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4.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5"/>
  </p:notesMasterIdLst>
  <p:sldIdLst>
    <p:sldId id="420" r:id="rId2"/>
    <p:sldId id="373" r:id="rId3"/>
    <p:sldId id="267" r:id="rId4"/>
    <p:sldId id="321" r:id="rId5"/>
    <p:sldId id="299" r:id="rId6"/>
    <p:sldId id="337" r:id="rId7"/>
    <p:sldId id="393" r:id="rId8"/>
    <p:sldId id="405" r:id="rId9"/>
    <p:sldId id="411" r:id="rId10"/>
    <p:sldId id="412" r:id="rId11"/>
    <p:sldId id="329" r:id="rId12"/>
    <p:sldId id="370" r:id="rId13"/>
    <p:sldId id="310" r:id="rId14"/>
    <p:sldId id="330" r:id="rId15"/>
    <p:sldId id="305" r:id="rId16"/>
    <p:sldId id="422" r:id="rId17"/>
    <p:sldId id="423" r:id="rId18"/>
    <p:sldId id="374" r:id="rId19"/>
    <p:sldId id="375" r:id="rId20"/>
    <p:sldId id="376" r:id="rId21"/>
    <p:sldId id="377" r:id="rId22"/>
    <p:sldId id="378" r:id="rId23"/>
    <p:sldId id="379" r:id="rId24"/>
    <p:sldId id="380" r:id="rId25"/>
    <p:sldId id="386" r:id="rId26"/>
    <p:sldId id="415" r:id="rId27"/>
    <p:sldId id="399" r:id="rId28"/>
    <p:sldId id="400" r:id="rId29"/>
    <p:sldId id="402" r:id="rId30"/>
    <p:sldId id="403" r:id="rId31"/>
    <p:sldId id="404" r:id="rId32"/>
    <p:sldId id="382" r:id="rId33"/>
    <p:sldId id="385" r:id="rId34"/>
    <p:sldId id="421" r:id="rId35"/>
    <p:sldId id="417" r:id="rId36"/>
    <p:sldId id="418" r:id="rId37"/>
    <p:sldId id="424" r:id="rId38"/>
    <p:sldId id="384" r:id="rId39"/>
    <p:sldId id="410" r:id="rId40"/>
    <p:sldId id="408" r:id="rId41"/>
    <p:sldId id="397" r:id="rId42"/>
    <p:sldId id="409" r:id="rId43"/>
    <p:sldId id="296"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duction" id="{D10A6CCA-2C55-D84E-96A6-1C8EEB589B37}">
          <p14:sldIdLst>
            <p14:sldId id="420"/>
            <p14:sldId id="373"/>
            <p14:sldId id="267"/>
          </p14:sldIdLst>
        </p14:section>
        <p14:section name="Transition/Context/Significance" id="{DFD4A8B2-337D-7B4B-B022-E0453552032A}">
          <p14:sldIdLst>
            <p14:sldId id="321"/>
            <p14:sldId id="299"/>
            <p14:sldId id="337"/>
            <p14:sldId id="393"/>
            <p14:sldId id="405"/>
            <p14:sldId id="411"/>
            <p14:sldId id="412"/>
          </p14:sldIdLst>
        </p14:section>
        <p14:section name="Overview of 3 tools" id="{FF6762AC-9055-1948-A766-85C52A5289D1}">
          <p14:sldIdLst>
            <p14:sldId id="329"/>
            <p14:sldId id="370"/>
            <p14:sldId id="310"/>
            <p14:sldId id="330"/>
            <p14:sldId id="305"/>
            <p14:sldId id="422"/>
            <p14:sldId id="423"/>
            <p14:sldId id="374"/>
            <p14:sldId id="375"/>
            <p14:sldId id="376"/>
            <p14:sldId id="377"/>
            <p14:sldId id="378"/>
            <p14:sldId id="379"/>
            <p14:sldId id="380"/>
          </p14:sldIdLst>
        </p14:section>
        <p14:section name="Vickie's Scenario" id="{DCB36C0B-9DCF-0C48-A8D5-187D7025C570}">
          <p14:sldIdLst>
            <p14:sldId id="386"/>
            <p14:sldId id="415"/>
            <p14:sldId id="399"/>
            <p14:sldId id="400"/>
            <p14:sldId id="402"/>
            <p14:sldId id="403"/>
            <p14:sldId id="404"/>
          </p14:sldIdLst>
        </p14:section>
        <p14:section name="Think Pair Share 1" id="{B5DEC92A-054F-5D44-B532-35D61C1ECD8E}">
          <p14:sldIdLst>
            <p14:sldId id="382"/>
            <p14:sldId id="385"/>
            <p14:sldId id="421"/>
          </p14:sldIdLst>
        </p14:section>
        <p14:section name="Think Pair Share 2" id="{9021CB87-E73D-E344-B9CF-BA1CC5EE917D}">
          <p14:sldIdLst>
            <p14:sldId id="417"/>
            <p14:sldId id="418"/>
            <p14:sldId id="424"/>
          </p14:sldIdLst>
        </p14:section>
        <p14:section name="Scenarios" id="{497A5E6D-9F74-754F-82E6-A56A25D3BDEF}">
          <p14:sldIdLst>
            <p14:sldId id="384"/>
            <p14:sldId id="410"/>
            <p14:sldId id="408"/>
            <p14:sldId id="397"/>
            <p14:sldId id="409"/>
          </p14:sldIdLst>
        </p14:section>
        <p14:section name="Review and Conclusion" id="{A9DB699F-1990-3143-A168-C133499F6E07}">
          <p14:sldIdLst>
            <p14:sldId id="296"/>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72" autoAdjust="0"/>
    <p:restoredTop sz="79592" autoAdjust="0"/>
  </p:normalViewPr>
  <p:slideViewPr>
    <p:cSldViewPr snapToGrid="0" snapToObjects="1">
      <p:cViewPr>
        <p:scale>
          <a:sx n="100" d="100"/>
          <a:sy n="100" d="100"/>
        </p:scale>
        <p:origin x="-408" y="-80"/>
      </p:cViewPr>
      <p:guideLst>
        <p:guide orient="horz" pos="2160"/>
        <p:guide pos="2880"/>
      </p:guideLst>
    </p:cSldViewPr>
  </p:slideViewPr>
  <p:notesTextViewPr>
    <p:cViewPr>
      <p:scale>
        <a:sx n="125" d="100"/>
        <a:sy n="125" d="100"/>
      </p:scale>
      <p:origin x="0" y="0"/>
    </p:cViewPr>
  </p:notesTextViewPr>
  <p:sorterViewPr>
    <p:cViewPr>
      <p:scale>
        <a:sx n="75" d="100"/>
        <a:sy n="75" d="100"/>
      </p:scale>
      <p:origin x="0" y="4864"/>
    </p:cViewPr>
  </p:sorterViewPr>
  <p:notesViewPr>
    <p:cSldViewPr snapToGrid="0" snapToObjects="1">
      <p:cViewPr>
        <p:scale>
          <a:sx n="150" d="100"/>
          <a:sy n="150" d="100"/>
        </p:scale>
        <p:origin x="-1624" y="492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enniferharrison:Documents:2.%20Presentations:2017%20Assessment%20Institute:10-19-17%20charts%20for%20DOE%20on%20top%20of%20English%20MA%20Curr%20Map%20and%20Rubrics%2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enniferharrison:Documents:2.%20Presentations:2017%20Assessment%20Institute:10-19-17%20charts%20for%20DOE%20on%20top%20of%20English%20MA%20Curr%20Map%20and%20Rubrics%20.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Macintosh%20HD:Users:jenniferharrison:Documents:2.%20Presentations:2017%20Assessment%20Institute:10-19-17%20charts%20for%20DOE%20on%20top%20of%20English%20MA%20Curr%20Map%20and%20Rubrics%20.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Macintosh%20HD:Users:jenniferharrison:Documents:Psychology:S17%20F16%20S16%20F15%20Psyc%20WI%20Data%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Education</a:t>
            </a:r>
            <a:r>
              <a:rPr lang="en-US" baseline="0" dirty="0"/>
              <a:t> Program Rubric Results</a:t>
            </a:r>
            <a:r>
              <a:rPr lang="en-US" dirty="0"/>
              <a:t> </a:t>
            </a:r>
          </a:p>
          <a:p>
            <a:pPr>
              <a:defRPr/>
            </a:pPr>
            <a:r>
              <a:rPr lang="en-US" sz="1400" b="0" i="0" u="none" strike="noStrike" baseline="0" dirty="0">
                <a:effectLst/>
              </a:rPr>
              <a:t>Spring 2015</a:t>
            </a:r>
          </a:p>
          <a:p>
            <a:pPr>
              <a:defRPr/>
            </a:pPr>
            <a:r>
              <a:rPr lang="en-US" sz="1400" b="0" i="0" u="none" strike="noStrike" baseline="0" dirty="0">
                <a:effectLst/>
              </a:rPr>
              <a:t>n = 70</a:t>
            </a:r>
            <a:endParaRPr lang="en-US" sz="1400" b="0" dirty="0"/>
          </a:p>
        </c:rich>
      </c:tx>
      <c:layout/>
      <c:overlay val="0"/>
    </c:title>
    <c:autoTitleDeleted val="0"/>
    <c:plotArea>
      <c:layout/>
      <c:barChart>
        <c:barDir val="col"/>
        <c:grouping val="clustered"/>
        <c:varyColors val="0"/>
        <c:ser>
          <c:idx val="0"/>
          <c:order val="0"/>
          <c:tx>
            <c:strRef>
              <c:f>'Survey Data Aggregator'!$C$33</c:f>
              <c:strCache>
                <c:ptCount val="1"/>
                <c:pt idx="0">
                  <c:v>Mentor-Teacher Rating</c:v>
                </c:pt>
              </c:strCache>
            </c:strRef>
          </c:tx>
          <c:invertIfNegative val="0"/>
          <c:cat>
            <c:strRef>
              <c:f>'Survey Data Aggregator'!$A$34:$A$37</c:f>
              <c:strCache>
                <c:ptCount val="4"/>
                <c:pt idx="0">
                  <c:v>2(a) The teacher designs, adapts, and delivers instruction to address each student's diverse learning strengths and needs and creates opportunities for students to demonstrate their learning in different ways.</c:v>
                </c:pt>
                <c:pt idx="1">
                  <c:v>2(e) The teacher incorporates tools of language development into planning and instruction, including strategies for making content accessible to English language learners and for evaluating and supporting their development of English proficiency.</c:v>
                </c:pt>
                <c:pt idx="2">
                  <c:v>2(f) The teacher accesses resources, supports, and specialized assistance and services to meet particular learning differences or needs.</c:v>
                </c:pt>
                <c:pt idx="3">
                  <c:v>4(b) The teacher engages students in learning experiences in the discipline(s) that encourage learners to understand, question, and analyze ideas from diverse perspectives so that they master the content.</c:v>
                </c:pt>
              </c:strCache>
            </c:strRef>
          </c:cat>
          <c:val>
            <c:numRef>
              <c:f>'Survey Data Aggregator'!$C$34:$C$37</c:f>
              <c:numCache>
                <c:formatCode>0.00</c:formatCode>
                <c:ptCount val="4"/>
                <c:pt idx="0">
                  <c:v>3.3</c:v>
                </c:pt>
                <c:pt idx="1">
                  <c:v>3.2</c:v>
                </c:pt>
                <c:pt idx="2">
                  <c:v>3.4</c:v>
                </c:pt>
                <c:pt idx="3">
                  <c:v>3.4</c:v>
                </c:pt>
              </c:numCache>
            </c:numRef>
          </c:val>
        </c:ser>
        <c:ser>
          <c:idx val="1"/>
          <c:order val="1"/>
          <c:tx>
            <c:strRef>
              <c:f>'Survey Data Aggregator'!$D$33</c:f>
              <c:strCache>
                <c:ptCount val="1"/>
                <c:pt idx="0">
                  <c:v>Supervisor's Rating</c:v>
                </c:pt>
              </c:strCache>
            </c:strRef>
          </c:tx>
          <c:spPr>
            <a:solidFill>
              <a:schemeClr val="tx1"/>
            </a:solidFill>
          </c:spPr>
          <c:invertIfNegative val="0"/>
          <c:cat>
            <c:strRef>
              <c:f>'Survey Data Aggregator'!$A$34:$A$37</c:f>
              <c:strCache>
                <c:ptCount val="4"/>
                <c:pt idx="0">
                  <c:v>2(a) The teacher designs, adapts, and delivers instruction to address each student's diverse learning strengths and needs and creates opportunities for students to demonstrate their learning in different ways.</c:v>
                </c:pt>
                <c:pt idx="1">
                  <c:v>2(e) The teacher incorporates tools of language development into planning and instruction, including strategies for making content accessible to English language learners and for evaluating and supporting their development of English proficiency.</c:v>
                </c:pt>
                <c:pt idx="2">
                  <c:v>2(f) The teacher accesses resources, supports, and specialized assistance and services to meet particular learning differences or needs.</c:v>
                </c:pt>
                <c:pt idx="3">
                  <c:v>4(b) The teacher engages students in learning experiences in the discipline(s) that encourage learners to understand, question, and analyze ideas from diverse perspectives so that they master the content.</c:v>
                </c:pt>
              </c:strCache>
            </c:strRef>
          </c:cat>
          <c:val>
            <c:numRef>
              <c:f>'Survey Data Aggregator'!$D$34:$D$37</c:f>
              <c:numCache>
                <c:formatCode>0.00</c:formatCode>
                <c:ptCount val="4"/>
                <c:pt idx="0">
                  <c:v>3.2</c:v>
                </c:pt>
                <c:pt idx="1">
                  <c:v>3.2</c:v>
                </c:pt>
                <c:pt idx="2">
                  <c:v>3.3</c:v>
                </c:pt>
                <c:pt idx="3">
                  <c:v>3.3</c:v>
                </c:pt>
              </c:numCache>
            </c:numRef>
          </c:val>
        </c:ser>
        <c:dLbls>
          <c:showLegendKey val="0"/>
          <c:showVal val="0"/>
          <c:showCatName val="0"/>
          <c:showSerName val="0"/>
          <c:showPercent val="0"/>
          <c:showBubbleSize val="0"/>
        </c:dLbls>
        <c:gapWidth val="150"/>
        <c:axId val="2146944568"/>
        <c:axId val="2146947592"/>
      </c:barChart>
      <c:catAx>
        <c:axId val="2146944568"/>
        <c:scaling>
          <c:orientation val="minMax"/>
        </c:scaling>
        <c:delete val="0"/>
        <c:axPos val="b"/>
        <c:numFmt formatCode="General" sourceLinked="1"/>
        <c:majorTickMark val="none"/>
        <c:minorTickMark val="none"/>
        <c:tickLblPos val="nextTo"/>
        <c:crossAx val="2146947592"/>
        <c:crosses val="autoZero"/>
        <c:auto val="1"/>
        <c:lblAlgn val="ctr"/>
        <c:lblOffset val="100"/>
        <c:noMultiLvlLbl val="0"/>
      </c:catAx>
      <c:valAx>
        <c:axId val="2146947592"/>
        <c:scaling>
          <c:orientation val="minMax"/>
        </c:scaling>
        <c:delete val="0"/>
        <c:axPos val="l"/>
        <c:majorGridlines/>
        <c:numFmt formatCode="0.00" sourceLinked="1"/>
        <c:majorTickMark val="none"/>
        <c:minorTickMark val="none"/>
        <c:tickLblPos val="nextTo"/>
        <c:crossAx val="2146944568"/>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baseline="0" dirty="0">
                <a:effectLst/>
              </a:rPr>
              <a:t>Education 602 </a:t>
            </a:r>
            <a:endParaRPr lang="en-US" dirty="0">
              <a:effectLst/>
            </a:endParaRPr>
          </a:p>
          <a:p>
            <a:pPr algn="ctr">
              <a:defRPr/>
            </a:pPr>
            <a:r>
              <a:rPr lang="en-US" sz="1800" b="0" i="0" baseline="0" dirty="0">
                <a:effectLst/>
              </a:rPr>
              <a:t>Summer 2015 Multicultural Classroom Rubric Results</a:t>
            </a:r>
            <a:endParaRPr lang="en-US" dirty="0">
              <a:effectLst/>
            </a:endParaRPr>
          </a:p>
          <a:p>
            <a:pPr algn="ctr">
              <a:defRPr/>
            </a:pPr>
            <a:r>
              <a:rPr lang="en-US" sz="1800" b="0" i="0" baseline="0" dirty="0">
                <a:effectLst/>
              </a:rPr>
              <a:t>n = 11</a:t>
            </a:r>
            <a:r>
              <a:rPr lang="en-US" dirty="0"/>
              <a:t> </a:t>
            </a:r>
            <a:endParaRPr lang="en-US" sz="1400" b="0" baseline="0" dirty="0"/>
          </a:p>
        </c:rich>
      </c:tx>
      <c:layout/>
      <c:overlay val="0"/>
    </c:title>
    <c:autoTitleDeleted val="0"/>
    <c:plotArea>
      <c:layout/>
      <c:barChart>
        <c:barDir val="col"/>
        <c:grouping val="clustered"/>
        <c:varyColors val="0"/>
        <c:ser>
          <c:idx val="0"/>
          <c:order val="0"/>
          <c:tx>
            <c:strRef>
              <c:f>'Survey Data Aggregator'!$B$85</c:f>
              <c:strCache>
                <c:ptCount val="1"/>
                <c:pt idx="0">
                  <c:v>Proficient</c:v>
                </c:pt>
              </c:strCache>
            </c:strRef>
          </c:tx>
          <c:spPr>
            <a:solidFill>
              <a:schemeClr val="accent1"/>
            </a:solidFill>
          </c:spPr>
          <c:invertIfNegative val="0"/>
          <c:cat>
            <c:strRef>
              <c:f>'Survey Data Aggregator'!$A$86:$A$89</c:f>
              <c:strCache>
                <c:ptCount val="4"/>
                <c:pt idx="0">
                  <c:v>2(a) The teacher designs, adapts, and delivers instruction to address each student's diverse learning strengths and needs and creates opportunities for students to demonstrate their learning in different ways. Row 1</c:v>
                </c:pt>
                <c:pt idx="1">
                  <c:v>2(e) The teacher incorporates tools of language development into planning and instruction, including strategies for making content accessible to English language learners and for evaluating and supporting their development of English proficiency. Row 2</c:v>
                </c:pt>
                <c:pt idx="2">
                  <c:v>2(f) The teacher accesses resources, supports, and specialized assistance and services to meet particular learning differences or needs. Row 4</c:v>
                </c:pt>
                <c:pt idx="3">
                  <c:v>4(b) The teacher engages students in learning experiences in the discipline(s) that encourage learners to understand, question, and analyze ideas from diverse perspectives so that they master the content. Row 3</c:v>
                </c:pt>
              </c:strCache>
            </c:strRef>
          </c:cat>
          <c:val>
            <c:numRef>
              <c:f>'Survey Data Aggregator'!$B$86:$B$89</c:f>
              <c:numCache>
                <c:formatCode>0%</c:formatCode>
                <c:ptCount val="4"/>
                <c:pt idx="0">
                  <c:v>0.36</c:v>
                </c:pt>
                <c:pt idx="1">
                  <c:v>0.55</c:v>
                </c:pt>
                <c:pt idx="2">
                  <c:v>0.09</c:v>
                </c:pt>
                <c:pt idx="3">
                  <c:v>0.0</c:v>
                </c:pt>
              </c:numCache>
            </c:numRef>
          </c:val>
        </c:ser>
        <c:ser>
          <c:idx val="1"/>
          <c:order val="1"/>
          <c:tx>
            <c:strRef>
              <c:f>'Survey Data Aggregator'!$C$85</c:f>
              <c:strCache>
                <c:ptCount val="1"/>
                <c:pt idx="0">
                  <c:v>Competent</c:v>
                </c:pt>
              </c:strCache>
            </c:strRef>
          </c:tx>
          <c:spPr>
            <a:solidFill>
              <a:schemeClr val="tx1"/>
            </a:solidFill>
          </c:spPr>
          <c:invertIfNegative val="0"/>
          <c:cat>
            <c:strRef>
              <c:f>'Survey Data Aggregator'!$A$86:$A$89</c:f>
              <c:strCache>
                <c:ptCount val="4"/>
                <c:pt idx="0">
                  <c:v>2(a) The teacher designs, adapts, and delivers instruction to address each student's diverse learning strengths and needs and creates opportunities for students to demonstrate their learning in different ways. Row 1</c:v>
                </c:pt>
                <c:pt idx="1">
                  <c:v>2(e) The teacher incorporates tools of language development into planning and instruction, including strategies for making content accessible to English language learners and for evaluating and supporting their development of English proficiency. Row 2</c:v>
                </c:pt>
                <c:pt idx="2">
                  <c:v>2(f) The teacher accesses resources, supports, and specialized assistance and services to meet particular learning differences or needs. Row 4</c:v>
                </c:pt>
                <c:pt idx="3">
                  <c:v>4(b) The teacher engages students in learning experiences in the discipline(s) that encourage learners to understand, question, and analyze ideas from diverse perspectives so that they master the content. Row 3</c:v>
                </c:pt>
              </c:strCache>
            </c:strRef>
          </c:cat>
          <c:val>
            <c:numRef>
              <c:f>'Survey Data Aggregator'!$C$86:$C$89</c:f>
              <c:numCache>
                <c:formatCode>0%</c:formatCode>
                <c:ptCount val="4"/>
                <c:pt idx="0">
                  <c:v>0.64</c:v>
                </c:pt>
                <c:pt idx="1">
                  <c:v>0.45</c:v>
                </c:pt>
                <c:pt idx="2">
                  <c:v>0.55</c:v>
                </c:pt>
                <c:pt idx="3">
                  <c:v>0.18</c:v>
                </c:pt>
              </c:numCache>
            </c:numRef>
          </c:val>
        </c:ser>
        <c:ser>
          <c:idx val="2"/>
          <c:order val="2"/>
          <c:tx>
            <c:strRef>
              <c:f>'Survey Data Aggregator'!$D$85</c:f>
              <c:strCache>
                <c:ptCount val="1"/>
                <c:pt idx="0">
                  <c:v>Novice</c:v>
                </c:pt>
              </c:strCache>
            </c:strRef>
          </c:tx>
          <c:spPr>
            <a:solidFill>
              <a:schemeClr val="accent2"/>
            </a:solidFill>
          </c:spPr>
          <c:invertIfNegative val="0"/>
          <c:cat>
            <c:strRef>
              <c:f>'Survey Data Aggregator'!$A$86:$A$89</c:f>
              <c:strCache>
                <c:ptCount val="4"/>
                <c:pt idx="0">
                  <c:v>2(a) The teacher designs, adapts, and delivers instruction to address each student's diverse learning strengths and needs and creates opportunities for students to demonstrate their learning in different ways. Row 1</c:v>
                </c:pt>
                <c:pt idx="1">
                  <c:v>2(e) The teacher incorporates tools of language development into planning and instruction, including strategies for making content accessible to English language learners and for evaluating and supporting their development of English proficiency. Row 2</c:v>
                </c:pt>
                <c:pt idx="2">
                  <c:v>2(f) The teacher accesses resources, supports, and specialized assistance and services to meet particular learning differences or needs. Row 4</c:v>
                </c:pt>
                <c:pt idx="3">
                  <c:v>4(b) The teacher engages students in learning experiences in the discipline(s) that encourage learners to understand, question, and analyze ideas from diverse perspectives so that they master the content. Row 3</c:v>
                </c:pt>
              </c:strCache>
            </c:strRef>
          </c:cat>
          <c:val>
            <c:numRef>
              <c:f>'Survey Data Aggregator'!$D$86:$D$89</c:f>
              <c:numCache>
                <c:formatCode>0%</c:formatCode>
                <c:ptCount val="4"/>
                <c:pt idx="0">
                  <c:v>0.0</c:v>
                </c:pt>
                <c:pt idx="1">
                  <c:v>0.0</c:v>
                </c:pt>
                <c:pt idx="2">
                  <c:v>0.36</c:v>
                </c:pt>
                <c:pt idx="3">
                  <c:v>0.82</c:v>
                </c:pt>
              </c:numCache>
            </c:numRef>
          </c:val>
        </c:ser>
        <c:dLbls>
          <c:showLegendKey val="0"/>
          <c:showVal val="0"/>
          <c:showCatName val="0"/>
          <c:showSerName val="0"/>
          <c:showPercent val="0"/>
          <c:showBubbleSize val="0"/>
        </c:dLbls>
        <c:gapWidth val="150"/>
        <c:axId val="2147055336"/>
        <c:axId val="2147058376"/>
      </c:barChart>
      <c:catAx>
        <c:axId val="2147055336"/>
        <c:scaling>
          <c:orientation val="minMax"/>
        </c:scaling>
        <c:delete val="0"/>
        <c:axPos val="b"/>
        <c:numFmt formatCode="General" sourceLinked="1"/>
        <c:majorTickMark val="none"/>
        <c:minorTickMark val="none"/>
        <c:tickLblPos val="nextTo"/>
        <c:crossAx val="2147058376"/>
        <c:crosses val="autoZero"/>
        <c:auto val="1"/>
        <c:lblAlgn val="ctr"/>
        <c:lblOffset val="100"/>
        <c:noMultiLvlLbl val="0"/>
      </c:catAx>
      <c:valAx>
        <c:axId val="2147058376"/>
        <c:scaling>
          <c:orientation val="minMax"/>
          <c:max val="1.0"/>
        </c:scaling>
        <c:delete val="0"/>
        <c:axPos val="l"/>
        <c:majorGridlines/>
        <c:numFmt formatCode="0%" sourceLinked="1"/>
        <c:majorTickMark val="none"/>
        <c:minorTickMark val="none"/>
        <c:tickLblPos val="nextTo"/>
        <c:crossAx val="2147055336"/>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Education 602 </a:t>
            </a:r>
          </a:p>
          <a:p>
            <a:pPr>
              <a:defRPr/>
            </a:pPr>
            <a:r>
              <a:rPr lang="en-US" sz="1400" b="0" i="0" u="none" strike="noStrike" baseline="0" dirty="0">
                <a:effectLst/>
              </a:rPr>
              <a:t>Summer 2016 </a:t>
            </a:r>
            <a:r>
              <a:rPr lang="en-US" sz="1400" b="0" dirty="0"/>
              <a:t>Multicultural Classroom Rubric Results</a:t>
            </a:r>
          </a:p>
          <a:p>
            <a:pPr>
              <a:defRPr/>
            </a:pPr>
            <a:r>
              <a:rPr lang="en-US" sz="1400" b="0" dirty="0"/>
              <a:t>n = 17</a:t>
            </a:r>
            <a:endParaRPr lang="en-US" sz="1400" b="0" baseline="0" dirty="0"/>
          </a:p>
        </c:rich>
      </c:tx>
      <c:layout/>
      <c:overlay val="0"/>
    </c:title>
    <c:autoTitleDeleted val="0"/>
    <c:plotArea>
      <c:layout/>
      <c:barChart>
        <c:barDir val="col"/>
        <c:grouping val="clustered"/>
        <c:varyColors val="0"/>
        <c:ser>
          <c:idx val="0"/>
          <c:order val="0"/>
          <c:tx>
            <c:strRef>
              <c:f>'Survey Data Aggregator'!$B$11</c:f>
              <c:strCache>
                <c:ptCount val="1"/>
                <c:pt idx="0">
                  <c:v>Proficient</c:v>
                </c:pt>
              </c:strCache>
            </c:strRef>
          </c:tx>
          <c:invertIfNegative val="0"/>
          <c:cat>
            <c:strRef>
              <c:f>'Survey Data Aggregator'!$A$12:$A$15</c:f>
              <c:strCache>
                <c:ptCount val="4"/>
                <c:pt idx="0">
                  <c:v>2(a) The teacher designs, adapts, and delivers instruction to address each student's diverse learning strengths and needs and creates opportunities for students to demonstrate their learning in different ways. Row 1</c:v>
                </c:pt>
                <c:pt idx="1">
                  <c:v>2(e) The teacher incorporates tools of language development into planning and instruction, including strategies for making content accessible to English language learners and for evaluating and supporting their development of English proficiency. Row 2</c:v>
                </c:pt>
                <c:pt idx="2">
                  <c:v>2(f) The teacher accesses resources, supports, and specialized assistance and services to meet particular learning differences or needs. Row 4</c:v>
                </c:pt>
                <c:pt idx="3">
                  <c:v>4(b) The teacher engages students in learning experiences in the discipline(s) that encourage learners to understand, question, and analyze ideas from diverse perspectives so that they master the content. Row 3</c:v>
                </c:pt>
              </c:strCache>
            </c:strRef>
          </c:cat>
          <c:val>
            <c:numRef>
              <c:f>'Survey Data Aggregator'!$B$12:$B$15</c:f>
              <c:numCache>
                <c:formatCode>0%</c:formatCode>
                <c:ptCount val="4"/>
                <c:pt idx="0">
                  <c:v>0.94</c:v>
                </c:pt>
                <c:pt idx="1">
                  <c:v>0.65</c:v>
                </c:pt>
                <c:pt idx="2">
                  <c:v>0.35</c:v>
                </c:pt>
                <c:pt idx="3">
                  <c:v>0.24</c:v>
                </c:pt>
              </c:numCache>
            </c:numRef>
          </c:val>
        </c:ser>
        <c:ser>
          <c:idx val="1"/>
          <c:order val="1"/>
          <c:tx>
            <c:strRef>
              <c:f>'Survey Data Aggregator'!$C$11</c:f>
              <c:strCache>
                <c:ptCount val="1"/>
                <c:pt idx="0">
                  <c:v>Competent</c:v>
                </c:pt>
              </c:strCache>
            </c:strRef>
          </c:tx>
          <c:spPr>
            <a:solidFill>
              <a:schemeClr val="tx1"/>
            </a:solidFill>
          </c:spPr>
          <c:invertIfNegative val="0"/>
          <c:cat>
            <c:strRef>
              <c:f>'Survey Data Aggregator'!$A$12:$A$15</c:f>
              <c:strCache>
                <c:ptCount val="4"/>
                <c:pt idx="0">
                  <c:v>2(a) The teacher designs, adapts, and delivers instruction to address each student's diverse learning strengths and needs and creates opportunities for students to demonstrate their learning in different ways. Row 1</c:v>
                </c:pt>
                <c:pt idx="1">
                  <c:v>2(e) The teacher incorporates tools of language development into planning and instruction, including strategies for making content accessible to English language learners and for evaluating and supporting their development of English proficiency. Row 2</c:v>
                </c:pt>
                <c:pt idx="2">
                  <c:v>2(f) The teacher accesses resources, supports, and specialized assistance and services to meet particular learning differences or needs. Row 4</c:v>
                </c:pt>
                <c:pt idx="3">
                  <c:v>4(b) The teacher engages students in learning experiences in the discipline(s) that encourage learners to understand, question, and analyze ideas from diverse perspectives so that they master the content. Row 3</c:v>
                </c:pt>
              </c:strCache>
            </c:strRef>
          </c:cat>
          <c:val>
            <c:numRef>
              <c:f>'Survey Data Aggregator'!$C$12:$C$15</c:f>
              <c:numCache>
                <c:formatCode>0%</c:formatCode>
                <c:ptCount val="4"/>
                <c:pt idx="0">
                  <c:v>0.06</c:v>
                </c:pt>
                <c:pt idx="1">
                  <c:v>0.35</c:v>
                </c:pt>
                <c:pt idx="2">
                  <c:v>0.65</c:v>
                </c:pt>
                <c:pt idx="3">
                  <c:v>0.76</c:v>
                </c:pt>
              </c:numCache>
            </c:numRef>
          </c:val>
        </c:ser>
        <c:ser>
          <c:idx val="2"/>
          <c:order val="2"/>
          <c:tx>
            <c:strRef>
              <c:f>'Survey Data Aggregator'!$D$11</c:f>
              <c:strCache>
                <c:ptCount val="1"/>
                <c:pt idx="0">
                  <c:v>Novice</c:v>
                </c:pt>
              </c:strCache>
            </c:strRef>
          </c:tx>
          <c:spPr>
            <a:solidFill>
              <a:schemeClr val="accent2"/>
            </a:solidFill>
            <a:ln>
              <a:solidFill>
                <a:srgbClr val="CD0920"/>
              </a:solidFill>
            </a:ln>
          </c:spPr>
          <c:invertIfNegative val="0"/>
          <c:cat>
            <c:strRef>
              <c:f>'Survey Data Aggregator'!$A$12:$A$15</c:f>
              <c:strCache>
                <c:ptCount val="4"/>
                <c:pt idx="0">
                  <c:v>2(a) The teacher designs, adapts, and delivers instruction to address each student's diverse learning strengths and needs and creates opportunities for students to demonstrate their learning in different ways. Row 1</c:v>
                </c:pt>
                <c:pt idx="1">
                  <c:v>2(e) The teacher incorporates tools of language development into planning and instruction, including strategies for making content accessible to English language learners and for evaluating and supporting their development of English proficiency. Row 2</c:v>
                </c:pt>
                <c:pt idx="2">
                  <c:v>2(f) The teacher accesses resources, supports, and specialized assistance and services to meet particular learning differences or needs. Row 4</c:v>
                </c:pt>
                <c:pt idx="3">
                  <c:v>4(b) The teacher engages students in learning experiences in the discipline(s) that encourage learners to understand, question, and analyze ideas from diverse perspectives so that they master the content. Row 3</c:v>
                </c:pt>
              </c:strCache>
            </c:strRef>
          </c:cat>
          <c:val>
            <c:numRef>
              <c:f>'Survey Data Aggregator'!$D$12:$D$15</c:f>
              <c:numCache>
                <c:formatCode>0%</c:formatCode>
                <c:ptCount val="4"/>
                <c:pt idx="0">
                  <c:v>0.0</c:v>
                </c:pt>
                <c:pt idx="1">
                  <c:v>0.0</c:v>
                </c:pt>
                <c:pt idx="2">
                  <c:v>0.0</c:v>
                </c:pt>
                <c:pt idx="3">
                  <c:v>0.29</c:v>
                </c:pt>
              </c:numCache>
            </c:numRef>
          </c:val>
        </c:ser>
        <c:dLbls>
          <c:showLegendKey val="0"/>
          <c:showVal val="0"/>
          <c:showCatName val="0"/>
          <c:showSerName val="0"/>
          <c:showPercent val="0"/>
          <c:showBubbleSize val="0"/>
        </c:dLbls>
        <c:gapWidth val="150"/>
        <c:axId val="2147123976"/>
        <c:axId val="2147127016"/>
      </c:barChart>
      <c:catAx>
        <c:axId val="2147123976"/>
        <c:scaling>
          <c:orientation val="minMax"/>
        </c:scaling>
        <c:delete val="0"/>
        <c:axPos val="b"/>
        <c:numFmt formatCode="General" sourceLinked="1"/>
        <c:majorTickMark val="none"/>
        <c:minorTickMark val="none"/>
        <c:tickLblPos val="nextTo"/>
        <c:crossAx val="2147127016"/>
        <c:crosses val="autoZero"/>
        <c:auto val="1"/>
        <c:lblAlgn val="ctr"/>
        <c:lblOffset val="100"/>
        <c:noMultiLvlLbl val="0"/>
      </c:catAx>
      <c:valAx>
        <c:axId val="2147127016"/>
        <c:scaling>
          <c:orientation val="minMax"/>
          <c:max val="1.0"/>
        </c:scaling>
        <c:delete val="0"/>
        <c:axPos val="l"/>
        <c:majorGridlines/>
        <c:numFmt formatCode="0%" sourceLinked="1"/>
        <c:majorTickMark val="none"/>
        <c:minorTickMark val="none"/>
        <c:tickLblPos val="nextTo"/>
        <c:crossAx val="2147123976"/>
        <c:crosses val="autoZero"/>
        <c:crossBetween val="between"/>
      </c:valAx>
      <c:dTable>
        <c:showHorzBorder val="1"/>
        <c:showVertBorder val="1"/>
        <c:showOutline val="1"/>
        <c:showKeys val="1"/>
      </c:dTable>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barChart>
        <c:barDir val="col"/>
        <c:grouping val="clustered"/>
        <c:varyColors val="0"/>
        <c:ser>
          <c:idx val="0"/>
          <c:order val="0"/>
          <c:tx>
            <c:strRef>
              <c:f>'F15 S16 F16'!$B$32</c:f>
              <c:strCache>
                <c:ptCount val="1"/>
                <c:pt idx="0">
                  <c:v>Proficient 4</c:v>
                </c:pt>
              </c:strCache>
            </c:strRef>
          </c:tx>
          <c:invertIfNegative val="0"/>
          <c:cat>
            <c:strRef>
              <c:f>'F15 S16 F16'!$A$33:$A$39</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'F15 S16 F16'!$B$33:$B$39</c:f>
              <c:numCache>
                <c:formatCode>0%</c:formatCode>
                <c:ptCount val="7"/>
                <c:pt idx="0">
                  <c:v>0.498785659801678</c:v>
                </c:pt>
                <c:pt idx="1">
                  <c:v>0.394312738367658</c:v>
                </c:pt>
                <c:pt idx="2">
                  <c:v>0.395428680396644</c:v>
                </c:pt>
                <c:pt idx="3">
                  <c:v>0.357061784897025</c:v>
                </c:pt>
                <c:pt idx="4">
                  <c:v>0.364260106788711</c:v>
                </c:pt>
                <c:pt idx="5">
                  <c:v>0.367100686498856</c:v>
                </c:pt>
                <c:pt idx="6">
                  <c:v>0.312057208237986</c:v>
                </c:pt>
              </c:numCache>
            </c:numRef>
          </c:val>
        </c:ser>
        <c:ser>
          <c:idx val="1"/>
          <c:order val="1"/>
          <c:tx>
            <c:strRef>
              <c:f>'F15 S16 F16'!$C$32</c:f>
              <c:strCache>
                <c:ptCount val="1"/>
                <c:pt idx="0">
                  <c:v>Competent 3</c:v>
                </c:pt>
              </c:strCache>
            </c:strRef>
          </c:tx>
          <c:invertIfNegative val="0"/>
          <c:cat>
            <c:strRef>
              <c:f>'F15 S16 F16'!$A$33:$A$39</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'F15 S16 F16'!$C$33:$C$39</c:f>
              <c:numCache>
                <c:formatCode>0%</c:formatCode>
                <c:ptCount val="7"/>
                <c:pt idx="0">
                  <c:v>0.401852784134249</c:v>
                </c:pt>
                <c:pt idx="1">
                  <c:v>0.410559115179252</c:v>
                </c:pt>
                <c:pt idx="2">
                  <c:v>0.460244088482075</c:v>
                </c:pt>
                <c:pt idx="3">
                  <c:v>0.358279176201373</c:v>
                </c:pt>
                <c:pt idx="4">
                  <c:v>0.308355453852021</c:v>
                </c:pt>
                <c:pt idx="5">
                  <c:v>0.478712433257056</c:v>
                </c:pt>
                <c:pt idx="6">
                  <c:v>0.405360793287567</c:v>
                </c:pt>
              </c:numCache>
            </c:numRef>
          </c:val>
        </c:ser>
        <c:ser>
          <c:idx val="2"/>
          <c:order val="2"/>
          <c:tx>
            <c:strRef>
              <c:f>'F15 S16 F16'!$D$32</c:f>
              <c:strCache>
                <c:ptCount val="1"/>
                <c:pt idx="0">
                  <c:v>Minimal Competence 2</c:v>
                </c:pt>
              </c:strCache>
            </c:strRef>
          </c:tx>
          <c:invertIfNegative val="0"/>
          <c:cat>
            <c:strRef>
              <c:f>'F15 S16 F16'!$A$33:$A$39</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'F15 S16 F16'!$D$33:$D$39</c:f>
              <c:numCache>
                <c:formatCode>0%</c:formatCode>
                <c:ptCount val="7"/>
                <c:pt idx="0">
                  <c:v>0.0910282227307399</c:v>
                </c:pt>
                <c:pt idx="1">
                  <c:v>0.186794813119756</c:v>
                </c:pt>
                <c:pt idx="2">
                  <c:v>0.135993897787948</c:v>
                </c:pt>
                <c:pt idx="3">
                  <c:v>0.276325705568269</c:v>
                </c:pt>
                <c:pt idx="4">
                  <c:v>0.310717772692601</c:v>
                </c:pt>
                <c:pt idx="5">
                  <c:v>0.145853546910755</c:v>
                </c:pt>
                <c:pt idx="6">
                  <c:v>0.248161708619374</c:v>
                </c:pt>
              </c:numCache>
            </c:numRef>
          </c:val>
        </c:ser>
        <c:ser>
          <c:idx val="3"/>
          <c:order val="3"/>
          <c:tx>
            <c:strRef>
              <c:f>'F15 S16 F16'!$E$32</c:f>
              <c:strCache>
                <c:ptCount val="1"/>
                <c:pt idx="0">
                  <c:v>Not Competent 1</c:v>
                </c:pt>
              </c:strCache>
            </c:strRef>
          </c:tx>
          <c:invertIfNegative val="0"/>
          <c:cat>
            <c:strRef>
              <c:f>'F15 S16 F16'!$A$33:$A$39</c:f>
              <c:strCache>
                <c:ptCount val="7"/>
                <c:pt idx="0">
                  <c:v>Organization (FC3)</c:v>
                </c:pt>
                <c:pt idx="1">
                  <c:v>Clarity (FC1)</c:v>
                </c:pt>
                <c:pt idx="2">
                  <c:v>Concepts/Principles (FC4+5)</c:v>
                </c:pt>
                <c:pt idx="3">
                  <c:v>Critical Thinking/Creativity (FC3,4,+5)</c:v>
                </c:pt>
                <c:pt idx="4">
                  <c:v>Writing skills (FC1)</c:v>
                </c:pt>
                <c:pt idx="5">
                  <c:v>Terminology (FC3)</c:v>
                </c:pt>
                <c:pt idx="6">
                  <c:v>APA format (FC4+5)</c:v>
                </c:pt>
              </c:strCache>
            </c:strRef>
          </c:cat>
          <c:val>
            <c:numRef>
              <c:f>'F15 S16 F16'!$E$33:$E$39</c:f>
              <c:numCache>
                <c:formatCode>0%</c:formatCode>
                <c:ptCount val="7"/>
                <c:pt idx="0">
                  <c:v>0.00833333333333333</c:v>
                </c:pt>
                <c:pt idx="1">
                  <c:v>0.00833333333333333</c:v>
                </c:pt>
                <c:pt idx="2">
                  <c:v>0.00833333333333333</c:v>
                </c:pt>
                <c:pt idx="3">
                  <c:v>0.00833333333333333</c:v>
                </c:pt>
                <c:pt idx="4">
                  <c:v>0.0166666666666667</c:v>
                </c:pt>
                <c:pt idx="5">
                  <c:v>0.00833333333333333</c:v>
                </c:pt>
                <c:pt idx="6">
                  <c:v>0.0344202898550725</c:v>
                </c:pt>
              </c:numCache>
            </c:numRef>
          </c:val>
        </c:ser>
        <c:dLbls>
          <c:showLegendKey val="0"/>
          <c:showVal val="0"/>
          <c:showCatName val="0"/>
          <c:showSerName val="0"/>
          <c:showPercent val="0"/>
          <c:showBubbleSize val="0"/>
        </c:dLbls>
        <c:gapWidth val="150"/>
        <c:axId val="2143158456"/>
        <c:axId val="2143155720"/>
      </c:barChart>
      <c:catAx>
        <c:axId val="2143158456"/>
        <c:scaling>
          <c:orientation val="minMax"/>
        </c:scaling>
        <c:delete val="0"/>
        <c:axPos val="b"/>
        <c:majorTickMark val="none"/>
        <c:minorTickMark val="none"/>
        <c:tickLblPos val="nextTo"/>
        <c:crossAx val="2143155720"/>
        <c:crosses val="autoZero"/>
        <c:auto val="1"/>
        <c:lblAlgn val="ctr"/>
        <c:lblOffset val="100"/>
        <c:noMultiLvlLbl val="0"/>
      </c:catAx>
      <c:valAx>
        <c:axId val="2143155720"/>
        <c:scaling>
          <c:orientation val="minMax"/>
          <c:max val="1.0"/>
        </c:scaling>
        <c:delete val="0"/>
        <c:axPos val="l"/>
        <c:majorGridlines/>
        <c:title>
          <c:tx>
            <c:rich>
              <a:bodyPr/>
              <a:lstStyle/>
              <a:p>
                <a:pPr>
                  <a:defRPr/>
                </a:pPr>
                <a:r>
                  <a:rPr lang="en-US" sz="1100" dirty="0"/>
                  <a:t>Percentages</a:t>
                </a:r>
                <a:r>
                  <a:rPr lang="en-US" sz="1100" baseline="0" dirty="0"/>
                  <a:t> </a:t>
                </a:r>
                <a:endParaRPr lang="en-US" sz="1100" dirty="0"/>
              </a:p>
            </c:rich>
          </c:tx>
          <c:layout>
            <c:manualLayout>
              <c:xMode val="edge"/>
              <c:yMode val="edge"/>
              <c:x val="0.0844062947067239"/>
              <c:y val="0.208656917881714"/>
            </c:manualLayout>
          </c:layout>
          <c:overlay val="0"/>
        </c:title>
        <c:numFmt formatCode="0%" sourceLinked="1"/>
        <c:majorTickMark val="none"/>
        <c:minorTickMark val="none"/>
        <c:tickLblPos val="nextTo"/>
        <c:crossAx val="2143158456"/>
        <c:crosses val="autoZero"/>
        <c:crossBetween val="between"/>
      </c:valAx>
      <c:dTable>
        <c:showHorzBorder val="1"/>
        <c:showVertBorder val="1"/>
        <c:showOutline val="1"/>
        <c:showKeys val="1"/>
      </c:dTable>
      <c:spPr>
        <a:ln>
          <a:solidFill>
            <a:schemeClr val="accent6"/>
          </a:solidFill>
        </a:ln>
      </c:spPr>
    </c:plotArea>
    <c:plotVisOnly val="1"/>
    <c:dispBlanksAs val="gap"/>
    <c:showDLblsOverMax val="0"/>
  </c:chart>
  <c:spPr>
    <a:ln>
      <a:noFill/>
    </a:ln>
  </c:spPr>
  <c:txPr>
    <a:bodyPr/>
    <a:lstStyle/>
    <a:p>
      <a:pPr>
        <a:defRPr sz="1200">
          <a:solidFill>
            <a:srgbClr val="000000"/>
          </a:solidFill>
        </a:defRPr>
      </a:pPr>
      <a:endParaRPr lang="en-US"/>
    </a:p>
  </c:txPr>
  <c:externalData r:id="rId1">
    <c:autoUpdate val="0"/>
  </c:externalData>
</c:chartSpace>
</file>

<file path=ppt/diagrams/_rels/data1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ata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ata1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ata1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ata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ata1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s>
</file>

<file path=ppt/diagrams/_rels/data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ata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10.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1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14.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15.xml.rels><?xml version="1.0" encoding="UTF-8" standalone="yes"?>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s>
</file>

<file path=ppt/diagrams/_rels/drawing8.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_rels/drawing9.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261B65-10AA-0140-B014-F234A6B3DC57}" type="doc">
      <dgm:prSet loTypeId="urn:microsoft.com/office/officeart/2005/8/layout/matrix1" loCatId="" qsTypeId="urn:microsoft.com/office/officeart/2005/8/quickstyle/simple4" qsCatId="simple" csTypeId="urn:microsoft.com/office/officeart/2005/8/colors/colorful1" csCatId="colorful" phldr="1"/>
      <dgm:spPr/>
      <dgm:t>
        <a:bodyPr/>
        <a:lstStyle/>
        <a:p>
          <a:endParaRPr lang="en-US"/>
        </a:p>
      </dgm:t>
    </dgm:pt>
    <dgm:pt modelId="{22DBE555-14C3-B44D-BFBE-BD692199E528}">
      <dgm:prSet/>
      <dgm:spPr/>
      <dgm:t>
        <a:bodyPr/>
        <a:lstStyle/>
        <a:p>
          <a:pPr algn="l" rtl="0"/>
          <a:r>
            <a:rPr lang="en-US" dirty="0"/>
            <a:t>How can we help our institutions create a data-enabled culture that improves decision making and student success? What are the key student success indicators? Where is the information stored? How can data be synthesized for more precise analysis? Our session begins to answer these questions by challenging attendees to define student success and delve into the technologies that collect and manage the data. Our session will help attendees to practice bridging direct and indirect evidence through scenarios that model effective practices adaptable to many institutions.</a:t>
          </a:r>
        </a:p>
      </dgm:t>
    </dgm:pt>
    <dgm:pt modelId="{7B73FAFE-5064-CB4A-BA3E-96B03F201209}" type="parTrans" cxnId="{68E71FBE-E4C9-714A-ACBD-B819A0E79449}">
      <dgm:prSet/>
      <dgm:spPr/>
      <dgm:t>
        <a:bodyPr/>
        <a:lstStyle/>
        <a:p>
          <a:endParaRPr lang="en-US"/>
        </a:p>
      </dgm:t>
    </dgm:pt>
    <dgm:pt modelId="{2678359B-8921-E641-A096-990826E7A477}" type="sibTrans" cxnId="{68E71FBE-E4C9-714A-ACBD-B819A0E79449}">
      <dgm:prSet/>
      <dgm:spPr/>
      <dgm:t>
        <a:bodyPr/>
        <a:lstStyle/>
        <a:p>
          <a:endParaRPr lang="en-US"/>
        </a:p>
      </dgm:t>
    </dgm:pt>
    <dgm:pt modelId="{91CA3E20-2DD3-F940-8ADE-7728CFCD424F}" type="pres">
      <dgm:prSet presAssocID="{16261B65-10AA-0140-B014-F234A6B3DC57}" presName="diagram" presStyleCnt="0">
        <dgm:presLayoutVars>
          <dgm:chMax val="1"/>
          <dgm:dir/>
          <dgm:animLvl val="ctr"/>
          <dgm:resizeHandles val="exact"/>
        </dgm:presLayoutVars>
      </dgm:prSet>
      <dgm:spPr/>
      <dgm:t>
        <a:bodyPr/>
        <a:lstStyle/>
        <a:p>
          <a:endParaRPr lang="en-US"/>
        </a:p>
      </dgm:t>
    </dgm:pt>
    <dgm:pt modelId="{C3093563-7D5C-7346-AE45-2775DFCB6E10}" type="pres">
      <dgm:prSet presAssocID="{16261B65-10AA-0140-B014-F234A6B3DC57}" presName="matrix" presStyleCnt="0"/>
      <dgm:spPr/>
    </dgm:pt>
    <dgm:pt modelId="{77F20EF9-EC67-B04A-AA0E-1939FC80A79A}" type="pres">
      <dgm:prSet presAssocID="{16261B65-10AA-0140-B014-F234A6B3DC57}" presName="tile1" presStyleLbl="node1" presStyleIdx="0" presStyleCnt="4"/>
      <dgm:spPr/>
    </dgm:pt>
    <dgm:pt modelId="{AD857928-BAD2-C14F-BC07-3BD300B2E15D}" type="pres">
      <dgm:prSet presAssocID="{16261B65-10AA-0140-B014-F234A6B3DC57}" presName="tile1text" presStyleLbl="node1" presStyleIdx="0" presStyleCnt="4">
        <dgm:presLayoutVars>
          <dgm:chMax val="0"/>
          <dgm:chPref val="0"/>
          <dgm:bulletEnabled val="1"/>
        </dgm:presLayoutVars>
      </dgm:prSet>
      <dgm:spPr/>
    </dgm:pt>
    <dgm:pt modelId="{1EF41D91-3527-9842-BC71-847B505DE18C}" type="pres">
      <dgm:prSet presAssocID="{16261B65-10AA-0140-B014-F234A6B3DC57}" presName="tile2" presStyleLbl="node1" presStyleIdx="1" presStyleCnt="4"/>
      <dgm:spPr/>
    </dgm:pt>
    <dgm:pt modelId="{692884BC-A377-604D-85AE-1567F6F4E864}" type="pres">
      <dgm:prSet presAssocID="{16261B65-10AA-0140-B014-F234A6B3DC57}" presName="tile2text" presStyleLbl="node1" presStyleIdx="1" presStyleCnt="4">
        <dgm:presLayoutVars>
          <dgm:chMax val="0"/>
          <dgm:chPref val="0"/>
          <dgm:bulletEnabled val="1"/>
        </dgm:presLayoutVars>
      </dgm:prSet>
      <dgm:spPr/>
    </dgm:pt>
    <dgm:pt modelId="{A8939E0C-9926-FC4A-87CC-2C8B10DF0CEC}" type="pres">
      <dgm:prSet presAssocID="{16261B65-10AA-0140-B014-F234A6B3DC57}" presName="tile3" presStyleLbl="node1" presStyleIdx="2" presStyleCnt="4"/>
      <dgm:spPr/>
    </dgm:pt>
    <dgm:pt modelId="{8E08DD9F-232F-944C-8D51-367D8C35FB1A}" type="pres">
      <dgm:prSet presAssocID="{16261B65-10AA-0140-B014-F234A6B3DC57}" presName="tile3text" presStyleLbl="node1" presStyleIdx="2" presStyleCnt="4">
        <dgm:presLayoutVars>
          <dgm:chMax val="0"/>
          <dgm:chPref val="0"/>
          <dgm:bulletEnabled val="1"/>
        </dgm:presLayoutVars>
      </dgm:prSet>
      <dgm:spPr/>
    </dgm:pt>
    <dgm:pt modelId="{01F1A416-7179-2E42-A828-84BDF45C389E}" type="pres">
      <dgm:prSet presAssocID="{16261B65-10AA-0140-B014-F234A6B3DC57}" presName="tile4" presStyleLbl="node1" presStyleIdx="3" presStyleCnt="4"/>
      <dgm:spPr/>
    </dgm:pt>
    <dgm:pt modelId="{DE767F48-CB0B-5046-A884-37ACFE36C709}" type="pres">
      <dgm:prSet presAssocID="{16261B65-10AA-0140-B014-F234A6B3DC57}" presName="tile4text" presStyleLbl="node1" presStyleIdx="3" presStyleCnt="4">
        <dgm:presLayoutVars>
          <dgm:chMax val="0"/>
          <dgm:chPref val="0"/>
          <dgm:bulletEnabled val="1"/>
        </dgm:presLayoutVars>
      </dgm:prSet>
      <dgm:spPr/>
    </dgm:pt>
    <dgm:pt modelId="{02BAB72D-1129-A247-B79B-93AA88BD7DD4}" type="pres">
      <dgm:prSet presAssocID="{16261B65-10AA-0140-B014-F234A6B3DC57}" presName="centerTile" presStyleLbl="fgShp" presStyleIdx="0" presStyleCnt="1" custScaleX="308642" custScaleY="299941">
        <dgm:presLayoutVars>
          <dgm:chMax val="0"/>
          <dgm:chPref val="0"/>
        </dgm:presLayoutVars>
      </dgm:prSet>
      <dgm:spPr/>
      <dgm:t>
        <a:bodyPr/>
        <a:lstStyle/>
        <a:p>
          <a:endParaRPr lang="en-US"/>
        </a:p>
      </dgm:t>
    </dgm:pt>
  </dgm:ptLst>
  <dgm:cxnLst>
    <dgm:cxn modelId="{BCD4B30D-1A2B-9A4D-808B-CD1A6087D298}" type="presOf" srcId="{16261B65-10AA-0140-B014-F234A6B3DC57}" destId="{91CA3E20-2DD3-F940-8ADE-7728CFCD424F}" srcOrd="0" destOrd="0" presId="urn:microsoft.com/office/officeart/2005/8/layout/matrix1"/>
    <dgm:cxn modelId="{68E71FBE-E4C9-714A-ACBD-B819A0E79449}" srcId="{16261B65-10AA-0140-B014-F234A6B3DC57}" destId="{22DBE555-14C3-B44D-BFBE-BD692199E528}" srcOrd="0" destOrd="0" parTransId="{7B73FAFE-5064-CB4A-BA3E-96B03F201209}" sibTransId="{2678359B-8921-E641-A096-990826E7A477}"/>
    <dgm:cxn modelId="{7F03E571-5EB6-2A4D-AD59-52F589B7EDD7}" type="presOf" srcId="{22DBE555-14C3-B44D-BFBE-BD692199E528}" destId="{02BAB72D-1129-A247-B79B-93AA88BD7DD4}" srcOrd="0" destOrd="0" presId="urn:microsoft.com/office/officeart/2005/8/layout/matrix1"/>
    <dgm:cxn modelId="{CF5A2D1E-A75D-C445-BEA8-1DEC27B31F17}" type="presParOf" srcId="{91CA3E20-2DD3-F940-8ADE-7728CFCD424F}" destId="{C3093563-7D5C-7346-AE45-2775DFCB6E10}" srcOrd="0" destOrd="0" presId="urn:microsoft.com/office/officeart/2005/8/layout/matrix1"/>
    <dgm:cxn modelId="{36433B96-4E41-F84C-B684-DFB8A5154623}" type="presParOf" srcId="{C3093563-7D5C-7346-AE45-2775DFCB6E10}" destId="{77F20EF9-EC67-B04A-AA0E-1939FC80A79A}" srcOrd="0" destOrd="0" presId="urn:microsoft.com/office/officeart/2005/8/layout/matrix1"/>
    <dgm:cxn modelId="{00C7F01C-FDA9-0A45-BF4F-BE7BE0962540}" type="presParOf" srcId="{C3093563-7D5C-7346-AE45-2775DFCB6E10}" destId="{AD857928-BAD2-C14F-BC07-3BD300B2E15D}" srcOrd="1" destOrd="0" presId="urn:microsoft.com/office/officeart/2005/8/layout/matrix1"/>
    <dgm:cxn modelId="{406F6771-368F-2649-99EB-18F810DDEDCF}" type="presParOf" srcId="{C3093563-7D5C-7346-AE45-2775DFCB6E10}" destId="{1EF41D91-3527-9842-BC71-847B505DE18C}" srcOrd="2" destOrd="0" presId="urn:microsoft.com/office/officeart/2005/8/layout/matrix1"/>
    <dgm:cxn modelId="{6A0C7416-EDA7-0E4A-B16D-66DDF0F806E6}" type="presParOf" srcId="{C3093563-7D5C-7346-AE45-2775DFCB6E10}" destId="{692884BC-A377-604D-85AE-1567F6F4E864}" srcOrd="3" destOrd="0" presId="urn:microsoft.com/office/officeart/2005/8/layout/matrix1"/>
    <dgm:cxn modelId="{58E8E714-5A7D-D542-9352-C627C1D22C1A}" type="presParOf" srcId="{C3093563-7D5C-7346-AE45-2775DFCB6E10}" destId="{A8939E0C-9926-FC4A-87CC-2C8B10DF0CEC}" srcOrd="4" destOrd="0" presId="urn:microsoft.com/office/officeart/2005/8/layout/matrix1"/>
    <dgm:cxn modelId="{848BA5F5-7C1C-094D-837E-AF54E745DEAF}" type="presParOf" srcId="{C3093563-7D5C-7346-AE45-2775DFCB6E10}" destId="{8E08DD9F-232F-944C-8D51-367D8C35FB1A}" srcOrd="5" destOrd="0" presId="urn:microsoft.com/office/officeart/2005/8/layout/matrix1"/>
    <dgm:cxn modelId="{D1870B5B-882E-AD42-B334-EA5D4D8FBCD8}" type="presParOf" srcId="{C3093563-7D5C-7346-AE45-2775DFCB6E10}" destId="{01F1A416-7179-2E42-A828-84BDF45C389E}" srcOrd="6" destOrd="0" presId="urn:microsoft.com/office/officeart/2005/8/layout/matrix1"/>
    <dgm:cxn modelId="{38DFC515-7978-C145-9EC7-14D7E93C05C6}" type="presParOf" srcId="{C3093563-7D5C-7346-AE45-2775DFCB6E10}" destId="{DE767F48-CB0B-5046-A884-37ACFE36C709}" srcOrd="7" destOrd="0" presId="urn:microsoft.com/office/officeart/2005/8/layout/matrix1"/>
    <dgm:cxn modelId="{1F64DBB4-7316-B341-BF19-C819247E3801}" type="presParOf" srcId="{91CA3E20-2DD3-F940-8ADE-7728CFCD424F}" destId="{02BAB72D-1129-A247-B79B-93AA88BD7DD4}"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solidFill>
                <a:schemeClr val="tx1"/>
              </a:solidFill>
            </a:rPr>
            <a:t>Clarify Common Ground</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custT="1"/>
      <dgm:spPr/>
      <dgm:t>
        <a:bodyPr/>
        <a:lstStyle/>
        <a:p>
          <a:r>
            <a:rPr lang="en-US" sz="3200" dirty="0"/>
            <a:t>How do outcomes at </a:t>
          </a:r>
          <a:br>
            <a:rPr lang="en-US" sz="3200" dirty="0"/>
          </a:br>
          <a:r>
            <a:rPr lang="en-US" sz="3200" dirty="0"/>
            <a:t>each level </a:t>
          </a:r>
          <a:br>
            <a:rPr lang="en-US" sz="3200" dirty="0"/>
          </a:br>
          <a:r>
            <a:rPr lang="en-US" sz="3200" dirty="0"/>
            <a:t>align to the mission?</a:t>
          </a:r>
          <a:endParaRPr lang="en-US" sz="3600" dirty="0"/>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dirty="0">
              <a:solidFill>
                <a:srgbClr val="000000"/>
              </a:solidFill>
            </a:rPr>
            <a:t>Use Backward Design</a:t>
          </a:r>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custT="1"/>
      <dgm:spPr/>
      <dgm:t>
        <a:bodyPr/>
        <a:lstStyle/>
        <a:p>
          <a:r>
            <a:rPr lang="en-US" sz="3200" dirty="0"/>
            <a:t>What direct evidence do </a:t>
          </a:r>
          <a:br>
            <a:rPr lang="en-US" sz="3200" dirty="0"/>
          </a:br>
          <a:r>
            <a:rPr lang="en-US" sz="3200" dirty="0"/>
            <a:t>you need to demonstrate learning?</a:t>
          </a:r>
          <a:endParaRPr lang="en-US" sz="3600"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0F8DBA57-A3BA-4BC9-A853-67B71E3B3531}">
      <dgm:prSet phldrT="[Text]"/>
      <dgm:spPr/>
      <dgm:t>
        <a:bodyPr/>
        <a:lstStyle/>
        <a:p>
          <a:r>
            <a:rPr lang="en-US" dirty="0">
              <a:solidFill>
                <a:srgbClr val="000000"/>
              </a:solidFill>
            </a:rPr>
            <a:t>Take Inventory</a:t>
          </a:r>
        </a:p>
      </dgm:t>
    </dgm:pt>
    <dgm:pt modelId="{99BB5F99-B845-4128-856A-D40FE489F4C0}" type="parTrans" cxnId="{81AE50C2-F587-470B-86FC-B5A28EFEE1BC}">
      <dgm:prSet/>
      <dgm:spPr/>
      <dgm:t>
        <a:bodyPr/>
        <a:lstStyle/>
        <a:p>
          <a:endParaRPr lang="en-US"/>
        </a:p>
      </dgm:t>
    </dgm:pt>
    <dgm:pt modelId="{CD82CFE7-3793-47B0-8B52-9C19EDB40EDE}" type="sibTrans" cxnId="{81AE50C2-F587-470B-86FC-B5A28EFEE1BC}">
      <dgm:prSet/>
      <dgm:spPr/>
      <dgm:t>
        <a:bodyPr/>
        <a:lstStyle/>
        <a:p>
          <a:endParaRPr lang="en-US"/>
        </a:p>
      </dgm:t>
    </dgm:pt>
    <dgm:pt modelId="{D0989AE5-C818-44D5-8AE6-32DEAF6F46CC}">
      <dgm:prSet phldrT="[Text]" custT="1"/>
      <dgm:spPr/>
      <dgm:t>
        <a:bodyPr/>
        <a:lstStyle/>
        <a:p>
          <a:r>
            <a:rPr lang="en-US" sz="3200" dirty="0"/>
            <a:t>What </a:t>
          </a:r>
          <a:br>
            <a:rPr lang="en-US" sz="3200" dirty="0"/>
          </a:br>
          <a:r>
            <a:rPr lang="en-US" sz="3200" dirty="0"/>
            <a:t>processes and technologies </a:t>
          </a:r>
          <a:br>
            <a:rPr lang="en-US" sz="3200" dirty="0"/>
          </a:br>
          <a:r>
            <a:rPr lang="en-US" sz="3200" dirty="0"/>
            <a:t>are already in place?</a:t>
          </a:r>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t>
        <a:bodyPr/>
        <a:lstStyle/>
        <a:p>
          <a:endParaRPr lang="en-US"/>
        </a:p>
      </dgm:t>
    </dgm:pt>
    <dgm:pt modelId="{53B4FA82-603E-4EDB-90A9-1DA699C2C901}" type="pres">
      <dgm:prSet presAssocID="{A518A75D-9854-4CDE-9FB7-B1EBB324AAED}" presName="Accent" presStyleLbl="alignAcc1" presStyleIdx="0" presStyleCnt="3"/>
      <dgm:spPr/>
      <dgm:t>
        <a:bodyPr/>
        <a:lstStyle/>
        <a:p>
          <a:endParaRPr lang="en-US"/>
        </a:p>
      </dgm:t>
    </dgm:pt>
    <dgm:pt modelId="{48475A52-D924-4818-BEE8-D250047D6B3F}" type="pres">
      <dgm:prSet presAssocID="{A518A75D-9854-4CDE-9FB7-B1EBB324AAE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t>
        <a:bodyPr/>
        <a:lstStyle/>
        <a:p>
          <a:endParaRPr lang="en-US"/>
        </a:p>
      </dgm:t>
    </dgm:pt>
    <dgm:pt modelId="{4F88CED5-DAB2-486C-AD16-C2CB6913B61B}" type="pres">
      <dgm:prSet presAssocID="{25AF84C7-6ED7-450C-83EA-4337CE735A70}" presName="composite" presStyleCnt="0"/>
      <dgm:spPr/>
      <dgm:t>
        <a:bodyPr/>
        <a:lstStyle/>
        <a:p>
          <a:endParaRPr lang="en-US"/>
        </a:p>
      </dgm:t>
    </dgm:pt>
    <dgm:pt modelId="{6806A88B-ACCD-4689-BA2C-F1412EF73B42}" type="pres">
      <dgm:prSet presAssocID="{25AF84C7-6ED7-450C-83EA-4337CE735A70}" presName="Accent" presStyleLbl="alignAcc1" presStyleIdx="1" presStyleCnt="3"/>
      <dgm:spPr/>
      <dgm:t>
        <a:bodyPr/>
        <a:lstStyle/>
        <a:p>
          <a:endParaRPr lang="en-US"/>
        </a:p>
      </dgm:t>
    </dgm:pt>
    <dgm:pt modelId="{6D3BA09B-A748-477B-98A1-FEDE95925694}" type="pres">
      <dgm:prSet presAssocID="{25AF84C7-6ED7-450C-83EA-4337CE735A70}"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dgm:pt>
    <dgm:pt modelId="{A0810939-5D65-4F5C-894F-F86C706A7A1C}" type="pres">
      <dgm:prSet presAssocID="{25AF84C7-6ED7-450C-83EA-4337CE735A70}" presName="Child" presStyleLbl="revTx" presStyleIdx="1" presStyleCnt="3">
        <dgm:presLayoutVars>
          <dgm:bulletEnabled val="1"/>
        </dgm:presLayoutVars>
      </dgm:prSet>
      <dgm:spPr/>
      <dgm:t>
        <a:bodyPr/>
        <a:lstStyle/>
        <a:p>
          <a:endParaRPr lang="en-US"/>
        </a:p>
      </dgm:t>
    </dgm:pt>
    <dgm:pt modelId="{16EEE8E2-3D18-44F6-B04A-3D59841E4FA8}" type="pres">
      <dgm:prSet presAssocID="{25AF84C7-6ED7-450C-83EA-4337CE735A70}" presName="Parent" presStyleLbl="alignNode1" presStyleIdx="1" presStyleCnt="3">
        <dgm:presLayoutVars>
          <dgm:bulletEnabled val="1"/>
        </dgm:presLayoutVars>
      </dgm:prSet>
      <dgm:spPr/>
      <dgm:t>
        <a:bodyPr/>
        <a:lstStyle/>
        <a:p>
          <a:endParaRPr lang="en-US"/>
        </a:p>
      </dgm:t>
    </dgm:pt>
    <dgm:pt modelId="{BC140B48-2181-4811-AF91-223867D0738E}" type="pres">
      <dgm:prSet presAssocID="{2562C856-622C-43A4-99D0-A7FF0C835EBA}" presName="sibTrans" presStyleCnt="0"/>
      <dgm:spPr/>
      <dgm:t>
        <a:bodyPr/>
        <a:lstStyle/>
        <a:p>
          <a:endParaRPr lang="en-US"/>
        </a:p>
      </dgm:t>
    </dgm:pt>
    <dgm:pt modelId="{57293698-40AD-44C8-9B60-0D0C4FC11960}" type="pres">
      <dgm:prSet presAssocID="{0F8DBA57-A3BA-4BC9-A853-67B71E3B3531}" presName="composite" presStyleCnt="0"/>
      <dgm:spPr/>
      <dgm:t>
        <a:bodyPr/>
        <a:lstStyle/>
        <a:p>
          <a:endParaRPr lang="en-US"/>
        </a:p>
      </dgm:t>
    </dgm:pt>
    <dgm:pt modelId="{7F77031C-84AF-49FA-B2E3-6B22E2F49F2B}" type="pres">
      <dgm:prSet presAssocID="{0F8DBA57-A3BA-4BC9-A853-67B71E3B3531}" presName="Accent" presStyleLbl="alignAcc1" presStyleIdx="2" presStyleCnt="3"/>
      <dgm:spPr/>
      <dgm:t>
        <a:bodyPr/>
        <a:lstStyle/>
        <a:p>
          <a:endParaRPr lang="en-US"/>
        </a:p>
      </dgm:t>
    </dgm:pt>
    <dgm:pt modelId="{6FDEA8A3-BC3B-493E-88CC-A57435CCDC96}" type="pres">
      <dgm:prSet presAssocID="{0F8DBA57-A3BA-4BC9-A853-67B71E3B3531}"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 up of students studying in library." title="Sample Picture"/>
        </a:ext>
      </dgm:extLst>
    </dgm:pt>
    <dgm:pt modelId="{EBE06ADE-C892-44D3-AB90-0EE941CCA21D}" type="pres">
      <dgm:prSet presAssocID="{0F8DBA57-A3BA-4BC9-A853-67B71E3B3531}" presName="Child" presStyleLbl="revTx" presStyleIdx="2" presStyleCnt="3">
        <dgm:presLayoutVars>
          <dgm:bulletEnabled val="1"/>
        </dgm:presLayoutVars>
      </dgm:prSet>
      <dgm:spPr/>
      <dgm:t>
        <a:bodyPr/>
        <a:lstStyle/>
        <a:p>
          <a:endParaRPr lang="en-US"/>
        </a:p>
      </dgm:t>
    </dgm:pt>
    <dgm:pt modelId="{B3686B38-0C87-411A-9F82-923E333643FB}" type="pres">
      <dgm:prSet presAssocID="{0F8DBA57-A3BA-4BC9-A853-67B71E3B3531}" presName="Parent" presStyleLbl="alignNode1" presStyleIdx="2" presStyleCnt="3">
        <dgm:presLayoutVars>
          <dgm:bulletEnabled val="1"/>
        </dgm:presLayoutVars>
      </dgm:prSet>
      <dgm:spPr/>
      <dgm:t>
        <a:bodyPr/>
        <a:lstStyle/>
        <a:p>
          <a:endParaRPr lang="en-US"/>
        </a:p>
      </dgm:t>
    </dgm:pt>
  </dgm:ptLst>
  <dgm:cxnLst>
    <dgm:cxn modelId="{941A4A9B-BFA7-9246-B5D4-0226D2136DBE}" type="presOf" srcId="{25AFBC85-EE41-46FB-A7F4-99ED4084C835}" destId="{8C6E4A05-D928-421F-BB35-AB0FFEB0B7C4}" srcOrd="0" destOrd="0" presId="urn:microsoft.com/office/officeart/2008/layout/TitlePictureLineup"/>
    <dgm:cxn modelId="{E5053C00-76EC-4519-ABF3-0ACDA95BE163}" srcId="{25AFBC85-EE41-46FB-A7F4-99ED4084C835}" destId="{A518A75D-9854-4CDE-9FB7-B1EBB324AAED}" srcOrd="0" destOrd="0" parTransId="{8A2D5E86-42BC-415B-A1DE-0C28EEB3661C}" sibTransId="{FF440F30-5F7D-44F0-8264-C65521A11F0C}"/>
    <dgm:cxn modelId="{74DC0BD3-843C-404A-B468-2CCFBDF8BE6B}" type="presOf" srcId="{D0989AE5-C818-44D5-8AE6-32DEAF6F46CC}" destId="{EBE06ADE-C892-44D3-AB90-0EE941CCA21D}" srcOrd="0" destOrd="0" presId="urn:microsoft.com/office/officeart/2008/layout/TitlePictureLineup"/>
    <dgm:cxn modelId="{09C2C6DD-AF3F-0D48-B36F-EB305726D40B}" type="presOf" srcId="{A518A75D-9854-4CDE-9FB7-B1EBB324AAED}" destId="{770E20EC-6929-4A45-99D5-285545E37892}" srcOrd="0" destOrd="0" presId="urn:microsoft.com/office/officeart/2008/layout/TitlePictureLineup"/>
    <dgm:cxn modelId="{B7AA9BCE-D649-4F1B-B108-93466D2481F6}" srcId="{A518A75D-9854-4CDE-9FB7-B1EBB324AAED}" destId="{48328429-D21F-4CF6-9089-EE3F5F57F2AC}" srcOrd="0" destOrd="0" parTransId="{1635AB15-42A4-42D6-9F2B-33788AD7A83B}" sibTransId="{C822654F-BF62-47E3-96FD-AE4B604B788B}"/>
    <dgm:cxn modelId="{C6A44563-DB0B-2945-943C-24F956FAA644}" type="presOf" srcId="{48328429-D21F-4CF6-9089-EE3F5F57F2AC}" destId="{5ABBC393-AD16-4772-8402-4ABCB8683B4E}" srcOrd="0" destOrd="0" presId="urn:microsoft.com/office/officeart/2008/layout/TitlePictureLineup"/>
    <dgm:cxn modelId="{447AF68F-5153-4E01-A5A1-8D3A25A73007}" srcId="{25AFBC85-EE41-46FB-A7F4-99ED4084C835}" destId="{25AF84C7-6ED7-450C-83EA-4337CE735A70}" srcOrd="1" destOrd="0" parTransId="{33168ED3-1516-4DE0-87C6-D0BBEBB68307}" sibTransId="{2562C856-622C-43A4-99D0-A7FF0C835EBA}"/>
    <dgm:cxn modelId="{23A623E5-51B3-5447-866B-FAC0048D46AD}" type="presOf" srcId="{0F8DBA57-A3BA-4BC9-A853-67B71E3B3531}" destId="{B3686B38-0C87-411A-9F82-923E333643FB}" srcOrd="0" destOrd="0" presId="urn:microsoft.com/office/officeart/2008/layout/TitlePictureLineup"/>
    <dgm:cxn modelId="{0990249C-5F83-4AC6-BBDE-76609E41C3B7}" srcId="{0F8DBA57-A3BA-4BC9-A853-67B71E3B3531}" destId="{D0989AE5-C818-44D5-8AE6-32DEAF6F46CC}" srcOrd="0" destOrd="0" parTransId="{5116A57A-5F5C-441B-8E98-72FC83223934}" sibTransId="{0B13468D-FE4E-4A8A-A598-8159F0C900A0}"/>
    <dgm:cxn modelId="{4B471AE2-396E-4C5C-9110-4123DA6DCE53}" srcId="{25AF84C7-6ED7-450C-83EA-4337CE735A70}" destId="{300FCD3E-1ADF-4D8E-8B7F-C23D248E5AA3}" srcOrd="0" destOrd="0" parTransId="{BC272908-DB90-4FCA-8784-0CA7E6A97E8F}" sibTransId="{4A78B380-1F85-4365-BF1F-0BD8AD7C8590}"/>
    <dgm:cxn modelId="{1390AE2B-974D-7949-AEC3-C9602B5B0A80}" type="presOf" srcId="{25AF84C7-6ED7-450C-83EA-4337CE735A70}" destId="{16EEE8E2-3D18-44F6-B04A-3D59841E4FA8}" srcOrd="0" destOrd="0" presId="urn:microsoft.com/office/officeart/2008/layout/TitlePictureLineup"/>
    <dgm:cxn modelId="{4B955653-D2A8-C148-ACBF-53745C038E7F}" type="presOf" srcId="{300FCD3E-1ADF-4D8E-8B7F-C23D248E5AA3}" destId="{A0810939-5D65-4F5C-894F-F86C706A7A1C}" srcOrd="0" destOrd="0" presId="urn:microsoft.com/office/officeart/2008/layout/TitlePictureLineup"/>
    <dgm:cxn modelId="{81AE50C2-F587-470B-86FC-B5A28EFEE1BC}" srcId="{25AFBC85-EE41-46FB-A7F4-99ED4084C835}" destId="{0F8DBA57-A3BA-4BC9-A853-67B71E3B3531}" srcOrd="2" destOrd="0" parTransId="{99BB5F99-B845-4128-856A-D40FE489F4C0}" sibTransId="{CD82CFE7-3793-47B0-8B52-9C19EDB40EDE}"/>
    <dgm:cxn modelId="{46AD8541-6243-D64E-8DAF-DC838531678F}" type="presParOf" srcId="{8C6E4A05-D928-421F-BB35-AB0FFEB0B7C4}" destId="{8C8EDC2C-400F-4A87-B348-71B90CDC58F1}" srcOrd="0" destOrd="0" presId="urn:microsoft.com/office/officeart/2008/layout/TitlePictureLineup"/>
    <dgm:cxn modelId="{1195B4DF-A264-204C-AF36-6BA854BF617E}" type="presParOf" srcId="{8C8EDC2C-400F-4A87-B348-71B90CDC58F1}" destId="{53B4FA82-603E-4EDB-90A9-1DA699C2C901}" srcOrd="0" destOrd="0" presId="urn:microsoft.com/office/officeart/2008/layout/TitlePictureLineup"/>
    <dgm:cxn modelId="{6F92251D-20A8-0B4A-BD8B-5A457332A587}" type="presParOf" srcId="{8C8EDC2C-400F-4A87-B348-71B90CDC58F1}" destId="{48475A52-D924-4818-BEE8-D250047D6B3F}" srcOrd="1" destOrd="0" presId="urn:microsoft.com/office/officeart/2008/layout/TitlePictureLineup"/>
    <dgm:cxn modelId="{1606E9C0-E569-0D45-BFAE-814742845F53}" type="presParOf" srcId="{8C8EDC2C-400F-4A87-B348-71B90CDC58F1}" destId="{5ABBC393-AD16-4772-8402-4ABCB8683B4E}" srcOrd="2" destOrd="0" presId="urn:microsoft.com/office/officeart/2008/layout/TitlePictureLineup"/>
    <dgm:cxn modelId="{BE463667-CDD2-A149-94C0-286893AE158C}" type="presParOf" srcId="{8C8EDC2C-400F-4A87-B348-71B90CDC58F1}" destId="{770E20EC-6929-4A45-99D5-285545E37892}" srcOrd="3" destOrd="0" presId="urn:microsoft.com/office/officeart/2008/layout/TitlePictureLineup"/>
    <dgm:cxn modelId="{101D7660-2D92-3E4A-94A0-8D9C9A1FDCEE}" type="presParOf" srcId="{8C6E4A05-D928-421F-BB35-AB0FFEB0B7C4}" destId="{F445107B-3E02-430C-9039-D2AE418B235A}" srcOrd="1" destOrd="0" presId="urn:microsoft.com/office/officeart/2008/layout/TitlePictureLineup"/>
    <dgm:cxn modelId="{EB7382D0-39A5-DA46-A1C9-6AA71C137C8F}" type="presParOf" srcId="{8C6E4A05-D928-421F-BB35-AB0FFEB0B7C4}" destId="{4F88CED5-DAB2-486C-AD16-C2CB6913B61B}" srcOrd="2" destOrd="0" presId="urn:microsoft.com/office/officeart/2008/layout/TitlePictureLineup"/>
    <dgm:cxn modelId="{4DBD137A-5226-9D4F-9E9B-9BA1EEEF5370}" type="presParOf" srcId="{4F88CED5-DAB2-486C-AD16-C2CB6913B61B}" destId="{6806A88B-ACCD-4689-BA2C-F1412EF73B42}" srcOrd="0" destOrd="0" presId="urn:microsoft.com/office/officeart/2008/layout/TitlePictureLineup"/>
    <dgm:cxn modelId="{E281ADF8-0231-6D4A-B0FE-1A85D2C0E237}" type="presParOf" srcId="{4F88CED5-DAB2-486C-AD16-C2CB6913B61B}" destId="{6D3BA09B-A748-477B-98A1-FEDE95925694}" srcOrd="1" destOrd="0" presId="urn:microsoft.com/office/officeart/2008/layout/TitlePictureLineup"/>
    <dgm:cxn modelId="{B431416D-E4E1-3C43-9B9E-87E5C83C3107}" type="presParOf" srcId="{4F88CED5-DAB2-486C-AD16-C2CB6913B61B}" destId="{A0810939-5D65-4F5C-894F-F86C706A7A1C}" srcOrd="2" destOrd="0" presId="urn:microsoft.com/office/officeart/2008/layout/TitlePictureLineup"/>
    <dgm:cxn modelId="{6970579D-4457-CA48-9D77-05F9172BB9D5}" type="presParOf" srcId="{4F88CED5-DAB2-486C-AD16-C2CB6913B61B}" destId="{16EEE8E2-3D18-44F6-B04A-3D59841E4FA8}" srcOrd="3" destOrd="0" presId="urn:microsoft.com/office/officeart/2008/layout/TitlePictureLineup"/>
    <dgm:cxn modelId="{D31D7640-916F-D142-B5C9-39A25C7A3F51}" type="presParOf" srcId="{8C6E4A05-D928-421F-BB35-AB0FFEB0B7C4}" destId="{BC140B48-2181-4811-AF91-223867D0738E}" srcOrd="3" destOrd="0" presId="urn:microsoft.com/office/officeart/2008/layout/TitlePictureLineup"/>
    <dgm:cxn modelId="{F20860EF-C864-7641-B38A-2AC7C78B2969}" type="presParOf" srcId="{8C6E4A05-D928-421F-BB35-AB0FFEB0B7C4}" destId="{57293698-40AD-44C8-9B60-0D0C4FC11960}" srcOrd="4" destOrd="0" presId="urn:microsoft.com/office/officeart/2008/layout/TitlePictureLineup"/>
    <dgm:cxn modelId="{79BB5E4E-4BB4-644B-BC62-56A61B434D5C}" type="presParOf" srcId="{57293698-40AD-44C8-9B60-0D0C4FC11960}" destId="{7F77031C-84AF-49FA-B2E3-6B22E2F49F2B}" srcOrd="0" destOrd="0" presId="urn:microsoft.com/office/officeart/2008/layout/TitlePictureLineup"/>
    <dgm:cxn modelId="{F852CABA-E8C9-0B48-B884-321F58BCF550}" type="presParOf" srcId="{57293698-40AD-44C8-9B60-0D0C4FC11960}" destId="{6FDEA8A3-BC3B-493E-88CC-A57435CCDC96}" srcOrd="1" destOrd="0" presId="urn:microsoft.com/office/officeart/2008/layout/TitlePictureLineup"/>
    <dgm:cxn modelId="{A39A8D6E-45F9-6046-95F3-469E59B094CC}" type="presParOf" srcId="{57293698-40AD-44C8-9B60-0D0C4FC11960}" destId="{EBE06ADE-C892-44D3-AB90-0EE941CCA21D}" srcOrd="2" destOrd="0" presId="urn:microsoft.com/office/officeart/2008/layout/TitlePictureLineup"/>
    <dgm:cxn modelId="{5510892B-7E9E-794D-9AF6-8C7D97CA4FC6}" type="presParOf" srcId="{57293698-40AD-44C8-9B60-0D0C4FC11960}" destId="{B3686B38-0C87-411A-9F82-923E333643FB}" srcOrd="3" destOrd="0" presId="urn:microsoft.com/office/officeart/2008/layout/TitlePictureLineu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solidFill>
                <a:schemeClr val="tx1"/>
              </a:solidFill>
            </a:rPr>
            <a:t>Clarify Common Ground</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custT="1"/>
      <dgm:spPr/>
      <dgm:t>
        <a:bodyPr/>
        <a:lstStyle/>
        <a:p>
          <a:r>
            <a:rPr lang="en-US" sz="2800" dirty="0"/>
            <a:t>How do outcomes at </a:t>
          </a:r>
          <a:br>
            <a:rPr lang="en-US" sz="2800" dirty="0"/>
          </a:br>
          <a:r>
            <a:rPr lang="en-US" sz="2800" dirty="0"/>
            <a:t>each level </a:t>
          </a:r>
          <a:br>
            <a:rPr lang="en-US" sz="2800" dirty="0"/>
          </a:br>
          <a:r>
            <a:rPr lang="en-US" sz="2800" dirty="0"/>
            <a:t>align to the mission?</a:t>
          </a:r>
          <a:endParaRPr lang="en-US" sz="3200" dirty="0"/>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dirty="0">
              <a:solidFill>
                <a:srgbClr val="000000"/>
              </a:solidFill>
            </a:rPr>
            <a:t>Use Backward Design</a:t>
          </a:r>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custT="1"/>
      <dgm:spPr/>
      <dgm:t>
        <a:bodyPr/>
        <a:lstStyle/>
        <a:p>
          <a:r>
            <a:rPr lang="en-US" sz="2800" dirty="0"/>
            <a:t>What direct evidence do </a:t>
          </a:r>
          <a:br>
            <a:rPr lang="en-US" sz="2800" dirty="0"/>
          </a:br>
          <a:r>
            <a:rPr lang="en-US" sz="2800" dirty="0"/>
            <a:t>you need to demonstrate learning?</a:t>
          </a:r>
          <a:endParaRPr lang="en-US" sz="3200"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0F8DBA57-A3BA-4BC9-A853-67B71E3B3531}">
      <dgm:prSet phldrT="[Text]"/>
      <dgm:spPr/>
      <dgm:t>
        <a:bodyPr/>
        <a:lstStyle/>
        <a:p>
          <a:r>
            <a:rPr lang="en-US" dirty="0">
              <a:solidFill>
                <a:srgbClr val="000000"/>
              </a:solidFill>
            </a:rPr>
            <a:t>Take Inventory</a:t>
          </a:r>
        </a:p>
      </dgm:t>
    </dgm:pt>
    <dgm:pt modelId="{99BB5F99-B845-4128-856A-D40FE489F4C0}" type="parTrans" cxnId="{81AE50C2-F587-470B-86FC-B5A28EFEE1BC}">
      <dgm:prSet/>
      <dgm:spPr/>
      <dgm:t>
        <a:bodyPr/>
        <a:lstStyle/>
        <a:p>
          <a:endParaRPr lang="en-US"/>
        </a:p>
      </dgm:t>
    </dgm:pt>
    <dgm:pt modelId="{CD82CFE7-3793-47B0-8B52-9C19EDB40EDE}" type="sibTrans" cxnId="{81AE50C2-F587-470B-86FC-B5A28EFEE1BC}">
      <dgm:prSet/>
      <dgm:spPr/>
      <dgm:t>
        <a:bodyPr/>
        <a:lstStyle/>
        <a:p>
          <a:endParaRPr lang="en-US"/>
        </a:p>
      </dgm:t>
    </dgm:pt>
    <dgm:pt modelId="{D0989AE5-C818-44D5-8AE6-32DEAF6F46CC}">
      <dgm:prSet phldrT="[Text]" custT="1"/>
      <dgm:spPr/>
      <dgm:t>
        <a:bodyPr/>
        <a:lstStyle/>
        <a:p>
          <a:r>
            <a:rPr lang="en-US" sz="2800" dirty="0"/>
            <a:t>What </a:t>
          </a:r>
          <a:br>
            <a:rPr lang="en-US" sz="2800" dirty="0"/>
          </a:br>
          <a:r>
            <a:rPr lang="en-US" sz="2800" dirty="0"/>
            <a:t>processes and technologies </a:t>
          </a:r>
          <a:br>
            <a:rPr lang="en-US" sz="2800" dirty="0"/>
          </a:br>
          <a:r>
            <a:rPr lang="en-US" sz="2800" dirty="0"/>
            <a:t>are already in place?</a:t>
          </a:r>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t>
        <a:bodyPr/>
        <a:lstStyle/>
        <a:p>
          <a:endParaRPr lang="en-US"/>
        </a:p>
      </dgm:t>
    </dgm:pt>
    <dgm:pt modelId="{53B4FA82-603E-4EDB-90A9-1DA699C2C901}" type="pres">
      <dgm:prSet presAssocID="{A518A75D-9854-4CDE-9FB7-B1EBB324AAED}" presName="Accent" presStyleLbl="alignAcc1" presStyleIdx="0" presStyleCnt="3"/>
      <dgm:spPr/>
      <dgm:t>
        <a:bodyPr/>
        <a:lstStyle/>
        <a:p>
          <a:endParaRPr lang="en-US"/>
        </a:p>
      </dgm:t>
    </dgm:pt>
    <dgm:pt modelId="{48475A52-D924-4818-BEE8-D250047D6B3F}" type="pres">
      <dgm:prSet presAssocID="{A518A75D-9854-4CDE-9FB7-B1EBB324AAED}" presName="Image" presStyleLbl="node1" presStyleIdx="0" presStyleCnt="3" custLinFactNeighborY="-815"/>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t>
        <a:bodyPr/>
        <a:lstStyle/>
        <a:p>
          <a:endParaRPr lang="en-US"/>
        </a:p>
      </dgm:t>
    </dgm:pt>
    <dgm:pt modelId="{4F88CED5-DAB2-486C-AD16-C2CB6913B61B}" type="pres">
      <dgm:prSet presAssocID="{25AF84C7-6ED7-450C-83EA-4337CE735A70}" presName="composite" presStyleCnt="0"/>
      <dgm:spPr/>
      <dgm:t>
        <a:bodyPr/>
        <a:lstStyle/>
        <a:p>
          <a:endParaRPr lang="en-US"/>
        </a:p>
      </dgm:t>
    </dgm:pt>
    <dgm:pt modelId="{6806A88B-ACCD-4689-BA2C-F1412EF73B42}" type="pres">
      <dgm:prSet presAssocID="{25AF84C7-6ED7-450C-83EA-4337CE735A70}" presName="Accent" presStyleLbl="alignAcc1" presStyleIdx="1" presStyleCnt="3"/>
      <dgm:spPr/>
      <dgm:t>
        <a:bodyPr/>
        <a:lstStyle/>
        <a:p>
          <a:endParaRPr lang="en-US"/>
        </a:p>
      </dgm:t>
    </dgm:pt>
    <dgm:pt modelId="{6D3BA09B-A748-477B-98A1-FEDE95925694}" type="pres">
      <dgm:prSet presAssocID="{25AF84C7-6ED7-450C-83EA-4337CE735A70}"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dgm:pt>
    <dgm:pt modelId="{A0810939-5D65-4F5C-894F-F86C706A7A1C}" type="pres">
      <dgm:prSet presAssocID="{25AF84C7-6ED7-450C-83EA-4337CE735A70}" presName="Child" presStyleLbl="revTx" presStyleIdx="1" presStyleCnt="3">
        <dgm:presLayoutVars>
          <dgm:bulletEnabled val="1"/>
        </dgm:presLayoutVars>
      </dgm:prSet>
      <dgm:spPr/>
      <dgm:t>
        <a:bodyPr/>
        <a:lstStyle/>
        <a:p>
          <a:endParaRPr lang="en-US"/>
        </a:p>
      </dgm:t>
    </dgm:pt>
    <dgm:pt modelId="{16EEE8E2-3D18-44F6-B04A-3D59841E4FA8}" type="pres">
      <dgm:prSet presAssocID="{25AF84C7-6ED7-450C-83EA-4337CE735A70}" presName="Parent" presStyleLbl="alignNode1" presStyleIdx="1" presStyleCnt="3">
        <dgm:presLayoutVars>
          <dgm:bulletEnabled val="1"/>
        </dgm:presLayoutVars>
      </dgm:prSet>
      <dgm:spPr/>
      <dgm:t>
        <a:bodyPr/>
        <a:lstStyle/>
        <a:p>
          <a:endParaRPr lang="en-US"/>
        </a:p>
      </dgm:t>
    </dgm:pt>
    <dgm:pt modelId="{BC140B48-2181-4811-AF91-223867D0738E}" type="pres">
      <dgm:prSet presAssocID="{2562C856-622C-43A4-99D0-A7FF0C835EBA}" presName="sibTrans" presStyleCnt="0"/>
      <dgm:spPr/>
      <dgm:t>
        <a:bodyPr/>
        <a:lstStyle/>
        <a:p>
          <a:endParaRPr lang="en-US"/>
        </a:p>
      </dgm:t>
    </dgm:pt>
    <dgm:pt modelId="{57293698-40AD-44C8-9B60-0D0C4FC11960}" type="pres">
      <dgm:prSet presAssocID="{0F8DBA57-A3BA-4BC9-A853-67B71E3B3531}" presName="composite" presStyleCnt="0"/>
      <dgm:spPr/>
      <dgm:t>
        <a:bodyPr/>
        <a:lstStyle/>
        <a:p>
          <a:endParaRPr lang="en-US"/>
        </a:p>
      </dgm:t>
    </dgm:pt>
    <dgm:pt modelId="{7F77031C-84AF-49FA-B2E3-6B22E2F49F2B}" type="pres">
      <dgm:prSet presAssocID="{0F8DBA57-A3BA-4BC9-A853-67B71E3B3531}" presName="Accent" presStyleLbl="alignAcc1" presStyleIdx="2" presStyleCnt="3"/>
      <dgm:spPr/>
      <dgm:t>
        <a:bodyPr/>
        <a:lstStyle/>
        <a:p>
          <a:endParaRPr lang="en-US"/>
        </a:p>
      </dgm:t>
    </dgm:pt>
    <dgm:pt modelId="{6FDEA8A3-BC3B-493E-88CC-A57435CCDC96}" type="pres">
      <dgm:prSet presAssocID="{0F8DBA57-A3BA-4BC9-A853-67B71E3B3531}"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 up of students studying in library." title="Sample Picture"/>
        </a:ext>
      </dgm:extLst>
    </dgm:pt>
    <dgm:pt modelId="{EBE06ADE-C892-44D3-AB90-0EE941CCA21D}" type="pres">
      <dgm:prSet presAssocID="{0F8DBA57-A3BA-4BC9-A853-67B71E3B3531}" presName="Child" presStyleLbl="revTx" presStyleIdx="2" presStyleCnt="3">
        <dgm:presLayoutVars>
          <dgm:bulletEnabled val="1"/>
        </dgm:presLayoutVars>
      </dgm:prSet>
      <dgm:spPr/>
      <dgm:t>
        <a:bodyPr/>
        <a:lstStyle/>
        <a:p>
          <a:endParaRPr lang="en-US"/>
        </a:p>
      </dgm:t>
    </dgm:pt>
    <dgm:pt modelId="{B3686B38-0C87-411A-9F82-923E333643FB}" type="pres">
      <dgm:prSet presAssocID="{0F8DBA57-A3BA-4BC9-A853-67B71E3B3531}" presName="Parent" presStyleLbl="alignNode1" presStyleIdx="2" presStyleCnt="3">
        <dgm:presLayoutVars>
          <dgm:bulletEnabled val="1"/>
        </dgm:presLayoutVars>
      </dgm:prSet>
      <dgm:spPr/>
      <dgm:t>
        <a:bodyPr/>
        <a:lstStyle/>
        <a:p>
          <a:endParaRPr lang="en-US"/>
        </a:p>
      </dgm:t>
    </dgm:pt>
  </dgm:ptLst>
  <dgm:cxnLst>
    <dgm:cxn modelId="{E5053C00-76EC-4519-ABF3-0ACDA95BE163}" srcId="{25AFBC85-EE41-46FB-A7F4-99ED4084C835}" destId="{A518A75D-9854-4CDE-9FB7-B1EBB324AAED}" srcOrd="0" destOrd="0" parTransId="{8A2D5E86-42BC-415B-A1DE-0C28EEB3661C}" sibTransId="{FF440F30-5F7D-44F0-8264-C65521A11F0C}"/>
    <dgm:cxn modelId="{108AD562-777D-D648-A1B6-9DE2C0905D46}" type="presOf" srcId="{0F8DBA57-A3BA-4BC9-A853-67B71E3B3531}" destId="{B3686B38-0C87-411A-9F82-923E333643FB}" srcOrd="0" destOrd="0" presId="urn:microsoft.com/office/officeart/2008/layout/TitlePictureLineup"/>
    <dgm:cxn modelId="{622BF279-20C4-B14B-BC03-FE39A0AE4FA6}" type="presOf" srcId="{25AFBC85-EE41-46FB-A7F4-99ED4084C835}" destId="{8C6E4A05-D928-421F-BB35-AB0FFEB0B7C4}" srcOrd="0" destOrd="0" presId="urn:microsoft.com/office/officeart/2008/layout/TitlePictureLineup"/>
    <dgm:cxn modelId="{B7AA9BCE-D649-4F1B-B108-93466D2481F6}" srcId="{A518A75D-9854-4CDE-9FB7-B1EBB324AAED}" destId="{48328429-D21F-4CF6-9089-EE3F5F57F2AC}" srcOrd="0" destOrd="0" parTransId="{1635AB15-42A4-42D6-9F2B-33788AD7A83B}" sibTransId="{C822654F-BF62-47E3-96FD-AE4B604B788B}"/>
    <dgm:cxn modelId="{447AF68F-5153-4E01-A5A1-8D3A25A73007}" srcId="{25AFBC85-EE41-46FB-A7F4-99ED4084C835}" destId="{25AF84C7-6ED7-450C-83EA-4337CE735A70}" srcOrd="1" destOrd="0" parTransId="{33168ED3-1516-4DE0-87C6-D0BBEBB68307}" sibTransId="{2562C856-622C-43A4-99D0-A7FF0C835EBA}"/>
    <dgm:cxn modelId="{86E750CD-F621-D142-98E3-2F319B334388}" type="presOf" srcId="{300FCD3E-1ADF-4D8E-8B7F-C23D248E5AA3}" destId="{A0810939-5D65-4F5C-894F-F86C706A7A1C}" srcOrd="0" destOrd="0" presId="urn:microsoft.com/office/officeart/2008/layout/TitlePictureLineup"/>
    <dgm:cxn modelId="{0990249C-5F83-4AC6-BBDE-76609E41C3B7}" srcId="{0F8DBA57-A3BA-4BC9-A853-67B71E3B3531}" destId="{D0989AE5-C818-44D5-8AE6-32DEAF6F46CC}" srcOrd="0" destOrd="0" parTransId="{5116A57A-5F5C-441B-8E98-72FC83223934}" sibTransId="{0B13468D-FE4E-4A8A-A598-8159F0C900A0}"/>
    <dgm:cxn modelId="{1E9D8CDE-429B-B544-AA0C-CF512F6AB8B1}" type="presOf" srcId="{D0989AE5-C818-44D5-8AE6-32DEAF6F46CC}" destId="{EBE06ADE-C892-44D3-AB90-0EE941CCA21D}" srcOrd="0" destOrd="0" presId="urn:microsoft.com/office/officeart/2008/layout/TitlePictureLineup"/>
    <dgm:cxn modelId="{4B471AE2-396E-4C5C-9110-4123DA6DCE53}" srcId="{25AF84C7-6ED7-450C-83EA-4337CE735A70}" destId="{300FCD3E-1ADF-4D8E-8B7F-C23D248E5AA3}" srcOrd="0" destOrd="0" parTransId="{BC272908-DB90-4FCA-8784-0CA7E6A97E8F}" sibTransId="{4A78B380-1F85-4365-BF1F-0BD8AD7C8590}"/>
    <dgm:cxn modelId="{1A98AE71-318F-454F-946D-1CCD6778F193}" type="presOf" srcId="{25AF84C7-6ED7-450C-83EA-4337CE735A70}" destId="{16EEE8E2-3D18-44F6-B04A-3D59841E4FA8}" srcOrd="0" destOrd="0" presId="urn:microsoft.com/office/officeart/2008/layout/TitlePictureLineup"/>
    <dgm:cxn modelId="{E4679215-A401-4246-BE38-558AF694E0E4}" type="presOf" srcId="{48328429-D21F-4CF6-9089-EE3F5F57F2AC}" destId="{5ABBC393-AD16-4772-8402-4ABCB8683B4E}" srcOrd="0" destOrd="0" presId="urn:microsoft.com/office/officeart/2008/layout/TitlePictureLineup"/>
    <dgm:cxn modelId="{5FF33B22-2448-1E41-9D09-B258585C222B}" type="presOf" srcId="{A518A75D-9854-4CDE-9FB7-B1EBB324AAED}" destId="{770E20EC-6929-4A45-99D5-285545E37892}" srcOrd="0" destOrd="0" presId="urn:microsoft.com/office/officeart/2008/layout/TitlePictureLineup"/>
    <dgm:cxn modelId="{81AE50C2-F587-470B-86FC-B5A28EFEE1BC}" srcId="{25AFBC85-EE41-46FB-A7F4-99ED4084C835}" destId="{0F8DBA57-A3BA-4BC9-A853-67B71E3B3531}" srcOrd="2" destOrd="0" parTransId="{99BB5F99-B845-4128-856A-D40FE489F4C0}" sibTransId="{CD82CFE7-3793-47B0-8B52-9C19EDB40EDE}"/>
    <dgm:cxn modelId="{92B9907C-E674-884C-9E67-EB83249051CA}" type="presParOf" srcId="{8C6E4A05-D928-421F-BB35-AB0FFEB0B7C4}" destId="{8C8EDC2C-400F-4A87-B348-71B90CDC58F1}" srcOrd="0" destOrd="0" presId="urn:microsoft.com/office/officeart/2008/layout/TitlePictureLineup"/>
    <dgm:cxn modelId="{3880A0C0-CA29-5047-9159-30C13FF560C8}" type="presParOf" srcId="{8C8EDC2C-400F-4A87-B348-71B90CDC58F1}" destId="{53B4FA82-603E-4EDB-90A9-1DA699C2C901}" srcOrd="0" destOrd="0" presId="urn:microsoft.com/office/officeart/2008/layout/TitlePictureLineup"/>
    <dgm:cxn modelId="{760C3FCC-6839-3147-837D-D5FA6F58933B}" type="presParOf" srcId="{8C8EDC2C-400F-4A87-B348-71B90CDC58F1}" destId="{48475A52-D924-4818-BEE8-D250047D6B3F}" srcOrd="1" destOrd="0" presId="urn:microsoft.com/office/officeart/2008/layout/TitlePictureLineup"/>
    <dgm:cxn modelId="{D01807C8-2D21-2C4D-8B40-D1500F1B9A4A}" type="presParOf" srcId="{8C8EDC2C-400F-4A87-B348-71B90CDC58F1}" destId="{5ABBC393-AD16-4772-8402-4ABCB8683B4E}" srcOrd="2" destOrd="0" presId="urn:microsoft.com/office/officeart/2008/layout/TitlePictureLineup"/>
    <dgm:cxn modelId="{485E4E0A-CF7C-A244-AEE4-3E938881D59E}" type="presParOf" srcId="{8C8EDC2C-400F-4A87-B348-71B90CDC58F1}" destId="{770E20EC-6929-4A45-99D5-285545E37892}" srcOrd="3" destOrd="0" presId="urn:microsoft.com/office/officeart/2008/layout/TitlePictureLineup"/>
    <dgm:cxn modelId="{EB703A52-D5FC-3543-86B2-B5066BF1DC67}" type="presParOf" srcId="{8C6E4A05-D928-421F-BB35-AB0FFEB0B7C4}" destId="{F445107B-3E02-430C-9039-D2AE418B235A}" srcOrd="1" destOrd="0" presId="urn:microsoft.com/office/officeart/2008/layout/TitlePictureLineup"/>
    <dgm:cxn modelId="{0E017D24-97BB-E041-AC4D-BA7B14C0BF05}" type="presParOf" srcId="{8C6E4A05-D928-421F-BB35-AB0FFEB0B7C4}" destId="{4F88CED5-DAB2-486C-AD16-C2CB6913B61B}" srcOrd="2" destOrd="0" presId="urn:microsoft.com/office/officeart/2008/layout/TitlePictureLineup"/>
    <dgm:cxn modelId="{C9E508B1-F273-2541-8CC2-A456364ADB98}" type="presParOf" srcId="{4F88CED5-DAB2-486C-AD16-C2CB6913B61B}" destId="{6806A88B-ACCD-4689-BA2C-F1412EF73B42}" srcOrd="0" destOrd="0" presId="urn:microsoft.com/office/officeart/2008/layout/TitlePictureLineup"/>
    <dgm:cxn modelId="{0DA1DA13-49D4-2745-8A5C-E489BA6B38FD}" type="presParOf" srcId="{4F88CED5-DAB2-486C-AD16-C2CB6913B61B}" destId="{6D3BA09B-A748-477B-98A1-FEDE95925694}" srcOrd="1" destOrd="0" presId="urn:microsoft.com/office/officeart/2008/layout/TitlePictureLineup"/>
    <dgm:cxn modelId="{63539940-AB81-E143-B43A-394DE3A3B01E}" type="presParOf" srcId="{4F88CED5-DAB2-486C-AD16-C2CB6913B61B}" destId="{A0810939-5D65-4F5C-894F-F86C706A7A1C}" srcOrd="2" destOrd="0" presId="urn:microsoft.com/office/officeart/2008/layout/TitlePictureLineup"/>
    <dgm:cxn modelId="{041EA92A-8CB6-6D47-AE91-7C4B3F12A8FE}" type="presParOf" srcId="{4F88CED5-DAB2-486C-AD16-C2CB6913B61B}" destId="{16EEE8E2-3D18-44F6-B04A-3D59841E4FA8}" srcOrd="3" destOrd="0" presId="urn:microsoft.com/office/officeart/2008/layout/TitlePictureLineup"/>
    <dgm:cxn modelId="{373CE031-509C-FF40-A5FE-D941E945ECC2}" type="presParOf" srcId="{8C6E4A05-D928-421F-BB35-AB0FFEB0B7C4}" destId="{BC140B48-2181-4811-AF91-223867D0738E}" srcOrd="3" destOrd="0" presId="urn:microsoft.com/office/officeart/2008/layout/TitlePictureLineup"/>
    <dgm:cxn modelId="{6A5E8FC1-278D-0342-AC30-9E42BD038DB1}" type="presParOf" srcId="{8C6E4A05-D928-421F-BB35-AB0FFEB0B7C4}" destId="{57293698-40AD-44C8-9B60-0D0C4FC11960}" srcOrd="4" destOrd="0" presId="urn:microsoft.com/office/officeart/2008/layout/TitlePictureLineup"/>
    <dgm:cxn modelId="{0D158F7A-F577-E44C-8FEC-CAD298B6D9E5}" type="presParOf" srcId="{57293698-40AD-44C8-9B60-0D0C4FC11960}" destId="{7F77031C-84AF-49FA-B2E3-6B22E2F49F2B}" srcOrd="0" destOrd="0" presId="urn:microsoft.com/office/officeart/2008/layout/TitlePictureLineup"/>
    <dgm:cxn modelId="{C5419888-177B-C447-B4A5-CC7020DA9D7F}" type="presParOf" srcId="{57293698-40AD-44C8-9B60-0D0C4FC11960}" destId="{6FDEA8A3-BC3B-493E-88CC-A57435CCDC96}" srcOrd="1" destOrd="0" presId="urn:microsoft.com/office/officeart/2008/layout/TitlePictureLineup"/>
    <dgm:cxn modelId="{3AB82A1B-B1EA-314D-AFF7-420D833117D4}" type="presParOf" srcId="{57293698-40AD-44C8-9B60-0D0C4FC11960}" destId="{EBE06ADE-C892-44D3-AB90-0EE941CCA21D}" srcOrd="2" destOrd="0" presId="urn:microsoft.com/office/officeart/2008/layout/TitlePictureLineup"/>
    <dgm:cxn modelId="{1B2371B3-EC60-3E4F-B0B4-3FCC6A4566BE}" type="presParOf" srcId="{57293698-40AD-44C8-9B60-0D0C4FC11960}" destId="{B3686B38-0C87-411A-9F82-923E333643FB}" srcOrd="3" destOrd="0" presId="urn:microsoft.com/office/officeart/2008/layout/TitlePictureLineup"/>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solidFill>
                <a:schemeClr val="tx1"/>
              </a:solidFill>
            </a:rPr>
            <a:t>Clarify Common Ground</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custT="1"/>
      <dgm:spPr/>
      <dgm:t>
        <a:bodyPr/>
        <a:lstStyle/>
        <a:p>
          <a:r>
            <a:rPr lang="en-US" sz="3200" dirty="0"/>
            <a:t>How do outcomes at </a:t>
          </a:r>
          <a:br>
            <a:rPr lang="en-US" sz="3200" dirty="0"/>
          </a:br>
          <a:r>
            <a:rPr lang="en-US" sz="3200" dirty="0"/>
            <a:t>each level </a:t>
          </a:r>
          <a:br>
            <a:rPr lang="en-US" sz="3200" dirty="0"/>
          </a:br>
          <a:r>
            <a:rPr lang="en-US" sz="3200" dirty="0"/>
            <a:t>align to the mission?</a:t>
          </a:r>
          <a:endParaRPr lang="en-US" sz="3600" dirty="0"/>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dirty="0">
              <a:solidFill>
                <a:srgbClr val="000000"/>
              </a:solidFill>
            </a:rPr>
            <a:t>Use Backward Design</a:t>
          </a:r>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custT="1"/>
      <dgm:spPr/>
      <dgm:t>
        <a:bodyPr/>
        <a:lstStyle/>
        <a:p>
          <a:r>
            <a:rPr lang="en-US" sz="3200" dirty="0"/>
            <a:t>What direct evidence do </a:t>
          </a:r>
          <a:br>
            <a:rPr lang="en-US" sz="3200" dirty="0"/>
          </a:br>
          <a:r>
            <a:rPr lang="en-US" sz="3200" dirty="0"/>
            <a:t>you need to demonstrate learning?</a:t>
          </a:r>
          <a:endParaRPr lang="en-US" sz="3600"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0F8DBA57-A3BA-4BC9-A853-67B71E3B3531}">
      <dgm:prSet phldrT="[Text]"/>
      <dgm:spPr/>
      <dgm:t>
        <a:bodyPr/>
        <a:lstStyle/>
        <a:p>
          <a:r>
            <a:rPr lang="en-US" dirty="0">
              <a:solidFill>
                <a:srgbClr val="000000"/>
              </a:solidFill>
            </a:rPr>
            <a:t>Take Inventory</a:t>
          </a:r>
        </a:p>
      </dgm:t>
    </dgm:pt>
    <dgm:pt modelId="{99BB5F99-B845-4128-856A-D40FE489F4C0}" type="parTrans" cxnId="{81AE50C2-F587-470B-86FC-B5A28EFEE1BC}">
      <dgm:prSet/>
      <dgm:spPr/>
      <dgm:t>
        <a:bodyPr/>
        <a:lstStyle/>
        <a:p>
          <a:endParaRPr lang="en-US"/>
        </a:p>
      </dgm:t>
    </dgm:pt>
    <dgm:pt modelId="{CD82CFE7-3793-47B0-8B52-9C19EDB40EDE}" type="sibTrans" cxnId="{81AE50C2-F587-470B-86FC-B5A28EFEE1BC}">
      <dgm:prSet/>
      <dgm:spPr/>
      <dgm:t>
        <a:bodyPr/>
        <a:lstStyle/>
        <a:p>
          <a:endParaRPr lang="en-US"/>
        </a:p>
      </dgm:t>
    </dgm:pt>
    <dgm:pt modelId="{D0989AE5-C818-44D5-8AE6-32DEAF6F46CC}">
      <dgm:prSet phldrT="[Text]" custT="1"/>
      <dgm:spPr/>
      <dgm:t>
        <a:bodyPr/>
        <a:lstStyle/>
        <a:p>
          <a:r>
            <a:rPr lang="en-US" sz="3200" dirty="0"/>
            <a:t>What </a:t>
          </a:r>
          <a:br>
            <a:rPr lang="en-US" sz="3200" dirty="0"/>
          </a:br>
          <a:r>
            <a:rPr lang="en-US" sz="3200" dirty="0"/>
            <a:t>processes and technologies </a:t>
          </a:r>
          <a:br>
            <a:rPr lang="en-US" sz="3200" dirty="0"/>
          </a:br>
          <a:r>
            <a:rPr lang="en-US" sz="3200" dirty="0"/>
            <a:t>are already in place?</a:t>
          </a:r>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t>
        <a:bodyPr/>
        <a:lstStyle/>
        <a:p>
          <a:endParaRPr lang="en-US"/>
        </a:p>
      </dgm:t>
    </dgm:pt>
    <dgm:pt modelId="{53B4FA82-603E-4EDB-90A9-1DA699C2C901}" type="pres">
      <dgm:prSet presAssocID="{A518A75D-9854-4CDE-9FB7-B1EBB324AAED}" presName="Accent" presStyleLbl="alignAcc1" presStyleIdx="0" presStyleCnt="3"/>
      <dgm:spPr/>
      <dgm:t>
        <a:bodyPr/>
        <a:lstStyle/>
        <a:p>
          <a:endParaRPr lang="en-US"/>
        </a:p>
      </dgm:t>
    </dgm:pt>
    <dgm:pt modelId="{48475A52-D924-4818-BEE8-D250047D6B3F}" type="pres">
      <dgm:prSet presAssocID="{A518A75D-9854-4CDE-9FB7-B1EBB324AAE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t>
        <a:bodyPr/>
        <a:lstStyle/>
        <a:p>
          <a:endParaRPr lang="en-US"/>
        </a:p>
      </dgm:t>
    </dgm:pt>
    <dgm:pt modelId="{4F88CED5-DAB2-486C-AD16-C2CB6913B61B}" type="pres">
      <dgm:prSet presAssocID="{25AF84C7-6ED7-450C-83EA-4337CE735A70}" presName="composite" presStyleCnt="0"/>
      <dgm:spPr/>
      <dgm:t>
        <a:bodyPr/>
        <a:lstStyle/>
        <a:p>
          <a:endParaRPr lang="en-US"/>
        </a:p>
      </dgm:t>
    </dgm:pt>
    <dgm:pt modelId="{6806A88B-ACCD-4689-BA2C-F1412EF73B42}" type="pres">
      <dgm:prSet presAssocID="{25AF84C7-6ED7-450C-83EA-4337CE735A70}" presName="Accent" presStyleLbl="alignAcc1" presStyleIdx="1" presStyleCnt="3"/>
      <dgm:spPr/>
      <dgm:t>
        <a:bodyPr/>
        <a:lstStyle/>
        <a:p>
          <a:endParaRPr lang="en-US"/>
        </a:p>
      </dgm:t>
    </dgm:pt>
    <dgm:pt modelId="{6D3BA09B-A748-477B-98A1-FEDE95925694}" type="pres">
      <dgm:prSet presAssocID="{25AF84C7-6ED7-450C-83EA-4337CE735A70}"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dgm:pt>
    <dgm:pt modelId="{A0810939-5D65-4F5C-894F-F86C706A7A1C}" type="pres">
      <dgm:prSet presAssocID="{25AF84C7-6ED7-450C-83EA-4337CE735A70}" presName="Child" presStyleLbl="revTx" presStyleIdx="1" presStyleCnt="3">
        <dgm:presLayoutVars>
          <dgm:bulletEnabled val="1"/>
        </dgm:presLayoutVars>
      </dgm:prSet>
      <dgm:spPr/>
      <dgm:t>
        <a:bodyPr/>
        <a:lstStyle/>
        <a:p>
          <a:endParaRPr lang="en-US"/>
        </a:p>
      </dgm:t>
    </dgm:pt>
    <dgm:pt modelId="{16EEE8E2-3D18-44F6-B04A-3D59841E4FA8}" type="pres">
      <dgm:prSet presAssocID="{25AF84C7-6ED7-450C-83EA-4337CE735A70}" presName="Parent" presStyleLbl="alignNode1" presStyleIdx="1" presStyleCnt="3">
        <dgm:presLayoutVars>
          <dgm:bulletEnabled val="1"/>
        </dgm:presLayoutVars>
      </dgm:prSet>
      <dgm:spPr/>
      <dgm:t>
        <a:bodyPr/>
        <a:lstStyle/>
        <a:p>
          <a:endParaRPr lang="en-US"/>
        </a:p>
      </dgm:t>
    </dgm:pt>
    <dgm:pt modelId="{BC140B48-2181-4811-AF91-223867D0738E}" type="pres">
      <dgm:prSet presAssocID="{2562C856-622C-43A4-99D0-A7FF0C835EBA}" presName="sibTrans" presStyleCnt="0"/>
      <dgm:spPr/>
      <dgm:t>
        <a:bodyPr/>
        <a:lstStyle/>
        <a:p>
          <a:endParaRPr lang="en-US"/>
        </a:p>
      </dgm:t>
    </dgm:pt>
    <dgm:pt modelId="{57293698-40AD-44C8-9B60-0D0C4FC11960}" type="pres">
      <dgm:prSet presAssocID="{0F8DBA57-A3BA-4BC9-A853-67B71E3B3531}" presName="composite" presStyleCnt="0"/>
      <dgm:spPr/>
      <dgm:t>
        <a:bodyPr/>
        <a:lstStyle/>
        <a:p>
          <a:endParaRPr lang="en-US"/>
        </a:p>
      </dgm:t>
    </dgm:pt>
    <dgm:pt modelId="{7F77031C-84AF-49FA-B2E3-6B22E2F49F2B}" type="pres">
      <dgm:prSet presAssocID="{0F8DBA57-A3BA-4BC9-A853-67B71E3B3531}" presName="Accent" presStyleLbl="alignAcc1" presStyleIdx="2" presStyleCnt="3"/>
      <dgm:spPr/>
      <dgm:t>
        <a:bodyPr/>
        <a:lstStyle/>
        <a:p>
          <a:endParaRPr lang="en-US"/>
        </a:p>
      </dgm:t>
    </dgm:pt>
    <dgm:pt modelId="{6FDEA8A3-BC3B-493E-88CC-A57435CCDC96}" type="pres">
      <dgm:prSet presAssocID="{0F8DBA57-A3BA-4BC9-A853-67B71E3B3531}"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 up of students studying in library." title="Sample Picture"/>
        </a:ext>
      </dgm:extLst>
    </dgm:pt>
    <dgm:pt modelId="{EBE06ADE-C892-44D3-AB90-0EE941CCA21D}" type="pres">
      <dgm:prSet presAssocID="{0F8DBA57-A3BA-4BC9-A853-67B71E3B3531}" presName="Child" presStyleLbl="revTx" presStyleIdx="2" presStyleCnt="3">
        <dgm:presLayoutVars>
          <dgm:bulletEnabled val="1"/>
        </dgm:presLayoutVars>
      </dgm:prSet>
      <dgm:spPr/>
      <dgm:t>
        <a:bodyPr/>
        <a:lstStyle/>
        <a:p>
          <a:endParaRPr lang="en-US"/>
        </a:p>
      </dgm:t>
    </dgm:pt>
    <dgm:pt modelId="{B3686B38-0C87-411A-9F82-923E333643FB}" type="pres">
      <dgm:prSet presAssocID="{0F8DBA57-A3BA-4BC9-A853-67B71E3B3531}" presName="Parent" presStyleLbl="alignNode1" presStyleIdx="2" presStyleCnt="3">
        <dgm:presLayoutVars>
          <dgm:bulletEnabled val="1"/>
        </dgm:presLayoutVars>
      </dgm:prSet>
      <dgm:spPr/>
      <dgm:t>
        <a:bodyPr/>
        <a:lstStyle/>
        <a:p>
          <a:endParaRPr lang="en-US"/>
        </a:p>
      </dgm:t>
    </dgm:pt>
  </dgm:ptLst>
  <dgm:cxnLst>
    <dgm:cxn modelId="{5A19A7B6-A16C-834D-9BCF-D3535F664458}" type="presOf" srcId="{D0989AE5-C818-44D5-8AE6-32DEAF6F46CC}" destId="{EBE06ADE-C892-44D3-AB90-0EE941CCA21D}" srcOrd="0" destOrd="0" presId="urn:microsoft.com/office/officeart/2008/layout/TitlePictureLineup"/>
    <dgm:cxn modelId="{E5053C00-76EC-4519-ABF3-0ACDA95BE163}" srcId="{25AFBC85-EE41-46FB-A7F4-99ED4084C835}" destId="{A518A75D-9854-4CDE-9FB7-B1EBB324AAED}" srcOrd="0" destOrd="0" parTransId="{8A2D5E86-42BC-415B-A1DE-0C28EEB3661C}" sibTransId="{FF440F30-5F7D-44F0-8264-C65521A11F0C}"/>
    <dgm:cxn modelId="{B7AA9BCE-D649-4F1B-B108-93466D2481F6}" srcId="{A518A75D-9854-4CDE-9FB7-B1EBB324AAED}" destId="{48328429-D21F-4CF6-9089-EE3F5F57F2AC}" srcOrd="0" destOrd="0" parTransId="{1635AB15-42A4-42D6-9F2B-33788AD7A83B}" sibTransId="{C822654F-BF62-47E3-96FD-AE4B604B788B}"/>
    <dgm:cxn modelId="{8268A927-2C41-FB42-BD78-5D26EDF72F10}" type="presOf" srcId="{25AFBC85-EE41-46FB-A7F4-99ED4084C835}" destId="{8C6E4A05-D928-421F-BB35-AB0FFEB0B7C4}" srcOrd="0" destOrd="0" presId="urn:microsoft.com/office/officeart/2008/layout/TitlePictureLineup"/>
    <dgm:cxn modelId="{447AF68F-5153-4E01-A5A1-8D3A25A73007}" srcId="{25AFBC85-EE41-46FB-A7F4-99ED4084C835}" destId="{25AF84C7-6ED7-450C-83EA-4337CE735A70}" srcOrd="1" destOrd="0" parTransId="{33168ED3-1516-4DE0-87C6-D0BBEBB68307}" sibTransId="{2562C856-622C-43A4-99D0-A7FF0C835EBA}"/>
    <dgm:cxn modelId="{766288F9-00C3-BA4C-A2FD-7CA684DCDEBB}" type="presOf" srcId="{48328429-D21F-4CF6-9089-EE3F5F57F2AC}" destId="{5ABBC393-AD16-4772-8402-4ABCB8683B4E}" srcOrd="0" destOrd="0" presId="urn:microsoft.com/office/officeart/2008/layout/TitlePictureLineup"/>
    <dgm:cxn modelId="{BA16ACE0-D7F9-6546-8B40-6B6F4575801E}" type="presOf" srcId="{A518A75D-9854-4CDE-9FB7-B1EBB324AAED}" destId="{770E20EC-6929-4A45-99D5-285545E37892}" srcOrd="0" destOrd="0" presId="urn:microsoft.com/office/officeart/2008/layout/TitlePictureLineup"/>
    <dgm:cxn modelId="{A47BBBE9-7EDF-BB4E-BF7A-22FF9D501042}" type="presOf" srcId="{25AF84C7-6ED7-450C-83EA-4337CE735A70}" destId="{16EEE8E2-3D18-44F6-B04A-3D59841E4FA8}" srcOrd="0" destOrd="0" presId="urn:microsoft.com/office/officeart/2008/layout/TitlePictureLineup"/>
    <dgm:cxn modelId="{0990249C-5F83-4AC6-BBDE-76609E41C3B7}" srcId="{0F8DBA57-A3BA-4BC9-A853-67B71E3B3531}" destId="{D0989AE5-C818-44D5-8AE6-32DEAF6F46CC}" srcOrd="0" destOrd="0" parTransId="{5116A57A-5F5C-441B-8E98-72FC83223934}" sibTransId="{0B13468D-FE4E-4A8A-A598-8159F0C900A0}"/>
    <dgm:cxn modelId="{4B471AE2-396E-4C5C-9110-4123DA6DCE53}" srcId="{25AF84C7-6ED7-450C-83EA-4337CE735A70}" destId="{300FCD3E-1ADF-4D8E-8B7F-C23D248E5AA3}" srcOrd="0" destOrd="0" parTransId="{BC272908-DB90-4FCA-8784-0CA7E6A97E8F}" sibTransId="{4A78B380-1F85-4365-BF1F-0BD8AD7C8590}"/>
    <dgm:cxn modelId="{B1AD19FE-F9A4-1549-A0DE-1DD4C34446F9}" type="presOf" srcId="{300FCD3E-1ADF-4D8E-8B7F-C23D248E5AA3}" destId="{A0810939-5D65-4F5C-894F-F86C706A7A1C}" srcOrd="0" destOrd="0" presId="urn:microsoft.com/office/officeart/2008/layout/TitlePictureLineup"/>
    <dgm:cxn modelId="{B7E13414-82D4-6C41-9C68-F39EB1F36038}" type="presOf" srcId="{0F8DBA57-A3BA-4BC9-A853-67B71E3B3531}" destId="{B3686B38-0C87-411A-9F82-923E333643FB}" srcOrd="0" destOrd="0" presId="urn:microsoft.com/office/officeart/2008/layout/TitlePictureLineup"/>
    <dgm:cxn modelId="{81AE50C2-F587-470B-86FC-B5A28EFEE1BC}" srcId="{25AFBC85-EE41-46FB-A7F4-99ED4084C835}" destId="{0F8DBA57-A3BA-4BC9-A853-67B71E3B3531}" srcOrd="2" destOrd="0" parTransId="{99BB5F99-B845-4128-856A-D40FE489F4C0}" sibTransId="{CD82CFE7-3793-47B0-8B52-9C19EDB40EDE}"/>
    <dgm:cxn modelId="{03E48623-2A3F-914F-A04C-7F664D66B88E}" type="presParOf" srcId="{8C6E4A05-D928-421F-BB35-AB0FFEB0B7C4}" destId="{8C8EDC2C-400F-4A87-B348-71B90CDC58F1}" srcOrd="0" destOrd="0" presId="urn:microsoft.com/office/officeart/2008/layout/TitlePictureLineup"/>
    <dgm:cxn modelId="{69ADDCD2-A182-8643-A5EB-B367EBFED3F3}" type="presParOf" srcId="{8C8EDC2C-400F-4A87-B348-71B90CDC58F1}" destId="{53B4FA82-603E-4EDB-90A9-1DA699C2C901}" srcOrd="0" destOrd="0" presId="urn:microsoft.com/office/officeart/2008/layout/TitlePictureLineup"/>
    <dgm:cxn modelId="{2EB05429-4872-8C41-A362-BDADEECDCD79}" type="presParOf" srcId="{8C8EDC2C-400F-4A87-B348-71B90CDC58F1}" destId="{48475A52-D924-4818-BEE8-D250047D6B3F}" srcOrd="1" destOrd="0" presId="urn:microsoft.com/office/officeart/2008/layout/TitlePictureLineup"/>
    <dgm:cxn modelId="{C939B8BA-FCD9-C74C-8C61-DF077E229DDE}" type="presParOf" srcId="{8C8EDC2C-400F-4A87-B348-71B90CDC58F1}" destId="{5ABBC393-AD16-4772-8402-4ABCB8683B4E}" srcOrd="2" destOrd="0" presId="urn:microsoft.com/office/officeart/2008/layout/TitlePictureLineup"/>
    <dgm:cxn modelId="{A17AFA4F-5B1B-9147-A352-C74ADFA1B180}" type="presParOf" srcId="{8C8EDC2C-400F-4A87-B348-71B90CDC58F1}" destId="{770E20EC-6929-4A45-99D5-285545E37892}" srcOrd="3" destOrd="0" presId="urn:microsoft.com/office/officeart/2008/layout/TitlePictureLineup"/>
    <dgm:cxn modelId="{E5059247-873F-1F4C-A1E9-CD35DE081D44}" type="presParOf" srcId="{8C6E4A05-D928-421F-BB35-AB0FFEB0B7C4}" destId="{F445107B-3E02-430C-9039-D2AE418B235A}" srcOrd="1" destOrd="0" presId="urn:microsoft.com/office/officeart/2008/layout/TitlePictureLineup"/>
    <dgm:cxn modelId="{4D660A62-EB39-8C4B-B85D-4686AEECFC2E}" type="presParOf" srcId="{8C6E4A05-D928-421F-BB35-AB0FFEB0B7C4}" destId="{4F88CED5-DAB2-486C-AD16-C2CB6913B61B}" srcOrd="2" destOrd="0" presId="urn:microsoft.com/office/officeart/2008/layout/TitlePictureLineup"/>
    <dgm:cxn modelId="{1838BC24-15B2-B543-BD60-31548F62A409}" type="presParOf" srcId="{4F88CED5-DAB2-486C-AD16-C2CB6913B61B}" destId="{6806A88B-ACCD-4689-BA2C-F1412EF73B42}" srcOrd="0" destOrd="0" presId="urn:microsoft.com/office/officeart/2008/layout/TitlePictureLineup"/>
    <dgm:cxn modelId="{0F01AAA7-7C18-9F4D-A9FB-2FB5A12D7F92}" type="presParOf" srcId="{4F88CED5-DAB2-486C-AD16-C2CB6913B61B}" destId="{6D3BA09B-A748-477B-98A1-FEDE95925694}" srcOrd="1" destOrd="0" presId="urn:microsoft.com/office/officeart/2008/layout/TitlePictureLineup"/>
    <dgm:cxn modelId="{F19EF094-B664-DD46-8C66-D9807767EB2F}" type="presParOf" srcId="{4F88CED5-DAB2-486C-AD16-C2CB6913B61B}" destId="{A0810939-5D65-4F5C-894F-F86C706A7A1C}" srcOrd="2" destOrd="0" presId="urn:microsoft.com/office/officeart/2008/layout/TitlePictureLineup"/>
    <dgm:cxn modelId="{CD36370F-F961-9F49-BD08-251E896993C7}" type="presParOf" srcId="{4F88CED5-DAB2-486C-AD16-C2CB6913B61B}" destId="{16EEE8E2-3D18-44F6-B04A-3D59841E4FA8}" srcOrd="3" destOrd="0" presId="urn:microsoft.com/office/officeart/2008/layout/TitlePictureLineup"/>
    <dgm:cxn modelId="{ACAA5602-09FF-C84D-99A4-4F02992140AF}" type="presParOf" srcId="{8C6E4A05-D928-421F-BB35-AB0FFEB0B7C4}" destId="{BC140B48-2181-4811-AF91-223867D0738E}" srcOrd="3" destOrd="0" presId="urn:microsoft.com/office/officeart/2008/layout/TitlePictureLineup"/>
    <dgm:cxn modelId="{3EFD05F5-9719-3145-B167-58B23FCAB7FA}" type="presParOf" srcId="{8C6E4A05-D928-421F-BB35-AB0FFEB0B7C4}" destId="{57293698-40AD-44C8-9B60-0D0C4FC11960}" srcOrd="4" destOrd="0" presId="urn:microsoft.com/office/officeart/2008/layout/TitlePictureLineup"/>
    <dgm:cxn modelId="{D272AD21-CBB0-D440-A086-EFE757FA1A62}" type="presParOf" srcId="{57293698-40AD-44C8-9B60-0D0C4FC11960}" destId="{7F77031C-84AF-49FA-B2E3-6B22E2F49F2B}" srcOrd="0" destOrd="0" presId="urn:microsoft.com/office/officeart/2008/layout/TitlePictureLineup"/>
    <dgm:cxn modelId="{EDB7CAEF-966E-D048-83E0-EAA45765D6C7}" type="presParOf" srcId="{57293698-40AD-44C8-9B60-0D0C4FC11960}" destId="{6FDEA8A3-BC3B-493E-88CC-A57435CCDC96}" srcOrd="1" destOrd="0" presId="urn:microsoft.com/office/officeart/2008/layout/TitlePictureLineup"/>
    <dgm:cxn modelId="{72D2AFC0-CC9B-C94D-9D51-9E9DC1C5543B}" type="presParOf" srcId="{57293698-40AD-44C8-9B60-0D0C4FC11960}" destId="{EBE06ADE-C892-44D3-AB90-0EE941CCA21D}" srcOrd="2" destOrd="0" presId="urn:microsoft.com/office/officeart/2008/layout/TitlePictureLineup"/>
    <dgm:cxn modelId="{2D8376CC-FA79-2044-96A5-1E9A339D3C05}" type="presParOf" srcId="{57293698-40AD-44C8-9B60-0D0C4FC11960}" destId="{B3686B38-0C87-411A-9F82-923E333643F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solidFill>
                <a:schemeClr val="tx1"/>
              </a:solidFill>
            </a:rPr>
            <a:t>Clarify Common Ground</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custT="1"/>
      <dgm:spPr/>
      <dgm:t>
        <a:bodyPr/>
        <a:lstStyle/>
        <a:p>
          <a:r>
            <a:rPr lang="en-US" sz="3200" dirty="0"/>
            <a:t>How do outcomes at </a:t>
          </a:r>
          <a:br>
            <a:rPr lang="en-US" sz="3200" dirty="0"/>
          </a:br>
          <a:r>
            <a:rPr lang="en-US" sz="3200" dirty="0"/>
            <a:t>each level </a:t>
          </a:r>
          <a:br>
            <a:rPr lang="en-US" sz="3200" dirty="0"/>
          </a:br>
          <a:r>
            <a:rPr lang="en-US" sz="3200" dirty="0"/>
            <a:t>align to the mission?</a:t>
          </a:r>
          <a:endParaRPr lang="en-US" sz="3600" dirty="0"/>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dirty="0">
              <a:solidFill>
                <a:srgbClr val="000000"/>
              </a:solidFill>
            </a:rPr>
            <a:t>Use Backward Design</a:t>
          </a:r>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custT="1"/>
      <dgm:spPr/>
      <dgm:t>
        <a:bodyPr/>
        <a:lstStyle/>
        <a:p>
          <a:r>
            <a:rPr lang="en-US" sz="3200" dirty="0"/>
            <a:t>What direct evidence do </a:t>
          </a:r>
          <a:br>
            <a:rPr lang="en-US" sz="3200" dirty="0"/>
          </a:br>
          <a:r>
            <a:rPr lang="en-US" sz="3200" dirty="0"/>
            <a:t>you need to demonstrate learning?</a:t>
          </a:r>
          <a:endParaRPr lang="en-US" sz="3600"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0F8DBA57-A3BA-4BC9-A853-67B71E3B3531}">
      <dgm:prSet phldrT="[Text]"/>
      <dgm:spPr/>
      <dgm:t>
        <a:bodyPr/>
        <a:lstStyle/>
        <a:p>
          <a:r>
            <a:rPr lang="en-US" dirty="0">
              <a:solidFill>
                <a:srgbClr val="000000"/>
              </a:solidFill>
            </a:rPr>
            <a:t>Take Inventory</a:t>
          </a:r>
        </a:p>
      </dgm:t>
    </dgm:pt>
    <dgm:pt modelId="{99BB5F99-B845-4128-856A-D40FE489F4C0}" type="parTrans" cxnId="{81AE50C2-F587-470B-86FC-B5A28EFEE1BC}">
      <dgm:prSet/>
      <dgm:spPr/>
      <dgm:t>
        <a:bodyPr/>
        <a:lstStyle/>
        <a:p>
          <a:endParaRPr lang="en-US"/>
        </a:p>
      </dgm:t>
    </dgm:pt>
    <dgm:pt modelId="{CD82CFE7-3793-47B0-8B52-9C19EDB40EDE}" type="sibTrans" cxnId="{81AE50C2-F587-470B-86FC-B5A28EFEE1BC}">
      <dgm:prSet/>
      <dgm:spPr/>
      <dgm:t>
        <a:bodyPr/>
        <a:lstStyle/>
        <a:p>
          <a:endParaRPr lang="en-US"/>
        </a:p>
      </dgm:t>
    </dgm:pt>
    <dgm:pt modelId="{D0989AE5-C818-44D5-8AE6-32DEAF6F46CC}">
      <dgm:prSet phldrT="[Text]" custT="1"/>
      <dgm:spPr/>
      <dgm:t>
        <a:bodyPr/>
        <a:lstStyle/>
        <a:p>
          <a:r>
            <a:rPr lang="en-US" sz="3200" dirty="0"/>
            <a:t>What </a:t>
          </a:r>
          <a:br>
            <a:rPr lang="en-US" sz="3200" dirty="0"/>
          </a:br>
          <a:r>
            <a:rPr lang="en-US" sz="3200" dirty="0"/>
            <a:t>processes and technologies </a:t>
          </a:r>
          <a:br>
            <a:rPr lang="en-US" sz="3200" dirty="0"/>
          </a:br>
          <a:r>
            <a:rPr lang="en-US" sz="3200" dirty="0"/>
            <a:t>are already in place?</a:t>
          </a:r>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t>
        <a:bodyPr/>
        <a:lstStyle/>
        <a:p>
          <a:endParaRPr lang="en-US"/>
        </a:p>
      </dgm:t>
    </dgm:pt>
    <dgm:pt modelId="{53B4FA82-603E-4EDB-90A9-1DA699C2C901}" type="pres">
      <dgm:prSet presAssocID="{A518A75D-9854-4CDE-9FB7-B1EBB324AAED}" presName="Accent" presStyleLbl="alignAcc1" presStyleIdx="0" presStyleCnt="3"/>
      <dgm:spPr/>
      <dgm:t>
        <a:bodyPr/>
        <a:lstStyle/>
        <a:p>
          <a:endParaRPr lang="en-US"/>
        </a:p>
      </dgm:t>
    </dgm:pt>
    <dgm:pt modelId="{48475A52-D924-4818-BEE8-D250047D6B3F}" type="pres">
      <dgm:prSet presAssocID="{A518A75D-9854-4CDE-9FB7-B1EBB324AAE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t>
        <a:bodyPr/>
        <a:lstStyle/>
        <a:p>
          <a:endParaRPr lang="en-US"/>
        </a:p>
      </dgm:t>
    </dgm:pt>
    <dgm:pt modelId="{4F88CED5-DAB2-486C-AD16-C2CB6913B61B}" type="pres">
      <dgm:prSet presAssocID="{25AF84C7-6ED7-450C-83EA-4337CE735A70}" presName="composite" presStyleCnt="0"/>
      <dgm:spPr/>
      <dgm:t>
        <a:bodyPr/>
        <a:lstStyle/>
        <a:p>
          <a:endParaRPr lang="en-US"/>
        </a:p>
      </dgm:t>
    </dgm:pt>
    <dgm:pt modelId="{6806A88B-ACCD-4689-BA2C-F1412EF73B42}" type="pres">
      <dgm:prSet presAssocID="{25AF84C7-6ED7-450C-83EA-4337CE735A70}" presName="Accent" presStyleLbl="alignAcc1" presStyleIdx="1" presStyleCnt="3"/>
      <dgm:spPr/>
      <dgm:t>
        <a:bodyPr/>
        <a:lstStyle/>
        <a:p>
          <a:endParaRPr lang="en-US"/>
        </a:p>
      </dgm:t>
    </dgm:pt>
    <dgm:pt modelId="{6D3BA09B-A748-477B-98A1-FEDE95925694}" type="pres">
      <dgm:prSet presAssocID="{25AF84C7-6ED7-450C-83EA-4337CE735A70}"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dgm:pt>
    <dgm:pt modelId="{A0810939-5D65-4F5C-894F-F86C706A7A1C}" type="pres">
      <dgm:prSet presAssocID="{25AF84C7-6ED7-450C-83EA-4337CE735A70}" presName="Child" presStyleLbl="revTx" presStyleIdx="1" presStyleCnt="3">
        <dgm:presLayoutVars>
          <dgm:bulletEnabled val="1"/>
        </dgm:presLayoutVars>
      </dgm:prSet>
      <dgm:spPr/>
      <dgm:t>
        <a:bodyPr/>
        <a:lstStyle/>
        <a:p>
          <a:endParaRPr lang="en-US"/>
        </a:p>
      </dgm:t>
    </dgm:pt>
    <dgm:pt modelId="{16EEE8E2-3D18-44F6-B04A-3D59841E4FA8}" type="pres">
      <dgm:prSet presAssocID="{25AF84C7-6ED7-450C-83EA-4337CE735A70}" presName="Parent" presStyleLbl="alignNode1" presStyleIdx="1" presStyleCnt="3">
        <dgm:presLayoutVars>
          <dgm:bulletEnabled val="1"/>
        </dgm:presLayoutVars>
      </dgm:prSet>
      <dgm:spPr/>
      <dgm:t>
        <a:bodyPr/>
        <a:lstStyle/>
        <a:p>
          <a:endParaRPr lang="en-US"/>
        </a:p>
      </dgm:t>
    </dgm:pt>
    <dgm:pt modelId="{BC140B48-2181-4811-AF91-223867D0738E}" type="pres">
      <dgm:prSet presAssocID="{2562C856-622C-43A4-99D0-A7FF0C835EBA}" presName="sibTrans" presStyleCnt="0"/>
      <dgm:spPr/>
      <dgm:t>
        <a:bodyPr/>
        <a:lstStyle/>
        <a:p>
          <a:endParaRPr lang="en-US"/>
        </a:p>
      </dgm:t>
    </dgm:pt>
    <dgm:pt modelId="{57293698-40AD-44C8-9B60-0D0C4FC11960}" type="pres">
      <dgm:prSet presAssocID="{0F8DBA57-A3BA-4BC9-A853-67B71E3B3531}" presName="composite" presStyleCnt="0"/>
      <dgm:spPr/>
      <dgm:t>
        <a:bodyPr/>
        <a:lstStyle/>
        <a:p>
          <a:endParaRPr lang="en-US"/>
        </a:p>
      </dgm:t>
    </dgm:pt>
    <dgm:pt modelId="{7F77031C-84AF-49FA-B2E3-6B22E2F49F2B}" type="pres">
      <dgm:prSet presAssocID="{0F8DBA57-A3BA-4BC9-A853-67B71E3B3531}" presName="Accent" presStyleLbl="alignAcc1" presStyleIdx="2" presStyleCnt="3"/>
      <dgm:spPr/>
      <dgm:t>
        <a:bodyPr/>
        <a:lstStyle/>
        <a:p>
          <a:endParaRPr lang="en-US"/>
        </a:p>
      </dgm:t>
    </dgm:pt>
    <dgm:pt modelId="{6FDEA8A3-BC3B-493E-88CC-A57435CCDC96}" type="pres">
      <dgm:prSet presAssocID="{0F8DBA57-A3BA-4BC9-A853-67B71E3B3531}"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 up of students studying in library." title="Sample Picture"/>
        </a:ext>
      </dgm:extLst>
    </dgm:pt>
    <dgm:pt modelId="{EBE06ADE-C892-44D3-AB90-0EE941CCA21D}" type="pres">
      <dgm:prSet presAssocID="{0F8DBA57-A3BA-4BC9-A853-67B71E3B3531}" presName="Child" presStyleLbl="revTx" presStyleIdx="2" presStyleCnt="3">
        <dgm:presLayoutVars>
          <dgm:bulletEnabled val="1"/>
        </dgm:presLayoutVars>
      </dgm:prSet>
      <dgm:spPr/>
      <dgm:t>
        <a:bodyPr/>
        <a:lstStyle/>
        <a:p>
          <a:endParaRPr lang="en-US"/>
        </a:p>
      </dgm:t>
    </dgm:pt>
    <dgm:pt modelId="{B3686B38-0C87-411A-9F82-923E333643FB}" type="pres">
      <dgm:prSet presAssocID="{0F8DBA57-A3BA-4BC9-A853-67B71E3B3531}" presName="Parent" presStyleLbl="alignNode1" presStyleIdx="2" presStyleCnt="3">
        <dgm:presLayoutVars>
          <dgm:bulletEnabled val="1"/>
        </dgm:presLayoutVars>
      </dgm:prSet>
      <dgm:spPr/>
      <dgm:t>
        <a:bodyPr/>
        <a:lstStyle/>
        <a:p>
          <a:endParaRPr lang="en-US"/>
        </a:p>
      </dgm:t>
    </dgm:pt>
  </dgm:ptLst>
  <dgm:cxnLst>
    <dgm:cxn modelId="{2E5BBFD6-8D16-A34B-B709-4A5E9CE418A5}" type="presOf" srcId="{25AF84C7-6ED7-450C-83EA-4337CE735A70}" destId="{16EEE8E2-3D18-44F6-B04A-3D59841E4FA8}" srcOrd="0" destOrd="0" presId="urn:microsoft.com/office/officeart/2008/layout/TitlePictureLineup"/>
    <dgm:cxn modelId="{E5053C00-76EC-4519-ABF3-0ACDA95BE163}" srcId="{25AFBC85-EE41-46FB-A7F4-99ED4084C835}" destId="{A518A75D-9854-4CDE-9FB7-B1EBB324AAED}" srcOrd="0" destOrd="0" parTransId="{8A2D5E86-42BC-415B-A1DE-0C28EEB3661C}" sibTransId="{FF440F30-5F7D-44F0-8264-C65521A11F0C}"/>
    <dgm:cxn modelId="{70358C43-E474-7E42-AE06-480707C3B4BD}" type="presOf" srcId="{D0989AE5-C818-44D5-8AE6-32DEAF6F46CC}" destId="{EBE06ADE-C892-44D3-AB90-0EE941CCA21D}" srcOrd="0" destOrd="0" presId="urn:microsoft.com/office/officeart/2008/layout/TitlePictureLineup"/>
    <dgm:cxn modelId="{87357A31-9DA0-9C4A-9D69-DB73B47BB87F}" type="presOf" srcId="{48328429-D21F-4CF6-9089-EE3F5F57F2AC}" destId="{5ABBC393-AD16-4772-8402-4ABCB8683B4E}" srcOrd="0" destOrd="0" presId="urn:microsoft.com/office/officeart/2008/layout/TitlePictureLineup"/>
    <dgm:cxn modelId="{65F4AD14-5227-7344-90C1-1506CFF4BCD8}" type="presOf" srcId="{A518A75D-9854-4CDE-9FB7-B1EBB324AAED}" destId="{770E20EC-6929-4A45-99D5-285545E37892}" srcOrd="0" destOrd="0" presId="urn:microsoft.com/office/officeart/2008/layout/TitlePictureLineup"/>
    <dgm:cxn modelId="{B7AA9BCE-D649-4F1B-B108-93466D2481F6}" srcId="{A518A75D-9854-4CDE-9FB7-B1EBB324AAED}" destId="{48328429-D21F-4CF6-9089-EE3F5F57F2AC}" srcOrd="0" destOrd="0" parTransId="{1635AB15-42A4-42D6-9F2B-33788AD7A83B}" sibTransId="{C822654F-BF62-47E3-96FD-AE4B604B788B}"/>
    <dgm:cxn modelId="{2BFC9DBC-912A-D148-A947-BCCCCAE19950}" type="presOf" srcId="{0F8DBA57-A3BA-4BC9-A853-67B71E3B3531}" destId="{B3686B38-0C87-411A-9F82-923E333643FB}" srcOrd="0" destOrd="0" presId="urn:microsoft.com/office/officeart/2008/layout/TitlePictureLineup"/>
    <dgm:cxn modelId="{C77842BF-1A6D-3444-AF63-4605A20CC324}" type="presOf" srcId="{25AFBC85-EE41-46FB-A7F4-99ED4084C835}" destId="{8C6E4A05-D928-421F-BB35-AB0FFEB0B7C4}" srcOrd="0" destOrd="0" presId="urn:microsoft.com/office/officeart/2008/layout/TitlePictureLineup"/>
    <dgm:cxn modelId="{447AF68F-5153-4E01-A5A1-8D3A25A73007}" srcId="{25AFBC85-EE41-46FB-A7F4-99ED4084C835}" destId="{25AF84C7-6ED7-450C-83EA-4337CE735A70}" srcOrd="1" destOrd="0" parTransId="{33168ED3-1516-4DE0-87C6-D0BBEBB68307}" sibTransId="{2562C856-622C-43A4-99D0-A7FF0C835EBA}"/>
    <dgm:cxn modelId="{0990249C-5F83-4AC6-BBDE-76609E41C3B7}" srcId="{0F8DBA57-A3BA-4BC9-A853-67B71E3B3531}" destId="{D0989AE5-C818-44D5-8AE6-32DEAF6F46CC}" srcOrd="0" destOrd="0" parTransId="{5116A57A-5F5C-441B-8E98-72FC83223934}" sibTransId="{0B13468D-FE4E-4A8A-A598-8159F0C900A0}"/>
    <dgm:cxn modelId="{4B471AE2-396E-4C5C-9110-4123DA6DCE53}" srcId="{25AF84C7-6ED7-450C-83EA-4337CE735A70}" destId="{300FCD3E-1ADF-4D8E-8B7F-C23D248E5AA3}" srcOrd="0" destOrd="0" parTransId="{BC272908-DB90-4FCA-8784-0CA7E6A97E8F}" sibTransId="{4A78B380-1F85-4365-BF1F-0BD8AD7C8590}"/>
    <dgm:cxn modelId="{0A4BDE2C-32AE-6249-BDE3-96CEE460089F}" type="presOf" srcId="{300FCD3E-1ADF-4D8E-8B7F-C23D248E5AA3}" destId="{A0810939-5D65-4F5C-894F-F86C706A7A1C}" srcOrd="0" destOrd="0" presId="urn:microsoft.com/office/officeart/2008/layout/TitlePictureLineup"/>
    <dgm:cxn modelId="{81AE50C2-F587-470B-86FC-B5A28EFEE1BC}" srcId="{25AFBC85-EE41-46FB-A7F4-99ED4084C835}" destId="{0F8DBA57-A3BA-4BC9-A853-67B71E3B3531}" srcOrd="2" destOrd="0" parTransId="{99BB5F99-B845-4128-856A-D40FE489F4C0}" sibTransId="{CD82CFE7-3793-47B0-8B52-9C19EDB40EDE}"/>
    <dgm:cxn modelId="{EF690254-ABFF-D746-B0DB-514BB842D4C6}" type="presParOf" srcId="{8C6E4A05-D928-421F-BB35-AB0FFEB0B7C4}" destId="{8C8EDC2C-400F-4A87-B348-71B90CDC58F1}" srcOrd="0" destOrd="0" presId="urn:microsoft.com/office/officeart/2008/layout/TitlePictureLineup"/>
    <dgm:cxn modelId="{1EBCD26B-D1C6-9844-9CA3-7F1EC3701FF6}" type="presParOf" srcId="{8C8EDC2C-400F-4A87-B348-71B90CDC58F1}" destId="{53B4FA82-603E-4EDB-90A9-1DA699C2C901}" srcOrd="0" destOrd="0" presId="urn:microsoft.com/office/officeart/2008/layout/TitlePictureLineup"/>
    <dgm:cxn modelId="{1844B8D5-5FF4-C44E-96C1-453A03F1EF87}" type="presParOf" srcId="{8C8EDC2C-400F-4A87-B348-71B90CDC58F1}" destId="{48475A52-D924-4818-BEE8-D250047D6B3F}" srcOrd="1" destOrd="0" presId="urn:microsoft.com/office/officeart/2008/layout/TitlePictureLineup"/>
    <dgm:cxn modelId="{85293D54-2929-1F46-B57C-0AF77AC82E04}" type="presParOf" srcId="{8C8EDC2C-400F-4A87-B348-71B90CDC58F1}" destId="{5ABBC393-AD16-4772-8402-4ABCB8683B4E}" srcOrd="2" destOrd="0" presId="urn:microsoft.com/office/officeart/2008/layout/TitlePictureLineup"/>
    <dgm:cxn modelId="{234747B8-9270-EA47-98DA-035F63AA6168}" type="presParOf" srcId="{8C8EDC2C-400F-4A87-B348-71B90CDC58F1}" destId="{770E20EC-6929-4A45-99D5-285545E37892}" srcOrd="3" destOrd="0" presId="urn:microsoft.com/office/officeart/2008/layout/TitlePictureLineup"/>
    <dgm:cxn modelId="{851075AC-84D8-174F-BAA6-F147D2560803}" type="presParOf" srcId="{8C6E4A05-D928-421F-BB35-AB0FFEB0B7C4}" destId="{F445107B-3E02-430C-9039-D2AE418B235A}" srcOrd="1" destOrd="0" presId="urn:microsoft.com/office/officeart/2008/layout/TitlePictureLineup"/>
    <dgm:cxn modelId="{97BD86DE-B8C5-3840-BBCD-9637503B6E03}" type="presParOf" srcId="{8C6E4A05-D928-421F-BB35-AB0FFEB0B7C4}" destId="{4F88CED5-DAB2-486C-AD16-C2CB6913B61B}" srcOrd="2" destOrd="0" presId="urn:microsoft.com/office/officeart/2008/layout/TitlePictureLineup"/>
    <dgm:cxn modelId="{EEE05B2C-83EF-A64F-9581-7A488C841719}" type="presParOf" srcId="{4F88CED5-DAB2-486C-AD16-C2CB6913B61B}" destId="{6806A88B-ACCD-4689-BA2C-F1412EF73B42}" srcOrd="0" destOrd="0" presId="urn:microsoft.com/office/officeart/2008/layout/TitlePictureLineup"/>
    <dgm:cxn modelId="{B8CD124F-9D6C-4F4A-A109-0F10B9ED2330}" type="presParOf" srcId="{4F88CED5-DAB2-486C-AD16-C2CB6913B61B}" destId="{6D3BA09B-A748-477B-98A1-FEDE95925694}" srcOrd="1" destOrd="0" presId="urn:microsoft.com/office/officeart/2008/layout/TitlePictureLineup"/>
    <dgm:cxn modelId="{0B15EE0E-0A8A-D744-993B-B42AC0D6CC5C}" type="presParOf" srcId="{4F88CED5-DAB2-486C-AD16-C2CB6913B61B}" destId="{A0810939-5D65-4F5C-894F-F86C706A7A1C}" srcOrd="2" destOrd="0" presId="urn:microsoft.com/office/officeart/2008/layout/TitlePictureLineup"/>
    <dgm:cxn modelId="{0502D7D2-A8D6-7B4A-B7AC-617D7DCCB941}" type="presParOf" srcId="{4F88CED5-DAB2-486C-AD16-C2CB6913B61B}" destId="{16EEE8E2-3D18-44F6-B04A-3D59841E4FA8}" srcOrd="3" destOrd="0" presId="urn:microsoft.com/office/officeart/2008/layout/TitlePictureLineup"/>
    <dgm:cxn modelId="{A8321A13-1163-2E48-BBD5-C1E24FD9AC9D}" type="presParOf" srcId="{8C6E4A05-D928-421F-BB35-AB0FFEB0B7C4}" destId="{BC140B48-2181-4811-AF91-223867D0738E}" srcOrd="3" destOrd="0" presId="urn:microsoft.com/office/officeart/2008/layout/TitlePictureLineup"/>
    <dgm:cxn modelId="{A4FA0023-2419-744C-B004-18F2CAE45278}" type="presParOf" srcId="{8C6E4A05-D928-421F-BB35-AB0FFEB0B7C4}" destId="{57293698-40AD-44C8-9B60-0D0C4FC11960}" srcOrd="4" destOrd="0" presId="urn:microsoft.com/office/officeart/2008/layout/TitlePictureLineup"/>
    <dgm:cxn modelId="{894D00FF-F363-4D4F-908E-6C179B9C5199}" type="presParOf" srcId="{57293698-40AD-44C8-9B60-0D0C4FC11960}" destId="{7F77031C-84AF-49FA-B2E3-6B22E2F49F2B}" srcOrd="0" destOrd="0" presId="urn:microsoft.com/office/officeart/2008/layout/TitlePictureLineup"/>
    <dgm:cxn modelId="{367CC3F3-A592-B546-A50D-03C9658F3A40}" type="presParOf" srcId="{57293698-40AD-44C8-9B60-0D0C4FC11960}" destId="{6FDEA8A3-BC3B-493E-88CC-A57435CCDC96}" srcOrd="1" destOrd="0" presId="urn:microsoft.com/office/officeart/2008/layout/TitlePictureLineup"/>
    <dgm:cxn modelId="{B53523D8-0598-4046-A15D-59ED37E11B04}" type="presParOf" srcId="{57293698-40AD-44C8-9B60-0D0C4FC11960}" destId="{EBE06ADE-C892-44D3-AB90-0EE941CCA21D}" srcOrd="2" destOrd="0" presId="urn:microsoft.com/office/officeart/2008/layout/TitlePictureLineup"/>
    <dgm:cxn modelId="{A0C1ACE4-DCA7-7347-A41B-7253D39812EC}" type="presParOf" srcId="{57293698-40AD-44C8-9B60-0D0C4FC11960}" destId="{B3686B38-0C87-411A-9F82-923E333643FB}"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solidFill>
                <a:schemeClr val="tx1"/>
              </a:solidFill>
            </a:rPr>
            <a:t>Clarify Common Ground</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custT="1"/>
      <dgm:spPr/>
      <dgm:t>
        <a:bodyPr/>
        <a:lstStyle/>
        <a:p>
          <a:r>
            <a:rPr lang="en-US" sz="3200" dirty="0"/>
            <a:t>How do outcomes at </a:t>
          </a:r>
          <a:br>
            <a:rPr lang="en-US" sz="3200" dirty="0"/>
          </a:br>
          <a:r>
            <a:rPr lang="en-US" sz="3200" dirty="0"/>
            <a:t>each level </a:t>
          </a:r>
          <a:br>
            <a:rPr lang="en-US" sz="3200" dirty="0"/>
          </a:br>
          <a:r>
            <a:rPr lang="en-US" sz="3200" dirty="0"/>
            <a:t>align to the mission?</a:t>
          </a:r>
          <a:endParaRPr lang="en-US" sz="3600" dirty="0"/>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dirty="0">
              <a:solidFill>
                <a:srgbClr val="000000"/>
              </a:solidFill>
            </a:rPr>
            <a:t>Use Backward Design</a:t>
          </a:r>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custT="1"/>
      <dgm:spPr/>
      <dgm:t>
        <a:bodyPr/>
        <a:lstStyle/>
        <a:p>
          <a:r>
            <a:rPr lang="en-US" sz="3200" dirty="0"/>
            <a:t>What direct evidence do </a:t>
          </a:r>
          <a:br>
            <a:rPr lang="en-US" sz="3200" dirty="0"/>
          </a:br>
          <a:r>
            <a:rPr lang="en-US" sz="3200" dirty="0"/>
            <a:t>you need to demonstrate learning?</a:t>
          </a:r>
          <a:endParaRPr lang="en-US" sz="3600"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0F8DBA57-A3BA-4BC9-A853-67B71E3B3531}">
      <dgm:prSet phldrT="[Text]"/>
      <dgm:spPr/>
      <dgm:t>
        <a:bodyPr/>
        <a:lstStyle/>
        <a:p>
          <a:r>
            <a:rPr lang="en-US" dirty="0">
              <a:solidFill>
                <a:srgbClr val="000000"/>
              </a:solidFill>
            </a:rPr>
            <a:t>Take Inventory</a:t>
          </a:r>
        </a:p>
      </dgm:t>
    </dgm:pt>
    <dgm:pt modelId="{99BB5F99-B845-4128-856A-D40FE489F4C0}" type="parTrans" cxnId="{81AE50C2-F587-470B-86FC-B5A28EFEE1BC}">
      <dgm:prSet/>
      <dgm:spPr/>
      <dgm:t>
        <a:bodyPr/>
        <a:lstStyle/>
        <a:p>
          <a:endParaRPr lang="en-US"/>
        </a:p>
      </dgm:t>
    </dgm:pt>
    <dgm:pt modelId="{CD82CFE7-3793-47B0-8B52-9C19EDB40EDE}" type="sibTrans" cxnId="{81AE50C2-F587-470B-86FC-B5A28EFEE1BC}">
      <dgm:prSet/>
      <dgm:spPr/>
      <dgm:t>
        <a:bodyPr/>
        <a:lstStyle/>
        <a:p>
          <a:endParaRPr lang="en-US"/>
        </a:p>
      </dgm:t>
    </dgm:pt>
    <dgm:pt modelId="{D0989AE5-C818-44D5-8AE6-32DEAF6F46CC}">
      <dgm:prSet phldrT="[Text]" custT="1"/>
      <dgm:spPr/>
      <dgm:t>
        <a:bodyPr/>
        <a:lstStyle/>
        <a:p>
          <a:r>
            <a:rPr lang="en-US" sz="3200" dirty="0"/>
            <a:t>What </a:t>
          </a:r>
          <a:br>
            <a:rPr lang="en-US" sz="3200" dirty="0"/>
          </a:br>
          <a:r>
            <a:rPr lang="en-US" sz="3200" dirty="0"/>
            <a:t>processes and technologies </a:t>
          </a:r>
          <a:br>
            <a:rPr lang="en-US" sz="3200" dirty="0"/>
          </a:br>
          <a:r>
            <a:rPr lang="en-US" sz="3200" dirty="0"/>
            <a:t>are already in place?</a:t>
          </a:r>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t>
        <a:bodyPr/>
        <a:lstStyle/>
        <a:p>
          <a:endParaRPr lang="en-US"/>
        </a:p>
      </dgm:t>
    </dgm:pt>
    <dgm:pt modelId="{53B4FA82-603E-4EDB-90A9-1DA699C2C901}" type="pres">
      <dgm:prSet presAssocID="{A518A75D-9854-4CDE-9FB7-B1EBB324AAED}" presName="Accent" presStyleLbl="alignAcc1" presStyleIdx="0" presStyleCnt="3"/>
      <dgm:spPr/>
      <dgm:t>
        <a:bodyPr/>
        <a:lstStyle/>
        <a:p>
          <a:endParaRPr lang="en-US"/>
        </a:p>
      </dgm:t>
    </dgm:pt>
    <dgm:pt modelId="{48475A52-D924-4818-BEE8-D250047D6B3F}" type="pres">
      <dgm:prSet presAssocID="{A518A75D-9854-4CDE-9FB7-B1EBB324AAE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t>
        <a:bodyPr/>
        <a:lstStyle/>
        <a:p>
          <a:endParaRPr lang="en-US"/>
        </a:p>
      </dgm:t>
    </dgm:pt>
    <dgm:pt modelId="{4F88CED5-DAB2-486C-AD16-C2CB6913B61B}" type="pres">
      <dgm:prSet presAssocID="{25AF84C7-6ED7-450C-83EA-4337CE735A70}" presName="composite" presStyleCnt="0"/>
      <dgm:spPr/>
      <dgm:t>
        <a:bodyPr/>
        <a:lstStyle/>
        <a:p>
          <a:endParaRPr lang="en-US"/>
        </a:p>
      </dgm:t>
    </dgm:pt>
    <dgm:pt modelId="{6806A88B-ACCD-4689-BA2C-F1412EF73B42}" type="pres">
      <dgm:prSet presAssocID="{25AF84C7-6ED7-450C-83EA-4337CE735A70}" presName="Accent" presStyleLbl="alignAcc1" presStyleIdx="1" presStyleCnt="3"/>
      <dgm:spPr/>
      <dgm:t>
        <a:bodyPr/>
        <a:lstStyle/>
        <a:p>
          <a:endParaRPr lang="en-US"/>
        </a:p>
      </dgm:t>
    </dgm:pt>
    <dgm:pt modelId="{6D3BA09B-A748-477B-98A1-FEDE95925694}" type="pres">
      <dgm:prSet presAssocID="{25AF84C7-6ED7-450C-83EA-4337CE735A70}"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dgm:pt>
    <dgm:pt modelId="{A0810939-5D65-4F5C-894F-F86C706A7A1C}" type="pres">
      <dgm:prSet presAssocID="{25AF84C7-6ED7-450C-83EA-4337CE735A70}" presName="Child" presStyleLbl="revTx" presStyleIdx="1" presStyleCnt="3">
        <dgm:presLayoutVars>
          <dgm:bulletEnabled val="1"/>
        </dgm:presLayoutVars>
      </dgm:prSet>
      <dgm:spPr/>
      <dgm:t>
        <a:bodyPr/>
        <a:lstStyle/>
        <a:p>
          <a:endParaRPr lang="en-US"/>
        </a:p>
      </dgm:t>
    </dgm:pt>
    <dgm:pt modelId="{16EEE8E2-3D18-44F6-B04A-3D59841E4FA8}" type="pres">
      <dgm:prSet presAssocID="{25AF84C7-6ED7-450C-83EA-4337CE735A70}" presName="Parent" presStyleLbl="alignNode1" presStyleIdx="1" presStyleCnt="3">
        <dgm:presLayoutVars>
          <dgm:bulletEnabled val="1"/>
        </dgm:presLayoutVars>
      </dgm:prSet>
      <dgm:spPr/>
      <dgm:t>
        <a:bodyPr/>
        <a:lstStyle/>
        <a:p>
          <a:endParaRPr lang="en-US"/>
        </a:p>
      </dgm:t>
    </dgm:pt>
    <dgm:pt modelId="{BC140B48-2181-4811-AF91-223867D0738E}" type="pres">
      <dgm:prSet presAssocID="{2562C856-622C-43A4-99D0-A7FF0C835EBA}" presName="sibTrans" presStyleCnt="0"/>
      <dgm:spPr/>
      <dgm:t>
        <a:bodyPr/>
        <a:lstStyle/>
        <a:p>
          <a:endParaRPr lang="en-US"/>
        </a:p>
      </dgm:t>
    </dgm:pt>
    <dgm:pt modelId="{57293698-40AD-44C8-9B60-0D0C4FC11960}" type="pres">
      <dgm:prSet presAssocID="{0F8DBA57-A3BA-4BC9-A853-67B71E3B3531}" presName="composite" presStyleCnt="0"/>
      <dgm:spPr/>
      <dgm:t>
        <a:bodyPr/>
        <a:lstStyle/>
        <a:p>
          <a:endParaRPr lang="en-US"/>
        </a:p>
      </dgm:t>
    </dgm:pt>
    <dgm:pt modelId="{7F77031C-84AF-49FA-B2E3-6B22E2F49F2B}" type="pres">
      <dgm:prSet presAssocID="{0F8DBA57-A3BA-4BC9-A853-67B71E3B3531}" presName="Accent" presStyleLbl="alignAcc1" presStyleIdx="2" presStyleCnt="3"/>
      <dgm:spPr/>
      <dgm:t>
        <a:bodyPr/>
        <a:lstStyle/>
        <a:p>
          <a:endParaRPr lang="en-US"/>
        </a:p>
      </dgm:t>
    </dgm:pt>
    <dgm:pt modelId="{6FDEA8A3-BC3B-493E-88CC-A57435CCDC96}" type="pres">
      <dgm:prSet presAssocID="{0F8DBA57-A3BA-4BC9-A853-67B71E3B3531}"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 up of students studying in library." title="Sample Picture"/>
        </a:ext>
      </dgm:extLst>
    </dgm:pt>
    <dgm:pt modelId="{EBE06ADE-C892-44D3-AB90-0EE941CCA21D}" type="pres">
      <dgm:prSet presAssocID="{0F8DBA57-A3BA-4BC9-A853-67B71E3B3531}" presName="Child" presStyleLbl="revTx" presStyleIdx="2" presStyleCnt="3">
        <dgm:presLayoutVars>
          <dgm:bulletEnabled val="1"/>
        </dgm:presLayoutVars>
      </dgm:prSet>
      <dgm:spPr/>
      <dgm:t>
        <a:bodyPr/>
        <a:lstStyle/>
        <a:p>
          <a:endParaRPr lang="en-US"/>
        </a:p>
      </dgm:t>
    </dgm:pt>
    <dgm:pt modelId="{B3686B38-0C87-411A-9F82-923E333643FB}" type="pres">
      <dgm:prSet presAssocID="{0F8DBA57-A3BA-4BC9-A853-67B71E3B3531}" presName="Parent" presStyleLbl="alignNode1" presStyleIdx="2" presStyleCnt="3">
        <dgm:presLayoutVars>
          <dgm:bulletEnabled val="1"/>
        </dgm:presLayoutVars>
      </dgm:prSet>
      <dgm:spPr/>
      <dgm:t>
        <a:bodyPr/>
        <a:lstStyle/>
        <a:p>
          <a:endParaRPr lang="en-US"/>
        </a:p>
      </dgm:t>
    </dgm:pt>
  </dgm:ptLst>
  <dgm:cxnLst>
    <dgm:cxn modelId="{E5053C00-76EC-4519-ABF3-0ACDA95BE163}" srcId="{25AFBC85-EE41-46FB-A7F4-99ED4084C835}" destId="{A518A75D-9854-4CDE-9FB7-B1EBB324AAED}" srcOrd="0" destOrd="0" parTransId="{8A2D5E86-42BC-415B-A1DE-0C28EEB3661C}" sibTransId="{FF440F30-5F7D-44F0-8264-C65521A11F0C}"/>
    <dgm:cxn modelId="{F3B1852E-790E-AA4B-A917-4A95AC3DBCA8}" type="presOf" srcId="{300FCD3E-1ADF-4D8E-8B7F-C23D248E5AA3}" destId="{A0810939-5D65-4F5C-894F-F86C706A7A1C}" srcOrd="0" destOrd="0" presId="urn:microsoft.com/office/officeart/2008/layout/TitlePictureLineup"/>
    <dgm:cxn modelId="{B7AA9BCE-D649-4F1B-B108-93466D2481F6}" srcId="{A518A75D-9854-4CDE-9FB7-B1EBB324AAED}" destId="{48328429-D21F-4CF6-9089-EE3F5F57F2AC}" srcOrd="0" destOrd="0" parTransId="{1635AB15-42A4-42D6-9F2B-33788AD7A83B}" sibTransId="{C822654F-BF62-47E3-96FD-AE4B604B788B}"/>
    <dgm:cxn modelId="{163D5900-3866-0C46-B7BD-00AC807D404D}" type="presOf" srcId="{25AFBC85-EE41-46FB-A7F4-99ED4084C835}" destId="{8C6E4A05-D928-421F-BB35-AB0FFEB0B7C4}" srcOrd="0" destOrd="0" presId="urn:microsoft.com/office/officeart/2008/layout/TitlePictureLineup"/>
    <dgm:cxn modelId="{83FC81BC-146F-A049-BB81-02B7A651EC02}" type="presOf" srcId="{A518A75D-9854-4CDE-9FB7-B1EBB324AAED}" destId="{770E20EC-6929-4A45-99D5-285545E37892}" srcOrd="0" destOrd="0" presId="urn:microsoft.com/office/officeart/2008/layout/TitlePictureLineup"/>
    <dgm:cxn modelId="{0A77A805-9CD9-2846-BB10-BC9A03528660}" type="presOf" srcId="{25AF84C7-6ED7-450C-83EA-4337CE735A70}" destId="{16EEE8E2-3D18-44F6-B04A-3D59841E4FA8}" srcOrd="0" destOrd="0" presId="urn:microsoft.com/office/officeart/2008/layout/TitlePictureLineup"/>
    <dgm:cxn modelId="{447AF68F-5153-4E01-A5A1-8D3A25A73007}" srcId="{25AFBC85-EE41-46FB-A7F4-99ED4084C835}" destId="{25AF84C7-6ED7-450C-83EA-4337CE735A70}" srcOrd="1" destOrd="0" parTransId="{33168ED3-1516-4DE0-87C6-D0BBEBB68307}" sibTransId="{2562C856-622C-43A4-99D0-A7FF0C835EBA}"/>
    <dgm:cxn modelId="{FB1996AA-FE2A-4146-B652-F6510234ED6F}" type="presOf" srcId="{48328429-D21F-4CF6-9089-EE3F5F57F2AC}" destId="{5ABBC393-AD16-4772-8402-4ABCB8683B4E}" srcOrd="0" destOrd="0" presId="urn:microsoft.com/office/officeart/2008/layout/TitlePictureLineup"/>
    <dgm:cxn modelId="{1A3E126E-33CB-E744-BCAE-A98CEC18EAC8}" type="presOf" srcId="{D0989AE5-C818-44D5-8AE6-32DEAF6F46CC}" destId="{EBE06ADE-C892-44D3-AB90-0EE941CCA21D}" srcOrd="0" destOrd="0" presId="urn:microsoft.com/office/officeart/2008/layout/TitlePictureLineup"/>
    <dgm:cxn modelId="{0990249C-5F83-4AC6-BBDE-76609E41C3B7}" srcId="{0F8DBA57-A3BA-4BC9-A853-67B71E3B3531}" destId="{D0989AE5-C818-44D5-8AE6-32DEAF6F46CC}" srcOrd="0" destOrd="0" parTransId="{5116A57A-5F5C-441B-8E98-72FC83223934}" sibTransId="{0B13468D-FE4E-4A8A-A598-8159F0C900A0}"/>
    <dgm:cxn modelId="{4B471AE2-396E-4C5C-9110-4123DA6DCE53}" srcId="{25AF84C7-6ED7-450C-83EA-4337CE735A70}" destId="{300FCD3E-1ADF-4D8E-8B7F-C23D248E5AA3}" srcOrd="0" destOrd="0" parTransId="{BC272908-DB90-4FCA-8784-0CA7E6A97E8F}" sibTransId="{4A78B380-1F85-4365-BF1F-0BD8AD7C8590}"/>
    <dgm:cxn modelId="{EB3BEF8C-026A-0A4D-BAA7-12214C3AB69E}" type="presOf" srcId="{0F8DBA57-A3BA-4BC9-A853-67B71E3B3531}" destId="{B3686B38-0C87-411A-9F82-923E333643FB}" srcOrd="0" destOrd="0" presId="urn:microsoft.com/office/officeart/2008/layout/TitlePictureLineup"/>
    <dgm:cxn modelId="{81AE50C2-F587-470B-86FC-B5A28EFEE1BC}" srcId="{25AFBC85-EE41-46FB-A7F4-99ED4084C835}" destId="{0F8DBA57-A3BA-4BC9-A853-67B71E3B3531}" srcOrd="2" destOrd="0" parTransId="{99BB5F99-B845-4128-856A-D40FE489F4C0}" sibTransId="{CD82CFE7-3793-47B0-8B52-9C19EDB40EDE}"/>
    <dgm:cxn modelId="{0BA66224-7816-4549-9810-4F484AFDDF21}" type="presParOf" srcId="{8C6E4A05-D928-421F-BB35-AB0FFEB0B7C4}" destId="{8C8EDC2C-400F-4A87-B348-71B90CDC58F1}" srcOrd="0" destOrd="0" presId="urn:microsoft.com/office/officeart/2008/layout/TitlePictureLineup"/>
    <dgm:cxn modelId="{726A81BB-A9AC-014F-9112-54EB910AF9C6}" type="presParOf" srcId="{8C8EDC2C-400F-4A87-B348-71B90CDC58F1}" destId="{53B4FA82-603E-4EDB-90A9-1DA699C2C901}" srcOrd="0" destOrd="0" presId="urn:microsoft.com/office/officeart/2008/layout/TitlePictureLineup"/>
    <dgm:cxn modelId="{37086662-F1B5-BE47-8DBC-5509F3A1D9D4}" type="presParOf" srcId="{8C8EDC2C-400F-4A87-B348-71B90CDC58F1}" destId="{48475A52-D924-4818-BEE8-D250047D6B3F}" srcOrd="1" destOrd="0" presId="urn:microsoft.com/office/officeart/2008/layout/TitlePictureLineup"/>
    <dgm:cxn modelId="{BC249D41-D2FA-834E-A002-B9F9ED3D1EBB}" type="presParOf" srcId="{8C8EDC2C-400F-4A87-B348-71B90CDC58F1}" destId="{5ABBC393-AD16-4772-8402-4ABCB8683B4E}" srcOrd="2" destOrd="0" presId="urn:microsoft.com/office/officeart/2008/layout/TitlePictureLineup"/>
    <dgm:cxn modelId="{B31B803F-2747-C64E-86DC-15A7758E4F44}" type="presParOf" srcId="{8C8EDC2C-400F-4A87-B348-71B90CDC58F1}" destId="{770E20EC-6929-4A45-99D5-285545E37892}" srcOrd="3" destOrd="0" presId="urn:microsoft.com/office/officeart/2008/layout/TitlePictureLineup"/>
    <dgm:cxn modelId="{1A5B7EBF-0991-014A-9A0F-790FDB9A0A9C}" type="presParOf" srcId="{8C6E4A05-D928-421F-BB35-AB0FFEB0B7C4}" destId="{F445107B-3E02-430C-9039-D2AE418B235A}" srcOrd="1" destOrd="0" presId="urn:microsoft.com/office/officeart/2008/layout/TitlePictureLineup"/>
    <dgm:cxn modelId="{6983C748-E011-D643-B9E6-AB11D7D49BE4}" type="presParOf" srcId="{8C6E4A05-D928-421F-BB35-AB0FFEB0B7C4}" destId="{4F88CED5-DAB2-486C-AD16-C2CB6913B61B}" srcOrd="2" destOrd="0" presId="urn:microsoft.com/office/officeart/2008/layout/TitlePictureLineup"/>
    <dgm:cxn modelId="{C3911125-7D83-9D45-B6B3-8B2FB2567B12}" type="presParOf" srcId="{4F88CED5-DAB2-486C-AD16-C2CB6913B61B}" destId="{6806A88B-ACCD-4689-BA2C-F1412EF73B42}" srcOrd="0" destOrd="0" presId="urn:microsoft.com/office/officeart/2008/layout/TitlePictureLineup"/>
    <dgm:cxn modelId="{13E7992E-59BC-2C42-AE84-19F045EAB843}" type="presParOf" srcId="{4F88CED5-DAB2-486C-AD16-C2CB6913B61B}" destId="{6D3BA09B-A748-477B-98A1-FEDE95925694}" srcOrd="1" destOrd="0" presId="urn:microsoft.com/office/officeart/2008/layout/TitlePictureLineup"/>
    <dgm:cxn modelId="{60DB2B7E-B42F-284E-A75B-27C9CAAA9529}" type="presParOf" srcId="{4F88CED5-DAB2-486C-AD16-C2CB6913B61B}" destId="{A0810939-5D65-4F5C-894F-F86C706A7A1C}" srcOrd="2" destOrd="0" presId="urn:microsoft.com/office/officeart/2008/layout/TitlePictureLineup"/>
    <dgm:cxn modelId="{A15D1CFD-5B8F-534E-93EA-A3EF0473629F}" type="presParOf" srcId="{4F88CED5-DAB2-486C-AD16-C2CB6913B61B}" destId="{16EEE8E2-3D18-44F6-B04A-3D59841E4FA8}" srcOrd="3" destOrd="0" presId="urn:microsoft.com/office/officeart/2008/layout/TitlePictureLineup"/>
    <dgm:cxn modelId="{14BF43BE-CBA7-ED4F-956E-71E5190698DB}" type="presParOf" srcId="{8C6E4A05-D928-421F-BB35-AB0FFEB0B7C4}" destId="{BC140B48-2181-4811-AF91-223867D0738E}" srcOrd="3" destOrd="0" presId="urn:microsoft.com/office/officeart/2008/layout/TitlePictureLineup"/>
    <dgm:cxn modelId="{CA6BEBE0-8FF7-B244-B444-194D690712D3}" type="presParOf" srcId="{8C6E4A05-D928-421F-BB35-AB0FFEB0B7C4}" destId="{57293698-40AD-44C8-9B60-0D0C4FC11960}" srcOrd="4" destOrd="0" presId="urn:microsoft.com/office/officeart/2008/layout/TitlePictureLineup"/>
    <dgm:cxn modelId="{06E5A05B-F7E1-C94D-8934-A98777959408}" type="presParOf" srcId="{57293698-40AD-44C8-9B60-0D0C4FC11960}" destId="{7F77031C-84AF-49FA-B2E3-6B22E2F49F2B}" srcOrd="0" destOrd="0" presId="urn:microsoft.com/office/officeart/2008/layout/TitlePictureLineup"/>
    <dgm:cxn modelId="{2C00E428-E845-0F4D-B3B2-E69A84C84D5A}" type="presParOf" srcId="{57293698-40AD-44C8-9B60-0D0C4FC11960}" destId="{6FDEA8A3-BC3B-493E-88CC-A57435CCDC96}" srcOrd="1" destOrd="0" presId="urn:microsoft.com/office/officeart/2008/layout/TitlePictureLineup"/>
    <dgm:cxn modelId="{C69A2B05-BD8B-F143-9E8A-ADCAA6779AB6}" type="presParOf" srcId="{57293698-40AD-44C8-9B60-0D0C4FC11960}" destId="{EBE06ADE-C892-44D3-AB90-0EE941CCA21D}" srcOrd="2" destOrd="0" presId="urn:microsoft.com/office/officeart/2008/layout/TitlePictureLineup"/>
    <dgm:cxn modelId="{441486D0-678F-1C42-BEDD-A7A57A33C704}" type="presParOf" srcId="{57293698-40AD-44C8-9B60-0D0C4FC11960}" destId="{B3686B38-0C87-411A-9F82-923E333643FB}" srcOrd="3" destOrd="0" presId="urn:microsoft.com/office/officeart/2008/layout/TitlePictureLineu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custT="1"/>
      <dgm:spPr/>
      <dgm:t>
        <a:bodyPr/>
        <a:lstStyle/>
        <a:p>
          <a:r>
            <a:rPr lang="en-US" sz="2100" dirty="0">
              <a:solidFill>
                <a:srgbClr val="000000"/>
              </a:solidFill>
            </a:rPr>
            <a:t>Identify Audiences</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677FC8B7-2875-43E9-9CDF-1CB72AAB0D0E}">
      <dgm:prSet phldrT="[Text]" custT="1"/>
      <dgm:spPr/>
      <dgm:t>
        <a:bodyPr/>
        <a:lstStyle/>
        <a:p>
          <a:r>
            <a:rPr lang="en-US" sz="2100" dirty="0">
              <a:solidFill>
                <a:srgbClr val="000000"/>
              </a:solidFill>
            </a:rPr>
            <a:t>Seek Expert Advice</a:t>
          </a:r>
        </a:p>
      </dgm:t>
    </dgm:pt>
    <dgm:pt modelId="{135D044B-CF2D-4837-B65C-369AE7EBF5F6}" type="parTrans" cxnId="{97DC5797-804D-44AB-A7F2-9EB61CACB1D5}">
      <dgm:prSet/>
      <dgm:spPr/>
      <dgm:t>
        <a:bodyPr/>
        <a:lstStyle/>
        <a:p>
          <a:endParaRPr lang="en-US"/>
        </a:p>
      </dgm:t>
    </dgm:pt>
    <dgm:pt modelId="{76FCE978-AC8C-47A4-866D-929EE0B68914}" type="sibTrans" cxnId="{97DC5797-804D-44AB-A7F2-9EB61CACB1D5}">
      <dgm:prSet/>
      <dgm:spPr/>
      <dgm:t>
        <a:bodyPr/>
        <a:lstStyle/>
        <a:p>
          <a:endParaRPr lang="en-US"/>
        </a:p>
      </dgm:t>
    </dgm:pt>
    <dgm:pt modelId="{397521A7-0F63-CB40-9687-A7B39272D61A}">
      <dgm:prSet phldrT="[Text]" custT="1"/>
      <dgm:spPr/>
      <dgm:t>
        <a:bodyPr/>
        <a:lstStyle/>
        <a:p>
          <a:r>
            <a:rPr lang="en-US" sz="2100" dirty="0">
              <a:solidFill>
                <a:srgbClr val="000000"/>
              </a:solidFill>
            </a:rPr>
            <a:t>Form a Team</a:t>
          </a:r>
        </a:p>
      </dgm:t>
    </dgm:pt>
    <dgm:pt modelId="{49DAF8BB-8384-B047-BF7E-703C05313FD5}" type="parTrans" cxnId="{A8E5BEC1-FDED-224C-9C7E-3AD42E109635}">
      <dgm:prSet/>
      <dgm:spPr/>
      <dgm:t>
        <a:bodyPr/>
        <a:lstStyle/>
        <a:p>
          <a:endParaRPr lang="en-US"/>
        </a:p>
      </dgm:t>
    </dgm:pt>
    <dgm:pt modelId="{D097D221-5C10-8D45-8278-B5BF9C28D27D}" type="sibTrans" cxnId="{A8E5BEC1-FDED-224C-9C7E-3AD42E109635}">
      <dgm:prSet/>
      <dgm:spPr/>
      <dgm:t>
        <a:bodyPr/>
        <a:lstStyle/>
        <a:p>
          <a:endParaRPr lang="en-US"/>
        </a:p>
      </dgm:t>
    </dgm:pt>
    <dgm:pt modelId="{4B725118-CF9A-C04B-B2B6-113275675415}">
      <dgm:prSet phldrT="[Text]" custT="1"/>
      <dgm:spPr/>
      <dgm:t>
        <a:bodyPr/>
        <a:lstStyle/>
        <a:p>
          <a:r>
            <a:rPr lang="en-US" sz="2800" dirty="0"/>
            <a:t>Who can </a:t>
          </a:r>
          <a:br>
            <a:rPr lang="en-US" sz="2800" dirty="0"/>
          </a:br>
          <a:r>
            <a:rPr lang="en-US" sz="2800" dirty="0"/>
            <a:t>evaluate </a:t>
          </a:r>
          <a:br>
            <a:rPr lang="en-US" sz="2800" dirty="0"/>
          </a:br>
          <a:r>
            <a:rPr lang="en-US" sz="2800" dirty="0"/>
            <a:t>and test </a:t>
          </a:r>
          <a:br>
            <a:rPr lang="en-US" sz="2800" dirty="0"/>
          </a:br>
          <a:r>
            <a:rPr lang="en-US" sz="2800" dirty="0"/>
            <a:t>potential technology solutions?</a:t>
          </a:r>
        </a:p>
      </dgm:t>
    </dgm:pt>
    <dgm:pt modelId="{3BF29DAF-3F23-994D-A2C5-3EFB4D696620}" type="parTrans" cxnId="{C28735CF-FD2E-DB40-B296-C79B44967CC0}">
      <dgm:prSet/>
      <dgm:spPr/>
      <dgm:t>
        <a:bodyPr/>
        <a:lstStyle/>
        <a:p>
          <a:endParaRPr lang="en-US"/>
        </a:p>
      </dgm:t>
    </dgm:pt>
    <dgm:pt modelId="{8FA348A3-B50C-6B4F-BF35-382AF96277AC}" type="sibTrans" cxnId="{C28735CF-FD2E-DB40-B296-C79B44967CC0}">
      <dgm:prSet/>
      <dgm:spPr/>
      <dgm:t>
        <a:bodyPr/>
        <a:lstStyle/>
        <a:p>
          <a:endParaRPr lang="en-US"/>
        </a:p>
      </dgm:t>
    </dgm:pt>
    <dgm:pt modelId="{0665A1DE-9626-7648-92DB-1EEE3AEBDD33}">
      <dgm:prSet phldrT="[Text]" custT="1"/>
      <dgm:spPr/>
      <dgm:t>
        <a:bodyPr/>
        <a:lstStyle/>
        <a:p>
          <a:r>
            <a:rPr lang="en-US" sz="2800" dirty="0"/>
            <a:t>Who needs </a:t>
          </a:r>
          <a:br>
            <a:rPr lang="en-US" sz="2800" dirty="0"/>
          </a:br>
          <a:r>
            <a:rPr lang="en-US" sz="2800" dirty="0"/>
            <a:t>to know </a:t>
          </a:r>
          <a:br>
            <a:rPr lang="en-US" sz="2800" dirty="0"/>
          </a:br>
          <a:r>
            <a:rPr lang="en-US" sz="2800" dirty="0"/>
            <a:t>about student learning? </a:t>
          </a:r>
          <a:br>
            <a:rPr lang="en-US" sz="2800" dirty="0"/>
          </a:br>
          <a:r>
            <a:rPr lang="en-US" sz="2800" dirty="0"/>
            <a:t>What are their questions?</a:t>
          </a:r>
        </a:p>
      </dgm:t>
    </dgm:pt>
    <dgm:pt modelId="{0ECCA749-0945-474B-8415-0F9B2BA270DF}" type="parTrans" cxnId="{2F249E6E-89A5-6246-9A97-CB073064D115}">
      <dgm:prSet/>
      <dgm:spPr/>
      <dgm:t>
        <a:bodyPr/>
        <a:lstStyle/>
        <a:p>
          <a:endParaRPr lang="en-US"/>
        </a:p>
      </dgm:t>
    </dgm:pt>
    <dgm:pt modelId="{0F56130C-807C-1846-BD6D-ED29016E329B}" type="sibTrans" cxnId="{2F249E6E-89A5-6246-9A97-CB073064D115}">
      <dgm:prSet/>
      <dgm:spPr/>
      <dgm:t>
        <a:bodyPr/>
        <a:lstStyle/>
        <a:p>
          <a:endParaRPr lang="en-US"/>
        </a:p>
      </dgm:t>
    </dgm:pt>
    <dgm:pt modelId="{17E302C2-BFEB-8E4E-8766-59B9373A0FAC}">
      <dgm:prSet phldrT="[Text]" custT="1"/>
      <dgm:spPr/>
      <dgm:t>
        <a:bodyPr/>
        <a:lstStyle/>
        <a:p>
          <a:r>
            <a:rPr lang="en-US" sz="2800" dirty="0"/>
            <a:t>Who has expertise in assessment, instructional technology, and analytics?</a:t>
          </a:r>
        </a:p>
      </dgm:t>
    </dgm:pt>
    <dgm:pt modelId="{418816D1-9A0E-0345-9AB3-9998D851EDFD}" type="parTrans" cxnId="{81AF87FE-B762-CE41-8799-5551E723238E}">
      <dgm:prSet/>
      <dgm:spPr/>
      <dgm:t>
        <a:bodyPr/>
        <a:lstStyle/>
        <a:p>
          <a:endParaRPr lang="en-US"/>
        </a:p>
      </dgm:t>
    </dgm:pt>
    <dgm:pt modelId="{DAC2D36B-CFB3-9E4E-900B-1256B6A7F04C}" type="sibTrans" cxnId="{81AF87FE-B762-CE41-8799-5551E723238E}">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pt>
    <dgm:pt modelId="{53B4FA82-603E-4EDB-90A9-1DA699C2C901}" type="pres">
      <dgm:prSet presAssocID="{A518A75D-9854-4CDE-9FB7-B1EBB324AAED}" presName="Accent" presStyleLbl="alignAcc1" presStyleIdx="0" presStyleCnt="3"/>
      <dgm:spPr/>
    </dgm:pt>
    <dgm:pt modelId="{48475A52-D924-4818-BEE8-D250047D6B3F}" type="pres">
      <dgm:prSet presAssocID="{A518A75D-9854-4CDE-9FB7-B1EBB324AAE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pt>
    <dgm:pt modelId="{CCF11A6E-F586-4910-8C44-1AE6AD4ECC02}" type="pres">
      <dgm:prSet presAssocID="{677FC8B7-2875-43E9-9CDF-1CB72AAB0D0E}" presName="composite" presStyleCnt="0"/>
      <dgm:spPr/>
    </dgm:pt>
    <dgm:pt modelId="{87ACD694-36F9-4193-A8FE-573DA345BCA3}" type="pres">
      <dgm:prSet presAssocID="{677FC8B7-2875-43E9-9CDF-1CB72AAB0D0E}" presName="Accent" presStyleLbl="alignAcc1" presStyleIdx="1" presStyleCnt="3"/>
      <dgm:spPr/>
    </dgm:pt>
    <dgm:pt modelId="{D5EF084B-0048-459A-9001-2451F5192F25}" type="pres">
      <dgm:prSet presAssocID="{677FC8B7-2875-43E9-9CDF-1CB72AAB0D0E}"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a:ext uri="{E40237B7-FDA0-4F09-8148-C483321AD2D9}">
          <dgm14:cNvPr xmlns:dgm14="http://schemas.microsoft.com/office/drawing/2010/diagram" id="0" name="" descr="Closeup of gloved hand picking up a glass beaker." title="Sample Picture"/>
        </a:ext>
      </dgm:extLst>
    </dgm:pt>
    <dgm:pt modelId="{2A1C86DE-9AB9-421D-8408-47DA191A0168}" type="pres">
      <dgm:prSet presAssocID="{677FC8B7-2875-43E9-9CDF-1CB72AAB0D0E}" presName="Child" presStyleLbl="revTx" presStyleIdx="1" presStyleCnt="3">
        <dgm:presLayoutVars>
          <dgm:bulletEnabled val="1"/>
        </dgm:presLayoutVars>
      </dgm:prSet>
      <dgm:spPr/>
      <dgm:t>
        <a:bodyPr/>
        <a:lstStyle/>
        <a:p>
          <a:endParaRPr lang="en-US"/>
        </a:p>
      </dgm:t>
    </dgm:pt>
    <dgm:pt modelId="{4E89074A-DD45-4C30-BE68-0847302086FD}" type="pres">
      <dgm:prSet presAssocID="{677FC8B7-2875-43E9-9CDF-1CB72AAB0D0E}" presName="Parent" presStyleLbl="alignNode1" presStyleIdx="1" presStyleCnt="3">
        <dgm:presLayoutVars>
          <dgm:bulletEnabled val="1"/>
        </dgm:presLayoutVars>
      </dgm:prSet>
      <dgm:spPr/>
      <dgm:t>
        <a:bodyPr/>
        <a:lstStyle/>
        <a:p>
          <a:endParaRPr lang="en-US"/>
        </a:p>
      </dgm:t>
    </dgm:pt>
    <dgm:pt modelId="{38608810-B502-664C-A19A-C9BE21B3E559}" type="pres">
      <dgm:prSet presAssocID="{76FCE978-AC8C-47A4-866D-929EE0B68914}" presName="sibTrans" presStyleCnt="0"/>
      <dgm:spPr/>
    </dgm:pt>
    <dgm:pt modelId="{B3D49DFE-E357-4149-83DF-20AC93EAE2A1}" type="pres">
      <dgm:prSet presAssocID="{397521A7-0F63-CB40-9687-A7B39272D61A}" presName="composite" presStyleCnt="0"/>
      <dgm:spPr/>
    </dgm:pt>
    <dgm:pt modelId="{EFEFB2B8-B8D3-1C42-8CDB-805EB7225D56}" type="pres">
      <dgm:prSet presAssocID="{397521A7-0F63-CB40-9687-A7B39272D61A}" presName="Accent" presStyleLbl="alignAcc1" presStyleIdx="2" presStyleCnt="3"/>
      <dgm:spPr/>
    </dgm:pt>
    <dgm:pt modelId="{4A1077A4-E1D1-2F4C-8BFD-63599D1C9ABA}" type="pres">
      <dgm:prSet presAssocID="{397521A7-0F63-CB40-9687-A7B39272D61A}"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pt>
    <dgm:pt modelId="{9FD1D70C-6CC0-C748-8F8E-FBFE797E6CBB}" type="pres">
      <dgm:prSet presAssocID="{397521A7-0F63-CB40-9687-A7B39272D61A}" presName="Child" presStyleLbl="revTx" presStyleIdx="2" presStyleCnt="3">
        <dgm:presLayoutVars>
          <dgm:bulletEnabled val="1"/>
        </dgm:presLayoutVars>
      </dgm:prSet>
      <dgm:spPr/>
      <dgm:t>
        <a:bodyPr/>
        <a:lstStyle/>
        <a:p>
          <a:endParaRPr lang="en-US"/>
        </a:p>
      </dgm:t>
    </dgm:pt>
    <dgm:pt modelId="{7C431968-DB0A-324B-9903-99F839FCBCF3}" type="pres">
      <dgm:prSet presAssocID="{397521A7-0F63-CB40-9687-A7B39272D61A}" presName="Parent" presStyleLbl="alignNode1" presStyleIdx="2" presStyleCnt="3">
        <dgm:presLayoutVars>
          <dgm:bulletEnabled val="1"/>
        </dgm:presLayoutVars>
      </dgm:prSet>
      <dgm:spPr/>
      <dgm:t>
        <a:bodyPr/>
        <a:lstStyle/>
        <a:p>
          <a:endParaRPr lang="en-US"/>
        </a:p>
      </dgm:t>
    </dgm:pt>
  </dgm:ptLst>
  <dgm:cxnLst>
    <dgm:cxn modelId="{4A40B24F-0FD8-BB4F-8CE9-2BD152CE61A0}" type="presOf" srcId="{4B725118-CF9A-C04B-B2B6-113275675415}" destId="{9FD1D70C-6CC0-C748-8F8E-FBFE797E6CBB}" srcOrd="0" destOrd="0" presId="urn:microsoft.com/office/officeart/2008/layout/TitlePictureLineup"/>
    <dgm:cxn modelId="{97DC5797-804D-44AB-A7F2-9EB61CACB1D5}" srcId="{25AFBC85-EE41-46FB-A7F4-99ED4084C835}" destId="{677FC8B7-2875-43E9-9CDF-1CB72AAB0D0E}" srcOrd="1" destOrd="0" parTransId="{135D044B-CF2D-4837-B65C-369AE7EBF5F6}" sibTransId="{76FCE978-AC8C-47A4-866D-929EE0B68914}"/>
    <dgm:cxn modelId="{9021F545-C70A-E349-9734-B7938B987478}" type="presOf" srcId="{397521A7-0F63-CB40-9687-A7B39272D61A}" destId="{7C431968-DB0A-324B-9903-99F839FCBCF3}" srcOrd="0" destOrd="0" presId="urn:microsoft.com/office/officeart/2008/layout/TitlePictureLineup"/>
    <dgm:cxn modelId="{F3FB6C21-52DA-A740-946F-4ABA2670C07A}" type="presOf" srcId="{A518A75D-9854-4CDE-9FB7-B1EBB324AAED}" destId="{770E20EC-6929-4A45-99D5-285545E37892}" srcOrd="0" destOrd="0" presId="urn:microsoft.com/office/officeart/2008/layout/TitlePictureLineup"/>
    <dgm:cxn modelId="{A8E5BEC1-FDED-224C-9C7E-3AD42E109635}" srcId="{25AFBC85-EE41-46FB-A7F4-99ED4084C835}" destId="{397521A7-0F63-CB40-9687-A7B39272D61A}" srcOrd="2" destOrd="0" parTransId="{49DAF8BB-8384-B047-BF7E-703C05313FD5}" sibTransId="{D097D221-5C10-8D45-8278-B5BF9C28D27D}"/>
    <dgm:cxn modelId="{E5053C00-76EC-4519-ABF3-0ACDA95BE163}" srcId="{25AFBC85-EE41-46FB-A7F4-99ED4084C835}" destId="{A518A75D-9854-4CDE-9FB7-B1EBB324AAED}" srcOrd="0" destOrd="0" parTransId="{8A2D5E86-42BC-415B-A1DE-0C28EEB3661C}" sibTransId="{FF440F30-5F7D-44F0-8264-C65521A11F0C}"/>
    <dgm:cxn modelId="{1EE8A0CE-58E9-AE4E-A0EE-278DA67FF452}" type="presOf" srcId="{0665A1DE-9626-7648-92DB-1EEE3AEBDD33}" destId="{5ABBC393-AD16-4772-8402-4ABCB8683B4E}" srcOrd="0" destOrd="0" presId="urn:microsoft.com/office/officeart/2008/layout/TitlePictureLineup"/>
    <dgm:cxn modelId="{546AE81B-DA41-DC42-A9A6-95E94FF717B0}" type="presOf" srcId="{17E302C2-BFEB-8E4E-8766-59B9373A0FAC}" destId="{2A1C86DE-9AB9-421D-8408-47DA191A0168}" srcOrd="0" destOrd="0" presId="urn:microsoft.com/office/officeart/2008/layout/TitlePictureLineup"/>
    <dgm:cxn modelId="{2F249E6E-89A5-6246-9A97-CB073064D115}" srcId="{A518A75D-9854-4CDE-9FB7-B1EBB324AAED}" destId="{0665A1DE-9626-7648-92DB-1EEE3AEBDD33}" srcOrd="0" destOrd="0" parTransId="{0ECCA749-0945-474B-8415-0F9B2BA270DF}" sibTransId="{0F56130C-807C-1846-BD6D-ED29016E329B}"/>
    <dgm:cxn modelId="{C28735CF-FD2E-DB40-B296-C79B44967CC0}" srcId="{397521A7-0F63-CB40-9687-A7B39272D61A}" destId="{4B725118-CF9A-C04B-B2B6-113275675415}" srcOrd="0" destOrd="0" parTransId="{3BF29DAF-3F23-994D-A2C5-3EFB4D696620}" sibTransId="{8FA348A3-B50C-6B4F-BF35-382AF96277AC}"/>
    <dgm:cxn modelId="{513683C2-BD45-4042-B2A7-B6815D96B696}" type="presOf" srcId="{677FC8B7-2875-43E9-9CDF-1CB72AAB0D0E}" destId="{4E89074A-DD45-4C30-BE68-0847302086FD}" srcOrd="0" destOrd="0" presId="urn:microsoft.com/office/officeart/2008/layout/TitlePictureLineup"/>
    <dgm:cxn modelId="{81AF87FE-B762-CE41-8799-5551E723238E}" srcId="{677FC8B7-2875-43E9-9CDF-1CB72AAB0D0E}" destId="{17E302C2-BFEB-8E4E-8766-59B9373A0FAC}" srcOrd="0" destOrd="0" parTransId="{418816D1-9A0E-0345-9AB3-9998D851EDFD}" sibTransId="{DAC2D36B-CFB3-9E4E-900B-1256B6A7F04C}"/>
    <dgm:cxn modelId="{C22D3167-344A-534E-8526-AA81A4A332A7}" type="presOf" srcId="{25AFBC85-EE41-46FB-A7F4-99ED4084C835}" destId="{8C6E4A05-D928-421F-BB35-AB0FFEB0B7C4}" srcOrd="0" destOrd="0" presId="urn:microsoft.com/office/officeart/2008/layout/TitlePictureLineup"/>
    <dgm:cxn modelId="{07AFEDBA-1F53-1D49-BAA8-EA568A95882F}" type="presParOf" srcId="{8C6E4A05-D928-421F-BB35-AB0FFEB0B7C4}" destId="{8C8EDC2C-400F-4A87-B348-71B90CDC58F1}" srcOrd="0" destOrd="0" presId="urn:microsoft.com/office/officeart/2008/layout/TitlePictureLineup"/>
    <dgm:cxn modelId="{CE606A29-D93C-8246-9573-118F44764250}" type="presParOf" srcId="{8C8EDC2C-400F-4A87-B348-71B90CDC58F1}" destId="{53B4FA82-603E-4EDB-90A9-1DA699C2C901}" srcOrd="0" destOrd="0" presId="urn:microsoft.com/office/officeart/2008/layout/TitlePictureLineup"/>
    <dgm:cxn modelId="{9D07AD6A-56FD-FF4C-8B6F-5C15AE391C90}" type="presParOf" srcId="{8C8EDC2C-400F-4A87-B348-71B90CDC58F1}" destId="{48475A52-D924-4818-BEE8-D250047D6B3F}" srcOrd="1" destOrd="0" presId="urn:microsoft.com/office/officeart/2008/layout/TitlePictureLineup"/>
    <dgm:cxn modelId="{FAA0C16F-BC68-E74B-A474-44CA73770FAB}" type="presParOf" srcId="{8C8EDC2C-400F-4A87-B348-71B90CDC58F1}" destId="{5ABBC393-AD16-4772-8402-4ABCB8683B4E}" srcOrd="2" destOrd="0" presId="urn:microsoft.com/office/officeart/2008/layout/TitlePictureLineup"/>
    <dgm:cxn modelId="{0CDEE2F3-250C-8443-8BE6-E295811656F5}" type="presParOf" srcId="{8C8EDC2C-400F-4A87-B348-71B90CDC58F1}" destId="{770E20EC-6929-4A45-99D5-285545E37892}" srcOrd="3" destOrd="0" presId="urn:microsoft.com/office/officeart/2008/layout/TitlePictureLineup"/>
    <dgm:cxn modelId="{A2852E57-88C8-F843-B83D-7639D18042DE}" type="presParOf" srcId="{8C6E4A05-D928-421F-BB35-AB0FFEB0B7C4}" destId="{F445107B-3E02-430C-9039-D2AE418B235A}" srcOrd="1" destOrd="0" presId="urn:microsoft.com/office/officeart/2008/layout/TitlePictureLineup"/>
    <dgm:cxn modelId="{F33053D0-1D03-BB42-A661-0ADB54961FB3}" type="presParOf" srcId="{8C6E4A05-D928-421F-BB35-AB0FFEB0B7C4}" destId="{CCF11A6E-F586-4910-8C44-1AE6AD4ECC02}" srcOrd="2" destOrd="0" presId="urn:microsoft.com/office/officeart/2008/layout/TitlePictureLineup"/>
    <dgm:cxn modelId="{AE597BCE-4493-F14B-AC08-8C68DD86093A}" type="presParOf" srcId="{CCF11A6E-F586-4910-8C44-1AE6AD4ECC02}" destId="{87ACD694-36F9-4193-A8FE-573DA345BCA3}" srcOrd="0" destOrd="0" presId="urn:microsoft.com/office/officeart/2008/layout/TitlePictureLineup"/>
    <dgm:cxn modelId="{02B04311-93A0-F24C-B4A8-92B3FA2F4851}" type="presParOf" srcId="{CCF11A6E-F586-4910-8C44-1AE6AD4ECC02}" destId="{D5EF084B-0048-459A-9001-2451F5192F25}" srcOrd="1" destOrd="0" presId="urn:microsoft.com/office/officeart/2008/layout/TitlePictureLineup"/>
    <dgm:cxn modelId="{ECFDB77E-B312-FA47-B395-98CD46AA5A15}" type="presParOf" srcId="{CCF11A6E-F586-4910-8C44-1AE6AD4ECC02}" destId="{2A1C86DE-9AB9-421D-8408-47DA191A0168}" srcOrd="2" destOrd="0" presId="urn:microsoft.com/office/officeart/2008/layout/TitlePictureLineup"/>
    <dgm:cxn modelId="{52A4363C-4F6C-314E-9463-7BCD15F53541}" type="presParOf" srcId="{CCF11A6E-F586-4910-8C44-1AE6AD4ECC02}" destId="{4E89074A-DD45-4C30-BE68-0847302086FD}" srcOrd="3" destOrd="0" presId="urn:microsoft.com/office/officeart/2008/layout/TitlePictureLineup"/>
    <dgm:cxn modelId="{67859956-7104-A849-8495-46019CD086DA}" type="presParOf" srcId="{8C6E4A05-D928-421F-BB35-AB0FFEB0B7C4}" destId="{38608810-B502-664C-A19A-C9BE21B3E559}" srcOrd="3" destOrd="0" presId="urn:microsoft.com/office/officeart/2008/layout/TitlePictureLineup"/>
    <dgm:cxn modelId="{40AEB6E2-EB78-254E-924D-7A81B76ECA2E}" type="presParOf" srcId="{8C6E4A05-D928-421F-BB35-AB0FFEB0B7C4}" destId="{B3D49DFE-E357-4149-83DF-20AC93EAE2A1}" srcOrd="4" destOrd="0" presId="urn:microsoft.com/office/officeart/2008/layout/TitlePictureLineup"/>
    <dgm:cxn modelId="{2237F998-2FBD-B142-BA2A-322F70901BFA}" type="presParOf" srcId="{B3D49DFE-E357-4149-83DF-20AC93EAE2A1}" destId="{EFEFB2B8-B8D3-1C42-8CDB-805EB7225D56}" srcOrd="0" destOrd="0" presId="urn:microsoft.com/office/officeart/2008/layout/TitlePictureLineup"/>
    <dgm:cxn modelId="{B0BCEB8B-4BEB-8E4E-AB29-E839592C73A1}" type="presParOf" srcId="{B3D49DFE-E357-4149-83DF-20AC93EAE2A1}" destId="{4A1077A4-E1D1-2F4C-8BFD-63599D1C9ABA}" srcOrd="1" destOrd="0" presId="urn:microsoft.com/office/officeart/2008/layout/TitlePictureLineup"/>
    <dgm:cxn modelId="{FAAC1A84-150E-D84B-90C3-21C7FD23CA88}" type="presParOf" srcId="{B3D49DFE-E357-4149-83DF-20AC93EAE2A1}" destId="{9FD1D70C-6CC0-C748-8F8E-FBFE797E6CBB}" srcOrd="2" destOrd="0" presId="urn:microsoft.com/office/officeart/2008/layout/TitlePictureLineup"/>
    <dgm:cxn modelId="{AD45F3E4-A032-D742-BB92-AA41E5AAD24F}" type="presParOf" srcId="{B3D49DFE-E357-4149-83DF-20AC93EAE2A1}" destId="{7C431968-DB0A-324B-9903-99F839FCBCF3}" srcOrd="3" destOrd="0" presId="urn:microsoft.com/office/officeart/2008/layout/TitlePictureLineup"/>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EE6E345-DE7F-9342-98EE-00C887EA6A9C}" type="doc">
      <dgm:prSet loTypeId="urn:microsoft.com/office/officeart/2005/8/layout/hProcess4" loCatId="" qsTypeId="urn:microsoft.com/office/officeart/2005/8/quickstyle/simple4" qsCatId="simple" csTypeId="urn:microsoft.com/office/officeart/2005/8/colors/colorful1" csCatId="colorful" phldr="1"/>
      <dgm:spPr/>
      <dgm:t>
        <a:bodyPr/>
        <a:lstStyle/>
        <a:p>
          <a:endParaRPr lang="en-US"/>
        </a:p>
      </dgm:t>
    </dgm:pt>
    <dgm:pt modelId="{4851C4AE-C35C-FE49-A733-32CEDC74FD08}">
      <dgm:prSet phldrT="[Text]"/>
      <dgm:spPr/>
      <dgm:t>
        <a:bodyPr/>
        <a:lstStyle/>
        <a:p>
          <a:r>
            <a:rPr lang="en-US" dirty="0"/>
            <a:t>Learning Challenge</a:t>
          </a:r>
        </a:p>
      </dgm:t>
    </dgm:pt>
    <dgm:pt modelId="{80183490-2216-9247-8540-2340A3B738ED}" type="parTrans" cxnId="{EF360CEE-22AB-D148-9A21-82046BC0E68C}">
      <dgm:prSet/>
      <dgm:spPr/>
      <dgm:t>
        <a:bodyPr/>
        <a:lstStyle/>
        <a:p>
          <a:endParaRPr lang="en-US"/>
        </a:p>
      </dgm:t>
    </dgm:pt>
    <dgm:pt modelId="{A04EA075-AE71-C94F-A006-2F4075ED50DC}" type="sibTrans" cxnId="{EF360CEE-22AB-D148-9A21-82046BC0E68C}">
      <dgm:prSet/>
      <dgm:spPr/>
      <dgm:t>
        <a:bodyPr/>
        <a:lstStyle/>
        <a:p>
          <a:endParaRPr lang="en-US"/>
        </a:p>
      </dgm:t>
    </dgm:pt>
    <dgm:pt modelId="{CC171901-255A-2C4F-BDBA-4031FBF76FB2}">
      <dgm:prSet phldrT="[Text]"/>
      <dgm:spPr/>
      <dgm:t>
        <a:bodyPr/>
        <a:lstStyle/>
        <a:p>
          <a:r>
            <a:rPr lang="en-US" dirty="0"/>
            <a:t>3 Interventions</a:t>
          </a:r>
        </a:p>
      </dgm:t>
    </dgm:pt>
    <dgm:pt modelId="{A32F536F-FDAB-9D49-95ED-1DEC1BC01D31}" type="parTrans" cxnId="{3AC0D412-0A8F-AC46-BE97-15CA94154491}">
      <dgm:prSet/>
      <dgm:spPr/>
      <dgm:t>
        <a:bodyPr/>
        <a:lstStyle/>
        <a:p>
          <a:endParaRPr lang="en-US"/>
        </a:p>
      </dgm:t>
    </dgm:pt>
    <dgm:pt modelId="{A9CE98AF-C44A-7F4E-A65D-DBD58237E01C}" type="sibTrans" cxnId="{3AC0D412-0A8F-AC46-BE97-15CA94154491}">
      <dgm:prSet/>
      <dgm:spPr/>
      <dgm:t>
        <a:bodyPr/>
        <a:lstStyle/>
        <a:p>
          <a:endParaRPr lang="en-US"/>
        </a:p>
      </dgm:t>
    </dgm:pt>
    <dgm:pt modelId="{E63D44A8-5BFA-624C-89F7-94349FC9FF69}">
      <dgm:prSet phldrT="[Text]"/>
      <dgm:spPr>
        <a:solidFill>
          <a:schemeClr val="accent1"/>
        </a:solidFill>
      </dgm:spPr>
      <dgm:t>
        <a:bodyPr/>
        <a:lstStyle/>
        <a:p>
          <a:r>
            <a:rPr lang="en-US" dirty="0">
              <a:solidFill>
                <a:srgbClr val="000000"/>
              </a:solidFill>
            </a:rPr>
            <a:t>Remeasure </a:t>
          </a:r>
        </a:p>
      </dgm:t>
    </dgm:pt>
    <dgm:pt modelId="{21512CAE-0B0C-AC46-B059-C9667B80C72E}" type="parTrans" cxnId="{F21934A9-A405-A44E-8033-573E4120B742}">
      <dgm:prSet/>
      <dgm:spPr/>
      <dgm:t>
        <a:bodyPr/>
        <a:lstStyle/>
        <a:p>
          <a:endParaRPr lang="en-US"/>
        </a:p>
      </dgm:t>
    </dgm:pt>
    <dgm:pt modelId="{30D5D84C-E2B7-0842-90FC-EF76837C1713}" type="sibTrans" cxnId="{F21934A9-A405-A44E-8033-573E4120B742}">
      <dgm:prSet/>
      <dgm:spPr/>
      <dgm:t>
        <a:bodyPr/>
        <a:lstStyle/>
        <a:p>
          <a:endParaRPr lang="en-US"/>
        </a:p>
      </dgm:t>
    </dgm:pt>
    <dgm:pt modelId="{157A3AAA-71F2-1440-BC36-561AD92A3E22}">
      <dgm:prSet phldrT="[Text]"/>
      <dgm:spPr/>
      <dgm:t>
        <a:bodyPr/>
        <a:lstStyle/>
        <a:p>
          <a:r>
            <a:rPr lang="en-US" dirty="0"/>
            <a:t>Program Closing-the-Loop Discussion: Internship rubric (TK20) shows problem with multicultural indicators</a:t>
          </a:r>
        </a:p>
      </dgm:t>
    </dgm:pt>
    <dgm:pt modelId="{6CFDC041-9AEF-8340-A0CC-E87C86F3D10B}" type="parTrans" cxnId="{C5C9117E-6152-8D4F-9C3C-DD138EB19921}">
      <dgm:prSet/>
      <dgm:spPr/>
      <dgm:t>
        <a:bodyPr/>
        <a:lstStyle/>
        <a:p>
          <a:endParaRPr lang="en-US"/>
        </a:p>
      </dgm:t>
    </dgm:pt>
    <dgm:pt modelId="{3325D3AA-3BEB-384B-AFC5-E2B90C41478B}" type="sibTrans" cxnId="{C5C9117E-6152-8D4F-9C3C-DD138EB19921}">
      <dgm:prSet/>
      <dgm:spPr/>
      <dgm:t>
        <a:bodyPr/>
        <a:lstStyle/>
        <a:p>
          <a:endParaRPr lang="en-US"/>
        </a:p>
      </dgm:t>
    </dgm:pt>
    <dgm:pt modelId="{031AAAA9-3DCB-654B-AC85-119AD56F640C}">
      <dgm:prSet phldrT="[Text]"/>
      <dgm:spPr/>
      <dgm:t>
        <a:bodyPr/>
        <a:lstStyle/>
        <a:p>
          <a:r>
            <a:rPr lang="en-US" dirty="0"/>
            <a:t>Remeasured with rubrics**</a:t>
          </a:r>
        </a:p>
      </dgm:t>
    </dgm:pt>
    <dgm:pt modelId="{46EBBDBC-64E7-2943-80FA-F6EB8CBF672D}" type="parTrans" cxnId="{2E70738F-35E7-0D4E-8172-7121FA9A537F}">
      <dgm:prSet/>
      <dgm:spPr/>
      <dgm:t>
        <a:bodyPr/>
        <a:lstStyle/>
        <a:p>
          <a:endParaRPr lang="en-US"/>
        </a:p>
      </dgm:t>
    </dgm:pt>
    <dgm:pt modelId="{E00456BE-516D-8040-9F9C-3022C3F1B11E}" type="sibTrans" cxnId="{2E70738F-35E7-0D4E-8172-7121FA9A537F}">
      <dgm:prSet/>
      <dgm:spPr/>
      <dgm:t>
        <a:bodyPr/>
        <a:lstStyle/>
        <a:p>
          <a:endParaRPr lang="en-US"/>
        </a:p>
      </dgm:t>
    </dgm:pt>
    <dgm:pt modelId="{12E9B0DB-F829-F843-B0BF-6A08AB72F3A8}">
      <dgm:prSet phldrT="[Text]"/>
      <dgm:spPr/>
      <dgm:t>
        <a:bodyPr/>
        <a:lstStyle/>
        <a:p>
          <a:endParaRPr lang="en-US" dirty="0"/>
        </a:p>
      </dgm:t>
    </dgm:pt>
    <dgm:pt modelId="{D94A0AFD-D017-0844-BD36-44DD7F9D8622}" type="parTrans" cxnId="{DC5904FD-2355-324F-9D05-1364249CB7F9}">
      <dgm:prSet/>
      <dgm:spPr/>
      <dgm:t>
        <a:bodyPr/>
        <a:lstStyle/>
        <a:p>
          <a:endParaRPr lang="en-US"/>
        </a:p>
      </dgm:t>
    </dgm:pt>
    <dgm:pt modelId="{BCAEB2F1-5B8F-2141-903C-542C80E3A3D8}" type="sibTrans" cxnId="{DC5904FD-2355-324F-9D05-1364249CB7F9}">
      <dgm:prSet/>
      <dgm:spPr/>
      <dgm:t>
        <a:bodyPr/>
        <a:lstStyle/>
        <a:p>
          <a:endParaRPr lang="en-US"/>
        </a:p>
      </dgm:t>
    </dgm:pt>
    <dgm:pt modelId="{47BCCFE1-593A-0343-ABE8-0EF05212C07E}">
      <dgm:prSet phldrT="[Text]"/>
      <dgm:spPr/>
      <dgm:t>
        <a:bodyPr/>
        <a:lstStyle/>
        <a:p>
          <a:r>
            <a:rPr lang="en-US" dirty="0"/>
            <a:t>Students demonstrated improved competency after revision</a:t>
          </a:r>
        </a:p>
      </dgm:t>
    </dgm:pt>
    <dgm:pt modelId="{FBB749BB-2EB4-E44B-852D-995EE5AA076F}" type="parTrans" cxnId="{9A7953C6-A563-9843-AA01-C28820729009}">
      <dgm:prSet/>
      <dgm:spPr/>
      <dgm:t>
        <a:bodyPr/>
        <a:lstStyle/>
        <a:p>
          <a:endParaRPr lang="en-US"/>
        </a:p>
      </dgm:t>
    </dgm:pt>
    <dgm:pt modelId="{31D2F85C-E99F-154F-B975-5604B4157786}" type="sibTrans" cxnId="{9A7953C6-A563-9843-AA01-C28820729009}">
      <dgm:prSet/>
      <dgm:spPr/>
      <dgm:t>
        <a:bodyPr/>
        <a:lstStyle/>
        <a:p>
          <a:endParaRPr lang="en-US"/>
        </a:p>
      </dgm:t>
    </dgm:pt>
    <dgm:pt modelId="{6AB94E93-3AD2-5542-8C39-1ED073A84D03}">
      <dgm:prSet phldrT="[Text]"/>
      <dgm:spPr/>
      <dgm:t>
        <a:bodyPr/>
        <a:lstStyle/>
        <a:p>
          <a:r>
            <a:rPr lang="en-US" dirty="0"/>
            <a:t>Created Multicultural Classroom: group assignment (Su2016)</a:t>
          </a:r>
        </a:p>
      </dgm:t>
    </dgm:pt>
    <dgm:pt modelId="{21CDBFD6-410E-B84D-B842-491CC646375D}" type="parTrans" cxnId="{E2454207-C0CF-0D42-B5AF-76499140AB40}">
      <dgm:prSet/>
      <dgm:spPr/>
      <dgm:t>
        <a:bodyPr/>
        <a:lstStyle/>
        <a:p>
          <a:endParaRPr lang="en-US"/>
        </a:p>
      </dgm:t>
    </dgm:pt>
    <dgm:pt modelId="{FA44E18D-3482-224C-BFB9-9463B0864002}" type="sibTrans" cxnId="{E2454207-C0CF-0D42-B5AF-76499140AB40}">
      <dgm:prSet/>
      <dgm:spPr/>
      <dgm:t>
        <a:bodyPr/>
        <a:lstStyle/>
        <a:p>
          <a:endParaRPr lang="en-US"/>
        </a:p>
      </dgm:t>
    </dgm:pt>
    <dgm:pt modelId="{E40FF84F-9BF0-9B47-8C51-88A14E3AC1BA}">
      <dgm:prSet phldrT="[Text]"/>
      <dgm:spPr/>
      <dgm:t>
        <a:bodyPr/>
        <a:lstStyle/>
        <a:p>
          <a:endParaRPr lang="en-US" dirty="0"/>
        </a:p>
      </dgm:t>
    </dgm:pt>
    <dgm:pt modelId="{CDA5D2DF-74E8-384E-AC4D-33423A9AFB4E}" type="parTrans" cxnId="{D19BC512-B0D2-034E-BC4D-C899EA304102}">
      <dgm:prSet/>
      <dgm:spPr/>
      <dgm:t>
        <a:bodyPr/>
        <a:lstStyle/>
        <a:p>
          <a:endParaRPr lang="en-US"/>
        </a:p>
      </dgm:t>
    </dgm:pt>
    <dgm:pt modelId="{A6A09905-66C6-964F-8A20-E750167A5AD8}" type="sibTrans" cxnId="{D19BC512-B0D2-034E-BC4D-C899EA304102}">
      <dgm:prSet/>
      <dgm:spPr/>
      <dgm:t>
        <a:bodyPr/>
        <a:lstStyle/>
        <a:p>
          <a:endParaRPr lang="en-US"/>
        </a:p>
      </dgm:t>
    </dgm:pt>
    <dgm:pt modelId="{7B9F3D21-432B-E74C-84BC-9E3979A33910}">
      <dgm:prSet phldrT="[Text]"/>
      <dgm:spPr/>
      <dgm:t>
        <a:bodyPr/>
        <a:lstStyle/>
        <a:p>
          <a:r>
            <a:rPr lang="en-US" dirty="0"/>
            <a:t>Required revisions</a:t>
          </a:r>
        </a:p>
      </dgm:t>
    </dgm:pt>
    <dgm:pt modelId="{2BFC8176-F15E-6446-BB83-4D6DF473DF2D}" type="parTrans" cxnId="{F40BBA96-40A9-DC40-A820-EBF3EC8935E3}">
      <dgm:prSet/>
      <dgm:spPr/>
      <dgm:t>
        <a:bodyPr/>
        <a:lstStyle/>
        <a:p>
          <a:endParaRPr lang="en-US"/>
        </a:p>
      </dgm:t>
    </dgm:pt>
    <dgm:pt modelId="{34C78EA0-7EA2-6040-9708-23CCB011130E}" type="sibTrans" cxnId="{F40BBA96-40A9-DC40-A820-EBF3EC8935E3}">
      <dgm:prSet/>
      <dgm:spPr/>
      <dgm:t>
        <a:bodyPr/>
        <a:lstStyle/>
        <a:p>
          <a:endParaRPr lang="en-US"/>
        </a:p>
      </dgm:t>
    </dgm:pt>
    <dgm:pt modelId="{47DC26DE-E6FA-1545-80DF-88381CBE53E1}">
      <dgm:prSet phldrT="[Text]"/>
      <dgm:spPr/>
      <dgm:t>
        <a:bodyPr/>
        <a:lstStyle/>
        <a:p>
          <a:r>
            <a:rPr lang="en-US" dirty="0"/>
            <a:t>Created Lesson Plan individual assignment</a:t>
          </a:r>
        </a:p>
      </dgm:t>
    </dgm:pt>
    <dgm:pt modelId="{C4CCF1AB-9A58-7343-BE8F-F4A4E2FF34BA}" type="parTrans" cxnId="{C9C5AC76-AAD3-D14C-BCC9-8FE3B57A56E5}">
      <dgm:prSet/>
      <dgm:spPr/>
      <dgm:t>
        <a:bodyPr/>
        <a:lstStyle/>
        <a:p>
          <a:endParaRPr lang="en-US"/>
        </a:p>
      </dgm:t>
    </dgm:pt>
    <dgm:pt modelId="{F0B6C4CB-7FBC-2F43-923D-A5F0199919EC}" type="sibTrans" cxnId="{C9C5AC76-AAD3-D14C-BCC9-8FE3B57A56E5}">
      <dgm:prSet/>
      <dgm:spPr/>
      <dgm:t>
        <a:bodyPr/>
        <a:lstStyle/>
        <a:p>
          <a:endParaRPr lang="en-US"/>
        </a:p>
      </dgm:t>
    </dgm:pt>
    <dgm:pt modelId="{6A87AD7C-1700-E643-8C3D-11FFB1F3FC6E}">
      <dgm:prSet phldrT="[Text]"/>
      <dgm:spPr/>
      <dgm:t>
        <a:bodyPr/>
        <a:lstStyle/>
        <a:p>
          <a:r>
            <a:rPr lang="en-US" dirty="0"/>
            <a:t>Created Adaptation revision reflection</a:t>
          </a:r>
        </a:p>
      </dgm:t>
    </dgm:pt>
    <dgm:pt modelId="{D1AE9A97-7C9A-1D43-8E5F-5C4C9B1FFE5C}" type="parTrans" cxnId="{CC991CFE-EAFE-B841-83D1-1CBC8BFE739D}">
      <dgm:prSet/>
      <dgm:spPr/>
      <dgm:t>
        <a:bodyPr/>
        <a:lstStyle/>
        <a:p>
          <a:endParaRPr lang="en-US"/>
        </a:p>
      </dgm:t>
    </dgm:pt>
    <dgm:pt modelId="{CFC5D859-5712-7A46-A8EA-70F2F2A8AD05}" type="sibTrans" cxnId="{CC991CFE-EAFE-B841-83D1-1CBC8BFE739D}">
      <dgm:prSet/>
      <dgm:spPr/>
      <dgm:t>
        <a:bodyPr/>
        <a:lstStyle/>
        <a:p>
          <a:endParaRPr lang="en-US"/>
        </a:p>
      </dgm:t>
    </dgm:pt>
    <dgm:pt modelId="{6E37B719-7B11-6A47-9561-E90FC0FBB664}" type="pres">
      <dgm:prSet presAssocID="{EEE6E345-DE7F-9342-98EE-00C887EA6A9C}" presName="Name0" presStyleCnt="0">
        <dgm:presLayoutVars>
          <dgm:dir/>
          <dgm:animLvl val="lvl"/>
          <dgm:resizeHandles val="exact"/>
        </dgm:presLayoutVars>
      </dgm:prSet>
      <dgm:spPr/>
      <dgm:t>
        <a:bodyPr/>
        <a:lstStyle/>
        <a:p>
          <a:endParaRPr lang="en-US"/>
        </a:p>
      </dgm:t>
    </dgm:pt>
    <dgm:pt modelId="{B0F49399-0265-E948-B423-F28FBB27EFD1}" type="pres">
      <dgm:prSet presAssocID="{EEE6E345-DE7F-9342-98EE-00C887EA6A9C}" presName="tSp" presStyleCnt="0"/>
      <dgm:spPr/>
      <dgm:t>
        <a:bodyPr/>
        <a:lstStyle/>
        <a:p>
          <a:endParaRPr lang="en-US"/>
        </a:p>
      </dgm:t>
    </dgm:pt>
    <dgm:pt modelId="{4CAA4B78-018E-3847-A6FC-EC4A30DC9781}" type="pres">
      <dgm:prSet presAssocID="{EEE6E345-DE7F-9342-98EE-00C887EA6A9C}" presName="bSp" presStyleCnt="0"/>
      <dgm:spPr/>
      <dgm:t>
        <a:bodyPr/>
        <a:lstStyle/>
        <a:p>
          <a:endParaRPr lang="en-US"/>
        </a:p>
      </dgm:t>
    </dgm:pt>
    <dgm:pt modelId="{B60F472B-E3DF-184C-9BE9-087A6EA21772}" type="pres">
      <dgm:prSet presAssocID="{EEE6E345-DE7F-9342-98EE-00C887EA6A9C}" presName="process" presStyleCnt="0"/>
      <dgm:spPr/>
      <dgm:t>
        <a:bodyPr/>
        <a:lstStyle/>
        <a:p>
          <a:endParaRPr lang="en-US"/>
        </a:p>
      </dgm:t>
    </dgm:pt>
    <dgm:pt modelId="{BB46BC2C-E6AB-674F-92C6-077D6E0BF5F1}" type="pres">
      <dgm:prSet presAssocID="{4851C4AE-C35C-FE49-A733-32CEDC74FD08}" presName="composite1" presStyleCnt="0"/>
      <dgm:spPr/>
      <dgm:t>
        <a:bodyPr/>
        <a:lstStyle/>
        <a:p>
          <a:endParaRPr lang="en-US"/>
        </a:p>
      </dgm:t>
    </dgm:pt>
    <dgm:pt modelId="{F96F4DCA-AEB9-A249-8786-7A1557B7AE8F}" type="pres">
      <dgm:prSet presAssocID="{4851C4AE-C35C-FE49-A733-32CEDC74FD08}" presName="dummyNode1" presStyleLbl="node1" presStyleIdx="0" presStyleCnt="3"/>
      <dgm:spPr/>
      <dgm:t>
        <a:bodyPr/>
        <a:lstStyle/>
        <a:p>
          <a:endParaRPr lang="en-US"/>
        </a:p>
      </dgm:t>
    </dgm:pt>
    <dgm:pt modelId="{F0E2A2A0-AA52-4E47-BBD7-AB58E60F72C5}" type="pres">
      <dgm:prSet presAssocID="{4851C4AE-C35C-FE49-A733-32CEDC74FD08}" presName="childNode1" presStyleLbl="bgAcc1" presStyleIdx="0" presStyleCnt="3">
        <dgm:presLayoutVars>
          <dgm:bulletEnabled val="1"/>
        </dgm:presLayoutVars>
      </dgm:prSet>
      <dgm:spPr/>
      <dgm:t>
        <a:bodyPr/>
        <a:lstStyle/>
        <a:p>
          <a:endParaRPr lang="en-US"/>
        </a:p>
      </dgm:t>
    </dgm:pt>
    <dgm:pt modelId="{88C40924-BAE5-3348-A79E-6891FCCB9CD5}" type="pres">
      <dgm:prSet presAssocID="{4851C4AE-C35C-FE49-A733-32CEDC74FD08}" presName="childNode1tx" presStyleLbl="bgAcc1" presStyleIdx="0" presStyleCnt="3">
        <dgm:presLayoutVars>
          <dgm:bulletEnabled val="1"/>
        </dgm:presLayoutVars>
      </dgm:prSet>
      <dgm:spPr/>
      <dgm:t>
        <a:bodyPr/>
        <a:lstStyle/>
        <a:p>
          <a:endParaRPr lang="en-US"/>
        </a:p>
      </dgm:t>
    </dgm:pt>
    <dgm:pt modelId="{02B4A0D7-217A-F242-AD88-AB1F874EA557}" type="pres">
      <dgm:prSet presAssocID="{4851C4AE-C35C-FE49-A733-32CEDC74FD08}" presName="parentNode1" presStyleLbl="node1" presStyleIdx="0" presStyleCnt="3">
        <dgm:presLayoutVars>
          <dgm:chMax val="1"/>
          <dgm:bulletEnabled val="1"/>
        </dgm:presLayoutVars>
      </dgm:prSet>
      <dgm:spPr/>
      <dgm:t>
        <a:bodyPr/>
        <a:lstStyle/>
        <a:p>
          <a:endParaRPr lang="en-US"/>
        </a:p>
      </dgm:t>
    </dgm:pt>
    <dgm:pt modelId="{501ED3DB-7EB0-8244-AA9C-5B80CC2B34B8}" type="pres">
      <dgm:prSet presAssocID="{4851C4AE-C35C-FE49-A733-32CEDC74FD08}" presName="connSite1" presStyleCnt="0"/>
      <dgm:spPr/>
      <dgm:t>
        <a:bodyPr/>
        <a:lstStyle/>
        <a:p>
          <a:endParaRPr lang="en-US"/>
        </a:p>
      </dgm:t>
    </dgm:pt>
    <dgm:pt modelId="{4A25DEA1-D293-3146-B610-7F3E470038BA}" type="pres">
      <dgm:prSet presAssocID="{A04EA075-AE71-C94F-A006-2F4075ED50DC}" presName="Name9" presStyleLbl="sibTrans2D1" presStyleIdx="0" presStyleCnt="2"/>
      <dgm:spPr/>
      <dgm:t>
        <a:bodyPr/>
        <a:lstStyle/>
        <a:p>
          <a:endParaRPr lang="en-US"/>
        </a:p>
      </dgm:t>
    </dgm:pt>
    <dgm:pt modelId="{A4CE5B7E-9DA3-E645-973A-86565C77D276}" type="pres">
      <dgm:prSet presAssocID="{CC171901-255A-2C4F-BDBA-4031FBF76FB2}" presName="composite2" presStyleCnt="0"/>
      <dgm:spPr/>
      <dgm:t>
        <a:bodyPr/>
        <a:lstStyle/>
        <a:p>
          <a:endParaRPr lang="en-US"/>
        </a:p>
      </dgm:t>
    </dgm:pt>
    <dgm:pt modelId="{363E846E-1143-4C47-BA1C-4F5F3C8B0985}" type="pres">
      <dgm:prSet presAssocID="{CC171901-255A-2C4F-BDBA-4031FBF76FB2}" presName="dummyNode2" presStyleLbl="node1" presStyleIdx="0" presStyleCnt="3"/>
      <dgm:spPr/>
      <dgm:t>
        <a:bodyPr/>
        <a:lstStyle/>
        <a:p>
          <a:endParaRPr lang="en-US"/>
        </a:p>
      </dgm:t>
    </dgm:pt>
    <dgm:pt modelId="{1CB7021A-4B71-9A47-A27F-5D39FA2B4307}" type="pres">
      <dgm:prSet presAssocID="{CC171901-255A-2C4F-BDBA-4031FBF76FB2}" presName="childNode2" presStyleLbl="bgAcc1" presStyleIdx="1" presStyleCnt="3">
        <dgm:presLayoutVars>
          <dgm:bulletEnabled val="1"/>
        </dgm:presLayoutVars>
      </dgm:prSet>
      <dgm:spPr/>
      <dgm:t>
        <a:bodyPr/>
        <a:lstStyle/>
        <a:p>
          <a:endParaRPr lang="en-US"/>
        </a:p>
      </dgm:t>
    </dgm:pt>
    <dgm:pt modelId="{7E9F1B13-980C-BE4A-9ABB-DD3CDA0A7C93}" type="pres">
      <dgm:prSet presAssocID="{CC171901-255A-2C4F-BDBA-4031FBF76FB2}" presName="childNode2tx" presStyleLbl="bgAcc1" presStyleIdx="1" presStyleCnt="3">
        <dgm:presLayoutVars>
          <dgm:bulletEnabled val="1"/>
        </dgm:presLayoutVars>
      </dgm:prSet>
      <dgm:spPr/>
      <dgm:t>
        <a:bodyPr/>
        <a:lstStyle/>
        <a:p>
          <a:endParaRPr lang="en-US"/>
        </a:p>
      </dgm:t>
    </dgm:pt>
    <dgm:pt modelId="{39D3B397-331C-D74D-90D3-F6DE1E6CE60E}" type="pres">
      <dgm:prSet presAssocID="{CC171901-255A-2C4F-BDBA-4031FBF76FB2}" presName="parentNode2" presStyleLbl="node1" presStyleIdx="1" presStyleCnt="3">
        <dgm:presLayoutVars>
          <dgm:chMax val="0"/>
          <dgm:bulletEnabled val="1"/>
        </dgm:presLayoutVars>
      </dgm:prSet>
      <dgm:spPr/>
      <dgm:t>
        <a:bodyPr/>
        <a:lstStyle/>
        <a:p>
          <a:endParaRPr lang="en-US"/>
        </a:p>
      </dgm:t>
    </dgm:pt>
    <dgm:pt modelId="{E4D91EA0-D72B-3C42-A408-9FEE17B9C711}" type="pres">
      <dgm:prSet presAssocID="{CC171901-255A-2C4F-BDBA-4031FBF76FB2}" presName="connSite2" presStyleCnt="0"/>
      <dgm:spPr/>
      <dgm:t>
        <a:bodyPr/>
        <a:lstStyle/>
        <a:p>
          <a:endParaRPr lang="en-US"/>
        </a:p>
      </dgm:t>
    </dgm:pt>
    <dgm:pt modelId="{DA4908EF-C188-7A4E-8327-2D8D45EE7434}" type="pres">
      <dgm:prSet presAssocID="{A9CE98AF-C44A-7F4E-A65D-DBD58237E01C}" presName="Name18" presStyleLbl="sibTrans2D1" presStyleIdx="1" presStyleCnt="2"/>
      <dgm:spPr/>
      <dgm:t>
        <a:bodyPr/>
        <a:lstStyle/>
        <a:p>
          <a:endParaRPr lang="en-US"/>
        </a:p>
      </dgm:t>
    </dgm:pt>
    <dgm:pt modelId="{AFE794D2-3034-6849-8082-0C61145E501E}" type="pres">
      <dgm:prSet presAssocID="{E63D44A8-5BFA-624C-89F7-94349FC9FF69}" presName="composite1" presStyleCnt="0"/>
      <dgm:spPr/>
      <dgm:t>
        <a:bodyPr/>
        <a:lstStyle/>
        <a:p>
          <a:endParaRPr lang="en-US"/>
        </a:p>
      </dgm:t>
    </dgm:pt>
    <dgm:pt modelId="{F82A5BC1-2610-6B4B-B2DD-CFA218C0C490}" type="pres">
      <dgm:prSet presAssocID="{E63D44A8-5BFA-624C-89F7-94349FC9FF69}" presName="dummyNode1" presStyleLbl="node1" presStyleIdx="1" presStyleCnt="3"/>
      <dgm:spPr/>
      <dgm:t>
        <a:bodyPr/>
        <a:lstStyle/>
        <a:p>
          <a:endParaRPr lang="en-US"/>
        </a:p>
      </dgm:t>
    </dgm:pt>
    <dgm:pt modelId="{BE2E8F5F-C306-FA42-9FBD-39732B024A35}" type="pres">
      <dgm:prSet presAssocID="{E63D44A8-5BFA-624C-89F7-94349FC9FF69}" presName="childNode1" presStyleLbl="bgAcc1" presStyleIdx="2" presStyleCnt="3">
        <dgm:presLayoutVars>
          <dgm:bulletEnabled val="1"/>
        </dgm:presLayoutVars>
      </dgm:prSet>
      <dgm:spPr/>
      <dgm:t>
        <a:bodyPr/>
        <a:lstStyle/>
        <a:p>
          <a:endParaRPr lang="en-US"/>
        </a:p>
      </dgm:t>
    </dgm:pt>
    <dgm:pt modelId="{BF2C2EEE-CAC3-5A43-A8E8-B062D6BE2247}" type="pres">
      <dgm:prSet presAssocID="{E63D44A8-5BFA-624C-89F7-94349FC9FF69}" presName="childNode1tx" presStyleLbl="bgAcc1" presStyleIdx="2" presStyleCnt="3">
        <dgm:presLayoutVars>
          <dgm:bulletEnabled val="1"/>
        </dgm:presLayoutVars>
      </dgm:prSet>
      <dgm:spPr/>
      <dgm:t>
        <a:bodyPr/>
        <a:lstStyle/>
        <a:p>
          <a:endParaRPr lang="en-US"/>
        </a:p>
      </dgm:t>
    </dgm:pt>
    <dgm:pt modelId="{99F57DB0-94E6-FE40-B766-184072941803}" type="pres">
      <dgm:prSet presAssocID="{E63D44A8-5BFA-624C-89F7-94349FC9FF69}" presName="parentNode1" presStyleLbl="node1" presStyleIdx="2" presStyleCnt="3">
        <dgm:presLayoutVars>
          <dgm:chMax val="1"/>
          <dgm:bulletEnabled val="1"/>
        </dgm:presLayoutVars>
      </dgm:prSet>
      <dgm:spPr/>
      <dgm:t>
        <a:bodyPr/>
        <a:lstStyle/>
        <a:p>
          <a:endParaRPr lang="en-US"/>
        </a:p>
      </dgm:t>
    </dgm:pt>
    <dgm:pt modelId="{267A59AE-15BE-F049-A97F-72D9B1D8E734}" type="pres">
      <dgm:prSet presAssocID="{E63D44A8-5BFA-624C-89F7-94349FC9FF69}" presName="connSite1" presStyleCnt="0"/>
      <dgm:spPr/>
      <dgm:t>
        <a:bodyPr/>
        <a:lstStyle/>
        <a:p>
          <a:endParaRPr lang="en-US"/>
        </a:p>
      </dgm:t>
    </dgm:pt>
  </dgm:ptLst>
  <dgm:cxnLst>
    <dgm:cxn modelId="{55F61BCA-AE0C-EC42-8291-61184B8CFFE8}" type="presOf" srcId="{6A87AD7C-1700-E643-8C3D-11FFB1F3FC6E}" destId="{7E9F1B13-980C-BE4A-9ABB-DD3CDA0A7C93}" srcOrd="1" destOrd="2" presId="urn:microsoft.com/office/officeart/2005/8/layout/hProcess4"/>
    <dgm:cxn modelId="{BBE951EF-BDBD-2F45-8412-2B2D4CA122C1}" type="presOf" srcId="{CC171901-255A-2C4F-BDBA-4031FBF76FB2}" destId="{39D3B397-331C-D74D-90D3-F6DE1E6CE60E}" srcOrd="0" destOrd="0" presId="urn:microsoft.com/office/officeart/2005/8/layout/hProcess4"/>
    <dgm:cxn modelId="{9AB14A46-A0BF-BF45-BD57-E6187F7D98E5}" type="presOf" srcId="{7B9F3D21-432B-E74C-84BC-9E3979A33910}" destId="{BE2E8F5F-C306-FA42-9FBD-39732B024A35}" srcOrd="0" destOrd="1" presId="urn:microsoft.com/office/officeart/2005/8/layout/hProcess4"/>
    <dgm:cxn modelId="{EF360CEE-22AB-D148-9A21-82046BC0E68C}" srcId="{EEE6E345-DE7F-9342-98EE-00C887EA6A9C}" destId="{4851C4AE-C35C-FE49-A733-32CEDC74FD08}" srcOrd="0" destOrd="0" parTransId="{80183490-2216-9247-8540-2340A3B738ED}" sibTransId="{A04EA075-AE71-C94F-A006-2F4075ED50DC}"/>
    <dgm:cxn modelId="{3AC0D412-0A8F-AC46-BE97-15CA94154491}" srcId="{EEE6E345-DE7F-9342-98EE-00C887EA6A9C}" destId="{CC171901-255A-2C4F-BDBA-4031FBF76FB2}" srcOrd="1" destOrd="0" parTransId="{A32F536F-FDAB-9D49-95ED-1DEC1BC01D31}" sibTransId="{A9CE98AF-C44A-7F4E-A65D-DBD58237E01C}"/>
    <dgm:cxn modelId="{4B932FE5-6F77-0C40-A3F8-57767541ABAC}" type="presOf" srcId="{031AAAA9-3DCB-654B-AC85-119AD56F640C}" destId="{BF2C2EEE-CAC3-5A43-A8E8-B062D6BE2247}" srcOrd="1" destOrd="0" presId="urn:microsoft.com/office/officeart/2005/8/layout/hProcess4"/>
    <dgm:cxn modelId="{8CAA81B4-BEFB-F24C-AF9A-ED81096CFDEB}" type="presOf" srcId="{E63D44A8-5BFA-624C-89F7-94349FC9FF69}" destId="{99F57DB0-94E6-FE40-B766-184072941803}" srcOrd="0" destOrd="0" presId="urn:microsoft.com/office/officeart/2005/8/layout/hProcess4"/>
    <dgm:cxn modelId="{C8FFEC98-7776-9542-AB99-3D24949718C5}" type="presOf" srcId="{157A3AAA-71F2-1440-BC36-561AD92A3E22}" destId="{88C40924-BAE5-3348-A79E-6891FCCB9CD5}" srcOrd="1" destOrd="0" presId="urn:microsoft.com/office/officeart/2005/8/layout/hProcess4"/>
    <dgm:cxn modelId="{87D57EC1-021B-2F4F-8915-58C9E5FD24EA}" type="presOf" srcId="{6AB94E93-3AD2-5542-8C39-1ED073A84D03}" destId="{7E9F1B13-980C-BE4A-9ABB-DD3CDA0A7C93}" srcOrd="1" destOrd="0" presId="urn:microsoft.com/office/officeart/2005/8/layout/hProcess4"/>
    <dgm:cxn modelId="{E343396C-AD33-8149-B551-76EA1BD2D52C}" type="presOf" srcId="{47BCCFE1-593A-0343-ABE8-0EF05212C07E}" destId="{BF2C2EEE-CAC3-5A43-A8E8-B062D6BE2247}" srcOrd="1" destOrd="2" presId="urn:microsoft.com/office/officeart/2005/8/layout/hProcess4"/>
    <dgm:cxn modelId="{C9C5AC76-AAD3-D14C-BCC9-8FE3B57A56E5}" srcId="{CC171901-255A-2C4F-BDBA-4031FBF76FB2}" destId="{47DC26DE-E6FA-1545-80DF-88381CBE53E1}" srcOrd="1" destOrd="0" parTransId="{C4CCF1AB-9A58-7343-BE8F-F4A4E2FF34BA}" sibTransId="{F0B6C4CB-7FBC-2F43-923D-A5F0199919EC}"/>
    <dgm:cxn modelId="{34751BFF-DE7D-004E-B443-D638F2880A28}" type="presOf" srcId="{EEE6E345-DE7F-9342-98EE-00C887EA6A9C}" destId="{6E37B719-7B11-6A47-9561-E90FC0FBB664}" srcOrd="0" destOrd="0" presId="urn:microsoft.com/office/officeart/2005/8/layout/hProcess4"/>
    <dgm:cxn modelId="{3C591B12-D029-554F-82A2-F563F1775CF6}" type="presOf" srcId="{031AAAA9-3DCB-654B-AC85-119AD56F640C}" destId="{BE2E8F5F-C306-FA42-9FBD-39732B024A35}" srcOrd="0" destOrd="0" presId="urn:microsoft.com/office/officeart/2005/8/layout/hProcess4"/>
    <dgm:cxn modelId="{76778259-B382-7942-89F5-3CE458B54035}" type="presOf" srcId="{6A87AD7C-1700-E643-8C3D-11FFB1F3FC6E}" destId="{1CB7021A-4B71-9A47-A27F-5D39FA2B4307}" srcOrd="0" destOrd="2" presId="urn:microsoft.com/office/officeart/2005/8/layout/hProcess4"/>
    <dgm:cxn modelId="{FBCDE61D-A8F5-9949-8D5D-21F1709F2710}" type="presOf" srcId="{157A3AAA-71F2-1440-BC36-561AD92A3E22}" destId="{F0E2A2A0-AA52-4E47-BBD7-AB58E60F72C5}" srcOrd="0" destOrd="0" presId="urn:microsoft.com/office/officeart/2005/8/layout/hProcess4"/>
    <dgm:cxn modelId="{DC5904FD-2355-324F-9D05-1364249CB7F9}" srcId="{4851C4AE-C35C-FE49-A733-32CEDC74FD08}" destId="{12E9B0DB-F829-F843-B0BF-6A08AB72F3A8}" srcOrd="1" destOrd="0" parTransId="{D94A0AFD-D017-0844-BD36-44DD7F9D8622}" sibTransId="{BCAEB2F1-5B8F-2141-903C-542C80E3A3D8}"/>
    <dgm:cxn modelId="{C5C9117E-6152-8D4F-9C3C-DD138EB19921}" srcId="{4851C4AE-C35C-FE49-A733-32CEDC74FD08}" destId="{157A3AAA-71F2-1440-BC36-561AD92A3E22}" srcOrd="0" destOrd="0" parTransId="{6CFDC041-9AEF-8340-A0CC-E87C86F3D10B}" sibTransId="{3325D3AA-3BEB-384B-AFC5-E2B90C41478B}"/>
    <dgm:cxn modelId="{7FD9BA43-12AB-6747-8A0A-B677AF3DCDEF}" type="presOf" srcId="{47DC26DE-E6FA-1545-80DF-88381CBE53E1}" destId="{7E9F1B13-980C-BE4A-9ABB-DD3CDA0A7C93}" srcOrd="1" destOrd="1" presId="urn:microsoft.com/office/officeart/2005/8/layout/hProcess4"/>
    <dgm:cxn modelId="{F40BBA96-40A9-DC40-A820-EBF3EC8935E3}" srcId="{E63D44A8-5BFA-624C-89F7-94349FC9FF69}" destId="{7B9F3D21-432B-E74C-84BC-9E3979A33910}" srcOrd="1" destOrd="0" parTransId="{2BFC8176-F15E-6446-BB83-4D6DF473DF2D}" sibTransId="{34C78EA0-7EA2-6040-9708-23CCB011130E}"/>
    <dgm:cxn modelId="{FE02960A-819F-0E41-891A-59BB3F0FB034}" type="presOf" srcId="{47DC26DE-E6FA-1545-80DF-88381CBE53E1}" destId="{1CB7021A-4B71-9A47-A27F-5D39FA2B4307}" srcOrd="0" destOrd="1" presId="urn:microsoft.com/office/officeart/2005/8/layout/hProcess4"/>
    <dgm:cxn modelId="{5C0CD969-F4E0-6A4F-8760-D55685271DD0}" type="presOf" srcId="{E40FF84F-9BF0-9B47-8C51-88A14E3AC1BA}" destId="{BF2C2EEE-CAC3-5A43-A8E8-B062D6BE2247}" srcOrd="1" destOrd="3" presId="urn:microsoft.com/office/officeart/2005/8/layout/hProcess4"/>
    <dgm:cxn modelId="{E2454207-C0CF-0D42-B5AF-76499140AB40}" srcId="{CC171901-255A-2C4F-BDBA-4031FBF76FB2}" destId="{6AB94E93-3AD2-5542-8C39-1ED073A84D03}" srcOrd="0" destOrd="0" parTransId="{21CDBFD6-410E-B84D-B842-491CC646375D}" sibTransId="{FA44E18D-3482-224C-BFB9-9463B0864002}"/>
    <dgm:cxn modelId="{BFF14C1A-59CA-2444-9683-15E82ACC6217}" type="presOf" srcId="{47BCCFE1-593A-0343-ABE8-0EF05212C07E}" destId="{BE2E8F5F-C306-FA42-9FBD-39732B024A35}" srcOrd="0" destOrd="2" presId="urn:microsoft.com/office/officeart/2005/8/layout/hProcess4"/>
    <dgm:cxn modelId="{F21934A9-A405-A44E-8033-573E4120B742}" srcId="{EEE6E345-DE7F-9342-98EE-00C887EA6A9C}" destId="{E63D44A8-5BFA-624C-89F7-94349FC9FF69}" srcOrd="2" destOrd="0" parTransId="{21512CAE-0B0C-AC46-B059-C9667B80C72E}" sibTransId="{30D5D84C-E2B7-0842-90FC-EF76837C1713}"/>
    <dgm:cxn modelId="{CC991CFE-EAFE-B841-83D1-1CBC8BFE739D}" srcId="{CC171901-255A-2C4F-BDBA-4031FBF76FB2}" destId="{6A87AD7C-1700-E643-8C3D-11FFB1F3FC6E}" srcOrd="2" destOrd="0" parTransId="{D1AE9A97-7C9A-1D43-8E5F-5C4C9B1FFE5C}" sibTransId="{CFC5D859-5712-7A46-A8EA-70F2F2A8AD05}"/>
    <dgm:cxn modelId="{44A98BC8-E049-F44D-A1EC-ABC1E22C19A8}" type="presOf" srcId="{12E9B0DB-F829-F843-B0BF-6A08AB72F3A8}" destId="{88C40924-BAE5-3348-A79E-6891FCCB9CD5}" srcOrd="1" destOrd="1" presId="urn:microsoft.com/office/officeart/2005/8/layout/hProcess4"/>
    <dgm:cxn modelId="{D49D2F6A-FC27-4948-951A-E4DAEDC4D355}" type="presOf" srcId="{4851C4AE-C35C-FE49-A733-32CEDC74FD08}" destId="{02B4A0D7-217A-F242-AD88-AB1F874EA557}" srcOrd="0" destOrd="0" presId="urn:microsoft.com/office/officeart/2005/8/layout/hProcess4"/>
    <dgm:cxn modelId="{B15E4565-969D-3D45-9C07-FE24BE91E8C0}" type="presOf" srcId="{7B9F3D21-432B-E74C-84BC-9E3979A33910}" destId="{BF2C2EEE-CAC3-5A43-A8E8-B062D6BE2247}" srcOrd="1" destOrd="1" presId="urn:microsoft.com/office/officeart/2005/8/layout/hProcess4"/>
    <dgm:cxn modelId="{4E14D175-9FC9-5F47-9E15-E320F24A9082}" type="presOf" srcId="{12E9B0DB-F829-F843-B0BF-6A08AB72F3A8}" destId="{F0E2A2A0-AA52-4E47-BBD7-AB58E60F72C5}" srcOrd="0" destOrd="1" presId="urn:microsoft.com/office/officeart/2005/8/layout/hProcess4"/>
    <dgm:cxn modelId="{33E9935A-FE17-E84E-9398-351DD0895118}" type="presOf" srcId="{6AB94E93-3AD2-5542-8C39-1ED073A84D03}" destId="{1CB7021A-4B71-9A47-A27F-5D39FA2B4307}" srcOrd="0" destOrd="0" presId="urn:microsoft.com/office/officeart/2005/8/layout/hProcess4"/>
    <dgm:cxn modelId="{814D623A-4CF6-DC47-A018-8749D3FFF19E}" type="presOf" srcId="{A04EA075-AE71-C94F-A006-2F4075ED50DC}" destId="{4A25DEA1-D293-3146-B610-7F3E470038BA}" srcOrd="0" destOrd="0" presId="urn:microsoft.com/office/officeart/2005/8/layout/hProcess4"/>
    <dgm:cxn modelId="{D19BC512-B0D2-034E-BC4D-C899EA304102}" srcId="{E63D44A8-5BFA-624C-89F7-94349FC9FF69}" destId="{E40FF84F-9BF0-9B47-8C51-88A14E3AC1BA}" srcOrd="3" destOrd="0" parTransId="{CDA5D2DF-74E8-384E-AC4D-33423A9AFB4E}" sibTransId="{A6A09905-66C6-964F-8A20-E750167A5AD8}"/>
    <dgm:cxn modelId="{17E141E2-263E-AA4E-BE1B-454D53AA3778}" type="presOf" srcId="{E40FF84F-9BF0-9B47-8C51-88A14E3AC1BA}" destId="{BE2E8F5F-C306-FA42-9FBD-39732B024A35}" srcOrd="0" destOrd="3" presId="urn:microsoft.com/office/officeart/2005/8/layout/hProcess4"/>
    <dgm:cxn modelId="{ED3CEF92-E3B7-5746-8968-CA3DAB645DE2}" type="presOf" srcId="{A9CE98AF-C44A-7F4E-A65D-DBD58237E01C}" destId="{DA4908EF-C188-7A4E-8327-2D8D45EE7434}" srcOrd="0" destOrd="0" presId="urn:microsoft.com/office/officeart/2005/8/layout/hProcess4"/>
    <dgm:cxn modelId="{9A7953C6-A563-9843-AA01-C28820729009}" srcId="{E63D44A8-5BFA-624C-89F7-94349FC9FF69}" destId="{47BCCFE1-593A-0343-ABE8-0EF05212C07E}" srcOrd="2" destOrd="0" parTransId="{FBB749BB-2EB4-E44B-852D-995EE5AA076F}" sibTransId="{31D2F85C-E99F-154F-B975-5604B4157786}"/>
    <dgm:cxn modelId="{2E70738F-35E7-0D4E-8172-7121FA9A537F}" srcId="{E63D44A8-5BFA-624C-89F7-94349FC9FF69}" destId="{031AAAA9-3DCB-654B-AC85-119AD56F640C}" srcOrd="0" destOrd="0" parTransId="{46EBBDBC-64E7-2943-80FA-F6EB8CBF672D}" sibTransId="{E00456BE-516D-8040-9F9C-3022C3F1B11E}"/>
    <dgm:cxn modelId="{B2FAD524-FBED-1C4C-B6F6-4C0758AE477D}" type="presParOf" srcId="{6E37B719-7B11-6A47-9561-E90FC0FBB664}" destId="{B0F49399-0265-E948-B423-F28FBB27EFD1}" srcOrd="0" destOrd="0" presId="urn:microsoft.com/office/officeart/2005/8/layout/hProcess4"/>
    <dgm:cxn modelId="{9C34B30A-0310-1F48-9898-E0B34C5FB13D}" type="presParOf" srcId="{6E37B719-7B11-6A47-9561-E90FC0FBB664}" destId="{4CAA4B78-018E-3847-A6FC-EC4A30DC9781}" srcOrd="1" destOrd="0" presId="urn:microsoft.com/office/officeart/2005/8/layout/hProcess4"/>
    <dgm:cxn modelId="{FA8DA772-3346-1646-9D6F-AB9B1D04BAF4}" type="presParOf" srcId="{6E37B719-7B11-6A47-9561-E90FC0FBB664}" destId="{B60F472B-E3DF-184C-9BE9-087A6EA21772}" srcOrd="2" destOrd="0" presId="urn:microsoft.com/office/officeart/2005/8/layout/hProcess4"/>
    <dgm:cxn modelId="{841C7661-460E-244A-AE66-BD76936563F6}" type="presParOf" srcId="{B60F472B-E3DF-184C-9BE9-087A6EA21772}" destId="{BB46BC2C-E6AB-674F-92C6-077D6E0BF5F1}" srcOrd="0" destOrd="0" presId="urn:microsoft.com/office/officeart/2005/8/layout/hProcess4"/>
    <dgm:cxn modelId="{DC16BFF9-2580-C24A-A9B0-6A0C3C1FD7B5}" type="presParOf" srcId="{BB46BC2C-E6AB-674F-92C6-077D6E0BF5F1}" destId="{F96F4DCA-AEB9-A249-8786-7A1557B7AE8F}" srcOrd="0" destOrd="0" presId="urn:microsoft.com/office/officeart/2005/8/layout/hProcess4"/>
    <dgm:cxn modelId="{9BC3884B-AB4D-124C-81B2-C4DBB77DC254}" type="presParOf" srcId="{BB46BC2C-E6AB-674F-92C6-077D6E0BF5F1}" destId="{F0E2A2A0-AA52-4E47-BBD7-AB58E60F72C5}" srcOrd="1" destOrd="0" presId="urn:microsoft.com/office/officeart/2005/8/layout/hProcess4"/>
    <dgm:cxn modelId="{062531D7-B44A-A545-8659-4EFE4421DECC}" type="presParOf" srcId="{BB46BC2C-E6AB-674F-92C6-077D6E0BF5F1}" destId="{88C40924-BAE5-3348-A79E-6891FCCB9CD5}" srcOrd="2" destOrd="0" presId="urn:microsoft.com/office/officeart/2005/8/layout/hProcess4"/>
    <dgm:cxn modelId="{6CBE41D9-8C03-504F-B5B3-8A54B13BEBD8}" type="presParOf" srcId="{BB46BC2C-E6AB-674F-92C6-077D6E0BF5F1}" destId="{02B4A0D7-217A-F242-AD88-AB1F874EA557}" srcOrd="3" destOrd="0" presId="urn:microsoft.com/office/officeart/2005/8/layout/hProcess4"/>
    <dgm:cxn modelId="{2D004052-0E8F-394A-AB97-E2134D8C8F0F}" type="presParOf" srcId="{BB46BC2C-E6AB-674F-92C6-077D6E0BF5F1}" destId="{501ED3DB-7EB0-8244-AA9C-5B80CC2B34B8}" srcOrd="4" destOrd="0" presId="urn:microsoft.com/office/officeart/2005/8/layout/hProcess4"/>
    <dgm:cxn modelId="{568F08CD-FFA6-1545-B133-E3FEE4B03C87}" type="presParOf" srcId="{B60F472B-E3DF-184C-9BE9-087A6EA21772}" destId="{4A25DEA1-D293-3146-B610-7F3E470038BA}" srcOrd="1" destOrd="0" presId="urn:microsoft.com/office/officeart/2005/8/layout/hProcess4"/>
    <dgm:cxn modelId="{143A5D4A-18A6-0F43-AE2E-9DB0A9B3EC3A}" type="presParOf" srcId="{B60F472B-E3DF-184C-9BE9-087A6EA21772}" destId="{A4CE5B7E-9DA3-E645-973A-86565C77D276}" srcOrd="2" destOrd="0" presId="urn:microsoft.com/office/officeart/2005/8/layout/hProcess4"/>
    <dgm:cxn modelId="{88ED98F6-19A6-844C-B853-71AE71B309D0}" type="presParOf" srcId="{A4CE5B7E-9DA3-E645-973A-86565C77D276}" destId="{363E846E-1143-4C47-BA1C-4F5F3C8B0985}" srcOrd="0" destOrd="0" presId="urn:microsoft.com/office/officeart/2005/8/layout/hProcess4"/>
    <dgm:cxn modelId="{BCB7169C-78AC-AC43-8FA7-D902A5F3F93C}" type="presParOf" srcId="{A4CE5B7E-9DA3-E645-973A-86565C77D276}" destId="{1CB7021A-4B71-9A47-A27F-5D39FA2B4307}" srcOrd="1" destOrd="0" presId="urn:microsoft.com/office/officeart/2005/8/layout/hProcess4"/>
    <dgm:cxn modelId="{EB8B4DEB-309F-2E4C-80DB-2193AEFC985B}" type="presParOf" srcId="{A4CE5B7E-9DA3-E645-973A-86565C77D276}" destId="{7E9F1B13-980C-BE4A-9ABB-DD3CDA0A7C93}" srcOrd="2" destOrd="0" presId="urn:microsoft.com/office/officeart/2005/8/layout/hProcess4"/>
    <dgm:cxn modelId="{362C9239-CB61-C149-B3F4-F02EFD119B32}" type="presParOf" srcId="{A4CE5B7E-9DA3-E645-973A-86565C77D276}" destId="{39D3B397-331C-D74D-90D3-F6DE1E6CE60E}" srcOrd="3" destOrd="0" presId="urn:microsoft.com/office/officeart/2005/8/layout/hProcess4"/>
    <dgm:cxn modelId="{8E443B6E-EE04-5A46-9ADA-C0FF14634C57}" type="presParOf" srcId="{A4CE5B7E-9DA3-E645-973A-86565C77D276}" destId="{E4D91EA0-D72B-3C42-A408-9FEE17B9C711}" srcOrd="4" destOrd="0" presId="urn:microsoft.com/office/officeart/2005/8/layout/hProcess4"/>
    <dgm:cxn modelId="{ABAA7281-E7D1-3A48-8F70-B33DB7101A9D}" type="presParOf" srcId="{B60F472B-E3DF-184C-9BE9-087A6EA21772}" destId="{DA4908EF-C188-7A4E-8327-2D8D45EE7434}" srcOrd="3" destOrd="0" presId="urn:microsoft.com/office/officeart/2005/8/layout/hProcess4"/>
    <dgm:cxn modelId="{FA31884C-C80D-EB40-9C78-0532FEDEFCE4}" type="presParOf" srcId="{B60F472B-E3DF-184C-9BE9-087A6EA21772}" destId="{AFE794D2-3034-6849-8082-0C61145E501E}" srcOrd="4" destOrd="0" presId="urn:microsoft.com/office/officeart/2005/8/layout/hProcess4"/>
    <dgm:cxn modelId="{B2025394-E51D-5145-93ED-4566192836A9}" type="presParOf" srcId="{AFE794D2-3034-6849-8082-0C61145E501E}" destId="{F82A5BC1-2610-6B4B-B2DD-CFA218C0C490}" srcOrd="0" destOrd="0" presId="urn:microsoft.com/office/officeart/2005/8/layout/hProcess4"/>
    <dgm:cxn modelId="{F23427C9-8CF5-4543-BA31-2AD89DEE4FB5}" type="presParOf" srcId="{AFE794D2-3034-6849-8082-0C61145E501E}" destId="{BE2E8F5F-C306-FA42-9FBD-39732B024A35}" srcOrd="1" destOrd="0" presId="urn:microsoft.com/office/officeart/2005/8/layout/hProcess4"/>
    <dgm:cxn modelId="{4626D0D6-C258-7B41-A1F9-13039314A9DB}" type="presParOf" srcId="{AFE794D2-3034-6849-8082-0C61145E501E}" destId="{BF2C2EEE-CAC3-5A43-A8E8-B062D6BE2247}" srcOrd="2" destOrd="0" presId="urn:microsoft.com/office/officeart/2005/8/layout/hProcess4"/>
    <dgm:cxn modelId="{C33E4F13-CCE1-5A43-8BD9-A353BAF3F262}" type="presParOf" srcId="{AFE794D2-3034-6849-8082-0C61145E501E}" destId="{99F57DB0-94E6-FE40-B766-184072941803}" srcOrd="3" destOrd="0" presId="urn:microsoft.com/office/officeart/2005/8/layout/hProcess4"/>
    <dgm:cxn modelId="{2A7AC319-3BBF-D944-B817-1D11F868F42B}" type="presParOf" srcId="{AFE794D2-3034-6849-8082-0C61145E501E}" destId="{267A59AE-15BE-F049-A97F-72D9B1D8E734}"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2666ED8-C38B-1D4A-AAC6-9DF04B7B3C8B}" type="doc">
      <dgm:prSet loTypeId="urn:microsoft.com/office/officeart/2005/8/layout/orgChart1" loCatId="" qsTypeId="urn:microsoft.com/office/officeart/2005/8/quickstyle/simple4" qsCatId="simple" csTypeId="urn:microsoft.com/office/officeart/2005/8/colors/colorful2" csCatId="colorful" phldr="1"/>
      <dgm:spPr/>
      <dgm:t>
        <a:bodyPr/>
        <a:lstStyle/>
        <a:p>
          <a:endParaRPr lang="en-US"/>
        </a:p>
      </dgm:t>
    </dgm:pt>
    <dgm:pt modelId="{6E5234B5-35F4-944B-94EF-F8BBDD9715CD}">
      <dgm:prSet/>
      <dgm:spPr>
        <a:solidFill>
          <a:schemeClr val="accent1"/>
        </a:solidFill>
      </dgm:spPr>
      <dgm:t>
        <a:bodyPr/>
        <a:lstStyle/>
        <a:p>
          <a:pPr rtl="0"/>
          <a:r>
            <a:rPr lang="en-US" dirty="0">
              <a:solidFill>
                <a:srgbClr val="000000"/>
              </a:solidFill>
            </a:rPr>
            <a:t>What are the data systems readily available to you? </a:t>
          </a:r>
        </a:p>
      </dgm:t>
    </dgm:pt>
    <dgm:pt modelId="{18AA6D4F-FC9C-534B-98C7-F80437B23059}" type="parTrans" cxnId="{A0888A3F-116F-7B4B-927B-3BFF8A77F1C8}">
      <dgm:prSet/>
      <dgm:spPr/>
      <dgm:t>
        <a:bodyPr/>
        <a:lstStyle/>
        <a:p>
          <a:endParaRPr lang="en-US"/>
        </a:p>
      </dgm:t>
    </dgm:pt>
    <dgm:pt modelId="{6044E694-9A43-3D47-AF78-906AB855E53C}" type="sibTrans" cxnId="{A0888A3F-116F-7B4B-927B-3BFF8A77F1C8}">
      <dgm:prSet/>
      <dgm:spPr/>
      <dgm:t>
        <a:bodyPr/>
        <a:lstStyle/>
        <a:p>
          <a:endParaRPr lang="en-US"/>
        </a:p>
      </dgm:t>
    </dgm:pt>
    <dgm:pt modelId="{8462A14C-1FD6-7C49-ADB1-B185AD08E011}">
      <dgm:prSet/>
      <dgm:spPr>
        <a:solidFill>
          <a:schemeClr val="accent1"/>
        </a:solidFill>
      </dgm:spPr>
      <dgm:t>
        <a:bodyPr/>
        <a:lstStyle/>
        <a:p>
          <a:pPr rtl="0"/>
          <a:r>
            <a:rPr lang="en-US" dirty="0">
              <a:solidFill>
                <a:srgbClr val="000000"/>
              </a:solidFill>
            </a:rPr>
            <a:t>What systems are available on campus that you need other experts to help you access?</a:t>
          </a:r>
        </a:p>
      </dgm:t>
    </dgm:pt>
    <dgm:pt modelId="{A7EEFB74-030A-704A-8D60-6FEEF5681978}" type="parTrans" cxnId="{189E77DA-D551-FE44-9FAE-74A5C81D4FEE}">
      <dgm:prSet/>
      <dgm:spPr/>
      <dgm:t>
        <a:bodyPr/>
        <a:lstStyle/>
        <a:p>
          <a:endParaRPr lang="en-US"/>
        </a:p>
      </dgm:t>
    </dgm:pt>
    <dgm:pt modelId="{9D87681E-9C7E-EC4D-94F8-146AA694D27F}" type="sibTrans" cxnId="{189E77DA-D551-FE44-9FAE-74A5C81D4FEE}">
      <dgm:prSet/>
      <dgm:spPr/>
      <dgm:t>
        <a:bodyPr/>
        <a:lstStyle/>
        <a:p>
          <a:endParaRPr lang="en-US"/>
        </a:p>
      </dgm:t>
    </dgm:pt>
    <dgm:pt modelId="{5594B27D-050D-5B49-984B-F8D634011B44}">
      <dgm:prSet/>
      <dgm:spPr/>
      <dgm:t>
        <a:bodyPr/>
        <a:lstStyle/>
        <a:p>
          <a:pPr rtl="0"/>
          <a:r>
            <a:rPr lang="en-US" dirty="0"/>
            <a:t>What kinds of data do they store? (direct, indirect, or both)</a:t>
          </a:r>
        </a:p>
      </dgm:t>
    </dgm:pt>
    <dgm:pt modelId="{B31F9A64-7E57-944B-98F0-01F31759DA3A}" type="parTrans" cxnId="{932C93E3-E54B-6A40-968C-7CB0C6FC2AAA}">
      <dgm:prSet/>
      <dgm:spPr/>
      <dgm:t>
        <a:bodyPr/>
        <a:lstStyle/>
        <a:p>
          <a:endParaRPr lang="en-US"/>
        </a:p>
      </dgm:t>
    </dgm:pt>
    <dgm:pt modelId="{D8B0F7E0-A9CC-6546-9823-097F249E31CA}" type="sibTrans" cxnId="{932C93E3-E54B-6A40-968C-7CB0C6FC2AAA}">
      <dgm:prSet/>
      <dgm:spPr/>
      <dgm:t>
        <a:bodyPr/>
        <a:lstStyle/>
        <a:p>
          <a:endParaRPr lang="en-US"/>
        </a:p>
      </dgm:t>
    </dgm:pt>
    <dgm:pt modelId="{866F6138-AFEE-1643-9CDD-CBE28EC56294}">
      <dgm:prSet/>
      <dgm:spPr/>
      <dgm:t>
        <a:bodyPr/>
        <a:lstStyle/>
        <a:p>
          <a:pPr rtl="0"/>
          <a:r>
            <a:rPr lang="en-US" dirty="0"/>
            <a:t>What kinds of data do they store? (direct, indirect, or both)</a:t>
          </a:r>
        </a:p>
      </dgm:t>
    </dgm:pt>
    <dgm:pt modelId="{562FB301-1309-C649-A0A2-E6E9FB12CA5F}" type="sibTrans" cxnId="{E92206DC-17E4-9646-8EB7-26DA68F66843}">
      <dgm:prSet/>
      <dgm:spPr/>
      <dgm:t>
        <a:bodyPr/>
        <a:lstStyle/>
        <a:p>
          <a:endParaRPr lang="en-US"/>
        </a:p>
      </dgm:t>
    </dgm:pt>
    <dgm:pt modelId="{FA66B098-876D-B04A-B2C7-D7AB01D222BA}" type="parTrans" cxnId="{E92206DC-17E4-9646-8EB7-26DA68F66843}">
      <dgm:prSet/>
      <dgm:spPr/>
      <dgm:t>
        <a:bodyPr/>
        <a:lstStyle/>
        <a:p>
          <a:endParaRPr lang="en-US"/>
        </a:p>
      </dgm:t>
    </dgm:pt>
    <dgm:pt modelId="{CFA921DA-B65B-774B-8503-89918B3882BA}" type="pres">
      <dgm:prSet presAssocID="{D2666ED8-C38B-1D4A-AAC6-9DF04B7B3C8B}" presName="hierChild1" presStyleCnt="0">
        <dgm:presLayoutVars>
          <dgm:orgChart val="1"/>
          <dgm:chPref val="1"/>
          <dgm:dir/>
          <dgm:animOne val="branch"/>
          <dgm:animLvl val="lvl"/>
          <dgm:resizeHandles/>
        </dgm:presLayoutVars>
      </dgm:prSet>
      <dgm:spPr/>
      <dgm:t>
        <a:bodyPr/>
        <a:lstStyle/>
        <a:p>
          <a:endParaRPr lang="en-US"/>
        </a:p>
      </dgm:t>
    </dgm:pt>
    <dgm:pt modelId="{42E4923F-341F-174B-B3CC-D712754C2ABD}" type="pres">
      <dgm:prSet presAssocID="{6E5234B5-35F4-944B-94EF-F8BBDD9715CD}" presName="hierRoot1" presStyleCnt="0">
        <dgm:presLayoutVars>
          <dgm:hierBranch val="init"/>
        </dgm:presLayoutVars>
      </dgm:prSet>
      <dgm:spPr/>
    </dgm:pt>
    <dgm:pt modelId="{D61958E3-8701-C949-AF9B-B0C58E52BFA0}" type="pres">
      <dgm:prSet presAssocID="{6E5234B5-35F4-944B-94EF-F8BBDD9715CD}" presName="rootComposite1" presStyleCnt="0"/>
      <dgm:spPr/>
    </dgm:pt>
    <dgm:pt modelId="{8B859FFF-DDF7-B145-B0C6-D3E1A3083DEA}" type="pres">
      <dgm:prSet presAssocID="{6E5234B5-35F4-944B-94EF-F8BBDD9715CD}" presName="rootText1" presStyleLbl="node0" presStyleIdx="0" presStyleCnt="2">
        <dgm:presLayoutVars>
          <dgm:chPref val="3"/>
        </dgm:presLayoutVars>
      </dgm:prSet>
      <dgm:spPr/>
      <dgm:t>
        <a:bodyPr/>
        <a:lstStyle/>
        <a:p>
          <a:endParaRPr lang="en-US"/>
        </a:p>
      </dgm:t>
    </dgm:pt>
    <dgm:pt modelId="{5A4B9F6F-94F5-F64B-BCAF-A2B1C83ADD4B}" type="pres">
      <dgm:prSet presAssocID="{6E5234B5-35F4-944B-94EF-F8BBDD9715CD}" presName="rootConnector1" presStyleLbl="node1" presStyleIdx="0" presStyleCnt="0"/>
      <dgm:spPr/>
      <dgm:t>
        <a:bodyPr/>
        <a:lstStyle/>
        <a:p>
          <a:endParaRPr lang="en-US"/>
        </a:p>
      </dgm:t>
    </dgm:pt>
    <dgm:pt modelId="{D3BDD87D-5A23-5546-8733-E6F355A9E999}" type="pres">
      <dgm:prSet presAssocID="{6E5234B5-35F4-944B-94EF-F8BBDD9715CD}" presName="hierChild2" presStyleCnt="0"/>
      <dgm:spPr/>
    </dgm:pt>
    <dgm:pt modelId="{A35DC416-BD37-AA4C-B56E-F09AB1EE21B3}" type="pres">
      <dgm:prSet presAssocID="{FA66B098-876D-B04A-B2C7-D7AB01D222BA}" presName="Name37" presStyleLbl="parChTrans1D2" presStyleIdx="0" presStyleCnt="2"/>
      <dgm:spPr/>
      <dgm:t>
        <a:bodyPr/>
        <a:lstStyle/>
        <a:p>
          <a:endParaRPr lang="en-US"/>
        </a:p>
      </dgm:t>
    </dgm:pt>
    <dgm:pt modelId="{12CF43FE-581E-AA41-9574-C0C86F31CE23}" type="pres">
      <dgm:prSet presAssocID="{866F6138-AFEE-1643-9CDD-CBE28EC56294}" presName="hierRoot2" presStyleCnt="0">
        <dgm:presLayoutVars>
          <dgm:hierBranch val="init"/>
        </dgm:presLayoutVars>
      </dgm:prSet>
      <dgm:spPr/>
    </dgm:pt>
    <dgm:pt modelId="{DED29312-3967-4B4B-B0FB-4740F8F7241B}" type="pres">
      <dgm:prSet presAssocID="{866F6138-AFEE-1643-9CDD-CBE28EC56294}" presName="rootComposite" presStyleCnt="0"/>
      <dgm:spPr/>
    </dgm:pt>
    <dgm:pt modelId="{AA023A19-D7B5-674D-8D0F-A6A9BC17627F}" type="pres">
      <dgm:prSet presAssocID="{866F6138-AFEE-1643-9CDD-CBE28EC56294}" presName="rootText" presStyleLbl="node2" presStyleIdx="0" presStyleCnt="2">
        <dgm:presLayoutVars>
          <dgm:chPref val="3"/>
        </dgm:presLayoutVars>
      </dgm:prSet>
      <dgm:spPr/>
      <dgm:t>
        <a:bodyPr/>
        <a:lstStyle/>
        <a:p>
          <a:endParaRPr lang="en-US"/>
        </a:p>
      </dgm:t>
    </dgm:pt>
    <dgm:pt modelId="{1AFD361A-7051-554C-8C8F-393ACC88AC45}" type="pres">
      <dgm:prSet presAssocID="{866F6138-AFEE-1643-9CDD-CBE28EC56294}" presName="rootConnector" presStyleLbl="node2" presStyleIdx="0" presStyleCnt="2"/>
      <dgm:spPr/>
      <dgm:t>
        <a:bodyPr/>
        <a:lstStyle/>
        <a:p>
          <a:endParaRPr lang="en-US"/>
        </a:p>
      </dgm:t>
    </dgm:pt>
    <dgm:pt modelId="{4B94E12E-CC44-B242-9160-9AE3C306A121}" type="pres">
      <dgm:prSet presAssocID="{866F6138-AFEE-1643-9CDD-CBE28EC56294}" presName="hierChild4" presStyleCnt="0"/>
      <dgm:spPr/>
    </dgm:pt>
    <dgm:pt modelId="{C3436890-0322-1A47-99D2-C93158DC7C3B}" type="pres">
      <dgm:prSet presAssocID="{866F6138-AFEE-1643-9CDD-CBE28EC56294}" presName="hierChild5" presStyleCnt="0"/>
      <dgm:spPr/>
    </dgm:pt>
    <dgm:pt modelId="{7D172965-1183-0044-B22A-A73AC2A73DF6}" type="pres">
      <dgm:prSet presAssocID="{6E5234B5-35F4-944B-94EF-F8BBDD9715CD}" presName="hierChild3" presStyleCnt="0"/>
      <dgm:spPr/>
    </dgm:pt>
    <dgm:pt modelId="{88CEDA7D-616A-6841-8DEC-8328E4CB1103}" type="pres">
      <dgm:prSet presAssocID="{8462A14C-1FD6-7C49-ADB1-B185AD08E011}" presName="hierRoot1" presStyleCnt="0">
        <dgm:presLayoutVars>
          <dgm:hierBranch val="init"/>
        </dgm:presLayoutVars>
      </dgm:prSet>
      <dgm:spPr/>
    </dgm:pt>
    <dgm:pt modelId="{632C126B-5C28-974D-9699-E89A3D6D8827}" type="pres">
      <dgm:prSet presAssocID="{8462A14C-1FD6-7C49-ADB1-B185AD08E011}" presName="rootComposite1" presStyleCnt="0"/>
      <dgm:spPr/>
    </dgm:pt>
    <dgm:pt modelId="{5D19E1C6-F868-004F-BE72-56528E926EE0}" type="pres">
      <dgm:prSet presAssocID="{8462A14C-1FD6-7C49-ADB1-B185AD08E011}" presName="rootText1" presStyleLbl="node0" presStyleIdx="1" presStyleCnt="2">
        <dgm:presLayoutVars>
          <dgm:chPref val="3"/>
        </dgm:presLayoutVars>
      </dgm:prSet>
      <dgm:spPr/>
      <dgm:t>
        <a:bodyPr/>
        <a:lstStyle/>
        <a:p>
          <a:endParaRPr lang="en-US"/>
        </a:p>
      </dgm:t>
    </dgm:pt>
    <dgm:pt modelId="{D8C6D182-771C-234A-B03C-39F24BA800D5}" type="pres">
      <dgm:prSet presAssocID="{8462A14C-1FD6-7C49-ADB1-B185AD08E011}" presName="rootConnector1" presStyleLbl="node1" presStyleIdx="0" presStyleCnt="0"/>
      <dgm:spPr/>
      <dgm:t>
        <a:bodyPr/>
        <a:lstStyle/>
        <a:p>
          <a:endParaRPr lang="en-US"/>
        </a:p>
      </dgm:t>
    </dgm:pt>
    <dgm:pt modelId="{4C9712BE-53DC-BD45-9197-063315160BD8}" type="pres">
      <dgm:prSet presAssocID="{8462A14C-1FD6-7C49-ADB1-B185AD08E011}" presName="hierChild2" presStyleCnt="0"/>
      <dgm:spPr/>
    </dgm:pt>
    <dgm:pt modelId="{DB30746D-8D24-5E4F-B366-68BB6F847CBA}" type="pres">
      <dgm:prSet presAssocID="{B31F9A64-7E57-944B-98F0-01F31759DA3A}" presName="Name37" presStyleLbl="parChTrans1D2" presStyleIdx="1" presStyleCnt="2"/>
      <dgm:spPr/>
      <dgm:t>
        <a:bodyPr/>
        <a:lstStyle/>
        <a:p>
          <a:endParaRPr lang="en-US"/>
        </a:p>
      </dgm:t>
    </dgm:pt>
    <dgm:pt modelId="{5FAF2D14-5CCE-AB4E-96FE-F44DCED1B461}" type="pres">
      <dgm:prSet presAssocID="{5594B27D-050D-5B49-984B-F8D634011B44}" presName="hierRoot2" presStyleCnt="0">
        <dgm:presLayoutVars>
          <dgm:hierBranch val="init"/>
        </dgm:presLayoutVars>
      </dgm:prSet>
      <dgm:spPr/>
    </dgm:pt>
    <dgm:pt modelId="{D9A44A71-0FF7-DA4B-A1E7-B8D145338017}" type="pres">
      <dgm:prSet presAssocID="{5594B27D-050D-5B49-984B-F8D634011B44}" presName="rootComposite" presStyleCnt="0"/>
      <dgm:spPr/>
    </dgm:pt>
    <dgm:pt modelId="{1B508532-D411-4C4A-B110-7E73DBD9F107}" type="pres">
      <dgm:prSet presAssocID="{5594B27D-050D-5B49-984B-F8D634011B44}" presName="rootText" presStyleLbl="node2" presStyleIdx="1" presStyleCnt="2">
        <dgm:presLayoutVars>
          <dgm:chPref val="3"/>
        </dgm:presLayoutVars>
      </dgm:prSet>
      <dgm:spPr/>
      <dgm:t>
        <a:bodyPr/>
        <a:lstStyle/>
        <a:p>
          <a:endParaRPr lang="en-US"/>
        </a:p>
      </dgm:t>
    </dgm:pt>
    <dgm:pt modelId="{7164DA2F-9A8D-DE40-8CFF-1F6F22E21021}" type="pres">
      <dgm:prSet presAssocID="{5594B27D-050D-5B49-984B-F8D634011B44}" presName="rootConnector" presStyleLbl="node2" presStyleIdx="1" presStyleCnt="2"/>
      <dgm:spPr/>
      <dgm:t>
        <a:bodyPr/>
        <a:lstStyle/>
        <a:p>
          <a:endParaRPr lang="en-US"/>
        </a:p>
      </dgm:t>
    </dgm:pt>
    <dgm:pt modelId="{FDEC32CB-6D8B-EB48-AA73-0666B8DCF2D6}" type="pres">
      <dgm:prSet presAssocID="{5594B27D-050D-5B49-984B-F8D634011B44}" presName="hierChild4" presStyleCnt="0"/>
      <dgm:spPr/>
    </dgm:pt>
    <dgm:pt modelId="{6DC009EB-B496-FE46-AB75-BA45A12F57B7}" type="pres">
      <dgm:prSet presAssocID="{5594B27D-050D-5B49-984B-F8D634011B44}" presName="hierChild5" presStyleCnt="0"/>
      <dgm:spPr/>
    </dgm:pt>
    <dgm:pt modelId="{4BFA618A-B068-4348-A249-525405855581}" type="pres">
      <dgm:prSet presAssocID="{8462A14C-1FD6-7C49-ADB1-B185AD08E011}" presName="hierChild3" presStyleCnt="0"/>
      <dgm:spPr/>
    </dgm:pt>
  </dgm:ptLst>
  <dgm:cxnLst>
    <dgm:cxn modelId="{89E1B04B-7E87-DB47-991C-D4424BF1F488}" type="presOf" srcId="{B31F9A64-7E57-944B-98F0-01F31759DA3A}" destId="{DB30746D-8D24-5E4F-B366-68BB6F847CBA}" srcOrd="0" destOrd="0" presId="urn:microsoft.com/office/officeart/2005/8/layout/orgChart1"/>
    <dgm:cxn modelId="{C6FEB169-F217-EC46-A7F0-02C368CDD1BC}" type="presOf" srcId="{5594B27D-050D-5B49-984B-F8D634011B44}" destId="{7164DA2F-9A8D-DE40-8CFF-1F6F22E21021}" srcOrd="1" destOrd="0" presId="urn:microsoft.com/office/officeart/2005/8/layout/orgChart1"/>
    <dgm:cxn modelId="{932C93E3-E54B-6A40-968C-7CB0C6FC2AAA}" srcId="{8462A14C-1FD6-7C49-ADB1-B185AD08E011}" destId="{5594B27D-050D-5B49-984B-F8D634011B44}" srcOrd="0" destOrd="0" parTransId="{B31F9A64-7E57-944B-98F0-01F31759DA3A}" sibTransId="{D8B0F7E0-A9CC-6546-9823-097F249E31CA}"/>
    <dgm:cxn modelId="{B4A764B4-8210-DB42-95F7-08DB5001083B}" type="presOf" srcId="{FA66B098-876D-B04A-B2C7-D7AB01D222BA}" destId="{A35DC416-BD37-AA4C-B56E-F09AB1EE21B3}" srcOrd="0" destOrd="0" presId="urn:microsoft.com/office/officeart/2005/8/layout/orgChart1"/>
    <dgm:cxn modelId="{87558847-1E8A-AD42-AE1A-EBB96C30CA85}" type="presOf" srcId="{D2666ED8-C38B-1D4A-AAC6-9DF04B7B3C8B}" destId="{CFA921DA-B65B-774B-8503-89918B3882BA}" srcOrd="0" destOrd="0" presId="urn:microsoft.com/office/officeart/2005/8/layout/orgChart1"/>
    <dgm:cxn modelId="{7E249880-E4C7-734C-98C1-B5D398E2E8AE}" type="presOf" srcId="{866F6138-AFEE-1643-9CDD-CBE28EC56294}" destId="{AA023A19-D7B5-674D-8D0F-A6A9BC17627F}" srcOrd="0" destOrd="0" presId="urn:microsoft.com/office/officeart/2005/8/layout/orgChart1"/>
    <dgm:cxn modelId="{46CC0640-C5E0-014A-99E2-22ED12FCFAF9}" type="presOf" srcId="{8462A14C-1FD6-7C49-ADB1-B185AD08E011}" destId="{5D19E1C6-F868-004F-BE72-56528E926EE0}" srcOrd="0" destOrd="0" presId="urn:microsoft.com/office/officeart/2005/8/layout/orgChart1"/>
    <dgm:cxn modelId="{2252EC9B-8595-8C4A-9109-1B941B89FB62}" type="presOf" srcId="{6E5234B5-35F4-944B-94EF-F8BBDD9715CD}" destId="{5A4B9F6F-94F5-F64B-BCAF-A2B1C83ADD4B}" srcOrd="1" destOrd="0" presId="urn:microsoft.com/office/officeart/2005/8/layout/orgChart1"/>
    <dgm:cxn modelId="{189E77DA-D551-FE44-9FAE-74A5C81D4FEE}" srcId="{D2666ED8-C38B-1D4A-AAC6-9DF04B7B3C8B}" destId="{8462A14C-1FD6-7C49-ADB1-B185AD08E011}" srcOrd="1" destOrd="0" parTransId="{A7EEFB74-030A-704A-8D60-6FEEF5681978}" sibTransId="{9D87681E-9C7E-EC4D-94F8-146AA694D27F}"/>
    <dgm:cxn modelId="{4E1C6B35-9076-ED42-8F5E-B058F1CC3429}" type="presOf" srcId="{866F6138-AFEE-1643-9CDD-CBE28EC56294}" destId="{1AFD361A-7051-554C-8C8F-393ACC88AC45}" srcOrd="1" destOrd="0" presId="urn:microsoft.com/office/officeart/2005/8/layout/orgChart1"/>
    <dgm:cxn modelId="{CA2802B7-CBDF-1E48-9B50-066299042C4C}" type="presOf" srcId="{5594B27D-050D-5B49-984B-F8D634011B44}" destId="{1B508532-D411-4C4A-B110-7E73DBD9F107}" srcOrd="0" destOrd="0" presId="urn:microsoft.com/office/officeart/2005/8/layout/orgChart1"/>
    <dgm:cxn modelId="{E92206DC-17E4-9646-8EB7-26DA68F66843}" srcId="{6E5234B5-35F4-944B-94EF-F8BBDD9715CD}" destId="{866F6138-AFEE-1643-9CDD-CBE28EC56294}" srcOrd="0" destOrd="0" parTransId="{FA66B098-876D-B04A-B2C7-D7AB01D222BA}" sibTransId="{562FB301-1309-C649-A0A2-E6E9FB12CA5F}"/>
    <dgm:cxn modelId="{586838EC-7293-5E4D-B2D3-1CC45C0FC3EA}" type="presOf" srcId="{8462A14C-1FD6-7C49-ADB1-B185AD08E011}" destId="{D8C6D182-771C-234A-B03C-39F24BA800D5}" srcOrd="1" destOrd="0" presId="urn:microsoft.com/office/officeart/2005/8/layout/orgChart1"/>
    <dgm:cxn modelId="{1ABF06B9-84BF-B847-9743-7E1EE41E9BD7}" type="presOf" srcId="{6E5234B5-35F4-944B-94EF-F8BBDD9715CD}" destId="{8B859FFF-DDF7-B145-B0C6-D3E1A3083DEA}" srcOrd="0" destOrd="0" presId="urn:microsoft.com/office/officeart/2005/8/layout/orgChart1"/>
    <dgm:cxn modelId="{A0888A3F-116F-7B4B-927B-3BFF8A77F1C8}" srcId="{D2666ED8-C38B-1D4A-AAC6-9DF04B7B3C8B}" destId="{6E5234B5-35F4-944B-94EF-F8BBDD9715CD}" srcOrd="0" destOrd="0" parTransId="{18AA6D4F-FC9C-534B-98C7-F80437B23059}" sibTransId="{6044E694-9A43-3D47-AF78-906AB855E53C}"/>
    <dgm:cxn modelId="{DE8A62E2-AF29-C548-A97B-85192CA005C9}" type="presParOf" srcId="{CFA921DA-B65B-774B-8503-89918B3882BA}" destId="{42E4923F-341F-174B-B3CC-D712754C2ABD}" srcOrd="0" destOrd="0" presId="urn:microsoft.com/office/officeart/2005/8/layout/orgChart1"/>
    <dgm:cxn modelId="{DB1B476B-FC8D-B142-9881-6926A1738972}" type="presParOf" srcId="{42E4923F-341F-174B-B3CC-D712754C2ABD}" destId="{D61958E3-8701-C949-AF9B-B0C58E52BFA0}" srcOrd="0" destOrd="0" presId="urn:microsoft.com/office/officeart/2005/8/layout/orgChart1"/>
    <dgm:cxn modelId="{96C2258E-3D8C-1F43-BA54-7CFA59D60599}" type="presParOf" srcId="{D61958E3-8701-C949-AF9B-B0C58E52BFA0}" destId="{8B859FFF-DDF7-B145-B0C6-D3E1A3083DEA}" srcOrd="0" destOrd="0" presId="urn:microsoft.com/office/officeart/2005/8/layout/orgChart1"/>
    <dgm:cxn modelId="{D5188314-A353-AD43-8E6A-7D785B9CDB59}" type="presParOf" srcId="{D61958E3-8701-C949-AF9B-B0C58E52BFA0}" destId="{5A4B9F6F-94F5-F64B-BCAF-A2B1C83ADD4B}" srcOrd="1" destOrd="0" presId="urn:microsoft.com/office/officeart/2005/8/layout/orgChart1"/>
    <dgm:cxn modelId="{EFFF7702-5901-0849-B166-806A65871669}" type="presParOf" srcId="{42E4923F-341F-174B-B3CC-D712754C2ABD}" destId="{D3BDD87D-5A23-5546-8733-E6F355A9E999}" srcOrd="1" destOrd="0" presId="urn:microsoft.com/office/officeart/2005/8/layout/orgChart1"/>
    <dgm:cxn modelId="{60BAED99-588B-B44F-AC2A-34CD58D693D3}" type="presParOf" srcId="{D3BDD87D-5A23-5546-8733-E6F355A9E999}" destId="{A35DC416-BD37-AA4C-B56E-F09AB1EE21B3}" srcOrd="0" destOrd="0" presId="urn:microsoft.com/office/officeart/2005/8/layout/orgChart1"/>
    <dgm:cxn modelId="{3B77696C-7F3E-1E43-A228-005077A96142}" type="presParOf" srcId="{D3BDD87D-5A23-5546-8733-E6F355A9E999}" destId="{12CF43FE-581E-AA41-9574-C0C86F31CE23}" srcOrd="1" destOrd="0" presId="urn:microsoft.com/office/officeart/2005/8/layout/orgChart1"/>
    <dgm:cxn modelId="{9D91823E-B895-6F44-9AC7-8B0FB8F62BC2}" type="presParOf" srcId="{12CF43FE-581E-AA41-9574-C0C86F31CE23}" destId="{DED29312-3967-4B4B-B0FB-4740F8F7241B}" srcOrd="0" destOrd="0" presId="urn:microsoft.com/office/officeart/2005/8/layout/orgChart1"/>
    <dgm:cxn modelId="{80BD5CBB-788C-E947-81A7-50551AE88375}" type="presParOf" srcId="{DED29312-3967-4B4B-B0FB-4740F8F7241B}" destId="{AA023A19-D7B5-674D-8D0F-A6A9BC17627F}" srcOrd="0" destOrd="0" presId="urn:microsoft.com/office/officeart/2005/8/layout/orgChart1"/>
    <dgm:cxn modelId="{A3DADCBD-99B5-C345-A692-DE0F92B5D896}" type="presParOf" srcId="{DED29312-3967-4B4B-B0FB-4740F8F7241B}" destId="{1AFD361A-7051-554C-8C8F-393ACC88AC45}" srcOrd="1" destOrd="0" presId="urn:microsoft.com/office/officeart/2005/8/layout/orgChart1"/>
    <dgm:cxn modelId="{181B7DDB-048E-0A4E-8BD9-F80B962909B1}" type="presParOf" srcId="{12CF43FE-581E-AA41-9574-C0C86F31CE23}" destId="{4B94E12E-CC44-B242-9160-9AE3C306A121}" srcOrd="1" destOrd="0" presId="urn:microsoft.com/office/officeart/2005/8/layout/orgChart1"/>
    <dgm:cxn modelId="{4E5F76F5-6BA7-9B40-8C7C-5334737E733A}" type="presParOf" srcId="{12CF43FE-581E-AA41-9574-C0C86F31CE23}" destId="{C3436890-0322-1A47-99D2-C93158DC7C3B}" srcOrd="2" destOrd="0" presId="urn:microsoft.com/office/officeart/2005/8/layout/orgChart1"/>
    <dgm:cxn modelId="{49B85DE7-02A2-6449-9B52-2B60FF5C0920}" type="presParOf" srcId="{42E4923F-341F-174B-B3CC-D712754C2ABD}" destId="{7D172965-1183-0044-B22A-A73AC2A73DF6}" srcOrd="2" destOrd="0" presId="urn:microsoft.com/office/officeart/2005/8/layout/orgChart1"/>
    <dgm:cxn modelId="{F3D694D0-D339-954B-B19B-5A6FE561E10A}" type="presParOf" srcId="{CFA921DA-B65B-774B-8503-89918B3882BA}" destId="{88CEDA7D-616A-6841-8DEC-8328E4CB1103}" srcOrd="1" destOrd="0" presId="urn:microsoft.com/office/officeart/2005/8/layout/orgChart1"/>
    <dgm:cxn modelId="{A4AF742D-9285-094B-B833-7CAFB042EF67}" type="presParOf" srcId="{88CEDA7D-616A-6841-8DEC-8328E4CB1103}" destId="{632C126B-5C28-974D-9699-E89A3D6D8827}" srcOrd="0" destOrd="0" presId="urn:microsoft.com/office/officeart/2005/8/layout/orgChart1"/>
    <dgm:cxn modelId="{4F68E89F-35AA-D64D-822E-33CEF194B4A9}" type="presParOf" srcId="{632C126B-5C28-974D-9699-E89A3D6D8827}" destId="{5D19E1C6-F868-004F-BE72-56528E926EE0}" srcOrd="0" destOrd="0" presId="urn:microsoft.com/office/officeart/2005/8/layout/orgChart1"/>
    <dgm:cxn modelId="{9BAB2CA1-2922-CE4B-9F0A-B156C7152869}" type="presParOf" srcId="{632C126B-5C28-974D-9699-E89A3D6D8827}" destId="{D8C6D182-771C-234A-B03C-39F24BA800D5}" srcOrd="1" destOrd="0" presId="urn:microsoft.com/office/officeart/2005/8/layout/orgChart1"/>
    <dgm:cxn modelId="{F519CF11-B880-4746-9D0C-19DE88CC7FB8}" type="presParOf" srcId="{88CEDA7D-616A-6841-8DEC-8328E4CB1103}" destId="{4C9712BE-53DC-BD45-9197-063315160BD8}" srcOrd="1" destOrd="0" presId="urn:microsoft.com/office/officeart/2005/8/layout/orgChart1"/>
    <dgm:cxn modelId="{28A9A156-A63D-1040-853F-10178E7E8F70}" type="presParOf" srcId="{4C9712BE-53DC-BD45-9197-063315160BD8}" destId="{DB30746D-8D24-5E4F-B366-68BB6F847CBA}" srcOrd="0" destOrd="0" presId="urn:microsoft.com/office/officeart/2005/8/layout/orgChart1"/>
    <dgm:cxn modelId="{661417D7-7D83-3E4C-AB8D-917AF6648960}" type="presParOf" srcId="{4C9712BE-53DC-BD45-9197-063315160BD8}" destId="{5FAF2D14-5CCE-AB4E-96FE-F44DCED1B461}" srcOrd="1" destOrd="0" presId="urn:microsoft.com/office/officeart/2005/8/layout/orgChart1"/>
    <dgm:cxn modelId="{4B1256F3-7331-3940-991A-5C44D92359FC}" type="presParOf" srcId="{5FAF2D14-5CCE-AB4E-96FE-F44DCED1B461}" destId="{D9A44A71-0FF7-DA4B-A1E7-B8D145338017}" srcOrd="0" destOrd="0" presId="urn:microsoft.com/office/officeart/2005/8/layout/orgChart1"/>
    <dgm:cxn modelId="{615359C5-C492-094C-A125-64E4B8387A05}" type="presParOf" srcId="{D9A44A71-0FF7-DA4B-A1E7-B8D145338017}" destId="{1B508532-D411-4C4A-B110-7E73DBD9F107}" srcOrd="0" destOrd="0" presId="urn:microsoft.com/office/officeart/2005/8/layout/orgChart1"/>
    <dgm:cxn modelId="{216CE205-6252-5240-9B08-82027AD21A40}" type="presParOf" srcId="{D9A44A71-0FF7-DA4B-A1E7-B8D145338017}" destId="{7164DA2F-9A8D-DE40-8CFF-1F6F22E21021}" srcOrd="1" destOrd="0" presId="urn:microsoft.com/office/officeart/2005/8/layout/orgChart1"/>
    <dgm:cxn modelId="{7449A5E5-AA3B-B548-B8DE-B68010FB2690}" type="presParOf" srcId="{5FAF2D14-5CCE-AB4E-96FE-F44DCED1B461}" destId="{FDEC32CB-6D8B-EB48-AA73-0666B8DCF2D6}" srcOrd="1" destOrd="0" presId="urn:microsoft.com/office/officeart/2005/8/layout/orgChart1"/>
    <dgm:cxn modelId="{7A0EAEA5-937B-FA4B-99B3-F7F94E98F048}" type="presParOf" srcId="{5FAF2D14-5CCE-AB4E-96FE-F44DCED1B461}" destId="{6DC009EB-B496-FE46-AB75-BA45A12F57B7}" srcOrd="2" destOrd="0" presId="urn:microsoft.com/office/officeart/2005/8/layout/orgChart1"/>
    <dgm:cxn modelId="{F43C3254-49FB-7944-99FD-B63A6AB8AC5A}" type="presParOf" srcId="{88CEDA7D-616A-6841-8DEC-8328E4CB1103}" destId="{4BFA618A-B068-4348-A249-52540585558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3ED62BD-F1F6-C440-9506-062BA85DA62D}"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7E01A991-A127-4940-A5EB-640578D24F7F}">
      <dgm:prSet/>
      <dgm:spPr/>
      <dgm:t>
        <a:bodyPr/>
        <a:lstStyle/>
        <a:p>
          <a:pPr rtl="0"/>
          <a:r>
            <a:rPr lang="en-US" b="1" dirty="0"/>
            <a:t>Thanks for joining us today!</a:t>
          </a:r>
          <a:endParaRPr lang="en-US" dirty="0"/>
        </a:p>
      </dgm:t>
    </dgm:pt>
    <dgm:pt modelId="{FF5600C9-A800-1E4F-A750-E7A882A4BBA9}" type="parTrans" cxnId="{16BDDF06-393E-F448-8AB5-499104995921}">
      <dgm:prSet/>
      <dgm:spPr/>
      <dgm:t>
        <a:bodyPr/>
        <a:lstStyle/>
        <a:p>
          <a:endParaRPr lang="en-US"/>
        </a:p>
      </dgm:t>
    </dgm:pt>
    <dgm:pt modelId="{750142D5-4BAF-4F4F-B2B0-7DFBDC519B88}" type="sibTrans" cxnId="{16BDDF06-393E-F448-8AB5-499104995921}">
      <dgm:prSet/>
      <dgm:spPr/>
      <dgm:t>
        <a:bodyPr/>
        <a:lstStyle/>
        <a:p>
          <a:endParaRPr lang="en-US"/>
        </a:p>
      </dgm:t>
    </dgm:pt>
    <dgm:pt modelId="{24F0B4EC-A60E-4E49-8567-055D208172C3}">
      <dgm:prSet/>
      <dgm:spPr/>
      <dgm:t>
        <a:bodyPr/>
        <a:lstStyle/>
        <a:p>
          <a:pPr rtl="0"/>
          <a:r>
            <a:rPr lang="en-US" b="1" dirty="0"/>
            <a:t>Please share your scenarios </a:t>
          </a:r>
          <a:endParaRPr lang="en-US" dirty="0"/>
        </a:p>
      </dgm:t>
    </dgm:pt>
    <dgm:pt modelId="{213C5168-2ADA-184D-80F2-6E369E60554F}" type="parTrans" cxnId="{1C8C1017-2A39-FF4B-B4C3-B0B18DEB1FA6}">
      <dgm:prSet/>
      <dgm:spPr/>
      <dgm:t>
        <a:bodyPr/>
        <a:lstStyle/>
        <a:p>
          <a:endParaRPr lang="en-US"/>
        </a:p>
      </dgm:t>
    </dgm:pt>
    <dgm:pt modelId="{867EF2A6-4421-9943-97C1-B67BE02C0EA1}" type="sibTrans" cxnId="{1C8C1017-2A39-FF4B-B4C3-B0B18DEB1FA6}">
      <dgm:prSet/>
      <dgm:spPr/>
      <dgm:t>
        <a:bodyPr/>
        <a:lstStyle/>
        <a:p>
          <a:endParaRPr lang="en-US"/>
        </a:p>
      </dgm:t>
    </dgm:pt>
    <dgm:pt modelId="{8B0361F6-761D-5C4B-9BB8-1D97F67D44B0}">
      <dgm:prSet/>
      <dgm:spPr>
        <a:solidFill>
          <a:srgbClr val="F2B01E"/>
        </a:solidFill>
      </dgm:spPr>
      <dgm:t>
        <a:bodyPr/>
        <a:lstStyle/>
        <a:p>
          <a:pPr rtl="0"/>
          <a:r>
            <a:rPr lang="en-US" dirty="0">
              <a:solidFill>
                <a:srgbClr val="000000"/>
              </a:solidFill>
            </a:rPr>
            <a:t>Contact with questions, ideas, or suggestions</a:t>
          </a:r>
        </a:p>
      </dgm:t>
    </dgm:pt>
    <dgm:pt modelId="{9E2DE8FD-6C5C-D940-B985-56179F41EF68}" type="parTrans" cxnId="{6B644144-AEAC-D24B-AD68-D310DACDF3CE}">
      <dgm:prSet/>
      <dgm:spPr/>
      <dgm:t>
        <a:bodyPr/>
        <a:lstStyle/>
        <a:p>
          <a:endParaRPr lang="en-US"/>
        </a:p>
      </dgm:t>
    </dgm:pt>
    <dgm:pt modelId="{246B5B4E-73B1-AA4D-A299-A623553F9804}" type="sibTrans" cxnId="{6B644144-AEAC-D24B-AD68-D310DACDF3CE}">
      <dgm:prSet/>
      <dgm:spPr/>
      <dgm:t>
        <a:bodyPr/>
        <a:lstStyle/>
        <a:p>
          <a:endParaRPr lang="en-US"/>
        </a:p>
      </dgm:t>
    </dgm:pt>
    <dgm:pt modelId="{5F16ECBC-B57E-9447-8F8B-2E04FDCFC180}">
      <dgm:prSet/>
      <dgm:spPr/>
      <dgm:t>
        <a:bodyPr/>
        <a:lstStyle/>
        <a:p>
          <a:pPr rtl="0"/>
          <a:r>
            <a:rPr lang="en-US" dirty="0"/>
            <a:t>See our NILOA Occasional Paper!</a:t>
          </a:r>
        </a:p>
      </dgm:t>
    </dgm:pt>
    <dgm:pt modelId="{00D65615-5DD8-CC4E-BC9D-6FCAC8F71FBF}" type="parTrans" cxnId="{076F37BB-2461-3643-95B1-9E97E1A4DCB5}">
      <dgm:prSet/>
      <dgm:spPr/>
      <dgm:t>
        <a:bodyPr/>
        <a:lstStyle/>
        <a:p>
          <a:endParaRPr lang="en-US"/>
        </a:p>
      </dgm:t>
    </dgm:pt>
    <dgm:pt modelId="{5E5FFD3D-F620-EE4F-8B48-D90E55BF8347}" type="sibTrans" cxnId="{076F37BB-2461-3643-95B1-9E97E1A4DCB5}">
      <dgm:prSet/>
      <dgm:spPr/>
      <dgm:t>
        <a:bodyPr/>
        <a:lstStyle/>
        <a:p>
          <a:endParaRPr lang="en-US"/>
        </a:p>
      </dgm:t>
    </dgm:pt>
    <dgm:pt modelId="{BEA1D799-091E-3F44-A403-E02C197B0E32}" type="pres">
      <dgm:prSet presAssocID="{43ED62BD-F1F6-C440-9506-062BA85DA62D}" presName="diagram" presStyleCnt="0">
        <dgm:presLayoutVars>
          <dgm:dir/>
          <dgm:resizeHandles val="exact"/>
        </dgm:presLayoutVars>
      </dgm:prSet>
      <dgm:spPr/>
      <dgm:t>
        <a:bodyPr/>
        <a:lstStyle/>
        <a:p>
          <a:endParaRPr lang="en-US"/>
        </a:p>
      </dgm:t>
    </dgm:pt>
    <dgm:pt modelId="{5151470D-5BC9-9E4A-81EA-2938D37C08F1}" type="pres">
      <dgm:prSet presAssocID="{7E01A991-A127-4940-A5EB-640578D24F7F}" presName="node" presStyleLbl="node1" presStyleIdx="0" presStyleCnt="4">
        <dgm:presLayoutVars>
          <dgm:bulletEnabled val="1"/>
        </dgm:presLayoutVars>
      </dgm:prSet>
      <dgm:spPr/>
      <dgm:t>
        <a:bodyPr/>
        <a:lstStyle/>
        <a:p>
          <a:endParaRPr lang="en-US"/>
        </a:p>
      </dgm:t>
    </dgm:pt>
    <dgm:pt modelId="{E1337318-BC5E-CA41-9AD2-B862BF84AB39}" type="pres">
      <dgm:prSet presAssocID="{750142D5-4BAF-4F4F-B2B0-7DFBDC519B88}" presName="sibTrans" presStyleCnt="0"/>
      <dgm:spPr/>
    </dgm:pt>
    <dgm:pt modelId="{A56D10D6-8050-514D-879B-0EF8D8B5F906}" type="pres">
      <dgm:prSet presAssocID="{24F0B4EC-A60E-4E49-8567-055D208172C3}" presName="node" presStyleLbl="node1" presStyleIdx="1" presStyleCnt="4">
        <dgm:presLayoutVars>
          <dgm:bulletEnabled val="1"/>
        </dgm:presLayoutVars>
      </dgm:prSet>
      <dgm:spPr/>
      <dgm:t>
        <a:bodyPr/>
        <a:lstStyle/>
        <a:p>
          <a:endParaRPr lang="en-US"/>
        </a:p>
      </dgm:t>
    </dgm:pt>
    <dgm:pt modelId="{7A94BF9F-E07B-5641-A76F-9B2DF89B6907}" type="pres">
      <dgm:prSet presAssocID="{867EF2A6-4421-9943-97C1-B67BE02C0EA1}" presName="sibTrans" presStyleCnt="0"/>
      <dgm:spPr/>
    </dgm:pt>
    <dgm:pt modelId="{740435F0-9DF8-DF41-9C3E-65416F56E401}" type="pres">
      <dgm:prSet presAssocID="{8B0361F6-761D-5C4B-9BB8-1D97F67D44B0}" presName="node" presStyleLbl="node1" presStyleIdx="2" presStyleCnt="4">
        <dgm:presLayoutVars>
          <dgm:bulletEnabled val="1"/>
        </dgm:presLayoutVars>
      </dgm:prSet>
      <dgm:spPr/>
      <dgm:t>
        <a:bodyPr/>
        <a:lstStyle/>
        <a:p>
          <a:endParaRPr lang="en-US"/>
        </a:p>
      </dgm:t>
    </dgm:pt>
    <dgm:pt modelId="{E588C480-6A62-B441-8D79-6B74373C1339}" type="pres">
      <dgm:prSet presAssocID="{246B5B4E-73B1-AA4D-A299-A623553F9804}" presName="sibTrans" presStyleCnt="0"/>
      <dgm:spPr/>
    </dgm:pt>
    <dgm:pt modelId="{9EAC06C8-FCF5-0F45-8D6B-7709A89F6AFF}" type="pres">
      <dgm:prSet presAssocID="{5F16ECBC-B57E-9447-8F8B-2E04FDCFC180}" presName="node" presStyleLbl="node1" presStyleIdx="3" presStyleCnt="4">
        <dgm:presLayoutVars>
          <dgm:bulletEnabled val="1"/>
        </dgm:presLayoutVars>
      </dgm:prSet>
      <dgm:spPr/>
      <dgm:t>
        <a:bodyPr/>
        <a:lstStyle/>
        <a:p>
          <a:endParaRPr lang="en-US"/>
        </a:p>
      </dgm:t>
    </dgm:pt>
  </dgm:ptLst>
  <dgm:cxnLst>
    <dgm:cxn modelId="{6EE1B431-39ED-0E43-8ABF-F7A92A28B417}" type="presOf" srcId="{7E01A991-A127-4940-A5EB-640578D24F7F}" destId="{5151470D-5BC9-9E4A-81EA-2938D37C08F1}" srcOrd="0" destOrd="0" presId="urn:microsoft.com/office/officeart/2005/8/layout/default"/>
    <dgm:cxn modelId="{16BDDF06-393E-F448-8AB5-499104995921}" srcId="{43ED62BD-F1F6-C440-9506-062BA85DA62D}" destId="{7E01A991-A127-4940-A5EB-640578D24F7F}" srcOrd="0" destOrd="0" parTransId="{FF5600C9-A800-1E4F-A750-E7A882A4BBA9}" sibTransId="{750142D5-4BAF-4F4F-B2B0-7DFBDC519B88}"/>
    <dgm:cxn modelId="{E9CDE9BF-E060-C24D-B045-C773947A7838}" type="presOf" srcId="{24F0B4EC-A60E-4E49-8567-055D208172C3}" destId="{A56D10D6-8050-514D-879B-0EF8D8B5F906}" srcOrd="0" destOrd="0" presId="urn:microsoft.com/office/officeart/2005/8/layout/default"/>
    <dgm:cxn modelId="{153F2488-EBD7-6144-B058-9A5AF9218E2C}" type="presOf" srcId="{5F16ECBC-B57E-9447-8F8B-2E04FDCFC180}" destId="{9EAC06C8-FCF5-0F45-8D6B-7709A89F6AFF}" srcOrd="0" destOrd="0" presId="urn:microsoft.com/office/officeart/2005/8/layout/default"/>
    <dgm:cxn modelId="{1C8C1017-2A39-FF4B-B4C3-B0B18DEB1FA6}" srcId="{43ED62BD-F1F6-C440-9506-062BA85DA62D}" destId="{24F0B4EC-A60E-4E49-8567-055D208172C3}" srcOrd="1" destOrd="0" parTransId="{213C5168-2ADA-184D-80F2-6E369E60554F}" sibTransId="{867EF2A6-4421-9943-97C1-B67BE02C0EA1}"/>
    <dgm:cxn modelId="{AC248745-15E5-D34D-8645-DC422BA44033}" type="presOf" srcId="{8B0361F6-761D-5C4B-9BB8-1D97F67D44B0}" destId="{740435F0-9DF8-DF41-9C3E-65416F56E401}" srcOrd="0" destOrd="0" presId="urn:microsoft.com/office/officeart/2005/8/layout/default"/>
    <dgm:cxn modelId="{076F37BB-2461-3643-95B1-9E97E1A4DCB5}" srcId="{43ED62BD-F1F6-C440-9506-062BA85DA62D}" destId="{5F16ECBC-B57E-9447-8F8B-2E04FDCFC180}" srcOrd="3" destOrd="0" parTransId="{00D65615-5DD8-CC4E-BC9D-6FCAC8F71FBF}" sibTransId="{5E5FFD3D-F620-EE4F-8B48-D90E55BF8347}"/>
    <dgm:cxn modelId="{86A07C75-8571-014A-90BC-7ECFA64F6994}" type="presOf" srcId="{43ED62BD-F1F6-C440-9506-062BA85DA62D}" destId="{BEA1D799-091E-3F44-A403-E02C197B0E32}" srcOrd="0" destOrd="0" presId="urn:microsoft.com/office/officeart/2005/8/layout/default"/>
    <dgm:cxn modelId="{6B644144-AEAC-D24B-AD68-D310DACDF3CE}" srcId="{43ED62BD-F1F6-C440-9506-062BA85DA62D}" destId="{8B0361F6-761D-5C4B-9BB8-1D97F67D44B0}" srcOrd="2" destOrd="0" parTransId="{9E2DE8FD-6C5C-D940-B985-56179F41EF68}" sibTransId="{246B5B4E-73B1-AA4D-A299-A623553F9804}"/>
    <dgm:cxn modelId="{FBC00850-21F2-0949-9171-B254EF71647F}" type="presParOf" srcId="{BEA1D799-091E-3F44-A403-E02C197B0E32}" destId="{5151470D-5BC9-9E4A-81EA-2938D37C08F1}" srcOrd="0" destOrd="0" presId="urn:microsoft.com/office/officeart/2005/8/layout/default"/>
    <dgm:cxn modelId="{B8A43A83-F89B-354E-8F7B-345AE971361A}" type="presParOf" srcId="{BEA1D799-091E-3F44-A403-E02C197B0E32}" destId="{E1337318-BC5E-CA41-9AD2-B862BF84AB39}" srcOrd="1" destOrd="0" presId="urn:microsoft.com/office/officeart/2005/8/layout/default"/>
    <dgm:cxn modelId="{BF49C255-2100-BB49-813A-3A3B61246016}" type="presParOf" srcId="{BEA1D799-091E-3F44-A403-E02C197B0E32}" destId="{A56D10D6-8050-514D-879B-0EF8D8B5F906}" srcOrd="2" destOrd="0" presId="urn:microsoft.com/office/officeart/2005/8/layout/default"/>
    <dgm:cxn modelId="{1F6B683E-C147-034B-94B1-F8DEC7B38859}" type="presParOf" srcId="{BEA1D799-091E-3F44-A403-E02C197B0E32}" destId="{7A94BF9F-E07B-5641-A76F-9B2DF89B6907}" srcOrd="3" destOrd="0" presId="urn:microsoft.com/office/officeart/2005/8/layout/default"/>
    <dgm:cxn modelId="{276A447F-99FE-3F47-B38E-8918B6AA47FE}" type="presParOf" srcId="{BEA1D799-091E-3F44-A403-E02C197B0E32}" destId="{740435F0-9DF8-DF41-9C3E-65416F56E401}" srcOrd="4" destOrd="0" presId="urn:microsoft.com/office/officeart/2005/8/layout/default"/>
    <dgm:cxn modelId="{94BD3466-233F-1145-8E9A-4902BD59891F}" type="presParOf" srcId="{BEA1D799-091E-3F44-A403-E02C197B0E32}" destId="{E588C480-6A62-B441-8D79-6B74373C1339}" srcOrd="5" destOrd="0" presId="urn:microsoft.com/office/officeart/2005/8/layout/default"/>
    <dgm:cxn modelId="{95125AFE-EAFA-794C-ACC5-B544EC8D8036}" type="presParOf" srcId="{BEA1D799-091E-3F44-A403-E02C197B0E32}" destId="{9EAC06C8-FCF5-0F45-8D6B-7709A89F6AF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FEBE392-71FF-449C-B958-DB87D3B6489C}" type="doc">
      <dgm:prSet loTypeId="urn:microsoft.com/office/officeart/2005/8/layout/vList2" loCatId="list" qsTypeId="urn:microsoft.com/office/officeart/2005/8/quickstyle/simple4" qsCatId="simple" csTypeId="urn:microsoft.com/office/officeart/2005/8/colors/colorful1" csCatId="colorful" phldr="1"/>
      <dgm:spPr/>
      <dgm:t>
        <a:bodyPr/>
        <a:lstStyle/>
        <a:p>
          <a:endParaRPr lang="en-US"/>
        </a:p>
      </dgm:t>
    </dgm:pt>
    <dgm:pt modelId="{2F4B08C5-1DAC-3341-A049-5A4AD12B24C0}">
      <dgm:prSet phldrT="[Text]"/>
      <dgm:spPr/>
      <dgm:t>
        <a:bodyPr/>
        <a:lstStyle/>
        <a:p>
          <a:r>
            <a:rPr lang="en-US" dirty="0">
              <a:solidFill>
                <a:srgbClr val="000000"/>
              </a:solidFill>
            </a:rPr>
            <a:t>Create a dashboard of indicators to define student success</a:t>
          </a:r>
        </a:p>
      </dgm:t>
    </dgm:pt>
    <dgm:pt modelId="{933EB2FD-1EB6-0441-B1BB-1610ACBE996B}" type="parTrans" cxnId="{892929B4-31F5-844F-8951-0FC8E85E81EC}">
      <dgm:prSet/>
      <dgm:spPr/>
      <dgm:t>
        <a:bodyPr/>
        <a:lstStyle/>
        <a:p>
          <a:endParaRPr lang="en-US"/>
        </a:p>
      </dgm:t>
    </dgm:pt>
    <dgm:pt modelId="{F6B59ACB-A682-A644-9772-801C368C22E6}" type="sibTrans" cxnId="{892929B4-31F5-844F-8951-0FC8E85E81EC}">
      <dgm:prSet/>
      <dgm:spPr/>
      <dgm:t>
        <a:bodyPr/>
        <a:lstStyle/>
        <a:p>
          <a:endParaRPr lang="en-US"/>
        </a:p>
      </dgm:t>
    </dgm:pt>
    <dgm:pt modelId="{2ED04537-3728-BC48-B4D4-4B777BF1778A}">
      <dgm:prSet/>
      <dgm:spPr>
        <a:solidFill>
          <a:schemeClr val="accent1"/>
        </a:solidFill>
      </dgm:spPr>
      <dgm:t>
        <a:bodyPr/>
        <a:lstStyle/>
        <a:p>
          <a:r>
            <a:rPr lang="en-US" dirty="0">
              <a:solidFill>
                <a:srgbClr val="000000"/>
              </a:solidFill>
            </a:rPr>
            <a:t>Reflect on student success indicators your institution might use to build a data-enabled culture and improve decision making</a:t>
          </a:r>
        </a:p>
      </dgm:t>
    </dgm:pt>
    <dgm:pt modelId="{7ACC54E2-8D0C-9643-AA81-A0CE101946D1}" type="parTrans" cxnId="{05270ED1-4E11-544F-BAE1-16D7AFBA7479}">
      <dgm:prSet/>
      <dgm:spPr/>
      <dgm:t>
        <a:bodyPr/>
        <a:lstStyle/>
        <a:p>
          <a:endParaRPr lang="en-US"/>
        </a:p>
      </dgm:t>
    </dgm:pt>
    <dgm:pt modelId="{0DA2CE61-10E9-FB45-B731-7427CA9A04DA}" type="sibTrans" cxnId="{05270ED1-4E11-544F-BAE1-16D7AFBA7479}">
      <dgm:prSet/>
      <dgm:spPr/>
      <dgm:t>
        <a:bodyPr/>
        <a:lstStyle/>
        <a:p>
          <a:endParaRPr lang="en-US"/>
        </a:p>
      </dgm:t>
    </dgm:pt>
    <dgm:pt modelId="{69347026-CFDE-E44F-91D4-AC86D55C6357}">
      <dgm:prSet/>
      <dgm:spPr/>
      <dgm:t>
        <a:bodyPr/>
        <a:lstStyle/>
        <a:p>
          <a:r>
            <a:rPr lang="en-US" dirty="0"/>
            <a:t>Collaborate to apply key concepts to a scenario that includes multiple direct and indirect data points  </a:t>
          </a:r>
        </a:p>
      </dgm:t>
    </dgm:pt>
    <dgm:pt modelId="{C6C7323D-A944-8942-8826-E9C26D9E1A35}" type="sibTrans" cxnId="{F37AB45A-D8A1-2E4C-9F8F-E5BE8895F6BA}">
      <dgm:prSet/>
      <dgm:spPr/>
      <dgm:t>
        <a:bodyPr/>
        <a:lstStyle/>
        <a:p>
          <a:endParaRPr lang="en-US"/>
        </a:p>
      </dgm:t>
    </dgm:pt>
    <dgm:pt modelId="{7D514ACD-692E-8047-A58E-B88D52BF26B0}" type="parTrans" cxnId="{F37AB45A-D8A1-2E4C-9F8F-E5BE8895F6BA}">
      <dgm:prSet/>
      <dgm:spPr/>
      <dgm:t>
        <a:bodyPr/>
        <a:lstStyle/>
        <a:p>
          <a:endParaRPr lang="en-US"/>
        </a:p>
      </dgm:t>
    </dgm:pt>
    <dgm:pt modelId="{FA3F45BE-F4CF-4FEB-AE18-DE32A211A67C}" type="pres">
      <dgm:prSet presAssocID="{3FEBE392-71FF-449C-B958-DB87D3B6489C}" presName="linear" presStyleCnt="0">
        <dgm:presLayoutVars>
          <dgm:animLvl val="lvl"/>
          <dgm:resizeHandles val="exact"/>
        </dgm:presLayoutVars>
      </dgm:prSet>
      <dgm:spPr/>
      <dgm:t>
        <a:bodyPr/>
        <a:lstStyle/>
        <a:p>
          <a:endParaRPr lang="en-US"/>
        </a:p>
      </dgm:t>
    </dgm:pt>
    <dgm:pt modelId="{2DEBE3D4-9200-CA4E-89C0-9959B4F5B8BC}" type="pres">
      <dgm:prSet presAssocID="{2F4B08C5-1DAC-3341-A049-5A4AD12B24C0}" presName="parentText" presStyleLbl="node1" presStyleIdx="0" presStyleCnt="3">
        <dgm:presLayoutVars>
          <dgm:chMax val="0"/>
          <dgm:bulletEnabled val="1"/>
        </dgm:presLayoutVars>
      </dgm:prSet>
      <dgm:spPr/>
      <dgm:t>
        <a:bodyPr/>
        <a:lstStyle/>
        <a:p>
          <a:endParaRPr lang="en-US"/>
        </a:p>
      </dgm:t>
    </dgm:pt>
    <dgm:pt modelId="{A61CA84B-CCD5-3041-892B-DFC5B71FCB76}" type="pres">
      <dgm:prSet presAssocID="{F6B59ACB-A682-A644-9772-801C368C22E6}" presName="spacer" presStyleCnt="0"/>
      <dgm:spPr/>
      <dgm:t>
        <a:bodyPr/>
        <a:lstStyle/>
        <a:p>
          <a:endParaRPr lang="en-US"/>
        </a:p>
      </dgm:t>
    </dgm:pt>
    <dgm:pt modelId="{9AB6F87D-11F8-0E46-97B1-A97F7CDEE86D}" type="pres">
      <dgm:prSet presAssocID="{69347026-CFDE-E44F-91D4-AC86D55C6357}" presName="parentText" presStyleLbl="node1" presStyleIdx="1" presStyleCnt="3">
        <dgm:presLayoutVars>
          <dgm:chMax val="0"/>
          <dgm:bulletEnabled val="1"/>
        </dgm:presLayoutVars>
      </dgm:prSet>
      <dgm:spPr/>
      <dgm:t>
        <a:bodyPr/>
        <a:lstStyle/>
        <a:p>
          <a:endParaRPr lang="en-US"/>
        </a:p>
      </dgm:t>
    </dgm:pt>
    <dgm:pt modelId="{88B022E5-0116-914F-97FA-A41579BB5E16}" type="pres">
      <dgm:prSet presAssocID="{C6C7323D-A944-8942-8826-E9C26D9E1A35}" presName="spacer" presStyleCnt="0"/>
      <dgm:spPr/>
    </dgm:pt>
    <dgm:pt modelId="{81479768-DF7A-D34E-83F9-FB16823BCE3E}" type="pres">
      <dgm:prSet presAssocID="{2ED04537-3728-BC48-B4D4-4B777BF1778A}" presName="parentText" presStyleLbl="node1" presStyleIdx="2" presStyleCnt="3">
        <dgm:presLayoutVars>
          <dgm:chMax val="0"/>
          <dgm:bulletEnabled val="1"/>
        </dgm:presLayoutVars>
      </dgm:prSet>
      <dgm:spPr/>
      <dgm:t>
        <a:bodyPr/>
        <a:lstStyle/>
        <a:p>
          <a:endParaRPr lang="en-US"/>
        </a:p>
      </dgm:t>
    </dgm:pt>
  </dgm:ptLst>
  <dgm:cxnLst>
    <dgm:cxn modelId="{518DA82F-E292-4C43-9292-EB44B9818926}" type="presOf" srcId="{2ED04537-3728-BC48-B4D4-4B777BF1778A}" destId="{81479768-DF7A-D34E-83F9-FB16823BCE3E}" srcOrd="0" destOrd="0" presId="urn:microsoft.com/office/officeart/2005/8/layout/vList2"/>
    <dgm:cxn modelId="{11F4F62C-E60D-1946-8D88-761DC5D946A2}" type="presOf" srcId="{3FEBE392-71FF-449C-B958-DB87D3B6489C}" destId="{FA3F45BE-F4CF-4FEB-AE18-DE32A211A67C}" srcOrd="0" destOrd="0" presId="urn:microsoft.com/office/officeart/2005/8/layout/vList2"/>
    <dgm:cxn modelId="{8BB25CB4-AA26-4D4B-AEA4-9FDF8F797FEC}" type="presOf" srcId="{2F4B08C5-1DAC-3341-A049-5A4AD12B24C0}" destId="{2DEBE3D4-9200-CA4E-89C0-9959B4F5B8BC}" srcOrd="0" destOrd="0" presId="urn:microsoft.com/office/officeart/2005/8/layout/vList2"/>
    <dgm:cxn modelId="{F37AB45A-D8A1-2E4C-9F8F-E5BE8895F6BA}" srcId="{3FEBE392-71FF-449C-B958-DB87D3B6489C}" destId="{69347026-CFDE-E44F-91D4-AC86D55C6357}" srcOrd="1" destOrd="0" parTransId="{7D514ACD-692E-8047-A58E-B88D52BF26B0}" sibTransId="{C6C7323D-A944-8942-8826-E9C26D9E1A35}"/>
    <dgm:cxn modelId="{68773AA1-1C3B-D148-8B11-AE15745393C6}" type="presOf" srcId="{69347026-CFDE-E44F-91D4-AC86D55C6357}" destId="{9AB6F87D-11F8-0E46-97B1-A97F7CDEE86D}" srcOrd="0" destOrd="0" presId="urn:microsoft.com/office/officeart/2005/8/layout/vList2"/>
    <dgm:cxn modelId="{05270ED1-4E11-544F-BAE1-16D7AFBA7479}" srcId="{3FEBE392-71FF-449C-B958-DB87D3B6489C}" destId="{2ED04537-3728-BC48-B4D4-4B777BF1778A}" srcOrd="2" destOrd="0" parTransId="{7ACC54E2-8D0C-9643-AA81-A0CE101946D1}" sibTransId="{0DA2CE61-10E9-FB45-B731-7427CA9A04DA}"/>
    <dgm:cxn modelId="{892929B4-31F5-844F-8951-0FC8E85E81EC}" srcId="{3FEBE392-71FF-449C-B958-DB87D3B6489C}" destId="{2F4B08C5-1DAC-3341-A049-5A4AD12B24C0}" srcOrd="0" destOrd="0" parTransId="{933EB2FD-1EB6-0441-B1BB-1610ACBE996B}" sibTransId="{F6B59ACB-A682-A644-9772-801C368C22E6}"/>
    <dgm:cxn modelId="{B5FE4E1B-9184-D84D-90FB-8D8977593833}" type="presParOf" srcId="{FA3F45BE-F4CF-4FEB-AE18-DE32A211A67C}" destId="{2DEBE3D4-9200-CA4E-89C0-9959B4F5B8BC}" srcOrd="0" destOrd="0" presId="urn:microsoft.com/office/officeart/2005/8/layout/vList2"/>
    <dgm:cxn modelId="{0E48E150-25B2-EC4A-897E-D31194CAC654}" type="presParOf" srcId="{FA3F45BE-F4CF-4FEB-AE18-DE32A211A67C}" destId="{A61CA84B-CCD5-3041-892B-DFC5B71FCB76}" srcOrd="1" destOrd="0" presId="urn:microsoft.com/office/officeart/2005/8/layout/vList2"/>
    <dgm:cxn modelId="{BA6A789D-C14E-284F-9746-66A0737412E4}" type="presParOf" srcId="{FA3F45BE-F4CF-4FEB-AE18-DE32A211A67C}" destId="{9AB6F87D-11F8-0E46-97B1-A97F7CDEE86D}" srcOrd="2" destOrd="0" presId="urn:microsoft.com/office/officeart/2005/8/layout/vList2"/>
    <dgm:cxn modelId="{DD478B71-C431-1542-AB0D-59456B7BAE33}" type="presParOf" srcId="{FA3F45BE-F4CF-4FEB-AE18-DE32A211A67C}" destId="{88B022E5-0116-914F-97FA-A41579BB5E16}" srcOrd="3" destOrd="0" presId="urn:microsoft.com/office/officeart/2005/8/layout/vList2"/>
    <dgm:cxn modelId="{22D7AD43-7C5B-DF49-866C-ACED575B2DD6}" type="presParOf" srcId="{FA3F45BE-F4CF-4FEB-AE18-DE32A211A67C}" destId="{81479768-DF7A-D34E-83F9-FB16823BCE3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4DEE4-EDDE-E249-BA9C-0611BFE63490}"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F44373DB-BEB1-C34C-A81F-0F544E7201BF}">
      <dgm:prSet/>
      <dgm:spPr>
        <a:solidFill>
          <a:schemeClr val="accent2"/>
        </a:solidFill>
      </dgm:spPr>
      <dgm:t>
        <a:bodyPr/>
        <a:lstStyle/>
        <a:p>
          <a:pPr rtl="0"/>
          <a:r>
            <a:rPr lang="en-US" dirty="0"/>
            <a:t>Outcomes</a:t>
          </a:r>
        </a:p>
      </dgm:t>
    </dgm:pt>
    <dgm:pt modelId="{57524499-124A-834C-9D27-AD6F35DE4568}" type="parTrans" cxnId="{9399844C-2BB3-D748-AD7D-EA13F264586C}">
      <dgm:prSet/>
      <dgm:spPr/>
      <dgm:t>
        <a:bodyPr/>
        <a:lstStyle/>
        <a:p>
          <a:endParaRPr lang="en-US"/>
        </a:p>
      </dgm:t>
    </dgm:pt>
    <dgm:pt modelId="{C147606E-4EF4-794C-B408-77EAF78A20E7}" type="sibTrans" cxnId="{9399844C-2BB3-D748-AD7D-EA13F264586C}">
      <dgm:prSet/>
      <dgm:spPr/>
      <dgm:t>
        <a:bodyPr/>
        <a:lstStyle/>
        <a:p>
          <a:endParaRPr lang="en-US"/>
        </a:p>
      </dgm:t>
    </dgm:pt>
    <dgm:pt modelId="{D3860560-3D92-3D43-B716-7FD860C0E1F9}">
      <dgm:prSet/>
      <dgm:spPr/>
      <dgm:t>
        <a:bodyPr/>
        <a:lstStyle/>
        <a:p>
          <a:pPr rtl="0"/>
          <a:r>
            <a:rPr lang="en-US" dirty="0"/>
            <a:t>Direct Learning Data</a:t>
          </a:r>
        </a:p>
      </dgm:t>
    </dgm:pt>
    <dgm:pt modelId="{A76281FA-565C-4F4E-BBB7-2B9F48B1051C}" type="parTrans" cxnId="{9BB368E9-A528-C445-A443-8E3F18F0F815}">
      <dgm:prSet/>
      <dgm:spPr/>
      <dgm:t>
        <a:bodyPr/>
        <a:lstStyle/>
        <a:p>
          <a:endParaRPr lang="en-US"/>
        </a:p>
      </dgm:t>
    </dgm:pt>
    <dgm:pt modelId="{ECD28903-7C81-6A44-B72C-76DE353EF1BC}" type="sibTrans" cxnId="{9BB368E9-A528-C445-A443-8E3F18F0F815}">
      <dgm:prSet/>
      <dgm:spPr/>
      <dgm:t>
        <a:bodyPr/>
        <a:lstStyle/>
        <a:p>
          <a:endParaRPr lang="en-US"/>
        </a:p>
      </dgm:t>
    </dgm:pt>
    <dgm:pt modelId="{27BB2989-0928-984C-8750-8B9BE786812A}">
      <dgm:prSet/>
      <dgm:spPr>
        <a:solidFill>
          <a:schemeClr val="accent1"/>
        </a:solidFill>
      </dgm:spPr>
      <dgm:t>
        <a:bodyPr/>
        <a:lstStyle/>
        <a:p>
          <a:pPr rtl="0"/>
          <a:r>
            <a:rPr lang="en-US" dirty="0">
              <a:solidFill>
                <a:srgbClr val="000000"/>
              </a:solidFill>
            </a:rPr>
            <a:t>Indirect Learning Data</a:t>
          </a:r>
        </a:p>
      </dgm:t>
    </dgm:pt>
    <dgm:pt modelId="{229B0B74-2CEF-D94B-ABAF-A7BA8D8352FB}" type="parTrans" cxnId="{587C2EEC-4B06-1F40-BFD1-6B9EC0F3C531}">
      <dgm:prSet/>
      <dgm:spPr/>
      <dgm:t>
        <a:bodyPr/>
        <a:lstStyle/>
        <a:p>
          <a:endParaRPr lang="en-US"/>
        </a:p>
      </dgm:t>
    </dgm:pt>
    <dgm:pt modelId="{5253D53F-B9E7-3241-B195-1C84539B5F9D}" type="sibTrans" cxnId="{587C2EEC-4B06-1F40-BFD1-6B9EC0F3C531}">
      <dgm:prSet/>
      <dgm:spPr/>
      <dgm:t>
        <a:bodyPr/>
        <a:lstStyle/>
        <a:p>
          <a:endParaRPr lang="en-US"/>
        </a:p>
      </dgm:t>
    </dgm:pt>
    <dgm:pt modelId="{29974B4C-63A0-174C-ABF1-61D572AE2614}">
      <dgm:prSet/>
      <dgm:spPr/>
      <dgm:t>
        <a:bodyPr/>
        <a:lstStyle/>
        <a:p>
          <a:pPr rtl="0"/>
          <a:r>
            <a:rPr lang="en-US" dirty="0"/>
            <a:t>Taxonomy</a:t>
          </a:r>
        </a:p>
      </dgm:t>
    </dgm:pt>
    <dgm:pt modelId="{B7D4C70C-02B2-EC4A-ABC6-91586CD2826A}" type="parTrans" cxnId="{5A5BBDA7-7A1E-5F40-959D-12ED97DE3E43}">
      <dgm:prSet/>
      <dgm:spPr/>
      <dgm:t>
        <a:bodyPr/>
        <a:lstStyle/>
        <a:p>
          <a:endParaRPr lang="en-US"/>
        </a:p>
      </dgm:t>
    </dgm:pt>
    <dgm:pt modelId="{AA4A9D1B-58FD-724D-BA98-5ECFB9441062}" type="sibTrans" cxnId="{5A5BBDA7-7A1E-5F40-959D-12ED97DE3E43}">
      <dgm:prSet/>
      <dgm:spPr/>
      <dgm:t>
        <a:bodyPr/>
        <a:lstStyle/>
        <a:p>
          <a:endParaRPr lang="en-US"/>
        </a:p>
      </dgm:t>
    </dgm:pt>
    <dgm:pt modelId="{4DEC108F-69C2-7144-BF40-A96BE5EF8375}">
      <dgm:prSet/>
      <dgm:spPr>
        <a:solidFill>
          <a:schemeClr val="tx1"/>
        </a:solidFill>
      </dgm:spPr>
      <dgm:t>
        <a:bodyPr/>
        <a:lstStyle/>
        <a:p>
          <a:pPr rtl="0"/>
          <a:r>
            <a:rPr lang="en-US" dirty="0"/>
            <a:t>Analytics</a:t>
          </a:r>
        </a:p>
      </dgm:t>
    </dgm:pt>
    <dgm:pt modelId="{052E6D7E-3482-7141-B1D0-546A6956302D}" type="parTrans" cxnId="{5B09782B-B43C-914A-9DAE-EE121921F6B1}">
      <dgm:prSet/>
      <dgm:spPr/>
      <dgm:t>
        <a:bodyPr/>
        <a:lstStyle/>
        <a:p>
          <a:endParaRPr lang="en-US"/>
        </a:p>
      </dgm:t>
    </dgm:pt>
    <dgm:pt modelId="{B2FC6F0A-AD65-BC49-9F76-866EB0D66254}" type="sibTrans" cxnId="{5B09782B-B43C-914A-9DAE-EE121921F6B1}">
      <dgm:prSet/>
      <dgm:spPr/>
      <dgm:t>
        <a:bodyPr/>
        <a:lstStyle/>
        <a:p>
          <a:endParaRPr lang="en-US"/>
        </a:p>
      </dgm:t>
    </dgm:pt>
    <dgm:pt modelId="{F98CF9BC-6226-C344-A833-D2C09C35E3E6}">
      <dgm:prSet/>
      <dgm:spPr>
        <a:solidFill>
          <a:schemeClr val="accent1"/>
        </a:solidFill>
      </dgm:spPr>
      <dgm:t>
        <a:bodyPr/>
        <a:lstStyle/>
        <a:p>
          <a:pPr rtl="0"/>
          <a:r>
            <a:rPr lang="en-US">
              <a:solidFill>
                <a:schemeClr val="tx1"/>
              </a:solidFill>
              <a:effectLst/>
              <a:latin typeface="+mn-lt"/>
              <a:ea typeface="+mn-ea"/>
              <a:cs typeface="+mn-cs"/>
            </a:rPr>
            <a:t>Indicators</a:t>
          </a:r>
          <a:endParaRPr lang="en-US" dirty="0">
            <a:solidFill>
              <a:srgbClr val="000000"/>
            </a:solidFill>
          </a:endParaRPr>
        </a:p>
      </dgm:t>
    </dgm:pt>
    <dgm:pt modelId="{07E1B401-9DFE-4640-9C98-FDEDF03EB662}" type="parTrans" cxnId="{5809B52F-5E47-C945-98A4-BA8622078742}">
      <dgm:prSet/>
      <dgm:spPr/>
      <dgm:t>
        <a:bodyPr/>
        <a:lstStyle/>
        <a:p>
          <a:endParaRPr lang="en-US"/>
        </a:p>
      </dgm:t>
    </dgm:pt>
    <dgm:pt modelId="{C91E9F2D-4411-6B44-93AA-29B083B8EA33}" type="sibTrans" cxnId="{5809B52F-5E47-C945-98A4-BA8622078742}">
      <dgm:prSet/>
      <dgm:spPr/>
      <dgm:t>
        <a:bodyPr/>
        <a:lstStyle/>
        <a:p>
          <a:endParaRPr lang="en-US"/>
        </a:p>
      </dgm:t>
    </dgm:pt>
    <dgm:pt modelId="{340FB2F5-11F4-6543-AB72-81639A9DB0D4}">
      <dgm:prSet/>
      <dgm:spPr/>
      <dgm:t>
        <a:bodyPr/>
        <a:lstStyle/>
        <a:p>
          <a:pPr rtl="0"/>
          <a:r>
            <a:rPr lang="en-US" dirty="0"/>
            <a:t>Intervention</a:t>
          </a:r>
        </a:p>
      </dgm:t>
    </dgm:pt>
    <dgm:pt modelId="{2ED347E8-90C1-464F-A960-B211E9B36DA5}" type="parTrans" cxnId="{2C9572A0-B14E-624B-81AD-205B777BC351}">
      <dgm:prSet/>
      <dgm:spPr/>
      <dgm:t>
        <a:bodyPr/>
        <a:lstStyle/>
        <a:p>
          <a:endParaRPr lang="en-US"/>
        </a:p>
      </dgm:t>
    </dgm:pt>
    <dgm:pt modelId="{4CD59FC9-8927-4D47-AA36-DC5865BDCA37}" type="sibTrans" cxnId="{2C9572A0-B14E-624B-81AD-205B777BC351}">
      <dgm:prSet/>
      <dgm:spPr/>
      <dgm:t>
        <a:bodyPr/>
        <a:lstStyle/>
        <a:p>
          <a:endParaRPr lang="en-US"/>
        </a:p>
      </dgm:t>
    </dgm:pt>
    <dgm:pt modelId="{90EA18D0-04AF-7F41-8774-459324253B6B}">
      <dgm:prSet/>
      <dgm:spPr/>
      <dgm:t>
        <a:bodyPr/>
        <a:lstStyle/>
        <a:p>
          <a:pPr rtl="0"/>
          <a:r>
            <a:rPr lang="en-US">
              <a:solidFill>
                <a:schemeClr val="tx1"/>
              </a:solidFill>
              <a:effectLst/>
              <a:latin typeface="+mn-lt"/>
              <a:ea typeface="+mn-ea"/>
              <a:cs typeface="+mn-cs"/>
            </a:rPr>
            <a:t>Dashboard</a:t>
          </a:r>
          <a:endParaRPr lang="en-US" dirty="0">
            <a:solidFill>
              <a:srgbClr val="000000"/>
            </a:solidFill>
          </a:endParaRPr>
        </a:p>
      </dgm:t>
    </dgm:pt>
    <dgm:pt modelId="{913BBAFB-B99C-974D-992A-CFE9227E8404}" type="parTrans" cxnId="{A704C099-4AAE-5A49-9736-82CD0342D11B}">
      <dgm:prSet/>
      <dgm:spPr/>
      <dgm:t>
        <a:bodyPr/>
        <a:lstStyle/>
        <a:p>
          <a:endParaRPr lang="en-US"/>
        </a:p>
      </dgm:t>
    </dgm:pt>
    <dgm:pt modelId="{33C19A34-806B-6247-AD74-51906A6D8021}" type="sibTrans" cxnId="{A704C099-4AAE-5A49-9736-82CD0342D11B}">
      <dgm:prSet/>
      <dgm:spPr/>
      <dgm:t>
        <a:bodyPr/>
        <a:lstStyle/>
        <a:p>
          <a:endParaRPr lang="en-US"/>
        </a:p>
      </dgm:t>
    </dgm:pt>
    <dgm:pt modelId="{A4FC2A02-4F4C-6D4C-B7E5-6024DCBA2E90}">
      <dgm:prSet/>
      <dgm:spPr/>
      <dgm:t>
        <a:bodyPr/>
        <a:lstStyle/>
        <a:p>
          <a:pPr rtl="0"/>
          <a:r>
            <a:rPr lang="en-US">
              <a:solidFill>
                <a:schemeClr val="bg1"/>
              </a:solidFill>
              <a:effectLst/>
              <a:latin typeface="+mn-lt"/>
              <a:ea typeface="+mn-ea"/>
              <a:cs typeface="+mn-cs"/>
            </a:rPr>
            <a:t>Data-Driven</a:t>
          </a:r>
          <a:r>
            <a:rPr lang="en-US" dirty="0">
              <a:solidFill>
                <a:schemeClr val="bg1"/>
              </a:solidFill>
            </a:rPr>
            <a:t> Decision Making</a:t>
          </a:r>
        </a:p>
      </dgm:t>
    </dgm:pt>
    <dgm:pt modelId="{A6368270-5F50-874D-B151-20DFF3EAD48A}" type="parTrans" cxnId="{CECD16AE-2300-0B45-AA92-E7213FA71A74}">
      <dgm:prSet/>
      <dgm:spPr/>
      <dgm:t>
        <a:bodyPr/>
        <a:lstStyle/>
        <a:p>
          <a:endParaRPr lang="en-US"/>
        </a:p>
      </dgm:t>
    </dgm:pt>
    <dgm:pt modelId="{748C8C64-7908-8345-91CA-701B11C142A8}" type="sibTrans" cxnId="{CECD16AE-2300-0B45-AA92-E7213FA71A74}">
      <dgm:prSet/>
      <dgm:spPr/>
      <dgm:t>
        <a:bodyPr/>
        <a:lstStyle/>
        <a:p>
          <a:endParaRPr lang="en-US"/>
        </a:p>
      </dgm:t>
    </dgm:pt>
    <dgm:pt modelId="{E9DF4661-A4EB-BC4E-AF95-67A1AB3B97BE}" type="pres">
      <dgm:prSet presAssocID="{C334DEE4-EDDE-E249-BA9C-0611BFE63490}" presName="diagram" presStyleCnt="0">
        <dgm:presLayoutVars>
          <dgm:dir/>
          <dgm:resizeHandles val="exact"/>
        </dgm:presLayoutVars>
      </dgm:prSet>
      <dgm:spPr/>
      <dgm:t>
        <a:bodyPr/>
        <a:lstStyle/>
        <a:p>
          <a:endParaRPr lang="en-US"/>
        </a:p>
      </dgm:t>
    </dgm:pt>
    <dgm:pt modelId="{3E53FCEC-0452-5B40-A050-706A31EC9E34}" type="pres">
      <dgm:prSet presAssocID="{F44373DB-BEB1-C34C-A81F-0F544E7201BF}" presName="node" presStyleLbl="node1" presStyleIdx="0" presStyleCnt="9">
        <dgm:presLayoutVars>
          <dgm:bulletEnabled val="1"/>
        </dgm:presLayoutVars>
      </dgm:prSet>
      <dgm:spPr/>
      <dgm:t>
        <a:bodyPr/>
        <a:lstStyle/>
        <a:p>
          <a:endParaRPr lang="en-US"/>
        </a:p>
      </dgm:t>
    </dgm:pt>
    <dgm:pt modelId="{34EE2381-7F94-4844-AFB9-26CA7C02DAAF}" type="pres">
      <dgm:prSet presAssocID="{C147606E-4EF4-794C-B408-77EAF78A20E7}" presName="sibTrans" presStyleCnt="0"/>
      <dgm:spPr/>
    </dgm:pt>
    <dgm:pt modelId="{52CC3FA7-2906-0741-AC44-9B2D6345A6EC}" type="pres">
      <dgm:prSet presAssocID="{4DEC108F-69C2-7144-BF40-A96BE5EF8375}" presName="node" presStyleLbl="node1" presStyleIdx="1" presStyleCnt="9">
        <dgm:presLayoutVars>
          <dgm:bulletEnabled val="1"/>
        </dgm:presLayoutVars>
      </dgm:prSet>
      <dgm:spPr/>
      <dgm:t>
        <a:bodyPr/>
        <a:lstStyle/>
        <a:p>
          <a:endParaRPr lang="en-US"/>
        </a:p>
      </dgm:t>
    </dgm:pt>
    <dgm:pt modelId="{C50B3EA5-095C-A843-9646-E039524855B6}" type="pres">
      <dgm:prSet presAssocID="{B2FC6F0A-AD65-BC49-9F76-866EB0D66254}" presName="sibTrans" presStyleCnt="0"/>
      <dgm:spPr/>
    </dgm:pt>
    <dgm:pt modelId="{6B33E9CD-9149-9943-97AC-5ED82A8832B0}" type="pres">
      <dgm:prSet presAssocID="{F98CF9BC-6226-C344-A833-D2C09C35E3E6}" presName="node" presStyleLbl="node1" presStyleIdx="2" presStyleCnt="9">
        <dgm:presLayoutVars>
          <dgm:bulletEnabled val="1"/>
        </dgm:presLayoutVars>
      </dgm:prSet>
      <dgm:spPr/>
      <dgm:t>
        <a:bodyPr/>
        <a:lstStyle/>
        <a:p>
          <a:endParaRPr lang="en-US"/>
        </a:p>
      </dgm:t>
    </dgm:pt>
    <dgm:pt modelId="{AE50C2DA-D29B-5B4C-A64B-F596C880E5F1}" type="pres">
      <dgm:prSet presAssocID="{C91E9F2D-4411-6B44-93AA-29B083B8EA33}" presName="sibTrans" presStyleCnt="0"/>
      <dgm:spPr/>
    </dgm:pt>
    <dgm:pt modelId="{64FDB184-FC8A-C44B-AADD-315C91868C5B}" type="pres">
      <dgm:prSet presAssocID="{D3860560-3D92-3D43-B716-7FD860C0E1F9}" presName="node" presStyleLbl="node1" presStyleIdx="3" presStyleCnt="9">
        <dgm:presLayoutVars>
          <dgm:bulletEnabled val="1"/>
        </dgm:presLayoutVars>
      </dgm:prSet>
      <dgm:spPr/>
      <dgm:t>
        <a:bodyPr/>
        <a:lstStyle/>
        <a:p>
          <a:endParaRPr lang="en-US"/>
        </a:p>
      </dgm:t>
    </dgm:pt>
    <dgm:pt modelId="{4BA5562D-DE1A-F14B-BC77-406052009254}" type="pres">
      <dgm:prSet presAssocID="{ECD28903-7C81-6A44-B72C-76DE353EF1BC}" presName="sibTrans" presStyleCnt="0"/>
      <dgm:spPr/>
    </dgm:pt>
    <dgm:pt modelId="{103A9AE3-AA04-0542-87C5-413E23AD3091}" type="pres">
      <dgm:prSet presAssocID="{27BB2989-0928-984C-8750-8B9BE786812A}" presName="node" presStyleLbl="node1" presStyleIdx="4" presStyleCnt="9">
        <dgm:presLayoutVars>
          <dgm:bulletEnabled val="1"/>
        </dgm:presLayoutVars>
      </dgm:prSet>
      <dgm:spPr/>
      <dgm:t>
        <a:bodyPr/>
        <a:lstStyle/>
        <a:p>
          <a:endParaRPr lang="en-US"/>
        </a:p>
      </dgm:t>
    </dgm:pt>
    <dgm:pt modelId="{E929DFB0-0AB8-8949-90CD-B229A2A211FC}" type="pres">
      <dgm:prSet presAssocID="{5253D53F-B9E7-3241-B195-1C84539B5F9D}" presName="sibTrans" presStyleCnt="0"/>
      <dgm:spPr/>
    </dgm:pt>
    <dgm:pt modelId="{BD6755E2-A0D9-434F-BFD6-70EC703BD465}" type="pres">
      <dgm:prSet presAssocID="{29974B4C-63A0-174C-ABF1-61D572AE2614}" presName="node" presStyleLbl="node1" presStyleIdx="5" presStyleCnt="9">
        <dgm:presLayoutVars>
          <dgm:bulletEnabled val="1"/>
        </dgm:presLayoutVars>
      </dgm:prSet>
      <dgm:spPr/>
      <dgm:t>
        <a:bodyPr/>
        <a:lstStyle/>
        <a:p>
          <a:endParaRPr lang="en-US"/>
        </a:p>
      </dgm:t>
    </dgm:pt>
    <dgm:pt modelId="{51B072EB-6215-3141-BAF9-9E9500FC6636}" type="pres">
      <dgm:prSet presAssocID="{AA4A9D1B-58FD-724D-BA98-5ECFB9441062}" presName="sibTrans" presStyleCnt="0"/>
      <dgm:spPr/>
    </dgm:pt>
    <dgm:pt modelId="{90E9262D-CCDC-5E44-9401-F3B07C85F7A3}" type="pres">
      <dgm:prSet presAssocID="{340FB2F5-11F4-6543-AB72-81639A9DB0D4}" presName="node" presStyleLbl="node1" presStyleIdx="6" presStyleCnt="9">
        <dgm:presLayoutVars>
          <dgm:bulletEnabled val="1"/>
        </dgm:presLayoutVars>
      </dgm:prSet>
      <dgm:spPr/>
      <dgm:t>
        <a:bodyPr/>
        <a:lstStyle/>
        <a:p>
          <a:endParaRPr lang="en-US"/>
        </a:p>
      </dgm:t>
    </dgm:pt>
    <dgm:pt modelId="{1B9EC2D2-A037-7443-8B5F-258EC5D71BD1}" type="pres">
      <dgm:prSet presAssocID="{4CD59FC9-8927-4D47-AA36-DC5865BDCA37}" presName="sibTrans" presStyleCnt="0"/>
      <dgm:spPr/>
    </dgm:pt>
    <dgm:pt modelId="{2C431C10-53F3-6645-843F-9675247812FF}" type="pres">
      <dgm:prSet presAssocID="{90EA18D0-04AF-7F41-8774-459324253B6B}" presName="node" presStyleLbl="node1" presStyleIdx="7" presStyleCnt="9">
        <dgm:presLayoutVars>
          <dgm:bulletEnabled val="1"/>
        </dgm:presLayoutVars>
      </dgm:prSet>
      <dgm:spPr/>
      <dgm:t>
        <a:bodyPr/>
        <a:lstStyle/>
        <a:p>
          <a:endParaRPr lang="en-US"/>
        </a:p>
      </dgm:t>
    </dgm:pt>
    <dgm:pt modelId="{C3571DB7-9D87-4143-81E7-B092A9E069E7}" type="pres">
      <dgm:prSet presAssocID="{33C19A34-806B-6247-AD74-51906A6D8021}" presName="sibTrans" presStyleCnt="0"/>
      <dgm:spPr/>
    </dgm:pt>
    <dgm:pt modelId="{2555FB6C-FC37-C04D-96FB-7F4D5E0A9F00}" type="pres">
      <dgm:prSet presAssocID="{A4FC2A02-4F4C-6D4C-B7E5-6024DCBA2E90}" presName="node" presStyleLbl="node1" presStyleIdx="8" presStyleCnt="9">
        <dgm:presLayoutVars>
          <dgm:bulletEnabled val="1"/>
        </dgm:presLayoutVars>
      </dgm:prSet>
      <dgm:spPr/>
      <dgm:t>
        <a:bodyPr/>
        <a:lstStyle/>
        <a:p>
          <a:endParaRPr lang="en-US"/>
        </a:p>
      </dgm:t>
    </dgm:pt>
  </dgm:ptLst>
  <dgm:cxnLst>
    <dgm:cxn modelId="{2C9572A0-B14E-624B-81AD-205B777BC351}" srcId="{C334DEE4-EDDE-E249-BA9C-0611BFE63490}" destId="{340FB2F5-11F4-6543-AB72-81639A9DB0D4}" srcOrd="6" destOrd="0" parTransId="{2ED347E8-90C1-464F-A960-B211E9B36DA5}" sibTransId="{4CD59FC9-8927-4D47-AA36-DC5865BDCA37}"/>
    <dgm:cxn modelId="{5809B52F-5E47-C945-98A4-BA8622078742}" srcId="{C334DEE4-EDDE-E249-BA9C-0611BFE63490}" destId="{F98CF9BC-6226-C344-A833-D2C09C35E3E6}" srcOrd="2" destOrd="0" parTransId="{07E1B401-9DFE-4640-9C98-FDEDF03EB662}" sibTransId="{C91E9F2D-4411-6B44-93AA-29B083B8EA33}"/>
    <dgm:cxn modelId="{EEF68A01-2572-AF44-AD7A-6CDD6DA890F9}" type="presOf" srcId="{C334DEE4-EDDE-E249-BA9C-0611BFE63490}" destId="{E9DF4661-A4EB-BC4E-AF95-67A1AB3B97BE}" srcOrd="0" destOrd="0" presId="urn:microsoft.com/office/officeart/2005/8/layout/default"/>
    <dgm:cxn modelId="{F2445B87-75BE-9540-9D6F-41346AC9AAF6}" type="presOf" srcId="{90EA18D0-04AF-7F41-8774-459324253B6B}" destId="{2C431C10-53F3-6645-843F-9675247812FF}" srcOrd="0" destOrd="0" presId="urn:microsoft.com/office/officeart/2005/8/layout/default"/>
    <dgm:cxn modelId="{1918E9F0-8248-7349-AD48-91CF8393E5C3}" type="presOf" srcId="{D3860560-3D92-3D43-B716-7FD860C0E1F9}" destId="{64FDB184-FC8A-C44B-AADD-315C91868C5B}" srcOrd="0" destOrd="0" presId="urn:microsoft.com/office/officeart/2005/8/layout/default"/>
    <dgm:cxn modelId="{4FBBF078-BEF8-2E40-AC79-C06A747AFBCE}" type="presOf" srcId="{27BB2989-0928-984C-8750-8B9BE786812A}" destId="{103A9AE3-AA04-0542-87C5-413E23AD3091}" srcOrd="0" destOrd="0" presId="urn:microsoft.com/office/officeart/2005/8/layout/default"/>
    <dgm:cxn modelId="{5B09782B-B43C-914A-9DAE-EE121921F6B1}" srcId="{C334DEE4-EDDE-E249-BA9C-0611BFE63490}" destId="{4DEC108F-69C2-7144-BF40-A96BE5EF8375}" srcOrd="1" destOrd="0" parTransId="{052E6D7E-3482-7141-B1D0-546A6956302D}" sibTransId="{B2FC6F0A-AD65-BC49-9F76-866EB0D66254}"/>
    <dgm:cxn modelId="{827F69F1-F1B0-BB43-B56C-1A6C0C3A144A}" type="presOf" srcId="{F44373DB-BEB1-C34C-A81F-0F544E7201BF}" destId="{3E53FCEC-0452-5B40-A050-706A31EC9E34}" srcOrd="0" destOrd="0" presId="urn:microsoft.com/office/officeart/2005/8/layout/default"/>
    <dgm:cxn modelId="{9BB368E9-A528-C445-A443-8E3F18F0F815}" srcId="{C334DEE4-EDDE-E249-BA9C-0611BFE63490}" destId="{D3860560-3D92-3D43-B716-7FD860C0E1F9}" srcOrd="3" destOrd="0" parTransId="{A76281FA-565C-4F4E-BBB7-2B9F48B1051C}" sibTransId="{ECD28903-7C81-6A44-B72C-76DE353EF1BC}"/>
    <dgm:cxn modelId="{7F2F70FD-7B4F-0744-BA4A-2EFF891C4A83}" type="presOf" srcId="{A4FC2A02-4F4C-6D4C-B7E5-6024DCBA2E90}" destId="{2555FB6C-FC37-C04D-96FB-7F4D5E0A9F00}" srcOrd="0" destOrd="0" presId="urn:microsoft.com/office/officeart/2005/8/layout/default"/>
    <dgm:cxn modelId="{ACB812DE-DF05-E740-BF21-0060A508713B}" type="presOf" srcId="{4DEC108F-69C2-7144-BF40-A96BE5EF8375}" destId="{52CC3FA7-2906-0741-AC44-9B2D6345A6EC}" srcOrd="0" destOrd="0" presId="urn:microsoft.com/office/officeart/2005/8/layout/default"/>
    <dgm:cxn modelId="{384CE9F3-DA94-9644-9DC8-B18150B4822F}" type="presOf" srcId="{F98CF9BC-6226-C344-A833-D2C09C35E3E6}" destId="{6B33E9CD-9149-9943-97AC-5ED82A8832B0}" srcOrd="0" destOrd="0" presId="urn:microsoft.com/office/officeart/2005/8/layout/default"/>
    <dgm:cxn modelId="{49EB0AC9-BB72-5A4C-96F2-25AFDA3B0D99}" type="presOf" srcId="{29974B4C-63A0-174C-ABF1-61D572AE2614}" destId="{BD6755E2-A0D9-434F-BFD6-70EC703BD465}" srcOrd="0" destOrd="0" presId="urn:microsoft.com/office/officeart/2005/8/layout/default"/>
    <dgm:cxn modelId="{9399844C-2BB3-D748-AD7D-EA13F264586C}" srcId="{C334DEE4-EDDE-E249-BA9C-0611BFE63490}" destId="{F44373DB-BEB1-C34C-A81F-0F544E7201BF}" srcOrd="0" destOrd="0" parTransId="{57524499-124A-834C-9D27-AD6F35DE4568}" sibTransId="{C147606E-4EF4-794C-B408-77EAF78A20E7}"/>
    <dgm:cxn modelId="{587C2EEC-4B06-1F40-BFD1-6B9EC0F3C531}" srcId="{C334DEE4-EDDE-E249-BA9C-0611BFE63490}" destId="{27BB2989-0928-984C-8750-8B9BE786812A}" srcOrd="4" destOrd="0" parTransId="{229B0B74-2CEF-D94B-ABAF-A7BA8D8352FB}" sibTransId="{5253D53F-B9E7-3241-B195-1C84539B5F9D}"/>
    <dgm:cxn modelId="{CECD16AE-2300-0B45-AA92-E7213FA71A74}" srcId="{C334DEE4-EDDE-E249-BA9C-0611BFE63490}" destId="{A4FC2A02-4F4C-6D4C-B7E5-6024DCBA2E90}" srcOrd="8" destOrd="0" parTransId="{A6368270-5F50-874D-B151-20DFF3EAD48A}" sibTransId="{748C8C64-7908-8345-91CA-701B11C142A8}"/>
    <dgm:cxn modelId="{5A5BBDA7-7A1E-5F40-959D-12ED97DE3E43}" srcId="{C334DEE4-EDDE-E249-BA9C-0611BFE63490}" destId="{29974B4C-63A0-174C-ABF1-61D572AE2614}" srcOrd="5" destOrd="0" parTransId="{B7D4C70C-02B2-EC4A-ABC6-91586CD2826A}" sibTransId="{AA4A9D1B-58FD-724D-BA98-5ECFB9441062}"/>
    <dgm:cxn modelId="{A704C099-4AAE-5A49-9736-82CD0342D11B}" srcId="{C334DEE4-EDDE-E249-BA9C-0611BFE63490}" destId="{90EA18D0-04AF-7F41-8774-459324253B6B}" srcOrd="7" destOrd="0" parTransId="{913BBAFB-B99C-974D-992A-CFE9227E8404}" sibTransId="{33C19A34-806B-6247-AD74-51906A6D8021}"/>
    <dgm:cxn modelId="{56197402-9BDD-0F4C-9A94-DD963812063F}" type="presOf" srcId="{340FB2F5-11F4-6543-AB72-81639A9DB0D4}" destId="{90E9262D-CCDC-5E44-9401-F3B07C85F7A3}" srcOrd="0" destOrd="0" presId="urn:microsoft.com/office/officeart/2005/8/layout/default"/>
    <dgm:cxn modelId="{E57966F0-6BC0-9545-88B8-4E1460E91C64}" type="presParOf" srcId="{E9DF4661-A4EB-BC4E-AF95-67A1AB3B97BE}" destId="{3E53FCEC-0452-5B40-A050-706A31EC9E34}" srcOrd="0" destOrd="0" presId="urn:microsoft.com/office/officeart/2005/8/layout/default"/>
    <dgm:cxn modelId="{1BD9D381-EADF-6D47-A0CF-ABC23464BCB1}" type="presParOf" srcId="{E9DF4661-A4EB-BC4E-AF95-67A1AB3B97BE}" destId="{34EE2381-7F94-4844-AFB9-26CA7C02DAAF}" srcOrd="1" destOrd="0" presId="urn:microsoft.com/office/officeart/2005/8/layout/default"/>
    <dgm:cxn modelId="{1CF6D994-59D5-DA48-A480-534A81B3A37D}" type="presParOf" srcId="{E9DF4661-A4EB-BC4E-AF95-67A1AB3B97BE}" destId="{52CC3FA7-2906-0741-AC44-9B2D6345A6EC}" srcOrd="2" destOrd="0" presId="urn:microsoft.com/office/officeart/2005/8/layout/default"/>
    <dgm:cxn modelId="{CCEF1E79-DF1E-8144-A0FD-443C78A52BF1}" type="presParOf" srcId="{E9DF4661-A4EB-BC4E-AF95-67A1AB3B97BE}" destId="{C50B3EA5-095C-A843-9646-E039524855B6}" srcOrd="3" destOrd="0" presId="urn:microsoft.com/office/officeart/2005/8/layout/default"/>
    <dgm:cxn modelId="{0430B608-05E4-A444-9831-34D74F285745}" type="presParOf" srcId="{E9DF4661-A4EB-BC4E-AF95-67A1AB3B97BE}" destId="{6B33E9CD-9149-9943-97AC-5ED82A8832B0}" srcOrd="4" destOrd="0" presId="urn:microsoft.com/office/officeart/2005/8/layout/default"/>
    <dgm:cxn modelId="{4EBD8453-894F-7A45-A35E-DF069F805D51}" type="presParOf" srcId="{E9DF4661-A4EB-BC4E-AF95-67A1AB3B97BE}" destId="{AE50C2DA-D29B-5B4C-A64B-F596C880E5F1}" srcOrd="5" destOrd="0" presId="urn:microsoft.com/office/officeart/2005/8/layout/default"/>
    <dgm:cxn modelId="{6C2882C0-B473-EE4C-B5A1-E466D298A518}" type="presParOf" srcId="{E9DF4661-A4EB-BC4E-AF95-67A1AB3B97BE}" destId="{64FDB184-FC8A-C44B-AADD-315C91868C5B}" srcOrd="6" destOrd="0" presId="urn:microsoft.com/office/officeart/2005/8/layout/default"/>
    <dgm:cxn modelId="{67641123-6A74-264F-B46B-1002D146B149}" type="presParOf" srcId="{E9DF4661-A4EB-BC4E-AF95-67A1AB3B97BE}" destId="{4BA5562D-DE1A-F14B-BC77-406052009254}" srcOrd="7" destOrd="0" presId="urn:microsoft.com/office/officeart/2005/8/layout/default"/>
    <dgm:cxn modelId="{D0F02801-45C7-6741-A6D6-DF6A582154F2}" type="presParOf" srcId="{E9DF4661-A4EB-BC4E-AF95-67A1AB3B97BE}" destId="{103A9AE3-AA04-0542-87C5-413E23AD3091}" srcOrd="8" destOrd="0" presId="urn:microsoft.com/office/officeart/2005/8/layout/default"/>
    <dgm:cxn modelId="{772D2309-ADDC-274A-AAE3-5612C567B193}" type="presParOf" srcId="{E9DF4661-A4EB-BC4E-AF95-67A1AB3B97BE}" destId="{E929DFB0-0AB8-8949-90CD-B229A2A211FC}" srcOrd="9" destOrd="0" presId="urn:microsoft.com/office/officeart/2005/8/layout/default"/>
    <dgm:cxn modelId="{7D0BADDC-5A43-EB45-80B9-F5784DF41805}" type="presParOf" srcId="{E9DF4661-A4EB-BC4E-AF95-67A1AB3B97BE}" destId="{BD6755E2-A0D9-434F-BFD6-70EC703BD465}" srcOrd="10" destOrd="0" presId="urn:microsoft.com/office/officeart/2005/8/layout/default"/>
    <dgm:cxn modelId="{FA5F333D-F39D-D247-8F7A-6D513CEDABC1}" type="presParOf" srcId="{E9DF4661-A4EB-BC4E-AF95-67A1AB3B97BE}" destId="{51B072EB-6215-3141-BAF9-9E9500FC6636}" srcOrd="11" destOrd="0" presId="urn:microsoft.com/office/officeart/2005/8/layout/default"/>
    <dgm:cxn modelId="{C515287F-999C-CF45-8641-EC58567D5EFC}" type="presParOf" srcId="{E9DF4661-A4EB-BC4E-AF95-67A1AB3B97BE}" destId="{90E9262D-CCDC-5E44-9401-F3B07C85F7A3}" srcOrd="12" destOrd="0" presId="urn:microsoft.com/office/officeart/2005/8/layout/default"/>
    <dgm:cxn modelId="{CEE04361-D33E-B046-B35A-D43DF145EC80}" type="presParOf" srcId="{E9DF4661-A4EB-BC4E-AF95-67A1AB3B97BE}" destId="{1B9EC2D2-A037-7443-8B5F-258EC5D71BD1}" srcOrd="13" destOrd="0" presId="urn:microsoft.com/office/officeart/2005/8/layout/default"/>
    <dgm:cxn modelId="{0E35775E-CF28-1047-A09B-05399B8B749F}" type="presParOf" srcId="{E9DF4661-A4EB-BC4E-AF95-67A1AB3B97BE}" destId="{2C431C10-53F3-6645-843F-9675247812FF}" srcOrd="14" destOrd="0" presId="urn:microsoft.com/office/officeart/2005/8/layout/default"/>
    <dgm:cxn modelId="{906C256B-82D2-814A-BDE4-B67E4D01D214}" type="presParOf" srcId="{E9DF4661-A4EB-BC4E-AF95-67A1AB3B97BE}" destId="{C3571DB7-9D87-4143-81E7-B092A9E069E7}" srcOrd="15" destOrd="0" presId="urn:microsoft.com/office/officeart/2005/8/layout/default"/>
    <dgm:cxn modelId="{5B34D536-E9CC-2C48-94EF-C7B7CCEFC60C}" type="presParOf" srcId="{E9DF4661-A4EB-BC4E-AF95-67A1AB3B97BE}" destId="{2555FB6C-FC37-C04D-96FB-7F4D5E0A9F00}"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F2CCBE-AB8A-1A48-A97E-6F6435A7AF4D}" type="doc">
      <dgm:prSet loTypeId="urn:microsoft.com/office/officeart/2005/8/layout/equation1" loCatId="" qsTypeId="urn:microsoft.com/office/officeart/2005/8/quickstyle/simple4" qsCatId="simple" csTypeId="urn:microsoft.com/office/officeart/2005/8/colors/colorful1" csCatId="colorful" phldr="1"/>
      <dgm:spPr/>
      <dgm:t>
        <a:bodyPr/>
        <a:lstStyle/>
        <a:p>
          <a:endParaRPr lang="en-US"/>
        </a:p>
      </dgm:t>
    </dgm:pt>
    <dgm:pt modelId="{5A287CC8-56BA-C744-BFFA-8CA7C770FB1A}">
      <dgm:prSet phldrT="[Text]"/>
      <dgm:spPr/>
      <dgm:t>
        <a:bodyPr/>
        <a:lstStyle/>
        <a:p>
          <a:r>
            <a:rPr lang="en-US" dirty="0"/>
            <a:t>Learning Outcomes Data</a:t>
          </a:r>
        </a:p>
      </dgm:t>
    </dgm:pt>
    <dgm:pt modelId="{766FAA4A-12A3-3C46-B264-7818D29AEDAC}" type="parTrans" cxnId="{69D3EE07-615B-5149-90BB-2F2FC31D17D7}">
      <dgm:prSet/>
      <dgm:spPr/>
      <dgm:t>
        <a:bodyPr/>
        <a:lstStyle/>
        <a:p>
          <a:endParaRPr lang="en-US"/>
        </a:p>
      </dgm:t>
    </dgm:pt>
    <dgm:pt modelId="{65682724-D897-144E-AC0B-2F20B74156CB}" type="sibTrans" cxnId="{69D3EE07-615B-5149-90BB-2F2FC31D17D7}">
      <dgm:prSet/>
      <dgm:spPr/>
      <dgm:t>
        <a:bodyPr/>
        <a:lstStyle/>
        <a:p>
          <a:endParaRPr lang="en-US" dirty="0"/>
        </a:p>
      </dgm:t>
    </dgm:pt>
    <dgm:pt modelId="{4CD82635-F72B-7C49-ACA0-F005120968C9}">
      <dgm:prSet phldrT="[Text]"/>
      <dgm:spPr/>
      <dgm:t>
        <a:bodyPr/>
        <a:lstStyle/>
        <a:p>
          <a:r>
            <a:rPr lang="en-US" dirty="0"/>
            <a:t>Learning Analytics Data</a:t>
          </a:r>
        </a:p>
      </dgm:t>
    </dgm:pt>
    <dgm:pt modelId="{3D90D7EB-17C1-EF46-B4BC-014D2C6DAFA7}" type="parTrans" cxnId="{6D708DE7-6826-4140-9D54-BA5EE6855CAC}">
      <dgm:prSet/>
      <dgm:spPr/>
      <dgm:t>
        <a:bodyPr/>
        <a:lstStyle/>
        <a:p>
          <a:endParaRPr lang="en-US"/>
        </a:p>
      </dgm:t>
    </dgm:pt>
    <dgm:pt modelId="{D234BAC6-00B3-8347-9606-86AC311B1EE9}" type="sibTrans" cxnId="{6D708DE7-6826-4140-9D54-BA5EE6855CAC}">
      <dgm:prSet/>
      <dgm:spPr/>
      <dgm:t>
        <a:bodyPr/>
        <a:lstStyle/>
        <a:p>
          <a:endParaRPr lang="en-US" dirty="0"/>
        </a:p>
      </dgm:t>
    </dgm:pt>
    <dgm:pt modelId="{6E690A78-64A6-EF44-AF0C-D4CE7212BAAD}">
      <dgm:prSet phldrT="[Text]"/>
      <dgm:spPr>
        <a:solidFill>
          <a:schemeClr val="accent1"/>
        </a:solidFill>
      </dgm:spPr>
      <dgm:t>
        <a:bodyPr/>
        <a:lstStyle/>
        <a:p>
          <a:r>
            <a:rPr lang="en-US" dirty="0">
              <a:solidFill>
                <a:schemeClr val="tx1"/>
              </a:solidFill>
            </a:rPr>
            <a:t>Demonstrate Mission</a:t>
          </a:r>
        </a:p>
      </dgm:t>
    </dgm:pt>
    <dgm:pt modelId="{637C32D3-111A-EC4C-A6D5-BB1405795B6B}" type="parTrans" cxnId="{BE31749A-5B73-BC4A-9563-2547C85D2D98}">
      <dgm:prSet/>
      <dgm:spPr/>
      <dgm:t>
        <a:bodyPr/>
        <a:lstStyle/>
        <a:p>
          <a:endParaRPr lang="en-US"/>
        </a:p>
      </dgm:t>
    </dgm:pt>
    <dgm:pt modelId="{122C06DE-1D5C-2041-A54E-564C0A8F5D4D}" type="sibTrans" cxnId="{BE31749A-5B73-BC4A-9563-2547C85D2D98}">
      <dgm:prSet/>
      <dgm:spPr/>
      <dgm:t>
        <a:bodyPr/>
        <a:lstStyle/>
        <a:p>
          <a:endParaRPr lang="en-US"/>
        </a:p>
      </dgm:t>
    </dgm:pt>
    <dgm:pt modelId="{530DEB43-D1F8-0848-A2C1-44EB2E040048}" type="pres">
      <dgm:prSet presAssocID="{3EF2CCBE-AB8A-1A48-A97E-6F6435A7AF4D}" presName="linearFlow" presStyleCnt="0">
        <dgm:presLayoutVars>
          <dgm:dir/>
          <dgm:resizeHandles val="exact"/>
        </dgm:presLayoutVars>
      </dgm:prSet>
      <dgm:spPr/>
      <dgm:t>
        <a:bodyPr/>
        <a:lstStyle/>
        <a:p>
          <a:endParaRPr lang="en-US"/>
        </a:p>
      </dgm:t>
    </dgm:pt>
    <dgm:pt modelId="{7ACB9A41-D651-7E45-8376-C8E681F28524}" type="pres">
      <dgm:prSet presAssocID="{5A287CC8-56BA-C744-BFFA-8CA7C770FB1A}" presName="node" presStyleLbl="node1" presStyleIdx="0" presStyleCnt="3">
        <dgm:presLayoutVars>
          <dgm:bulletEnabled val="1"/>
        </dgm:presLayoutVars>
      </dgm:prSet>
      <dgm:spPr/>
      <dgm:t>
        <a:bodyPr/>
        <a:lstStyle/>
        <a:p>
          <a:endParaRPr lang="en-US"/>
        </a:p>
      </dgm:t>
    </dgm:pt>
    <dgm:pt modelId="{6E284460-A040-E34C-99C0-112B1CE7C00D}" type="pres">
      <dgm:prSet presAssocID="{65682724-D897-144E-AC0B-2F20B74156CB}" presName="spacerL" presStyleCnt="0"/>
      <dgm:spPr/>
    </dgm:pt>
    <dgm:pt modelId="{009D3515-1ABD-3949-8DAE-E3DDBDE29F35}" type="pres">
      <dgm:prSet presAssocID="{65682724-D897-144E-AC0B-2F20B74156CB}" presName="sibTrans" presStyleLbl="sibTrans2D1" presStyleIdx="0" presStyleCnt="2"/>
      <dgm:spPr/>
      <dgm:t>
        <a:bodyPr/>
        <a:lstStyle/>
        <a:p>
          <a:endParaRPr lang="en-US"/>
        </a:p>
      </dgm:t>
    </dgm:pt>
    <dgm:pt modelId="{276CD1EE-619E-9E43-B04E-25459838E367}" type="pres">
      <dgm:prSet presAssocID="{65682724-D897-144E-AC0B-2F20B74156CB}" presName="spacerR" presStyleCnt="0"/>
      <dgm:spPr/>
    </dgm:pt>
    <dgm:pt modelId="{358857AC-86F4-D54D-AA01-B03429E5AEA3}" type="pres">
      <dgm:prSet presAssocID="{4CD82635-F72B-7C49-ACA0-F005120968C9}" presName="node" presStyleLbl="node1" presStyleIdx="1" presStyleCnt="3">
        <dgm:presLayoutVars>
          <dgm:bulletEnabled val="1"/>
        </dgm:presLayoutVars>
      </dgm:prSet>
      <dgm:spPr/>
      <dgm:t>
        <a:bodyPr/>
        <a:lstStyle/>
        <a:p>
          <a:endParaRPr lang="en-US"/>
        </a:p>
      </dgm:t>
    </dgm:pt>
    <dgm:pt modelId="{B0055CA0-B7E9-164F-887E-A093EE721B7C}" type="pres">
      <dgm:prSet presAssocID="{D234BAC6-00B3-8347-9606-86AC311B1EE9}" presName="spacerL" presStyleCnt="0"/>
      <dgm:spPr/>
    </dgm:pt>
    <dgm:pt modelId="{AE51DE55-F014-A142-BE43-296E6553C320}" type="pres">
      <dgm:prSet presAssocID="{D234BAC6-00B3-8347-9606-86AC311B1EE9}" presName="sibTrans" presStyleLbl="sibTrans2D1" presStyleIdx="1" presStyleCnt="2"/>
      <dgm:spPr/>
      <dgm:t>
        <a:bodyPr/>
        <a:lstStyle/>
        <a:p>
          <a:endParaRPr lang="en-US"/>
        </a:p>
      </dgm:t>
    </dgm:pt>
    <dgm:pt modelId="{003E7A8E-5FDE-7940-B07B-2F7ED5BE7D07}" type="pres">
      <dgm:prSet presAssocID="{D234BAC6-00B3-8347-9606-86AC311B1EE9}" presName="spacerR" presStyleCnt="0"/>
      <dgm:spPr/>
    </dgm:pt>
    <dgm:pt modelId="{FC0BBC1F-D7CF-8044-A32A-BC676442F93D}" type="pres">
      <dgm:prSet presAssocID="{6E690A78-64A6-EF44-AF0C-D4CE7212BAAD}" presName="node" presStyleLbl="node1" presStyleIdx="2" presStyleCnt="3">
        <dgm:presLayoutVars>
          <dgm:bulletEnabled val="1"/>
        </dgm:presLayoutVars>
      </dgm:prSet>
      <dgm:spPr/>
      <dgm:t>
        <a:bodyPr/>
        <a:lstStyle/>
        <a:p>
          <a:endParaRPr lang="en-US"/>
        </a:p>
      </dgm:t>
    </dgm:pt>
  </dgm:ptLst>
  <dgm:cxnLst>
    <dgm:cxn modelId="{69D3EE07-615B-5149-90BB-2F2FC31D17D7}" srcId="{3EF2CCBE-AB8A-1A48-A97E-6F6435A7AF4D}" destId="{5A287CC8-56BA-C744-BFFA-8CA7C770FB1A}" srcOrd="0" destOrd="0" parTransId="{766FAA4A-12A3-3C46-B264-7818D29AEDAC}" sibTransId="{65682724-D897-144E-AC0B-2F20B74156CB}"/>
    <dgm:cxn modelId="{06FA1AEA-98BF-8B49-B379-2953922C0266}" type="presOf" srcId="{3EF2CCBE-AB8A-1A48-A97E-6F6435A7AF4D}" destId="{530DEB43-D1F8-0848-A2C1-44EB2E040048}" srcOrd="0" destOrd="0" presId="urn:microsoft.com/office/officeart/2005/8/layout/equation1"/>
    <dgm:cxn modelId="{BE31749A-5B73-BC4A-9563-2547C85D2D98}" srcId="{3EF2CCBE-AB8A-1A48-A97E-6F6435A7AF4D}" destId="{6E690A78-64A6-EF44-AF0C-D4CE7212BAAD}" srcOrd="2" destOrd="0" parTransId="{637C32D3-111A-EC4C-A6D5-BB1405795B6B}" sibTransId="{122C06DE-1D5C-2041-A54E-564C0A8F5D4D}"/>
    <dgm:cxn modelId="{3537DE43-0AC1-E742-9916-371C8D65B5F6}" type="presOf" srcId="{65682724-D897-144E-AC0B-2F20B74156CB}" destId="{009D3515-1ABD-3949-8DAE-E3DDBDE29F35}" srcOrd="0" destOrd="0" presId="urn:microsoft.com/office/officeart/2005/8/layout/equation1"/>
    <dgm:cxn modelId="{91C55458-C756-C84D-9606-30A9A8D02933}" type="presOf" srcId="{6E690A78-64A6-EF44-AF0C-D4CE7212BAAD}" destId="{FC0BBC1F-D7CF-8044-A32A-BC676442F93D}" srcOrd="0" destOrd="0" presId="urn:microsoft.com/office/officeart/2005/8/layout/equation1"/>
    <dgm:cxn modelId="{FB029FF0-B371-7A4F-8D3A-9128DEE932F7}" type="presOf" srcId="{D234BAC6-00B3-8347-9606-86AC311B1EE9}" destId="{AE51DE55-F014-A142-BE43-296E6553C320}" srcOrd="0" destOrd="0" presId="urn:microsoft.com/office/officeart/2005/8/layout/equation1"/>
    <dgm:cxn modelId="{6337D62B-BAD5-854D-8577-F302EBD4E21F}" type="presOf" srcId="{5A287CC8-56BA-C744-BFFA-8CA7C770FB1A}" destId="{7ACB9A41-D651-7E45-8376-C8E681F28524}" srcOrd="0" destOrd="0" presId="urn:microsoft.com/office/officeart/2005/8/layout/equation1"/>
    <dgm:cxn modelId="{0EE70F4A-9784-6841-8C08-99026890C5E6}" type="presOf" srcId="{4CD82635-F72B-7C49-ACA0-F005120968C9}" destId="{358857AC-86F4-D54D-AA01-B03429E5AEA3}" srcOrd="0" destOrd="0" presId="urn:microsoft.com/office/officeart/2005/8/layout/equation1"/>
    <dgm:cxn modelId="{6D708DE7-6826-4140-9D54-BA5EE6855CAC}" srcId="{3EF2CCBE-AB8A-1A48-A97E-6F6435A7AF4D}" destId="{4CD82635-F72B-7C49-ACA0-F005120968C9}" srcOrd="1" destOrd="0" parTransId="{3D90D7EB-17C1-EF46-B4BC-014D2C6DAFA7}" sibTransId="{D234BAC6-00B3-8347-9606-86AC311B1EE9}"/>
    <dgm:cxn modelId="{3562096B-1AA2-CE46-9DFC-271BFAE822C9}" type="presParOf" srcId="{530DEB43-D1F8-0848-A2C1-44EB2E040048}" destId="{7ACB9A41-D651-7E45-8376-C8E681F28524}" srcOrd="0" destOrd="0" presId="urn:microsoft.com/office/officeart/2005/8/layout/equation1"/>
    <dgm:cxn modelId="{B99EB3DD-9BF7-F24D-AC9B-076DF88B08AB}" type="presParOf" srcId="{530DEB43-D1F8-0848-A2C1-44EB2E040048}" destId="{6E284460-A040-E34C-99C0-112B1CE7C00D}" srcOrd="1" destOrd="0" presId="urn:microsoft.com/office/officeart/2005/8/layout/equation1"/>
    <dgm:cxn modelId="{587FC5D3-A728-C14B-AD2A-CADA21E1BD11}" type="presParOf" srcId="{530DEB43-D1F8-0848-A2C1-44EB2E040048}" destId="{009D3515-1ABD-3949-8DAE-E3DDBDE29F35}" srcOrd="2" destOrd="0" presId="urn:microsoft.com/office/officeart/2005/8/layout/equation1"/>
    <dgm:cxn modelId="{907C9B79-646B-014B-87D8-445360F083AB}" type="presParOf" srcId="{530DEB43-D1F8-0848-A2C1-44EB2E040048}" destId="{276CD1EE-619E-9E43-B04E-25459838E367}" srcOrd="3" destOrd="0" presId="urn:microsoft.com/office/officeart/2005/8/layout/equation1"/>
    <dgm:cxn modelId="{D12B2770-9725-8448-BFA3-77706CB4D51D}" type="presParOf" srcId="{530DEB43-D1F8-0848-A2C1-44EB2E040048}" destId="{358857AC-86F4-D54D-AA01-B03429E5AEA3}" srcOrd="4" destOrd="0" presId="urn:microsoft.com/office/officeart/2005/8/layout/equation1"/>
    <dgm:cxn modelId="{FD4EADDE-D712-AD49-A803-28DABB562AA4}" type="presParOf" srcId="{530DEB43-D1F8-0848-A2C1-44EB2E040048}" destId="{B0055CA0-B7E9-164F-887E-A093EE721B7C}" srcOrd="5" destOrd="0" presId="urn:microsoft.com/office/officeart/2005/8/layout/equation1"/>
    <dgm:cxn modelId="{D87A84A3-01DD-1A41-B736-9459BB6584A5}" type="presParOf" srcId="{530DEB43-D1F8-0848-A2C1-44EB2E040048}" destId="{AE51DE55-F014-A142-BE43-296E6553C320}" srcOrd="6" destOrd="0" presId="urn:microsoft.com/office/officeart/2005/8/layout/equation1"/>
    <dgm:cxn modelId="{D3D81527-8C10-6B40-8CB6-437994B0CF82}" type="presParOf" srcId="{530DEB43-D1F8-0848-A2C1-44EB2E040048}" destId="{003E7A8E-5FDE-7940-B07B-2F7ED5BE7D07}" srcOrd="7" destOrd="0" presId="urn:microsoft.com/office/officeart/2005/8/layout/equation1"/>
    <dgm:cxn modelId="{B8170566-BE6C-7244-8962-9216DE7E1964}" type="presParOf" srcId="{530DEB43-D1F8-0848-A2C1-44EB2E040048}" destId="{FC0BBC1F-D7CF-8044-A32A-BC676442F93D}"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03DB89-8DFB-9546-9628-3254E997BF2F}" type="doc">
      <dgm:prSet loTypeId="urn:microsoft.com/office/officeart/2005/8/layout/vList2" loCatId="" qsTypeId="urn:microsoft.com/office/officeart/2005/8/quickstyle/simple4" qsCatId="simple" csTypeId="urn:microsoft.com/office/officeart/2005/8/colors/colorful1" csCatId="colorful" phldr="1"/>
      <dgm:spPr/>
      <dgm:t>
        <a:bodyPr/>
        <a:lstStyle/>
        <a:p>
          <a:endParaRPr lang="en-US"/>
        </a:p>
      </dgm:t>
    </dgm:pt>
    <dgm:pt modelId="{268B73D8-0AC1-8D40-8B5D-612A3B18C57E}">
      <dgm:prSet/>
      <dgm:spPr/>
      <dgm:t>
        <a:bodyPr/>
        <a:lstStyle/>
        <a:p>
          <a:pPr rtl="0"/>
          <a:r>
            <a:rPr lang="en-US" dirty="0">
              <a:solidFill>
                <a:srgbClr val="000000"/>
              </a:solidFill>
            </a:rPr>
            <a:t>Taxonomy </a:t>
          </a:r>
        </a:p>
      </dgm:t>
    </dgm:pt>
    <dgm:pt modelId="{C7D0D054-F9D8-9B44-ABA0-E8F4B46187F0}" type="parTrans" cxnId="{0295E2F9-F94B-A949-A21A-641780AA558D}">
      <dgm:prSet/>
      <dgm:spPr/>
      <dgm:t>
        <a:bodyPr/>
        <a:lstStyle/>
        <a:p>
          <a:endParaRPr lang="en-US"/>
        </a:p>
      </dgm:t>
    </dgm:pt>
    <dgm:pt modelId="{218A599F-AB30-9446-ADD4-71D0D373908A}" type="sibTrans" cxnId="{0295E2F9-F94B-A949-A21A-641780AA558D}">
      <dgm:prSet/>
      <dgm:spPr/>
      <dgm:t>
        <a:bodyPr/>
        <a:lstStyle/>
        <a:p>
          <a:endParaRPr lang="en-US"/>
        </a:p>
      </dgm:t>
    </dgm:pt>
    <dgm:pt modelId="{3CA3D3F3-71E3-0540-9E85-E87439F96EA2}">
      <dgm:prSet/>
      <dgm:spPr/>
      <dgm:t>
        <a:bodyPr/>
        <a:lstStyle/>
        <a:p>
          <a:pPr rtl="0"/>
          <a:r>
            <a:rPr lang="en-US" dirty="0"/>
            <a:t>Process</a:t>
          </a:r>
        </a:p>
      </dgm:t>
    </dgm:pt>
    <dgm:pt modelId="{7A4DA4A1-EF82-EF45-9280-55EB9D49D947}" type="parTrans" cxnId="{EF27842B-67EC-D845-8C81-622203098385}">
      <dgm:prSet/>
      <dgm:spPr/>
      <dgm:t>
        <a:bodyPr/>
        <a:lstStyle/>
        <a:p>
          <a:endParaRPr lang="en-US"/>
        </a:p>
      </dgm:t>
    </dgm:pt>
    <dgm:pt modelId="{C1A657F4-AD23-D149-B46B-28CCB3AAE1F0}" type="sibTrans" cxnId="{EF27842B-67EC-D845-8C81-622203098385}">
      <dgm:prSet/>
      <dgm:spPr/>
      <dgm:t>
        <a:bodyPr/>
        <a:lstStyle/>
        <a:p>
          <a:endParaRPr lang="en-US"/>
        </a:p>
      </dgm:t>
    </dgm:pt>
    <dgm:pt modelId="{CAC7E7C4-6673-4349-9830-281DCAA11F2F}">
      <dgm:prSet/>
      <dgm:spPr>
        <a:solidFill>
          <a:schemeClr val="accent1"/>
        </a:solidFill>
      </dgm:spPr>
      <dgm:t>
        <a:bodyPr/>
        <a:lstStyle/>
        <a:p>
          <a:pPr rtl="0"/>
          <a:r>
            <a:rPr lang="en-US" dirty="0">
              <a:solidFill>
                <a:srgbClr val="000000"/>
              </a:solidFill>
            </a:rPr>
            <a:t>Rubric</a:t>
          </a:r>
        </a:p>
      </dgm:t>
    </dgm:pt>
    <dgm:pt modelId="{5DFFF899-D032-3D4C-A756-B84A98CAF7DA}" type="parTrans" cxnId="{25CE0180-3E51-7644-B1C1-0310D725DCFF}">
      <dgm:prSet/>
      <dgm:spPr/>
      <dgm:t>
        <a:bodyPr/>
        <a:lstStyle/>
        <a:p>
          <a:endParaRPr lang="en-US"/>
        </a:p>
      </dgm:t>
    </dgm:pt>
    <dgm:pt modelId="{8F12AA12-90F2-0A45-88E2-6506BB2371BA}" type="sibTrans" cxnId="{25CE0180-3E51-7644-B1C1-0310D725DCFF}">
      <dgm:prSet/>
      <dgm:spPr/>
      <dgm:t>
        <a:bodyPr/>
        <a:lstStyle/>
        <a:p>
          <a:endParaRPr lang="en-US"/>
        </a:p>
      </dgm:t>
    </dgm:pt>
    <dgm:pt modelId="{AFE80CC0-D69B-8746-B207-2BE433DCCBA7}" type="pres">
      <dgm:prSet presAssocID="{1803DB89-8DFB-9546-9628-3254E997BF2F}" presName="linear" presStyleCnt="0">
        <dgm:presLayoutVars>
          <dgm:animLvl val="lvl"/>
          <dgm:resizeHandles val="exact"/>
        </dgm:presLayoutVars>
      </dgm:prSet>
      <dgm:spPr/>
      <dgm:t>
        <a:bodyPr/>
        <a:lstStyle/>
        <a:p>
          <a:endParaRPr lang="en-US"/>
        </a:p>
      </dgm:t>
    </dgm:pt>
    <dgm:pt modelId="{C08425B0-1555-354C-81B4-E9FFE894BF6B}" type="pres">
      <dgm:prSet presAssocID="{268B73D8-0AC1-8D40-8B5D-612A3B18C57E}" presName="parentText" presStyleLbl="node1" presStyleIdx="0" presStyleCnt="3">
        <dgm:presLayoutVars>
          <dgm:chMax val="0"/>
          <dgm:bulletEnabled val="1"/>
        </dgm:presLayoutVars>
      </dgm:prSet>
      <dgm:spPr/>
      <dgm:t>
        <a:bodyPr/>
        <a:lstStyle/>
        <a:p>
          <a:endParaRPr lang="en-US"/>
        </a:p>
      </dgm:t>
    </dgm:pt>
    <dgm:pt modelId="{03B01DF5-349D-1A48-AA6B-211F27C5F352}" type="pres">
      <dgm:prSet presAssocID="{218A599F-AB30-9446-ADD4-71D0D373908A}" presName="spacer" presStyleCnt="0"/>
      <dgm:spPr/>
    </dgm:pt>
    <dgm:pt modelId="{851E2076-E62B-BA4F-8842-94402EB1A31B}" type="pres">
      <dgm:prSet presAssocID="{3CA3D3F3-71E3-0540-9E85-E87439F96EA2}" presName="parentText" presStyleLbl="node1" presStyleIdx="1" presStyleCnt="3">
        <dgm:presLayoutVars>
          <dgm:chMax val="0"/>
          <dgm:bulletEnabled val="1"/>
        </dgm:presLayoutVars>
      </dgm:prSet>
      <dgm:spPr/>
      <dgm:t>
        <a:bodyPr/>
        <a:lstStyle/>
        <a:p>
          <a:endParaRPr lang="en-US"/>
        </a:p>
      </dgm:t>
    </dgm:pt>
    <dgm:pt modelId="{5DED6348-6749-994E-BF67-F70A9CE21F37}" type="pres">
      <dgm:prSet presAssocID="{C1A657F4-AD23-D149-B46B-28CCB3AAE1F0}" presName="spacer" presStyleCnt="0"/>
      <dgm:spPr/>
    </dgm:pt>
    <dgm:pt modelId="{330FE02F-D8C9-F945-BDD1-885097A4E15C}" type="pres">
      <dgm:prSet presAssocID="{CAC7E7C4-6673-4349-9830-281DCAA11F2F}" presName="parentText" presStyleLbl="node1" presStyleIdx="2" presStyleCnt="3">
        <dgm:presLayoutVars>
          <dgm:chMax val="0"/>
          <dgm:bulletEnabled val="1"/>
        </dgm:presLayoutVars>
      </dgm:prSet>
      <dgm:spPr/>
      <dgm:t>
        <a:bodyPr/>
        <a:lstStyle/>
        <a:p>
          <a:endParaRPr lang="en-US"/>
        </a:p>
      </dgm:t>
    </dgm:pt>
  </dgm:ptLst>
  <dgm:cxnLst>
    <dgm:cxn modelId="{66D3BE66-92CB-C841-B99C-20196E700846}" type="presOf" srcId="{CAC7E7C4-6673-4349-9830-281DCAA11F2F}" destId="{330FE02F-D8C9-F945-BDD1-885097A4E15C}" srcOrd="0" destOrd="0" presId="urn:microsoft.com/office/officeart/2005/8/layout/vList2"/>
    <dgm:cxn modelId="{EF27842B-67EC-D845-8C81-622203098385}" srcId="{1803DB89-8DFB-9546-9628-3254E997BF2F}" destId="{3CA3D3F3-71E3-0540-9E85-E87439F96EA2}" srcOrd="1" destOrd="0" parTransId="{7A4DA4A1-EF82-EF45-9280-55EB9D49D947}" sibTransId="{C1A657F4-AD23-D149-B46B-28CCB3AAE1F0}"/>
    <dgm:cxn modelId="{25CE0180-3E51-7644-B1C1-0310D725DCFF}" srcId="{1803DB89-8DFB-9546-9628-3254E997BF2F}" destId="{CAC7E7C4-6673-4349-9830-281DCAA11F2F}" srcOrd="2" destOrd="0" parTransId="{5DFFF899-D032-3D4C-A756-B84A98CAF7DA}" sibTransId="{8F12AA12-90F2-0A45-88E2-6506BB2371BA}"/>
    <dgm:cxn modelId="{2FA33FD3-E717-9546-BB1D-F4E75A0843FD}" type="presOf" srcId="{268B73D8-0AC1-8D40-8B5D-612A3B18C57E}" destId="{C08425B0-1555-354C-81B4-E9FFE894BF6B}" srcOrd="0" destOrd="0" presId="urn:microsoft.com/office/officeart/2005/8/layout/vList2"/>
    <dgm:cxn modelId="{0295E2F9-F94B-A949-A21A-641780AA558D}" srcId="{1803DB89-8DFB-9546-9628-3254E997BF2F}" destId="{268B73D8-0AC1-8D40-8B5D-612A3B18C57E}" srcOrd="0" destOrd="0" parTransId="{C7D0D054-F9D8-9B44-ABA0-E8F4B46187F0}" sibTransId="{218A599F-AB30-9446-ADD4-71D0D373908A}"/>
    <dgm:cxn modelId="{483E9D2B-9B74-8546-9794-85C4E6751FF9}" type="presOf" srcId="{1803DB89-8DFB-9546-9628-3254E997BF2F}" destId="{AFE80CC0-D69B-8746-B207-2BE433DCCBA7}" srcOrd="0" destOrd="0" presId="urn:microsoft.com/office/officeart/2005/8/layout/vList2"/>
    <dgm:cxn modelId="{FED1AA87-473A-0B49-AFEC-5118F3C19819}" type="presOf" srcId="{3CA3D3F3-71E3-0540-9E85-E87439F96EA2}" destId="{851E2076-E62B-BA4F-8842-94402EB1A31B}" srcOrd="0" destOrd="0" presId="urn:microsoft.com/office/officeart/2005/8/layout/vList2"/>
    <dgm:cxn modelId="{C6AB59B5-ADF9-C048-9A06-176295A66607}" type="presParOf" srcId="{AFE80CC0-D69B-8746-B207-2BE433DCCBA7}" destId="{C08425B0-1555-354C-81B4-E9FFE894BF6B}" srcOrd="0" destOrd="0" presId="urn:microsoft.com/office/officeart/2005/8/layout/vList2"/>
    <dgm:cxn modelId="{21264DF0-2041-634A-992A-544C8CDD8194}" type="presParOf" srcId="{AFE80CC0-D69B-8746-B207-2BE433DCCBA7}" destId="{03B01DF5-349D-1A48-AA6B-211F27C5F352}" srcOrd="1" destOrd="0" presId="urn:microsoft.com/office/officeart/2005/8/layout/vList2"/>
    <dgm:cxn modelId="{3625B324-34BB-F04C-9753-0B54E19A58A0}" type="presParOf" srcId="{AFE80CC0-D69B-8746-B207-2BE433DCCBA7}" destId="{851E2076-E62B-BA4F-8842-94402EB1A31B}" srcOrd="2" destOrd="0" presId="urn:microsoft.com/office/officeart/2005/8/layout/vList2"/>
    <dgm:cxn modelId="{C48BA0C1-1287-F947-BEBE-4694D687FC75}" type="presParOf" srcId="{AFE80CC0-D69B-8746-B207-2BE433DCCBA7}" destId="{5DED6348-6749-994E-BF67-F70A9CE21F37}" srcOrd="3" destOrd="0" presId="urn:microsoft.com/office/officeart/2005/8/layout/vList2"/>
    <dgm:cxn modelId="{1F86E10E-CD21-8C4D-B12C-E11D259BFB82}" type="presParOf" srcId="{AFE80CC0-D69B-8746-B207-2BE433DCCBA7}" destId="{330FE02F-D8C9-F945-BDD1-885097A4E15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B89EFD-5A9E-D54B-8A30-28AE86A26C40}" type="doc">
      <dgm:prSet loTypeId="urn:microsoft.com/office/officeart/2005/8/layout/default" loCatId="" qsTypeId="urn:microsoft.com/office/officeart/2005/8/quickstyle/simple4" qsCatId="simple" csTypeId="urn:microsoft.com/office/officeart/2005/8/colors/colorful1" csCatId="colorful"/>
      <dgm:spPr/>
      <dgm:t>
        <a:bodyPr/>
        <a:lstStyle/>
        <a:p>
          <a:endParaRPr lang="en-US"/>
        </a:p>
      </dgm:t>
    </dgm:pt>
    <dgm:pt modelId="{72BAA836-E49C-104F-B17E-0140AA8ABE0B}">
      <dgm:prSet/>
      <dgm:spPr/>
      <dgm:t>
        <a:bodyPr/>
        <a:lstStyle/>
        <a:p>
          <a:pPr rtl="0"/>
          <a:r>
            <a:rPr lang="en-US" dirty="0"/>
            <a:t>What tools, systems, and/or technologies do you use?</a:t>
          </a:r>
        </a:p>
      </dgm:t>
    </dgm:pt>
    <dgm:pt modelId="{69E49540-E264-C24B-BE5B-3DF66DD3B163}" type="parTrans" cxnId="{60704725-6AAA-4442-9133-C830C4A6C388}">
      <dgm:prSet/>
      <dgm:spPr/>
      <dgm:t>
        <a:bodyPr/>
        <a:lstStyle/>
        <a:p>
          <a:endParaRPr lang="en-US"/>
        </a:p>
      </dgm:t>
    </dgm:pt>
    <dgm:pt modelId="{876D4042-935B-7C48-A226-3EE3E94177F4}" type="sibTrans" cxnId="{60704725-6AAA-4442-9133-C830C4A6C388}">
      <dgm:prSet/>
      <dgm:spPr/>
      <dgm:t>
        <a:bodyPr/>
        <a:lstStyle/>
        <a:p>
          <a:endParaRPr lang="en-US"/>
        </a:p>
      </dgm:t>
    </dgm:pt>
    <dgm:pt modelId="{5ECE3668-2A97-3445-8194-654D43CF24BE}">
      <dgm:prSet/>
      <dgm:spPr/>
      <dgm:t>
        <a:bodyPr/>
        <a:lstStyle/>
        <a:p>
          <a:pPr rtl="0"/>
          <a:r>
            <a:rPr lang="en-US" dirty="0"/>
            <a:t>What function(s) do they perform?</a:t>
          </a:r>
        </a:p>
      </dgm:t>
    </dgm:pt>
    <dgm:pt modelId="{1861A1D7-AF7A-8249-A4E4-88C595C2D95A}" type="parTrans" cxnId="{DAC8B592-40FA-DA4F-A280-C803D3E27C98}">
      <dgm:prSet/>
      <dgm:spPr/>
      <dgm:t>
        <a:bodyPr/>
        <a:lstStyle/>
        <a:p>
          <a:endParaRPr lang="en-US"/>
        </a:p>
      </dgm:t>
    </dgm:pt>
    <dgm:pt modelId="{90BE749D-2FF2-5449-AF25-0347F372E1A0}" type="sibTrans" cxnId="{DAC8B592-40FA-DA4F-A280-C803D3E27C98}">
      <dgm:prSet/>
      <dgm:spPr/>
      <dgm:t>
        <a:bodyPr/>
        <a:lstStyle/>
        <a:p>
          <a:endParaRPr lang="en-US"/>
        </a:p>
      </dgm:t>
    </dgm:pt>
    <dgm:pt modelId="{60AE7657-D36F-2D40-9EFC-5E8C7CC66478}" type="pres">
      <dgm:prSet presAssocID="{D6B89EFD-5A9E-D54B-8A30-28AE86A26C40}" presName="diagram" presStyleCnt="0">
        <dgm:presLayoutVars>
          <dgm:dir/>
          <dgm:resizeHandles val="exact"/>
        </dgm:presLayoutVars>
      </dgm:prSet>
      <dgm:spPr/>
      <dgm:t>
        <a:bodyPr/>
        <a:lstStyle/>
        <a:p>
          <a:endParaRPr lang="en-US"/>
        </a:p>
      </dgm:t>
    </dgm:pt>
    <dgm:pt modelId="{93FC99D7-368F-134C-B7C8-410B46BC3B9C}" type="pres">
      <dgm:prSet presAssocID="{72BAA836-E49C-104F-B17E-0140AA8ABE0B}" presName="node" presStyleLbl="node1" presStyleIdx="0" presStyleCnt="2">
        <dgm:presLayoutVars>
          <dgm:bulletEnabled val="1"/>
        </dgm:presLayoutVars>
      </dgm:prSet>
      <dgm:spPr/>
      <dgm:t>
        <a:bodyPr/>
        <a:lstStyle/>
        <a:p>
          <a:endParaRPr lang="en-US"/>
        </a:p>
      </dgm:t>
    </dgm:pt>
    <dgm:pt modelId="{A61FC882-B62F-B149-A0E5-0268A14005A3}" type="pres">
      <dgm:prSet presAssocID="{876D4042-935B-7C48-A226-3EE3E94177F4}" presName="sibTrans" presStyleCnt="0"/>
      <dgm:spPr/>
    </dgm:pt>
    <dgm:pt modelId="{55C82318-00BE-B241-A88E-244561DDD28B}" type="pres">
      <dgm:prSet presAssocID="{5ECE3668-2A97-3445-8194-654D43CF24BE}" presName="node" presStyleLbl="node1" presStyleIdx="1" presStyleCnt="2">
        <dgm:presLayoutVars>
          <dgm:bulletEnabled val="1"/>
        </dgm:presLayoutVars>
      </dgm:prSet>
      <dgm:spPr/>
      <dgm:t>
        <a:bodyPr/>
        <a:lstStyle/>
        <a:p>
          <a:endParaRPr lang="en-US"/>
        </a:p>
      </dgm:t>
    </dgm:pt>
  </dgm:ptLst>
  <dgm:cxnLst>
    <dgm:cxn modelId="{0E684989-AFC8-4945-A347-DAFDE7AE25AF}" type="presOf" srcId="{5ECE3668-2A97-3445-8194-654D43CF24BE}" destId="{55C82318-00BE-B241-A88E-244561DDD28B}" srcOrd="0" destOrd="0" presId="urn:microsoft.com/office/officeart/2005/8/layout/default"/>
    <dgm:cxn modelId="{214AC35B-0D62-254A-ADBE-0918D8D5D39A}" type="presOf" srcId="{D6B89EFD-5A9E-D54B-8A30-28AE86A26C40}" destId="{60AE7657-D36F-2D40-9EFC-5E8C7CC66478}" srcOrd="0" destOrd="0" presId="urn:microsoft.com/office/officeart/2005/8/layout/default"/>
    <dgm:cxn modelId="{60704725-6AAA-4442-9133-C830C4A6C388}" srcId="{D6B89EFD-5A9E-D54B-8A30-28AE86A26C40}" destId="{72BAA836-E49C-104F-B17E-0140AA8ABE0B}" srcOrd="0" destOrd="0" parTransId="{69E49540-E264-C24B-BE5B-3DF66DD3B163}" sibTransId="{876D4042-935B-7C48-A226-3EE3E94177F4}"/>
    <dgm:cxn modelId="{DAC8B592-40FA-DA4F-A280-C803D3E27C98}" srcId="{D6B89EFD-5A9E-D54B-8A30-28AE86A26C40}" destId="{5ECE3668-2A97-3445-8194-654D43CF24BE}" srcOrd="1" destOrd="0" parTransId="{1861A1D7-AF7A-8249-A4E4-88C595C2D95A}" sibTransId="{90BE749D-2FF2-5449-AF25-0347F372E1A0}"/>
    <dgm:cxn modelId="{81E03E68-A67E-D548-BFC9-47F900441228}" type="presOf" srcId="{72BAA836-E49C-104F-B17E-0140AA8ABE0B}" destId="{93FC99D7-368F-134C-B7C8-410B46BC3B9C}" srcOrd="0" destOrd="0" presId="urn:microsoft.com/office/officeart/2005/8/layout/default"/>
    <dgm:cxn modelId="{34AF217D-1697-D247-B9A6-CFBAE053F50B}" type="presParOf" srcId="{60AE7657-D36F-2D40-9EFC-5E8C7CC66478}" destId="{93FC99D7-368F-134C-B7C8-410B46BC3B9C}" srcOrd="0" destOrd="0" presId="urn:microsoft.com/office/officeart/2005/8/layout/default"/>
    <dgm:cxn modelId="{AC30D9CD-BF7E-004B-B85E-DDE8E9A7734C}" type="presParOf" srcId="{60AE7657-D36F-2D40-9EFC-5E8C7CC66478}" destId="{A61FC882-B62F-B149-A0E5-0268A14005A3}" srcOrd="1" destOrd="0" presId="urn:microsoft.com/office/officeart/2005/8/layout/default"/>
    <dgm:cxn modelId="{3F08B36B-FF4B-D542-BEB4-0630F730BA25}" type="presParOf" srcId="{60AE7657-D36F-2D40-9EFC-5E8C7CC66478}" destId="{55C82318-00BE-B241-A88E-244561DDD28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C2206A-073B-CF46-9AE4-53B147B2575F}" type="doc">
      <dgm:prSet loTypeId="urn:microsoft.com/office/officeart/2005/8/layout/default" loCatId="" qsTypeId="urn:microsoft.com/office/officeart/2005/8/quickstyle/simple4" qsCatId="simple" csTypeId="urn:microsoft.com/office/officeart/2005/8/colors/colorful1" csCatId="colorful" phldr="1"/>
      <dgm:spPr/>
      <dgm:t>
        <a:bodyPr/>
        <a:lstStyle/>
        <a:p>
          <a:endParaRPr lang="en-US"/>
        </a:p>
      </dgm:t>
    </dgm:pt>
    <dgm:pt modelId="{F0CEAE1F-EFEA-B24B-B329-A338B0853405}">
      <dgm:prSet/>
      <dgm:spPr/>
      <dgm:t>
        <a:bodyPr/>
        <a:lstStyle/>
        <a:p>
          <a:pPr rtl="0"/>
          <a:r>
            <a:rPr lang="en-US" b="1" i="1" dirty="0"/>
            <a:t>Collecting </a:t>
          </a:r>
          <a:endParaRPr lang="en-US" dirty="0"/>
        </a:p>
      </dgm:t>
    </dgm:pt>
    <dgm:pt modelId="{C3B019F7-1ED2-134F-880F-C11A6BA4D1AA}" type="parTrans" cxnId="{29AA4D9E-E520-734D-87D8-F94160FEAF53}">
      <dgm:prSet/>
      <dgm:spPr/>
      <dgm:t>
        <a:bodyPr/>
        <a:lstStyle/>
        <a:p>
          <a:endParaRPr lang="en-US"/>
        </a:p>
      </dgm:t>
    </dgm:pt>
    <dgm:pt modelId="{22646ADD-B4A6-5B43-9AD1-BA7A40793794}" type="sibTrans" cxnId="{29AA4D9E-E520-734D-87D8-F94160FEAF53}">
      <dgm:prSet/>
      <dgm:spPr/>
      <dgm:t>
        <a:bodyPr/>
        <a:lstStyle/>
        <a:p>
          <a:endParaRPr lang="en-US"/>
        </a:p>
      </dgm:t>
    </dgm:pt>
    <dgm:pt modelId="{A029A2F3-4790-A549-9E4D-50E0402EC891}">
      <dgm:prSet/>
      <dgm:spPr/>
      <dgm:t>
        <a:bodyPr/>
        <a:lstStyle/>
        <a:p>
          <a:pPr rtl="0"/>
          <a:r>
            <a:rPr lang="en-US" b="1" i="1" dirty="0"/>
            <a:t>Connecting</a:t>
          </a:r>
          <a:endParaRPr lang="en-US" dirty="0"/>
        </a:p>
      </dgm:t>
    </dgm:pt>
    <dgm:pt modelId="{4E5DC54F-BE08-5B40-92CE-CFA252900BF1}" type="parTrans" cxnId="{66E726AD-273F-0048-9568-DAF8B825536B}">
      <dgm:prSet/>
      <dgm:spPr/>
      <dgm:t>
        <a:bodyPr/>
        <a:lstStyle/>
        <a:p>
          <a:endParaRPr lang="en-US"/>
        </a:p>
      </dgm:t>
    </dgm:pt>
    <dgm:pt modelId="{E3ABB742-55DE-5147-AFB2-EE0756397E2F}" type="sibTrans" cxnId="{66E726AD-273F-0048-9568-DAF8B825536B}">
      <dgm:prSet/>
      <dgm:spPr/>
      <dgm:t>
        <a:bodyPr/>
        <a:lstStyle/>
        <a:p>
          <a:endParaRPr lang="en-US"/>
        </a:p>
      </dgm:t>
    </dgm:pt>
    <dgm:pt modelId="{CE3E0F1B-63E5-4D4E-8482-AABD49F600A6}">
      <dgm:prSet/>
      <dgm:spPr>
        <a:solidFill>
          <a:schemeClr val="accent1"/>
        </a:solidFill>
      </dgm:spPr>
      <dgm:t>
        <a:bodyPr/>
        <a:lstStyle/>
        <a:p>
          <a:pPr rtl="0"/>
          <a:r>
            <a:rPr lang="en-US" b="1" i="1" dirty="0">
              <a:solidFill>
                <a:srgbClr val="000000"/>
              </a:solidFill>
            </a:rPr>
            <a:t>Organizing</a:t>
          </a:r>
          <a:endParaRPr lang="en-US" dirty="0">
            <a:solidFill>
              <a:srgbClr val="000000"/>
            </a:solidFill>
          </a:endParaRPr>
        </a:p>
      </dgm:t>
    </dgm:pt>
    <dgm:pt modelId="{BE7648CF-3B2F-AD41-B514-129E340C8200}" type="parTrans" cxnId="{500A4E5A-6EBA-3E44-A1C7-AA083B9936C4}">
      <dgm:prSet/>
      <dgm:spPr/>
      <dgm:t>
        <a:bodyPr/>
        <a:lstStyle/>
        <a:p>
          <a:endParaRPr lang="en-US"/>
        </a:p>
      </dgm:t>
    </dgm:pt>
    <dgm:pt modelId="{4331919A-75F8-5542-B68A-B68FB2EACECF}" type="sibTrans" cxnId="{500A4E5A-6EBA-3E44-A1C7-AA083B9936C4}">
      <dgm:prSet/>
      <dgm:spPr/>
      <dgm:t>
        <a:bodyPr/>
        <a:lstStyle/>
        <a:p>
          <a:endParaRPr lang="en-US"/>
        </a:p>
      </dgm:t>
    </dgm:pt>
    <dgm:pt modelId="{DF227E83-BE92-2B40-97ED-C4394BAA5156}">
      <dgm:prSet/>
      <dgm:spPr>
        <a:solidFill>
          <a:schemeClr val="tx1">
            <a:lumMod val="75000"/>
            <a:lumOff val="25000"/>
          </a:schemeClr>
        </a:solidFill>
      </dgm:spPr>
      <dgm:t>
        <a:bodyPr/>
        <a:lstStyle/>
        <a:p>
          <a:pPr rtl="0"/>
          <a:r>
            <a:rPr lang="en-US" b="1" i="1" dirty="0"/>
            <a:t>Archiving</a:t>
          </a:r>
          <a:endParaRPr lang="en-US" dirty="0"/>
        </a:p>
      </dgm:t>
    </dgm:pt>
    <dgm:pt modelId="{E1DB8348-3280-6348-A3F0-79D9F9980FF5}" type="parTrans" cxnId="{24F4D868-B50B-314A-B94C-CE349BD5A355}">
      <dgm:prSet/>
      <dgm:spPr/>
      <dgm:t>
        <a:bodyPr/>
        <a:lstStyle/>
        <a:p>
          <a:endParaRPr lang="en-US"/>
        </a:p>
      </dgm:t>
    </dgm:pt>
    <dgm:pt modelId="{44AAAD34-E949-2F41-9C6D-91DCE3F1B138}" type="sibTrans" cxnId="{24F4D868-B50B-314A-B94C-CE349BD5A355}">
      <dgm:prSet/>
      <dgm:spPr/>
      <dgm:t>
        <a:bodyPr/>
        <a:lstStyle/>
        <a:p>
          <a:endParaRPr lang="en-US"/>
        </a:p>
      </dgm:t>
    </dgm:pt>
    <dgm:pt modelId="{91248913-191E-5246-A454-951FC59FF759}">
      <dgm:prSet/>
      <dgm:spPr>
        <a:solidFill>
          <a:schemeClr val="accent2"/>
        </a:solidFill>
      </dgm:spPr>
      <dgm:t>
        <a:bodyPr/>
        <a:lstStyle/>
        <a:p>
          <a:pPr rtl="0"/>
          <a:r>
            <a:rPr lang="en-US" b="1" i="1" dirty="0"/>
            <a:t>Analyzing</a:t>
          </a:r>
          <a:endParaRPr lang="en-US" dirty="0"/>
        </a:p>
      </dgm:t>
    </dgm:pt>
    <dgm:pt modelId="{49FB0545-C87B-674E-BD52-FE343C7947FD}" type="parTrans" cxnId="{948DFF02-A5F8-9B4E-AB6F-D548D4C4679F}">
      <dgm:prSet/>
      <dgm:spPr/>
      <dgm:t>
        <a:bodyPr/>
        <a:lstStyle/>
        <a:p>
          <a:endParaRPr lang="en-US"/>
        </a:p>
      </dgm:t>
    </dgm:pt>
    <dgm:pt modelId="{CF7695DF-A8E1-EE41-882B-AC256A0204C2}" type="sibTrans" cxnId="{948DFF02-A5F8-9B4E-AB6F-D548D4C4679F}">
      <dgm:prSet/>
      <dgm:spPr/>
      <dgm:t>
        <a:bodyPr/>
        <a:lstStyle/>
        <a:p>
          <a:endParaRPr lang="en-US"/>
        </a:p>
      </dgm:t>
    </dgm:pt>
    <dgm:pt modelId="{BE0A752B-B031-DB4E-B078-1BC4302DB256}">
      <dgm:prSet/>
      <dgm:spPr>
        <a:solidFill>
          <a:schemeClr val="tx1"/>
        </a:solidFill>
      </dgm:spPr>
      <dgm:t>
        <a:bodyPr/>
        <a:lstStyle/>
        <a:p>
          <a:pPr rtl="0"/>
          <a:r>
            <a:rPr lang="en-US" b="1" i="1" dirty="0"/>
            <a:t>Communicating</a:t>
          </a:r>
          <a:endParaRPr lang="en-US" dirty="0"/>
        </a:p>
      </dgm:t>
    </dgm:pt>
    <dgm:pt modelId="{3BEC0661-2F30-934F-947F-5F0FE0BF9BE5}" type="parTrans" cxnId="{1B1EEEE9-A4E8-4D4A-9BD6-0F7C1C4E275C}">
      <dgm:prSet/>
      <dgm:spPr/>
      <dgm:t>
        <a:bodyPr/>
        <a:lstStyle/>
        <a:p>
          <a:endParaRPr lang="en-US"/>
        </a:p>
      </dgm:t>
    </dgm:pt>
    <dgm:pt modelId="{7FC5BAE3-D612-0F4A-AB63-71C15D65D190}" type="sibTrans" cxnId="{1B1EEEE9-A4E8-4D4A-9BD6-0F7C1C4E275C}">
      <dgm:prSet/>
      <dgm:spPr/>
      <dgm:t>
        <a:bodyPr/>
        <a:lstStyle/>
        <a:p>
          <a:endParaRPr lang="en-US"/>
        </a:p>
      </dgm:t>
    </dgm:pt>
    <dgm:pt modelId="{DB27CA8D-A87D-9B44-9C31-9F910B8ADF3E}">
      <dgm:prSet/>
      <dgm:spPr>
        <a:solidFill>
          <a:schemeClr val="accent1"/>
        </a:solidFill>
      </dgm:spPr>
      <dgm:t>
        <a:bodyPr/>
        <a:lstStyle/>
        <a:p>
          <a:pPr rtl="0"/>
          <a:r>
            <a:rPr lang="en-US" b="1" i="1" dirty="0">
              <a:solidFill>
                <a:srgbClr val="000000"/>
              </a:solidFill>
            </a:rPr>
            <a:t>Closing the Loop</a:t>
          </a:r>
          <a:endParaRPr lang="en-US" dirty="0">
            <a:solidFill>
              <a:srgbClr val="000000"/>
            </a:solidFill>
          </a:endParaRPr>
        </a:p>
      </dgm:t>
    </dgm:pt>
    <dgm:pt modelId="{2703885D-7257-2E44-8FCA-D730B8D22D9A}" type="parTrans" cxnId="{BC65129F-FE01-E14B-947B-E654605743C1}">
      <dgm:prSet/>
      <dgm:spPr/>
      <dgm:t>
        <a:bodyPr/>
        <a:lstStyle/>
        <a:p>
          <a:endParaRPr lang="en-US"/>
        </a:p>
      </dgm:t>
    </dgm:pt>
    <dgm:pt modelId="{CA8270D6-E1C6-8545-8DBA-9F792B0D421D}" type="sibTrans" cxnId="{BC65129F-FE01-E14B-947B-E654605743C1}">
      <dgm:prSet/>
      <dgm:spPr/>
      <dgm:t>
        <a:bodyPr/>
        <a:lstStyle/>
        <a:p>
          <a:endParaRPr lang="en-US"/>
        </a:p>
      </dgm:t>
    </dgm:pt>
    <dgm:pt modelId="{F0FCE293-9F6E-A540-BE99-77AD26562CA2}" type="pres">
      <dgm:prSet presAssocID="{D5C2206A-073B-CF46-9AE4-53B147B2575F}" presName="diagram" presStyleCnt="0">
        <dgm:presLayoutVars>
          <dgm:dir/>
          <dgm:resizeHandles val="exact"/>
        </dgm:presLayoutVars>
      </dgm:prSet>
      <dgm:spPr/>
      <dgm:t>
        <a:bodyPr/>
        <a:lstStyle/>
        <a:p>
          <a:endParaRPr lang="en-US"/>
        </a:p>
      </dgm:t>
    </dgm:pt>
    <dgm:pt modelId="{AC289919-9C86-DE46-AC16-CFBD65981F40}" type="pres">
      <dgm:prSet presAssocID="{F0CEAE1F-EFEA-B24B-B329-A338B0853405}" presName="node" presStyleLbl="node1" presStyleIdx="0" presStyleCnt="7">
        <dgm:presLayoutVars>
          <dgm:bulletEnabled val="1"/>
        </dgm:presLayoutVars>
      </dgm:prSet>
      <dgm:spPr/>
      <dgm:t>
        <a:bodyPr/>
        <a:lstStyle/>
        <a:p>
          <a:endParaRPr lang="en-US"/>
        </a:p>
      </dgm:t>
    </dgm:pt>
    <dgm:pt modelId="{C2857431-38B4-114A-832D-D79BED3E2283}" type="pres">
      <dgm:prSet presAssocID="{22646ADD-B4A6-5B43-9AD1-BA7A40793794}" presName="sibTrans" presStyleCnt="0"/>
      <dgm:spPr/>
    </dgm:pt>
    <dgm:pt modelId="{33DAB132-31C2-CB4D-AE4C-01E4F893466A}" type="pres">
      <dgm:prSet presAssocID="{A029A2F3-4790-A549-9E4D-50E0402EC891}" presName="node" presStyleLbl="node1" presStyleIdx="1" presStyleCnt="7">
        <dgm:presLayoutVars>
          <dgm:bulletEnabled val="1"/>
        </dgm:presLayoutVars>
      </dgm:prSet>
      <dgm:spPr/>
      <dgm:t>
        <a:bodyPr/>
        <a:lstStyle/>
        <a:p>
          <a:endParaRPr lang="en-US"/>
        </a:p>
      </dgm:t>
    </dgm:pt>
    <dgm:pt modelId="{0ABCCBFE-CC48-5845-8E6C-7E7BE9914C59}" type="pres">
      <dgm:prSet presAssocID="{E3ABB742-55DE-5147-AFB2-EE0756397E2F}" presName="sibTrans" presStyleCnt="0"/>
      <dgm:spPr/>
    </dgm:pt>
    <dgm:pt modelId="{123CF934-51E9-0A4C-A9C9-FA772D77C725}" type="pres">
      <dgm:prSet presAssocID="{CE3E0F1B-63E5-4D4E-8482-AABD49F600A6}" presName="node" presStyleLbl="node1" presStyleIdx="2" presStyleCnt="7">
        <dgm:presLayoutVars>
          <dgm:bulletEnabled val="1"/>
        </dgm:presLayoutVars>
      </dgm:prSet>
      <dgm:spPr/>
      <dgm:t>
        <a:bodyPr/>
        <a:lstStyle/>
        <a:p>
          <a:endParaRPr lang="en-US"/>
        </a:p>
      </dgm:t>
    </dgm:pt>
    <dgm:pt modelId="{5BC422DF-FC48-7242-8EA0-09DDA035C7A4}" type="pres">
      <dgm:prSet presAssocID="{4331919A-75F8-5542-B68A-B68FB2EACECF}" presName="sibTrans" presStyleCnt="0"/>
      <dgm:spPr/>
    </dgm:pt>
    <dgm:pt modelId="{DC6D84DC-3880-5243-B655-37FEE7562D76}" type="pres">
      <dgm:prSet presAssocID="{DF227E83-BE92-2B40-97ED-C4394BAA5156}" presName="node" presStyleLbl="node1" presStyleIdx="3" presStyleCnt="7">
        <dgm:presLayoutVars>
          <dgm:bulletEnabled val="1"/>
        </dgm:presLayoutVars>
      </dgm:prSet>
      <dgm:spPr/>
      <dgm:t>
        <a:bodyPr/>
        <a:lstStyle/>
        <a:p>
          <a:endParaRPr lang="en-US"/>
        </a:p>
      </dgm:t>
    </dgm:pt>
    <dgm:pt modelId="{4900614B-28F5-A74C-B07E-5C7D71225B4B}" type="pres">
      <dgm:prSet presAssocID="{44AAAD34-E949-2F41-9C6D-91DCE3F1B138}" presName="sibTrans" presStyleCnt="0"/>
      <dgm:spPr/>
    </dgm:pt>
    <dgm:pt modelId="{552B9B74-73CA-CD4D-8058-E535017223D6}" type="pres">
      <dgm:prSet presAssocID="{91248913-191E-5246-A454-951FC59FF759}" presName="node" presStyleLbl="node1" presStyleIdx="4" presStyleCnt="7">
        <dgm:presLayoutVars>
          <dgm:bulletEnabled val="1"/>
        </dgm:presLayoutVars>
      </dgm:prSet>
      <dgm:spPr/>
      <dgm:t>
        <a:bodyPr/>
        <a:lstStyle/>
        <a:p>
          <a:endParaRPr lang="en-US"/>
        </a:p>
      </dgm:t>
    </dgm:pt>
    <dgm:pt modelId="{7A169FBD-D014-3E45-B46D-EFFF2E01F43B}" type="pres">
      <dgm:prSet presAssocID="{CF7695DF-A8E1-EE41-882B-AC256A0204C2}" presName="sibTrans" presStyleCnt="0"/>
      <dgm:spPr/>
    </dgm:pt>
    <dgm:pt modelId="{89427919-1302-6743-AE92-9AD8DF11EA4E}" type="pres">
      <dgm:prSet presAssocID="{BE0A752B-B031-DB4E-B078-1BC4302DB256}" presName="node" presStyleLbl="node1" presStyleIdx="5" presStyleCnt="7">
        <dgm:presLayoutVars>
          <dgm:bulletEnabled val="1"/>
        </dgm:presLayoutVars>
      </dgm:prSet>
      <dgm:spPr/>
      <dgm:t>
        <a:bodyPr/>
        <a:lstStyle/>
        <a:p>
          <a:endParaRPr lang="en-US"/>
        </a:p>
      </dgm:t>
    </dgm:pt>
    <dgm:pt modelId="{7AA59DD7-5B05-3F44-868D-075A3A2F5E02}" type="pres">
      <dgm:prSet presAssocID="{7FC5BAE3-D612-0F4A-AB63-71C15D65D190}" presName="sibTrans" presStyleCnt="0"/>
      <dgm:spPr/>
    </dgm:pt>
    <dgm:pt modelId="{6CD5ADEA-3C2D-8943-833A-1782EAC405BC}" type="pres">
      <dgm:prSet presAssocID="{DB27CA8D-A87D-9B44-9C31-9F910B8ADF3E}" presName="node" presStyleLbl="node1" presStyleIdx="6" presStyleCnt="7">
        <dgm:presLayoutVars>
          <dgm:bulletEnabled val="1"/>
        </dgm:presLayoutVars>
      </dgm:prSet>
      <dgm:spPr/>
      <dgm:t>
        <a:bodyPr/>
        <a:lstStyle/>
        <a:p>
          <a:endParaRPr lang="en-US"/>
        </a:p>
      </dgm:t>
    </dgm:pt>
  </dgm:ptLst>
  <dgm:cxnLst>
    <dgm:cxn modelId="{D31FA9F2-1454-D84B-B147-07E682339EB4}" type="presOf" srcId="{DB27CA8D-A87D-9B44-9C31-9F910B8ADF3E}" destId="{6CD5ADEA-3C2D-8943-833A-1782EAC405BC}" srcOrd="0" destOrd="0" presId="urn:microsoft.com/office/officeart/2005/8/layout/default"/>
    <dgm:cxn modelId="{24F4D868-B50B-314A-B94C-CE349BD5A355}" srcId="{D5C2206A-073B-CF46-9AE4-53B147B2575F}" destId="{DF227E83-BE92-2B40-97ED-C4394BAA5156}" srcOrd="3" destOrd="0" parTransId="{E1DB8348-3280-6348-A3F0-79D9F9980FF5}" sibTransId="{44AAAD34-E949-2F41-9C6D-91DCE3F1B138}"/>
    <dgm:cxn modelId="{02473A65-CDE8-D441-B9A0-3DBC66D16115}" type="presOf" srcId="{DF227E83-BE92-2B40-97ED-C4394BAA5156}" destId="{DC6D84DC-3880-5243-B655-37FEE7562D76}" srcOrd="0" destOrd="0" presId="urn:microsoft.com/office/officeart/2005/8/layout/default"/>
    <dgm:cxn modelId="{C4E0D814-0F9F-5C44-8360-5FBFF820557B}" type="presOf" srcId="{A029A2F3-4790-A549-9E4D-50E0402EC891}" destId="{33DAB132-31C2-CB4D-AE4C-01E4F893466A}" srcOrd="0" destOrd="0" presId="urn:microsoft.com/office/officeart/2005/8/layout/default"/>
    <dgm:cxn modelId="{3F303F42-EB13-5245-BB5D-481BD2D2F6CF}" type="presOf" srcId="{D5C2206A-073B-CF46-9AE4-53B147B2575F}" destId="{F0FCE293-9F6E-A540-BE99-77AD26562CA2}" srcOrd="0" destOrd="0" presId="urn:microsoft.com/office/officeart/2005/8/layout/default"/>
    <dgm:cxn modelId="{500A4E5A-6EBA-3E44-A1C7-AA083B9936C4}" srcId="{D5C2206A-073B-CF46-9AE4-53B147B2575F}" destId="{CE3E0F1B-63E5-4D4E-8482-AABD49F600A6}" srcOrd="2" destOrd="0" parTransId="{BE7648CF-3B2F-AD41-B514-129E340C8200}" sibTransId="{4331919A-75F8-5542-B68A-B68FB2EACECF}"/>
    <dgm:cxn modelId="{BC65129F-FE01-E14B-947B-E654605743C1}" srcId="{D5C2206A-073B-CF46-9AE4-53B147B2575F}" destId="{DB27CA8D-A87D-9B44-9C31-9F910B8ADF3E}" srcOrd="6" destOrd="0" parTransId="{2703885D-7257-2E44-8FCA-D730B8D22D9A}" sibTransId="{CA8270D6-E1C6-8545-8DBA-9F792B0D421D}"/>
    <dgm:cxn modelId="{1B1EEEE9-A4E8-4D4A-9BD6-0F7C1C4E275C}" srcId="{D5C2206A-073B-CF46-9AE4-53B147B2575F}" destId="{BE0A752B-B031-DB4E-B078-1BC4302DB256}" srcOrd="5" destOrd="0" parTransId="{3BEC0661-2F30-934F-947F-5F0FE0BF9BE5}" sibTransId="{7FC5BAE3-D612-0F4A-AB63-71C15D65D190}"/>
    <dgm:cxn modelId="{BB383461-22CC-E84B-8616-79D30675C183}" type="presOf" srcId="{BE0A752B-B031-DB4E-B078-1BC4302DB256}" destId="{89427919-1302-6743-AE92-9AD8DF11EA4E}" srcOrd="0" destOrd="0" presId="urn:microsoft.com/office/officeart/2005/8/layout/default"/>
    <dgm:cxn modelId="{948DFF02-A5F8-9B4E-AB6F-D548D4C4679F}" srcId="{D5C2206A-073B-CF46-9AE4-53B147B2575F}" destId="{91248913-191E-5246-A454-951FC59FF759}" srcOrd="4" destOrd="0" parTransId="{49FB0545-C87B-674E-BD52-FE343C7947FD}" sibTransId="{CF7695DF-A8E1-EE41-882B-AC256A0204C2}"/>
    <dgm:cxn modelId="{BDE209E5-6D1A-BD4A-8C51-E1C189F5A53D}" type="presOf" srcId="{F0CEAE1F-EFEA-B24B-B329-A338B0853405}" destId="{AC289919-9C86-DE46-AC16-CFBD65981F40}" srcOrd="0" destOrd="0" presId="urn:microsoft.com/office/officeart/2005/8/layout/default"/>
    <dgm:cxn modelId="{F960D7E4-6229-B24B-8D70-B51472DDA03D}" type="presOf" srcId="{CE3E0F1B-63E5-4D4E-8482-AABD49F600A6}" destId="{123CF934-51E9-0A4C-A9C9-FA772D77C725}" srcOrd="0" destOrd="0" presId="urn:microsoft.com/office/officeart/2005/8/layout/default"/>
    <dgm:cxn modelId="{E42AAD35-8BD7-B543-B17D-A1756E466389}" type="presOf" srcId="{91248913-191E-5246-A454-951FC59FF759}" destId="{552B9B74-73CA-CD4D-8058-E535017223D6}" srcOrd="0" destOrd="0" presId="urn:microsoft.com/office/officeart/2005/8/layout/default"/>
    <dgm:cxn modelId="{29AA4D9E-E520-734D-87D8-F94160FEAF53}" srcId="{D5C2206A-073B-CF46-9AE4-53B147B2575F}" destId="{F0CEAE1F-EFEA-B24B-B329-A338B0853405}" srcOrd="0" destOrd="0" parTransId="{C3B019F7-1ED2-134F-880F-C11A6BA4D1AA}" sibTransId="{22646ADD-B4A6-5B43-9AD1-BA7A40793794}"/>
    <dgm:cxn modelId="{66E726AD-273F-0048-9568-DAF8B825536B}" srcId="{D5C2206A-073B-CF46-9AE4-53B147B2575F}" destId="{A029A2F3-4790-A549-9E4D-50E0402EC891}" srcOrd="1" destOrd="0" parTransId="{4E5DC54F-BE08-5B40-92CE-CFA252900BF1}" sibTransId="{E3ABB742-55DE-5147-AFB2-EE0756397E2F}"/>
    <dgm:cxn modelId="{DA68FB34-17AA-E54E-BC06-82ACDF639C76}" type="presParOf" srcId="{F0FCE293-9F6E-A540-BE99-77AD26562CA2}" destId="{AC289919-9C86-DE46-AC16-CFBD65981F40}" srcOrd="0" destOrd="0" presId="urn:microsoft.com/office/officeart/2005/8/layout/default"/>
    <dgm:cxn modelId="{838D0C4B-56E0-A940-B12B-E3B9B06402D5}" type="presParOf" srcId="{F0FCE293-9F6E-A540-BE99-77AD26562CA2}" destId="{C2857431-38B4-114A-832D-D79BED3E2283}" srcOrd="1" destOrd="0" presId="urn:microsoft.com/office/officeart/2005/8/layout/default"/>
    <dgm:cxn modelId="{F3EC88EF-BF1E-5344-B855-E33A942794C3}" type="presParOf" srcId="{F0FCE293-9F6E-A540-BE99-77AD26562CA2}" destId="{33DAB132-31C2-CB4D-AE4C-01E4F893466A}" srcOrd="2" destOrd="0" presId="urn:microsoft.com/office/officeart/2005/8/layout/default"/>
    <dgm:cxn modelId="{02E8002E-6E48-8B42-96F2-CDE178EDE827}" type="presParOf" srcId="{F0FCE293-9F6E-A540-BE99-77AD26562CA2}" destId="{0ABCCBFE-CC48-5845-8E6C-7E7BE9914C59}" srcOrd="3" destOrd="0" presId="urn:microsoft.com/office/officeart/2005/8/layout/default"/>
    <dgm:cxn modelId="{214E8504-7009-E742-B4B0-BCAB373AB4A7}" type="presParOf" srcId="{F0FCE293-9F6E-A540-BE99-77AD26562CA2}" destId="{123CF934-51E9-0A4C-A9C9-FA772D77C725}" srcOrd="4" destOrd="0" presId="urn:microsoft.com/office/officeart/2005/8/layout/default"/>
    <dgm:cxn modelId="{D3607486-28FD-1143-8CB7-7D301F53FF3C}" type="presParOf" srcId="{F0FCE293-9F6E-A540-BE99-77AD26562CA2}" destId="{5BC422DF-FC48-7242-8EA0-09DDA035C7A4}" srcOrd="5" destOrd="0" presId="urn:microsoft.com/office/officeart/2005/8/layout/default"/>
    <dgm:cxn modelId="{FF65C291-9955-0B4C-BCAD-8CAF56CD95C0}" type="presParOf" srcId="{F0FCE293-9F6E-A540-BE99-77AD26562CA2}" destId="{DC6D84DC-3880-5243-B655-37FEE7562D76}" srcOrd="6" destOrd="0" presId="urn:microsoft.com/office/officeart/2005/8/layout/default"/>
    <dgm:cxn modelId="{171B32FF-8823-414C-99C3-57387D87070C}" type="presParOf" srcId="{F0FCE293-9F6E-A540-BE99-77AD26562CA2}" destId="{4900614B-28F5-A74C-B07E-5C7D71225B4B}" srcOrd="7" destOrd="0" presId="urn:microsoft.com/office/officeart/2005/8/layout/default"/>
    <dgm:cxn modelId="{56FE12CE-025C-714D-A9ED-83C31243F35A}" type="presParOf" srcId="{F0FCE293-9F6E-A540-BE99-77AD26562CA2}" destId="{552B9B74-73CA-CD4D-8058-E535017223D6}" srcOrd="8" destOrd="0" presId="urn:microsoft.com/office/officeart/2005/8/layout/default"/>
    <dgm:cxn modelId="{B6276EAA-40BA-E144-B56C-D2B1FC17E2B0}" type="presParOf" srcId="{F0FCE293-9F6E-A540-BE99-77AD26562CA2}" destId="{7A169FBD-D014-3E45-B46D-EFFF2E01F43B}" srcOrd="9" destOrd="0" presId="urn:microsoft.com/office/officeart/2005/8/layout/default"/>
    <dgm:cxn modelId="{423BC30A-2528-4B45-BE45-00D108C0A54B}" type="presParOf" srcId="{F0FCE293-9F6E-A540-BE99-77AD26562CA2}" destId="{89427919-1302-6743-AE92-9AD8DF11EA4E}" srcOrd="10" destOrd="0" presId="urn:microsoft.com/office/officeart/2005/8/layout/default"/>
    <dgm:cxn modelId="{E6817356-622E-3B4E-8373-8D4FBC012BFA}" type="presParOf" srcId="{F0FCE293-9F6E-A540-BE99-77AD26562CA2}" destId="{7AA59DD7-5B05-3F44-868D-075A3A2F5E02}" srcOrd="11" destOrd="0" presId="urn:microsoft.com/office/officeart/2005/8/layout/default"/>
    <dgm:cxn modelId="{10A47127-05D5-1F45-AAA5-1592E2C06A8F}" type="presParOf" srcId="{F0FCE293-9F6E-A540-BE99-77AD26562CA2}" destId="{6CD5ADEA-3C2D-8943-833A-1782EAC405BC}"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solidFill>
                <a:schemeClr val="tx1"/>
              </a:solidFill>
            </a:rPr>
            <a:t>Clarify Common Ground</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custT="1"/>
      <dgm:spPr/>
      <dgm:t>
        <a:bodyPr/>
        <a:lstStyle/>
        <a:p>
          <a:r>
            <a:rPr lang="en-US" sz="3200" dirty="0"/>
            <a:t>How do outcomes at </a:t>
          </a:r>
          <a:br>
            <a:rPr lang="en-US" sz="3200" dirty="0"/>
          </a:br>
          <a:r>
            <a:rPr lang="en-US" sz="3200" dirty="0"/>
            <a:t>each level </a:t>
          </a:r>
          <a:br>
            <a:rPr lang="en-US" sz="3200" dirty="0"/>
          </a:br>
          <a:r>
            <a:rPr lang="en-US" sz="3200" dirty="0"/>
            <a:t>align to the mission?</a:t>
          </a:r>
          <a:endParaRPr lang="en-US" sz="3600" dirty="0"/>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dirty="0">
              <a:solidFill>
                <a:srgbClr val="000000"/>
              </a:solidFill>
            </a:rPr>
            <a:t>Use Backward Design</a:t>
          </a:r>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custT="1"/>
      <dgm:spPr/>
      <dgm:t>
        <a:bodyPr/>
        <a:lstStyle/>
        <a:p>
          <a:r>
            <a:rPr lang="en-US" sz="3200" dirty="0"/>
            <a:t>What direct evidence do </a:t>
          </a:r>
          <a:br>
            <a:rPr lang="en-US" sz="3200" dirty="0"/>
          </a:br>
          <a:r>
            <a:rPr lang="en-US" sz="3200" dirty="0"/>
            <a:t>you need to demonstrate learning?</a:t>
          </a:r>
          <a:endParaRPr lang="en-US" sz="3600"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0F8DBA57-A3BA-4BC9-A853-67B71E3B3531}">
      <dgm:prSet phldrT="[Text]"/>
      <dgm:spPr/>
      <dgm:t>
        <a:bodyPr/>
        <a:lstStyle/>
        <a:p>
          <a:r>
            <a:rPr lang="en-US" dirty="0">
              <a:solidFill>
                <a:srgbClr val="000000"/>
              </a:solidFill>
            </a:rPr>
            <a:t>Take Inventory</a:t>
          </a:r>
        </a:p>
      </dgm:t>
    </dgm:pt>
    <dgm:pt modelId="{99BB5F99-B845-4128-856A-D40FE489F4C0}" type="parTrans" cxnId="{81AE50C2-F587-470B-86FC-B5A28EFEE1BC}">
      <dgm:prSet/>
      <dgm:spPr/>
      <dgm:t>
        <a:bodyPr/>
        <a:lstStyle/>
        <a:p>
          <a:endParaRPr lang="en-US"/>
        </a:p>
      </dgm:t>
    </dgm:pt>
    <dgm:pt modelId="{CD82CFE7-3793-47B0-8B52-9C19EDB40EDE}" type="sibTrans" cxnId="{81AE50C2-F587-470B-86FC-B5A28EFEE1BC}">
      <dgm:prSet/>
      <dgm:spPr/>
      <dgm:t>
        <a:bodyPr/>
        <a:lstStyle/>
        <a:p>
          <a:endParaRPr lang="en-US"/>
        </a:p>
      </dgm:t>
    </dgm:pt>
    <dgm:pt modelId="{D0989AE5-C818-44D5-8AE6-32DEAF6F46CC}">
      <dgm:prSet phldrT="[Text]" custT="1"/>
      <dgm:spPr/>
      <dgm:t>
        <a:bodyPr/>
        <a:lstStyle/>
        <a:p>
          <a:r>
            <a:rPr lang="en-US" sz="3200" dirty="0"/>
            <a:t>What </a:t>
          </a:r>
          <a:br>
            <a:rPr lang="en-US" sz="3200" dirty="0"/>
          </a:br>
          <a:r>
            <a:rPr lang="en-US" sz="3200" dirty="0"/>
            <a:t>processes and technologies </a:t>
          </a:r>
          <a:br>
            <a:rPr lang="en-US" sz="3200" dirty="0"/>
          </a:br>
          <a:r>
            <a:rPr lang="en-US" sz="3200" dirty="0"/>
            <a:t>are already in place?</a:t>
          </a:r>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t>
        <a:bodyPr/>
        <a:lstStyle/>
        <a:p>
          <a:endParaRPr lang="en-US"/>
        </a:p>
      </dgm:t>
    </dgm:pt>
    <dgm:pt modelId="{53B4FA82-603E-4EDB-90A9-1DA699C2C901}" type="pres">
      <dgm:prSet presAssocID="{A518A75D-9854-4CDE-9FB7-B1EBB324AAED}" presName="Accent" presStyleLbl="alignAcc1" presStyleIdx="0" presStyleCnt="3"/>
      <dgm:spPr/>
      <dgm:t>
        <a:bodyPr/>
        <a:lstStyle/>
        <a:p>
          <a:endParaRPr lang="en-US"/>
        </a:p>
      </dgm:t>
    </dgm:pt>
    <dgm:pt modelId="{48475A52-D924-4818-BEE8-D250047D6B3F}" type="pres">
      <dgm:prSet presAssocID="{A518A75D-9854-4CDE-9FB7-B1EBB324AAE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t>
        <a:bodyPr/>
        <a:lstStyle/>
        <a:p>
          <a:endParaRPr lang="en-US"/>
        </a:p>
      </dgm:t>
    </dgm:pt>
    <dgm:pt modelId="{4F88CED5-DAB2-486C-AD16-C2CB6913B61B}" type="pres">
      <dgm:prSet presAssocID="{25AF84C7-6ED7-450C-83EA-4337CE735A70}" presName="composite" presStyleCnt="0"/>
      <dgm:spPr/>
      <dgm:t>
        <a:bodyPr/>
        <a:lstStyle/>
        <a:p>
          <a:endParaRPr lang="en-US"/>
        </a:p>
      </dgm:t>
    </dgm:pt>
    <dgm:pt modelId="{6806A88B-ACCD-4689-BA2C-F1412EF73B42}" type="pres">
      <dgm:prSet presAssocID="{25AF84C7-6ED7-450C-83EA-4337CE735A70}" presName="Accent" presStyleLbl="alignAcc1" presStyleIdx="1" presStyleCnt="3"/>
      <dgm:spPr/>
      <dgm:t>
        <a:bodyPr/>
        <a:lstStyle/>
        <a:p>
          <a:endParaRPr lang="en-US"/>
        </a:p>
      </dgm:t>
    </dgm:pt>
    <dgm:pt modelId="{6D3BA09B-A748-477B-98A1-FEDE95925694}" type="pres">
      <dgm:prSet presAssocID="{25AF84C7-6ED7-450C-83EA-4337CE735A70}"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dgm:pt>
    <dgm:pt modelId="{A0810939-5D65-4F5C-894F-F86C706A7A1C}" type="pres">
      <dgm:prSet presAssocID="{25AF84C7-6ED7-450C-83EA-4337CE735A70}" presName="Child" presStyleLbl="revTx" presStyleIdx="1" presStyleCnt="3">
        <dgm:presLayoutVars>
          <dgm:bulletEnabled val="1"/>
        </dgm:presLayoutVars>
      </dgm:prSet>
      <dgm:spPr/>
      <dgm:t>
        <a:bodyPr/>
        <a:lstStyle/>
        <a:p>
          <a:endParaRPr lang="en-US"/>
        </a:p>
      </dgm:t>
    </dgm:pt>
    <dgm:pt modelId="{16EEE8E2-3D18-44F6-B04A-3D59841E4FA8}" type="pres">
      <dgm:prSet presAssocID="{25AF84C7-6ED7-450C-83EA-4337CE735A70}" presName="Parent" presStyleLbl="alignNode1" presStyleIdx="1" presStyleCnt="3">
        <dgm:presLayoutVars>
          <dgm:bulletEnabled val="1"/>
        </dgm:presLayoutVars>
      </dgm:prSet>
      <dgm:spPr/>
      <dgm:t>
        <a:bodyPr/>
        <a:lstStyle/>
        <a:p>
          <a:endParaRPr lang="en-US"/>
        </a:p>
      </dgm:t>
    </dgm:pt>
    <dgm:pt modelId="{BC140B48-2181-4811-AF91-223867D0738E}" type="pres">
      <dgm:prSet presAssocID="{2562C856-622C-43A4-99D0-A7FF0C835EBA}" presName="sibTrans" presStyleCnt="0"/>
      <dgm:spPr/>
      <dgm:t>
        <a:bodyPr/>
        <a:lstStyle/>
        <a:p>
          <a:endParaRPr lang="en-US"/>
        </a:p>
      </dgm:t>
    </dgm:pt>
    <dgm:pt modelId="{57293698-40AD-44C8-9B60-0D0C4FC11960}" type="pres">
      <dgm:prSet presAssocID="{0F8DBA57-A3BA-4BC9-A853-67B71E3B3531}" presName="composite" presStyleCnt="0"/>
      <dgm:spPr/>
      <dgm:t>
        <a:bodyPr/>
        <a:lstStyle/>
        <a:p>
          <a:endParaRPr lang="en-US"/>
        </a:p>
      </dgm:t>
    </dgm:pt>
    <dgm:pt modelId="{7F77031C-84AF-49FA-B2E3-6B22E2F49F2B}" type="pres">
      <dgm:prSet presAssocID="{0F8DBA57-A3BA-4BC9-A853-67B71E3B3531}" presName="Accent" presStyleLbl="alignAcc1" presStyleIdx="2" presStyleCnt="3"/>
      <dgm:spPr/>
      <dgm:t>
        <a:bodyPr/>
        <a:lstStyle/>
        <a:p>
          <a:endParaRPr lang="en-US"/>
        </a:p>
      </dgm:t>
    </dgm:pt>
    <dgm:pt modelId="{6FDEA8A3-BC3B-493E-88CC-A57435CCDC96}" type="pres">
      <dgm:prSet presAssocID="{0F8DBA57-A3BA-4BC9-A853-67B71E3B3531}"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 up of students studying in library." title="Sample Picture"/>
        </a:ext>
      </dgm:extLst>
    </dgm:pt>
    <dgm:pt modelId="{EBE06ADE-C892-44D3-AB90-0EE941CCA21D}" type="pres">
      <dgm:prSet presAssocID="{0F8DBA57-A3BA-4BC9-A853-67B71E3B3531}" presName="Child" presStyleLbl="revTx" presStyleIdx="2" presStyleCnt="3">
        <dgm:presLayoutVars>
          <dgm:bulletEnabled val="1"/>
        </dgm:presLayoutVars>
      </dgm:prSet>
      <dgm:spPr/>
      <dgm:t>
        <a:bodyPr/>
        <a:lstStyle/>
        <a:p>
          <a:endParaRPr lang="en-US"/>
        </a:p>
      </dgm:t>
    </dgm:pt>
    <dgm:pt modelId="{B3686B38-0C87-411A-9F82-923E333643FB}" type="pres">
      <dgm:prSet presAssocID="{0F8DBA57-A3BA-4BC9-A853-67B71E3B3531}" presName="Parent" presStyleLbl="alignNode1" presStyleIdx="2" presStyleCnt="3">
        <dgm:presLayoutVars>
          <dgm:bulletEnabled val="1"/>
        </dgm:presLayoutVars>
      </dgm:prSet>
      <dgm:spPr/>
      <dgm:t>
        <a:bodyPr/>
        <a:lstStyle/>
        <a:p>
          <a:endParaRPr lang="en-US"/>
        </a:p>
      </dgm:t>
    </dgm:pt>
  </dgm:ptLst>
  <dgm:cxnLst>
    <dgm:cxn modelId="{CF9A37A1-C00C-0341-B448-1E9DB1286DE4}" type="presOf" srcId="{48328429-D21F-4CF6-9089-EE3F5F57F2AC}" destId="{5ABBC393-AD16-4772-8402-4ABCB8683B4E}" srcOrd="0" destOrd="0" presId="urn:microsoft.com/office/officeart/2008/layout/TitlePictureLineup"/>
    <dgm:cxn modelId="{E5053C00-76EC-4519-ABF3-0ACDA95BE163}" srcId="{25AFBC85-EE41-46FB-A7F4-99ED4084C835}" destId="{A518A75D-9854-4CDE-9FB7-B1EBB324AAED}" srcOrd="0" destOrd="0" parTransId="{8A2D5E86-42BC-415B-A1DE-0C28EEB3661C}" sibTransId="{FF440F30-5F7D-44F0-8264-C65521A11F0C}"/>
    <dgm:cxn modelId="{A2D48DB1-C436-2440-83FC-4E5C776EECA4}" type="presOf" srcId="{25AF84C7-6ED7-450C-83EA-4337CE735A70}" destId="{16EEE8E2-3D18-44F6-B04A-3D59841E4FA8}" srcOrd="0" destOrd="0" presId="urn:microsoft.com/office/officeart/2008/layout/TitlePictureLineup"/>
    <dgm:cxn modelId="{4C6C7950-93D7-FE47-8E25-E891B0544937}" type="presOf" srcId="{300FCD3E-1ADF-4D8E-8B7F-C23D248E5AA3}" destId="{A0810939-5D65-4F5C-894F-F86C706A7A1C}" srcOrd="0" destOrd="0" presId="urn:microsoft.com/office/officeart/2008/layout/TitlePictureLineup"/>
    <dgm:cxn modelId="{88DF6CF7-0D0D-154E-BFEE-0B42D5423941}" type="presOf" srcId="{A518A75D-9854-4CDE-9FB7-B1EBB324AAED}" destId="{770E20EC-6929-4A45-99D5-285545E37892}" srcOrd="0" destOrd="0" presId="urn:microsoft.com/office/officeart/2008/layout/TitlePictureLineup"/>
    <dgm:cxn modelId="{349F0BC7-AF0C-8B49-8BBC-E22467873142}" type="presOf" srcId="{25AFBC85-EE41-46FB-A7F4-99ED4084C835}" destId="{8C6E4A05-D928-421F-BB35-AB0FFEB0B7C4}" srcOrd="0" destOrd="0" presId="urn:microsoft.com/office/officeart/2008/layout/TitlePictureLineup"/>
    <dgm:cxn modelId="{B7AA9BCE-D649-4F1B-B108-93466D2481F6}" srcId="{A518A75D-9854-4CDE-9FB7-B1EBB324AAED}" destId="{48328429-D21F-4CF6-9089-EE3F5F57F2AC}" srcOrd="0" destOrd="0" parTransId="{1635AB15-42A4-42D6-9F2B-33788AD7A83B}" sibTransId="{C822654F-BF62-47E3-96FD-AE4B604B788B}"/>
    <dgm:cxn modelId="{311A86BD-530C-D74B-9A76-C991C72A7AD1}" type="presOf" srcId="{0F8DBA57-A3BA-4BC9-A853-67B71E3B3531}" destId="{B3686B38-0C87-411A-9F82-923E333643FB}" srcOrd="0" destOrd="0" presId="urn:microsoft.com/office/officeart/2008/layout/TitlePictureLineup"/>
    <dgm:cxn modelId="{447AF68F-5153-4E01-A5A1-8D3A25A73007}" srcId="{25AFBC85-EE41-46FB-A7F4-99ED4084C835}" destId="{25AF84C7-6ED7-450C-83EA-4337CE735A70}" srcOrd="1" destOrd="0" parTransId="{33168ED3-1516-4DE0-87C6-D0BBEBB68307}" sibTransId="{2562C856-622C-43A4-99D0-A7FF0C835EBA}"/>
    <dgm:cxn modelId="{725AF82D-3CFC-7C4B-B355-14225AEE21B6}" type="presOf" srcId="{D0989AE5-C818-44D5-8AE6-32DEAF6F46CC}" destId="{EBE06ADE-C892-44D3-AB90-0EE941CCA21D}" srcOrd="0" destOrd="0" presId="urn:microsoft.com/office/officeart/2008/layout/TitlePictureLineup"/>
    <dgm:cxn modelId="{0990249C-5F83-4AC6-BBDE-76609E41C3B7}" srcId="{0F8DBA57-A3BA-4BC9-A853-67B71E3B3531}" destId="{D0989AE5-C818-44D5-8AE6-32DEAF6F46CC}" srcOrd="0" destOrd="0" parTransId="{5116A57A-5F5C-441B-8E98-72FC83223934}" sibTransId="{0B13468D-FE4E-4A8A-A598-8159F0C900A0}"/>
    <dgm:cxn modelId="{4B471AE2-396E-4C5C-9110-4123DA6DCE53}" srcId="{25AF84C7-6ED7-450C-83EA-4337CE735A70}" destId="{300FCD3E-1ADF-4D8E-8B7F-C23D248E5AA3}" srcOrd="0" destOrd="0" parTransId="{BC272908-DB90-4FCA-8784-0CA7E6A97E8F}" sibTransId="{4A78B380-1F85-4365-BF1F-0BD8AD7C8590}"/>
    <dgm:cxn modelId="{81AE50C2-F587-470B-86FC-B5A28EFEE1BC}" srcId="{25AFBC85-EE41-46FB-A7F4-99ED4084C835}" destId="{0F8DBA57-A3BA-4BC9-A853-67B71E3B3531}" srcOrd="2" destOrd="0" parTransId="{99BB5F99-B845-4128-856A-D40FE489F4C0}" sibTransId="{CD82CFE7-3793-47B0-8B52-9C19EDB40EDE}"/>
    <dgm:cxn modelId="{28EDE99F-AA2B-AC44-919D-06561D5E3950}" type="presParOf" srcId="{8C6E4A05-D928-421F-BB35-AB0FFEB0B7C4}" destId="{8C8EDC2C-400F-4A87-B348-71B90CDC58F1}" srcOrd="0" destOrd="0" presId="urn:microsoft.com/office/officeart/2008/layout/TitlePictureLineup"/>
    <dgm:cxn modelId="{BBA4FA6F-6834-0546-B376-40EC70452DB2}" type="presParOf" srcId="{8C8EDC2C-400F-4A87-B348-71B90CDC58F1}" destId="{53B4FA82-603E-4EDB-90A9-1DA699C2C901}" srcOrd="0" destOrd="0" presId="urn:microsoft.com/office/officeart/2008/layout/TitlePictureLineup"/>
    <dgm:cxn modelId="{5DC4E3F6-AF8E-C04A-8F4F-7DAB6A79EB3C}" type="presParOf" srcId="{8C8EDC2C-400F-4A87-B348-71B90CDC58F1}" destId="{48475A52-D924-4818-BEE8-D250047D6B3F}" srcOrd="1" destOrd="0" presId="urn:microsoft.com/office/officeart/2008/layout/TitlePictureLineup"/>
    <dgm:cxn modelId="{1781468F-5388-EB4E-ACA1-1C42C3BAB204}" type="presParOf" srcId="{8C8EDC2C-400F-4A87-B348-71B90CDC58F1}" destId="{5ABBC393-AD16-4772-8402-4ABCB8683B4E}" srcOrd="2" destOrd="0" presId="urn:microsoft.com/office/officeart/2008/layout/TitlePictureLineup"/>
    <dgm:cxn modelId="{CDFABDCE-03B2-1345-BA1C-10AA0DE3C2A2}" type="presParOf" srcId="{8C8EDC2C-400F-4A87-B348-71B90CDC58F1}" destId="{770E20EC-6929-4A45-99D5-285545E37892}" srcOrd="3" destOrd="0" presId="urn:microsoft.com/office/officeart/2008/layout/TitlePictureLineup"/>
    <dgm:cxn modelId="{278294A6-4C8F-F740-8F6F-4A1234DBD537}" type="presParOf" srcId="{8C6E4A05-D928-421F-BB35-AB0FFEB0B7C4}" destId="{F445107B-3E02-430C-9039-D2AE418B235A}" srcOrd="1" destOrd="0" presId="urn:microsoft.com/office/officeart/2008/layout/TitlePictureLineup"/>
    <dgm:cxn modelId="{F16624DC-552E-0847-B168-CE39F2DF1181}" type="presParOf" srcId="{8C6E4A05-D928-421F-BB35-AB0FFEB0B7C4}" destId="{4F88CED5-DAB2-486C-AD16-C2CB6913B61B}" srcOrd="2" destOrd="0" presId="urn:microsoft.com/office/officeart/2008/layout/TitlePictureLineup"/>
    <dgm:cxn modelId="{0D9D848A-36B5-4842-8FB4-B799D6663A78}" type="presParOf" srcId="{4F88CED5-DAB2-486C-AD16-C2CB6913B61B}" destId="{6806A88B-ACCD-4689-BA2C-F1412EF73B42}" srcOrd="0" destOrd="0" presId="urn:microsoft.com/office/officeart/2008/layout/TitlePictureLineup"/>
    <dgm:cxn modelId="{32E6CBEC-E03C-7444-AFFA-D7C3ADC3115E}" type="presParOf" srcId="{4F88CED5-DAB2-486C-AD16-C2CB6913B61B}" destId="{6D3BA09B-A748-477B-98A1-FEDE95925694}" srcOrd="1" destOrd="0" presId="urn:microsoft.com/office/officeart/2008/layout/TitlePictureLineup"/>
    <dgm:cxn modelId="{5DE831C6-BD8E-0747-AD75-2BECF15ED831}" type="presParOf" srcId="{4F88CED5-DAB2-486C-AD16-C2CB6913B61B}" destId="{A0810939-5D65-4F5C-894F-F86C706A7A1C}" srcOrd="2" destOrd="0" presId="urn:microsoft.com/office/officeart/2008/layout/TitlePictureLineup"/>
    <dgm:cxn modelId="{E0620155-9265-0745-96E0-EE3C7A0986BE}" type="presParOf" srcId="{4F88CED5-DAB2-486C-AD16-C2CB6913B61B}" destId="{16EEE8E2-3D18-44F6-B04A-3D59841E4FA8}" srcOrd="3" destOrd="0" presId="urn:microsoft.com/office/officeart/2008/layout/TitlePictureLineup"/>
    <dgm:cxn modelId="{2BB31523-C25C-264F-B682-B7F149D9E6B2}" type="presParOf" srcId="{8C6E4A05-D928-421F-BB35-AB0FFEB0B7C4}" destId="{BC140B48-2181-4811-AF91-223867D0738E}" srcOrd="3" destOrd="0" presId="urn:microsoft.com/office/officeart/2008/layout/TitlePictureLineup"/>
    <dgm:cxn modelId="{766BF49B-EFC0-FA41-BECA-5D980581EA9C}" type="presParOf" srcId="{8C6E4A05-D928-421F-BB35-AB0FFEB0B7C4}" destId="{57293698-40AD-44C8-9B60-0D0C4FC11960}" srcOrd="4" destOrd="0" presId="urn:microsoft.com/office/officeart/2008/layout/TitlePictureLineup"/>
    <dgm:cxn modelId="{13A8E8EB-A32E-0641-96EB-6E6C70385E22}" type="presParOf" srcId="{57293698-40AD-44C8-9B60-0D0C4FC11960}" destId="{7F77031C-84AF-49FA-B2E3-6B22E2F49F2B}" srcOrd="0" destOrd="0" presId="urn:microsoft.com/office/officeart/2008/layout/TitlePictureLineup"/>
    <dgm:cxn modelId="{2944BBC9-88A1-5C4D-BBC6-98D2BD87EB7B}" type="presParOf" srcId="{57293698-40AD-44C8-9B60-0D0C4FC11960}" destId="{6FDEA8A3-BC3B-493E-88CC-A57435CCDC96}" srcOrd="1" destOrd="0" presId="urn:microsoft.com/office/officeart/2008/layout/TitlePictureLineup"/>
    <dgm:cxn modelId="{43BFEE7D-8781-854D-B72F-CB1C8B6ED745}" type="presParOf" srcId="{57293698-40AD-44C8-9B60-0D0C4FC11960}" destId="{EBE06ADE-C892-44D3-AB90-0EE941CCA21D}" srcOrd="2" destOrd="0" presId="urn:microsoft.com/office/officeart/2008/layout/TitlePictureLineup"/>
    <dgm:cxn modelId="{77B2665A-7D7E-A84B-8CCB-4FCE6703EA2F}" type="presParOf" srcId="{57293698-40AD-44C8-9B60-0D0C4FC11960}" destId="{B3686B38-0C87-411A-9F82-923E333643FB}"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25AFBC85-EE41-46FB-A7F4-99ED4084C835}" type="doc">
      <dgm:prSet loTypeId="urn:microsoft.com/office/officeart/2008/layout/TitlePictureLineup" loCatId="picture" qsTypeId="urn:microsoft.com/office/officeart/2005/8/quickstyle/simple1" qsCatId="simple" csTypeId="urn:microsoft.com/office/officeart/2005/8/colors/accent1_2" csCatId="accent1" phldr="1"/>
      <dgm:spPr/>
      <dgm:t>
        <a:bodyPr/>
        <a:lstStyle/>
        <a:p>
          <a:endParaRPr lang="en-US"/>
        </a:p>
      </dgm:t>
    </dgm:pt>
    <dgm:pt modelId="{A518A75D-9854-4CDE-9FB7-B1EBB324AAED}">
      <dgm:prSet phldrT="[Text]"/>
      <dgm:spPr/>
      <dgm:t>
        <a:bodyPr/>
        <a:lstStyle/>
        <a:p>
          <a:r>
            <a:rPr lang="en-US" dirty="0">
              <a:solidFill>
                <a:schemeClr val="tx1"/>
              </a:solidFill>
            </a:rPr>
            <a:t>Clarify Common Ground</a:t>
          </a:r>
        </a:p>
      </dgm:t>
    </dgm:pt>
    <dgm:pt modelId="{8A2D5E86-42BC-415B-A1DE-0C28EEB3661C}" type="parTrans" cxnId="{E5053C00-76EC-4519-ABF3-0ACDA95BE163}">
      <dgm:prSet/>
      <dgm:spPr/>
      <dgm:t>
        <a:bodyPr/>
        <a:lstStyle/>
        <a:p>
          <a:endParaRPr lang="en-US"/>
        </a:p>
      </dgm:t>
    </dgm:pt>
    <dgm:pt modelId="{FF440F30-5F7D-44F0-8264-C65521A11F0C}" type="sibTrans" cxnId="{E5053C00-76EC-4519-ABF3-0ACDA95BE163}">
      <dgm:prSet/>
      <dgm:spPr/>
      <dgm:t>
        <a:bodyPr/>
        <a:lstStyle/>
        <a:p>
          <a:endParaRPr lang="en-US"/>
        </a:p>
      </dgm:t>
    </dgm:pt>
    <dgm:pt modelId="{48328429-D21F-4CF6-9089-EE3F5F57F2AC}">
      <dgm:prSet phldrT="[Text]" custT="1"/>
      <dgm:spPr/>
      <dgm:t>
        <a:bodyPr/>
        <a:lstStyle/>
        <a:p>
          <a:r>
            <a:rPr lang="en-US" sz="3200" dirty="0"/>
            <a:t>How do outcomes at </a:t>
          </a:r>
          <a:br>
            <a:rPr lang="en-US" sz="3200" dirty="0"/>
          </a:br>
          <a:r>
            <a:rPr lang="en-US" sz="3200" dirty="0"/>
            <a:t>each level </a:t>
          </a:r>
          <a:br>
            <a:rPr lang="en-US" sz="3200" dirty="0"/>
          </a:br>
          <a:r>
            <a:rPr lang="en-US" sz="3200" dirty="0"/>
            <a:t>align to the mission?</a:t>
          </a:r>
          <a:endParaRPr lang="en-US" sz="3600" dirty="0"/>
        </a:p>
      </dgm:t>
    </dgm:pt>
    <dgm:pt modelId="{1635AB15-42A4-42D6-9F2B-33788AD7A83B}" type="parTrans" cxnId="{B7AA9BCE-D649-4F1B-B108-93466D2481F6}">
      <dgm:prSet/>
      <dgm:spPr/>
      <dgm:t>
        <a:bodyPr/>
        <a:lstStyle/>
        <a:p>
          <a:endParaRPr lang="en-US"/>
        </a:p>
      </dgm:t>
    </dgm:pt>
    <dgm:pt modelId="{C822654F-BF62-47E3-96FD-AE4B604B788B}" type="sibTrans" cxnId="{B7AA9BCE-D649-4F1B-B108-93466D2481F6}">
      <dgm:prSet/>
      <dgm:spPr/>
      <dgm:t>
        <a:bodyPr/>
        <a:lstStyle/>
        <a:p>
          <a:endParaRPr lang="en-US"/>
        </a:p>
      </dgm:t>
    </dgm:pt>
    <dgm:pt modelId="{25AF84C7-6ED7-450C-83EA-4337CE735A70}">
      <dgm:prSet phldrT="[Text]"/>
      <dgm:spPr/>
      <dgm:t>
        <a:bodyPr/>
        <a:lstStyle/>
        <a:p>
          <a:r>
            <a:rPr lang="en-US" dirty="0">
              <a:solidFill>
                <a:srgbClr val="000000"/>
              </a:solidFill>
            </a:rPr>
            <a:t>Use Backward Design</a:t>
          </a:r>
        </a:p>
      </dgm:t>
    </dgm:pt>
    <dgm:pt modelId="{33168ED3-1516-4DE0-87C6-D0BBEBB68307}" type="parTrans" cxnId="{447AF68F-5153-4E01-A5A1-8D3A25A73007}">
      <dgm:prSet/>
      <dgm:spPr/>
      <dgm:t>
        <a:bodyPr/>
        <a:lstStyle/>
        <a:p>
          <a:endParaRPr lang="en-US"/>
        </a:p>
      </dgm:t>
    </dgm:pt>
    <dgm:pt modelId="{2562C856-622C-43A4-99D0-A7FF0C835EBA}" type="sibTrans" cxnId="{447AF68F-5153-4E01-A5A1-8D3A25A73007}">
      <dgm:prSet/>
      <dgm:spPr/>
      <dgm:t>
        <a:bodyPr/>
        <a:lstStyle/>
        <a:p>
          <a:endParaRPr lang="en-US"/>
        </a:p>
      </dgm:t>
    </dgm:pt>
    <dgm:pt modelId="{300FCD3E-1ADF-4D8E-8B7F-C23D248E5AA3}">
      <dgm:prSet phldrT="[Text]" custT="1"/>
      <dgm:spPr/>
      <dgm:t>
        <a:bodyPr/>
        <a:lstStyle/>
        <a:p>
          <a:r>
            <a:rPr lang="en-US" sz="3200" dirty="0"/>
            <a:t>What direct evidence do </a:t>
          </a:r>
          <a:br>
            <a:rPr lang="en-US" sz="3200" dirty="0"/>
          </a:br>
          <a:r>
            <a:rPr lang="en-US" sz="3200" dirty="0"/>
            <a:t>you need to demonstrate learning?</a:t>
          </a:r>
          <a:endParaRPr lang="en-US" sz="3600" dirty="0"/>
        </a:p>
      </dgm:t>
    </dgm:pt>
    <dgm:pt modelId="{BC272908-DB90-4FCA-8784-0CA7E6A97E8F}" type="parTrans" cxnId="{4B471AE2-396E-4C5C-9110-4123DA6DCE53}">
      <dgm:prSet/>
      <dgm:spPr/>
      <dgm:t>
        <a:bodyPr/>
        <a:lstStyle/>
        <a:p>
          <a:endParaRPr lang="en-US"/>
        </a:p>
      </dgm:t>
    </dgm:pt>
    <dgm:pt modelId="{4A78B380-1F85-4365-BF1F-0BD8AD7C8590}" type="sibTrans" cxnId="{4B471AE2-396E-4C5C-9110-4123DA6DCE53}">
      <dgm:prSet/>
      <dgm:spPr/>
      <dgm:t>
        <a:bodyPr/>
        <a:lstStyle/>
        <a:p>
          <a:endParaRPr lang="en-US"/>
        </a:p>
      </dgm:t>
    </dgm:pt>
    <dgm:pt modelId="{0F8DBA57-A3BA-4BC9-A853-67B71E3B3531}">
      <dgm:prSet phldrT="[Text]"/>
      <dgm:spPr/>
      <dgm:t>
        <a:bodyPr/>
        <a:lstStyle/>
        <a:p>
          <a:r>
            <a:rPr lang="en-US" dirty="0">
              <a:solidFill>
                <a:srgbClr val="000000"/>
              </a:solidFill>
            </a:rPr>
            <a:t>Take Inventory</a:t>
          </a:r>
        </a:p>
      </dgm:t>
    </dgm:pt>
    <dgm:pt modelId="{99BB5F99-B845-4128-856A-D40FE489F4C0}" type="parTrans" cxnId="{81AE50C2-F587-470B-86FC-B5A28EFEE1BC}">
      <dgm:prSet/>
      <dgm:spPr/>
      <dgm:t>
        <a:bodyPr/>
        <a:lstStyle/>
        <a:p>
          <a:endParaRPr lang="en-US"/>
        </a:p>
      </dgm:t>
    </dgm:pt>
    <dgm:pt modelId="{CD82CFE7-3793-47B0-8B52-9C19EDB40EDE}" type="sibTrans" cxnId="{81AE50C2-F587-470B-86FC-B5A28EFEE1BC}">
      <dgm:prSet/>
      <dgm:spPr/>
      <dgm:t>
        <a:bodyPr/>
        <a:lstStyle/>
        <a:p>
          <a:endParaRPr lang="en-US"/>
        </a:p>
      </dgm:t>
    </dgm:pt>
    <dgm:pt modelId="{D0989AE5-C818-44D5-8AE6-32DEAF6F46CC}">
      <dgm:prSet phldrT="[Text]" custT="1"/>
      <dgm:spPr/>
      <dgm:t>
        <a:bodyPr/>
        <a:lstStyle/>
        <a:p>
          <a:r>
            <a:rPr lang="en-US" sz="3200" dirty="0"/>
            <a:t>What </a:t>
          </a:r>
          <a:br>
            <a:rPr lang="en-US" sz="3200" dirty="0"/>
          </a:br>
          <a:r>
            <a:rPr lang="en-US" sz="3200" dirty="0"/>
            <a:t>processes and technologies </a:t>
          </a:r>
          <a:br>
            <a:rPr lang="en-US" sz="3200" dirty="0"/>
          </a:br>
          <a:r>
            <a:rPr lang="en-US" sz="3200" dirty="0"/>
            <a:t>are already in place?</a:t>
          </a:r>
        </a:p>
      </dgm:t>
    </dgm:pt>
    <dgm:pt modelId="{5116A57A-5F5C-441B-8E98-72FC83223934}" type="parTrans" cxnId="{0990249C-5F83-4AC6-BBDE-76609E41C3B7}">
      <dgm:prSet/>
      <dgm:spPr/>
      <dgm:t>
        <a:bodyPr/>
        <a:lstStyle/>
        <a:p>
          <a:endParaRPr lang="en-US"/>
        </a:p>
      </dgm:t>
    </dgm:pt>
    <dgm:pt modelId="{0B13468D-FE4E-4A8A-A598-8159F0C900A0}" type="sibTrans" cxnId="{0990249C-5F83-4AC6-BBDE-76609E41C3B7}">
      <dgm:prSet/>
      <dgm:spPr/>
      <dgm:t>
        <a:bodyPr/>
        <a:lstStyle/>
        <a:p>
          <a:endParaRPr lang="en-US"/>
        </a:p>
      </dgm:t>
    </dgm:pt>
    <dgm:pt modelId="{8C6E4A05-D928-421F-BB35-AB0FFEB0B7C4}" type="pres">
      <dgm:prSet presAssocID="{25AFBC85-EE41-46FB-A7F4-99ED4084C835}" presName="Name0" presStyleCnt="0">
        <dgm:presLayoutVars>
          <dgm:dir/>
        </dgm:presLayoutVars>
      </dgm:prSet>
      <dgm:spPr/>
      <dgm:t>
        <a:bodyPr/>
        <a:lstStyle/>
        <a:p>
          <a:endParaRPr lang="en-US"/>
        </a:p>
      </dgm:t>
    </dgm:pt>
    <dgm:pt modelId="{8C8EDC2C-400F-4A87-B348-71B90CDC58F1}" type="pres">
      <dgm:prSet presAssocID="{A518A75D-9854-4CDE-9FB7-B1EBB324AAED}" presName="composite" presStyleCnt="0"/>
      <dgm:spPr/>
      <dgm:t>
        <a:bodyPr/>
        <a:lstStyle/>
        <a:p>
          <a:endParaRPr lang="en-US"/>
        </a:p>
      </dgm:t>
    </dgm:pt>
    <dgm:pt modelId="{53B4FA82-603E-4EDB-90A9-1DA699C2C901}" type="pres">
      <dgm:prSet presAssocID="{A518A75D-9854-4CDE-9FB7-B1EBB324AAED}" presName="Accent" presStyleLbl="alignAcc1" presStyleIdx="0" presStyleCnt="3"/>
      <dgm:spPr/>
      <dgm:t>
        <a:bodyPr/>
        <a:lstStyle/>
        <a:p>
          <a:endParaRPr lang="en-US"/>
        </a:p>
      </dgm:t>
    </dgm:pt>
    <dgm:pt modelId="{48475A52-D924-4818-BEE8-D250047D6B3F}" type="pres">
      <dgm:prSet presAssocID="{A518A75D-9854-4CDE-9FB7-B1EBB324AAED}" presName="Image" presStyleLbl="node1" presStyleIdx="0" presStyleCnt="3"/>
      <dgm:spPr>
        <a:blipFill rotWithShape="1">
          <a:blip xmlns:r="http://schemas.openxmlformats.org/officeDocument/2006/relationships" r:embed="rId1"/>
          <a:stretch>
            <a:fillRect/>
          </a:stretch>
        </a:blipFill>
      </dgm:spPr>
      <dgm:t>
        <a:bodyPr/>
        <a:lstStyle/>
        <a:p>
          <a:endParaRPr lang="en-US"/>
        </a:p>
      </dgm:t>
      <dgm:extLst>
        <a:ext uri="{E40237B7-FDA0-4F09-8148-C483321AD2D9}">
          <dgm14:cNvPr xmlns:dgm14="http://schemas.microsoft.com/office/drawing/2010/diagram" id="0" name="" descr="Stack of file folders and papers with pen on top." title="Sample Picture"/>
        </a:ext>
      </dgm:extLst>
    </dgm:pt>
    <dgm:pt modelId="{5ABBC393-AD16-4772-8402-4ABCB8683B4E}" type="pres">
      <dgm:prSet presAssocID="{A518A75D-9854-4CDE-9FB7-B1EBB324AAED}" presName="Child" presStyleLbl="revTx" presStyleIdx="0" presStyleCnt="3">
        <dgm:presLayoutVars>
          <dgm:bulletEnabled val="1"/>
        </dgm:presLayoutVars>
      </dgm:prSet>
      <dgm:spPr/>
      <dgm:t>
        <a:bodyPr/>
        <a:lstStyle/>
        <a:p>
          <a:endParaRPr lang="en-US"/>
        </a:p>
      </dgm:t>
    </dgm:pt>
    <dgm:pt modelId="{770E20EC-6929-4A45-99D5-285545E37892}" type="pres">
      <dgm:prSet presAssocID="{A518A75D-9854-4CDE-9FB7-B1EBB324AAED}" presName="Parent" presStyleLbl="alignNode1" presStyleIdx="0" presStyleCnt="3">
        <dgm:presLayoutVars>
          <dgm:bulletEnabled val="1"/>
        </dgm:presLayoutVars>
      </dgm:prSet>
      <dgm:spPr/>
      <dgm:t>
        <a:bodyPr/>
        <a:lstStyle/>
        <a:p>
          <a:endParaRPr lang="en-US"/>
        </a:p>
      </dgm:t>
    </dgm:pt>
    <dgm:pt modelId="{F445107B-3E02-430C-9039-D2AE418B235A}" type="pres">
      <dgm:prSet presAssocID="{FF440F30-5F7D-44F0-8264-C65521A11F0C}" presName="sibTrans" presStyleCnt="0"/>
      <dgm:spPr/>
      <dgm:t>
        <a:bodyPr/>
        <a:lstStyle/>
        <a:p>
          <a:endParaRPr lang="en-US"/>
        </a:p>
      </dgm:t>
    </dgm:pt>
    <dgm:pt modelId="{4F88CED5-DAB2-486C-AD16-C2CB6913B61B}" type="pres">
      <dgm:prSet presAssocID="{25AF84C7-6ED7-450C-83EA-4337CE735A70}" presName="composite" presStyleCnt="0"/>
      <dgm:spPr/>
      <dgm:t>
        <a:bodyPr/>
        <a:lstStyle/>
        <a:p>
          <a:endParaRPr lang="en-US"/>
        </a:p>
      </dgm:t>
    </dgm:pt>
    <dgm:pt modelId="{6806A88B-ACCD-4689-BA2C-F1412EF73B42}" type="pres">
      <dgm:prSet presAssocID="{25AF84C7-6ED7-450C-83EA-4337CE735A70}" presName="Accent" presStyleLbl="alignAcc1" presStyleIdx="1" presStyleCnt="3"/>
      <dgm:spPr/>
      <dgm:t>
        <a:bodyPr/>
        <a:lstStyle/>
        <a:p>
          <a:endParaRPr lang="en-US"/>
        </a:p>
      </dgm:t>
    </dgm:pt>
    <dgm:pt modelId="{6D3BA09B-A748-477B-98A1-FEDE95925694}" type="pres">
      <dgm:prSet presAssocID="{25AF84C7-6ED7-450C-83EA-4337CE735A70}" presName="Image" presStyleLbl="node1" presStyleIdx="1" presStyleCnt="3"/>
      <dgm:spPr>
        <a:blipFill rotWithShape="1">
          <a:blip xmlns:r="http://schemas.openxmlformats.org/officeDocument/2006/relationships" r:embed="rId2"/>
          <a:stretch>
            <a:fillRect/>
          </a:stretch>
        </a:blipFill>
      </dgm:spPr>
      <dgm:t>
        <a:bodyPr/>
        <a:lstStyle/>
        <a:p>
          <a:endParaRPr lang="en-US"/>
        </a:p>
      </dgm:t>
      <dgm:extLst/>
    </dgm:pt>
    <dgm:pt modelId="{A0810939-5D65-4F5C-894F-F86C706A7A1C}" type="pres">
      <dgm:prSet presAssocID="{25AF84C7-6ED7-450C-83EA-4337CE735A70}" presName="Child" presStyleLbl="revTx" presStyleIdx="1" presStyleCnt="3">
        <dgm:presLayoutVars>
          <dgm:bulletEnabled val="1"/>
        </dgm:presLayoutVars>
      </dgm:prSet>
      <dgm:spPr/>
      <dgm:t>
        <a:bodyPr/>
        <a:lstStyle/>
        <a:p>
          <a:endParaRPr lang="en-US"/>
        </a:p>
      </dgm:t>
    </dgm:pt>
    <dgm:pt modelId="{16EEE8E2-3D18-44F6-B04A-3D59841E4FA8}" type="pres">
      <dgm:prSet presAssocID="{25AF84C7-6ED7-450C-83EA-4337CE735A70}" presName="Parent" presStyleLbl="alignNode1" presStyleIdx="1" presStyleCnt="3">
        <dgm:presLayoutVars>
          <dgm:bulletEnabled val="1"/>
        </dgm:presLayoutVars>
      </dgm:prSet>
      <dgm:spPr/>
      <dgm:t>
        <a:bodyPr/>
        <a:lstStyle/>
        <a:p>
          <a:endParaRPr lang="en-US"/>
        </a:p>
      </dgm:t>
    </dgm:pt>
    <dgm:pt modelId="{BC140B48-2181-4811-AF91-223867D0738E}" type="pres">
      <dgm:prSet presAssocID="{2562C856-622C-43A4-99D0-A7FF0C835EBA}" presName="sibTrans" presStyleCnt="0"/>
      <dgm:spPr/>
      <dgm:t>
        <a:bodyPr/>
        <a:lstStyle/>
        <a:p>
          <a:endParaRPr lang="en-US"/>
        </a:p>
      </dgm:t>
    </dgm:pt>
    <dgm:pt modelId="{57293698-40AD-44C8-9B60-0D0C4FC11960}" type="pres">
      <dgm:prSet presAssocID="{0F8DBA57-A3BA-4BC9-A853-67B71E3B3531}" presName="composite" presStyleCnt="0"/>
      <dgm:spPr/>
      <dgm:t>
        <a:bodyPr/>
        <a:lstStyle/>
        <a:p>
          <a:endParaRPr lang="en-US"/>
        </a:p>
      </dgm:t>
    </dgm:pt>
    <dgm:pt modelId="{7F77031C-84AF-49FA-B2E3-6B22E2F49F2B}" type="pres">
      <dgm:prSet presAssocID="{0F8DBA57-A3BA-4BC9-A853-67B71E3B3531}" presName="Accent" presStyleLbl="alignAcc1" presStyleIdx="2" presStyleCnt="3"/>
      <dgm:spPr/>
      <dgm:t>
        <a:bodyPr/>
        <a:lstStyle/>
        <a:p>
          <a:endParaRPr lang="en-US"/>
        </a:p>
      </dgm:t>
    </dgm:pt>
    <dgm:pt modelId="{6FDEA8A3-BC3B-493E-88CC-A57435CCDC96}" type="pres">
      <dgm:prSet presAssocID="{0F8DBA57-A3BA-4BC9-A853-67B71E3B3531}" presName="Image" presStyleLbl="node1" presStyleIdx="2" presStyleCnt="3"/>
      <dgm:spPr>
        <a:blipFill rotWithShape="1">
          <a:blip xmlns:r="http://schemas.openxmlformats.org/officeDocument/2006/relationships" r:embed="rId3"/>
          <a:stretch>
            <a:fillRect/>
          </a:stretch>
        </a:blipFill>
      </dgm:spPr>
      <dgm:t>
        <a:bodyPr/>
        <a:lstStyle/>
        <a:p>
          <a:endParaRPr lang="en-US"/>
        </a:p>
      </dgm:t>
      <dgm:extLst>
        <a:ext uri="{E40237B7-FDA0-4F09-8148-C483321AD2D9}">
          <dgm14:cNvPr xmlns:dgm14="http://schemas.microsoft.com/office/drawing/2010/diagram" id="0" name="" descr="Close up of students studying in library." title="Sample Picture"/>
        </a:ext>
      </dgm:extLst>
    </dgm:pt>
    <dgm:pt modelId="{EBE06ADE-C892-44D3-AB90-0EE941CCA21D}" type="pres">
      <dgm:prSet presAssocID="{0F8DBA57-A3BA-4BC9-A853-67B71E3B3531}" presName="Child" presStyleLbl="revTx" presStyleIdx="2" presStyleCnt="3">
        <dgm:presLayoutVars>
          <dgm:bulletEnabled val="1"/>
        </dgm:presLayoutVars>
      </dgm:prSet>
      <dgm:spPr/>
      <dgm:t>
        <a:bodyPr/>
        <a:lstStyle/>
        <a:p>
          <a:endParaRPr lang="en-US"/>
        </a:p>
      </dgm:t>
    </dgm:pt>
    <dgm:pt modelId="{B3686B38-0C87-411A-9F82-923E333643FB}" type="pres">
      <dgm:prSet presAssocID="{0F8DBA57-A3BA-4BC9-A853-67B71E3B3531}" presName="Parent" presStyleLbl="alignNode1" presStyleIdx="2" presStyleCnt="3">
        <dgm:presLayoutVars>
          <dgm:bulletEnabled val="1"/>
        </dgm:presLayoutVars>
      </dgm:prSet>
      <dgm:spPr/>
      <dgm:t>
        <a:bodyPr/>
        <a:lstStyle/>
        <a:p>
          <a:endParaRPr lang="en-US"/>
        </a:p>
      </dgm:t>
    </dgm:pt>
  </dgm:ptLst>
  <dgm:cxnLst>
    <dgm:cxn modelId="{4DF10F46-C751-3349-95EE-D0C690355A30}" type="presOf" srcId="{D0989AE5-C818-44D5-8AE6-32DEAF6F46CC}" destId="{EBE06ADE-C892-44D3-AB90-0EE941CCA21D}" srcOrd="0" destOrd="0" presId="urn:microsoft.com/office/officeart/2008/layout/TitlePictureLineup"/>
    <dgm:cxn modelId="{E5053C00-76EC-4519-ABF3-0ACDA95BE163}" srcId="{25AFBC85-EE41-46FB-A7F4-99ED4084C835}" destId="{A518A75D-9854-4CDE-9FB7-B1EBB324AAED}" srcOrd="0" destOrd="0" parTransId="{8A2D5E86-42BC-415B-A1DE-0C28EEB3661C}" sibTransId="{FF440F30-5F7D-44F0-8264-C65521A11F0C}"/>
    <dgm:cxn modelId="{115C36B5-9455-E249-8901-2F14AF94CBF7}" type="presOf" srcId="{0F8DBA57-A3BA-4BC9-A853-67B71E3B3531}" destId="{B3686B38-0C87-411A-9F82-923E333643FB}" srcOrd="0" destOrd="0" presId="urn:microsoft.com/office/officeart/2008/layout/TitlePictureLineup"/>
    <dgm:cxn modelId="{B7AA9BCE-D649-4F1B-B108-93466D2481F6}" srcId="{A518A75D-9854-4CDE-9FB7-B1EBB324AAED}" destId="{48328429-D21F-4CF6-9089-EE3F5F57F2AC}" srcOrd="0" destOrd="0" parTransId="{1635AB15-42A4-42D6-9F2B-33788AD7A83B}" sibTransId="{C822654F-BF62-47E3-96FD-AE4B604B788B}"/>
    <dgm:cxn modelId="{55C30B1C-A01B-6C4F-B04D-A030882B1925}" type="presOf" srcId="{300FCD3E-1ADF-4D8E-8B7F-C23D248E5AA3}" destId="{A0810939-5D65-4F5C-894F-F86C706A7A1C}" srcOrd="0" destOrd="0" presId="urn:microsoft.com/office/officeart/2008/layout/TitlePictureLineup"/>
    <dgm:cxn modelId="{447AF68F-5153-4E01-A5A1-8D3A25A73007}" srcId="{25AFBC85-EE41-46FB-A7F4-99ED4084C835}" destId="{25AF84C7-6ED7-450C-83EA-4337CE735A70}" srcOrd="1" destOrd="0" parTransId="{33168ED3-1516-4DE0-87C6-D0BBEBB68307}" sibTransId="{2562C856-622C-43A4-99D0-A7FF0C835EBA}"/>
    <dgm:cxn modelId="{0990249C-5F83-4AC6-BBDE-76609E41C3B7}" srcId="{0F8DBA57-A3BA-4BC9-A853-67B71E3B3531}" destId="{D0989AE5-C818-44D5-8AE6-32DEAF6F46CC}" srcOrd="0" destOrd="0" parTransId="{5116A57A-5F5C-441B-8E98-72FC83223934}" sibTransId="{0B13468D-FE4E-4A8A-A598-8159F0C900A0}"/>
    <dgm:cxn modelId="{4B471AE2-396E-4C5C-9110-4123DA6DCE53}" srcId="{25AF84C7-6ED7-450C-83EA-4337CE735A70}" destId="{300FCD3E-1ADF-4D8E-8B7F-C23D248E5AA3}" srcOrd="0" destOrd="0" parTransId="{BC272908-DB90-4FCA-8784-0CA7E6A97E8F}" sibTransId="{4A78B380-1F85-4365-BF1F-0BD8AD7C8590}"/>
    <dgm:cxn modelId="{BE42AA7B-6F4A-5D4A-9710-9276BE9BD747}" type="presOf" srcId="{A518A75D-9854-4CDE-9FB7-B1EBB324AAED}" destId="{770E20EC-6929-4A45-99D5-285545E37892}" srcOrd="0" destOrd="0" presId="urn:microsoft.com/office/officeart/2008/layout/TitlePictureLineup"/>
    <dgm:cxn modelId="{0FC0913D-57B6-D340-A303-D005C806C3B9}" type="presOf" srcId="{48328429-D21F-4CF6-9089-EE3F5F57F2AC}" destId="{5ABBC393-AD16-4772-8402-4ABCB8683B4E}" srcOrd="0" destOrd="0" presId="urn:microsoft.com/office/officeart/2008/layout/TitlePictureLineup"/>
    <dgm:cxn modelId="{88298516-55DA-0D4D-A237-9DF2D8A4EC3F}" type="presOf" srcId="{25AFBC85-EE41-46FB-A7F4-99ED4084C835}" destId="{8C6E4A05-D928-421F-BB35-AB0FFEB0B7C4}" srcOrd="0" destOrd="0" presId="urn:microsoft.com/office/officeart/2008/layout/TitlePictureLineup"/>
    <dgm:cxn modelId="{50214F91-2D3C-BF49-BBC4-24D7F032A6B8}" type="presOf" srcId="{25AF84C7-6ED7-450C-83EA-4337CE735A70}" destId="{16EEE8E2-3D18-44F6-B04A-3D59841E4FA8}" srcOrd="0" destOrd="0" presId="urn:microsoft.com/office/officeart/2008/layout/TitlePictureLineup"/>
    <dgm:cxn modelId="{81AE50C2-F587-470B-86FC-B5A28EFEE1BC}" srcId="{25AFBC85-EE41-46FB-A7F4-99ED4084C835}" destId="{0F8DBA57-A3BA-4BC9-A853-67B71E3B3531}" srcOrd="2" destOrd="0" parTransId="{99BB5F99-B845-4128-856A-D40FE489F4C0}" sibTransId="{CD82CFE7-3793-47B0-8B52-9C19EDB40EDE}"/>
    <dgm:cxn modelId="{40C2D592-E2CF-3240-B8AB-D25AFE9F62BC}" type="presParOf" srcId="{8C6E4A05-D928-421F-BB35-AB0FFEB0B7C4}" destId="{8C8EDC2C-400F-4A87-B348-71B90CDC58F1}" srcOrd="0" destOrd="0" presId="urn:microsoft.com/office/officeart/2008/layout/TitlePictureLineup"/>
    <dgm:cxn modelId="{9B4EC63A-0821-324C-827E-71480ADEF1B9}" type="presParOf" srcId="{8C8EDC2C-400F-4A87-B348-71B90CDC58F1}" destId="{53B4FA82-603E-4EDB-90A9-1DA699C2C901}" srcOrd="0" destOrd="0" presId="urn:microsoft.com/office/officeart/2008/layout/TitlePictureLineup"/>
    <dgm:cxn modelId="{CEC37B5F-BAC5-B547-9307-6027091FCA02}" type="presParOf" srcId="{8C8EDC2C-400F-4A87-B348-71B90CDC58F1}" destId="{48475A52-D924-4818-BEE8-D250047D6B3F}" srcOrd="1" destOrd="0" presId="urn:microsoft.com/office/officeart/2008/layout/TitlePictureLineup"/>
    <dgm:cxn modelId="{E196E258-90F2-9241-87BE-DBF0020EE0DB}" type="presParOf" srcId="{8C8EDC2C-400F-4A87-B348-71B90CDC58F1}" destId="{5ABBC393-AD16-4772-8402-4ABCB8683B4E}" srcOrd="2" destOrd="0" presId="urn:microsoft.com/office/officeart/2008/layout/TitlePictureLineup"/>
    <dgm:cxn modelId="{31B8BFBC-FFD8-8940-80D2-EB7765069EC9}" type="presParOf" srcId="{8C8EDC2C-400F-4A87-B348-71B90CDC58F1}" destId="{770E20EC-6929-4A45-99D5-285545E37892}" srcOrd="3" destOrd="0" presId="urn:microsoft.com/office/officeart/2008/layout/TitlePictureLineup"/>
    <dgm:cxn modelId="{E7CAC82D-8222-4149-A3DB-42C481CFD526}" type="presParOf" srcId="{8C6E4A05-D928-421F-BB35-AB0FFEB0B7C4}" destId="{F445107B-3E02-430C-9039-D2AE418B235A}" srcOrd="1" destOrd="0" presId="urn:microsoft.com/office/officeart/2008/layout/TitlePictureLineup"/>
    <dgm:cxn modelId="{2F4E06AF-F4B1-2649-9D9D-4E3D32FD8623}" type="presParOf" srcId="{8C6E4A05-D928-421F-BB35-AB0FFEB0B7C4}" destId="{4F88CED5-DAB2-486C-AD16-C2CB6913B61B}" srcOrd="2" destOrd="0" presId="urn:microsoft.com/office/officeart/2008/layout/TitlePictureLineup"/>
    <dgm:cxn modelId="{0545393E-D2EF-7E4A-B248-04A810444408}" type="presParOf" srcId="{4F88CED5-DAB2-486C-AD16-C2CB6913B61B}" destId="{6806A88B-ACCD-4689-BA2C-F1412EF73B42}" srcOrd="0" destOrd="0" presId="urn:microsoft.com/office/officeart/2008/layout/TitlePictureLineup"/>
    <dgm:cxn modelId="{798273AA-9F69-5E4D-9FED-36431200D564}" type="presParOf" srcId="{4F88CED5-DAB2-486C-AD16-C2CB6913B61B}" destId="{6D3BA09B-A748-477B-98A1-FEDE95925694}" srcOrd="1" destOrd="0" presId="urn:microsoft.com/office/officeart/2008/layout/TitlePictureLineup"/>
    <dgm:cxn modelId="{8A39892D-B637-1749-809D-1CB1811A6230}" type="presParOf" srcId="{4F88CED5-DAB2-486C-AD16-C2CB6913B61B}" destId="{A0810939-5D65-4F5C-894F-F86C706A7A1C}" srcOrd="2" destOrd="0" presId="urn:microsoft.com/office/officeart/2008/layout/TitlePictureLineup"/>
    <dgm:cxn modelId="{625C78E0-0FC4-624C-B121-5EFA1BD2E9FC}" type="presParOf" srcId="{4F88CED5-DAB2-486C-AD16-C2CB6913B61B}" destId="{16EEE8E2-3D18-44F6-B04A-3D59841E4FA8}" srcOrd="3" destOrd="0" presId="urn:microsoft.com/office/officeart/2008/layout/TitlePictureLineup"/>
    <dgm:cxn modelId="{FBC38E2B-DE18-F948-AD90-B1C06C6868C3}" type="presParOf" srcId="{8C6E4A05-D928-421F-BB35-AB0FFEB0B7C4}" destId="{BC140B48-2181-4811-AF91-223867D0738E}" srcOrd="3" destOrd="0" presId="urn:microsoft.com/office/officeart/2008/layout/TitlePictureLineup"/>
    <dgm:cxn modelId="{BA587DE5-69FB-4743-8743-65B1673E78AB}" type="presParOf" srcId="{8C6E4A05-D928-421F-BB35-AB0FFEB0B7C4}" destId="{57293698-40AD-44C8-9B60-0D0C4FC11960}" srcOrd="4" destOrd="0" presId="urn:microsoft.com/office/officeart/2008/layout/TitlePictureLineup"/>
    <dgm:cxn modelId="{E19AE48D-200C-3343-AD58-04A3231D3B2E}" type="presParOf" srcId="{57293698-40AD-44C8-9B60-0D0C4FC11960}" destId="{7F77031C-84AF-49FA-B2E3-6B22E2F49F2B}" srcOrd="0" destOrd="0" presId="urn:microsoft.com/office/officeart/2008/layout/TitlePictureLineup"/>
    <dgm:cxn modelId="{3BBED60E-4095-BB49-966B-E9E7ABE1DE8A}" type="presParOf" srcId="{57293698-40AD-44C8-9B60-0D0C4FC11960}" destId="{6FDEA8A3-BC3B-493E-88CC-A57435CCDC96}" srcOrd="1" destOrd="0" presId="urn:microsoft.com/office/officeart/2008/layout/TitlePictureLineup"/>
    <dgm:cxn modelId="{0B51D651-0657-9C41-B7C6-97313EA63270}" type="presParOf" srcId="{57293698-40AD-44C8-9B60-0D0C4FC11960}" destId="{EBE06ADE-C892-44D3-AB90-0EE941CCA21D}" srcOrd="2" destOrd="0" presId="urn:microsoft.com/office/officeart/2008/layout/TitlePictureLineup"/>
    <dgm:cxn modelId="{CABA4053-D0D8-FE42-9B1D-EC58CC59E75A}" type="presParOf" srcId="{57293698-40AD-44C8-9B60-0D0C4FC11960}" destId="{B3686B38-0C87-411A-9F82-923E333643FB}" srcOrd="3" destOrd="0" presId="urn:microsoft.com/office/officeart/2008/layout/TitlePictureLineup"/>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F20EF9-EC67-B04A-AA0E-1939FC80A79A}">
      <dsp:nvSpPr>
        <dsp:cNvPr id="0" name=""/>
        <dsp:cNvSpPr/>
      </dsp:nvSpPr>
      <dsp:spPr>
        <a:xfrm rot="16200000">
          <a:off x="900997" y="-900997"/>
          <a:ext cx="2312804" cy="4114800"/>
        </a:xfrm>
        <a:prstGeom prst="round1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1EF41D91-3527-9842-BC71-847B505DE18C}">
      <dsp:nvSpPr>
        <dsp:cNvPr id="0" name=""/>
        <dsp:cNvSpPr/>
      </dsp:nvSpPr>
      <dsp:spPr>
        <a:xfrm>
          <a:off x="4114800" y="0"/>
          <a:ext cx="4114800" cy="2312804"/>
        </a:xfrm>
        <a:prstGeom prst="round1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A8939E0C-9926-FC4A-87CC-2C8B10DF0CEC}">
      <dsp:nvSpPr>
        <dsp:cNvPr id="0" name=""/>
        <dsp:cNvSpPr/>
      </dsp:nvSpPr>
      <dsp:spPr>
        <a:xfrm rot="10800000">
          <a:off x="0" y="2312804"/>
          <a:ext cx="4114800" cy="2312804"/>
        </a:xfrm>
        <a:prstGeom prst="round1Rect">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01F1A416-7179-2E42-A828-84BDF45C389E}">
      <dsp:nvSpPr>
        <dsp:cNvPr id="0" name=""/>
        <dsp:cNvSpPr/>
      </dsp:nvSpPr>
      <dsp:spPr>
        <a:xfrm rot="5400000">
          <a:off x="5015797" y="1411806"/>
          <a:ext cx="2312804" cy="4114800"/>
        </a:xfrm>
        <a:prstGeom prst="round1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02BAB72D-1129-A247-B79B-93AA88BD7DD4}">
      <dsp:nvSpPr>
        <dsp:cNvPr id="0" name=""/>
        <dsp:cNvSpPr/>
      </dsp:nvSpPr>
      <dsp:spPr>
        <a:xfrm>
          <a:off x="304799" y="578542"/>
          <a:ext cx="7620000" cy="3468524"/>
        </a:xfrm>
        <a:prstGeom prst="roundRect">
          <a:avLst/>
        </a:prstGeom>
        <a:gradFill rotWithShape="0">
          <a:gsLst>
            <a:gs pos="0">
              <a:schemeClr val="accent2">
                <a:tint val="40000"/>
                <a:hueOff val="0"/>
                <a:satOff val="0"/>
                <a:lumOff val="0"/>
                <a:alphaOff val="0"/>
                <a:shade val="47500"/>
                <a:satMod val="137000"/>
              </a:schemeClr>
            </a:gs>
            <a:gs pos="55000">
              <a:schemeClr val="accent2">
                <a:tint val="40000"/>
                <a:hueOff val="0"/>
                <a:satOff val="0"/>
                <a:lumOff val="0"/>
                <a:alphaOff val="0"/>
                <a:shade val="69000"/>
                <a:satMod val="137000"/>
              </a:schemeClr>
            </a:gs>
            <a:gs pos="100000">
              <a:schemeClr val="accent2">
                <a:tint val="4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US" sz="2100" kern="1200" dirty="0"/>
            <a:t>How can we help our institutions create a data-enabled culture that improves decision making and student success? What are the key student success indicators? Where is the information stored? How can data be synthesized for more precise analysis? Our session begins to answer these questions by challenging attendees to define student success and delve into the technologies that collect and manage the data. Our session will help attendees to practice bridging direct and indirect evidence through scenarios that model effective practices adaptable to many institutions.</a:t>
          </a:r>
        </a:p>
      </dsp:txBody>
      <dsp:txXfrm>
        <a:off x="474118" y="747861"/>
        <a:ext cx="7281362" cy="31298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210456"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244784" y="179175"/>
          <a:ext cx="649961" cy="556109"/>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244784"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How do outcomes at </a:t>
          </a:r>
          <a:br>
            <a:rPr lang="en-US" sz="3200" kern="1200" dirty="0"/>
          </a:br>
          <a:r>
            <a:rPr lang="en-US" sz="3200" kern="1200" dirty="0"/>
            <a:t>each level </a:t>
          </a:r>
          <a:br>
            <a:rPr lang="en-US" sz="3200" kern="1200" dirty="0"/>
          </a:br>
          <a:r>
            <a:rPr lang="en-US" sz="3200" kern="1200" dirty="0"/>
            <a:t>align to the mission?</a:t>
          </a:r>
          <a:endParaRPr lang="en-US" sz="3600" kern="1200" dirty="0"/>
        </a:p>
      </dsp:txBody>
      <dsp:txXfrm>
        <a:off x="244784" y="735285"/>
        <a:ext cx="649961" cy="638496"/>
      </dsp:txXfrm>
    </dsp:sp>
    <dsp:sp modelId="{770E20EC-6929-4A45-99D5-285545E37892}">
      <dsp:nvSpPr>
        <dsp:cNvPr id="0" name=""/>
        <dsp:cNvSpPr/>
      </dsp:nvSpPr>
      <dsp:spPr>
        <a:xfrm>
          <a:off x="210456"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Clarify Common Ground</a:t>
          </a:r>
        </a:p>
      </dsp:txBody>
      <dsp:txXfrm>
        <a:off x="210456" y="671"/>
        <a:ext cx="686555" cy="137311"/>
      </dsp:txXfrm>
    </dsp:sp>
    <dsp:sp modelId="{6806A88B-ACCD-4689-BA2C-F1412EF73B42}">
      <dsp:nvSpPr>
        <dsp:cNvPr id="0" name=""/>
        <dsp:cNvSpPr/>
      </dsp:nvSpPr>
      <dsp:spPr>
        <a:xfrm>
          <a:off x="1034672"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1069000" y="179175"/>
          <a:ext cx="649961" cy="556109"/>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10939-5D65-4F5C-894F-F86C706A7A1C}">
      <dsp:nvSpPr>
        <dsp:cNvPr id="0" name=""/>
        <dsp:cNvSpPr/>
      </dsp:nvSpPr>
      <dsp:spPr>
        <a:xfrm>
          <a:off x="1069000"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direct evidence do </a:t>
          </a:r>
          <a:br>
            <a:rPr lang="en-US" sz="3200" kern="1200" dirty="0"/>
          </a:br>
          <a:r>
            <a:rPr lang="en-US" sz="3200" kern="1200" dirty="0"/>
            <a:t>you need to demonstrate learning?</a:t>
          </a:r>
          <a:endParaRPr lang="en-US" sz="3600" kern="1200" dirty="0"/>
        </a:p>
      </dsp:txBody>
      <dsp:txXfrm>
        <a:off x="1069000" y="735285"/>
        <a:ext cx="649961" cy="638496"/>
      </dsp:txXfrm>
    </dsp:sp>
    <dsp:sp modelId="{16EEE8E2-3D18-44F6-B04A-3D59841E4FA8}">
      <dsp:nvSpPr>
        <dsp:cNvPr id="0" name=""/>
        <dsp:cNvSpPr/>
      </dsp:nvSpPr>
      <dsp:spPr>
        <a:xfrm>
          <a:off x="1034672"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Use Backward Design</a:t>
          </a:r>
        </a:p>
      </dsp:txBody>
      <dsp:txXfrm>
        <a:off x="1034672" y="671"/>
        <a:ext cx="686555" cy="137311"/>
      </dsp:txXfrm>
    </dsp:sp>
    <dsp:sp modelId="{7F77031C-84AF-49FA-B2E3-6B22E2F49F2B}">
      <dsp:nvSpPr>
        <dsp:cNvPr id="0" name=""/>
        <dsp:cNvSpPr/>
      </dsp:nvSpPr>
      <dsp:spPr>
        <a:xfrm>
          <a:off x="1858888"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8A3-BC3B-493E-88CC-A57435CCDC96}">
      <dsp:nvSpPr>
        <dsp:cNvPr id="0" name=""/>
        <dsp:cNvSpPr/>
      </dsp:nvSpPr>
      <dsp:spPr>
        <a:xfrm>
          <a:off x="1893216" y="179175"/>
          <a:ext cx="649961" cy="556109"/>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6ADE-C892-44D3-AB90-0EE941CCA21D}">
      <dsp:nvSpPr>
        <dsp:cNvPr id="0" name=""/>
        <dsp:cNvSpPr/>
      </dsp:nvSpPr>
      <dsp:spPr>
        <a:xfrm>
          <a:off x="1893216"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a:t>
          </a:r>
          <a:br>
            <a:rPr lang="en-US" sz="3200" kern="1200" dirty="0"/>
          </a:br>
          <a:r>
            <a:rPr lang="en-US" sz="3200" kern="1200" dirty="0"/>
            <a:t>processes and technologies </a:t>
          </a:r>
          <a:br>
            <a:rPr lang="en-US" sz="3200" kern="1200" dirty="0"/>
          </a:br>
          <a:r>
            <a:rPr lang="en-US" sz="3200" kern="1200" dirty="0"/>
            <a:t>are already in place?</a:t>
          </a:r>
        </a:p>
      </dsp:txBody>
      <dsp:txXfrm>
        <a:off x="1893216" y="735285"/>
        <a:ext cx="649961" cy="638496"/>
      </dsp:txXfrm>
    </dsp:sp>
    <dsp:sp modelId="{B3686B38-0C87-411A-9F82-923E333643FB}">
      <dsp:nvSpPr>
        <dsp:cNvPr id="0" name=""/>
        <dsp:cNvSpPr/>
      </dsp:nvSpPr>
      <dsp:spPr>
        <a:xfrm>
          <a:off x="1858888"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Take Inventory</a:t>
          </a:r>
        </a:p>
      </dsp:txBody>
      <dsp:txXfrm>
        <a:off x="1858888" y="671"/>
        <a:ext cx="686555" cy="13731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279398" y="511386"/>
          <a:ext cx="0" cy="4602481"/>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407245" y="647923"/>
          <a:ext cx="2420649" cy="2071116"/>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407245" y="2735919"/>
          <a:ext cx="2420649" cy="237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1244600">
            <a:lnSpc>
              <a:spcPct val="90000"/>
            </a:lnSpc>
            <a:spcBef>
              <a:spcPct val="0"/>
            </a:spcBef>
            <a:spcAft>
              <a:spcPct val="35000"/>
            </a:spcAft>
          </a:pPr>
          <a:r>
            <a:rPr lang="en-US" sz="2800" kern="1200" dirty="0"/>
            <a:t>How do outcomes at </a:t>
          </a:r>
          <a:br>
            <a:rPr lang="en-US" sz="2800" kern="1200" dirty="0"/>
          </a:br>
          <a:r>
            <a:rPr lang="en-US" sz="2800" kern="1200" dirty="0"/>
            <a:t>each level </a:t>
          </a:r>
          <a:br>
            <a:rPr lang="en-US" sz="2800" kern="1200" dirty="0"/>
          </a:br>
          <a:r>
            <a:rPr lang="en-US" sz="2800" kern="1200" dirty="0"/>
            <a:t>align to the mission?</a:t>
          </a:r>
          <a:endParaRPr lang="en-US" sz="3200" kern="1200" dirty="0"/>
        </a:p>
      </dsp:txBody>
      <dsp:txXfrm>
        <a:off x="407245" y="2735919"/>
        <a:ext cx="2420649" cy="2377948"/>
      </dsp:txXfrm>
    </dsp:sp>
    <dsp:sp modelId="{770E20EC-6929-4A45-99D5-285545E37892}">
      <dsp:nvSpPr>
        <dsp:cNvPr id="0" name=""/>
        <dsp:cNvSpPr/>
      </dsp:nvSpPr>
      <dsp:spPr>
        <a:xfrm>
          <a:off x="279398" y="0"/>
          <a:ext cx="2556934" cy="511386"/>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solidFill>
                <a:schemeClr val="tx1"/>
              </a:solidFill>
            </a:rPr>
            <a:t>Clarify Common Ground</a:t>
          </a:r>
        </a:p>
      </dsp:txBody>
      <dsp:txXfrm>
        <a:off x="279398" y="0"/>
        <a:ext cx="2556934" cy="511386"/>
      </dsp:txXfrm>
    </dsp:sp>
    <dsp:sp modelId="{6806A88B-ACCD-4689-BA2C-F1412EF73B42}">
      <dsp:nvSpPr>
        <dsp:cNvPr id="0" name=""/>
        <dsp:cNvSpPr/>
      </dsp:nvSpPr>
      <dsp:spPr>
        <a:xfrm>
          <a:off x="3293532" y="511386"/>
          <a:ext cx="0" cy="4602481"/>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3421379" y="664802"/>
          <a:ext cx="2420649" cy="2071116"/>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10939-5D65-4F5C-894F-F86C706A7A1C}">
      <dsp:nvSpPr>
        <dsp:cNvPr id="0" name=""/>
        <dsp:cNvSpPr/>
      </dsp:nvSpPr>
      <dsp:spPr>
        <a:xfrm>
          <a:off x="3421379" y="2735919"/>
          <a:ext cx="2420649" cy="237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1244600">
            <a:lnSpc>
              <a:spcPct val="90000"/>
            </a:lnSpc>
            <a:spcBef>
              <a:spcPct val="0"/>
            </a:spcBef>
            <a:spcAft>
              <a:spcPct val="35000"/>
            </a:spcAft>
          </a:pPr>
          <a:r>
            <a:rPr lang="en-US" sz="2800" kern="1200" dirty="0"/>
            <a:t>What direct evidence do </a:t>
          </a:r>
          <a:br>
            <a:rPr lang="en-US" sz="2800" kern="1200" dirty="0"/>
          </a:br>
          <a:r>
            <a:rPr lang="en-US" sz="2800" kern="1200" dirty="0"/>
            <a:t>you need to demonstrate learning?</a:t>
          </a:r>
          <a:endParaRPr lang="en-US" sz="3200" kern="1200" dirty="0"/>
        </a:p>
      </dsp:txBody>
      <dsp:txXfrm>
        <a:off x="3421379" y="2735919"/>
        <a:ext cx="2420649" cy="2377948"/>
      </dsp:txXfrm>
    </dsp:sp>
    <dsp:sp modelId="{16EEE8E2-3D18-44F6-B04A-3D59841E4FA8}">
      <dsp:nvSpPr>
        <dsp:cNvPr id="0" name=""/>
        <dsp:cNvSpPr/>
      </dsp:nvSpPr>
      <dsp:spPr>
        <a:xfrm>
          <a:off x="3293532" y="0"/>
          <a:ext cx="2556934" cy="511386"/>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solidFill>
                <a:srgbClr val="000000"/>
              </a:solidFill>
            </a:rPr>
            <a:t>Use Backward Design</a:t>
          </a:r>
        </a:p>
      </dsp:txBody>
      <dsp:txXfrm>
        <a:off x="3293532" y="0"/>
        <a:ext cx="2556934" cy="511386"/>
      </dsp:txXfrm>
    </dsp:sp>
    <dsp:sp modelId="{7F77031C-84AF-49FA-B2E3-6B22E2F49F2B}">
      <dsp:nvSpPr>
        <dsp:cNvPr id="0" name=""/>
        <dsp:cNvSpPr/>
      </dsp:nvSpPr>
      <dsp:spPr>
        <a:xfrm>
          <a:off x="6307667" y="511386"/>
          <a:ext cx="0" cy="4602481"/>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8A3-BC3B-493E-88CC-A57435CCDC96}">
      <dsp:nvSpPr>
        <dsp:cNvPr id="0" name=""/>
        <dsp:cNvSpPr/>
      </dsp:nvSpPr>
      <dsp:spPr>
        <a:xfrm>
          <a:off x="6435513" y="664802"/>
          <a:ext cx="2420649" cy="2071116"/>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6ADE-C892-44D3-AB90-0EE941CCA21D}">
      <dsp:nvSpPr>
        <dsp:cNvPr id="0" name=""/>
        <dsp:cNvSpPr/>
      </dsp:nvSpPr>
      <dsp:spPr>
        <a:xfrm>
          <a:off x="6435513" y="2735919"/>
          <a:ext cx="2420649" cy="23779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1244600">
            <a:lnSpc>
              <a:spcPct val="90000"/>
            </a:lnSpc>
            <a:spcBef>
              <a:spcPct val="0"/>
            </a:spcBef>
            <a:spcAft>
              <a:spcPct val="35000"/>
            </a:spcAft>
          </a:pPr>
          <a:r>
            <a:rPr lang="en-US" sz="2800" kern="1200" dirty="0"/>
            <a:t>What </a:t>
          </a:r>
          <a:br>
            <a:rPr lang="en-US" sz="2800" kern="1200" dirty="0"/>
          </a:br>
          <a:r>
            <a:rPr lang="en-US" sz="2800" kern="1200" dirty="0"/>
            <a:t>processes and technologies </a:t>
          </a:r>
          <a:br>
            <a:rPr lang="en-US" sz="2800" kern="1200" dirty="0"/>
          </a:br>
          <a:r>
            <a:rPr lang="en-US" sz="2800" kern="1200" dirty="0"/>
            <a:t>are already in place?</a:t>
          </a:r>
        </a:p>
      </dsp:txBody>
      <dsp:txXfrm>
        <a:off x="6435513" y="2735919"/>
        <a:ext cx="2420649" cy="2377948"/>
      </dsp:txXfrm>
    </dsp:sp>
    <dsp:sp modelId="{B3686B38-0C87-411A-9F82-923E333643FB}">
      <dsp:nvSpPr>
        <dsp:cNvPr id="0" name=""/>
        <dsp:cNvSpPr/>
      </dsp:nvSpPr>
      <dsp:spPr>
        <a:xfrm>
          <a:off x="6307667" y="0"/>
          <a:ext cx="2556934" cy="511386"/>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sz="1900" kern="1200" dirty="0">
              <a:solidFill>
                <a:srgbClr val="000000"/>
              </a:solidFill>
            </a:rPr>
            <a:t>Take Inventory</a:t>
          </a:r>
        </a:p>
      </dsp:txBody>
      <dsp:txXfrm>
        <a:off x="6307667" y="0"/>
        <a:ext cx="2556934" cy="51138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210456"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244784" y="179175"/>
          <a:ext cx="649961" cy="556109"/>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244784"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How do outcomes at </a:t>
          </a:r>
          <a:br>
            <a:rPr lang="en-US" sz="3200" kern="1200" dirty="0"/>
          </a:br>
          <a:r>
            <a:rPr lang="en-US" sz="3200" kern="1200" dirty="0"/>
            <a:t>each level </a:t>
          </a:r>
          <a:br>
            <a:rPr lang="en-US" sz="3200" kern="1200" dirty="0"/>
          </a:br>
          <a:r>
            <a:rPr lang="en-US" sz="3200" kern="1200" dirty="0"/>
            <a:t>align to the mission?</a:t>
          </a:r>
          <a:endParaRPr lang="en-US" sz="3600" kern="1200" dirty="0"/>
        </a:p>
      </dsp:txBody>
      <dsp:txXfrm>
        <a:off x="244784" y="735285"/>
        <a:ext cx="649961" cy="638496"/>
      </dsp:txXfrm>
    </dsp:sp>
    <dsp:sp modelId="{770E20EC-6929-4A45-99D5-285545E37892}">
      <dsp:nvSpPr>
        <dsp:cNvPr id="0" name=""/>
        <dsp:cNvSpPr/>
      </dsp:nvSpPr>
      <dsp:spPr>
        <a:xfrm>
          <a:off x="210456"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Clarify Common Ground</a:t>
          </a:r>
        </a:p>
      </dsp:txBody>
      <dsp:txXfrm>
        <a:off x="210456" y="671"/>
        <a:ext cx="686555" cy="137311"/>
      </dsp:txXfrm>
    </dsp:sp>
    <dsp:sp modelId="{6806A88B-ACCD-4689-BA2C-F1412EF73B42}">
      <dsp:nvSpPr>
        <dsp:cNvPr id="0" name=""/>
        <dsp:cNvSpPr/>
      </dsp:nvSpPr>
      <dsp:spPr>
        <a:xfrm>
          <a:off x="1034672"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1069000" y="179175"/>
          <a:ext cx="649961" cy="556109"/>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10939-5D65-4F5C-894F-F86C706A7A1C}">
      <dsp:nvSpPr>
        <dsp:cNvPr id="0" name=""/>
        <dsp:cNvSpPr/>
      </dsp:nvSpPr>
      <dsp:spPr>
        <a:xfrm>
          <a:off x="1069000"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direct evidence do </a:t>
          </a:r>
          <a:br>
            <a:rPr lang="en-US" sz="3200" kern="1200" dirty="0"/>
          </a:br>
          <a:r>
            <a:rPr lang="en-US" sz="3200" kern="1200" dirty="0"/>
            <a:t>you need to demonstrate learning?</a:t>
          </a:r>
          <a:endParaRPr lang="en-US" sz="3600" kern="1200" dirty="0"/>
        </a:p>
      </dsp:txBody>
      <dsp:txXfrm>
        <a:off x="1069000" y="735285"/>
        <a:ext cx="649961" cy="638496"/>
      </dsp:txXfrm>
    </dsp:sp>
    <dsp:sp modelId="{16EEE8E2-3D18-44F6-B04A-3D59841E4FA8}">
      <dsp:nvSpPr>
        <dsp:cNvPr id="0" name=""/>
        <dsp:cNvSpPr/>
      </dsp:nvSpPr>
      <dsp:spPr>
        <a:xfrm>
          <a:off x="1034672"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Use Backward Design</a:t>
          </a:r>
        </a:p>
      </dsp:txBody>
      <dsp:txXfrm>
        <a:off x="1034672" y="671"/>
        <a:ext cx="686555" cy="137311"/>
      </dsp:txXfrm>
    </dsp:sp>
    <dsp:sp modelId="{7F77031C-84AF-49FA-B2E3-6B22E2F49F2B}">
      <dsp:nvSpPr>
        <dsp:cNvPr id="0" name=""/>
        <dsp:cNvSpPr/>
      </dsp:nvSpPr>
      <dsp:spPr>
        <a:xfrm>
          <a:off x="1858888"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8A3-BC3B-493E-88CC-A57435CCDC96}">
      <dsp:nvSpPr>
        <dsp:cNvPr id="0" name=""/>
        <dsp:cNvSpPr/>
      </dsp:nvSpPr>
      <dsp:spPr>
        <a:xfrm>
          <a:off x="1893216" y="179175"/>
          <a:ext cx="649961" cy="556109"/>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6ADE-C892-44D3-AB90-0EE941CCA21D}">
      <dsp:nvSpPr>
        <dsp:cNvPr id="0" name=""/>
        <dsp:cNvSpPr/>
      </dsp:nvSpPr>
      <dsp:spPr>
        <a:xfrm>
          <a:off x="1893216"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a:t>
          </a:r>
          <a:br>
            <a:rPr lang="en-US" sz="3200" kern="1200" dirty="0"/>
          </a:br>
          <a:r>
            <a:rPr lang="en-US" sz="3200" kern="1200" dirty="0"/>
            <a:t>processes and technologies </a:t>
          </a:r>
          <a:br>
            <a:rPr lang="en-US" sz="3200" kern="1200" dirty="0"/>
          </a:br>
          <a:r>
            <a:rPr lang="en-US" sz="3200" kern="1200" dirty="0"/>
            <a:t>are already in place?</a:t>
          </a:r>
        </a:p>
      </dsp:txBody>
      <dsp:txXfrm>
        <a:off x="1893216" y="735285"/>
        <a:ext cx="649961" cy="638496"/>
      </dsp:txXfrm>
    </dsp:sp>
    <dsp:sp modelId="{B3686B38-0C87-411A-9F82-923E333643FB}">
      <dsp:nvSpPr>
        <dsp:cNvPr id="0" name=""/>
        <dsp:cNvSpPr/>
      </dsp:nvSpPr>
      <dsp:spPr>
        <a:xfrm>
          <a:off x="1858888"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Take Inventory</a:t>
          </a:r>
        </a:p>
      </dsp:txBody>
      <dsp:txXfrm>
        <a:off x="1858888" y="671"/>
        <a:ext cx="686555" cy="13731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210456"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244784" y="179175"/>
          <a:ext cx="649961" cy="556109"/>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244784"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How do outcomes at </a:t>
          </a:r>
          <a:br>
            <a:rPr lang="en-US" sz="3200" kern="1200" dirty="0"/>
          </a:br>
          <a:r>
            <a:rPr lang="en-US" sz="3200" kern="1200" dirty="0"/>
            <a:t>each level </a:t>
          </a:r>
          <a:br>
            <a:rPr lang="en-US" sz="3200" kern="1200" dirty="0"/>
          </a:br>
          <a:r>
            <a:rPr lang="en-US" sz="3200" kern="1200" dirty="0"/>
            <a:t>align to the mission?</a:t>
          </a:r>
          <a:endParaRPr lang="en-US" sz="3600" kern="1200" dirty="0"/>
        </a:p>
      </dsp:txBody>
      <dsp:txXfrm>
        <a:off x="244784" y="735285"/>
        <a:ext cx="649961" cy="638496"/>
      </dsp:txXfrm>
    </dsp:sp>
    <dsp:sp modelId="{770E20EC-6929-4A45-99D5-285545E37892}">
      <dsp:nvSpPr>
        <dsp:cNvPr id="0" name=""/>
        <dsp:cNvSpPr/>
      </dsp:nvSpPr>
      <dsp:spPr>
        <a:xfrm>
          <a:off x="210456"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Clarify Common Ground</a:t>
          </a:r>
        </a:p>
      </dsp:txBody>
      <dsp:txXfrm>
        <a:off x="210456" y="671"/>
        <a:ext cx="686555" cy="137311"/>
      </dsp:txXfrm>
    </dsp:sp>
    <dsp:sp modelId="{6806A88B-ACCD-4689-BA2C-F1412EF73B42}">
      <dsp:nvSpPr>
        <dsp:cNvPr id="0" name=""/>
        <dsp:cNvSpPr/>
      </dsp:nvSpPr>
      <dsp:spPr>
        <a:xfrm>
          <a:off x="1034672"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1069000" y="179175"/>
          <a:ext cx="649961" cy="556109"/>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10939-5D65-4F5C-894F-F86C706A7A1C}">
      <dsp:nvSpPr>
        <dsp:cNvPr id="0" name=""/>
        <dsp:cNvSpPr/>
      </dsp:nvSpPr>
      <dsp:spPr>
        <a:xfrm>
          <a:off x="1069000"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direct evidence do </a:t>
          </a:r>
          <a:br>
            <a:rPr lang="en-US" sz="3200" kern="1200" dirty="0"/>
          </a:br>
          <a:r>
            <a:rPr lang="en-US" sz="3200" kern="1200" dirty="0"/>
            <a:t>you need to demonstrate learning?</a:t>
          </a:r>
          <a:endParaRPr lang="en-US" sz="3600" kern="1200" dirty="0"/>
        </a:p>
      </dsp:txBody>
      <dsp:txXfrm>
        <a:off x="1069000" y="735285"/>
        <a:ext cx="649961" cy="638496"/>
      </dsp:txXfrm>
    </dsp:sp>
    <dsp:sp modelId="{16EEE8E2-3D18-44F6-B04A-3D59841E4FA8}">
      <dsp:nvSpPr>
        <dsp:cNvPr id="0" name=""/>
        <dsp:cNvSpPr/>
      </dsp:nvSpPr>
      <dsp:spPr>
        <a:xfrm>
          <a:off x="1034672"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Use Backward Design</a:t>
          </a:r>
        </a:p>
      </dsp:txBody>
      <dsp:txXfrm>
        <a:off x="1034672" y="671"/>
        <a:ext cx="686555" cy="137311"/>
      </dsp:txXfrm>
    </dsp:sp>
    <dsp:sp modelId="{7F77031C-84AF-49FA-B2E3-6B22E2F49F2B}">
      <dsp:nvSpPr>
        <dsp:cNvPr id="0" name=""/>
        <dsp:cNvSpPr/>
      </dsp:nvSpPr>
      <dsp:spPr>
        <a:xfrm>
          <a:off x="1858888"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8A3-BC3B-493E-88CC-A57435CCDC96}">
      <dsp:nvSpPr>
        <dsp:cNvPr id="0" name=""/>
        <dsp:cNvSpPr/>
      </dsp:nvSpPr>
      <dsp:spPr>
        <a:xfrm>
          <a:off x="1893216" y="179175"/>
          <a:ext cx="649961" cy="556109"/>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6ADE-C892-44D3-AB90-0EE941CCA21D}">
      <dsp:nvSpPr>
        <dsp:cNvPr id="0" name=""/>
        <dsp:cNvSpPr/>
      </dsp:nvSpPr>
      <dsp:spPr>
        <a:xfrm>
          <a:off x="1893216"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a:t>
          </a:r>
          <a:br>
            <a:rPr lang="en-US" sz="3200" kern="1200" dirty="0"/>
          </a:br>
          <a:r>
            <a:rPr lang="en-US" sz="3200" kern="1200" dirty="0"/>
            <a:t>processes and technologies </a:t>
          </a:r>
          <a:br>
            <a:rPr lang="en-US" sz="3200" kern="1200" dirty="0"/>
          </a:br>
          <a:r>
            <a:rPr lang="en-US" sz="3200" kern="1200" dirty="0"/>
            <a:t>are already in place?</a:t>
          </a:r>
        </a:p>
      </dsp:txBody>
      <dsp:txXfrm>
        <a:off x="1893216" y="735285"/>
        <a:ext cx="649961" cy="638496"/>
      </dsp:txXfrm>
    </dsp:sp>
    <dsp:sp modelId="{B3686B38-0C87-411A-9F82-923E333643FB}">
      <dsp:nvSpPr>
        <dsp:cNvPr id="0" name=""/>
        <dsp:cNvSpPr/>
      </dsp:nvSpPr>
      <dsp:spPr>
        <a:xfrm>
          <a:off x="1858888"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Take Inventory</a:t>
          </a:r>
        </a:p>
      </dsp:txBody>
      <dsp:txXfrm>
        <a:off x="1858888" y="671"/>
        <a:ext cx="686555" cy="13731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210456"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244784" y="179175"/>
          <a:ext cx="649961" cy="556109"/>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244784"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How do outcomes at </a:t>
          </a:r>
          <a:br>
            <a:rPr lang="en-US" sz="3200" kern="1200" dirty="0"/>
          </a:br>
          <a:r>
            <a:rPr lang="en-US" sz="3200" kern="1200" dirty="0"/>
            <a:t>each level </a:t>
          </a:r>
          <a:br>
            <a:rPr lang="en-US" sz="3200" kern="1200" dirty="0"/>
          </a:br>
          <a:r>
            <a:rPr lang="en-US" sz="3200" kern="1200" dirty="0"/>
            <a:t>align to the mission?</a:t>
          </a:r>
          <a:endParaRPr lang="en-US" sz="3600" kern="1200" dirty="0"/>
        </a:p>
      </dsp:txBody>
      <dsp:txXfrm>
        <a:off x="244784" y="735285"/>
        <a:ext cx="649961" cy="638496"/>
      </dsp:txXfrm>
    </dsp:sp>
    <dsp:sp modelId="{770E20EC-6929-4A45-99D5-285545E37892}">
      <dsp:nvSpPr>
        <dsp:cNvPr id="0" name=""/>
        <dsp:cNvSpPr/>
      </dsp:nvSpPr>
      <dsp:spPr>
        <a:xfrm>
          <a:off x="210456"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Clarify Common Ground</a:t>
          </a:r>
        </a:p>
      </dsp:txBody>
      <dsp:txXfrm>
        <a:off x="210456" y="671"/>
        <a:ext cx="686555" cy="137311"/>
      </dsp:txXfrm>
    </dsp:sp>
    <dsp:sp modelId="{6806A88B-ACCD-4689-BA2C-F1412EF73B42}">
      <dsp:nvSpPr>
        <dsp:cNvPr id="0" name=""/>
        <dsp:cNvSpPr/>
      </dsp:nvSpPr>
      <dsp:spPr>
        <a:xfrm>
          <a:off x="1034672"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1069000" y="179175"/>
          <a:ext cx="649961" cy="556109"/>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10939-5D65-4F5C-894F-F86C706A7A1C}">
      <dsp:nvSpPr>
        <dsp:cNvPr id="0" name=""/>
        <dsp:cNvSpPr/>
      </dsp:nvSpPr>
      <dsp:spPr>
        <a:xfrm>
          <a:off x="1069000"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direct evidence do </a:t>
          </a:r>
          <a:br>
            <a:rPr lang="en-US" sz="3200" kern="1200" dirty="0"/>
          </a:br>
          <a:r>
            <a:rPr lang="en-US" sz="3200" kern="1200" dirty="0"/>
            <a:t>you need to demonstrate learning?</a:t>
          </a:r>
          <a:endParaRPr lang="en-US" sz="3600" kern="1200" dirty="0"/>
        </a:p>
      </dsp:txBody>
      <dsp:txXfrm>
        <a:off x="1069000" y="735285"/>
        <a:ext cx="649961" cy="638496"/>
      </dsp:txXfrm>
    </dsp:sp>
    <dsp:sp modelId="{16EEE8E2-3D18-44F6-B04A-3D59841E4FA8}">
      <dsp:nvSpPr>
        <dsp:cNvPr id="0" name=""/>
        <dsp:cNvSpPr/>
      </dsp:nvSpPr>
      <dsp:spPr>
        <a:xfrm>
          <a:off x="1034672"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Use Backward Design</a:t>
          </a:r>
        </a:p>
      </dsp:txBody>
      <dsp:txXfrm>
        <a:off x="1034672" y="671"/>
        <a:ext cx="686555" cy="137311"/>
      </dsp:txXfrm>
    </dsp:sp>
    <dsp:sp modelId="{7F77031C-84AF-49FA-B2E3-6B22E2F49F2B}">
      <dsp:nvSpPr>
        <dsp:cNvPr id="0" name=""/>
        <dsp:cNvSpPr/>
      </dsp:nvSpPr>
      <dsp:spPr>
        <a:xfrm>
          <a:off x="1858888"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8A3-BC3B-493E-88CC-A57435CCDC96}">
      <dsp:nvSpPr>
        <dsp:cNvPr id="0" name=""/>
        <dsp:cNvSpPr/>
      </dsp:nvSpPr>
      <dsp:spPr>
        <a:xfrm>
          <a:off x="1893216" y="179175"/>
          <a:ext cx="649961" cy="556109"/>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6ADE-C892-44D3-AB90-0EE941CCA21D}">
      <dsp:nvSpPr>
        <dsp:cNvPr id="0" name=""/>
        <dsp:cNvSpPr/>
      </dsp:nvSpPr>
      <dsp:spPr>
        <a:xfrm>
          <a:off x="1893216"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a:t>
          </a:r>
          <a:br>
            <a:rPr lang="en-US" sz="3200" kern="1200" dirty="0"/>
          </a:br>
          <a:r>
            <a:rPr lang="en-US" sz="3200" kern="1200" dirty="0"/>
            <a:t>processes and technologies </a:t>
          </a:r>
          <a:br>
            <a:rPr lang="en-US" sz="3200" kern="1200" dirty="0"/>
          </a:br>
          <a:r>
            <a:rPr lang="en-US" sz="3200" kern="1200" dirty="0"/>
            <a:t>are already in place?</a:t>
          </a:r>
        </a:p>
      </dsp:txBody>
      <dsp:txXfrm>
        <a:off x="1893216" y="735285"/>
        <a:ext cx="649961" cy="638496"/>
      </dsp:txXfrm>
    </dsp:sp>
    <dsp:sp modelId="{B3686B38-0C87-411A-9F82-923E333643FB}">
      <dsp:nvSpPr>
        <dsp:cNvPr id="0" name=""/>
        <dsp:cNvSpPr/>
      </dsp:nvSpPr>
      <dsp:spPr>
        <a:xfrm>
          <a:off x="1858888"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Take Inventory</a:t>
          </a:r>
        </a:p>
      </dsp:txBody>
      <dsp:txXfrm>
        <a:off x="1858888" y="671"/>
        <a:ext cx="686555" cy="13731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100096" y="535293"/>
          <a:ext cx="0" cy="4817644"/>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233919" y="695881"/>
          <a:ext cx="2533813" cy="2167939"/>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233919" y="2863821"/>
          <a:ext cx="2533813" cy="248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1244600">
            <a:lnSpc>
              <a:spcPct val="90000"/>
            </a:lnSpc>
            <a:spcBef>
              <a:spcPct val="0"/>
            </a:spcBef>
            <a:spcAft>
              <a:spcPct val="35000"/>
            </a:spcAft>
          </a:pPr>
          <a:r>
            <a:rPr lang="en-US" sz="2800" kern="1200" dirty="0"/>
            <a:t>Who needs </a:t>
          </a:r>
          <a:br>
            <a:rPr lang="en-US" sz="2800" kern="1200" dirty="0"/>
          </a:br>
          <a:r>
            <a:rPr lang="en-US" sz="2800" kern="1200" dirty="0"/>
            <a:t>to know </a:t>
          </a:r>
          <a:br>
            <a:rPr lang="en-US" sz="2800" kern="1200" dirty="0"/>
          </a:br>
          <a:r>
            <a:rPr lang="en-US" sz="2800" kern="1200" dirty="0"/>
            <a:t>about student learning? </a:t>
          </a:r>
          <a:br>
            <a:rPr lang="en-US" sz="2800" kern="1200" dirty="0"/>
          </a:br>
          <a:r>
            <a:rPr lang="en-US" sz="2800" kern="1200" dirty="0"/>
            <a:t>What are their questions?</a:t>
          </a:r>
        </a:p>
      </dsp:txBody>
      <dsp:txXfrm>
        <a:off x="233919" y="2863821"/>
        <a:ext cx="2533813" cy="2489116"/>
      </dsp:txXfrm>
    </dsp:sp>
    <dsp:sp modelId="{770E20EC-6929-4A45-99D5-285545E37892}">
      <dsp:nvSpPr>
        <dsp:cNvPr id="0" name=""/>
        <dsp:cNvSpPr/>
      </dsp:nvSpPr>
      <dsp:spPr>
        <a:xfrm>
          <a:off x="100096" y="0"/>
          <a:ext cx="2676469" cy="535293"/>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solidFill>
                <a:srgbClr val="000000"/>
              </a:solidFill>
            </a:rPr>
            <a:t>Identify Audiences</a:t>
          </a:r>
        </a:p>
      </dsp:txBody>
      <dsp:txXfrm>
        <a:off x="100096" y="0"/>
        <a:ext cx="2676469" cy="535293"/>
      </dsp:txXfrm>
    </dsp:sp>
    <dsp:sp modelId="{87ACD694-36F9-4193-A8FE-573DA345BCA3}">
      <dsp:nvSpPr>
        <dsp:cNvPr id="0" name=""/>
        <dsp:cNvSpPr/>
      </dsp:nvSpPr>
      <dsp:spPr>
        <a:xfrm>
          <a:off x="3233765" y="535293"/>
          <a:ext cx="0" cy="4817644"/>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F084B-0048-459A-9001-2451F5192F25}">
      <dsp:nvSpPr>
        <dsp:cNvPr id="0" name=""/>
        <dsp:cNvSpPr/>
      </dsp:nvSpPr>
      <dsp:spPr>
        <a:xfrm>
          <a:off x="3367588" y="695881"/>
          <a:ext cx="2533813" cy="2167939"/>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C86DE-9AB9-421D-8408-47DA191A0168}">
      <dsp:nvSpPr>
        <dsp:cNvPr id="0" name=""/>
        <dsp:cNvSpPr/>
      </dsp:nvSpPr>
      <dsp:spPr>
        <a:xfrm>
          <a:off x="3367588" y="2863821"/>
          <a:ext cx="2533813" cy="248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1244600">
            <a:lnSpc>
              <a:spcPct val="90000"/>
            </a:lnSpc>
            <a:spcBef>
              <a:spcPct val="0"/>
            </a:spcBef>
            <a:spcAft>
              <a:spcPct val="35000"/>
            </a:spcAft>
          </a:pPr>
          <a:r>
            <a:rPr lang="en-US" sz="2800" kern="1200" dirty="0"/>
            <a:t>Who has expertise in assessment, instructional technology, and analytics?</a:t>
          </a:r>
        </a:p>
      </dsp:txBody>
      <dsp:txXfrm>
        <a:off x="3367588" y="2863821"/>
        <a:ext cx="2533813" cy="2489116"/>
      </dsp:txXfrm>
    </dsp:sp>
    <dsp:sp modelId="{4E89074A-DD45-4C30-BE68-0847302086FD}">
      <dsp:nvSpPr>
        <dsp:cNvPr id="0" name=""/>
        <dsp:cNvSpPr/>
      </dsp:nvSpPr>
      <dsp:spPr>
        <a:xfrm>
          <a:off x="3233765" y="0"/>
          <a:ext cx="2676469" cy="535293"/>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solidFill>
                <a:srgbClr val="000000"/>
              </a:solidFill>
            </a:rPr>
            <a:t>Seek Expert Advice</a:t>
          </a:r>
        </a:p>
      </dsp:txBody>
      <dsp:txXfrm>
        <a:off x="3233765" y="0"/>
        <a:ext cx="2676469" cy="535293"/>
      </dsp:txXfrm>
    </dsp:sp>
    <dsp:sp modelId="{EFEFB2B8-B8D3-1C42-8CDB-805EB7225D56}">
      <dsp:nvSpPr>
        <dsp:cNvPr id="0" name=""/>
        <dsp:cNvSpPr/>
      </dsp:nvSpPr>
      <dsp:spPr>
        <a:xfrm>
          <a:off x="6367434" y="535293"/>
          <a:ext cx="0" cy="4817644"/>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A1077A4-E1D1-2F4C-8BFD-63599D1C9ABA}">
      <dsp:nvSpPr>
        <dsp:cNvPr id="0" name=""/>
        <dsp:cNvSpPr/>
      </dsp:nvSpPr>
      <dsp:spPr>
        <a:xfrm>
          <a:off x="6501257" y="695881"/>
          <a:ext cx="2533813" cy="2167939"/>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D1D70C-6CC0-C748-8F8E-FBFE797E6CBB}">
      <dsp:nvSpPr>
        <dsp:cNvPr id="0" name=""/>
        <dsp:cNvSpPr/>
      </dsp:nvSpPr>
      <dsp:spPr>
        <a:xfrm>
          <a:off x="6501257" y="2863821"/>
          <a:ext cx="2533813" cy="24891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1120" tIns="71120" rIns="71120" bIns="71120" numCol="1" spcCol="1270" anchor="t" anchorCtr="0">
          <a:noAutofit/>
        </a:bodyPr>
        <a:lstStyle/>
        <a:p>
          <a:pPr lvl="0" algn="ctr" defTabSz="1244600">
            <a:lnSpc>
              <a:spcPct val="90000"/>
            </a:lnSpc>
            <a:spcBef>
              <a:spcPct val="0"/>
            </a:spcBef>
            <a:spcAft>
              <a:spcPct val="35000"/>
            </a:spcAft>
          </a:pPr>
          <a:r>
            <a:rPr lang="en-US" sz="2800" kern="1200" dirty="0"/>
            <a:t>Who can </a:t>
          </a:r>
          <a:br>
            <a:rPr lang="en-US" sz="2800" kern="1200" dirty="0"/>
          </a:br>
          <a:r>
            <a:rPr lang="en-US" sz="2800" kern="1200" dirty="0"/>
            <a:t>evaluate </a:t>
          </a:r>
          <a:br>
            <a:rPr lang="en-US" sz="2800" kern="1200" dirty="0"/>
          </a:br>
          <a:r>
            <a:rPr lang="en-US" sz="2800" kern="1200" dirty="0"/>
            <a:t>and test </a:t>
          </a:r>
          <a:br>
            <a:rPr lang="en-US" sz="2800" kern="1200" dirty="0"/>
          </a:br>
          <a:r>
            <a:rPr lang="en-US" sz="2800" kern="1200" dirty="0"/>
            <a:t>potential technology solutions?</a:t>
          </a:r>
        </a:p>
      </dsp:txBody>
      <dsp:txXfrm>
        <a:off x="6501257" y="2863821"/>
        <a:ext cx="2533813" cy="2489116"/>
      </dsp:txXfrm>
    </dsp:sp>
    <dsp:sp modelId="{7C431968-DB0A-324B-9903-99F839FCBCF3}">
      <dsp:nvSpPr>
        <dsp:cNvPr id="0" name=""/>
        <dsp:cNvSpPr/>
      </dsp:nvSpPr>
      <dsp:spPr>
        <a:xfrm>
          <a:off x="6367434" y="0"/>
          <a:ext cx="2676469" cy="535293"/>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933450">
            <a:lnSpc>
              <a:spcPct val="90000"/>
            </a:lnSpc>
            <a:spcBef>
              <a:spcPct val="0"/>
            </a:spcBef>
            <a:spcAft>
              <a:spcPct val="35000"/>
            </a:spcAft>
          </a:pPr>
          <a:r>
            <a:rPr lang="en-US" sz="2100" kern="1200" dirty="0">
              <a:solidFill>
                <a:srgbClr val="000000"/>
              </a:solidFill>
            </a:rPr>
            <a:t>Form a Team</a:t>
          </a:r>
        </a:p>
      </dsp:txBody>
      <dsp:txXfrm>
        <a:off x="6367434" y="0"/>
        <a:ext cx="2676469" cy="5352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E2A2A0-AA52-4E47-BBD7-AB58E60F72C5}">
      <dsp:nvSpPr>
        <dsp:cNvPr id="0" name=""/>
        <dsp:cNvSpPr/>
      </dsp:nvSpPr>
      <dsp:spPr>
        <a:xfrm>
          <a:off x="690" y="1378738"/>
          <a:ext cx="2264976" cy="1868131"/>
        </a:xfrm>
        <a:prstGeom prst="roundRect">
          <a:avLst>
            <a:gd name="adj" fmla="val 10000"/>
          </a:avLst>
        </a:prstGeom>
        <a:solidFill>
          <a:schemeClr val="lt1">
            <a:alpha val="90000"/>
            <a:hueOff val="0"/>
            <a:satOff val="0"/>
            <a:lumOff val="0"/>
            <a:alphaOff val="0"/>
          </a:schemeClr>
        </a:solidFill>
        <a:ln w="635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Program Closing-the-Loop Discussion: Internship rubric (TK20) shows problem with multicultural indicators</a:t>
          </a:r>
        </a:p>
        <a:p>
          <a:pPr marL="114300" lvl="1" indent="-114300" algn="l" defTabSz="577850">
            <a:lnSpc>
              <a:spcPct val="90000"/>
            </a:lnSpc>
            <a:spcBef>
              <a:spcPct val="0"/>
            </a:spcBef>
            <a:spcAft>
              <a:spcPct val="15000"/>
            </a:spcAft>
            <a:buChar char="••"/>
          </a:pPr>
          <a:endParaRPr lang="en-US" sz="1300" kern="1200" dirty="0"/>
        </a:p>
      </dsp:txBody>
      <dsp:txXfrm>
        <a:off x="43681" y="1421729"/>
        <a:ext cx="2178994" cy="1381835"/>
      </dsp:txXfrm>
    </dsp:sp>
    <dsp:sp modelId="{4A25DEA1-D293-3146-B610-7F3E470038BA}">
      <dsp:nvSpPr>
        <dsp:cNvPr id="0" name=""/>
        <dsp:cNvSpPr/>
      </dsp:nvSpPr>
      <dsp:spPr>
        <a:xfrm>
          <a:off x="1284451" y="1862831"/>
          <a:ext cx="2439994" cy="2439994"/>
        </a:xfrm>
        <a:prstGeom prst="leftCircularArrow">
          <a:avLst>
            <a:gd name="adj1" fmla="val 2919"/>
            <a:gd name="adj2" fmla="val 357226"/>
            <a:gd name="adj3" fmla="val 2132737"/>
            <a:gd name="adj4" fmla="val 9024489"/>
            <a:gd name="adj5" fmla="val 3405"/>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02B4A0D7-217A-F242-AD88-AB1F874EA557}">
      <dsp:nvSpPr>
        <dsp:cNvPr id="0" name=""/>
        <dsp:cNvSpPr/>
      </dsp:nvSpPr>
      <dsp:spPr>
        <a:xfrm>
          <a:off x="504018" y="2846556"/>
          <a:ext cx="2013312" cy="800627"/>
        </a:xfrm>
        <a:prstGeom prst="roundRect">
          <a:avLst>
            <a:gd name="adj" fmla="val 10000"/>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Learning Challenge</a:t>
          </a:r>
        </a:p>
      </dsp:txBody>
      <dsp:txXfrm>
        <a:off x="527468" y="2870006"/>
        <a:ext cx="1966412" cy="753727"/>
      </dsp:txXfrm>
    </dsp:sp>
    <dsp:sp modelId="{1CB7021A-4B71-9A47-A27F-5D39FA2B4307}">
      <dsp:nvSpPr>
        <dsp:cNvPr id="0" name=""/>
        <dsp:cNvSpPr/>
      </dsp:nvSpPr>
      <dsp:spPr>
        <a:xfrm>
          <a:off x="2856479" y="1378738"/>
          <a:ext cx="2264976" cy="1868131"/>
        </a:xfrm>
        <a:prstGeom prst="roundRect">
          <a:avLst>
            <a:gd name="adj" fmla="val 10000"/>
          </a:avLst>
        </a:prstGeom>
        <a:solidFill>
          <a:schemeClr val="lt1">
            <a:alpha val="90000"/>
            <a:hueOff val="0"/>
            <a:satOff val="0"/>
            <a:lumOff val="0"/>
            <a:alphaOff val="0"/>
          </a:schemeClr>
        </a:solidFill>
        <a:ln w="635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Created Multicultural Classroom: group assignment (Su2016)</a:t>
          </a:r>
        </a:p>
        <a:p>
          <a:pPr marL="114300" lvl="1" indent="-114300" algn="l" defTabSz="577850">
            <a:lnSpc>
              <a:spcPct val="90000"/>
            </a:lnSpc>
            <a:spcBef>
              <a:spcPct val="0"/>
            </a:spcBef>
            <a:spcAft>
              <a:spcPct val="15000"/>
            </a:spcAft>
            <a:buChar char="••"/>
          </a:pPr>
          <a:r>
            <a:rPr lang="en-US" sz="1300" kern="1200" dirty="0"/>
            <a:t>Created Lesson Plan individual assignment</a:t>
          </a:r>
        </a:p>
        <a:p>
          <a:pPr marL="114300" lvl="1" indent="-114300" algn="l" defTabSz="577850">
            <a:lnSpc>
              <a:spcPct val="90000"/>
            </a:lnSpc>
            <a:spcBef>
              <a:spcPct val="0"/>
            </a:spcBef>
            <a:spcAft>
              <a:spcPct val="15000"/>
            </a:spcAft>
            <a:buChar char="••"/>
          </a:pPr>
          <a:r>
            <a:rPr lang="en-US" sz="1300" kern="1200" dirty="0"/>
            <a:t>Created Adaptation revision reflection</a:t>
          </a:r>
        </a:p>
      </dsp:txBody>
      <dsp:txXfrm>
        <a:off x="2899470" y="1822043"/>
        <a:ext cx="2178994" cy="1381835"/>
      </dsp:txXfrm>
    </dsp:sp>
    <dsp:sp modelId="{DA4908EF-C188-7A4E-8327-2D8D45EE7434}">
      <dsp:nvSpPr>
        <dsp:cNvPr id="0" name=""/>
        <dsp:cNvSpPr/>
      </dsp:nvSpPr>
      <dsp:spPr>
        <a:xfrm>
          <a:off x="4121366" y="249535"/>
          <a:ext cx="2729407" cy="2729407"/>
        </a:xfrm>
        <a:prstGeom prst="circularArrow">
          <a:avLst>
            <a:gd name="adj1" fmla="val 2609"/>
            <a:gd name="adj2" fmla="val 317047"/>
            <a:gd name="adj3" fmla="val 19507442"/>
            <a:gd name="adj4" fmla="val 12575511"/>
            <a:gd name="adj5" fmla="val 3044"/>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sp>
    <dsp:sp modelId="{39D3B397-331C-D74D-90D3-F6DE1E6CE60E}">
      <dsp:nvSpPr>
        <dsp:cNvPr id="0" name=""/>
        <dsp:cNvSpPr/>
      </dsp:nvSpPr>
      <dsp:spPr>
        <a:xfrm>
          <a:off x="3359807" y="978424"/>
          <a:ext cx="2013312" cy="800627"/>
        </a:xfrm>
        <a:prstGeom prst="roundRect">
          <a:avLst>
            <a:gd name="adj" fmla="val 10000"/>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3 Interventions</a:t>
          </a:r>
        </a:p>
      </dsp:txBody>
      <dsp:txXfrm>
        <a:off x="3383257" y="1001874"/>
        <a:ext cx="1966412" cy="753727"/>
      </dsp:txXfrm>
    </dsp:sp>
    <dsp:sp modelId="{BE2E8F5F-C306-FA42-9FBD-39732B024A35}">
      <dsp:nvSpPr>
        <dsp:cNvPr id="0" name=""/>
        <dsp:cNvSpPr/>
      </dsp:nvSpPr>
      <dsp:spPr>
        <a:xfrm>
          <a:off x="5712269" y="1378738"/>
          <a:ext cx="2264976" cy="1868131"/>
        </a:xfrm>
        <a:prstGeom prst="roundRect">
          <a:avLst>
            <a:gd name="adj" fmla="val 10000"/>
          </a:avLst>
        </a:prstGeom>
        <a:solidFill>
          <a:schemeClr val="lt1">
            <a:alpha val="90000"/>
            <a:hueOff val="0"/>
            <a:satOff val="0"/>
            <a:lumOff val="0"/>
            <a:alphaOff val="0"/>
          </a:schemeClr>
        </a:solidFill>
        <a:ln w="6350" cap="rnd"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 tIns="24765" rIns="24765" bIns="24765" numCol="1" spcCol="1270" anchor="t" anchorCtr="0">
          <a:noAutofit/>
        </a:bodyPr>
        <a:lstStyle/>
        <a:p>
          <a:pPr marL="114300" lvl="1" indent="-114300" algn="l" defTabSz="577850">
            <a:lnSpc>
              <a:spcPct val="90000"/>
            </a:lnSpc>
            <a:spcBef>
              <a:spcPct val="0"/>
            </a:spcBef>
            <a:spcAft>
              <a:spcPct val="15000"/>
            </a:spcAft>
            <a:buChar char="••"/>
          </a:pPr>
          <a:r>
            <a:rPr lang="en-US" sz="1300" kern="1200" dirty="0"/>
            <a:t>Remeasured with rubrics**</a:t>
          </a:r>
        </a:p>
        <a:p>
          <a:pPr marL="114300" lvl="1" indent="-114300" algn="l" defTabSz="577850">
            <a:lnSpc>
              <a:spcPct val="90000"/>
            </a:lnSpc>
            <a:spcBef>
              <a:spcPct val="0"/>
            </a:spcBef>
            <a:spcAft>
              <a:spcPct val="15000"/>
            </a:spcAft>
            <a:buChar char="••"/>
          </a:pPr>
          <a:r>
            <a:rPr lang="en-US" sz="1300" kern="1200" dirty="0"/>
            <a:t>Required revisions</a:t>
          </a:r>
        </a:p>
        <a:p>
          <a:pPr marL="114300" lvl="1" indent="-114300" algn="l" defTabSz="577850">
            <a:lnSpc>
              <a:spcPct val="90000"/>
            </a:lnSpc>
            <a:spcBef>
              <a:spcPct val="0"/>
            </a:spcBef>
            <a:spcAft>
              <a:spcPct val="15000"/>
            </a:spcAft>
            <a:buChar char="••"/>
          </a:pPr>
          <a:r>
            <a:rPr lang="en-US" sz="1300" kern="1200" dirty="0"/>
            <a:t>Students demonstrated improved competency after revision</a:t>
          </a:r>
        </a:p>
        <a:p>
          <a:pPr marL="114300" lvl="1" indent="-114300" algn="l" defTabSz="577850">
            <a:lnSpc>
              <a:spcPct val="90000"/>
            </a:lnSpc>
            <a:spcBef>
              <a:spcPct val="0"/>
            </a:spcBef>
            <a:spcAft>
              <a:spcPct val="15000"/>
            </a:spcAft>
            <a:buChar char="••"/>
          </a:pPr>
          <a:endParaRPr lang="en-US" sz="1300" kern="1200" dirty="0"/>
        </a:p>
      </dsp:txBody>
      <dsp:txXfrm>
        <a:off x="5755260" y="1421729"/>
        <a:ext cx="2178994" cy="1381835"/>
      </dsp:txXfrm>
    </dsp:sp>
    <dsp:sp modelId="{99F57DB0-94E6-FE40-B766-184072941803}">
      <dsp:nvSpPr>
        <dsp:cNvPr id="0" name=""/>
        <dsp:cNvSpPr/>
      </dsp:nvSpPr>
      <dsp:spPr>
        <a:xfrm>
          <a:off x="6215597" y="2846556"/>
          <a:ext cx="2013312" cy="800627"/>
        </a:xfrm>
        <a:prstGeom prst="roundRect">
          <a:avLst>
            <a:gd name="adj" fmla="val 10000"/>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solidFill>
                <a:srgbClr val="000000"/>
              </a:solidFill>
            </a:rPr>
            <a:t>Remeasure </a:t>
          </a:r>
        </a:p>
      </dsp:txBody>
      <dsp:txXfrm>
        <a:off x="6239047" y="2870006"/>
        <a:ext cx="1966412" cy="753727"/>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0746D-8D24-5E4F-B366-68BB6F847CBA}">
      <dsp:nvSpPr>
        <dsp:cNvPr id="0" name=""/>
        <dsp:cNvSpPr/>
      </dsp:nvSpPr>
      <dsp:spPr>
        <a:xfrm>
          <a:off x="6320893" y="1921993"/>
          <a:ext cx="91440" cy="781621"/>
        </a:xfrm>
        <a:custGeom>
          <a:avLst/>
          <a:gdLst/>
          <a:ahLst/>
          <a:cxnLst/>
          <a:rect l="0" t="0" r="0" b="0"/>
          <a:pathLst>
            <a:path>
              <a:moveTo>
                <a:pt x="45720" y="0"/>
              </a:moveTo>
              <a:lnTo>
                <a:pt x="45720" y="781621"/>
              </a:lnTo>
            </a:path>
          </a:pathLst>
        </a:custGeom>
        <a:noFill/>
        <a:ln w="635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35DC416-BD37-AA4C-B56E-F09AB1EE21B3}">
      <dsp:nvSpPr>
        <dsp:cNvPr id="0" name=""/>
        <dsp:cNvSpPr/>
      </dsp:nvSpPr>
      <dsp:spPr>
        <a:xfrm>
          <a:off x="1817266" y="1921993"/>
          <a:ext cx="91440" cy="781621"/>
        </a:xfrm>
        <a:custGeom>
          <a:avLst/>
          <a:gdLst/>
          <a:ahLst/>
          <a:cxnLst/>
          <a:rect l="0" t="0" r="0" b="0"/>
          <a:pathLst>
            <a:path>
              <a:moveTo>
                <a:pt x="45720" y="0"/>
              </a:moveTo>
              <a:lnTo>
                <a:pt x="45720" y="781621"/>
              </a:lnTo>
            </a:path>
          </a:pathLst>
        </a:custGeom>
        <a:noFill/>
        <a:ln w="6350" cap="rnd"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B859FFF-DDF7-B145-B0C6-D3E1A3083DEA}">
      <dsp:nvSpPr>
        <dsp:cNvPr id="0" name=""/>
        <dsp:cNvSpPr/>
      </dsp:nvSpPr>
      <dsp:spPr>
        <a:xfrm>
          <a:off x="1984" y="60991"/>
          <a:ext cx="3722005" cy="1861002"/>
        </a:xfrm>
        <a:prstGeom prst="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a:solidFill>
                <a:srgbClr val="000000"/>
              </a:solidFill>
            </a:rPr>
            <a:t>What are the data systems readily available to you? </a:t>
          </a:r>
        </a:p>
      </dsp:txBody>
      <dsp:txXfrm>
        <a:off x="1984" y="60991"/>
        <a:ext cx="3722005" cy="1861002"/>
      </dsp:txXfrm>
    </dsp:sp>
    <dsp:sp modelId="{AA023A19-D7B5-674D-8D0F-A6A9BC17627F}">
      <dsp:nvSpPr>
        <dsp:cNvPr id="0" name=""/>
        <dsp:cNvSpPr/>
      </dsp:nvSpPr>
      <dsp:spPr>
        <a:xfrm>
          <a:off x="1984" y="2703615"/>
          <a:ext cx="3722005" cy="1861002"/>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a:t>What kinds of data do they store? (direct, indirect, or both)</a:t>
          </a:r>
        </a:p>
      </dsp:txBody>
      <dsp:txXfrm>
        <a:off x="1984" y="2703615"/>
        <a:ext cx="3722005" cy="1861002"/>
      </dsp:txXfrm>
    </dsp:sp>
    <dsp:sp modelId="{5D19E1C6-F868-004F-BE72-56528E926EE0}">
      <dsp:nvSpPr>
        <dsp:cNvPr id="0" name=""/>
        <dsp:cNvSpPr/>
      </dsp:nvSpPr>
      <dsp:spPr>
        <a:xfrm>
          <a:off x="4505610" y="60991"/>
          <a:ext cx="3722005" cy="1861002"/>
        </a:xfrm>
        <a:prstGeom prst="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a:solidFill>
                <a:srgbClr val="000000"/>
              </a:solidFill>
            </a:rPr>
            <a:t>What systems are available on campus that you need other experts to help you access?</a:t>
          </a:r>
        </a:p>
      </dsp:txBody>
      <dsp:txXfrm>
        <a:off x="4505610" y="60991"/>
        <a:ext cx="3722005" cy="1861002"/>
      </dsp:txXfrm>
    </dsp:sp>
    <dsp:sp modelId="{1B508532-D411-4C4A-B110-7E73DBD9F107}">
      <dsp:nvSpPr>
        <dsp:cNvPr id="0" name=""/>
        <dsp:cNvSpPr/>
      </dsp:nvSpPr>
      <dsp:spPr>
        <a:xfrm>
          <a:off x="4505610" y="2703615"/>
          <a:ext cx="3722005" cy="1861002"/>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0">
            <a:lnSpc>
              <a:spcPct val="90000"/>
            </a:lnSpc>
            <a:spcBef>
              <a:spcPct val="0"/>
            </a:spcBef>
            <a:spcAft>
              <a:spcPct val="35000"/>
            </a:spcAft>
          </a:pPr>
          <a:r>
            <a:rPr lang="en-US" sz="2800" kern="1200" dirty="0"/>
            <a:t>What kinds of data do they store? (direct, indirect, or both)</a:t>
          </a:r>
        </a:p>
      </dsp:txBody>
      <dsp:txXfrm>
        <a:off x="4505610" y="2703615"/>
        <a:ext cx="3722005" cy="18610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51470D-5BC9-9E4A-81EA-2938D37C08F1}">
      <dsp:nvSpPr>
        <dsp:cNvPr id="0" name=""/>
        <dsp:cNvSpPr/>
      </dsp:nvSpPr>
      <dsp:spPr>
        <a:xfrm>
          <a:off x="380739" y="1243"/>
          <a:ext cx="3556248" cy="2133748"/>
        </a:xfrm>
        <a:prstGeom prst="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a:t>Thanks for joining us today!</a:t>
          </a:r>
          <a:endParaRPr lang="en-US" sz="3700" kern="1200" dirty="0"/>
        </a:p>
      </dsp:txBody>
      <dsp:txXfrm>
        <a:off x="380739" y="1243"/>
        <a:ext cx="3556248" cy="2133748"/>
      </dsp:txXfrm>
    </dsp:sp>
    <dsp:sp modelId="{A56D10D6-8050-514D-879B-0EF8D8B5F906}">
      <dsp:nvSpPr>
        <dsp:cNvPr id="0" name=""/>
        <dsp:cNvSpPr/>
      </dsp:nvSpPr>
      <dsp:spPr>
        <a:xfrm>
          <a:off x="4292612" y="1243"/>
          <a:ext cx="3556248" cy="2133748"/>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b="1" kern="1200" dirty="0"/>
            <a:t>Please share your scenarios </a:t>
          </a:r>
          <a:endParaRPr lang="en-US" sz="3700" kern="1200" dirty="0"/>
        </a:p>
      </dsp:txBody>
      <dsp:txXfrm>
        <a:off x="4292612" y="1243"/>
        <a:ext cx="3556248" cy="2133748"/>
      </dsp:txXfrm>
    </dsp:sp>
    <dsp:sp modelId="{740435F0-9DF8-DF41-9C3E-65416F56E401}">
      <dsp:nvSpPr>
        <dsp:cNvPr id="0" name=""/>
        <dsp:cNvSpPr/>
      </dsp:nvSpPr>
      <dsp:spPr>
        <a:xfrm>
          <a:off x="380739" y="2490616"/>
          <a:ext cx="3556248" cy="2133748"/>
        </a:xfrm>
        <a:prstGeom prst="rect">
          <a:avLst/>
        </a:prstGeom>
        <a:solidFill>
          <a:srgbClr val="F2B01E"/>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solidFill>
                <a:srgbClr val="000000"/>
              </a:solidFill>
            </a:rPr>
            <a:t>Contact with questions, ideas, or suggestions</a:t>
          </a:r>
        </a:p>
      </dsp:txBody>
      <dsp:txXfrm>
        <a:off x="380739" y="2490616"/>
        <a:ext cx="3556248" cy="2133748"/>
      </dsp:txXfrm>
    </dsp:sp>
    <dsp:sp modelId="{9EAC06C8-FCF5-0F45-8D6B-7709A89F6AFF}">
      <dsp:nvSpPr>
        <dsp:cNvPr id="0" name=""/>
        <dsp:cNvSpPr/>
      </dsp:nvSpPr>
      <dsp:spPr>
        <a:xfrm>
          <a:off x="4292612" y="2490616"/>
          <a:ext cx="3556248" cy="2133748"/>
        </a:xfrm>
        <a:prstGeom prst="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t>See our NILOA Occasional Paper!</a:t>
          </a:r>
        </a:p>
      </dsp:txBody>
      <dsp:txXfrm>
        <a:off x="4292612" y="2490616"/>
        <a:ext cx="3556248" cy="21337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EBE3D4-9200-CA4E-89C0-9959B4F5B8BC}">
      <dsp:nvSpPr>
        <dsp:cNvPr id="0" name=""/>
        <dsp:cNvSpPr/>
      </dsp:nvSpPr>
      <dsp:spPr>
        <a:xfrm>
          <a:off x="0" y="25090"/>
          <a:ext cx="7611728" cy="1367437"/>
        </a:xfrm>
        <a:prstGeom prst="round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solidFill>
                <a:srgbClr val="000000"/>
              </a:solidFill>
            </a:rPr>
            <a:t>Create a dashboard of indicators to define student success</a:t>
          </a:r>
        </a:p>
      </dsp:txBody>
      <dsp:txXfrm>
        <a:off x="66753" y="91843"/>
        <a:ext cx="7478222" cy="1233931"/>
      </dsp:txXfrm>
    </dsp:sp>
    <dsp:sp modelId="{9AB6F87D-11F8-0E46-97B1-A97F7CDEE86D}">
      <dsp:nvSpPr>
        <dsp:cNvPr id="0" name=""/>
        <dsp:cNvSpPr/>
      </dsp:nvSpPr>
      <dsp:spPr>
        <a:xfrm>
          <a:off x="0" y="1464527"/>
          <a:ext cx="7611728" cy="1367437"/>
        </a:xfrm>
        <a:prstGeom prst="round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t>Collaborate to apply key concepts to a scenario that includes multiple direct and indirect data points  </a:t>
          </a:r>
        </a:p>
      </dsp:txBody>
      <dsp:txXfrm>
        <a:off x="66753" y="1531280"/>
        <a:ext cx="7478222" cy="1233931"/>
      </dsp:txXfrm>
    </dsp:sp>
    <dsp:sp modelId="{81479768-DF7A-D34E-83F9-FB16823BCE3E}">
      <dsp:nvSpPr>
        <dsp:cNvPr id="0" name=""/>
        <dsp:cNvSpPr/>
      </dsp:nvSpPr>
      <dsp:spPr>
        <a:xfrm>
          <a:off x="0" y="2903965"/>
          <a:ext cx="7611728" cy="1367437"/>
        </a:xfrm>
        <a:prstGeom prst="round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a:solidFill>
                <a:srgbClr val="000000"/>
              </a:solidFill>
            </a:rPr>
            <a:t>Reflect on student success indicators your institution might use to build a data-enabled culture and improve decision making</a:t>
          </a:r>
        </a:p>
      </dsp:txBody>
      <dsp:txXfrm>
        <a:off x="66753" y="2970718"/>
        <a:ext cx="7478222" cy="12339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53FCEC-0452-5B40-A050-706A31EC9E34}">
      <dsp:nvSpPr>
        <dsp:cNvPr id="0" name=""/>
        <dsp:cNvSpPr/>
      </dsp:nvSpPr>
      <dsp:spPr>
        <a:xfrm>
          <a:off x="417909" y="2247"/>
          <a:ext cx="2310556" cy="1386333"/>
        </a:xfrm>
        <a:prstGeom prst="rect">
          <a:avLst/>
        </a:prstGeom>
        <a:solidFill>
          <a:schemeClr val="accent2"/>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Outcomes</a:t>
          </a:r>
        </a:p>
      </dsp:txBody>
      <dsp:txXfrm>
        <a:off x="417909" y="2247"/>
        <a:ext cx="2310556" cy="1386333"/>
      </dsp:txXfrm>
    </dsp:sp>
    <dsp:sp modelId="{52CC3FA7-2906-0741-AC44-9B2D6345A6EC}">
      <dsp:nvSpPr>
        <dsp:cNvPr id="0" name=""/>
        <dsp:cNvSpPr/>
      </dsp:nvSpPr>
      <dsp:spPr>
        <a:xfrm>
          <a:off x="2959521" y="2247"/>
          <a:ext cx="2310556" cy="1386333"/>
        </a:xfrm>
        <a:prstGeom prst="rect">
          <a:avLst/>
        </a:prstGeom>
        <a:solidFill>
          <a:schemeClr val="tx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Analytics</a:t>
          </a:r>
        </a:p>
      </dsp:txBody>
      <dsp:txXfrm>
        <a:off x="2959521" y="2247"/>
        <a:ext cx="2310556" cy="1386333"/>
      </dsp:txXfrm>
    </dsp:sp>
    <dsp:sp modelId="{6B33E9CD-9149-9943-97AC-5ED82A8832B0}">
      <dsp:nvSpPr>
        <dsp:cNvPr id="0" name=""/>
        <dsp:cNvSpPr/>
      </dsp:nvSpPr>
      <dsp:spPr>
        <a:xfrm>
          <a:off x="5501133" y="2247"/>
          <a:ext cx="2310556" cy="1386333"/>
        </a:xfrm>
        <a:prstGeom prst="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a:solidFill>
                <a:schemeClr val="tx1"/>
              </a:solidFill>
              <a:effectLst/>
              <a:latin typeface="+mn-lt"/>
              <a:ea typeface="+mn-ea"/>
              <a:cs typeface="+mn-cs"/>
            </a:rPr>
            <a:t>Indicators</a:t>
          </a:r>
          <a:endParaRPr lang="en-US" sz="2800" kern="1200" dirty="0">
            <a:solidFill>
              <a:srgbClr val="000000"/>
            </a:solidFill>
          </a:endParaRPr>
        </a:p>
      </dsp:txBody>
      <dsp:txXfrm>
        <a:off x="5501133" y="2247"/>
        <a:ext cx="2310556" cy="1386333"/>
      </dsp:txXfrm>
    </dsp:sp>
    <dsp:sp modelId="{64FDB184-FC8A-C44B-AADD-315C91868C5B}">
      <dsp:nvSpPr>
        <dsp:cNvPr id="0" name=""/>
        <dsp:cNvSpPr/>
      </dsp:nvSpPr>
      <dsp:spPr>
        <a:xfrm>
          <a:off x="417909" y="1619637"/>
          <a:ext cx="2310556" cy="1386333"/>
        </a:xfrm>
        <a:prstGeom prst="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Direct Learning Data</a:t>
          </a:r>
        </a:p>
      </dsp:txBody>
      <dsp:txXfrm>
        <a:off x="417909" y="1619637"/>
        <a:ext cx="2310556" cy="1386333"/>
      </dsp:txXfrm>
    </dsp:sp>
    <dsp:sp modelId="{103A9AE3-AA04-0542-87C5-413E23AD3091}">
      <dsp:nvSpPr>
        <dsp:cNvPr id="0" name=""/>
        <dsp:cNvSpPr/>
      </dsp:nvSpPr>
      <dsp:spPr>
        <a:xfrm>
          <a:off x="2959521" y="1619637"/>
          <a:ext cx="2310556" cy="1386333"/>
        </a:xfrm>
        <a:prstGeom prst="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solidFill>
                <a:srgbClr val="000000"/>
              </a:solidFill>
            </a:rPr>
            <a:t>Indirect Learning Data</a:t>
          </a:r>
        </a:p>
      </dsp:txBody>
      <dsp:txXfrm>
        <a:off x="2959521" y="1619637"/>
        <a:ext cx="2310556" cy="1386333"/>
      </dsp:txXfrm>
    </dsp:sp>
    <dsp:sp modelId="{BD6755E2-A0D9-434F-BFD6-70EC703BD465}">
      <dsp:nvSpPr>
        <dsp:cNvPr id="0" name=""/>
        <dsp:cNvSpPr/>
      </dsp:nvSpPr>
      <dsp:spPr>
        <a:xfrm>
          <a:off x="5501133" y="1619637"/>
          <a:ext cx="2310556" cy="1386333"/>
        </a:xfrm>
        <a:prstGeom prst="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Taxonomy</a:t>
          </a:r>
        </a:p>
      </dsp:txBody>
      <dsp:txXfrm>
        <a:off x="5501133" y="1619637"/>
        <a:ext cx="2310556" cy="1386333"/>
      </dsp:txXfrm>
    </dsp:sp>
    <dsp:sp modelId="{90E9262D-CCDC-5E44-9401-F3B07C85F7A3}">
      <dsp:nvSpPr>
        <dsp:cNvPr id="0" name=""/>
        <dsp:cNvSpPr/>
      </dsp:nvSpPr>
      <dsp:spPr>
        <a:xfrm>
          <a:off x="417909" y="3237027"/>
          <a:ext cx="2310556" cy="1386333"/>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Intervention</a:t>
          </a:r>
        </a:p>
      </dsp:txBody>
      <dsp:txXfrm>
        <a:off x="417909" y="3237027"/>
        <a:ext cx="2310556" cy="1386333"/>
      </dsp:txXfrm>
    </dsp:sp>
    <dsp:sp modelId="{2C431C10-53F3-6645-843F-9675247812FF}">
      <dsp:nvSpPr>
        <dsp:cNvPr id="0" name=""/>
        <dsp:cNvSpPr/>
      </dsp:nvSpPr>
      <dsp:spPr>
        <a:xfrm>
          <a:off x="2959521" y="3237027"/>
          <a:ext cx="2310556" cy="1386333"/>
        </a:xfrm>
        <a:prstGeom prst="rect">
          <a:avLst/>
        </a:prstGeom>
        <a:gradFill rotWithShape="0">
          <a:gsLst>
            <a:gs pos="0">
              <a:schemeClr val="accent4">
                <a:hueOff val="0"/>
                <a:satOff val="0"/>
                <a:lumOff val="0"/>
                <a:alphaOff val="0"/>
                <a:shade val="47500"/>
                <a:satMod val="137000"/>
              </a:schemeClr>
            </a:gs>
            <a:gs pos="55000">
              <a:schemeClr val="accent4">
                <a:hueOff val="0"/>
                <a:satOff val="0"/>
                <a:lumOff val="0"/>
                <a:alphaOff val="0"/>
                <a:shade val="69000"/>
                <a:satMod val="137000"/>
              </a:schemeClr>
            </a:gs>
            <a:gs pos="100000">
              <a:schemeClr val="accent4">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a:solidFill>
                <a:schemeClr val="tx1"/>
              </a:solidFill>
              <a:effectLst/>
              <a:latin typeface="+mn-lt"/>
              <a:ea typeface="+mn-ea"/>
              <a:cs typeface="+mn-cs"/>
            </a:rPr>
            <a:t>Dashboard</a:t>
          </a:r>
          <a:endParaRPr lang="en-US" sz="2800" kern="1200" dirty="0">
            <a:solidFill>
              <a:srgbClr val="000000"/>
            </a:solidFill>
          </a:endParaRPr>
        </a:p>
      </dsp:txBody>
      <dsp:txXfrm>
        <a:off x="2959521" y="3237027"/>
        <a:ext cx="2310556" cy="1386333"/>
      </dsp:txXfrm>
    </dsp:sp>
    <dsp:sp modelId="{2555FB6C-FC37-C04D-96FB-7F4D5E0A9F00}">
      <dsp:nvSpPr>
        <dsp:cNvPr id="0" name=""/>
        <dsp:cNvSpPr/>
      </dsp:nvSpPr>
      <dsp:spPr>
        <a:xfrm>
          <a:off x="5501133" y="3237027"/>
          <a:ext cx="2310556" cy="1386333"/>
        </a:xfrm>
        <a:prstGeom prst="rect">
          <a:avLst/>
        </a:prstGeom>
        <a:gradFill rotWithShape="0">
          <a:gsLst>
            <a:gs pos="0">
              <a:schemeClr val="accent5">
                <a:hueOff val="0"/>
                <a:satOff val="0"/>
                <a:lumOff val="0"/>
                <a:alphaOff val="0"/>
                <a:shade val="47500"/>
                <a:satMod val="137000"/>
              </a:schemeClr>
            </a:gs>
            <a:gs pos="55000">
              <a:schemeClr val="accent5">
                <a:hueOff val="0"/>
                <a:satOff val="0"/>
                <a:lumOff val="0"/>
                <a:alphaOff val="0"/>
                <a:shade val="69000"/>
                <a:satMod val="137000"/>
              </a:schemeClr>
            </a:gs>
            <a:gs pos="100000">
              <a:schemeClr val="accent5">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a:solidFill>
                <a:schemeClr val="bg1"/>
              </a:solidFill>
              <a:effectLst/>
              <a:latin typeface="+mn-lt"/>
              <a:ea typeface="+mn-ea"/>
              <a:cs typeface="+mn-cs"/>
            </a:rPr>
            <a:t>Data-Driven</a:t>
          </a:r>
          <a:r>
            <a:rPr lang="en-US" sz="2800" kern="1200" dirty="0">
              <a:solidFill>
                <a:schemeClr val="bg1"/>
              </a:solidFill>
            </a:rPr>
            <a:t> Decision Making</a:t>
          </a:r>
        </a:p>
      </dsp:txBody>
      <dsp:txXfrm>
        <a:off x="5501133" y="3237027"/>
        <a:ext cx="2310556" cy="13863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CB9A41-D651-7E45-8376-C8E681F28524}">
      <dsp:nvSpPr>
        <dsp:cNvPr id="0" name=""/>
        <dsp:cNvSpPr/>
      </dsp:nvSpPr>
      <dsp:spPr>
        <a:xfrm>
          <a:off x="1383" y="1395796"/>
          <a:ext cx="1834381" cy="1834381"/>
        </a:xfrm>
        <a:prstGeom prst="ellipse">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Learning Outcomes Data</a:t>
          </a:r>
        </a:p>
      </dsp:txBody>
      <dsp:txXfrm>
        <a:off x="270022" y="1664435"/>
        <a:ext cx="1297103" cy="1297103"/>
      </dsp:txXfrm>
    </dsp:sp>
    <dsp:sp modelId="{009D3515-1ABD-3949-8DAE-E3DDBDE29F35}">
      <dsp:nvSpPr>
        <dsp:cNvPr id="0" name=""/>
        <dsp:cNvSpPr/>
      </dsp:nvSpPr>
      <dsp:spPr>
        <a:xfrm>
          <a:off x="1984716" y="1781016"/>
          <a:ext cx="1063941" cy="1063941"/>
        </a:xfrm>
        <a:prstGeom prst="mathPlus">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125741" y="2187867"/>
        <a:ext cx="781891" cy="250239"/>
      </dsp:txXfrm>
    </dsp:sp>
    <dsp:sp modelId="{358857AC-86F4-D54D-AA01-B03429E5AEA3}">
      <dsp:nvSpPr>
        <dsp:cNvPr id="0" name=""/>
        <dsp:cNvSpPr/>
      </dsp:nvSpPr>
      <dsp:spPr>
        <a:xfrm>
          <a:off x="3197609" y="1395796"/>
          <a:ext cx="1834381" cy="1834381"/>
        </a:xfrm>
        <a:prstGeom prst="ellipse">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t>Learning Analytics Data</a:t>
          </a:r>
        </a:p>
      </dsp:txBody>
      <dsp:txXfrm>
        <a:off x="3466248" y="1664435"/>
        <a:ext cx="1297103" cy="1297103"/>
      </dsp:txXfrm>
    </dsp:sp>
    <dsp:sp modelId="{AE51DE55-F014-A142-BE43-296E6553C320}">
      <dsp:nvSpPr>
        <dsp:cNvPr id="0" name=""/>
        <dsp:cNvSpPr/>
      </dsp:nvSpPr>
      <dsp:spPr>
        <a:xfrm>
          <a:off x="5180942" y="1781016"/>
          <a:ext cx="1063941" cy="1063941"/>
        </a:xfrm>
        <a:prstGeom prst="mathEqual">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321967" y="2000188"/>
        <a:ext cx="781891" cy="625597"/>
      </dsp:txXfrm>
    </dsp:sp>
    <dsp:sp modelId="{FC0BBC1F-D7CF-8044-A32A-BC676442F93D}">
      <dsp:nvSpPr>
        <dsp:cNvPr id="0" name=""/>
        <dsp:cNvSpPr/>
      </dsp:nvSpPr>
      <dsp:spPr>
        <a:xfrm>
          <a:off x="6393835" y="1395796"/>
          <a:ext cx="1834381" cy="1834381"/>
        </a:xfrm>
        <a:prstGeom prst="ellipse">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a:solidFill>
                <a:schemeClr val="tx1"/>
              </a:solidFill>
            </a:rPr>
            <a:t>Demonstrate Mission</a:t>
          </a:r>
        </a:p>
      </dsp:txBody>
      <dsp:txXfrm>
        <a:off x="6662474" y="1664435"/>
        <a:ext cx="1297103" cy="12971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8425B0-1555-354C-81B4-E9FFE894BF6B}">
      <dsp:nvSpPr>
        <dsp:cNvPr id="0" name=""/>
        <dsp:cNvSpPr/>
      </dsp:nvSpPr>
      <dsp:spPr>
        <a:xfrm>
          <a:off x="0" y="14151"/>
          <a:ext cx="3094568" cy="959400"/>
        </a:xfrm>
        <a:prstGeom prst="round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a:solidFill>
                <a:srgbClr val="000000"/>
              </a:solidFill>
            </a:rPr>
            <a:t>Taxonomy </a:t>
          </a:r>
        </a:p>
      </dsp:txBody>
      <dsp:txXfrm>
        <a:off x="46834" y="60985"/>
        <a:ext cx="3000900" cy="865732"/>
      </dsp:txXfrm>
    </dsp:sp>
    <dsp:sp modelId="{851E2076-E62B-BA4F-8842-94402EB1A31B}">
      <dsp:nvSpPr>
        <dsp:cNvPr id="0" name=""/>
        <dsp:cNvSpPr/>
      </dsp:nvSpPr>
      <dsp:spPr>
        <a:xfrm>
          <a:off x="0" y="1088751"/>
          <a:ext cx="3094568" cy="959400"/>
        </a:xfrm>
        <a:prstGeom prst="round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a:t>Process</a:t>
          </a:r>
        </a:p>
      </dsp:txBody>
      <dsp:txXfrm>
        <a:off x="46834" y="1135585"/>
        <a:ext cx="3000900" cy="865732"/>
      </dsp:txXfrm>
    </dsp:sp>
    <dsp:sp modelId="{330FE02F-D8C9-F945-BDD1-885097A4E15C}">
      <dsp:nvSpPr>
        <dsp:cNvPr id="0" name=""/>
        <dsp:cNvSpPr/>
      </dsp:nvSpPr>
      <dsp:spPr>
        <a:xfrm>
          <a:off x="0" y="2163351"/>
          <a:ext cx="3094568" cy="959400"/>
        </a:xfrm>
        <a:prstGeom prst="round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lvl="0" algn="l" defTabSz="1778000" rtl="0">
            <a:lnSpc>
              <a:spcPct val="90000"/>
            </a:lnSpc>
            <a:spcBef>
              <a:spcPct val="0"/>
            </a:spcBef>
            <a:spcAft>
              <a:spcPct val="35000"/>
            </a:spcAft>
          </a:pPr>
          <a:r>
            <a:rPr lang="en-US" sz="4000" kern="1200" dirty="0">
              <a:solidFill>
                <a:srgbClr val="000000"/>
              </a:solidFill>
            </a:rPr>
            <a:t>Rubric</a:t>
          </a:r>
        </a:p>
      </dsp:txBody>
      <dsp:txXfrm>
        <a:off x="46834" y="2210185"/>
        <a:ext cx="3000900" cy="8657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FC99D7-368F-134C-B7C8-410B46BC3B9C}">
      <dsp:nvSpPr>
        <dsp:cNvPr id="0" name=""/>
        <dsp:cNvSpPr/>
      </dsp:nvSpPr>
      <dsp:spPr>
        <a:xfrm>
          <a:off x="1004" y="1137434"/>
          <a:ext cx="3917900" cy="2350740"/>
        </a:xfrm>
        <a:prstGeom prst="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t>What tools, systems, and/or technologies do you use?</a:t>
          </a:r>
        </a:p>
      </dsp:txBody>
      <dsp:txXfrm>
        <a:off x="1004" y="1137434"/>
        <a:ext cx="3917900" cy="2350740"/>
      </dsp:txXfrm>
    </dsp:sp>
    <dsp:sp modelId="{55C82318-00BE-B241-A88E-244561DDD28B}">
      <dsp:nvSpPr>
        <dsp:cNvPr id="0" name=""/>
        <dsp:cNvSpPr/>
      </dsp:nvSpPr>
      <dsp:spPr>
        <a:xfrm>
          <a:off x="4310695" y="1137434"/>
          <a:ext cx="3917900" cy="2350740"/>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0970" tIns="140970" rIns="140970" bIns="140970" numCol="1" spcCol="1270" anchor="ctr" anchorCtr="0">
          <a:noAutofit/>
        </a:bodyPr>
        <a:lstStyle/>
        <a:p>
          <a:pPr lvl="0" algn="ctr" defTabSz="1644650" rtl="0">
            <a:lnSpc>
              <a:spcPct val="90000"/>
            </a:lnSpc>
            <a:spcBef>
              <a:spcPct val="0"/>
            </a:spcBef>
            <a:spcAft>
              <a:spcPct val="35000"/>
            </a:spcAft>
          </a:pPr>
          <a:r>
            <a:rPr lang="en-US" sz="3700" kern="1200" dirty="0"/>
            <a:t>What function(s) do they perform?</a:t>
          </a:r>
        </a:p>
      </dsp:txBody>
      <dsp:txXfrm>
        <a:off x="4310695" y="1137434"/>
        <a:ext cx="3917900" cy="2350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289919-9C86-DE46-AC16-CFBD65981F40}">
      <dsp:nvSpPr>
        <dsp:cNvPr id="0" name=""/>
        <dsp:cNvSpPr/>
      </dsp:nvSpPr>
      <dsp:spPr>
        <a:xfrm>
          <a:off x="417909" y="2247"/>
          <a:ext cx="2310556" cy="1386333"/>
        </a:xfrm>
        <a:prstGeom prst="rect">
          <a:avLst/>
        </a:prstGeom>
        <a:gradFill rotWithShape="0">
          <a:gsLst>
            <a:gs pos="0">
              <a:schemeClr val="accent2">
                <a:hueOff val="0"/>
                <a:satOff val="0"/>
                <a:lumOff val="0"/>
                <a:alphaOff val="0"/>
                <a:shade val="47500"/>
                <a:satMod val="137000"/>
              </a:schemeClr>
            </a:gs>
            <a:gs pos="55000">
              <a:schemeClr val="accent2">
                <a:hueOff val="0"/>
                <a:satOff val="0"/>
                <a:lumOff val="0"/>
                <a:alphaOff val="0"/>
                <a:shade val="69000"/>
                <a:satMod val="137000"/>
              </a:schemeClr>
            </a:gs>
            <a:gs pos="100000">
              <a:schemeClr val="accent2">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a:t>Collecting </a:t>
          </a:r>
          <a:endParaRPr lang="en-US" sz="2500" kern="1200" dirty="0"/>
        </a:p>
      </dsp:txBody>
      <dsp:txXfrm>
        <a:off x="417909" y="2247"/>
        <a:ext cx="2310556" cy="1386333"/>
      </dsp:txXfrm>
    </dsp:sp>
    <dsp:sp modelId="{33DAB132-31C2-CB4D-AE4C-01E4F893466A}">
      <dsp:nvSpPr>
        <dsp:cNvPr id="0" name=""/>
        <dsp:cNvSpPr/>
      </dsp:nvSpPr>
      <dsp:spPr>
        <a:xfrm>
          <a:off x="2959521" y="2247"/>
          <a:ext cx="2310556" cy="1386333"/>
        </a:xfrm>
        <a:prstGeom prst="rect">
          <a:avLst/>
        </a:prstGeom>
        <a:gradFill rotWithShape="0">
          <a:gsLst>
            <a:gs pos="0">
              <a:schemeClr val="accent3">
                <a:hueOff val="0"/>
                <a:satOff val="0"/>
                <a:lumOff val="0"/>
                <a:alphaOff val="0"/>
                <a:shade val="47500"/>
                <a:satMod val="137000"/>
              </a:schemeClr>
            </a:gs>
            <a:gs pos="55000">
              <a:schemeClr val="accent3">
                <a:hueOff val="0"/>
                <a:satOff val="0"/>
                <a:lumOff val="0"/>
                <a:alphaOff val="0"/>
                <a:shade val="69000"/>
                <a:satMod val="137000"/>
              </a:schemeClr>
            </a:gs>
            <a:gs pos="100000">
              <a:schemeClr val="accent3">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a:t>Connecting</a:t>
          </a:r>
          <a:endParaRPr lang="en-US" sz="2500" kern="1200" dirty="0"/>
        </a:p>
      </dsp:txBody>
      <dsp:txXfrm>
        <a:off x="2959521" y="2247"/>
        <a:ext cx="2310556" cy="1386333"/>
      </dsp:txXfrm>
    </dsp:sp>
    <dsp:sp modelId="{123CF934-51E9-0A4C-A9C9-FA772D77C725}">
      <dsp:nvSpPr>
        <dsp:cNvPr id="0" name=""/>
        <dsp:cNvSpPr/>
      </dsp:nvSpPr>
      <dsp:spPr>
        <a:xfrm>
          <a:off x="5501133" y="2247"/>
          <a:ext cx="2310556" cy="1386333"/>
        </a:xfrm>
        <a:prstGeom prst="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a:solidFill>
                <a:srgbClr val="000000"/>
              </a:solidFill>
            </a:rPr>
            <a:t>Organizing</a:t>
          </a:r>
          <a:endParaRPr lang="en-US" sz="2500" kern="1200" dirty="0">
            <a:solidFill>
              <a:srgbClr val="000000"/>
            </a:solidFill>
          </a:endParaRPr>
        </a:p>
      </dsp:txBody>
      <dsp:txXfrm>
        <a:off x="5501133" y="2247"/>
        <a:ext cx="2310556" cy="1386333"/>
      </dsp:txXfrm>
    </dsp:sp>
    <dsp:sp modelId="{DC6D84DC-3880-5243-B655-37FEE7562D76}">
      <dsp:nvSpPr>
        <dsp:cNvPr id="0" name=""/>
        <dsp:cNvSpPr/>
      </dsp:nvSpPr>
      <dsp:spPr>
        <a:xfrm>
          <a:off x="417909" y="1619637"/>
          <a:ext cx="2310556" cy="1386333"/>
        </a:xfrm>
        <a:prstGeom prst="rect">
          <a:avLst/>
        </a:prstGeom>
        <a:solidFill>
          <a:schemeClr val="tx1">
            <a:lumMod val="75000"/>
            <a:lumOff val="25000"/>
          </a:schemeClr>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a:t>Archiving</a:t>
          </a:r>
          <a:endParaRPr lang="en-US" sz="2500" kern="1200" dirty="0"/>
        </a:p>
      </dsp:txBody>
      <dsp:txXfrm>
        <a:off x="417909" y="1619637"/>
        <a:ext cx="2310556" cy="1386333"/>
      </dsp:txXfrm>
    </dsp:sp>
    <dsp:sp modelId="{552B9B74-73CA-CD4D-8058-E535017223D6}">
      <dsp:nvSpPr>
        <dsp:cNvPr id="0" name=""/>
        <dsp:cNvSpPr/>
      </dsp:nvSpPr>
      <dsp:spPr>
        <a:xfrm>
          <a:off x="2959521" y="1619637"/>
          <a:ext cx="2310556" cy="1386333"/>
        </a:xfrm>
        <a:prstGeom prst="rect">
          <a:avLst/>
        </a:prstGeom>
        <a:solidFill>
          <a:schemeClr val="accent2"/>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a:t>Analyzing</a:t>
          </a:r>
          <a:endParaRPr lang="en-US" sz="2500" kern="1200" dirty="0"/>
        </a:p>
      </dsp:txBody>
      <dsp:txXfrm>
        <a:off x="2959521" y="1619637"/>
        <a:ext cx="2310556" cy="1386333"/>
      </dsp:txXfrm>
    </dsp:sp>
    <dsp:sp modelId="{89427919-1302-6743-AE92-9AD8DF11EA4E}">
      <dsp:nvSpPr>
        <dsp:cNvPr id="0" name=""/>
        <dsp:cNvSpPr/>
      </dsp:nvSpPr>
      <dsp:spPr>
        <a:xfrm>
          <a:off x="5501133" y="1619637"/>
          <a:ext cx="2310556" cy="1386333"/>
        </a:xfrm>
        <a:prstGeom prst="rect">
          <a:avLst/>
        </a:prstGeom>
        <a:solidFill>
          <a:schemeClr val="tx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a:t>Communicating</a:t>
          </a:r>
          <a:endParaRPr lang="en-US" sz="2500" kern="1200" dirty="0"/>
        </a:p>
      </dsp:txBody>
      <dsp:txXfrm>
        <a:off x="5501133" y="1619637"/>
        <a:ext cx="2310556" cy="1386333"/>
      </dsp:txXfrm>
    </dsp:sp>
    <dsp:sp modelId="{6CD5ADEA-3C2D-8943-833A-1782EAC405BC}">
      <dsp:nvSpPr>
        <dsp:cNvPr id="0" name=""/>
        <dsp:cNvSpPr/>
      </dsp:nvSpPr>
      <dsp:spPr>
        <a:xfrm>
          <a:off x="2959521" y="3237027"/>
          <a:ext cx="2310556" cy="1386333"/>
        </a:xfrm>
        <a:prstGeom prst="rect">
          <a:avLst/>
        </a:prstGeom>
        <a:solidFill>
          <a:schemeClr val="accent1"/>
        </a:solidFill>
        <a:ln>
          <a:noFill/>
        </a:ln>
        <a:effectLst>
          <a:outerShdw blurRad="39000" dist="25400" dir="5400000" rotWithShape="0">
            <a:srgbClr val="000000">
              <a:alpha val="3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b="1" i="1" kern="1200" dirty="0">
              <a:solidFill>
                <a:srgbClr val="000000"/>
              </a:solidFill>
            </a:rPr>
            <a:t>Closing the Loop</a:t>
          </a:r>
          <a:endParaRPr lang="en-US" sz="2500" kern="1200" dirty="0">
            <a:solidFill>
              <a:srgbClr val="000000"/>
            </a:solidFill>
          </a:endParaRPr>
        </a:p>
      </dsp:txBody>
      <dsp:txXfrm>
        <a:off x="2959521" y="3237027"/>
        <a:ext cx="2310556" cy="13863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210456"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244784" y="179175"/>
          <a:ext cx="649961" cy="556109"/>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244784"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How do outcomes at </a:t>
          </a:r>
          <a:br>
            <a:rPr lang="en-US" sz="3200" kern="1200" dirty="0"/>
          </a:br>
          <a:r>
            <a:rPr lang="en-US" sz="3200" kern="1200" dirty="0"/>
            <a:t>each level </a:t>
          </a:r>
          <a:br>
            <a:rPr lang="en-US" sz="3200" kern="1200" dirty="0"/>
          </a:br>
          <a:r>
            <a:rPr lang="en-US" sz="3200" kern="1200" dirty="0"/>
            <a:t>align to the mission?</a:t>
          </a:r>
          <a:endParaRPr lang="en-US" sz="3600" kern="1200" dirty="0"/>
        </a:p>
      </dsp:txBody>
      <dsp:txXfrm>
        <a:off x="244784" y="735285"/>
        <a:ext cx="649961" cy="638496"/>
      </dsp:txXfrm>
    </dsp:sp>
    <dsp:sp modelId="{770E20EC-6929-4A45-99D5-285545E37892}">
      <dsp:nvSpPr>
        <dsp:cNvPr id="0" name=""/>
        <dsp:cNvSpPr/>
      </dsp:nvSpPr>
      <dsp:spPr>
        <a:xfrm>
          <a:off x="210456"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Clarify Common Ground</a:t>
          </a:r>
        </a:p>
      </dsp:txBody>
      <dsp:txXfrm>
        <a:off x="210456" y="671"/>
        <a:ext cx="686555" cy="137311"/>
      </dsp:txXfrm>
    </dsp:sp>
    <dsp:sp modelId="{6806A88B-ACCD-4689-BA2C-F1412EF73B42}">
      <dsp:nvSpPr>
        <dsp:cNvPr id="0" name=""/>
        <dsp:cNvSpPr/>
      </dsp:nvSpPr>
      <dsp:spPr>
        <a:xfrm>
          <a:off x="1034672"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1069000" y="179175"/>
          <a:ext cx="649961" cy="556109"/>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10939-5D65-4F5C-894F-F86C706A7A1C}">
      <dsp:nvSpPr>
        <dsp:cNvPr id="0" name=""/>
        <dsp:cNvSpPr/>
      </dsp:nvSpPr>
      <dsp:spPr>
        <a:xfrm>
          <a:off x="1069000"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direct evidence do </a:t>
          </a:r>
          <a:br>
            <a:rPr lang="en-US" sz="3200" kern="1200" dirty="0"/>
          </a:br>
          <a:r>
            <a:rPr lang="en-US" sz="3200" kern="1200" dirty="0"/>
            <a:t>you need to demonstrate learning?</a:t>
          </a:r>
          <a:endParaRPr lang="en-US" sz="3600" kern="1200" dirty="0"/>
        </a:p>
      </dsp:txBody>
      <dsp:txXfrm>
        <a:off x="1069000" y="735285"/>
        <a:ext cx="649961" cy="638496"/>
      </dsp:txXfrm>
    </dsp:sp>
    <dsp:sp modelId="{16EEE8E2-3D18-44F6-B04A-3D59841E4FA8}">
      <dsp:nvSpPr>
        <dsp:cNvPr id="0" name=""/>
        <dsp:cNvSpPr/>
      </dsp:nvSpPr>
      <dsp:spPr>
        <a:xfrm>
          <a:off x="1034672"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Use Backward Design</a:t>
          </a:r>
        </a:p>
      </dsp:txBody>
      <dsp:txXfrm>
        <a:off x="1034672" y="671"/>
        <a:ext cx="686555" cy="137311"/>
      </dsp:txXfrm>
    </dsp:sp>
    <dsp:sp modelId="{7F77031C-84AF-49FA-B2E3-6B22E2F49F2B}">
      <dsp:nvSpPr>
        <dsp:cNvPr id="0" name=""/>
        <dsp:cNvSpPr/>
      </dsp:nvSpPr>
      <dsp:spPr>
        <a:xfrm>
          <a:off x="1858888"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8A3-BC3B-493E-88CC-A57435CCDC96}">
      <dsp:nvSpPr>
        <dsp:cNvPr id="0" name=""/>
        <dsp:cNvSpPr/>
      </dsp:nvSpPr>
      <dsp:spPr>
        <a:xfrm>
          <a:off x="1893216" y="179175"/>
          <a:ext cx="649961" cy="556109"/>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6ADE-C892-44D3-AB90-0EE941CCA21D}">
      <dsp:nvSpPr>
        <dsp:cNvPr id="0" name=""/>
        <dsp:cNvSpPr/>
      </dsp:nvSpPr>
      <dsp:spPr>
        <a:xfrm>
          <a:off x="1893216"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a:t>
          </a:r>
          <a:br>
            <a:rPr lang="en-US" sz="3200" kern="1200" dirty="0"/>
          </a:br>
          <a:r>
            <a:rPr lang="en-US" sz="3200" kern="1200" dirty="0"/>
            <a:t>processes and technologies </a:t>
          </a:r>
          <a:br>
            <a:rPr lang="en-US" sz="3200" kern="1200" dirty="0"/>
          </a:br>
          <a:r>
            <a:rPr lang="en-US" sz="3200" kern="1200" dirty="0"/>
            <a:t>are already in place?</a:t>
          </a:r>
        </a:p>
      </dsp:txBody>
      <dsp:txXfrm>
        <a:off x="1893216" y="735285"/>
        <a:ext cx="649961" cy="638496"/>
      </dsp:txXfrm>
    </dsp:sp>
    <dsp:sp modelId="{B3686B38-0C87-411A-9F82-923E333643FB}">
      <dsp:nvSpPr>
        <dsp:cNvPr id="0" name=""/>
        <dsp:cNvSpPr/>
      </dsp:nvSpPr>
      <dsp:spPr>
        <a:xfrm>
          <a:off x="1858888"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Take Inventory</a:t>
          </a:r>
        </a:p>
      </dsp:txBody>
      <dsp:txXfrm>
        <a:off x="1858888" y="671"/>
        <a:ext cx="686555" cy="13731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4FA82-603E-4EDB-90A9-1DA699C2C901}">
      <dsp:nvSpPr>
        <dsp:cNvPr id="0" name=""/>
        <dsp:cNvSpPr/>
      </dsp:nvSpPr>
      <dsp:spPr>
        <a:xfrm>
          <a:off x="210456"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475A52-D924-4818-BEE8-D250047D6B3F}">
      <dsp:nvSpPr>
        <dsp:cNvPr id="0" name=""/>
        <dsp:cNvSpPr/>
      </dsp:nvSpPr>
      <dsp:spPr>
        <a:xfrm>
          <a:off x="244784" y="179175"/>
          <a:ext cx="649961" cy="556109"/>
        </a:xfrm>
        <a:prstGeom prst="rect">
          <a:avLst/>
        </a:prstGeom>
        <a:blipFill rotWithShape="1">
          <a:blip xmlns:r="http://schemas.openxmlformats.org/officeDocument/2006/relationships" r:embed="rId1"/>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BBC393-AD16-4772-8402-4ABCB8683B4E}">
      <dsp:nvSpPr>
        <dsp:cNvPr id="0" name=""/>
        <dsp:cNvSpPr/>
      </dsp:nvSpPr>
      <dsp:spPr>
        <a:xfrm>
          <a:off x="244784"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How do outcomes at </a:t>
          </a:r>
          <a:br>
            <a:rPr lang="en-US" sz="3200" kern="1200" dirty="0"/>
          </a:br>
          <a:r>
            <a:rPr lang="en-US" sz="3200" kern="1200" dirty="0"/>
            <a:t>each level </a:t>
          </a:r>
          <a:br>
            <a:rPr lang="en-US" sz="3200" kern="1200" dirty="0"/>
          </a:br>
          <a:r>
            <a:rPr lang="en-US" sz="3200" kern="1200" dirty="0"/>
            <a:t>align to the mission?</a:t>
          </a:r>
          <a:endParaRPr lang="en-US" sz="3600" kern="1200" dirty="0"/>
        </a:p>
      </dsp:txBody>
      <dsp:txXfrm>
        <a:off x="244784" y="735285"/>
        <a:ext cx="649961" cy="638496"/>
      </dsp:txXfrm>
    </dsp:sp>
    <dsp:sp modelId="{770E20EC-6929-4A45-99D5-285545E37892}">
      <dsp:nvSpPr>
        <dsp:cNvPr id="0" name=""/>
        <dsp:cNvSpPr/>
      </dsp:nvSpPr>
      <dsp:spPr>
        <a:xfrm>
          <a:off x="210456"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chemeClr val="tx1"/>
              </a:solidFill>
            </a:rPr>
            <a:t>Clarify Common Ground</a:t>
          </a:r>
        </a:p>
      </dsp:txBody>
      <dsp:txXfrm>
        <a:off x="210456" y="671"/>
        <a:ext cx="686555" cy="137311"/>
      </dsp:txXfrm>
    </dsp:sp>
    <dsp:sp modelId="{6806A88B-ACCD-4689-BA2C-F1412EF73B42}">
      <dsp:nvSpPr>
        <dsp:cNvPr id="0" name=""/>
        <dsp:cNvSpPr/>
      </dsp:nvSpPr>
      <dsp:spPr>
        <a:xfrm>
          <a:off x="1034672"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D3BA09B-A748-477B-98A1-FEDE95925694}">
      <dsp:nvSpPr>
        <dsp:cNvPr id="0" name=""/>
        <dsp:cNvSpPr/>
      </dsp:nvSpPr>
      <dsp:spPr>
        <a:xfrm>
          <a:off x="1069000" y="179175"/>
          <a:ext cx="649961" cy="556109"/>
        </a:xfrm>
        <a:prstGeom prst="rect">
          <a:avLst/>
        </a:prstGeom>
        <a:blipFill rotWithShape="1">
          <a:blip xmlns:r="http://schemas.openxmlformats.org/officeDocument/2006/relationships" r:embed="rId2"/>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810939-5D65-4F5C-894F-F86C706A7A1C}">
      <dsp:nvSpPr>
        <dsp:cNvPr id="0" name=""/>
        <dsp:cNvSpPr/>
      </dsp:nvSpPr>
      <dsp:spPr>
        <a:xfrm>
          <a:off x="1069000"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direct evidence do </a:t>
          </a:r>
          <a:br>
            <a:rPr lang="en-US" sz="3200" kern="1200" dirty="0"/>
          </a:br>
          <a:r>
            <a:rPr lang="en-US" sz="3200" kern="1200" dirty="0"/>
            <a:t>you need to demonstrate learning?</a:t>
          </a:r>
          <a:endParaRPr lang="en-US" sz="3600" kern="1200" dirty="0"/>
        </a:p>
      </dsp:txBody>
      <dsp:txXfrm>
        <a:off x="1069000" y="735285"/>
        <a:ext cx="649961" cy="638496"/>
      </dsp:txXfrm>
    </dsp:sp>
    <dsp:sp modelId="{16EEE8E2-3D18-44F6-B04A-3D59841E4FA8}">
      <dsp:nvSpPr>
        <dsp:cNvPr id="0" name=""/>
        <dsp:cNvSpPr/>
      </dsp:nvSpPr>
      <dsp:spPr>
        <a:xfrm>
          <a:off x="1034672"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Use Backward Design</a:t>
          </a:r>
        </a:p>
      </dsp:txBody>
      <dsp:txXfrm>
        <a:off x="1034672" y="671"/>
        <a:ext cx="686555" cy="137311"/>
      </dsp:txXfrm>
    </dsp:sp>
    <dsp:sp modelId="{7F77031C-84AF-49FA-B2E3-6B22E2F49F2B}">
      <dsp:nvSpPr>
        <dsp:cNvPr id="0" name=""/>
        <dsp:cNvSpPr/>
      </dsp:nvSpPr>
      <dsp:spPr>
        <a:xfrm>
          <a:off x="1858888" y="137982"/>
          <a:ext cx="0" cy="1235799"/>
        </a:xfrm>
        <a:prstGeom prst="line">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DEA8A3-BC3B-493E-88CC-A57435CCDC96}">
      <dsp:nvSpPr>
        <dsp:cNvPr id="0" name=""/>
        <dsp:cNvSpPr/>
      </dsp:nvSpPr>
      <dsp:spPr>
        <a:xfrm>
          <a:off x="1893216" y="179175"/>
          <a:ext cx="649961" cy="556109"/>
        </a:xfrm>
        <a:prstGeom prst="rect">
          <a:avLst/>
        </a:prstGeom>
        <a:blipFill rotWithShape="1">
          <a:blip xmlns:r="http://schemas.openxmlformats.org/officeDocument/2006/relationships" r:embed="rId3"/>
          <a:stretch>
            <a:fillRect/>
          </a:stretch>
        </a:blip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E06ADE-C892-44D3-AB90-0EE941CCA21D}">
      <dsp:nvSpPr>
        <dsp:cNvPr id="0" name=""/>
        <dsp:cNvSpPr/>
      </dsp:nvSpPr>
      <dsp:spPr>
        <a:xfrm>
          <a:off x="1893216" y="735285"/>
          <a:ext cx="649961" cy="6384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1280" tIns="81280" rIns="81280" bIns="81280" numCol="1" spcCol="1270" anchor="t" anchorCtr="0">
          <a:noAutofit/>
        </a:bodyPr>
        <a:lstStyle/>
        <a:p>
          <a:pPr lvl="0" algn="ctr" defTabSz="1422400">
            <a:lnSpc>
              <a:spcPct val="90000"/>
            </a:lnSpc>
            <a:spcBef>
              <a:spcPct val="0"/>
            </a:spcBef>
            <a:spcAft>
              <a:spcPct val="35000"/>
            </a:spcAft>
          </a:pPr>
          <a:r>
            <a:rPr lang="en-US" sz="3200" kern="1200" dirty="0"/>
            <a:t>What </a:t>
          </a:r>
          <a:br>
            <a:rPr lang="en-US" sz="3200" kern="1200" dirty="0"/>
          </a:br>
          <a:r>
            <a:rPr lang="en-US" sz="3200" kern="1200" dirty="0"/>
            <a:t>processes and technologies </a:t>
          </a:r>
          <a:br>
            <a:rPr lang="en-US" sz="3200" kern="1200" dirty="0"/>
          </a:br>
          <a:r>
            <a:rPr lang="en-US" sz="3200" kern="1200" dirty="0"/>
            <a:t>are already in place?</a:t>
          </a:r>
        </a:p>
      </dsp:txBody>
      <dsp:txXfrm>
        <a:off x="1893216" y="735285"/>
        <a:ext cx="649961" cy="638496"/>
      </dsp:txXfrm>
    </dsp:sp>
    <dsp:sp modelId="{B3686B38-0C87-411A-9F82-923E333643FB}">
      <dsp:nvSpPr>
        <dsp:cNvPr id="0" name=""/>
        <dsp:cNvSpPr/>
      </dsp:nvSpPr>
      <dsp:spPr>
        <a:xfrm>
          <a:off x="1858888" y="671"/>
          <a:ext cx="686555" cy="137311"/>
        </a:xfrm>
        <a:prstGeom prst="rect">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222250">
            <a:lnSpc>
              <a:spcPct val="90000"/>
            </a:lnSpc>
            <a:spcBef>
              <a:spcPct val="0"/>
            </a:spcBef>
            <a:spcAft>
              <a:spcPct val="35000"/>
            </a:spcAft>
          </a:pPr>
          <a:r>
            <a:rPr lang="en-US" sz="500" kern="1200" dirty="0">
              <a:solidFill>
                <a:srgbClr val="000000"/>
              </a:solidFill>
            </a:rPr>
            <a:t>Take Inventory</a:t>
          </a:r>
        </a:p>
      </dsp:txBody>
      <dsp:txXfrm>
        <a:off x="1858888" y="671"/>
        <a:ext cx="686555" cy="137311"/>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0.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922FF-2D95-6B4B-8E49-C0262AFAC1C3}" type="datetimeFigureOut">
              <a:rPr lang="en-US" smtClean="0"/>
              <a:t>11/5/18</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6F92C5-F925-8146-8146-2A48BC34433B}" type="slidenum">
              <a:rPr lang="en-US" smtClean="0"/>
              <a:t>‹#›</a:t>
            </a:fld>
            <a:endParaRPr lang="en-US" dirty="0"/>
          </a:p>
        </p:txBody>
      </p:sp>
    </p:spTree>
    <p:extLst>
      <p:ext uri="{BB962C8B-B14F-4D97-AF65-F5344CB8AC3E}">
        <p14:creationId xmlns:p14="http://schemas.microsoft.com/office/powerpoint/2010/main" val="1162771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learningoutcomesassessment.org/documents/assessment_management_systems.pdf"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 Id="rId3" Type="http://schemas.openxmlformats.org/officeDocument/2006/relationships/hyperlink" Target="http://www.edassess.net/"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 Id="rId3" Type="http://schemas.openxmlformats.org/officeDocument/2006/relationships/hyperlink" Target="http://www.edassess.net/" TargetMode="Externa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s://www.wscuc.org/annoucements/statement-council-regional-accrediting-commissions-student-outcom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Welcome to our session. I’m Jennifer Harrison, Associate Director for Assessment  for the Faculty Development Center at the University of Maryland, Baltimore County or UMBC. </a:t>
            </a:r>
          </a:p>
          <a:p>
            <a:endParaRPr lang="en-US" dirty="0"/>
          </a:p>
          <a:p>
            <a:r>
              <a:rPr lang="en-US" sz="1200" kern="1200" dirty="0">
                <a:solidFill>
                  <a:srgbClr val="000090"/>
                </a:solidFill>
                <a:effectLst/>
                <a:latin typeface="+mn-lt"/>
                <a:ea typeface="+mn-ea"/>
                <a:cs typeface="+mn-cs"/>
              </a:rPr>
              <a:t>And I’m Sherri Braxton, Senior Director of Instructional Technology at UMBC</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We’re glad you’ve joined us to learn about assessment technologies</a:t>
            </a:r>
            <a:r>
              <a:rPr lang="en-US" sz="1200" kern="1200" baseline="0" dirty="0">
                <a:solidFill>
                  <a:schemeClr val="tx1"/>
                </a:solidFill>
                <a:effectLst/>
                <a:latin typeface="+mn-lt"/>
                <a:ea typeface="+mn-ea"/>
                <a:cs typeface="+mn-cs"/>
              </a:rPr>
              <a:t>, share ideas from your institution to help us improve, and consider ways our collective ideas can support student learning at our institutions.</a:t>
            </a:r>
            <a:endParaRPr lang="en-US" sz="1200" kern="1200" dirty="0">
              <a:solidFill>
                <a:schemeClr val="tx1"/>
              </a:solidFill>
              <a:effectLst/>
              <a:latin typeface="+mn-lt"/>
              <a:ea typeface="+mn-ea"/>
              <a:cs typeface="+mn-cs"/>
            </a:endParaRPr>
          </a:p>
          <a:p>
            <a:endParaRPr lang="en-US" dirty="0">
              <a:solidFill>
                <a:schemeClr val="bg1"/>
              </a:solidFill>
            </a:endParaRPr>
          </a:p>
        </p:txBody>
      </p:sp>
      <p:sp>
        <p:nvSpPr>
          <p:cNvPr id="4" name="Slide Number Placeholder 3"/>
          <p:cNvSpPr>
            <a:spLocks noGrp="1"/>
          </p:cNvSpPr>
          <p:nvPr>
            <p:ph type="sldNum" sz="quarter" idx="10"/>
          </p:nvPr>
        </p:nvSpPr>
        <p:spPr/>
        <p:txBody>
          <a:bodyPr/>
          <a:lstStyle/>
          <a:p>
            <a:fld id="{A1201C54-9BEA-9A4E-9065-7E3C2B36A5ED}" type="slidenum">
              <a:rPr lang="en-US"/>
              <a:t>1</a:t>
            </a:fld>
            <a:endParaRPr lang="en-US" dirty="0"/>
          </a:p>
        </p:txBody>
      </p:sp>
    </p:spTree>
    <p:extLst>
      <p:ext uri="{BB962C8B-B14F-4D97-AF65-F5344CB8AC3E}">
        <p14:creationId xmlns:p14="http://schemas.microsoft.com/office/powerpoint/2010/main" val="3199820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r>
              <a:rPr lang="en-US" dirty="0"/>
              <a:t>This is the plan for UMBC technology </a:t>
            </a:r>
            <a:r>
              <a:rPr lang="mr-IN" dirty="0"/>
              <a:t>…</a:t>
            </a:r>
            <a:r>
              <a:rPr lang="en-US" dirty="0"/>
              <a:t> we are growing towards it </a:t>
            </a:r>
          </a:p>
          <a:p>
            <a:r>
              <a:rPr lang="en-US" dirty="0"/>
              <a:t>Levels 1-3 are sound, level</a:t>
            </a:r>
            <a:r>
              <a:rPr lang="en-US" baseline="0" dirty="0"/>
              <a:t> 4 is in development, 5 is aspirational</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10</a:t>
            </a:fld>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Assessment technologies continue to emerge, and those already in place often evolve in response to institutional needs. While numerous assessment management software solutions are available (NILOA, </a:t>
            </a:r>
            <a:r>
              <a:rPr lang="en-US" dirty="0">
                <a:hlinkClick r:id="rId3"/>
              </a:rPr>
              <a:t>Assessment Management Systems</a:t>
            </a:r>
            <a:r>
              <a:rPr lang="en-US" dirty="0"/>
              <a:t>, nd), unfortunately, at this point, no single tool meets all the needs of authentic assessment practices. </a:t>
            </a:r>
          </a:p>
          <a:p>
            <a:endParaRPr lang="en-US" dirty="0"/>
          </a:p>
          <a:p>
            <a:r>
              <a:rPr lang="en-US" dirty="0"/>
              <a:t>In fact, some of the tools on the market today do not demonstrate core understanding of how to integrate learning data and why and how people would want to use it. We need a way to sort, clarify, and evaluate what these tools can do to improve assessment practices on campuses—a taxonomy. </a:t>
            </a:r>
          </a:p>
        </p:txBody>
      </p:sp>
      <p:sp>
        <p:nvSpPr>
          <p:cNvPr id="4" name="Slide Number Placeholder 3"/>
          <p:cNvSpPr>
            <a:spLocks noGrp="1"/>
          </p:cNvSpPr>
          <p:nvPr>
            <p:ph type="sldNum" sz="quarter" idx="10"/>
          </p:nvPr>
        </p:nvSpPr>
        <p:spPr/>
        <p:txBody>
          <a:bodyPr/>
          <a:lstStyle/>
          <a:p>
            <a:fld id="{5C6F92C5-F925-8146-8146-2A48BC34433B}" type="slidenum">
              <a:rPr lang="en-US" smtClean="0"/>
              <a:t>11</a:t>
            </a:fld>
            <a:endParaRPr lang="en-US" dirty="0"/>
          </a:p>
        </p:txBody>
      </p:sp>
    </p:spTree>
    <p:extLst>
      <p:ext uri="{BB962C8B-B14F-4D97-AF65-F5344CB8AC3E}">
        <p14:creationId xmlns:p14="http://schemas.microsoft.com/office/powerpoint/2010/main" val="1078001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10"/>
          </p:nvPr>
        </p:nvSpPr>
        <p:spPr/>
        <p:txBody>
          <a:bodyPr/>
          <a:lstStyle/>
          <a:p>
            <a:fld id="{5C6F92C5-F925-8146-8146-2A48BC34433B}" type="slidenum">
              <a:rPr lang="en-US" smtClean="0"/>
              <a:t>13</a:t>
            </a:fld>
            <a:endParaRPr lang="en-US" dirty="0"/>
          </a:p>
        </p:txBody>
      </p:sp>
    </p:spTree>
    <p:extLst>
      <p:ext uri="{BB962C8B-B14F-4D97-AF65-F5344CB8AC3E}">
        <p14:creationId xmlns:p14="http://schemas.microsoft.com/office/powerpoint/2010/main" val="502349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 useful and authentic process likely requires assessment technologies to help with the following:</a:t>
            </a:r>
          </a:p>
          <a:p>
            <a:pPr marL="171450" lvl="0" indent="-171450">
              <a:buFont typeface="Arial"/>
              <a:buChar char="•"/>
            </a:pPr>
            <a:r>
              <a:rPr lang="en-US" sz="1200" b="1" u="none" strike="noStrike" kern="1200" dirty="0">
                <a:solidFill>
                  <a:schemeClr val="tx1"/>
                </a:solidFill>
                <a:effectLst/>
                <a:latin typeface="+mn-lt"/>
                <a:ea typeface="+mn-ea"/>
                <a:cs typeface="+mn-cs"/>
              </a:rPr>
              <a:t>Collecting</a:t>
            </a:r>
            <a:r>
              <a:rPr lang="en-US" sz="1200" u="none" strike="noStrike" kern="1200" dirty="0">
                <a:solidFill>
                  <a:schemeClr val="tx1"/>
                </a:solidFill>
                <a:effectLst/>
                <a:latin typeface="+mn-lt"/>
                <a:ea typeface="+mn-ea"/>
                <a:cs typeface="+mn-cs"/>
              </a:rPr>
              <a:t>: supports creation and delivery of assessments (diagnostic, summative, and formative), building and applying rubrics, tests, course-level grading, student evaluations, and linking standards to outcomes. </a:t>
            </a:r>
            <a:endParaRPr lang="en-US" sz="1200" u="none" strike="noStrike" dirty="0">
              <a:effectLst/>
            </a:endParaRPr>
          </a:p>
          <a:p>
            <a:pPr marL="171450" lvl="0" indent="-171450">
              <a:buFont typeface="Arial"/>
              <a:buChar char="•"/>
            </a:pPr>
            <a:r>
              <a:rPr lang="en-US" sz="1200" b="1" u="none" strike="noStrike" kern="1200" dirty="0">
                <a:solidFill>
                  <a:schemeClr val="tx1"/>
                </a:solidFill>
                <a:effectLst/>
                <a:latin typeface="+mn-lt"/>
                <a:ea typeface="+mn-ea"/>
                <a:cs typeface="+mn-cs"/>
              </a:rPr>
              <a:t>Connecting</a:t>
            </a:r>
            <a:r>
              <a:rPr lang="en-US" sz="1200" u="none" strike="noStrike" kern="1200" dirty="0">
                <a:solidFill>
                  <a:schemeClr val="tx1"/>
                </a:solidFill>
                <a:effectLst/>
                <a:latin typeface="+mn-lt"/>
                <a:ea typeface="+mn-ea"/>
                <a:cs typeface="+mn-cs"/>
              </a:rPr>
              <a:t>: supports linking/aligning of outcomes both horizontally and vertically, creating and generating curriculum maps, integrating budget and financial information, tracking and managing strategic planning information, and linking data from both student information and learning management systems. Connecting data has become more complex, as institutions diversify their assessment approaches </a:t>
            </a:r>
            <a:r>
              <a:rPr lang="en-US" sz="1200" u="none" strike="noStrike" dirty="0">
                <a:effectLst/>
              </a:rPr>
              <a:t>(Jankowski, Timmer, Kinzie, &amp; Kuh, 2018, p. 9).</a:t>
            </a:r>
          </a:p>
          <a:p>
            <a:pPr marL="171450" lvl="0" indent="-171450">
              <a:buFont typeface="Arial"/>
              <a:buChar char="•"/>
            </a:pPr>
            <a:r>
              <a:rPr lang="en-US" sz="1200" b="1" u="none" strike="noStrike" kern="1200" dirty="0">
                <a:solidFill>
                  <a:schemeClr val="tx1"/>
                </a:solidFill>
                <a:effectLst/>
                <a:latin typeface="+mn-lt"/>
                <a:ea typeface="+mn-ea"/>
                <a:cs typeface="+mn-cs"/>
              </a:rPr>
              <a:t>Organizing</a:t>
            </a:r>
            <a:r>
              <a:rPr lang="en-US" sz="1200" u="none" strike="noStrike" kern="1200" dirty="0">
                <a:solidFill>
                  <a:schemeClr val="tx1"/>
                </a:solidFill>
                <a:effectLst/>
                <a:latin typeface="+mn-lt"/>
                <a:ea typeface="+mn-ea"/>
                <a:cs typeface="+mn-cs"/>
              </a:rPr>
              <a:t>; supports data management and collecting/tracking program-, course-, and co-curricular assessment; integrates new and existing evidence/data sources; offers reports and/or customizable dashboards. </a:t>
            </a:r>
            <a:endParaRPr lang="en-US" sz="1200" u="none" strike="noStrike" dirty="0">
              <a:effectLst/>
            </a:endParaRPr>
          </a:p>
          <a:p>
            <a:pPr marL="171450" lvl="0" indent="-171450">
              <a:buFont typeface="Arial"/>
              <a:buChar char="•"/>
            </a:pPr>
            <a:r>
              <a:rPr lang="en-US" sz="1200" b="1" u="none" strike="noStrike" kern="1200" dirty="0">
                <a:solidFill>
                  <a:schemeClr val="tx1"/>
                </a:solidFill>
                <a:effectLst/>
                <a:latin typeface="+mn-lt"/>
                <a:ea typeface="+mn-ea"/>
                <a:cs typeface="+mn-cs"/>
              </a:rPr>
              <a:t>Archiving</a:t>
            </a:r>
            <a:r>
              <a:rPr lang="en-US" sz="1200" u="none" strike="noStrike" kern="1200" dirty="0">
                <a:solidFill>
                  <a:schemeClr val="tx1"/>
                </a:solidFill>
                <a:effectLst/>
                <a:latin typeface="+mn-lt"/>
                <a:ea typeface="+mn-ea"/>
                <a:cs typeface="+mn-cs"/>
              </a:rPr>
              <a:t>: stores assessment evidence/data; serves as a long-term repository for student submissions/assignments and other artifacts. </a:t>
            </a:r>
            <a:endParaRPr lang="en-US" sz="1200" u="none" strike="noStrike" dirty="0">
              <a:effectLst/>
            </a:endParaRPr>
          </a:p>
          <a:p>
            <a:pPr marL="171450" lvl="0" indent="-171450">
              <a:buFont typeface="Arial"/>
              <a:buChar char="•"/>
            </a:pPr>
            <a:r>
              <a:rPr lang="en-US" sz="1200" b="1" u="none" strike="noStrike" kern="1200" dirty="0">
                <a:solidFill>
                  <a:schemeClr val="tx1"/>
                </a:solidFill>
                <a:effectLst/>
                <a:latin typeface="+mn-lt"/>
                <a:ea typeface="+mn-ea"/>
                <a:cs typeface="+mn-cs"/>
              </a:rPr>
              <a:t>Analyzing</a:t>
            </a:r>
            <a:r>
              <a:rPr lang="en-US" sz="1200" u="none" strike="noStrike" kern="1200" dirty="0">
                <a:solidFill>
                  <a:schemeClr val="tx1"/>
                </a:solidFill>
                <a:effectLst/>
                <a:latin typeface="+mn-lt"/>
                <a:ea typeface="+mn-ea"/>
                <a:cs typeface="+mn-cs"/>
              </a:rPr>
              <a:t>: supports statistical examination of evidence/data, enables manipulation of data/evidence for detailed investigation.</a:t>
            </a:r>
            <a:endParaRPr lang="en-US" sz="1200" u="none" strike="noStrike" dirty="0">
              <a:effectLst/>
            </a:endParaRPr>
          </a:p>
          <a:p>
            <a:pPr marL="171450" lvl="0" indent="-171450">
              <a:buFont typeface="Arial"/>
              <a:buChar char="•"/>
            </a:pPr>
            <a:r>
              <a:rPr lang="en-US" sz="1200" b="1" u="none" strike="noStrike" kern="1200" dirty="0">
                <a:solidFill>
                  <a:schemeClr val="tx1"/>
                </a:solidFill>
                <a:effectLst/>
                <a:latin typeface="+mn-lt"/>
                <a:ea typeface="+mn-ea"/>
                <a:cs typeface="+mn-cs"/>
              </a:rPr>
              <a:t>Communicating</a:t>
            </a:r>
            <a:r>
              <a:rPr lang="en-US" sz="1200" u="none" strike="noStrike" kern="1200" dirty="0">
                <a:solidFill>
                  <a:schemeClr val="tx1"/>
                </a:solidFill>
                <a:effectLst/>
                <a:latin typeface="+mn-lt"/>
                <a:ea typeface="+mn-ea"/>
                <a:cs typeface="+mn-cs"/>
              </a:rPr>
              <a:t>: supports assessment report generation and documentation of progress toward institutional level priorities, goals, missions, and outcomes. Additionally, NILOA’s Provost Survey suggests communication about assessment is key to future assessment efforts, since provosts want to be able to communicate a “nuanced, complicated picture of student learning” </a:t>
            </a:r>
            <a:r>
              <a:rPr lang="en-US" sz="1200" u="none" strike="noStrike" dirty="0">
                <a:effectLst/>
              </a:rPr>
              <a:t>(Jankowski, Timmer, Kinzie, &amp; Kuh, 2018, p. 23).</a:t>
            </a:r>
            <a:r>
              <a:rPr lang="en-US" sz="1200" u="none" strike="noStrike" kern="1200" dirty="0">
                <a:solidFill>
                  <a:schemeClr val="tx1"/>
                </a:solidFill>
                <a:effectLst/>
                <a:latin typeface="+mn-lt"/>
                <a:ea typeface="+mn-ea"/>
                <a:cs typeface="+mn-cs"/>
              </a:rPr>
              <a:t> </a:t>
            </a:r>
            <a:endParaRPr lang="en-US" sz="1200" u="none" strike="noStrike" dirty="0">
              <a:effectLst/>
            </a:endParaRPr>
          </a:p>
          <a:p>
            <a:pPr marL="171450" lvl="0" indent="-171450">
              <a:buFont typeface="Arial"/>
              <a:buChar char="•"/>
            </a:pPr>
            <a:r>
              <a:rPr lang="en-US" sz="1200" b="1" u="none" strike="noStrike" kern="1200" dirty="0">
                <a:solidFill>
                  <a:schemeClr val="tx1"/>
                </a:solidFill>
                <a:effectLst/>
                <a:latin typeface="+mn-lt"/>
                <a:ea typeface="+mn-ea"/>
                <a:cs typeface="+mn-cs"/>
              </a:rPr>
              <a:t>Closing the Loop</a:t>
            </a:r>
            <a:r>
              <a:rPr lang="en-US" sz="1200" u="none" strike="noStrike" kern="1200" dirty="0">
                <a:solidFill>
                  <a:schemeClr val="tx1"/>
                </a:solidFill>
                <a:effectLst/>
                <a:latin typeface="+mn-lt"/>
                <a:ea typeface="+mn-ea"/>
                <a:cs typeface="+mn-cs"/>
              </a:rPr>
              <a:t>: supports decision making and action-taking, assessment plan development, status reporting, and reporting of assessment evidence/data and results to stakeholders; makes it easier to engage double-loop analysis, or measuring the impact of closing-the-loop interventions. </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14</a:t>
            </a:fld>
            <a:endParaRPr lang="en-US" dirty="0"/>
          </a:p>
        </p:txBody>
      </p:sp>
    </p:spTree>
    <p:extLst>
      <p:ext uri="{BB962C8B-B14F-4D97-AF65-F5344CB8AC3E}">
        <p14:creationId xmlns:p14="http://schemas.microsoft.com/office/powerpoint/2010/main" val="30850904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A useful and authentic process likely requires assessment technologies to help with the following:</a:t>
            </a:r>
          </a:p>
          <a:p>
            <a:pPr marL="171450" lvl="0" indent="-171450">
              <a:buFont typeface="Arial"/>
              <a:buChar char="•"/>
            </a:pPr>
            <a:r>
              <a:rPr lang="en-US" sz="1100" b="1" u="none" strike="noStrike" kern="1200" dirty="0">
                <a:solidFill>
                  <a:schemeClr val="tx1"/>
                </a:solidFill>
                <a:effectLst/>
                <a:latin typeface="+mn-lt"/>
                <a:ea typeface="+mn-ea"/>
                <a:cs typeface="+mn-cs"/>
              </a:rPr>
              <a:t>Collecting</a:t>
            </a:r>
            <a:r>
              <a:rPr lang="en-US" sz="1100" u="none" strike="noStrike" kern="1200" dirty="0">
                <a:solidFill>
                  <a:schemeClr val="tx1"/>
                </a:solidFill>
                <a:effectLst/>
                <a:latin typeface="+mn-lt"/>
                <a:ea typeface="+mn-ea"/>
                <a:cs typeface="+mn-cs"/>
              </a:rPr>
              <a:t>: supports creation and delivery of assessments (diagnostic, summative, and formative), building and applying rubrics, tests, course-level grading, student evaluations, and linking standards to outcomes. </a:t>
            </a:r>
            <a:endParaRPr lang="en-US" sz="1100" u="none" strike="noStrike" dirty="0">
              <a:effectLst/>
            </a:endParaRPr>
          </a:p>
          <a:p>
            <a:pPr marL="171450" lvl="0" indent="-171450">
              <a:buFont typeface="Arial"/>
              <a:buChar char="•"/>
            </a:pPr>
            <a:r>
              <a:rPr lang="en-US" sz="1100" b="1" u="none" strike="noStrike" kern="1200" dirty="0">
                <a:solidFill>
                  <a:schemeClr val="tx1"/>
                </a:solidFill>
                <a:effectLst/>
                <a:latin typeface="+mn-lt"/>
                <a:ea typeface="+mn-ea"/>
                <a:cs typeface="+mn-cs"/>
              </a:rPr>
              <a:t>Connecting</a:t>
            </a:r>
            <a:r>
              <a:rPr lang="en-US" sz="1100" u="none" strike="noStrike" kern="1200" dirty="0">
                <a:solidFill>
                  <a:schemeClr val="tx1"/>
                </a:solidFill>
                <a:effectLst/>
                <a:latin typeface="+mn-lt"/>
                <a:ea typeface="+mn-ea"/>
                <a:cs typeface="+mn-cs"/>
              </a:rPr>
              <a:t>: supports linking/aligning of outcomes both horizontally and vertically, creating and generating curriculum maps, integrating budget and financial information, tracking and managing strategic planning information, and linking data from both student information and learning management systems. Connecting data has become more complex, as institutions diversify their assessment approaches </a:t>
            </a:r>
            <a:r>
              <a:rPr lang="en-US" sz="1100" u="none" strike="noStrike" dirty="0">
                <a:effectLst/>
              </a:rPr>
              <a:t>(Jankowski, Timmer, Kinzie, &amp; Kuh, 2018, p. 9).</a:t>
            </a:r>
          </a:p>
          <a:p>
            <a:pPr marL="171450" lvl="0" indent="-171450">
              <a:buFont typeface="Arial"/>
              <a:buChar char="•"/>
            </a:pPr>
            <a:r>
              <a:rPr lang="en-US" sz="1100" b="1" u="none" strike="noStrike" kern="1200" dirty="0">
                <a:solidFill>
                  <a:schemeClr val="tx1"/>
                </a:solidFill>
                <a:effectLst/>
                <a:latin typeface="+mn-lt"/>
                <a:ea typeface="+mn-ea"/>
                <a:cs typeface="+mn-cs"/>
              </a:rPr>
              <a:t>Organizing</a:t>
            </a:r>
            <a:r>
              <a:rPr lang="en-US" sz="1100" u="none" strike="noStrike" kern="1200" dirty="0">
                <a:solidFill>
                  <a:schemeClr val="tx1"/>
                </a:solidFill>
                <a:effectLst/>
                <a:latin typeface="+mn-lt"/>
                <a:ea typeface="+mn-ea"/>
                <a:cs typeface="+mn-cs"/>
              </a:rPr>
              <a:t>; supports data management and collecting/tracking program-, course-, and co-curricular assessment; integrates new and existing evidence/data sources; offers reports and/or customizable dashboards. </a:t>
            </a:r>
            <a:endParaRPr lang="en-US" sz="1100" u="none" strike="noStrike" dirty="0">
              <a:effectLst/>
            </a:endParaRPr>
          </a:p>
          <a:p>
            <a:pPr marL="171450" lvl="0" indent="-171450">
              <a:buFont typeface="Arial"/>
              <a:buChar char="•"/>
            </a:pPr>
            <a:r>
              <a:rPr lang="en-US" sz="1100" b="1" u="none" strike="noStrike" kern="1200" dirty="0">
                <a:solidFill>
                  <a:schemeClr val="tx1"/>
                </a:solidFill>
                <a:effectLst/>
                <a:latin typeface="+mn-lt"/>
                <a:ea typeface="+mn-ea"/>
                <a:cs typeface="+mn-cs"/>
              </a:rPr>
              <a:t>Archiving</a:t>
            </a:r>
            <a:r>
              <a:rPr lang="en-US" sz="1100" u="none" strike="noStrike" kern="1200" dirty="0">
                <a:solidFill>
                  <a:schemeClr val="tx1"/>
                </a:solidFill>
                <a:effectLst/>
                <a:latin typeface="+mn-lt"/>
                <a:ea typeface="+mn-ea"/>
                <a:cs typeface="+mn-cs"/>
              </a:rPr>
              <a:t>: stores assessment evidence/data; serves as a long-term repository for student submissions/assignments and other artifacts. </a:t>
            </a:r>
            <a:endParaRPr lang="en-US" sz="1100" u="none" strike="noStrike" dirty="0">
              <a:effectLst/>
            </a:endParaRPr>
          </a:p>
          <a:p>
            <a:pPr marL="171450" lvl="0" indent="-171450">
              <a:buFont typeface="Arial"/>
              <a:buChar char="•"/>
            </a:pPr>
            <a:r>
              <a:rPr lang="en-US" sz="1100" b="1" u="none" strike="noStrike" kern="1200" dirty="0">
                <a:solidFill>
                  <a:schemeClr val="tx1"/>
                </a:solidFill>
                <a:effectLst/>
                <a:latin typeface="+mn-lt"/>
                <a:ea typeface="+mn-ea"/>
                <a:cs typeface="+mn-cs"/>
              </a:rPr>
              <a:t>Analyzing</a:t>
            </a:r>
            <a:r>
              <a:rPr lang="en-US" sz="1100" u="none" strike="noStrike" kern="1200" dirty="0">
                <a:solidFill>
                  <a:schemeClr val="tx1"/>
                </a:solidFill>
                <a:effectLst/>
                <a:latin typeface="+mn-lt"/>
                <a:ea typeface="+mn-ea"/>
                <a:cs typeface="+mn-cs"/>
              </a:rPr>
              <a:t>: supports statistical examination of evidence/data, enables manipulation of data/evidence for detailed investigation.</a:t>
            </a:r>
            <a:endParaRPr lang="en-US" sz="1100" u="none" strike="noStrike" dirty="0">
              <a:effectLst/>
            </a:endParaRPr>
          </a:p>
          <a:p>
            <a:pPr marL="171450" lvl="0" indent="-171450">
              <a:buFont typeface="Arial"/>
              <a:buChar char="•"/>
            </a:pPr>
            <a:r>
              <a:rPr lang="en-US" sz="1100" b="1" u="none" strike="noStrike" kern="1200" dirty="0">
                <a:solidFill>
                  <a:schemeClr val="tx1"/>
                </a:solidFill>
                <a:effectLst/>
                <a:latin typeface="+mn-lt"/>
                <a:ea typeface="+mn-ea"/>
                <a:cs typeface="+mn-cs"/>
              </a:rPr>
              <a:t>Communicating</a:t>
            </a:r>
            <a:r>
              <a:rPr lang="en-US" sz="1100" u="none" strike="noStrike" kern="1200" dirty="0">
                <a:solidFill>
                  <a:schemeClr val="tx1"/>
                </a:solidFill>
                <a:effectLst/>
                <a:latin typeface="+mn-lt"/>
                <a:ea typeface="+mn-ea"/>
                <a:cs typeface="+mn-cs"/>
              </a:rPr>
              <a:t>: supports assessment report generation and documentation of progress toward institutional level priorities, goals, missions, and outcomes. Additionally, NILOA’s Provost Survey suggests communication about assessment is key to future assessment efforts, since provosts want to be able to communicate a “nuanced, complicated picture of student learning” </a:t>
            </a:r>
            <a:r>
              <a:rPr lang="en-US" sz="1100" u="none" strike="noStrike" dirty="0">
                <a:effectLst/>
              </a:rPr>
              <a:t>(Jankowski, Timmer, Kinzie, &amp; Kuh, 2018, p. 23).</a:t>
            </a:r>
            <a:r>
              <a:rPr lang="en-US" sz="1100" u="none" strike="noStrike" kern="1200" dirty="0">
                <a:solidFill>
                  <a:schemeClr val="tx1"/>
                </a:solidFill>
                <a:effectLst/>
                <a:latin typeface="+mn-lt"/>
                <a:ea typeface="+mn-ea"/>
                <a:cs typeface="+mn-cs"/>
              </a:rPr>
              <a:t> </a:t>
            </a:r>
            <a:endParaRPr lang="en-US" sz="1100" u="none" strike="noStrike" dirty="0">
              <a:effectLst/>
            </a:endParaRPr>
          </a:p>
          <a:p>
            <a:pPr marL="171450" lvl="0" indent="-171450">
              <a:buFont typeface="Arial"/>
              <a:buChar char="•"/>
            </a:pPr>
            <a:r>
              <a:rPr lang="en-US" sz="1100" b="1" u="none" strike="noStrike" kern="1200" dirty="0">
                <a:solidFill>
                  <a:schemeClr val="tx1"/>
                </a:solidFill>
                <a:effectLst/>
                <a:latin typeface="+mn-lt"/>
                <a:ea typeface="+mn-ea"/>
                <a:cs typeface="+mn-cs"/>
              </a:rPr>
              <a:t>Closing the Loop</a:t>
            </a:r>
            <a:r>
              <a:rPr lang="en-US" sz="1100" u="none" strike="noStrike" kern="1200" dirty="0">
                <a:solidFill>
                  <a:schemeClr val="tx1"/>
                </a:solidFill>
                <a:effectLst/>
                <a:latin typeface="+mn-lt"/>
                <a:ea typeface="+mn-ea"/>
                <a:cs typeface="+mn-cs"/>
              </a:rPr>
              <a:t>: supports decision making and action-taking, assessment plan development, status reporting, and reporting of assessment evidence/data and results to stakeholders; makes it easier to engage double-loop analysis, or measuring the impact of closing-the-loop interventions. </a:t>
            </a:r>
            <a:endParaRPr lang="en-US" sz="1100" u="none" strike="noStrike" dirty="0">
              <a:effectLst/>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15</a:t>
            </a:fld>
            <a:endParaRPr lang="en-US" dirty="0"/>
          </a:p>
        </p:txBody>
      </p:sp>
    </p:spTree>
    <p:extLst>
      <p:ext uri="{BB962C8B-B14F-4D97-AF65-F5344CB8AC3E}">
        <p14:creationId xmlns:p14="http://schemas.microsoft.com/office/powerpoint/2010/main" val="2562161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At UMBC, our indirect measure capacities are highly refined with a sophisticated data analytics suite, including Civitas, Blackboard Analytics, Blackboard Predict, Pyramid, and SSMX.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Our direct measure data is less technologically systematized, though the reporting process is well established. Academic Program Review and program assessment processes are centralized in Blackboard, our LMS; General Education is  supported by customized software linked to our portal. Leaders encourage programs to develop authentic assessment for their disciplines, including divisions like Student Affairs and Undergraduate Academic Affairs that connect curricular and co-curricular learning data. Instructional technology and faculty development staff work with departments to implement diverse tools and identify ways to bridge the evidence with our data warehouse. For example, some programs have invested in Tk20 or Acrobatiq; others rely on Excel spreadsheet templates (see Harrison &amp; Williams, 2017, Summer), Scantron, Qualtrics, or tools in our LMS. Since Blackboard Outcomes is designed for a secondary evaluation process, it does not fit our assessment culture. However, </a:t>
            </a:r>
            <a:r>
              <a:rPr lang="en-US" sz="1200" u="none" strike="noStrike" kern="1200" dirty="0">
                <a:solidFill>
                  <a:schemeClr val="tx1"/>
                </a:solidFill>
                <a:effectLst/>
                <a:latin typeface="+mn-lt"/>
                <a:ea typeface="+mn-ea"/>
                <a:cs typeface="+mn-cs"/>
                <a:hlinkClick r:id="rId3"/>
              </a:rPr>
              <a:t>EAC Visual Data</a:t>
            </a:r>
            <a:r>
              <a:rPr lang="en-US" sz="1200" u="none" strike="noStrike" kern="1200" dirty="0">
                <a:solidFill>
                  <a:schemeClr val="tx1"/>
                </a:solidFill>
                <a:effectLst/>
                <a:latin typeface="+mn-lt"/>
                <a:ea typeface="+mn-ea"/>
                <a:cs typeface="+mn-cs"/>
              </a:rPr>
              <a:t>, a Blackboard Learn integration, allows us limited capacity to align direct evidence to outcomes and extract aggregated data. EAC adapts our LMS, but fails to facilitate the vertical data rollup that we need. Instead leaders integrate data via narrative aggregation, (synthesizing assessment data into cohesive narratives of student learning) at Council of Deans meetings, Data Days, and other collaborations at the college/division and institutional levels.</a:t>
            </a:r>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16</a:t>
            </a:fld>
            <a:endParaRPr lang="en-US" dirty="0"/>
          </a:p>
        </p:txBody>
      </p:sp>
      <p:sp>
        <p:nvSpPr>
          <p:cNvPr id="5" name="TextBox 4"/>
          <p:cNvSpPr txBox="1"/>
          <p:nvPr/>
        </p:nvSpPr>
        <p:spPr>
          <a:xfrm>
            <a:off x="2641600" y="48090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At UMBC, our indirect measure capacities are highly refined with a sophisticated data analytics suite, including Civitas, Blackboard Analytics, Blackboard Predict, Pyramid, and SSMX.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a:solidFill>
                  <a:schemeClr val="tx1"/>
                </a:solidFill>
                <a:effectLst/>
                <a:latin typeface="+mn-lt"/>
                <a:ea typeface="+mn-ea"/>
                <a:cs typeface="+mn-cs"/>
              </a:rPr>
              <a:t>Our direct measure data is less technologically systematized, though the reporting process is well established. Academic Program Review and program assessment processes are centralized in Blackboard, our LMS; General Education is  supported by customized software linked to our portal. Leaders encourage programs to develop authentic assessment for their disciplines, including divisions like Student Affairs and Undergraduate Academic Affairs that connect curricular and co-curricular learning data. Instructional technology and faculty development staff work with departments to implement diverse tools and identify ways to bridge the evidence with our data warehouse. For example, some programs have invested in Tk20 or Acrobatiq; others rely on Excel spreadsheet templates (see Harrison &amp; Williams, 2017, Summer), Scantron, Qualtrics, or tools in our LMS. Since Blackboard Outcomes is designed for a secondary evaluation process, it does not fit our assessment culture. However, </a:t>
            </a:r>
            <a:r>
              <a:rPr lang="en-US" sz="1200" u="none" strike="noStrike" kern="1200" dirty="0">
                <a:solidFill>
                  <a:schemeClr val="tx1"/>
                </a:solidFill>
                <a:effectLst/>
                <a:latin typeface="+mn-lt"/>
                <a:ea typeface="+mn-ea"/>
                <a:cs typeface="+mn-cs"/>
                <a:hlinkClick r:id="rId3"/>
              </a:rPr>
              <a:t>EAC Visual Data</a:t>
            </a:r>
            <a:r>
              <a:rPr lang="en-US" sz="1200" u="none" strike="noStrike" kern="1200" dirty="0">
                <a:solidFill>
                  <a:schemeClr val="tx1"/>
                </a:solidFill>
                <a:effectLst/>
                <a:latin typeface="+mn-lt"/>
                <a:ea typeface="+mn-ea"/>
                <a:cs typeface="+mn-cs"/>
              </a:rPr>
              <a:t>, a Blackboard Learn integration, allows us limited capacity to align direct evidence to outcomes and extract aggregated data. EAC adapts our LMS, but fails to facilitate the vertical data rollup that we need. Instead leaders integrate data via narrative aggregation, (synthesizing assessment data into cohesive narratives of student learning) at Council of Deans meetings, Data Days, and other collaborations at the college/division and institutional levels.</a:t>
            </a:r>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17</a:t>
            </a:fld>
            <a:endParaRPr lang="en-US" dirty="0"/>
          </a:p>
        </p:txBody>
      </p:sp>
      <p:sp>
        <p:nvSpPr>
          <p:cNvPr id="5" name="TextBox 4"/>
          <p:cNvSpPr txBox="1"/>
          <p:nvPr/>
        </p:nvSpPr>
        <p:spPr>
          <a:xfrm>
            <a:off x="2641600" y="480906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buFont typeface="+mj-lt"/>
              <a:buAutoNum type="arabicPeriod"/>
            </a:pPr>
            <a:r>
              <a:rPr lang="en-US" sz="1200" kern="1200" dirty="0">
                <a:solidFill>
                  <a:schemeClr val="tx1"/>
                </a:solidFill>
                <a:effectLst/>
                <a:latin typeface="+mn-lt"/>
                <a:ea typeface="+mn-ea"/>
                <a:cs typeface="+mn-cs"/>
              </a:rPr>
              <a:t>First, we encourage you to clarify your institution’s common ground by defining (or reviewing) how student learning outcomes align from the mission to the students’ demonstration of learning. </a:t>
            </a:r>
          </a:p>
          <a:p>
            <a:pPr marL="228600" indent="-228600">
              <a:buFont typeface="+mj-lt"/>
              <a:buAutoNum type="arabicPeriod"/>
            </a:pPr>
            <a:r>
              <a:rPr lang="en-US" sz="1200" kern="1200" dirty="0">
                <a:solidFill>
                  <a:schemeClr val="tx1"/>
                </a:solidFill>
                <a:effectLst/>
                <a:latin typeface="+mn-lt"/>
                <a:ea typeface="+mn-ea"/>
                <a:cs typeface="+mn-cs"/>
              </a:rPr>
              <a:t>Next, we suggest beginning at the end—determine what types of evidence you need,</a:t>
            </a:r>
            <a:r>
              <a:rPr lang="en-US" sz="1200" kern="1200" baseline="0" dirty="0">
                <a:solidFill>
                  <a:schemeClr val="tx1"/>
                </a:solidFill>
                <a:effectLst/>
                <a:latin typeface="+mn-lt"/>
                <a:ea typeface="+mn-ea"/>
                <a:cs typeface="+mn-cs"/>
              </a:rPr>
              <a:t> then</a:t>
            </a:r>
            <a:r>
              <a:rPr lang="en-US" sz="1200" kern="1200" dirty="0">
                <a:solidFill>
                  <a:schemeClr val="tx1"/>
                </a:solidFill>
                <a:effectLst/>
                <a:latin typeface="+mn-lt"/>
                <a:ea typeface="+mn-ea"/>
                <a:cs typeface="+mn-cs"/>
              </a:rPr>
              <a:t> </a:t>
            </a:r>
          </a:p>
          <a:p>
            <a:pPr marL="228600" indent="-228600">
              <a:buFont typeface="+mj-lt"/>
              <a:buAutoNum type="arabicPeriod"/>
            </a:pPr>
            <a:r>
              <a:rPr lang="en-US" sz="1200" kern="1200" dirty="0">
                <a:solidFill>
                  <a:schemeClr val="tx1"/>
                </a:solidFill>
                <a:effectLst/>
                <a:latin typeface="+mn-lt"/>
                <a:ea typeface="+mn-ea"/>
                <a:cs typeface="+mn-cs"/>
              </a:rPr>
              <a:t>inventory technologies already in place</a:t>
            </a:r>
          </a:p>
          <a:p>
            <a:pPr marL="0" indent="0">
              <a:buFont typeface="+mj-lt"/>
              <a:buNone/>
            </a:pPr>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b="1" dirty="0">
                <a:solidFill>
                  <a:srgbClr val="0000FF"/>
                </a:solidFill>
              </a:rPr>
              <a:t>Sherri adds this: </a:t>
            </a:r>
            <a:r>
              <a:rPr lang="en-US" b="1" baseline="0" dirty="0">
                <a:solidFill>
                  <a:srgbClr val="0000FF"/>
                </a:solidFill>
              </a:rPr>
              <a:t>Keep in mind that we already began to inventory technologies with our first worksheet </a:t>
            </a:r>
            <a:r>
              <a:rPr lang="mr-IN" b="1" baseline="0" dirty="0">
                <a:solidFill>
                  <a:srgbClr val="0000FF"/>
                </a:solidFill>
              </a:rPr>
              <a:t>…</a:t>
            </a:r>
            <a:endParaRPr lang="en-US" b="1" dirty="0">
              <a:solidFill>
                <a:srgbClr val="0000FF"/>
              </a:solidFill>
            </a:endParaRPr>
          </a:p>
        </p:txBody>
      </p:sp>
      <p:sp>
        <p:nvSpPr>
          <p:cNvPr id="4" name="Slide Number Placeholder 3"/>
          <p:cNvSpPr>
            <a:spLocks noGrp="1"/>
          </p:cNvSpPr>
          <p:nvPr>
            <p:ph type="sldNum" sz="quarter" idx="10"/>
          </p:nvPr>
        </p:nvSpPr>
        <p:spPr/>
        <p:txBody>
          <a:bodyPr/>
          <a:lstStyle/>
          <a:p>
            <a:fld id="{5C6F92C5-F925-8146-8146-2A48BC34433B}" type="slidenum">
              <a:rPr lang="en-US" smtClean="0"/>
              <a:t>18</a:t>
            </a:fld>
            <a:endParaRPr lang="en-US" dirty="0"/>
          </a:p>
        </p:txBody>
      </p:sp>
    </p:spTree>
    <p:extLst>
      <p:ext uri="{BB962C8B-B14F-4D97-AF65-F5344CB8AC3E}">
        <p14:creationId xmlns:p14="http://schemas.microsoft.com/office/powerpoint/2010/main" val="12756008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mj-lt"/>
              <a:buNone/>
            </a:pPr>
            <a:r>
              <a:rPr lang="en-US" sz="1200" kern="1200" dirty="0">
                <a:solidFill>
                  <a:schemeClr val="tx1"/>
                </a:solidFill>
                <a:effectLst/>
                <a:latin typeface="+mn-lt"/>
                <a:ea typeface="+mn-ea"/>
                <a:cs typeface="+mn-cs"/>
              </a:rPr>
              <a:t>4. Next identify audiences who will use the technology or resulting data. </a:t>
            </a:r>
          </a:p>
          <a:p>
            <a:pPr marL="0" indent="0">
              <a:buFont typeface="+mj-lt"/>
              <a:buNone/>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5. Once you have synthesized these steps, you’ll want to seek expert advice on your campus to identify potential solutions. </a:t>
            </a:r>
          </a:p>
          <a:p>
            <a:pPr marL="0" indent="0">
              <a:buFont typeface="+mj-lt"/>
              <a:buNone/>
            </a:pPr>
            <a:endParaRPr lang="en-US" sz="1200" kern="1200" dirty="0">
              <a:solidFill>
                <a:schemeClr val="tx1"/>
              </a:solidFill>
              <a:effectLst/>
              <a:latin typeface="+mn-lt"/>
              <a:ea typeface="+mn-ea"/>
              <a:cs typeface="+mn-cs"/>
            </a:endParaRPr>
          </a:p>
          <a:p>
            <a:pPr marL="0" indent="0">
              <a:buFont typeface="+mj-lt"/>
              <a:buNone/>
            </a:pPr>
            <a:r>
              <a:rPr lang="en-US" sz="1200" kern="1200" dirty="0">
                <a:solidFill>
                  <a:schemeClr val="tx1"/>
                </a:solidFill>
                <a:effectLst/>
                <a:latin typeface="+mn-lt"/>
                <a:ea typeface="+mn-ea"/>
                <a:cs typeface="+mn-cs"/>
              </a:rPr>
              <a:t>6. Finally, you’ll need to form a collaborative team to evaluate and pilot these solutions.</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19</a:t>
            </a:fld>
            <a:endParaRPr lang="en-US" dirty="0"/>
          </a:p>
        </p:txBody>
      </p:sp>
    </p:spTree>
    <p:extLst>
      <p:ext uri="{BB962C8B-B14F-4D97-AF65-F5344CB8AC3E}">
        <p14:creationId xmlns:p14="http://schemas.microsoft.com/office/powerpoint/2010/main" val="12756008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20</a:t>
            </a:fld>
            <a:endParaRPr lang="en-US" dirty="0"/>
          </a:p>
        </p:txBody>
      </p:sp>
    </p:spTree>
    <p:extLst>
      <p:ext uri="{BB962C8B-B14F-4D97-AF65-F5344CB8AC3E}">
        <p14:creationId xmlns:p14="http://schemas.microsoft.com/office/powerpoint/2010/main" val="1074989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We made</a:t>
            </a:r>
            <a:r>
              <a:rPr lang="en-US" baseline="0" dirty="0"/>
              <a:t> a few promises in our session description and thank you for joining us to collaborate on dashboarding student learning and success indicators</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Institutions struggle to meaningfully use evidence to improve student learning, and assessment experts admit that student learning data is not being used effectively (NILOA, 2018; Eubanks, 2017). In fact, even when academics do implement evidence-based interventions, these interventions may not respond meaningfully to student learning needs if they fail to connect learning data to indirect evidence that contextualizes the results (Eubanks 2017). Conversely, learning analytics experts seek meaning through vast arrays of indirect data, often overlooking the analytical depth of direct evidence. Yet when we triangulate multiple data points, we can begin to answer vital questions about student learning. In related research, we establish a process for synthesizing direct and indirect student success evidence, which requires the aggregation of direct evidence to the institutional level (Harrison &amp; Braxton, 2018). In an era that questions higher education’s contributions to student learning, we need a more holistic view of the data available to the institution to make more informed decisions to improve student outcomes.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a:t>
            </a:fld>
            <a:endParaRPr lang="en-US" dirty="0"/>
          </a:p>
        </p:txBody>
      </p:sp>
    </p:spTree>
    <p:extLst>
      <p:ext uri="{BB962C8B-B14F-4D97-AF65-F5344CB8AC3E}">
        <p14:creationId xmlns:p14="http://schemas.microsoft.com/office/powerpoint/2010/main" val="2782788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21</a:t>
            </a:fld>
            <a:endParaRPr lang="en-US" dirty="0"/>
          </a:p>
        </p:txBody>
      </p:sp>
    </p:spTree>
    <p:extLst>
      <p:ext uri="{BB962C8B-B14F-4D97-AF65-F5344CB8AC3E}">
        <p14:creationId xmlns:p14="http://schemas.microsoft.com/office/powerpoint/2010/main" val="1926227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22</a:t>
            </a:fld>
            <a:endParaRPr lang="en-US" dirty="0"/>
          </a:p>
        </p:txBody>
      </p:sp>
    </p:spTree>
    <p:extLst>
      <p:ext uri="{BB962C8B-B14F-4D97-AF65-F5344CB8AC3E}">
        <p14:creationId xmlns:p14="http://schemas.microsoft.com/office/powerpoint/2010/main" val="1521583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23</a:t>
            </a:fld>
            <a:endParaRPr lang="en-US" dirty="0"/>
          </a:p>
        </p:txBody>
      </p:sp>
    </p:spTree>
    <p:extLst>
      <p:ext uri="{BB962C8B-B14F-4D97-AF65-F5344CB8AC3E}">
        <p14:creationId xmlns:p14="http://schemas.microsoft.com/office/powerpoint/2010/main" val="27253537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24</a:t>
            </a:fld>
            <a:endParaRPr lang="en-US" dirty="0"/>
          </a:p>
        </p:txBody>
      </p:sp>
    </p:spTree>
    <p:extLst>
      <p:ext uri="{BB962C8B-B14F-4D97-AF65-F5344CB8AC3E}">
        <p14:creationId xmlns:p14="http://schemas.microsoft.com/office/powerpoint/2010/main" val="1081959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thinking about your inst. What do you have on your campus?</a:t>
            </a:r>
            <a:r>
              <a:rPr lang="en-US" baseline="0" dirty="0"/>
              <a:t> How does it fall in the taxonomy?</a:t>
            </a:r>
          </a:p>
          <a:p>
            <a:endParaRPr lang="en-US" baseline="0" dirty="0"/>
          </a:p>
          <a:p>
            <a:r>
              <a:rPr lang="en-US" baseline="0" dirty="0"/>
              <a:t>We’ll walk you through the exercise using an example from our DOE</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25</a:t>
            </a:fld>
            <a:endParaRPr lang="en-US" dirty="0"/>
          </a:p>
        </p:txBody>
      </p:sp>
    </p:spTree>
    <p:extLst>
      <p:ext uri="{BB962C8B-B14F-4D97-AF65-F5344CB8AC3E}">
        <p14:creationId xmlns:p14="http://schemas.microsoft.com/office/powerpoint/2010/main" val="13064307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Red are direct</a:t>
            </a:r>
          </a:p>
          <a:p>
            <a:r>
              <a:rPr lang="en-US" dirty="0"/>
              <a:t>Black are</a:t>
            </a:r>
            <a:r>
              <a:rPr lang="en-US" baseline="0" dirty="0"/>
              <a:t> indirect</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26</a:t>
            </a:fld>
            <a:endParaRPr lang="en-US" dirty="0"/>
          </a:p>
        </p:txBody>
      </p:sp>
    </p:spTree>
    <p:extLst>
      <p:ext uri="{BB962C8B-B14F-4D97-AF65-F5344CB8AC3E}">
        <p14:creationId xmlns:p14="http://schemas.microsoft.com/office/powerpoint/2010/main" val="13064307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602 has another story beyond multicultural ed. A long time ago, some of the teacher programs did not have students practice teaching in front of actual students before they did their internship. The accreditors said, no this isn’t enough. So we redesigned 602 to include an early field experience, created measures, and now students demonstrate this learning in indicators X, Y, and Z</a:t>
            </a:r>
          </a:p>
          <a:p>
            <a:endParaRPr lang="en-US" dirty="0"/>
          </a:p>
          <a:p>
            <a:r>
              <a:rPr lang="en-US" dirty="0"/>
              <a:t>The accreditors came back again to review our intervention, and they wanted us to help students to build their reflection skills. This led to the adaptation assignment, where students metacognitively review the elements of their course design and identify ways to improve in the next teaching opportunity. Thus, we are teaching and modeling double loop analysis for our students, measuring if they have learned this skill, and building in deliberate practice throughout the program to ensure that when our student become the teachers they can do this too.</a:t>
            </a:r>
          </a:p>
        </p:txBody>
      </p:sp>
      <p:sp>
        <p:nvSpPr>
          <p:cNvPr id="4" name="Slide Number Placeholder 3"/>
          <p:cNvSpPr>
            <a:spLocks noGrp="1"/>
          </p:cNvSpPr>
          <p:nvPr>
            <p:ph type="sldNum" sz="quarter" idx="10"/>
          </p:nvPr>
        </p:nvSpPr>
        <p:spPr/>
        <p:txBody>
          <a:bodyPr/>
          <a:lstStyle/>
          <a:p>
            <a:fld id="{A1201C54-9BEA-9A4E-9065-7E3C2B36A5ED}" type="slidenum">
              <a:rPr lang="en-US"/>
              <a:t>27</a:t>
            </a:fld>
            <a:endParaRPr lang="en-US" dirty="0"/>
          </a:p>
        </p:txBody>
      </p:sp>
    </p:spTree>
    <p:extLst>
      <p:ext uri="{BB962C8B-B14F-4D97-AF65-F5344CB8AC3E}">
        <p14:creationId xmlns:p14="http://schemas.microsoft.com/office/powerpoint/2010/main" val="3834296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28</a:t>
            </a:fld>
            <a:endParaRPr lang="en-US" dirty="0"/>
          </a:p>
        </p:txBody>
      </p:sp>
    </p:spTree>
    <p:extLst>
      <p:ext uri="{BB962C8B-B14F-4D97-AF65-F5344CB8AC3E}">
        <p14:creationId xmlns:p14="http://schemas.microsoft.com/office/powerpoint/2010/main" val="17432017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29</a:t>
            </a:fld>
            <a:endParaRPr lang="en-US" dirty="0"/>
          </a:p>
        </p:txBody>
      </p:sp>
    </p:spTree>
    <p:extLst>
      <p:ext uri="{BB962C8B-B14F-4D97-AF65-F5344CB8AC3E}">
        <p14:creationId xmlns:p14="http://schemas.microsoft.com/office/powerpoint/2010/main" val="22671716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Focused</a:t>
            </a:r>
            <a:r>
              <a:rPr lang="en-US" baseline="0" dirty="0"/>
              <a:t> on Content Instructional Design and Strategies—only average of 3.3</a:t>
            </a:r>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30</a:t>
            </a:fld>
            <a:endParaRPr lang="en-US" dirty="0"/>
          </a:p>
        </p:txBody>
      </p:sp>
    </p:spTree>
    <p:extLst>
      <p:ext uri="{BB962C8B-B14F-4D97-AF65-F5344CB8AC3E}">
        <p14:creationId xmlns:p14="http://schemas.microsoft.com/office/powerpoint/2010/main" val="3130314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institutions bridge student learning outcomes and success data, they gain capacity to aggregate, disaggregate, and </a:t>
            </a:r>
            <a:r>
              <a:rPr lang="en-US" sz="1200" kern="1200" dirty="0" err="1">
                <a:solidFill>
                  <a:schemeClr val="tx1"/>
                </a:solidFill>
                <a:effectLst/>
                <a:latin typeface="+mn-lt"/>
                <a:ea typeface="+mn-ea"/>
                <a:cs typeface="+mn-cs"/>
              </a:rPr>
              <a:t>reaggregate</a:t>
            </a:r>
            <a:r>
              <a:rPr lang="en-US" sz="1200" kern="1200">
                <a:solidFill>
                  <a:schemeClr val="tx1"/>
                </a:solidFill>
                <a:effectLst/>
                <a:latin typeface="+mn-lt"/>
                <a:ea typeface="+mn-ea"/>
                <a:cs typeface="+mn-cs"/>
              </a:rPr>
              <a:t> learning data to answer targeted questions about student learning, achievement gaps, and intervention effectiveness. Integrating direct and indirect evidence yields deeper understanding of student performance, adds depth and nuance to predictive analytics, and offers insights that can foster equity through enhanced capabilities to to pinpoint achievement gaps. Our goal is to help faculty, staff, and other campus leaders create a culture of data-informed decision making, empowering them to synthesize evidence into decisions that foster inclusive excellence.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3</a:t>
            </a:fld>
            <a:endParaRPr lang="en-US" dirty="0"/>
          </a:p>
        </p:txBody>
      </p:sp>
    </p:spTree>
    <p:extLst>
      <p:ext uri="{BB962C8B-B14F-4D97-AF65-F5344CB8AC3E}">
        <p14:creationId xmlns:p14="http://schemas.microsoft.com/office/powerpoint/2010/main" val="937408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Now let’s look at the double loop analysis. What impact did the intervention have on student learning? Can we call it an improvement based on these data?</a:t>
            </a:r>
          </a:p>
          <a:p>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31</a:t>
            </a:fld>
            <a:endParaRPr lang="en-US" dirty="0"/>
          </a:p>
        </p:txBody>
      </p:sp>
    </p:spTree>
    <p:extLst>
      <p:ext uri="{BB962C8B-B14F-4D97-AF65-F5344CB8AC3E}">
        <p14:creationId xmlns:p14="http://schemas.microsoft.com/office/powerpoint/2010/main" val="18352390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Gamified Think Pair Share</a:t>
            </a:r>
          </a:p>
          <a:p>
            <a:endParaRPr lang="en-US" dirty="0"/>
          </a:p>
          <a:p>
            <a:r>
              <a:rPr lang="en-US" dirty="0"/>
              <a:t>Give them about 1-2 min</a:t>
            </a:r>
            <a:r>
              <a:rPr lang="en-US" baseline="0" dirty="0"/>
              <a:t> to think </a:t>
            </a:r>
            <a:r>
              <a:rPr lang="mr-IN" baseline="0"/>
              <a:t>…</a:t>
            </a:r>
            <a:r>
              <a:rPr lang="en-US" baseline="0" dirty="0"/>
              <a:t> then remind them to pair 1-2 min to pair, then call on volunteers to share</a:t>
            </a:r>
            <a:endParaRPr lang="en-US" dirty="0"/>
          </a:p>
          <a:p>
            <a:endParaRPr lang="en-US" dirty="0"/>
          </a:p>
          <a:p>
            <a:r>
              <a:rPr lang="en-US" dirty="0"/>
              <a:t>Use dots to indicate the types of data </a:t>
            </a:r>
          </a:p>
          <a:p>
            <a:endParaRPr lang="en-US" dirty="0"/>
          </a:p>
          <a:p>
            <a:r>
              <a:rPr lang="en-US" dirty="0"/>
              <a:t>i.e., Red= direct, Black= indirect</a:t>
            </a:r>
          </a:p>
        </p:txBody>
      </p:sp>
      <p:sp>
        <p:nvSpPr>
          <p:cNvPr id="4" name="Slide Number Placeholder 3"/>
          <p:cNvSpPr>
            <a:spLocks noGrp="1"/>
          </p:cNvSpPr>
          <p:nvPr>
            <p:ph type="sldNum" sz="quarter" idx="10"/>
          </p:nvPr>
        </p:nvSpPr>
        <p:spPr/>
        <p:txBody>
          <a:bodyPr/>
          <a:lstStyle/>
          <a:p>
            <a:fld id="{5C6F92C5-F925-8146-8146-2A48BC34433B}" type="slidenum">
              <a:rPr lang="en-US" smtClean="0"/>
              <a:t>32</a:t>
            </a:fld>
            <a:endParaRPr lang="en-US" dirty="0"/>
          </a:p>
        </p:txBody>
      </p:sp>
    </p:spTree>
    <p:extLst>
      <p:ext uri="{BB962C8B-B14F-4D97-AF65-F5344CB8AC3E}">
        <p14:creationId xmlns:p14="http://schemas.microsoft.com/office/powerpoint/2010/main" val="619627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33</a:t>
            </a:fld>
            <a:endParaRPr lang="en-US" dirty="0"/>
          </a:p>
        </p:txBody>
      </p:sp>
    </p:spTree>
    <p:extLst>
      <p:ext uri="{BB962C8B-B14F-4D97-AF65-F5344CB8AC3E}">
        <p14:creationId xmlns:p14="http://schemas.microsoft.com/office/powerpoint/2010/main" val="1306430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34</a:t>
            </a:fld>
            <a:endParaRPr lang="en-US" dirty="0"/>
          </a:p>
        </p:txBody>
      </p:sp>
    </p:spTree>
    <p:extLst>
      <p:ext uri="{BB962C8B-B14F-4D97-AF65-F5344CB8AC3E}">
        <p14:creationId xmlns:p14="http://schemas.microsoft.com/office/powerpoint/2010/main" val="1306430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r>
              <a:rPr lang="en-US" dirty="0"/>
              <a:t>We showed you this slide earlier. Now we want you to do a think-pair-share</a:t>
            </a:r>
            <a:r>
              <a:rPr lang="en-US" baseline="0" dirty="0"/>
              <a:t> to think about the architecture at your institution, so you can identify the gaps. You might not use all the levels, and you can write in systems that we don’t offer for you.</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35</a:t>
            </a:fld>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36</a:t>
            </a:fld>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37</a:t>
            </a:fld>
            <a:endParaRPr lang="en-US" dirty="0"/>
          </a:p>
        </p:txBody>
      </p:sp>
    </p:spTree>
    <p:extLst>
      <p:ext uri="{BB962C8B-B14F-4D97-AF65-F5344CB8AC3E}">
        <p14:creationId xmlns:p14="http://schemas.microsoft.com/office/powerpoint/2010/main" val="185967114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example of use cases (Vickie’s</a:t>
            </a:r>
            <a:br>
              <a:rPr lang="en-US" dirty="0"/>
            </a:br>
            <a:endParaRPr lang="en-US" dirty="0"/>
          </a:p>
          <a:p>
            <a:r>
              <a:rPr lang="en-US" dirty="0"/>
              <a:t>We feel like there are common questions across institutions </a:t>
            </a:r>
            <a:r>
              <a:rPr lang="mr-IN"/>
              <a:t>…</a:t>
            </a:r>
            <a:r>
              <a:rPr lang="en-US" dirty="0"/>
              <a:t> connecting is key. </a:t>
            </a:r>
            <a:r>
              <a:rPr lang="en-US" dirty="0" err="1"/>
              <a:t>Gamify</a:t>
            </a:r>
            <a:r>
              <a:rPr lang="en-US"/>
              <a:t> via scenarios.</a:t>
            </a:r>
          </a:p>
          <a:p>
            <a:r>
              <a:rPr lang="en-US"/>
              <a:t>Our game board is the taxonomy sheet</a:t>
            </a:r>
          </a:p>
        </p:txBody>
      </p:sp>
      <p:sp>
        <p:nvSpPr>
          <p:cNvPr id="4" name="Slide Number Placeholder 3"/>
          <p:cNvSpPr>
            <a:spLocks noGrp="1"/>
          </p:cNvSpPr>
          <p:nvPr>
            <p:ph type="sldNum" sz="quarter" idx="10"/>
          </p:nvPr>
        </p:nvSpPr>
        <p:spPr/>
        <p:txBody>
          <a:bodyPr/>
          <a:lstStyle/>
          <a:p>
            <a:fld id="{5C6F92C5-F925-8146-8146-2A48BC34433B}" type="slidenum">
              <a:rPr lang="en-US" smtClean="0"/>
              <a:t>38</a:t>
            </a:fld>
            <a:endParaRPr lang="en-US" dirty="0"/>
          </a:p>
        </p:txBody>
      </p:sp>
    </p:spTree>
    <p:extLst>
      <p:ext uri="{BB962C8B-B14F-4D97-AF65-F5344CB8AC3E}">
        <p14:creationId xmlns:p14="http://schemas.microsoft.com/office/powerpoint/2010/main" val="1726204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baseline="0" dirty="0"/>
          </a:p>
          <a:p>
            <a:r>
              <a:rPr lang="en-US" baseline="0" dirty="0">
                <a:solidFill>
                  <a:srgbClr val="0000FF"/>
                </a:solidFill>
              </a:rPr>
              <a:t>{Click</a:t>
            </a:r>
            <a:r>
              <a:rPr lang="en-US" dirty="0">
                <a:solidFill>
                  <a:srgbClr val="0000FF"/>
                </a:solidFill>
              </a:rPr>
              <a:t> for chart} </a:t>
            </a:r>
            <a:r>
              <a:rPr lang="en-US" baseline="0" dirty="0"/>
              <a:t>Here you see a chart presenting the results from data aggregated across upper-level courses. Faculty hypothesized that students struggled to</a:t>
            </a:r>
            <a:r>
              <a:rPr lang="en-US" dirty="0"/>
              <a:t> </a:t>
            </a:r>
            <a:r>
              <a:rPr lang="en-US" baseline="0" dirty="0"/>
              <a:t>integrate the skills needed for an APA research paper </a:t>
            </a:r>
            <a:r>
              <a:rPr lang="mr-IN" baseline="0"/>
              <a:t>…</a:t>
            </a:r>
            <a:r>
              <a:rPr lang="en-US" baseline="0" dirty="0"/>
              <a:t> they used a shared rubric, and we helped them tag outcomes and aggregate data using Blackboard and EAC.</a:t>
            </a:r>
          </a:p>
          <a:p>
            <a:endParaRPr lang="en-US" baseline="0" dirty="0"/>
          </a:p>
          <a:p>
            <a:r>
              <a:rPr lang="en-US" baseline="0" dirty="0"/>
              <a:t>This is a roll-up from the course to the program, and we’ve aligned the program outcomes to the institutional outcomes (the FC notations). We have this programmed and tagged in Blackboard/EAC.(note</a:t>
            </a:r>
            <a:r>
              <a:rPr lang="en-US" dirty="0"/>
              <a:t> limitations)</a:t>
            </a:r>
            <a:endParaRPr lang="en-US" baseline="0" dirty="0"/>
          </a:p>
          <a:p>
            <a:endParaRPr lang="en-US" baseline="0" dirty="0"/>
          </a:p>
          <a:p>
            <a:r>
              <a:rPr lang="en-US" baseline="0" dirty="0"/>
              <a:t>In contrast, faculty may wish to aggregate data in other ways </a:t>
            </a:r>
            <a:r>
              <a:rPr lang="mr-IN" baseline="0"/>
              <a:t>…</a:t>
            </a:r>
            <a:r>
              <a:rPr lang="en-US" baseline="0" dirty="0"/>
              <a:t>.</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39</a:t>
            </a:fld>
            <a:endParaRPr lang="en-US" dirty="0"/>
          </a:p>
        </p:txBody>
      </p:sp>
    </p:spTree>
    <p:extLst>
      <p:ext uri="{BB962C8B-B14F-4D97-AF65-F5344CB8AC3E}">
        <p14:creationId xmlns:p14="http://schemas.microsoft.com/office/powerpoint/2010/main" val="10811241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 example of use cases (Vickie’s</a:t>
            </a:r>
            <a:br>
              <a:rPr lang="en-US"/>
            </a:br>
            <a:endParaRPr lang="en-US"/>
          </a:p>
          <a:p>
            <a:r>
              <a:rPr lang="en-US"/>
              <a:t>We feel like there are common questions across institutions </a:t>
            </a:r>
            <a:r>
              <a:rPr lang="mr-IN"/>
              <a:t>…</a:t>
            </a:r>
            <a:r>
              <a:rPr lang="en-US"/>
              <a:t> connecting is key. Gamify via scenarios.</a:t>
            </a:r>
          </a:p>
          <a:p>
            <a:r>
              <a:rPr lang="en-US"/>
              <a:t>Our game board is the taxonomy sheet</a:t>
            </a:r>
          </a:p>
        </p:txBody>
      </p:sp>
      <p:sp>
        <p:nvSpPr>
          <p:cNvPr id="4" name="Slide Number Placeholder 3"/>
          <p:cNvSpPr>
            <a:spLocks noGrp="1"/>
          </p:cNvSpPr>
          <p:nvPr>
            <p:ph type="sldNum" sz="quarter" idx="10"/>
          </p:nvPr>
        </p:nvSpPr>
        <p:spPr/>
        <p:txBody>
          <a:bodyPr/>
          <a:lstStyle/>
          <a:p>
            <a:fld id="{5C6F92C5-F925-8146-8146-2A48BC34433B}" type="slidenum">
              <a:rPr lang="en-US" smtClean="0"/>
              <a:t>40</a:t>
            </a:fld>
            <a:endParaRPr lang="en-US" dirty="0"/>
          </a:p>
        </p:txBody>
      </p:sp>
    </p:spTree>
    <p:extLst>
      <p:ext uri="{BB962C8B-B14F-4D97-AF65-F5344CB8AC3E}">
        <p14:creationId xmlns:p14="http://schemas.microsoft.com/office/powerpoint/2010/main" val="17262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77500" lnSpcReduction="20000"/>
          </a:bodyPr>
          <a:lstStyle/>
          <a:p>
            <a:endParaRPr lang="en-US" dirty="0"/>
          </a:p>
          <a:p>
            <a:endParaRPr lang="en-US" dirty="0"/>
          </a:p>
          <a:p>
            <a:r>
              <a:rPr lang="en-US" dirty="0"/>
              <a:t>Other key words from our</a:t>
            </a:r>
            <a:r>
              <a:rPr lang="en-US" baseline="0" dirty="0"/>
              <a:t> proposal: </a:t>
            </a:r>
            <a:r>
              <a:rPr lang="en-US" sz="1200" kern="1200">
                <a:solidFill>
                  <a:schemeClr val="tx1"/>
                </a:solidFill>
                <a:effectLst/>
                <a:latin typeface="+mn-lt"/>
                <a:ea typeface="+mn-ea"/>
                <a:cs typeface="+mn-cs"/>
              </a:rPr>
              <a:t>Data-enabled institutional culture</a:t>
            </a:r>
          </a:p>
          <a:p>
            <a:r>
              <a:rPr lang="en-US" sz="1200" kern="1200">
                <a:solidFill>
                  <a:schemeClr val="tx1"/>
                </a:solidFill>
                <a:effectLst/>
                <a:latin typeface="+mn-lt"/>
                <a:ea typeface="+mn-ea"/>
                <a:cs typeface="+mn-cs"/>
              </a:rPr>
              <a:t>Data-driven decision making</a:t>
            </a:r>
          </a:p>
          <a:p>
            <a:r>
              <a:rPr lang="en-US" sz="1200" kern="1200">
                <a:solidFill>
                  <a:schemeClr val="tx1"/>
                </a:solidFill>
                <a:effectLst/>
                <a:latin typeface="+mn-lt"/>
                <a:ea typeface="+mn-ea"/>
                <a:cs typeface="+mn-cs"/>
              </a:rPr>
              <a:t>Synthesizing student outcomes and success analytics</a:t>
            </a:r>
          </a:p>
          <a:p>
            <a:r>
              <a:rPr lang="en-US" sz="1200" kern="1200">
                <a:solidFill>
                  <a:schemeClr val="tx1"/>
                </a:solidFill>
                <a:effectLst/>
                <a:latin typeface="+mn-lt"/>
                <a:ea typeface="+mn-ea"/>
                <a:cs typeface="+mn-cs"/>
              </a:rPr>
              <a:t>Indicators</a:t>
            </a:r>
          </a:p>
          <a:p>
            <a:r>
              <a:rPr lang="en-US" sz="1200" kern="1200">
                <a:solidFill>
                  <a:schemeClr val="tx1"/>
                </a:solidFill>
                <a:effectLst/>
                <a:latin typeface="+mn-lt"/>
                <a:ea typeface="+mn-ea"/>
                <a:cs typeface="+mn-cs"/>
              </a:rPr>
              <a:t>Dashboard</a:t>
            </a:r>
          </a:p>
          <a:p>
            <a:r>
              <a:rPr lang="en-US" sz="1200" kern="1200">
                <a:solidFill>
                  <a:schemeClr val="tx1"/>
                </a:solidFill>
                <a:effectLst/>
                <a:latin typeface="+mn-lt"/>
                <a:ea typeface="+mn-ea"/>
                <a:cs typeface="+mn-cs"/>
              </a:rPr>
              <a:t>student learning outcomes and success</a:t>
            </a:r>
          </a:p>
          <a:p>
            <a:r>
              <a:rPr lang="en-US" sz="1200" kern="1200">
                <a:solidFill>
                  <a:schemeClr val="tx1"/>
                </a:solidFill>
                <a:effectLst/>
                <a:latin typeface="+mn-lt"/>
                <a:ea typeface="+mn-ea"/>
                <a:cs typeface="+mn-cs"/>
              </a:rPr>
              <a:t> </a:t>
            </a:r>
          </a:p>
          <a:p>
            <a:endParaRPr lang="en-US" dirty="0"/>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i="1" kern="1200" dirty="0">
                <a:solidFill>
                  <a:srgbClr val="CD0920"/>
                </a:solidFill>
                <a:effectLst/>
                <a:latin typeface="+mn-lt"/>
                <a:ea typeface="+mn-ea"/>
                <a:cs typeface="+mn-cs"/>
              </a:rPr>
              <a:t>JH: </a:t>
            </a:r>
            <a:r>
              <a:rPr lang="en-US" sz="1200" i="1" kern="1200" dirty="0">
                <a:solidFill>
                  <a:schemeClr val="tx1"/>
                </a:solidFill>
                <a:effectLst/>
                <a:latin typeface="+mn-lt"/>
                <a:ea typeface="+mn-ea"/>
                <a:cs typeface="+mn-cs"/>
              </a:rPr>
              <a:t>Outcomes</a:t>
            </a:r>
            <a:r>
              <a:rPr lang="en-US" sz="1200" i="1" kern="1200" baseline="0" dirty="0">
                <a:solidFill>
                  <a:schemeClr val="tx1"/>
                </a:solidFill>
                <a:effectLst/>
                <a:latin typeface="+mn-lt"/>
                <a:ea typeface="+mn-ea"/>
                <a:cs typeface="+mn-cs"/>
              </a:rPr>
              <a:t> are central to student learning assessment. T</a:t>
            </a:r>
            <a:r>
              <a:rPr lang="en-US" sz="1200" i="1" kern="1200" dirty="0">
                <a:solidFill>
                  <a:schemeClr val="tx1"/>
                </a:solidFill>
                <a:effectLst/>
                <a:latin typeface="+mn-lt"/>
                <a:ea typeface="+mn-ea"/>
                <a:cs typeface="+mn-cs"/>
              </a:rPr>
              <a:t>he Assessment Cycle</a:t>
            </a:r>
            <a:r>
              <a:rPr lang="en-US" sz="1200" kern="1200" dirty="0">
                <a:solidFill>
                  <a:schemeClr val="tx1"/>
                </a:solidFill>
                <a:effectLst/>
                <a:latin typeface="+mn-lt"/>
                <a:ea typeface="+mn-ea"/>
                <a:cs typeface="+mn-cs"/>
              </a:rPr>
              <a:t> has four parts: setting </a:t>
            </a:r>
            <a:r>
              <a:rPr lang="en-US" sz="1200" i="1" kern="1200" dirty="0">
                <a:solidFill>
                  <a:schemeClr val="tx1"/>
                </a:solidFill>
                <a:effectLst/>
                <a:latin typeface="+mn-lt"/>
                <a:ea typeface="+mn-ea"/>
                <a:cs typeface="+mn-cs"/>
              </a:rPr>
              <a:t>student learning outcomes</a:t>
            </a:r>
            <a:r>
              <a:rPr lang="en-US" sz="1200" kern="1200" dirty="0">
                <a:solidFill>
                  <a:schemeClr val="tx1"/>
                </a:solidFill>
                <a:effectLst/>
                <a:latin typeface="+mn-lt"/>
                <a:ea typeface="+mn-ea"/>
                <a:cs typeface="+mn-cs"/>
              </a:rPr>
              <a:t> (measurable goals), </a:t>
            </a:r>
            <a:r>
              <a:rPr lang="en-US" sz="1200" i="1" kern="1200" dirty="0">
                <a:solidFill>
                  <a:schemeClr val="tx1"/>
                </a:solidFill>
                <a:effectLst/>
                <a:latin typeface="+mn-lt"/>
                <a:ea typeface="+mn-ea"/>
                <a:cs typeface="+mn-cs"/>
              </a:rPr>
              <a:t>offering</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learning opportunities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measuring</a:t>
            </a:r>
            <a:r>
              <a:rPr lang="en-US" sz="1200" kern="1200" dirty="0">
                <a:solidFill>
                  <a:schemeClr val="tx1"/>
                </a:solidFill>
                <a:effectLst/>
                <a:latin typeface="+mn-lt"/>
                <a:ea typeface="+mn-ea"/>
                <a:cs typeface="+mn-cs"/>
              </a:rPr>
              <a:t> (direct and indirect), and </a:t>
            </a:r>
            <a:r>
              <a:rPr lang="en-US" sz="1200" i="1" kern="1200" dirty="0">
                <a:solidFill>
                  <a:schemeClr val="tx1"/>
                </a:solidFill>
                <a:effectLst/>
                <a:latin typeface="+mn-lt"/>
                <a:ea typeface="+mn-ea"/>
                <a:cs typeface="+mn-cs"/>
              </a:rPr>
              <a:t>closing the loop</a:t>
            </a:r>
            <a:r>
              <a:rPr lang="en-US" sz="1200" kern="1200" dirty="0">
                <a:solidFill>
                  <a:schemeClr val="tx1"/>
                </a:solidFill>
                <a:effectLst/>
                <a:latin typeface="+mn-lt"/>
                <a:ea typeface="+mn-ea"/>
                <a:cs typeface="+mn-cs"/>
              </a:rPr>
              <a:t>, applying  the results to improve learning. Analytics and other</a:t>
            </a:r>
            <a:r>
              <a:rPr lang="en-US" sz="1200" kern="1200" baseline="0" dirty="0">
                <a:solidFill>
                  <a:schemeClr val="tx1"/>
                </a:solidFill>
                <a:effectLst/>
                <a:latin typeface="+mn-lt"/>
                <a:ea typeface="+mn-ea"/>
                <a:cs typeface="+mn-cs"/>
              </a:rPr>
              <a:t> experts also use the term “outcomes” to indicate, for example, employment and graduation rates.</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r>
              <a:rPr lang="en-US" sz="1200" i="1" kern="1200" dirty="0">
                <a:solidFill>
                  <a:schemeClr val="tx1"/>
                </a:solidFill>
                <a:effectLst/>
                <a:latin typeface="+mn-lt"/>
                <a:ea typeface="+mn-ea"/>
                <a:cs typeface="+mn-cs"/>
              </a:rPr>
              <a:t>SB: Learning Analytics </a:t>
            </a:r>
            <a:r>
              <a:rPr lang="en-US" sz="1200" kern="1200" dirty="0">
                <a:solidFill>
                  <a:schemeClr val="tx1"/>
                </a:solidFill>
                <a:effectLst/>
                <a:latin typeface="+mn-lt"/>
                <a:ea typeface="+mn-ea"/>
                <a:cs typeface="+mn-cs"/>
              </a:rPr>
              <a:t>collects and analyzes data associated with student learning to improve student success through evidence-based interventions. The Student</a:t>
            </a:r>
            <a:r>
              <a:rPr lang="en-US" sz="1200" kern="1200" baseline="0" dirty="0">
                <a:solidFill>
                  <a:schemeClr val="tx1"/>
                </a:solidFill>
                <a:effectLst/>
                <a:latin typeface="+mn-lt"/>
                <a:ea typeface="+mn-ea"/>
                <a:cs typeface="+mn-cs"/>
              </a:rPr>
              <a:t> Success movement often relies on analytics like DFW rates (grades), retention, graduation, loan repayment, etc.</a:t>
            </a:r>
          </a:p>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i="1" kern="1200" baseline="0" dirty="0">
              <a:solidFill>
                <a:schemeClr val="tx1"/>
              </a:solidFill>
              <a:effectLst/>
              <a:latin typeface="+mn-lt"/>
              <a:ea typeface="+mn-ea"/>
              <a:cs typeface="+mn-cs"/>
            </a:endParaRPr>
          </a:p>
          <a:p>
            <a:pPr marL="171450" lvl="0" indent="-171450">
              <a:buFont typeface="Arial"/>
              <a:buChar char="•"/>
            </a:pPr>
            <a:r>
              <a:rPr lang="en-US" sz="1200" i="1" kern="1200" baseline="0" dirty="0">
                <a:solidFill>
                  <a:schemeClr val="tx1"/>
                </a:solidFill>
                <a:effectLst/>
                <a:latin typeface="+mn-lt"/>
                <a:ea typeface="+mn-ea"/>
                <a:cs typeface="+mn-cs"/>
              </a:rPr>
              <a:t>Indicators:</a:t>
            </a:r>
            <a:r>
              <a:rPr lang="en-US" sz="1200" i="0" kern="1200" baseline="0" dirty="0">
                <a:solidFill>
                  <a:schemeClr val="tx1"/>
                </a:solidFill>
                <a:effectLst/>
                <a:latin typeface="+mn-lt"/>
                <a:ea typeface="+mn-ea"/>
                <a:cs typeface="+mn-cs"/>
              </a:rPr>
              <a:t> provide specific information on whether or not students have achieved a benchmark</a:t>
            </a:r>
            <a:endParaRPr lang="en-US" sz="1200" i="0" kern="1200" dirty="0">
              <a:solidFill>
                <a:schemeClr val="tx1"/>
              </a:solidFill>
              <a:effectLst/>
              <a:latin typeface="+mn-lt"/>
              <a:ea typeface="+mn-ea"/>
              <a:cs typeface="+mn-cs"/>
            </a:endParaRPr>
          </a:p>
          <a:p>
            <a:pPr marL="171450" lvl="0" indent="-171450">
              <a:buFont typeface="Arial"/>
              <a:buChar char="•"/>
            </a:pPr>
            <a:endParaRPr lang="en-US" sz="1200"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Direct Measures</a:t>
            </a:r>
            <a:r>
              <a:rPr lang="en-US" sz="1200" kern="1200" dirty="0">
                <a:solidFill>
                  <a:schemeClr val="tx1"/>
                </a:solidFill>
                <a:effectLst/>
                <a:latin typeface="+mn-lt"/>
                <a:ea typeface="+mn-ea"/>
                <a:cs typeface="+mn-cs"/>
              </a:rPr>
              <a:t>, like rubrics, tests, and minute papers, look directly at demonstrations of student learning and often rely on subject-matter expertise. They yield direct evidence, which needs to be aligned from the assignment</a:t>
            </a:r>
            <a:r>
              <a:rPr lang="en-US" sz="1200" kern="1200" baseline="0" dirty="0">
                <a:solidFill>
                  <a:schemeClr val="tx1"/>
                </a:solidFill>
                <a:effectLst/>
                <a:latin typeface="+mn-lt"/>
                <a:ea typeface="+mn-ea"/>
                <a:cs typeface="+mn-cs"/>
              </a:rPr>
              <a:t> to the course, program, and institutional levels.</a:t>
            </a:r>
            <a:endParaRPr lang="en-US" sz="1200" i="1"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Indirect Measures</a:t>
            </a:r>
            <a:r>
              <a:rPr lang="en-US" sz="1200" kern="1200" dirty="0">
                <a:solidFill>
                  <a:schemeClr val="tx1"/>
                </a:solidFill>
                <a:effectLst/>
                <a:latin typeface="+mn-lt"/>
                <a:ea typeface="+mn-ea"/>
                <a:cs typeface="+mn-cs"/>
              </a:rPr>
              <a:t>, like student surveys and grades, retention and graduation rates, and usage data look at factors related to learning.</a:t>
            </a:r>
            <a:endParaRPr lang="en-US" sz="1200" i="1"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Taxonomy, a wa</a:t>
            </a:r>
            <a:r>
              <a:rPr lang="en-US" sz="1200" i="1" kern="1200" baseline="0" dirty="0">
                <a:solidFill>
                  <a:schemeClr val="tx1"/>
                </a:solidFill>
                <a:effectLst/>
                <a:latin typeface="+mn-lt"/>
                <a:ea typeface="+mn-ea"/>
                <a:cs typeface="+mn-cs"/>
              </a:rPr>
              <a:t>y to classify technologies by their assessment functions</a:t>
            </a:r>
          </a:p>
          <a:p>
            <a:pPr marL="171450" lvl="0" indent="-171450">
              <a:buFont typeface="Arial"/>
              <a:buChar char="•"/>
            </a:pPr>
            <a:r>
              <a:rPr lang="en-US" sz="1200" i="1" kern="1200" baseline="0" dirty="0">
                <a:solidFill>
                  <a:schemeClr val="tx1"/>
                </a:solidFill>
                <a:effectLst/>
                <a:latin typeface="+mn-lt"/>
                <a:ea typeface="+mn-ea"/>
                <a:cs typeface="+mn-cs"/>
              </a:rPr>
              <a:t>Intervention: </a:t>
            </a:r>
            <a:r>
              <a:rPr lang="en-US" sz="1200" i="0" kern="1200" baseline="0" dirty="0">
                <a:solidFill>
                  <a:schemeClr val="tx1"/>
                </a:solidFill>
                <a:effectLst/>
                <a:latin typeface="+mn-lt"/>
                <a:ea typeface="+mn-ea"/>
                <a:cs typeface="+mn-cs"/>
              </a:rPr>
              <a:t>a revision to a current practice designed to improve student learning outcomes and success</a:t>
            </a:r>
          </a:p>
          <a:p>
            <a:pPr marL="171450" lvl="0" indent="-171450">
              <a:buFont typeface="Arial"/>
              <a:buChar char="•"/>
            </a:pPr>
            <a:r>
              <a:rPr lang="en-US" sz="1200" i="1" kern="1200" baseline="0" dirty="0">
                <a:solidFill>
                  <a:schemeClr val="tx1"/>
                </a:solidFill>
                <a:effectLst/>
                <a:latin typeface="+mn-lt"/>
                <a:ea typeface="+mn-ea"/>
                <a:cs typeface="+mn-cs"/>
              </a:rPr>
              <a:t>Dashboard:</a:t>
            </a:r>
            <a:r>
              <a:rPr lang="en-US" sz="1200" i="0" kern="1200" baseline="0" dirty="0">
                <a:solidFill>
                  <a:schemeClr val="tx1"/>
                </a:solidFill>
                <a:effectLst/>
                <a:latin typeface="+mn-lt"/>
                <a:ea typeface="+mn-ea"/>
                <a:cs typeface="+mn-cs"/>
              </a:rPr>
              <a:t> a high-level tool that presents key indicators to enable stakeholders answer key questions at a glance </a:t>
            </a:r>
          </a:p>
          <a:p>
            <a:pPr marL="171450" lvl="0" indent="-171450">
              <a:buFont typeface="Arial"/>
              <a:buChar char="•"/>
            </a:pPr>
            <a:r>
              <a:rPr lang="en-US" sz="1200" i="0" kern="1200" baseline="0" dirty="0">
                <a:solidFill>
                  <a:schemeClr val="tx1"/>
                </a:solidFill>
                <a:effectLst/>
                <a:latin typeface="+mn-lt"/>
                <a:ea typeface="+mn-ea"/>
                <a:cs typeface="+mn-cs"/>
              </a:rPr>
              <a:t>Data-Driven Decision Making: craft interventions and other student success strategies based on key indicators</a:t>
            </a:r>
          </a:p>
          <a:p>
            <a:pPr marL="171450" lvl="0" indent="-171450">
              <a:buFont typeface="Arial"/>
              <a:buChar char="•"/>
            </a:pPr>
            <a:endParaRPr lang="en-US" sz="1200" i="1" kern="1200" baseline="0" dirty="0">
              <a:solidFill>
                <a:schemeClr val="tx1"/>
              </a:solidFill>
              <a:effectLst/>
              <a:latin typeface="+mn-lt"/>
              <a:ea typeface="+mn-ea"/>
              <a:cs typeface="+mn-cs"/>
            </a:endParaRPr>
          </a:p>
          <a:p>
            <a:pPr marL="0" lvl="0" indent="0">
              <a:buFont typeface="Arial"/>
              <a:buNone/>
            </a:pPr>
            <a:endParaRPr lang="en-US" sz="1200" i="1" kern="1200" baseline="0" dirty="0">
              <a:solidFill>
                <a:schemeClr val="tx1"/>
              </a:solidFill>
              <a:effectLst/>
              <a:latin typeface="+mn-lt"/>
              <a:ea typeface="+mn-ea"/>
              <a:cs typeface="+mn-cs"/>
            </a:endParaRPr>
          </a:p>
          <a:p>
            <a:pPr marL="0" lvl="0" indent="0">
              <a:buFont typeface="Arial"/>
              <a:buNone/>
            </a:pPr>
            <a:endParaRPr lang="en-US" sz="1200" i="1" kern="1200" baseline="0" dirty="0">
              <a:solidFill>
                <a:schemeClr val="tx1"/>
              </a:solidFill>
              <a:effectLst/>
              <a:latin typeface="+mn-lt"/>
              <a:ea typeface="+mn-ea"/>
              <a:cs typeface="+mn-cs"/>
            </a:endParaRPr>
          </a:p>
          <a:p>
            <a:pPr marL="0" lvl="0" indent="0">
              <a:buFont typeface="Arial"/>
              <a:buNone/>
            </a:pPr>
            <a:r>
              <a:rPr lang="en-US" sz="1200" i="1" kern="1200" baseline="0" dirty="0">
                <a:solidFill>
                  <a:schemeClr val="tx1"/>
                </a:solidFill>
                <a:effectLst/>
                <a:latin typeface="+mn-lt"/>
                <a:ea typeface="+mn-ea"/>
                <a:cs typeface="+mn-cs"/>
              </a:rPr>
              <a:t>Other terms</a:t>
            </a:r>
            <a:endParaRPr lang="en-US" sz="1200" kern="1200" dirty="0">
              <a:solidFill>
                <a:schemeClr val="tx1"/>
              </a:solidFill>
              <a:effectLst/>
              <a:latin typeface="+mn-lt"/>
              <a:ea typeface="+mn-ea"/>
              <a:cs typeface="+mn-cs"/>
            </a:endParaRPr>
          </a:p>
          <a:p>
            <a:pPr marL="171450" lvl="0" indent="-171450">
              <a:buFont typeface="Arial"/>
              <a:buChar char="•"/>
            </a:pPr>
            <a:endParaRPr lang="en-US" sz="1200" i="1"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Narrative Aggregation gathers assessment data into cohesive views of student learning. </a:t>
            </a:r>
            <a:r>
              <a:rPr lang="en-US" sz="1200" kern="1200" dirty="0">
                <a:solidFill>
                  <a:schemeClr val="tx1"/>
                </a:solidFill>
                <a:effectLst/>
                <a:latin typeface="+mn-lt"/>
                <a:ea typeface="+mn-ea"/>
                <a:cs typeface="+mn-cs"/>
              </a:rPr>
              <a:t>Until institutions can aggregate learning data to the institutional level, they rely on narrative aggregation to tell their story of student learning</a:t>
            </a:r>
          </a:p>
          <a:p>
            <a:pPr marL="171450" lvl="0" indent="-171450">
              <a:buFont typeface="Arial"/>
              <a:buChar char="•"/>
            </a:pPr>
            <a:endParaRPr lang="en-US" sz="1200" i="1" kern="1200" dirty="0">
              <a:solidFill>
                <a:schemeClr val="tx1"/>
              </a:solidFill>
              <a:effectLst/>
              <a:latin typeface="+mn-lt"/>
              <a:ea typeface="+mn-ea"/>
              <a:cs typeface="+mn-cs"/>
            </a:endParaRPr>
          </a:p>
          <a:p>
            <a:pPr marL="171450" lvl="0" indent="-171450">
              <a:buFont typeface="Arial"/>
              <a:buChar char="•"/>
            </a:pPr>
            <a:r>
              <a:rPr lang="en-US" sz="1200" i="1" kern="1200" dirty="0">
                <a:solidFill>
                  <a:schemeClr val="tx1"/>
                </a:solidFill>
                <a:effectLst/>
                <a:latin typeface="+mn-lt"/>
                <a:ea typeface="+mn-ea"/>
                <a:cs typeface="+mn-cs"/>
              </a:rPr>
              <a:t>Triangulation </a:t>
            </a:r>
            <a:r>
              <a:rPr lang="en-US" sz="1200" kern="1200" dirty="0">
                <a:solidFill>
                  <a:schemeClr val="tx1"/>
                </a:solidFill>
                <a:effectLst/>
                <a:latin typeface="+mn-lt"/>
                <a:ea typeface="+mn-ea"/>
                <a:cs typeface="+mn-cs"/>
              </a:rPr>
              <a:t>integrates multiple measures of student learning, so educators can contextualize learning evidence.</a:t>
            </a:r>
          </a:p>
        </p:txBody>
      </p:sp>
      <p:sp>
        <p:nvSpPr>
          <p:cNvPr id="4" name="Slide Number Placeholder 3"/>
          <p:cNvSpPr>
            <a:spLocks noGrp="1"/>
          </p:cNvSpPr>
          <p:nvPr>
            <p:ph type="sldNum" sz="quarter" idx="10"/>
          </p:nvPr>
        </p:nvSpPr>
        <p:spPr/>
        <p:txBody>
          <a:bodyPr/>
          <a:lstStyle/>
          <a:p>
            <a:fld id="{A1201C54-9BEA-9A4E-9065-7E3C2B36A5ED}" type="slidenum">
              <a:rPr lang="en-US"/>
              <a:t>4</a:t>
            </a:fld>
            <a:endParaRPr lang="en-US" dirty="0"/>
          </a:p>
        </p:txBody>
      </p:sp>
    </p:spTree>
    <p:extLst>
      <p:ext uri="{BB962C8B-B14F-4D97-AF65-F5344CB8AC3E}">
        <p14:creationId xmlns:p14="http://schemas.microsoft.com/office/powerpoint/2010/main" val="40221784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Maybe you want to know if a</a:t>
            </a:r>
            <a:r>
              <a:rPr lang="en-US" baseline="0" dirty="0"/>
              <a:t>n intervention is working. In this example, faculyt measured student learning in a repeated assignment to find out if it was building information literacy skills. The assignment data confirmed that the series of assignments is working. Since the course itself is an intervention designed to improve learning in the program, we can roll up the data to the program level to determine if it worked. Since we’ve aligned the assignment to the institutional-level outcomes, we can also roll up the data for institutional insights.</a:t>
            </a:r>
          </a:p>
          <a:p>
            <a:endParaRPr lang="en-US" baseline="0" dirty="0"/>
          </a:p>
          <a:p>
            <a:endParaRPr lang="en-US" baseline="0" dirty="0"/>
          </a:p>
          <a:p>
            <a:r>
              <a:rPr lang="en-US" baseline="0" dirty="0"/>
              <a:t>Once you’ve spent some time thinking about the kinds of data you need to share, consider taking inventory. What processes and technology tools are already in place at your institution?</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41</a:t>
            </a:fld>
            <a:endParaRPr lang="en-US" dirty="0"/>
          </a:p>
        </p:txBody>
      </p:sp>
    </p:spTree>
    <p:extLst>
      <p:ext uri="{BB962C8B-B14F-4D97-AF65-F5344CB8AC3E}">
        <p14:creationId xmlns:p14="http://schemas.microsoft.com/office/powerpoint/2010/main" val="4150297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 example of use cases (Vickie’s</a:t>
            </a:r>
            <a:br>
              <a:rPr lang="en-US"/>
            </a:br>
            <a:endParaRPr lang="en-US"/>
          </a:p>
          <a:p>
            <a:r>
              <a:rPr lang="en-US"/>
              <a:t>We feel like there are common questions across institutions </a:t>
            </a:r>
            <a:r>
              <a:rPr lang="mr-IN"/>
              <a:t>…</a:t>
            </a:r>
            <a:r>
              <a:rPr lang="en-US"/>
              <a:t> connecting is key. Gamify via scenarios.</a:t>
            </a:r>
          </a:p>
          <a:p>
            <a:r>
              <a:rPr lang="en-US"/>
              <a:t>Our game board is the taxonomy sheet</a:t>
            </a:r>
          </a:p>
        </p:txBody>
      </p:sp>
      <p:sp>
        <p:nvSpPr>
          <p:cNvPr id="4" name="Slide Number Placeholder 3"/>
          <p:cNvSpPr>
            <a:spLocks noGrp="1"/>
          </p:cNvSpPr>
          <p:nvPr>
            <p:ph type="sldNum" sz="quarter" idx="10"/>
          </p:nvPr>
        </p:nvSpPr>
        <p:spPr/>
        <p:txBody>
          <a:bodyPr/>
          <a:lstStyle/>
          <a:p>
            <a:fld id="{5C6F92C5-F925-8146-8146-2A48BC34433B}" type="slidenum">
              <a:rPr lang="en-US" smtClean="0"/>
              <a:t>42</a:t>
            </a:fld>
            <a:endParaRPr lang="en-US" dirty="0"/>
          </a:p>
        </p:txBody>
      </p:sp>
    </p:spTree>
    <p:extLst>
      <p:ext uri="{BB962C8B-B14F-4D97-AF65-F5344CB8AC3E}">
        <p14:creationId xmlns:p14="http://schemas.microsoft.com/office/powerpoint/2010/main" val="1726204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201C54-9BEA-9A4E-9065-7E3C2B36A5ED}" type="slidenum">
              <a:rPr lang="en-US"/>
              <a:t>43</a:t>
            </a:fld>
            <a:endParaRPr lang="en-US" dirty="0"/>
          </a:p>
        </p:txBody>
      </p:sp>
    </p:spTree>
    <p:extLst>
      <p:ext uri="{BB962C8B-B14F-4D97-AF65-F5344CB8AC3E}">
        <p14:creationId xmlns:p14="http://schemas.microsoft.com/office/powerpoint/2010/main" val="183898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lnSpcReduction="10000"/>
          </a:bodyPr>
          <a:lstStyle/>
          <a:p>
            <a:r>
              <a:rPr lang="en-US" dirty="0"/>
              <a:t>Colleges and universities must prove that they are achieving their mission and institutional and program-level learning outcomes to many different audiences. As a result, many institutions juggle technologies to capture and use data to demonstrate success in meeting these goals. These multiple data sources are further complicated by various audiences and users, often siloed, who seek answers to a range of questions—even questions not yet articulated. How can institutions find ways to present assessment data to their various stakeholders in formats that resonate effectively? </a:t>
            </a:r>
          </a:p>
          <a:p>
            <a:endParaRPr lang="en-US" sz="1200" b="0" i="0" u="none" strike="noStrike" kern="1200" baseline="0" dirty="0">
              <a:solidFill>
                <a:schemeClr val="tx1"/>
              </a:solidFill>
              <a:latin typeface="+mn-lt"/>
              <a:ea typeface="+mn-ea"/>
              <a:cs typeface="+mn-cs"/>
            </a:endParaRPr>
          </a:p>
          <a:p>
            <a:r>
              <a:rPr lang="en-US" dirty="0"/>
              <a:t>These are vital questions. In fact, as David Eubanks suggests in the AAHLE 2017 Fall Intersection that sparked a national conversation about student learning assessment that even appeared on the New York Times op-ed page: </a:t>
            </a:r>
            <a:r>
              <a:rPr lang="en-US" sz="1200" kern="1200" dirty="0">
                <a:solidFill>
                  <a:schemeClr val="tx1"/>
                </a:solidFill>
                <a:effectLst/>
              </a:rPr>
              <a:t>“If existing resources were redirected to trying to understand student learning, we could revolutionize education in the next ten years.” </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But, even though many schools have adopted Assessment Management Systems, the new NILOA Provosts Survey suggests that “meaningful implementation remains elusive.” While 29% of provosts would like tools that can “aggregate assessment results to represent overall institutional performance,” 51% of provosts do not find their AMS fully supportive of assessment efforts (Jankowski, Timmer, Kinzie, &amp; Kuh, 2018, p. 4, 15, 23). </a:t>
            </a: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A1201C54-9BEA-9A4E-9065-7E3C2B36A5ED}" type="slidenum">
              <a:rPr lang="en-US"/>
              <a:t>5</a:t>
            </a:fld>
            <a:endParaRPr lang="en-US" dirty="0"/>
          </a:p>
        </p:txBody>
      </p:sp>
    </p:spTree>
    <p:extLst>
      <p:ext uri="{BB962C8B-B14F-4D97-AF65-F5344CB8AC3E}">
        <p14:creationId xmlns:p14="http://schemas.microsoft.com/office/powerpoint/2010/main" val="4137543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dirty="0"/>
              <a:t>Triangulation of student learning outcomes data and student success data is at the core of this discussion. How do institutions integrate these data systematically, so leaders can more effectively use the results? </a:t>
            </a:r>
          </a:p>
          <a:p>
            <a:endParaRPr lang="en-US" dirty="0"/>
          </a:p>
          <a:p>
            <a:r>
              <a:rPr lang="en-US" dirty="0"/>
              <a:t>We recommend seeking tools that will allow institutions to drill down into DFW, retention, and graduation rates, so student learning outcomes evidence informs and contextualizes learning analytics. </a:t>
            </a:r>
          </a:p>
          <a:p>
            <a:r>
              <a:rPr lang="en-US" dirty="0"/>
              <a:t>We need tools that integrate multiple measures of student success—especially direct evidence of student learning—to strengthen the institutional analytics movement.</a:t>
            </a:r>
          </a:p>
          <a:p>
            <a:r>
              <a:rPr lang="en-US" dirty="0"/>
              <a:t>To bridge student success and outcomes data, we need software that enables institutions to aggregate outcomes data by rolling up direct measures to both the program and the institutional levels. </a:t>
            </a:r>
            <a:endParaRPr lang="en-US" dirty="0">
              <a:hlinkClick r:id="rId3"/>
            </a:endParaRPr>
          </a:p>
          <a:p>
            <a:endParaRPr lang="en-US" dirty="0">
              <a:hlinkClick r:id="rId3"/>
            </a:endParaRPr>
          </a:p>
          <a:p>
            <a:r>
              <a:rPr lang="en-US" dirty="0">
                <a:hlinkClick r:id="rId3"/>
              </a:rPr>
              <a:t>The Council of Regional Accrediting Commissions</a:t>
            </a:r>
            <a:r>
              <a:rPr lang="en-US" dirty="0"/>
              <a:t> (C-RAC) shares this concern about the national tendency to narrowly define “student outcomes” in terms of graduation, employment, and student loan repayment rates. The Council has called these “inadequate measures of student achievement,” claiming that “student outcomes must be assessed above and beyond these indirect measures through direct measures of what students learn” (CRAC, 2016, par. 1). </a:t>
            </a:r>
          </a:p>
          <a:p>
            <a:endParaRPr lang="en-US" dirty="0"/>
          </a:p>
          <a:p>
            <a:r>
              <a:rPr lang="en-US" sz="1200" kern="1200" dirty="0">
                <a:solidFill>
                  <a:schemeClr val="tx1"/>
                </a:solidFill>
                <a:effectLst/>
                <a:latin typeface="+mn-lt"/>
                <a:ea typeface="+mn-ea"/>
                <a:cs typeface="+mn-cs"/>
              </a:rPr>
              <a:t>Additionally, in Fall 2016 the Association for the Assessment of Learning in Higher Education (AAHLE) proposed a transformation in assessment data practices intended to “generate better quality assessment data” by linking “learning outcomes to grades and graduation at the campus or institutional level” and creating connections to institutional research data (Wehlburg &amp; Eubanks, 2016, p. 1-2). </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6</a:t>
            </a:fld>
            <a:endParaRPr lang="en-US" dirty="0"/>
          </a:p>
        </p:txBody>
      </p:sp>
    </p:spTree>
    <p:extLst>
      <p:ext uri="{BB962C8B-B14F-4D97-AF65-F5344CB8AC3E}">
        <p14:creationId xmlns:p14="http://schemas.microsoft.com/office/powerpoint/2010/main" val="3809006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dirty="0"/>
              <a:t>What</a:t>
            </a:r>
            <a:r>
              <a:rPr lang="en-US" baseline="0" dirty="0"/>
              <a:t> other types of direct evidence..</a:t>
            </a:r>
          </a:p>
          <a:p>
            <a:endParaRPr lang="en-US" baseline="0" dirty="0"/>
          </a:p>
          <a:p>
            <a:endParaRPr lang="en-US" baseline="0" dirty="0"/>
          </a:p>
          <a:p>
            <a:r>
              <a:rPr lang="en-US" baseline="0" dirty="0"/>
              <a:t>Employer ratings aligned to outcomes</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7</a:t>
            </a:fld>
            <a:endParaRPr lang="en-US" dirty="0"/>
          </a:p>
        </p:txBody>
      </p:sp>
    </p:spTree>
    <p:extLst>
      <p:ext uri="{BB962C8B-B14F-4D97-AF65-F5344CB8AC3E}">
        <p14:creationId xmlns:p14="http://schemas.microsoft.com/office/powerpoint/2010/main" val="3809006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fontScale="92500" lnSpcReduction="20000"/>
          </a:bodyPr>
          <a:lstStyle/>
          <a:p>
            <a:r>
              <a:rPr lang="en-US" dirty="0"/>
              <a:t>What</a:t>
            </a:r>
            <a:r>
              <a:rPr lang="en-US" baseline="0" dirty="0"/>
              <a:t> other types of direct evidence..</a:t>
            </a:r>
          </a:p>
          <a:p>
            <a:endParaRPr lang="en-US" baseline="0" dirty="0"/>
          </a:p>
          <a:p>
            <a:endParaRPr lang="en-US" baseline="0" dirty="0"/>
          </a:p>
          <a:p>
            <a:r>
              <a:rPr lang="en-US" baseline="0" dirty="0"/>
              <a:t>Employer ratings aligned to outcomes</a:t>
            </a:r>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8</a:t>
            </a:fld>
            <a:endParaRPr lang="en-US" dirty="0"/>
          </a:p>
        </p:txBody>
      </p:sp>
    </p:spTree>
    <p:extLst>
      <p:ext uri="{BB962C8B-B14F-4D97-AF65-F5344CB8AC3E}">
        <p14:creationId xmlns:p14="http://schemas.microsoft.com/office/powerpoint/2010/main" val="380900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baseline="0" dirty="0" smtClean="0"/>
          </a:p>
          <a:p>
            <a:r>
              <a:rPr lang="en-US" baseline="0" dirty="0" smtClean="0"/>
              <a:t>This UMBC ecosystem slide color codes the types of functions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C6F92C5-F925-8146-8146-2A48BC34433B}" type="slidenum">
              <a:rPr lang="en-US" smtClean="0"/>
              <a:t>9</a:t>
            </a:fld>
            <a:endParaRPr lang="en-US" dirty="0"/>
          </a:p>
        </p:txBody>
      </p:sp>
    </p:spTree>
    <p:extLst>
      <p:ext uri="{BB962C8B-B14F-4D97-AF65-F5344CB8AC3E}">
        <p14:creationId xmlns:p14="http://schemas.microsoft.com/office/powerpoint/2010/main" val="1859671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3"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7CADD564-023E-3741-9570-56576DDCCD85}" type="datetimeFigureOut">
              <a:rPr lang="en-US" smtClean="0"/>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t>Click to edit Master title style</a:t>
            </a:r>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ADD564-023E-3741-9570-56576DDCCD85}" type="datetimeFigureOut">
              <a:rPr lang="en-US" smtClean="0"/>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8" name="Rectangle 7"/>
          <p:cNvSpPr/>
          <p:nvPr/>
        </p:nvSpPr>
        <p:spPr bwMode="ltGray">
          <a:xfrm>
            <a:off x="6647690"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Vertical Title 1"/>
          <p:cNvSpPr>
            <a:spLocks noGrp="1"/>
          </p:cNvSpPr>
          <p:nvPr>
            <p:ph type="title" orient="vert"/>
          </p:nvPr>
        </p:nvSpPr>
        <p:spPr>
          <a:xfrm>
            <a:off x="6781800" y="274646"/>
            <a:ext cx="1905000" cy="5851525"/>
          </a:xfrm>
        </p:spPr>
        <p:txBody>
          <a:bodyPr vert="eaVert"/>
          <a:lstStyle>
            <a:extLst/>
          </a:lstStyle>
          <a:p>
            <a:r>
              <a:rPr kumimoji="0" lang="en-US"/>
              <a:t>Click to edit Master title style</a:t>
            </a:r>
          </a:p>
        </p:txBody>
      </p:sp>
      <p:sp>
        <p:nvSpPr>
          <p:cNvPr id="3" name="Vertical Text Placeholder 2"/>
          <p:cNvSpPr>
            <a:spLocks noGrp="1"/>
          </p:cNvSpPr>
          <p:nvPr>
            <p:ph type="body" orient="vert" idx="1"/>
          </p:nvPr>
        </p:nvSpPr>
        <p:spPr>
          <a:xfrm>
            <a:off x="457200" y="304806"/>
            <a:ext cx="6019800" cy="5851525"/>
          </a:xfrm>
        </p:spPr>
        <p:txBody>
          <a:bodyPr vert="eaVert"/>
          <a:lstStyle>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ADD564-023E-3741-9570-56576DDCCD85}" type="datetimeFigureOut">
              <a:rPr lang="en-US" smtClean="0"/>
              <a:t>11/5/18</a:t>
            </a:fld>
            <a:endParaRPr lang="en-US" dirty="0"/>
          </a:p>
        </p:txBody>
      </p:sp>
      <p:sp>
        <p:nvSpPr>
          <p:cNvPr id="5" name="Footer Placeholder 4"/>
          <p:cNvSpPr>
            <a:spLocks noGrp="1"/>
          </p:cNvSpPr>
          <p:nvPr>
            <p:ph type="ftr" sz="quarter" idx="11"/>
          </p:nvPr>
        </p:nvSpPr>
        <p:spPr>
          <a:xfrm>
            <a:off x="2640597" y="6377465"/>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6"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7CAE7F-7EBE-1C41-92DA-71016FAB0408}" type="datetime1">
              <a:t>11/5/18</a:t>
            </a:fld>
            <a:endParaRPr lang="en-US" dirty="0"/>
          </a:p>
        </p:txBody>
      </p:sp>
      <p:sp>
        <p:nvSpPr>
          <p:cNvPr id="5" name="Footer Placeholder 4"/>
          <p:cNvSpPr>
            <a:spLocks noGrp="1"/>
          </p:cNvSpPr>
          <p:nvPr>
            <p:ph type="ftr" sz="quarter" idx="11"/>
          </p:nvPr>
        </p:nvSpPr>
        <p:spPr/>
        <p:txBody>
          <a:bodyPr/>
          <a:lstStyle/>
          <a:p>
            <a:r>
              <a:rPr lang="en-US" dirty="0"/>
              <a:t>Jennifer M. Harrison, FDC, UMBC</a:t>
            </a:r>
          </a:p>
        </p:txBody>
      </p:sp>
      <p:sp>
        <p:nvSpPr>
          <p:cNvPr id="6" name="Slide Number Placeholder 5"/>
          <p:cNvSpPr>
            <a:spLocks noGrp="1"/>
          </p:cNvSpPr>
          <p:nvPr>
            <p:ph type="sldNum" sz="quarter" idx="12"/>
          </p:nvPr>
        </p:nvSpPr>
        <p:spPr/>
        <p:txBody>
          <a:bodyPr/>
          <a:lstStyle/>
          <a:p>
            <a:fld id="{162F1D00-BD13-4404-86B0-79703945A0A7}" type="slidenum">
              <a:rPr lang="en-US" smtClean="0"/>
              <a:t>‹#›</a:t>
            </a:fld>
            <a:endParaRPr lang="en-US" dirty="0"/>
          </a:p>
        </p:txBody>
      </p:sp>
      <p:sp>
        <p:nvSpPr>
          <p:cNvPr id="9" name="TextBox 8"/>
          <p:cNvSpPr txBox="1"/>
          <p:nvPr/>
        </p:nvSpPr>
        <p:spPr>
          <a:xfrm>
            <a:off x="223188"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9"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extLst>
      <p:ext uri="{BB962C8B-B14F-4D97-AF65-F5344CB8AC3E}">
        <p14:creationId xmlns:p14="http://schemas.microsoft.com/office/powerpoint/2010/main" val="6850831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498170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6337019"/>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a:t>Click to edit Master title style</a:t>
            </a:r>
          </a:p>
        </p:txBody>
      </p:sp>
      <p:sp>
        <p:nvSpPr>
          <p:cNvPr id="3" name="Content Placeholder 2"/>
          <p:cNvSpPr>
            <a:spLocks noGrp="1"/>
          </p:cNvSpPr>
          <p:nvPr>
            <p:ph idx="1"/>
          </p:nvPr>
        </p:nvSpPr>
        <p:spPr/>
        <p:txBody>
          <a:bodyPr/>
          <a:lstStyle>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ADD564-023E-3741-9570-56576DDCCD85}" type="datetimeFigureOut">
              <a:rPr lang="en-US" smtClean="0"/>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ADD564-023E-3741-9570-56576DDCCD85}" type="datetimeFigureOut">
              <a:rPr lang="en-US" smtClean="0"/>
              <a:t>11/5/18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301D97-A770-704F-8BEB-0012DFDB4F56}"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CADD564-023E-3741-9570-56576DDCCD85}" type="datetimeFigureOut">
              <a:rPr lang="en-US" smtClean="0"/>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8"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8"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CADD564-023E-3741-9570-56576DDCCD85}" type="datetimeFigureOut">
              <a:rPr lang="en-US" smtClean="0"/>
              <a:t>11/5/18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a:t>Click to edit Master title style</a:t>
            </a:r>
          </a:p>
        </p:txBody>
      </p:sp>
      <p:sp>
        <p:nvSpPr>
          <p:cNvPr id="3" name="Date Placeholder 2"/>
          <p:cNvSpPr>
            <a:spLocks noGrp="1"/>
          </p:cNvSpPr>
          <p:nvPr>
            <p:ph type="dt" sz="half" idx="10"/>
          </p:nvPr>
        </p:nvSpPr>
        <p:spPr/>
        <p:txBody>
          <a:bodyPr/>
          <a:lstStyle/>
          <a:p>
            <a:fld id="{7CADD564-023E-3741-9570-56576DDCCD85}" type="datetimeFigureOut">
              <a:rPr lang="en-US" smtClean="0"/>
              <a:t>11/5/18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DD564-023E-3741-9570-56576DDCCD85}" type="datetimeFigureOut">
              <a:rPr lang="en-US" smtClean="0"/>
              <a:t>11/5/18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301D97-A770-704F-8BEB-0012DFDB4F56}" type="slidenum">
              <a:rPr lang="en-US" smtClean="0"/>
              <a:t>‹#›</a:t>
            </a:fld>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9" y="1743134"/>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CADD564-023E-3741-9570-56576DDCCD85}" type="datetimeFigureOut">
              <a:rPr lang="en-US" smtClean="0"/>
              <a:t>11/5/18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301D97-A770-704F-8BEB-0012DFDB4F56}" type="slidenum">
              <a:rPr lang="en-US" smtClean="0"/>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8"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Drag picture to placeholder or click icon to add</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CADD564-023E-3741-9570-56576DDCCD85}" type="datetimeFigureOut">
              <a:rPr lang="en-US" smtClean="0"/>
              <a:t>11/5/18</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E3301D97-A770-704F-8BEB-0012DFDB4F56}"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7" name="Rectangle 6"/>
          <p:cNvSpPr/>
          <p:nvPr/>
        </p:nvSpPr>
        <p:spPr bwMode="ltGray">
          <a:xfrm>
            <a:off x="3" y="6"/>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4"/>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CADD564-023E-3741-9570-56576DDCCD85}" type="datetimeFigureOut">
              <a:rPr lang="en-US" smtClean="0"/>
              <a:t>11/5/18</a:t>
            </a:fld>
            <a:endParaRPr lang="en-US" dirty="0"/>
          </a:p>
        </p:txBody>
      </p:sp>
      <p:sp>
        <p:nvSpPr>
          <p:cNvPr id="5" name="Footer Placeholder 4"/>
          <p:cNvSpPr>
            <a:spLocks noGrp="1"/>
          </p:cNvSpPr>
          <p:nvPr>
            <p:ph type="ftr" sz="quarter" idx="3"/>
          </p:nvPr>
        </p:nvSpPr>
        <p:spPr>
          <a:xfrm>
            <a:off x="2640599"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7"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E3301D97-A770-704F-8BEB-0012DFDB4F56}"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9" Type="http://schemas.openxmlformats.org/officeDocument/2006/relationships/diagramLayout" Target="../diagrams/layout9.xml"/><Relationship Id="rId20" Type="http://schemas.openxmlformats.org/officeDocument/2006/relationships/diagramQuickStyle" Target="../diagrams/quickStyle11.xml"/><Relationship Id="rId21" Type="http://schemas.openxmlformats.org/officeDocument/2006/relationships/diagramColors" Target="../diagrams/colors11.xml"/><Relationship Id="rId22" Type="http://schemas.microsoft.com/office/2007/relationships/diagramDrawing" Target="../diagrams/drawing11.xml"/><Relationship Id="rId10" Type="http://schemas.openxmlformats.org/officeDocument/2006/relationships/diagramQuickStyle" Target="../diagrams/quickStyle9.xml"/><Relationship Id="rId11" Type="http://schemas.openxmlformats.org/officeDocument/2006/relationships/diagramColors" Target="../diagrams/colors9.xml"/><Relationship Id="rId12" Type="http://schemas.microsoft.com/office/2007/relationships/diagramDrawing" Target="../diagrams/drawing9.xml"/><Relationship Id="rId13" Type="http://schemas.openxmlformats.org/officeDocument/2006/relationships/diagramData" Target="../diagrams/data10.xml"/><Relationship Id="rId14" Type="http://schemas.openxmlformats.org/officeDocument/2006/relationships/diagramLayout" Target="../diagrams/layout10.xml"/><Relationship Id="rId15" Type="http://schemas.openxmlformats.org/officeDocument/2006/relationships/diagramQuickStyle" Target="../diagrams/quickStyle10.xml"/><Relationship Id="rId16" Type="http://schemas.openxmlformats.org/officeDocument/2006/relationships/diagramColors" Target="../diagrams/colors10.xml"/><Relationship Id="rId17" Type="http://schemas.microsoft.com/office/2007/relationships/diagramDrawing" Target="../diagrams/drawing10.xml"/><Relationship Id="rId18" Type="http://schemas.openxmlformats.org/officeDocument/2006/relationships/diagramData" Target="../diagrams/data11.xml"/><Relationship Id="rId19" Type="http://schemas.openxmlformats.org/officeDocument/2006/relationships/diagramLayout" Target="../diagrams/layout11.xml"/><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8" Type="http://schemas.openxmlformats.org/officeDocument/2006/relationships/diagramData" Target="../diagrams/data9.xml"/></Relationships>
</file>

<file path=ppt/slides/_rels/slide19.xml.rels><?xml version="1.0" encoding="UTF-8" standalone="yes"?>
<Relationships xmlns="http://schemas.openxmlformats.org/package/2006/relationships"><Relationship Id="rId9" Type="http://schemas.openxmlformats.org/officeDocument/2006/relationships/diagramLayout" Target="../diagrams/layout13.xml"/><Relationship Id="rId20" Type="http://schemas.openxmlformats.org/officeDocument/2006/relationships/diagramQuickStyle" Target="../diagrams/quickStyle15.xml"/><Relationship Id="rId21" Type="http://schemas.openxmlformats.org/officeDocument/2006/relationships/diagramColors" Target="../diagrams/colors15.xml"/><Relationship Id="rId22" Type="http://schemas.microsoft.com/office/2007/relationships/diagramDrawing" Target="../diagrams/drawing15.xml"/><Relationship Id="rId10" Type="http://schemas.openxmlformats.org/officeDocument/2006/relationships/diagramQuickStyle" Target="../diagrams/quickStyle13.xml"/><Relationship Id="rId11" Type="http://schemas.openxmlformats.org/officeDocument/2006/relationships/diagramColors" Target="../diagrams/colors13.xml"/><Relationship Id="rId12" Type="http://schemas.microsoft.com/office/2007/relationships/diagramDrawing" Target="../diagrams/drawing13.xml"/><Relationship Id="rId13" Type="http://schemas.openxmlformats.org/officeDocument/2006/relationships/diagramData" Target="../diagrams/data14.xml"/><Relationship Id="rId14" Type="http://schemas.openxmlformats.org/officeDocument/2006/relationships/diagramLayout" Target="../diagrams/layout14.xml"/><Relationship Id="rId15" Type="http://schemas.openxmlformats.org/officeDocument/2006/relationships/diagramQuickStyle" Target="../diagrams/quickStyle14.xml"/><Relationship Id="rId16" Type="http://schemas.openxmlformats.org/officeDocument/2006/relationships/diagramColors" Target="../diagrams/colors14.xml"/><Relationship Id="rId17" Type="http://schemas.microsoft.com/office/2007/relationships/diagramDrawing" Target="../diagrams/drawing14.xml"/><Relationship Id="rId18" Type="http://schemas.openxmlformats.org/officeDocument/2006/relationships/diagramData" Target="../diagrams/data15.xml"/><Relationship Id="rId19" Type="http://schemas.openxmlformats.org/officeDocument/2006/relationships/diagramLayout" Target="../diagrams/layout15.xml"/><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diagramData" Target="../diagrams/data12.xml"/><Relationship Id="rId4" Type="http://schemas.openxmlformats.org/officeDocument/2006/relationships/diagramLayout" Target="../diagrams/layout12.xml"/><Relationship Id="rId5" Type="http://schemas.openxmlformats.org/officeDocument/2006/relationships/diagramQuickStyle" Target="../diagrams/quickStyle12.xml"/><Relationship Id="rId6" Type="http://schemas.openxmlformats.org/officeDocument/2006/relationships/diagramColors" Target="../diagrams/colors12.xml"/><Relationship Id="rId7" Type="http://schemas.microsoft.com/office/2007/relationships/diagramDrawing" Target="../diagrams/drawing12.xml"/><Relationship Id="rId8"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chart" Target="../charts/char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chart" Target="../charts/char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chart" Target="../charts/chart3.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6.xml"/><Relationship Id="rId4" Type="http://schemas.openxmlformats.org/officeDocument/2006/relationships/diagramLayout" Target="../diagrams/layout16.xml"/><Relationship Id="rId5" Type="http://schemas.openxmlformats.org/officeDocument/2006/relationships/diagramQuickStyle" Target="../diagrams/quickStyle16.xml"/><Relationship Id="rId6" Type="http://schemas.openxmlformats.org/officeDocument/2006/relationships/diagramColors" Target="../diagrams/colors16.xml"/><Relationship Id="rId7" Type="http://schemas.microsoft.com/office/2007/relationships/diagramDrawing" Target="../diagrams/drawing16.xml"/><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7.xml"/><Relationship Id="rId4" Type="http://schemas.openxmlformats.org/officeDocument/2006/relationships/diagramLayout" Target="../diagrams/layout17.xml"/><Relationship Id="rId5" Type="http://schemas.openxmlformats.org/officeDocument/2006/relationships/diagramQuickStyle" Target="../diagrams/quickStyle17.xml"/><Relationship Id="rId6" Type="http://schemas.openxmlformats.org/officeDocument/2006/relationships/diagramColors" Target="../diagrams/colors17.xml"/><Relationship Id="rId7" Type="http://schemas.microsoft.com/office/2007/relationships/diagramDrawing" Target="../diagrams/drawing17.xml"/><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 Id="rId3" Type="http://schemas.openxmlformats.org/officeDocument/2006/relationships/chart" Target="../charts/char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8.xml"/><Relationship Id="rId4" Type="http://schemas.openxmlformats.org/officeDocument/2006/relationships/diagramLayout" Target="../diagrams/layout18.xml"/><Relationship Id="rId5" Type="http://schemas.openxmlformats.org/officeDocument/2006/relationships/diagramQuickStyle" Target="../diagrams/quickStyle18.xml"/><Relationship Id="rId6" Type="http://schemas.openxmlformats.org/officeDocument/2006/relationships/diagramColors" Target="../diagrams/colors18.xml"/><Relationship Id="rId7" Type="http://schemas.microsoft.com/office/2007/relationships/diagramDrawing" Target="../diagrams/drawing18.xml"/><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30500"/>
            <a:ext cx="8077200" cy="2298700"/>
          </a:xfrm>
        </p:spPr>
        <p:txBody>
          <a:bodyPr>
            <a:normAutofit/>
          </a:bodyPr>
          <a:lstStyle/>
          <a:p>
            <a:r>
              <a:rPr lang="en-US" sz="4000" dirty="0">
                <a:solidFill>
                  <a:schemeClr val="accent1"/>
                </a:solidFill>
              </a:rPr>
              <a:t>Defining and Dashboarding Student Success: Jumpstarting Data-Driven Decision Making</a:t>
            </a:r>
            <a:br>
              <a:rPr lang="en-US" sz="4000" dirty="0">
                <a:solidFill>
                  <a:schemeClr val="accent1"/>
                </a:solidFill>
              </a:rPr>
            </a:br>
            <a:endParaRPr lang="en-US" sz="1800" dirty="0">
              <a:solidFill>
                <a:schemeClr val="accent2"/>
              </a:solidFill>
            </a:endParaRPr>
          </a:p>
        </p:txBody>
      </p:sp>
      <p:sp>
        <p:nvSpPr>
          <p:cNvPr id="4" name="TextBox 3"/>
          <p:cNvSpPr txBox="1"/>
          <p:nvPr/>
        </p:nvSpPr>
        <p:spPr>
          <a:xfrm>
            <a:off x="0" y="5362665"/>
            <a:ext cx="9144000" cy="1323439"/>
          </a:xfrm>
          <a:prstGeom prst="rect">
            <a:avLst/>
          </a:prstGeom>
          <a:noFill/>
        </p:spPr>
        <p:txBody>
          <a:bodyPr wrap="square" rtlCol="0">
            <a:spAutoFit/>
          </a:bodyPr>
          <a:lstStyle/>
          <a:p>
            <a:pPr algn="ctr">
              <a:lnSpc>
                <a:spcPts val="2400"/>
              </a:lnSpc>
            </a:pPr>
            <a:r>
              <a:rPr lang="en-US" b="1" dirty="0">
                <a:cs typeface="Corbel"/>
              </a:rPr>
              <a:t> </a:t>
            </a:r>
            <a:r>
              <a:rPr lang="en-US" b="1" dirty="0">
                <a:ea typeface="Wingdings"/>
                <a:cs typeface="Corbel"/>
                <a:sym typeface="Wingdings"/>
              </a:rPr>
              <a:t> </a:t>
            </a:r>
            <a:r>
              <a:rPr lang="en-US" b="1" dirty="0">
                <a:cs typeface="Corbel"/>
              </a:rPr>
              <a:t>Jennifer M. Harrison </a:t>
            </a:r>
            <a:r>
              <a:rPr lang="en-US" b="1" dirty="0">
                <a:ea typeface="Wingdings"/>
                <a:cs typeface="Corbel"/>
                <a:sym typeface="Wingdings"/>
              </a:rPr>
              <a:t></a:t>
            </a:r>
            <a:r>
              <a:rPr lang="en-US" b="1" dirty="0">
                <a:cs typeface="Corbel"/>
              </a:rPr>
              <a:t> Associate Director for Assessment </a:t>
            </a:r>
            <a:r>
              <a:rPr lang="en-US" b="1" dirty="0">
                <a:ea typeface="Wingdings"/>
                <a:cs typeface="Corbel"/>
                <a:sym typeface="Wingdings"/>
              </a:rPr>
              <a:t></a:t>
            </a:r>
            <a:r>
              <a:rPr lang="en-US" b="1" dirty="0">
                <a:cs typeface="Corbel"/>
              </a:rPr>
              <a:t> Faculty Development Center </a:t>
            </a:r>
            <a:r>
              <a:rPr lang="en-US" b="1" dirty="0">
                <a:ea typeface="Wingdings"/>
                <a:cs typeface="Corbel"/>
                <a:sym typeface="Wingdings"/>
              </a:rPr>
              <a:t></a:t>
            </a:r>
            <a:r>
              <a:rPr lang="en-US" b="1" dirty="0">
                <a:cs typeface="Corbel"/>
              </a:rPr>
              <a:t> </a:t>
            </a:r>
          </a:p>
          <a:p>
            <a:pPr algn="ctr">
              <a:lnSpc>
                <a:spcPts val="2400"/>
              </a:lnSpc>
            </a:pPr>
            <a:r>
              <a:rPr lang="en-US" b="1" dirty="0">
                <a:cs typeface="Corbel"/>
              </a:rPr>
              <a:t> </a:t>
            </a:r>
            <a:r>
              <a:rPr lang="en-US" b="1" dirty="0">
                <a:ea typeface="Wingdings"/>
                <a:cs typeface="Corbel"/>
                <a:sym typeface="Wingdings"/>
              </a:rPr>
              <a:t></a:t>
            </a:r>
            <a:r>
              <a:rPr lang="en-US" b="1" dirty="0">
                <a:cs typeface="Corbel"/>
              </a:rPr>
              <a:t> Sherri N. Braxton </a:t>
            </a:r>
            <a:r>
              <a:rPr lang="en-US" b="1" dirty="0">
                <a:ea typeface="Wingdings"/>
                <a:cs typeface="Corbel"/>
                <a:sym typeface="Wingdings"/>
              </a:rPr>
              <a:t></a:t>
            </a:r>
            <a:r>
              <a:rPr lang="en-US" b="1" dirty="0">
                <a:cs typeface="Corbel"/>
              </a:rPr>
              <a:t> Senior Director of Instructional Technology </a:t>
            </a:r>
            <a:r>
              <a:rPr lang="en-US" b="1" dirty="0">
                <a:ea typeface="Wingdings"/>
                <a:cs typeface="Corbel"/>
                <a:sym typeface="Wingdings"/>
              </a:rPr>
              <a:t></a:t>
            </a:r>
            <a:endParaRPr lang="en-US" sz="2000" b="1" dirty="0">
              <a:cs typeface="Corbel"/>
            </a:endParaRPr>
          </a:p>
          <a:p>
            <a:pPr algn="ctr"/>
            <a:r>
              <a:rPr lang="en-US" b="1" dirty="0">
                <a:cs typeface="Corbel"/>
              </a:rPr>
              <a:t> </a:t>
            </a:r>
            <a:r>
              <a:rPr lang="en-US" b="1" dirty="0">
                <a:ea typeface="Wingdings"/>
                <a:cs typeface="Corbel"/>
                <a:sym typeface="Wingdings"/>
              </a:rPr>
              <a:t></a:t>
            </a:r>
            <a:r>
              <a:rPr lang="en-US" b="1" dirty="0">
                <a:cs typeface="Corbel"/>
              </a:rPr>
              <a:t> University of Maryland, Baltimore County </a:t>
            </a:r>
            <a:r>
              <a:rPr lang="en-US" b="1" dirty="0">
                <a:ea typeface="Wingdings"/>
                <a:cs typeface="Corbel"/>
                <a:sym typeface="Wingdings"/>
              </a:rPr>
              <a:t></a:t>
            </a:r>
            <a:endParaRPr lang="en-US" sz="2000" b="1" dirty="0">
              <a:cs typeface="Corbel"/>
            </a:endParaRPr>
          </a:p>
          <a:p>
            <a:pPr marL="285750" indent="-285750" algn="ctr">
              <a:buFont typeface="Wingdings" charset="0"/>
              <a:buChar char=""/>
            </a:pPr>
            <a:endParaRPr lang="en-US" sz="2000" dirty="0"/>
          </a:p>
        </p:txBody>
      </p:sp>
      <p:pic>
        <p:nvPicPr>
          <p:cNvPr id="7" name="Picture 6"/>
          <p:cNvPicPr>
            <a:picLocks noChangeAspect="1"/>
          </p:cNvPicPr>
          <p:nvPr/>
        </p:nvPicPr>
        <p:blipFill rotWithShape="1">
          <a:blip r:embed="rId3"/>
          <a:srcRect l="22329" t="33333" r="22222" b="35043"/>
          <a:stretch/>
        </p:blipFill>
        <p:spPr>
          <a:xfrm>
            <a:off x="5580186" y="125870"/>
            <a:ext cx="3429001" cy="1222284"/>
          </a:xfrm>
          <a:prstGeom prst="rect">
            <a:avLst/>
          </a:prstGeom>
        </p:spPr>
      </p:pic>
    </p:spTree>
    <p:extLst>
      <p:ext uri="{BB962C8B-B14F-4D97-AF65-F5344CB8AC3E}">
        <p14:creationId xmlns:p14="http://schemas.microsoft.com/office/powerpoint/2010/main" val="42799192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BC Student Success Implement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32" y="1662175"/>
            <a:ext cx="8147267" cy="5239811"/>
          </a:xfrm>
          <a:prstGeom prst="rect">
            <a:avLst/>
          </a:prstGeom>
        </p:spPr>
      </p:pic>
      <p:sp>
        <p:nvSpPr>
          <p:cNvPr id="2" name="Title 1"/>
          <p:cNvSpPr>
            <a:spLocks noGrp="1"/>
          </p:cNvSpPr>
          <p:nvPr>
            <p:ph type="title"/>
          </p:nvPr>
        </p:nvSpPr>
        <p:spPr/>
        <p:txBody>
          <a:bodyPr/>
          <a:lstStyle/>
          <a:p>
            <a:r>
              <a:rPr lang="en-US" dirty="0"/>
              <a:t>At UMBC …</a:t>
            </a:r>
          </a:p>
        </p:txBody>
      </p:sp>
      <p:sp>
        <p:nvSpPr>
          <p:cNvPr id="3" name="Content Placeholder 2"/>
          <p:cNvSpPr>
            <a:spLocks noGrp="1"/>
          </p:cNvSpPr>
          <p:nvPr>
            <p:ph idx="1"/>
          </p:nvPr>
        </p:nvSpPr>
        <p:spPr>
          <a:xfrm>
            <a:off x="1506834" y="5176252"/>
            <a:ext cx="5363075" cy="4351338"/>
          </a:xfrm>
        </p:spPr>
        <p:txBody>
          <a:bodyPr>
            <a:normAutofit/>
          </a:bodyPr>
          <a:lstStyle/>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a:latin typeface="+mj-lt"/>
            </a:endParaRPr>
          </a:p>
        </p:txBody>
      </p:sp>
      <p:sp>
        <p:nvSpPr>
          <p:cNvPr id="8" name="Freeform 7"/>
          <p:cNvSpPr>
            <a:spLocks noChangeAspect="1"/>
          </p:cNvSpPr>
          <p:nvPr/>
        </p:nvSpPr>
        <p:spPr>
          <a:xfrm>
            <a:off x="6126340" y="4637643"/>
            <a:ext cx="1196078" cy="1036903"/>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lumMod val="50000"/>
              <a:lumOff val="5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050" b="1" kern="1200" dirty="0">
                <a:solidFill>
                  <a:srgbClr val="000000"/>
                </a:solidFill>
                <a:effectLst/>
                <a:ea typeface="ＭＳ ゴシック"/>
                <a:cs typeface="Times New Roman"/>
              </a:rPr>
              <a:t>Learning</a:t>
            </a:r>
            <a:endParaRPr lang="en-US" sz="1050" b="1" dirty="0">
              <a:effectLst/>
              <a:ea typeface="ＭＳ ゴシック"/>
              <a:cs typeface="Times New Roman"/>
            </a:endParaRPr>
          </a:p>
          <a:p>
            <a:pPr marL="0" marR="0" algn="ctr">
              <a:lnSpc>
                <a:spcPct val="90000"/>
              </a:lnSpc>
              <a:spcBef>
                <a:spcPts val="0"/>
              </a:spcBef>
              <a:spcAft>
                <a:spcPts val="335"/>
              </a:spcAft>
            </a:pPr>
            <a:r>
              <a:rPr lang="en-US" sz="1050" b="1" kern="1200" dirty="0">
                <a:solidFill>
                  <a:srgbClr val="000000"/>
                </a:solidFill>
                <a:effectLst/>
                <a:ea typeface="ＭＳ ゴシック"/>
                <a:cs typeface="Times New Roman"/>
              </a:rPr>
              <a:t>Management</a:t>
            </a:r>
            <a:endParaRPr lang="en-US" sz="1050" b="1" dirty="0">
              <a:effectLst/>
              <a:ea typeface="ＭＳ ゴシック"/>
              <a:cs typeface="Times New Roman"/>
            </a:endParaRPr>
          </a:p>
          <a:p>
            <a:pPr marL="0" marR="0" algn="ctr">
              <a:lnSpc>
                <a:spcPct val="90000"/>
              </a:lnSpc>
              <a:spcBef>
                <a:spcPts val="0"/>
              </a:spcBef>
              <a:spcAft>
                <a:spcPts val="335"/>
              </a:spcAft>
            </a:pPr>
            <a:r>
              <a:rPr lang="en-US" sz="1050" b="1" kern="1200" dirty="0">
                <a:solidFill>
                  <a:srgbClr val="000000"/>
                </a:solidFill>
                <a:effectLst/>
                <a:ea typeface="ＭＳ ゴシック"/>
                <a:cs typeface="Times New Roman"/>
              </a:rPr>
              <a:t>System</a:t>
            </a:r>
            <a:endParaRPr lang="en-US" sz="1050" b="1" dirty="0">
              <a:effectLst/>
              <a:ea typeface="ＭＳ ゴシック"/>
              <a:cs typeface="Times New Roman"/>
            </a:endParaRPr>
          </a:p>
        </p:txBody>
      </p:sp>
      <p:sp>
        <p:nvSpPr>
          <p:cNvPr id="9" name="Freeform 8"/>
          <p:cNvSpPr>
            <a:spLocks noChangeAspect="1"/>
          </p:cNvSpPr>
          <p:nvPr/>
        </p:nvSpPr>
        <p:spPr>
          <a:xfrm>
            <a:off x="6761260" y="5732374"/>
            <a:ext cx="1261657" cy="1042416"/>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Student </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Information </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System</a:t>
            </a:r>
            <a:endParaRPr lang="en-US" sz="1200" b="1" dirty="0">
              <a:effectLst/>
              <a:ea typeface="ＭＳ ゴシック"/>
              <a:cs typeface="Times New Roman"/>
            </a:endParaRPr>
          </a:p>
        </p:txBody>
      </p:sp>
      <p:sp>
        <p:nvSpPr>
          <p:cNvPr id="10" name="Freeform 9"/>
          <p:cNvSpPr>
            <a:spLocks noChangeAspect="1"/>
          </p:cNvSpPr>
          <p:nvPr/>
        </p:nvSpPr>
        <p:spPr>
          <a:xfrm>
            <a:off x="6830366" y="3595227"/>
            <a:ext cx="1123445" cy="1042416"/>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4"/>
          </a:solidFill>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Data </a:t>
            </a:r>
            <a:endParaRPr lang="en-US" sz="1200" b="1" dirty="0">
              <a:effectLst/>
              <a:ea typeface="ＭＳ ゴシック"/>
              <a:cs typeface="Times New Roman"/>
            </a:endParaRPr>
          </a:p>
          <a:p>
            <a:pPr marL="0" marR="0" algn="ctr">
              <a:lnSpc>
                <a:spcPct val="90000"/>
              </a:lnSpc>
              <a:spcBef>
                <a:spcPts val="0"/>
              </a:spcBef>
              <a:spcAft>
                <a:spcPts val="335"/>
              </a:spcAft>
            </a:pPr>
            <a:r>
              <a:rPr lang="en-US" sz="1100" b="1" kern="1200" dirty="0">
                <a:solidFill>
                  <a:srgbClr val="000000"/>
                </a:solidFill>
                <a:effectLst/>
                <a:ea typeface="ＭＳ ゴシック"/>
                <a:cs typeface="Times New Roman"/>
              </a:rPr>
              <a:t>Warehouse</a:t>
            </a:r>
            <a:endParaRPr lang="en-US" sz="1200" b="1" dirty="0">
              <a:effectLst/>
              <a:ea typeface="ＭＳ ゴシック"/>
              <a:cs typeface="Times New Roman"/>
            </a:endParaRPr>
          </a:p>
        </p:txBody>
      </p:sp>
      <p:sp>
        <p:nvSpPr>
          <p:cNvPr id="11" name="Freeform 10"/>
          <p:cNvSpPr>
            <a:spLocks noChangeAspect="1"/>
          </p:cNvSpPr>
          <p:nvPr/>
        </p:nvSpPr>
        <p:spPr>
          <a:xfrm>
            <a:off x="7463142" y="4645372"/>
            <a:ext cx="1195578" cy="1036288"/>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050" b="1" kern="1200" dirty="0">
                <a:solidFill>
                  <a:srgbClr val="FFFFFF"/>
                </a:solidFill>
                <a:effectLst/>
                <a:ea typeface="ＭＳ ゴシック"/>
                <a:cs typeface="Times New Roman"/>
              </a:rPr>
              <a:t>Assessment</a:t>
            </a:r>
            <a:endParaRPr lang="en-US" sz="1050" b="1" dirty="0">
              <a:effectLst/>
              <a:ea typeface="ＭＳ ゴシック"/>
              <a:cs typeface="Times New Roman"/>
            </a:endParaRPr>
          </a:p>
          <a:p>
            <a:pPr marL="0" marR="0" algn="ctr">
              <a:lnSpc>
                <a:spcPct val="90000"/>
              </a:lnSpc>
              <a:spcBef>
                <a:spcPts val="0"/>
              </a:spcBef>
              <a:spcAft>
                <a:spcPts val="335"/>
              </a:spcAft>
            </a:pPr>
            <a:r>
              <a:rPr lang="en-US" sz="1050" b="1" kern="1200" dirty="0">
                <a:solidFill>
                  <a:srgbClr val="FFFFFF"/>
                </a:solidFill>
                <a:effectLst/>
                <a:ea typeface="ＭＳ ゴシック"/>
                <a:cs typeface="Times New Roman"/>
              </a:rPr>
              <a:t>Management</a:t>
            </a:r>
            <a:endParaRPr lang="en-US" sz="1050" b="1" dirty="0">
              <a:effectLst/>
              <a:ea typeface="ＭＳ ゴシック"/>
              <a:cs typeface="Times New Roman"/>
            </a:endParaRPr>
          </a:p>
          <a:p>
            <a:pPr marL="0" marR="0" algn="ctr">
              <a:lnSpc>
                <a:spcPct val="90000"/>
              </a:lnSpc>
              <a:spcBef>
                <a:spcPts val="0"/>
              </a:spcBef>
              <a:spcAft>
                <a:spcPts val="335"/>
              </a:spcAft>
            </a:pPr>
            <a:r>
              <a:rPr lang="en-US" sz="1050" b="1" kern="1200" dirty="0">
                <a:solidFill>
                  <a:srgbClr val="FFFFFF"/>
                </a:solidFill>
                <a:effectLst/>
                <a:ea typeface="ＭＳ ゴシック"/>
                <a:cs typeface="Times New Roman"/>
              </a:rPr>
              <a:t>System</a:t>
            </a:r>
            <a:endParaRPr lang="en-US" sz="1050" b="1" dirty="0">
              <a:effectLst/>
              <a:ea typeface="ＭＳ ゴシック"/>
              <a:cs typeface="Times New Roman"/>
            </a:endParaRPr>
          </a:p>
        </p:txBody>
      </p:sp>
      <p:sp>
        <p:nvSpPr>
          <p:cNvPr id="12" name="Freeform 11"/>
          <p:cNvSpPr>
            <a:spLocks noChangeAspect="1"/>
          </p:cNvSpPr>
          <p:nvPr/>
        </p:nvSpPr>
        <p:spPr>
          <a:xfrm>
            <a:off x="6794299" y="2455333"/>
            <a:ext cx="1195578" cy="1036288"/>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Data Analysis Tools</a:t>
            </a:r>
            <a:endParaRPr lang="en-US" sz="1200" b="1" dirty="0">
              <a:effectLst/>
              <a:ea typeface="ＭＳ ゴシック"/>
              <a:cs typeface="Times New Roman"/>
            </a:endParaRPr>
          </a:p>
        </p:txBody>
      </p:sp>
      <p:sp>
        <p:nvSpPr>
          <p:cNvPr id="14" name="Oval 13"/>
          <p:cNvSpPr/>
          <p:nvPr/>
        </p:nvSpPr>
        <p:spPr>
          <a:xfrm>
            <a:off x="1638300" y="1662175"/>
            <a:ext cx="1219200" cy="793158"/>
          </a:xfrm>
          <a:prstGeom prst="ellipse">
            <a:avLst/>
          </a:prstGeom>
          <a:noFill/>
          <a:ln w="19050" cmpd="sng">
            <a:solidFill>
              <a:schemeClr val="accent2"/>
            </a:solidFill>
          </a:ln>
          <a:effectLst>
            <a:glow rad="101600">
              <a:schemeClr val="accent1">
                <a:satMod val="175000"/>
                <a:alpha val="40000"/>
              </a:schemeClr>
            </a:glow>
            <a:outerShdw blurRad="39000" dist="25400"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37897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circle(in)">
                                      <p:cBhvr>
                                        <p:cTn id="32" dur="20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dissolve">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200" dirty="0"/>
              <a:t>Overview</a:t>
            </a:r>
            <a:endParaRPr lang="en-US" dirty="0"/>
          </a:p>
        </p:txBody>
      </p:sp>
      <p:sp>
        <p:nvSpPr>
          <p:cNvPr id="4" name="Text Placeholder 3"/>
          <p:cNvSpPr>
            <a:spLocks noGrp="1"/>
          </p:cNvSpPr>
          <p:nvPr>
            <p:ph type="body" idx="1"/>
          </p:nvPr>
        </p:nvSpPr>
        <p:spPr/>
        <p:txBody>
          <a:bodyPr>
            <a:normAutofit/>
          </a:bodyPr>
          <a:lstStyle/>
          <a:p>
            <a:r>
              <a:rPr lang="en-US" sz="2800" dirty="0"/>
              <a:t>Technology Solutions for Assessment</a:t>
            </a:r>
            <a:endParaRPr lang="en-US" sz="2800" b="1" dirty="0"/>
          </a:p>
        </p:txBody>
      </p:sp>
    </p:spTree>
    <p:extLst>
      <p:ext uri="{BB962C8B-B14F-4D97-AF65-F5344CB8AC3E}">
        <p14:creationId xmlns:p14="http://schemas.microsoft.com/office/powerpoint/2010/main" val="31571852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t>Technology Solutions for Assessment</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99314907"/>
              </p:ext>
            </p:extLst>
          </p:nvPr>
        </p:nvGraphicFramePr>
        <p:xfrm>
          <a:off x="5046133" y="2400300"/>
          <a:ext cx="3094568" cy="31369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rotWithShape="1">
          <a:blip r:embed="rId7"/>
          <a:srcRect l="2340"/>
          <a:stretch/>
        </p:blipFill>
        <p:spPr>
          <a:xfrm>
            <a:off x="457200" y="1625600"/>
            <a:ext cx="3572933" cy="4686153"/>
          </a:xfrm>
          <a:prstGeom prst="rect">
            <a:avLst/>
          </a:prstGeom>
        </p:spPr>
      </p:pic>
    </p:spTree>
    <p:extLst>
      <p:ext uri="{BB962C8B-B14F-4D97-AF65-F5344CB8AC3E}">
        <p14:creationId xmlns:p14="http://schemas.microsoft.com/office/powerpoint/2010/main" val="131505113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Assessment Technology Taxonomy </a:t>
            </a:r>
          </a:p>
        </p:txBody>
      </p:sp>
      <p:graphicFrame>
        <p:nvGraphicFramePr>
          <p:cNvPr id="4" name="Diagram 3"/>
          <p:cNvGraphicFramePr/>
          <p:nvPr>
            <p:extLst>
              <p:ext uri="{D42A27DB-BD31-4B8C-83A1-F6EECF244321}">
                <p14:modId xmlns:p14="http://schemas.microsoft.com/office/powerpoint/2010/main" val="1747857700"/>
              </p:ext>
            </p:extLst>
          </p:nvPr>
        </p:nvGraphicFramePr>
        <p:xfrm>
          <a:off x="457200" y="1775194"/>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831507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graphicEl>
                                              <a:dgm id="{93FC99D7-368F-134C-B7C8-410B46BC3B9C}"/>
                                            </p:graphicEl>
                                          </p:spTgt>
                                        </p:tgtEl>
                                        <p:attrNameLst>
                                          <p:attrName>style.visibility</p:attrName>
                                        </p:attrNameLst>
                                      </p:cBhvr>
                                      <p:to>
                                        <p:strVal val="visible"/>
                                      </p:to>
                                    </p:set>
                                    <p:animEffect transition="in" filter="circle(in)">
                                      <p:cBhvr>
                                        <p:cTn id="7" dur="2000"/>
                                        <p:tgtEl>
                                          <p:spTgt spid="4">
                                            <p:graphicEl>
                                              <a:dgm id="{93FC99D7-368F-134C-B7C8-410B46BC3B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graphicEl>
                                              <a:dgm id="{55C82318-00BE-B241-A88E-244561DDD28B}"/>
                                            </p:graphicEl>
                                          </p:spTgt>
                                        </p:tgtEl>
                                        <p:attrNameLst>
                                          <p:attrName>style.visibility</p:attrName>
                                        </p:attrNameLst>
                                      </p:cBhvr>
                                      <p:to>
                                        <p:strVal val="visible"/>
                                      </p:to>
                                    </p:set>
                                    <p:animEffect transition="in" filter="circle(in)">
                                      <p:cBhvr>
                                        <p:cTn id="12" dur="2000"/>
                                        <p:tgtEl>
                                          <p:spTgt spid="4">
                                            <p:graphicEl>
                                              <a:dgm id="{55C82318-00BE-B241-A88E-244561DDD28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What functions do your tools offer?</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42676696"/>
              </p:ext>
            </p:extLst>
          </p:nvPr>
        </p:nvGraphicFramePr>
        <p:xfrm>
          <a:off x="457200" y="1775194"/>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6844673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descr="Sample table with 2 columns, 8 rows" title="Table"/>
          <p:cNvGraphicFramePr>
            <a:graphicFrameLocks/>
          </p:cNvGraphicFramePr>
          <p:nvPr>
            <p:extLst>
              <p:ext uri="{D42A27DB-BD31-4B8C-83A1-F6EECF244321}">
                <p14:modId xmlns:p14="http://schemas.microsoft.com/office/powerpoint/2010/main" val="420012153"/>
              </p:ext>
            </p:extLst>
          </p:nvPr>
        </p:nvGraphicFramePr>
        <p:xfrm>
          <a:off x="1" y="6"/>
          <a:ext cx="9143999" cy="6488664"/>
        </p:xfrm>
        <a:graphic>
          <a:graphicData uri="http://schemas.openxmlformats.org/drawingml/2006/table">
            <a:tbl>
              <a:tblPr firstRow="1" bandRow="1">
                <a:tableStyleId>{69012ECD-51FC-41F1-AA8D-1B2483CD663E}</a:tableStyleId>
              </a:tblPr>
              <a:tblGrid>
                <a:gridCol w="1318035"/>
                <a:gridCol w="1043065"/>
                <a:gridCol w="1137973"/>
                <a:gridCol w="1137973"/>
                <a:gridCol w="1137973"/>
                <a:gridCol w="911379"/>
                <a:gridCol w="1536000"/>
                <a:gridCol w="921601"/>
              </a:tblGrid>
              <a:tr h="801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0" i="1" dirty="0">
                          <a:solidFill>
                            <a:srgbClr val="1E1818"/>
                          </a:solidFill>
                          <a:effectLst/>
                          <a:highlight>
                            <a:srgbClr val="FFFFFF"/>
                          </a:highlight>
                          <a:latin typeface="+mj-lt"/>
                          <a:ea typeface="Times"/>
                          <a:cs typeface="Times"/>
                        </a:rPr>
                        <a:t>Taxonomy/</a:t>
                      </a:r>
                      <a:r>
                        <a:rPr kumimoji="0" lang="en-US" sz="1600" b="0" i="1" kern="1200" dirty="0">
                          <a:solidFill>
                            <a:srgbClr val="1E1818"/>
                          </a:solidFill>
                          <a:effectLst/>
                          <a:highlight>
                            <a:srgbClr val="FFFFFF"/>
                          </a:highlight>
                          <a:latin typeface="+mn-lt"/>
                          <a:ea typeface="Times"/>
                          <a:cs typeface="Times"/>
                        </a:rPr>
                        <a:t>Tool</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600" b="0" i="1" dirty="0">
                          <a:solidFill>
                            <a:srgbClr val="000000"/>
                          </a:solidFill>
                          <a:effectLst/>
                          <a:highlight>
                            <a:srgbClr val="FFFFFF"/>
                          </a:highlight>
                          <a:latin typeface="+mj-lt"/>
                          <a:ea typeface="Times"/>
                          <a:cs typeface="Times"/>
                        </a:rPr>
                        <a:t>Collecting</a:t>
                      </a:r>
                      <a:r>
                        <a:rPr lang="en-US" sz="1600" b="0" i="1" dirty="0">
                          <a:solidFill>
                            <a:srgbClr val="CD0920"/>
                          </a:solidFill>
                          <a:effectLst/>
                          <a:highlight>
                            <a:srgbClr val="FFFFFF"/>
                          </a:highlight>
                          <a:latin typeface="+mj-lt"/>
                          <a:ea typeface="Times"/>
                          <a:cs typeface="Times"/>
                        </a:rPr>
                        <a:t> </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600" b="0" i="1" dirty="0">
                          <a:solidFill>
                            <a:srgbClr val="000000"/>
                          </a:solidFill>
                          <a:effectLst/>
                          <a:highlight>
                            <a:srgbClr val="FFFFFF"/>
                          </a:highlight>
                          <a:latin typeface="+mj-lt"/>
                          <a:ea typeface="Times"/>
                          <a:cs typeface="Times"/>
                        </a:rPr>
                        <a:t>Connecting</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600" b="0" i="1" dirty="0">
                          <a:solidFill>
                            <a:srgbClr val="000000"/>
                          </a:solidFill>
                          <a:effectLst/>
                          <a:highlight>
                            <a:srgbClr val="FFFFFF"/>
                          </a:highlight>
                          <a:latin typeface="+mj-lt"/>
                          <a:ea typeface="Times"/>
                          <a:cs typeface="Times"/>
                        </a:rPr>
                        <a:t>Organizing</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600" b="0" i="1" dirty="0">
                          <a:solidFill>
                            <a:srgbClr val="000000"/>
                          </a:solidFill>
                          <a:effectLst/>
                          <a:highlight>
                            <a:srgbClr val="FFFFFF"/>
                          </a:highlight>
                          <a:latin typeface="+mj-lt"/>
                          <a:ea typeface="Times"/>
                          <a:cs typeface="Times"/>
                        </a:rPr>
                        <a:t>Archiving</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600" b="0" i="1" dirty="0">
                          <a:solidFill>
                            <a:srgbClr val="000000"/>
                          </a:solidFill>
                          <a:effectLst/>
                          <a:highlight>
                            <a:srgbClr val="FFFFFF"/>
                          </a:highlight>
                          <a:latin typeface="+mj-lt"/>
                          <a:ea typeface="Times"/>
                          <a:cs typeface="Times"/>
                        </a:rPr>
                        <a:t>Analyzing</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600" b="0" i="1" dirty="0">
                          <a:solidFill>
                            <a:srgbClr val="000000"/>
                          </a:solidFill>
                          <a:effectLst/>
                          <a:highlight>
                            <a:srgbClr val="FFFFFF"/>
                          </a:highlight>
                          <a:latin typeface="+mj-lt"/>
                          <a:ea typeface="Times"/>
                          <a:cs typeface="Times"/>
                        </a:rPr>
                        <a:t>Communicating</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600" b="0" i="1" dirty="0">
                          <a:solidFill>
                            <a:srgbClr val="000000"/>
                          </a:solidFill>
                          <a:effectLst/>
                          <a:highlight>
                            <a:srgbClr val="FFFFFF"/>
                          </a:highlight>
                          <a:latin typeface="+mj-lt"/>
                          <a:ea typeface="Times"/>
                          <a:cs typeface="Times"/>
                        </a:rPr>
                        <a:t>Closing the Loop</a:t>
                      </a:r>
                      <a:endParaRPr lang="en-US" sz="1600" b="0" i="1" dirty="0">
                        <a:solidFill>
                          <a:srgbClr val="1E1818"/>
                        </a:solidFill>
                        <a:effectLst/>
                        <a:highlight>
                          <a:srgbClr val="FFFFFF"/>
                        </a:highlight>
                        <a:latin typeface="+mj-lt"/>
                        <a:ea typeface="Times"/>
                        <a:cs typeface="Times"/>
                      </a:endParaRPr>
                    </a:p>
                  </a:txBody>
                  <a:tcPr marL="28575" marR="28575" marT="38100" marB="38100" anchor="ctr"/>
                </a:tc>
              </a:tr>
              <a:tr h="399614">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Acrobatiq</a:t>
                      </a:r>
                    </a:p>
                  </a:txBody>
                  <a:tcPr marL="7859" marR="7859" marT="10795" marB="10795" anchor="ctr">
                    <a:solidFill>
                      <a:srgbClr val="595959"/>
                    </a:solidFill>
                  </a:tcPr>
                </a:tc>
                <a:tc>
                  <a:txBody>
                    <a:bodyPr/>
                    <a:lstStyle/>
                    <a:p>
                      <a:pPr marL="0" marR="0" indent="0" algn="ctr">
                        <a:lnSpc>
                          <a:spcPct val="100000"/>
                        </a:lnSpc>
                        <a:spcBef>
                          <a:spcPts val="0"/>
                        </a:spcBef>
                        <a:spcAft>
                          <a:spcPts val="0"/>
                        </a:spcAft>
                      </a:pPr>
                      <a:r>
                        <a:rPr lang="en-US" sz="1200" b="1" cap="small" dirty="0">
                          <a:solidFill>
                            <a:srgbClr val="1E1818"/>
                          </a:solidFill>
                          <a:effectLst/>
                          <a:highlight>
                            <a:srgbClr val="FFFFFF"/>
                          </a:highlight>
                          <a:latin typeface="+mn-lt"/>
                          <a:ea typeface="Times"/>
                          <a:cs typeface="Times"/>
                        </a:rPr>
                        <a:t>*</a:t>
                      </a:r>
                    </a:p>
                  </a:txBody>
                  <a:tcPr marL="7859" marR="7859" marT="10795" marB="10795"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1200" b="1" cap="small" dirty="0">
                          <a:solidFill>
                            <a:srgbClr val="1E1818"/>
                          </a:solidFill>
                          <a:effectLst/>
                          <a:highlight>
                            <a:srgbClr val="FFFFFF"/>
                          </a:highlight>
                          <a:latin typeface="+mn-lt"/>
                          <a:ea typeface="Times"/>
                          <a:cs typeface="Times"/>
                        </a:rPr>
                        <a:t>*</a:t>
                      </a:r>
                    </a:p>
                  </a:txBody>
                  <a:tcPr marL="7859" marR="7859" marT="10795" marB="10795"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1200" b="1" cap="small" dirty="0">
                          <a:solidFill>
                            <a:srgbClr val="1E1818"/>
                          </a:solidFill>
                          <a:effectLst/>
                          <a:highlight>
                            <a:srgbClr val="FFFFFF"/>
                          </a:highlight>
                          <a:latin typeface="+mn-lt"/>
                          <a:ea typeface="Times"/>
                          <a:cs typeface="Times"/>
                        </a:rPr>
                        <a:t>*</a:t>
                      </a:r>
                    </a:p>
                  </a:txBody>
                  <a:tcPr marL="7859" marR="7859" marT="10795" marB="10795"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1200" b="1" cap="small" dirty="0">
                          <a:solidFill>
                            <a:srgbClr val="1E1818"/>
                          </a:solidFill>
                          <a:effectLst/>
                          <a:highlight>
                            <a:srgbClr val="FFFFFF"/>
                          </a:highlight>
                          <a:latin typeface="+mn-lt"/>
                          <a:ea typeface="Times"/>
                          <a:cs typeface="Times"/>
                        </a:rPr>
                        <a:t>* </a:t>
                      </a:r>
                    </a:p>
                  </a:txBody>
                  <a:tcPr marL="7859" marR="7859" marT="10795" marB="10795"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1200" b="1" cap="small" dirty="0">
                          <a:solidFill>
                            <a:srgbClr val="1E1818"/>
                          </a:solidFill>
                          <a:effectLst/>
                          <a:highlight>
                            <a:srgbClr val="FFFFFF"/>
                          </a:highlight>
                          <a:latin typeface="+mn-lt"/>
                          <a:ea typeface="Times"/>
                          <a:cs typeface="Times"/>
                        </a:rPr>
                        <a:t>*</a:t>
                      </a:r>
                    </a:p>
                  </a:txBody>
                  <a:tcPr marL="7859" marR="7859" marT="10795" marB="10795"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1200" b="1" cap="small" dirty="0">
                          <a:solidFill>
                            <a:srgbClr val="1E1818"/>
                          </a:solidFill>
                          <a:effectLst/>
                          <a:highlight>
                            <a:srgbClr val="FFFFFF"/>
                          </a:highlight>
                          <a:latin typeface="+mn-lt"/>
                          <a:ea typeface="Times"/>
                          <a:cs typeface="Times"/>
                        </a:rPr>
                        <a:t>* </a:t>
                      </a:r>
                    </a:p>
                  </a:txBody>
                  <a:tcPr marL="7859" marR="7859" marT="10795" marB="10795"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1200" b="1" cap="small" dirty="0">
                          <a:solidFill>
                            <a:srgbClr val="1E1818"/>
                          </a:solidFill>
                          <a:effectLst/>
                          <a:highlight>
                            <a:srgbClr val="FFFFFF"/>
                          </a:highlight>
                          <a:latin typeface="+mn-lt"/>
                          <a:ea typeface="Times"/>
                          <a:cs typeface="Times"/>
                        </a:rPr>
                        <a:t> </a:t>
                      </a:r>
                    </a:p>
                  </a:txBody>
                  <a:tcPr marL="7859" marR="7859" marT="10795" marB="10795" anchor="ctr">
                    <a:solidFill>
                      <a:schemeClr val="accent4">
                        <a:lumMod val="20000"/>
                        <a:lumOff val="80000"/>
                      </a:schemeClr>
                    </a:solidFill>
                  </a:tcPr>
                </a:tc>
              </a:tr>
              <a:tr h="443402">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AEFIS</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r>
              <a:tr h="578324">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Blackboard Learn</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r>
              <a:tr h="578324">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Civitas Learning</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r>
              <a:tr h="443402">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ExamSoft</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r>
              <a:tr h="443402">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Explorance</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r>
              <a:tr h="578324">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Learning Objects</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r>
              <a:tr h="443402">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PASS-PORT</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r>
              <a:tr h="578324">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PeopleSoft Campus</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 </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r>
              <a:tr h="443402">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Portfolium</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r>
              <a:tr h="757033">
                <a:tc>
                  <a:txBody>
                    <a:bodyPr/>
                    <a:lstStyle/>
                    <a:p>
                      <a:pPr marL="0" marR="0" indent="0" algn="ctr">
                        <a:lnSpc>
                          <a:spcPct val="100000"/>
                        </a:lnSpc>
                        <a:spcBef>
                          <a:spcPts val="0"/>
                        </a:spcBef>
                        <a:spcAft>
                          <a:spcPts val="0"/>
                        </a:spcAft>
                      </a:pPr>
                      <a:r>
                        <a:rPr lang="en-US" sz="1200" b="1" dirty="0">
                          <a:solidFill>
                            <a:schemeClr val="bg1"/>
                          </a:solidFill>
                          <a:effectLst/>
                          <a:highlight>
                            <a:srgbClr val="FFFFFF"/>
                          </a:highlight>
                          <a:latin typeface="+mj-lt"/>
                          <a:ea typeface="Times"/>
                          <a:cs typeface="Times"/>
                        </a:rPr>
                        <a:t>WaterMark TaskStream Tk20</a:t>
                      </a:r>
                    </a:p>
                  </a:txBody>
                  <a:tcPr marL="7859" marR="7859" marT="10795" marB="10795" anchor="ctr">
                    <a:solidFill>
                      <a:srgbClr val="595959"/>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c>
                  <a:txBody>
                    <a:bodyPr/>
                    <a:lstStyle/>
                    <a:p>
                      <a:pPr marL="0" marR="0" indent="0" algn="ctr">
                        <a:lnSpc>
                          <a:spcPct val="200000"/>
                        </a:lnSpc>
                        <a:spcBef>
                          <a:spcPts val="0"/>
                        </a:spcBef>
                        <a:spcAft>
                          <a:spcPts val="0"/>
                        </a:spcAft>
                      </a:pPr>
                      <a:r>
                        <a:rPr lang="en-US" sz="1200" dirty="0">
                          <a:solidFill>
                            <a:srgbClr val="1E1818"/>
                          </a:solidFill>
                          <a:effectLst/>
                          <a:highlight>
                            <a:srgbClr val="FFFFFF"/>
                          </a:highlight>
                          <a:latin typeface="+mn-lt"/>
                          <a:ea typeface="Times"/>
                          <a:cs typeface="Times"/>
                        </a:rPr>
                        <a:t>x</a:t>
                      </a:r>
                    </a:p>
                  </a:txBody>
                  <a:tcPr marL="13097" marR="13097" marT="17992" marB="17992" anchor="ctr">
                    <a:solidFill>
                      <a:schemeClr val="accent4">
                        <a:lumMod val="20000"/>
                        <a:lumOff val="80000"/>
                      </a:schemeClr>
                    </a:solidFill>
                  </a:tcPr>
                </a:tc>
              </a:tr>
            </a:tbl>
          </a:graphicData>
        </a:graphic>
      </p:graphicFrame>
      <p:sp>
        <p:nvSpPr>
          <p:cNvPr id="2" name="TextBox 1"/>
          <p:cNvSpPr txBox="1"/>
          <p:nvPr/>
        </p:nvSpPr>
        <p:spPr>
          <a:xfrm>
            <a:off x="2" y="6488668"/>
            <a:ext cx="9143999" cy="369332"/>
          </a:xfrm>
          <a:prstGeom prst="rect">
            <a:avLst/>
          </a:prstGeom>
          <a:noFill/>
        </p:spPr>
        <p:txBody>
          <a:bodyPr wrap="square" rtlCol="0">
            <a:spAutoFit/>
          </a:bodyPr>
          <a:lstStyle/>
          <a:p>
            <a:r>
              <a:rPr lang="en-US" i="1" dirty="0"/>
              <a:t>X = provides all capabilities of category; * = provides at least one of the capabilities of the category</a:t>
            </a:r>
            <a:endParaRPr lang="en-US" dirty="0"/>
          </a:p>
        </p:txBody>
      </p:sp>
    </p:spTree>
    <p:extLst>
      <p:ext uri="{BB962C8B-B14F-4D97-AF65-F5344CB8AC3E}">
        <p14:creationId xmlns:p14="http://schemas.microsoft.com/office/powerpoint/2010/main" val="4448996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UMBC …</a:t>
            </a:r>
          </a:p>
        </p:txBody>
      </p:sp>
      <p:sp>
        <p:nvSpPr>
          <p:cNvPr id="3" name="Content Placeholder 2"/>
          <p:cNvSpPr>
            <a:spLocks noGrp="1"/>
          </p:cNvSpPr>
          <p:nvPr>
            <p:ph idx="1"/>
          </p:nvPr>
        </p:nvSpPr>
        <p:spPr>
          <a:xfrm>
            <a:off x="1506834" y="5176252"/>
            <a:ext cx="5363075" cy="4351338"/>
          </a:xfrm>
        </p:spPr>
        <p:txBody>
          <a:bodyPr>
            <a:normAutofit/>
          </a:bodyPr>
          <a:lstStyle/>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a:latin typeface="+mj-lt"/>
            </a:endParaRPr>
          </a:p>
        </p:txBody>
      </p:sp>
      <p:graphicFrame>
        <p:nvGraphicFramePr>
          <p:cNvPr id="8" name="Content Placeholder 1" descr="Sample table with 2 columns, 8 rows" title="Table"/>
          <p:cNvGraphicFramePr>
            <a:graphicFrameLocks/>
          </p:cNvGraphicFramePr>
          <p:nvPr>
            <p:extLst>
              <p:ext uri="{D42A27DB-BD31-4B8C-83A1-F6EECF244321}">
                <p14:modId xmlns:p14="http://schemas.microsoft.com/office/powerpoint/2010/main" val="252609700"/>
              </p:ext>
            </p:extLst>
          </p:nvPr>
        </p:nvGraphicFramePr>
        <p:xfrm>
          <a:off x="158193" y="1651001"/>
          <a:ext cx="8693708" cy="4873210"/>
        </p:xfrm>
        <a:graphic>
          <a:graphicData uri="http://schemas.openxmlformats.org/drawingml/2006/table">
            <a:tbl>
              <a:tblPr firstRow="1" bandRow="1">
                <a:tableStyleId>{69012ECD-51FC-41F1-AA8D-1B2483CD663E}</a:tableStyleId>
              </a:tblPr>
              <a:tblGrid>
                <a:gridCol w="2082474"/>
                <a:gridCol w="825613"/>
                <a:gridCol w="900738"/>
                <a:gridCol w="900738"/>
                <a:gridCol w="900738"/>
                <a:gridCol w="900738"/>
                <a:gridCol w="1258067"/>
                <a:gridCol w="924602"/>
              </a:tblGrid>
              <a:tr h="4961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dirty="0">
                          <a:solidFill>
                            <a:srgbClr val="1E1818"/>
                          </a:solidFill>
                          <a:effectLst/>
                          <a:highlight>
                            <a:srgbClr val="FFFFFF"/>
                          </a:highlight>
                          <a:latin typeface="+mj-lt"/>
                          <a:ea typeface="Times"/>
                          <a:cs typeface="Times"/>
                        </a:rPr>
                        <a:t>Taxonomy/</a:t>
                      </a:r>
                      <a:r>
                        <a:rPr kumimoji="0" lang="en-US" sz="1400" b="0" i="1" kern="1200" dirty="0">
                          <a:solidFill>
                            <a:srgbClr val="1E1818"/>
                          </a:solidFill>
                          <a:effectLst/>
                          <a:highlight>
                            <a:srgbClr val="FFFFFF"/>
                          </a:highlight>
                          <a:latin typeface="+mn-lt"/>
                          <a:ea typeface="Times"/>
                          <a:cs typeface="Times"/>
                        </a:rPr>
                        <a:t>Tool</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Collecting</a:t>
                      </a:r>
                      <a:r>
                        <a:rPr lang="en-US" sz="1400" b="0" i="1" dirty="0">
                          <a:solidFill>
                            <a:srgbClr val="CD0920"/>
                          </a:solidFill>
                          <a:effectLst/>
                          <a:highlight>
                            <a:srgbClr val="FFFFFF"/>
                          </a:highlight>
                          <a:latin typeface="+mj-lt"/>
                          <a:ea typeface="Times"/>
                          <a:cs typeface="Times"/>
                        </a:rPr>
                        <a:t> </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Connecting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Organizing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Archiving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Analyzing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Communicating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Closing the Loop</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r>
              <a:tr h="375893">
                <a:tc>
                  <a:txBody>
                    <a:bodyPr/>
                    <a:lstStyle/>
                    <a:p>
                      <a:pPr marL="0" marR="0" indent="0" algn="ctr">
                        <a:lnSpc>
                          <a:spcPct val="100000"/>
                        </a:lnSpc>
                        <a:spcBef>
                          <a:spcPts val="0"/>
                        </a:spcBef>
                        <a:spcAft>
                          <a:spcPts val="0"/>
                        </a:spcAft>
                      </a:pPr>
                      <a:r>
                        <a:rPr lang="en-US" sz="1800" b="1" dirty="0">
                          <a:solidFill>
                            <a:schemeClr val="bg1"/>
                          </a:solidFill>
                          <a:effectLst/>
                          <a:highlight>
                            <a:srgbClr val="FFFFFF"/>
                          </a:highlight>
                          <a:latin typeface="+mj-lt"/>
                          <a:ea typeface="Times"/>
                          <a:cs typeface="Times"/>
                        </a:rPr>
                        <a:t>Acrobatiq</a:t>
                      </a: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chemeClr val="bg2"/>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616465">
                <a:tc>
                  <a:txBody>
                    <a:bodyPr/>
                    <a:lstStyle/>
                    <a:p>
                      <a:pPr marL="0" marR="0" indent="0" algn="ctr">
                        <a:lnSpc>
                          <a:spcPct val="100000"/>
                        </a:lnSpc>
                        <a:spcBef>
                          <a:spcPts val="0"/>
                        </a:spcBef>
                        <a:spcAft>
                          <a:spcPts val="0"/>
                        </a:spcAft>
                      </a:pPr>
                      <a:r>
                        <a:rPr lang="en-US" sz="1800" b="1" dirty="0">
                          <a:solidFill>
                            <a:schemeClr val="bg1"/>
                          </a:solidFill>
                          <a:effectLst/>
                          <a:highlight>
                            <a:srgbClr val="FFFFFF"/>
                          </a:highlight>
                          <a:latin typeface="+mj-lt"/>
                          <a:ea typeface="Times"/>
                          <a:cs typeface="Times"/>
                        </a:rPr>
                        <a:t>Blackboard </a:t>
                      </a:r>
                      <a:r>
                        <a:rPr lang="en-US" sz="1800" b="1" dirty="0" smtClean="0">
                          <a:solidFill>
                            <a:schemeClr val="bg1"/>
                          </a:solidFill>
                          <a:effectLst/>
                          <a:highlight>
                            <a:srgbClr val="FFFFFF"/>
                          </a:highlight>
                          <a:latin typeface="+mj-lt"/>
                          <a:ea typeface="Times"/>
                          <a:cs typeface="Times"/>
                        </a:rPr>
                        <a:t>Learn/EAC</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r>
              <a:tr h="444781">
                <a:tc>
                  <a:txBody>
                    <a:bodyPr/>
                    <a:lstStyle/>
                    <a:p>
                      <a:pPr marL="0" marR="0" indent="0" algn="ctr">
                        <a:lnSpc>
                          <a:spcPct val="100000"/>
                        </a:lnSpc>
                        <a:spcBef>
                          <a:spcPts val="0"/>
                        </a:spcBef>
                        <a:spcAft>
                          <a:spcPts val="0"/>
                        </a:spcAft>
                      </a:pPr>
                      <a:r>
                        <a:rPr lang="en-US" sz="1800" b="1" dirty="0">
                          <a:solidFill>
                            <a:schemeClr val="bg1"/>
                          </a:solidFill>
                          <a:effectLst/>
                          <a:highlight>
                            <a:srgbClr val="FFFFFF"/>
                          </a:highlight>
                          <a:latin typeface="+mj-lt"/>
                          <a:ea typeface="Times"/>
                          <a:cs typeface="Times"/>
                        </a:rPr>
                        <a:t>Civitas Learning</a:t>
                      </a: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375893">
                <a:tc>
                  <a:txBody>
                    <a:bodyPr/>
                    <a:lstStyle/>
                    <a:p>
                      <a:pPr marL="0" marR="0" indent="0" algn="ctr">
                        <a:lnSpc>
                          <a:spcPct val="100000"/>
                        </a:lnSpc>
                        <a:spcBef>
                          <a:spcPts val="0"/>
                        </a:spcBef>
                        <a:spcAft>
                          <a:spcPts val="0"/>
                        </a:spcAft>
                      </a:pPr>
                      <a:r>
                        <a:rPr lang="en-US" sz="1800" b="1" dirty="0" smtClean="0">
                          <a:solidFill>
                            <a:schemeClr val="bg1"/>
                          </a:solidFill>
                          <a:effectLst/>
                          <a:highlight>
                            <a:srgbClr val="FFFFFF"/>
                          </a:highlight>
                          <a:latin typeface="+mj-lt"/>
                          <a:ea typeface="Times"/>
                          <a:cs typeface="Times"/>
                        </a:rPr>
                        <a:t>EAB</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444781">
                <a:tc>
                  <a:txBody>
                    <a:bodyPr/>
                    <a:lstStyle/>
                    <a:p>
                      <a:pPr marL="0" marR="0" indent="0" algn="ctr">
                        <a:lnSpc>
                          <a:spcPct val="100000"/>
                        </a:lnSpc>
                        <a:spcBef>
                          <a:spcPts val="0"/>
                        </a:spcBef>
                        <a:spcAft>
                          <a:spcPts val="0"/>
                        </a:spcAft>
                      </a:pPr>
                      <a:r>
                        <a:rPr lang="en-US" sz="1800" b="1" dirty="0" smtClean="0">
                          <a:solidFill>
                            <a:schemeClr val="bg1"/>
                          </a:solidFill>
                          <a:effectLst/>
                          <a:highlight>
                            <a:srgbClr val="FFFFFF"/>
                          </a:highlight>
                          <a:latin typeface="+mj-lt"/>
                          <a:ea typeface="Times"/>
                          <a:cs typeface="Times"/>
                        </a:rPr>
                        <a:t>Bb Predict</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375893">
                <a:tc>
                  <a:txBody>
                    <a:bodyPr/>
                    <a:lstStyle/>
                    <a:p>
                      <a:pPr marL="0" marR="0" indent="0" algn="ctr">
                        <a:lnSpc>
                          <a:spcPct val="100000"/>
                        </a:lnSpc>
                        <a:spcBef>
                          <a:spcPts val="0"/>
                        </a:spcBef>
                        <a:spcAft>
                          <a:spcPts val="0"/>
                        </a:spcAft>
                      </a:pPr>
                      <a:r>
                        <a:rPr lang="en-US" sz="1800" b="1" dirty="0" smtClean="0">
                          <a:solidFill>
                            <a:schemeClr val="bg1"/>
                          </a:solidFill>
                          <a:effectLst/>
                          <a:highlight>
                            <a:srgbClr val="FFFFFF"/>
                          </a:highlight>
                          <a:latin typeface="+mj-lt"/>
                          <a:ea typeface="Times"/>
                          <a:cs typeface="Times"/>
                        </a:rPr>
                        <a:t>Pyramid</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cap="small" dirty="0">
                          <a:solidFill>
                            <a:schemeClr val="bg2"/>
                          </a:solidFill>
                          <a:effectLst/>
                          <a:highlight>
                            <a:srgbClr val="FFFFFF"/>
                          </a:highlight>
                          <a:latin typeface="+mn-lt"/>
                          <a:ea typeface="Times"/>
                          <a:cs typeface="Times"/>
                        </a:rPr>
                        <a:t>*</a:t>
                      </a:r>
                      <a:endParaRPr kumimoji="0" lang="en-US" sz="2000" b="1" kern="1200" cap="small" dirty="0">
                        <a:solidFill>
                          <a:srgbClr val="1E1818"/>
                        </a:solidFill>
                        <a:effectLst/>
                        <a:highlight>
                          <a:srgbClr val="FFFFFF"/>
                        </a:highlight>
                        <a:latin typeface="+mn-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444781">
                <a:tc>
                  <a:txBody>
                    <a:bodyPr/>
                    <a:lstStyle/>
                    <a:p>
                      <a:pPr marL="0" marR="0" indent="0" algn="ctr">
                        <a:lnSpc>
                          <a:spcPct val="100000"/>
                        </a:lnSpc>
                        <a:spcBef>
                          <a:spcPts val="0"/>
                        </a:spcBef>
                        <a:spcAft>
                          <a:spcPts val="0"/>
                        </a:spcAft>
                      </a:pPr>
                      <a:r>
                        <a:rPr lang="en-US" sz="1800" b="1" dirty="0">
                          <a:solidFill>
                            <a:schemeClr val="bg1"/>
                          </a:solidFill>
                          <a:effectLst/>
                          <a:highlight>
                            <a:srgbClr val="FFFFFF"/>
                          </a:highlight>
                          <a:latin typeface="+mj-lt"/>
                          <a:ea typeface="Times"/>
                          <a:cs typeface="Times"/>
                        </a:rPr>
                        <a:t>PeopleSoft Campus</a:t>
                      </a: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375893">
                <a:tc>
                  <a:txBody>
                    <a:bodyPr/>
                    <a:lstStyle/>
                    <a:p>
                      <a:pPr marL="0" marR="0" indent="0" algn="ctr">
                        <a:lnSpc>
                          <a:spcPct val="100000"/>
                        </a:lnSpc>
                        <a:spcBef>
                          <a:spcPts val="0"/>
                        </a:spcBef>
                        <a:spcAft>
                          <a:spcPts val="0"/>
                        </a:spcAft>
                      </a:pPr>
                      <a:r>
                        <a:rPr lang="en-US" sz="1800" b="1" dirty="0" smtClean="0">
                          <a:solidFill>
                            <a:schemeClr val="bg1"/>
                          </a:solidFill>
                          <a:effectLst/>
                          <a:highlight>
                            <a:srgbClr val="FFFFFF"/>
                          </a:highlight>
                          <a:latin typeface="+mj-lt"/>
                          <a:ea typeface="Times"/>
                          <a:cs typeface="Times"/>
                        </a:rPr>
                        <a:t>Portfolium</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887108">
                <a:tc>
                  <a:txBody>
                    <a:bodyPr/>
                    <a:lstStyle/>
                    <a:p>
                      <a:pPr marL="0" marR="0" indent="0" algn="ctr">
                        <a:lnSpc>
                          <a:spcPct val="100000"/>
                        </a:lnSpc>
                        <a:spcBef>
                          <a:spcPts val="0"/>
                        </a:spcBef>
                        <a:spcAft>
                          <a:spcPts val="0"/>
                        </a:spcAft>
                      </a:pPr>
                      <a:r>
                        <a:rPr kumimoji="0" lang="en-US" sz="1800" b="1" kern="1200" dirty="0">
                          <a:solidFill>
                            <a:schemeClr val="bg1"/>
                          </a:solidFill>
                          <a:effectLst/>
                          <a:highlight>
                            <a:srgbClr val="FFFFFF"/>
                          </a:highlight>
                          <a:latin typeface="+mn-lt"/>
                          <a:ea typeface="Times"/>
                          <a:cs typeface="Times"/>
                        </a:rPr>
                        <a:t>WaterMark </a:t>
                      </a:r>
                      <a:r>
                        <a:rPr lang="en-US" sz="1800" b="1" dirty="0">
                          <a:solidFill>
                            <a:schemeClr val="bg1"/>
                          </a:solidFill>
                          <a:effectLst/>
                          <a:highlight>
                            <a:srgbClr val="FFFFFF"/>
                          </a:highlight>
                          <a:latin typeface="+mj-lt"/>
                          <a:ea typeface="Times"/>
                          <a:cs typeface="Times"/>
                        </a:rPr>
                        <a:t>TaskStream Tk20</a:t>
                      </a:r>
                      <a:r>
                        <a:rPr lang="en-US" sz="1800" b="1" baseline="0" dirty="0">
                          <a:solidFill>
                            <a:schemeClr val="bg1"/>
                          </a:solidFill>
                          <a:effectLst/>
                          <a:highlight>
                            <a:srgbClr val="FFFFFF"/>
                          </a:highlight>
                          <a:latin typeface="+mj-lt"/>
                          <a:ea typeface="Times"/>
                          <a:cs typeface="Times"/>
                        </a:rPr>
                        <a:t> </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chemeClr val="bg2"/>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x</a:t>
                      </a:r>
                    </a:p>
                  </a:txBody>
                  <a:tcPr marL="28575" marR="28575" marT="38100" marB="38100" anchor="ctr">
                    <a:solidFill>
                      <a:schemeClr val="accent4">
                        <a:lumMod val="20000"/>
                        <a:lumOff val="80000"/>
                      </a:schemeClr>
                    </a:solidFill>
                  </a:tcPr>
                </a:tc>
              </a:tr>
            </a:tbl>
          </a:graphicData>
        </a:graphic>
      </p:graphicFrame>
      <p:sp>
        <p:nvSpPr>
          <p:cNvPr id="5" name="TextBox 4"/>
          <p:cNvSpPr txBox="1"/>
          <p:nvPr/>
        </p:nvSpPr>
        <p:spPr>
          <a:xfrm>
            <a:off x="2" y="6488668"/>
            <a:ext cx="9143999" cy="369332"/>
          </a:xfrm>
          <a:prstGeom prst="rect">
            <a:avLst/>
          </a:prstGeom>
          <a:noFill/>
        </p:spPr>
        <p:txBody>
          <a:bodyPr wrap="square" rtlCol="0">
            <a:spAutoFit/>
          </a:bodyPr>
          <a:lstStyle/>
          <a:p>
            <a:r>
              <a:rPr lang="en-US" i="1" dirty="0"/>
              <a:t>X = provides all capabilities of category; * = provides at least one of the capabilities of the category</a:t>
            </a:r>
            <a:endParaRPr lang="en-US" dirty="0"/>
          </a:p>
        </p:txBody>
      </p:sp>
    </p:spTree>
    <p:extLst>
      <p:ext uri="{BB962C8B-B14F-4D97-AF65-F5344CB8AC3E}">
        <p14:creationId xmlns:p14="http://schemas.microsoft.com/office/powerpoint/2010/main" val="107528298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UMBC …</a:t>
            </a:r>
          </a:p>
        </p:txBody>
      </p:sp>
      <p:sp>
        <p:nvSpPr>
          <p:cNvPr id="3" name="Content Placeholder 2"/>
          <p:cNvSpPr>
            <a:spLocks noGrp="1"/>
          </p:cNvSpPr>
          <p:nvPr>
            <p:ph idx="1"/>
          </p:nvPr>
        </p:nvSpPr>
        <p:spPr>
          <a:xfrm>
            <a:off x="1506834" y="5176252"/>
            <a:ext cx="5363075" cy="4351338"/>
          </a:xfrm>
        </p:spPr>
        <p:txBody>
          <a:bodyPr>
            <a:normAutofit/>
          </a:bodyPr>
          <a:lstStyle/>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a:latin typeface="+mj-lt"/>
            </a:endParaRPr>
          </a:p>
        </p:txBody>
      </p:sp>
      <p:graphicFrame>
        <p:nvGraphicFramePr>
          <p:cNvPr id="8" name="Content Placeholder 1" descr="Sample table with 2 columns, 8 rows" title="Table"/>
          <p:cNvGraphicFramePr>
            <a:graphicFrameLocks/>
          </p:cNvGraphicFramePr>
          <p:nvPr>
            <p:extLst>
              <p:ext uri="{D42A27DB-BD31-4B8C-83A1-F6EECF244321}">
                <p14:modId xmlns:p14="http://schemas.microsoft.com/office/powerpoint/2010/main" val="3568310837"/>
              </p:ext>
            </p:extLst>
          </p:nvPr>
        </p:nvGraphicFramePr>
        <p:xfrm>
          <a:off x="158193" y="1651001"/>
          <a:ext cx="8693708" cy="3977727"/>
        </p:xfrm>
        <a:graphic>
          <a:graphicData uri="http://schemas.openxmlformats.org/drawingml/2006/table">
            <a:tbl>
              <a:tblPr firstRow="1" bandRow="1">
                <a:tableStyleId>{69012ECD-51FC-41F1-AA8D-1B2483CD663E}</a:tableStyleId>
              </a:tblPr>
              <a:tblGrid>
                <a:gridCol w="2082474"/>
                <a:gridCol w="825613"/>
                <a:gridCol w="900738"/>
                <a:gridCol w="900738"/>
                <a:gridCol w="900738"/>
                <a:gridCol w="900738"/>
                <a:gridCol w="1258067"/>
                <a:gridCol w="924602"/>
              </a:tblGrid>
              <a:tr h="49617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1" dirty="0">
                          <a:solidFill>
                            <a:srgbClr val="1E1818"/>
                          </a:solidFill>
                          <a:effectLst/>
                          <a:highlight>
                            <a:srgbClr val="FFFFFF"/>
                          </a:highlight>
                          <a:latin typeface="+mj-lt"/>
                          <a:ea typeface="Times"/>
                          <a:cs typeface="Times"/>
                        </a:rPr>
                        <a:t>Taxonomy/</a:t>
                      </a:r>
                      <a:r>
                        <a:rPr kumimoji="0" lang="en-US" sz="1400" b="0" i="1" kern="1200" dirty="0">
                          <a:solidFill>
                            <a:srgbClr val="1E1818"/>
                          </a:solidFill>
                          <a:effectLst/>
                          <a:highlight>
                            <a:srgbClr val="FFFFFF"/>
                          </a:highlight>
                          <a:latin typeface="+mn-lt"/>
                          <a:ea typeface="Times"/>
                          <a:cs typeface="Times"/>
                        </a:rPr>
                        <a:t>Tool</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Collecting</a:t>
                      </a:r>
                      <a:r>
                        <a:rPr lang="en-US" sz="1400" b="0" i="1" dirty="0">
                          <a:solidFill>
                            <a:srgbClr val="CD0920"/>
                          </a:solidFill>
                          <a:effectLst/>
                          <a:highlight>
                            <a:srgbClr val="FFFFFF"/>
                          </a:highlight>
                          <a:latin typeface="+mj-lt"/>
                          <a:ea typeface="Times"/>
                          <a:cs typeface="Times"/>
                        </a:rPr>
                        <a:t> </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Connecting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Organizing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Archiving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Analyzing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Communicating</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c>
                  <a:txBody>
                    <a:bodyPr/>
                    <a:lstStyle/>
                    <a:p>
                      <a:pPr marL="0" marR="0" indent="0" algn="ctr">
                        <a:lnSpc>
                          <a:spcPct val="100000"/>
                        </a:lnSpc>
                        <a:spcBef>
                          <a:spcPts val="0"/>
                        </a:spcBef>
                        <a:spcAft>
                          <a:spcPts val="0"/>
                        </a:spcAft>
                      </a:pPr>
                      <a:r>
                        <a:rPr lang="en-US" sz="1400" b="0" i="1" dirty="0">
                          <a:solidFill>
                            <a:srgbClr val="000000"/>
                          </a:solidFill>
                          <a:effectLst/>
                          <a:highlight>
                            <a:srgbClr val="FFFFFF"/>
                          </a:highlight>
                          <a:latin typeface="+mj-lt"/>
                          <a:ea typeface="Times"/>
                          <a:cs typeface="Times"/>
                        </a:rPr>
                        <a:t>Closing the Loop</a:t>
                      </a:r>
                      <a:endParaRPr lang="en-US" sz="1400" b="0" i="1" dirty="0">
                        <a:solidFill>
                          <a:srgbClr val="1E1818"/>
                        </a:solidFill>
                        <a:effectLst/>
                        <a:highlight>
                          <a:srgbClr val="FFFFFF"/>
                        </a:highlight>
                        <a:latin typeface="+mj-lt"/>
                        <a:ea typeface="Times"/>
                        <a:cs typeface="Times"/>
                      </a:endParaRPr>
                    </a:p>
                  </a:txBody>
                  <a:tcPr marL="28575" marR="28575" marT="38100" marB="38100" anchor="ctr"/>
                </a:tc>
              </a:tr>
              <a:tr h="375893">
                <a:tc>
                  <a:txBody>
                    <a:bodyPr/>
                    <a:lstStyle/>
                    <a:p>
                      <a:pPr marL="0" marR="0" indent="0" algn="ctr">
                        <a:lnSpc>
                          <a:spcPct val="100000"/>
                        </a:lnSpc>
                        <a:spcBef>
                          <a:spcPts val="0"/>
                        </a:spcBef>
                        <a:spcAft>
                          <a:spcPts val="0"/>
                        </a:spcAft>
                      </a:pPr>
                      <a:r>
                        <a:rPr lang="en-US" sz="1800" b="1" dirty="0">
                          <a:solidFill>
                            <a:schemeClr val="bg1"/>
                          </a:solidFill>
                          <a:effectLst/>
                          <a:highlight>
                            <a:srgbClr val="FFFFFF"/>
                          </a:highlight>
                          <a:latin typeface="+mj-lt"/>
                          <a:ea typeface="Times"/>
                          <a:cs typeface="Times"/>
                        </a:rPr>
                        <a:t>myUMBC</a:t>
                      </a: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endParaRPr lang="en-US" sz="2000" b="1" cap="small" dirty="0">
                        <a:solidFill>
                          <a:schemeClr val="bg2"/>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616465">
                <a:tc>
                  <a:txBody>
                    <a:bodyPr/>
                    <a:lstStyle/>
                    <a:p>
                      <a:pPr marL="0" marR="0" indent="0" algn="ctr">
                        <a:lnSpc>
                          <a:spcPct val="100000"/>
                        </a:lnSpc>
                        <a:spcBef>
                          <a:spcPts val="0"/>
                        </a:spcBef>
                        <a:spcAft>
                          <a:spcPts val="0"/>
                        </a:spcAft>
                      </a:pPr>
                      <a:r>
                        <a:rPr lang="en-US" sz="1800" b="1" dirty="0">
                          <a:solidFill>
                            <a:schemeClr val="bg1"/>
                          </a:solidFill>
                          <a:effectLst/>
                          <a:highlight>
                            <a:srgbClr val="FFFFFF"/>
                          </a:highlight>
                          <a:latin typeface="+mj-lt"/>
                          <a:ea typeface="Times"/>
                          <a:cs typeface="Times"/>
                        </a:rPr>
                        <a:t>Clickers</a:t>
                      </a: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r>
              <a:tr h="444781">
                <a:tc>
                  <a:txBody>
                    <a:bodyPr/>
                    <a:lstStyle/>
                    <a:p>
                      <a:pPr marL="0" marR="0" indent="0" algn="ctr">
                        <a:lnSpc>
                          <a:spcPct val="100000"/>
                        </a:lnSpc>
                        <a:spcBef>
                          <a:spcPts val="0"/>
                        </a:spcBef>
                        <a:spcAft>
                          <a:spcPts val="0"/>
                        </a:spcAft>
                      </a:pPr>
                      <a:r>
                        <a:rPr lang="en-US" sz="1800" b="1" dirty="0">
                          <a:solidFill>
                            <a:schemeClr val="bg1"/>
                          </a:solidFill>
                          <a:effectLst/>
                          <a:highlight>
                            <a:srgbClr val="FFFFFF"/>
                          </a:highlight>
                          <a:latin typeface="+mj-lt"/>
                          <a:ea typeface="Times"/>
                          <a:cs typeface="Times"/>
                        </a:rPr>
                        <a:t>Card</a:t>
                      </a:r>
                      <a:r>
                        <a:rPr lang="en-US" sz="1800" b="1" baseline="0" dirty="0">
                          <a:solidFill>
                            <a:schemeClr val="bg1"/>
                          </a:solidFill>
                          <a:effectLst/>
                          <a:highlight>
                            <a:srgbClr val="FFFFFF"/>
                          </a:highlight>
                          <a:latin typeface="+mj-lt"/>
                          <a:ea typeface="Times"/>
                          <a:cs typeface="Times"/>
                        </a:rPr>
                        <a:t> Swipe</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 </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375893">
                <a:tc>
                  <a:txBody>
                    <a:bodyPr/>
                    <a:lstStyle/>
                    <a:p>
                      <a:pPr marL="0" marR="0" indent="0" algn="ctr">
                        <a:lnSpc>
                          <a:spcPct val="100000"/>
                        </a:lnSpc>
                        <a:spcBef>
                          <a:spcPts val="0"/>
                        </a:spcBef>
                        <a:spcAft>
                          <a:spcPts val="0"/>
                        </a:spcAft>
                      </a:pPr>
                      <a:r>
                        <a:rPr lang="en-US" sz="1800" b="1" dirty="0" smtClean="0">
                          <a:solidFill>
                            <a:schemeClr val="bg1"/>
                          </a:solidFill>
                          <a:effectLst/>
                          <a:highlight>
                            <a:srgbClr val="FFFFFF"/>
                          </a:highlight>
                          <a:latin typeface="+mj-lt"/>
                          <a:ea typeface="Times"/>
                          <a:cs typeface="Times"/>
                        </a:rPr>
                        <a:t>Qualtrics</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444781">
                <a:tc>
                  <a:txBody>
                    <a:bodyPr/>
                    <a:lstStyle/>
                    <a:p>
                      <a:pPr marL="0" marR="0" indent="0" algn="ctr">
                        <a:lnSpc>
                          <a:spcPct val="100000"/>
                        </a:lnSpc>
                        <a:spcBef>
                          <a:spcPts val="0"/>
                        </a:spcBef>
                        <a:spcAft>
                          <a:spcPts val="0"/>
                        </a:spcAft>
                      </a:pPr>
                      <a:r>
                        <a:rPr kumimoji="0" lang="en-US" sz="1800" b="1" kern="1200" dirty="0" smtClean="0">
                          <a:solidFill>
                            <a:schemeClr val="bg1"/>
                          </a:solidFill>
                          <a:effectLst/>
                          <a:highlight>
                            <a:srgbClr val="FFFFFF"/>
                          </a:highlight>
                          <a:latin typeface="+mn-lt"/>
                          <a:ea typeface="Times"/>
                          <a:cs typeface="Times"/>
                        </a:rPr>
                        <a:t>Scantron</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375893">
                <a:tc>
                  <a:txBody>
                    <a:bodyPr/>
                    <a:lstStyle/>
                    <a:p>
                      <a:pPr marL="0" marR="0" indent="0" algn="ctr">
                        <a:lnSpc>
                          <a:spcPct val="100000"/>
                        </a:lnSpc>
                        <a:spcBef>
                          <a:spcPts val="0"/>
                        </a:spcBef>
                        <a:spcAft>
                          <a:spcPts val="0"/>
                        </a:spcAft>
                      </a:pPr>
                      <a:r>
                        <a:rPr kumimoji="0" lang="en-US" sz="1800" b="1" kern="1200" dirty="0" smtClean="0">
                          <a:solidFill>
                            <a:schemeClr val="bg1"/>
                          </a:solidFill>
                          <a:effectLst/>
                          <a:highlight>
                            <a:srgbClr val="FFFFFF"/>
                          </a:highlight>
                          <a:latin typeface="+mn-lt"/>
                          <a:ea typeface="Times"/>
                          <a:cs typeface="Times"/>
                        </a:rPr>
                        <a:t>Excel</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rgbClr val="1E1818"/>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000" b="1" kern="1200" cap="small" dirty="0">
                          <a:solidFill>
                            <a:srgbClr val="1E1818"/>
                          </a:solidFill>
                          <a:effectLst/>
                          <a:highlight>
                            <a:srgbClr val="FFFFFF"/>
                          </a:highlight>
                          <a:latin typeface="+mn-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r>
              <a:tr h="444781">
                <a:tc>
                  <a:txBody>
                    <a:bodyPr/>
                    <a:lstStyle/>
                    <a:p>
                      <a:pPr marL="0" marR="0" indent="0" algn="ctr">
                        <a:lnSpc>
                          <a:spcPct val="100000"/>
                        </a:lnSpc>
                        <a:spcBef>
                          <a:spcPts val="0"/>
                        </a:spcBef>
                        <a:spcAft>
                          <a:spcPts val="0"/>
                        </a:spcAft>
                      </a:pPr>
                      <a:r>
                        <a:rPr kumimoji="0" lang="en-US" sz="1800" b="1" kern="1200" dirty="0" smtClean="0">
                          <a:solidFill>
                            <a:schemeClr val="bg1"/>
                          </a:solidFill>
                          <a:effectLst/>
                          <a:highlight>
                            <a:srgbClr val="FFFFFF"/>
                          </a:highlight>
                          <a:latin typeface="+mn-lt"/>
                          <a:ea typeface="Times"/>
                          <a:cs typeface="Times"/>
                        </a:rPr>
                        <a:t>PowerPoint</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rgbClr val="1E1818"/>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r h="375893">
                <a:tc>
                  <a:txBody>
                    <a:bodyPr/>
                    <a:lstStyle/>
                    <a:p>
                      <a:pPr marL="0" marR="0" indent="0" algn="ctr">
                        <a:lnSpc>
                          <a:spcPct val="100000"/>
                        </a:lnSpc>
                        <a:spcBef>
                          <a:spcPts val="0"/>
                        </a:spcBef>
                        <a:spcAft>
                          <a:spcPts val="0"/>
                        </a:spcAft>
                      </a:pPr>
                      <a:r>
                        <a:rPr kumimoji="0" lang="en-US" sz="1800" b="1" kern="1200" dirty="0" smtClean="0">
                          <a:solidFill>
                            <a:schemeClr val="bg1"/>
                          </a:solidFill>
                          <a:effectLst/>
                          <a:highlight>
                            <a:srgbClr val="FFFFFF"/>
                          </a:highlight>
                          <a:latin typeface="+mn-lt"/>
                          <a:ea typeface="Times"/>
                          <a:cs typeface="Times"/>
                        </a:rPr>
                        <a:t>Word</a:t>
                      </a:r>
                      <a:endParaRPr lang="en-US" sz="1800" b="1" dirty="0">
                        <a:solidFill>
                          <a:schemeClr val="bg1"/>
                        </a:solidFill>
                        <a:effectLst/>
                        <a:highlight>
                          <a:srgbClr val="FFFFFF"/>
                        </a:highlight>
                        <a:latin typeface="+mj-lt"/>
                        <a:ea typeface="Times"/>
                        <a:cs typeface="Times"/>
                      </a:endParaRPr>
                    </a:p>
                  </a:txBody>
                  <a:tcPr marL="28575" marR="28575" marT="38100" marB="38100" anchor="ctr">
                    <a:solidFill>
                      <a:srgbClr val="595959"/>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lang="en-US" sz="2000" b="1" cap="small" dirty="0">
                          <a:solidFill>
                            <a:srgbClr val="1E1818"/>
                          </a:solidFill>
                          <a:effectLst/>
                          <a:highlight>
                            <a:srgbClr val="FFFFFF"/>
                          </a:highlight>
                          <a:latin typeface="+mj-lt"/>
                          <a:ea typeface="Times"/>
                          <a:cs typeface="Times"/>
                        </a:rPr>
                        <a:t>*</a:t>
                      </a:r>
                    </a:p>
                  </a:txBody>
                  <a:tcPr marL="28575" marR="28575" marT="38100" marB="38100" anchor="ctr">
                    <a:solidFill>
                      <a:schemeClr val="accent4">
                        <a:lumMod val="20000"/>
                        <a:lumOff val="80000"/>
                      </a:schemeClr>
                    </a:solidFill>
                  </a:tcPr>
                </a:tc>
                <a:tc>
                  <a:txBody>
                    <a:bodyPr/>
                    <a:lstStyle/>
                    <a:p>
                      <a:pPr marL="0" marR="0" indent="0" algn="ctr">
                        <a:lnSpc>
                          <a:spcPct val="100000"/>
                        </a:lnSpc>
                        <a:spcBef>
                          <a:spcPts val="0"/>
                        </a:spcBef>
                        <a:spcAft>
                          <a:spcPts val="0"/>
                        </a:spcAft>
                      </a:pPr>
                      <a:r>
                        <a:rPr kumimoji="0" lang="en-US" sz="2000" b="1" kern="1200" cap="small" dirty="0">
                          <a:solidFill>
                            <a:srgbClr val="1E1818"/>
                          </a:solidFill>
                          <a:effectLst/>
                          <a:highlight>
                            <a:srgbClr val="FFFFFF"/>
                          </a:highlight>
                          <a:latin typeface="+mn-lt"/>
                          <a:ea typeface="Times"/>
                          <a:cs typeface="Times"/>
                        </a:rPr>
                        <a:t>*</a:t>
                      </a:r>
                      <a:endParaRPr lang="en-US" sz="2000" b="1" cap="small" dirty="0">
                        <a:solidFill>
                          <a:srgbClr val="1E1818"/>
                        </a:solidFill>
                        <a:effectLst/>
                        <a:highlight>
                          <a:srgbClr val="FFFFFF"/>
                        </a:highlight>
                        <a:latin typeface="+mj-lt"/>
                        <a:ea typeface="Times"/>
                        <a:cs typeface="Times"/>
                      </a:endParaRPr>
                    </a:p>
                  </a:txBody>
                  <a:tcPr marL="28575" marR="28575" marT="38100" marB="38100" anchor="ctr">
                    <a:solidFill>
                      <a:schemeClr val="accent4">
                        <a:lumMod val="20000"/>
                        <a:lumOff val="80000"/>
                      </a:schemeClr>
                    </a:solidFill>
                  </a:tcPr>
                </a:tc>
              </a:tr>
            </a:tbl>
          </a:graphicData>
        </a:graphic>
      </p:graphicFrame>
      <p:sp>
        <p:nvSpPr>
          <p:cNvPr id="5" name="TextBox 4"/>
          <p:cNvSpPr txBox="1"/>
          <p:nvPr/>
        </p:nvSpPr>
        <p:spPr>
          <a:xfrm>
            <a:off x="2" y="6488668"/>
            <a:ext cx="9143999" cy="369332"/>
          </a:xfrm>
          <a:prstGeom prst="rect">
            <a:avLst/>
          </a:prstGeom>
          <a:noFill/>
        </p:spPr>
        <p:txBody>
          <a:bodyPr wrap="square" rtlCol="0">
            <a:spAutoFit/>
          </a:bodyPr>
          <a:lstStyle/>
          <a:p>
            <a:r>
              <a:rPr lang="en-US" i="1" dirty="0"/>
              <a:t>X = provides all capabilities of category; * = provides at least one of the capabilities of the category</a:t>
            </a:r>
            <a:endParaRPr lang="en-US" dirty="0"/>
          </a:p>
        </p:txBody>
      </p:sp>
    </p:spTree>
    <p:extLst>
      <p:ext uri="{BB962C8B-B14F-4D97-AF65-F5344CB8AC3E}">
        <p14:creationId xmlns:p14="http://schemas.microsoft.com/office/powerpoint/2010/main" val="97834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descr="Title Picture Lineup" title="SmartArt"/>
          <p:cNvGraphicFramePr>
            <a:graphicFrameLocks/>
          </p:cNvGraphicFramePr>
          <p:nvPr>
            <p:extLst>
              <p:ext uri="{D42A27DB-BD31-4B8C-83A1-F6EECF244321}">
                <p14:modId xmlns:p14="http://schemas.microsoft.com/office/powerpoint/2010/main" val="877804258"/>
              </p:ext>
            </p:extLst>
          </p:nvPr>
        </p:nvGraphicFramePr>
        <p:xfrm>
          <a:off x="14147802" y="19812004"/>
          <a:ext cx="2755901" cy="1374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descr="Title Picture Lineup" title="SmartArt"/>
          <p:cNvGraphicFramePr>
            <a:graphicFrameLocks/>
          </p:cNvGraphicFramePr>
          <p:nvPr>
            <p:extLst>
              <p:ext uri="{D42A27DB-BD31-4B8C-83A1-F6EECF244321}">
                <p14:modId xmlns:p14="http://schemas.microsoft.com/office/powerpoint/2010/main" val="3703534547"/>
              </p:ext>
            </p:extLst>
          </p:nvPr>
        </p:nvGraphicFramePr>
        <p:xfrm>
          <a:off x="14262102" y="19964404"/>
          <a:ext cx="2755901" cy="13744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2" descr="Title Picture Lineup" title="SmartArt"/>
          <p:cNvGraphicFramePr>
            <a:graphicFrameLocks/>
          </p:cNvGraphicFramePr>
          <p:nvPr>
            <p:extLst>
              <p:ext uri="{D42A27DB-BD31-4B8C-83A1-F6EECF244321}">
                <p14:modId xmlns:p14="http://schemas.microsoft.com/office/powerpoint/2010/main" val="1772833363"/>
              </p:ext>
            </p:extLst>
          </p:nvPr>
        </p:nvGraphicFramePr>
        <p:xfrm>
          <a:off x="10058401" y="15815737"/>
          <a:ext cx="2755901" cy="13744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itle 3"/>
          <p:cNvSpPr>
            <a:spLocks noGrp="1"/>
          </p:cNvSpPr>
          <p:nvPr>
            <p:ph type="title"/>
          </p:nvPr>
        </p:nvSpPr>
        <p:spPr/>
        <p:txBody>
          <a:bodyPr>
            <a:normAutofit fontScale="90000"/>
          </a:bodyPr>
          <a:lstStyle/>
          <a:p>
            <a:r>
              <a:rPr lang="en-US" sz="4000" dirty="0"/>
              <a:t>Planning for Assessment Technologies</a:t>
            </a:r>
            <a:endParaRPr lang="en-US" dirty="0"/>
          </a:p>
        </p:txBody>
      </p:sp>
      <p:graphicFrame>
        <p:nvGraphicFramePr>
          <p:cNvPr id="8" name="Content Placeholder 2" descr="Title Picture Lineup" title="SmartArt"/>
          <p:cNvGraphicFramePr>
            <a:graphicFrameLocks noGrp="1"/>
          </p:cNvGraphicFramePr>
          <p:nvPr>
            <p:ph idx="4294967295"/>
            <p:extLst>
              <p:ext uri="{D42A27DB-BD31-4B8C-83A1-F6EECF244321}">
                <p14:modId xmlns:p14="http://schemas.microsoft.com/office/powerpoint/2010/main" val="942831315"/>
              </p:ext>
            </p:extLst>
          </p:nvPr>
        </p:nvGraphicFramePr>
        <p:xfrm>
          <a:off x="0" y="1591733"/>
          <a:ext cx="9144000" cy="51138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7740617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48475A52-D924-4818-BEE8-D250047D6B3F}"/>
                                            </p:graphicEl>
                                          </p:spTgt>
                                        </p:tgtEl>
                                        <p:attrNameLst>
                                          <p:attrName>style.visibility</p:attrName>
                                        </p:attrNameLst>
                                      </p:cBhvr>
                                      <p:to>
                                        <p:strVal val="visible"/>
                                      </p:to>
                                    </p:set>
                                    <p:anim calcmode="lin" valueType="num">
                                      <p:cBhvr additive="base">
                                        <p:cTn id="7" dur="1000" fill="hold"/>
                                        <p:tgtEl>
                                          <p:spTgt spid="8">
                                            <p:graphicEl>
                                              <a:dgm id="{48475A52-D924-4818-BEE8-D250047D6B3F}"/>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8">
                                            <p:graphicEl>
                                              <a:dgm id="{48475A52-D924-4818-BEE8-D250047D6B3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graphicEl>
                                              <a:dgm id="{53B4FA82-603E-4EDB-90A9-1DA699C2C901}"/>
                                            </p:graphicEl>
                                          </p:spTgt>
                                        </p:tgtEl>
                                        <p:attrNameLst>
                                          <p:attrName>style.visibility</p:attrName>
                                        </p:attrNameLst>
                                      </p:cBhvr>
                                      <p:to>
                                        <p:strVal val="visible"/>
                                      </p:to>
                                    </p:set>
                                    <p:anim calcmode="lin" valueType="num">
                                      <p:cBhvr additive="base">
                                        <p:cTn id="11" dur="1000" fill="hold"/>
                                        <p:tgtEl>
                                          <p:spTgt spid="8">
                                            <p:graphicEl>
                                              <a:dgm id="{53B4FA82-603E-4EDB-90A9-1DA699C2C901}"/>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8">
                                            <p:graphicEl>
                                              <a:dgm id="{53B4FA82-603E-4EDB-90A9-1DA699C2C901}"/>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graphicEl>
                                              <a:dgm id="{770E20EC-6929-4A45-99D5-285545E37892}"/>
                                            </p:graphicEl>
                                          </p:spTgt>
                                        </p:tgtEl>
                                        <p:attrNameLst>
                                          <p:attrName>style.visibility</p:attrName>
                                        </p:attrNameLst>
                                      </p:cBhvr>
                                      <p:to>
                                        <p:strVal val="visible"/>
                                      </p:to>
                                    </p:set>
                                    <p:anim calcmode="lin" valueType="num">
                                      <p:cBhvr additive="base">
                                        <p:cTn id="15" dur="1000" fill="hold"/>
                                        <p:tgtEl>
                                          <p:spTgt spid="8">
                                            <p:graphicEl>
                                              <a:dgm id="{770E20EC-6929-4A45-99D5-285545E37892}"/>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8">
                                            <p:graphicEl>
                                              <a:dgm id="{770E20EC-6929-4A45-99D5-285545E37892}"/>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
                                            <p:graphicEl>
                                              <a:dgm id="{5ABBC393-AD16-4772-8402-4ABCB8683B4E}"/>
                                            </p:graphicEl>
                                          </p:spTgt>
                                        </p:tgtEl>
                                        <p:attrNameLst>
                                          <p:attrName>style.visibility</p:attrName>
                                        </p:attrNameLst>
                                      </p:cBhvr>
                                      <p:to>
                                        <p:strVal val="visible"/>
                                      </p:to>
                                    </p:set>
                                    <p:anim calcmode="lin" valueType="num">
                                      <p:cBhvr additive="base">
                                        <p:cTn id="19" dur="1000" fill="hold"/>
                                        <p:tgtEl>
                                          <p:spTgt spid="8">
                                            <p:graphicEl>
                                              <a:dgm id="{5ABBC393-AD16-4772-8402-4ABCB8683B4E}"/>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8">
                                            <p:graphicEl>
                                              <a:dgm id="{5ABBC393-AD16-4772-8402-4ABCB8683B4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graphicEl>
                                              <a:dgm id="{6806A88B-ACCD-4689-BA2C-F1412EF73B42}"/>
                                            </p:graphicEl>
                                          </p:spTgt>
                                        </p:tgtEl>
                                        <p:attrNameLst>
                                          <p:attrName>style.visibility</p:attrName>
                                        </p:attrNameLst>
                                      </p:cBhvr>
                                      <p:to>
                                        <p:strVal val="visible"/>
                                      </p:to>
                                    </p:set>
                                    <p:anim calcmode="lin" valueType="num">
                                      <p:cBhvr additive="base">
                                        <p:cTn id="25" dur="1000" fill="hold"/>
                                        <p:tgtEl>
                                          <p:spTgt spid="8">
                                            <p:graphicEl>
                                              <a:dgm id="{6806A88B-ACCD-4689-BA2C-F1412EF73B42}"/>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8">
                                            <p:graphicEl>
                                              <a:dgm id="{6806A88B-ACCD-4689-BA2C-F1412EF73B42}"/>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graphicEl>
                                              <a:dgm id="{6D3BA09B-A748-477B-98A1-FEDE95925694}"/>
                                            </p:graphicEl>
                                          </p:spTgt>
                                        </p:tgtEl>
                                        <p:attrNameLst>
                                          <p:attrName>style.visibility</p:attrName>
                                        </p:attrNameLst>
                                      </p:cBhvr>
                                      <p:to>
                                        <p:strVal val="visible"/>
                                      </p:to>
                                    </p:set>
                                    <p:anim calcmode="lin" valueType="num">
                                      <p:cBhvr additive="base">
                                        <p:cTn id="29" dur="1000" fill="hold"/>
                                        <p:tgtEl>
                                          <p:spTgt spid="8">
                                            <p:graphicEl>
                                              <a:dgm id="{6D3BA09B-A748-477B-98A1-FEDE95925694}"/>
                                            </p:graphicEl>
                                          </p:spTgt>
                                        </p:tgtEl>
                                        <p:attrNameLst>
                                          <p:attrName>ppt_x</p:attrName>
                                        </p:attrNameLst>
                                      </p:cBhvr>
                                      <p:tavLst>
                                        <p:tav tm="0">
                                          <p:val>
                                            <p:strVal val="#ppt_x"/>
                                          </p:val>
                                        </p:tav>
                                        <p:tav tm="100000">
                                          <p:val>
                                            <p:strVal val="#ppt_x"/>
                                          </p:val>
                                        </p:tav>
                                      </p:tavLst>
                                    </p:anim>
                                    <p:anim calcmode="lin" valueType="num">
                                      <p:cBhvr additive="base">
                                        <p:cTn id="30" dur="1000" fill="hold"/>
                                        <p:tgtEl>
                                          <p:spTgt spid="8">
                                            <p:graphicEl>
                                              <a:dgm id="{6D3BA09B-A748-477B-98A1-FEDE95925694}"/>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8">
                                            <p:graphicEl>
                                              <a:dgm id="{16EEE8E2-3D18-44F6-B04A-3D59841E4FA8}"/>
                                            </p:graphicEl>
                                          </p:spTgt>
                                        </p:tgtEl>
                                        <p:attrNameLst>
                                          <p:attrName>style.visibility</p:attrName>
                                        </p:attrNameLst>
                                      </p:cBhvr>
                                      <p:to>
                                        <p:strVal val="visible"/>
                                      </p:to>
                                    </p:set>
                                    <p:anim calcmode="lin" valueType="num">
                                      <p:cBhvr additive="base">
                                        <p:cTn id="33" dur="1000" fill="hold"/>
                                        <p:tgtEl>
                                          <p:spTgt spid="8">
                                            <p:graphicEl>
                                              <a:dgm id="{16EEE8E2-3D18-44F6-B04A-3D59841E4FA8}"/>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8">
                                            <p:graphicEl>
                                              <a:dgm id="{16EEE8E2-3D18-44F6-B04A-3D59841E4FA8}"/>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graphicEl>
                                              <a:dgm id="{A0810939-5D65-4F5C-894F-F86C706A7A1C}"/>
                                            </p:graphicEl>
                                          </p:spTgt>
                                        </p:tgtEl>
                                        <p:attrNameLst>
                                          <p:attrName>style.visibility</p:attrName>
                                        </p:attrNameLst>
                                      </p:cBhvr>
                                      <p:to>
                                        <p:strVal val="visible"/>
                                      </p:to>
                                    </p:set>
                                    <p:anim calcmode="lin" valueType="num">
                                      <p:cBhvr additive="base">
                                        <p:cTn id="37" dur="1000" fill="hold"/>
                                        <p:tgtEl>
                                          <p:spTgt spid="8">
                                            <p:graphicEl>
                                              <a:dgm id="{A0810939-5D65-4F5C-894F-F86C706A7A1C}"/>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8">
                                            <p:graphicEl>
                                              <a:dgm id="{A0810939-5D65-4F5C-894F-F86C706A7A1C}"/>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graphicEl>
                                              <a:dgm id="{6FDEA8A3-BC3B-493E-88CC-A57435CCDC96}"/>
                                            </p:graphicEl>
                                          </p:spTgt>
                                        </p:tgtEl>
                                        <p:attrNameLst>
                                          <p:attrName>style.visibility</p:attrName>
                                        </p:attrNameLst>
                                      </p:cBhvr>
                                      <p:to>
                                        <p:strVal val="visible"/>
                                      </p:to>
                                    </p:set>
                                    <p:anim calcmode="lin" valueType="num">
                                      <p:cBhvr additive="base">
                                        <p:cTn id="43" dur="1000" fill="hold"/>
                                        <p:tgtEl>
                                          <p:spTgt spid="8">
                                            <p:graphicEl>
                                              <a:dgm id="{6FDEA8A3-BC3B-493E-88CC-A57435CCDC96}"/>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8">
                                            <p:graphicEl>
                                              <a:dgm id="{6FDEA8A3-BC3B-493E-88CC-A57435CCDC9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graphicEl>
                                              <a:dgm id="{7F77031C-84AF-49FA-B2E3-6B22E2F49F2B}"/>
                                            </p:graphicEl>
                                          </p:spTgt>
                                        </p:tgtEl>
                                        <p:attrNameLst>
                                          <p:attrName>style.visibility</p:attrName>
                                        </p:attrNameLst>
                                      </p:cBhvr>
                                      <p:to>
                                        <p:strVal val="visible"/>
                                      </p:to>
                                    </p:set>
                                    <p:anim calcmode="lin" valueType="num">
                                      <p:cBhvr additive="base">
                                        <p:cTn id="47" dur="1000" fill="hold"/>
                                        <p:tgtEl>
                                          <p:spTgt spid="8">
                                            <p:graphicEl>
                                              <a:dgm id="{7F77031C-84AF-49FA-B2E3-6B22E2F49F2B}"/>
                                            </p:graphicEl>
                                          </p:spTgt>
                                        </p:tgtEl>
                                        <p:attrNameLst>
                                          <p:attrName>ppt_x</p:attrName>
                                        </p:attrNameLst>
                                      </p:cBhvr>
                                      <p:tavLst>
                                        <p:tav tm="0">
                                          <p:val>
                                            <p:strVal val="#ppt_x"/>
                                          </p:val>
                                        </p:tav>
                                        <p:tav tm="100000">
                                          <p:val>
                                            <p:strVal val="#ppt_x"/>
                                          </p:val>
                                        </p:tav>
                                      </p:tavLst>
                                    </p:anim>
                                    <p:anim calcmode="lin" valueType="num">
                                      <p:cBhvr additive="base">
                                        <p:cTn id="48" dur="1000" fill="hold"/>
                                        <p:tgtEl>
                                          <p:spTgt spid="8">
                                            <p:graphicEl>
                                              <a:dgm id="{7F77031C-84AF-49FA-B2E3-6B22E2F49F2B}"/>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
                                            <p:graphicEl>
                                              <a:dgm id="{B3686B38-0C87-411A-9F82-923E333643FB}"/>
                                            </p:graphicEl>
                                          </p:spTgt>
                                        </p:tgtEl>
                                        <p:attrNameLst>
                                          <p:attrName>style.visibility</p:attrName>
                                        </p:attrNameLst>
                                      </p:cBhvr>
                                      <p:to>
                                        <p:strVal val="visible"/>
                                      </p:to>
                                    </p:set>
                                    <p:anim calcmode="lin" valueType="num">
                                      <p:cBhvr additive="base">
                                        <p:cTn id="51" dur="1000" fill="hold"/>
                                        <p:tgtEl>
                                          <p:spTgt spid="8">
                                            <p:graphicEl>
                                              <a:dgm id="{B3686B38-0C87-411A-9F82-923E333643FB}"/>
                                            </p:graphicEl>
                                          </p:spTgt>
                                        </p:tgtEl>
                                        <p:attrNameLst>
                                          <p:attrName>ppt_x</p:attrName>
                                        </p:attrNameLst>
                                      </p:cBhvr>
                                      <p:tavLst>
                                        <p:tav tm="0">
                                          <p:val>
                                            <p:strVal val="#ppt_x"/>
                                          </p:val>
                                        </p:tav>
                                        <p:tav tm="100000">
                                          <p:val>
                                            <p:strVal val="#ppt_x"/>
                                          </p:val>
                                        </p:tav>
                                      </p:tavLst>
                                    </p:anim>
                                    <p:anim calcmode="lin" valueType="num">
                                      <p:cBhvr additive="base">
                                        <p:cTn id="52" dur="1000" fill="hold"/>
                                        <p:tgtEl>
                                          <p:spTgt spid="8">
                                            <p:graphicEl>
                                              <a:dgm id="{B3686B38-0C87-411A-9F82-923E333643FB}"/>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
                                            <p:graphicEl>
                                              <a:dgm id="{EBE06ADE-C892-44D3-AB90-0EE941CCA21D}"/>
                                            </p:graphicEl>
                                          </p:spTgt>
                                        </p:tgtEl>
                                        <p:attrNameLst>
                                          <p:attrName>style.visibility</p:attrName>
                                        </p:attrNameLst>
                                      </p:cBhvr>
                                      <p:to>
                                        <p:strVal val="visible"/>
                                      </p:to>
                                    </p:set>
                                    <p:anim calcmode="lin" valueType="num">
                                      <p:cBhvr additive="base">
                                        <p:cTn id="55" dur="1000" fill="hold"/>
                                        <p:tgtEl>
                                          <p:spTgt spid="8">
                                            <p:graphicEl>
                                              <a:dgm id="{EBE06ADE-C892-44D3-AB90-0EE941CCA21D}"/>
                                            </p:graphicEl>
                                          </p:spTgt>
                                        </p:tgtEl>
                                        <p:attrNameLst>
                                          <p:attrName>ppt_x</p:attrName>
                                        </p:attrNameLst>
                                      </p:cBhvr>
                                      <p:tavLst>
                                        <p:tav tm="0">
                                          <p:val>
                                            <p:strVal val="#ppt_x"/>
                                          </p:val>
                                        </p:tav>
                                        <p:tav tm="100000">
                                          <p:val>
                                            <p:strVal val="#ppt_x"/>
                                          </p:val>
                                        </p:tav>
                                      </p:tavLst>
                                    </p:anim>
                                    <p:anim calcmode="lin" valueType="num">
                                      <p:cBhvr additive="base">
                                        <p:cTn id="56" dur="1000" fill="hold"/>
                                        <p:tgtEl>
                                          <p:spTgt spid="8">
                                            <p:graphicEl>
                                              <a:dgm id="{EBE06ADE-C892-44D3-AB90-0EE941CCA21D}"/>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2" descr="Title Picture Lineup" title="SmartArt"/>
          <p:cNvGraphicFramePr>
            <a:graphicFrameLocks/>
          </p:cNvGraphicFramePr>
          <p:nvPr>
            <p:extLst>
              <p:ext uri="{D42A27DB-BD31-4B8C-83A1-F6EECF244321}">
                <p14:modId xmlns:p14="http://schemas.microsoft.com/office/powerpoint/2010/main" val="385496540"/>
              </p:ext>
            </p:extLst>
          </p:nvPr>
        </p:nvGraphicFramePr>
        <p:xfrm>
          <a:off x="14147802" y="19812004"/>
          <a:ext cx="2755901" cy="13744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Content Placeholder 2" descr="Title Picture Lineup" title="SmartArt"/>
          <p:cNvGraphicFramePr>
            <a:graphicFrameLocks/>
          </p:cNvGraphicFramePr>
          <p:nvPr>
            <p:extLst>
              <p:ext uri="{D42A27DB-BD31-4B8C-83A1-F6EECF244321}">
                <p14:modId xmlns:p14="http://schemas.microsoft.com/office/powerpoint/2010/main" val="3344880377"/>
              </p:ext>
            </p:extLst>
          </p:nvPr>
        </p:nvGraphicFramePr>
        <p:xfrm>
          <a:off x="14262102" y="19964404"/>
          <a:ext cx="2755901" cy="137445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Content Placeholder 2" descr="Title Picture Lineup" title="SmartArt"/>
          <p:cNvGraphicFramePr>
            <a:graphicFrameLocks/>
          </p:cNvGraphicFramePr>
          <p:nvPr>
            <p:extLst>
              <p:ext uri="{D42A27DB-BD31-4B8C-83A1-F6EECF244321}">
                <p14:modId xmlns:p14="http://schemas.microsoft.com/office/powerpoint/2010/main" val="551221544"/>
              </p:ext>
            </p:extLst>
          </p:nvPr>
        </p:nvGraphicFramePr>
        <p:xfrm>
          <a:off x="10058401" y="15815737"/>
          <a:ext cx="2755901" cy="137445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4" name="Title 3"/>
          <p:cNvSpPr>
            <a:spLocks noGrp="1"/>
          </p:cNvSpPr>
          <p:nvPr>
            <p:ph type="title"/>
          </p:nvPr>
        </p:nvSpPr>
        <p:spPr/>
        <p:txBody>
          <a:bodyPr>
            <a:normAutofit fontScale="90000"/>
          </a:bodyPr>
          <a:lstStyle/>
          <a:p>
            <a:r>
              <a:rPr lang="en-US" sz="4000" dirty="0"/>
              <a:t>Planning for Assessment Technologies</a:t>
            </a:r>
            <a:endParaRPr lang="en-US" dirty="0"/>
          </a:p>
        </p:txBody>
      </p:sp>
      <p:graphicFrame>
        <p:nvGraphicFramePr>
          <p:cNvPr id="7" name="Content Placeholder 2" descr="Title Picture Lineup" title="SmartArt"/>
          <p:cNvGraphicFramePr>
            <a:graphicFrameLocks/>
          </p:cNvGraphicFramePr>
          <p:nvPr>
            <p:extLst>
              <p:ext uri="{D42A27DB-BD31-4B8C-83A1-F6EECF244321}">
                <p14:modId xmlns:p14="http://schemas.microsoft.com/office/powerpoint/2010/main" val="3128754304"/>
              </p:ext>
            </p:extLst>
          </p:nvPr>
        </p:nvGraphicFramePr>
        <p:xfrm>
          <a:off x="0" y="1505062"/>
          <a:ext cx="9144000" cy="535293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004163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48475A52-D924-4818-BEE8-D250047D6B3F}"/>
                                            </p:graphicEl>
                                          </p:spTgt>
                                        </p:tgtEl>
                                        <p:attrNameLst>
                                          <p:attrName>style.visibility</p:attrName>
                                        </p:attrNameLst>
                                      </p:cBhvr>
                                      <p:to>
                                        <p:strVal val="visible"/>
                                      </p:to>
                                    </p:set>
                                    <p:anim calcmode="lin" valueType="num">
                                      <p:cBhvr additive="base">
                                        <p:cTn id="7" dur="1000" fill="hold"/>
                                        <p:tgtEl>
                                          <p:spTgt spid="7">
                                            <p:graphicEl>
                                              <a:dgm id="{48475A52-D924-4818-BEE8-D250047D6B3F}"/>
                                            </p:graphic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graphicEl>
                                              <a:dgm id="{48475A52-D924-4818-BEE8-D250047D6B3F}"/>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graphicEl>
                                              <a:dgm id="{53B4FA82-603E-4EDB-90A9-1DA699C2C901}"/>
                                            </p:graphicEl>
                                          </p:spTgt>
                                        </p:tgtEl>
                                        <p:attrNameLst>
                                          <p:attrName>style.visibility</p:attrName>
                                        </p:attrNameLst>
                                      </p:cBhvr>
                                      <p:to>
                                        <p:strVal val="visible"/>
                                      </p:to>
                                    </p:set>
                                    <p:anim calcmode="lin" valueType="num">
                                      <p:cBhvr additive="base">
                                        <p:cTn id="11" dur="1000" fill="hold"/>
                                        <p:tgtEl>
                                          <p:spTgt spid="7">
                                            <p:graphicEl>
                                              <a:dgm id="{53B4FA82-603E-4EDB-90A9-1DA699C2C901}"/>
                                            </p:graphicEl>
                                          </p:spTgt>
                                        </p:tgtEl>
                                        <p:attrNameLst>
                                          <p:attrName>ppt_x</p:attrName>
                                        </p:attrNameLst>
                                      </p:cBhvr>
                                      <p:tavLst>
                                        <p:tav tm="0">
                                          <p:val>
                                            <p:strVal val="#ppt_x"/>
                                          </p:val>
                                        </p:tav>
                                        <p:tav tm="100000">
                                          <p:val>
                                            <p:strVal val="#ppt_x"/>
                                          </p:val>
                                        </p:tav>
                                      </p:tavLst>
                                    </p:anim>
                                    <p:anim calcmode="lin" valueType="num">
                                      <p:cBhvr additive="base">
                                        <p:cTn id="12" dur="1000" fill="hold"/>
                                        <p:tgtEl>
                                          <p:spTgt spid="7">
                                            <p:graphicEl>
                                              <a:dgm id="{53B4FA82-603E-4EDB-90A9-1DA699C2C901}"/>
                                            </p:graphic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graphicEl>
                                              <a:dgm id="{770E20EC-6929-4A45-99D5-285545E37892}"/>
                                            </p:graphicEl>
                                          </p:spTgt>
                                        </p:tgtEl>
                                        <p:attrNameLst>
                                          <p:attrName>style.visibility</p:attrName>
                                        </p:attrNameLst>
                                      </p:cBhvr>
                                      <p:to>
                                        <p:strVal val="visible"/>
                                      </p:to>
                                    </p:set>
                                    <p:anim calcmode="lin" valueType="num">
                                      <p:cBhvr additive="base">
                                        <p:cTn id="15" dur="1000" fill="hold"/>
                                        <p:tgtEl>
                                          <p:spTgt spid="7">
                                            <p:graphicEl>
                                              <a:dgm id="{770E20EC-6929-4A45-99D5-285545E37892}"/>
                                            </p:graphicEl>
                                          </p:spTgt>
                                        </p:tgtEl>
                                        <p:attrNameLst>
                                          <p:attrName>ppt_x</p:attrName>
                                        </p:attrNameLst>
                                      </p:cBhvr>
                                      <p:tavLst>
                                        <p:tav tm="0">
                                          <p:val>
                                            <p:strVal val="#ppt_x"/>
                                          </p:val>
                                        </p:tav>
                                        <p:tav tm="100000">
                                          <p:val>
                                            <p:strVal val="#ppt_x"/>
                                          </p:val>
                                        </p:tav>
                                      </p:tavLst>
                                    </p:anim>
                                    <p:anim calcmode="lin" valueType="num">
                                      <p:cBhvr additive="base">
                                        <p:cTn id="16" dur="1000" fill="hold"/>
                                        <p:tgtEl>
                                          <p:spTgt spid="7">
                                            <p:graphicEl>
                                              <a:dgm id="{770E20EC-6929-4A45-99D5-285545E37892}"/>
                                            </p:graphic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graphicEl>
                                              <a:dgm id="{5ABBC393-AD16-4772-8402-4ABCB8683B4E}"/>
                                            </p:graphicEl>
                                          </p:spTgt>
                                        </p:tgtEl>
                                        <p:attrNameLst>
                                          <p:attrName>style.visibility</p:attrName>
                                        </p:attrNameLst>
                                      </p:cBhvr>
                                      <p:to>
                                        <p:strVal val="visible"/>
                                      </p:to>
                                    </p:set>
                                    <p:anim calcmode="lin" valueType="num">
                                      <p:cBhvr additive="base">
                                        <p:cTn id="19" dur="1000" fill="hold"/>
                                        <p:tgtEl>
                                          <p:spTgt spid="7">
                                            <p:graphicEl>
                                              <a:dgm id="{5ABBC393-AD16-4772-8402-4ABCB8683B4E}"/>
                                            </p:graphic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graphicEl>
                                              <a:dgm id="{5ABBC393-AD16-4772-8402-4ABCB8683B4E}"/>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D5EF084B-0048-459A-9001-2451F5192F25}"/>
                                            </p:graphicEl>
                                          </p:spTgt>
                                        </p:tgtEl>
                                        <p:attrNameLst>
                                          <p:attrName>style.visibility</p:attrName>
                                        </p:attrNameLst>
                                      </p:cBhvr>
                                      <p:to>
                                        <p:strVal val="visible"/>
                                      </p:to>
                                    </p:set>
                                    <p:anim calcmode="lin" valueType="num">
                                      <p:cBhvr additive="base">
                                        <p:cTn id="25" dur="1000" fill="hold"/>
                                        <p:tgtEl>
                                          <p:spTgt spid="7">
                                            <p:graphicEl>
                                              <a:dgm id="{D5EF084B-0048-459A-9001-2451F5192F25}"/>
                                            </p:graphicEl>
                                          </p:spTgt>
                                        </p:tgtEl>
                                        <p:attrNameLst>
                                          <p:attrName>ppt_x</p:attrName>
                                        </p:attrNameLst>
                                      </p:cBhvr>
                                      <p:tavLst>
                                        <p:tav tm="0">
                                          <p:val>
                                            <p:strVal val="#ppt_x"/>
                                          </p:val>
                                        </p:tav>
                                        <p:tav tm="100000">
                                          <p:val>
                                            <p:strVal val="#ppt_x"/>
                                          </p:val>
                                        </p:tav>
                                      </p:tavLst>
                                    </p:anim>
                                    <p:anim calcmode="lin" valueType="num">
                                      <p:cBhvr additive="base">
                                        <p:cTn id="26" dur="1000" fill="hold"/>
                                        <p:tgtEl>
                                          <p:spTgt spid="7">
                                            <p:graphicEl>
                                              <a:dgm id="{D5EF084B-0048-459A-9001-2451F5192F25}"/>
                                            </p:graphic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graphicEl>
                                              <a:dgm id="{87ACD694-36F9-4193-A8FE-573DA345BCA3}"/>
                                            </p:graphicEl>
                                          </p:spTgt>
                                        </p:tgtEl>
                                        <p:attrNameLst>
                                          <p:attrName>style.visibility</p:attrName>
                                        </p:attrNameLst>
                                      </p:cBhvr>
                                      <p:to>
                                        <p:strVal val="visible"/>
                                      </p:to>
                                    </p:set>
                                    <p:anim calcmode="lin" valueType="num">
                                      <p:cBhvr additive="base">
                                        <p:cTn id="29" dur="1000" fill="hold"/>
                                        <p:tgtEl>
                                          <p:spTgt spid="7">
                                            <p:graphicEl>
                                              <a:dgm id="{87ACD694-36F9-4193-A8FE-573DA345BCA3}"/>
                                            </p:graphicEl>
                                          </p:spTgt>
                                        </p:tgtEl>
                                        <p:attrNameLst>
                                          <p:attrName>ppt_x</p:attrName>
                                        </p:attrNameLst>
                                      </p:cBhvr>
                                      <p:tavLst>
                                        <p:tav tm="0">
                                          <p:val>
                                            <p:strVal val="#ppt_x"/>
                                          </p:val>
                                        </p:tav>
                                        <p:tav tm="100000">
                                          <p:val>
                                            <p:strVal val="#ppt_x"/>
                                          </p:val>
                                        </p:tav>
                                      </p:tavLst>
                                    </p:anim>
                                    <p:anim calcmode="lin" valueType="num">
                                      <p:cBhvr additive="base">
                                        <p:cTn id="30" dur="1000" fill="hold"/>
                                        <p:tgtEl>
                                          <p:spTgt spid="7">
                                            <p:graphicEl>
                                              <a:dgm id="{87ACD694-36F9-4193-A8FE-573DA345BCA3}"/>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7">
                                            <p:graphicEl>
                                              <a:dgm id="{4E89074A-DD45-4C30-BE68-0847302086FD}"/>
                                            </p:graphicEl>
                                          </p:spTgt>
                                        </p:tgtEl>
                                        <p:attrNameLst>
                                          <p:attrName>style.visibility</p:attrName>
                                        </p:attrNameLst>
                                      </p:cBhvr>
                                      <p:to>
                                        <p:strVal val="visible"/>
                                      </p:to>
                                    </p:set>
                                    <p:anim calcmode="lin" valueType="num">
                                      <p:cBhvr additive="base">
                                        <p:cTn id="33" dur="1000" fill="hold"/>
                                        <p:tgtEl>
                                          <p:spTgt spid="7">
                                            <p:graphicEl>
                                              <a:dgm id="{4E89074A-DD45-4C30-BE68-0847302086FD}"/>
                                            </p:graphicEl>
                                          </p:spTgt>
                                        </p:tgtEl>
                                        <p:attrNameLst>
                                          <p:attrName>ppt_x</p:attrName>
                                        </p:attrNameLst>
                                      </p:cBhvr>
                                      <p:tavLst>
                                        <p:tav tm="0">
                                          <p:val>
                                            <p:strVal val="#ppt_x"/>
                                          </p:val>
                                        </p:tav>
                                        <p:tav tm="100000">
                                          <p:val>
                                            <p:strVal val="#ppt_x"/>
                                          </p:val>
                                        </p:tav>
                                      </p:tavLst>
                                    </p:anim>
                                    <p:anim calcmode="lin" valueType="num">
                                      <p:cBhvr additive="base">
                                        <p:cTn id="34" dur="1000" fill="hold"/>
                                        <p:tgtEl>
                                          <p:spTgt spid="7">
                                            <p:graphicEl>
                                              <a:dgm id="{4E89074A-DD45-4C30-BE68-0847302086FD}"/>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graphicEl>
                                              <a:dgm id="{2A1C86DE-9AB9-421D-8408-47DA191A0168}"/>
                                            </p:graphicEl>
                                          </p:spTgt>
                                        </p:tgtEl>
                                        <p:attrNameLst>
                                          <p:attrName>style.visibility</p:attrName>
                                        </p:attrNameLst>
                                      </p:cBhvr>
                                      <p:to>
                                        <p:strVal val="visible"/>
                                      </p:to>
                                    </p:set>
                                    <p:anim calcmode="lin" valueType="num">
                                      <p:cBhvr additive="base">
                                        <p:cTn id="37" dur="1000" fill="hold"/>
                                        <p:tgtEl>
                                          <p:spTgt spid="7">
                                            <p:graphicEl>
                                              <a:dgm id="{2A1C86DE-9AB9-421D-8408-47DA191A0168}"/>
                                            </p:graphicEl>
                                          </p:spTgt>
                                        </p:tgtEl>
                                        <p:attrNameLst>
                                          <p:attrName>ppt_x</p:attrName>
                                        </p:attrNameLst>
                                      </p:cBhvr>
                                      <p:tavLst>
                                        <p:tav tm="0">
                                          <p:val>
                                            <p:strVal val="#ppt_x"/>
                                          </p:val>
                                        </p:tav>
                                        <p:tav tm="100000">
                                          <p:val>
                                            <p:strVal val="#ppt_x"/>
                                          </p:val>
                                        </p:tav>
                                      </p:tavLst>
                                    </p:anim>
                                    <p:anim calcmode="lin" valueType="num">
                                      <p:cBhvr additive="base">
                                        <p:cTn id="38" dur="1000" fill="hold"/>
                                        <p:tgtEl>
                                          <p:spTgt spid="7">
                                            <p:graphicEl>
                                              <a:dgm id="{2A1C86DE-9AB9-421D-8408-47DA191A016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graphicEl>
                                              <a:dgm id="{EFEFB2B8-B8D3-1C42-8CDB-805EB7225D56}"/>
                                            </p:graphicEl>
                                          </p:spTgt>
                                        </p:tgtEl>
                                        <p:attrNameLst>
                                          <p:attrName>style.visibility</p:attrName>
                                        </p:attrNameLst>
                                      </p:cBhvr>
                                      <p:to>
                                        <p:strVal val="visible"/>
                                      </p:to>
                                    </p:set>
                                    <p:anim calcmode="lin" valueType="num">
                                      <p:cBhvr additive="base">
                                        <p:cTn id="43" dur="1000" fill="hold"/>
                                        <p:tgtEl>
                                          <p:spTgt spid="7">
                                            <p:graphicEl>
                                              <a:dgm id="{EFEFB2B8-B8D3-1C42-8CDB-805EB7225D56}"/>
                                            </p:graphicEl>
                                          </p:spTgt>
                                        </p:tgtEl>
                                        <p:attrNameLst>
                                          <p:attrName>ppt_x</p:attrName>
                                        </p:attrNameLst>
                                      </p:cBhvr>
                                      <p:tavLst>
                                        <p:tav tm="0">
                                          <p:val>
                                            <p:strVal val="#ppt_x"/>
                                          </p:val>
                                        </p:tav>
                                        <p:tav tm="100000">
                                          <p:val>
                                            <p:strVal val="#ppt_x"/>
                                          </p:val>
                                        </p:tav>
                                      </p:tavLst>
                                    </p:anim>
                                    <p:anim calcmode="lin" valueType="num">
                                      <p:cBhvr additive="base">
                                        <p:cTn id="44" dur="1000" fill="hold"/>
                                        <p:tgtEl>
                                          <p:spTgt spid="7">
                                            <p:graphicEl>
                                              <a:dgm id="{EFEFB2B8-B8D3-1C42-8CDB-805EB7225D56}"/>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7">
                                            <p:graphicEl>
                                              <a:dgm id="{4A1077A4-E1D1-2F4C-8BFD-63599D1C9ABA}"/>
                                            </p:graphicEl>
                                          </p:spTgt>
                                        </p:tgtEl>
                                        <p:attrNameLst>
                                          <p:attrName>style.visibility</p:attrName>
                                        </p:attrNameLst>
                                      </p:cBhvr>
                                      <p:to>
                                        <p:strVal val="visible"/>
                                      </p:to>
                                    </p:set>
                                    <p:anim calcmode="lin" valueType="num">
                                      <p:cBhvr additive="base">
                                        <p:cTn id="47" dur="1000" fill="hold"/>
                                        <p:tgtEl>
                                          <p:spTgt spid="7">
                                            <p:graphicEl>
                                              <a:dgm id="{4A1077A4-E1D1-2F4C-8BFD-63599D1C9ABA}"/>
                                            </p:graphicEl>
                                          </p:spTgt>
                                        </p:tgtEl>
                                        <p:attrNameLst>
                                          <p:attrName>ppt_x</p:attrName>
                                        </p:attrNameLst>
                                      </p:cBhvr>
                                      <p:tavLst>
                                        <p:tav tm="0">
                                          <p:val>
                                            <p:strVal val="#ppt_x"/>
                                          </p:val>
                                        </p:tav>
                                        <p:tav tm="100000">
                                          <p:val>
                                            <p:strVal val="#ppt_x"/>
                                          </p:val>
                                        </p:tav>
                                      </p:tavLst>
                                    </p:anim>
                                    <p:anim calcmode="lin" valueType="num">
                                      <p:cBhvr additive="base">
                                        <p:cTn id="48" dur="1000" fill="hold"/>
                                        <p:tgtEl>
                                          <p:spTgt spid="7">
                                            <p:graphicEl>
                                              <a:dgm id="{4A1077A4-E1D1-2F4C-8BFD-63599D1C9ABA}"/>
                                            </p:graphic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7">
                                            <p:graphicEl>
                                              <a:dgm id="{7C431968-DB0A-324B-9903-99F839FCBCF3}"/>
                                            </p:graphicEl>
                                          </p:spTgt>
                                        </p:tgtEl>
                                        <p:attrNameLst>
                                          <p:attrName>style.visibility</p:attrName>
                                        </p:attrNameLst>
                                      </p:cBhvr>
                                      <p:to>
                                        <p:strVal val="visible"/>
                                      </p:to>
                                    </p:set>
                                    <p:anim calcmode="lin" valueType="num">
                                      <p:cBhvr additive="base">
                                        <p:cTn id="51" dur="1000" fill="hold"/>
                                        <p:tgtEl>
                                          <p:spTgt spid="7">
                                            <p:graphicEl>
                                              <a:dgm id="{7C431968-DB0A-324B-9903-99F839FCBCF3}"/>
                                            </p:graphicEl>
                                          </p:spTgt>
                                        </p:tgtEl>
                                        <p:attrNameLst>
                                          <p:attrName>ppt_x</p:attrName>
                                        </p:attrNameLst>
                                      </p:cBhvr>
                                      <p:tavLst>
                                        <p:tav tm="0">
                                          <p:val>
                                            <p:strVal val="#ppt_x"/>
                                          </p:val>
                                        </p:tav>
                                        <p:tav tm="100000">
                                          <p:val>
                                            <p:strVal val="#ppt_x"/>
                                          </p:val>
                                        </p:tav>
                                      </p:tavLst>
                                    </p:anim>
                                    <p:anim calcmode="lin" valueType="num">
                                      <p:cBhvr additive="base">
                                        <p:cTn id="52" dur="1000" fill="hold"/>
                                        <p:tgtEl>
                                          <p:spTgt spid="7">
                                            <p:graphicEl>
                                              <a:dgm id="{7C431968-DB0A-324B-9903-99F839FCBCF3}"/>
                                            </p:graphic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
                                            <p:graphicEl>
                                              <a:dgm id="{9FD1D70C-6CC0-C748-8F8E-FBFE797E6CBB}"/>
                                            </p:graphicEl>
                                          </p:spTgt>
                                        </p:tgtEl>
                                        <p:attrNameLst>
                                          <p:attrName>style.visibility</p:attrName>
                                        </p:attrNameLst>
                                      </p:cBhvr>
                                      <p:to>
                                        <p:strVal val="visible"/>
                                      </p:to>
                                    </p:set>
                                    <p:anim calcmode="lin" valueType="num">
                                      <p:cBhvr additive="base">
                                        <p:cTn id="55" dur="1000" fill="hold"/>
                                        <p:tgtEl>
                                          <p:spTgt spid="7">
                                            <p:graphicEl>
                                              <a:dgm id="{9FD1D70C-6CC0-C748-8F8E-FBFE797E6CBB}"/>
                                            </p:graphicEl>
                                          </p:spTgt>
                                        </p:tgtEl>
                                        <p:attrNameLst>
                                          <p:attrName>ppt_x</p:attrName>
                                        </p:attrNameLst>
                                      </p:cBhvr>
                                      <p:tavLst>
                                        <p:tav tm="0">
                                          <p:val>
                                            <p:strVal val="#ppt_x"/>
                                          </p:val>
                                        </p:tav>
                                        <p:tav tm="100000">
                                          <p:val>
                                            <p:strVal val="#ppt_x"/>
                                          </p:val>
                                        </p:tav>
                                      </p:tavLst>
                                    </p:anim>
                                    <p:anim calcmode="lin" valueType="num">
                                      <p:cBhvr additive="base">
                                        <p:cTn id="56" dur="1000" fill="hold"/>
                                        <p:tgtEl>
                                          <p:spTgt spid="7">
                                            <p:graphicEl>
                                              <a:dgm id="{9FD1D70C-6CC0-C748-8F8E-FBFE797E6CB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solidFill>
                  <a:schemeClr val="accent1"/>
                </a:solidFill>
              </a:rPr>
              <a:t>Defining and Dashboarding Student Success: Jumpstarting Data-Driven Decision Making</a:t>
            </a:r>
            <a:endParaRPr lang="en-US" sz="4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0113423"/>
              </p:ext>
            </p:extLst>
          </p:nvPr>
        </p:nvGraphicFramePr>
        <p:xfrm>
          <a:off x="457200" y="1775194"/>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45689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 descr="Sample table with 2 columns, 8 rows" title="Table"/>
          <p:cNvGraphicFramePr>
            <a:graphicFrameLocks/>
          </p:cNvGraphicFramePr>
          <p:nvPr>
            <p:extLst>
              <p:ext uri="{D42A27DB-BD31-4B8C-83A1-F6EECF244321}">
                <p14:modId xmlns:p14="http://schemas.microsoft.com/office/powerpoint/2010/main" val="1599008079"/>
              </p:ext>
            </p:extLst>
          </p:nvPr>
        </p:nvGraphicFramePr>
        <p:xfrm>
          <a:off x="457200" y="1701800"/>
          <a:ext cx="8229600" cy="4849054"/>
        </p:xfrm>
        <a:graphic>
          <a:graphicData uri="http://schemas.openxmlformats.org/drawingml/2006/table">
            <a:tbl>
              <a:tblPr firstRow="1" bandRow="1">
                <a:tableStyleId>{BC89EF96-8CEA-46FF-86C4-4CE0E7609802}</a:tableStyleId>
              </a:tblPr>
              <a:tblGrid>
                <a:gridCol w="2129981"/>
                <a:gridCol w="6099619"/>
              </a:tblGrid>
              <a:tr h="913324">
                <a:tc>
                  <a:txBody>
                    <a:bodyPr/>
                    <a:lstStyle/>
                    <a:p>
                      <a:pPr marL="63500" marR="0" indent="0" algn="ctr">
                        <a:lnSpc>
                          <a:spcPct val="100000"/>
                        </a:lnSpc>
                        <a:spcBef>
                          <a:spcPts val="0"/>
                        </a:spcBef>
                        <a:spcAft>
                          <a:spcPts val="0"/>
                        </a:spcAft>
                        <a:tabLst/>
                      </a:pPr>
                      <a:r>
                        <a:rPr lang="en-US" sz="3000" b="1" i="1" dirty="0">
                          <a:solidFill>
                            <a:schemeClr val="tx1"/>
                          </a:solidFill>
                          <a:effectLst/>
                          <a:highlight>
                            <a:srgbClr val="FFFFFF"/>
                          </a:highlight>
                        </a:rPr>
                        <a:t>Criteria</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c>
                  <a:txBody>
                    <a:bodyPr/>
                    <a:lstStyle/>
                    <a:p>
                      <a:pPr marL="63500" marR="0" indent="0" algn="ctr">
                        <a:lnSpc>
                          <a:spcPct val="100000"/>
                        </a:lnSpc>
                        <a:spcBef>
                          <a:spcPts val="0"/>
                        </a:spcBef>
                        <a:spcAft>
                          <a:spcPts val="0"/>
                        </a:spcAft>
                      </a:pPr>
                      <a:r>
                        <a:rPr lang="en-US" sz="3000" b="1" i="1" dirty="0">
                          <a:solidFill>
                            <a:schemeClr val="tx1"/>
                          </a:solidFill>
                          <a:effectLst/>
                          <a:highlight>
                            <a:srgbClr val="FFFFFF"/>
                          </a:highlight>
                        </a:rPr>
                        <a:t>Questions to</a:t>
                      </a:r>
                      <a:r>
                        <a:rPr lang="en-US" sz="3000" b="1" i="1" baseline="0" dirty="0">
                          <a:solidFill>
                            <a:schemeClr val="tx1"/>
                          </a:solidFill>
                          <a:effectLst/>
                          <a:highlight>
                            <a:srgbClr val="FFFFFF"/>
                          </a:highlight>
                        </a:rPr>
                        <a:t> </a:t>
                      </a:r>
                      <a:r>
                        <a:rPr lang="en-US" sz="3000" b="1" i="1" dirty="0">
                          <a:solidFill>
                            <a:schemeClr val="tx1"/>
                          </a:solidFill>
                          <a:effectLst/>
                          <a:highlight>
                            <a:srgbClr val="FFFFFF"/>
                          </a:highlight>
                        </a:rPr>
                        <a:t>Consider</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r>
              <a:tr h="3880966">
                <a:tc>
                  <a:txBody>
                    <a:bodyPr/>
                    <a:lstStyle/>
                    <a:p>
                      <a:pPr marL="63500" marR="0" indent="0" algn="ctr">
                        <a:lnSpc>
                          <a:spcPct val="100000"/>
                        </a:lnSpc>
                        <a:spcBef>
                          <a:spcPts val="0"/>
                        </a:spcBef>
                        <a:spcAft>
                          <a:spcPts val="0"/>
                        </a:spcAft>
                      </a:pPr>
                      <a:r>
                        <a:rPr lang="en-US" sz="3000" b="1" dirty="0">
                          <a:solidFill>
                            <a:srgbClr val="FFFFFF"/>
                          </a:solidFill>
                          <a:effectLst/>
                          <a:highlight>
                            <a:srgbClr val="FFFFFF"/>
                          </a:highlight>
                        </a:rPr>
                        <a:t>Usability</a:t>
                      </a:r>
                      <a:endParaRPr lang="en-US" sz="3000" b="1" dirty="0">
                        <a:solidFill>
                          <a:srgbClr val="FFFFFF"/>
                        </a:solidFill>
                        <a:effectLst/>
                        <a:highlight>
                          <a:srgbClr val="FFFFFF"/>
                        </a:highlight>
                        <a:latin typeface="+mj-lt"/>
                        <a:ea typeface="Times"/>
                        <a:cs typeface="Times"/>
                      </a:endParaRPr>
                    </a:p>
                  </a:txBody>
                  <a:tcPr marL="34019" marR="34019" marT="47625" marB="47625" anchor="ctr">
                    <a:solidFill>
                      <a:schemeClr val="tx1">
                        <a:lumMod val="65000"/>
                        <a:lumOff val="35000"/>
                      </a:schemeClr>
                    </a:solidFill>
                  </a:tcPr>
                </a:tc>
                <a:tc>
                  <a:txBody>
                    <a:bodyPr/>
                    <a:lstStyle/>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Is the software intuitive and easy to use? (Will users need extensive training?)</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it work well with software we already have (and are using)?</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it require additional steps/staff to enter and extract data?</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it make assessment feel like an add-on? Or does it make assessment work part of the teaching and learning process?</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data export in a useable format? Is it  IMS Global Learning Tools Interoperable (LTI)?</a:t>
                      </a:r>
                    </a:p>
                    <a:p>
                      <a:pPr marL="640080" lvl="0" indent="-457200">
                        <a:lnSpc>
                          <a:spcPct val="100000"/>
                        </a:lnSpc>
                        <a:spcBef>
                          <a:spcPts val="0"/>
                        </a:spcBef>
                        <a:buClr>
                          <a:schemeClr val="tx1">
                            <a:lumMod val="65000"/>
                            <a:lumOff val="35000"/>
                          </a:schemeClr>
                        </a:buClr>
                        <a:buFont typeface="Wingdings" charset="2"/>
                        <a:buChar char=""/>
                      </a:pPr>
                      <a:r>
                        <a:rPr lang="en-US" sz="2100" b="1" u="none" strike="noStrike" dirty="0">
                          <a:solidFill>
                            <a:srgbClr val="1E1818"/>
                          </a:solidFill>
                          <a:effectLst/>
                          <a:highlight>
                            <a:srgbClr val="FFFFFF"/>
                          </a:highlight>
                          <a:latin typeface="+mj-lt"/>
                        </a:rPr>
                        <a:t>What</a:t>
                      </a:r>
                      <a:r>
                        <a:rPr lang="en-US" sz="2100" b="1" u="none" strike="noStrike" baseline="0" dirty="0">
                          <a:solidFill>
                            <a:srgbClr val="1E1818"/>
                          </a:solidFill>
                          <a:effectLst/>
                          <a:highlight>
                            <a:srgbClr val="FFFFFF"/>
                          </a:highlight>
                          <a:latin typeface="+mj-lt"/>
                        </a:rPr>
                        <a:t> about accessibility?</a:t>
                      </a:r>
                      <a:endParaRPr lang="en-US" sz="2100" b="1" u="none" strike="noStrike" dirty="0">
                        <a:solidFill>
                          <a:srgbClr val="1E1818"/>
                        </a:solidFill>
                        <a:effectLst/>
                        <a:highlight>
                          <a:srgbClr val="FFFFFF"/>
                        </a:highlight>
                        <a:latin typeface="+mj-lt"/>
                      </a:endParaRPr>
                    </a:p>
                  </a:txBody>
                  <a:tcPr marL="34019" marR="34019" marT="47625" marB="47625">
                    <a:solidFill>
                      <a:schemeClr val="accent1">
                        <a:lumMod val="20000"/>
                        <a:lumOff val="80000"/>
                      </a:schemeClr>
                    </a:solidFill>
                  </a:tcPr>
                </a:tc>
              </a:tr>
            </a:tbl>
          </a:graphicData>
        </a:graphic>
      </p:graphicFrame>
      <p:sp>
        <p:nvSpPr>
          <p:cNvPr id="4" name="Title 3"/>
          <p:cNvSpPr>
            <a:spLocks noGrp="1"/>
          </p:cNvSpPr>
          <p:nvPr>
            <p:ph type="title"/>
          </p:nvPr>
        </p:nvSpPr>
        <p:spPr/>
        <p:txBody>
          <a:bodyPr/>
          <a:lstStyle/>
          <a:p>
            <a:r>
              <a:rPr lang="en-US" dirty="0"/>
              <a:t>Usability</a:t>
            </a:r>
          </a:p>
        </p:txBody>
      </p:sp>
    </p:spTree>
    <p:extLst>
      <p:ext uri="{BB962C8B-B14F-4D97-AF65-F5344CB8AC3E}">
        <p14:creationId xmlns:p14="http://schemas.microsoft.com/office/powerpoint/2010/main" val="3304208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 descr="Sample table with 2 columns, 8 rows" title="Table"/>
          <p:cNvGraphicFramePr>
            <a:graphicFrameLocks/>
          </p:cNvGraphicFramePr>
          <p:nvPr>
            <p:extLst>
              <p:ext uri="{D42A27DB-BD31-4B8C-83A1-F6EECF244321}">
                <p14:modId xmlns:p14="http://schemas.microsoft.com/office/powerpoint/2010/main" val="254911673"/>
              </p:ext>
            </p:extLst>
          </p:nvPr>
        </p:nvGraphicFramePr>
        <p:xfrm>
          <a:off x="203200" y="1981200"/>
          <a:ext cx="8686800" cy="4519970"/>
        </p:xfrm>
        <a:graphic>
          <a:graphicData uri="http://schemas.openxmlformats.org/drawingml/2006/table">
            <a:tbl>
              <a:tblPr firstRow="1" bandRow="1">
                <a:tableStyleId>{BC89EF96-8CEA-46FF-86C4-4CE0E7609802}</a:tableStyleId>
              </a:tblPr>
              <a:tblGrid>
                <a:gridCol w="2361269"/>
                <a:gridCol w="6325531"/>
              </a:tblGrid>
              <a:tr h="1096838">
                <a:tc>
                  <a:txBody>
                    <a:bodyPr/>
                    <a:lstStyle/>
                    <a:p>
                      <a:pPr marL="63500" marR="0" indent="0" algn="ctr">
                        <a:lnSpc>
                          <a:spcPct val="100000"/>
                        </a:lnSpc>
                        <a:spcBef>
                          <a:spcPts val="0"/>
                        </a:spcBef>
                        <a:spcAft>
                          <a:spcPts val="0"/>
                        </a:spcAft>
                        <a:tabLst/>
                      </a:pPr>
                      <a:r>
                        <a:rPr lang="en-US" sz="3000" b="1" i="1" dirty="0">
                          <a:solidFill>
                            <a:schemeClr val="tx1"/>
                          </a:solidFill>
                          <a:effectLst/>
                          <a:highlight>
                            <a:srgbClr val="FFFFFF"/>
                          </a:highlight>
                        </a:rPr>
                        <a:t>Criteria</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c>
                  <a:txBody>
                    <a:bodyPr/>
                    <a:lstStyle/>
                    <a:p>
                      <a:pPr marL="63500" marR="0" indent="0" algn="ctr">
                        <a:lnSpc>
                          <a:spcPct val="100000"/>
                        </a:lnSpc>
                        <a:spcBef>
                          <a:spcPts val="0"/>
                        </a:spcBef>
                        <a:spcAft>
                          <a:spcPts val="0"/>
                        </a:spcAft>
                      </a:pPr>
                      <a:r>
                        <a:rPr lang="en-US" sz="3000" b="1" i="1" dirty="0">
                          <a:solidFill>
                            <a:schemeClr val="tx1"/>
                          </a:solidFill>
                          <a:effectLst/>
                          <a:highlight>
                            <a:srgbClr val="FFFFFF"/>
                          </a:highlight>
                        </a:rPr>
                        <a:t>Questions to</a:t>
                      </a:r>
                      <a:r>
                        <a:rPr lang="en-US" sz="3000" b="1" i="1" baseline="0" dirty="0">
                          <a:solidFill>
                            <a:schemeClr val="tx1"/>
                          </a:solidFill>
                          <a:effectLst/>
                          <a:highlight>
                            <a:srgbClr val="FFFFFF"/>
                          </a:highlight>
                        </a:rPr>
                        <a:t> </a:t>
                      </a:r>
                      <a:r>
                        <a:rPr lang="en-US" sz="3000" b="1" i="1" dirty="0">
                          <a:solidFill>
                            <a:schemeClr val="tx1"/>
                          </a:solidFill>
                          <a:effectLst/>
                          <a:highlight>
                            <a:srgbClr val="FFFFFF"/>
                          </a:highlight>
                        </a:rPr>
                        <a:t>Consider</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r>
              <a:tr h="3423132">
                <a:tc>
                  <a:txBody>
                    <a:bodyPr/>
                    <a:lstStyle/>
                    <a:p>
                      <a:pPr marL="63500" marR="0" indent="0" algn="ctr">
                        <a:lnSpc>
                          <a:spcPct val="100000"/>
                        </a:lnSpc>
                        <a:spcBef>
                          <a:spcPts val="0"/>
                        </a:spcBef>
                        <a:spcAft>
                          <a:spcPts val="0"/>
                        </a:spcAft>
                      </a:pPr>
                      <a:r>
                        <a:rPr lang="en-US" sz="3000" b="1" dirty="0">
                          <a:solidFill>
                            <a:srgbClr val="FFFFFF"/>
                          </a:solidFill>
                          <a:effectLst/>
                          <a:highlight>
                            <a:srgbClr val="FFFFFF"/>
                          </a:highlight>
                        </a:rPr>
                        <a:t>Functionality</a:t>
                      </a:r>
                      <a:endParaRPr lang="en-US" sz="3000" b="1" dirty="0">
                        <a:solidFill>
                          <a:srgbClr val="FFFFFF"/>
                        </a:solidFill>
                        <a:effectLst/>
                        <a:highlight>
                          <a:srgbClr val="FFFFFF"/>
                        </a:highlight>
                        <a:latin typeface="+mj-lt"/>
                        <a:ea typeface="Times"/>
                        <a:cs typeface="Times"/>
                      </a:endParaRPr>
                    </a:p>
                  </a:txBody>
                  <a:tcPr marL="34019" marR="34019" marT="47625" marB="47625" anchor="ctr">
                    <a:solidFill>
                      <a:schemeClr val="tx1">
                        <a:lumMod val="65000"/>
                        <a:lumOff val="35000"/>
                      </a:schemeClr>
                    </a:solidFill>
                  </a:tcPr>
                </a:tc>
                <a:tc>
                  <a:txBody>
                    <a:bodyPr/>
                    <a:lstStyle/>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the software reflect best practices in assessment?</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Can it manage multiple levels of assessment?</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it help users create and align outcomes?</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it walk users through curriculum mapping and rubric development?</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Does it offer easy-to-use reports and dashboards customizable to audience needs?</a:t>
                      </a:r>
                      <a:endParaRPr lang="en-US" sz="2100" b="0" u="none" strike="noStrike" dirty="0">
                        <a:solidFill>
                          <a:srgbClr val="1E1818"/>
                        </a:solidFill>
                        <a:effectLst/>
                        <a:highlight>
                          <a:srgbClr val="FFFFFF"/>
                        </a:highlight>
                        <a:latin typeface="+mj-lt"/>
                      </a:endParaRPr>
                    </a:p>
                  </a:txBody>
                  <a:tcPr marL="34019" marR="34019" marT="47625" marB="47625">
                    <a:solidFill>
                      <a:schemeClr val="accent1">
                        <a:lumMod val="20000"/>
                        <a:lumOff val="80000"/>
                      </a:schemeClr>
                    </a:solidFill>
                  </a:tcPr>
                </a:tc>
              </a:tr>
            </a:tbl>
          </a:graphicData>
        </a:graphic>
      </p:graphicFrame>
      <p:sp>
        <p:nvSpPr>
          <p:cNvPr id="4" name="Title 3"/>
          <p:cNvSpPr>
            <a:spLocks noGrp="1"/>
          </p:cNvSpPr>
          <p:nvPr>
            <p:ph type="title"/>
          </p:nvPr>
        </p:nvSpPr>
        <p:spPr/>
        <p:txBody>
          <a:bodyPr/>
          <a:lstStyle/>
          <a:p>
            <a:r>
              <a:rPr lang="en-US" dirty="0"/>
              <a:t>Functionality</a:t>
            </a:r>
          </a:p>
        </p:txBody>
      </p:sp>
    </p:spTree>
    <p:extLst>
      <p:ext uri="{BB962C8B-B14F-4D97-AF65-F5344CB8AC3E}">
        <p14:creationId xmlns:p14="http://schemas.microsoft.com/office/powerpoint/2010/main" val="1589673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 descr="Sample table with 2 columns, 8 rows" title="Table"/>
          <p:cNvGraphicFramePr>
            <a:graphicFrameLocks/>
          </p:cNvGraphicFramePr>
          <p:nvPr>
            <p:extLst>
              <p:ext uri="{D42A27DB-BD31-4B8C-83A1-F6EECF244321}">
                <p14:modId xmlns:p14="http://schemas.microsoft.com/office/powerpoint/2010/main" val="154134226"/>
              </p:ext>
            </p:extLst>
          </p:nvPr>
        </p:nvGraphicFramePr>
        <p:xfrm>
          <a:off x="609600" y="1851704"/>
          <a:ext cx="7924800" cy="3186426"/>
        </p:xfrm>
        <a:graphic>
          <a:graphicData uri="http://schemas.openxmlformats.org/drawingml/2006/table">
            <a:tbl>
              <a:tblPr firstRow="1" bandRow="1">
                <a:tableStyleId>{BC89EF96-8CEA-46FF-86C4-4CE0E7609802}</a:tableStyleId>
              </a:tblPr>
              <a:tblGrid>
                <a:gridCol w="2051093"/>
                <a:gridCol w="5873707"/>
              </a:tblGrid>
              <a:tr h="850896">
                <a:tc>
                  <a:txBody>
                    <a:bodyPr/>
                    <a:lstStyle/>
                    <a:p>
                      <a:pPr marL="63500" marR="0" indent="0" algn="ctr">
                        <a:lnSpc>
                          <a:spcPct val="100000"/>
                        </a:lnSpc>
                        <a:spcBef>
                          <a:spcPts val="0"/>
                        </a:spcBef>
                        <a:spcAft>
                          <a:spcPts val="0"/>
                        </a:spcAft>
                        <a:tabLst/>
                      </a:pPr>
                      <a:r>
                        <a:rPr lang="en-US" sz="3000" b="1" i="1" dirty="0">
                          <a:solidFill>
                            <a:schemeClr val="tx1"/>
                          </a:solidFill>
                          <a:effectLst/>
                          <a:highlight>
                            <a:srgbClr val="FFFFFF"/>
                          </a:highlight>
                        </a:rPr>
                        <a:t>Criteria</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c>
                  <a:txBody>
                    <a:bodyPr/>
                    <a:lstStyle/>
                    <a:p>
                      <a:pPr marL="63500" marR="0" indent="0" algn="ctr">
                        <a:lnSpc>
                          <a:spcPct val="100000"/>
                        </a:lnSpc>
                        <a:spcBef>
                          <a:spcPts val="0"/>
                        </a:spcBef>
                        <a:spcAft>
                          <a:spcPts val="0"/>
                        </a:spcAft>
                      </a:pPr>
                      <a:r>
                        <a:rPr lang="en-US" sz="3000" b="1" i="1" dirty="0">
                          <a:solidFill>
                            <a:schemeClr val="tx1"/>
                          </a:solidFill>
                          <a:effectLst/>
                          <a:highlight>
                            <a:srgbClr val="FFFFFF"/>
                          </a:highlight>
                        </a:rPr>
                        <a:t>Questions to</a:t>
                      </a:r>
                      <a:r>
                        <a:rPr lang="en-US" sz="3000" b="1" i="1" baseline="0" dirty="0">
                          <a:solidFill>
                            <a:schemeClr val="tx1"/>
                          </a:solidFill>
                          <a:effectLst/>
                          <a:highlight>
                            <a:srgbClr val="FFFFFF"/>
                          </a:highlight>
                        </a:rPr>
                        <a:t> </a:t>
                      </a:r>
                      <a:r>
                        <a:rPr lang="en-US" sz="3000" b="1" i="1" dirty="0">
                          <a:solidFill>
                            <a:schemeClr val="tx1"/>
                          </a:solidFill>
                          <a:effectLst/>
                          <a:highlight>
                            <a:srgbClr val="FFFFFF"/>
                          </a:highlight>
                        </a:rPr>
                        <a:t>Consider</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r>
              <a:tr h="1717345">
                <a:tc>
                  <a:txBody>
                    <a:bodyPr/>
                    <a:lstStyle/>
                    <a:p>
                      <a:pPr marL="63500" marR="0" indent="0" algn="ctr">
                        <a:lnSpc>
                          <a:spcPct val="100000"/>
                        </a:lnSpc>
                        <a:spcBef>
                          <a:spcPts val="0"/>
                        </a:spcBef>
                        <a:spcAft>
                          <a:spcPts val="0"/>
                        </a:spcAft>
                      </a:pPr>
                      <a:r>
                        <a:rPr lang="en-US" sz="3000" b="1" dirty="0">
                          <a:solidFill>
                            <a:srgbClr val="FFFFFF"/>
                          </a:solidFill>
                          <a:effectLst/>
                          <a:highlight>
                            <a:srgbClr val="FFFFFF"/>
                          </a:highlight>
                        </a:rPr>
                        <a:t>Costs</a:t>
                      </a:r>
                      <a:endParaRPr lang="en-US" sz="3000" b="1" dirty="0">
                        <a:solidFill>
                          <a:srgbClr val="FFFFFF"/>
                        </a:solidFill>
                        <a:effectLst/>
                        <a:highlight>
                          <a:srgbClr val="FFFFFF"/>
                        </a:highlight>
                        <a:latin typeface="+mj-lt"/>
                        <a:ea typeface="Times"/>
                        <a:cs typeface="Times"/>
                      </a:endParaRPr>
                    </a:p>
                  </a:txBody>
                  <a:tcPr marL="34019" marR="34019" marT="47625" marB="47625" anchor="ctr">
                    <a:solidFill>
                      <a:schemeClr val="tx1">
                        <a:lumMod val="65000"/>
                        <a:lumOff val="35000"/>
                      </a:schemeClr>
                    </a:solidFill>
                  </a:tcPr>
                </a:tc>
                <a:tc>
                  <a:txBody>
                    <a:bodyPr/>
                    <a:lstStyle/>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How much is the annual software license?</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Are updates included? If not, how much will they cost?</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How much will it cost for support and training?</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What hardware/cloud costs are needed to support it?</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What hidden costs might emerge?</a:t>
                      </a:r>
                      <a:endParaRPr lang="en-US" sz="2100" b="0" u="none" strike="noStrike" dirty="0">
                        <a:solidFill>
                          <a:srgbClr val="1E1818"/>
                        </a:solidFill>
                        <a:effectLst/>
                        <a:highlight>
                          <a:srgbClr val="FFFFFF"/>
                        </a:highlight>
                        <a:latin typeface="+mj-lt"/>
                      </a:endParaRPr>
                    </a:p>
                  </a:txBody>
                  <a:tcPr marL="34019" marR="34019" marT="47625" marB="47625">
                    <a:solidFill>
                      <a:schemeClr val="accent1">
                        <a:lumMod val="20000"/>
                        <a:lumOff val="80000"/>
                      </a:schemeClr>
                    </a:solidFill>
                  </a:tcPr>
                </a:tc>
              </a:tr>
            </a:tbl>
          </a:graphicData>
        </a:graphic>
      </p:graphicFrame>
      <p:sp>
        <p:nvSpPr>
          <p:cNvPr id="2" name="Title 1"/>
          <p:cNvSpPr>
            <a:spLocks noGrp="1"/>
          </p:cNvSpPr>
          <p:nvPr>
            <p:ph type="title"/>
          </p:nvPr>
        </p:nvSpPr>
        <p:spPr/>
        <p:txBody>
          <a:bodyPr/>
          <a:lstStyle/>
          <a:p>
            <a:r>
              <a:rPr lang="en-US" dirty="0"/>
              <a:t>Costs</a:t>
            </a:r>
          </a:p>
        </p:txBody>
      </p:sp>
    </p:spTree>
    <p:extLst>
      <p:ext uri="{BB962C8B-B14F-4D97-AF65-F5344CB8AC3E}">
        <p14:creationId xmlns:p14="http://schemas.microsoft.com/office/powerpoint/2010/main" val="2829431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 descr="Sample table with 2 columns, 8 rows" title="Table"/>
          <p:cNvGraphicFramePr>
            <a:graphicFrameLocks/>
          </p:cNvGraphicFramePr>
          <p:nvPr>
            <p:extLst>
              <p:ext uri="{D42A27DB-BD31-4B8C-83A1-F6EECF244321}">
                <p14:modId xmlns:p14="http://schemas.microsoft.com/office/powerpoint/2010/main" val="542679980"/>
              </p:ext>
            </p:extLst>
          </p:nvPr>
        </p:nvGraphicFramePr>
        <p:xfrm>
          <a:off x="609600" y="1851706"/>
          <a:ext cx="7924800" cy="1919895"/>
        </p:xfrm>
        <a:graphic>
          <a:graphicData uri="http://schemas.openxmlformats.org/drawingml/2006/table">
            <a:tbl>
              <a:tblPr firstRow="1" bandRow="1">
                <a:tableStyleId>{BC89EF96-8CEA-46FF-86C4-4CE0E7609802}</a:tableStyleId>
              </a:tblPr>
              <a:tblGrid>
                <a:gridCol w="2051093"/>
                <a:gridCol w="5873707"/>
              </a:tblGrid>
              <a:tr h="850896">
                <a:tc>
                  <a:txBody>
                    <a:bodyPr/>
                    <a:lstStyle/>
                    <a:p>
                      <a:pPr marL="63500" marR="0" indent="0" algn="ctr">
                        <a:lnSpc>
                          <a:spcPct val="100000"/>
                        </a:lnSpc>
                        <a:spcBef>
                          <a:spcPts val="0"/>
                        </a:spcBef>
                        <a:spcAft>
                          <a:spcPts val="0"/>
                        </a:spcAft>
                        <a:tabLst/>
                      </a:pPr>
                      <a:r>
                        <a:rPr lang="en-US" sz="3000" b="1" i="1" dirty="0">
                          <a:solidFill>
                            <a:schemeClr val="tx1"/>
                          </a:solidFill>
                          <a:effectLst/>
                          <a:highlight>
                            <a:srgbClr val="FFFFFF"/>
                          </a:highlight>
                        </a:rPr>
                        <a:t>Criteria</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c>
                  <a:txBody>
                    <a:bodyPr/>
                    <a:lstStyle/>
                    <a:p>
                      <a:pPr marL="63500" marR="0" indent="0" algn="ctr">
                        <a:lnSpc>
                          <a:spcPct val="100000"/>
                        </a:lnSpc>
                        <a:spcBef>
                          <a:spcPts val="0"/>
                        </a:spcBef>
                        <a:spcAft>
                          <a:spcPts val="0"/>
                        </a:spcAft>
                      </a:pPr>
                      <a:r>
                        <a:rPr lang="en-US" sz="3000" b="1" i="1" dirty="0">
                          <a:solidFill>
                            <a:schemeClr val="tx1"/>
                          </a:solidFill>
                          <a:effectLst/>
                          <a:highlight>
                            <a:srgbClr val="FFFFFF"/>
                          </a:highlight>
                        </a:rPr>
                        <a:t>Questions to</a:t>
                      </a:r>
                      <a:r>
                        <a:rPr lang="en-US" sz="3000" b="1" i="1" baseline="0" dirty="0">
                          <a:solidFill>
                            <a:schemeClr val="tx1"/>
                          </a:solidFill>
                          <a:effectLst/>
                          <a:highlight>
                            <a:srgbClr val="FFFFFF"/>
                          </a:highlight>
                        </a:rPr>
                        <a:t> </a:t>
                      </a:r>
                      <a:r>
                        <a:rPr lang="en-US" sz="3000" b="1" i="1" dirty="0">
                          <a:solidFill>
                            <a:schemeClr val="tx1"/>
                          </a:solidFill>
                          <a:effectLst/>
                          <a:highlight>
                            <a:srgbClr val="FFFFFF"/>
                          </a:highlight>
                        </a:rPr>
                        <a:t>Consider</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r>
              <a:tr h="1068999">
                <a:tc>
                  <a:txBody>
                    <a:bodyPr/>
                    <a:lstStyle/>
                    <a:p>
                      <a:pPr marL="63500" marR="0" indent="0" algn="ctr">
                        <a:lnSpc>
                          <a:spcPct val="100000"/>
                        </a:lnSpc>
                        <a:spcBef>
                          <a:spcPts val="0"/>
                        </a:spcBef>
                        <a:spcAft>
                          <a:spcPts val="0"/>
                        </a:spcAft>
                      </a:pPr>
                      <a:r>
                        <a:rPr lang="en-US" sz="3000" b="1" dirty="0">
                          <a:solidFill>
                            <a:srgbClr val="FFFFFF"/>
                          </a:solidFill>
                          <a:effectLst/>
                          <a:highlight>
                            <a:srgbClr val="FFFFFF"/>
                          </a:highlight>
                        </a:rPr>
                        <a:t>Audiences</a:t>
                      </a:r>
                      <a:endParaRPr lang="en-US" sz="3000" b="1" dirty="0">
                        <a:solidFill>
                          <a:srgbClr val="FFFFFF"/>
                        </a:solidFill>
                        <a:effectLst/>
                        <a:highlight>
                          <a:srgbClr val="FFFFFF"/>
                        </a:highlight>
                        <a:latin typeface="+mj-lt"/>
                        <a:ea typeface="Times"/>
                        <a:cs typeface="Times"/>
                      </a:endParaRPr>
                    </a:p>
                  </a:txBody>
                  <a:tcPr marL="34019" marR="34019" marT="47625" marB="47625" anchor="ctr">
                    <a:solidFill>
                      <a:schemeClr val="tx1">
                        <a:lumMod val="65000"/>
                        <a:lumOff val="35000"/>
                      </a:schemeClr>
                    </a:solidFill>
                  </a:tcPr>
                </a:tc>
                <a:tc>
                  <a:txBody>
                    <a:bodyPr/>
                    <a:lstStyle/>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Who will need to use this software?</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How will they learn to use it?</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What questions can they answer with this tool?</a:t>
                      </a:r>
                      <a:endParaRPr lang="en-US" sz="2100" b="0" u="none" strike="noStrike" dirty="0">
                        <a:solidFill>
                          <a:srgbClr val="1E1818"/>
                        </a:solidFill>
                        <a:effectLst/>
                        <a:highlight>
                          <a:srgbClr val="FFFFFF"/>
                        </a:highlight>
                        <a:latin typeface="+mj-lt"/>
                      </a:endParaRPr>
                    </a:p>
                  </a:txBody>
                  <a:tcPr marL="34019" marR="34019" marT="47625" marB="47625">
                    <a:solidFill>
                      <a:schemeClr val="accent1">
                        <a:lumMod val="20000"/>
                        <a:lumOff val="80000"/>
                      </a:schemeClr>
                    </a:solidFill>
                  </a:tcPr>
                </a:tc>
              </a:tr>
            </a:tbl>
          </a:graphicData>
        </a:graphic>
      </p:graphicFrame>
      <p:sp>
        <p:nvSpPr>
          <p:cNvPr id="2" name="Title 1"/>
          <p:cNvSpPr>
            <a:spLocks noGrp="1"/>
          </p:cNvSpPr>
          <p:nvPr>
            <p:ph type="title"/>
          </p:nvPr>
        </p:nvSpPr>
        <p:spPr/>
        <p:txBody>
          <a:bodyPr/>
          <a:lstStyle/>
          <a:p>
            <a:r>
              <a:rPr lang="en-US" dirty="0"/>
              <a:t>Audiences</a:t>
            </a:r>
          </a:p>
        </p:txBody>
      </p:sp>
    </p:spTree>
    <p:extLst>
      <p:ext uri="{BB962C8B-B14F-4D97-AF65-F5344CB8AC3E}">
        <p14:creationId xmlns:p14="http://schemas.microsoft.com/office/powerpoint/2010/main" val="122491406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 descr="Sample table with 2 columns, 8 rows" title="Table"/>
          <p:cNvGraphicFramePr>
            <a:graphicFrameLocks/>
          </p:cNvGraphicFramePr>
          <p:nvPr>
            <p:extLst>
              <p:ext uri="{D42A27DB-BD31-4B8C-83A1-F6EECF244321}">
                <p14:modId xmlns:p14="http://schemas.microsoft.com/office/powerpoint/2010/main" val="2120401022"/>
              </p:ext>
            </p:extLst>
          </p:nvPr>
        </p:nvGraphicFramePr>
        <p:xfrm>
          <a:off x="609600" y="1851704"/>
          <a:ext cx="7924800" cy="2866386"/>
        </p:xfrm>
        <a:graphic>
          <a:graphicData uri="http://schemas.openxmlformats.org/drawingml/2006/table">
            <a:tbl>
              <a:tblPr firstRow="1" bandRow="1">
                <a:tableStyleId>{BC89EF96-8CEA-46FF-86C4-4CE0E7609802}</a:tableStyleId>
              </a:tblPr>
              <a:tblGrid>
                <a:gridCol w="2051093"/>
                <a:gridCol w="5873707"/>
              </a:tblGrid>
              <a:tr h="850896">
                <a:tc>
                  <a:txBody>
                    <a:bodyPr/>
                    <a:lstStyle/>
                    <a:p>
                      <a:pPr marL="63500" marR="0" indent="0" algn="ctr">
                        <a:lnSpc>
                          <a:spcPct val="100000"/>
                        </a:lnSpc>
                        <a:spcBef>
                          <a:spcPts val="0"/>
                        </a:spcBef>
                        <a:spcAft>
                          <a:spcPts val="0"/>
                        </a:spcAft>
                        <a:tabLst/>
                      </a:pPr>
                      <a:r>
                        <a:rPr lang="en-US" sz="3000" b="1" i="1" dirty="0">
                          <a:solidFill>
                            <a:schemeClr val="tx1"/>
                          </a:solidFill>
                          <a:effectLst/>
                          <a:highlight>
                            <a:srgbClr val="FFFFFF"/>
                          </a:highlight>
                        </a:rPr>
                        <a:t>Criteria</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c>
                  <a:txBody>
                    <a:bodyPr/>
                    <a:lstStyle/>
                    <a:p>
                      <a:pPr marL="63500" marR="0" indent="0" algn="ctr">
                        <a:lnSpc>
                          <a:spcPct val="100000"/>
                        </a:lnSpc>
                        <a:spcBef>
                          <a:spcPts val="0"/>
                        </a:spcBef>
                        <a:spcAft>
                          <a:spcPts val="0"/>
                        </a:spcAft>
                      </a:pPr>
                      <a:r>
                        <a:rPr lang="en-US" sz="3000" b="1" i="1" dirty="0">
                          <a:solidFill>
                            <a:schemeClr val="tx1"/>
                          </a:solidFill>
                          <a:effectLst/>
                          <a:highlight>
                            <a:srgbClr val="FFFFFF"/>
                          </a:highlight>
                        </a:rPr>
                        <a:t>Questions to</a:t>
                      </a:r>
                      <a:r>
                        <a:rPr lang="en-US" sz="3000" b="1" i="1" baseline="0" dirty="0">
                          <a:solidFill>
                            <a:schemeClr val="tx1"/>
                          </a:solidFill>
                          <a:effectLst/>
                          <a:highlight>
                            <a:srgbClr val="FFFFFF"/>
                          </a:highlight>
                        </a:rPr>
                        <a:t> </a:t>
                      </a:r>
                      <a:r>
                        <a:rPr lang="en-US" sz="3000" b="1" i="1" dirty="0">
                          <a:solidFill>
                            <a:schemeClr val="tx1"/>
                          </a:solidFill>
                          <a:effectLst/>
                          <a:highlight>
                            <a:srgbClr val="FFFFFF"/>
                          </a:highlight>
                        </a:rPr>
                        <a:t>Consider</a:t>
                      </a:r>
                      <a:endParaRPr lang="en-US" sz="3000" b="1" i="1" dirty="0">
                        <a:solidFill>
                          <a:schemeClr val="tx1"/>
                        </a:solidFill>
                        <a:effectLst/>
                        <a:highlight>
                          <a:srgbClr val="FFFFFF"/>
                        </a:highlight>
                        <a:latin typeface="+mj-lt"/>
                        <a:ea typeface="Times"/>
                        <a:cs typeface="Times"/>
                      </a:endParaRPr>
                    </a:p>
                  </a:txBody>
                  <a:tcPr marL="34019" marR="34019" marT="47625" marB="47625" anchor="ctr">
                    <a:solidFill>
                      <a:schemeClr val="accent1"/>
                    </a:solidFill>
                  </a:tcPr>
                </a:tc>
              </a:tr>
              <a:tr h="1393172">
                <a:tc>
                  <a:txBody>
                    <a:bodyPr/>
                    <a:lstStyle/>
                    <a:p>
                      <a:pPr marL="63500" marR="0" indent="0" algn="ctr">
                        <a:lnSpc>
                          <a:spcPct val="100000"/>
                        </a:lnSpc>
                        <a:spcBef>
                          <a:spcPts val="0"/>
                        </a:spcBef>
                        <a:spcAft>
                          <a:spcPts val="0"/>
                        </a:spcAft>
                      </a:pPr>
                      <a:r>
                        <a:rPr lang="en-US" sz="3000" b="1" dirty="0">
                          <a:solidFill>
                            <a:srgbClr val="FFFFFF"/>
                          </a:solidFill>
                          <a:effectLst/>
                          <a:highlight>
                            <a:srgbClr val="FFFFFF"/>
                          </a:highlight>
                        </a:rPr>
                        <a:t>Flexibility</a:t>
                      </a:r>
                      <a:endParaRPr lang="en-US" sz="3000" b="1" dirty="0">
                        <a:solidFill>
                          <a:srgbClr val="FFFFFF"/>
                        </a:solidFill>
                        <a:effectLst/>
                        <a:highlight>
                          <a:srgbClr val="FFFFFF"/>
                        </a:highlight>
                        <a:latin typeface="+mj-lt"/>
                        <a:ea typeface="Times"/>
                        <a:cs typeface="Times"/>
                      </a:endParaRPr>
                    </a:p>
                  </a:txBody>
                  <a:tcPr marL="34019" marR="34019" marT="47625" marB="47625" anchor="ctr">
                    <a:solidFill>
                      <a:schemeClr val="tx1">
                        <a:lumMod val="65000"/>
                        <a:lumOff val="35000"/>
                      </a:schemeClr>
                    </a:solidFill>
                  </a:tcPr>
                </a:tc>
                <a:tc>
                  <a:txBody>
                    <a:bodyPr/>
                    <a:lstStyle/>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Is the software flexible enough to meet your needs?</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How will the system grow with your institution?</a:t>
                      </a:r>
                    </a:p>
                    <a:p>
                      <a:pPr marL="640080" lvl="0" indent="-457200">
                        <a:lnSpc>
                          <a:spcPct val="100000"/>
                        </a:lnSpc>
                        <a:spcBef>
                          <a:spcPts val="0"/>
                        </a:spcBef>
                        <a:buClr>
                          <a:schemeClr val="tx1">
                            <a:lumMod val="65000"/>
                            <a:lumOff val="35000"/>
                          </a:schemeClr>
                        </a:buClr>
                        <a:buFont typeface="Wingdings" charset="2"/>
                        <a:buChar char=""/>
                      </a:pPr>
                      <a:r>
                        <a:rPr lang="en-US" sz="2100" u="none" strike="noStrike" dirty="0">
                          <a:effectLst/>
                          <a:highlight>
                            <a:srgbClr val="FFFFFF"/>
                          </a:highlight>
                        </a:rPr>
                        <a:t>How will the system adapt to anticipated (and unforeseen) changes in assessment demands?</a:t>
                      </a:r>
                      <a:endParaRPr lang="en-US" sz="2100" b="0" u="none" strike="noStrike" dirty="0">
                        <a:solidFill>
                          <a:srgbClr val="1E1818"/>
                        </a:solidFill>
                        <a:effectLst/>
                        <a:highlight>
                          <a:srgbClr val="FFFFFF"/>
                        </a:highlight>
                        <a:latin typeface="+mj-lt"/>
                      </a:endParaRPr>
                    </a:p>
                  </a:txBody>
                  <a:tcPr marL="34019" marR="34019" marT="47625" marB="47625">
                    <a:solidFill>
                      <a:schemeClr val="accent1">
                        <a:lumMod val="20000"/>
                        <a:lumOff val="80000"/>
                      </a:schemeClr>
                    </a:solidFill>
                  </a:tcPr>
                </a:tc>
              </a:tr>
            </a:tbl>
          </a:graphicData>
        </a:graphic>
      </p:graphicFrame>
      <p:sp>
        <p:nvSpPr>
          <p:cNvPr id="2" name="Title 1"/>
          <p:cNvSpPr>
            <a:spLocks noGrp="1"/>
          </p:cNvSpPr>
          <p:nvPr>
            <p:ph type="title"/>
          </p:nvPr>
        </p:nvSpPr>
        <p:spPr/>
        <p:txBody>
          <a:bodyPr/>
          <a:lstStyle/>
          <a:p>
            <a:r>
              <a:rPr lang="en-US" sz="4800" dirty="0">
                <a:solidFill>
                  <a:schemeClr val="accent1"/>
                </a:solidFill>
                <a:highlight>
                  <a:srgbClr val="FFFFFF"/>
                </a:highlight>
              </a:rPr>
              <a:t>Flexibility</a:t>
            </a:r>
            <a:endParaRPr lang="en-US" dirty="0">
              <a:solidFill>
                <a:schemeClr val="accent1"/>
              </a:solidFill>
            </a:endParaRPr>
          </a:p>
        </p:txBody>
      </p:sp>
    </p:spTree>
    <p:extLst>
      <p:ext uri="{BB962C8B-B14F-4D97-AF65-F5344CB8AC3E}">
        <p14:creationId xmlns:p14="http://schemas.microsoft.com/office/powerpoint/2010/main" val="284713695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Bridging Education Data</a:t>
            </a:r>
          </a:p>
        </p:txBody>
      </p:sp>
      <p:pic>
        <p:nvPicPr>
          <p:cNvPr id="7" name="Picture 6"/>
          <p:cNvPicPr>
            <a:picLocks noChangeAspect="1"/>
          </p:cNvPicPr>
          <p:nvPr/>
        </p:nvPicPr>
        <p:blipFill>
          <a:blip r:embed="rId3"/>
          <a:stretch>
            <a:fillRect/>
          </a:stretch>
        </p:blipFill>
        <p:spPr>
          <a:xfrm>
            <a:off x="1066052" y="1659467"/>
            <a:ext cx="6570881" cy="5033432"/>
          </a:xfrm>
          <a:prstGeom prst="rect">
            <a:avLst/>
          </a:prstGeom>
        </p:spPr>
      </p:pic>
    </p:spTree>
    <p:extLst>
      <p:ext uri="{BB962C8B-B14F-4D97-AF65-F5344CB8AC3E}">
        <p14:creationId xmlns:p14="http://schemas.microsoft.com/office/powerpoint/2010/main" val="21545060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Bridging Education Data</a:t>
            </a:r>
          </a:p>
        </p:txBody>
      </p:sp>
      <p:pic>
        <p:nvPicPr>
          <p:cNvPr id="4" name="Picture 3"/>
          <p:cNvPicPr>
            <a:picLocks noChangeAspect="1"/>
          </p:cNvPicPr>
          <p:nvPr/>
        </p:nvPicPr>
        <p:blipFill>
          <a:blip r:embed="rId3"/>
          <a:stretch>
            <a:fillRect/>
          </a:stretch>
        </p:blipFill>
        <p:spPr>
          <a:xfrm>
            <a:off x="457200" y="1845733"/>
            <a:ext cx="8319249" cy="4461198"/>
          </a:xfrm>
          <a:prstGeom prst="rect">
            <a:avLst/>
          </a:prstGeom>
        </p:spPr>
      </p:pic>
    </p:spTree>
    <p:extLst>
      <p:ext uri="{BB962C8B-B14F-4D97-AF65-F5344CB8AC3E}">
        <p14:creationId xmlns:p14="http://schemas.microsoft.com/office/powerpoint/2010/main" val="97358059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Program Results Show Gap</a:t>
            </a: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27</a:t>
            </a:fld>
            <a:endParaRPr kumimoji="0" lang="en-US" dirty="0"/>
          </a:p>
        </p:txBody>
      </p:sp>
      <p:graphicFrame>
        <p:nvGraphicFramePr>
          <p:cNvPr id="5" name="Chart 4"/>
          <p:cNvGraphicFramePr>
            <a:graphicFrameLocks/>
          </p:cNvGraphicFramePr>
          <p:nvPr>
            <p:extLst>
              <p:ext uri="{D42A27DB-BD31-4B8C-83A1-F6EECF244321}">
                <p14:modId xmlns:p14="http://schemas.microsoft.com/office/powerpoint/2010/main" val="3650789921"/>
              </p:ext>
            </p:extLst>
          </p:nvPr>
        </p:nvGraphicFramePr>
        <p:xfrm>
          <a:off x="1" y="1718734"/>
          <a:ext cx="8938260" cy="47582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950664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Course Results Confirm Gap</a:t>
            </a: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28</a:t>
            </a:fld>
            <a:endParaRPr kumimoji="0" lang="en-US" dirty="0"/>
          </a:p>
        </p:txBody>
      </p:sp>
      <p:graphicFrame>
        <p:nvGraphicFramePr>
          <p:cNvPr id="6" name="Chart 5"/>
          <p:cNvGraphicFramePr>
            <a:graphicFrameLocks/>
          </p:cNvGraphicFramePr>
          <p:nvPr>
            <p:extLst>
              <p:ext uri="{D42A27DB-BD31-4B8C-83A1-F6EECF244321}">
                <p14:modId xmlns:p14="http://schemas.microsoft.com/office/powerpoint/2010/main" val="1290989803"/>
              </p:ext>
            </p:extLst>
          </p:nvPr>
        </p:nvGraphicFramePr>
        <p:xfrm>
          <a:off x="457201" y="1794932"/>
          <a:ext cx="8229600" cy="46397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7290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Double-Loop Results Measure Improvement</a:t>
            </a: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29</a:t>
            </a:fld>
            <a:endParaRPr kumimoji="0" lang="en-US" dirty="0"/>
          </a:p>
        </p:txBody>
      </p:sp>
      <p:graphicFrame>
        <p:nvGraphicFramePr>
          <p:cNvPr id="7" name="Chart 6"/>
          <p:cNvGraphicFramePr>
            <a:graphicFrameLocks/>
          </p:cNvGraphicFramePr>
          <p:nvPr>
            <p:extLst>
              <p:ext uri="{D42A27DB-BD31-4B8C-83A1-F6EECF244321}">
                <p14:modId xmlns:p14="http://schemas.microsoft.com/office/powerpoint/2010/main" val="3130745291"/>
              </p:ext>
            </p:extLst>
          </p:nvPr>
        </p:nvGraphicFramePr>
        <p:xfrm>
          <a:off x="575733" y="1778000"/>
          <a:ext cx="8111067" cy="445558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28795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Learning Outcomes</a:t>
            </a:r>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t>3</a:t>
            </a:fld>
            <a:endParaRPr lang="en-US" dirty="0"/>
          </a:p>
        </p:txBody>
      </p:sp>
      <p:sp>
        <p:nvSpPr>
          <p:cNvPr id="3" name="TextBox 2"/>
          <p:cNvSpPr txBox="1"/>
          <p:nvPr/>
        </p:nvSpPr>
        <p:spPr>
          <a:xfrm>
            <a:off x="452115" y="1626508"/>
            <a:ext cx="7696200" cy="369332"/>
          </a:xfrm>
          <a:prstGeom prst="rect">
            <a:avLst/>
          </a:prstGeom>
          <a:noFill/>
        </p:spPr>
        <p:txBody>
          <a:bodyPr wrap="square" rtlCol="0">
            <a:spAutoFit/>
          </a:bodyPr>
          <a:lstStyle/>
          <a:p>
            <a:r>
              <a:rPr lang="en-US" sz="1800" dirty="0"/>
              <a:t>When </a:t>
            </a:r>
            <a:r>
              <a:rPr lang="en-US" sz="1800" dirty="0" smtClean="0"/>
              <a:t>we complete </a:t>
            </a:r>
            <a:r>
              <a:rPr lang="en-US" sz="1800" dirty="0"/>
              <a:t>this </a:t>
            </a:r>
            <a:r>
              <a:rPr lang="en-US" dirty="0" smtClean="0"/>
              <a:t>session</a:t>
            </a:r>
            <a:r>
              <a:rPr lang="en-US" sz="1800" dirty="0" smtClean="0"/>
              <a:t>, we will be </a:t>
            </a:r>
            <a:r>
              <a:rPr lang="en-US" sz="1800" dirty="0"/>
              <a:t>able to </a:t>
            </a:r>
            <a:r>
              <a:rPr lang="en-US" sz="1800" dirty="0" smtClean="0"/>
              <a:t>…</a:t>
            </a:r>
            <a:endParaRPr lang="en-US" sz="1800" dirty="0"/>
          </a:p>
        </p:txBody>
      </p:sp>
      <p:graphicFrame>
        <p:nvGraphicFramePr>
          <p:cNvPr id="4" name="Diagram 3"/>
          <p:cNvGraphicFramePr/>
          <p:nvPr>
            <p:extLst>
              <p:ext uri="{D42A27DB-BD31-4B8C-83A1-F6EECF244321}">
                <p14:modId xmlns:p14="http://schemas.microsoft.com/office/powerpoint/2010/main" val="2687052644"/>
              </p:ext>
            </p:extLst>
          </p:nvPr>
        </p:nvGraphicFramePr>
        <p:xfrm>
          <a:off x="592669" y="2180506"/>
          <a:ext cx="7611728" cy="42964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617824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graphicEl>
                                              <a:dgm id="{2DEBE3D4-9200-CA4E-89C0-9959B4F5B8BC}"/>
                                            </p:graphicEl>
                                          </p:spTgt>
                                        </p:tgtEl>
                                        <p:attrNameLst>
                                          <p:attrName>style.visibility</p:attrName>
                                        </p:attrNameLst>
                                      </p:cBhvr>
                                      <p:to>
                                        <p:strVal val="visible"/>
                                      </p:to>
                                    </p:set>
                                    <p:animEffect transition="in" filter="fade">
                                      <p:cBhvr>
                                        <p:cTn id="7" dur="1000"/>
                                        <p:tgtEl>
                                          <p:spTgt spid="4">
                                            <p:graphicEl>
                                              <a:dgm id="{2DEBE3D4-9200-CA4E-89C0-9959B4F5B8BC}"/>
                                            </p:graphicEl>
                                          </p:spTgt>
                                        </p:tgtEl>
                                      </p:cBhvr>
                                    </p:animEffect>
                                    <p:anim calcmode="lin" valueType="num">
                                      <p:cBhvr>
                                        <p:cTn id="8" dur="1000" fill="hold"/>
                                        <p:tgtEl>
                                          <p:spTgt spid="4">
                                            <p:graphicEl>
                                              <a:dgm id="{2DEBE3D4-9200-CA4E-89C0-9959B4F5B8BC}"/>
                                            </p:graphicEl>
                                          </p:spTgt>
                                        </p:tgtEl>
                                        <p:attrNameLst>
                                          <p:attrName>ppt_x</p:attrName>
                                        </p:attrNameLst>
                                      </p:cBhvr>
                                      <p:tavLst>
                                        <p:tav tm="0">
                                          <p:val>
                                            <p:strVal val="#ppt_x"/>
                                          </p:val>
                                        </p:tav>
                                        <p:tav tm="100000">
                                          <p:val>
                                            <p:strVal val="#ppt_x"/>
                                          </p:val>
                                        </p:tav>
                                      </p:tavLst>
                                    </p:anim>
                                    <p:anim calcmode="lin" valueType="num">
                                      <p:cBhvr>
                                        <p:cTn id="9" dur="1000" fill="hold"/>
                                        <p:tgtEl>
                                          <p:spTgt spid="4">
                                            <p:graphicEl>
                                              <a:dgm id="{2DEBE3D4-9200-CA4E-89C0-9959B4F5B8BC}"/>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4">
                                            <p:graphicEl>
                                              <a:dgm id="{9AB6F87D-11F8-0E46-97B1-A97F7CDEE86D}"/>
                                            </p:graphicEl>
                                          </p:spTgt>
                                        </p:tgtEl>
                                        <p:attrNameLst>
                                          <p:attrName>style.visibility</p:attrName>
                                        </p:attrNameLst>
                                      </p:cBhvr>
                                      <p:to>
                                        <p:strVal val="visible"/>
                                      </p:to>
                                    </p:set>
                                    <p:animEffect transition="in" filter="fade">
                                      <p:cBhvr>
                                        <p:cTn id="14" dur="1000"/>
                                        <p:tgtEl>
                                          <p:spTgt spid="4">
                                            <p:graphicEl>
                                              <a:dgm id="{9AB6F87D-11F8-0E46-97B1-A97F7CDEE86D}"/>
                                            </p:graphicEl>
                                          </p:spTgt>
                                        </p:tgtEl>
                                      </p:cBhvr>
                                    </p:animEffect>
                                    <p:anim calcmode="lin" valueType="num">
                                      <p:cBhvr>
                                        <p:cTn id="15" dur="1000" fill="hold"/>
                                        <p:tgtEl>
                                          <p:spTgt spid="4">
                                            <p:graphicEl>
                                              <a:dgm id="{9AB6F87D-11F8-0E46-97B1-A97F7CDEE86D}"/>
                                            </p:graphicEl>
                                          </p:spTgt>
                                        </p:tgtEl>
                                        <p:attrNameLst>
                                          <p:attrName>ppt_x</p:attrName>
                                        </p:attrNameLst>
                                      </p:cBhvr>
                                      <p:tavLst>
                                        <p:tav tm="0">
                                          <p:val>
                                            <p:strVal val="#ppt_x"/>
                                          </p:val>
                                        </p:tav>
                                        <p:tav tm="100000">
                                          <p:val>
                                            <p:strVal val="#ppt_x"/>
                                          </p:val>
                                        </p:tav>
                                      </p:tavLst>
                                    </p:anim>
                                    <p:anim calcmode="lin" valueType="num">
                                      <p:cBhvr>
                                        <p:cTn id="16" dur="1000" fill="hold"/>
                                        <p:tgtEl>
                                          <p:spTgt spid="4">
                                            <p:graphicEl>
                                              <a:dgm id="{9AB6F87D-11F8-0E46-97B1-A97F7CDEE86D}"/>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4">
                                            <p:graphicEl>
                                              <a:dgm id="{81479768-DF7A-D34E-83F9-FB16823BCE3E}"/>
                                            </p:graphicEl>
                                          </p:spTgt>
                                        </p:tgtEl>
                                        <p:attrNameLst>
                                          <p:attrName>style.visibility</p:attrName>
                                        </p:attrNameLst>
                                      </p:cBhvr>
                                      <p:to>
                                        <p:strVal val="visible"/>
                                      </p:to>
                                    </p:set>
                                    <p:animEffect transition="in" filter="fade">
                                      <p:cBhvr>
                                        <p:cTn id="21" dur="1000"/>
                                        <p:tgtEl>
                                          <p:spTgt spid="4">
                                            <p:graphicEl>
                                              <a:dgm id="{81479768-DF7A-D34E-83F9-FB16823BCE3E}"/>
                                            </p:graphicEl>
                                          </p:spTgt>
                                        </p:tgtEl>
                                      </p:cBhvr>
                                    </p:animEffect>
                                    <p:anim calcmode="lin" valueType="num">
                                      <p:cBhvr>
                                        <p:cTn id="22" dur="1000" fill="hold"/>
                                        <p:tgtEl>
                                          <p:spTgt spid="4">
                                            <p:graphicEl>
                                              <a:dgm id="{81479768-DF7A-D34E-83F9-FB16823BCE3E}"/>
                                            </p:graphicEl>
                                          </p:spTgt>
                                        </p:tgtEl>
                                        <p:attrNameLst>
                                          <p:attrName>ppt_x</p:attrName>
                                        </p:attrNameLst>
                                      </p:cBhvr>
                                      <p:tavLst>
                                        <p:tav tm="0">
                                          <p:val>
                                            <p:strVal val="#ppt_x"/>
                                          </p:val>
                                        </p:tav>
                                        <p:tav tm="100000">
                                          <p:val>
                                            <p:strVal val="#ppt_x"/>
                                          </p:val>
                                        </p:tav>
                                      </p:tavLst>
                                    </p:anim>
                                    <p:anim calcmode="lin" valueType="num">
                                      <p:cBhvr>
                                        <p:cTn id="23" dur="1000" fill="hold"/>
                                        <p:tgtEl>
                                          <p:spTgt spid="4">
                                            <p:graphicEl>
                                              <a:dgm id="{81479768-DF7A-D34E-83F9-FB16823BCE3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 Plans</a:t>
            </a:r>
          </a:p>
        </p:txBody>
      </p:sp>
      <p:sp>
        <p:nvSpPr>
          <p:cNvPr id="3" name="Slide Number Placeholder 2"/>
          <p:cNvSpPr>
            <a:spLocks noGrp="1"/>
          </p:cNvSpPr>
          <p:nvPr>
            <p:ph type="sldNum" sz="quarter" idx="12"/>
          </p:nvPr>
        </p:nvSpPr>
        <p:spPr/>
        <p:txBody>
          <a:bodyPr/>
          <a:lstStyle/>
          <a:p>
            <a:fld id="{9648F39E-9C37-485F-AC97-16BB4BDF9F49}" type="slidenum">
              <a:rPr kumimoji="0" lang="en-US" smtClean="0"/>
              <a:t>30</a:t>
            </a:fld>
            <a:endParaRPr kumimoji="0" lang="en-US" dirty="0"/>
          </a:p>
        </p:txBody>
      </p:sp>
      <p:pic>
        <p:nvPicPr>
          <p:cNvPr id="4" name="Picture 3"/>
          <p:cNvPicPr>
            <a:picLocks noChangeAspect="1"/>
          </p:cNvPicPr>
          <p:nvPr/>
        </p:nvPicPr>
        <p:blipFill>
          <a:blip r:embed="rId3"/>
          <a:stretch>
            <a:fillRect/>
          </a:stretch>
        </p:blipFill>
        <p:spPr>
          <a:xfrm>
            <a:off x="1123950" y="1904121"/>
            <a:ext cx="6896100" cy="4516782"/>
          </a:xfrm>
          <a:prstGeom prst="rect">
            <a:avLst/>
          </a:prstGeom>
          <a:ln>
            <a:solidFill>
              <a:srgbClr val="000000"/>
            </a:solidFill>
          </a:ln>
        </p:spPr>
      </p:pic>
      <p:sp>
        <p:nvSpPr>
          <p:cNvPr id="5" name="Oval 4"/>
          <p:cNvSpPr/>
          <p:nvPr/>
        </p:nvSpPr>
        <p:spPr>
          <a:xfrm>
            <a:off x="1972734" y="3683000"/>
            <a:ext cx="618066" cy="1480536"/>
          </a:xfrm>
          <a:prstGeom prst="ellipse">
            <a:avLst/>
          </a:prstGeom>
          <a:noFill/>
          <a:ln w="19050" cmpd="sng">
            <a:solidFill>
              <a:schemeClr val="accent2"/>
            </a:solidFill>
          </a:ln>
          <a:effectLst>
            <a:glow rad="101600">
              <a:schemeClr val="accent1">
                <a:satMod val="175000"/>
                <a:alpha val="40000"/>
              </a:schemeClr>
            </a:glow>
            <a:outerShdw blurRad="39000" dist="25400"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a:off x="5477934" y="3708401"/>
            <a:ext cx="618066" cy="1480536"/>
          </a:xfrm>
          <a:prstGeom prst="ellipse">
            <a:avLst/>
          </a:prstGeom>
          <a:noFill/>
          <a:ln w="19050" cmpd="sng">
            <a:solidFill>
              <a:schemeClr val="accent2"/>
            </a:solidFill>
          </a:ln>
          <a:effectLst>
            <a:glow rad="101600">
              <a:schemeClr val="accent1">
                <a:satMod val="175000"/>
                <a:alpha val="40000"/>
              </a:schemeClr>
            </a:glow>
            <a:outerShdw blurRad="39000" dist="25400"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7990341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Closing-the-Loop Analysis*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4985397"/>
              </p:ext>
            </p:extLst>
          </p:nvPr>
        </p:nvGraphicFramePr>
        <p:xfrm>
          <a:off x="457200" y="1775191"/>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648F39E-9C37-485F-AC97-16BB4BDF9F49}" type="slidenum">
              <a:rPr kumimoji="0" lang="en-US" smtClean="0"/>
              <a:t>31</a:t>
            </a:fld>
            <a:endParaRPr kumimoji="0" lang="en-US" dirty="0"/>
          </a:p>
        </p:txBody>
      </p:sp>
      <p:sp>
        <p:nvSpPr>
          <p:cNvPr id="3" name="Rectangle 2"/>
          <p:cNvSpPr/>
          <p:nvPr/>
        </p:nvSpPr>
        <p:spPr>
          <a:xfrm>
            <a:off x="4685434" y="5774606"/>
            <a:ext cx="4127678" cy="276999"/>
          </a:xfrm>
          <a:prstGeom prst="rect">
            <a:avLst/>
          </a:prstGeom>
        </p:spPr>
        <p:txBody>
          <a:bodyPr wrap="none">
            <a:spAutoFit/>
          </a:bodyPr>
          <a:lstStyle/>
          <a:p>
            <a:pPr lvl="0"/>
            <a:r>
              <a:rPr lang="en-US" sz="1200" dirty="0"/>
              <a:t>*Program-Level measurement for student teaching pending  </a:t>
            </a:r>
          </a:p>
        </p:txBody>
      </p:sp>
      <p:sp>
        <p:nvSpPr>
          <p:cNvPr id="6" name="TextBox 5"/>
          <p:cNvSpPr txBox="1"/>
          <p:nvPr/>
        </p:nvSpPr>
        <p:spPr>
          <a:xfrm>
            <a:off x="4445197" y="6292333"/>
            <a:ext cx="3759200" cy="369332"/>
          </a:xfrm>
          <a:prstGeom prst="rect">
            <a:avLst/>
          </a:prstGeom>
          <a:noFill/>
        </p:spPr>
        <p:txBody>
          <a:bodyPr wrap="square" rtlCol="0">
            <a:spAutoFit/>
          </a:bodyPr>
          <a:lstStyle/>
          <a:p>
            <a:r>
              <a:rPr lang="en-US" dirty="0"/>
              <a:t>**aka double-loop analysis</a:t>
            </a:r>
          </a:p>
        </p:txBody>
      </p:sp>
    </p:spTree>
    <p:extLst>
      <p:ext uri="{BB962C8B-B14F-4D97-AF65-F5344CB8AC3E}">
        <p14:creationId xmlns:p14="http://schemas.microsoft.com/office/powerpoint/2010/main" val="9614093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02B4A0D7-217A-F242-AD88-AB1F874EA557}"/>
                                            </p:graphicEl>
                                          </p:spTgt>
                                        </p:tgtEl>
                                        <p:attrNameLst>
                                          <p:attrName>style.visibility</p:attrName>
                                        </p:attrNameLst>
                                      </p:cBhvr>
                                      <p:to>
                                        <p:strVal val="visible"/>
                                      </p:to>
                                    </p:set>
                                    <p:anim calcmode="lin" valueType="num">
                                      <p:cBhvr additive="base">
                                        <p:cTn id="7" dur="1000" fill="hold"/>
                                        <p:tgtEl>
                                          <p:spTgt spid="5">
                                            <p:graphicEl>
                                              <a:dgm id="{02B4A0D7-217A-F242-AD88-AB1F874EA557}"/>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graphicEl>
                                              <a:dgm id="{02B4A0D7-217A-F242-AD88-AB1F874EA557}"/>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F0E2A2A0-AA52-4E47-BBD7-AB58E60F72C5}"/>
                                            </p:graphicEl>
                                          </p:spTgt>
                                        </p:tgtEl>
                                        <p:attrNameLst>
                                          <p:attrName>style.visibility</p:attrName>
                                        </p:attrNameLst>
                                      </p:cBhvr>
                                      <p:to>
                                        <p:strVal val="visible"/>
                                      </p:to>
                                    </p:set>
                                    <p:anim calcmode="lin" valueType="num">
                                      <p:cBhvr additive="base">
                                        <p:cTn id="13" dur="1000" fill="hold"/>
                                        <p:tgtEl>
                                          <p:spTgt spid="5">
                                            <p:graphicEl>
                                              <a:dgm id="{F0E2A2A0-AA52-4E47-BBD7-AB58E60F72C5}"/>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graphicEl>
                                              <a:dgm id="{F0E2A2A0-AA52-4E47-BBD7-AB58E60F72C5}"/>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graphicEl>
                                              <a:dgm id="{4A25DEA1-D293-3146-B610-7F3E470038BA}"/>
                                            </p:graphicEl>
                                          </p:spTgt>
                                        </p:tgtEl>
                                        <p:attrNameLst>
                                          <p:attrName>style.visibility</p:attrName>
                                        </p:attrNameLst>
                                      </p:cBhvr>
                                      <p:to>
                                        <p:strVal val="visible"/>
                                      </p:to>
                                    </p:set>
                                    <p:anim calcmode="lin" valueType="num">
                                      <p:cBhvr additive="base">
                                        <p:cTn id="19" dur="1000" fill="hold"/>
                                        <p:tgtEl>
                                          <p:spTgt spid="5">
                                            <p:graphicEl>
                                              <a:dgm id="{4A25DEA1-D293-3146-B610-7F3E470038BA}"/>
                                            </p:graphic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graphicEl>
                                              <a:dgm id="{4A25DEA1-D293-3146-B610-7F3E470038BA}"/>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
                                            <p:graphicEl>
                                              <a:dgm id="{39D3B397-331C-D74D-90D3-F6DE1E6CE60E}"/>
                                            </p:graphicEl>
                                          </p:spTgt>
                                        </p:tgtEl>
                                        <p:attrNameLst>
                                          <p:attrName>style.visibility</p:attrName>
                                        </p:attrNameLst>
                                      </p:cBhvr>
                                      <p:to>
                                        <p:strVal val="visible"/>
                                      </p:to>
                                    </p:set>
                                    <p:anim calcmode="lin" valueType="num">
                                      <p:cBhvr additive="base">
                                        <p:cTn id="23" dur="1000" fill="hold"/>
                                        <p:tgtEl>
                                          <p:spTgt spid="5">
                                            <p:graphicEl>
                                              <a:dgm id="{39D3B397-331C-D74D-90D3-F6DE1E6CE60E}"/>
                                            </p:graphic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graphicEl>
                                              <a:dgm id="{39D3B397-331C-D74D-90D3-F6DE1E6CE60E}"/>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5">
                                            <p:graphicEl>
                                              <a:dgm id="{1CB7021A-4B71-9A47-A27F-5D39FA2B4307}"/>
                                            </p:graphicEl>
                                          </p:spTgt>
                                        </p:tgtEl>
                                        <p:attrNameLst>
                                          <p:attrName>style.visibility</p:attrName>
                                        </p:attrNameLst>
                                      </p:cBhvr>
                                      <p:to>
                                        <p:strVal val="visible"/>
                                      </p:to>
                                    </p:set>
                                    <p:anim calcmode="lin" valueType="num">
                                      <p:cBhvr additive="base">
                                        <p:cTn id="29" dur="1000" fill="hold"/>
                                        <p:tgtEl>
                                          <p:spTgt spid="5">
                                            <p:graphicEl>
                                              <a:dgm id="{1CB7021A-4B71-9A47-A27F-5D39FA2B4307}"/>
                                            </p:graphicEl>
                                          </p:spTgt>
                                        </p:tgtEl>
                                        <p:attrNameLst>
                                          <p:attrName>ppt_x</p:attrName>
                                        </p:attrNameLst>
                                      </p:cBhvr>
                                      <p:tavLst>
                                        <p:tav tm="0">
                                          <p:val>
                                            <p:strVal val="0-#ppt_w/2"/>
                                          </p:val>
                                        </p:tav>
                                        <p:tav tm="100000">
                                          <p:val>
                                            <p:strVal val="#ppt_x"/>
                                          </p:val>
                                        </p:tav>
                                      </p:tavLst>
                                    </p:anim>
                                    <p:anim calcmode="lin" valueType="num">
                                      <p:cBhvr additive="base">
                                        <p:cTn id="30" dur="1000" fill="hold"/>
                                        <p:tgtEl>
                                          <p:spTgt spid="5">
                                            <p:graphicEl>
                                              <a:dgm id="{1CB7021A-4B71-9A47-A27F-5D39FA2B4307}"/>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5">
                                            <p:graphicEl>
                                              <a:dgm id="{DA4908EF-C188-7A4E-8327-2D8D45EE7434}"/>
                                            </p:graphicEl>
                                          </p:spTgt>
                                        </p:tgtEl>
                                        <p:attrNameLst>
                                          <p:attrName>style.visibility</p:attrName>
                                        </p:attrNameLst>
                                      </p:cBhvr>
                                      <p:to>
                                        <p:strVal val="visible"/>
                                      </p:to>
                                    </p:set>
                                    <p:anim calcmode="lin" valueType="num">
                                      <p:cBhvr additive="base">
                                        <p:cTn id="35" dur="1000" fill="hold"/>
                                        <p:tgtEl>
                                          <p:spTgt spid="5">
                                            <p:graphicEl>
                                              <a:dgm id="{DA4908EF-C188-7A4E-8327-2D8D45EE7434}"/>
                                            </p:graphicEl>
                                          </p:spTgt>
                                        </p:tgtEl>
                                        <p:attrNameLst>
                                          <p:attrName>ppt_x</p:attrName>
                                        </p:attrNameLst>
                                      </p:cBhvr>
                                      <p:tavLst>
                                        <p:tav tm="0">
                                          <p:val>
                                            <p:strVal val="0-#ppt_w/2"/>
                                          </p:val>
                                        </p:tav>
                                        <p:tav tm="100000">
                                          <p:val>
                                            <p:strVal val="#ppt_x"/>
                                          </p:val>
                                        </p:tav>
                                      </p:tavLst>
                                    </p:anim>
                                    <p:anim calcmode="lin" valueType="num">
                                      <p:cBhvr additive="base">
                                        <p:cTn id="36" dur="1000" fill="hold"/>
                                        <p:tgtEl>
                                          <p:spTgt spid="5">
                                            <p:graphicEl>
                                              <a:dgm id="{DA4908EF-C188-7A4E-8327-2D8D45EE7434}"/>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5">
                                            <p:graphicEl>
                                              <a:dgm id="{99F57DB0-94E6-FE40-B766-184072941803}"/>
                                            </p:graphicEl>
                                          </p:spTgt>
                                        </p:tgtEl>
                                        <p:attrNameLst>
                                          <p:attrName>style.visibility</p:attrName>
                                        </p:attrNameLst>
                                      </p:cBhvr>
                                      <p:to>
                                        <p:strVal val="visible"/>
                                      </p:to>
                                    </p:set>
                                    <p:anim calcmode="lin" valueType="num">
                                      <p:cBhvr additive="base">
                                        <p:cTn id="39" dur="1000" fill="hold"/>
                                        <p:tgtEl>
                                          <p:spTgt spid="5">
                                            <p:graphicEl>
                                              <a:dgm id="{99F57DB0-94E6-FE40-B766-184072941803}"/>
                                            </p:graphicEl>
                                          </p:spTgt>
                                        </p:tgtEl>
                                        <p:attrNameLst>
                                          <p:attrName>ppt_x</p:attrName>
                                        </p:attrNameLst>
                                      </p:cBhvr>
                                      <p:tavLst>
                                        <p:tav tm="0">
                                          <p:val>
                                            <p:strVal val="0-#ppt_w/2"/>
                                          </p:val>
                                        </p:tav>
                                        <p:tav tm="100000">
                                          <p:val>
                                            <p:strVal val="#ppt_x"/>
                                          </p:val>
                                        </p:tav>
                                      </p:tavLst>
                                    </p:anim>
                                    <p:anim calcmode="lin" valueType="num">
                                      <p:cBhvr additive="base">
                                        <p:cTn id="40" dur="1000" fill="hold"/>
                                        <p:tgtEl>
                                          <p:spTgt spid="5">
                                            <p:graphicEl>
                                              <a:dgm id="{99F57DB0-94E6-FE40-B766-184072941803}"/>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5">
                                            <p:graphicEl>
                                              <a:dgm id="{BE2E8F5F-C306-FA42-9FBD-39732B024A35}"/>
                                            </p:graphicEl>
                                          </p:spTgt>
                                        </p:tgtEl>
                                        <p:attrNameLst>
                                          <p:attrName>style.visibility</p:attrName>
                                        </p:attrNameLst>
                                      </p:cBhvr>
                                      <p:to>
                                        <p:strVal val="visible"/>
                                      </p:to>
                                    </p:set>
                                    <p:anim calcmode="lin" valueType="num">
                                      <p:cBhvr additive="base">
                                        <p:cTn id="45" dur="1000" fill="hold"/>
                                        <p:tgtEl>
                                          <p:spTgt spid="5">
                                            <p:graphicEl>
                                              <a:dgm id="{BE2E8F5F-C306-FA42-9FBD-39732B024A35}"/>
                                            </p:graphic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5">
                                            <p:graphicEl>
                                              <a:dgm id="{BE2E8F5F-C306-FA42-9FBD-39732B024A35}"/>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can you connect the dots?</a:t>
            </a:r>
          </a:p>
        </p:txBody>
      </p:sp>
      <p:graphicFrame>
        <p:nvGraphicFramePr>
          <p:cNvPr id="6" name="Content Placeholder 3"/>
          <p:cNvGraphicFramePr>
            <a:graphicFrameLocks/>
          </p:cNvGraphicFramePr>
          <p:nvPr>
            <p:extLst>
              <p:ext uri="{D42A27DB-BD31-4B8C-83A1-F6EECF244321}">
                <p14:modId xmlns:p14="http://schemas.microsoft.com/office/powerpoint/2010/main" val="2274956827"/>
              </p:ext>
            </p:extLst>
          </p:nvPr>
        </p:nvGraphicFramePr>
        <p:xfrm>
          <a:off x="609600" y="1927594"/>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604077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Dashboard Your Indicators</a:t>
            </a:r>
          </a:p>
        </p:txBody>
      </p:sp>
      <p:pic>
        <p:nvPicPr>
          <p:cNvPr id="5" name="Picture 4"/>
          <p:cNvPicPr>
            <a:picLocks noChangeAspect="1"/>
          </p:cNvPicPr>
          <p:nvPr/>
        </p:nvPicPr>
        <p:blipFill>
          <a:blip r:embed="rId3"/>
          <a:stretch>
            <a:fillRect/>
          </a:stretch>
        </p:blipFill>
        <p:spPr>
          <a:xfrm>
            <a:off x="1066052" y="1659467"/>
            <a:ext cx="6570881" cy="5033432"/>
          </a:xfrm>
          <a:prstGeom prst="rect">
            <a:avLst/>
          </a:prstGeom>
        </p:spPr>
      </p:pic>
    </p:spTree>
    <p:extLst>
      <p:ext uri="{BB962C8B-B14F-4D97-AF65-F5344CB8AC3E}">
        <p14:creationId xmlns:p14="http://schemas.microsoft.com/office/powerpoint/2010/main" val="423647516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Bridging Education Data</a:t>
            </a:r>
          </a:p>
        </p:txBody>
      </p:sp>
      <p:pic>
        <p:nvPicPr>
          <p:cNvPr id="4" name="Picture 3"/>
          <p:cNvPicPr>
            <a:picLocks noChangeAspect="1"/>
          </p:cNvPicPr>
          <p:nvPr/>
        </p:nvPicPr>
        <p:blipFill>
          <a:blip r:embed="rId3"/>
          <a:stretch>
            <a:fillRect/>
          </a:stretch>
        </p:blipFill>
        <p:spPr>
          <a:xfrm>
            <a:off x="457200" y="1845733"/>
            <a:ext cx="8319249" cy="4461198"/>
          </a:xfrm>
          <a:prstGeom prst="rect">
            <a:avLst/>
          </a:prstGeom>
        </p:spPr>
      </p:pic>
    </p:spTree>
    <p:extLst>
      <p:ext uri="{BB962C8B-B14F-4D97-AF65-F5344CB8AC3E}">
        <p14:creationId xmlns:p14="http://schemas.microsoft.com/office/powerpoint/2010/main" val="132746923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BC Student Success Implement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99" y="1662176"/>
            <a:ext cx="7683934" cy="4941824"/>
          </a:xfrm>
          <a:prstGeom prst="rect">
            <a:avLst/>
          </a:prstGeom>
        </p:spPr>
      </p:pic>
      <p:sp>
        <p:nvSpPr>
          <p:cNvPr id="2" name="Title 1"/>
          <p:cNvSpPr>
            <a:spLocks noGrp="1"/>
          </p:cNvSpPr>
          <p:nvPr>
            <p:ph type="title"/>
          </p:nvPr>
        </p:nvSpPr>
        <p:spPr/>
        <p:txBody>
          <a:bodyPr>
            <a:normAutofit fontScale="90000"/>
          </a:bodyPr>
          <a:lstStyle/>
          <a:p>
            <a:r>
              <a:rPr lang="en-US" dirty="0"/>
              <a:t>Student Success Infrastructure Think-Pair-Share </a:t>
            </a:r>
          </a:p>
        </p:txBody>
      </p:sp>
      <p:sp>
        <p:nvSpPr>
          <p:cNvPr id="3" name="Content Placeholder 2"/>
          <p:cNvSpPr>
            <a:spLocks noGrp="1"/>
          </p:cNvSpPr>
          <p:nvPr>
            <p:ph idx="1"/>
          </p:nvPr>
        </p:nvSpPr>
        <p:spPr>
          <a:xfrm>
            <a:off x="1506834" y="5176252"/>
            <a:ext cx="5363075" cy="4351338"/>
          </a:xfrm>
        </p:spPr>
        <p:txBody>
          <a:bodyPr>
            <a:normAutofit/>
          </a:bodyPr>
          <a:lstStyle/>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a:latin typeface="+mj-lt"/>
            </a:endParaRPr>
          </a:p>
        </p:txBody>
      </p:sp>
      <p:sp>
        <p:nvSpPr>
          <p:cNvPr id="6" name="Oval 5"/>
          <p:cNvSpPr/>
          <p:nvPr/>
        </p:nvSpPr>
        <p:spPr>
          <a:xfrm>
            <a:off x="1130301" y="4191000"/>
            <a:ext cx="6210299" cy="2667000"/>
          </a:xfrm>
          <a:prstGeom prst="ellipse">
            <a:avLst/>
          </a:prstGeom>
          <a:noFill/>
          <a:ln w="19050" cmpd="sng">
            <a:solidFill>
              <a:schemeClr val="accent2"/>
            </a:solidFill>
          </a:ln>
          <a:effectLst>
            <a:glow rad="101600">
              <a:schemeClr val="accent1">
                <a:satMod val="175000"/>
                <a:alpha val="40000"/>
              </a:schemeClr>
            </a:glow>
            <a:outerShdw blurRad="39000" dist="25400" dir="5400000" rotWithShape="0">
              <a:srgbClr val="000000">
                <a:alpha val="38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Left-Up Arrow 9"/>
          <p:cNvSpPr/>
          <p:nvPr/>
        </p:nvSpPr>
        <p:spPr>
          <a:xfrm rot="18499008">
            <a:off x="7061470" y="2743201"/>
            <a:ext cx="1574800" cy="1447800"/>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Left-Up Arrow 10"/>
          <p:cNvSpPr/>
          <p:nvPr/>
        </p:nvSpPr>
        <p:spPr>
          <a:xfrm rot="8469673">
            <a:off x="165369" y="3708215"/>
            <a:ext cx="1574800" cy="1447800"/>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198924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ircle(in)">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Your Institution…</a:t>
            </a:r>
          </a:p>
        </p:txBody>
      </p:sp>
      <p:sp>
        <p:nvSpPr>
          <p:cNvPr id="3" name="Content Placeholder 2"/>
          <p:cNvSpPr>
            <a:spLocks noGrp="1"/>
          </p:cNvSpPr>
          <p:nvPr>
            <p:ph idx="1"/>
          </p:nvPr>
        </p:nvSpPr>
        <p:spPr>
          <a:xfrm>
            <a:off x="1506834" y="5176252"/>
            <a:ext cx="5363075" cy="4351338"/>
          </a:xfrm>
        </p:spPr>
        <p:txBody>
          <a:bodyPr>
            <a:normAutofit/>
          </a:bodyPr>
          <a:lstStyle/>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a:latin typeface="+mj-lt"/>
            </a:endParaRPr>
          </a:p>
        </p:txBody>
      </p:sp>
      <p:grpSp>
        <p:nvGrpSpPr>
          <p:cNvPr id="6" name="Group 5"/>
          <p:cNvGrpSpPr>
            <a:grpSpLocks noChangeAspect="1"/>
          </p:cNvGrpSpPr>
          <p:nvPr/>
        </p:nvGrpSpPr>
        <p:grpSpPr>
          <a:xfrm>
            <a:off x="697917" y="1557867"/>
            <a:ext cx="7748166" cy="5082333"/>
            <a:chOff x="120432" y="1557867"/>
            <a:chExt cx="8147267" cy="5344119"/>
          </a:xfrm>
        </p:grpSpPr>
        <p:pic>
          <p:nvPicPr>
            <p:cNvPr id="4" name="Picture 3" descr="UMBC Student Success Implement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32" y="1662175"/>
              <a:ext cx="8147267" cy="5239811"/>
            </a:xfrm>
            <a:prstGeom prst="rect">
              <a:avLst/>
            </a:prstGeom>
          </p:spPr>
        </p:pic>
        <p:sp>
          <p:nvSpPr>
            <p:cNvPr id="5" name="Rectangle 4"/>
            <p:cNvSpPr/>
            <p:nvPr/>
          </p:nvSpPr>
          <p:spPr>
            <a:xfrm>
              <a:off x="1506834" y="1557867"/>
              <a:ext cx="4665366" cy="897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10500" y="2607733"/>
              <a:ext cx="5545899" cy="897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735434" y="3632199"/>
              <a:ext cx="4665366" cy="7704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930168" y="4727519"/>
              <a:ext cx="4665366" cy="897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p:nvSpPr>
          <p:spPr>
            <a:xfrm>
              <a:off x="1735434" y="5960534"/>
              <a:ext cx="4665366" cy="8974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5341183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MBC Student Success Implementation.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1099" y="1662176"/>
            <a:ext cx="7683934" cy="4941824"/>
          </a:xfrm>
          <a:prstGeom prst="rect">
            <a:avLst/>
          </a:prstGeom>
        </p:spPr>
      </p:pic>
      <p:sp>
        <p:nvSpPr>
          <p:cNvPr id="2" name="Title 1"/>
          <p:cNvSpPr>
            <a:spLocks noGrp="1"/>
          </p:cNvSpPr>
          <p:nvPr>
            <p:ph type="title"/>
          </p:nvPr>
        </p:nvSpPr>
        <p:spPr/>
        <p:txBody>
          <a:bodyPr>
            <a:normAutofit/>
          </a:bodyPr>
          <a:lstStyle/>
          <a:p>
            <a:r>
              <a:rPr lang="en-US" dirty="0"/>
              <a:t>Student Success Infrastructure</a:t>
            </a:r>
          </a:p>
        </p:txBody>
      </p:sp>
      <p:sp>
        <p:nvSpPr>
          <p:cNvPr id="3" name="Content Placeholder 2"/>
          <p:cNvSpPr>
            <a:spLocks noGrp="1"/>
          </p:cNvSpPr>
          <p:nvPr>
            <p:ph idx="1"/>
          </p:nvPr>
        </p:nvSpPr>
        <p:spPr>
          <a:xfrm>
            <a:off x="1506834" y="5176252"/>
            <a:ext cx="5363075" cy="4351338"/>
          </a:xfrm>
        </p:spPr>
        <p:txBody>
          <a:bodyPr>
            <a:normAutofit/>
          </a:bodyPr>
          <a:lstStyle/>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a:latin typeface="+mj-lt"/>
            </a:endParaRPr>
          </a:p>
        </p:txBody>
      </p:sp>
    </p:spTree>
    <p:extLst>
      <p:ext uri="{BB962C8B-B14F-4D97-AF65-F5344CB8AC3E}">
        <p14:creationId xmlns:p14="http://schemas.microsoft.com/office/powerpoint/2010/main" val="27026609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1</a:t>
            </a:r>
          </a:p>
        </p:txBody>
      </p:sp>
      <p:sp>
        <p:nvSpPr>
          <p:cNvPr id="3" name="Content Placeholder 2"/>
          <p:cNvSpPr>
            <a:spLocks noGrp="1"/>
          </p:cNvSpPr>
          <p:nvPr>
            <p:ph idx="4294967295"/>
          </p:nvPr>
        </p:nvSpPr>
        <p:spPr>
          <a:xfrm>
            <a:off x="0" y="1774825"/>
            <a:ext cx="8229600" cy="4625975"/>
          </a:xfrm>
        </p:spPr>
        <p:txBody>
          <a:bodyPr/>
          <a:lstStyle/>
          <a:p>
            <a:endParaRPr lang="en-US" dirty="0"/>
          </a:p>
          <a:p>
            <a:endParaRPr lang="en-US" dirty="0"/>
          </a:p>
        </p:txBody>
      </p:sp>
      <p:sp>
        <p:nvSpPr>
          <p:cNvPr id="7" name="Text Box 2"/>
          <p:cNvSpPr txBox="1"/>
          <p:nvPr/>
        </p:nvSpPr>
        <p:spPr>
          <a:xfrm>
            <a:off x="457200" y="1757891"/>
            <a:ext cx="8229600" cy="2373842"/>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dirty="0">
                <a:solidFill>
                  <a:srgbClr val="CD0920"/>
                </a:solidFill>
                <a:effectLst/>
                <a:ea typeface="ＭＳ ゴシック"/>
                <a:cs typeface="Times New Roman"/>
              </a:rPr>
              <a:t>Scenario 1: Intervention via Tutoring </a:t>
            </a:r>
          </a:p>
          <a:p>
            <a:pPr marL="342900" marR="0" lvl="0" indent="-342900">
              <a:spcBef>
                <a:spcPts val="300"/>
              </a:spcBef>
              <a:spcAft>
                <a:spcPts val="0"/>
              </a:spcAft>
              <a:buClr>
                <a:srgbClr val="CD0920"/>
              </a:buClr>
              <a:buFont typeface="Wingdings"/>
              <a:buChar char=""/>
            </a:pPr>
            <a:r>
              <a:rPr lang="en-US" sz="1000" b="1" dirty="0">
                <a:solidFill>
                  <a:srgbClr val="141313"/>
                </a:solidFill>
                <a:effectLst/>
                <a:ea typeface="ＭＳ ゴシック"/>
                <a:cs typeface="Times New Roman"/>
              </a:rPr>
              <a:t>Intervention Strategy:</a:t>
            </a:r>
            <a:r>
              <a:rPr lang="en-US" sz="1000" dirty="0">
                <a:solidFill>
                  <a:srgbClr val="141313"/>
                </a:solidFill>
                <a:effectLst/>
                <a:ea typeface="ＭＳ ゴシック"/>
                <a:cs typeface="Times New Roman"/>
              </a:rPr>
              <a:t> Institutional Student Success Course/Tutorial- Academic Success for Lifelong Learning Course</a:t>
            </a:r>
          </a:p>
          <a:p>
            <a:pPr marL="342900" marR="0" lvl="0" indent="-342900">
              <a:spcBef>
                <a:spcPts val="300"/>
              </a:spcBef>
              <a:spcAft>
                <a:spcPts val="0"/>
              </a:spcAft>
              <a:buClr>
                <a:srgbClr val="CD0920"/>
              </a:buClr>
              <a:buFont typeface="Wingdings"/>
              <a:buChar char=""/>
            </a:pPr>
            <a:r>
              <a:rPr lang="en-US" sz="1000" b="1" dirty="0">
                <a:solidFill>
                  <a:srgbClr val="141313"/>
                </a:solidFill>
                <a:effectLst/>
                <a:ea typeface="ＭＳ ゴシック"/>
                <a:cs typeface="Times New Roman"/>
              </a:rPr>
              <a:t>Data Source(s): </a:t>
            </a:r>
            <a:r>
              <a:rPr lang="en-US" sz="1000" dirty="0">
                <a:solidFill>
                  <a:srgbClr val="141313"/>
                </a:solidFill>
                <a:effectLst/>
                <a:ea typeface="ＭＳ ゴシック"/>
                <a:cs typeface="Times New Roman"/>
              </a:rPr>
              <a:t>Direct data from multiple semesters and multiple sections of the intervention</a:t>
            </a:r>
          </a:p>
          <a:p>
            <a:pPr marL="342900" marR="0" lvl="0" indent="-342900">
              <a:spcBef>
                <a:spcPts val="300"/>
              </a:spcBef>
              <a:spcAft>
                <a:spcPts val="0"/>
              </a:spcAft>
              <a:buClr>
                <a:srgbClr val="CD0920"/>
              </a:buClr>
              <a:buFont typeface="Wingdings"/>
              <a:buChar char=""/>
            </a:pPr>
            <a:r>
              <a:rPr lang="en-US" sz="1000" b="1" dirty="0">
                <a:solidFill>
                  <a:srgbClr val="141313"/>
                </a:solidFill>
                <a:effectLst/>
                <a:ea typeface="ＭＳ ゴシック"/>
                <a:cs typeface="Times New Roman"/>
              </a:rPr>
              <a:t>Problem Description:</a:t>
            </a:r>
            <a:r>
              <a:rPr lang="en-US" sz="1000" dirty="0">
                <a:solidFill>
                  <a:srgbClr val="141313"/>
                </a:solidFill>
                <a:effectLst/>
                <a:ea typeface="ＭＳ ゴシック"/>
                <a:cs typeface="Times New Roman"/>
              </a:rPr>
              <a:t> You are a learning resources center leader or teacher who wants to explore student learning in multiple sections of a course where faculty use a common rubric and assignment. You set up your rubric in your LMS; all faculty are using it to give feedback and assess learning and grades, and each teacher can access a report to view the aggregated data from the individual course-level assignment. But you can’t figure out how to aggregate the data across courses. What technology tools would make this possible? How could you compare data across semesters and years? (Harrison &amp; Braxton, 2018).</a:t>
            </a:r>
          </a:p>
          <a:p>
            <a:pPr marL="342900" marR="0" lvl="0" indent="-342900">
              <a:spcBef>
                <a:spcPts val="300"/>
              </a:spcBef>
              <a:spcAft>
                <a:spcPts val="0"/>
              </a:spcAft>
              <a:buClr>
                <a:srgbClr val="CD0920"/>
              </a:buClr>
              <a:buFont typeface="Wingdings"/>
              <a:buChar char=""/>
            </a:pPr>
            <a:r>
              <a:rPr lang="en-US" sz="1000" b="1" dirty="0">
                <a:solidFill>
                  <a:srgbClr val="141313"/>
                </a:solidFill>
                <a:effectLst/>
                <a:ea typeface="ＭＳ ゴシック"/>
                <a:cs typeface="Times New Roman"/>
              </a:rPr>
              <a:t>Student Success Indicators: </a:t>
            </a:r>
            <a:endParaRPr lang="en-US" sz="1000" dirty="0">
              <a:solidFill>
                <a:srgbClr val="141313"/>
              </a:solidFill>
              <a:effectLst/>
              <a:ea typeface="ＭＳ ゴシック"/>
              <a:cs typeface="Times New Roman"/>
            </a:endParaRPr>
          </a:p>
          <a:p>
            <a:pPr marL="342900" marR="0" lvl="0" indent="-342900">
              <a:spcBef>
                <a:spcPts val="300"/>
              </a:spcBef>
              <a:spcAft>
                <a:spcPts val="0"/>
              </a:spcAft>
              <a:buClr>
                <a:srgbClr val="CD0920"/>
              </a:buClr>
              <a:buFont typeface="Wingdings"/>
              <a:buChar char=""/>
            </a:pPr>
            <a:r>
              <a:rPr lang="en-US" sz="1000" dirty="0">
                <a:solidFill>
                  <a:srgbClr val="141313"/>
                </a:solidFill>
                <a:effectLst/>
                <a:ea typeface="ＭＳ ゴシック"/>
                <a:cs typeface="Times New Roman"/>
              </a:rPr>
              <a:t>Student Learning Outcomes Evidence (direct measure test data)</a:t>
            </a:r>
          </a:p>
          <a:p>
            <a:pPr marL="342900" marR="0" lvl="0" indent="-342900">
              <a:spcBef>
                <a:spcPts val="300"/>
              </a:spcBef>
              <a:spcAft>
                <a:spcPts val="0"/>
              </a:spcAft>
              <a:buClr>
                <a:srgbClr val="CD0920"/>
              </a:buClr>
              <a:buFont typeface="Wingdings"/>
              <a:buChar char=""/>
            </a:pPr>
            <a:r>
              <a:rPr lang="en-US" sz="1000" dirty="0">
                <a:solidFill>
                  <a:srgbClr val="141313"/>
                </a:solidFill>
                <a:effectLst/>
                <a:ea typeface="ＭＳ ゴシック"/>
                <a:cs typeface="Times New Roman"/>
              </a:rPr>
              <a:t>Student Success data (indirect measures: grade point average, retention, persistence, and academic progression via First Year Intervention alert) </a:t>
            </a:r>
          </a:p>
          <a:p>
            <a:pPr marL="0" marR="0">
              <a:spcBef>
                <a:spcPts val="0"/>
              </a:spcBef>
              <a:spcAft>
                <a:spcPts val="0"/>
              </a:spcAft>
            </a:pPr>
            <a:r>
              <a:rPr lang="en-US" sz="1200" b="1" dirty="0">
                <a:solidFill>
                  <a:srgbClr val="CD0920"/>
                </a:solidFill>
                <a:effectLst/>
                <a:ea typeface="ＭＳ ゴシック"/>
                <a:cs typeface="Times New Roman"/>
              </a:rPr>
              <a:t/>
            </a:r>
            <a:br>
              <a:rPr lang="en-US" sz="1200" b="1" dirty="0">
                <a:solidFill>
                  <a:srgbClr val="CD0920"/>
                </a:solidFill>
                <a:effectLst/>
                <a:ea typeface="ＭＳ ゴシック"/>
                <a:cs typeface="Times New Roman"/>
              </a:rPr>
            </a:br>
            <a:endParaRPr lang="en-US" sz="1000" dirty="0">
              <a:solidFill>
                <a:srgbClr val="141313"/>
              </a:solidFill>
              <a:effectLst/>
              <a:ea typeface="ＭＳ ゴシック"/>
              <a:cs typeface="Times New Roman"/>
            </a:endParaRPr>
          </a:p>
        </p:txBody>
      </p:sp>
    </p:spTree>
    <p:extLst>
      <p:ext uri="{BB962C8B-B14F-4D97-AF65-F5344CB8AC3E}">
        <p14:creationId xmlns:p14="http://schemas.microsoft.com/office/powerpoint/2010/main" val="40346964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Rubric Data</a:t>
            </a:r>
          </a:p>
        </p:txBody>
      </p:sp>
      <p:graphicFrame>
        <p:nvGraphicFramePr>
          <p:cNvPr id="3" name="Content Placeholder 8"/>
          <p:cNvGraphicFramePr>
            <a:graphicFrameLocks noGrp="1"/>
          </p:cNvGraphicFramePr>
          <p:nvPr>
            <p:extLst>
              <p:ext uri="{D42A27DB-BD31-4B8C-83A1-F6EECF244321}">
                <p14:modId xmlns:p14="http://schemas.microsoft.com/office/powerpoint/2010/main" val="3095005198"/>
              </p:ext>
            </p:extLst>
          </p:nvPr>
        </p:nvGraphicFramePr>
        <p:xfrm>
          <a:off x="254000" y="1557867"/>
          <a:ext cx="8737600" cy="511386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3846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Terms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5834184"/>
              </p:ext>
            </p:extLst>
          </p:nvPr>
        </p:nvGraphicFramePr>
        <p:xfrm>
          <a:off x="457200" y="1775194"/>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648F39E-9C37-485F-AC97-16BB4BDF9F49}" type="slidenum">
              <a:rPr kumimoji="0" lang="en-US" smtClean="0"/>
              <a:t>4</a:t>
            </a:fld>
            <a:endParaRPr kumimoji="0" lang="en-US" dirty="0"/>
          </a:p>
        </p:txBody>
      </p:sp>
    </p:spTree>
    <p:extLst>
      <p:ext uri="{BB962C8B-B14F-4D97-AF65-F5344CB8AC3E}">
        <p14:creationId xmlns:p14="http://schemas.microsoft.com/office/powerpoint/2010/main" val="84061710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graphicEl>
                                              <a:dgm id="{3E53FCEC-0452-5B40-A050-706A31EC9E34}"/>
                                            </p:graphicEl>
                                          </p:spTgt>
                                        </p:tgtEl>
                                        <p:attrNameLst>
                                          <p:attrName>style.visibility</p:attrName>
                                        </p:attrNameLst>
                                      </p:cBhvr>
                                      <p:to>
                                        <p:strVal val="visible"/>
                                      </p:to>
                                    </p:set>
                                    <p:animEffect transition="in" filter="circle(in)">
                                      <p:cBhvr>
                                        <p:cTn id="7" dur="2000"/>
                                        <p:tgtEl>
                                          <p:spTgt spid="5">
                                            <p:graphicEl>
                                              <a:dgm id="{3E53FCEC-0452-5B40-A050-706A31EC9E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graphicEl>
                                              <a:dgm id="{52CC3FA7-2906-0741-AC44-9B2D6345A6EC}"/>
                                            </p:graphicEl>
                                          </p:spTgt>
                                        </p:tgtEl>
                                        <p:attrNameLst>
                                          <p:attrName>style.visibility</p:attrName>
                                        </p:attrNameLst>
                                      </p:cBhvr>
                                      <p:to>
                                        <p:strVal val="visible"/>
                                      </p:to>
                                    </p:set>
                                    <p:animEffect transition="in" filter="circle(in)">
                                      <p:cBhvr>
                                        <p:cTn id="12" dur="2000"/>
                                        <p:tgtEl>
                                          <p:spTgt spid="5">
                                            <p:graphicEl>
                                              <a:dgm id="{52CC3FA7-2906-0741-AC44-9B2D6345A6E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5">
                                            <p:graphicEl>
                                              <a:dgm id="{6B33E9CD-9149-9943-97AC-5ED82A8832B0}"/>
                                            </p:graphicEl>
                                          </p:spTgt>
                                        </p:tgtEl>
                                        <p:attrNameLst>
                                          <p:attrName>style.visibility</p:attrName>
                                        </p:attrNameLst>
                                      </p:cBhvr>
                                      <p:to>
                                        <p:strVal val="visible"/>
                                      </p:to>
                                    </p:set>
                                    <p:animEffect transition="in" filter="circle(in)">
                                      <p:cBhvr>
                                        <p:cTn id="17" dur="2000"/>
                                        <p:tgtEl>
                                          <p:spTgt spid="5">
                                            <p:graphicEl>
                                              <a:dgm id="{6B33E9CD-9149-9943-97AC-5ED82A8832B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graphicEl>
                                              <a:dgm id="{64FDB184-FC8A-C44B-AADD-315C91868C5B}"/>
                                            </p:graphicEl>
                                          </p:spTgt>
                                        </p:tgtEl>
                                        <p:attrNameLst>
                                          <p:attrName>style.visibility</p:attrName>
                                        </p:attrNameLst>
                                      </p:cBhvr>
                                      <p:to>
                                        <p:strVal val="visible"/>
                                      </p:to>
                                    </p:set>
                                    <p:animEffect transition="in" filter="circle(in)">
                                      <p:cBhvr>
                                        <p:cTn id="22" dur="2000"/>
                                        <p:tgtEl>
                                          <p:spTgt spid="5">
                                            <p:graphicEl>
                                              <a:dgm id="{64FDB184-FC8A-C44B-AADD-315C91868C5B}"/>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5">
                                            <p:graphicEl>
                                              <a:dgm id="{103A9AE3-AA04-0542-87C5-413E23AD3091}"/>
                                            </p:graphicEl>
                                          </p:spTgt>
                                        </p:tgtEl>
                                        <p:attrNameLst>
                                          <p:attrName>style.visibility</p:attrName>
                                        </p:attrNameLst>
                                      </p:cBhvr>
                                      <p:to>
                                        <p:strVal val="visible"/>
                                      </p:to>
                                    </p:set>
                                    <p:animEffect transition="in" filter="circle(in)">
                                      <p:cBhvr>
                                        <p:cTn id="27" dur="2000"/>
                                        <p:tgtEl>
                                          <p:spTgt spid="5">
                                            <p:graphicEl>
                                              <a:dgm id="{103A9AE3-AA04-0542-87C5-413E23AD309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5">
                                            <p:graphicEl>
                                              <a:dgm id="{BD6755E2-A0D9-434F-BFD6-70EC703BD465}"/>
                                            </p:graphicEl>
                                          </p:spTgt>
                                        </p:tgtEl>
                                        <p:attrNameLst>
                                          <p:attrName>style.visibility</p:attrName>
                                        </p:attrNameLst>
                                      </p:cBhvr>
                                      <p:to>
                                        <p:strVal val="visible"/>
                                      </p:to>
                                    </p:set>
                                    <p:animEffect transition="in" filter="circle(in)">
                                      <p:cBhvr>
                                        <p:cTn id="32" dur="2000"/>
                                        <p:tgtEl>
                                          <p:spTgt spid="5">
                                            <p:graphicEl>
                                              <a:dgm id="{BD6755E2-A0D9-434F-BFD6-70EC703BD465}"/>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5">
                                            <p:graphicEl>
                                              <a:dgm id="{90E9262D-CCDC-5E44-9401-F3B07C85F7A3}"/>
                                            </p:graphicEl>
                                          </p:spTgt>
                                        </p:tgtEl>
                                        <p:attrNameLst>
                                          <p:attrName>style.visibility</p:attrName>
                                        </p:attrNameLst>
                                      </p:cBhvr>
                                      <p:to>
                                        <p:strVal val="visible"/>
                                      </p:to>
                                    </p:set>
                                    <p:animEffect transition="in" filter="circle(in)">
                                      <p:cBhvr>
                                        <p:cTn id="37" dur="2000"/>
                                        <p:tgtEl>
                                          <p:spTgt spid="5">
                                            <p:graphicEl>
                                              <a:dgm id="{90E9262D-CCDC-5E44-9401-F3B07C85F7A3}"/>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5">
                                            <p:graphicEl>
                                              <a:dgm id="{2C431C10-53F3-6645-843F-9675247812FF}"/>
                                            </p:graphicEl>
                                          </p:spTgt>
                                        </p:tgtEl>
                                        <p:attrNameLst>
                                          <p:attrName>style.visibility</p:attrName>
                                        </p:attrNameLst>
                                      </p:cBhvr>
                                      <p:to>
                                        <p:strVal val="visible"/>
                                      </p:to>
                                    </p:set>
                                    <p:animEffect transition="in" filter="circle(in)">
                                      <p:cBhvr>
                                        <p:cTn id="42" dur="2000"/>
                                        <p:tgtEl>
                                          <p:spTgt spid="5">
                                            <p:graphicEl>
                                              <a:dgm id="{2C431C10-53F3-6645-843F-9675247812FF}"/>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5">
                                            <p:graphicEl>
                                              <a:dgm id="{2555FB6C-FC37-C04D-96FB-7F4D5E0A9F00}"/>
                                            </p:graphicEl>
                                          </p:spTgt>
                                        </p:tgtEl>
                                        <p:attrNameLst>
                                          <p:attrName>style.visibility</p:attrName>
                                        </p:attrNameLst>
                                      </p:cBhvr>
                                      <p:to>
                                        <p:strVal val="visible"/>
                                      </p:to>
                                    </p:set>
                                    <p:animEffect transition="in" filter="circle(in)">
                                      <p:cBhvr>
                                        <p:cTn id="47" dur="2000"/>
                                        <p:tgtEl>
                                          <p:spTgt spid="5">
                                            <p:graphicEl>
                                              <a:dgm id="{2555FB6C-FC37-C04D-96FB-7F4D5E0A9F0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Scenario 2</a:t>
            </a:r>
          </a:p>
        </p:txBody>
      </p:sp>
      <p:sp>
        <p:nvSpPr>
          <p:cNvPr id="3" name="Content Placeholder 2"/>
          <p:cNvSpPr>
            <a:spLocks noGrp="1"/>
          </p:cNvSpPr>
          <p:nvPr>
            <p:ph idx="4294967295"/>
          </p:nvPr>
        </p:nvSpPr>
        <p:spPr>
          <a:xfrm>
            <a:off x="0" y="1774825"/>
            <a:ext cx="8229600" cy="4625975"/>
          </a:xfrm>
        </p:spPr>
        <p:txBody>
          <a:bodyPr/>
          <a:lstStyle/>
          <a:p>
            <a:endParaRPr lang="en-US"/>
          </a:p>
          <a:p>
            <a:endParaRPr lang="en-US"/>
          </a:p>
        </p:txBody>
      </p:sp>
      <p:sp>
        <p:nvSpPr>
          <p:cNvPr id="5" name="Text Box 2"/>
          <p:cNvSpPr txBox="1"/>
          <p:nvPr/>
        </p:nvSpPr>
        <p:spPr>
          <a:xfrm>
            <a:off x="616795" y="1760855"/>
            <a:ext cx="7832937" cy="4639945"/>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a:solidFill>
                  <a:srgbClr val="CD0920"/>
                </a:solidFill>
                <a:effectLst/>
                <a:ea typeface="ＭＳ ゴシック"/>
                <a:cs typeface="Times New Roman"/>
              </a:rPr>
              <a:t>Scenario 2: Course Sequencing—Progress Across Program</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Intervention Strategy:</a:t>
            </a:r>
            <a:r>
              <a:rPr lang="en-US" sz="1000">
                <a:solidFill>
                  <a:srgbClr val="141313"/>
                </a:solidFill>
                <a:effectLst/>
                <a:ea typeface="ＭＳ ゴシック"/>
                <a:cs typeface="Times New Roman"/>
              </a:rPr>
              <a:t> Redesign of gateway course</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Data Source(s):</a:t>
            </a:r>
            <a:r>
              <a:rPr lang="en-US" sz="1000">
                <a:solidFill>
                  <a:srgbClr val="141313"/>
                </a:solidFill>
                <a:effectLst/>
                <a:ea typeface="ＭＳ ゴシック"/>
                <a:cs typeface="Times New Roman"/>
              </a:rPr>
              <a:t> Direct and indirect data from multiple semesters and multiple sections of the intervention and the next course in the sequence</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Problem Description:</a:t>
            </a:r>
            <a:r>
              <a:rPr lang="en-US" sz="1000">
                <a:solidFill>
                  <a:srgbClr val="141313"/>
                </a:solidFill>
                <a:effectLst/>
                <a:ea typeface="ＭＳ ゴシック"/>
                <a:cs typeface="Times New Roman"/>
              </a:rPr>
              <a:t> You are a program or department leader who wants to explore the impact an intervention has had on student learning in a gateway course across time and in the next course in the sequence. You need data on both direct and indirect measures. How can you extract the relevant rubrics and institutional data and triangulate them? (Harrison &amp; Braxton, 2018).</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Student Success Indicators: </a:t>
            </a:r>
            <a:endParaRPr lang="en-US" sz="1000">
              <a:solidFill>
                <a:srgbClr val="141313"/>
              </a:solidFill>
              <a:effectLst/>
              <a:ea typeface="ＭＳ ゴシック"/>
              <a:cs typeface="Times New Roman"/>
            </a:endParaRPr>
          </a:p>
          <a:p>
            <a:pPr marL="342900" marR="0" lvl="0" indent="-342900">
              <a:spcBef>
                <a:spcPts val="300"/>
              </a:spcBef>
              <a:spcAft>
                <a:spcPts val="0"/>
              </a:spcAft>
              <a:buClr>
                <a:srgbClr val="CD0920"/>
              </a:buClr>
              <a:buFont typeface="Wingdings"/>
              <a:buChar char=""/>
            </a:pPr>
            <a:r>
              <a:rPr lang="en-US" sz="1000">
                <a:solidFill>
                  <a:srgbClr val="141313"/>
                </a:solidFill>
                <a:effectLst/>
                <a:ea typeface="ＭＳ ゴシック"/>
                <a:cs typeface="Times New Roman"/>
              </a:rPr>
              <a:t>Student Learning Outcomes Evidence (direct measure rubric data)</a:t>
            </a:r>
          </a:p>
          <a:p>
            <a:pPr marL="342900" marR="0" lvl="0" indent="-342900">
              <a:spcBef>
                <a:spcPts val="300"/>
              </a:spcBef>
              <a:spcAft>
                <a:spcPts val="0"/>
              </a:spcAft>
              <a:buClr>
                <a:srgbClr val="CD0920"/>
              </a:buClr>
              <a:buFont typeface="Wingdings"/>
              <a:buChar char=""/>
            </a:pPr>
            <a:r>
              <a:rPr lang="en-US" sz="1000">
                <a:solidFill>
                  <a:srgbClr val="141313"/>
                </a:solidFill>
                <a:effectLst/>
                <a:ea typeface="ＭＳ ゴシック"/>
                <a:cs typeface="Times New Roman"/>
              </a:rPr>
              <a:t>Student Success data (indirect measures: grade point average, retention, persistence, and academic progression in the program) </a:t>
            </a:r>
          </a:p>
          <a:p>
            <a:pPr marL="342900" marR="0" lvl="0" indent="-342900">
              <a:spcBef>
                <a:spcPts val="300"/>
              </a:spcBef>
              <a:spcAft>
                <a:spcPts val="0"/>
              </a:spcAft>
              <a:buClr>
                <a:srgbClr val="CD0920"/>
              </a:buClr>
              <a:buFont typeface="Wingdings"/>
              <a:buChar char=""/>
            </a:pPr>
            <a:r>
              <a:rPr lang="en-US" sz="1000">
                <a:solidFill>
                  <a:srgbClr val="141313"/>
                </a:solidFill>
                <a:effectLst/>
                <a:ea typeface="ＭＳ ゴシック"/>
                <a:cs typeface="Times New Roman"/>
              </a:rPr>
              <a:t>Student Satisfaction Data: student survey (Likert scale plus qualitative reflection questions)</a:t>
            </a:r>
          </a:p>
          <a:p>
            <a:pPr marL="0" marR="0">
              <a:spcBef>
                <a:spcPts val="0"/>
              </a:spcBef>
              <a:spcAft>
                <a:spcPts val="0"/>
              </a:spcAft>
            </a:pPr>
            <a:r>
              <a:rPr lang="en-US" sz="1200" b="1">
                <a:solidFill>
                  <a:srgbClr val="CD0920"/>
                </a:solidFill>
                <a:effectLst/>
                <a:ea typeface="ＭＳ ゴシック"/>
                <a:cs typeface="Times New Roman"/>
              </a:rPr>
              <a:t/>
            </a:r>
            <a:br>
              <a:rPr lang="en-US" sz="1200" b="1">
                <a:solidFill>
                  <a:srgbClr val="CD0920"/>
                </a:solidFill>
                <a:effectLst/>
                <a:ea typeface="ＭＳ ゴシック"/>
                <a:cs typeface="Times New Roman"/>
              </a:rPr>
            </a:br>
            <a:endParaRPr lang="en-US" sz="1000">
              <a:solidFill>
                <a:srgbClr val="141313"/>
              </a:solidFill>
              <a:effectLst/>
              <a:ea typeface="ＭＳ ゴシック"/>
              <a:cs typeface="Times New Roman"/>
            </a:endParaRPr>
          </a:p>
          <a:p>
            <a:pPr marL="0" marR="0">
              <a:spcBef>
                <a:spcPts val="0"/>
              </a:spcBef>
              <a:spcAft>
                <a:spcPts val="500"/>
              </a:spcAft>
            </a:pPr>
            <a:r>
              <a:rPr lang="en-US" sz="1000">
                <a:solidFill>
                  <a:srgbClr val="141313"/>
                </a:solidFill>
                <a:effectLst/>
                <a:ea typeface="ＭＳ ゴシック"/>
                <a:cs typeface="Times New Roman"/>
              </a:rPr>
              <a:t> </a:t>
            </a:r>
          </a:p>
        </p:txBody>
      </p:sp>
    </p:spTree>
    <p:extLst>
      <p:ext uri="{BB962C8B-B14F-4D97-AF65-F5344CB8AC3E}">
        <p14:creationId xmlns:p14="http://schemas.microsoft.com/office/powerpoint/2010/main" val="119934399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kumimoji="0" lang="en-US" dirty="0"/>
              <a:t>Jennifer M. Harrison,  UMBC FDC,  jharrison@umbc.edu </a:t>
            </a:r>
          </a:p>
        </p:txBody>
      </p:sp>
      <p:sp>
        <p:nvSpPr>
          <p:cNvPr id="4" name="Slide Number Placeholder 3"/>
          <p:cNvSpPr>
            <a:spLocks noGrp="1"/>
          </p:cNvSpPr>
          <p:nvPr>
            <p:ph type="sldNum" sz="quarter" idx="12"/>
          </p:nvPr>
        </p:nvSpPr>
        <p:spPr/>
        <p:txBody>
          <a:bodyPr/>
          <a:lstStyle/>
          <a:p>
            <a:fld id="{9648F39E-9C37-485F-AC97-16BB4BDF9F49}" type="slidenum">
              <a:rPr kumimoji="0" lang="en-US" smtClean="0"/>
              <a:t>41</a:t>
            </a:fld>
            <a:endParaRPr kumimoji="0" lang="en-US" dirty="0"/>
          </a:p>
        </p:txBody>
      </p:sp>
      <p:pic>
        <p:nvPicPr>
          <p:cNvPr id="5" name="Picture 4"/>
          <p:cNvPicPr>
            <a:picLocks noChangeAspect="1"/>
          </p:cNvPicPr>
          <p:nvPr/>
        </p:nvPicPr>
        <p:blipFill>
          <a:blip r:embed="rId3"/>
          <a:stretch>
            <a:fillRect/>
          </a:stretch>
        </p:blipFill>
        <p:spPr>
          <a:xfrm>
            <a:off x="290320" y="0"/>
            <a:ext cx="8563364" cy="6858000"/>
          </a:xfrm>
          <a:prstGeom prst="rect">
            <a:avLst/>
          </a:prstGeom>
        </p:spPr>
      </p:pic>
    </p:spTree>
    <p:extLst>
      <p:ext uri="{BB962C8B-B14F-4D97-AF65-F5344CB8AC3E}">
        <p14:creationId xmlns:p14="http://schemas.microsoft.com/office/powerpoint/2010/main" val="313580512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Scenario 3</a:t>
            </a:r>
          </a:p>
        </p:txBody>
      </p:sp>
      <p:sp>
        <p:nvSpPr>
          <p:cNvPr id="3" name="Content Placeholder 2"/>
          <p:cNvSpPr>
            <a:spLocks noGrp="1"/>
          </p:cNvSpPr>
          <p:nvPr>
            <p:ph idx="4294967295"/>
          </p:nvPr>
        </p:nvSpPr>
        <p:spPr>
          <a:xfrm>
            <a:off x="0" y="1774825"/>
            <a:ext cx="8229600" cy="4625975"/>
          </a:xfrm>
        </p:spPr>
        <p:txBody>
          <a:bodyPr/>
          <a:lstStyle/>
          <a:p>
            <a:endParaRPr lang="en-US"/>
          </a:p>
          <a:p>
            <a:endParaRPr lang="en-US"/>
          </a:p>
        </p:txBody>
      </p:sp>
      <p:sp>
        <p:nvSpPr>
          <p:cNvPr id="5" name="Text Box 2"/>
          <p:cNvSpPr txBox="1"/>
          <p:nvPr/>
        </p:nvSpPr>
        <p:spPr>
          <a:xfrm>
            <a:off x="616796" y="1760855"/>
            <a:ext cx="8070004" cy="4639945"/>
          </a:xfrm>
          <a:prstGeom prst="rect">
            <a:avLst/>
          </a:prstGeom>
          <a:noFill/>
          <a:ln>
            <a:noFill/>
          </a:ln>
          <a:effectLst/>
          <a:extLst>
            <a:ext uri="{C572A759-6A51-4108-AA02-DFA0A04FC94B}">
              <ma14:wrappingTextBoxFlag xmlns:ma14="http://schemas.microsoft.com/office/mac/drawingml/2011/main"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200" b="1">
                <a:solidFill>
                  <a:srgbClr val="CD0920"/>
                </a:solidFill>
                <a:effectLst/>
                <a:ea typeface="ＭＳ ゴシック"/>
                <a:cs typeface="Times New Roman"/>
              </a:rPr>
              <a:t>Scenario 3: Provost’s Report on Achieving Institutional Learning Outcomes</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Intervention Strategy: </a:t>
            </a:r>
            <a:r>
              <a:rPr lang="en-US" sz="1000">
                <a:solidFill>
                  <a:srgbClr val="141313"/>
                </a:solidFill>
                <a:effectLst/>
                <a:ea typeface="ＭＳ ゴシック"/>
                <a:cs typeface="Times New Roman"/>
              </a:rPr>
              <a:t>Institution-wide curriculum mapping and vertical alignment</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Data Source(s):</a:t>
            </a:r>
            <a:r>
              <a:rPr lang="en-US" sz="1000">
                <a:solidFill>
                  <a:srgbClr val="141313"/>
                </a:solidFill>
                <a:effectLst/>
                <a:ea typeface="ＭＳ ゴシック"/>
                <a:cs typeface="Times New Roman"/>
              </a:rPr>
              <a:t> Both direct measures of student learning and indirect measures of student success</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Problem Description:</a:t>
            </a:r>
            <a:r>
              <a:rPr lang="en-US" sz="1000">
                <a:solidFill>
                  <a:srgbClr val="141313"/>
                </a:solidFill>
                <a:effectLst/>
                <a:ea typeface="ＭＳ ゴシック"/>
                <a:cs typeface="Times New Roman"/>
              </a:rPr>
              <a:t> You are the Provost and you want to know how well students are learning in relation to the institutional learning outcomes across the campus for the current term. For example, how many programs in each college have created direct measures of student learning in your LMS that align to program and institutional outcomes?  What data do you need on your Learning Outcomes Dashboard so you can easily determine if students are achieving the institutional-level outcomes? What are the data sources? What tools can help you analyze the data, so you can identify institutional-level learning challenges? (Harrison &amp; Braxton, 2018).</a:t>
            </a:r>
          </a:p>
          <a:p>
            <a:pPr marL="342900" marR="0" lvl="0" indent="-342900">
              <a:spcBef>
                <a:spcPts val="300"/>
              </a:spcBef>
              <a:spcAft>
                <a:spcPts val="0"/>
              </a:spcAft>
              <a:buClr>
                <a:srgbClr val="CD0920"/>
              </a:buClr>
              <a:buFont typeface="Wingdings"/>
              <a:buChar char=""/>
            </a:pPr>
            <a:r>
              <a:rPr lang="en-US" sz="1000" b="1">
                <a:solidFill>
                  <a:srgbClr val="141313"/>
                </a:solidFill>
                <a:effectLst/>
                <a:ea typeface="ＭＳ ゴシック"/>
                <a:cs typeface="Times New Roman"/>
              </a:rPr>
              <a:t>Student Success Indicators: </a:t>
            </a:r>
            <a:endParaRPr lang="en-US" sz="1000">
              <a:solidFill>
                <a:srgbClr val="141313"/>
              </a:solidFill>
              <a:effectLst/>
              <a:ea typeface="ＭＳ ゴシック"/>
              <a:cs typeface="Times New Roman"/>
            </a:endParaRPr>
          </a:p>
          <a:p>
            <a:pPr marL="342900" marR="0" lvl="0" indent="-342900">
              <a:spcBef>
                <a:spcPts val="300"/>
              </a:spcBef>
              <a:spcAft>
                <a:spcPts val="0"/>
              </a:spcAft>
              <a:buClr>
                <a:srgbClr val="CD0920"/>
              </a:buClr>
              <a:buFont typeface="Wingdings"/>
              <a:buChar char=""/>
            </a:pPr>
            <a:r>
              <a:rPr lang="en-US" sz="1000">
                <a:solidFill>
                  <a:srgbClr val="141313"/>
                </a:solidFill>
                <a:effectLst/>
                <a:ea typeface="ＭＳ ゴシック"/>
                <a:cs typeface="Times New Roman"/>
              </a:rPr>
              <a:t>Student Learning Outcomes Evidence (direct measure data)</a:t>
            </a:r>
          </a:p>
          <a:p>
            <a:pPr marL="342900" marR="0" lvl="0" indent="-342900">
              <a:spcBef>
                <a:spcPts val="300"/>
              </a:spcBef>
              <a:spcAft>
                <a:spcPts val="0"/>
              </a:spcAft>
              <a:buClr>
                <a:srgbClr val="CD0920"/>
              </a:buClr>
              <a:buFont typeface="Wingdings"/>
              <a:buChar char=""/>
            </a:pPr>
            <a:r>
              <a:rPr lang="en-US" sz="1000">
                <a:solidFill>
                  <a:srgbClr val="141313"/>
                </a:solidFill>
                <a:effectLst/>
                <a:ea typeface="ＭＳ ゴシック"/>
                <a:cs typeface="Times New Roman"/>
              </a:rPr>
              <a:t>Student Success data (indirect measures: grade point average, retention, persistence, and academic progression in the program) </a:t>
            </a:r>
          </a:p>
          <a:p>
            <a:pPr marL="342900" marR="0" lvl="0" indent="-342900">
              <a:spcBef>
                <a:spcPts val="300"/>
              </a:spcBef>
              <a:spcAft>
                <a:spcPts val="0"/>
              </a:spcAft>
              <a:buClr>
                <a:srgbClr val="CD0920"/>
              </a:buClr>
              <a:buFont typeface="Wingdings"/>
              <a:buChar char=""/>
            </a:pPr>
            <a:r>
              <a:rPr lang="en-US" sz="1000">
                <a:solidFill>
                  <a:srgbClr val="141313"/>
                </a:solidFill>
                <a:effectLst/>
                <a:ea typeface="ＭＳ ゴシック"/>
                <a:cs typeface="Times New Roman"/>
              </a:rPr>
              <a:t>Student Satisfaction Data: NSSE and HERI data</a:t>
            </a:r>
          </a:p>
          <a:p>
            <a:pPr marL="0" marR="0">
              <a:spcBef>
                <a:spcPts val="0"/>
              </a:spcBef>
              <a:spcAft>
                <a:spcPts val="500"/>
              </a:spcAft>
            </a:pPr>
            <a:r>
              <a:rPr lang="en-US" sz="1000">
                <a:solidFill>
                  <a:srgbClr val="141313"/>
                </a:solidFill>
                <a:effectLst/>
                <a:ea typeface="ＭＳ ゴシック"/>
                <a:cs typeface="Times New Roman"/>
              </a:rPr>
              <a:t> </a:t>
            </a:r>
          </a:p>
        </p:txBody>
      </p:sp>
    </p:spTree>
    <p:extLst>
      <p:ext uri="{BB962C8B-B14F-4D97-AF65-F5344CB8AC3E}">
        <p14:creationId xmlns:p14="http://schemas.microsoft.com/office/powerpoint/2010/main" val="31682633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40359061"/>
              </p:ext>
            </p:extLst>
          </p:nvPr>
        </p:nvGraphicFramePr>
        <p:xfrm>
          <a:off x="457200" y="1775194"/>
          <a:ext cx="8229600" cy="4625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648F39E-9C37-485F-AC97-16BB4BDF9F49}" type="slidenum">
              <a:rPr kumimoji="0" lang="en-US" smtClean="0"/>
              <a:t>43</a:t>
            </a:fld>
            <a:endParaRPr kumimoji="0" lang="en-US" dirty="0"/>
          </a:p>
        </p:txBody>
      </p:sp>
    </p:spTree>
    <p:extLst>
      <p:ext uri="{BB962C8B-B14F-4D97-AF65-F5344CB8AC3E}">
        <p14:creationId xmlns:p14="http://schemas.microsoft.com/office/powerpoint/2010/main" val="23717167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Why should we collect, analyze, and apply assessment 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16015372"/>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9648F39E-9C37-485F-AC97-16BB4BDF9F49}" type="slidenum">
              <a:rPr kumimoji="0" lang="en-US" smtClean="0"/>
              <a:t>5</a:t>
            </a:fld>
            <a:endParaRPr kumimoji="0" lang="en-US" dirty="0"/>
          </a:p>
        </p:txBody>
      </p:sp>
    </p:spTree>
    <p:extLst>
      <p:ext uri="{BB962C8B-B14F-4D97-AF65-F5344CB8AC3E}">
        <p14:creationId xmlns:p14="http://schemas.microsoft.com/office/powerpoint/2010/main" val="75496535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graphicEl>
                                              <a:dgm id="{7ACB9A41-D651-7E45-8376-C8E681F28524}"/>
                                            </p:graphicEl>
                                          </p:spTgt>
                                        </p:tgtEl>
                                        <p:attrNameLst>
                                          <p:attrName>style.visibility</p:attrName>
                                        </p:attrNameLst>
                                      </p:cBhvr>
                                      <p:to>
                                        <p:strVal val="visible"/>
                                      </p:to>
                                    </p:set>
                                    <p:anim calcmode="lin" valueType="num">
                                      <p:cBhvr additive="base">
                                        <p:cTn id="7" dur="1000" fill="hold"/>
                                        <p:tgtEl>
                                          <p:spTgt spid="5">
                                            <p:graphicEl>
                                              <a:dgm id="{7ACB9A41-D651-7E45-8376-C8E681F28524}"/>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graphicEl>
                                              <a:dgm id="{7ACB9A41-D651-7E45-8376-C8E681F28524}"/>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graphicEl>
                                              <a:dgm id="{009D3515-1ABD-3949-8DAE-E3DDBDE29F35}"/>
                                            </p:graphicEl>
                                          </p:spTgt>
                                        </p:tgtEl>
                                        <p:attrNameLst>
                                          <p:attrName>style.visibility</p:attrName>
                                        </p:attrNameLst>
                                      </p:cBhvr>
                                      <p:to>
                                        <p:strVal val="visible"/>
                                      </p:to>
                                    </p:set>
                                    <p:anim calcmode="lin" valueType="num">
                                      <p:cBhvr additive="base">
                                        <p:cTn id="13" dur="1000" fill="hold"/>
                                        <p:tgtEl>
                                          <p:spTgt spid="5">
                                            <p:graphicEl>
                                              <a:dgm id="{009D3515-1ABD-3949-8DAE-E3DDBDE29F35}"/>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5">
                                            <p:graphicEl>
                                              <a:dgm id="{009D3515-1ABD-3949-8DAE-E3DDBDE29F35}"/>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5">
                                            <p:graphicEl>
                                              <a:dgm id="{358857AC-86F4-D54D-AA01-B03429E5AEA3}"/>
                                            </p:graphicEl>
                                          </p:spTgt>
                                        </p:tgtEl>
                                        <p:attrNameLst>
                                          <p:attrName>style.visibility</p:attrName>
                                        </p:attrNameLst>
                                      </p:cBhvr>
                                      <p:to>
                                        <p:strVal val="visible"/>
                                      </p:to>
                                    </p:set>
                                    <p:anim calcmode="lin" valueType="num">
                                      <p:cBhvr additive="base">
                                        <p:cTn id="17" dur="1000" fill="hold"/>
                                        <p:tgtEl>
                                          <p:spTgt spid="5">
                                            <p:graphicEl>
                                              <a:dgm id="{358857AC-86F4-D54D-AA01-B03429E5AEA3}"/>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5">
                                            <p:graphicEl>
                                              <a:dgm id="{358857AC-86F4-D54D-AA01-B03429E5AEA3}"/>
                                            </p:graphic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graphicEl>
                                              <a:dgm id="{AE51DE55-F014-A142-BE43-296E6553C320}"/>
                                            </p:graphicEl>
                                          </p:spTgt>
                                        </p:tgtEl>
                                        <p:attrNameLst>
                                          <p:attrName>style.visibility</p:attrName>
                                        </p:attrNameLst>
                                      </p:cBhvr>
                                      <p:to>
                                        <p:strVal val="visible"/>
                                      </p:to>
                                    </p:set>
                                    <p:anim calcmode="lin" valueType="num">
                                      <p:cBhvr additive="base">
                                        <p:cTn id="23" dur="1000" fill="hold"/>
                                        <p:tgtEl>
                                          <p:spTgt spid="5">
                                            <p:graphicEl>
                                              <a:dgm id="{AE51DE55-F014-A142-BE43-296E6553C320}"/>
                                            </p:graphic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graphicEl>
                                              <a:dgm id="{AE51DE55-F014-A142-BE43-296E6553C320}"/>
                                            </p:graphic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5">
                                            <p:graphicEl>
                                              <a:dgm id="{FC0BBC1F-D7CF-8044-A32A-BC676442F93D}"/>
                                            </p:graphicEl>
                                          </p:spTgt>
                                        </p:tgtEl>
                                        <p:attrNameLst>
                                          <p:attrName>style.visibility</p:attrName>
                                        </p:attrNameLst>
                                      </p:cBhvr>
                                      <p:to>
                                        <p:strVal val="visible"/>
                                      </p:to>
                                    </p:set>
                                    <p:anim calcmode="lin" valueType="num">
                                      <p:cBhvr additive="base">
                                        <p:cTn id="27" dur="1000" fill="hold"/>
                                        <p:tgtEl>
                                          <p:spTgt spid="5">
                                            <p:graphicEl>
                                              <a:dgm id="{FC0BBC1F-D7CF-8044-A32A-BC676442F93D}"/>
                                            </p:graphic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graphicEl>
                                              <a:dgm id="{FC0BBC1F-D7CF-8044-A32A-BC676442F93D}"/>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2891019" y="2405969"/>
            <a:ext cx="2911843" cy="2768548"/>
          </a:xfrm>
          <a:custGeom>
            <a:avLst/>
            <a:gdLst>
              <a:gd name="connsiteX0" fmla="*/ 0 w 2737114"/>
              <a:gd name="connsiteY0" fmla="*/ 1368793 h 2737585"/>
              <a:gd name="connsiteX1" fmla="*/ 1368557 w 2737114"/>
              <a:gd name="connsiteY1" fmla="*/ 0 h 2737585"/>
              <a:gd name="connsiteX2" fmla="*/ 2737114 w 2737114"/>
              <a:gd name="connsiteY2" fmla="*/ 1368793 h 2737585"/>
              <a:gd name="connsiteX3" fmla="*/ 1368557 w 2737114"/>
              <a:gd name="connsiteY3" fmla="*/ 2737586 h 2737585"/>
              <a:gd name="connsiteX4" fmla="*/ 0 w 2737114"/>
              <a:gd name="connsiteY4" fmla="*/ 1368793 h 27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14" h="2737585">
                <a:moveTo>
                  <a:pt x="0" y="1368793"/>
                </a:moveTo>
                <a:cubicBezTo>
                  <a:pt x="0" y="612830"/>
                  <a:pt x="612724" y="0"/>
                  <a:pt x="1368557" y="0"/>
                </a:cubicBezTo>
                <a:cubicBezTo>
                  <a:pt x="2124390" y="0"/>
                  <a:pt x="2737114" y="612830"/>
                  <a:pt x="2737114" y="1368793"/>
                </a:cubicBezTo>
                <a:cubicBezTo>
                  <a:pt x="2737114" y="2124756"/>
                  <a:pt x="2124390" y="2737586"/>
                  <a:pt x="1368557" y="2737586"/>
                </a:cubicBezTo>
                <a:cubicBezTo>
                  <a:pt x="612724" y="2737586"/>
                  <a:pt x="0" y="2124756"/>
                  <a:pt x="0" y="1368793"/>
                </a:cubicBezTo>
                <a:close/>
              </a:path>
            </a:pathLst>
          </a:cu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7521" tIns="507590" rIns="507521" bIns="507590" numCol="1" spcCol="1270" anchor="ctr" anchorCtr="0">
            <a:noAutofit/>
          </a:bodyPr>
          <a:lstStyle/>
          <a:p>
            <a:pPr marL="0" marR="0" algn="ctr">
              <a:lnSpc>
                <a:spcPct val="90000"/>
              </a:lnSpc>
              <a:spcBef>
                <a:spcPts val="0"/>
              </a:spcBef>
              <a:spcAft>
                <a:spcPts val="755"/>
              </a:spcAft>
            </a:pPr>
            <a:r>
              <a:rPr lang="en-US" sz="3200" b="1" kern="1200" dirty="0">
                <a:solidFill>
                  <a:srgbClr val="000000"/>
                </a:solidFill>
                <a:effectLst/>
                <a:ea typeface="ＭＳ ゴシック"/>
                <a:cs typeface="Times New Roman"/>
              </a:rPr>
              <a:t>Student</a:t>
            </a:r>
            <a:br>
              <a:rPr lang="en-US" sz="3200" b="1" kern="1200" dirty="0">
                <a:solidFill>
                  <a:srgbClr val="000000"/>
                </a:solidFill>
                <a:effectLst/>
                <a:ea typeface="ＭＳ ゴシック"/>
                <a:cs typeface="Times New Roman"/>
              </a:rPr>
            </a:br>
            <a:r>
              <a:rPr lang="en-US" sz="3200" b="1" kern="1200" dirty="0">
                <a:solidFill>
                  <a:srgbClr val="000000"/>
                </a:solidFill>
                <a:effectLst/>
                <a:ea typeface="ＭＳ ゴシック"/>
                <a:cs typeface="Times New Roman"/>
              </a:rPr>
              <a:t> Learning</a:t>
            </a:r>
            <a:br>
              <a:rPr lang="en-US" sz="3200" b="1" kern="1200" dirty="0">
                <a:solidFill>
                  <a:srgbClr val="000000"/>
                </a:solidFill>
                <a:effectLst/>
                <a:ea typeface="ＭＳ ゴシック"/>
                <a:cs typeface="Times New Roman"/>
              </a:rPr>
            </a:br>
            <a:r>
              <a:rPr lang="en-US" sz="3200" b="1" kern="1200" dirty="0">
                <a:solidFill>
                  <a:srgbClr val="000000"/>
                </a:solidFill>
                <a:effectLst/>
                <a:ea typeface="ＭＳ ゴシック"/>
                <a:cs typeface="Times New Roman"/>
              </a:rPr>
              <a:t>&amp; Success</a:t>
            </a:r>
            <a:endParaRPr lang="en-US" sz="1100" dirty="0">
              <a:effectLst/>
              <a:ea typeface="ＭＳ ゴシック"/>
              <a:cs typeface="Times New Roman"/>
            </a:endParaRPr>
          </a:p>
        </p:txBody>
      </p:sp>
      <p:sp>
        <p:nvSpPr>
          <p:cNvPr id="38" name="Oval 37"/>
          <p:cNvSpPr/>
          <p:nvPr/>
        </p:nvSpPr>
        <p:spPr>
          <a:xfrm>
            <a:off x="3786682" y="4968140"/>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9" name="Oval 38"/>
          <p:cNvSpPr/>
          <p:nvPr/>
        </p:nvSpPr>
        <p:spPr>
          <a:xfrm>
            <a:off x="5990660" y="3529683"/>
            <a:ext cx="234739" cy="22312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0" name="Oval 39"/>
          <p:cNvSpPr/>
          <p:nvPr/>
        </p:nvSpPr>
        <p:spPr>
          <a:xfrm>
            <a:off x="4869126" y="5205720"/>
            <a:ext cx="323737" cy="308221"/>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1" name="Oval 40"/>
          <p:cNvSpPr/>
          <p:nvPr/>
        </p:nvSpPr>
        <p:spPr>
          <a:xfrm>
            <a:off x="3851838" y="2717244"/>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2" name="Oval 41"/>
          <p:cNvSpPr/>
          <p:nvPr/>
        </p:nvSpPr>
        <p:spPr>
          <a:xfrm>
            <a:off x="3113413" y="3993562"/>
            <a:ext cx="234739" cy="223126"/>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3" name="Freeform 42"/>
          <p:cNvSpPr/>
          <p:nvPr/>
        </p:nvSpPr>
        <p:spPr>
          <a:xfrm>
            <a:off x="1371600" y="2634877"/>
            <a:ext cx="1374042" cy="1191183"/>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lumMod val="50000"/>
              <a:lumOff val="5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Learning</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Management</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System</a:t>
            </a:r>
            <a:endParaRPr lang="en-US" sz="1200" b="1" dirty="0">
              <a:effectLst/>
              <a:ea typeface="ＭＳ ゴシック"/>
              <a:cs typeface="Times New Roman"/>
            </a:endParaRPr>
          </a:p>
        </p:txBody>
      </p:sp>
      <p:sp>
        <p:nvSpPr>
          <p:cNvPr id="44" name="Oval 43"/>
          <p:cNvSpPr/>
          <p:nvPr/>
        </p:nvSpPr>
        <p:spPr>
          <a:xfrm>
            <a:off x="4225393" y="2726787"/>
            <a:ext cx="323737" cy="308221"/>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5" name="Oval 44"/>
          <p:cNvSpPr/>
          <p:nvPr/>
        </p:nvSpPr>
        <p:spPr>
          <a:xfrm>
            <a:off x="2112631" y="3938937"/>
            <a:ext cx="585356" cy="556578"/>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6" name="Oval 45"/>
          <p:cNvSpPr/>
          <p:nvPr/>
        </p:nvSpPr>
        <p:spPr>
          <a:xfrm>
            <a:off x="5573668" y="3152516"/>
            <a:ext cx="323737" cy="308221"/>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8" name="Oval 47"/>
          <p:cNvSpPr/>
          <p:nvPr/>
        </p:nvSpPr>
        <p:spPr>
          <a:xfrm>
            <a:off x="4208887" y="4705420"/>
            <a:ext cx="234739" cy="22312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9" name="Freeform 48"/>
          <p:cNvSpPr/>
          <p:nvPr/>
        </p:nvSpPr>
        <p:spPr>
          <a:xfrm>
            <a:off x="6280815" y="2595855"/>
            <a:ext cx="1491586" cy="1232390"/>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Student </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Information </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System</a:t>
            </a:r>
            <a:endParaRPr lang="en-US" sz="1200" b="1" dirty="0">
              <a:effectLst/>
              <a:ea typeface="ＭＳ ゴシック"/>
              <a:cs typeface="Times New Roman"/>
            </a:endParaRPr>
          </a:p>
        </p:txBody>
      </p:sp>
      <p:sp>
        <p:nvSpPr>
          <p:cNvPr id="50" name="Oval 49"/>
          <p:cNvSpPr/>
          <p:nvPr/>
        </p:nvSpPr>
        <p:spPr>
          <a:xfrm>
            <a:off x="6325123" y="4281426"/>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1" name="Freeform 50"/>
          <p:cNvSpPr/>
          <p:nvPr/>
        </p:nvSpPr>
        <p:spPr>
          <a:xfrm>
            <a:off x="3294108" y="5314970"/>
            <a:ext cx="1331386" cy="1235359"/>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4"/>
          </a:solidFill>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Data </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Warehouse</a:t>
            </a:r>
            <a:endParaRPr lang="en-US" sz="1200" b="1" dirty="0">
              <a:effectLst/>
              <a:ea typeface="ＭＳ ゴシック"/>
              <a:cs typeface="Times New Roman"/>
            </a:endParaRPr>
          </a:p>
        </p:txBody>
      </p:sp>
      <p:sp>
        <p:nvSpPr>
          <p:cNvPr id="52" name="Oval 51"/>
          <p:cNvSpPr/>
          <p:nvPr/>
        </p:nvSpPr>
        <p:spPr>
          <a:xfrm>
            <a:off x="4398272" y="5209185"/>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3" name="Oval 52"/>
          <p:cNvSpPr/>
          <p:nvPr/>
        </p:nvSpPr>
        <p:spPr>
          <a:xfrm>
            <a:off x="2930112" y="2682563"/>
            <a:ext cx="234739" cy="223126"/>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4" name="Oval 53"/>
          <p:cNvSpPr/>
          <p:nvPr/>
        </p:nvSpPr>
        <p:spPr>
          <a:xfrm>
            <a:off x="5639692" y="2563775"/>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5" name="Freeform 54"/>
          <p:cNvSpPr/>
          <p:nvPr/>
        </p:nvSpPr>
        <p:spPr>
          <a:xfrm>
            <a:off x="1547953" y="307676"/>
            <a:ext cx="1823948" cy="1560310"/>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600"/>
              </a:spcBef>
              <a:spcAft>
                <a:spcPts val="460"/>
              </a:spcAft>
            </a:pPr>
            <a:r>
              <a:rPr lang="en-US" sz="2000" b="1" kern="1200" dirty="0">
                <a:solidFill>
                  <a:srgbClr val="000000"/>
                </a:solidFill>
                <a:effectLst/>
                <a:ea typeface="ＭＳ ゴシック"/>
                <a:cs typeface="Times New Roman"/>
              </a:rPr>
              <a:t>Direct </a:t>
            </a:r>
            <a:br>
              <a:rPr lang="en-US" sz="2000" b="1" kern="1200" dirty="0">
                <a:solidFill>
                  <a:srgbClr val="000000"/>
                </a:solidFill>
                <a:effectLst/>
                <a:ea typeface="ＭＳ ゴシック"/>
                <a:cs typeface="Times New Roman"/>
              </a:rPr>
            </a:br>
            <a:r>
              <a:rPr lang="en-US" sz="2000" b="1" kern="1200" dirty="0">
                <a:solidFill>
                  <a:srgbClr val="000000"/>
                </a:solidFill>
                <a:effectLst/>
                <a:ea typeface="ＭＳ ゴシック"/>
                <a:cs typeface="Times New Roman"/>
              </a:rPr>
              <a:t>Evidence</a:t>
            </a:r>
            <a:endParaRPr lang="en-US" sz="1100" dirty="0">
              <a:effectLst/>
              <a:ea typeface="ＭＳ ゴシック"/>
              <a:cs typeface="Times New Roman"/>
            </a:endParaRPr>
          </a:p>
          <a:p>
            <a:pPr marL="0" marR="0" algn="ctr">
              <a:lnSpc>
                <a:spcPct val="90000"/>
              </a:lnSpc>
              <a:spcBef>
                <a:spcPts val="600"/>
              </a:spcBef>
              <a:spcAft>
                <a:spcPts val="335"/>
              </a:spcAft>
            </a:pPr>
            <a:r>
              <a:rPr lang="en-US" sz="1000" kern="1200" dirty="0">
                <a:solidFill>
                  <a:srgbClr val="FFFFFF"/>
                </a:solidFill>
                <a:effectLst/>
                <a:ea typeface="ＭＳ ゴシック"/>
                <a:cs typeface="Times New Roman"/>
              </a:rPr>
              <a:t>e.g., Rubrics, Portfolios, </a:t>
            </a:r>
            <a:br>
              <a:rPr lang="en-US" sz="1000" kern="1200" dirty="0">
                <a:solidFill>
                  <a:srgbClr val="FFFFFF"/>
                </a:solidFill>
                <a:effectLst/>
                <a:ea typeface="ＭＳ ゴシック"/>
                <a:cs typeface="Times New Roman"/>
              </a:rPr>
            </a:br>
            <a:r>
              <a:rPr lang="en-US" sz="1000" kern="1200" dirty="0">
                <a:solidFill>
                  <a:srgbClr val="FFFFFF"/>
                </a:solidFill>
                <a:effectLst/>
                <a:ea typeface="ＭＳ ゴシック"/>
                <a:cs typeface="Times New Roman"/>
              </a:rPr>
              <a:t>Exams, Clickers</a:t>
            </a:r>
            <a:endParaRPr lang="en-US" sz="1100" dirty="0">
              <a:effectLst/>
              <a:ea typeface="ＭＳ ゴシック"/>
              <a:cs typeface="Times New Roman"/>
            </a:endParaRPr>
          </a:p>
        </p:txBody>
      </p:sp>
      <p:sp>
        <p:nvSpPr>
          <p:cNvPr id="56" name="Freeform 55"/>
          <p:cNvSpPr/>
          <p:nvPr/>
        </p:nvSpPr>
        <p:spPr>
          <a:xfrm>
            <a:off x="5474631" y="329353"/>
            <a:ext cx="1823950" cy="1560310"/>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600"/>
              </a:spcBef>
              <a:spcAft>
                <a:spcPts val="460"/>
              </a:spcAft>
            </a:pPr>
            <a:r>
              <a:rPr lang="en-US" sz="2000" b="1" kern="1200" dirty="0">
                <a:solidFill>
                  <a:srgbClr val="F2B01E"/>
                </a:solidFill>
                <a:effectLst/>
                <a:ea typeface="ＭＳ ゴシック"/>
                <a:cs typeface="Times New Roman"/>
              </a:rPr>
              <a:t>Indirect </a:t>
            </a:r>
            <a:br>
              <a:rPr lang="en-US" sz="2000" b="1" kern="1200" dirty="0">
                <a:solidFill>
                  <a:srgbClr val="F2B01E"/>
                </a:solidFill>
                <a:effectLst/>
                <a:ea typeface="ＭＳ ゴシック"/>
                <a:cs typeface="Times New Roman"/>
              </a:rPr>
            </a:br>
            <a:r>
              <a:rPr lang="en-US" sz="2000" b="1" kern="1200" dirty="0">
                <a:solidFill>
                  <a:srgbClr val="F2B01E"/>
                </a:solidFill>
                <a:effectLst/>
                <a:ea typeface="ＭＳ ゴシック"/>
                <a:cs typeface="Times New Roman"/>
              </a:rPr>
              <a:t>Evidence</a:t>
            </a:r>
            <a:endParaRPr lang="en-US" sz="1100" dirty="0">
              <a:effectLst/>
              <a:ea typeface="ＭＳ ゴシック"/>
              <a:cs typeface="Times New Roman"/>
            </a:endParaRPr>
          </a:p>
          <a:p>
            <a:pPr marL="0" marR="0" algn="ctr">
              <a:lnSpc>
                <a:spcPct val="90000"/>
              </a:lnSpc>
              <a:spcBef>
                <a:spcPts val="600"/>
              </a:spcBef>
              <a:spcAft>
                <a:spcPts val="335"/>
              </a:spcAft>
            </a:pPr>
            <a:r>
              <a:rPr lang="en-US" sz="1000" kern="1200" dirty="0">
                <a:solidFill>
                  <a:srgbClr val="FFFFFF"/>
                </a:solidFill>
                <a:effectLst/>
                <a:ea typeface="ＭＳ ゴシック"/>
                <a:cs typeface="Times New Roman"/>
              </a:rPr>
              <a:t>e.g., Retention, Grades, Clickstream Data</a:t>
            </a:r>
            <a:endParaRPr lang="en-US" sz="1600" dirty="0">
              <a:effectLst/>
              <a:ea typeface="ＭＳ ゴシック"/>
              <a:cs typeface="Times New Roman"/>
            </a:endParaRPr>
          </a:p>
        </p:txBody>
      </p:sp>
      <p:sp>
        <p:nvSpPr>
          <p:cNvPr id="57" name="Oval 56"/>
          <p:cNvSpPr/>
          <p:nvPr/>
        </p:nvSpPr>
        <p:spPr>
          <a:xfrm>
            <a:off x="4310529" y="1910877"/>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8" name="Oval 57"/>
          <p:cNvSpPr/>
          <p:nvPr/>
        </p:nvSpPr>
        <p:spPr>
          <a:xfrm>
            <a:off x="4606765" y="1414053"/>
            <a:ext cx="323737" cy="308221"/>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9" name="Oval 58"/>
          <p:cNvSpPr/>
          <p:nvPr/>
        </p:nvSpPr>
        <p:spPr>
          <a:xfrm>
            <a:off x="3785815" y="1475611"/>
            <a:ext cx="234739" cy="223126"/>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3" name="Down Arrow 32"/>
          <p:cNvSpPr/>
          <p:nvPr/>
        </p:nvSpPr>
        <p:spPr>
          <a:xfrm rot="19267977">
            <a:off x="3171619" y="1660299"/>
            <a:ext cx="701888" cy="875077"/>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4" name="Down Arrow 33"/>
          <p:cNvSpPr/>
          <p:nvPr/>
        </p:nvSpPr>
        <p:spPr>
          <a:xfrm rot="2075085">
            <a:off x="4887367" y="1670700"/>
            <a:ext cx="701888" cy="87561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5" name="Freeform 34"/>
          <p:cNvSpPr/>
          <p:nvPr/>
        </p:nvSpPr>
        <p:spPr>
          <a:xfrm>
            <a:off x="1417645" y="4682014"/>
            <a:ext cx="1373468" cy="1190477"/>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FFFFFF"/>
                </a:solidFill>
                <a:effectLst/>
                <a:ea typeface="ＭＳ ゴシック"/>
                <a:cs typeface="Times New Roman"/>
              </a:rPr>
              <a:t>Assessment</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FFFFFF"/>
                </a:solidFill>
                <a:effectLst/>
                <a:ea typeface="ＭＳ ゴシック"/>
                <a:cs typeface="Times New Roman"/>
              </a:rPr>
              <a:t>Management</a:t>
            </a:r>
            <a:endParaRPr lang="en-US" sz="1200" b="1" dirty="0">
              <a:effectLst/>
              <a:ea typeface="ＭＳ ゴシック"/>
              <a:cs typeface="Times New Roman"/>
            </a:endParaRPr>
          </a:p>
          <a:p>
            <a:pPr marL="0" marR="0" algn="ctr">
              <a:lnSpc>
                <a:spcPct val="90000"/>
              </a:lnSpc>
              <a:spcBef>
                <a:spcPts val="0"/>
              </a:spcBef>
              <a:spcAft>
                <a:spcPts val="335"/>
              </a:spcAft>
            </a:pPr>
            <a:r>
              <a:rPr lang="en-US" sz="1200" b="1" kern="1200" dirty="0">
                <a:solidFill>
                  <a:srgbClr val="FFFFFF"/>
                </a:solidFill>
                <a:effectLst/>
                <a:ea typeface="ＭＳ ゴシック"/>
                <a:cs typeface="Times New Roman"/>
              </a:rPr>
              <a:t>System</a:t>
            </a:r>
            <a:endParaRPr lang="en-US" sz="1200" b="1" dirty="0">
              <a:effectLst/>
              <a:ea typeface="ＭＳ ゴシック"/>
              <a:cs typeface="Times New Roman"/>
            </a:endParaRPr>
          </a:p>
        </p:txBody>
      </p:sp>
      <p:sp>
        <p:nvSpPr>
          <p:cNvPr id="36" name="Freeform 35"/>
          <p:cNvSpPr/>
          <p:nvPr/>
        </p:nvSpPr>
        <p:spPr>
          <a:xfrm>
            <a:off x="5733514" y="4968144"/>
            <a:ext cx="1373468" cy="1190477"/>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200" b="1" kern="1200" dirty="0">
                <a:solidFill>
                  <a:srgbClr val="000000"/>
                </a:solidFill>
                <a:effectLst/>
                <a:ea typeface="ＭＳ ゴシック"/>
                <a:cs typeface="Times New Roman"/>
              </a:rPr>
              <a:t>Data Analysis Tools</a:t>
            </a:r>
            <a:endParaRPr lang="en-US" sz="1200" b="1" dirty="0">
              <a:effectLst/>
              <a:ea typeface="ＭＳ ゴシック"/>
              <a:cs typeface="Times New Roman"/>
            </a:endParaRPr>
          </a:p>
        </p:txBody>
      </p:sp>
    </p:spTree>
    <p:extLst>
      <p:ext uri="{BB962C8B-B14F-4D97-AF65-F5344CB8AC3E}">
        <p14:creationId xmlns:p14="http://schemas.microsoft.com/office/powerpoint/2010/main" val="40259994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circle(in)">
                                      <p:cBhvr>
                                        <p:cTn id="18" dur="2000"/>
                                        <p:tgtEl>
                                          <p:spTgt spid="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ircle(in)">
                                      <p:cBhvr>
                                        <p:cTn id="21" dur="2000"/>
                                        <p:tgtEl>
                                          <p:spTgt spid="3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ircle(in)">
                                      <p:cBhvr>
                                        <p:cTn id="24" dur="2000"/>
                                        <p:tgtEl>
                                          <p:spTgt spid="4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circle(in)">
                                      <p:cBhvr>
                                        <p:cTn id="29" dur="2000"/>
                                        <p:tgtEl>
                                          <p:spTgt spid="4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52"/>
                                        </p:tgtEl>
                                        <p:attrNameLst>
                                          <p:attrName>style.visibility</p:attrName>
                                        </p:attrNameLst>
                                      </p:cBhvr>
                                      <p:to>
                                        <p:strVal val="visible"/>
                                      </p:to>
                                    </p:set>
                                    <p:animEffect transition="in" filter="circle(in)">
                                      <p:cBhvr>
                                        <p:cTn id="32" dur="2000"/>
                                        <p:tgtEl>
                                          <p:spTgt spid="5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circle(in)">
                                      <p:cBhvr>
                                        <p:cTn id="35" dur="2000"/>
                                        <p:tgtEl>
                                          <p:spTgt spid="38"/>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circle(in)">
                                      <p:cBhvr>
                                        <p:cTn id="38" dur="2000"/>
                                        <p:tgtEl>
                                          <p:spTgt spid="48"/>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circle(in)">
                                      <p:cBhvr>
                                        <p:cTn id="41" dur="2000"/>
                                        <p:tgtEl>
                                          <p:spTgt spid="42"/>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circle(in)">
                                      <p:cBhvr>
                                        <p:cTn id="44" dur="2000"/>
                                        <p:tgtEl>
                                          <p:spTgt spid="45"/>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circle(in)">
                                      <p:cBhvr>
                                        <p:cTn id="47" dur="2000"/>
                                        <p:tgtEl>
                                          <p:spTgt spid="53"/>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circle(in)">
                                      <p:cBhvr>
                                        <p:cTn id="50" dur="2000"/>
                                        <p:tgtEl>
                                          <p:spTgt spid="59"/>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circle(in)">
                                      <p:cBhvr>
                                        <p:cTn id="53" dur="2000"/>
                                        <p:tgtEl>
                                          <p:spTgt spid="57"/>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58"/>
                                        </p:tgtEl>
                                        <p:attrNameLst>
                                          <p:attrName>style.visibility</p:attrName>
                                        </p:attrNameLst>
                                      </p:cBhvr>
                                      <p:to>
                                        <p:strVal val="visible"/>
                                      </p:to>
                                    </p:set>
                                    <p:animEffect transition="in" filter="circle(in)">
                                      <p:cBhvr>
                                        <p:cTn id="56" dur="2000"/>
                                        <p:tgtEl>
                                          <p:spTgt spid="58"/>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circle(in)">
                                      <p:cBhvr>
                                        <p:cTn id="59" dur="2000"/>
                                        <p:tgtEl>
                                          <p:spTgt spid="44"/>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circle(in)">
                                      <p:cBhvr>
                                        <p:cTn id="62" dur="2000"/>
                                        <p:tgtEl>
                                          <p:spTgt spid="41"/>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circle(in)">
                                      <p:cBhvr>
                                        <p:cTn id="65" dur="2000"/>
                                        <p:tgtEl>
                                          <p:spTgt spid="54"/>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circle(in)">
                                      <p:cBhvr>
                                        <p:cTn id="68" dur="2000"/>
                                        <p:tgtEl>
                                          <p:spTgt spid="46"/>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circle(in)">
                                      <p:cBhvr>
                                        <p:cTn id="71" dur="2000"/>
                                        <p:tgtEl>
                                          <p:spTgt spid="39"/>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circle(in)">
                                      <p:cBhvr>
                                        <p:cTn id="74" dur="2000"/>
                                        <p:tgtEl>
                                          <p:spTgt spid="50"/>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circle(in)">
                                      <p:cBhvr>
                                        <p:cTn id="79" dur="2000"/>
                                        <p:tgtEl>
                                          <p:spTgt spid="56"/>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grpId="0" nodeType="click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circle(in)">
                                      <p:cBhvr>
                                        <p:cTn id="84" dur="2000"/>
                                        <p:tgtEl>
                                          <p:spTgt spid="34"/>
                                        </p:tgtEl>
                                      </p:cBhvr>
                                    </p:animEffect>
                                  </p:childTnLst>
                                </p:cTn>
                              </p:par>
                            </p:childTnLst>
                          </p:cTn>
                        </p:par>
                      </p:childTnLst>
                    </p:cTn>
                  </p:par>
                  <p:par>
                    <p:cTn id="85" fill="hold">
                      <p:stCondLst>
                        <p:cond delay="indefinite"/>
                      </p:stCondLst>
                      <p:childTnLst>
                        <p:par>
                          <p:cTn id="86" fill="hold">
                            <p:stCondLst>
                              <p:cond delay="0"/>
                            </p:stCondLst>
                            <p:childTnLst>
                              <p:par>
                                <p:cTn id="87" presetID="6" presetClass="entr" presetSubtype="16" fill="hold" grpId="0" nodeType="click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circle(in)">
                                      <p:cBhvr>
                                        <p:cTn id="89" dur="2000"/>
                                        <p:tgtEl>
                                          <p:spTgt spid="5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16" fill="hold" grpId="0" nodeType="clickEffect">
                                  <p:stCondLst>
                                    <p:cond delay="0"/>
                                  </p:stCondLst>
                                  <p:childTnLst>
                                    <p:set>
                                      <p:cBhvr>
                                        <p:cTn id="93" dur="1" fill="hold">
                                          <p:stCondLst>
                                            <p:cond delay="0"/>
                                          </p:stCondLst>
                                        </p:cTn>
                                        <p:tgtEl>
                                          <p:spTgt spid="33"/>
                                        </p:tgtEl>
                                        <p:attrNameLst>
                                          <p:attrName>style.visibility</p:attrName>
                                        </p:attrNameLst>
                                      </p:cBhvr>
                                      <p:to>
                                        <p:strVal val="visible"/>
                                      </p:to>
                                    </p:set>
                                    <p:animEffect transition="in" filter="circle(in)">
                                      <p:cBhvr>
                                        <p:cTn id="94"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33" grpId="0" animBg="1"/>
      <p:bldP spid="34" grpId="0" animBg="1"/>
      <p:bldP spid="35" grpId="0" animBg="1"/>
      <p:bldP spid="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2891019" y="2405969"/>
            <a:ext cx="2911843" cy="2768548"/>
          </a:xfrm>
          <a:custGeom>
            <a:avLst/>
            <a:gdLst>
              <a:gd name="connsiteX0" fmla="*/ 0 w 2737114"/>
              <a:gd name="connsiteY0" fmla="*/ 1368793 h 2737585"/>
              <a:gd name="connsiteX1" fmla="*/ 1368557 w 2737114"/>
              <a:gd name="connsiteY1" fmla="*/ 0 h 2737585"/>
              <a:gd name="connsiteX2" fmla="*/ 2737114 w 2737114"/>
              <a:gd name="connsiteY2" fmla="*/ 1368793 h 2737585"/>
              <a:gd name="connsiteX3" fmla="*/ 1368557 w 2737114"/>
              <a:gd name="connsiteY3" fmla="*/ 2737586 h 2737585"/>
              <a:gd name="connsiteX4" fmla="*/ 0 w 2737114"/>
              <a:gd name="connsiteY4" fmla="*/ 1368793 h 27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14" h="2737585">
                <a:moveTo>
                  <a:pt x="0" y="1368793"/>
                </a:moveTo>
                <a:cubicBezTo>
                  <a:pt x="0" y="612830"/>
                  <a:pt x="612724" y="0"/>
                  <a:pt x="1368557" y="0"/>
                </a:cubicBezTo>
                <a:cubicBezTo>
                  <a:pt x="2124390" y="0"/>
                  <a:pt x="2737114" y="612830"/>
                  <a:pt x="2737114" y="1368793"/>
                </a:cubicBezTo>
                <a:cubicBezTo>
                  <a:pt x="2737114" y="2124756"/>
                  <a:pt x="2124390" y="2737586"/>
                  <a:pt x="1368557" y="2737586"/>
                </a:cubicBezTo>
                <a:cubicBezTo>
                  <a:pt x="612724" y="2737586"/>
                  <a:pt x="0" y="2124756"/>
                  <a:pt x="0" y="1368793"/>
                </a:cubicBezTo>
                <a:close/>
              </a:path>
            </a:pathLst>
          </a:custGeom>
          <a:solidFill>
            <a:schemeClr val="accent2"/>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7521" tIns="507590" rIns="507521" bIns="507590" numCol="1" spcCol="1270" anchor="ctr" anchorCtr="0">
            <a:noAutofit/>
          </a:bodyPr>
          <a:lstStyle/>
          <a:p>
            <a:pPr algn="ctr">
              <a:lnSpc>
                <a:spcPct val="90000"/>
              </a:lnSpc>
              <a:spcAft>
                <a:spcPts val="755"/>
              </a:spcAft>
            </a:pPr>
            <a:r>
              <a:rPr lang="en-US" sz="3200" b="1" kern="1200" dirty="0">
                <a:solidFill>
                  <a:srgbClr val="000000"/>
                </a:solidFill>
                <a:effectLst/>
                <a:ea typeface="ＭＳ ゴシック"/>
                <a:cs typeface="Times New Roman"/>
              </a:rPr>
              <a:t>Direct Evidence</a:t>
            </a:r>
            <a:endParaRPr lang="en-US" sz="1100" dirty="0">
              <a:effectLst/>
              <a:ea typeface="ＭＳ ゴシック"/>
              <a:cs typeface="Times New Roman"/>
            </a:endParaRPr>
          </a:p>
        </p:txBody>
      </p:sp>
      <p:sp>
        <p:nvSpPr>
          <p:cNvPr id="38" name="Oval 37"/>
          <p:cNvSpPr/>
          <p:nvPr/>
        </p:nvSpPr>
        <p:spPr>
          <a:xfrm>
            <a:off x="3786682" y="4968140"/>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9" name="Oval 38"/>
          <p:cNvSpPr/>
          <p:nvPr/>
        </p:nvSpPr>
        <p:spPr>
          <a:xfrm>
            <a:off x="5990660" y="3529683"/>
            <a:ext cx="234739" cy="22312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0" name="Oval 39"/>
          <p:cNvSpPr/>
          <p:nvPr/>
        </p:nvSpPr>
        <p:spPr>
          <a:xfrm>
            <a:off x="4869126" y="5205720"/>
            <a:ext cx="323737" cy="308221"/>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1" name="Oval 40"/>
          <p:cNvSpPr/>
          <p:nvPr/>
        </p:nvSpPr>
        <p:spPr>
          <a:xfrm>
            <a:off x="3851838" y="2717244"/>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2" name="Oval 41"/>
          <p:cNvSpPr/>
          <p:nvPr/>
        </p:nvSpPr>
        <p:spPr>
          <a:xfrm>
            <a:off x="3113413" y="3993562"/>
            <a:ext cx="234739" cy="223126"/>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3" name="Freeform 42"/>
          <p:cNvSpPr/>
          <p:nvPr/>
        </p:nvSpPr>
        <p:spPr>
          <a:xfrm>
            <a:off x="1371600" y="2634877"/>
            <a:ext cx="1374042" cy="1191183"/>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lumMod val="50000"/>
              <a:lumOff val="5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2000" b="1" kern="1200" dirty="0">
                <a:solidFill>
                  <a:srgbClr val="000000"/>
                </a:solidFill>
                <a:effectLst/>
                <a:ea typeface="ＭＳ ゴシック"/>
                <a:cs typeface="Times New Roman"/>
              </a:rPr>
              <a:t>Rubrics Data</a:t>
            </a:r>
            <a:endParaRPr lang="en-US" sz="2000" b="1" dirty="0">
              <a:effectLst/>
              <a:ea typeface="ＭＳ ゴシック"/>
              <a:cs typeface="Times New Roman"/>
            </a:endParaRPr>
          </a:p>
        </p:txBody>
      </p:sp>
      <p:sp>
        <p:nvSpPr>
          <p:cNvPr id="44" name="Oval 43"/>
          <p:cNvSpPr/>
          <p:nvPr/>
        </p:nvSpPr>
        <p:spPr>
          <a:xfrm>
            <a:off x="4225393" y="2726787"/>
            <a:ext cx="323737" cy="308221"/>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5" name="Oval 44"/>
          <p:cNvSpPr/>
          <p:nvPr/>
        </p:nvSpPr>
        <p:spPr>
          <a:xfrm>
            <a:off x="2112631" y="3938937"/>
            <a:ext cx="585356" cy="556578"/>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6" name="Oval 45"/>
          <p:cNvSpPr/>
          <p:nvPr/>
        </p:nvSpPr>
        <p:spPr>
          <a:xfrm>
            <a:off x="5573668" y="3152516"/>
            <a:ext cx="323737" cy="308221"/>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8" name="Oval 47"/>
          <p:cNvSpPr/>
          <p:nvPr/>
        </p:nvSpPr>
        <p:spPr>
          <a:xfrm>
            <a:off x="4208887" y="4705420"/>
            <a:ext cx="234739" cy="22312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9" name="Freeform 48"/>
          <p:cNvSpPr/>
          <p:nvPr/>
        </p:nvSpPr>
        <p:spPr>
          <a:xfrm>
            <a:off x="6280815" y="2595855"/>
            <a:ext cx="1491586" cy="1232390"/>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2000" b="1" kern="1200" dirty="0">
                <a:solidFill>
                  <a:srgbClr val="000000"/>
                </a:solidFill>
                <a:effectLst/>
                <a:ea typeface="ＭＳ ゴシック"/>
                <a:cs typeface="Times New Roman"/>
              </a:rPr>
              <a:t>Adaptive Learning</a:t>
            </a:r>
          </a:p>
          <a:p>
            <a:pPr marL="0" marR="0" algn="ctr">
              <a:lnSpc>
                <a:spcPct val="90000"/>
              </a:lnSpc>
              <a:spcBef>
                <a:spcPts val="0"/>
              </a:spcBef>
              <a:spcAft>
                <a:spcPts val="335"/>
              </a:spcAft>
            </a:pPr>
            <a:r>
              <a:rPr lang="en-US" sz="2000" b="1" dirty="0">
                <a:solidFill>
                  <a:srgbClr val="000000"/>
                </a:solidFill>
                <a:ea typeface="ＭＳ ゴシック"/>
                <a:cs typeface="Times New Roman"/>
              </a:rPr>
              <a:t>Data</a:t>
            </a:r>
            <a:endParaRPr lang="en-US" sz="2000" b="1" dirty="0">
              <a:effectLst/>
              <a:ea typeface="ＭＳ ゴシック"/>
              <a:cs typeface="Times New Roman"/>
            </a:endParaRPr>
          </a:p>
        </p:txBody>
      </p:sp>
      <p:sp>
        <p:nvSpPr>
          <p:cNvPr id="50" name="Oval 49"/>
          <p:cNvSpPr/>
          <p:nvPr/>
        </p:nvSpPr>
        <p:spPr>
          <a:xfrm>
            <a:off x="6325123" y="4281426"/>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1" name="Freeform 50"/>
          <p:cNvSpPr/>
          <p:nvPr/>
        </p:nvSpPr>
        <p:spPr>
          <a:xfrm>
            <a:off x="3294108" y="5314970"/>
            <a:ext cx="1331386" cy="1235359"/>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4"/>
          </a:solidFill>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2000" b="1" kern="1200" dirty="0">
                <a:solidFill>
                  <a:srgbClr val="000000"/>
                </a:solidFill>
                <a:effectLst/>
                <a:ea typeface="ＭＳ ゴシック"/>
                <a:cs typeface="Times New Roman"/>
              </a:rPr>
              <a:t>Clicker Data</a:t>
            </a:r>
            <a:endParaRPr lang="en-US" sz="2000" b="1" dirty="0">
              <a:effectLst/>
              <a:ea typeface="ＭＳ ゴシック"/>
              <a:cs typeface="Times New Roman"/>
            </a:endParaRPr>
          </a:p>
        </p:txBody>
      </p:sp>
      <p:sp>
        <p:nvSpPr>
          <p:cNvPr id="52" name="Oval 51"/>
          <p:cNvSpPr/>
          <p:nvPr/>
        </p:nvSpPr>
        <p:spPr>
          <a:xfrm>
            <a:off x="4398272" y="5209185"/>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3" name="Oval 52"/>
          <p:cNvSpPr/>
          <p:nvPr/>
        </p:nvSpPr>
        <p:spPr>
          <a:xfrm>
            <a:off x="2930112" y="2682563"/>
            <a:ext cx="234739" cy="223126"/>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4" name="Oval 53"/>
          <p:cNvSpPr/>
          <p:nvPr/>
        </p:nvSpPr>
        <p:spPr>
          <a:xfrm>
            <a:off x="5639692" y="2563775"/>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7" name="Oval 56"/>
          <p:cNvSpPr/>
          <p:nvPr/>
        </p:nvSpPr>
        <p:spPr>
          <a:xfrm>
            <a:off x="4310529" y="1910877"/>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8" name="Oval 57"/>
          <p:cNvSpPr/>
          <p:nvPr/>
        </p:nvSpPr>
        <p:spPr>
          <a:xfrm>
            <a:off x="4606765" y="1414053"/>
            <a:ext cx="323737" cy="308221"/>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9" name="Oval 58"/>
          <p:cNvSpPr/>
          <p:nvPr/>
        </p:nvSpPr>
        <p:spPr>
          <a:xfrm>
            <a:off x="3785815" y="1475611"/>
            <a:ext cx="234739" cy="223126"/>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5" name="Freeform 34"/>
          <p:cNvSpPr/>
          <p:nvPr/>
        </p:nvSpPr>
        <p:spPr>
          <a:xfrm>
            <a:off x="1417645" y="4682014"/>
            <a:ext cx="1373468" cy="1190477"/>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2000" b="1" kern="1200" dirty="0">
                <a:solidFill>
                  <a:srgbClr val="FFFFFF"/>
                </a:solidFill>
                <a:effectLst/>
                <a:ea typeface="ＭＳ ゴシック"/>
                <a:cs typeface="Times New Roman"/>
              </a:rPr>
              <a:t>Exams</a:t>
            </a:r>
            <a:endParaRPr lang="en-US" sz="2000" b="1" dirty="0">
              <a:effectLst/>
              <a:ea typeface="ＭＳ ゴシック"/>
              <a:cs typeface="Times New Roman"/>
            </a:endParaRPr>
          </a:p>
        </p:txBody>
      </p:sp>
      <p:sp>
        <p:nvSpPr>
          <p:cNvPr id="36" name="Freeform 35"/>
          <p:cNvSpPr/>
          <p:nvPr/>
        </p:nvSpPr>
        <p:spPr>
          <a:xfrm>
            <a:off x="5733514" y="4968144"/>
            <a:ext cx="1373468" cy="1190477"/>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2000" b="1" kern="1200" dirty="0">
                <a:solidFill>
                  <a:srgbClr val="000000"/>
                </a:solidFill>
                <a:effectLst/>
                <a:ea typeface="ＭＳ ゴシック"/>
                <a:cs typeface="Times New Roman"/>
              </a:rPr>
              <a:t>Portfolio Data</a:t>
            </a:r>
            <a:endParaRPr lang="en-US" sz="2000" b="1" dirty="0">
              <a:effectLst/>
              <a:ea typeface="ＭＳ ゴシック"/>
              <a:cs typeface="Times New Roman"/>
            </a:endParaRPr>
          </a:p>
        </p:txBody>
      </p:sp>
      <p:sp>
        <p:nvSpPr>
          <p:cNvPr id="28" name="Freeform 27"/>
          <p:cNvSpPr>
            <a:spLocks noChangeAspect="1"/>
          </p:cNvSpPr>
          <p:nvPr/>
        </p:nvSpPr>
        <p:spPr>
          <a:xfrm>
            <a:off x="2030255" y="816356"/>
            <a:ext cx="1430773" cy="1195394"/>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600"/>
              </a:spcBef>
              <a:spcAft>
                <a:spcPts val="460"/>
              </a:spcAft>
            </a:pPr>
            <a:r>
              <a:rPr lang="en-US" sz="2000" b="1" dirty="0">
                <a:solidFill>
                  <a:srgbClr val="000000"/>
                </a:solidFill>
                <a:ea typeface="ＭＳ ゴシック"/>
                <a:cs typeface="Times New Roman"/>
              </a:rPr>
              <a:t>Minute Papers</a:t>
            </a:r>
            <a:endParaRPr lang="en-US" sz="1100" dirty="0">
              <a:effectLst/>
              <a:ea typeface="ＭＳ ゴシック"/>
              <a:cs typeface="Times New Roman"/>
            </a:endParaRPr>
          </a:p>
        </p:txBody>
      </p:sp>
      <p:sp>
        <p:nvSpPr>
          <p:cNvPr id="29" name="Freeform 28"/>
          <p:cNvSpPr/>
          <p:nvPr/>
        </p:nvSpPr>
        <p:spPr>
          <a:xfrm>
            <a:off x="5176775" y="795618"/>
            <a:ext cx="1627770" cy="1359986"/>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600"/>
              </a:spcBef>
              <a:spcAft>
                <a:spcPts val="460"/>
              </a:spcAft>
            </a:pPr>
            <a:r>
              <a:rPr lang="en-US" sz="2000" dirty="0">
                <a:ea typeface="ＭＳ ゴシック"/>
                <a:cs typeface="Times New Roman"/>
              </a:rPr>
              <a:t>Capstone Data</a:t>
            </a:r>
            <a:endParaRPr lang="en-US" sz="2000" dirty="0">
              <a:effectLst/>
              <a:ea typeface="ＭＳ ゴシック"/>
              <a:cs typeface="Times New Roman"/>
            </a:endParaRPr>
          </a:p>
        </p:txBody>
      </p:sp>
    </p:spTree>
    <p:extLst>
      <p:ext uri="{BB962C8B-B14F-4D97-AF65-F5344CB8AC3E}">
        <p14:creationId xmlns:p14="http://schemas.microsoft.com/office/powerpoint/2010/main" val="24752193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circle(in)">
                                      <p:cBhvr>
                                        <p:cTn id="18" dur="2000"/>
                                        <p:tgtEl>
                                          <p:spTgt spid="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ircle(in)">
                                      <p:cBhvr>
                                        <p:cTn id="21" dur="2000"/>
                                        <p:tgtEl>
                                          <p:spTgt spid="3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ircle(in)">
                                      <p:cBhvr>
                                        <p:cTn id="24" dur="2000"/>
                                        <p:tgtEl>
                                          <p:spTgt spid="4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ircle(in)">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circle(in)">
                                      <p:cBhvr>
                                        <p:cTn id="35" dur="2000"/>
                                        <p:tgtEl>
                                          <p:spTgt spid="4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circle(in)">
                                      <p:cBhvr>
                                        <p:cTn id="38" dur="2000"/>
                                        <p:tgtEl>
                                          <p:spTgt spid="52"/>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ircle(in)">
                                      <p:cBhvr>
                                        <p:cTn id="41" dur="2000"/>
                                        <p:tgtEl>
                                          <p:spTgt spid="3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circle(in)">
                                      <p:cBhvr>
                                        <p:cTn id="44" dur="2000"/>
                                        <p:tgtEl>
                                          <p:spTgt spid="4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circle(in)">
                                      <p:cBhvr>
                                        <p:cTn id="50" dur="2000"/>
                                        <p:tgtEl>
                                          <p:spTgt spid="4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circle(in)">
                                      <p:cBhvr>
                                        <p:cTn id="53" dur="2000"/>
                                        <p:tgtEl>
                                          <p:spTgt spid="53"/>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circle(in)">
                                      <p:cBhvr>
                                        <p:cTn id="56" dur="2000"/>
                                        <p:tgtEl>
                                          <p:spTgt spid="59"/>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circle(in)">
                                      <p:cBhvr>
                                        <p:cTn id="59" dur="2000"/>
                                        <p:tgtEl>
                                          <p:spTgt spid="57"/>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circle(in)">
                                      <p:cBhvr>
                                        <p:cTn id="65" dur="2000"/>
                                        <p:tgtEl>
                                          <p:spTgt spid="44"/>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circle(in)">
                                      <p:cBhvr>
                                        <p:cTn id="68" dur="2000"/>
                                        <p:tgtEl>
                                          <p:spTgt spid="41"/>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circle(in)">
                                      <p:cBhvr>
                                        <p:cTn id="71" dur="2000"/>
                                        <p:tgtEl>
                                          <p:spTgt spid="54"/>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circle(in)">
                                      <p:cBhvr>
                                        <p:cTn id="74" dur="2000"/>
                                        <p:tgtEl>
                                          <p:spTgt spid="46"/>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circle(in)">
                                      <p:cBhvr>
                                        <p:cTn id="77" dur="2000"/>
                                        <p:tgtEl>
                                          <p:spTgt spid="39"/>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circle(in)">
                                      <p:cBhvr>
                                        <p:cTn id="80"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animBg="1"/>
      <p:bldP spid="53" grpId="0" animBg="1"/>
      <p:bldP spid="54" grpId="0" animBg="1"/>
      <p:bldP spid="57" grpId="0" animBg="1"/>
      <p:bldP spid="58" grpId="0" animBg="1"/>
      <p:bldP spid="59" grpId="0" animBg="1"/>
      <p:bldP spid="35" grpId="0" animBg="1"/>
      <p:bldP spid="36" grpId="0" animBg="1"/>
      <p:bldP spid="28"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Freeform 36"/>
          <p:cNvSpPr/>
          <p:nvPr/>
        </p:nvSpPr>
        <p:spPr>
          <a:xfrm>
            <a:off x="2891019" y="2405969"/>
            <a:ext cx="2911843" cy="2768548"/>
          </a:xfrm>
          <a:custGeom>
            <a:avLst/>
            <a:gdLst>
              <a:gd name="connsiteX0" fmla="*/ 0 w 2737114"/>
              <a:gd name="connsiteY0" fmla="*/ 1368793 h 2737585"/>
              <a:gd name="connsiteX1" fmla="*/ 1368557 w 2737114"/>
              <a:gd name="connsiteY1" fmla="*/ 0 h 2737585"/>
              <a:gd name="connsiteX2" fmla="*/ 2737114 w 2737114"/>
              <a:gd name="connsiteY2" fmla="*/ 1368793 h 2737585"/>
              <a:gd name="connsiteX3" fmla="*/ 1368557 w 2737114"/>
              <a:gd name="connsiteY3" fmla="*/ 2737586 h 2737585"/>
              <a:gd name="connsiteX4" fmla="*/ 0 w 2737114"/>
              <a:gd name="connsiteY4" fmla="*/ 1368793 h 2737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14" h="2737585">
                <a:moveTo>
                  <a:pt x="0" y="1368793"/>
                </a:moveTo>
                <a:cubicBezTo>
                  <a:pt x="0" y="612830"/>
                  <a:pt x="612724" y="0"/>
                  <a:pt x="1368557" y="0"/>
                </a:cubicBezTo>
                <a:cubicBezTo>
                  <a:pt x="2124390" y="0"/>
                  <a:pt x="2737114" y="612830"/>
                  <a:pt x="2737114" y="1368793"/>
                </a:cubicBezTo>
                <a:cubicBezTo>
                  <a:pt x="2737114" y="2124756"/>
                  <a:pt x="2124390" y="2737586"/>
                  <a:pt x="1368557" y="2737586"/>
                </a:cubicBezTo>
                <a:cubicBezTo>
                  <a:pt x="612724" y="2737586"/>
                  <a:pt x="0" y="2124756"/>
                  <a:pt x="0" y="1368793"/>
                </a:cubicBezTo>
                <a:close/>
              </a:path>
            </a:pathLst>
          </a:custGeom>
          <a:solidFill>
            <a:schemeClr val="tx1"/>
          </a:solidFill>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507521" tIns="507590" rIns="507521" bIns="507590" numCol="1" spcCol="1270" anchor="ctr" anchorCtr="0">
            <a:noAutofit/>
          </a:bodyPr>
          <a:lstStyle/>
          <a:p>
            <a:pPr algn="ctr">
              <a:lnSpc>
                <a:spcPct val="90000"/>
              </a:lnSpc>
              <a:spcAft>
                <a:spcPts val="755"/>
              </a:spcAft>
            </a:pPr>
            <a:r>
              <a:rPr lang="en-US" sz="3200" b="1" kern="1200" dirty="0">
                <a:solidFill>
                  <a:schemeClr val="bg1"/>
                </a:solidFill>
                <a:effectLst/>
                <a:ea typeface="ＭＳ ゴシック"/>
                <a:cs typeface="Times New Roman"/>
              </a:rPr>
              <a:t>Indirect Evidence</a:t>
            </a:r>
            <a:endParaRPr lang="en-US" sz="1100" dirty="0">
              <a:solidFill>
                <a:schemeClr val="bg1"/>
              </a:solidFill>
              <a:effectLst/>
              <a:ea typeface="ＭＳ ゴシック"/>
              <a:cs typeface="Times New Roman"/>
            </a:endParaRPr>
          </a:p>
        </p:txBody>
      </p:sp>
      <p:sp>
        <p:nvSpPr>
          <p:cNvPr id="38" name="Oval 37"/>
          <p:cNvSpPr/>
          <p:nvPr/>
        </p:nvSpPr>
        <p:spPr>
          <a:xfrm>
            <a:off x="3786682" y="4968140"/>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9" name="Oval 38"/>
          <p:cNvSpPr/>
          <p:nvPr/>
        </p:nvSpPr>
        <p:spPr>
          <a:xfrm>
            <a:off x="5990660" y="3529683"/>
            <a:ext cx="234739" cy="22312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0" name="Oval 39"/>
          <p:cNvSpPr/>
          <p:nvPr/>
        </p:nvSpPr>
        <p:spPr>
          <a:xfrm>
            <a:off x="4869126" y="5205720"/>
            <a:ext cx="323737" cy="308221"/>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1" name="Oval 40"/>
          <p:cNvSpPr/>
          <p:nvPr/>
        </p:nvSpPr>
        <p:spPr>
          <a:xfrm>
            <a:off x="3851838" y="2717244"/>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2" name="Oval 41"/>
          <p:cNvSpPr/>
          <p:nvPr/>
        </p:nvSpPr>
        <p:spPr>
          <a:xfrm>
            <a:off x="3113413" y="3993562"/>
            <a:ext cx="234739" cy="223126"/>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3" name="Freeform 42"/>
          <p:cNvSpPr/>
          <p:nvPr/>
        </p:nvSpPr>
        <p:spPr>
          <a:xfrm>
            <a:off x="1371600" y="2634877"/>
            <a:ext cx="1374042" cy="1191183"/>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lumMod val="50000"/>
              <a:lumOff val="50000"/>
            </a:schemeClr>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b="1" dirty="0">
                <a:solidFill>
                  <a:srgbClr val="000000"/>
                </a:solidFill>
                <a:ea typeface="ＭＳ ゴシック"/>
                <a:cs typeface="Times New Roman"/>
              </a:rPr>
              <a:t>Exit Interview Data</a:t>
            </a:r>
            <a:endParaRPr lang="en-US" b="1" dirty="0">
              <a:effectLst/>
              <a:ea typeface="ＭＳ ゴシック"/>
              <a:cs typeface="Times New Roman"/>
            </a:endParaRPr>
          </a:p>
        </p:txBody>
      </p:sp>
      <p:sp>
        <p:nvSpPr>
          <p:cNvPr id="44" name="Oval 43"/>
          <p:cNvSpPr/>
          <p:nvPr/>
        </p:nvSpPr>
        <p:spPr>
          <a:xfrm>
            <a:off x="4225393" y="2726787"/>
            <a:ext cx="323737" cy="308221"/>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5" name="Oval 44"/>
          <p:cNvSpPr/>
          <p:nvPr/>
        </p:nvSpPr>
        <p:spPr>
          <a:xfrm>
            <a:off x="2112631" y="3938937"/>
            <a:ext cx="585356" cy="556578"/>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6" name="Oval 45"/>
          <p:cNvSpPr/>
          <p:nvPr/>
        </p:nvSpPr>
        <p:spPr>
          <a:xfrm>
            <a:off x="5573668" y="3152516"/>
            <a:ext cx="323737" cy="308221"/>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8" name="Oval 47"/>
          <p:cNvSpPr/>
          <p:nvPr/>
        </p:nvSpPr>
        <p:spPr>
          <a:xfrm>
            <a:off x="4208887" y="4705420"/>
            <a:ext cx="234739" cy="223126"/>
          </a:xfrm>
          <a:prstGeom prst="ellipse">
            <a:avLst/>
          </a:pr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49" name="Freeform 48"/>
          <p:cNvSpPr/>
          <p:nvPr/>
        </p:nvSpPr>
        <p:spPr>
          <a:xfrm>
            <a:off x="6280815" y="2595855"/>
            <a:ext cx="1491586" cy="1232390"/>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1">
              <a:lumMod val="60000"/>
              <a:lumOff val="40000"/>
            </a:schemeClr>
          </a:solidFill>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1600" b="1" kern="1200" dirty="0">
                <a:solidFill>
                  <a:srgbClr val="000000"/>
                </a:solidFill>
                <a:effectLst/>
                <a:ea typeface="ＭＳ ゴシック"/>
                <a:cs typeface="Times New Roman"/>
              </a:rPr>
              <a:t>Retention &amp; Persistence Data</a:t>
            </a:r>
            <a:endParaRPr lang="en-US" sz="2000" b="1" dirty="0">
              <a:effectLst/>
              <a:ea typeface="ＭＳ ゴシック"/>
              <a:cs typeface="Times New Roman"/>
            </a:endParaRPr>
          </a:p>
        </p:txBody>
      </p:sp>
      <p:sp>
        <p:nvSpPr>
          <p:cNvPr id="50" name="Oval 49"/>
          <p:cNvSpPr/>
          <p:nvPr/>
        </p:nvSpPr>
        <p:spPr>
          <a:xfrm>
            <a:off x="6325123" y="4281426"/>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1" name="Freeform 50"/>
          <p:cNvSpPr/>
          <p:nvPr/>
        </p:nvSpPr>
        <p:spPr>
          <a:xfrm>
            <a:off x="3294108" y="5314970"/>
            <a:ext cx="1331386" cy="1235359"/>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4"/>
          </a:solidFill>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2000" b="1" kern="1200" dirty="0">
                <a:solidFill>
                  <a:srgbClr val="000000"/>
                </a:solidFill>
                <a:effectLst/>
                <a:ea typeface="ＭＳ ゴシック"/>
                <a:cs typeface="Times New Roman"/>
              </a:rPr>
              <a:t>Click-stream Data</a:t>
            </a:r>
            <a:endParaRPr lang="en-US" sz="2000" b="1" dirty="0">
              <a:effectLst/>
              <a:ea typeface="ＭＳ ゴシック"/>
              <a:cs typeface="Times New Roman"/>
            </a:endParaRPr>
          </a:p>
        </p:txBody>
      </p:sp>
      <p:sp>
        <p:nvSpPr>
          <p:cNvPr id="52" name="Oval 51"/>
          <p:cNvSpPr/>
          <p:nvPr/>
        </p:nvSpPr>
        <p:spPr>
          <a:xfrm>
            <a:off x="4398272" y="5209185"/>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3" name="Oval 52"/>
          <p:cNvSpPr/>
          <p:nvPr/>
        </p:nvSpPr>
        <p:spPr>
          <a:xfrm>
            <a:off x="2930112" y="2682563"/>
            <a:ext cx="234739" cy="223126"/>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4" name="Oval 53"/>
          <p:cNvSpPr/>
          <p:nvPr/>
        </p:nvSpPr>
        <p:spPr>
          <a:xfrm>
            <a:off x="5639692" y="2563775"/>
            <a:ext cx="234739" cy="223126"/>
          </a:xfrm>
          <a:prstGeom prst="ellipse">
            <a:avLst/>
          </a:prstGeom>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7" name="Oval 56"/>
          <p:cNvSpPr/>
          <p:nvPr/>
        </p:nvSpPr>
        <p:spPr>
          <a:xfrm>
            <a:off x="4310529" y="1910877"/>
            <a:ext cx="234739" cy="223126"/>
          </a:xfrm>
          <a:prstGeom prst="ellipse">
            <a:avLst/>
          </a:pr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8" name="Oval 57"/>
          <p:cNvSpPr/>
          <p:nvPr/>
        </p:nvSpPr>
        <p:spPr>
          <a:xfrm>
            <a:off x="4606765" y="1414053"/>
            <a:ext cx="323737" cy="308221"/>
          </a:xfrm>
          <a:prstGeom prst="ellipse">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59" name="Oval 58"/>
          <p:cNvSpPr/>
          <p:nvPr/>
        </p:nvSpPr>
        <p:spPr>
          <a:xfrm>
            <a:off x="3785815" y="1475611"/>
            <a:ext cx="234739" cy="223126"/>
          </a:xfrm>
          <a:prstGeom prst="ellipse">
            <a:avLst/>
          </a:prstGeom>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txBody>
          <a:bodyPr/>
          <a:lstStyle/>
          <a:p>
            <a:pPr marL="0" marR="0" indent="137160">
              <a:spcBef>
                <a:spcPts val="0"/>
              </a:spcBef>
              <a:spcAft>
                <a:spcPts val="0"/>
              </a:spcAft>
            </a:pPr>
            <a:r>
              <a:rPr lang="en-US" sz="1100" dirty="0">
                <a:solidFill>
                  <a:srgbClr val="141313"/>
                </a:solidFill>
                <a:effectLst/>
                <a:ea typeface="Times New Roman"/>
                <a:cs typeface="Times New Roman"/>
              </a:rPr>
              <a:t> </a:t>
            </a:r>
            <a:endParaRPr lang="en-US" sz="1100" dirty="0">
              <a:solidFill>
                <a:srgbClr val="141313"/>
              </a:solidFill>
              <a:effectLst/>
              <a:ea typeface="ＭＳ ゴシック"/>
              <a:cs typeface="Times New Roman"/>
            </a:endParaRPr>
          </a:p>
        </p:txBody>
      </p:sp>
      <p:sp>
        <p:nvSpPr>
          <p:cNvPr id="35" name="Freeform 34"/>
          <p:cNvSpPr/>
          <p:nvPr/>
        </p:nvSpPr>
        <p:spPr>
          <a:xfrm>
            <a:off x="1417645" y="4682014"/>
            <a:ext cx="1373468" cy="1190477"/>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tx1"/>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algn="ctr">
              <a:lnSpc>
                <a:spcPct val="90000"/>
              </a:lnSpc>
              <a:spcAft>
                <a:spcPts val="335"/>
              </a:spcAft>
            </a:pPr>
            <a:r>
              <a:rPr lang="en-US" sz="1200" b="1" dirty="0">
                <a:solidFill>
                  <a:srgbClr val="FFFFFF"/>
                </a:solidFill>
                <a:ea typeface="ＭＳ ゴシック"/>
                <a:cs typeface="Times New Roman"/>
              </a:rPr>
              <a:t>Cardswipe Engagement Data</a:t>
            </a:r>
            <a:endParaRPr lang="en-US" b="1" dirty="0">
              <a:solidFill>
                <a:srgbClr val="FFFFFF"/>
              </a:solidFill>
              <a:effectLst/>
              <a:ea typeface="ＭＳ ゴシック"/>
              <a:cs typeface="Times New Roman"/>
            </a:endParaRPr>
          </a:p>
        </p:txBody>
      </p:sp>
      <p:sp>
        <p:nvSpPr>
          <p:cNvPr id="36" name="Freeform 35"/>
          <p:cNvSpPr/>
          <p:nvPr/>
        </p:nvSpPr>
        <p:spPr>
          <a:xfrm>
            <a:off x="5733514" y="4968144"/>
            <a:ext cx="1373468" cy="1190477"/>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a:solidFill>
            <a:schemeClr val="accent2"/>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0"/>
              </a:spcBef>
              <a:spcAft>
                <a:spcPts val="335"/>
              </a:spcAft>
            </a:pPr>
            <a:r>
              <a:rPr lang="en-US" sz="2000" b="1" kern="1200" dirty="0">
                <a:solidFill>
                  <a:srgbClr val="000000"/>
                </a:solidFill>
                <a:effectLst/>
                <a:ea typeface="ＭＳ ゴシック"/>
                <a:cs typeface="Times New Roman"/>
              </a:rPr>
              <a:t>Grad- uation Rates</a:t>
            </a:r>
            <a:endParaRPr lang="en-US" sz="2000" b="1" dirty="0">
              <a:effectLst/>
              <a:ea typeface="ＭＳ ゴシック"/>
              <a:cs typeface="Times New Roman"/>
            </a:endParaRPr>
          </a:p>
        </p:txBody>
      </p:sp>
      <p:sp>
        <p:nvSpPr>
          <p:cNvPr id="28" name="Freeform 27"/>
          <p:cNvSpPr>
            <a:spLocks noChangeAspect="1"/>
          </p:cNvSpPr>
          <p:nvPr/>
        </p:nvSpPr>
        <p:spPr>
          <a:xfrm>
            <a:off x="2030255" y="816356"/>
            <a:ext cx="1430773" cy="1195394"/>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600"/>
              </a:spcBef>
              <a:spcAft>
                <a:spcPts val="460"/>
              </a:spcAft>
            </a:pPr>
            <a:r>
              <a:rPr lang="en-US" sz="2000" b="1" dirty="0">
                <a:solidFill>
                  <a:srgbClr val="000000"/>
                </a:solidFill>
                <a:ea typeface="ＭＳ ゴシック"/>
                <a:cs typeface="Times New Roman"/>
              </a:rPr>
              <a:t>Student Surveys</a:t>
            </a:r>
            <a:endParaRPr lang="en-US" sz="1100" dirty="0">
              <a:effectLst/>
              <a:ea typeface="ＭＳ ゴシック"/>
              <a:cs typeface="Times New Roman"/>
            </a:endParaRPr>
          </a:p>
        </p:txBody>
      </p:sp>
      <p:sp>
        <p:nvSpPr>
          <p:cNvPr id="29" name="Freeform 28"/>
          <p:cNvSpPr/>
          <p:nvPr/>
        </p:nvSpPr>
        <p:spPr>
          <a:xfrm>
            <a:off x="5176775" y="795618"/>
            <a:ext cx="1627770" cy="1359986"/>
          </a:xfrm>
          <a:custGeom>
            <a:avLst/>
            <a:gdLst>
              <a:gd name="connsiteX0" fmla="*/ 0 w 1112812"/>
              <a:gd name="connsiteY0" fmla="*/ 556469 h 1112938"/>
              <a:gd name="connsiteX1" fmla="*/ 556406 w 1112812"/>
              <a:gd name="connsiteY1" fmla="*/ 0 h 1112938"/>
              <a:gd name="connsiteX2" fmla="*/ 1112812 w 1112812"/>
              <a:gd name="connsiteY2" fmla="*/ 556469 h 1112938"/>
              <a:gd name="connsiteX3" fmla="*/ 556406 w 1112812"/>
              <a:gd name="connsiteY3" fmla="*/ 1112938 h 1112938"/>
              <a:gd name="connsiteX4" fmla="*/ 0 w 1112812"/>
              <a:gd name="connsiteY4" fmla="*/ 556469 h 11129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2812" h="1112938">
                <a:moveTo>
                  <a:pt x="0" y="556469"/>
                </a:moveTo>
                <a:cubicBezTo>
                  <a:pt x="0" y="249140"/>
                  <a:pt x="249111" y="0"/>
                  <a:pt x="556406" y="0"/>
                </a:cubicBezTo>
                <a:cubicBezTo>
                  <a:pt x="863701" y="0"/>
                  <a:pt x="1112812" y="249140"/>
                  <a:pt x="1112812" y="556469"/>
                </a:cubicBezTo>
                <a:cubicBezTo>
                  <a:pt x="1112812" y="863798"/>
                  <a:pt x="863701" y="1112938"/>
                  <a:pt x="556406" y="1112938"/>
                </a:cubicBezTo>
                <a:cubicBezTo>
                  <a:pt x="249111" y="1112938"/>
                  <a:pt x="0" y="863798"/>
                  <a:pt x="0" y="556469"/>
                </a:cubicBezTo>
                <a:close/>
              </a:path>
            </a:pathLst>
          </a:custGeom>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204878" tIns="204896" rIns="204878" bIns="204896" numCol="1" spcCol="1270" anchor="ctr" anchorCtr="0">
            <a:noAutofit/>
          </a:bodyPr>
          <a:lstStyle/>
          <a:p>
            <a:pPr marL="0" marR="0" algn="ctr">
              <a:lnSpc>
                <a:spcPct val="90000"/>
              </a:lnSpc>
              <a:spcBef>
                <a:spcPts val="600"/>
              </a:spcBef>
              <a:spcAft>
                <a:spcPts val="460"/>
              </a:spcAft>
            </a:pPr>
            <a:r>
              <a:rPr lang="en-US" sz="2000" dirty="0">
                <a:ea typeface="ＭＳ ゴシック"/>
                <a:cs typeface="Times New Roman"/>
              </a:rPr>
              <a:t>Grades</a:t>
            </a:r>
            <a:endParaRPr lang="en-US" sz="2000" dirty="0">
              <a:effectLst/>
              <a:ea typeface="ＭＳ ゴシック"/>
              <a:cs typeface="Times New Roman"/>
            </a:endParaRPr>
          </a:p>
        </p:txBody>
      </p:sp>
    </p:spTree>
    <p:extLst>
      <p:ext uri="{BB962C8B-B14F-4D97-AF65-F5344CB8AC3E}">
        <p14:creationId xmlns:p14="http://schemas.microsoft.com/office/powerpoint/2010/main" val="12318815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circle(in)">
                                      <p:cBhvr>
                                        <p:cTn id="7" dur="20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circle(in)">
                                      <p:cBhvr>
                                        <p:cTn id="12" dur="2000"/>
                                        <p:tgtEl>
                                          <p:spTgt spid="43"/>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circle(in)">
                                      <p:cBhvr>
                                        <p:cTn id="15" dur="2000"/>
                                        <p:tgtEl>
                                          <p:spTgt spid="3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circle(in)">
                                      <p:cBhvr>
                                        <p:cTn id="18" dur="2000"/>
                                        <p:tgtEl>
                                          <p:spTgt spid="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circle(in)">
                                      <p:cBhvr>
                                        <p:cTn id="21" dur="2000"/>
                                        <p:tgtEl>
                                          <p:spTgt spid="36"/>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circle(in)">
                                      <p:cBhvr>
                                        <p:cTn id="24" dur="2000"/>
                                        <p:tgtEl>
                                          <p:spTgt spid="49"/>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circle(in)">
                                      <p:cBhvr>
                                        <p:cTn id="27" dur="2000"/>
                                        <p:tgtEl>
                                          <p:spTgt spid="29"/>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circle(in)">
                                      <p:cBhvr>
                                        <p:cTn id="30" dur="2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circle(in)">
                                      <p:cBhvr>
                                        <p:cTn id="35" dur="2000"/>
                                        <p:tgtEl>
                                          <p:spTgt spid="40"/>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circle(in)">
                                      <p:cBhvr>
                                        <p:cTn id="38" dur="2000"/>
                                        <p:tgtEl>
                                          <p:spTgt spid="52"/>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ircle(in)">
                                      <p:cBhvr>
                                        <p:cTn id="41" dur="2000"/>
                                        <p:tgtEl>
                                          <p:spTgt spid="3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circle(in)">
                                      <p:cBhvr>
                                        <p:cTn id="44" dur="2000"/>
                                        <p:tgtEl>
                                          <p:spTgt spid="4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circle(in)">
                                      <p:cBhvr>
                                        <p:cTn id="47" dur="2000"/>
                                        <p:tgtEl>
                                          <p:spTgt spid="42"/>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circle(in)">
                                      <p:cBhvr>
                                        <p:cTn id="50" dur="2000"/>
                                        <p:tgtEl>
                                          <p:spTgt spid="45"/>
                                        </p:tgtEl>
                                      </p:cBhvr>
                                    </p:animEffect>
                                  </p:childTnLst>
                                </p:cTn>
                              </p:par>
                              <p:par>
                                <p:cTn id="51" presetID="6" presetClass="entr" presetSubtype="16"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circle(in)">
                                      <p:cBhvr>
                                        <p:cTn id="53" dur="2000"/>
                                        <p:tgtEl>
                                          <p:spTgt spid="53"/>
                                        </p:tgtEl>
                                      </p:cBhvr>
                                    </p:animEffect>
                                  </p:childTnLst>
                                </p:cTn>
                              </p:par>
                              <p:par>
                                <p:cTn id="54" presetID="6" presetClass="entr" presetSubtype="16" fill="hold" grpId="0" nodeType="withEffect">
                                  <p:stCondLst>
                                    <p:cond delay="0"/>
                                  </p:stCondLst>
                                  <p:childTnLst>
                                    <p:set>
                                      <p:cBhvr>
                                        <p:cTn id="55" dur="1" fill="hold">
                                          <p:stCondLst>
                                            <p:cond delay="0"/>
                                          </p:stCondLst>
                                        </p:cTn>
                                        <p:tgtEl>
                                          <p:spTgt spid="59"/>
                                        </p:tgtEl>
                                        <p:attrNameLst>
                                          <p:attrName>style.visibility</p:attrName>
                                        </p:attrNameLst>
                                      </p:cBhvr>
                                      <p:to>
                                        <p:strVal val="visible"/>
                                      </p:to>
                                    </p:set>
                                    <p:animEffect transition="in" filter="circle(in)">
                                      <p:cBhvr>
                                        <p:cTn id="56" dur="2000"/>
                                        <p:tgtEl>
                                          <p:spTgt spid="59"/>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circle(in)">
                                      <p:cBhvr>
                                        <p:cTn id="59" dur="2000"/>
                                        <p:tgtEl>
                                          <p:spTgt spid="57"/>
                                        </p:tgtEl>
                                      </p:cBhvr>
                                    </p:animEffect>
                                  </p:childTnLst>
                                </p:cTn>
                              </p:par>
                              <p:par>
                                <p:cTn id="60" presetID="6"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Effect transition="in" filter="circle(in)">
                                      <p:cBhvr>
                                        <p:cTn id="62" dur="2000"/>
                                        <p:tgtEl>
                                          <p:spTgt spid="58"/>
                                        </p:tgtEl>
                                      </p:cBhvr>
                                    </p:animEffect>
                                  </p:childTnLst>
                                </p:cTn>
                              </p:par>
                              <p:par>
                                <p:cTn id="63" presetID="6" presetClass="entr" presetSubtype="16"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circle(in)">
                                      <p:cBhvr>
                                        <p:cTn id="65" dur="2000"/>
                                        <p:tgtEl>
                                          <p:spTgt spid="44"/>
                                        </p:tgtEl>
                                      </p:cBhvr>
                                    </p:animEffect>
                                  </p:childTnLst>
                                </p:cTn>
                              </p:par>
                              <p:par>
                                <p:cTn id="66" presetID="6" presetClass="entr" presetSubtype="16"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circle(in)">
                                      <p:cBhvr>
                                        <p:cTn id="68" dur="2000"/>
                                        <p:tgtEl>
                                          <p:spTgt spid="41"/>
                                        </p:tgtEl>
                                      </p:cBhvr>
                                    </p:animEffect>
                                  </p:childTnLst>
                                </p:cTn>
                              </p:par>
                              <p:par>
                                <p:cTn id="69" presetID="6" presetClass="entr" presetSubtype="16"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circle(in)">
                                      <p:cBhvr>
                                        <p:cTn id="71" dur="2000"/>
                                        <p:tgtEl>
                                          <p:spTgt spid="54"/>
                                        </p:tgtEl>
                                      </p:cBhvr>
                                    </p:animEffect>
                                  </p:childTnLst>
                                </p:cTn>
                              </p:par>
                              <p:par>
                                <p:cTn id="72" presetID="6" presetClass="entr" presetSubtype="16" fill="hold" grpId="0"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circle(in)">
                                      <p:cBhvr>
                                        <p:cTn id="74" dur="2000"/>
                                        <p:tgtEl>
                                          <p:spTgt spid="46"/>
                                        </p:tgtEl>
                                      </p:cBhvr>
                                    </p:animEffect>
                                  </p:childTnLst>
                                </p:cTn>
                              </p:par>
                              <p:par>
                                <p:cTn id="75" presetID="6" presetClass="entr" presetSubtype="16" fill="hold" grpId="0" nodeType="with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circle(in)">
                                      <p:cBhvr>
                                        <p:cTn id="77" dur="2000"/>
                                        <p:tgtEl>
                                          <p:spTgt spid="39"/>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circle(in)">
                                      <p:cBhvr>
                                        <p:cTn id="80"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8" grpId="0" animBg="1"/>
      <p:bldP spid="49" grpId="0" animBg="1"/>
      <p:bldP spid="50" grpId="0" animBg="1"/>
      <p:bldP spid="51" grpId="0" animBg="1"/>
      <p:bldP spid="52" grpId="0" animBg="1"/>
      <p:bldP spid="53" grpId="0" animBg="1"/>
      <p:bldP spid="54" grpId="0" animBg="1"/>
      <p:bldP spid="57" grpId="0" animBg="1"/>
      <p:bldP spid="58" grpId="0" animBg="1"/>
      <p:bldP spid="59" grpId="0" animBg="1"/>
      <p:bldP spid="35" grpId="0" animBg="1"/>
      <p:bldP spid="3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UMBC …</a:t>
            </a:r>
          </a:p>
        </p:txBody>
      </p:sp>
      <p:sp>
        <p:nvSpPr>
          <p:cNvPr id="3" name="Content Placeholder 2"/>
          <p:cNvSpPr>
            <a:spLocks noGrp="1"/>
          </p:cNvSpPr>
          <p:nvPr>
            <p:ph idx="1"/>
          </p:nvPr>
        </p:nvSpPr>
        <p:spPr>
          <a:xfrm>
            <a:off x="1506834" y="5176252"/>
            <a:ext cx="5363075" cy="4351338"/>
          </a:xfrm>
        </p:spPr>
        <p:txBody>
          <a:bodyPr>
            <a:normAutofit/>
          </a:bodyPr>
          <a:lstStyle/>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smtClean="0">
              <a:latin typeface="+mj-lt"/>
            </a:endParaRPr>
          </a:p>
          <a:p>
            <a:pPr marL="118872" indent="0">
              <a:buNone/>
            </a:pPr>
            <a:endParaRPr lang="en-US" sz="3600" dirty="0">
              <a:latin typeface="+mj-lt"/>
            </a:endParaRPr>
          </a:p>
        </p:txBody>
      </p:sp>
      <p:pic>
        <p:nvPicPr>
          <p:cNvPr id="6" name="Picture 5"/>
          <p:cNvPicPr>
            <a:picLocks noChangeAspect="1"/>
          </p:cNvPicPr>
          <p:nvPr/>
        </p:nvPicPr>
        <p:blipFill>
          <a:blip r:embed="rId3"/>
          <a:stretch>
            <a:fillRect/>
          </a:stretch>
        </p:blipFill>
        <p:spPr>
          <a:xfrm>
            <a:off x="2021417" y="1659468"/>
            <a:ext cx="5101167" cy="4944427"/>
          </a:xfrm>
          <a:prstGeom prst="rect">
            <a:avLst/>
          </a:prstGeom>
        </p:spPr>
      </p:pic>
    </p:spTree>
    <p:extLst>
      <p:ext uri="{BB962C8B-B14F-4D97-AF65-F5344CB8AC3E}">
        <p14:creationId xmlns:p14="http://schemas.microsoft.com/office/powerpoint/2010/main" val="51105663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MBC theme black text">
  <a:themeElements>
    <a:clrScheme name="UMBC black text">
      <a:dk1>
        <a:sysClr val="windowText" lastClr="000000"/>
      </a:dk1>
      <a:lt1>
        <a:sysClr val="window" lastClr="FFFFFF"/>
      </a:lt1>
      <a:dk2>
        <a:srgbClr val="3F3F3F"/>
      </a:dk2>
      <a:lt2>
        <a:srgbClr val="808080"/>
      </a:lt2>
      <a:accent1>
        <a:srgbClr val="F2B01E"/>
      </a:accent1>
      <a:accent2>
        <a:srgbClr val="CD0920"/>
      </a:accent2>
      <a:accent3>
        <a:srgbClr val="141313"/>
      </a:accent3>
      <a:accent4>
        <a:srgbClr val="FCD47D"/>
      </a:accent4>
      <a:accent5>
        <a:srgbClr val="808080"/>
      </a:accent5>
      <a:accent6>
        <a:srgbClr val="404040"/>
      </a:accent6>
      <a:hlink>
        <a:srgbClr val="BC0D20"/>
      </a:hlink>
      <a:folHlink>
        <a:srgbClr val="40404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UMBC theme black text.thmx</Template>
  <TotalTime>58728</TotalTime>
  <Words>4850</Words>
  <Application>Microsoft Macintosh PowerPoint</Application>
  <PresentationFormat>On-screen Show (4:3)</PresentationFormat>
  <Paragraphs>748</Paragraphs>
  <Slides>43</Slides>
  <Notes>42</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UMBC theme black text</vt:lpstr>
      <vt:lpstr>Defining and Dashboarding Student Success: Jumpstarting Data-Driven Decision Making </vt:lpstr>
      <vt:lpstr>Defining and Dashboarding Student Success: Jumpstarting Data-Driven Decision Making</vt:lpstr>
      <vt:lpstr>Our Learning Outcomes</vt:lpstr>
      <vt:lpstr>Key Terms</vt:lpstr>
      <vt:lpstr>Why should we collect, analyze, and apply assessment data?</vt:lpstr>
      <vt:lpstr>PowerPoint Presentation</vt:lpstr>
      <vt:lpstr>PowerPoint Presentation</vt:lpstr>
      <vt:lpstr>PowerPoint Presentation</vt:lpstr>
      <vt:lpstr>At UMBC …</vt:lpstr>
      <vt:lpstr>At UMBC …</vt:lpstr>
      <vt:lpstr>Overview</vt:lpstr>
      <vt:lpstr>Technology Solutions for Assessment</vt:lpstr>
      <vt:lpstr>Assessment Technology Taxonomy </vt:lpstr>
      <vt:lpstr>What functions do your tools offer?</vt:lpstr>
      <vt:lpstr>PowerPoint Presentation</vt:lpstr>
      <vt:lpstr>At UMBC …</vt:lpstr>
      <vt:lpstr>At UMBC …</vt:lpstr>
      <vt:lpstr>Planning for Assessment Technologies</vt:lpstr>
      <vt:lpstr>Planning for Assessment Technologies</vt:lpstr>
      <vt:lpstr>Usability</vt:lpstr>
      <vt:lpstr>Functionality</vt:lpstr>
      <vt:lpstr>Costs</vt:lpstr>
      <vt:lpstr>Audiences</vt:lpstr>
      <vt:lpstr>Flexibility</vt:lpstr>
      <vt:lpstr>Bridging Education Data</vt:lpstr>
      <vt:lpstr>Bridging Education Data</vt:lpstr>
      <vt:lpstr>Program Results Show Gap</vt:lpstr>
      <vt:lpstr>Course Results Confirm Gap</vt:lpstr>
      <vt:lpstr>Double-Loop Results Measure Improvement</vt:lpstr>
      <vt:lpstr>Lesson Plans</vt:lpstr>
      <vt:lpstr>Closing-the-Loop Analysis*</vt:lpstr>
      <vt:lpstr>How can you connect the dots?</vt:lpstr>
      <vt:lpstr>Dashboard Your Indicators</vt:lpstr>
      <vt:lpstr>Bridging Education Data</vt:lpstr>
      <vt:lpstr>Student Success Infrastructure Think-Pair-Share </vt:lpstr>
      <vt:lpstr>At Your Institution…</vt:lpstr>
      <vt:lpstr>Student Success Infrastructure</vt:lpstr>
      <vt:lpstr>Scenario 1</vt:lpstr>
      <vt:lpstr>Rubric Data</vt:lpstr>
      <vt:lpstr>Scenario 2</vt:lpstr>
      <vt:lpstr>PowerPoint Presentation</vt:lpstr>
      <vt:lpstr>Scenario 3</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MJ Bishop</dc:creator>
  <cp:lastModifiedBy>Sherri Braxton-Lieber</cp:lastModifiedBy>
  <cp:revision>315</cp:revision>
  <cp:lastPrinted>2018-10-18T14:57:22Z</cp:lastPrinted>
  <dcterms:created xsi:type="dcterms:W3CDTF">2017-04-14T19:34:39Z</dcterms:created>
  <dcterms:modified xsi:type="dcterms:W3CDTF">2018-11-05T14:52:51Z</dcterms:modified>
</cp:coreProperties>
</file>