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19" r:id="rId1"/>
    <p:sldMasterId id="2147483748" r:id="rId2"/>
    <p:sldMasterId id="2147483758" r:id="rId3"/>
    <p:sldMasterId id="2147483763" r:id="rId4"/>
  </p:sldMasterIdLst>
  <p:notesMasterIdLst>
    <p:notesMasterId r:id="rId27"/>
  </p:notesMasterIdLst>
  <p:handoutMasterIdLst>
    <p:handoutMasterId r:id="rId28"/>
  </p:handoutMasterIdLst>
  <p:sldIdLst>
    <p:sldId id="433" r:id="rId5"/>
    <p:sldId id="451" r:id="rId6"/>
    <p:sldId id="490" r:id="rId7"/>
    <p:sldId id="454" r:id="rId8"/>
    <p:sldId id="469" r:id="rId9"/>
    <p:sldId id="456" r:id="rId10"/>
    <p:sldId id="489" r:id="rId11"/>
    <p:sldId id="488" r:id="rId12"/>
    <p:sldId id="494" r:id="rId13"/>
    <p:sldId id="468" r:id="rId14"/>
    <p:sldId id="496" r:id="rId15"/>
    <p:sldId id="461" r:id="rId16"/>
    <p:sldId id="471" r:id="rId17"/>
    <p:sldId id="478" r:id="rId18"/>
    <p:sldId id="473" r:id="rId19"/>
    <p:sldId id="479" r:id="rId20"/>
    <p:sldId id="472" r:id="rId21"/>
    <p:sldId id="484" r:id="rId22"/>
    <p:sldId id="485" r:id="rId23"/>
    <p:sldId id="492" r:id="rId24"/>
    <p:sldId id="493" r:id="rId25"/>
    <p:sldId id="495" r:id="rId26"/>
  </p:sldIdLst>
  <p:sldSz cx="9144000" cy="6858000" type="screen4x3"/>
  <p:notesSz cx="7010400" cy="9296400"/>
  <p:defaultTextStyle>
    <a:defPPr>
      <a:defRPr lang="en-US"/>
    </a:defPPr>
    <a:lvl1pPr algn="l" rtl="0" fontAlgn="base">
      <a:spcBef>
        <a:spcPct val="0"/>
      </a:spcBef>
      <a:spcAft>
        <a:spcPct val="0"/>
      </a:spcAft>
      <a:defRPr sz="2400" kern="1200">
        <a:solidFill>
          <a:schemeClr val="bg1"/>
        </a:solidFill>
        <a:latin typeface="Arial" charset="0"/>
        <a:ea typeface="Geneva" charset="-128"/>
        <a:cs typeface="+mn-cs"/>
      </a:defRPr>
    </a:lvl1pPr>
    <a:lvl2pPr marL="457200" algn="l" rtl="0" fontAlgn="base">
      <a:spcBef>
        <a:spcPct val="0"/>
      </a:spcBef>
      <a:spcAft>
        <a:spcPct val="0"/>
      </a:spcAft>
      <a:defRPr sz="2400" kern="1200">
        <a:solidFill>
          <a:schemeClr val="bg1"/>
        </a:solidFill>
        <a:latin typeface="Arial" charset="0"/>
        <a:ea typeface="Geneva" charset="-128"/>
        <a:cs typeface="+mn-cs"/>
      </a:defRPr>
    </a:lvl2pPr>
    <a:lvl3pPr marL="914400" algn="l" rtl="0" fontAlgn="base">
      <a:spcBef>
        <a:spcPct val="0"/>
      </a:spcBef>
      <a:spcAft>
        <a:spcPct val="0"/>
      </a:spcAft>
      <a:defRPr sz="2400" kern="1200">
        <a:solidFill>
          <a:schemeClr val="bg1"/>
        </a:solidFill>
        <a:latin typeface="Arial" charset="0"/>
        <a:ea typeface="Geneva" charset="-128"/>
        <a:cs typeface="+mn-cs"/>
      </a:defRPr>
    </a:lvl3pPr>
    <a:lvl4pPr marL="1371600" algn="l" rtl="0" fontAlgn="base">
      <a:spcBef>
        <a:spcPct val="0"/>
      </a:spcBef>
      <a:spcAft>
        <a:spcPct val="0"/>
      </a:spcAft>
      <a:defRPr sz="2400" kern="1200">
        <a:solidFill>
          <a:schemeClr val="bg1"/>
        </a:solidFill>
        <a:latin typeface="Arial" charset="0"/>
        <a:ea typeface="Geneva" charset="-128"/>
        <a:cs typeface="+mn-cs"/>
      </a:defRPr>
    </a:lvl4pPr>
    <a:lvl5pPr marL="1828800" algn="l" rtl="0" fontAlgn="base">
      <a:spcBef>
        <a:spcPct val="0"/>
      </a:spcBef>
      <a:spcAft>
        <a:spcPct val="0"/>
      </a:spcAft>
      <a:defRPr sz="2400" kern="1200">
        <a:solidFill>
          <a:schemeClr val="bg1"/>
        </a:solidFill>
        <a:latin typeface="Arial" charset="0"/>
        <a:ea typeface="Geneva" charset="-128"/>
        <a:cs typeface="+mn-cs"/>
      </a:defRPr>
    </a:lvl5pPr>
    <a:lvl6pPr marL="2286000" algn="l" defTabSz="914400" rtl="0" eaLnBrk="1" latinLnBrk="0" hangingPunct="1">
      <a:defRPr sz="2400" kern="1200">
        <a:solidFill>
          <a:schemeClr val="bg1"/>
        </a:solidFill>
        <a:latin typeface="Arial" charset="0"/>
        <a:ea typeface="Geneva" charset="-128"/>
        <a:cs typeface="+mn-cs"/>
      </a:defRPr>
    </a:lvl6pPr>
    <a:lvl7pPr marL="2743200" algn="l" defTabSz="914400" rtl="0" eaLnBrk="1" latinLnBrk="0" hangingPunct="1">
      <a:defRPr sz="2400" kern="1200">
        <a:solidFill>
          <a:schemeClr val="bg1"/>
        </a:solidFill>
        <a:latin typeface="Arial" charset="0"/>
        <a:ea typeface="Geneva" charset="-128"/>
        <a:cs typeface="+mn-cs"/>
      </a:defRPr>
    </a:lvl7pPr>
    <a:lvl8pPr marL="3200400" algn="l" defTabSz="914400" rtl="0" eaLnBrk="1" latinLnBrk="0" hangingPunct="1">
      <a:defRPr sz="2400" kern="1200">
        <a:solidFill>
          <a:schemeClr val="bg1"/>
        </a:solidFill>
        <a:latin typeface="Arial" charset="0"/>
        <a:ea typeface="Geneva" charset="-128"/>
        <a:cs typeface="+mn-cs"/>
      </a:defRPr>
    </a:lvl8pPr>
    <a:lvl9pPr marL="3657600" algn="l" defTabSz="914400" rtl="0" eaLnBrk="1" latinLnBrk="0" hangingPunct="1">
      <a:defRPr sz="2400" kern="1200">
        <a:solidFill>
          <a:schemeClr val="bg1"/>
        </a:solidFill>
        <a:latin typeface="Arial" charset="0"/>
        <a:ea typeface="Geneva"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484">
          <p15:clr>
            <a:srgbClr val="A4A3A4"/>
          </p15:clr>
        </p15:guide>
        <p15:guide id="3" orient="horz" pos="1152">
          <p15:clr>
            <a:srgbClr val="A4A3A4"/>
          </p15:clr>
        </p15:guide>
        <p15:guide id="4" orient="horz" pos="1776">
          <p15:clr>
            <a:srgbClr val="A4A3A4"/>
          </p15:clr>
        </p15:guide>
        <p15:guide id="5" orient="horz" pos="480">
          <p15:clr>
            <a:srgbClr val="A4A3A4"/>
          </p15:clr>
        </p15:guide>
        <p15:guide id="6" orient="horz" pos="672">
          <p15:clr>
            <a:srgbClr val="A4A3A4"/>
          </p15:clr>
        </p15:guide>
        <p15:guide id="7" orient="horz" pos="2064">
          <p15:clr>
            <a:srgbClr val="A4A3A4"/>
          </p15:clr>
        </p15:guide>
        <p15:guide id="8" orient="horz" pos="3360">
          <p15:clr>
            <a:srgbClr val="A4A3A4"/>
          </p15:clr>
        </p15:guide>
        <p15:guide id="9" pos="2880">
          <p15:clr>
            <a:srgbClr val="A4A3A4"/>
          </p15:clr>
        </p15:guide>
        <p15:guide id="10" pos="3024">
          <p15:clr>
            <a:srgbClr val="A4A3A4"/>
          </p15:clr>
        </p15:guide>
        <p15:guide id="11" pos="4152">
          <p15:clr>
            <a:srgbClr val="A4A3A4"/>
          </p15:clr>
        </p15:guide>
        <p15:guide id="12" pos="1584">
          <p15:clr>
            <a:srgbClr val="A4A3A4"/>
          </p15:clr>
        </p15:guide>
        <p15:guide id="13" pos="5664">
          <p15:clr>
            <a:srgbClr val="A4A3A4"/>
          </p15:clr>
        </p15:guide>
        <p15:guide id="14" pos="2208">
          <p15:clr>
            <a:srgbClr val="A4A3A4"/>
          </p15:clr>
        </p15:guide>
        <p15:guide id="15" pos="3860">
          <p15:clr>
            <a:srgbClr val="A4A3A4"/>
          </p15:clr>
        </p15:guide>
        <p15:guide id="16" pos="96">
          <p15:clr>
            <a:srgbClr val="A4A3A4"/>
          </p15:clr>
        </p15:guide>
        <p15:guide id="17" pos="40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7B"/>
    <a:srgbClr val="629ABD"/>
    <a:srgbClr val="6D9DBE"/>
    <a:srgbClr val="AD001C"/>
    <a:srgbClr val="4F4F4F"/>
    <a:srgbClr val="929192"/>
    <a:srgbClr val="746F71"/>
    <a:srgbClr val="002E4A"/>
    <a:srgbClr val="C4BCB1"/>
    <a:srgbClr val="1540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91" autoAdjust="0"/>
    <p:restoredTop sz="80756" autoAdjust="0"/>
  </p:normalViewPr>
  <p:slideViewPr>
    <p:cSldViewPr>
      <p:cViewPr varScale="1">
        <p:scale>
          <a:sx n="116" d="100"/>
          <a:sy n="116" d="100"/>
        </p:scale>
        <p:origin x="1314" y="108"/>
      </p:cViewPr>
      <p:guideLst>
        <p:guide orient="horz" pos="2160"/>
        <p:guide orient="horz" pos="484"/>
        <p:guide orient="horz" pos="1152"/>
        <p:guide orient="horz" pos="1776"/>
        <p:guide orient="horz" pos="480"/>
        <p:guide orient="horz" pos="672"/>
        <p:guide orient="horz" pos="2064"/>
        <p:guide orient="horz" pos="3360"/>
        <p:guide pos="2880"/>
        <p:guide pos="3024"/>
        <p:guide pos="4152"/>
        <p:guide pos="1584"/>
        <p:guide pos="5664"/>
        <p:guide pos="2208"/>
        <p:guide pos="3860"/>
        <p:guide pos="96"/>
        <p:guide pos="40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79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sz="quarter" idx="1"/>
          </p:nvPr>
        </p:nvSpPr>
        <p:spPr>
          <a:xfrm>
            <a:off x="3970940" y="0"/>
            <a:ext cx="3037840" cy="464820"/>
          </a:xfrm>
          <a:prstGeom prst="rect">
            <a:avLst/>
          </a:prstGeom>
        </p:spPr>
        <p:txBody>
          <a:bodyPr vert="horz" lIns="93176" tIns="46588" rIns="93176" bIns="46588" rtlCol="0"/>
          <a:lstStyle>
            <a:lvl1pPr algn="r">
              <a:defRPr sz="1200"/>
            </a:lvl1pPr>
          </a:lstStyle>
          <a:p>
            <a:fld id="{6971A474-1506-4069-898B-958A56F25169}" type="datetimeFigureOut">
              <a:rPr lang="en-US" smtClean="0"/>
              <a:t>10/28/2018</a:t>
            </a:fld>
            <a:endParaRPr lang="en-US" dirty="0"/>
          </a:p>
        </p:txBody>
      </p:sp>
      <p:sp>
        <p:nvSpPr>
          <p:cNvPr id="4" name="Footer Placeholder 3"/>
          <p:cNvSpPr>
            <a:spLocks noGrp="1"/>
          </p:cNvSpPr>
          <p:nvPr>
            <p:ph type="ftr" sz="quarter" idx="2"/>
          </p:nvPr>
        </p:nvSpPr>
        <p:spPr>
          <a:xfrm>
            <a:off x="1" y="8829966"/>
            <a:ext cx="3037840" cy="464820"/>
          </a:xfrm>
          <a:prstGeom prst="rect">
            <a:avLst/>
          </a:prstGeom>
        </p:spPr>
        <p:txBody>
          <a:bodyPr vert="horz" lIns="93176" tIns="46588" rIns="93176" bIns="4658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0" y="8829966"/>
            <a:ext cx="3037840" cy="464820"/>
          </a:xfrm>
          <a:prstGeom prst="rect">
            <a:avLst/>
          </a:prstGeom>
        </p:spPr>
        <p:txBody>
          <a:bodyPr vert="horz" lIns="93176" tIns="46588" rIns="93176" bIns="46588" rtlCol="0" anchor="b"/>
          <a:lstStyle>
            <a:lvl1pPr algn="r">
              <a:defRPr sz="1200"/>
            </a:lvl1pPr>
          </a:lstStyle>
          <a:p>
            <a:fld id="{D5AEC237-2A6F-4A3D-ADD2-3EE996487DFF}" type="slidenum">
              <a:rPr lang="en-US" smtClean="0"/>
              <a:t>‹#›</a:t>
            </a:fld>
            <a:endParaRPr lang="en-US" dirty="0"/>
          </a:p>
        </p:txBody>
      </p:sp>
    </p:spTree>
    <p:extLst>
      <p:ext uri="{BB962C8B-B14F-4D97-AF65-F5344CB8AC3E}">
        <p14:creationId xmlns:p14="http://schemas.microsoft.com/office/powerpoint/2010/main" val="3306433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1" y="0"/>
            <a:ext cx="3037840" cy="464820"/>
          </a:xfrm>
          <a:prstGeom prst="rect">
            <a:avLst/>
          </a:prstGeom>
          <a:noFill/>
          <a:ln w="9525">
            <a:noFill/>
            <a:miter lim="800000"/>
            <a:headEnd/>
            <a:tailEnd/>
          </a:ln>
          <a:effectLst/>
        </p:spPr>
        <p:txBody>
          <a:bodyPr vert="horz" wrap="square" lIns="93176" tIns="46588" rIns="93176" bIns="46588" numCol="1" anchor="ctr" anchorCtr="0" compatLnSpc="1">
            <a:prstTxWarp prst="textNoShape">
              <a:avLst/>
            </a:prstTxWarp>
          </a:bodyPr>
          <a:lstStyle>
            <a:lvl1pPr>
              <a:defRPr sz="1200"/>
            </a:lvl1pPr>
          </a:lstStyle>
          <a:p>
            <a:endParaRPr lang="en-US" dirty="0"/>
          </a:p>
        </p:txBody>
      </p:sp>
      <p:sp>
        <p:nvSpPr>
          <p:cNvPr id="13315" name="Rectangle 3"/>
          <p:cNvSpPr>
            <a:spLocks noGrp="1" noChangeArrowheads="1"/>
          </p:cNvSpPr>
          <p:nvPr>
            <p:ph type="dt" idx="1"/>
          </p:nvPr>
        </p:nvSpPr>
        <p:spPr bwMode="auto">
          <a:xfrm>
            <a:off x="3972562" y="0"/>
            <a:ext cx="3037840" cy="464820"/>
          </a:xfrm>
          <a:prstGeom prst="rect">
            <a:avLst/>
          </a:prstGeom>
          <a:noFill/>
          <a:ln w="9525">
            <a:noFill/>
            <a:miter lim="800000"/>
            <a:headEnd/>
            <a:tailEnd/>
          </a:ln>
          <a:effectLst/>
        </p:spPr>
        <p:txBody>
          <a:bodyPr vert="horz" wrap="square" lIns="93176" tIns="46588" rIns="93176" bIns="46588" numCol="1" anchor="ctr" anchorCtr="0" compatLnSpc="1">
            <a:prstTxWarp prst="textNoShape">
              <a:avLst/>
            </a:prstTxWarp>
          </a:bodyPr>
          <a:lstStyle>
            <a:lvl1pPr algn="r">
              <a:defRPr sz="1200"/>
            </a:lvl1pPr>
          </a:lstStyle>
          <a:p>
            <a:endParaRPr lang="en-US" dirty="0"/>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934721" y="4415791"/>
            <a:ext cx="5140960" cy="4183380"/>
          </a:xfrm>
          <a:prstGeom prst="rect">
            <a:avLst/>
          </a:prstGeom>
          <a:noFill/>
          <a:ln w="9525">
            <a:noFill/>
            <a:miter lim="800000"/>
            <a:headEnd/>
            <a:tailEnd/>
          </a:ln>
          <a:effectLst/>
        </p:spPr>
        <p:txBody>
          <a:bodyPr vert="horz" wrap="square" lIns="93176" tIns="46588" rIns="93176" bIns="46588"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8" name="Rectangle 6"/>
          <p:cNvSpPr>
            <a:spLocks noGrp="1" noChangeArrowheads="1"/>
          </p:cNvSpPr>
          <p:nvPr>
            <p:ph type="ftr" sz="quarter" idx="4"/>
          </p:nvPr>
        </p:nvSpPr>
        <p:spPr bwMode="auto">
          <a:xfrm>
            <a:off x="1" y="8831580"/>
            <a:ext cx="3037840" cy="464820"/>
          </a:xfrm>
          <a:prstGeom prst="rect">
            <a:avLst/>
          </a:prstGeom>
          <a:noFill/>
          <a:ln w="9525">
            <a:noFill/>
            <a:miter lim="800000"/>
            <a:headEnd/>
            <a:tailEnd/>
          </a:ln>
          <a:effectLst/>
        </p:spPr>
        <p:txBody>
          <a:bodyPr vert="horz" wrap="square" lIns="93176" tIns="46588" rIns="93176" bIns="46588" numCol="1" anchor="b" anchorCtr="0" compatLnSpc="1">
            <a:prstTxWarp prst="textNoShape">
              <a:avLst/>
            </a:prstTxWarp>
          </a:bodyPr>
          <a:lstStyle>
            <a:lvl1pPr>
              <a:defRPr sz="1200"/>
            </a:lvl1pPr>
          </a:lstStyle>
          <a:p>
            <a:endParaRPr lang="en-US" dirty="0"/>
          </a:p>
        </p:txBody>
      </p:sp>
      <p:sp>
        <p:nvSpPr>
          <p:cNvPr id="13319" name="Rectangle 7"/>
          <p:cNvSpPr>
            <a:spLocks noGrp="1" noChangeArrowheads="1"/>
          </p:cNvSpPr>
          <p:nvPr>
            <p:ph type="sldNum" sz="quarter" idx="5"/>
          </p:nvPr>
        </p:nvSpPr>
        <p:spPr bwMode="auto">
          <a:xfrm>
            <a:off x="3972562" y="8831580"/>
            <a:ext cx="3037840" cy="464820"/>
          </a:xfrm>
          <a:prstGeom prst="rect">
            <a:avLst/>
          </a:prstGeom>
          <a:noFill/>
          <a:ln w="9525">
            <a:noFill/>
            <a:miter lim="800000"/>
            <a:headEnd/>
            <a:tailEnd/>
          </a:ln>
          <a:effectLst/>
        </p:spPr>
        <p:txBody>
          <a:bodyPr vert="horz" wrap="square" lIns="93176" tIns="46588" rIns="93176" bIns="46588" numCol="1" anchor="b" anchorCtr="0" compatLnSpc="1">
            <a:prstTxWarp prst="textNoShape">
              <a:avLst/>
            </a:prstTxWarp>
          </a:bodyPr>
          <a:lstStyle>
            <a:lvl1pPr algn="r">
              <a:defRPr sz="1200"/>
            </a:lvl1pPr>
          </a:lstStyle>
          <a:p>
            <a:fld id="{3F1620B7-5813-44AC-9D13-626960CEFAF4}" type="slidenum">
              <a:rPr lang="en-US"/>
              <a:pPr/>
              <a:t>‹#›</a:t>
            </a:fld>
            <a:endParaRPr lang="en-US" dirty="0"/>
          </a:p>
        </p:txBody>
      </p:sp>
    </p:spTree>
    <p:extLst>
      <p:ext uri="{BB962C8B-B14F-4D97-AF65-F5344CB8AC3E}">
        <p14:creationId xmlns:p14="http://schemas.microsoft.com/office/powerpoint/2010/main" val="23419078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Geneva" charset="-128"/>
        <a:cs typeface="+mn-cs"/>
      </a:defRPr>
    </a:lvl1pPr>
    <a:lvl2pPr marL="457200" algn="l" rtl="0" fontAlgn="base">
      <a:spcBef>
        <a:spcPct val="30000"/>
      </a:spcBef>
      <a:spcAft>
        <a:spcPct val="0"/>
      </a:spcAft>
      <a:defRPr sz="1200" kern="1200">
        <a:solidFill>
          <a:schemeClr val="tx1"/>
        </a:solidFill>
        <a:latin typeface="Arial" charset="0"/>
        <a:ea typeface="Geneva" charset="-128"/>
        <a:cs typeface="+mn-cs"/>
      </a:defRPr>
    </a:lvl2pPr>
    <a:lvl3pPr marL="914400" algn="l" rtl="0" fontAlgn="base">
      <a:spcBef>
        <a:spcPct val="30000"/>
      </a:spcBef>
      <a:spcAft>
        <a:spcPct val="0"/>
      </a:spcAft>
      <a:defRPr sz="1200" kern="1200">
        <a:solidFill>
          <a:schemeClr val="tx1"/>
        </a:solidFill>
        <a:latin typeface="Arial" charset="0"/>
        <a:ea typeface="Geneva" charset="-128"/>
        <a:cs typeface="+mn-cs"/>
      </a:defRPr>
    </a:lvl3pPr>
    <a:lvl4pPr marL="1371600" algn="l" rtl="0" fontAlgn="base">
      <a:spcBef>
        <a:spcPct val="30000"/>
      </a:spcBef>
      <a:spcAft>
        <a:spcPct val="0"/>
      </a:spcAft>
      <a:defRPr sz="1200" kern="1200">
        <a:solidFill>
          <a:schemeClr val="tx1"/>
        </a:solidFill>
        <a:latin typeface="Arial" charset="0"/>
        <a:ea typeface="Geneva" charset="-128"/>
        <a:cs typeface="+mn-cs"/>
      </a:defRPr>
    </a:lvl4pPr>
    <a:lvl5pPr marL="1828800" algn="l" rtl="0" fontAlgn="base">
      <a:spcBef>
        <a:spcPct val="30000"/>
      </a:spcBef>
      <a:spcAft>
        <a:spcPct val="0"/>
      </a:spcAft>
      <a:defRPr sz="1200" kern="1200">
        <a:solidFill>
          <a:schemeClr val="tx1"/>
        </a:solidFill>
        <a:latin typeface="Arial" charset="0"/>
        <a:ea typeface="Geneva"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67">
              <a:defRPr/>
            </a:pPr>
            <a:r>
              <a:rPr lang="en-US" dirty="0">
                <a:latin typeface="Arial" panose="020B0604020202020204" pitchFamily="34" charset="0"/>
                <a:cs typeface="Arial" panose="020B0604020202020204" pitchFamily="34" charset="0"/>
              </a:rPr>
              <a:t>Jane: thank you and welcome.   I am pleased to be here today with Clint Davies and Marty Mosley, of </a:t>
            </a:r>
            <a:r>
              <a:rPr lang="en-US" dirty="0" err="1">
                <a:latin typeface="Arial" panose="020B0604020202020204" pitchFamily="34" charset="0"/>
                <a:cs typeface="Arial" panose="020B0604020202020204" pitchFamily="34" charset="0"/>
              </a:rPr>
              <a:t>BerryDunn</a:t>
            </a:r>
            <a:endParaRPr lang="en-US" dirty="0">
              <a:latin typeface="Arial" panose="020B0604020202020204" pitchFamily="34" charset="0"/>
              <a:cs typeface="Arial" panose="020B0604020202020204" pitchFamily="34" charset="0"/>
            </a:endParaRPr>
          </a:p>
          <a:p>
            <a:pPr defTabSz="921167">
              <a:defRPr/>
            </a:pPr>
            <a:endParaRPr lang="en-US" dirty="0">
              <a:latin typeface="Arial" panose="020B0604020202020204" pitchFamily="34" charset="0"/>
              <a:cs typeface="Arial" panose="020B0604020202020204" pitchFamily="34" charset="0"/>
            </a:endParaRPr>
          </a:p>
          <a:p>
            <a:pPr defTabSz="921167">
              <a:defRPr/>
            </a:pPr>
            <a:r>
              <a:rPr lang="en-US" dirty="0">
                <a:latin typeface="Arial" panose="020B0604020202020204" pitchFamily="34" charset="0"/>
                <a:cs typeface="Arial" panose="020B0604020202020204" pitchFamily="34" charset="0"/>
              </a:rPr>
              <a:t>When you think about data at your institution, what image comes to mind?  Is it a tidy closet, with clothes and shoes well organized and easy to find?  Or is it dusty boxes in the garage, piled up and unopened for years?  Or is it a large patch of murky water, where plants and animals are submerged and you have to search hard to find them?  </a:t>
            </a:r>
          </a:p>
          <a:p>
            <a:pPr defTabSz="921167">
              <a:defRPr/>
            </a:pPr>
            <a:endParaRPr lang="en-US" dirty="0">
              <a:latin typeface="Arial" panose="020B0604020202020204" pitchFamily="34" charset="0"/>
              <a:cs typeface="Arial" panose="020B0604020202020204" pitchFamily="34" charset="0"/>
            </a:endParaRPr>
          </a:p>
          <a:p>
            <a:pPr defTabSz="921167">
              <a:defRPr/>
            </a:pPr>
            <a:r>
              <a:rPr lang="en-US" dirty="0">
                <a:latin typeface="Arial" panose="020B0604020202020204" pitchFamily="34" charset="0"/>
                <a:cs typeface="Arial" panose="020B0604020202020204" pitchFamily="34" charset="0"/>
              </a:rPr>
              <a:t>Whatever the image for YOUR institution, we all know that data can be very challenging to identify, inventory, and catalog; say nothing about manage!  Where are the true “systems of record”?  How many spreadsheets and databases reside outside of these systems?  Who keeps little pockets of data tucked away in their desks or computer folders?  Where do you go to find consistently accurate and timely across the enterprise?  How do you manage data when you don’t know where it lives?  </a:t>
            </a:r>
          </a:p>
          <a:p>
            <a:pPr defTabSz="921167">
              <a:defRPr/>
            </a:pPr>
            <a:endParaRPr lang="en-US" dirty="0">
              <a:latin typeface="Arial" panose="020B0604020202020204" pitchFamily="34" charset="0"/>
              <a:cs typeface="Arial" panose="020B0604020202020204" pitchFamily="34" charset="0"/>
            </a:endParaRPr>
          </a:p>
          <a:p>
            <a:pPr defTabSz="921167">
              <a:defRPr/>
            </a:pPr>
            <a:r>
              <a:rPr lang="en-US" dirty="0">
                <a:latin typeface="Arial" panose="020B0604020202020204" pitchFamily="34" charset="0"/>
                <a:cs typeface="Arial" panose="020B0604020202020204" pitchFamily="34" charset="0"/>
              </a:rPr>
              <a:t>These were some of the questions that California Western School of Law tackled, in trying to understand its existing data, which we classified as a swamp.  There were many dark and murky pools and nobody had explored where all the creatures lived.  As the institution started to identify and inventory its data, it also wanted to create some clear channels through its data swamp.  It wanted to learn about data management, and how to establish data governance.  And most of all, it wanted to navigate its data swamp in preparation for implementing new ERP systems – Student, Finance, Human Resources that provide the promise of new data repositories and data query tools.    </a:t>
            </a:r>
          </a:p>
          <a:p>
            <a:pPr defTabSz="921167">
              <a:defRPr/>
            </a:pPr>
            <a:endParaRPr lang="en-US" dirty="0">
              <a:solidFill>
                <a:srgbClr val="000000"/>
              </a:solidFill>
            </a:endParaRPr>
          </a:p>
        </p:txBody>
      </p:sp>
      <p:sp>
        <p:nvSpPr>
          <p:cNvPr id="4" name="Slide Number Placeholder 3"/>
          <p:cNvSpPr>
            <a:spLocks noGrp="1"/>
          </p:cNvSpPr>
          <p:nvPr>
            <p:ph type="sldNum" sz="quarter" idx="10"/>
          </p:nvPr>
        </p:nvSpPr>
        <p:spPr/>
        <p:txBody>
          <a:bodyPr/>
          <a:lstStyle/>
          <a:p>
            <a:fld id="{6897ABE5-57D6-2544-A2F9-09E41E7C23A7}"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192563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21167">
              <a:defRPr/>
            </a:pPr>
            <a:r>
              <a:rPr lang="en-US" dirty="0">
                <a:latin typeface="Arial" panose="020B0604020202020204" pitchFamily="34" charset="0"/>
                <a:cs typeface="Arial" panose="020B0604020202020204" pitchFamily="34" charset="0"/>
              </a:rPr>
              <a:t>CLINT asks the second polling question:</a:t>
            </a:r>
          </a:p>
          <a:p>
            <a:pPr defTabSz="921167">
              <a:defRPr/>
            </a:pPr>
            <a:r>
              <a:rPr lang="en-US" dirty="0">
                <a:latin typeface="Arial" panose="020B0604020202020204" pitchFamily="34" charset="0"/>
                <a:cs typeface="Arial" panose="020B0604020202020204" pitchFamily="34" charset="0"/>
              </a:rPr>
              <a:t>Show of hands; if you institution has data governance in place?  </a:t>
            </a:r>
          </a:p>
          <a:p>
            <a:pPr defTabSz="921167">
              <a:defRPr/>
            </a:pPr>
            <a:r>
              <a:rPr lang="en-US" dirty="0">
                <a:latin typeface="Arial" panose="020B0604020202020204" pitchFamily="34" charset="0"/>
                <a:cs typeface="Arial" panose="020B0604020202020204" pitchFamily="34" charset="0"/>
              </a:rPr>
              <a:t>Second show of hands if it is working well. </a:t>
            </a:r>
          </a:p>
          <a:p>
            <a:pPr defTabSz="921167">
              <a:defRPr/>
            </a:pPr>
            <a:endParaRPr lang="en-US" dirty="0">
              <a:latin typeface="+mn-lt"/>
              <a:ea typeface="+mn-ea"/>
            </a:endParaRPr>
          </a:p>
        </p:txBody>
      </p:sp>
      <p:sp>
        <p:nvSpPr>
          <p:cNvPr id="983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8448" indent="-287865">
              <a:defRPr>
                <a:solidFill>
                  <a:schemeClr val="tx1"/>
                </a:solidFill>
                <a:latin typeface="Calibri" pitchFamily="34" charset="0"/>
              </a:defRPr>
            </a:lvl2pPr>
            <a:lvl3pPr marL="1151458" indent="-230292">
              <a:defRPr>
                <a:solidFill>
                  <a:schemeClr val="tx1"/>
                </a:solidFill>
                <a:latin typeface="Calibri" pitchFamily="34" charset="0"/>
              </a:defRPr>
            </a:lvl3pPr>
            <a:lvl4pPr marL="1612041" indent="-230292">
              <a:defRPr>
                <a:solidFill>
                  <a:schemeClr val="tx1"/>
                </a:solidFill>
                <a:latin typeface="Calibri" pitchFamily="34" charset="0"/>
              </a:defRPr>
            </a:lvl4pPr>
            <a:lvl5pPr marL="2072625" indent="-230292">
              <a:defRPr>
                <a:solidFill>
                  <a:schemeClr val="tx1"/>
                </a:solidFill>
                <a:latin typeface="Calibri" pitchFamily="34" charset="0"/>
              </a:defRPr>
            </a:lvl5pPr>
            <a:lvl6pPr marL="2533208" indent="-230292" defTabSz="460583" fontAlgn="base">
              <a:spcBef>
                <a:spcPct val="0"/>
              </a:spcBef>
              <a:spcAft>
                <a:spcPct val="0"/>
              </a:spcAft>
              <a:defRPr>
                <a:solidFill>
                  <a:schemeClr val="tx1"/>
                </a:solidFill>
                <a:latin typeface="Calibri" pitchFamily="34" charset="0"/>
              </a:defRPr>
            </a:lvl6pPr>
            <a:lvl7pPr marL="2993791" indent="-230292" defTabSz="460583" fontAlgn="base">
              <a:spcBef>
                <a:spcPct val="0"/>
              </a:spcBef>
              <a:spcAft>
                <a:spcPct val="0"/>
              </a:spcAft>
              <a:defRPr>
                <a:solidFill>
                  <a:schemeClr val="tx1"/>
                </a:solidFill>
                <a:latin typeface="Calibri" pitchFamily="34" charset="0"/>
              </a:defRPr>
            </a:lvl7pPr>
            <a:lvl8pPr marL="3454375" indent="-230292" defTabSz="460583" fontAlgn="base">
              <a:spcBef>
                <a:spcPct val="0"/>
              </a:spcBef>
              <a:spcAft>
                <a:spcPct val="0"/>
              </a:spcAft>
              <a:defRPr>
                <a:solidFill>
                  <a:schemeClr val="tx1"/>
                </a:solidFill>
                <a:latin typeface="Calibri" pitchFamily="34" charset="0"/>
              </a:defRPr>
            </a:lvl8pPr>
            <a:lvl9pPr marL="3914958" indent="-230292" defTabSz="460583" fontAlgn="base">
              <a:spcBef>
                <a:spcPct val="0"/>
              </a:spcBef>
              <a:spcAft>
                <a:spcPct val="0"/>
              </a:spcAft>
              <a:defRPr>
                <a:solidFill>
                  <a:schemeClr val="tx1"/>
                </a:solidFill>
                <a:latin typeface="Calibri" pitchFamily="34" charset="0"/>
              </a:defRPr>
            </a:lvl9pPr>
          </a:lstStyle>
          <a:p>
            <a:pPr>
              <a:defRPr/>
            </a:pPr>
            <a:fld id="{75305D38-8654-498C-935F-D4637D591E44}" type="slidenum">
              <a:rPr lang="en-US" altLang="en-US" smtClean="0">
                <a:solidFill>
                  <a:srgbClr val="000000"/>
                </a:solidFill>
              </a:rPr>
              <a:pPr>
                <a:defRPr/>
              </a:pPr>
              <a:t>10</a:t>
            </a:fld>
            <a:endParaRPr lang="en-US" altLang="en-US" dirty="0" smtClean="0">
              <a:solidFill>
                <a:srgbClr val="000000"/>
              </a:solidFill>
            </a:endParaRPr>
          </a:p>
        </p:txBody>
      </p:sp>
    </p:spTree>
    <p:extLst>
      <p:ext uri="{BB962C8B-B14F-4D97-AF65-F5344CB8AC3E}">
        <p14:creationId xmlns:p14="http://schemas.microsoft.com/office/powerpoint/2010/main" val="27494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MARTY to JANE/she will tie this back</a:t>
            </a:r>
            <a:r>
              <a:rPr lang="en-US" baseline="0" dirty="0" smtClean="0"/>
              <a:t> to next slide</a:t>
            </a:r>
            <a:endParaRPr lang="en-US" b="0" dirty="0"/>
          </a:p>
        </p:txBody>
      </p:sp>
      <p:sp>
        <p:nvSpPr>
          <p:cNvPr id="4" name="Slide Number Placeholder 3"/>
          <p:cNvSpPr>
            <a:spLocks noGrp="1"/>
          </p:cNvSpPr>
          <p:nvPr>
            <p:ph type="sldNum" sz="quarter" idx="10"/>
          </p:nvPr>
        </p:nvSpPr>
        <p:spPr/>
        <p:txBody>
          <a:bodyPr/>
          <a:lstStyle/>
          <a:p>
            <a:fld id="{6897ABE5-57D6-2544-A2F9-09E41E7C23A7}"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081590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67">
              <a:defRPr/>
            </a:pPr>
            <a:r>
              <a:rPr lang="en-US" dirty="0" smtClean="0"/>
              <a:t>JANE</a:t>
            </a:r>
          </a:p>
          <a:p>
            <a:pPr defTabSz="921167">
              <a:defRPr/>
            </a:pPr>
            <a:endParaRPr lang="en-US" dirty="0" smtClean="0"/>
          </a:p>
          <a:p>
            <a:pPr defTabSz="921167">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897ABE5-57D6-2544-A2F9-09E41E7C23A7}"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789894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67">
              <a:defRPr/>
            </a:pPr>
            <a:r>
              <a:rPr lang="en-US" dirty="0" smtClean="0"/>
              <a:t>JANE</a:t>
            </a:r>
          </a:p>
        </p:txBody>
      </p:sp>
      <p:sp>
        <p:nvSpPr>
          <p:cNvPr id="4" name="Slide Number Placeholder 3"/>
          <p:cNvSpPr>
            <a:spLocks noGrp="1"/>
          </p:cNvSpPr>
          <p:nvPr>
            <p:ph type="sldNum" sz="quarter" idx="10"/>
          </p:nvPr>
        </p:nvSpPr>
        <p:spPr/>
        <p:txBody>
          <a:bodyPr/>
          <a:lstStyle/>
          <a:p>
            <a:fld id="{6897ABE5-57D6-2544-A2F9-09E41E7C23A7}"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258128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67">
              <a:defRPr/>
            </a:pPr>
            <a:r>
              <a:rPr lang="en-US" dirty="0" smtClean="0"/>
              <a:t>JANE</a:t>
            </a:r>
          </a:p>
          <a:p>
            <a:pPr defTabSz="921167">
              <a:defRPr/>
            </a:pPr>
            <a:endParaRPr lang="en-US" dirty="0" smtClean="0"/>
          </a:p>
          <a:p>
            <a:pPr defTabSz="921167">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897ABE5-57D6-2544-A2F9-09E41E7C23A7}"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618952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67">
              <a:defRPr/>
            </a:pPr>
            <a:r>
              <a:rPr lang="en-US" dirty="0" smtClean="0"/>
              <a:t>JANE</a:t>
            </a:r>
          </a:p>
        </p:txBody>
      </p:sp>
      <p:sp>
        <p:nvSpPr>
          <p:cNvPr id="4" name="Slide Number Placeholder 3"/>
          <p:cNvSpPr>
            <a:spLocks noGrp="1"/>
          </p:cNvSpPr>
          <p:nvPr>
            <p:ph type="sldNum" sz="quarter" idx="10"/>
          </p:nvPr>
        </p:nvSpPr>
        <p:spPr/>
        <p:txBody>
          <a:bodyPr/>
          <a:lstStyle/>
          <a:p>
            <a:fld id="{6897ABE5-57D6-2544-A2F9-09E41E7C23A7}"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714650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67">
              <a:defRPr/>
            </a:pPr>
            <a:r>
              <a:rPr lang="en-US" dirty="0" smtClean="0"/>
              <a:t>JANE</a:t>
            </a:r>
          </a:p>
          <a:p>
            <a:pPr defTabSz="921167">
              <a:defRPr/>
            </a:pPr>
            <a:endParaRPr lang="en-US" dirty="0" smtClean="0"/>
          </a:p>
          <a:p>
            <a:pPr defTabSz="921167">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897ABE5-57D6-2544-A2F9-09E41E7C23A7}"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371665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67">
              <a:defRPr/>
            </a:pPr>
            <a:r>
              <a:rPr lang="en-US" dirty="0" smtClean="0"/>
              <a:t>JANE</a:t>
            </a:r>
          </a:p>
        </p:txBody>
      </p:sp>
      <p:sp>
        <p:nvSpPr>
          <p:cNvPr id="4" name="Slide Number Placeholder 3"/>
          <p:cNvSpPr>
            <a:spLocks noGrp="1"/>
          </p:cNvSpPr>
          <p:nvPr>
            <p:ph type="sldNum" sz="quarter" idx="10"/>
          </p:nvPr>
        </p:nvSpPr>
        <p:spPr/>
        <p:txBody>
          <a:bodyPr/>
          <a:lstStyle/>
          <a:p>
            <a:fld id="{6897ABE5-57D6-2544-A2F9-09E41E7C23A7}"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138747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67">
              <a:defRPr/>
            </a:pPr>
            <a:r>
              <a:rPr lang="en-US" dirty="0" smtClean="0"/>
              <a:t>JANE</a:t>
            </a:r>
          </a:p>
          <a:p>
            <a:pPr defTabSz="921167">
              <a:defRPr/>
            </a:pPr>
            <a:endParaRPr lang="en-US" dirty="0" smtClean="0"/>
          </a:p>
          <a:p>
            <a:pPr defTabSz="921167">
              <a:defRPr/>
            </a:pPr>
            <a:endParaRPr lang="en-US" dirty="0" smtClean="0"/>
          </a:p>
          <a:p>
            <a:pPr defTabSz="921167">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897ABE5-57D6-2544-A2F9-09E41E7C23A7}"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196800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67">
              <a:defRPr/>
            </a:pPr>
            <a:r>
              <a:rPr lang="en-US" dirty="0" smtClean="0"/>
              <a:t>JANE</a:t>
            </a:r>
          </a:p>
        </p:txBody>
      </p:sp>
      <p:sp>
        <p:nvSpPr>
          <p:cNvPr id="4" name="Slide Number Placeholder 3"/>
          <p:cNvSpPr>
            <a:spLocks noGrp="1"/>
          </p:cNvSpPr>
          <p:nvPr>
            <p:ph type="sldNum" sz="quarter" idx="10"/>
          </p:nvPr>
        </p:nvSpPr>
        <p:spPr/>
        <p:txBody>
          <a:bodyPr/>
          <a:lstStyle/>
          <a:p>
            <a:fld id="{6897ABE5-57D6-2544-A2F9-09E41E7C23A7}"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777062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67">
              <a:defRPr/>
            </a:pPr>
            <a:r>
              <a:rPr lang="en-US" dirty="0">
                <a:latin typeface="Arial" panose="020B0604020202020204" pitchFamily="34" charset="0"/>
                <a:cs typeface="Arial" panose="020B0604020202020204" pitchFamily="34" charset="0"/>
              </a:rPr>
              <a:t>JANE – INTRODUCE MYSELF AND THEN TO CLINT</a:t>
            </a:r>
          </a:p>
        </p:txBody>
      </p:sp>
      <p:sp>
        <p:nvSpPr>
          <p:cNvPr id="4" name="Slide Number Placeholder 3"/>
          <p:cNvSpPr>
            <a:spLocks noGrp="1"/>
          </p:cNvSpPr>
          <p:nvPr>
            <p:ph type="sldNum" sz="quarter" idx="10"/>
          </p:nvPr>
        </p:nvSpPr>
        <p:spPr/>
        <p:txBody>
          <a:bodyPr/>
          <a:lstStyle/>
          <a:p>
            <a:fld id="{6897ABE5-57D6-2544-A2F9-09E41E7C23A7}"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4180436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CLINT</a:t>
            </a:r>
            <a:endParaRPr lang="en-US" b="0" dirty="0"/>
          </a:p>
        </p:txBody>
      </p:sp>
      <p:sp>
        <p:nvSpPr>
          <p:cNvPr id="4" name="Slide Number Placeholder 3"/>
          <p:cNvSpPr>
            <a:spLocks noGrp="1"/>
          </p:cNvSpPr>
          <p:nvPr>
            <p:ph type="sldNum" sz="quarter" idx="10"/>
          </p:nvPr>
        </p:nvSpPr>
        <p:spPr/>
        <p:txBody>
          <a:bodyPr/>
          <a:lstStyle/>
          <a:p>
            <a:fld id="{6897ABE5-57D6-2544-A2F9-09E41E7C23A7}"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655745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THREE</a:t>
            </a:r>
            <a:endParaRPr lang="en-US" dirty="0"/>
          </a:p>
        </p:txBody>
      </p:sp>
      <p:sp>
        <p:nvSpPr>
          <p:cNvPr id="4" name="Slide Number Placeholder 3"/>
          <p:cNvSpPr>
            <a:spLocks noGrp="1"/>
          </p:cNvSpPr>
          <p:nvPr>
            <p:ph type="sldNum" sz="quarter" idx="10"/>
          </p:nvPr>
        </p:nvSpPr>
        <p:spPr/>
        <p:txBody>
          <a:bodyPr/>
          <a:lstStyle/>
          <a:p>
            <a:fld id="{3F1620B7-5813-44AC-9D13-626960CEFAF4}" type="slidenum">
              <a:rPr lang="en-US" smtClean="0"/>
              <a:pPr/>
              <a:t>21</a:t>
            </a:fld>
            <a:endParaRPr lang="en-US" dirty="0"/>
          </a:p>
        </p:txBody>
      </p:sp>
    </p:spTree>
    <p:extLst>
      <p:ext uri="{BB962C8B-B14F-4D97-AF65-F5344CB8AC3E}">
        <p14:creationId xmlns:p14="http://schemas.microsoft.com/office/powerpoint/2010/main" val="1323536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JANE – if needed</a:t>
            </a:r>
            <a:endParaRPr lang="en-US" dirty="0"/>
          </a:p>
        </p:txBody>
      </p:sp>
      <p:sp>
        <p:nvSpPr>
          <p:cNvPr id="4" name="Slide Number Placeholder 3"/>
          <p:cNvSpPr>
            <a:spLocks noGrp="1"/>
          </p:cNvSpPr>
          <p:nvPr>
            <p:ph type="sldNum" sz="quarter" idx="10"/>
          </p:nvPr>
        </p:nvSpPr>
        <p:spPr/>
        <p:txBody>
          <a:bodyPr/>
          <a:lstStyle/>
          <a:p>
            <a:fld id="{3F1620B7-5813-44AC-9D13-626960CEFAF4}" type="slidenum">
              <a:rPr lang="en-US" smtClean="0"/>
              <a:pPr/>
              <a:t>22</a:t>
            </a:fld>
            <a:endParaRPr lang="en-US" dirty="0"/>
          </a:p>
        </p:txBody>
      </p:sp>
    </p:spTree>
    <p:extLst>
      <p:ext uri="{BB962C8B-B14F-4D97-AF65-F5344CB8AC3E}">
        <p14:creationId xmlns:p14="http://schemas.microsoft.com/office/powerpoint/2010/main" val="2471709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67">
              <a:defRPr/>
            </a:pPr>
            <a:r>
              <a:rPr lang="en-US" dirty="0">
                <a:latin typeface="Arial" panose="020B0604020202020204" pitchFamily="34" charset="0"/>
                <a:cs typeface="Arial" panose="020B0604020202020204" pitchFamily="34" charset="0"/>
              </a:rPr>
              <a:t>CLINT</a:t>
            </a:r>
          </a:p>
        </p:txBody>
      </p:sp>
      <p:sp>
        <p:nvSpPr>
          <p:cNvPr id="4" name="Slide Number Placeholder 3"/>
          <p:cNvSpPr>
            <a:spLocks noGrp="1"/>
          </p:cNvSpPr>
          <p:nvPr>
            <p:ph type="sldNum" sz="quarter" idx="10"/>
          </p:nvPr>
        </p:nvSpPr>
        <p:spPr/>
        <p:txBody>
          <a:bodyPr/>
          <a:lstStyle/>
          <a:p>
            <a:fld id="{6897ABE5-57D6-2544-A2F9-09E41E7C23A7}"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164714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JANE</a:t>
            </a:r>
            <a:r>
              <a:rPr lang="en-US" b="0" baseline="0" dirty="0" smtClean="0"/>
              <a:t> – TALK ABOUT CAL WESTERN BRIEFLY</a:t>
            </a:r>
            <a:endParaRPr lang="en-US" b="0" dirty="0"/>
          </a:p>
        </p:txBody>
      </p:sp>
      <p:sp>
        <p:nvSpPr>
          <p:cNvPr id="4" name="Slide Number Placeholder 3"/>
          <p:cNvSpPr>
            <a:spLocks noGrp="1"/>
          </p:cNvSpPr>
          <p:nvPr>
            <p:ph type="sldNum" sz="quarter" idx="10"/>
          </p:nvPr>
        </p:nvSpPr>
        <p:spPr/>
        <p:txBody>
          <a:bodyPr/>
          <a:lstStyle/>
          <a:p>
            <a:fld id="{6897ABE5-57D6-2544-A2F9-09E41E7C23A7}"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784399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21167">
              <a:defRPr/>
            </a:pPr>
            <a:r>
              <a:rPr lang="en-US" dirty="0">
                <a:latin typeface="Arial" panose="020B0604020202020204" pitchFamily="34" charset="0"/>
                <a:cs typeface="Arial" panose="020B0604020202020204" pitchFamily="34" charset="0"/>
              </a:rPr>
              <a:t>CLINT ASKS THE FIRST POLLING QUESTION </a:t>
            </a:r>
          </a:p>
          <a:p>
            <a:pPr defTabSz="921167">
              <a:defRPr/>
            </a:pPr>
            <a:r>
              <a:rPr lang="en-US" dirty="0">
                <a:latin typeface="Arial" panose="020B0604020202020204" pitchFamily="34" charset="0"/>
                <a:cs typeface="Arial" panose="020B0604020202020204" pitchFamily="34" charset="0"/>
              </a:rPr>
              <a:t>Question:  Show of hands, please, if your institution has similar data challenges.  </a:t>
            </a:r>
          </a:p>
          <a:p>
            <a:pPr defTabSz="921167">
              <a:defRPr/>
            </a:pPr>
            <a:r>
              <a:rPr lang="en-US" dirty="0">
                <a:latin typeface="Arial" panose="020B0604020202020204" pitchFamily="34" charset="0"/>
                <a:cs typeface="Arial" panose="020B0604020202020204" pitchFamily="34" charset="0"/>
              </a:rPr>
              <a:t>Second show of hands if you are addressing them in a structured manner.</a:t>
            </a:r>
          </a:p>
        </p:txBody>
      </p:sp>
      <p:sp>
        <p:nvSpPr>
          <p:cNvPr id="983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8448" indent="-287865">
              <a:defRPr>
                <a:solidFill>
                  <a:schemeClr val="tx1"/>
                </a:solidFill>
                <a:latin typeface="Calibri" pitchFamily="34" charset="0"/>
              </a:defRPr>
            </a:lvl2pPr>
            <a:lvl3pPr marL="1151458" indent="-230292">
              <a:defRPr>
                <a:solidFill>
                  <a:schemeClr val="tx1"/>
                </a:solidFill>
                <a:latin typeface="Calibri" pitchFamily="34" charset="0"/>
              </a:defRPr>
            </a:lvl3pPr>
            <a:lvl4pPr marL="1612041" indent="-230292">
              <a:defRPr>
                <a:solidFill>
                  <a:schemeClr val="tx1"/>
                </a:solidFill>
                <a:latin typeface="Calibri" pitchFamily="34" charset="0"/>
              </a:defRPr>
            </a:lvl4pPr>
            <a:lvl5pPr marL="2072625" indent="-230292">
              <a:defRPr>
                <a:solidFill>
                  <a:schemeClr val="tx1"/>
                </a:solidFill>
                <a:latin typeface="Calibri" pitchFamily="34" charset="0"/>
              </a:defRPr>
            </a:lvl5pPr>
            <a:lvl6pPr marL="2533208" indent="-230292" defTabSz="460583" fontAlgn="base">
              <a:spcBef>
                <a:spcPct val="0"/>
              </a:spcBef>
              <a:spcAft>
                <a:spcPct val="0"/>
              </a:spcAft>
              <a:defRPr>
                <a:solidFill>
                  <a:schemeClr val="tx1"/>
                </a:solidFill>
                <a:latin typeface="Calibri" pitchFamily="34" charset="0"/>
              </a:defRPr>
            </a:lvl6pPr>
            <a:lvl7pPr marL="2993791" indent="-230292" defTabSz="460583" fontAlgn="base">
              <a:spcBef>
                <a:spcPct val="0"/>
              </a:spcBef>
              <a:spcAft>
                <a:spcPct val="0"/>
              </a:spcAft>
              <a:defRPr>
                <a:solidFill>
                  <a:schemeClr val="tx1"/>
                </a:solidFill>
                <a:latin typeface="Calibri" pitchFamily="34" charset="0"/>
              </a:defRPr>
            </a:lvl7pPr>
            <a:lvl8pPr marL="3454375" indent="-230292" defTabSz="460583" fontAlgn="base">
              <a:spcBef>
                <a:spcPct val="0"/>
              </a:spcBef>
              <a:spcAft>
                <a:spcPct val="0"/>
              </a:spcAft>
              <a:defRPr>
                <a:solidFill>
                  <a:schemeClr val="tx1"/>
                </a:solidFill>
                <a:latin typeface="Calibri" pitchFamily="34" charset="0"/>
              </a:defRPr>
            </a:lvl8pPr>
            <a:lvl9pPr marL="3914958" indent="-230292" defTabSz="460583" fontAlgn="base">
              <a:spcBef>
                <a:spcPct val="0"/>
              </a:spcBef>
              <a:spcAft>
                <a:spcPct val="0"/>
              </a:spcAft>
              <a:defRPr>
                <a:solidFill>
                  <a:schemeClr val="tx1"/>
                </a:solidFill>
                <a:latin typeface="Calibri" pitchFamily="34" charset="0"/>
              </a:defRPr>
            </a:lvl9pPr>
          </a:lstStyle>
          <a:p>
            <a:pPr>
              <a:defRPr/>
            </a:pPr>
            <a:fld id="{75305D38-8654-498C-935F-D4637D591E44}" type="slidenum">
              <a:rPr lang="en-US" altLang="en-US" smtClean="0">
                <a:solidFill>
                  <a:srgbClr val="000000"/>
                </a:solidFill>
              </a:rPr>
              <a:pPr>
                <a:defRPr/>
              </a:pPr>
              <a:t>5</a:t>
            </a:fld>
            <a:endParaRPr lang="en-US" altLang="en-US" dirty="0" smtClean="0">
              <a:solidFill>
                <a:srgbClr val="000000"/>
              </a:solidFill>
            </a:endParaRPr>
          </a:p>
        </p:txBody>
      </p:sp>
    </p:spTree>
    <p:extLst>
      <p:ext uri="{BB962C8B-B14F-4D97-AF65-F5344CB8AC3E}">
        <p14:creationId xmlns:p14="http://schemas.microsoft.com/office/powerpoint/2010/main" val="833402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67">
              <a:defRPr/>
            </a:pPr>
            <a:r>
              <a:rPr lang="en-US" dirty="0" smtClean="0"/>
              <a:t>CLINT</a:t>
            </a:r>
          </a:p>
        </p:txBody>
      </p:sp>
      <p:sp>
        <p:nvSpPr>
          <p:cNvPr id="4" name="Slide Number Placeholder 3"/>
          <p:cNvSpPr>
            <a:spLocks noGrp="1"/>
          </p:cNvSpPr>
          <p:nvPr>
            <p:ph type="sldNum" sz="quarter" idx="10"/>
          </p:nvPr>
        </p:nvSpPr>
        <p:spPr/>
        <p:txBody>
          <a:bodyPr/>
          <a:lstStyle/>
          <a:p>
            <a:fld id="{6897ABE5-57D6-2544-A2F9-09E41E7C23A7}"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86821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JANE</a:t>
            </a:r>
            <a:endParaRPr lang="en-US" b="0" dirty="0"/>
          </a:p>
        </p:txBody>
      </p:sp>
      <p:sp>
        <p:nvSpPr>
          <p:cNvPr id="4" name="Slide Number Placeholder 3"/>
          <p:cNvSpPr>
            <a:spLocks noGrp="1"/>
          </p:cNvSpPr>
          <p:nvPr>
            <p:ph type="sldNum" sz="quarter" idx="10"/>
          </p:nvPr>
        </p:nvSpPr>
        <p:spPr/>
        <p:txBody>
          <a:bodyPr/>
          <a:lstStyle/>
          <a:p>
            <a:fld id="{6897ABE5-57D6-2544-A2F9-09E41E7C23A7}"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243519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CLINT </a:t>
            </a:r>
            <a:endParaRPr lang="en-US" b="0" dirty="0"/>
          </a:p>
        </p:txBody>
      </p:sp>
      <p:sp>
        <p:nvSpPr>
          <p:cNvPr id="4" name="Slide Number Placeholder 3"/>
          <p:cNvSpPr>
            <a:spLocks noGrp="1"/>
          </p:cNvSpPr>
          <p:nvPr>
            <p:ph type="sldNum" sz="quarter" idx="10"/>
          </p:nvPr>
        </p:nvSpPr>
        <p:spPr/>
        <p:txBody>
          <a:bodyPr/>
          <a:lstStyle/>
          <a:p>
            <a:fld id="{6897ABE5-57D6-2544-A2F9-09E41E7C23A7}"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502503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CLINT</a:t>
            </a:r>
            <a:endParaRPr lang="en-US" b="0" dirty="0"/>
          </a:p>
        </p:txBody>
      </p:sp>
      <p:sp>
        <p:nvSpPr>
          <p:cNvPr id="4" name="Slide Number Placeholder 3"/>
          <p:cNvSpPr>
            <a:spLocks noGrp="1"/>
          </p:cNvSpPr>
          <p:nvPr>
            <p:ph type="sldNum" sz="quarter" idx="10"/>
          </p:nvPr>
        </p:nvSpPr>
        <p:spPr/>
        <p:txBody>
          <a:bodyPr/>
          <a:lstStyle/>
          <a:p>
            <a:fld id="{6897ABE5-57D6-2544-A2F9-09E41E7C23A7}"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7051545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hyperlink" Target="https://twitter.com/BerryDunn" TargetMode="External"/><Relationship Id="rId5" Type="http://schemas.openxmlformats.org/officeDocument/2006/relationships/image" Target="../media/image7.png"/><Relationship Id="rId4" Type="http://schemas.openxmlformats.org/officeDocument/2006/relationships/hyperlink" Target="http://www.linkedin.com/company/31395?goback=.fcs_GLHD_berrydunn_false_*2_*2_*2_*2_*2_*2_*2_*2_*2_*2_*2_*2&amp;trk=ncsrch_hits"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79" name="Picture 7" descr="BDM016-Wingtip_rollerblade"/>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52400" y="152400"/>
            <a:ext cx="8839200" cy="6553200"/>
          </a:xfrm>
          <a:prstGeom prst="rect">
            <a:avLst/>
          </a:prstGeom>
          <a:noFill/>
        </p:spPr>
      </p:pic>
      <p:sp>
        <p:nvSpPr>
          <p:cNvPr id="3080" name="Rectangle 8"/>
          <p:cNvSpPr>
            <a:spLocks noChangeArrowheads="1"/>
          </p:cNvSpPr>
          <p:nvPr userDrawn="1"/>
        </p:nvSpPr>
        <p:spPr bwMode="auto">
          <a:xfrm>
            <a:off x="152400" y="2286000"/>
            <a:ext cx="8839200" cy="1676400"/>
          </a:xfrm>
          <a:prstGeom prst="rect">
            <a:avLst/>
          </a:prstGeom>
          <a:solidFill>
            <a:srgbClr val="6B797C">
              <a:alpha val="64999"/>
            </a:srgbClr>
          </a:solidFill>
          <a:ln w="9525">
            <a:noFill/>
            <a:miter lim="800000"/>
            <a:headEnd/>
            <a:tailEnd/>
          </a:ln>
        </p:spPr>
        <p:txBody>
          <a:bodyPr wrap="none" anchor="ctr"/>
          <a:lstStyle/>
          <a:p>
            <a:endParaRPr lang="en-US" dirty="0">
              <a:solidFill>
                <a:srgbClr val="FFFFFF"/>
              </a:solidFill>
              <a:latin typeface="Arial"/>
            </a:endParaRPr>
          </a:p>
        </p:txBody>
      </p:sp>
      <p:sp>
        <p:nvSpPr>
          <p:cNvPr id="3076" name="Rectangle 4"/>
          <p:cNvSpPr>
            <a:spLocks noChangeArrowheads="1"/>
          </p:cNvSpPr>
          <p:nvPr userDrawn="1"/>
        </p:nvSpPr>
        <p:spPr bwMode="auto">
          <a:xfrm>
            <a:off x="152400" y="6400800"/>
            <a:ext cx="8839200" cy="304800"/>
          </a:xfrm>
          <a:prstGeom prst="rect">
            <a:avLst/>
          </a:prstGeom>
          <a:solidFill>
            <a:srgbClr val="B40910"/>
          </a:solidFill>
          <a:ln w="25400">
            <a:noFill/>
            <a:miter lim="800000"/>
            <a:headEnd/>
            <a:tailEnd/>
          </a:ln>
        </p:spPr>
        <p:txBody>
          <a:bodyPr wrap="none" anchor="ctr"/>
          <a:lstStyle/>
          <a:p>
            <a:endParaRPr lang="en-US" dirty="0">
              <a:solidFill>
                <a:srgbClr val="FFFFFF"/>
              </a:solidFill>
              <a:latin typeface="Arial"/>
            </a:endParaRPr>
          </a:p>
        </p:txBody>
      </p:sp>
      <p:sp>
        <p:nvSpPr>
          <p:cNvPr id="3078" name="Rectangle 6"/>
          <p:cNvSpPr>
            <a:spLocks noChangeArrowheads="1"/>
          </p:cNvSpPr>
          <p:nvPr userDrawn="1"/>
        </p:nvSpPr>
        <p:spPr bwMode="auto">
          <a:xfrm>
            <a:off x="152400" y="6400800"/>
            <a:ext cx="1905000" cy="304800"/>
          </a:xfrm>
          <a:prstGeom prst="rect">
            <a:avLst/>
          </a:prstGeom>
          <a:noFill/>
          <a:ln w="9525">
            <a:noFill/>
            <a:miter lim="800000"/>
            <a:headEnd/>
            <a:tailEnd/>
          </a:ln>
        </p:spPr>
        <p:txBody>
          <a:bodyPr>
            <a:spAutoFit/>
          </a:bodyPr>
          <a:lstStyle/>
          <a:p>
            <a:pPr eaLnBrk="0" hangingPunct="0"/>
            <a:r>
              <a:rPr lang="en-US" sz="1400" dirty="0">
                <a:solidFill>
                  <a:srgbClr val="FFFFFF"/>
                </a:solidFill>
                <a:latin typeface="Avenir LT Std 55 Roman" pitchFamily="34" charset="0"/>
              </a:rPr>
              <a:t>GAIN CONTROL</a:t>
            </a:r>
          </a:p>
        </p:txBody>
      </p:sp>
      <p:sp>
        <p:nvSpPr>
          <p:cNvPr id="3081" name="Rectangle 9"/>
          <p:cNvSpPr>
            <a:spLocks noChangeArrowheads="1"/>
          </p:cNvSpPr>
          <p:nvPr userDrawn="1"/>
        </p:nvSpPr>
        <p:spPr bwMode="auto">
          <a:xfrm>
            <a:off x="304800" y="2514600"/>
            <a:ext cx="8153400" cy="1143000"/>
          </a:xfrm>
          <a:prstGeom prst="rect">
            <a:avLst/>
          </a:prstGeom>
          <a:noFill/>
          <a:ln w="9525">
            <a:noFill/>
            <a:miter lim="800000"/>
            <a:headEnd/>
            <a:tailEnd/>
          </a:ln>
        </p:spPr>
        <p:txBody>
          <a:bodyPr anchor="ctr"/>
          <a:lstStyle/>
          <a:p>
            <a:endParaRPr lang="en-US" dirty="0">
              <a:solidFill>
                <a:srgbClr val="FFFFFF"/>
              </a:solidFill>
              <a:latin typeface="Helvetica" charset="0"/>
            </a:endParaRPr>
          </a:p>
        </p:txBody>
      </p:sp>
      <p:pic>
        <p:nvPicPr>
          <p:cNvPr id="3088" name="Picture 16" descr="BDM-Logo_2C"/>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781800" y="393700"/>
            <a:ext cx="2062163" cy="512763"/>
          </a:xfrm>
          <a:prstGeom prst="rect">
            <a:avLst/>
          </a:prstGeom>
          <a:noFill/>
        </p:spPr>
      </p:pic>
      <p:sp>
        <p:nvSpPr>
          <p:cNvPr id="3089" name="Rectangle 17"/>
          <p:cNvSpPr>
            <a:spLocks noChangeArrowheads="1"/>
          </p:cNvSpPr>
          <p:nvPr userDrawn="1"/>
        </p:nvSpPr>
        <p:spPr bwMode="auto">
          <a:xfrm>
            <a:off x="6781800" y="6400800"/>
            <a:ext cx="1905000" cy="274638"/>
          </a:xfrm>
          <a:prstGeom prst="rect">
            <a:avLst/>
          </a:prstGeom>
          <a:noFill/>
          <a:ln w="9525">
            <a:noFill/>
            <a:miter lim="800000"/>
            <a:headEnd/>
            <a:tailEnd/>
          </a:ln>
        </p:spPr>
        <p:txBody>
          <a:bodyPr>
            <a:spAutoFit/>
          </a:bodyPr>
          <a:lstStyle/>
          <a:p>
            <a:pPr algn="r" eaLnBrk="0" hangingPunct="0"/>
            <a:r>
              <a:rPr lang="en-US" sz="1200" dirty="0" smtClean="0">
                <a:solidFill>
                  <a:srgbClr val="FFFFFF"/>
                </a:solidFill>
                <a:latin typeface="Avenir LT Std 55 Roman" pitchFamily="34" charset="0"/>
              </a:rPr>
              <a:t>www.berrydunn.com</a:t>
            </a:r>
            <a:endParaRPr lang="en-US" sz="1200" dirty="0">
              <a:solidFill>
                <a:srgbClr val="FFFFFF"/>
              </a:solidFill>
              <a:latin typeface="Avenir LT Std 55 Roman" pitchFamily="34" charset="0"/>
            </a:endParaRPr>
          </a:p>
        </p:txBody>
      </p:sp>
    </p:spTree>
    <p:extLst>
      <p:ext uri="{BB962C8B-B14F-4D97-AF65-F5344CB8AC3E}">
        <p14:creationId xmlns:p14="http://schemas.microsoft.com/office/powerpoint/2010/main" val="724663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5051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638"/>
            <a:ext cx="2133600" cy="55927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274638"/>
            <a:ext cx="62484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3404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152400" y="1981200"/>
            <a:ext cx="3810000" cy="3886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3"/>
          <p:cNvSpPr>
            <a:spLocks noGrp="1"/>
          </p:cNvSpPr>
          <p:nvPr>
            <p:ph type="chart" sz="half" idx="2"/>
          </p:nvPr>
        </p:nvSpPr>
        <p:spPr>
          <a:xfrm>
            <a:off x="4114800" y="1981200"/>
            <a:ext cx="3810000" cy="3886200"/>
          </a:xfrm>
        </p:spPr>
        <p:txBody>
          <a:bodyPr/>
          <a:lstStyle/>
          <a:p>
            <a:endParaRPr lang="en-US" dirty="0"/>
          </a:p>
        </p:txBody>
      </p:sp>
    </p:spTree>
    <p:extLst>
      <p:ext uri="{BB962C8B-B14F-4D97-AF65-F5344CB8AC3E}">
        <p14:creationId xmlns:p14="http://schemas.microsoft.com/office/powerpoint/2010/main" val="3392652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ubhead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152400"/>
            <a:ext cx="6324600" cy="1066800"/>
          </a:xfrm>
          <a:prstGeom prst="rect">
            <a:avLst/>
          </a:prstGeom>
        </p:spPr>
        <p:txBody>
          <a:bodyPr/>
          <a:lstStyle>
            <a:lvl1pPr>
              <a:defRPr sz="3200" baseline="0">
                <a:solidFill>
                  <a:srgbClr val="AD001C"/>
                </a:solidFill>
              </a:defRPr>
            </a:lvl1pPr>
          </a:lstStyle>
          <a:p>
            <a:r>
              <a:rPr lang="en-US" dirty="0" smtClean="0"/>
              <a:t>CLICK TO EDIT MASTER </a:t>
            </a:r>
            <a:br>
              <a:rPr lang="en-US" dirty="0" smtClean="0"/>
            </a:br>
            <a:r>
              <a:rPr lang="en-US" dirty="0" smtClean="0"/>
              <a:t>TITLE STYLE</a:t>
            </a:r>
            <a:endParaRPr lang="en-US" dirty="0"/>
          </a:p>
        </p:txBody>
      </p:sp>
      <p:sp>
        <p:nvSpPr>
          <p:cNvPr id="8" name="Text Placeholder 7"/>
          <p:cNvSpPr>
            <a:spLocks noGrp="1"/>
          </p:cNvSpPr>
          <p:nvPr>
            <p:ph type="body" sz="quarter" idx="12"/>
          </p:nvPr>
        </p:nvSpPr>
        <p:spPr>
          <a:xfrm>
            <a:off x="152400" y="1524000"/>
            <a:ext cx="6324600" cy="838200"/>
          </a:xfrm>
        </p:spPr>
        <p:txBody>
          <a:bodyPr/>
          <a:lstStyle>
            <a:lvl1pPr marL="0" indent="0">
              <a:buNone/>
              <a:defRPr sz="2000">
                <a:solidFill>
                  <a:schemeClr val="tx1"/>
                </a:solidFill>
              </a:defRPr>
            </a:lvl1pPr>
          </a:lstStyle>
          <a:p>
            <a:pPr lvl="0"/>
            <a:r>
              <a:rPr lang="en-US" dirty="0" smtClean="0"/>
              <a:t>Click to edit Master text styles</a:t>
            </a:r>
          </a:p>
        </p:txBody>
      </p:sp>
      <p:sp>
        <p:nvSpPr>
          <p:cNvPr id="10" name="Text Placeholder 9"/>
          <p:cNvSpPr>
            <a:spLocks noGrp="1"/>
          </p:cNvSpPr>
          <p:nvPr>
            <p:ph type="body" sz="quarter" idx="13"/>
          </p:nvPr>
        </p:nvSpPr>
        <p:spPr>
          <a:xfrm>
            <a:off x="152400" y="2667000"/>
            <a:ext cx="6324600" cy="3352800"/>
          </a:xfrm>
        </p:spPr>
        <p:txBody>
          <a:bodyPr/>
          <a:lstStyle>
            <a:lvl1pPr>
              <a:defRPr baseline="0">
                <a:solidFill>
                  <a:srgbClr val="746F67"/>
                </a:solidFill>
              </a:defRPr>
            </a:lvl1pPr>
          </a:lstStyle>
          <a:p>
            <a:pPr lvl="0"/>
            <a:r>
              <a:rPr lang="en-US" dirty="0" smtClean="0"/>
              <a:t>Click to edit Master text styles</a:t>
            </a:r>
          </a:p>
          <a:p>
            <a:pPr lvl="0"/>
            <a:r>
              <a:rPr lang="en-US" dirty="0" smtClean="0"/>
              <a:t>Click to edit Master text</a:t>
            </a:r>
          </a:p>
          <a:p>
            <a:pPr lvl="0"/>
            <a:r>
              <a:rPr lang="en-US" dirty="0" smtClean="0"/>
              <a:t>Click to edit Master</a:t>
            </a:r>
          </a:p>
          <a:p>
            <a:pPr lvl="0"/>
            <a:r>
              <a:rPr lang="en-US" dirty="0" smtClean="0"/>
              <a:t>Click to edit</a:t>
            </a:r>
          </a:p>
          <a:p>
            <a:pPr lvl="0"/>
            <a:r>
              <a:rPr lang="en-US" dirty="0" smtClean="0"/>
              <a:t>Click to</a:t>
            </a:r>
          </a:p>
          <a:p>
            <a:pPr lvl="0"/>
            <a:r>
              <a:rPr lang="en-US" dirty="0" smtClean="0"/>
              <a:t>Click</a:t>
            </a:r>
            <a:endParaRPr lang="en-US" dirty="0"/>
          </a:p>
        </p:txBody>
      </p:sp>
      <p:pic>
        <p:nvPicPr>
          <p:cNvPr id="5" name="Picture 11" descr="BDM016-Wingtip_rollerblade"/>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591300" y="1346200"/>
            <a:ext cx="2400300" cy="1600200"/>
          </a:xfrm>
          <a:prstGeom prst="rect">
            <a:avLst/>
          </a:prstGeom>
          <a:noFill/>
        </p:spPr>
      </p:pic>
      <p:pic>
        <p:nvPicPr>
          <p:cNvPr id="6" name="Picture 12" descr="BDM016-Red_pump"/>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591300" y="3073400"/>
            <a:ext cx="2400300" cy="1597025"/>
          </a:xfrm>
          <a:prstGeom prst="rect">
            <a:avLst/>
          </a:prstGeom>
          <a:noFill/>
        </p:spPr>
      </p:pic>
      <p:pic>
        <p:nvPicPr>
          <p:cNvPr id="7" name="Picture 13" descr="BDM016-Ice_climbing_oxford"/>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6591300" y="4800600"/>
            <a:ext cx="2400300" cy="1597025"/>
          </a:xfrm>
          <a:prstGeom prst="rect">
            <a:avLst/>
          </a:prstGeom>
          <a:noFill/>
        </p:spPr>
      </p:pic>
      <p:sp>
        <p:nvSpPr>
          <p:cNvPr id="9" name="Slide Number Placeholder 9"/>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fontAlgn="auto">
              <a:spcBef>
                <a:spcPts val="0"/>
              </a:spcBef>
              <a:spcAft>
                <a:spcPts val="0"/>
              </a:spcAft>
            </a:pPr>
            <a:fld id="{19C62EA3-FE15-4CC5-82C5-E0161185AB60}" type="slidenum">
              <a:rPr lang="en-US" smtClean="0">
                <a:solidFill>
                  <a:srgbClr val="FFFFFF"/>
                </a:solidFill>
                <a:latin typeface="Arial"/>
                <a:ea typeface="+mn-ea"/>
              </a:rPr>
              <a:pPr defTabSz="457200" fontAlgn="auto">
                <a:spcBef>
                  <a:spcPts val="0"/>
                </a:spcBef>
                <a:spcAft>
                  <a:spcPts val="0"/>
                </a:spcAft>
              </a:pPr>
              <a:t>‹#›</a:t>
            </a:fld>
            <a:endParaRPr lang="en-US" dirty="0">
              <a:solidFill>
                <a:srgbClr val="FFFFFF"/>
              </a:solidFill>
              <a:latin typeface="Arial"/>
              <a:ea typeface="+mn-ea"/>
            </a:endParaRPr>
          </a:p>
        </p:txBody>
      </p:sp>
    </p:spTree>
    <p:extLst>
      <p:ext uri="{BB962C8B-B14F-4D97-AF65-F5344CB8AC3E}">
        <p14:creationId xmlns:p14="http://schemas.microsoft.com/office/powerpoint/2010/main" val="3988369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Wingtip Title Slide">
    <p:spTree>
      <p:nvGrpSpPr>
        <p:cNvPr id="1" name=""/>
        <p:cNvGrpSpPr/>
        <p:nvPr/>
      </p:nvGrpSpPr>
      <p:grpSpPr>
        <a:xfrm>
          <a:off x="0" y="0"/>
          <a:ext cx="0" cy="0"/>
          <a:chOff x="0" y="0"/>
          <a:chExt cx="0" cy="0"/>
        </a:xfrm>
      </p:grpSpPr>
      <p:pic>
        <p:nvPicPr>
          <p:cNvPr id="3090" name="Picture 18" descr="BDM016-Wingtip_rollerblade_jt0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52400" y="150813"/>
            <a:ext cx="8839200" cy="6554787"/>
          </a:xfrm>
          <a:prstGeom prst="rect">
            <a:avLst/>
          </a:prstGeom>
          <a:noFill/>
          <a:ln w="9525">
            <a:noFill/>
            <a:miter lim="800000"/>
            <a:headEnd/>
            <a:tailEnd/>
          </a:ln>
        </p:spPr>
      </p:pic>
      <p:sp>
        <p:nvSpPr>
          <p:cNvPr id="3080" name="Rectangle 8"/>
          <p:cNvSpPr>
            <a:spLocks noChangeArrowheads="1"/>
          </p:cNvSpPr>
          <p:nvPr userDrawn="1"/>
        </p:nvSpPr>
        <p:spPr bwMode="auto">
          <a:xfrm>
            <a:off x="152400" y="2286000"/>
            <a:ext cx="8839200" cy="1676400"/>
          </a:xfrm>
          <a:prstGeom prst="rect">
            <a:avLst/>
          </a:prstGeom>
          <a:solidFill>
            <a:srgbClr val="6B797C">
              <a:alpha val="64999"/>
            </a:srgbClr>
          </a:solidFill>
          <a:ln w="9525">
            <a:noFill/>
            <a:miter lim="800000"/>
            <a:headEnd/>
            <a:tailEnd/>
          </a:ln>
        </p:spPr>
        <p:txBody>
          <a:bodyPr wrap="none" anchor="ctr"/>
          <a:lstStyle/>
          <a:p>
            <a:endParaRPr lang="en-US" dirty="0">
              <a:solidFill>
                <a:srgbClr val="FFFFFF"/>
              </a:solidFill>
              <a:latin typeface="Arial"/>
            </a:endParaRPr>
          </a:p>
        </p:txBody>
      </p:sp>
      <p:sp>
        <p:nvSpPr>
          <p:cNvPr id="3076" name="Rectangle 4"/>
          <p:cNvSpPr>
            <a:spLocks noChangeArrowheads="1"/>
          </p:cNvSpPr>
          <p:nvPr userDrawn="1"/>
        </p:nvSpPr>
        <p:spPr bwMode="auto">
          <a:xfrm>
            <a:off x="152400" y="6400800"/>
            <a:ext cx="8839200" cy="304800"/>
          </a:xfrm>
          <a:prstGeom prst="rect">
            <a:avLst/>
          </a:prstGeom>
          <a:solidFill>
            <a:schemeClr val="bg1">
              <a:lumMod val="50000"/>
            </a:schemeClr>
          </a:solidFill>
          <a:ln w="25400">
            <a:noFill/>
            <a:miter lim="800000"/>
            <a:headEnd/>
            <a:tailEnd/>
          </a:ln>
        </p:spPr>
        <p:txBody>
          <a:bodyPr wrap="none" anchor="ctr"/>
          <a:lstStyle/>
          <a:p>
            <a:endParaRPr lang="en-US" dirty="0">
              <a:solidFill>
                <a:srgbClr val="FFFFFF"/>
              </a:solidFill>
              <a:latin typeface="Arial"/>
            </a:endParaRPr>
          </a:p>
        </p:txBody>
      </p:sp>
      <p:sp>
        <p:nvSpPr>
          <p:cNvPr id="3078" name="Rectangle 6"/>
          <p:cNvSpPr>
            <a:spLocks noChangeArrowheads="1"/>
          </p:cNvSpPr>
          <p:nvPr userDrawn="1"/>
        </p:nvSpPr>
        <p:spPr bwMode="auto">
          <a:xfrm>
            <a:off x="152400" y="6400800"/>
            <a:ext cx="1905000" cy="304800"/>
          </a:xfrm>
          <a:prstGeom prst="rect">
            <a:avLst/>
          </a:prstGeom>
          <a:noFill/>
          <a:ln w="9525">
            <a:noFill/>
            <a:miter lim="800000"/>
            <a:headEnd/>
            <a:tailEnd/>
          </a:ln>
        </p:spPr>
        <p:txBody>
          <a:bodyPr>
            <a:spAutoFit/>
          </a:bodyPr>
          <a:lstStyle/>
          <a:p>
            <a:pPr eaLnBrk="0" hangingPunct="0"/>
            <a:r>
              <a:rPr lang="en-US" sz="1400" dirty="0">
                <a:solidFill>
                  <a:srgbClr val="FFFFFF"/>
                </a:solidFill>
                <a:latin typeface="Helvetica" charset="0"/>
              </a:rPr>
              <a:t>GAIN CONTROL</a:t>
            </a:r>
          </a:p>
        </p:txBody>
      </p:sp>
      <p:sp>
        <p:nvSpPr>
          <p:cNvPr id="3081" name="Rectangle 9"/>
          <p:cNvSpPr>
            <a:spLocks noChangeArrowheads="1"/>
          </p:cNvSpPr>
          <p:nvPr userDrawn="1"/>
        </p:nvSpPr>
        <p:spPr bwMode="auto">
          <a:xfrm>
            <a:off x="304800" y="2514600"/>
            <a:ext cx="8153400" cy="1143000"/>
          </a:xfrm>
          <a:prstGeom prst="rect">
            <a:avLst/>
          </a:prstGeom>
          <a:noFill/>
          <a:ln w="9525">
            <a:noFill/>
            <a:miter lim="800000"/>
            <a:headEnd/>
            <a:tailEnd/>
          </a:ln>
        </p:spPr>
        <p:txBody>
          <a:bodyPr anchor="ctr"/>
          <a:lstStyle/>
          <a:p>
            <a:endParaRPr lang="en-US" dirty="0">
              <a:solidFill>
                <a:srgbClr val="FFFFFF"/>
              </a:solidFill>
              <a:latin typeface="Helvetica" charset="0"/>
            </a:endParaRPr>
          </a:p>
        </p:txBody>
      </p:sp>
      <p:pic>
        <p:nvPicPr>
          <p:cNvPr id="3088" name="Picture 16" descr="BDM-Logo_2C"/>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781800" y="393700"/>
            <a:ext cx="2062163" cy="512763"/>
          </a:xfrm>
          <a:prstGeom prst="rect">
            <a:avLst/>
          </a:prstGeom>
          <a:noFill/>
        </p:spPr>
      </p:pic>
      <p:sp>
        <p:nvSpPr>
          <p:cNvPr id="3089" name="Rectangle 17"/>
          <p:cNvSpPr>
            <a:spLocks noChangeArrowheads="1"/>
          </p:cNvSpPr>
          <p:nvPr userDrawn="1"/>
        </p:nvSpPr>
        <p:spPr bwMode="auto">
          <a:xfrm>
            <a:off x="6400800" y="6400800"/>
            <a:ext cx="1905000" cy="274638"/>
          </a:xfrm>
          <a:prstGeom prst="rect">
            <a:avLst/>
          </a:prstGeom>
          <a:noFill/>
          <a:ln w="9525">
            <a:noFill/>
            <a:miter lim="800000"/>
            <a:headEnd/>
            <a:tailEnd/>
          </a:ln>
        </p:spPr>
        <p:txBody>
          <a:bodyPr>
            <a:spAutoFit/>
          </a:bodyPr>
          <a:lstStyle/>
          <a:p>
            <a:pPr algn="r" eaLnBrk="0" hangingPunct="0"/>
            <a:r>
              <a:rPr lang="en-US" sz="1200" dirty="0">
                <a:solidFill>
                  <a:srgbClr val="FFFFFF"/>
                </a:solidFill>
                <a:latin typeface="Arial"/>
                <a:cs typeface="Arial" pitchFamily="34" charset="0"/>
              </a:rPr>
              <a:t>berrydunn.com</a:t>
            </a:r>
          </a:p>
        </p:txBody>
      </p:sp>
      <p:sp>
        <p:nvSpPr>
          <p:cNvPr id="11" name="Text Placeholder 10"/>
          <p:cNvSpPr>
            <a:spLocks noGrp="1"/>
          </p:cNvSpPr>
          <p:nvPr>
            <p:ph type="body" sz="quarter" idx="10" hasCustomPrompt="1"/>
          </p:nvPr>
        </p:nvSpPr>
        <p:spPr>
          <a:xfrm>
            <a:off x="152400" y="2286000"/>
            <a:ext cx="8839200" cy="1676400"/>
          </a:xfrm>
        </p:spPr>
        <p:txBody>
          <a:bodyPr/>
          <a:lstStyle>
            <a:lvl1pPr marL="0" indent="0">
              <a:lnSpc>
                <a:spcPts val="3600"/>
              </a:lnSpc>
              <a:buNone/>
              <a:defRPr sz="36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GAIN CONTROL</a:t>
            </a:r>
          </a:p>
          <a:p>
            <a:pPr lvl="0"/>
            <a:r>
              <a:rPr lang="en-US" dirty="0" smtClean="0"/>
              <a:t>CLICK TO EDIT TEXT</a:t>
            </a:r>
          </a:p>
        </p:txBody>
      </p:sp>
      <p:sp>
        <p:nvSpPr>
          <p:cNvPr id="17" name="Text Placeholder 16"/>
          <p:cNvSpPr>
            <a:spLocks noGrp="1"/>
          </p:cNvSpPr>
          <p:nvPr>
            <p:ph type="body" sz="quarter" idx="11" hasCustomPrompt="1"/>
          </p:nvPr>
        </p:nvSpPr>
        <p:spPr>
          <a:xfrm>
            <a:off x="5638800" y="1371600"/>
            <a:ext cx="3200400" cy="685800"/>
          </a:xfrm>
        </p:spPr>
        <p:txBody>
          <a:bodyPr wrap="none"/>
          <a:lstStyle>
            <a:lvl1pPr>
              <a:buNone/>
              <a:defRPr sz="1200" baseline="0">
                <a:solidFill>
                  <a:schemeClr val="tx1"/>
                </a:solidFill>
              </a:defRPr>
            </a:lvl1pPr>
          </a:lstStyle>
          <a:p>
            <a:pPr lvl="0"/>
            <a:r>
              <a:rPr lang="en-US" dirty="0" smtClean="0"/>
              <a:t>Presented by:</a:t>
            </a:r>
          </a:p>
          <a:p>
            <a:pPr lvl="0"/>
            <a:r>
              <a:rPr lang="en-US" dirty="0" smtClean="0"/>
              <a:t>Click to edit Master text styles</a:t>
            </a:r>
          </a:p>
        </p:txBody>
      </p:sp>
      <p:sp>
        <p:nvSpPr>
          <p:cNvPr id="21" name="Content Placeholder 20"/>
          <p:cNvSpPr>
            <a:spLocks noGrp="1"/>
          </p:cNvSpPr>
          <p:nvPr>
            <p:ph sz="quarter" idx="12"/>
          </p:nvPr>
        </p:nvSpPr>
        <p:spPr>
          <a:xfrm>
            <a:off x="152400" y="3429000"/>
            <a:ext cx="8839200" cy="381000"/>
          </a:xfrm>
        </p:spPr>
        <p:txBody>
          <a:bodyPr/>
          <a:lstStyle>
            <a:lvl1pPr>
              <a:spcBef>
                <a:spcPts val="1152"/>
              </a:spcBef>
              <a:buNone/>
              <a:defRPr sz="1800">
                <a:solidFill>
                  <a:schemeClr val="bg1"/>
                </a:solidFill>
              </a:defRPr>
            </a:lvl1pPr>
          </a:lstStyle>
          <a:p>
            <a:pPr lvl="0"/>
            <a:r>
              <a:rPr lang="en-US" dirty="0" smtClean="0"/>
              <a:t>Click to edit Master text styles</a:t>
            </a:r>
          </a:p>
        </p:txBody>
      </p:sp>
      <p:pic>
        <p:nvPicPr>
          <p:cNvPr id="13" name="Picture 12">
            <a:hlinkClick r:id="rId4"/>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642907" y="6437376"/>
            <a:ext cx="272493" cy="227078"/>
          </a:xfrm>
          <a:prstGeom prst="rect">
            <a:avLst/>
          </a:prstGeom>
        </p:spPr>
      </p:pic>
      <p:pic>
        <p:nvPicPr>
          <p:cNvPr id="14" name="Picture 13">
            <a:hlinkClick r:id="rId6"/>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356287" y="6437376"/>
            <a:ext cx="227078" cy="227078"/>
          </a:xfrm>
          <a:prstGeom prst="rect">
            <a:avLst/>
          </a:prstGeom>
        </p:spPr>
      </p:pic>
    </p:spTree>
    <p:extLst>
      <p:ext uri="{BB962C8B-B14F-4D97-AF65-F5344CB8AC3E}">
        <p14:creationId xmlns:p14="http://schemas.microsoft.com/office/powerpoint/2010/main" val="2881510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152400"/>
            <a:ext cx="6324600" cy="1066800"/>
          </a:xfrm>
          <a:prstGeom prst="rect">
            <a:avLst/>
          </a:prstGeom>
        </p:spPr>
        <p:txBody>
          <a:bodyPr/>
          <a:lstStyle>
            <a:lvl1pPr>
              <a:defRPr sz="3200" baseline="0">
                <a:solidFill>
                  <a:srgbClr val="AD001C"/>
                </a:solidFill>
              </a:defRPr>
            </a:lvl1pPr>
          </a:lstStyle>
          <a:p>
            <a:r>
              <a:rPr lang="en-US" dirty="0" smtClean="0"/>
              <a:t>CLICK TO EDIT MASTER </a:t>
            </a:r>
            <a:br>
              <a:rPr lang="en-US" dirty="0" smtClean="0"/>
            </a:br>
            <a:r>
              <a:rPr lang="en-US" dirty="0" smtClean="0"/>
              <a:t>TITLE STYLE</a:t>
            </a:r>
            <a:endParaRPr lang="en-US" dirty="0"/>
          </a:p>
        </p:txBody>
      </p:sp>
      <p:sp>
        <p:nvSpPr>
          <p:cNvPr id="8" name="Text Placeholder 7"/>
          <p:cNvSpPr>
            <a:spLocks noGrp="1"/>
          </p:cNvSpPr>
          <p:nvPr>
            <p:ph type="body" sz="quarter" idx="12"/>
          </p:nvPr>
        </p:nvSpPr>
        <p:spPr>
          <a:xfrm>
            <a:off x="152400" y="1524000"/>
            <a:ext cx="6324600" cy="838200"/>
          </a:xfrm>
        </p:spPr>
        <p:txBody>
          <a:bodyPr/>
          <a:lstStyle>
            <a:lvl1pPr marL="0" indent="0">
              <a:buNone/>
              <a:defRPr sz="2000">
                <a:solidFill>
                  <a:schemeClr val="tx1"/>
                </a:solidFill>
              </a:defRPr>
            </a:lvl1pPr>
          </a:lstStyle>
          <a:p>
            <a:pPr lvl="0"/>
            <a:r>
              <a:rPr lang="en-US" dirty="0" smtClean="0"/>
              <a:t>Click to edit Master text styles</a:t>
            </a:r>
          </a:p>
        </p:txBody>
      </p:sp>
      <p:sp>
        <p:nvSpPr>
          <p:cNvPr id="10" name="Text Placeholder 9"/>
          <p:cNvSpPr>
            <a:spLocks noGrp="1"/>
          </p:cNvSpPr>
          <p:nvPr>
            <p:ph type="body" sz="quarter" idx="13"/>
          </p:nvPr>
        </p:nvSpPr>
        <p:spPr>
          <a:xfrm>
            <a:off x="152400" y="2667000"/>
            <a:ext cx="6324600" cy="3352800"/>
          </a:xfrm>
        </p:spPr>
        <p:txBody>
          <a:bodyPr/>
          <a:lstStyle>
            <a:lvl1pPr>
              <a:defRPr baseline="0">
                <a:solidFill>
                  <a:srgbClr val="746F67"/>
                </a:solidFill>
              </a:defRPr>
            </a:lvl1pPr>
          </a:lstStyle>
          <a:p>
            <a:pPr lvl="0"/>
            <a:r>
              <a:rPr lang="en-US" dirty="0" smtClean="0"/>
              <a:t>Click to edit Master text styles</a:t>
            </a:r>
          </a:p>
          <a:p>
            <a:pPr lvl="0"/>
            <a:r>
              <a:rPr lang="en-US" dirty="0" smtClean="0"/>
              <a:t>Click to edit Master text</a:t>
            </a:r>
          </a:p>
          <a:p>
            <a:pPr lvl="0"/>
            <a:r>
              <a:rPr lang="en-US" dirty="0" smtClean="0"/>
              <a:t>Click to edit Master</a:t>
            </a:r>
          </a:p>
          <a:p>
            <a:pPr lvl="0"/>
            <a:r>
              <a:rPr lang="en-US" dirty="0" smtClean="0"/>
              <a:t>Click to edit</a:t>
            </a:r>
          </a:p>
          <a:p>
            <a:pPr lvl="0"/>
            <a:r>
              <a:rPr lang="en-US" dirty="0" smtClean="0"/>
              <a:t>Click to</a:t>
            </a:r>
          </a:p>
          <a:p>
            <a:pPr lvl="0"/>
            <a:r>
              <a:rPr lang="en-US" dirty="0" smtClean="0"/>
              <a:t>Click</a:t>
            </a:r>
            <a:endParaRPr lang="en-US" dirty="0"/>
          </a:p>
        </p:txBody>
      </p:sp>
    </p:spTree>
    <p:extLst>
      <p:ext uri="{BB962C8B-B14F-4D97-AF65-F5344CB8AC3E}">
        <p14:creationId xmlns:p14="http://schemas.microsoft.com/office/powerpoint/2010/main" val="3173330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152400" y="1524000"/>
            <a:ext cx="6324600" cy="838200"/>
          </a:xfrm>
        </p:spPr>
        <p:txBody>
          <a:bodyPr/>
          <a:lstStyle>
            <a:lvl1pPr marL="0" indent="0">
              <a:buNone/>
              <a:defRPr sz="2000">
                <a:solidFill>
                  <a:schemeClr val="tx1"/>
                </a:solidFill>
              </a:defRPr>
            </a:lvl1pPr>
          </a:lstStyle>
          <a:p>
            <a:pPr lvl="0"/>
            <a:r>
              <a:rPr lang="en-US" dirty="0" smtClean="0"/>
              <a:t>Click to edit Master text styles</a:t>
            </a:r>
          </a:p>
        </p:txBody>
      </p:sp>
      <p:sp>
        <p:nvSpPr>
          <p:cNvPr id="10" name="Text Placeholder 9"/>
          <p:cNvSpPr>
            <a:spLocks noGrp="1"/>
          </p:cNvSpPr>
          <p:nvPr>
            <p:ph type="body" sz="quarter" idx="13"/>
          </p:nvPr>
        </p:nvSpPr>
        <p:spPr>
          <a:xfrm>
            <a:off x="152400" y="2667000"/>
            <a:ext cx="6324600" cy="3352800"/>
          </a:xfrm>
        </p:spPr>
        <p:txBody>
          <a:bodyPr/>
          <a:lstStyle>
            <a:lvl1pPr>
              <a:buClr>
                <a:schemeClr val="tx1">
                  <a:lumMod val="65000"/>
                  <a:lumOff val="35000"/>
                </a:schemeClr>
              </a:buClr>
              <a:defRPr baseline="0">
                <a:solidFill>
                  <a:srgbClr val="746F67"/>
                </a:solidFill>
              </a:defRPr>
            </a:lvl1pPr>
          </a:lstStyle>
          <a:p>
            <a:pPr lvl="0"/>
            <a:r>
              <a:rPr lang="en-US" dirty="0" smtClean="0"/>
              <a:t>Click to edit Master text styles</a:t>
            </a:r>
          </a:p>
          <a:p>
            <a:pPr lvl="0"/>
            <a:r>
              <a:rPr lang="en-US" dirty="0" smtClean="0"/>
              <a:t>Click to edit Master text</a:t>
            </a:r>
          </a:p>
          <a:p>
            <a:pPr lvl="0"/>
            <a:r>
              <a:rPr lang="en-US" dirty="0" smtClean="0"/>
              <a:t>Click to edit Master</a:t>
            </a:r>
          </a:p>
          <a:p>
            <a:pPr lvl="0"/>
            <a:r>
              <a:rPr lang="en-US" dirty="0" smtClean="0"/>
              <a:t>Click to edit</a:t>
            </a:r>
          </a:p>
          <a:p>
            <a:pPr lvl="0"/>
            <a:r>
              <a:rPr lang="en-US" dirty="0" smtClean="0"/>
              <a:t>Click to</a:t>
            </a:r>
          </a:p>
          <a:p>
            <a:pPr lvl="0"/>
            <a:r>
              <a:rPr lang="en-US" dirty="0" smtClean="0"/>
              <a:t>Click</a:t>
            </a:r>
            <a:endParaRPr lang="en-US" dirty="0"/>
          </a:p>
        </p:txBody>
      </p:sp>
      <p:sp>
        <p:nvSpPr>
          <p:cNvPr id="9" name="Title 1"/>
          <p:cNvSpPr>
            <a:spLocks noGrp="1"/>
          </p:cNvSpPr>
          <p:nvPr>
            <p:ph type="title"/>
          </p:nvPr>
        </p:nvSpPr>
        <p:spPr>
          <a:xfrm>
            <a:off x="1219200" y="305640"/>
            <a:ext cx="6795944" cy="684960"/>
          </a:xfrm>
          <a:prstGeom prst="rect">
            <a:avLst/>
          </a:prstGeom>
        </p:spPr>
        <p:txBody>
          <a:bodyPr lIns="82058" tIns="41029" rIns="82058" bIns="41029"/>
          <a:lstStyle>
            <a:lvl1pPr algn="ctr">
              <a:defRPr>
                <a:solidFill>
                  <a:schemeClr val="tx2">
                    <a:lumMod val="7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75719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301752" y="1298448"/>
            <a:ext cx="6324600" cy="758952"/>
          </a:xfrm>
        </p:spPr>
        <p:txBody>
          <a:bodyPr/>
          <a:lstStyle>
            <a:lvl1pPr marL="0" indent="0">
              <a:buNone/>
              <a:defRPr sz="2000">
                <a:solidFill>
                  <a:schemeClr val="tx1"/>
                </a:solidFill>
              </a:defRPr>
            </a:lvl1pPr>
          </a:lstStyle>
          <a:p>
            <a:pPr lvl="0"/>
            <a:r>
              <a:rPr lang="en-US" dirty="0" smtClean="0"/>
              <a:t>Click to edit Master text styles</a:t>
            </a:r>
          </a:p>
        </p:txBody>
      </p:sp>
      <p:sp>
        <p:nvSpPr>
          <p:cNvPr id="9" name="Title 1"/>
          <p:cNvSpPr>
            <a:spLocks noGrp="1"/>
          </p:cNvSpPr>
          <p:nvPr>
            <p:ph type="title"/>
          </p:nvPr>
        </p:nvSpPr>
        <p:spPr>
          <a:xfrm>
            <a:off x="301752" y="685800"/>
            <a:ext cx="6795944" cy="609600"/>
          </a:xfrm>
          <a:prstGeom prst="rect">
            <a:avLst/>
          </a:prstGeom>
        </p:spPr>
        <p:txBody>
          <a:bodyPr lIns="82058" tIns="41029" rIns="82058" bIns="41029"/>
          <a:lstStyle>
            <a:lvl1pPr algn="ctr">
              <a:defRPr>
                <a:solidFill>
                  <a:schemeClr val="tx2">
                    <a:lumMod val="75000"/>
                  </a:schemeClr>
                </a:solidFill>
              </a:defRPr>
            </a:lvl1pPr>
          </a:lstStyle>
          <a:p>
            <a:r>
              <a:rPr lang="en-US" dirty="0" smtClean="0"/>
              <a:t>Click to edit Master title style</a:t>
            </a:r>
            <a:endParaRPr lang="en-US" dirty="0"/>
          </a:p>
        </p:txBody>
      </p:sp>
      <p:sp>
        <p:nvSpPr>
          <p:cNvPr id="5" name="Picture Placeholder 5"/>
          <p:cNvSpPr>
            <a:spLocks noGrp="1"/>
          </p:cNvSpPr>
          <p:nvPr>
            <p:ph type="pic" sz="quarter" idx="14"/>
          </p:nvPr>
        </p:nvSpPr>
        <p:spPr>
          <a:xfrm>
            <a:off x="301752" y="2057400"/>
            <a:ext cx="2670048" cy="3291840"/>
          </a:xfrm>
        </p:spPr>
        <p:txBody>
          <a:bodyPr/>
          <a:lstStyle>
            <a:lvl1pPr>
              <a:buNone/>
              <a:defRPr/>
            </a:lvl1pPr>
          </a:lstStyle>
          <a:p>
            <a:endParaRPr lang="en-US" dirty="0"/>
          </a:p>
        </p:txBody>
      </p:sp>
    </p:spTree>
    <p:extLst>
      <p:ext uri="{BB962C8B-B14F-4D97-AF65-F5344CB8AC3E}">
        <p14:creationId xmlns:p14="http://schemas.microsoft.com/office/powerpoint/2010/main" val="1639581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for Log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4249" y="2872613"/>
            <a:ext cx="7478854" cy="1470025"/>
          </a:xfrm>
        </p:spPr>
        <p:txBody>
          <a:bodyPr anchor="t">
            <a:normAutofit/>
          </a:bodyPr>
          <a:lstStyle>
            <a:lvl1pPr algn="l">
              <a:defRPr sz="4000" b="0" i="0" cap="all">
                <a:latin typeface="Arial" panose="020B0604020202020204" pitchFamily="34" charset="0"/>
                <a:cs typeface="Arial" panose="020B0604020202020204" pitchFamily="34" charset="0"/>
              </a:defRPr>
            </a:lvl1pPr>
          </a:lstStyle>
          <a:p>
            <a:r>
              <a:rPr lang="en-US" dirty="0" smtClean="0"/>
              <a:t>PRESENTATION TO </a:t>
            </a:r>
            <a:endParaRPr lang="en-US" dirty="0"/>
          </a:p>
        </p:txBody>
      </p:sp>
      <p:sp>
        <p:nvSpPr>
          <p:cNvPr id="3" name="Subtitle 2"/>
          <p:cNvSpPr>
            <a:spLocks noGrp="1"/>
          </p:cNvSpPr>
          <p:nvPr>
            <p:ph type="subTitle" idx="1" hasCustomPrompt="1"/>
          </p:nvPr>
        </p:nvSpPr>
        <p:spPr>
          <a:xfrm>
            <a:off x="834249" y="3490362"/>
            <a:ext cx="7478854" cy="1752600"/>
          </a:xfrm>
        </p:spPr>
        <p:txBody>
          <a:bodyPr anchor="t">
            <a:normAutofit/>
          </a:bodyPr>
          <a:lstStyle>
            <a:lvl1pPr marL="0" indent="0" algn="l">
              <a:buNone/>
              <a:defRPr sz="5400" b="0" i="0" cap="all">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AUDIT COMMITTEE</a:t>
            </a:r>
          </a:p>
        </p:txBody>
      </p:sp>
      <p:pic>
        <p:nvPicPr>
          <p:cNvPr id="8" name="Picture 7"/>
          <p:cNvPicPr>
            <a:picLocks noChangeAspect="1"/>
          </p:cNvPicPr>
          <p:nvPr userDrawn="1"/>
        </p:nvPicPr>
        <p:blipFill>
          <a:blip r:embed="rId2"/>
          <a:stretch>
            <a:fillRect/>
          </a:stretch>
        </p:blipFill>
        <p:spPr>
          <a:xfrm>
            <a:off x="8051800" y="0"/>
            <a:ext cx="1092200" cy="6477000"/>
          </a:xfrm>
          <a:prstGeom prst="rect">
            <a:avLst/>
          </a:prstGeom>
        </p:spPr>
      </p:pic>
      <p:sp>
        <p:nvSpPr>
          <p:cNvPr id="10" name="Rectangle 9"/>
          <p:cNvSpPr/>
          <p:nvPr userDrawn="1"/>
        </p:nvSpPr>
        <p:spPr>
          <a:xfrm>
            <a:off x="1" y="6502400"/>
            <a:ext cx="9144000"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dirty="0">
              <a:solidFill>
                <a:prstClr val="white"/>
              </a:solidFill>
            </a:endParaRPr>
          </a:p>
        </p:txBody>
      </p:sp>
      <p:sp>
        <p:nvSpPr>
          <p:cNvPr id="12" name="Rectangle 11"/>
          <p:cNvSpPr/>
          <p:nvPr userDrawn="1"/>
        </p:nvSpPr>
        <p:spPr>
          <a:xfrm>
            <a:off x="6572956" y="6547129"/>
            <a:ext cx="2327649" cy="246221"/>
          </a:xfrm>
          <a:prstGeom prst="rect">
            <a:avLst/>
          </a:prstGeom>
        </p:spPr>
        <p:txBody>
          <a:bodyPr wrap="square">
            <a:spAutoFit/>
          </a:bodyPr>
          <a:lstStyle/>
          <a:p>
            <a:pPr algn="r" defTabSz="457200" fontAlgn="auto">
              <a:spcBef>
                <a:spcPts val="0"/>
              </a:spcBef>
              <a:spcAft>
                <a:spcPts val="0"/>
              </a:spcAft>
              <a:defRPr/>
            </a:pPr>
            <a:r>
              <a:rPr lang="en-US" sz="1000" dirty="0" smtClean="0">
                <a:solidFill>
                  <a:prstClr val="white"/>
                </a:solidFill>
                <a:latin typeface="Avenir 55 Roman"/>
                <a:ea typeface="+mn-ea"/>
                <a:cs typeface="Avenir 55 Roman"/>
              </a:rPr>
              <a:t>berrydunn.com   |   </a:t>
            </a:r>
            <a:r>
              <a:rPr lang="en-US" sz="1000" dirty="0" smtClean="0">
                <a:solidFill>
                  <a:prstClr val="white"/>
                </a:solidFill>
                <a:latin typeface="Avenir 95 Black"/>
                <a:ea typeface="+mn-ea"/>
                <a:cs typeface="Avenir 95 Black"/>
              </a:rPr>
              <a:t>GAIN CONTROL</a:t>
            </a:r>
            <a:endParaRPr lang="en-US" sz="1000" dirty="0">
              <a:solidFill>
                <a:prstClr val="white"/>
              </a:solidFill>
              <a:latin typeface="Avenir 95 Black"/>
              <a:ea typeface="+mn-ea"/>
              <a:cs typeface="Avenir 95 Black"/>
            </a:endParaRPr>
          </a:p>
        </p:txBody>
      </p:sp>
      <p:cxnSp>
        <p:nvCxnSpPr>
          <p:cNvPr id="20" name="Straight Connector 19"/>
          <p:cNvCxnSpPr/>
          <p:nvPr userDrawn="1"/>
        </p:nvCxnSpPr>
        <p:spPr>
          <a:xfrm flipH="1">
            <a:off x="3818419" y="1197525"/>
            <a:ext cx="4474580" cy="0"/>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H="1">
            <a:off x="3838523" y="1554163"/>
            <a:ext cx="4474580" cy="0"/>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3818419" y="2179823"/>
            <a:ext cx="4474580" cy="0"/>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Text Placeholder 5"/>
          <p:cNvSpPr>
            <a:spLocks noGrp="1"/>
          </p:cNvSpPr>
          <p:nvPr>
            <p:ph type="body" sz="quarter" idx="10" hasCustomPrompt="1"/>
          </p:nvPr>
        </p:nvSpPr>
        <p:spPr>
          <a:xfrm>
            <a:off x="3721100" y="1196975"/>
            <a:ext cx="4237038" cy="357188"/>
          </a:xfrm>
        </p:spPr>
        <p:txBody>
          <a:bodyPr>
            <a:noAutofit/>
          </a:bodyPr>
          <a:lstStyle>
            <a:lvl1pPr marL="0" indent="0">
              <a:buFontTx/>
              <a:buNone/>
              <a:defRPr sz="1600" baseline="0">
                <a:solidFill>
                  <a:schemeClr val="tx2"/>
                </a:solidFill>
                <a:latin typeface="Avenir 45 Book"/>
              </a:defRPr>
            </a:lvl1pPr>
            <a:lvl2pPr marL="457200" indent="0">
              <a:buFontTx/>
              <a:buNone/>
              <a:defRPr sz="1600" baseline="0">
                <a:solidFill>
                  <a:schemeClr val="tx2"/>
                </a:solidFill>
                <a:latin typeface="Avenir 45 Book"/>
              </a:defRPr>
            </a:lvl2pPr>
            <a:lvl3pPr marL="914400" indent="0">
              <a:buFontTx/>
              <a:buNone/>
              <a:defRPr sz="1600" baseline="0">
                <a:solidFill>
                  <a:schemeClr val="tx2"/>
                </a:solidFill>
                <a:latin typeface="Avenir 45 Book"/>
              </a:defRPr>
            </a:lvl3pPr>
            <a:lvl4pPr marL="1371600" indent="0">
              <a:buFontTx/>
              <a:buNone/>
              <a:defRPr sz="1600" baseline="0">
                <a:solidFill>
                  <a:schemeClr val="tx2"/>
                </a:solidFill>
                <a:latin typeface="Avenir 45 Book"/>
              </a:defRPr>
            </a:lvl4pPr>
            <a:lvl5pPr marL="1828800" indent="0">
              <a:buFontTx/>
              <a:buNone/>
              <a:defRPr sz="1600" baseline="0">
                <a:solidFill>
                  <a:schemeClr val="tx2"/>
                </a:solidFill>
                <a:latin typeface="Avenir 45 Book"/>
              </a:defRPr>
            </a:lvl5pPr>
          </a:lstStyle>
          <a:p>
            <a:pPr lvl="0"/>
            <a:r>
              <a:rPr lang="en-US" dirty="0" smtClean="0"/>
              <a:t>Date</a:t>
            </a:r>
            <a:endParaRPr lang="en-US" dirty="0"/>
          </a:p>
        </p:txBody>
      </p:sp>
      <p:sp>
        <p:nvSpPr>
          <p:cNvPr id="9" name="Text Placeholder 8"/>
          <p:cNvSpPr>
            <a:spLocks noGrp="1"/>
          </p:cNvSpPr>
          <p:nvPr>
            <p:ph type="body" sz="quarter" idx="11" hasCustomPrompt="1"/>
          </p:nvPr>
        </p:nvSpPr>
        <p:spPr>
          <a:xfrm>
            <a:off x="3721100" y="1554163"/>
            <a:ext cx="4237038" cy="625475"/>
          </a:xfrm>
        </p:spPr>
        <p:txBody>
          <a:bodyPr>
            <a:noAutofit/>
          </a:bodyPr>
          <a:lstStyle>
            <a:lvl1pPr marL="0" indent="0">
              <a:buFontTx/>
              <a:buNone/>
              <a:defRPr sz="1600" baseline="0">
                <a:solidFill>
                  <a:schemeClr val="tx2"/>
                </a:solidFill>
                <a:latin typeface="Avenir 45 Book"/>
              </a:defRPr>
            </a:lvl1pPr>
            <a:lvl2pPr marL="457200" indent="0">
              <a:buFontTx/>
              <a:buNone/>
              <a:defRPr sz="1600" baseline="0">
                <a:solidFill>
                  <a:schemeClr val="tx2"/>
                </a:solidFill>
                <a:latin typeface="Avenir 45 Book"/>
              </a:defRPr>
            </a:lvl2pPr>
            <a:lvl3pPr marL="914400" indent="0">
              <a:buFontTx/>
              <a:buNone/>
              <a:defRPr sz="1600" baseline="0">
                <a:solidFill>
                  <a:schemeClr val="tx2"/>
                </a:solidFill>
                <a:latin typeface="Avenir 45 Book"/>
              </a:defRPr>
            </a:lvl3pPr>
            <a:lvl4pPr marL="1371600" indent="0">
              <a:buFontTx/>
              <a:buNone/>
              <a:defRPr sz="1600" baseline="0">
                <a:solidFill>
                  <a:schemeClr val="tx2"/>
                </a:solidFill>
                <a:latin typeface="Avenir 45 Book"/>
              </a:defRPr>
            </a:lvl4pPr>
            <a:lvl5pPr marL="1828800" indent="0">
              <a:buFontTx/>
              <a:buNone/>
              <a:defRPr sz="1600" baseline="0">
                <a:solidFill>
                  <a:schemeClr val="tx2"/>
                </a:solidFill>
                <a:latin typeface="Avenir 45 Book"/>
              </a:defRPr>
            </a:lvl5pPr>
          </a:lstStyle>
          <a:p>
            <a:pPr lvl="0"/>
            <a:r>
              <a:rPr lang="en-US" dirty="0" smtClean="0"/>
              <a:t>Names</a:t>
            </a:r>
            <a:endParaRPr lang="en-US" dirty="0"/>
          </a:p>
        </p:txBody>
      </p:sp>
      <p:sp>
        <p:nvSpPr>
          <p:cNvPr id="13" name="Text Placeholder 12"/>
          <p:cNvSpPr>
            <a:spLocks noGrp="1"/>
          </p:cNvSpPr>
          <p:nvPr>
            <p:ph type="body" sz="quarter" idx="12" hasCustomPrompt="1"/>
          </p:nvPr>
        </p:nvSpPr>
        <p:spPr>
          <a:xfrm>
            <a:off x="3721099" y="5494338"/>
            <a:ext cx="4571899" cy="501650"/>
          </a:xfrm>
        </p:spPr>
        <p:txBody>
          <a:bodyPr anchor="ctr" anchorCtr="0">
            <a:noAutofit/>
          </a:bodyPr>
          <a:lstStyle>
            <a:lvl1pPr marL="0" indent="0">
              <a:buFontTx/>
              <a:buNone/>
              <a:defRPr sz="900" baseline="0">
                <a:solidFill>
                  <a:schemeClr val="tx2"/>
                </a:solidFill>
                <a:latin typeface="Avenir 45 Book"/>
              </a:defRPr>
            </a:lvl1pPr>
            <a:lvl2pPr marL="457200" indent="0">
              <a:buFontTx/>
              <a:buNone/>
              <a:defRPr sz="900" baseline="0">
                <a:solidFill>
                  <a:schemeClr val="tx2"/>
                </a:solidFill>
                <a:latin typeface="Avenir 45 Book"/>
              </a:defRPr>
            </a:lvl2pPr>
            <a:lvl3pPr marL="914400" indent="0">
              <a:buFontTx/>
              <a:buNone/>
              <a:defRPr sz="900" baseline="0">
                <a:solidFill>
                  <a:schemeClr val="tx2"/>
                </a:solidFill>
                <a:latin typeface="Avenir 45 Book"/>
              </a:defRPr>
            </a:lvl3pPr>
            <a:lvl4pPr marL="1371600" indent="0">
              <a:buFontTx/>
              <a:buNone/>
              <a:defRPr sz="900" baseline="0">
                <a:solidFill>
                  <a:schemeClr val="tx2"/>
                </a:solidFill>
                <a:latin typeface="Avenir 45 Book"/>
              </a:defRPr>
            </a:lvl4pPr>
            <a:lvl5pPr marL="1828800" indent="0">
              <a:buFontTx/>
              <a:buNone/>
              <a:defRPr sz="900" baseline="0">
                <a:solidFill>
                  <a:schemeClr val="tx2"/>
                </a:solidFill>
                <a:latin typeface="Avenir 45 Book"/>
              </a:defRPr>
            </a:lvl5pPr>
          </a:lstStyle>
          <a:p>
            <a:r>
              <a:rPr lang="en-US" sz="900" b="0" i="0" dirty="0" smtClean="0">
                <a:solidFill>
                  <a:schemeClr val="tx2"/>
                </a:solidFill>
                <a:latin typeface="Avenir 45 Book"/>
                <a:cs typeface="Avenir 45 Book"/>
              </a:rPr>
              <a:t>This report is intended solely for the information and use of the Audit Committee and management of </a:t>
            </a:r>
            <a:r>
              <a:rPr lang="en-US" sz="900" b="0" i="0" dirty="0" err="1" smtClean="0">
                <a:solidFill>
                  <a:schemeClr val="tx2"/>
                </a:solidFill>
                <a:latin typeface="Avenir 45 Book"/>
                <a:cs typeface="Avenir 45 Book"/>
              </a:rPr>
              <a:t>Frisbie</a:t>
            </a:r>
            <a:r>
              <a:rPr lang="en-US" sz="900" b="0" i="0" dirty="0" smtClean="0">
                <a:solidFill>
                  <a:schemeClr val="tx2"/>
                </a:solidFill>
                <a:latin typeface="Avenir 45 Book"/>
                <a:cs typeface="Avenir 45 Book"/>
              </a:rPr>
              <a:t> Memorial Hospital, Inc. and is not intended to be, and should not be, used by anyone other than these specified parties.</a:t>
            </a:r>
            <a:endParaRPr lang="en-US" sz="900" b="0" i="0" dirty="0">
              <a:solidFill>
                <a:schemeClr val="tx2"/>
              </a:solidFill>
              <a:latin typeface="Avenir 45 Book"/>
              <a:cs typeface="Avenir 45 Book"/>
            </a:endParaRPr>
          </a:p>
        </p:txBody>
      </p:sp>
    </p:spTree>
    <p:extLst>
      <p:ext uri="{BB962C8B-B14F-4D97-AF65-F5344CB8AC3E}">
        <p14:creationId xmlns:p14="http://schemas.microsoft.com/office/powerpoint/2010/main" val="56447048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834249" y="2872613"/>
            <a:ext cx="7478854" cy="1470025"/>
          </a:xfrm>
        </p:spPr>
        <p:txBody>
          <a:bodyPr anchor="t">
            <a:normAutofit/>
          </a:bodyPr>
          <a:lstStyle>
            <a:lvl1pPr algn="l">
              <a:defRPr sz="4000" b="0" i="0" cap="all">
                <a:latin typeface="Arial" panose="020B0604020202020204" pitchFamily="34" charset="0"/>
                <a:cs typeface="Arial" panose="020B0604020202020204" pitchFamily="34" charset="0"/>
              </a:defRPr>
            </a:lvl1pPr>
          </a:lstStyle>
          <a:p>
            <a:r>
              <a:rPr lang="en-US" dirty="0" smtClean="0"/>
              <a:t>PRESENTATION TO </a:t>
            </a:r>
            <a:endParaRPr lang="en-US" dirty="0"/>
          </a:p>
        </p:txBody>
      </p:sp>
      <p:sp>
        <p:nvSpPr>
          <p:cNvPr id="8" name="Subtitle 2"/>
          <p:cNvSpPr>
            <a:spLocks noGrp="1"/>
          </p:cNvSpPr>
          <p:nvPr>
            <p:ph type="subTitle" idx="1" hasCustomPrompt="1"/>
          </p:nvPr>
        </p:nvSpPr>
        <p:spPr>
          <a:xfrm>
            <a:off x="834249" y="3490362"/>
            <a:ext cx="7478854" cy="1752600"/>
          </a:xfrm>
        </p:spPr>
        <p:txBody>
          <a:bodyPr anchor="t">
            <a:normAutofit/>
          </a:bodyPr>
          <a:lstStyle>
            <a:lvl1pPr marL="0" indent="0" algn="l">
              <a:buNone/>
              <a:defRPr sz="5400" b="0" i="0" cap="all">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AUDIT COMMITTEE</a:t>
            </a:r>
          </a:p>
        </p:txBody>
      </p:sp>
      <p:pic>
        <p:nvPicPr>
          <p:cNvPr id="9" name="Picture 8"/>
          <p:cNvPicPr>
            <a:picLocks noChangeAspect="1"/>
          </p:cNvPicPr>
          <p:nvPr userDrawn="1"/>
        </p:nvPicPr>
        <p:blipFill>
          <a:blip r:embed="rId2"/>
          <a:stretch>
            <a:fillRect/>
          </a:stretch>
        </p:blipFill>
        <p:spPr>
          <a:xfrm>
            <a:off x="8051800" y="0"/>
            <a:ext cx="1092200" cy="6477000"/>
          </a:xfrm>
          <a:prstGeom prst="rect">
            <a:avLst/>
          </a:prstGeom>
        </p:spPr>
      </p:pic>
      <p:sp>
        <p:nvSpPr>
          <p:cNvPr id="10" name="Rectangle 9"/>
          <p:cNvSpPr/>
          <p:nvPr userDrawn="1"/>
        </p:nvSpPr>
        <p:spPr>
          <a:xfrm>
            <a:off x="1" y="6502400"/>
            <a:ext cx="9144000"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dirty="0">
              <a:solidFill>
                <a:prstClr val="white"/>
              </a:solidFill>
            </a:endParaRPr>
          </a:p>
        </p:txBody>
      </p:sp>
      <p:sp>
        <p:nvSpPr>
          <p:cNvPr id="11" name="Rectangle 10"/>
          <p:cNvSpPr/>
          <p:nvPr userDrawn="1"/>
        </p:nvSpPr>
        <p:spPr>
          <a:xfrm>
            <a:off x="6572956" y="6547129"/>
            <a:ext cx="2327649" cy="246221"/>
          </a:xfrm>
          <a:prstGeom prst="rect">
            <a:avLst/>
          </a:prstGeom>
        </p:spPr>
        <p:txBody>
          <a:bodyPr wrap="square">
            <a:spAutoFit/>
          </a:bodyPr>
          <a:lstStyle/>
          <a:p>
            <a:pPr algn="r" defTabSz="457200" fontAlgn="auto">
              <a:spcBef>
                <a:spcPts val="0"/>
              </a:spcBef>
              <a:spcAft>
                <a:spcPts val="0"/>
              </a:spcAft>
              <a:defRPr/>
            </a:pPr>
            <a:r>
              <a:rPr lang="en-US" sz="1000" dirty="0" smtClean="0">
                <a:solidFill>
                  <a:prstClr val="white"/>
                </a:solidFill>
                <a:latin typeface="Avenir 55 Roman"/>
                <a:ea typeface="+mn-ea"/>
                <a:cs typeface="Avenir 55 Roman"/>
              </a:rPr>
              <a:t>berrydunn.com</a:t>
            </a:r>
            <a:endParaRPr lang="en-US" sz="1000" dirty="0">
              <a:solidFill>
                <a:prstClr val="white"/>
              </a:solidFill>
              <a:latin typeface="Avenir 95 Black"/>
              <a:ea typeface="+mn-ea"/>
              <a:cs typeface="Avenir 95 Black"/>
            </a:endParaRPr>
          </a:p>
        </p:txBody>
      </p:sp>
    </p:spTree>
    <p:extLst>
      <p:ext uri="{BB962C8B-B14F-4D97-AF65-F5344CB8AC3E}">
        <p14:creationId xmlns:p14="http://schemas.microsoft.com/office/powerpoint/2010/main" val="7257652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9"/>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fontAlgn="auto">
              <a:spcBef>
                <a:spcPts val="0"/>
              </a:spcBef>
              <a:spcAft>
                <a:spcPts val="0"/>
              </a:spcAft>
            </a:pPr>
            <a:fld id="{19C62EA3-FE15-4CC5-82C5-E0161185AB60}" type="slidenum">
              <a:rPr lang="en-US" smtClean="0">
                <a:solidFill>
                  <a:srgbClr val="FFFFFF"/>
                </a:solidFill>
                <a:latin typeface="Arial"/>
                <a:ea typeface="+mn-ea"/>
              </a:rPr>
              <a:pPr defTabSz="457200" fontAlgn="auto">
                <a:spcBef>
                  <a:spcPts val="0"/>
                </a:spcBef>
                <a:spcAft>
                  <a:spcPts val="0"/>
                </a:spcAft>
              </a:pPr>
              <a:t>‹#›</a:t>
            </a:fld>
            <a:endParaRPr lang="en-US" dirty="0">
              <a:solidFill>
                <a:srgbClr val="FFFFFF"/>
              </a:solidFill>
              <a:latin typeface="Arial"/>
              <a:ea typeface="+mn-ea"/>
            </a:endParaRPr>
          </a:p>
        </p:txBody>
      </p:sp>
    </p:spTree>
    <p:extLst>
      <p:ext uri="{BB962C8B-B14F-4D97-AF65-F5344CB8AC3E}">
        <p14:creationId xmlns:p14="http://schemas.microsoft.com/office/powerpoint/2010/main" val="3004157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Rectangle 21"/>
          <p:cNvSpPr/>
          <p:nvPr userDrawn="1"/>
        </p:nvSpPr>
        <p:spPr>
          <a:xfrm>
            <a:off x="1" y="6502400"/>
            <a:ext cx="9144000"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dirty="0">
              <a:solidFill>
                <a:prstClr val="white"/>
              </a:solidFill>
            </a:endParaRPr>
          </a:p>
        </p:txBody>
      </p:sp>
      <p:sp>
        <p:nvSpPr>
          <p:cNvPr id="2" name="Title 1"/>
          <p:cNvSpPr>
            <a:spLocks noGrp="1"/>
          </p:cNvSpPr>
          <p:nvPr>
            <p:ph type="title" hasCustomPrompt="1"/>
          </p:nvPr>
        </p:nvSpPr>
        <p:spPr>
          <a:xfrm>
            <a:off x="808182" y="868471"/>
            <a:ext cx="7878617" cy="612966"/>
          </a:xfrm>
        </p:spPr>
        <p:txBody>
          <a:bodyPr anchor="t" anchorCtr="0">
            <a:normAutofit/>
          </a:bodyPr>
          <a:lstStyle>
            <a:lvl1pPr algn="l">
              <a:defRPr sz="2600" b="0" i="0" cap="all">
                <a:latin typeface="Arial" panose="020B0604020202020204" pitchFamily="34" charset="0"/>
                <a:cs typeface="Arial" panose="020B0604020202020204" pitchFamily="34" charset="0"/>
              </a:defRPr>
            </a:lvl1pPr>
          </a:lstStyle>
          <a:p>
            <a:r>
              <a:rPr lang="en-US" dirty="0" smtClean="0"/>
              <a:t>DISCUSSION OUTLINE</a:t>
            </a:r>
          </a:p>
        </p:txBody>
      </p:sp>
      <p:sp>
        <p:nvSpPr>
          <p:cNvPr id="3" name="Content Placeholder 2"/>
          <p:cNvSpPr>
            <a:spLocks noGrp="1"/>
          </p:cNvSpPr>
          <p:nvPr>
            <p:ph idx="1" hasCustomPrompt="1"/>
          </p:nvPr>
        </p:nvSpPr>
        <p:spPr>
          <a:xfrm>
            <a:off x="808181" y="1708631"/>
            <a:ext cx="7878618" cy="4363306"/>
          </a:xfrm>
        </p:spPr>
        <p:txBody>
          <a:bodyPr/>
          <a:lstStyle>
            <a:lvl1pPr marL="0" indent="0">
              <a:spcAft>
                <a:spcPts val="1400"/>
              </a:spcAft>
              <a:buNone/>
              <a:defRPr sz="1600" b="0" i="0" cap="none" baseline="0">
                <a:latin typeface="Arial" panose="020B0604020202020204" pitchFamily="34" charset="0"/>
                <a:cs typeface="Arial" panose="020B0604020202020204" pitchFamily="34" charset="0"/>
              </a:defRPr>
            </a:lvl1pPr>
            <a:lvl2pPr marL="230188" indent="-230188">
              <a:spcAft>
                <a:spcPts val="1000"/>
              </a:spcAft>
              <a:buClrTx/>
              <a:buSzPct val="100000"/>
              <a:buFont typeface="Arial"/>
              <a:buChar char="•"/>
              <a:defRPr sz="2400" b="0" i="0" cap="none" baseline="0">
                <a:latin typeface="Arial" panose="020B0604020202020204" pitchFamily="34" charset="0"/>
                <a:cs typeface="Arial" panose="020B0604020202020204" pitchFamily="34" charset="0"/>
              </a:defRPr>
            </a:lvl2pPr>
          </a:lstStyle>
          <a:p>
            <a:pPr lvl="0"/>
            <a:r>
              <a:rPr lang="en-US" dirty="0" smtClean="0"/>
              <a:t>THE OBJECTIVES FOR TODAY’S MEETING ARE TO DISCUSS:</a:t>
            </a:r>
          </a:p>
          <a:p>
            <a:pPr lvl="1"/>
            <a:r>
              <a:rPr lang="en-US" dirty="0" smtClean="0"/>
              <a:t>Our responsibility as auditors under U.S. </a:t>
            </a:r>
            <a:br>
              <a:rPr lang="en-US" dirty="0" smtClean="0"/>
            </a:br>
            <a:r>
              <a:rPr lang="en-US" dirty="0" smtClean="0"/>
              <a:t>generally accepted auditing standards (GAAS), </a:t>
            </a:r>
            <a:br>
              <a:rPr lang="en-US" dirty="0" smtClean="0"/>
            </a:br>
            <a:r>
              <a:rPr lang="en-US" dirty="0" smtClean="0"/>
              <a:t>included in a separate letter</a:t>
            </a:r>
          </a:p>
          <a:p>
            <a:pPr lvl="1"/>
            <a:r>
              <a:rPr lang="en-US" dirty="0" smtClean="0"/>
              <a:t>Management letter</a:t>
            </a:r>
          </a:p>
          <a:p>
            <a:pPr lvl="1"/>
            <a:r>
              <a:rPr lang="en-US" dirty="0" smtClean="0"/>
              <a:t>Current year results and ratios</a:t>
            </a:r>
          </a:p>
        </p:txBody>
      </p:sp>
      <p:sp>
        <p:nvSpPr>
          <p:cNvPr id="6" name="Slide Number Placeholder 5"/>
          <p:cNvSpPr>
            <a:spLocks noGrp="1"/>
          </p:cNvSpPr>
          <p:nvPr>
            <p:ph type="sldNum" sz="quarter" idx="12"/>
          </p:nvPr>
        </p:nvSpPr>
        <p:spPr>
          <a:xfrm>
            <a:off x="8502070" y="6492875"/>
            <a:ext cx="641930" cy="365125"/>
          </a:xfrm>
        </p:spPr>
        <p:txBody>
          <a:bodyPr/>
          <a:lstStyle>
            <a:lvl1pPr algn="ctr">
              <a:defRPr b="0" i="0">
                <a:solidFill>
                  <a:schemeClr val="bg1"/>
                </a:solidFill>
                <a:latin typeface="Avenir 95 Black"/>
                <a:cs typeface="Avenir 95 Black"/>
              </a:defRPr>
            </a:lvl1pPr>
          </a:lstStyle>
          <a:p>
            <a:fld id="{BE00C428-2DED-2C47-BAC6-8D755CB332A8}" type="slidenum">
              <a:rPr lang="en-US" smtClean="0">
                <a:solidFill>
                  <a:prstClr val="white"/>
                </a:solidFill>
              </a:rPr>
              <a:pPr/>
              <a:t>‹#›</a:t>
            </a:fld>
            <a:endParaRPr lang="en-US" dirty="0">
              <a:solidFill>
                <a:prstClr val="white"/>
              </a:solidFill>
            </a:endParaRPr>
          </a:p>
        </p:txBody>
      </p:sp>
      <p:cxnSp>
        <p:nvCxnSpPr>
          <p:cNvPr id="8" name="Straight Connector 7"/>
          <p:cNvCxnSpPr/>
          <p:nvPr userDrawn="1"/>
        </p:nvCxnSpPr>
        <p:spPr>
          <a:xfrm flipH="1">
            <a:off x="939031" y="1514205"/>
            <a:ext cx="8204969" cy="0"/>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8502071" y="6502400"/>
            <a:ext cx="0" cy="35560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755785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E00C428-2DED-2C47-BAC6-8D755CB332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990737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for Log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4249" y="2872613"/>
            <a:ext cx="7478854" cy="1470025"/>
          </a:xfrm>
        </p:spPr>
        <p:txBody>
          <a:bodyPr anchor="t">
            <a:normAutofit/>
          </a:bodyPr>
          <a:lstStyle>
            <a:lvl1pPr algn="l">
              <a:defRPr sz="4000" b="0" i="0" cap="all">
                <a:latin typeface="Arial" panose="020B0604020202020204" pitchFamily="34" charset="0"/>
                <a:cs typeface="Arial" panose="020B0604020202020204" pitchFamily="34" charset="0"/>
              </a:defRPr>
            </a:lvl1pPr>
          </a:lstStyle>
          <a:p>
            <a:r>
              <a:rPr lang="en-US" dirty="0" smtClean="0"/>
              <a:t>PRESENTATION TO </a:t>
            </a:r>
            <a:endParaRPr lang="en-US" dirty="0"/>
          </a:p>
        </p:txBody>
      </p:sp>
      <p:sp>
        <p:nvSpPr>
          <p:cNvPr id="3" name="Subtitle 2"/>
          <p:cNvSpPr>
            <a:spLocks noGrp="1"/>
          </p:cNvSpPr>
          <p:nvPr>
            <p:ph type="subTitle" idx="1" hasCustomPrompt="1"/>
          </p:nvPr>
        </p:nvSpPr>
        <p:spPr>
          <a:xfrm>
            <a:off x="834249" y="3490362"/>
            <a:ext cx="7478854" cy="1752600"/>
          </a:xfrm>
        </p:spPr>
        <p:txBody>
          <a:bodyPr anchor="t">
            <a:normAutofit/>
          </a:bodyPr>
          <a:lstStyle>
            <a:lvl1pPr marL="0" indent="0" algn="l">
              <a:buNone/>
              <a:defRPr sz="5400" b="0" i="0" cap="all">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AUDIT COMMITTEE</a:t>
            </a:r>
          </a:p>
        </p:txBody>
      </p:sp>
      <p:pic>
        <p:nvPicPr>
          <p:cNvPr id="8" name="Picture 7"/>
          <p:cNvPicPr>
            <a:picLocks noChangeAspect="1"/>
          </p:cNvPicPr>
          <p:nvPr userDrawn="1"/>
        </p:nvPicPr>
        <p:blipFill>
          <a:blip r:embed="rId2"/>
          <a:stretch>
            <a:fillRect/>
          </a:stretch>
        </p:blipFill>
        <p:spPr>
          <a:xfrm>
            <a:off x="8051800" y="0"/>
            <a:ext cx="1092200" cy="6477000"/>
          </a:xfrm>
          <a:prstGeom prst="rect">
            <a:avLst/>
          </a:prstGeom>
        </p:spPr>
      </p:pic>
      <p:sp>
        <p:nvSpPr>
          <p:cNvPr id="10" name="Rectangle 9"/>
          <p:cNvSpPr/>
          <p:nvPr userDrawn="1"/>
        </p:nvSpPr>
        <p:spPr>
          <a:xfrm>
            <a:off x="1" y="6502400"/>
            <a:ext cx="9144000"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dirty="0">
              <a:solidFill>
                <a:prstClr val="white"/>
              </a:solidFill>
            </a:endParaRPr>
          </a:p>
        </p:txBody>
      </p:sp>
      <p:sp>
        <p:nvSpPr>
          <p:cNvPr id="12" name="Rectangle 11"/>
          <p:cNvSpPr/>
          <p:nvPr userDrawn="1"/>
        </p:nvSpPr>
        <p:spPr>
          <a:xfrm>
            <a:off x="6572956" y="6547129"/>
            <a:ext cx="2327649" cy="246221"/>
          </a:xfrm>
          <a:prstGeom prst="rect">
            <a:avLst/>
          </a:prstGeom>
        </p:spPr>
        <p:txBody>
          <a:bodyPr wrap="square">
            <a:spAutoFit/>
          </a:bodyPr>
          <a:lstStyle/>
          <a:p>
            <a:pPr algn="r" defTabSz="457200" fontAlgn="auto">
              <a:spcBef>
                <a:spcPts val="0"/>
              </a:spcBef>
              <a:spcAft>
                <a:spcPts val="0"/>
              </a:spcAft>
              <a:defRPr/>
            </a:pPr>
            <a:r>
              <a:rPr lang="en-US" sz="1000" dirty="0" smtClean="0">
                <a:solidFill>
                  <a:prstClr val="white"/>
                </a:solidFill>
                <a:latin typeface="Avenir 55 Roman"/>
                <a:ea typeface="+mn-ea"/>
                <a:cs typeface="Avenir 55 Roman"/>
              </a:rPr>
              <a:t>berrydunn.com   |   </a:t>
            </a:r>
            <a:r>
              <a:rPr lang="en-US" sz="1000" dirty="0" smtClean="0">
                <a:solidFill>
                  <a:prstClr val="white"/>
                </a:solidFill>
                <a:latin typeface="Avenir 95 Black"/>
                <a:ea typeface="+mn-ea"/>
                <a:cs typeface="Avenir 95 Black"/>
              </a:rPr>
              <a:t>GAIN CONTROL</a:t>
            </a:r>
            <a:endParaRPr lang="en-US" sz="1000" dirty="0">
              <a:solidFill>
                <a:prstClr val="white"/>
              </a:solidFill>
              <a:latin typeface="Avenir 95 Black"/>
              <a:ea typeface="+mn-ea"/>
              <a:cs typeface="Avenir 95 Black"/>
            </a:endParaRPr>
          </a:p>
        </p:txBody>
      </p:sp>
      <p:cxnSp>
        <p:nvCxnSpPr>
          <p:cNvPr id="20" name="Straight Connector 19"/>
          <p:cNvCxnSpPr/>
          <p:nvPr userDrawn="1"/>
        </p:nvCxnSpPr>
        <p:spPr>
          <a:xfrm flipH="1">
            <a:off x="3818419" y="1197525"/>
            <a:ext cx="4474580" cy="0"/>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H="1">
            <a:off x="3838523" y="1554163"/>
            <a:ext cx="4474580" cy="0"/>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3818419" y="2179823"/>
            <a:ext cx="4474580" cy="0"/>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Text Placeholder 5"/>
          <p:cNvSpPr>
            <a:spLocks noGrp="1"/>
          </p:cNvSpPr>
          <p:nvPr>
            <p:ph type="body" sz="quarter" idx="10" hasCustomPrompt="1"/>
          </p:nvPr>
        </p:nvSpPr>
        <p:spPr>
          <a:xfrm>
            <a:off x="3721100" y="1196975"/>
            <a:ext cx="4237038" cy="357188"/>
          </a:xfrm>
        </p:spPr>
        <p:txBody>
          <a:bodyPr>
            <a:noAutofit/>
          </a:bodyPr>
          <a:lstStyle>
            <a:lvl1pPr marL="0" indent="0">
              <a:buFontTx/>
              <a:buNone/>
              <a:defRPr sz="1600" baseline="0">
                <a:solidFill>
                  <a:schemeClr val="tx2"/>
                </a:solidFill>
                <a:latin typeface="Avenir 45 Book"/>
              </a:defRPr>
            </a:lvl1pPr>
            <a:lvl2pPr marL="457200" indent="0">
              <a:buFontTx/>
              <a:buNone/>
              <a:defRPr sz="1600" baseline="0">
                <a:solidFill>
                  <a:schemeClr val="tx2"/>
                </a:solidFill>
                <a:latin typeface="Avenir 45 Book"/>
              </a:defRPr>
            </a:lvl2pPr>
            <a:lvl3pPr marL="914400" indent="0">
              <a:buFontTx/>
              <a:buNone/>
              <a:defRPr sz="1600" baseline="0">
                <a:solidFill>
                  <a:schemeClr val="tx2"/>
                </a:solidFill>
                <a:latin typeface="Avenir 45 Book"/>
              </a:defRPr>
            </a:lvl3pPr>
            <a:lvl4pPr marL="1371600" indent="0">
              <a:buFontTx/>
              <a:buNone/>
              <a:defRPr sz="1600" baseline="0">
                <a:solidFill>
                  <a:schemeClr val="tx2"/>
                </a:solidFill>
                <a:latin typeface="Avenir 45 Book"/>
              </a:defRPr>
            </a:lvl4pPr>
            <a:lvl5pPr marL="1828800" indent="0">
              <a:buFontTx/>
              <a:buNone/>
              <a:defRPr sz="1600" baseline="0">
                <a:solidFill>
                  <a:schemeClr val="tx2"/>
                </a:solidFill>
                <a:latin typeface="Avenir 45 Book"/>
              </a:defRPr>
            </a:lvl5pPr>
          </a:lstStyle>
          <a:p>
            <a:pPr lvl="0"/>
            <a:r>
              <a:rPr lang="en-US" dirty="0" smtClean="0"/>
              <a:t>Date</a:t>
            </a:r>
            <a:endParaRPr lang="en-US" dirty="0"/>
          </a:p>
        </p:txBody>
      </p:sp>
      <p:sp>
        <p:nvSpPr>
          <p:cNvPr id="9" name="Text Placeholder 8"/>
          <p:cNvSpPr>
            <a:spLocks noGrp="1"/>
          </p:cNvSpPr>
          <p:nvPr>
            <p:ph type="body" sz="quarter" idx="11" hasCustomPrompt="1"/>
          </p:nvPr>
        </p:nvSpPr>
        <p:spPr>
          <a:xfrm>
            <a:off x="3721100" y="1554163"/>
            <a:ext cx="4237038" cy="625475"/>
          </a:xfrm>
        </p:spPr>
        <p:txBody>
          <a:bodyPr>
            <a:noAutofit/>
          </a:bodyPr>
          <a:lstStyle>
            <a:lvl1pPr marL="0" indent="0">
              <a:buFontTx/>
              <a:buNone/>
              <a:defRPr sz="1600" baseline="0">
                <a:solidFill>
                  <a:schemeClr val="tx2"/>
                </a:solidFill>
                <a:latin typeface="Avenir 45 Book"/>
              </a:defRPr>
            </a:lvl1pPr>
            <a:lvl2pPr marL="457200" indent="0">
              <a:buFontTx/>
              <a:buNone/>
              <a:defRPr sz="1600" baseline="0">
                <a:solidFill>
                  <a:schemeClr val="tx2"/>
                </a:solidFill>
                <a:latin typeface="Avenir 45 Book"/>
              </a:defRPr>
            </a:lvl2pPr>
            <a:lvl3pPr marL="914400" indent="0">
              <a:buFontTx/>
              <a:buNone/>
              <a:defRPr sz="1600" baseline="0">
                <a:solidFill>
                  <a:schemeClr val="tx2"/>
                </a:solidFill>
                <a:latin typeface="Avenir 45 Book"/>
              </a:defRPr>
            </a:lvl3pPr>
            <a:lvl4pPr marL="1371600" indent="0">
              <a:buFontTx/>
              <a:buNone/>
              <a:defRPr sz="1600" baseline="0">
                <a:solidFill>
                  <a:schemeClr val="tx2"/>
                </a:solidFill>
                <a:latin typeface="Avenir 45 Book"/>
              </a:defRPr>
            </a:lvl4pPr>
            <a:lvl5pPr marL="1828800" indent="0">
              <a:buFontTx/>
              <a:buNone/>
              <a:defRPr sz="1600" baseline="0">
                <a:solidFill>
                  <a:schemeClr val="tx2"/>
                </a:solidFill>
                <a:latin typeface="Avenir 45 Book"/>
              </a:defRPr>
            </a:lvl5pPr>
          </a:lstStyle>
          <a:p>
            <a:pPr lvl="0"/>
            <a:r>
              <a:rPr lang="en-US" dirty="0" smtClean="0"/>
              <a:t>Names</a:t>
            </a:r>
            <a:endParaRPr lang="en-US" dirty="0"/>
          </a:p>
        </p:txBody>
      </p:sp>
      <p:sp>
        <p:nvSpPr>
          <p:cNvPr id="13" name="Text Placeholder 12"/>
          <p:cNvSpPr>
            <a:spLocks noGrp="1"/>
          </p:cNvSpPr>
          <p:nvPr>
            <p:ph type="body" sz="quarter" idx="12" hasCustomPrompt="1"/>
          </p:nvPr>
        </p:nvSpPr>
        <p:spPr>
          <a:xfrm>
            <a:off x="3721099" y="5494338"/>
            <a:ext cx="4571899" cy="501650"/>
          </a:xfrm>
        </p:spPr>
        <p:txBody>
          <a:bodyPr anchor="ctr" anchorCtr="0">
            <a:noAutofit/>
          </a:bodyPr>
          <a:lstStyle>
            <a:lvl1pPr marL="0" indent="0">
              <a:buFontTx/>
              <a:buNone/>
              <a:defRPr sz="900" baseline="0">
                <a:solidFill>
                  <a:schemeClr val="tx2"/>
                </a:solidFill>
                <a:latin typeface="Avenir 45 Book"/>
              </a:defRPr>
            </a:lvl1pPr>
            <a:lvl2pPr marL="457200" indent="0">
              <a:buFontTx/>
              <a:buNone/>
              <a:defRPr sz="900" baseline="0">
                <a:solidFill>
                  <a:schemeClr val="tx2"/>
                </a:solidFill>
                <a:latin typeface="Avenir 45 Book"/>
              </a:defRPr>
            </a:lvl2pPr>
            <a:lvl3pPr marL="914400" indent="0">
              <a:buFontTx/>
              <a:buNone/>
              <a:defRPr sz="900" baseline="0">
                <a:solidFill>
                  <a:schemeClr val="tx2"/>
                </a:solidFill>
                <a:latin typeface="Avenir 45 Book"/>
              </a:defRPr>
            </a:lvl3pPr>
            <a:lvl4pPr marL="1371600" indent="0">
              <a:buFontTx/>
              <a:buNone/>
              <a:defRPr sz="900" baseline="0">
                <a:solidFill>
                  <a:schemeClr val="tx2"/>
                </a:solidFill>
                <a:latin typeface="Avenir 45 Book"/>
              </a:defRPr>
            </a:lvl4pPr>
            <a:lvl5pPr marL="1828800" indent="0">
              <a:buFontTx/>
              <a:buNone/>
              <a:defRPr sz="900" baseline="0">
                <a:solidFill>
                  <a:schemeClr val="tx2"/>
                </a:solidFill>
                <a:latin typeface="Avenir 45 Book"/>
              </a:defRPr>
            </a:lvl5pPr>
          </a:lstStyle>
          <a:p>
            <a:r>
              <a:rPr lang="en-US" sz="900" b="0" i="0" dirty="0" smtClean="0">
                <a:solidFill>
                  <a:schemeClr val="tx2"/>
                </a:solidFill>
                <a:latin typeface="Avenir 45 Book"/>
                <a:cs typeface="Avenir 45 Book"/>
              </a:rPr>
              <a:t>This report is intended solely for the information and use of the Audit Committee and management of </a:t>
            </a:r>
            <a:r>
              <a:rPr lang="en-US" sz="900" b="0" i="0" dirty="0" err="1" smtClean="0">
                <a:solidFill>
                  <a:schemeClr val="tx2"/>
                </a:solidFill>
                <a:latin typeface="Avenir 45 Book"/>
                <a:cs typeface="Avenir 45 Book"/>
              </a:rPr>
              <a:t>Frisbie</a:t>
            </a:r>
            <a:r>
              <a:rPr lang="en-US" sz="900" b="0" i="0" dirty="0" smtClean="0">
                <a:solidFill>
                  <a:schemeClr val="tx2"/>
                </a:solidFill>
                <a:latin typeface="Avenir 45 Book"/>
                <a:cs typeface="Avenir 45 Book"/>
              </a:rPr>
              <a:t> Memorial Hospital, Inc. and is not intended to be, and should not be, used by anyone other than these specified parties.</a:t>
            </a:r>
            <a:endParaRPr lang="en-US" sz="900" b="0" i="0" dirty="0">
              <a:solidFill>
                <a:schemeClr val="tx2"/>
              </a:solidFill>
              <a:latin typeface="Avenir 45 Book"/>
              <a:cs typeface="Avenir 45 Book"/>
            </a:endParaRPr>
          </a:p>
        </p:txBody>
      </p:sp>
    </p:spTree>
    <p:extLst>
      <p:ext uri="{BB962C8B-B14F-4D97-AF65-F5344CB8AC3E}">
        <p14:creationId xmlns:p14="http://schemas.microsoft.com/office/powerpoint/2010/main" val="11126614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834249" y="2872613"/>
            <a:ext cx="7478854" cy="1470025"/>
          </a:xfrm>
        </p:spPr>
        <p:txBody>
          <a:bodyPr anchor="t">
            <a:normAutofit/>
          </a:bodyPr>
          <a:lstStyle>
            <a:lvl1pPr algn="l">
              <a:defRPr sz="4000" b="0" i="0" cap="all">
                <a:latin typeface="Arial" panose="020B0604020202020204" pitchFamily="34" charset="0"/>
                <a:cs typeface="Arial" panose="020B0604020202020204" pitchFamily="34" charset="0"/>
              </a:defRPr>
            </a:lvl1pPr>
          </a:lstStyle>
          <a:p>
            <a:r>
              <a:rPr lang="en-US" dirty="0" smtClean="0"/>
              <a:t>PRESENTATION TO </a:t>
            </a:r>
            <a:endParaRPr lang="en-US" dirty="0"/>
          </a:p>
        </p:txBody>
      </p:sp>
      <p:sp>
        <p:nvSpPr>
          <p:cNvPr id="8" name="Subtitle 2"/>
          <p:cNvSpPr>
            <a:spLocks noGrp="1"/>
          </p:cNvSpPr>
          <p:nvPr>
            <p:ph type="subTitle" idx="1" hasCustomPrompt="1"/>
          </p:nvPr>
        </p:nvSpPr>
        <p:spPr>
          <a:xfrm>
            <a:off x="834249" y="3490362"/>
            <a:ext cx="7478854" cy="1752600"/>
          </a:xfrm>
        </p:spPr>
        <p:txBody>
          <a:bodyPr anchor="t">
            <a:normAutofit/>
          </a:bodyPr>
          <a:lstStyle>
            <a:lvl1pPr marL="0" indent="0" algn="l">
              <a:buNone/>
              <a:defRPr sz="5400" b="0" i="0" cap="all">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AUDIT COMMITTEE</a:t>
            </a:r>
          </a:p>
        </p:txBody>
      </p:sp>
      <p:pic>
        <p:nvPicPr>
          <p:cNvPr id="9" name="Picture 8"/>
          <p:cNvPicPr>
            <a:picLocks noChangeAspect="1"/>
          </p:cNvPicPr>
          <p:nvPr userDrawn="1"/>
        </p:nvPicPr>
        <p:blipFill>
          <a:blip r:embed="rId2"/>
          <a:stretch>
            <a:fillRect/>
          </a:stretch>
        </p:blipFill>
        <p:spPr>
          <a:xfrm>
            <a:off x="8051800" y="0"/>
            <a:ext cx="1092200" cy="6477000"/>
          </a:xfrm>
          <a:prstGeom prst="rect">
            <a:avLst/>
          </a:prstGeom>
        </p:spPr>
      </p:pic>
      <p:sp>
        <p:nvSpPr>
          <p:cNvPr id="10" name="Rectangle 9"/>
          <p:cNvSpPr/>
          <p:nvPr userDrawn="1"/>
        </p:nvSpPr>
        <p:spPr>
          <a:xfrm>
            <a:off x="1" y="6502400"/>
            <a:ext cx="9144000"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dirty="0">
              <a:solidFill>
                <a:prstClr val="white"/>
              </a:solidFill>
            </a:endParaRPr>
          </a:p>
        </p:txBody>
      </p:sp>
      <p:sp>
        <p:nvSpPr>
          <p:cNvPr id="11" name="Rectangle 10"/>
          <p:cNvSpPr/>
          <p:nvPr userDrawn="1"/>
        </p:nvSpPr>
        <p:spPr>
          <a:xfrm>
            <a:off x="6572956" y="6547129"/>
            <a:ext cx="2327649" cy="246221"/>
          </a:xfrm>
          <a:prstGeom prst="rect">
            <a:avLst/>
          </a:prstGeom>
        </p:spPr>
        <p:txBody>
          <a:bodyPr wrap="square">
            <a:spAutoFit/>
          </a:bodyPr>
          <a:lstStyle/>
          <a:p>
            <a:pPr algn="r" defTabSz="457200" fontAlgn="auto">
              <a:spcBef>
                <a:spcPts val="0"/>
              </a:spcBef>
              <a:spcAft>
                <a:spcPts val="0"/>
              </a:spcAft>
              <a:defRPr/>
            </a:pPr>
            <a:r>
              <a:rPr lang="en-US" sz="1000" dirty="0" smtClean="0">
                <a:solidFill>
                  <a:prstClr val="white"/>
                </a:solidFill>
                <a:latin typeface="Avenir 55 Roman"/>
                <a:ea typeface="+mn-ea"/>
                <a:cs typeface="Avenir 55 Roman"/>
              </a:rPr>
              <a:t>berrydunn.com</a:t>
            </a:r>
            <a:endParaRPr lang="en-US" sz="1000" dirty="0">
              <a:solidFill>
                <a:prstClr val="white"/>
              </a:solidFill>
              <a:latin typeface="Avenir 95 Black"/>
              <a:ea typeface="+mn-ea"/>
              <a:cs typeface="Avenir 95 Black"/>
            </a:endParaRPr>
          </a:p>
        </p:txBody>
      </p:sp>
    </p:spTree>
    <p:extLst>
      <p:ext uri="{BB962C8B-B14F-4D97-AF65-F5344CB8AC3E}">
        <p14:creationId xmlns:p14="http://schemas.microsoft.com/office/powerpoint/2010/main" val="293685076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Rectangle 21"/>
          <p:cNvSpPr/>
          <p:nvPr userDrawn="1"/>
        </p:nvSpPr>
        <p:spPr>
          <a:xfrm>
            <a:off x="1" y="6502400"/>
            <a:ext cx="9144000"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dirty="0">
              <a:solidFill>
                <a:prstClr val="white"/>
              </a:solidFill>
            </a:endParaRPr>
          </a:p>
        </p:txBody>
      </p:sp>
      <p:sp>
        <p:nvSpPr>
          <p:cNvPr id="2" name="Title 1"/>
          <p:cNvSpPr>
            <a:spLocks noGrp="1"/>
          </p:cNvSpPr>
          <p:nvPr>
            <p:ph type="title" hasCustomPrompt="1"/>
          </p:nvPr>
        </p:nvSpPr>
        <p:spPr>
          <a:xfrm>
            <a:off x="808182" y="868471"/>
            <a:ext cx="7878617" cy="612966"/>
          </a:xfrm>
        </p:spPr>
        <p:txBody>
          <a:bodyPr anchor="t" anchorCtr="0">
            <a:normAutofit/>
          </a:bodyPr>
          <a:lstStyle>
            <a:lvl1pPr algn="l">
              <a:defRPr sz="2600" b="0" i="0" cap="all">
                <a:latin typeface="Arial" panose="020B0604020202020204" pitchFamily="34" charset="0"/>
                <a:cs typeface="Arial" panose="020B0604020202020204" pitchFamily="34" charset="0"/>
              </a:defRPr>
            </a:lvl1pPr>
          </a:lstStyle>
          <a:p>
            <a:r>
              <a:rPr lang="en-US" dirty="0" smtClean="0"/>
              <a:t>DISCUSSION OUTLINE</a:t>
            </a:r>
          </a:p>
        </p:txBody>
      </p:sp>
      <p:sp>
        <p:nvSpPr>
          <p:cNvPr id="3" name="Content Placeholder 2"/>
          <p:cNvSpPr>
            <a:spLocks noGrp="1"/>
          </p:cNvSpPr>
          <p:nvPr>
            <p:ph idx="1" hasCustomPrompt="1"/>
          </p:nvPr>
        </p:nvSpPr>
        <p:spPr>
          <a:xfrm>
            <a:off x="808181" y="1708631"/>
            <a:ext cx="7878618" cy="4363306"/>
          </a:xfrm>
        </p:spPr>
        <p:txBody>
          <a:bodyPr/>
          <a:lstStyle>
            <a:lvl1pPr marL="0" indent="0">
              <a:spcAft>
                <a:spcPts val="1400"/>
              </a:spcAft>
              <a:buNone/>
              <a:defRPr sz="1600" b="0" i="0" cap="none" baseline="0">
                <a:latin typeface="Arial" panose="020B0604020202020204" pitchFamily="34" charset="0"/>
                <a:cs typeface="Arial" panose="020B0604020202020204" pitchFamily="34" charset="0"/>
              </a:defRPr>
            </a:lvl1pPr>
            <a:lvl2pPr marL="230188" indent="-230188">
              <a:spcAft>
                <a:spcPts val="1000"/>
              </a:spcAft>
              <a:buClrTx/>
              <a:buSzPct val="100000"/>
              <a:buFont typeface="Arial"/>
              <a:buChar char="•"/>
              <a:defRPr sz="2400" b="0" i="0" cap="none" baseline="0">
                <a:latin typeface="Arial" panose="020B0604020202020204" pitchFamily="34" charset="0"/>
                <a:cs typeface="Arial" panose="020B0604020202020204" pitchFamily="34" charset="0"/>
              </a:defRPr>
            </a:lvl2pPr>
          </a:lstStyle>
          <a:p>
            <a:pPr lvl="0"/>
            <a:r>
              <a:rPr lang="en-US" dirty="0" smtClean="0"/>
              <a:t>THE OBJECTIVES FOR TODAY’S MEETING ARE TO DISCUSS:</a:t>
            </a:r>
          </a:p>
          <a:p>
            <a:pPr lvl="1"/>
            <a:r>
              <a:rPr lang="en-US" dirty="0" smtClean="0"/>
              <a:t>Our responsibility as auditors under U.S. </a:t>
            </a:r>
            <a:br>
              <a:rPr lang="en-US" dirty="0" smtClean="0"/>
            </a:br>
            <a:r>
              <a:rPr lang="en-US" dirty="0" smtClean="0"/>
              <a:t>generally accepted auditing standards (GAAS), </a:t>
            </a:r>
            <a:br>
              <a:rPr lang="en-US" dirty="0" smtClean="0"/>
            </a:br>
            <a:r>
              <a:rPr lang="en-US" dirty="0" smtClean="0"/>
              <a:t>included in a separate letter</a:t>
            </a:r>
          </a:p>
          <a:p>
            <a:pPr lvl="1"/>
            <a:r>
              <a:rPr lang="en-US" dirty="0" smtClean="0"/>
              <a:t>Management letter</a:t>
            </a:r>
          </a:p>
          <a:p>
            <a:pPr lvl="1"/>
            <a:r>
              <a:rPr lang="en-US" dirty="0" smtClean="0"/>
              <a:t>Current year results and ratios</a:t>
            </a:r>
          </a:p>
        </p:txBody>
      </p:sp>
      <p:sp>
        <p:nvSpPr>
          <p:cNvPr id="6" name="Slide Number Placeholder 5"/>
          <p:cNvSpPr>
            <a:spLocks noGrp="1"/>
          </p:cNvSpPr>
          <p:nvPr>
            <p:ph type="sldNum" sz="quarter" idx="12"/>
          </p:nvPr>
        </p:nvSpPr>
        <p:spPr>
          <a:xfrm>
            <a:off x="8502070" y="6492875"/>
            <a:ext cx="641930" cy="365125"/>
          </a:xfrm>
        </p:spPr>
        <p:txBody>
          <a:bodyPr/>
          <a:lstStyle>
            <a:lvl1pPr algn="ctr">
              <a:defRPr b="0" i="0">
                <a:solidFill>
                  <a:schemeClr val="bg1"/>
                </a:solidFill>
                <a:latin typeface="Avenir 95 Black"/>
                <a:cs typeface="Avenir 95 Black"/>
              </a:defRPr>
            </a:lvl1pPr>
          </a:lstStyle>
          <a:p>
            <a:fld id="{BE00C428-2DED-2C47-BAC6-8D755CB332A8}" type="slidenum">
              <a:rPr lang="en-US" smtClean="0">
                <a:solidFill>
                  <a:prstClr val="white"/>
                </a:solidFill>
              </a:rPr>
              <a:pPr/>
              <a:t>‹#›</a:t>
            </a:fld>
            <a:endParaRPr lang="en-US" dirty="0">
              <a:solidFill>
                <a:prstClr val="white"/>
              </a:solidFill>
            </a:endParaRPr>
          </a:p>
        </p:txBody>
      </p:sp>
      <p:cxnSp>
        <p:nvCxnSpPr>
          <p:cNvPr id="8" name="Straight Connector 7"/>
          <p:cNvCxnSpPr/>
          <p:nvPr userDrawn="1"/>
        </p:nvCxnSpPr>
        <p:spPr>
          <a:xfrm flipH="1">
            <a:off x="939031" y="1514205"/>
            <a:ext cx="8204969" cy="0"/>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8502071" y="6502400"/>
            <a:ext cx="0" cy="35560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688921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E00C428-2DED-2C47-BAC6-8D755CB332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441236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for Log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4249" y="2872613"/>
            <a:ext cx="7478854" cy="1470025"/>
          </a:xfrm>
        </p:spPr>
        <p:txBody>
          <a:bodyPr anchor="t">
            <a:normAutofit/>
          </a:bodyPr>
          <a:lstStyle>
            <a:lvl1pPr algn="l">
              <a:defRPr sz="4000" b="0" i="0" cap="all">
                <a:latin typeface="Arial" panose="020B0604020202020204" pitchFamily="34" charset="0"/>
                <a:cs typeface="Arial" panose="020B0604020202020204" pitchFamily="34" charset="0"/>
              </a:defRPr>
            </a:lvl1pPr>
          </a:lstStyle>
          <a:p>
            <a:r>
              <a:rPr lang="en-US" dirty="0" smtClean="0"/>
              <a:t>PRESENTATION TO </a:t>
            </a:r>
            <a:endParaRPr lang="en-US" dirty="0"/>
          </a:p>
        </p:txBody>
      </p:sp>
      <p:sp>
        <p:nvSpPr>
          <p:cNvPr id="3" name="Subtitle 2"/>
          <p:cNvSpPr>
            <a:spLocks noGrp="1"/>
          </p:cNvSpPr>
          <p:nvPr>
            <p:ph type="subTitle" idx="1" hasCustomPrompt="1"/>
          </p:nvPr>
        </p:nvSpPr>
        <p:spPr>
          <a:xfrm>
            <a:off x="834249" y="3490362"/>
            <a:ext cx="7478854" cy="1752600"/>
          </a:xfrm>
        </p:spPr>
        <p:txBody>
          <a:bodyPr anchor="t">
            <a:normAutofit/>
          </a:bodyPr>
          <a:lstStyle>
            <a:lvl1pPr marL="0" indent="0" algn="l">
              <a:buNone/>
              <a:defRPr sz="5400" b="0" i="0" cap="all">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AUDIT COMMITTEE</a:t>
            </a:r>
          </a:p>
        </p:txBody>
      </p:sp>
      <p:pic>
        <p:nvPicPr>
          <p:cNvPr id="8" name="Picture 7"/>
          <p:cNvPicPr>
            <a:picLocks noChangeAspect="1"/>
          </p:cNvPicPr>
          <p:nvPr userDrawn="1"/>
        </p:nvPicPr>
        <p:blipFill>
          <a:blip r:embed="rId2"/>
          <a:stretch>
            <a:fillRect/>
          </a:stretch>
        </p:blipFill>
        <p:spPr>
          <a:xfrm>
            <a:off x="8051800" y="0"/>
            <a:ext cx="1092200" cy="6477000"/>
          </a:xfrm>
          <a:prstGeom prst="rect">
            <a:avLst/>
          </a:prstGeom>
        </p:spPr>
      </p:pic>
      <p:sp>
        <p:nvSpPr>
          <p:cNvPr id="10" name="Rectangle 9"/>
          <p:cNvSpPr/>
          <p:nvPr userDrawn="1"/>
        </p:nvSpPr>
        <p:spPr>
          <a:xfrm>
            <a:off x="1" y="6502400"/>
            <a:ext cx="9144000"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dirty="0">
              <a:solidFill>
                <a:prstClr val="white"/>
              </a:solidFill>
            </a:endParaRPr>
          </a:p>
        </p:txBody>
      </p:sp>
      <p:sp>
        <p:nvSpPr>
          <p:cNvPr id="12" name="Rectangle 11"/>
          <p:cNvSpPr/>
          <p:nvPr userDrawn="1"/>
        </p:nvSpPr>
        <p:spPr>
          <a:xfrm>
            <a:off x="6572956" y="6547129"/>
            <a:ext cx="2327649" cy="246221"/>
          </a:xfrm>
          <a:prstGeom prst="rect">
            <a:avLst/>
          </a:prstGeom>
        </p:spPr>
        <p:txBody>
          <a:bodyPr wrap="square">
            <a:spAutoFit/>
          </a:bodyPr>
          <a:lstStyle/>
          <a:p>
            <a:pPr algn="r" defTabSz="457200" fontAlgn="auto">
              <a:spcBef>
                <a:spcPts val="0"/>
              </a:spcBef>
              <a:spcAft>
                <a:spcPts val="0"/>
              </a:spcAft>
              <a:defRPr/>
            </a:pPr>
            <a:r>
              <a:rPr lang="en-US" sz="1000" dirty="0" smtClean="0">
                <a:solidFill>
                  <a:prstClr val="white"/>
                </a:solidFill>
                <a:latin typeface="Avenir 55 Roman"/>
                <a:ea typeface="+mn-ea"/>
                <a:cs typeface="Avenir 55 Roman"/>
              </a:rPr>
              <a:t>berrydunn.com   |   </a:t>
            </a:r>
            <a:r>
              <a:rPr lang="en-US" sz="1000" dirty="0" smtClean="0">
                <a:solidFill>
                  <a:prstClr val="white"/>
                </a:solidFill>
                <a:latin typeface="Avenir 95 Black"/>
                <a:ea typeface="+mn-ea"/>
                <a:cs typeface="Avenir 95 Black"/>
              </a:rPr>
              <a:t>GAIN CONTROL</a:t>
            </a:r>
            <a:endParaRPr lang="en-US" sz="1000" dirty="0">
              <a:solidFill>
                <a:prstClr val="white"/>
              </a:solidFill>
              <a:latin typeface="Avenir 95 Black"/>
              <a:ea typeface="+mn-ea"/>
              <a:cs typeface="Avenir 95 Black"/>
            </a:endParaRPr>
          </a:p>
        </p:txBody>
      </p:sp>
      <p:cxnSp>
        <p:nvCxnSpPr>
          <p:cNvPr id="20" name="Straight Connector 19"/>
          <p:cNvCxnSpPr/>
          <p:nvPr userDrawn="1"/>
        </p:nvCxnSpPr>
        <p:spPr>
          <a:xfrm flipH="1">
            <a:off x="3818419" y="1197525"/>
            <a:ext cx="4474580" cy="0"/>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H="1">
            <a:off x="3838523" y="1554163"/>
            <a:ext cx="4474580" cy="0"/>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3818419" y="2179823"/>
            <a:ext cx="4474580" cy="0"/>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Text Placeholder 5"/>
          <p:cNvSpPr>
            <a:spLocks noGrp="1"/>
          </p:cNvSpPr>
          <p:nvPr>
            <p:ph type="body" sz="quarter" idx="10" hasCustomPrompt="1"/>
          </p:nvPr>
        </p:nvSpPr>
        <p:spPr>
          <a:xfrm>
            <a:off x="3721100" y="1196975"/>
            <a:ext cx="4237038" cy="357188"/>
          </a:xfrm>
        </p:spPr>
        <p:txBody>
          <a:bodyPr>
            <a:noAutofit/>
          </a:bodyPr>
          <a:lstStyle>
            <a:lvl1pPr marL="0" indent="0">
              <a:buFontTx/>
              <a:buNone/>
              <a:defRPr sz="1600" baseline="0">
                <a:solidFill>
                  <a:schemeClr val="tx2"/>
                </a:solidFill>
                <a:latin typeface="Avenir 45 Book"/>
              </a:defRPr>
            </a:lvl1pPr>
            <a:lvl2pPr marL="457200" indent="0">
              <a:buFontTx/>
              <a:buNone/>
              <a:defRPr sz="1600" baseline="0">
                <a:solidFill>
                  <a:schemeClr val="tx2"/>
                </a:solidFill>
                <a:latin typeface="Avenir 45 Book"/>
              </a:defRPr>
            </a:lvl2pPr>
            <a:lvl3pPr marL="914400" indent="0">
              <a:buFontTx/>
              <a:buNone/>
              <a:defRPr sz="1600" baseline="0">
                <a:solidFill>
                  <a:schemeClr val="tx2"/>
                </a:solidFill>
                <a:latin typeface="Avenir 45 Book"/>
              </a:defRPr>
            </a:lvl3pPr>
            <a:lvl4pPr marL="1371600" indent="0">
              <a:buFontTx/>
              <a:buNone/>
              <a:defRPr sz="1600" baseline="0">
                <a:solidFill>
                  <a:schemeClr val="tx2"/>
                </a:solidFill>
                <a:latin typeface="Avenir 45 Book"/>
              </a:defRPr>
            </a:lvl4pPr>
            <a:lvl5pPr marL="1828800" indent="0">
              <a:buFontTx/>
              <a:buNone/>
              <a:defRPr sz="1600" baseline="0">
                <a:solidFill>
                  <a:schemeClr val="tx2"/>
                </a:solidFill>
                <a:latin typeface="Avenir 45 Book"/>
              </a:defRPr>
            </a:lvl5pPr>
          </a:lstStyle>
          <a:p>
            <a:pPr lvl="0"/>
            <a:r>
              <a:rPr lang="en-US" dirty="0" smtClean="0"/>
              <a:t>Date</a:t>
            </a:r>
            <a:endParaRPr lang="en-US" dirty="0"/>
          </a:p>
        </p:txBody>
      </p:sp>
      <p:sp>
        <p:nvSpPr>
          <p:cNvPr id="9" name="Text Placeholder 8"/>
          <p:cNvSpPr>
            <a:spLocks noGrp="1"/>
          </p:cNvSpPr>
          <p:nvPr>
            <p:ph type="body" sz="quarter" idx="11" hasCustomPrompt="1"/>
          </p:nvPr>
        </p:nvSpPr>
        <p:spPr>
          <a:xfrm>
            <a:off x="3721100" y="1554163"/>
            <a:ext cx="4237038" cy="625475"/>
          </a:xfrm>
        </p:spPr>
        <p:txBody>
          <a:bodyPr>
            <a:noAutofit/>
          </a:bodyPr>
          <a:lstStyle>
            <a:lvl1pPr marL="0" indent="0">
              <a:buFontTx/>
              <a:buNone/>
              <a:defRPr sz="1600" baseline="0">
                <a:solidFill>
                  <a:schemeClr val="tx2"/>
                </a:solidFill>
                <a:latin typeface="Avenir 45 Book"/>
              </a:defRPr>
            </a:lvl1pPr>
            <a:lvl2pPr marL="457200" indent="0">
              <a:buFontTx/>
              <a:buNone/>
              <a:defRPr sz="1600" baseline="0">
                <a:solidFill>
                  <a:schemeClr val="tx2"/>
                </a:solidFill>
                <a:latin typeface="Avenir 45 Book"/>
              </a:defRPr>
            </a:lvl2pPr>
            <a:lvl3pPr marL="914400" indent="0">
              <a:buFontTx/>
              <a:buNone/>
              <a:defRPr sz="1600" baseline="0">
                <a:solidFill>
                  <a:schemeClr val="tx2"/>
                </a:solidFill>
                <a:latin typeface="Avenir 45 Book"/>
              </a:defRPr>
            </a:lvl3pPr>
            <a:lvl4pPr marL="1371600" indent="0">
              <a:buFontTx/>
              <a:buNone/>
              <a:defRPr sz="1600" baseline="0">
                <a:solidFill>
                  <a:schemeClr val="tx2"/>
                </a:solidFill>
                <a:latin typeface="Avenir 45 Book"/>
              </a:defRPr>
            </a:lvl4pPr>
            <a:lvl5pPr marL="1828800" indent="0">
              <a:buFontTx/>
              <a:buNone/>
              <a:defRPr sz="1600" baseline="0">
                <a:solidFill>
                  <a:schemeClr val="tx2"/>
                </a:solidFill>
                <a:latin typeface="Avenir 45 Book"/>
              </a:defRPr>
            </a:lvl5pPr>
          </a:lstStyle>
          <a:p>
            <a:pPr lvl="0"/>
            <a:r>
              <a:rPr lang="en-US" dirty="0" smtClean="0"/>
              <a:t>Names</a:t>
            </a:r>
            <a:endParaRPr lang="en-US" dirty="0"/>
          </a:p>
        </p:txBody>
      </p:sp>
      <p:sp>
        <p:nvSpPr>
          <p:cNvPr id="13" name="Text Placeholder 12"/>
          <p:cNvSpPr>
            <a:spLocks noGrp="1"/>
          </p:cNvSpPr>
          <p:nvPr>
            <p:ph type="body" sz="quarter" idx="12" hasCustomPrompt="1"/>
          </p:nvPr>
        </p:nvSpPr>
        <p:spPr>
          <a:xfrm>
            <a:off x="3721099" y="5494338"/>
            <a:ext cx="4571899" cy="501650"/>
          </a:xfrm>
        </p:spPr>
        <p:txBody>
          <a:bodyPr anchor="ctr" anchorCtr="0">
            <a:noAutofit/>
          </a:bodyPr>
          <a:lstStyle>
            <a:lvl1pPr marL="0" indent="0">
              <a:buFontTx/>
              <a:buNone/>
              <a:defRPr sz="900" baseline="0">
                <a:solidFill>
                  <a:schemeClr val="tx2"/>
                </a:solidFill>
                <a:latin typeface="Avenir 45 Book"/>
              </a:defRPr>
            </a:lvl1pPr>
            <a:lvl2pPr marL="457200" indent="0">
              <a:buFontTx/>
              <a:buNone/>
              <a:defRPr sz="900" baseline="0">
                <a:solidFill>
                  <a:schemeClr val="tx2"/>
                </a:solidFill>
                <a:latin typeface="Avenir 45 Book"/>
              </a:defRPr>
            </a:lvl2pPr>
            <a:lvl3pPr marL="914400" indent="0">
              <a:buFontTx/>
              <a:buNone/>
              <a:defRPr sz="900" baseline="0">
                <a:solidFill>
                  <a:schemeClr val="tx2"/>
                </a:solidFill>
                <a:latin typeface="Avenir 45 Book"/>
              </a:defRPr>
            </a:lvl3pPr>
            <a:lvl4pPr marL="1371600" indent="0">
              <a:buFontTx/>
              <a:buNone/>
              <a:defRPr sz="900" baseline="0">
                <a:solidFill>
                  <a:schemeClr val="tx2"/>
                </a:solidFill>
                <a:latin typeface="Avenir 45 Book"/>
              </a:defRPr>
            </a:lvl4pPr>
            <a:lvl5pPr marL="1828800" indent="0">
              <a:buFontTx/>
              <a:buNone/>
              <a:defRPr sz="900" baseline="0">
                <a:solidFill>
                  <a:schemeClr val="tx2"/>
                </a:solidFill>
                <a:latin typeface="Avenir 45 Book"/>
              </a:defRPr>
            </a:lvl5pPr>
          </a:lstStyle>
          <a:p>
            <a:r>
              <a:rPr lang="en-US" sz="900" b="0" i="0" dirty="0" smtClean="0">
                <a:solidFill>
                  <a:schemeClr val="tx2"/>
                </a:solidFill>
                <a:latin typeface="Avenir 45 Book"/>
                <a:cs typeface="Avenir 45 Book"/>
              </a:rPr>
              <a:t>This report is intended solely for the information and use of the Audit Committee and management of </a:t>
            </a:r>
            <a:r>
              <a:rPr lang="en-US" sz="900" b="0" i="0" dirty="0" err="1" smtClean="0">
                <a:solidFill>
                  <a:schemeClr val="tx2"/>
                </a:solidFill>
                <a:latin typeface="Avenir 45 Book"/>
                <a:cs typeface="Avenir 45 Book"/>
              </a:rPr>
              <a:t>Frisbie</a:t>
            </a:r>
            <a:r>
              <a:rPr lang="en-US" sz="900" b="0" i="0" dirty="0" smtClean="0">
                <a:solidFill>
                  <a:schemeClr val="tx2"/>
                </a:solidFill>
                <a:latin typeface="Avenir 45 Book"/>
                <a:cs typeface="Avenir 45 Book"/>
              </a:rPr>
              <a:t> Memorial Hospital, Inc. and is not intended to be, and should not be, used by anyone other than these specified parties.</a:t>
            </a:r>
            <a:endParaRPr lang="en-US" sz="900" b="0" i="0" dirty="0">
              <a:solidFill>
                <a:schemeClr val="tx2"/>
              </a:solidFill>
              <a:latin typeface="Avenir 45 Book"/>
              <a:cs typeface="Avenir 45 Book"/>
            </a:endParaRPr>
          </a:p>
        </p:txBody>
      </p:sp>
    </p:spTree>
    <p:extLst>
      <p:ext uri="{BB962C8B-B14F-4D97-AF65-F5344CB8AC3E}">
        <p14:creationId xmlns:p14="http://schemas.microsoft.com/office/powerpoint/2010/main" val="111675405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834249" y="2872613"/>
            <a:ext cx="7478854" cy="1470025"/>
          </a:xfrm>
        </p:spPr>
        <p:txBody>
          <a:bodyPr anchor="t">
            <a:normAutofit/>
          </a:bodyPr>
          <a:lstStyle>
            <a:lvl1pPr algn="l">
              <a:defRPr sz="4000" b="0" i="0" cap="all">
                <a:latin typeface="Arial" panose="020B0604020202020204" pitchFamily="34" charset="0"/>
                <a:cs typeface="Arial" panose="020B0604020202020204" pitchFamily="34" charset="0"/>
              </a:defRPr>
            </a:lvl1pPr>
          </a:lstStyle>
          <a:p>
            <a:r>
              <a:rPr lang="en-US" dirty="0" smtClean="0"/>
              <a:t>PRESENTATION TO </a:t>
            </a:r>
            <a:endParaRPr lang="en-US" dirty="0"/>
          </a:p>
        </p:txBody>
      </p:sp>
      <p:sp>
        <p:nvSpPr>
          <p:cNvPr id="8" name="Subtitle 2"/>
          <p:cNvSpPr>
            <a:spLocks noGrp="1"/>
          </p:cNvSpPr>
          <p:nvPr>
            <p:ph type="subTitle" idx="1" hasCustomPrompt="1"/>
          </p:nvPr>
        </p:nvSpPr>
        <p:spPr>
          <a:xfrm>
            <a:off x="834249" y="3490362"/>
            <a:ext cx="7478854" cy="1752600"/>
          </a:xfrm>
        </p:spPr>
        <p:txBody>
          <a:bodyPr anchor="t">
            <a:normAutofit/>
          </a:bodyPr>
          <a:lstStyle>
            <a:lvl1pPr marL="0" indent="0" algn="l">
              <a:buNone/>
              <a:defRPr sz="5400" b="0" i="0" cap="all">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AUDIT COMMITTEE</a:t>
            </a:r>
          </a:p>
        </p:txBody>
      </p:sp>
      <p:pic>
        <p:nvPicPr>
          <p:cNvPr id="9" name="Picture 8"/>
          <p:cNvPicPr>
            <a:picLocks noChangeAspect="1"/>
          </p:cNvPicPr>
          <p:nvPr userDrawn="1"/>
        </p:nvPicPr>
        <p:blipFill>
          <a:blip r:embed="rId2"/>
          <a:stretch>
            <a:fillRect/>
          </a:stretch>
        </p:blipFill>
        <p:spPr>
          <a:xfrm>
            <a:off x="8051800" y="0"/>
            <a:ext cx="1092200" cy="6477000"/>
          </a:xfrm>
          <a:prstGeom prst="rect">
            <a:avLst/>
          </a:prstGeom>
        </p:spPr>
      </p:pic>
      <p:sp>
        <p:nvSpPr>
          <p:cNvPr id="10" name="Rectangle 9"/>
          <p:cNvSpPr/>
          <p:nvPr userDrawn="1"/>
        </p:nvSpPr>
        <p:spPr>
          <a:xfrm>
            <a:off x="1" y="6502400"/>
            <a:ext cx="9144000"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dirty="0">
              <a:solidFill>
                <a:prstClr val="white"/>
              </a:solidFill>
            </a:endParaRPr>
          </a:p>
        </p:txBody>
      </p:sp>
      <p:sp>
        <p:nvSpPr>
          <p:cNvPr id="11" name="Rectangle 10"/>
          <p:cNvSpPr/>
          <p:nvPr userDrawn="1"/>
        </p:nvSpPr>
        <p:spPr>
          <a:xfrm>
            <a:off x="6572956" y="6547129"/>
            <a:ext cx="2327649" cy="246221"/>
          </a:xfrm>
          <a:prstGeom prst="rect">
            <a:avLst/>
          </a:prstGeom>
        </p:spPr>
        <p:txBody>
          <a:bodyPr wrap="square">
            <a:spAutoFit/>
          </a:bodyPr>
          <a:lstStyle/>
          <a:p>
            <a:pPr algn="r" defTabSz="457200" fontAlgn="auto">
              <a:spcBef>
                <a:spcPts val="0"/>
              </a:spcBef>
              <a:spcAft>
                <a:spcPts val="0"/>
              </a:spcAft>
              <a:defRPr/>
            </a:pPr>
            <a:r>
              <a:rPr lang="en-US" sz="1000" dirty="0" smtClean="0">
                <a:solidFill>
                  <a:prstClr val="white"/>
                </a:solidFill>
                <a:latin typeface="Avenir 55 Roman"/>
                <a:ea typeface="+mn-ea"/>
                <a:cs typeface="Avenir 55 Roman"/>
              </a:rPr>
              <a:t>berrydunn.com</a:t>
            </a:r>
            <a:endParaRPr lang="en-US" sz="1000" dirty="0">
              <a:solidFill>
                <a:prstClr val="white"/>
              </a:solidFill>
              <a:latin typeface="Avenir 95 Black"/>
              <a:ea typeface="+mn-ea"/>
              <a:cs typeface="Avenir 95 Black"/>
            </a:endParaRPr>
          </a:p>
        </p:txBody>
      </p:sp>
    </p:spTree>
    <p:extLst>
      <p:ext uri="{BB962C8B-B14F-4D97-AF65-F5344CB8AC3E}">
        <p14:creationId xmlns:p14="http://schemas.microsoft.com/office/powerpoint/2010/main" val="102191808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Rectangle 21"/>
          <p:cNvSpPr/>
          <p:nvPr userDrawn="1"/>
        </p:nvSpPr>
        <p:spPr>
          <a:xfrm>
            <a:off x="1" y="6502400"/>
            <a:ext cx="9144000"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dirty="0">
              <a:solidFill>
                <a:prstClr val="white"/>
              </a:solidFill>
            </a:endParaRPr>
          </a:p>
        </p:txBody>
      </p:sp>
      <p:sp>
        <p:nvSpPr>
          <p:cNvPr id="2" name="Title 1"/>
          <p:cNvSpPr>
            <a:spLocks noGrp="1"/>
          </p:cNvSpPr>
          <p:nvPr>
            <p:ph type="title" hasCustomPrompt="1"/>
          </p:nvPr>
        </p:nvSpPr>
        <p:spPr>
          <a:xfrm>
            <a:off x="808182" y="868471"/>
            <a:ext cx="7878617" cy="612966"/>
          </a:xfrm>
        </p:spPr>
        <p:txBody>
          <a:bodyPr anchor="t" anchorCtr="0">
            <a:normAutofit/>
          </a:bodyPr>
          <a:lstStyle>
            <a:lvl1pPr algn="l">
              <a:defRPr sz="2600" b="0" i="0" cap="all">
                <a:latin typeface="Arial" panose="020B0604020202020204" pitchFamily="34" charset="0"/>
                <a:cs typeface="Arial" panose="020B0604020202020204" pitchFamily="34" charset="0"/>
              </a:defRPr>
            </a:lvl1pPr>
          </a:lstStyle>
          <a:p>
            <a:r>
              <a:rPr lang="en-US" dirty="0" smtClean="0"/>
              <a:t>DISCUSSION OUTLINE</a:t>
            </a:r>
          </a:p>
        </p:txBody>
      </p:sp>
      <p:sp>
        <p:nvSpPr>
          <p:cNvPr id="3" name="Content Placeholder 2"/>
          <p:cNvSpPr>
            <a:spLocks noGrp="1"/>
          </p:cNvSpPr>
          <p:nvPr>
            <p:ph idx="1" hasCustomPrompt="1"/>
          </p:nvPr>
        </p:nvSpPr>
        <p:spPr>
          <a:xfrm>
            <a:off x="808181" y="1708631"/>
            <a:ext cx="7878618" cy="4363306"/>
          </a:xfrm>
        </p:spPr>
        <p:txBody>
          <a:bodyPr/>
          <a:lstStyle>
            <a:lvl1pPr marL="0" indent="0">
              <a:spcAft>
                <a:spcPts val="1400"/>
              </a:spcAft>
              <a:buNone/>
              <a:defRPr sz="1600" b="0" i="0" cap="none" baseline="0">
                <a:latin typeface="Arial" panose="020B0604020202020204" pitchFamily="34" charset="0"/>
                <a:cs typeface="Arial" panose="020B0604020202020204" pitchFamily="34" charset="0"/>
              </a:defRPr>
            </a:lvl1pPr>
            <a:lvl2pPr marL="230188" indent="-230188">
              <a:spcAft>
                <a:spcPts val="1000"/>
              </a:spcAft>
              <a:buClrTx/>
              <a:buSzPct val="100000"/>
              <a:buFont typeface="Arial"/>
              <a:buChar char="•"/>
              <a:defRPr sz="2400" b="0" i="0" cap="none" baseline="0">
                <a:latin typeface="Arial" panose="020B0604020202020204" pitchFamily="34" charset="0"/>
                <a:cs typeface="Arial" panose="020B0604020202020204" pitchFamily="34" charset="0"/>
              </a:defRPr>
            </a:lvl2pPr>
          </a:lstStyle>
          <a:p>
            <a:pPr lvl="0"/>
            <a:r>
              <a:rPr lang="en-US" dirty="0" smtClean="0"/>
              <a:t>THE OBJECTIVES FOR TODAY’S MEETING ARE TO DISCUSS:</a:t>
            </a:r>
          </a:p>
          <a:p>
            <a:pPr lvl="1"/>
            <a:r>
              <a:rPr lang="en-US" dirty="0" smtClean="0"/>
              <a:t>Our responsibility as auditors under U.S. </a:t>
            </a:r>
            <a:br>
              <a:rPr lang="en-US" dirty="0" smtClean="0"/>
            </a:br>
            <a:r>
              <a:rPr lang="en-US" dirty="0" smtClean="0"/>
              <a:t>generally accepted auditing standards (GAAS), </a:t>
            </a:r>
            <a:br>
              <a:rPr lang="en-US" dirty="0" smtClean="0"/>
            </a:br>
            <a:r>
              <a:rPr lang="en-US" dirty="0" smtClean="0"/>
              <a:t>included in a separate letter</a:t>
            </a:r>
          </a:p>
          <a:p>
            <a:pPr lvl="1"/>
            <a:r>
              <a:rPr lang="en-US" dirty="0" smtClean="0"/>
              <a:t>Management letter</a:t>
            </a:r>
          </a:p>
          <a:p>
            <a:pPr lvl="1"/>
            <a:r>
              <a:rPr lang="en-US" dirty="0" smtClean="0"/>
              <a:t>Current year results and ratios</a:t>
            </a:r>
          </a:p>
        </p:txBody>
      </p:sp>
      <p:sp>
        <p:nvSpPr>
          <p:cNvPr id="6" name="Slide Number Placeholder 5"/>
          <p:cNvSpPr>
            <a:spLocks noGrp="1"/>
          </p:cNvSpPr>
          <p:nvPr>
            <p:ph type="sldNum" sz="quarter" idx="12"/>
          </p:nvPr>
        </p:nvSpPr>
        <p:spPr>
          <a:xfrm>
            <a:off x="8502070" y="6492875"/>
            <a:ext cx="641930" cy="365125"/>
          </a:xfrm>
        </p:spPr>
        <p:txBody>
          <a:bodyPr/>
          <a:lstStyle>
            <a:lvl1pPr algn="ctr">
              <a:defRPr b="0" i="0">
                <a:solidFill>
                  <a:schemeClr val="bg1"/>
                </a:solidFill>
                <a:latin typeface="Avenir 95 Black"/>
                <a:cs typeface="Avenir 95 Black"/>
              </a:defRPr>
            </a:lvl1pPr>
          </a:lstStyle>
          <a:p>
            <a:fld id="{BE00C428-2DED-2C47-BAC6-8D755CB332A8}" type="slidenum">
              <a:rPr lang="en-US" smtClean="0">
                <a:solidFill>
                  <a:prstClr val="white"/>
                </a:solidFill>
              </a:rPr>
              <a:pPr/>
              <a:t>‹#›</a:t>
            </a:fld>
            <a:endParaRPr lang="en-US" dirty="0">
              <a:solidFill>
                <a:prstClr val="white"/>
              </a:solidFill>
            </a:endParaRPr>
          </a:p>
        </p:txBody>
      </p:sp>
      <p:cxnSp>
        <p:nvCxnSpPr>
          <p:cNvPr id="8" name="Straight Connector 7"/>
          <p:cNvCxnSpPr/>
          <p:nvPr userDrawn="1"/>
        </p:nvCxnSpPr>
        <p:spPr>
          <a:xfrm flipH="1">
            <a:off x="939031" y="1514205"/>
            <a:ext cx="8204969" cy="0"/>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8502071" y="6502400"/>
            <a:ext cx="0" cy="35560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67634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E00C428-2DED-2C47-BAC6-8D755CB332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08512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89968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9812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14800" y="19812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9"/>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fontAlgn="auto">
              <a:spcBef>
                <a:spcPts val="0"/>
              </a:spcBef>
              <a:spcAft>
                <a:spcPts val="0"/>
              </a:spcAft>
            </a:pPr>
            <a:fld id="{19C62EA3-FE15-4CC5-82C5-E0161185AB60}" type="slidenum">
              <a:rPr lang="en-US" smtClean="0">
                <a:solidFill>
                  <a:srgbClr val="FFFFFF"/>
                </a:solidFill>
                <a:latin typeface="Arial"/>
                <a:ea typeface="+mn-ea"/>
              </a:rPr>
              <a:pPr defTabSz="457200" fontAlgn="auto">
                <a:spcBef>
                  <a:spcPts val="0"/>
                </a:spcBef>
                <a:spcAft>
                  <a:spcPts val="0"/>
                </a:spcAft>
              </a:pPr>
              <a:t>‹#›</a:t>
            </a:fld>
            <a:endParaRPr lang="en-US" dirty="0">
              <a:solidFill>
                <a:srgbClr val="FFFFFF"/>
              </a:solidFill>
              <a:latin typeface="Arial"/>
              <a:ea typeface="+mn-ea"/>
            </a:endParaRPr>
          </a:p>
        </p:txBody>
      </p:sp>
    </p:spTree>
    <p:extLst>
      <p:ext uri="{BB962C8B-B14F-4D97-AF65-F5344CB8AC3E}">
        <p14:creationId xmlns:p14="http://schemas.microsoft.com/office/powerpoint/2010/main" val="1032487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9"/>
          <p:cNvSpPr>
            <a:spLocks noGrp="1"/>
          </p:cNvSpPr>
          <p:nvPr>
            <p:ph type="sldNum" sz="quarter" idx="10"/>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fontAlgn="auto">
              <a:spcBef>
                <a:spcPts val="0"/>
              </a:spcBef>
              <a:spcAft>
                <a:spcPts val="0"/>
              </a:spcAft>
            </a:pPr>
            <a:fld id="{19C62EA3-FE15-4CC5-82C5-E0161185AB60}" type="slidenum">
              <a:rPr lang="en-US" smtClean="0">
                <a:solidFill>
                  <a:srgbClr val="FFFFFF"/>
                </a:solidFill>
                <a:latin typeface="Arial"/>
                <a:ea typeface="+mn-ea"/>
              </a:rPr>
              <a:pPr defTabSz="457200" fontAlgn="auto">
                <a:spcBef>
                  <a:spcPts val="0"/>
                </a:spcBef>
                <a:spcAft>
                  <a:spcPts val="0"/>
                </a:spcAft>
              </a:pPr>
              <a:t>‹#›</a:t>
            </a:fld>
            <a:endParaRPr lang="en-US" dirty="0">
              <a:solidFill>
                <a:srgbClr val="FFFFFF"/>
              </a:solidFill>
              <a:latin typeface="Arial"/>
              <a:ea typeface="+mn-ea"/>
            </a:endParaRPr>
          </a:p>
        </p:txBody>
      </p:sp>
    </p:spTree>
    <p:extLst>
      <p:ext uri="{BB962C8B-B14F-4D97-AF65-F5344CB8AC3E}">
        <p14:creationId xmlns:p14="http://schemas.microsoft.com/office/powerpoint/2010/main" val="18934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616815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9"/>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fontAlgn="auto">
              <a:spcBef>
                <a:spcPts val="0"/>
              </a:spcBef>
              <a:spcAft>
                <a:spcPts val="0"/>
              </a:spcAft>
            </a:pPr>
            <a:fld id="{19C62EA3-FE15-4CC5-82C5-E0161185AB60}" type="slidenum">
              <a:rPr lang="en-US" smtClean="0">
                <a:solidFill>
                  <a:srgbClr val="FFFFFF"/>
                </a:solidFill>
                <a:latin typeface="Arial"/>
                <a:ea typeface="+mn-ea"/>
              </a:rPr>
              <a:pPr defTabSz="457200" fontAlgn="auto">
                <a:spcBef>
                  <a:spcPts val="0"/>
                </a:spcBef>
                <a:spcAft>
                  <a:spcPts val="0"/>
                </a:spcAft>
              </a:pPr>
              <a:t>‹#›</a:t>
            </a:fld>
            <a:endParaRPr lang="en-US" dirty="0">
              <a:solidFill>
                <a:srgbClr val="FFFFFF"/>
              </a:solidFill>
              <a:latin typeface="Arial"/>
              <a:ea typeface="+mn-ea"/>
            </a:endParaRPr>
          </a:p>
        </p:txBody>
      </p:sp>
    </p:spTree>
    <p:extLst>
      <p:ext uri="{BB962C8B-B14F-4D97-AF65-F5344CB8AC3E}">
        <p14:creationId xmlns:p14="http://schemas.microsoft.com/office/powerpoint/2010/main" val="3923287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9103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54976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2.xml"/><Relationship Id="rId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3.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4.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152400" y="1981200"/>
            <a:ext cx="7772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2" name="Line 18"/>
          <p:cNvSpPr>
            <a:spLocks noChangeShapeType="1"/>
          </p:cNvSpPr>
          <p:nvPr userDrawn="1"/>
        </p:nvSpPr>
        <p:spPr bwMode="auto">
          <a:xfrm>
            <a:off x="152400" y="1263650"/>
            <a:ext cx="8839200" cy="0"/>
          </a:xfrm>
          <a:prstGeom prst="line">
            <a:avLst/>
          </a:prstGeom>
          <a:noFill/>
          <a:ln w="76200">
            <a:solidFill>
              <a:schemeClr val="bg1"/>
            </a:solidFill>
            <a:round/>
            <a:headEnd/>
            <a:tailEnd/>
          </a:ln>
          <a:effectLst/>
        </p:spPr>
        <p:txBody>
          <a:bodyPr wrap="none" anchor="ctr"/>
          <a:lstStyle/>
          <a:p>
            <a:endParaRPr lang="en-US" dirty="0">
              <a:solidFill>
                <a:srgbClr val="FFFFFF"/>
              </a:solidFill>
              <a:latin typeface="Arial"/>
            </a:endParaRPr>
          </a:p>
        </p:txBody>
      </p:sp>
      <p:sp>
        <p:nvSpPr>
          <p:cNvPr id="1043" name="Line 19"/>
          <p:cNvSpPr>
            <a:spLocks noChangeShapeType="1"/>
          </p:cNvSpPr>
          <p:nvPr userDrawn="1"/>
        </p:nvSpPr>
        <p:spPr bwMode="auto">
          <a:xfrm>
            <a:off x="6553200" y="152400"/>
            <a:ext cx="0" cy="1143000"/>
          </a:xfrm>
          <a:prstGeom prst="line">
            <a:avLst/>
          </a:prstGeom>
          <a:noFill/>
          <a:ln w="76200">
            <a:solidFill>
              <a:schemeClr val="bg1"/>
            </a:solidFill>
            <a:round/>
            <a:headEnd/>
            <a:tailEnd/>
          </a:ln>
          <a:effectLst/>
        </p:spPr>
        <p:txBody>
          <a:bodyPr wrap="none" anchor="ctr"/>
          <a:lstStyle/>
          <a:p>
            <a:endParaRPr lang="en-US" dirty="0">
              <a:solidFill>
                <a:srgbClr val="FFFFFF"/>
              </a:solidFill>
              <a:latin typeface="Arial"/>
            </a:endParaRPr>
          </a:p>
        </p:txBody>
      </p:sp>
    </p:spTree>
    <p:extLst>
      <p:ext uri="{BB962C8B-B14F-4D97-AF65-F5344CB8AC3E}">
        <p14:creationId xmlns:p14="http://schemas.microsoft.com/office/powerpoint/2010/main" val="423243874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hf hdr="0" ftr="0" dt="0"/>
  <p:txStyles>
    <p:titleStyle>
      <a:lvl1pPr algn="l" rtl="0" fontAlgn="base">
        <a:spcBef>
          <a:spcPct val="0"/>
        </a:spcBef>
        <a:spcAft>
          <a:spcPct val="0"/>
        </a:spcAft>
        <a:defRPr sz="3600">
          <a:solidFill>
            <a:srgbClr val="4C4C4C"/>
          </a:solidFill>
          <a:latin typeface="+mj-lt"/>
          <a:ea typeface="+mj-ea"/>
          <a:cs typeface="+mj-cs"/>
        </a:defRPr>
      </a:lvl1pPr>
      <a:lvl2pPr algn="l" rtl="0" fontAlgn="base">
        <a:spcBef>
          <a:spcPct val="0"/>
        </a:spcBef>
        <a:spcAft>
          <a:spcPct val="0"/>
        </a:spcAft>
        <a:defRPr sz="3600">
          <a:solidFill>
            <a:srgbClr val="4C4C4C"/>
          </a:solidFill>
          <a:latin typeface="Helvetica" charset="0"/>
          <a:ea typeface="Geneva" charset="-128"/>
        </a:defRPr>
      </a:lvl2pPr>
      <a:lvl3pPr algn="l" rtl="0" fontAlgn="base">
        <a:spcBef>
          <a:spcPct val="0"/>
        </a:spcBef>
        <a:spcAft>
          <a:spcPct val="0"/>
        </a:spcAft>
        <a:defRPr sz="3600">
          <a:solidFill>
            <a:srgbClr val="4C4C4C"/>
          </a:solidFill>
          <a:latin typeface="Helvetica" charset="0"/>
          <a:ea typeface="Geneva" charset="-128"/>
        </a:defRPr>
      </a:lvl3pPr>
      <a:lvl4pPr algn="l" rtl="0" fontAlgn="base">
        <a:spcBef>
          <a:spcPct val="0"/>
        </a:spcBef>
        <a:spcAft>
          <a:spcPct val="0"/>
        </a:spcAft>
        <a:defRPr sz="3600">
          <a:solidFill>
            <a:srgbClr val="4C4C4C"/>
          </a:solidFill>
          <a:latin typeface="Helvetica" charset="0"/>
          <a:ea typeface="Geneva" charset="-128"/>
        </a:defRPr>
      </a:lvl4pPr>
      <a:lvl5pPr algn="l" rtl="0" fontAlgn="base">
        <a:spcBef>
          <a:spcPct val="0"/>
        </a:spcBef>
        <a:spcAft>
          <a:spcPct val="0"/>
        </a:spcAft>
        <a:defRPr sz="3600">
          <a:solidFill>
            <a:srgbClr val="4C4C4C"/>
          </a:solidFill>
          <a:latin typeface="Helvetica" charset="0"/>
          <a:ea typeface="Geneva" charset="-128"/>
        </a:defRPr>
      </a:lvl5pPr>
      <a:lvl6pPr marL="457200" algn="l" rtl="0" fontAlgn="base">
        <a:spcBef>
          <a:spcPct val="0"/>
        </a:spcBef>
        <a:spcAft>
          <a:spcPct val="0"/>
        </a:spcAft>
        <a:defRPr sz="3600">
          <a:solidFill>
            <a:srgbClr val="4C4C4C"/>
          </a:solidFill>
          <a:latin typeface="Helvetica" charset="0"/>
          <a:ea typeface="Geneva" charset="-128"/>
        </a:defRPr>
      </a:lvl6pPr>
      <a:lvl7pPr marL="914400" algn="l" rtl="0" fontAlgn="base">
        <a:spcBef>
          <a:spcPct val="0"/>
        </a:spcBef>
        <a:spcAft>
          <a:spcPct val="0"/>
        </a:spcAft>
        <a:defRPr sz="3600">
          <a:solidFill>
            <a:srgbClr val="4C4C4C"/>
          </a:solidFill>
          <a:latin typeface="Helvetica" charset="0"/>
          <a:ea typeface="Geneva" charset="-128"/>
        </a:defRPr>
      </a:lvl7pPr>
      <a:lvl8pPr marL="1371600" algn="l" rtl="0" fontAlgn="base">
        <a:spcBef>
          <a:spcPct val="0"/>
        </a:spcBef>
        <a:spcAft>
          <a:spcPct val="0"/>
        </a:spcAft>
        <a:defRPr sz="3600">
          <a:solidFill>
            <a:srgbClr val="4C4C4C"/>
          </a:solidFill>
          <a:latin typeface="Helvetica" charset="0"/>
          <a:ea typeface="Geneva" charset="-128"/>
        </a:defRPr>
      </a:lvl8pPr>
      <a:lvl9pPr marL="1828800" algn="l" rtl="0" fontAlgn="base">
        <a:spcBef>
          <a:spcPct val="0"/>
        </a:spcBef>
        <a:spcAft>
          <a:spcPct val="0"/>
        </a:spcAft>
        <a:defRPr sz="3600">
          <a:solidFill>
            <a:srgbClr val="4C4C4C"/>
          </a:solidFill>
          <a:latin typeface="Helvetica" charset="0"/>
          <a:ea typeface="Geneva" charset="-128"/>
        </a:defRPr>
      </a:lvl9pPr>
    </p:titleStyle>
    <p:bodyStyle>
      <a:lvl1pPr marL="342900" indent="-342900" algn="l" rtl="0" fontAlgn="base">
        <a:spcBef>
          <a:spcPct val="20000"/>
        </a:spcBef>
        <a:spcAft>
          <a:spcPct val="0"/>
        </a:spcAft>
        <a:buChar char="•"/>
        <a:defRPr sz="3200">
          <a:solidFill>
            <a:srgbClr val="4C4C4C"/>
          </a:solidFill>
          <a:latin typeface="+mn-lt"/>
          <a:ea typeface="+mn-ea"/>
          <a:cs typeface="+mn-cs"/>
        </a:defRPr>
      </a:lvl1pPr>
      <a:lvl2pPr marL="742950" indent="-285750" algn="l" rtl="0" fontAlgn="base">
        <a:spcBef>
          <a:spcPct val="20000"/>
        </a:spcBef>
        <a:spcAft>
          <a:spcPct val="0"/>
        </a:spcAft>
        <a:buChar char="–"/>
        <a:defRPr sz="2800">
          <a:solidFill>
            <a:srgbClr val="4C4C4C"/>
          </a:solidFill>
          <a:latin typeface="+mn-lt"/>
          <a:ea typeface="+mn-ea"/>
        </a:defRPr>
      </a:lvl2pPr>
      <a:lvl3pPr marL="1143000" indent="-228600" algn="l" rtl="0" fontAlgn="base">
        <a:spcBef>
          <a:spcPct val="20000"/>
        </a:spcBef>
        <a:spcAft>
          <a:spcPct val="0"/>
        </a:spcAft>
        <a:buChar char="•"/>
        <a:defRPr sz="2400">
          <a:solidFill>
            <a:srgbClr val="4C4C4C"/>
          </a:solidFill>
          <a:latin typeface="+mn-lt"/>
          <a:ea typeface="+mn-ea"/>
        </a:defRPr>
      </a:lvl3pPr>
      <a:lvl4pPr marL="1600200" indent="-228600" algn="l" rtl="0" fontAlgn="base">
        <a:spcBef>
          <a:spcPct val="20000"/>
        </a:spcBef>
        <a:spcAft>
          <a:spcPct val="0"/>
        </a:spcAft>
        <a:buChar char="–"/>
        <a:defRPr sz="2000">
          <a:solidFill>
            <a:srgbClr val="4C4C4C"/>
          </a:solidFill>
          <a:latin typeface="+mn-lt"/>
          <a:ea typeface="+mn-ea"/>
        </a:defRPr>
      </a:lvl4pPr>
      <a:lvl5pPr marL="2057400" indent="-228600" algn="l" rtl="0" fontAlgn="base">
        <a:spcBef>
          <a:spcPct val="20000"/>
        </a:spcBef>
        <a:spcAft>
          <a:spcPct val="0"/>
        </a:spcAft>
        <a:buChar char="»"/>
        <a:defRPr sz="2000">
          <a:solidFill>
            <a:srgbClr val="4C4C4C"/>
          </a:solidFill>
          <a:latin typeface="+mn-lt"/>
          <a:ea typeface="+mn-ea"/>
        </a:defRPr>
      </a:lvl5pPr>
      <a:lvl6pPr marL="2514600" indent="-228600" algn="l" rtl="0" fontAlgn="base">
        <a:spcBef>
          <a:spcPct val="20000"/>
        </a:spcBef>
        <a:spcAft>
          <a:spcPct val="0"/>
        </a:spcAft>
        <a:buChar char="»"/>
        <a:defRPr sz="2000">
          <a:solidFill>
            <a:srgbClr val="4C4C4C"/>
          </a:solidFill>
          <a:latin typeface="+mn-lt"/>
          <a:ea typeface="+mn-ea"/>
        </a:defRPr>
      </a:lvl6pPr>
      <a:lvl7pPr marL="2971800" indent="-228600" algn="l" rtl="0" fontAlgn="base">
        <a:spcBef>
          <a:spcPct val="20000"/>
        </a:spcBef>
        <a:spcAft>
          <a:spcPct val="0"/>
        </a:spcAft>
        <a:buChar char="»"/>
        <a:defRPr sz="2000">
          <a:solidFill>
            <a:srgbClr val="4C4C4C"/>
          </a:solidFill>
          <a:latin typeface="+mn-lt"/>
          <a:ea typeface="+mn-ea"/>
        </a:defRPr>
      </a:lvl7pPr>
      <a:lvl8pPr marL="3429000" indent="-228600" algn="l" rtl="0" fontAlgn="base">
        <a:spcBef>
          <a:spcPct val="20000"/>
        </a:spcBef>
        <a:spcAft>
          <a:spcPct val="0"/>
        </a:spcAft>
        <a:buChar char="»"/>
        <a:defRPr sz="2000">
          <a:solidFill>
            <a:srgbClr val="4C4C4C"/>
          </a:solidFill>
          <a:latin typeface="+mn-lt"/>
          <a:ea typeface="+mn-ea"/>
        </a:defRPr>
      </a:lvl8pPr>
      <a:lvl9pPr marL="3886200" indent="-228600" algn="l" rtl="0" fontAlgn="base">
        <a:spcBef>
          <a:spcPct val="20000"/>
        </a:spcBef>
        <a:spcAft>
          <a:spcPct val="0"/>
        </a:spcAft>
        <a:buChar char="»"/>
        <a:defRPr sz="2000">
          <a:solidFill>
            <a:srgbClr val="4C4C4C"/>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pPr defTabSz="457200" fontAlgn="auto">
              <a:spcBef>
                <a:spcPts val="0"/>
              </a:spcBef>
              <a:spcAft>
                <a:spcPts val="0"/>
              </a:spcAft>
            </a:pPr>
            <a:endParaRPr lang="en-US" dirty="0">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pPr defTabSz="457200" fontAlgn="auto">
              <a:spcBef>
                <a:spcPts val="0"/>
              </a:spcBef>
              <a:spcAft>
                <a:spcPts val="0"/>
              </a:spcAft>
            </a:pPr>
            <a:endParaRPr lang="en-US" dirty="0">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pPr defTabSz="457200" fontAlgn="auto">
              <a:spcBef>
                <a:spcPts val="0"/>
              </a:spcBef>
              <a:spcAft>
                <a:spcPts val="0"/>
              </a:spcAft>
            </a:pPr>
            <a:fld id="{BE00C428-2DED-2C47-BAC6-8D755CB332A8}" type="slidenum">
              <a:rPr lang="en-US" smtClean="0">
                <a:solidFill>
                  <a:prstClr val="black">
                    <a:tint val="75000"/>
                  </a:prstClr>
                </a:solidFill>
                <a:ea typeface="+mn-ea"/>
              </a:rPr>
              <a:pPr defTabSz="457200" fontAlgn="auto">
                <a:spcBef>
                  <a:spcPts val="0"/>
                </a:spcBef>
                <a:spcAft>
                  <a:spcPts val="0"/>
                </a:spcAft>
              </a:pPr>
              <a:t>‹#›</a:t>
            </a:fld>
            <a:endParaRPr lang="en-US" dirty="0">
              <a:solidFill>
                <a:prstClr val="black">
                  <a:tint val="75000"/>
                </a:prstClr>
              </a:solidFill>
              <a:ea typeface="+mn-ea"/>
            </a:endParaRPr>
          </a:p>
        </p:txBody>
      </p:sp>
    </p:spTree>
    <p:extLst>
      <p:ext uri="{BB962C8B-B14F-4D97-AF65-F5344CB8AC3E}">
        <p14:creationId xmlns:p14="http://schemas.microsoft.com/office/powerpoint/2010/main" val="215949332"/>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30188" indent="-230188" algn="l" defTabSz="457200" rtl="0" eaLnBrk="1" latinLnBrk="0" hangingPunct="1">
        <a:spcBef>
          <a:spcPct val="20000"/>
        </a:spcBef>
        <a:buFont typeface="Wingdings" panose="05000000000000000000" pitchFamily="2" charset="2"/>
        <a:buChar char="q"/>
        <a:defRPr sz="3200" kern="1200">
          <a:solidFill>
            <a:schemeClr val="tx1"/>
          </a:solidFill>
          <a:latin typeface="Arial" panose="020B0604020202020204" pitchFamily="34" charset="0"/>
          <a:ea typeface="+mn-ea"/>
          <a:cs typeface="Arial" panose="020B0604020202020204" pitchFamily="34" charset="0"/>
        </a:defRPr>
      </a:lvl1pPr>
      <a:lvl2pPr marL="461963" indent="-231775" algn="l" defTabSz="457200" rtl="0" eaLnBrk="1" latinLnBrk="0" hangingPunct="1">
        <a:spcBef>
          <a:spcPct val="200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684213" indent="-222250" algn="l" defTabSz="4572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914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1144588"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pPr defTabSz="457200" fontAlgn="auto">
              <a:spcBef>
                <a:spcPts val="0"/>
              </a:spcBef>
              <a:spcAft>
                <a:spcPts val="0"/>
              </a:spcAft>
            </a:pPr>
            <a:endParaRPr lang="en-US" dirty="0">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pPr defTabSz="457200" fontAlgn="auto">
              <a:spcBef>
                <a:spcPts val="0"/>
              </a:spcBef>
              <a:spcAft>
                <a:spcPts val="0"/>
              </a:spcAft>
            </a:pPr>
            <a:endParaRPr lang="en-US" dirty="0">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pPr defTabSz="457200" fontAlgn="auto">
              <a:spcBef>
                <a:spcPts val="0"/>
              </a:spcBef>
              <a:spcAft>
                <a:spcPts val="0"/>
              </a:spcAft>
            </a:pPr>
            <a:fld id="{BE00C428-2DED-2C47-BAC6-8D755CB332A8}" type="slidenum">
              <a:rPr lang="en-US" smtClean="0">
                <a:solidFill>
                  <a:prstClr val="black">
                    <a:tint val="75000"/>
                  </a:prstClr>
                </a:solidFill>
                <a:ea typeface="+mn-ea"/>
              </a:rPr>
              <a:pPr defTabSz="457200" fontAlgn="auto">
                <a:spcBef>
                  <a:spcPts val="0"/>
                </a:spcBef>
                <a:spcAft>
                  <a:spcPts val="0"/>
                </a:spcAft>
              </a:pPr>
              <a:t>‹#›</a:t>
            </a:fld>
            <a:endParaRPr lang="en-US" dirty="0">
              <a:solidFill>
                <a:prstClr val="black">
                  <a:tint val="75000"/>
                </a:prstClr>
              </a:solidFill>
              <a:ea typeface="+mn-ea"/>
            </a:endParaRPr>
          </a:p>
        </p:txBody>
      </p:sp>
    </p:spTree>
    <p:extLst>
      <p:ext uri="{BB962C8B-B14F-4D97-AF65-F5344CB8AC3E}">
        <p14:creationId xmlns:p14="http://schemas.microsoft.com/office/powerpoint/2010/main" val="257760213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30188" indent="-230188" algn="l" defTabSz="457200" rtl="0" eaLnBrk="1" latinLnBrk="0" hangingPunct="1">
        <a:spcBef>
          <a:spcPct val="20000"/>
        </a:spcBef>
        <a:buFont typeface="Wingdings" panose="05000000000000000000" pitchFamily="2" charset="2"/>
        <a:buChar char="q"/>
        <a:defRPr sz="3200" kern="1200">
          <a:solidFill>
            <a:schemeClr val="tx1"/>
          </a:solidFill>
          <a:latin typeface="Arial" panose="020B0604020202020204" pitchFamily="34" charset="0"/>
          <a:ea typeface="+mn-ea"/>
          <a:cs typeface="Arial" panose="020B0604020202020204" pitchFamily="34" charset="0"/>
        </a:defRPr>
      </a:lvl1pPr>
      <a:lvl2pPr marL="461963" indent="-231775" algn="l" defTabSz="457200" rtl="0" eaLnBrk="1" latinLnBrk="0" hangingPunct="1">
        <a:spcBef>
          <a:spcPct val="200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684213" indent="-222250" algn="l" defTabSz="4572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914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1144588"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pPr defTabSz="457200" fontAlgn="auto">
              <a:spcBef>
                <a:spcPts val="0"/>
              </a:spcBef>
              <a:spcAft>
                <a:spcPts val="0"/>
              </a:spcAft>
            </a:pPr>
            <a:endParaRPr lang="en-US" dirty="0">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pPr defTabSz="457200" fontAlgn="auto">
              <a:spcBef>
                <a:spcPts val="0"/>
              </a:spcBef>
              <a:spcAft>
                <a:spcPts val="0"/>
              </a:spcAft>
            </a:pPr>
            <a:endParaRPr lang="en-US" dirty="0">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pPr defTabSz="457200" fontAlgn="auto">
              <a:spcBef>
                <a:spcPts val="0"/>
              </a:spcBef>
              <a:spcAft>
                <a:spcPts val="0"/>
              </a:spcAft>
            </a:pPr>
            <a:fld id="{BE00C428-2DED-2C47-BAC6-8D755CB332A8}" type="slidenum">
              <a:rPr lang="en-US" smtClean="0">
                <a:solidFill>
                  <a:prstClr val="black">
                    <a:tint val="75000"/>
                  </a:prstClr>
                </a:solidFill>
                <a:ea typeface="+mn-ea"/>
              </a:rPr>
              <a:pPr defTabSz="457200" fontAlgn="auto">
                <a:spcBef>
                  <a:spcPts val="0"/>
                </a:spcBef>
                <a:spcAft>
                  <a:spcPts val="0"/>
                </a:spcAft>
              </a:pPr>
              <a:t>‹#›</a:t>
            </a:fld>
            <a:endParaRPr lang="en-US" dirty="0">
              <a:solidFill>
                <a:prstClr val="black">
                  <a:tint val="75000"/>
                </a:prstClr>
              </a:solidFill>
              <a:ea typeface="+mn-ea"/>
            </a:endParaRPr>
          </a:p>
        </p:txBody>
      </p:sp>
    </p:spTree>
    <p:extLst>
      <p:ext uri="{BB962C8B-B14F-4D97-AF65-F5344CB8AC3E}">
        <p14:creationId xmlns:p14="http://schemas.microsoft.com/office/powerpoint/2010/main" val="303911628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30188" indent="-230188" algn="l" defTabSz="457200" rtl="0" eaLnBrk="1" latinLnBrk="0" hangingPunct="1">
        <a:spcBef>
          <a:spcPct val="20000"/>
        </a:spcBef>
        <a:buFont typeface="Wingdings" panose="05000000000000000000" pitchFamily="2" charset="2"/>
        <a:buChar char="q"/>
        <a:defRPr sz="3200" kern="1200">
          <a:solidFill>
            <a:schemeClr val="tx1"/>
          </a:solidFill>
          <a:latin typeface="Arial" panose="020B0604020202020204" pitchFamily="34" charset="0"/>
          <a:ea typeface="+mn-ea"/>
          <a:cs typeface="Arial" panose="020B0604020202020204" pitchFamily="34" charset="0"/>
        </a:defRPr>
      </a:lvl1pPr>
      <a:lvl2pPr marL="461963" indent="-231775" algn="l" defTabSz="457200" rtl="0" eaLnBrk="1" latinLnBrk="0" hangingPunct="1">
        <a:spcBef>
          <a:spcPct val="200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684213" indent="-222250" algn="l" defTabSz="4572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914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1144588"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9.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997" r="2997"/>
          <a:stretch/>
        </p:blipFill>
        <p:spPr>
          <a:xfrm>
            <a:off x="0" y="0"/>
            <a:ext cx="9144000" cy="6492875"/>
          </a:xfrm>
          <a:prstGeom prst="rect">
            <a:avLst/>
          </a:prstGeom>
        </p:spPr>
      </p:pic>
      <p:sp>
        <p:nvSpPr>
          <p:cNvPr id="9" name="Rectangle 8"/>
          <p:cNvSpPr>
            <a:spLocks noChangeArrowheads="1"/>
          </p:cNvSpPr>
          <p:nvPr/>
        </p:nvSpPr>
        <p:spPr bwMode="auto">
          <a:xfrm>
            <a:off x="1" y="531330"/>
            <a:ext cx="9143999" cy="1676400"/>
          </a:xfrm>
          <a:prstGeom prst="rect">
            <a:avLst/>
          </a:prstGeom>
          <a:solidFill>
            <a:srgbClr val="6B797C">
              <a:alpha val="64999"/>
            </a:srgbClr>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6" name="Title 1"/>
          <p:cNvSpPr txBox="1">
            <a:spLocks/>
          </p:cNvSpPr>
          <p:nvPr/>
        </p:nvSpPr>
        <p:spPr>
          <a:xfrm>
            <a:off x="609600" y="838200"/>
            <a:ext cx="7892470" cy="1335024"/>
          </a:xfrm>
          <a:prstGeom prst="rect">
            <a:avLst/>
          </a:prstGeom>
        </p:spPr>
        <p:txBody>
          <a:bodyPr vert="horz" lIns="91440" tIns="45720" rIns="91440" bIns="45720" rtlCol="0" anchor="t" anchorCtr="0">
            <a:normAutofit fontScale="97500"/>
          </a:bodyPr>
          <a:lstStyle>
            <a:lvl1pPr algn="l" defTabSz="457200" rtl="0" eaLnBrk="1" latinLnBrk="0" hangingPunct="1">
              <a:spcBef>
                <a:spcPct val="0"/>
              </a:spcBef>
              <a:buNone/>
              <a:defRPr sz="2600" b="0" i="0" kern="1200" cap="all">
                <a:solidFill>
                  <a:schemeClr val="tx1"/>
                </a:solidFill>
                <a:latin typeface="Avenir 65 Medium"/>
                <a:ea typeface="+mj-ea"/>
                <a:cs typeface="Avenir 65 Medium"/>
              </a:defRPr>
            </a:lvl1pPr>
          </a:lstStyle>
          <a:p>
            <a:pPr defTabSz="914400" fontAlgn="auto">
              <a:spcAft>
                <a:spcPts val="0"/>
              </a:spcAft>
              <a:defRPr/>
            </a:pPr>
            <a:r>
              <a:rPr lang="en-US" sz="3200" dirty="0" smtClean="0">
                <a:solidFill>
                  <a:srgbClr val="00527B"/>
                </a:solidFill>
                <a:latin typeface="Avenir 85 Heavy"/>
              </a:rPr>
              <a:t>Navigating the data swamp: </a:t>
            </a:r>
          </a:p>
          <a:p>
            <a:pPr defTabSz="914400" fontAlgn="auto">
              <a:spcAft>
                <a:spcPts val="0"/>
              </a:spcAft>
              <a:defRPr/>
            </a:pPr>
            <a:r>
              <a:rPr lang="en-US" sz="3200" cap="none" dirty="0" smtClean="0">
                <a:solidFill>
                  <a:srgbClr val="00527B"/>
                </a:solidFill>
                <a:latin typeface="Avenir 85 Heavy"/>
                <a:ea typeface="Geneva" charset="-128"/>
                <a:cs typeface="+mn-cs"/>
              </a:rPr>
              <a:t>Lessons Learned in Data Management </a:t>
            </a:r>
            <a:endParaRPr lang="en-US" sz="3200" cap="none" dirty="0">
              <a:solidFill>
                <a:srgbClr val="00527B"/>
              </a:solidFill>
              <a:latin typeface="Avenir 85 Heavy"/>
              <a:ea typeface="Geneva" charset="-128"/>
              <a:cs typeface="+mn-cs"/>
            </a:endParaRPr>
          </a:p>
        </p:txBody>
      </p:sp>
      <p:sp>
        <p:nvSpPr>
          <p:cNvPr id="7" name="Rectangle 6"/>
          <p:cNvSpPr/>
          <p:nvPr/>
        </p:nvSpPr>
        <p:spPr>
          <a:xfrm>
            <a:off x="1" y="6502400"/>
            <a:ext cx="9144000" cy="355600"/>
          </a:xfrm>
          <a:prstGeom prst="rect">
            <a:avLst/>
          </a:prstGeom>
          <a:solidFill>
            <a:schemeClr val="bg1">
              <a:lumMod val="50000"/>
            </a:schemeClr>
          </a:solidFill>
          <a:ln w="9525" cap="flat" cmpd="sng" algn="ctr">
            <a:noFill/>
            <a:prstDash val="solid"/>
          </a:ln>
          <a:effectLst/>
        </p:spPr>
        <p:txBody>
          <a:bodyPr rtlCol="0" anchor="ctr"/>
          <a:lstStyle/>
          <a:p>
            <a:pPr algn="ctr" fontAlgn="auto">
              <a:spcBef>
                <a:spcPts val="0"/>
              </a:spcBef>
              <a:spcAft>
                <a:spcPts val="0"/>
              </a:spcAft>
              <a:defRPr/>
            </a:pPr>
            <a:endParaRPr lang="en-US" sz="1800" kern="0" dirty="0" smtClean="0">
              <a:solidFill>
                <a:prstClr val="white"/>
              </a:solidFill>
              <a:latin typeface="Arial"/>
            </a:endParaRPr>
          </a:p>
        </p:txBody>
      </p:sp>
      <p:cxnSp>
        <p:nvCxnSpPr>
          <p:cNvPr id="8" name="Straight Connector 7"/>
          <p:cNvCxnSpPr/>
          <p:nvPr/>
        </p:nvCxnSpPr>
        <p:spPr>
          <a:xfrm flipV="1">
            <a:off x="8502071" y="6502400"/>
            <a:ext cx="0" cy="355600"/>
          </a:xfrm>
          <a:prstGeom prst="line">
            <a:avLst/>
          </a:prstGeom>
          <a:noFill/>
          <a:ln w="3175" cap="flat" cmpd="sng" algn="ctr">
            <a:solidFill>
              <a:sysClr val="window" lastClr="FFFFFF"/>
            </a:solidFill>
            <a:prstDash val="solid"/>
          </a:ln>
          <a:effectLst/>
        </p:spPr>
      </p:cxnSp>
      <p:sp>
        <p:nvSpPr>
          <p:cNvPr id="10" name="Slide Number Placeholder 3"/>
          <p:cNvSpPr txBox="1">
            <a:spLocks/>
          </p:cNvSpPr>
          <p:nvPr/>
        </p:nvSpPr>
        <p:spPr>
          <a:xfrm>
            <a:off x="8502070" y="6492875"/>
            <a:ext cx="641930" cy="365125"/>
          </a:xfrm>
          <a:prstGeom prst="rect">
            <a:avLst/>
          </a:prstGeom>
        </p:spPr>
        <p:txBody>
          <a:bodyPr vert="horz" lIns="91440" tIns="45720" rIns="91440" bIns="45720" rtlCol="0" anchor="ctr"/>
          <a:lstStyle>
            <a:defPPr>
              <a:defRPr lang="en-US"/>
            </a:defPPr>
            <a:lvl1pPr marL="0" algn="ctr" defTabSz="457200" rtl="0" eaLnBrk="1" latinLnBrk="0" hangingPunct="1">
              <a:defRPr sz="1200" b="0" i="0" kern="1200">
                <a:solidFill>
                  <a:schemeClr val="bg1"/>
                </a:solidFill>
                <a:latin typeface="Avenir 95 Black"/>
                <a:ea typeface="+mn-ea"/>
                <a:cs typeface="Avenir 95 Blac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0E61AC50-7D09-428A-85B2-A8FC884DEB10}" type="slidenum">
              <a:rPr lang="en-US" smtClean="0">
                <a:solidFill>
                  <a:prstClr val="white"/>
                </a:solidFill>
              </a:rPr>
              <a:pPr fontAlgn="auto">
                <a:spcBef>
                  <a:spcPts val="0"/>
                </a:spcBef>
                <a:spcAft>
                  <a:spcPts val="0"/>
                </a:spcAft>
                <a:defRPr/>
              </a:pPr>
              <a:t>1</a:t>
            </a:fld>
            <a:endParaRPr lang="en-US" dirty="0">
              <a:solidFill>
                <a:prstClr val="white"/>
              </a:solidFill>
            </a:endParaRPr>
          </a:p>
        </p:txBody>
      </p:sp>
    </p:spTree>
    <p:extLst>
      <p:ext uri="{BB962C8B-B14F-4D97-AF65-F5344CB8AC3E}">
        <p14:creationId xmlns:p14="http://schemas.microsoft.com/office/powerpoint/2010/main" val="1438177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p:cNvPicPr>
          <p:nvPr/>
        </p:nvPicPr>
        <p:blipFill rotWithShape="1">
          <a:blip r:embed="rId3">
            <a:extLst>
              <a:ext uri="{28A0092B-C50C-407E-A947-70E740481C1C}">
                <a14:useLocalDpi xmlns:a14="http://schemas.microsoft.com/office/drawing/2010/main" val="0"/>
              </a:ext>
            </a:extLst>
          </a:blip>
          <a:srcRect t="5480" r="6919" b="330"/>
          <a:stretch/>
        </p:blipFill>
        <p:spPr bwMode="auto">
          <a:xfrm>
            <a:off x="0" y="0"/>
            <a:ext cx="9144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612648" y="612648"/>
            <a:ext cx="7878762" cy="612775"/>
          </a:xfrm>
          <a:prstGeom prst="rect">
            <a:avLst/>
          </a:prstGeom>
        </p:spPr>
        <p:txBody>
          <a:bodyPr/>
          <a:lstStyle>
            <a:lvl1pPr algn="l" defTabSz="457200" rtl="0" eaLnBrk="1" latinLnBrk="0" hangingPunct="1">
              <a:spcBef>
                <a:spcPct val="0"/>
              </a:spcBef>
              <a:buNone/>
              <a:defRPr sz="2600" b="0" i="0" kern="1200" cap="all">
                <a:solidFill>
                  <a:schemeClr val="tx1"/>
                </a:solidFill>
                <a:latin typeface="Avenir 65 Medium"/>
                <a:ea typeface="+mj-ea"/>
                <a:cs typeface="Avenir 65 Medium"/>
              </a:defRPr>
            </a:lvl1pPr>
          </a:lstStyle>
          <a:p>
            <a:pPr fontAlgn="auto">
              <a:spcAft>
                <a:spcPts val="0"/>
              </a:spcAft>
              <a:defRPr/>
            </a:pPr>
            <a:r>
              <a:rPr lang="en-US" sz="3600" dirty="0" smtClean="0">
                <a:solidFill>
                  <a:schemeClr val="accent5">
                    <a:lumMod val="50000"/>
                  </a:schemeClr>
                </a:solidFill>
              </a:rPr>
              <a:t>Polling QUESTION #2</a:t>
            </a:r>
            <a:endParaRPr lang="en-US" sz="3600" dirty="0">
              <a:solidFill>
                <a:schemeClr val="accent5">
                  <a:lumMod val="50000"/>
                </a:schemeClr>
              </a:solidFill>
            </a:endParaRPr>
          </a:p>
        </p:txBody>
      </p:sp>
      <p:sp>
        <p:nvSpPr>
          <p:cNvPr id="4" name="Rectangle 3"/>
          <p:cNvSpPr/>
          <p:nvPr/>
        </p:nvSpPr>
        <p:spPr>
          <a:xfrm>
            <a:off x="1" y="6502400"/>
            <a:ext cx="9144000" cy="355600"/>
          </a:xfrm>
          <a:prstGeom prst="rect">
            <a:avLst/>
          </a:prstGeom>
          <a:solidFill>
            <a:schemeClr val="bg1">
              <a:lumMod val="50000"/>
            </a:schemeClr>
          </a:solidFill>
          <a:ln w="9525" cap="flat" cmpd="sng" algn="ctr">
            <a:noFill/>
            <a:prstDash val="solid"/>
          </a:ln>
          <a:effectLst/>
        </p:spPr>
        <p:txBody>
          <a:bodyPr rtlCol="0" anchor="ctr"/>
          <a:lstStyle/>
          <a:p>
            <a:pPr algn="ctr" fontAlgn="auto">
              <a:spcBef>
                <a:spcPts val="0"/>
              </a:spcBef>
              <a:spcAft>
                <a:spcPts val="0"/>
              </a:spcAft>
            </a:pPr>
            <a:endParaRPr lang="en-US" sz="1800" kern="0" dirty="0" smtClean="0">
              <a:solidFill>
                <a:prstClr val="white"/>
              </a:solidFill>
              <a:latin typeface="Arial"/>
            </a:endParaRPr>
          </a:p>
        </p:txBody>
      </p:sp>
      <p:sp>
        <p:nvSpPr>
          <p:cNvPr id="7" name="Slide Number Placeholder 5"/>
          <p:cNvSpPr txBox="1">
            <a:spLocks/>
          </p:cNvSpPr>
          <p:nvPr/>
        </p:nvSpPr>
        <p:spPr>
          <a:xfrm>
            <a:off x="8502070" y="6492875"/>
            <a:ext cx="641930" cy="365125"/>
          </a:xfrm>
          <a:prstGeom prst="rect">
            <a:avLst/>
          </a:prstGeom>
        </p:spPr>
        <p:txBody>
          <a:bodyPr vert="horz" lIns="91440" tIns="45720" rIns="91440" bIns="45720" rtlCol="0" anchor="ctr"/>
          <a:lstStyle>
            <a:defPPr>
              <a:defRPr lang="en-US"/>
            </a:defPPr>
            <a:lvl1pPr marL="0" algn="ctr" defTabSz="457200" rtl="0" eaLnBrk="1" latinLnBrk="0" hangingPunct="1">
              <a:defRPr sz="1200" b="0" i="0" kern="1200">
                <a:solidFill>
                  <a:schemeClr val="bg1"/>
                </a:solidFill>
                <a:latin typeface="Avenir 95 Black"/>
                <a:ea typeface="+mn-ea"/>
                <a:cs typeface="Avenir 95 Blac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29F152FE-A921-4F39-837A-FAF662212CBB}" type="slidenum">
              <a:rPr lang="en-US" smtClean="0">
                <a:solidFill>
                  <a:prstClr val="white"/>
                </a:solidFill>
              </a:rPr>
              <a:pPr fontAlgn="auto">
                <a:spcBef>
                  <a:spcPts val="0"/>
                </a:spcBef>
                <a:spcAft>
                  <a:spcPts val="0"/>
                </a:spcAft>
                <a:defRPr/>
              </a:pPr>
              <a:t>10</a:t>
            </a:fld>
            <a:endParaRPr lang="en-US" dirty="0">
              <a:solidFill>
                <a:prstClr val="white"/>
              </a:solidFill>
            </a:endParaRPr>
          </a:p>
        </p:txBody>
      </p:sp>
    </p:spTree>
    <p:extLst>
      <p:ext uri="{BB962C8B-B14F-4D97-AF65-F5344CB8AC3E}">
        <p14:creationId xmlns:p14="http://schemas.microsoft.com/office/powerpoint/2010/main" val="3409749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E00C428-2DED-2C47-BAC6-8D755CB332A8}" type="slidenum">
              <a:rPr lang="en-US" smtClean="0">
                <a:solidFill>
                  <a:srgbClr val="FFFFFF"/>
                </a:solidFill>
              </a:rPr>
              <a:pPr/>
              <a:t>11</a:t>
            </a:fld>
            <a:endParaRPr lang="en-US" dirty="0">
              <a:solidFill>
                <a:srgbClr val="FFFFFF"/>
              </a:solidFill>
            </a:endParaRPr>
          </a:p>
        </p:txBody>
      </p:sp>
      <p:sp>
        <p:nvSpPr>
          <p:cNvPr id="7" name="Rectangle 6"/>
          <p:cNvSpPr/>
          <p:nvPr/>
        </p:nvSpPr>
        <p:spPr>
          <a:xfrm>
            <a:off x="1" y="6502400"/>
            <a:ext cx="9144000" cy="355600"/>
          </a:xfrm>
          <a:prstGeom prst="rect">
            <a:avLst/>
          </a:prstGeom>
          <a:solidFill>
            <a:schemeClr val="bg1">
              <a:lumMod val="50000"/>
            </a:schemeClr>
          </a:solidFill>
          <a:ln w="9525" cap="flat" cmpd="sng" algn="ctr">
            <a:noFill/>
            <a:prstDash val="solid"/>
          </a:ln>
          <a:effectLst/>
        </p:spPr>
        <p:txBody>
          <a:bodyPr rtlCol="0" anchor="ctr"/>
          <a:lstStyle/>
          <a:p>
            <a:pPr algn="ctr" fontAlgn="auto">
              <a:spcBef>
                <a:spcPts val="0"/>
              </a:spcBef>
              <a:spcAft>
                <a:spcPts val="0"/>
              </a:spcAft>
              <a:defRPr/>
            </a:pPr>
            <a:endParaRPr lang="en-US" sz="1800" kern="0" dirty="0" smtClean="0">
              <a:solidFill>
                <a:prstClr val="white"/>
              </a:solidFill>
              <a:latin typeface="Arial"/>
            </a:endParaRPr>
          </a:p>
        </p:txBody>
      </p:sp>
      <p:sp>
        <p:nvSpPr>
          <p:cNvPr id="10" name="Slide Number Placeholder 3"/>
          <p:cNvSpPr txBox="1">
            <a:spLocks/>
          </p:cNvSpPr>
          <p:nvPr/>
        </p:nvSpPr>
        <p:spPr>
          <a:xfrm>
            <a:off x="8502070" y="6492875"/>
            <a:ext cx="641930" cy="365125"/>
          </a:xfrm>
          <a:prstGeom prst="rect">
            <a:avLst/>
          </a:prstGeom>
        </p:spPr>
        <p:txBody>
          <a:bodyPr vert="horz" lIns="91440" tIns="45720" rIns="91440" bIns="45720" rtlCol="0" anchor="ctr"/>
          <a:lstStyle>
            <a:defPPr>
              <a:defRPr lang="en-US"/>
            </a:defPPr>
            <a:lvl1pPr marL="0" algn="ctr" defTabSz="457200" rtl="0" eaLnBrk="1" latinLnBrk="0" hangingPunct="1">
              <a:defRPr sz="1200" b="0" i="0" kern="1200">
                <a:solidFill>
                  <a:schemeClr val="bg1"/>
                </a:solidFill>
                <a:latin typeface="Avenir 95 Black"/>
                <a:ea typeface="+mn-ea"/>
                <a:cs typeface="Avenir 95 Blac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0E61AC50-7D09-428A-85B2-A8FC884DEB10}" type="slidenum">
              <a:rPr lang="en-US" smtClean="0">
                <a:solidFill>
                  <a:prstClr val="white"/>
                </a:solidFill>
              </a:rPr>
              <a:pPr fontAlgn="auto">
                <a:spcBef>
                  <a:spcPts val="0"/>
                </a:spcBef>
                <a:spcAft>
                  <a:spcPts val="0"/>
                </a:spcAft>
                <a:defRPr/>
              </a:pPr>
              <a:t>11</a:t>
            </a:fld>
            <a:endParaRPr lang="en-US" dirty="0">
              <a:solidFill>
                <a:prstClr val="white"/>
              </a:solidFill>
            </a:endParaRPr>
          </a:p>
        </p:txBody>
      </p:sp>
      <p:sp>
        <p:nvSpPr>
          <p:cNvPr id="18" name="Title 1"/>
          <p:cNvSpPr txBox="1">
            <a:spLocks/>
          </p:cNvSpPr>
          <p:nvPr/>
        </p:nvSpPr>
        <p:spPr>
          <a:xfrm>
            <a:off x="381001" y="457199"/>
            <a:ext cx="8534398" cy="930275"/>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2600" b="0" i="0" kern="1200" cap="all">
                <a:solidFill>
                  <a:schemeClr val="tx1"/>
                </a:solidFill>
                <a:latin typeface="Avenir 65 Medium"/>
                <a:ea typeface="+mj-ea"/>
                <a:cs typeface="Avenir 65 Medium"/>
              </a:defRPr>
            </a:lvl1pPr>
          </a:lstStyle>
          <a:p>
            <a:pPr defTabSz="914400" fontAlgn="auto">
              <a:spcAft>
                <a:spcPts val="0"/>
              </a:spcAft>
              <a:defRPr/>
            </a:pPr>
            <a:r>
              <a:rPr lang="en-US" sz="3600" cap="none" dirty="0" smtClean="0">
                <a:solidFill>
                  <a:srgbClr val="00527B"/>
                </a:solidFill>
                <a:latin typeface="Arial" charset="0"/>
                <a:ea typeface="Geneva" charset="-128"/>
                <a:cs typeface="+mn-cs"/>
              </a:rPr>
              <a:t>OTHER IMPLICATIONS &amp; </a:t>
            </a:r>
          </a:p>
          <a:p>
            <a:pPr defTabSz="914400" fontAlgn="auto">
              <a:spcAft>
                <a:spcPts val="0"/>
              </a:spcAft>
              <a:defRPr/>
            </a:pPr>
            <a:r>
              <a:rPr lang="en-US" sz="3600" cap="none" dirty="0" smtClean="0">
                <a:solidFill>
                  <a:srgbClr val="00527B"/>
                </a:solidFill>
                <a:latin typeface="Arial" charset="0"/>
                <a:ea typeface="Geneva" charset="-128"/>
                <a:cs typeface="+mn-cs"/>
              </a:rPr>
              <a:t>PERSPECTIVES </a:t>
            </a:r>
            <a:r>
              <a:rPr lang="en-US" sz="3600" cap="none" dirty="0" smtClean="0">
                <a:solidFill>
                  <a:srgbClr val="00527B"/>
                </a:solidFill>
                <a:latin typeface="Arial" charset="0"/>
                <a:ea typeface="Geneva" charset="-128"/>
                <a:cs typeface="+mn-cs"/>
              </a:rPr>
              <a:t>FROM A DATA ARCHITECT </a:t>
            </a:r>
            <a:endParaRPr lang="en-US" sz="3600" cap="none" dirty="0">
              <a:solidFill>
                <a:srgbClr val="00527B"/>
              </a:solidFill>
              <a:latin typeface="Arial" charset="0"/>
              <a:ea typeface="Geneva" charset="-128"/>
              <a:cs typeface="+mn-cs"/>
            </a:endParaRPr>
          </a:p>
        </p:txBody>
      </p:sp>
      <p:sp>
        <p:nvSpPr>
          <p:cNvPr id="9" name="Rectangle 8"/>
          <p:cNvSpPr/>
          <p:nvPr/>
        </p:nvSpPr>
        <p:spPr bwMode="auto">
          <a:xfrm>
            <a:off x="457200" y="2819399"/>
            <a:ext cx="8229600" cy="3200401"/>
          </a:xfrm>
          <a:prstGeom prst="rect">
            <a:avLst/>
          </a:prstGeom>
          <a:solidFill>
            <a:srgbClr val="929192"/>
          </a:solidFill>
          <a:ln w="9525" cap="flat" cmpd="sng" algn="ctr">
            <a:noFill/>
            <a:prstDash val="solid"/>
            <a:round/>
            <a:headEnd type="none" w="med" len="med"/>
            <a:tailEnd type="none" w="med" len="med"/>
          </a:ln>
          <a:effectLst/>
        </p:spPr>
        <p:txBody>
          <a:bodyPr vert="horz" wrap="square" lIns="91440" tIns="91440" rIns="91440" bIns="45720" numCol="1" rtlCol="0" anchor="t" anchorCtr="0" compatLnSpc="1">
            <a:prstTxWarp prst="textNoShape">
              <a:avLst/>
            </a:prstTxWarp>
          </a:bodyPr>
          <a:lstStyle>
            <a:defPPr>
              <a:defRPr lang="en-US"/>
            </a:defPPr>
            <a:lvl1pPr algn="l" rtl="0" fontAlgn="base">
              <a:spcBef>
                <a:spcPct val="0"/>
              </a:spcBef>
              <a:spcAft>
                <a:spcPct val="0"/>
              </a:spcAft>
              <a:defRPr sz="2400" kern="1200">
                <a:solidFill>
                  <a:schemeClr val="bg1"/>
                </a:solidFill>
                <a:latin typeface="Arial" charset="0"/>
                <a:ea typeface="Geneva" charset="-128"/>
                <a:cs typeface="+mn-cs"/>
              </a:defRPr>
            </a:lvl1pPr>
            <a:lvl2pPr marL="457200" algn="l" rtl="0" fontAlgn="base">
              <a:spcBef>
                <a:spcPct val="0"/>
              </a:spcBef>
              <a:spcAft>
                <a:spcPct val="0"/>
              </a:spcAft>
              <a:defRPr sz="2400" kern="1200">
                <a:solidFill>
                  <a:schemeClr val="bg1"/>
                </a:solidFill>
                <a:latin typeface="Arial" charset="0"/>
                <a:ea typeface="Geneva" charset="-128"/>
                <a:cs typeface="+mn-cs"/>
              </a:defRPr>
            </a:lvl2pPr>
            <a:lvl3pPr marL="914400" algn="l" rtl="0" fontAlgn="base">
              <a:spcBef>
                <a:spcPct val="0"/>
              </a:spcBef>
              <a:spcAft>
                <a:spcPct val="0"/>
              </a:spcAft>
              <a:defRPr sz="2400" kern="1200">
                <a:solidFill>
                  <a:schemeClr val="bg1"/>
                </a:solidFill>
                <a:latin typeface="Arial" charset="0"/>
                <a:ea typeface="Geneva" charset="-128"/>
                <a:cs typeface="+mn-cs"/>
              </a:defRPr>
            </a:lvl3pPr>
            <a:lvl4pPr marL="1371600" algn="l" rtl="0" fontAlgn="base">
              <a:spcBef>
                <a:spcPct val="0"/>
              </a:spcBef>
              <a:spcAft>
                <a:spcPct val="0"/>
              </a:spcAft>
              <a:defRPr sz="2400" kern="1200">
                <a:solidFill>
                  <a:schemeClr val="bg1"/>
                </a:solidFill>
                <a:latin typeface="Arial" charset="0"/>
                <a:ea typeface="Geneva" charset="-128"/>
                <a:cs typeface="+mn-cs"/>
              </a:defRPr>
            </a:lvl4pPr>
            <a:lvl5pPr marL="1828800" algn="l" rtl="0" fontAlgn="base">
              <a:spcBef>
                <a:spcPct val="0"/>
              </a:spcBef>
              <a:spcAft>
                <a:spcPct val="0"/>
              </a:spcAft>
              <a:defRPr sz="2400" kern="1200">
                <a:solidFill>
                  <a:schemeClr val="bg1"/>
                </a:solidFill>
                <a:latin typeface="Arial" charset="0"/>
                <a:ea typeface="Geneva" charset="-128"/>
                <a:cs typeface="+mn-cs"/>
              </a:defRPr>
            </a:lvl5pPr>
            <a:lvl6pPr marL="2286000" algn="l" defTabSz="914400" rtl="0" eaLnBrk="1" latinLnBrk="0" hangingPunct="1">
              <a:defRPr sz="2400" kern="1200">
                <a:solidFill>
                  <a:schemeClr val="bg1"/>
                </a:solidFill>
                <a:latin typeface="Arial" charset="0"/>
                <a:ea typeface="Geneva" charset="-128"/>
                <a:cs typeface="+mn-cs"/>
              </a:defRPr>
            </a:lvl6pPr>
            <a:lvl7pPr marL="2743200" algn="l" defTabSz="914400" rtl="0" eaLnBrk="1" latinLnBrk="0" hangingPunct="1">
              <a:defRPr sz="2400" kern="1200">
                <a:solidFill>
                  <a:schemeClr val="bg1"/>
                </a:solidFill>
                <a:latin typeface="Arial" charset="0"/>
                <a:ea typeface="Geneva" charset="-128"/>
                <a:cs typeface="+mn-cs"/>
              </a:defRPr>
            </a:lvl7pPr>
            <a:lvl8pPr marL="3200400" algn="l" defTabSz="914400" rtl="0" eaLnBrk="1" latinLnBrk="0" hangingPunct="1">
              <a:defRPr sz="2400" kern="1200">
                <a:solidFill>
                  <a:schemeClr val="bg1"/>
                </a:solidFill>
                <a:latin typeface="Arial" charset="0"/>
                <a:ea typeface="Geneva" charset="-128"/>
                <a:cs typeface="+mn-cs"/>
              </a:defRPr>
            </a:lvl8pPr>
            <a:lvl9pPr marL="3657600" algn="l" defTabSz="914400" rtl="0" eaLnBrk="1" latinLnBrk="0" hangingPunct="1">
              <a:defRPr sz="2400" kern="1200">
                <a:solidFill>
                  <a:schemeClr val="bg1"/>
                </a:solidFill>
                <a:latin typeface="Arial" charset="0"/>
                <a:ea typeface="Geneva" charset="-128"/>
                <a:cs typeface="+mn-cs"/>
              </a:defRPr>
            </a:lvl9pPr>
          </a:lstStyle>
          <a:p>
            <a:pPr marL="457200" lvl="0" indent="-457200" fontAlgn="auto">
              <a:spcBef>
                <a:spcPts val="0"/>
              </a:spcBef>
              <a:spcAft>
                <a:spcPts val="800"/>
              </a:spcAft>
              <a:buFont typeface="Arial" panose="020B0604020202020204" pitchFamily="34" charset="0"/>
              <a:buChar char="•"/>
            </a:pPr>
            <a:endParaRPr lang="en-US" sz="2800" kern="0" dirty="0" smtClean="0">
              <a:latin typeface="Arial" panose="020B0604020202020204" pitchFamily="34" charset="0"/>
              <a:cs typeface="Arial" panose="020B0604020202020204" pitchFamily="34" charset="0"/>
            </a:endParaRPr>
          </a:p>
          <a:p>
            <a:pPr marL="457200" lvl="0" indent="-457200" fontAlgn="auto">
              <a:spcBef>
                <a:spcPts val="0"/>
              </a:spcBef>
              <a:spcAft>
                <a:spcPts val="800"/>
              </a:spcAft>
              <a:buFont typeface="Arial" panose="020B0604020202020204" pitchFamily="34" charset="0"/>
              <a:buChar char="•"/>
            </a:pPr>
            <a:r>
              <a:rPr lang="en-US" sz="2800" kern="0" dirty="0" smtClean="0">
                <a:latin typeface="Arial" panose="020B0604020202020204" pitchFamily="34" charset="0"/>
                <a:cs typeface="Arial" panose="020B0604020202020204" pitchFamily="34" charset="0"/>
              </a:rPr>
              <a:t>Key </a:t>
            </a:r>
            <a:r>
              <a:rPr lang="en-US" sz="2800" kern="0" dirty="0" smtClean="0">
                <a:latin typeface="Arial" panose="020B0604020202020204" pitchFamily="34" charset="0"/>
                <a:cs typeface="Arial" panose="020B0604020202020204" pitchFamily="34" charset="0"/>
              </a:rPr>
              <a:t>considerations for data </a:t>
            </a:r>
            <a:r>
              <a:rPr lang="en-US" sz="2800" kern="0" dirty="0" smtClean="0">
                <a:latin typeface="Arial" panose="020B0604020202020204" pitchFamily="34" charset="0"/>
                <a:cs typeface="Arial" panose="020B0604020202020204" pitchFamily="34" charset="0"/>
              </a:rPr>
              <a:t>architecture </a:t>
            </a:r>
            <a:endParaRPr lang="en-US" sz="2800" kern="0" dirty="0" smtClean="0">
              <a:latin typeface="Arial" panose="020B0604020202020204" pitchFamily="34" charset="0"/>
              <a:cs typeface="Arial" panose="020B0604020202020204" pitchFamily="34" charset="0"/>
            </a:endParaRPr>
          </a:p>
          <a:p>
            <a:pPr marL="457200" lvl="0" indent="-457200" fontAlgn="auto">
              <a:spcBef>
                <a:spcPts val="0"/>
              </a:spcBef>
              <a:spcAft>
                <a:spcPts val="800"/>
              </a:spcAft>
              <a:buFont typeface="Arial" panose="020B0604020202020204" pitchFamily="34" charset="0"/>
              <a:buChar char="•"/>
            </a:pPr>
            <a:r>
              <a:rPr lang="en-US" sz="2800" kern="0" dirty="0" smtClean="0">
                <a:latin typeface="Arial" panose="020B0604020202020204" pitchFamily="34" charset="0"/>
                <a:cs typeface="Arial" panose="020B0604020202020204" pitchFamily="34" charset="0"/>
              </a:rPr>
              <a:t>Linkages to data management and governance </a:t>
            </a:r>
          </a:p>
          <a:p>
            <a:pPr lvl="0" fontAlgn="auto">
              <a:spcBef>
                <a:spcPts val="0"/>
              </a:spcBef>
              <a:spcAft>
                <a:spcPts val="800"/>
              </a:spcAft>
            </a:pPr>
            <a:endParaRPr lang="en-US" sz="2800" kern="0" dirty="0" smtClean="0">
              <a:solidFill>
                <a:srgbClr val="00527B"/>
              </a:solidFill>
              <a:latin typeface="Arial" panose="020B0604020202020204" pitchFamily="34" charset="0"/>
              <a:cs typeface="Arial" panose="020B0604020202020204" pitchFamily="34" charset="0"/>
            </a:endParaRPr>
          </a:p>
          <a:p>
            <a:pPr marL="1200150" lvl="2" indent="-285750" fontAlgn="auto">
              <a:lnSpc>
                <a:spcPct val="150000"/>
              </a:lnSpc>
              <a:spcBef>
                <a:spcPts val="0"/>
              </a:spcBef>
              <a:spcAft>
                <a:spcPts val="0"/>
              </a:spcAft>
              <a:buFont typeface="Arial" panose="020B0604020202020204" pitchFamily="34" charset="0"/>
              <a:buChar char="•"/>
            </a:pPr>
            <a:endParaRPr lang="en-US" sz="2000" kern="0" dirty="0" smtClean="0">
              <a:latin typeface="Arial" panose="020B0604020202020204" pitchFamily="34" charset="0"/>
              <a:cs typeface="Arial" panose="020B0604020202020204" pitchFamily="34" charset="0"/>
            </a:endParaRPr>
          </a:p>
          <a:p>
            <a:pPr marL="742950" lvl="1" indent="-285750" fontAlgn="auto">
              <a:lnSpc>
                <a:spcPct val="150000"/>
              </a:lnSpc>
              <a:spcBef>
                <a:spcPts val="0"/>
              </a:spcBef>
              <a:spcAft>
                <a:spcPts val="0"/>
              </a:spcAft>
              <a:buFont typeface="Arial" panose="020B0604020202020204" pitchFamily="34" charset="0"/>
              <a:buChar char="•"/>
            </a:pPr>
            <a:endParaRPr lang="en-US" sz="2000" kern="0" dirty="0" smtClean="0">
              <a:latin typeface="Arial" panose="020B0604020202020204" pitchFamily="34" charset="0"/>
              <a:cs typeface="Arial" panose="020B0604020202020204" pitchFamily="34" charset="0"/>
            </a:endParaRPr>
          </a:p>
          <a:p>
            <a:pPr marL="285750" lvl="0" indent="-285750" fontAlgn="auto">
              <a:lnSpc>
                <a:spcPct val="150000"/>
              </a:lnSpc>
              <a:spcBef>
                <a:spcPts val="0"/>
              </a:spcBef>
              <a:spcAft>
                <a:spcPts val="0"/>
              </a:spcAft>
              <a:buFont typeface="Arial" panose="020B0604020202020204" pitchFamily="34" charset="0"/>
              <a:buChar char="•"/>
            </a:pPr>
            <a:endParaRPr lang="en-US" sz="20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95875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52801" y="0"/>
            <a:ext cx="5791200" cy="6858000"/>
          </a:xfrm>
          <a:prstGeom prst="rect">
            <a:avLst/>
          </a:prstGeom>
          <a:solidFill>
            <a:schemeClr val="accent5">
              <a:lumMod val="75000"/>
            </a:schemeClr>
          </a:solidFill>
          <a:ln w="25400" cap="flat" cmpd="sng" algn="ctr">
            <a:noFill/>
            <a:prstDash val="solid"/>
          </a:ln>
          <a:effectLst/>
        </p:spPr>
        <p:txBody>
          <a:bodyPr lIns="457200" rIns="274320" rtlCol="0" anchor="ctr"/>
          <a:lstStyle/>
          <a:p>
            <a:pPr fontAlgn="auto">
              <a:spcBef>
                <a:spcPts val="0"/>
              </a:spcBef>
              <a:spcAft>
                <a:spcPts val="1000"/>
              </a:spcAft>
            </a:pPr>
            <a:r>
              <a:rPr lang="en-US" sz="3900" kern="0" dirty="0" smtClean="0">
                <a:solidFill>
                  <a:prstClr val="white"/>
                </a:solidFill>
                <a:latin typeface="Arial" panose="020B0604020202020204" pitchFamily="34" charset="0"/>
                <a:cs typeface="Arial" panose="020B0604020202020204" pitchFamily="34" charset="0"/>
              </a:rPr>
              <a:t> </a:t>
            </a:r>
          </a:p>
          <a:p>
            <a:pPr algn="ctr" fontAlgn="auto">
              <a:spcBef>
                <a:spcPts val="0"/>
              </a:spcBef>
              <a:spcAft>
                <a:spcPts val="1500"/>
              </a:spcAft>
            </a:pPr>
            <a:r>
              <a:rPr lang="en-US" sz="3200" b="1" kern="0" dirty="0" smtClean="0">
                <a:solidFill>
                  <a:prstClr val="white"/>
                </a:solidFill>
                <a:latin typeface="Arial" panose="020B0604020202020204" pitchFamily="34" charset="0"/>
                <a:cs typeface="Arial" panose="020B0604020202020204" pitchFamily="34" charset="0"/>
              </a:rPr>
              <a:t>Data Catalog </a:t>
            </a:r>
          </a:p>
          <a:p>
            <a:pPr marL="342900" indent="-342900" fontAlgn="auto">
              <a:spcBef>
                <a:spcPts val="600"/>
              </a:spcBef>
              <a:spcAft>
                <a:spcPts val="1000"/>
              </a:spcAft>
              <a:buFont typeface="Arial" panose="020B0604020202020204" pitchFamily="34" charset="0"/>
              <a:buChar char="•"/>
            </a:pPr>
            <a:r>
              <a:rPr lang="en-US" kern="0" dirty="0" smtClean="0">
                <a:solidFill>
                  <a:prstClr val="white"/>
                </a:solidFill>
                <a:latin typeface="Arial" panose="020B0604020202020204" pitchFamily="34" charset="0"/>
                <a:cs typeface="Arial" panose="020B0604020202020204" pitchFamily="34" charset="0"/>
              </a:rPr>
              <a:t>Created to meet needs and existing documentation formats (XLS)  </a:t>
            </a:r>
          </a:p>
          <a:p>
            <a:pPr marL="342900" indent="-342900" fontAlgn="auto">
              <a:spcBef>
                <a:spcPts val="600"/>
              </a:spcBef>
              <a:spcAft>
                <a:spcPts val="1000"/>
              </a:spcAft>
              <a:buFont typeface="Arial" panose="020B0604020202020204" pitchFamily="34" charset="0"/>
              <a:buChar char="•"/>
            </a:pPr>
            <a:r>
              <a:rPr lang="en-US" kern="0" dirty="0" smtClean="0">
                <a:solidFill>
                  <a:prstClr val="white"/>
                </a:solidFill>
                <a:latin typeface="Arial" panose="020B0604020202020204" pitchFamily="34" charset="0"/>
                <a:cs typeface="Arial" panose="020B0604020202020204" pitchFamily="34" charset="0"/>
              </a:rPr>
              <a:t>Catalogs systems, data, technical specifications, business process maps and inventory documents </a:t>
            </a:r>
          </a:p>
          <a:p>
            <a:pPr marL="342900" indent="-342900" fontAlgn="auto">
              <a:spcBef>
                <a:spcPts val="600"/>
              </a:spcBef>
              <a:spcAft>
                <a:spcPts val="1000"/>
              </a:spcAft>
              <a:buFont typeface="Arial" panose="020B0604020202020204" pitchFamily="34" charset="0"/>
              <a:buChar char="•"/>
            </a:pPr>
            <a:r>
              <a:rPr lang="en-US" kern="0" dirty="0">
                <a:solidFill>
                  <a:prstClr val="white"/>
                </a:solidFill>
                <a:latin typeface="Arial" panose="020B0604020202020204" pitchFamily="34" charset="0"/>
                <a:cs typeface="Arial" panose="020B0604020202020204" pitchFamily="34" charset="0"/>
              </a:rPr>
              <a:t>Resides on DMAP </a:t>
            </a:r>
            <a:r>
              <a:rPr lang="en-US" kern="0" dirty="0" smtClean="0">
                <a:solidFill>
                  <a:prstClr val="white"/>
                </a:solidFill>
                <a:latin typeface="Arial" panose="020B0604020202020204" pitchFamily="34" charset="0"/>
                <a:cs typeface="Arial" panose="020B0604020202020204" pitchFamily="34" charset="0"/>
              </a:rPr>
              <a:t>SharePoint as “living document"</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3396" r="21092"/>
          <a:stretch/>
        </p:blipFill>
        <p:spPr>
          <a:xfrm>
            <a:off x="1" y="0"/>
            <a:ext cx="3352799" cy="6858000"/>
          </a:xfrm>
          <a:prstGeom prst="rect">
            <a:avLst/>
          </a:prstGeom>
        </p:spPr>
      </p:pic>
      <p:sp>
        <p:nvSpPr>
          <p:cNvPr id="6" name="Slide Number Placeholder 5"/>
          <p:cNvSpPr txBox="1">
            <a:spLocks/>
          </p:cNvSpPr>
          <p:nvPr/>
        </p:nvSpPr>
        <p:spPr>
          <a:xfrm>
            <a:off x="8502070" y="6492875"/>
            <a:ext cx="641930" cy="365125"/>
          </a:xfrm>
          <a:prstGeom prst="rect">
            <a:avLst/>
          </a:prstGeom>
        </p:spPr>
        <p:txBody>
          <a:bodyPr vert="horz" lIns="91440" tIns="45720" rIns="91440" bIns="45720" rtlCol="0" anchor="ctr"/>
          <a:lstStyle>
            <a:defPPr>
              <a:defRPr lang="en-US"/>
            </a:defPPr>
            <a:lvl1pPr marL="0" algn="ctr" defTabSz="457200" rtl="0" eaLnBrk="1" latinLnBrk="0" hangingPunct="1">
              <a:defRPr sz="1200" b="0" i="0" kern="1200">
                <a:solidFill>
                  <a:schemeClr val="bg1"/>
                </a:solidFill>
                <a:latin typeface="Avenir 95 Black"/>
                <a:ea typeface="+mn-ea"/>
                <a:cs typeface="Avenir 95 Blac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smtClean="0">
                <a:solidFill>
                  <a:prstClr val="white"/>
                </a:solidFill>
              </a:rPr>
              <a:t>12</a:t>
            </a:r>
            <a:endParaRPr kumimoji="0" lang="en-US" sz="1200" b="0" i="0" u="none" strike="noStrike" kern="1200" cap="none" spc="0" normalizeH="0" baseline="0" noProof="0" dirty="0">
              <a:ln>
                <a:noFill/>
              </a:ln>
              <a:solidFill>
                <a:prstClr val="white"/>
              </a:solidFill>
              <a:effectLst/>
              <a:uLnTx/>
              <a:uFillTx/>
              <a:latin typeface="Avenir 95 Black"/>
              <a:ea typeface="+mn-ea"/>
            </a:endParaRPr>
          </a:p>
        </p:txBody>
      </p:sp>
      <p:sp>
        <p:nvSpPr>
          <p:cNvPr id="5" name="TextBox 4"/>
          <p:cNvSpPr txBox="1"/>
          <p:nvPr/>
        </p:nvSpPr>
        <p:spPr>
          <a:xfrm>
            <a:off x="4374980" y="609600"/>
            <a:ext cx="4114800" cy="1077218"/>
          </a:xfrm>
          <a:prstGeom prst="rect">
            <a:avLst/>
          </a:prstGeom>
          <a:noFill/>
        </p:spPr>
        <p:txBody>
          <a:bodyPr wrap="square" rtlCol="0">
            <a:spAutoFit/>
          </a:bodyPr>
          <a:lstStyle/>
          <a:p>
            <a:r>
              <a:rPr lang="en-US" sz="4000" kern="0" dirty="0">
                <a:solidFill>
                  <a:prstClr val="white"/>
                </a:solidFill>
                <a:latin typeface="Arial" panose="020B0604020202020204" pitchFamily="34" charset="0"/>
                <a:cs typeface="Arial" panose="020B0604020202020204" pitchFamily="34" charset="0"/>
              </a:rPr>
              <a:t>DELIVERABLES</a:t>
            </a:r>
          </a:p>
          <a:p>
            <a:endParaRPr lang="en-US" dirty="0"/>
          </a:p>
        </p:txBody>
      </p:sp>
    </p:spTree>
    <p:extLst>
      <p:ext uri="{BB962C8B-B14F-4D97-AF65-F5344CB8AC3E}">
        <p14:creationId xmlns:p14="http://schemas.microsoft.com/office/powerpoint/2010/main" val="31442313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9144000" cy="762000"/>
          </a:xfrm>
          <a:prstGeom prst="rect">
            <a:avLst/>
          </a:prstGeom>
          <a:solidFill>
            <a:schemeClr val="bg1">
              <a:lumMod val="50000"/>
            </a:schemeClr>
          </a:solidFill>
          <a:ln w="25400" cap="flat" cmpd="sng" algn="ctr">
            <a:noFill/>
            <a:prstDash val="solid"/>
          </a:ln>
          <a:effectLst/>
        </p:spPr>
        <p:txBody>
          <a:bodyPr lIns="457200" rIns="274320" rtlCol="0" anchor="ctr"/>
          <a:lstStyle/>
          <a:p>
            <a:pPr fontAlgn="auto">
              <a:spcBef>
                <a:spcPts val="0"/>
              </a:spcBef>
              <a:spcAft>
                <a:spcPts val="0"/>
              </a:spcAft>
            </a:pPr>
            <a:r>
              <a:rPr lang="en-US" sz="3600" kern="0" dirty="0" smtClean="0">
                <a:solidFill>
                  <a:srgbClr val="00527B"/>
                </a:solidFill>
                <a:latin typeface="Arial" panose="020B0604020202020204" pitchFamily="34" charset="0"/>
                <a:cs typeface="Arial" panose="020B0604020202020204" pitchFamily="34" charset="0"/>
              </a:rPr>
              <a:t>Data Catalog Sample</a:t>
            </a:r>
            <a:endParaRPr lang="en-US" sz="3900" kern="0" dirty="0">
              <a:solidFill>
                <a:srgbClr val="00527B"/>
              </a:solidFill>
              <a:latin typeface="Arial" panose="020B0604020202020204" pitchFamily="34" charset="0"/>
              <a:cs typeface="Arial" panose="020B0604020202020204" pitchFamily="34" charset="0"/>
            </a:endParaRPr>
          </a:p>
        </p:txBody>
      </p:sp>
      <p:sp>
        <p:nvSpPr>
          <p:cNvPr id="5" name="Slide Number Placeholder 5"/>
          <p:cNvSpPr txBox="1">
            <a:spLocks/>
          </p:cNvSpPr>
          <p:nvPr/>
        </p:nvSpPr>
        <p:spPr>
          <a:xfrm>
            <a:off x="8502070" y="6492875"/>
            <a:ext cx="641930" cy="365125"/>
          </a:xfrm>
          <a:prstGeom prst="rect">
            <a:avLst/>
          </a:prstGeom>
        </p:spPr>
        <p:txBody>
          <a:bodyPr vert="horz" lIns="91440" tIns="45720" rIns="91440" bIns="45720" rtlCol="0" anchor="ctr"/>
          <a:lstStyle>
            <a:defPPr>
              <a:defRPr lang="en-US"/>
            </a:defPPr>
            <a:lvl1pPr marL="0" algn="ctr" defTabSz="457200" rtl="0" eaLnBrk="1" latinLnBrk="0" hangingPunct="1">
              <a:defRPr sz="1200" b="0" i="0" kern="1200">
                <a:solidFill>
                  <a:schemeClr val="bg1"/>
                </a:solidFill>
                <a:latin typeface="Avenir 95 Black"/>
                <a:ea typeface="+mn-ea"/>
                <a:cs typeface="Avenir 95 Blac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smtClean="0">
                <a:solidFill>
                  <a:prstClr val="white"/>
                </a:solidFill>
              </a:rPr>
              <a:t>116</a:t>
            </a:r>
            <a:endParaRPr kumimoji="0" lang="en-US" sz="1200" b="0" i="0" u="none" strike="noStrike" kern="1200" cap="none" spc="0" normalizeH="0" baseline="0" noProof="0" dirty="0">
              <a:ln>
                <a:noFill/>
              </a:ln>
              <a:solidFill>
                <a:prstClr val="white"/>
              </a:solidFill>
              <a:effectLst/>
              <a:uLnTx/>
              <a:uFillTx/>
              <a:latin typeface="Avenir 95 Black"/>
              <a:ea typeface="+mn-ea"/>
            </a:endParaRPr>
          </a:p>
        </p:txBody>
      </p:sp>
      <p:sp>
        <p:nvSpPr>
          <p:cNvPr id="7" name="Rectangle 6"/>
          <p:cNvSpPr/>
          <p:nvPr/>
        </p:nvSpPr>
        <p:spPr>
          <a:xfrm>
            <a:off x="1" y="6502400"/>
            <a:ext cx="9144000" cy="355600"/>
          </a:xfrm>
          <a:prstGeom prst="rect">
            <a:avLst/>
          </a:prstGeom>
          <a:solidFill>
            <a:schemeClr val="bg1">
              <a:lumMod val="50000"/>
            </a:schemeClr>
          </a:solidFill>
          <a:ln w="9525" cap="flat" cmpd="sng" algn="ctr">
            <a:noFill/>
            <a:prstDash val="solid"/>
          </a:ln>
          <a:effectLst/>
        </p:spPr>
        <p:txBody>
          <a:bodyPr rtlCol="0" anchor="ctr"/>
          <a:lstStyle/>
          <a:p>
            <a:pPr algn="ctr" fontAlgn="auto">
              <a:spcBef>
                <a:spcPts val="0"/>
              </a:spcBef>
              <a:spcAft>
                <a:spcPts val="0"/>
              </a:spcAft>
            </a:pPr>
            <a:endParaRPr lang="en-US" sz="1800" kern="0" dirty="0" smtClean="0">
              <a:solidFill>
                <a:prstClr val="white"/>
              </a:solidFill>
              <a:latin typeface="Arial"/>
            </a:endParaRPr>
          </a:p>
        </p:txBody>
      </p:sp>
      <p:sp>
        <p:nvSpPr>
          <p:cNvPr id="8" name="Slide Number Placeholder 5"/>
          <p:cNvSpPr txBox="1">
            <a:spLocks/>
          </p:cNvSpPr>
          <p:nvPr/>
        </p:nvSpPr>
        <p:spPr>
          <a:xfrm>
            <a:off x="8502069" y="6502401"/>
            <a:ext cx="641931" cy="355599"/>
          </a:xfrm>
          <a:prstGeom prst="rect">
            <a:avLst/>
          </a:prstGeom>
        </p:spPr>
        <p:txBody>
          <a:bodyPr vert="horz" lIns="91440" tIns="45720" rIns="91440" bIns="45720" rtlCol="0" anchor="ctr"/>
          <a:lstStyle>
            <a:defPPr>
              <a:defRPr lang="en-US"/>
            </a:defPPr>
            <a:lvl1pPr marL="0" algn="ctr" defTabSz="457200" rtl="0" eaLnBrk="1" latinLnBrk="0" hangingPunct="1">
              <a:defRPr sz="1200" b="0" i="0" kern="1200">
                <a:solidFill>
                  <a:schemeClr val="bg1"/>
                </a:solidFill>
                <a:latin typeface="Avenir 95 Black"/>
                <a:ea typeface="+mn-ea"/>
                <a:cs typeface="Avenir 95 Blac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smtClean="0">
                <a:solidFill>
                  <a:prstClr val="white"/>
                </a:solidFill>
              </a:rPr>
              <a:t>13</a:t>
            </a:r>
            <a:endParaRPr kumimoji="0" lang="en-US" sz="1200" b="0" i="0" u="none" strike="noStrike" kern="1200" cap="none" spc="0" normalizeH="0" baseline="0" noProof="0" dirty="0">
              <a:ln>
                <a:noFill/>
              </a:ln>
              <a:solidFill>
                <a:prstClr val="white"/>
              </a:solidFill>
              <a:effectLst/>
              <a:uLnTx/>
              <a:uFillTx/>
              <a:latin typeface="Avenir 95 Black"/>
              <a:ea typeface="+mn-ea"/>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98" y="1181108"/>
            <a:ext cx="8973501" cy="5067292"/>
          </a:xfrm>
          <a:prstGeom prst="rect">
            <a:avLst/>
          </a:prstGeom>
        </p:spPr>
      </p:pic>
    </p:spTree>
    <p:extLst>
      <p:ext uri="{BB962C8B-B14F-4D97-AF65-F5344CB8AC3E}">
        <p14:creationId xmlns:p14="http://schemas.microsoft.com/office/powerpoint/2010/main" val="4267127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6601" y="0"/>
            <a:ext cx="5867399" cy="6858000"/>
          </a:xfrm>
          <a:prstGeom prst="rect">
            <a:avLst/>
          </a:prstGeom>
          <a:solidFill>
            <a:schemeClr val="accent5">
              <a:lumMod val="75000"/>
            </a:schemeClr>
          </a:solidFill>
          <a:ln w="25400" cap="flat" cmpd="sng" algn="ctr">
            <a:noFill/>
            <a:prstDash val="solid"/>
          </a:ln>
          <a:effectLst/>
        </p:spPr>
        <p:txBody>
          <a:bodyPr lIns="457200" rIns="274320" rtlCol="0" anchor="ctr"/>
          <a:lstStyle/>
          <a:p>
            <a:pPr fontAlgn="auto">
              <a:spcBef>
                <a:spcPts val="0"/>
              </a:spcBef>
              <a:spcAft>
                <a:spcPts val="1000"/>
              </a:spcAft>
            </a:pPr>
            <a:r>
              <a:rPr lang="en-US" sz="3900" kern="0" dirty="0" smtClean="0">
                <a:solidFill>
                  <a:prstClr val="white"/>
                </a:solidFill>
                <a:latin typeface="Arial" panose="020B0604020202020204" pitchFamily="34" charset="0"/>
                <a:cs typeface="Arial" panose="020B0604020202020204" pitchFamily="34" charset="0"/>
              </a:rPr>
              <a:t> </a:t>
            </a:r>
          </a:p>
          <a:p>
            <a:pPr algn="ctr" fontAlgn="auto">
              <a:spcBef>
                <a:spcPts val="0"/>
              </a:spcBef>
              <a:spcAft>
                <a:spcPts val="1500"/>
              </a:spcAft>
            </a:pPr>
            <a:r>
              <a:rPr lang="en-US" sz="3200" b="1" kern="0" dirty="0" smtClean="0">
                <a:solidFill>
                  <a:prstClr val="white"/>
                </a:solidFill>
                <a:latin typeface="Arial" panose="020B0604020202020204" pitchFamily="34" charset="0"/>
                <a:cs typeface="Arial" panose="020B0604020202020204" pitchFamily="34" charset="0"/>
              </a:rPr>
              <a:t>Data Inventories</a:t>
            </a:r>
          </a:p>
          <a:p>
            <a:pPr marL="342900" indent="-342900" fontAlgn="auto">
              <a:spcBef>
                <a:spcPts val="600"/>
              </a:spcBef>
              <a:spcAft>
                <a:spcPts val="1000"/>
              </a:spcAft>
              <a:buFont typeface="Arial" panose="020B0604020202020204" pitchFamily="34" charset="0"/>
              <a:buChar char="•"/>
            </a:pPr>
            <a:r>
              <a:rPr lang="en-US" kern="0" dirty="0" smtClean="0">
                <a:solidFill>
                  <a:prstClr val="white"/>
                </a:solidFill>
                <a:latin typeface="Arial" panose="020B0604020202020204" pitchFamily="34" charset="0"/>
                <a:cs typeface="Arial" panose="020B0604020202020204" pitchFamily="34" charset="0"/>
              </a:rPr>
              <a:t>Created for “Data Discovery” visits and updates</a:t>
            </a:r>
          </a:p>
          <a:p>
            <a:pPr marL="342900" indent="-342900" fontAlgn="auto">
              <a:spcBef>
                <a:spcPts val="600"/>
              </a:spcBef>
              <a:spcAft>
                <a:spcPts val="1000"/>
              </a:spcAft>
              <a:buFont typeface="Arial" panose="020B0604020202020204" pitchFamily="34" charset="0"/>
              <a:buChar char="•"/>
            </a:pPr>
            <a:r>
              <a:rPr lang="en-US" kern="0" dirty="0" smtClean="0">
                <a:solidFill>
                  <a:prstClr val="white"/>
                </a:solidFill>
                <a:latin typeface="Arial" panose="020B0604020202020204" pitchFamily="34" charset="0"/>
                <a:cs typeface="Arial" panose="020B0604020202020204" pitchFamily="34" charset="0"/>
              </a:rPr>
              <a:t>Inventories business processes, potential ERP challenges, data definitions</a:t>
            </a:r>
            <a:r>
              <a:rPr lang="en-US" kern="0" dirty="0">
                <a:solidFill>
                  <a:prstClr val="white"/>
                </a:solidFill>
                <a:latin typeface="Arial" panose="020B0604020202020204" pitchFamily="34" charset="0"/>
                <a:cs typeface="Arial" panose="020B0604020202020204" pitchFamily="34" charset="0"/>
              </a:rPr>
              <a:t> </a:t>
            </a:r>
            <a:r>
              <a:rPr lang="en-US" kern="0" dirty="0" smtClean="0">
                <a:solidFill>
                  <a:prstClr val="white"/>
                </a:solidFill>
                <a:latin typeface="Arial" panose="020B0604020202020204" pitchFamily="34" charset="0"/>
                <a:cs typeface="Arial" panose="020B0604020202020204" pitchFamily="34" charset="0"/>
              </a:rPr>
              <a:t>and technical information </a:t>
            </a:r>
          </a:p>
          <a:p>
            <a:pPr marL="342900" indent="-342900" fontAlgn="auto">
              <a:spcBef>
                <a:spcPts val="600"/>
              </a:spcBef>
              <a:spcAft>
                <a:spcPts val="1000"/>
              </a:spcAft>
              <a:buFont typeface="Arial" panose="020B0604020202020204" pitchFamily="34" charset="0"/>
              <a:buChar char="•"/>
            </a:pPr>
            <a:r>
              <a:rPr lang="en-US" kern="0" dirty="0" smtClean="0">
                <a:solidFill>
                  <a:prstClr val="white"/>
                </a:solidFill>
                <a:latin typeface="Arial" panose="020B0604020202020204" pitchFamily="34" charset="0"/>
                <a:cs typeface="Arial" panose="020B0604020202020204" pitchFamily="34" charset="0"/>
              </a:rPr>
              <a:t>Resides </a:t>
            </a:r>
            <a:r>
              <a:rPr lang="en-US" kern="0" dirty="0">
                <a:solidFill>
                  <a:prstClr val="white"/>
                </a:solidFill>
                <a:latin typeface="Arial" panose="020B0604020202020204" pitchFamily="34" charset="0"/>
                <a:cs typeface="Arial" panose="020B0604020202020204" pitchFamily="34" charset="0"/>
              </a:rPr>
              <a:t>on DMAP SharePoint </a:t>
            </a:r>
            <a:r>
              <a:rPr lang="en-US" kern="0" dirty="0" smtClean="0">
                <a:solidFill>
                  <a:prstClr val="white"/>
                </a:solidFill>
                <a:latin typeface="Arial" panose="020B0604020202020204" pitchFamily="34" charset="0"/>
                <a:cs typeface="Arial" panose="020B0604020202020204" pitchFamily="34" charset="0"/>
              </a:rPr>
              <a:t>site and referenced in ERP work</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3396" r="21092"/>
          <a:stretch/>
        </p:blipFill>
        <p:spPr>
          <a:xfrm>
            <a:off x="1" y="0"/>
            <a:ext cx="3276600" cy="6858000"/>
          </a:xfrm>
          <a:prstGeom prst="rect">
            <a:avLst/>
          </a:prstGeom>
        </p:spPr>
      </p:pic>
      <p:sp>
        <p:nvSpPr>
          <p:cNvPr id="6" name="Slide Number Placeholder 5"/>
          <p:cNvSpPr txBox="1">
            <a:spLocks/>
          </p:cNvSpPr>
          <p:nvPr/>
        </p:nvSpPr>
        <p:spPr>
          <a:xfrm>
            <a:off x="8502070" y="6492875"/>
            <a:ext cx="641930" cy="365125"/>
          </a:xfrm>
          <a:prstGeom prst="rect">
            <a:avLst/>
          </a:prstGeom>
        </p:spPr>
        <p:txBody>
          <a:bodyPr vert="horz" lIns="91440" tIns="45720" rIns="91440" bIns="45720" rtlCol="0" anchor="ctr"/>
          <a:lstStyle>
            <a:defPPr>
              <a:defRPr lang="en-US"/>
            </a:defPPr>
            <a:lvl1pPr marL="0" algn="ctr" defTabSz="457200" rtl="0" eaLnBrk="1" latinLnBrk="0" hangingPunct="1">
              <a:defRPr sz="1200" b="0" i="0" kern="1200">
                <a:solidFill>
                  <a:schemeClr val="bg1"/>
                </a:solidFill>
                <a:latin typeface="Avenir 95 Black"/>
                <a:ea typeface="+mn-ea"/>
                <a:cs typeface="Avenir 95 Blac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41977F61-7C79-4334-BC6B-E5704DF1748B}" type="slidenum">
              <a:rPr lang="en-US" smtClean="0">
                <a:solidFill>
                  <a:prstClr val="white"/>
                </a:solidFill>
              </a:rPr>
              <a:t>14</a:t>
            </a:fld>
            <a:endParaRPr kumimoji="0" lang="en-US" sz="1200" b="0" i="0" u="none" strike="noStrike" kern="1200" cap="none" spc="0" normalizeH="0" baseline="0" noProof="0" dirty="0">
              <a:ln>
                <a:noFill/>
              </a:ln>
              <a:solidFill>
                <a:prstClr val="white"/>
              </a:solidFill>
              <a:effectLst/>
              <a:uLnTx/>
              <a:uFillTx/>
              <a:latin typeface="Avenir 95 Black"/>
              <a:ea typeface="+mn-ea"/>
            </a:endParaRPr>
          </a:p>
        </p:txBody>
      </p:sp>
      <p:sp>
        <p:nvSpPr>
          <p:cNvPr id="5" name="TextBox 4"/>
          <p:cNvSpPr txBox="1"/>
          <p:nvPr/>
        </p:nvSpPr>
        <p:spPr>
          <a:xfrm>
            <a:off x="4387270" y="609600"/>
            <a:ext cx="4114800" cy="1077218"/>
          </a:xfrm>
          <a:prstGeom prst="rect">
            <a:avLst/>
          </a:prstGeom>
          <a:noFill/>
        </p:spPr>
        <p:txBody>
          <a:bodyPr wrap="square" rtlCol="0">
            <a:spAutoFit/>
          </a:bodyPr>
          <a:lstStyle/>
          <a:p>
            <a:r>
              <a:rPr lang="en-US" sz="4000" kern="0" dirty="0">
                <a:solidFill>
                  <a:prstClr val="white"/>
                </a:solidFill>
                <a:latin typeface="Arial" panose="020B0604020202020204" pitchFamily="34" charset="0"/>
                <a:cs typeface="Arial" panose="020B0604020202020204" pitchFamily="34" charset="0"/>
              </a:rPr>
              <a:t>DELIVERABLES</a:t>
            </a:r>
          </a:p>
          <a:p>
            <a:endParaRPr lang="en-US" dirty="0"/>
          </a:p>
        </p:txBody>
      </p:sp>
    </p:spTree>
    <p:extLst>
      <p:ext uri="{BB962C8B-B14F-4D97-AF65-F5344CB8AC3E}">
        <p14:creationId xmlns:p14="http://schemas.microsoft.com/office/powerpoint/2010/main" val="10556906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9144000" cy="762000"/>
          </a:xfrm>
          <a:prstGeom prst="rect">
            <a:avLst/>
          </a:prstGeom>
          <a:solidFill>
            <a:schemeClr val="bg1">
              <a:lumMod val="50000"/>
            </a:schemeClr>
          </a:solidFill>
          <a:ln w="25400" cap="flat" cmpd="sng" algn="ctr">
            <a:noFill/>
            <a:prstDash val="solid"/>
          </a:ln>
          <a:effectLst/>
        </p:spPr>
        <p:txBody>
          <a:bodyPr lIns="457200" rIns="274320" rtlCol="0" anchor="ctr"/>
          <a:lstStyle/>
          <a:p>
            <a:pPr fontAlgn="auto">
              <a:spcBef>
                <a:spcPts val="0"/>
              </a:spcBef>
              <a:spcAft>
                <a:spcPts val="0"/>
              </a:spcAft>
            </a:pPr>
            <a:r>
              <a:rPr lang="en-US" sz="3600" kern="0" dirty="0" smtClean="0">
                <a:solidFill>
                  <a:srgbClr val="00527B"/>
                </a:solidFill>
                <a:latin typeface="Arial" panose="020B0604020202020204" pitchFamily="34" charset="0"/>
                <a:cs typeface="Arial" panose="020B0604020202020204" pitchFamily="34" charset="0"/>
              </a:rPr>
              <a:t>Data Inventory Sample</a:t>
            </a:r>
            <a:endParaRPr lang="en-US" sz="3900" kern="0" dirty="0">
              <a:solidFill>
                <a:srgbClr val="00527B"/>
              </a:solidFill>
              <a:latin typeface="Arial" panose="020B0604020202020204" pitchFamily="34" charset="0"/>
              <a:cs typeface="Arial" panose="020B0604020202020204" pitchFamily="34" charset="0"/>
            </a:endParaRPr>
          </a:p>
        </p:txBody>
      </p:sp>
      <p:sp>
        <p:nvSpPr>
          <p:cNvPr id="5" name="Slide Number Placeholder 5"/>
          <p:cNvSpPr txBox="1">
            <a:spLocks/>
          </p:cNvSpPr>
          <p:nvPr/>
        </p:nvSpPr>
        <p:spPr>
          <a:xfrm>
            <a:off x="8502070" y="6492875"/>
            <a:ext cx="641930" cy="365125"/>
          </a:xfrm>
          <a:prstGeom prst="rect">
            <a:avLst/>
          </a:prstGeom>
        </p:spPr>
        <p:txBody>
          <a:bodyPr vert="horz" lIns="91440" tIns="45720" rIns="91440" bIns="45720" rtlCol="0" anchor="ctr"/>
          <a:lstStyle>
            <a:defPPr>
              <a:defRPr lang="en-US"/>
            </a:defPPr>
            <a:lvl1pPr marL="0" algn="ctr" defTabSz="457200" rtl="0" eaLnBrk="1" latinLnBrk="0" hangingPunct="1">
              <a:defRPr sz="1200" b="0" i="0" kern="1200">
                <a:solidFill>
                  <a:schemeClr val="bg1"/>
                </a:solidFill>
                <a:latin typeface="Avenir 95 Black"/>
                <a:ea typeface="+mn-ea"/>
                <a:cs typeface="Avenir 95 Blac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smtClean="0">
                <a:solidFill>
                  <a:prstClr val="white"/>
                </a:solidFill>
              </a:rPr>
              <a:t>116</a:t>
            </a:r>
            <a:endParaRPr kumimoji="0" lang="en-US" sz="1200" b="0" i="0" u="none" strike="noStrike" kern="1200" cap="none" spc="0" normalizeH="0" baseline="0" noProof="0" dirty="0">
              <a:ln>
                <a:noFill/>
              </a:ln>
              <a:solidFill>
                <a:prstClr val="white"/>
              </a:solidFill>
              <a:effectLst/>
              <a:uLnTx/>
              <a:uFillTx/>
              <a:latin typeface="Avenir 95 Black"/>
              <a:ea typeface="+mn-ea"/>
            </a:endParaRPr>
          </a:p>
        </p:txBody>
      </p:sp>
      <p:sp>
        <p:nvSpPr>
          <p:cNvPr id="7" name="Rectangle 6"/>
          <p:cNvSpPr/>
          <p:nvPr/>
        </p:nvSpPr>
        <p:spPr>
          <a:xfrm>
            <a:off x="1" y="6502400"/>
            <a:ext cx="9144000" cy="355600"/>
          </a:xfrm>
          <a:prstGeom prst="rect">
            <a:avLst/>
          </a:prstGeom>
          <a:solidFill>
            <a:schemeClr val="bg1">
              <a:lumMod val="50000"/>
            </a:schemeClr>
          </a:solidFill>
          <a:ln w="9525" cap="flat" cmpd="sng" algn="ctr">
            <a:noFill/>
            <a:prstDash val="solid"/>
          </a:ln>
          <a:effectLst/>
        </p:spPr>
        <p:txBody>
          <a:bodyPr rtlCol="0" anchor="ctr"/>
          <a:lstStyle/>
          <a:p>
            <a:pPr algn="ctr" fontAlgn="auto">
              <a:spcBef>
                <a:spcPts val="0"/>
              </a:spcBef>
              <a:spcAft>
                <a:spcPts val="0"/>
              </a:spcAft>
            </a:pPr>
            <a:endParaRPr lang="en-US" sz="1800" kern="0" dirty="0" smtClean="0">
              <a:solidFill>
                <a:prstClr val="white"/>
              </a:solidFill>
              <a:latin typeface="Arial"/>
            </a:endParaRPr>
          </a:p>
        </p:txBody>
      </p:sp>
      <p:sp>
        <p:nvSpPr>
          <p:cNvPr id="8" name="Slide Number Placeholder 5"/>
          <p:cNvSpPr txBox="1">
            <a:spLocks/>
          </p:cNvSpPr>
          <p:nvPr/>
        </p:nvSpPr>
        <p:spPr>
          <a:xfrm>
            <a:off x="8502069" y="6502401"/>
            <a:ext cx="641931" cy="355599"/>
          </a:xfrm>
          <a:prstGeom prst="rect">
            <a:avLst/>
          </a:prstGeom>
        </p:spPr>
        <p:txBody>
          <a:bodyPr vert="horz" lIns="91440" tIns="45720" rIns="91440" bIns="45720" rtlCol="0" anchor="ctr"/>
          <a:lstStyle>
            <a:defPPr>
              <a:defRPr lang="en-US"/>
            </a:defPPr>
            <a:lvl1pPr marL="0" algn="ctr" defTabSz="457200" rtl="0" eaLnBrk="1" latinLnBrk="0" hangingPunct="1">
              <a:defRPr sz="1200" b="0" i="0" kern="1200">
                <a:solidFill>
                  <a:schemeClr val="bg1"/>
                </a:solidFill>
                <a:latin typeface="Avenir 95 Black"/>
                <a:ea typeface="+mn-ea"/>
                <a:cs typeface="Avenir 95 Blac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AB731CCB-850E-4630-A39C-2B2F41079730}" type="slidenum">
              <a:rPr lang="en-US" smtClean="0">
                <a:solidFill>
                  <a:prstClr val="white"/>
                </a:solidFill>
              </a:rPr>
              <a:t>15</a:t>
            </a:fld>
            <a:endParaRPr kumimoji="0" lang="en-US" sz="1200" b="0" i="0" u="none" strike="noStrike" kern="1200" cap="none" spc="0" normalizeH="0" baseline="0" noProof="0" dirty="0">
              <a:ln>
                <a:noFill/>
              </a:ln>
              <a:solidFill>
                <a:prstClr val="white"/>
              </a:solidFill>
              <a:effectLst/>
              <a:uLnTx/>
              <a:uFillTx/>
              <a:latin typeface="Avenir 95 Black"/>
              <a:ea typeface="+mn-ea"/>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2218153"/>
            <a:ext cx="4328394" cy="425014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771526"/>
            <a:ext cx="4309181" cy="4571999"/>
          </a:xfrm>
          <a:prstGeom prst="rect">
            <a:avLst/>
          </a:prstGeom>
        </p:spPr>
      </p:pic>
    </p:spTree>
    <p:extLst>
      <p:ext uri="{BB962C8B-B14F-4D97-AF65-F5344CB8AC3E}">
        <p14:creationId xmlns:p14="http://schemas.microsoft.com/office/powerpoint/2010/main" val="16064958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33801" y="0"/>
            <a:ext cx="5410199" cy="6858000"/>
          </a:xfrm>
          <a:prstGeom prst="rect">
            <a:avLst/>
          </a:prstGeom>
          <a:solidFill>
            <a:schemeClr val="accent5">
              <a:lumMod val="75000"/>
            </a:schemeClr>
          </a:solidFill>
          <a:ln w="25400" cap="flat" cmpd="sng" algn="ctr">
            <a:noFill/>
            <a:prstDash val="solid"/>
          </a:ln>
          <a:effectLst/>
        </p:spPr>
        <p:txBody>
          <a:bodyPr lIns="457200" rIns="274320" rtlCol="0" anchor="ctr"/>
          <a:lstStyle/>
          <a:p>
            <a:pPr algn="ctr" fontAlgn="auto">
              <a:spcBef>
                <a:spcPts val="0"/>
              </a:spcBef>
              <a:spcAft>
                <a:spcPts val="1000"/>
              </a:spcAft>
            </a:pPr>
            <a:r>
              <a:rPr lang="en-US" sz="3200" b="1" kern="0" dirty="0" smtClean="0">
                <a:solidFill>
                  <a:prstClr val="white"/>
                </a:solidFill>
                <a:latin typeface="Arial" panose="020B0604020202020204" pitchFamily="34" charset="0"/>
                <a:cs typeface="Arial" panose="020B0604020202020204" pitchFamily="34" charset="0"/>
              </a:rPr>
              <a:t>Data Diagram</a:t>
            </a:r>
          </a:p>
          <a:p>
            <a:pPr marL="342900" indent="-342900" fontAlgn="auto">
              <a:spcBef>
                <a:spcPts val="600"/>
              </a:spcBef>
              <a:spcAft>
                <a:spcPts val="1000"/>
              </a:spcAft>
              <a:buFont typeface="Arial" panose="020B0604020202020204" pitchFamily="34" charset="0"/>
              <a:buChar char="•"/>
            </a:pPr>
            <a:r>
              <a:rPr lang="en-US" kern="0" dirty="0" smtClean="0">
                <a:solidFill>
                  <a:prstClr val="white"/>
                </a:solidFill>
                <a:latin typeface="Arial" panose="020B0604020202020204" pitchFamily="34" charset="0"/>
                <a:cs typeface="Arial" panose="020B0604020202020204" pitchFamily="34" charset="0"/>
              </a:rPr>
              <a:t>Created to use in presentations </a:t>
            </a:r>
          </a:p>
          <a:p>
            <a:pPr marL="342900" indent="-342900" fontAlgn="auto">
              <a:spcBef>
                <a:spcPts val="600"/>
              </a:spcBef>
              <a:spcAft>
                <a:spcPts val="1000"/>
              </a:spcAft>
              <a:buFont typeface="Arial" panose="020B0604020202020204" pitchFamily="34" charset="0"/>
              <a:buChar char="•"/>
            </a:pPr>
            <a:r>
              <a:rPr lang="en-US" kern="0" dirty="0" smtClean="0">
                <a:solidFill>
                  <a:prstClr val="white"/>
                </a:solidFill>
                <a:latin typeface="Arial" panose="020B0604020202020204" pitchFamily="34" charset="0"/>
                <a:cs typeface="Arial" panose="020B0604020202020204" pitchFamily="34" charset="0"/>
              </a:rPr>
              <a:t>Illustrates high-level future enterprise systems and data </a:t>
            </a:r>
            <a:endParaRPr lang="en-US" kern="0" dirty="0">
              <a:solidFill>
                <a:prstClr val="white"/>
              </a:solidFill>
              <a:latin typeface="Arial" panose="020B0604020202020204" pitchFamily="34" charset="0"/>
              <a:cs typeface="Arial" panose="020B0604020202020204" pitchFamily="34" charset="0"/>
            </a:endParaRPr>
          </a:p>
          <a:p>
            <a:pPr marL="342900" indent="-342900" fontAlgn="auto">
              <a:spcBef>
                <a:spcPts val="600"/>
              </a:spcBef>
              <a:spcAft>
                <a:spcPts val="1000"/>
              </a:spcAft>
              <a:buFont typeface="Arial" panose="020B0604020202020204" pitchFamily="34" charset="0"/>
              <a:buChar char="•"/>
            </a:pPr>
            <a:r>
              <a:rPr lang="en-US" kern="0" dirty="0" smtClean="0">
                <a:solidFill>
                  <a:prstClr val="white"/>
                </a:solidFill>
                <a:latin typeface="Arial" panose="020B0604020202020204" pitchFamily="34" charset="0"/>
                <a:cs typeface="Arial" panose="020B0604020202020204" pitchFamily="34" charset="0"/>
              </a:rPr>
              <a:t>Resides </a:t>
            </a:r>
            <a:r>
              <a:rPr lang="en-US" kern="0" dirty="0">
                <a:solidFill>
                  <a:prstClr val="white"/>
                </a:solidFill>
                <a:latin typeface="Arial" panose="020B0604020202020204" pitchFamily="34" charset="0"/>
                <a:cs typeface="Arial" panose="020B0604020202020204" pitchFamily="34" charset="0"/>
              </a:rPr>
              <a:t>on DMAP SharePoint </a:t>
            </a:r>
            <a:r>
              <a:rPr lang="en-US" kern="0" dirty="0" smtClean="0">
                <a:solidFill>
                  <a:prstClr val="white"/>
                </a:solidFill>
                <a:latin typeface="Arial" panose="020B0604020202020204" pitchFamily="34" charset="0"/>
                <a:cs typeface="Arial" panose="020B0604020202020204" pitchFamily="34" charset="0"/>
              </a:rPr>
              <a:t>site and revised often</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3396" r="21092"/>
          <a:stretch/>
        </p:blipFill>
        <p:spPr>
          <a:xfrm>
            <a:off x="1" y="0"/>
            <a:ext cx="3733800" cy="6858000"/>
          </a:xfrm>
          <a:prstGeom prst="rect">
            <a:avLst/>
          </a:prstGeom>
        </p:spPr>
      </p:pic>
      <p:sp>
        <p:nvSpPr>
          <p:cNvPr id="6" name="Slide Number Placeholder 5"/>
          <p:cNvSpPr txBox="1">
            <a:spLocks/>
          </p:cNvSpPr>
          <p:nvPr/>
        </p:nvSpPr>
        <p:spPr>
          <a:xfrm>
            <a:off x="8502070" y="6492875"/>
            <a:ext cx="641930" cy="365125"/>
          </a:xfrm>
          <a:prstGeom prst="rect">
            <a:avLst/>
          </a:prstGeom>
        </p:spPr>
        <p:txBody>
          <a:bodyPr vert="horz" lIns="91440" tIns="45720" rIns="91440" bIns="45720" rtlCol="0" anchor="ctr"/>
          <a:lstStyle>
            <a:defPPr>
              <a:defRPr lang="en-US"/>
            </a:defPPr>
            <a:lvl1pPr marL="0" algn="ctr" defTabSz="457200" rtl="0" eaLnBrk="1" latinLnBrk="0" hangingPunct="1">
              <a:defRPr sz="1200" b="0" i="0" kern="1200">
                <a:solidFill>
                  <a:schemeClr val="bg1"/>
                </a:solidFill>
                <a:latin typeface="Avenir 95 Black"/>
                <a:ea typeface="+mn-ea"/>
                <a:cs typeface="Avenir 95 Blac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510BD23F-754E-425F-8D38-59F0C7E387C8}" type="slidenum">
              <a:rPr lang="en-US" smtClean="0">
                <a:solidFill>
                  <a:prstClr val="white"/>
                </a:solidFill>
              </a:rPr>
              <a:t>16</a:t>
            </a:fld>
            <a:endParaRPr kumimoji="0" lang="en-US" sz="1200" b="0" i="0" u="none" strike="noStrike" kern="1200" cap="none" spc="0" normalizeH="0" baseline="0" noProof="0" dirty="0">
              <a:ln>
                <a:noFill/>
              </a:ln>
              <a:solidFill>
                <a:prstClr val="white"/>
              </a:solidFill>
              <a:effectLst/>
              <a:uLnTx/>
              <a:uFillTx/>
              <a:latin typeface="Avenir 95 Black"/>
              <a:ea typeface="+mn-ea"/>
            </a:endParaRPr>
          </a:p>
        </p:txBody>
      </p:sp>
      <p:sp>
        <p:nvSpPr>
          <p:cNvPr id="3" name="TextBox 2"/>
          <p:cNvSpPr txBox="1"/>
          <p:nvPr/>
        </p:nvSpPr>
        <p:spPr>
          <a:xfrm>
            <a:off x="4495800" y="533400"/>
            <a:ext cx="4114800" cy="1077218"/>
          </a:xfrm>
          <a:prstGeom prst="rect">
            <a:avLst/>
          </a:prstGeom>
          <a:noFill/>
        </p:spPr>
        <p:txBody>
          <a:bodyPr wrap="square" rtlCol="0">
            <a:spAutoFit/>
          </a:bodyPr>
          <a:lstStyle/>
          <a:p>
            <a:r>
              <a:rPr lang="en-US" sz="4000" kern="0" dirty="0">
                <a:solidFill>
                  <a:prstClr val="white"/>
                </a:solidFill>
                <a:latin typeface="Arial" panose="020B0604020202020204" pitchFamily="34" charset="0"/>
                <a:cs typeface="Arial" panose="020B0604020202020204" pitchFamily="34" charset="0"/>
              </a:rPr>
              <a:t>DELIVERABLES</a:t>
            </a:r>
          </a:p>
          <a:p>
            <a:endParaRPr lang="en-US" dirty="0"/>
          </a:p>
        </p:txBody>
      </p:sp>
    </p:spTree>
    <p:extLst>
      <p:ext uri="{BB962C8B-B14F-4D97-AF65-F5344CB8AC3E}">
        <p14:creationId xmlns:p14="http://schemas.microsoft.com/office/powerpoint/2010/main" val="1281481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9144000" cy="762000"/>
          </a:xfrm>
          <a:prstGeom prst="rect">
            <a:avLst/>
          </a:prstGeom>
          <a:solidFill>
            <a:schemeClr val="bg1">
              <a:lumMod val="50000"/>
            </a:schemeClr>
          </a:solidFill>
          <a:ln w="25400" cap="flat" cmpd="sng" algn="ctr">
            <a:noFill/>
            <a:prstDash val="solid"/>
          </a:ln>
          <a:effectLst/>
        </p:spPr>
        <p:txBody>
          <a:bodyPr lIns="457200" rIns="274320" rtlCol="0" anchor="ctr"/>
          <a:lstStyle/>
          <a:p>
            <a:pPr fontAlgn="auto">
              <a:spcBef>
                <a:spcPts val="0"/>
              </a:spcBef>
              <a:spcAft>
                <a:spcPts val="0"/>
              </a:spcAft>
            </a:pPr>
            <a:r>
              <a:rPr lang="en-US" sz="3600" kern="0" dirty="0" smtClean="0">
                <a:solidFill>
                  <a:srgbClr val="00527B"/>
                </a:solidFill>
                <a:latin typeface="Arial" panose="020B0604020202020204" pitchFamily="34" charset="0"/>
                <a:cs typeface="Arial" panose="020B0604020202020204" pitchFamily="34" charset="0"/>
              </a:rPr>
              <a:t>Data Diagram Sample</a:t>
            </a:r>
            <a:endParaRPr lang="en-US" sz="3900" kern="0" dirty="0">
              <a:solidFill>
                <a:srgbClr val="00527B"/>
              </a:solidFill>
              <a:latin typeface="Arial" panose="020B0604020202020204" pitchFamily="34" charset="0"/>
              <a:cs typeface="Arial" panose="020B0604020202020204" pitchFamily="34" charset="0"/>
            </a:endParaRPr>
          </a:p>
        </p:txBody>
      </p:sp>
      <p:sp>
        <p:nvSpPr>
          <p:cNvPr id="5" name="Slide Number Placeholder 5"/>
          <p:cNvSpPr txBox="1">
            <a:spLocks/>
          </p:cNvSpPr>
          <p:nvPr/>
        </p:nvSpPr>
        <p:spPr>
          <a:xfrm>
            <a:off x="8502070" y="6492875"/>
            <a:ext cx="641930" cy="365125"/>
          </a:xfrm>
          <a:prstGeom prst="rect">
            <a:avLst/>
          </a:prstGeom>
        </p:spPr>
        <p:txBody>
          <a:bodyPr vert="horz" lIns="91440" tIns="45720" rIns="91440" bIns="45720" rtlCol="0" anchor="ctr"/>
          <a:lstStyle>
            <a:defPPr>
              <a:defRPr lang="en-US"/>
            </a:defPPr>
            <a:lvl1pPr marL="0" algn="ctr" defTabSz="457200" rtl="0" eaLnBrk="1" latinLnBrk="0" hangingPunct="1">
              <a:defRPr sz="1200" b="0" i="0" kern="1200">
                <a:solidFill>
                  <a:schemeClr val="bg1"/>
                </a:solidFill>
                <a:latin typeface="Avenir 95 Black"/>
                <a:ea typeface="+mn-ea"/>
                <a:cs typeface="Avenir 95 Blac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smtClean="0">
                <a:solidFill>
                  <a:prstClr val="white"/>
                </a:solidFill>
              </a:rPr>
              <a:t>116</a:t>
            </a:r>
            <a:endParaRPr kumimoji="0" lang="en-US" sz="1200" b="0" i="0" u="none" strike="noStrike" kern="1200" cap="none" spc="0" normalizeH="0" baseline="0" noProof="0" dirty="0">
              <a:ln>
                <a:noFill/>
              </a:ln>
              <a:solidFill>
                <a:prstClr val="white"/>
              </a:solidFill>
              <a:effectLst/>
              <a:uLnTx/>
              <a:uFillTx/>
              <a:latin typeface="Avenir 95 Black"/>
              <a:ea typeface="+mn-ea"/>
            </a:endParaRPr>
          </a:p>
        </p:txBody>
      </p:sp>
      <p:sp>
        <p:nvSpPr>
          <p:cNvPr id="7" name="Rectangle 6"/>
          <p:cNvSpPr/>
          <p:nvPr/>
        </p:nvSpPr>
        <p:spPr>
          <a:xfrm>
            <a:off x="1" y="6502400"/>
            <a:ext cx="9144000" cy="355600"/>
          </a:xfrm>
          <a:prstGeom prst="rect">
            <a:avLst/>
          </a:prstGeom>
          <a:solidFill>
            <a:schemeClr val="bg1">
              <a:lumMod val="50000"/>
            </a:schemeClr>
          </a:solidFill>
          <a:ln w="9525" cap="flat" cmpd="sng" algn="ctr">
            <a:noFill/>
            <a:prstDash val="solid"/>
          </a:ln>
          <a:effectLst/>
        </p:spPr>
        <p:txBody>
          <a:bodyPr rtlCol="0" anchor="ctr"/>
          <a:lstStyle/>
          <a:p>
            <a:pPr algn="ctr" fontAlgn="auto">
              <a:spcBef>
                <a:spcPts val="0"/>
              </a:spcBef>
              <a:spcAft>
                <a:spcPts val="0"/>
              </a:spcAft>
            </a:pPr>
            <a:endParaRPr lang="en-US" sz="1800" kern="0" dirty="0" smtClean="0">
              <a:solidFill>
                <a:prstClr val="white"/>
              </a:solidFill>
              <a:latin typeface="Arial"/>
            </a:endParaRPr>
          </a:p>
        </p:txBody>
      </p:sp>
      <p:sp>
        <p:nvSpPr>
          <p:cNvPr id="8" name="Slide Number Placeholder 5"/>
          <p:cNvSpPr txBox="1">
            <a:spLocks/>
          </p:cNvSpPr>
          <p:nvPr/>
        </p:nvSpPr>
        <p:spPr>
          <a:xfrm>
            <a:off x="8502069" y="6502401"/>
            <a:ext cx="641931" cy="355599"/>
          </a:xfrm>
          <a:prstGeom prst="rect">
            <a:avLst/>
          </a:prstGeom>
        </p:spPr>
        <p:txBody>
          <a:bodyPr vert="horz" lIns="91440" tIns="45720" rIns="91440" bIns="45720" rtlCol="0" anchor="ctr"/>
          <a:lstStyle>
            <a:defPPr>
              <a:defRPr lang="en-US"/>
            </a:defPPr>
            <a:lvl1pPr marL="0" algn="ctr" defTabSz="457200" rtl="0" eaLnBrk="1" latinLnBrk="0" hangingPunct="1">
              <a:defRPr sz="1200" b="0" i="0" kern="1200">
                <a:solidFill>
                  <a:schemeClr val="bg1"/>
                </a:solidFill>
                <a:latin typeface="Avenir 95 Black"/>
                <a:ea typeface="+mn-ea"/>
                <a:cs typeface="Avenir 95 Blac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0A902410-5128-4A3E-B719-7D0D30FA1A05}" type="slidenum">
              <a:rPr lang="en-US" smtClean="0">
                <a:solidFill>
                  <a:prstClr val="white"/>
                </a:solidFill>
              </a:rPr>
              <a:t>17</a:t>
            </a:fld>
            <a:endParaRPr kumimoji="0" lang="en-US" sz="1200" b="0" i="0" u="none" strike="noStrike" kern="1200" cap="none" spc="0" normalizeH="0" baseline="0" noProof="0" dirty="0">
              <a:ln>
                <a:noFill/>
              </a:ln>
              <a:solidFill>
                <a:prstClr val="white"/>
              </a:solidFill>
              <a:effectLst/>
              <a:uLnTx/>
              <a:uFillTx/>
              <a:latin typeface="Avenir 95 Black"/>
              <a:ea typeface="+mn-ea"/>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771526"/>
            <a:ext cx="8229600" cy="5721348"/>
          </a:xfrm>
          <a:prstGeom prst="rect">
            <a:avLst/>
          </a:prstGeom>
        </p:spPr>
      </p:pic>
    </p:spTree>
    <p:extLst>
      <p:ext uri="{BB962C8B-B14F-4D97-AF65-F5344CB8AC3E}">
        <p14:creationId xmlns:p14="http://schemas.microsoft.com/office/powerpoint/2010/main" val="41244544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33801" y="-9832"/>
            <a:ext cx="5402825" cy="6867832"/>
          </a:xfrm>
          <a:prstGeom prst="rect">
            <a:avLst/>
          </a:prstGeom>
          <a:solidFill>
            <a:schemeClr val="accent5">
              <a:lumMod val="75000"/>
            </a:schemeClr>
          </a:solidFill>
          <a:ln w="25400" cap="flat" cmpd="sng" algn="ctr">
            <a:noFill/>
            <a:prstDash val="solid"/>
          </a:ln>
          <a:effectLst/>
        </p:spPr>
        <p:txBody>
          <a:bodyPr lIns="457200" rIns="274320" rtlCol="0" anchor="ctr"/>
          <a:lstStyle/>
          <a:p>
            <a:pPr fontAlgn="auto">
              <a:spcBef>
                <a:spcPts val="0"/>
              </a:spcBef>
              <a:spcAft>
                <a:spcPts val="1000"/>
              </a:spcAft>
            </a:pPr>
            <a:r>
              <a:rPr lang="en-US" sz="3900" kern="0" dirty="0" smtClean="0">
                <a:solidFill>
                  <a:prstClr val="white"/>
                </a:solidFill>
                <a:latin typeface="Arial" panose="020B0604020202020204" pitchFamily="34" charset="0"/>
                <a:cs typeface="Arial" panose="020B0604020202020204" pitchFamily="34" charset="0"/>
              </a:rPr>
              <a:t> </a:t>
            </a:r>
            <a:r>
              <a:rPr lang="en-US" sz="2800" b="1" kern="0" dirty="0" smtClean="0">
                <a:solidFill>
                  <a:prstClr val="white"/>
                </a:solidFill>
                <a:latin typeface="Arial" panose="020B0604020202020204" pitchFamily="34" charset="0"/>
                <a:cs typeface="Arial" panose="020B0604020202020204" pitchFamily="34" charset="0"/>
              </a:rPr>
              <a:t>Data Quality Report Card </a:t>
            </a:r>
            <a:endParaRPr lang="en-US" sz="2000" b="1" kern="0" dirty="0" smtClean="0">
              <a:solidFill>
                <a:prstClr val="white"/>
              </a:solidFill>
              <a:latin typeface="Arial" panose="020B0604020202020204" pitchFamily="34" charset="0"/>
              <a:cs typeface="Arial" panose="020B0604020202020204" pitchFamily="34" charset="0"/>
            </a:endParaRPr>
          </a:p>
          <a:p>
            <a:pPr marL="342900" indent="-342900" fontAlgn="auto">
              <a:spcBef>
                <a:spcPts val="600"/>
              </a:spcBef>
              <a:spcAft>
                <a:spcPts val="1000"/>
              </a:spcAft>
              <a:buFont typeface="Arial" panose="020B0604020202020204" pitchFamily="34" charset="0"/>
              <a:buChar char="•"/>
            </a:pPr>
            <a:r>
              <a:rPr lang="en-US" kern="0" dirty="0" smtClean="0">
                <a:solidFill>
                  <a:prstClr val="white"/>
                </a:solidFill>
                <a:latin typeface="Arial" panose="020B0604020202020204" pitchFamily="34" charset="0"/>
                <a:cs typeface="Arial" panose="020B0604020202020204" pitchFamily="34" charset="0"/>
              </a:rPr>
              <a:t>Created to summarize and rate data quality by specific criteria </a:t>
            </a:r>
          </a:p>
          <a:p>
            <a:pPr marL="342900" indent="-342900" fontAlgn="auto">
              <a:spcBef>
                <a:spcPts val="600"/>
              </a:spcBef>
              <a:spcAft>
                <a:spcPts val="1000"/>
              </a:spcAft>
              <a:buFont typeface="Arial" panose="020B0604020202020204" pitchFamily="34" charset="0"/>
              <a:buChar char="•"/>
            </a:pPr>
            <a:r>
              <a:rPr lang="en-US" kern="0" dirty="0" smtClean="0">
                <a:solidFill>
                  <a:prstClr val="white"/>
                </a:solidFill>
                <a:latin typeface="Arial" panose="020B0604020202020204" pitchFamily="34" charset="0"/>
                <a:cs typeface="Arial" panose="020B0604020202020204" pitchFamily="34" charset="0"/>
              </a:rPr>
              <a:t>Evaluates institutional data gaps, concerns and questions</a:t>
            </a:r>
          </a:p>
          <a:p>
            <a:pPr marL="342900" indent="-342900" fontAlgn="auto">
              <a:spcBef>
                <a:spcPts val="600"/>
              </a:spcBef>
              <a:spcAft>
                <a:spcPts val="1000"/>
              </a:spcAft>
              <a:buFont typeface="Arial" panose="020B0604020202020204" pitchFamily="34" charset="0"/>
              <a:buChar char="•"/>
            </a:pPr>
            <a:r>
              <a:rPr lang="en-US" kern="0" dirty="0" smtClean="0">
                <a:solidFill>
                  <a:prstClr val="white"/>
                </a:solidFill>
                <a:latin typeface="Arial" panose="020B0604020202020204" pitchFamily="34" charset="0"/>
                <a:cs typeface="Arial" panose="020B0604020202020204" pitchFamily="34" charset="0"/>
              </a:rPr>
              <a:t>Resides </a:t>
            </a:r>
            <a:r>
              <a:rPr lang="en-US" kern="0" dirty="0">
                <a:solidFill>
                  <a:prstClr val="white"/>
                </a:solidFill>
                <a:latin typeface="Arial" panose="020B0604020202020204" pitchFamily="34" charset="0"/>
                <a:cs typeface="Arial" panose="020B0604020202020204" pitchFamily="34" charset="0"/>
              </a:rPr>
              <a:t>on DMAP SharePoint </a:t>
            </a:r>
            <a:r>
              <a:rPr lang="en-US" kern="0" dirty="0" smtClean="0">
                <a:solidFill>
                  <a:prstClr val="white"/>
                </a:solidFill>
                <a:latin typeface="Arial" panose="020B0604020202020204" pitchFamily="34" charset="0"/>
                <a:cs typeface="Arial" panose="020B0604020202020204" pitchFamily="34" charset="0"/>
              </a:rPr>
              <a:t>site and used in ERP planning</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3396" r="21092"/>
          <a:stretch/>
        </p:blipFill>
        <p:spPr>
          <a:xfrm>
            <a:off x="1" y="0"/>
            <a:ext cx="3733800" cy="6858000"/>
          </a:xfrm>
          <a:prstGeom prst="rect">
            <a:avLst/>
          </a:prstGeom>
        </p:spPr>
      </p:pic>
      <p:sp>
        <p:nvSpPr>
          <p:cNvPr id="6" name="Slide Number Placeholder 5"/>
          <p:cNvSpPr txBox="1">
            <a:spLocks/>
          </p:cNvSpPr>
          <p:nvPr/>
        </p:nvSpPr>
        <p:spPr>
          <a:xfrm>
            <a:off x="8502070" y="6492875"/>
            <a:ext cx="641930" cy="365125"/>
          </a:xfrm>
          <a:prstGeom prst="rect">
            <a:avLst/>
          </a:prstGeom>
        </p:spPr>
        <p:txBody>
          <a:bodyPr vert="horz" lIns="91440" tIns="45720" rIns="91440" bIns="45720" rtlCol="0" anchor="ctr"/>
          <a:lstStyle>
            <a:defPPr>
              <a:defRPr lang="en-US"/>
            </a:defPPr>
            <a:lvl1pPr marL="0" algn="ctr" defTabSz="457200" rtl="0" eaLnBrk="1" latinLnBrk="0" hangingPunct="1">
              <a:defRPr sz="1200" b="0" i="0" kern="1200">
                <a:solidFill>
                  <a:schemeClr val="bg1"/>
                </a:solidFill>
                <a:latin typeface="Avenir 95 Black"/>
                <a:ea typeface="+mn-ea"/>
                <a:cs typeface="Avenir 95 Blac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C8A8066E-6342-426C-9D4E-968BC4CC5EE5}" type="slidenum">
              <a:rPr lang="en-US" smtClean="0">
                <a:solidFill>
                  <a:prstClr val="white"/>
                </a:solidFill>
              </a:rPr>
              <a:t>18</a:t>
            </a:fld>
            <a:endParaRPr kumimoji="0" lang="en-US" sz="1200" b="0" i="0" u="none" strike="noStrike" kern="1200" cap="none" spc="0" normalizeH="0" baseline="0" noProof="0" dirty="0">
              <a:ln>
                <a:noFill/>
              </a:ln>
              <a:solidFill>
                <a:prstClr val="white"/>
              </a:solidFill>
              <a:effectLst/>
              <a:uLnTx/>
              <a:uFillTx/>
              <a:latin typeface="Avenir 95 Black"/>
              <a:ea typeface="+mn-ea"/>
            </a:endParaRPr>
          </a:p>
        </p:txBody>
      </p:sp>
      <p:sp>
        <p:nvSpPr>
          <p:cNvPr id="5" name="TextBox 4"/>
          <p:cNvSpPr txBox="1"/>
          <p:nvPr/>
        </p:nvSpPr>
        <p:spPr>
          <a:xfrm>
            <a:off x="4377813" y="609600"/>
            <a:ext cx="4114800" cy="1077218"/>
          </a:xfrm>
          <a:prstGeom prst="rect">
            <a:avLst/>
          </a:prstGeom>
          <a:noFill/>
        </p:spPr>
        <p:txBody>
          <a:bodyPr wrap="square" rtlCol="0">
            <a:spAutoFit/>
          </a:bodyPr>
          <a:lstStyle/>
          <a:p>
            <a:r>
              <a:rPr lang="en-US" sz="4000" kern="0" dirty="0">
                <a:solidFill>
                  <a:prstClr val="white"/>
                </a:solidFill>
                <a:latin typeface="Arial" panose="020B0604020202020204" pitchFamily="34" charset="0"/>
                <a:cs typeface="Arial" panose="020B0604020202020204" pitchFamily="34" charset="0"/>
              </a:rPr>
              <a:t>DELIVERABLES</a:t>
            </a:r>
          </a:p>
          <a:p>
            <a:endParaRPr lang="en-US" dirty="0"/>
          </a:p>
        </p:txBody>
      </p:sp>
    </p:spTree>
    <p:extLst>
      <p:ext uri="{BB962C8B-B14F-4D97-AF65-F5344CB8AC3E}">
        <p14:creationId xmlns:p14="http://schemas.microsoft.com/office/powerpoint/2010/main" val="38311599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9144000" cy="762000"/>
          </a:xfrm>
          <a:prstGeom prst="rect">
            <a:avLst/>
          </a:prstGeom>
          <a:solidFill>
            <a:schemeClr val="bg1">
              <a:lumMod val="50000"/>
            </a:schemeClr>
          </a:solidFill>
          <a:ln w="25400" cap="flat" cmpd="sng" algn="ctr">
            <a:noFill/>
            <a:prstDash val="solid"/>
          </a:ln>
          <a:effectLst/>
        </p:spPr>
        <p:txBody>
          <a:bodyPr lIns="457200" rIns="274320" rtlCol="0" anchor="ctr"/>
          <a:lstStyle/>
          <a:p>
            <a:pPr fontAlgn="auto">
              <a:spcBef>
                <a:spcPts val="0"/>
              </a:spcBef>
              <a:spcAft>
                <a:spcPts val="0"/>
              </a:spcAft>
            </a:pPr>
            <a:r>
              <a:rPr lang="en-US" sz="3600" kern="0" dirty="0" smtClean="0">
                <a:solidFill>
                  <a:srgbClr val="00527B"/>
                </a:solidFill>
                <a:latin typeface="Arial" panose="020B0604020202020204" pitchFamily="34" charset="0"/>
                <a:cs typeface="Arial" panose="020B0604020202020204" pitchFamily="34" charset="0"/>
              </a:rPr>
              <a:t>Data Quality Report Card Sample</a:t>
            </a:r>
            <a:endParaRPr lang="en-US" sz="3900" kern="0" dirty="0">
              <a:solidFill>
                <a:srgbClr val="00527B"/>
              </a:solidFill>
              <a:latin typeface="Arial" panose="020B0604020202020204" pitchFamily="34" charset="0"/>
              <a:cs typeface="Arial" panose="020B0604020202020204" pitchFamily="34" charset="0"/>
            </a:endParaRPr>
          </a:p>
        </p:txBody>
      </p:sp>
      <p:sp>
        <p:nvSpPr>
          <p:cNvPr id="5" name="Slide Number Placeholder 5"/>
          <p:cNvSpPr txBox="1">
            <a:spLocks/>
          </p:cNvSpPr>
          <p:nvPr/>
        </p:nvSpPr>
        <p:spPr>
          <a:xfrm>
            <a:off x="8502069" y="6512559"/>
            <a:ext cx="641931" cy="345441"/>
          </a:xfrm>
          <a:prstGeom prst="rect">
            <a:avLst/>
          </a:prstGeom>
        </p:spPr>
        <p:txBody>
          <a:bodyPr vert="horz" lIns="91440" tIns="45720" rIns="91440" bIns="45720" rtlCol="0" anchor="ctr"/>
          <a:lstStyle>
            <a:defPPr>
              <a:defRPr lang="en-US"/>
            </a:defPPr>
            <a:lvl1pPr marL="0" algn="ctr" defTabSz="457200" rtl="0" eaLnBrk="1" latinLnBrk="0" hangingPunct="1">
              <a:defRPr sz="1200" b="0" i="0" kern="1200">
                <a:solidFill>
                  <a:schemeClr val="bg1"/>
                </a:solidFill>
                <a:latin typeface="Avenir 95 Black"/>
                <a:ea typeface="+mn-ea"/>
                <a:cs typeface="Avenir 95 Blac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smtClean="0">
                <a:solidFill>
                  <a:prstClr val="white"/>
                </a:solidFill>
              </a:rPr>
              <a:t>116</a:t>
            </a:r>
            <a:endParaRPr kumimoji="0" lang="en-US" sz="1200" b="0" i="0" u="none" strike="noStrike" kern="1200" cap="none" spc="0" normalizeH="0" baseline="0" noProof="0" dirty="0">
              <a:ln>
                <a:noFill/>
              </a:ln>
              <a:solidFill>
                <a:prstClr val="white"/>
              </a:solidFill>
              <a:effectLst/>
              <a:uLnTx/>
              <a:uFillTx/>
              <a:latin typeface="Avenir 95 Black"/>
              <a:ea typeface="+mn-ea"/>
            </a:endParaRPr>
          </a:p>
        </p:txBody>
      </p:sp>
      <p:sp>
        <p:nvSpPr>
          <p:cNvPr id="7" name="Rectangle 6"/>
          <p:cNvSpPr/>
          <p:nvPr/>
        </p:nvSpPr>
        <p:spPr>
          <a:xfrm>
            <a:off x="1" y="6502400"/>
            <a:ext cx="9144000" cy="355600"/>
          </a:xfrm>
          <a:prstGeom prst="rect">
            <a:avLst/>
          </a:prstGeom>
          <a:solidFill>
            <a:schemeClr val="bg1">
              <a:lumMod val="50000"/>
            </a:schemeClr>
          </a:solidFill>
          <a:ln w="9525" cap="flat" cmpd="sng" algn="ctr">
            <a:noFill/>
            <a:prstDash val="solid"/>
          </a:ln>
          <a:effectLst/>
        </p:spPr>
        <p:txBody>
          <a:bodyPr rtlCol="0" anchor="ctr"/>
          <a:lstStyle/>
          <a:p>
            <a:pPr algn="ctr" fontAlgn="auto">
              <a:spcBef>
                <a:spcPts val="0"/>
              </a:spcBef>
              <a:spcAft>
                <a:spcPts val="0"/>
              </a:spcAft>
            </a:pPr>
            <a:endParaRPr lang="en-US" sz="1800" kern="0" dirty="0" smtClean="0">
              <a:solidFill>
                <a:prstClr val="white"/>
              </a:solidFill>
              <a:latin typeface="Arial"/>
            </a:endParaRPr>
          </a:p>
        </p:txBody>
      </p:sp>
      <p:sp>
        <p:nvSpPr>
          <p:cNvPr id="8" name="Slide Number Placeholder 5"/>
          <p:cNvSpPr txBox="1">
            <a:spLocks/>
          </p:cNvSpPr>
          <p:nvPr/>
        </p:nvSpPr>
        <p:spPr>
          <a:xfrm>
            <a:off x="8502069" y="6522718"/>
            <a:ext cx="565731" cy="335282"/>
          </a:xfrm>
          <a:prstGeom prst="rect">
            <a:avLst/>
          </a:prstGeom>
        </p:spPr>
        <p:txBody>
          <a:bodyPr vert="horz" lIns="91440" tIns="45720" rIns="91440" bIns="45720" rtlCol="0" anchor="ctr"/>
          <a:lstStyle>
            <a:defPPr>
              <a:defRPr lang="en-US"/>
            </a:defPPr>
            <a:lvl1pPr marL="0" algn="ctr" defTabSz="457200" rtl="0" eaLnBrk="1" latinLnBrk="0" hangingPunct="1">
              <a:defRPr sz="1200" b="0" i="0" kern="1200">
                <a:solidFill>
                  <a:schemeClr val="bg1"/>
                </a:solidFill>
                <a:latin typeface="Avenir 95 Black"/>
                <a:ea typeface="+mn-ea"/>
                <a:cs typeface="Avenir 95 Blac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smtClean="0">
                <a:solidFill>
                  <a:prstClr val="white"/>
                </a:solidFill>
              </a:rPr>
              <a:t>19</a:t>
            </a:r>
            <a:endParaRPr kumimoji="0" lang="en-US" sz="1200" b="0" i="0" u="none" strike="noStrike" kern="1200" cap="none" spc="0" normalizeH="0" baseline="0" noProof="0" dirty="0">
              <a:ln>
                <a:noFill/>
              </a:ln>
              <a:solidFill>
                <a:prstClr val="white"/>
              </a:solidFill>
              <a:effectLst/>
              <a:uLnTx/>
              <a:uFillTx/>
              <a:latin typeface="Avenir 95 Black"/>
              <a:ea typeface="+mn-ea"/>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934086"/>
            <a:ext cx="8441762" cy="5578473"/>
          </a:xfrm>
          <a:prstGeom prst="rect">
            <a:avLst/>
          </a:prstGeom>
        </p:spPr>
      </p:pic>
    </p:spTree>
    <p:extLst>
      <p:ext uri="{BB962C8B-B14F-4D97-AF65-F5344CB8AC3E}">
        <p14:creationId xmlns:p14="http://schemas.microsoft.com/office/powerpoint/2010/main" val="36616269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5"/>
          <p:cNvSpPr txBox="1">
            <a:spLocks/>
          </p:cNvSpPr>
          <p:nvPr/>
        </p:nvSpPr>
        <p:spPr>
          <a:xfrm>
            <a:off x="8381999" y="6629400"/>
            <a:ext cx="685801" cy="154692"/>
          </a:xfrm>
          <a:prstGeom prst="rect">
            <a:avLst/>
          </a:prstGeom>
        </p:spPr>
        <p:txBody>
          <a:bodyPr vert="horz" lIns="91440" tIns="45720" rIns="91440" bIns="45720" rtlCol="0" anchor="ctr"/>
          <a:lstStyle>
            <a:defPPr>
              <a:defRPr lang="en-US"/>
            </a:defPPr>
            <a:lvl1pPr marL="0" algn="ctr" defTabSz="457200" rtl="0" eaLnBrk="1" latinLnBrk="0" hangingPunct="1">
              <a:defRPr sz="1200" b="0" i="0" kern="1200">
                <a:solidFill>
                  <a:schemeClr val="bg1"/>
                </a:solidFill>
                <a:latin typeface="Avenir 95 Black"/>
                <a:ea typeface="+mn-ea"/>
                <a:cs typeface="Avenir 95 Blac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Avenir 95 Black"/>
                <a:ea typeface="+mn-ea"/>
              </a:rPr>
              <a:t>3</a:t>
            </a:r>
            <a:endParaRPr kumimoji="0" lang="en-US" sz="1200" b="0" i="0" u="none" strike="noStrike" kern="1200" cap="none" spc="0" normalizeH="0" baseline="0" noProof="0" dirty="0">
              <a:ln>
                <a:noFill/>
              </a:ln>
              <a:solidFill>
                <a:prstClr val="white"/>
              </a:solidFill>
              <a:effectLst/>
              <a:uLnTx/>
              <a:uFillTx/>
              <a:latin typeface="Avenir 95 Black"/>
              <a:ea typeface="+mn-ea"/>
            </a:endParaRPr>
          </a:p>
        </p:txBody>
      </p:sp>
      <p:sp>
        <p:nvSpPr>
          <p:cNvPr id="7" name="Rectangle 6"/>
          <p:cNvSpPr/>
          <p:nvPr/>
        </p:nvSpPr>
        <p:spPr>
          <a:xfrm>
            <a:off x="0" y="6513552"/>
            <a:ext cx="9144000" cy="355600"/>
          </a:xfrm>
          <a:prstGeom prst="rect">
            <a:avLst/>
          </a:prstGeom>
          <a:solidFill>
            <a:schemeClr val="bg1">
              <a:lumMod val="50000"/>
            </a:schemeClr>
          </a:solidFill>
          <a:ln w="9525" cap="flat" cmpd="sng" algn="ctr">
            <a:noFill/>
            <a:prstDash val="solid"/>
          </a:ln>
          <a:effectLst/>
        </p:spPr>
        <p:txBody>
          <a:bodyPr rtlCol="0" anchor="ctr"/>
          <a:lstStyle/>
          <a:p>
            <a:pPr algn="ctr" fontAlgn="auto">
              <a:spcBef>
                <a:spcPts val="0"/>
              </a:spcBef>
              <a:spcAft>
                <a:spcPts val="0"/>
              </a:spcAft>
              <a:defRPr/>
            </a:pPr>
            <a:endParaRPr lang="en-US" sz="1800" kern="0" dirty="0" smtClean="0">
              <a:solidFill>
                <a:prstClr val="white"/>
              </a:solidFill>
              <a:latin typeface="Arial"/>
            </a:endParaRPr>
          </a:p>
        </p:txBody>
      </p:sp>
      <p:sp>
        <p:nvSpPr>
          <p:cNvPr id="9" name="Title 1"/>
          <p:cNvSpPr txBox="1">
            <a:spLocks/>
          </p:cNvSpPr>
          <p:nvPr/>
        </p:nvSpPr>
        <p:spPr>
          <a:xfrm>
            <a:off x="441960" y="510493"/>
            <a:ext cx="8044870" cy="838200"/>
          </a:xfrm>
          <a:prstGeom prst="rect">
            <a:avLst/>
          </a:prstGeom>
        </p:spPr>
        <p:txBody>
          <a:bodyPr vert="horz" lIns="91440" tIns="45720" rIns="91440" bIns="45720" rtlCol="0" anchor="t" anchorCtr="0">
            <a:normAutofit fontScale="97500"/>
          </a:bodyPr>
          <a:lstStyle>
            <a:lvl1pPr algn="l" defTabSz="457200" rtl="0" eaLnBrk="1" latinLnBrk="0" hangingPunct="1">
              <a:spcBef>
                <a:spcPct val="0"/>
              </a:spcBef>
              <a:buNone/>
              <a:defRPr sz="2600" b="0" i="0" kern="1200" cap="all">
                <a:solidFill>
                  <a:schemeClr val="tx1"/>
                </a:solidFill>
                <a:latin typeface="Avenir 65 Medium"/>
                <a:ea typeface="+mj-ea"/>
                <a:cs typeface="Avenir 65 Medium"/>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all" spc="0" normalizeH="0" baseline="0" noProof="0" dirty="0" smtClean="0">
                <a:ln>
                  <a:noFill/>
                </a:ln>
                <a:solidFill>
                  <a:srgbClr val="00527B"/>
                </a:solidFill>
                <a:effectLst/>
                <a:uLnTx/>
                <a:uFillTx/>
                <a:latin typeface="Arial" panose="020B0604020202020204" pitchFamily="34" charset="0"/>
                <a:cs typeface="Arial" panose="020B0604020202020204" pitchFamily="34" charset="0"/>
              </a:rPr>
              <a:t>SPEAKERS</a:t>
            </a:r>
            <a:endParaRPr kumimoji="0" lang="en-US" sz="4800" b="0" i="0" u="none" strike="noStrike" kern="1200" cap="none" spc="0" normalizeH="0" baseline="0" noProof="0" dirty="0">
              <a:ln>
                <a:noFill/>
              </a:ln>
              <a:solidFill>
                <a:srgbClr val="00527B"/>
              </a:solidFill>
              <a:effectLst/>
              <a:uLnTx/>
              <a:uFillTx/>
              <a:latin typeface="Arial" panose="020B0604020202020204" pitchFamily="34" charset="0"/>
              <a:ea typeface="Geneva" charset="-128"/>
              <a:cs typeface="Arial" panose="020B0604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648" y="1595410"/>
            <a:ext cx="2305676" cy="2239705"/>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904" t="3307" r="-904" b="-224"/>
          <a:stretch/>
        </p:blipFill>
        <p:spPr>
          <a:xfrm>
            <a:off x="3429000" y="1592910"/>
            <a:ext cx="2240280" cy="2233240"/>
          </a:xfrm>
          <a:prstGeom prst="rect">
            <a:avLst/>
          </a:prstGeom>
        </p:spPr>
      </p:pic>
      <p:pic>
        <p:nvPicPr>
          <p:cNvPr id="12" name="Picture 11" descr="Marty Moseley"/>
          <p:cNvPicPr/>
          <p:nvPr/>
        </p:nvPicPr>
        <p:blipFill rotWithShape="1">
          <a:blip r:embed="rId5">
            <a:extLst>
              <a:ext uri="{28A0092B-C50C-407E-A947-70E740481C1C}">
                <a14:useLocalDpi xmlns:a14="http://schemas.microsoft.com/office/drawing/2010/main" val="0"/>
              </a:ext>
            </a:extLst>
          </a:blip>
          <a:srcRect l="10810" t="7012" r="8116" b="14777"/>
          <a:stretch/>
        </p:blipFill>
        <p:spPr bwMode="auto">
          <a:xfrm>
            <a:off x="6226230" y="1592911"/>
            <a:ext cx="2286000" cy="2242204"/>
          </a:xfrm>
          <a:prstGeom prst="rect">
            <a:avLst/>
          </a:prstGeom>
          <a:noFill/>
          <a:ln>
            <a:noFill/>
          </a:ln>
          <a:extLst>
            <a:ext uri="{53640926-AAD7-44D8-BBD7-CCE9431645EC}">
              <a14:shadowObscured xmlns:a14="http://schemas.microsoft.com/office/drawing/2010/main"/>
            </a:ext>
          </a:extLst>
        </p:spPr>
      </p:pic>
      <p:sp>
        <p:nvSpPr>
          <p:cNvPr id="13" name="Rectangle 12"/>
          <p:cNvSpPr/>
          <p:nvPr/>
        </p:nvSpPr>
        <p:spPr>
          <a:xfrm>
            <a:off x="612648" y="3886906"/>
            <a:ext cx="8226552" cy="2246769"/>
          </a:xfrm>
          <a:prstGeom prst="rect">
            <a:avLst/>
          </a:prstGeom>
        </p:spPr>
        <p:txBody>
          <a:bodyPr wrap="square" numCol="3">
            <a:spAutoFit/>
          </a:bodyPr>
          <a:lstStyle/>
          <a:p>
            <a:r>
              <a:rPr lang="en-US" sz="2000" dirty="0">
                <a:solidFill>
                  <a:srgbClr val="00527B"/>
                </a:solidFill>
              </a:rPr>
              <a:t>Jane Courcy</a:t>
            </a:r>
          </a:p>
          <a:p>
            <a:r>
              <a:rPr lang="en-US" sz="2000" dirty="0">
                <a:solidFill>
                  <a:srgbClr val="00527B"/>
                </a:solidFill>
              </a:rPr>
              <a:t>MEd</a:t>
            </a:r>
          </a:p>
          <a:p>
            <a:r>
              <a:rPr lang="en-US" sz="2000" dirty="0" smtClean="0">
                <a:solidFill>
                  <a:srgbClr val="00527B"/>
                </a:solidFill>
              </a:rPr>
              <a:t>Executive Director, </a:t>
            </a:r>
          </a:p>
          <a:p>
            <a:r>
              <a:rPr lang="en-US" sz="2000" dirty="0" smtClean="0">
                <a:solidFill>
                  <a:srgbClr val="00527B"/>
                </a:solidFill>
              </a:rPr>
              <a:t>Enterprise Systems</a:t>
            </a:r>
            <a:endParaRPr lang="en-US" sz="2000" dirty="0">
              <a:solidFill>
                <a:srgbClr val="00527B"/>
              </a:solidFill>
            </a:endParaRPr>
          </a:p>
          <a:p>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rgbClr val="00527B"/>
                </a:solidFill>
              </a:rPr>
              <a:t>Clint Davies</a:t>
            </a:r>
            <a:endParaRPr lang="en-US" sz="2000" dirty="0">
              <a:solidFill>
                <a:srgbClr val="00527B"/>
              </a:solidFill>
            </a:endParaRPr>
          </a:p>
          <a:p>
            <a:r>
              <a:rPr lang="en-US" sz="2000" dirty="0" smtClean="0">
                <a:solidFill>
                  <a:srgbClr val="00527B"/>
                </a:solidFill>
              </a:rPr>
              <a:t>MBA</a:t>
            </a:r>
            <a:endParaRPr lang="en-US" sz="2000" dirty="0">
              <a:solidFill>
                <a:srgbClr val="00527B"/>
              </a:solidFill>
            </a:endParaRPr>
          </a:p>
          <a:p>
            <a:r>
              <a:rPr lang="en-US" sz="2000" dirty="0" smtClean="0">
                <a:solidFill>
                  <a:srgbClr val="00527B"/>
                </a:solidFill>
              </a:rPr>
              <a:t>Principal</a:t>
            </a:r>
            <a:r>
              <a:rPr lang="en-US" sz="2000" dirty="0" smtClean="0">
                <a:solidFill>
                  <a:schemeClr val="accent5">
                    <a:lumMod val="50000"/>
                  </a:schemeClr>
                </a:solidFill>
              </a:rPr>
              <a:t>	              </a:t>
            </a:r>
            <a:endParaRPr lang="en-US" sz="2000" dirty="0">
              <a:solidFill>
                <a:schemeClr val="accent5">
                  <a:lumMod val="50000"/>
                </a:schemeClr>
              </a:solidFill>
            </a:endParaRPr>
          </a:p>
          <a:p>
            <a:endParaRPr lang="en-US" sz="2000" dirty="0">
              <a:solidFill>
                <a:schemeClr val="accent5">
                  <a:lumMod val="50000"/>
                </a:schemeClr>
              </a:solidFill>
            </a:endParaRPr>
          </a:p>
          <a:p>
            <a:r>
              <a:rPr lang="en-US" sz="2000" dirty="0" smtClean="0">
                <a:solidFill>
                  <a:schemeClr val="accent5">
                    <a:lumMod val="50000"/>
                  </a:schemeClr>
                </a:solidFill>
              </a:rPr>
              <a:t/>
            </a:r>
            <a:br>
              <a:rPr lang="en-US" sz="2000" dirty="0" smtClean="0">
                <a:solidFill>
                  <a:schemeClr val="accent5">
                    <a:lumMod val="50000"/>
                  </a:schemeClr>
                </a:solidFill>
              </a:rPr>
            </a:br>
            <a:r>
              <a:rPr lang="en-US" sz="2000" dirty="0" smtClean="0">
                <a:solidFill>
                  <a:schemeClr val="accent5">
                    <a:lumMod val="50000"/>
                  </a:schemeClr>
                </a:solidFill>
              </a:rPr>
              <a:t/>
            </a:r>
            <a:br>
              <a:rPr lang="en-US" sz="2000" dirty="0" smtClean="0">
                <a:solidFill>
                  <a:schemeClr val="accent5">
                    <a:lumMod val="50000"/>
                  </a:schemeClr>
                </a:solidFill>
              </a:rPr>
            </a:br>
            <a:r>
              <a:rPr lang="en-US" sz="2000" dirty="0" smtClean="0">
                <a:solidFill>
                  <a:schemeClr val="accent5">
                    <a:lumMod val="50000"/>
                  </a:schemeClr>
                </a:solidFill>
              </a:rPr>
              <a:t/>
            </a:r>
            <a:br>
              <a:rPr lang="en-US" sz="2000" dirty="0" smtClean="0">
                <a:solidFill>
                  <a:schemeClr val="accent5">
                    <a:lumMod val="50000"/>
                  </a:schemeClr>
                </a:solidFill>
              </a:rPr>
            </a:br>
            <a:r>
              <a:rPr lang="en-US" sz="2000" dirty="0" smtClean="0">
                <a:solidFill>
                  <a:schemeClr val="accent5">
                    <a:lumMod val="50000"/>
                  </a:schemeClr>
                </a:solidFill>
              </a:rPr>
              <a:t>   </a:t>
            </a:r>
            <a:r>
              <a:rPr lang="en-US" sz="2000" dirty="0" smtClean="0">
                <a:solidFill>
                  <a:srgbClr val="00527B"/>
                </a:solidFill>
              </a:rPr>
              <a:t>Marty Moseley</a:t>
            </a:r>
            <a:endParaRPr lang="en-US" sz="2000" dirty="0">
              <a:solidFill>
                <a:srgbClr val="00527B"/>
              </a:solidFill>
            </a:endParaRPr>
          </a:p>
          <a:p>
            <a:r>
              <a:rPr lang="en-US" sz="2000" dirty="0" smtClean="0">
                <a:solidFill>
                  <a:srgbClr val="00527B"/>
                </a:solidFill>
              </a:rPr>
              <a:t>   BA</a:t>
            </a:r>
          </a:p>
          <a:p>
            <a:r>
              <a:rPr lang="en-US" sz="2000" dirty="0" smtClean="0">
                <a:solidFill>
                  <a:srgbClr val="00527B"/>
                </a:solidFill>
              </a:rPr>
              <a:t>   Data Architect</a:t>
            </a:r>
            <a:endParaRPr lang="en-US" sz="2000" dirty="0">
              <a:solidFill>
                <a:srgbClr val="00527B"/>
              </a:solidFill>
            </a:endParaRP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2648" y="5349340"/>
            <a:ext cx="2492039" cy="518606"/>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76600" y="5213540"/>
            <a:ext cx="2602979" cy="615623"/>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51491" y="5213540"/>
            <a:ext cx="2450579" cy="579579"/>
          </a:xfrm>
          <a:prstGeom prst="rect">
            <a:avLst/>
          </a:prstGeom>
        </p:spPr>
      </p:pic>
      <p:sp>
        <p:nvSpPr>
          <p:cNvPr id="17" name="Slide Number Placeholder 3"/>
          <p:cNvSpPr txBox="1">
            <a:spLocks/>
          </p:cNvSpPr>
          <p:nvPr/>
        </p:nvSpPr>
        <p:spPr>
          <a:xfrm>
            <a:off x="8382000" y="6513552"/>
            <a:ext cx="762000" cy="303808"/>
          </a:xfrm>
          <a:prstGeom prst="rect">
            <a:avLst/>
          </a:prstGeom>
          <a:ln>
            <a:solidFill>
              <a:schemeClr val="bg1">
                <a:lumMod val="50000"/>
              </a:schemeClr>
            </a:solidFill>
          </a:ln>
        </p:spPr>
        <p:txBody>
          <a:bodyPr vert="horz" lIns="91440" tIns="45720" rIns="91440" bIns="45720" rtlCol="0" anchor="ctr"/>
          <a:lstStyle>
            <a:defPPr>
              <a:defRPr lang="en-US"/>
            </a:defPPr>
            <a:lvl1pPr marL="0" algn="ctr" defTabSz="457200" rtl="0" eaLnBrk="1" latinLnBrk="0" hangingPunct="1">
              <a:defRPr sz="1200" b="0" i="0" kern="1200">
                <a:solidFill>
                  <a:schemeClr val="bg1"/>
                </a:solidFill>
                <a:latin typeface="Avenir 95 Black"/>
                <a:ea typeface="+mn-ea"/>
                <a:cs typeface="Avenir 95 Blac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solidFill>
                  <a:prstClr val="white"/>
                </a:solidFill>
              </a:rPr>
              <a:t>2</a:t>
            </a:r>
            <a:endParaRPr lang="en-US" dirty="0">
              <a:solidFill>
                <a:prstClr val="white"/>
              </a:solidFill>
            </a:endParaRPr>
          </a:p>
        </p:txBody>
      </p:sp>
    </p:spTree>
    <p:extLst>
      <p:ext uri="{BB962C8B-B14F-4D97-AF65-F5344CB8AC3E}">
        <p14:creationId xmlns:p14="http://schemas.microsoft.com/office/powerpoint/2010/main" val="11683241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E00C428-2DED-2C47-BAC6-8D755CB332A8}" type="slidenum">
              <a:rPr lang="en-US" smtClean="0">
                <a:solidFill>
                  <a:srgbClr val="FFFFFF"/>
                </a:solidFill>
              </a:rPr>
              <a:pPr/>
              <a:t>20</a:t>
            </a:fld>
            <a:endParaRPr lang="en-US" dirty="0">
              <a:solidFill>
                <a:srgbClr val="FFFFFF"/>
              </a:solidFill>
            </a:endParaRPr>
          </a:p>
        </p:txBody>
      </p:sp>
      <p:sp>
        <p:nvSpPr>
          <p:cNvPr id="6" name="Title 1"/>
          <p:cNvSpPr txBox="1">
            <a:spLocks/>
          </p:cNvSpPr>
          <p:nvPr/>
        </p:nvSpPr>
        <p:spPr>
          <a:xfrm>
            <a:off x="417657" y="3276600"/>
            <a:ext cx="8330103" cy="762000"/>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2600" b="0" i="0" kern="1200" cap="all">
                <a:solidFill>
                  <a:schemeClr val="tx1"/>
                </a:solidFill>
                <a:latin typeface="Avenir 65 Medium"/>
                <a:ea typeface="+mj-ea"/>
                <a:cs typeface="Avenir 65 Medium"/>
              </a:defRPr>
            </a:lvl1pPr>
          </a:lstStyle>
          <a:p>
            <a:pPr defTabSz="914400" fontAlgn="auto">
              <a:spcAft>
                <a:spcPts val="0"/>
              </a:spcAft>
              <a:defRPr/>
            </a:pPr>
            <a:r>
              <a:rPr lang="en-US" sz="3300" cap="none" dirty="0" smtClean="0">
                <a:solidFill>
                  <a:srgbClr val="00527B"/>
                </a:solidFill>
                <a:latin typeface="Arial" charset="0"/>
                <a:ea typeface="Geneva" charset="-128"/>
                <a:cs typeface="+mn-cs"/>
              </a:rPr>
              <a:t>NEXT STEPS </a:t>
            </a:r>
            <a:endParaRPr lang="en-US" sz="3300" cap="none" dirty="0">
              <a:solidFill>
                <a:srgbClr val="00527B"/>
              </a:solidFill>
              <a:latin typeface="Arial" charset="0"/>
              <a:ea typeface="Geneva" charset="-128"/>
              <a:cs typeface="+mn-cs"/>
            </a:endParaRPr>
          </a:p>
        </p:txBody>
      </p:sp>
      <p:sp>
        <p:nvSpPr>
          <p:cNvPr id="7" name="Rectangle 6"/>
          <p:cNvSpPr/>
          <p:nvPr/>
        </p:nvSpPr>
        <p:spPr>
          <a:xfrm>
            <a:off x="-10160" y="6508115"/>
            <a:ext cx="9144000" cy="355600"/>
          </a:xfrm>
          <a:prstGeom prst="rect">
            <a:avLst/>
          </a:prstGeom>
          <a:solidFill>
            <a:schemeClr val="bg1">
              <a:lumMod val="50000"/>
            </a:schemeClr>
          </a:solidFill>
          <a:ln w="9525" cap="flat" cmpd="sng" algn="ctr">
            <a:noFill/>
            <a:prstDash val="solid"/>
          </a:ln>
          <a:effectLst/>
        </p:spPr>
        <p:txBody>
          <a:bodyPr rtlCol="0" anchor="ctr"/>
          <a:lstStyle/>
          <a:p>
            <a:pPr algn="ctr" fontAlgn="auto">
              <a:spcBef>
                <a:spcPts val="0"/>
              </a:spcBef>
              <a:spcAft>
                <a:spcPts val="0"/>
              </a:spcAft>
              <a:defRPr/>
            </a:pPr>
            <a:endParaRPr lang="en-US" sz="1800" kern="0" dirty="0" smtClean="0">
              <a:solidFill>
                <a:prstClr val="white"/>
              </a:solidFill>
              <a:latin typeface="Arial"/>
            </a:endParaRPr>
          </a:p>
        </p:txBody>
      </p:sp>
      <p:sp>
        <p:nvSpPr>
          <p:cNvPr id="10" name="Slide Number Placeholder 3"/>
          <p:cNvSpPr txBox="1">
            <a:spLocks/>
          </p:cNvSpPr>
          <p:nvPr/>
        </p:nvSpPr>
        <p:spPr>
          <a:xfrm>
            <a:off x="8502070" y="6492875"/>
            <a:ext cx="641930" cy="365125"/>
          </a:xfrm>
          <a:prstGeom prst="rect">
            <a:avLst/>
          </a:prstGeom>
        </p:spPr>
        <p:txBody>
          <a:bodyPr vert="horz" lIns="91440" tIns="45720" rIns="91440" bIns="45720" rtlCol="0" anchor="ctr"/>
          <a:lstStyle>
            <a:defPPr>
              <a:defRPr lang="en-US"/>
            </a:defPPr>
            <a:lvl1pPr marL="0" algn="ctr" defTabSz="457200" rtl="0" eaLnBrk="1" latinLnBrk="0" hangingPunct="1">
              <a:defRPr sz="1200" b="0" i="0" kern="1200">
                <a:solidFill>
                  <a:schemeClr val="bg1"/>
                </a:solidFill>
                <a:latin typeface="Avenir 95 Black"/>
                <a:ea typeface="+mn-ea"/>
                <a:cs typeface="Avenir 95 Blac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solidFill>
                  <a:prstClr val="white"/>
                </a:solidFill>
              </a:rPr>
              <a:t>20</a:t>
            </a:r>
            <a:endParaRPr lang="en-US" dirty="0">
              <a:solidFill>
                <a:prstClr val="white"/>
              </a:solidFill>
            </a:endParaRPr>
          </a:p>
        </p:txBody>
      </p:sp>
      <p:sp>
        <p:nvSpPr>
          <p:cNvPr id="28" name="Rectangle 27"/>
          <p:cNvSpPr/>
          <p:nvPr/>
        </p:nvSpPr>
        <p:spPr bwMode="auto">
          <a:xfrm>
            <a:off x="513080" y="762000"/>
            <a:ext cx="8097520" cy="2295527"/>
          </a:xfrm>
          <a:prstGeom prst="rect">
            <a:avLst/>
          </a:prstGeom>
          <a:solidFill>
            <a:srgbClr val="929192"/>
          </a:solidFill>
          <a:ln w="9525" cap="flat" cmpd="sng" algn="ctr">
            <a:noFill/>
            <a:prstDash val="solid"/>
            <a:round/>
            <a:headEnd type="none" w="med" len="med"/>
            <a:tailEnd type="none" w="med" len="med"/>
          </a:ln>
          <a:effectLst/>
        </p:spPr>
        <p:txBody>
          <a:bodyPr vert="horz" wrap="square" lIns="91440" tIns="91440" rIns="91440" bIns="45720" numCol="1" rtlCol="0" anchor="t" anchorCtr="0" compatLnSpc="1">
            <a:prstTxWarp prst="textNoShape">
              <a:avLst/>
            </a:prstTxWarp>
          </a:bodyPr>
          <a:lstStyle/>
          <a:p>
            <a:pPr marL="285750" lvl="0" indent="-285750" fontAlgn="auto">
              <a:lnSpc>
                <a:spcPct val="150000"/>
              </a:lnSpc>
              <a:spcBef>
                <a:spcPts val="0"/>
              </a:spcBef>
              <a:spcAft>
                <a:spcPts val="0"/>
              </a:spcAft>
              <a:buFont typeface="Arial" panose="020B0604020202020204" pitchFamily="34" charset="0"/>
              <a:buChar char="•"/>
            </a:pPr>
            <a:r>
              <a:rPr lang="en-US" sz="2000" kern="0" dirty="0" smtClean="0">
                <a:latin typeface="Arial" panose="020B0604020202020204" pitchFamily="34" charset="0"/>
                <a:cs typeface="Arial" panose="020B0604020202020204" pitchFamily="34" charset="0"/>
              </a:rPr>
              <a:t>Increased understanding of data assets and constituent roles </a:t>
            </a:r>
            <a:endParaRPr lang="en-US" sz="2000" kern="0" dirty="0">
              <a:latin typeface="Arial" panose="020B0604020202020204" pitchFamily="34" charset="0"/>
              <a:cs typeface="Arial" panose="020B0604020202020204" pitchFamily="34" charset="0"/>
            </a:endParaRPr>
          </a:p>
          <a:p>
            <a:pPr marL="285750" lvl="0" indent="-285750" fontAlgn="auto">
              <a:lnSpc>
                <a:spcPct val="150000"/>
              </a:lnSpc>
              <a:spcBef>
                <a:spcPts val="0"/>
              </a:spcBef>
              <a:spcAft>
                <a:spcPts val="0"/>
              </a:spcAft>
              <a:buFont typeface="Arial" panose="020B0604020202020204" pitchFamily="34" charset="0"/>
              <a:buChar char="•"/>
            </a:pPr>
            <a:r>
              <a:rPr lang="en-US" sz="2000" kern="0" dirty="0" smtClean="0">
                <a:latin typeface="Arial" panose="020B0604020202020204" pitchFamily="34" charset="0"/>
                <a:cs typeface="Arial" panose="020B0604020202020204" pitchFamily="34" charset="0"/>
              </a:rPr>
              <a:t>Road map for data issues to address in ERP implementation</a:t>
            </a:r>
          </a:p>
          <a:p>
            <a:pPr marL="285750" lvl="0" indent="-285750" fontAlgn="auto">
              <a:lnSpc>
                <a:spcPct val="150000"/>
              </a:lnSpc>
              <a:spcBef>
                <a:spcPts val="0"/>
              </a:spcBef>
              <a:spcAft>
                <a:spcPts val="0"/>
              </a:spcAft>
              <a:buFont typeface="Arial" panose="020B0604020202020204" pitchFamily="34" charset="0"/>
              <a:buChar char="•"/>
            </a:pPr>
            <a:r>
              <a:rPr lang="en-US" sz="2000" kern="0" dirty="0" smtClean="0">
                <a:latin typeface="Arial" panose="020B0604020202020204" pitchFamily="34" charset="0"/>
                <a:cs typeface="Arial" panose="020B0604020202020204" pitchFamily="34" charset="0"/>
              </a:rPr>
              <a:t>Blue print and guiding principles for data governance </a:t>
            </a:r>
          </a:p>
          <a:p>
            <a:pPr marL="285750" lvl="0" indent="-285750" fontAlgn="auto">
              <a:lnSpc>
                <a:spcPct val="150000"/>
              </a:lnSpc>
              <a:spcBef>
                <a:spcPts val="0"/>
              </a:spcBef>
              <a:spcAft>
                <a:spcPts val="0"/>
              </a:spcAft>
              <a:buFont typeface="Arial" panose="020B0604020202020204" pitchFamily="34" charset="0"/>
              <a:buChar char="•"/>
            </a:pPr>
            <a:r>
              <a:rPr lang="en-US" sz="2000" kern="0" dirty="0" smtClean="0">
                <a:latin typeface="Arial" panose="020B0604020202020204" pitchFamily="34" charset="0"/>
                <a:cs typeface="Arial" panose="020B0604020202020204" pitchFamily="34" charset="0"/>
              </a:rPr>
              <a:t>First steps toward effective data management</a:t>
            </a:r>
          </a:p>
          <a:p>
            <a:pPr marL="285750" lvl="0" indent="-285750" fontAlgn="auto">
              <a:lnSpc>
                <a:spcPct val="150000"/>
              </a:lnSpc>
              <a:spcBef>
                <a:spcPts val="0"/>
              </a:spcBef>
              <a:spcAft>
                <a:spcPts val="0"/>
              </a:spcAft>
              <a:buFont typeface="Arial" panose="020B0604020202020204" pitchFamily="34" charset="0"/>
              <a:buChar char="•"/>
            </a:pPr>
            <a:endParaRPr lang="en-US" sz="2000" kern="0" dirty="0" smtClean="0">
              <a:latin typeface="Arial" panose="020B0604020202020204" pitchFamily="34" charset="0"/>
              <a:cs typeface="Arial" panose="020B0604020202020204" pitchFamily="34" charset="0"/>
            </a:endParaRPr>
          </a:p>
        </p:txBody>
      </p:sp>
      <p:sp>
        <p:nvSpPr>
          <p:cNvPr id="17" name="Rectangle 16"/>
          <p:cNvSpPr/>
          <p:nvPr/>
        </p:nvSpPr>
        <p:spPr bwMode="auto">
          <a:xfrm>
            <a:off x="513080" y="3886200"/>
            <a:ext cx="8097520" cy="2333625"/>
          </a:xfrm>
          <a:prstGeom prst="rect">
            <a:avLst/>
          </a:prstGeom>
          <a:solidFill>
            <a:srgbClr val="929192"/>
          </a:solidFill>
          <a:ln w="9525" cap="flat" cmpd="sng" algn="ctr">
            <a:noFill/>
            <a:prstDash val="solid"/>
            <a:round/>
            <a:headEnd type="none" w="med" len="med"/>
            <a:tailEnd type="none" w="med" len="med"/>
          </a:ln>
          <a:effectLst/>
        </p:spPr>
        <p:txBody>
          <a:bodyPr vert="horz" wrap="square" lIns="91440" tIns="91440" rIns="91440" bIns="45720" numCol="1" rtlCol="0" anchor="t" anchorCtr="0" compatLnSpc="1">
            <a:prstTxWarp prst="textNoShape">
              <a:avLst/>
            </a:prstTxWarp>
          </a:bodyPr>
          <a:lstStyle/>
          <a:p>
            <a:pPr marL="285750" lvl="0" indent="-285750" fontAlgn="auto">
              <a:lnSpc>
                <a:spcPct val="150000"/>
              </a:lnSpc>
              <a:spcBef>
                <a:spcPts val="0"/>
              </a:spcBef>
              <a:spcAft>
                <a:spcPts val="0"/>
              </a:spcAft>
              <a:buFont typeface="Arial" panose="020B0604020202020204" pitchFamily="34" charset="0"/>
              <a:buChar char="•"/>
            </a:pPr>
            <a:r>
              <a:rPr lang="en-US" sz="2000" kern="0" dirty="0" smtClean="0">
                <a:latin typeface="Arial" panose="020B0604020202020204" pitchFamily="34" charset="0"/>
                <a:cs typeface="Arial" panose="020B0604020202020204" pitchFamily="34" charset="0"/>
              </a:rPr>
              <a:t>Collaborate to navigate the data swamp</a:t>
            </a:r>
          </a:p>
          <a:p>
            <a:pPr marL="285750" lvl="0" indent="-285750" fontAlgn="auto">
              <a:lnSpc>
                <a:spcPct val="150000"/>
              </a:lnSpc>
              <a:spcBef>
                <a:spcPts val="0"/>
              </a:spcBef>
              <a:spcAft>
                <a:spcPts val="0"/>
              </a:spcAft>
              <a:buFont typeface="Arial" panose="020B0604020202020204" pitchFamily="34" charset="0"/>
              <a:buChar char="•"/>
            </a:pPr>
            <a:r>
              <a:rPr lang="en-US" sz="2000" kern="0" dirty="0" smtClean="0">
                <a:latin typeface="Arial" panose="020B0604020202020204" pitchFamily="34" charset="0"/>
                <a:cs typeface="Arial" panose="020B0604020202020204" pitchFamily="34" charset="0"/>
              </a:rPr>
              <a:t>Focus on data issues in ERP implementation </a:t>
            </a:r>
          </a:p>
          <a:p>
            <a:pPr marL="285750" lvl="0" indent="-285750" fontAlgn="auto">
              <a:lnSpc>
                <a:spcPct val="150000"/>
              </a:lnSpc>
              <a:spcBef>
                <a:spcPts val="0"/>
              </a:spcBef>
              <a:spcAft>
                <a:spcPts val="0"/>
              </a:spcAft>
              <a:buFont typeface="Arial" panose="020B0604020202020204" pitchFamily="34" charset="0"/>
              <a:buChar char="•"/>
            </a:pPr>
            <a:r>
              <a:rPr lang="en-US" sz="2000" kern="0" dirty="0" smtClean="0">
                <a:latin typeface="Arial" panose="020B0604020202020204" pitchFamily="34" charset="0"/>
                <a:cs typeface="Arial" panose="020B0604020202020204" pitchFamily="34" charset="0"/>
              </a:rPr>
              <a:t>Continue data governance foundations and practice</a:t>
            </a:r>
            <a:endParaRPr lang="en-US" sz="2000" kern="0" dirty="0">
              <a:latin typeface="Arial" panose="020B0604020202020204" pitchFamily="34" charset="0"/>
              <a:cs typeface="Arial" panose="020B0604020202020204" pitchFamily="34" charset="0"/>
            </a:endParaRPr>
          </a:p>
          <a:p>
            <a:pPr marL="285750" lvl="0" indent="-285750" fontAlgn="auto">
              <a:lnSpc>
                <a:spcPct val="150000"/>
              </a:lnSpc>
              <a:spcBef>
                <a:spcPts val="0"/>
              </a:spcBef>
              <a:spcAft>
                <a:spcPts val="0"/>
              </a:spcAft>
              <a:buFont typeface="Arial" panose="020B0604020202020204" pitchFamily="34" charset="0"/>
              <a:buChar char="•"/>
            </a:pPr>
            <a:r>
              <a:rPr lang="en-US" sz="2000" kern="0" dirty="0" smtClean="0">
                <a:latin typeface="Arial" panose="020B0604020202020204" pitchFamily="34" charset="0"/>
                <a:cs typeface="Arial" panose="020B0604020202020204" pitchFamily="34" charset="0"/>
              </a:rPr>
              <a:t>Strengthen the roles of data owners and stewards </a:t>
            </a:r>
            <a:endParaRPr lang="en-US" sz="3900" kern="0" cap="all" dirty="0">
              <a:latin typeface="Arial" panose="020B0604020202020204" pitchFamily="34" charset="0"/>
              <a:cs typeface="Arial" panose="020B0604020202020204" pitchFamily="34" charset="0"/>
            </a:endParaRPr>
          </a:p>
        </p:txBody>
      </p:sp>
      <p:sp>
        <p:nvSpPr>
          <p:cNvPr id="18" name="Title 1"/>
          <p:cNvSpPr txBox="1">
            <a:spLocks/>
          </p:cNvSpPr>
          <p:nvPr/>
        </p:nvSpPr>
        <p:spPr>
          <a:xfrm>
            <a:off x="417657" y="304801"/>
            <a:ext cx="7354743" cy="533400"/>
          </a:xfrm>
          <a:prstGeom prst="rect">
            <a:avLst/>
          </a:prstGeom>
        </p:spPr>
        <p:txBody>
          <a:bodyPr vert="horz" lIns="91440" tIns="45720" rIns="91440" bIns="45720" rtlCol="0" anchor="t" anchorCtr="0">
            <a:normAutofit fontScale="82500" lnSpcReduction="20000"/>
          </a:bodyPr>
          <a:lstStyle>
            <a:lvl1pPr algn="l" defTabSz="457200" rtl="0" eaLnBrk="1" latinLnBrk="0" hangingPunct="1">
              <a:spcBef>
                <a:spcPct val="0"/>
              </a:spcBef>
              <a:buNone/>
              <a:defRPr sz="2600" b="0" i="0" kern="1200" cap="all">
                <a:solidFill>
                  <a:schemeClr val="tx1"/>
                </a:solidFill>
                <a:latin typeface="Avenir 65 Medium"/>
                <a:ea typeface="+mj-ea"/>
                <a:cs typeface="Avenir 65 Medium"/>
              </a:defRPr>
            </a:lvl1pPr>
          </a:lstStyle>
          <a:p>
            <a:pPr defTabSz="914400" fontAlgn="auto">
              <a:spcAft>
                <a:spcPts val="0"/>
              </a:spcAft>
              <a:defRPr/>
            </a:pPr>
            <a:r>
              <a:rPr lang="en-US" sz="4000" cap="none" dirty="0" smtClean="0">
                <a:solidFill>
                  <a:srgbClr val="00527B"/>
                </a:solidFill>
                <a:latin typeface="Arial" charset="0"/>
                <a:ea typeface="Geneva" charset="-128"/>
                <a:cs typeface="+mn-cs"/>
              </a:rPr>
              <a:t>PROJECT OUTCOMES </a:t>
            </a:r>
            <a:endParaRPr lang="en-US" sz="2700" cap="none" dirty="0">
              <a:solidFill>
                <a:srgbClr val="00527B"/>
              </a:solidFill>
              <a:latin typeface="Arial" charset="0"/>
              <a:ea typeface="Geneva" charset="-128"/>
              <a:cs typeface="+mn-cs"/>
            </a:endParaRPr>
          </a:p>
        </p:txBody>
      </p:sp>
    </p:spTree>
    <p:extLst>
      <p:ext uri="{BB962C8B-B14F-4D97-AF65-F5344CB8AC3E}">
        <p14:creationId xmlns:p14="http://schemas.microsoft.com/office/powerpoint/2010/main" val="38581614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E00C428-2DED-2C47-BAC6-8D755CB332A8}" type="slidenum">
              <a:rPr lang="en-US" smtClean="0">
                <a:solidFill>
                  <a:prstClr val="black">
                    <a:tint val="75000"/>
                  </a:prstClr>
                </a:solidFill>
              </a:rPr>
              <a:pPr/>
              <a:t>21</a:t>
            </a:fld>
            <a:endParaRPr lang="en-US" dirty="0">
              <a:solidFill>
                <a:prstClr val="black">
                  <a:tint val="75000"/>
                </a:prstClr>
              </a:solidFill>
            </a:endParaRPr>
          </a:p>
        </p:txBody>
      </p:sp>
      <p:sp>
        <p:nvSpPr>
          <p:cNvPr id="3" name="Title 1"/>
          <p:cNvSpPr txBox="1">
            <a:spLocks/>
          </p:cNvSpPr>
          <p:nvPr/>
        </p:nvSpPr>
        <p:spPr>
          <a:xfrm>
            <a:off x="612648" y="612648"/>
            <a:ext cx="7878762" cy="612775"/>
          </a:xfrm>
          <a:prstGeom prst="rect">
            <a:avLst/>
          </a:prstGeom>
        </p:spPr>
        <p:txBody>
          <a:bodyPr/>
          <a:lstStyle>
            <a:lvl1pPr algn="l" defTabSz="457200" rtl="0" eaLnBrk="1" latinLnBrk="0" hangingPunct="1">
              <a:spcBef>
                <a:spcPct val="0"/>
              </a:spcBef>
              <a:buNone/>
              <a:defRPr sz="2600" b="0" i="0" kern="1200" cap="all">
                <a:solidFill>
                  <a:schemeClr val="tx1"/>
                </a:solidFill>
                <a:latin typeface="Avenir 65 Medium"/>
                <a:ea typeface="+mj-ea"/>
                <a:cs typeface="Avenir 65 Medium"/>
              </a:defRPr>
            </a:lvl1pPr>
          </a:lstStyle>
          <a:p>
            <a:pPr fontAlgn="auto">
              <a:spcAft>
                <a:spcPts val="0"/>
              </a:spcAft>
              <a:defRPr/>
            </a:pPr>
            <a:r>
              <a:rPr lang="en-US" sz="3600" dirty="0" smtClean="0">
                <a:solidFill>
                  <a:schemeClr val="accent5">
                    <a:lumMod val="50000"/>
                  </a:schemeClr>
                </a:solidFill>
              </a:rPr>
              <a:t>Discussion &amp; Questions</a:t>
            </a:r>
            <a:endParaRPr lang="en-US" sz="3600" dirty="0">
              <a:solidFill>
                <a:schemeClr val="accent5">
                  <a:lumMod val="50000"/>
                </a:schemeClr>
              </a:solidFill>
            </a:endParaRPr>
          </a:p>
        </p:txBody>
      </p:sp>
      <p:sp>
        <p:nvSpPr>
          <p:cNvPr id="4" name="Rectangle 3"/>
          <p:cNvSpPr/>
          <p:nvPr/>
        </p:nvSpPr>
        <p:spPr>
          <a:xfrm>
            <a:off x="1" y="6492875"/>
            <a:ext cx="9144000" cy="365125"/>
          </a:xfrm>
          <a:prstGeom prst="rect">
            <a:avLst/>
          </a:prstGeom>
          <a:solidFill>
            <a:schemeClr val="bg1">
              <a:lumMod val="50000"/>
            </a:schemeClr>
          </a:solidFill>
          <a:ln w="9525" cap="flat" cmpd="sng" algn="ctr">
            <a:noFill/>
            <a:prstDash val="solid"/>
          </a:ln>
          <a:effectLst/>
        </p:spPr>
        <p:txBody>
          <a:bodyPr rtlCol="0" anchor="ctr"/>
          <a:lstStyle/>
          <a:p>
            <a:pPr algn="ctr" fontAlgn="auto">
              <a:spcBef>
                <a:spcPts val="0"/>
              </a:spcBef>
              <a:spcAft>
                <a:spcPts val="0"/>
              </a:spcAft>
            </a:pPr>
            <a:endParaRPr lang="en-US" sz="1800" kern="0" dirty="0" smtClean="0">
              <a:solidFill>
                <a:prstClr val="white"/>
              </a:solidFill>
              <a:latin typeface="Arial"/>
            </a:endParaRPr>
          </a:p>
        </p:txBody>
      </p:sp>
      <p:sp>
        <p:nvSpPr>
          <p:cNvPr id="5" name="Slide Number Placeholder 5"/>
          <p:cNvSpPr txBox="1">
            <a:spLocks/>
          </p:cNvSpPr>
          <p:nvPr/>
        </p:nvSpPr>
        <p:spPr>
          <a:xfrm>
            <a:off x="8502070" y="6492875"/>
            <a:ext cx="641930" cy="365125"/>
          </a:xfrm>
          <a:prstGeom prst="rect">
            <a:avLst/>
          </a:prstGeom>
        </p:spPr>
        <p:txBody>
          <a:bodyPr vert="horz" lIns="91440" tIns="45720" rIns="91440" bIns="45720" rtlCol="0" anchor="ctr"/>
          <a:lstStyle>
            <a:defPPr>
              <a:defRPr lang="en-US"/>
            </a:defPPr>
            <a:lvl1pPr marL="0" algn="ctr" defTabSz="457200" rtl="0" eaLnBrk="1" latinLnBrk="0" hangingPunct="1">
              <a:defRPr sz="1200" b="0" i="0" kern="1200">
                <a:solidFill>
                  <a:schemeClr val="bg1"/>
                </a:solidFill>
                <a:latin typeface="Avenir 95 Black"/>
                <a:ea typeface="+mn-ea"/>
                <a:cs typeface="Avenir 95 Blac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solidFill>
                  <a:prstClr val="white"/>
                </a:solidFill>
              </a:rPr>
              <a:t>21</a:t>
            </a:r>
            <a:endParaRPr lang="en-US" dirty="0">
              <a:solidFill>
                <a:prstClr val="white"/>
              </a:solidFill>
            </a:endParaRPr>
          </a:p>
        </p:txBody>
      </p:sp>
      <p:sp>
        <p:nvSpPr>
          <p:cNvPr id="6" name="Rectangle 5"/>
          <p:cNvSpPr/>
          <p:nvPr/>
        </p:nvSpPr>
        <p:spPr bwMode="auto">
          <a:xfrm>
            <a:off x="304800" y="5029200"/>
            <a:ext cx="8497745" cy="132715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45720" numCol="1" rtlCol="0" anchor="t" anchorCtr="0" compatLnSpc="1">
            <a:prstTxWarp prst="textNoShape">
              <a:avLst/>
            </a:prstTxWarp>
          </a:bodyPr>
          <a:lstStyle/>
          <a:p>
            <a:pPr lvl="0" fontAlgn="auto">
              <a:spcBef>
                <a:spcPts val="0"/>
              </a:spcBef>
              <a:spcAft>
                <a:spcPts val="0"/>
              </a:spcAft>
            </a:pPr>
            <a:r>
              <a:rPr lang="en-US" sz="2000" kern="0" dirty="0" smtClean="0">
                <a:solidFill>
                  <a:srgbClr val="00527B"/>
                </a:solidFill>
                <a:latin typeface="Arial" panose="020B0604020202020204" pitchFamily="34" charset="0"/>
                <a:cs typeface="Arial" panose="020B0604020202020204" pitchFamily="34" charset="0"/>
              </a:rPr>
              <a:t>This presentation leaves copyright of the content to the presenter.  Unless otherwise noted in the materials, uploaded content carries the Creative Commons Attribution 4.0 International (CC BY 4.0), which grants usage to the general public, with appropriate credit to the author.</a:t>
            </a:r>
          </a:p>
        </p:txBody>
      </p:sp>
    </p:spTree>
    <p:extLst>
      <p:ext uri="{BB962C8B-B14F-4D97-AF65-F5344CB8AC3E}">
        <p14:creationId xmlns:p14="http://schemas.microsoft.com/office/powerpoint/2010/main" val="35957163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E00C428-2DED-2C47-BAC6-8D755CB332A8}" type="slidenum">
              <a:rPr lang="en-US" smtClean="0">
                <a:solidFill>
                  <a:prstClr val="black">
                    <a:tint val="75000"/>
                  </a:prstClr>
                </a:solidFill>
              </a:rPr>
              <a:pPr/>
              <a:t>22</a:t>
            </a:fld>
            <a:endParaRPr lang="en-US" dirty="0">
              <a:solidFill>
                <a:prstClr val="black">
                  <a:tint val="75000"/>
                </a:prstClr>
              </a:solidFill>
            </a:endParaRPr>
          </a:p>
        </p:txBody>
      </p:sp>
      <p:sp>
        <p:nvSpPr>
          <p:cNvPr id="3" name="Title 1"/>
          <p:cNvSpPr txBox="1">
            <a:spLocks/>
          </p:cNvSpPr>
          <p:nvPr/>
        </p:nvSpPr>
        <p:spPr>
          <a:xfrm>
            <a:off x="609600" y="152401"/>
            <a:ext cx="7892470" cy="533400"/>
          </a:xfrm>
          <a:prstGeom prst="rect">
            <a:avLst/>
          </a:prstGeom>
        </p:spPr>
        <p:txBody>
          <a:bodyPr/>
          <a:lstStyle>
            <a:lvl1pPr algn="l" defTabSz="457200" rtl="0" eaLnBrk="1" latinLnBrk="0" hangingPunct="1">
              <a:spcBef>
                <a:spcPct val="0"/>
              </a:spcBef>
              <a:buNone/>
              <a:defRPr sz="2600" b="0" i="0" kern="1200" cap="all">
                <a:solidFill>
                  <a:schemeClr val="tx1"/>
                </a:solidFill>
                <a:latin typeface="Avenir 65 Medium"/>
                <a:ea typeface="+mj-ea"/>
                <a:cs typeface="Avenir 65 Medium"/>
              </a:defRPr>
            </a:lvl1pPr>
          </a:lstStyle>
          <a:p>
            <a:pPr fontAlgn="auto">
              <a:spcAft>
                <a:spcPts val="0"/>
              </a:spcAft>
              <a:defRPr/>
            </a:pPr>
            <a:r>
              <a:rPr lang="en-US" sz="3200" dirty="0" smtClean="0">
                <a:solidFill>
                  <a:schemeClr val="accent5">
                    <a:lumMod val="50000"/>
                  </a:schemeClr>
                </a:solidFill>
              </a:rPr>
              <a:t>ADDENDUM: SAMPLE OF BLUE PRINT</a:t>
            </a:r>
            <a:endParaRPr lang="en-US" sz="3200" dirty="0">
              <a:solidFill>
                <a:schemeClr val="accent5">
                  <a:lumMod val="50000"/>
                </a:schemeClr>
              </a:solidFill>
            </a:endParaRPr>
          </a:p>
        </p:txBody>
      </p:sp>
      <p:sp>
        <p:nvSpPr>
          <p:cNvPr id="4" name="Rectangle 3"/>
          <p:cNvSpPr/>
          <p:nvPr/>
        </p:nvSpPr>
        <p:spPr>
          <a:xfrm>
            <a:off x="1" y="6492875"/>
            <a:ext cx="9144000" cy="365125"/>
          </a:xfrm>
          <a:prstGeom prst="rect">
            <a:avLst/>
          </a:prstGeom>
          <a:solidFill>
            <a:schemeClr val="bg1">
              <a:lumMod val="50000"/>
            </a:schemeClr>
          </a:solidFill>
          <a:ln w="9525" cap="flat" cmpd="sng" algn="ctr">
            <a:noFill/>
            <a:prstDash val="solid"/>
          </a:ln>
          <a:effectLst/>
        </p:spPr>
        <p:txBody>
          <a:bodyPr rtlCol="0" anchor="ctr"/>
          <a:lstStyle/>
          <a:p>
            <a:pPr algn="ctr" fontAlgn="auto">
              <a:spcBef>
                <a:spcPts val="0"/>
              </a:spcBef>
              <a:spcAft>
                <a:spcPts val="0"/>
              </a:spcAft>
            </a:pPr>
            <a:endParaRPr lang="en-US" sz="1800" kern="0" dirty="0" smtClean="0">
              <a:solidFill>
                <a:prstClr val="white"/>
              </a:solidFill>
              <a:latin typeface="Arial"/>
            </a:endParaRPr>
          </a:p>
        </p:txBody>
      </p:sp>
      <p:sp>
        <p:nvSpPr>
          <p:cNvPr id="5" name="Slide Number Placeholder 5"/>
          <p:cNvSpPr txBox="1">
            <a:spLocks/>
          </p:cNvSpPr>
          <p:nvPr/>
        </p:nvSpPr>
        <p:spPr>
          <a:xfrm>
            <a:off x="8502070" y="6492875"/>
            <a:ext cx="641930" cy="365125"/>
          </a:xfrm>
          <a:prstGeom prst="rect">
            <a:avLst/>
          </a:prstGeom>
        </p:spPr>
        <p:txBody>
          <a:bodyPr vert="horz" lIns="91440" tIns="45720" rIns="91440" bIns="45720" rtlCol="0" anchor="ctr"/>
          <a:lstStyle>
            <a:defPPr>
              <a:defRPr lang="en-US"/>
            </a:defPPr>
            <a:lvl1pPr marL="0" algn="ctr" defTabSz="457200" rtl="0" eaLnBrk="1" latinLnBrk="0" hangingPunct="1">
              <a:defRPr sz="1200" b="0" i="0" kern="1200">
                <a:solidFill>
                  <a:schemeClr val="bg1"/>
                </a:solidFill>
                <a:latin typeface="Avenir 95 Black"/>
                <a:ea typeface="+mn-ea"/>
                <a:cs typeface="Avenir 95 Blac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solidFill>
                  <a:prstClr val="white"/>
                </a:solidFill>
              </a:rPr>
              <a:t>22</a:t>
            </a:r>
            <a:endParaRPr lang="en-US" dirty="0">
              <a:solidFill>
                <a:prstClr val="white"/>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036" y="957220"/>
            <a:ext cx="4301442" cy="505640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0881" y="1256824"/>
            <a:ext cx="4172154" cy="4859900"/>
          </a:xfrm>
          <a:prstGeom prst="rect">
            <a:avLst/>
          </a:prstGeom>
        </p:spPr>
      </p:pic>
    </p:spTree>
    <p:extLst>
      <p:ext uri="{BB962C8B-B14F-4D97-AF65-F5344CB8AC3E}">
        <p14:creationId xmlns:p14="http://schemas.microsoft.com/office/powerpoint/2010/main" val="732960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1026" name="Picture 2" descr="http://maestria.cwsl.edu/wp-content/uploads/2015/05/California-Western-School-of-Law.jpg"/>
          <p:cNvPicPr>
            <a:picLocks noChangeAspect="1" noChangeArrowheads="1"/>
          </p:cNvPicPr>
          <p:nvPr/>
        </p:nvPicPr>
        <p:blipFill rotWithShape="1">
          <a:blip r:embed="rId3">
            <a:extLst>
              <a:ext uri="{28A0092B-C50C-407E-A947-70E740481C1C}">
                <a14:useLocalDpi xmlns:a14="http://schemas.microsoft.com/office/drawing/2010/main" val="0"/>
              </a:ext>
            </a:extLst>
          </a:blip>
          <a:srcRect l="54791" r="2848" b="2174"/>
          <a:stretch/>
        </p:blipFill>
        <p:spPr bwMode="auto">
          <a:xfrm>
            <a:off x="-1" y="0"/>
            <a:ext cx="32004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29000" y="5576"/>
            <a:ext cx="5715000" cy="6858000"/>
          </a:xfrm>
          <a:prstGeom prst="rect">
            <a:avLst/>
          </a:prstGeom>
          <a:solidFill>
            <a:schemeClr val="accent5">
              <a:lumMod val="75000"/>
            </a:schemeClr>
          </a:solidFill>
          <a:ln w="25400" cap="flat" cmpd="sng" algn="ctr">
            <a:noFill/>
            <a:prstDash val="solid"/>
          </a:ln>
          <a:effectLst/>
        </p:spPr>
        <p:txBody>
          <a:bodyPr lIns="457200" rIns="274320" rtlCol="0" anchor="ctr"/>
          <a:lstStyle/>
          <a:p>
            <a:pPr algn="ctr" fontAlgn="auto">
              <a:spcBef>
                <a:spcPts val="0"/>
              </a:spcBef>
              <a:spcAft>
                <a:spcPts val="1000"/>
              </a:spcAft>
            </a:pPr>
            <a:r>
              <a:rPr lang="en-US" sz="3900" kern="0" dirty="0" smtClean="0">
                <a:latin typeface="Arial" panose="020B0604020202020204" pitchFamily="34" charset="0"/>
                <a:ea typeface="+mn-ea"/>
                <a:cs typeface="Arial" panose="020B0604020202020204" pitchFamily="34" charset="0"/>
              </a:rPr>
              <a:t>AGENDA</a:t>
            </a:r>
          </a:p>
          <a:p>
            <a:pPr marL="285750" indent="-285750" fontAlgn="auto">
              <a:spcBef>
                <a:spcPts val="600"/>
              </a:spcBef>
              <a:spcAft>
                <a:spcPts val="1000"/>
              </a:spcAft>
              <a:buFont typeface="Arial" panose="020B0604020202020204" pitchFamily="34" charset="0"/>
              <a:buChar char="•"/>
            </a:pPr>
            <a:r>
              <a:rPr lang="en-US" sz="2000" kern="0" dirty="0" smtClean="0">
                <a:solidFill>
                  <a:prstClr val="white"/>
                </a:solidFill>
                <a:latin typeface="Arial" panose="020B0604020202020204" pitchFamily="34" charset="0"/>
                <a:ea typeface="+mn-ea"/>
                <a:cs typeface="Arial" panose="020B0604020202020204" pitchFamily="34" charset="0"/>
              </a:rPr>
              <a:t>Approach to Data Challenges</a:t>
            </a:r>
            <a:endParaRPr lang="en-US" sz="2000" kern="0" dirty="0">
              <a:solidFill>
                <a:prstClr val="white"/>
              </a:solidFill>
              <a:latin typeface="Arial" panose="020B0604020202020204" pitchFamily="34" charset="0"/>
              <a:ea typeface="+mn-ea"/>
              <a:cs typeface="Arial" panose="020B0604020202020204" pitchFamily="34" charset="0"/>
            </a:endParaRPr>
          </a:p>
          <a:p>
            <a:pPr marL="285750" indent="-285750" fontAlgn="auto">
              <a:spcBef>
                <a:spcPts val="600"/>
              </a:spcBef>
              <a:spcAft>
                <a:spcPts val="1000"/>
              </a:spcAft>
              <a:buFont typeface="Arial" panose="020B0604020202020204" pitchFamily="34" charset="0"/>
              <a:buChar char="•"/>
            </a:pPr>
            <a:r>
              <a:rPr lang="en-US" sz="2000" kern="0" dirty="0" smtClean="0">
                <a:solidFill>
                  <a:prstClr val="white"/>
                </a:solidFill>
                <a:latin typeface="Arial" panose="020B0604020202020204" pitchFamily="34" charset="0"/>
                <a:ea typeface="+mn-ea"/>
                <a:cs typeface="Arial" panose="020B0604020202020204" pitchFamily="34" charset="0"/>
              </a:rPr>
              <a:t>Navigating the Data Swamp</a:t>
            </a:r>
          </a:p>
          <a:p>
            <a:pPr marL="285750" indent="-285750" fontAlgn="auto">
              <a:spcBef>
                <a:spcPts val="600"/>
              </a:spcBef>
              <a:spcAft>
                <a:spcPts val="1000"/>
              </a:spcAft>
              <a:buFont typeface="Arial" panose="020B0604020202020204" pitchFamily="34" charset="0"/>
              <a:buChar char="•"/>
            </a:pPr>
            <a:r>
              <a:rPr lang="en-US" sz="2000" kern="0" dirty="0" smtClean="0">
                <a:solidFill>
                  <a:prstClr val="white"/>
                </a:solidFill>
                <a:latin typeface="Arial" panose="020B0604020202020204" pitchFamily="34" charset="0"/>
                <a:ea typeface="+mn-ea"/>
                <a:cs typeface="Arial" panose="020B0604020202020204" pitchFamily="34" charset="0"/>
              </a:rPr>
              <a:t>DMAP Project Phases</a:t>
            </a:r>
          </a:p>
          <a:p>
            <a:pPr marL="285750" indent="-285750" fontAlgn="auto">
              <a:spcBef>
                <a:spcPts val="600"/>
              </a:spcBef>
              <a:spcAft>
                <a:spcPts val="1000"/>
              </a:spcAft>
              <a:buFont typeface="Arial" panose="020B0604020202020204" pitchFamily="34" charset="0"/>
              <a:buChar char="•"/>
            </a:pPr>
            <a:r>
              <a:rPr lang="en-US" sz="2000" kern="0" dirty="0" smtClean="0">
                <a:solidFill>
                  <a:prstClr val="white"/>
                </a:solidFill>
                <a:latin typeface="Arial" panose="020B0604020202020204" pitchFamily="34" charset="0"/>
                <a:ea typeface="+mn-ea"/>
                <a:cs typeface="Arial" panose="020B0604020202020204" pitchFamily="34" charset="0"/>
              </a:rPr>
              <a:t>Data Governance </a:t>
            </a:r>
            <a:endParaRPr lang="en-US" sz="2000" kern="0" dirty="0">
              <a:solidFill>
                <a:prstClr val="white"/>
              </a:solidFill>
              <a:latin typeface="Arial" panose="020B0604020202020204" pitchFamily="34" charset="0"/>
              <a:ea typeface="+mn-ea"/>
              <a:cs typeface="Arial" panose="020B0604020202020204" pitchFamily="34" charset="0"/>
            </a:endParaRPr>
          </a:p>
          <a:p>
            <a:pPr marL="285750" indent="-285750" fontAlgn="auto">
              <a:spcBef>
                <a:spcPts val="600"/>
              </a:spcBef>
              <a:spcAft>
                <a:spcPts val="1000"/>
              </a:spcAft>
              <a:buFont typeface="Arial" panose="020B0604020202020204" pitchFamily="34" charset="0"/>
              <a:buChar char="•"/>
            </a:pPr>
            <a:r>
              <a:rPr lang="en-US" sz="2000" kern="0" dirty="0" smtClean="0">
                <a:solidFill>
                  <a:prstClr val="white"/>
                </a:solidFill>
                <a:latin typeface="Arial" panose="020B0604020202020204" pitchFamily="34" charset="0"/>
                <a:ea typeface="+mn-ea"/>
                <a:cs typeface="Arial" panose="020B0604020202020204" pitchFamily="34" charset="0"/>
              </a:rPr>
              <a:t>Educating the </a:t>
            </a:r>
            <a:r>
              <a:rPr lang="en-US" sz="2000" kern="0" dirty="0" smtClean="0">
                <a:solidFill>
                  <a:prstClr val="white"/>
                </a:solidFill>
                <a:latin typeface="Arial" panose="020B0604020202020204" pitchFamily="34" charset="0"/>
                <a:ea typeface="+mn-ea"/>
                <a:cs typeface="Arial" panose="020B0604020202020204" pitchFamily="34" charset="0"/>
              </a:rPr>
              <a:t>Team</a:t>
            </a:r>
          </a:p>
          <a:p>
            <a:pPr marL="285750" indent="-285750" fontAlgn="auto">
              <a:spcBef>
                <a:spcPts val="600"/>
              </a:spcBef>
              <a:spcAft>
                <a:spcPts val="1000"/>
              </a:spcAft>
              <a:buFont typeface="Arial" panose="020B0604020202020204" pitchFamily="34" charset="0"/>
              <a:buChar char="•"/>
            </a:pPr>
            <a:r>
              <a:rPr lang="en-US" sz="2000" kern="0" dirty="0" smtClean="0">
                <a:solidFill>
                  <a:prstClr val="white"/>
                </a:solidFill>
                <a:latin typeface="Arial" panose="020B0604020202020204" pitchFamily="34" charset="0"/>
                <a:ea typeface="+mn-ea"/>
                <a:cs typeface="Arial" panose="020B0604020202020204" pitchFamily="34" charset="0"/>
              </a:rPr>
              <a:t>Other Implications</a:t>
            </a:r>
            <a:endParaRPr lang="en-US" sz="2000" kern="0" dirty="0" smtClean="0">
              <a:solidFill>
                <a:prstClr val="white"/>
              </a:solidFill>
              <a:latin typeface="Arial" panose="020B0604020202020204" pitchFamily="34" charset="0"/>
              <a:ea typeface="+mn-ea"/>
              <a:cs typeface="Arial" panose="020B0604020202020204" pitchFamily="34" charset="0"/>
            </a:endParaRPr>
          </a:p>
          <a:p>
            <a:pPr marL="285750" indent="-285750" fontAlgn="auto">
              <a:spcBef>
                <a:spcPts val="600"/>
              </a:spcBef>
              <a:spcAft>
                <a:spcPts val="1000"/>
              </a:spcAft>
              <a:buFont typeface="Arial" panose="020B0604020202020204" pitchFamily="34" charset="0"/>
              <a:buChar char="•"/>
            </a:pPr>
            <a:r>
              <a:rPr lang="en-US" sz="2000" kern="0" dirty="0" smtClean="0">
                <a:solidFill>
                  <a:prstClr val="white"/>
                </a:solidFill>
                <a:latin typeface="Arial" panose="020B0604020202020204" pitchFamily="34" charset="0"/>
                <a:ea typeface="+mn-ea"/>
                <a:cs typeface="Arial" panose="020B0604020202020204" pitchFamily="34" charset="0"/>
              </a:rPr>
              <a:t>Samples of Deliverables</a:t>
            </a:r>
            <a:endParaRPr lang="en-US" sz="2000" kern="0" dirty="0">
              <a:solidFill>
                <a:prstClr val="white"/>
              </a:solidFill>
              <a:latin typeface="Arial" panose="020B0604020202020204" pitchFamily="34" charset="0"/>
              <a:ea typeface="+mn-ea"/>
              <a:cs typeface="Arial" panose="020B0604020202020204" pitchFamily="34" charset="0"/>
            </a:endParaRPr>
          </a:p>
          <a:p>
            <a:pPr marL="285750" indent="-285750" fontAlgn="auto">
              <a:spcBef>
                <a:spcPts val="600"/>
              </a:spcBef>
              <a:spcAft>
                <a:spcPts val="1000"/>
              </a:spcAft>
              <a:buFont typeface="Arial" panose="020B0604020202020204" pitchFamily="34" charset="0"/>
              <a:buChar char="•"/>
            </a:pPr>
            <a:r>
              <a:rPr lang="en-US" sz="2000" kern="0" dirty="0" smtClean="0">
                <a:solidFill>
                  <a:prstClr val="white"/>
                </a:solidFill>
                <a:latin typeface="Arial" panose="020B0604020202020204" pitchFamily="34" charset="0"/>
                <a:ea typeface="+mn-ea"/>
                <a:cs typeface="Arial" panose="020B0604020202020204" pitchFamily="34" charset="0"/>
              </a:rPr>
              <a:t>Outcomes &amp; Next Steps</a:t>
            </a:r>
            <a:endParaRPr lang="en-US" sz="2000" kern="0" dirty="0">
              <a:solidFill>
                <a:prstClr val="white"/>
              </a:solidFill>
              <a:latin typeface="Arial" panose="020B0604020202020204" pitchFamily="34" charset="0"/>
              <a:ea typeface="+mn-ea"/>
              <a:cs typeface="Arial" panose="020B0604020202020204" pitchFamily="34" charset="0"/>
            </a:endParaRPr>
          </a:p>
        </p:txBody>
      </p:sp>
      <p:sp>
        <p:nvSpPr>
          <p:cNvPr id="5" name="Slide Number Placeholder 5"/>
          <p:cNvSpPr txBox="1">
            <a:spLocks/>
          </p:cNvSpPr>
          <p:nvPr/>
        </p:nvSpPr>
        <p:spPr>
          <a:xfrm>
            <a:off x="8502070" y="6492875"/>
            <a:ext cx="565730" cy="291217"/>
          </a:xfrm>
          <a:prstGeom prst="rect">
            <a:avLst/>
          </a:prstGeom>
        </p:spPr>
        <p:txBody>
          <a:bodyPr vert="horz" lIns="91440" tIns="45720" rIns="91440" bIns="45720" rtlCol="0" anchor="ctr"/>
          <a:lstStyle>
            <a:defPPr>
              <a:defRPr lang="en-US"/>
            </a:defPPr>
            <a:lvl1pPr marL="0" algn="ctr" defTabSz="457200" rtl="0" eaLnBrk="1" latinLnBrk="0" hangingPunct="1">
              <a:defRPr sz="1200" b="0" i="0" kern="1200">
                <a:solidFill>
                  <a:schemeClr val="bg1"/>
                </a:solidFill>
                <a:latin typeface="Avenir 95 Black"/>
                <a:ea typeface="+mn-ea"/>
                <a:cs typeface="Avenir 95 Blac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Avenir 95 Black"/>
                <a:ea typeface="+mn-ea"/>
              </a:rPr>
              <a:t>3</a:t>
            </a:r>
            <a:endParaRPr kumimoji="0" lang="en-US" sz="1200" b="0" i="0" u="none" strike="noStrike" kern="1200" cap="none" spc="0" normalizeH="0" baseline="0" noProof="0" dirty="0">
              <a:ln>
                <a:noFill/>
              </a:ln>
              <a:solidFill>
                <a:prstClr val="white"/>
              </a:solidFill>
              <a:effectLst/>
              <a:uLnTx/>
              <a:uFillTx/>
              <a:latin typeface="Avenir 95 Black"/>
              <a:ea typeface="+mn-ea"/>
            </a:endParaRPr>
          </a:p>
        </p:txBody>
      </p:sp>
      <p:sp>
        <p:nvSpPr>
          <p:cNvPr id="7" name="Rectangle 6"/>
          <p:cNvSpPr/>
          <p:nvPr/>
        </p:nvSpPr>
        <p:spPr>
          <a:xfrm>
            <a:off x="0" y="6513552"/>
            <a:ext cx="9144000" cy="355600"/>
          </a:xfrm>
          <a:prstGeom prst="rect">
            <a:avLst/>
          </a:prstGeom>
          <a:solidFill>
            <a:schemeClr val="bg1">
              <a:lumMod val="50000"/>
            </a:schemeClr>
          </a:solidFill>
          <a:ln w="9525" cap="flat" cmpd="sng" algn="ctr">
            <a:noFill/>
            <a:prstDash val="solid"/>
          </a:ln>
          <a:effectLst/>
        </p:spPr>
        <p:txBody>
          <a:bodyPr rtlCol="0" anchor="ctr"/>
          <a:lstStyle/>
          <a:p>
            <a:pPr algn="ctr" fontAlgn="auto">
              <a:spcBef>
                <a:spcPts val="0"/>
              </a:spcBef>
              <a:spcAft>
                <a:spcPts val="0"/>
              </a:spcAft>
              <a:defRPr/>
            </a:pPr>
            <a:endParaRPr lang="en-US" sz="1800" kern="0" dirty="0" smtClean="0">
              <a:solidFill>
                <a:prstClr val="white"/>
              </a:solidFill>
              <a:latin typeface="Arial"/>
            </a:endParaRPr>
          </a:p>
        </p:txBody>
      </p:sp>
      <p:sp>
        <p:nvSpPr>
          <p:cNvPr id="8" name="Slide Number Placeholder 3"/>
          <p:cNvSpPr txBox="1">
            <a:spLocks/>
          </p:cNvSpPr>
          <p:nvPr/>
        </p:nvSpPr>
        <p:spPr>
          <a:xfrm>
            <a:off x="8382000" y="6461761"/>
            <a:ext cx="761999" cy="355599"/>
          </a:xfrm>
          <a:prstGeom prst="rect">
            <a:avLst/>
          </a:prstGeom>
          <a:ln>
            <a:solidFill>
              <a:schemeClr val="bg1">
                <a:lumMod val="50000"/>
              </a:schemeClr>
            </a:solidFill>
          </a:ln>
        </p:spPr>
        <p:txBody>
          <a:bodyPr vert="horz" lIns="91440" tIns="45720" rIns="91440" bIns="45720" rtlCol="0" anchor="ctr"/>
          <a:lstStyle>
            <a:defPPr>
              <a:defRPr lang="en-US"/>
            </a:defPPr>
            <a:lvl1pPr marL="0" algn="ctr" defTabSz="457200" rtl="0" eaLnBrk="1" latinLnBrk="0" hangingPunct="1">
              <a:defRPr sz="1200" b="0" i="0" kern="1200">
                <a:solidFill>
                  <a:schemeClr val="bg1"/>
                </a:solidFill>
                <a:latin typeface="Avenir 95 Black"/>
                <a:ea typeface="+mn-ea"/>
                <a:cs typeface="Avenir 95 Blac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solidFill>
                  <a:prstClr val="white"/>
                </a:solidFill>
              </a:rPr>
              <a:t>3</a:t>
            </a:r>
          </a:p>
        </p:txBody>
      </p:sp>
    </p:spTree>
    <p:extLst>
      <p:ext uri="{BB962C8B-B14F-4D97-AF65-F5344CB8AC3E}">
        <p14:creationId xmlns:p14="http://schemas.microsoft.com/office/powerpoint/2010/main" val="1794652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E00C428-2DED-2C47-BAC6-8D755CB332A8}" type="slidenum">
              <a:rPr lang="en-US" smtClean="0">
                <a:solidFill>
                  <a:srgbClr val="FFFFFF"/>
                </a:solidFill>
              </a:rPr>
              <a:pPr/>
              <a:t>4</a:t>
            </a:fld>
            <a:endParaRPr lang="en-US" dirty="0">
              <a:solidFill>
                <a:srgbClr val="FFFFFF"/>
              </a:solidFill>
            </a:endParaRPr>
          </a:p>
        </p:txBody>
      </p:sp>
      <p:sp>
        <p:nvSpPr>
          <p:cNvPr id="6" name="Title 1"/>
          <p:cNvSpPr txBox="1">
            <a:spLocks/>
          </p:cNvSpPr>
          <p:nvPr/>
        </p:nvSpPr>
        <p:spPr>
          <a:xfrm>
            <a:off x="265257" y="612648"/>
            <a:ext cx="8236813" cy="1063751"/>
          </a:xfrm>
          <a:prstGeom prst="rect">
            <a:avLst/>
          </a:prstGeom>
        </p:spPr>
        <p:txBody>
          <a:bodyPr vert="horz" lIns="91440" tIns="45720" rIns="91440" bIns="45720" rtlCol="0" anchor="t" anchorCtr="0">
            <a:normAutofit fontScale="90000"/>
          </a:bodyPr>
          <a:lstStyle>
            <a:lvl1pPr algn="l" defTabSz="457200" rtl="0" eaLnBrk="1" latinLnBrk="0" hangingPunct="1">
              <a:spcBef>
                <a:spcPct val="0"/>
              </a:spcBef>
              <a:buNone/>
              <a:defRPr sz="2600" b="0" i="0" kern="1200" cap="all">
                <a:solidFill>
                  <a:schemeClr val="tx1"/>
                </a:solidFill>
                <a:latin typeface="Avenir 65 Medium"/>
                <a:ea typeface="+mj-ea"/>
                <a:cs typeface="Avenir 65 Medium"/>
              </a:defRPr>
            </a:lvl1pPr>
          </a:lstStyle>
          <a:p>
            <a:pPr defTabSz="914400" fontAlgn="auto">
              <a:spcAft>
                <a:spcPts val="0"/>
              </a:spcAft>
              <a:defRPr/>
            </a:pPr>
            <a:r>
              <a:rPr lang="en-US" sz="2100" cap="none" dirty="0">
                <a:solidFill>
                  <a:prstClr val="black"/>
                </a:solidFill>
                <a:latin typeface="Arial" charset="0"/>
                <a:ea typeface="Geneva" charset="-128"/>
                <a:cs typeface="+mn-cs"/>
              </a:rPr>
              <a:t>CALIFORNIA WESTERN SCHOOL OF </a:t>
            </a:r>
            <a:r>
              <a:rPr lang="en-US" sz="2100" cap="none" dirty="0" smtClean="0">
                <a:solidFill>
                  <a:prstClr val="black"/>
                </a:solidFill>
                <a:latin typeface="Arial" charset="0"/>
                <a:ea typeface="Geneva" charset="-128"/>
                <a:cs typeface="+mn-cs"/>
              </a:rPr>
              <a:t>LAW</a:t>
            </a:r>
          </a:p>
          <a:p>
            <a:pPr defTabSz="914400" fontAlgn="auto">
              <a:spcAft>
                <a:spcPts val="0"/>
              </a:spcAft>
              <a:defRPr/>
            </a:pPr>
            <a:r>
              <a:rPr lang="en-US" sz="4000" cap="none" dirty="0" smtClean="0">
                <a:solidFill>
                  <a:srgbClr val="00527B"/>
                </a:solidFill>
                <a:latin typeface="Arial" charset="0"/>
                <a:ea typeface="Geneva" charset="-128"/>
                <a:cs typeface="+mn-cs"/>
              </a:rPr>
              <a:t>APPROACH TO DATA CHALLENGES</a:t>
            </a:r>
            <a:endParaRPr lang="en-US" sz="2700" cap="none" dirty="0">
              <a:solidFill>
                <a:srgbClr val="00527B"/>
              </a:solidFill>
              <a:latin typeface="Arial" charset="0"/>
              <a:ea typeface="Geneva" charset="-128"/>
              <a:cs typeface="+mn-cs"/>
            </a:endParaRPr>
          </a:p>
        </p:txBody>
      </p:sp>
      <p:sp>
        <p:nvSpPr>
          <p:cNvPr id="7" name="Rectangle 6"/>
          <p:cNvSpPr/>
          <p:nvPr/>
        </p:nvSpPr>
        <p:spPr>
          <a:xfrm>
            <a:off x="1" y="6502400"/>
            <a:ext cx="9144000" cy="355600"/>
          </a:xfrm>
          <a:prstGeom prst="rect">
            <a:avLst/>
          </a:prstGeom>
          <a:solidFill>
            <a:schemeClr val="bg1">
              <a:lumMod val="50000"/>
            </a:schemeClr>
          </a:solidFill>
          <a:ln w="9525" cap="flat" cmpd="sng" algn="ctr">
            <a:noFill/>
            <a:prstDash val="solid"/>
          </a:ln>
          <a:effectLst/>
        </p:spPr>
        <p:txBody>
          <a:bodyPr rtlCol="0" anchor="ctr"/>
          <a:lstStyle/>
          <a:p>
            <a:pPr algn="ctr" fontAlgn="auto">
              <a:spcBef>
                <a:spcPts val="0"/>
              </a:spcBef>
              <a:spcAft>
                <a:spcPts val="0"/>
              </a:spcAft>
              <a:defRPr/>
            </a:pPr>
            <a:endParaRPr lang="en-US" sz="1800" kern="0" dirty="0" smtClean="0">
              <a:solidFill>
                <a:prstClr val="white"/>
              </a:solidFill>
              <a:latin typeface="Arial"/>
            </a:endParaRPr>
          </a:p>
        </p:txBody>
      </p:sp>
      <p:sp>
        <p:nvSpPr>
          <p:cNvPr id="10" name="Slide Number Placeholder 3"/>
          <p:cNvSpPr txBox="1">
            <a:spLocks/>
          </p:cNvSpPr>
          <p:nvPr/>
        </p:nvSpPr>
        <p:spPr>
          <a:xfrm>
            <a:off x="8502070" y="6492875"/>
            <a:ext cx="641930" cy="365125"/>
          </a:xfrm>
          <a:prstGeom prst="rect">
            <a:avLst/>
          </a:prstGeom>
        </p:spPr>
        <p:txBody>
          <a:bodyPr vert="horz" lIns="91440" tIns="45720" rIns="91440" bIns="45720" rtlCol="0" anchor="ctr"/>
          <a:lstStyle>
            <a:defPPr>
              <a:defRPr lang="en-US"/>
            </a:defPPr>
            <a:lvl1pPr marL="0" algn="ctr" defTabSz="457200" rtl="0" eaLnBrk="1" latinLnBrk="0" hangingPunct="1">
              <a:defRPr sz="1200" b="0" i="0" kern="1200">
                <a:solidFill>
                  <a:schemeClr val="bg1"/>
                </a:solidFill>
                <a:latin typeface="Avenir 95 Black"/>
                <a:ea typeface="+mn-ea"/>
                <a:cs typeface="Avenir 95 Blac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0E61AC50-7D09-428A-85B2-A8FC884DEB10}" type="slidenum">
              <a:rPr lang="en-US" smtClean="0">
                <a:solidFill>
                  <a:prstClr val="white"/>
                </a:solidFill>
              </a:rPr>
              <a:pPr fontAlgn="auto">
                <a:spcBef>
                  <a:spcPts val="0"/>
                </a:spcBef>
                <a:spcAft>
                  <a:spcPts val="0"/>
                </a:spcAft>
                <a:defRPr/>
              </a:pPr>
              <a:t>4</a:t>
            </a:fld>
            <a:endParaRPr lang="en-US" dirty="0">
              <a:solidFill>
                <a:prstClr val="white"/>
              </a:solidFill>
            </a:endParaRPr>
          </a:p>
        </p:txBody>
      </p:sp>
      <p:sp>
        <p:nvSpPr>
          <p:cNvPr id="3" name="Rectangle 2"/>
          <p:cNvSpPr/>
          <p:nvPr/>
        </p:nvSpPr>
        <p:spPr bwMode="auto">
          <a:xfrm>
            <a:off x="265257" y="2278799"/>
            <a:ext cx="2554143" cy="1455001"/>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91440" rIns="91440" bIns="45720" numCol="1" rtlCol="0" anchor="t" anchorCtr="0" compatLnSpc="1">
            <a:prstTxWarp prst="textNoShape">
              <a:avLst/>
            </a:prstTxWarp>
          </a:bodyPr>
          <a:lstStyle/>
          <a:p>
            <a:r>
              <a:rPr lang="en-US" sz="2000" dirty="0" smtClean="0">
                <a:solidFill>
                  <a:srgbClr val="FFFFFF"/>
                </a:solidFill>
              </a:rPr>
              <a:t>CWSL poised to implement new ERP systems and unsure of its data sources</a:t>
            </a:r>
            <a:endParaRPr lang="en-US" sz="2000" dirty="0">
              <a:solidFill>
                <a:srgbClr val="FFFFFF"/>
              </a:solidFill>
            </a:endParaRPr>
          </a:p>
        </p:txBody>
      </p:sp>
      <p:sp>
        <p:nvSpPr>
          <p:cNvPr id="28" name="Rectangle 27"/>
          <p:cNvSpPr/>
          <p:nvPr/>
        </p:nvSpPr>
        <p:spPr bwMode="auto">
          <a:xfrm>
            <a:off x="2971800" y="2278799"/>
            <a:ext cx="2819400" cy="1455001"/>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91440" rIns="91440" bIns="45720" numCol="1" rtlCol="0" anchor="t" anchorCtr="0" compatLnSpc="1">
            <a:prstTxWarp prst="textNoShape">
              <a:avLst/>
            </a:prstTxWarp>
          </a:bodyPr>
          <a:lstStyle/>
          <a:p>
            <a:r>
              <a:rPr lang="en-US" sz="2000" dirty="0" smtClean="0">
                <a:solidFill>
                  <a:srgbClr val="FFFFFF"/>
                </a:solidFill>
              </a:rPr>
              <a:t>No established ways to discuss data collection and use:  what, where, who, when, and why </a:t>
            </a:r>
            <a:endParaRPr lang="en-US" sz="2000" dirty="0">
              <a:solidFill>
                <a:srgbClr val="FFFFFF"/>
              </a:solidFill>
            </a:endParaRPr>
          </a:p>
        </p:txBody>
      </p:sp>
      <p:sp>
        <p:nvSpPr>
          <p:cNvPr id="29" name="Rectangle 28"/>
          <p:cNvSpPr/>
          <p:nvPr/>
        </p:nvSpPr>
        <p:spPr bwMode="auto">
          <a:xfrm>
            <a:off x="5867400" y="2288323"/>
            <a:ext cx="2971800" cy="1445477"/>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91440" rIns="91440" bIns="45720" numCol="1" rtlCol="0" anchor="t" anchorCtr="0" compatLnSpc="1">
            <a:prstTxWarp prst="textNoShape">
              <a:avLst/>
            </a:prstTxWarp>
          </a:bodyPr>
          <a:lstStyle/>
          <a:p>
            <a:r>
              <a:rPr lang="en-US" sz="2000" dirty="0" smtClean="0">
                <a:solidFill>
                  <a:srgbClr val="FFFFFF"/>
                </a:solidFill>
              </a:rPr>
              <a:t>No formal approach to managing data effectively across the enterprise </a:t>
            </a:r>
            <a:endParaRPr lang="en-US" sz="2000" dirty="0">
              <a:solidFill>
                <a:srgbClr val="FFFFFF"/>
              </a:solidFill>
            </a:endParaRPr>
          </a:p>
        </p:txBody>
      </p:sp>
      <p:sp>
        <p:nvSpPr>
          <p:cNvPr id="11" name="TextBox 10"/>
          <p:cNvSpPr txBox="1"/>
          <p:nvPr/>
        </p:nvSpPr>
        <p:spPr>
          <a:xfrm>
            <a:off x="265256" y="1447801"/>
            <a:ext cx="344343" cy="830997"/>
          </a:xfrm>
          <a:prstGeom prst="rect">
            <a:avLst/>
          </a:prstGeom>
          <a:noFill/>
        </p:spPr>
        <p:txBody>
          <a:bodyPr wrap="square" rtlCol="0">
            <a:spAutoFit/>
          </a:bodyPr>
          <a:lstStyle/>
          <a:p>
            <a:pPr algn="ctr" defTabSz="457200" fontAlgn="auto">
              <a:spcBef>
                <a:spcPts val="0"/>
              </a:spcBef>
              <a:spcAft>
                <a:spcPts val="0"/>
              </a:spcAft>
            </a:pPr>
            <a:r>
              <a:rPr lang="en-US" sz="4800" dirty="0" smtClean="0">
                <a:solidFill>
                  <a:srgbClr val="00527B"/>
                </a:solidFill>
                <a:latin typeface="Arial" panose="020B0604020202020204" pitchFamily="34" charset="0"/>
                <a:cs typeface="Arial" panose="020B0604020202020204" pitchFamily="34" charset="0"/>
              </a:rPr>
              <a:t>1</a:t>
            </a:r>
            <a:endParaRPr lang="en-US" sz="4800" dirty="0">
              <a:solidFill>
                <a:srgbClr val="00527B"/>
              </a:solidFill>
              <a:latin typeface="Arial" panose="020B0604020202020204" pitchFamily="34" charset="0"/>
              <a:cs typeface="Arial" panose="020B0604020202020204" pitchFamily="34" charset="0"/>
            </a:endParaRPr>
          </a:p>
        </p:txBody>
      </p:sp>
      <p:sp>
        <p:nvSpPr>
          <p:cNvPr id="12" name="TextBox 11"/>
          <p:cNvSpPr txBox="1"/>
          <p:nvPr/>
        </p:nvSpPr>
        <p:spPr>
          <a:xfrm>
            <a:off x="3048001" y="1447801"/>
            <a:ext cx="381000" cy="830997"/>
          </a:xfrm>
          <a:prstGeom prst="rect">
            <a:avLst/>
          </a:prstGeom>
          <a:noFill/>
        </p:spPr>
        <p:txBody>
          <a:bodyPr wrap="square" rtlCol="0">
            <a:spAutoFit/>
          </a:bodyPr>
          <a:lstStyle/>
          <a:p>
            <a:pPr algn="ctr" defTabSz="457200" fontAlgn="auto">
              <a:spcBef>
                <a:spcPts val="0"/>
              </a:spcBef>
              <a:spcAft>
                <a:spcPts val="0"/>
              </a:spcAft>
            </a:pPr>
            <a:r>
              <a:rPr lang="en-US" sz="4800" dirty="0" smtClean="0">
                <a:solidFill>
                  <a:srgbClr val="00527B"/>
                </a:solidFill>
                <a:latin typeface="Arial" panose="020B0604020202020204" pitchFamily="34" charset="0"/>
                <a:cs typeface="Arial" panose="020B0604020202020204" pitchFamily="34" charset="0"/>
              </a:rPr>
              <a:t>2</a:t>
            </a:r>
            <a:endParaRPr lang="en-US" sz="4800" dirty="0">
              <a:solidFill>
                <a:srgbClr val="00527B"/>
              </a:solidFill>
              <a:latin typeface="Arial" panose="020B0604020202020204" pitchFamily="34" charset="0"/>
              <a:cs typeface="Arial" panose="020B0604020202020204" pitchFamily="34" charset="0"/>
            </a:endParaRPr>
          </a:p>
        </p:txBody>
      </p:sp>
      <p:sp>
        <p:nvSpPr>
          <p:cNvPr id="13" name="TextBox 12"/>
          <p:cNvSpPr txBox="1"/>
          <p:nvPr/>
        </p:nvSpPr>
        <p:spPr>
          <a:xfrm>
            <a:off x="5638802" y="1447801"/>
            <a:ext cx="761998" cy="830997"/>
          </a:xfrm>
          <a:prstGeom prst="rect">
            <a:avLst/>
          </a:prstGeom>
          <a:noFill/>
        </p:spPr>
        <p:txBody>
          <a:bodyPr wrap="square" rtlCol="0">
            <a:spAutoFit/>
          </a:bodyPr>
          <a:lstStyle/>
          <a:p>
            <a:pPr algn="ctr" defTabSz="457200" fontAlgn="auto">
              <a:spcBef>
                <a:spcPts val="0"/>
              </a:spcBef>
              <a:spcAft>
                <a:spcPts val="0"/>
              </a:spcAft>
            </a:pPr>
            <a:r>
              <a:rPr lang="en-US" sz="4800" dirty="0">
                <a:solidFill>
                  <a:srgbClr val="00527B"/>
                </a:solidFill>
                <a:latin typeface="Arial" panose="020B0604020202020204" pitchFamily="34" charset="0"/>
                <a:cs typeface="Arial" panose="020B0604020202020204" pitchFamily="34" charset="0"/>
              </a:rPr>
              <a:t>3</a:t>
            </a:r>
          </a:p>
        </p:txBody>
      </p:sp>
      <p:sp>
        <p:nvSpPr>
          <p:cNvPr id="14" name="Rectangle 13"/>
          <p:cNvSpPr/>
          <p:nvPr/>
        </p:nvSpPr>
        <p:spPr bwMode="auto">
          <a:xfrm>
            <a:off x="265257" y="3879851"/>
            <a:ext cx="2554143" cy="2476499"/>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91440" rIns="91440" bIns="45720" numCol="1" rtlCol="0" anchor="t" anchorCtr="0" compatLnSpc="1">
            <a:prstTxWarp prst="textNoShape">
              <a:avLst/>
            </a:prstTxWarp>
          </a:bodyPr>
          <a:lstStyle/>
          <a:p>
            <a:pPr lvl="0">
              <a:spcBef>
                <a:spcPct val="30000"/>
              </a:spcBef>
              <a:defRPr/>
            </a:pPr>
            <a:r>
              <a:rPr lang="en-US" sz="2000" dirty="0"/>
              <a:t>Create a comprehensive data catalog, data inventory, and data quality analysis</a:t>
            </a:r>
          </a:p>
        </p:txBody>
      </p:sp>
      <p:sp>
        <p:nvSpPr>
          <p:cNvPr id="15" name="Rectangle 14"/>
          <p:cNvSpPr/>
          <p:nvPr/>
        </p:nvSpPr>
        <p:spPr bwMode="auto">
          <a:xfrm>
            <a:off x="2971800" y="3879850"/>
            <a:ext cx="2819400" cy="2476499"/>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91440" rIns="91440" bIns="45720" numCol="1" rtlCol="0" anchor="t" anchorCtr="0" compatLnSpc="1">
            <a:prstTxWarp prst="textNoShape">
              <a:avLst/>
            </a:prstTxWarp>
          </a:bodyPr>
          <a:lstStyle/>
          <a:p>
            <a:r>
              <a:rPr lang="en-US" sz="2000" dirty="0"/>
              <a:t>Develop a data governance structure to support </a:t>
            </a:r>
            <a:r>
              <a:rPr lang="en-US" sz="2000" dirty="0" smtClean="0"/>
              <a:t>short-term and long term data decision-making</a:t>
            </a:r>
            <a:endParaRPr lang="en-US" sz="2000" dirty="0"/>
          </a:p>
        </p:txBody>
      </p:sp>
      <p:sp>
        <p:nvSpPr>
          <p:cNvPr id="16" name="Rectangle 15"/>
          <p:cNvSpPr/>
          <p:nvPr/>
        </p:nvSpPr>
        <p:spPr bwMode="auto">
          <a:xfrm>
            <a:off x="5867400" y="3870326"/>
            <a:ext cx="2971800" cy="2495550"/>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91440" rIns="91440" bIns="45720" numCol="1" rtlCol="0" anchor="t" anchorCtr="0" compatLnSpc="1">
            <a:prstTxWarp prst="textNoShape">
              <a:avLst/>
            </a:prstTxWarp>
          </a:bodyPr>
          <a:lstStyle/>
          <a:p>
            <a:r>
              <a:rPr lang="en-US" sz="2000" dirty="0" smtClean="0"/>
              <a:t>Use data management to support a successful ERP implementation; with a goal that  enterprise data will be integrated, accurate, and real-time accessible</a:t>
            </a:r>
            <a:endParaRPr lang="en-US" sz="2000" dirty="0"/>
          </a:p>
        </p:txBody>
      </p:sp>
    </p:spTree>
    <p:extLst>
      <p:ext uri="{BB962C8B-B14F-4D97-AF65-F5344CB8AC3E}">
        <p14:creationId xmlns:p14="http://schemas.microsoft.com/office/powerpoint/2010/main" val="18254723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p:cNvPicPr>
          <p:nvPr/>
        </p:nvPicPr>
        <p:blipFill rotWithShape="1">
          <a:blip r:embed="rId3">
            <a:extLst>
              <a:ext uri="{28A0092B-C50C-407E-A947-70E740481C1C}">
                <a14:useLocalDpi xmlns:a14="http://schemas.microsoft.com/office/drawing/2010/main" val="0"/>
              </a:ext>
            </a:extLst>
          </a:blip>
          <a:srcRect t="5480" r="6919" b="330"/>
          <a:stretch/>
        </p:blipFill>
        <p:spPr bwMode="auto">
          <a:xfrm>
            <a:off x="0" y="0"/>
            <a:ext cx="9144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612648" y="612648"/>
            <a:ext cx="7878762" cy="612775"/>
          </a:xfrm>
          <a:prstGeom prst="rect">
            <a:avLst/>
          </a:prstGeom>
        </p:spPr>
        <p:txBody>
          <a:bodyPr/>
          <a:lstStyle>
            <a:lvl1pPr algn="l" defTabSz="457200" rtl="0" eaLnBrk="1" latinLnBrk="0" hangingPunct="1">
              <a:spcBef>
                <a:spcPct val="0"/>
              </a:spcBef>
              <a:buNone/>
              <a:defRPr sz="2600" b="0" i="0" kern="1200" cap="all">
                <a:solidFill>
                  <a:schemeClr val="tx1"/>
                </a:solidFill>
                <a:latin typeface="Avenir 65 Medium"/>
                <a:ea typeface="+mj-ea"/>
                <a:cs typeface="Avenir 65 Medium"/>
              </a:defRPr>
            </a:lvl1pPr>
          </a:lstStyle>
          <a:p>
            <a:pPr fontAlgn="auto">
              <a:spcAft>
                <a:spcPts val="0"/>
              </a:spcAft>
              <a:defRPr/>
            </a:pPr>
            <a:r>
              <a:rPr lang="en-US" sz="3600" dirty="0" smtClean="0">
                <a:solidFill>
                  <a:srgbClr val="00527B"/>
                </a:solidFill>
              </a:rPr>
              <a:t>Polling QUESTION #1</a:t>
            </a:r>
            <a:endParaRPr lang="en-US" sz="3600" dirty="0">
              <a:solidFill>
                <a:srgbClr val="00527B"/>
              </a:solidFill>
            </a:endParaRPr>
          </a:p>
        </p:txBody>
      </p:sp>
      <p:sp>
        <p:nvSpPr>
          <p:cNvPr id="4" name="Rectangle 3"/>
          <p:cNvSpPr/>
          <p:nvPr/>
        </p:nvSpPr>
        <p:spPr>
          <a:xfrm>
            <a:off x="1" y="6502400"/>
            <a:ext cx="9144000" cy="355600"/>
          </a:xfrm>
          <a:prstGeom prst="rect">
            <a:avLst/>
          </a:prstGeom>
          <a:solidFill>
            <a:schemeClr val="bg1">
              <a:lumMod val="50000"/>
            </a:schemeClr>
          </a:solidFill>
          <a:ln w="9525" cap="flat" cmpd="sng" algn="ctr">
            <a:noFill/>
            <a:prstDash val="solid"/>
          </a:ln>
          <a:effectLst/>
        </p:spPr>
        <p:txBody>
          <a:bodyPr rtlCol="0" anchor="ctr"/>
          <a:lstStyle/>
          <a:p>
            <a:pPr algn="ctr" fontAlgn="auto">
              <a:spcBef>
                <a:spcPts val="0"/>
              </a:spcBef>
              <a:spcAft>
                <a:spcPts val="0"/>
              </a:spcAft>
            </a:pPr>
            <a:endParaRPr lang="en-US" sz="1800" kern="0" dirty="0" smtClean="0">
              <a:solidFill>
                <a:prstClr val="white"/>
              </a:solidFill>
              <a:latin typeface="Arial"/>
            </a:endParaRPr>
          </a:p>
        </p:txBody>
      </p:sp>
      <p:sp>
        <p:nvSpPr>
          <p:cNvPr id="7" name="Slide Number Placeholder 5"/>
          <p:cNvSpPr txBox="1">
            <a:spLocks/>
          </p:cNvSpPr>
          <p:nvPr/>
        </p:nvSpPr>
        <p:spPr>
          <a:xfrm>
            <a:off x="8502070" y="6492875"/>
            <a:ext cx="641930" cy="365125"/>
          </a:xfrm>
          <a:prstGeom prst="rect">
            <a:avLst/>
          </a:prstGeom>
        </p:spPr>
        <p:txBody>
          <a:bodyPr vert="horz" lIns="91440" tIns="45720" rIns="91440" bIns="45720" rtlCol="0" anchor="ctr"/>
          <a:lstStyle>
            <a:defPPr>
              <a:defRPr lang="en-US"/>
            </a:defPPr>
            <a:lvl1pPr marL="0" algn="ctr" defTabSz="457200" rtl="0" eaLnBrk="1" latinLnBrk="0" hangingPunct="1">
              <a:defRPr sz="1200" b="0" i="0" kern="1200">
                <a:solidFill>
                  <a:schemeClr val="bg1"/>
                </a:solidFill>
                <a:latin typeface="Avenir 95 Black"/>
                <a:ea typeface="+mn-ea"/>
                <a:cs typeface="Avenir 95 Blac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29F152FE-A921-4F39-837A-FAF662212CBB}" type="slidenum">
              <a:rPr lang="en-US" smtClean="0">
                <a:solidFill>
                  <a:prstClr val="white"/>
                </a:solidFill>
              </a:rPr>
              <a:pPr fontAlgn="auto">
                <a:spcBef>
                  <a:spcPts val="0"/>
                </a:spcBef>
                <a:spcAft>
                  <a:spcPts val="0"/>
                </a:spcAft>
                <a:defRPr/>
              </a:pPr>
              <a:t>5</a:t>
            </a:fld>
            <a:endParaRPr lang="en-US" dirty="0">
              <a:solidFill>
                <a:prstClr val="white"/>
              </a:solidFill>
            </a:endParaRPr>
          </a:p>
        </p:txBody>
      </p:sp>
    </p:spTree>
    <p:extLst>
      <p:ext uri="{BB962C8B-B14F-4D97-AF65-F5344CB8AC3E}">
        <p14:creationId xmlns:p14="http://schemas.microsoft.com/office/powerpoint/2010/main" val="497922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6601" y="0"/>
            <a:ext cx="5867400" cy="6858000"/>
          </a:xfrm>
          <a:prstGeom prst="rect">
            <a:avLst/>
          </a:prstGeom>
          <a:solidFill>
            <a:schemeClr val="accent5">
              <a:lumMod val="75000"/>
            </a:schemeClr>
          </a:solidFill>
          <a:ln w="25400" cap="flat" cmpd="sng" algn="ctr">
            <a:noFill/>
            <a:prstDash val="solid"/>
          </a:ln>
          <a:effectLst/>
        </p:spPr>
        <p:txBody>
          <a:bodyPr lIns="457200" rIns="274320" rtlCol="0" anchor="ctr"/>
          <a:lstStyle/>
          <a:p>
            <a:pPr lvl="0" algn="ctr" fontAlgn="auto">
              <a:spcBef>
                <a:spcPts val="0"/>
              </a:spcBef>
              <a:spcAft>
                <a:spcPts val="1000"/>
              </a:spcAft>
            </a:pPr>
            <a:r>
              <a:rPr lang="en-US" sz="3900" kern="0" dirty="0" smtClean="0">
                <a:solidFill>
                  <a:prstClr val="white"/>
                </a:solidFill>
                <a:latin typeface="Arial" panose="020B0604020202020204" pitchFamily="34" charset="0"/>
                <a:cs typeface="Arial" panose="020B0604020202020204" pitchFamily="34" charset="0"/>
              </a:rPr>
              <a:t>NAVIGATING THE DATA SWAMP</a:t>
            </a:r>
          </a:p>
          <a:p>
            <a:pPr marL="285750" lvl="0" indent="-285750" fontAlgn="auto">
              <a:spcBef>
                <a:spcPts val="600"/>
              </a:spcBef>
              <a:spcAft>
                <a:spcPts val="1000"/>
              </a:spcAft>
              <a:buFont typeface="Arial" panose="020B0604020202020204" pitchFamily="34" charset="0"/>
              <a:buChar char="•"/>
            </a:pPr>
            <a:r>
              <a:rPr lang="en-US" sz="2000" kern="0" dirty="0" smtClean="0">
                <a:solidFill>
                  <a:prstClr val="white"/>
                </a:solidFill>
                <a:latin typeface="Arial" panose="020B0604020202020204" pitchFamily="34" charset="0"/>
                <a:cs typeface="Arial" panose="020B0604020202020204" pitchFamily="34" charset="0"/>
              </a:rPr>
              <a:t>Created the Data Management Assistance Project (DMAP)</a:t>
            </a:r>
          </a:p>
          <a:p>
            <a:pPr marL="285750" lvl="0" indent="-285750" fontAlgn="auto">
              <a:spcBef>
                <a:spcPts val="600"/>
              </a:spcBef>
              <a:spcAft>
                <a:spcPts val="1000"/>
              </a:spcAft>
              <a:buFont typeface="Arial" panose="020B0604020202020204" pitchFamily="34" charset="0"/>
              <a:buChar char="•"/>
            </a:pPr>
            <a:r>
              <a:rPr lang="en-US" sz="2000" kern="0" dirty="0" smtClean="0">
                <a:solidFill>
                  <a:prstClr val="white"/>
                </a:solidFill>
                <a:latin typeface="Arial" panose="020B0604020202020204" pitchFamily="34" charset="0"/>
                <a:cs typeface="Arial" panose="020B0604020202020204" pitchFamily="34" charset="0"/>
              </a:rPr>
              <a:t>Engaged administrative and academic functional areas</a:t>
            </a:r>
          </a:p>
          <a:p>
            <a:pPr marL="285750" lvl="0" indent="-285750" fontAlgn="auto">
              <a:spcBef>
                <a:spcPts val="600"/>
              </a:spcBef>
              <a:spcAft>
                <a:spcPts val="1000"/>
              </a:spcAft>
              <a:buFont typeface="Arial" panose="020B0604020202020204" pitchFamily="34" charset="0"/>
              <a:buChar char="•"/>
            </a:pPr>
            <a:r>
              <a:rPr lang="en-US" sz="2000" kern="0" dirty="0" smtClean="0">
                <a:solidFill>
                  <a:prstClr val="white"/>
                </a:solidFill>
                <a:latin typeface="Arial" panose="020B0604020202020204" pitchFamily="34" charset="0"/>
                <a:cs typeface="Arial" panose="020B0604020202020204" pitchFamily="34" charset="0"/>
              </a:rPr>
              <a:t>Recognized the </a:t>
            </a:r>
            <a:r>
              <a:rPr lang="en-US" sz="2000" kern="0" dirty="0">
                <a:solidFill>
                  <a:prstClr val="white"/>
                </a:solidFill>
                <a:latin typeface="Arial" panose="020B0604020202020204" pitchFamily="34" charset="0"/>
                <a:cs typeface="Arial" panose="020B0604020202020204" pitchFamily="34" charset="0"/>
              </a:rPr>
              <a:t>need </a:t>
            </a:r>
            <a:r>
              <a:rPr lang="en-US" sz="2000" kern="0" dirty="0" smtClean="0">
                <a:solidFill>
                  <a:prstClr val="white"/>
                </a:solidFill>
                <a:latin typeface="Arial" panose="020B0604020202020204" pitchFamily="34" charset="0"/>
                <a:cs typeface="Arial" panose="020B0604020202020204" pitchFamily="34" charset="0"/>
              </a:rPr>
              <a:t>to adopt data management practices</a:t>
            </a:r>
          </a:p>
          <a:p>
            <a:pPr marL="285750" lvl="0" indent="-285750" fontAlgn="auto">
              <a:spcBef>
                <a:spcPts val="600"/>
              </a:spcBef>
              <a:spcAft>
                <a:spcPts val="1000"/>
              </a:spcAft>
              <a:buFont typeface="Arial" panose="020B0604020202020204" pitchFamily="34" charset="0"/>
              <a:buChar char="•"/>
            </a:pPr>
            <a:r>
              <a:rPr lang="en-US" sz="2000" kern="0" dirty="0" smtClean="0">
                <a:solidFill>
                  <a:prstClr val="white"/>
                </a:solidFill>
                <a:latin typeface="Arial" panose="020B0604020202020204" pitchFamily="34" charset="0"/>
                <a:cs typeface="Arial" panose="020B0604020202020204" pitchFamily="34" charset="0"/>
              </a:rPr>
              <a:t>Educated and built foundation for data governance</a:t>
            </a:r>
            <a:endParaRPr lang="en-US" sz="2000" kern="0" dirty="0">
              <a:solidFill>
                <a:prstClr val="white"/>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118"/>
          <a:stretch/>
        </p:blipFill>
        <p:spPr>
          <a:xfrm>
            <a:off x="-15367" y="0"/>
            <a:ext cx="3291967" cy="6858000"/>
          </a:xfrm>
          <a:prstGeom prst="rect">
            <a:avLst/>
          </a:prstGeom>
        </p:spPr>
      </p:pic>
      <p:sp>
        <p:nvSpPr>
          <p:cNvPr id="6" name="Slide Number Placeholder 5"/>
          <p:cNvSpPr txBox="1">
            <a:spLocks/>
          </p:cNvSpPr>
          <p:nvPr/>
        </p:nvSpPr>
        <p:spPr>
          <a:xfrm>
            <a:off x="8502070" y="6492875"/>
            <a:ext cx="641930" cy="365125"/>
          </a:xfrm>
          <a:prstGeom prst="rect">
            <a:avLst/>
          </a:prstGeom>
        </p:spPr>
        <p:txBody>
          <a:bodyPr vert="horz" lIns="91440" tIns="45720" rIns="91440" bIns="45720" rtlCol="0" anchor="ctr"/>
          <a:lstStyle>
            <a:defPPr>
              <a:defRPr lang="en-US"/>
            </a:defPPr>
            <a:lvl1pPr marL="0" algn="ctr" defTabSz="457200" rtl="0" eaLnBrk="1" latinLnBrk="0" hangingPunct="1">
              <a:defRPr sz="1200" b="0" i="0" kern="1200">
                <a:solidFill>
                  <a:schemeClr val="bg1"/>
                </a:solidFill>
                <a:latin typeface="Avenir 95 Black"/>
                <a:ea typeface="+mn-ea"/>
                <a:cs typeface="Avenir 95 Blac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noProof="0" dirty="0" smtClean="0">
                <a:solidFill>
                  <a:prstClr val="white"/>
                </a:solidFill>
              </a:rPr>
              <a:t>6</a:t>
            </a:r>
            <a:endParaRPr kumimoji="0" lang="en-US" sz="1200" b="0" i="0" u="none" strike="noStrike" kern="1200" cap="none" spc="0" normalizeH="0" baseline="0" noProof="0" dirty="0">
              <a:ln>
                <a:noFill/>
              </a:ln>
              <a:solidFill>
                <a:prstClr val="white"/>
              </a:solidFill>
              <a:effectLst/>
              <a:uLnTx/>
              <a:uFillTx/>
              <a:latin typeface="Avenir 95 Black"/>
              <a:ea typeface="+mn-ea"/>
            </a:endParaRPr>
          </a:p>
        </p:txBody>
      </p:sp>
    </p:spTree>
    <p:extLst>
      <p:ext uri="{BB962C8B-B14F-4D97-AF65-F5344CB8AC3E}">
        <p14:creationId xmlns:p14="http://schemas.microsoft.com/office/powerpoint/2010/main" val="3509497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E00C428-2DED-2C47-BAC6-8D755CB332A8}" type="slidenum">
              <a:rPr lang="en-US" smtClean="0">
                <a:solidFill>
                  <a:srgbClr val="FFFFFF"/>
                </a:solidFill>
              </a:rPr>
              <a:pPr/>
              <a:t>7</a:t>
            </a:fld>
            <a:endParaRPr lang="en-US" dirty="0">
              <a:solidFill>
                <a:srgbClr val="FFFFFF"/>
              </a:solidFill>
            </a:endParaRPr>
          </a:p>
        </p:txBody>
      </p:sp>
      <p:sp>
        <p:nvSpPr>
          <p:cNvPr id="6" name="Title 1"/>
          <p:cNvSpPr txBox="1">
            <a:spLocks/>
          </p:cNvSpPr>
          <p:nvPr/>
        </p:nvSpPr>
        <p:spPr>
          <a:xfrm>
            <a:off x="152400" y="98428"/>
            <a:ext cx="8763000" cy="663572"/>
          </a:xfrm>
          <a:prstGeom prst="rect">
            <a:avLst/>
          </a:prstGeom>
        </p:spPr>
        <p:txBody>
          <a:bodyPr vert="horz" lIns="91440" tIns="45720" rIns="91440" bIns="45720" rtlCol="0" anchor="t" anchorCtr="0">
            <a:normAutofit fontScale="97500" lnSpcReduction="10000"/>
          </a:bodyPr>
          <a:lstStyle>
            <a:lvl1pPr algn="l" defTabSz="457200" rtl="0" eaLnBrk="1" latinLnBrk="0" hangingPunct="1">
              <a:spcBef>
                <a:spcPct val="0"/>
              </a:spcBef>
              <a:buNone/>
              <a:defRPr sz="2600" b="0" i="0" kern="1200" cap="all">
                <a:solidFill>
                  <a:schemeClr val="tx1"/>
                </a:solidFill>
                <a:latin typeface="Avenir 65 Medium"/>
                <a:ea typeface="+mj-ea"/>
                <a:cs typeface="Avenir 65 Medium"/>
              </a:defRPr>
            </a:lvl1pPr>
          </a:lstStyle>
          <a:p>
            <a:pPr defTabSz="914400" fontAlgn="auto">
              <a:spcAft>
                <a:spcPts val="0"/>
              </a:spcAft>
              <a:defRPr/>
            </a:pPr>
            <a:r>
              <a:rPr lang="en-US" sz="4000" cap="none" dirty="0" smtClean="0">
                <a:solidFill>
                  <a:srgbClr val="00527B"/>
                </a:solidFill>
                <a:latin typeface="Arial" charset="0"/>
                <a:ea typeface="Geneva" charset="-128"/>
                <a:cs typeface="+mn-cs"/>
              </a:rPr>
              <a:t>DMAP Project Phases </a:t>
            </a:r>
            <a:endParaRPr lang="en-US" sz="2700" cap="none" dirty="0">
              <a:solidFill>
                <a:srgbClr val="00527B"/>
              </a:solidFill>
              <a:latin typeface="Arial" charset="0"/>
              <a:ea typeface="Geneva" charset="-128"/>
              <a:cs typeface="+mn-cs"/>
            </a:endParaRPr>
          </a:p>
        </p:txBody>
      </p:sp>
      <p:sp>
        <p:nvSpPr>
          <p:cNvPr id="7" name="Rectangle 6"/>
          <p:cNvSpPr/>
          <p:nvPr/>
        </p:nvSpPr>
        <p:spPr>
          <a:xfrm>
            <a:off x="1" y="6502400"/>
            <a:ext cx="9144000" cy="355600"/>
          </a:xfrm>
          <a:prstGeom prst="rect">
            <a:avLst/>
          </a:prstGeom>
          <a:solidFill>
            <a:schemeClr val="bg1">
              <a:lumMod val="50000"/>
            </a:schemeClr>
          </a:solidFill>
          <a:ln w="9525" cap="flat" cmpd="sng" algn="ctr">
            <a:noFill/>
            <a:prstDash val="solid"/>
          </a:ln>
          <a:effectLst/>
        </p:spPr>
        <p:txBody>
          <a:bodyPr rtlCol="0" anchor="ctr"/>
          <a:lstStyle/>
          <a:p>
            <a:pPr algn="ctr" fontAlgn="auto">
              <a:spcBef>
                <a:spcPts val="0"/>
              </a:spcBef>
              <a:spcAft>
                <a:spcPts val="0"/>
              </a:spcAft>
              <a:defRPr/>
            </a:pPr>
            <a:endParaRPr lang="en-US" sz="1800" kern="0" dirty="0" smtClean="0">
              <a:solidFill>
                <a:prstClr val="white"/>
              </a:solidFill>
              <a:latin typeface="Arial"/>
            </a:endParaRPr>
          </a:p>
        </p:txBody>
      </p:sp>
      <p:sp>
        <p:nvSpPr>
          <p:cNvPr id="10" name="Slide Number Placeholder 3"/>
          <p:cNvSpPr txBox="1">
            <a:spLocks/>
          </p:cNvSpPr>
          <p:nvPr/>
        </p:nvSpPr>
        <p:spPr>
          <a:xfrm>
            <a:off x="8502070" y="6492875"/>
            <a:ext cx="641930" cy="365125"/>
          </a:xfrm>
          <a:prstGeom prst="rect">
            <a:avLst/>
          </a:prstGeom>
        </p:spPr>
        <p:txBody>
          <a:bodyPr vert="horz" lIns="91440" tIns="45720" rIns="91440" bIns="45720" rtlCol="0" anchor="ctr"/>
          <a:lstStyle>
            <a:defPPr>
              <a:defRPr lang="en-US"/>
            </a:defPPr>
            <a:lvl1pPr marL="0" algn="ctr" defTabSz="457200" rtl="0" eaLnBrk="1" latinLnBrk="0" hangingPunct="1">
              <a:defRPr sz="1200" b="0" i="0" kern="1200">
                <a:solidFill>
                  <a:schemeClr val="bg1"/>
                </a:solidFill>
                <a:latin typeface="Avenir 95 Black"/>
                <a:ea typeface="+mn-ea"/>
                <a:cs typeface="Avenir 95 Blac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0E61AC50-7D09-428A-85B2-A8FC884DEB10}" type="slidenum">
              <a:rPr lang="en-US" smtClean="0">
                <a:solidFill>
                  <a:prstClr val="white"/>
                </a:solidFill>
              </a:rPr>
              <a:pPr fontAlgn="auto">
                <a:spcBef>
                  <a:spcPts val="0"/>
                </a:spcBef>
                <a:spcAft>
                  <a:spcPts val="0"/>
                </a:spcAft>
                <a:defRPr/>
              </a:pPr>
              <a:t>7</a:t>
            </a:fld>
            <a:endParaRPr lang="en-US" dirty="0">
              <a:solidFill>
                <a:prstClr val="white"/>
              </a:solidFill>
            </a:endParaRPr>
          </a:p>
        </p:txBody>
      </p:sp>
      <p:sp>
        <p:nvSpPr>
          <p:cNvPr id="11" name="TextBox 10"/>
          <p:cNvSpPr txBox="1"/>
          <p:nvPr/>
        </p:nvSpPr>
        <p:spPr>
          <a:xfrm>
            <a:off x="152400" y="685801"/>
            <a:ext cx="457200" cy="830997"/>
          </a:xfrm>
          <a:prstGeom prst="rect">
            <a:avLst/>
          </a:prstGeom>
          <a:noFill/>
        </p:spPr>
        <p:txBody>
          <a:bodyPr wrap="square" rtlCol="0">
            <a:spAutoFit/>
          </a:bodyPr>
          <a:lstStyle/>
          <a:p>
            <a:pPr algn="ctr" defTabSz="457200" fontAlgn="auto">
              <a:spcBef>
                <a:spcPts val="0"/>
              </a:spcBef>
              <a:spcAft>
                <a:spcPts val="0"/>
              </a:spcAft>
            </a:pPr>
            <a:r>
              <a:rPr lang="en-US" sz="4800" dirty="0" smtClean="0">
                <a:solidFill>
                  <a:srgbClr val="00527B"/>
                </a:solidFill>
                <a:latin typeface="Arial" panose="020B0604020202020204" pitchFamily="34" charset="0"/>
                <a:cs typeface="Arial" panose="020B0604020202020204" pitchFamily="34" charset="0"/>
              </a:rPr>
              <a:t>1</a:t>
            </a:r>
            <a:endParaRPr lang="en-US" sz="4800" dirty="0">
              <a:solidFill>
                <a:srgbClr val="00527B"/>
              </a:solidFill>
              <a:latin typeface="Arial" panose="020B0604020202020204" pitchFamily="34" charset="0"/>
              <a:cs typeface="Arial" panose="020B0604020202020204" pitchFamily="34" charset="0"/>
            </a:endParaRPr>
          </a:p>
        </p:txBody>
      </p:sp>
      <p:sp>
        <p:nvSpPr>
          <p:cNvPr id="12" name="TextBox 11"/>
          <p:cNvSpPr txBox="1"/>
          <p:nvPr/>
        </p:nvSpPr>
        <p:spPr>
          <a:xfrm>
            <a:off x="2819400" y="685801"/>
            <a:ext cx="609601" cy="830997"/>
          </a:xfrm>
          <a:prstGeom prst="rect">
            <a:avLst/>
          </a:prstGeom>
          <a:noFill/>
        </p:spPr>
        <p:txBody>
          <a:bodyPr wrap="square" rtlCol="0">
            <a:spAutoFit/>
          </a:bodyPr>
          <a:lstStyle/>
          <a:p>
            <a:pPr algn="ctr" defTabSz="457200" fontAlgn="auto">
              <a:spcBef>
                <a:spcPts val="0"/>
              </a:spcBef>
              <a:spcAft>
                <a:spcPts val="0"/>
              </a:spcAft>
            </a:pPr>
            <a:r>
              <a:rPr lang="en-US" sz="4800" dirty="0" smtClean="0">
                <a:solidFill>
                  <a:srgbClr val="00527B"/>
                </a:solidFill>
                <a:latin typeface="Arial" panose="020B0604020202020204" pitchFamily="34" charset="0"/>
                <a:cs typeface="Arial" panose="020B0604020202020204" pitchFamily="34" charset="0"/>
              </a:rPr>
              <a:t>2</a:t>
            </a:r>
            <a:endParaRPr lang="en-US" sz="4800" dirty="0">
              <a:solidFill>
                <a:srgbClr val="00527B"/>
              </a:solidFill>
              <a:latin typeface="Arial" panose="020B0604020202020204" pitchFamily="34" charset="0"/>
              <a:cs typeface="Arial" panose="020B0604020202020204" pitchFamily="34" charset="0"/>
            </a:endParaRPr>
          </a:p>
        </p:txBody>
      </p:sp>
      <p:sp>
        <p:nvSpPr>
          <p:cNvPr id="13" name="TextBox 12"/>
          <p:cNvSpPr txBox="1"/>
          <p:nvPr/>
        </p:nvSpPr>
        <p:spPr>
          <a:xfrm>
            <a:off x="5638800" y="685801"/>
            <a:ext cx="761999" cy="830997"/>
          </a:xfrm>
          <a:prstGeom prst="rect">
            <a:avLst/>
          </a:prstGeom>
          <a:noFill/>
        </p:spPr>
        <p:txBody>
          <a:bodyPr wrap="square" rtlCol="0">
            <a:spAutoFit/>
          </a:bodyPr>
          <a:lstStyle/>
          <a:p>
            <a:pPr algn="ctr" defTabSz="457200" fontAlgn="auto">
              <a:spcBef>
                <a:spcPts val="0"/>
              </a:spcBef>
              <a:spcAft>
                <a:spcPts val="0"/>
              </a:spcAft>
            </a:pPr>
            <a:r>
              <a:rPr lang="en-US" sz="4800" dirty="0">
                <a:solidFill>
                  <a:srgbClr val="00527B"/>
                </a:solidFill>
                <a:latin typeface="Arial" panose="020B0604020202020204" pitchFamily="34" charset="0"/>
                <a:cs typeface="Arial" panose="020B0604020202020204" pitchFamily="34" charset="0"/>
              </a:rPr>
              <a:t>3</a:t>
            </a:r>
          </a:p>
        </p:txBody>
      </p:sp>
      <p:sp>
        <p:nvSpPr>
          <p:cNvPr id="14" name="Rectangle 13"/>
          <p:cNvSpPr/>
          <p:nvPr/>
        </p:nvSpPr>
        <p:spPr bwMode="auto">
          <a:xfrm>
            <a:off x="152400" y="1526323"/>
            <a:ext cx="2733040" cy="4722077"/>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91440" rIns="91440" bIns="45720" numCol="1" rtlCol="0" anchor="t" anchorCtr="0" compatLnSpc="1">
            <a:prstTxWarp prst="textNoShape">
              <a:avLst/>
            </a:prstTxWarp>
          </a:bodyPr>
          <a:lstStyle/>
          <a:p>
            <a:r>
              <a:rPr lang="en-US" sz="2000" dirty="0" smtClean="0"/>
              <a:t>Jan: planned project, reviewed existing materials, created new tools </a:t>
            </a:r>
          </a:p>
          <a:p>
            <a:endParaRPr lang="en-US" sz="2000" dirty="0"/>
          </a:p>
          <a:p>
            <a:r>
              <a:rPr lang="en-US" sz="2000" dirty="0" smtClean="0"/>
              <a:t>March: designed and scheduled “Data Discovery” work</a:t>
            </a:r>
          </a:p>
          <a:p>
            <a:endParaRPr lang="en-US" sz="2000" dirty="0"/>
          </a:p>
          <a:p>
            <a:r>
              <a:rPr lang="en-US" sz="2000" dirty="0" smtClean="0"/>
              <a:t>April – June: held 25+ departmental visits</a:t>
            </a:r>
          </a:p>
          <a:p>
            <a:endParaRPr lang="en-US" sz="2000" dirty="0" smtClean="0"/>
          </a:p>
          <a:p>
            <a:r>
              <a:rPr lang="en-US" sz="2000" dirty="0" smtClean="0"/>
              <a:t>July: compiled findings and summary</a:t>
            </a:r>
            <a:endParaRPr lang="en-US" sz="2000" dirty="0"/>
          </a:p>
        </p:txBody>
      </p:sp>
      <p:sp>
        <p:nvSpPr>
          <p:cNvPr id="15" name="Rectangle 14"/>
          <p:cNvSpPr/>
          <p:nvPr/>
        </p:nvSpPr>
        <p:spPr bwMode="auto">
          <a:xfrm>
            <a:off x="2971800" y="1544619"/>
            <a:ext cx="2819400" cy="470378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91440" rIns="91440" bIns="45720" numCol="1" rtlCol="0" anchor="t" anchorCtr="0" compatLnSpc="1">
            <a:prstTxWarp prst="textNoShape">
              <a:avLst/>
            </a:prstTxWarp>
          </a:bodyPr>
          <a:lstStyle/>
          <a:p>
            <a:r>
              <a:rPr lang="en-US" sz="2000" dirty="0" smtClean="0"/>
              <a:t>Aug-Sept: presented summary report to  ERP Core Committee </a:t>
            </a:r>
          </a:p>
          <a:p>
            <a:endParaRPr lang="en-US" sz="2000" dirty="0"/>
          </a:p>
          <a:p>
            <a:r>
              <a:rPr lang="en-US" sz="2000" dirty="0" smtClean="0"/>
              <a:t>Oct: created draft “Institutional Blueprint for Data Governance” </a:t>
            </a:r>
          </a:p>
          <a:p>
            <a:endParaRPr lang="en-US" sz="2000" dirty="0"/>
          </a:p>
          <a:p>
            <a:r>
              <a:rPr lang="en-US" sz="2000" dirty="0" smtClean="0"/>
              <a:t>Nov - Dec: reviewed blueprint and provided data management workshops</a:t>
            </a:r>
            <a:endParaRPr lang="en-US" sz="2000" dirty="0"/>
          </a:p>
        </p:txBody>
      </p:sp>
      <p:sp>
        <p:nvSpPr>
          <p:cNvPr id="16" name="Rectangle 15"/>
          <p:cNvSpPr/>
          <p:nvPr/>
        </p:nvSpPr>
        <p:spPr bwMode="auto">
          <a:xfrm>
            <a:off x="5877560" y="1544618"/>
            <a:ext cx="2971800" cy="470378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91440" rIns="91440" bIns="45720" numCol="1" rtlCol="0" anchor="t" anchorCtr="0" compatLnSpc="1">
            <a:prstTxWarp prst="textNoShape">
              <a:avLst/>
            </a:prstTxWarp>
          </a:bodyPr>
          <a:lstStyle/>
          <a:p>
            <a:r>
              <a:rPr lang="en-US" sz="2000" dirty="0" smtClean="0"/>
              <a:t>Jan – March: used knowledge gained to inform ERP planning</a:t>
            </a:r>
          </a:p>
          <a:p>
            <a:endParaRPr lang="en-US" sz="2000" dirty="0"/>
          </a:p>
          <a:p>
            <a:r>
              <a:rPr lang="en-US" sz="2000" dirty="0" smtClean="0"/>
              <a:t>April – Sept: conducted implementation/data  work sessions</a:t>
            </a:r>
          </a:p>
          <a:p>
            <a:endParaRPr lang="en-US" sz="2000" dirty="0" smtClean="0"/>
          </a:p>
          <a:p>
            <a:r>
              <a:rPr lang="en-US" sz="2000" dirty="0" smtClean="0"/>
              <a:t>Oct – Aug:  continue to prepare for SIS go-live March &amp; FIS/HRIS August</a:t>
            </a:r>
            <a:endParaRPr lang="en-US" sz="2000" dirty="0"/>
          </a:p>
        </p:txBody>
      </p:sp>
      <p:sp>
        <p:nvSpPr>
          <p:cNvPr id="17" name="TextBox 16"/>
          <p:cNvSpPr txBox="1"/>
          <p:nvPr/>
        </p:nvSpPr>
        <p:spPr>
          <a:xfrm>
            <a:off x="685800" y="657336"/>
            <a:ext cx="1828799" cy="954107"/>
          </a:xfrm>
          <a:prstGeom prst="rect">
            <a:avLst/>
          </a:prstGeom>
          <a:noFill/>
        </p:spPr>
        <p:txBody>
          <a:bodyPr wrap="square" rtlCol="0">
            <a:spAutoFit/>
          </a:bodyPr>
          <a:lstStyle/>
          <a:p>
            <a:pPr algn="ctr" defTabSz="457200" fontAlgn="auto">
              <a:spcBef>
                <a:spcPts val="0"/>
              </a:spcBef>
              <a:spcAft>
                <a:spcPts val="0"/>
              </a:spcAft>
            </a:pPr>
            <a:r>
              <a:rPr lang="en-US" sz="2800" dirty="0" smtClean="0">
                <a:solidFill>
                  <a:srgbClr val="00527B"/>
                </a:solidFill>
                <a:latin typeface="Arial" panose="020B0604020202020204" pitchFamily="34" charset="0"/>
                <a:cs typeface="Arial" panose="020B0604020202020204" pitchFamily="34" charset="0"/>
              </a:rPr>
              <a:t>Jan – July 2017 </a:t>
            </a:r>
            <a:endParaRPr lang="en-US" sz="2800" dirty="0">
              <a:solidFill>
                <a:srgbClr val="00527B"/>
              </a:solidFill>
              <a:latin typeface="Arial" panose="020B0604020202020204" pitchFamily="34" charset="0"/>
              <a:cs typeface="Arial" panose="020B0604020202020204" pitchFamily="34" charset="0"/>
            </a:endParaRPr>
          </a:p>
        </p:txBody>
      </p:sp>
      <p:sp>
        <p:nvSpPr>
          <p:cNvPr id="19" name="TextBox 18"/>
          <p:cNvSpPr txBox="1"/>
          <p:nvPr/>
        </p:nvSpPr>
        <p:spPr>
          <a:xfrm>
            <a:off x="6400799" y="685801"/>
            <a:ext cx="1905001" cy="954107"/>
          </a:xfrm>
          <a:prstGeom prst="rect">
            <a:avLst/>
          </a:prstGeom>
          <a:noFill/>
        </p:spPr>
        <p:txBody>
          <a:bodyPr wrap="square" rtlCol="0">
            <a:spAutoFit/>
          </a:bodyPr>
          <a:lstStyle/>
          <a:p>
            <a:pPr algn="ctr" defTabSz="457200" fontAlgn="auto">
              <a:spcBef>
                <a:spcPts val="0"/>
              </a:spcBef>
              <a:spcAft>
                <a:spcPts val="0"/>
              </a:spcAft>
            </a:pPr>
            <a:r>
              <a:rPr lang="en-US" sz="2800" dirty="0" smtClean="0">
                <a:solidFill>
                  <a:srgbClr val="00527B"/>
                </a:solidFill>
                <a:latin typeface="Arial" panose="020B0604020202020204" pitchFamily="34" charset="0"/>
                <a:cs typeface="Arial" panose="020B0604020202020204" pitchFamily="34" charset="0"/>
              </a:rPr>
              <a:t>Jan 2018 -   Dec 2019</a:t>
            </a:r>
            <a:endParaRPr lang="en-US" sz="2800" dirty="0">
              <a:solidFill>
                <a:srgbClr val="00527B"/>
              </a:solidFill>
              <a:latin typeface="Arial" panose="020B0604020202020204" pitchFamily="34" charset="0"/>
              <a:cs typeface="Arial" panose="020B0604020202020204" pitchFamily="34" charset="0"/>
            </a:endParaRPr>
          </a:p>
        </p:txBody>
      </p:sp>
      <p:sp>
        <p:nvSpPr>
          <p:cNvPr id="20" name="TextBox 19"/>
          <p:cNvSpPr txBox="1"/>
          <p:nvPr/>
        </p:nvSpPr>
        <p:spPr>
          <a:xfrm>
            <a:off x="3352800" y="685801"/>
            <a:ext cx="2133600" cy="954107"/>
          </a:xfrm>
          <a:prstGeom prst="rect">
            <a:avLst/>
          </a:prstGeom>
          <a:noFill/>
        </p:spPr>
        <p:txBody>
          <a:bodyPr wrap="square" rtlCol="0">
            <a:spAutoFit/>
          </a:bodyPr>
          <a:lstStyle/>
          <a:p>
            <a:pPr algn="ctr" defTabSz="457200" fontAlgn="auto">
              <a:spcBef>
                <a:spcPts val="0"/>
              </a:spcBef>
              <a:spcAft>
                <a:spcPts val="0"/>
              </a:spcAft>
            </a:pPr>
            <a:r>
              <a:rPr lang="en-US" sz="2800" dirty="0" smtClean="0">
                <a:solidFill>
                  <a:srgbClr val="00527B"/>
                </a:solidFill>
                <a:latin typeface="Arial" panose="020B0604020202020204" pitchFamily="34" charset="0"/>
                <a:cs typeface="Arial" panose="020B0604020202020204" pitchFamily="34" charset="0"/>
              </a:rPr>
              <a:t>Aug – Dec 2017 </a:t>
            </a:r>
            <a:endParaRPr lang="en-US" sz="2800" dirty="0">
              <a:solidFill>
                <a:srgbClr val="00527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4185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E00C428-2DED-2C47-BAC6-8D755CB332A8}" type="slidenum">
              <a:rPr lang="en-US" smtClean="0">
                <a:solidFill>
                  <a:srgbClr val="FFFFFF"/>
                </a:solidFill>
              </a:rPr>
              <a:pPr/>
              <a:t>8</a:t>
            </a:fld>
            <a:endParaRPr lang="en-US" dirty="0">
              <a:solidFill>
                <a:srgbClr val="FFFFFF"/>
              </a:solidFill>
            </a:endParaRPr>
          </a:p>
        </p:txBody>
      </p:sp>
      <p:sp>
        <p:nvSpPr>
          <p:cNvPr id="6" name="Title 1"/>
          <p:cNvSpPr txBox="1">
            <a:spLocks/>
          </p:cNvSpPr>
          <p:nvPr/>
        </p:nvSpPr>
        <p:spPr>
          <a:xfrm>
            <a:off x="381001" y="3255169"/>
            <a:ext cx="8421543" cy="631032"/>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2600" b="0" i="0" kern="1200" cap="all">
                <a:solidFill>
                  <a:schemeClr val="tx1"/>
                </a:solidFill>
                <a:latin typeface="Avenir 65 Medium"/>
                <a:ea typeface="+mj-ea"/>
                <a:cs typeface="Avenir 65 Medium"/>
              </a:defRPr>
            </a:lvl1pPr>
          </a:lstStyle>
          <a:p>
            <a:pPr defTabSz="914400" fontAlgn="auto">
              <a:spcAft>
                <a:spcPts val="0"/>
              </a:spcAft>
              <a:defRPr/>
            </a:pPr>
            <a:endParaRPr lang="en-US" sz="3300" cap="none" dirty="0">
              <a:solidFill>
                <a:srgbClr val="00527B"/>
              </a:solidFill>
              <a:latin typeface="Arial" charset="0"/>
              <a:ea typeface="Geneva" charset="-128"/>
              <a:cs typeface="+mn-cs"/>
            </a:endParaRPr>
          </a:p>
        </p:txBody>
      </p:sp>
      <p:sp>
        <p:nvSpPr>
          <p:cNvPr id="7" name="Rectangle 6"/>
          <p:cNvSpPr/>
          <p:nvPr/>
        </p:nvSpPr>
        <p:spPr>
          <a:xfrm>
            <a:off x="1" y="6502400"/>
            <a:ext cx="9144000" cy="355600"/>
          </a:xfrm>
          <a:prstGeom prst="rect">
            <a:avLst/>
          </a:prstGeom>
          <a:solidFill>
            <a:schemeClr val="bg1">
              <a:lumMod val="50000"/>
            </a:schemeClr>
          </a:solidFill>
          <a:ln w="9525" cap="flat" cmpd="sng" algn="ctr">
            <a:noFill/>
            <a:prstDash val="solid"/>
          </a:ln>
          <a:effectLst/>
        </p:spPr>
        <p:txBody>
          <a:bodyPr rtlCol="0" anchor="ctr"/>
          <a:lstStyle/>
          <a:p>
            <a:pPr algn="ctr" fontAlgn="auto">
              <a:spcBef>
                <a:spcPts val="0"/>
              </a:spcBef>
              <a:spcAft>
                <a:spcPts val="0"/>
              </a:spcAft>
              <a:defRPr/>
            </a:pPr>
            <a:endParaRPr lang="en-US" sz="1800" kern="0" dirty="0" smtClean="0">
              <a:solidFill>
                <a:prstClr val="white"/>
              </a:solidFill>
              <a:latin typeface="Arial"/>
            </a:endParaRPr>
          </a:p>
        </p:txBody>
      </p:sp>
      <p:sp>
        <p:nvSpPr>
          <p:cNvPr id="10" name="Slide Number Placeholder 3"/>
          <p:cNvSpPr txBox="1">
            <a:spLocks/>
          </p:cNvSpPr>
          <p:nvPr/>
        </p:nvSpPr>
        <p:spPr>
          <a:xfrm>
            <a:off x="8502070" y="6492875"/>
            <a:ext cx="641930" cy="365125"/>
          </a:xfrm>
          <a:prstGeom prst="rect">
            <a:avLst/>
          </a:prstGeom>
        </p:spPr>
        <p:txBody>
          <a:bodyPr vert="horz" lIns="91440" tIns="45720" rIns="91440" bIns="45720" rtlCol="0" anchor="ctr"/>
          <a:lstStyle>
            <a:defPPr>
              <a:defRPr lang="en-US"/>
            </a:defPPr>
            <a:lvl1pPr marL="0" algn="ctr" defTabSz="457200" rtl="0" eaLnBrk="1" latinLnBrk="0" hangingPunct="1">
              <a:defRPr sz="1200" b="0" i="0" kern="1200">
                <a:solidFill>
                  <a:schemeClr val="bg1"/>
                </a:solidFill>
                <a:latin typeface="Avenir 95 Black"/>
                <a:ea typeface="+mn-ea"/>
                <a:cs typeface="Avenir 95 Blac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0E61AC50-7D09-428A-85B2-A8FC884DEB10}" type="slidenum">
              <a:rPr lang="en-US" smtClean="0">
                <a:solidFill>
                  <a:prstClr val="white"/>
                </a:solidFill>
              </a:rPr>
              <a:pPr fontAlgn="auto">
                <a:spcBef>
                  <a:spcPts val="0"/>
                </a:spcBef>
                <a:spcAft>
                  <a:spcPts val="0"/>
                </a:spcAft>
                <a:defRPr/>
              </a:pPr>
              <a:t>8</a:t>
            </a:fld>
            <a:endParaRPr lang="en-US" dirty="0">
              <a:solidFill>
                <a:prstClr val="white"/>
              </a:solidFill>
            </a:endParaRPr>
          </a:p>
        </p:txBody>
      </p:sp>
      <p:sp>
        <p:nvSpPr>
          <p:cNvPr id="28" name="Rectangle 27"/>
          <p:cNvSpPr/>
          <p:nvPr/>
        </p:nvSpPr>
        <p:spPr bwMode="auto">
          <a:xfrm>
            <a:off x="375921" y="1066958"/>
            <a:ext cx="8426623" cy="2133441"/>
          </a:xfrm>
          <a:prstGeom prst="rect">
            <a:avLst/>
          </a:prstGeom>
          <a:solidFill>
            <a:srgbClr val="929192"/>
          </a:solidFill>
          <a:ln w="9525" cap="flat" cmpd="sng" algn="ctr">
            <a:noFill/>
            <a:prstDash val="solid"/>
            <a:round/>
            <a:headEnd type="none" w="med" len="med"/>
            <a:tailEnd type="none" w="med" len="med"/>
          </a:ln>
          <a:effectLst/>
        </p:spPr>
        <p:txBody>
          <a:bodyPr vert="horz" wrap="square" lIns="91440" tIns="91440" rIns="91440" bIns="45720" numCol="1" rtlCol="0" anchor="t" anchorCtr="0" compatLnSpc="1">
            <a:prstTxWarp prst="textNoShape">
              <a:avLst/>
            </a:prstTxWarp>
          </a:bodyPr>
          <a:lstStyle/>
          <a:p>
            <a:pPr marL="285750" lvl="0" indent="-285750" fontAlgn="auto">
              <a:lnSpc>
                <a:spcPct val="150000"/>
              </a:lnSpc>
              <a:spcBef>
                <a:spcPts val="0"/>
              </a:spcBef>
              <a:spcAft>
                <a:spcPts val="0"/>
              </a:spcAft>
              <a:buFont typeface="Arial" panose="020B0604020202020204" pitchFamily="34" charset="0"/>
              <a:buChar char="•"/>
            </a:pPr>
            <a:r>
              <a:rPr lang="en-US" sz="2000" kern="0" dirty="0" smtClean="0">
                <a:latin typeface="Arial" panose="020B0604020202020204" pitchFamily="34" charset="0"/>
                <a:cs typeface="Arial" panose="020B0604020202020204" pitchFamily="34" charset="0"/>
              </a:rPr>
              <a:t>Starting point to manage data and mitigate risks </a:t>
            </a:r>
          </a:p>
          <a:p>
            <a:pPr marL="285750" lvl="0" indent="-285750" fontAlgn="auto">
              <a:lnSpc>
                <a:spcPct val="150000"/>
              </a:lnSpc>
              <a:spcBef>
                <a:spcPts val="0"/>
              </a:spcBef>
              <a:spcAft>
                <a:spcPts val="0"/>
              </a:spcAft>
              <a:buFont typeface="Arial" panose="020B0604020202020204" pitchFamily="34" charset="0"/>
              <a:buChar char="•"/>
            </a:pPr>
            <a:r>
              <a:rPr lang="en-US" sz="2000" kern="0" dirty="0" smtClean="0">
                <a:latin typeface="Arial" panose="020B0604020202020204" pitchFamily="34" charset="0"/>
                <a:cs typeface="Arial" panose="020B0604020202020204" pitchFamily="34" charset="0"/>
              </a:rPr>
              <a:t>Means to identify current and future data needs </a:t>
            </a:r>
          </a:p>
          <a:p>
            <a:pPr marL="285750" lvl="0" indent="-285750" fontAlgn="auto">
              <a:lnSpc>
                <a:spcPct val="150000"/>
              </a:lnSpc>
              <a:spcBef>
                <a:spcPts val="0"/>
              </a:spcBef>
              <a:spcAft>
                <a:spcPts val="0"/>
              </a:spcAft>
              <a:buFont typeface="Arial" panose="020B0604020202020204" pitchFamily="34" charset="0"/>
              <a:buChar char="•"/>
            </a:pPr>
            <a:r>
              <a:rPr lang="en-US" sz="2000" kern="0" dirty="0" smtClean="0">
                <a:latin typeface="Arial" panose="020B0604020202020204" pitchFamily="34" charset="0"/>
                <a:cs typeface="Arial" panose="020B0604020202020204" pitchFamily="34" charset="0"/>
              </a:rPr>
              <a:t>Structuring of data roles across enterprise </a:t>
            </a:r>
          </a:p>
          <a:p>
            <a:pPr marL="285750" lvl="0" indent="-285750" fontAlgn="auto">
              <a:lnSpc>
                <a:spcPct val="150000"/>
              </a:lnSpc>
              <a:spcBef>
                <a:spcPts val="0"/>
              </a:spcBef>
              <a:spcAft>
                <a:spcPts val="0"/>
              </a:spcAft>
              <a:buFont typeface="Arial" panose="020B0604020202020204" pitchFamily="34" charset="0"/>
              <a:buChar char="•"/>
            </a:pPr>
            <a:r>
              <a:rPr lang="en-US" sz="2000" kern="0" dirty="0" smtClean="0">
                <a:latin typeface="Arial" panose="020B0604020202020204" pitchFamily="34" charset="0"/>
                <a:cs typeface="Arial" panose="020B0604020202020204" pitchFamily="34" charset="0"/>
              </a:rPr>
              <a:t>Shared responsibility among institutional constituents</a:t>
            </a:r>
          </a:p>
        </p:txBody>
      </p:sp>
      <p:sp>
        <p:nvSpPr>
          <p:cNvPr id="18" name="Title 1"/>
          <p:cNvSpPr txBox="1">
            <a:spLocks/>
          </p:cNvSpPr>
          <p:nvPr/>
        </p:nvSpPr>
        <p:spPr>
          <a:xfrm>
            <a:off x="375921" y="443707"/>
            <a:ext cx="7391400" cy="533400"/>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2600" b="0" i="0" kern="1200" cap="all">
                <a:solidFill>
                  <a:schemeClr val="tx1"/>
                </a:solidFill>
                <a:latin typeface="Avenir 65 Medium"/>
                <a:ea typeface="+mj-ea"/>
                <a:cs typeface="Avenir 65 Medium"/>
              </a:defRPr>
            </a:lvl1pPr>
          </a:lstStyle>
          <a:p>
            <a:pPr defTabSz="914400" fontAlgn="auto">
              <a:spcAft>
                <a:spcPts val="0"/>
              </a:spcAft>
              <a:defRPr/>
            </a:pPr>
            <a:r>
              <a:rPr lang="en-US" sz="3600" cap="none" dirty="0" smtClean="0">
                <a:solidFill>
                  <a:srgbClr val="00527B"/>
                </a:solidFill>
                <a:latin typeface="Arial" charset="0"/>
                <a:ea typeface="Geneva" charset="-128"/>
                <a:cs typeface="+mn-cs"/>
              </a:rPr>
              <a:t>WHAT IS DATA GOVERNANCE?*</a:t>
            </a:r>
            <a:endParaRPr lang="en-US" sz="3600" cap="none" dirty="0">
              <a:solidFill>
                <a:srgbClr val="00527B"/>
              </a:solidFill>
              <a:latin typeface="Arial" charset="0"/>
              <a:ea typeface="Geneva" charset="-128"/>
              <a:cs typeface="+mn-cs"/>
            </a:endParaRPr>
          </a:p>
        </p:txBody>
      </p:sp>
      <p:sp>
        <p:nvSpPr>
          <p:cNvPr id="11" name="Rectangle 10"/>
          <p:cNvSpPr/>
          <p:nvPr/>
        </p:nvSpPr>
        <p:spPr bwMode="auto">
          <a:xfrm>
            <a:off x="228600" y="6066473"/>
            <a:ext cx="8915400" cy="4264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45720" numCol="1" rtlCol="0" anchor="t" anchorCtr="0" compatLnSpc="1">
            <a:prstTxWarp prst="textNoShape">
              <a:avLst/>
            </a:prstTxWarp>
          </a:bodyPr>
          <a:lstStyle/>
          <a:p>
            <a:pPr lvl="0" fontAlgn="auto">
              <a:spcBef>
                <a:spcPts val="0"/>
              </a:spcBef>
              <a:spcAft>
                <a:spcPts val="0"/>
              </a:spcAft>
            </a:pPr>
            <a:r>
              <a:rPr lang="en-US" sz="1700" kern="0" dirty="0" smtClean="0">
                <a:solidFill>
                  <a:srgbClr val="00527B"/>
                </a:solidFill>
                <a:latin typeface="Arial" panose="020B0604020202020204" pitchFamily="34" charset="0"/>
                <a:cs typeface="Arial" panose="020B0604020202020204" pitchFamily="34" charset="0"/>
              </a:rPr>
              <a:t>*See “The Compelling Case for Data Governance”- ECAR Working Group Paper 3/19/15</a:t>
            </a:r>
          </a:p>
        </p:txBody>
      </p:sp>
      <p:sp>
        <p:nvSpPr>
          <p:cNvPr id="12" name="Title 1"/>
          <p:cNvSpPr txBox="1">
            <a:spLocks/>
          </p:cNvSpPr>
          <p:nvPr/>
        </p:nvSpPr>
        <p:spPr>
          <a:xfrm>
            <a:off x="375921" y="3255170"/>
            <a:ext cx="8426623" cy="631032"/>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2600" b="0" i="0" kern="1200" cap="all">
                <a:solidFill>
                  <a:schemeClr val="tx1"/>
                </a:solidFill>
                <a:latin typeface="Avenir 65 Medium"/>
                <a:ea typeface="+mj-ea"/>
                <a:cs typeface="Avenir 65 Medium"/>
              </a:defRPr>
            </a:lvl1pPr>
          </a:lstStyle>
          <a:p>
            <a:pPr defTabSz="914400" fontAlgn="auto">
              <a:spcAft>
                <a:spcPts val="0"/>
              </a:spcAft>
              <a:defRPr/>
            </a:pPr>
            <a:r>
              <a:rPr lang="en-US" sz="3600" cap="none" dirty="0" smtClean="0">
                <a:solidFill>
                  <a:srgbClr val="00527B"/>
                </a:solidFill>
                <a:latin typeface="Arial" charset="0"/>
                <a:ea typeface="Geneva" charset="-128"/>
                <a:cs typeface="+mn-cs"/>
              </a:rPr>
              <a:t>APPROACH TAKEN AT CWSL </a:t>
            </a:r>
            <a:endParaRPr lang="en-US" sz="3600" cap="none" dirty="0">
              <a:solidFill>
                <a:srgbClr val="00527B"/>
              </a:solidFill>
              <a:latin typeface="Arial" charset="0"/>
              <a:ea typeface="Geneva" charset="-128"/>
              <a:cs typeface="+mn-cs"/>
            </a:endParaRPr>
          </a:p>
        </p:txBody>
      </p:sp>
      <p:sp>
        <p:nvSpPr>
          <p:cNvPr id="13" name="Rectangle 12"/>
          <p:cNvSpPr/>
          <p:nvPr/>
        </p:nvSpPr>
        <p:spPr bwMode="auto">
          <a:xfrm>
            <a:off x="335280" y="3872549"/>
            <a:ext cx="8467264" cy="2057399"/>
          </a:xfrm>
          <a:prstGeom prst="rect">
            <a:avLst/>
          </a:prstGeom>
          <a:solidFill>
            <a:srgbClr val="929192"/>
          </a:solidFill>
          <a:ln w="9525" cap="flat" cmpd="sng" algn="ctr">
            <a:noFill/>
            <a:prstDash val="solid"/>
            <a:round/>
            <a:headEnd type="none" w="med" len="med"/>
            <a:tailEnd type="none" w="med" len="med"/>
          </a:ln>
          <a:effectLst/>
        </p:spPr>
        <p:txBody>
          <a:bodyPr vert="horz" wrap="square" lIns="91440" tIns="91440" rIns="91440" bIns="45720" numCol="1" rtlCol="0" anchor="t" anchorCtr="0" compatLnSpc="1">
            <a:prstTxWarp prst="textNoShape">
              <a:avLst/>
            </a:prstTxWarp>
          </a:bodyPr>
          <a:lstStyle/>
          <a:p>
            <a:pPr marL="285750" lvl="0" indent="-285750" fontAlgn="auto">
              <a:lnSpc>
                <a:spcPct val="150000"/>
              </a:lnSpc>
              <a:spcBef>
                <a:spcPts val="0"/>
              </a:spcBef>
              <a:spcAft>
                <a:spcPts val="0"/>
              </a:spcAft>
              <a:buFont typeface="Arial" panose="020B0604020202020204" pitchFamily="34" charset="0"/>
              <a:buChar char="•"/>
            </a:pPr>
            <a:r>
              <a:rPr lang="en-US" sz="2000" kern="0" dirty="0">
                <a:latin typeface="Arial" panose="020B0604020202020204" pitchFamily="34" charset="0"/>
                <a:cs typeface="Arial" panose="020B0604020202020204" pitchFamily="34" charset="0"/>
              </a:rPr>
              <a:t>Established a </a:t>
            </a:r>
            <a:r>
              <a:rPr lang="en-US" sz="2000" kern="0" dirty="0" smtClean="0">
                <a:latin typeface="Arial" panose="020B0604020202020204" pitchFamily="34" charset="0"/>
                <a:cs typeface="Arial" panose="020B0604020202020204" pitchFamily="34" charset="0"/>
              </a:rPr>
              <a:t>framework and guiding principles in a blueprint</a:t>
            </a:r>
            <a:endParaRPr lang="en-US" sz="2000" kern="0" dirty="0">
              <a:latin typeface="Arial" panose="020B0604020202020204" pitchFamily="34" charset="0"/>
              <a:cs typeface="Arial" panose="020B0604020202020204" pitchFamily="34" charset="0"/>
            </a:endParaRPr>
          </a:p>
          <a:p>
            <a:pPr marL="285750" lvl="0" indent="-285750" fontAlgn="auto">
              <a:lnSpc>
                <a:spcPct val="150000"/>
              </a:lnSpc>
              <a:spcBef>
                <a:spcPts val="0"/>
              </a:spcBef>
              <a:spcAft>
                <a:spcPts val="0"/>
              </a:spcAft>
              <a:buFont typeface="Arial" panose="020B0604020202020204" pitchFamily="34" charset="0"/>
              <a:buChar char="•"/>
            </a:pPr>
            <a:r>
              <a:rPr lang="en-US" sz="2000" kern="0" dirty="0">
                <a:latin typeface="Arial" panose="020B0604020202020204" pitchFamily="34" charset="0"/>
                <a:cs typeface="Arial" panose="020B0604020202020204" pitchFamily="34" charset="0"/>
              </a:rPr>
              <a:t>Focused on how data is used and shared</a:t>
            </a:r>
          </a:p>
          <a:p>
            <a:pPr marL="285750" lvl="0" indent="-285750" fontAlgn="auto">
              <a:lnSpc>
                <a:spcPct val="150000"/>
              </a:lnSpc>
              <a:spcBef>
                <a:spcPts val="0"/>
              </a:spcBef>
              <a:spcAft>
                <a:spcPts val="0"/>
              </a:spcAft>
              <a:buFont typeface="Arial" panose="020B0604020202020204" pitchFamily="34" charset="0"/>
              <a:buChar char="•"/>
            </a:pPr>
            <a:r>
              <a:rPr lang="en-US" sz="2000" kern="0" dirty="0">
                <a:latin typeface="Arial" panose="020B0604020202020204" pitchFamily="34" charset="0"/>
                <a:cs typeface="Arial" panose="020B0604020202020204" pitchFamily="34" charset="0"/>
              </a:rPr>
              <a:t>Defined key roles for data </a:t>
            </a:r>
            <a:r>
              <a:rPr lang="en-US" sz="2000" kern="0" dirty="0" smtClean="0">
                <a:latin typeface="Arial" panose="020B0604020202020204" pitchFamily="34" charset="0"/>
                <a:cs typeface="Arial" panose="020B0604020202020204" pitchFamily="34" charset="0"/>
              </a:rPr>
              <a:t>owners, stewards and governing group</a:t>
            </a:r>
            <a:endParaRPr lang="en-US" sz="2000" kern="0" dirty="0">
              <a:latin typeface="Arial" panose="020B0604020202020204" pitchFamily="34" charset="0"/>
              <a:cs typeface="Arial" panose="020B0604020202020204" pitchFamily="34" charset="0"/>
            </a:endParaRPr>
          </a:p>
          <a:p>
            <a:pPr marL="285750" lvl="0" indent="-285750" fontAlgn="auto">
              <a:lnSpc>
                <a:spcPct val="150000"/>
              </a:lnSpc>
              <a:spcBef>
                <a:spcPts val="0"/>
              </a:spcBef>
              <a:spcAft>
                <a:spcPts val="0"/>
              </a:spcAft>
              <a:buFont typeface="Arial" panose="020B0604020202020204" pitchFamily="34" charset="0"/>
              <a:buChar char="•"/>
            </a:pPr>
            <a:r>
              <a:rPr lang="en-US" sz="2000" kern="0" dirty="0" smtClean="0">
                <a:latin typeface="Arial" panose="020B0604020202020204" pitchFamily="34" charset="0"/>
                <a:cs typeface="Arial" panose="020B0604020202020204" pitchFamily="34" charset="0"/>
              </a:rPr>
              <a:t>Provided education for constituents across campus</a:t>
            </a:r>
            <a:endParaRPr lang="en-US" sz="20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253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E00C428-2DED-2C47-BAC6-8D755CB332A8}" type="slidenum">
              <a:rPr lang="en-US" smtClean="0">
                <a:solidFill>
                  <a:srgbClr val="FFFFFF"/>
                </a:solidFill>
              </a:rPr>
              <a:pPr/>
              <a:t>9</a:t>
            </a:fld>
            <a:endParaRPr lang="en-US" dirty="0">
              <a:solidFill>
                <a:srgbClr val="FFFFFF"/>
              </a:solidFill>
            </a:endParaRPr>
          </a:p>
        </p:txBody>
      </p:sp>
      <p:sp>
        <p:nvSpPr>
          <p:cNvPr id="7" name="Rectangle 6"/>
          <p:cNvSpPr/>
          <p:nvPr/>
        </p:nvSpPr>
        <p:spPr>
          <a:xfrm>
            <a:off x="1" y="6502400"/>
            <a:ext cx="9144000" cy="355600"/>
          </a:xfrm>
          <a:prstGeom prst="rect">
            <a:avLst/>
          </a:prstGeom>
          <a:solidFill>
            <a:schemeClr val="bg1">
              <a:lumMod val="50000"/>
            </a:schemeClr>
          </a:solidFill>
          <a:ln w="9525" cap="flat" cmpd="sng" algn="ctr">
            <a:noFill/>
            <a:prstDash val="solid"/>
          </a:ln>
          <a:effectLst/>
        </p:spPr>
        <p:txBody>
          <a:bodyPr rtlCol="0" anchor="ctr"/>
          <a:lstStyle/>
          <a:p>
            <a:pPr algn="ctr" fontAlgn="auto">
              <a:spcBef>
                <a:spcPts val="0"/>
              </a:spcBef>
              <a:spcAft>
                <a:spcPts val="0"/>
              </a:spcAft>
              <a:defRPr/>
            </a:pPr>
            <a:endParaRPr lang="en-US" sz="1800" kern="0" dirty="0" smtClean="0">
              <a:solidFill>
                <a:prstClr val="white"/>
              </a:solidFill>
              <a:latin typeface="Arial"/>
            </a:endParaRPr>
          </a:p>
        </p:txBody>
      </p:sp>
      <p:sp>
        <p:nvSpPr>
          <p:cNvPr id="10" name="Slide Number Placeholder 3"/>
          <p:cNvSpPr txBox="1">
            <a:spLocks/>
          </p:cNvSpPr>
          <p:nvPr/>
        </p:nvSpPr>
        <p:spPr>
          <a:xfrm>
            <a:off x="8502070" y="6492875"/>
            <a:ext cx="641930" cy="365125"/>
          </a:xfrm>
          <a:prstGeom prst="rect">
            <a:avLst/>
          </a:prstGeom>
        </p:spPr>
        <p:txBody>
          <a:bodyPr vert="horz" lIns="91440" tIns="45720" rIns="91440" bIns="45720" rtlCol="0" anchor="ctr"/>
          <a:lstStyle>
            <a:defPPr>
              <a:defRPr lang="en-US"/>
            </a:defPPr>
            <a:lvl1pPr marL="0" algn="ctr" defTabSz="457200" rtl="0" eaLnBrk="1" latinLnBrk="0" hangingPunct="1">
              <a:defRPr sz="1200" b="0" i="0" kern="1200">
                <a:solidFill>
                  <a:schemeClr val="bg1"/>
                </a:solidFill>
                <a:latin typeface="Avenir 95 Black"/>
                <a:ea typeface="+mn-ea"/>
                <a:cs typeface="Avenir 95 Blac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0E61AC50-7D09-428A-85B2-A8FC884DEB10}" type="slidenum">
              <a:rPr lang="en-US" smtClean="0">
                <a:solidFill>
                  <a:prstClr val="white"/>
                </a:solidFill>
              </a:rPr>
              <a:pPr fontAlgn="auto">
                <a:spcBef>
                  <a:spcPts val="0"/>
                </a:spcBef>
                <a:spcAft>
                  <a:spcPts val="0"/>
                </a:spcAft>
                <a:defRPr/>
              </a:pPr>
              <a:t>9</a:t>
            </a:fld>
            <a:endParaRPr lang="en-US" dirty="0">
              <a:solidFill>
                <a:prstClr val="white"/>
              </a:solidFill>
            </a:endParaRPr>
          </a:p>
        </p:txBody>
      </p:sp>
      <p:sp>
        <p:nvSpPr>
          <p:cNvPr id="18" name="Title 1"/>
          <p:cNvSpPr txBox="1">
            <a:spLocks/>
          </p:cNvSpPr>
          <p:nvPr/>
        </p:nvSpPr>
        <p:spPr>
          <a:xfrm>
            <a:off x="381001" y="228600"/>
            <a:ext cx="8421544" cy="685800"/>
          </a:xfrm>
          <a:prstGeom prst="rect">
            <a:avLst/>
          </a:prstGeom>
        </p:spPr>
        <p:txBody>
          <a:bodyPr vert="horz" lIns="91440" tIns="45720" rIns="91440" bIns="45720" rtlCol="0" anchor="t" anchorCtr="0">
            <a:normAutofit fontScale="97500"/>
          </a:bodyPr>
          <a:lstStyle>
            <a:lvl1pPr algn="l" defTabSz="457200" rtl="0" eaLnBrk="1" latinLnBrk="0" hangingPunct="1">
              <a:spcBef>
                <a:spcPct val="0"/>
              </a:spcBef>
              <a:buNone/>
              <a:defRPr sz="2600" b="0" i="0" kern="1200" cap="all">
                <a:solidFill>
                  <a:schemeClr val="tx1"/>
                </a:solidFill>
                <a:latin typeface="Avenir 65 Medium"/>
                <a:ea typeface="+mj-ea"/>
                <a:cs typeface="Avenir 65 Medium"/>
              </a:defRPr>
            </a:lvl1pPr>
          </a:lstStyle>
          <a:p>
            <a:pPr defTabSz="914400" fontAlgn="auto">
              <a:spcAft>
                <a:spcPts val="0"/>
              </a:spcAft>
              <a:defRPr/>
            </a:pPr>
            <a:r>
              <a:rPr lang="en-US" sz="4000" cap="none" dirty="0" smtClean="0">
                <a:solidFill>
                  <a:srgbClr val="00527B"/>
                </a:solidFill>
                <a:latin typeface="Arial" charset="0"/>
                <a:ea typeface="Geneva" charset="-128"/>
                <a:cs typeface="+mn-cs"/>
              </a:rPr>
              <a:t>EDUCATING THE TEAM* </a:t>
            </a:r>
            <a:endParaRPr lang="en-US" sz="2700" cap="none" dirty="0">
              <a:solidFill>
                <a:srgbClr val="00527B"/>
              </a:solidFill>
              <a:latin typeface="Arial" charset="0"/>
              <a:ea typeface="Geneva" charset="-128"/>
              <a:cs typeface="+mn-cs"/>
            </a:endParaRPr>
          </a:p>
        </p:txBody>
      </p:sp>
      <p:sp>
        <p:nvSpPr>
          <p:cNvPr id="9" name="Rectangle 8"/>
          <p:cNvSpPr/>
          <p:nvPr/>
        </p:nvSpPr>
        <p:spPr bwMode="auto">
          <a:xfrm>
            <a:off x="381001" y="1143000"/>
            <a:ext cx="8534398" cy="4740275"/>
          </a:xfrm>
          <a:prstGeom prst="rect">
            <a:avLst/>
          </a:prstGeom>
          <a:solidFill>
            <a:srgbClr val="929192"/>
          </a:solidFill>
          <a:ln w="9525" cap="flat" cmpd="sng" algn="ctr">
            <a:noFill/>
            <a:prstDash val="solid"/>
            <a:round/>
            <a:headEnd type="none" w="med" len="med"/>
            <a:tailEnd type="none" w="med" len="med"/>
          </a:ln>
          <a:effectLst/>
        </p:spPr>
        <p:txBody>
          <a:bodyPr vert="horz" wrap="square" lIns="91440" tIns="91440" rIns="91440" bIns="45720" numCol="1" rtlCol="0" anchor="t" anchorCtr="0" compatLnSpc="1">
            <a:prstTxWarp prst="textNoShape">
              <a:avLst/>
            </a:prstTxWarp>
          </a:bodyPr>
          <a:lstStyle>
            <a:defPPr>
              <a:defRPr lang="en-US"/>
            </a:defPPr>
            <a:lvl1pPr algn="l" rtl="0" fontAlgn="base">
              <a:spcBef>
                <a:spcPct val="0"/>
              </a:spcBef>
              <a:spcAft>
                <a:spcPct val="0"/>
              </a:spcAft>
              <a:defRPr sz="2400" kern="1200">
                <a:solidFill>
                  <a:schemeClr val="bg1"/>
                </a:solidFill>
                <a:latin typeface="Arial" charset="0"/>
                <a:ea typeface="Geneva" charset="-128"/>
                <a:cs typeface="+mn-cs"/>
              </a:defRPr>
            </a:lvl1pPr>
            <a:lvl2pPr marL="457200" algn="l" rtl="0" fontAlgn="base">
              <a:spcBef>
                <a:spcPct val="0"/>
              </a:spcBef>
              <a:spcAft>
                <a:spcPct val="0"/>
              </a:spcAft>
              <a:defRPr sz="2400" kern="1200">
                <a:solidFill>
                  <a:schemeClr val="bg1"/>
                </a:solidFill>
                <a:latin typeface="Arial" charset="0"/>
                <a:ea typeface="Geneva" charset="-128"/>
                <a:cs typeface="+mn-cs"/>
              </a:defRPr>
            </a:lvl2pPr>
            <a:lvl3pPr marL="914400" algn="l" rtl="0" fontAlgn="base">
              <a:spcBef>
                <a:spcPct val="0"/>
              </a:spcBef>
              <a:spcAft>
                <a:spcPct val="0"/>
              </a:spcAft>
              <a:defRPr sz="2400" kern="1200">
                <a:solidFill>
                  <a:schemeClr val="bg1"/>
                </a:solidFill>
                <a:latin typeface="Arial" charset="0"/>
                <a:ea typeface="Geneva" charset="-128"/>
                <a:cs typeface="+mn-cs"/>
              </a:defRPr>
            </a:lvl3pPr>
            <a:lvl4pPr marL="1371600" algn="l" rtl="0" fontAlgn="base">
              <a:spcBef>
                <a:spcPct val="0"/>
              </a:spcBef>
              <a:spcAft>
                <a:spcPct val="0"/>
              </a:spcAft>
              <a:defRPr sz="2400" kern="1200">
                <a:solidFill>
                  <a:schemeClr val="bg1"/>
                </a:solidFill>
                <a:latin typeface="Arial" charset="0"/>
                <a:ea typeface="Geneva" charset="-128"/>
                <a:cs typeface="+mn-cs"/>
              </a:defRPr>
            </a:lvl4pPr>
            <a:lvl5pPr marL="1828800" algn="l" rtl="0" fontAlgn="base">
              <a:spcBef>
                <a:spcPct val="0"/>
              </a:spcBef>
              <a:spcAft>
                <a:spcPct val="0"/>
              </a:spcAft>
              <a:defRPr sz="2400" kern="1200">
                <a:solidFill>
                  <a:schemeClr val="bg1"/>
                </a:solidFill>
                <a:latin typeface="Arial" charset="0"/>
                <a:ea typeface="Geneva" charset="-128"/>
                <a:cs typeface="+mn-cs"/>
              </a:defRPr>
            </a:lvl5pPr>
            <a:lvl6pPr marL="2286000" algn="l" defTabSz="914400" rtl="0" eaLnBrk="1" latinLnBrk="0" hangingPunct="1">
              <a:defRPr sz="2400" kern="1200">
                <a:solidFill>
                  <a:schemeClr val="bg1"/>
                </a:solidFill>
                <a:latin typeface="Arial" charset="0"/>
                <a:ea typeface="Geneva" charset="-128"/>
                <a:cs typeface="+mn-cs"/>
              </a:defRPr>
            </a:lvl6pPr>
            <a:lvl7pPr marL="2743200" algn="l" defTabSz="914400" rtl="0" eaLnBrk="1" latinLnBrk="0" hangingPunct="1">
              <a:defRPr sz="2400" kern="1200">
                <a:solidFill>
                  <a:schemeClr val="bg1"/>
                </a:solidFill>
                <a:latin typeface="Arial" charset="0"/>
                <a:ea typeface="Geneva" charset="-128"/>
                <a:cs typeface="+mn-cs"/>
              </a:defRPr>
            </a:lvl7pPr>
            <a:lvl8pPr marL="3200400" algn="l" defTabSz="914400" rtl="0" eaLnBrk="1" latinLnBrk="0" hangingPunct="1">
              <a:defRPr sz="2400" kern="1200">
                <a:solidFill>
                  <a:schemeClr val="bg1"/>
                </a:solidFill>
                <a:latin typeface="Arial" charset="0"/>
                <a:ea typeface="Geneva" charset="-128"/>
                <a:cs typeface="+mn-cs"/>
              </a:defRPr>
            </a:lvl8pPr>
            <a:lvl9pPr marL="3657600" algn="l" defTabSz="914400" rtl="0" eaLnBrk="1" latinLnBrk="0" hangingPunct="1">
              <a:defRPr sz="2400" kern="1200">
                <a:solidFill>
                  <a:schemeClr val="bg1"/>
                </a:solidFill>
                <a:latin typeface="Arial" charset="0"/>
                <a:ea typeface="Geneva" charset="-128"/>
                <a:cs typeface="+mn-cs"/>
              </a:defRPr>
            </a:lvl9pPr>
          </a:lstStyle>
          <a:p>
            <a:pPr lvl="0" fontAlgn="auto">
              <a:spcBef>
                <a:spcPts val="0"/>
              </a:spcBef>
              <a:spcAft>
                <a:spcPts val="800"/>
              </a:spcAft>
            </a:pPr>
            <a:r>
              <a:rPr lang="en-US" sz="2800" kern="0" dirty="0" smtClean="0">
                <a:solidFill>
                  <a:srgbClr val="00527B"/>
                </a:solidFill>
                <a:latin typeface="Arial" panose="020B0604020202020204" pitchFamily="34" charset="0"/>
                <a:cs typeface="Arial" panose="020B0604020202020204" pitchFamily="34" charset="0"/>
              </a:rPr>
              <a:t>Data Management workshops addressed:</a:t>
            </a:r>
          </a:p>
          <a:p>
            <a:pPr marL="742950" lvl="1" indent="-285750" fontAlgn="auto">
              <a:spcBef>
                <a:spcPts val="0"/>
              </a:spcBef>
              <a:spcAft>
                <a:spcPts val="800"/>
              </a:spcAft>
              <a:buFont typeface="Arial" panose="020B0604020202020204" pitchFamily="34" charset="0"/>
              <a:buChar char="•"/>
            </a:pPr>
            <a:r>
              <a:rPr lang="en-US" kern="0" dirty="0" smtClean="0">
                <a:latin typeface="Arial" panose="020B0604020202020204" pitchFamily="34" charset="0"/>
                <a:cs typeface="Arial" panose="020B0604020202020204" pitchFamily="34" charset="0"/>
              </a:rPr>
              <a:t>Building awareness, desire, knowledge </a:t>
            </a:r>
          </a:p>
          <a:p>
            <a:pPr marL="742950" lvl="1" indent="-285750" fontAlgn="auto">
              <a:spcBef>
                <a:spcPts val="0"/>
              </a:spcBef>
              <a:spcAft>
                <a:spcPts val="800"/>
              </a:spcAft>
              <a:buFont typeface="Arial" panose="020B0604020202020204" pitchFamily="34" charset="0"/>
              <a:buChar char="•"/>
            </a:pPr>
            <a:r>
              <a:rPr lang="en-US" kern="0" dirty="0" smtClean="0">
                <a:latin typeface="Arial" panose="020B0604020202020204" pitchFamily="34" charset="0"/>
                <a:cs typeface="Arial" panose="020B0604020202020204" pitchFamily="34" charset="0"/>
              </a:rPr>
              <a:t>DMAP project findings and work to be done</a:t>
            </a:r>
          </a:p>
          <a:p>
            <a:pPr marL="742950" lvl="1" indent="-285750" fontAlgn="auto">
              <a:spcBef>
                <a:spcPts val="0"/>
              </a:spcBef>
              <a:spcAft>
                <a:spcPts val="800"/>
              </a:spcAft>
              <a:buFont typeface="Arial" panose="020B0604020202020204" pitchFamily="34" charset="0"/>
              <a:buChar char="•"/>
            </a:pPr>
            <a:r>
              <a:rPr lang="en-US" kern="0" dirty="0" smtClean="0">
                <a:latin typeface="Arial" panose="020B0604020202020204" pitchFamily="34" charset="0"/>
                <a:cs typeface="Arial" panose="020B0604020202020204" pitchFamily="34" charset="0"/>
              </a:rPr>
              <a:t>Small groups/flip chart sessions on:</a:t>
            </a:r>
          </a:p>
          <a:p>
            <a:pPr marL="1200150" lvl="2" indent="-285750" fontAlgn="auto">
              <a:spcBef>
                <a:spcPts val="0"/>
              </a:spcBef>
              <a:spcAft>
                <a:spcPts val="800"/>
              </a:spcAft>
              <a:buFont typeface="Arial" panose="020B0604020202020204" pitchFamily="34" charset="0"/>
              <a:buChar char="•"/>
            </a:pPr>
            <a:r>
              <a:rPr lang="en-US" kern="0" dirty="0" smtClean="0">
                <a:latin typeface="Arial" panose="020B0604020202020204" pitchFamily="34" charset="0"/>
                <a:cs typeface="Arial" panose="020B0604020202020204" pitchFamily="34" charset="0"/>
              </a:rPr>
              <a:t>how data is collected </a:t>
            </a:r>
          </a:p>
          <a:p>
            <a:pPr marL="1200150" lvl="2" indent="-285750" fontAlgn="auto">
              <a:spcBef>
                <a:spcPts val="0"/>
              </a:spcBef>
              <a:spcAft>
                <a:spcPts val="800"/>
              </a:spcAft>
              <a:buFont typeface="Arial" panose="020B0604020202020204" pitchFamily="34" charset="0"/>
              <a:buChar char="•"/>
            </a:pPr>
            <a:r>
              <a:rPr lang="en-US" kern="0" dirty="0" smtClean="0">
                <a:latin typeface="Arial" panose="020B0604020202020204" pitchFamily="34" charset="0"/>
                <a:cs typeface="Arial" panose="020B0604020202020204" pitchFamily="34" charset="0"/>
              </a:rPr>
              <a:t>data problems and gaps</a:t>
            </a:r>
          </a:p>
          <a:p>
            <a:pPr marL="1200150" lvl="2" indent="-285750" fontAlgn="auto">
              <a:spcBef>
                <a:spcPts val="0"/>
              </a:spcBef>
              <a:spcAft>
                <a:spcPts val="800"/>
              </a:spcAft>
              <a:buFont typeface="Arial" panose="020B0604020202020204" pitchFamily="34" charset="0"/>
              <a:buChar char="•"/>
            </a:pPr>
            <a:r>
              <a:rPr lang="en-US" kern="0" dirty="0" smtClean="0">
                <a:latin typeface="Arial" panose="020B0604020202020204" pitchFamily="34" charset="0"/>
                <a:cs typeface="Arial" panose="020B0604020202020204" pitchFamily="34" charset="0"/>
              </a:rPr>
              <a:t>institutional data needs now and in the future</a:t>
            </a:r>
          </a:p>
          <a:p>
            <a:pPr marL="742950" lvl="1" indent="-285750" fontAlgn="auto">
              <a:spcBef>
                <a:spcPts val="0"/>
              </a:spcBef>
              <a:spcAft>
                <a:spcPts val="800"/>
              </a:spcAft>
              <a:buFont typeface="Arial" panose="020B0604020202020204" pitchFamily="34" charset="0"/>
              <a:buChar char="•"/>
            </a:pPr>
            <a:r>
              <a:rPr lang="en-US" kern="0" dirty="0" smtClean="0">
                <a:latin typeface="Arial" panose="020B0604020202020204" pitchFamily="34" charset="0"/>
                <a:cs typeface="Arial" panose="020B0604020202020204" pitchFamily="34" charset="0"/>
              </a:rPr>
              <a:t>Responsibilities for data owners, data stewards, and ERP Core Committee</a:t>
            </a:r>
            <a:endParaRPr lang="en-US" kern="0" dirty="0">
              <a:latin typeface="Arial" panose="020B0604020202020204" pitchFamily="34" charset="0"/>
              <a:cs typeface="Arial" panose="020B0604020202020204" pitchFamily="34" charset="0"/>
            </a:endParaRPr>
          </a:p>
          <a:p>
            <a:pPr marL="1200150" lvl="2" indent="-285750" fontAlgn="auto">
              <a:lnSpc>
                <a:spcPct val="150000"/>
              </a:lnSpc>
              <a:spcBef>
                <a:spcPts val="0"/>
              </a:spcBef>
              <a:spcAft>
                <a:spcPts val="0"/>
              </a:spcAft>
              <a:buFont typeface="Arial" panose="020B0604020202020204" pitchFamily="34" charset="0"/>
              <a:buChar char="•"/>
            </a:pPr>
            <a:endParaRPr lang="en-US" sz="2000" kern="0" dirty="0" smtClean="0">
              <a:latin typeface="Arial" panose="020B0604020202020204" pitchFamily="34" charset="0"/>
              <a:cs typeface="Arial" panose="020B0604020202020204" pitchFamily="34" charset="0"/>
            </a:endParaRPr>
          </a:p>
          <a:p>
            <a:pPr marL="742950" lvl="1" indent="-285750" fontAlgn="auto">
              <a:lnSpc>
                <a:spcPct val="150000"/>
              </a:lnSpc>
              <a:spcBef>
                <a:spcPts val="0"/>
              </a:spcBef>
              <a:spcAft>
                <a:spcPts val="0"/>
              </a:spcAft>
              <a:buFont typeface="Arial" panose="020B0604020202020204" pitchFamily="34" charset="0"/>
              <a:buChar char="•"/>
            </a:pPr>
            <a:endParaRPr lang="en-US" sz="2000" kern="0" dirty="0" smtClean="0">
              <a:latin typeface="Arial" panose="020B0604020202020204" pitchFamily="34" charset="0"/>
              <a:cs typeface="Arial" panose="020B0604020202020204" pitchFamily="34" charset="0"/>
            </a:endParaRPr>
          </a:p>
          <a:p>
            <a:pPr marL="285750" lvl="0" indent="-285750" fontAlgn="auto">
              <a:lnSpc>
                <a:spcPct val="150000"/>
              </a:lnSpc>
              <a:spcBef>
                <a:spcPts val="0"/>
              </a:spcBef>
              <a:spcAft>
                <a:spcPts val="0"/>
              </a:spcAft>
              <a:buFont typeface="Arial" panose="020B0604020202020204" pitchFamily="34" charset="0"/>
              <a:buChar char="•"/>
            </a:pPr>
            <a:endParaRPr lang="en-US" sz="2000" kern="0" dirty="0">
              <a:latin typeface="Arial" panose="020B0604020202020204" pitchFamily="34" charset="0"/>
              <a:cs typeface="Arial" panose="020B0604020202020204" pitchFamily="34" charset="0"/>
            </a:endParaRPr>
          </a:p>
        </p:txBody>
      </p:sp>
      <p:sp>
        <p:nvSpPr>
          <p:cNvPr id="11" name="Rectangle 10"/>
          <p:cNvSpPr/>
          <p:nvPr/>
        </p:nvSpPr>
        <p:spPr bwMode="auto">
          <a:xfrm>
            <a:off x="228600" y="6019800"/>
            <a:ext cx="8573945" cy="33655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45720" numCol="1" rtlCol="0" anchor="t" anchorCtr="0" compatLnSpc="1">
            <a:prstTxWarp prst="textNoShape">
              <a:avLst/>
            </a:prstTxWarp>
          </a:bodyPr>
          <a:lstStyle/>
          <a:p>
            <a:pPr lvl="0" fontAlgn="auto">
              <a:spcBef>
                <a:spcPts val="0"/>
              </a:spcBef>
              <a:spcAft>
                <a:spcPts val="0"/>
              </a:spcAft>
            </a:pPr>
            <a:r>
              <a:rPr lang="en-US" sz="1700" kern="0" dirty="0" smtClean="0">
                <a:solidFill>
                  <a:srgbClr val="00527B"/>
                </a:solidFill>
                <a:latin typeface="Arial" panose="020B0604020202020204" pitchFamily="34" charset="0"/>
                <a:cs typeface="Arial" panose="020B0604020202020204" pitchFamily="34" charset="0"/>
              </a:rPr>
              <a:t>*See “Establishing Data Stewardship Models” - ECAR Working Group Paper 12/18/15</a:t>
            </a:r>
          </a:p>
        </p:txBody>
      </p:sp>
    </p:spTree>
    <p:extLst>
      <p:ext uri="{BB962C8B-B14F-4D97-AF65-F5344CB8AC3E}">
        <p14:creationId xmlns:p14="http://schemas.microsoft.com/office/powerpoint/2010/main" val="522549702"/>
      </p:ext>
    </p:extLst>
  </p:cSld>
  <p:clrMapOvr>
    <a:masterClrMapping/>
  </p:clrMapOvr>
  <p:timing>
    <p:tnLst>
      <p:par>
        <p:cTn id="1" dur="indefinite" restart="never" nodeType="tmRoot"/>
      </p:par>
    </p:tnLst>
  </p:timing>
</p:sld>
</file>

<file path=ppt/theme/theme1.xml><?xml version="1.0" encoding="utf-8"?>
<a:theme xmlns:a="http://schemas.openxmlformats.org/drawingml/2006/main" name="5_Blank Presentation">
  <a:themeElements>
    <a:clrScheme name="BerryDunn">
      <a:dk1>
        <a:sysClr val="windowText" lastClr="000000"/>
      </a:dk1>
      <a:lt1>
        <a:srgbClr val="FFFFFF"/>
      </a:lt1>
      <a:dk2>
        <a:srgbClr val="929192"/>
      </a:dk2>
      <a:lt2>
        <a:srgbClr val="FFFFFF"/>
      </a:lt2>
      <a:accent1>
        <a:srgbClr val="820210"/>
      </a:accent1>
      <a:accent2>
        <a:srgbClr val="EB7F14"/>
      </a:accent2>
      <a:accent3>
        <a:srgbClr val="E9D414"/>
      </a:accent3>
      <a:accent4>
        <a:srgbClr val="C4BCB1"/>
      </a:accent4>
      <a:accent5>
        <a:srgbClr val="659140"/>
      </a:accent5>
      <a:accent6>
        <a:srgbClr val="00527B"/>
      </a:accent6>
      <a:hlink>
        <a:srgbClr val="6D9DBE"/>
      </a:hlink>
      <a:folHlink>
        <a:srgbClr val="820210"/>
      </a:folHlink>
    </a:clrScheme>
    <a:fontScheme name="Custom 1">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Custom 15">
      <a:dk1>
        <a:sysClr val="windowText" lastClr="000000"/>
      </a:dk1>
      <a:lt1>
        <a:sysClr val="window" lastClr="FFFFFF"/>
      </a:lt1>
      <a:dk2>
        <a:srgbClr val="5E5E61"/>
      </a:dk2>
      <a:lt2>
        <a:srgbClr val="EEECE1"/>
      </a:lt2>
      <a:accent1>
        <a:srgbClr val="A40015"/>
      </a:accent1>
      <a:accent2>
        <a:srgbClr val="CECED1"/>
      </a:accent2>
      <a:accent3>
        <a:srgbClr val="9BBB59"/>
      </a:accent3>
      <a:accent4>
        <a:srgbClr val="8064A2"/>
      </a:accent4>
      <a:accent5>
        <a:srgbClr val="4BACC6"/>
      </a:accent5>
      <a:accent6>
        <a:srgbClr val="F7964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Office Theme">
  <a:themeElements>
    <a:clrScheme name="Custom 15">
      <a:dk1>
        <a:sysClr val="windowText" lastClr="000000"/>
      </a:dk1>
      <a:lt1>
        <a:sysClr val="window" lastClr="FFFFFF"/>
      </a:lt1>
      <a:dk2>
        <a:srgbClr val="5E5E61"/>
      </a:dk2>
      <a:lt2>
        <a:srgbClr val="EEECE1"/>
      </a:lt2>
      <a:accent1>
        <a:srgbClr val="A40015"/>
      </a:accent1>
      <a:accent2>
        <a:srgbClr val="CECED1"/>
      </a:accent2>
      <a:accent3>
        <a:srgbClr val="9BBB59"/>
      </a:accent3>
      <a:accent4>
        <a:srgbClr val="8064A2"/>
      </a:accent4>
      <a:accent5>
        <a:srgbClr val="4BACC6"/>
      </a:accent5>
      <a:accent6>
        <a:srgbClr val="F7964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Custom 15">
      <a:dk1>
        <a:sysClr val="windowText" lastClr="000000"/>
      </a:dk1>
      <a:lt1>
        <a:sysClr val="window" lastClr="FFFFFF"/>
      </a:lt1>
      <a:dk2>
        <a:srgbClr val="5E5E61"/>
      </a:dk2>
      <a:lt2>
        <a:srgbClr val="EEECE1"/>
      </a:lt2>
      <a:accent1>
        <a:srgbClr val="A40015"/>
      </a:accent1>
      <a:accent2>
        <a:srgbClr val="CECED1"/>
      </a:accent2>
      <a:accent3>
        <a:srgbClr val="9BBB59"/>
      </a:accent3>
      <a:accent4>
        <a:srgbClr val="8064A2"/>
      </a:accent4>
      <a:accent5>
        <a:srgbClr val="4BACC6"/>
      </a:accent5>
      <a:accent6>
        <a:srgbClr val="F7964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8410</TotalTime>
  <Words>1233</Words>
  <Application>Microsoft Office PowerPoint</Application>
  <PresentationFormat>On-screen Show (4:3)</PresentationFormat>
  <Paragraphs>228</Paragraphs>
  <Slides>22</Slides>
  <Notes>22</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22</vt:i4>
      </vt:variant>
    </vt:vector>
  </HeadingPairs>
  <TitlesOfParts>
    <vt:vector size="37" baseType="lpstr">
      <vt:lpstr>Arial</vt:lpstr>
      <vt:lpstr>Avenir 45 Book</vt:lpstr>
      <vt:lpstr>Avenir 55 Roman</vt:lpstr>
      <vt:lpstr>Avenir 65 Medium</vt:lpstr>
      <vt:lpstr>Avenir 85 Heavy</vt:lpstr>
      <vt:lpstr>Avenir 95 Black</vt:lpstr>
      <vt:lpstr>Avenir LT Std 55 Roman</vt:lpstr>
      <vt:lpstr>Calibri</vt:lpstr>
      <vt:lpstr>Geneva</vt:lpstr>
      <vt:lpstr>Helvetica</vt:lpstr>
      <vt:lpstr>Wingdings</vt:lpstr>
      <vt:lpstr>5_Blank Presentation</vt:lpstr>
      <vt:lpstr>3_Office Theme</vt:lpstr>
      <vt:lpstr>5_Office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Technical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Technical Services</dc:creator>
  <cp:lastModifiedBy>Courcy, Jane</cp:lastModifiedBy>
  <cp:revision>622</cp:revision>
  <cp:lastPrinted>2018-10-28T23:04:36Z</cp:lastPrinted>
  <dcterms:created xsi:type="dcterms:W3CDTF">2011-05-03T13:51:18Z</dcterms:created>
  <dcterms:modified xsi:type="dcterms:W3CDTF">2018-10-28T23:13:52Z</dcterms:modified>
</cp:coreProperties>
</file>