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Oswald Medium"/>
      <p:regular r:id="rId42"/>
      <p:bold r:id="rId43"/>
    </p:embeddedFont>
    <p:embeddedFont>
      <p:font typeface="Caveat"/>
      <p:regular r:id="rId44"/>
      <p:bold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Montserrat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  <p:embeddedFont>
      <p:font typeface="Comfortaa"/>
      <p:regular r:id="rId58"/>
      <p:bold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058AB49-E818-4951-B965-87DB5B7471CF}">
  <a:tblStyle styleId="{A058AB49-E818-4951-B965-87DB5B7471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4B9DEA9-A75C-4E75-BC4C-1B1BD6611C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OswaldMedium-regular.fntdata"/><Relationship Id="rId41" Type="http://schemas.openxmlformats.org/officeDocument/2006/relationships/slide" Target="slides/slide35.xml"/><Relationship Id="rId44" Type="http://schemas.openxmlformats.org/officeDocument/2006/relationships/font" Target="fonts/Caveat-regular.fntdata"/><Relationship Id="rId43" Type="http://schemas.openxmlformats.org/officeDocument/2006/relationships/font" Target="fonts/OswaldMedium-bold.fntdata"/><Relationship Id="rId46" Type="http://schemas.openxmlformats.org/officeDocument/2006/relationships/font" Target="fonts/Roboto-regular.fntdata"/><Relationship Id="rId45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5.xml"/><Relationship Id="rId55" Type="http://schemas.openxmlformats.org/officeDocument/2006/relationships/font" Target="fonts/Lato-bold.fntdata"/><Relationship Id="rId10" Type="http://schemas.openxmlformats.org/officeDocument/2006/relationships/slide" Target="slides/slide4.xml"/><Relationship Id="rId54" Type="http://schemas.openxmlformats.org/officeDocument/2006/relationships/font" Target="fonts/Lato-regular.fntdata"/><Relationship Id="rId13" Type="http://schemas.openxmlformats.org/officeDocument/2006/relationships/slide" Target="slides/slide7.xml"/><Relationship Id="rId57" Type="http://schemas.openxmlformats.org/officeDocument/2006/relationships/font" Target="fonts/Lato-boldItalic.fntdata"/><Relationship Id="rId12" Type="http://schemas.openxmlformats.org/officeDocument/2006/relationships/slide" Target="slides/slide6.xml"/><Relationship Id="rId56" Type="http://schemas.openxmlformats.org/officeDocument/2006/relationships/font" Target="fonts/Lato-italic.fntdata"/><Relationship Id="rId15" Type="http://schemas.openxmlformats.org/officeDocument/2006/relationships/slide" Target="slides/slide9.xml"/><Relationship Id="rId59" Type="http://schemas.openxmlformats.org/officeDocument/2006/relationships/font" Target="fonts/Comfortaa-bold.fntdata"/><Relationship Id="rId14" Type="http://schemas.openxmlformats.org/officeDocument/2006/relationships/slide" Target="slides/slide8.xml"/><Relationship Id="rId58" Type="http://schemas.openxmlformats.org/officeDocument/2006/relationships/font" Target="fonts/Comforta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58e18c65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458e18c65a_0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58e18c65a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58e18c65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458e18c65a_0_1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58e18c65a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58e18c65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458e18c65a_0_2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58e18c65a_0_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58e18c65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458e18c65a_0_2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58ef77189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58ef7718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458ef77189_0_1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58e18c65a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458e18c65a_0_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58e18c65a_0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58e18c65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458e18c65a_0_2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58ef77189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58ef7718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458ef77189_0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58e18c65a_0_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58e18c65a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458e18c65a_0_2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58e18c65a_0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58e18c65a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458e18c65a_0_2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58e18c65a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58e18c65a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458e18c65a_0_2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58e18c65a_0_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58e18c65a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458e18c65a_0_2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58e18c65a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458e18c65a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58ef77189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58ef771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458ef77189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58ef77189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58ef7718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458ef77189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58ef77189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58ef7718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458ef77189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58ef77189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58ef7718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458ef77189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58ef77189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58ef7718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458ef77189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8ef77189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58ef7718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58ef77189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58ef77189_0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58ef7718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458ef77189_0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58e18c65a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458e18c65a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58e18c65a_0_3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58e18c65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458e18c65a_0_3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58e18c65a_0_3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58e18c65a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458e18c65a_0_3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58e18c65a_0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58e18c65a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458e18c65a_0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8e18c65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458e18c65a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58e18c6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458e18c65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8e18c65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458e18c65a_0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1" name="Google Shape;111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ver Opt 1">
  <p:cSld name="E17 Cover Op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Divider">
  <p:cSld name="E17 Divi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ction Divider" id="137" name="Google Shape;137;p14" title="Section Divider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ntent 1">
  <p:cSld name="E17 Conten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457200" y="1123951"/>
            <a:ext cx="7620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ntent 2">
  <p:cSld name="E17 Conten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457200" y="1123951"/>
            <a:ext cx="8077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ntent Grey 1">
  <p:cSld name="E17 Content Grey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457200" y="1123951"/>
            <a:ext cx="8077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ntent Grey 2">
  <p:cSld name="E17 Content Grey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457200" y="1123951"/>
            <a:ext cx="8077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ntent Grey 3">
  <p:cSld name="E17 Content Grey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457200" y="1123951"/>
            <a:ext cx="7620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17 Content Bulleted List">
  <p:cSld name="E17 Content Bulleted Li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0"/>
          <p:cNvSpPr txBox="1"/>
          <p:nvPr>
            <p:ph type="title"/>
          </p:nvPr>
        </p:nvSpPr>
        <p:spPr>
          <a:xfrm>
            <a:off x="457200" y="438150"/>
            <a:ext cx="7543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5" name="Google Shape;25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7" name="Google Shape;47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4" name="Google Shape;54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2" name="Google Shape;62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8" name="Google Shape;68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5" name="Google Shape;75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7" name="Google Shape;97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5" name="Google Shape;105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document/d/1agMO9p-xS263DdRdZIx1EdEO1y5QWOheUT0cBCWuXDg/edit?usp=sharing" TargetMode="External"/><Relationship Id="rId4" Type="http://schemas.openxmlformats.org/officeDocument/2006/relationships/hyperlink" Target="https://docs.google.com/document/d/1agMO9p-xS263DdRdZIx1EdEO1y5QWOheUT0cBCWuXDg/edit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w3.org/WAI/test-evaluate/preliminary/" TargetMode="External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5" Type="http://schemas.openxmlformats.org/officeDocument/2006/relationships/hyperlink" Target="https://www.w3.org/WAI/ER/tools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hyperlink" Target="https://www.w3.org/WAI/eval/report-tool/#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hyperlink" Target="https://developer.mozilla.org/en-US/docs/Web/Accessibility/ARIA/ARIA_Live_Region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w3.org/TR/ATAG20/" TargetMode="External"/><Relationship Id="rId4" Type="http://schemas.openxmlformats.org/officeDocument/2006/relationships/hyperlink" Target="https://www.w3.org/TR/ATAG20/#gl_a22" TargetMode="External"/><Relationship Id="rId5" Type="http://schemas.openxmlformats.org/officeDocument/2006/relationships/hyperlink" Target="https://www.w3.org/TR/ATAG20/#principle_a3" TargetMode="External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hyperlink" Target="https://chrome.google.com/webstore/category/ext/11-web-development" TargetMode="External"/><Relationship Id="rId10" Type="http://schemas.openxmlformats.org/officeDocument/2006/relationships/hyperlink" Target="https://www.uxpin.com/studio/ebooks/" TargetMode="External"/><Relationship Id="rId13" Type="http://schemas.openxmlformats.org/officeDocument/2006/relationships/hyperlink" Target="https://section508.gov/buy/define-accessibility-criteria#provisions" TargetMode="External"/><Relationship Id="rId12" Type="http://schemas.openxmlformats.org/officeDocument/2006/relationships/hyperlink" Target="https://www.w3.org/TR/wai-aria-practices-1.1/#aria_ex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goo.gl/y7nVYe" TargetMode="External"/><Relationship Id="rId4" Type="http://schemas.openxmlformats.org/officeDocument/2006/relationships/hyperlink" Target="https://chrome.google.com/webstore/detail/siteimprove-accessibility/efcfolpjihicnikpmhnmphjhhpiclljc?hl=en-US" TargetMode="External"/><Relationship Id="rId9" Type="http://schemas.openxmlformats.org/officeDocument/2006/relationships/hyperlink" Target="http://www.designkit.org/methods" TargetMode="External"/><Relationship Id="rId15" Type="http://schemas.openxmlformats.org/officeDocument/2006/relationships/hyperlink" Target="mailto:jerrodt@pdx.edu" TargetMode="External"/><Relationship Id="rId14" Type="http://schemas.openxmlformats.org/officeDocument/2006/relationships/hyperlink" Target="http://mandate376.standards.eu/procurement-stages/managing-contracts" TargetMode="External"/><Relationship Id="rId5" Type="http://schemas.openxmlformats.org/officeDocument/2006/relationships/hyperlink" Target="https://www.freedomscientific.com/Downloads/JAWS" TargetMode="External"/><Relationship Id="rId6" Type="http://schemas.openxmlformats.org/officeDocument/2006/relationships/hyperlink" Target="https://www.w3.org/WAI/test-evaluate/preliminary/" TargetMode="External"/><Relationship Id="rId7" Type="http://schemas.openxmlformats.org/officeDocument/2006/relationships/hyperlink" Target="https://chrome.google.com/webstore/detail/drawio-desktop/pebppomjfocnoigkeepgbmcifnnlndla?hl=en-GB" TargetMode="External"/><Relationship Id="rId8" Type="http://schemas.openxmlformats.org/officeDocument/2006/relationships/hyperlink" Target="https://material.io/design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1009550" y="2332300"/>
            <a:ext cx="6972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(Free) IT Accessibility Coordinator’s Tool Belt</a:t>
            </a:r>
            <a:endParaRPr b="1" i="0" sz="2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70475" y="3452050"/>
            <a:ext cx="373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rPr>
              <a:t>PRESENTED BY: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Eric Nambo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•  </a:t>
            </a:r>
            <a:r>
              <a:rPr lang="en-US" sz="1800">
                <a:solidFill>
                  <a:schemeClr val="dk1"/>
                </a:solidFill>
              </a:rPr>
              <a:t>Jerrod Thomas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375" y="3378125"/>
            <a:ext cx="3791474" cy="7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Institution’s Initial Response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EIT policy moved forward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Funding s</a:t>
            </a: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ecured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Agreed IT was appropriate area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Started hiring process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Provided senior academic leadership training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➢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Terrill Thompson from UW Accessible Tech Services 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Formed RFP committee for audit vendor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OCR Timelines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429600" y="3258150"/>
            <a:ext cx="7522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Many steps in the Resolution Agreement require Office of Civil Rights approval before proceeding.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1783963" y="1867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31"/>
          <p:cNvGrpSpPr/>
          <p:nvPr/>
        </p:nvGrpSpPr>
        <p:grpSpPr>
          <a:xfrm>
            <a:off x="236450" y="1429425"/>
            <a:ext cx="1709100" cy="1810249"/>
            <a:chOff x="617450" y="1810425"/>
            <a:chExt cx="1709100" cy="1810249"/>
          </a:xfrm>
        </p:grpSpPr>
        <p:sp>
          <p:nvSpPr>
            <p:cNvPr id="250" name="Google Shape;250;p31"/>
            <p:cNvSpPr/>
            <p:nvPr/>
          </p:nvSpPr>
          <p:spPr>
            <a:xfrm>
              <a:off x="1015843" y="1810425"/>
              <a:ext cx="912300" cy="912300"/>
            </a:xfrm>
            <a:prstGeom prst="ellipse">
              <a:avLst/>
            </a:prstGeom>
            <a:noFill/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1"/>
            <p:cNvSpPr txBox="1"/>
            <p:nvPr/>
          </p:nvSpPr>
          <p:spPr>
            <a:xfrm>
              <a:off x="1055290" y="2252800"/>
              <a:ext cx="8334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RFP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31"/>
            <p:cNvSpPr txBox="1"/>
            <p:nvPr/>
          </p:nvSpPr>
          <p:spPr>
            <a:xfrm>
              <a:off x="617450" y="2883274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Vendor Selection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" name="Google Shape;253;p31"/>
          <p:cNvSpPr/>
          <p:nvPr/>
        </p:nvSpPr>
        <p:spPr>
          <a:xfrm>
            <a:off x="3956175" y="1867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6038150" y="1867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1"/>
          <p:cNvGrpSpPr/>
          <p:nvPr/>
        </p:nvGrpSpPr>
        <p:grpSpPr>
          <a:xfrm>
            <a:off x="2312750" y="1429425"/>
            <a:ext cx="1709100" cy="1810249"/>
            <a:chOff x="617450" y="1810425"/>
            <a:chExt cx="1709100" cy="1810249"/>
          </a:xfrm>
        </p:grpSpPr>
        <p:sp>
          <p:nvSpPr>
            <p:cNvPr id="256" name="Google Shape;256;p31"/>
            <p:cNvSpPr/>
            <p:nvPr/>
          </p:nvSpPr>
          <p:spPr>
            <a:xfrm>
              <a:off x="1015843" y="1810425"/>
              <a:ext cx="912300" cy="912300"/>
            </a:xfrm>
            <a:prstGeom prst="ellipse">
              <a:avLst/>
            </a:prstGeom>
            <a:noFill/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1"/>
            <p:cNvSpPr txBox="1"/>
            <p:nvPr/>
          </p:nvSpPr>
          <p:spPr>
            <a:xfrm>
              <a:off x="1035575" y="2248113"/>
              <a:ext cx="8727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AUDIT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1"/>
            <p:cNvSpPr txBox="1"/>
            <p:nvPr/>
          </p:nvSpPr>
          <p:spPr>
            <a:xfrm>
              <a:off x="617450" y="2883274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Corrective Action Plan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9" name="Google Shape;259;p31"/>
          <p:cNvGrpSpPr/>
          <p:nvPr/>
        </p:nvGrpSpPr>
        <p:grpSpPr>
          <a:xfrm>
            <a:off x="4287475" y="1429425"/>
            <a:ext cx="1995000" cy="1810250"/>
            <a:chOff x="515875" y="1810425"/>
            <a:chExt cx="1995000" cy="1810250"/>
          </a:xfrm>
        </p:grpSpPr>
        <p:sp>
          <p:nvSpPr>
            <p:cNvPr id="260" name="Google Shape;260;p31"/>
            <p:cNvSpPr/>
            <p:nvPr/>
          </p:nvSpPr>
          <p:spPr>
            <a:xfrm>
              <a:off x="1015843" y="1810425"/>
              <a:ext cx="912300" cy="912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 txBox="1"/>
            <p:nvPr/>
          </p:nvSpPr>
          <p:spPr>
            <a:xfrm>
              <a:off x="1055290" y="2252800"/>
              <a:ext cx="8334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FIX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31"/>
            <p:cNvSpPr txBox="1"/>
            <p:nvPr/>
          </p:nvSpPr>
          <p:spPr>
            <a:xfrm>
              <a:off x="515875" y="2883275"/>
              <a:ext cx="199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Distribute CAP to Content MGRs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3" name="Google Shape;263;p31"/>
          <p:cNvGrpSpPr/>
          <p:nvPr/>
        </p:nvGrpSpPr>
        <p:grpSpPr>
          <a:xfrm>
            <a:off x="6351425" y="1429425"/>
            <a:ext cx="2126100" cy="1810250"/>
            <a:chOff x="407775" y="1810425"/>
            <a:chExt cx="2126100" cy="1810250"/>
          </a:xfrm>
        </p:grpSpPr>
        <p:sp>
          <p:nvSpPr>
            <p:cNvPr id="264" name="Google Shape;264;p31"/>
            <p:cNvSpPr/>
            <p:nvPr/>
          </p:nvSpPr>
          <p:spPr>
            <a:xfrm>
              <a:off x="1015843" y="1810425"/>
              <a:ext cx="912300" cy="912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1"/>
            <p:cNvSpPr txBox="1"/>
            <p:nvPr/>
          </p:nvSpPr>
          <p:spPr>
            <a:xfrm>
              <a:off x="1055290" y="2252800"/>
              <a:ext cx="8334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D8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31"/>
            <p:cNvSpPr txBox="1"/>
            <p:nvPr/>
          </p:nvSpPr>
          <p:spPr>
            <a:xfrm>
              <a:off x="407775" y="2883275"/>
              <a:ext cx="2126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Migrate with accessible content</a:t>
              </a:r>
              <a:endParaRPr b="1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Challenge: Build while flying</a:t>
            </a:r>
            <a:endParaRPr/>
          </a:p>
        </p:txBody>
      </p:sp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Eric Arrives</a:t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866375" y="1050450"/>
            <a:ext cx="3306600" cy="30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In process: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Policy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done-ish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Training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done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UW Speaker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Auditors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In progress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Interviews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4172899" y="1050450"/>
            <a:ext cx="3194400" cy="30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Pressing deliverables: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Select Auditor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Assist in major CMS design/migration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Communicate &amp; build trust with OCR complaint targets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/>
        </p:nvSpPr>
        <p:spPr>
          <a:xfrm>
            <a:off x="4172899" y="1050450"/>
            <a:ext cx="3194400" cy="30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Goals: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Clarify what we do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Create repeatable processes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Track requests and demand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★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Recommend the best-fit solutions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9" name="Google Shape;289;p34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Things slow down</a:t>
            </a:r>
            <a:endParaRPr/>
          </a:p>
        </p:txBody>
      </p:sp>
      <p:sp>
        <p:nvSpPr>
          <p:cNvPr id="290" name="Google Shape;290;p34"/>
          <p:cNvSpPr txBox="1"/>
          <p:nvPr/>
        </p:nvSpPr>
        <p:spPr>
          <a:xfrm>
            <a:off x="605350" y="1050450"/>
            <a:ext cx="31293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While we waited for the office of civil rights: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Support requests steady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Service design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Develop documentation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Ad hoc to repeatable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605350" y="1050450"/>
            <a:ext cx="5381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What do I do for people?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Need to turn into services offerings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What do I use when I do it?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Resources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Need to make checklists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Collect reference material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What do I give them?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Outputs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Need to turn into templates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457200" y="1123951"/>
            <a:ext cx="8077200" cy="31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The Tools</a:t>
            </a:r>
            <a:endParaRPr/>
          </a:p>
        </p:txBody>
      </p:sp>
      <p:sp>
        <p:nvSpPr>
          <p:cNvPr id="314" name="Google Shape;314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Service Offerings</a:t>
            </a:r>
            <a:endParaRPr/>
          </a:p>
        </p:txBody>
      </p:sp>
      <p:graphicFrame>
        <p:nvGraphicFramePr>
          <p:cNvPr id="321" name="Google Shape;321;p38"/>
          <p:cNvGraphicFramePr/>
          <p:nvPr/>
        </p:nvGraphicFramePr>
        <p:xfrm>
          <a:off x="457200" y="110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{A058AB49-E818-4951-B965-87DB5B7471CF}</a:tableStyleId>
              </a:tblPr>
              <a:tblGrid>
                <a:gridCol w="2347750"/>
                <a:gridCol w="3223600"/>
                <a:gridCol w="1782475"/>
              </a:tblGrid>
              <a:tr h="342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Service</a:t>
                      </a:r>
                      <a:endParaRPr b="1"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Description</a:t>
                      </a:r>
                      <a:endParaRPr b="1"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Outputs</a:t>
                      </a:r>
                      <a:endParaRPr b="1"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A677"/>
                    </a:solidFill>
                  </a:tcPr>
                </a:tc>
              </a:tr>
              <a:tr h="647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Testing*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Discover actionable accessibility issues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>
                          <a:solidFill>
                            <a:schemeClr val="hlink"/>
                          </a:solidFill>
                          <a:hlinkClick r:id="rId3"/>
                        </a:rPr>
                        <a:t>Express Report</a:t>
                      </a:r>
                      <a:endParaRPr sz="1800" u="sng">
                        <a:solidFill>
                          <a:schemeClr val="hlink"/>
                        </a:solidFill>
                        <a:hlinkClick r:id="rId4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80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Design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 and/or redesign content w/ focus on universal design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Design System-ish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</a:tr>
              <a:tr h="780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Development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Code compliantly, fix bugs, recommendations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Code Snippets, references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47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Contracts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Incorporate accessibility into technology procurement cycle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Boilerplate Language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</a:tr>
            </a:tbl>
          </a:graphicData>
        </a:graphic>
      </p:graphicFrame>
      <p:sp>
        <p:nvSpPr>
          <p:cNvPr id="322" name="Google Shape;322;p38"/>
          <p:cNvSpPr txBox="1"/>
          <p:nvPr/>
        </p:nvSpPr>
        <p:spPr>
          <a:xfrm>
            <a:off x="4688200" y="4351375"/>
            <a:ext cx="24258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*Not an audit!</a:t>
            </a:r>
            <a:endParaRPr/>
          </a:p>
        </p:txBody>
      </p:sp>
      <p:sp>
        <p:nvSpPr>
          <p:cNvPr id="323" name="Google Shape;32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 txBox="1"/>
          <p:nvPr>
            <p:ph idx="1" type="body"/>
          </p:nvPr>
        </p:nvSpPr>
        <p:spPr>
          <a:xfrm>
            <a:off x="457200" y="1123951"/>
            <a:ext cx="8077200" cy="31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457200" y="1123950"/>
            <a:ext cx="27591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Introductions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Background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Challenge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The Tools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Examples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Closing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Overview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-9829" l="-1608" r="-1526" t="-29991"/>
          <a:stretch/>
        </p:blipFill>
        <p:spPr>
          <a:xfrm>
            <a:off x="4269400" y="1434400"/>
            <a:ext cx="4265000" cy="9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Service Delivery Model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75" y="1214425"/>
            <a:ext cx="705802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Discovery Consultations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47" name="Google Shape;347;p41"/>
          <p:cNvSpPr txBox="1"/>
          <p:nvPr/>
        </p:nvSpPr>
        <p:spPr>
          <a:xfrm>
            <a:off x="605350" y="1050450"/>
            <a:ext cx="39666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“Diversity”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Technologies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Roles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Timing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Consults became key: “Is this accessible?”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Ask customer </a:t>
            </a: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WHY!!</a:t>
            </a:r>
            <a:endParaRPr b="1"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Express Report kept appearing around first consult...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348" name="Google Shape;348;p41"/>
          <p:cNvGraphicFramePr/>
          <p:nvPr/>
        </p:nvGraphicFramePr>
        <p:xfrm>
          <a:off x="4820675" y="121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{54B9DEA9-A75C-4E75-BC4C-1B1BD6611C8D}</a:tableStyleId>
              </a:tblPr>
              <a:tblGrid>
                <a:gridCol w="3220300"/>
              </a:tblGrid>
              <a:tr h="348572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❖"/>
                      </a:pPr>
                      <a:r>
                        <a:rPr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“Because I don’t know what might be wrong”</a:t>
                      </a:r>
                      <a:endParaRPr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➢"/>
                      </a:pPr>
                      <a:r>
                        <a:rPr b="1"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Testing</a:t>
                      </a:r>
                      <a:endParaRPr b="1"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❖"/>
                      </a:pPr>
                      <a:r>
                        <a:rPr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“Because we are currently building it”</a:t>
                      </a:r>
                      <a:endParaRPr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➢"/>
                      </a:pPr>
                      <a:r>
                        <a:rPr b="1"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Design</a:t>
                      </a:r>
                      <a:endParaRPr b="1"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❖"/>
                      </a:pPr>
                      <a:r>
                        <a:rPr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“Because this component isn’t accessible”</a:t>
                      </a:r>
                      <a:endParaRPr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➢"/>
                      </a:pPr>
                      <a:r>
                        <a:rPr b="1"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Developer</a:t>
                      </a:r>
                      <a:endParaRPr b="1"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❖"/>
                      </a:pPr>
                      <a:r>
                        <a:rPr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“Because we’re about to buy this new student-facing tool”</a:t>
                      </a:r>
                      <a:endParaRPr>
                        <a:solidFill>
                          <a:srgbClr val="59595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175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Comfortaa"/>
                        <a:buChar char="➢"/>
                      </a:pPr>
                      <a:r>
                        <a:rPr b="1" lang="en-US">
                          <a:solidFill>
                            <a:srgbClr val="59595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Contracts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9" name="Google Shape;34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"/>
          <p:cNvSpPr txBox="1"/>
          <p:nvPr>
            <p:ph type="title"/>
          </p:nvPr>
        </p:nvSpPr>
        <p:spPr>
          <a:xfrm>
            <a:off x="457200" y="438150"/>
            <a:ext cx="75438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EZ Checks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56" name="Google Shape;356;p42"/>
          <p:cNvSpPr txBox="1"/>
          <p:nvPr>
            <p:ph idx="1" type="body"/>
          </p:nvPr>
        </p:nvSpPr>
        <p:spPr>
          <a:xfrm>
            <a:off x="457200" y="1123950"/>
            <a:ext cx="4488000" cy="32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Adapted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W3C-WAI</a:t>
            </a:r>
            <a:r>
              <a:rPr lang="en-US"/>
              <a:t> Easy Checks: A First Review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 Screen Reader Required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Not </a:t>
            </a:r>
            <a:endParaRPr/>
          </a:p>
        </p:txBody>
      </p:sp>
      <p:sp>
        <p:nvSpPr>
          <p:cNvPr id="357" name="Google Shape;357;p42"/>
          <p:cNvSpPr txBox="1"/>
          <p:nvPr/>
        </p:nvSpPr>
        <p:spPr>
          <a:xfrm>
            <a:off x="4945200" y="438150"/>
            <a:ext cx="29754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Page title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Image text alternatives ("alt text")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Text: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Headings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Contrast ratio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Resize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Interaction: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Keyboard access and visual focus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Forms, labels, and errors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General: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Moving, Flashing, or Blinking Content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Multimedia (video, audio) alternatives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Basic Structure Check</a:t>
            </a:r>
            <a:endParaRPr/>
          </a:p>
        </p:txBody>
      </p:sp>
      <p:sp>
        <p:nvSpPr>
          <p:cNvPr id="358" name="Google Shape;358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/>
          <p:nvPr>
            <p:ph idx="1" type="body"/>
          </p:nvPr>
        </p:nvSpPr>
        <p:spPr>
          <a:xfrm>
            <a:off x="155875" y="739788"/>
            <a:ext cx="5455200" cy="32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arenR"/>
            </a:pPr>
            <a:r>
              <a:rPr b="1" lang="en-US" sz="18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Cover Page:</a:t>
            </a: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Summary, Background, Scope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alpha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Adapted from WCAG-EM Report Tool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alpha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Role, Scope, and other Ticketing info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arenR"/>
            </a:pPr>
            <a:r>
              <a:rPr b="1" lang="en-US" sz="18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Page:</a:t>
            </a: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Failed Check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alpha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Reports remediation Priorities by Issue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roman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Found via EZ Check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alpha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Details about the issue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roman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Where/what about content issue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roman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Impact Rating on Users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roman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Roles that can fix it</a:t>
            </a:r>
            <a:endParaRPr b="1" sz="14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arenR"/>
            </a:pPr>
            <a:r>
              <a:rPr b="1" lang="en-US" sz="18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Last Page:</a:t>
            </a: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Tools, Methodologies, &amp; Index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AutoNum type="alphaLcParenR"/>
            </a:pPr>
            <a:r>
              <a:rPr b="1" lang="en-US" sz="14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Testing notes (screenshots, audit sheets, etc)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5" name="Google Shape;365;p43"/>
          <p:cNvSpPr txBox="1"/>
          <p:nvPr>
            <p:ph type="title"/>
          </p:nvPr>
        </p:nvSpPr>
        <p:spPr>
          <a:xfrm>
            <a:off x="457200" y="99175"/>
            <a:ext cx="75438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Express Reports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366" name="Google Shape;3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200" y="394554"/>
            <a:ext cx="2537676" cy="1764475"/>
          </a:xfrm>
          <a:prstGeom prst="rect">
            <a:avLst/>
          </a:prstGeom>
          <a:noFill/>
          <a:ln cap="flat" cmpd="sng" w="19050">
            <a:solidFill>
              <a:srgbClr val="701C7F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367" name="Google Shape;36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933600" y="99175"/>
            <a:ext cx="1243775" cy="1509036"/>
          </a:xfrm>
          <a:prstGeom prst="rect">
            <a:avLst/>
          </a:prstGeom>
          <a:noFill/>
          <a:ln cap="flat" cmpd="sng" w="19050">
            <a:solidFill>
              <a:srgbClr val="701C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8" name="Google Shape;368;p4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200" y="2361104"/>
            <a:ext cx="2537676" cy="1030919"/>
          </a:xfrm>
          <a:prstGeom prst="rect">
            <a:avLst/>
          </a:prstGeom>
          <a:noFill/>
          <a:ln cap="flat" cmpd="sng" w="19050">
            <a:solidFill>
              <a:srgbClr val="701C7F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369" name="Google Shape;369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3594" y="2241923"/>
            <a:ext cx="1470733" cy="1509025"/>
          </a:xfrm>
          <a:prstGeom prst="rect">
            <a:avLst/>
          </a:prstGeom>
          <a:noFill/>
          <a:ln cap="flat" cmpd="sng" w="19050">
            <a:solidFill>
              <a:srgbClr val="701C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0" name="Google Shape;370;p4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0211" y="4031800"/>
            <a:ext cx="2273664" cy="937000"/>
          </a:xfrm>
          <a:prstGeom prst="rect">
            <a:avLst/>
          </a:prstGeom>
          <a:noFill/>
          <a:ln cap="flat" cmpd="sng" w="19050">
            <a:solidFill>
              <a:srgbClr val="701C7F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371" name="Google Shape;371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3600" y="3972575"/>
            <a:ext cx="1470725" cy="1055452"/>
          </a:xfrm>
          <a:prstGeom prst="rect">
            <a:avLst/>
          </a:prstGeom>
          <a:noFill/>
          <a:ln cap="flat" cmpd="sng" w="19050">
            <a:solidFill>
              <a:srgbClr val="701C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2" name="Google Shape;372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Examples</a:t>
            </a:r>
            <a:endParaRPr/>
          </a:p>
        </p:txBody>
      </p:sp>
      <p:sp>
        <p:nvSpPr>
          <p:cNvPr id="378" name="Google Shape;37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5"/>
          <p:cNvSpPr txBox="1"/>
          <p:nvPr/>
        </p:nvSpPr>
        <p:spPr>
          <a:xfrm>
            <a:off x="311700" y="1373025"/>
            <a:ext cx="3999900" cy="3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DISCOVERY CONSULT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Designed a new home page + sub pages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Want to ensure these meet the accessibility standards held by PSU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EZ CHECK: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Headings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Img Text Alternatives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Structure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85" name="Google Shape;385;p45"/>
          <p:cNvSpPr txBox="1"/>
          <p:nvPr>
            <p:ph type="title"/>
          </p:nvPr>
        </p:nvSpPr>
        <p:spPr>
          <a:xfrm>
            <a:off x="311700" y="126425"/>
            <a:ext cx="79065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#1 Issue Resolution at Express Report</a:t>
            </a:r>
            <a:b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(EXPrpt -&gt; REZ)</a:t>
            </a:r>
            <a:endParaRPr b="0" i="1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386" name="Google Shape;386;p45"/>
          <p:cNvPicPr preferRelativeResize="0"/>
          <p:nvPr/>
        </p:nvPicPr>
        <p:blipFill rotWithShape="1">
          <a:blip r:embed="rId3">
            <a:alphaModFix/>
          </a:blip>
          <a:srcRect b="56792" l="17180" r="3898" t="0"/>
          <a:stretch/>
        </p:blipFill>
        <p:spPr>
          <a:xfrm>
            <a:off x="5334099" y="675425"/>
            <a:ext cx="2884101" cy="6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5"/>
          <p:cNvSpPr txBox="1"/>
          <p:nvPr/>
        </p:nvSpPr>
        <p:spPr>
          <a:xfrm>
            <a:off x="4832400" y="1373025"/>
            <a:ext cx="37116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EXPRESS 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REPORT: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1: Make sure headings are used appropriately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2: Place Headings adjacent to image links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3: Add alt text to images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ISSUE RESOLUTION: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Be mindful of using image link blocks, especially when content visually provides 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structure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Fixed by content editor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"/>
          <p:cNvSpPr txBox="1"/>
          <p:nvPr/>
        </p:nvSpPr>
        <p:spPr>
          <a:xfrm>
            <a:off x="4832400" y="1415575"/>
            <a:ext cx="3846900" cy="3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EXPRESS REPORT: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1: Consider migration to New Google Sites...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RECOMMEND SERVICE: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DZN: “Pattern Library”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Design Thinking exercise to understand desired UX result, then use better technology (new gSite) to recreate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DZN: “Accessible Media Copy”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5" name="Google Shape;395;p46"/>
          <p:cNvSpPr txBox="1"/>
          <p:nvPr/>
        </p:nvSpPr>
        <p:spPr>
          <a:xfrm>
            <a:off x="311700" y="1415700"/>
            <a:ext cx="3999900" cy="3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DISCOVERY CONSULT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Old google sites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Need a way to show users all programs within department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Want to make custom nav widget accessible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EZ CHECK: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Page Title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Resize Text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KBD &amp; Visual Focus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96" name="Google Shape;396;p46"/>
          <p:cNvSpPr txBox="1"/>
          <p:nvPr>
            <p:ph type="title"/>
          </p:nvPr>
        </p:nvSpPr>
        <p:spPr>
          <a:xfrm>
            <a:off x="311700" y="126425"/>
            <a:ext cx="79065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#2 Express Report to Design Service</a:t>
            </a:r>
            <a:b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(EXPrpt -&gt; DZN)</a:t>
            </a:r>
            <a:endParaRPr b="0" i="1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397" name="Google Shape;397;p46"/>
          <p:cNvPicPr preferRelativeResize="0"/>
          <p:nvPr/>
        </p:nvPicPr>
        <p:blipFill rotWithShape="1">
          <a:blip r:embed="rId3">
            <a:alphaModFix/>
          </a:blip>
          <a:srcRect b="0" l="62188" r="0" t="0"/>
          <a:stretch/>
        </p:blipFill>
        <p:spPr>
          <a:xfrm>
            <a:off x="6919425" y="126425"/>
            <a:ext cx="1473801" cy="14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/>
        </p:nvSpPr>
        <p:spPr>
          <a:xfrm>
            <a:off x="4832400" y="1301875"/>
            <a:ext cx="37401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EXPRESS REPORT: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1: Tag PDF 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2: Include Real Text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Priority 3: Use headings for structure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RECOMMEND SERVICE: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DZN: </a:t>
            </a: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“Accessible Media Copy”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Open PDF in Word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Grab Assets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Create in Powerpoint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■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Save as PDF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natively axy doc &gt; PDF remediation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47"/>
          <p:cNvSpPr txBox="1"/>
          <p:nvPr/>
        </p:nvSpPr>
        <p:spPr>
          <a:xfrm>
            <a:off x="311700" y="1266300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DISCOVERY CONSULT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Student assistant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Quarterly report infographic (PDF) needs to be accessible 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Authored in Canva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EZ CHECK: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Img Text Alt’s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Resizable Text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Structure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06" name="Google Shape;406;p47"/>
          <p:cNvSpPr txBox="1"/>
          <p:nvPr>
            <p:ph type="title"/>
          </p:nvPr>
        </p:nvSpPr>
        <p:spPr>
          <a:xfrm>
            <a:off x="311700" y="126425"/>
            <a:ext cx="79065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#3 </a:t>
            </a:r>
            <a:r>
              <a:rPr b="0" i="1" lang="en-US" sz="3600" u="sng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Design</a:t>
            </a: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 Service (DZN)</a:t>
            </a:r>
            <a:endParaRPr b="0" i="1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407" name="Google Shape;407;p47"/>
          <p:cNvPicPr preferRelativeResize="0"/>
          <p:nvPr/>
        </p:nvPicPr>
        <p:blipFill rotWithShape="1">
          <a:blip r:embed="rId3">
            <a:alphaModFix/>
          </a:blip>
          <a:srcRect b="0" l="62188" r="0" t="46198"/>
          <a:stretch/>
        </p:blipFill>
        <p:spPr>
          <a:xfrm>
            <a:off x="6744400" y="126425"/>
            <a:ext cx="1473801" cy="8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/>
          <p:nvPr/>
        </p:nvSpPr>
        <p:spPr>
          <a:xfrm>
            <a:off x="311700" y="1052900"/>
            <a:ext cx="45207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DISCOVERY CONSULT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Old Google search functionality depreciating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New Google Search Engine is being integrated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Is it accessible?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SERVICE ACTIVITY: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DEV: “Targeted Usability Review”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UX Testing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urier New"/>
              <a:buChar char="■"/>
            </a:pPr>
            <a:r>
              <a:rPr b="1" lang="en-US" u="sng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SCENARIO</a:t>
            </a:r>
            <a:r>
              <a:rPr b="1" lang="en-US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: Search Form Functionality</a:t>
            </a:r>
            <a:endParaRPr b="1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urier New"/>
              <a:buChar char="●"/>
            </a:pPr>
            <a:r>
              <a:rPr b="1" lang="en-US" u="sng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b="1" lang="en-US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: fail</a:t>
            </a:r>
            <a:endParaRPr b="1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15" name="Google Shape;415;p48"/>
          <p:cNvSpPr txBox="1"/>
          <p:nvPr>
            <p:ph type="title"/>
          </p:nvPr>
        </p:nvSpPr>
        <p:spPr>
          <a:xfrm>
            <a:off x="311700" y="126425"/>
            <a:ext cx="79065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#4 </a:t>
            </a:r>
            <a:r>
              <a:rPr b="0" i="1" lang="en-US" sz="3600" u="sng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Developer</a:t>
            </a: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 Service (DEV + DEV)</a:t>
            </a:r>
            <a:endParaRPr b="0" i="1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416" name="Google Shape;416;p48"/>
          <p:cNvPicPr preferRelativeResize="0"/>
          <p:nvPr/>
        </p:nvPicPr>
        <p:blipFill rotWithShape="1">
          <a:blip r:embed="rId3">
            <a:alphaModFix/>
          </a:blip>
          <a:srcRect b="0" l="42071" r="19394" t="44308"/>
          <a:stretch/>
        </p:blipFill>
        <p:spPr>
          <a:xfrm>
            <a:off x="6716226" y="126425"/>
            <a:ext cx="1501976" cy="8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8"/>
          <p:cNvSpPr txBox="1"/>
          <p:nvPr/>
        </p:nvSpPr>
        <p:spPr>
          <a:xfrm>
            <a:off x="4832400" y="1294775"/>
            <a:ext cx="36831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RECOMMEND SERVICE: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Inform developer of issue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DEV: “Component Development &amp; Support”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Send code snippet: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urier New"/>
              <a:buChar char="■"/>
            </a:pPr>
            <a:r>
              <a:rPr b="1" lang="en-US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aria-live="polite"</a:t>
            </a:r>
            <a:endParaRPr b="1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●"/>
            </a:pPr>
            <a:r>
              <a:rPr b="1" lang="en-US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MDN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CONFIRM RESOLUTION: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Retest under identical conditions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8" name="Google Shape;418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"/>
          <p:cNvSpPr txBox="1"/>
          <p:nvPr/>
        </p:nvSpPr>
        <p:spPr>
          <a:xfrm>
            <a:off x="4572000" y="1273425"/>
            <a:ext cx="4146900" cy="3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EXPRESS REPORT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Does not meet </a:t>
            </a:r>
            <a:r>
              <a:rPr b="1" lang="en-US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ATAG 2.0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A.2.2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 “editing-view presentation can be programmatically determined”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Priorities 1-3: Issues with WYSIWYG (</a:t>
            </a:r>
            <a:r>
              <a:rPr b="1" lang="en-US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A.3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RECOMMEND SERVICE: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CNT: </a:t>
            </a:r>
            <a:r>
              <a:rPr b="1" i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“Equally Effective Alternate Access Plan (EEAAP)”</a:t>
            </a:r>
            <a:endParaRPr b="1" i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“4. How will EEAA be provided?”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■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New Google Sites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veat"/>
              <a:buChar char="●"/>
            </a:pPr>
            <a:r>
              <a:rPr b="1" lang="en-US" sz="1800">
                <a:solidFill>
                  <a:srgbClr val="595959"/>
                </a:solidFill>
                <a:latin typeface="Caveat"/>
                <a:ea typeface="Caveat"/>
                <a:cs typeface="Caveat"/>
                <a:sym typeface="Caveat"/>
              </a:rPr>
              <a:t>Thanks CSU! &lt;3</a:t>
            </a:r>
            <a:endParaRPr b="1" sz="1800">
              <a:solidFill>
                <a:srgbClr val="59595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311700" y="1273375"/>
            <a:ext cx="3999900" cy="3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DISCOVERY CONSULT</a:t>
            </a: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Assess technology of student portfolio software. User should be able to: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Create content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Char char="○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Share content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EZ CHECK: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Page Title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KBD Access &amp; Visual Focus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"/>
              <a:buChar char="●"/>
            </a:pPr>
            <a:r>
              <a:rPr b="1" lang="en-US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Forms, Labels, &amp; Errors</a:t>
            </a:r>
            <a:endParaRPr b="1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26" name="Google Shape;426;p49"/>
          <p:cNvSpPr txBox="1"/>
          <p:nvPr>
            <p:ph type="title"/>
          </p:nvPr>
        </p:nvSpPr>
        <p:spPr>
          <a:xfrm>
            <a:off x="311700" y="126425"/>
            <a:ext cx="79065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#5 </a:t>
            </a:r>
            <a:r>
              <a:rPr b="0" i="1" lang="en-US" sz="3600" u="sng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Contracts</a:t>
            </a: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Service (EZ -&gt; CNT)</a:t>
            </a:r>
            <a:endParaRPr b="0" i="1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427" name="Google Shape;427;p49"/>
          <p:cNvPicPr preferRelativeResize="0"/>
          <p:nvPr/>
        </p:nvPicPr>
        <p:blipFill rotWithShape="1">
          <a:blip r:embed="rId6">
            <a:alphaModFix/>
          </a:blip>
          <a:srcRect b="0" l="62188" r="0" t="0"/>
          <a:stretch/>
        </p:blipFill>
        <p:spPr>
          <a:xfrm>
            <a:off x="6744400" y="0"/>
            <a:ext cx="1473801" cy="14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"/>
          <p:cNvSpPr txBox="1"/>
          <p:nvPr>
            <p:ph idx="1" type="body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0"/>
          <p:cNvSpPr txBox="1"/>
          <p:nvPr>
            <p:ph type="title"/>
          </p:nvPr>
        </p:nvSpPr>
        <p:spPr>
          <a:xfrm>
            <a:off x="457200" y="438150"/>
            <a:ext cx="75438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1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Closing</a:t>
            </a:r>
            <a:endParaRPr/>
          </a:p>
        </p:txBody>
      </p:sp>
      <p:sp>
        <p:nvSpPr>
          <p:cNvPr id="443" name="Google Shape;443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"/>
          <p:cNvSpPr txBox="1"/>
          <p:nvPr>
            <p:ph type="title"/>
          </p:nvPr>
        </p:nvSpPr>
        <p:spPr>
          <a:xfrm>
            <a:off x="311700" y="126425"/>
            <a:ext cx="79065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Tools &amp; Resources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50" name="Google Shape;450;p52"/>
          <p:cNvSpPr txBox="1"/>
          <p:nvPr/>
        </p:nvSpPr>
        <p:spPr>
          <a:xfrm>
            <a:off x="311700" y="1273375"/>
            <a:ext cx="2791800" cy="3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Link to Tools: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https://goo.gl/y7nVYe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eriod"/>
            </a:pP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Slide deck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eriod"/>
            </a:pP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IT Accessibility Workbook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eriod"/>
            </a:pP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EZ Check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mfortaa"/>
              <a:buAutoNum type="arabicPeriod"/>
            </a:pP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Express Report templates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graphicFrame>
        <p:nvGraphicFramePr>
          <p:cNvPr id="451" name="Google Shape;451;p52"/>
          <p:cNvGraphicFramePr/>
          <p:nvPr/>
        </p:nvGraphicFramePr>
        <p:xfrm>
          <a:off x="3103426" y="10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{54B9DEA9-A75C-4E75-BC4C-1B1BD6611C8D}</a:tableStyleId>
              </a:tblPr>
              <a:tblGrid>
                <a:gridCol w="1603975"/>
                <a:gridCol w="1825550"/>
                <a:gridCol w="1825550"/>
              </a:tblGrid>
              <a:tr h="385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Service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Tools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Resources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Testing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4"/>
                        </a:rPr>
                        <a:t>Siteimprove Free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5"/>
                        </a:rPr>
                        <a:t>JAWS 40min Trial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6"/>
                        </a:rPr>
                        <a:t>WAI Easy Checks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Design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7"/>
                        </a:rPr>
                        <a:t>Draw.io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8"/>
                        </a:rPr>
                        <a:t>Material.io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9"/>
                        </a:rPr>
                        <a:t>Designkit.org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10"/>
                        </a:rPr>
                        <a:t>UXpin.com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Development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11"/>
                        </a:rPr>
                        <a:t>ChromeDev Tools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12"/>
                        </a:rPr>
                        <a:t>WAI Authoring Practices 1.1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Contracts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Section 508.gov: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rgbClr val="0097A7"/>
                          </a:solidFill>
                          <a:hlinkClick r:id="rId13"/>
                        </a:rPr>
                        <a:t>Define Accessibility Criteria in Contracts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EU Mandate 376: </a:t>
                      </a:r>
                      <a:r>
                        <a:rPr lang="en-US" u="sng">
                          <a:solidFill>
                            <a:srgbClr val="0097A7"/>
                          </a:solidFill>
                          <a:hlinkClick r:id="rId14"/>
                        </a:rPr>
                        <a:t>Axy ICT Procurement Toolkit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2" name="Google Shape;452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52"/>
          <p:cNvSpPr txBox="1"/>
          <p:nvPr/>
        </p:nvSpPr>
        <p:spPr>
          <a:xfrm>
            <a:off x="2518400" y="4201444"/>
            <a:ext cx="584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Jerrod Thomas			Eric Nambo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jerrodt@pdx.edu</a:t>
            </a:r>
            <a:r>
              <a:rPr b="1" lang="en-US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			nambo@pdx.edu</a:t>
            </a:r>
            <a:endParaRPr b="1"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Questions?</a:t>
            </a:r>
            <a:endParaRPr/>
          </a:p>
        </p:txBody>
      </p:sp>
      <p:sp>
        <p:nvSpPr>
          <p:cNvPr id="460" name="Google Shape;460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/>
          <p:nvPr>
            <p:ph idx="1" type="body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Why Are You </a:t>
            </a:r>
            <a:r>
              <a:rPr lang="en-US"/>
              <a:t>Pursuing</a:t>
            </a:r>
            <a:r>
              <a:rPr lang="en-US"/>
              <a:t> Accessibility?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What level best describes how you present your accessibility support offerings?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Where is your campus on the Accessibility Maturity Model?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If you could only focus on one service offering, which one would you focus on for your campus?</a:t>
            </a:r>
            <a:endParaRPr/>
          </a:p>
        </p:txBody>
      </p:sp>
      <p:sp>
        <p:nvSpPr>
          <p:cNvPr id="467" name="Google Shape;467;p54"/>
          <p:cNvSpPr txBox="1"/>
          <p:nvPr>
            <p:ph type="title"/>
          </p:nvPr>
        </p:nvSpPr>
        <p:spPr>
          <a:xfrm>
            <a:off x="457200" y="438150"/>
            <a:ext cx="7543800" cy="5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Poll Time - Why Accessibility</a:t>
            </a:r>
            <a:endParaRPr/>
          </a:p>
        </p:txBody>
      </p:sp>
      <p:sp>
        <p:nvSpPr>
          <p:cNvPr id="468" name="Google Shape;468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5"/>
          <p:cNvSpPr txBox="1"/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Please take a moment to evaluate this session</a:t>
            </a:r>
            <a:br>
              <a:rPr lang="en-US" sz="2400">
                <a:solidFill>
                  <a:schemeClr val="dk1"/>
                </a:solidFill>
              </a:rPr>
            </a:br>
            <a:r>
              <a:rPr b="0" lang="en-US" sz="1600">
                <a:solidFill>
                  <a:schemeClr val="dk1"/>
                </a:solidFill>
              </a:rPr>
              <a:t>There are two ways to access the session and presenter evaluations </a:t>
            </a:r>
            <a:endParaRPr b="0" sz="1600">
              <a:solidFill>
                <a:schemeClr val="dk1"/>
              </a:solidFill>
            </a:endParaRPr>
          </a:p>
        </p:txBody>
      </p:sp>
      <p:sp>
        <p:nvSpPr>
          <p:cNvPr id="474" name="Google Shape;474;p55"/>
          <p:cNvSpPr txBox="1"/>
          <p:nvPr/>
        </p:nvSpPr>
        <p:spPr>
          <a:xfrm>
            <a:off x="381000" y="1428750"/>
            <a:ext cx="8320503" cy="2720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5"/>
          <p:cNvSpPr txBox="1"/>
          <p:nvPr/>
        </p:nvSpPr>
        <p:spPr>
          <a:xfrm>
            <a:off x="758952" y="1714032"/>
            <a:ext cx="27717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online agenda, click on the “</a:t>
            </a:r>
            <a:r>
              <a:rPr b="0" i="0" lang="en-US" sz="1600" u="none" cap="none" strike="noStrike">
                <a:solidFill>
                  <a:srgbClr val="B7002B"/>
                </a:solidFill>
                <a:latin typeface="Calibri"/>
                <a:ea typeface="Calibri"/>
                <a:cs typeface="Calibri"/>
                <a:sym typeface="Calibri"/>
              </a:rPr>
              <a:t>Evaluate Session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link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5"/>
          <p:cNvSpPr txBox="1"/>
          <p:nvPr/>
        </p:nvSpPr>
        <p:spPr>
          <a:xfrm>
            <a:off x="758952" y="2809900"/>
            <a:ext cx="281635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mobile app, click on the session you want from the schedule &gt; then click the associated resources &gt; and the </a:t>
            </a:r>
            <a:r>
              <a:rPr lang="en-US" sz="1600">
                <a:solidFill>
                  <a:srgbClr val="B7002B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pop up in the list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2464" y="1751370"/>
            <a:ext cx="3891032" cy="9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4728" y="2750680"/>
            <a:ext cx="3898768" cy="157674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Introductions</a:t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Jerrod Thomas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457200" y="1123950"/>
            <a:ext cx="45864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Ran a BBS in middle school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~10 years of ‘odd nerd jobs’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14 years in HiEd IT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M.Sc. Engineering &amp; Tech Mgmt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Academic &amp; Tech Services: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Service Desk, Academic &amp; Business Apps, Technology Labs &amp; Classrooms, Lecture Capture, Event AV, IT Accessibility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325" y="577025"/>
            <a:ext cx="3163524" cy="421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Eric Nambo, </a:t>
            </a:r>
            <a:r>
              <a:rPr b="0" i="1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CPACC</a:t>
            </a:r>
            <a:endParaRPr b="0" i="1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57200" y="1123950"/>
            <a:ext cx="45864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Certified Professional in Accessibility Core Competencies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Tejano “millennial”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Cognitive Challenges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6 year career; from student, to intern, to faculty instructional designer, to statewide leader &amp; grant writer, to IT, and beyond!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latin typeface="Caveat"/>
                <a:ea typeface="Caveat"/>
                <a:cs typeface="Caveat"/>
                <a:sym typeface="Caveat"/>
              </a:rPr>
              <a:t>… I used to draw on the walls as a kid =]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225" y="634327"/>
            <a:ext cx="3058144" cy="385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3140075" y="1050450"/>
            <a:ext cx="22698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Office of Information Technology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Highly centralized (~85% IT spend)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Computer World Top 100 IT Companies to work for 2017, 2018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Portland State University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0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409175" y="1050450"/>
            <a:ext cx="27309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Beautiful Portland, Oregon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~27,000 students, ~19k FTE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Urban commuter campus; non-traditional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“...</a:t>
            </a: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 access, inclusion and equity as pillars of excellence”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5133450" y="1518678"/>
            <a:ext cx="2216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First person in your immediate </a:t>
            </a:r>
            <a:br>
              <a:rPr lang="en-US" sz="1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US" sz="1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family to attend college?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6378000" y="3946806"/>
            <a:ext cx="1310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ETRAC Student Survey (2017)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1525" y="8"/>
            <a:ext cx="1852475" cy="220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295" y="2286328"/>
            <a:ext cx="2041654" cy="173817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idx="1" type="body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Background</a:t>
            </a:r>
            <a:endParaRPr/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-US" sz="3600">
                <a:solidFill>
                  <a:srgbClr val="674EA7"/>
                </a:solidFill>
                <a:latin typeface="Oswald Medium"/>
                <a:ea typeface="Oswald Medium"/>
                <a:cs typeface="Oswald Medium"/>
                <a:sym typeface="Oswald Medium"/>
              </a:rPr>
              <a:t>Office of Civil Rights</a:t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sz="3600">
              <a:solidFill>
                <a:srgbClr val="674EA7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7C7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5029200" y="987025"/>
            <a:ext cx="4114800" cy="28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Deliverables: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Disability notice/statement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Training - Leadership and IT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Plan for new content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➢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Resourcing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1" marL="9144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➢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Policy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Audit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Corrective</a:t>
            </a: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Action Plan (CAP)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❖"/>
            </a:pPr>
            <a:r>
              <a:rPr b="1" lang="en-US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Fulfill CAP</a:t>
            </a:r>
            <a:endParaRPr/>
          </a:p>
        </p:txBody>
      </p:sp>
      <p:sp>
        <p:nvSpPr>
          <p:cNvPr id="233" name="Google Shape;233;p29"/>
          <p:cNvSpPr txBox="1"/>
          <p:nvPr/>
        </p:nvSpPr>
        <p:spPr>
          <a:xfrm>
            <a:off x="457200" y="1172550"/>
            <a:ext cx="46620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Complaints</a:t>
            </a: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 against three sites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Voluntary Resolution Agreement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❖"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Required some changes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Prior to the resolution agreement, the Accessibility Committee at Portland State was well into drafting an EIT Policy.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4" name="Google Shape;23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