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3" r:id="rId6"/>
  </p:sldMasterIdLst>
  <p:notesMasterIdLst>
    <p:notesMasterId r:id="rId42"/>
  </p:notesMasterIdLst>
  <p:sldIdLst>
    <p:sldId id="327" r:id="rId7"/>
    <p:sldId id="342" r:id="rId8"/>
    <p:sldId id="340" r:id="rId9"/>
    <p:sldId id="332" r:id="rId10"/>
    <p:sldId id="328" r:id="rId11"/>
    <p:sldId id="313" r:id="rId12"/>
    <p:sldId id="329" r:id="rId13"/>
    <p:sldId id="330" r:id="rId14"/>
    <p:sldId id="331" r:id="rId15"/>
    <p:sldId id="278" r:id="rId16"/>
    <p:sldId id="276" r:id="rId17"/>
    <p:sldId id="279" r:id="rId18"/>
    <p:sldId id="280" r:id="rId19"/>
    <p:sldId id="281" r:id="rId20"/>
    <p:sldId id="282" r:id="rId21"/>
    <p:sldId id="283" r:id="rId22"/>
    <p:sldId id="285" r:id="rId23"/>
    <p:sldId id="288" r:id="rId24"/>
    <p:sldId id="333" r:id="rId25"/>
    <p:sldId id="293" r:id="rId26"/>
    <p:sldId id="292" r:id="rId27"/>
    <p:sldId id="302" r:id="rId28"/>
    <p:sldId id="303" r:id="rId29"/>
    <p:sldId id="299" r:id="rId30"/>
    <p:sldId id="297" r:id="rId31"/>
    <p:sldId id="298" r:id="rId32"/>
    <p:sldId id="304" r:id="rId33"/>
    <p:sldId id="296" r:id="rId34"/>
    <p:sldId id="334" r:id="rId35"/>
    <p:sldId id="335" r:id="rId36"/>
    <p:sldId id="336" r:id="rId37"/>
    <p:sldId id="337" r:id="rId38"/>
    <p:sldId id="339" r:id="rId39"/>
    <p:sldId id="338" r:id="rId40"/>
    <p:sldId id="341" r:id="rId41"/>
  </p:sldIdLst>
  <p:sldSz cx="14630400" cy="8229600"/>
  <p:notesSz cx="6858000" cy="9144000"/>
  <p:defaultTex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837" autoAdjust="0"/>
  </p:normalViewPr>
  <p:slideViewPr>
    <p:cSldViewPr snapToGrid="0" snapToObjects="1">
      <p:cViewPr varScale="1">
        <p:scale>
          <a:sx n="68" d="100"/>
          <a:sy n="68" d="100"/>
        </p:scale>
        <p:origin x="102" y="3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9728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97280" eaLnBrk="1" fontAlgn="auto" hangingPunct="1">
              <a:spcBef>
                <a:spcPts val="0"/>
              </a:spcBef>
              <a:spcAft>
                <a:spcPts val="0"/>
              </a:spcAft>
              <a:defRPr sz="1200" smtClean="0">
                <a:latin typeface="+mn-lt"/>
              </a:defRPr>
            </a:lvl1pPr>
          </a:lstStyle>
          <a:p>
            <a:pPr>
              <a:defRPr/>
            </a:pPr>
            <a:fld id="{9EBEF915-9D47-9340-AEE8-BB6439B0C0F6}" type="datetimeFigureOut">
              <a:rPr lang="en-US"/>
              <a:pPr>
                <a:defRPr/>
              </a:pPr>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9728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97280" eaLnBrk="1" fontAlgn="auto" hangingPunct="1">
              <a:spcBef>
                <a:spcPts val="0"/>
              </a:spcBef>
              <a:spcAft>
                <a:spcPts val="0"/>
              </a:spcAft>
              <a:defRPr sz="1200" smtClean="0">
                <a:latin typeface="+mn-lt"/>
              </a:defRPr>
            </a:lvl1pPr>
          </a:lstStyle>
          <a:p>
            <a:pPr>
              <a:defRPr/>
            </a:pPr>
            <a:fld id="{DD71E48D-9728-2F45-B02D-C2713662B4D4}" type="slidenum">
              <a:rPr lang="en-US"/>
              <a:pPr>
                <a:defRPr/>
              </a:pPr>
              <a:t>‹#›</a:t>
            </a:fld>
            <a:endParaRPr lang="en-US"/>
          </a:p>
        </p:txBody>
      </p:sp>
    </p:spTree>
    <p:extLst>
      <p:ext uri="{BB962C8B-B14F-4D97-AF65-F5344CB8AC3E}">
        <p14:creationId xmlns:p14="http://schemas.microsoft.com/office/powerpoint/2010/main" val="1302735415"/>
      </p:ext>
    </p:extLst>
  </p:cSld>
  <p:clrMap bg1="lt1" tx1="dk1" bg2="lt2" tx2="dk2" accent1="accent1" accent2="accent2" accent3="accent3" accent4="accent4" accent5="accent5" accent6="accent6" hlink="hlink" folHlink="folHlink"/>
  <p:notesStyle>
    <a:lvl1pPr algn="l" defTabSz="1096963" rtl="0" fontAlgn="base">
      <a:spcBef>
        <a:spcPct val="30000"/>
      </a:spcBef>
      <a:spcAft>
        <a:spcPct val="0"/>
      </a:spcAft>
      <a:defRPr sz="1400" kern="1200">
        <a:solidFill>
          <a:schemeClr val="tx1"/>
        </a:solidFill>
        <a:latin typeface="+mn-lt"/>
        <a:ea typeface="+mn-ea"/>
        <a:cs typeface="+mn-cs"/>
      </a:defRPr>
    </a:lvl1pPr>
    <a:lvl2pPr marL="547688" algn="l" defTabSz="1096963" rtl="0" fontAlgn="base">
      <a:spcBef>
        <a:spcPct val="30000"/>
      </a:spcBef>
      <a:spcAft>
        <a:spcPct val="0"/>
      </a:spcAft>
      <a:defRPr sz="1400" kern="1200">
        <a:solidFill>
          <a:schemeClr val="tx1"/>
        </a:solidFill>
        <a:latin typeface="+mn-lt"/>
        <a:ea typeface="+mn-ea"/>
        <a:cs typeface="+mn-cs"/>
      </a:defRPr>
    </a:lvl2pPr>
    <a:lvl3pPr marL="1096963" algn="l" defTabSz="1096963" rtl="0" fontAlgn="base">
      <a:spcBef>
        <a:spcPct val="30000"/>
      </a:spcBef>
      <a:spcAft>
        <a:spcPct val="0"/>
      </a:spcAft>
      <a:defRPr sz="1400" kern="1200">
        <a:solidFill>
          <a:schemeClr val="tx1"/>
        </a:solidFill>
        <a:latin typeface="+mn-lt"/>
        <a:ea typeface="+mn-ea"/>
        <a:cs typeface="+mn-cs"/>
      </a:defRPr>
    </a:lvl3pPr>
    <a:lvl4pPr marL="1644650" algn="l" defTabSz="1096963" rtl="0" fontAlgn="base">
      <a:spcBef>
        <a:spcPct val="30000"/>
      </a:spcBef>
      <a:spcAft>
        <a:spcPct val="0"/>
      </a:spcAft>
      <a:defRPr sz="1400" kern="1200">
        <a:solidFill>
          <a:schemeClr val="tx1"/>
        </a:solidFill>
        <a:latin typeface="+mn-lt"/>
        <a:ea typeface="+mn-ea"/>
        <a:cs typeface="+mn-cs"/>
      </a:defRPr>
    </a:lvl4pPr>
    <a:lvl5pPr marL="2193925" algn="l" defTabSz="1096963" rtl="0" fontAlgn="base">
      <a:spcBef>
        <a:spcPct val="30000"/>
      </a:spcBef>
      <a:spcAft>
        <a:spcPct val="0"/>
      </a:spcAft>
      <a:defRPr sz="140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CSU awards nearly half of the state’s baccalaureate degrees.</a:t>
            </a:r>
          </a:p>
          <a:p>
            <a:endParaRPr lang="en-US" baseline="0" dirty="0" smtClean="0"/>
          </a:p>
          <a:p>
            <a:r>
              <a:rPr lang="en-US" dirty="0" smtClean="0"/>
              <a:t>1 in 10 employed graduates came from CSU… representing 1 in 20 college</a:t>
            </a:r>
            <a:r>
              <a:rPr lang="en-US" baseline="0" dirty="0" smtClean="0"/>
              <a:t> degree holders nationwide!</a:t>
            </a:r>
            <a:endParaRPr lang="en-US" dirty="0" smtClean="0"/>
          </a:p>
          <a:p>
            <a:endParaRPr lang="en-US" dirty="0" smtClean="0"/>
          </a:p>
          <a:p>
            <a:r>
              <a:rPr lang="en-US" dirty="0" smtClean="0"/>
              <a:t>We produce in the neighborhood of 120,000 graduates per year and our more than 3.4 MILLION living alumni are employed in every field across the world</a:t>
            </a:r>
            <a:endParaRPr lang="en-US" dirty="0"/>
          </a:p>
        </p:txBody>
      </p:sp>
      <p:sp>
        <p:nvSpPr>
          <p:cNvPr id="4" name="Slide Number Placeholder 3"/>
          <p:cNvSpPr>
            <a:spLocks noGrp="1"/>
          </p:cNvSpPr>
          <p:nvPr>
            <p:ph type="sldNum" sz="quarter" idx="10"/>
          </p:nvPr>
        </p:nvSpPr>
        <p:spPr/>
        <p:txBody>
          <a:bodyPr/>
          <a:lstStyle/>
          <a:p>
            <a:fld id="{5693EC21-14C6-415F-B12D-A72A106EA042}" type="slidenum">
              <a:rPr lang="en-US" smtClean="0"/>
              <a:t>4</a:t>
            </a:fld>
            <a:endParaRPr lang="en-US"/>
          </a:p>
        </p:txBody>
      </p:sp>
    </p:spTree>
    <p:extLst>
      <p:ext uri="{BB962C8B-B14F-4D97-AF65-F5344CB8AC3E}">
        <p14:creationId xmlns:p14="http://schemas.microsoft.com/office/powerpoint/2010/main" val="260560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20</a:t>
            </a:fld>
            <a:endParaRPr lang="en-US"/>
          </a:p>
        </p:txBody>
      </p:sp>
    </p:spTree>
    <p:extLst>
      <p:ext uri="{BB962C8B-B14F-4D97-AF65-F5344CB8AC3E}">
        <p14:creationId xmlns:p14="http://schemas.microsoft.com/office/powerpoint/2010/main" val="79820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21</a:t>
            </a:fld>
            <a:endParaRPr lang="en-US"/>
          </a:p>
        </p:txBody>
      </p:sp>
    </p:spTree>
    <p:extLst>
      <p:ext uri="{BB962C8B-B14F-4D97-AF65-F5344CB8AC3E}">
        <p14:creationId xmlns:p14="http://schemas.microsoft.com/office/powerpoint/2010/main" val="209081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Education NEEDED to think differently about</a:t>
            </a:r>
            <a:r>
              <a:rPr lang="en-US" baseline="0" dirty="0" smtClean="0"/>
              <a:t> data because it was positioned so poorly!</a:t>
            </a:r>
          </a:p>
          <a:p>
            <a:pPr marL="285750" indent="-285750">
              <a:buFont typeface="Arial" panose="020B0604020202020204" pitchFamily="34" charset="0"/>
              <a:buChar char="•"/>
            </a:pPr>
            <a:endParaRPr lang="en-US" baseline="0" dirty="0" smtClean="0"/>
          </a:p>
          <a:p>
            <a:pPr marL="285750" indent="-285750">
              <a:buFont typeface="Arial" panose="020B0604020202020204" pitchFamily="34" charset="0"/>
              <a:buChar char="•"/>
            </a:pPr>
            <a:r>
              <a:rPr lang="en-US" dirty="0" smtClean="0"/>
              <a:t>McKinsey revisited this report in December 2016 and found that most companies are capturing AT MOST… 30% of the value they could</a:t>
            </a:r>
          </a:p>
          <a:p>
            <a:pPr marL="0" indent="0">
              <a:buFont typeface="Arial" panose="020B0604020202020204" pitchFamily="34" charset="0"/>
              <a:buNone/>
            </a:pPr>
            <a:endParaRPr lang="en-US" dirty="0" smtClean="0"/>
          </a:p>
          <a:p>
            <a:pPr marL="285750" indent="-285750">
              <a:buFont typeface="Arial" panose="020B0604020202020204" pitchFamily="34" charset="0"/>
              <a:buChar char="•"/>
            </a:pPr>
            <a:r>
              <a:rPr lang="en-US" dirty="0" smtClean="0"/>
              <a:t>They mention how Education can leverage Radical Personalization as one disruptive model</a:t>
            </a:r>
          </a:p>
          <a:p>
            <a:pPr marL="0" indent="0">
              <a:buFont typeface="Arial" panose="020B0604020202020204" pitchFamily="34" charset="0"/>
              <a:buNone/>
            </a:pPr>
            <a:endParaRPr lang="en-US" dirty="0" smtClean="0"/>
          </a:p>
          <a:p>
            <a:pPr marL="285750" indent="-285750">
              <a:buFont typeface="Arial" panose="020B0604020202020204" pitchFamily="34" charset="0"/>
              <a:buChar char="•"/>
            </a:pPr>
            <a:r>
              <a:rPr lang="en-US" dirty="0" smtClean="0"/>
              <a:t>Work that</a:t>
            </a:r>
            <a:r>
              <a:rPr lang="en-US" baseline="0" dirty="0" smtClean="0"/>
              <a:t> we had already started at Ivy Tech</a:t>
            </a:r>
            <a:endParaRPr lang="en-US" dirty="0" smtClean="0"/>
          </a:p>
          <a:p>
            <a:pPr marL="833438" lvl="1" indent="-285750">
              <a:buFont typeface="Arial" panose="020B0604020202020204" pitchFamily="34" charset="0"/>
              <a:buChar char="•"/>
            </a:pPr>
            <a:r>
              <a:rPr lang="en-US" dirty="0" smtClean="0"/>
              <a:t>Project Early Success</a:t>
            </a:r>
          </a:p>
          <a:p>
            <a:pPr marL="833438" lvl="1" indent="-285750">
              <a:buFont typeface="Arial" panose="020B0604020202020204" pitchFamily="34" charset="0"/>
              <a:buChar char="•"/>
            </a:pPr>
            <a:r>
              <a:rPr lang="en-US" dirty="0" smtClean="0"/>
              <a:t>Comprehensive</a:t>
            </a:r>
            <a:r>
              <a:rPr lang="en-US" baseline="0" dirty="0" smtClean="0"/>
              <a:t> </a:t>
            </a:r>
            <a:r>
              <a:rPr lang="en-US" dirty="0" smtClean="0"/>
              <a:t>Degree Audit </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6</a:t>
            </a:fld>
            <a:endParaRPr lang="en-US"/>
          </a:p>
        </p:txBody>
      </p:sp>
    </p:spTree>
    <p:extLst>
      <p:ext uri="{BB962C8B-B14F-4D97-AF65-F5344CB8AC3E}">
        <p14:creationId xmlns:p14="http://schemas.microsoft.com/office/powerpoint/2010/main" val="22506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Getting the same data out of these systems repeatedly is like trying to dip your toe in the same part of a river twice. It just doesn’t happen.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means that when we add new data to a traditional data warehouse we have to wait... months... a year... to build up enough data for trending and multi-year analytics. </a:t>
            </a:r>
          </a:p>
          <a:p>
            <a:pPr marL="285750" indent="-285750">
              <a:buFont typeface="Arial" panose="020B0604020202020204" pitchFamily="34" charset="0"/>
              <a:buChar char="•"/>
            </a:pPr>
            <a:endParaRPr lang="en-US" dirty="0" smtClean="0"/>
          </a:p>
          <a:p>
            <a:pPr marL="833438" lvl="1" indent="-285750">
              <a:buFont typeface="Arial" panose="020B0604020202020204" pitchFamily="34" charset="0"/>
              <a:buChar char="•"/>
            </a:pPr>
            <a:r>
              <a:rPr lang="en-US" dirty="0" smtClean="0"/>
              <a:t>What are the chances that your hot button issue right now will wait a year for good depth of data to develop before you need to take action?</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11</a:t>
            </a:fld>
            <a:endParaRPr lang="en-US"/>
          </a:p>
        </p:txBody>
      </p:sp>
    </p:spTree>
    <p:extLst>
      <p:ext uri="{BB962C8B-B14F-4D97-AF65-F5344CB8AC3E}">
        <p14:creationId xmlns:p14="http://schemas.microsoft.com/office/powerpoint/2010/main" val="26131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data included only represents (best case) the questions we’re asking today - meaning that the data you need to answer business questions you haven’t thought of yet isn’t there.</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12</a:t>
            </a:fld>
            <a:endParaRPr lang="en-US"/>
          </a:p>
        </p:txBody>
      </p:sp>
    </p:spTree>
    <p:extLst>
      <p:ext uri="{BB962C8B-B14F-4D97-AF65-F5344CB8AC3E}">
        <p14:creationId xmlns:p14="http://schemas.microsoft.com/office/powerpoint/2010/main" val="329238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Housing, parking, advancement, card swipe, network logins, e-mail activity, LMS data, advising data, marketing data... </a:t>
            </a:r>
          </a:p>
          <a:p>
            <a:pPr marL="285750" indent="-285750">
              <a:buFont typeface="Arial" panose="020B0604020202020204" pitchFamily="34" charset="0"/>
              <a:buChar char="•"/>
            </a:pPr>
            <a:r>
              <a:rPr lang="en-US" dirty="0" smtClean="0"/>
              <a:t>Seriously, the list just goes on and on. </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13</a:t>
            </a:fld>
            <a:endParaRPr lang="en-US"/>
          </a:p>
        </p:txBody>
      </p:sp>
    </p:spTree>
    <p:extLst>
      <p:ext uri="{BB962C8B-B14F-4D97-AF65-F5344CB8AC3E}">
        <p14:creationId xmlns:p14="http://schemas.microsoft.com/office/powerpoint/2010/main" val="162925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slow to add new data since we have to take the time to build structures for that data before we can even load it and START to think about how we’ll use it. </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14</a:t>
            </a:fld>
            <a:endParaRPr lang="en-US"/>
          </a:p>
        </p:txBody>
      </p:sp>
    </p:spTree>
    <p:extLst>
      <p:ext uri="{BB962C8B-B14F-4D97-AF65-F5344CB8AC3E}">
        <p14:creationId xmlns:p14="http://schemas.microsoft.com/office/powerpoint/2010/main" val="229014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“cleanse” data in the warehouse as opposed to the source system(s) from where the data was obtained. This creates a warehouse that is increasingly disconnected from what we see in our front-of-house systems and does nothing to improve the data we use every day to operate our institutions and support our students.</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15</a:t>
            </a:fld>
            <a:endParaRPr lang="en-US"/>
          </a:p>
        </p:txBody>
      </p:sp>
    </p:spTree>
    <p:extLst>
      <p:ext uri="{BB962C8B-B14F-4D97-AF65-F5344CB8AC3E}">
        <p14:creationId xmlns:p14="http://schemas.microsoft.com/office/powerpoint/2010/main" val="15061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16</a:t>
            </a:fld>
            <a:endParaRPr lang="en-US"/>
          </a:p>
        </p:txBody>
      </p:sp>
    </p:spTree>
    <p:extLst>
      <p:ext uri="{BB962C8B-B14F-4D97-AF65-F5344CB8AC3E}">
        <p14:creationId xmlns:p14="http://schemas.microsoft.com/office/powerpoint/2010/main" val="141875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Bottlenecking: we think of an “enterprise” data warehouse as a single thing for the organization. If it’s a single thing, we should have one group of people who build, support, analyze, and produce reports from it, right?  How many people do you need in that group to effectively address the needs of 5k employees?  How about 43k employees? And in a timely manner?  How many people do you have?</a:t>
            </a:r>
            <a:endParaRPr lang="en-US" dirty="0"/>
          </a:p>
        </p:txBody>
      </p:sp>
      <p:sp>
        <p:nvSpPr>
          <p:cNvPr id="4" name="Slide Number Placeholder 3"/>
          <p:cNvSpPr>
            <a:spLocks noGrp="1"/>
          </p:cNvSpPr>
          <p:nvPr>
            <p:ph type="sldNum" sz="quarter" idx="10"/>
          </p:nvPr>
        </p:nvSpPr>
        <p:spPr/>
        <p:txBody>
          <a:bodyPr/>
          <a:lstStyle/>
          <a:p>
            <a:pPr>
              <a:defRPr/>
            </a:pPr>
            <a:fld id="{DD71E48D-9728-2F45-B02D-C2713662B4D4}" type="slidenum">
              <a:rPr lang="en-US" smtClean="0"/>
              <a:pPr>
                <a:defRPr/>
              </a:pPr>
              <a:t>17</a:t>
            </a:fld>
            <a:endParaRPr lang="en-US"/>
          </a:p>
        </p:txBody>
      </p:sp>
    </p:spTree>
    <p:extLst>
      <p:ext uri="{BB962C8B-B14F-4D97-AF65-F5344CB8AC3E}">
        <p14:creationId xmlns:p14="http://schemas.microsoft.com/office/powerpoint/2010/main" val="260106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5329" y="1133856"/>
            <a:ext cx="12650981" cy="1307592"/>
          </a:xfrm>
        </p:spPr>
        <p:txBody>
          <a:bodyPr>
            <a:noAutofit/>
          </a:bodyPr>
          <a:lstStyle>
            <a:lvl1pPr algn="r">
              <a:defRPr sz="7200" baseline="0"/>
            </a:lvl1pPr>
          </a:lstStyle>
          <a:p>
            <a:r>
              <a:rPr lang="en-US" dirty="0" smtClean="0"/>
              <a:t>Click To Add</a:t>
            </a:r>
            <a:br>
              <a:rPr lang="en-US" dirty="0" smtClean="0"/>
            </a:br>
            <a:r>
              <a:rPr lang="en-US" dirty="0" smtClean="0"/>
              <a:t>Presentation Title</a:t>
            </a:r>
            <a:endParaRPr lang="en-US" dirty="0"/>
          </a:p>
        </p:txBody>
      </p:sp>
      <p:sp>
        <p:nvSpPr>
          <p:cNvPr id="3" name="Subtitle 2"/>
          <p:cNvSpPr>
            <a:spLocks noGrp="1"/>
          </p:cNvSpPr>
          <p:nvPr>
            <p:ph type="subTitle" idx="1"/>
          </p:nvPr>
        </p:nvSpPr>
        <p:spPr>
          <a:xfrm>
            <a:off x="1275330" y="2441448"/>
            <a:ext cx="12650982" cy="530352"/>
          </a:xfrm>
        </p:spPr>
        <p:txBody>
          <a:bodyPr rIns="137160"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8" name="Picture Placeholder 7"/>
          <p:cNvSpPr>
            <a:spLocks noGrp="1"/>
          </p:cNvSpPr>
          <p:nvPr>
            <p:ph type="pic" sz="quarter" idx="10"/>
          </p:nvPr>
        </p:nvSpPr>
        <p:spPr>
          <a:xfrm>
            <a:off x="1275330" y="2971800"/>
            <a:ext cx="13355069" cy="5257800"/>
          </a:xfrm>
          <a:solidFill>
            <a:schemeClr val="accent2">
              <a:lumMod val="20000"/>
              <a:lumOff val="80000"/>
            </a:schemeClr>
          </a:solidFill>
        </p:spPr>
        <p:txBody>
          <a:bodyPr lIns="1920240" tIns="1280160" rIns="822960" rtlCol="0">
            <a:noAutofit/>
          </a:bodyPr>
          <a:lstStyle>
            <a:lvl1pPr marL="0" indent="0" algn="r">
              <a:lnSpc>
                <a:spcPct val="110000"/>
              </a:lnSpc>
              <a:buNone/>
              <a:defRPr baseline="0"/>
            </a:lvl1pPr>
          </a:lstStyle>
          <a:p>
            <a:pPr lvl="0"/>
            <a:r>
              <a:rPr lang="en-US" noProof="0" smtClean="0"/>
              <a:t>Click icon to add picture</a:t>
            </a:r>
            <a:endParaRPr lang="en-US" noProof="0" dirty="0"/>
          </a:p>
        </p:txBody>
      </p:sp>
      <p:sp>
        <p:nvSpPr>
          <p:cNvPr id="5" name="Slide Number Placeholder 3"/>
          <p:cNvSpPr>
            <a:spLocks noGrp="1"/>
          </p:cNvSpPr>
          <p:nvPr>
            <p:ph type="sldNum" sz="quarter" idx="11"/>
          </p:nvPr>
        </p:nvSpPr>
        <p:spPr/>
        <p:txBody>
          <a:bodyPr/>
          <a:lstStyle>
            <a:lvl1pPr>
              <a:defRPr/>
            </a:lvl1pPr>
          </a:lstStyle>
          <a:p>
            <a:fld id="{48ECAB49-3A43-D14F-8E6C-D1B0014EFB06}" type="slidenum">
              <a:rPr lang="en-US" altLang="en-US"/>
              <a:pPr/>
              <a:t>‹#›</a:t>
            </a:fld>
            <a:endParaRPr lang="en-US" altLang="en-US"/>
          </a:p>
        </p:txBody>
      </p:sp>
    </p:spTree>
    <p:extLst>
      <p:ext uri="{BB962C8B-B14F-4D97-AF65-F5344CB8AC3E}">
        <p14:creationId xmlns:p14="http://schemas.microsoft.com/office/powerpoint/2010/main" val="27604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17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731520" y="701041"/>
            <a:ext cx="1219200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731520" y="1798323"/>
            <a:ext cx="12192000" cy="4998718"/>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1403038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17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731520" y="701041"/>
            <a:ext cx="1292352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731520" y="1798323"/>
            <a:ext cx="12923520" cy="4998718"/>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21261837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17 Content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5"/>
          <p:cNvSpPr>
            <a:spLocks noGrp="1"/>
          </p:cNvSpPr>
          <p:nvPr>
            <p:ph type="title"/>
          </p:nvPr>
        </p:nvSpPr>
        <p:spPr>
          <a:xfrm>
            <a:off x="731520" y="701041"/>
            <a:ext cx="1292352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3" name="Content Placeholder 6"/>
          <p:cNvSpPr>
            <a:spLocks noGrp="1"/>
          </p:cNvSpPr>
          <p:nvPr>
            <p:ph idx="1" hasCustomPrompt="1"/>
          </p:nvPr>
        </p:nvSpPr>
        <p:spPr>
          <a:xfrm>
            <a:off x="731520" y="1798323"/>
            <a:ext cx="12923520" cy="4998718"/>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32355832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17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p:cNvSpPr>
            <a:spLocks noGrp="1"/>
          </p:cNvSpPr>
          <p:nvPr>
            <p:ph type="title"/>
          </p:nvPr>
        </p:nvSpPr>
        <p:spPr>
          <a:xfrm>
            <a:off x="731520" y="701041"/>
            <a:ext cx="1292352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1" name="Content Placeholder 6"/>
          <p:cNvSpPr>
            <a:spLocks noGrp="1"/>
          </p:cNvSpPr>
          <p:nvPr>
            <p:ph idx="1" hasCustomPrompt="1"/>
          </p:nvPr>
        </p:nvSpPr>
        <p:spPr>
          <a:xfrm>
            <a:off x="731520" y="1798323"/>
            <a:ext cx="12923520" cy="4998718"/>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1208652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17 Content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731520" y="701041"/>
            <a:ext cx="1219200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
        <p:nvSpPr>
          <p:cNvPr id="6" name="Content Placeholder 6"/>
          <p:cNvSpPr>
            <a:spLocks noGrp="1"/>
          </p:cNvSpPr>
          <p:nvPr>
            <p:ph idx="1" hasCustomPrompt="1"/>
          </p:nvPr>
        </p:nvSpPr>
        <p:spPr>
          <a:xfrm>
            <a:off x="731520" y="1798323"/>
            <a:ext cx="12192000" cy="4998718"/>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34314939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17 Content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731520" y="1798320"/>
            <a:ext cx="12070080" cy="5120640"/>
          </a:xfrm>
          <a:prstGeom prst="rect">
            <a:avLst/>
          </a:prstGeom>
        </p:spPr>
        <p:txBody>
          <a:bodyPr/>
          <a:lstStyle>
            <a:lvl1pPr>
              <a:defRPr sz="4480">
                <a:solidFill>
                  <a:schemeClr val="tx1"/>
                </a:solidFill>
              </a:defRPr>
            </a:lvl1pPr>
            <a:lvl2pPr>
              <a:defRPr sz="3840">
                <a:solidFill>
                  <a:schemeClr val="tx1"/>
                </a:solidFill>
              </a:defRPr>
            </a:lvl2pPr>
            <a:lvl3pPr>
              <a:defRPr sz="3200">
                <a:solidFill>
                  <a:schemeClr val="tx1"/>
                </a:solidFill>
              </a:defRPr>
            </a:lvl3pPr>
            <a:lvl4pPr>
              <a:defRPr sz="2880">
                <a:solidFill>
                  <a:schemeClr val="tx1"/>
                </a:solidFill>
              </a:defRPr>
            </a:lvl4pPr>
          </a:lstStyle>
          <a:p>
            <a:pPr>
              <a:buClr>
                <a:srgbClr val="C00000"/>
              </a:buClr>
              <a:buSzPct val="80000"/>
              <a:buFont typeface="Wingdings" panose="05000000000000000000" pitchFamily="2" charset="2"/>
              <a:buChar char="§"/>
            </a:pPr>
            <a:r>
              <a:rPr lang="en-US" sz="4480" dirty="0" smtClean="0">
                <a:solidFill>
                  <a:schemeClr val="tx1"/>
                </a:solidFill>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sz="3840" dirty="0" smtClean="0">
                <a:solidFill>
                  <a:schemeClr val="tx1"/>
                </a:solidFill>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sz="3200" dirty="0" smtClean="0">
                <a:solidFill>
                  <a:schemeClr val="tx1"/>
                </a:solidFill>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sz="2880" dirty="0" smtClean="0">
                <a:solidFill>
                  <a:schemeClr val="tx1"/>
                </a:solidFill>
                <a:latin typeface="Arial" panose="020B0604020202020204" pitchFamily="34" charset="0"/>
                <a:cs typeface="Arial" panose="020B0604020202020204" pitchFamily="34" charset="0"/>
              </a:rPr>
              <a:t>Level 4</a:t>
            </a: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731520" y="701041"/>
            <a:ext cx="12070080" cy="878206"/>
          </a:xfrm>
          <a:prstGeom prst="rect">
            <a:avLst/>
          </a:prstGeom>
        </p:spPr>
        <p:txBody>
          <a:bodyPr/>
          <a:lstStyle>
            <a:lvl1pPr algn="l">
              <a:defRPr sz="4480" b="1">
                <a:solidFill>
                  <a:srgbClr val="707C7C"/>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53501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69848" y="3959352"/>
            <a:ext cx="6000108" cy="2221992"/>
          </a:xfrm>
        </p:spPr>
        <p:txBody>
          <a:bodyPr>
            <a:noAutofit/>
          </a:bodyPr>
          <a:lstStyle>
            <a:lvl1pPr algn="r">
              <a:defRPr sz="7200" baseline="0"/>
            </a:lvl1pPr>
          </a:lstStyle>
          <a:p>
            <a:r>
              <a:rPr lang="en-US" dirty="0" smtClean="0"/>
              <a:t>Click To Add Presentation Title</a:t>
            </a:r>
            <a:endParaRPr lang="en-US" dirty="0"/>
          </a:p>
        </p:txBody>
      </p:sp>
      <p:sp>
        <p:nvSpPr>
          <p:cNvPr id="8" name="Subtitle 2"/>
          <p:cNvSpPr>
            <a:spLocks noGrp="1"/>
          </p:cNvSpPr>
          <p:nvPr>
            <p:ph type="subTitle" idx="1"/>
          </p:nvPr>
        </p:nvSpPr>
        <p:spPr>
          <a:xfrm>
            <a:off x="1069848" y="6181344"/>
            <a:ext cx="6000109" cy="530352"/>
          </a:xfrm>
        </p:spPr>
        <p:txBody>
          <a:bodyPr rIns="118872"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lnSpc>
                <a:spcPct val="120000"/>
              </a:lnSpc>
              <a:buNone/>
              <a:defRPr/>
            </a:lvl1pPr>
          </a:lstStyle>
          <a:p>
            <a:pPr lvl="0"/>
            <a:r>
              <a:rPr lang="en-US" noProof="0" smtClean="0"/>
              <a:t>Click icon to add picture</a:t>
            </a:r>
            <a:endParaRPr lang="en-US" noProof="0" dirty="0"/>
          </a:p>
        </p:txBody>
      </p:sp>
      <p:sp>
        <p:nvSpPr>
          <p:cNvPr id="5" name="Slide Number Placeholder 1"/>
          <p:cNvSpPr>
            <a:spLocks noGrp="1"/>
          </p:cNvSpPr>
          <p:nvPr>
            <p:ph type="sldNum" sz="quarter" idx="11"/>
          </p:nvPr>
        </p:nvSpPr>
        <p:spPr/>
        <p:txBody>
          <a:bodyPr/>
          <a:lstStyle>
            <a:lvl1pPr>
              <a:defRPr/>
            </a:lvl1pPr>
          </a:lstStyle>
          <a:p>
            <a:fld id="{1625A13B-BB71-8D4A-9E64-B94CF4F5D396}" type="slidenum">
              <a:rPr lang="en-US" altLang="en-US"/>
              <a:pPr/>
              <a:t>‹#›</a:t>
            </a:fld>
            <a:endParaRPr lang="en-US" altLang="en-US"/>
          </a:p>
        </p:txBody>
      </p:sp>
    </p:spTree>
    <p:extLst>
      <p:ext uri="{BB962C8B-B14F-4D97-AF65-F5344CB8AC3E}">
        <p14:creationId xmlns:p14="http://schemas.microsoft.com/office/powerpoint/2010/main" val="100757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 Sub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smtClean="0"/>
              <a:t>Click icon to add picture</a:t>
            </a:r>
            <a:endParaRPr lang="en-US" noProof="0" dirty="0"/>
          </a:p>
        </p:txBody>
      </p:sp>
      <p:sp>
        <p:nvSpPr>
          <p:cNvPr id="8" name="Text Placeholder 18"/>
          <p:cNvSpPr>
            <a:spLocks noGrp="1"/>
          </p:cNvSpPr>
          <p:nvPr>
            <p:ph type="body" sz="quarter" idx="15" hasCustomPrompt="1"/>
          </p:nvPr>
        </p:nvSpPr>
        <p:spPr>
          <a:xfrm>
            <a:off x="1097280" y="1400165"/>
            <a:ext cx="8427720" cy="923330"/>
          </a:xfrm>
          <a:prstGeom prst="rect">
            <a:avLst/>
          </a:prstGeom>
          <a:solidFill>
            <a:schemeClr val="bg1">
              <a:alpha val="75000"/>
            </a:schemeClr>
          </a:solidFill>
        </p:spPr>
        <p:txBody>
          <a:bodyPr lIns="0" tIns="91440" rIns="274320" bIns="0" anchor="b">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smtClean="0"/>
              <a:t>Click to add a title</a:t>
            </a:r>
          </a:p>
        </p:txBody>
      </p:sp>
      <p:sp>
        <p:nvSpPr>
          <p:cNvPr id="9" name="Text Placeholder 10"/>
          <p:cNvSpPr>
            <a:spLocks noGrp="1"/>
          </p:cNvSpPr>
          <p:nvPr>
            <p:ph type="body" sz="quarter" idx="19" hasCustomPrompt="1"/>
          </p:nvPr>
        </p:nvSpPr>
        <p:spPr>
          <a:xfrm>
            <a:off x="1097280" y="2323495"/>
            <a:ext cx="8427720" cy="1078992"/>
          </a:xfrm>
          <a:prstGeom prst="rect">
            <a:avLst/>
          </a:prstGeom>
          <a:solidFill>
            <a:schemeClr val="bg1">
              <a:alpha val="75000"/>
            </a:schemeClr>
          </a:solidFill>
        </p:spPr>
        <p:txBody>
          <a:bodyPr lIns="0" tIns="182880" rIns="274320" bIns="0">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baseline="0">
                <a:solidFill>
                  <a:schemeClr val="accent2"/>
                </a:solidFill>
              </a:defRPr>
            </a:lvl1pPr>
            <a:lvl2pPr>
              <a:defRPr sz="3692">
                <a:solidFill>
                  <a:schemeClr val="accent2"/>
                </a:solidFill>
              </a:defRPr>
            </a:lvl2pPr>
            <a:lvl3pPr>
              <a:defRPr sz="3692">
                <a:solidFill>
                  <a:schemeClr val="accent2"/>
                </a:solidFill>
              </a:defRPr>
            </a:lvl3pPr>
            <a:lvl4pPr>
              <a:defRPr sz="3692">
                <a:solidFill>
                  <a:schemeClr val="accent2"/>
                </a:solidFill>
              </a:defRPr>
            </a:lvl4pPr>
            <a:lvl5pPr>
              <a:defRPr sz="3692">
                <a:solidFill>
                  <a:schemeClr val="accent2"/>
                </a:solidFill>
              </a:defRPr>
            </a:lvl5pPr>
          </a:lstStyle>
          <a:p>
            <a:pPr lvl="0"/>
            <a:r>
              <a:rPr lang="en-US" dirty="0" smtClean="0"/>
              <a:t>Click to add subtitle</a:t>
            </a:r>
          </a:p>
        </p:txBody>
      </p:sp>
      <p:sp>
        <p:nvSpPr>
          <p:cNvPr id="10" name="Text Placeholder 3"/>
          <p:cNvSpPr>
            <a:spLocks noGrp="1"/>
          </p:cNvSpPr>
          <p:nvPr>
            <p:ph type="body" sz="quarter" idx="23"/>
          </p:nvPr>
        </p:nvSpPr>
        <p:spPr>
          <a:xfrm>
            <a:off x="1096963" y="3402487"/>
            <a:ext cx="8428011" cy="4168301"/>
          </a:xfrm>
          <a:solidFill>
            <a:schemeClr val="bg1">
              <a:alpha val="75000"/>
            </a:schemeClr>
          </a:solidFill>
        </p:spPr>
        <p:txBody>
          <a:bodyPr lIns="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smtClean="0"/>
              <a:t>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Tree>
    <p:extLst>
      <p:ext uri="{BB962C8B-B14F-4D97-AF65-F5344CB8AC3E}">
        <p14:creationId xmlns:p14="http://schemas.microsoft.com/office/powerpoint/2010/main" val="134796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smtClean="0"/>
              <a:t>Click icon to add picture</a:t>
            </a:r>
            <a:endParaRPr lang="en-US" noProof="0" dirty="0"/>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
        <p:nvSpPr>
          <p:cNvPr id="11" name="Text Placeholder 3"/>
          <p:cNvSpPr>
            <a:spLocks noGrp="1"/>
          </p:cNvSpPr>
          <p:nvPr>
            <p:ph type="body" sz="quarter" idx="25"/>
          </p:nvPr>
        </p:nvSpPr>
        <p:spPr>
          <a:xfrm>
            <a:off x="1097280" y="2926080"/>
            <a:ext cx="8428011" cy="4644709"/>
          </a:xfrm>
          <a:solidFill>
            <a:schemeClr val="bg1">
              <a:alpha val="75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smtClean="0"/>
              <a:t>Edit Master text styles</a:t>
            </a:r>
          </a:p>
          <a:p>
            <a:pPr lvl="1"/>
            <a:r>
              <a:rPr lang="en-US" smtClean="0"/>
              <a:t>Second level</a:t>
            </a:r>
          </a:p>
          <a:p>
            <a:pPr lvl="2"/>
            <a:r>
              <a:rPr lang="en-US" smtClean="0"/>
              <a:t>Third level</a:t>
            </a:r>
          </a:p>
        </p:txBody>
      </p:sp>
      <p:sp>
        <p:nvSpPr>
          <p:cNvPr id="12" name="Text Placeholder 18"/>
          <p:cNvSpPr>
            <a:spLocks noGrp="1"/>
          </p:cNvSpPr>
          <p:nvPr>
            <p:ph type="body" sz="quarter" idx="26" hasCustomPrompt="1"/>
          </p:nvPr>
        </p:nvSpPr>
        <p:spPr>
          <a:xfrm>
            <a:off x="1097280" y="1400165"/>
            <a:ext cx="8427720" cy="1525916"/>
          </a:xfrm>
          <a:prstGeom prst="rect">
            <a:avLst/>
          </a:prstGeom>
          <a:solidFill>
            <a:schemeClr val="bg1">
              <a:alpha val="75000"/>
            </a:schemeClr>
          </a:solidFill>
        </p:spPr>
        <p:txBody>
          <a:bodyPr lIns="0" tIns="91440" rIns="274320" bIns="0" anchor="t" anchorCtr="0">
            <a:no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smtClean="0"/>
              <a:t>Click to add a title</a:t>
            </a:r>
          </a:p>
        </p:txBody>
      </p:sp>
    </p:spTree>
    <p:extLst>
      <p:ext uri="{BB962C8B-B14F-4D97-AF65-F5344CB8AC3E}">
        <p14:creationId xmlns:p14="http://schemas.microsoft.com/office/powerpoint/2010/main" val="20949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Title / Subtitle / Content">
    <p:spTree>
      <p:nvGrpSpPr>
        <p:cNvPr id="1" name=""/>
        <p:cNvGrpSpPr/>
        <p:nvPr/>
      </p:nvGrpSpPr>
      <p:grpSpPr>
        <a:xfrm>
          <a:off x="0" y="0"/>
          <a:ext cx="0" cy="0"/>
          <a:chOff x="0" y="0"/>
          <a:chExt cx="0" cy="0"/>
        </a:xfrm>
      </p:grpSpPr>
      <p:sp>
        <p:nvSpPr>
          <p:cNvPr id="9" name="Text Placeholder 18"/>
          <p:cNvSpPr>
            <a:spLocks noGrp="1"/>
          </p:cNvSpPr>
          <p:nvPr>
            <p:ph type="body" sz="quarter" idx="26" hasCustomPrompt="1"/>
          </p:nvPr>
        </p:nvSpPr>
        <p:spPr>
          <a:xfrm>
            <a:off x="1097279" y="1400165"/>
            <a:ext cx="12537979" cy="923330"/>
          </a:xfrm>
          <a:prstGeom prst="rect">
            <a:avLst/>
          </a:prstGeom>
          <a:solidFill>
            <a:schemeClr val="bg1">
              <a:alpha val="40000"/>
            </a:schemeClr>
          </a:solidFill>
        </p:spPr>
        <p:txBody>
          <a:bodyPr lIns="0" tIns="91440" rIns="274320" bIns="0" anchor="b">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smtClean="0"/>
              <a:t>Click to add a title</a:t>
            </a:r>
          </a:p>
        </p:txBody>
      </p:sp>
      <p:sp>
        <p:nvSpPr>
          <p:cNvPr id="10" name="Text Placeholder 10"/>
          <p:cNvSpPr>
            <a:spLocks noGrp="1"/>
          </p:cNvSpPr>
          <p:nvPr>
            <p:ph type="body" sz="quarter" idx="27" hasCustomPrompt="1"/>
          </p:nvPr>
        </p:nvSpPr>
        <p:spPr>
          <a:xfrm>
            <a:off x="1923262" y="2323495"/>
            <a:ext cx="11711997" cy="1078992"/>
          </a:xfrm>
          <a:prstGeom prst="rect">
            <a:avLst/>
          </a:prstGeom>
          <a:noFill/>
        </p:spPr>
        <p:txBody>
          <a:bodyPr lIns="0" tIns="182880" rIns="457200" bIns="182880">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baseline="0">
                <a:solidFill>
                  <a:schemeClr val="accent2"/>
                </a:solidFill>
              </a:defRPr>
            </a:lvl1pPr>
            <a:lvl2pPr>
              <a:defRPr sz="3692">
                <a:solidFill>
                  <a:schemeClr val="accent2"/>
                </a:solidFill>
              </a:defRPr>
            </a:lvl2pPr>
            <a:lvl3pPr>
              <a:defRPr sz="3692">
                <a:solidFill>
                  <a:schemeClr val="accent2"/>
                </a:solidFill>
              </a:defRPr>
            </a:lvl3pPr>
            <a:lvl4pPr>
              <a:defRPr sz="3692">
                <a:solidFill>
                  <a:schemeClr val="accent2"/>
                </a:solidFill>
              </a:defRPr>
            </a:lvl4pPr>
            <a:lvl5pPr>
              <a:defRPr sz="3692">
                <a:solidFill>
                  <a:schemeClr val="accent2"/>
                </a:solidFill>
              </a:defRPr>
            </a:lvl5pPr>
          </a:lstStyle>
          <a:p>
            <a:pPr lvl="0"/>
            <a:r>
              <a:rPr lang="en-US" dirty="0" smtClean="0"/>
              <a:t>Click to add subtitle</a:t>
            </a:r>
          </a:p>
        </p:txBody>
      </p:sp>
      <p:sp>
        <p:nvSpPr>
          <p:cNvPr id="11" name="Text Placeholder 3"/>
          <p:cNvSpPr>
            <a:spLocks noGrp="1"/>
          </p:cNvSpPr>
          <p:nvPr>
            <p:ph type="body" sz="quarter" idx="28"/>
          </p:nvPr>
        </p:nvSpPr>
        <p:spPr>
          <a:xfrm>
            <a:off x="1922929" y="3402486"/>
            <a:ext cx="11712339" cy="4168301"/>
          </a:xfrm>
          <a:solidFill>
            <a:schemeClr val="bg1">
              <a:alpha val="40000"/>
            </a:schemeClr>
          </a:solidFill>
        </p:spPr>
        <p:txBody>
          <a:bodyPr lIns="0" rIns="274320" bIns="91440">
            <a:noAutofit/>
          </a:bodyPr>
          <a:lstStyle>
            <a:lvl1pPr>
              <a:spcBef>
                <a:spcPts val="900"/>
              </a:spcBef>
              <a:defRPr sz="3200"/>
            </a:lvl1pPr>
            <a:lvl2pPr marL="731520">
              <a:spcBef>
                <a:spcPts val="100"/>
              </a:spcBef>
              <a:defRPr sz="2800"/>
            </a:lvl2pPr>
            <a:lvl3pPr marL="1280160">
              <a:spcBef>
                <a:spcPts val="500"/>
              </a:spcBef>
              <a:defRPr sz="2600"/>
            </a:lvl3pPr>
          </a:lstStyle>
          <a:p>
            <a:pPr lvl="0"/>
            <a:r>
              <a:rPr lang="en-US" smtClean="0"/>
              <a:t>Edit Master text styles</a:t>
            </a:r>
          </a:p>
          <a:p>
            <a:pPr lvl="1"/>
            <a:r>
              <a:rPr lang="en-US" smtClean="0"/>
              <a:t>Second level</a:t>
            </a:r>
          </a:p>
          <a:p>
            <a:pPr lvl="2"/>
            <a:r>
              <a:rPr lang="en-US" smtClean="0"/>
              <a:t>Third level</a:t>
            </a:r>
          </a:p>
        </p:txBody>
      </p:sp>
      <p:sp>
        <p:nvSpPr>
          <p:cNvPr id="5" name="Slide Number Placeholder 1"/>
          <p:cNvSpPr>
            <a:spLocks noGrp="1"/>
          </p:cNvSpPr>
          <p:nvPr>
            <p:ph type="sldNum" sz="quarter" idx="29"/>
          </p:nvPr>
        </p:nvSpPr>
        <p:spPr/>
        <p:txBody>
          <a:bodyPr/>
          <a:lstStyle>
            <a:lvl1pPr>
              <a:defRPr/>
            </a:lvl1pPr>
          </a:lstStyle>
          <a:p>
            <a:fld id="{6C9686C1-DB47-8441-80A6-071E2EAEA2B5}" type="slidenum">
              <a:rPr lang="en-US" altLang="en-US"/>
              <a:pPr/>
              <a:t>‹#›</a:t>
            </a:fld>
            <a:endParaRPr lang="en-US" altLang="en-US"/>
          </a:p>
        </p:txBody>
      </p:sp>
    </p:spTree>
    <p:extLst>
      <p:ext uri="{BB962C8B-B14F-4D97-AF65-F5344CB8AC3E}">
        <p14:creationId xmlns:p14="http://schemas.microsoft.com/office/powerpoint/2010/main" val="141370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 Content">
    <p:spTree>
      <p:nvGrpSpPr>
        <p:cNvPr id="1" name=""/>
        <p:cNvGrpSpPr/>
        <p:nvPr/>
      </p:nvGrpSpPr>
      <p:grpSpPr>
        <a:xfrm>
          <a:off x="0" y="0"/>
          <a:ext cx="0" cy="0"/>
          <a:chOff x="0" y="0"/>
          <a:chExt cx="0" cy="0"/>
        </a:xfrm>
      </p:grpSpPr>
      <p:sp>
        <p:nvSpPr>
          <p:cNvPr id="9" name="Text Placeholder 18"/>
          <p:cNvSpPr>
            <a:spLocks noGrp="1"/>
          </p:cNvSpPr>
          <p:nvPr>
            <p:ph type="body" sz="quarter" idx="26" hasCustomPrompt="1"/>
          </p:nvPr>
        </p:nvSpPr>
        <p:spPr>
          <a:xfrm>
            <a:off x="1097279" y="1400165"/>
            <a:ext cx="12537979" cy="923330"/>
          </a:xfrm>
          <a:prstGeom prst="rect">
            <a:avLst/>
          </a:prstGeom>
          <a:solidFill>
            <a:schemeClr val="bg1">
              <a:alpha val="40000"/>
            </a:schemeClr>
          </a:solidFill>
        </p:spPr>
        <p:txBody>
          <a:bodyPr lIns="0" tIns="91440" rIns="274320" bIns="0" anchor="t" anchorCtr="0">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dirty="0" smtClean="0"/>
              <a:t>Click to add a title</a:t>
            </a:r>
          </a:p>
        </p:txBody>
      </p:sp>
      <p:sp>
        <p:nvSpPr>
          <p:cNvPr id="11" name="Text Placeholder 3"/>
          <p:cNvSpPr>
            <a:spLocks noGrp="1"/>
          </p:cNvSpPr>
          <p:nvPr>
            <p:ph type="body" sz="quarter" idx="28"/>
          </p:nvPr>
        </p:nvSpPr>
        <p:spPr>
          <a:xfrm>
            <a:off x="1922929" y="2926080"/>
            <a:ext cx="11712339" cy="4644707"/>
          </a:xfrm>
          <a:solidFill>
            <a:schemeClr val="bg1">
              <a:alpha val="40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stStyle>
          <a:p>
            <a:pPr lvl="0"/>
            <a:r>
              <a:rPr lang="en-US" smtClean="0"/>
              <a:t>Edit Master text styles</a:t>
            </a:r>
          </a:p>
          <a:p>
            <a:pPr lvl="1"/>
            <a:r>
              <a:rPr lang="en-US" smtClean="0"/>
              <a:t>Second level</a:t>
            </a:r>
          </a:p>
          <a:p>
            <a:pPr lvl="2"/>
            <a:r>
              <a:rPr lang="en-US" smtClean="0"/>
              <a:t>Third level</a:t>
            </a:r>
          </a:p>
        </p:txBody>
      </p:sp>
      <p:sp>
        <p:nvSpPr>
          <p:cNvPr id="5" name="Slide Number Placeholder 1"/>
          <p:cNvSpPr>
            <a:spLocks noGrp="1"/>
          </p:cNvSpPr>
          <p:nvPr>
            <p:ph type="sldNum" sz="quarter" idx="29"/>
          </p:nvPr>
        </p:nvSpPr>
        <p:spPr/>
        <p:txBody>
          <a:bodyPr/>
          <a:lstStyle>
            <a:lvl1pPr>
              <a:defRPr/>
            </a:lvl1pPr>
          </a:lstStyle>
          <a:p>
            <a:fld id="{6C9686C1-DB47-8441-80A6-071E2EAEA2B5}" type="slidenum">
              <a:rPr lang="en-US" altLang="en-US"/>
              <a:pPr/>
              <a:t>‹#›</a:t>
            </a:fld>
            <a:endParaRPr lang="en-US" altLang="en-US"/>
          </a:p>
        </p:txBody>
      </p:sp>
    </p:spTree>
    <p:extLst>
      <p:ext uri="{BB962C8B-B14F-4D97-AF65-F5344CB8AC3E}">
        <p14:creationId xmlns:p14="http://schemas.microsoft.com/office/powerpoint/2010/main" val="97316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17 Cov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188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17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297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7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descr="Section Divider" title="Section Divider"/>
          <p:cNvSpPr>
            <a:spLocks noGrp="1"/>
          </p:cNvSpPr>
          <p:nvPr>
            <p:ph type="body" idx="13"/>
          </p:nvPr>
        </p:nvSpPr>
        <p:spPr>
          <a:xfrm>
            <a:off x="1828800" y="2407920"/>
            <a:ext cx="10850880" cy="320040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algn="ctr"/>
            <a:endParaRPr lang="en-US" sz="4480" b="1" dirty="0"/>
          </a:p>
        </p:txBody>
      </p:sp>
    </p:spTree>
    <p:extLst>
      <p:ext uri="{BB962C8B-B14F-4D97-AF65-F5344CB8AC3E}">
        <p14:creationId xmlns:p14="http://schemas.microsoft.com/office/powerpoint/2010/main" val="3178035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1006475" y="2190750"/>
            <a:ext cx="12617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pic>
        <p:nvPicPr>
          <p:cNvPr id="102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4"/>
          </p:nvPr>
        </p:nvSpPr>
        <p:spPr>
          <a:xfrm>
            <a:off x="457200" y="7570788"/>
            <a:ext cx="1465263" cy="438150"/>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chemeClr val="accent2"/>
                </a:solidFill>
                <a:latin typeface="Arial" charset="0"/>
                <a:ea typeface="Arial" charset="0"/>
                <a:cs typeface="Arial" charset="0"/>
              </a:defRPr>
            </a:lvl1pPr>
          </a:lstStyle>
          <a:p>
            <a:fld id="{5F937897-339B-B449-8C38-B0423CAEB7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 id="2147483678" r:id="rId5"/>
    <p:sldLayoutId id="2147483681" r:id="rId6"/>
  </p:sldLayoutIdLst>
  <p:timing>
    <p:tnLst>
      <p:par>
        <p:cTn id="1" dur="indefinite" restart="never" nodeType="tmRoot"/>
      </p:par>
    </p:tnLst>
  </p:timing>
  <p:hf hdr="0" ftr="0" dt="0"/>
  <p:txStyles>
    <p:title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p:titleStyle>
    <p:bodyStyle>
      <a:lvl1pPr marL="273050" indent="-273050" algn="l" defTabSz="1096963" rtl="0" eaLnBrk="1" fontAlgn="base" hangingPunct="1">
        <a:lnSpc>
          <a:spcPct val="120000"/>
        </a:lnSpc>
        <a:spcBef>
          <a:spcPts val="12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384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txStyles>
    <p:titleStyle>
      <a:lvl1pPr algn="ctr" defTabSz="731520" rtl="0" eaLnBrk="1" latinLnBrk="0" hangingPunct="1">
        <a:spcBef>
          <a:spcPct val="0"/>
        </a:spcBef>
        <a:buNone/>
        <a:defRPr sz="704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2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48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4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linkedin.com/in/brendanaldrich/"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mckinsey.com/insights/business_technology/big_data_the_next_frontier_for_innovati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3749041"/>
            <a:ext cx="13655040" cy="1471172"/>
          </a:xfrm>
          <a:prstGeom prst="rect">
            <a:avLst/>
          </a:prstGeom>
          <a:noFill/>
        </p:spPr>
        <p:txBody>
          <a:bodyPr wrap="square" rtlCol="0">
            <a:spAutoFit/>
          </a:bodyPr>
          <a:lstStyle/>
          <a:p>
            <a:pPr algn="ctr" defTabSz="1463040" eaLnBrk="1" fontAlgn="auto" hangingPunct="1">
              <a:spcBef>
                <a:spcPts val="0"/>
              </a:spcBef>
              <a:spcAft>
                <a:spcPts val="0"/>
              </a:spcAft>
            </a:pPr>
            <a:r>
              <a:rPr lang="en-US" sz="4480" b="1" dirty="0">
                <a:solidFill>
                  <a:prstClr val="black"/>
                </a:solidFill>
                <a:latin typeface="Arial" panose="020B0604020202020204" pitchFamily="34" charset="0"/>
                <a:cs typeface="Arial" panose="020B0604020202020204" pitchFamily="34" charset="0"/>
              </a:rPr>
              <a:t>Lead the Charge: </a:t>
            </a:r>
          </a:p>
          <a:p>
            <a:pPr algn="ctr" defTabSz="1463040" eaLnBrk="1" fontAlgn="auto" hangingPunct="1">
              <a:spcBef>
                <a:spcPts val="0"/>
              </a:spcBef>
              <a:spcAft>
                <a:spcPts val="0"/>
              </a:spcAft>
            </a:pPr>
            <a:r>
              <a:rPr lang="en-US" sz="4480" b="1" dirty="0">
                <a:solidFill>
                  <a:prstClr val="black"/>
                </a:solidFill>
                <a:latin typeface="Arial" panose="020B0604020202020204" pitchFamily="34" charset="0"/>
                <a:cs typeface="Arial" panose="020B0604020202020204" pitchFamily="34" charset="0"/>
              </a:rPr>
              <a:t>CSU’s Transformational Data Program</a:t>
            </a:r>
          </a:p>
        </p:txBody>
      </p:sp>
      <p:sp>
        <p:nvSpPr>
          <p:cNvPr id="3" name="TextBox 2"/>
          <p:cNvSpPr txBox="1"/>
          <p:nvPr/>
        </p:nvSpPr>
        <p:spPr>
          <a:xfrm>
            <a:off x="121920" y="5390007"/>
            <a:ext cx="14386560" cy="1845633"/>
          </a:xfrm>
          <a:prstGeom prst="rect">
            <a:avLst/>
          </a:prstGeom>
          <a:noFill/>
        </p:spPr>
        <p:txBody>
          <a:bodyPr wrap="square" rtlCol="0">
            <a:spAutoFit/>
          </a:bodyPr>
          <a:lstStyle/>
          <a:p>
            <a:pPr algn="ctr" defTabSz="1463040" eaLnBrk="1" fontAlgn="auto" hangingPunct="1">
              <a:spcBef>
                <a:spcPts val="0"/>
              </a:spcBef>
              <a:spcAft>
                <a:spcPts val="0"/>
              </a:spcAft>
            </a:pPr>
            <a:r>
              <a:rPr lang="en-US" sz="1600" dirty="0">
                <a:solidFill>
                  <a:srgbClr val="707C7C"/>
                </a:solidFill>
                <a:latin typeface="Arial" panose="020B0604020202020204" pitchFamily="34" charset="0"/>
                <a:cs typeface="Arial" panose="020B0604020202020204" pitchFamily="34" charset="0"/>
              </a:rPr>
              <a:t>PRESENTED BY:</a:t>
            </a:r>
          </a:p>
          <a:p>
            <a:pPr algn="ctr" defTabSz="1463040" eaLnBrk="1" fontAlgn="auto" hangingPunct="1">
              <a:spcBef>
                <a:spcPts val="960"/>
              </a:spcBef>
              <a:spcAft>
                <a:spcPts val="0"/>
              </a:spcAft>
            </a:pPr>
            <a:r>
              <a:rPr lang="en-US" sz="2240" dirty="0">
                <a:solidFill>
                  <a:prstClr val="black"/>
                </a:solidFill>
                <a:latin typeface="Arial" panose="020B0604020202020204" pitchFamily="34" charset="0"/>
                <a:cs typeface="Arial" panose="020B0604020202020204" pitchFamily="34" charset="0"/>
              </a:rPr>
              <a:t>Brendan Aldrich</a:t>
            </a:r>
          </a:p>
          <a:p>
            <a:pPr algn="ctr" defTabSz="1463040" eaLnBrk="1" fontAlgn="auto" hangingPunct="1">
              <a:spcBef>
                <a:spcPts val="0"/>
              </a:spcBef>
              <a:spcAft>
                <a:spcPts val="0"/>
              </a:spcAft>
            </a:pPr>
            <a:r>
              <a:rPr lang="en-US" sz="2240" dirty="0">
                <a:solidFill>
                  <a:prstClr val="black"/>
                </a:solidFill>
                <a:latin typeface="Arial" panose="020B0604020202020204" pitchFamily="34" charset="0"/>
                <a:cs typeface="Arial" panose="020B0604020202020204" pitchFamily="34" charset="0"/>
              </a:rPr>
              <a:t>Chief Data Officer</a:t>
            </a:r>
          </a:p>
          <a:p>
            <a:pPr algn="ctr" defTabSz="1463040" eaLnBrk="1" fontAlgn="auto" hangingPunct="1">
              <a:spcBef>
                <a:spcPts val="0"/>
              </a:spcBef>
              <a:spcAft>
                <a:spcPts val="0"/>
              </a:spcAft>
            </a:pPr>
            <a:r>
              <a:rPr lang="en-US" sz="2240" dirty="0">
                <a:solidFill>
                  <a:prstClr val="black"/>
                </a:solidFill>
                <a:latin typeface="Arial" panose="020B0604020202020204" pitchFamily="34" charset="0"/>
                <a:cs typeface="Arial" panose="020B0604020202020204" pitchFamily="34" charset="0"/>
              </a:rPr>
              <a:t>California State University, Office of the Chancellor</a:t>
            </a:r>
            <a:br>
              <a:rPr lang="en-US" sz="2240" dirty="0">
                <a:solidFill>
                  <a:prstClr val="black"/>
                </a:solidFill>
                <a:latin typeface="Arial" panose="020B0604020202020204" pitchFamily="34" charset="0"/>
                <a:cs typeface="Arial" panose="020B0604020202020204" pitchFamily="34" charset="0"/>
              </a:rPr>
            </a:br>
            <a:endParaRPr lang="en-US" sz="224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56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335498"/>
            <a:ext cx="12820004" cy="986864"/>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2537990" cy="929097"/>
          </a:xfrm>
        </p:spPr>
        <p:txBody>
          <a:bodyPr/>
          <a:lstStyle/>
          <a:p>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10</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1" name="TextBox 30"/>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34" name="TextBox 33"/>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36" name="TextBox 35"/>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38" name="Flowchart: Internal Storage 37"/>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lbow Connector 48"/>
          <p:cNvCxnSpPr>
            <a:stCxn id="38" idx="2"/>
            <a:endCxn id="39"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8" idx="2"/>
            <a:endCxn id="40"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56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278312"/>
            <a:ext cx="12820004" cy="1044050"/>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7" y="6791051"/>
            <a:ext cx="13406611" cy="929097"/>
          </a:xfrm>
        </p:spPr>
        <p:txBody>
          <a:bodyPr/>
          <a:lstStyle/>
          <a:p>
            <a:pPr marL="514350" indent="-514350">
              <a:buFont typeface="+mj-lt"/>
              <a:buAutoNum type="arabicPeriod"/>
            </a:pPr>
            <a:r>
              <a:rPr lang="en-US" b="1" dirty="0" smtClean="0"/>
              <a:t>Transactional Source(s) = No stable data history</a:t>
            </a:r>
          </a:p>
          <a:p>
            <a:pPr lvl="1"/>
            <a:r>
              <a:rPr lang="en-US" dirty="0" smtClean="0"/>
              <a:t>Like trying to dip your toe in the same place of the river twice… it doesn’t work</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11</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49" name="Flowchart: Internal Storage 48"/>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Elbow Connector 51"/>
          <p:cNvCxnSpPr>
            <a:stCxn id="49" idx="2"/>
            <a:endCxn id="50"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9" idx="2"/>
            <a:endCxn id="51"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55" name="TextBox 54"/>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56" name="TextBox 55"/>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12" name="Rectangle 11"/>
          <p:cNvSpPr/>
          <p:nvPr/>
        </p:nvSpPr>
        <p:spPr>
          <a:xfrm>
            <a:off x="11648661" y="4409309"/>
            <a:ext cx="707666" cy="19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728174" y="4508191"/>
            <a:ext cx="55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0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389026"/>
            <a:ext cx="12820004" cy="933335"/>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7" y="6791051"/>
            <a:ext cx="13429616" cy="1156389"/>
          </a:xfrm>
        </p:spPr>
        <p:txBody>
          <a:bodyPr/>
          <a:lstStyle/>
          <a:p>
            <a:pPr marL="514350" indent="-514350">
              <a:buFont typeface="+mj-lt"/>
              <a:buAutoNum type="arabicPeriod" startAt="2"/>
            </a:pPr>
            <a:r>
              <a:rPr lang="en-US" b="1" dirty="0" smtClean="0"/>
              <a:t>Schema-first means we only focus on the questions we know</a:t>
            </a:r>
          </a:p>
          <a:p>
            <a:pPr lvl="1"/>
            <a:r>
              <a:rPr lang="en-US" dirty="0" smtClean="0"/>
              <a:t>No guarantee we can answer questions we haven’t yet been asked</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12</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 name="Flowchart: Internal Storage 2"/>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3" idx="2"/>
            <a:endCxn id="34"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 idx="2"/>
            <a:endCxn id="36"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40" name="TextBox 39"/>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49" name="TextBox 48"/>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16" name="Oval Callout 15"/>
          <p:cNvSpPr/>
          <p:nvPr/>
        </p:nvSpPr>
        <p:spPr>
          <a:xfrm>
            <a:off x="11892951" y="2551942"/>
            <a:ext cx="1863306" cy="112718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 B = </a:t>
            </a:r>
            <a:r>
              <a:rPr lang="en-US" dirty="0" smtClean="0">
                <a:solidFill>
                  <a:schemeClr val="bg1"/>
                </a:solidFill>
              </a:rPr>
              <a:t>No</a:t>
            </a:r>
          </a:p>
          <a:p>
            <a:pPr algn="ctr"/>
            <a:r>
              <a:rPr lang="en-US" dirty="0" smtClean="0">
                <a:solidFill>
                  <a:schemeClr val="tx1"/>
                </a:solidFill>
              </a:rPr>
              <a:t>A + C =</a:t>
            </a:r>
            <a:r>
              <a:rPr lang="en-US" dirty="0" smtClean="0">
                <a:solidFill>
                  <a:schemeClr val="bg1"/>
                </a:solidFill>
              </a:rPr>
              <a:t> No</a:t>
            </a:r>
            <a:endParaRPr lang="en-US" dirty="0">
              <a:solidFill>
                <a:schemeClr val="bg1"/>
              </a:solidFill>
            </a:endParaRPr>
          </a:p>
        </p:txBody>
      </p:sp>
      <p:pic>
        <p:nvPicPr>
          <p:cNvPr id="17" name="Picture 16"/>
          <p:cNvPicPr>
            <a:picLocks noChangeAspect="1"/>
          </p:cNvPicPr>
          <p:nvPr/>
        </p:nvPicPr>
        <p:blipFill>
          <a:blip r:embed="rId3"/>
          <a:stretch>
            <a:fillRect/>
          </a:stretch>
        </p:blipFill>
        <p:spPr>
          <a:xfrm>
            <a:off x="13123018" y="2805442"/>
            <a:ext cx="297218" cy="293408"/>
          </a:xfrm>
          <a:prstGeom prst="rect">
            <a:avLst/>
          </a:prstGeom>
        </p:spPr>
      </p:pic>
      <p:pic>
        <p:nvPicPr>
          <p:cNvPr id="18" name="Picture 17"/>
          <p:cNvPicPr>
            <a:picLocks noChangeAspect="1"/>
          </p:cNvPicPr>
          <p:nvPr/>
        </p:nvPicPr>
        <p:blipFill>
          <a:blip r:embed="rId4"/>
          <a:stretch>
            <a:fillRect/>
          </a:stretch>
        </p:blipFill>
        <p:spPr>
          <a:xfrm>
            <a:off x="13125728" y="3160348"/>
            <a:ext cx="294508" cy="292608"/>
          </a:xfrm>
          <a:prstGeom prst="rect">
            <a:avLst/>
          </a:prstGeom>
        </p:spPr>
      </p:pic>
      <p:sp>
        <p:nvSpPr>
          <p:cNvPr id="50" name="Rounded Rectangle 49"/>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50"/>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131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377588"/>
            <a:ext cx="12820004" cy="944773"/>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2912030" cy="1156389"/>
          </a:xfrm>
        </p:spPr>
        <p:txBody>
          <a:bodyPr/>
          <a:lstStyle/>
          <a:p>
            <a:pPr marL="514350" indent="-514350">
              <a:buFont typeface="+mj-lt"/>
              <a:buAutoNum type="arabicPeriod" startAt="3"/>
            </a:pPr>
            <a:r>
              <a:rPr lang="en-US" b="1" dirty="0" smtClean="0"/>
              <a:t>Entire DW is just a limited set of ALL the available information</a:t>
            </a:r>
          </a:p>
          <a:p>
            <a:pPr lvl="1"/>
            <a:r>
              <a:rPr lang="en-US" dirty="0" smtClean="0"/>
              <a:t>Even from just a single system… much less LMS, card swipe, housing, etc.</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13</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 name="TextBox 2"/>
          <p:cNvSpPr txBox="1"/>
          <p:nvPr/>
        </p:nvSpPr>
        <p:spPr>
          <a:xfrm>
            <a:off x="81039" y="3622127"/>
            <a:ext cx="2372830" cy="1323439"/>
          </a:xfrm>
          <a:prstGeom prst="rect">
            <a:avLst/>
          </a:prstGeom>
          <a:noFill/>
        </p:spPr>
        <p:txBody>
          <a:bodyPr wrap="square" rtlCol="0">
            <a:spAutoFit/>
          </a:bodyPr>
          <a:lstStyle/>
          <a:p>
            <a:r>
              <a:rPr lang="en-US" sz="2000" b="1" dirty="0" smtClean="0"/>
              <a:t>PeopleSoft Student</a:t>
            </a:r>
          </a:p>
          <a:p>
            <a:r>
              <a:rPr lang="en-US" sz="2000" dirty="0" smtClean="0"/>
              <a:t>23,000 tables</a:t>
            </a:r>
          </a:p>
          <a:p>
            <a:r>
              <a:rPr lang="en-US" sz="2000" dirty="0" smtClean="0"/>
              <a:t>400 student tables</a:t>
            </a:r>
          </a:p>
          <a:p>
            <a:r>
              <a:rPr lang="en-US" sz="2000" dirty="0" smtClean="0"/>
              <a:t>1,000’s of attributes</a:t>
            </a:r>
            <a:endParaRPr lang="en-US" sz="2000" dirty="0"/>
          </a:p>
        </p:txBody>
      </p:sp>
      <p:sp>
        <p:nvSpPr>
          <p:cNvPr id="9" name="TextBox 8"/>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34" name="TextBox 33"/>
          <p:cNvSpPr txBox="1"/>
          <p:nvPr/>
        </p:nvSpPr>
        <p:spPr>
          <a:xfrm>
            <a:off x="4095637" y="2241522"/>
            <a:ext cx="2934187" cy="1323439"/>
          </a:xfrm>
          <a:prstGeom prst="rect">
            <a:avLst/>
          </a:prstGeom>
          <a:noFill/>
        </p:spPr>
        <p:txBody>
          <a:bodyPr wrap="square" rtlCol="0">
            <a:spAutoFit/>
          </a:bodyPr>
          <a:lstStyle/>
          <a:p>
            <a:r>
              <a:rPr lang="en-US" sz="2000" b="1" dirty="0" smtClean="0"/>
              <a:t>Student Data Warehouse</a:t>
            </a:r>
          </a:p>
          <a:p>
            <a:r>
              <a:rPr lang="en-US" sz="2000" dirty="0" smtClean="0"/>
              <a:t>Fewer than 100 tables</a:t>
            </a:r>
          </a:p>
          <a:p>
            <a:r>
              <a:rPr lang="en-US" sz="2000" dirty="0"/>
              <a:t>D</a:t>
            </a:r>
            <a:r>
              <a:rPr lang="en-US" sz="2000" dirty="0" smtClean="0"/>
              <a:t>ozens student tables</a:t>
            </a:r>
          </a:p>
          <a:p>
            <a:r>
              <a:rPr lang="en-US" sz="2000" dirty="0" smtClean="0"/>
              <a:t>100’s of attributes</a:t>
            </a:r>
            <a:endParaRPr lang="en-US" sz="2000" dirty="0"/>
          </a:p>
        </p:txBody>
      </p:sp>
      <p:sp>
        <p:nvSpPr>
          <p:cNvPr id="36" name="Flowchart: Internal Storage 35"/>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Elbow Connector 39"/>
          <p:cNvCxnSpPr>
            <a:stCxn id="36" idx="2"/>
            <a:endCxn id="38"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6" idx="2"/>
            <a:endCxn id="39"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51" name="TextBox 50"/>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52" name="Rounded Rectangle 51"/>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c 52"/>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1065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420294"/>
            <a:ext cx="12820004" cy="902067"/>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2537990" cy="1132540"/>
          </a:xfrm>
        </p:spPr>
        <p:txBody>
          <a:bodyPr/>
          <a:lstStyle/>
          <a:p>
            <a:pPr marL="514350" indent="-514350">
              <a:buFont typeface="+mj-lt"/>
              <a:buAutoNum type="arabicPeriod" startAt="4"/>
            </a:pPr>
            <a:r>
              <a:rPr lang="en-US" b="1" dirty="0" smtClean="0"/>
              <a:t>It’s SLOW to add new data to a traditional data warehouse</a:t>
            </a:r>
          </a:p>
          <a:p>
            <a:pPr lvl="1"/>
            <a:r>
              <a:rPr lang="en-US" dirty="0" smtClean="0"/>
              <a:t>We have to build structure before we can add the data to START using it!</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14</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1" name="Flowchart: Internal Storage 30"/>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Elbow Connector 37"/>
          <p:cNvCxnSpPr>
            <a:stCxn id="31" idx="2"/>
            <a:endCxn id="34"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1" idx="2"/>
            <a:endCxn id="36"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49" name="TextBox 48"/>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50" name="TextBox 49"/>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pic>
        <p:nvPicPr>
          <p:cNvPr id="1026" name="Picture 2" descr="https://www.shareicon.net/data/512x512/2015/11/06/667883_animal_512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507" y="3816380"/>
            <a:ext cx="638055" cy="63805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www.shareicon.net/data/512x512/2015/11/06/667883_animal_512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3423">
            <a:off x="3719703" y="3244025"/>
            <a:ext cx="638055" cy="63805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www.shareicon.net/data/512x512/2015/11/06/667883_animal_512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17739">
            <a:off x="3540526" y="4398208"/>
            <a:ext cx="638055" cy="638055"/>
          </a:xfrm>
          <a:prstGeom prst="rect">
            <a:avLst/>
          </a:prstGeom>
          <a:noFill/>
          <a:extLst>
            <a:ext uri="{909E8E84-426E-40DD-AFC4-6F175D3DCCD1}">
              <a14:hiddenFill xmlns:a14="http://schemas.microsoft.com/office/drawing/2010/main">
                <a:solidFill>
                  <a:srgbClr val="FFFFFF"/>
                </a:solidFill>
              </a14:hiddenFill>
            </a:ext>
          </a:extLst>
        </p:spPr>
      </p:pic>
      <p:sp>
        <p:nvSpPr>
          <p:cNvPr id="53" name="Smiley Face 5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ounded Rectangle 53"/>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7365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350330"/>
            <a:ext cx="12820004" cy="972031"/>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3119064" cy="1240695"/>
          </a:xfrm>
        </p:spPr>
        <p:txBody>
          <a:bodyPr/>
          <a:lstStyle/>
          <a:p>
            <a:pPr marL="514350" indent="-514350">
              <a:buFont typeface="+mj-lt"/>
              <a:buAutoNum type="arabicPeriod" startAt="5"/>
            </a:pPr>
            <a:r>
              <a:rPr lang="en-US" b="1" dirty="0" smtClean="0"/>
              <a:t>Cleansing instead of Validating</a:t>
            </a:r>
          </a:p>
          <a:p>
            <a:pPr lvl="1"/>
            <a:r>
              <a:rPr lang="en-US" dirty="0" smtClean="0"/>
              <a:t>Creates a warehouse that is increasingly disconnected from source systems</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15</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1" name="Flowchart: Internal Storage 30"/>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Elbow Connector 37"/>
          <p:cNvCxnSpPr>
            <a:stCxn id="31" idx="2"/>
            <a:endCxn id="34"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1" idx="2"/>
            <a:endCxn id="36"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49" name="TextBox 48"/>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50" name="TextBox 49"/>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pic>
        <p:nvPicPr>
          <p:cNvPr id="2050" name="Picture 2" descr="https://cdn.pixabay.com/photo/2013/07/12/16/32/sponge-151109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162" y="3298513"/>
            <a:ext cx="953747" cy="7352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ngimg.com/uploads/question_mark/question_mark_PNG1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57569">
            <a:off x="2434084" y="2787144"/>
            <a:ext cx="336884" cy="4953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pngimg.com/uploads/question_mark/question_mark_PNG1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57569">
            <a:off x="2425419" y="3826683"/>
            <a:ext cx="336884" cy="4953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pngimg.com/uploads/question_mark/question_mark_PNG1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57569">
            <a:off x="2405855" y="4927289"/>
            <a:ext cx="336884" cy="495333"/>
          </a:xfrm>
          <a:prstGeom prst="rect">
            <a:avLst/>
          </a:prstGeom>
          <a:noFill/>
          <a:extLst>
            <a:ext uri="{909E8E84-426E-40DD-AFC4-6F175D3DCCD1}">
              <a14:hiddenFill xmlns:a14="http://schemas.microsoft.com/office/drawing/2010/main">
                <a:solidFill>
                  <a:srgbClr val="FFFFFF"/>
                </a:solidFill>
              </a14:hiddenFill>
            </a:ext>
          </a:extLst>
        </p:spPr>
      </p:pic>
      <p:sp>
        <p:nvSpPr>
          <p:cNvPr id="53" name="Smiley Face 5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ounded Rectangle 53"/>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6445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377588"/>
            <a:ext cx="12820004" cy="944773"/>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2537990" cy="929097"/>
          </a:xfrm>
        </p:spPr>
        <p:txBody>
          <a:bodyPr/>
          <a:lstStyle/>
          <a:p>
            <a:pPr marL="514350" indent="-514350">
              <a:buFont typeface="+mj-lt"/>
              <a:buAutoNum type="arabicPeriod" startAt="6"/>
            </a:pPr>
            <a:r>
              <a:rPr lang="en-US" b="1" dirty="0" smtClean="0"/>
              <a:t>Can’t tell the difference between Interesting and Useful</a:t>
            </a:r>
          </a:p>
          <a:p>
            <a:pPr lvl="1"/>
            <a:r>
              <a:rPr lang="en-US" dirty="0" smtClean="0"/>
              <a:t>Enormous efforts spent integrating data that will never be used again</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16</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1" name="Flowchart: Internal Storage 30"/>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Elbow Connector 37"/>
          <p:cNvCxnSpPr>
            <a:stCxn id="31" idx="2"/>
            <a:endCxn id="34"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1" idx="2"/>
            <a:endCxn id="36"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49" name="TextBox 48"/>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50" name="TextBox 49"/>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3" name="TextBox 2"/>
          <p:cNvSpPr txBox="1"/>
          <p:nvPr/>
        </p:nvSpPr>
        <p:spPr>
          <a:xfrm>
            <a:off x="3323558" y="4051526"/>
            <a:ext cx="1170597" cy="338554"/>
          </a:xfrm>
          <a:prstGeom prst="rect">
            <a:avLst/>
          </a:prstGeom>
          <a:noFill/>
        </p:spPr>
        <p:txBody>
          <a:bodyPr wrap="square" rtlCol="0">
            <a:spAutoFit/>
          </a:bodyPr>
          <a:lstStyle/>
          <a:p>
            <a:pPr algn="ctr"/>
            <a:r>
              <a:rPr lang="en-US" sz="1600" b="1" dirty="0" smtClean="0">
                <a:solidFill>
                  <a:srgbClr val="7030A0"/>
                </a:solidFill>
              </a:rPr>
              <a:t>Interesting!</a:t>
            </a:r>
            <a:endParaRPr lang="en-US" sz="1600" b="1" dirty="0">
              <a:solidFill>
                <a:srgbClr val="7030A0"/>
              </a:solidFill>
            </a:endParaRPr>
          </a:p>
        </p:txBody>
      </p:sp>
      <p:sp>
        <p:nvSpPr>
          <p:cNvPr id="51" name="TextBox 50"/>
          <p:cNvSpPr txBox="1"/>
          <p:nvPr/>
        </p:nvSpPr>
        <p:spPr>
          <a:xfrm rot="2462470">
            <a:off x="3399135" y="3446116"/>
            <a:ext cx="1170597" cy="338554"/>
          </a:xfrm>
          <a:prstGeom prst="rect">
            <a:avLst/>
          </a:prstGeom>
          <a:noFill/>
        </p:spPr>
        <p:txBody>
          <a:bodyPr wrap="square" rtlCol="0">
            <a:spAutoFit/>
          </a:bodyPr>
          <a:lstStyle/>
          <a:p>
            <a:pPr algn="ctr"/>
            <a:r>
              <a:rPr lang="en-US" sz="1600" b="1" dirty="0" smtClean="0">
                <a:solidFill>
                  <a:srgbClr val="7030A0"/>
                </a:solidFill>
              </a:rPr>
              <a:t>Interesting!</a:t>
            </a:r>
            <a:endParaRPr lang="en-US" sz="1600" b="1" dirty="0">
              <a:solidFill>
                <a:srgbClr val="7030A0"/>
              </a:solidFill>
            </a:endParaRPr>
          </a:p>
        </p:txBody>
      </p:sp>
      <p:sp>
        <p:nvSpPr>
          <p:cNvPr id="52" name="TextBox 51"/>
          <p:cNvSpPr txBox="1"/>
          <p:nvPr/>
        </p:nvSpPr>
        <p:spPr>
          <a:xfrm rot="19205337">
            <a:off x="3358819" y="4595857"/>
            <a:ext cx="1170597" cy="338554"/>
          </a:xfrm>
          <a:prstGeom prst="rect">
            <a:avLst/>
          </a:prstGeom>
          <a:noFill/>
        </p:spPr>
        <p:txBody>
          <a:bodyPr wrap="square" rtlCol="0">
            <a:spAutoFit/>
          </a:bodyPr>
          <a:lstStyle/>
          <a:p>
            <a:pPr algn="ctr"/>
            <a:r>
              <a:rPr lang="en-US" sz="1600" b="1" dirty="0" smtClean="0">
                <a:solidFill>
                  <a:srgbClr val="7030A0"/>
                </a:solidFill>
              </a:rPr>
              <a:t>Interesting!</a:t>
            </a:r>
            <a:endParaRPr lang="en-US" sz="1600" b="1" dirty="0">
              <a:solidFill>
                <a:srgbClr val="7030A0"/>
              </a:solidFill>
            </a:endParaRPr>
          </a:p>
        </p:txBody>
      </p:sp>
      <p:sp>
        <p:nvSpPr>
          <p:cNvPr id="53" name="TextBox 52"/>
          <p:cNvSpPr txBox="1"/>
          <p:nvPr/>
        </p:nvSpPr>
        <p:spPr>
          <a:xfrm rot="19347278">
            <a:off x="5926804" y="3437270"/>
            <a:ext cx="1170597" cy="338554"/>
          </a:xfrm>
          <a:prstGeom prst="rect">
            <a:avLst/>
          </a:prstGeom>
          <a:noFill/>
        </p:spPr>
        <p:txBody>
          <a:bodyPr wrap="square" rtlCol="0">
            <a:spAutoFit/>
          </a:bodyPr>
          <a:lstStyle/>
          <a:p>
            <a:pPr algn="ctr"/>
            <a:r>
              <a:rPr lang="en-US" sz="1600" b="1" dirty="0" smtClean="0">
                <a:solidFill>
                  <a:srgbClr val="00B050"/>
                </a:solidFill>
              </a:rPr>
              <a:t>Useful</a:t>
            </a:r>
            <a:endParaRPr lang="en-US" sz="1600" b="1" dirty="0">
              <a:solidFill>
                <a:srgbClr val="00B050"/>
              </a:solidFill>
            </a:endParaRPr>
          </a:p>
        </p:txBody>
      </p:sp>
      <p:sp>
        <p:nvSpPr>
          <p:cNvPr id="54" name="TextBox 53"/>
          <p:cNvSpPr txBox="1"/>
          <p:nvPr/>
        </p:nvSpPr>
        <p:spPr>
          <a:xfrm rot="2469385">
            <a:off x="5962966" y="4509738"/>
            <a:ext cx="1170597" cy="338554"/>
          </a:xfrm>
          <a:prstGeom prst="rect">
            <a:avLst/>
          </a:prstGeom>
          <a:noFill/>
        </p:spPr>
        <p:txBody>
          <a:bodyPr wrap="square" rtlCol="0">
            <a:spAutoFit/>
          </a:bodyPr>
          <a:lstStyle/>
          <a:p>
            <a:pPr algn="ctr"/>
            <a:r>
              <a:rPr lang="en-US" sz="1600" b="1" dirty="0" smtClean="0">
                <a:solidFill>
                  <a:srgbClr val="00B050"/>
                </a:solidFill>
              </a:rPr>
              <a:t>Useful</a:t>
            </a:r>
            <a:endParaRPr lang="en-US" sz="1600" b="1" dirty="0">
              <a:solidFill>
                <a:srgbClr val="00B050"/>
              </a:solidFill>
            </a:endParaRPr>
          </a:p>
        </p:txBody>
      </p:sp>
      <p:sp>
        <p:nvSpPr>
          <p:cNvPr id="55" name="Rounded Rectangle 54"/>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c 55"/>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9043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1097279" y="1290680"/>
            <a:ext cx="12820004" cy="1031681"/>
          </a:xfrm>
        </p:spPr>
        <p:txBody>
          <a:bodyPr/>
          <a:lstStyle/>
          <a:p>
            <a:r>
              <a:rPr lang="en-US" dirty="0" smtClean="0"/>
              <a:t>Traditional Data Warehouse Problems</a:t>
            </a:r>
            <a:endParaRPr lang="en-US" dirty="0"/>
          </a:p>
        </p:txBody>
      </p:sp>
      <p:sp>
        <p:nvSpPr>
          <p:cNvPr id="4" name="Text Placeholder 3"/>
          <p:cNvSpPr>
            <a:spLocks noGrp="1"/>
          </p:cNvSpPr>
          <p:nvPr>
            <p:ph type="body" sz="quarter" idx="28"/>
          </p:nvPr>
        </p:nvSpPr>
        <p:spPr>
          <a:xfrm>
            <a:off x="1097268" y="6791051"/>
            <a:ext cx="12537990" cy="929097"/>
          </a:xfrm>
        </p:spPr>
        <p:txBody>
          <a:bodyPr/>
          <a:lstStyle/>
          <a:p>
            <a:pPr marL="514350" indent="-514350">
              <a:buFont typeface="+mj-lt"/>
              <a:buAutoNum type="arabicPeriod" startAt="7"/>
            </a:pPr>
            <a:r>
              <a:rPr lang="en-US" b="1" dirty="0" smtClean="0"/>
              <a:t>Bottlenecking the enterprise through a single team</a:t>
            </a:r>
          </a:p>
          <a:p>
            <a:pPr lvl="1"/>
            <a:r>
              <a:rPr lang="en-US" dirty="0" smtClean="0"/>
              <a:t>You can only move as fast as the assigned resources… and no faster</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17</a:t>
            </a:fld>
            <a:endParaRPr lang="en-US" altLang="en-US"/>
          </a:p>
        </p:txBody>
      </p:sp>
      <p:sp>
        <p:nvSpPr>
          <p:cNvPr id="6" name="Flowchart: Magnetic Disk 5"/>
          <p:cNvSpPr/>
          <p:nvPr/>
        </p:nvSpPr>
        <p:spPr>
          <a:xfrm>
            <a:off x="2577538" y="389366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Flowchart: Magnetic Disk 6"/>
          <p:cNvSpPr/>
          <p:nvPr/>
        </p:nvSpPr>
        <p:spPr>
          <a:xfrm>
            <a:off x="2577537" y="2846527"/>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Flowchart: Magnetic Disk 7"/>
          <p:cNvSpPr/>
          <p:nvPr/>
        </p:nvSpPr>
        <p:spPr>
          <a:xfrm>
            <a:off x="2577538" y="494079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0" name="Straight Arrow Connector 9"/>
          <p:cNvCxnSpPr>
            <a:stCxn id="7" idx="4"/>
          </p:cNvCxnSpPr>
          <p:nvPr/>
        </p:nvCxnSpPr>
        <p:spPr>
          <a:xfrm>
            <a:off x="3364118" y="3274231"/>
            <a:ext cx="1150375" cy="938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p:cNvCxnSpPr>
          <p:nvPr/>
        </p:nvCxnSpPr>
        <p:spPr>
          <a:xfrm flipV="1">
            <a:off x="3364119" y="4429522"/>
            <a:ext cx="1150374" cy="938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p:cNvCxnSpPr>
          <p:nvPr/>
        </p:nvCxnSpPr>
        <p:spPr>
          <a:xfrm>
            <a:off x="3364119"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4637396" y="3563053"/>
            <a:ext cx="1327355" cy="1516626"/>
          </a:xfrm>
          <a:prstGeom prst="flowChartMagneticDisk">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0" name="Straight Arrow Connector 19"/>
          <p:cNvCxnSpPr>
            <a:endCxn id="24" idx="2"/>
          </p:cNvCxnSpPr>
          <p:nvPr/>
        </p:nvCxnSpPr>
        <p:spPr>
          <a:xfrm>
            <a:off x="5964751" y="4316145"/>
            <a:ext cx="1167029" cy="1003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22" idx="2"/>
          </p:cNvCxnSpPr>
          <p:nvPr/>
        </p:nvCxnSpPr>
        <p:spPr>
          <a:xfrm flipV="1">
            <a:off x="5964751" y="3270547"/>
            <a:ext cx="1167029" cy="910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Magnetic Disk 21"/>
          <p:cNvSpPr/>
          <p:nvPr/>
        </p:nvSpPr>
        <p:spPr>
          <a:xfrm>
            <a:off x="7131780" y="2842843"/>
            <a:ext cx="786581" cy="855407"/>
          </a:xfrm>
          <a:prstGeom prst="flowChartMagneticDisk">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Cube 23"/>
          <p:cNvSpPr/>
          <p:nvPr/>
        </p:nvSpPr>
        <p:spPr>
          <a:xfrm>
            <a:off x="7131780" y="4804684"/>
            <a:ext cx="914400" cy="823452"/>
          </a:xfrm>
          <a:prstGeom prst="cube">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ight Brace 25"/>
          <p:cNvSpPr/>
          <p:nvPr/>
        </p:nvSpPr>
        <p:spPr>
          <a:xfrm>
            <a:off x="8221254" y="2849298"/>
            <a:ext cx="589935" cy="29469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Rectangle 28"/>
          <p:cNvSpPr/>
          <p:nvPr/>
        </p:nvSpPr>
        <p:spPr>
          <a:xfrm>
            <a:off x="9213209" y="3203572"/>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9212405" y="4473767"/>
            <a:ext cx="688258" cy="8947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Connector 31"/>
          <p:cNvCxnSpPr/>
          <p:nvPr/>
        </p:nvCxnSpPr>
        <p:spPr>
          <a:xfrm>
            <a:off x="9266173" y="3392312"/>
            <a:ext cx="5794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9266173" y="3544712"/>
            <a:ext cx="475928" cy="18341"/>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9266173" y="3717240"/>
            <a:ext cx="36090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9266173" y="3912772"/>
            <a:ext cx="234388" cy="0"/>
          </a:xfrm>
          <a:prstGeom prst="line">
            <a:avLst/>
          </a:prstGeom>
          <a:ln w="38100"/>
        </p:spPr>
        <p:style>
          <a:lnRef idx="1">
            <a:schemeClr val="dk1"/>
          </a:lnRef>
          <a:fillRef idx="0">
            <a:schemeClr val="dk1"/>
          </a:fillRef>
          <a:effectRef idx="0">
            <a:schemeClr val="dk1"/>
          </a:effectRef>
          <a:fontRef idx="minor">
            <a:schemeClr val="tx1"/>
          </a:fontRef>
        </p:style>
      </p:cxnSp>
      <p:sp>
        <p:nvSpPr>
          <p:cNvPr id="41" name="Pie 40"/>
          <p:cNvSpPr/>
          <p:nvPr/>
        </p:nvSpPr>
        <p:spPr>
          <a:xfrm>
            <a:off x="9250291" y="4662184"/>
            <a:ext cx="609600" cy="540589"/>
          </a:xfrm>
          <a:prstGeom prst="pi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42" name="Straight Arrow Connector 41"/>
          <p:cNvCxnSpPr/>
          <p:nvPr/>
        </p:nvCxnSpPr>
        <p:spPr>
          <a:xfrm>
            <a:off x="10092694" y="4321367"/>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Smiley Face 42"/>
          <p:cNvSpPr/>
          <p:nvPr/>
        </p:nvSpPr>
        <p:spPr>
          <a:xfrm>
            <a:off x="11490387" y="3818624"/>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2148442" y="6021238"/>
            <a:ext cx="1644770" cy="415498"/>
          </a:xfrm>
          <a:prstGeom prst="rect">
            <a:avLst/>
          </a:prstGeom>
          <a:noFill/>
        </p:spPr>
        <p:txBody>
          <a:bodyPr wrap="square" rtlCol="0">
            <a:spAutoFit/>
          </a:bodyPr>
          <a:lstStyle/>
          <a:p>
            <a:r>
              <a:rPr lang="en-US" dirty="0" smtClean="0"/>
              <a:t>Data Sources</a:t>
            </a:r>
            <a:endParaRPr lang="en-US" dirty="0"/>
          </a:p>
        </p:txBody>
      </p:sp>
      <p:sp>
        <p:nvSpPr>
          <p:cNvPr id="45" name="TextBox 44"/>
          <p:cNvSpPr txBox="1"/>
          <p:nvPr/>
        </p:nvSpPr>
        <p:spPr>
          <a:xfrm>
            <a:off x="4294890" y="6032740"/>
            <a:ext cx="2012365" cy="415498"/>
          </a:xfrm>
          <a:prstGeom prst="rect">
            <a:avLst/>
          </a:prstGeom>
          <a:noFill/>
        </p:spPr>
        <p:txBody>
          <a:bodyPr wrap="square" rtlCol="0">
            <a:spAutoFit/>
          </a:bodyPr>
          <a:lstStyle/>
          <a:p>
            <a:r>
              <a:rPr lang="en-US" dirty="0" smtClean="0"/>
              <a:t>Data Warehouse</a:t>
            </a:r>
            <a:endParaRPr lang="en-US" dirty="0"/>
          </a:p>
        </p:txBody>
      </p:sp>
      <p:sp>
        <p:nvSpPr>
          <p:cNvPr id="46" name="TextBox 45"/>
          <p:cNvSpPr txBox="1"/>
          <p:nvPr/>
        </p:nvSpPr>
        <p:spPr>
          <a:xfrm>
            <a:off x="8811189" y="6011199"/>
            <a:ext cx="2664118" cy="415498"/>
          </a:xfrm>
          <a:prstGeom prst="rect">
            <a:avLst/>
          </a:prstGeom>
          <a:noFill/>
        </p:spPr>
        <p:txBody>
          <a:bodyPr wrap="square" rtlCol="0">
            <a:spAutoFit/>
          </a:bodyPr>
          <a:lstStyle/>
          <a:p>
            <a:r>
              <a:rPr lang="en-US" dirty="0" smtClean="0"/>
              <a:t>Reports / Dashboards</a:t>
            </a:r>
            <a:endParaRPr lang="en-US" dirty="0"/>
          </a:p>
        </p:txBody>
      </p:sp>
      <p:sp>
        <p:nvSpPr>
          <p:cNvPr id="47" name="TextBox 46"/>
          <p:cNvSpPr txBox="1"/>
          <p:nvPr/>
        </p:nvSpPr>
        <p:spPr>
          <a:xfrm>
            <a:off x="6818016" y="3993811"/>
            <a:ext cx="1431567" cy="415498"/>
          </a:xfrm>
          <a:prstGeom prst="rect">
            <a:avLst/>
          </a:prstGeom>
          <a:noFill/>
        </p:spPr>
        <p:txBody>
          <a:bodyPr wrap="square" rtlCol="0">
            <a:spAutoFit/>
          </a:bodyPr>
          <a:lstStyle/>
          <a:p>
            <a:r>
              <a:rPr lang="en-US" dirty="0" smtClean="0"/>
              <a:t>Data Marts</a:t>
            </a:r>
            <a:endParaRPr lang="en-US" dirty="0"/>
          </a:p>
        </p:txBody>
      </p:sp>
      <p:sp>
        <p:nvSpPr>
          <p:cNvPr id="48" name="TextBox 47"/>
          <p:cNvSpPr txBox="1"/>
          <p:nvPr/>
        </p:nvSpPr>
        <p:spPr>
          <a:xfrm>
            <a:off x="7166763" y="6041182"/>
            <a:ext cx="866582" cy="415498"/>
          </a:xfrm>
          <a:prstGeom prst="rect">
            <a:avLst/>
          </a:prstGeom>
          <a:noFill/>
        </p:spPr>
        <p:txBody>
          <a:bodyPr wrap="square" rtlCol="0">
            <a:spAutoFit/>
          </a:bodyPr>
          <a:lstStyle/>
          <a:p>
            <a:r>
              <a:rPr lang="en-US" dirty="0" smtClean="0"/>
              <a:t>Cubes</a:t>
            </a:r>
            <a:endParaRPr lang="en-US" dirty="0"/>
          </a:p>
        </p:txBody>
      </p:sp>
      <p:sp>
        <p:nvSpPr>
          <p:cNvPr id="31" name="TextBox 30"/>
          <p:cNvSpPr txBox="1"/>
          <p:nvPr/>
        </p:nvSpPr>
        <p:spPr>
          <a:xfrm>
            <a:off x="2722874" y="4246686"/>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34" name="TextBox 33"/>
          <p:cNvSpPr txBox="1"/>
          <p:nvPr/>
        </p:nvSpPr>
        <p:spPr>
          <a:xfrm>
            <a:off x="2685447" y="3191203"/>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36" name="TextBox 35"/>
          <p:cNvSpPr txBox="1"/>
          <p:nvPr/>
        </p:nvSpPr>
        <p:spPr>
          <a:xfrm>
            <a:off x="2735263" y="5285475"/>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sp>
        <p:nvSpPr>
          <p:cNvPr id="38" name="Flowchart: Internal Storage 37"/>
          <p:cNvSpPr/>
          <p:nvPr/>
        </p:nvSpPr>
        <p:spPr>
          <a:xfrm>
            <a:off x="5176019" y="420050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p:nvPr/>
        </p:nvSpPr>
        <p:spPr>
          <a:xfrm>
            <a:off x="4937955"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p:nvPr/>
        </p:nvSpPr>
        <p:spPr>
          <a:xfrm>
            <a:off x="5395976" y="466858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lbow Connector 48"/>
          <p:cNvCxnSpPr>
            <a:stCxn id="38" idx="2"/>
            <a:endCxn id="39" idx="0"/>
          </p:cNvCxnSpPr>
          <p:nvPr/>
        </p:nvCxnSpPr>
        <p:spPr>
          <a:xfrm rot="5400000">
            <a:off x="5102794" y="4449220"/>
            <a:ext cx="200661" cy="238064"/>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8" idx="2"/>
            <a:endCxn id="40" idx="0"/>
          </p:cNvCxnSpPr>
          <p:nvPr/>
        </p:nvCxnSpPr>
        <p:spPr>
          <a:xfrm rot="16200000" flipH="1">
            <a:off x="5331804" y="4458273"/>
            <a:ext cx="200661" cy="219957"/>
          </a:xfrm>
          <a:prstGeom prst="bentConnector3">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1697419" y="4409309"/>
            <a:ext cx="609600" cy="252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c 51"/>
          <p:cNvSpPr/>
          <p:nvPr/>
        </p:nvSpPr>
        <p:spPr>
          <a:xfrm rot="13884477" flipV="1">
            <a:off x="11691667" y="4387720"/>
            <a:ext cx="552091" cy="679696"/>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5066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7570788"/>
            <a:ext cx="1465263" cy="438150"/>
          </a:xfrm>
          <a:prstGeom prst="rect">
            <a:avLst/>
          </a:prstGeom>
        </p:spPr>
        <p:txBody>
          <a:bodyPr/>
          <a:lstStyle/>
          <a:p>
            <a:fld id="{6C9686C1-DB47-8441-80A6-071E2EAEA2B5}" type="slidenum">
              <a:rPr lang="en-US" altLang="en-US" smtClean="0"/>
              <a:pPr/>
              <a:t>18</a:t>
            </a:fld>
            <a:endParaRPr lang="en-US" altLang="en-US"/>
          </a:p>
        </p:txBody>
      </p:sp>
      <p:sp>
        <p:nvSpPr>
          <p:cNvPr id="7" name="Text Placeholder 5"/>
          <p:cNvSpPr txBox="1">
            <a:spLocks/>
          </p:cNvSpPr>
          <p:nvPr/>
        </p:nvSpPr>
        <p:spPr bwMode="auto">
          <a:xfrm>
            <a:off x="3909752" y="3085099"/>
            <a:ext cx="6924503"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smtClean="0">
                <a:ln>
                  <a:noFill/>
                </a:ln>
                <a:solidFill>
                  <a:srgbClr val="CC0B2A"/>
                </a:solidFill>
                <a:effectLst/>
                <a:uLnTx/>
                <a:uFillTx/>
                <a:latin typeface="Arial" charset="0"/>
                <a:cs typeface="Arial" charset="0"/>
              </a:rPr>
              <a:t>So What Do We Do?</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spTree>
    <p:extLst>
      <p:ext uri="{BB962C8B-B14F-4D97-AF65-F5344CB8AC3E}">
        <p14:creationId xmlns:p14="http://schemas.microsoft.com/office/powerpoint/2010/main" val="2360901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xabier.rolan.webs.uvigo.es/wp-content/uploads/2017/08/cloud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891" y="2465121"/>
            <a:ext cx="5243946" cy="4603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p:cNvSpPr txBox="1">
            <a:spLocks/>
          </p:cNvSpPr>
          <p:nvPr/>
        </p:nvSpPr>
        <p:spPr bwMode="auto">
          <a:xfrm>
            <a:off x="1097279" y="1399032"/>
            <a:ext cx="12820004"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dirty="0" smtClean="0">
                <a:ln>
                  <a:noFill/>
                </a:ln>
                <a:solidFill>
                  <a:srgbClr val="CC0B2A"/>
                </a:solidFill>
                <a:effectLst/>
                <a:uLnTx/>
                <a:uFillTx/>
                <a:latin typeface="Arial" charset="0"/>
                <a:cs typeface="Arial" charset="0"/>
              </a:rPr>
              <a:t>Data Lakes and </a:t>
            </a:r>
            <a:r>
              <a:rPr lang="en-US" dirty="0">
                <a:solidFill>
                  <a:srgbClr val="CC0B2A"/>
                </a:solidFill>
              </a:rPr>
              <a:t>t</a:t>
            </a:r>
            <a:r>
              <a:rPr kumimoji="0" lang="en-US" sz="5400" b="1" i="0" u="none" strike="noStrike" kern="1200" cap="none" spc="0" normalizeH="0" baseline="0" noProof="0" dirty="0" smtClean="0">
                <a:ln>
                  <a:noFill/>
                </a:ln>
                <a:solidFill>
                  <a:srgbClr val="CC0B2A"/>
                </a:solidFill>
                <a:effectLst/>
                <a:uLnTx/>
                <a:uFillTx/>
                <a:latin typeface="Arial" charset="0"/>
                <a:cs typeface="Arial" charset="0"/>
              </a:rPr>
              <a:t>he Cloud</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spTree>
    <p:extLst>
      <p:ext uri="{BB962C8B-B14F-4D97-AF65-F5344CB8AC3E}">
        <p14:creationId xmlns:p14="http://schemas.microsoft.com/office/powerpoint/2010/main" val="252857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828800" y="1929619"/>
            <a:ext cx="10850880" cy="3200400"/>
          </a:xfrm>
        </p:spPr>
        <p:txBody>
          <a:bodyPr/>
          <a:lstStyle/>
          <a:p>
            <a:r>
              <a:rPr lang="en-US" sz="3200" i="1" dirty="0"/>
              <a:t>This presentation leaves copyright of the content to the presenter. Unless otherwise noted in the materials, uploaded content carries the </a:t>
            </a:r>
            <a:r>
              <a:rPr lang="en-US" sz="3200" b="1" i="1" dirty="0">
                <a:hlinkClick r:id="rId2"/>
              </a:rPr>
              <a:t>Creative Commons Attribution 4.0 International (CC BY 4.0)</a:t>
            </a:r>
            <a:r>
              <a:rPr lang="en-US" sz="3200" dirty="0"/>
              <a:t>,</a:t>
            </a:r>
            <a:r>
              <a:rPr lang="en-US" sz="3200" i="1" dirty="0"/>
              <a:t> which grants usage to the general public, with appropriate credit to the author.</a:t>
            </a:r>
            <a:endParaRPr lang="en-US" sz="3200" dirty="0"/>
          </a:p>
        </p:txBody>
      </p:sp>
    </p:spTree>
    <p:extLst>
      <p:ext uri="{BB962C8B-B14F-4D97-AF65-F5344CB8AC3E}">
        <p14:creationId xmlns:p14="http://schemas.microsoft.com/office/powerpoint/2010/main" val="139336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Internal Storage 78"/>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Internal Storage 79"/>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Internal Storage 80"/>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Internal Storage 8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Internal Storage 82"/>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Internal Storage 83"/>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Internal Storage 84"/>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Internal Storage 85"/>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Internal Storage 86"/>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Internal Storage 87"/>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Internal Storage 88"/>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Internal Storage 89"/>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Internal Storage 90"/>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Internal Storage 9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Internal Storage 92"/>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Internal Storage 93"/>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Internal Storage 94"/>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Internal Storage 95"/>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Internal Storage 96"/>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Internal Storage 97"/>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Internal Storage 98"/>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Internal Storage 99"/>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Internal Storage 100"/>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Internal Storage 10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Internal Storage 102"/>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Internal Storage 103"/>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Internal Storage 119"/>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Internal Storage 120"/>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Internal Storage 12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Internal Storage 122"/>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Internal Storage 123"/>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Internal Storage 124"/>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Internal Storage 125"/>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Internal Storage 126"/>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Internal Storage 127"/>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Internal Storage 128"/>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Internal Storage 129"/>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Internal Storage 130"/>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Internal Storage 13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Internal Storage 132"/>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Internal Storage 133"/>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Internal Storage 134"/>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Internal Storage 135"/>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Internal Storage 136"/>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26"/>
          </p:nvPr>
        </p:nvSpPr>
        <p:spPr/>
        <p:txBody>
          <a:bodyPr/>
          <a:lstStyle/>
          <a:p>
            <a:r>
              <a:rPr lang="en-US" dirty="0" smtClean="0"/>
              <a:t>Getting More from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20</a:t>
            </a:fld>
            <a:endParaRPr lang="en-US" altLang="en-US" dirty="0"/>
          </a:p>
        </p:txBody>
      </p:sp>
      <p:sp>
        <p:nvSpPr>
          <p:cNvPr id="8" name="Flowchart: Magnetic Disk 7"/>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Flowchart: Magnetic Disk 8"/>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Flowchart: Magnetic Disk 9"/>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3" name="Straight Arrow Connector 12"/>
          <p:cNvCxnSpPr>
            <a:stCxn id="8"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840495" y="4195102"/>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15" name="TextBox 14"/>
          <p:cNvSpPr txBox="1"/>
          <p:nvPr/>
        </p:nvSpPr>
        <p:spPr>
          <a:xfrm>
            <a:off x="2803068" y="3139619"/>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16" name="TextBox 15"/>
          <p:cNvSpPr txBox="1"/>
          <p:nvPr/>
        </p:nvSpPr>
        <p:spPr>
          <a:xfrm>
            <a:off x="2852884" y="5233891"/>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cxnSp>
        <p:nvCxnSpPr>
          <p:cNvPr id="17" name="Straight Arrow Connector 16"/>
          <p:cNvCxnSpPr>
            <a:stCxn id="10"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9"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Flowchart: Magnetic Disk 30"/>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2" name="Flowchart: Magnetic Disk 3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34" name="Straight Connector 33"/>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lowchart: Magnetic Disk 48"/>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Flowchart: Magnetic Disk 49"/>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Flowchart: Magnetic Disk 50"/>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2" name="Rectangle 5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Internal Storage 68"/>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Internal Storage 69"/>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Internal Storage 70"/>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Internal Storage 7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Internal Storage 72"/>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309469" y="5870081"/>
            <a:ext cx="1644770" cy="415498"/>
          </a:xfrm>
          <a:prstGeom prst="rect">
            <a:avLst/>
          </a:prstGeom>
          <a:noFill/>
        </p:spPr>
        <p:txBody>
          <a:bodyPr wrap="square" rtlCol="0">
            <a:spAutoFit/>
          </a:bodyPr>
          <a:lstStyle/>
          <a:p>
            <a:r>
              <a:rPr lang="en-US" dirty="0" smtClean="0"/>
              <a:t>Data Sources</a:t>
            </a:r>
            <a:endParaRPr lang="en-US" dirty="0"/>
          </a:p>
        </p:txBody>
      </p:sp>
      <p:sp>
        <p:nvSpPr>
          <p:cNvPr id="75" name="TextBox 74"/>
          <p:cNvSpPr txBox="1"/>
          <p:nvPr/>
        </p:nvSpPr>
        <p:spPr>
          <a:xfrm>
            <a:off x="4642547" y="5870081"/>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76" name="TextBox 75"/>
          <p:cNvSpPr txBox="1"/>
          <p:nvPr/>
        </p:nvSpPr>
        <p:spPr>
          <a:xfrm>
            <a:off x="9907819" y="5824354"/>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77" name="TextBox 76"/>
          <p:cNvSpPr txBox="1"/>
          <p:nvPr/>
        </p:nvSpPr>
        <p:spPr>
          <a:xfrm>
            <a:off x="7237602" y="5878440"/>
            <a:ext cx="2146514" cy="415498"/>
          </a:xfrm>
          <a:prstGeom prst="rect">
            <a:avLst/>
          </a:prstGeom>
          <a:noFill/>
        </p:spPr>
        <p:txBody>
          <a:bodyPr wrap="square" rtlCol="0">
            <a:spAutoFit/>
          </a:bodyPr>
          <a:lstStyle/>
          <a:p>
            <a:r>
              <a:rPr lang="en-US" dirty="0" smtClean="0"/>
              <a:t>Cloud-based Copy</a:t>
            </a:r>
            <a:endParaRPr lang="en-US" dirty="0"/>
          </a:p>
        </p:txBody>
      </p:sp>
      <p:sp>
        <p:nvSpPr>
          <p:cNvPr id="78" name="TextBox 77"/>
          <p:cNvSpPr txBox="1"/>
          <p:nvPr/>
        </p:nvSpPr>
        <p:spPr>
          <a:xfrm>
            <a:off x="81039" y="3622127"/>
            <a:ext cx="2372830" cy="1323439"/>
          </a:xfrm>
          <a:prstGeom prst="rect">
            <a:avLst/>
          </a:prstGeom>
          <a:noFill/>
        </p:spPr>
        <p:txBody>
          <a:bodyPr wrap="square" rtlCol="0">
            <a:spAutoFit/>
          </a:bodyPr>
          <a:lstStyle/>
          <a:p>
            <a:r>
              <a:rPr lang="en-US" sz="2000" b="1" dirty="0" smtClean="0"/>
              <a:t>PeopleSoft Student</a:t>
            </a:r>
          </a:p>
          <a:p>
            <a:r>
              <a:rPr lang="en-US" sz="2000" dirty="0" smtClean="0"/>
              <a:t>23,000 tables</a:t>
            </a:r>
          </a:p>
          <a:p>
            <a:r>
              <a:rPr lang="en-US" sz="2000" dirty="0" smtClean="0"/>
              <a:t>400 student tables</a:t>
            </a:r>
          </a:p>
          <a:p>
            <a:r>
              <a:rPr lang="en-US" sz="2000" dirty="0" smtClean="0"/>
              <a:t>1,000’s of attributes</a:t>
            </a:r>
            <a:endParaRPr lang="en-US" sz="2000" dirty="0"/>
          </a:p>
        </p:txBody>
      </p:sp>
      <p:sp>
        <p:nvSpPr>
          <p:cNvPr id="138" name="Text Placeholder 6"/>
          <p:cNvSpPr txBox="1">
            <a:spLocks/>
          </p:cNvSpPr>
          <p:nvPr/>
        </p:nvSpPr>
        <p:spPr bwMode="auto">
          <a:xfrm>
            <a:off x="966159" y="6648091"/>
            <a:ext cx="12939622" cy="1387816"/>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smtClean="0"/>
              <a:t>The CSU Data Lake creates a historically stable daily copy of all tables utilized for analytics with the ability to add 365-days worth of history for any tables not already included.</a:t>
            </a:r>
            <a:endParaRPr lang="en-US" sz="2400" dirty="0"/>
          </a:p>
        </p:txBody>
      </p:sp>
    </p:spTree>
    <p:extLst>
      <p:ext uri="{BB962C8B-B14F-4D97-AF65-F5344CB8AC3E}">
        <p14:creationId xmlns:p14="http://schemas.microsoft.com/office/powerpoint/2010/main" val="293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Internal Storage 78"/>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Internal Storage 79"/>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Internal Storage 80"/>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Internal Storage 8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Internal Storage 82"/>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Internal Storage 83"/>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Internal Storage 84"/>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Internal Storage 85"/>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Internal Storage 86"/>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Internal Storage 87"/>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Internal Storage 88"/>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Internal Storage 89"/>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Internal Storage 90"/>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Internal Storage 9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Internal Storage 92"/>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Internal Storage 93"/>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Internal Storage 94"/>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Internal Storage 95"/>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Internal Storage 96"/>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Internal Storage 97"/>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Internal Storage 98"/>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Internal Storage 99"/>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Internal Storage 100"/>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Internal Storage 10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Internal Storage 102"/>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Internal Storage 103"/>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Internal Storage 119"/>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Internal Storage 120"/>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Internal Storage 12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Internal Storage 122"/>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Internal Storage 123"/>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Internal Storage 124"/>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Internal Storage 125"/>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Internal Storage 126"/>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Internal Storage 127"/>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Internal Storage 128"/>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Internal Storage 129"/>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Internal Storage 130"/>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Internal Storage 13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Internal Storage 132"/>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Internal Storage 133"/>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Internal Storage 134"/>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Internal Storage 135"/>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Internal Storage 136"/>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26"/>
          </p:nvPr>
        </p:nvSpPr>
        <p:spPr/>
        <p:txBody>
          <a:bodyPr/>
          <a:lstStyle/>
          <a:p>
            <a:r>
              <a:rPr lang="en-US" dirty="0" smtClean="0"/>
              <a:t>Getting More from the Data Lake…</a:t>
            </a:r>
            <a:endParaRPr lang="en-US" dirty="0"/>
          </a:p>
        </p:txBody>
      </p:sp>
      <p:sp>
        <p:nvSpPr>
          <p:cNvPr id="7" name="Text Placeholder 6"/>
          <p:cNvSpPr>
            <a:spLocks noGrp="1"/>
          </p:cNvSpPr>
          <p:nvPr>
            <p:ph type="body" sz="quarter" idx="28"/>
          </p:nvPr>
        </p:nvSpPr>
        <p:spPr>
          <a:xfrm>
            <a:off x="1490696" y="6428554"/>
            <a:ext cx="11386868" cy="1387816"/>
          </a:xfrm>
        </p:spPr>
        <p:txBody>
          <a:bodyPr/>
          <a:lstStyle/>
          <a:p>
            <a:pPr>
              <a:spcBef>
                <a:spcPts val="0"/>
              </a:spcBef>
            </a:pPr>
            <a:r>
              <a:rPr lang="en-US" sz="2400" b="1" dirty="0" smtClean="0">
                <a:solidFill>
                  <a:srgbClr val="00B050"/>
                </a:solidFill>
              </a:rPr>
              <a:t>Better than a Traditional Data Warehouse:</a:t>
            </a:r>
          </a:p>
          <a:p>
            <a:pPr lvl="1">
              <a:spcBef>
                <a:spcPts val="0"/>
              </a:spcBef>
            </a:pPr>
            <a:r>
              <a:rPr lang="en-US" sz="2000" dirty="0" smtClean="0"/>
              <a:t>We now create historical stability in systems that don’t natively do this.</a:t>
            </a:r>
          </a:p>
          <a:p>
            <a:pPr lvl="1">
              <a:spcBef>
                <a:spcPts val="300"/>
              </a:spcBef>
            </a:pPr>
            <a:r>
              <a:rPr lang="en-US" sz="2000" dirty="0" smtClean="0"/>
              <a:t>Collecting all data means we can now answer questions that haven’t yet been asked</a:t>
            </a:r>
          </a:p>
          <a:p>
            <a:pPr lvl="1">
              <a:spcBef>
                <a:spcPts val="300"/>
              </a:spcBef>
            </a:pPr>
            <a:r>
              <a:rPr lang="en-US" sz="2000" dirty="0" smtClean="0"/>
              <a:t>Data is quickly added to Data Lake and adding a year’s worth of tables is done in hours</a:t>
            </a:r>
          </a:p>
          <a:p>
            <a:pPr>
              <a:spcBef>
                <a:spcPts val="600"/>
              </a:spcBef>
            </a:pPr>
            <a:endParaRPr lang="en-US" sz="2400"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21</a:t>
            </a:fld>
            <a:endParaRPr lang="en-US" altLang="en-US" dirty="0"/>
          </a:p>
        </p:txBody>
      </p:sp>
      <p:sp>
        <p:nvSpPr>
          <p:cNvPr id="8" name="Flowchart: Magnetic Disk 7"/>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Flowchart: Magnetic Disk 8"/>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Flowchart: Magnetic Disk 9"/>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3" name="Straight Arrow Connector 12"/>
          <p:cNvCxnSpPr>
            <a:stCxn id="8"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840495" y="4195102"/>
            <a:ext cx="517585" cy="415498"/>
          </a:xfrm>
          <a:prstGeom prst="rect">
            <a:avLst/>
          </a:prstGeom>
          <a:noFill/>
        </p:spPr>
        <p:txBody>
          <a:bodyPr wrap="square" rtlCol="0">
            <a:spAutoFit/>
          </a:bodyPr>
          <a:lstStyle/>
          <a:p>
            <a:r>
              <a:rPr lang="en-US" b="1" dirty="0" smtClean="0">
                <a:solidFill>
                  <a:schemeClr val="bg1"/>
                </a:solidFill>
              </a:rPr>
              <a:t>PS</a:t>
            </a:r>
            <a:endParaRPr lang="en-US" b="1" dirty="0">
              <a:solidFill>
                <a:schemeClr val="bg1"/>
              </a:solidFill>
            </a:endParaRPr>
          </a:p>
        </p:txBody>
      </p:sp>
      <p:sp>
        <p:nvSpPr>
          <p:cNvPr id="15" name="TextBox 14"/>
          <p:cNvSpPr txBox="1"/>
          <p:nvPr/>
        </p:nvSpPr>
        <p:spPr>
          <a:xfrm>
            <a:off x="2803068" y="3139619"/>
            <a:ext cx="617219" cy="415498"/>
          </a:xfrm>
          <a:prstGeom prst="rect">
            <a:avLst/>
          </a:prstGeom>
          <a:noFill/>
        </p:spPr>
        <p:txBody>
          <a:bodyPr wrap="square" rtlCol="0">
            <a:spAutoFit/>
          </a:bodyPr>
          <a:lstStyle/>
          <a:p>
            <a:r>
              <a:rPr lang="en-US" b="1" dirty="0" smtClean="0">
                <a:solidFill>
                  <a:schemeClr val="bg1"/>
                </a:solidFill>
              </a:rPr>
              <a:t>FIN</a:t>
            </a:r>
            <a:endParaRPr lang="en-US" b="1" dirty="0">
              <a:solidFill>
                <a:schemeClr val="bg1"/>
              </a:solidFill>
            </a:endParaRPr>
          </a:p>
        </p:txBody>
      </p:sp>
      <p:sp>
        <p:nvSpPr>
          <p:cNvPr id="16" name="TextBox 15"/>
          <p:cNvSpPr txBox="1"/>
          <p:nvPr/>
        </p:nvSpPr>
        <p:spPr>
          <a:xfrm>
            <a:off x="2852884" y="5233891"/>
            <a:ext cx="517585" cy="415498"/>
          </a:xfrm>
          <a:prstGeom prst="rect">
            <a:avLst/>
          </a:prstGeom>
          <a:noFill/>
        </p:spPr>
        <p:txBody>
          <a:bodyPr wrap="square" rtlCol="0">
            <a:spAutoFit/>
          </a:bodyPr>
          <a:lstStyle/>
          <a:p>
            <a:r>
              <a:rPr lang="en-US" b="1" dirty="0" smtClean="0">
                <a:solidFill>
                  <a:schemeClr val="bg1"/>
                </a:solidFill>
              </a:rPr>
              <a:t>HR</a:t>
            </a:r>
            <a:endParaRPr lang="en-US" b="1" dirty="0">
              <a:solidFill>
                <a:schemeClr val="bg1"/>
              </a:solidFill>
            </a:endParaRPr>
          </a:p>
        </p:txBody>
      </p:sp>
      <p:cxnSp>
        <p:nvCxnSpPr>
          <p:cNvPr id="17" name="Straight Arrow Connector 16"/>
          <p:cNvCxnSpPr>
            <a:stCxn id="10"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9"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Flowchart: Magnetic Disk 30"/>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2" name="Flowchart: Magnetic Disk 3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34" name="Straight Connector 33"/>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lowchart: Magnetic Disk 48"/>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Flowchart: Magnetic Disk 49"/>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Flowchart: Magnetic Disk 50"/>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2" name="Rectangle 5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Internal Storage 68"/>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Internal Storage 69"/>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Internal Storage 70"/>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Internal Storage 7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Internal Storage 72"/>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309469" y="5870081"/>
            <a:ext cx="1644770" cy="415498"/>
          </a:xfrm>
          <a:prstGeom prst="rect">
            <a:avLst/>
          </a:prstGeom>
          <a:noFill/>
        </p:spPr>
        <p:txBody>
          <a:bodyPr wrap="square" rtlCol="0">
            <a:spAutoFit/>
          </a:bodyPr>
          <a:lstStyle/>
          <a:p>
            <a:r>
              <a:rPr lang="en-US" dirty="0" smtClean="0"/>
              <a:t>Data Sources</a:t>
            </a:r>
            <a:endParaRPr lang="en-US" dirty="0"/>
          </a:p>
        </p:txBody>
      </p:sp>
      <p:sp>
        <p:nvSpPr>
          <p:cNvPr id="75" name="TextBox 74"/>
          <p:cNvSpPr txBox="1"/>
          <p:nvPr/>
        </p:nvSpPr>
        <p:spPr>
          <a:xfrm>
            <a:off x="4642547" y="5870081"/>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76" name="TextBox 75"/>
          <p:cNvSpPr txBox="1"/>
          <p:nvPr/>
        </p:nvSpPr>
        <p:spPr>
          <a:xfrm>
            <a:off x="9907819" y="5824354"/>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77" name="TextBox 76"/>
          <p:cNvSpPr txBox="1"/>
          <p:nvPr/>
        </p:nvSpPr>
        <p:spPr>
          <a:xfrm>
            <a:off x="7237602" y="5878440"/>
            <a:ext cx="2146514" cy="415498"/>
          </a:xfrm>
          <a:prstGeom prst="rect">
            <a:avLst/>
          </a:prstGeom>
          <a:noFill/>
        </p:spPr>
        <p:txBody>
          <a:bodyPr wrap="square" rtlCol="0">
            <a:spAutoFit/>
          </a:bodyPr>
          <a:lstStyle/>
          <a:p>
            <a:r>
              <a:rPr lang="en-US" dirty="0" smtClean="0"/>
              <a:t>Cloud-based Copy</a:t>
            </a:r>
            <a:endParaRPr lang="en-US" dirty="0"/>
          </a:p>
        </p:txBody>
      </p:sp>
      <p:sp>
        <p:nvSpPr>
          <p:cNvPr id="78" name="TextBox 77"/>
          <p:cNvSpPr txBox="1"/>
          <p:nvPr/>
        </p:nvSpPr>
        <p:spPr>
          <a:xfrm>
            <a:off x="81039" y="3622127"/>
            <a:ext cx="2372830" cy="1323439"/>
          </a:xfrm>
          <a:prstGeom prst="rect">
            <a:avLst/>
          </a:prstGeom>
          <a:noFill/>
        </p:spPr>
        <p:txBody>
          <a:bodyPr wrap="square" rtlCol="0">
            <a:spAutoFit/>
          </a:bodyPr>
          <a:lstStyle/>
          <a:p>
            <a:r>
              <a:rPr lang="en-US" sz="2000" b="1" dirty="0" smtClean="0"/>
              <a:t>PeopleSoft Student</a:t>
            </a:r>
          </a:p>
          <a:p>
            <a:r>
              <a:rPr lang="en-US" sz="2000" dirty="0" smtClean="0"/>
              <a:t>23,000 tables</a:t>
            </a:r>
          </a:p>
          <a:p>
            <a:r>
              <a:rPr lang="en-US" sz="2000" dirty="0" smtClean="0"/>
              <a:t>400 student tables</a:t>
            </a:r>
          </a:p>
          <a:p>
            <a:r>
              <a:rPr lang="en-US" sz="2000" dirty="0" smtClean="0"/>
              <a:t>1,000’s of attributes</a:t>
            </a:r>
            <a:endParaRPr lang="en-US" sz="2000" dirty="0"/>
          </a:p>
        </p:txBody>
      </p:sp>
      <p:sp>
        <p:nvSpPr>
          <p:cNvPr id="2" name="TextBox 1"/>
          <p:cNvSpPr txBox="1"/>
          <p:nvPr/>
        </p:nvSpPr>
        <p:spPr>
          <a:xfrm>
            <a:off x="12344119" y="3820530"/>
            <a:ext cx="1817298" cy="1061829"/>
          </a:xfrm>
          <a:prstGeom prst="rect">
            <a:avLst/>
          </a:prstGeom>
          <a:noFill/>
        </p:spPr>
        <p:txBody>
          <a:bodyPr wrap="square" rtlCol="0">
            <a:spAutoFit/>
          </a:bodyPr>
          <a:lstStyle/>
          <a:p>
            <a:pPr algn="ctr"/>
            <a:r>
              <a:rPr lang="en-US" b="1" dirty="0" smtClean="0"/>
              <a:t>Expected Completion: Oct/Nov 2018</a:t>
            </a:r>
            <a:endParaRPr lang="en-US" b="1" dirty="0"/>
          </a:p>
        </p:txBody>
      </p:sp>
    </p:spTree>
    <p:extLst>
      <p:ext uri="{BB962C8B-B14F-4D97-AF65-F5344CB8AC3E}">
        <p14:creationId xmlns:p14="http://schemas.microsoft.com/office/powerpoint/2010/main" val="1141152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Extending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22</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sp>
        <p:nvSpPr>
          <p:cNvPr id="260" name="Text Placeholder 494"/>
          <p:cNvSpPr>
            <a:spLocks noGrp="1"/>
          </p:cNvSpPr>
          <p:nvPr>
            <p:ph type="body" sz="quarter" idx="28"/>
          </p:nvPr>
        </p:nvSpPr>
        <p:spPr>
          <a:xfrm>
            <a:off x="8575589" y="2699721"/>
            <a:ext cx="5670617" cy="1916214"/>
          </a:xfrm>
        </p:spPr>
        <p:txBody>
          <a:bodyPr/>
          <a:lstStyle/>
          <a:p>
            <a:r>
              <a:rPr lang="en-US" sz="2400" dirty="0" smtClean="0"/>
              <a:t>We will coordinate with campus teams starting around Feb 2019 for training on how to build a campus data lake using this process.</a:t>
            </a:r>
            <a:endParaRPr lang="en-US" sz="2400" dirty="0"/>
          </a:p>
        </p:txBody>
      </p:sp>
    </p:spTree>
    <p:extLst>
      <p:ext uri="{BB962C8B-B14F-4D97-AF65-F5344CB8AC3E}">
        <p14:creationId xmlns:p14="http://schemas.microsoft.com/office/powerpoint/2010/main" val="175786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Extending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23</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sp>
        <p:nvSpPr>
          <p:cNvPr id="260" name="Text Placeholder 494"/>
          <p:cNvSpPr>
            <a:spLocks noGrp="1"/>
          </p:cNvSpPr>
          <p:nvPr>
            <p:ph type="body" sz="quarter" idx="28"/>
          </p:nvPr>
        </p:nvSpPr>
        <p:spPr>
          <a:xfrm>
            <a:off x="8575589" y="2699721"/>
            <a:ext cx="5670617" cy="1916214"/>
          </a:xfrm>
        </p:spPr>
        <p:txBody>
          <a:bodyPr/>
          <a:lstStyle/>
          <a:p>
            <a:r>
              <a:rPr lang="en-US" sz="2400" dirty="0" smtClean="0"/>
              <a:t>We will coordinate with campus teams starting around Feb 2019 for training on how to build a campus data lake using this process.</a:t>
            </a:r>
            <a:endParaRPr lang="en-US" sz="2400" dirty="0"/>
          </a:p>
        </p:txBody>
      </p:sp>
      <p:sp>
        <p:nvSpPr>
          <p:cNvPr id="261" name="Text Placeholder 140"/>
          <p:cNvSpPr txBox="1">
            <a:spLocks/>
          </p:cNvSpPr>
          <p:nvPr/>
        </p:nvSpPr>
        <p:spPr bwMode="auto">
          <a:xfrm>
            <a:off x="8367669" y="5659720"/>
            <a:ext cx="6262731" cy="1462421"/>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smtClean="0">
                <a:solidFill>
                  <a:srgbClr val="00B050"/>
                </a:solidFill>
              </a:rPr>
              <a:t>Better than a Traditional Data Warehouse:</a:t>
            </a:r>
          </a:p>
          <a:p>
            <a:pPr lvl="1"/>
            <a:r>
              <a:rPr lang="en-US" sz="2000" dirty="0" smtClean="0"/>
              <a:t>ALL historically stable data from all systems is available for use</a:t>
            </a:r>
            <a:endParaRPr lang="en-US" sz="2000" dirty="0"/>
          </a:p>
        </p:txBody>
      </p:sp>
    </p:spTree>
    <p:extLst>
      <p:ext uri="{BB962C8B-B14F-4D97-AF65-F5344CB8AC3E}">
        <p14:creationId xmlns:p14="http://schemas.microsoft.com/office/powerpoint/2010/main" val="4103685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Extending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24</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cxnSp>
        <p:nvCxnSpPr>
          <p:cNvPr id="7" name="Straight Arrow Connector 6"/>
          <p:cNvCxnSpPr>
            <a:stCxn id="146" idx="3"/>
          </p:cNvCxnSpPr>
          <p:nvPr/>
        </p:nvCxnSpPr>
        <p:spPr>
          <a:xfrm>
            <a:off x="7847863" y="6240648"/>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8449164" y="6129731"/>
            <a:ext cx="992437" cy="586695"/>
            <a:chOff x="9862865" y="6129731"/>
            <a:chExt cx="992437" cy="586695"/>
          </a:xfrm>
        </p:grpSpPr>
        <p:cxnSp>
          <p:nvCxnSpPr>
            <p:cNvPr id="262" name="Straight Connector 261"/>
            <p:cNvCxnSpPr/>
            <p:nvPr/>
          </p:nvCxnSpPr>
          <p:spPr>
            <a:xfrm flipH="1">
              <a:off x="10408783" y="6340835"/>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a:off x="10036497" y="6307090"/>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125" name="Rectangle 124"/>
            <p:cNvSpPr/>
            <p:nvPr/>
          </p:nvSpPr>
          <p:spPr>
            <a:xfrm>
              <a:off x="9862865" y="6129731"/>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0" name="Rectangle 259"/>
            <p:cNvSpPr/>
            <p:nvPr/>
          </p:nvSpPr>
          <p:spPr>
            <a:xfrm>
              <a:off x="10251555" y="6493034"/>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1" name="Rectangle 260"/>
            <p:cNvSpPr/>
            <p:nvPr/>
          </p:nvSpPr>
          <p:spPr>
            <a:xfrm>
              <a:off x="10628914" y="6137706"/>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63" name="TextBox 262"/>
          <p:cNvSpPr txBox="1">
            <a:spLocks noChangeAspect="1"/>
          </p:cNvSpPr>
          <p:nvPr/>
        </p:nvSpPr>
        <p:spPr>
          <a:xfrm>
            <a:off x="9721912" y="7318919"/>
            <a:ext cx="1536378" cy="738664"/>
          </a:xfrm>
          <a:prstGeom prst="rect">
            <a:avLst/>
          </a:prstGeom>
          <a:noFill/>
        </p:spPr>
        <p:txBody>
          <a:bodyPr wrap="square" rtlCol="0">
            <a:spAutoFit/>
          </a:bodyPr>
          <a:lstStyle/>
          <a:p>
            <a:pPr algn="ctr"/>
            <a:r>
              <a:rPr lang="en-US" dirty="0" smtClean="0"/>
              <a:t>Campus </a:t>
            </a:r>
          </a:p>
          <a:p>
            <a:pPr algn="ctr"/>
            <a:r>
              <a:rPr lang="en-US" dirty="0" smtClean="0"/>
              <a:t>DW</a:t>
            </a:r>
            <a:endParaRPr lang="en-US" sz="1800" dirty="0"/>
          </a:p>
        </p:txBody>
      </p:sp>
      <p:sp>
        <p:nvSpPr>
          <p:cNvPr id="132" name="Flowchart: Magnetic Disk 131"/>
          <p:cNvSpPr/>
          <p:nvPr/>
        </p:nvSpPr>
        <p:spPr>
          <a:xfrm>
            <a:off x="9912204" y="5570681"/>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64" name="Straight Arrow Connector 263"/>
          <p:cNvCxnSpPr/>
          <p:nvPr/>
        </p:nvCxnSpPr>
        <p:spPr>
          <a:xfrm>
            <a:off x="9445860" y="6249402"/>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5" name="TextBox 264"/>
          <p:cNvSpPr txBox="1">
            <a:spLocks noChangeAspect="1"/>
          </p:cNvSpPr>
          <p:nvPr/>
        </p:nvSpPr>
        <p:spPr>
          <a:xfrm>
            <a:off x="7921485" y="7318919"/>
            <a:ext cx="2056881" cy="415498"/>
          </a:xfrm>
          <a:prstGeom prst="rect">
            <a:avLst/>
          </a:prstGeom>
          <a:noFill/>
        </p:spPr>
        <p:txBody>
          <a:bodyPr wrap="square" rtlCol="0">
            <a:spAutoFit/>
          </a:bodyPr>
          <a:lstStyle/>
          <a:p>
            <a:pPr algn="ctr"/>
            <a:r>
              <a:rPr lang="en-US" dirty="0" smtClean="0"/>
              <a:t>Transformations</a:t>
            </a:r>
            <a:endParaRPr lang="en-US" sz="1800" dirty="0"/>
          </a:p>
        </p:txBody>
      </p:sp>
      <p:cxnSp>
        <p:nvCxnSpPr>
          <p:cNvPr id="266" name="Straight Arrow Connector 265"/>
          <p:cNvCxnSpPr>
            <a:endCxn id="125" idx="1"/>
          </p:cNvCxnSpPr>
          <p:nvPr/>
        </p:nvCxnSpPr>
        <p:spPr>
          <a:xfrm>
            <a:off x="7840279" y="3689809"/>
            <a:ext cx="608885" cy="2551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7" name="Text Placeholder 140"/>
          <p:cNvSpPr txBox="1">
            <a:spLocks/>
          </p:cNvSpPr>
          <p:nvPr/>
        </p:nvSpPr>
        <p:spPr bwMode="auto">
          <a:xfrm>
            <a:off x="8367669" y="2764116"/>
            <a:ext cx="6262731" cy="1822525"/>
          </a:xfrm>
          <a:prstGeom prst="rect">
            <a:avLst/>
          </a:prstGeom>
          <a:solidFill>
            <a:schemeClr val="bg1">
              <a:alpha val="4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smtClean="0">
                <a:solidFill>
                  <a:srgbClr val="00B050"/>
                </a:solidFill>
              </a:rPr>
              <a:t>Better than a Traditional Data Warehouse:</a:t>
            </a:r>
          </a:p>
          <a:p>
            <a:pPr lvl="1"/>
            <a:r>
              <a:rPr lang="en-US" sz="2000" dirty="0" smtClean="0"/>
              <a:t>Using the data lake as a source, campus data warehouses will be able to bring in years of historically stable data.</a:t>
            </a:r>
            <a:endParaRPr lang="en-US" sz="2000" dirty="0"/>
          </a:p>
        </p:txBody>
      </p:sp>
    </p:spTree>
    <p:extLst>
      <p:ext uri="{BB962C8B-B14F-4D97-AF65-F5344CB8AC3E}">
        <p14:creationId xmlns:p14="http://schemas.microsoft.com/office/powerpoint/2010/main" val="61380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Capitalizing on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25</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cxnSp>
        <p:nvCxnSpPr>
          <p:cNvPr id="266" name="Straight Arrow Connector 265"/>
          <p:cNvCxnSpPr/>
          <p:nvPr/>
        </p:nvCxnSpPr>
        <p:spPr>
          <a:xfrm>
            <a:off x="7840279" y="3689809"/>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flipV="1">
            <a:off x="8448042" y="3223566"/>
            <a:ext cx="992437" cy="586695"/>
            <a:chOff x="9855281" y="3578892"/>
            <a:chExt cx="992437" cy="586695"/>
          </a:xfrm>
        </p:grpSpPr>
        <p:cxnSp>
          <p:nvCxnSpPr>
            <p:cNvPr id="271" name="Straight Connector 270"/>
            <p:cNvCxnSpPr/>
            <p:nvPr/>
          </p:nvCxnSpPr>
          <p:spPr>
            <a:xfrm flipH="1">
              <a:off x="10408783" y="3789754"/>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p:cNvCxnSpPr/>
            <p:nvPr/>
          </p:nvCxnSpPr>
          <p:spPr>
            <a:xfrm>
              <a:off x="10036497" y="3756009"/>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267" name="Rectangle 266"/>
            <p:cNvSpPr/>
            <p:nvPr/>
          </p:nvSpPr>
          <p:spPr>
            <a:xfrm>
              <a:off x="9855281" y="3578892"/>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Rectangle 267"/>
            <p:cNvSpPr/>
            <p:nvPr/>
          </p:nvSpPr>
          <p:spPr>
            <a:xfrm>
              <a:off x="10243971" y="3942195"/>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9" name="Rectangle 268"/>
            <p:cNvSpPr/>
            <p:nvPr/>
          </p:nvSpPr>
          <p:spPr>
            <a:xfrm>
              <a:off x="10621330" y="3586867"/>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73" name="Flowchart: Magnetic Disk 272"/>
          <p:cNvSpPr/>
          <p:nvPr/>
        </p:nvSpPr>
        <p:spPr>
          <a:xfrm>
            <a:off x="9913445" y="3020404"/>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74" name="Straight Arrow Connector 273"/>
          <p:cNvCxnSpPr/>
          <p:nvPr/>
        </p:nvCxnSpPr>
        <p:spPr>
          <a:xfrm>
            <a:off x="9446307" y="369912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5" name="TextBox 274"/>
          <p:cNvSpPr txBox="1">
            <a:spLocks noChangeAspect="1"/>
          </p:cNvSpPr>
          <p:nvPr/>
        </p:nvSpPr>
        <p:spPr>
          <a:xfrm>
            <a:off x="9738799" y="4435343"/>
            <a:ext cx="1536378" cy="415498"/>
          </a:xfrm>
          <a:prstGeom prst="rect">
            <a:avLst/>
          </a:prstGeom>
          <a:noFill/>
        </p:spPr>
        <p:txBody>
          <a:bodyPr wrap="square" rtlCol="0">
            <a:spAutoFit/>
          </a:bodyPr>
          <a:lstStyle/>
          <a:p>
            <a:pPr algn="ctr"/>
            <a:r>
              <a:rPr lang="en-US" dirty="0" smtClean="0"/>
              <a:t>CO DW</a:t>
            </a:r>
            <a:endParaRPr lang="en-US" sz="1800" dirty="0"/>
          </a:p>
        </p:txBody>
      </p:sp>
      <p:sp>
        <p:nvSpPr>
          <p:cNvPr id="124" name="Flowchart: Internal Storage 123"/>
          <p:cNvSpPr/>
          <p:nvPr/>
        </p:nvSpPr>
        <p:spPr>
          <a:xfrm>
            <a:off x="11284018" y="2243492"/>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TextBox 125"/>
          <p:cNvSpPr txBox="1"/>
          <p:nvPr/>
        </p:nvSpPr>
        <p:spPr>
          <a:xfrm>
            <a:off x="11101773" y="1862045"/>
            <a:ext cx="664650" cy="415498"/>
          </a:xfrm>
          <a:prstGeom prst="rect">
            <a:avLst/>
          </a:prstGeom>
          <a:noFill/>
        </p:spPr>
        <p:txBody>
          <a:bodyPr wrap="square" rtlCol="0">
            <a:spAutoFit/>
          </a:bodyPr>
          <a:lstStyle/>
          <a:p>
            <a:pPr algn="ctr"/>
            <a:r>
              <a:rPr lang="en-US" sz="2000" dirty="0" smtClean="0"/>
              <a:t>S</a:t>
            </a:r>
            <a:endParaRPr lang="en-US" sz="2000" dirty="0"/>
          </a:p>
        </p:txBody>
      </p:sp>
      <p:sp>
        <p:nvSpPr>
          <p:cNvPr id="277" name="Flowchart: Internal Storage 276"/>
          <p:cNvSpPr/>
          <p:nvPr/>
        </p:nvSpPr>
        <p:spPr>
          <a:xfrm>
            <a:off x="11276418" y="284102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8" name="TextBox 277"/>
          <p:cNvSpPr txBox="1"/>
          <p:nvPr/>
        </p:nvSpPr>
        <p:spPr>
          <a:xfrm>
            <a:off x="11103014" y="2487460"/>
            <a:ext cx="664650" cy="400110"/>
          </a:xfrm>
          <a:prstGeom prst="rect">
            <a:avLst/>
          </a:prstGeom>
          <a:noFill/>
        </p:spPr>
        <p:txBody>
          <a:bodyPr wrap="square" rtlCol="0">
            <a:spAutoFit/>
          </a:bodyPr>
          <a:lstStyle/>
          <a:p>
            <a:pPr algn="ctr"/>
            <a:r>
              <a:rPr lang="en-US" sz="2000" dirty="0" smtClean="0"/>
              <a:t>S x T</a:t>
            </a:r>
            <a:endParaRPr lang="en-US" sz="2000" dirty="0"/>
          </a:p>
        </p:txBody>
      </p:sp>
      <p:sp>
        <p:nvSpPr>
          <p:cNvPr id="279" name="Flowchart: Internal Storage 278"/>
          <p:cNvSpPr/>
          <p:nvPr/>
        </p:nvSpPr>
        <p:spPr>
          <a:xfrm>
            <a:off x="11276418" y="3450207"/>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0" name="TextBox 279"/>
          <p:cNvSpPr txBox="1"/>
          <p:nvPr/>
        </p:nvSpPr>
        <p:spPr>
          <a:xfrm>
            <a:off x="11103014" y="3096638"/>
            <a:ext cx="664650" cy="400110"/>
          </a:xfrm>
          <a:prstGeom prst="rect">
            <a:avLst/>
          </a:prstGeom>
          <a:noFill/>
        </p:spPr>
        <p:txBody>
          <a:bodyPr wrap="square" rtlCol="0">
            <a:spAutoFit/>
          </a:bodyPr>
          <a:lstStyle/>
          <a:p>
            <a:pPr algn="ctr"/>
            <a:r>
              <a:rPr lang="en-US" sz="2000" dirty="0" smtClean="0"/>
              <a:t>S x C</a:t>
            </a:r>
            <a:endParaRPr lang="en-US" sz="2000" dirty="0"/>
          </a:p>
        </p:txBody>
      </p:sp>
      <p:sp>
        <p:nvSpPr>
          <p:cNvPr id="281" name="Flowchart: Internal Storage 280"/>
          <p:cNvSpPr/>
          <p:nvPr/>
        </p:nvSpPr>
        <p:spPr>
          <a:xfrm>
            <a:off x="11276418" y="4049253"/>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2" name="TextBox 281"/>
          <p:cNvSpPr txBox="1"/>
          <p:nvPr/>
        </p:nvSpPr>
        <p:spPr>
          <a:xfrm>
            <a:off x="11103013" y="3695684"/>
            <a:ext cx="720919" cy="400110"/>
          </a:xfrm>
          <a:prstGeom prst="rect">
            <a:avLst/>
          </a:prstGeom>
          <a:noFill/>
        </p:spPr>
        <p:txBody>
          <a:bodyPr wrap="square" rtlCol="0">
            <a:spAutoFit/>
          </a:bodyPr>
          <a:lstStyle/>
          <a:p>
            <a:pPr algn="ctr"/>
            <a:r>
              <a:rPr lang="en-US" sz="2000" dirty="0" smtClean="0"/>
              <a:t>S x D</a:t>
            </a:r>
            <a:endParaRPr lang="en-US" sz="2000" dirty="0"/>
          </a:p>
        </p:txBody>
      </p:sp>
      <p:sp>
        <p:nvSpPr>
          <p:cNvPr id="128" name="TextBox 127"/>
          <p:cNvSpPr txBox="1"/>
          <p:nvPr/>
        </p:nvSpPr>
        <p:spPr>
          <a:xfrm>
            <a:off x="11169000" y="4267537"/>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287" name="Text Placeholder 140"/>
          <p:cNvSpPr>
            <a:spLocks noGrp="1"/>
          </p:cNvSpPr>
          <p:nvPr>
            <p:ph type="body" sz="quarter" idx="28"/>
          </p:nvPr>
        </p:nvSpPr>
        <p:spPr>
          <a:xfrm>
            <a:off x="8338876" y="5443510"/>
            <a:ext cx="6277670" cy="1821386"/>
          </a:xfrm>
        </p:spPr>
        <p:txBody>
          <a:bodyPr/>
          <a:lstStyle/>
          <a:p>
            <a:r>
              <a:rPr lang="en-US" sz="2400" dirty="0" smtClean="0">
                <a:solidFill>
                  <a:srgbClr val="00B050"/>
                </a:solidFill>
              </a:rPr>
              <a:t>Better than a Traditional Data Warehouse:</a:t>
            </a:r>
          </a:p>
          <a:p>
            <a:pPr lvl="1"/>
            <a:r>
              <a:rPr lang="en-US" sz="2000" dirty="0" smtClean="0"/>
              <a:t>Data will be validated (not cleansed) and we will help teams build exception reports for data entry teams.</a:t>
            </a:r>
            <a:endParaRPr lang="en-US" sz="2000" dirty="0"/>
          </a:p>
        </p:txBody>
      </p:sp>
    </p:spTree>
    <p:extLst>
      <p:ext uri="{BB962C8B-B14F-4D97-AF65-F5344CB8AC3E}">
        <p14:creationId xmlns:p14="http://schemas.microsoft.com/office/powerpoint/2010/main" val="815027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0.gstatic.com/images?q=tbn:ANd9GcRXSxDMf9uNJygvoqouyuI6XYWvfMMGV8m90efD9V_aYqisTkPB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2026102" y="3589092"/>
            <a:ext cx="1847850" cy="2466975"/>
          </a:xfrm>
          <a:prstGeom prst="rect">
            <a:avLst/>
          </a:prstGeom>
          <a:noFill/>
          <a:extLst>
            <a:ext uri="{909E8E84-426E-40DD-AFC4-6F175D3DCCD1}">
              <a14:hiddenFill xmlns:a14="http://schemas.microsoft.com/office/drawing/2010/main">
                <a:solidFill>
                  <a:srgbClr val="FFFFFF"/>
                </a:solidFill>
              </a14:hiddenFill>
            </a:ext>
          </a:extLst>
        </p:spPr>
      </p:pic>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Capitalizing on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26</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cxnSp>
        <p:nvCxnSpPr>
          <p:cNvPr id="7" name="Straight Arrow Connector 6"/>
          <p:cNvCxnSpPr>
            <a:stCxn id="146" idx="3"/>
          </p:cNvCxnSpPr>
          <p:nvPr/>
        </p:nvCxnSpPr>
        <p:spPr>
          <a:xfrm>
            <a:off x="7847863" y="6240648"/>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8449164" y="6129731"/>
            <a:ext cx="992437" cy="586695"/>
            <a:chOff x="9862865" y="6129731"/>
            <a:chExt cx="992437" cy="586695"/>
          </a:xfrm>
        </p:grpSpPr>
        <p:cxnSp>
          <p:nvCxnSpPr>
            <p:cNvPr id="262" name="Straight Connector 261"/>
            <p:cNvCxnSpPr/>
            <p:nvPr/>
          </p:nvCxnSpPr>
          <p:spPr>
            <a:xfrm flipH="1">
              <a:off x="10408783" y="6340835"/>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a:off x="10036497" y="6307090"/>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125" name="Rectangle 124"/>
            <p:cNvSpPr/>
            <p:nvPr/>
          </p:nvSpPr>
          <p:spPr>
            <a:xfrm>
              <a:off x="9862865" y="6129731"/>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0" name="Rectangle 259"/>
            <p:cNvSpPr/>
            <p:nvPr/>
          </p:nvSpPr>
          <p:spPr>
            <a:xfrm>
              <a:off x="10251555" y="6493034"/>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1" name="Rectangle 260"/>
            <p:cNvSpPr/>
            <p:nvPr/>
          </p:nvSpPr>
          <p:spPr>
            <a:xfrm>
              <a:off x="10628914" y="6137706"/>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63" name="TextBox 262"/>
          <p:cNvSpPr txBox="1">
            <a:spLocks noChangeAspect="1"/>
          </p:cNvSpPr>
          <p:nvPr/>
        </p:nvSpPr>
        <p:spPr>
          <a:xfrm>
            <a:off x="9721912" y="7318919"/>
            <a:ext cx="1536378" cy="738664"/>
          </a:xfrm>
          <a:prstGeom prst="rect">
            <a:avLst/>
          </a:prstGeom>
          <a:noFill/>
        </p:spPr>
        <p:txBody>
          <a:bodyPr wrap="square" rtlCol="0">
            <a:spAutoFit/>
          </a:bodyPr>
          <a:lstStyle/>
          <a:p>
            <a:pPr algn="ctr"/>
            <a:r>
              <a:rPr lang="en-US" dirty="0" smtClean="0"/>
              <a:t>Campus </a:t>
            </a:r>
          </a:p>
          <a:p>
            <a:pPr algn="ctr"/>
            <a:r>
              <a:rPr lang="en-US" dirty="0" smtClean="0"/>
              <a:t>DW</a:t>
            </a:r>
            <a:endParaRPr lang="en-US" sz="1800" dirty="0"/>
          </a:p>
        </p:txBody>
      </p:sp>
      <p:sp>
        <p:nvSpPr>
          <p:cNvPr id="132" name="Flowchart: Magnetic Disk 131"/>
          <p:cNvSpPr/>
          <p:nvPr/>
        </p:nvSpPr>
        <p:spPr>
          <a:xfrm>
            <a:off x="9912204" y="5570681"/>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64" name="Straight Arrow Connector 263"/>
          <p:cNvCxnSpPr/>
          <p:nvPr/>
        </p:nvCxnSpPr>
        <p:spPr>
          <a:xfrm>
            <a:off x="9445860" y="6249402"/>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5" name="TextBox 264"/>
          <p:cNvSpPr txBox="1">
            <a:spLocks noChangeAspect="1"/>
          </p:cNvSpPr>
          <p:nvPr/>
        </p:nvSpPr>
        <p:spPr>
          <a:xfrm>
            <a:off x="7921485" y="7318919"/>
            <a:ext cx="2056881" cy="415498"/>
          </a:xfrm>
          <a:prstGeom prst="rect">
            <a:avLst/>
          </a:prstGeom>
          <a:noFill/>
        </p:spPr>
        <p:txBody>
          <a:bodyPr wrap="square" rtlCol="0">
            <a:spAutoFit/>
          </a:bodyPr>
          <a:lstStyle/>
          <a:p>
            <a:pPr algn="ctr"/>
            <a:r>
              <a:rPr lang="en-US" dirty="0" smtClean="0"/>
              <a:t>Transformations</a:t>
            </a:r>
            <a:endParaRPr lang="en-US" sz="1800" dirty="0"/>
          </a:p>
        </p:txBody>
      </p:sp>
      <p:cxnSp>
        <p:nvCxnSpPr>
          <p:cNvPr id="266" name="Straight Arrow Connector 265"/>
          <p:cNvCxnSpPr/>
          <p:nvPr/>
        </p:nvCxnSpPr>
        <p:spPr>
          <a:xfrm>
            <a:off x="7840279" y="3689809"/>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flipV="1">
            <a:off x="8448042" y="3223566"/>
            <a:ext cx="992437" cy="586695"/>
            <a:chOff x="9855281" y="3578892"/>
            <a:chExt cx="992437" cy="586695"/>
          </a:xfrm>
        </p:grpSpPr>
        <p:cxnSp>
          <p:nvCxnSpPr>
            <p:cNvPr id="271" name="Straight Connector 270"/>
            <p:cNvCxnSpPr/>
            <p:nvPr/>
          </p:nvCxnSpPr>
          <p:spPr>
            <a:xfrm flipH="1">
              <a:off x="10408783" y="3789754"/>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p:cNvCxnSpPr/>
            <p:nvPr/>
          </p:nvCxnSpPr>
          <p:spPr>
            <a:xfrm>
              <a:off x="10036497" y="3756009"/>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267" name="Rectangle 266"/>
            <p:cNvSpPr/>
            <p:nvPr/>
          </p:nvSpPr>
          <p:spPr>
            <a:xfrm>
              <a:off x="9855281" y="3578892"/>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Rectangle 267"/>
            <p:cNvSpPr/>
            <p:nvPr/>
          </p:nvSpPr>
          <p:spPr>
            <a:xfrm>
              <a:off x="10243971" y="3942195"/>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9" name="Rectangle 268"/>
            <p:cNvSpPr/>
            <p:nvPr/>
          </p:nvSpPr>
          <p:spPr>
            <a:xfrm>
              <a:off x="10621330" y="3586867"/>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73" name="Flowchart: Magnetic Disk 272"/>
          <p:cNvSpPr/>
          <p:nvPr/>
        </p:nvSpPr>
        <p:spPr>
          <a:xfrm>
            <a:off x="9913445" y="3020404"/>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74" name="Straight Arrow Connector 273"/>
          <p:cNvCxnSpPr/>
          <p:nvPr/>
        </p:nvCxnSpPr>
        <p:spPr>
          <a:xfrm>
            <a:off x="9446307" y="369912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5" name="TextBox 274"/>
          <p:cNvSpPr txBox="1">
            <a:spLocks noChangeAspect="1"/>
          </p:cNvSpPr>
          <p:nvPr/>
        </p:nvSpPr>
        <p:spPr>
          <a:xfrm>
            <a:off x="9738799" y="4435343"/>
            <a:ext cx="1536378" cy="415498"/>
          </a:xfrm>
          <a:prstGeom prst="rect">
            <a:avLst/>
          </a:prstGeom>
          <a:noFill/>
        </p:spPr>
        <p:txBody>
          <a:bodyPr wrap="square" rtlCol="0">
            <a:spAutoFit/>
          </a:bodyPr>
          <a:lstStyle/>
          <a:p>
            <a:pPr algn="ctr"/>
            <a:r>
              <a:rPr lang="en-US" dirty="0" smtClean="0"/>
              <a:t>CO DW</a:t>
            </a:r>
            <a:endParaRPr lang="en-US" sz="1800" dirty="0"/>
          </a:p>
        </p:txBody>
      </p:sp>
      <p:sp>
        <p:nvSpPr>
          <p:cNvPr id="124" name="Flowchart: Internal Storage 123"/>
          <p:cNvSpPr/>
          <p:nvPr/>
        </p:nvSpPr>
        <p:spPr>
          <a:xfrm>
            <a:off x="11284018" y="2243492"/>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TextBox 125"/>
          <p:cNvSpPr txBox="1"/>
          <p:nvPr/>
        </p:nvSpPr>
        <p:spPr>
          <a:xfrm>
            <a:off x="11101773" y="1862045"/>
            <a:ext cx="664650" cy="415498"/>
          </a:xfrm>
          <a:prstGeom prst="rect">
            <a:avLst/>
          </a:prstGeom>
          <a:noFill/>
        </p:spPr>
        <p:txBody>
          <a:bodyPr wrap="square" rtlCol="0">
            <a:spAutoFit/>
          </a:bodyPr>
          <a:lstStyle/>
          <a:p>
            <a:pPr algn="ctr"/>
            <a:r>
              <a:rPr lang="en-US" sz="2000" dirty="0" smtClean="0"/>
              <a:t>S</a:t>
            </a:r>
            <a:endParaRPr lang="en-US" sz="2000" dirty="0"/>
          </a:p>
        </p:txBody>
      </p:sp>
      <p:sp>
        <p:nvSpPr>
          <p:cNvPr id="277" name="Flowchart: Internal Storage 276"/>
          <p:cNvSpPr/>
          <p:nvPr/>
        </p:nvSpPr>
        <p:spPr>
          <a:xfrm>
            <a:off x="11276418" y="284102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8" name="TextBox 277"/>
          <p:cNvSpPr txBox="1"/>
          <p:nvPr/>
        </p:nvSpPr>
        <p:spPr>
          <a:xfrm>
            <a:off x="11103014" y="2487460"/>
            <a:ext cx="664650" cy="400110"/>
          </a:xfrm>
          <a:prstGeom prst="rect">
            <a:avLst/>
          </a:prstGeom>
          <a:noFill/>
        </p:spPr>
        <p:txBody>
          <a:bodyPr wrap="square" rtlCol="0">
            <a:spAutoFit/>
          </a:bodyPr>
          <a:lstStyle/>
          <a:p>
            <a:pPr algn="ctr"/>
            <a:r>
              <a:rPr lang="en-US" sz="2000" dirty="0" smtClean="0"/>
              <a:t>S x T</a:t>
            </a:r>
            <a:endParaRPr lang="en-US" sz="2000" dirty="0"/>
          </a:p>
        </p:txBody>
      </p:sp>
      <p:sp>
        <p:nvSpPr>
          <p:cNvPr id="279" name="Flowchart: Internal Storage 278"/>
          <p:cNvSpPr/>
          <p:nvPr/>
        </p:nvSpPr>
        <p:spPr>
          <a:xfrm>
            <a:off x="11276418" y="3450207"/>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0" name="TextBox 279"/>
          <p:cNvSpPr txBox="1"/>
          <p:nvPr/>
        </p:nvSpPr>
        <p:spPr>
          <a:xfrm>
            <a:off x="11103014" y="3096638"/>
            <a:ext cx="664650" cy="400110"/>
          </a:xfrm>
          <a:prstGeom prst="rect">
            <a:avLst/>
          </a:prstGeom>
          <a:noFill/>
        </p:spPr>
        <p:txBody>
          <a:bodyPr wrap="square" rtlCol="0">
            <a:spAutoFit/>
          </a:bodyPr>
          <a:lstStyle/>
          <a:p>
            <a:pPr algn="ctr"/>
            <a:r>
              <a:rPr lang="en-US" sz="2000" dirty="0" smtClean="0"/>
              <a:t>S x C</a:t>
            </a:r>
            <a:endParaRPr lang="en-US" sz="2000" dirty="0"/>
          </a:p>
        </p:txBody>
      </p:sp>
      <p:sp>
        <p:nvSpPr>
          <p:cNvPr id="281" name="Flowchart: Internal Storage 280"/>
          <p:cNvSpPr/>
          <p:nvPr/>
        </p:nvSpPr>
        <p:spPr>
          <a:xfrm>
            <a:off x="11276418" y="4049253"/>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2" name="TextBox 281"/>
          <p:cNvSpPr txBox="1"/>
          <p:nvPr/>
        </p:nvSpPr>
        <p:spPr>
          <a:xfrm>
            <a:off x="11103013" y="3695684"/>
            <a:ext cx="720919" cy="400110"/>
          </a:xfrm>
          <a:prstGeom prst="rect">
            <a:avLst/>
          </a:prstGeom>
          <a:noFill/>
        </p:spPr>
        <p:txBody>
          <a:bodyPr wrap="square" rtlCol="0">
            <a:spAutoFit/>
          </a:bodyPr>
          <a:lstStyle/>
          <a:p>
            <a:pPr algn="ctr"/>
            <a:r>
              <a:rPr lang="en-US" sz="2000" dirty="0" smtClean="0"/>
              <a:t>S x D</a:t>
            </a:r>
            <a:endParaRPr lang="en-US" sz="2000" dirty="0"/>
          </a:p>
        </p:txBody>
      </p:sp>
      <p:sp>
        <p:nvSpPr>
          <p:cNvPr id="128" name="TextBox 127"/>
          <p:cNvSpPr txBox="1"/>
          <p:nvPr/>
        </p:nvSpPr>
        <p:spPr>
          <a:xfrm>
            <a:off x="11169000" y="4267537"/>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288" name="Flowchart: Internal Storage 287"/>
          <p:cNvSpPr/>
          <p:nvPr/>
        </p:nvSpPr>
        <p:spPr>
          <a:xfrm>
            <a:off x="11276066" y="539986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9" name="TextBox 288"/>
          <p:cNvSpPr txBox="1"/>
          <p:nvPr/>
        </p:nvSpPr>
        <p:spPr>
          <a:xfrm>
            <a:off x="10937912" y="5030107"/>
            <a:ext cx="1305214" cy="400110"/>
          </a:xfrm>
          <a:prstGeom prst="rect">
            <a:avLst/>
          </a:prstGeom>
          <a:noFill/>
        </p:spPr>
        <p:txBody>
          <a:bodyPr wrap="square" rtlCol="0">
            <a:spAutoFit/>
          </a:bodyPr>
          <a:lstStyle/>
          <a:p>
            <a:pPr algn="ctr"/>
            <a:r>
              <a:rPr lang="en-US" sz="2000" dirty="0" err="1" smtClean="0"/>
              <a:t>S_cmp</a:t>
            </a:r>
            <a:endParaRPr lang="en-US" sz="2000" dirty="0"/>
          </a:p>
        </p:txBody>
      </p:sp>
      <p:sp>
        <p:nvSpPr>
          <p:cNvPr id="290" name="Flowchart: Internal Storage 289"/>
          <p:cNvSpPr/>
          <p:nvPr/>
        </p:nvSpPr>
        <p:spPr>
          <a:xfrm>
            <a:off x="11268466" y="5997406"/>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1" name="TextBox 290"/>
          <p:cNvSpPr txBox="1"/>
          <p:nvPr/>
        </p:nvSpPr>
        <p:spPr>
          <a:xfrm>
            <a:off x="11095061" y="5643837"/>
            <a:ext cx="1303973" cy="400110"/>
          </a:xfrm>
          <a:prstGeom prst="rect">
            <a:avLst/>
          </a:prstGeom>
          <a:noFill/>
        </p:spPr>
        <p:txBody>
          <a:bodyPr wrap="square" rtlCol="0">
            <a:spAutoFit/>
          </a:bodyPr>
          <a:lstStyle/>
          <a:p>
            <a:pPr algn="ctr"/>
            <a:r>
              <a:rPr lang="en-US" sz="2000" dirty="0" smtClean="0"/>
              <a:t>S x </a:t>
            </a:r>
            <a:r>
              <a:rPr lang="en-US" sz="2000" dirty="0" err="1" smtClean="0"/>
              <a:t>T_cmp</a:t>
            </a:r>
            <a:endParaRPr lang="en-US" sz="2000" dirty="0"/>
          </a:p>
        </p:txBody>
      </p:sp>
      <p:sp>
        <p:nvSpPr>
          <p:cNvPr id="292" name="Flowchart: Internal Storage 291"/>
          <p:cNvSpPr/>
          <p:nvPr/>
        </p:nvSpPr>
        <p:spPr>
          <a:xfrm>
            <a:off x="11268466" y="660658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3" name="TextBox 292"/>
          <p:cNvSpPr txBox="1"/>
          <p:nvPr/>
        </p:nvSpPr>
        <p:spPr>
          <a:xfrm>
            <a:off x="11095062" y="6253015"/>
            <a:ext cx="1282780" cy="400110"/>
          </a:xfrm>
          <a:prstGeom prst="rect">
            <a:avLst/>
          </a:prstGeom>
          <a:noFill/>
        </p:spPr>
        <p:txBody>
          <a:bodyPr wrap="square" rtlCol="0">
            <a:spAutoFit/>
          </a:bodyPr>
          <a:lstStyle/>
          <a:p>
            <a:pPr algn="ctr"/>
            <a:r>
              <a:rPr lang="en-US" sz="2000" dirty="0" smtClean="0"/>
              <a:t>S x </a:t>
            </a:r>
            <a:r>
              <a:rPr lang="en-US" sz="2000" dirty="0" err="1" smtClean="0"/>
              <a:t>C_cmp</a:t>
            </a:r>
            <a:endParaRPr lang="en-US" sz="2000" dirty="0"/>
          </a:p>
        </p:txBody>
      </p:sp>
      <p:sp>
        <p:nvSpPr>
          <p:cNvPr id="294" name="Flowchart: Internal Storage 293"/>
          <p:cNvSpPr/>
          <p:nvPr/>
        </p:nvSpPr>
        <p:spPr>
          <a:xfrm>
            <a:off x="11268466" y="7205630"/>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5" name="TextBox 294"/>
          <p:cNvSpPr txBox="1"/>
          <p:nvPr/>
        </p:nvSpPr>
        <p:spPr>
          <a:xfrm>
            <a:off x="11095061" y="6852061"/>
            <a:ext cx="1282781" cy="400110"/>
          </a:xfrm>
          <a:prstGeom prst="rect">
            <a:avLst/>
          </a:prstGeom>
          <a:noFill/>
        </p:spPr>
        <p:txBody>
          <a:bodyPr wrap="square" rtlCol="0">
            <a:spAutoFit/>
          </a:bodyPr>
          <a:lstStyle/>
          <a:p>
            <a:pPr algn="ctr"/>
            <a:r>
              <a:rPr lang="en-US" sz="2000" dirty="0" smtClean="0"/>
              <a:t>S x </a:t>
            </a:r>
            <a:r>
              <a:rPr lang="en-US" sz="2000" dirty="0" err="1" smtClean="0"/>
              <a:t>D_cmp</a:t>
            </a:r>
            <a:endParaRPr lang="en-US" sz="2000" dirty="0"/>
          </a:p>
        </p:txBody>
      </p:sp>
      <p:sp>
        <p:nvSpPr>
          <p:cNvPr id="296" name="TextBox 295"/>
          <p:cNvSpPr txBox="1"/>
          <p:nvPr/>
        </p:nvSpPr>
        <p:spPr>
          <a:xfrm>
            <a:off x="11161048" y="7847156"/>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297" name="Flowchart: Internal Storage 296"/>
          <p:cNvSpPr/>
          <p:nvPr/>
        </p:nvSpPr>
        <p:spPr>
          <a:xfrm>
            <a:off x="11268467" y="781854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8" name="TextBox 297"/>
          <p:cNvSpPr txBox="1"/>
          <p:nvPr/>
        </p:nvSpPr>
        <p:spPr>
          <a:xfrm>
            <a:off x="11095062" y="7464975"/>
            <a:ext cx="1282781" cy="400110"/>
          </a:xfrm>
          <a:prstGeom prst="rect">
            <a:avLst/>
          </a:prstGeom>
          <a:noFill/>
        </p:spPr>
        <p:txBody>
          <a:bodyPr wrap="square" rtlCol="0">
            <a:spAutoFit/>
          </a:bodyPr>
          <a:lstStyle/>
          <a:p>
            <a:pPr algn="ctr"/>
            <a:r>
              <a:rPr lang="en-US" sz="2000" dirty="0" smtClean="0"/>
              <a:t>S x </a:t>
            </a:r>
            <a:r>
              <a:rPr lang="en-US" sz="2000" dirty="0"/>
              <a:t>?</a:t>
            </a:r>
            <a:r>
              <a:rPr lang="en-US" sz="2000" dirty="0" smtClean="0"/>
              <a:t>_</a:t>
            </a:r>
            <a:r>
              <a:rPr lang="en-US" sz="2000" dirty="0" err="1" smtClean="0"/>
              <a:t>cmp</a:t>
            </a:r>
            <a:endParaRPr lang="en-US" sz="2000" dirty="0"/>
          </a:p>
        </p:txBody>
      </p:sp>
      <p:cxnSp>
        <p:nvCxnSpPr>
          <p:cNvPr id="302" name="Straight Arrow Connector 301"/>
          <p:cNvCxnSpPr>
            <a:stCxn id="104" idx="3"/>
            <a:endCxn id="125" idx="1"/>
          </p:cNvCxnSpPr>
          <p:nvPr/>
        </p:nvCxnSpPr>
        <p:spPr>
          <a:xfrm>
            <a:off x="7840517" y="3694117"/>
            <a:ext cx="608647" cy="254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3" name="Text Placeholder 140"/>
          <p:cNvSpPr>
            <a:spLocks noGrp="1"/>
          </p:cNvSpPr>
          <p:nvPr>
            <p:ph type="body" sz="quarter" idx="28"/>
          </p:nvPr>
        </p:nvSpPr>
        <p:spPr>
          <a:xfrm>
            <a:off x="8037728" y="25053"/>
            <a:ext cx="6592672" cy="1446491"/>
          </a:xfrm>
        </p:spPr>
        <p:txBody>
          <a:bodyPr/>
          <a:lstStyle/>
          <a:p>
            <a:r>
              <a:rPr lang="en-US" sz="2400" dirty="0" smtClean="0">
                <a:solidFill>
                  <a:srgbClr val="00B050"/>
                </a:solidFill>
              </a:rPr>
              <a:t>Better than a Traditional Data Warehouse:</a:t>
            </a:r>
          </a:p>
          <a:p>
            <a:pPr lvl="1"/>
            <a:r>
              <a:rPr lang="en-US" sz="2000" dirty="0" smtClean="0"/>
              <a:t>Ability for local teams to support their constituents while maintaining statewide integrity</a:t>
            </a:r>
            <a:endParaRPr lang="en-US" sz="2000" dirty="0"/>
          </a:p>
        </p:txBody>
      </p:sp>
    </p:spTree>
    <p:extLst>
      <p:ext uri="{BB962C8B-B14F-4D97-AF65-F5344CB8AC3E}">
        <p14:creationId xmlns:p14="http://schemas.microsoft.com/office/powerpoint/2010/main" val="1351857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 descr="https://encrypted-tbn0.gstatic.com/images?q=tbn:ANd9GcRXSxDMf9uNJygvoqouyuI6XYWvfMMGV8m90efD9V_aYqisTkPB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2026102" y="3589092"/>
            <a:ext cx="1847850" cy="2466975"/>
          </a:xfrm>
          <a:prstGeom prst="rect">
            <a:avLst/>
          </a:prstGeom>
          <a:noFill/>
          <a:extLst>
            <a:ext uri="{909E8E84-426E-40DD-AFC4-6F175D3DCCD1}">
              <a14:hiddenFill xmlns:a14="http://schemas.microsoft.com/office/drawing/2010/main">
                <a:solidFill>
                  <a:srgbClr val="FFFFFF"/>
                </a:solidFill>
              </a14:hiddenFill>
            </a:ext>
          </a:extLst>
        </p:spPr>
      </p:pic>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Capitalizing on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27</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cxnSp>
        <p:nvCxnSpPr>
          <p:cNvPr id="266" name="Straight Arrow Connector 265"/>
          <p:cNvCxnSpPr/>
          <p:nvPr/>
        </p:nvCxnSpPr>
        <p:spPr>
          <a:xfrm>
            <a:off x="7840279" y="3689809"/>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flipV="1">
            <a:off x="8448042" y="3223566"/>
            <a:ext cx="992437" cy="586695"/>
            <a:chOff x="9855281" y="3578892"/>
            <a:chExt cx="992437" cy="586695"/>
          </a:xfrm>
        </p:grpSpPr>
        <p:cxnSp>
          <p:nvCxnSpPr>
            <p:cNvPr id="271" name="Straight Connector 270"/>
            <p:cNvCxnSpPr/>
            <p:nvPr/>
          </p:nvCxnSpPr>
          <p:spPr>
            <a:xfrm flipH="1">
              <a:off x="10408783" y="3789754"/>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p:cNvCxnSpPr/>
            <p:nvPr/>
          </p:nvCxnSpPr>
          <p:spPr>
            <a:xfrm>
              <a:off x="10036497" y="3756009"/>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267" name="Rectangle 266"/>
            <p:cNvSpPr/>
            <p:nvPr/>
          </p:nvSpPr>
          <p:spPr>
            <a:xfrm>
              <a:off x="9855281" y="3578892"/>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Rectangle 267"/>
            <p:cNvSpPr/>
            <p:nvPr/>
          </p:nvSpPr>
          <p:spPr>
            <a:xfrm>
              <a:off x="10243971" y="3942195"/>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9" name="Rectangle 268"/>
            <p:cNvSpPr/>
            <p:nvPr/>
          </p:nvSpPr>
          <p:spPr>
            <a:xfrm>
              <a:off x="10621330" y="3586867"/>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73" name="Flowchart: Magnetic Disk 272"/>
          <p:cNvSpPr/>
          <p:nvPr/>
        </p:nvSpPr>
        <p:spPr>
          <a:xfrm>
            <a:off x="9913445" y="3020404"/>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74" name="Straight Arrow Connector 273"/>
          <p:cNvCxnSpPr/>
          <p:nvPr/>
        </p:nvCxnSpPr>
        <p:spPr>
          <a:xfrm>
            <a:off x="9446307" y="369912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5" name="TextBox 274"/>
          <p:cNvSpPr txBox="1">
            <a:spLocks noChangeAspect="1"/>
          </p:cNvSpPr>
          <p:nvPr/>
        </p:nvSpPr>
        <p:spPr>
          <a:xfrm>
            <a:off x="9738799" y="4435343"/>
            <a:ext cx="1536378" cy="415498"/>
          </a:xfrm>
          <a:prstGeom prst="rect">
            <a:avLst/>
          </a:prstGeom>
          <a:noFill/>
        </p:spPr>
        <p:txBody>
          <a:bodyPr wrap="square" rtlCol="0">
            <a:spAutoFit/>
          </a:bodyPr>
          <a:lstStyle/>
          <a:p>
            <a:pPr algn="ctr"/>
            <a:r>
              <a:rPr lang="en-US" dirty="0" smtClean="0"/>
              <a:t>CO DW</a:t>
            </a:r>
            <a:endParaRPr lang="en-US" sz="1800" dirty="0"/>
          </a:p>
        </p:txBody>
      </p:sp>
      <p:sp>
        <p:nvSpPr>
          <p:cNvPr id="124" name="Flowchart: Internal Storage 123"/>
          <p:cNvSpPr/>
          <p:nvPr/>
        </p:nvSpPr>
        <p:spPr>
          <a:xfrm>
            <a:off x="11284018" y="2243492"/>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TextBox 125"/>
          <p:cNvSpPr txBox="1"/>
          <p:nvPr/>
        </p:nvSpPr>
        <p:spPr>
          <a:xfrm>
            <a:off x="11101773" y="1862045"/>
            <a:ext cx="664650" cy="415498"/>
          </a:xfrm>
          <a:prstGeom prst="rect">
            <a:avLst/>
          </a:prstGeom>
          <a:noFill/>
        </p:spPr>
        <p:txBody>
          <a:bodyPr wrap="square" rtlCol="0">
            <a:spAutoFit/>
          </a:bodyPr>
          <a:lstStyle/>
          <a:p>
            <a:pPr algn="ctr"/>
            <a:r>
              <a:rPr lang="en-US" sz="2000" dirty="0" smtClean="0"/>
              <a:t>S</a:t>
            </a:r>
            <a:endParaRPr lang="en-US" sz="2000" dirty="0"/>
          </a:p>
        </p:txBody>
      </p:sp>
      <p:sp>
        <p:nvSpPr>
          <p:cNvPr id="277" name="Flowchart: Internal Storage 276"/>
          <p:cNvSpPr/>
          <p:nvPr/>
        </p:nvSpPr>
        <p:spPr>
          <a:xfrm>
            <a:off x="11276418" y="284102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8" name="TextBox 277"/>
          <p:cNvSpPr txBox="1"/>
          <p:nvPr/>
        </p:nvSpPr>
        <p:spPr>
          <a:xfrm>
            <a:off x="11103014" y="2487460"/>
            <a:ext cx="664650" cy="400110"/>
          </a:xfrm>
          <a:prstGeom prst="rect">
            <a:avLst/>
          </a:prstGeom>
          <a:noFill/>
        </p:spPr>
        <p:txBody>
          <a:bodyPr wrap="square" rtlCol="0">
            <a:spAutoFit/>
          </a:bodyPr>
          <a:lstStyle/>
          <a:p>
            <a:pPr algn="ctr"/>
            <a:r>
              <a:rPr lang="en-US" sz="2000" dirty="0" smtClean="0"/>
              <a:t>S x T</a:t>
            </a:r>
            <a:endParaRPr lang="en-US" sz="2000" dirty="0"/>
          </a:p>
        </p:txBody>
      </p:sp>
      <p:sp>
        <p:nvSpPr>
          <p:cNvPr id="279" name="Flowchart: Internal Storage 278"/>
          <p:cNvSpPr/>
          <p:nvPr/>
        </p:nvSpPr>
        <p:spPr>
          <a:xfrm>
            <a:off x="11276418" y="3450207"/>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0" name="TextBox 279"/>
          <p:cNvSpPr txBox="1"/>
          <p:nvPr/>
        </p:nvSpPr>
        <p:spPr>
          <a:xfrm>
            <a:off x="11103014" y="3096638"/>
            <a:ext cx="664650" cy="400110"/>
          </a:xfrm>
          <a:prstGeom prst="rect">
            <a:avLst/>
          </a:prstGeom>
          <a:noFill/>
        </p:spPr>
        <p:txBody>
          <a:bodyPr wrap="square" rtlCol="0">
            <a:spAutoFit/>
          </a:bodyPr>
          <a:lstStyle/>
          <a:p>
            <a:pPr algn="ctr"/>
            <a:r>
              <a:rPr lang="en-US" sz="2000" dirty="0" smtClean="0"/>
              <a:t>S x C</a:t>
            </a:r>
            <a:endParaRPr lang="en-US" sz="2000" dirty="0"/>
          </a:p>
        </p:txBody>
      </p:sp>
      <p:sp>
        <p:nvSpPr>
          <p:cNvPr id="281" name="Flowchart: Internal Storage 280"/>
          <p:cNvSpPr/>
          <p:nvPr/>
        </p:nvSpPr>
        <p:spPr>
          <a:xfrm>
            <a:off x="11276418" y="4049253"/>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2" name="TextBox 281"/>
          <p:cNvSpPr txBox="1"/>
          <p:nvPr/>
        </p:nvSpPr>
        <p:spPr>
          <a:xfrm>
            <a:off x="11103013" y="3695684"/>
            <a:ext cx="720919" cy="400110"/>
          </a:xfrm>
          <a:prstGeom prst="rect">
            <a:avLst/>
          </a:prstGeom>
          <a:noFill/>
        </p:spPr>
        <p:txBody>
          <a:bodyPr wrap="square" rtlCol="0">
            <a:spAutoFit/>
          </a:bodyPr>
          <a:lstStyle/>
          <a:p>
            <a:pPr algn="ctr"/>
            <a:r>
              <a:rPr lang="en-US" sz="2000" dirty="0" smtClean="0"/>
              <a:t>S x D</a:t>
            </a:r>
            <a:endParaRPr lang="en-US" sz="2000" dirty="0"/>
          </a:p>
        </p:txBody>
      </p:sp>
      <p:sp>
        <p:nvSpPr>
          <p:cNvPr id="128" name="TextBox 127"/>
          <p:cNvSpPr txBox="1"/>
          <p:nvPr/>
        </p:nvSpPr>
        <p:spPr>
          <a:xfrm>
            <a:off x="11169000" y="4267537"/>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287" name="Text Placeholder 140"/>
          <p:cNvSpPr>
            <a:spLocks noGrp="1"/>
          </p:cNvSpPr>
          <p:nvPr>
            <p:ph type="body" sz="quarter" idx="28"/>
          </p:nvPr>
        </p:nvSpPr>
        <p:spPr>
          <a:xfrm>
            <a:off x="8276298" y="-57385"/>
            <a:ext cx="6354101" cy="2308286"/>
          </a:xfrm>
        </p:spPr>
        <p:txBody>
          <a:bodyPr/>
          <a:lstStyle/>
          <a:p>
            <a:r>
              <a:rPr lang="en-US" sz="2400" dirty="0" smtClean="0">
                <a:solidFill>
                  <a:srgbClr val="00B050"/>
                </a:solidFill>
              </a:rPr>
              <a:t>Better than a Traditional Data Warehouse:</a:t>
            </a:r>
          </a:p>
          <a:p>
            <a:pPr lvl="1"/>
            <a:r>
              <a:rPr lang="en-US" sz="2000" dirty="0" smtClean="0"/>
              <a:t>Ability to query the entire data lake to prototype “interesting” questions before curating data into your “useful” data collections!</a:t>
            </a:r>
            <a:endParaRPr lang="en-US" sz="2000" dirty="0"/>
          </a:p>
        </p:txBody>
      </p:sp>
      <p:pic>
        <p:nvPicPr>
          <p:cNvPr id="4098" name="Picture 2" descr="https://us.123rf.com/450wm/netsign33/netsign331612/netsign33161200006/69006392-stick-figure-man-with-glasses-fingers-stickman-vector-drawing-on-white-background.jpg?ve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482" y="409850"/>
            <a:ext cx="1372726" cy="1116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49162" y="56114"/>
            <a:ext cx="1773320" cy="415498"/>
          </a:xfrm>
          <a:prstGeom prst="rect">
            <a:avLst/>
          </a:prstGeom>
          <a:noFill/>
        </p:spPr>
        <p:txBody>
          <a:bodyPr wrap="square" rtlCol="0">
            <a:spAutoFit/>
          </a:bodyPr>
          <a:lstStyle/>
          <a:p>
            <a:pPr algn="ctr"/>
            <a:r>
              <a:rPr lang="en-US" dirty="0" smtClean="0"/>
              <a:t>Athena</a:t>
            </a:r>
            <a:endParaRPr lang="en-US" dirty="0"/>
          </a:p>
        </p:txBody>
      </p:sp>
      <p:cxnSp>
        <p:nvCxnSpPr>
          <p:cNvPr id="7" name="Straight Arrow Connector 6"/>
          <p:cNvCxnSpPr/>
          <p:nvPr/>
        </p:nvCxnSpPr>
        <p:spPr>
          <a:xfrm>
            <a:off x="7330874" y="1532276"/>
            <a:ext cx="0" cy="119678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260" name="Straight Arrow Connector 259"/>
          <p:cNvCxnSpPr/>
          <p:nvPr/>
        </p:nvCxnSpPr>
        <p:spPr>
          <a:xfrm>
            <a:off x="7847863" y="6240648"/>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61" name="Group 260"/>
          <p:cNvGrpSpPr/>
          <p:nvPr/>
        </p:nvGrpSpPr>
        <p:grpSpPr>
          <a:xfrm>
            <a:off x="8449164" y="6129731"/>
            <a:ext cx="992437" cy="586695"/>
            <a:chOff x="9862865" y="6129731"/>
            <a:chExt cx="992437" cy="586695"/>
          </a:xfrm>
        </p:grpSpPr>
        <p:cxnSp>
          <p:nvCxnSpPr>
            <p:cNvPr id="262" name="Straight Connector 261"/>
            <p:cNvCxnSpPr/>
            <p:nvPr/>
          </p:nvCxnSpPr>
          <p:spPr>
            <a:xfrm flipH="1">
              <a:off x="10408783" y="6340835"/>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263" name="Straight Connector 262"/>
            <p:cNvCxnSpPr/>
            <p:nvPr/>
          </p:nvCxnSpPr>
          <p:spPr>
            <a:xfrm>
              <a:off x="10036497" y="6307090"/>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264" name="Rectangle 263"/>
            <p:cNvSpPr/>
            <p:nvPr/>
          </p:nvSpPr>
          <p:spPr>
            <a:xfrm>
              <a:off x="9862865" y="6129731"/>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5" name="Rectangle 264"/>
            <p:cNvSpPr/>
            <p:nvPr/>
          </p:nvSpPr>
          <p:spPr>
            <a:xfrm>
              <a:off x="10251555" y="6493034"/>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0" name="Rectangle 269"/>
            <p:cNvSpPr/>
            <p:nvPr/>
          </p:nvSpPr>
          <p:spPr>
            <a:xfrm>
              <a:off x="10628914" y="6137706"/>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3" name="TextBox 282"/>
          <p:cNvSpPr txBox="1">
            <a:spLocks noChangeAspect="1"/>
          </p:cNvSpPr>
          <p:nvPr/>
        </p:nvSpPr>
        <p:spPr>
          <a:xfrm>
            <a:off x="9721912" y="7318919"/>
            <a:ext cx="1536378" cy="738664"/>
          </a:xfrm>
          <a:prstGeom prst="rect">
            <a:avLst/>
          </a:prstGeom>
          <a:noFill/>
        </p:spPr>
        <p:txBody>
          <a:bodyPr wrap="square" rtlCol="0">
            <a:spAutoFit/>
          </a:bodyPr>
          <a:lstStyle/>
          <a:p>
            <a:pPr algn="ctr"/>
            <a:r>
              <a:rPr lang="en-US" dirty="0" smtClean="0"/>
              <a:t>Campus </a:t>
            </a:r>
          </a:p>
          <a:p>
            <a:pPr algn="ctr"/>
            <a:r>
              <a:rPr lang="en-US" dirty="0" smtClean="0"/>
              <a:t>DW</a:t>
            </a:r>
            <a:endParaRPr lang="en-US" sz="1800" dirty="0"/>
          </a:p>
        </p:txBody>
      </p:sp>
      <p:sp>
        <p:nvSpPr>
          <p:cNvPr id="284" name="Flowchart: Magnetic Disk 283"/>
          <p:cNvSpPr/>
          <p:nvPr/>
        </p:nvSpPr>
        <p:spPr>
          <a:xfrm>
            <a:off x="9912204" y="5570681"/>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85" name="Straight Arrow Connector 284"/>
          <p:cNvCxnSpPr/>
          <p:nvPr/>
        </p:nvCxnSpPr>
        <p:spPr>
          <a:xfrm>
            <a:off x="9445860" y="6249402"/>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6" name="TextBox 285"/>
          <p:cNvSpPr txBox="1">
            <a:spLocks noChangeAspect="1"/>
          </p:cNvSpPr>
          <p:nvPr/>
        </p:nvSpPr>
        <p:spPr>
          <a:xfrm>
            <a:off x="7921485" y="7318919"/>
            <a:ext cx="2056881" cy="415498"/>
          </a:xfrm>
          <a:prstGeom prst="rect">
            <a:avLst/>
          </a:prstGeom>
          <a:noFill/>
        </p:spPr>
        <p:txBody>
          <a:bodyPr wrap="square" rtlCol="0">
            <a:spAutoFit/>
          </a:bodyPr>
          <a:lstStyle/>
          <a:p>
            <a:pPr algn="ctr"/>
            <a:r>
              <a:rPr lang="en-US" dirty="0" smtClean="0"/>
              <a:t>Transformations</a:t>
            </a:r>
            <a:endParaRPr lang="en-US" sz="1800" dirty="0"/>
          </a:p>
        </p:txBody>
      </p:sp>
      <p:sp>
        <p:nvSpPr>
          <p:cNvPr id="288" name="Flowchart: Internal Storage 287"/>
          <p:cNvSpPr/>
          <p:nvPr/>
        </p:nvSpPr>
        <p:spPr>
          <a:xfrm>
            <a:off x="11276066" y="539986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9" name="TextBox 288"/>
          <p:cNvSpPr txBox="1"/>
          <p:nvPr/>
        </p:nvSpPr>
        <p:spPr>
          <a:xfrm>
            <a:off x="10937912" y="5030107"/>
            <a:ext cx="1305214" cy="400110"/>
          </a:xfrm>
          <a:prstGeom prst="rect">
            <a:avLst/>
          </a:prstGeom>
          <a:noFill/>
        </p:spPr>
        <p:txBody>
          <a:bodyPr wrap="square" rtlCol="0">
            <a:spAutoFit/>
          </a:bodyPr>
          <a:lstStyle/>
          <a:p>
            <a:pPr algn="ctr"/>
            <a:r>
              <a:rPr lang="en-US" sz="2000" dirty="0" err="1" smtClean="0"/>
              <a:t>S_cmp</a:t>
            </a:r>
            <a:endParaRPr lang="en-US" sz="2000" dirty="0"/>
          </a:p>
        </p:txBody>
      </p:sp>
      <p:sp>
        <p:nvSpPr>
          <p:cNvPr id="290" name="Flowchart: Internal Storage 289"/>
          <p:cNvSpPr/>
          <p:nvPr/>
        </p:nvSpPr>
        <p:spPr>
          <a:xfrm>
            <a:off x="11268466" y="5997406"/>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1" name="TextBox 290"/>
          <p:cNvSpPr txBox="1"/>
          <p:nvPr/>
        </p:nvSpPr>
        <p:spPr>
          <a:xfrm>
            <a:off x="11095061" y="5643837"/>
            <a:ext cx="1303973" cy="400110"/>
          </a:xfrm>
          <a:prstGeom prst="rect">
            <a:avLst/>
          </a:prstGeom>
          <a:noFill/>
        </p:spPr>
        <p:txBody>
          <a:bodyPr wrap="square" rtlCol="0">
            <a:spAutoFit/>
          </a:bodyPr>
          <a:lstStyle/>
          <a:p>
            <a:pPr algn="ctr"/>
            <a:r>
              <a:rPr lang="en-US" sz="2000" dirty="0" smtClean="0"/>
              <a:t>S x </a:t>
            </a:r>
            <a:r>
              <a:rPr lang="en-US" sz="2000" dirty="0" err="1" smtClean="0"/>
              <a:t>T_cmp</a:t>
            </a:r>
            <a:endParaRPr lang="en-US" sz="2000" dirty="0"/>
          </a:p>
        </p:txBody>
      </p:sp>
      <p:sp>
        <p:nvSpPr>
          <p:cNvPr id="292" name="Flowchart: Internal Storage 291"/>
          <p:cNvSpPr/>
          <p:nvPr/>
        </p:nvSpPr>
        <p:spPr>
          <a:xfrm>
            <a:off x="11268466" y="660658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3" name="TextBox 292"/>
          <p:cNvSpPr txBox="1"/>
          <p:nvPr/>
        </p:nvSpPr>
        <p:spPr>
          <a:xfrm>
            <a:off x="11095062" y="6253015"/>
            <a:ext cx="1282780" cy="400110"/>
          </a:xfrm>
          <a:prstGeom prst="rect">
            <a:avLst/>
          </a:prstGeom>
          <a:noFill/>
        </p:spPr>
        <p:txBody>
          <a:bodyPr wrap="square" rtlCol="0">
            <a:spAutoFit/>
          </a:bodyPr>
          <a:lstStyle/>
          <a:p>
            <a:pPr algn="ctr"/>
            <a:r>
              <a:rPr lang="en-US" sz="2000" dirty="0" smtClean="0"/>
              <a:t>S x </a:t>
            </a:r>
            <a:r>
              <a:rPr lang="en-US" sz="2000" dirty="0" err="1" smtClean="0"/>
              <a:t>C_cmp</a:t>
            </a:r>
            <a:endParaRPr lang="en-US" sz="2000" dirty="0"/>
          </a:p>
        </p:txBody>
      </p:sp>
      <p:sp>
        <p:nvSpPr>
          <p:cNvPr id="294" name="Flowchart: Internal Storage 293"/>
          <p:cNvSpPr/>
          <p:nvPr/>
        </p:nvSpPr>
        <p:spPr>
          <a:xfrm>
            <a:off x="11268466" y="7205630"/>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5" name="TextBox 294"/>
          <p:cNvSpPr txBox="1"/>
          <p:nvPr/>
        </p:nvSpPr>
        <p:spPr>
          <a:xfrm>
            <a:off x="11095061" y="6852061"/>
            <a:ext cx="1282781" cy="400110"/>
          </a:xfrm>
          <a:prstGeom prst="rect">
            <a:avLst/>
          </a:prstGeom>
          <a:noFill/>
        </p:spPr>
        <p:txBody>
          <a:bodyPr wrap="square" rtlCol="0">
            <a:spAutoFit/>
          </a:bodyPr>
          <a:lstStyle/>
          <a:p>
            <a:pPr algn="ctr"/>
            <a:r>
              <a:rPr lang="en-US" sz="2000" dirty="0" smtClean="0"/>
              <a:t>S x </a:t>
            </a:r>
            <a:r>
              <a:rPr lang="en-US" sz="2000" dirty="0" err="1" smtClean="0"/>
              <a:t>D_cmp</a:t>
            </a:r>
            <a:endParaRPr lang="en-US" sz="2000" dirty="0"/>
          </a:p>
        </p:txBody>
      </p:sp>
      <p:sp>
        <p:nvSpPr>
          <p:cNvPr id="296" name="TextBox 295"/>
          <p:cNvSpPr txBox="1"/>
          <p:nvPr/>
        </p:nvSpPr>
        <p:spPr>
          <a:xfrm>
            <a:off x="11161048" y="7847156"/>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297" name="Flowchart: Internal Storage 296"/>
          <p:cNvSpPr/>
          <p:nvPr/>
        </p:nvSpPr>
        <p:spPr>
          <a:xfrm>
            <a:off x="11268467" y="781854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8" name="TextBox 297"/>
          <p:cNvSpPr txBox="1"/>
          <p:nvPr/>
        </p:nvSpPr>
        <p:spPr>
          <a:xfrm>
            <a:off x="11095062" y="7464975"/>
            <a:ext cx="1282781" cy="400110"/>
          </a:xfrm>
          <a:prstGeom prst="rect">
            <a:avLst/>
          </a:prstGeom>
          <a:noFill/>
        </p:spPr>
        <p:txBody>
          <a:bodyPr wrap="square" rtlCol="0">
            <a:spAutoFit/>
          </a:bodyPr>
          <a:lstStyle/>
          <a:p>
            <a:pPr algn="ctr"/>
            <a:r>
              <a:rPr lang="en-US" sz="2000" dirty="0" smtClean="0"/>
              <a:t>S x </a:t>
            </a:r>
            <a:r>
              <a:rPr lang="en-US" sz="2000" dirty="0"/>
              <a:t>?</a:t>
            </a:r>
            <a:r>
              <a:rPr lang="en-US" sz="2000" dirty="0" smtClean="0"/>
              <a:t>_</a:t>
            </a:r>
            <a:r>
              <a:rPr lang="en-US" sz="2000" dirty="0" err="1" smtClean="0"/>
              <a:t>cmp</a:t>
            </a:r>
            <a:endParaRPr lang="en-US" sz="2000" dirty="0"/>
          </a:p>
        </p:txBody>
      </p:sp>
      <p:cxnSp>
        <p:nvCxnSpPr>
          <p:cNvPr id="299" name="Straight Arrow Connector 298"/>
          <p:cNvCxnSpPr>
            <a:endCxn id="264" idx="1"/>
          </p:cNvCxnSpPr>
          <p:nvPr/>
        </p:nvCxnSpPr>
        <p:spPr>
          <a:xfrm>
            <a:off x="7840517" y="3694117"/>
            <a:ext cx="608647" cy="254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2308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p:cNvCxnSpPr/>
          <p:nvPr/>
        </p:nvCxnSpPr>
        <p:spPr>
          <a:xfrm>
            <a:off x="983400" y="4980317"/>
            <a:ext cx="11938734" cy="0"/>
          </a:xfrm>
          <a:prstGeom prst="line">
            <a:avLst/>
          </a:prstGeom>
          <a:ln w="25400">
            <a:prstDash val="lgDash"/>
          </a:ln>
        </p:spPr>
        <p:style>
          <a:lnRef idx="1">
            <a:schemeClr val="dk1"/>
          </a:lnRef>
          <a:fillRef idx="0">
            <a:schemeClr val="dk1"/>
          </a:fillRef>
          <a:effectRef idx="0">
            <a:schemeClr val="dk1"/>
          </a:effectRef>
          <a:fontRef idx="minor">
            <a:schemeClr val="tx1"/>
          </a:fontRef>
        </p:style>
      </p:cxnSp>
      <p:sp>
        <p:nvSpPr>
          <p:cNvPr id="6" name="Text Placeholder 5"/>
          <p:cNvSpPr>
            <a:spLocks noGrp="1"/>
          </p:cNvSpPr>
          <p:nvPr>
            <p:ph type="body" sz="quarter" idx="26"/>
          </p:nvPr>
        </p:nvSpPr>
        <p:spPr/>
        <p:txBody>
          <a:bodyPr/>
          <a:lstStyle/>
          <a:p>
            <a:r>
              <a:rPr lang="en-US" dirty="0" smtClean="0"/>
              <a:t>Capitalizing on the Data Lake…</a:t>
            </a:r>
            <a:endParaRPr lang="en-US" dirty="0"/>
          </a:p>
        </p:txBody>
      </p:sp>
      <p:sp>
        <p:nvSpPr>
          <p:cNvPr id="5" name="Slide Number Placeholder 4"/>
          <p:cNvSpPr>
            <a:spLocks noGrp="1"/>
          </p:cNvSpPr>
          <p:nvPr>
            <p:ph type="sldNum" sz="quarter" idx="29"/>
          </p:nvPr>
        </p:nvSpPr>
        <p:spPr/>
        <p:txBody>
          <a:bodyPr/>
          <a:lstStyle/>
          <a:p>
            <a:fld id="{6C9686C1-DB47-8441-80A6-071E2EAEA2B5}" type="slidenum">
              <a:rPr lang="en-US" altLang="en-US" smtClean="0"/>
              <a:pPr/>
              <a:t>28</a:t>
            </a:fld>
            <a:endParaRPr lang="en-US" altLang="en-US"/>
          </a:p>
        </p:txBody>
      </p:sp>
      <p:grpSp>
        <p:nvGrpSpPr>
          <p:cNvPr id="142" name="Group 141"/>
          <p:cNvGrpSpPr>
            <a:grpSpLocks noChangeAspect="1"/>
          </p:cNvGrpSpPr>
          <p:nvPr/>
        </p:nvGrpSpPr>
        <p:grpSpPr>
          <a:xfrm>
            <a:off x="1855912" y="2741930"/>
            <a:ext cx="5991950" cy="1907706"/>
            <a:chOff x="2695158" y="2789780"/>
            <a:chExt cx="9280919" cy="2954842"/>
          </a:xfrm>
        </p:grpSpPr>
        <p:sp>
          <p:nvSpPr>
            <p:cNvPr id="8" name="Rectangle 7"/>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Internal Storage 8"/>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Internal Storage 9"/>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Internal Storage 10"/>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Internal Storage 11"/>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Internal Storage 12"/>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Internal Storage 13"/>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Internal Storage 14"/>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Internal Storage 15"/>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Internal Storage 16"/>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Internal Storage 17"/>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Internal Storage 18"/>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Internal Storage 19"/>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Internal Storage 20"/>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Internal Storage 21"/>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Internal Storage 22"/>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Internal Storage 23"/>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Internal Storage 24"/>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Internal Storage 25"/>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Internal Storage 26"/>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Internal Storage 27"/>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Internal Storage 28"/>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Internal Storage 29"/>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Internal Storage 30"/>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Internal Storage 31"/>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Internal Storage 32"/>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Internal Storage 33"/>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Internal Storage 34"/>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Internal Storage 35"/>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Internal Storage 36"/>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Internal Storage 37"/>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Internal Storage 38"/>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Internal Storage 39"/>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Internal Storage 40"/>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Internal Storage 41"/>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Internal Storage 42"/>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Internal Storage 43"/>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Internal Storage 44"/>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Internal Storage 45"/>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Internal Storage 46"/>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Internal Storage 47"/>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Internal Storage 48"/>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Internal Storage 49"/>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Internal Storage 50"/>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Internal Storage 51"/>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Internal Storage 52"/>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Internal Storage 53"/>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Internal Storage 54"/>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Internal Storage 55"/>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Internal Storage 56"/>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Internal Storage 57"/>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Internal Storage 58"/>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Internal Storage 59"/>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Internal Storage 60"/>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Internal Storage 61"/>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Internal Storage 62"/>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Internal Storage 63"/>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Internal Storage 64"/>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Internal Storage 65"/>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Internal Storage 66"/>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Internal Storage 67"/>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gnetic Disk 68"/>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Magnetic Disk 69"/>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1" name="Flowchart: Magnetic Disk 70"/>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72" name="Straight Arrow Connector 71"/>
            <p:cNvCxnSpPr>
              <a:cxnSpLocks noChangeAspect="1"/>
              <a:stCxn id="69"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a:spLocks noChangeAspect="1"/>
            </p:cNvSpPr>
            <p:nvPr/>
          </p:nvSpPr>
          <p:spPr>
            <a:xfrm>
              <a:off x="2840495" y="4195102"/>
              <a:ext cx="517585" cy="415498"/>
            </a:xfrm>
            <a:prstGeom prst="rect">
              <a:avLst/>
            </a:prstGeom>
            <a:noFill/>
          </p:spPr>
          <p:txBody>
            <a:bodyPr wrap="square" rtlCol="0">
              <a:spAutoFit/>
            </a:bodyPr>
            <a:lstStyle/>
            <a:p>
              <a:r>
                <a:rPr lang="en-US" sz="1100" b="1" dirty="0" smtClean="0">
                  <a:solidFill>
                    <a:schemeClr val="bg1"/>
                  </a:solidFill>
                </a:rPr>
                <a:t>PS</a:t>
              </a:r>
              <a:endParaRPr lang="en-US" sz="1100" b="1" dirty="0">
                <a:solidFill>
                  <a:schemeClr val="bg1"/>
                </a:solidFill>
              </a:endParaRPr>
            </a:p>
          </p:txBody>
        </p:sp>
        <p:sp>
          <p:nvSpPr>
            <p:cNvPr id="74" name="TextBox 73"/>
            <p:cNvSpPr txBox="1">
              <a:spLocks noChangeAspect="1"/>
            </p:cNvSpPr>
            <p:nvPr/>
          </p:nvSpPr>
          <p:spPr>
            <a:xfrm>
              <a:off x="2803068" y="3139619"/>
              <a:ext cx="617219" cy="429043"/>
            </a:xfrm>
            <a:prstGeom prst="rect">
              <a:avLst/>
            </a:prstGeom>
            <a:noFill/>
          </p:spPr>
          <p:txBody>
            <a:bodyPr wrap="square" rtlCol="0">
              <a:spAutoFit/>
            </a:bodyPr>
            <a:lstStyle/>
            <a:p>
              <a:r>
                <a:rPr lang="en-US" sz="1200" b="1" dirty="0" smtClean="0">
                  <a:solidFill>
                    <a:schemeClr val="bg1"/>
                  </a:solidFill>
                </a:rPr>
                <a:t>FIN</a:t>
              </a:r>
              <a:endParaRPr lang="en-US" sz="1200" b="1" dirty="0">
                <a:solidFill>
                  <a:schemeClr val="bg1"/>
                </a:solidFill>
              </a:endParaRPr>
            </a:p>
          </p:txBody>
        </p:sp>
        <p:sp>
          <p:nvSpPr>
            <p:cNvPr id="75" name="TextBox 74"/>
            <p:cNvSpPr txBox="1">
              <a:spLocks noChangeAspect="1"/>
            </p:cNvSpPr>
            <p:nvPr/>
          </p:nvSpPr>
          <p:spPr>
            <a:xfrm>
              <a:off x="2852884" y="5233891"/>
              <a:ext cx="552955" cy="405207"/>
            </a:xfrm>
            <a:prstGeom prst="rect">
              <a:avLst/>
            </a:prstGeom>
            <a:noFill/>
          </p:spPr>
          <p:txBody>
            <a:bodyPr wrap="square" rtlCol="0">
              <a:spAutoFit/>
            </a:bodyPr>
            <a:lstStyle/>
            <a:p>
              <a:r>
                <a:rPr lang="en-US" sz="1100" b="1" dirty="0" smtClean="0">
                  <a:solidFill>
                    <a:schemeClr val="bg1"/>
                  </a:solidFill>
                </a:rPr>
                <a:t>HR</a:t>
              </a:r>
              <a:endParaRPr lang="en-US" sz="1100" b="1" dirty="0">
                <a:solidFill>
                  <a:schemeClr val="bg1"/>
                </a:solidFill>
              </a:endParaRPr>
            </a:p>
          </p:txBody>
        </p:sp>
        <p:cxnSp>
          <p:nvCxnSpPr>
            <p:cNvPr id="76" name="Straight Arrow Connector 75"/>
            <p:cNvCxnSpPr>
              <a:cxnSpLocks noChangeAspect="1"/>
              <a:stCxn id="71"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cxnSpLocks noChangeAspect="1"/>
              <a:stCxn id="70"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Rectangle 77"/>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0" name="Flowchart: Magnetic Disk 79"/>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1" name="Flowchart: Magnetic Disk 80"/>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82" name="Straight Connector 81"/>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Flowchart: Magnetic Disk 96"/>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Flowchart: Magnetic Disk 97"/>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9" name="Flowchart: Magnetic Disk 98"/>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Rectangle 99"/>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103"/>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Internal Storage 104"/>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Internal Storage 105"/>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Internal Storage 106"/>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Internal Storage 107"/>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Internal Storage 108"/>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Internal Storage 109"/>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Internal Storage 110"/>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Internal Storage 111"/>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Internal Storage 112"/>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Internal Storage 113"/>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Internal Storage 115"/>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Internal Storage 116"/>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Internal Storage 117"/>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Internal Storage 118"/>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a:spLocks noChangeAspect="1"/>
          </p:cNvSpPr>
          <p:nvPr/>
        </p:nvSpPr>
        <p:spPr>
          <a:xfrm>
            <a:off x="1287443" y="7377860"/>
            <a:ext cx="1644770" cy="415498"/>
          </a:xfrm>
          <a:prstGeom prst="rect">
            <a:avLst/>
          </a:prstGeom>
          <a:noFill/>
        </p:spPr>
        <p:txBody>
          <a:bodyPr wrap="square" rtlCol="0">
            <a:spAutoFit/>
          </a:bodyPr>
          <a:lstStyle/>
          <a:p>
            <a:r>
              <a:rPr lang="en-US" dirty="0" smtClean="0"/>
              <a:t>Data Sources</a:t>
            </a:r>
            <a:endParaRPr lang="en-US" dirty="0"/>
          </a:p>
        </p:txBody>
      </p:sp>
      <p:sp>
        <p:nvSpPr>
          <p:cNvPr id="121" name="TextBox 120"/>
          <p:cNvSpPr txBox="1">
            <a:spLocks noChangeAspect="1"/>
          </p:cNvSpPr>
          <p:nvPr/>
        </p:nvSpPr>
        <p:spPr>
          <a:xfrm>
            <a:off x="2761440" y="7288250"/>
            <a:ext cx="2012365" cy="692497"/>
          </a:xfrm>
          <a:prstGeom prst="rect">
            <a:avLst/>
          </a:prstGeom>
          <a:noFill/>
        </p:spPr>
        <p:txBody>
          <a:bodyPr wrap="square" rtlCol="0">
            <a:spAutoFit/>
          </a:bodyPr>
          <a:lstStyle/>
          <a:p>
            <a:pPr algn="ctr"/>
            <a:r>
              <a:rPr lang="en-US" dirty="0" err="1" smtClean="0"/>
              <a:t>Delphix</a:t>
            </a:r>
            <a:endParaRPr lang="en-US" dirty="0" smtClean="0"/>
          </a:p>
          <a:p>
            <a:pPr algn="ctr"/>
            <a:r>
              <a:rPr lang="en-US" sz="1800" dirty="0" smtClean="0"/>
              <a:t>(Rolling 365 Days)</a:t>
            </a:r>
            <a:endParaRPr lang="en-US" sz="1800" dirty="0"/>
          </a:p>
        </p:txBody>
      </p:sp>
      <p:sp>
        <p:nvSpPr>
          <p:cNvPr id="122" name="TextBox 121"/>
          <p:cNvSpPr txBox="1">
            <a:spLocks noChangeAspect="1"/>
          </p:cNvSpPr>
          <p:nvPr/>
        </p:nvSpPr>
        <p:spPr>
          <a:xfrm>
            <a:off x="6219418" y="7301589"/>
            <a:ext cx="2056881" cy="692497"/>
          </a:xfrm>
          <a:prstGeom prst="rect">
            <a:avLst/>
          </a:prstGeom>
          <a:noFill/>
        </p:spPr>
        <p:txBody>
          <a:bodyPr wrap="square" rtlCol="0">
            <a:spAutoFit/>
          </a:bodyPr>
          <a:lstStyle/>
          <a:p>
            <a:pPr algn="ctr"/>
            <a:r>
              <a:rPr lang="en-US" dirty="0" smtClean="0"/>
              <a:t>Data Lake</a:t>
            </a:r>
          </a:p>
          <a:p>
            <a:pPr algn="ctr"/>
            <a:r>
              <a:rPr lang="en-US" sz="1800" dirty="0" smtClean="0"/>
              <a:t>(No historical limit)</a:t>
            </a:r>
            <a:endParaRPr lang="en-US" sz="1800" dirty="0"/>
          </a:p>
        </p:txBody>
      </p:sp>
      <p:sp>
        <p:nvSpPr>
          <p:cNvPr id="123" name="TextBox 122"/>
          <p:cNvSpPr txBox="1">
            <a:spLocks noChangeAspect="1"/>
          </p:cNvSpPr>
          <p:nvPr/>
        </p:nvSpPr>
        <p:spPr>
          <a:xfrm>
            <a:off x="4715223" y="7306458"/>
            <a:ext cx="1562778" cy="738664"/>
          </a:xfrm>
          <a:prstGeom prst="rect">
            <a:avLst/>
          </a:prstGeom>
          <a:noFill/>
        </p:spPr>
        <p:txBody>
          <a:bodyPr wrap="square" rtlCol="0">
            <a:spAutoFit/>
          </a:bodyPr>
          <a:lstStyle/>
          <a:p>
            <a:pPr algn="ctr"/>
            <a:r>
              <a:rPr lang="en-US" dirty="0" smtClean="0"/>
              <a:t>Cloud-based Copy</a:t>
            </a:r>
            <a:endParaRPr lang="en-US" dirty="0"/>
          </a:p>
        </p:txBody>
      </p:sp>
      <p:grpSp>
        <p:nvGrpSpPr>
          <p:cNvPr id="145" name="Group 144"/>
          <p:cNvGrpSpPr>
            <a:grpSpLocks noChangeAspect="1"/>
          </p:cNvGrpSpPr>
          <p:nvPr/>
        </p:nvGrpSpPr>
        <p:grpSpPr>
          <a:xfrm>
            <a:off x="1855912" y="5287533"/>
            <a:ext cx="5991951" cy="1907706"/>
            <a:chOff x="2695156" y="2789780"/>
            <a:chExt cx="9280921" cy="2954842"/>
          </a:xfrm>
        </p:grpSpPr>
        <p:sp>
          <p:nvSpPr>
            <p:cNvPr id="146" name="Rectangle 145"/>
            <p:cNvSpPr>
              <a:spLocks noChangeAspect="1"/>
            </p:cNvSpPr>
            <p:nvPr/>
          </p:nvSpPr>
          <p:spPr>
            <a:xfrm>
              <a:off x="9994415" y="2791217"/>
              <a:ext cx="1981662"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Internal Storage 146"/>
            <p:cNvSpPr>
              <a:spLocks noChangeAspect="1"/>
            </p:cNvSpPr>
            <p:nvPr/>
          </p:nvSpPr>
          <p:spPr>
            <a:xfrm>
              <a:off x="10093413"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Internal Storage 147"/>
            <p:cNvSpPr>
              <a:spLocks noChangeAspect="1"/>
            </p:cNvSpPr>
            <p:nvPr/>
          </p:nvSpPr>
          <p:spPr>
            <a:xfrm>
              <a:off x="10202104"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Internal Storage 148"/>
            <p:cNvSpPr>
              <a:spLocks noChangeAspect="1"/>
            </p:cNvSpPr>
            <p:nvPr/>
          </p:nvSpPr>
          <p:spPr>
            <a:xfrm>
              <a:off x="10310795"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Internal Storage 149"/>
            <p:cNvSpPr>
              <a:spLocks noChangeAspect="1"/>
            </p:cNvSpPr>
            <p:nvPr/>
          </p:nvSpPr>
          <p:spPr>
            <a:xfrm>
              <a:off x="10429179"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Internal Storage 150"/>
            <p:cNvSpPr>
              <a:spLocks noChangeAspect="1"/>
            </p:cNvSpPr>
            <p:nvPr/>
          </p:nvSpPr>
          <p:spPr>
            <a:xfrm>
              <a:off x="10547563"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Internal Storage 151"/>
            <p:cNvSpPr>
              <a:spLocks noChangeAspect="1"/>
            </p:cNvSpPr>
            <p:nvPr/>
          </p:nvSpPr>
          <p:spPr>
            <a:xfrm>
              <a:off x="10102601"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Internal Storage 152"/>
            <p:cNvSpPr>
              <a:spLocks noChangeAspect="1"/>
            </p:cNvSpPr>
            <p:nvPr/>
          </p:nvSpPr>
          <p:spPr>
            <a:xfrm>
              <a:off x="10211292"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Internal Storage 153"/>
            <p:cNvSpPr>
              <a:spLocks noChangeAspect="1"/>
            </p:cNvSpPr>
            <p:nvPr/>
          </p:nvSpPr>
          <p:spPr>
            <a:xfrm>
              <a:off x="10319983"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Internal Storage 154"/>
            <p:cNvSpPr>
              <a:spLocks noChangeAspect="1"/>
            </p:cNvSpPr>
            <p:nvPr/>
          </p:nvSpPr>
          <p:spPr>
            <a:xfrm>
              <a:off x="10438367"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Internal Storage 155"/>
            <p:cNvSpPr>
              <a:spLocks noChangeAspect="1"/>
            </p:cNvSpPr>
            <p:nvPr/>
          </p:nvSpPr>
          <p:spPr>
            <a:xfrm>
              <a:off x="10556751"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Internal Storage 156"/>
            <p:cNvSpPr>
              <a:spLocks noChangeAspect="1"/>
            </p:cNvSpPr>
            <p:nvPr/>
          </p:nvSpPr>
          <p:spPr>
            <a:xfrm>
              <a:off x="10102601"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Internal Storage 157"/>
            <p:cNvSpPr>
              <a:spLocks noChangeAspect="1"/>
            </p:cNvSpPr>
            <p:nvPr/>
          </p:nvSpPr>
          <p:spPr>
            <a:xfrm>
              <a:off x="10211292"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Internal Storage 158"/>
            <p:cNvSpPr>
              <a:spLocks noChangeAspect="1"/>
            </p:cNvSpPr>
            <p:nvPr/>
          </p:nvSpPr>
          <p:spPr>
            <a:xfrm>
              <a:off x="10319983"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Internal Storage 159"/>
            <p:cNvSpPr>
              <a:spLocks noChangeAspect="1"/>
            </p:cNvSpPr>
            <p:nvPr/>
          </p:nvSpPr>
          <p:spPr>
            <a:xfrm>
              <a:off x="10438367"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Internal Storage 160"/>
            <p:cNvSpPr>
              <a:spLocks noChangeAspect="1"/>
            </p:cNvSpPr>
            <p:nvPr/>
          </p:nvSpPr>
          <p:spPr>
            <a:xfrm>
              <a:off x="10556751"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Internal Storage 161"/>
            <p:cNvSpPr>
              <a:spLocks noChangeAspect="1"/>
            </p:cNvSpPr>
            <p:nvPr/>
          </p:nvSpPr>
          <p:spPr>
            <a:xfrm>
              <a:off x="10428891"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Internal Storage 162"/>
            <p:cNvSpPr>
              <a:spLocks noChangeAspect="1"/>
            </p:cNvSpPr>
            <p:nvPr/>
          </p:nvSpPr>
          <p:spPr>
            <a:xfrm>
              <a:off x="10537582"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Internal Storage 163"/>
            <p:cNvSpPr>
              <a:spLocks noChangeAspect="1"/>
            </p:cNvSpPr>
            <p:nvPr/>
          </p:nvSpPr>
          <p:spPr>
            <a:xfrm>
              <a:off x="10646273"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Internal Storage 164"/>
            <p:cNvSpPr>
              <a:spLocks noChangeAspect="1"/>
            </p:cNvSpPr>
            <p:nvPr/>
          </p:nvSpPr>
          <p:spPr>
            <a:xfrm>
              <a:off x="10764657"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Internal Storage 165"/>
            <p:cNvSpPr>
              <a:spLocks noChangeAspect="1"/>
            </p:cNvSpPr>
            <p:nvPr/>
          </p:nvSpPr>
          <p:spPr>
            <a:xfrm>
              <a:off x="10883041"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Internal Storage 166"/>
            <p:cNvSpPr>
              <a:spLocks noChangeAspect="1"/>
            </p:cNvSpPr>
            <p:nvPr/>
          </p:nvSpPr>
          <p:spPr>
            <a:xfrm>
              <a:off x="10438079"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Internal Storage 167"/>
            <p:cNvSpPr>
              <a:spLocks noChangeAspect="1"/>
            </p:cNvSpPr>
            <p:nvPr/>
          </p:nvSpPr>
          <p:spPr>
            <a:xfrm>
              <a:off x="10546770"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Internal Storage 168"/>
            <p:cNvSpPr>
              <a:spLocks noChangeAspect="1"/>
            </p:cNvSpPr>
            <p:nvPr/>
          </p:nvSpPr>
          <p:spPr>
            <a:xfrm>
              <a:off x="10655461"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Internal Storage 169"/>
            <p:cNvSpPr>
              <a:spLocks noChangeAspect="1"/>
            </p:cNvSpPr>
            <p:nvPr/>
          </p:nvSpPr>
          <p:spPr>
            <a:xfrm>
              <a:off x="10773845"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Internal Storage 170"/>
            <p:cNvSpPr>
              <a:spLocks noChangeAspect="1"/>
            </p:cNvSpPr>
            <p:nvPr/>
          </p:nvSpPr>
          <p:spPr>
            <a:xfrm>
              <a:off x="10892229"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Internal Storage 171"/>
            <p:cNvSpPr>
              <a:spLocks noChangeAspect="1"/>
            </p:cNvSpPr>
            <p:nvPr/>
          </p:nvSpPr>
          <p:spPr>
            <a:xfrm>
              <a:off x="10438079"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Internal Storage 172"/>
            <p:cNvSpPr>
              <a:spLocks noChangeAspect="1"/>
            </p:cNvSpPr>
            <p:nvPr/>
          </p:nvSpPr>
          <p:spPr>
            <a:xfrm>
              <a:off x="10546770"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Internal Storage 173"/>
            <p:cNvSpPr>
              <a:spLocks noChangeAspect="1"/>
            </p:cNvSpPr>
            <p:nvPr/>
          </p:nvSpPr>
          <p:spPr>
            <a:xfrm>
              <a:off x="10655461"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Internal Storage 174"/>
            <p:cNvSpPr>
              <a:spLocks noChangeAspect="1"/>
            </p:cNvSpPr>
            <p:nvPr/>
          </p:nvSpPr>
          <p:spPr>
            <a:xfrm>
              <a:off x="10773845"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Internal Storage 175"/>
            <p:cNvSpPr>
              <a:spLocks noChangeAspect="1"/>
            </p:cNvSpPr>
            <p:nvPr/>
          </p:nvSpPr>
          <p:spPr>
            <a:xfrm>
              <a:off x="10892229"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Internal Storage 176"/>
            <p:cNvSpPr>
              <a:spLocks noChangeAspect="1"/>
            </p:cNvSpPr>
            <p:nvPr/>
          </p:nvSpPr>
          <p:spPr>
            <a:xfrm>
              <a:off x="10782717"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Internal Storage 177"/>
            <p:cNvSpPr>
              <a:spLocks noChangeAspect="1"/>
            </p:cNvSpPr>
            <p:nvPr/>
          </p:nvSpPr>
          <p:spPr>
            <a:xfrm>
              <a:off x="10891408"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Internal Storage 178"/>
            <p:cNvSpPr>
              <a:spLocks noChangeAspect="1"/>
            </p:cNvSpPr>
            <p:nvPr/>
          </p:nvSpPr>
          <p:spPr>
            <a:xfrm>
              <a:off x="11000099"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Internal Storage 179"/>
            <p:cNvSpPr>
              <a:spLocks noChangeAspect="1"/>
            </p:cNvSpPr>
            <p:nvPr/>
          </p:nvSpPr>
          <p:spPr>
            <a:xfrm>
              <a:off x="11118483"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Internal Storage 180"/>
            <p:cNvSpPr>
              <a:spLocks noChangeAspect="1"/>
            </p:cNvSpPr>
            <p:nvPr/>
          </p:nvSpPr>
          <p:spPr>
            <a:xfrm>
              <a:off x="11236867"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Internal Storage 181"/>
            <p:cNvSpPr>
              <a:spLocks noChangeAspect="1"/>
            </p:cNvSpPr>
            <p:nvPr/>
          </p:nvSpPr>
          <p:spPr>
            <a:xfrm>
              <a:off x="10791905"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Internal Storage 182"/>
            <p:cNvSpPr>
              <a:spLocks noChangeAspect="1"/>
            </p:cNvSpPr>
            <p:nvPr/>
          </p:nvSpPr>
          <p:spPr>
            <a:xfrm>
              <a:off x="10900596"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Internal Storage 183"/>
            <p:cNvSpPr>
              <a:spLocks noChangeAspect="1"/>
            </p:cNvSpPr>
            <p:nvPr/>
          </p:nvSpPr>
          <p:spPr>
            <a:xfrm>
              <a:off x="11009287"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Internal Storage 184"/>
            <p:cNvSpPr>
              <a:spLocks noChangeAspect="1"/>
            </p:cNvSpPr>
            <p:nvPr/>
          </p:nvSpPr>
          <p:spPr>
            <a:xfrm>
              <a:off x="11127671"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Internal Storage 185"/>
            <p:cNvSpPr>
              <a:spLocks noChangeAspect="1"/>
            </p:cNvSpPr>
            <p:nvPr/>
          </p:nvSpPr>
          <p:spPr>
            <a:xfrm>
              <a:off x="11246055"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Internal Storage 186"/>
            <p:cNvSpPr>
              <a:spLocks noChangeAspect="1"/>
            </p:cNvSpPr>
            <p:nvPr/>
          </p:nvSpPr>
          <p:spPr>
            <a:xfrm>
              <a:off x="10791905"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Internal Storage 187"/>
            <p:cNvSpPr>
              <a:spLocks noChangeAspect="1"/>
            </p:cNvSpPr>
            <p:nvPr/>
          </p:nvSpPr>
          <p:spPr>
            <a:xfrm>
              <a:off x="10900596"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Internal Storage 188"/>
            <p:cNvSpPr>
              <a:spLocks noChangeAspect="1"/>
            </p:cNvSpPr>
            <p:nvPr/>
          </p:nvSpPr>
          <p:spPr>
            <a:xfrm>
              <a:off x="11009287"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Internal Storage 189"/>
            <p:cNvSpPr>
              <a:spLocks noChangeAspect="1"/>
            </p:cNvSpPr>
            <p:nvPr/>
          </p:nvSpPr>
          <p:spPr>
            <a:xfrm>
              <a:off x="11127671"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Internal Storage 190"/>
            <p:cNvSpPr>
              <a:spLocks noChangeAspect="1"/>
            </p:cNvSpPr>
            <p:nvPr/>
          </p:nvSpPr>
          <p:spPr>
            <a:xfrm>
              <a:off x="11246055"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Internal Storage 191"/>
            <p:cNvSpPr>
              <a:spLocks noChangeAspect="1"/>
            </p:cNvSpPr>
            <p:nvPr/>
          </p:nvSpPr>
          <p:spPr>
            <a:xfrm>
              <a:off x="11133188" y="287363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Internal Storage 192"/>
            <p:cNvSpPr>
              <a:spLocks noChangeAspect="1"/>
            </p:cNvSpPr>
            <p:nvPr/>
          </p:nvSpPr>
          <p:spPr>
            <a:xfrm>
              <a:off x="11241879" y="301933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Internal Storage 193"/>
            <p:cNvSpPr>
              <a:spLocks noChangeAspect="1"/>
            </p:cNvSpPr>
            <p:nvPr/>
          </p:nvSpPr>
          <p:spPr>
            <a:xfrm>
              <a:off x="11350570" y="31739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Internal Storage 194"/>
            <p:cNvSpPr>
              <a:spLocks noChangeAspect="1"/>
            </p:cNvSpPr>
            <p:nvPr/>
          </p:nvSpPr>
          <p:spPr>
            <a:xfrm>
              <a:off x="11468954" y="33245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Internal Storage 195"/>
            <p:cNvSpPr>
              <a:spLocks noChangeAspect="1"/>
            </p:cNvSpPr>
            <p:nvPr/>
          </p:nvSpPr>
          <p:spPr>
            <a:xfrm>
              <a:off x="11587338" y="348563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Internal Storage 196"/>
            <p:cNvSpPr>
              <a:spLocks noChangeAspect="1"/>
            </p:cNvSpPr>
            <p:nvPr/>
          </p:nvSpPr>
          <p:spPr>
            <a:xfrm>
              <a:off x="11142376" y="382827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Internal Storage 197"/>
            <p:cNvSpPr>
              <a:spLocks noChangeAspect="1"/>
            </p:cNvSpPr>
            <p:nvPr/>
          </p:nvSpPr>
          <p:spPr>
            <a:xfrm>
              <a:off x="11251067" y="397397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Internal Storage 198"/>
            <p:cNvSpPr>
              <a:spLocks noChangeAspect="1"/>
            </p:cNvSpPr>
            <p:nvPr/>
          </p:nvSpPr>
          <p:spPr>
            <a:xfrm>
              <a:off x="11359758" y="41286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Internal Storage 199"/>
            <p:cNvSpPr>
              <a:spLocks noChangeAspect="1"/>
            </p:cNvSpPr>
            <p:nvPr/>
          </p:nvSpPr>
          <p:spPr>
            <a:xfrm>
              <a:off x="11478142" y="427914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Internal Storage 200"/>
            <p:cNvSpPr>
              <a:spLocks noChangeAspect="1"/>
            </p:cNvSpPr>
            <p:nvPr/>
          </p:nvSpPr>
          <p:spPr>
            <a:xfrm>
              <a:off x="11596526" y="44402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Internal Storage 201"/>
            <p:cNvSpPr>
              <a:spLocks noChangeAspect="1"/>
            </p:cNvSpPr>
            <p:nvPr/>
          </p:nvSpPr>
          <p:spPr>
            <a:xfrm>
              <a:off x="11142376" y="4800710"/>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Internal Storage 202"/>
            <p:cNvSpPr>
              <a:spLocks noChangeAspect="1"/>
            </p:cNvSpPr>
            <p:nvPr/>
          </p:nvSpPr>
          <p:spPr>
            <a:xfrm>
              <a:off x="11251067" y="494641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Internal Storage 203"/>
            <p:cNvSpPr>
              <a:spLocks noChangeAspect="1"/>
            </p:cNvSpPr>
            <p:nvPr/>
          </p:nvSpPr>
          <p:spPr>
            <a:xfrm>
              <a:off x="11359758" y="51010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Internal Storage 204"/>
            <p:cNvSpPr>
              <a:spLocks noChangeAspect="1"/>
            </p:cNvSpPr>
            <p:nvPr/>
          </p:nvSpPr>
          <p:spPr>
            <a:xfrm>
              <a:off x="11478142" y="525157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Internal Storage 205"/>
            <p:cNvSpPr>
              <a:spLocks noChangeAspect="1"/>
            </p:cNvSpPr>
            <p:nvPr/>
          </p:nvSpPr>
          <p:spPr>
            <a:xfrm>
              <a:off x="11596526" y="5412704"/>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agnetic Disk 206"/>
            <p:cNvSpPr>
              <a:spLocks noChangeAspect="1"/>
            </p:cNvSpPr>
            <p:nvPr/>
          </p:nvSpPr>
          <p:spPr>
            <a:xfrm>
              <a:off x="2695159" y="3842079"/>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Flowchart: Magnetic Disk 207"/>
            <p:cNvSpPr>
              <a:spLocks noChangeAspect="1"/>
            </p:cNvSpPr>
            <p:nvPr/>
          </p:nvSpPr>
          <p:spPr>
            <a:xfrm>
              <a:off x="2695158" y="2794943"/>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9" name="Flowchart: Magnetic Disk 208"/>
            <p:cNvSpPr>
              <a:spLocks noChangeAspect="1"/>
            </p:cNvSpPr>
            <p:nvPr/>
          </p:nvSpPr>
          <p:spPr>
            <a:xfrm>
              <a:off x="2695159" y="4889215"/>
              <a:ext cx="786581" cy="855407"/>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10" name="Straight Arrow Connector 209"/>
            <p:cNvCxnSpPr>
              <a:cxnSpLocks noChangeAspect="1"/>
              <a:stCxn id="207" idx="4"/>
            </p:cNvCxnSpPr>
            <p:nvPr/>
          </p:nvCxnSpPr>
          <p:spPr>
            <a:xfrm>
              <a:off x="3481740"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 name="TextBox 210"/>
            <p:cNvSpPr txBox="1">
              <a:spLocks noChangeAspect="1"/>
            </p:cNvSpPr>
            <p:nvPr/>
          </p:nvSpPr>
          <p:spPr>
            <a:xfrm>
              <a:off x="2768899" y="4212006"/>
              <a:ext cx="707187" cy="405207"/>
            </a:xfrm>
            <a:prstGeom prst="rect">
              <a:avLst/>
            </a:prstGeom>
            <a:noFill/>
          </p:spPr>
          <p:txBody>
            <a:bodyPr wrap="square" rtlCol="0">
              <a:spAutoFit/>
            </a:bodyPr>
            <a:lstStyle/>
            <a:p>
              <a:r>
                <a:rPr lang="en-US" sz="1100" b="1" dirty="0" smtClean="0">
                  <a:solidFill>
                    <a:schemeClr val="bg1"/>
                  </a:solidFill>
                </a:rPr>
                <a:t>ADV</a:t>
              </a:r>
              <a:endParaRPr lang="en-US" sz="1100" b="1" dirty="0">
                <a:solidFill>
                  <a:schemeClr val="bg1"/>
                </a:solidFill>
              </a:endParaRPr>
            </a:p>
          </p:txBody>
        </p:sp>
        <p:sp>
          <p:nvSpPr>
            <p:cNvPr id="212" name="TextBox 211"/>
            <p:cNvSpPr txBox="1">
              <a:spLocks noChangeAspect="1"/>
            </p:cNvSpPr>
            <p:nvPr/>
          </p:nvSpPr>
          <p:spPr>
            <a:xfrm>
              <a:off x="2748437" y="3121717"/>
              <a:ext cx="733304" cy="429043"/>
            </a:xfrm>
            <a:prstGeom prst="rect">
              <a:avLst/>
            </a:prstGeom>
            <a:noFill/>
          </p:spPr>
          <p:txBody>
            <a:bodyPr wrap="square" rtlCol="0">
              <a:spAutoFit/>
            </a:bodyPr>
            <a:lstStyle/>
            <a:p>
              <a:r>
                <a:rPr lang="en-US" sz="1200" b="1" dirty="0" smtClean="0">
                  <a:solidFill>
                    <a:schemeClr val="bg1"/>
                  </a:solidFill>
                </a:rPr>
                <a:t>LMS</a:t>
              </a:r>
              <a:endParaRPr lang="en-US" sz="1200" b="1" dirty="0">
                <a:solidFill>
                  <a:schemeClr val="bg1"/>
                </a:solidFill>
              </a:endParaRPr>
            </a:p>
          </p:txBody>
        </p:sp>
        <p:sp>
          <p:nvSpPr>
            <p:cNvPr id="213" name="TextBox 212"/>
            <p:cNvSpPr txBox="1">
              <a:spLocks noChangeAspect="1"/>
            </p:cNvSpPr>
            <p:nvPr/>
          </p:nvSpPr>
          <p:spPr>
            <a:xfrm>
              <a:off x="2695156" y="5233891"/>
              <a:ext cx="853780" cy="405207"/>
            </a:xfrm>
            <a:prstGeom prst="rect">
              <a:avLst/>
            </a:prstGeom>
            <a:noFill/>
          </p:spPr>
          <p:txBody>
            <a:bodyPr wrap="square" rtlCol="0">
              <a:spAutoFit/>
            </a:bodyPr>
            <a:lstStyle/>
            <a:p>
              <a:r>
                <a:rPr lang="en-US" sz="1100" b="1" dirty="0" smtClean="0">
                  <a:solidFill>
                    <a:schemeClr val="bg1"/>
                  </a:solidFill>
                </a:rPr>
                <a:t>Swipe</a:t>
              </a:r>
              <a:endParaRPr lang="en-US" sz="1100" b="1" dirty="0">
                <a:solidFill>
                  <a:schemeClr val="bg1"/>
                </a:solidFill>
              </a:endParaRPr>
            </a:p>
          </p:txBody>
        </p:sp>
        <p:cxnSp>
          <p:nvCxnSpPr>
            <p:cNvPr id="214" name="Straight Arrow Connector 213"/>
            <p:cNvCxnSpPr>
              <a:cxnSpLocks noChangeAspect="1"/>
              <a:stCxn id="209" idx="4"/>
            </p:cNvCxnSpPr>
            <p:nvPr/>
          </p:nvCxnSpPr>
          <p:spPr>
            <a:xfrm>
              <a:off x="3481740"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a:cxnSpLocks noChangeAspect="1"/>
              <a:stCxn id="208" idx="4"/>
            </p:cNvCxnSpPr>
            <p:nvPr/>
          </p:nvCxnSpPr>
          <p:spPr>
            <a:xfrm>
              <a:off x="3481739"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a:spLocks noChangeAspect="1"/>
            </p:cNvSpPr>
            <p:nvPr/>
          </p:nvSpPr>
          <p:spPr>
            <a:xfrm>
              <a:off x="4699825" y="2794943"/>
              <a:ext cx="1897811"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gnetic Disk 216"/>
            <p:cNvSpPr>
              <a:spLocks noChangeAspect="1"/>
            </p:cNvSpPr>
            <p:nvPr/>
          </p:nvSpPr>
          <p:spPr>
            <a:xfrm>
              <a:off x="4825884" y="2978374"/>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8" name="Flowchart: Magnetic Disk 217"/>
            <p:cNvSpPr>
              <a:spLocks noChangeAspect="1"/>
            </p:cNvSpPr>
            <p:nvPr/>
          </p:nvSpPr>
          <p:spPr>
            <a:xfrm>
              <a:off x="4825884" y="398532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9" name="Flowchart: Magnetic Disk 218"/>
            <p:cNvSpPr>
              <a:spLocks noChangeAspect="1"/>
            </p:cNvSpPr>
            <p:nvPr/>
          </p:nvSpPr>
          <p:spPr>
            <a:xfrm>
              <a:off x="4825884" y="5032458"/>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20" name="Straight Connector 219"/>
            <p:cNvCxnSpPr>
              <a:cxnSpLocks noChangeAspect="1"/>
            </p:cNvCxnSpPr>
            <p:nvPr/>
          </p:nvCxnSpPr>
          <p:spPr>
            <a:xfrm>
              <a:off x="5458949" y="3151611"/>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cxnSpLocks noChangeAspect="1"/>
            </p:cNvCxnSpPr>
            <p:nvPr/>
          </p:nvCxnSpPr>
          <p:spPr>
            <a:xfrm>
              <a:off x="5734995" y="326002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noChangeAspect="1"/>
            </p:cNvCxnSpPr>
            <p:nvPr/>
          </p:nvCxnSpPr>
          <p:spPr>
            <a:xfrm>
              <a:off x="5999539" y="3377854"/>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cxnSpLocks noChangeAspect="1"/>
            </p:cNvCxnSpPr>
            <p:nvPr/>
          </p:nvCxnSpPr>
          <p:spPr>
            <a:xfrm>
              <a:off x="6264083" y="349954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a:off x="5458949" y="4157640"/>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a:off x="5734995" y="426605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cxnSpLocks noChangeAspect="1"/>
            </p:cNvCxnSpPr>
            <p:nvPr/>
          </p:nvCxnSpPr>
          <p:spPr>
            <a:xfrm>
              <a:off x="5999539" y="4383883"/>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cxnSpLocks noChangeAspect="1"/>
            </p:cNvCxnSpPr>
            <p:nvPr/>
          </p:nvCxnSpPr>
          <p:spPr>
            <a:xfrm>
              <a:off x="6264083" y="450557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noChangeAspect="1"/>
            </p:cNvCxnSpPr>
            <p:nvPr/>
          </p:nvCxnSpPr>
          <p:spPr>
            <a:xfrm>
              <a:off x="5481953" y="5209595"/>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noChangeAspect="1"/>
            </p:cNvCxnSpPr>
            <p:nvPr/>
          </p:nvCxnSpPr>
          <p:spPr>
            <a:xfrm>
              <a:off x="5757999" y="5318012"/>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cxnSpLocks noChangeAspect="1"/>
            </p:cNvCxnSpPr>
            <p:nvPr/>
          </p:nvCxnSpPr>
          <p:spPr>
            <a:xfrm>
              <a:off x="6022543" y="5435838"/>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noChangeAspect="1"/>
            </p:cNvCxnSpPr>
            <p:nvPr/>
          </p:nvCxnSpPr>
          <p:spPr>
            <a:xfrm>
              <a:off x="6287087" y="5557527"/>
              <a:ext cx="2530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cxnSpLocks noChangeAspect="1"/>
            </p:cNvCxnSpPr>
            <p:nvPr/>
          </p:nvCxnSpPr>
          <p:spPr>
            <a:xfrm>
              <a:off x="6608944" y="4269783"/>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a:cxnSpLocks noChangeAspect="1"/>
            </p:cNvCxnSpPr>
            <p:nvPr/>
          </p:nvCxnSpPr>
          <p:spPr>
            <a:xfrm>
              <a:off x="6608944" y="5316919"/>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p:cNvCxnSpPr>
              <a:cxnSpLocks noChangeAspect="1"/>
            </p:cNvCxnSpPr>
            <p:nvPr/>
          </p:nvCxnSpPr>
          <p:spPr>
            <a:xfrm>
              <a:off x="6608943" y="3222647"/>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5" name="Flowchart: Magnetic Disk 234"/>
            <p:cNvSpPr>
              <a:spLocks noChangeAspect="1"/>
            </p:cNvSpPr>
            <p:nvPr/>
          </p:nvSpPr>
          <p:spPr>
            <a:xfrm>
              <a:off x="8043480" y="2973212"/>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6" name="Flowchart: Magnetic Disk 235"/>
            <p:cNvSpPr>
              <a:spLocks noChangeAspect="1"/>
            </p:cNvSpPr>
            <p:nvPr/>
          </p:nvSpPr>
          <p:spPr>
            <a:xfrm>
              <a:off x="8043480" y="3980160"/>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7" name="Flowchart: Magnetic Disk 236"/>
            <p:cNvSpPr>
              <a:spLocks noChangeAspect="1"/>
            </p:cNvSpPr>
            <p:nvPr/>
          </p:nvSpPr>
          <p:spPr>
            <a:xfrm>
              <a:off x="8043480" y="5027296"/>
              <a:ext cx="541052" cy="568921"/>
            </a:xfrm>
            <a:prstGeom prst="flowChartMagneticDisk">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8" name="Rectangle 237"/>
            <p:cNvSpPr>
              <a:spLocks noChangeAspect="1"/>
            </p:cNvSpPr>
            <p:nvPr/>
          </p:nvSpPr>
          <p:spPr>
            <a:xfrm>
              <a:off x="7815721" y="2794943"/>
              <a:ext cx="990277"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cxnSpLocks noChangeAspect="1"/>
            </p:cNvCxnSpPr>
            <p:nvPr/>
          </p:nvCxnSpPr>
          <p:spPr>
            <a:xfrm>
              <a:off x="8810447" y="4271422"/>
              <a:ext cx="1150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a:cxnSpLocks noChangeAspect="1"/>
            </p:cNvCxnSpPr>
            <p:nvPr/>
          </p:nvCxnSpPr>
          <p:spPr>
            <a:xfrm>
              <a:off x="8810447" y="5318558"/>
              <a:ext cx="11521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a:cxnSpLocks noChangeAspect="1"/>
            </p:cNvCxnSpPr>
            <p:nvPr/>
          </p:nvCxnSpPr>
          <p:spPr>
            <a:xfrm>
              <a:off x="8810446" y="3224286"/>
              <a:ext cx="11503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Rectangle 241"/>
            <p:cNvSpPr>
              <a:spLocks noChangeAspect="1"/>
            </p:cNvSpPr>
            <p:nvPr/>
          </p:nvSpPr>
          <p:spPr>
            <a:xfrm>
              <a:off x="9987355" y="2789780"/>
              <a:ext cx="1977345" cy="2949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Internal Storage 242"/>
            <p:cNvSpPr>
              <a:spLocks noChangeAspect="1"/>
            </p:cNvSpPr>
            <p:nvPr/>
          </p:nvSpPr>
          <p:spPr>
            <a:xfrm>
              <a:off x="10086353" y="287219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Internal Storage 243"/>
            <p:cNvSpPr>
              <a:spLocks noChangeAspect="1"/>
            </p:cNvSpPr>
            <p:nvPr/>
          </p:nvSpPr>
          <p:spPr>
            <a:xfrm>
              <a:off x="10195044" y="301790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Internal Storage 244"/>
            <p:cNvSpPr>
              <a:spLocks noChangeAspect="1"/>
            </p:cNvSpPr>
            <p:nvPr/>
          </p:nvSpPr>
          <p:spPr>
            <a:xfrm>
              <a:off x="10303735" y="31725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Internal Storage 245"/>
            <p:cNvSpPr>
              <a:spLocks noChangeAspect="1"/>
            </p:cNvSpPr>
            <p:nvPr/>
          </p:nvSpPr>
          <p:spPr>
            <a:xfrm>
              <a:off x="10422119" y="3323068"/>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Internal Storage 246"/>
            <p:cNvSpPr>
              <a:spLocks noChangeAspect="1"/>
            </p:cNvSpPr>
            <p:nvPr/>
          </p:nvSpPr>
          <p:spPr>
            <a:xfrm>
              <a:off x="10540503" y="348419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Internal Storage 247"/>
            <p:cNvSpPr>
              <a:spLocks noChangeAspect="1"/>
            </p:cNvSpPr>
            <p:nvPr/>
          </p:nvSpPr>
          <p:spPr>
            <a:xfrm>
              <a:off x="10095541" y="382683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Internal Storage 248"/>
            <p:cNvSpPr>
              <a:spLocks noChangeAspect="1"/>
            </p:cNvSpPr>
            <p:nvPr/>
          </p:nvSpPr>
          <p:spPr>
            <a:xfrm>
              <a:off x="10204232" y="397253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Internal Storage 249"/>
            <p:cNvSpPr>
              <a:spLocks noChangeAspect="1"/>
            </p:cNvSpPr>
            <p:nvPr/>
          </p:nvSpPr>
          <p:spPr>
            <a:xfrm>
              <a:off x="10312923" y="4127169"/>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Internal Storage 250"/>
            <p:cNvSpPr>
              <a:spLocks noChangeAspect="1"/>
            </p:cNvSpPr>
            <p:nvPr/>
          </p:nvSpPr>
          <p:spPr>
            <a:xfrm>
              <a:off x="10431307" y="4277706"/>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Internal Storage 251"/>
            <p:cNvSpPr>
              <a:spLocks noChangeAspect="1"/>
            </p:cNvSpPr>
            <p:nvPr/>
          </p:nvSpPr>
          <p:spPr>
            <a:xfrm>
              <a:off x="10549691" y="4438831"/>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Internal Storage 252"/>
            <p:cNvSpPr>
              <a:spLocks noChangeAspect="1"/>
            </p:cNvSpPr>
            <p:nvPr/>
          </p:nvSpPr>
          <p:spPr>
            <a:xfrm>
              <a:off x="10095541" y="4799273"/>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Internal Storage 253"/>
            <p:cNvSpPr>
              <a:spLocks noChangeAspect="1"/>
            </p:cNvSpPr>
            <p:nvPr/>
          </p:nvSpPr>
          <p:spPr>
            <a:xfrm>
              <a:off x="10204232" y="494497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Internal Storage 254"/>
            <p:cNvSpPr>
              <a:spLocks noChangeAspect="1"/>
            </p:cNvSpPr>
            <p:nvPr/>
          </p:nvSpPr>
          <p:spPr>
            <a:xfrm>
              <a:off x="10312923" y="5099605"/>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Internal Storage 255"/>
            <p:cNvSpPr>
              <a:spLocks noChangeAspect="1"/>
            </p:cNvSpPr>
            <p:nvPr/>
          </p:nvSpPr>
          <p:spPr>
            <a:xfrm>
              <a:off x="10431307" y="5250142"/>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Internal Storage 256"/>
            <p:cNvSpPr>
              <a:spLocks noChangeAspect="1"/>
            </p:cNvSpPr>
            <p:nvPr/>
          </p:nvSpPr>
          <p:spPr>
            <a:xfrm>
              <a:off x="10549691" y="5411267"/>
              <a:ext cx="292274" cy="267420"/>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extBox 257"/>
          <p:cNvSpPr txBox="1"/>
          <p:nvPr/>
        </p:nvSpPr>
        <p:spPr>
          <a:xfrm>
            <a:off x="248106" y="3471001"/>
            <a:ext cx="1063925" cy="461665"/>
          </a:xfrm>
          <a:prstGeom prst="rect">
            <a:avLst/>
          </a:prstGeom>
          <a:noFill/>
        </p:spPr>
        <p:txBody>
          <a:bodyPr wrap="square" rtlCol="0">
            <a:spAutoFit/>
          </a:bodyPr>
          <a:lstStyle/>
          <a:p>
            <a:pPr algn="ctr"/>
            <a:r>
              <a:rPr lang="en-US" sz="2400" b="1" dirty="0" smtClean="0"/>
              <a:t>CO</a:t>
            </a:r>
            <a:endParaRPr lang="en-US" sz="2400" b="1" dirty="0"/>
          </a:p>
        </p:txBody>
      </p:sp>
      <p:sp>
        <p:nvSpPr>
          <p:cNvPr id="259" name="TextBox 258"/>
          <p:cNvSpPr txBox="1"/>
          <p:nvPr/>
        </p:nvSpPr>
        <p:spPr>
          <a:xfrm>
            <a:off x="36248" y="6009808"/>
            <a:ext cx="1473706" cy="461665"/>
          </a:xfrm>
          <a:prstGeom prst="rect">
            <a:avLst/>
          </a:prstGeom>
          <a:noFill/>
        </p:spPr>
        <p:txBody>
          <a:bodyPr wrap="square" rtlCol="0">
            <a:spAutoFit/>
          </a:bodyPr>
          <a:lstStyle/>
          <a:p>
            <a:pPr algn="ctr"/>
            <a:r>
              <a:rPr lang="en-US" sz="2400" b="1" dirty="0" smtClean="0"/>
              <a:t>Campus</a:t>
            </a:r>
            <a:endParaRPr lang="en-US" sz="2400" b="1" dirty="0"/>
          </a:p>
        </p:txBody>
      </p:sp>
      <p:cxnSp>
        <p:nvCxnSpPr>
          <p:cNvPr id="7" name="Straight Arrow Connector 6"/>
          <p:cNvCxnSpPr>
            <a:stCxn id="146" idx="3"/>
          </p:cNvCxnSpPr>
          <p:nvPr/>
        </p:nvCxnSpPr>
        <p:spPr>
          <a:xfrm>
            <a:off x="7847863" y="6240648"/>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8449164" y="6129731"/>
            <a:ext cx="992437" cy="586695"/>
            <a:chOff x="9862865" y="6129731"/>
            <a:chExt cx="992437" cy="586695"/>
          </a:xfrm>
        </p:grpSpPr>
        <p:cxnSp>
          <p:nvCxnSpPr>
            <p:cNvPr id="262" name="Straight Connector 261"/>
            <p:cNvCxnSpPr/>
            <p:nvPr/>
          </p:nvCxnSpPr>
          <p:spPr>
            <a:xfrm flipH="1">
              <a:off x="10408783" y="6340835"/>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a:off x="10036497" y="6307090"/>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125" name="Rectangle 124"/>
            <p:cNvSpPr/>
            <p:nvPr/>
          </p:nvSpPr>
          <p:spPr>
            <a:xfrm>
              <a:off x="9862865" y="6129731"/>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0" name="Rectangle 259"/>
            <p:cNvSpPr/>
            <p:nvPr/>
          </p:nvSpPr>
          <p:spPr>
            <a:xfrm>
              <a:off x="10251555" y="6493034"/>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1" name="Rectangle 260"/>
            <p:cNvSpPr/>
            <p:nvPr/>
          </p:nvSpPr>
          <p:spPr>
            <a:xfrm>
              <a:off x="10628914" y="6137706"/>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63" name="TextBox 262"/>
          <p:cNvSpPr txBox="1">
            <a:spLocks noChangeAspect="1"/>
          </p:cNvSpPr>
          <p:nvPr/>
        </p:nvSpPr>
        <p:spPr>
          <a:xfrm>
            <a:off x="9721912" y="7318919"/>
            <a:ext cx="1536378" cy="738664"/>
          </a:xfrm>
          <a:prstGeom prst="rect">
            <a:avLst/>
          </a:prstGeom>
          <a:noFill/>
        </p:spPr>
        <p:txBody>
          <a:bodyPr wrap="square" rtlCol="0">
            <a:spAutoFit/>
          </a:bodyPr>
          <a:lstStyle/>
          <a:p>
            <a:pPr algn="ctr"/>
            <a:r>
              <a:rPr lang="en-US" dirty="0" smtClean="0"/>
              <a:t>Campus </a:t>
            </a:r>
          </a:p>
          <a:p>
            <a:pPr algn="ctr"/>
            <a:r>
              <a:rPr lang="en-US" dirty="0" smtClean="0"/>
              <a:t>DW</a:t>
            </a:r>
            <a:endParaRPr lang="en-US" sz="1800" dirty="0"/>
          </a:p>
        </p:txBody>
      </p:sp>
      <p:sp>
        <p:nvSpPr>
          <p:cNvPr id="132" name="Flowchart: Magnetic Disk 131"/>
          <p:cNvSpPr/>
          <p:nvPr/>
        </p:nvSpPr>
        <p:spPr>
          <a:xfrm>
            <a:off x="9912204" y="5570681"/>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64" name="Straight Arrow Connector 263"/>
          <p:cNvCxnSpPr/>
          <p:nvPr/>
        </p:nvCxnSpPr>
        <p:spPr>
          <a:xfrm>
            <a:off x="9445860" y="6249402"/>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5" name="TextBox 264"/>
          <p:cNvSpPr txBox="1">
            <a:spLocks noChangeAspect="1"/>
          </p:cNvSpPr>
          <p:nvPr/>
        </p:nvSpPr>
        <p:spPr>
          <a:xfrm>
            <a:off x="7921485" y="7318919"/>
            <a:ext cx="2056881" cy="415498"/>
          </a:xfrm>
          <a:prstGeom prst="rect">
            <a:avLst/>
          </a:prstGeom>
          <a:noFill/>
        </p:spPr>
        <p:txBody>
          <a:bodyPr wrap="square" rtlCol="0">
            <a:spAutoFit/>
          </a:bodyPr>
          <a:lstStyle/>
          <a:p>
            <a:pPr algn="ctr"/>
            <a:r>
              <a:rPr lang="en-US" dirty="0" smtClean="0"/>
              <a:t>Transformations</a:t>
            </a:r>
            <a:endParaRPr lang="en-US" sz="1800" dirty="0"/>
          </a:p>
        </p:txBody>
      </p:sp>
      <p:cxnSp>
        <p:nvCxnSpPr>
          <p:cNvPr id="266" name="Straight Arrow Connector 265"/>
          <p:cNvCxnSpPr/>
          <p:nvPr/>
        </p:nvCxnSpPr>
        <p:spPr>
          <a:xfrm>
            <a:off x="7840279" y="3689809"/>
            <a:ext cx="594360"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flipV="1">
            <a:off x="8448042" y="3223566"/>
            <a:ext cx="992437" cy="586695"/>
            <a:chOff x="9855281" y="3578892"/>
            <a:chExt cx="992437" cy="586695"/>
          </a:xfrm>
        </p:grpSpPr>
        <p:cxnSp>
          <p:nvCxnSpPr>
            <p:cNvPr id="271" name="Straight Connector 270"/>
            <p:cNvCxnSpPr/>
            <p:nvPr/>
          </p:nvCxnSpPr>
          <p:spPr>
            <a:xfrm flipH="1">
              <a:off x="10408783" y="3789754"/>
              <a:ext cx="236535" cy="226280"/>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p:cNvCxnSpPr/>
            <p:nvPr/>
          </p:nvCxnSpPr>
          <p:spPr>
            <a:xfrm>
              <a:off x="10036497" y="3756009"/>
              <a:ext cx="275496" cy="251607"/>
            </a:xfrm>
            <a:prstGeom prst="line">
              <a:avLst/>
            </a:prstGeom>
          </p:spPr>
          <p:style>
            <a:lnRef idx="1">
              <a:schemeClr val="dk1"/>
            </a:lnRef>
            <a:fillRef idx="0">
              <a:schemeClr val="dk1"/>
            </a:fillRef>
            <a:effectRef idx="0">
              <a:schemeClr val="dk1"/>
            </a:effectRef>
            <a:fontRef idx="minor">
              <a:schemeClr val="tx1"/>
            </a:fontRef>
          </p:style>
        </p:cxnSp>
        <p:sp>
          <p:nvSpPr>
            <p:cNvPr id="267" name="Rectangle 266"/>
            <p:cNvSpPr/>
            <p:nvPr/>
          </p:nvSpPr>
          <p:spPr>
            <a:xfrm>
              <a:off x="9855281" y="3578892"/>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Rectangle 267"/>
            <p:cNvSpPr/>
            <p:nvPr/>
          </p:nvSpPr>
          <p:spPr>
            <a:xfrm>
              <a:off x="10243971" y="3942195"/>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9" name="Rectangle 268"/>
            <p:cNvSpPr/>
            <p:nvPr/>
          </p:nvSpPr>
          <p:spPr>
            <a:xfrm>
              <a:off x="10621330" y="3586867"/>
              <a:ext cx="226388" cy="223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73" name="Flowchart: Magnetic Disk 272"/>
          <p:cNvSpPr/>
          <p:nvPr/>
        </p:nvSpPr>
        <p:spPr>
          <a:xfrm>
            <a:off x="9913445" y="3020404"/>
            <a:ext cx="1189569" cy="1366898"/>
          </a:xfrm>
          <a:prstGeom prst="flowChartMagneticDisk">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274" name="Straight Arrow Connector 273"/>
          <p:cNvCxnSpPr/>
          <p:nvPr/>
        </p:nvCxnSpPr>
        <p:spPr>
          <a:xfrm>
            <a:off x="9446307" y="369912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5" name="TextBox 274"/>
          <p:cNvSpPr txBox="1">
            <a:spLocks noChangeAspect="1"/>
          </p:cNvSpPr>
          <p:nvPr/>
        </p:nvSpPr>
        <p:spPr>
          <a:xfrm>
            <a:off x="9738799" y="4435343"/>
            <a:ext cx="1536378" cy="415498"/>
          </a:xfrm>
          <a:prstGeom prst="rect">
            <a:avLst/>
          </a:prstGeom>
          <a:noFill/>
        </p:spPr>
        <p:txBody>
          <a:bodyPr wrap="square" rtlCol="0">
            <a:spAutoFit/>
          </a:bodyPr>
          <a:lstStyle/>
          <a:p>
            <a:pPr algn="ctr"/>
            <a:r>
              <a:rPr lang="en-US" dirty="0" smtClean="0"/>
              <a:t>CO DW</a:t>
            </a:r>
            <a:endParaRPr lang="en-US" sz="1800" dirty="0"/>
          </a:p>
        </p:txBody>
      </p:sp>
      <p:sp>
        <p:nvSpPr>
          <p:cNvPr id="124" name="Flowchart: Internal Storage 123"/>
          <p:cNvSpPr/>
          <p:nvPr/>
        </p:nvSpPr>
        <p:spPr>
          <a:xfrm>
            <a:off x="11284018" y="2243492"/>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TextBox 125"/>
          <p:cNvSpPr txBox="1"/>
          <p:nvPr/>
        </p:nvSpPr>
        <p:spPr>
          <a:xfrm>
            <a:off x="11101773" y="1862045"/>
            <a:ext cx="664650" cy="415498"/>
          </a:xfrm>
          <a:prstGeom prst="rect">
            <a:avLst/>
          </a:prstGeom>
          <a:noFill/>
        </p:spPr>
        <p:txBody>
          <a:bodyPr wrap="square" rtlCol="0">
            <a:spAutoFit/>
          </a:bodyPr>
          <a:lstStyle/>
          <a:p>
            <a:pPr algn="ctr"/>
            <a:r>
              <a:rPr lang="en-US" sz="2000" dirty="0" smtClean="0"/>
              <a:t>S</a:t>
            </a:r>
            <a:endParaRPr lang="en-US" sz="2000" dirty="0"/>
          </a:p>
        </p:txBody>
      </p:sp>
      <p:sp>
        <p:nvSpPr>
          <p:cNvPr id="277" name="Flowchart: Internal Storage 276"/>
          <p:cNvSpPr/>
          <p:nvPr/>
        </p:nvSpPr>
        <p:spPr>
          <a:xfrm>
            <a:off x="11276418" y="284102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8" name="TextBox 277"/>
          <p:cNvSpPr txBox="1"/>
          <p:nvPr/>
        </p:nvSpPr>
        <p:spPr>
          <a:xfrm>
            <a:off x="11103014" y="2487460"/>
            <a:ext cx="664650" cy="400110"/>
          </a:xfrm>
          <a:prstGeom prst="rect">
            <a:avLst/>
          </a:prstGeom>
          <a:noFill/>
        </p:spPr>
        <p:txBody>
          <a:bodyPr wrap="square" rtlCol="0">
            <a:spAutoFit/>
          </a:bodyPr>
          <a:lstStyle/>
          <a:p>
            <a:pPr algn="ctr"/>
            <a:r>
              <a:rPr lang="en-US" sz="2000" dirty="0" smtClean="0"/>
              <a:t>S x T</a:t>
            </a:r>
            <a:endParaRPr lang="en-US" sz="2000" dirty="0"/>
          </a:p>
        </p:txBody>
      </p:sp>
      <p:sp>
        <p:nvSpPr>
          <p:cNvPr id="279" name="Flowchart: Internal Storage 278"/>
          <p:cNvSpPr/>
          <p:nvPr/>
        </p:nvSpPr>
        <p:spPr>
          <a:xfrm>
            <a:off x="11276418" y="3450207"/>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0" name="TextBox 279"/>
          <p:cNvSpPr txBox="1"/>
          <p:nvPr/>
        </p:nvSpPr>
        <p:spPr>
          <a:xfrm>
            <a:off x="11103014" y="3096638"/>
            <a:ext cx="664650" cy="400110"/>
          </a:xfrm>
          <a:prstGeom prst="rect">
            <a:avLst/>
          </a:prstGeom>
          <a:noFill/>
        </p:spPr>
        <p:txBody>
          <a:bodyPr wrap="square" rtlCol="0">
            <a:spAutoFit/>
          </a:bodyPr>
          <a:lstStyle/>
          <a:p>
            <a:pPr algn="ctr"/>
            <a:r>
              <a:rPr lang="en-US" sz="2000" dirty="0" smtClean="0"/>
              <a:t>S x C</a:t>
            </a:r>
            <a:endParaRPr lang="en-US" sz="2000" dirty="0"/>
          </a:p>
        </p:txBody>
      </p:sp>
      <p:sp>
        <p:nvSpPr>
          <p:cNvPr id="281" name="Flowchart: Internal Storage 280"/>
          <p:cNvSpPr/>
          <p:nvPr/>
        </p:nvSpPr>
        <p:spPr>
          <a:xfrm>
            <a:off x="11276418" y="4049253"/>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2" name="TextBox 281"/>
          <p:cNvSpPr txBox="1"/>
          <p:nvPr/>
        </p:nvSpPr>
        <p:spPr>
          <a:xfrm>
            <a:off x="11103013" y="3695684"/>
            <a:ext cx="720919" cy="400110"/>
          </a:xfrm>
          <a:prstGeom prst="rect">
            <a:avLst/>
          </a:prstGeom>
          <a:noFill/>
        </p:spPr>
        <p:txBody>
          <a:bodyPr wrap="square" rtlCol="0">
            <a:spAutoFit/>
          </a:bodyPr>
          <a:lstStyle/>
          <a:p>
            <a:pPr algn="ctr"/>
            <a:r>
              <a:rPr lang="en-US" sz="2000" dirty="0" smtClean="0"/>
              <a:t>S x D</a:t>
            </a:r>
            <a:endParaRPr lang="en-US" sz="2000" dirty="0"/>
          </a:p>
        </p:txBody>
      </p:sp>
      <p:sp>
        <p:nvSpPr>
          <p:cNvPr id="128" name="TextBox 127"/>
          <p:cNvSpPr txBox="1"/>
          <p:nvPr/>
        </p:nvSpPr>
        <p:spPr>
          <a:xfrm>
            <a:off x="11169000" y="4267537"/>
            <a:ext cx="552090" cy="523220"/>
          </a:xfrm>
          <a:prstGeom prst="rect">
            <a:avLst/>
          </a:prstGeom>
          <a:noFill/>
        </p:spPr>
        <p:txBody>
          <a:bodyPr wrap="square" rtlCol="0">
            <a:spAutoFit/>
          </a:bodyPr>
          <a:lstStyle/>
          <a:p>
            <a:pPr algn="ctr"/>
            <a:r>
              <a:rPr lang="en-US" sz="2800" b="1" dirty="0" smtClean="0"/>
              <a:t>…</a:t>
            </a:r>
            <a:endParaRPr lang="en-US" sz="2800" b="1" dirty="0"/>
          </a:p>
        </p:txBody>
      </p:sp>
      <p:cxnSp>
        <p:nvCxnSpPr>
          <p:cNvPr id="283" name="Straight Arrow Connector 282"/>
          <p:cNvCxnSpPr>
            <a:endCxn id="129" idx="1"/>
          </p:cNvCxnSpPr>
          <p:nvPr/>
        </p:nvCxnSpPr>
        <p:spPr>
          <a:xfrm>
            <a:off x="11730536" y="3670143"/>
            <a:ext cx="741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9" name="Rectangle 128"/>
          <p:cNvSpPr/>
          <p:nvPr/>
        </p:nvSpPr>
        <p:spPr>
          <a:xfrm>
            <a:off x="12471556" y="2934230"/>
            <a:ext cx="615755" cy="148248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4" name="TextBox 283"/>
          <p:cNvSpPr txBox="1">
            <a:spLocks noChangeAspect="1"/>
          </p:cNvSpPr>
          <p:nvPr/>
        </p:nvSpPr>
        <p:spPr>
          <a:xfrm>
            <a:off x="12016995" y="4438554"/>
            <a:ext cx="1536378" cy="415498"/>
          </a:xfrm>
          <a:prstGeom prst="rect">
            <a:avLst/>
          </a:prstGeom>
          <a:noFill/>
        </p:spPr>
        <p:txBody>
          <a:bodyPr wrap="square" rtlCol="0">
            <a:spAutoFit/>
          </a:bodyPr>
          <a:lstStyle/>
          <a:p>
            <a:pPr algn="ctr"/>
            <a:r>
              <a:rPr lang="en-US" dirty="0" smtClean="0"/>
              <a:t>BI App</a:t>
            </a:r>
            <a:endParaRPr lang="en-US" sz="1800" dirty="0"/>
          </a:p>
        </p:txBody>
      </p:sp>
      <p:cxnSp>
        <p:nvCxnSpPr>
          <p:cNvPr id="285" name="Straight Arrow Connector 284"/>
          <p:cNvCxnSpPr>
            <a:stCxn id="129" idx="3"/>
            <a:endCxn id="286" idx="2"/>
          </p:cNvCxnSpPr>
          <p:nvPr/>
        </p:nvCxnSpPr>
        <p:spPr>
          <a:xfrm flipV="1">
            <a:off x="13087311" y="3649234"/>
            <a:ext cx="462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6" name="Smiley Face 285"/>
          <p:cNvSpPr/>
          <p:nvPr/>
        </p:nvSpPr>
        <p:spPr>
          <a:xfrm>
            <a:off x="13550227" y="3184011"/>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7" name="Picture 2" descr="https://us.123rf.com/450wm/netsign33/netsign331612/netsign33161200006/69006392-stick-figure-man-with-glasses-fingers-stickman-vector-drawing-on-white-background.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482" y="409850"/>
            <a:ext cx="1372726" cy="1116484"/>
          </a:xfrm>
          <a:prstGeom prst="rect">
            <a:avLst/>
          </a:prstGeom>
          <a:noFill/>
          <a:extLst>
            <a:ext uri="{909E8E84-426E-40DD-AFC4-6F175D3DCCD1}">
              <a14:hiddenFill xmlns:a14="http://schemas.microsoft.com/office/drawing/2010/main">
                <a:solidFill>
                  <a:srgbClr val="FFFFFF"/>
                </a:solidFill>
              </a14:hiddenFill>
            </a:ext>
          </a:extLst>
        </p:spPr>
      </p:pic>
      <p:sp>
        <p:nvSpPr>
          <p:cNvPr id="288" name="TextBox 287"/>
          <p:cNvSpPr txBox="1"/>
          <p:nvPr/>
        </p:nvSpPr>
        <p:spPr>
          <a:xfrm>
            <a:off x="6449162" y="56114"/>
            <a:ext cx="1773320" cy="415498"/>
          </a:xfrm>
          <a:prstGeom prst="rect">
            <a:avLst/>
          </a:prstGeom>
          <a:noFill/>
        </p:spPr>
        <p:txBody>
          <a:bodyPr wrap="square" rtlCol="0">
            <a:spAutoFit/>
          </a:bodyPr>
          <a:lstStyle/>
          <a:p>
            <a:pPr algn="ctr"/>
            <a:r>
              <a:rPr lang="en-US" dirty="0" smtClean="0"/>
              <a:t>Athena</a:t>
            </a:r>
            <a:endParaRPr lang="en-US" dirty="0"/>
          </a:p>
        </p:txBody>
      </p:sp>
      <p:cxnSp>
        <p:nvCxnSpPr>
          <p:cNvPr id="289" name="Straight Arrow Connector 288"/>
          <p:cNvCxnSpPr/>
          <p:nvPr/>
        </p:nvCxnSpPr>
        <p:spPr>
          <a:xfrm>
            <a:off x="7330874" y="1532276"/>
            <a:ext cx="0" cy="1196789"/>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cxnSp>
        <p:nvCxnSpPr>
          <p:cNvPr id="290" name="Straight Arrow Connector 289"/>
          <p:cNvCxnSpPr>
            <a:stCxn id="104" idx="3"/>
            <a:endCxn id="125" idx="1"/>
          </p:cNvCxnSpPr>
          <p:nvPr/>
        </p:nvCxnSpPr>
        <p:spPr>
          <a:xfrm>
            <a:off x="7840517" y="3694117"/>
            <a:ext cx="608647" cy="254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1" name="Flowchart: Internal Storage 290"/>
          <p:cNvSpPr/>
          <p:nvPr/>
        </p:nvSpPr>
        <p:spPr>
          <a:xfrm>
            <a:off x="11276066" y="5399869"/>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2" name="TextBox 291"/>
          <p:cNvSpPr txBox="1"/>
          <p:nvPr/>
        </p:nvSpPr>
        <p:spPr>
          <a:xfrm>
            <a:off x="10937912" y="5030107"/>
            <a:ext cx="1305214" cy="400110"/>
          </a:xfrm>
          <a:prstGeom prst="rect">
            <a:avLst/>
          </a:prstGeom>
          <a:noFill/>
        </p:spPr>
        <p:txBody>
          <a:bodyPr wrap="square" rtlCol="0">
            <a:spAutoFit/>
          </a:bodyPr>
          <a:lstStyle/>
          <a:p>
            <a:pPr algn="ctr"/>
            <a:r>
              <a:rPr lang="en-US" sz="2000" dirty="0" err="1" smtClean="0"/>
              <a:t>S_cmp</a:t>
            </a:r>
            <a:endParaRPr lang="en-US" sz="2000" dirty="0"/>
          </a:p>
        </p:txBody>
      </p:sp>
      <p:sp>
        <p:nvSpPr>
          <p:cNvPr id="293" name="Flowchart: Internal Storage 292"/>
          <p:cNvSpPr/>
          <p:nvPr/>
        </p:nvSpPr>
        <p:spPr>
          <a:xfrm>
            <a:off x="11268466" y="5997406"/>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4" name="TextBox 293"/>
          <p:cNvSpPr txBox="1"/>
          <p:nvPr/>
        </p:nvSpPr>
        <p:spPr>
          <a:xfrm>
            <a:off x="11095061" y="5643837"/>
            <a:ext cx="1303973" cy="400110"/>
          </a:xfrm>
          <a:prstGeom prst="rect">
            <a:avLst/>
          </a:prstGeom>
          <a:noFill/>
        </p:spPr>
        <p:txBody>
          <a:bodyPr wrap="square" rtlCol="0">
            <a:spAutoFit/>
          </a:bodyPr>
          <a:lstStyle/>
          <a:p>
            <a:pPr algn="ctr"/>
            <a:r>
              <a:rPr lang="en-US" sz="2000" dirty="0" smtClean="0"/>
              <a:t>S x </a:t>
            </a:r>
            <a:r>
              <a:rPr lang="en-US" sz="2000" dirty="0" err="1" smtClean="0"/>
              <a:t>T_cmp</a:t>
            </a:r>
            <a:endParaRPr lang="en-US" sz="2000" dirty="0"/>
          </a:p>
        </p:txBody>
      </p:sp>
      <p:sp>
        <p:nvSpPr>
          <p:cNvPr id="295" name="Flowchart: Internal Storage 294"/>
          <p:cNvSpPr/>
          <p:nvPr/>
        </p:nvSpPr>
        <p:spPr>
          <a:xfrm>
            <a:off x="11268466" y="660658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6" name="TextBox 295"/>
          <p:cNvSpPr txBox="1"/>
          <p:nvPr/>
        </p:nvSpPr>
        <p:spPr>
          <a:xfrm>
            <a:off x="11095062" y="6253015"/>
            <a:ext cx="1282780" cy="400110"/>
          </a:xfrm>
          <a:prstGeom prst="rect">
            <a:avLst/>
          </a:prstGeom>
          <a:noFill/>
        </p:spPr>
        <p:txBody>
          <a:bodyPr wrap="square" rtlCol="0">
            <a:spAutoFit/>
          </a:bodyPr>
          <a:lstStyle/>
          <a:p>
            <a:pPr algn="ctr"/>
            <a:r>
              <a:rPr lang="en-US" sz="2000" dirty="0" smtClean="0"/>
              <a:t>S x </a:t>
            </a:r>
            <a:r>
              <a:rPr lang="en-US" sz="2000" dirty="0" err="1" smtClean="0"/>
              <a:t>C_cmp</a:t>
            </a:r>
            <a:endParaRPr lang="en-US" sz="2000" dirty="0"/>
          </a:p>
        </p:txBody>
      </p:sp>
      <p:sp>
        <p:nvSpPr>
          <p:cNvPr id="297" name="Flowchart: Internal Storage 296"/>
          <p:cNvSpPr/>
          <p:nvPr/>
        </p:nvSpPr>
        <p:spPr>
          <a:xfrm>
            <a:off x="11268466" y="7205630"/>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8" name="TextBox 297"/>
          <p:cNvSpPr txBox="1"/>
          <p:nvPr/>
        </p:nvSpPr>
        <p:spPr>
          <a:xfrm>
            <a:off x="11095061" y="6852061"/>
            <a:ext cx="1282781" cy="400110"/>
          </a:xfrm>
          <a:prstGeom prst="rect">
            <a:avLst/>
          </a:prstGeom>
          <a:noFill/>
        </p:spPr>
        <p:txBody>
          <a:bodyPr wrap="square" rtlCol="0">
            <a:spAutoFit/>
          </a:bodyPr>
          <a:lstStyle/>
          <a:p>
            <a:pPr algn="ctr"/>
            <a:r>
              <a:rPr lang="en-US" sz="2000" dirty="0" smtClean="0"/>
              <a:t>S x </a:t>
            </a:r>
            <a:r>
              <a:rPr lang="en-US" sz="2000" dirty="0" err="1" smtClean="0"/>
              <a:t>D_cmp</a:t>
            </a:r>
            <a:endParaRPr lang="en-US" sz="2000" dirty="0"/>
          </a:p>
        </p:txBody>
      </p:sp>
      <p:sp>
        <p:nvSpPr>
          <p:cNvPr id="299" name="TextBox 298"/>
          <p:cNvSpPr txBox="1"/>
          <p:nvPr/>
        </p:nvSpPr>
        <p:spPr>
          <a:xfrm>
            <a:off x="11161048" y="7847156"/>
            <a:ext cx="552090" cy="523220"/>
          </a:xfrm>
          <a:prstGeom prst="rect">
            <a:avLst/>
          </a:prstGeom>
          <a:noFill/>
        </p:spPr>
        <p:txBody>
          <a:bodyPr wrap="square" rtlCol="0">
            <a:spAutoFit/>
          </a:bodyPr>
          <a:lstStyle/>
          <a:p>
            <a:pPr algn="ctr"/>
            <a:r>
              <a:rPr lang="en-US" sz="2800" b="1" dirty="0" smtClean="0"/>
              <a:t>…</a:t>
            </a:r>
            <a:endParaRPr lang="en-US" sz="2800" b="1" dirty="0"/>
          </a:p>
        </p:txBody>
      </p:sp>
      <p:sp>
        <p:nvSpPr>
          <p:cNvPr id="300" name="Flowchart: Internal Storage 299"/>
          <p:cNvSpPr/>
          <p:nvPr/>
        </p:nvSpPr>
        <p:spPr>
          <a:xfrm>
            <a:off x="11268467" y="7818544"/>
            <a:ext cx="322053" cy="310551"/>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1" name="TextBox 300"/>
          <p:cNvSpPr txBox="1"/>
          <p:nvPr/>
        </p:nvSpPr>
        <p:spPr>
          <a:xfrm>
            <a:off x="11095062" y="7464975"/>
            <a:ext cx="1282781" cy="400110"/>
          </a:xfrm>
          <a:prstGeom prst="rect">
            <a:avLst/>
          </a:prstGeom>
          <a:noFill/>
        </p:spPr>
        <p:txBody>
          <a:bodyPr wrap="square" rtlCol="0">
            <a:spAutoFit/>
          </a:bodyPr>
          <a:lstStyle/>
          <a:p>
            <a:pPr algn="ctr"/>
            <a:r>
              <a:rPr lang="en-US" sz="2000" dirty="0" smtClean="0"/>
              <a:t>S x </a:t>
            </a:r>
            <a:r>
              <a:rPr lang="en-US" sz="2000" dirty="0"/>
              <a:t>?</a:t>
            </a:r>
            <a:r>
              <a:rPr lang="en-US" sz="2000" dirty="0" smtClean="0"/>
              <a:t>_</a:t>
            </a:r>
            <a:r>
              <a:rPr lang="en-US" sz="2000" dirty="0" err="1" smtClean="0"/>
              <a:t>cmp</a:t>
            </a:r>
            <a:endParaRPr lang="en-US" sz="2000" dirty="0"/>
          </a:p>
        </p:txBody>
      </p:sp>
      <p:cxnSp>
        <p:nvCxnSpPr>
          <p:cNvPr id="307" name="Straight Arrow Connector 306"/>
          <p:cNvCxnSpPr>
            <a:endCxn id="308" idx="1"/>
          </p:cNvCxnSpPr>
          <p:nvPr/>
        </p:nvCxnSpPr>
        <p:spPr>
          <a:xfrm>
            <a:off x="11734711" y="6812895"/>
            <a:ext cx="741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8" name="Rectangle 307"/>
          <p:cNvSpPr/>
          <p:nvPr/>
        </p:nvSpPr>
        <p:spPr>
          <a:xfrm>
            <a:off x="12475731" y="6076982"/>
            <a:ext cx="615755" cy="148248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9" name="TextBox 308"/>
          <p:cNvSpPr txBox="1">
            <a:spLocks noChangeAspect="1"/>
          </p:cNvSpPr>
          <p:nvPr/>
        </p:nvSpPr>
        <p:spPr>
          <a:xfrm>
            <a:off x="12021170" y="7581306"/>
            <a:ext cx="1536378" cy="415498"/>
          </a:xfrm>
          <a:prstGeom prst="rect">
            <a:avLst/>
          </a:prstGeom>
          <a:noFill/>
        </p:spPr>
        <p:txBody>
          <a:bodyPr wrap="square" rtlCol="0">
            <a:spAutoFit/>
          </a:bodyPr>
          <a:lstStyle/>
          <a:p>
            <a:pPr algn="ctr"/>
            <a:r>
              <a:rPr lang="en-US" dirty="0" smtClean="0"/>
              <a:t>BI App</a:t>
            </a:r>
            <a:endParaRPr lang="en-US" sz="1800" dirty="0"/>
          </a:p>
        </p:txBody>
      </p:sp>
      <p:cxnSp>
        <p:nvCxnSpPr>
          <p:cNvPr id="310" name="Straight Arrow Connector 309"/>
          <p:cNvCxnSpPr>
            <a:stCxn id="308" idx="3"/>
            <a:endCxn id="311" idx="2"/>
          </p:cNvCxnSpPr>
          <p:nvPr/>
        </p:nvCxnSpPr>
        <p:spPr>
          <a:xfrm flipV="1">
            <a:off x="13091486" y="6791986"/>
            <a:ext cx="462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1" name="Smiley Face 310"/>
          <p:cNvSpPr/>
          <p:nvPr/>
        </p:nvSpPr>
        <p:spPr>
          <a:xfrm>
            <a:off x="13554402" y="6326763"/>
            <a:ext cx="1023668" cy="93044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22614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1097279" y="1400165"/>
            <a:ext cx="12537979"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smtClean="0">
                <a:ln>
                  <a:noFill/>
                </a:ln>
                <a:solidFill>
                  <a:srgbClr val="CC0B2A"/>
                </a:solidFill>
                <a:effectLst/>
                <a:uLnTx/>
                <a:uFillTx/>
                <a:latin typeface="Arial" charset="0"/>
                <a:cs typeface="Arial" charset="0"/>
              </a:rPr>
              <a:t>End of Phase 1</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sp>
        <p:nvSpPr>
          <p:cNvPr id="5" name="Text Placeholder 2"/>
          <p:cNvSpPr txBox="1">
            <a:spLocks/>
          </p:cNvSpPr>
          <p:nvPr/>
        </p:nvSpPr>
        <p:spPr bwMode="auto">
          <a:xfrm>
            <a:off x="1922929" y="2926080"/>
            <a:ext cx="11712339" cy="4644707"/>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What’s Next?</a:t>
            </a:r>
          </a:p>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Data Governance</a:t>
            </a:r>
          </a:p>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Beyond Platforms and Governance</a:t>
            </a:r>
            <a:endParaRPr kumimoji="0" lang="en-US" sz="3200" b="0" i="0" u="none" strike="noStrike" kern="1200" cap="none" spc="0" normalizeH="0" baseline="0" noProof="0" dirty="0">
              <a:ln>
                <a:noFill/>
              </a:ln>
              <a:solidFill>
                <a:srgbClr val="000000"/>
              </a:solidFill>
              <a:effectLst/>
              <a:uLnTx/>
              <a:uFillTx/>
              <a:latin typeface="Arial" charset="0"/>
              <a:cs typeface="Arial"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6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p:nvPr/>
        </p:nvSpPr>
        <p:spPr>
          <a:xfrm>
            <a:off x="6063287" y="1779264"/>
            <a:ext cx="6334478" cy="11387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25444" eaLnBrk="0" hangingPunct="0">
              <a:spcBef>
                <a:spcPct val="20000"/>
              </a:spcBef>
              <a:buClr>
                <a:srgbClr val="677E38"/>
              </a:buCl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R. Brendan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Aldrich</a:t>
            </a:r>
          </a:p>
          <a:p>
            <a:pPr algn="ctr" defTabSz="1125444" eaLnBrk="0" hangingPunct="0">
              <a:spcBef>
                <a:spcPct val="20000"/>
              </a:spcBef>
              <a:buClr>
                <a:srgbClr val="677E38"/>
              </a:buClr>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Chief Data Officer</a:t>
            </a:r>
          </a:p>
          <a:p>
            <a:pPr algn="ctr" defTabSz="1125444" eaLnBrk="0" hangingPunct="0">
              <a:spcBef>
                <a:spcPct val="20000"/>
              </a:spcBef>
              <a:buClr>
                <a:srgbClr val="677E38"/>
              </a:buClr>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California State University, Chancellor’s Office</a:t>
            </a:r>
          </a:p>
        </p:txBody>
      </p:sp>
      <p:sp>
        <p:nvSpPr>
          <p:cNvPr id="8" name="TextBox 8"/>
          <p:cNvSpPr txBox="1"/>
          <p:nvPr/>
        </p:nvSpPr>
        <p:spPr>
          <a:xfrm>
            <a:off x="1302527" y="3755685"/>
            <a:ext cx="11765404" cy="303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3050" indent="-273050" defTabSz="1096963">
              <a:lnSpc>
                <a:spcPct val="120000"/>
              </a:lnSpc>
              <a:spcBef>
                <a:spcPts val="900"/>
              </a:spcBef>
              <a:spcAft>
                <a:spcPts val="1200"/>
              </a:spcAft>
              <a:buClr>
                <a:srgbClr val="CC0B2A"/>
              </a:buClr>
              <a:buFont typeface="Arial" charset="0"/>
              <a:buChar char="•"/>
            </a:pPr>
            <a:r>
              <a:rPr lang="en-US" sz="2000" dirty="0">
                <a:solidFill>
                  <a:srgbClr val="000000"/>
                </a:solidFill>
                <a:latin typeface="Arial" charset="0"/>
                <a:ea typeface="Arial" charset="0"/>
                <a:cs typeface="Arial" charset="0"/>
              </a:rPr>
              <a:t>18+ years </a:t>
            </a:r>
            <a:r>
              <a:rPr lang="en-US" sz="2000" dirty="0" smtClean="0">
                <a:solidFill>
                  <a:srgbClr val="000000"/>
                </a:solidFill>
                <a:latin typeface="Arial" charset="0"/>
                <a:ea typeface="Arial" charset="0"/>
                <a:cs typeface="Arial" charset="0"/>
              </a:rPr>
              <a:t>focused on </a:t>
            </a:r>
            <a:r>
              <a:rPr lang="en-US" sz="2000" dirty="0">
                <a:solidFill>
                  <a:srgbClr val="000000"/>
                </a:solidFill>
                <a:latin typeface="Arial" charset="0"/>
                <a:ea typeface="Arial" charset="0"/>
                <a:cs typeface="Arial" charset="0"/>
              </a:rPr>
              <a:t>the fields of data warehousing, business intelligence, analytics &amp; research</a:t>
            </a:r>
          </a:p>
          <a:p>
            <a:pPr marL="273050" indent="-273050" defTabSz="1096963">
              <a:lnSpc>
                <a:spcPct val="120000"/>
              </a:lnSpc>
              <a:spcBef>
                <a:spcPts val="900"/>
              </a:spcBef>
              <a:buClr>
                <a:srgbClr val="CC0B2A"/>
              </a:buClr>
              <a:buFont typeface="Arial" charset="0"/>
              <a:buChar char="•"/>
            </a:pPr>
            <a:r>
              <a:rPr lang="en-US" sz="2000" dirty="0">
                <a:solidFill>
                  <a:srgbClr val="000000"/>
                </a:solidFill>
                <a:latin typeface="Arial" charset="0"/>
                <a:ea typeface="Arial" charset="0"/>
                <a:cs typeface="Arial" charset="0"/>
              </a:rPr>
              <a:t>Have led data transformation and modernization initiatives for private and public </a:t>
            </a:r>
            <a:r>
              <a:rPr lang="en-US" sz="2000" dirty="0" smtClean="0">
                <a:solidFill>
                  <a:srgbClr val="000000"/>
                </a:solidFill>
                <a:latin typeface="Arial" charset="0"/>
                <a:ea typeface="Arial" charset="0"/>
                <a:cs typeface="Arial" charset="0"/>
              </a:rPr>
              <a:t>organizations:</a:t>
            </a:r>
          </a:p>
          <a:p>
            <a:pPr marL="273050" indent="-273050" defTabSz="1096963">
              <a:lnSpc>
                <a:spcPct val="120000"/>
              </a:lnSpc>
              <a:spcBef>
                <a:spcPts val="900"/>
              </a:spcBef>
              <a:buClr>
                <a:srgbClr val="CC0B2A"/>
              </a:buClr>
              <a:buFont typeface="Arial" charset="0"/>
              <a:buChar char="•"/>
            </a:pPr>
            <a:endParaRPr lang="en-US" sz="2000" dirty="0" smtClean="0">
              <a:solidFill>
                <a:srgbClr val="000000"/>
              </a:solidFill>
              <a:latin typeface="Arial" charset="0"/>
              <a:ea typeface="Arial" charset="0"/>
              <a:cs typeface="Arial" charset="0"/>
            </a:endParaRPr>
          </a:p>
          <a:p>
            <a:pPr marL="273050" indent="-273050" defTabSz="1096963">
              <a:lnSpc>
                <a:spcPct val="120000"/>
              </a:lnSpc>
              <a:spcBef>
                <a:spcPts val="900"/>
              </a:spcBef>
              <a:buClr>
                <a:srgbClr val="CC0B2A"/>
              </a:buClr>
              <a:buFont typeface="Arial" charset="0"/>
              <a:buChar char="•"/>
            </a:pPr>
            <a:endParaRPr lang="en-US" sz="2000" dirty="0">
              <a:solidFill>
                <a:srgbClr val="000000"/>
              </a:solidFill>
              <a:latin typeface="Arial" charset="0"/>
              <a:ea typeface="Arial" charset="0"/>
              <a:cs typeface="Arial" charset="0"/>
            </a:endParaRPr>
          </a:p>
          <a:p>
            <a:pPr marL="273050" indent="-273050" defTabSz="1096963">
              <a:lnSpc>
                <a:spcPct val="120000"/>
              </a:lnSpc>
              <a:spcBef>
                <a:spcPts val="900"/>
              </a:spcBef>
              <a:buClr>
                <a:srgbClr val="CC0B2A"/>
              </a:buClr>
              <a:buFont typeface="Arial" charset="0"/>
              <a:buChar char="•"/>
            </a:pPr>
            <a:endParaRPr lang="en-US" sz="2000" dirty="0">
              <a:solidFill>
                <a:srgbClr val="000000"/>
              </a:solidFill>
              <a:latin typeface="Arial" charset="0"/>
              <a:ea typeface="Arial" charset="0"/>
              <a:cs typeface="Arial" charset="0"/>
            </a:endParaRPr>
          </a:p>
          <a:p>
            <a:pPr marL="273050" indent="-273050" defTabSz="1096963">
              <a:lnSpc>
                <a:spcPct val="120000"/>
              </a:lnSpc>
              <a:spcBef>
                <a:spcPts val="900"/>
              </a:spcBef>
              <a:spcAft>
                <a:spcPts val="1200"/>
              </a:spcAft>
              <a:buClr>
                <a:srgbClr val="CC0B2A"/>
              </a:buClr>
              <a:buFont typeface="Arial" charset="0"/>
              <a:buChar char="•"/>
            </a:pPr>
            <a:r>
              <a:rPr lang="en-US" sz="2000" dirty="0">
                <a:solidFill>
                  <a:srgbClr val="000000"/>
                </a:solidFill>
                <a:latin typeface="Arial" charset="0"/>
                <a:ea typeface="Arial" charset="0"/>
                <a:cs typeface="Arial" charset="0"/>
              </a:rPr>
              <a:t>Co-chair of the EDUCAUSE Higher Education Chief Data Officers Working </a:t>
            </a:r>
            <a:r>
              <a:rPr lang="en-US" sz="2000" dirty="0" smtClean="0">
                <a:solidFill>
                  <a:srgbClr val="000000"/>
                </a:solidFill>
                <a:latin typeface="Arial" charset="0"/>
                <a:ea typeface="Arial" charset="0"/>
                <a:cs typeface="Arial" charset="0"/>
              </a:rPr>
              <a:t>Group</a:t>
            </a:r>
            <a:endParaRPr lang="en-US" sz="2000" dirty="0">
              <a:solidFill>
                <a:srgbClr val="000000"/>
              </a:solidFill>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889" y="1234917"/>
            <a:ext cx="2230091" cy="2227469"/>
          </a:xfrm>
          <a:prstGeom prst="rect">
            <a:avLst/>
          </a:prstGeom>
          <a:effectLst>
            <a:outerShdw blurRad="76200" dir="18900000" sy="23000" kx="-1200000" algn="bl" rotWithShape="0">
              <a:prstClr val="black">
                <a:alpha val="20000"/>
              </a:prstClr>
            </a:outerShdw>
          </a:effectLst>
          <a:scene3d>
            <a:camera prst="obliqueTopRight"/>
            <a:lightRig rig="threePt" dir="t"/>
          </a:scene3d>
          <a:sp3d>
            <a:bevelT w="114300" prst="artDeco"/>
          </a:sp3d>
        </p:spPr>
      </p:pic>
      <p:pic>
        <p:nvPicPr>
          <p:cNvPr id="10" name="Picture 6" descr="http://www.plughitzlive.com/images/news/logos/dis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997" y="5203556"/>
            <a:ext cx="1284781" cy="6757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ngpix.com/wp-content/uploads/2016/07/PNGPIX-COM-Travelers-Logo-PNG-Transpa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336" y="5235601"/>
            <a:ext cx="1970136" cy="5494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www.internetnews.me/wp-content/uploads/2013/01/demand-media-inc-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384" y="5395347"/>
            <a:ext cx="1348577" cy="292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bike2campus.com/uploads/2/5/4/6/25462520/_7529605_ori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612" y="5301196"/>
            <a:ext cx="2193749" cy="53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winchamber.com/wp-content/uploads/2018/03/Ivy-Tech-Community-College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1514" y="5218721"/>
            <a:ext cx="1913931" cy="70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61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txBox="1">
            <a:spLocks/>
          </p:cNvSpPr>
          <p:nvPr/>
        </p:nvSpPr>
        <p:spPr bwMode="auto">
          <a:xfrm>
            <a:off x="1033272" y="2322576"/>
            <a:ext cx="13215665" cy="420251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charset="0"/>
                <a:cs typeface="Arial" charset="0"/>
              </a:rPr>
              <a:t>Data Governance is often best engaged once we have data to govern</a:t>
            </a:r>
          </a:p>
          <a:p>
            <a:pPr marL="731520" marR="0" lvl="1" indent="-273050" algn="l" defTabSz="1096963" rtl="0" eaLnBrk="1" fontAlgn="base" latinLnBrk="0" hangingPunct="1">
              <a:lnSpc>
                <a:spcPct val="120000"/>
              </a:lnSpc>
              <a:spcBef>
                <a:spcPts val="100"/>
              </a:spcBef>
              <a:spcAft>
                <a:spcPts val="1200"/>
              </a:spcAft>
              <a:buClr>
                <a:srgbClr val="CC0B2A"/>
              </a:buClr>
              <a:buSzTx/>
              <a:buFont typeface="Arial" charset="0"/>
              <a:buChar char="•"/>
              <a:tabLst/>
              <a:defRPr/>
            </a:pPr>
            <a:r>
              <a:rPr kumimoji="0" lang="en-US" sz="2400" b="0" i="0" u="none" strike="noStrike" kern="1200" cap="none" spc="0" normalizeH="0" baseline="0" noProof="0" dirty="0" smtClean="0">
                <a:ln>
                  <a:noFill/>
                </a:ln>
                <a:solidFill>
                  <a:srgbClr val="0070C0"/>
                </a:solidFill>
                <a:effectLst/>
                <a:uLnTx/>
                <a:uFillTx/>
                <a:latin typeface="Arial" charset="0"/>
                <a:cs typeface="Arial" charset="0"/>
              </a:rPr>
              <a:t>Data governance is a living, breathing, ongoing effort… just like everything else we do</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charset="0"/>
                <a:cs typeface="Arial" charset="0"/>
              </a:rPr>
              <a:t>We must correctly identify, engage, and mobilize the correct “Data Stewards”</a:t>
            </a:r>
          </a:p>
          <a:p>
            <a:pPr marL="731520" marR="0" lvl="1" indent="-273050" algn="l" defTabSz="1096963" rtl="0" eaLnBrk="1" fontAlgn="base" latinLnBrk="0" hangingPunct="1">
              <a:lnSpc>
                <a:spcPct val="120000"/>
              </a:lnSpc>
              <a:spcBef>
                <a:spcPts val="100"/>
              </a:spcBef>
              <a:spcAft>
                <a:spcPts val="1200"/>
              </a:spcAft>
              <a:buClr>
                <a:srgbClr val="CC0B2A"/>
              </a:buClr>
              <a:buSzTx/>
              <a:buFont typeface="Arial" charset="0"/>
              <a:buChar char="•"/>
              <a:tabLst/>
              <a:defRPr/>
            </a:pPr>
            <a:r>
              <a:rPr kumimoji="0" lang="en-US" sz="2400" b="0" i="0" u="none" strike="noStrike" kern="1200" cap="none" spc="0" normalizeH="0" baseline="0" noProof="0" dirty="0" smtClean="0">
                <a:ln>
                  <a:noFill/>
                </a:ln>
                <a:solidFill>
                  <a:srgbClr val="0070C0"/>
                </a:solidFill>
                <a:effectLst/>
                <a:uLnTx/>
                <a:uFillTx/>
                <a:latin typeface="Arial" charset="0"/>
                <a:cs typeface="Arial" charset="0"/>
              </a:rPr>
              <a:t>A lack of engagement has multiplying negative effects down the road</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charset="0"/>
                <a:cs typeface="Arial" charset="0"/>
              </a:rPr>
              <a:t>When creating data governance, don’t let “perfect” become the enemy of “good”</a:t>
            </a:r>
          </a:p>
          <a:p>
            <a:pPr marL="731520" marR="0" lvl="1" indent="-273050" algn="l" defTabSz="1096963" rtl="0" eaLnBrk="1" fontAlgn="base" latinLnBrk="0" hangingPunct="1">
              <a:lnSpc>
                <a:spcPct val="120000"/>
              </a:lnSpc>
              <a:spcBef>
                <a:spcPts val="100"/>
              </a:spcBef>
              <a:spcAft>
                <a:spcPts val="1200"/>
              </a:spcAft>
              <a:buClr>
                <a:srgbClr val="CC0B2A"/>
              </a:buClr>
              <a:buSzTx/>
              <a:buFont typeface="Arial" charset="0"/>
              <a:buChar char="•"/>
              <a:tabLst/>
              <a:defRPr/>
            </a:pPr>
            <a:r>
              <a:rPr kumimoji="0" lang="en-US" sz="2400" b="0" i="0" u="none" strike="noStrike" kern="1200" cap="none" spc="0" normalizeH="0" baseline="0" noProof="0" dirty="0" smtClean="0">
                <a:ln>
                  <a:noFill/>
                </a:ln>
                <a:solidFill>
                  <a:srgbClr val="0070C0"/>
                </a:solidFill>
                <a:effectLst/>
                <a:uLnTx/>
                <a:uFillTx/>
                <a:latin typeface="Arial" charset="0"/>
                <a:cs typeface="Arial" charset="0"/>
              </a:rPr>
              <a:t>Plan for an inclusive vocabulary that represents all needs distinctly</a:t>
            </a:r>
          </a:p>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endParaRPr kumimoji="0" lang="en-US" sz="2800" b="0" i="0" u="none" strike="noStrike" kern="1200" cap="none" spc="0" normalizeH="0" baseline="0" noProof="0" dirty="0">
              <a:ln>
                <a:noFill/>
              </a:ln>
              <a:solidFill>
                <a:srgbClr val="000000"/>
              </a:solidFill>
              <a:effectLst/>
              <a:uLnTx/>
              <a:uFillTx/>
              <a:latin typeface="Arial" charset="0"/>
              <a:cs typeface="Arial" charset="0"/>
            </a:endParaRPr>
          </a:p>
        </p:txBody>
      </p:sp>
      <p:sp>
        <p:nvSpPr>
          <p:cNvPr id="4" name="Text Placeholder 1"/>
          <p:cNvSpPr txBox="1">
            <a:spLocks/>
          </p:cNvSpPr>
          <p:nvPr/>
        </p:nvSpPr>
        <p:spPr bwMode="auto">
          <a:xfrm>
            <a:off x="1097279" y="1400165"/>
            <a:ext cx="12537979"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lang="en-US" dirty="0" smtClean="0">
                <a:solidFill>
                  <a:srgbClr val="CC0B2A"/>
                </a:solidFill>
              </a:rPr>
              <a:t>A Note About Data Governance:</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20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txBox="1">
            <a:spLocks/>
          </p:cNvSpPr>
          <p:nvPr/>
        </p:nvSpPr>
        <p:spPr bwMode="auto">
          <a:xfrm>
            <a:off x="1033272" y="2323496"/>
            <a:ext cx="13486292" cy="4486014"/>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lvl="0">
              <a:spcAft>
                <a:spcPts val="1200"/>
              </a:spcAft>
              <a:buClr>
                <a:srgbClr val="CC0B2A"/>
              </a:buClr>
            </a:pPr>
            <a:r>
              <a:rPr lang="en-US" sz="2800" dirty="0">
                <a:solidFill>
                  <a:srgbClr val="000000"/>
                </a:solidFill>
              </a:rPr>
              <a:t>Data Realization: </a:t>
            </a:r>
          </a:p>
          <a:p>
            <a:pPr lvl="1">
              <a:spcAft>
                <a:spcPts val="1200"/>
              </a:spcAft>
              <a:buClr>
                <a:srgbClr val="CC0B2A"/>
              </a:buClr>
            </a:pPr>
            <a:r>
              <a:rPr lang="en-US" sz="2400" dirty="0">
                <a:solidFill>
                  <a:srgbClr val="0070C0"/>
                </a:solidFill>
              </a:rPr>
              <a:t>Improving access to data will improve operational and student success</a:t>
            </a:r>
          </a:p>
          <a:p>
            <a:pPr lvl="0">
              <a:spcAft>
                <a:spcPts val="1200"/>
              </a:spcAft>
              <a:buClr>
                <a:srgbClr val="CC0B2A"/>
              </a:buClr>
            </a:pPr>
            <a:r>
              <a:rPr lang="en-US" sz="2800" dirty="0">
                <a:solidFill>
                  <a:srgbClr val="000000"/>
                </a:solidFill>
              </a:rPr>
              <a:t>Creating “Knowledge Partners”: </a:t>
            </a:r>
          </a:p>
          <a:p>
            <a:pPr lvl="1">
              <a:spcAft>
                <a:spcPts val="1200"/>
              </a:spcAft>
              <a:buClr>
                <a:srgbClr val="CC0B2A"/>
              </a:buClr>
            </a:pPr>
            <a:r>
              <a:rPr lang="en-US" sz="2400" dirty="0">
                <a:solidFill>
                  <a:srgbClr val="0070C0"/>
                </a:solidFill>
              </a:rPr>
              <a:t>Concierge-type data interpretation services instead of data provisioning</a:t>
            </a:r>
          </a:p>
          <a:p>
            <a:pPr lvl="0">
              <a:spcAft>
                <a:spcPts val="1200"/>
              </a:spcAft>
              <a:buClr>
                <a:srgbClr val="CC0B2A"/>
              </a:buClr>
            </a:pPr>
            <a:r>
              <a:rPr lang="en-US" sz="2800" dirty="0">
                <a:solidFill>
                  <a:srgbClr val="000000"/>
                </a:solidFill>
              </a:rPr>
              <a:t>Focus on promoting the “Insight -&gt; Action -&gt; Result” Cycle</a:t>
            </a:r>
          </a:p>
          <a:p>
            <a:pPr lvl="1">
              <a:spcAft>
                <a:spcPts val="1200"/>
              </a:spcAft>
              <a:buClr>
                <a:srgbClr val="CC0B2A"/>
              </a:buClr>
            </a:pPr>
            <a:r>
              <a:rPr lang="en-US" sz="2400" dirty="0">
                <a:solidFill>
                  <a:srgbClr val="0070C0"/>
                </a:solidFill>
              </a:rPr>
              <a:t>Often we gain insights without taking action, or we do take action without measuring the results.  Only through all three steps to we gain effective transformation</a:t>
            </a:r>
          </a:p>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endParaRPr kumimoji="0" lang="en-US" sz="2800" b="0" i="0" u="none" strike="noStrike" kern="1200" cap="none" spc="0" normalizeH="0" baseline="0" noProof="0" dirty="0">
              <a:ln>
                <a:noFill/>
              </a:ln>
              <a:solidFill>
                <a:srgbClr val="000000"/>
              </a:solidFill>
              <a:effectLst/>
              <a:uLnTx/>
              <a:uFillTx/>
              <a:latin typeface="Arial" charset="0"/>
              <a:cs typeface="Arial" charset="0"/>
            </a:endParaRPr>
          </a:p>
        </p:txBody>
      </p:sp>
      <p:sp>
        <p:nvSpPr>
          <p:cNvPr id="4" name="Text Placeholder 1"/>
          <p:cNvSpPr txBox="1">
            <a:spLocks/>
          </p:cNvSpPr>
          <p:nvPr/>
        </p:nvSpPr>
        <p:spPr bwMode="auto">
          <a:xfrm>
            <a:off x="1097279" y="1400165"/>
            <a:ext cx="12537979"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dirty="0" smtClean="0">
                <a:ln>
                  <a:noFill/>
                </a:ln>
                <a:solidFill>
                  <a:srgbClr val="CC0B2A"/>
                </a:solidFill>
                <a:effectLst/>
                <a:uLnTx/>
                <a:uFillTx/>
                <a:latin typeface="Arial" charset="0"/>
                <a:cs typeface="Arial" charset="0"/>
              </a:rPr>
              <a:t>Beyond Platforms and Governance:</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68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pK_PYqK0aWM/Tb7setjGzPI/AAAAAAAAABk/ck1sS8slmT4/s1600/us-quar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545" y="2611094"/>
            <a:ext cx="3834365" cy="38248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marL="0" marR="0" lvl="0" indent="0" algn="l" defTabSz="1096963" rtl="0" eaLnBrk="1" fontAlgn="base" latinLnBrk="0" hangingPunct="1">
              <a:lnSpc>
                <a:spcPct val="90000"/>
              </a:lnSpc>
              <a:spcBef>
                <a:spcPct val="0"/>
              </a:spcBef>
              <a:spcAft>
                <a:spcPct val="0"/>
              </a:spcAft>
              <a:buClrTx/>
              <a:buSzTx/>
              <a:buFontTx/>
              <a:buNone/>
              <a:tabLst/>
              <a:defRPr/>
            </a:pPr>
            <a:r>
              <a:rPr kumimoji="0" lang="en-US" sz="5400" b="1" i="0" u="none" strike="noStrike" kern="1200" cap="none" spc="0" normalizeH="0" baseline="0" noProof="0" smtClean="0">
                <a:ln>
                  <a:noFill/>
                </a:ln>
                <a:solidFill>
                  <a:srgbClr val="CC0B2A"/>
                </a:solidFill>
                <a:effectLst/>
                <a:uLnTx/>
                <a:uFillTx/>
                <a:latin typeface="Arial" charset="0"/>
                <a:cs typeface="Arial" charset="0"/>
              </a:rPr>
              <a:t>Improving the Odds</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333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40" dirty="0">
                <a:solidFill>
                  <a:schemeClr val="tx1"/>
                </a:solidFill>
              </a:rPr>
              <a:t>Please take a moment to evaluate this session</a:t>
            </a:r>
            <a:br>
              <a:rPr lang="en-US" sz="3840" dirty="0">
                <a:solidFill>
                  <a:schemeClr val="tx1"/>
                </a:solidFill>
              </a:rPr>
            </a:br>
            <a:r>
              <a:rPr lang="en-US" sz="2560" b="0" dirty="0">
                <a:solidFill>
                  <a:schemeClr val="tx1"/>
                </a:solidFill>
              </a:rPr>
              <a:t>There are two ways to access the session and presenter evaluations </a:t>
            </a:r>
          </a:p>
        </p:txBody>
      </p:sp>
      <p:sp>
        <p:nvSpPr>
          <p:cNvPr id="6" name="Text Placeholder 2"/>
          <p:cNvSpPr txBox="1">
            <a:spLocks/>
          </p:cNvSpPr>
          <p:nvPr/>
        </p:nvSpPr>
        <p:spPr>
          <a:xfrm>
            <a:off x="609601" y="2286001"/>
            <a:ext cx="13312805" cy="435294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731520" fontAlgn="auto">
              <a:spcAft>
                <a:spcPts val="0"/>
              </a:spcAft>
              <a:buNone/>
            </a:pPr>
            <a:r>
              <a:rPr lang="en-US" sz="6400" dirty="0">
                <a:solidFill>
                  <a:prstClr val="black"/>
                </a:solidFill>
                <a:latin typeface="Calibri"/>
              </a:rPr>
              <a:t>1</a:t>
            </a:r>
          </a:p>
          <a:p>
            <a:pPr marL="0" indent="0" defTabSz="731520" fontAlgn="auto">
              <a:spcAft>
                <a:spcPts val="0"/>
              </a:spcAft>
              <a:buNone/>
            </a:pPr>
            <a:endParaRPr lang="en-US" sz="3200" dirty="0">
              <a:solidFill>
                <a:prstClr val="black"/>
              </a:solidFill>
              <a:latin typeface="Calibri"/>
            </a:endParaRPr>
          </a:p>
          <a:p>
            <a:pPr marL="0" indent="0" defTabSz="731520" fontAlgn="auto">
              <a:spcAft>
                <a:spcPts val="0"/>
              </a:spcAft>
              <a:buNone/>
            </a:pPr>
            <a:r>
              <a:rPr lang="en-US" sz="6400" dirty="0">
                <a:solidFill>
                  <a:prstClr val="black"/>
                </a:solidFill>
                <a:latin typeface="Calibri"/>
              </a:rPr>
              <a:t>2</a:t>
            </a:r>
          </a:p>
        </p:txBody>
      </p:sp>
      <p:sp>
        <p:nvSpPr>
          <p:cNvPr id="7" name="TextBox 6"/>
          <p:cNvSpPr txBox="1"/>
          <p:nvPr/>
        </p:nvSpPr>
        <p:spPr>
          <a:xfrm>
            <a:off x="1214324" y="2742452"/>
            <a:ext cx="4434795" cy="880241"/>
          </a:xfrm>
          <a:prstGeom prst="rect">
            <a:avLst/>
          </a:prstGeom>
          <a:noFill/>
        </p:spPr>
        <p:txBody>
          <a:bodyPr wrap="square" rtlCol="0">
            <a:spAutoFit/>
          </a:bodyPr>
          <a:lstStyle/>
          <a:p>
            <a:pPr defTabSz="1463040" eaLnBrk="1" fontAlgn="auto" hangingPunct="1">
              <a:spcBef>
                <a:spcPts val="0"/>
              </a:spcBef>
              <a:spcAft>
                <a:spcPts val="0"/>
              </a:spcAft>
            </a:pPr>
            <a:r>
              <a:rPr lang="en-US" sz="2560" dirty="0">
                <a:solidFill>
                  <a:prstClr val="black"/>
                </a:solidFill>
                <a:latin typeface="Calibri"/>
              </a:rPr>
              <a:t>In the online agenda, click on the “</a:t>
            </a:r>
            <a:r>
              <a:rPr lang="en-US" sz="2560" dirty="0">
                <a:solidFill>
                  <a:srgbClr val="B7002B"/>
                </a:solidFill>
                <a:latin typeface="Calibri"/>
              </a:rPr>
              <a:t>Evaluate Session</a:t>
            </a:r>
            <a:r>
              <a:rPr lang="en-US" sz="2560" dirty="0">
                <a:solidFill>
                  <a:prstClr val="black"/>
                </a:solidFill>
                <a:latin typeface="Calibri"/>
              </a:rPr>
              <a:t>” link</a:t>
            </a:r>
          </a:p>
        </p:txBody>
      </p:sp>
      <p:sp>
        <p:nvSpPr>
          <p:cNvPr id="8" name="TextBox 7"/>
          <p:cNvSpPr txBox="1"/>
          <p:nvPr/>
        </p:nvSpPr>
        <p:spPr>
          <a:xfrm>
            <a:off x="1214324" y="4495841"/>
            <a:ext cx="4506165" cy="2062103"/>
          </a:xfrm>
          <a:prstGeom prst="rect">
            <a:avLst/>
          </a:prstGeom>
          <a:noFill/>
        </p:spPr>
        <p:txBody>
          <a:bodyPr wrap="square" rtlCol="0">
            <a:spAutoFit/>
          </a:bodyPr>
          <a:lstStyle/>
          <a:p>
            <a:pPr defTabSz="1463040" eaLnBrk="1" fontAlgn="auto" hangingPunct="1">
              <a:spcBef>
                <a:spcPts val="0"/>
              </a:spcBef>
              <a:spcAft>
                <a:spcPts val="0"/>
              </a:spcAft>
            </a:pPr>
            <a:r>
              <a:rPr lang="en-US" sz="2560" dirty="0">
                <a:solidFill>
                  <a:prstClr val="black"/>
                </a:solidFill>
                <a:latin typeface="Calibri"/>
              </a:rPr>
              <a:t>From the mobile app, click on the session you want from the schedule &gt; then click the associated resources &gt; and the </a:t>
            </a:r>
            <a:r>
              <a:rPr lang="en-US" sz="2560" dirty="0">
                <a:solidFill>
                  <a:srgbClr val="B7002B"/>
                </a:solidFill>
                <a:latin typeface="Calibri"/>
              </a:rPr>
              <a:t>evaluation</a:t>
            </a:r>
            <a:r>
              <a:rPr lang="en-US" sz="2560" dirty="0">
                <a:solidFill>
                  <a:prstClr val="black"/>
                </a:solidFill>
                <a:latin typeface="Calibri"/>
              </a:rPr>
              <a:t> will pop up in the list</a:t>
            </a:r>
          </a:p>
        </p:txBody>
      </p:sp>
      <p:pic>
        <p:nvPicPr>
          <p:cNvPr id="9" name="Picture 8"/>
          <p:cNvPicPr>
            <a:picLocks noChangeAspect="1"/>
          </p:cNvPicPr>
          <p:nvPr/>
        </p:nvPicPr>
        <p:blipFill>
          <a:blip r:embed="rId2"/>
          <a:stretch>
            <a:fillRect/>
          </a:stretch>
        </p:blipFill>
        <p:spPr>
          <a:xfrm>
            <a:off x="6563943" y="2802192"/>
            <a:ext cx="6225651" cy="1598896"/>
          </a:xfrm>
          <a:prstGeom prst="rect">
            <a:avLst/>
          </a:prstGeom>
        </p:spPr>
      </p:pic>
      <p:pic>
        <p:nvPicPr>
          <p:cNvPr id="10" name="Picture 9"/>
          <p:cNvPicPr>
            <a:picLocks noChangeAspect="1"/>
          </p:cNvPicPr>
          <p:nvPr/>
        </p:nvPicPr>
        <p:blipFill>
          <a:blip r:embed="rId3"/>
          <a:stretch>
            <a:fillRect/>
          </a:stretch>
        </p:blipFill>
        <p:spPr>
          <a:xfrm>
            <a:off x="6551565" y="4401089"/>
            <a:ext cx="6238029" cy="2522792"/>
          </a:xfrm>
          <a:prstGeom prst="rect">
            <a:avLst/>
          </a:prstGeom>
        </p:spPr>
      </p:pic>
    </p:spTree>
    <p:extLst>
      <p:ext uri="{BB962C8B-B14F-4D97-AF65-F5344CB8AC3E}">
        <p14:creationId xmlns:p14="http://schemas.microsoft.com/office/powerpoint/2010/main" val="1373281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marL="0" marR="0" lvl="0" indent="0" algn="l" defTabSz="1096963" rtl="0" eaLnBrk="1" fontAlgn="base" latinLnBrk="0" hangingPunct="1">
              <a:lnSpc>
                <a:spcPct val="90000"/>
              </a:lnSpc>
              <a:spcBef>
                <a:spcPct val="0"/>
              </a:spcBef>
              <a:spcAft>
                <a:spcPct val="0"/>
              </a:spcAft>
              <a:buClrTx/>
              <a:buSzTx/>
              <a:buFontTx/>
              <a:buNone/>
              <a:tabLst/>
              <a:defRPr/>
            </a:pPr>
            <a:r>
              <a:rPr lang="en-US" dirty="0" smtClean="0">
                <a:solidFill>
                  <a:srgbClr val="CC0B2A"/>
                </a:solidFill>
              </a:rPr>
              <a:t>Let’s Connect!</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380425" y="4402791"/>
            <a:ext cx="6718174" cy="2400657"/>
          </a:xfrm>
          <a:prstGeom prst="rect">
            <a:avLst/>
          </a:prstGeom>
          <a:noFill/>
        </p:spPr>
        <p:txBody>
          <a:bodyPr wrap="square" numCol="1"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LinkedIn:</a:t>
            </a:r>
            <a:endParaRPr kumimoji="0" lang="en-US" sz="28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70C0"/>
                </a:solidFill>
                <a:effectLst/>
                <a:uLnTx/>
                <a:uFillTx/>
                <a:hlinkClick r:id="rId3" tooltip="View public profile"/>
              </a:rPr>
              <a:t>www.linkedin.com/in/brendanaldrich/</a:t>
            </a:r>
            <a:endParaRPr kumimoji="0" lang="en-US" sz="2800" b="0" i="0" u="none" strike="noStrike" kern="0" cap="none" spc="0" normalizeH="0" baseline="0" noProof="0" dirty="0" smtClean="0">
              <a:ln>
                <a:noFill/>
              </a:ln>
              <a:solidFill>
                <a:srgbClr val="0070C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Twitter: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a:t>
            </a:r>
            <a:r>
              <a:rPr kumimoji="0" lang="en-US" sz="2800" b="1" i="0" u="none" strike="noStrike" kern="0" cap="none" spc="0" normalizeH="0" baseline="0" noProof="0" dirty="0" err="1" smtClean="0">
                <a:ln>
                  <a:noFill/>
                </a:ln>
                <a:solidFill>
                  <a:srgbClr val="0070C0"/>
                </a:solidFill>
                <a:effectLst/>
                <a:uLnTx/>
                <a:uFillTx/>
              </a:rPr>
              <a:t>CalStateCDO</a:t>
            </a:r>
            <a:endParaRPr kumimoji="0" lang="en-US" sz="2800" b="1" i="0" u="none" strike="noStrike" kern="0" cap="none" spc="0" normalizeH="0" baseline="0" noProof="0" dirty="0" smtClean="0">
              <a:ln>
                <a:noFill/>
              </a:ln>
              <a:solidFill>
                <a:srgbClr val="0070C0"/>
              </a:solidFill>
              <a:effectLst/>
              <a:uLnTx/>
              <a:uFillTx/>
            </a:endParaRPr>
          </a:p>
        </p:txBody>
      </p:sp>
      <p:sp>
        <p:nvSpPr>
          <p:cNvPr id="8" name="TextBox 7"/>
          <p:cNvSpPr txBox="1"/>
          <p:nvPr/>
        </p:nvSpPr>
        <p:spPr>
          <a:xfrm>
            <a:off x="6380425" y="2587250"/>
            <a:ext cx="6460016" cy="13480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25444" eaLnBrk="0" hangingPunct="0">
              <a:spcBef>
                <a:spcPct val="20000"/>
              </a:spcBef>
              <a:buClr>
                <a:srgbClr val="677E38"/>
              </a:buClr>
            </a:pPr>
            <a:r>
              <a:rPr lang="en-US" sz="2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R. Brendan </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Aldrich</a:t>
            </a:r>
          </a:p>
          <a:p>
            <a:pPr algn="ctr" defTabSz="1125444" eaLnBrk="0" hangingPunct="0">
              <a:spcBef>
                <a:spcPct val="20000"/>
              </a:spcBef>
              <a:buClr>
                <a:srgbClr val="677E38"/>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Chief Data Officer</a:t>
            </a:r>
          </a:p>
          <a:p>
            <a:pPr algn="ctr" defTabSz="1125444" eaLnBrk="0" hangingPunct="0">
              <a:spcBef>
                <a:spcPct val="20000"/>
              </a:spcBef>
              <a:buClr>
                <a:srgbClr val="677E38"/>
              </a:buCl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California State University, Chancellor’s Office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81" y="2991732"/>
            <a:ext cx="3346580" cy="3342645"/>
          </a:xfrm>
          <a:prstGeom prst="rect">
            <a:avLst/>
          </a:prstGeom>
          <a:effectLst>
            <a:outerShdw blurRad="76200" dir="18900000" sy="23000" kx="-1200000" algn="bl" rotWithShape="0">
              <a:prstClr val="black">
                <a:alpha val="20000"/>
              </a:prstClr>
            </a:outerShdw>
          </a:effectLst>
          <a:scene3d>
            <a:camera prst="obliqueTopRight"/>
            <a:lightRig rig="threePt" dir="t"/>
          </a:scene3d>
          <a:sp3d>
            <a:bevelT w="114300" prst="artDeco"/>
          </a:sp3d>
        </p:spPr>
      </p:pic>
    </p:spTree>
    <p:extLst>
      <p:ext uri="{BB962C8B-B14F-4D97-AF65-F5344CB8AC3E}">
        <p14:creationId xmlns:p14="http://schemas.microsoft.com/office/powerpoint/2010/main" val="494901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68676" y="4580878"/>
            <a:ext cx="4740675" cy="1027442"/>
          </a:xfrm>
        </p:spPr>
        <p:txBody>
          <a:bodyPr/>
          <a:lstStyle/>
          <a:p>
            <a:r>
              <a:rPr lang="en-US" dirty="0" smtClean="0"/>
              <a:t>Appendix</a:t>
            </a:r>
            <a:endParaRPr lang="en-US" dirty="0"/>
          </a:p>
        </p:txBody>
      </p:sp>
    </p:spTree>
    <p:extLst>
      <p:ext uri="{BB962C8B-B14F-4D97-AF65-F5344CB8AC3E}">
        <p14:creationId xmlns:p14="http://schemas.microsoft.com/office/powerpoint/2010/main" val="222126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1" y="-1"/>
            <a:ext cx="3536686" cy="82296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0" y="-1"/>
            <a:ext cx="14621770" cy="8229601"/>
          </a:xfrm>
          <a:prstGeom prst="rect">
            <a:avLst/>
          </a:prstGeom>
        </p:spPr>
      </p:pic>
      <p:pic>
        <p:nvPicPr>
          <p:cNvPr id="1026" name="Picture 2" descr="https://www.metalab.csun.edu/learnandearn/imgs/csu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70" y="7282917"/>
            <a:ext cx="3231442" cy="687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812" y="699947"/>
            <a:ext cx="1421080" cy="1805606"/>
          </a:xfrm>
          <a:prstGeom prst="rect">
            <a:avLst/>
          </a:prstGeom>
        </p:spPr>
      </p:pic>
      <p:sp>
        <p:nvSpPr>
          <p:cNvPr id="11" name="Text Placeholder 4"/>
          <p:cNvSpPr>
            <a:spLocks noGrp="1"/>
          </p:cNvSpPr>
          <p:nvPr>
            <p:ph type="body" sz="quarter" idx="4294967295"/>
          </p:nvPr>
        </p:nvSpPr>
        <p:spPr>
          <a:xfrm>
            <a:off x="-1" y="2770528"/>
            <a:ext cx="2999510" cy="4140998"/>
          </a:xfrm>
          <a:prstGeom prst="rect">
            <a:avLst/>
          </a:prstGeom>
        </p:spPr>
        <p:txBody>
          <a:bodyPr>
            <a:normAutofit/>
          </a:bodyPr>
          <a:lstStyle/>
          <a:p>
            <a:pPr marL="168275" indent="-168275">
              <a:spcBef>
                <a:spcPts val="0"/>
              </a:spcBef>
              <a:spcAft>
                <a:spcPts val="1800"/>
              </a:spcAft>
              <a:buFont typeface="Arial" panose="020B0604020202020204" pitchFamily="34" charset="0"/>
              <a:buChar char="•"/>
            </a:pPr>
            <a:r>
              <a:rPr lang="en-US" sz="2000" dirty="0" smtClean="0"/>
              <a:t>The Largest and    most diverse system    of 4-year higher education in the Nation</a:t>
            </a:r>
            <a:endParaRPr lang="en-US" sz="800" dirty="0" smtClean="0"/>
          </a:p>
          <a:p>
            <a:pPr marL="227013" indent="-227013">
              <a:spcBef>
                <a:spcPts val="0"/>
              </a:spcBef>
              <a:spcAft>
                <a:spcPts val="1800"/>
              </a:spcAft>
              <a:buFont typeface="Arial" panose="020B0604020202020204" pitchFamily="34" charset="0"/>
              <a:buChar char="•"/>
            </a:pPr>
            <a:r>
              <a:rPr lang="en-US" sz="2000" dirty="0"/>
              <a:t>23 </a:t>
            </a:r>
            <a:r>
              <a:rPr lang="en-US" sz="2000" dirty="0" smtClean="0"/>
              <a:t>Campuses</a:t>
            </a:r>
          </a:p>
          <a:p>
            <a:pPr marL="227013" indent="-227013">
              <a:spcBef>
                <a:spcPts val="0"/>
              </a:spcBef>
              <a:spcAft>
                <a:spcPts val="1800"/>
              </a:spcAft>
              <a:buFont typeface="Arial" panose="020B0604020202020204" pitchFamily="34" charset="0"/>
              <a:buChar char="•"/>
            </a:pPr>
            <a:r>
              <a:rPr lang="en-US" sz="2000" dirty="0" smtClean="0"/>
              <a:t>~50K </a:t>
            </a:r>
            <a:r>
              <a:rPr lang="en-US" sz="2000" dirty="0"/>
              <a:t>Employees</a:t>
            </a:r>
          </a:p>
          <a:p>
            <a:pPr marL="227013" indent="-227013">
              <a:spcBef>
                <a:spcPts val="0"/>
              </a:spcBef>
              <a:spcAft>
                <a:spcPts val="1800"/>
              </a:spcAft>
              <a:buFont typeface="Arial" panose="020B0604020202020204" pitchFamily="34" charset="0"/>
              <a:buChar char="•"/>
            </a:pPr>
            <a:r>
              <a:rPr lang="en-US" sz="2000" dirty="0" smtClean="0"/>
              <a:t>Nearly 500k </a:t>
            </a:r>
            <a:r>
              <a:rPr lang="en-US" sz="2000" dirty="0"/>
              <a:t>e</a:t>
            </a:r>
            <a:r>
              <a:rPr lang="en-US" sz="2000" dirty="0" smtClean="0"/>
              <a:t>nrolled </a:t>
            </a:r>
            <a:r>
              <a:rPr lang="en-US" sz="2000" dirty="0"/>
              <a:t>s</a:t>
            </a:r>
            <a:r>
              <a:rPr lang="en-US" sz="2000" dirty="0" smtClean="0"/>
              <a:t>tudents this year</a:t>
            </a:r>
            <a:endParaRPr lang="en-US" sz="2000" dirty="0"/>
          </a:p>
        </p:txBody>
      </p:sp>
    </p:spTree>
    <p:extLst>
      <p:ext uri="{BB962C8B-B14F-4D97-AF65-F5344CB8AC3E}">
        <p14:creationId xmlns:p14="http://schemas.microsoft.com/office/powerpoint/2010/main" val="228040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pK_PYqK0aWM/Tb7setjGzPI/AAAAAAAAABk/ck1sS8slmT4/s1600/us-quar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545" y="2611094"/>
            <a:ext cx="3834365" cy="38248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marL="0" marR="0" lvl="0" indent="0" algn="l" defTabSz="1096963" rtl="0" eaLnBrk="1" fontAlgn="base" latinLnBrk="0" hangingPunct="1">
              <a:lnSpc>
                <a:spcPct val="90000"/>
              </a:lnSpc>
              <a:spcBef>
                <a:spcPct val="0"/>
              </a:spcBef>
              <a:spcAft>
                <a:spcPct val="0"/>
              </a:spcAft>
              <a:buClrTx/>
              <a:buSzTx/>
              <a:buFontTx/>
              <a:buNone/>
              <a:tabLst/>
              <a:defRPr/>
            </a:pPr>
            <a:r>
              <a:rPr kumimoji="0" lang="en-US" sz="5400" b="1" i="0" u="none" strike="noStrike" kern="1200" cap="none" spc="0" normalizeH="0" baseline="0" noProof="0" smtClean="0">
                <a:ln>
                  <a:noFill/>
                </a:ln>
                <a:solidFill>
                  <a:srgbClr val="CC0B2A"/>
                </a:solidFill>
                <a:effectLst/>
                <a:uLnTx/>
                <a:uFillTx/>
                <a:latin typeface="Arial" charset="0"/>
                <a:cs typeface="Arial" charset="0"/>
              </a:rPr>
              <a:t>Improving the Odds</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09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062" y="2722307"/>
            <a:ext cx="6415956" cy="468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 Placeholder 1"/>
          <p:cNvSpPr>
            <a:spLocks noGrp="1"/>
          </p:cNvSpPr>
          <p:nvPr>
            <p:ph type="body" sz="quarter" idx="26"/>
          </p:nvPr>
        </p:nvSpPr>
        <p:spPr>
          <a:xfrm>
            <a:off x="1280160" y="1400165"/>
            <a:ext cx="13350240" cy="877163"/>
          </a:xfrm>
        </p:spPr>
        <p:txBody>
          <a:bodyPr/>
          <a:lstStyle/>
          <a:p>
            <a:r>
              <a:rPr lang="en-US" sz="5100" dirty="0" smtClean="0"/>
              <a:t>Big Data: Systemic Barriers for Education</a:t>
            </a:r>
            <a:endParaRPr lang="en-US" sz="5100" dirty="0"/>
          </a:p>
        </p:txBody>
      </p:sp>
      <p:sp>
        <p:nvSpPr>
          <p:cNvPr id="4" name="Slide Number Placeholder 3"/>
          <p:cNvSpPr>
            <a:spLocks noGrp="1"/>
          </p:cNvSpPr>
          <p:nvPr>
            <p:ph type="sldNum" sz="quarter" idx="29"/>
          </p:nvPr>
        </p:nvSpPr>
        <p:spPr/>
        <p:txBody>
          <a:bodyPr/>
          <a:lstStyle/>
          <a:p>
            <a:fld id="{6C9686C1-DB47-8441-80A6-071E2EAEA2B5}" type="slidenum">
              <a:rPr lang="en-US" altLang="en-US" smtClean="0"/>
              <a:pPr/>
              <a:t>6</a:t>
            </a:fld>
            <a:endParaRPr lang="en-US" altLang="en-US"/>
          </a:p>
        </p:txBody>
      </p:sp>
      <p:sp>
        <p:nvSpPr>
          <p:cNvPr id="6" name="Oval 5"/>
          <p:cNvSpPr/>
          <p:nvPr/>
        </p:nvSpPr>
        <p:spPr>
          <a:xfrm>
            <a:off x="7239726" y="6166258"/>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7" name="TextBox 4"/>
          <p:cNvSpPr txBox="1"/>
          <p:nvPr/>
        </p:nvSpPr>
        <p:spPr>
          <a:xfrm>
            <a:off x="2014046" y="7791625"/>
            <a:ext cx="107044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James </a:t>
            </a:r>
            <a:r>
              <a:rPr lang="en-US" sz="900" dirty="0" err="1" smtClean="0"/>
              <a:t>Manyika</a:t>
            </a:r>
            <a:r>
              <a:rPr lang="en-US" sz="900" dirty="0" smtClean="0"/>
              <a:t>, Michael Chui, Brad Brown, Jacques </a:t>
            </a:r>
            <a:r>
              <a:rPr lang="en-US" sz="900" dirty="0" err="1" smtClean="0"/>
              <a:t>Bughin</a:t>
            </a:r>
            <a:r>
              <a:rPr lang="en-US" sz="900" dirty="0" smtClean="0"/>
              <a:t>, Richard Dobbs, Charles </a:t>
            </a:r>
            <a:r>
              <a:rPr lang="en-US" sz="900" dirty="0" err="1" smtClean="0"/>
              <a:t>Roxburgh</a:t>
            </a:r>
            <a:r>
              <a:rPr lang="en-US" sz="900" dirty="0" smtClean="0"/>
              <a:t> and Angela Hung Byers, McKinsey Global Institute, “Big data: The next frontier for innovation, competition and productivity”, 5/11</a:t>
            </a:r>
            <a:r>
              <a:rPr lang="en-US" sz="900" dirty="0"/>
              <a:t>, </a:t>
            </a:r>
            <a:r>
              <a:rPr lang="en-US" sz="900" dirty="0">
                <a:hlinkClick r:id="rId4"/>
              </a:rPr>
              <a:t>http://</a:t>
            </a:r>
            <a:r>
              <a:rPr lang="en-US" sz="900" dirty="0" smtClean="0">
                <a:hlinkClick r:id="rId4"/>
              </a:rPr>
              <a:t>www.mckinsey.com/insights/business_technology/big_data_the_next_frontier_for_innovation</a:t>
            </a:r>
            <a:r>
              <a:rPr lang="en-US" sz="900" dirty="0" smtClean="0"/>
              <a:t> </a:t>
            </a:r>
          </a:p>
        </p:txBody>
      </p:sp>
    </p:spTree>
    <p:extLst>
      <p:ext uri="{BB962C8B-B14F-4D97-AF65-F5344CB8AC3E}">
        <p14:creationId xmlns:p14="http://schemas.microsoft.com/office/powerpoint/2010/main" val="38787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marL="0" marR="0" lvl="0" indent="0" algn="l" defTabSz="1096963" rtl="0" eaLnBrk="1" fontAlgn="base" latinLnBrk="0" hangingPunct="1">
              <a:lnSpc>
                <a:spcPct val="90000"/>
              </a:lnSpc>
              <a:spcBef>
                <a:spcPct val="0"/>
              </a:spcBef>
              <a:spcAft>
                <a:spcPct val="0"/>
              </a:spcAft>
              <a:buClrTx/>
              <a:buSzTx/>
              <a:buFontTx/>
              <a:buNone/>
              <a:tabLst/>
              <a:defRPr/>
            </a:pPr>
            <a:r>
              <a:rPr lang="en-US" dirty="0" smtClean="0">
                <a:solidFill>
                  <a:srgbClr val="CC0B2A"/>
                </a:solidFill>
              </a:rPr>
              <a:t>The More Things Change…</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sp>
        <p:nvSpPr>
          <p:cNvPr id="4" name="Text Placeholder 2"/>
          <p:cNvSpPr txBox="1">
            <a:spLocks/>
          </p:cNvSpPr>
          <p:nvPr/>
        </p:nvSpPr>
        <p:spPr bwMode="auto">
          <a:xfrm>
            <a:off x="914401" y="2461955"/>
            <a:ext cx="13644438" cy="4644707"/>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1960’s: General Mills/Dartmouth College, “Facts” &amp; “Dimensions”</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1970’s: </a:t>
            </a:r>
            <a:r>
              <a:rPr kumimoji="0" lang="en-US" sz="3200" b="0" i="0" u="none" strike="noStrike" kern="1200" cap="none" spc="0" normalizeH="0" baseline="0" noProof="0" smtClean="0">
                <a:ln>
                  <a:noFill/>
                </a:ln>
                <a:solidFill>
                  <a:srgbClr val="57517B">
                    <a:lumMod val="60000"/>
                    <a:lumOff val="40000"/>
                  </a:srgbClr>
                </a:solidFill>
                <a:effectLst/>
                <a:uLnTx/>
                <a:uFillTx/>
                <a:latin typeface="Arial" charset="0"/>
                <a:cs typeface="Arial" charset="0"/>
              </a:rPr>
              <a:t>Technology Growth and Advancement</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1980’s: Barry Devlin &amp; Paul Murphy, “The Business Data Warehouse”</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1990’s: Ralph Kimball and Bill Inmon</a:t>
            </a:r>
          </a:p>
          <a:p>
            <a:pPr marL="273050" marR="0" lvl="0" indent="-273050" algn="l" defTabSz="1096963" rtl="0" eaLnBrk="1" fontAlgn="base" latinLnBrk="0" hangingPunct="1">
              <a:lnSpc>
                <a:spcPct val="120000"/>
              </a:lnSpc>
              <a:spcBef>
                <a:spcPts val="900"/>
              </a:spcBef>
              <a:spcAft>
                <a:spcPts val="1200"/>
              </a:spcAft>
              <a:buClr>
                <a:srgbClr val="CC0B2A"/>
              </a:buClr>
              <a:buSzTx/>
              <a:buFont typeface="Arial" charset="0"/>
              <a:buChar char="•"/>
              <a:tabLst/>
              <a:defRPr/>
            </a:pPr>
            <a:r>
              <a:rPr kumimoji="0" lang="en-US" sz="3200" b="0" i="0" u="none" strike="noStrike" kern="1200" cap="none" spc="0" normalizeH="0" baseline="0" noProof="0" smtClean="0">
                <a:ln>
                  <a:noFill/>
                </a:ln>
                <a:solidFill>
                  <a:srgbClr val="000000"/>
                </a:solidFill>
                <a:effectLst/>
                <a:uLnTx/>
                <a:uFillTx/>
                <a:latin typeface="Arial" charset="0"/>
                <a:cs typeface="Arial" charset="0"/>
              </a:rPr>
              <a:t>1996 – 2010’s: </a:t>
            </a:r>
            <a:r>
              <a:rPr kumimoji="0" lang="en-US" sz="3200" b="0" i="0" u="none" strike="noStrike" kern="1200" cap="none" spc="0" normalizeH="0" baseline="0" noProof="0" smtClean="0">
                <a:ln>
                  <a:noFill/>
                </a:ln>
                <a:solidFill>
                  <a:srgbClr val="EBA900">
                    <a:lumMod val="75000"/>
                  </a:srgbClr>
                </a:solidFill>
                <a:effectLst/>
                <a:uLnTx/>
                <a:uFillTx/>
                <a:latin typeface="Arial" charset="0"/>
                <a:cs typeface="Arial" charset="0"/>
              </a:rPr>
              <a:t>The Golden Age of Data Warehousing</a:t>
            </a:r>
            <a:endParaRPr kumimoji="0" lang="en-US" sz="3200" b="0" i="0" u="none" strike="noStrike" kern="1200" cap="none" spc="0" normalizeH="0" baseline="0" noProof="0" dirty="0" smtClean="0">
              <a:ln>
                <a:noFill/>
              </a:ln>
              <a:solidFill>
                <a:srgbClr val="EBA900">
                  <a:lumMod val="75000"/>
                </a:srgbClr>
              </a:solidFill>
              <a:effectLst/>
              <a:uLnTx/>
              <a:uFillTx/>
              <a:latin typeface="Arial" charset="0"/>
              <a:cs typeface="Arial"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59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1097279" y="1400165"/>
            <a:ext cx="12537979"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smtClean="0">
                <a:ln>
                  <a:noFill/>
                </a:ln>
                <a:solidFill>
                  <a:srgbClr val="CC0B2A"/>
                </a:solidFill>
                <a:effectLst/>
                <a:uLnTx/>
                <a:uFillTx/>
                <a:latin typeface="Arial" charset="0"/>
                <a:cs typeface="Arial" charset="0"/>
              </a:rPr>
              <a:t>…The More They Stay The Same.</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pic>
        <p:nvPicPr>
          <p:cNvPr id="8" name="Picture 2" descr="https://media.gettyimages.com/photos/road-worker-with-drill-taking-up-a-street-in-london-29th-march-1935-picture-id591975416?k=6&amp;m=591975416&amp;s=612x612&amp;w=0&amp;h=_s1lK4wYTu-_gHrGRFXvg7VXnCrxIURtyegZIi-oQ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873" y="2902998"/>
            <a:ext cx="2924488" cy="4441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8"/>
          <p:cNvPicPr>
            <a:picLocks noChangeAspect="1"/>
          </p:cNvPicPr>
          <p:nvPr/>
        </p:nvPicPr>
        <p:blipFill>
          <a:blip r:embed="rId3"/>
          <a:stretch>
            <a:fillRect/>
          </a:stretch>
        </p:blipFill>
        <p:spPr>
          <a:xfrm>
            <a:off x="4822904" y="2840853"/>
            <a:ext cx="3032603" cy="4441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6"/>
          <p:cNvSpPr txBox="1">
            <a:spLocks/>
          </p:cNvSpPr>
          <p:nvPr/>
        </p:nvSpPr>
        <p:spPr bwMode="auto">
          <a:xfrm>
            <a:off x="9012773" y="2627137"/>
            <a:ext cx="5040579" cy="3766736"/>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73050" marR="0" lvl="0" indent="-273050" algn="l" defTabSz="1096963" rtl="0" eaLnBrk="1" fontAlgn="base" latinLnBrk="0" hangingPunct="1">
              <a:lnSpc>
                <a:spcPct val="120000"/>
              </a:lnSpc>
              <a:spcBef>
                <a:spcPts val="900"/>
              </a:spcBef>
              <a:spcAft>
                <a:spcPct val="0"/>
              </a:spcAft>
              <a:buClr>
                <a:srgbClr val="CC0B2A"/>
              </a:buClr>
              <a:buSzTx/>
              <a:buFont typeface="Arial" charset="0"/>
              <a:buChar char="•"/>
              <a:tabLst/>
              <a:defRPr/>
            </a:pPr>
            <a:r>
              <a:rPr kumimoji="0" lang="en-US" sz="3200" b="0" i="0" u="none" strike="noStrike" kern="1200" cap="none" spc="0" normalizeH="0" baseline="0" noProof="0" dirty="0" smtClean="0">
                <a:ln>
                  <a:noFill/>
                </a:ln>
                <a:solidFill>
                  <a:srgbClr val="000000"/>
                </a:solidFill>
                <a:effectLst/>
                <a:uLnTx/>
                <a:uFillTx/>
                <a:latin typeface="Arial" charset="0"/>
                <a:cs typeface="Arial" charset="0"/>
              </a:rPr>
              <a:t>By and large, the vast majority of organizations are still managing their data assets using the same techniques they have for over 30 years.</a:t>
            </a:r>
            <a:endParaRPr kumimoji="0" lang="en-US" sz="3200" b="0" i="0" u="none" strike="noStrike" kern="1200" cap="none" spc="0" normalizeH="0" baseline="0" noProof="0" dirty="0">
              <a:ln>
                <a:noFill/>
              </a:ln>
              <a:solidFill>
                <a:srgbClr val="000000"/>
              </a:solidFill>
              <a:effectLst/>
              <a:uLnTx/>
              <a:uFillTx/>
              <a:latin typeface="Arial" charset="0"/>
              <a:cs typeface="Arial" charset="0"/>
            </a:endParaRPr>
          </a:p>
        </p:txBody>
      </p:sp>
      <p:pic>
        <p:nvPicPr>
          <p:cNvPr id="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8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1097279" y="1400165"/>
            <a:ext cx="12537979" cy="923330"/>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274320" bIns="0" numCol="1" anchor="t"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125444" rtl="0" eaLnBrk="0" fontAlgn="base" latinLnBrk="0" hangingPunct="0">
              <a:lnSpc>
                <a:spcPct val="100000"/>
              </a:lnSpc>
              <a:spcBef>
                <a:spcPct val="20000"/>
              </a:spcBef>
              <a:spcAft>
                <a:spcPct val="0"/>
              </a:spcAft>
              <a:buClrTx/>
              <a:buSzTx/>
              <a:buFont typeface="Times" charset="0"/>
              <a:buNone/>
              <a:tabLst/>
              <a:defRPr/>
            </a:pPr>
            <a:r>
              <a:rPr kumimoji="0" lang="en-US" sz="5400" b="1" i="0" u="none" strike="noStrike" kern="1200" cap="none" spc="0" normalizeH="0" baseline="0" noProof="0" dirty="0" smtClean="0">
                <a:ln>
                  <a:noFill/>
                </a:ln>
                <a:solidFill>
                  <a:srgbClr val="CC0B2A"/>
                </a:solidFill>
                <a:effectLst/>
                <a:uLnTx/>
                <a:uFillTx/>
                <a:latin typeface="Arial" charset="0"/>
                <a:cs typeface="Arial" charset="0"/>
              </a:rPr>
              <a:t>Uncommon Sense…</a:t>
            </a:r>
            <a:endParaRPr kumimoji="0" lang="en-US" sz="5400" b="1" i="0" u="none" strike="noStrike" kern="1200" cap="none" spc="0" normalizeH="0" baseline="0" noProof="0" dirty="0">
              <a:ln>
                <a:noFill/>
              </a:ln>
              <a:solidFill>
                <a:srgbClr val="CC0B2A"/>
              </a:solidFill>
              <a:effectLst/>
              <a:uLnTx/>
              <a:uFillTx/>
              <a:latin typeface="Arial" charset="0"/>
              <a:cs typeface="Arial" charset="0"/>
            </a:endParaRPr>
          </a:p>
        </p:txBody>
      </p:sp>
      <p:sp>
        <p:nvSpPr>
          <p:cNvPr id="7" name="Text Placeholder 2"/>
          <p:cNvSpPr txBox="1">
            <a:spLocks/>
          </p:cNvSpPr>
          <p:nvPr/>
        </p:nvSpPr>
        <p:spPr bwMode="auto">
          <a:xfrm>
            <a:off x="1097269" y="2542622"/>
            <a:ext cx="12537989" cy="4118733"/>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182880" rIns="274320" bIns="91440" numCol="1" anchor="t" anchorCtr="0" compatLnSpc="1">
            <a:prstTxWarp prst="textNoShape">
              <a:avLst/>
            </a:prstTxWarp>
            <a:noAutofit/>
          </a:bodyPr>
          <a:lstStyle>
            <a:lvl1pPr marL="273050" indent="-273050" algn="l" defTabSz="1096963" rtl="0" eaLnBrk="1" fontAlgn="base" hangingPunct="1">
              <a:lnSpc>
                <a:spcPct val="120000"/>
              </a:lnSpc>
              <a:spcBef>
                <a:spcPts val="9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731520" indent="-273050" algn="l" defTabSz="1096963" rtl="0" eaLnBrk="1" fontAlgn="base" hangingPunct="1">
              <a:lnSpc>
                <a:spcPct val="120000"/>
              </a:lnSpc>
              <a:spcBef>
                <a:spcPts val="1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280160" indent="-273050" algn="l" defTabSz="1096963" rtl="0" eaLnBrk="1" fontAlgn="base" hangingPunct="1">
              <a:lnSpc>
                <a:spcPct val="120000"/>
              </a:lnSpc>
              <a:spcBef>
                <a:spcPts val="5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096963" rtl="0" eaLnBrk="1" fontAlgn="base" latinLnBrk="0" hangingPunct="1">
              <a:lnSpc>
                <a:spcPct val="120000"/>
              </a:lnSpc>
              <a:spcBef>
                <a:spcPts val="900"/>
              </a:spcBef>
              <a:spcAft>
                <a:spcPts val="1200"/>
              </a:spcAft>
              <a:buClr>
                <a:srgbClr val="CC0B2A"/>
              </a:buClr>
              <a:buSzTx/>
              <a:buFont typeface="Arial" charset="0"/>
              <a:buNone/>
              <a:tabLst/>
              <a:defRPr/>
            </a:pPr>
            <a:r>
              <a:rPr kumimoji="0" lang="en-US" sz="2800" b="0" i="0" u="none" strike="noStrike" kern="1200" cap="none" spc="0" normalizeH="0" baseline="0" noProof="0" smtClean="0">
                <a:ln>
                  <a:noFill/>
                </a:ln>
                <a:solidFill>
                  <a:srgbClr val="000000"/>
                </a:solidFill>
                <a:effectLst/>
                <a:uLnTx/>
                <a:uFillTx/>
                <a:latin typeface="Arial" charset="0"/>
                <a:cs typeface="Arial" charset="0"/>
              </a:rPr>
              <a:t>The traditional enterprise data warehouse copies the data it needs into a central location, transforms it into a common format, removes the noise, reconciles the inconsistencies, and creates a pristine, holistic, enterprise view that seamlessly combines information from disparate business units and third-party data brokers.</a:t>
            </a:r>
          </a:p>
          <a:p>
            <a:pPr marL="0" marR="0" lvl="0" indent="0" algn="l" defTabSz="1096963" rtl="0" eaLnBrk="1" fontAlgn="base" latinLnBrk="0" hangingPunct="1">
              <a:lnSpc>
                <a:spcPct val="120000"/>
              </a:lnSpc>
              <a:spcBef>
                <a:spcPts val="900"/>
              </a:spcBef>
              <a:spcAft>
                <a:spcPct val="0"/>
              </a:spcAft>
              <a:buClr>
                <a:srgbClr val="CC0B2A"/>
              </a:buClr>
              <a:buSzTx/>
              <a:buFont typeface="Arial" charset="0"/>
              <a:buNone/>
              <a:tabLst/>
              <a:defRPr/>
            </a:pPr>
            <a:r>
              <a:rPr kumimoji="0" lang="en-US" sz="2800" b="0" i="0" u="none" strike="noStrike" kern="1200" cap="none" spc="0" normalizeH="0" baseline="0" noProof="0" smtClean="0">
                <a:ln>
                  <a:noFill/>
                </a:ln>
                <a:solidFill>
                  <a:srgbClr val="000000"/>
                </a:solidFill>
                <a:effectLst/>
                <a:uLnTx/>
                <a:uFillTx/>
                <a:latin typeface="Arial" charset="0"/>
                <a:cs typeface="Arial" charset="0"/>
              </a:rPr>
              <a:t>Then, just as it reached maturity, the enterprise data warehouse died, laid low by a combination of big data and the cloud.</a:t>
            </a:r>
            <a:endParaRPr kumimoji="0" lang="en-US" sz="2800" b="0" i="0" u="none" strike="noStrike" kern="1200" cap="none" spc="0" normalizeH="0" baseline="0" noProof="0" dirty="0">
              <a:ln>
                <a:noFill/>
              </a:ln>
              <a:solidFill>
                <a:srgbClr val="000000"/>
              </a:solidFill>
              <a:effectLst/>
              <a:uLnTx/>
              <a:uFillTx/>
              <a:latin typeface="Arial" charset="0"/>
              <a:cs typeface="Arial" charset="0"/>
            </a:endParaRPr>
          </a:p>
        </p:txBody>
      </p:sp>
      <p:sp>
        <p:nvSpPr>
          <p:cNvPr id="8" name="TextBox 7"/>
          <p:cNvSpPr txBox="1"/>
          <p:nvPr/>
        </p:nvSpPr>
        <p:spPr>
          <a:xfrm>
            <a:off x="1140542" y="6848168"/>
            <a:ext cx="12290323" cy="461665"/>
          </a:xfrm>
          <a:prstGeom prst="rect">
            <a:avLst/>
          </a:prstGeom>
          <a:no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rPr>
              <a:t>Ian Dudley, Enterprise Architect</a:t>
            </a:r>
          </a:p>
        </p:txBody>
      </p:sp>
      <p:sp>
        <p:nvSpPr>
          <p:cNvPr id="9" name="TextBox 8"/>
          <p:cNvSpPr txBox="1"/>
          <p:nvPr/>
        </p:nvSpPr>
        <p:spPr>
          <a:xfrm>
            <a:off x="1396181" y="7792065"/>
            <a:ext cx="1137592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30000" noProof="0" dirty="0" smtClean="0">
                <a:ln>
                  <a:noFill/>
                </a:ln>
                <a:solidFill>
                  <a:srgbClr val="000000"/>
                </a:solidFill>
                <a:effectLst/>
                <a:uLnTx/>
                <a:uFillTx/>
              </a:rPr>
              <a:t>1</a:t>
            </a:r>
            <a:r>
              <a:rPr kumimoji="0" lang="en-US" sz="1100" b="0" i="0" u="none" strike="noStrike" kern="0" cap="none" spc="0" normalizeH="0" baseline="0" noProof="0" dirty="0" smtClean="0">
                <a:ln>
                  <a:noFill/>
                </a:ln>
                <a:solidFill>
                  <a:srgbClr val="000000"/>
                </a:solidFill>
                <a:effectLst/>
                <a:uLnTx/>
                <a:uFillTx/>
              </a:rPr>
              <a:t> - Dudley, Ian; “Uncommon Sense: The Big Data Warehouse”, 6/23/2016, http://www.nielsen.com/us/en/insights/news/2016/uncommon-sense-the-big-data-warehouse.html</a:t>
            </a:r>
          </a:p>
        </p:txBody>
      </p:sp>
      <p:pic>
        <p:nvPicPr>
          <p:cNvPr id="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07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FFFFF"/>
      </a:lt1>
      <a:dk2>
        <a:srgbClr val="CC0B2A"/>
      </a:dk2>
      <a:lt2>
        <a:srgbClr val="57517B"/>
      </a:lt2>
      <a:accent1>
        <a:srgbClr val="677E38"/>
      </a:accent1>
      <a:accent2>
        <a:srgbClr val="767679"/>
      </a:accent2>
      <a:accent3>
        <a:srgbClr val="EBA900"/>
      </a:accent3>
      <a:accent4>
        <a:srgbClr val="881C40"/>
      </a:accent4>
      <a:accent5>
        <a:srgbClr val="00574A"/>
      </a:accent5>
      <a:accent6>
        <a:srgbClr val="245E90"/>
      </a:accent6>
      <a:hlink>
        <a:srgbClr val="3BAEE5"/>
      </a:hlink>
      <a:folHlink>
        <a:srgbClr val="76767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638B7A3-CCD7-1545-B960-11B36DA1BB76}" vid="{F30D45DA-277F-AE48-8E36-5FBFEB925DA6}"/>
    </a:ext>
  </a:extLst>
</a:theme>
</file>

<file path=ppt/theme/theme2.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A1B6F04248CE42B922C9FFDA3C3268" ma:contentTypeVersion="1" ma:contentTypeDescription="Create a new document." ma:contentTypeScope="" ma:versionID="bd2879310d24bdbc36f0018bd672b5cc">
  <xsd:schema xmlns:xsd="http://www.w3.org/2001/XMLSchema" xmlns:xs="http://www.w3.org/2001/XMLSchema" xmlns:p="http://schemas.microsoft.com/office/2006/metadata/properties" xmlns:ns2="c8cd16cf-b28a-4d08-8e2d-9d89ab9eec4e" xmlns:ns3="cb909698-a4c2-4485-8c2a-69f4f1c0b70b" targetNamespace="http://schemas.microsoft.com/office/2006/metadata/properties" ma:root="true" ma:fieldsID="bc8800767b5bb42d32fd792959c431ce" ns2:_="" ns3:_="">
    <xsd:import namespace="c8cd16cf-b28a-4d08-8e2d-9d89ab9eec4e"/>
    <xsd:import namespace="cb909698-a4c2-4485-8c2a-69f4f1c0b70b"/>
    <xsd:element name="properties">
      <xsd:complexType>
        <xsd:sequence>
          <xsd:element name="documentManagement">
            <xsd:complexType>
              <xsd:all>
                <xsd:element ref="ns2:_dlc_DocId" minOccurs="0"/>
                <xsd:element ref="ns2:_dlc_DocIdUrl" minOccurs="0"/>
                <xsd:element ref="ns2:_dlc_DocIdPersistId" minOccurs="0"/>
                <xsd:element ref="ns3: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d16cf-b28a-4d08-8e2d-9d89ab9eec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909698-a4c2-4485-8c2a-69f4f1c0b70b" elementFormDefault="qualified">
    <xsd:import namespace="http://schemas.microsoft.com/office/2006/documentManagement/types"/>
    <xsd:import namespace="http://schemas.microsoft.com/office/infopath/2007/PartnerControls"/>
    <xsd:element name="Template_x0020_Type" ma:index="11" nillable="true" ma:displayName="Template Type" ma:default="Name Badges/Table Tents" ma:format="Dropdown" ma:internalName="Template_x0020_Type">
      <xsd:simpleType>
        <xsd:restriction base="dms:Choice">
          <xsd:enumeration value="Name Badges/Table Tents"/>
          <xsd:enumeration value="Name Plates"/>
          <xsd:enumeration value="Letterhead"/>
          <xsd:enumeration value="Office Forms"/>
          <xsd:enumeration value="Pads"/>
          <xsd:enumeration value="Publications"/>
          <xsd:enumeration value="Electronic Templates"/>
          <xsd:enumeration value="Email Signatur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8cd16cf-b28a-4d08-8e2d-9d89ab9eec4e">SCP5UENJTFED-1906-18</_dlc_DocId>
    <_dlc_DocIdUrl xmlns="c8cd16cf-b28a-4d08-8e2d-9d89ab9eec4e">
      <Url>https://csyou.calstate.edu/Divisions-Orgs/URA/communications-pa/_layouts/DocIdRedir.aspx?ID=SCP5UENJTFED-1906-18</Url>
      <Description>SCP5UENJTFED-1906-18</Description>
    </_dlc_DocIdUrl>
    <_dlc_DocIdPersistId xmlns="c8cd16cf-b28a-4d08-8e2d-9d89ab9eec4e" xsi:nil="true"/>
    <Template_x0020_Type xmlns="cb909698-a4c2-4485-8c2a-69f4f1c0b70b">Electronic Templates</Template_x0020_Typ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4BCFC5-17B5-41DB-88E2-FF099404D7EC}">
  <ds:schemaRefs>
    <ds:schemaRef ds:uri="http://schemas.microsoft.com/sharepoint/v3/contenttype/forms"/>
  </ds:schemaRefs>
</ds:datastoreItem>
</file>

<file path=customXml/itemProps2.xml><?xml version="1.0" encoding="utf-8"?>
<ds:datastoreItem xmlns:ds="http://schemas.openxmlformats.org/officeDocument/2006/customXml" ds:itemID="{B27C2FC9-62D3-44B5-99C8-BC49D8B2F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d16cf-b28a-4d08-8e2d-9d89ab9eec4e"/>
    <ds:schemaRef ds:uri="cb909698-a4c2-4485-8c2a-69f4f1c0b7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20B6C5-DC87-4C07-A037-FFBC3A68CFA1}">
  <ds:schemaRefs>
    <ds:schemaRef ds:uri="cb909698-a4c2-4485-8c2a-69f4f1c0b70b"/>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8cd16cf-b28a-4d08-8e2d-9d89ab9eec4e"/>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FFD1DA85-B851-45EF-ACFC-DCCB8CDF04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CSU-PowerPoint-Template (3)</Template>
  <TotalTime>847</TotalTime>
  <Words>2090</Words>
  <Application>Microsoft Office PowerPoint</Application>
  <PresentationFormat>Custom</PresentationFormat>
  <Paragraphs>439</Paragraphs>
  <Slides>35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Courier New</vt:lpstr>
      <vt:lpstr>Tahoma</vt:lpstr>
      <vt:lpstr>Times</vt:lpstr>
      <vt:lpstr>Wingdings</vt:lpstr>
      <vt:lpstr>Office Theme</vt:lpstr>
      <vt:lpstr>9_Default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take a moment to evaluate this session There are two ways to access the session and presenter evaluations </vt:lpstr>
      <vt:lpstr>PowerPoint Presentation</vt:lpstr>
      <vt:lpstr>PowerPoint Presentation</vt:lpstr>
    </vt:vector>
  </TitlesOfParts>
  <Company>CSU Office of the Chancellor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 Kendra</dc:creator>
  <cp:lastModifiedBy>Aldrich, Brendan</cp:lastModifiedBy>
  <cp:revision>68</cp:revision>
  <cp:lastPrinted>2017-01-17T22:08:42Z</cp:lastPrinted>
  <dcterms:created xsi:type="dcterms:W3CDTF">2018-06-30T00:05:10Z</dcterms:created>
  <dcterms:modified xsi:type="dcterms:W3CDTF">2018-11-07T23:23:06Z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0x01010007A1B6F04248CE42B922C9FFDA3C3268</vt:lpwstr>
  </property>
  <property fmtid="{D5CDD505-2E9C-101B-9397-08002B2CF9AE}" pid="3" name="_dlc_DocIdItemGuid">
    <vt:lpwstr>7157be18-36ee-4fba-b3f5-a52be84a5d38</vt:lpwstr>
  </property>
</Properties>
</file>