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5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6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12192000" cy="6858000"/>
  <p:notesSz cx="6858000" cy="9144000"/>
  <p:defaultTextStyle>
    <a:defPPr>
      <a:defRPr lang="en-US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48358" autoAdjust="0"/>
  </p:normalViewPr>
  <p:slideViewPr>
    <p:cSldViewPr snapToGrid="0">
      <p:cViewPr varScale="1">
        <p:scale>
          <a:sx n="35" d="100"/>
          <a:sy n="35" d="100"/>
        </p:scale>
        <p:origin x="20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ABF5F5-8AB0-4F00-9B3E-488A139B9E9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659018-C634-4293-9EF1-B638EFEFBC73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Trust</a:t>
          </a:r>
          <a:endParaRPr lang="en-US" sz="3200" b="0" dirty="0">
            <a:solidFill>
              <a:srgbClr val="0070C0"/>
            </a:solidFill>
          </a:endParaRPr>
        </a:p>
      </dgm:t>
    </dgm:pt>
    <dgm:pt modelId="{BA0AB5FE-87C3-4D24-9C2A-65E352016D71}" type="parTrans" cxnId="{9904C660-115D-4C13-AC7A-D7DEE98451CD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50253E8A-835E-4371-947F-31AC3D0B612E}" type="sibTrans" cxnId="{9904C660-115D-4C13-AC7A-D7DEE98451CD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769D7162-64A0-43E7-8915-F081DC0A6127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Relationship</a:t>
          </a:r>
          <a:endParaRPr lang="en-US" sz="3200" b="0" dirty="0">
            <a:solidFill>
              <a:srgbClr val="0070C0"/>
            </a:solidFill>
          </a:endParaRPr>
        </a:p>
      </dgm:t>
    </dgm:pt>
    <dgm:pt modelId="{D8D83C3B-8A88-4780-9F28-152DECA32131}" type="parTrans" cxnId="{0849CAFE-A9D7-4F7A-982A-334FA0B825A2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5AA4EAD8-E78E-43C1-AEB7-0802BE3DCAC4}" type="sibTrans" cxnId="{0849CAFE-A9D7-4F7A-982A-334FA0B825A2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90824B61-3F81-484C-95CF-96EE59D03BD5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Understanding</a:t>
          </a:r>
          <a:endParaRPr lang="en-US" sz="3200" b="0" dirty="0">
            <a:solidFill>
              <a:srgbClr val="0070C0"/>
            </a:solidFill>
          </a:endParaRPr>
        </a:p>
      </dgm:t>
    </dgm:pt>
    <dgm:pt modelId="{D35C0025-A932-4F93-A2B4-951289BF313F}" type="parTrans" cxnId="{E0CDD1D5-9269-43D3-A8F8-186567B527E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37460317-E117-4F77-A04D-C4110CBB833D}" type="sibTrans" cxnId="{E0CDD1D5-9269-43D3-A8F8-186567B527E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1B77950-E99F-40EF-99BE-30086F877371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Value</a:t>
          </a:r>
          <a:endParaRPr lang="en-US" sz="3200" b="0" dirty="0">
            <a:solidFill>
              <a:srgbClr val="0070C0"/>
            </a:solidFill>
          </a:endParaRPr>
        </a:p>
      </dgm:t>
    </dgm:pt>
    <dgm:pt modelId="{D3C74CD2-2F1D-44F8-B074-1E0E26C8FA29}" type="parTrans" cxnId="{7A9BF9B5-D7DC-44F2-97AB-A4B03EA11DFC}">
      <dgm:prSet/>
      <dgm:spPr/>
      <dgm:t>
        <a:bodyPr/>
        <a:lstStyle/>
        <a:p>
          <a:endParaRPr lang="en-US"/>
        </a:p>
      </dgm:t>
    </dgm:pt>
    <dgm:pt modelId="{0AF0EB75-2315-4A46-AE5D-BC5A3B3BBEC1}" type="sibTrans" cxnId="{7A9BF9B5-D7DC-44F2-97AB-A4B03EA11DFC}">
      <dgm:prSet/>
      <dgm:spPr/>
      <dgm:t>
        <a:bodyPr/>
        <a:lstStyle/>
        <a:p>
          <a:endParaRPr lang="en-US"/>
        </a:p>
      </dgm:t>
    </dgm:pt>
    <dgm:pt modelId="{259E5223-A806-45DA-BA54-B357ADA4839D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↓ </a:t>
          </a:r>
          <a:r>
            <a:rPr lang="en-US" sz="3200" b="0" dirty="0" smtClean="0">
              <a:solidFill>
                <a:srgbClr val="0070C0"/>
              </a:solidFill>
            </a:rPr>
            <a:t>Leakage</a:t>
          </a:r>
          <a:endParaRPr lang="en-US" sz="3200" b="0" dirty="0">
            <a:solidFill>
              <a:srgbClr val="0070C0"/>
            </a:solidFill>
          </a:endParaRPr>
        </a:p>
      </dgm:t>
    </dgm:pt>
    <dgm:pt modelId="{A5F86183-C94F-4B1F-83F2-18C0B3774033}" type="parTrans" cxnId="{E0C629E8-61DF-4821-9BFE-26B9CC26273E}">
      <dgm:prSet/>
      <dgm:spPr/>
      <dgm:t>
        <a:bodyPr/>
        <a:lstStyle/>
        <a:p>
          <a:endParaRPr lang="en-US"/>
        </a:p>
      </dgm:t>
    </dgm:pt>
    <dgm:pt modelId="{D5DC6C2A-1692-4069-804A-4B3BF9812E4D}" type="sibTrans" cxnId="{E0C629E8-61DF-4821-9BFE-26B9CC26273E}">
      <dgm:prSet/>
      <dgm:spPr/>
      <dgm:t>
        <a:bodyPr/>
        <a:lstStyle/>
        <a:p>
          <a:endParaRPr lang="en-US"/>
        </a:p>
      </dgm:t>
    </dgm:pt>
    <dgm:pt modelId="{A0972D81-11AF-4A66-839E-C11B3E81D007}" type="pres">
      <dgm:prSet presAssocID="{40ABF5F5-8AB0-4F00-9B3E-488A139B9E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747B9C-66F7-4A63-B28A-E0B35CEA7308}" type="pres">
      <dgm:prSet presAssocID="{D1B77950-E99F-40EF-99BE-30086F877371}" presName="dummy" presStyleCnt="0"/>
      <dgm:spPr/>
    </dgm:pt>
    <dgm:pt modelId="{8BB1220C-2F30-487E-902B-6B5E7680E775}" type="pres">
      <dgm:prSet presAssocID="{D1B77950-E99F-40EF-99BE-30086F877371}" presName="node" presStyleLbl="revTx" presStyleIdx="0" presStyleCnt="5" custScaleX="106649" custScaleY="53079" custRadScaleRad="96923" custRadScaleInc="16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24498-3D58-44BB-8B1C-1E95CC8D0783}" type="pres">
      <dgm:prSet presAssocID="{0AF0EB75-2315-4A46-AE5D-BC5A3B3BBEC1}" presName="sibTrans" presStyleLbl="node1" presStyleIdx="0" presStyleCnt="5"/>
      <dgm:spPr/>
      <dgm:t>
        <a:bodyPr/>
        <a:lstStyle/>
        <a:p>
          <a:endParaRPr lang="en-US"/>
        </a:p>
      </dgm:t>
    </dgm:pt>
    <dgm:pt modelId="{C6DBF4A8-127B-4D7E-8FF6-53A3A177DE27}" type="pres">
      <dgm:prSet presAssocID="{4A659018-C634-4293-9EF1-B638EFEFBC73}" presName="dummy" presStyleCnt="0"/>
      <dgm:spPr/>
    </dgm:pt>
    <dgm:pt modelId="{28292BFC-130B-4113-B233-4E27BB6E28E4}" type="pres">
      <dgm:prSet presAssocID="{4A659018-C634-4293-9EF1-B638EFEFBC73}" presName="node" presStyleLbl="revTx" presStyleIdx="1" presStyleCnt="5" custScaleX="172958" custScaleY="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4C236-6BBB-46AB-BA07-D4C92FDDACA3}" type="pres">
      <dgm:prSet presAssocID="{50253E8A-835E-4371-947F-31AC3D0B612E}" presName="sibTrans" presStyleLbl="node1" presStyleIdx="1" presStyleCnt="5"/>
      <dgm:spPr/>
      <dgm:t>
        <a:bodyPr/>
        <a:lstStyle/>
        <a:p>
          <a:endParaRPr lang="en-US"/>
        </a:p>
      </dgm:t>
    </dgm:pt>
    <dgm:pt modelId="{CA3D0EF0-E86A-4A5E-8F18-12F61701F8DB}" type="pres">
      <dgm:prSet presAssocID="{769D7162-64A0-43E7-8915-F081DC0A6127}" presName="dummy" presStyleCnt="0"/>
      <dgm:spPr/>
    </dgm:pt>
    <dgm:pt modelId="{94E44ECC-4500-43EB-9385-00FAC72F5137}" type="pres">
      <dgm:prSet presAssocID="{769D7162-64A0-43E7-8915-F081DC0A6127}" presName="node" presStyleLbl="revTx" presStyleIdx="2" presStyleCnt="5" custScaleX="241829" custScaleY="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BBAE4-D0AB-4439-8477-DFCFF8AF22A1}" type="pres">
      <dgm:prSet presAssocID="{5AA4EAD8-E78E-43C1-AEB7-0802BE3DCAC4}" presName="sibTrans" presStyleLbl="node1" presStyleIdx="2" presStyleCnt="5"/>
      <dgm:spPr/>
      <dgm:t>
        <a:bodyPr/>
        <a:lstStyle/>
        <a:p>
          <a:endParaRPr lang="en-US"/>
        </a:p>
      </dgm:t>
    </dgm:pt>
    <dgm:pt modelId="{040DBCAC-EBAA-4417-8FC9-BC19D23C57C2}" type="pres">
      <dgm:prSet presAssocID="{90824B61-3F81-484C-95CF-96EE59D03BD5}" presName="dummy" presStyleCnt="0"/>
      <dgm:spPr/>
    </dgm:pt>
    <dgm:pt modelId="{317D975D-AB94-4E63-B19E-CCD7B524A4DC}" type="pres">
      <dgm:prSet presAssocID="{90824B61-3F81-484C-95CF-96EE59D03BD5}" presName="node" presStyleLbl="revTx" presStyleIdx="3" presStyleCnt="5" custScaleX="236426" custScaleY="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2806-BEE9-4A1B-989C-0687332B92BF}" type="pres">
      <dgm:prSet presAssocID="{37460317-E117-4F77-A04D-C4110CBB833D}" presName="sibTrans" presStyleLbl="node1" presStyleIdx="3" presStyleCnt="5"/>
      <dgm:spPr/>
      <dgm:t>
        <a:bodyPr/>
        <a:lstStyle/>
        <a:p>
          <a:endParaRPr lang="en-US"/>
        </a:p>
      </dgm:t>
    </dgm:pt>
    <dgm:pt modelId="{9EFD8D3E-0D70-4CD6-9FEA-0C8271B2562E}" type="pres">
      <dgm:prSet presAssocID="{259E5223-A806-45DA-BA54-B357ADA4839D}" presName="dummy" presStyleCnt="0"/>
      <dgm:spPr/>
    </dgm:pt>
    <dgm:pt modelId="{C1A37B85-1266-440F-A866-636795AABA15}" type="pres">
      <dgm:prSet presAssocID="{259E5223-A806-45DA-BA54-B357ADA4839D}" presName="node" presStyleLbl="revTx" presStyleIdx="4" presStyleCnt="5" custScaleX="141460" custScaleY="49562" custRadScaleRad="97120" custRadScaleInc="-32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42348-BB53-4F6C-8222-8CE7FC50555A}" type="pres">
      <dgm:prSet presAssocID="{D5DC6C2A-1692-4069-804A-4B3BF9812E4D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351023AD-702B-4FC1-A417-114E761D97EC}" type="presOf" srcId="{0AF0EB75-2315-4A46-AE5D-BC5A3B3BBEC1}" destId="{ED424498-3D58-44BB-8B1C-1E95CC8D0783}" srcOrd="0" destOrd="0" presId="urn:microsoft.com/office/officeart/2005/8/layout/cycle1"/>
    <dgm:cxn modelId="{58570F82-877A-4759-B617-3F0010FABDE0}" type="presOf" srcId="{5AA4EAD8-E78E-43C1-AEB7-0802BE3DCAC4}" destId="{4E8BBAE4-D0AB-4439-8477-DFCFF8AF22A1}" srcOrd="0" destOrd="0" presId="urn:microsoft.com/office/officeart/2005/8/layout/cycle1"/>
    <dgm:cxn modelId="{D45A5F18-945F-41FB-8150-85432432CD0A}" type="presOf" srcId="{D1B77950-E99F-40EF-99BE-30086F877371}" destId="{8BB1220C-2F30-487E-902B-6B5E7680E775}" srcOrd="0" destOrd="0" presId="urn:microsoft.com/office/officeart/2005/8/layout/cycle1"/>
    <dgm:cxn modelId="{DC45482C-6FD8-4621-AC3B-79511B20D88B}" type="presOf" srcId="{37460317-E117-4F77-A04D-C4110CBB833D}" destId="{C7922806-BEE9-4A1B-989C-0687332B92BF}" srcOrd="0" destOrd="0" presId="urn:microsoft.com/office/officeart/2005/8/layout/cycle1"/>
    <dgm:cxn modelId="{E0C629E8-61DF-4821-9BFE-26B9CC26273E}" srcId="{40ABF5F5-8AB0-4F00-9B3E-488A139B9E96}" destId="{259E5223-A806-45DA-BA54-B357ADA4839D}" srcOrd="4" destOrd="0" parTransId="{A5F86183-C94F-4B1F-83F2-18C0B3774033}" sibTransId="{D5DC6C2A-1692-4069-804A-4B3BF9812E4D}"/>
    <dgm:cxn modelId="{2528C674-BA79-476A-ADF1-40A34D7F5774}" type="presOf" srcId="{769D7162-64A0-43E7-8915-F081DC0A6127}" destId="{94E44ECC-4500-43EB-9385-00FAC72F5137}" srcOrd="0" destOrd="0" presId="urn:microsoft.com/office/officeart/2005/8/layout/cycle1"/>
    <dgm:cxn modelId="{7A9BF9B5-D7DC-44F2-97AB-A4B03EA11DFC}" srcId="{40ABF5F5-8AB0-4F00-9B3E-488A139B9E96}" destId="{D1B77950-E99F-40EF-99BE-30086F877371}" srcOrd="0" destOrd="0" parTransId="{D3C74CD2-2F1D-44F8-B074-1E0E26C8FA29}" sibTransId="{0AF0EB75-2315-4A46-AE5D-BC5A3B3BBEC1}"/>
    <dgm:cxn modelId="{E0FE7450-04A3-4CB0-BE18-2BB14B82F22B}" type="presOf" srcId="{4A659018-C634-4293-9EF1-B638EFEFBC73}" destId="{28292BFC-130B-4113-B233-4E27BB6E28E4}" srcOrd="0" destOrd="0" presId="urn:microsoft.com/office/officeart/2005/8/layout/cycle1"/>
    <dgm:cxn modelId="{25E6D3F6-C00E-4B80-AF6B-8136DF4ADB01}" type="presOf" srcId="{40ABF5F5-8AB0-4F00-9B3E-488A139B9E96}" destId="{A0972D81-11AF-4A66-839E-C11B3E81D007}" srcOrd="0" destOrd="0" presId="urn:microsoft.com/office/officeart/2005/8/layout/cycle1"/>
    <dgm:cxn modelId="{F144F6EA-0306-418E-8E77-18D02D12FEAA}" type="presOf" srcId="{90824B61-3F81-484C-95CF-96EE59D03BD5}" destId="{317D975D-AB94-4E63-B19E-CCD7B524A4DC}" srcOrd="0" destOrd="0" presId="urn:microsoft.com/office/officeart/2005/8/layout/cycle1"/>
    <dgm:cxn modelId="{E0CDD1D5-9269-43D3-A8F8-186567B527E8}" srcId="{40ABF5F5-8AB0-4F00-9B3E-488A139B9E96}" destId="{90824B61-3F81-484C-95CF-96EE59D03BD5}" srcOrd="3" destOrd="0" parTransId="{D35C0025-A932-4F93-A2B4-951289BF313F}" sibTransId="{37460317-E117-4F77-A04D-C4110CBB833D}"/>
    <dgm:cxn modelId="{BC7428CA-9C4F-4012-A062-38ADFB02528E}" type="presOf" srcId="{259E5223-A806-45DA-BA54-B357ADA4839D}" destId="{C1A37B85-1266-440F-A866-636795AABA15}" srcOrd="0" destOrd="0" presId="urn:microsoft.com/office/officeart/2005/8/layout/cycle1"/>
    <dgm:cxn modelId="{F99E7626-C1C0-48DF-BFB5-55F1ADD78EDB}" type="presOf" srcId="{D5DC6C2A-1692-4069-804A-4B3BF9812E4D}" destId="{69A42348-BB53-4F6C-8222-8CE7FC50555A}" srcOrd="0" destOrd="0" presId="urn:microsoft.com/office/officeart/2005/8/layout/cycle1"/>
    <dgm:cxn modelId="{0849CAFE-A9D7-4F7A-982A-334FA0B825A2}" srcId="{40ABF5F5-8AB0-4F00-9B3E-488A139B9E96}" destId="{769D7162-64A0-43E7-8915-F081DC0A6127}" srcOrd="2" destOrd="0" parTransId="{D8D83C3B-8A88-4780-9F28-152DECA32131}" sibTransId="{5AA4EAD8-E78E-43C1-AEB7-0802BE3DCAC4}"/>
    <dgm:cxn modelId="{B0CF1085-E9CE-475B-822D-BE536AA2E4D8}" type="presOf" srcId="{50253E8A-835E-4371-947F-31AC3D0B612E}" destId="{0BC4C236-6BBB-46AB-BA07-D4C92FDDACA3}" srcOrd="0" destOrd="0" presId="urn:microsoft.com/office/officeart/2005/8/layout/cycle1"/>
    <dgm:cxn modelId="{9904C660-115D-4C13-AC7A-D7DEE98451CD}" srcId="{40ABF5F5-8AB0-4F00-9B3E-488A139B9E96}" destId="{4A659018-C634-4293-9EF1-B638EFEFBC73}" srcOrd="1" destOrd="0" parTransId="{BA0AB5FE-87C3-4D24-9C2A-65E352016D71}" sibTransId="{50253E8A-835E-4371-947F-31AC3D0B612E}"/>
    <dgm:cxn modelId="{FDD912C3-C7D8-4171-9C17-34B288CCA871}" type="presParOf" srcId="{A0972D81-11AF-4A66-839E-C11B3E81D007}" destId="{A0747B9C-66F7-4A63-B28A-E0B35CEA7308}" srcOrd="0" destOrd="0" presId="urn:microsoft.com/office/officeart/2005/8/layout/cycle1"/>
    <dgm:cxn modelId="{3A501753-AF77-4085-A226-455624457CD2}" type="presParOf" srcId="{A0972D81-11AF-4A66-839E-C11B3E81D007}" destId="{8BB1220C-2F30-487E-902B-6B5E7680E775}" srcOrd="1" destOrd="0" presId="urn:microsoft.com/office/officeart/2005/8/layout/cycle1"/>
    <dgm:cxn modelId="{13A601E5-784E-4D19-87C5-A0F31D87FEA9}" type="presParOf" srcId="{A0972D81-11AF-4A66-839E-C11B3E81D007}" destId="{ED424498-3D58-44BB-8B1C-1E95CC8D0783}" srcOrd="2" destOrd="0" presId="urn:microsoft.com/office/officeart/2005/8/layout/cycle1"/>
    <dgm:cxn modelId="{5BD7D3F3-A12D-4573-B495-738D4FF25C6A}" type="presParOf" srcId="{A0972D81-11AF-4A66-839E-C11B3E81D007}" destId="{C6DBF4A8-127B-4D7E-8FF6-53A3A177DE27}" srcOrd="3" destOrd="0" presId="urn:microsoft.com/office/officeart/2005/8/layout/cycle1"/>
    <dgm:cxn modelId="{632A540D-3F11-476E-A816-191D1F92481A}" type="presParOf" srcId="{A0972D81-11AF-4A66-839E-C11B3E81D007}" destId="{28292BFC-130B-4113-B233-4E27BB6E28E4}" srcOrd="4" destOrd="0" presId="urn:microsoft.com/office/officeart/2005/8/layout/cycle1"/>
    <dgm:cxn modelId="{7AA748D1-9C8E-47BB-AE93-51307B6D77DE}" type="presParOf" srcId="{A0972D81-11AF-4A66-839E-C11B3E81D007}" destId="{0BC4C236-6BBB-46AB-BA07-D4C92FDDACA3}" srcOrd="5" destOrd="0" presId="urn:microsoft.com/office/officeart/2005/8/layout/cycle1"/>
    <dgm:cxn modelId="{133C469C-6428-4931-A703-7EF695FF9ADD}" type="presParOf" srcId="{A0972D81-11AF-4A66-839E-C11B3E81D007}" destId="{CA3D0EF0-E86A-4A5E-8F18-12F61701F8DB}" srcOrd="6" destOrd="0" presId="urn:microsoft.com/office/officeart/2005/8/layout/cycle1"/>
    <dgm:cxn modelId="{9A537C29-D6D7-4512-8035-4BA526C72891}" type="presParOf" srcId="{A0972D81-11AF-4A66-839E-C11B3E81D007}" destId="{94E44ECC-4500-43EB-9385-00FAC72F5137}" srcOrd="7" destOrd="0" presId="urn:microsoft.com/office/officeart/2005/8/layout/cycle1"/>
    <dgm:cxn modelId="{9080898B-F98E-457F-8F73-4C486AA1654D}" type="presParOf" srcId="{A0972D81-11AF-4A66-839E-C11B3E81D007}" destId="{4E8BBAE4-D0AB-4439-8477-DFCFF8AF22A1}" srcOrd="8" destOrd="0" presId="urn:microsoft.com/office/officeart/2005/8/layout/cycle1"/>
    <dgm:cxn modelId="{2A13CB4C-B2B1-4FBF-BFC5-060A69DAC226}" type="presParOf" srcId="{A0972D81-11AF-4A66-839E-C11B3E81D007}" destId="{040DBCAC-EBAA-4417-8FC9-BC19D23C57C2}" srcOrd="9" destOrd="0" presId="urn:microsoft.com/office/officeart/2005/8/layout/cycle1"/>
    <dgm:cxn modelId="{8A3307F5-6A16-4726-B6DD-219D1634E2BF}" type="presParOf" srcId="{A0972D81-11AF-4A66-839E-C11B3E81D007}" destId="{317D975D-AB94-4E63-B19E-CCD7B524A4DC}" srcOrd="10" destOrd="0" presId="urn:microsoft.com/office/officeart/2005/8/layout/cycle1"/>
    <dgm:cxn modelId="{7C47A389-FBE1-445D-B824-3A80199E2E8D}" type="presParOf" srcId="{A0972D81-11AF-4A66-839E-C11B3E81D007}" destId="{C7922806-BEE9-4A1B-989C-0687332B92BF}" srcOrd="11" destOrd="0" presId="urn:microsoft.com/office/officeart/2005/8/layout/cycle1"/>
    <dgm:cxn modelId="{DDBD130F-5300-493A-9B0F-955C9D0BA182}" type="presParOf" srcId="{A0972D81-11AF-4A66-839E-C11B3E81D007}" destId="{9EFD8D3E-0D70-4CD6-9FEA-0C8271B2562E}" srcOrd="12" destOrd="0" presId="urn:microsoft.com/office/officeart/2005/8/layout/cycle1"/>
    <dgm:cxn modelId="{186B8992-DD12-4136-8462-9AEF9D67923C}" type="presParOf" srcId="{A0972D81-11AF-4A66-839E-C11B3E81D007}" destId="{C1A37B85-1266-440F-A866-636795AABA15}" srcOrd="13" destOrd="0" presId="urn:microsoft.com/office/officeart/2005/8/layout/cycle1"/>
    <dgm:cxn modelId="{CAC63EFC-E2F7-41C5-A02E-C57EBD431F22}" type="presParOf" srcId="{A0972D81-11AF-4A66-839E-C11B3E81D007}" destId="{69A42348-BB53-4F6C-8222-8CE7FC50555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ABF5F5-8AB0-4F00-9B3E-488A139B9E9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659018-C634-4293-9EF1-B638EFEFBC73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Trust</a:t>
          </a:r>
          <a:endParaRPr lang="en-US" sz="3200" b="0" dirty="0">
            <a:solidFill>
              <a:srgbClr val="0070C0"/>
            </a:solidFill>
          </a:endParaRPr>
        </a:p>
      </dgm:t>
    </dgm:pt>
    <dgm:pt modelId="{BA0AB5FE-87C3-4D24-9C2A-65E352016D71}" type="parTrans" cxnId="{9904C660-115D-4C13-AC7A-D7DEE98451CD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50253E8A-835E-4371-947F-31AC3D0B612E}" type="sibTrans" cxnId="{9904C660-115D-4C13-AC7A-D7DEE98451CD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769D7162-64A0-43E7-8915-F081DC0A6127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Relationship</a:t>
          </a:r>
          <a:endParaRPr lang="en-US" sz="3200" b="0" dirty="0">
            <a:solidFill>
              <a:srgbClr val="0070C0"/>
            </a:solidFill>
          </a:endParaRPr>
        </a:p>
      </dgm:t>
    </dgm:pt>
    <dgm:pt modelId="{D8D83C3B-8A88-4780-9F28-152DECA32131}" type="parTrans" cxnId="{0849CAFE-A9D7-4F7A-982A-334FA0B825A2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5AA4EAD8-E78E-43C1-AEB7-0802BE3DCAC4}" type="sibTrans" cxnId="{0849CAFE-A9D7-4F7A-982A-334FA0B825A2}">
      <dgm:prSet/>
      <dgm:spPr/>
      <dgm:t>
        <a:bodyPr/>
        <a:lstStyle/>
        <a:p>
          <a:endParaRPr lang="en-US" sz="2800" b="0">
            <a:solidFill>
              <a:srgbClr val="0070C0"/>
            </a:solidFill>
          </a:endParaRPr>
        </a:p>
      </dgm:t>
    </dgm:pt>
    <dgm:pt modelId="{90824B61-3F81-484C-95CF-96EE59D03BD5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Understanding</a:t>
          </a:r>
          <a:endParaRPr lang="en-US" sz="3200" b="0" dirty="0">
            <a:solidFill>
              <a:srgbClr val="0070C0"/>
            </a:solidFill>
          </a:endParaRPr>
        </a:p>
      </dgm:t>
    </dgm:pt>
    <dgm:pt modelId="{D35C0025-A932-4F93-A2B4-951289BF313F}" type="parTrans" cxnId="{E0CDD1D5-9269-43D3-A8F8-186567B527E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37460317-E117-4F77-A04D-C4110CBB833D}" type="sibTrans" cxnId="{E0CDD1D5-9269-43D3-A8F8-186567B527E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1B77950-E99F-40EF-99BE-30086F877371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dirty="0" smtClean="0">
              <a:solidFill>
                <a:srgbClr val="0070C0"/>
              </a:solidFill>
            </a:rPr>
            <a:t>Value</a:t>
          </a:r>
          <a:endParaRPr lang="en-US" sz="3200" b="0" dirty="0">
            <a:solidFill>
              <a:srgbClr val="0070C0"/>
            </a:solidFill>
          </a:endParaRPr>
        </a:p>
      </dgm:t>
    </dgm:pt>
    <dgm:pt modelId="{D3C74CD2-2F1D-44F8-B074-1E0E26C8FA29}" type="parTrans" cxnId="{7A9BF9B5-D7DC-44F2-97AB-A4B03EA11DFC}">
      <dgm:prSet/>
      <dgm:spPr/>
      <dgm:t>
        <a:bodyPr/>
        <a:lstStyle/>
        <a:p>
          <a:endParaRPr lang="en-US"/>
        </a:p>
      </dgm:t>
    </dgm:pt>
    <dgm:pt modelId="{0AF0EB75-2315-4A46-AE5D-BC5A3B3BBEC1}" type="sibTrans" cxnId="{7A9BF9B5-D7DC-44F2-97AB-A4B03EA11DFC}">
      <dgm:prSet/>
      <dgm:spPr/>
      <dgm:t>
        <a:bodyPr/>
        <a:lstStyle/>
        <a:p>
          <a:endParaRPr lang="en-US"/>
        </a:p>
      </dgm:t>
    </dgm:pt>
    <dgm:pt modelId="{259E5223-A806-45DA-BA54-B357ADA4839D}">
      <dgm:prSet phldrT="[Text]" custT="1"/>
      <dgm:spPr/>
      <dgm:t>
        <a:bodyPr/>
        <a:lstStyle/>
        <a:p>
          <a:r>
            <a:rPr lang="en-US" sz="3200" b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↓ </a:t>
          </a:r>
          <a:r>
            <a:rPr lang="en-US" sz="3200" b="0" dirty="0" smtClean="0">
              <a:solidFill>
                <a:srgbClr val="0070C0"/>
              </a:solidFill>
            </a:rPr>
            <a:t>Leakage</a:t>
          </a:r>
          <a:endParaRPr lang="en-US" sz="3200" b="0" dirty="0">
            <a:solidFill>
              <a:srgbClr val="0070C0"/>
            </a:solidFill>
          </a:endParaRPr>
        </a:p>
      </dgm:t>
    </dgm:pt>
    <dgm:pt modelId="{A5F86183-C94F-4B1F-83F2-18C0B3774033}" type="parTrans" cxnId="{E0C629E8-61DF-4821-9BFE-26B9CC26273E}">
      <dgm:prSet/>
      <dgm:spPr/>
      <dgm:t>
        <a:bodyPr/>
        <a:lstStyle/>
        <a:p>
          <a:endParaRPr lang="en-US"/>
        </a:p>
      </dgm:t>
    </dgm:pt>
    <dgm:pt modelId="{D5DC6C2A-1692-4069-804A-4B3BF9812E4D}" type="sibTrans" cxnId="{E0C629E8-61DF-4821-9BFE-26B9CC26273E}">
      <dgm:prSet/>
      <dgm:spPr/>
      <dgm:t>
        <a:bodyPr/>
        <a:lstStyle/>
        <a:p>
          <a:endParaRPr lang="en-US"/>
        </a:p>
      </dgm:t>
    </dgm:pt>
    <dgm:pt modelId="{A0972D81-11AF-4A66-839E-C11B3E81D007}" type="pres">
      <dgm:prSet presAssocID="{40ABF5F5-8AB0-4F00-9B3E-488A139B9E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747B9C-66F7-4A63-B28A-E0B35CEA7308}" type="pres">
      <dgm:prSet presAssocID="{D1B77950-E99F-40EF-99BE-30086F877371}" presName="dummy" presStyleCnt="0"/>
      <dgm:spPr/>
    </dgm:pt>
    <dgm:pt modelId="{8BB1220C-2F30-487E-902B-6B5E7680E775}" type="pres">
      <dgm:prSet presAssocID="{D1B77950-E99F-40EF-99BE-30086F877371}" presName="node" presStyleLbl="revTx" presStyleIdx="0" presStyleCnt="5" custScaleX="106649" custScaleY="53079" custRadScaleRad="96923" custRadScaleInc="16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24498-3D58-44BB-8B1C-1E95CC8D0783}" type="pres">
      <dgm:prSet presAssocID="{0AF0EB75-2315-4A46-AE5D-BC5A3B3BBEC1}" presName="sibTrans" presStyleLbl="node1" presStyleIdx="0" presStyleCnt="5"/>
      <dgm:spPr/>
      <dgm:t>
        <a:bodyPr/>
        <a:lstStyle/>
        <a:p>
          <a:endParaRPr lang="en-US"/>
        </a:p>
      </dgm:t>
    </dgm:pt>
    <dgm:pt modelId="{C6DBF4A8-127B-4D7E-8FF6-53A3A177DE27}" type="pres">
      <dgm:prSet presAssocID="{4A659018-C634-4293-9EF1-B638EFEFBC73}" presName="dummy" presStyleCnt="0"/>
      <dgm:spPr/>
    </dgm:pt>
    <dgm:pt modelId="{28292BFC-130B-4113-B233-4E27BB6E28E4}" type="pres">
      <dgm:prSet presAssocID="{4A659018-C634-4293-9EF1-B638EFEFBC73}" presName="node" presStyleLbl="revTx" presStyleIdx="1" presStyleCnt="5" custScaleX="172958" custScaleY="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4C236-6BBB-46AB-BA07-D4C92FDDACA3}" type="pres">
      <dgm:prSet presAssocID="{50253E8A-835E-4371-947F-31AC3D0B612E}" presName="sibTrans" presStyleLbl="node1" presStyleIdx="1" presStyleCnt="5"/>
      <dgm:spPr/>
      <dgm:t>
        <a:bodyPr/>
        <a:lstStyle/>
        <a:p>
          <a:endParaRPr lang="en-US"/>
        </a:p>
      </dgm:t>
    </dgm:pt>
    <dgm:pt modelId="{CA3D0EF0-E86A-4A5E-8F18-12F61701F8DB}" type="pres">
      <dgm:prSet presAssocID="{769D7162-64A0-43E7-8915-F081DC0A6127}" presName="dummy" presStyleCnt="0"/>
      <dgm:spPr/>
    </dgm:pt>
    <dgm:pt modelId="{94E44ECC-4500-43EB-9385-00FAC72F5137}" type="pres">
      <dgm:prSet presAssocID="{769D7162-64A0-43E7-8915-F081DC0A6127}" presName="node" presStyleLbl="revTx" presStyleIdx="2" presStyleCnt="5" custScaleX="241829" custScaleY="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BBAE4-D0AB-4439-8477-DFCFF8AF22A1}" type="pres">
      <dgm:prSet presAssocID="{5AA4EAD8-E78E-43C1-AEB7-0802BE3DCAC4}" presName="sibTrans" presStyleLbl="node1" presStyleIdx="2" presStyleCnt="5"/>
      <dgm:spPr/>
      <dgm:t>
        <a:bodyPr/>
        <a:lstStyle/>
        <a:p>
          <a:endParaRPr lang="en-US"/>
        </a:p>
      </dgm:t>
    </dgm:pt>
    <dgm:pt modelId="{040DBCAC-EBAA-4417-8FC9-BC19D23C57C2}" type="pres">
      <dgm:prSet presAssocID="{90824B61-3F81-484C-95CF-96EE59D03BD5}" presName="dummy" presStyleCnt="0"/>
      <dgm:spPr/>
    </dgm:pt>
    <dgm:pt modelId="{317D975D-AB94-4E63-B19E-CCD7B524A4DC}" type="pres">
      <dgm:prSet presAssocID="{90824B61-3F81-484C-95CF-96EE59D03BD5}" presName="node" presStyleLbl="revTx" presStyleIdx="3" presStyleCnt="5" custScaleX="236426" custScaleY="49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2806-BEE9-4A1B-989C-0687332B92BF}" type="pres">
      <dgm:prSet presAssocID="{37460317-E117-4F77-A04D-C4110CBB833D}" presName="sibTrans" presStyleLbl="node1" presStyleIdx="3" presStyleCnt="5"/>
      <dgm:spPr/>
      <dgm:t>
        <a:bodyPr/>
        <a:lstStyle/>
        <a:p>
          <a:endParaRPr lang="en-US"/>
        </a:p>
      </dgm:t>
    </dgm:pt>
    <dgm:pt modelId="{9EFD8D3E-0D70-4CD6-9FEA-0C8271B2562E}" type="pres">
      <dgm:prSet presAssocID="{259E5223-A806-45DA-BA54-B357ADA4839D}" presName="dummy" presStyleCnt="0"/>
      <dgm:spPr/>
    </dgm:pt>
    <dgm:pt modelId="{C1A37B85-1266-440F-A866-636795AABA15}" type="pres">
      <dgm:prSet presAssocID="{259E5223-A806-45DA-BA54-B357ADA4839D}" presName="node" presStyleLbl="revTx" presStyleIdx="4" presStyleCnt="5" custScaleX="141460" custScaleY="49562" custRadScaleRad="97120" custRadScaleInc="-32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42348-BB53-4F6C-8222-8CE7FC50555A}" type="pres">
      <dgm:prSet presAssocID="{D5DC6C2A-1692-4069-804A-4B3BF9812E4D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351023AD-702B-4FC1-A417-114E761D97EC}" type="presOf" srcId="{0AF0EB75-2315-4A46-AE5D-BC5A3B3BBEC1}" destId="{ED424498-3D58-44BB-8B1C-1E95CC8D0783}" srcOrd="0" destOrd="0" presId="urn:microsoft.com/office/officeart/2005/8/layout/cycle1"/>
    <dgm:cxn modelId="{58570F82-877A-4759-B617-3F0010FABDE0}" type="presOf" srcId="{5AA4EAD8-E78E-43C1-AEB7-0802BE3DCAC4}" destId="{4E8BBAE4-D0AB-4439-8477-DFCFF8AF22A1}" srcOrd="0" destOrd="0" presId="urn:microsoft.com/office/officeart/2005/8/layout/cycle1"/>
    <dgm:cxn modelId="{D45A5F18-945F-41FB-8150-85432432CD0A}" type="presOf" srcId="{D1B77950-E99F-40EF-99BE-30086F877371}" destId="{8BB1220C-2F30-487E-902B-6B5E7680E775}" srcOrd="0" destOrd="0" presId="urn:microsoft.com/office/officeart/2005/8/layout/cycle1"/>
    <dgm:cxn modelId="{DC45482C-6FD8-4621-AC3B-79511B20D88B}" type="presOf" srcId="{37460317-E117-4F77-A04D-C4110CBB833D}" destId="{C7922806-BEE9-4A1B-989C-0687332B92BF}" srcOrd="0" destOrd="0" presId="urn:microsoft.com/office/officeart/2005/8/layout/cycle1"/>
    <dgm:cxn modelId="{E0C629E8-61DF-4821-9BFE-26B9CC26273E}" srcId="{40ABF5F5-8AB0-4F00-9B3E-488A139B9E96}" destId="{259E5223-A806-45DA-BA54-B357ADA4839D}" srcOrd="4" destOrd="0" parTransId="{A5F86183-C94F-4B1F-83F2-18C0B3774033}" sibTransId="{D5DC6C2A-1692-4069-804A-4B3BF9812E4D}"/>
    <dgm:cxn modelId="{2528C674-BA79-476A-ADF1-40A34D7F5774}" type="presOf" srcId="{769D7162-64A0-43E7-8915-F081DC0A6127}" destId="{94E44ECC-4500-43EB-9385-00FAC72F5137}" srcOrd="0" destOrd="0" presId="urn:microsoft.com/office/officeart/2005/8/layout/cycle1"/>
    <dgm:cxn modelId="{7A9BF9B5-D7DC-44F2-97AB-A4B03EA11DFC}" srcId="{40ABF5F5-8AB0-4F00-9B3E-488A139B9E96}" destId="{D1B77950-E99F-40EF-99BE-30086F877371}" srcOrd="0" destOrd="0" parTransId="{D3C74CD2-2F1D-44F8-B074-1E0E26C8FA29}" sibTransId="{0AF0EB75-2315-4A46-AE5D-BC5A3B3BBEC1}"/>
    <dgm:cxn modelId="{E0FE7450-04A3-4CB0-BE18-2BB14B82F22B}" type="presOf" srcId="{4A659018-C634-4293-9EF1-B638EFEFBC73}" destId="{28292BFC-130B-4113-B233-4E27BB6E28E4}" srcOrd="0" destOrd="0" presId="urn:microsoft.com/office/officeart/2005/8/layout/cycle1"/>
    <dgm:cxn modelId="{25E6D3F6-C00E-4B80-AF6B-8136DF4ADB01}" type="presOf" srcId="{40ABF5F5-8AB0-4F00-9B3E-488A139B9E96}" destId="{A0972D81-11AF-4A66-839E-C11B3E81D007}" srcOrd="0" destOrd="0" presId="urn:microsoft.com/office/officeart/2005/8/layout/cycle1"/>
    <dgm:cxn modelId="{F144F6EA-0306-418E-8E77-18D02D12FEAA}" type="presOf" srcId="{90824B61-3F81-484C-95CF-96EE59D03BD5}" destId="{317D975D-AB94-4E63-B19E-CCD7B524A4DC}" srcOrd="0" destOrd="0" presId="urn:microsoft.com/office/officeart/2005/8/layout/cycle1"/>
    <dgm:cxn modelId="{E0CDD1D5-9269-43D3-A8F8-186567B527E8}" srcId="{40ABF5F5-8AB0-4F00-9B3E-488A139B9E96}" destId="{90824B61-3F81-484C-95CF-96EE59D03BD5}" srcOrd="3" destOrd="0" parTransId="{D35C0025-A932-4F93-A2B4-951289BF313F}" sibTransId="{37460317-E117-4F77-A04D-C4110CBB833D}"/>
    <dgm:cxn modelId="{BC7428CA-9C4F-4012-A062-38ADFB02528E}" type="presOf" srcId="{259E5223-A806-45DA-BA54-B357ADA4839D}" destId="{C1A37B85-1266-440F-A866-636795AABA15}" srcOrd="0" destOrd="0" presId="urn:microsoft.com/office/officeart/2005/8/layout/cycle1"/>
    <dgm:cxn modelId="{F99E7626-C1C0-48DF-BFB5-55F1ADD78EDB}" type="presOf" srcId="{D5DC6C2A-1692-4069-804A-4B3BF9812E4D}" destId="{69A42348-BB53-4F6C-8222-8CE7FC50555A}" srcOrd="0" destOrd="0" presId="urn:microsoft.com/office/officeart/2005/8/layout/cycle1"/>
    <dgm:cxn modelId="{0849CAFE-A9D7-4F7A-982A-334FA0B825A2}" srcId="{40ABF5F5-8AB0-4F00-9B3E-488A139B9E96}" destId="{769D7162-64A0-43E7-8915-F081DC0A6127}" srcOrd="2" destOrd="0" parTransId="{D8D83C3B-8A88-4780-9F28-152DECA32131}" sibTransId="{5AA4EAD8-E78E-43C1-AEB7-0802BE3DCAC4}"/>
    <dgm:cxn modelId="{B0CF1085-E9CE-475B-822D-BE536AA2E4D8}" type="presOf" srcId="{50253E8A-835E-4371-947F-31AC3D0B612E}" destId="{0BC4C236-6BBB-46AB-BA07-D4C92FDDACA3}" srcOrd="0" destOrd="0" presId="urn:microsoft.com/office/officeart/2005/8/layout/cycle1"/>
    <dgm:cxn modelId="{9904C660-115D-4C13-AC7A-D7DEE98451CD}" srcId="{40ABF5F5-8AB0-4F00-9B3E-488A139B9E96}" destId="{4A659018-C634-4293-9EF1-B638EFEFBC73}" srcOrd="1" destOrd="0" parTransId="{BA0AB5FE-87C3-4D24-9C2A-65E352016D71}" sibTransId="{50253E8A-835E-4371-947F-31AC3D0B612E}"/>
    <dgm:cxn modelId="{FDD912C3-C7D8-4171-9C17-34B288CCA871}" type="presParOf" srcId="{A0972D81-11AF-4A66-839E-C11B3E81D007}" destId="{A0747B9C-66F7-4A63-B28A-E0B35CEA7308}" srcOrd="0" destOrd="0" presId="urn:microsoft.com/office/officeart/2005/8/layout/cycle1"/>
    <dgm:cxn modelId="{3A501753-AF77-4085-A226-455624457CD2}" type="presParOf" srcId="{A0972D81-11AF-4A66-839E-C11B3E81D007}" destId="{8BB1220C-2F30-487E-902B-6B5E7680E775}" srcOrd="1" destOrd="0" presId="urn:microsoft.com/office/officeart/2005/8/layout/cycle1"/>
    <dgm:cxn modelId="{13A601E5-784E-4D19-87C5-A0F31D87FEA9}" type="presParOf" srcId="{A0972D81-11AF-4A66-839E-C11B3E81D007}" destId="{ED424498-3D58-44BB-8B1C-1E95CC8D0783}" srcOrd="2" destOrd="0" presId="urn:microsoft.com/office/officeart/2005/8/layout/cycle1"/>
    <dgm:cxn modelId="{5BD7D3F3-A12D-4573-B495-738D4FF25C6A}" type="presParOf" srcId="{A0972D81-11AF-4A66-839E-C11B3E81D007}" destId="{C6DBF4A8-127B-4D7E-8FF6-53A3A177DE27}" srcOrd="3" destOrd="0" presId="urn:microsoft.com/office/officeart/2005/8/layout/cycle1"/>
    <dgm:cxn modelId="{632A540D-3F11-476E-A816-191D1F92481A}" type="presParOf" srcId="{A0972D81-11AF-4A66-839E-C11B3E81D007}" destId="{28292BFC-130B-4113-B233-4E27BB6E28E4}" srcOrd="4" destOrd="0" presId="urn:microsoft.com/office/officeart/2005/8/layout/cycle1"/>
    <dgm:cxn modelId="{7AA748D1-9C8E-47BB-AE93-51307B6D77DE}" type="presParOf" srcId="{A0972D81-11AF-4A66-839E-C11B3E81D007}" destId="{0BC4C236-6BBB-46AB-BA07-D4C92FDDACA3}" srcOrd="5" destOrd="0" presId="urn:microsoft.com/office/officeart/2005/8/layout/cycle1"/>
    <dgm:cxn modelId="{133C469C-6428-4931-A703-7EF695FF9ADD}" type="presParOf" srcId="{A0972D81-11AF-4A66-839E-C11B3E81D007}" destId="{CA3D0EF0-E86A-4A5E-8F18-12F61701F8DB}" srcOrd="6" destOrd="0" presId="urn:microsoft.com/office/officeart/2005/8/layout/cycle1"/>
    <dgm:cxn modelId="{9A537C29-D6D7-4512-8035-4BA526C72891}" type="presParOf" srcId="{A0972D81-11AF-4A66-839E-C11B3E81D007}" destId="{94E44ECC-4500-43EB-9385-00FAC72F5137}" srcOrd="7" destOrd="0" presId="urn:microsoft.com/office/officeart/2005/8/layout/cycle1"/>
    <dgm:cxn modelId="{9080898B-F98E-457F-8F73-4C486AA1654D}" type="presParOf" srcId="{A0972D81-11AF-4A66-839E-C11B3E81D007}" destId="{4E8BBAE4-D0AB-4439-8477-DFCFF8AF22A1}" srcOrd="8" destOrd="0" presId="urn:microsoft.com/office/officeart/2005/8/layout/cycle1"/>
    <dgm:cxn modelId="{2A13CB4C-B2B1-4FBF-BFC5-060A69DAC226}" type="presParOf" srcId="{A0972D81-11AF-4A66-839E-C11B3E81D007}" destId="{040DBCAC-EBAA-4417-8FC9-BC19D23C57C2}" srcOrd="9" destOrd="0" presId="urn:microsoft.com/office/officeart/2005/8/layout/cycle1"/>
    <dgm:cxn modelId="{8A3307F5-6A16-4726-B6DD-219D1634E2BF}" type="presParOf" srcId="{A0972D81-11AF-4A66-839E-C11B3E81D007}" destId="{317D975D-AB94-4E63-B19E-CCD7B524A4DC}" srcOrd="10" destOrd="0" presId="urn:microsoft.com/office/officeart/2005/8/layout/cycle1"/>
    <dgm:cxn modelId="{7C47A389-FBE1-445D-B824-3A80199E2E8D}" type="presParOf" srcId="{A0972D81-11AF-4A66-839E-C11B3E81D007}" destId="{C7922806-BEE9-4A1B-989C-0687332B92BF}" srcOrd="11" destOrd="0" presId="urn:microsoft.com/office/officeart/2005/8/layout/cycle1"/>
    <dgm:cxn modelId="{DDBD130F-5300-493A-9B0F-955C9D0BA182}" type="presParOf" srcId="{A0972D81-11AF-4A66-839E-C11B3E81D007}" destId="{9EFD8D3E-0D70-4CD6-9FEA-0C8271B2562E}" srcOrd="12" destOrd="0" presId="urn:microsoft.com/office/officeart/2005/8/layout/cycle1"/>
    <dgm:cxn modelId="{186B8992-DD12-4136-8462-9AEF9D67923C}" type="presParOf" srcId="{A0972D81-11AF-4A66-839E-C11B3E81D007}" destId="{C1A37B85-1266-440F-A866-636795AABA15}" srcOrd="13" destOrd="0" presId="urn:microsoft.com/office/officeart/2005/8/layout/cycle1"/>
    <dgm:cxn modelId="{CAC63EFC-E2F7-41C5-A02E-C57EBD431F22}" type="presParOf" srcId="{A0972D81-11AF-4A66-839E-C11B3E81D007}" destId="{69A42348-BB53-4F6C-8222-8CE7FC50555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1220C-2F30-487E-902B-6B5E7680E775}">
      <dsp:nvSpPr>
        <dsp:cNvPr id="0" name=""/>
        <dsp:cNvSpPr/>
      </dsp:nvSpPr>
      <dsp:spPr>
        <a:xfrm>
          <a:off x="5238991" y="688109"/>
          <a:ext cx="1471853" cy="73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Value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5238991" y="688109"/>
        <a:ext cx="1471853" cy="732538"/>
      </dsp:txXfrm>
    </dsp:sp>
    <dsp:sp modelId="{ED424498-3D58-44BB-8B1C-1E95CC8D0783}">
      <dsp:nvSpPr>
        <dsp:cNvPr id="0" name=""/>
        <dsp:cNvSpPr/>
      </dsp:nvSpPr>
      <dsp:spPr>
        <a:xfrm>
          <a:off x="1945798" y="271452"/>
          <a:ext cx="5175780" cy="5175780"/>
        </a:xfrm>
        <a:prstGeom prst="circularArrow">
          <a:avLst>
            <a:gd name="adj1" fmla="val 5200"/>
            <a:gd name="adj2" fmla="val 335869"/>
            <a:gd name="adj3" fmla="val 69572"/>
            <a:gd name="adj4" fmla="val 1927239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92BFC-130B-4113-B233-4E27BB6E28E4}">
      <dsp:nvSpPr>
        <dsp:cNvPr id="0" name=""/>
        <dsp:cNvSpPr/>
      </dsp:nvSpPr>
      <dsp:spPr>
        <a:xfrm>
          <a:off x="5537817" y="3129542"/>
          <a:ext cx="2386978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Trust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5537817" y="3129542"/>
        <a:ext cx="2386978" cy="684000"/>
      </dsp:txXfrm>
    </dsp:sp>
    <dsp:sp modelId="{0BC4C236-6BBB-46AB-BA07-D4C92FDDACA3}">
      <dsp:nvSpPr>
        <dsp:cNvPr id="0" name=""/>
        <dsp:cNvSpPr/>
      </dsp:nvSpPr>
      <dsp:spPr>
        <a:xfrm>
          <a:off x="1779387" y="-73808"/>
          <a:ext cx="5175780" cy="5175780"/>
        </a:xfrm>
        <a:prstGeom prst="circularArrow">
          <a:avLst>
            <a:gd name="adj1" fmla="val 5200"/>
            <a:gd name="adj2" fmla="val 335869"/>
            <a:gd name="adj3" fmla="val 4076316"/>
            <a:gd name="adj4" fmla="val 206781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44ECC-4500-43EB-9385-00FAC72F5137}">
      <dsp:nvSpPr>
        <dsp:cNvPr id="0" name=""/>
        <dsp:cNvSpPr/>
      </dsp:nvSpPr>
      <dsp:spPr>
        <a:xfrm>
          <a:off x="2878621" y="4716278"/>
          <a:ext cx="3337461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Relationship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2878621" y="4716278"/>
        <a:ext cx="3337461" cy="684000"/>
      </dsp:txXfrm>
    </dsp:sp>
    <dsp:sp modelId="{4E8BBAE4-D0AB-4439-8477-DFCFF8AF22A1}">
      <dsp:nvSpPr>
        <dsp:cNvPr id="0" name=""/>
        <dsp:cNvSpPr/>
      </dsp:nvSpPr>
      <dsp:spPr>
        <a:xfrm>
          <a:off x="2139535" y="-73808"/>
          <a:ext cx="5175780" cy="5175780"/>
        </a:xfrm>
        <a:prstGeom prst="circularArrow">
          <a:avLst>
            <a:gd name="adj1" fmla="val 5200"/>
            <a:gd name="adj2" fmla="val 335869"/>
            <a:gd name="adj3" fmla="val 8396316"/>
            <a:gd name="adj4" fmla="val 638781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D975D-AB94-4E63-B19E-CCD7B524A4DC}">
      <dsp:nvSpPr>
        <dsp:cNvPr id="0" name=""/>
        <dsp:cNvSpPr/>
      </dsp:nvSpPr>
      <dsp:spPr>
        <a:xfrm>
          <a:off x="731949" y="3129542"/>
          <a:ext cx="3262895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Understanding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731949" y="3129542"/>
        <a:ext cx="3262895" cy="684000"/>
      </dsp:txXfrm>
    </dsp:sp>
    <dsp:sp modelId="{C7922806-BEE9-4A1B-989C-0687332B92BF}">
      <dsp:nvSpPr>
        <dsp:cNvPr id="0" name=""/>
        <dsp:cNvSpPr/>
      </dsp:nvSpPr>
      <dsp:spPr>
        <a:xfrm>
          <a:off x="1972867" y="269284"/>
          <a:ext cx="5175780" cy="5175780"/>
        </a:xfrm>
        <a:prstGeom prst="circularArrow">
          <a:avLst>
            <a:gd name="adj1" fmla="val 5200"/>
            <a:gd name="adj2" fmla="val 335869"/>
            <a:gd name="adj3" fmla="val 12642555"/>
            <a:gd name="adj4" fmla="val 10391290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37B85-1266-440F-A866-636795AABA15}">
      <dsp:nvSpPr>
        <dsp:cNvPr id="0" name=""/>
        <dsp:cNvSpPr/>
      </dsp:nvSpPr>
      <dsp:spPr>
        <a:xfrm>
          <a:off x="2024233" y="813478"/>
          <a:ext cx="1952277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↓ </a:t>
          </a:r>
          <a:r>
            <a:rPr lang="en-US" sz="3200" b="0" kern="1200" dirty="0" smtClean="0">
              <a:solidFill>
                <a:srgbClr val="0070C0"/>
              </a:solidFill>
            </a:rPr>
            <a:t>Leakage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2024233" y="813478"/>
        <a:ext cx="1952277" cy="684000"/>
      </dsp:txXfrm>
    </dsp:sp>
    <dsp:sp modelId="{69A42348-BB53-4F6C-8222-8CE7FC50555A}">
      <dsp:nvSpPr>
        <dsp:cNvPr id="0" name=""/>
        <dsp:cNvSpPr/>
      </dsp:nvSpPr>
      <dsp:spPr>
        <a:xfrm>
          <a:off x="1959139" y="249578"/>
          <a:ext cx="5175780" cy="5175780"/>
        </a:xfrm>
        <a:prstGeom prst="circularArrow">
          <a:avLst>
            <a:gd name="adj1" fmla="val 5200"/>
            <a:gd name="adj2" fmla="val 335869"/>
            <a:gd name="adj3" fmla="val 17100803"/>
            <a:gd name="adj4" fmla="val 1450867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1220C-2F30-487E-902B-6B5E7680E775}">
      <dsp:nvSpPr>
        <dsp:cNvPr id="0" name=""/>
        <dsp:cNvSpPr/>
      </dsp:nvSpPr>
      <dsp:spPr>
        <a:xfrm>
          <a:off x="5238991" y="688109"/>
          <a:ext cx="1471853" cy="73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Value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5238991" y="688109"/>
        <a:ext cx="1471853" cy="732538"/>
      </dsp:txXfrm>
    </dsp:sp>
    <dsp:sp modelId="{ED424498-3D58-44BB-8B1C-1E95CC8D0783}">
      <dsp:nvSpPr>
        <dsp:cNvPr id="0" name=""/>
        <dsp:cNvSpPr/>
      </dsp:nvSpPr>
      <dsp:spPr>
        <a:xfrm>
          <a:off x="1945798" y="271452"/>
          <a:ext cx="5175780" cy="5175780"/>
        </a:xfrm>
        <a:prstGeom prst="circularArrow">
          <a:avLst>
            <a:gd name="adj1" fmla="val 5200"/>
            <a:gd name="adj2" fmla="val 335869"/>
            <a:gd name="adj3" fmla="val 69572"/>
            <a:gd name="adj4" fmla="val 1927239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92BFC-130B-4113-B233-4E27BB6E28E4}">
      <dsp:nvSpPr>
        <dsp:cNvPr id="0" name=""/>
        <dsp:cNvSpPr/>
      </dsp:nvSpPr>
      <dsp:spPr>
        <a:xfrm>
          <a:off x="5537817" y="3129542"/>
          <a:ext cx="2386978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Trust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5537817" y="3129542"/>
        <a:ext cx="2386978" cy="684000"/>
      </dsp:txXfrm>
    </dsp:sp>
    <dsp:sp modelId="{0BC4C236-6BBB-46AB-BA07-D4C92FDDACA3}">
      <dsp:nvSpPr>
        <dsp:cNvPr id="0" name=""/>
        <dsp:cNvSpPr/>
      </dsp:nvSpPr>
      <dsp:spPr>
        <a:xfrm>
          <a:off x="1779387" y="-73808"/>
          <a:ext cx="5175780" cy="5175780"/>
        </a:xfrm>
        <a:prstGeom prst="circularArrow">
          <a:avLst>
            <a:gd name="adj1" fmla="val 5200"/>
            <a:gd name="adj2" fmla="val 335869"/>
            <a:gd name="adj3" fmla="val 4076316"/>
            <a:gd name="adj4" fmla="val 206781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44ECC-4500-43EB-9385-00FAC72F5137}">
      <dsp:nvSpPr>
        <dsp:cNvPr id="0" name=""/>
        <dsp:cNvSpPr/>
      </dsp:nvSpPr>
      <dsp:spPr>
        <a:xfrm>
          <a:off x="2878621" y="4716278"/>
          <a:ext cx="3337461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Relationship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2878621" y="4716278"/>
        <a:ext cx="3337461" cy="684000"/>
      </dsp:txXfrm>
    </dsp:sp>
    <dsp:sp modelId="{4E8BBAE4-D0AB-4439-8477-DFCFF8AF22A1}">
      <dsp:nvSpPr>
        <dsp:cNvPr id="0" name=""/>
        <dsp:cNvSpPr/>
      </dsp:nvSpPr>
      <dsp:spPr>
        <a:xfrm>
          <a:off x="2139535" y="-73808"/>
          <a:ext cx="5175780" cy="5175780"/>
        </a:xfrm>
        <a:prstGeom prst="circularArrow">
          <a:avLst>
            <a:gd name="adj1" fmla="val 5200"/>
            <a:gd name="adj2" fmla="val 335869"/>
            <a:gd name="adj3" fmla="val 8396316"/>
            <a:gd name="adj4" fmla="val 638781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D975D-AB94-4E63-B19E-CCD7B524A4DC}">
      <dsp:nvSpPr>
        <dsp:cNvPr id="0" name=""/>
        <dsp:cNvSpPr/>
      </dsp:nvSpPr>
      <dsp:spPr>
        <a:xfrm>
          <a:off x="731949" y="3129542"/>
          <a:ext cx="3262895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↑ </a:t>
          </a:r>
          <a:r>
            <a:rPr lang="en-US" sz="3200" b="0" kern="1200" dirty="0" smtClean="0">
              <a:solidFill>
                <a:srgbClr val="0070C0"/>
              </a:solidFill>
            </a:rPr>
            <a:t>Understanding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731949" y="3129542"/>
        <a:ext cx="3262895" cy="684000"/>
      </dsp:txXfrm>
    </dsp:sp>
    <dsp:sp modelId="{C7922806-BEE9-4A1B-989C-0687332B92BF}">
      <dsp:nvSpPr>
        <dsp:cNvPr id="0" name=""/>
        <dsp:cNvSpPr/>
      </dsp:nvSpPr>
      <dsp:spPr>
        <a:xfrm>
          <a:off x="1972867" y="269284"/>
          <a:ext cx="5175780" cy="5175780"/>
        </a:xfrm>
        <a:prstGeom prst="circularArrow">
          <a:avLst>
            <a:gd name="adj1" fmla="val 5200"/>
            <a:gd name="adj2" fmla="val 335869"/>
            <a:gd name="adj3" fmla="val 12642555"/>
            <a:gd name="adj4" fmla="val 10391290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37B85-1266-440F-A866-636795AABA15}">
      <dsp:nvSpPr>
        <dsp:cNvPr id="0" name=""/>
        <dsp:cNvSpPr/>
      </dsp:nvSpPr>
      <dsp:spPr>
        <a:xfrm>
          <a:off x="2024233" y="813478"/>
          <a:ext cx="1952277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↓ </a:t>
          </a:r>
          <a:r>
            <a:rPr lang="en-US" sz="3200" b="0" kern="1200" dirty="0" smtClean="0">
              <a:solidFill>
                <a:srgbClr val="0070C0"/>
              </a:solidFill>
            </a:rPr>
            <a:t>Leakage</a:t>
          </a:r>
          <a:endParaRPr lang="en-US" sz="3200" b="0" kern="1200" dirty="0">
            <a:solidFill>
              <a:srgbClr val="0070C0"/>
            </a:solidFill>
          </a:endParaRPr>
        </a:p>
      </dsp:txBody>
      <dsp:txXfrm>
        <a:off x="2024233" y="813478"/>
        <a:ext cx="1952277" cy="684000"/>
      </dsp:txXfrm>
    </dsp:sp>
    <dsp:sp modelId="{69A42348-BB53-4F6C-8222-8CE7FC50555A}">
      <dsp:nvSpPr>
        <dsp:cNvPr id="0" name=""/>
        <dsp:cNvSpPr/>
      </dsp:nvSpPr>
      <dsp:spPr>
        <a:xfrm>
          <a:off x="1959139" y="249578"/>
          <a:ext cx="5175780" cy="5175780"/>
        </a:xfrm>
        <a:prstGeom prst="circularArrow">
          <a:avLst>
            <a:gd name="adj1" fmla="val 5200"/>
            <a:gd name="adj2" fmla="val 335869"/>
            <a:gd name="adj3" fmla="val 17100803"/>
            <a:gd name="adj4" fmla="val 14508674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1F6172AC-0962-E94D-8B90-71BC385F476C}" type="datetimeFigureOut">
              <a:rPr lang="en-US" smtClean="0">
                <a:uFillTx/>
              </a:rPr>
              <a:t>11/2/2018</a:t>
            </a:fld>
            <a:endParaRPr lang="en-US">
              <a:uFillTx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en-US">
              <a:uFillTx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>
                <a:uFillTx/>
              </a:rPr>
              <a:t>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02B2930D-9975-124A-91C5-154A26DEA187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ash.edu/news/internal/newsletter/the-insider/2018/26-mar-2018/articles/if-you-dont-like-it-change-it?utm_medium=email&amp;utm_content=button1&amp;utm_source=the-insider-26-mar&amp;utm_campaign=Staff%20newsletter%20-%20Introducing%20%22If%20you%20don't%20like%20it,%20change%20it%2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onash.edu/about/who/strategic-plan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ash.edu/about/who/strategic-pla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onash.edu/news/internal/newsletter/the-insider/2018/26-mar-2018/articles/if-you-dont-like-it-change-it?utm_medium=email&amp;utm_content=button1&amp;utm_source=the-insider-26-mar&amp;utm_campaign=Staff%20newsletter%20-%20Introducing%20%22If%20you%20don't%20like%20it,%20change%20it%22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ash.edu/news/internal/newsletter/the-insider/2018/26-mar-2018/articles/if-you-dont-like-it-change-it?utm_medium=email&amp;utm_content=button1&amp;utm_source=the-insider-26-mar&amp;utm_campaign=Staff%20newsletter%20-%20Introducing%20%22If%20you%20don't%20like%20it,%20change%20it%22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ash.edu/news/internal/newsletter/the-insider/2018/26-mar-2018/articles/if-you-dont-like-it-change-it?utm_medium=email&amp;utm_content=button1&amp;utm_source=the-insider-26-mar&amp;utm_campaign=Staff%20newsletter%20-%20Introducing%20%22If%20you%20don't%20like%20it,%20change%20it%22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onash.edu/about/who/strategic-pla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16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19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"There is nothing quite so useless as doing with great efficiency something that should not be done at all.“ – Peter Drucker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Value</a:t>
            </a:r>
            <a:r>
              <a:rPr lang="en-AU" baseline="0" dirty="0" smtClean="0">
                <a:uFillTx/>
              </a:rPr>
              <a:t> </a:t>
            </a:r>
            <a:r>
              <a:rPr lang="en-AU" baseline="0" dirty="0" smtClean="0">
                <a:uFillTx/>
              </a:rPr>
              <a:t>is what the customer wants (not you)</a:t>
            </a:r>
          </a:p>
          <a:p>
            <a:r>
              <a:rPr lang="en-AU" baseline="0" dirty="0" smtClean="0">
                <a:uFillTx/>
              </a:rPr>
              <a:t>Subjective</a:t>
            </a:r>
          </a:p>
          <a:p>
            <a:r>
              <a:rPr lang="en-AU" baseline="0" dirty="0" smtClean="0">
                <a:uFillTx/>
              </a:rPr>
              <a:t>Expectations vs Reality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MUST understand customer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Make them want what you have to give (marketing)</a:t>
            </a:r>
          </a:p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20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Monash commenced</a:t>
            </a:r>
            <a:r>
              <a:rPr lang="en-AU" baseline="0" dirty="0" smtClean="0">
                <a:uFillTx/>
              </a:rPr>
              <a:t> in 1961 with 347 students</a:t>
            </a:r>
          </a:p>
          <a:p>
            <a:r>
              <a:rPr lang="en-AU" baseline="0" dirty="0" smtClean="0">
                <a:uFillTx/>
              </a:rPr>
              <a:t>Now Australia's largest university</a:t>
            </a:r>
          </a:p>
          <a:p>
            <a:r>
              <a:rPr lang="en-AU" baseline="0" dirty="0" smtClean="0">
                <a:uFillTx/>
              </a:rPr>
              <a:t>Young &amp; ambitious</a:t>
            </a:r>
          </a:p>
          <a:p>
            <a:r>
              <a:rPr lang="en-AU" baseline="0" dirty="0" smtClean="0">
                <a:uFillTx/>
              </a:rPr>
              <a:t>Research Intensive</a:t>
            </a:r>
          </a:p>
          <a:p>
            <a:endParaRPr lang="en-AU" baseline="0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AU" dirty="0" smtClean="0">
                <a:uFillTx/>
              </a:rPr>
              <a:t>Monash = Highest</a:t>
            </a:r>
            <a:r>
              <a:rPr lang="en-AU" baseline="0" dirty="0" smtClean="0">
                <a:uFillTx/>
              </a:rPr>
              <a:t> International Competitive Research Income of any Australian </a:t>
            </a:r>
            <a:r>
              <a:rPr lang="en-AU" baseline="0" dirty="0" err="1" smtClean="0">
                <a:uFillTx/>
              </a:rPr>
              <a:t>Uni</a:t>
            </a:r>
            <a:r>
              <a:rPr lang="en-AU" baseline="0" dirty="0" smtClean="0">
                <a:uFillTx/>
              </a:rPr>
              <a:t> = $79m 2017</a:t>
            </a:r>
            <a:endParaRPr lang="en-AU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“If you don’t like it, change it”</a:t>
            </a:r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Excellent Research &amp; Education to solve the great challenges of our age</a:t>
            </a:r>
          </a:p>
          <a:p>
            <a:endParaRPr lang="en-AU" dirty="0" smtClean="0">
              <a:uFillTx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Question the status quo and #CHANGEIT</a:t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Our work is making an impact all over the world, from bringing clean water to villages in Africa to creating new life-saving medicines.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With four Australian campuses, one in Malaysia, and over 100 international partners, we’re making a difference on a global scale.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At Monash we challenge ourselves and the world, “If you don’t like it, change it!” (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hlinkClick r:id="rId3"/>
              </a:rPr>
              <a:t>https://www.monash.edu/news/internal/newsletter/the-insider/2018/26-mar-2018/articles/if-you-dont-like-it-change-it?utm_medium=email&amp;utm_content=button1&amp;utm_source=the-insider-26-mar&amp;utm_campaign=Staff%20newsletter%20-%20Introducing%20%22If%20you%20don%27t%20like%20it%2C%20change%20it%22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).  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have the people, the platforms, the intellect, the passion, the scale, the diversity of expertise and the appetite to make a difference.  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To free up Monash’s capacity to leave our dent in the world,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eSolutions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is reducing Monash’s administrative burden, processes and costs.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are transforming Monash into a agile, innovative and digital business, liberating its capacity to compete in an increasingly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commoditised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globalised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educational market while also achieving world leading research to solve the great challenges of our age (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hlinkClick r:id="rId4"/>
              </a:rPr>
              <a:t>https://www.monash.edu/about/who/strategic-plan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).</a:t>
            </a:r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Times</a:t>
            </a:r>
            <a:r>
              <a:rPr lang="en-AU" baseline="0" dirty="0" smtClean="0">
                <a:uFillTx/>
              </a:rPr>
              <a:t> Higher Ed = #80</a:t>
            </a:r>
          </a:p>
          <a:p>
            <a:r>
              <a:rPr lang="en-AU" baseline="0" dirty="0" smtClean="0">
                <a:uFillTx/>
              </a:rPr>
              <a:t>US News World Rankings = #68</a:t>
            </a:r>
          </a:p>
          <a:p>
            <a:r>
              <a:rPr lang="en-AU" baseline="0" dirty="0" smtClean="0">
                <a:uFillTx/>
              </a:rPr>
              <a:t>QS World </a:t>
            </a:r>
            <a:r>
              <a:rPr lang="en-AU" baseline="0" dirty="0" err="1" smtClean="0">
                <a:uFillTx/>
              </a:rPr>
              <a:t>Uni</a:t>
            </a:r>
            <a:r>
              <a:rPr lang="en-AU" baseline="0" dirty="0" smtClean="0">
                <a:uFillTx/>
              </a:rPr>
              <a:t> Rankings = #59</a:t>
            </a:r>
          </a:p>
          <a:p>
            <a:r>
              <a:rPr lang="en-AU" baseline="0" dirty="0" smtClean="0">
                <a:uFillTx/>
              </a:rPr>
              <a:t>#28 – Asia’s most Innovative </a:t>
            </a:r>
            <a:r>
              <a:rPr lang="en-AU" baseline="0" dirty="0" err="1" smtClean="0">
                <a:uFillTx/>
              </a:rPr>
              <a:t>Ini</a:t>
            </a:r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#21 – World’s most International </a:t>
            </a:r>
            <a:r>
              <a:rPr lang="en-AU" baseline="0" dirty="0" err="1" smtClean="0">
                <a:uFillTx/>
              </a:rPr>
              <a:t>Uni</a:t>
            </a:r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#57 – Global </a:t>
            </a:r>
            <a:r>
              <a:rPr lang="en-AU" baseline="0" dirty="0" err="1" smtClean="0">
                <a:uFillTx/>
              </a:rPr>
              <a:t>Uni</a:t>
            </a:r>
            <a:r>
              <a:rPr lang="en-AU" baseline="0" dirty="0" smtClean="0">
                <a:uFillTx/>
              </a:rPr>
              <a:t> Employability ranking</a:t>
            </a:r>
          </a:p>
          <a:p>
            <a:endParaRPr lang="en-AU" baseline="0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AU" dirty="0" smtClean="0">
                <a:uFillTx/>
              </a:rPr>
              <a:t>Monash = Highest</a:t>
            </a:r>
            <a:r>
              <a:rPr lang="en-AU" baseline="0" dirty="0" smtClean="0">
                <a:uFillTx/>
              </a:rPr>
              <a:t> International Competitive Research Income of any Australian </a:t>
            </a:r>
            <a:r>
              <a:rPr lang="en-AU" baseline="0" dirty="0" err="1" smtClean="0">
                <a:uFillTx/>
              </a:rPr>
              <a:t>Uni</a:t>
            </a:r>
            <a:r>
              <a:rPr lang="en-AU" baseline="0" dirty="0" smtClean="0">
                <a:uFillTx/>
              </a:rPr>
              <a:t> = $79m 2017</a:t>
            </a:r>
            <a:endParaRPr lang="en-AU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CIO Portfolio</a:t>
            </a:r>
          </a:p>
          <a:p>
            <a:pPr lvl="1"/>
            <a:r>
              <a:rPr lang="en-AU" dirty="0" smtClean="0">
                <a:uFillTx/>
              </a:rPr>
              <a:t>800+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>
                <a:uFillTx/>
              </a:rPr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>
                <a:uFillTx/>
              </a:rPr>
              <a:t>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>
                <a:uFillTx/>
              </a:rPr>
              <a:t>Service</a:t>
            </a:r>
            <a:r>
              <a:rPr lang="en-AU" baseline="0" dirty="0" smtClean="0">
                <a:uFillTx/>
              </a:rPr>
              <a:t> desk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aseline="0" dirty="0" smtClean="0">
                <a:uFillTx/>
              </a:rPr>
              <a:t>Cybersecurity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baseline="0" dirty="0" smtClean="0">
                <a:uFillTx/>
              </a:rPr>
              <a:t>Monash Connect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 smtClean="0">
              <a:uFillTx/>
            </a:endParaRPr>
          </a:p>
          <a:p>
            <a:r>
              <a:rPr lang="en-AU" b="1" dirty="0" smtClean="0">
                <a:uFillTx/>
              </a:rPr>
              <a:t>Adoption</a:t>
            </a:r>
            <a:r>
              <a:rPr lang="en-AU" dirty="0" smtClean="0">
                <a:uFillTx/>
              </a:rPr>
              <a:t> over Delivery</a:t>
            </a:r>
          </a:p>
          <a:p>
            <a:r>
              <a:rPr lang="en-AU" b="1" dirty="0" smtClean="0">
                <a:uFillTx/>
              </a:rPr>
              <a:t>Lean</a:t>
            </a:r>
            <a:r>
              <a:rPr lang="en-AU" dirty="0" smtClean="0">
                <a:uFillTx/>
              </a:rPr>
              <a:t> (reduce waste)</a:t>
            </a:r>
          </a:p>
          <a:p>
            <a:r>
              <a:rPr lang="en-AU" sz="1200" b="1" i="0" u="non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Agile</a:t>
            </a:r>
            <a:r>
              <a:rPr lang="en-AU" sz="1200" b="0" i="0" u="non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(continual delivery of value)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Relationships</a:t>
            </a:r>
          </a:p>
          <a:p>
            <a:r>
              <a:rPr lang="en-AU" dirty="0" smtClean="0">
                <a:uFillTx/>
              </a:rPr>
              <a:t>Bus value</a:t>
            </a:r>
          </a:p>
          <a:p>
            <a:r>
              <a:rPr lang="en-AU" dirty="0" smtClean="0">
                <a:uFillTx/>
              </a:rPr>
              <a:t>Iterative delivery</a:t>
            </a:r>
          </a:p>
          <a:p>
            <a:endParaRPr lang="en-AU" dirty="0" smtClean="0">
              <a:uFillTx/>
            </a:endParaRPr>
          </a:p>
          <a:p>
            <a:endParaRPr lang="en-AU" sz="1200" b="0" i="0" u="sng" kern="1200" dirty="0" smtClean="0"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Monash commenced</a:t>
            </a:r>
            <a:r>
              <a:rPr lang="en-AU" baseline="0" dirty="0" smtClean="0">
                <a:uFillTx/>
              </a:rPr>
              <a:t> in 1961 with 347 students   (57 years old)</a:t>
            </a:r>
          </a:p>
          <a:p>
            <a:r>
              <a:rPr lang="en-AU" baseline="0" dirty="0" smtClean="0">
                <a:uFillTx/>
              </a:rPr>
              <a:t>Now Australia's largest university</a:t>
            </a:r>
          </a:p>
          <a:p>
            <a:r>
              <a:rPr lang="en-AU" baseline="0" dirty="0" smtClean="0">
                <a:uFillTx/>
              </a:rPr>
              <a:t>Young &amp; ambitious</a:t>
            </a:r>
          </a:p>
          <a:p>
            <a:r>
              <a:rPr lang="en-AU" baseline="0" dirty="0" smtClean="0">
                <a:uFillTx/>
              </a:rPr>
              <a:t>Research Intensive</a:t>
            </a:r>
          </a:p>
          <a:p>
            <a:endParaRPr lang="en-AU" baseline="0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AU" baseline="0" dirty="0" smtClean="0">
                <a:uFillTx/>
              </a:rPr>
              <a:t>Marketing Campaign = “If you don’t like it, change it”</a:t>
            </a:r>
            <a:endParaRPr lang="en-AU" dirty="0" smtClean="0">
              <a:uFillTx/>
            </a:endParaRPr>
          </a:p>
          <a:p>
            <a:r>
              <a:rPr lang="en-AU" baseline="0" dirty="0" smtClean="0">
                <a:uFillTx/>
              </a:rPr>
              <a:t>challenging the way people think, challenging them to take action and make change</a:t>
            </a:r>
          </a:p>
          <a:p>
            <a:r>
              <a:rPr lang="en-AU" baseline="0" dirty="0" smtClean="0">
                <a:uFillTx/>
              </a:rPr>
              <a:t>https://change-it.monash.edu/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have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people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platforms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intellect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passion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scale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diversity of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expertise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and the appetite to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make a difference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.  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To free up Monash’s capacity to leave our dent in the world,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eSolutions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is reducing Monash’s administrative burden, processes and costs.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are transforming Monash into a agile, innovative and digital business, liberating its capacity to compete in an increasingly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commoditised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globalised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educational market while also achieving world leading research to solve the great challenges of our age (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hlinkClick r:id="rId3"/>
              </a:rPr>
              <a:t>https://www.monash.edu/about/who/strategic-plan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).</a:t>
            </a:r>
            <a:endParaRPr lang="en-AU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#CHANGEIT</a:t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Our work is making an impact all over the world, from bringing clean water to villages in Africa to creating new life-saving medicines.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With four Australian campuses, one in Malaysia, and over 100 international partners, we’re making a difference on a global scale.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At Monash we challenge ourselves and the world, “If you don’t like it, change it!”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hlinkClick r:id="rId4"/>
              </a:rPr>
              <a:t>https://www.monash.edu/news/internal/newsletter/the-insider/2018/26-mar-2018/articles/if-you-dont-like-it-change-it?utm_medium=email&amp;utm_content=button1&amp;utm_source=the-insider-26-mar&amp;utm_campaign=Staff%20newsletter%20-%20Introducing%20%22If%20you%20don%27t%20like%20it%2C%20change%20it%22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).  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have the people, the platforms, the intellect, the passion, the scale, the diversity of expertise and the appetite to make a difference.  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To free up Monash’s capacity to leave our dent in the world,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eSolutions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is reducing Monash’s administrative burden, processes and costs.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are transforming Monash into a agile, innovative and digital business, liberating its capacity to compete in an increasingly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commoditised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globalised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educational market while also achieving world leading research to solve the great challenges of our age (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hlinkClick r:id="rId3"/>
              </a:rPr>
              <a:t>https://www.monash.edu/about/who/strategic-plan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).</a:t>
            </a:r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endParaRPr lang="en-AU" baseline="0" dirty="0" smtClean="0">
              <a:uFillTx/>
            </a:endParaRPr>
          </a:p>
          <a:p>
            <a:pPr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value leakage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Misaligned expectations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Missed opportunities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Poor design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Poor development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Poor adoption</a:t>
            </a:r>
          </a:p>
          <a:p>
            <a:endParaRPr lang="en-AU" dirty="0" smtClean="0">
              <a:uFillTx/>
            </a:endParaRPr>
          </a:p>
          <a:p>
            <a:r>
              <a:rPr lang="en-AU" baseline="0" dirty="0" smtClean="0">
                <a:uFillTx/>
              </a:rPr>
              <a:t>Adoption </a:t>
            </a:r>
            <a:r>
              <a:rPr lang="en-AU" baseline="0" dirty="0" smtClean="0">
                <a:uFillTx/>
              </a:rPr>
              <a:t>+ change = value</a:t>
            </a:r>
          </a:p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endParaRPr lang="en-AU" baseline="0" dirty="0" smtClean="0">
              <a:uFillTx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"Organisations, full of smart people, do stupid things" - Steven Little (The Milkshake Moment)</a:t>
            </a: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Value</a:t>
            </a:r>
            <a:r>
              <a:rPr lang="en-AU" baseline="0" dirty="0" smtClean="0">
                <a:uFillTx/>
              </a:rPr>
              <a:t> is what the customer wants (not you)</a:t>
            </a:r>
          </a:p>
          <a:p>
            <a:r>
              <a:rPr lang="en-AU" baseline="0" dirty="0" smtClean="0">
                <a:uFillTx/>
              </a:rPr>
              <a:t>Subjective</a:t>
            </a:r>
          </a:p>
          <a:p>
            <a:r>
              <a:rPr lang="en-AU" baseline="0" dirty="0" smtClean="0">
                <a:uFillTx/>
              </a:rPr>
              <a:t>Expectations vs Reality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MUST understand customer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Make them want what you have to give (marketing)</a:t>
            </a:r>
          </a:p>
          <a:p>
            <a:endParaRPr lang="en-AU" baseline="0" dirty="0" smtClean="0">
              <a:uFillTx/>
            </a:endParaRPr>
          </a:p>
          <a:p>
            <a:r>
              <a:rPr lang="en-AU" dirty="0" smtClean="0">
                <a:uFillTx/>
              </a:rPr>
              <a:t>Adoption over Delivery</a:t>
            </a:r>
          </a:p>
          <a:p>
            <a:r>
              <a:rPr lang="en-AU" dirty="0" smtClean="0">
                <a:uFillTx/>
              </a:rPr>
              <a:t>Else shelf ware</a:t>
            </a: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29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30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
Poll Title: Which do you value most?</a:t>
            </a:r>
          </a:p>
          <a:p>
            <a:endParaRPr lang="en-US" dirty="0" smtClean="0">
              <a:uFillTx/>
            </a:endParaRPr>
          </a:p>
          <a:p>
            <a:r>
              <a:rPr lang="en-US" b="1" dirty="0" smtClean="0">
                <a:uFillTx/>
              </a:rPr>
              <a:t>https://pollev.com/lindsaymacdo908</a:t>
            </a:r>
          </a:p>
          <a:p>
            <a:r>
              <a:rPr lang="en-US" dirty="0" smtClean="0">
                <a:uFillTx/>
              </a:rPr>
              <a:t>
https://www.polleverywhere.com/multiple_choice_polls/VjGlZvBfP6YQOBg</a:t>
            </a:r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31</a:t>
            </a:fld>
            <a:endParaRPr lang="en-US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
Poll Title: Where are you from?</a:t>
            </a:r>
          </a:p>
          <a:p>
            <a:r>
              <a:rPr lang="en-US" dirty="0" smtClean="0">
                <a:uFillTx/>
              </a:rPr>
              <a:t>
https://www.polleverywhere.com/clickable_images/xJQax03ujEOsBRH</a:t>
            </a:r>
          </a:p>
          <a:p>
            <a:endParaRPr lang="en-US" dirty="0" smtClean="0">
              <a:uFillTx/>
            </a:endParaRPr>
          </a:p>
          <a:p>
            <a:r>
              <a:rPr lang="en-AU" dirty="0" smtClean="0">
                <a:uFillTx/>
              </a:rPr>
              <a:t>https://www.polleverywhere.com/my/polls</a:t>
            </a:r>
          </a:p>
          <a:p>
            <a:endParaRPr lang="en-AU" dirty="0" smtClean="0">
              <a:uFillTx/>
            </a:endParaRPr>
          </a:p>
          <a:p>
            <a:r>
              <a:rPr lang="en-AU" sz="1200" dirty="0" smtClean="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https://pollev.com/lindsaymacdo908</a:t>
            </a:r>
            <a:endParaRPr lang="en-AU" sz="1100" dirty="0" smtClean="0">
              <a:solidFill>
                <a:schemeClr val="accent5">
                  <a:lumMod val="50000"/>
                </a:schemeClr>
              </a:solidFill>
              <a:uFillTx/>
              <a:latin typeface="Arial Narrow" panose="020B0606020202030204" pitchFamily="34" charset="0"/>
            </a:endParaRPr>
          </a:p>
          <a:p>
            <a:endParaRPr lang="en-AU" sz="1050" dirty="0" smtClean="0">
              <a:solidFill>
                <a:schemeClr val="accent5">
                  <a:lumMod val="50000"/>
                </a:schemeClr>
              </a:solidFill>
              <a:uFillTx/>
              <a:latin typeface="Arial Narrow" panose="020B0606020202030204" pitchFamily="34" charset="0"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</a:t>
            </a:fld>
            <a:endParaRPr lang="en-US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>
              <a:uFillTx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Retro</a:t>
            </a:r>
          </a:p>
          <a:p>
            <a:r>
              <a:rPr lang="en-AU" dirty="0" smtClean="0">
                <a:uFillTx/>
              </a:rPr>
              <a:t>Recent business</a:t>
            </a:r>
            <a:r>
              <a:rPr lang="en-AU" baseline="0" dirty="0" smtClean="0">
                <a:uFillTx/>
              </a:rPr>
              <a:t> initiative?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Steps = hand overs, touch points, potential break points, delays, misunderstandings</a:t>
            </a:r>
          </a:p>
          <a:p>
            <a:r>
              <a:rPr lang="en-AU" baseline="0" dirty="0" smtClean="0">
                <a:uFillTx/>
              </a:rPr>
              <a:t>Things that add delay and risk</a:t>
            </a:r>
          </a:p>
          <a:p>
            <a:r>
              <a:rPr lang="en-AU" baseline="0" dirty="0" smtClean="0">
                <a:uFillTx/>
              </a:rPr>
              <a:t>Waste</a:t>
            </a: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Value</a:t>
            </a:r>
            <a:r>
              <a:rPr lang="en-AU" baseline="0" dirty="0" smtClean="0">
                <a:uFillTx/>
              </a:rPr>
              <a:t> is what the customer wants (not you)</a:t>
            </a:r>
          </a:p>
          <a:p>
            <a:r>
              <a:rPr lang="en-AU" baseline="0" dirty="0" smtClean="0">
                <a:uFillTx/>
              </a:rPr>
              <a:t>Subjective</a:t>
            </a:r>
          </a:p>
          <a:p>
            <a:r>
              <a:rPr lang="en-AU" baseline="0" dirty="0" smtClean="0">
                <a:uFillTx/>
              </a:rPr>
              <a:t>Expectations vs Reality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MUST understand customer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Make them want what you have to give (marketing)</a:t>
            </a:r>
          </a:p>
          <a:p>
            <a:endParaRPr lang="en-AU" baseline="0" dirty="0" smtClean="0">
              <a:uFillTx/>
            </a:endParaRPr>
          </a:p>
          <a:p>
            <a:r>
              <a:rPr lang="en-AU" dirty="0" smtClean="0">
                <a:uFillTx/>
              </a:rPr>
              <a:t>Adoption over Delivery</a:t>
            </a:r>
          </a:p>
          <a:p>
            <a:r>
              <a:rPr lang="en-AU" dirty="0" smtClean="0">
                <a:uFillTx/>
              </a:rPr>
              <a:t>Else shelf ware</a:t>
            </a: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
Poll Title: How many steps to deliver value?
https://www.polleverywhere.com/multiple_choice_polls/BPL4A6qQrzFYGyL</a:t>
            </a:r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35</a:t>
            </a:fld>
            <a:endParaRPr lang="en-US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>
              <a:uFillTx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Retro</a:t>
            </a:r>
          </a:p>
          <a:p>
            <a:r>
              <a:rPr lang="en-AU" dirty="0" smtClean="0">
                <a:uFillTx/>
              </a:rPr>
              <a:t>Recent business</a:t>
            </a:r>
            <a:r>
              <a:rPr lang="en-AU" baseline="0" dirty="0" smtClean="0">
                <a:uFillTx/>
              </a:rPr>
              <a:t> initiative?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Steps = hand overs, touch points, potential break points, delays, misunderstandings</a:t>
            </a:r>
          </a:p>
          <a:p>
            <a:r>
              <a:rPr lang="en-AU" baseline="0" dirty="0" smtClean="0">
                <a:uFillTx/>
              </a:rPr>
              <a:t>Things that add delay and risk</a:t>
            </a:r>
          </a:p>
          <a:p>
            <a:r>
              <a:rPr lang="en-AU" baseline="0" dirty="0" smtClean="0">
                <a:uFillTx/>
              </a:rPr>
              <a:t>Waste</a:t>
            </a: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36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Define value opportunity</a:t>
            </a:r>
          </a:p>
          <a:p>
            <a:r>
              <a:rPr lang="en-AU" baseline="0" dirty="0" smtClean="0">
                <a:uFillTx/>
              </a:rPr>
              <a:t>Connect to capability</a:t>
            </a:r>
          </a:p>
          <a:p>
            <a:r>
              <a:rPr lang="en-AU" baseline="0" dirty="0" smtClean="0">
                <a:uFillTx/>
              </a:rPr>
              <a:t>Design solution</a:t>
            </a:r>
          </a:p>
          <a:p>
            <a:r>
              <a:rPr lang="en-AU" baseline="0" dirty="0" smtClean="0">
                <a:uFillTx/>
              </a:rPr>
              <a:t>Develop</a:t>
            </a:r>
          </a:p>
          <a:p>
            <a:r>
              <a:rPr lang="en-AU" baseline="0" dirty="0" smtClean="0">
                <a:uFillTx/>
              </a:rPr>
              <a:t>Deliver &amp; Harvest Value</a:t>
            </a:r>
          </a:p>
          <a:p>
            <a:endParaRPr lang="en-AU" baseline="0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Relationships – Consistency</a:t>
            </a:r>
          </a:p>
          <a:p>
            <a:endParaRPr lang="en-AU" baseline="0" dirty="0" smtClean="0">
              <a:uFillTx/>
            </a:endParaRPr>
          </a:p>
          <a:p>
            <a:pPr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Our critical change was to 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extend IT engagement earlier and later,  = BRM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identifying ideas at inception and 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focussing on business adoption. We also took time to 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identify key documents, decision points, and handovers, which define the stages of our value cycle.  </a:t>
            </a:r>
          </a:p>
          <a:p>
            <a:pPr lvl="1" rtl="0" fontAlgn="ctr"/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Role clarity – BRM, Service Delivery </a:t>
            </a:r>
            <a:r>
              <a:rPr lang="en-AU" sz="1200" b="0" i="0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Mgr</a:t>
            </a:r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Service Centre </a:t>
            </a:r>
            <a:r>
              <a:rPr lang="en-AU" sz="1200" b="0" i="0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Mgr</a:t>
            </a:r>
            <a:r>
              <a:rPr lang="en-AU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Delivery Lead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Consistency = Trust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Value Delivery Forum</a:t>
            </a:r>
          </a:p>
          <a:p>
            <a:r>
              <a:rPr lang="en-AU" dirty="0" smtClean="0">
                <a:uFillTx/>
              </a:rPr>
              <a:t>Agile Delivery</a:t>
            </a:r>
          </a:p>
          <a:p>
            <a:r>
              <a:rPr lang="en-AU" dirty="0" smtClean="0">
                <a:uFillTx/>
              </a:rPr>
              <a:t>Opportunity Summaries</a:t>
            </a: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39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Established BRM</a:t>
            </a:r>
          </a:p>
          <a:p>
            <a:r>
              <a:rPr lang="en-AU" dirty="0" smtClean="0">
                <a:uFillTx/>
              </a:rPr>
              <a:t>Consistent Opportunity template</a:t>
            </a:r>
          </a:p>
          <a:p>
            <a:r>
              <a:rPr lang="en-AU" dirty="0" smtClean="0">
                <a:uFillTx/>
              </a:rPr>
              <a:t>Agile</a:t>
            </a:r>
            <a:r>
              <a:rPr lang="en-AU" baseline="0" dirty="0" smtClean="0">
                <a:uFillTx/>
              </a:rPr>
              <a:t> delivery</a:t>
            </a:r>
          </a:p>
          <a:p>
            <a:r>
              <a:rPr lang="en-AU" baseline="0" dirty="0" smtClean="0">
                <a:uFillTx/>
              </a:rPr>
              <a:t>Relationships</a:t>
            </a:r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40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endParaRPr lang="en-AU" baseline="0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
Poll Title: How are you feeling today?
</a:t>
            </a:r>
          </a:p>
          <a:p>
            <a:r>
              <a:rPr lang="en-US" dirty="0" smtClean="0">
                <a:uFillTx/>
              </a:rPr>
              <a:t>https://www.polleverywhere.com/clickable_images/2uNBfP2SL0QFYG5</a:t>
            </a:r>
          </a:p>
          <a:p>
            <a:endParaRPr lang="en-US" dirty="0" smtClean="0">
              <a:uFillTx/>
            </a:endParaRPr>
          </a:p>
          <a:p>
            <a:r>
              <a:rPr lang="en-AU" dirty="0" smtClean="0">
                <a:uFillTx/>
              </a:rPr>
              <a:t>https://www.polleverywhere.com/my/polls</a:t>
            </a:r>
          </a:p>
          <a:p>
            <a:endParaRPr lang="en-AU" dirty="0" smtClean="0">
              <a:uFillTx/>
            </a:endParaRPr>
          </a:p>
          <a:p>
            <a:r>
              <a:rPr lang="en-AU" sz="1200" dirty="0" smtClean="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https://pollev.com/lindsaymacdo908</a:t>
            </a:r>
            <a:endParaRPr lang="en-AU" sz="1100" dirty="0" smtClean="0">
              <a:solidFill>
                <a:schemeClr val="accent5">
                  <a:lumMod val="50000"/>
                </a:schemeClr>
              </a:solidFill>
              <a:uFillTx/>
              <a:latin typeface="Arial Narrow" panose="020B0606020202030204" pitchFamily="34" charset="0"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</a:t>
            </a:fld>
            <a:endParaRPr lang="en-US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>
              <a:uFillTx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Understand – Deliver</a:t>
            </a:r>
            <a:r>
              <a:rPr lang="en-AU" baseline="0" dirty="0" smtClean="0">
                <a:uFillTx/>
              </a:rPr>
              <a:t> –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"There is nothing quite so useless as doing with great efficiency something that should not be done at all.“ – Peter Drucker</a:t>
            </a:r>
          </a:p>
          <a:p>
            <a:endParaRPr lang="en-AU" baseline="0" dirty="0" smtClean="0">
              <a:uFillTx/>
            </a:endParaRPr>
          </a:p>
          <a:p>
            <a:r>
              <a:rPr lang="en-AU" baseline="0" dirty="0" smtClean="0">
                <a:uFillTx/>
              </a:rPr>
              <a:t>Understanding = EASIER to reduce leakage = deliver more value</a:t>
            </a:r>
          </a:p>
          <a:p>
            <a:endParaRPr lang="en-AU" baseline="0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44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Do Poll Everywhere quiz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WHAT DID YOU LEARN?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 - use Vendor give</a:t>
            </a:r>
            <a:r>
              <a:rPr lang="en-AU" baseline="0" dirty="0" smtClean="0">
                <a:uFillTx/>
              </a:rPr>
              <a:t>aways for prizes?</a:t>
            </a:r>
          </a:p>
          <a:p>
            <a:endParaRPr lang="en-AU" dirty="0" smtClean="0">
              <a:uFillTx/>
            </a:endParaRPr>
          </a:p>
          <a:p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Value Focus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business value  (Relationships)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Delivery Cycle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Leakage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AU" sz="32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Relationships, Understanding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AU" sz="32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Iterative/Agile delivery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AU" sz="32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Consistency (documents, behaviours)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‘Virtuous value cycle' by improving business relationships to shape IT delivery for greater business value</a:t>
            </a:r>
            <a:endParaRPr lang="en-AU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uFillTx/>
              </a:rPr>
              <a:t> </a:t>
            </a:r>
          </a:p>
          <a:p>
            <a:endParaRPr lang="en-US" sz="3200" dirty="0" smtClean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49</a:t>
            </a:fld>
            <a:endParaRPr lang="en-US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>
              <a:uFillTx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50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Get started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As business</a:t>
            </a:r>
            <a:r>
              <a:rPr lang="en-AU" baseline="0" dirty="0" smtClean="0">
                <a:uFillTx/>
              </a:rPr>
              <a:t> matures, you need to grow ahead of them – to keep offering value</a:t>
            </a:r>
          </a:p>
          <a:p>
            <a:endParaRPr lang="en-AU" baseline="0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1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Achieve success, deliver value, small steps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1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Learn your organisational maturity, readiness and scope for change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1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Show your partner you genuinely want to provide value</a:t>
            </a:r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Expectations v reality = value leakage</a:t>
            </a:r>
          </a:p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6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Poll Title: How are you feeling today?
https://www.polleverywhere.com/clickable_images/Rn7TRfqmV7f17Yz</a:t>
            </a:r>
            <a:endParaRPr lang="en-AU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54</a:t>
            </a:fld>
            <a:endParaRPr lang="en-US"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>
              <a:uFillTx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uFillTx/>
                <a:hlinkClick r:id="rId3"/>
              </a:rPr>
              <a:t>If you don’t like it, change it!</a:t>
            </a:r>
            <a:endParaRPr lang="en-US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https://docs.google.com/document/d/19HYBE2mV5ostUKhDDAaQxcZxr5vFKjb6rY8OaEqcoEI/edit?ts=5bc67cc0</a:t>
            </a:r>
          </a:p>
          <a:p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56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3DE2B-9EF7-E44A-8A8D-81262F2C73F5}" type="slidenum">
              <a:rPr lang="en-US" smtClean="0">
                <a:uFillTx/>
              </a:rPr>
              <a:t>57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uFillTx/>
                <a:hlinkClick r:id="rId3"/>
              </a:rPr>
              <a:t>If you don’t like it, change it!</a:t>
            </a:r>
            <a:endParaRPr lang="en-US" dirty="0" smtClean="0">
              <a:uFillTx/>
            </a:endParaRP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https://change-it.monash.edu/</a:t>
            </a:r>
          </a:p>
          <a:p>
            <a:endParaRPr lang="en-AU" dirty="0" smtClean="0">
              <a:uFillTx/>
            </a:endParaRPr>
          </a:p>
          <a:p>
            <a:r>
              <a:rPr lang="en-AU" dirty="0" smtClean="0">
                <a:uFillTx/>
              </a:rPr>
              <a:t>https://www.youtube.com/watch?v=5v3DvG-HvjU</a:t>
            </a:r>
          </a:p>
          <a:p>
            <a:endParaRPr lang="en-AU" dirty="0" smtClean="0"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en-AU" baseline="0" dirty="0" smtClean="0">
                <a:uFillTx/>
              </a:rPr>
              <a:t>Marketing Campaign = “If you don’t like it, change it”</a:t>
            </a:r>
            <a:endParaRPr lang="en-AU" dirty="0" smtClean="0">
              <a:uFillTx/>
            </a:endParaRPr>
          </a:p>
          <a:p>
            <a:r>
              <a:rPr lang="en-AU" baseline="0" dirty="0" smtClean="0">
                <a:uFillTx/>
              </a:rPr>
              <a:t>challenging the way people think, challenging them to take action and make change</a:t>
            </a:r>
          </a:p>
          <a:p>
            <a:r>
              <a:rPr lang="en-AU" baseline="0" dirty="0" smtClean="0">
                <a:uFillTx/>
              </a:rPr>
              <a:t>https://change-it.monash.edu/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have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people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platforms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intellect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passion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scale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, the diversity of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expertise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and the appetite to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make a difference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.  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To free up Monash’s capacity to leave our dent in the world,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eSolutions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is reducing Monash’s administrative burden, processes and costs.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We are transforming Monash into a agile, innovative and digital business, liberating its capacity to compete in an increasingly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commoditised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globalised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educational market while also achieving world leading research to solve the great challenges of our age (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hlinkClick r:id="rId4"/>
              </a:rPr>
              <a:t>https://www.monash.edu/about/who/strategic-plan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 ).</a:t>
            </a:r>
            <a:endParaRPr lang="en-AU" dirty="0" smtClean="0">
              <a:uFillTx/>
            </a:endParaRPr>
          </a:p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58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7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9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930D-9975-124A-91C5-154A26DEA187}" type="slidenum">
              <a:rPr lang="en-US" smtClean="0">
                <a:uFillTx/>
              </a:rPr>
              <a:t>10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3411" y="483852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3411" y="2081984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07100" y="6203935"/>
            <a:ext cx="1612591" cy="46745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13580" y="4079868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DATE (UPPER CASE)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13580" y="4445593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PRESENTER (UPPER CASE)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059676"/>
            <a:ext cx="12192000" cy="2909888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965065" y="0"/>
            <a:ext cx="4226935" cy="6867236"/>
          </a:xfrm>
          <a:custGeom>
            <a:avLst/>
            <a:gdLst>
              <a:gd name="connsiteX0" fmla="*/ 0 w 3700462"/>
              <a:gd name="connsiteY0" fmla="*/ 0 h 6858000"/>
              <a:gd name="connsiteX1" fmla="*/ 3700462 w 3700462"/>
              <a:gd name="connsiteY1" fmla="*/ 0 h 6858000"/>
              <a:gd name="connsiteX2" fmla="*/ 3700462 w 3700462"/>
              <a:gd name="connsiteY2" fmla="*/ 6858000 h 6858000"/>
              <a:gd name="connsiteX3" fmla="*/ 0 w 3700462"/>
              <a:gd name="connsiteY3" fmla="*/ 6858000 h 6858000"/>
              <a:gd name="connsiteX4" fmla="*/ 0 w 3700462"/>
              <a:gd name="connsiteY4" fmla="*/ 0 h 6858000"/>
              <a:gd name="connsiteX0" fmla="*/ 526473 w 4226935"/>
              <a:gd name="connsiteY0" fmla="*/ 0 h 6867236"/>
              <a:gd name="connsiteX1" fmla="*/ 4226935 w 4226935"/>
              <a:gd name="connsiteY1" fmla="*/ 0 h 6867236"/>
              <a:gd name="connsiteX2" fmla="*/ 4226935 w 4226935"/>
              <a:gd name="connsiteY2" fmla="*/ 6858000 h 6867236"/>
              <a:gd name="connsiteX3" fmla="*/ 0 w 4226935"/>
              <a:gd name="connsiteY3" fmla="*/ 6867236 h 6867236"/>
              <a:gd name="connsiteX4" fmla="*/ 526473 w 4226935"/>
              <a:gd name="connsiteY4" fmla="*/ 0 h 686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6935" h="6867236">
                <a:moveTo>
                  <a:pt x="526473" y="0"/>
                </a:moveTo>
                <a:lnTo>
                  <a:pt x="4226935" y="0"/>
                </a:lnTo>
                <a:lnTo>
                  <a:pt x="4226935" y="6858000"/>
                </a:lnTo>
                <a:lnTo>
                  <a:pt x="0" y="6867236"/>
                </a:lnTo>
                <a:lnTo>
                  <a:pt x="526473" y="0"/>
                </a:lnTo>
                <a:close/>
              </a:path>
            </a:pathLst>
          </a:custGeom>
        </p:spPr>
        <p:txBody>
          <a:bodyPr/>
          <a:lstStyle/>
          <a:p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51340" y="4032207"/>
            <a:ext cx="5798306" cy="294913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9779" y="565999"/>
            <a:ext cx="10515600" cy="1017471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 dirty="0" smtClean="0">
                <a:uFillTx/>
              </a:rPr>
              <a:t>AREA / SLIDE HEADING (UPPER CASE)</a:t>
            </a:r>
            <a:endParaRPr lang="en-US" dirty="0">
              <a:uFillTx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534126" y="4412356"/>
            <a:ext cx="3167063" cy="176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>
                <a:uFillTx/>
              </a:rPr>
              <a:t>HIGHLIGHT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51840" y="1885686"/>
            <a:ext cx="10514979" cy="1098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>
                <a:uFillTx/>
              </a:rPr>
              <a:t>Body copy no smaller than 24pt. </a:t>
            </a:r>
          </a:p>
          <a:p>
            <a:pPr lvl="1"/>
            <a:endParaRPr 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2" y="1781021"/>
            <a:ext cx="10515600" cy="710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>
                <a:uFillTx/>
              </a:rPr>
              <a:t>HEADLINE CAPS GREY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9779" y="565999"/>
            <a:ext cx="10515600" cy="1017471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 dirty="0">
                <a:uFillTx/>
              </a:rPr>
              <a:t>AREA / SLIDE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3652" y="2531857"/>
            <a:ext cx="10514979" cy="1098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>
                <a:uFillTx/>
              </a:rPr>
              <a:t>Body copy no smaller than 24pt. </a:t>
            </a:r>
          </a:p>
          <a:p>
            <a:pPr lvl="1"/>
            <a:endParaRPr lang="en-US" dirty="0">
              <a:uFillTx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414786" y="-135896"/>
            <a:ext cx="6096000" cy="8177213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494" y="722167"/>
            <a:ext cx="5367617" cy="2730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69190" y="1914486"/>
            <a:ext cx="5022810" cy="4943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623771" y="2523961"/>
            <a:ext cx="4230161" cy="39095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2" y="264917"/>
            <a:ext cx="10515600" cy="1017471"/>
          </a:xfrm>
          <a:prstGeom prst="rect">
            <a:avLst/>
          </a:prstGeo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2" y="264917"/>
            <a:ext cx="10515600" cy="1017471"/>
          </a:xfrm>
          <a:prstGeom prst="rect">
            <a:avLst/>
          </a:prstGeo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07100" y="6203935"/>
            <a:ext cx="1612591" cy="4674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54938" y="2252880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54938" y="3851012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55107" y="5848896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DATE (UPPER CASE)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55107" y="6214621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PRESENTER (UPPER CASE)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en-AU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2" y="264917"/>
            <a:ext cx="10515600" cy="1017471"/>
          </a:xfrm>
          <a:prstGeom prst="rect">
            <a:avLst/>
          </a:prstGeo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  <a:endParaRPr lang="en-AU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AU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ABC03-8F1B-46A7-8017-BD7A7F45F37C}" type="datetimeFigureOut">
              <a:rPr lang="en-AU" smtClean="0">
                <a:uFillTx/>
              </a:rPr>
              <a:t>2/11/2018</a:t>
            </a:fld>
            <a:endParaRPr lang="en-AU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>
                <a:uFillTx/>
              </a:rPr>
              <a:t>‹#›</a:t>
            </a:fld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SUB HEADLINE / PRESENTER (28PT ARIAL NARROW, UPPER CASE)</a:t>
            </a:r>
            <a:endParaRPr lang="en-US" dirty="0" smtClean="0">
              <a:uFillTx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DATE (20PT ARIAL NARROW, UPPER CASE)</a:t>
            </a:r>
            <a:br>
              <a:rPr lang="en-AU" dirty="0" smtClean="0">
                <a:uFillTx/>
              </a:rPr>
            </a:br>
            <a:endParaRPr lang="en-US" dirty="0" smtClean="0">
              <a:uFillTx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  <a:uFillTx/>
              </a:defRPr>
            </a:lvl1pPr>
          </a:lstStyle>
          <a:p>
            <a:pPr lvl="0"/>
            <a:r>
              <a:rPr lang="en-US" dirty="0" smtClean="0">
                <a:uFillTx/>
              </a:rPr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LOCATION/ EXTRA LINE (20PT ARIAL NARROW, UPPER CASE)</a:t>
            </a:r>
            <a:br>
              <a:rPr lang="en-AU" dirty="0" smtClean="0">
                <a:uFillTx/>
              </a:rPr>
            </a:br>
            <a:endParaRPr lang="en-US" dirty="0" smtClean="0"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1" name="Freeform 10"/>
          <p:cNvSpPr>
            <a:spLocks/>
          </p:cNvSpPr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6" name="Freeform 15"/>
          <p:cNvSpPr>
            <a:spLocks/>
          </p:cNvSpPr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7" name="Rectangle 16"/>
          <p:cNvSpPr>
            <a:spLocks/>
          </p:cNvSpPr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SUB HEADLINE / PRESENTER (28PT ARIAL NARROW, UPPER CASE)</a:t>
            </a:r>
            <a:endParaRPr lang="en-US" dirty="0" smtClean="0">
              <a:uFillTx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DATE (20PT ARIAL NARROW, UPPER CASE)</a:t>
            </a:r>
            <a:br>
              <a:rPr lang="en-AU" dirty="0" smtClean="0">
                <a:uFillTx/>
              </a:rPr>
            </a:br>
            <a:endParaRPr lang="en-US" dirty="0" smtClean="0">
              <a:uFillTx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  <a:uFillTx/>
              </a:defRPr>
            </a:lvl1pPr>
          </a:lstStyle>
          <a:p>
            <a:pPr lvl="0"/>
            <a:r>
              <a:rPr lang="en-US" dirty="0" smtClean="0">
                <a:uFillTx/>
              </a:rPr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LOCATION/ EXTRA LINE (20PT ARIAL NARROW, UPPER CASE)</a:t>
            </a:r>
            <a:br>
              <a:rPr lang="en-AU" dirty="0" smtClean="0">
                <a:uFillTx/>
              </a:rPr>
            </a:br>
            <a:endParaRPr lang="en-US" dirty="0" smtClean="0"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12" name="Freeform 11"/>
          <p:cNvSpPr>
            <a:spLocks/>
          </p:cNvSpPr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4" name="Rectangle 13"/>
          <p:cNvSpPr>
            <a:spLocks/>
          </p:cNvSpPr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7600950" y="-9524"/>
            <a:ext cx="1485900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SUB HEADLINE / PRESENTER (28PT ARIAL NARROW, UPPER CASE)</a:t>
            </a:r>
            <a:endParaRPr lang="en-US" dirty="0" smtClean="0">
              <a:uFillTx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DATE (20PT ARIAL NARROW, UPPER CASE)</a:t>
            </a:r>
            <a:br>
              <a:rPr lang="en-AU" dirty="0" smtClean="0">
                <a:uFillTx/>
              </a:rPr>
            </a:br>
            <a:endParaRPr lang="en-US" dirty="0" smtClean="0">
              <a:uFillTx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  <a:uFillTx/>
              </a:defRPr>
            </a:lvl1pPr>
          </a:lstStyle>
          <a:p>
            <a:pPr lvl="0"/>
            <a:r>
              <a:rPr lang="en-US" dirty="0" smtClean="0">
                <a:uFillTx/>
              </a:rPr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uFillTx/>
              </a:defRPr>
            </a:lvl1pPr>
          </a:lstStyle>
          <a:p>
            <a:r>
              <a:rPr lang="en-AU" dirty="0" smtClean="0">
                <a:uFillTx/>
              </a:rPr>
              <a:t>LOCATION/ EXTRA LINE (20PT ARIAL NARROW, UPPER CASE)</a:t>
            </a:r>
            <a:br>
              <a:rPr lang="en-AU" dirty="0" smtClean="0">
                <a:uFillTx/>
              </a:rPr>
            </a:br>
            <a:endParaRPr lang="en-US" dirty="0" smtClean="0">
              <a:uFillTx/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>
          <a:xfrm>
            <a:off x="5876925" y="-19050"/>
            <a:ext cx="6315075" cy="6886575"/>
          </a:xfrm>
          <a:custGeom>
            <a:avLst/>
            <a:gdLst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5307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77050"/>
              <a:gd name="connsiteX1" fmla="*/ 5067300 w 6315075"/>
              <a:gd name="connsiteY1" fmla="*/ 0 h 6877050"/>
              <a:gd name="connsiteX2" fmla="*/ 4857750 w 6315075"/>
              <a:gd name="connsiteY2" fmla="*/ 2286000 h 6877050"/>
              <a:gd name="connsiteX3" fmla="*/ 4648200 w 6315075"/>
              <a:gd name="connsiteY3" fmla="*/ 19050 h 6877050"/>
              <a:gd name="connsiteX4" fmla="*/ 1609725 w 6315075"/>
              <a:gd name="connsiteY4" fmla="*/ 9525 h 6877050"/>
              <a:gd name="connsiteX5" fmla="*/ 0 w 6315075"/>
              <a:gd name="connsiteY5" fmla="*/ 6877050 h 6877050"/>
              <a:gd name="connsiteX6" fmla="*/ 4181475 w 6315075"/>
              <a:gd name="connsiteY6" fmla="*/ 6867525 h 6877050"/>
              <a:gd name="connsiteX7" fmla="*/ 4191000 w 6315075"/>
              <a:gd name="connsiteY7" fmla="*/ 4048125 h 6877050"/>
              <a:gd name="connsiteX8" fmla="*/ 4400550 w 6315075"/>
              <a:gd name="connsiteY8" fmla="*/ 6877050 h 6877050"/>
              <a:gd name="connsiteX9" fmla="*/ 5305425 w 6315075"/>
              <a:gd name="connsiteY9" fmla="*/ 6877050 h 6877050"/>
              <a:gd name="connsiteX10" fmla="*/ 5524500 w 6315075"/>
              <a:gd name="connsiteY10" fmla="*/ 4057650 h 6877050"/>
              <a:gd name="connsiteX11" fmla="*/ 5534025 w 6315075"/>
              <a:gd name="connsiteY11" fmla="*/ 6867525 h 6877050"/>
              <a:gd name="connsiteX12" fmla="*/ 6315075 w 6315075"/>
              <a:gd name="connsiteY12" fmla="*/ 6867525 h 6877050"/>
              <a:gd name="connsiteX13" fmla="*/ 6305550 w 6315075"/>
              <a:gd name="connsiteY13" fmla="*/ 0 h 6877050"/>
              <a:gd name="connsiteX0" fmla="*/ 6305550 w 6315075"/>
              <a:gd name="connsiteY0" fmla="*/ 0 h 6886575"/>
              <a:gd name="connsiteX1" fmla="*/ 5067300 w 6315075"/>
              <a:gd name="connsiteY1" fmla="*/ 0 h 6886575"/>
              <a:gd name="connsiteX2" fmla="*/ 4857750 w 6315075"/>
              <a:gd name="connsiteY2" fmla="*/ 2286000 h 6886575"/>
              <a:gd name="connsiteX3" fmla="*/ 4648200 w 6315075"/>
              <a:gd name="connsiteY3" fmla="*/ 19050 h 6886575"/>
              <a:gd name="connsiteX4" fmla="*/ 1609725 w 6315075"/>
              <a:gd name="connsiteY4" fmla="*/ 9525 h 6886575"/>
              <a:gd name="connsiteX5" fmla="*/ 0 w 6315075"/>
              <a:gd name="connsiteY5" fmla="*/ 6877050 h 6886575"/>
              <a:gd name="connsiteX6" fmla="*/ 4181475 w 6315075"/>
              <a:gd name="connsiteY6" fmla="*/ 6867525 h 6886575"/>
              <a:gd name="connsiteX7" fmla="*/ 4191000 w 6315075"/>
              <a:gd name="connsiteY7" fmla="*/ 4048125 h 6886575"/>
              <a:gd name="connsiteX8" fmla="*/ 4400550 w 6315075"/>
              <a:gd name="connsiteY8" fmla="*/ 6877050 h 6886575"/>
              <a:gd name="connsiteX9" fmla="*/ 5305425 w 6315075"/>
              <a:gd name="connsiteY9" fmla="*/ 6877050 h 6886575"/>
              <a:gd name="connsiteX10" fmla="*/ 5524500 w 6315075"/>
              <a:gd name="connsiteY10" fmla="*/ 4057650 h 6886575"/>
              <a:gd name="connsiteX11" fmla="*/ 5534025 w 6315075"/>
              <a:gd name="connsiteY11" fmla="*/ 6867525 h 6886575"/>
              <a:gd name="connsiteX12" fmla="*/ 6315075 w 6315075"/>
              <a:gd name="connsiteY12" fmla="*/ 6886575 h 6886575"/>
              <a:gd name="connsiteX13" fmla="*/ 6305550 w 6315075"/>
              <a:gd name="connsiteY13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15075" h="6886575">
                <a:moveTo>
                  <a:pt x="6305550" y="0"/>
                </a:moveTo>
                <a:lnTo>
                  <a:pt x="5067300" y="0"/>
                </a:lnTo>
                <a:lnTo>
                  <a:pt x="4857750" y="2286000"/>
                </a:lnTo>
                <a:lnTo>
                  <a:pt x="4648200" y="19050"/>
                </a:lnTo>
                <a:lnTo>
                  <a:pt x="1609725" y="9525"/>
                </a:lnTo>
                <a:lnTo>
                  <a:pt x="0" y="6877050"/>
                </a:lnTo>
                <a:lnTo>
                  <a:pt x="4181475" y="6867525"/>
                </a:lnTo>
                <a:lnTo>
                  <a:pt x="4191000" y="4048125"/>
                </a:lnTo>
                <a:lnTo>
                  <a:pt x="4400550" y="6877050"/>
                </a:lnTo>
                <a:lnTo>
                  <a:pt x="5305425" y="6877050"/>
                </a:lnTo>
                <a:lnTo>
                  <a:pt x="5524500" y="4057650"/>
                </a:lnTo>
                <a:lnTo>
                  <a:pt x="5534025" y="6867525"/>
                </a:lnTo>
                <a:lnTo>
                  <a:pt x="6315075" y="6886575"/>
                </a:lnTo>
                <a:lnTo>
                  <a:pt x="630555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4" name="Rectangle 13"/>
          <p:cNvSpPr>
            <a:spLocks/>
          </p:cNvSpPr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>
          <a:xfrm>
            <a:off x="7605712" y="-19050"/>
            <a:ext cx="1485900" cy="6886575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6886575">
                <a:moveTo>
                  <a:pt x="0" y="0"/>
                </a:moveTo>
                <a:lnTo>
                  <a:pt x="1485900" y="19050"/>
                </a:lnTo>
                <a:lnTo>
                  <a:pt x="1485900" y="6877050"/>
                </a:lnTo>
                <a:lnTo>
                  <a:pt x="1438275" y="6886575"/>
                </a:lnTo>
                <a:lnTo>
                  <a:pt x="0" y="0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 userDrawn="1"/>
        </p:nvSpPr>
        <p:spPr>
          <a:xfrm>
            <a:off x="5876925" y="-19050"/>
            <a:ext cx="6315075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1" name="Rectangle 10"/>
          <p:cNvSpPr>
            <a:spLocks/>
          </p:cNvSpPr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>
          <a:xfrm>
            <a:off x="7491412" y="-28575"/>
            <a:ext cx="1562100" cy="6886575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5" name="Rectangle 14"/>
          <p:cNvSpPr>
            <a:spLocks/>
          </p:cNvSpPr>
          <p:nvPr userDrawn="1"/>
        </p:nvSpPr>
        <p:spPr>
          <a:xfrm>
            <a:off x="9091612" y="-19050"/>
            <a:ext cx="123825" cy="6867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>
            <a:spLocks/>
          </p:cNvSpPr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>
          <a:xfrm flipH="1">
            <a:off x="-24304" y="-7280"/>
            <a:ext cx="12216304" cy="6865280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  <a:gd name="connsiteX0" fmla="*/ 2502709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02709 w 6275154"/>
              <a:gd name="connsiteY5" fmla="*/ 0 h 6922875"/>
              <a:gd name="connsiteX0" fmla="*/ 2516135 w 6275154"/>
              <a:gd name="connsiteY0" fmla="*/ 0 h 6922875"/>
              <a:gd name="connsiteX1" fmla="*/ 2521759 w 6275154"/>
              <a:gd name="connsiteY1" fmla="*/ 69669 h 6922875"/>
              <a:gd name="connsiteX2" fmla="*/ 0 w 6275154"/>
              <a:gd name="connsiteY2" fmla="*/ 6922875 h 6922875"/>
              <a:gd name="connsiteX3" fmla="*/ 6266445 w 6275154"/>
              <a:gd name="connsiteY3" fmla="*/ 6844937 h 6922875"/>
              <a:gd name="connsiteX4" fmla="*/ 6275154 w 6275154"/>
              <a:gd name="connsiteY4" fmla="*/ 0 h 6922875"/>
              <a:gd name="connsiteX5" fmla="*/ 2516135 w 6275154"/>
              <a:gd name="connsiteY5" fmla="*/ 0 h 6922875"/>
              <a:gd name="connsiteX0" fmla="*/ 2516135 w 6275154"/>
              <a:gd name="connsiteY0" fmla="*/ 0 h 6931594"/>
              <a:gd name="connsiteX1" fmla="*/ 2521759 w 6275154"/>
              <a:gd name="connsiteY1" fmla="*/ 69669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2516135 w 6275154"/>
              <a:gd name="connsiteY0" fmla="*/ 0 h 6931594"/>
              <a:gd name="connsiteX1" fmla="*/ 1254762 w 6275154"/>
              <a:gd name="connsiteY1" fmla="*/ 108183 h 6931594"/>
              <a:gd name="connsiteX2" fmla="*/ 0 w 6275154"/>
              <a:gd name="connsiteY2" fmla="*/ 6922875 h 6931594"/>
              <a:gd name="connsiteX3" fmla="*/ 6266445 w 6275154"/>
              <a:gd name="connsiteY3" fmla="*/ 6931594 h 6931594"/>
              <a:gd name="connsiteX4" fmla="*/ 6275154 w 6275154"/>
              <a:gd name="connsiteY4" fmla="*/ 0 h 6931594"/>
              <a:gd name="connsiteX5" fmla="*/ 2516135 w 6275154"/>
              <a:gd name="connsiteY5" fmla="*/ 0 h 6931594"/>
              <a:gd name="connsiteX0" fmla="*/ 4284913 w 8043932"/>
              <a:gd name="connsiteY0" fmla="*/ 0 h 6932504"/>
              <a:gd name="connsiteX1" fmla="*/ 3023540 w 8043932"/>
              <a:gd name="connsiteY1" fmla="*/ 108183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11898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0 h 6932504"/>
              <a:gd name="connsiteX1" fmla="*/ 3023540 w 8043932"/>
              <a:gd name="connsiteY1" fmla="*/ 2269 h 6932504"/>
              <a:gd name="connsiteX2" fmla="*/ 0 w 8043932"/>
              <a:gd name="connsiteY2" fmla="*/ 6932504 h 6932504"/>
              <a:gd name="connsiteX3" fmla="*/ 8035223 w 8043932"/>
              <a:gd name="connsiteY3" fmla="*/ 6931594 h 6932504"/>
              <a:gd name="connsiteX4" fmla="*/ 8043932 w 8043932"/>
              <a:gd name="connsiteY4" fmla="*/ 0 h 6932504"/>
              <a:gd name="connsiteX5" fmla="*/ 4284913 w 8043932"/>
              <a:gd name="connsiteY5" fmla="*/ 0 h 6932504"/>
              <a:gd name="connsiteX0" fmla="*/ 4284913 w 8043932"/>
              <a:gd name="connsiteY0" fmla="*/ 7359 h 6939863"/>
              <a:gd name="connsiteX1" fmla="*/ 6795 w 8043932"/>
              <a:gd name="connsiteY1" fmla="*/ 0 h 6939863"/>
              <a:gd name="connsiteX2" fmla="*/ 0 w 8043932"/>
              <a:gd name="connsiteY2" fmla="*/ 6939863 h 6939863"/>
              <a:gd name="connsiteX3" fmla="*/ 8035223 w 8043932"/>
              <a:gd name="connsiteY3" fmla="*/ 6938953 h 6939863"/>
              <a:gd name="connsiteX4" fmla="*/ 8043932 w 8043932"/>
              <a:gd name="connsiteY4" fmla="*/ 7359 h 6939863"/>
              <a:gd name="connsiteX5" fmla="*/ 4284913 w 8043932"/>
              <a:gd name="connsiteY5" fmla="*/ 7359 h 693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3932" h="6939863">
                <a:moveTo>
                  <a:pt x="4284913" y="7359"/>
                </a:moveTo>
                <a:lnTo>
                  <a:pt x="6795" y="0"/>
                </a:lnTo>
                <a:lnTo>
                  <a:pt x="0" y="6939863"/>
                </a:lnTo>
                <a:lnTo>
                  <a:pt x="8035223" y="6938953"/>
                </a:lnTo>
                <a:lnTo>
                  <a:pt x="8043932" y="7359"/>
                </a:lnTo>
                <a:lnTo>
                  <a:pt x="4284913" y="7359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>
          <a:xfrm rot="20447943">
            <a:off x="9301439" y="-744350"/>
            <a:ext cx="1562100" cy="8115342"/>
          </a:xfrm>
          <a:custGeom>
            <a:avLst/>
            <a:gdLst>
              <a:gd name="connsiteX0" fmla="*/ 0 w 1562100"/>
              <a:gd name="connsiteY0" fmla="*/ 0 h 6886575"/>
              <a:gd name="connsiteX1" fmla="*/ 1447800 w 1562100"/>
              <a:gd name="connsiteY1" fmla="*/ 6886575 h 6886575"/>
              <a:gd name="connsiteX2" fmla="*/ 1562100 w 1562100"/>
              <a:gd name="connsiteY2" fmla="*/ 6886575 h 6886575"/>
              <a:gd name="connsiteX3" fmla="*/ 104775 w 1562100"/>
              <a:gd name="connsiteY3" fmla="*/ 9525 h 6886575"/>
              <a:gd name="connsiteX4" fmla="*/ 0 w 156210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6886575">
                <a:moveTo>
                  <a:pt x="0" y="0"/>
                </a:moveTo>
                <a:lnTo>
                  <a:pt x="1447800" y="6886575"/>
                </a:lnTo>
                <a:lnTo>
                  <a:pt x="1562100" y="6886575"/>
                </a:lnTo>
                <a:lnTo>
                  <a:pt x="104775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>
          <a:xfrm>
            <a:off x="8277224" y="-9525"/>
            <a:ext cx="3914775" cy="6858000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77050 h 6877050"/>
              <a:gd name="connsiteX4" fmla="*/ 0 w 1485900"/>
              <a:gd name="connsiteY4" fmla="*/ 0 h 6877050"/>
              <a:gd name="connsiteX0" fmla="*/ 0 w 3914775"/>
              <a:gd name="connsiteY0" fmla="*/ 9525 h 6858000"/>
              <a:gd name="connsiteX1" fmla="*/ 3914775 w 3914775"/>
              <a:gd name="connsiteY1" fmla="*/ 0 h 6858000"/>
              <a:gd name="connsiteX2" fmla="*/ 3914775 w 3914775"/>
              <a:gd name="connsiteY2" fmla="*/ 6858000 h 6858000"/>
              <a:gd name="connsiteX3" fmla="*/ 3867150 w 3914775"/>
              <a:gd name="connsiteY3" fmla="*/ 6858000 h 6858000"/>
              <a:gd name="connsiteX4" fmla="*/ 0 w 3914775"/>
              <a:gd name="connsiteY4" fmla="*/ 95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4775" h="6858000">
                <a:moveTo>
                  <a:pt x="0" y="9525"/>
                </a:moveTo>
                <a:lnTo>
                  <a:pt x="3914775" y="0"/>
                </a:lnTo>
                <a:lnTo>
                  <a:pt x="3914775" y="6858000"/>
                </a:lnTo>
                <a:lnTo>
                  <a:pt x="3867150" y="6858000"/>
                </a:lnTo>
                <a:lnTo>
                  <a:pt x="0" y="952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18435" y="6300135"/>
            <a:ext cx="1267288" cy="368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1897"/>
            <a:ext cx="109728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uFillTx/>
                <a:latin typeface="Arial Narrow"/>
                <a:cs typeface="Arial Narrow"/>
              </a:defRPr>
            </a:lvl1pPr>
          </a:lstStyle>
          <a:p>
            <a:r>
              <a:rPr lang="en-AU" dirty="0" smtClean="0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231261"/>
            <a:ext cx="11092828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uFillTx/>
                <a:latin typeface="Arial"/>
                <a:cs typeface="Arial"/>
              </a:defRPr>
            </a:lvl1pPr>
            <a:lvl2pPr>
              <a:defRPr sz="2000">
                <a:uFillTx/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uFillTx/>
                <a:latin typeface="Arial"/>
                <a:cs typeface="Arial"/>
              </a:defRPr>
            </a:lvl3pPr>
            <a:lvl4pPr>
              <a:defRPr sz="1600">
                <a:uFillTx/>
                <a:latin typeface="Arial"/>
                <a:cs typeface="Arial"/>
              </a:defRPr>
            </a:lvl4pPr>
            <a:lvl5pPr>
              <a:defRPr sz="1800">
                <a:uFillTx/>
                <a:latin typeface="Arial"/>
                <a:cs typeface="Arial"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AU" dirty="0" smtClean="0">
                <a:uFillTx/>
              </a:rPr>
              <a:t>Click to edit Master text styles</a:t>
            </a:r>
          </a:p>
          <a:p>
            <a:pPr lvl="1"/>
            <a:r>
              <a:rPr lang="en-AU" dirty="0" smtClean="0">
                <a:uFillTx/>
              </a:rPr>
              <a:t>Second level</a:t>
            </a:r>
          </a:p>
          <a:p>
            <a:pPr lvl="2"/>
            <a:r>
              <a:rPr lang="en-AU" dirty="0" smtClean="0">
                <a:uFillTx/>
              </a:rPr>
              <a:t>Third level</a:t>
            </a:r>
          </a:p>
          <a:p>
            <a:pPr lvl="3"/>
            <a:r>
              <a:rPr lang="en-AU" dirty="0" smtClean="0">
                <a:uFillTx/>
              </a:rPr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5435847" y="6356351"/>
            <a:ext cx="1320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>
                <a:uFillTx/>
              </a:defRPr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uFillTx/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>
                <a:uFillTx/>
              </a:rPr>
              <a:pPr algn="ctr"/>
              <a:t>‹#›</a:t>
            </a:fld>
            <a:endParaRPr lang="en-US" sz="2400" dirty="0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07100" y="355398"/>
            <a:ext cx="1612591" cy="4674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254938" y="2252880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54938" y="3851012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55107" y="5848896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DATE (UPPER CASE)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55107" y="6214621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PRESENTER (UPPER CASE)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07100" y="6203935"/>
            <a:ext cx="1612591" cy="4674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61609" y="-348341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1609" y="1249791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61609" y="2181646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DATE (UPPER CASE)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61609" y="2547371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PRESENTER (UPPER CASE)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23545" y="168895"/>
            <a:ext cx="1612591" cy="4674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878054" y="168895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8054" y="1767027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78518" y="6203935"/>
            <a:ext cx="1612591" cy="46745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78518" y="2070465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8518" y="3668597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8518" y="4530409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DATE (UPPER CASE)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78518" y="4896134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uFillTx/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>
                <a:uFillTx/>
              </a:rPr>
              <a:t>PRESENTER (UPPER CASE)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23545" y="88977"/>
            <a:ext cx="1725820" cy="7359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889763" y="4195233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89763" y="5793365"/>
            <a:ext cx="6158082" cy="819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23545" y="88977"/>
            <a:ext cx="1725820" cy="7359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236454" y="4084397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6454" y="5682529"/>
            <a:ext cx="6158082" cy="819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23545" y="168895"/>
            <a:ext cx="1612591" cy="46745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236454" y="4084397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 smtClean="0">
                <a:uFillTx/>
              </a:rPr>
              <a:t>TITLE (UPPER CASE)</a:t>
            </a:r>
            <a:endParaRPr lang="en-AU" dirty="0">
              <a:uFillTx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6454" y="5682529"/>
            <a:ext cx="6158082" cy="819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 dirty="0" smtClean="0">
                <a:uFillTx/>
              </a:rPr>
              <a:t>SUB HEADLINE (UPPER CASE)</a:t>
            </a:r>
            <a:endParaRPr lang="en-AU" dirty="0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uFillTx/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ge-it.monash.edu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LINDSAY.J.MACDONALD@MONASH.EDU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ge-it.monash.edu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58206" y="1171912"/>
            <a:ext cx="9842922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AU" sz="2400" dirty="0">
                <a:uFillTx/>
              </a:rPr>
              <a:t>BRM presentation: </a:t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>Slot 2, Wed October 31</a:t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>1.30 – 2.15pm</a:t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/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/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>Value Leakage presentation:  </a:t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>Slot 9, Friday Nov 2</a:t>
            </a:r>
            <a:br>
              <a:rPr lang="en-AU" sz="2400" dirty="0">
                <a:uFillTx/>
              </a:rPr>
            </a:br>
            <a:r>
              <a:rPr lang="en-AU" sz="2400" dirty="0">
                <a:uFillTx/>
              </a:rPr>
              <a:t>8.00 – 8.45am</a:t>
            </a:r>
            <a:br>
              <a:rPr lang="en-AU" sz="2400" dirty="0">
                <a:uFillTx/>
              </a:rPr>
            </a:br>
            <a:endParaRPr lang="en-US" dirty="0" smtClean="0">
              <a:uFillTx/>
            </a:endParaRP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Sessions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Lindsay MacDonald</a:t>
            </a:r>
            <a:endParaRPr lang="en-US" sz="2400" dirty="0">
              <a:uFillTx/>
            </a:endParaRPr>
          </a:p>
        </p:txBody>
      </p:sp>
      <p:pic>
        <p:nvPicPr>
          <p:cNvPr id="5" name="Picture 2" descr="EDUCAUSE Annual Conference 2018 | October 30-November 2 | Denver, 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782" y="236005"/>
            <a:ext cx="3305175" cy="96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43" y="0"/>
            <a:ext cx="91425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51602" y="1087586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51602" y="1087586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255" y="0"/>
            <a:ext cx="96734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43" y="0"/>
            <a:ext cx="91425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3147"/>
            <a:ext cx="12192000" cy="4731705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0791" y="3789668"/>
            <a:ext cx="557036" cy="536147"/>
          </a:xfrm>
          <a:prstGeom prst="rect">
            <a:avLst/>
          </a:prstGeom>
          <a:noFill/>
        </p:spPr>
      </p:pic>
      <p:pic>
        <p:nvPicPr>
          <p:cNvPr id="1026" name="Picture 2" descr="Image result for panic emoj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0353" y="3603472"/>
            <a:ext cx="1297911" cy="908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562" y="0"/>
            <a:ext cx="11202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0281" y="0"/>
            <a:ext cx="61514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28762"/>
            <a:ext cx="12192000" cy="52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51602" y="1087586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uFillTx/>
              </a:rPr>
              <a:t>THINGS</a:t>
            </a:r>
          </a:p>
          <a:p>
            <a:r>
              <a:rPr lang="en-US" sz="9600" b="1" dirty="0" smtClean="0">
                <a:uFillTx/>
              </a:rPr>
              <a:t>NEVER GO TO PLAN</a:t>
            </a:r>
            <a:br>
              <a:rPr lang="en-US" sz="9600" b="1" dirty="0" smtClean="0">
                <a:uFillTx/>
              </a:rPr>
            </a:br>
            <a:r>
              <a:rPr lang="en-US" sz="4800" b="1" dirty="0" smtClean="0">
                <a:uFillTx/>
              </a:rPr>
              <a:t>YOU ALWAYS</a:t>
            </a:r>
          </a:p>
          <a:p>
            <a:r>
              <a:rPr lang="en-US" sz="11000" b="1" dirty="0" smtClean="0">
                <a:solidFill>
                  <a:srgbClr val="009FDA"/>
                </a:solidFill>
                <a:uFillTx/>
              </a:rPr>
              <a:t>LEAK VALUE</a:t>
            </a:r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4193" y="3726309"/>
            <a:ext cx="6411283" cy="1877322"/>
          </a:xfrm>
          <a:gradFill flip="none" rotWithShape="1">
            <a:gsLst>
              <a:gs pos="1000">
                <a:schemeClr val="accent5">
                  <a:lumMod val="50000"/>
                  <a:alpha val="30000"/>
                </a:schemeClr>
              </a:gs>
              <a:gs pos="50000">
                <a:schemeClr val="accent5">
                  <a:lumMod val="50000"/>
                  <a:alpha val="70000"/>
                </a:schemeClr>
              </a:gs>
              <a:gs pos="100000">
                <a:schemeClr val="accent5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en-AU" dirty="0" smtClean="0">
                <a:uFillTx/>
              </a:rPr>
              <a:t>STOP </a:t>
            </a:r>
            <a:r>
              <a:rPr lang="en-AU" dirty="0">
                <a:uFillTx/>
              </a:rPr>
              <a:t>LEAKING VALUE</a:t>
            </a:r>
            <a:br>
              <a:rPr lang="en-AU" dirty="0">
                <a:uFillTx/>
              </a:rPr>
            </a:br>
            <a:r>
              <a:rPr lang="en-AU" sz="3600" b="0" dirty="0">
                <a:solidFill>
                  <a:schemeClr val="bg2">
                    <a:lumMod val="90000"/>
                  </a:schemeClr>
                </a:solidFill>
                <a:uFillTx/>
              </a:rPr>
              <a:t>Deliver more value with no extra </a:t>
            </a:r>
            <a:r>
              <a:rPr lang="en-AU" sz="3600" b="0" dirty="0" smtClean="0">
                <a:solidFill>
                  <a:schemeClr val="bg2">
                    <a:lumMod val="90000"/>
                  </a:schemeClr>
                </a:solidFill>
                <a:uFillTx/>
              </a:rPr>
              <a:t>effort</a:t>
            </a:r>
            <a:endParaRPr lang="en-AU" sz="3600" b="0" dirty="0">
              <a:solidFill>
                <a:schemeClr val="bg2">
                  <a:lumMod val="90000"/>
                </a:schemeClr>
              </a:solidFill>
              <a:uFillTx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5209752" y="5744979"/>
            <a:ext cx="641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Lindsay MacDonald</a:t>
            </a:r>
          </a:p>
          <a:p>
            <a:pPr algn="r"/>
            <a:r>
              <a:rPr lang="en-AU" sz="2400" b="1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Monash University - Australia</a:t>
            </a:r>
            <a:endParaRPr lang="en-AU" sz="2400" b="1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Image result for VA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4657" y="4219081"/>
            <a:ext cx="3092584" cy="2314105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223010" y="1728013"/>
            <a:ext cx="644652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Strengthen relationships </a:t>
            </a: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Delivery </a:t>
            </a: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Cycle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reduce value leakage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Ignite a ‘virtuous </a:t>
            </a:r>
            <a:endParaRPr lang="en-US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  value </a:t>
            </a: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PARTICIPANTS WILL BE ABLE TO …</a:t>
            </a:r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REDUCE 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WHICH IS IMPORTANT TO …</a:t>
            </a:r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REDUCE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  <p:pic>
        <p:nvPicPr>
          <p:cNvPr id="8" name="Picture 2" descr="Image result for value leak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010" y="2298410"/>
            <a:ext cx="5302616" cy="3517833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223010" y="1728013"/>
            <a:ext cx="644652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 more value</a:t>
            </a:r>
            <a:endParaRPr lang="en-US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>
            <a:off x="0" y="4655178"/>
            <a:ext cx="12192000" cy="1569660"/>
          </a:xfrm>
          <a:prstGeom prst="rect">
            <a:avLst/>
          </a:prstGeom>
          <a:solidFill>
            <a:srgbClr val="009FDA">
              <a:alpha val="3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9600" b="1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MONASH UNIVERSITY</a:t>
            </a:r>
            <a:endParaRPr lang="en-AU" sz="9600" b="1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03364" y="198338"/>
            <a:ext cx="1712692" cy="729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2227698" y="2000780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smtClean="0">
                <a:uFillTx/>
              </a:rPr>
              <a:t>VALUE</a:t>
            </a:r>
            <a:r>
              <a:rPr lang="en-US" sz="7200" b="1" dirty="0" smtClean="0">
                <a:solidFill>
                  <a:srgbClr val="009FDA"/>
                </a:solidFill>
                <a:uFillTx/>
              </a:rPr>
              <a:t> </a:t>
            </a:r>
          </a:p>
          <a:p>
            <a:pPr algn="ctr"/>
            <a:r>
              <a:rPr lang="en-US" sz="7200" b="1" dirty="0" smtClean="0">
                <a:solidFill>
                  <a:srgbClr val="009FDA"/>
                </a:solidFill>
                <a:uFillTx/>
              </a:rPr>
              <a:t>LEAKAGE</a:t>
            </a:r>
          </a:p>
          <a:p>
            <a:pPr algn="ctr"/>
            <a:r>
              <a:rPr lang="en-US" sz="7200" b="1" dirty="0" smtClean="0">
                <a:uFillTx/>
              </a:rPr>
              <a:t> </a:t>
            </a:r>
            <a:r>
              <a:rPr lang="en-US" sz="7200" dirty="0" smtClean="0">
                <a:uFillTx/>
              </a:rPr>
              <a:t/>
            </a:r>
            <a:br>
              <a:rPr lang="en-US" sz="7200" dirty="0" smtClean="0">
                <a:uFillTx/>
              </a:rPr>
            </a:br>
            <a:endParaRPr lang="en-US" sz="7200" dirty="0">
              <a:uFillTx/>
            </a:endParaRPr>
          </a:p>
          <a:p>
            <a:endParaRPr lang="en-US" sz="7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LEAKAGE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IDENTIFY</a:t>
            </a:r>
            <a:endParaRPr lang="en-US" sz="2400" dirty="0">
              <a:uFillTx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05433" y="3764595"/>
            <a:ext cx="6664347" cy="916014"/>
            <a:chOff x="2905433" y="3764595"/>
            <a:chExt cx="6664347" cy="916014"/>
          </a:xfrm>
        </p:grpSpPr>
        <p:sp>
          <p:nvSpPr>
            <p:cNvPr id="4" name="Freeform 3"/>
            <p:cNvSpPr>
              <a:spLocks/>
            </p:cNvSpPr>
            <p:nvPr/>
          </p:nvSpPr>
          <p:spPr>
            <a:xfrm>
              <a:off x="2905433" y="3764595"/>
              <a:ext cx="2563210" cy="916014"/>
            </a:xfrm>
            <a:custGeom>
              <a:avLst/>
              <a:gdLst>
                <a:gd name="connsiteX0" fmla="*/ 0 w 2563210"/>
                <a:gd name="connsiteY0" fmla="*/ 0 h 916014"/>
                <a:gd name="connsiteX1" fmla="*/ 2105203 w 2563210"/>
                <a:gd name="connsiteY1" fmla="*/ 0 h 916014"/>
                <a:gd name="connsiteX2" fmla="*/ 2563210 w 2563210"/>
                <a:gd name="connsiteY2" fmla="*/ 458007 h 916014"/>
                <a:gd name="connsiteX3" fmla="*/ 2105203 w 2563210"/>
                <a:gd name="connsiteY3" fmla="*/ 916014 h 916014"/>
                <a:gd name="connsiteX4" fmla="*/ 0 w 2563210"/>
                <a:gd name="connsiteY4" fmla="*/ 916014 h 916014"/>
                <a:gd name="connsiteX5" fmla="*/ 0 w 2563210"/>
                <a:gd name="connsiteY5" fmla="*/ 0 h 91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3210" h="916014">
                  <a:moveTo>
                    <a:pt x="0" y="0"/>
                  </a:moveTo>
                  <a:lnTo>
                    <a:pt x="2105203" y="0"/>
                  </a:lnTo>
                  <a:lnTo>
                    <a:pt x="2563210" y="458007"/>
                  </a:lnTo>
                  <a:lnTo>
                    <a:pt x="2105203" y="916014"/>
                  </a:lnTo>
                  <a:lnTo>
                    <a:pt x="0" y="9160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84" tIns="69342" rIns="263674" bIns="69342" numCol="1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>
                  <a:uFillTx/>
                </a:rPr>
                <a:t>Identify Opportunity</a:t>
              </a:r>
              <a:endParaRPr lang="en-US" sz="2600" kern="1200" dirty="0">
                <a:uFillTx/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>
            <a:xfrm>
              <a:off x="4956002" y="3764595"/>
              <a:ext cx="2563210" cy="916014"/>
            </a:xfrm>
            <a:custGeom>
              <a:avLst/>
              <a:gdLst>
                <a:gd name="connsiteX0" fmla="*/ 0 w 2563210"/>
                <a:gd name="connsiteY0" fmla="*/ 0 h 916014"/>
                <a:gd name="connsiteX1" fmla="*/ 2105203 w 2563210"/>
                <a:gd name="connsiteY1" fmla="*/ 0 h 916014"/>
                <a:gd name="connsiteX2" fmla="*/ 2563210 w 2563210"/>
                <a:gd name="connsiteY2" fmla="*/ 458007 h 916014"/>
                <a:gd name="connsiteX3" fmla="*/ 2105203 w 2563210"/>
                <a:gd name="connsiteY3" fmla="*/ 916014 h 916014"/>
                <a:gd name="connsiteX4" fmla="*/ 0 w 2563210"/>
                <a:gd name="connsiteY4" fmla="*/ 916014 h 916014"/>
                <a:gd name="connsiteX5" fmla="*/ 458007 w 2563210"/>
                <a:gd name="connsiteY5" fmla="*/ 458007 h 916014"/>
                <a:gd name="connsiteX6" fmla="*/ 0 w 2563210"/>
                <a:gd name="connsiteY6" fmla="*/ 0 h 91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3210" h="916014">
                  <a:moveTo>
                    <a:pt x="0" y="0"/>
                  </a:moveTo>
                  <a:lnTo>
                    <a:pt x="2105203" y="0"/>
                  </a:lnTo>
                  <a:lnTo>
                    <a:pt x="2563210" y="458007"/>
                  </a:lnTo>
                  <a:lnTo>
                    <a:pt x="2105203" y="916014"/>
                  </a:lnTo>
                  <a:lnTo>
                    <a:pt x="0" y="916014"/>
                  </a:lnTo>
                  <a:lnTo>
                    <a:pt x="458007" y="458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020" tIns="69342" rIns="492678" bIns="69342" numCol="1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>
                  <a:uFillTx/>
                </a:rPr>
                <a:t>Create Solution</a:t>
              </a:r>
              <a:endParaRPr lang="en-US" sz="2600" kern="1200" dirty="0">
                <a:uFillTx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>
            <a:xfrm>
              <a:off x="7006570" y="3764595"/>
              <a:ext cx="2563210" cy="916014"/>
            </a:xfrm>
            <a:custGeom>
              <a:avLst/>
              <a:gdLst>
                <a:gd name="connsiteX0" fmla="*/ 0 w 2563210"/>
                <a:gd name="connsiteY0" fmla="*/ 0 h 916014"/>
                <a:gd name="connsiteX1" fmla="*/ 2105203 w 2563210"/>
                <a:gd name="connsiteY1" fmla="*/ 0 h 916014"/>
                <a:gd name="connsiteX2" fmla="*/ 2563210 w 2563210"/>
                <a:gd name="connsiteY2" fmla="*/ 458007 h 916014"/>
                <a:gd name="connsiteX3" fmla="*/ 2105203 w 2563210"/>
                <a:gd name="connsiteY3" fmla="*/ 916014 h 916014"/>
                <a:gd name="connsiteX4" fmla="*/ 0 w 2563210"/>
                <a:gd name="connsiteY4" fmla="*/ 916014 h 916014"/>
                <a:gd name="connsiteX5" fmla="*/ 458007 w 2563210"/>
                <a:gd name="connsiteY5" fmla="*/ 458007 h 916014"/>
                <a:gd name="connsiteX6" fmla="*/ 0 w 2563210"/>
                <a:gd name="connsiteY6" fmla="*/ 0 h 91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3210" h="916014">
                  <a:moveTo>
                    <a:pt x="0" y="0"/>
                  </a:moveTo>
                  <a:lnTo>
                    <a:pt x="2105203" y="0"/>
                  </a:lnTo>
                  <a:lnTo>
                    <a:pt x="2563210" y="458007"/>
                  </a:lnTo>
                  <a:lnTo>
                    <a:pt x="2105203" y="916014"/>
                  </a:lnTo>
                  <a:lnTo>
                    <a:pt x="0" y="916014"/>
                  </a:lnTo>
                  <a:lnTo>
                    <a:pt x="458007" y="458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020" tIns="69342" rIns="492678" bIns="69342" numCol="1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>
                  <a:uFillTx/>
                </a:rPr>
                <a:t>Implement Change</a:t>
              </a:r>
              <a:endParaRPr lang="en-US" sz="2600" kern="1200" dirty="0">
                <a:uFillTx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430677" y="1435427"/>
            <a:ext cx="2474691" cy="4973025"/>
            <a:chOff x="1430677" y="1435427"/>
            <a:chExt cx="2474691" cy="4973025"/>
          </a:xfrm>
        </p:grpSpPr>
        <p:grpSp>
          <p:nvGrpSpPr>
            <p:cNvPr id="15" name="Group 14"/>
            <p:cNvGrpSpPr/>
            <p:nvPr/>
          </p:nvGrpSpPr>
          <p:grpSpPr>
            <a:xfrm>
              <a:off x="1994647" y="4666208"/>
              <a:ext cx="1910721" cy="1742244"/>
              <a:chOff x="0" y="0"/>
              <a:chExt cx="962248" cy="80316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87927" y="0"/>
                <a:ext cx="243097" cy="398549"/>
                <a:chOff x="0" y="0"/>
                <a:chExt cx="487729" cy="980917"/>
              </a:xfrm>
            </p:grpSpPr>
            <p:pic>
              <p:nvPicPr>
                <p:cNvPr id="38" name="Picture 37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83" y="0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Picture 38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4606" y="295191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Picture 39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522571"/>
                  <a:ext cx="243123" cy="45834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" name="TextBox 29"/>
              <p:cNvSpPr txBox="1">
                <a:spLocks/>
              </p:cNvSpPr>
              <p:nvPr/>
            </p:nvSpPr>
            <p:spPr>
              <a:xfrm>
                <a:off x="0" y="394855"/>
                <a:ext cx="962248" cy="4083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AU" sz="2400" kern="1200" dirty="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Missed Opportunities</a:t>
                </a:r>
                <a:endParaRPr lang="en-AU" sz="2400" dirty="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8" name="Rounded Rectangular Callout 17"/>
            <p:cNvSpPr>
              <a:spLocks/>
            </p:cNvSpPr>
            <p:nvPr/>
          </p:nvSpPr>
          <p:spPr>
            <a:xfrm>
              <a:off x="1430677" y="1435427"/>
              <a:ext cx="2323856" cy="1184620"/>
            </a:xfrm>
            <a:prstGeom prst="wedgeRoundRectCallout">
              <a:avLst>
                <a:gd name="adj1" fmla="val 14613"/>
                <a:gd name="adj2" fmla="val 139151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2400" dirty="0" smtClean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Context</a:t>
              </a:r>
              <a:r>
                <a:rPr lang="en-AU" sz="2400" dirty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, Culture, Values, Environment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140486" y="1435427"/>
            <a:ext cx="1993268" cy="4942970"/>
            <a:chOff x="4140486" y="1435427"/>
            <a:chExt cx="1993268" cy="4942970"/>
          </a:xfrm>
        </p:grpSpPr>
        <p:grpSp>
          <p:nvGrpSpPr>
            <p:cNvPr id="14" name="Group 13"/>
            <p:cNvGrpSpPr/>
            <p:nvPr/>
          </p:nvGrpSpPr>
          <p:grpSpPr>
            <a:xfrm>
              <a:off x="4140486" y="4666208"/>
              <a:ext cx="1595050" cy="1712189"/>
              <a:chOff x="0" y="0"/>
              <a:chExt cx="803275" cy="789305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25581" y="0"/>
                <a:ext cx="243097" cy="398549"/>
                <a:chOff x="0" y="0"/>
                <a:chExt cx="487729" cy="980917"/>
              </a:xfrm>
            </p:grpSpPr>
            <p:pic>
              <p:nvPicPr>
                <p:cNvPr id="43" name="Picture 42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83" y="0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Picture 43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4606" y="295191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44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522571"/>
                  <a:ext cx="243123" cy="45834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2" name="TextBox 29"/>
              <p:cNvSpPr txBox="1">
                <a:spLocks/>
              </p:cNvSpPr>
              <p:nvPr/>
            </p:nvSpPr>
            <p:spPr>
              <a:xfrm>
                <a:off x="0" y="381000"/>
                <a:ext cx="803275" cy="4083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AU" sz="2400" kern="120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Poor </a:t>
                </a:r>
                <a:endParaRPr lang="en-AU" sz="240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AU" sz="2400" kern="120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Design</a:t>
                </a:r>
                <a:endParaRPr lang="en-AU" sz="240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9" name="Rounded Rectangular Callout 18"/>
            <p:cNvSpPr>
              <a:spLocks/>
            </p:cNvSpPr>
            <p:nvPr/>
          </p:nvSpPr>
          <p:spPr>
            <a:xfrm>
              <a:off x="4167996" y="1435427"/>
              <a:ext cx="1965758" cy="1184620"/>
            </a:xfrm>
            <a:prstGeom prst="wedgeRoundRectCallout">
              <a:avLst>
                <a:gd name="adj1" fmla="val -12304"/>
                <a:gd name="adj2" fmla="val 135347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2400" dirty="0" smtClean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Vision</a:t>
              </a:r>
              <a:r>
                <a:rPr lang="en-AU" sz="2400" dirty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, Strategy, Objectives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24972" y="1435427"/>
            <a:ext cx="2391487" cy="4988051"/>
            <a:chOff x="6024972" y="1435427"/>
            <a:chExt cx="2391487" cy="4988051"/>
          </a:xfrm>
        </p:grpSpPr>
        <p:grpSp>
          <p:nvGrpSpPr>
            <p:cNvPr id="16" name="Group 15"/>
            <p:cNvGrpSpPr/>
            <p:nvPr/>
          </p:nvGrpSpPr>
          <p:grpSpPr>
            <a:xfrm>
              <a:off x="6024972" y="4681236"/>
              <a:ext cx="1881899" cy="1742242"/>
              <a:chOff x="0" y="0"/>
              <a:chExt cx="947733" cy="80315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94855" y="0"/>
                <a:ext cx="243097" cy="398549"/>
                <a:chOff x="0" y="0"/>
                <a:chExt cx="487729" cy="980917"/>
              </a:xfrm>
            </p:grpSpPr>
            <p:pic>
              <p:nvPicPr>
                <p:cNvPr id="33" name="Picture 32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83" y="0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33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4606" y="295191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Picture 34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522571"/>
                  <a:ext cx="243123" cy="45834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2" name="TextBox 29"/>
              <p:cNvSpPr txBox="1">
                <a:spLocks/>
              </p:cNvSpPr>
              <p:nvPr/>
            </p:nvSpPr>
            <p:spPr>
              <a:xfrm>
                <a:off x="0" y="394854"/>
                <a:ext cx="947733" cy="4083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AU" sz="2400" kern="1200" dirty="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Poor </a:t>
                </a:r>
                <a:endParaRPr lang="en-AU" sz="2400" dirty="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AU" sz="2400" kern="1200" dirty="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Development</a:t>
                </a:r>
                <a:endParaRPr lang="en-AU" sz="2400" dirty="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0" name="Rounded Rectangular Callout 19"/>
            <p:cNvSpPr>
              <a:spLocks/>
            </p:cNvSpPr>
            <p:nvPr/>
          </p:nvSpPr>
          <p:spPr>
            <a:xfrm>
              <a:off x="6533921" y="1435427"/>
              <a:ext cx="1882538" cy="1184620"/>
            </a:xfrm>
            <a:prstGeom prst="wedgeRoundRectCallout">
              <a:avLst>
                <a:gd name="adj1" fmla="val -22680"/>
                <a:gd name="adj2" fmla="val 135344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2400" dirty="0" smtClean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Expectations</a:t>
              </a:r>
              <a:r>
                <a:rPr lang="en-AU" sz="2400" dirty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, Processes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0332" y="2953142"/>
            <a:ext cx="2048978" cy="3320943"/>
            <a:chOff x="550332" y="2953142"/>
            <a:chExt cx="2048978" cy="3320943"/>
          </a:xfrm>
        </p:grpSpPr>
        <p:pic>
          <p:nvPicPr>
            <p:cNvPr id="11" name="Picture 10" descr="Image result for idea icon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332" y="2953142"/>
              <a:ext cx="2048978" cy="2238381"/>
            </a:xfrm>
            <a:prstGeom prst="rect">
              <a:avLst/>
            </a:prstGeom>
            <a:noFill/>
          </p:spPr>
        </p:pic>
        <p:sp>
          <p:nvSpPr>
            <p:cNvPr id="21" name="TextBox 11"/>
            <p:cNvSpPr txBox="1">
              <a:spLocks/>
            </p:cNvSpPr>
            <p:nvPr/>
          </p:nvSpPr>
          <p:spPr>
            <a:xfrm>
              <a:off x="729153" y="5342420"/>
              <a:ext cx="1636889" cy="93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2400" kern="1200"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Potential Value</a:t>
              </a:r>
              <a:endParaRPr lang="en-AU" sz="2400">
                <a:effectLst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041542" y="3614325"/>
            <a:ext cx="1636889" cy="2659760"/>
            <a:chOff x="10041542" y="3614325"/>
            <a:chExt cx="1636889" cy="2659760"/>
          </a:xfrm>
        </p:grpSpPr>
        <p:pic>
          <p:nvPicPr>
            <p:cNvPr id="12" name="Picture 11" descr="Candle free to use cliparts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92851" y="3614325"/>
              <a:ext cx="1359260" cy="1666733"/>
            </a:xfrm>
            <a:prstGeom prst="rect">
              <a:avLst/>
            </a:prstGeom>
            <a:noFill/>
          </p:spPr>
        </p:pic>
        <p:sp>
          <p:nvSpPr>
            <p:cNvPr id="22" name="TextBox 11"/>
            <p:cNvSpPr txBox="1">
              <a:spLocks/>
            </p:cNvSpPr>
            <p:nvPr/>
          </p:nvSpPr>
          <p:spPr>
            <a:xfrm>
              <a:off x="10041542" y="5342420"/>
              <a:ext cx="1636889" cy="93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2400" kern="1200"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Achieved Value</a:t>
              </a:r>
              <a:endParaRPr lang="en-AU" sz="2400">
                <a:effectLst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308364" y="1435427"/>
            <a:ext cx="2757568" cy="5018106"/>
            <a:chOff x="8308364" y="1435427"/>
            <a:chExt cx="2757568" cy="5018106"/>
          </a:xfrm>
        </p:grpSpPr>
        <p:grpSp>
          <p:nvGrpSpPr>
            <p:cNvPr id="17" name="Group 16"/>
            <p:cNvGrpSpPr/>
            <p:nvPr/>
          </p:nvGrpSpPr>
          <p:grpSpPr>
            <a:xfrm>
              <a:off x="8308364" y="4711289"/>
              <a:ext cx="1595050" cy="1742244"/>
              <a:chOff x="0" y="0"/>
              <a:chExt cx="803275" cy="80316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39437" y="0"/>
                <a:ext cx="243097" cy="398549"/>
                <a:chOff x="0" y="0"/>
                <a:chExt cx="487729" cy="980917"/>
              </a:xfrm>
            </p:grpSpPr>
            <p:pic>
              <p:nvPicPr>
                <p:cNvPr id="27" name="Picture 26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83" y="0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" name="Picture 28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4606" y="295191"/>
                  <a:ext cx="243123" cy="4583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" name="Picture 29" descr="Image result for droplets clipart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522571"/>
                  <a:ext cx="243123" cy="45834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5" name="TextBox 29"/>
              <p:cNvSpPr txBox="1">
                <a:spLocks/>
              </p:cNvSpPr>
              <p:nvPr/>
            </p:nvSpPr>
            <p:spPr>
              <a:xfrm>
                <a:off x="0" y="394855"/>
                <a:ext cx="803275" cy="4083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AU" sz="2400" kern="120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Poor </a:t>
                </a:r>
                <a:endParaRPr lang="en-AU" sz="240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AU" sz="2400" kern="1200">
                    <a:solidFill>
                      <a:srgbClr val="1F4E79"/>
                    </a:solidFill>
                    <a:effectLst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Adoption</a:t>
                </a:r>
                <a:endParaRPr lang="en-AU" sz="2400">
                  <a:effectLst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3" name="Rounded Rectangular Callout 22"/>
            <p:cNvSpPr>
              <a:spLocks/>
            </p:cNvSpPr>
            <p:nvPr/>
          </p:nvSpPr>
          <p:spPr>
            <a:xfrm>
              <a:off x="8844824" y="1435427"/>
              <a:ext cx="2221108" cy="1184620"/>
            </a:xfrm>
            <a:prstGeom prst="wedgeRoundRectCallout">
              <a:avLst>
                <a:gd name="adj1" fmla="val -33652"/>
                <a:gd name="adj2" fmla="val 137883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2400" dirty="0" smtClean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Change </a:t>
              </a:r>
              <a:r>
                <a:rPr lang="en-AU" sz="2400" dirty="0">
                  <a:effectLst/>
                  <a:uFillTx/>
                  <a:ea typeface="Calibri" panose="020F0502020204030204" pitchFamily="34" charset="0"/>
                  <a:cs typeface="Arial" panose="020B0604020202020204" pitchFamily="34" charset="0"/>
                </a:rPr>
                <a:t>readiness, Accountabilities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LEAKAGE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8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8766810" y="417956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IDENTIFY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  <p:pic>
        <p:nvPicPr>
          <p:cNvPr id="17" name="Picture 4" descr="Image result for design fai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900" y="1624732"/>
            <a:ext cx="6724384" cy="3979255"/>
          </a:xfrm>
          <a:prstGeom prst="rect">
            <a:avLst/>
          </a:prstGeom>
          <a:noFill/>
        </p:spPr>
      </p:pic>
      <p:pic>
        <p:nvPicPr>
          <p:cNvPr id="18" name="Picture 10" descr="Image result for design fail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316" y="1590862"/>
            <a:ext cx="6791552" cy="4256678"/>
          </a:xfrm>
          <a:prstGeom prst="rect">
            <a:avLst/>
          </a:prstGeom>
          <a:noFill/>
        </p:spPr>
      </p:pic>
      <p:pic>
        <p:nvPicPr>
          <p:cNvPr id="20" name="Picture 14" descr="Image result for design fai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8470" y="1590862"/>
            <a:ext cx="3051244" cy="4276784"/>
          </a:xfrm>
          <a:prstGeom prst="rect">
            <a:avLst/>
          </a:prstGeom>
          <a:noFill/>
        </p:spPr>
      </p:pic>
      <p:pic>
        <p:nvPicPr>
          <p:cNvPr id="19" name="Picture 2" descr="Image result for design fai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5170" y="1583302"/>
            <a:ext cx="5717844" cy="428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227698" y="2000780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smtClean="0">
                <a:uFillTx/>
              </a:rPr>
              <a:t>WHAT </a:t>
            </a:r>
          </a:p>
          <a:p>
            <a:pPr algn="ctr"/>
            <a:r>
              <a:rPr lang="en-US" sz="7200" b="1" dirty="0" smtClean="0">
                <a:uFillTx/>
              </a:rPr>
              <a:t>REPRESENTS</a:t>
            </a:r>
            <a:br>
              <a:rPr lang="en-US" sz="7200" b="1" dirty="0" smtClean="0">
                <a:uFillTx/>
              </a:rPr>
            </a:br>
            <a:r>
              <a:rPr lang="en-US" sz="7200" b="1" dirty="0" smtClean="0">
                <a:solidFill>
                  <a:srgbClr val="009FDA"/>
                </a:solidFill>
                <a:uFillTx/>
              </a:rPr>
              <a:t>VALUE?</a:t>
            </a:r>
            <a:r>
              <a:rPr lang="en-US" sz="7200" dirty="0" smtClean="0">
                <a:uFillTx/>
              </a:rPr>
              <a:t/>
            </a:r>
            <a:br>
              <a:rPr lang="en-US" sz="7200" dirty="0" smtClean="0">
                <a:uFillTx/>
              </a:rPr>
            </a:br>
            <a:endParaRPr lang="en-US" sz="7200" dirty="0">
              <a:uFillTx/>
            </a:endParaRPr>
          </a:p>
          <a:p>
            <a:endParaRPr lang="en-US" sz="7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23010" y="1728013"/>
            <a:ext cx="9842922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AU" sz="3200" dirty="0" smtClean="0">
                <a:uFillTx/>
              </a:rPr>
              <a:t>Please go to;</a:t>
            </a:r>
          </a:p>
          <a:p>
            <a:pPr>
              <a:spcAft>
                <a:spcPts val="1000"/>
              </a:spcAft>
            </a:pPr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pollev.com/lindsaymacdo908</a:t>
            </a:r>
          </a:p>
          <a:p>
            <a:endParaRPr lang="en-US" sz="3200" dirty="0" smtClean="0">
              <a:uFillTx/>
            </a:endParaRPr>
          </a:p>
          <a:p>
            <a:r>
              <a:rPr lang="en-US" sz="3200" dirty="0" smtClean="0">
                <a:uFillTx/>
              </a:rPr>
              <a:t>(Or download the </a:t>
            </a:r>
            <a:r>
              <a:rPr lang="en-US" sz="3200" dirty="0" err="1" smtClean="0">
                <a:uFillTx/>
              </a:rPr>
              <a:t>PollEverywhere</a:t>
            </a:r>
            <a:r>
              <a:rPr lang="en-US" sz="3200" dirty="0" smtClean="0">
                <a:uFillTx/>
              </a:rPr>
              <a:t> App)</a:t>
            </a:r>
            <a:endParaRPr lang="en-US" sz="3200" dirty="0">
              <a:uFillTx/>
            </a:endParaRPr>
          </a:p>
          <a:p>
            <a:endParaRPr lang="en-US" dirty="0" smtClean="0">
              <a:uFillTx/>
            </a:endParaRP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err="1" smtClean="0">
                <a:uFillTx/>
              </a:rPr>
              <a:t>PollEverywhere</a:t>
            </a:r>
            <a:r>
              <a:rPr lang="en-US" sz="4400" dirty="0" smtClean="0">
                <a:uFillTx/>
              </a:rPr>
              <a:t> Quiz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Lindsay MacDonald</a:t>
            </a:r>
            <a:endParaRPr lang="en-US" sz="24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524" y="1728013"/>
            <a:ext cx="3050466" cy="3050466"/>
          </a:xfrm>
          <a:prstGeom prst="rect">
            <a:avLst/>
          </a:prstGeom>
          <a:noFill/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WHAT DO YOU VALUE?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781825" y="670954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t="20607"/>
          <a:stretch/>
        </p:blipFill>
        <p:spPr>
          <a:xfrm>
            <a:off x="3500582" y="4516582"/>
            <a:ext cx="8691418" cy="2341418"/>
          </a:xfrm>
          <a:prstGeom prst="rect">
            <a:avLst/>
          </a:prstGeom>
        </p:spPr>
      </p:pic>
      <p:sp>
        <p:nvSpPr>
          <p:cNvPr id="9" name="TextBox 8"/>
          <p:cNvSpPr txBox="1">
            <a:spLocks/>
          </p:cNvSpPr>
          <p:nvPr/>
        </p:nvSpPr>
        <p:spPr>
          <a:xfrm>
            <a:off x="4536141" y="5191086"/>
            <a:ext cx="7443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pollev.com/lindsaymacdo908</a:t>
            </a:r>
            <a:endParaRPr lang="en-AU" sz="40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  <p:pic>
        <p:nvPicPr>
          <p:cNvPr id="11" name="Picture 10" descr="Image result for bottle of wa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0809" y="1978739"/>
            <a:ext cx="1920397" cy="2485413"/>
          </a:xfrm>
          <a:prstGeom prst="rect">
            <a:avLst/>
          </a:prstGeom>
          <a:noFill/>
        </p:spPr>
      </p:pic>
      <p:pic>
        <p:nvPicPr>
          <p:cNvPr id="12" name="Picture 2" descr="Image result for coff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332" y="2614778"/>
            <a:ext cx="2226137" cy="1669603"/>
          </a:xfrm>
          <a:prstGeom prst="rect">
            <a:avLst/>
          </a:prstGeom>
          <a:noFill/>
        </p:spPr>
      </p:pic>
      <p:pic>
        <p:nvPicPr>
          <p:cNvPr id="13" name="Picture 4" descr="Image result for n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73054" y="2614779"/>
            <a:ext cx="2506910" cy="1669603"/>
          </a:xfrm>
          <a:prstGeom prst="rect">
            <a:avLst/>
          </a:prstGeom>
          <a:noFill/>
        </p:spPr>
      </p:pic>
      <p:pic>
        <p:nvPicPr>
          <p:cNvPr id="15" name="Picture 6" descr="Image result for don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4200" y="2614777"/>
            <a:ext cx="2504406" cy="1669603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50333" y="1728013"/>
            <a:ext cx="11348442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		    B			   C		    D		      E</a:t>
            </a:r>
          </a:p>
          <a:p>
            <a:endParaRPr lang="en-US" sz="44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227698" y="2000780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009FDA"/>
                </a:solidFill>
                <a:uFillTx/>
              </a:rPr>
              <a:t>VALUE </a:t>
            </a:r>
            <a:endParaRPr lang="en-US" sz="7200" b="1" dirty="0" smtClean="0">
              <a:solidFill>
                <a:srgbClr val="009FDA"/>
              </a:solidFill>
              <a:uFillTx/>
            </a:endParaRPr>
          </a:p>
          <a:p>
            <a:pPr algn="ctr"/>
            <a:r>
              <a:rPr lang="en-US" sz="7200" b="1" dirty="0" smtClean="0">
                <a:uFillTx/>
              </a:rPr>
              <a:t>DELIVERY </a:t>
            </a:r>
          </a:p>
          <a:p>
            <a:pPr algn="ctr"/>
            <a:r>
              <a:rPr lang="en-US" sz="7200" b="1" dirty="0" smtClean="0">
                <a:uFillTx/>
              </a:rPr>
              <a:t>CYCLE</a:t>
            </a:r>
            <a:br>
              <a:rPr lang="en-US" sz="7200" b="1" dirty="0" smtClean="0">
                <a:uFillTx/>
              </a:rPr>
            </a:br>
            <a:r>
              <a:rPr lang="en-US" sz="7200" dirty="0" smtClean="0">
                <a:uFillTx/>
              </a:rPr>
              <a:t/>
            </a:r>
            <a:br>
              <a:rPr lang="en-US" sz="7200" dirty="0" smtClean="0">
                <a:uFillTx/>
              </a:rPr>
            </a:br>
            <a:endParaRPr lang="en-US" sz="7200" dirty="0">
              <a:uFillTx/>
            </a:endParaRPr>
          </a:p>
          <a:p>
            <a:endParaRPr lang="en-US" sz="7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23010" y="1728013"/>
            <a:ext cx="644652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do you deliver value?</a:t>
            </a:r>
          </a:p>
          <a:p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Think of a recent customer initiative</a:t>
            </a:r>
          </a:p>
          <a:p>
            <a:endParaRPr lang="en-AU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steps to deliver value?</a:t>
            </a:r>
          </a:p>
          <a:p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DELIVERY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UNDERSTAND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DELIVERY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DELIVERY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781825" y="670954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20607"/>
          <a:stretch/>
        </p:blipFill>
        <p:spPr>
          <a:xfrm>
            <a:off x="3500582" y="4516582"/>
            <a:ext cx="8691418" cy="2341418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50333" y="1728013"/>
            <a:ext cx="11348442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many steps to deliver value?</a:t>
            </a:r>
          </a:p>
          <a:p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AU" sz="320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A) 1-5</a:t>
            </a:r>
          </a:p>
          <a:p>
            <a:pPr lvl="1"/>
            <a:r>
              <a:rPr lang="en-AU" sz="320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B) 5-10</a:t>
            </a:r>
          </a:p>
          <a:p>
            <a:pPr lvl="1"/>
            <a:r>
              <a:rPr lang="en-AU" sz="320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C) 10-15</a:t>
            </a:r>
          </a:p>
          <a:p>
            <a:pPr lvl="1"/>
            <a:r>
              <a:rPr lang="en-AU" sz="320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D) 15-20</a:t>
            </a:r>
          </a:p>
          <a:p>
            <a:pPr lvl="1"/>
            <a:r>
              <a:rPr lang="en-AU" sz="320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E) 20+</a:t>
            </a:r>
          </a:p>
          <a:p>
            <a:endParaRPr lang="en-US" sz="4400" dirty="0">
              <a:uFillTx/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4536141" y="5191086"/>
            <a:ext cx="7443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pollev.com/lindsaymacdo908</a:t>
            </a:r>
            <a:endParaRPr lang="en-AU" sz="40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71" y="1435427"/>
            <a:ext cx="6737151" cy="4783377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DELIVERY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UNDERSTAND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DELIVERY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DELIVERY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UNDERSTAND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DELIVERY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5782" y="1853383"/>
            <a:ext cx="11092828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 smtClean="0">
                <a:uFillTx/>
              </a:rPr>
              <a:t>Discover</a:t>
            </a:r>
          </a:p>
          <a:p>
            <a:r>
              <a:rPr lang="en-AU" sz="3200" dirty="0" smtClean="0">
                <a:uFillTx/>
              </a:rPr>
              <a:t>Define</a:t>
            </a:r>
          </a:p>
          <a:p>
            <a:r>
              <a:rPr lang="en-AU" sz="3200" dirty="0" smtClean="0">
                <a:uFillTx/>
              </a:rPr>
              <a:t>Connect</a:t>
            </a:r>
          </a:p>
          <a:p>
            <a:r>
              <a:rPr lang="en-AU" sz="3200" dirty="0" smtClean="0">
                <a:uFillTx/>
              </a:rPr>
              <a:t>Design</a:t>
            </a:r>
          </a:p>
          <a:p>
            <a:r>
              <a:rPr lang="en-AU" sz="3200" dirty="0" smtClean="0">
                <a:uFillTx/>
              </a:rPr>
              <a:t>Develop</a:t>
            </a:r>
          </a:p>
          <a:p>
            <a:r>
              <a:rPr lang="en-AU" sz="3200" dirty="0" smtClean="0">
                <a:uFillTx/>
              </a:rPr>
              <a:t>Deliver</a:t>
            </a:r>
          </a:p>
          <a:p>
            <a:r>
              <a:rPr lang="en-AU" sz="3200" dirty="0" smtClean="0">
                <a:uFillTx/>
              </a:rPr>
              <a:t>Harvest</a:t>
            </a:r>
            <a:endParaRPr lang="en-AU" sz="3200" dirty="0">
              <a:uFillTx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04016" y="2013600"/>
            <a:ext cx="3725732" cy="1586535"/>
            <a:chOff x="2767833" y="1391478"/>
            <a:chExt cx="3725732" cy="1097280"/>
          </a:xfrm>
        </p:grpSpPr>
        <p:sp>
          <p:nvSpPr>
            <p:cNvPr id="16" name="Right Brace 15"/>
            <p:cNvSpPr>
              <a:spLocks/>
            </p:cNvSpPr>
            <p:nvPr/>
          </p:nvSpPr>
          <p:spPr>
            <a:xfrm>
              <a:off x="2767833" y="1391478"/>
              <a:ext cx="397565" cy="1097280"/>
            </a:xfrm>
            <a:prstGeom prst="righ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>
                <a:uFillTx/>
              </a:endParaRPr>
            </a:p>
          </p:txBody>
        </p:sp>
        <p:sp>
          <p:nvSpPr>
            <p:cNvPr id="17" name="TextBox 16"/>
            <p:cNvSpPr txBox="1">
              <a:spLocks/>
            </p:cNvSpPr>
            <p:nvPr/>
          </p:nvSpPr>
          <p:spPr>
            <a:xfrm>
              <a:off x="3201725" y="1576759"/>
              <a:ext cx="3291840" cy="745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solidFill>
                    <a:schemeClr val="accent5">
                      <a:lumMod val="50000"/>
                    </a:schemeClr>
                  </a:solidFill>
                  <a:uFillTx/>
                </a:rPr>
                <a:t>Demand</a:t>
              </a:r>
              <a:r>
                <a:rPr lang="en-AU" sz="3200" dirty="0" smtClean="0">
                  <a:solidFill>
                    <a:schemeClr val="accent5">
                      <a:lumMod val="50000"/>
                    </a:schemeClr>
                  </a:solidFill>
                  <a:uFillTx/>
                </a:rPr>
                <a:t> Management</a:t>
              </a:r>
              <a:endParaRPr lang="en-AU" sz="3200" dirty="0">
                <a:solidFill>
                  <a:schemeClr val="accent5">
                    <a:lumMod val="50000"/>
                  </a:schemeClr>
                </a:solidFill>
                <a:uFillTx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21940" y="3719329"/>
            <a:ext cx="3689405" cy="1097280"/>
            <a:chOff x="2409245" y="1391478"/>
            <a:chExt cx="3689405" cy="1097280"/>
          </a:xfrm>
        </p:grpSpPr>
        <p:sp>
          <p:nvSpPr>
            <p:cNvPr id="19" name="Right Brace 18"/>
            <p:cNvSpPr>
              <a:spLocks/>
            </p:cNvSpPr>
            <p:nvPr/>
          </p:nvSpPr>
          <p:spPr>
            <a:xfrm>
              <a:off x="2409245" y="1391478"/>
              <a:ext cx="397565" cy="1097280"/>
            </a:xfrm>
            <a:prstGeom prst="righ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>
                <a:uFillTx/>
              </a:endParaRPr>
            </a:p>
          </p:txBody>
        </p:sp>
        <p:sp>
          <p:nvSpPr>
            <p:cNvPr id="20" name="TextBox 19"/>
            <p:cNvSpPr txBox="1">
              <a:spLocks/>
            </p:cNvSpPr>
            <p:nvPr/>
          </p:nvSpPr>
          <p:spPr>
            <a:xfrm>
              <a:off x="2806810" y="1400673"/>
              <a:ext cx="32918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solidFill>
                    <a:schemeClr val="accent5">
                      <a:lumMod val="50000"/>
                    </a:schemeClr>
                  </a:solidFill>
                  <a:uFillTx/>
                </a:rPr>
                <a:t>Delivery</a:t>
              </a:r>
              <a:r>
                <a:rPr lang="en-AU" sz="3200" dirty="0" smtClean="0">
                  <a:solidFill>
                    <a:schemeClr val="accent5">
                      <a:lumMod val="50000"/>
                    </a:schemeClr>
                  </a:solidFill>
                  <a:uFillTx/>
                </a:rPr>
                <a:t> Management</a:t>
              </a:r>
              <a:endParaRPr lang="en-AU" sz="3200" dirty="0">
                <a:solidFill>
                  <a:schemeClr val="accent5">
                    <a:lumMod val="50000"/>
                  </a:schemeClr>
                </a:solidFill>
                <a:uFillTx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4016" y="4858148"/>
            <a:ext cx="3689405" cy="1077218"/>
            <a:chOff x="2409245" y="1107915"/>
            <a:chExt cx="3689405" cy="1077218"/>
          </a:xfrm>
        </p:grpSpPr>
        <p:sp>
          <p:nvSpPr>
            <p:cNvPr id="22" name="Right Brace 21"/>
            <p:cNvSpPr>
              <a:spLocks/>
            </p:cNvSpPr>
            <p:nvPr/>
          </p:nvSpPr>
          <p:spPr>
            <a:xfrm>
              <a:off x="2409245" y="1185570"/>
              <a:ext cx="397565" cy="921908"/>
            </a:xfrm>
            <a:prstGeom prst="righ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>
                <a:uFillTx/>
              </a:endParaRPr>
            </a:p>
          </p:txBody>
        </p:sp>
        <p:sp>
          <p:nvSpPr>
            <p:cNvPr id="23" name="TextBox 22"/>
            <p:cNvSpPr txBox="1">
              <a:spLocks/>
            </p:cNvSpPr>
            <p:nvPr/>
          </p:nvSpPr>
          <p:spPr>
            <a:xfrm>
              <a:off x="2806810" y="1107915"/>
              <a:ext cx="32918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solidFill>
                    <a:schemeClr val="accent5">
                      <a:lumMod val="50000"/>
                    </a:schemeClr>
                  </a:solidFill>
                  <a:uFillTx/>
                </a:rPr>
                <a:t>Relationship</a:t>
              </a:r>
              <a:r>
                <a:rPr lang="en-AU" sz="3200" dirty="0" smtClean="0">
                  <a:solidFill>
                    <a:schemeClr val="accent5">
                      <a:lumMod val="50000"/>
                    </a:schemeClr>
                  </a:solidFill>
                  <a:uFillTx/>
                </a:rPr>
                <a:t> Management</a:t>
              </a:r>
              <a:endParaRPr lang="en-AU" sz="3200" dirty="0">
                <a:solidFill>
                  <a:schemeClr val="accent5">
                    <a:lumMod val="50000"/>
                  </a:schemeClr>
                </a:solidFill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040" y="727811"/>
            <a:ext cx="6419429" cy="5395813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DELIVERY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5782" y="1853383"/>
            <a:ext cx="11092828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>
                <a:uFillTx/>
              </a:rPr>
              <a:t>Discover</a:t>
            </a:r>
          </a:p>
          <a:p>
            <a:r>
              <a:rPr lang="en-AU" dirty="0" smtClean="0">
                <a:uFillTx/>
              </a:rPr>
              <a:t>Define</a:t>
            </a:r>
          </a:p>
          <a:p>
            <a:r>
              <a:rPr lang="en-AU" dirty="0" smtClean="0">
                <a:uFillTx/>
              </a:rPr>
              <a:t>Connect</a:t>
            </a:r>
          </a:p>
          <a:p>
            <a:r>
              <a:rPr lang="en-AU" dirty="0" smtClean="0">
                <a:uFillTx/>
              </a:rPr>
              <a:t>Design</a:t>
            </a:r>
          </a:p>
          <a:p>
            <a:r>
              <a:rPr lang="en-AU" dirty="0" smtClean="0">
                <a:uFillTx/>
              </a:rPr>
              <a:t>Develop</a:t>
            </a:r>
          </a:p>
          <a:p>
            <a:r>
              <a:rPr lang="en-AU" dirty="0" smtClean="0">
                <a:uFillTx/>
              </a:rPr>
              <a:t>Deliver</a:t>
            </a:r>
          </a:p>
          <a:p>
            <a:r>
              <a:rPr lang="en-AU" dirty="0" smtClean="0">
                <a:uFillTx/>
              </a:rPr>
              <a:t>Harvest</a:t>
            </a:r>
            <a:endParaRPr lang="en-AU" dirty="0">
              <a:uFillTx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45428" y="2013600"/>
            <a:ext cx="3686755" cy="1097280"/>
            <a:chOff x="2409245" y="1391478"/>
            <a:chExt cx="3686755" cy="1097280"/>
          </a:xfrm>
        </p:grpSpPr>
        <p:sp>
          <p:nvSpPr>
            <p:cNvPr id="16" name="Right Brace 15"/>
            <p:cNvSpPr>
              <a:spLocks/>
            </p:cNvSpPr>
            <p:nvPr/>
          </p:nvSpPr>
          <p:spPr>
            <a:xfrm>
              <a:off x="2409245" y="1391478"/>
              <a:ext cx="397565" cy="1097280"/>
            </a:xfrm>
            <a:prstGeom prst="righ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>
                <a:uFillTx/>
              </a:endParaRPr>
            </a:p>
          </p:txBody>
        </p:sp>
        <p:sp>
          <p:nvSpPr>
            <p:cNvPr id="17" name="TextBox 16"/>
            <p:cNvSpPr txBox="1">
              <a:spLocks/>
            </p:cNvSpPr>
            <p:nvPr/>
          </p:nvSpPr>
          <p:spPr>
            <a:xfrm>
              <a:off x="2804160" y="1709285"/>
              <a:ext cx="3291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>
                  <a:uFillTx/>
                </a:rPr>
                <a:t>Demand Management</a:t>
              </a:r>
              <a:endParaRPr lang="en-AU" sz="2400" dirty="0">
                <a:uFillTx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45428" y="3271096"/>
            <a:ext cx="3686755" cy="1097280"/>
            <a:chOff x="2409245" y="1391478"/>
            <a:chExt cx="3686755" cy="1097280"/>
          </a:xfrm>
        </p:grpSpPr>
        <p:sp>
          <p:nvSpPr>
            <p:cNvPr id="19" name="Right Brace 18"/>
            <p:cNvSpPr>
              <a:spLocks/>
            </p:cNvSpPr>
            <p:nvPr/>
          </p:nvSpPr>
          <p:spPr>
            <a:xfrm>
              <a:off x="2409245" y="1391478"/>
              <a:ext cx="397565" cy="1097280"/>
            </a:xfrm>
            <a:prstGeom prst="righ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>
                <a:uFillTx/>
              </a:endParaRPr>
            </a:p>
          </p:txBody>
        </p:sp>
        <p:sp>
          <p:nvSpPr>
            <p:cNvPr id="20" name="TextBox 19"/>
            <p:cNvSpPr txBox="1">
              <a:spLocks/>
            </p:cNvSpPr>
            <p:nvPr/>
          </p:nvSpPr>
          <p:spPr>
            <a:xfrm>
              <a:off x="2804160" y="1709285"/>
              <a:ext cx="3291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>
                  <a:uFillTx/>
                </a:rPr>
                <a:t>Delivery Management</a:t>
              </a:r>
              <a:endParaRPr lang="en-AU" sz="2400" dirty="0">
                <a:uFillTx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45428" y="4267132"/>
            <a:ext cx="3689405" cy="830997"/>
            <a:chOff x="2409245" y="1130019"/>
            <a:chExt cx="3689405" cy="830997"/>
          </a:xfrm>
        </p:grpSpPr>
        <p:sp>
          <p:nvSpPr>
            <p:cNvPr id="22" name="Right Brace 21"/>
            <p:cNvSpPr>
              <a:spLocks/>
            </p:cNvSpPr>
            <p:nvPr/>
          </p:nvSpPr>
          <p:spPr>
            <a:xfrm>
              <a:off x="2409245" y="1391478"/>
              <a:ext cx="397565" cy="317807"/>
            </a:xfrm>
            <a:prstGeom prst="rightBrac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>
                <a:uFillTx/>
              </a:endParaRPr>
            </a:p>
          </p:txBody>
        </p:sp>
        <p:sp>
          <p:nvSpPr>
            <p:cNvPr id="23" name="TextBox 22"/>
            <p:cNvSpPr txBox="1">
              <a:spLocks/>
            </p:cNvSpPr>
            <p:nvPr/>
          </p:nvSpPr>
          <p:spPr>
            <a:xfrm>
              <a:off x="2806810" y="1130019"/>
              <a:ext cx="3291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 smtClean="0">
                  <a:uFillTx/>
                </a:rPr>
                <a:t>Relationship Management</a:t>
              </a:r>
              <a:endParaRPr lang="en-AU" sz="2400" dirty="0"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23009" y="1728013"/>
            <a:ext cx="6970731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 salient </a:t>
            </a: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endParaRPr lang="en-AU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At Monash;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Earlier </a:t>
            </a: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engagement, understanding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Capture opportunities at inception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Agile/shared delivery,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Expectation Management</a:t>
            </a: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LEAKAGE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IDENTIFY</a:t>
            </a:r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IDENTIFY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362" y="1124682"/>
            <a:ext cx="6419429" cy="5395813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812080" y="1805027"/>
            <a:ext cx="2704855" cy="1828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Expectation Management</a:t>
            </a:r>
            <a:endParaRPr lang="en-US" sz="4000" dirty="0" smtClean="0">
              <a:uFillTx/>
            </a:endParaRPr>
          </a:p>
          <a:p>
            <a:endParaRPr lang="en-US" sz="4000" dirty="0">
              <a:uFillTx/>
            </a:endParaRPr>
          </a:p>
          <a:p>
            <a:endParaRPr lang="en-US" sz="4000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LEAKAGE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IDENTIFY</a:t>
            </a:r>
            <a:endParaRPr lang="en-US" sz="2400" dirty="0">
              <a:uFillTx/>
            </a:endParaRPr>
          </a:p>
        </p:txBody>
      </p:sp>
      <p:sp>
        <p:nvSpPr>
          <p:cNvPr id="9" name="Right Arrow 8"/>
          <p:cNvSpPr>
            <a:spLocks/>
          </p:cNvSpPr>
          <p:nvPr/>
        </p:nvSpPr>
        <p:spPr>
          <a:xfrm rot="9603387">
            <a:off x="6867757" y="2197228"/>
            <a:ext cx="1260748" cy="62366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0" name="Right Arrow 9"/>
          <p:cNvSpPr>
            <a:spLocks/>
          </p:cNvSpPr>
          <p:nvPr/>
        </p:nvSpPr>
        <p:spPr>
          <a:xfrm rot="20386179">
            <a:off x="2991436" y="4307932"/>
            <a:ext cx="1260748" cy="62366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1" name="Right Arrow 10"/>
          <p:cNvSpPr>
            <a:spLocks/>
          </p:cNvSpPr>
          <p:nvPr/>
        </p:nvSpPr>
        <p:spPr>
          <a:xfrm rot="1202582">
            <a:off x="3221947" y="2182949"/>
            <a:ext cx="1349574" cy="58261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0332" y="4911410"/>
            <a:ext cx="3716556" cy="1828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Agile/shared </a:t>
            </a:r>
            <a:r>
              <a:rPr lang="en-AU" sz="28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delivery, collaboration</a:t>
            </a:r>
          </a:p>
          <a:p>
            <a:endParaRPr lang="en-US" sz="4000" dirty="0">
              <a:uFillTx/>
            </a:endParaRPr>
          </a:p>
          <a:p>
            <a:endParaRPr lang="en-US" sz="4000" dirty="0">
              <a:uFillTx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236225" y="1560249"/>
            <a:ext cx="3847038" cy="10809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Earlier engagement, understanding</a:t>
            </a:r>
          </a:p>
        </p:txBody>
      </p:sp>
      <p:sp>
        <p:nvSpPr>
          <p:cNvPr id="14" name="Right Arrow 13"/>
          <p:cNvSpPr>
            <a:spLocks/>
          </p:cNvSpPr>
          <p:nvPr/>
        </p:nvSpPr>
        <p:spPr>
          <a:xfrm rot="10800000">
            <a:off x="7327574" y="3150159"/>
            <a:ext cx="1260748" cy="62366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766756" y="2890612"/>
            <a:ext cx="3425244" cy="1384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Capture opportunities at inception</a:t>
            </a:r>
            <a:endParaRPr lang="en-US" sz="4000" dirty="0">
              <a:uFillTx/>
            </a:endParaRPr>
          </a:p>
          <a:p>
            <a:endParaRPr lang="en-US" sz="40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23010" y="1728013"/>
            <a:ext cx="644652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 salient </a:t>
            </a: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Demand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Consistent Proposal &amp; </a:t>
            </a:r>
            <a:r>
              <a:rPr lang="en-AU" sz="3200" dirty="0" err="1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SoW</a:t>
            </a:r>
            <a:endParaRPr lang="en-US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LEAKAGE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IDENTIFY</a:t>
            </a:r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IDENTIFY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362" y="1124682"/>
            <a:ext cx="6419429" cy="5395813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7695722" y="5354694"/>
            <a:ext cx="2704855" cy="1828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Consistent Proposal/</a:t>
            </a:r>
            <a:r>
              <a:rPr lang="en-AU" sz="2800" dirty="0" err="1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SoW</a:t>
            </a:r>
            <a:endParaRPr lang="en-US" sz="4000" dirty="0" smtClean="0">
              <a:uFillTx/>
            </a:endParaRPr>
          </a:p>
          <a:p>
            <a:endParaRPr lang="en-US" sz="4000" dirty="0">
              <a:uFillTx/>
            </a:endParaRPr>
          </a:p>
          <a:p>
            <a:endParaRPr lang="en-US" sz="4000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LEAKAGE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IDENTIFY</a:t>
            </a:r>
            <a:endParaRPr lang="en-US" sz="2400" dirty="0">
              <a:uFillTx/>
            </a:endParaRPr>
          </a:p>
        </p:txBody>
      </p:sp>
      <p:sp>
        <p:nvSpPr>
          <p:cNvPr id="9" name="Right Arrow 8"/>
          <p:cNvSpPr>
            <a:spLocks/>
          </p:cNvSpPr>
          <p:nvPr/>
        </p:nvSpPr>
        <p:spPr>
          <a:xfrm rot="9603387">
            <a:off x="8726353" y="3002605"/>
            <a:ext cx="1260748" cy="62366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0" name="Right Arrow 9"/>
          <p:cNvSpPr>
            <a:spLocks/>
          </p:cNvSpPr>
          <p:nvPr/>
        </p:nvSpPr>
        <p:spPr>
          <a:xfrm rot="12154585">
            <a:off x="6363562" y="5151216"/>
            <a:ext cx="1260748" cy="62366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549114" y="2065182"/>
            <a:ext cx="3394139" cy="1828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Demand Management</a:t>
            </a:r>
            <a:endParaRPr lang="en-AU" sz="28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uFillTx/>
            </a:endParaRPr>
          </a:p>
          <a:p>
            <a:endParaRPr lang="en-US" sz="40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227698" y="2000780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smtClean="0">
                <a:uFillTx/>
              </a:rPr>
              <a:t>VIRTUOUS</a:t>
            </a:r>
          </a:p>
          <a:p>
            <a:pPr algn="ctr"/>
            <a:r>
              <a:rPr lang="en-US" sz="7200" b="1" dirty="0" smtClean="0">
                <a:solidFill>
                  <a:srgbClr val="009FDA"/>
                </a:solidFill>
                <a:uFillTx/>
              </a:rPr>
              <a:t>VALUE</a:t>
            </a:r>
          </a:p>
          <a:p>
            <a:pPr algn="ctr"/>
            <a:r>
              <a:rPr lang="en-US" sz="7200" b="1" dirty="0" smtClean="0">
                <a:uFillTx/>
              </a:rPr>
              <a:t>CYCLE</a:t>
            </a:r>
            <a:endParaRPr lang="en-US" sz="7200" b="1" dirty="0">
              <a:uFillTx/>
            </a:endParaRPr>
          </a:p>
          <a:p>
            <a:pPr algn="ctr"/>
            <a:r>
              <a:rPr lang="en-US" sz="7200" dirty="0" smtClean="0">
                <a:uFillTx/>
              </a:rPr>
              <a:t/>
            </a:r>
            <a:br>
              <a:rPr lang="en-US" sz="7200" dirty="0" smtClean="0">
                <a:uFillTx/>
              </a:rPr>
            </a:br>
            <a:endParaRPr lang="en-US" sz="7200" dirty="0">
              <a:uFillTx/>
            </a:endParaRPr>
          </a:p>
          <a:p>
            <a:endParaRPr lang="en-US" sz="7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VIRTUOUS</a:t>
            </a:r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REDUCE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10065" y="1039906"/>
          <a:ext cx="8656746" cy="557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682" y="1340058"/>
            <a:ext cx="6414449" cy="5391627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VALUE CYCLE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VIRTUOUS</a:t>
            </a:r>
            <a:endParaRPr lang="en-US" sz="24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REDUCE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VALUE 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LEAKAGE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project succ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810" y="1117113"/>
            <a:ext cx="4217703" cy="3399469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223009" y="1728013"/>
            <a:ext cx="9768263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Value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Partners, Peers, Exec</a:t>
            </a: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Iterative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(agile) Delivery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value 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 focus</a:t>
            </a:r>
          </a:p>
          <a:p>
            <a:endParaRPr lang="en-US" sz="4400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TIPS FOR SUCCESS</a:t>
            </a:r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20607"/>
          <a:stretch/>
        </p:blipFill>
        <p:spPr>
          <a:xfrm>
            <a:off x="3500582" y="4516582"/>
            <a:ext cx="8691418" cy="2341418"/>
          </a:xfrm>
          <a:prstGeom prst="rect">
            <a:avLst/>
          </a:prstGeom>
        </p:spPr>
      </p:pic>
      <p:sp>
        <p:nvSpPr>
          <p:cNvPr id="9" name="TextBox 8"/>
          <p:cNvSpPr txBox="1">
            <a:spLocks/>
          </p:cNvSpPr>
          <p:nvPr/>
        </p:nvSpPr>
        <p:spPr>
          <a:xfrm>
            <a:off x="4906009" y="5191086"/>
            <a:ext cx="6593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MANAGE EXPECTATIONS</a:t>
            </a:r>
          </a:p>
          <a:p>
            <a:pPr algn="r"/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BUILD TRUST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56 0.31921 L -0.45756 0.31921 C -0.45638 0.31458 -0.45534 0.30995 -0.45378 0.30555 C -0.45339 0.30416 -0.45248 0.30347 -0.45196 0.30231 C -0.45092 0.29999 -0.44987 0.29791 -0.44909 0.29536 C -0.44831 0.29282 -0.44779 0.28981 -0.44714 0.28703 C -0.44688 0.28541 -0.44675 0.28356 -0.44623 0.28194 C -0.44519 0.27893 -0.44349 0.27661 -0.44245 0.2736 C -0.44154 0.27083 -0.44128 0.26782 -0.4405 0.26504 C -0.43959 0.26157 -0.43581 0.2537 -0.4349 0.25161 C -0.43451 0.24999 -0.43438 0.24791 -0.43386 0.24652 C -0.42266 0.21504 -0.43295 0.24837 -0.42435 0.22291 C -0.4237 0.22083 -0.42331 0.21828 -0.42253 0.2162 C -0.42175 0.21411 -0.42032 0.21319 -0.41967 0.2111 C -0.4112 0.18749 -0.41967 0.20578 -0.41303 0.19073 C -0.41146 0.18749 -0.4099 0.18402 -0.40821 0.18078 C -0.40678 0.17777 -0.40482 0.17546 -0.40352 0.17222 C -0.40261 0.17036 -0.40235 0.16759 -0.40157 0.1655 C -0.40118 0.16411 -0.40026 0.16342 -0.39974 0.16203 C -0.39896 0.15995 -0.39857 0.1574 -0.39779 0.15532 C -0.3961 0.15069 -0.39388 0.14652 -0.39206 0.14189 C -0.39154 0.14027 -0.39102 0.13819 -0.39024 0.1368 C -0.38946 0.13541 -0.38829 0.13448 -0.38737 0.13333 C -0.38672 0.13171 -0.3862 0.12985 -0.38542 0.12847 C -0.38399 0.12499 -0.38282 0.12407 -0.38073 0.12152 C -0.38008 0.1199 -0.37969 0.11782 -0.37878 0.11643 C -0.378 0.1155 -0.37683 0.11573 -0.37605 0.11481 C -0.375 0.11388 -0.37396 0.11273 -0.37318 0.11157 C -0.3724 0.11041 -0.37188 0.10902 -0.37123 0.1081 C -0.3681 0.1037 -0.3642 0.10138 -0.36081 0.09791 C -0.35977 0.09698 -0.35899 0.0956 -0.35795 0.09467 C -0.35638 0.09328 -0.35469 0.09259 -0.35326 0.0912 C -0.35222 0.09027 -0.35144 0.08842 -0.3504 0.08796 C -0.34727 0.0861 -0.34401 0.08587 -0.34089 0.08448 C -0.33698 0.08263 -0.33334 0.07916 -0.32943 0.07777 C -0.32787 0.07708 -0.32631 0.07661 -0.32474 0.07615 C -0.32253 0.07546 -0.32032 0.07523 -0.3181 0.0743 C -0.31589 0.0736 -0.31368 0.07198 -0.31146 0.07106 C -0.30873 0.0699 -0.30157 0.06828 -0.29909 0.06759 C -0.29753 0.06712 -0.29597 0.06643 -0.29441 0.06597 C -0.29245 0.06527 -0.2905 0.06481 -0.28868 0.06411 C -0.28711 0.06365 -0.28555 0.06296 -0.28386 0.06249 C -0.28204 0.06203 -0.28008 0.06157 -0.27826 0.06087 C -0.27631 0.05995 -0.27448 0.05833 -0.27253 0.0574 C -0.27032 0.05648 -0.2681 0.05648 -0.26589 0.05578 C -0.26042 0.05416 -0.25508 0.053 -0.24974 0.05069 C -0.24844 0.05023 -0.24727 0.04953 -0.24597 0.04907 C -0.24401 0.04837 -0.24206 0.04814 -0.24024 0.04745 C -0.23646 0.04583 -0.23269 0.04374 -0.22878 0.04235 C -0.22696 0.04143 -0.225 0.04143 -0.22318 0.0405 C -0.22123 0.03981 -0.21941 0.03819 -0.21745 0.03726 C -0.21589 0.03657 -0.21433 0.03634 -0.21276 0.03541 C -0.21042 0.03448 -0.20834 0.03286 -0.20612 0.03217 C -0.19818 0.02939 -0.19271 0.02893 -0.18516 0.02708 C -0.17865 0.02546 -0.17969 0.02499 -0.17279 0.0236 C -0.16941 0.02291 -0.16589 0.02268 -0.16237 0.02198 C -0.15925 0.02083 -0.15612 0.01921 -0.15287 0.01874 C -0.14336 0.01712 -0.14441 0.01782 -0.13672 0.01527 C -0.12631 0.0118 -0.13776 0.01573 -0.12722 0.01018 C -0.1224 0.00763 -0.11407 0.0074 -0.11016 0.00694 C -0.10026 0.00323 -0.1056 0.00485 -0.08842 0.00185 C -0.08204 0.00069 -0.07058 -0.00116 -0.06459 -0.00163 C -0.05704 -0.00232 -0.04948 -0.00278 -0.0418 -0.00325 C -0.02787 -0.00394 -0.01394 -0.00487 -2.08333E-7 -0.00487 L -2.08333E-7 -5.55556E-6 " pathEditMode="relative" ptsTypes="AAAAAAAAAAAAAAAAAAAAAAAAAAAAAAAAAAAAAAAAAAAAAAAAAAAAAAAAAAAAAA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550332" y="710542"/>
            <a:ext cx="8998782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4400" dirty="0">
              <a:uFillTx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800" dirty="0" smtClean="0">
                <a:uFillTx/>
              </a:rPr>
              <a:t>BUSINESS RELATIONSHIP MANAGEMENT INSTITUTE</a:t>
            </a:r>
            <a:endParaRPr lang="en-US" sz="2800" dirty="0">
              <a:uFillTx/>
            </a:endParaRPr>
          </a:p>
        </p:txBody>
      </p:sp>
      <p:sp>
        <p:nvSpPr>
          <p:cNvPr id="5" name="Parallelogram 8"/>
          <p:cNvSpPr>
            <a:spLocks/>
          </p:cNvSpPr>
          <p:nvPr/>
        </p:nvSpPr>
        <p:spPr>
          <a:xfrm>
            <a:off x="7960160" y="0"/>
            <a:ext cx="4218718" cy="6858000"/>
          </a:xfrm>
          <a:custGeom>
            <a:avLst/>
            <a:gdLst>
              <a:gd name="connsiteX0" fmla="*/ 0 w 4191000"/>
              <a:gd name="connsiteY0" fmla="*/ 6858000 h 6858000"/>
              <a:gd name="connsiteX1" fmla="*/ 543782 w 4191000"/>
              <a:gd name="connsiteY1" fmla="*/ 0 h 6858000"/>
              <a:gd name="connsiteX2" fmla="*/ 4191000 w 4191000"/>
              <a:gd name="connsiteY2" fmla="*/ 0 h 6858000"/>
              <a:gd name="connsiteX3" fmla="*/ 3647218 w 4191000"/>
              <a:gd name="connsiteY3" fmla="*/ 6858000 h 6858000"/>
              <a:gd name="connsiteX4" fmla="*/ 0 w 4191000"/>
              <a:gd name="connsiteY4" fmla="*/ 6858000 h 6858000"/>
              <a:gd name="connsiteX0" fmla="*/ 0 w 4218718"/>
              <a:gd name="connsiteY0" fmla="*/ 6858000 h 6858000"/>
              <a:gd name="connsiteX1" fmla="*/ 543782 w 4218718"/>
              <a:gd name="connsiteY1" fmla="*/ 0 h 6858000"/>
              <a:gd name="connsiteX2" fmla="*/ 4191000 w 4218718"/>
              <a:gd name="connsiteY2" fmla="*/ 0 h 6858000"/>
              <a:gd name="connsiteX3" fmla="*/ 4218718 w 4218718"/>
              <a:gd name="connsiteY3" fmla="*/ 6835140 h 6858000"/>
              <a:gd name="connsiteX4" fmla="*/ 0 w 421871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718" h="6858000">
                <a:moveTo>
                  <a:pt x="0" y="6858000"/>
                </a:moveTo>
                <a:lnTo>
                  <a:pt x="543782" y="0"/>
                </a:lnTo>
                <a:lnTo>
                  <a:pt x="4191000" y="0"/>
                </a:lnTo>
                <a:lnTo>
                  <a:pt x="4218718" y="683514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uFillTx/>
            </a:endParaRPr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8766810" y="417956"/>
            <a:ext cx="297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COMMUNITY OF PRACTICE</a:t>
            </a:r>
          </a:p>
          <a:p>
            <a:endParaRPr lang="en-AU" sz="3600" dirty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ADVICE &amp; TRAINING</a:t>
            </a:r>
          </a:p>
          <a:p>
            <a:endParaRPr lang="en-AU" sz="3600" dirty="0" smtClean="0">
              <a:solidFill>
                <a:schemeClr val="bg1"/>
              </a:solidFill>
              <a:uFillTx/>
              <a:latin typeface="Arial Narrow" panose="020B0606020202030204" pitchFamily="34" charset="0"/>
            </a:endParaRPr>
          </a:p>
          <a:p>
            <a:r>
              <a:rPr lang="en-AU" sz="3600" dirty="0" smtClean="0">
                <a:solidFill>
                  <a:schemeClr val="bg1"/>
                </a:solidFill>
                <a:uFillTx/>
                <a:latin typeface="Arial Narrow" panose="020B0606020202030204" pitchFamily="34" charset="0"/>
              </a:rPr>
              <a:t>TOOLS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2" y="1017893"/>
            <a:ext cx="6873153" cy="4496602"/>
          </a:xfrm>
          <a:prstGeom prst="rect">
            <a:avLst/>
          </a:prstGeom>
        </p:spPr>
      </p:pic>
      <p:pic>
        <p:nvPicPr>
          <p:cNvPr id="10" name="Picture 4" descr="Image result for br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2706" y="78043"/>
            <a:ext cx="2729634" cy="1023613"/>
          </a:xfrm>
          <a:prstGeom prst="rect">
            <a:avLst/>
          </a:prstGeom>
          <a:noFill/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8044405" y="6168812"/>
            <a:ext cx="403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https://brm.institute/</a:t>
            </a:r>
          </a:p>
        </p:txBody>
      </p:sp>
      <p:pic>
        <p:nvPicPr>
          <p:cNvPr id="12" name="Picture 2" descr="Image result for brm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6482" y="5544046"/>
            <a:ext cx="2654767" cy="1075096"/>
          </a:xfrm>
          <a:prstGeom prst="rect">
            <a:avLst/>
          </a:prstGeom>
          <a:noFill/>
        </p:spPr>
      </p:pic>
      <p:pic>
        <p:nvPicPr>
          <p:cNvPr id="13" name="Picture 2" descr="Image result for br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8189" y="6081594"/>
            <a:ext cx="1608747" cy="634312"/>
          </a:xfrm>
          <a:prstGeom prst="rect">
            <a:avLst/>
          </a:prstGeom>
          <a:noFill/>
        </p:spPr>
      </p:pic>
      <p:pic>
        <p:nvPicPr>
          <p:cNvPr id="14" name="Picture 13" descr="Image result for cbr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6936" y="6040691"/>
            <a:ext cx="1616809" cy="656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23010" y="1728013"/>
            <a:ext cx="683297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did you learn?</a:t>
            </a:r>
            <a:endParaRPr lang="en-US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uFillTx/>
              </a:rPr>
              <a:t> </a:t>
            </a:r>
          </a:p>
          <a:p>
            <a:endParaRPr lang="en-US" sz="3200" dirty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7935755" y="0"/>
            <a:ext cx="4572000" cy="6858000"/>
          </a:xfr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SUMMARY</a:t>
            </a:r>
            <a:endParaRPr lang="en-US" sz="4400" dirty="0"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IN</a:t>
            </a:r>
            <a:endParaRPr lang="en-US" sz="2400" dirty="0">
              <a:uFillTx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322729" y="5021809"/>
            <a:ext cx="7443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pollev.com/lindsaymacdo908</a:t>
            </a:r>
            <a:endParaRPr lang="en-AU" sz="4000" dirty="0" smtClean="0">
              <a:solidFill>
                <a:schemeClr val="accent5">
                  <a:lumMod val="50000"/>
                </a:schemeClr>
              </a:solidFill>
              <a:uFillTx/>
              <a:latin typeface="Arial Narrow" panose="020B0606020202030204" pitchFamily="34" charset="0"/>
            </a:endParaRPr>
          </a:p>
          <a:p>
            <a:endParaRPr lang="en-AU" sz="3600" dirty="0">
              <a:solidFill>
                <a:schemeClr val="accent5">
                  <a:lumMod val="50000"/>
                </a:schemeClr>
              </a:solidFill>
              <a:uFillTx/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23010" y="1728013"/>
            <a:ext cx="683297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Value</a:t>
            </a:r>
            <a:endParaRPr lang="en-US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Delivery Cycle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Leakage</a:t>
            </a:r>
          </a:p>
          <a:p>
            <a:r>
              <a:rPr lang="en-US" sz="3200" dirty="0" smtClean="0">
                <a:solidFill>
                  <a:schemeClr val="tx1"/>
                </a:solidFill>
                <a:uFillTx/>
              </a:rPr>
              <a:t> </a:t>
            </a:r>
          </a:p>
          <a:p>
            <a:endParaRPr lang="en-US" sz="3200" dirty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7935755" y="0"/>
            <a:ext cx="4572000" cy="6858000"/>
          </a:xfr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SUMMARY</a:t>
            </a:r>
            <a:endParaRPr lang="en-US" sz="4400" dirty="0"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IN</a:t>
            </a:r>
            <a:endParaRPr lang="en-US" sz="24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7935755" y="0"/>
            <a:ext cx="4572000" cy="6858000"/>
          </a:xfr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SUMMARY</a:t>
            </a:r>
            <a:endParaRPr lang="en-US" sz="4400" dirty="0"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IN</a:t>
            </a:r>
            <a:endParaRPr lang="en-US" sz="2400" dirty="0">
              <a:uFillTx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110065" y="1039906"/>
          <a:ext cx="8656746" cy="557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7935755" y="0"/>
            <a:ext cx="4572000" cy="6858000"/>
          </a:xfr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CHANGE IT</a:t>
            </a:r>
            <a:endParaRPr lang="en-US" sz="4400" dirty="0"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IF YOU DON’T LIKE IT</a:t>
            </a:r>
            <a:endParaRPr lang="en-US" sz="2400" dirty="0">
              <a:uFillTx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23010" y="1728013"/>
            <a:ext cx="683297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Do …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Identify an area of value leakage</a:t>
            </a:r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will you reduce leakage?</a:t>
            </a:r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Who will </a:t>
            </a: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help you?</a:t>
            </a:r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When will you do it?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will you show </a:t>
            </a:r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improvement?</a:t>
            </a:r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AU" sz="32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fontAlgn="ctr"/>
            <a:r>
              <a:rPr lang="en-AU" sz="3200" i="1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AU" sz="3200" i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	(… </a:t>
            </a:r>
            <a:r>
              <a:rPr lang="en-AU" sz="3200" i="1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en-AU" sz="3200" i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  <a:endParaRPr lang="en-AU" sz="3200" i="1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7935755" y="0"/>
            <a:ext cx="4572000" cy="6858000"/>
          </a:xfr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50332" y="710542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4400" dirty="0" smtClean="0">
                <a:uFillTx/>
              </a:rPr>
              <a:t>CHANGE IT</a:t>
            </a:r>
            <a:endParaRPr lang="en-US" sz="4400" dirty="0"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0332" y="417956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 smtClean="0">
                <a:uFillTx/>
              </a:rPr>
              <a:t>IF YOU DON’T LIKE IT</a:t>
            </a:r>
            <a:endParaRPr lang="en-US" sz="2400" dirty="0">
              <a:uFillTx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23010" y="1728013"/>
            <a:ext cx="6832970" cy="4078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3200" b="1" dirty="0">
                <a:solidFill>
                  <a:srgbClr val="D0127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So that …</a:t>
            </a:r>
          </a:p>
          <a:p>
            <a:pPr fontAlgn="ctr"/>
            <a:endParaRPr lang="en-AU" sz="32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endParaRPr lang="en-AU" sz="320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uFillTx/>
              </a:rPr>
              <a:t> </a:t>
            </a:r>
          </a:p>
          <a:p>
            <a:endParaRPr lang="en-US" sz="3200" dirty="0">
              <a:uFillTx/>
            </a:endParaRPr>
          </a:p>
          <a:p>
            <a:endParaRPr lang="en-US" sz="4400" dirty="0" smtClean="0">
              <a:uFillTx/>
            </a:endParaRPr>
          </a:p>
          <a:p>
            <a:endParaRPr lang="en-US" sz="4400" dirty="0">
              <a:uFillTx/>
            </a:endParaRPr>
          </a:p>
          <a:p>
            <a:endParaRPr lang="en-US" sz="4400" dirty="0">
              <a:uFillTx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1179645" y="2349442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smtClean="0">
                <a:uFillTx/>
              </a:rPr>
              <a:t>DELIVER </a:t>
            </a:r>
          </a:p>
          <a:p>
            <a:pPr algn="ctr"/>
            <a:r>
              <a:rPr lang="en-US" sz="7200" b="1" dirty="0" smtClean="0">
                <a:uFillTx/>
              </a:rPr>
              <a:t>MORE</a:t>
            </a:r>
          </a:p>
          <a:p>
            <a:pPr algn="ctr"/>
            <a:r>
              <a:rPr lang="en-US" sz="7200" b="1" dirty="0" smtClean="0">
                <a:solidFill>
                  <a:srgbClr val="009FDA"/>
                </a:solidFill>
                <a:uFillTx/>
              </a:rPr>
              <a:t>VALUE</a:t>
            </a:r>
          </a:p>
          <a:p>
            <a:pPr algn="ctr"/>
            <a:r>
              <a:rPr lang="en-US" sz="7200" dirty="0" smtClean="0">
                <a:uFillTx/>
              </a:rPr>
              <a:t/>
            </a:r>
            <a:br>
              <a:rPr lang="en-US" sz="7200" dirty="0" smtClean="0">
                <a:uFillTx/>
              </a:rPr>
            </a:br>
            <a:endParaRPr lang="en-US" sz="7200" dirty="0">
              <a:uFillTx/>
            </a:endParaRPr>
          </a:p>
          <a:p>
            <a:endParaRPr lang="en-US" sz="72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559569" y="2065505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7200" dirty="0" smtClean="0">
                <a:solidFill>
                  <a:srgbClr val="D01279"/>
                </a:solidFill>
                <a:uFillTx/>
              </a:rPr>
              <a:t>THANK YOU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endParaRPr lang="en-US" sz="7200" dirty="0">
              <a:solidFill>
                <a:srgbClr val="D01279"/>
              </a:solidFill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9569" y="1720284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>
          <a:xfrm>
            <a:off x="8896235" y="-24646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solidFill>
            <a:srgbClr val="D01279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uFillTx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1" y="5053601"/>
            <a:ext cx="714375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559569" y="2065505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7200" dirty="0" smtClean="0">
                <a:solidFill>
                  <a:srgbClr val="D01279"/>
                </a:solidFill>
                <a:uFillTx/>
              </a:rPr>
              <a:t>QUESTIONS?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endParaRPr lang="en-US" sz="7200" dirty="0">
              <a:solidFill>
                <a:srgbClr val="D01279"/>
              </a:solidFill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9569" y="1720284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>
          <a:xfrm>
            <a:off x="8896235" y="-24646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solidFill>
            <a:srgbClr val="D01279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uFillTx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59569" y="3796496"/>
            <a:ext cx="10515600" cy="21294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LINDSAY MACDONALD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hlinkClick r:id="rId3"/>
              </a:rPr>
              <a:t>LINDSAY.J.MACDONALD@MONASH.EDU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FOLLOW </a:t>
            </a:r>
            <a:r>
              <a:rPr lang="en-US" sz="2800" dirty="0">
                <a:solidFill>
                  <a:srgbClr val="0070C0"/>
                </a:solidFill>
                <a:uFillTx/>
              </a:rPr>
              <a:t>@LINDSAYMAC6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FIND OUT MORE AT </a:t>
            </a:r>
            <a:r>
              <a:rPr lang="en-US" sz="2800" dirty="0" smtClean="0">
                <a:solidFill>
                  <a:srgbClr val="D01279"/>
                </a:solidFill>
                <a:uFillTx/>
              </a:rPr>
              <a:t>MONASH.EDU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LIKE </a:t>
            </a:r>
            <a:r>
              <a:rPr lang="en-US" sz="2800" dirty="0" smtClean="0">
                <a:solidFill>
                  <a:srgbClr val="D01279"/>
                </a:solidFill>
                <a:uFillTx/>
              </a:rPr>
              <a:t>@</a:t>
            </a:r>
            <a:r>
              <a:rPr lang="en-US" sz="2800" dirty="0" err="1" smtClean="0">
                <a:solidFill>
                  <a:srgbClr val="D01279"/>
                </a:solidFill>
                <a:uFillTx/>
              </a:rPr>
              <a:t>MONASH.UNIVERSITY</a:t>
            </a:r>
            <a:r>
              <a:rPr lang="en-US" sz="2800" dirty="0" smtClean="0">
                <a:solidFill>
                  <a:srgbClr val="D01279"/>
                </a:solidFill>
                <a:uFillTx/>
              </a:rPr>
              <a:t> ON FACEBOOK</a:t>
            </a: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FOLLOW </a:t>
            </a:r>
            <a:r>
              <a:rPr lang="en-US" sz="2800" dirty="0" smtClean="0">
                <a:solidFill>
                  <a:srgbClr val="D01279"/>
                </a:solidFill>
                <a:uFillTx/>
              </a:rPr>
              <a:t>@</a:t>
            </a:r>
            <a:r>
              <a:rPr lang="en-US" sz="2800" dirty="0" err="1" smtClean="0">
                <a:solidFill>
                  <a:srgbClr val="D01279"/>
                </a:solidFill>
                <a:uFillTx/>
              </a:rPr>
              <a:t>MONASHUNI</a:t>
            </a:r>
            <a:r>
              <a:rPr lang="en-US" sz="2800" dirty="0" smtClean="0">
                <a:solidFill>
                  <a:srgbClr val="D01279"/>
                </a:solidFill>
                <a:uFillTx/>
              </a:rPr>
              <a:t> ON TWITTER</a:t>
            </a:r>
          </a:p>
          <a:p>
            <a:endParaRPr lang="en-US" sz="2800" dirty="0" smtClean="0">
              <a:solidFill>
                <a:srgbClr val="D01279"/>
              </a:solidFill>
              <a:uFillTx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endParaRPr lang="en-US" sz="8000" dirty="0">
              <a:solidFill>
                <a:srgbClr val="D01279"/>
              </a:solidFill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uFillTx/>
              </a:rPr>
              <a:t>Questions?</a:t>
            </a:r>
            <a:endParaRPr lang="en-AU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>
              <a:uFillTx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681" y="0"/>
            <a:ext cx="12745844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/>
          </p:cNvSpPr>
          <p:nvPr/>
        </p:nvSpPr>
        <p:spPr>
          <a:xfrm>
            <a:off x="4343092" y="1106939"/>
            <a:ext cx="7684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uFillTx/>
              </a:rPr>
              <a:t>“If you want to build a ship,</a:t>
            </a:r>
          </a:p>
          <a:p>
            <a:pPr algn="ctr"/>
            <a:r>
              <a:rPr lang="en-AU" sz="3600" dirty="0" smtClean="0">
                <a:uFillTx/>
              </a:rPr>
              <a:t>Don’t drum up the men to gather wood, divide the work and give the orders.</a:t>
            </a:r>
          </a:p>
          <a:p>
            <a:pPr algn="ctr"/>
            <a:endParaRPr lang="en-AU" sz="3600" dirty="0" smtClean="0">
              <a:uFillTx/>
            </a:endParaRPr>
          </a:p>
          <a:p>
            <a:pPr algn="ctr"/>
            <a:r>
              <a:rPr lang="en-AU" sz="3600" dirty="0" smtClean="0">
                <a:uFillTx/>
              </a:rPr>
              <a:t>Instead, teach them to yearn for the </a:t>
            </a:r>
          </a:p>
          <a:p>
            <a:pPr algn="ctr"/>
            <a:r>
              <a:rPr lang="en-AU" sz="3600" dirty="0" smtClean="0">
                <a:uFillTx/>
              </a:rPr>
              <a:t>vast and endless sea”</a:t>
            </a:r>
          </a:p>
          <a:p>
            <a:pPr algn="ctr"/>
            <a:endParaRPr lang="en-AU" sz="3600" dirty="0" smtClean="0">
              <a:uFillTx/>
            </a:endParaRPr>
          </a:p>
          <a:p>
            <a:pPr marL="571500" indent="-571500" algn="r">
              <a:buFontTx/>
              <a:buChar char="-"/>
            </a:pPr>
            <a:r>
              <a:rPr lang="en-AU" sz="3600" dirty="0" smtClean="0">
                <a:uFillTx/>
              </a:rPr>
              <a:t>Antione de Saint </a:t>
            </a:r>
            <a:r>
              <a:rPr lang="en-AU" sz="3600" dirty="0" err="1" smtClean="0">
                <a:uFillTx/>
              </a:rPr>
              <a:t>Exupery</a:t>
            </a:r>
            <a:endParaRPr lang="en-AU" sz="3600" dirty="0" smtClean="0">
              <a:uFillTx/>
            </a:endParaRPr>
          </a:p>
          <a:p>
            <a:pPr marL="571500" indent="-571500" algn="r">
              <a:buFontTx/>
              <a:buChar char="-"/>
            </a:pPr>
            <a:endParaRPr lang="en-AU" sz="3600" dirty="0">
              <a:uFillTx/>
            </a:endParaRPr>
          </a:p>
          <a:p>
            <a:pPr algn="r"/>
            <a:endParaRPr lang="en-AU" sz="36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559569" y="2065505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7200" dirty="0" smtClean="0">
              <a:solidFill>
                <a:srgbClr val="D01279"/>
              </a:solidFill>
              <a:uFillTx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endParaRPr lang="en-US" sz="7200" dirty="0">
              <a:solidFill>
                <a:srgbClr val="D01279"/>
              </a:solidFill>
              <a:uFillTx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559569" y="1720284"/>
            <a:ext cx="10515600" cy="1017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 sz="2400" dirty="0">
              <a:uFillTx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>
          <a:xfrm>
            <a:off x="8896235" y="-24646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solidFill>
            <a:srgbClr val="D01279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uFillTx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1" y="5053601"/>
            <a:ext cx="7143750" cy="1333500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496" y="1193967"/>
            <a:ext cx="5772883" cy="2509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51602" y="1087586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endParaRPr lang="en-US" sz="11000" b="1" dirty="0" smtClean="0">
              <a:solidFill>
                <a:srgbClr val="009FDA"/>
              </a:solidFill>
              <a:uFillTx/>
            </a:endParaRPr>
          </a:p>
          <a:p>
            <a:pPr algn="ctr"/>
            <a:r>
              <a:rPr lang="en-US" sz="11000" b="1" dirty="0" smtClean="0">
                <a:solidFill>
                  <a:srgbClr val="009FDA"/>
                </a:solidFill>
                <a:uFillTx/>
              </a:rPr>
              <a:t>VALUE LEAKAGE</a:t>
            </a:r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2926" y="821256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dirty="0" smtClean="0">
                <a:solidFill>
                  <a:schemeClr val="bg2">
                    <a:lumMod val="90000"/>
                  </a:schemeClr>
                </a:solidFill>
                <a:uFillTx/>
              </a:rPr>
              <a:t>Cho La Pass</a:t>
            </a:r>
            <a:br>
              <a:rPr lang="en-US" sz="9600" b="1" dirty="0" smtClean="0">
                <a:solidFill>
                  <a:schemeClr val="bg2">
                    <a:lumMod val="90000"/>
                  </a:schemeClr>
                </a:solidFill>
                <a:uFillTx/>
              </a:rPr>
            </a:br>
            <a:endParaRPr lang="en-US" sz="9600" b="1" dirty="0" smtClean="0">
              <a:solidFill>
                <a:schemeClr val="bg2">
                  <a:lumMod val="90000"/>
                </a:schemeClr>
              </a:solidFill>
              <a:uFillTx/>
            </a:endParaRPr>
          </a:p>
          <a:p>
            <a:endParaRPr lang="en-US" sz="7200" b="1" dirty="0" smtClean="0">
              <a:uFillTx/>
            </a:endParaRPr>
          </a:p>
          <a:p>
            <a:r>
              <a:rPr lang="en-US" sz="11000" b="1" dirty="0" smtClean="0">
                <a:solidFill>
                  <a:srgbClr val="009FDA"/>
                </a:solidFill>
                <a:uFillTx/>
              </a:rPr>
              <a:t>NEPAL</a:t>
            </a:r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27328"/>
            <a:ext cx="12192000" cy="260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51602" y="1087586"/>
            <a:ext cx="10845378" cy="7103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43" y="0"/>
            <a:ext cx="91425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2f72f8b-09f3-4d72-8274-794f4a93ee1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b206c40-3519-4792-b341-81319943f3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2a09159-d305-4230-9a6e-034e9cd7c3b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d2b9e77-74a1-4912-bf3c-edc89cf7388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777bffa-5807-4809-943f-b225ad4a0bc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a64df25-03a4-4783-a520-e61abc6ff27b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16604</TotalTime>
  <Words>1358</Words>
  <Application>Microsoft Office PowerPoint</Application>
  <PresentationFormat>Widescreen</PresentationFormat>
  <Paragraphs>605</Paragraphs>
  <Slides>58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Arial Narrow</vt:lpstr>
      <vt:lpstr>Calibri</vt:lpstr>
      <vt:lpstr>Times New Roman</vt:lpstr>
      <vt:lpstr>Wingdings</vt:lpstr>
      <vt:lpstr>Office Theme</vt:lpstr>
      <vt:lpstr>PowerPoint Presentation</vt:lpstr>
      <vt:lpstr>STOP LEAKING VALUE Deliver more value with no extra effort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Monash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Sibyl Stafford</dc:creator>
  <cp:lastModifiedBy>Lindsayjohn MacDonald</cp:lastModifiedBy>
  <cp:revision>289</cp:revision>
  <cp:lastPrinted>2018-06-28T06:33:22Z</cp:lastPrinted>
  <dcterms:created xsi:type="dcterms:W3CDTF">2018-04-18T06:45:58Z</dcterms:created>
  <dcterms:modified xsi:type="dcterms:W3CDTF">2018-11-01T13:20:47Z</dcterms:modified>
</cp:coreProperties>
</file>