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5" r:id="rId3"/>
    <p:sldId id="266" r:id="rId4"/>
    <p:sldId id="272" r:id="rId5"/>
    <p:sldId id="267" r:id="rId6"/>
    <p:sldId id="278" r:id="rId7"/>
    <p:sldId id="27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CA9"/>
    <a:srgbClr val="EF7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0" autoAdjust="0"/>
    <p:restoredTop sz="71235"/>
  </p:normalViewPr>
  <p:slideViewPr>
    <p:cSldViewPr snapToGrid="0">
      <p:cViewPr varScale="1">
        <p:scale>
          <a:sx n="80" d="100"/>
          <a:sy n="80" d="100"/>
        </p:scale>
        <p:origin x="1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E2AD7-31EB-5F43-B8E2-F3D68166D409}" type="doc">
      <dgm:prSet loTypeId="urn:microsoft.com/office/officeart/2005/8/layout/vProcess5" loCatId="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35C62B9-9EBA-784E-8EF2-76CA9DD0312D}">
      <dgm:prSet phldrT="[Text]"/>
      <dgm:spPr/>
      <dgm:t>
        <a:bodyPr/>
        <a:lstStyle/>
        <a:p>
          <a:r>
            <a:rPr lang="en-US" dirty="0"/>
            <a:t>2018: Next Generation Enterprise IT</a:t>
          </a:r>
        </a:p>
      </dgm:t>
    </dgm:pt>
    <dgm:pt modelId="{2C52807E-A15F-0146-B59C-E3E44B42096E}" type="parTrans" cxnId="{116E4557-EF96-6348-B124-57FAAAFEFDCA}">
      <dgm:prSet/>
      <dgm:spPr/>
      <dgm:t>
        <a:bodyPr/>
        <a:lstStyle/>
        <a:p>
          <a:endParaRPr lang="en-US"/>
        </a:p>
      </dgm:t>
    </dgm:pt>
    <dgm:pt modelId="{04E4B15D-047D-9340-B2B4-DD2589EAE0CF}" type="sibTrans" cxnId="{116E4557-EF96-6348-B124-57FAAAFEFDCA}">
      <dgm:prSet/>
      <dgm:spPr/>
      <dgm:t>
        <a:bodyPr/>
        <a:lstStyle/>
        <a:p>
          <a:endParaRPr lang="en-US"/>
        </a:p>
      </dgm:t>
    </dgm:pt>
    <dgm:pt modelId="{BBBAB941-3323-B745-9C65-4871FB06C185}">
      <dgm:prSet phldrT="[Text]"/>
      <dgm:spPr/>
      <dgm:t>
        <a:bodyPr/>
        <a:lstStyle/>
        <a:p>
          <a:r>
            <a:rPr lang="en-US" dirty="0"/>
            <a:t>2017: Integrations and Partnerships</a:t>
          </a:r>
        </a:p>
      </dgm:t>
    </dgm:pt>
    <dgm:pt modelId="{B2E4CF8A-49AA-2C4B-9331-CDE807F6D391}" type="parTrans" cxnId="{190F589A-7EF0-2144-885F-70E645EC7726}">
      <dgm:prSet/>
      <dgm:spPr/>
      <dgm:t>
        <a:bodyPr/>
        <a:lstStyle/>
        <a:p>
          <a:endParaRPr lang="en-US"/>
        </a:p>
      </dgm:t>
    </dgm:pt>
    <dgm:pt modelId="{1E637BB2-09FA-4F43-B2FE-537D47FB4E0F}" type="sibTrans" cxnId="{190F589A-7EF0-2144-885F-70E645EC7726}">
      <dgm:prSet/>
      <dgm:spPr/>
      <dgm:t>
        <a:bodyPr/>
        <a:lstStyle/>
        <a:p>
          <a:endParaRPr lang="en-US"/>
        </a:p>
      </dgm:t>
    </dgm:pt>
    <dgm:pt modelId="{6513C9FB-EAB3-5342-9D8E-5B64853C9E5B}">
      <dgm:prSet phldrT="[Text]"/>
      <dgm:spPr/>
      <dgm:t>
        <a:bodyPr/>
        <a:lstStyle/>
        <a:p>
          <a:r>
            <a:rPr lang="en-US" dirty="0"/>
            <a:t>2016: Cloud Services and Migrations</a:t>
          </a:r>
        </a:p>
      </dgm:t>
    </dgm:pt>
    <dgm:pt modelId="{CEDDB7A4-553C-7D49-A468-7EA8AF5E4772}" type="parTrans" cxnId="{03F6E9FB-6672-F445-9B8A-4723356E87CB}">
      <dgm:prSet/>
      <dgm:spPr/>
      <dgm:t>
        <a:bodyPr/>
        <a:lstStyle/>
        <a:p>
          <a:endParaRPr lang="en-US"/>
        </a:p>
      </dgm:t>
    </dgm:pt>
    <dgm:pt modelId="{1581C5A6-6123-A441-83CF-045C67FCA83F}" type="sibTrans" cxnId="{03F6E9FB-6672-F445-9B8A-4723356E87CB}">
      <dgm:prSet/>
      <dgm:spPr/>
      <dgm:t>
        <a:bodyPr/>
        <a:lstStyle/>
        <a:p>
          <a:endParaRPr lang="en-US"/>
        </a:p>
      </dgm:t>
    </dgm:pt>
    <dgm:pt modelId="{23AB5C52-BDC2-6D44-B1D0-53F4E4AE72C1}">
      <dgm:prSet phldrT="[Text]"/>
      <dgm:spPr/>
      <dgm:t>
        <a:bodyPr/>
        <a:lstStyle/>
        <a:p>
          <a:r>
            <a:rPr lang="en-US" dirty="0"/>
            <a:t>2019: Enterprise IT Role in Digital Transformation</a:t>
          </a:r>
        </a:p>
      </dgm:t>
    </dgm:pt>
    <dgm:pt modelId="{CAF9AE24-1926-0E4D-B4CC-FA0EA9BBE8D8}" type="parTrans" cxnId="{73D188B7-03E2-1747-8F43-0BE9B78A6856}">
      <dgm:prSet/>
      <dgm:spPr/>
      <dgm:t>
        <a:bodyPr/>
        <a:lstStyle/>
        <a:p>
          <a:endParaRPr lang="en-US"/>
        </a:p>
      </dgm:t>
    </dgm:pt>
    <dgm:pt modelId="{DAED61FD-4756-7B4E-81D8-A7C616EAF8CC}" type="sibTrans" cxnId="{73D188B7-03E2-1747-8F43-0BE9B78A6856}">
      <dgm:prSet/>
      <dgm:spPr/>
      <dgm:t>
        <a:bodyPr/>
        <a:lstStyle/>
        <a:p>
          <a:endParaRPr lang="en-US"/>
        </a:p>
      </dgm:t>
    </dgm:pt>
    <dgm:pt modelId="{33CC4DE9-053F-F940-9B68-21EC372372F6}">
      <dgm:prSet phldrT="[Text]"/>
      <dgm:spPr/>
      <dgm:t>
        <a:bodyPr/>
        <a:lstStyle/>
        <a:p>
          <a:r>
            <a:rPr lang="en-US" dirty="0"/>
            <a:t>2020: Dx-Shifts in Culture, Workforce, and Technology</a:t>
          </a:r>
        </a:p>
      </dgm:t>
    </dgm:pt>
    <dgm:pt modelId="{7E99C5B6-088E-1D43-96A6-24C9282D15D4}" type="parTrans" cxnId="{8CCB3A81-34DE-114B-AB3F-E07B2650D66D}">
      <dgm:prSet/>
      <dgm:spPr/>
      <dgm:t>
        <a:bodyPr/>
        <a:lstStyle/>
        <a:p>
          <a:endParaRPr lang="en-US"/>
        </a:p>
      </dgm:t>
    </dgm:pt>
    <dgm:pt modelId="{14F96BED-AAE8-1D4A-B6F1-4114619BA476}" type="sibTrans" cxnId="{8CCB3A81-34DE-114B-AB3F-E07B2650D66D}">
      <dgm:prSet/>
      <dgm:spPr/>
      <dgm:t>
        <a:bodyPr/>
        <a:lstStyle/>
        <a:p>
          <a:endParaRPr lang="en-US"/>
        </a:p>
      </dgm:t>
    </dgm:pt>
    <dgm:pt modelId="{502C202C-ADD9-BB47-AA9F-B95D7999E515}" type="pres">
      <dgm:prSet presAssocID="{460E2AD7-31EB-5F43-B8E2-F3D68166D409}" presName="outerComposite" presStyleCnt="0">
        <dgm:presLayoutVars>
          <dgm:chMax val="5"/>
          <dgm:dir/>
          <dgm:resizeHandles val="exact"/>
        </dgm:presLayoutVars>
      </dgm:prSet>
      <dgm:spPr/>
    </dgm:pt>
    <dgm:pt modelId="{D835FAE2-7ACB-DA41-BC22-DF4CC74B1391}" type="pres">
      <dgm:prSet presAssocID="{460E2AD7-31EB-5F43-B8E2-F3D68166D409}" presName="dummyMaxCanvas" presStyleCnt="0">
        <dgm:presLayoutVars/>
      </dgm:prSet>
      <dgm:spPr/>
    </dgm:pt>
    <dgm:pt modelId="{1330FF60-E49E-DD4C-92D8-4450DD32C7F4}" type="pres">
      <dgm:prSet presAssocID="{460E2AD7-31EB-5F43-B8E2-F3D68166D409}" presName="FiveNodes_1" presStyleLbl="node1" presStyleIdx="0" presStyleCnt="5" custLinFactNeighborX="29870" custLinFactNeighborY="4434">
        <dgm:presLayoutVars>
          <dgm:bulletEnabled val="1"/>
        </dgm:presLayoutVars>
      </dgm:prSet>
      <dgm:spPr/>
    </dgm:pt>
    <dgm:pt modelId="{D15A9418-1CAB-C145-9C19-5EB78187F766}" type="pres">
      <dgm:prSet presAssocID="{460E2AD7-31EB-5F43-B8E2-F3D68166D409}" presName="FiveNodes_2" presStyleLbl="node1" presStyleIdx="1" presStyleCnt="5" custLinFactNeighborX="17735" custLinFactNeighborY="4433">
        <dgm:presLayoutVars>
          <dgm:bulletEnabled val="1"/>
        </dgm:presLayoutVars>
      </dgm:prSet>
      <dgm:spPr/>
    </dgm:pt>
    <dgm:pt modelId="{8A912FDA-1D70-F849-9D4A-299ED281D331}" type="pres">
      <dgm:prSet presAssocID="{460E2AD7-31EB-5F43-B8E2-F3D68166D409}" presName="FiveNodes_3" presStyleLbl="node1" presStyleIdx="2" presStyleCnt="5" custLinFactNeighborX="2569" custLinFactNeighborY="4433">
        <dgm:presLayoutVars>
          <dgm:bulletEnabled val="1"/>
        </dgm:presLayoutVars>
      </dgm:prSet>
      <dgm:spPr/>
    </dgm:pt>
    <dgm:pt modelId="{F5812BED-B3E3-5C4A-94FF-63CA59F3B82F}" type="pres">
      <dgm:prSet presAssocID="{460E2AD7-31EB-5F43-B8E2-F3D68166D409}" presName="FiveNodes_4" presStyleLbl="node1" presStyleIdx="3" presStyleCnt="5" custLinFactNeighborX="-12844" custLinFactNeighborY="4434">
        <dgm:presLayoutVars>
          <dgm:bulletEnabled val="1"/>
        </dgm:presLayoutVars>
      </dgm:prSet>
      <dgm:spPr/>
    </dgm:pt>
    <dgm:pt modelId="{AB4F4EDD-166D-B24E-AD7D-B2D3B18AC53C}" type="pres">
      <dgm:prSet presAssocID="{460E2AD7-31EB-5F43-B8E2-F3D68166D409}" presName="FiveNodes_5" presStyleLbl="node1" presStyleIdx="4" presStyleCnt="5" custLinFactNeighborX="-27887" custLinFactNeighborY="5911">
        <dgm:presLayoutVars>
          <dgm:bulletEnabled val="1"/>
        </dgm:presLayoutVars>
      </dgm:prSet>
      <dgm:spPr/>
    </dgm:pt>
    <dgm:pt modelId="{8FA3418D-4C9B-8F45-9E02-1EC9515E34C1}" type="pres">
      <dgm:prSet presAssocID="{460E2AD7-31EB-5F43-B8E2-F3D68166D409}" presName="FiveConn_1-2" presStyleLbl="fgAccFollowNode1" presStyleIdx="0" presStyleCnt="4" custAng="10800000" custLinFactX="170585" custLinFactNeighborX="200000" custLinFactNeighborY="-27282">
        <dgm:presLayoutVars>
          <dgm:bulletEnabled val="1"/>
        </dgm:presLayoutVars>
      </dgm:prSet>
      <dgm:spPr/>
    </dgm:pt>
    <dgm:pt modelId="{6E29CD2D-EEDD-704F-9657-2FDE1A48F347}" type="pres">
      <dgm:prSet presAssocID="{460E2AD7-31EB-5F43-B8E2-F3D68166D409}" presName="FiveConn_2-3" presStyleLbl="fgAccFollowNode1" presStyleIdx="1" presStyleCnt="4" custAng="10800000" custLinFactNeighborX="84121" custLinFactNeighborY="-23730">
        <dgm:presLayoutVars>
          <dgm:bulletEnabled val="1"/>
        </dgm:presLayoutVars>
      </dgm:prSet>
      <dgm:spPr/>
    </dgm:pt>
    <dgm:pt modelId="{190223C2-7C10-394F-8CC7-38DA697727F7}" type="pres">
      <dgm:prSet presAssocID="{460E2AD7-31EB-5F43-B8E2-F3D68166D409}" presName="FiveConn_3-4" presStyleLbl="fgAccFollowNode1" presStyleIdx="2" presStyleCnt="4" custAng="10800000" custLinFactX="-100000" custLinFactNeighborX="-111439" custLinFactNeighborY="-13641">
        <dgm:presLayoutVars>
          <dgm:bulletEnabled val="1"/>
        </dgm:presLayoutVars>
      </dgm:prSet>
      <dgm:spPr/>
    </dgm:pt>
    <dgm:pt modelId="{69CD7657-9DEA-7646-9222-B37482ABE431}" type="pres">
      <dgm:prSet presAssocID="{460E2AD7-31EB-5F43-B8E2-F3D68166D409}" presName="FiveConn_4-5" presStyleLbl="fgAccFollowNode1" presStyleIdx="3" presStyleCnt="4" custAng="10800000" custLinFactX="-200000" custLinFactNeighborX="-297903" custLinFactNeighborY="-9095">
        <dgm:presLayoutVars>
          <dgm:bulletEnabled val="1"/>
        </dgm:presLayoutVars>
      </dgm:prSet>
      <dgm:spPr/>
    </dgm:pt>
    <dgm:pt modelId="{8BCD0E4D-31C3-204E-B240-9779CC77EC3C}" type="pres">
      <dgm:prSet presAssocID="{460E2AD7-31EB-5F43-B8E2-F3D68166D409}" presName="FiveNodes_1_text" presStyleLbl="node1" presStyleIdx="4" presStyleCnt="5">
        <dgm:presLayoutVars>
          <dgm:bulletEnabled val="1"/>
        </dgm:presLayoutVars>
      </dgm:prSet>
      <dgm:spPr/>
    </dgm:pt>
    <dgm:pt modelId="{9B1F9A34-1558-3D4F-A1C7-DC79AE1CECF7}" type="pres">
      <dgm:prSet presAssocID="{460E2AD7-31EB-5F43-B8E2-F3D68166D409}" presName="FiveNodes_2_text" presStyleLbl="node1" presStyleIdx="4" presStyleCnt="5">
        <dgm:presLayoutVars>
          <dgm:bulletEnabled val="1"/>
        </dgm:presLayoutVars>
      </dgm:prSet>
      <dgm:spPr/>
    </dgm:pt>
    <dgm:pt modelId="{8F4850ED-08B6-B64C-8D29-A344120044B3}" type="pres">
      <dgm:prSet presAssocID="{460E2AD7-31EB-5F43-B8E2-F3D68166D409}" presName="FiveNodes_3_text" presStyleLbl="node1" presStyleIdx="4" presStyleCnt="5">
        <dgm:presLayoutVars>
          <dgm:bulletEnabled val="1"/>
        </dgm:presLayoutVars>
      </dgm:prSet>
      <dgm:spPr/>
    </dgm:pt>
    <dgm:pt modelId="{ABA7FCB7-FE43-0B4F-8D6B-AF69C5DF1E41}" type="pres">
      <dgm:prSet presAssocID="{460E2AD7-31EB-5F43-B8E2-F3D68166D409}" presName="FiveNodes_4_text" presStyleLbl="node1" presStyleIdx="4" presStyleCnt="5">
        <dgm:presLayoutVars>
          <dgm:bulletEnabled val="1"/>
        </dgm:presLayoutVars>
      </dgm:prSet>
      <dgm:spPr/>
    </dgm:pt>
    <dgm:pt modelId="{EA8DF9B0-E0DF-154E-86A0-FD7A3A2EB5AA}" type="pres">
      <dgm:prSet presAssocID="{460E2AD7-31EB-5F43-B8E2-F3D68166D409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FF42F25-F5DA-904D-A678-CD51F9E93B4A}" type="presOf" srcId="{23AB5C52-BDC2-6D44-B1D0-53F4E4AE72C1}" destId="{D15A9418-1CAB-C145-9C19-5EB78187F766}" srcOrd="0" destOrd="0" presId="urn:microsoft.com/office/officeart/2005/8/layout/vProcess5"/>
    <dgm:cxn modelId="{496F4334-00EE-1F42-AD0F-BFFADDFDC71F}" type="presOf" srcId="{BBBAB941-3323-B745-9C65-4871FB06C185}" destId="{ABA7FCB7-FE43-0B4F-8D6B-AF69C5DF1E41}" srcOrd="1" destOrd="0" presId="urn:microsoft.com/office/officeart/2005/8/layout/vProcess5"/>
    <dgm:cxn modelId="{791E123D-E05D-D849-ADD3-2E4EFF07ADD8}" type="presOf" srcId="{33CC4DE9-053F-F940-9B68-21EC372372F6}" destId="{8BCD0E4D-31C3-204E-B240-9779CC77EC3C}" srcOrd="1" destOrd="0" presId="urn:microsoft.com/office/officeart/2005/8/layout/vProcess5"/>
    <dgm:cxn modelId="{116E4557-EF96-6348-B124-57FAAAFEFDCA}" srcId="{460E2AD7-31EB-5F43-B8E2-F3D68166D409}" destId="{235C62B9-9EBA-784E-8EF2-76CA9DD0312D}" srcOrd="2" destOrd="0" parTransId="{2C52807E-A15F-0146-B59C-E3E44B42096E}" sibTransId="{04E4B15D-047D-9340-B2B4-DD2589EAE0CF}"/>
    <dgm:cxn modelId="{C3A07F59-EE37-3A4B-8807-A6DA70C69FCB}" type="presOf" srcId="{DAED61FD-4756-7B4E-81D8-A7C616EAF8CC}" destId="{6E29CD2D-EEDD-704F-9657-2FDE1A48F347}" srcOrd="0" destOrd="0" presId="urn:microsoft.com/office/officeart/2005/8/layout/vProcess5"/>
    <dgm:cxn modelId="{11F37E5C-A6EC-6C4C-88B3-A6DB57B11B16}" type="presOf" srcId="{1E637BB2-09FA-4F43-B2FE-537D47FB4E0F}" destId="{69CD7657-9DEA-7646-9222-B37482ABE431}" srcOrd="0" destOrd="0" presId="urn:microsoft.com/office/officeart/2005/8/layout/vProcess5"/>
    <dgm:cxn modelId="{7FC2166A-0D7B-424B-BA30-93401D21DB94}" type="presOf" srcId="{6513C9FB-EAB3-5342-9D8E-5B64853C9E5B}" destId="{EA8DF9B0-E0DF-154E-86A0-FD7A3A2EB5AA}" srcOrd="1" destOrd="0" presId="urn:microsoft.com/office/officeart/2005/8/layout/vProcess5"/>
    <dgm:cxn modelId="{DC15AD6A-A25C-1F45-9E5D-602A1A473338}" type="presOf" srcId="{23AB5C52-BDC2-6D44-B1D0-53F4E4AE72C1}" destId="{9B1F9A34-1558-3D4F-A1C7-DC79AE1CECF7}" srcOrd="1" destOrd="0" presId="urn:microsoft.com/office/officeart/2005/8/layout/vProcess5"/>
    <dgm:cxn modelId="{A3EC3A6D-E71C-B84F-961F-141B0323CE91}" type="presOf" srcId="{33CC4DE9-053F-F940-9B68-21EC372372F6}" destId="{1330FF60-E49E-DD4C-92D8-4450DD32C7F4}" srcOrd="0" destOrd="0" presId="urn:microsoft.com/office/officeart/2005/8/layout/vProcess5"/>
    <dgm:cxn modelId="{4C9C8A80-6D4C-E94B-90B2-DD7FC07C0F70}" type="presOf" srcId="{14F96BED-AAE8-1D4A-B6F1-4114619BA476}" destId="{8FA3418D-4C9B-8F45-9E02-1EC9515E34C1}" srcOrd="0" destOrd="0" presId="urn:microsoft.com/office/officeart/2005/8/layout/vProcess5"/>
    <dgm:cxn modelId="{8CCB3A81-34DE-114B-AB3F-E07B2650D66D}" srcId="{460E2AD7-31EB-5F43-B8E2-F3D68166D409}" destId="{33CC4DE9-053F-F940-9B68-21EC372372F6}" srcOrd="0" destOrd="0" parTransId="{7E99C5B6-088E-1D43-96A6-24C9282D15D4}" sibTransId="{14F96BED-AAE8-1D4A-B6F1-4114619BA476}"/>
    <dgm:cxn modelId="{6C4F8B8F-F063-B146-A49D-B24E2D04FDD9}" type="presOf" srcId="{04E4B15D-047D-9340-B2B4-DD2589EAE0CF}" destId="{190223C2-7C10-394F-8CC7-38DA697727F7}" srcOrd="0" destOrd="0" presId="urn:microsoft.com/office/officeart/2005/8/layout/vProcess5"/>
    <dgm:cxn modelId="{190F589A-7EF0-2144-885F-70E645EC7726}" srcId="{460E2AD7-31EB-5F43-B8E2-F3D68166D409}" destId="{BBBAB941-3323-B745-9C65-4871FB06C185}" srcOrd="3" destOrd="0" parTransId="{B2E4CF8A-49AA-2C4B-9331-CDE807F6D391}" sibTransId="{1E637BB2-09FA-4F43-B2FE-537D47FB4E0F}"/>
    <dgm:cxn modelId="{7249829D-A383-6449-BB36-9C99651FC235}" type="presOf" srcId="{235C62B9-9EBA-784E-8EF2-76CA9DD0312D}" destId="{8A912FDA-1D70-F849-9D4A-299ED281D331}" srcOrd="0" destOrd="0" presId="urn:microsoft.com/office/officeart/2005/8/layout/vProcess5"/>
    <dgm:cxn modelId="{E30C73B2-CF21-964E-AC61-CC5505004A59}" type="presOf" srcId="{460E2AD7-31EB-5F43-B8E2-F3D68166D409}" destId="{502C202C-ADD9-BB47-AA9F-B95D7999E515}" srcOrd="0" destOrd="0" presId="urn:microsoft.com/office/officeart/2005/8/layout/vProcess5"/>
    <dgm:cxn modelId="{73D188B7-03E2-1747-8F43-0BE9B78A6856}" srcId="{460E2AD7-31EB-5F43-B8E2-F3D68166D409}" destId="{23AB5C52-BDC2-6D44-B1D0-53F4E4AE72C1}" srcOrd="1" destOrd="0" parTransId="{CAF9AE24-1926-0E4D-B4CC-FA0EA9BBE8D8}" sibTransId="{DAED61FD-4756-7B4E-81D8-A7C616EAF8CC}"/>
    <dgm:cxn modelId="{D2C8FECC-326F-834A-97C1-DBBE46E8B4F0}" type="presOf" srcId="{BBBAB941-3323-B745-9C65-4871FB06C185}" destId="{F5812BED-B3E3-5C4A-94FF-63CA59F3B82F}" srcOrd="0" destOrd="0" presId="urn:microsoft.com/office/officeart/2005/8/layout/vProcess5"/>
    <dgm:cxn modelId="{54C859D8-346D-9A40-88E5-50BE8B144189}" type="presOf" srcId="{6513C9FB-EAB3-5342-9D8E-5B64853C9E5B}" destId="{AB4F4EDD-166D-B24E-AD7D-B2D3B18AC53C}" srcOrd="0" destOrd="0" presId="urn:microsoft.com/office/officeart/2005/8/layout/vProcess5"/>
    <dgm:cxn modelId="{EB94E1F5-984C-FF49-9B44-8FDE8CCC41A5}" type="presOf" srcId="{235C62B9-9EBA-784E-8EF2-76CA9DD0312D}" destId="{8F4850ED-08B6-B64C-8D29-A344120044B3}" srcOrd="1" destOrd="0" presId="urn:microsoft.com/office/officeart/2005/8/layout/vProcess5"/>
    <dgm:cxn modelId="{03F6E9FB-6672-F445-9B8A-4723356E87CB}" srcId="{460E2AD7-31EB-5F43-B8E2-F3D68166D409}" destId="{6513C9FB-EAB3-5342-9D8E-5B64853C9E5B}" srcOrd="4" destOrd="0" parTransId="{CEDDB7A4-553C-7D49-A468-7EA8AF5E4772}" sibTransId="{1581C5A6-6123-A441-83CF-045C67FCA83F}"/>
    <dgm:cxn modelId="{CEA153FA-290D-CA40-B559-DF536F556663}" type="presParOf" srcId="{502C202C-ADD9-BB47-AA9F-B95D7999E515}" destId="{D835FAE2-7ACB-DA41-BC22-DF4CC74B1391}" srcOrd="0" destOrd="0" presId="urn:microsoft.com/office/officeart/2005/8/layout/vProcess5"/>
    <dgm:cxn modelId="{B8804CF4-33A6-C04F-B860-22093A65F61A}" type="presParOf" srcId="{502C202C-ADD9-BB47-AA9F-B95D7999E515}" destId="{1330FF60-E49E-DD4C-92D8-4450DD32C7F4}" srcOrd="1" destOrd="0" presId="urn:microsoft.com/office/officeart/2005/8/layout/vProcess5"/>
    <dgm:cxn modelId="{1B028288-A9B2-DB40-946D-F8379542B0CB}" type="presParOf" srcId="{502C202C-ADD9-BB47-AA9F-B95D7999E515}" destId="{D15A9418-1CAB-C145-9C19-5EB78187F766}" srcOrd="2" destOrd="0" presId="urn:microsoft.com/office/officeart/2005/8/layout/vProcess5"/>
    <dgm:cxn modelId="{C3720533-B92E-7640-90A8-BCB9E9B1DBB1}" type="presParOf" srcId="{502C202C-ADD9-BB47-AA9F-B95D7999E515}" destId="{8A912FDA-1D70-F849-9D4A-299ED281D331}" srcOrd="3" destOrd="0" presId="urn:microsoft.com/office/officeart/2005/8/layout/vProcess5"/>
    <dgm:cxn modelId="{44E9BB62-6678-D540-BAC0-B255F8533F9B}" type="presParOf" srcId="{502C202C-ADD9-BB47-AA9F-B95D7999E515}" destId="{F5812BED-B3E3-5C4A-94FF-63CA59F3B82F}" srcOrd="4" destOrd="0" presId="urn:microsoft.com/office/officeart/2005/8/layout/vProcess5"/>
    <dgm:cxn modelId="{842FD468-ED3C-BB42-887C-F784BB9D6EA2}" type="presParOf" srcId="{502C202C-ADD9-BB47-AA9F-B95D7999E515}" destId="{AB4F4EDD-166D-B24E-AD7D-B2D3B18AC53C}" srcOrd="5" destOrd="0" presId="urn:microsoft.com/office/officeart/2005/8/layout/vProcess5"/>
    <dgm:cxn modelId="{04BB4650-DBE2-E449-A34C-F403221A3079}" type="presParOf" srcId="{502C202C-ADD9-BB47-AA9F-B95D7999E515}" destId="{8FA3418D-4C9B-8F45-9E02-1EC9515E34C1}" srcOrd="6" destOrd="0" presId="urn:microsoft.com/office/officeart/2005/8/layout/vProcess5"/>
    <dgm:cxn modelId="{9593D501-54EF-1544-B0D8-18DC2A959826}" type="presParOf" srcId="{502C202C-ADD9-BB47-AA9F-B95D7999E515}" destId="{6E29CD2D-EEDD-704F-9657-2FDE1A48F347}" srcOrd="7" destOrd="0" presId="urn:microsoft.com/office/officeart/2005/8/layout/vProcess5"/>
    <dgm:cxn modelId="{41ABA965-D2B8-914E-80D1-6001C9FE4957}" type="presParOf" srcId="{502C202C-ADD9-BB47-AA9F-B95D7999E515}" destId="{190223C2-7C10-394F-8CC7-38DA697727F7}" srcOrd="8" destOrd="0" presId="urn:microsoft.com/office/officeart/2005/8/layout/vProcess5"/>
    <dgm:cxn modelId="{C7A097FD-D7FD-4242-BC84-5CD30516AFDB}" type="presParOf" srcId="{502C202C-ADD9-BB47-AA9F-B95D7999E515}" destId="{69CD7657-9DEA-7646-9222-B37482ABE431}" srcOrd="9" destOrd="0" presId="urn:microsoft.com/office/officeart/2005/8/layout/vProcess5"/>
    <dgm:cxn modelId="{0BD20104-A0EF-8D4F-ABBA-CDEEFF57333F}" type="presParOf" srcId="{502C202C-ADD9-BB47-AA9F-B95D7999E515}" destId="{8BCD0E4D-31C3-204E-B240-9779CC77EC3C}" srcOrd="10" destOrd="0" presId="urn:microsoft.com/office/officeart/2005/8/layout/vProcess5"/>
    <dgm:cxn modelId="{18EA2ADF-6440-6A4D-8361-AAE7C08C5A8B}" type="presParOf" srcId="{502C202C-ADD9-BB47-AA9F-B95D7999E515}" destId="{9B1F9A34-1558-3D4F-A1C7-DC79AE1CECF7}" srcOrd="11" destOrd="0" presId="urn:microsoft.com/office/officeart/2005/8/layout/vProcess5"/>
    <dgm:cxn modelId="{AF3591F9-EC6F-254A-B45F-C3AA8C6534EE}" type="presParOf" srcId="{502C202C-ADD9-BB47-AA9F-B95D7999E515}" destId="{8F4850ED-08B6-B64C-8D29-A344120044B3}" srcOrd="12" destOrd="0" presId="urn:microsoft.com/office/officeart/2005/8/layout/vProcess5"/>
    <dgm:cxn modelId="{C3939FD7-C878-024F-91F9-6A977BEBE221}" type="presParOf" srcId="{502C202C-ADD9-BB47-AA9F-B95D7999E515}" destId="{ABA7FCB7-FE43-0B4F-8D6B-AF69C5DF1E41}" srcOrd="13" destOrd="0" presId="urn:microsoft.com/office/officeart/2005/8/layout/vProcess5"/>
    <dgm:cxn modelId="{13367E11-3C33-8D4C-8D79-91C1927211E7}" type="presParOf" srcId="{502C202C-ADD9-BB47-AA9F-B95D7999E515}" destId="{EA8DF9B0-E0DF-154E-86A0-FD7A3A2EB5A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0FF60-E49E-DD4C-92D8-4450DD32C7F4}">
      <dsp:nvSpPr>
        <dsp:cNvPr id="0" name=""/>
        <dsp:cNvSpPr/>
      </dsp:nvSpPr>
      <dsp:spPr>
        <a:xfrm>
          <a:off x="2518186" y="34728"/>
          <a:ext cx="8430488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2020: Dx-Shifts in Culture, Workforce, and Technology</a:t>
          </a:r>
        </a:p>
      </dsp:txBody>
      <dsp:txXfrm>
        <a:off x="2541126" y="57668"/>
        <a:ext cx="7493671" cy="737360"/>
      </dsp:txXfrm>
    </dsp:sp>
    <dsp:sp modelId="{D15A9418-1CAB-C145-9C19-5EB78187F766}">
      <dsp:nvSpPr>
        <dsp:cNvPr id="0" name=""/>
        <dsp:cNvSpPr/>
      </dsp:nvSpPr>
      <dsp:spPr>
        <a:xfrm>
          <a:off x="2124696" y="926745"/>
          <a:ext cx="8430488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2019: Enterprise IT Role in Digital Transformation</a:t>
          </a:r>
        </a:p>
      </dsp:txBody>
      <dsp:txXfrm>
        <a:off x="2147636" y="949685"/>
        <a:ext cx="7245952" cy="737360"/>
      </dsp:txXfrm>
    </dsp:sp>
    <dsp:sp modelId="{8A912FDA-1D70-F849-9D4A-299ED281D331}">
      <dsp:nvSpPr>
        <dsp:cNvPr id="0" name=""/>
        <dsp:cNvSpPr/>
      </dsp:nvSpPr>
      <dsp:spPr>
        <a:xfrm>
          <a:off x="1475678" y="1818769"/>
          <a:ext cx="8430488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2018: Next Generation Enterprise IT</a:t>
          </a:r>
        </a:p>
      </dsp:txBody>
      <dsp:txXfrm>
        <a:off x="1498618" y="1841709"/>
        <a:ext cx="7245952" cy="737360"/>
      </dsp:txXfrm>
    </dsp:sp>
    <dsp:sp modelId="{F5812BED-B3E3-5C4A-94FF-63CA59F3B82F}">
      <dsp:nvSpPr>
        <dsp:cNvPr id="0" name=""/>
        <dsp:cNvSpPr/>
      </dsp:nvSpPr>
      <dsp:spPr>
        <a:xfrm>
          <a:off x="805836" y="2710801"/>
          <a:ext cx="8430488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2017: Integrations and Partnerships</a:t>
          </a:r>
        </a:p>
      </dsp:txBody>
      <dsp:txXfrm>
        <a:off x="828776" y="2733741"/>
        <a:ext cx="7245952" cy="737360"/>
      </dsp:txXfrm>
    </dsp:sp>
    <dsp:sp modelId="{AB4F4EDD-166D-B24E-AD7D-B2D3B18AC53C}">
      <dsp:nvSpPr>
        <dsp:cNvPr id="0" name=""/>
        <dsp:cNvSpPr/>
      </dsp:nvSpPr>
      <dsp:spPr>
        <a:xfrm>
          <a:off x="167187" y="3568097"/>
          <a:ext cx="8430488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2016: Cloud Services and Migrations</a:t>
          </a:r>
        </a:p>
      </dsp:txBody>
      <dsp:txXfrm>
        <a:off x="190127" y="3591037"/>
        <a:ext cx="7245952" cy="737360"/>
      </dsp:txXfrm>
    </dsp:sp>
    <dsp:sp modelId="{8FA3418D-4C9B-8F45-9E02-1EC9515E34C1}">
      <dsp:nvSpPr>
        <dsp:cNvPr id="0" name=""/>
        <dsp:cNvSpPr/>
      </dsp:nvSpPr>
      <dsp:spPr>
        <a:xfrm rot="10800000">
          <a:off x="9808054" y="433306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922603" y="559310"/>
        <a:ext cx="280008" cy="383102"/>
      </dsp:txXfrm>
    </dsp:sp>
    <dsp:sp modelId="{6E29CD2D-EEDD-704F-9657-2FDE1A48F347}">
      <dsp:nvSpPr>
        <dsp:cNvPr id="0" name=""/>
        <dsp:cNvSpPr/>
      </dsp:nvSpPr>
      <dsp:spPr>
        <a:xfrm rot="10800000">
          <a:off x="8979196" y="1343414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093745" y="1469418"/>
        <a:ext cx="280008" cy="383102"/>
      </dsp:txXfrm>
    </dsp:sp>
    <dsp:sp modelId="{190223C2-7C10-394F-8CC7-38DA697727F7}">
      <dsp:nvSpPr>
        <dsp:cNvPr id="0" name=""/>
        <dsp:cNvSpPr/>
      </dsp:nvSpPr>
      <dsp:spPr>
        <a:xfrm rot="10800000">
          <a:off x="8104030" y="2273748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218579" y="2399752"/>
        <a:ext cx="280008" cy="383102"/>
      </dsp:txXfrm>
    </dsp:sp>
    <dsp:sp modelId="{69CD7657-9DEA-7646-9222-B37482ABE431}">
      <dsp:nvSpPr>
        <dsp:cNvPr id="0" name=""/>
        <dsp:cNvSpPr/>
      </dsp:nvSpPr>
      <dsp:spPr>
        <a:xfrm rot="10800000">
          <a:off x="7275173" y="3197619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389722" y="3323623"/>
        <a:ext cx="280008" cy="383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52577-E599-B04E-B541-EA20DA52524F}" type="datetimeFigureOut">
              <a:rPr lang="en-US" smtClean="0"/>
              <a:t>10/7/19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16863-ED6E-BA46-B743-6B7139CE7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15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16863-ED6E-BA46-B743-6B7139CE72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a1a16172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a1a16172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Betsy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028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4D38-740B-4143-AC65-384A0440D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45561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2540-53B1-4F9A-9B57-DD1BD668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293528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0DFF-03B4-4196-AEBC-F9CD1C74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492875"/>
            <a:ext cx="1781176" cy="365125"/>
          </a:xfrm>
        </p:spPr>
        <p:txBody>
          <a:bodyPr/>
          <a:lstStyle>
            <a:lvl1pPr algn="ctr"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pPr/>
              <a:t>10/7/19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D8918-F756-45A3-8342-6B44516A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425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7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CF33-50F6-4C0B-91CA-D89BE0BA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F76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1745E-8FCA-4EA6-AB27-B0974F86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72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DFCB-2347-45B8-80C6-6A3E2C5E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3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3AC8B-4CA9-42A1-A6C9-418427F29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273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6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6206-7E00-4E1A-9030-004775DD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09145-286A-4DC5-9DF3-DDF28A2E0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A2F43-C806-4251-9FEF-543F7D81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39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D938-CB1D-4FF7-B6FC-B15A521E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E4615-9ABA-49B8-954A-3BA882141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2FE8-A058-4671-A267-866CE5836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7361A-F08D-4094-8140-2D8B43E59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9086B-1657-4B07-9A0F-FC426D961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1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7AAF-2BBF-4380-9A58-23F3D6D3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5"/>
            <a:ext cx="1051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540B-73CC-49AE-9C20-78508968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3932237" cy="1600200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B6DD9-C579-4256-A53A-AB5E9E899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EEC68-B7AD-41A9-A7E2-A442FC8C6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3932237" cy="39711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9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DCF34-004C-456C-9BDC-5624160F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81ABF-A750-49FF-8810-DD600F27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D40D-2D40-461D-B00C-2F78B6DC1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E22F0-B9BE-420C-9E14-F7F65D186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4353A-0FC2-41A2-9A6D-0536EC4CB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F5B29-BEA2-46CF-8969-A9D44B5B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mc:AlternateContent xmlns:mc="http://schemas.openxmlformats.org/markup-compatibility/2006" xmlns:p14="http://schemas.microsoft.com/office/powerpoint/2010/main">
    <mc:Choice Requires="p14">
      <p:transition p14:dur="100" advClick="0" advTm="20000"/>
    </mc:Choice>
    <mc:Fallback xmlns="">
      <p:transition advClick="0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breinitz@educause.edu" TargetMode="External"/><Relationship Id="rId3" Type="http://schemas.openxmlformats.org/officeDocument/2006/relationships/hyperlink" Target="https://www.educause.edu/focus-areas-and-initiatives/enterprise-and-infrastructure/enterprise-it-program" TargetMode="External"/><Relationship Id="rId7" Type="http://schemas.openxmlformats.org/officeDocument/2006/relationships/hyperlink" Target="https://www.educause.edu/discuss" TargetMode="External"/><Relationship Id="rId2" Type="http://schemas.openxmlformats.org/officeDocument/2006/relationships/hyperlink" Target="https://er.educause.edu/columns/enterprise-connec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ucause.edu/ecar/ecar-working-groups" TargetMode="External"/><Relationship Id="rId5" Type="http://schemas.openxmlformats.org/officeDocument/2006/relationships/hyperlink" Target="https://events.educause.edu/enterprise-summit/2020" TargetMode="External"/><Relationship Id="rId4" Type="http://schemas.openxmlformats.org/officeDocument/2006/relationships/hyperlink" Target="https://www.educause.edu/focus-areas-and-initiatives/enterprise-and-infrastructure/enterprise-it-program/enterprise-it-program-advisory-committee" TargetMode="External"/><Relationship Id="rId9" Type="http://schemas.openxmlformats.org/officeDocument/2006/relationships/hyperlink" Target="mailto:adminit@educause.ed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reinitz@educause.edu" TargetMode="External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brown@educause.edu" TargetMode="External"/><Relationship Id="rId4" Type="http://schemas.openxmlformats.org/officeDocument/2006/relationships/hyperlink" Target="mailto:kwetzel@educause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5EDF01E-CEDD-E04F-BD21-F0D6131A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Enterprise IT </a:t>
            </a:r>
            <a:br>
              <a:rPr lang="en-US" dirty="0"/>
            </a:br>
            <a:r>
              <a:rPr lang="en-US" dirty="0"/>
              <a:t>Meet and Mingle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08B0BF5-3EE0-4B4D-8B8F-DABDC6C9BC19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1500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Betsy Tippens Reinitz, Director of Enterprise IT Programs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Andy Clark, Enterprise IT Program Manager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Leah Lang, Director of Analytics Services</a:t>
            </a:r>
          </a:p>
        </p:txBody>
      </p:sp>
    </p:spTree>
    <p:extLst>
      <p:ext uri="{BB962C8B-B14F-4D97-AF65-F5344CB8AC3E}">
        <p14:creationId xmlns:p14="http://schemas.microsoft.com/office/powerpoint/2010/main" val="150134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/>
    </mc:Choice>
    <mc:Fallback xmlns=""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D8F9B-99E7-7D4E-AE69-9AFF791E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43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446CA9"/>
                </a:solidFill>
              </a:rPr>
              <a:t>2019 Enterprise IT Advisory Committee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30FD2B-739F-2E48-9784-6A0FA5FD1A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494604"/>
              </p:ext>
            </p:extLst>
          </p:nvPr>
        </p:nvGraphicFramePr>
        <p:xfrm>
          <a:off x="518159" y="1557996"/>
          <a:ext cx="10948640" cy="4719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3373">
                  <a:extLst>
                    <a:ext uri="{9D8B030D-6E8A-4147-A177-3AD203B41FA5}">
                      <a16:colId xmlns:a16="http://schemas.microsoft.com/office/drawing/2014/main" val="1218064084"/>
                    </a:ext>
                  </a:extLst>
                </a:gridCol>
                <a:gridCol w="8605267">
                  <a:extLst>
                    <a:ext uri="{9D8B030D-6E8A-4147-A177-3AD203B41FA5}">
                      <a16:colId xmlns:a16="http://schemas.microsoft.com/office/drawing/2014/main" val="1691165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Chris </a:t>
                      </a:r>
                      <a:r>
                        <a:rPr lang="en-US" dirty="0" err="1"/>
                        <a:t>Boniforti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Chief Strategy and Technology Officer, Lynn University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840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Debbie Carraway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Director of Information Technologies, College of Sciences, North Carolina State University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691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Jay Eckles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Director of Business Intelligence, The University of Tennessee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641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Brad Hough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Vice President for Information Technology and CIO, Logan University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719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Ken Ingle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CIO, Rowan-Cabarrus Community College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720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Peggy Kay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Assistant Vice President, Strategic Initiatives, University of the Pacific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938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Casey Kendall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Director of Applications and Infrastructure, Ithaca College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790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Cindy Mitchell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CIO, Colby College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545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Sean Moriarty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Chief Technology Officer, SUNY College at Oswego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301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Margie </a:t>
                      </a:r>
                      <a:r>
                        <a:rPr lang="en-US" dirty="0" err="1"/>
                        <a:t>Muthukumaru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CIO, Webster University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Kristy Rhea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Director of Information Technology, Bridgewater College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02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Sherri </a:t>
                      </a:r>
                      <a:r>
                        <a:rPr lang="en-US" dirty="0" err="1"/>
                        <a:t>Yerk-Zwickl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Associate Vice President for Information Technology and CIO, </a:t>
                      </a:r>
                    </a:p>
                    <a:p>
                      <a:r>
                        <a:rPr lang="en-US" dirty="0"/>
                        <a:t>Campbell University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924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09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/>
    </mc:Choice>
    <mc:Fallback xmlns=""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D8F9B-99E7-7D4E-AE69-9AFF791E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1" cy="835025"/>
          </a:xfrm>
        </p:spPr>
        <p:txBody>
          <a:bodyPr/>
          <a:lstStyle/>
          <a:p>
            <a:r>
              <a:rPr lang="en-US" dirty="0">
                <a:solidFill>
                  <a:srgbClr val="446CA9"/>
                </a:solidFill>
              </a:rPr>
              <a:t>2020 Enterprise IT Advisory Committee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8DB688D-34AD-5C4D-BDDF-5E1A5BB2C7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524465"/>
              </p:ext>
            </p:extLst>
          </p:nvPr>
        </p:nvGraphicFramePr>
        <p:xfrm>
          <a:off x="478629" y="1474470"/>
          <a:ext cx="11234739" cy="4719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9331">
                  <a:extLst>
                    <a:ext uri="{9D8B030D-6E8A-4147-A177-3AD203B41FA5}">
                      <a16:colId xmlns:a16="http://schemas.microsoft.com/office/drawing/2014/main" val="1218064084"/>
                    </a:ext>
                  </a:extLst>
                </a:gridCol>
                <a:gridCol w="8975408">
                  <a:extLst>
                    <a:ext uri="{9D8B030D-6E8A-4147-A177-3AD203B41FA5}">
                      <a16:colId xmlns:a16="http://schemas.microsoft.com/office/drawing/2014/main" val="1691165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Steve Burrell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Vice President and CIO, Northern Arizona University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840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Debbie Carraway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Director of Information Technologies, College of Sciences, North Carolina State University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691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Damian Doyle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Assistant Vice President of Enterprise Infrastructure, University of Maryland, Baltimore County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641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Dan Harder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Vice Chancellor for IT and CIO, The University of Tennessee Health Science Center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719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Ken Ingle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CIO, Rowan-Cabarrus Community College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720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Butch </a:t>
                      </a:r>
                      <a:r>
                        <a:rPr lang="en-US" dirty="0" err="1"/>
                        <a:t>Juelg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Associate Vice Chancellor, Technology Services, Lone Star College System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938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Jane Livingston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Associate Vice President and CIO, Florida State University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790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Maria </a:t>
                      </a:r>
                      <a:r>
                        <a:rPr lang="en-US" dirty="0" err="1"/>
                        <a:t>Piret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Director, Information Systems, Lynn University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545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Margie </a:t>
                      </a:r>
                      <a:r>
                        <a:rPr lang="en-US" dirty="0" err="1"/>
                        <a:t>Muthukumaru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Vice President and CIO, Webster University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301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Kristy Rhea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Director of Information Technology, Bridgewater College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02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Ryan </a:t>
                      </a:r>
                      <a:r>
                        <a:rPr lang="en-US" dirty="0" err="1"/>
                        <a:t>Schwiebert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Vice President for IT Services and CIO, Wake Technical Community College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792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Sherri </a:t>
                      </a:r>
                      <a:r>
                        <a:rPr lang="en-US" dirty="0" err="1"/>
                        <a:t>Yerk-Zwickl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Associate Vice President for Information Technology and CIO, </a:t>
                      </a:r>
                    </a:p>
                    <a:p>
                      <a:r>
                        <a:rPr lang="en-US" dirty="0"/>
                        <a:t>Campbell University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924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91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/>
    </mc:Choice>
    <mc:Fallback xmlns=""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C4EBD5-ABAB-2244-9CFD-44F9B8EE2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446CA9"/>
                </a:solidFill>
              </a:rPr>
              <a:t>Enterprise Summit: Analytics</a:t>
            </a:r>
            <a:br>
              <a:rPr lang="en-US" b="1" dirty="0">
                <a:solidFill>
                  <a:srgbClr val="446CA9"/>
                </a:solidFill>
              </a:rPr>
            </a:br>
            <a:r>
              <a:rPr lang="en-US" sz="3100" b="1" dirty="0">
                <a:solidFill>
                  <a:srgbClr val="446CA9"/>
                </a:solidFill>
              </a:rPr>
              <a:t>A collaboration of EDUCAUSE, NACUBO, and 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1E5489-8A36-8249-8C96-22064602E7C7}"/>
              </a:ext>
            </a:extLst>
          </p:cNvPr>
          <p:cNvSpPr txBox="1"/>
          <p:nvPr/>
        </p:nvSpPr>
        <p:spPr>
          <a:xfrm>
            <a:off x="8294026" y="495275"/>
            <a:ext cx="303320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June 17-19, 2020</a:t>
            </a:r>
          </a:p>
          <a:p>
            <a:pPr algn="r"/>
            <a:r>
              <a:rPr lang="en-US" sz="3200" dirty="0"/>
              <a:t>Chicago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74690F-CE9D-B14D-A52F-AE853CB1D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/>
              <a:t>Join us next year in Chicago!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June 17-19, 2020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/>
              <a:t>A history of collaboration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year collaborating with NACUBO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year collaborating with AIR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0F5DD-BC36-554B-81F8-04A1B9A998B8}"/>
              </a:ext>
            </a:extLst>
          </p:cNvPr>
          <p:cNvSpPr txBox="1"/>
          <p:nvPr/>
        </p:nvSpPr>
        <p:spPr>
          <a:xfrm>
            <a:off x="6993058" y="2336393"/>
            <a:ext cx="3616960" cy="21852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2020 Theme</a:t>
            </a:r>
          </a:p>
          <a:p>
            <a:endParaRPr lang="en-US" sz="800" i="1" dirty="0">
              <a:solidFill>
                <a:srgbClr val="C00000"/>
              </a:solidFill>
            </a:endParaRPr>
          </a:p>
          <a:p>
            <a:r>
              <a:rPr lang="en-US" sz="2400" i="1" dirty="0">
                <a:solidFill>
                  <a:srgbClr val="C00000"/>
                </a:solidFill>
              </a:rPr>
              <a:t>Mission Matters </a:t>
            </a:r>
            <a:r>
              <a:rPr lang="en-US" sz="2400" dirty="0"/>
              <a:t> </a:t>
            </a:r>
          </a:p>
          <a:p>
            <a:endParaRPr lang="en-US" sz="800" dirty="0"/>
          </a:p>
          <a:p>
            <a:r>
              <a:rPr lang="en-US" sz="2400" dirty="0"/>
              <a:t>Exploring the connections between analytics and institutional mission</a:t>
            </a:r>
          </a:p>
        </p:txBody>
      </p:sp>
    </p:spTree>
    <p:extLst>
      <p:ext uri="{BB962C8B-B14F-4D97-AF65-F5344CB8AC3E}">
        <p14:creationId xmlns:p14="http://schemas.microsoft.com/office/powerpoint/2010/main" val="291378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/>
    </mc:Choice>
    <mc:Fallback xmlns="">
      <p:transition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8CF2-6824-EC42-B84C-B0235AB3B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315"/>
          </a:xfrm>
        </p:spPr>
        <p:txBody>
          <a:bodyPr/>
          <a:lstStyle/>
          <a:p>
            <a:r>
              <a:rPr lang="en-US" dirty="0">
                <a:solidFill>
                  <a:srgbClr val="446CA9"/>
                </a:solidFill>
              </a:rPr>
              <a:t>Enterprise IT Program Annual Focus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E19548D-9CE3-DC4A-8146-6A8E48E508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815874"/>
              </p:ext>
            </p:extLst>
          </p:nvPr>
        </p:nvGraphicFramePr>
        <p:xfrm>
          <a:off x="405114" y="1391285"/>
          <a:ext cx="1094868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62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/>
    </mc:Choice>
    <mc:Fallback xmlns="">
      <p:transition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52"/>
          <p:cNvGrpSpPr/>
          <p:nvPr/>
        </p:nvGrpSpPr>
        <p:grpSpPr>
          <a:xfrm>
            <a:off x="2900442" y="266937"/>
            <a:ext cx="6562577" cy="6324048"/>
            <a:chOff x="2125409" y="1403"/>
            <a:chExt cx="6562578" cy="6324048"/>
          </a:xfrm>
        </p:grpSpPr>
        <p:sp>
          <p:nvSpPr>
            <p:cNvPr id="291" name="Google Shape;291;p52"/>
            <p:cNvSpPr/>
            <p:nvPr/>
          </p:nvSpPr>
          <p:spPr>
            <a:xfrm>
              <a:off x="2783738" y="785135"/>
              <a:ext cx="5246100" cy="5246100"/>
            </a:xfrm>
            <a:prstGeom prst="blockArc">
              <a:avLst>
                <a:gd name="adj1" fmla="val 11880000"/>
                <a:gd name="adj2" fmla="val 16200000"/>
                <a:gd name="adj3" fmla="val 4636"/>
              </a:avLst>
            </a:prstGeom>
            <a:gradFill>
              <a:gsLst>
                <a:gs pos="0">
                  <a:srgbClr val="DBE1F1"/>
                </a:gs>
                <a:gs pos="50000">
                  <a:srgbClr val="CED6EB"/>
                </a:gs>
                <a:gs pos="100000">
                  <a:srgbClr val="C7D1E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52"/>
            <p:cNvSpPr/>
            <p:nvPr/>
          </p:nvSpPr>
          <p:spPr>
            <a:xfrm>
              <a:off x="2783738" y="785135"/>
              <a:ext cx="5246100" cy="5246100"/>
            </a:xfrm>
            <a:prstGeom prst="blockArc">
              <a:avLst>
                <a:gd name="adj1" fmla="val 7560000"/>
                <a:gd name="adj2" fmla="val 11880000"/>
                <a:gd name="adj3" fmla="val 4636"/>
              </a:avLst>
            </a:prstGeom>
            <a:gradFill>
              <a:gsLst>
                <a:gs pos="0">
                  <a:srgbClr val="DBE1F1"/>
                </a:gs>
                <a:gs pos="50000">
                  <a:srgbClr val="CED6EB"/>
                </a:gs>
                <a:gs pos="100000">
                  <a:srgbClr val="C7D1E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52"/>
            <p:cNvSpPr/>
            <p:nvPr/>
          </p:nvSpPr>
          <p:spPr>
            <a:xfrm>
              <a:off x="2783738" y="785135"/>
              <a:ext cx="5246100" cy="5246100"/>
            </a:xfrm>
            <a:prstGeom prst="blockArc">
              <a:avLst>
                <a:gd name="adj1" fmla="val 3240000"/>
                <a:gd name="adj2" fmla="val 7560000"/>
                <a:gd name="adj3" fmla="val 4636"/>
              </a:avLst>
            </a:prstGeom>
            <a:gradFill>
              <a:gsLst>
                <a:gs pos="0">
                  <a:srgbClr val="DBE1F1"/>
                </a:gs>
                <a:gs pos="50000">
                  <a:srgbClr val="CED6EB"/>
                </a:gs>
                <a:gs pos="100000">
                  <a:srgbClr val="C7D1E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52"/>
            <p:cNvSpPr/>
            <p:nvPr/>
          </p:nvSpPr>
          <p:spPr>
            <a:xfrm>
              <a:off x="2783738" y="785135"/>
              <a:ext cx="5246100" cy="5246100"/>
            </a:xfrm>
            <a:prstGeom prst="blockArc">
              <a:avLst>
                <a:gd name="adj1" fmla="val 20520000"/>
                <a:gd name="adj2" fmla="val 3240000"/>
                <a:gd name="adj3" fmla="val 4636"/>
              </a:avLst>
            </a:prstGeom>
            <a:gradFill>
              <a:gsLst>
                <a:gs pos="0">
                  <a:srgbClr val="DBE1F1"/>
                </a:gs>
                <a:gs pos="50000">
                  <a:srgbClr val="CED6EB"/>
                </a:gs>
                <a:gs pos="100000">
                  <a:srgbClr val="C7D1E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52"/>
            <p:cNvSpPr/>
            <p:nvPr/>
          </p:nvSpPr>
          <p:spPr>
            <a:xfrm>
              <a:off x="2783738" y="785135"/>
              <a:ext cx="5246100" cy="5246100"/>
            </a:xfrm>
            <a:prstGeom prst="blockArc">
              <a:avLst>
                <a:gd name="adj1" fmla="val 16200000"/>
                <a:gd name="adj2" fmla="val 20520000"/>
                <a:gd name="adj3" fmla="val 4636"/>
              </a:avLst>
            </a:prstGeom>
            <a:gradFill>
              <a:gsLst>
                <a:gs pos="0">
                  <a:srgbClr val="DBE1F1"/>
                </a:gs>
                <a:gs pos="50000">
                  <a:srgbClr val="CED6EB"/>
                </a:gs>
                <a:gs pos="100000">
                  <a:srgbClr val="C7D1E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52"/>
            <p:cNvSpPr/>
            <p:nvPr/>
          </p:nvSpPr>
          <p:spPr>
            <a:xfrm>
              <a:off x="4281051" y="2258125"/>
              <a:ext cx="2251500" cy="2300100"/>
            </a:xfrm>
            <a:prstGeom prst="ellipse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52"/>
            <p:cNvSpPr txBox="1"/>
            <p:nvPr/>
          </p:nvSpPr>
          <p:spPr>
            <a:xfrm>
              <a:off x="4610757" y="2594955"/>
              <a:ext cx="1592100" cy="16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33" tIns="24133" rIns="24133" bIns="241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400"/>
              </a:pPr>
              <a:r>
                <a:rPr lang="en" sz="1867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Dx: Shifts in workforce, technology, and culture as reflected in enterprise IT</a:t>
              </a:r>
              <a:endParaRPr sz="1467" dirty="0"/>
            </a:p>
          </p:txBody>
        </p:sp>
        <p:sp>
          <p:nvSpPr>
            <p:cNvPr id="298" name="Google Shape;298;p52"/>
            <p:cNvSpPr/>
            <p:nvPr/>
          </p:nvSpPr>
          <p:spPr>
            <a:xfrm>
              <a:off x="4562198" y="1403"/>
              <a:ext cx="1689000" cy="1689000"/>
            </a:xfrm>
            <a:prstGeom prst="ellipse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52"/>
            <p:cNvSpPr txBox="1"/>
            <p:nvPr/>
          </p:nvSpPr>
          <p:spPr>
            <a:xfrm>
              <a:off x="4809558" y="248763"/>
              <a:ext cx="1194300" cy="119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200"/>
              </a:pPr>
              <a:r>
                <a:rPr lang="en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Governance and Relationship management</a:t>
              </a:r>
              <a:endParaRPr sz="1467" dirty="0"/>
            </a:p>
          </p:txBody>
        </p:sp>
        <p:sp>
          <p:nvSpPr>
            <p:cNvPr id="300" name="Google Shape;300;p52"/>
            <p:cNvSpPr/>
            <p:nvPr/>
          </p:nvSpPr>
          <p:spPr>
            <a:xfrm>
              <a:off x="6998987" y="1771834"/>
              <a:ext cx="1689000" cy="1689000"/>
            </a:xfrm>
            <a:prstGeom prst="ellipse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52"/>
            <p:cNvSpPr txBox="1"/>
            <p:nvPr/>
          </p:nvSpPr>
          <p:spPr>
            <a:xfrm>
              <a:off x="7246347" y="2019194"/>
              <a:ext cx="1194300" cy="119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200"/>
              </a:pPr>
              <a:r>
                <a:rPr lang="en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Technology  strategy</a:t>
              </a:r>
              <a:endParaRPr sz="1467"/>
            </a:p>
          </p:txBody>
        </p:sp>
        <p:sp>
          <p:nvSpPr>
            <p:cNvPr id="302" name="Google Shape;302;p52"/>
            <p:cNvSpPr/>
            <p:nvPr/>
          </p:nvSpPr>
          <p:spPr>
            <a:xfrm>
              <a:off x="6068216" y="4636451"/>
              <a:ext cx="1689000" cy="1689000"/>
            </a:xfrm>
            <a:prstGeom prst="ellipse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52"/>
            <p:cNvSpPr txBox="1"/>
            <p:nvPr/>
          </p:nvSpPr>
          <p:spPr>
            <a:xfrm>
              <a:off x="6253293" y="4912751"/>
              <a:ext cx="1287403" cy="119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200"/>
              </a:pPr>
              <a:r>
                <a:rPr lang="en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Understanding Costs and Value</a:t>
              </a:r>
              <a:endParaRPr sz="1467" dirty="0"/>
            </a:p>
          </p:txBody>
        </p:sp>
        <p:sp>
          <p:nvSpPr>
            <p:cNvPr id="304" name="Google Shape;304;p52"/>
            <p:cNvSpPr/>
            <p:nvPr/>
          </p:nvSpPr>
          <p:spPr>
            <a:xfrm>
              <a:off x="3056180" y="4636451"/>
              <a:ext cx="1689000" cy="1689000"/>
            </a:xfrm>
            <a:prstGeom prst="ellipse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52"/>
            <p:cNvSpPr txBox="1"/>
            <p:nvPr/>
          </p:nvSpPr>
          <p:spPr>
            <a:xfrm>
              <a:off x="3303540" y="4883811"/>
              <a:ext cx="1194300" cy="119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200"/>
              </a:pPr>
              <a:r>
                <a:rPr lang="en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Business Processes</a:t>
              </a:r>
              <a:endParaRPr sz="1467"/>
            </a:p>
          </p:txBody>
        </p:sp>
        <p:sp>
          <p:nvSpPr>
            <p:cNvPr id="306" name="Google Shape;306;p52"/>
            <p:cNvSpPr/>
            <p:nvPr/>
          </p:nvSpPr>
          <p:spPr>
            <a:xfrm>
              <a:off x="2125409" y="1771834"/>
              <a:ext cx="1689000" cy="1689000"/>
            </a:xfrm>
            <a:prstGeom prst="ellipse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52"/>
            <p:cNvSpPr txBox="1"/>
            <p:nvPr/>
          </p:nvSpPr>
          <p:spPr>
            <a:xfrm>
              <a:off x="2372769" y="2019194"/>
              <a:ext cx="1194300" cy="119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200"/>
              </a:pPr>
              <a:r>
                <a:rPr lang="en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Analytics </a:t>
              </a:r>
              <a:endParaRPr sz="1467" dirty="0"/>
            </a:p>
          </p:txBody>
        </p:sp>
      </p:grpSp>
      <p:cxnSp>
        <p:nvCxnSpPr>
          <p:cNvPr id="308" name="Google Shape;308;p52"/>
          <p:cNvCxnSpPr/>
          <p:nvPr/>
        </p:nvCxnSpPr>
        <p:spPr>
          <a:xfrm>
            <a:off x="7307451" y="1441561"/>
            <a:ext cx="706400" cy="5420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309" name="Google Shape;309;p52"/>
          <p:cNvCxnSpPr/>
          <p:nvPr/>
        </p:nvCxnSpPr>
        <p:spPr>
          <a:xfrm flipH="1">
            <a:off x="8415851" y="4040093"/>
            <a:ext cx="263200" cy="7640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310" name="Google Shape;310;p52"/>
          <p:cNvCxnSpPr/>
          <p:nvPr/>
        </p:nvCxnSpPr>
        <p:spPr>
          <a:xfrm rot="10800000" flipH="1">
            <a:off x="4356433" y="1441717"/>
            <a:ext cx="632800" cy="4448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311" name="Google Shape;311;p52"/>
          <p:cNvCxnSpPr/>
          <p:nvPr/>
        </p:nvCxnSpPr>
        <p:spPr>
          <a:xfrm>
            <a:off x="3642924" y="4003463"/>
            <a:ext cx="256400" cy="8008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312" name="Google Shape;312;p52"/>
          <p:cNvCxnSpPr/>
          <p:nvPr/>
        </p:nvCxnSpPr>
        <p:spPr>
          <a:xfrm>
            <a:off x="5643308" y="6124397"/>
            <a:ext cx="10196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313" name="Google Shape;313;p52"/>
          <p:cNvSpPr txBox="1"/>
          <p:nvPr/>
        </p:nvSpPr>
        <p:spPr>
          <a:xfrm>
            <a:off x="9609727" y="2149574"/>
            <a:ext cx="2051082" cy="73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US" sz="1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Evolving technology strategy to enable Dx</a:t>
            </a:r>
            <a:endParaRPr lang="en-US" sz="1600" dirty="0"/>
          </a:p>
        </p:txBody>
      </p:sp>
      <p:sp>
        <p:nvSpPr>
          <p:cNvPr id="314" name="Google Shape;314;p52"/>
          <p:cNvSpPr txBox="1"/>
          <p:nvPr/>
        </p:nvSpPr>
        <p:spPr>
          <a:xfrm>
            <a:off x="7221975" y="278925"/>
            <a:ext cx="2387752" cy="84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US" sz="1600" dirty="0">
                <a:solidFill>
                  <a:schemeClr val="dk1"/>
                </a:solidFill>
                <a:cs typeface="Calibri"/>
                <a:sym typeface="Calibri"/>
              </a:rPr>
              <a:t>Supporting culture shifts related to Dx through IT governance </a:t>
            </a:r>
            <a:endParaRPr lang="en-US" sz="1600" dirty="0"/>
          </a:p>
        </p:txBody>
      </p:sp>
      <p:sp>
        <p:nvSpPr>
          <p:cNvPr id="315" name="Google Shape;315;p52"/>
          <p:cNvSpPr txBox="1"/>
          <p:nvPr/>
        </p:nvSpPr>
        <p:spPr>
          <a:xfrm>
            <a:off x="8712588" y="5149345"/>
            <a:ext cx="2584594" cy="938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US" sz="1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Simplifying enterprise systems to support Dx through technology shifts</a:t>
            </a:r>
            <a:endParaRPr lang="en-US" sz="1600" dirty="0"/>
          </a:p>
        </p:txBody>
      </p:sp>
      <p:sp>
        <p:nvSpPr>
          <p:cNvPr id="316" name="Google Shape;316;p52"/>
          <p:cNvSpPr txBox="1"/>
          <p:nvPr/>
        </p:nvSpPr>
        <p:spPr>
          <a:xfrm>
            <a:off x="1185948" y="5281728"/>
            <a:ext cx="2585176" cy="84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US" sz="1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Using process improvement to shift institutional culture related to Dx</a:t>
            </a:r>
            <a:endParaRPr lang="en-US" sz="1600" dirty="0"/>
          </a:p>
        </p:txBody>
      </p:sp>
      <p:sp>
        <p:nvSpPr>
          <p:cNvPr id="317" name="Google Shape;317;p52"/>
          <p:cNvSpPr txBox="1"/>
          <p:nvPr/>
        </p:nvSpPr>
        <p:spPr>
          <a:xfrm>
            <a:off x="794906" y="1995988"/>
            <a:ext cx="2297224" cy="9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workforce is shifting as a results of the Dx focus on analytics</a:t>
            </a:r>
            <a:endParaRPr sz="1600" dirty="0"/>
          </a:p>
        </p:txBody>
      </p:sp>
      <p:sp>
        <p:nvSpPr>
          <p:cNvPr id="318" name="Google Shape;318;p52"/>
          <p:cNvSpPr txBox="1"/>
          <p:nvPr/>
        </p:nvSpPr>
        <p:spPr>
          <a:xfrm>
            <a:off x="163124" y="108512"/>
            <a:ext cx="4799200" cy="1439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sz="2933" b="1" dirty="0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2020 Enterprise IT Program</a:t>
            </a:r>
            <a:endParaRPr sz="2933" dirty="0">
              <a:solidFill>
                <a:srgbClr val="446CA9"/>
              </a:solidFill>
            </a:endParaRPr>
          </a:p>
          <a:p>
            <a:r>
              <a:rPr lang="en" sz="2933" b="1" dirty="0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Focus, Themes, and Challenges</a:t>
            </a:r>
            <a:endParaRPr sz="2933" u="sng" dirty="0">
              <a:solidFill>
                <a:srgbClr val="446CA9"/>
              </a:solidFill>
            </a:endParaRPr>
          </a:p>
        </p:txBody>
      </p:sp>
      <p:sp>
        <p:nvSpPr>
          <p:cNvPr id="319" name="Google Shape;319;p52"/>
          <p:cNvSpPr/>
          <p:nvPr/>
        </p:nvSpPr>
        <p:spPr>
          <a:xfrm rot="1542873">
            <a:off x="4354995" y="3023621"/>
            <a:ext cx="857632" cy="44493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0" name="Google Shape;320;p52"/>
          <p:cNvSpPr/>
          <p:nvPr/>
        </p:nvSpPr>
        <p:spPr>
          <a:xfrm rot="5398346">
            <a:off x="5768575" y="2044955"/>
            <a:ext cx="831600" cy="4448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1" name="Google Shape;321;p52"/>
          <p:cNvSpPr/>
          <p:nvPr/>
        </p:nvSpPr>
        <p:spPr>
          <a:xfrm rot="9302982">
            <a:off x="7083804" y="3036879"/>
            <a:ext cx="831611" cy="444707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2" name="Google Shape;322;p52"/>
          <p:cNvSpPr/>
          <p:nvPr/>
        </p:nvSpPr>
        <p:spPr>
          <a:xfrm rot="-7438831">
            <a:off x="6575789" y="4591560"/>
            <a:ext cx="831617" cy="444653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3" name="Google Shape;323;p52"/>
          <p:cNvSpPr/>
          <p:nvPr/>
        </p:nvSpPr>
        <p:spPr>
          <a:xfrm rot="-3256592">
            <a:off x="4950074" y="4591529"/>
            <a:ext cx="831687" cy="444721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25B691-7926-6042-9436-4FB41E3A2AA2}"/>
              </a:ext>
            </a:extLst>
          </p:cNvPr>
          <p:cNvSpPr txBox="1"/>
          <p:nvPr/>
        </p:nvSpPr>
        <p:spPr>
          <a:xfrm>
            <a:off x="9086090" y="1050669"/>
            <a:ext cx="2051082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Ongoing Program Themes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1DD4700-5CE4-1F4D-9D9E-A9B8749DDEE6}"/>
              </a:ext>
            </a:extLst>
          </p:cNvPr>
          <p:cNvCxnSpPr>
            <a:stCxn id="37" idx="1"/>
            <a:endCxn id="298" idx="6"/>
          </p:cNvCxnSpPr>
          <p:nvPr/>
        </p:nvCxnSpPr>
        <p:spPr>
          <a:xfrm flipH="1" flipV="1">
            <a:off x="7026231" y="1111437"/>
            <a:ext cx="2059859" cy="2931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E0DF2C1-1E23-7545-A394-5EA58CEDD821}"/>
              </a:ext>
            </a:extLst>
          </p:cNvPr>
          <p:cNvCxnSpPr/>
          <p:nvPr/>
        </p:nvCxnSpPr>
        <p:spPr>
          <a:xfrm flipH="1">
            <a:off x="9152868" y="1783846"/>
            <a:ext cx="190652" cy="4029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669F47A-8681-7546-9917-CAA0CFA2855B}"/>
              </a:ext>
            </a:extLst>
          </p:cNvPr>
          <p:cNvSpPr txBox="1"/>
          <p:nvPr/>
        </p:nvSpPr>
        <p:spPr>
          <a:xfrm>
            <a:off x="9134576" y="3940448"/>
            <a:ext cx="2188763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Challenges to be addressed this year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7A7D98-E72B-6A48-9C95-0ECB6BD79C06}"/>
              </a:ext>
            </a:extLst>
          </p:cNvPr>
          <p:cNvCxnSpPr>
            <a:cxnSpLocks/>
          </p:cNvCxnSpPr>
          <p:nvPr/>
        </p:nvCxnSpPr>
        <p:spPr>
          <a:xfrm flipV="1">
            <a:off x="10004885" y="2881869"/>
            <a:ext cx="183809" cy="10585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26FB13-F446-CF40-B169-747502A2BE28}"/>
              </a:ext>
            </a:extLst>
          </p:cNvPr>
          <p:cNvCxnSpPr/>
          <p:nvPr/>
        </p:nvCxnSpPr>
        <p:spPr>
          <a:xfrm flipH="1">
            <a:off x="9637154" y="4648334"/>
            <a:ext cx="225707" cy="5010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9190A4F-78FD-1446-975F-69A94A051FEC}"/>
              </a:ext>
            </a:extLst>
          </p:cNvPr>
          <p:cNvSpPr txBox="1"/>
          <p:nvPr/>
        </p:nvSpPr>
        <p:spPr>
          <a:xfrm>
            <a:off x="1139028" y="3716805"/>
            <a:ext cx="1572546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Annual Focus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C1A21A-2492-DC41-BA20-5364286C7201}"/>
              </a:ext>
            </a:extLst>
          </p:cNvPr>
          <p:cNvCxnSpPr>
            <a:stCxn id="48" idx="3"/>
          </p:cNvCxnSpPr>
          <p:nvPr/>
        </p:nvCxnSpPr>
        <p:spPr>
          <a:xfrm flipV="1">
            <a:off x="2711574" y="3813717"/>
            <a:ext cx="2344303" cy="1031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10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0"/>
    </mc:Choice>
    <mc:Fallback xmlns="">
      <p:transition advClick="0" advTm="4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684C5-613E-3143-B542-C5A38B888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46CA9"/>
                </a:solidFill>
              </a:rPr>
              <a:t>How can you get involved with </a:t>
            </a:r>
            <a:br>
              <a:rPr lang="en-US" dirty="0">
                <a:solidFill>
                  <a:srgbClr val="446CA9"/>
                </a:solidFill>
              </a:rPr>
            </a:br>
            <a:r>
              <a:rPr lang="en-US" dirty="0">
                <a:solidFill>
                  <a:srgbClr val="446CA9"/>
                </a:solidFill>
              </a:rPr>
              <a:t>the Enterprise IT Program?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D00EB-E61A-FA47-A47C-169890997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3684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dirty="0"/>
              <a:t>Write for our </a:t>
            </a:r>
            <a:r>
              <a:rPr lang="en-US" i="1" dirty="0"/>
              <a:t>EDUCAUSE Review </a:t>
            </a:r>
            <a:r>
              <a:rPr lang="en-US" dirty="0"/>
              <a:t>column, </a:t>
            </a:r>
            <a:r>
              <a:rPr lang="en-US" dirty="0">
                <a:hlinkClick r:id="rId2"/>
              </a:rPr>
              <a:t>Enterprise Connections</a:t>
            </a:r>
            <a:r>
              <a:rPr lang="en-US" dirty="0"/>
              <a:t> </a:t>
            </a:r>
          </a:p>
          <a:p>
            <a:pPr marL="0" indent="0">
              <a:buFont typeface="Arial"/>
              <a:buNone/>
            </a:pPr>
            <a:r>
              <a:rPr lang="en-US" dirty="0">
                <a:cs typeface="Arial" panose="020B0604020202020204" pitchFamily="34" charset="0"/>
              </a:rPr>
              <a:t>Contribute a case study about one of the </a:t>
            </a:r>
            <a:r>
              <a:rPr lang="en-US" dirty="0">
                <a:cs typeface="Arial" panose="020B0604020202020204" pitchFamily="34" charset="0"/>
                <a:hlinkClick r:id="rId3"/>
              </a:rPr>
              <a:t>program themes</a:t>
            </a:r>
            <a:endParaRPr lang="en-US" dirty="0"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dirty="0">
                <a:cs typeface="Arial" panose="020B0604020202020204" pitchFamily="34" charset="0"/>
              </a:rPr>
              <a:t>Volunteer to serve on the </a:t>
            </a:r>
            <a:r>
              <a:rPr lang="en-US" dirty="0">
                <a:cs typeface="Arial" panose="020B0604020202020204" pitchFamily="34" charset="0"/>
                <a:hlinkClick r:id="rId4"/>
              </a:rPr>
              <a:t>Enterprise IT Program Advisory Committee</a:t>
            </a:r>
            <a:endParaRPr lang="en-US" dirty="0"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dirty="0">
                <a:cs typeface="Arial" panose="020B0604020202020204" pitchFamily="34" charset="0"/>
              </a:rPr>
              <a:t>Attend the </a:t>
            </a:r>
            <a:r>
              <a:rPr lang="en-US" dirty="0">
                <a:cs typeface="Arial" panose="020B0604020202020204" pitchFamily="34" charset="0"/>
                <a:hlinkClick r:id="rId5"/>
              </a:rPr>
              <a:t>2020 Enterprise Summit </a:t>
            </a:r>
            <a:endParaRPr lang="en-US" dirty="0"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dirty="0">
                <a:cs typeface="Arial" panose="020B0604020202020204" pitchFamily="34" charset="0"/>
              </a:rPr>
              <a:t>Serve on a </a:t>
            </a:r>
            <a:r>
              <a:rPr lang="en-US" dirty="0">
                <a:cs typeface="Arial" panose="020B0604020202020204" pitchFamily="34" charset="0"/>
                <a:hlinkClick r:id="rId6"/>
              </a:rPr>
              <a:t>working group</a:t>
            </a:r>
            <a:endParaRPr lang="en-US" dirty="0"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dirty="0">
                <a:cs typeface="Arial" panose="020B0604020202020204" pitchFamily="34" charset="0"/>
              </a:rPr>
              <a:t>Follow and contribute to these and other </a:t>
            </a:r>
            <a:r>
              <a:rPr lang="en-US" dirty="0">
                <a:cs typeface="Arial" panose="020B0604020202020204" pitchFamily="34" charset="0"/>
                <a:hlinkClick r:id="rId7"/>
              </a:rPr>
              <a:t>community groups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CIO</a:t>
            </a:r>
          </a:p>
          <a:p>
            <a:r>
              <a:rPr lang="en-US" dirty="0">
                <a:cs typeface="Arial" panose="020B0604020202020204" pitchFamily="34" charset="0"/>
              </a:rPr>
              <a:t>Cloud Computing </a:t>
            </a:r>
          </a:p>
          <a:p>
            <a:r>
              <a:rPr lang="en-US" dirty="0">
                <a:cs typeface="Arial" panose="020B0604020202020204" pitchFamily="34" charset="0"/>
              </a:rPr>
              <a:t>Decision Support/Data Warehousing</a:t>
            </a:r>
          </a:p>
          <a:p>
            <a:r>
              <a:rPr lang="en-US" dirty="0">
                <a:cs typeface="Arial" panose="020B0604020202020204" pitchFamily="34" charset="0"/>
              </a:rPr>
              <a:t>Administrative Systems Management</a:t>
            </a:r>
          </a:p>
          <a:p>
            <a:r>
              <a:rPr lang="en-US" dirty="0">
                <a:cs typeface="Arial" panose="020B0604020202020204" pitchFamily="34" charset="0"/>
              </a:rPr>
              <a:t>Enterprise, Business, and Technical Architects (ITANA)</a:t>
            </a:r>
          </a:p>
          <a:p>
            <a:r>
              <a:rPr lang="en-US" dirty="0">
                <a:cs typeface="Arial" panose="020B0604020202020204" pitchFamily="34" charset="0"/>
              </a:rPr>
              <a:t>IT Strategic Planning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4AE60D-6DF2-4C4F-85F2-5D34883AF0AC}"/>
              </a:ext>
            </a:extLst>
          </p:cNvPr>
          <p:cNvSpPr txBox="1"/>
          <p:nvPr/>
        </p:nvSpPr>
        <p:spPr>
          <a:xfrm>
            <a:off x="7991708" y="462592"/>
            <a:ext cx="3549805" cy="1015663"/>
          </a:xfrm>
          <a:prstGeom prst="rect">
            <a:avLst/>
          </a:prstGeom>
          <a:noFill/>
          <a:ln>
            <a:solidFill>
              <a:srgbClr val="EF762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Contact </a:t>
            </a:r>
            <a:r>
              <a:rPr lang="en-US" sz="2000" dirty="0">
                <a:hlinkClick r:id="rId8"/>
              </a:rPr>
              <a:t>breinitz@educause.edu</a:t>
            </a:r>
            <a:r>
              <a:rPr lang="en-US" sz="2000" dirty="0"/>
              <a:t>  </a:t>
            </a:r>
          </a:p>
          <a:p>
            <a:r>
              <a:rPr lang="en-US" sz="2000" dirty="0"/>
              <a:t>or </a:t>
            </a:r>
            <a:r>
              <a:rPr lang="en-US" sz="2000" dirty="0">
                <a:hlinkClick r:id="rId9"/>
              </a:rPr>
              <a:t>adminit@educause.edu</a:t>
            </a:r>
            <a:endParaRPr lang="en-US" sz="2000" dirty="0"/>
          </a:p>
          <a:p>
            <a:r>
              <a:rPr lang="en-US" sz="2000" dirty="0"/>
              <a:t>Also see </a:t>
            </a:r>
            <a:r>
              <a:rPr lang="en-US" sz="2000" dirty="0">
                <a:hlinkClick r:id="rId3"/>
              </a:rPr>
              <a:t>Enterprise IT Program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52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/>
    </mc:Choice>
    <mc:Fallback xmlns="">
      <p:transition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10542256" cy="3547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E11AD9-3FAE-4C30-9924-7763A4C4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8424529" cy="702469"/>
          </a:xfrm>
        </p:spPr>
        <p:txBody>
          <a:bodyPr/>
          <a:lstStyle/>
          <a:p>
            <a:r>
              <a:rPr lang="en-US" dirty="0">
                <a:solidFill>
                  <a:srgbClr val="446CA9"/>
                </a:solidFill>
              </a:rPr>
              <a:t>Contact Us! 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8EE60F3-6297-4CF1-8A00-FC6F94263BD9}"/>
              </a:ext>
            </a:extLst>
          </p:cNvPr>
          <p:cNvSpPr txBox="1">
            <a:spLocks/>
          </p:cNvSpPr>
          <p:nvPr/>
        </p:nvSpPr>
        <p:spPr>
          <a:xfrm>
            <a:off x="1303420" y="5943464"/>
            <a:ext cx="9316454" cy="7630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NOTE: This presentation leaves copyright of the content to the presenter. Unless otherwise noted in the materials, uploaded content carries the </a:t>
            </a:r>
            <a:r>
              <a:rPr lang="en-US" sz="1200" dirty="0">
                <a:hlinkClick r:id="rId2"/>
              </a:rPr>
              <a:t>Creative Commons Attribution 4.0 International (CC BY 4.0), </a:t>
            </a:r>
            <a:r>
              <a:rPr lang="en-US" sz="1200" dirty="0"/>
              <a:t>which grants usage to the general public, with appropriate credit to the author.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87B26D-6AF8-8D4E-8E42-3D622D4F3574}"/>
              </a:ext>
            </a:extLst>
          </p:cNvPr>
          <p:cNvSpPr/>
          <p:nvPr/>
        </p:nvSpPr>
        <p:spPr>
          <a:xfrm>
            <a:off x="839787" y="1649403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</a:rPr>
              <a:t>Betsy Reinitz</a:t>
            </a: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Director, Enterprise IT Programs</a:t>
            </a: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EDUCAUSE</a:t>
            </a: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r>
              <a:rPr lang="en-US" u="sng" dirty="0">
                <a:solidFill>
                  <a:srgbClr val="0097A7"/>
                </a:solidFill>
                <a:latin typeface="Calibri" panose="020F0502020204030204" pitchFamily="34" charset="0"/>
                <a:hlinkClick r:id="rId3"/>
              </a:rPr>
              <a:t>breinitz@educause.edu</a:t>
            </a: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br>
              <a:rPr lang="en-US" dirty="0">
                <a:solidFill>
                  <a:srgbClr val="000000"/>
                </a:solidFill>
                <a:latin typeface="-webkit-standard"/>
              </a:rPr>
            </a:b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</a:rPr>
              <a:t>Andy Clark</a:t>
            </a: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Enterprise IT Program Manager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EDUCAUSE</a:t>
            </a: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r>
              <a:rPr lang="en-US" u="sng" dirty="0">
                <a:solidFill>
                  <a:srgbClr val="0097A7"/>
                </a:solidFill>
                <a:latin typeface="Calibri" panose="020F0502020204030204" pitchFamily="34" charset="0"/>
                <a:hlinkClick r:id="rId4"/>
              </a:rPr>
              <a:t>aclark@educause.edu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br>
              <a:rPr lang="en-US" dirty="0">
                <a:solidFill>
                  <a:srgbClr val="000000"/>
                </a:solidFill>
                <a:latin typeface="-webkit-standard"/>
              </a:rPr>
            </a:b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</a:rPr>
              <a:t>Leah Lang</a:t>
            </a: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Director of Analytics Services</a:t>
            </a: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EDUCAUSE</a:t>
            </a: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r>
              <a:rPr lang="en-US" u="sng" dirty="0">
                <a:solidFill>
                  <a:srgbClr val="0097A7"/>
                </a:solidFill>
                <a:latin typeface="Calibri" panose="020F0502020204030204" pitchFamily="34" charset="0"/>
                <a:hlinkClick r:id="rId5"/>
              </a:rPr>
              <a:t>llang@educause.edu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dirty="0">
              <a:solidFill>
                <a:srgbClr val="000000"/>
              </a:solidFill>
              <a:latin typeface="-webkit-standard"/>
            </a:endParaRPr>
          </a:p>
        </p:txBody>
      </p:sp>
    </p:spTree>
    <p:extLst>
      <p:ext uri="{BB962C8B-B14F-4D97-AF65-F5344CB8AC3E}">
        <p14:creationId xmlns:p14="http://schemas.microsoft.com/office/powerpoint/2010/main" val="99926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/>
    </mc:Choice>
    <mc:Fallback xmlns="">
      <p:transition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642</Words>
  <Application>Microsoft Macintosh PowerPoint</Application>
  <PresentationFormat>Widescreen</PresentationFormat>
  <Paragraphs>124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-webkit-standard</vt:lpstr>
      <vt:lpstr>Arial</vt:lpstr>
      <vt:lpstr>Calibri</vt:lpstr>
      <vt:lpstr>Calibri Light</vt:lpstr>
      <vt:lpstr>Wingdings</vt:lpstr>
      <vt:lpstr>Office Theme</vt:lpstr>
      <vt:lpstr>Enterprise IT  Meet and Mingle</vt:lpstr>
      <vt:lpstr>2019 Enterprise IT Advisory Committee</vt:lpstr>
      <vt:lpstr>2020 Enterprise IT Advisory Committee</vt:lpstr>
      <vt:lpstr>Enterprise Summit: Analytics A collaboration of EDUCAUSE, NACUBO, and AIR</vt:lpstr>
      <vt:lpstr>Enterprise IT Program Annual Focus</vt:lpstr>
      <vt:lpstr>PowerPoint Presentation</vt:lpstr>
      <vt:lpstr>How can you get involved with  the Enterprise IT Program? </vt:lpstr>
      <vt:lpstr>Contact Us!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Berg</dc:creator>
  <cp:lastModifiedBy>Betsy Reinitz</cp:lastModifiedBy>
  <cp:revision>33</cp:revision>
  <cp:lastPrinted>2019-10-07T18:28:38Z</cp:lastPrinted>
  <dcterms:created xsi:type="dcterms:W3CDTF">2019-03-25T21:23:33Z</dcterms:created>
  <dcterms:modified xsi:type="dcterms:W3CDTF">2019-10-07T18:34:07Z</dcterms:modified>
</cp:coreProperties>
</file>