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7" r:id="rId3"/>
    <p:sldMasterId id="2147483694" r:id="rId4"/>
  </p:sldMasterIdLst>
  <p:notesMasterIdLst>
    <p:notesMasterId r:id="rId29"/>
  </p:notesMasterIdLst>
  <p:sldIdLst>
    <p:sldId id="256" r:id="rId5"/>
    <p:sldId id="1180" r:id="rId6"/>
    <p:sldId id="1183" r:id="rId7"/>
    <p:sldId id="258" r:id="rId8"/>
    <p:sldId id="1191" r:id="rId9"/>
    <p:sldId id="277" r:id="rId10"/>
    <p:sldId id="259" r:id="rId11"/>
    <p:sldId id="1198" r:id="rId12"/>
    <p:sldId id="284" r:id="rId13"/>
    <p:sldId id="484" r:id="rId14"/>
    <p:sldId id="485" r:id="rId15"/>
    <p:sldId id="1199" r:id="rId16"/>
    <p:sldId id="279" r:id="rId17"/>
    <p:sldId id="1192" r:id="rId18"/>
    <p:sldId id="1193" r:id="rId19"/>
    <p:sldId id="1194" r:id="rId20"/>
    <p:sldId id="1195" r:id="rId21"/>
    <p:sldId id="1196" r:id="rId22"/>
    <p:sldId id="1197" r:id="rId23"/>
    <p:sldId id="280" r:id="rId24"/>
    <p:sldId id="1190" r:id="rId25"/>
    <p:sldId id="1176" r:id="rId26"/>
    <p:sldId id="263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CA9"/>
    <a:srgbClr val="EF7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7" autoAdjust="0"/>
    <p:restoredTop sz="94700"/>
  </p:normalViewPr>
  <p:slideViewPr>
    <p:cSldViewPr snapToGrid="0">
      <p:cViewPr varScale="1">
        <p:scale>
          <a:sx n="70" d="100"/>
          <a:sy n="70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C284D-B839-4645-A608-6541FF50B345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C5C53-9CD0-47DD-8EB5-F3588D65F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2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Esports promotes all the global competencies – the skills and dispositions we want for all of our students.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Players demonstrate all the team work skills that make a traditional sports team successful.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53-9CD0-47DD-8EB5-F3588D65F5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9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53-9CD0-47DD-8EB5-F3588D65F5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0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9" y="304800"/>
            <a:ext cx="11642725" cy="517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49" y="914400"/>
            <a:ext cx="11642725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9" y="304800"/>
            <a:ext cx="11642725" cy="517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196975"/>
            <a:ext cx="11642725" cy="4838065"/>
          </a:xfrm>
          <a:prstGeom prst="rect">
            <a:avLst/>
          </a:prstGeom>
        </p:spPr>
        <p:txBody>
          <a:bodyPr lIns="0" tIns="0" rIns="0" bIns="0"/>
          <a:lstStyle>
            <a:lvl1pPr marL="228594" indent="-228594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4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66773" indent="-152396">
              <a:lnSpc>
                <a:spcPct val="100000"/>
              </a:lnSpc>
              <a:spcBef>
                <a:spcPts val="4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467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lnSpc>
                <a:spcPct val="100000"/>
              </a:lnSpc>
              <a:spcBef>
                <a:spcPts val="4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4pPr>
            <a:lvl5pPr marL="2057349" indent="-228594">
              <a:lnSpc>
                <a:spcPct val="100000"/>
              </a:lnSpc>
              <a:spcBef>
                <a:spcPts val="4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33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9" y="304800"/>
            <a:ext cx="11642725" cy="517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838200"/>
            <a:ext cx="11642724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49" y="1201659"/>
            <a:ext cx="11642725" cy="4818141"/>
          </a:xfrm>
          <a:prstGeom prst="rect">
            <a:avLst/>
          </a:prstGeom>
        </p:spPr>
        <p:txBody>
          <a:bodyPr lIns="0" tIns="0" rIns="0" bIns="0"/>
          <a:lstStyle>
            <a:lvl1pPr marL="228594" indent="-228594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4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66773" indent="-152396">
              <a:lnSpc>
                <a:spcPct val="100000"/>
              </a:lnSpc>
              <a:spcBef>
                <a:spcPts val="4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467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lnSpc>
                <a:spcPct val="100000"/>
              </a:lnSpc>
              <a:spcBef>
                <a:spcPts val="4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4pPr>
            <a:lvl5pPr marL="2057349" indent="-228594">
              <a:lnSpc>
                <a:spcPct val="100000"/>
              </a:lnSpc>
              <a:spcBef>
                <a:spcPts val="4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3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304800"/>
            <a:ext cx="11642724" cy="517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3733" b="0" i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196975"/>
            <a:ext cx="5505450" cy="475456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8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4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799" y="1209675"/>
            <a:ext cx="5527675" cy="475456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8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4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 dirty="0"/>
              <a:t>Second level</a:t>
            </a:r>
          </a:p>
          <a:p>
            <a:pPr lvl="2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77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49" y="304800"/>
            <a:ext cx="11553826" cy="517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3733" b="0" i="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722483"/>
            <a:ext cx="5527674" cy="436480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8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4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799" y="1722484"/>
            <a:ext cx="5527675" cy="4364806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2400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8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467" b="0" i="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1600"/>
              </a:spcBef>
              <a:buClr>
                <a:srgbClr val="808080"/>
              </a:buClr>
            </a:pPr>
            <a:r>
              <a:rPr lang="en-US"/>
              <a:t>Third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1196975"/>
            <a:ext cx="5518774" cy="381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667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7477" y="1196975"/>
            <a:ext cx="5540997" cy="381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667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1804"/>
            <a:ext cx="10515600" cy="199439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F394A-AFB3-864C-832E-293C2B123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1FE9F-973B-FA4D-BFCF-D987F4D85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59391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Gray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1804"/>
            <a:ext cx="10515600" cy="199439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51AAF-F5CD-204C-821E-B25A27CC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F5153-6E02-8643-94CC-1C5A8724A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98063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471FF8-B05F-2548-BA7B-21B74342BD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8000">
                <a:schemeClr val="bg1">
                  <a:alpha val="84000"/>
                </a:schemeClr>
              </a:gs>
              <a:gs pos="36000">
                <a:schemeClr val="accent1">
                  <a:lumMod val="60000"/>
                  <a:lumOff val="40000"/>
                  <a:alpha val="0"/>
                </a:schemeClr>
              </a:gs>
            </a:gsLst>
            <a:lin ang="120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1804"/>
            <a:ext cx="10515600" cy="199439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1834D3-F438-B74C-B868-063E8E42BA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46259-4E0F-1C4A-869B-E1737EE41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607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27D75D-F923-8D40-AF49-2665D56D5F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8000">
                <a:schemeClr val="bg1">
                  <a:alpha val="84000"/>
                </a:schemeClr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120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1805"/>
            <a:ext cx="10515600" cy="199439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lang="en-US" sz="7200" dirty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4D490-DB14-434D-BC08-630028CE54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BA7261-AB82-304A-829F-B1D3321B5D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39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5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-1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07AA56-62AA-7149-A996-ED0F1D090D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8000">
                <a:schemeClr val="bg1">
                  <a:alpha val="84000"/>
                </a:schemeClr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120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1804"/>
            <a:ext cx="10515600" cy="1994392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FACF4F-4720-8D4A-958E-FFBF03B52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BA1EB3-F91E-8C44-8124-B0B960D7E1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04449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logo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C2B661-9133-8247-A97F-4C5AC6CDF6A7}"/>
              </a:ext>
            </a:extLst>
          </p:cNvPr>
          <p:cNvGrpSpPr/>
          <p:nvPr userDrawn="1"/>
        </p:nvGrpSpPr>
        <p:grpSpPr>
          <a:xfrm>
            <a:off x="3564528" y="1681337"/>
            <a:ext cx="5055848" cy="1092226"/>
            <a:chOff x="3460024" y="1811967"/>
            <a:chExt cx="5055848" cy="1092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318CC4-D61F-2144-B7BC-1C2043724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852332" y="1811968"/>
              <a:ext cx="1663540" cy="10922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4276E3-7CDF-0145-A3EE-2269863D3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460024" y="1811967"/>
              <a:ext cx="1879646" cy="1092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5320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4000">
              <a:srgbClr val="DB091C">
                <a:alpha val="95000"/>
              </a:srgbClr>
            </a:gs>
            <a:gs pos="82000">
              <a:srgbClr val="000000"/>
            </a:gs>
            <a:gs pos="16000">
              <a:srgbClr val="DB091C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gpsealDKGREYshadow.png"/>
          <p:cNvPicPr>
            <a:picLocks noChangeAspect="1"/>
          </p:cNvPicPr>
          <p:nvPr userDrawn="1"/>
        </p:nvPicPr>
        <p:blipFill>
          <a:blip r:embed="rId2" cstate="email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594">
            <a:off x="635697" y="-1284032"/>
            <a:ext cx="10679143" cy="8517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07810"/>
            <a:ext cx="12192000" cy="157814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43200"/>
            <a:ext cx="12192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lgnlogo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15" y="6121547"/>
            <a:ext cx="3720304" cy="5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3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0650"/>
            <a:ext cx="12192000" cy="408844"/>
          </a:xfrm>
          <a:prstGeom prst="rect">
            <a:avLst/>
          </a:prstGeom>
          <a:solidFill>
            <a:srgbClr val="50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505200" y="1"/>
            <a:ext cx="8686800" cy="6279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3505200" cy="6279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1" name="Picture 10" descr="whtlogo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7" y="115266"/>
            <a:ext cx="2710553" cy="374904"/>
          </a:xfrm>
          <a:prstGeom prst="rect">
            <a:avLst/>
          </a:prstGeom>
        </p:spPr>
      </p:pic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0208" y="846994"/>
            <a:ext cx="11911584" cy="40259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C00000"/>
                </a:solidFill>
              </a:defRPr>
            </a:lvl1pPr>
            <a:lvl2pPr marL="742950" indent="-285750">
              <a:buClr>
                <a:srgbClr val="DB091C"/>
              </a:buClr>
              <a:buFont typeface="Arial"/>
              <a:buChar char="•"/>
              <a:defRPr>
                <a:solidFill>
                  <a:srgbClr val="424242"/>
                </a:solidFill>
              </a:defRPr>
            </a:lvl2pPr>
            <a:lvl3pPr marL="1143000" indent="-228600">
              <a:buClr>
                <a:srgbClr val="DB091C"/>
              </a:buClr>
              <a:buFont typeface="Lucida Grande"/>
              <a:buChar char="–"/>
              <a:defRPr>
                <a:solidFill>
                  <a:srgbClr val="42424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505200" y="1"/>
            <a:ext cx="8686800" cy="627918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Educause - eSports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32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470650"/>
            <a:ext cx="12192000" cy="408844"/>
          </a:xfrm>
          <a:prstGeom prst="rect">
            <a:avLst/>
          </a:prstGeom>
          <a:solidFill>
            <a:srgbClr val="50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505200" y="1"/>
            <a:ext cx="8686800" cy="6279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3505200" cy="6279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1" name="Picture 10" descr="whtlogo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7" y="115266"/>
            <a:ext cx="2710553" cy="3749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Educause - eSports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622300"/>
            <a:ext cx="12192000" cy="58547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85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gradFill flip="none" rotWithShape="1">
          <a:gsLst>
            <a:gs pos="4000">
              <a:srgbClr val="DB091C">
                <a:alpha val="95000"/>
              </a:srgbClr>
            </a:gs>
            <a:gs pos="82000">
              <a:srgbClr val="000000"/>
            </a:gs>
            <a:gs pos="16000">
              <a:srgbClr val="DB091C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gpsealDKGREYshadow.png"/>
          <p:cNvPicPr>
            <a:picLocks noChangeAspect="1"/>
          </p:cNvPicPr>
          <p:nvPr userDrawn="1"/>
        </p:nvPicPr>
        <p:blipFill>
          <a:blip r:embed="rId2" cstate="email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594">
            <a:off x="286853" y="-1083624"/>
            <a:ext cx="11357247" cy="8517935"/>
          </a:xfrm>
          <a:prstGeom prst="rect">
            <a:avLst/>
          </a:prstGeom>
        </p:spPr>
      </p:pic>
      <p:pic>
        <p:nvPicPr>
          <p:cNvPr id="3" name="Picture 2" descr="lgnlogoWHITE-WNCTW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9" y="3289300"/>
            <a:ext cx="511979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28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578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Educause - eSports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9B2E0-6549-457C-9A59-E515DC0746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8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4000">
              <a:srgbClr val="DB091C">
                <a:alpha val="95000"/>
              </a:srgbClr>
            </a:gs>
            <a:gs pos="82000">
              <a:srgbClr val="000000"/>
            </a:gs>
            <a:gs pos="16000">
              <a:srgbClr val="DB091C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gpsealDKGREYshadow.png"/>
          <p:cNvPicPr>
            <a:picLocks noChangeAspect="1"/>
          </p:cNvPicPr>
          <p:nvPr userDrawn="1"/>
        </p:nvPicPr>
        <p:blipFill>
          <a:blip r:embed="rId2" cstate="email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594">
            <a:off x="-810428" y="-964752"/>
            <a:ext cx="11357247" cy="8517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84442"/>
            <a:ext cx="12192000" cy="724065"/>
          </a:xfrm>
          <a:prstGeom prst="rect">
            <a:avLst/>
          </a:prstGeom>
        </p:spPr>
        <p:txBody>
          <a:bodyPr lIns="91403" tIns="45702" rIns="91403" bIns="45702"/>
          <a:lstStyle>
            <a:lvl1pPr>
              <a:defRPr sz="27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08500"/>
            <a:ext cx="12192000" cy="1778000"/>
          </a:xfrm>
          <a:prstGeom prst="rect">
            <a:avLst/>
          </a:prstGeom>
        </p:spPr>
        <p:txBody>
          <a:bodyPr lIns="91403" tIns="45702" rIns="91403" bIns="45702"/>
          <a:lstStyle>
            <a:lvl1pPr marL="0" indent="0" algn="ctr">
              <a:buNone/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  <a:lvl2pPr marL="342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Educause - eSports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gnlogo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3" y="2533650"/>
            <a:ext cx="8401163" cy="11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04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0651"/>
            <a:ext cx="12192000" cy="408844"/>
          </a:xfrm>
          <a:prstGeom prst="rect">
            <a:avLst/>
          </a:prstGeom>
          <a:solidFill>
            <a:srgbClr val="50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34275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505200" y="1"/>
            <a:ext cx="8686800" cy="6279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34275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5"/>
            <a:ext cx="3505200" cy="6279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342756"/>
            <a:endParaRPr lang="en-US" sz="1300" dirty="0">
              <a:solidFill>
                <a:prstClr val="white"/>
              </a:solidFill>
            </a:endParaRPr>
          </a:p>
        </p:txBody>
      </p:sp>
      <p:pic>
        <p:nvPicPr>
          <p:cNvPr id="11" name="Picture 10" descr="whtlogo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2" y="115266"/>
            <a:ext cx="2710553" cy="3749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Educause - eSports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92668" y="1003300"/>
            <a:ext cx="8602133" cy="4025900"/>
          </a:xfrm>
          <a:prstGeom prst="rect">
            <a:avLst/>
          </a:prstGeom>
        </p:spPr>
        <p:txBody>
          <a:bodyPr vert="horz" lIns="91403" tIns="45702" rIns="91403" bIns="45702"/>
          <a:lstStyle>
            <a:lvl1pPr marL="0" indent="0">
              <a:buFontTx/>
              <a:buNone/>
              <a:defRPr b="1" baseline="0">
                <a:solidFill>
                  <a:srgbClr val="C00000"/>
                </a:solidFill>
              </a:defRPr>
            </a:lvl1pPr>
            <a:lvl2pPr marL="556975" indent="-214223">
              <a:buClr>
                <a:srgbClr val="DB091C"/>
              </a:buClr>
              <a:buFont typeface="Arial"/>
              <a:buChar char="•"/>
              <a:defRPr>
                <a:solidFill>
                  <a:srgbClr val="424242"/>
                </a:solidFill>
              </a:defRPr>
            </a:lvl2pPr>
            <a:lvl3pPr marL="856884" indent="-171376">
              <a:buClr>
                <a:srgbClr val="DB091C"/>
              </a:buClr>
              <a:buFont typeface="Lucida Grande"/>
              <a:buChar char="–"/>
              <a:defRPr>
                <a:solidFill>
                  <a:srgbClr val="42424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 idx="4294967295"/>
          </p:nvPr>
        </p:nvSpPr>
        <p:spPr>
          <a:xfrm>
            <a:off x="3539068" y="0"/>
            <a:ext cx="8652933" cy="636588"/>
          </a:xfrm>
          <a:prstGeom prst="rect">
            <a:avLst/>
          </a:prstGeom>
        </p:spPr>
        <p:txBody>
          <a:bodyPr lIns="91403" tIns="45702" rIns="91403" bIns="45702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58678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2588895"/>
            <a:ext cx="1055116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470651"/>
            <a:ext cx="12192000" cy="408844"/>
          </a:xfrm>
          <a:prstGeom prst="rect">
            <a:avLst/>
          </a:prstGeom>
          <a:solidFill>
            <a:srgbClr val="50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34275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505200" y="1"/>
            <a:ext cx="8686800" cy="6279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342756"/>
            <a:endParaRPr lang="en-US" sz="13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5"/>
            <a:ext cx="3505200" cy="6279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defTabSz="342756"/>
            <a:endParaRPr lang="en-US" sz="1300" dirty="0">
              <a:solidFill>
                <a:prstClr val="white"/>
              </a:solidFill>
            </a:endParaRPr>
          </a:p>
        </p:txBody>
      </p:sp>
      <p:pic>
        <p:nvPicPr>
          <p:cNvPr id="10" name="Picture 9" descr="whynot2013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97" y="353010"/>
            <a:ext cx="2435307" cy="137160"/>
          </a:xfrm>
          <a:prstGeom prst="rect">
            <a:avLst/>
          </a:prstGeom>
        </p:spPr>
      </p:pic>
      <p:pic>
        <p:nvPicPr>
          <p:cNvPr id="11" name="Picture 10" descr="whtlogom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2" y="115266"/>
            <a:ext cx="2710553" cy="3749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Educause - eSports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622300"/>
            <a:ext cx="12192000" cy="5854700"/>
          </a:xfrm>
          <a:prstGeom prst="rect">
            <a:avLst/>
          </a:prstGeom>
        </p:spPr>
        <p:txBody>
          <a:bodyPr vert="horz" lIns="91403" tIns="45702" rIns="91403" bIns="45702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gradFill flip="none" rotWithShape="1">
          <a:gsLst>
            <a:gs pos="4000">
              <a:srgbClr val="DB091C">
                <a:alpha val="95000"/>
              </a:srgbClr>
            </a:gs>
            <a:gs pos="82000">
              <a:srgbClr val="000000"/>
            </a:gs>
            <a:gs pos="16000">
              <a:srgbClr val="DB091C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gnlogoWHITE-WNCTW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73" y="3289300"/>
            <a:ext cx="511979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77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559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0650"/>
            <a:ext cx="12192000" cy="408844"/>
          </a:xfrm>
          <a:prstGeom prst="rect">
            <a:avLst/>
          </a:prstGeom>
          <a:solidFill>
            <a:srgbClr val="50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505200" y="1"/>
            <a:ext cx="8686800" cy="6279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3505200" cy="6279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 descr="whynot2013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96" y="353010"/>
            <a:ext cx="2435307" cy="137160"/>
          </a:xfrm>
          <a:prstGeom prst="rect">
            <a:avLst/>
          </a:prstGeom>
        </p:spPr>
      </p:pic>
      <p:pic>
        <p:nvPicPr>
          <p:cNvPr id="11" name="Picture 10" descr="whtlogom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7" y="115266"/>
            <a:ext cx="2710553" cy="3749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Educause - eSports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92667" y="1003300"/>
            <a:ext cx="8602133" cy="40259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/>
            </a:lvl1pPr>
            <a:lvl2pPr marL="742950" indent="-285750">
              <a:buClr>
                <a:srgbClr val="DB091C"/>
              </a:buClr>
              <a:buFont typeface="Arial"/>
              <a:buChar char="•"/>
              <a:defRPr>
                <a:solidFill>
                  <a:srgbClr val="424242"/>
                </a:solidFill>
              </a:defRPr>
            </a:lvl2pPr>
            <a:lvl3pPr marL="1143000" indent="-228600">
              <a:buClr>
                <a:srgbClr val="DB091C"/>
              </a:buClr>
              <a:buFont typeface="Lucida Grande"/>
              <a:buChar char="–"/>
              <a:defRPr>
                <a:solidFill>
                  <a:srgbClr val="42424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8335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0650"/>
            <a:ext cx="12192000" cy="408844"/>
          </a:xfrm>
          <a:prstGeom prst="rect">
            <a:avLst/>
          </a:prstGeom>
          <a:solidFill>
            <a:srgbClr val="50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505200" y="1"/>
            <a:ext cx="8686800" cy="6279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3505200" cy="6279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 descr="whynot2013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96" y="353010"/>
            <a:ext cx="2435307" cy="137160"/>
          </a:xfrm>
          <a:prstGeom prst="rect">
            <a:avLst/>
          </a:prstGeom>
        </p:spPr>
      </p:pic>
      <p:pic>
        <p:nvPicPr>
          <p:cNvPr id="11" name="Picture 10" descr="whtlogom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7" y="115266"/>
            <a:ext cx="2710553" cy="3749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Educause - eSports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92667" y="1003300"/>
            <a:ext cx="8602133" cy="40259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/>
            </a:lvl1pPr>
            <a:lvl2pPr marL="742950" indent="-285750">
              <a:buClr>
                <a:srgbClr val="DB091C"/>
              </a:buClr>
              <a:buFont typeface="Arial"/>
              <a:buChar char="•"/>
              <a:defRPr>
                <a:solidFill>
                  <a:srgbClr val="424242"/>
                </a:solidFill>
              </a:defRPr>
            </a:lvl2pPr>
            <a:lvl3pPr marL="1143000" indent="-228600">
              <a:buClr>
                <a:srgbClr val="DB091C"/>
              </a:buClr>
              <a:buFont typeface="Lucida Grande"/>
              <a:buChar char="–"/>
              <a:defRPr>
                <a:solidFill>
                  <a:srgbClr val="42424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7040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0650"/>
            <a:ext cx="12192000" cy="408844"/>
          </a:xfrm>
          <a:prstGeom prst="rect">
            <a:avLst/>
          </a:prstGeom>
          <a:solidFill>
            <a:srgbClr val="50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505200" y="1"/>
            <a:ext cx="8686800" cy="6279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3505200" cy="6279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 descr="whynot2013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96" y="353010"/>
            <a:ext cx="2435307" cy="137160"/>
          </a:xfrm>
          <a:prstGeom prst="rect">
            <a:avLst/>
          </a:prstGeom>
        </p:spPr>
      </p:pic>
      <p:pic>
        <p:nvPicPr>
          <p:cNvPr id="11" name="Picture 10" descr="whtlogom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7" y="115266"/>
            <a:ext cx="2710553" cy="3749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15 October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Educause - eSports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7CA-584F-0B4A-A607-67E463C0B8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92667" y="1003300"/>
            <a:ext cx="8602133" cy="40259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/>
            </a:lvl1pPr>
            <a:lvl2pPr marL="742950" indent="-285750">
              <a:buClr>
                <a:srgbClr val="DB091C"/>
              </a:buClr>
              <a:buFont typeface="Arial"/>
              <a:buChar char="•"/>
              <a:defRPr>
                <a:solidFill>
                  <a:srgbClr val="424242"/>
                </a:solidFill>
              </a:defRPr>
            </a:lvl2pPr>
            <a:lvl3pPr marL="1143000" indent="-228600">
              <a:buClr>
                <a:srgbClr val="DB091C"/>
              </a:buClr>
              <a:buFont typeface="Lucida Grande"/>
              <a:buChar char="–"/>
              <a:defRPr>
                <a:solidFill>
                  <a:srgbClr val="42424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58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CA141-52F2-B14E-8312-48546E23BB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3000">
                <a:schemeClr val="bg1">
                  <a:alpha val="84000"/>
                </a:schemeClr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135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1000" y="552449"/>
            <a:ext cx="9982200" cy="19943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0" y="2743200"/>
            <a:ext cx="9982200" cy="1655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7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9EE8B-91FD-6245-A19C-99C847F48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0C2ED-7E2A-6A42-BAC3-B715F2CEC5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0099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551601-68E4-A340-9B88-B86FCC618D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3000">
                <a:schemeClr val="bg1">
                  <a:alpha val="84000"/>
                </a:schemeClr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120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1000" y="552449"/>
            <a:ext cx="8202168" cy="19943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0" y="2743200"/>
            <a:ext cx="8202168" cy="1655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7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FAF41-36D1-2049-9FBF-443530B54C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43ECA5-A99C-664A-863B-CDA8FA02F8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277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 2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551601-68E4-A340-9B88-B86FCC618D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8000">
                <a:schemeClr val="bg1">
                  <a:alpha val="95000"/>
                </a:schemeClr>
              </a:gs>
              <a:gs pos="0">
                <a:schemeClr val="accent1">
                  <a:lumMod val="60000"/>
                  <a:lumOff val="40000"/>
                  <a:alpha val="67000"/>
                </a:schemeClr>
              </a:gs>
              <a:gs pos="40000">
                <a:schemeClr val="accent1">
                  <a:lumMod val="60000"/>
                  <a:lumOff val="40000"/>
                  <a:alpha val="13000"/>
                </a:schemeClr>
              </a:gs>
            </a:gsLst>
            <a:lin ang="120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1001" y="552449"/>
            <a:ext cx="7630668" cy="19943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2743200"/>
            <a:ext cx="7630668" cy="1655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7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F6E3E-636E-1E44-83AE-D169C9540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2BE3A-66AB-4E49-96A8-34CF09F994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322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5">
    <p:bg>
      <p:bgPr>
        <a:solidFill>
          <a:srgbClr val="007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813" y="1258759"/>
            <a:ext cx="9982200" cy="199439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7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3396343"/>
            <a:ext cx="9982200" cy="1655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7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23CBC-06EE-284A-B96D-09047E61B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0993" y="6168067"/>
            <a:ext cx="707481" cy="464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6ACD0A-909A-9946-935D-12847282E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813" y="6192494"/>
            <a:ext cx="799388" cy="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4728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9" y="304800"/>
            <a:ext cx="11642725" cy="517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33483" y="6523312"/>
            <a:ext cx="125034" cy="11080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800" b="0" i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800" b="0" i="0" kern="1200" dirty="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502F27-A02D-5646-94A6-FE3971051D5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94640" y="6302388"/>
            <a:ext cx="629920" cy="362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6582D6-69A4-FF4D-ABB1-475596A30A7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lum bright="3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238" y="6305248"/>
            <a:ext cx="500237" cy="3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0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37" userDrawn="1">
          <p15:clr>
            <a:srgbClr val="F26B43"/>
          </p15:clr>
        </p15:guide>
        <p15:guide id="3" pos="180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4178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7" orient="horz" pos="75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400" y="65024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0240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>
            <a:lvl1pPr algn="ctr">
              <a:defRPr sz="90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Educause - eSports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8533" y="65024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801E97CA-584F-0B4A-A607-67E463C0B8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2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400" y="6502409"/>
            <a:ext cx="28448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l">
              <a:defRPr sz="7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342756"/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02409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03" tIns="45702" rIns="91403" bIns="45702" rtlCol="0" anchor="ctr"/>
          <a:lstStyle>
            <a:lvl1pPr algn="ctr">
              <a:defRPr sz="70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defTabSz="342756"/>
            <a:r>
              <a:rPr lang="en-US"/>
              <a:t>Educause - eSports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8533" y="6502409"/>
            <a:ext cx="2844800" cy="365125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r">
              <a:defRPr sz="7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defTabSz="342756"/>
            <a:fld id="{801E97CA-584F-0B4A-A607-67E463C0B8E0}" type="slidenum">
              <a:rPr lang="en-US" smtClean="0"/>
              <a:pPr defTabSz="342756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1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hf hdr="0"/>
  <p:txStyles>
    <p:titleStyle>
      <a:lvl1pPr algn="ctr" defTabSz="34275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64" indent="-257064" algn="l" defTabSz="34275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75" indent="-214223" algn="l" defTabSz="34275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4" indent="-171376" algn="l" defTabSz="34275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0" indent="-171376" algn="l" defTabSz="342756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96" indent="-171376" algn="l" defTabSz="342756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47" indent="-171376" algn="l" defTabSz="3427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3" indent="-171376" algn="l" defTabSz="3427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58" indent="-171376" algn="l" defTabSz="3427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3" indent="-171376" algn="l" defTabSz="34275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6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04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4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19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0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4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36" algn="l" defTabSz="3427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layer.vimeo.com/video/314337409?color=ff780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15F1-A912-4928-87F0-1BCD1B1A6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The Essentials of Esports in Higher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E0EE9-0655-42A9-8455-EF00DEF1F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Jeanne Weber, Sr Higher Education Strategist</a:t>
            </a:r>
          </a:p>
          <a:p>
            <a:pPr algn="l"/>
            <a:r>
              <a:rPr lang="en-US" sz="1800" dirty="0"/>
              <a:t>@JeanneW85965858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2F0CB-664B-40C4-92A3-3130219293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87" y="5921477"/>
            <a:ext cx="3030279" cy="3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2408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 bwMode="gray">
          <a:xfrm>
            <a:off x="4205477" y="60744"/>
            <a:ext cx="4671564" cy="482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none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FEFFBB"/>
                </a:solidFill>
                <a:latin typeface="Arial"/>
              </a:rPr>
              <a:t>Rensselaer By the Numbers</a:t>
            </a:r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/>
              <a:t>Educause - eSports</a:t>
            </a:r>
            <a:endParaRPr lang="en-US" dirty="0"/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01E97CA-584F-0B4A-A607-67E463C0B8E0}" type="slidenum">
              <a:rPr lang="en-US"/>
              <a:pPr defTabSz="457200"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31620" y="929304"/>
            <a:ext cx="3647282" cy="226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1">
              <a:spcAft>
                <a:spcPts val="600"/>
              </a:spcAft>
            </a:pPr>
            <a:r>
              <a:rPr lang="en-US" sz="1875" b="1" dirty="0">
                <a:solidFill>
                  <a:srgbClr val="002060"/>
                </a:solidFill>
                <a:latin typeface="Arial"/>
              </a:rPr>
              <a:t>Five Schools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Engineering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Science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Humanities, Arts and Social Sciences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Management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Architecture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5336" y="918216"/>
            <a:ext cx="4480719" cy="2667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1">
              <a:spcAft>
                <a:spcPts val="600"/>
              </a:spcAft>
            </a:pPr>
            <a:r>
              <a:rPr lang="en-US" sz="1875" b="1" dirty="0">
                <a:solidFill>
                  <a:srgbClr val="002060"/>
                </a:solidFill>
                <a:latin typeface="Arial"/>
              </a:rPr>
              <a:t>Statistics</a:t>
            </a:r>
            <a:endParaRPr lang="en-US" sz="1623" b="1" dirty="0">
              <a:solidFill>
                <a:srgbClr val="002060"/>
              </a:solidFill>
              <a:latin typeface="Arial"/>
            </a:endParaRP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Undergraduates = 6,628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UG Degrees = 1,425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Graduate Students = 1,262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Ph.D. Degrees = 164 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Faculty = 534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Women = 32%</a:t>
            </a:r>
          </a:p>
          <a:p>
            <a:pPr marL="342885" indent="-342885" defTabSz="457181">
              <a:spcAft>
                <a:spcPts val="600"/>
              </a:spcAft>
              <a:buFont typeface="Arial"/>
              <a:buChar char="•"/>
            </a:pPr>
            <a:r>
              <a:rPr lang="en-US" sz="1623" dirty="0">
                <a:solidFill>
                  <a:prstClr val="black"/>
                </a:solidFill>
                <a:latin typeface="Arial"/>
              </a:rPr>
              <a:t>Underrepresented Minorities = 15%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A group of people walking down a street next to a tree&#10;&#10;Description automatically generated">
            <a:extLst>
              <a:ext uri="{FF2B5EF4-FFF2-40B4-BE49-F238E27FC236}">
                <a16:creationId xmlns:a16="http://schemas.microsoft.com/office/drawing/2014/main" id="{6A7CB965-B3D1-4C2D-AE8C-3AD4748AA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87" y="3193384"/>
            <a:ext cx="4161909" cy="3124866"/>
          </a:xfrm>
          <a:prstGeom prst="rect">
            <a:avLst/>
          </a:prstGeom>
        </p:spPr>
      </p:pic>
      <p:pic>
        <p:nvPicPr>
          <p:cNvPr id="12" name="Picture 11" descr="A messy office&#10;&#10;Description automatically generated">
            <a:extLst>
              <a:ext uri="{FF2B5EF4-FFF2-40B4-BE49-F238E27FC236}">
                <a16:creationId xmlns:a16="http://schemas.microsoft.com/office/drawing/2014/main" id="{DD917A3F-6574-4317-BC84-2826BD8F2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528" y="4120299"/>
            <a:ext cx="2895600" cy="216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4920"/>
      </p:ext>
    </p:extLst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 bwMode="gray">
          <a:xfrm>
            <a:off x="4212011" y="60744"/>
            <a:ext cx="4671564" cy="482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none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FEFFBB"/>
                </a:solidFill>
                <a:latin typeface="Arial"/>
              </a:rPr>
              <a:t>Gaming at Rensselaer</a:t>
            </a:r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/>
              <a:t>Educause - eSports</a:t>
            </a:r>
            <a:endParaRPr lang="en-US" dirty="0"/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01E97CA-584F-0B4A-A607-67E463C0B8E0}" type="slidenum">
              <a:rPr lang="en-US"/>
              <a:pPr defTabSz="457200"/>
              <a:t>11</a:t>
            </a:fld>
            <a:endParaRPr lang="en-US"/>
          </a:p>
        </p:txBody>
      </p:sp>
      <p:sp>
        <p:nvSpPr>
          <p:cNvPr id="43" name="Text Placeholder 4"/>
          <p:cNvSpPr txBox="1">
            <a:spLocks/>
          </p:cNvSpPr>
          <p:nvPr/>
        </p:nvSpPr>
        <p:spPr>
          <a:xfrm>
            <a:off x="1134639" y="873596"/>
            <a:ext cx="6154744" cy="2362200"/>
          </a:xfrm>
          <a:prstGeom prst="rect">
            <a:avLst/>
          </a:prstGeom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lvl="1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Game Development and Design</a:t>
            </a:r>
          </a:p>
          <a:p>
            <a:pPr lvl="2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NYS Center of Excellence in Digital Game Development</a:t>
            </a:r>
          </a:p>
          <a:p>
            <a:pPr lvl="2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Tech Valley Digital Gaming Hub</a:t>
            </a:r>
          </a:p>
          <a:p>
            <a:pPr lvl="2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Degrees</a:t>
            </a:r>
          </a:p>
          <a:p>
            <a:pPr lvl="3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Games and Simulation Arts and Sciences, B.S.</a:t>
            </a:r>
          </a:p>
          <a:p>
            <a:pPr lvl="3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Critical Game Design, M.S., Ph.D.</a:t>
            </a:r>
          </a:p>
          <a:p>
            <a:pPr lvl="1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Student Clubs</a:t>
            </a:r>
          </a:p>
          <a:p>
            <a:pPr lvl="1" defTabSz="457181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ahoma" charset="0"/>
              </a:rPr>
              <a:t>Next Steps</a:t>
            </a:r>
          </a:p>
          <a:p>
            <a:pPr lvl="2" defTabSz="457181">
              <a:spcBef>
                <a:spcPts val="600"/>
              </a:spcBef>
              <a:buFont typeface="Arial" charset="0"/>
              <a:buChar char="•"/>
              <a:defRPr/>
            </a:pPr>
            <a:endParaRPr lang="en-US" sz="1800" dirty="0">
              <a:solidFill>
                <a:srgbClr val="000000"/>
              </a:solidFill>
              <a:latin typeface="Arial"/>
              <a:cs typeface="Tahoma" charset="0"/>
            </a:endParaRPr>
          </a:p>
          <a:p>
            <a:pPr marL="914400" lvl="2" indent="0" defTabSz="457181">
              <a:spcBef>
                <a:spcPts val="600"/>
              </a:spcBef>
              <a:defRPr/>
            </a:pPr>
            <a:endParaRPr lang="en-US" sz="1800" dirty="0">
              <a:solidFill>
                <a:srgbClr val="000000"/>
              </a:solidFill>
              <a:latin typeface="Arial"/>
              <a:cs typeface="Tahoma" charset="0"/>
            </a:endParaRPr>
          </a:p>
          <a:p>
            <a:pPr marL="457200" lvl="1" indent="0" defTabSz="457181">
              <a:spcBef>
                <a:spcPts val="600"/>
              </a:spcBef>
              <a:defRPr/>
            </a:pPr>
            <a:endParaRPr lang="en-US" sz="2000" dirty="0">
              <a:solidFill>
                <a:srgbClr val="000000"/>
              </a:solidFill>
              <a:latin typeface="Arial"/>
              <a:cs typeface="Tahom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white"/>
                </a:solidFill>
              </a:rPr>
              <a:t>15 October 2019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A picture containing indoor, ceiling, room, green&#10;&#10;Description automatically generated">
            <a:extLst>
              <a:ext uri="{FF2B5EF4-FFF2-40B4-BE49-F238E27FC236}">
                <a16:creationId xmlns:a16="http://schemas.microsoft.com/office/drawing/2014/main" id="{40A7A6E0-B9D2-46E9-9C60-863FBCE8A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634" y="5117216"/>
            <a:ext cx="1280405" cy="1280405"/>
          </a:xfrm>
          <a:prstGeom prst="rect">
            <a:avLst/>
          </a:prstGeom>
        </p:spPr>
      </p:pic>
      <p:pic>
        <p:nvPicPr>
          <p:cNvPr id="9" name="Picture 8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35B1C4CB-00BE-49C7-84B1-0CCC86563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51" y="5116333"/>
            <a:ext cx="1280405" cy="1280405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41CCE1D5-54A0-4E9C-9FDA-CF0237669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164" y="3566483"/>
            <a:ext cx="3713908" cy="2785431"/>
          </a:xfrm>
          <a:prstGeom prst="rect">
            <a:avLst/>
          </a:prstGeom>
        </p:spPr>
      </p:pic>
      <p:pic>
        <p:nvPicPr>
          <p:cNvPr id="17" name="Picture 16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867D9776-72D1-4913-A746-290F5699E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478" y="1233480"/>
            <a:ext cx="1838323" cy="11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61687"/>
      </p:ext>
    </p:extLst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FE70DB-CDD9-4E79-A21A-4679E1922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Todd Harris</a:t>
            </a:r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17DC6337-8565-4E8C-948C-708A0EADD7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0271" y="1010503"/>
            <a:ext cx="9853683" cy="554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930402"/>
            <a:ext cx="10515600" cy="997196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62464601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1F5-D57A-874C-9148-9F1B2D8A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FE94-D819-8848-99D6-1054BE37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96976"/>
            <a:ext cx="11642725" cy="4201502"/>
          </a:xfrm>
        </p:spPr>
        <p:txBody>
          <a:bodyPr anchor="ctr"/>
          <a:lstStyle/>
          <a:p>
            <a:r>
              <a:rPr lang="en-US" sz="4000" dirty="0"/>
              <a:t>How did you start your esports program?</a:t>
            </a:r>
          </a:p>
          <a:p>
            <a:r>
              <a:rPr lang="en-US" sz="4000" dirty="0"/>
              <a:t>What sparked your interest in pursuing esports?  </a:t>
            </a:r>
          </a:p>
          <a:p>
            <a:r>
              <a:rPr lang="en-US" sz="4000" dirty="0"/>
              <a:t>Why are esports important to students today?</a:t>
            </a:r>
          </a:p>
        </p:txBody>
      </p:sp>
    </p:spTree>
    <p:extLst>
      <p:ext uri="{BB962C8B-B14F-4D97-AF65-F5344CB8AC3E}">
        <p14:creationId xmlns:p14="http://schemas.microsoft.com/office/powerpoint/2010/main" val="29652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5BC2-6333-204A-B728-0019D61E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0CE8-A5C5-BB48-A7BC-9F3791B9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96975"/>
            <a:ext cx="11642725" cy="4465271"/>
          </a:xfrm>
        </p:spPr>
        <p:txBody>
          <a:bodyPr anchor="ctr"/>
          <a:lstStyle/>
          <a:p>
            <a:pPr marL="0" indent="0">
              <a:buNone/>
            </a:pPr>
            <a:r>
              <a:rPr lang="en-US" sz="4000" dirty="0"/>
              <a:t>How are you helping students to integrate game design into their career / degree pathways?</a:t>
            </a:r>
          </a:p>
        </p:txBody>
      </p:sp>
    </p:spTree>
    <p:extLst>
      <p:ext uri="{BB962C8B-B14F-4D97-AF65-F5344CB8AC3E}">
        <p14:creationId xmlns:p14="http://schemas.microsoft.com/office/powerpoint/2010/main" val="12079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5BC2-6333-204A-B728-0019D61E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0CE8-A5C5-BB48-A7BC-9F3791B9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96975"/>
            <a:ext cx="11642725" cy="481696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200" dirty="0"/>
              <a:t>What are some career paths that you envision students today will pursue/explore as a result of their interests in esports from all perspectives?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 err="1"/>
              <a:t>Shoutcasting</a:t>
            </a:r>
            <a:r>
              <a:rPr lang="en-US" dirty="0"/>
              <a:t>/Broadcasting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/>
              <a:t>Game design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/>
              <a:t>Graphics design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/>
              <a:t>Infrastructure engineering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/>
              <a:t>Finance/Sports Management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/>
              <a:t>Health and physical therapy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/>
              <a:t>Research</a:t>
            </a:r>
          </a:p>
          <a:p>
            <a:pPr marL="571500" indent="-571500">
              <a:spcBef>
                <a:spcPts val="400"/>
              </a:spcBef>
            </a:pPr>
            <a:r>
              <a:rPr lang="en-US" dirty="0" err="1"/>
              <a:t>etc</a:t>
            </a:r>
            <a:r>
              <a:rPr lang="en-US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364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5BC2-6333-204A-B728-0019D61E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0CE8-A5C5-BB48-A7BC-9F3791B9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96975"/>
            <a:ext cx="11642725" cy="4465271"/>
          </a:xfrm>
        </p:spPr>
        <p:txBody>
          <a:bodyPr anchor="ctr"/>
          <a:lstStyle/>
          <a:p>
            <a:pPr marL="0" indent="0">
              <a:buNone/>
            </a:pPr>
            <a:r>
              <a:rPr lang="en-US" sz="4000" dirty="0"/>
              <a:t>What are the most important things you have learned/need to know when designing your gaming spaces?</a:t>
            </a:r>
          </a:p>
        </p:txBody>
      </p:sp>
    </p:spTree>
    <p:extLst>
      <p:ext uri="{BB962C8B-B14F-4D97-AF65-F5344CB8AC3E}">
        <p14:creationId xmlns:p14="http://schemas.microsoft.com/office/powerpoint/2010/main" val="17531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5BC2-6333-204A-B728-0019D61E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0CE8-A5C5-BB48-A7BC-9F3791B9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96975"/>
            <a:ext cx="11642725" cy="4465271"/>
          </a:xfrm>
        </p:spPr>
        <p:txBody>
          <a:bodyPr anchor="ctr"/>
          <a:lstStyle/>
          <a:p>
            <a:pPr marL="0" indent="0">
              <a:buNone/>
            </a:pPr>
            <a:r>
              <a:rPr lang="en-US" sz="4000" dirty="0"/>
              <a:t>Which league/s have/are you considering/ recommending colleague institutions consider joining and why?</a:t>
            </a:r>
          </a:p>
        </p:txBody>
      </p:sp>
    </p:spTree>
    <p:extLst>
      <p:ext uri="{BB962C8B-B14F-4D97-AF65-F5344CB8AC3E}">
        <p14:creationId xmlns:p14="http://schemas.microsoft.com/office/powerpoint/2010/main" val="26660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5BC2-6333-204A-B728-0019D61E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6: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0CE8-A5C5-BB48-A7BC-9F3791B9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96975"/>
            <a:ext cx="11642725" cy="4465271"/>
          </a:xfrm>
        </p:spPr>
        <p:txBody>
          <a:bodyPr anchor="ctr"/>
          <a:lstStyle/>
          <a:p>
            <a:pPr marL="0" indent="0">
              <a:buNone/>
            </a:pPr>
            <a:r>
              <a:rPr lang="en-US" sz="4000" dirty="0"/>
              <a:t>What do you envision the future will be for esports in the collegiate landscape and beyond?</a:t>
            </a:r>
          </a:p>
        </p:txBody>
      </p:sp>
    </p:spTree>
    <p:extLst>
      <p:ext uri="{BB962C8B-B14F-4D97-AF65-F5344CB8AC3E}">
        <p14:creationId xmlns:p14="http://schemas.microsoft.com/office/powerpoint/2010/main" val="12849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Agenda</a:t>
            </a: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and Overview of esports for Higher Education</a:t>
            </a:r>
          </a:p>
          <a:p>
            <a:r>
              <a:rPr lang="en-US" dirty="0"/>
              <a:t>Panel Discussion</a:t>
            </a:r>
          </a:p>
          <a:p>
            <a:r>
              <a:rPr lang="en-US" dirty="0"/>
              <a:t>Closing</a:t>
            </a:r>
          </a:p>
          <a:p>
            <a:r>
              <a:rPr lang="en-US" dirty="0"/>
              <a:t>Follow-up / Questions</a:t>
            </a:r>
          </a:p>
        </p:txBody>
      </p:sp>
    </p:spTree>
    <p:extLst>
      <p:ext uri="{BB962C8B-B14F-4D97-AF65-F5344CB8AC3E}">
        <p14:creationId xmlns:p14="http://schemas.microsoft.com/office/powerpoint/2010/main" val="8016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930402"/>
            <a:ext cx="10515600" cy="997196"/>
          </a:xfrm>
        </p:spPr>
        <p:txBody>
          <a:bodyPr/>
          <a:lstStyle/>
          <a:p>
            <a:r>
              <a:rPr lang="en-US" dirty="0"/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199440202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930402"/>
            <a:ext cx="10515600" cy="99719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3258082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866E05-E29A-FF43-8239-533F5B8BCEEC}"/>
              </a:ext>
            </a:extLst>
          </p:cNvPr>
          <p:cNvSpPr txBox="1"/>
          <p:nvPr/>
        </p:nvSpPr>
        <p:spPr>
          <a:xfrm>
            <a:off x="2775857" y="3429000"/>
            <a:ext cx="6640285" cy="131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33" dirty="0">
                <a:solidFill>
                  <a:schemeClr val="tx2"/>
                </a:solidFill>
              </a:rPr>
              <a:t>Follow us on Twitter @</a:t>
            </a:r>
            <a:r>
              <a:rPr lang="en-US" sz="2133" dirty="0" err="1">
                <a:solidFill>
                  <a:schemeClr val="tx2"/>
                </a:solidFill>
              </a:rPr>
              <a:t>DellEMCedu</a:t>
            </a:r>
            <a:r>
              <a:rPr lang="en-US" sz="2133" dirty="0">
                <a:solidFill>
                  <a:schemeClr val="tx2"/>
                </a:solidFill>
              </a:rPr>
              <a:t> #</a:t>
            </a:r>
            <a:r>
              <a:rPr lang="en-US" sz="2133" dirty="0" err="1">
                <a:solidFill>
                  <a:schemeClr val="tx2"/>
                </a:solidFill>
              </a:rPr>
              <a:t>TransformEDU</a:t>
            </a:r>
            <a:endParaRPr lang="en-US" sz="2133" dirty="0">
              <a:solidFill>
                <a:schemeClr val="tx2"/>
              </a:solidFill>
            </a:endParaRPr>
          </a:p>
          <a:p>
            <a:pPr algn="ctr"/>
            <a:endParaRPr lang="en-US" sz="2133" dirty="0">
              <a:solidFill>
                <a:schemeClr val="tx2"/>
              </a:solidFill>
            </a:endParaRPr>
          </a:p>
          <a:p>
            <a:pPr algn="ctr"/>
            <a:r>
              <a:rPr lang="en-US" sz="2133" dirty="0">
                <a:solidFill>
                  <a:schemeClr val="tx2"/>
                </a:solidFill>
              </a:rPr>
              <a:t>Explore Higher Education solutions, visit</a:t>
            </a:r>
          </a:p>
          <a:p>
            <a:pPr algn="ctr"/>
            <a:r>
              <a:rPr lang="en-US" sz="2133" dirty="0">
                <a:solidFill>
                  <a:schemeClr val="tx2"/>
                </a:solidFill>
              </a:rPr>
              <a:t>https://www.DellTechnologies.com/highereducation</a:t>
            </a:r>
          </a:p>
        </p:txBody>
      </p:sp>
    </p:spTree>
    <p:extLst>
      <p:ext uri="{BB962C8B-B14F-4D97-AF65-F5344CB8AC3E}">
        <p14:creationId xmlns:p14="http://schemas.microsoft.com/office/powerpoint/2010/main" val="347192603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446CA9"/>
                </a:solidFill>
              </a:rPr>
              <a:t>Session Evaluations</a:t>
            </a:r>
            <a:br>
              <a:rPr lang="en-US" sz="2800" dirty="0"/>
            </a:br>
            <a:r>
              <a:rPr lang="en-US" sz="2200" dirty="0"/>
              <a:t>There are two ways to access the session and presenter evaluations: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34491" y="3737590"/>
            <a:ext cx="295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the mobile app, click on the session you want from the schedule &gt; then scroll down or click on the associated resources &gt; and the </a:t>
            </a:r>
            <a:r>
              <a:rPr lang="en-US" sz="1600" dirty="0">
                <a:solidFill>
                  <a:srgbClr val="446CA9"/>
                </a:solidFill>
              </a:rPr>
              <a:t>evaluation </a:t>
            </a:r>
            <a:r>
              <a:rPr lang="en-US" sz="1600" dirty="0"/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34491" y="2380991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online agenda, click on the “</a:t>
            </a:r>
            <a:r>
              <a:rPr lang="en-US" sz="1600" dirty="0">
                <a:solidFill>
                  <a:srgbClr val="446CA9"/>
                </a:solidFill>
              </a:rPr>
              <a:t>Evaluate Session</a:t>
            </a:r>
            <a:r>
              <a:rPr lang="en-US" sz="1600" dirty="0"/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58" y="1879398"/>
            <a:ext cx="5518484" cy="141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58" y="3462565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8424529" cy="1600200"/>
          </a:xfrm>
        </p:spPr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Contact Information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03420" y="5943464"/>
            <a:ext cx="9316454" cy="763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NOTE: This presentation leaves copyright of the content to the presenter. Unless otherwise noted in the materials, uploaded content carries the </a:t>
            </a:r>
            <a:r>
              <a:rPr lang="en-US" sz="1200" dirty="0">
                <a:hlinkClick r:id="rId2"/>
              </a:rPr>
              <a:t>Creative Commons Attribution 4.0 International (CC BY 4.0), </a:t>
            </a:r>
            <a:r>
              <a:rPr lang="en-US" sz="1200" dirty="0"/>
              <a:t>which grants usage to the general public, with appropriate credit to the author.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8424529" cy="3177841"/>
          </a:xfrm>
        </p:spPr>
        <p:txBody>
          <a:bodyPr/>
          <a:lstStyle/>
          <a:p>
            <a:r>
              <a:rPr lang="en-US" dirty="0"/>
              <a:t>Jeanne Weber, Sr Higher Education Strategist</a:t>
            </a:r>
          </a:p>
          <a:p>
            <a:r>
              <a:rPr lang="en-US" dirty="0"/>
              <a:t>@JeanneW85965858</a:t>
            </a:r>
          </a:p>
          <a:p>
            <a:r>
              <a:rPr lang="en-US" dirty="0"/>
              <a:t>@</a:t>
            </a:r>
            <a:r>
              <a:rPr lang="en-US" dirty="0" err="1"/>
              <a:t>DellEMCedu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DB328-B25E-4B79-94D3-4E501C1BD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56" y="6103680"/>
            <a:ext cx="763793" cy="44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930402"/>
            <a:ext cx="10515600" cy="997196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65436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Esports?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Multiplayer video games played competitively for spectators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CC646-DBA0-C440-BC2A-67C41E0757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4195"/>
            <a:ext cx="12192000" cy="47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1746-041E-6C4E-9486-988B446E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Competencies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CC8E2C-1794-C848-A32A-B84EBDBF2697}"/>
              </a:ext>
            </a:extLst>
          </p:cNvPr>
          <p:cNvGrpSpPr/>
          <p:nvPr/>
        </p:nvGrpSpPr>
        <p:grpSpPr>
          <a:xfrm>
            <a:off x="-1" y="1033682"/>
            <a:ext cx="12192001" cy="5000024"/>
            <a:chOff x="-1" y="1033682"/>
            <a:chExt cx="12192001" cy="50000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F2C050-1291-C247-9051-16F02E8C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33682"/>
              <a:ext cx="2438397" cy="166566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EC73F8-A53A-754D-B175-0179B18D0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6791" y="1033688"/>
              <a:ext cx="2438400" cy="171623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105F338-186D-1342-AD62-47D4E1BD4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53603" y="1052590"/>
              <a:ext cx="2438397" cy="164675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3126238-8DFD-BC42-83CC-A21A1BDC6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5014"/>
              <a:ext cx="2438397" cy="16686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B636C2-569F-7148-9AA7-0D8547375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6794" y="4361999"/>
              <a:ext cx="2438397" cy="167170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F44F44-F679-5741-AEEB-05300C645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53603" y="4365018"/>
              <a:ext cx="2438397" cy="166566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CFF405D-0160-054B-A3A2-3224283DE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8393" y="2693303"/>
              <a:ext cx="2438397" cy="16717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76998B0-DAF2-B74A-BE4D-3019B3010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5197" y="2696334"/>
              <a:ext cx="2438397" cy="17162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A13ED2-410F-7740-827C-5CEFBDB00E8A}"/>
                </a:ext>
              </a:extLst>
            </p:cNvPr>
            <p:cNvGrpSpPr/>
            <p:nvPr/>
          </p:nvGrpSpPr>
          <p:grpSpPr>
            <a:xfrm>
              <a:off x="-1" y="1033689"/>
              <a:ext cx="12191999" cy="4996996"/>
              <a:chOff x="-1" y="1196975"/>
              <a:chExt cx="12191999" cy="499699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F797369-5228-1D4F-8348-156B9D56E95B}"/>
                  </a:ext>
                </a:extLst>
              </p:cNvPr>
              <p:cNvSpPr/>
              <p:nvPr/>
            </p:nvSpPr>
            <p:spPr>
              <a:xfrm>
                <a:off x="2438401" y="1196975"/>
                <a:ext cx="2438400" cy="16656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Critical Thinking and Problem Solving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CA02A2-9CCD-6845-BDD2-865F317D00B1}"/>
                  </a:ext>
                </a:extLst>
              </p:cNvPr>
              <p:cNvSpPr/>
              <p:nvPr/>
            </p:nvSpPr>
            <p:spPr>
              <a:xfrm>
                <a:off x="7315200" y="1196975"/>
                <a:ext cx="2438400" cy="16656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Innovation and Creativity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4F701C-929D-C24B-841E-E5DF295116E2}"/>
                  </a:ext>
                </a:extLst>
              </p:cNvPr>
              <p:cNvSpPr/>
              <p:nvPr/>
            </p:nvSpPr>
            <p:spPr>
              <a:xfrm>
                <a:off x="-1" y="2862640"/>
                <a:ext cx="2438400" cy="16656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Entrepreneurship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17E009-2351-A040-A316-625BB10B2E0E}"/>
                  </a:ext>
                </a:extLst>
              </p:cNvPr>
              <p:cNvSpPr/>
              <p:nvPr/>
            </p:nvSpPr>
            <p:spPr>
              <a:xfrm>
                <a:off x="4876799" y="2862640"/>
                <a:ext cx="2438400" cy="16656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Collaboration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F93FAB-D5AB-F34F-AF4A-E3A9DA4998BF}"/>
                  </a:ext>
                </a:extLst>
              </p:cNvPr>
              <p:cNvSpPr/>
              <p:nvPr/>
            </p:nvSpPr>
            <p:spPr>
              <a:xfrm>
                <a:off x="9753598" y="2862640"/>
                <a:ext cx="2438400" cy="16656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Communication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AEBF5F-2B15-F74B-BD65-1EC8EB87EFE0}"/>
                  </a:ext>
                </a:extLst>
              </p:cNvPr>
              <p:cNvSpPr/>
              <p:nvPr/>
            </p:nvSpPr>
            <p:spPr>
              <a:xfrm>
                <a:off x="2438398" y="4528306"/>
                <a:ext cx="2438400" cy="16656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Learning to Learn and Self Directed Learning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91B573-E8BB-8840-A915-C8873A4A7CAE}"/>
                  </a:ext>
                </a:extLst>
              </p:cNvPr>
              <p:cNvSpPr/>
              <p:nvPr/>
            </p:nvSpPr>
            <p:spPr>
              <a:xfrm>
                <a:off x="7315197" y="4528306"/>
                <a:ext cx="2438400" cy="16656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Global Citizenship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17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930402"/>
            <a:ext cx="10515600" cy="997196"/>
          </a:xfrm>
        </p:spPr>
        <p:txBody>
          <a:bodyPr/>
          <a:lstStyle/>
          <a:p>
            <a:r>
              <a:rPr lang="en-US" dirty="0"/>
              <a:t>Our Panelists</a:t>
            </a:r>
          </a:p>
        </p:txBody>
      </p:sp>
    </p:spTree>
    <p:extLst>
      <p:ext uri="{BB962C8B-B14F-4D97-AF65-F5344CB8AC3E}">
        <p14:creationId xmlns:p14="http://schemas.microsoft.com/office/powerpoint/2010/main" val="42196092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Panelists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8029-5E7C-E648-8D41-AEE816C1E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4" y="2745503"/>
            <a:ext cx="8326251" cy="3332048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800" b="1" dirty="0"/>
              <a:t>Jackie Stampalia</a:t>
            </a:r>
            <a:br>
              <a:rPr lang="en-US" sz="2800" dirty="0"/>
            </a:br>
            <a:r>
              <a:rPr lang="en-US" sz="2800" dirty="0"/>
              <a:t>Director, Client Information Services, Rensselaer Polytechnic Institute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Todd Harris</a:t>
            </a:r>
            <a:br>
              <a:rPr lang="en-US" sz="2800" dirty="0"/>
            </a:br>
            <a:r>
              <a:rPr lang="en-US" sz="2800" dirty="0"/>
              <a:t>COO of Hi-</a:t>
            </a:r>
            <a:r>
              <a:rPr lang="en-US" sz="2800" dirty="0" err="1"/>
              <a:t>Rez</a:t>
            </a:r>
            <a:r>
              <a:rPr lang="en-US" sz="2800" dirty="0"/>
              <a:t> Studios and President of </a:t>
            </a:r>
            <a:r>
              <a:rPr lang="en-US" sz="2800" dirty="0" err="1"/>
              <a:t>Skillshot</a:t>
            </a:r>
            <a:r>
              <a:rPr lang="en-US" sz="2800" dirty="0"/>
              <a:t> Media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65BE73-FD43-4B4E-A78A-5D6A430EC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33" y="907229"/>
            <a:ext cx="1631103" cy="1559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59071-6687-466D-8B5E-6BCDEEF99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34" y="4411133"/>
            <a:ext cx="1631103" cy="2447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56DE62-B995-4A71-9F12-C6EB7B41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317" y="2588610"/>
            <a:ext cx="1631101" cy="1935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D4D0E-FD4B-4D4C-AC22-E41B579FF016}"/>
              </a:ext>
            </a:extLst>
          </p:cNvPr>
          <p:cNvSpPr txBox="1"/>
          <p:nvPr/>
        </p:nvSpPr>
        <p:spPr>
          <a:xfrm>
            <a:off x="3285066" y="1040580"/>
            <a:ext cx="725098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spcBef>
                <a:spcPts val="1600"/>
              </a:spcBef>
              <a:buClr>
                <a:srgbClr val="808080"/>
              </a:buClr>
            </a:pPr>
            <a:r>
              <a:rPr lang="en-US" sz="2800" b="1">
                <a:solidFill>
                  <a:srgbClr val="444444"/>
                </a:solidFill>
                <a:latin typeface="Arial" panose="020B0604020202020204" pitchFamily="34" charset="0"/>
              </a:rPr>
              <a:t>Rob Bailey</a:t>
            </a:r>
            <a:br>
              <a:rPr lang="en-US" sz="2800">
                <a:solidFill>
                  <a:srgbClr val="444444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rgbClr val="444444"/>
                </a:solidFill>
                <a:latin typeface="Arial" panose="020B0604020202020204" pitchFamily="34" charset="0"/>
              </a:rPr>
              <a:t>Director, Student Affairs Information Technology, Illinois State University</a:t>
            </a:r>
            <a:endParaRPr lang="en-US" sz="2800" dirty="0">
              <a:solidFill>
                <a:srgbClr val="444444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1D9A0-47AB-404B-BE87-68F7899B6873}"/>
              </a:ext>
            </a:extLst>
          </p:cNvPr>
          <p:cNvSpPr/>
          <p:nvPr/>
        </p:nvSpPr>
        <p:spPr>
          <a:xfrm>
            <a:off x="1397001" y="6290733"/>
            <a:ext cx="1820333" cy="56726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3558C7-6F7C-4193-A6C6-E246037DA81F}"/>
              </a:ext>
            </a:extLst>
          </p:cNvPr>
          <p:cNvSpPr/>
          <p:nvPr/>
        </p:nvSpPr>
        <p:spPr>
          <a:xfrm>
            <a:off x="1309543" y="4411133"/>
            <a:ext cx="1820333" cy="112853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A9AD-4008-4514-B424-097D3AB2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7510-9BC7-47C6-A341-8A7377F53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-0647 PPT templates widescreen4.jpg">
            <a:extLst>
              <a:ext uri="{FF2B5EF4-FFF2-40B4-BE49-F238E27FC236}">
                <a16:creationId xmlns:a16="http://schemas.microsoft.com/office/drawing/2014/main" id="{AA948B78-3BF9-414F-A1C7-A01B824CF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07541" cy="771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3498"/>
            <a:ext cx="9144000" cy="1578140"/>
          </a:xfrm>
        </p:spPr>
        <p:txBody>
          <a:bodyPr/>
          <a:lstStyle/>
          <a:p>
            <a:r>
              <a:rPr lang="en-US" sz="4800" dirty="0"/>
              <a:t>Rensselaer Polytechnic Institute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45778"/>
            <a:ext cx="9144000" cy="17086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Jackie Stampalia</a:t>
            </a:r>
          </a:p>
          <a:p>
            <a:endParaRPr lang="en-US" sz="1200" dirty="0"/>
          </a:p>
          <a:p>
            <a:r>
              <a:rPr lang="en-US" sz="2000" dirty="0"/>
              <a:t>Director, Client Information Services</a:t>
            </a:r>
            <a:endParaRPr lang="en-US" sz="2400" dirty="0"/>
          </a:p>
          <a:p>
            <a:endParaRPr lang="en-US" sz="1400" dirty="0"/>
          </a:p>
          <a:p>
            <a:r>
              <a:rPr lang="en-US" sz="2000" dirty="0"/>
              <a:t>15 October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71DCE-E83F-4C4E-B15A-0EE620B77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583" y="1641639"/>
            <a:ext cx="6630834" cy="24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llThem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llTheme" id="{192CA8AE-DB45-CB43-AE64-AFF3A6E5DD53}" vid="{1B82783C-06EC-5246-8547-D3EFAB632AC6}"/>
    </a:ext>
  </a:extLst>
</a:theme>
</file>

<file path=ppt/theme/theme3.xml><?xml version="1.0" encoding="utf-8"?>
<a:theme xmlns:a="http://schemas.openxmlformats.org/drawingml/2006/main" name="5_Office Theme">
  <a:themeElements>
    <a:clrScheme name="2015TemplateColors">
      <a:dk1>
        <a:sysClr val="windowText" lastClr="000000"/>
      </a:dk1>
      <a:lt1>
        <a:sysClr val="window" lastClr="FFFFFF"/>
      </a:lt1>
      <a:dk2>
        <a:srgbClr val="323232"/>
      </a:dk2>
      <a:lt2>
        <a:srgbClr val="EEECE1"/>
      </a:lt2>
      <a:accent1>
        <a:srgbClr val="D00016"/>
      </a:accent1>
      <a:accent2>
        <a:srgbClr val="32323C"/>
      </a:accent2>
      <a:accent3>
        <a:srgbClr val="B9B5AD"/>
      </a:accent3>
      <a:accent4>
        <a:srgbClr val="325A9C"/>
      </a:accent4>
      <a:accent5>
        <a:srgbClr val="EFE793"/>
      </a:accent5>
      <a:accent6>
        <a:srgbClr val="2F3C6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2015TemplateColors">
      <a:dk1>
        <a:sysClr val="windowText" lastClr="000000"/>
      </a:dk1>
      <a:lt1>
        <a:sysClr val="window" lastClr="FFFFFF"/>
      </a:lt1>
      <a:dk2>
        <a:srgbClr val="323232"/>
      </a:dk2>
      <a:lt2>
        <a:srgbClr val="EEECE1"/>
      </a:lt2>
      <a:accent1>
        <a:srgbClr val="D00016"/>
      </a:accent1>
      <a:accent2>
        <a:srgbClr val="32323C"/>
      </a:accent2>
      <a:accent3>
        <a:srgbClr val="B9B5AD"/>
      </a:accent3>
      <a:accent4>
        <a:srgbClr val="325A9C"/>
      </a:accent4>
      <a:accent5>
        <a:srgbClr val="EFE793"/>
      </a:accent5>
      <a:accent6>
        <a:srgbClr val="2F3C6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533</Words>
  <Application>Microsoft Office PowerPoint</Application>
  <PresentationFormat>Widescreen</PresentationFormat>
  <Paragraphs>112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Lucida Grande</vt:lpstr>
      <vt:lpstr>Tahoma</vt:lpstr>
      <vt:lpstr>Office Theme</vt:lpstr>
      <vt:lpstr>DellTheme</vt:lpstr>
      <vt:lpstr>5_Office Theme</vt:lpstr>
      <vt:lpstr>3_Office Theme</vt:lpstr>
      <vt:lpstr>The Essentials of Esports in Higher Education</vt:lpstr>
      <vt:lpstr>Presentation Agenda</vt:lpstr>
      <vt:lpstr>Overview</vt:lpstr>
      <vt:lpstr>What is Esports?</vt:lpstr>
      <vt:lpstr>Global Competencies</vt:lpstr>
      <vt:lpstr>Our Panelists</vt:lpstr>
      <vt:lpstr>Our Panelists</vt:lpstr>
      <vt:lpstr>PowerPoint Presentation</vt:lpstr>
      <vt:lpstr>Rensselaer Polytechnic Institute</vt:lpstr>
      <vt:lpstr>PowerPoint Presentation</vt:lpstr>
      <vt:lpstr>PowerPoint Presentation</vt:lpstr>
      <vt:lpstr>Todd Harris</vt:lpstr>
      <vt:lpstr>Discussion</vt:lpstr>
      <vt:lpstr>Question 1:</vt:lpstr>
      <vt:lpstr>Question 2:</vt:lpstr>
      <vt:lpstr>Question 3:</vt:lpstr>
      <vt:lpstr>Question 4:</vt:lpstr>
      <vt:lpstr>Question 5:</vt:lpstr>
      <vt:lpstr>Question 6:</vt:lpstr>
      <vt:lpstr>Questions??</vt:lpstr>
      <vt:lpstr>Thank you</vt:lpstr>
      <vt:lpstr>PowerPoint Presentation</vt:lpstr>
      <vt:lpstr>Session Evaluations There are two ways to access the session and presenter evaluations: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Weber, Jeanne</cp:lastModifiedBy>
  <cp:revision>38</cp:revision>
  <dcterms:created xsi:type="dcterms:W3CDTF">2019-03-25T21:23:33Z</dcterms:created>
  <dcterms:modified xsi:type="dcterms:W3CDTF">2019-10-09T12:49:54Z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Kay_Kerr@Dell.com</vt:lpwstr>
  </property>
  <property fmtid="{D5CDD505-2E9C-101B-9397-08002B2CF9AE}" pid="5" name="MSIP_Label_17cb76b2-10b8-4fe1-93d4-2202842406cd_SetDate">
    <vt:lpwstr>2019-09-12T19:52:17.1654453Z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Extended_MSFT_Method">
    <vt:lpwstr>Manual</vt:lpwstr>
  </property>
  <property fmtid="{D5CDD505-2E9C-101B-9397-08002B2CF9AE}" pid="9" name="aiplabel">
    <vt:lpwstr>External Public</vt:lpwstr>
  </property>
</Properties>
</file>