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theme/theme9.xml" ContentType="application/vnd.openxmlformats-officedocument.theme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theme/theme11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68" r:id="rId5"/>
    <p:sldMasterId id="2147483687" r:id="rId6"/>
    <p:sldMasterId id="2147483686" r:id="rId7"/>
    <p:sldMasterId id="2147483685" r:id="rId8"/>
    <p:sldMasterId id="2147483688" r:id="rId9"/>
    <p:sldMasterId id="2147483701" r:id="rId10"/>
    <p:sldMasterId id="2147483703" r:id="rId11"/>
    <p:sldMasterId id="2147483706" r:id="rId12"/>
    <p:sldMasterId id="2147483708" r:id="rId13"/>
    <p:sldMasterId id="2147483710" r:id="rId14"/>
    <p:sldMasterId id="2147483712" r:id="rId15"/>
    <p:sldMasterId id="2147483738" r:id="rId16"/>
    <p:sldMasterId id="2147483746" r:id="rId17"/>
  </p:sldMasterIdLst>
  <p:notesMasterIdLst>
    <p:notesMasterId r:id="rId48"/>
  </p:notesMasterIdLst>
  <p:sldIdLst>
    <p:sldId id="261" r:id="rId18"/>
    <p:sldId id="272" r:id="rId19"/>
    <p:sldId id="4091" r:id="rId20"/>
    <p:sldId id="4092" r:id="rId21"/>
    <p:sldId id="4095" r:id="rId22"/>
    <p:sldId id="341" r:id="rId23"/>
    <p:sldId id="293" r:id="rId24"/>
    <p:sldId id="342" r:id="rId25"/>
    <p:sldId id="343" r:id="rId26"/>
    <p:sldId id="344" r:id="rId27"/>
    <p:sldId id="345" r:id="rId28"/>
    <p:sldId id="346" r:id="rId29"/>
    <p:sldId id="347" r:id="rId30"/>
    <p:sldId id="733" r:id="rId31"/>
    <p:sldId id="734" r:id="rId32"/>
    <p:sldId id="735" r:id="rId33"/>
    <p:sldId id="4096" r:id="rId34"/>
    <p:sldId id="258" r:id="rId35"/>
    <p:sldId id="745" r:id="rId36"/>
    <p:sldId id="746" r:id="rId37"/>
    <p:sldId id="747" r:id="rId38"/>
    <p:sldId id="748" r:id="rId39"/>
    <p:sldId id="749" r:id="rId40"/>
    <p:sldId id="4094" r:id="rId41"/>
    <p:sldId id="279" r:id="rId42"/>
    <p:sldId id="280" r:id="rId43"/>
    <p:sldId id="325" r:id="rId44"/>
    <p:sldId id="264" r:id="rId45"/>
    <p:sldId id="282" r:id="rId46"/>
    <p:sldId id="263" r:id="rId47"/>
  </p:sldIdLst>
  <p:sldSz cx="12436475" cy="6994525"/>
  <p:notesSz cx="6858000" cy="9144000"/>
  <p:defaultTextStyle>
    <a:defPPr>
      <a:defRPr lang="en-US"/>
    </a:defPPr>
    <a:lvl1pPr marL="0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1pPr>
    <a:lvl2pPr marL="466344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2pPr>
    <a:lvl3pPr marL="932688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3pPr>
    <a:lvl4pPr marL="1399032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4pPr>
    <a:lvl5pPr marL="1865376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5pPr>
    <a:lvl6pPr marL="2331720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6pPr>
    <a:lvl7pPr marL="2798064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7pPr>
    <a:lvl8pPr marL="3264408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8pPr>
    <a:lvl9pPr marL="3730752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23BEE954-21AD-A34C-BC37-D040A69D21D0}">
          <p14:sldIdLst>
            <p14:sldId id="261"/>
            <p14:sldId id="272"/>
            <p14:sldId id="4091"/>
            <p14:sldId id="4092"/>
            <p14:sldId id="4095"/>
            <p14:sldId id="341"/>
            <p14:sldId id="293"/>
            <p14:sldId id="342"/>
            <p14:sldId id="343"/>
            <p14:sldId id="344"/>
            <p14:sldId id="345"/>
            <p14:sldId id="346"/>
            <p14:sldId id="347"/>
            <p14:sldId id="733"/>
            <p14:sldId id="734"/>
            <p14:sldId id="735"/>
            <p14:sldId id="4096"/>
            <p14:sldId id="258"/>
            <p14:sldId id="745"/>
            <p14:sldId id="746"/>
            <p14:sldId id="747"/>
            <p14:sldId id="748"/>
            <p14:sldId id="749"/>
            <p14:sldId id="4094"/>
            <p14:sldId id="279"/>
            <p14:sldId id="280"/>
            <p14:sldId id="325"/>
            <p14:sldId id="264"/>
            <p14:sldId id="28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3F"/>
    <a:srgbClr val="473324"/>
    <a:srgbClr val="926A4B"/>
    <a:srgbClr val="75543C"/>
    <a:srgbClr val="252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90AA4-933B-4C43-BC14-449AE61D24B1}" v="71" dt="2019-10-15T16:42:30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Stovall" userId="5413d7b2-e6c2-4822-a82e-0d491516e126" providerId="ADAL" clId="{48390AA4-933B-4C43-BC14-449AE61D24B1}"/>
    <pc:docChg chg="undo custSel addSld delSld modSld">
      <pc:chgData name="Elizabeth Stovall" userId="5413d7b2-e6c2-4822-a82e-0d491516e126" providerId="ADAL" clId="{48390AA4-933B-4C43-BC14-449AE61D24B1}" dt="2019-10-15T16:42:38.102" v="134" actId="20577"/>
      <pc:docMkLst>
        <pc:docMk/>
      </pc:docMkLst>
      <pc:sldChg chg="modSp">
        <pc:chgData name="Elizabeth Stovall" userId="5413d7b2-e6c2-4822-a82e-0d491516e126" providerId="ADAL" clId="{48390AA4-933B-4C43-BC14-449AE61D24B1}" dt="2019-10-15T13:58:33.492" v="111" actId="948"/>
        <pc:sldMkLst>
          <pc:docMk/>
          <pc:sldMk cId="896757120" sldId="272"/>
        </pc:sldMkLst>
        <pc:spChg chg="mod">
          <ac:chgData name="Elizabeth Stovall" userId="5413d7b2-e6c2-4822-a82e-0d491516e126" providerId="ADAL" clId="{48390AA4-933B-4C43-BC14-449AE61D24B1}" dt="2019-10-15T13:58:33.492" v="111" actId="948"/>
          <ac:spMkLst>
            <pc:docMk/>
            <pc:sldMk cId="896757120" sldId="272"/>
            <ac:spMk id="4" creationId="{00000000-0000-0000-0000-000000000000}"/>
          </ac:spMkLst>
        </pc:spChg>
      </pc:sldChg>
      <pc:sldChg chg="modSp add del">
        <pc:chgData name="Elizabeth Stovall" userId="5413d7b2-e6c2-4822-a82e-0d491516e126" providerId="ADAL" clId="{48390AA4-933B-4C43-BC14-449AE61D24B1}" dt="2019-10-15T16:42:38.102" v="134" actId="20577"/>
        <pc:sldMkLst>
          <pc:docMk/>
          <pc:sldMk cId="3512936397" sldId="282"/>
        </pc:sldMkLst>
        <pc:spChg chg="mod">
          <ac:chgData name="Elizabeth Stovall" userId="5413d7b2-e6c2-4822-a82e-0d491516e126" providerId="ADAL" clId="{48390AA4-933B-4C43-BC14-449AE61D24B1}" dt="2019-10-15T16:42:23.496" v="132"/>
          <ac:spMkLst>
            <pc:docMk/>
            <pc:sldMk cId="3512936397" sldId="282"/>
            <ac:spMk id="4" creationId="{A4960516-A361-9440-AC35-6CE9F4E13970}"/>
          </ac:spMkLst>
        </pc:spChg>
        <pc:spChg chg="mod">
          <ac:chgData name="Elizabeth Stovall" userId="5413d7b2-e6c2-4822-a82e-0d491516e126" providerId="ADAL" clId="{48390AA4-933B-4C43-BC14-449AE61D24B1}" dt="2019-10-15T16:42:23.496" v="132"/>
          <ac:spMkLst>
            <pc:docMk/>
            <pc:sldMk cId="3512936397" sldId="282"/>
            <ac:spMk id="8" creationId="{50AB6766-A500-E74F-AEAC-04EBA413A046}"/>
          </ac:spMkLst>
        </pc:spChg>
        <pc:spChg chg="mod">
          <ac:chgData name="Elizabeth Stovall" userId="5413d7b2-e6c2-4822-a82e-0d491516e126" providerId="ADAL" clId="{48390AA4-933B-4C43-BC14-449AE61D24B1}" dt="2019-10-15T16:42:38.102" v="134" actId="20577"/>
          <ac:spMkLst>
            <pc:docMk/>
            <pc:sldMk cId="3512936397" sldId="282"/>
            <ac:spMk id="9" creationId="{3E7A5464-25AF-7342-8807-AFC1701C2AFF}"/>
          </ac:spMkLst>
        </pc:spChg>
        <pc:spChg chg="mod">
          <ac:chgData name="Elizabeth Stovall" userId="5413d7b2-e6c2-4822-a82e-0d491516e126" providerId="ADAL" clId="{48390AA4-933B-4C43-BC14-449AE61D24B1}" dt="2019-10-15T16:42:23.496" v="132"/>
          <ac:spMkLst>
            <pc:docMk/>
            <pc:sldMk cId="3512936397" sldId="282"/>
            <ac:spMk id="10" creationId="{542F2F87-1EB0-7340-81D6-48E75EB12696}"/>
          </ac:spMkLst>
        </pc:spChg>
      </pc:sldChg>
      <pc:sldChg chg="addSp modSp">
        <pc:chgData name="Elizabeth Stovall" userId="5413d7b2-e6c2-4822-a82e-0d491516e126" providerId="ADAL" clId="{48390AA4-933B-4C43-BC14-449AE61D24B1}" dt="2019-10-15T13:44:21.030" v="110" actId="20577"/>
        <pc:sldMkLst>
          <pc:docMk/>
          <pc:sldMk cId="1028537232" sldId="4096"/>
        </pc:sldMkLst>
        <pc:spChg chg="mod">
          <ac:chgData name="Elizabeth Stovall" userId="5413d7b2-e6c2-4822-a82e-0d491516e126" providerId="ADAL" clId="{48390AA4-933B-4C43-BC14-449AE61D24B1}" dt="2019-10-15T13:44:21.030" v="110" actId="20577"/>
          <ac:spMkLst>
            <pc:docMk/>
            <pc:sldMk cId="1028537232" sldId="4096"/>
            <ac:spMk id="8" creationId="{B97A2A68-05D2-4C2D-8955-284F42823192}"/>
          </ac:spMkLst>
        </pc:spChg>
        <pc:picChg chg="add mod">
          <ac:chgData name="Elizabeth Stovall" userId="5413d7b2-e6c2-4822-a82e-0d491516e126" providerId="ADAL" clId="{48390AA4-933B-4C43-BC14-449AE61D24B1}" dt="2019-10-15T13:43:45.044" v="47" actId="1076"/>
          <ac:picMkLst>
            <pc:docMk/>
            <pc:sldMk cId="1028537232" sldId="4096"/>
            <ac:picMk id="4" creationId="{32521FA9-32F9-4B02-87A1-392453290A6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7BC62-01E3-4409-A9E3-B64E553CF745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71FBF-0652-4364-9EBA-4AFAA1083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8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world is changing, but this has always been true. What is different now is the pace and the nature of the change.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8AA4E-A81C-430D-872A-A0AD8AC63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5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8AA4E-A81C-430D-872A-A0AD8AC635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47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01EBD-632A-6548-B962-28888F9854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37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68" cy="4320540"/>
          </a:xfrm>
          <a:prstGeom prst="rect">
            <a:avLst/>
          </a:prstGeom>
          <a:noFill/>
          <a:ln>
            <a:noFill/>
          </a:ln>
        </p:spPr>
        <p:txBody>
          <a:bodyPr lIns="96637" tIns="96637" rIns="96637" bIns="96637" anchor="t" anchorCtr="0">
            <a:noAutofit/>
          </a:bodyPr>
          <a:lstStyle/>
          <a:p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19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436475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7240" y="1714500"/>
            <a:ext cx="5019675" cy="292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660"/>
              </a:lnSpc>
              <a:buNone/>
              <a:defRPr lang="en-US" sz="5800" kern="1200" spc="-150" dirty="0" smtClean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Title 58 pts Segoe UI light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42210" y="4762500"/>
            <a:ext cx="5019675" cy="406400"/>
          </a:xfrm>
          <a:prstGeom prst="rect">
            <a:avLst/>
          </a:prstGeom>
        </p:spPr>
        <p:txBody>
          <a:bodyPr/>
          <a:lstStyle>
            <a:lvl1pPr>
              <a:defRPr lang="en-US" sz="2000" b="1" kern="1200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233149" marR="0" lvl="0" indent="-233149" algn="l" defTabSz="932597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kern="1200">
                <a:solidFill>
                  <a:schemeClr val="bg2"/>
                </a:solidFill>
                <a:latin typeface="Segoe UI Semibold" charset="0"/>
                <a:ea typeface="Segoe UI Semibold" charset="0"/>
                <a:cs typeface="Segoe UI Semibold" charset="0"/>
              </a:rPr>
              <a:t>Sub Head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55795" y="6229349"/>
            <a:ext cx="2867025" cy="241300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marL="233149" marR="0" lvl="0" indent="-233149" algn="l" defTabSz="932597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</p:txBody>
      </p:sp>
    </p:spTree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41">
          <p15:clr>
            <a:srgbClr val="FBAE40"/>
          </p15:clr>
        </p15:guide>
        <p15:guide id="3" pos="40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A5EB22-EBF6-B048-A0D2-D8DB4685F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" y="-39757"/>
            <a:ext cx="12636656" cy="7136297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7" y="0"/>
            <a:ext cx="5037138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824538" y="1812926"/>
            <a:ext cx="4921250" cy="593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0" kern="1200" cap="none" spc="-11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Segoe UI Semilight" charset="0"/>
                <a:ea typeface="Segoe UI Semilight" charset="0"/>
                <a:cs typeface="Segoe UI Semilight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824538" y="2487613"/>
            <a:ext cx="49212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kern="1200" spc="20" baseline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824538" y="3143250"/>
            <a:ext cx="4170362" cy="14447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20"/>
              </a:lnSpc>
              <a:buNone/>
              <a:defRPr lang="en-US" sz="1600" kern="1200" spc="20" baseline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7CA6CD-77B2-EB4D-AF66-C4A1B4561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8117"/>
            <a:ext cx="12582940" cy="70852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7" y="0"/>
            <a:ext cx="5037138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824538" y="1812926"/>
            <a:ext cx="4921250" cy="593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0" kern="1200" cap="none" spc="-11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Segoe UI Semilight" charset="0"/>
                <a:ea typeface="Segoe UI Semilight" charset="0"/>
                <a:cs typeface="Segoe UI Semilight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824538" y="2487613"/>
            <a:ext cx="49212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kern="1200" spc="20" baseline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824538" y="3143250"/>
            <a:ext cx="4170362" cy="18986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20"/>
              </a:lnSpc>
              <a:buNone/>
              <a:defRPr lang="en-US" sz="1600" kern="1200" spc="20" baseline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1D9A36-5F56-5E44-AA1D-93D210BD4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507" y="-79515"/>
            <a:ext cx="12757450" cy="7215811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7" y="0"/>
            <a:ext cx="5037138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824538" y="1812926"/>
            <a:ext cx="4921250" cy="593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0" kern="1200" cap="none" spc="-11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Segoe UI Semilight" charset="0"/>
                <a:ea typeface="Segoe UI Semilight" charset="0"/>
                <a:cs typeface="Segoe UI Semilight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824538" y="2487613"/>
            <a:ext cx="49212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kern="1200" spc="20" baseline="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824538" y="3143250"/>
            <a:ext cx="4170362" cy="18986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20"/>
              </a:lnSpc>
              <a:buNone/>
              <a:defRPr lang="en-US" sz="1600" kern="1200" spc="20" baseline="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992E98-8A1C-9247-AD3C-F3CBFE242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9756"/>
            <a:ext cx="12841356" cy="711272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7" y="0"/>
            <a:ext cx="5037138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824538" y="1812926"/>
            <a:ext cx="4921250" cy="593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0" kern="1200" cap="none" spc="-11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Segoe UI Semilight" charset="0"/>
                <a:ea typeface="Segoe UI Semilight" charset="0"/>
                <a:cs typeface="Segoe UI Semilight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824538" y="2487613"/>
            <a:ext cx="49212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kern="1200" spc="20" baseline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824538" y="3143250"/>
            <a:ext cx="4170362" cy="18986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20"/>
              </a:lnSpc>
              <a:buNone/>
              <a:defRPr lang="en-US" sz="1600" kern="1200" spc="20" baseline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12436475" cy="6994525"/>
          </a:xfrm>
          <a:prstGeom prst="rect">
            <a:avLst/>
          </a:prstGeom>
          <a:solidFill>
            <a:srgbClr val="2E75B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30DA9-59EC-4890-A1F2-C66DBC3007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343941" y="3108449"/>
            <a:ext cx="3748592" cy="78563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54499" y="6201198"/>
            <a:ext cx="3927475" cy="19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0" i="0" kern="1200" spc="60" baseline="0" dirty="0">
                <a:solidFill>
                  <a:schemeClr val="bg2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Microsoft Education • Date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4"/>
            <a:ext cx="9327356" cy="1688725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310" indent="0" algn="ctr">
              <a:buNone/>
              <a:defRPr sz="2040"/>
            </a:lvl2pPr>
            <a:lvl3pPr marL="932619" indent="0" algn="ctr">
              <a:buNone/>
              <a:defRPr sz="1836"/>
            </a:lvl3pPr>
            <a:lvl4pPr marL="1398929" indent="0" algn="ctr">
              <a:buNone/>
              <a:defRPr sz="1632"/>
            </a:lvl4pPr>
            <a:lvl5pPr marL="1865239" indent="0" algn="ctr">
              <a:buNone/>
              <a:defRPr sz="1632"/>
            </a:lvl5pPr>
            <a:lvl6pPr marL="2331549" indent="0" algn="ctr">
              <a:buNone/>
              <a:defRPr sz="1632"/>
            </a:lvl6pPr>
            <a:lvl7pPr marL="2797858" indent="0" algn="ctr">
              <a:buNone/>
              <a:defRPr sz="1632"/>
            </a:lvl7pPr>
            <a:lvl8pPr marL="3264168" indent="0" algn="ctr">
              <a:buNone/>
              <a:defRPr sz="1632"/>
            </a:lvl8pPr>
            <a:lvl9pPr marL="3730478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88" b="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68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04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31" y="1743776"/>
            <a:ext cx="10726460" cy="2909528"/>
          </a:xfrm>
        </p:spPr>
        <p:txBody>
          <a:bodyPr anchor="b"/>
          <a:lstStyle>
            <a:lvl1pPr>
              <a:defRPr sz="6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31" y="4680829"/>
            <a:ext cx="10726460" cy="1530051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31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619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929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239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549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85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16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47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6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8" y="1861969"/>
            <a:ext cx="5285502" cy="443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61969"/>
            <a:ext cx="5285502" cy="443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44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9" y="1714630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310" indent="0">
              <a:buNone/>
              <a:defRPr sz="2040" b="1"/>
            </a:lvl2pPr>
            <a:lvl3pPr marL="932619" indent="0">
              <a:buNone/>
              <a:defRPr sz="1836" b="1"/>
            </a:lvl3pPr>
            <a:lvl4pPr marL="1398929" indent="0">
              <a:buNone/>
              <a:defRPr sz="1632" b="1"/>
            </a:lvl4pPr>
            <a:lvl5pPr marL="1865239" indent="0">
              <a:buNone/>
              <a:defRPr sz="1632" b="1"/>
            </a:lvl5pPr>
            <a:lvl6pPr marL="2331549" indent="0">
              <a:buNone/>
              <a:defRPr sz="1632" b="1"/>
            </a:lvl6pPr>
            <a:lvl7pPr marL="2797858" indent="0">
              <a:buNone/>
              <a:defRPr sz="1632" b="1"/>
            </a:lvl7pPr>
            <a:lvl8pPr marL="3264168" indent="0">
              <a:buNone/>
              <a:defRPr sz="1632" b="1"/>
            </a:lvl8pPr>
            <a:lvl9pPr marL="3730478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9" y="2554945"/>
            <a:ext cx="5261211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6" y="1714630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310" indent="0">
              <a:buNone/>
              <a:defRPr sz="2040" b="1"/>
            </a:lvl2pPr>
            <a:lvl3pPr marL="932619" indent="0">
              <a:buNone/>
              <a:defRPr sz="1836" b="1"/>
            </a:lvl3pPr>
            <a:lvl4pPr marL="1398929" indent="0">
              <a:buNone/>
              <a:defRPr sz="1632" b="1"/>
            </a:lvl4pPr>
            <a:lvl5pPr marL="1865239" indent="0">
              <a:buNone/>
              <a:defRPr sz="1632" b="1"/>
            </a:lvl5pPr>
            <a:lvl6pPr marL="2331549" indent="0">
              <a:buNone/>
              <a:defRPr sz="1632" b="1"/>
            </a:lvl6pPr>
            <a:lvl7pPr marL="2797858" indent="0">
              <a:buNone/>
              <a:defRPr sz="1632" b="1"/>
            </a:lvl7pPr>
            <a:lvl8pPr marL="3264168" indent="0">
              <a:buNone/>
              <a:defRPr sz="1632" b="1"/>
            </a:lvl8pPr>
            <a:lvl9pPr marL="3730478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6" y="2554945"/>
            <a:ext cx="5287122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5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34348" y="4756092"/>
            <a:ext cx="3582987" cy="109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200" b="0" kern="1200" cap="none" spc="20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4099" y="4516444"/>
            <a:ext cx="3103198" cy="1812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buNone/>
              <a:defRPr lang="en-US" sz="1300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66298" indent="0"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436475" cy="37798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9188" y="4516444"/>
            <a:ext cx="3103198" cy="1812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buNone/>
              <a:defRPr lang="en-US" sz="1300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66298" indent="0"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41" userDrawn="1">
          <p15:clr>
            <a:srgbClr val="FBAE40"/>
          </p15:clr>
        </p15:guide>
        <p15:guide id="3" pos="401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31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5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7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7" y="2098358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310" indent="0">
              <a:buNone/>
              <a:defRPr sz="1428"/>
            </a:lvl2pPr>
            <a:lvl3pPr marL="932619" indent="0">
              <a:buNone/>
              <a:defRPr sz="1224"/>
            </a:lvl3pPr>
            <a:lvl4pPr marL="1398929" indent="0">
              <a:buNone/>
              <a:defRPr sz="1020"/>
            </a:lvl4pPr>
            <a:lvl5pPr marL="1865239" indent="0">
              <a:buNone/>
              <a:defRPr sz="1020"/>
            </a:lvl5pPr>
            <a:lvl6pPr marL="2331549" indent="0">
              <a:buNone/>
              <a:defRPr sz="1020"/>
            </a:lvl6pPr>
            <a:lvl7pPr marL="2797858" indent="0">
              <a:buNone/>
              <a:defRPr sz="1020"/>
            </a:lvl7pPr>
            <a:lvl8pPr marL="3264168" indent="0">
              <a:buNone/>
              <a:defRPr sz="1020"/>
            </a:lvl8pPr>
            <a:lvl9pPr marL="3730478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52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87122" y="1007083"/>
            <a:ext cx="6295965" cy="4970647"/>
          </a:xfrm>
        </p:spPr>
        <p:txBody>
          <a:bodyPr anchor="t"/>
          <a:lstStyle>
            <a:lvl1pPr marL="0" indent="0">
              <a:buNone/>
              <a:defRPr sz="3264"/>
            </a:lvl1pPr>
            <a:lvl2pPr marL="466310" indent="0">
              <a:buNone/>
              <a:defRPr sz="2856"/>
            </a:lvl2pPr>
            <a:lvl3pPr marL="932619" indent="0">
              <a:buNone/>
              <a:defRPr sz="2448"/>
            </a:lvl3pPr>
            <a:lvl4pPr marL="1398929" indent="0">
              <a:buNone/>
              <a:defRPr sz="2040"/>
            </a:lvl4pPr>
            <a:lvl5pPr marL="1865239" indent="0">
              <a:buNone/>
              <a:defRPr sz="2040"/>
            </a:lvl5pPr>
            <a:lvl6pPr marL="2331549" indent="0">
              <a:buNone/>
              <a:defRPr sz="2040"/>
            </a:lvl6pPr>
            <a:lvl7pPr marL="2797858" indent="0">
              <a:buNone/>
              <a:defRPr sz="2040"/>
            </a:lvl7pPr>
            <a:lvl8pPr marL="3264168" indent="0">
              <a:buNone/>
              <a:defRPr sz="2040"/>
            </a:lvl8pPr>
            <a:lvl9pPr marL="3730478" indent="0">
              <a:buNone/>
              <a:defRPr sz="204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7" y="2098358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310" indent="0">
              <a:buNone/>
              <a:defRPr sz="1428"/>
            </a:lvl2pPr>
            <a:lvl3pPr marL="932619" indent="0">
              <a:buNone/>
              <a:defRPr sz="1224"/>
            </a:lvl3pPr>
            <a:lvl4pPr marL="1398929" indent="0">
              <a:buNone/>
              <a:defRPr sz="1020"/>
            </a:lvl4pPr>
            <a:lvl5pPr marL="1865239" indent="0">
              <a:buNone/>
              <a:defRPr sz="1020"/>
            </a:lvl5pPr>
            <a:lvl6pPr marL="2331549" indent="0">
              <a:buNone/>
              <a:defRPr sz="1020"/>
            </a:lvl6pPr>
            <a:lvl7pPr marL="2797858" indent="0">
              <a:buNone/>
              <a:defRPr sz="1020"/>
            </a:lvl7pPr>
            <a:lvl8pPr marL="3264168" indent="0">
              <a:buNone/>
              <a:defRPr sz="1020"/>
            </a:lvl8pPr>
            <a:lvl9pPr marL="3730478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113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85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9853" y="372395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5008" y="372395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75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3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4215-D976-A342-BD47-FB0DFC16E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852" y="1363041"/>
            <a:ext cx="8515159" cy="20081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4896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94135-FD0B-1043-9B97-DA46493B68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852" y="3730413"/>
            <a:ext cx="7352826" cy="1632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 algn="l">
              <a:buNone/>
              <a:defRPr sz="2448">
                <a:solidFill>
                  <a:schemeClr val="bg1"/>
                </a:solidFill>
              </a:defRPr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• 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046F4D-27FF-CA4D-8163-10B0C270404B}"/>
              </a:ext>
            </a:extLst>
          </p:cNvPr>
          <p:cNvCxnSpPr>
            <a:cxnSpLocks/>
          </p:cNvCxnSpPr>
          <p:nvPr userDrawn="1"/>
        </p:nvCxnSpPr>
        <p:spPr>
          <a:xfrm>
            <a:off x="510851" y="3623306"/>
            <a:ext cx="184251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964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EA66B-7B2E-4D47-BCD2-C396BA5D0D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4917" y="484237"/>
            <a:ext cx="10814951" cy="5631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56"/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F059C-1ADB-A042-BD9A-ECFB00231A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4917" y="1306367"/>
            <a:ext cx="10814951" cy="4762729"/>
          </a:xfrm>
        </p:spPr>
        <p:txBody>
          <a:bodyPr anchor="t"/>
          <a:lstStyle>
            <a:lvl1pPr marL="291436" indent="-291436" algn="l">
              <a:buFont typeface="Arial" panose="020B0604020202020204" pitchFamily="34" charset="0"/>
              <a:buChar char="•"/>
              <a:defRPr sz="1632"/>
            </a:lvl1pPr>
            <a:lvl2pPr marL="816022" indent="-349724" algn="l">
              <a:buClr>
                <a:schemeClr val="accent2"/>
              </a:buClr>
              <a:buFont typeface="Wingdings" pitchFamily="2" charset="2"/>
              <a:buChar char="Ø"/>
              <a:defRPr sz="1632">
                <a:solidFill>
                  <a:schemeClr val="tx1"/>
                </a:solidFill>
              </a:defRPr>
            </a:lvl2pPr>
            <a:lvl3pPr marL="1224033" indent="-291436" algn="l">
              <a:buClr>
                <a:schemeClr val="accent1"/>
              </a:buClr>
              <a:buFont typeface="Wingdings" pitchFamily="2" charset="2"/>
              <a:buChar char="§"/>
              <a:defRPr sz="1428">
                <a:solidFill>
                  <a:schemeClr val="accent1"/>
                </a:solidFill>
              </a:defRPr>
            </a:lvl3pPr>
            <a:lvl4pPr marL="1690331" indent="-291436" algn="l">
              <a:buFont typeface="Courier New" panose="02070309020205020404" pitchFamily="49" charset="0"/>
              <a:buChar char="o"/>
              <a:defRPr sz="1428"/>
            </a:lvl4pPr>
            <a:lvl5pPr marL="2156630" indent="-291436" algn="l">
              <a:buFont typeface="Wingdings" pitchFamily="2" charset="2"/>
              <a:buChar char="v"/>
              <a:defRPr sz="1428">
                <a:solidFill>
                  <a:schemeClr val="tx1"/>
                </a:solidFill>
              </a:defRPr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pPr lvl="0"/>
            <a:r>
              <a:rPr lang="en-US" dirty="0"/>
              <a:t>Insert bulleted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endParaRPr lang="en-US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3FDC198-A7BA-3240-A393-5BF959E0C900}"/>
              </a:ext>
            </a:extLst>
          </p:cNvPr>
          <p:cNvSpPr txBox="1">
            <a:spLocks/>
          </p:cNvSpPr>
          <p:nvPr userDrawn="1"/>
        </p:nvSpPr>
        <p:spPr>
          <a:xfrm>
            <a:off x="11915863" y="6577088"/>
            <a:ext cx="520612" cy="4869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0D442-B9FB-491C-A565-5BE8A85F6285}" type="slidenum">
              <a:rPr lang="en-US" sz="1122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en-US" sz="1122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37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3A70-BA15-F646-BB7F-9293D606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5E65B-14F4-744B-A061-E1512DD85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867" y="1893411"/>
            <a:ext cx="10726460" cy="419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D423C-56B4-8A4F-8097-361A685C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96D17-E669-0341-B758-CCFFED29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E40CD-26D0-5C4A-9B5E-6EFBA807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3F4DEF48-F24C-D642-8157-446A9BA2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9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4063" y="0"/>
            <a:ext cx="6823076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548563" y="821601"/>
            <a:ext cx="4029075" cy="1123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40"/>
              </a:lnSpc>
              <a:buNone/>
              <a:defRPr lang="en-US" sz="4200" b="1" kern="1200" cap="none" spc="20" baseline="0">
                <a:ln w="3175">
                  <a:noFill/>
                </a:ln>
                <a:solidFill>
                  <a:srgbClr val="2E75BC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7548562" y="2312988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12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038" y="1717058"/>
            <a:ext cx="4820312" cy="297739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 Title with Image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C008E93-4E66-964C-96F7-5E6E7DD334E6}"/>
              </a:ext>
            </a:extLst>
          </p:cNvPr>
          <p:cNvSpPr txBox="1">
            <a:spLocks/>
          </p:cNvSpPr>
          <p:nvPr userDrawn="1"/>
        </p:nvSpPr>
        <p:spPr>
          <a:xfrm>
            <a:off x="11915863" y="6577088"/>
            <a:ext cx="520612" cy="4869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0D442-B9FB-491C-A565-5BE8A85F6285}" type="slidenum">
              <a:rPr lang="en-US" sz="1122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en-US" sz="1122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46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ext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Basic Text – Dark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C008E93-4E66-964C-96F7-5E6E7DD334E6}"/>
              </a:ext>
            </a:extLst>
          </p:cNvPr>
          <p:cNvSpPr txBox="1">
            <a:spLocks/>
          </p:cNvSpPr>
          <p:nvPr userDrawn="1"/>
        </p:nvSpPr>
        <p:spPr>
          <a:xfrm>
            <a:off x="11915863" y="6577088"/>
            <a:ext cx="520612" cy="4869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0D442-B9FB-491C-A565-5BE8A85F6285}" type="slidenum">
              <a:rPr lang="en-US" sz="1122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en-US" sz="1122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10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3507" y="244774"/>
            <a:ext cx="6493147" cy="8743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Basic Text with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3507" y="1413631"/>
            <a:ext cx="6493147" cy="451576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36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Clr>
                <a:schemeClr val="accent2"/>
              </a:buClr>
              <a:defRPr sz="1836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buClr>
                <a:schemeClr val="accent2"/>
              </a:buClr>
              <a:defRPr sz="1836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buClr>
                <a:schemeClr val="accent2"/>
              </a:buClr>
              <a:defRPr sz="1836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chemeClr val="accent2"/>
              </a:buClr>
              <a:defRPr sz="1836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C008E93-4E66-964C-96F7-5E6E7DD334E6}"/>
              </a:ext>
            </a:extLst>
          </p:cNvPr>
          <p:cNvSpPr txBox="1">
            <a:spLocks/>
          </p:cNvSpPr>
          <p:nvPr userDrawn="1"/>
        </p:nvSpPr>
        <p:spPr>
          <a:xfrm>
            <a:off x="11915863" y="6577088"/>
            <a:ext cx="520612" cy="4869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0D442-B9FB-491C-A565-5BE8A85F6285}" type="slidenum">
              <a:rPr lang="en-US" sz="1122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‹#›</a:t>
            </a:fld>
            <a:endParaRPr lang="en-US" sz="1122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30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4440D-E28E-446E-8EE0-85605C384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B6068-71B4-460D-8462-DA24D5AEF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0A37A-C4BF-4754-ABE3-8044AD806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29971-63D2-4E29-A9FF-9A448042E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75E0C-386D-4D8F-81FE-3E05496C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57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0D31-CF59-4192-89EB-1F80ABF5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415DE-FA2A-448D-AB4C-768F2E2FD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830E9-8143-4666-9FF4-4DAA0FF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5AEE7-C602-40DB-9239-03F5112DD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847E-39DA-45B8-97B9-151FBFC4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7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0370-46DE-4FE8-8367-E8D3632E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67A99-9AB8-4D02-B125-8819BC750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49A82-CC85-4DCD-A23D-0DF194F8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E1CD7-4DB5-42DB-96F9-CA2DA80E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EF641-E474-4487-A9A7-763C1364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38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575C-B3C5-4B7E-AC66-5D597BC4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94856-1D9B-4FA1-BC49-7A8C843B9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15E20-2514-4F3F-BE61-5D074DB15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081A7-1A5B-4E44-8F6A-608636BA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5938F-F78C-4002-B173-27CD179B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ADBD6-ECFB-47AC-8F47-AE133045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47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FBA3-5F5D-43DA-B562-9330EFFA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6ED68-6EFF-4E6A-9172-75A807F98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9E2A2-C1DD-4205-9FF2-78D1656C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37C43-6313-4C44-93CA-CB579CD60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70BC98-37CD-404A-A35B-68EB72EA7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93D79A-FE5B-4014-A330-C72F7AD7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9ED66D-17CF-4015-9ACA-B538858C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24C621-ECCB-4226-A4B3-B3B9D364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16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E1EC2-DA35-4093-A6EB-17BB66AC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8AE26-3812-469B-B58D-D4D599AA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851C1-6C64-45C0-9CBD-B5C2937C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FDC97-F9CC-4BA4-9EAF-45C58E76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44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657B8-FF9E-4068-900E-6800A842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BBE3B-129D-40E6-BB04-9CCB5C01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499E-A6AA-40BD-8AD9-4422EBCC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8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27645" y="821601"/>
            <a:ext cx="4029075" cy="1123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40"/>
              </a:lnSpc>
              <a:buNone/>
              <a:defRPr lang="en-US" sz="4200" b="1" kern="1200" cap="none" spc="20" baseline="0">
                <a:ln w="3175">
                  <a:noFill/>
                </a:ln>
                <a:solidFill>
                  <a:srgbClr val="2E75BC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327644" y="2312988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509905" y="742950"/>
            <a:ext cx="2670175" cy="1336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509904" y="2160588"/>
            <a:ext cx="2670175" cy="2436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509903" y="4692650"/>
            <a:ext cx="2670175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83346" y="4692650"/>
            <a:ext cx="2515629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283346" y="742951"/>
            <a:ext cx="2515629" cy="3853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1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3DBA-D400-4D8E-BEE2-BB9B5CDC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4C88E-4674-4CA2-A408-4D822C07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3C29D-01E5-4C66-B2DE-55B872EE0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C0F89-3DE3-4A7B-9ADB-83B69F11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8B3E7-289B-4E4D-8940-7CEB433C4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ED46-E6A0-4A6A-B5F3-942129AF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8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E7E6-78D3-434F-8AC7-8204AC91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2C189F-31C0-4764-B032-B18DADFE6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9E699-BC00-4690-A3D3-48CB5174D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45DD3-1320-4AD1-990A-18FA721E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55871-CC39-42CD-8390-75E4D1F5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B4BA2-3D8E-4A51-8C79-013EC90E5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60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93DA2-8D30-470B-9C72-5BB2987E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3464D-0642-4B19-9807-0D7FC4A5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95D2F-F807-42F0-A2CA-AF52A83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9B593-95E7-43A3-BF03-7691A42E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F5C2E-B79D-4FAA-87E7-793E48B90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58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F8FCCB-3C9B-4F78-9BF1-AA829F7CF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55D82-8CF3-4050-8DD6-3402BFB4F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0DADF-239F-4695-8451-BBE650D2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CA6AF-F1DC-44BE-939A-43393D0E7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2A30-B1BA-41A6-86EC-C9E098E9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9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8"/>
          <p:cNvSpPr>
            <a:spLocks noGrp="1"/>
          </p:cNvSpPr>
          <p:nvPr>
            <p:ph type="pic" sz="quarter" idx="4294967295"/>
          </p:nvPr>
        </p:nvSpPr>
        <p:spPr>
          <a:xfrm>
            <a:off x="6218237" y="0"/>
            <a:ext cx="6218238" cy="69945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3919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36475" cy="281238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97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653546" y="831361"/>
            <a:ext cx="5325986" cy="5326849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10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18237" y="0"/>
            <a:ext cx="6218238" cy="69945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740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36475" cy="7098148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427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ex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 userDrawn="1"/>
        </p:nvSpPr>
        <p:spPr>
          <a:xfrm>
            <a:off x="2021261" y="0"/>
            <a:ext cx="10415214" cy="699452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73"/>
          </a:p>
        </p:txBody>
      </p:sp>
    </p:spTree>
    <p:extLst>
      <p:ext uri="{BB962C8B-B14F-4D97-AF65-F5344CB8AC3E}">
        <p14:creationId xmlns:p14="http://schemas.microsoft.com/office/powerpoint/2010/main" val="110373645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66479" y="0"/>
            <a:ext cx="7069995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75404" y="2477880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74688" y="739790"/>
            <a:ext cx="4029075" cy="154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b="0" kern="1200" cap="none" spc="20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5930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37465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2440" y="926811"/>
            <a:ext cx="5189911" cy="514090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13542" y="543253"/>
            <a:ext cx="3351411" cy="284803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18A2A8-6ED1-4647-9FD1-4C50880D2C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89028" y="543253"/>
            <a:ext cx="3351411" cy="284803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0D33202-1BA1-4468-9FF5-C109A08DC6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3542" y="3603243"/>
            <a:ext cx="3351411" cy="284803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99919BE-5012-451C-8139-AE5D9FDE64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9028" y="3603243"/>
            <a:ext cx="3351411" cy="284803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72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4" grpId="0"/>
      <p:bldP spid="15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T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:a16="http://schemas.microsoft.com/office/drawing/2014/main" id="{28290104-DBFA-4408-9AF6-AC75331965F3}"/>
              </a:ext>
            </a:extLst>
          </p:cNvPr>
          <p:cNvSpPr/>
          <p:nvPr userDrawn="1"/>
        </p:nvSpPr>
        <p:spPr>
          <a:xfrm>
            <a:off x="2013006" y="0"/>
            <a:ext cx="10415214" cy="699452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73"/>
          </a:p>
        </p:txBody>
      </p:sp>
    </p:spTree>
    <p:extLst>
      <p:ext uri="{BB962C8B-B14F-4D97-AF65-F5344CB8AC3E}">
        <p14:creationId xmlns:p14="http://schemas.microsoft.com/office/powerpoint/2010/main" val="27964729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561850"/>
            <a:ext cx="12436475" cy="443267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99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70498" y="134630"/>
            <a:ext cx="12095483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55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51" y="3096243"/>
            <a:ext cx="9327356" cy="508524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513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1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03449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51" y="3096243"/>
            <a:ext cx="9327356" cy="508524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513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1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641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40" y="464683"/>
            <a:ext cx="9327356" cy="2435131"/>
          </a:xfrm>
        </p:spPr>
        <p:txBody>
          <a:bodyPr anchor="b"/>
          <a:lstStyle>
            <a:lvl1pPr algn="ctr">
              <a:defRPr sz="6119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540" y="2993722"/>
            <a:ext cx="9327356" cy="1688724"/>
          </a:xfrm>
        </p:spPr>
        <p:txBody>
          <a:bodyPr/>
          <a:lstStyle>
            <a:lvl1pPr marL="0" indent="0" algn="ctr">
              <a:buNone/>
              <a:defRPr sz="2448">
                <a:solidFill>
                  <a:schemeClr val="bg1">
                    <a:lumMod val="95000"/>
                  </a:schemeClr>
                </a:solidFill>
              </a:defRPr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860" y="6622132"/>
            <a:ext cx="1816892" cy="372394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10/15/2019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7251" y="6622131"/>
            <a:ext cx="4197310" cy="372394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30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57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3B3F71-8054-0240-B06B-2F6CA4BEA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4409"/>
            <a:ext cx="12436475" cy="700893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95392" y="1900068"/>
            <a:ext cx="5711825" cy="1392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400" b="0" kern="1200" cap="none" spc="2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5392" y="3471862"/>
            <a:ext cx="5711825" cy="363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spc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54584"/>
            <a:ext cx="10726460" cy="2909528"/>
          </a:xfrm>
        </p:spPr>
        <p:txBody>
          <a:bodyPr anchor="b"/>
          <a:lstStyle>
            <a:lvl1pPr>
              <a:defRPr sz="6119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3291637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067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868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>
            <a:normAutofit/>
          </a:bodyPr>
          <a:lstStyle>
            <a:lvl1pPr marL="0" indent="0">
              <a:buNone/>
              <a:defRPr sz="3264" b="0">
                <a:solidFill>
                  <a:srgbClr val="EF7622"/>
                </a:solidFill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>
            <a:normAutofit/>
          </a:bodyPr>
          <a:lstStyle>
            <a:lvl1pPr marL="0" indent="0">
              <a:buNone/>
              <a:defRPr sz="3264" b="0">
                <a:solidFill>
                  <a:srgbClr val="EF7622"/>
                </a:solidFill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934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1635294"/>
            <a:ext cx="10726460" cy="1351952"/>
          </a:xfrm>
        </p:spPr>
        <p:txBody>
          <a:bodyPr>
            <a:normAutofit/>
          </a:bodyPr>
          <a:lstStyle>
            <a:lvl1pPr>
              <a:defRPr sz="6119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3793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740739"/>
            <a:ext cx="4011087" cy="1632056"/>
          </a:xfrm>
        </p:spPr>
        <p:txBody>
          <a:bodyPr anchor="b">
            <a:normAutofit/>
          </a:bodyPr>
          <a:lstStyle>
            <a:lvl1pPr>
              <a:defRPr sz="4488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3882" y="1556768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678" y="2477228"/>
            <a:ext cx="4011087" cy="4050186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494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34348" y="4756092"/>
            <a:ext cx="3582987" cy="109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200" b="0" kern="1200" cap="none" spc="20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4099" y="4516444"/>
            <a:ext cx="3103198" cy="1812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buNone/>
              <a:defRPr lang="en-US" sz="1300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66298" indent="0"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436475" cy="37798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9188" y="4516444"/>
            <a:ext cx="3103198" cy="1812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buNone/>
              <a:defRPr lang="en-US" sz="1300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66298" indent="0"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664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41">
          <p15:clr>
            <a:srgbClr val="FBAE40"/>
          </p15:clr>
        </p15:guide>
        <p15:guide id="3" pos="401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4063" y="0"/>
            <a:ext cx="6823076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548563" y="821601"/>
            <a:ext cx="4029075" cy="1123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40"/>
              </a:lnSpc>
              <a:buNone/>
              <a:defRPr lang="en-US" sz="4200" b="1" kern="1200" cap="none" spc="20" baseline="0">
                <a:ln w="3175">
                  <a:noFill/>
                </a:ln>
                <a:solidFill>
                  <a:srgbClr val="2E75BC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7548562" y="2312988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106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27645" y="821601"/>
            <a:ext cx="4029075" cy="1123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40"/>
              </a:lnSpc>
              <a:buNone/>
              <a:defRPr lang="en-US" sz="4200" b="1" kern="1200" cap="none" spc="20" baseline="0">
                <a:ln w="3175">
                  <a:noFill/>
                </a:ln>
                <a:solidFill>
                  <a:srgbClr val="2E75BC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327644" y="2312988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509905" y="742950"/>
            <a:ext cx="2670175" cy="1336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509904" y="2160588"/>
            <a:ext cx="2670175" cy="2436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509903" y="4692650"/>
            <a:ext cx="2670175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83346" y="4692650"/>
            <a:ext cx="2515629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283346" y="742951"/>
            <a:ext cx="2515629" cy="3853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252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66479" y="0"/>
            <a:ext cx="7069995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75404" y="2477880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74688" y="739790"/>
            <a:ext cx="4029075" cy="154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b="0" kern="1200" cap="none" spc="20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283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ll-To-A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4050A4-50A1-F14C-A919-D600583A8A4F}"/>
              </a:ext>
            </a:extLst>
          </p:cNvPr>
          <p:cNvSpPr/>
          <p:nvPr userDrawn="1"/>
        </p:nvSpPr>
        <p:spPr bwMode="auto">
          <a:xfrm>
            <a:off x="0" y="1"/>
            <a:ext cx="4898360" cy="1943100"/>
          </a:xfrm>
          <a:prstGeom prst="rect">
            <a:avLst/>
          </a:prstGeom>
          <a:solidFill>
            <a:srgbClr val="0178D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F8DD2A5-A562-BC47-87C1-BBB72C868E7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2253" y="1943100"/>
            <a:ext cx="4900613" cy="5051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4778DB9-3A72-6844-B98A-3095E6BB32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9559" y="481014"/>
            <a:ext cx="3836988" cy="974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0" kern="1200" cap="none" spc="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678DF76-0BF8-8C47-A22F-0CFA648B6C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2434" y="1230689"/>
            <a:ext cx="6449140" cy="415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1" kern="1200" dirty="0">
                <a:solidFill>
                  <a:srgbClr val="0379D5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 Add CTA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270B251-AF75-184B-B2CD-4B50FBDD8D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2434" y="1678043"/>
            <a:ext cx="6449140" cy="748277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212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marR="0" lvl="0" indent="0" algn="l" defTabSz="932597" rtl="0" eaLnBrk="1" fontAlgn="auto" latinLnBrk="0" hangingPunct="1">
              <a:lnSpc>
                <a:spcPts val="212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vitae. Tellus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quam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vitae.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FE0EA23-075B-A34C-97B4-92F29B8C89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2434" y="2988234"/>
            <a:ext cx="6449140" cy="415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1" kern="1200" dirty="0">
                <a:solidFill>
                  <a:srgbClr val="0379D5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 Add CTA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6FB69FF-CA4A-7041-AA4D-257E6E1E29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02434" y="3435588"/>
            <a:ext cx="6449140" cy="748277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212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marR="0" lvl="0" indent="0" algn="l" defTabSz="932597" rtl="0" eaLnBrk="1" fontAlgn="auto" latinLnBrk="0" hangingPunct="1">
              <a:lnSpc>
                <a:spcPts val="212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quam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vitae. Tellus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quam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vitae.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8DC07B-1FA1-6749-A9EE-CCA5941371E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02434" y="4745778"/>
            <a:ext cx="6449140" cy="415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1" kern="1200" dirty="0">
                <a:solidFill>
                  <a:srgbClr val="0379D5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 Add CTA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2CB96ED-07C6-6845-99FC-EE36730C0E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02434" y="5193132"/>
            <a:ext cx="6449140" cy="748277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212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marR="0" lvl="0" indent="0" algn="l" defTabSz="932597" rtl="0" eaLnBrk="1" fontAlgn="auto" latinLnBrk="0" hangingPunct="1">
              <a:lnSpc>
                <a:spcPts val="212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quam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vitae. Tellus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quam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1300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1300">
                <a:latin typeface="Segoe UI Light" charset="0"/>
                <a:ea typeface="Segoe UI Light" charset="0"/>
                <a:cs typeface="Segoe UI Light" charset="0"/>
              </a:rPr>
              <a:t> vitae. </a:t>
            </a:r>
          </a:p>
        </p:txBody>
      </p:sp>
    </p:spTree>
    <p:extLst>
      <p:ext uri="{BB962C8B-B14F-4D97-AF65-F5344CB8AC3E}">
        <p14:creationId xmlns:p14="http://schemas.microsoft.com/office/powerpoint/2010/main" val="2658004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92D27-A4CD-5948-89B0-ED4106E3B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488407" cy="69945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47458" y="1900068"/>
            <a:ext cx="3687303" cy="26846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80"/>
              </a:lnSpc>
              <a:buNone/>
              <a:defRPr lang="en-US" sz="5400" b="0" kern="1200" cap="none" spc="2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047458" y="4676574"/>
            <a:ext cx="3687303" cy="7078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spc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8E1A61-137A-0B43-BE87-59976C26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3" y="-1"/>
            <a:ext cx="12430487" cy="707136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62325" y="1561932"/>
            <a:ext cx="5711825" cy="1392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5400" b="0" kern="1200" cap="none" spc="2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62325" y="3133726"/>
            <a:ext cx="5711825" cy="363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kern="1200" spc="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6DBD1-5616-C747-87C0-CFC4837F1A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251" y="28030"/>
            <a:ext cx="12603639" cy="700625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825958" y="2154947"/>
            <a:ext cx="3687303" cy="26846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380"/>
              </a:lnSpc>
              <a:buNone/>
              <a:defRPr lang="en-US" sz="5400" b="0" kern="1200" cap="none" spc="2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825958" y="4931453"/>
            <a:ext cx="3687303" cy="7078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spc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theme" Target="../theme/them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0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8889" y="287156"/>
            <a:ext cx="11066195" cy="1008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Basic Text – Dark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8889" y="1582684"/>
            <a:ext cx="11066195" cy="396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consectetuer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adipiscing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Aenean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commodo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ligula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eget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dolor.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Aenean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massa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Cum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sociis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natoque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Donec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quam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felis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ultricies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pellentesque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pretium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sem.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Nulla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consequat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massa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enim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enim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justo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rhoncus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imperdiet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a,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venenatis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vitae,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justo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Nullam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dictum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felis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pede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mollis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pretium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Integer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tincidunt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dapibus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Vivamus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36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elementum</a:t>
            </a:r>
            <a:r>
              <a:rPr lang="en-US" sz="1836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semper nisi. </a:t>
            </a:r>
          </a:p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3" r="73455"/>
          <a:stretch/>
        </p:blipFill>
        <p:spPr>
          <a:xfrm>
            <a:off x="0" y="2053823"/>
            <a:ext cx="3301256" cy="4940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16105"/>
          <a:stretch/>
        </p:blipFill>
        <p:spPr>
          <a:xfrm>
            <a:off x="7912532" y="0"/>
            <a:ext cx="4523942" cy="5868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4" t="82846"/>
          <a:stretch/>
        </p:blipFill>
        <p:spPr>
          <a:xfrm>
            <a:off x="11203308" y="5794716"/>
            <a:ext cx="1233165" cy="1199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2" r="70843"/>
          <a:stretch/>
        </p:blipFill>
        <p:spPr>
          <a:xfrm>
            <a:off x="0" y="6046203"/>
            <a:ext cx="3626140" cy="948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96" b="82322"/>
          <a:stretch/>
        </p:blipFill>
        <p:spPr>
          <a:xfrm>
            <a:off x="0" y="0"/>
            <a:ext cx="2661965" cy="12364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26B2BBA-4A76-C343-8067-E39F38578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7" y="6561965"/>
            <a:ext cx="574668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2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1510845-5CDA-EC4B-A2CD-BF7327843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8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2856" kern="1200" baseline="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91436" indent="-291436" algn="l" defTabSz="932597" rtl="0" eaLnBrk="1" latinLnBrk="0" hangingPunct="1">
        <a:lnSpc>
          <a:spcPct val="90000"/>
        </a:lnSpc>
        <a:spcBef>
          <a:spcPts val="1020"/>
        </a:spcBef>
        <a:buClr>
          <a:schemeClr val="accent2"/>
        </a:buClr>
        <a:buFont typeface="Arial" panose="020B0604020202020204" pitchFamily="34" charset="0"/>
        <a:buChar char="•"/>
        <a:defRPr sz="1836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57735" indent="-291436" algn="l" defTabSz="932597" rtl="0" eaLnBrk="1" latinLnBrk="0" hangingPunct="1">
        <a:lnSpc>
          <a:spcPct val="90000"/>
        </a:lnSpc>
        <a:spcBef>
          <a:spcPts val="510"/>
        </a:spcBef>
        <a:buClr>
          <a:schemeClr val="accent2"/>
        </a:buClr>
        <a:buFont typeface="Arial" panose="020B0604020202020204" pitchFamily="34" charset="0"/>
        <a:buChar char="•"/>
        <a:defRPr sz="1836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224033" indent="-291436" algn="l" defTabSz="932597" rtl="0" eaLnBrk="1" latinLnBrk="0" hangingPunct="1">
        <a:lnSpc>
          <a:spcPct val="90000"/>
        </a:lnSpc>
        <a:spcBef>
          <a:spcPts val="510"/>
        </a:spcBef>
        <a:buClr>
          <a:schemeClr val="accent2"/>
        </a:buClr>
        <a:buFont typeface="Arial" panose="020B0604020202020204" pitchFamily="34" charset="0"/>
        <a:buChar char="•"/>
        <a:defRPr sz="1836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90331" indent="-291436" algn="l" defTabSz="932597" rtl="0" eaLnBrk="1" latinLnBrk="0" hangingPunct="1">
        <a:lnSpc>
          <a:spcPct val="90000"/>
        </a:lnSpc>
        <a:spcBef>
          <a:spcPts val="510"/>
        </a:spcBef>
        <a:buClr>
          <a:schemeClr val="accent2"/>
        </a:buClr>
        <a:buFont typeface="Arial" panose="020B0604020202020204" pitchFamily="34" charset="0"/>
        <a:buChar char="•"/>
        <a:defRPr sz="1836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156630" indent="-291436" algn="l" defTabSz="932597" rtl="0" eaLnBrk="1" latinLnBrk="0" hangingPunct="1">
        <a:lnSpc>
          <a:spcPct val="90000"/>
        </a:lnSpc>
        <a:spcBef>
          <a:spcPts val="510"/>
        </a:spcBef>
        <a:buClr>
          <a:schemeClr val="accent2"/>
        </a:buClr>
        <a:buFont typeface="Arial" panose="020B0604020202020204" pitchFamily="34" charset="0"/>
        <a:buChar char="•"/>
        <a:defRPr sz="1836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3507" y="244774"/>
            <a:ext cx="6594603" cy="87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Text with Image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3507" y="1747037"/>
            <a:ext cx="6594603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46"/>
          <a:stretch/>
        </p:blipFill>
        <p:spPr>
          <a:xfrm>
            <a:off x="0" y="0"/>
            <a:ext cx="5031119" cy="6994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r="10474" b="43298"/>
          <a:stretch/>
        </p:blipFill>
        <p:spPr>
          <a:xfrm>
            <a:off x="2287656" y="0"/>
            <a:ext cx="8846261" cy="3966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54" b="72391"/>
          <a:stretch/>
        </p:blipFill>
        <p:spPr>
          <a:xfrm>
            <a:off x="0" y="0"/>
            <a:ext cx="2119854" cy="19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3264" kern="1200" baseline="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09C33-9751-47A4-BBF3-93E7DC31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AD0A6-44D4-4743-B4EF-0E2E30A9E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BCF83-EC93-4B24-9DB4-94C878610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24269-36E2-4CCE-B662-F7916C43737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7A084-B5F8-404B-BAB9-F79796ABD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F3331-35DD-4B57-9C49-D24FEE1AF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AD5C-2970-4B00-ACFA-963DDEB1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5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7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9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83" r:id="rId3"/>
    <p:sldLayoutId id="2147483684" r:id="rId4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0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24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27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61969"/>
            <a:ext cx="10726460" cy="443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 b="1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>
            <a:lvl1pPr>
              <a:defRPr sz="10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1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l" defTabSz="932619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55" indent="-233155" algn="l" defTabSz="932619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65" indent="-233155" algn="l" defTabSz="93261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74" indent="-233155" algn="l" defTabSz="93261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84" indent="-233155" algn="l" defTabSz="93261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94" indent="-233155" algn="l" defTabSz="93261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703" indent="-233155" algn="l" defTabSz="93261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1013" indent="-233155" algn="l" defTabSz="93261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323" indent="-233155" algn="l" defTabSz="93261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633" indent="-233155" algn="l" defTabSz="93261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310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619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929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239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549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858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168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478" algn="l" defTabSz="93261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31E740-F723-F940-8673-0C88DA6E25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084E3-BA93-AF4C-8117-705A1B5044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1" y="314982"/>
            <a:ext cx="3216182" cy="4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5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330928E-B7D1-504A-BBDE-1F11E283F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9335" t="83200"/>
          <a:stretch/>
        </p:blipFill>
        <p:spPr>
          <a:xfrm>
            <a:off x="11110081" y="5821249"/>
            <a:ext cx="1326393" cy="1175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7C4665-3B12-C64F-9415-4ACEB0C65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6021" r="72661"/>
          <a:stretch/>
        </p:blipFill>
        <p:spPr>
          <a:xfrm>
            <a:off x="157481" y="1820081"/>
            <a:ext cx="3399971" cy="517444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4D073-CAC0-C245-B0B9-18FC126F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121" y="90304"/>
            <a:ext cx="10725205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Basic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BD95D-0585-F549-91E3-ED2CFB8CA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867" y="1893411"/>
            <a:ext cx="10726460" cy="4194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Bullet</a:t>
            </a:r>
          </a:p>
          <a:p>
            <a:pPr lvl="0"/>
            <a:r>
              <a:rPr lang="en-US" dirty="0"/>
              <a:t>Insert Bullet</a:t>
            </a:r>
          </a:p>
          <a:p>
            <a:pPr lvl="0"/>
            <a:r>
              <a:rPr lang="en-US" dirty="0"/>
              <a:t>Insert Bullet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7C94B5-8887-9E4C-A826-34A74E71E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3992" b="26551"/>
          <a:stretch/>
        </p:blipFill>
        <p:spPr>
          <a:xfrm>
            <a:off x="7958341" y="6946"/>
            <a:ext cx="4478134" cy="5137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4E8A6-3F85-154B-8B2C-F4431696E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9324" b="80652"/>
          <a:stretch/>
        </p:blipFill>
        <p:spPr>
          <a:xfrm>
            <a:off x="0" y="6946"/>
            <a:ext cx="1326392" cy="13519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D49895-7849-9942-993B-7659A5E42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21901"/>
          <a:stretch/>
        </p:blipFill>
        <p:spPr>
          <a:xfrm>
            <a:off x="977867" y="6342807"/>
            <a:ext cx="2351718" cy="396770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26B2BBA-4A76-C343-8067-E39F38578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7" y="6561965"/>
            <a:ext cx="574668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2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1510845-5CDA-EC4B-A2CD-BF7327843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3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hdr="0" ftr="0" dt="0"/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2856" kern="1200">
          <a:solidFill>
            <a:srgbClr val="054B7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Clr>
          <a:schemeClr val="accent2"/>
        </a:buClr>
        <a:buFont typeface="Arial" panose="020B0604020202020204" pitchFamily="34" charset="0"/>
        <a:buChar char="•"/>
        <a:defRPr sz="1632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632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632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632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632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6"/>
          <a:stretch/>
        </p:blipFill>
        <p:spPr>
          <a:xfrm>
            <a:off x="7318387" y="0"/>
            <a:ext cx="5118087" cy="6994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94"/>
          <a:stretch/>
        </p:blipFill>
        <p:spPr>
          <a:xfrm>
            <a:off x="0" y="-1"/>
            <a:ext cx="7325861" cy="69945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038" y="1717058"/>
            <a:ext cx="4820312" cy="26448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Section Title with Image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9" t="62361"/>
          <a:stretch/>
        </p:blipFill>
        <p:spPr>
          <a:xfrm>
            <a:off x="9696564" y="4361863"/>
            <a:ext cx="2739911" cy="2632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9" r="42500"/>
          <a:stretch/>
        </p:blipFill>
        <p:spPr>
          <a:xfrm>
            <a:off x="0" y="3332113"/>
            <a:ext cx="7150973" cy="3662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6" b="65972"/>
          <a:stretch/>
        </p:blipFill>
        <p:spPr>
          <a:xfrm>
            <a:off x="6548581" y="12954"/>
            <a:ext cx="5887894" cy="238008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26B2BBA-4A76-C343-8067-E39F38578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7" y="6561965"/>
            <a:ext cx="574668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2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1510845-5CDA-EC4B-A2CD-BF7327843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6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3672" kern="1200" baseline="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kurt-ewen-ph-d-a2a64672/" TargetMode="External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www.linkedin.com/in/estovall/" TargetMode="External"/><Relationship Id="rId5" Type="http://schemas.openxmlformats.org/officeDocument/2006/relationships/hyperlink" Target="https://www.linkedin.com/in/sidney-fernandes-6305b71/" TargetMode="External"/><Relationship Id="rId4" Type="http://schemas.openxmlformats.org/officeDocument/2006/relationships/hyperlink" Target="https://www.linkedin.com/in/tracy-woods-85732a1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B138-1A3E-45F6-9C2A-6AAB440F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latin typeface="Segoe UI Light"/>
                <a:cs typeface="Segoe UI Light"/>
              </a:rPr>
              <a:t>Speak Their Minds: Using Student Mindsets to Drive Personalized Engagement</a:t>
            </a:r>
            <a:br>
              <a:rPr lang="en-US" sz="6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4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tegic Plan Presentation 2019_New 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  <p:pic>
        <p:nvPicPr>
          <p:cNvPr id="4" name="Picture 3" descr="Strategic Plan Presentation 2019_New 1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10235" y="8643851"/>
            <a:ext cx="3730413" cy="496525"/>
          </a:xfrm>
          <a:prstGeom prst="rect">
            <a:avLst/>
          </a:prstGeom>
        </p:spPr>
        <p:txBody>
          <a:bodyPr vert="horz" lIns="124347" tIns="62174" rIns="124347" bIns="62174" rtlCol="0" anchor="ctr"/>
          <a:lstStyle>
            <a:defPPr>
              <a:defRPr lang="en-US"/>
            </a:defPPr>
            <a:lvl1pPr marL="0" algn="r" defTabSz="1243493" rtl="0" eaLnBrk="1" latinLnBrk="0" hangingPunct="1">
              <a:defRPr sz="163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1746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493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239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6985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8731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0478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2224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3970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E2E8E-D866-9644-B4E5-5DF448EF17FB}" type="slidenum">
              <a:rPr lang="en-US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/>
              <a:t>10</a:t>
            </a:fld>
            <a:endParaRPr lang="en-US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404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ategic Plan Presentation 2019_New 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0235" y="8643851"/>
            <a:ext cx="3730413" cy="496525"/>
          </a:xfrm>
          <a:prstGeom prst="rect">
            <a:avLst/>
          </a:prstGeom>
        </p:spPr>
        <p:txBody>
          <a:bodyPr vert="horz" lIns="124347" tIns="62174" rIns="124347" bIns="62174" rtlCol="0" anchor="ctr"/>
          <a:lstStyle>
            <a:defPPr>
              <a:defRPr lang="en-US"/>
            </a:defPPr>
            <a:lvl1pPr marL="0" algn="r" defTabSz="1243493" rtl="0" eaLnBrk="1" latinLnBrk="0" hangingPunct="1">
              <a:defRPr sz="163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1746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493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239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6985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8731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0478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2224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3970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E2E8E-D866-9644-B4E5-5DF448EF17FB}" type="slidenum">
              <a:rPr lang="en-US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/>
              <a:t>11</a:t>
            </a:fld>
            <a:endParaRPr lang="en-US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4331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tegic Plan Presentation 2019_New 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0235" y="8643851"/>
            <a:ext cx="3730413" cy="496525"/>
          </a:xfrm>
          <a:prstGeom prst="rect">
            <a:avLst/>
          </a:prstGeom>
        </p:spPr>
        <p:txBody>
          <a:bodyPr vert="horz" lIns="124347" tIns="62174" rIns="124347" bIns="62174" rtlCol="0" anchor="ctr"/>
          <a:lstStyle>
            <a:defPPr>
              <a:defRPr lang="en-US"/>
            </a:defPPr>
            <a:lvl1pPr marL="0" algn="r" defTabSz="1243493" rtl="0" eaLnBrk="1" latinLnBrk="0" hangingPunct="1">
              <a:defRPr sz="163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1746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493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239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6985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8731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0478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2224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3970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E2E8E-D866-9644-B4E5-5DF448EF17FB}" type="slidenum">
              <a:rPr lang="en-US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/>
              <a:t>12</a:t>
            </a:fld>
            <a:endParaRPr lang="en-US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4718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tegic Plan Presentation 2019_New 1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0235" y="8643851"/>
            <a:ext cx="3730413" cy="496525"/>
          </a:xfrm>
          <a:prstGeom prst="rect">
            <a:avLst/>
          </a:prstGeom>
        </p:spPr>
        <p:txBody>
          <a:bodyPr vert="horz" lIns="124347" tIns="62174" rIns="124347" bIns="62174" rtlCol="0" anchor="ctr"/>
          <a:lstStyle>
            <a:defPPr>
              <a:defRPr lang="en-US"/>
            </a:defPPr>
            <a:lvl1pPr marL="0" algn="r" defTabSz="1243493" rtl="0" eaLnBrk="1" latinLnBrk="0" hangingPunct="1">
              <a:defRPr sz="163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1746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493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239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6985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8731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0478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2224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3970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E2E8E-D866-9644-B4E5-5DF448EF17FB}" type="slidenum">
              <a:rPr lang="en-US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/>
              <a:t>13</a:t>
            </a:fld>
            <a:endParaRPr lang="en-US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406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6476A-4B90-5943-BC58-9415377DD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2047" y="4862166"/>
            <a:ext cx="2098358" cy="2792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32619" rtl="0" eaLnBrk="1" latinLnBrk="0" hangingPunct="1">
              <a:defRPr sz="8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10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1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892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23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54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785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16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47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1FD3A9-1050-1B44-AB45-F473D009234F}"/>
              </a:ext>
            </a:extLst>
          </p:cNvPr>
          <p:cNvSpPr txBox="1"/>
          <p:nvPr/>
        </p:nvSpPr>
        <p:spPr>
          <a:xfrm>
            <a:off x="130407" y="1923393"/>
            <a:ext cx="3523171" cy="1264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43493"/>
            <a:r>
              <a:rPr lang="en-US" sz="380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Fall to Spring Persistence</a:t>
            </a:r>
          </a:p>
        </p:txBody>
      </p:sp>
      <p:pic>
        <p:nvPicPr>
          <p:cNvPr id="5" name="slide3">
            <a:extLst>
              <a:ext uri="{FF2B5EF4-FFF2-40B4-BE49-F238E27FC236}">
                <a16:creationId xmlns:a16="http://schemas.microsoft.com/office/drawing/2014/main" id="{FFEBA1CC-9550-4E9F-9381-F1D800349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15344"/>
          <a:stretch/>
        </p:blipFill>
        <p:spPr>
          <a:xfrm>
            <a:off x="3594104" y="684932"/>
            <a:ext cx="8393430" cy="518705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474416" y="3339511"/>
            <a:ext cx="1770166" cy="1504461"/>
            <a:chOff x="7589907" y="2546234"/>
            <a:chExt cx="1301711" cy="11063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4F7FB7-C19F-4647-B18E-BF8DB384D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05" t="50717" r="7199" b="21347"/>
            <a:stretch/>
          </p:blipFill>
          <p:spPr>
            <a:xfrm>
              <a:off x="7589907" y="2607076"/>
              <a:ext cx="1112103" cy="104548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649846" y="2779401"/>
              <a:ext cx="181919" cy="67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3493"/>
              <a:endParaRPr lang="en-US" sz="2448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512402" y="2546234"/>
              <a:ext cx="379216" cy="3280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43493">
                <a:spcBef>
                  <a:spcPts val="816"/>
                </a:spcBef>
              </a:pPr>
              <a:endParaRPr lang="en-US" sz="68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endParaRPr>
            </a:p>
            <a:p>
              <a:pPr algn="ctr" defTabSz="1243493">
                <a:spcBef>
                  <a:spcPts val="816"/>
                </a:spcBef>
              </a:pPr>
              <a:r>
                <a:rPr lang="en-US" sz="952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les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5768" y="5930442"/>
            <a:ext cx="2348720" cy="6364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243493"/>
            <a:r>
              <a:rPr lang="en-US" sz="108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Source: OIR </a:t>
            </a:r>
            <a:r>
              <a:rPr lang="en-US" sz="1088" dirty="0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AtD</a:t>
            </a:r>
            <a:r>
              <a:rPr lang="en-US" sz="108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Report, 04/20/2019.</a:t>
            </a:r>
          </a:p>
          <a:p>
            <a:pPr defTabSz="1243493"/>
            <a:r>
              <a:rPr lang="en-US" sz="108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Enrollment ongoing for Spring 2019.</a:t>
            </a:r>
          </a:p>
          <a:p>
            <a:pPr defTabSz="1243493"/>
            <a:endParaRPr lang="en-US" sz="136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72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09C72B-71A7-F840-9360-C6D4D3383F7B}"/>
              </a:ext>
            </a:extLst>
          </p:cNvPr>
          <p:cNvSpPr txBox="1"/>
          <p:nvPr/>
        </p:nvSpPr>
        <p:spPr>
          <a:xfrm>
            <a:off x="130409" y="1923392"/>
            <a:ext cx="3121631" cy="1264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43493"/>
            <a:r>
              <a:rPr lang="en-US" sz="380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Fall to Fall Persistence</a:t>
            </a:r>
            <a:endParaRPr lang="en-US" sz="544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slide3">
            <a:extLst>
              <a:ext uri="{FF2B5EF4-FFF2-40B4-BE49-F238E27FC236}">
                <a16:creationId xmlns:a16="http://schemas.microsoft.com/office/drawing/2014/main" id="{27EE4A02-9E7B-43A9-A54D-47ADA1546B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15344"/>
          <a:stretch/>
        </p:blipFill>
        <p:spPr>
          <a:xfrm>
            <a:off x="3594104" y="727074"/>
            <a:ext cx="8393430" cy="5187051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536476A-4B90-5943-BC58-9415377DD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2047" y="4862166"/>
            <a:ext cx="2098358" cy="2792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32619" rtl="0" eaLnBrk="1" latinLnBrk="0" hangingPunct="1">
              <a:defRPr sz="8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10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1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892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23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54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785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16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47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412243" y="3694788"/>
            <a:ext cx="1770166" cy="1504461"/>
            <a:chOff x="7589907" y="2546234"/>
            <a:chExt cx="1301711" cy="11063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4F7FB7-C19F-4647-B18E-BF8DB384D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05" t="50717" r="7199" b="21347"/>
            <a:stretch/>
          </p:blipFill>
          <p:spPr>
            <a:xfrm>
              <a:off x="7589907" y="2607076"/>
              <a:ext cx="1112103" cy="104548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649846" y="2779401"/>
              <a:ext cx="181919" cy="67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3493"/>
              <a:endParaRPr lang="en-US" sz="2448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12402" y="2546234"/>
              <a:ext cx="379216" cy="3280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43493">
                <a:spcBef>
                  <a:spcPts val="816"/>
                </a:spcBef>
              </a:pPr>
              <a:endParaRPr lang="en-US" sz="68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endParaRPr>
            </a:p>
            <a:p>
              <a:pPr algn="ctr" defTabSz="1243493">
                <a:spcBef>
                  <a:spcPts val="816"/>
                </a:spcBef>
              </a:pPr>
              <a:r>
                <a:rPr lang="en-US" sz="952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les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55768" y="5930442"/>
            <a:ext cx="2348720" cy="6364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1243493"/>
            <a:r>
              <a:rPr lang="en-US" sz="108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Source: OIR </a:t>
            </a:r>
            <a:r>
              <a:rPr lang="en-US" sz="1088" dirty="0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AtD</a:t>
            </a:r>
            <a:r>
              <a:rPr lang="en-US" sz="108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Report, 04/20/2019.</a:t>
            </a:r>
          </a:p>
          <a:p>
            <a:pPr defTabSz="1243493"/>
            <a:r>
              <a:rPr lang="en-US" sz="108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Enrollment ongoing for Spring 2019.</a:t>
            </a:r>
          </a:p>
          <a:p>
            <a:pPr defTabSz="1243493"/>
            <a:endParaRPr lang="en-US" sz="136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6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1BD4CD-5E07-E748-B781-000A35A3AF8C}"/>
              </a:ext>
            </a:extLst>
          </p:cNvPr>
          <p:cNvSpPr txBox="1"/>
          <p:nvPr/>
        </p:nvSpPr>
        <p:spPr>
          <a:xfrm>
            <a:off x="130409" y="2039966"/>
            <a:ext cx="3302973" cy="1264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43493"/>
            <a:r>
              <a:rPr lang="en-US" sz="3808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Persistence by Persona</a:t>
            </a:r>
            <a:endParaRPr lang="en-US" sz="2448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2047" y="4862166"/>
            <a:ext cx="2098358" cy="2792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32619" rtl="0" eaLnBrk="1" latinLnBrk="0" hangingPunct="1">
              <a:defRPr sz="8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10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1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892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23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549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785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16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478" algn="l" defTabSz="932619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6" name="slide11">
            <a:extLst>
              <a:ext uri="{FF2B5EF4-FFF2-40B4-BE49-F238E27FC236}">
                <a16:creationId xmlns:a16="http://schemas.microsoft.com/office/drawing/2014/main" id="{3223A6EF-8387-4895-AE62-185184477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9" r="22495" b="3601"/>
          <a:stretch/>
        </p:blipFill>
        <p:spPr>
          <a:xfrm>
            <a:off x="5818551" y="5504079"/>
            <a:ext cx="3840698" cy="576827"/>
          </a:xfrm>
          <a:prstGeom prst="rect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8" name="slide2">
            <a:extLst>
              <a:ext uri="{FF2B5EF4-FFF2-40B4-BE49-F238E27FC236}">
                <a16:creationId xmlns:a16="http://schemas.microsoft.com/office/drawing/2014/main" id="{90C65BC2-2197-4217-81B6-DE7635433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" b="19577"/>
          <a:stretch/>
        </p:blipFill>
        <p:spPr>
          <a:xfrm>
            <a:off x="3322233" y="739858"/>
            <a:ext cx="8704298" cy="4622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48120" y="550680"/>
            <a:ext cx="1740860" cy="515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3493"/>
            <a:endParaRPr lang="en-US" sz="244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79196" y="550680"/>
            <a:ext cx="1740860" cy="515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3493"/>
            <a:endParaRPr lang="en-US" sz="2448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560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006" y="2071768"/>
            <a:ext cx="10726460" cy="4437962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</a:rPr>
              <a:t>Using Student Mindsets to Drive Personalized Engagement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7A2A68-05D2-4C2D-8955-284F42823192}"/>
              </a:ext>
            </a:extLst>
          </p:cNvPr>
          <p:cNvSpPr txBox="1">
            <a:spLocks/>
          </p:cNvSpPr>
          <p:nvPr/>
        </p:nvSpPr>
        <p:spPr>
          <a:xfrm>
            <a:off x="855006" y="2895832"/>
            <a:ext cx="9287156" cy="2157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32619" rtl="0" eaLnBrk="1" latinLnBrk="0" hangingPunct="1">
              <a:lnSpc>
                <a:spcPct val="90000"/>
              </a:lnSpc>
              <a:spcBef>
                <a:spcPts val="1020"/>
              </a:spcBef>
              <a:buFont typeface="Arial" panose="020B0604020202020204" pitchFamily="34" charset="0"/>
              <a:buNone/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10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1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892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23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54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785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16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47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Tracy Woods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President, </a:t>
            </a:r>
            <a:r>
              <a:rPr lang="en-US" sz="2800" dirty="0" err="1">
                <a:latin typeface="Avenir Book" panose="02000503020000020003" pitchFamily="2" charset="0"/>
                <a:ea typeface="Avenir Book" charset="0"/>
                <a:cs typeface="Avenir Book" charset="0"/>
              </a:rPr>
              <a:t>AccelerEd</a:t>
            </a:r>
            <a:endParaRPr lang="en-US" sz="2800" dirty="0"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CTO, University of Maryland Global Campus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7961AD-A560-4AF6-B17A-CE191D7B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4" y="694595"/>
            <a:ext cx="2787793" cy="51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21FA9-32F9-4B02-87A1-39245329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29" y="1208971"/>
            <a:ext cx="3340272" cy="7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3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112A-C8E3-024D-B0A1-4703A63B6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From Higher Ed, For Higher 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16DC9-1812-E04B-B27A-511D8AAD3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657" y="1163280"/>
            <a:ext cx="6381269" cy="46468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12"/>
              </a:spcBef>
              <a:spcAft>
                <a:spcPts val="612"/>
              </a:spcAft>
            </a:pPr>
            <a:r>
              <a:rPr lang="en-US" sz="1836" dirty="0"/>
              <a:t>AccelerEd was founded in 2017 as an LLC of UMUC Ventures, which is a 501(c)(3) nonprofit supporting organization of the University of Maryland Global Campus (UMGC). </a:t>
            </a:r>
          </a:p>
          <a:p>
            <a:pPr>
              <a:lnSpc>
                <a:spcPct val="100000"/>
              </a:lnSpc>
              <a:spcBef>
                <a:spcPts val="612"/>
              </a:spcBef>
              <a:spcAft>
                <a:spcPts val="612"/>
              </a:spcAft>
            </a:pPr>
            <a:r>
              <a:rPr lang="en-US" sz="1836" dirty="0"/>
              <a:t>AccelerEd was chartered to develop, deliver, and manage technology services for UMUC and other higher education institutions.</a:t>
            </a:r>
          </a:p>
          <a:p>
            <a:pPr>
              <a:lnSpc>
                <a:spcPct val="100000"/>
              </a:lnSpc>
              <a:spcBef>
                <a:spcPts val="612"/>
              </a:spcBef>
              <a:spcAft>
                <a:spcPts val="612"/>
              </a:spcAft>
            </a:pPr>
            <a:r>
              <a:rPr lang="en-US" sz="1836" dirty="0"/>
              <a:t>Born from the UMUC Office of Technology, AccelerEd is uniquely positioned to provide services to higher education. </a:t>
            </a:r>
          </a:p>
          <a:p>
            <a:pPr>
              <a:lnSpc>
                <a:spcPct val="100000"/>
              </a:lnSpc>
              <a:spcBef>
                <a:spcPts val="612"/>
              </a:spcBef>
              <a:spcAft>
                <a:spcPts val="612"/>
              </a:spcAft>
            </a:pPr>
            <a:r>
              <a:rPr lang="en-US" sz="1836" dirty="0"/>
              <a:t>AccelerEd has a deep understanding of the higher ed market: its opportunities, challenges, change lifecycle, and budget sensitivity. We both support and enable transformation.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3E2F83-BBD8-45BC-8BBD-9D89D5DD66A8}"/>
              </a:ext>
            </a:extLst>
          </p:cNvPr>
          <p:cNvSpPr txBox="1">
            <a:spLocks/>
          </p:cNvSpPr>
          <p:nvPr/>
        </p:nvSpPr>
        <p:spPr>
          <a:xfrm>
            <a:off x="7907868" y="1163281"/>
            <a:ext cx="3755483" cy="3905014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txBody>
          <a:bodyPr vert="horz" lIns="93260" tIns="46630" rIns="93260" bIns="4663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54B7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defTabSz="932597">
              <a:lnSpc>
                <a:spcPct val="150000"/>
              </a:lnSpc>
              <a:spcAft>
                <a:spcPts val="1632"/>
              </a:spcAft>
            </a:pPr>
            <a:r>
              <a:rPr lang="en-US" sz="2448" b="1" dirty="0"/>
              <a:t>Our Mission:</a:t>
            </a:r>
            <a:br>
              <a:rPr lang="en-US" sz="2448" b="1" dirty="0"/>
            </a:br>
            <a:r>
              <a:rPr lang="en-US" sz="2448" dirty="0"/>
              <a:t>“To enable higher education institutions to adapt and transform their operations in a continuously evolving market environment.”</a:t>
            </a:r>
          </a:p>
        </p:txBody>
      </p:sp>
    </p:spTree>
    <p:extLst>
      <p:ext uri="{BB962C8B-B14F-4D97-AF65-F5344CB8AC3E}">
        <p14:creationId xmlns:p14="http://schemas.microsoft.com/office/powerpoint/2010/main" val="1287939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82" y="1092900"/>
            <a:ext cx="5527688" cy="622280"/>
          </a:xfrm>
        </p:spPr>
        <p:txBody>
          <a:bodyPr>
            <a:normAutofit fontScale="90000"/>
          </a:bodyPr>
          <a:lstStyle/>
          <a:p>
            <a:r>
              <a:rPr lang="en-US" sz="3264" dirty="0"/>
              <a:t>Student-Centric Transformation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2734" y="1846328"/>
            <a:ext cx="5718666" cy="4553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159" defTabSz="93259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In order to really achieve student-centric transformation, you must understand and align the student perspective to the strategic goals of the university. </a:t>
            </a:r>
          </a:p>
          <a:p>
            <a:pPr marL="138159" defTabSz="93259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138159" defTabSz="932597"/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Possible outcomes include:</a:t>
            </a:r>
          </a:p>
          <a:p>
            <a:pPr marL="429595" indent="-291436" defTabSz="932597">
              <a:buFont typeface="Arial" panose="020B0604020202020204" pitchFamily="34" charset="0"/>
              <a:buChar char="•"/>
            </a:pPr>
            <a:endParaRPr lang="en-US" sz="816" dirty="0">
              <a:solidFill>
                <a:prstClr val="white"/>
              </a:solidFill>
              <a:latin typeface="Calibri" panose="020F0502020204030204"/>
            </a:endParaRPr>
          </a:p>
          <a:p>
            <a:pPr marL="291436" indent="-291436" defTabSz="9325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Improving outcomes for all stakeholders </a:t>
            </a:r>
            <a:br>
              <a:rPr lang="en-US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(students, faculty, and staff)</a:t>
            </a:r>
          </a:p>
          <a:p>
            <a:pPr marL="291436" indent="-291436" defTabSz="9325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Streamlining processes for efficiency</a:t>
            </a:r>
          </a:p>
          <a:p>
            <a:pPr marL="291436" indent="-291436" defTabSz="9325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Improving visibility and delivery</a:t>
            </a:r>
          </a:p>
          <a:p>
            <a:pPr marL="291436" indent="-291436" defTabSz="9325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Enabling scalability and growth</a:t>
            </a:r>
          </a:p>
          <a:p>
            <a:pPr marL="291436" indent="-291436" defTabSz="9325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Identifying, improving, and allowing for key measures</a:t>
            </a:r>
          </a:p>
          <a:p>
            <a:pPr marL="291436" indent="-291436" defTabSz="9325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Reducing operational costs and creating value</a:t>
            </a:r>
          </a:p>
        </p:txBody>
      </p:sp>
    </p:spTree>
    <p:extLst>
      <p:ext uri="{BB962C8B-B14F-4D97-AF65-F5344CB8AC3E}">
        <p14:creationId xmlns:p14="http://schemas.microsoft.com/office/powerpoint/2010/main" val="257670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714666-196B-6249-90A4-8D3BDA16C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27" r="9351" b="3787"/>
          <a:stretch/>
        </p:blipFill>
        <p:spPr>
          <a:xfrm>
            <a:off x="0" y="-1"/>
            <a:ext cx="7070711" cy="69945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Panelists: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70711" y="1567294"/>
            <a:ext cx="5267858" cy="5001030"/>
          </a:xfrm>
        </p:spPr>
        <p:txBody>
          <a:bodyPr/>
          <a:lstStyle/>
          <a:p>
            <a:pPr>
              <a:lnSpc>
                <a:spcPts val="1980"/>
              </a:lnSpc>
            </a:pPr>
            <a:r>
              <a:rPr lang="en-US" sz="1800" dirty="0"/>
              <a:t>Elizabeth Stovall (Moderator)</a:t>
            </a:r>
            <a:br>
              <a:rPr lang="en-US" sz="1800" dirty="0"/>
            </a:br>
            <a:r>
              <a:rPr lang="en-US" sz="1800" dirty="0"/>
              <a:t>Higher Education Strategy Leader</a:t>
            </a:r>
            <a:br>
              <a:rPr lang="en-US" sz="1800" dirty="0"/>
            </a:br>
            <a:r>
              <a:rPr lang="en-US" sz="1800" dirty="0"/>
              <a:t>Microsoft Education</a:t>
            </a:r>
          </a:p>
          <a:p>
            <a:pPr>
              <a:lnSpc>
                <a:spcPts val="1980"/>
              </a:lnSpc>
            </a:pPr>
            <a:endParaRPr lang="en-US" sz="1800" dirty="0"/>
          </a:p>
          <a:p>
            <a:pPr>
              <a:lnSpc>
                <a:spcPts val="1980"/>
              </a:lnSpc>
              <a:spcBef>
                <a:spcPts val="0"/>
              </a:spcBef>
            </a:pPr>
            <a:r>
              <a:rPr lang="en-US" sz="1800" dirty="0"/>
              <a:t>Kurt Ewen</a:t>
            </a:r>
          </a:p>
          <a:p>
            <a:pPr>
              <a:lnSpc>
                <a:spcPts val="1980"/>
              </a:lnSpc>
              <a:spcBef>
                <a:spcPts val="0"/>
              </a:spcBef>
            </a:pPr>
            <a:r>
              <a:rPr lang="en-US" sz="1800" dirty="0"/>
              <a:t>Vice Chancellor Strategy, Planning &amp; Institutional Effectiveness </a:t>
            </a:r>
            <a:br>
              <a:rPr lang="en-US" sz="1800" dirty="0"/>
            </a:br>
            <a:r>
              <a:rPr lang="en-US" sz="1800" dirty="0"/>
              <a:t>Houston Community College </a:t>
            </a:r>
          </a:p>
          <a:p>
            <a:pPr>
              <a:lnSpc>
                <a:spcPts val="1980"/>
              </a:lnSpc>
            </a:pPr>
            <a:endParaRPr lang="en-US" sz="1800" dirty="0"/>
          </a:p>
          <a:p>
            <a:pPr>
              <a:lnSpc>
                <a:spcPts val="1980"/>
              </a:lnSpc>
              <a:spcBef>
                <a:spcPts val="0"/>
              </a:spcBef>
            </a:pPr>
            <a:r>
              <a:rPr lang="en-US" sz="1800" dirty="0"/>
              <a:t>Tracy Woods</a:t>
            </a:r>
            <a:br>
              <a:rPr lang="en-US" sz="1800" dirty="0"/>
            </a:br>
            <a:r>
              <a:rPr lang="en-US" sz="1800" dirty="0"/>
              <a:t>President, </a:t>
            </a:r>
            <a:r>
              <a:rPr lang="en-US" sz="1800" dirty="0" err="1"/>
              <a:t>AccelerEd</a:t>
            </a:r>
            <a:endParaRPr lang="en-US" sz="1800" dirty="0"/>
          </a:p>
          <a:p>
            <a:pPr>
              <a:lnSpc>
                <a:spcPts val="1980"/>
              </a:lnSpc>
              <a:spcBef>
                <a:spcPts val="0"/>
              </a:spcBef>
            </a:pPr>
            <a:r>
              <a:rPr lang="en-US" sz="1800" dirty="0"/>
              <a:t>CTO, University of Maryland Global Campus</a:t>
            </a:r>
          </a:p>
          <a:p>
            <a:pPr>
              <a:lnSpc>
                <a:spcPts val="1980"/>
              </a:lnSpc>
            </a:pPr>
            <a:endParaRPr lang="en-US" sz="1800" dirty="0"/>
          </a:p>
          <a:p>
            <a:pPr>
              <a:lnSpc>
                <a:spcPts val="1980"/>
              </a:lnSpc>
            </a:pPr>
            <a:r>
              <a:rPr lang="en-US" sz="1800" dirty="0"/>
              <a:t>Sidney Fernandes</a:t>
            </a:r>
            <a:br>
              <a:rPr lang="en-US" sz="1800" dirty="0"/>
            </a:br>
            <a:r>
              <a:rPr lang="en-US" sz="1800" dirty="0"/>
              <a:t>Vice President IT/CIO</a:t>
            </a:r>
            <a:br>
              <a:rPr lang="en-US" sz="1800" dirty="0"/>
            </a:br>
            <a:r>
              <a:rPr lang="en-US" sz="1800" dirty="0"/>
              <a:t>University of South Florida System</a:t>
            </a:r>
          </a:p>
        </p:txBody>
      </p:sp>
    </p:spTree>
    <p:extLst>
      <p:ext uri="{BB962C8B-B14F-4D97-AF65-F5344CB8AC3E}">
        <p14:creationId xmlns:p14="http://schemas.microsoft.com/office/powerpoint/2010/main" val="89675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Journey Mapping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620" y="1295611"/>
            <a:ext cx="10157074" cy="44603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938" dirty="0"/>
              <a:t>We facilitate cross functional workshops during which we:</a:t>
            </a:r>
          </a:p>
          <a:p>
            <a:pPr>
              <a:lnSpc>
                <a:spcPct val="150000"/>
              </a:lnSpc>
            </a:pPr>
            <a:r>
              <a:rPr lang="en-US" sz="1938" dirty="0"/>
              <a:t>Develop personas – humanizing the student ID</a:t>
            </a:r>
          </a:p>
          <a:p>
            <a:pPr>
              <a:lnSpc>
                <a:spcPct val="150000"/>
              </a:lnSpc>
            </a:pPr>
            <a:r>
              <a:rPr lang="en-US" sz="1938" dirty="0"/>
              <a:t>Walk the journey from the student’s perspective, keeping in mind that the student has expectations and choices.</a:t>
            </a:r>
          </a:p>
          <a:p>
            <a:pPr lvl="1">
              <a:lnSpc>
                <a:spcPct val="150000"/>
              </a:lnSpc>
            </a:pPr>
            <a:r>
              <a:rPr lang="en-US" sz="1938" dirty="0"/>
              <a:t>See the experience from the student’s viewpoint: view the institution from the outside in.</a:t>
            </a:r>
          </a:p>
          <a:p>
            <a:pPr lvl="1">
              <a:lnSpc>
                <a:spcPct val="150000"/>
              </a:lnSpc>
            </a:pPr>
            <a:r>
              <a:rPr lang="en-US" sz="1938" dirty="0"/>
              <a:t>Identify areas of friction that stop or slow the student from achieving goals.</a:t>
            </a:r>
          </a:p>
          <a:p>
            <a:pPr>
              <a:lnSpc>
                <a:spcPct val="150000"/>
              </a:lnSpc>
            </a:pPr>
            <a:r>
              <a:rPr lang="en-US" sz="1938" dirty="0"/>
              <a:t>Make recommendations on what to tackle first to improve the experience.</a:t>
            </a:r>
          </a:p>
          <a:p>
            <a:pPr lvl="1">
              <a:lnSpc>
                <a:spcPct val="150000"/>
              </a:lnSpc>
            </a:pPr>
            <a:r>
              <a:rPr lang="en-US" sz="1938" dirty="0"/>
              <a:t>In many cases, the changes are related to processes and policies.</a:t>
            </a:r>
          </a:p>
          <a:p>
            <a:pPr lvl="1">
              <a:lnSpc>
                <a:spcPct val="150000"/>
              </a:lnSpc>
            </a:pPr>
            <a:r>
              <a:rPr lang="en-US" sz="1938" dirty="0"/>
              <a:t>Create a plan to quickly deliver incremental value.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80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20D5-A4E7-0944-BD9D-E3C1AA480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657" y="525381"/>
            <a:ext cx="10813417" cy="563149"/>
          </a:xfrm>
        </p:spPr>
        <p:txBody>
          <a:bodyPr/>
          <a:lstStyle/>
          <a:p>
            <a:r>
              <a:rPr lang="en-US" dirty="0"/>
              <a:t>Sample Persona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DE3B1-0B72-C54D-B74A-AE0683D87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" t="2741" r="1499" b="1453"/>
          <a:stretch/>
        </p:blipFill>
        <p:spPr>
          <a:xfrm>
            <a:off x="1082044" y="1415148"/>
            <a:ext cx="5026834" cy="4453558"/>
          </a:xfrm>
          <a:prstGeom prst="rect">
            <a:avLst/>
          </a:prstGeom>
          <a:ln w="57150">
            <a:solidFill>
              <a:schemeClr val="tx1"/>
            </a:solidFill>
            <a:miter lim="800000"/>
          </a:ln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5BD02DC-E139-9748-BB49-0DB738409981}"/>
              </a:ext>
            </a:extLst>
          </p:cNvPr>
          <p:cNvGrpSpPr/>
          <p:nvPr/>
        </p:nvGrpSpPr>
        <p:grpSpPr>
          <a:xfrm>
            <a:off x="6782976" y="765810"/>
            <a:ext cx="4352719" cy="5470659"/>
            <a:chOff x="6286645" y="817847"/>
            <a:chExt cx="4267759" cy="5363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CE87FD-E531-FE4A-940A-F368D946F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9" t="7376" r="-1844" b="22987"/>
            <a:stretch/>
          </p:blipFill>
          <p:spPr>
            <a:xfrm>
              <a:off x="6287347" y="5100905"/>
              <a:ext cx="2198839" cy="9657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0E9830-B216-9343-BE1E-D90CCB3C7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05" t="3933" r="3641" b="4086"/>
            <a:stretch/>
          </p:blipFill>
          <p:spPr>
            <a:xfrm>
              <a:off x="8527625" y="5061149"/>
              <a:ext cx="2026779" cy="1065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27241A-2C69-E846-95BB-6F0A558EE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3" t="1534" r="1822" b="1205"/>
            <a:stretch/>
          </p:blipFill>
          <p:spPr>
            <a:xfrm>
              <a:off x="6328788" y="817847"/>
              <a:ext cx="4224913" cy="424702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55A106-738D-BD45-9EF3-0B577CDCDD0A}"/>
                </a:ext>
              </a:extLst>
            </p:cNvPr>
            <p:cNvSpPr/>
            <p:nvPr/>
          </p:nvSpPr>
          <p:spPr>
            <a:xfrm>
              <a:off x="6287348" y="817847"/>
              <a:ext cx="4266354" cy="536387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59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581D94A-DD8F-9143-90B3-538D602BE7B7}"/>
                </a:ext>
              </a:extLst>
            </p:cNvPr>
            <p:cNvCxnSpPr>
              <a:cxnSpLocks/>
            </p:cNvCxnSpPr>
            <p:nvPr/>
          </p:nvCxnSpPr>
          <p:spPr>
            <a:xfrm>
              <a:off x="8446614" y="817847"/>
              <a:ext cx="5784" cy="5363878"/>
            </a:xfrm>
            <a:prstGeom prst="line">
              <a:avLst/>
            </a:prstGeom>
            <a:ln w="730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E19313-242F-EE4F-992B-7AAF489733DF}"/>
                </a:ext>
              </a:extLst>
            </p:cNvPr>
            <p:cNvCxnSpPr/>
            <p:nvPr/>
          </p:nvCxnSpPr>
          <p:spPr>
            <a:xfrm flipH="1">
              <a:off x="6286645" y="5061149"/>
              <a:ext cx="42670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0708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657" y="511666"/>
            <a:ext cx="10813417" cy="563149"/>
          </a:xfrm>
        </p:spPr>
        <p:txBody>
          <a:bodyPr/>
          <a:lstStyle/>
          <a:p>
            <a:r>
              <a:rPr lang="en-US" dirty="0"/>
              <a:t>Sample User Journey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29" y="1184534"/>
            <a:ext cx="9569391" cy="4837930"/>
          </a:xfrm>
          <a:prstGeom prst="rect">
            <a:avLst/>
          </a:prstGeom>
          <a:ln w="5080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41133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3597" y="703201"/>
            <a:ext cx="6492226" cy="874350"/>
          </a:xfrm>
        </p:spPr>
        <p:txBody>
          <a:bodyPr>
            <a:normAutofit/>
          </a:bodyPr>
          <a:lstStyle/>
          <a:p>
            <a:r>
              <a:rPr lang="en-US" sz="2856" dirty="0">
                <a:solidFill>
                  <a:schemeClr val="accent2"/>
                </a:solidFill>
              </a:rPr>
              <a:t>Meet Students Where They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3598" y="1495263"/>
            <a:ext cx="5440232" cy="51838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40" dirty="0"/>
              <a:t>Create a plan to improve the experience.</a:t>
            </a:r>
            <a:br>
              <a:rPr lang="en-US" sz="2040" dirty="0"/>
            </a:br>
            <a:endParaRPr lang="en-US" sz="2040" dirty="0"/>
          </a:p>
          <a:p>
            <a:pPr>
              <a:lnSpc>
                <a:spcPct val="100000"/>
              </a:lnSpc>
            </a:pPr>
            <a:r>
              <a:rPr lang="en-US" sz="2040" dirty="0"/>
              <a:t>Commit to business process re-engineering, if needed.</a:t>
            </a:r>
            <a:br>
              <a:rPr lang="en-US" sz="2040" dirty="0"/>
            </a:br>
            <a:endParaRPr lang="en-US" sz="2040" dirty="0"/>
          </a:p>
          <a:p>
            <a:pPr>
              <a:lnSpc>
                <a:spcPct val="100000"/>
              </a:lnSpc>
            </a:pPr>
            <a:r>
              <a:rPr lang="en-US" sz="2040" dirty="0"/>
              <a:t>Examine policies and procedures for potential changes.</a:t>
            </a:r>
            <a:br>
              <a:rPr lang="en-US" sz="2040" dirty="0"/>
            </a:br>
            <a:endParaRPr lang="en-US" sz="2040" dirty="0"/>
          </a:p>
          <a:p>
            <a:pPr>
              <a:lnSpc>
                <a:spcPct val="100000"/>
              </a:lnSpc>
            </a:pPr>
            <a:r>
              <a:rPr lang="en-US" sz="2040" dirty="0"/>
              <a:t>Identify and implement technology to support new operational models.</a:t>
            </a:r>
          </a:p>
          <a:p>
            <a:endParaRPr lang="en-US" sz="204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20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006" y="2071768"/>
            <a:ext cx="10726460" cy="4437962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</a:rPr>
              <a:t>Scaling Innovation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7A2A68-05D2-4C2D-8955-284F42823192}"/>
              </a:ext>
            </a:extLst>
          </p:cNvPr>
          <p:cNvSpPr txBox="1">
            <a:spLocks/>
          </p:cNvSpPr>
          <p:nvPr/>
        </p:nvSpPr>
        <p:spPr>
          <a:xfrm>
            <a:off x="855006" y="2895832"/>
            <a:ext cx="9287156" cy="2157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32619" rtl="0" eaLnBrk="1" latinLnBrk="0" hangingPunct="1">
              <a:lnSpc>
                <a:spcPct val="90000"/>
              </a:lnSpc>
              <a:spcBef>
                <a:spcPts val="1020"/>
              </a:spcBef>
              <a:buFont typeface="Arial" panose="020B0604020202020204" pitchFamily="34" charset="0"/>
              <a:buNone/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10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1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892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23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54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785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16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47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Sidney Fernandes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Vice President IT/CIO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674AA-BA6A-4690-8C41-180A5F05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75" y="334761"/>
            <a:ext cx="1456148" cy="1427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208A8-66F8-4C3E-9A96-2E327B0BBFD0}"/>
              </a:ext>
            </a:extLst>
          </p:cNvPr>
          <p:cNvSpPr txBox="1"/>
          <p:nvPr/>
        </p:nvSpPr>
        <p:spPr>
          <a:xfrm>
            <a:off x="2323750" y="694595"/>
            <a:ext cx="652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University of South Florida System</a:t>
            </a:r>
          </a:p>
        </p:txBody>
      </p:sp>
    </p:spTree>
    <p:extLst>
      <p:ext uri="{BB962C8B-B14F-4D97-AF65-F5344CB8AC3E}">
        <p14:creationId xmlns:p14="http://schemas.microsoft.com/office/powerpoint/2010/main" val="107609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22" y="171136"/>
            <a:ext cx="11545629" cy="1351952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Scaling Innovation = A New IT mindset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197" y="1118801"/>
            <a:ext cx="6360355" cy="5028611"/>
          </a:xfrm>
        </p:spPr>
        <p:txBody>
          <a:bodyPr vert="horz" lIns="93260" tIns="46630" rIns="93260" bIns="46630" rtlCol="0" anchor="t">
            <a:normAutofit fontScale="92500" lnSpcReduction="10000"/>
          </a:bodyPr>
          <a:lstStyle/>
          <a:p>
            <a:pPr lvl="1"/>
            <a:r>
              <a:rPr lang="en-US" sz="3264" dirty="0">
                <a:ea typeface="+mn-lt"/>
                <a:cs typeface="+mn-lt"/>
              </a:rPr>
              <a:t>Lazer </a:t>
            </a:r>
            <a:r>
              <a:rPr lang="en-US" sz="3264" b="1" dirty="0">
                <a:ea typeface="+mn-lt"/>
                <a:cs typeface="+mn-lt"/>
              </a:rPr>
              <a:t>focus</a:t>
            </a:r>
            <a:r>
              <a:rPr lang="en-US" sz="3264" dirty="0">
                <a:ea typeface="+mn-lt"/>
                <a:cs typeface="+mn-lt"/>
              </a:rPr>
              <a:t> on client outcome</a:t>
            </a:r>
          </a:p>
          <a:p>
            <a:pPr lvl="1"/>
            <a:r>
              <a:rPr lang="en-US" sz="3264" dirty="0">
                <a:ea typeface="+mn-lt"/>
                <a:cs typeface="+mn-lt"/>
              </a:rPr>
              <a:t>Pivot with </a:t>
            </a:r>
            <a:r>
              <a:rPr lang="en-US" sz="3264" b="1" dirty="0">
                <a:ea typeface="+mn-lt"/>
                <a:cs typeface="+mn-lt"/>
              </a:rPr>
              <a:t>empathy</a:t>
            </a:r>
            <a:r>
              <a:rPr lang="en-US" sz="3264" dirty="0">
                <a:ea typeface="+mn-lt"/>
                <a:cs typeface="+mn-lt"/>
              </a:rPr>
              <a:t> to client realities</a:t>
            </a:r>
          </a:p>
          <a:p>
            <a:pPr lvl="1"/>
            <a:r>
              <a:rPr lang="en-US" sz="3264" dirty="0">
                <a:ea typeface="+mn-lt"/>
                <a:cs typeface="+mn-lt"/>
              </a:rPr>
              <a:t>Scale and </a:t>
            </a:r>
            <a:r>
              <a:rPr lang="en-US" sz="3264" b="1" dirty="0">
                <a:ea typeface="+mn-lt"/>
                <a:cs typeface="+mn-lt"/>
              </a:rPr>
              <a:t>sustain</a:t>
            </a:r>
            <a:r>
              <a:rPr lang="en-US" sz="3264" dirty="0">
                <a:ea typeface="+mn-lt"/>
                <a:cs typeface="+mn-lt"/>
              </a:rPr>
              <a:t> innovative practices</a:t>
            </a:r>
            <a:endParaRPr lang="en-US" dirty="0"/>
          </a:p>
          <a:p>
            <a:pPr lvl="1"/>
            <a:r>
              <a:rPr lang="en-US" sz="3264" dirty="0">
                <a:ea typeface="+mn-lt"/>
                <a:cs typeface="+mn-lt"/>
              </a:rPr>
              <a:t>Break down </a:t>
            </a:r>
            <a:r>
              <a:rPr lang="en-US" sz="3264" b="1" dirty="0">
                <a:ea typeface="+mn-lt"/>
                <a:cs typeface="+mn-lt"/>
              </a:rPr>
              <a:t>IT  silos</a:t>
            </a:r>
            <a:endParaRPr lang="en-US" b="1" dirty="0"/>
          </a:p>
          <a:p>
            <a:pPr lvl="1"/>
            <a:r>
              <a:rPr lang="en-US" sz="3264" dirty="0">
                <a:cs typeface="Calibri"/>
              </a:rPr>
              <a:t>Create </a:t>
            </a:r>
            <a:r>
              <a:rPr lang="en-US" sz="3264" b="1" dirty="0">
                <a:cs typeface="Calibri"/>
              </a:rPr>
              <a:t>platforms</a:t>
            </a:r>
            <a:r>
              <a:rPr lang="en-US" sz="3264" dirty="0">
                <a:cs typeface="Calibri"/>
              </a:rPr>
              <a:t> for transformation</a:t>
            </a:r>
          </a:p>
          <a:p>
            <a:pPr lvl="1"/>
            <a:r>
              <a:rPr lang="en-US" sz="3264" dirty="0">
                <a:cs typeface="Calibri"/>
              </a:rPr>
              <a:t>Rapidly </a:t>
            </a:r>
            <a:r>
              <a:rPr lang="en-US" sz="3264" b="1" dirty="0">
                <a:cs typeface="Calibri"/>
              </a:rPr>
              <a:t>deliver</a:t>
            </a:r>
            <a:r>
              <a:rPr lang="en-US" sz="3264" dirty="0">
                <a:cs typeface="Calibri"/>
              </a:rPr>
              <a:t> value-producing products NOT individual projects</a:t>
            </a:r>
            <a:r>
              <a:rPr lang="en-US" sz="3264" b="1" dirty="0">
                <a:ea typeface="+mn-lt"/>
                <a:cs typeface="+mn-lt"/>
              </a:rPr>
              <a:t> </a:t>
            </a:r>
            <a:endParaRPr lang="en-US" sz="3264" dirty="0">
              <a:ea typeface="+mn-lt"/>
              <a:cs typeface="+mn-lt"/>
            </a:endParaRPr>
          </a:p>
          <a:p>
            <a:pPr lvl="1"/>
            <a:r>
              <a:rPr lang="en-US" sz="3264" dirty="0">
                <a:cs typeface="Calibri"/>
              </a:rPr>
              <a:t>Hire and </a:t>
            </a:r>
            <a:r>
              <a:rPr lang="en-US" sz="3264" b="1" dirty="0">
                <a:cs typeface="Calibri"/>
              </a:rPr>
              <a:t>reward</a:t>
            </a:r>
            <a:r>
              <a:rPr lang="en-US" sz="3264" dirty="0">
                <a:cs typeface="Calibri"/>
              </a:rPr>
              <a:t> a growth mindset</a:t>
            </a:r>
          </a:p>
          <a:p>
            <a:pPr lvl="1"/>
            <a:endParaRPr lang="en-US" sz="3264" dirty="0">
              <a:cs typeface="Calibri"/>
            </a:endParaRPr>
          </a:p>
          <a:p>
            <a:pPr lvl="1"/>
            <a:endParaRPr lang="en-US" sz="3264" dirty="0">
              <a:cs typeface="Calibri"/>
            </a:endParaRPr>
          </a:p>
          <a:p>
            <a:pPr lvl="1"/>
            <a:endParaRPr lang="en-US" sz="3264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2FF3F-3F83-48C8-9CCC-6ACA681BD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56" y="1118801"/>
            <a:ext cx="4418329" cy="52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 txBox="1"/>
          <p:nvPr/>
        </p:nvSpPr>
        <p:spPr>
          <a:xfrm>
            <a:off x="1578869" y="-1392906"/>
            <a:ext cx="91398" cy="487471"/>
          </a:xfrm>
          <a:prstGeom prst="rect">
            <a:avLst/>
          </a:prstGeom>
          <a:noFill/>
          <a:ln>
            <a:noFill/>
          </a:ln>
        </p:spPr>
        <p:txBody>
          <a:bodyPr lIns="45239" tIns="45239" rIns="45239" bIns="45239" anchor="t" anchorCtr="0">
            <a:noAutofit/>
          </a:bodyPr>
          <a:lstStyle/>
          <a:p>
            <a:pPr defTabSz="452608">
              <a:buClr>
                <a:srgbClr val="000000"/>
              </a:buClr>
            </a:pPr>
            <a:endParaRPr sz="1782">
              <a:solidFill>
                <a:srgbClr val="000000"/>
              </a:solidFill>
              <a:latin typeface="Calibri" panose="020F0502020204030204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1701" y="2288675"/>
            <a:ext cx="3084692" cy="489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32597"/>
            <a:r>
              <a:rPr lang="en-US" sz="2520" b="1" dirty="0">
                <a:solidFill>
                  <a:srgbClr val="A5A5A5">
                    <a:lumMod val="50000"/>
                  </a:srgbClr>
                </a:solidFill>
                <a:latin typeface="Calibri" panose="020F0502020204030204"/>
              </a:rPr>
              <a:t>Do you remember?...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215" y="1433341"/>
            <a:ext cx="3128279" cy="2134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" y="1432700"/>
            <a:ext cx="3181570" cy="2134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482" y="3575071"/>
            <a:ext cx="3048958" cy="20312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707" y="1297038"/>
            <a:ext cx="5291036" cy="351269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BF6436-69F9-45A0-9934-88885CEB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" y="-8968"/>
            <a:ext cx="11962566" cy="1351952"/>
          </a:xfrm>
        </p:spPr>
        <p:txBody>
          <a:bodyPr/>
          <a:lstStyle/>
          <a:p>
            <a:r>
              <a:rPr lang="en-US" dirty="0"/>
              <a:t>Agile = Eternal Learning: 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07F3A390-4824-4F0D-83A5-7CAAEA08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235" y="5213206"/>
            <a:ext cx="3321486" cy="3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2597"/>
            <a:r>
              <a:rPr lang="en-US" sz="1795" dirty="0">
                <a:solidFill>
                  <a:srgbClr val="213965"/>
                </a:solidFill>
              </a:rPr>
              <a:t> </a:t>
            </a:r>
            <a:endParaRPr lang="en-US" sz="1795" b="1" dirty="0">
              <a:solidFill>
                <a:srgbClr val="213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40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ABC5B-1EA0-42EC-A870-1E57ADEC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26" y="253768"/>
            <a:ext cx="11144028" cy="1351952"/>
          </a:xfrm>
        </p:spPr>
        <p:txBody>
          <a:bodyPr/>
          <a:lstStyle/>
          <a:p>
            <a:r>
              <a:rPr lang="en-US" dirty="0">
                <a:solidFill>
                  <a:srgbClr val="EF7622"/>
                </a:solidFill>
              </a:rPr>
              <a:t>Change management = Tight feed back loops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4E495-5FCA-471E-AFA4-F80E44103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Calibri"/>
              </a:rPr>
              <a:t>1st client wave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7" descr="A picture containing flower&#10;&#10;Description generated with very high confidence">
            <a:extLst>
              <a:ext uri="{FF2B5EF4-FFF2-40B4-BE49-F238E27FC236}">
                <a16:creationId xmlns:a16="http://schemas.microsoft.com/office/drawing/2014/main" id="{74C74331-F59B-465C-A3D3-305FF1E431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6364" y="2703334"/>
            <a:ext cx="5260465" cy="124067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E7C9C-0ACD-4ADB-A9A0-6148F75B7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Calibri"/>
              </a:rPr>
              <a:t>2nd client wave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9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1FB2FBE9-A0DF-4D6E-92DA-11B41554A7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7735" y="4005113"/>
            <a:ext cx="5286372" cy="1190674"/>
          </a:xfrm>
          <a:prstGeom prst="rect">
            <a:avLst/>
          </a:prstGeom>
        </p:spPr>
      </p:pic>
      <p:pic>
        <p:nvPicPr>
          <p:cNvPr id="11" name="Picture 11" descr="A picture containing bird, flower&#10;&#10;Description generated with very high confidence">
            <a:extLst>
              <a:ext uri="{FF2B5EF4-FFF2-40B4-BE49-F238E27FC236}">
                <a16:creationId xmlns:a16="http://schemas.microsoft.com/office/drawing/2014/main" id="{9094508F-0D1D-4EF8-9494-475200B03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84" y="2829925"/>
            <a:ext cx="5147821" cy="1195895"/>
          </a:xfrm>
          <a:prstGeom prst="rect">
            <a:avLst/>
          </a:prstGeom>
        </p:spPr>
      </p:pic>
      <p:pic>
        <p:nvPicPr>
          <p:cNvPr id="13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FD23AEC-0A0A-47DF-90B1-FF1FB150B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95" y="4074588"/>
            <a:ext cx="5055301" cy="1112092"/>
          </a:xfrm>
          <a:prstGeom prst="rect">
            <a:avLst/>
          </a:prstGeom>
        </p:spPr>
      </p:pic>
      <p:pic>
        <p:nvPicPr>
          <p:cNvPr id="15" name="Picture 15" descr="A picture containing bird, flower&#10;&#10;Description generated with very high confidence">
            <a:extLst>
              <a:ext uri="{FF2B5EF4-FFF2-40B4-BE49-F238E27FC236}">
                <a16:creationId xmlns:a16="http://schemas.microsoft.com/office/drawing/2014/main" id="{48B8FE0D-0404-4F89-A976-B55FE3FD8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746" y="2558048"/>
            <a:ext cx="7766143" cy="1795161"/>
          </a:xfrm>
          <a:prstGeom prst="rect">
            <a:avLst/>
          </a:prstGeom>
        </p:spPr>
      </p:pic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967C39-733B-405E-99DD-F1D161D16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271" y="3627553"/>
            <a:ext cx="7516338" cy="27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1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21184" y="2396954"/>
            <a:ext cx="10752125" cy="361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8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387" y="740739"/>
            <a:ext cx="8592240" cy="1632056"/>
          </a:xfrm>
        </p:spPr>
        <p:txBody>
          <a:bodyPr/>
          <a:lstStyle/>
          <a:p>
            <a:r>
              <a:rPr lang="en-US" dirty="0">
                <a:solidFill>
                  <a:srgbClr val="446CA9"/>
                </a:solidFill>
              </a:rPr>
              <a:t>Questions?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EE60F3-6297-4CF1-8A00-FC6F94263BD9}"/>
              </a:ext>
            </a:extLst>
          </p:cNvPr>
          <p:cNvSpPr txBox="1">
            <a:spLocks/>
          </p:cNvSpPr>
          <p:nvPr/>
        </p:nvSpPr>
        <p:spPr>
          <a:xfrm>
            <a:off x="1330249" y="6061783"/>
            <a:ext cx="9501920" cy="77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24" dirty="0"/>
              <a:t>NOTE: This presentation leaves copyright of the content to the presenter. Unless otherwise noted in the materials, uploaded content carries the </a:t>
            </a:r>
            <a:r>
              <a:rPr lang="en-US" sz="1224" dirty="0">
                <a:hlinkClick r:id="rId2"/>
              </a:rPr>
              <a:t>Creative Commons Attribution 4.0 International (CC BY 4.0), </a:t>
            </a:r>
            <a:r>
              <a:rPr lang="en-US" sz="1224" dirty="0"/>
              <a:t>which grants usage to the general public, with appropriate credit to the author.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E71080-E299-491A-86DA-498A98AD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8435" y="2477227"/>
            <a:ext cx="8592240" cy="3241104"/>
          </a:xfrm>
        </p:spPr>
        <p:txBody>
          <a:bodyPr>
            <a:normAutofit/>
          </a:bodyPr>
          <a:lstStyle/>
          <a:p>
            <a:endParaRPr lang="en-US" sz="3200" b="1" dirty="0"/>
          </a:p>
          <a:p>
            <a:r>
              <a:rPr lang="en-US" sz="3200" b="1" dirty="0"/>
              <a:t>Thank you!</a:t>
            </a:r>
            <a:endParaRPr lang="en-US" sz="2800" b="1" dirty="0"/>
          </a:p>
          <a:p>
            <a:r>
              <a:rPr lang="en-US" sz="2400" b="1" dirty="0">
                <a:hlinkClick r:id="rId3"/>
              </a:rPr>
              <a:t>https://www.linkedin.com/in/kurt-ewen-ph-d-a2a64672/</a:t>
            </a:r>
            <a:endParaRPr lang="en-US" sz="2400" b="1" dirty="0"/>
          </a:p>
          <a:p>
            <a:r>
              <a:rPr lang="en-US" sz="2400" b="1" dirty="0">
                <a:hlinkClick r:id="rId4"/>
              </a:rPr>
              <a:t>https://www.linkedin.com/in/tracy-woods-85732a1/</a:t>
            </a:r>
            <a:endParaRPr lang="en-US" sz="2400" b="1" dirty="0"/>
          </a:p>
          <a:p>
            <a:r>
              <a:rPr lang="en-US" sz="2400" b="1" dirty="0">
                <a:hlinkClick r:id="rId5"/>
              </a:rPr>
              <a:t>https://www.linkedin.com/in/sidney-fernandes-6305b71/</a:t>
            </a:r>
            <a:endParaRPr lang="en-US" sz="2400" b="1" dirty="0"/>
          </a:p>
          <a:p>
            <a:r>
              <a:rPr lang="en-US" sz="2400" b="1" dirty="0">
                <a:hlinkClick r:id="rId6"/>
              </a:rPr>
              <a:t>https://www.linkedin.com/in/estovall/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9BCB8D-9ED1-FF48-AE1D-4EFE7DB1280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4901" y="858518"/>
            <a:ext cx="3836988" cy="974725"/>
          </a:xfrm>
        </p:spPr>
        <p:txBody>
          <a:bodyPr/>
          <a:lstStyle/>
          <a:p>
            <a:r>
              <a:rPr lang="en-US"/>
              <a:t>Next steps…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60516-A361-9440-AC35-6CE9F4E139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Visit us in booth #1431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6E73D-F63E-CF40-B372-A4926C1F8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25000"/>
                  </a:schemeClr>
                </a:solidFill>
              </a:rPr>
              <a:t>Come experience our solutions, insight and conversations about a reimagined campus.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AB6766-A500-E74F-AEAC-04EBA413A04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402434" y="2321444"/>
            <a:ext cx="6449140" cy="415055"/>
          </a:xfrm>
        </p:spPr>
        <p:txBody>
          <a:bodyPr/>
          <a:lstStyle/>
          <a:p>
            <a:r>
              <a:rPr lang="en-US"/>
              <a:t>Attend sessions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7A5464-25AF-7342-8807-AFC1701C2A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02434" y="2819285"/>
            <a:ext cx="6449140" cy="74827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/>
              <a:t>Oct</a:t>
            </a:r>
            <a:r>
              <a:rPr lang="en-US" b="1" dirty="0"/>
              <a:t>. 16, 3:15PM – 4:00PM</a:t>
            </a:r>
            <a:br>
              <a:rPr lang="en-US" dirty="0"/>
            </a:br>
            <a:r>
              <a:rPr lang="en-US" dirty="0"/>
              <a:t>Campus Reimagined for Humans: propelling students to self-actualization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2F2F87-1EB0-7340-81D6-48E75EB126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402434" y="4952510"/>
            <a:ext cx="6449140" cy="415055"/>
          </a:xfrm>
        </p:spPr>
        <p:txBody>
          <a:bodyPr/>
          <a:lstStyle/>
          <a:p>
            <a:r>
              <a:rPr lang="en-US"/>
              <a:t>Continue the learning at aka.ms/HED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826AF9-1A06-9940-A53F-F6A546B3E0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02434" y="5399864"/>
            <a:ext cx="6449140" cy="748277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25000"/>
                  </a:schemeClr>
                </a:solidFill>
              </a:rPr>
              <a:t>To stay up to date with digital transformation in Higher Education.</a:t>
            </a:r>
            <a:endParaRPr lang="en-US" sz="2100">
              <a:solidFill>
                <a:schemeClr val="bg1">
                  <a:lumMod val="25000"/>
                </a:schemeClr>
              </a:solidFill>
            </a:endParaRPr>
          </a:p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0E985-7E95-41FC-B488-2D1AD7418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b="10743"/>
          <a:stretch/>
        </p:blipFill>
        <p:spPr>
          <a:xfrm>
            <a:off x="159025" y="169477"/>
            <a:ext cx="2123480" cy="53819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3133A7-D892-468A-A17F-F718902201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9ADA8-EC9D-4BD2-82C2-A55AD67A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6" r="31852" b="2299"/>
          <a:stretch/>
        </p:blipFill>
        <p:spPr>
          <a:xfrm>
            <a:off x="1033" y="1939500"/>
            <a:ext cx="4897328" cy="50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3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aerial view of a city&#10;&#10;Description automatically generated">
            <a:extLst>
              <a:ext uri="{FF2B5EF4-FFF2-40B4-BE49-F238E27FC236}">
                <a16:creationId xmlns:a16="http://schemas.microsoft.com/office/drawing/2014/main" id="{369100C0-562E-41A7-B2E8-0141C46AEC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" y="-1"/>
            <a:ext cx="6847894" cy="6994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F7700A-9255-4478-9620-9F5175E44750}"/>
              </a:ext>
            </a:extLst>
          </p:cNvPr>
          <p:cNvSpPr/>
          <p:nvPr/>
        </p:nvSpPr>
        <p:spPr>
          <a:xfrm>
            <a:off x="881" y="-1"/>
            <a:ext cx="6847894" cy="6994525"/>
          </a:xfrm>
          <a:prstGeom prst="rect">
            <a:avLst/>
          </a:prstGeom>
          <a:solidFill>
            <a:srgbClr val="001848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11B19F-0278-4047-A1B4-CF6EB15A5396}"/>
              </a:ext>
            </a:extLst>
          </p:cNvPr>
          <p:cNvGrpSpPr/>
          <p:nvPr/>
        </p:nvGrpSpPr>
        <p:grpSpPr>
          <a:xfrm>
            <a:off x="7429704" y="633985"/>
            <a:ext cx="4681969" cy="4519857"/>
            <a:chOff x="7283821" y="621610"/>
            <a:chExt cx="4590582" cy="44316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8ABE14-6DF1-4C06-A1B3-B8FE2B2C4EFB}"/>
                </a:ext>
              </a:extLst>
            </p:cNvPr>
            <p:cNvSpPr/>
            <p:nvPr/>
          </p:nvSpPr>
          <p:spPr>
            <a:xfrm>
              <a:off x="7283822" y="2470871"/>
              <a:ext cx="4334438" cy="2582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32597">
                <a:lnSpc>
                  <a:spcPct val="150000"/>
                </a:lnSpc>
              </a:pPr>
              <a:r>
                <a:rPr lang="en-US">
                  <a:solidFill>
                    <a:prstClr val="white">
                      <a:lumMod val="50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Advances in technology are creating new knowledge, new experiences, and new opportunities. </a:t>
              </a:r>
              <a:br>
                <a:rPr lang="en-US">
                  <a:solidFill>
                    <a:prstClr val="white">
                      <a:lumMod val="50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US">
                  <a:solidFill>
                    <a:prstClr val="white">
                      <a:lumMod val="50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>
                  <a:solidFill>
                    <a:prstClr val="white">
                      <a:lumMod val="50000"/>
                    </a:prst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We must move forward, without leaving people behind.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FC9A7B-1E7F-4460-A386-59A43C8355FC}"/>
                </a:ext>
              </a:extLst>
            </p:cNvPr>
            <p:cNvGrpSpPr/>
            <p:nvPr/>
          </p:nvGrpSpPr>
          <p:grpSpPr>
            <a:xfrm>
              <a:off x="7283821" y="621610"/>
              <a:ext cx="4590582" cy="1352364"/>
              <a:chOff x="493534" y="594716"/>
              <a:chExt cx="4590582" cy="135236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94DDBF-3AFD-4254-8BAA-F51B35643CED}"/>
                  </a:ext>
                </a:extLst>
              </p:cNvPr>
              <p:cNvSpPr txBox="1"/>
              <p:nvPr/>
            </p:nvSpPr>
            <p:spPr>
              <a:xfrm>
                <a:off x="493534" y="724566"/>
                <a:ext cx="4590582" cy="122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32597"/>
                <a:r>
                  <a:rPr lang="en-US" sz="3672">
                    <a:solidFill>
                      <a:srgbClr val="001848"/>
                    </a:solidFill>
                    <a:latin typeface="Segoe UI Semibold" panose="020B0702040204020203" pitchFamily="34" charset="0"/>
                    <a:ea typeface="Roboto Black" panose="02000000000000000000" pitchFamily="2" charset="0"/>
                    <a:cs typeface="Segoe UI Semibold" panose="020B0702040204020203" pitchFamily="34" charset="0"/>
                  </a:rPr>
                  <a:t>The world is </a:t>
                </a:r>
                <a:br>
                  <a:rPr lang="en-US" sz="3672">
                    <a:solidFill>
                      <a:srgbClr val="001848"/>
                    </a:solidFill>
                    <a:latin typeface="Segoe UI Semibold" panose="020B0702040204020203" pitchFamily="34" charset="0"/>
                    <a:ea typeface="Roboto Black" panose="02000000000000000000" pitchFamily="2" charset="0"/>
                    <a:cs typeface="Segoe UI Semibold" panose="020B0702040204020203" pitchFamily="34" charset="0"/>
                  </a:rPr>
                </a:br>
                <a:r>
                  <a:rPr lang="en-US" sz="3672">
                    <a:solidFill>
                      <a:srgbClr val="001848"/>
                    </a:solidFill>
                    <a:latin typeface="Segoe UI Semibold" panose="020B0702040204020203" pitchFamily="34" charset="0"/>
                    <a:ea typeface="Roboto Black" panose="02000000000000000000" pitchFamily="2" charset="0"/>
                    <a:cs typeface="Segoe UI Semibold" panose="020B0702040204020203" pitchFamily="34" charset="0"/>
                  </a:rPr>
                  <a:t>rapidly changing</a:t>
                </a:r>
                <a:endParaRPr lang="id-ID" sz="3672">
                  <a:solidFill>
                    <a:srgbClr val="001848"/>
                  </a:solidFill>
                  <a:latin typeface="Segoe UI Semibold" panose="020B0702040204020203" pitchFamily="34" charset="0"/>
                  <a:ea typeface="Roboto Black" panose="02000000000000000000" pitchFamily="2" charset="0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88CAD8-ACE8-4FF6-9764-B5C3B43BA8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780" y="594716"/>
                <a:ext cx="562200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CD26DE1-513C-4D57-82A9-A6F2E2782788}"/>
              </a:ext>
            </a:extLst>
          </p:cNvPr>
          <p:cNvSpPr/>
          <p:nvPr/>
        </p:nvSpPr>
        <p:spPr>
          <a:xfrm>
            <a:off x="6848776" y="-1"/>
            <a:ext cx="91773" cy="6994525"/>
          </a:xfrm>
          <a:prstGeom prst="rect">
            <a:avLst/>
          </a:prstGeom>
          <a:solidFill>
            <a:srgbClr val="00A99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46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46" y="795057"/>
            <a:ext cx="8608418" cy="8743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98" dirty="0">
                <a:solidFill>
                  <a:srgbClr val="446CA9"/>
                </a:solidFill>
              </a:rPr>
              <a:t>Session Evaluations</a:t>
            </a:r>
            <a:br>
              <a:rPr lang="en-US" sz="2856" dirty="0"/>
            </a:br>
            <a:r>
              <a:rPr lang="en-US" sz="2244" dirty="0"/>
              <a:t>There are two ways to access the session and presenter evaluations:</a:t>
            </a:r>
            <a:endParaRPr lang="en-US" sz="204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21184" y="2396955"/>
            <a:ext cx="7698067" cy="3190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32597">
              <a:spcBef>
                <a:spcPts val="1020"/>
              </a:spcBef>
              <a:buNone/>
            </a:pPr>
            <a:r>
              <a:rPr lang="en-US" sz="4080" dirty="0">
                <a:solidFill>
                  <a:srgbClr val="446CA9"/>
                </a:solidFill>
                <a:latin typeface="Calibri" panose="020F0502020204030204"/>
              </a:rPr>
              <a:t>1</a:t>
            </a:r>
          </a:p>
          <a:p>
            <a:pPr marL="0" indent="0" defTabSz="932597">
              <a:spcBef>
                <a:spcPts val="1020"/>
              </a:spcBef>
              <a:buNone/>
            </a:pPr>
            <a:endParaRPr lang="en-US" sz="408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  <a:p>
            <a:pPr marL="0" indent="0" defTabSz="932597">
              <a:spcBef>
                <a:spcPts val="1020"/>
              </a:spcBef>
              <a:buNone/>
            </a:pPr>
            <a:r>
              <a:rPr lang="en-US" sz="4080" dirty="0">
                <a:solidFill>
                  <a:srgbClr val="446CA9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91365-6C53-48AF-BE7B-1DA5CEB68C5A}"/>
              </a:ext>
            </a:extLst>
          </p:cNvPr>
          <p:cNvSpPr txBox="1"/>
          <p:nvPr/>
        </p:nvSpPr>
        <p:spPr>
          <a:xfrm>
            <a:off x="1565920" y="3895823"/>
            <a:ext cx="3016170" cy="163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597"/>
            <a:r>
              <a:rPr lang="en-US" sz="1632" dirty="0">
                <a:solidFill>
                  <a:prstClr val="black"/>
                </a:solidFill>
                <a:latin typeface="Calibri" panose="020F0502020204030204"/>
              </a:rPr>
              <a:t>From the mobile app, click on the session you want from the schedule &gt; then scroll down or click on the associated resources &gt; and the </a:t>
            </a:r>
            <a:r>
              <a:rPr lang="en-US" sz="1632" dirty="0">
                <a:solidFill>
                  <a:srgbClr val="446CA9"/>
                </a:solidFill>
                <a:latin typeface="Calibri" panose="020F0502020204030204"/>
              </a:rPr>
              <a:t>evaluation </a:t>
            </a:r>
            <a:r>
              <a:rPr lang="en-US" sz="1632" dirty="0">
                <a:solidFill>
                  <a:prstClr val="black"/>
                </a:solidFill>
                <a:latin typeface="Calibri" panose="020F0502020204030204"/>
              </a:rPr>
              <a:t>will pop up in the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1638-B65C-4C26-A662-6F5DAE2846BE}"/>
              </a:ext>
            </a:extLst>
          </p:cNvPr>
          <p:cNvSpPr txBox="1"/>
          <p:nvPr/>
        </p:nvSpPr>
        <p:spPr>
          <a:xfrm>
            <a:off x="1588667" y="2637409"/>
            <a:ext cx="2826925" cy="606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597"/>
            <a:r>
              <a:rPr lang="en-US" sz="1632" dirty="0">
                <a:solidFill>
                  <a:prstClr val="black"/>
                </a:solidFill>
                <a:latin typeface="Calibri" panose="020F0502020204030204"/>
              </a:rPr>
              <a:t>In the online agenda, click on the “</a:t>
            </a:r>
            <a:r>
              <a:rPr lang="en-US" sz="1632" dirty="0">
                <a:solidFill>
                  <a:srgbClr val="446CA9"/>
                </a:solidFill>
                <a:latin typeface="Calibri" panose="020F0502020204030204"/>
              </a:rPr>
              <a:t>Evaluate Session</a:t>
            </a:r>
            <a:r>
              <a:rPr lang="en-US" sz="1632" dirty="0">
                <a:solidFill>
                  <a:prstClr val="black"/>
                </a:solidFill>
                <a:latin typeface="Calibri" panose="020F0502020204030204"/>
              </a:rPr>
              <a:t>”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38" y="1916812"/>
            <a:ext cx="5628343" cy="1445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838" y="3531495"/>
            <a:ext cx="5629830" cy="22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ell phone&#10;&#10;Description automatically generated">
            <a:extLst>
              <a:ext uri="{FF2B5EF4-FFF2-40B4-BE49-F238E27FC236}">
                <a16:creationId xmlns:a16="http://schemas.microsoft.com/office/drawing/2014/main" id="{C2AA90B0-8AA5-4CD1-9214-DB68C252A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" y="-1"/>
            <a:ext cx="12434711" cy="6994526"/>
          </a:xfrm>
          <a:prstGeom prst="rect">
            <a:avLst/>
          </a:prstGeom>
        </p:spPr>
      </p:pic>
      <p:pic>
        <p:nvPicPr>
          <p:cNvPr id="12" name="Picture 11" descr="A person holding a cell phone&#10;&#10;Description automatically generated">
            <a:extLst>
              <a:ext uri="{FF2B5EF4-FFF2-40B4-BE49-F238E27FC236}">
                <a16:creationId xmlns:a16="http://schemas.microsoft.com/office/drawing/2014/main" id="{20AC56BA-D364-40CC-AD79-C15CFA0830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" y="0"/>
            <a:ext cx="4921638" cy="69945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CCB877-1D44-4CB1-AEFE-9AF71AFE60AD}"/>
              </a:ext>
            </a:extLst>
          </p:cNvPr>
          <p:cNvSpPr/>
          <p:nvPr/>
        </p:nvSpPr>
        <p:spPr>
          <a:xfrm>
            <a:off x="882" y="-2"/>
            <a:ext cx="4921638" cy="6994526"/>
          </a:xfrm>
          <a:prstGeom prst="rect">
            <a:avLst/>
          </a:prstGeom>
          <a:solidFill>
            <a:srgbClr val="001848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32597"/>
            <a:endParaRPr lang="en-US" b="1" dirty="0"/>
          </a:p>
          <a:p>
            <a:pPr defTabSz="932597"/>
            <a:endParaRPr lang="en-US" b="1" dirty="0"/>
          </a:p>
          <a:p>
            <a:pPr defTabSz="932597"/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49D01C-AB0C-4CA7-B53D-BCE0BACEDDD5}"/>
              </a:ext>
            </a:extLst>
          </p:cNvPr>
          <p:cNvSpPr/>
          <p:nvPr/>
        </p:nvSpPr>
        <p:spPr>
          <a:xfrm>
            <a:off x="7262340" y="-1182976"/>
            <a:ext cx="240659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597"/>
            <a:r>
              <a:rPr lang="en-US">
                <a:solidFill>
                  <a:srgbClr val="111111"/>
                </a:solidFill>
                <a:latin typeface="Segoe UI" panose="020B0502040204020203" pitchFamily="34" charset="0"/>
              </a:rPr>
              <a:t>·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71C2F2-98BF-4150-9B74-F2EB5AD1315A}"/>
              </a:ext>
            </a:extLst>
          </p:cNvPr>
          <p:cNvCxnSpPr>
            <a:cxnSpLocks/>
          </p:cNvCxnSpPr>
          <p:nvPr/>
        </p:nvCxnSpPr>
        <p:spPr>
          <a:xfrm>
            <a:off x="299636" y="341149"/>
            <a:ext cx="57339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ED68EE8-54B3-40A0-9725-D518E4C9474E}"/>
              </a:ext>
            </a:extLst>
          </p:cNvPr>
          <p:cNvSpPr/>
          <p:nvPr/>
        </p:nvSpPr>
        <p:spPr>
          <a:xfrm>
            <a:off x="4916086" y="-14414"/>
            <a:ext cx="74819" cy="700893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F7F2F-E718-4C2F-BE77-3A4B16C00A55}"/>
              </a:ext>
            </a:extLst>
          </p:cNvPr>
          <p:cNvSpPr txBox="1"/>
          <p:nvPr/>
        </p:nvSpPr>
        <p:spPr>
          <a:xfrm>
            <a:off x="0" y="5912188"/>
            <a:ext cx="4916086" cy="939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https://er.educause.edu/articles/2019/1/top-10-it-issues-2019-the-student-genome-project#students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F63CB5-F7AB-43DB-AB38-65457E1E7C73}"/>
              </a:ext>
            </a:extLst>
          </p:cNvPr>
          <p:cNvSpPr txBox="1"/>
          <p:nvPr/>
        </p:nvSpPr>
        <p:spPr>
          <a:xfrm>
            <a:off x="196412" y="977221"/>
            <a:ext cx="4452369" cy="300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597"/>
            <a:r>
              <a:rPr lang="en-US" sz="2400" b="1" dirty="0">
                <a:solidFill>
                  <a:schemeClr val="bg1"/>
                </a:solidFill>
              </a:rPr>
              <a:t>Empowered Students: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defTabSz="932597"/>
            <a:endParaRPr lang="en-US" dirty="0">
              <a:solidFill>
                <a:schemeClr val="bg1"/>
              </a:solidFill>
            </a:endParaRPr>
          </a:p>
          <a:p>
            <a:pPr defTabSz="932597"/>
            <a:endParaRPr lang="en-US" dirty="0">
              <a:solidFill>
                <a:schemeClr val="bg1"/>
              </a:solidFill>
            </a:endParaRPr>
          </a:p>
          <a:p>
            <a:pPr defTabSz="932597"/>
            <a:r>
              <a:rPr lang="en-US" dirty="0">
                <a:solidFill>
                  <a:schemeClr val="bg1"/>
                </a:solidFill>
              </a:rPr>
              <a:t>In the drive to improve student outcomes, institutional leaders are increasingly focused on individual students: their life circumstances and their entire academic journey. Leaders are relying on analytics and technology to make progress in retention, persistence, and other student outcomes.</a:t>
            </a:r>
          </a:p>
        </p:txBody>
      </p:sp>
    </p:spTree>
    <p:extLst>
      <p:ext uri="{BB962C8B-B14F-4D97-AF65-F5344CB8AC3E}">
        <p14:creationId xmlns:p14="http://schemas.microsoft.com/office/powerpoint/2010/main" val="40389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005" y="2071768"/>
            <a:ext cx="10976353" cy="4437962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</a:rPr>
              <a:t>Leveraging the Student Voice to Accelerate Institutional Change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7A2A68-05D2-4C2D-8955-284F42823192}"/>
              </a:ext>
            </a:extLst>
          </p:cNvPr>
          <p:cNvSpPr txBox="1">
            <a:spLocks/>
          </p:cNvSpPr>
          <p:nvPr/>
        </p:nvSpPr>
        <p:spPr>
          <a:xfrm>
            <a:off x="855006" y="2895832"/>
            <a:ext cx="9287156" cy="2157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32619" rtl="0" eaLnBrk="1" latinLnBrk="0" hangingPunct="1">
              <a:lnSpc>
                <a:spcPct val="90000"/>
              </a:lnSpc>
              <a:spcBef>
                <a:spcPts val="1020"/>
              </a:spcBef>
              <a:buFont typeface="Arial" panose="020B0604020202020204" pitchFamily="34" charset="0"/>
              <a:buNone/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10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1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892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23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549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785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16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478" indent="0" algn="ctr" defTabSz="932619" rtl="0" eaLnBrk="1" latinLnBrk="0" hangingPunct="1">
              <a:lnSpc>
                <a:spcPct val="90000"/>
              </a:lnSpc>
              <a:spcBef>
                <a:spcPts val="510"/>
              </a:spcBef>
              <a:buFont typeface="Arial" panose="020B0604020202020204" pitchFamily="34" charset="0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Kurt Ewen, Ph.D.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Vice Chancellor, Strategy, Planning &amp; Institutional Effectiveness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208A8-66F8-4C3E-9A96-2E327B0BBFD0}"/>
              </a:ext>
            </a:extLst>
          </p:cNvPr>
          <p:cNvSpPr txBox="1"/>
          <p:nvPr/>
        </p:nvSpPr>
        <p:spPr>
          <a:xfrm>
            <a:off x="2323750" y="694595"/>
            <a:ext cx="6048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Houston Community College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775DA-2B79-4794-907B-6258A2FB3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43" y="297199"/>
            <a:ext cx="1832254" cy="12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B45AC-5CEE-1243-90AA-843A66B1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2404084" cy="6994525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45D10EED-6AAE-AE44-B1D8-1AC42234BD53}"/>
              </a:ext>
            </a:extLst>
          </p:cNvPr>
          <p:cNvSpPr/>
          <p:nvPr/>
        </p:nvSpPr>
        <p:spPr>
          <a:xfrm>
            <a:off x="8549" y="487081"/>
            <a:ext cx="12419379" cy="582158"/>
          </a:xfrm>
          <a:custGeom>
            <a:avLst/>
            <a:gdLst/>
            <a:ahLst/>
            <a:cxnLst/>
            <a:rect l="l" t="t" r="r" b="b"/>
            <a:pathLst>
              <a:path w="9144000" h="428625">
                <a:moveTo>
                  <a:pt x="0" y="428625"/>
                </a:moveTo>
                <a:lnTo>
                  <a:pt x="9144000" y="428625"/>
                </a:lnTo>
                <a:lnTo>
                  <a:pt x="914400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FCB525"/>
          </a:solidFill>
        </p:spPr>
        <p:txBody>
          <a:bodyPr wrap="square" lIns="0" tIns="0" rIns="0" bIns="0" rtlCol="0"/>
          <a:lstStyle/>
          <a:p>
            <a:pPr defTabSz="1243493"/>
            <a:endParaRPr sz="2445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14DFE790-3237-5047-A473-72B05D0407A9}"/>
              </a:ext>
            </a:extLst>
          </p:cNvPr>
          <p:cNvSpPr/>
          <p:nvPr/>
        </p:nvSpPr>
        <p:spPr>
          <a:xfrm>
            <a:off x="521888" y="696841"/>
            <a:ext cx="1791323" cy="637355"/>
          </a:xfrm>
          <a:custGeom>
            <a:avLst/>
            <a:gdLst/>
            <a:ahLst/>
            <a:cxnLst/>
            <a:rect l="l" t="t" r="r" b="b"/>
            <a:pathLst>
              <a:path w="1318895" h="469265">
                <a:moveTo>
                  <a:pt x="1318539" y="0"/>
                </a:moveTo>
                <a:lnTo>
                  <a:pt x="0" y="0"/>
                </a:lnTo>
                <a:lnTo>
                  <a:pt x="659269" y="468769"/>
                </a:lnTo>
                <a:lnTo>
                  <a:pt x="1318539" y="0"/>
                </a:lnTo>
                <a:close/>
              </a:path>
            </a:pathLst>
          </a:custGeom>
          <a:solidFill>
            <a:srgbClr val="FCB525"/>
          </a:solidFill>
        </p:spPr>
        <p:txBody>
          <a:bodyPr wrap="square" lIns="0" tIns="0" rIns="0" bIns="0" rtlCol="0"/>
          <a:lstStyle/>
          <a:p>
            <a:pPr defTabSz="1243493"/>
            <a:endParaRPr sz="2445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EED60B53-0D5F-4647-B3DA-1D404E2DE855}"/>
              </a:ext>
            </a:extLst>
          </p:cNvPr>
          <p:cNvSpPr txBox="1">
            <a:spLocks/>
          </p:cNvSpPr>
          <p:nvPr/>
        </p:nvSpPr>
        <p:spPr>
          <a:xfrm>
            <a:off x="1350824" y="539960"/>
            <a:ext cx="2896130" cy="456320"/>
          </a:xfrm>
          <a:prstGeom prst="rect">
            <a:avLst/>
          </a:prstGeom>
        </p:spPr>
        <p:txBody>
          <a:bodyPr vert="horz" wrap="square" lIns="0" tIns="172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7250" defTabSz="1243493">
              <a:spcBef>
                <a:spcPts val="136"/>
              </a:spcBef>
            </a:pPr>
            <a:r>
              <a:rPr lang="en-US" sz="2852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HCC</a:t>
            </a:r>
            <a:r>
              <a:rPr lang="en-US" sz="2852" kern="0" spc="-4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2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2852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D91B9-98F4-5245-A157-F96C0BCDD910}"/>
              </a:ext>
            </a:extLst>
          </p:cNvPr>
          <p:cNvSpPr/>
          <p:nvPr/>
        </p:nvSpPr>
        <p:spPr>
          <a:xfrm>
            <a:off x="6425227" y="1069238"/>
            <a:ext cx="4553772" cy="10825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3493"/>
            <a:endParaRPr lang="en-US" sz="244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0C6867-3F8E-FC47-927C-A282C4AEDAAA}"/>
              </a:ext>
            </a:extLst>
          </p:cNvPr>
          <p:cNvSpPr/>
          <p:nvPr/>
        </p:nvSpPr>
        <p:spPr>
          <a:xfrm>
            <a:off x="539563" y="5864877"/>
            <a:ext cx="1999810" cy="58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3493"/>
            <a:endParaRPr lang="en-US" sz="2448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03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ategic Plan Presentation 2019_New 1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0235" y="8643851"/>
            <a:ext cx="3730413" cy="496525"/>
          </a:xfrm>
          <a:prstGeom prst="rect">
            <a:avLst/>
          </a:prstGeom>
        </p:spPr>
        <p:txBody>
          <a:bodyPr vert="horz" lIns="124347" tIns="62174" rIns="124347" bIns="62174" rtlCol="0" anchor="ctr"/>
          <a:lstStyle>
            <a:defPPr>
              <a:defRPr lang="en-US"/>
            </a:defPPr>
            <a:lvl1pPr marL="0" algn="r" defTabSz="1243493" rtl="0" eaLnBrk="1" latinLnBrk="0" hangingPunct="1">
              <a:defRPr sz="163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1746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493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239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6985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8731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0478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2224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3970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E2E8E-D866-9644-B4E5-5DF448EF17FB}" type="slidenum">
              <a:rPr lang="en-US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584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tegic Plan Presentation 2019_New 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0235" y="8643851"/>
            <a:ext cx="3730413" cy="496525"/>
          </a:xfrm>
          <a:prstGeom prst="rect">
            <a:avLst/>
          </a:prstGeom>
        </p:spPr>
        <p:txBody>
          <a:bodyPr vert="horz" lIns="124347" tIns="62174" rIns="124347" bIns="62174" rtlCol="0" anchor="ctr"/>
          <a:lstStyle>
            <a:defPPr>
              <a:defRPr lang="en-US"/>
            </a:defPPr>
            <a:lvl1pPr marL="0" algn="r" defTabSz="1243493" rtl="0" eaLnBrk="1" latinLnBrk="0" hangingPunct="1">
              <a:defRPr sz="163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1746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493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239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6985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8731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0478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2224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3970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E2E8E-D866-9644-B4E5-5DF448EF17FB}" type="slidenum">
              <a:rPr lang="en-US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27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tegic Plan Presentation 2019_New 1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0235" y="8643851"/>
            <a:ext cx="3730413" cy="496525"/>
          </a:xfrm>
          <a:prstGeom prst="rect">
            <a:avLst/>
          </a:prstGeom>
        </p:spPr>
        <p:txBody>
          <a:bodyPr vert="horz" lIns="124347" tIns="62174" rIns="124347" bIns="62174" rtlCol="0" anchor="ctr"/>
          <a:lstStyle>
            <a:defPPr>
              <a:defRPr lang="en-US"/>
            </a:defPPr>
            <a:lvl1pPr marL="0" algn="r" defTabSz="1243493" rtl="0" eaLnBrk="1" latinLnBrk="0" hangingPunct="1">
              <a:defRPr sz="163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1746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493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239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6985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8731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0478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2224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3970" algn="l" defTabSz="1243493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E2E8E-D866-9644-B4E5-5DF448EF17FB}" type="slidenum">
              <a:rPr lang="en-US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/>
              <a:t>9</a:t>
            </a:fld>
            <a:endParaRPr lang="en-US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787442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copy+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py+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apt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peak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HCC Colors">
      <a:dk1>
        <a:srgbClr val="000000"/>
      </a:dk1>
      <a:lt1>
        <a:srgbClr val="FFFFFF"/>
      </a:lt1>
      <a:dk2>
        <a:srgbClr val="555659"/>
      </a:dk2>
      <a:lt2>
        <a:srgbClr val="8A8A8D"/>
      </a:lt2>
      <a:accent1>
        <a:srgbClr val="FFB819"/>
      </a:accent1>
      <a:accent2>
        <a:srgbClr val="EF7622"/>
      </a:accent2>
      <a:accent3>
        <a:srgbClr val="D9272E"/>
      </a:accent3>
      <a:accent4>
        <a:srgbClr val="6CC049"/>
      </a:accent4>
      <a:accent5>
        <a:srgbClr val="0093C9"/>
      </a:accent5>
      <a:accent6>
        <a:srgbClr val="E56385"/>
      </a:accent6>
      <a:hlink>
        <a:srgbClr val="0075C9"/>
      </a:hlink>
      <a:folHlink>
        <a:srgbClr val="490D6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>
          <a:lnSpc>
            <a:spcPts val="4300"/>
          </a:lnSpc>
          <a:defRPr sz="3600" dirty="0"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2202017.MCSR18-XXXX.OfficeOfTheGeneralCounsel_PPT" id="{CE2FC465-F426-D84C-B44D-5D5F2523EAD4}" vid="{85D66F9D-AF36-F144-85F6-99FBB0349E39}"/>
    </a:ext>
  </a:extLst>
</a:theme>
</file>

<file path=ppt/theme/theme7.xml><?xml version="1.0" encoding="utf-8"?>
<a:theme xmlns:a="http://schemas.openxmlformats.org/drawingml/2006/main" name="01_Presentatio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C14656E4D0C44BACEFC8822B93682F" ma:contentTypeVersion="15" ma:contentTypeDescription="Create a new document." ma:contentTypeScope="" ma:versionID="9e93d671cb6a81807083c22ba9edadbf">
  <xsd:schema xmlns:xsd="http://www.w3.org/2001/XMLSchema" xmlns:xs="http://www.w3.org/2001/XMLSchema" xmlns:p="http://schemas.microsoft.com/office/2006/metadata/properties" xmlns:ns3="3ba7e9a8-c1e0-4fa3-bce4-451e1f02470e" xmlns:ns4="26cca301-b9e6-43f8-8c68-9d03a084e964" targetNamespace="http://schemas.microsoft.com/office/2006/metadata/properties" ma:root="true" ma:fieldsID="42fd3e27b96f769593e72744f77c6a28" ns3:_="" ns4:_="">
    <xsd:import namespace="3ba7e9a8-c1e0-4fa3-bce4-451e1f02470e"/>
    <xsd:import namespace="26cca301-b9e6-43f8-8c68-9d03a084e96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3:LastSharedByUser" minOccurs="0"/>
                <xsd:element ref="ns3:LastSharedByTime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7e9a8-c1e0-4fa3-bce4-451e1f0247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ca301-b9e6-43f8-8c68-9d03a084e9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a7e9a8-c1e0-4fa3-bce4-451e1f02470e">
      <UserInfo>
        <DisplayName>Egbert Cheng</DisplayName>
        <AccountId>1894</AccountId>
        <AccountType/>
      </UserInfo>
    </SharedWithUsers>
    <MediaServiceKeyPoints xmlns="26cca301-b9e6-43f8-8c68-9d03a084e964" xsi:nil="true"/>
  </documentManagement>
</p:properties>
</file>

<file path=customXml/itemProps1.xml><?xml version="1.0" encoding="utf-8"?>
<ds:datastoreItem xmlns:ds="http://schemas.openxmlformats.org/officeDocument/2006/customXml" ds:itemID="{D73192CE-4093-45CE-A28E-4196A25CDB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8D4825-1725-4DB1-97F5-0D7500A9E9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a7e9a8-c1e0-4fa3-bce4-451e1f02470e"/>
    <ds:schemaRef ds:uri="26cca301-b9e6-43f8-8c68-9d03a084e9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C08B23-1018-4F01-B3FD-E07B3F3BD5E5}">
  <ds:schemaRefs>
    <ds:schemaRef ds:uri="http://schemas.microsoft.com/office/2006/metadata/properties"/>
    <ds:schemaRef ds:uri="http://schemas.microsoft.com/office/infopath/2007/PartnerControls"/>
    <ds:schemaRef ds:uri="3ba7e9a8-c1e0-4fa3-bce4-451e1f02470e"/>
    <ds:schemaRef ds:uri="26cca301-b9e6-43f8-8c68-9d03a084e96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954</Words>
  <Application>Microsoft Office PowerPoint</Application>
  <PresentationFormat>Custom</PresentationFormat>
  <Paragraphs>125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Arial</vt:lpstr>
      <vt:lpstr>Avenir Book</vt:lpstr>
      <vt:lpstr>Calibri</vt:lpstr>
      <vt:lpstr>Calibri Light</vt:lpstr>
      <vt:lpstr>Courier New</vt:lpstr>
      <vt:lpstr>Segoe UI</vt:lpstr>
      <vt:lpstr>Segoe UI Light</vt:lpstr>
      <vt:lpstr>Segoe UI Semibold</vt:lpstr>
      <vt:lpstr>Segoe UI Semilight</vt:lpstr>
      <vt:lpstr>Tahoma</vt:lpstr>
      <vt:lpstr>Wingdings</vt:lpstr>
      <vt:lpstr>Title</vt:lpstr>
      <vt:lpstr>copy+image</vt:lpstr>
      <vt:lpstr>Chapter Slide</vt:lpstr>
      <vt:lpstr>Speaker Slide</vt:lpstr>
      <vt:lpstr>End Slide</vt:lpstr>
      <vt:lpstr>Office Theme</vt:lpstr>
      <vt:lpstr>01_Presentation Title</vt:lpstr>
      <vt:lpstr>1_Custom Design</vt:lpstr>
      <vt:lpstr>4_Custom Design</vt:lpstr>
      <vt:lpstr>5_Custom Design</vt:lpstr>
      <vt:lpstr>8_Custom Design</vt:lpstr>
      <vt:lpstr>1_Office Theme</vt:lpstr>
      <vt:lpstr>2_Office Theme</vt:lpstr>
      <vt:lpstr>1_copy+image</vt:lpstr>
      <vt:lpstr>Speak Their Minds: Using Student Mindsets to Drive Personalized Engagement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Higher Ed, For Higher Ed</vt:lpstr>
      <vt:lpstr>Student-Centric Transformation</vt:lpstr>
      <vt:lpstr>Journey Mapping Workshops</vt:lpstr>
      <vt:lpstr>Sample Persona</vt:lpstr>
      <vt:lpstr>Sample User Journey</vt:lpstr>
      <vt:lpstr>Meet Students Where They Are</vt:lpstr>
      <vt:lpstr>PowerPoint Presentation</vt:lpstr>
      <vt:lpstr>Scaling Innovation = A New IT mindset </vt:lpstr>
      <vt:lpstr>Agile = Eternal Learning: </vt:lpstr>
      <vt:lpstr>Change management = Tight feed back loops</vt:lpstr>
      <vt:lpstr>Questions?</vt:lpstr>
      <vt:lpstr>PowerPoint Presentation</vt:lpstr>
      <vt:lpstr>Session Evaluations There are two ways to access the session and presenter evaluations: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Elizabeth Stovall</cp:lastModifiedBy>
  <cp:revision>5</cp:revision>
  <dcterms:created xsi:type="dcterms:W3CDTF">2018-04-26T23:44:49Z</dcterms:created>
  <dcterms:modified xsi:type="dcterms:W3CDTF">2019-10-15T16:42:39Z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0x01010019C14656E4D0C44BACEFC8822B93682F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MSIP_Label_f42aa342-8706-4288-bd11-ebb85995028c_Enabled">
    <vt:lpwstr>True</vt:lpwstr>
  </property>
  <property fmtid="{D5CDD505-2E9C-101B-9397-08002B2CF9AE}" pid="8" name="MSIP_Label_f42aa342-8706-4288-bd11-ebb85995028c_SiteId">
    <vt:lpwstr>72f988bf-86f1-41af-91ab-2d7cd011db47</vt:lpwstr>
  </property>
  <property fmtid="{D5CDD505-2E9C-101B-9397-08002B2CF9AE}" pid="9" name="MSIP_Label_f42aa342-8706-4288-bd11-ebb85995028c_Owner">
    <vt:lpwstr>ralemire@microsoft.com</vt:lpwstr>
  </property>
  <property fmtid="{D5CDD505-2E9C-101B-9397-08002B2CF9AE}" pid="10" name="MSIP_Label_f42aa342-8706-4288-bd11-ebb85995028c_SetDate">
    <vt:lpwstr>2018-07-10T19:57:34.6182275Z</vt:lpwstr>
  </property>
  <property fmtid="{D5CDD505-2E9C-101B-9397-08002B2CF9AE}" pid="11" name="MSIP_Label_f42aa342-8706-4288-bd11-ebb85995028c_Name">
    <vt:lpwstr>General</vt:lpwstr>
  </property>
  <property fmtid="{D5CDD505-2E9C-101B-9397-08002B2CF9AE}" pid="12" name="MSIP_Label_f42aa342-8706-4288-bd11-ebb85995028c_Application">
    <vt:lpwstr>Microsoft Azure Information Protection</vt:lpwstr>
  </property>
  <property fmtid="{D5CDD505-2E9C-101B-9397-08002B2CF9AE}" pid="13" name="MSIP_Label_f42aa342-8706-4288-bd11-ebb85995028c_Extended_MSFT_Method">
    <vt:lpwstr>Automatic</vt:lpwstr>
  </property>
  <property fmtid="{D5CDD505-2E9C-101B-9397-08002B2CF9AE}" pid="14" name="Sensitivity">
    <vt:lpwstr>General</vt:lpwstr>
  </property>
  <property fmtid="{D5CDD505-2E9C-101B-9397-08002B2CF9AE}" pid="15" name="AuthorIds_UIVersion_3584">
    <vt:lpwstr>16</vt:lpwstr>
  </property>
  <property fmtid="{D5CDD505-2E9C-101B-9397-08002B2CF9AE}" pid="16" name="TaxKeyword">
    <vt:lpwstr/>
  </property>
  <property fmtid="{D5CDD505-2E9C-101B-9397-08002B2CF9AE}" pid="17" name="TaxCatchAll">
    <vt:lpwstr/>
  </property>
  <property fmtid="{D5CDD505-2E9C-101B-9397-08002B2CF9AE}" pid="18" name="TaxKeywordTaxHTField">
    <vt:lpwstr/>
  </property>
</Properties>
</file>