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1062" r:id="rId3"/>
    <p:sldId id="657" r:id="rId4"/>
    <p:sldId id="620" r:id="rId5"/>
    <p:sldId id="1060" r:id="rId6"/>
    <p:sldId id="871" r:id="rId7"/>
    <p:sldId id="257" r:id="rId8"/>
    <p:sldId id="1061" r:id="rId9"/>
    <p:sldId id="258" r:id="rId10"/>
    <p:sldId id="1074" r:id="rId11"/>
    <p:sldId id="1075" r:id="rId12"/>
    <p:sldId id="259" r:id="rId13"/>
    <p:sldId id="1076" r:id="rId14"/>
    <p:sldId id="1078" r:id="rId15"/>
    <p:sldId id="1073" r:id="rId16"/>
    <p:sldId id="261" r:id="rId17"/>
    <p:sldId id="276" r:id="rId18"/>
    <p:sldId id="1063" r:id="rId19"/>
    <p:sldId id="1068" r:id="rId20"/>
    <p:sldId id="677" r:id="rId21"/>
    <p:sldId id="264" r:id="rId22"/>
    <p:sldId id="2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99FFCC"/>
    <a:srgbClr val="FF5050"/>
    <a:srgbClr val="446CA9"/>
    <a:srgbClr val="EF76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5" autoAdjust="0"/>
    <p:restoredTop sz="87829" autoAdjust="0"/>
  </p:normalViewPr>
  <p:slideViewPr>
    <p:cSldViewPr snapToGrid="0">
      <p:cViewPr varScale="1">
        <p:scale>
          <a:sx n="75" d="100"/>
          <a:sy n="75" d="100"/>
        </p:scale>
        <p:origin x="83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BobBlack\Desktop\eo%20dash\Articles%20by%20Create%20Date-10-04-2019.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2-1C38-4108-99A6-91E2ECFC09E6}"/>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1-1C38-4108-99A6-91E2ECFC09E6}"/>
              </c:ext>
            </c:extLst>
          </c:dPt>
          <c:cat>
            <c:numRef>
              <c:f>Sheet1!$A$2:$A$3</c:f>
              <c:numCache>
                <c:formatCode>General</c:formatCode>
                <c:ptCount val="2"/>
              </c:numCache>
            </c:numRef>
          </c:cat>
          <c:val>
            <c:numRef>
              <c:f>Sheet1!$B$2:$B$3</c:f>
              <c:numCache>
                <c:formatCode>0%</c:formatCode>
                <c:ptCount val="2"/>
                <c:pt idx="0">
                  <c:v>0.64</c:v>
                </c:pt>
                <c:pt idx="1">
                  <c:v>0.36</c:v>
                </c:pt>
              </c:numCache>
            </c:numRef>
          </c:val>
          <c:extLst>
            <c:ext xmlns:c16="http://schemas.microsoft.com/office/drawing/2014/chart" uri="{C3380CC4-5D6E-409C-BE32-E72D297353CC}">
              <c16:uniqueId val="{00000000-1C38-4108-99A6-91E2ECFC09E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E01-46F9-A801-0BA7867B7194}"/>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9E01-46F9-A801-0BA7867B7194}"/>
              </c:ext>
            </c:extLst>
          </c:dPt>
          <c:cat>
            <c:numRef>
              <c:f>Sheet1!$A$2:$A$3</c:f>
              <c:numCache>
                <c:formatCode>General</c:formatCode>
                <c:ptCount val="2"/>
              </c:numCache>
            </c:num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4-9E01-46F9-A801-0BA7867B719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869C-4314-AD8A-36EC07B223B2}"/>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869C-4314-AD8A-36EC07B223B2}"/>
              </c:ext>
            </c:extLst>
          </c:dPt>
          <c:cat>
            <c:numRef>
              <c:f>Sheet1!$A$2:$A$3</c:f>
              <c:numCache>
                <c:formatCode>General</c:formatCode>
                <c:ptCount val="2"/>
              </c:numCache>
            </c:numRef>
          </c:cat>
          <c:val>
            <c:numRef>
              <c:f>Sheet1!$B$2:$B$3</c:f>
              <c:numCache>
                <c:formatCode>0%</c:formatCode>
                <c:ptCount val="2"/>
                <c:pt idx="0">
                  <c:v>0.64</c:v>
                </c:pt>
                <c:pt idx="1">
                  <c:v>0.36</c:v>
                </c:pt>
              </c:numCache>
            </c:numRef>
          </c:val>
          <c:extLst>
            <c:ext xmlns:c16="http://schemas.microsoft.com/office/drawing/2014/chart" uri="{C3380CC4-5D6E-409C-BE32-E72D297353CC}">
              <c16:uniqueId val="{00000004-869C-4314-AD8A-36EC07B223B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1CE0-45F3-8717-BEBCE7785594}"/>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1CE0-45F3-8717-BEBCE7785594}"/>
              </c:ext>
            </c:extLst>
          </c:dPt>
          <c:cat>
            <c:numRef>
              <c:f>Sheet1!$A$2:$A$3</c:f>
              <c:numCache>
                <c:formatCode>General</c:formatCode>
                <c:ptCount val="2"/>
              </c:numCache>
            </c:numRef>
          </c:cat>
          <c:val>
            <c:numRef>
              <c:f>Sheet1!$B$2:$B$3</c:f>
              <c:numCache>
                <c:formatCode>0%</c:formatCode>
                <c:ptCount val="2"/>
                <c:pt idx="0">
                  <c:v>0.51</c:v>
                </c:pt>
                <c:pt idx="1">
                  <c:v>0.49</c:v>
                </c:pt>
              </c:numCache>
            </c:numRef>
          </c:val>
          <c:extLst>
            <c:ext xmlns:c16="http://schemas.microsoft.com/office/drawing/2014/chart" uri="{C3380CC4-5D6E-409C-BE32-E72D297353CC}">
              <c16:uniqueId val="{00000004-1CE0-45F3-8717-BEBCE778559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90EF-43CD-B484-6732360FBE7B}"/>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90EF-43CD-B484-6732360FBE7B}"/>
              </c:ext>
            </c:extLst>
          </c:dPt>
          <c:cat>
            <c:numRef>
              <c:f>Sheet1!$A$2:$A$3</c:f>
              <c:numCache>
                <c:formatCode>General</c:formatCode>
                <c:ptCount val="2"/>
              </c:numCache>
            </c:numRef>
          </c:cat>
          <c:val>
            <c:numRef>
              <c:f>Sheet1!$B$2:$B$3</c:f>
              <c:numCache>
                <c:formatCode>0%</c:formatCode>
                <c:ptCount val="2"/>
                <c:pt idx="0">
                  <c:v>0.32</c:v>
                </c:pt>
                <c:pt idx="1">
                  <c:v>0.68</c:v>
                </c:pt>
              </c:numCache>
            </c:numRef>
          </c:val>
          <c:extLst>
            <c:ext xmlns:c16="http://schemas.microsoft.com/office/drawing/2014/chart" uri="{C3380CC4-5D6E-409C-BE32-E72D297353CC}">
              <c16:uniqueId val="{00000004-90EF-43CD-B484-6732360FBE7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US"/>
              <a:t>Growth of Knowledge</a:t>
            </a: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Sheet1!$A$15</c:f>
              <c:strCache>
                <c:ptCount val="1"/>
                <c:pt idx="0">
                  <c:v>Internal-facing</c:v>
                </c:pt>
              </c:strCache>
            </c:strRef>
          </c:tx>
          <c:spPr>
            <a:solidFill>
              <a:schemeClr val="accent1"/>
            </a:solidFill>
            <a:ln>
              <a:noFill/>
            </a:ln>
            <a:effectLst/>
          </c:spPr>
          <c:invertIfNegative val="0"/>
          <c:cat>
            <c:numRef>
              <c:f>Sheet1!$B$14:$BI$14</c:f>
              <c:numCache>
                <c:formatCode>General</c:formatCode>
                <c:ptCount val="60"/>
                <c:pt idx="0">
                  <c:v>2015</c:v>
                </c:pt>
                <c:pt idx="1">
                  <c:v>2</c:v>
                </c:pt>
                <c:pt idx="2">
                  <c:v>3</c:v>
                </c:pt>
                <c:pt idx="3">
                  <c:v>4</c:v>
                </c:pt>
                <c:pt idx="4">
                  <c:v>5</c:v>
                </c:pt>
                <c:pt idx="5">
                  <c:v>6</c:v>
                </c:pt>
                <c:pt idx="6">
                  <c:v>7</c:v>
                </c:pt>
                <c:pt idx="7">
                  <c:v>8</c:v>
                </c:pt>
                <c:pt idx="8">
                  <c:v>9</c:v>
                </c:pt>
                <c:pt idx="9">
                  <c:v>10</c:v>
                </c:pt>
                <c:pt idx="10">
                  <c:v>11</c:v>
                </c:pt>
                <c:pt idx="11">
                  <c:v>12</c:v>
                </c:pt>
                <c:pt idx="12">
                  <c:v>2016</c:v>
                </c:pt>
                <c:pt idx="13">
                  <c:v>2</c:v>
                </c:pt>
                <c:pt idx="14">
                  <c:v>3</c:v>
                </c:pt>
                <c:pt idx="15">
                  <c:v>4</c:v>
                </c:pt>
                <c:pt idx="16">
                  <c:v>5</c:v>
                </c:pt>
                <c:pt idx="17">
                  <c:v>6</c:v>
                </c:pt>
                <c:pt idx="18">
                  <c:v>7</c:v>
                </c:pt>
                <c:pt idx="19">
                  <c:v>8</c:v>
                </c:pt>
                <c:pt idx="20">
                  <c:v>9</c:v>
                </c:pt>
                <c:pt idx="21">
                  <c:v>10</c:v>
                </c:pt>
                <c:pt idx="22">
                  <c:v>11</c:v>
                </c:pt>
                <c:pt idx="23">
                  <c:v>12</c:v>
                </c:pt>
                <c:pt idx="24">
                  <c:v>2017</c:v>
                </c:pt>
                <c:pt idx="25">
                  <c:v>2</c:v>
                </c:pt>
                <c:pt idx="26">
                  <c:v>3</c:v>
                </c:pt>
                <c:pt idx="27">
                  <c:v>4</c:v>
                </c:pt>
                <c:pt idx="28">
                  <c:v>5</c:v>
                </c:pt>
                <c:pt idx="29">
                  <c:v>6</c:v>
                </c:pt>
                <c:pt idx="30">
                  <c:v>7</c:v>
                </c:pt>
                <c:pt idx="31">
                  <c:v>8</c:v>
                </c:pt>
                <c:pt idx="32">
                  <c:v>9</c:v>
                </c:pt>
                <c:pt idx="33">
                  <c:v>10</c:v>
                </c:pt>
                <c:pt idx="34">
                  <c:v>11</c:v>
                </c:pt>
                <c:pt idx="35">
                  <c:v>12</c:v>
                </c:pt>
                <c:pt idx="36">
                  <c:v>2018</c:v>
                </c:pt>
                <c:pt idx="37">
                  <c:v>2</c:v>
                </c:pt>
                <c:pt idx="38">
                  <c:v>3</c:v>
                </c:pt>
                <c:pt idx="39">
                  <c:v>4</c:v>
                </c:pt>
                <c:pt idx="40">
                  <c:v>5</c:v>
                </c:pt>
                <c:pt idx="41">
                  <c:v>6</c:v>
                </c:pt>
                <c:pt idx="42">
                  <c:v>7</c:v>
                </c:pt>
                <c:pt idx="43">
                  <c:v>8</c:v>
                </c:pt>
                <c:pt idx="44">
                  <c:v>9</c:v>
                </c:pt>
                <c:pt idx="45">
                  <c:v>10</c:v>
                </c:pt>
                <c:pt idx="46">
                  <c:v>11</c:v>
                </c:pt>
                <c:pt idx="47">
                  <c:v>12</c:v>
                </c:pt>
                <c:pt idx="48">
                  <c:v>2019</c:v>
                </c:pt>
                <c:pt idx="49">
                  <c:v>2</c:v>
                </c:pt>
                <c:pt idx="50">
                  <c:v>3</c:v>
                </c:pt>
                <c:pt idx="51">
                  <c:v>4</c:v>
                </c:pt>
                <c:pt idx="52">
                  <c:v>5</c:v>
                </c:pt>
                <c:pt idx="53">
                  <c:v>6</c:v>
                </c:pt>
                <c:pt idx="54">
                  <c:v>7</c:v>
                </c:pt>
                <c:pt idx="55">
                  <c:v>8</c:v>
                </c:pt>
                <c:pt idx="56">
                  <c:v>9</c:v>
                </c:pt>
                <c:pt idx="57">
                  <c:v>10</c:v>
                </c:pt>
                <c:pt idx="58">
                  <c:v>11</c:v>
                </c:pt>
                <c:pt idx="59">
                  <c:v>12</c:v>
                </c:pt>
              </c:numCache>
            </c:numRef>
          </c:cat>
          <c:val>
            <c:numRef>
              <c:f>Sheet1!$B$15:$BI$15</c:f>
              <c:numCache>
                <c:formatCode>General</c:formatCode>
                <c:ptCount val="60"/>
                <c:pt idx="0">
                  <c:v>0</c:v>
                </c:pt>
                <c:pt idx="1">
                  <c:v>0</c:v>
                </c:pt>
                <c:pt idx="2">
                  <c:v>0</c:v>
                </c:pt>
                <c:pt idx="3">
                  <c:v>0</c:v>
                </c:pt>
                <c:pt idx="4">
                  <c:v>0</c:v>
                </c:pt>
                <c:pt idx="5">
                  <c:v>1</c:v>
                </c:pt>
                <c:pt idx="6">
                  <c:v>1</c:v>
                </c:pt>
                <c:pt idx="7">
                  <c:v>1</c:v>
                </c:pt>
                <c:pt idx="8">
                  <c:v>1</c:v>
                </c:pt>
                <c:pt idx="9">
                  <c:v>1</c:v>
                </c:pt>
                <c:pt idx="10">
                  <c:v>1</c:v>
                </c:pt>
                <c:pt idx="11">
                  <c:v>1</c:v>
                </c:pt>
                <c:pt idx="12">
                  <c:v>1</c:v>
                </c:pt>
                <c:pt idx="13">
                  <c:v>1</c:v>
                </c:pt>
                <c:pt idx="14">
                  <c:v>1</c:v>
                </c:pt>
                <c:pt idx="15">
                  <c:v>2</c:v>
                </c:pt>
                <c:pt idx="16">
                  <c:v>2</c:v>
                </c:pt>
                <c:pt idx="17">
                  <c:v>2</c:v>
                </c:pt>
                <c:pt idx="18">
                  <c:v>2</c:v>
                </c:pt>
                <c:pt idx="19">
                  <c:v>2</c:v>
                </c:pt>
                <c:pt idx="20">
                  <c:v>16</c:v>
                </c:pt>
                <c:pt idx="21">
                  <c:v>27</c:v>
                </c:pt>
                <c:pt idx="22">
                  <c:v>52</c:v>
                </c:pt>
                <c:pt idx="23">
                  <c:v>68</c:v>
                </c:pt>
                <c:pt idx="24">
                  <c:v>120</c:v>
                </c:pt>
                <c:pt idx="25">
                  <c:v>134</c:v>
                </c:pt>
                <c:pt idx="26">
                  <c:v>153</c:v>
                </c:pt>
                <c:pt idx="27">
                  <c:v>165</c:v>
                </c:pt>
                <c:pt idx="28">
                  <c:v>178</c:v>
                </c:pt>
                <c:pt idx="29">
                  <c:v>202</c:v>
                </c:pt>
                <c:pt idx="30">
                  <c:v>218</c:v>
                </c:pt>
                <c:pt idx="31">
                  <c:v>233</c:v>
                </c:pt>
                <c:pt idx="32">
                  <c:v>252</c:v>
                </c:pt>
                <c:pt idx="33">
                  <c:v>270</c:v>
                </c:pt>
                <c:pt idx="34">
                  <c:v>281</c:v>
                </c:pt>
                <c:pt idx="35">
                  <c:v>313</c:v>
                </c:pt>
                <c:pt idx="36">
                  <c:v>336</c:v>
                </c:pt>
                <c:pt idx="37">
                  <c:v>355</c:v>
                </c:pt>
                <c:pt idx="38">
                  <c:v>382</c:v>
                </c:pt>
                <c:pt idx="39">
                  <c:v>407</c:v>
                </c:pt>
                <c:pt idx="40">
                  <c:v>424</c:v>
                </c:pt>
                <c:pt idx="41">
                  <c:v>438</c:v>
                </c:pt>
                <c:pt idx="42">
                  <c:v>471</c:v>
                </c:pt>
                <c:pt idx="43">
                  <c:v>502</c:v>
                </c:pt>
                <c:pt idx="44">
                  <c:v>509</c:v>
                </c:pt>
                <c:pt idx="45">
                  <c:v>533</c:v>
                </c:pt>
                <c:pt idx="46">
                  <c:v>549</c:v>
                </c:pt>
                <c:pt idx="47">
                  <c:v>567</c:v>
                </c:pt>
                <c:pt idx="48">
                  <c:v>601</c:v>
                </c:pt>
                <c:pt idx="49">
                  <c:v>618</c:v>
                </c:pt>
                <c:pt idx="50">
                  <c:v>647</c:v>
                </c:pt>
                <c:pt idx="51">
                  <c:v>661</c:v>
                </c:pt>
                <c:pt idx="52">
                  <c:v>665</c:v>
                </c:pt>
                <c:pt idx="53">
                  <c:v>678</c:v>
                </c:pt>
                <c:pt idx="54">
                  <c:v>723</c:v>
                </c:pt>
                <c:pt idx="55">
                  <c:v>770</c:v>
                </c:pt>
                <c:pt idx="56">
                  <c:v>857</c:v>
                </c:pt>
                <c:pt idx="57">
                  <c:v>857</c:v>
                </c:pt>
                <c:pt idx="58">
                  <c:v>857</c:v>
                </c:pt>
                <c:pt idx="59">
                  <c:v>857</c:v>
                </c:pt>
              </c:numCache>
            </c:numRef>
          </c:val>
          <c:extLst>
            <c:ext xmlns:c16="http://schemas.microsoft.com/office/drawing/2014/chart" uri="{C3380CC4-5D6E-409C-BE32-E72D297353CC}">
              <c16:uniqueId val="{00000000-9A33-2541-9FD4-C1C8EE340A8C}"/>
            </c:ext>
          </c:extLst>
        </c:ser>
        <c:ser>
          <c:idx val="1"/>
          <c:order val="1"/>
          <c:tx>
            <c:strRef>
              <c:f>Sheet1!$A$16</c:f>
              <c:strCache>
                <c:ptCount val="1"/>
                <c:pt idx="0">
                  <c:v>External-facing</c:v>
                </c:pt>
              </c:strCache>
            </c:strRef>
          </c:tx>
          <c:spPr>
            <a:solidFill>
              <a:schemeClr val="accent2"/>
            </a:solidFill>
            <a:ln>
              <a:noFill/>
            </a:ln>
            <a:effectLst/>
          </c:spPr>
          <c:invertIfNegative val="0"/>
          <c:cat>
            <c:numRef>
              <c:f>Sheet1!$B$14:$BI$14</c:f>
              <c:numCache>
                <c:formatCode>General</c:formatCode>
                <c:ptCount val="60"/>
                <c:pt idx="0">
                  <c:v>2015</c:v>
                </c:pt>
                <c:pt idx="1">
                  <c:v>2</c:v>
                </c:pt>
                <c:pt idx="2">
                  <c:v>3</c:v>
                </c:pt>
                <c:pt idx="3">
                  <c:v>4</c:v>
                </c:pt>
                <c:pt idx="4">
                  <c:v>5</c:v>
                </c:pt>
                <c:pt idx="5">
                  <c:v>6</c:v>
                </c:pt>
                <c:pt idx="6">
                  <c:v>7</c:v>
                </c:pt>
                <c:pt idx="7">
                  <c:v>8</c:v>
                </c:pt>
                <c:pt idx="8">
                  <c:v>9</c:v>
                </c:pt>
                <c:pt idx="9">
                  <c:v>10</c:v>
                </c:pt>
                <c:pt idx="10">
                  <c:v>11</c:v>
                </c:pt>
                <c:pt idx="11">
                  <c:v>12</c:v>
                </c:pt>
                <c:pt idx="12">
                  <c:v>2016</c:v>
                </c:pt>
                <c:pt idx="13">
                  <c:v>2</c:v>
                </c:pt>
                <c:pt idx="14">
                  <c:v>3</c:v>
                </c:pt>
                <c:pt idx="15">
                  <c:v>4</c:v>
                </c:pt>
                <c:pt idx="16">
                  <c:v>5</c:v>
                </c:pt>
                <c:pt idx="17">
                  <c:v>6</c:v>
                </c:pt>
                <c:pt idx="18">
                  <c:v>7</c:v>
                </c:pt>
                <c:pt idx="19">
                  <c:v>8</c:v>
                </c:pt>
                <c:pt idx="20">
                  <c:v>9</c:v>
                </c:pt>
                <c:pt idx="21">
                  <c:v>10</c:v>
                </c:pt>
                <c:pt idx="22">
                  <c:v>11</c:v>
                </c:pt>
                <c:pt idx="23">
                  <c:v>12</c:v>
                </c:pt>
                <c:pt idx="24">
                  <c:v>2017</c:v>
                </c:pt>
                <c:pt idx="25">
                  <c:v>2</c:v>
                </c:pt>
                <c:pt idx="26">
                  <c:v>3</c:v>
                </c:pt>
                <c:pt idx="27">
                  <c:v>4</c:v>
                </c:pt>
                <c:pt idx="28">
                  <c:v>5</c:v>
                </c:pt>
                <c:pt idx="29">
                  <c:v>6</c:v>
                </c:pt>
                <c:pt idx="30">
                  <c:v>7</c:v>
                </c:pt>
                <c:pt idx="31">
                  <c:v>8</c:v>
                </c:pt>
                <c:pt idx="32">
                  <c:v>9</c:v>
                </c:pt>
                <c:pt idx="33">
                  <c:v>10</c:v>
                </c:pt>
                <c:pt idx="34">
                  <c:v>11</c:v>
                </c:pt>
                <c:pt idx="35">
                  <c:v>12</c:v>
                </c:pt>
                <c:pt idx="36">
                  <c:v>2018</c:v>
                </c:pt>
                <c:pt idx="37">
                  <c:v>2</c:v>
                </c:pt>
                <c:pt idx="38">
                  <c:v>3</c:v>
                </c:pt>
                <c:pt idx="39">
                  <c:v>4</c:v>
                </c:pt>
                <c:pt idx="40">
                  <c:v>5</c:v>
                </c:pt>
                <c:pt idx="41">
                  <c:v>6</c:v>
                </c:pt>
                <c:pt idx="42">
                  <c:v>7</c:v>
                </c:pt>
                <c:pt idx="43">
                  <c:v>8</c:v>
                </c:pt>
                <c:pt idx="44">
                  <c:v>9</c:v>
                </c:pt>
                <c:pt idx="45">
                  <c:v>10</c:v>
                </c:pt>
                <c:pt idx="46">
                  <c:v>11</c:v>
                </c:pt>
                <c:pt idx="47">
                  <c:v>12</c:v>
                </c:pt>
                <c:pt idx="48">
                  <c:v>2019</c:v>
                </c:pt>
                <c:pt idx="49">
                  <c:v>2</c:v>
                </c:pt>
                <c:pt idx="50">
                  <c:v>3</c:v>
                </c:pt>
                <c:pt idx="51">
                  <c:v>4</c:v>
                </c:pt>
                <c:pt idx="52">
                  <c:v>5</c:v>
                </c:pt>
                <c:pt idx="53">
                  <c:v>6</c:v>
                </c:pt>
                <c:pt idx="54">
                  <c:v>7</c:v>
                </c:pt>
                <c:pt idx="55">
                  <c:v>8</c:v>
                </c:pt>
                <c:pt idx="56">
                  <c:v>9</c:v>
                </c:pt>
                <c:pt idx="57">
                  <c:v>10</c:v>
                </c:pt>
                <c:pt idx="58">
                  <c:v>11</c:v>
                </c:pt>
                <c:pt idx="59">
                  <c:v>12</c:v>
                </c:pt>
              </c:numCache>
            </c:numRef>
          </c:cat>
          <c:val>
            <c:numRef>
              <c:f>Sheet1!$B$16:$BI$16</c:f>
              <c:numCache>
                <c:formatCode>General</c:formatCode>
                <c:ptCount val="60"/>
                <c:pt idx="0">
                  <c:v>0</c:v>
                </c:pt>
                <c:pt idx="1">
                  <c:v>0</c:v>
                </c:pt>
                <c:pt idx="2">
                  <c:v>0</c:v>
                </c:pt>
                <c:pt idx="3">
                  <c:v>0</c:v>
                </c:pt>
                <c:pt idx="4">
                  <c:v>63</c:v>
                </c:pt>
                <c:pt idx="5">
                  <c:v>88</c:v>
                </c:pt>
                <c:pt idx="6">
                  <c:v>89</c:v>
                </c:pt>
                <c:pt idx="7">
                  <c:v>90</c:v>
                </c:pt>
                <c:pt idx="8">
                  <c:v>90</c:v>
                </c:pt>
                <c:pt idx="9">
                  <c:v>91</c:v>
                </c:pt>
                <c:pt idx="10">
                  <c:v>91</c:v>
                </c:pt>
                <c:pt idx="11">
                  <c:v>91</c:v>
                </c:pt>
                <c:pt idx="12">
                  <c:v>93</c:v>
                </c:pt>
                <c:pt idx="13">
                  <c:v>94</c:v>
                </c:pt>
                <c:pt idx="14">
                  <c:v>95</c:v>
                </c:pt>
                <c:pt idx="15">
                  <c:v>97</c:v>
                </c:pt>
                <c:pt idx="16">
                  <c:v>101</c:v>
                </c:pt>
                <c:pt idx="17">
                  <c:v>101</c:v>
                </c:pt>
                <c:pt idx="18">
                  <c:v>102</c:v>
                </c:pt>
                <c:pt idx="19">
                  <c:v>103</c:v>
                </c:pt>
                <c:pt idx="20">
                  <c:v>142</c:v>
                </c:pt>
                <c:pt idx="21">
                  <c:v>271</c:v>
                </c:pt>
                <c:pt idx="22">
                  <c:v>374</c:v>
                </c:pt>
                <c:pt idx="23">
                  <c:v>436</c:v>
                </c:pt>
                <c:pt idx="24">
                  <c:v>607</c:v>
                </c:pt>
                <c:pt idx="25">
                  <c:v>673</c:v>
                </c:pt>
                <c:pt idx="26">
                  <c:v>902</c:v>
                </c:pt>
                <c:pt idx="27">
                  <c:v>966</c:v>
                </c:pt>
                <c:pt idx="28">
                  <c:v>1007</c:v>
                </c:pt>
                <c:pt idx="29">
                  <c:v>1036</c:v>
                </c:pt>
                <c:pt idx="30">
                  <c:v>1063</c:v>
                </c:pt>
                <c:pt idx="31">
                  <c:v>1105</c:v>
                </c:pt>
                <c:pt idx="32">
                  <c:v>1140</c:v>
                </c:pt>
                <c:pt idx="33">
                  <c:v>1180</c:v>
                </c:pt>
                <c:pt idx="34">
                  <c:v>1215</c:v>
                </c:pt>
                <c:pt idx="35">
                  <c:v>1251</c:v>
                </c:pt>
                <c:pt idx="36">
                  <c:v>1285</c:v>
                </c:pt>
                <c:pt idx="37">
                  <c:v>1306</c:v>
                </c:pt>
                <c:pt idx="38">
                  <c:v>1324</c:v>
                </c:pt>
                <c:pt idx="39">
                  <c:v>1344</c:v>
                </c:pt>
                <c:pt idx="40">
                  <c:v>1359</c:v>
                </c:pt>
                <c:pt idx="41">
                  <c:v>1374</c:v>
                </c:pt>
                <c:pt idx="42">
                  <c:v>1379</c:v>
                </c:pt>
                <c:pt idx="43">
                  <c:v>1428</c:v>
                </c:pt>
                <c:pt idx="44">
                  <c:v>1432</c:v>
                </c:pt>
                <c:pt idx="45">
                  <c:v>1439</c:v>
                </c:pt>
                <c:pt idx="46">
                  <c:v>1459</c:v>
                </c:pt>
                <c:pt idx="47">
                  <c:v>1484</c:v>
                </c:pt>
                <c:pt idx="48">
                  <c:v>1498</c:v>
                </c:pt>
                <c:pt idx="49">
                  <c:v>1510</c:v>
                </c:pt>
                <c:pt idx="50">
                  <c:v>1518</c:v>
                </c:pt>
                <c:pt idx="51">
                  <c:v>1524</c:v>
                </c:pt>
                <c:pt idx="52">
                  <c:v>1530</c:v>
                </c:pt>
                <c:pt idx="53">
                  <c:v>1543</c:v>
                </c:pt>
                <c:pt idx="54">
                  <c:v>1548</c:v>
                </c:pt>
                <c:pt idx="55">
                  <c:v>1555</c:v>
                </c:pt>
                <c:pt idx="56">
                  <c:v>1561</c:v>
                </c:pt>
                <c:pt idx="57">
                  <c:v>1561</c:v>
                </c:pt>
                <c:pt idx="58">
                  <c:v>1561</c:v>
                </c:pt>
                <c:pt idx="59">
                  <c:v>1561</c:v>
                </c:pt>
              </c:numCache>
            </c:numRef>
          </c:val>
          <c:extLst>
            <c:ext xmlns:c16="http://schemas.microsoft.com/office/drawing/2014/chart" uri="{C3380CC4-5D6E-409C-BE32-E72D297353CC}">
              <c16:uniqueId val="{00000001-9A33-2541-9FD4-C1C8EE340A8C}"/>
            </c:ext>
          </c:extLst>
        </c:ser>
        <c:dLbls>
          <c:showLegendKey val="0"/>
          <c:showVal val="0"/>
          <c:showCatName val="0"/>
          <c:showSerName val="0"/>
          <c:showPercent val="0"/>
          <c:showBubbleSize val="0"/>
        </c:dLbls>
        <c:gapWidth val="100"/>
        <c:overlap val="100"/>
        <c:axId val="1925993215"/>
        <c:axId val="1926465359"/>
      </c:barChart>
      <c:catAx>
        <c:axId val="1925993215"/>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926465359"/>
        <c:crosses val="autoZero"/>
        <c:auto val="1"/>
        <c:lblAlgn val="ctr"/>
        <c:lblOffset val="100"/>
        <c:tickLblSkip val="12"/>
        <c:tickMarkSkip val="12"/>
        <c:noMultiLvlLbl val="0"/>
      </c:catAx>
      <c:valAx>
        <c:axId val="19264653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925993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D9937-BA3B-4765-8C1F-E327A214BB28}" type="datetimeFigureOut">
              <a:rPr lang="en-US" smtClean="0"/>
              <a:t>10/10/2019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F6749-96C2-417C-9EF2-19BA56A4FE57}" type="slidenum">
              <a:rPr lang="en-US" smtClean="0"/>
              <a:t>‹#›</a:t>
            </a:fld>
            <a:endParaRPr lang="en-US"/>
          </a:p>
        </p:txBody>
      </p:sp>
    </p:spTree>
    <p:extLst>
      <p:ext uri="{BB962C8B-B14F-4D97-AF65-F5344CB8AC3E}">
        <p14:creationId xmlns:p14="http://schemas.microsoft.com/office/powerpoint/2010/main" val="2847674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nsidehighered.com/news/2019/09/06/expansion-chatbots-higher-e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customer service model in Higher Ed traditionally has been broken. There are many questions a student has over the course of the lifecycle as a student. Often times it is frustrating for them to know who is the right person to speak to, what can the person actually do, in the scope of knowledge, and </a:t>
            </a:r>
          </a:p>
        </p:txBody>
      </p:sp>
      <p:sp>
        <p:nvSpPr>
          <p:cNvPr id="4" name="Slide Number Placeholder 3"/>
          <p:cNvSpPr>
            <a:spLocks noGrp="1"/>
          </p:cNvSpPr>
          <p:nvPr>
            <p:ph type="sldNum" sz="quarter" idx="5"/>
          </p:nvPr>
        </p:nvSpPr>
        <p:spPr/>
        <p:txBody>
          <a:bodyPr/>
          <a:lstStyle/>
          <a:p>
            <a:fld id="{FD755BB8-036D-46DB-A5AB-540BFCA7C15B}" type="slidenum">
              <a:rPr lang="en-US" smtClean="0"/>
              <a:t>3</a:t>
            </a:fld>
            <a:endParaRPr lang="en-US"/>
          </a:p>
        </p:txBody>
      </p:sp>
    </p:spTree>
    <p:extLst>
      <p:ext uri="{BB962C8B-B14F-4D97-AF65-F5344CB8AC3E}">
        <p14:creationId xmlns:p14="http://schemas.microsoft.com/office/powerpoint/2010/main" val="1714612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0F6749-96C2-417C-9EF2-19BA56A4FE57}" type="slidenum">
              <a:rPr lang="en-US" smtClean="0"/>
              <a:t>20</a:t>
            </a:fld>
            <a:endParaRPr lang="en-US"/>
          </a:p>
        </p:txBody>
      </p:sp>
    </p:spTree>
    <p:extLst>
      <p:ext uri="{BB962C8B-B14F-4D97-AF65-F5344CB8AC3E}">
        <p14:creationId xmlns:p14="http://schemas.microsoft.com/office/powerpoint/2010/main" val="153776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has created a widening service gap where the needs and expectations of students are growing and the time and resources continue to shrink.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F4022-7AF7-B44C-87BB-B0E6322D82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2827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a:solidFill>
                  <a:schemeClr val="tx1"/>
                </a:solidFill>
                <a:effectLst/>
                <a:latin typeface="+mn-lt"/>
                <a:ea typeface="+mn-ea"/>
                <a:cs typeface="+mn-cs"/>
              </a:rPr>
              <a:t>The good news is that users want self-service, in fact many prefer it to interacting with a human. As you might expect, that preference increases the with youth and most of the research available is focused on millennials and generation Z. However, Millennials and GENZ are your students today and they are your faculty and staff of tomorrow. A couple points to call out here. Millennials expect that you will use their personal information to their benefit…benefit being personalized service. They are significantly less concerned with privacy. They assume that if they are sharing information it will be used to positively impact their experience. But, millennials are extremely fickle when it comes to technology…they expect it to just work. If they attempt to use a tool (a self-service portal) and they don’t easily find what they need. Its likely they’ll never come back.</a:t>
            </a:r>
          </a:p>
          <a:p>
            <a:endParaRPr lang="en-US" sz="900" b="0" i="0" kern="1200" dirty="0">
              <a:solidFill>
                <a:schemeClr val="tx1"/>
              </a:solidFill>
              <a:effectLst/>
              <a:latin typeface="+mn-lt"/>
              <a:ea typeface="+mn-ea"/>
              <a:cs typeface="+mn-cs"/>
            </a:endParaRPr>
          </a:p>
          <a:p>
            <a:r>
              <a:rPr lang="en-US" sz="900" b="0" i="0" kern="1200" dirty="0">
                <a:solidFill>
                  <a:schemeClr val="tx1"/>
                </a:solidFill>
                <a:effectLst/>
                <a:latin typeface="+mn-lt"/>
                <a:ea typeface="+mn-ea"/>
                <a:cs typeface="+mn-cs"/>
              </a:rPr>
              <a:t>Why do you think this is the case? I think it comes down to control. Younger consumers are used to having access to information. For instance…I don’t want to be on the phone with an airline and be told what flights are available. I want to tell them which flight I want and how many seats are available and even what seats are available and which one I want. I don’t want someone from the cable company trying to sell me a package that will cost more, I can take my time to analyze which package works for me. Of course if I’m </a:t>
            </a:r>
            <a:r>
              <a:rPr lang="en-US" sz="900" b="0" i="0" kern="1200" dirty="0" err="1">
                <a:solidFill>
                  <a:schemeClr val="tx1"/>
                </a:solidFill>
                <a:effectLst/>
                <a:latin typeface="+mn-lt"/>
                <a:ea typeface="+mn-ea"/>
                <a:cs typeface="+mn-cs"/>
              </a:rPr>
              <a:t>GenZ</a:t>
            </a:r>
            <a:r>
              <a:rPr lang="en-US" sz="900" b="0" i="0" kern="1200" dirty="0">
                <a:solidFill>
                  <a:schemeClr val="tx1"/>
                </a:solidFill>
                <a:effectLst/>
                <a:latin typeface="+mn-lt"/>
                <a:ea typeface="+mn-ea"/>
                <a:cs typeface="+mn-cs"/>
              </a:rPr>
              <a:t>, I’m probably never going to have cable to being with.</a:t>
            </a:r>
          </a:p>
          <a:p>
            <a:endParaRPr lang="en-US" sz="900" b="0" i="0" kern="1200" dirty="0">
              <a:solidFill>
                <a:schemeClr val="tx1"/>
              </a:solidFill>
              <a:effectLst/>
              <a:latin typeface="+mn-lt"/>
              <a:ea typeface="+mn-ea"/>
              <a:cs typeface="+mn-cs"/>
            </a:endParaRPr>
          </a:p>
          <a:p>
            <a:r>
              <a:rPr lang="en-US" sz="900" b="0" i="0" kern="1200" dirty="0">
                <a:solidFill>
                  <a:schemeClr val="tx1"/>
                </a:solidFill>
                <a:effectLst/>
                <a:latin typeface="+mn-lt"/>
                <a:ea typeface="+mn-ea"/>
                <a:cs typeface="+mn-cs"/>
              </a:rPr>
              <a:t>I want to stress that this is not about being impersonal and cold, we can be there with a personal touch when a user wants it, and many of them do…this is about provide support in a way that users expect…in the channels they are used to with multiple options available based on their preference</a:t>
            </a:r>
          </a:p>
          <a:p>
            <a:endParaRPr lang="en-US" dirty="0"/>
          </a:p>
        </p:txBody>
      </p:sp>
      <p:sp>
        <p:nvSpPr>
          <p:cNvPr id="4" name="Slide Number Placeholder 3"/>
          <p:cNvSpPr>
            <a:spLocks noGrp="1"/>
          </p:cNvSpPr>
          <p:nvPr>
            <p:ph type="sldNum" sz="quarter" idx="5"/>
          </p:nvPr>
        </p:nvSpPr>
        <p:spPr/>
        <p:txBody>
          <a:bodyPr/>
          <a:lstStyle/>
          <a:p>
            <a:fld id="{325B93DD-F9F7-4C89-958E-39A6257F5FF4}" type="slidenum">
              <a:rPr lang="en-US" smtClean="0"/>
              <a:t>5</a:t>
            </a:fld>
            <a:endParaRPr lang="en-US" dirty="0"/>
          </a:p>
        </p:txBody>
      </p:sp>
    </p:spTree>
    <p:extLst>
      <p:ext uri="{BB962C8B-B14F-4D97-AF65-F5344CB8AC3E}">
        <p14:creationId xmlns:p14="http://schemas.microsoft.com/office/powerpoint/2010/main" val="347485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a:solidFill>
                  <a:schemeClr val="tx1"/>
                </a:solidFill>
                <a:effectLst/>
                <a:latin typeface="+mn-lt"/>
                <a:ea typeface="+mn-ea"/>
                <a:cs typeface="+mn-cs"/>
              </a:rPr>
              <a:t>Millennials and GENZ are your students today and they are your faculty and staff of tomorrow. </a:t>
            </a:r>
          </a:p>
          <a:p>
            <a:endParaRPr lang="en-US" sz="900" b="0" i="0" kern="1200" dirty="0">
              <a:solidFill>
                <a:schemeClr val="tx1"/>
              </a:solidFill>
              <a:effectLst/>
              <a:latin typeface="+mn-lt"/>
              <a:ea typeface="+mn-ea"/>
              <a:cs typeface="+mn-cs"/>
            </a:endParaRPr>
          </a:p>
          <a:p>
            <a:r>
              <a:rPr lang="en-US" sz="900" b="0" i="0" kern="1200" dirty="0">
                <a:solidFill>
                  <a:schemeClr val="tx1"/>
                </a:solidFill>
                <a:effectLst/>
                <a:latin typeface="+mn-lt"/>
                <a:ea typeface="+mn-ea"/>
                <a:cs typeface="+mn-cs"/>
              </a:rPr>
              <a:t>Millennials expect that you will use their personal information to their benefit…benefit being personalized service. </a:t>
            </a:r>
          </a:p>
          <a:p>
            <a:endParaRPr lang="en-US" sz="900" b="0" i="0" kern="1200" dirty="0">
              <a:solidFill>
                <a:schemeClr val="tx1"/>
              </a:solidFill>
              <a:effectLst/>
              <a:latin typeface="+mn-lt"/>
              <a:ea typeface="+mn-ea"/>
              <a:cs typeface="+mn-cs"/>
            </a:endParaRPr>
          </a:p>
          <a:p>
            <a:r>
              <a:rPr lang="en-US" sz="900" b="0" i="0" kern="1200" dirty="0">
                <a:solidFill>
                  <a:schemeClr val="tx1"/>
                </a:solidFill>
                <a:effectLst/>
                <a:latin typeface="+mn-lt"/>
                <a:ea typeface="+mn-ea"/>
                <a:cs typeface="+mn-cs"/>
              </a:rPr>
              <a:t>Millennials are extremely fickle when it comes to technology…they expect it to just work. If they attempt to use a tool (a self-service portal) and they don’t easily find what they need. Its likely they’ll never come back.</a:t>
            </a:r>
          </a:p>
          <a:p>
            <a:endParaRPr lang="en-US" sz="900" b="0" i="0" kern="1200" dirty="0">
              <a:solidFill>
                <a:schemeClr val="tx1"/>
              </a:solidFill>
              <a:effectLst/>
              <a:latin typeface="+mn-lt"/>
              <a:ea typeface="+mn-ea"/>
              <a:cs typeface="+mn-cs"/>
            </a:endParaRPr>
          </a:p>
          <a:p>
            <a:r>
              <a:rPr lang="en-US" sz="900" b="0" i="0" kern="1200" dirty="0">
                <a:solidFill>
                  <a:schemeClr val="tx1"/>
                </a:solidFill>
                <a:effectLst/>
                <a:latin typeface="+mn-lt"/>
                <a:ea typeface="+mn-ea"/>
                <a:cs typeface="+mn-cs"/>
              </a:rPr>
              <a:t>40% of students that post something on your Facebook page expect and answer in under an hour.</a:t>
            </a:r>
          </a:p>
          <a:p>
            <a:endParaRPr lang="en-US" sz="900" b="0" i="0" kern="1200" dirty="0">
              <a:solidFill>
                <a:schemeClr val="tx1"/>
              </a:solidFill>
              <a:effectLst/>
              <a:latin typeface="+mn-lt"/>
              <a:ea typeface="+mn-ea"/>
              <a:cs typeface="+mn-cs"/>
            </a:endParaRPr>
          </a:p>
          <a:p>
            <a:r>
              <a:rPr lang="en-US" sz="900" b="0" i="0" kern="1200" dirty="0">
                <a:solidFill>
                  <a:schemeClr val="tx1"/>
                </a:solidFill>
                <a:effectLst/>
                <a:latin typeface="+mn-lt"/>
                <a:ea typeface="+mn-ea"/>
                <a:cs typeface="+mn-cs"/>
              </a:rPr>
              <a:t>4 Cs of Technology Lifecycle: 1. Cute     2. Convenient     3. Compelling     4. Compulsory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5B93DD-F9F7-4C89-958E-39A6257F5F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81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https://www.insidehighered.com/news/2019/09/06/expansion-chatbots-higher-ed</a:t>
            </a:r>
            <a:endParaRPr lang="en-US" dirty="0"/>
          </a:p>
          <a:p>
            <a:endParaRPr lang="en-US" dirty="0"/>
          </a:p>
        </p:txBody>
      </p:sp>
      <p:sp>
        <p:nvSpPr>
          <p:cNvPr id="4" name="Slide Number Placeholder 3"/>
          <p:cNvSpPr>
            <a:spLocks noGrp="1"/>
          </p:cNvSpPr>
          <p:nvPr>
            <p:ph type="sldNum" sz="quarter" idx="5"/>
          </p:nvPr>
        </p:nvSpPr>
        <p:spPr/>
        <p:txBody>
          <a:bodyPr/>
          <a:lstStyle/>
          <a:p>
            <a:fld id="{3F0F6749-96C2-417C-9EF2-19BA56A4FE57}" type="slidenum">
              <a:rPr lang="en-US" smtClean="0"/>
              <a:t>7</a:t>
            </a:fld>
            <a:endParaRPr lang="en-US"/>
          </a:p>
        </p:txBody>
      </p:sp>
    </p:spTree>
    <p:extLst>
      <p:ext uri="{BB962C8B-B14F-4D97-AF65-F5344CB8AC3E}">
        <p14:creationId xmlns:p14="http://schemas.microsoft.com/office/powerpoint/2010/main" val="492641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0F6749-96C2-417C-9EF2-19BA56A4FE57}" type="slidenum">
              <a:rPr lang="en-US" smtClean="0"/>
              <a:t>8</a:t>
            </a:fld>
            <a:endParaRPr lang="en-US"/>
          </a:p>
        </p:txBody>
      </p:sp>
    </p:spTree>
    <p:extLst>
      <p:ext uri="{BB962C8B-B14F-4D97-AF65-F5344CB8AC3E}">
        <p14:creationId xmlns:p14="http://schemas.microsoft.com/office/powerpoint/2010/main" val="2607281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0F6749-96C2-417C-9EF2-19BA56A4FE57}" type="slidenum">
              <a:rPr lang="en-US" smtClean="0"/>
              <a:t>12</a:t>
            </a:fld>
            <a:endParaRPr lang="en-US"/>
          </a:p>
        </p:txBody>
      </p:sp>
    </p:spTree>
    <p:extLst>
      <p:ext uri="{BB962C8B-B14F-4D97-AF65-F5344CB8AC3E}">
        <p14:creationId xmlns:p14="http://schemas.microsoft.com/office/powerpoint/2010/main" val="368454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As you think about shifting left and thinking about the tools and processes that can support that strategy let’s shift the conversation to talk about the traditional service delivery and why we consider them to be old school. You’ve got live support technicians or advisors. We’ve covered how costly it is to delivery live support the same goes for live chat. It is a nice mode to have (many users prefer chat), but it doesn’t drive down volume and frankly it usually increases volume. Requests don’t typically just shift directly from one channel to another.  Phone calls may be reduced, but overall volume increases. Both require expensive labor and overhead to deliver. You’ve got self-service password resets (always the highest driver of volume), but many still users call. Their somewhat effective, but they solve a only a portion of the problem.  Then you’ve got the self-service portal. Is it a necessity? I would argue that it is. But portals are frequently underutilized by users. Why is that? It could be that it is too hard to find. How many clicks does it take to get to the portal? Is the information up to date? Is it comprehensive?  </a:t>
            </a:r>
          </a:p>
          <a:p>
            <a:endParaRPr lang="en-US" dirty="0"/>
          </a:p>
          <a:p>
            <a:r>
              <a:rPr lang="en-US" dirty="0"/>
              <a:t>So let’s look about some “new school” tools. </a:t>
            </a:r>
            <a:r>
              <a:rPr lang="en-US" b="1" dirty="0"/>
              <a:t>Think about these as layering and enhancing our old school technology. </a:t>
            </a:r>
            <a:r>
              <a:rPr lang="en-US" b="0" dirty="0"/>
              <a:t>Keep</a:t>
            </a:r>
            <a:r>
              <a:rPr lang="en-US" dirty="0"/>
              <a:t> in mind, the engine that powers all of these tools are only as strong as your foundation of knowledge.  </a:t>
            </a:r>
          </a:p>
          <a:p>
            <a:endParaRPr lang="en-US" dirty="0"/>
          </a:p>
        </p:txBody>
      </p:sp>
      <p:sp>
        <p:nvSpPr>
          <p:cNvPr id="4" name="Slide Number Placeholder 3"/>
          <p:cNvSpPr>
            <a:spLocks noGrp="1"/>
          </p:cNvSpPr>
          <p:nvPr>
            <p:ph type="sldNum" sz="quarter" idx="5"/>
          </p:nvPr>
        </p:nvSpPr>
        <p:spPr/>
        <p:txBody>
          <a:bodyPr/>
          <a:lstStyle/>
          <a:p>
            <a:fld id="{325B93DD-F9F7-4C89-958E-39A6257F5FF4}" type="slidenum">
              <a:rPr lang="en-US" smtClean="0"/>
              <a:t>18</a:t>
            </a:fld>
            <a:endParaRPr lang="en-US" dirty="0"/>
          </a:p>
        </p:txBody>
      </p:sp>
    </p:spTree>
    <p:extLst>
      <p:ext uri="{BB962C8B-B14F-4D97-AF65-F5344CB8AC3E}">
        <p14:creationId xmlns:p14="http://schemas.microsoft.com/office/powerpoint/2010/main" val="118194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0F6749-96C2-417C-9EF2-19BA56A4FE57}" type="slidenum">
              <a:rPr lang="en-US" smtClean="0"/>
              <a:t>19</a:t>
            </a:fld>
            <a:endParaRPr lang="en-US"/>
          </a:p>
        </p:txBody>
      </p:sp>
    </p:spTree>
    <p:extLst>
      <p:ext uri="{BB962C8B-B14F-4D97-AF65-F5344CB8AC3E}">
        <p14:creationId xmlns:p14="http://schemas.microsoft.com/office/powerpoint/2010/main" val="3353869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4D38-740B-4143-AC65-384A0440D003}"/>
              </a:ext>
            </a:extLst>
          </p:cNvPr>
          <p:cNvSpPr>
            <a:spLocks noGrp="1"/>
          </p:cNvSpPr>
          <p:nvPr>
            <p:ph type="ctrTitle"/>
          </p:nvPr>
        </p:nvSpPr>
        <p:spPr>
          <a:xfrm>
            <a:off x="619125" y="455613"/>
            <a:ext cx="9144000" cy="2387600"/>
          </a:xfrm>
        </p:spPr>
        <p:txBody>
          <a:bodyPr anchor="b"/>
          <a:lstStyle>
            <a:lvl1pPr algn="ctr">
              <a:defRPr sz="6000" b="1">
                <a:solidFill>
                  <a:schemeClr val="bg1">
                    <a:lumMod val="9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DCA52540-53B1-4F9A-9B57-DD1BD668A361}"/>
              </a:ext>
            </a:extLst>
          </p:cNvPr>
          <p:cNvSpPr>
            <a:spLocks noGrp="1"/>
          </p:cNvSpPr>
          <p:nvPr>
            <p:ph type="subTitle" idx="1"/>
          </p:nvPr>
        </p:nvSpPr>
        <p:spPr>
          <a:xfrm>
            <a:off x="619125" y="2935288"/>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2180DFF-03B4-4196-AEBC-F9CD1C7475AF}"/>
              </a:ext>
            </a:extLst>
          </p:cNvPr>
          <p:cNvSpPr>
            <a:spLocks noGrp="1"/>
          </p:cNvSpPr>
          <p:nvPr>
            <p:ph type="dt" sz="half" idx="10"/>
          </p:nvPr>
        </p:nvSpPr>
        <p:spPr>
          <a:xfrm>
            <a:off x="809625" y="6492875"/>
            <a:ext cx="1781176" cy="365125"/>
          </a:xfrm>
        </p:spPr>
        <p:txBody>
          <a:bodyPr/>
          <a:lstStyle>
            <a:lvl1pPr algn="ctr">
              <a:defRPr>
                <a:solidFill>
                  <a:schemeClr val="accent5">
                    <a:lumMod val="20000"/>
                    <a:lumOff val="80000"/>
                  </a:schemeClr>
                </a:solidFill>
              </a:defRPr>
            </a:lvl1pPr>
          </a:lstStyle>
          <a:p>
            <a:fld id="{4879B3C3-A2A0-4934-8D45-F81E7FC5DA70}" type="datetimeFigureOut">
              <a:rPr lang="en-US" smtClean="0"/>
              <a:pPr/>
              <a:t>10/10/2019</a:t>
            </a:fld>
            <a:endParaRPr lang="en-US" dirty="0"/>
          </a:p>
        </p:txBody>
      </p:sp>
      <p:sp>
        <p:nvSpPr>
          <p:cNvPr id="5" name="Footer Placeholder 4">
            <a:extLst>
              <a:ext uri="{FF2B5EF4-FFF2-40B4-BE49-F238E27FC236}">
                <a16:creationId xmlns:a16="http://schemas.microsoft.com/office/drawing/2014/main" id="{486D8918-F756-45A3-8342-6B44516AB481}"/>
              </a:ext>
            </a:extLst>
          </p:cNvPr>
          <p:cNvSpPr>
            <a:spLocks noGrp="1"/>
          </p:cNvSpPr>
          <p:nvPr>
            <p:ph type="ftr" sz="quarter" idx="11"/>
          </p:nvPr>
        </p:nvSpPr>
        <p:spPr>
          <a:xfrm>
            <a:off x="3781425" y="6492874"/>
            <a:ext cx="4114800" cy="365125"/>
          </a:xfrm>
        </p:spPr>
        <p:txBody>
          <a:bodyPr/>
          <a:lstStyle>
            <a:lvl1pPr>
              <a:defRPr>
                <a:solidFill>
                  <a:schemeClr val="accent5">
                    <a:lumMod val="20000"/>
                    <a:lumOff val="80000"/>
                  </a:schemeClr>
                </a:solidFill>
              </a:defRPr>
            </a:lvl1pPr>
          </a:lstStyle>
          <a:p>
            <a:endParaRPr lang="en-US" dirty="0"/>
          </a:p>
        </p:txBody>
      </p:sp>
    </p:spTree>
    <p:extLst>
      <p:ext uri="{BB962C8B-B14F-4D97-AF65-F5344CB8AC3E}">
        <p14:creationId xmlns:p14="http://schemas.microsoft.com/office/powerpoint/2010/main" val="379717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CF33-50F6-4C0B-91CA-D89BE0BADD3C}"/>
              </a:ext>
            </a:extLst>
          </p:cNvPr>
          <p:cNvSpPr>
            <a:spLocks noGrp="1"/>
          </p:cNvSpPr>
          <p:nvPr>
            <p:ph type="title"/>
          </p:nvPr>
        </p:nvSpPr>
        <p:spPr/>
        <p:txBody>
          <a:bodyPr/>
          <a:lstStyle>
            <a:lvl1pPr>
              <a:defRPr b="1">
                <a:solidFill>
                  <a:srgbClr val="EF762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751745E-8FCA-4EA6-AB27-B0974F861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72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DFCB-2347-45B8-80C6-6A3E2C5E50A2}"/>
              </a:ext>
            </a:extLst>
          </p:cNvPr>
          <p:cNvSpPr>
            <a:spLocks noGrp="1"/>
          </p:cNvSpPr>
          <p:nvPr>
            <p:ph type="title"/>
          </p:nvPr>
        </p:nvSpPr>
        <p:spPr>
          <a:xfrm>
            <a:off x="838200" y="347663"/>
            <a:ext cx="10515600" cy="2852737"/>
          </a:xfrm>
        </p:spPr>
        <p:txBody>
          <a:bodyPr anchor="b"/>
          <a:lstStyle>
            <a:lvl1pPr>
              <a:defRPr sz="6000" b="1">
                <a:solidFill>
                  <a:schemeClr val="accent2">
                    <a:lumMod val="20000"/>
                    <a:lumOff val="8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603AC8B-4CA9-42A1-A6C9-418427F29F89}"/>
              </a:ext>
            </a:extLst>
          </p:cNvPr>
          <p:cNvSpPr>
            <a:spLocks noGrp="1"/>
          </p:cNvSpPr>
          <p:nvPr>
            <p:ph type="body" idx="1"/>
          </p:nvPr>
        </p:nvSpPr>
        <p:spPr>
          <a:xfrm>
            <a:off x="838200" y="3227388"/>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66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6206-7E00-4E1A-9030-004775DD168C}"/>
              </a:ext>
            </a:extLst>
          </p:cNvPr>
          <p:cNvSpPr>
            <a:spLocks noGrp="1"/>
          </p:cNvSpPr>
          <p:nvPr>
            <p:ph type="title"/>
          </p:nvPr>
        </p:nvSpPr>
        <p:spPr/>
        <p:txBody>
          <a:bodyPr/>
          <a:lstStyle>
            <a:lvl1pPr>
              <a:defRPr b="1">
                <a:solidFill>
                  <a:srgbClr val="446CA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D409145-286A-4DC5-9DF3-DDF28A2E07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EA2F43-C806-4251-9FEF-543F7D8170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39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D938-CB1D-4FF7-B6FC-B15A521E92F7}"/>
              </a:ext>
            </a:extLst>
          </p:cNvPr>
          <p:cNvSpPr>
            <a:spLocks noGrp="1"/>
          </p:cNvSpPr>
          <p:nvPr>
            <p:ph type="title"/>
          </p:nvPr>
        </p:nvSpPr>
        <p:spPr>
          <a:xfrm>
            <a:off x="839788" y="365125"/>
            <a:ext cx="10515600" cy="1325563"/>
          </a:xfrm>
        </p:spPr>
        <p:txBody>
          <a:bodyPr/>
          <a:lstStyle>
            <a:lvl1pPr>
              <a:defRPr b="1">
                <a:solidFill>
                  <a:srgbClr val="446CA9"/>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A9E4615-9ABA-49B8-954A-3BA88214198C}"/>
              </a:ext>
            </a:extLst>
          </p:cNvPr>
          <p:cNvSpPr>
            <a:spLocks noGrp="1"/>
          </p:cNvSpPr>
          <p:nvPr>
            <p:ph type="body" idx="1"/>
          </p:nvPr>
        </p:nvSpPr>
        <p:spPr>
          <a:xfrm>
            <a:off x="839788" y="1681163"/>
            <a:ext cx="5157787"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1902FE8-A058-4671-A267-866CE5836CD5}"/>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1E7361A-F08D-4094-8140-2D8B43E590B8}"/>
              </a:ext>
            </a:extLst>
          </p:cNvPr>
          <p:cNvSpPr>
            <a:spLocks noGrp="1"/>
          </p:cNvSpPr>
          <p:nvPr>
            <p:ph type="body" sz="quarter" idx="3"/>
          </p:nvPr>
        </p:nvSpPr>
        <p:spPr>
          <a:xfrm>
            <a:off x="6172200" y="1681163"/>
            <a:ext cx="5183188"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169086B-1657-4B07-9A0F-FC426D961C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41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7AAF-2BBF-4380-9A58-23F3D6D3F3CE}"/>
              </a:ext>
            </a:extLst>
          </p:cNvPr>
          <p:cNvSpPr>
            <a:spLocks noGrp="1"/>
          </p:cNvSpPr>
          <p:nvPr>
            <p:ph type="title"/>
          </p:nvPr>
        </p:nvSpPr>
        <p:spPr>
          <a:xfrm>
            <a:off x="838200" y="1603375"/>
            <a:ext cx="10515600" cy="1325563"/>
          </a:xfrm>
        </p:spPr>
        <p:txBody>
          <a:bodyPr>
            <a:normAutofit/>
          </a:bodyPr>
          <a:lstStyle>
            <a:lvl1pPr>
              <a:defRPr sz="6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616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540B-73CC-49AE-9C20-785089683822}"/>
              </a:ext>
            </a:extLst>
          </p:cNvPr>
          <p:cNvSpPr>
            <a:spLocks noGrp="1"/>
          </p:cNvSpPr>
          <p:nvPr>
            <p:ph type="title"/>
          </p:nvPr>
        </p:nvSpPr>
        <p:spPr>
          <a:xfrm>
            <a:off x="839787" y="726281"/>
            <a:ext cx="3932237" cy="1600200"/>
          </a:xfrm>
        </p:spPr>
        <p:txBody>
          <a:bodyPr anchor="b">
            <a:normAutofit/>
          </a:bodyPr>
          <a:lstStyle>
            <a:lvl1pPr>
              <a:defRPr sz="4400" b="1"/>
            </a:lvl1pPr>
          </a:lstStyle>
          <a:p>
            <a:r>
              <a:rPr lang="en-US" dirty="0"/>
              <a:t>Click to edit Master title style</a:t>
            </a:r>
          </a:p>
        </p:txBody>
      </p:sp>
      <p:sp>
        <p:nvSpPr>
          <p:cNvPr id="3" name="Picture Placeholder 2">
            <a:extLst>
              <a:ext uri="{FF2B5EF4-FFF2-40B4-BE49-F238E27FC236}">
                <a16:creationId xmlns:a16="http://schemas.microsoft.com/office/drawing/2014/main" id="{DE6B6DD9-C579-4256-A53A-AB5E9E899F4C}"/>
              </a:ext>
            </a:extLst>
          </p:cNvPr>
          <p:cNvSpPr>
            <a:spLocks noGrp="1"/>
          </p:cNvSpPr>
          <p:nvPr>
            <p:ph type="pic" idx="1"/>
          </p:nvPr>
        </p:nvSpPr>
        <p:spPr>
          <a:xfrm>
            <a:off x="5180012" y="152638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3EEC68-B7AD-41A9-A7E2-A442FC8C66BD}"/>
              </a:ext>
            </a:extLst>
          </p:cNvPr>
          <p:cNvSpPr>
            <a:spLocks noGrp="1"/>
          </p:cNvSpPr>
          <p:nvPr>
            <p:ph type="body" sz="half" idx="2"/>
          </p:nvPr>
        </p:nvSpPr>
        <p:spPr>
          <a:xfrm>
            <a:off x="860424" y="2428875"/>
            <a:ext cx="3932237" cy="39711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7992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BF1FAE-984B-4AF6-8AF6-53790CCA4881}"/>
              </a:ext>
            </a:extLst>
          </p:cNvPr>
          <p:cNvSpPr/>
          <p:nvPr userDrawn="1"/>
        </p:nvSpPr>
        <p:spPr>
          <a:xfrm>
            <a:off x="4620691" y="9"/>
            <a:ext cx="757131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h-TH" sz="1349"/>
          </a:p>
        </p:txBody>
      </p:sp>
      <p:sp>
        <p:nvSpPr>
          <p:cNvPr id="2" name="Title 1"/>
          <p:cNvSpPr>
            <a:spLocks noGrp="1"/>
          </p:cNvSpPr>
          <p:nvPr>
            <p:ph type="title"/>
          </p:nvPr>
        </p:nvSpPr>
        <p:spPr>
          <a:xfrm>
            <a:off x="609603" y="487042"/>
            <a:ext cx="3556000" cy="1532838"/>
          </a:xfrm>
        </p:spPr>
        <p:txBody>
          <a:bodyPr anchor="b"/>
          <a:lstStyle>
            <a:lvl1pPr algn="l">
              <a:defRPr sz="2801" b="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128688" y="2183651"/>
            <a:ext cx="6453717" cy="3942521"/>
          </a:xfrm>
        </p:spPr>
        <p:txBody>
          <a:bodyPr/>
          <a:lstStyle>
            <a:lvl1pPr>
              <a:defRPr sz="1999">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2183651"/>
            <a:ext cx="3556000" cy="3942521"/>
          </a:xfrm>
        </p:spPr>
        <p:txBody>
          <a:bodyPr/>
          <a:lstStyle>
            <a:lvl1pPr marL="0" indent="0">
              <a:buNone/>
              <a:defRPr sz="1400">
                <a:solidFill>
                  <a:schemeClr val="bg1"/>
                </a:solidFill>
              </a:defRPr>
            </a:lvl1pPr>
            <a:lvl2pPr marL="457191" indent="0">
              <a:buNone/>
              <a:defRPr sz="1200"/>
            </a:lvl2pPr>
            <a:lvl3pPr marL="914384" indent="0">
              <a:buNone/>
              <a:defRPr sz="1000"/>
            </a:lvl3pPr>
            <a:lvl4pPr marL="1371575" indent="0">
              <a:buNone/>
              <a:defRPr sz="900"/>
            </a:lvl4pPr>
            <a:lvl5pPr marL="1828768" indent="0">
              <a:buNone/>
              <a:defRPr sz="900"/>
            </a:lvl5pPr>
            <a:lvl6pPr marL="2285960" indent="0">
              <a:buNone/>
              <a:defRPr sz="900"/>
            </a:lvl6pPr>
            <a:lvl7pPr marL="2743152" indent="0">
              <a:buNone/>
              <a:defRPr sz="900"/>
            </a:lvl7pPr>
            <a:lvl8pPr marL="3200344" indent="0">
              <a:buNone/>
              <a:defRPr sz="900"/>
            </a:lvl8pPr>
            <a:lvl9pPr marL="36575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D656C4-0CC6-B547-BE7A-CCD6E5AB559F}" type="datetime1">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86799" y="6356358"/>
            <a:ext cx="2844801" cy="365125"/>
          </a:xfrm>
        </p:spPr>
        <p:txBody>
          <a:bodyPr/>
          <a:lstStyle/>
          <a:p>
            <a:fld id="{5B9A96B2-702C-084E-9060-05751DBF82B0}" type="slidenum">
              <a:rPr lang="en-US" smtClean="0"/>
              <a:t>‹#›</a:t>
            </a:fld>
            <a:endParaRPr lang="en-US"/>
          </a:p>
        </p:txBody>
      </p:sp>
    </p:spTree>
    <p:extLst>
      <p:ext uri="{BB962C8B-B14F-4D97-AF65-F5344CB8AC3E}">
        <p14:creationId xmlns:p14="http://schemas.microsoft.com/office/powerpoint/2010/main" val="1829392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DCF34-004C-456C-9BDC-5624160F6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581ABF-A750-49FF-8810-DD600F279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6D40D-2D40-461D-B00C-2F78B6DC1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9B3C3-A2A0-4934-8D45-F81E7FC5DA70}" type="datetimeFigureOut">
              <a:rPr lang="en-US" smtClean="0"/>
              <a:t>10/10/2019</a:t>
            </a:fld>
            <a:endParaRPr lang="en-US"/>
          </a:p>
        </p:txBody>
      </p:sp>
      <p:sp>
        <p:nvSpPr>
          <p:cNvPr id="5" name="Footer Placeholder 4">
            <a:extLst>
              <a:ext uri="{FF2B5EF4-FFF2-40B4-BE49-F238E27FC236}">
                <a16:creationId xmlns:a16="http://schemas.microsoft.com/office/drawing/2014/main" id="{3D0E22F0-B9BE-420C-9E14-F7F65D186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24353A-0FC2-41A2-9A6D-0536EC4CB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F5B29-BEA2-46CF-8969-A9D44B5BC61B}" type="slidenum">
              <a:rPr lang="en-US" smtClean="0"/>
              <a:t>‹#›</a:t>
            </a:fld>
            <a:endParaRPr lang="en-US"/>
          </a:p>
        </p:txBody>
      </p:sp>
    </p:spTree>
    <p:extLst>
      <p:ext uri="{BB962C8B-B14F-4D97-AF65-F5344CB8AC3E}">
        <p14:creationId xmlns:p14="http://schemas.microsoft.com/office/powerpoint/2010/main" val="248735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 id="214748365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3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18" Type="http://schemas.openxmlformats.org/officeDocument/2006/relationships/image" Target="../media/image73.sv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17" Type="http://schemas.openxmlformats.org/officeDocument/2006/relationships/image" Target="../media/image72.png"/><Relationship Id="rId2" Type="http://schemas.openxmlformats.org/officeDocument/2006/relationships/notesSlide" Target="../notesSlides/notesSlide10.xml"/><Relationship Id="rId16" Type="http://schemas.openxmlformats.org/officeDocument/2006/relationships/image" Target="../media/image71.svg"/><Relationship Id="rId1" Type="http://schemas.openxmlformats.org/officeDocument/2006/relationships/slideLayout" Target="../slideLayouts/slideLayout2.xml"/><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s>
</file>

<file path=ppt/slides/_rels/slide21.xml.rels><?xml version="1.0" encoding="UTF-8" standalone="yes"?>
<Relationships xmlns="http://schemas.openxmlformats.org/package/2006/relationships"><Relationship Id="rId3" Type="http://schemas.openxmlformats.org/officeDocument/2006/relationships/hyperlink" Target="mailto:bob.black@miamioh.edu" TargetMode="External"/><Relationship Id="rId2" Type="http://schemas.openxmlformats.org/officeDocument/2006/relationships/hyperlink" Target="https://creativecommons.org/licenses/by/4.0/" TargetMode="External"/><Relationship Id="rId1" Type="http://schemas.openxmlformats.org/officeDocument/2006/relationships/slideLayout" Target="../slideLayouts/slideLayout7.xml"/><Relationship Id="rId4" Type="http://schemas.openxmlformats.org/officeDocument/2006/relationships/hyperlink" Target="mailto:Daniel.Woodcock@blackboard.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forrester.com/North+American+Consumer+Technographics+Customer+LifeCycle+Survey+1+2014/-/E-SUS256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6.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chart" Target="../charts/chart4.xml"/><Relationship Id="rId11" Type="http://schemas.openxmlformats.org/officeDocument/2006/relationships/image" Target="../media/image19.svg"/><Relationship Id="rId5" Type="http://schemas.openxmlformats.org/officeDocument/2006/relationships/chart" Target="../charts/chart3.xml"/><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chart" Target="../charts/chart2.xml"/><Relationship Id="rId9" Type="http://schemas.openxmlformats.org/officeDocument/2006/relationships/image" Target="../media/image17.sv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15F1-A912-4928-87F0-1BCD1B1A6C8E}"/>
              </a:ext>
            </a:extLst>
          </p:cNvPr>
          <p:cNvSpPr>
            <a:spLocks noGrp="1"/>
          </p:cNvSpPr>
          <p:nvPr>
            <p:ph type="ctrTitle"/>
          </p:nvPr>
        </p:nvSpPr>
        <p:spPr>
          <a:xfrm>
            <a:off x="543624" y="170387"/>
            <a:ext cx="9581888" cy="4208667"/>
          </a:xfrm>
        </p:spPr>
        <p:txBody>
          <a:bodyPr>
            <a:normAutofit/>
          </a:bodyPr>
          <a:lstStyle/>
          <a:p>
            <a:r>
              <a:rPr lang="en-US" dirty="0"/>
              <a:t>Navigating the Changing Landscape of Student Support in the Age of Amazon</a:t>
            </a:r>
          </a:p>
        </p:txBody>
      </p:sp>
    </p:spTree>
    <p:extLst>
      <p:ext uri="{BB962C8B-B14F-4D97-AF65-F5344CB8AC3E}">
        <p14:creationId xmlns:p14="http://schemas.microsoft.com/office/powerpoint/2010/main" val="342622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A9F3D0-3118-5849-A923-8D3D68D9587A}"/>
              </a:ext>
            </a:extLst>
          </p:cNvPr>
          <p:cNvSpPr>
            <a:spLocks noGrp="1"/>
          </p:cNvSpPr>
          <p:nvPr>
            <p:ph type="title"/>
          </p:nvPr>
        </p:nvSpPr>
        <p:spPr/>
        <p:txBody>
          <a:bodyPr/>
          <a:lstStyle/>
          <a:p>
            <a:r>
              <a:rPr lang="en-US" dirty="0"/>
              <a:t>Mature IT Service Management</a:t>
            </a:r>
          </a:p>
        </p:txBody>
      </p:sp>
      <p:sp>
        <p:nvSpPr>
          <p:cNvPr id="7" name="Google Shape;325;p51">
            <a:extLst>
              <a:ext uri="{FF2B5EF4-FFF2-40B4-BE49-F238E27FC236}">
                <a16:creationId xmlns:a16="http://schemas.microsoft.com/office/drawing/2014/main" id="{7768C141-832C-3443-B279-DEC82A309B90}"/>
              </a:ext>
            </a:extLst>
          </p:cNvPr>
          <p:cNvSpPr/>
          <p:nvPr/>
        </p:nvSpPr>
        <p:spPr>
          <a:xfrm rot="-5400000">
            <a:off x="8275568" y="3333400"/>
            <a:ext cx="2209800" cy="741000"/>
          </a:xfrm>
          <a:prstGeom prst="flowChartAlternateProcess">
            <a:avLst/>
          </a:prstGeom>
          <a:solidFill>
            <a:srgbClr val="CC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Helvetica Neue"/>
              <a:ea typeface="Helvetica Neue"/>
              <a:cs typeface="Helvetica Neue"/>
              <a:sym typeface="Helvetica Neue"/>
            </a:endParaRPr>
          </a:p>
        </p:txBody>
      </p:sp>
      <p:sp>
        <p:nvSpPr>
          <p:cNvPr id="8" name="Google Shape;326;p51">
            <a:extLst>
              <a:ext uri="{FF2B5EF4-FFF2-40B4-BE49-F238E27FC236}">
                <a16:creationId xmlns:a16="http://schemas.microsoft.com/office/drawing/2014/main" id="{88CB8E14-7E5E-1F4D-9E8D-D2CC35A7A081}"/>
              </a:ext>
            </a:extLst>
          </p:cNvPr>
          <p:cNvSpPr txBox="1"/>
          <p:nvPr/>
        </p:nvSpPr>
        <p:spPr>
          <a:xfrm>
            <a:off x="9032168" y="2612779"/>
            <a:ext cx="7188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Calibri"/>
                <a:ea typeface="Calibri"/>
                <a:cs typeface="Calibri"/>
                <a:sym typeface="Calibri"/>
              </a:rPr>
              <a:t>Legend</a:t>
            </a:r>
            <a:endParaRPr sz="1000" b="1">
              <a:latin typeface="Calibri"/>
              <a:ea typeface="Calibri"/>
              <a:cs typeface="Calibri"/>
              <a:sym typeface="Calibri"/>
            </a:endParaRPr>
          </a:p>
        </p:txBody>
      </p:sp>
      <p:sp>
        <p:nvSpPr>
          <p:cNvPr id="9" name="Google Shape;332;p51">
            <a:extLst>
              <a:ext uri="{FF2B5EF4-FFF2-40B4-BE49-F238E27FC236}">
                <a16:creationId xmlns:a16="http://schemas.microsoft.com/office/drawing/2014/main" id="{ED77EECD-5308-1A45-BE64-D7CA5CBE5AD4}"/>
              </a:ext>
            </a:extLst>
          </p:cNvPr>
          <p:cNvSpPr/>
          <p:nvPr/>
        </p:nvSpPr>
        <p:spPr>
          <a:xfrm rot="-5400000">
            <a:off x="1607018" y="3473199"/>
            <a:ext cx="3813300" cy="540600"/>
          </a:xfrm>
          <a:prstGeom prst="flowChartAlternateProcess">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Portfolio Management</a:t>
            </a:r>
            <a:endParaRPr sz="1000">
              <a:latin typeface="Helvetica Neue"/>
              <a:ea typeface="Helvetica Neue"/>
              <a:cs typeface="Helvetica Neue"/>
              <a:sym typeface="Helvetica Neue"/>
            </a:endParaRPr>
          </a:p>
        </p:txBody>
      </p:sp>
      <p:sp>
        <p:nvSpPr>
          <p:cNvPr id="10" name="Google Shape;333;p51">
            <a:extLst>
              <a:ext uri="{FF2B5EF4-FFF2-40B4-BE49-F238E27FC236}">
                <a16:creationId xmlns:a16="http://schemas.microsoft.com/office/drawing/2014/main" id="{9A07D0DD-B148-8D41-A2ED-C6E262CCDFF3}"/>
              </a:ext>
            </a:extLst>
          </p:cNvPr>
          <p:cNvSpPr/>
          <p:nvPr/>
        </p:nvSpPr>
        <p:spPr>
          <a:xfrm rot="-5400000">
            <a:off x="2210393" y="3467500"/>
            <a:ext cx="3824700" cy="540600"/>
          </a:xfrm>
          <a:prstGeom prst="flowChartAlternateProcess">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Service Catalog Management</a:t>
            </a:r>
            <a:endParaRPr sz="1000">
              <a:latin typeface="Helvetica Neue"/>
              <a:ea typeface="Helvetica Neue"/>
              <a:cs typeface="Helvetica Neue"/>
              <a:sym typeface="Helvetica Neue"/>
            </a:endParaRPr>
          </a:p>
        </p:txBody>
      </p:sp>
      <p:sp>
        <p:nvSpPr>
          <p:cNvPr id="11" name="Google Shape;334;p51">
            <a:extLst>
              <a:ext uri="{FF2B5EF4-FFF2-40B4-BE49-F238E27FC236}">
                <a16:creationId xmlns:a16="http://schemas.microsoft.com/office/drawing/2014/main" id="{DA5BF51C-A3BA-5A4B-B688-B760AE00E547}"/>
              </a:ext>
            </a:extLst>
          </p:cNvPr>
          <p:cNvSpPr/>
          <p:nvPr/>
        </p:nvSpPr>
        <p:spPr>
          <a:xfrm rot="-5400000">
            <a:off x="6746768" y="3490875"/>
            <a:ext cx="3795300" cy="540600"/>
          </a:xfrm>
          <a:prstGeom prst="flowChartAlternateProcess">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Request Fulfillment</a:t>
            </a:r>
            <a:endParaRPr sz="1000">
              <a:latin typeface="Helvetica Neue"/>
              <a:ea typeface="Helvetica Neue"/>
              <a:cs typeface="Helvetica Neue"/>
              <a:sym typeface="Helvetica Neue"/>
            </a:endParaRPr>
          </a:p>
        </p:txBody>
      </p:sp>
      <p:sp>
        <p:nvSpPr>
          <p:cNvPr id="12" name="Google Shape;335;p51">
            <a:extLst>
              <a:ext uri="{FF2B5EF4-FFF2-40B4-BE49-F238E27FC236}">
                <a16:creationId xmlns:a16="http://schemas.microsoft.com/office/drawing/2014/main" id="{0E3F5581-ED91-9C4F-A55F-C0D803F29807}"/>
              </a:ext>
            </a:extLst>
          </p:cNvPr>
          <p:cNvSpPr/>
          <p:nvPr/>
        </p:nvSpPr>
        <p:spPr>
          <a:xfrm rot="-5400000">
            <a:off x="6093068" y="3486550"/>
            <a:ext cx="3786600" cy="540600"/>
          </a:xfrm>
          <a:prstGeom prst="flowChartAlternateProcess">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Incident Management</a:t>
            </a:r>
            <a:endParaRPr sz="1000">
              <a:latin typeface="Helvetica Neue"/>
              <a:ea typeface="Helvetica Neue"/>
              <a:cs typeface="Helvetica Neue"/>
              <a:sym typeface="Helvetica Neue"/>
            </a:endParaRPr>
          </a:p>
        </p:txBody>
      </p:sp>
      <p:sp>
        <p:nvSpPr>
          <p:cNvPr id="13" name="Google Shape;336;p51">
            <a:extLst>
              <a:ext uri="{FF2B5EF4-FFF2-40B4-BE49-F238E27FC236}">
                <a16:creationId xmlns:a16="http://schemas.microsoft.com/office/drawing/2014/main" id="{7760CE33-9233-5E47-A918-ACDB88CF6A2D}"/>
              </a:ext>
            </a:extLst>
          </p:cNvPr>
          <p:cNvSpPr/>
          <p:nvPr/>
        </p:nvSpPr>
        <p:spPr>
          <a:xfrm rot="-5400000">
            <a:off x="4088093" y="3472575"/>
            <a:ext cx="3831900" cy="540600"/>
          </a:xfrm>
          <a:prstGeom prst="flowChartAlternateProcess">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Change Management</a:t>
            </a:r>
            <a:endParaRPr sz="1000">
              <a:latin typeface="Helvetica Neue"/>
              <a:ea typeface="Helvetica Neue"/>
              <a:cs typeface="Helvetica Neue"/>
              <a:sym typeface="Helvetica Neue"/>
            </a:endParaRPr>
          </a:p>
        </p:txBody>
      </p:sp>
      <p:sp>
        <p:nvSpPr>
          <p:cNvPr id="14" name="Google Shape;337;p51">
            <a:extLst>
              <a:ext uri="{FF2B5EF4-FFF2-40B4-BE49-F238E27FC236}">
                <a16:creationId xmlns:a16="http://schemas.microsoft.com/office/drawing/2014/main" id="{282CC9CB-E244-8941-BE8F-2F654CF4744C}"/>
              </a:ext>
            </a:extLst>
          </p:cNvPr>
          <p:cNvSpPr/>
          <p:nvPr/>
        </p:nvSpPr>
        <p:spPr>
          <a:xfrm rot="-5400000">
            <a:off x="4749718" y="3481275"/>
            <a:ext cx="3814500" cy="540600"/>
          </a:xfrm>
          <a:prstGeom prst="flowChartAlternateProcess">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 Configuration Management</a:t>
            </a:r>
            <a:endParaRPr sz="1000">
              <a:latin typeface="Helvetica Neue"/>
              <a:ea typeface="Helvetica Neue"/>
              <a:cs typeface="Helvetica Neue"/>
              <a:sym typeface="Helvetica Neue"/>
            </a:endParaRPr>
          </a:p>
        </p:txBody>
      </p:sp>
      <p:sp>
        <p:nvSpPr>
          <p:cNvPr id="15" name="Google Shape;338;p51">
            <a:extLst>
              <a:ext uri="{FF2B5EF4-FFF2-40B4-BE49-F238E27FC236}">
                <a16:creationId xmlns:a16="http://schemas.microsoft.com/office/drawing/2014/main" id="{26C1E862-E79F-FC44-8313-69AC293D9C39}"/>
              </a:ext>
            </a:extLst>
          </p:cNvPr>
          <p:cNvSpPr/>
          <p:nvPr/>
        </p:nvSpPr>
        <p:spPr>
          <a:xfrm rot="-5400000">
            <a:off x="3477518" y="3467500"/>
            <a:ext cx="3824700" cy="540600"/>
          </a:xfrm>
          <a:prstGeom prst="flowChartAlternateProcess">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ProjectManagement</a:t>
            </a:r>
            <a:endParaRPr sz="1000">
              <a:latin typeface="Helvetica Neue"/>
              <a:ea typeface="Helvetica Neue"/>
              <a:cs typeface="Helvetica Neue"/>
              <a:sym typeface="Helvetica Neue"/>
            </a:endParaRPr>
          </a:p>
        </p:txBody>
      </p:sp>
      <p:sp>
        <p:nvSpPr>
          <p:cNvPr id="16" name="Google Shape;339;p51">
            <a:extLst>
              <a:ext uri="{FF2B5EF4-FFF2-40B4-BE49-F238E27FC236}">
                <a16:creationId xmlns:a16="http://schemas.microsoft.com/office/drawing/2014/main" id="{9F89AD26-6937-D046-852C-40A33A17AC7D}"/>
              </a:ext>
            </a:extLst>
          </p:cNvPr>
          <p:cNvSpPr/>
          <p:nvPr/>
        </p:nvSpPr>
        <p:spPr>
          <a:xfrm rot="-5400000">
            <a:off x="2863468" y="3467650"/>
            <a:ext cx="3824400" cy="540600"/>
          </a:xfrm>
          <a:prstGeom prst="flowChartAlternateProcess">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Service Level Management</a:t>
            </a:r>
            <a:endParaRPr sz="1000">
              <a:latin typeface="Helvetica Neue"/>
              <a:ea typeface="Helvetica Neue"/>
              <a:cs typeface="Helvetica Neue"/>
              <a:sym typeface="Helvetica Neue"/>
            </a:endParaRPr>
          </a:p>
        </p:txBody>
      </p:sp>
      <p:sp>
        <p:nvSpPr>
          <p:cNvPr id="17" name="Google Shape;340;p51">
            <a:extLst>
              <a:ext uri="{FF2B5EF4-FFF2-40B4-BE49-F238E27FC236}">
                <a16:creationId xmlns:a16="http://schemas.microsoft.com/office/drawing/2014/main" id="{41F3E26B-A7D9-BD44-9CD8-C473A4FF7736}"/>
              </a:ext>
            </a:extLst>
          </p:cNvPr>
          <p:cNvSpPr/>
          <p:nvPr/>
        </p:nvSpPr>
        <p:spPr>
          <a:xfrm>
            <a:off x="3839911" y="1834861"/>
            <a:ext cx="554100" cy="2745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solidFill>
                  <a:srgbClr val="FFFFFF"/>
                </a:solidFill>
                <a:latin typeface="Helvetica Neue"/>
                <a:ea typeface="Helvetica Neue"/>
                <a:cs typeface="Helvetica Neue"/>
                <a:sym typeface="Helvetica Neue"/>
              </a:rPr>
              <a:t>Jun14</a:t>
            </a:r>
            <a:endParaRPr sz="800" dirty="0">
              <a:solidFill>
                <a:srgbClr val="FFFFFF"/>
              </a:solidFill>
              <a:latin typeface="Helvetica Neue"/>
              <a:ea typeface="Helvetica Neue"/>
              <a:cs typeface="Helvetica Neue"/>
              <a:sym typeface="Helvetica Neue"/>
            </a:endParaRPr>
          </a:p>
        </p:txBody>
      </p:sp>
      <p:sp>
        <p:nvSpPr>
          <p:cNvPr id="18" name="Google Shape;341;p51">
            <a:extLst>
              <a:ext uri="{FF2B5EF4-FFF2-40B4-BE49-F238E27FC236}">
                <a16:creationId xmlns:a16="http://schemas.microsoft.com/office/drawing/2014/main" id="{7A030D7A-3768-9D4F-9043-1C67FCCC2F6D}"/>
              </a:ext>
            </a:extLst>
          </p:cNvPr>
          <p:cNvSpPr/>
          <p:nvPr/>
        </p:nvSpPr>
        <p:spPr>
          <a:xfrm>
            <a:off x="8381781" y="1825625"/>
            <a:ext cx="510300" cy="2745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Jun14</a:t>
            </a:r>
            <a:endParaRPr sz="800">
              <a:solidFill>
                <a:srgbClr val="FFFFFF"/>
              </a:solidFill>
              <a:latin typeface="Helvetica Neue"/>
              <a:ea typeface="Helvetica Neue"/>
              <a:cs typeface="Helvetica Neue"/>
              <a:sym typeface="Helvetica Neue"/>
            </a:endParaRPr>
          </a:p>
        </p:txBody>
      </p:sp>
      <p:sp>
        <p:nvSpPr>
          <p:cNvPr id="19" name="Google Shape;342;p51">
            <a:extLst>
              <a:ext uri="{FF2B5EF4-FFF2-40B4-BE49-F238E27FC236}">
                <a16:creationId xmlns:a16="http://schemas.microsoft.com/office/drawing/2014/main" id="{C30C9509-2A11-444F-8C4F-9793C0C25F02}"/>
              </a:ext>
            </a:extLst>
          </p:cNvPr>
          <p:cNvSpPr/>
          <p:nvPr/>
        </p:nvSpPr>
        <p:spPr>
          <a:xfrm>
            <a:off x="7731393" y="1825625"/>
            <a:ext cx="510300" cy="2745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Jun14</a:t>
            </a:r>
            <a:endParaRPr sz="800">
              <a:solidFill>
                <a:srgbClr val="FFFFFF"/>
              </a:solidFill>
              <a:latin typeface="Helvetica Neue"/>
              <a:ea typeface="Helvetica Neue"/>
              <a:cs typeface="Helvetica Neue"/>
              <a:sym typeface="Helvetica Neue"/>
            </a:endParaRPr>
          </a:p>
        </p:txBody>
      </p:sp>
      <p:sp>
        <p:nvSpPr>
          <p:cNvPr id="20" name="Google Shape;343;p51">
            <a:extLst>
              <a:ext uri="{FF2B5EF4-FFF2-40B4-BE49-F238E27FC236}">
                <a16:creationId xmlns:a16="http://schemas.microsoft.com/office/drawing/2014/main" id="{C10E3F82-5FF3-4940-AE90-0CEF6AC706E9}"/>
              </a:ext>
            </a:extLst>
          </p:cNvPr>
          <p:cNvSpPr/>
          <p:nvPr/>
        </p:nvSpPr>
        <p:spPr>
          <a:xfrm>
            <a:off x="6391468" y="1825625"/>
            <a:ext cx="540600" cy="2745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Nov14</a:t>
            </a:r>
            <a:endParaRPr sz="800">
              <a:solidFill>
                <a:srgbClr val="FFFFFF"/>
              </a:solidFill>
              <a:latin typeface="Helvetica Neue"/>
              <a:ea typeface="Helvetica Neue"/>
              <a:cs typeface="Helvetica Neue"/>
              <a:sym typeface="Helvetica Neue"/>
            </a:endParaRPr>
          </a:p>
        </p:txBody>
      </p:sp>
      <p:sp>
        <p:nvSpPr>
          <p:cNvPr id="21" name="Google Shape;344;p51">
            <a:extLst>
              <a:ext uri="{FF2B5EF4-FFF2-40B4-BE49-F238E27FC236}">
                <a16:creationId xmlns:a16="http://schemas.microsoft.com/office/drawing/2014/main" id="{7370FE0F-3BC8-A144-BB7D-2545889EAA12}"/>
              </a:ext>
            </a:extLst>
          </p:cNvPr>
          <p:cNvSpPr/>
          <p:nvPr/>
        </p:nvSpPr>
        <p:spPr>
          <a:xfrm>
            <a:off x="5724470" y="1825625"/>
            <a:ext cx="554100" cy="2745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Nov14</a:t>
            </a:r>
            <a:endParaRPr sz="800">
              <a:solidFill>
                <a:srgbClr val="FFFFFF"/>
              </a:solidFill>
              <a:latin typeface="Helvetica Neue"/>
              <a:ea typeface="Helvetica Neue"/>
              <a:cs typeface="Helvetica Neue"/>
              <a:sym typeface="Helvetica Neue"/>
            </a:endParaRPr>
          </a:p>
        </p:txBody>
      </p:sp>
      <p:sp>
        <p:nvSpPr>
          <p:cNvPr id="22" name="Google Shape;345;p51">
            <a:extLst>
              <a:ext uri="{FF2B5EF4-FFF2-40B4-BE49-F238E27FC236}">
                <a16:creationId xmlns:a16="http://schemas.microsoft.com/office/drawing/2014/main" id="{D1EDB11E-0BEE-8344-8E18-3BD9C18FD3D4}"/>
              </a:ext>
            </a:extLst>
          </p:cNvPr>
          <p:cNvSpPr/>
          <p:nvPr/>
        </p:nvSpPr>
        <p:spPr>
          <a:xfrm>
            <a:off x="5108169" y="1825625"/>
            <a:ext cx="554100" cy="274500"/>
          </a:xfrm>
          <a:prstGeom prst="roundRect">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Feb15</a:t>
            </a:r>
            <a:endParaRPr sz="800">
              <a:solidFill>
                <a:srgbClr val="FFFFFF"/>
              </a:solidFill>
              <a:latin typeface="Helvetica Neue"/>
              <a:ea typeface="Helvetica Neue"/>
              <a:cs typeface="Helvetica Neue"/>
              <a:sym typeface="Helvetica Neue"/>
            </a:endParaRPr>
          </a:p>
        </p:txBody>
      </p:sp>
      <p:sp>
        <p:nvSpPr>
          <p:cNvPr id="23" name="Google Shape;346;p51">
            <a:extLst>
              <a:ext uri="{FF2B5EF4-FFF2-40B4-BE49-F238E27FC236}">
                <a16:creationId xmlns:a16="http://schemas.microsoft.com/office/drawing/2014/main" id="{61753CF5-61F1-BD47-8886-0B02DF0D995B}"/>
              </a:ext>
            </a:extLst>
          </p:cNvPr>
          <p:cNvSpPr/>
          <p:nvPr/>
        </p:nvSpPr>
        <p:spPr>
          <a:xfrm>
            <a:off x="3229869" y="1825625"/>
            <a:ext cx="554100" cy="274500"/>
          </a:xfrm>
          <a:prstGeom prst="roundRect">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solidFill>
                  <a:srgbClr val="FFFFFF"/>
                </a:solidFill>
                <a:latin typeface="Helvetica Neue"/>
                <a:ea typeface="Helvetica Neue"/>
                <a:cs typeface="Helvetica Neue"/>
                <a:sym typeface="Helvetica Neue"/>
              </a:rPr>
              <a:t>Feb15</a:t>
            </a:r>
            <a:endParaRPr sz="800" dirty="0">
              <a:solidFill>
                <a:srgbClr val="FFFFFF"/>
              </a:solidFill>
              <a:latin typeface="Helvetica Neue"/>
              <a:ea typeface="Helvetica Neue"/>
              <a:cs typeface="Helvetica Neue"/>
              <a:sym typeface="Helvetica Neue"/>
            </a:endParaRPr>
          </a:p>
        </p:txBody>
      </p:sp>
      <p:sp>
        <p:nvSpPr>
          <p:cNvPr id="24" name="Google Shape;347;p51">
            <a:extLst>
              <a:ext uri="{FF2B5EF4-FFF2-40B4-BE49-F238E27FC236}">
                <a16:creationId xmlns:a16="http://schemas.microsoft.com/office/drawing/2014/main" id="{6E9427FE-E76A-AE41-8509-2CEDC40ECF70}"/>
              </a:ext>
            </a:extLst>
          </p:cNvPr>
          <p:cNvSpPr/>
          <p:nvPr/>
        </p:nvSpPr>
        <p:spPr>
          <a:xfrm>
            <a:off x="4493594" y="1825625"/>
            <a:ext cx="554100" cy="2745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May19</a:t>
            </a:r>
            <a:endParaRPr sz="800">
              <a:solidFill>
                <a:srgbClr val="FFFFFF"/>
              </a:solidFill>
              <a:latin typeface="Helvetica Neue"/>
              <a:ea typeface="Helvetica Neue"/>
              <a:cs typeface="Helvetica Neue"/>
              <a:sym typeface="Helvetica Neue"/>
            </a:endParaRPr>
          </a:p>
        </p:txBody>
      </p:sp>
      <p:sp>
        <p:nvSpPr>
          <p:cNvPr id="25" name="Google Shape;348;p51">
            <a:extLst>
              <a:ext uri="{FF2B5EF4-FFF2-40B4-BE49-F238E27FC236}">
                <a16:creationId xmlns:a16="http://schemas.microsoft.com/office/drawing/2014/main" id="{464FBB3B-11BE-AC42-8B66-BD7933BFF291}"/>
              </a:ext>
            </a:extLst>
          </p:cNvPr>
          <p:cNvSpPr/>
          <p:nvPr/>
        </p:nvSpPr>
        <p:spPr>
          <a:xfrm>
            <a:off x="910265" y="1825625"/>
            <a:ext cx="2215800" cy="274500"/>
          </a:xfrm>
          <a:prstGeom prst="homePlate">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ea typeface="Helvetica Neue"/>
                <a:cs typeface="Helvetica Neue"/>
                <a:sym typeface="Helvetica Neue"/>
              </a:rPr>
              <a:t>IT Services</a:t>
            </a:r>
            <a:endParaRPr>
              <a:solidFill>
                <a:srgbClr val="FFFFFF"/>
              </a:solidFill>
              <a:ea typeface="Helvetica Neue"/>
              <a:cs typeface="Helvetica Neue"/>
              <a:sym typeface="Helvetica Neue"/>
            </a:endParaRPr>
          </a:p>
        </p:txBody>
      </p:sp>
      <p:sp>
        <p:nvSpPr>
          <p:cNvPr id="26" name="Google Shape;349;p51">
            <a:extLst>
              <a:ext uri="{FF2B5EF4-FFF2-40B4-BE49-F238E27FC236}">
                <a16:creationId xmlns:a16="http://schemas.microsoft.com/office/drawing/2014/main" id="{EEE743CC-806A-6D49-9A87-CA28D91BDB63}"/>
              </a:ext>
            </a:extLst>
          </p:cNvPr>
          <p:cNvSpPr/>
          <p:nvPr/>
        </p:nvSpPr>
        <p:spPr>
          <a:xfrm rot="-5400000">
            <a:off x="5434693" y="3482801"/>
            <a:ext cx="3794100" cy="540600"/>
          </a:xfrm>
          <a:prstGeom prst="flowChartAlternateProcess">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Knowledge Management</a:t>
            </a:r>
            <a:endParaRPr sz="1000">
              <a:latin typeface="Helvetica Neue"/>
              <a:ea typeface="Helvetica Neue"/>
              <a:cs typeface="Helvetica Neue"/>
              <a:sym typeface="Helvetica Neue"/>
            </a:endParaRPr>
          </a:p>
        </p:txBody>
      </p:sp>
      <p:sp>
        <p:nvSpPr>
          <p:cNvPr id="27" name="Google Shape;350;p51">
            <a:extLst>
              <a:ext uri="{FF2B5EF4-FFF2-40B4-BE49-F238E27FC236}">
                <a16:creationId xmlns:a16="http://schemas.microsoft.com/office/drawing/2014/main" id="{8DFDACD9-D115-8342-951D-6B8ABCC17936}"/>
              </a:ext>
            </a:extLst>
          </p:cNvPr>
          <p:cNvSpPr/>
          <p:nvPr/>
        </p:nvSpPr>
        <p:spPr>
          <a:xfrm>
            <a:off x="7044620" y="1825625"/>
            <a:ext cx="554100" cy="274500"/>
          </a:xfrm>
          <a:prstGeom prst="roundRect">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July 15</a:t>
            </a:r>
            <a:endParaRPr sz="800">
              <a:solidFill>
                <a:srgbClr val="FFFFFF"/>
              </a:solidFill>
              <a:latin typeface="Helvetica Neue"/>
              <a:ea typeface="Helvetica Neue"/>
              <a:cs typeface="Helvetica Neue"/>
              <a:sym typeface="Helvetica Neue"/>
            </a:endParaRPr>
          </a:p>
        </p:txBody>
      </p:sp>
      <p:sp>
        <p:nvSpPr>
          <p:cNvPr id="28" name="Google Shape;351;p51">
            <a:extLst>
              <a:ext uri="{FF2B5EF4-FFF2-40B4-BE49-F238E27FC236}">
                <a16:creationId xmlns:a16="http://schemas.microsoft.com/office/drawing/2014/main" id="{0CB54A36-99CA-414E-89C1-0DC572EA0FA9}"/>
              </a:ext>
            </a:extLst>
          </p:cNvPr>
          <p:cNvSpPr/>
          <p:nvPr/>
        </p:nvSpPr>
        <p:spPr>
          <a:xfrm>
            <a:off x="910115" y="2133772"/>
            <a:ext cx="2215800" cy="274500"/>
          </a:xfrm>
          <a:prstGeom prst="homePlate">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ea typeface="Helvetica Neue"/>
                <a:cs typeface="Helvetica Neue"/>
                <a:sym typeface="Helvetica Neue"/>
              </a:rPr>
              <a:t>eLearning</a:t>
            </a:r>
            <a:endParaRPr>
              <a:solidFill>
                <a:srgbClr val="FFFFFF"/>
              </a:solidFill>
              <a:ea typeface="Helvetica Neue"/>
              <a:cs typeface="Helvetica Neue"/>
              <a:sym typeface="Helvetica Neue"/>
            </a:endParaRPr>
          </a:p>
        </p:txBody>
      </p:sp>
      <p:sp>
        <p:nvSpPr>
          <p:cNvPr id="29" name="Google Shape;352;p51">
            <a:extLst>
              <a:ext uri="{FF2B5EF4-FFF2-40B4-BE49-F238E27FC236}">
                <a16:creationId xmlns:a16="http://schemas.microsoft.com/office/drawing/2014/main" id="{367DF97A-CE14-5E4A-827F-4BA0D417C9F1}"/>
              </a:ext>
            </a:extLst>
          </p:cNvPr>
          <p:cNvSpPr/>
          <p:nvPr/>
        </p:nvSpPr>
        <p:spPr>
          <a:xfrm>
            <a:off x="8370681" y="2133775"/>
            <a:ext cx="510300" cy="274500"/>
          </a:xfrm>
          <a:prstGeom prst="roundRect">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Jun15</a:t>
            </a:r>
            <a:endParaRPr sz="800">
              <a:solidFill>
                <a:srgbClr val="FFFFFF"/>
              </a:solidFill>
              <a:latin typeface="Helvetica Neue"/>
              <a:ea typeface="Helvetica Neue"/>
              <a:cs typeface="Helvetica Neue"/>
              <a:sym typeface="Helvetica Neue"/>
            </a:endParaRPr>
          </a:p>
        </p:txBody>
      </p:sp>
      <p:sp>
        <p:nvSpPr>
          <p:cNvPr id="30" name="Google Shape;353;p51">
            <a:extLst>
              <a:ext uri="{FF2B5EF4-FFF2-40B4-BE49-F238E27FC236}">
                <a16:creationId xmlns:a16="http://schemas.microsoft.com/office/drawing/2014/main" id="{E28FC8E2-2F9D-9944-8623-48B61752E423}"/>
              </a:ext>
            </a:extLst>
          </p:cNvPr>
          <p:cNvSpPr/>
          <p:nvPr/>
        </p:nvSpPr>
        <p:spPr>
          <a:xfrm>
            <a:off x="7736768" y="2133775"/>
            <a:ext cx="510300" cy="274500"/>
          </a:xfrm>
          <a:prstGeom prst="roundRect">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Jun15</a:t>
            </a:r>
            <a:endParaRPr sz="800">
              <a:solidFill>
                <a:srgbClr val="FFFFFF"/>
              </a:solidFill>
              <a:latin typeface="Helvetica Neue"/>
              <a:ea typeface="Helvetica Neue"/>
              <a:cs typeface="Helvetica Neue"/>
              <a:sym typeface="Helvetica Neue"/>
            </a:endParaRPr>
          </a:p>
        </p:txBody>
      </p:sp>
      <p:sp>
        <p:nvSpPr>
          <p:cNvPr id="31" name="Google Shape;354;p51">
            <a:extLst>
              <a:ext uri="{FF2B5EF4-FFF2-40B4-BE49-F238E27FC236}">
                <a16:creationId xmlns:a16="http://schemas.microsoft.com/office/drawing/2014/main" id="{93B17F58-9DC8-5F4B-942D-B0457BE584D7}"/>
              </a:ext>
            </a:extLst>
          </p:cNvPr>
          <p:cNvSpPr/>
          <p:nvPr/>
        </p:nvSpPr>
        <p:spPr>
          <a:xfrm>
            <a:off x="910115" y="2441925"/>
            <a:ext cx="2215800" cy="274500"/>
          </a:xfrm>
          <a:prstGeom prst="homePlate">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ea typeface="Helvetica Neue"/>
                <a:cs typeface="Helvetica Neue"/>
                <a:sym typeface="Helvetica Neue"/>
              </a:rPr>
              <a:t>ComDoc</a:t>
            </a:r>
            <a:endParaRPr>
              <a:solidFill>
                <a:srgbClr val="FFFFFF"/>
              </a:solidFill>
              <a:ea typeface="Helvetica Neue"/>
              <a:cs typeface="Helvetica Neue"/>
              <a:sym typeface="Helvetica Neue"/>
            </a:endParaRPr>
          </a:p>
        </p:txBody>
      </p:sp>
      <p:sp>
        <p:nvSpPr>
          <p:cNvPr id="32" name="Google Shape;355;p51">
            <a:extLst>
              <a:ext uri="{FF2B5EF4-FFF2-40B4-BE49-F238E27FC236}">
                <a16:creationId xmlns:a16="http://schemas.microsoft.com/office/drawing/2014/main" id="{B83383C4-0552-1D4F-83A7-167815B3B9D9}"/>
              </a:ext>
            </a:extLst>
          </p:cNvPr>
          <p:cNvSpPr/>
          <p:nvPr/>
        </p:nvSpPr>
        <p:spPr>
          <a:xfrm>
            <a:off x="8386606" y="2454275"/>
            <a:ext cx="510300" cy="2745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Jul 16</a:t>
            </a:r>
            <a:endParaRPr sz="800">
              <a:solidFill>
                <a:srgbClr val="FFFFFF"/>
              </a:solidFill>
              <a:latin typeface="Helvetica Neue"/>
              <a:ea typeface="Helvetica Neue"/>
              <a:cs typeface="Helvetica Neue"/>
              <a:sym typeface="Helvetica Neue"/>
            </a:endParaRPr>
          </a:p>
        </p:txBody>
      </p:sp>
      <p:sp>
        <p:nvSpPr>
          <p:cNvPr id="33" name="Google Shape;356;p51">
            <a:extLst>
              <a:ext uri="{FF2B5EF4-FFF2-40B4-BE49-F238E27FC236}">
                <a16:creationId xmlns:a16="http://schemas.microsoft.com/office/drawing/2014/main" id="{8564053F-FB4D-1E40-BEB6-8DF0D275A52B}"/>
              </a:ext>
            </a:extLst>
          </p:cNvPr>
          <p:cNvSpPr/>
          <p:nvPr/>
        </p:nvSpPr>
        <p:spPr>
          <a:xfrm>
            <a:off x="7736218" y="2454275"/>
            <a:ext cx="510300" cy="2745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Jul 16</a:t>
            </a:r>
            <a:endParaRPr sz="800">
              <a:solidFill>
                <a:srgbClr val="FFFFFF"/>
              </a:solidFill>
              <a:latin typeface="Helvetica Neue"/>
              <a:ea typeface="Helvetica Neue"/>
              <a:cs typeface="Helvetica Neue"/>
              <a:sym typeface="Helvetica Neue"/>
            </a:endParaRPr>
          </a:p>
        </p:txBody>
      </p:sp>
      <p:sp>
        <p:nvSpPr>
          <p:cNvPr id="34" name="Google Shape;357;p51">
            <a:extLst>
              <a:ext uri="{FF2B5EF4-FFF2-40B4-BE49-F238E27FC236}">
                <a16:creationId xmlns:a16="http://schemas.microsoft.com/office/drawing/2014/main" id="{43AEB482-EDE2-5741-8959-F6A244A9D7F5}"/>
              </a:ext>
            </a:extLst>
          </p:cNvPr>
          <p:cNvSpPr/>
          <p:nvPr/>
        </p:nvSpPr>
        <p:spPr>
          <a:xfrm>
            <a:off x="910265" y="2752975"/>
            <a:ext cx="2215800" cy="274500"/>
          </a:xfrm>
          <a:prstGeom prst="homePlate">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ea typeface="Helvetica Neue"/>
                <a:cs typeface="Helvetica Neue"/>
                <a:sym typeface="Helvetica Neue"/>
              </a:rPr>
              <a:t>Student Success</a:t>
            </a:r>
            <a:endParaRPr>
              <a:solidFill>
                <a:srgbClr val="FFFFFF"/>
              </a:solidFill>
              <a:ea typeface="Helvetica Neue"/>
              <a:cs typeface="Helvetica Neue"/>
              <a:sym typeface="Helvetica Neue"/>
            </a:endParaRPr>
          </a:p>
        </p:txBody>
      </p:sp>
      <p:sp>
        <p:nvSpPr>
          <p:cNvPr id="35" name="Google Shape;358;p51">
            <a:extLst>
              <a:ext uri="{FF2B5EF4-FFF2-40B4-BE49-F238E27FC236}">
                <a16:creationId xmlns:a16="http://schemas.microsoft.com/office/drawing/2014/main" id="{9C88EDF2-9389-574E-9690-F18C004F322A}"/>
              </a:ext>
            </a:extLst>
          </p:cNvPr>
          <p:cNvSpPr/>
          <p:nvPr/>
        </p:nvSpPr>
        <p:spPr>
          <a:xfrm>
            <a:off x="5134856" y="2752975"/>
            <a:ext cx="510300" cy="2745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Jul 16</a:t>
            </a:r>
            <a:endParaRPr sz="800">
              <a:solidFill>
                <a:srgbClr val="FFFFFF"/>
              </a:solidFill>
              <a:latin typeface="Helvetica Neue"/>
              <a:ea typeface="Helvetica Neue"/>
              <a:cs typeface="Helvetica Neue"/>
              <a:sym typeface="Helvetica Neue"/>
            </a:endParaRPr>
          </a:p>
        </p:txBody>
      </p:sp>
      <p:sp>
        <p:nvSpPr>
          <p:cNvPr id="36" name="Google Shape;359;p51">
            <a:extLst>
              <a:ext uri="{FF2B5EF4-FFF2-40B4-BE49-F238E27FC236}">
                <a16:creationId xmlns:a16="http://schemas.microsoft.com/office/drawing/2014/main" id="{F9331506-C0F9-0240-99A8-D7CCB9980774}"/>
              </a:ext>
            </a:extLst>
          </p:cNvPr>
          <p:cNvSpPr/>
          <p:nvPr/>
        </p:nvSpPr>
        <p:spPr>
          <a:xfrm>
            <a:off x="3258656" y="2752975"/>
            <a:ext cx="510300" cy="2745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Jul 16</a:t>
            </a:r>
            <a:endParaRPr sz="800">
              <a:solidFill>
                <a:srgbClr val="FFFFFF"/>
              </a:solidFill>
              <a:latin typeface="Helvetica Neue"/>
              <a:ea typeface="Helvetica Neue"/>
              <a:cs typeface="Helvetica Neue"/>
              <a:sym typeface="Helvetica Neue"/>
            </a:endParaRPr>
          </a:p>
        </p:txBody>
      </p:sp>
      <p:sp>
        <p:nvSpPr>
          <p:cNvPr id="37" name="Google Shape;360;p51">
            <a:extLst>
              <a:ext uri="{FF2B5EF4-FFF2-40B4-BE49-F238E27FC236}">
                <a16:creationId xmlns:a16="http://schemas.microsoft.com/office/drawing/2014/main" id="{D663D209-1783-E74C-96CF-CFF86644F270}"/>
              </a:ext>
            </a:extLst>
          </p:cNvPr>
          <p:cNvSpPr/>
          <p:nvPr/>
        </p:nvSpPr>
        <p:spPr>
          <a:xfrm>
            <a:off x="910265" y="3073538"/>
            <a:ext cx="2215800" cy="274500"/>
          </a:xfrm>
          <a:prstGeom prst="homePlate">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ea typeface="Helvetica Neue"/>
                <a:cs typeface="Helvetica Neue"/>
                <a:sym typeface="Helvetica Neue"/>
              </a:rPr>
              <a:t>Arts and Sciences</a:t>
            </a:r>
            <a:endParaRPr>
              <a:solidFill>
                <a:srgbClr val="FFFFFF"/>
              </a:solidFill>
              <a:ea typeface="Helvetica Neue"/>
              <a:cs typeface="Helvetica Neue"/>
              <a:sym typeface="Helvetica Neue"/>
            </a:endParaRPr>
          </a:p>
        </p:txBody>
      </p:sp>
      <p:sp>
        <p:nvSpPr>
          <p:cNvPr id="38" name="Google Shape;361;p51">
            <a:extLst>
              <a:ext uri="{FF2B5EF4-FFF2-40B4-BE49-F238E27FC236}">
                <a16:creationId xmlns:a16="http://schemas.microsoft.com/office/drawing/2014/main" id="{3EF9C91E-B2F3-C949-8282-EE240ABA76DE}"/>
              </a:ext>
            </a:extLst>
          </p:cNvPr>
          <p:cNvSpPr/>
          <p:nvPr/>
        </p:nvSpPr>
        <p:spPr>
          <a:xfrm>
            <a:off x="8386756" y="3073538"/>
            <a:ext cx="510300" cy="2745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Nov16</a:t>
            </a:r>
            <a:endParaRPr sz="800">
              <a:solidFill>
                <a:srgbClr val="FFFFFF"/>
              </a:solidFill>
              <a:latin typeface="Helvetica Neue"/>
              <a:ea typeface="Helvetica Neue"/>
              <a:cs typeface="Helvetica Neue"/>
              <a:sym typeface="Helvetica Neue"/>
            </a:endParaRPr>
          </a:p>
        </p:txBody>
      </p:sp>
      <p:sp>
        <p:nvSpPr>
          <p:cNvPr id="39" name="Google Shape;362;p51">
            <a:extLst>
              <a:ext uri="{FF2B5EF4-FFF2-40B4-BE49-F238E27FC236}">
                <a16:creationId xmlns:a16="http://schemas.microsoft.com/office/drawing/2014/main" id="{57BCA83E-B498-164B-9A8C-40DD20019F92}"/>
              </a:ext>
            </a:extLst>
          </p:cNvPr>
          <p:cNvSpPr/>
          <p:nvPr/>
        </p:nvSpPr>
        <p:spPr>
          <a:xfrm>
            <a:off x="7736368" y="3073538"/>
            <a:ext cx="510300" cy="2745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Nov16</a:t>
            </a:r>
            <a:endParaRPr sz="800">
              <a:solidFill>
                <a:srgbClr val="FFFFFF"/>
              </a:solidFill>
              <a:latin typeface="Helvetica Neue"/>
              <a:ea typeface="Helvetica Neue"/>
              <a:cs typeface="Helvetica Neue"/>
              <a:sym typeface="Helvetica Neue"/>
            </a:endParaRPr>
          </a:p>
        </p:txBody>
      </p:sp>
      <p:sp>
        <p:nvSpPr>
          <p:cNvPr id="40" name="Google Shape;363;p51">
            <a:extLst>
              <a:ext uri="{FF2B5EF4-FFF2-40B4-BE49-F238E27FC236}">
                <a16:creationId xmlns:a16="http://schemas.microsoft.com/office/drawing/2014/main" id="{1D36BA08-9E11-5445-BDB4-7C448ADFF0A5}"/>
              </a:ext>
            </a:extLst>
          </p:cNvPr>
          <p:cNvSpPr/>
          <p:nvPr/>
        </p:nvSpPr>
        <p:spPr>
          <a:xfrm>
            <a:off x="910115" y="3715900"/>
            <a:ext cx="2215800" cy="274500"/>
          </a:xfrm>
          <a:prstGeom prst="homePlate">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ea typeface="Helvetica Neue"/>
                <a:cs typeface="Helvetica Neue"/>
                <a:sym typeface="Helvetica Neue"/>
              </a:rPr>
              <a:t>Engineering</a:t>
            </a:r>
            <a:endParaRPr>
              <a:solidFill>
                <a:srgbClr val="FFFFFF"/>
              </a:solidFill>
              <a:ea typeface="Helvetica Neue"/>
              <a:cs typeface="Helvetica Neue"/>
              <a:sym typeface="Helvetica Neue"/>
            </a:endParaRPr>
          </a:p>
        </p:txBody>
      </p:sp>
      <p:sp>
        <p:nvSpPr>
          <p:cNvPr id="41" name="Google Shape;364;p51">
            <a:extLst>
              <a:ext uri="{FF2B5EF4-FFF2-40B4-BE49-F238E27FC236}">
                <a16:creationId xmlns:a16="http://schemas.microsoft.com/office/drawing/2014/main" id="{C6B64EAF-901A-4E42-8805-ECF4978BD868}"/>
              </a:ext>
            </a:extLst>
          </p:cNvPr>
          <p:cNvSpPr/>
          <p:nvPr/>
        </p:nvSpPr>
        <p:spPr>
          <a:xfrm>
            <a:off x="910115" y="3394713"/>
            <a:ext cx="2215800" cy="274500"/>
          </a:xfrm>
          <a:prstGeom prst="homePlate">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ea typeface="Helvetica Neue"/>
                <a:cs typeface="Helvetica Neue"/>
                <a:sym typeface="Helvetica Neue"/>
              </a:rPr>
              <a:t>Libraries</a:t>
            </a:r>
            <a:endParaRPr>
              <a:solidFill>
                <a:srgbClr val="FFFFFF"/>
              </a:solidFill>
              <a:ea typeface="Helvetica Neue"/>
              <a:cs typeface="Helvetica Neue"/>
              <a:sym typeface="Helvetica Neue"/>
            </a:endParaRPr>
          </a:p>
        </p:txBody>
      </p:sp>
      <p:sp>
        <p:nvSpPr>
          <p:cNvPr id="42" name="Google Shape;365;p51">
            <a:extLst>
              <a:ext uri="{FF2B5EF4-FFF2-40B4-BE49-F238E27FC236}">
                <a16:creationId xmlns:a16="http://schemas.microsoft.com/office/drawing/2014/main" id="{D60AED57-7DF0-914D-8959-41F4EAA59C70}"/>
              </a:ext>
            </a:extLst>
          </p:cNvPr>
          <p:cNvSpPr/>
          <p:nvPr/>
        </p:nvSpPr>
        <p:spPr>
          <a:xfrm>
            <a:off x="8386606" y="3372150"/>
            <a:ext cx="510300" cy="2745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Mar17</a:t>
            </a:r>
            <a:endParaRPr sz="800">
              <a:solidFill>
                <a:srgbClr val="FFFFFF"/>
              </a:solidFill>
              <a:latin typeface="Helvetica Neue"/>
              <a:ea typeface="Helvetica Neue"/>
              <a:cs typeface="Helvetica Neue"/>
              <a:sym typeface="Helvetica Neue"/>
            </a:endParaRPr>
          </a:p>
        </p:txBody>
      </p:sp>
      <p:sp>
        <p:nvSpPr>
          <p:cNvPr id="43" name="Google Shape;366;p51">
            <a:extLst>
              <a:ext uri="{FF2B5EF4-FFF2-40B4-BE49-F238E27FC236}">
                <a16:creationId xmlns:a16="http://schemas.microsoft.com/office/drawing/2014/main" id="{E3C18AF3-71F4-4448-BA5F-EDADADDCBBCA}"/>
              </a:ext>
            </a:extLst>
          </p:cNvPr>
          <p:cNvSpPr/>
          <p:nvPr/>
        </p:nvSpPr>
        <p:spPr>
          <a:xfrm>
            <a:off x="7736218" y="3372150"/>
            <a:ext cx="510300" cy="2745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Mar17</a:t>
            </a:r>
            <a:endParaRPr sz="800">
              <a:solidFill>
                <a:srgbClr val="FFFFFF"/>
              </a:solidFill>
              <a:latin typeface="Helvetica Neue"/>
              <a:ea typeface="Helvetica Neue"/>
              <a:cs typeface="Helvetica Neue"/>
              <a:sym typeface="Helvetica Neue"/>
            </a:endParaRPr>
          </a:p>
        </p:txBody>
      </p:sp>
      <p:sp>
        <p:nvSpPr>
          <p:cNvPr id="44" name="Google Shape;367;p51">
            <a:extLst>
              <a:ext uri="{FF2B5EF4-FFF2-40B4-BE49-F238E27FC236}">
                <a16:creationId xmlns:a16="http://schemas.microsoft.com/office/drawing/2014/main" id="{EAFA247D-0AA4-E24A-9888-4481A43D9EAA}"/>
              </a:ext>
            </a:extLst>
          </p:cNvPr>
          <p:cNvSpPr/>
          <p:nvPr/>
        </p:nvSpPr>
        <p:spPr>
          <a:xfrm>
            <a:off x="8386606" y="3693050"/>
            <a:ext cx="510300" cy="2745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Mar17</a:t>
            </a:r>
            <a:endParaRPr sz="800">
              <a:solidFill>
                <a:srgbClr val="FFFFFF"/>
              </a:solidFill>
              <a:latin typeface="Helvetica Neue"/>
              <a:ea typeface="Helvetica Neue"/>
              <a:cs typeface="Helvetica Neue"/>
              <a:sym typeface="Helvetica Neue"/>
            </a:endParaRPr>
          </a:p>
        </p:txBody>
      </p:sp>
      <p:sp>
        <p:nvSpPr>
          <p:cNvPr id="45" name="Google Shape;368;p51">
            <a:extLst>
              <a:ext uri="{FF2B5EF4-FFF2-40B4-BE49-F238E27FC236}">
                <a16:creationId xmlns:a16="http://schemas.microsoft.com/office/drawing/2014/main" id="{0EF9DD8E-A5D9-7247-9AA7-0D5FE4C23674}"/>
              </a:ext>
            </a:extLst>
          </p:cNvPr>
          <p:cNvSpPr/>
          <p:nvPr/>
        </p:nvSpPr>
        <p:spPr>
          <a:xfrm>
            <a:off x="7736218" y="3693050"/>
            <a:ext cx="510300" cy="2745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Mar17</a:t>
            </a:r>
            <a:endParaRPr sz="800">
              <a:solidFill>
                <a:srgbClr val="FFFFFF"/>
              </a:solidFill>
              <a:latin typeface="Helvetica Neue"/>
              <a:ea typeface="Helvetica Neue"/>
              <a:cs typeface="Helvetica Neue"/>
              <a:sym typeface="Helvetica Neue"/>
            </a:endParaRPr>
          </a:p>
        </p:txBody>
      </p:sp>
      <p:sp>
        <p:nvSpPr>
          <p:cNvPr id="46" name="Google Shape;369;p51">
            <a:extLst>
              <a:ext uri="{FF2B5EF4-FFF2-40B4-BE49-F238E27FC236}">
                <a16:creationId xmlns:a16="http://schemas.microsoft.com/office/drawing/2014/main" id="{6491E0F2-3476-D846-B233-1C0D4663FCEA}"/>
              </a:ext>
            </a:extLst>
          </p:cNvPr>
          <p:cNvSpPr/>
          <p:nvPr/>
        </p:nvSpPr>
        <p:spPr>
          <a:xfrm>
            <a:off x="910115" y="4049250"/>
            <a:ext cx="2215800" cy="274500"/>
          </a:xfrm>
          <a:prstGeom prst="homePlate">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ea typeface="Helvetica Neue"/>
                <a:cs typeface="Helvetica Neue"/>
                <a:sym typeface="Helvetica Neue"/>
              </a:rPr>
              <a:t>Education &amp; Health</a:t>
            </a:r>
            <a:endParaRPr>
              <a:solidFill>
                <a:srgbClr val="FFFFFF"/>
              </a:solidFill>
              <a:ea typeface="Helvetica Neue"/>
              <a:cs typeface="Helvetica Neue"/>
              <a:sym typeface="Helvetica Neue"/>
            </a:endParaRPr>
          </a:p>
        </p:txBody>
      </p:sp>
      <p:sp>
        <p:nvSpPr>
          <p:cNvPr id="47" name="Google Shape;370;p51">
            <a:extLst>
              <a:ext uri="{FF2B5EF4-FFF2-40B4-BE49-F238E27FC236}">
                <a16:creationId xmlns:a16="http://schemas.microsoft.com/office/drawing/2014/main" id="{5ABEC593-5496-AF41-A430-1AB5FEAA1337}"/>
              </a:ext>
            </a:extLst>
          </p:cNvPr>
          <p:cNvSpPr/>
          <p:nvPr/>
        </p:nvSpPr>
        <p:spPr>
          <a:xfrm>
            <a:off x="8386606" y="4013975"/>
            <a:ext cx="510300" cy="2745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Oc17</a:t>
            </a:r>
            <a:endParaRPr sz="800">
              <a:solidFill>
                <a:srgbClr val="FFFFFF"/>
              </a:solidFill>
              <a:latin typeface="Helvetica Neue"/>
              <a:ea typeface="Helvetica Neue"/>
              <a:cs typeface="Helvetica Neue"/>
              <a:sym typeface="Helvetica Neue"/>
            </a:endParaRPr>
          </a:p>
        </p:txBody>
      </p:sp>
      <p:sp>
        <p:nvSpPr>
          <p:cNvPr id="48" name="Google Shape;371;p51">
            <a:extLst>
              <a:ext uri="{FF2B5EF4-FFF2-40B4-BE49-F238E27FC236}">
                <a16:creationId xmlns:a16="http://schemas.microsoft.com/office/drawing/2014/main" id="{212F79F9-334A-BC41-B4DA-D9819EED8D87}"/>
              </a:ext>
            </a:extLst>
          </p:cNvPr>
          <p:cNvSpPr/>
          <p:nvPr/>
        </p:nvSpPr>
        <p:spPr>
          <a:xfrm>
            <a:off x="7736218" y="4013975"/>
            <a:ext cx="510300" cy="2745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Oct17</a:t>
            </a:r>
            <a:endParaRPr sz="800">
              <a:solidFill>
                <a:srgbClr val="FFFFFF"/>
              </a:solidFill>
              <a:latin typeface="Helvetica Neue"/>
              <a:ea typeface="Helvetica Neue"/>
              <a:cs typeface="Helvetica Neue"/>
              <a:sym typeface="Helvetica Neue"/>
            </a:endParaRPr>
          </a:p>
        </p:txBody>
      </p:sp>
      <p:sp>
        <p:nvSpPr>
          <p:cNvPr id="49" name="Google Shape;372;p51">
            <a:extLst>
              <a:ext uri="{FF2B5EF4-FFF2-40B4-BE49-F238E27FC236}">
                <a16:creationId xmlns:a16="http://schemas.microsoft.com/office/drawing/2014/main" id="{34AED2AE-50F5-594E-BCF9-8A1B410C7C48}"/>
              </a:ext>
            </a:extLst>
          </p:cNvPr>
          <p:cNvSpPr/>
          <p:nvPr/>
        </p:nvSpPr>
        <p:spPr>
          <a:xfrm>
            <a:off x="910115" y="4369450"/>
            <a:ext cx="2215800" cy="274500"/>
          </a:xfrm>
          <a:prstGeom prst="homePlate">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ea typeface="Helvetica Neue"/>
                <a:cs typeface="Helvetica Neue"/>
                <a:sym typeface="Helvetica Neue"/>
              </a:rPr>
              <a:t>Finance</a:t>
            </a:r>
            <a:endParaRPr dirty="0">
              <a:solidFill>
                <a:srgbClr val="FFFFFF"/>
              </a:solidFill>
              <a:ea typeface="Helvetica Neue"/>
              <a:cs typeface="Helvetica Neue"/>
              <a:sym typeface="Helvetica Neue"/>
            </a:endParaRPr>
          </a:p>
        </p:txBody>
      </p:sp>
      <p:sp>
        <p:nvSpPr>
          <p:cNvPr id="50" name="Google Shape;373;p51">
            <a:extLst>
              <a:ext uri="{FF2B5EF4-FFF2-40B4-BE49-F238E27FC236}">
                <a16:creationId xmlns:a16="http://schemas.microsoft.com/office/drawing/2014/main" id="{4BDC58E9-B659-234D-9566-F88505C91EAE}"/>
              </a:ext>
            </a:extLst>
          </p:cNvPr>
          <p:cNvSpPr/>
          <p:nvPr/>
        </p:nvSpPr>
        <p:spPr>
          <a:xfrm>
            <a:off x="8373956" y="4360513"/>
            <a:ext cx="510300" cy="2745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Nov17</a:t>
            </a:r>
            <a:endParaRPr sz="800">
              <a:solidFill>
                <a:srgbClr val="FFFFFF"/>
              </a:solidFill>
              <a:latin typeface="Helvetica Neue"/>
              <a:ea typeface="Helvetica Neue"/>
              <a:cs typeface="Helvetica Neue"/>
              <a:sym typeface="Helvetica Neue"/>
            </a:endParaRPr>
          </a:p>
        </p:txBody>
      </p:sp>
      <p:sp>
        <p:nvSpPr>
          <p:cNvPr id="51" name="Google Shape;374;p51">
            <a:extLst>
              <a:ext uri="{FF2B5EF4-FFF2-40B4-BE49-F238E27FC236}">
                <a16:creationId xmlns:a16="http://schemas.microsoft.com/office/drawing/2014/main" id="{BD5AD816-E51A-944A-9637-696007C30334}"/>
              </a:ext>
            </a:extLst>
          </p:cNvPr>
          <p:cNvSpPr/>
          <p:nvPr/>
        </p:nvSpPr>
        <p:spPr>
          <a:xfrm>
            <a:off x="7736206" y="4360513"/>
            <a:ext cx="510300" cy="2745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Nov17</a:t>
            </a:r>
            <a:endParaRPr sz="800">
              <a:solidFill>
                <a:srgbClr val="FFFFFF"/>
              </a:solidFill>
              <a:latin typeface="Helvetica Neue"/>
              <a:ea typeface="Helvetica Neue"/>
              <a:cs typeface="Helvetica Neue"/>
              <a:sym typeface="Helvetica Neue"/>
            </a:endParaRPr>
          </a:p>
        </p:txBody>
      </p:sp>
      <p:sp>
        <p:nvSpPr>
          <p:cNvPr id="52" name="Google Shape;375;p51">
            <a:extLst>
              <a:ext uri="{FF2B5EF4-FFF2-40B4-BE49-F238E27FC236}">
                <a16:creationId xmlns:a16="http://schemas.microsoft.com/office/drawing/2014/main" id="{842C3E21-B190-7844-BCF6-9D5895B62ED5}"/>
              </a:ext>
            </a:extLst>
          </p:cNvPr>
          <p:cNvSpPr/>
          <p:nvPr/>
        </p:nvSpPr>
        <p:spPr>
          <a:xfrm>
            <a:off x="910115" y="4686238"/>
            <a:ext cx="2215800" cy="274500"/>
          </a:xfrm>
          <a:prstGeom prst="homePlate">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ea typeface="Helvetica Neue"/>
                <a:cs typeface="Helvetica Neue"/>
                <a:sym typeface="Helvetica Neue"/>
              </a:rPr>
              <a:t>Regional</a:t>
            </a:r>
            <a:endParaRPr>
              <a:solidFill>
                <a:srgbClr val="FFFFFF"/>
              </a:solidFill>
              <a:ea typeface="Helvetica Neue"/>
              <a:cs typeface="Helvetica Neue"/>
              <a:sym typeface="Helvetica Neue"/>
            </a:endParaRPr>
          </a:p>
        </p:txBody>
      </p:sp>
      <p:sp>
        <p:nvSpPr>
          <p:cNvPr id="53" name="Google Shape;376;p51">
            <a:extLst>
              <a:ext uri="{FF2B5EF4-FFF2-40B4-BE49-F238E27FC236}">
                <a16:creationId xmlns:a16="http://schemas.microsoft.com/office/drawing/2014/main" id="{7B82B31E-63A7-1849-BC54-94FB3E692FD1}"/>
              </a:ext>
            </a:extLst>
          </p:cNvPr>
          <p:cNvSpPr/>
          <p:nvPr/>
        </p:nvSpPr>
        <p:spPr>
          <a:xfrm>
            <a:off x="7733068" y="2775525"/>
            <a:ext cx="510300" cy="274500"/>
          </a:xfrm>
          <a:prstGeom prst="roundRect">
            <a:avLst>
              <a:gd name="adj" fmla="val 16667"/>
            </a:avLst>
          </a:prstGeom>
          <a:solidFill>
            <a:srgbClr val="BF9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Jan19</a:t>
            </a:r>
            <a:endParaRPr sz="800">
              <a:solidFill>
                <a:srgbClr val="FFFFFF"/>
              </a:solidFill>
              <a:latin typeface="Helvetica Neue"/>
              <a:ea typeface="Helvetica Neue"/>
              <a:cs typeface="Helvetica Neue"/>
              <a:sym typeface="Helvetica Neue"/>
            </a:endParaRPr>
          </a:p>
        </p:txBody>
      </p:sp>
      <p:sp>
        <p:nvSpPr>
          <p:cNvPr id="54" name="Google Shape;377;p51">
            <a:extLst>
              <a:ext uri="{FF2B5EF4-FFF2-40B4-BE49-F238E27FC236}">
                <a16:creationId xmlns:a16="http://schemas.microsoft.com/office/drawing/2014/main" id="{E9CACB99-01F3-734F-B3DE-84051AA85143}"/>
              </a:ext>
            </a:extLst>
          </p:cNvPr>
          <p:cNvSpPr/>
          <p:nvPr/>
        </p:nvSpPr>
        <p:spPr>
          <a:xfrm>
            <a:off x="8389293" y="2775525"/>
            <a:ext cx="510300" cy="274500"/>
          </a:xfrm>
          <a:prstGeom prst="roundRect">
            <a:avLst>
              <a:gd name="adj" fmla="val 16667"/>
            </a:avLst>
          </a:prstGeom>
          <a:solidFill>
            <a:srgbClr val="BF9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Jan19</a:t>
            </a:r>
            <a:endParaRPr sz="800">
              <a:solidFill>
                <a:srgbClr val="FFFFFF"/>
              </a:solidFill>
              <a:latin typeface="Helvetica Neue"/>
              <a:ea typeface="Helvetica Neue"/>
              <a:cs typeface="Helvetica Neue"/>
              <a:sym typeface="Helvetica Neue"/>
            </a:endParaRPr>
          </a:p>
        </p:txBody>
      </p:sp>
      <p:sp>
        <p:nvSpPr>
          <p:cNvPr id="55" name="Google Shape;378;p51">
            <a:extLst>
              <a:ext uri="{FF2B5EF4-FFF2-40B4-BE49-F238E27FC236}">
                <a16:creationId xmlns:a16="http://schemas.microsoft.com/office/drawing/2014/main" id="{8EB21A09-AA10-A147-8E04-7F7088B50349}"/>
              </a:ext>
            </a:extLst>
          </p:cNvPr>
          <p:cNvSpPr/>
          <p:nvPr/>
        </p:nvSpPr>
        <p:spPr>
          <a:xfrm>
            <a:off x="8370693" y="5009524"/>
            <a:ext cx="510300" cy="2745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Jun19</a:t>
            </a:r>
            <a:endParaRPr sz="800">
              <a:solidFill>
                <a:srgbClr val="FFFFFF"/>
              </a:solidFill>
              <a:latin typeface="Helvetica Neue"/>
              <a:ea typeface="Helvetica Neue"/>
              <a:cs typeface="Helvetica Neue"/>
              <a:sym typeface="Helvetica Neue"/>
            </a:endParaRPr>
          </a:p>
        </p:txBody>
      </p:sp>
      <p:sp>
        <p:nvSpPr>
          <p:cNvPr id="56" name="Google Shape;379;p51">
            <a:extLst>
              <a:ext uri="{FF2B5EF4-FFF2-40B4-BE49-F238E27FC236}">
                <a16:creationId xmlns:a16="http://schemas.microsoft.com/office/drawing/2014/main" id="{1C2C7F99-68DA-7F44-B691-F04D2C3C2D15}"/>
              </a:ext>
            </a:extLst>
          </p:cNvPr>
          <p:cNvSpPr/>
          <p:nvPr/>
        </p:nvSpPr>
        <p:spPr>
          <a:xfrm>
            <a:off x="8370681" y="5315163"/>
            <a:ext cx="510300" cy="2745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Jun19</a:t>
            </a:r>
            <a:endParaRPr sz="800">
              <a:solidFill>
                <a:srgbClr val="FFFFFF"/>
              </a:solidFill>
              <a:latin typeface="Helvetica Neue"/>
              <a:ea typeface="Helvetica Neue"/>
              <a:cs typeface="Helvetica Neue"/>
              <a:sym typeface="Helvetica Neue"/>
            </a:endParaRPr>
          </a:p>
        </p:txBody>
      </p:sp>
      <p:sp>
        <p:nvSpPr>
          <p:cNvPr id="57" name="Google Shape;380;p51">
            <a:extLst>
              <a:ext uri="{FF2B5EF4-FFF2-40B4-BE49-F238E27FC236}">
                <a16:creationId xmlns:a16="http://schemas.microsoft.com/office/drawing/2014/main" id="{DA73EBA0-EF2B-AF41-B94F-A03A4DD36F14}"/>
              </a:ext>
            </a:extLst>
          </p:cNvPr>
          <p:cNvSpPr/>
          <p:nvPr/>
        </p:nvSpPr>
        <p:spPr>
          <a:xfrm>
            <a:off x="8370681" y="4707075"/>
            <a:ext cx="510300" cy="274500"/>
          </a:xfrm>
          <a:prstGeom prst="roundRect">
            <a:avLst>
              <a:gd name="adj" fmla="val 16667"/>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Sep18</a:t>
            </a:r>
            <a:endParaRPr sz="800">
              <a:solidFill>
                <a:srgbClr val="FFFFFF"/>
              </a:solidFill>
              <a:latin typeface="Helvetica Neue"/>
              <a:ea typeface="Helvetica Neue"/>
              <a:cs typeface="Helvetica Neue"/>
              <a:sym typeface="Helvetica Neue"/>
            </a:endParaRPr>
          </a:p>
        </p:txBody>
      </p:sp>
      <p:sp>
        <p:nvSpPr>
          <p:cNvPr id="58" name="Google Shape;381;p51">
            <a:extLst>
              <a:ext uri="{FF2B5EF4-FFF2-40B4-BE49-F238E27FC236}">
                <a16:creationId xmlns:a16="http://schemas.microsoft.com/office/drawing/2014/main" id="{4AC2715A-1FA4-A344-BA3E-ED5CFD5C900D}"/>
              </a:ext>
            </a:extLst>
          </p:cNvPr>
          <p:cNvSpPr/>
          <p:nvPr/>
        </p:nvSpPr>
        <p:spPr>
          <a:xfrm>
            <a:off x="7732918" y="4707075"/>
            <a:ext cx="510300" cy="274500"/>
          </a:xfrm>
          <a:prstGeom prst="roundRect">
            <a:avLst>
              <a:gd name="adj" fmla="val 16667"/>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Sep18</a:t>
            </a:r>
            <a:endParaRPr sz="800">
              <a:solidFill>
                <a:srgbClr val="FFFFFF"/>
              </a:solidFill>
              <a:latin typeface="Helvetica Neue"/>
              <a:ea typeface="Helvetica Neue"/>
              <a:cs typeface="Helvetica Neue"/>
              <a:sym typeface="Helvetica Neue"/>
            </a:endParaRPr>
          </a:p>
        </p:txBody>
      </p:sp>
      <p:sp>
        <p:nvSpPr>
          <p:cNvPr id="59" name="Google Shape;382;p51">
            <a:extLst>
              <a:ext uri="{FF2B5EF4-FFF2-40B4-BE49-F238E27FC236}">
                <a16:creationId xmlns:a16="http://schemas.microsoft.com/office/drawing/2014/main" id="{2B09835D-906E-3A44-8E46-3D22B25A4A02}"/>
              </a:ext>
            </a:extLst>
          </p:cNvPr>
          <p:cNvSpPr/>
          <p:nvPr/>
        </p:nvSpPr>
        <p:spPr>
          <a:xfrm>
            <a:off x="5134706" y="4377350"/>
            <a:ext cx="510300" cy="2745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Mar19</a:t>
            </a:r>
            <a:endParaRPr sz="800">
              <a:solidFill>
                <a:srgbClr val="FFFFFF"/>
              </a:solidFill>
              <a:latin typeface="Helvetica Neue"/>
              <a:ea typeface="Helvetica Neue"/>
              <a:cs typeface="Helvetica Neue"/>
              <a:sym typeface="Helvetica Neue"/>
            </a:endParaRPr>
          </a:p>
        </p:txBody>
      </p:sp>
      <p:sp>
        <p:nvSpPr>
          <p:cNvPr id="60" name="Google Shape;383;p51">
            <a:extLst>
              <a:ext uri="{FF2B5EF4-FFF2-40B4-BE49-F238E27FC236}">
                <a16:creationId xmlns:a16="http://schemas.microsoft.com/office/drawing/2014/main" id="{382A3DFA-1181-124F-8CAF-FAF0996092F2}"/>
              </a:ext>
            </a:extLst>
          </p:cNvPr>
          <p:cNvSpPr/>
          <p:nvPr/>
        </p:nvSpPr>
        <p:spPr>
          <a:xfrm>
            <a:off x="6412731" y="4707075"/>
            <a:ext cx="510300" cy="2745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Mar19</a:t>
            </a:r>
            <a:endParaRPr sz="800">
              <a:solidFill>
                <a:srgbClr val="FFFFFF"/>
              </a:solidFill>
              <a:latin typeface="Helvetica Neue"/>
              <a:ea typeface="Helvetica Neue"/>
              <a:cs typeface="Helvetica Neue"/>
              <a:sym typeface="Helvetica Neue"/>
            </a:endParaRPr>
          </a:p>
        </p:txBody>
      </p:sp>
      <p:sp>
        <p:nvSpPr>
          <p:cNvPr id="61" name="Google Shape;384;p51">
            <a:extLst>
              <a:ext uri="{FF2B5EF4-FFF2-40B4-BE49-F238E27FC236}">
                <a16:creationId xmlns:a16="http://schemas.microsoft.com/office/drawing/2014/main" id="{DD1492FB-7510-7441-A20F-7860BB8F629E}"/>
              </a:ext>
            </a:extLst>
          </p:cNvPr>
          <p:cNvSpPr/>
          <p:nvPr/>
        </p:nvSpPr>
        <p:spPr>
          <a:xfrm>
            <a:off x="6412731" y="4360525"/>
            <a:ext cx="510300" cy="2745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Apr19</a:t>
            </a:r>
            <a:endParaRPr sz="800">
              <a:solidFill>
                <a:srgbClr val="FFFFFF"/>
              </a:solidFill>
              <a:latin typeface="Helvetica Neue"/>
              <a:ea typeface="Helvetica Neue"/>
              <a:cs typeface="Helvetica Neue"/>
              <a:sym typeface="Helvetica Neue"/>
            </a:endParaRPr>
          </a:p>
        </p:txBody>
      </p:sp>
      <p:sp>
        <p:nvSpPr>
          <p:cNvPr id="62" name="Google Shape;385;p51">
            <a:extLst>
              <a:ext uri="{FF2B5EF4-FFF2-40B4-BE49-F238E27FC236}">
                <a16:creationId xmlns:a16="http://schemas.microsoft.com/office/drawing/2014/main" id="{DF53787B-C9B9-294F-B2B0-A98D5F267318}"/>
              </a:ext>
            </a:extLst>
          </p:cNvPr>
          <p:cNvSpPr/>
          <p:nvPr/>
        </p:nvSpPr>
        <p:spPr>
          <a:xfrm>
            <a:off x="6412731" y="4049250"/>
            <a:ext cx="510300" cy="2745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Apr17</a:t>
            </a:r>
            <a:endParaRPr sz="800">
              <a:solidFill>
                <a:srgbClr val="FFFFFF"/>
              </a:solidFill>
              <a:latin typeface="Helvetica Neue"/>
              <a:ea typeface="Helvetica Neue"/>
              <a:cs typeface="Helvetica Neue"/>
              <a:sym typeface="Helvetica Neue"/>
            </a:endParaRPr>
          </a:p>
        </p:txBody>
      </p:sp>
      <p:sp>
        <p:nvSpPr>
          <p:cNvPr id="63" name="Google Shape;386;p51">
            <a:extLst>
              <a:ext uri="{FF2B5EF4-FFF2-40B4-BE49-F238E27FC236}">
                <a16:creationId xmlns:a16="http://schemas.microsoft.com/office/drawing/2014/main" id="{047DBFAB-3E64-C541-B325-25BD8780648D}"/>
              </a:ext>
            </a:extLst>
          </p:cNvPr>
          <p:cNvSpPr/>
          <p:nvPr/>
        </p:nvSpPr>
        <p:spPr>
          <a:xfrm>
            <a:off x="6412731" y="3742000"/>
            <a:ext cx="510300" cy="2745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Apr17</a:t>
            </a:r>
            <a:endParaRPr sz="800">
              <a:solidFill>
                <a:srgbClr val="FFFFFF"/>
              </a:solidFill>
              <a:latin typeface="Helvetica Neue"/>
              <a:ea typeface="Helvetica Neue"/>
              <a:cs typeface="Helvetica Neue"/>
              <a:sym typeface="Helvetica Neue"/>
            </a:endParaRPr>
          </a:p>
        </p:txBody>
      </p:sp>
      <p:sp>
        <p:nvSpPr>
          <p:cNvPr id="64" name="Google Shape;387;p51">
            <a:extLst>
              <a:ext uri="{FF2B5EF4-FFF2-40B4-BE49-F238E27FC236}">
                <a16:creationId xmlns:a16="http://schemas.microsoft.com/office/drawing/2014/main" id="{B019E746-05C2-EC45-9688-ED64A647251D}"/>
              </a:ext>
            </a:extLst>
          </p:cNvPr>
          <p:cNvSpPr/>
          <p:nvPr/>
        </p:nvSpPr>
        <p:spPr>
          <a:xfrm>
            <a:off x="6412731" y="3391425"/>
            <a:ext cx="510300" cy="2745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Apr17</a:t>
            </a:r>
            <a:endParaRPr sz="800">
              <a:solidFill>
                <a:srgbClr val="FFFFFF"/>
              </a:solidFill>
              <a:latin typeface="Helvetica Neue"/>
              <a:ea typeface="Helvetica Neue"/>
              <a:cs typeface="Helvetica Neue"/>
              <a:sym typeface="Helvetica Neue"/>
            </a:endParaRPr>
          </a:p>
        </p:txBody>
      </p:sp>
      <p:sp>
        <p:nvSpPr>
          <p:cNvPr id="65" name="Google Shape;388;p51">
            <a:extLst>
              <a:ext uri="{FF2B5EF4-FFF2-40B4-BE49-F238E27FC236}">
                <a16:creationId xmlns:a16="http://schemas.microsoft.com/office/drawing/2014/main" id="{F0FFF6BD-5BBF-D842-94DE-A11E9F588066}"/>
              </a:ext>
            </a:extLst>
          </p:cNvPr>
          <p:cNvSpPr/>
          <p:nvPr/>
        </p:nvSpPr>
        <p:spPr>
          <a:xfrm>
            <a:off x="6412731" y="3093075"/>
            <a:ext cx="510300" cy="2745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Apr17</a:t>
            </a:r>
            <a:endParaRPr sz="800">
              <a:solidFill>
                <a:srgbClr val="FFFFFF"/>
              </a:solidFill>
              <a:latin typeface="Helvetica Neue"/>
              <a:ea typeface="Helvetica Neue"/>
              <a:cs typeface="Helvetica Neue"/>
              <a:sym typeface="Helvetica Neue"/>
            </a:endParaRPr>
          </a:p>
        </p:txBody>
      </p:sp>
      <p:sp>
        <p:nvSpPr>
          <p:cNvPr id="66" name="Google Shape;390;p51">
            <a:extLst>
              <a:ext uri="{FF2B5EF4-FFF2-40B4-BE49-F238E27FC236}">
                <a16:creationId xmlns:a16="http://schemas.microsoft.com/office/drawing/2014/main" id="{6D9C33D4-181F-B345-BCC2-20443E88F7EA}"/>
              </a:ext>
            </a:extLst>
          </p:cNvPr>
          <p:cNvSpPr/>
          <p:nvPr/>
        </p:nvSpPr>
        <p:spPr>
          <a:xfrm>
            <a:off x="910115" y="4998725"/>
            <a:ext cx="2215800" cy="274500"/>
          </a:xfrm>
          <a:prstGeom prst="homePlate">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ea typeface="Helvetica Neue"/>
                <a:cs typeface="Helvetica Neue"/>
                <a:sym typeface="Helvetica Neue"/>
              </a:rPr>
              <a:t>Myaamia Center</a:t>
            </a:r>
            <a:endParaRPr>
              <a:solidFill>
                <a:srgbClr val="FFFFFF"/>
              </a:solidFill>
              <a:ea typeface="Helvetica Neue"/>
              <a:cs typeface="Helvetica Neue"/>
              <a:sym typeface="Helvetica Neue"/>
            </a:endParaRPr>
          </a:p>
        </p:txBody>
      </p:sp>
      <p:sp>
        <p:nvSpPr>
          <p:cNvPr id="67" name="Google Shape;391;p51">
            <a:extLst>
              <a:ext uri="{FF2B5EF4-FFF2-40B4-BE49-F238E27FC236}">
                <a16:creationId xmlns:a16="http://schemas.microsoft.com/office/drawing/2014/main" id="{8E142E71-DD16-194B-9810-1B8EBA9E5F8F}"/>
              </a:ext>
            </a:extLst>
          </p:cNvPr>
          <p:cNvSpPr/>
          <p:nvPr/>
        </p:nvSpPr>
        <p:spPr>
          <a:xfrm>
            <a:off x="910115" y="5311188"/>
            <a:ext cx="2215800" cy="274500"/>
          </a:xfrm>
          <a:prstGeom prst="homePlate">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ea typeface="Helvetica Neue"/>
                <a:cs typeface="Helvetica Neue"/>
                <a:sym typeface="Helvetica Neue"/>
              </a:rPr>
              <a:t>Student Success</a:t>
            </a:r>
            <a:endParaRPr>
              <a:solidFill>
                <a:srgbClr val="FFFFFF"/>
              </a:solidFill>
              <a:ea typeface="Helvetica Neue"/>
              <a:cs typeface="Helvetica Neue"/>
              <a:sym typeface="Helvetica Neue"/>
            </a:endParaRPr>
          </a:p>
        </p:txBody>
      </p:sp>
      <p:sp>
        <p:nvSpPr>
          <p:cNvPr id="68" name="Google Shape;392;p51">
            <a:extLst>
              <a:ext uri="{FF2B5EF4-FFF2-40B4-BE49-F238E27FC236}">
                <a16:creationId xmlns:a16="http://schemas.microsoft.com/office/drawing/2014/main" id="{FBDE1235-BB4F-354D-8ECF-73138A523234}"/>
              </a:ext>
            </a:extLst>
          </p:cNvPr>
          <p:cNvSpPr/>
          <p:nvPr/>
        </p:nvSpPr>
        <p:spPr>
          <a:xfrm>
            <a:off x="7720647" y="5009524"/>
            <a:ext cx="510300" cy="2745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Jun19</a:t>
            </a:r>
            <a:endParaRPr sz="800">
              <a:solidFill>
                <a:srgbClr val="FFFFFF"/>
              </a:solidFill>
              <a:latin typeface="Helvetica Neue"/>
              <a:ea typeface="Helvetica Neue"/>
              <a:cs typeface="Helvetica Neue"/>
              <a:sym typeface="Helvetica Neue"/>
            </a:endParaRPr>
          </a:p>
        </p:txBody>
      </p:sp>
      <p:sp>
        <p:nvSpPr>
          <p:cNvPr id="69" name="Google Shape;393;p51">
            <a:extLst>
              <a:ext uri="{FF2B5EF4-FFF2-40B4-BE49-F238E27FC236}">
                <a16:creationId xmlns:a16="http://schemas.microsoft.com/office/drawing/2014/main" id="{2070AC9B-3048-A14C-8AB9-744A9AA736E3}"/>
              </a:ext>
            </a:extLst>
          </p:cNvPr>
          <p:cNvSpPr/>
          <p:nvPr/>
        </p:nvSpPr>
        <p:spPr>
          <a:xfrm>
            <a:off x="7720634" y="5315163"/>
            <a:ext cx="510300" cy="2745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Jun19</a:t>
            </a:r>
            <a:endParaRPr sz="800">
              <a:solidFill>
                <a:srgbClr val="FFFFFF"/>
              </a:solidFill>
              <a:latin typeface="Helvetica Neue"/>
              <a:ea typeface="Helvetica Neue"/>
              <a:cs typeface="Helvetica Neue"/>
              <a:sym typeface="Helvetica Neue"/>
            </a:endParaRPr>
          </a:p>
        </p:txBody>
      </p:sp>
      <p:sp>
        <p:nvSpPr>
          <p:cNvPr id="70" name="Google Shape;394;p51">
            <a:extLst>
              <a:ext uri="{FF2B5EF4-FFF2-40B4-BE49-F238E27FC236}">
                <a16:creationId xmlns:a16="http://schemas.microsoft.com/office/drawing/2014/main" id="{9A5B8625-9C75-F241-8DC5-C331F19EDC4A}"/>
              </a:ext>
            </a:extLst>
          </p:cNvPr>
          <p:cNvSpPr/>
          <p:nvPr/>
        </p:nvSpPr>
        <p:spPr>
          <a:xfrm>
            <a:off x="9143781" y="2892425"/>
            <a:ext cx="510300" cy="2745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solidFill>
                  <a:srgbClr val="FFFFFF"/>
                </a:solidFill>
                <a:latin typeface="Helvetica Neue"/>
                <a:ea typeface="Helvetica Neue"/>
                <a:cs typeface="Helvetica Neue"/>
                <a:sym typeface="Helvetica Neue"/>
              </a:rPr>
              <a:t>2014</a:t>
            </a:r>
            <a:endParaRPr sz="800" dirty="0">
              <a:solidFill>
                <a:srgbClr val="FFFFFF"/>
              </a:solidFill>
              <a:latin typeface="Helvetica Neue"/>
              <a:ea typeface="Helvetica Neue"/>
              <a:cs typeface="Helvetica Neue"/>
              <a:sym typeface="Helvetica Neue"/>
            </a:endParaRPr>
          </a:p>
        </p:txBody>
      </p:sp>
      <p:sp>
        <p:nvSpPr>
          <p:cNvPr id="71" name="Google Shape;395;p51">
            <a:extLst>
              <a:ext uri="{FF2B5EF4-FFF2-40B4-BE49-F238E27FC236}">
                <a16:creationId xmlns:a16="http://schemas.microsoft.com/office/drawing/2014/main" id="{B2792DF4-7D3D-B34A-AD4B-87755594071A}"/>
              </a:ext>
            </a:extLst>
          </p:cNvPr>
          <p:cNvSpPr/>
          <p:nvPr/>
        </p:nvSpPr>
        <p:spPr>
          <a:xfrm>
            <a:off x="9132681" y="3200575"/>
            <a:ext cx="510300" cy="274500"/>
          </a:xfrm>
          <a:prstGeom prst="roundRect">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2015</a:t>
            </a:r>
            <a:endParaRPr sz="800">
              <a:solidFill>
                <a:srgbClr val="FFFFFF"/>
              </a:solidFill>
              <a:latin typeface="Helvetica Neue"/>
              <a:ea typeface="Helvetica Neue"/>
              <a:cs typeface="Helvetica Neue"/>
              <a:sym typeface="Helvetica Neue"/>
            </a:endParaRPr>
          </a:p>
        </p:txBody>
      </p:sp>
      <p:sp>
        <p:nvSpPr>
          <p:cNvPr id="72" name="Google Shape;396;p51">
            <a:extLst>
              <a:ext uri="{FF2B5EF4-FFF2-40B4-BE49-F238E27FC236}">
                <a16:creationId xmlns:a16="http://schemas.microsoft.com/office/drawing/2014/main" id="{98D43E6B-775E-1E41-AE38-C28061414D05}"/>
              </a:ext>
            </a:extLst>
          </p:cNvPr>
          <p:cNvSpPr/>
          <p:nvPr/>
        </p:nvSpPr>
        <p:spPr>
          <a:xfrm>
            <a:off x="9148606" y="3521075"/>
            <a:ext cx="510300" cy="2745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2016</a:t>
            </a:r>
            <a:endParaRPr sz="800">
              <a:solidFill>
                <a:srgbClr val="FFFFFF"/>
              </a:solidFill>
              <a:latin typeface="Helvetica Neue"/>
              <a:ea typeface="Helvetica Neue"/>
              <a:cs typeface="Helvetica Neue"/>
              <a:sym typeface="Helvetica Neue"/>
            </a:endParaRPr>
          </a:p>
        </p:txBody>
      </p:sp>
      <p:sp>
        <p:nvSpPr>
          <p:cNvPr id="73" name="Google Shape;397;p51">
            <a:extLst>
              <a:ext uri="{FF2B5EF4-FFF2-40B4-BE49-F238E27FC236}">
                <a16:creationId xmlns:a16="http://schemas.microsoft.com/office/drawing/2014/main" id="{1D9CEE9C-58B3-C547-88CF-698ECA9D6EB6}"/>
              </a:ext>
            </a:extLst>
          </p:cNvPr>
          <p:cNvSpPr/>
          <p:nvPr/>
        </p:nvSpPr>
        <p:spPr>
          <a:xfrm>
            <a:off x="9143793" y="4461525"/>
            <a:ext cx="510300" cy="2745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solidFill>
                  <a:srgbClr val="FFFFFF"/>
                </a:solidFill>
                <a:latin typeface="Helvetica Neue"/>
                <a:ea typeface="Helvetica Neue"/>
                <a:cs typeface="Helvetica Neue"/>
                <a:sym typeface="Helvetica Neue"/>
              </a:rPr>
              <a:t>2019</a:t>
            </a:r>
            <a:endParaRPr sz="800" dirty="0">
              <a:solidFill>
                <a:srgbClr val="FFFFFF"/>
              </a:solidFill>
              <a:latin typeface="Helvetica Neue"/>
              <a:ea typeface="Helvetica Neue"/>
              <a:cs typeface="Helvetica Neue"/>
              <a:sym typeface="Helvetica Neue"/>
            </a:endParaRPr>
          </a:p>
        </p:txBody>
      </p:sp>
      <p:sp>
        <p:nvSpPr>
          <p:cNvPr id="74" name="Google Shape;398;p51">
            <a:extLst>
              <a:ext uri="{FF2B5EF4-FFF2-40B4-BE49-F238E27FC236}">
                <a16:creationId xmlns:a16="http://schemas.microsoft.com/office/drawing/2014/main" id="{07C5E4EF-6EED-2141-AD10-10423D4E604D}"/>
              </a:ext>
            </a:extLst>
          </p:cNvPr>
          <p:cNvSpPr/>
          <p:nvPr/>
        </p:nvSpPr>
        <p:spPr>
          <a:xfrm>
            <a:off x="9148606" y="3831050"/>
            <a:ext cx="510300" cy="2745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2017</a:t>
            </a:r>
            <a:endParaRPr sz="800">
              <a:solidFill>
                <a:srgbClr val="FFFFFF"/>
              </a:solidFill>
              <a:latin typeface="Helvetica Neue"/>
              <a:ea typeface="Helvetica Neue"/>
              <a:cs typeface="Helvetica Neue"/>
              <a:sym typeface="Helvetica Neue"/>
            </a:endParaRPr>
          </a:p>
        </p:txBody>
      </p:sp>
      <p:sp>
        <p:nvSpPr>
          <p:cNvPr id="75" name="Google Shape;399;p51">
            <a:extLst>
              <a:ext uri="{FF2B5EF4-FFF2-40B4-BE49-F238E27FC236}">
                <a16:creationId xmlns:a16="http://schemas.microsoft.com/office/drawing/2014/main" id="{D6F5399B-3A61-324A-880D-571B8A09E07D}"/>
              </a:ext>
            </a:extLst>
          </p:cNvPr>
          <p:cNvSpPr/>
          <p:nvPr/>
        </p:nvSpPr>
        <p:spPr>
          <a:xfrm>
            <a:off x="9148606" y="4146288"/>
            <a:ext cx="510300" cy="274500"/>
          </a:xfrm>
          <a:prstGeom prst="roundRect">
            <a:avLst>
              <a:gd name="adj" fmla="val 16667"/>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2018</a:t>
            </a:r>
            <a:endParaRPr sz="800">
              <a:solidFill>
                <a:srgbClr val="FFFFF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74085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0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2000"/>
                                        <p:tgtEl>
                                          <p:spTgt spid="20"/>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000"/>
                                        <p:tgtEl>
                                          <p:spTgt spid="22"/>
                                        </p:tgtEl>
                                      </p:cBhvr>
                                    </p:animEffect>
                                  </p:childTnLst>
                                </p:cTn>
                              </p:par>
                            </p:childTnLst>
                          </p:cTn>
                        </p:par>
                        <p:par>
                          <p:cTn id="31" fill="hold">
                            <p:stCondLst>
                              <p:cond delay="6000"/>
                            </p:stCondLst>
                            <p:childTnLst>
                              <p:par>
                                <p:cTn id="32" presetID="10"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20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2000"/>
                                        <p:tgtEl>
                                          <p:spTgt spid="30"/>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2000"/>
                                        <p:tgtEl>
                                          <p:spTgt spid="29"/>
                                        </p:tgtEl>
                                      </p:cBhvr>
                                    </p:animEffect>
                                  </p:childTnLst>
                                </p:cTn>
                              </p:par>
                            </p:childTnLst>
                          </p:cTn>
                        </p:par>
                        <p:par>
                          <p:cTn id="41" fill="hold">
                            <p:stCondLst>
                              <p:cond delay="8000"/>
                            </p:stCondLst>
                            <p:childTnLst>
                              <p:par>
                                <p:cTn id="42" presetID="10"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2000"/>
                                        <p:tgtEl>
                                          <p:spTgt spid="27"/>
                                        </p:tgtEl>
                                      </p:cBhvr>
                                    </p:animEffect>
                                  </p:childTnLst>
                                </p:cTn>
                              </p:par>
                            </p:childTnLst>
                          </p:cTn>
                        </p:par>
                        <p:par>
                          <p:cTn id="45" fill="hold">
                            <p:stCondLst>
                              <p:cond delay="10000"/>
                            </p:stCondLst>
                            <p:childTnLst>
                              <p:par>
                                <p:cTn id="46" presetID="10"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2000"/>
                                        <p:tgtEl>
                                          <p:spTgt spid="31"/>
                                        </p:tgtEl>
                                      </p:cBhvr>
                                    </p:animEffect>
                                  </p:childTnLst>
                                </p:cTn>
                              </p:par>
                              <p:par>
                                <p:cTn id="49" presetID="10"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2000"/>
                                        <p:tgtEl>
                                          <p:spTgt spid="34"/>
                                        </p:tgtEl>
                                      </p:cBhvr>
                                    </p:animEffect>
                                  </p:childTnLst>
                                </p:cTn>
                              </p:par>
                              <p:par>
                                <p:cTn id="52" presetID="10" presetClass="entr" presetSubtype="0" fill="hold"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2000"/>
                                        <p:tgtEl>
                                          <p:spTgt spid="33"/>
                                        </p:tgtEl>
                                      </p:cBhvr>
                                    </p:animEffect>
                                  </p:childTnLst>
                                </p:cTn>
                              </p:par>
                              <p:par>
                                <p:cTn id="55" presetID="10"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2000"/>
                                        <p:tgtEl>
                                          <p:spTgt spid="35"/>
                                        </p:tgtEl>
                                      </p:cBhvr>
                                    </p:animEffect>
                                  </p:childTnLst>
                                </p:cTn>
                              </p:par>
                              <p:par>
                                <p:cTn id="58" presetID="10"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2000"/>
                                        <p:tgtEl>
                                          <p:spTgt spid="36"/>
                                        </p:tgtEl>
                                      </p:cBhvr>
                                    </p:animEffect>
                                  </p:childTnLst>
                                </p:cTn>
                              </p:par>
                              <p:par>
                                <p:cTn id="61" presetID="10"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2000"/>
                                        <p:tgtEl>
                                          <p:spTgt spid="32"/>
                                        </p:tgtEl>
                                      </p:cBhvr>
                                    </p:animEffect>
                                  </p:childTnLst>
                                </p:cTn>
                              </p:par>
                            </p:childTnLst>
                          </p:cTn>
                        </p:par>
                        <p:par>
                          <p:cTn id="64" fill="hold">
                            <p:stCondLst>
                              <p:cond delay="12000"/>
                            </p:stCondLst>
                            <p:childTnLst>
                              <p:par>
                                <p:cTn id="65" presetID="10"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2000"/>
                                        <p:tgtEl>
                                          <p:spTgt spid="37"/>
                                        </p:tgtEl>
                                      </p:cBhvr>
                                    </p:animEffect>
                                  </p:childTnLst>
                                </p:cTn>
                              </p:par>
                              <p:par>
                                <p:cTn id="68" presetID="10" presetClass="entr" presetSubtype="0"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2000"/>
                                        <p:tgtEl>
                                          <p:spTgt spid="39"/>
                                        </p:tgtEl>
                                      </p:cBhvr>
                                    </p:animEffect>
                                  </p:childTnLst>
                                </p:cTn>
                              </p:par>
                              <p:par>
                                <p:cTn id="71" presetID="10" presetClass="entr" presetSubtype="0"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2000"/>
                                        <p:tgtEl>
                                          <p:spTgt spid="38"/>
                                        </p:tgtEl>
                                      </p:cBhvr>
                                    </p:animEffect>
                                  </p:childTnLst>
                                </p:cTn>
                              </p:par>
                            </p:childTnLst>
                          </p:cTn>
                        </p:par>
                        <p:par>
                          <p:cTn id="74" fill="hold">
                            <p:stCondLst>
                              <p:cond delay="14000"/>
                            </p:stCondLst>
                            <p:childTnLst>
                              <p:par>
                                <p:cTn id="75" presetID="10" presetClass="entr" presetSubtype="0"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2000"/>
                                        <p:tgtEl>
                                          <p:spTgt spid="40"/>
                                        </p:tgtEl>
                                      </p:cBhvr>
                                    </p:animEffect>
                                  </p:childTnLst>
                                </p:cTn>
                              </p:par>
                              <p:par>
                                <p:cTn id="78" presetID="10" presetClass="entr" presetSubtype="0"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2000"/>
                                        <p:tgtEl>
                                          <p:spTgt spid="41"/>
                                        </p:tgtEl>
                                      </p:cBhvr>
                                    </p:animEffect>
                                  </p:childTnLst>
                                </p:cTn>
                              </p:par>
                              <p:par>
                                <p:cTn id="81" presetID="10" presetClass="entr" presetSubtype="0"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2000"/>
                                        <p:tgtEl>
                                          <p:spTgt spid="42"/>
                                        </p:tgtEl>
                                      </p:cBhvr>
                                    </p:animEffect>
                                  </p:childTnLst>
                                </p:cTn>
                              </p:par>
                              <p:par>
                                <p:cTn id="84" presetID="10" presetClass="entr" presetSubtype="0" fill="hold"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2000"/>
                                        <p:tgtEl>
                                          <p:spTgt spid="43"/>
                                        </p:tgtEl>
                                      </p:cBhvr>
                                    </p:animEffect>
                                  </p:childTnLst>
                                </p:cTn>
                              </p:par>
                              <p:par>
                                <p:cTn id="87" presetID="10" presetClass="entr" presetSubtype="0"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2000"/>
                                        <p:tgtEl>
                                          <p:spTgt spid="45"/>
                                        </p:tgtEl>
                                      </p:cBhvr>
                                    </p:animEffect>
                                  </p:childTnLst>
                                </p:cTn>
                              </p:par>
                              <p:par>
                                <p:cTn id="90" presetID="10" presetClass="entr" presetSubtype="0" fill="hold"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2000"/>
                                        <p:tgtEl>
                                          <p:spTgt spid="44"/>
                                        </p:tgtEl>
                                      </p:cBhvr>
                                    </p:animEffect>
                                  </p:childTnLst>
                                </p:cTn>
                              </p:par>
                            </p:childTnLst>
                          </p:cTn>
                        </p:par>
                        <p:par>
                          <p:cTn id="93" fill="hold">
                            <p:stCondLst>
                              <p:cond delay="16000"/>
                            </p:stCondLst>
                            <p:childTnLst>
                              <p:par>
                                <p:cTn id="94" presetID="10" presetClass="entr" presetSubtype="0" fill="hold" nodeType="after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fade">
                                      <p:cBhvr>
                                        <p:cTn id="96" dur="2000"/>
                                        <p:tgtEl>
                                          <p:spTgt spid="46"/>
                                        </p:tgtEl>
                                      </p:cBhvr>
                                    </p:animEffect>
                                  </p:childTnLst>
                                </p:cTn>
                              </p:par>
                              <p:par>
                                <p:cTn id="97" presetID="10" presetClass="entr" presetSubtype="0" fill="hold" nodeType="with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2000"/>
                                        <p:tgtEl>
                                          <p:spTgt spid="48"/>
                                        </p:tgtEl>
                                      </p:cBhvr>
                                    </p:animEffect>
                                  </p:childTnLst>
                                </p:cTn>
                              </p:par>
                              <p:par>
                                <p:cTn id="100" presetID="10" presetClass="entr" presetSubtype="0" fill="hold"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2000"/>
                                        <p:tgtEl>
                                          <p:spTgt spid="47"/>
                                        </p:tgtEl>
                                      </p:cBhvr>
                                    </p:animEffect>
                                  </p:childTnLst>
                                </p:cTn>
                              </p:par>
                            </p:childTnLst>
                          </p:cTn>
                        </p:par>
                        <p:par>
                          <p:cTn id="103" fill="hold">
                            <p:stCondLst>
                              <p:cond delay="18000"/>
                            </p:stCondLst>
                            <p:childTnLst>
                              <p:par>
                                <p:cTn id="104" presetID="10" presetClass="entr" presetSubtype="0" fill="hold" nodeType="after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fade">
                                      <p:cBhvr>
                                        <p:cTn id="106" dur="2000"/>
                                        <p:tgtEl>
                                          <p:spTgt spid="49"/>
                                        </p:tgtEl>
                                      </p:cBhvr>
                                    </p:animEffect>
                                  </p:childTnLst>
                                </p:cTn>
                              </p:par>
                              <p:par>
                                <p:cTn id="107" presetID="10" presetClass="entr" presetSubtype="0" fill="hold" nodeType="with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000"/>
                                        <p:tgtEl>
                                          <p:spTgt spid="51"/>
                                        </p:tgtEl>
                                      </p:cBhvr>
                                    </p:animEffect>
                                  </p:childTnLst>
                                </p:cTn>
                              </p:par>
                              <p:par>
                                <p:cTn id="110" presetID="10" presetClass="entr" presetSubtype="0" fill="hold" nodeType="with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fade">
                                      <p:cBhvr>
                                        <p:cTn id="112" dur="2000"/>
                                        <p:tgtEl>
                                          <p:spTgt spid="50"/>
                                        </p:tgtEl>
                                      </p:cBhvr>
                                    </p:animEffect>
                                  </p:childTnLst>
                                </p:cTn>
                              </p:par>
                            </p:childTnLst>
                          </p:cTn>
                        </p:par>
                        <p:par>
                          <p:cTn id="113" fill="hold">
                            <p:stCondLst>
                              <p:cond delay="20000"/>
                            </p:stCondLst>
                            <p:childTnLst>
                              <p:par>
                                <p:cTn id="114" presetID="10" presetClass="entr" presetSubtype="0"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2000"/>
                                        <p:tgtEl>
                                          <p:spTgt spid="52"/>
                                        </p:tgtEl>
                                      </p:cBhvr>
                                    </p:animEffect>
                                  </p:childTnLst>
                                </p:cTn>
                              </p:par>
                              <p:par>
                                <p:cTn id="117" presetID="10" presetClass="entr" presetSubtype="0" fill="hold" nodeType="withEffect">
                                  <p:stCondLst>
                                    <p:cond delay="0"/>
                                  </p:stCondLst>
                                  <p:childTnLst>
                                    <p:set>
                                      <p:cBhvr>
                                        <p:cTn id="118" dur="1" fill="hold">
                                          <p:stCondLst>
                                            <p:cond delay="0"/>
                                          </p:stCondLst>
                                        </p:cTn>
                                        <p:tgtEl>
                                          <p:spTgt spid="58"/>
                                        </p:tgtEl>
                                        <p:attrNameLst>
                                          <p:attrName>style.visibility</p:attrName>
                                        </p:attrNameLst>
                                      </p:cBhvr>
                                      <p:to>
                                        <p:strVal val="visible"/>
                                      </p:to>
                                    </p:set>
                                    <p:animEffect transition="in" filter="fade">
                                      <p:cBhvr>
                                        <p:cTn id="119" dur="2000"/>
                                        <p:tgtEl>
                                          <p:spTgt spid="58"/>
                                        </p:tgtEl>
                                      </p:cBhvr>
                                    </p:animEffect>
                                  </p:childTnLst>
                                </p:cTn>
                              </p:par>
                              <p:par>
                                <p:cTn id="120" presetID="10" presetClass="entr" presetSubtype="0" fill="hold" nodeType="with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fade">
                                      <p:cBhvr>
                                        <p:cTn id="122" dur="2000"/>
                                        <p:tgtEl>
                                          <p:spTgt spid="57"/>
                                        </p:tgtEl>
                                      </p:cBhvr>
                                    </p:animEffect>
                                  </p:childTnLst>
                                </p:cTn>
                              </p:par>
                              <p:par>
                                <p:cTn id="123" presetID="10" presetClass="entr" presetSubtype="0" fill="hold" nodeType="with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fade">
                                      <p:cBhvr>
                                        <p:cTn id="125" dur="2000"/>
                                        <p:tgtEl>
                                          <p:spTgt spid="55"/>
                                        </p:tgtEl>
                                      </p:cBhvr>
                                    </p:animEffect>
                                  </p:childTnLst>
                                </p:cTn>
                              </p:par>
                            </p:childTnLst>
                          </p:cTn>
                        </p:par>
                        <p:par>
                          <p:cTn id="126" fill="hold">
                            <p:stCondLst>
                              <p:cond delay="22000"/>
                            </p:stCondLst>
                            <p:childTnLst>
                              <p:par>
                                <p:cTn id="127" presetID="10" presetClass="entr" presetSubtype="0" fill="hold" nodeType="afterEffect">
                                  <p:stCondLst>
                                    <p:cond delay="0"/>
                                  </p:stCondLst>
                                  <p:childTnLst>
                                    <p:set>
                                      <p:cBhvr>
                                        <p:cTn id="128" dur="1" fill="hold">
                                          <p:stCondLst>
                                            <p:cond delay="0"/>
                                          </p:stCondLst>
                                        </p:cTn>
                                        <p:tgtEl>
                                          <p:spTgt spid="63"/>
                                        </p:tgtEl>
                                        <p:attrNameLst>
                                          <p:attrName>style.visibility</p:attrName>
                                        </p:attrNameLst>
                                      </p:cBhvr>
                                      <p:to>
                                        <p:strVal val="visible"/>
                                      </p:to>
                                    </p:set>
                                    <p:animEffect transition="in" filter="fade">
                                      <p:cBhvr>
                                        <p:cTn id="129" dur="2000"/>
                                        <p:tgtEl>
                                          <p:spTgt spid="63"/>
                                        </p:tgtEl>
                                      </p:cBhvr>
                                    </p:animEffect>
                                  </p:childTnLst>
                                </p:cTn>
                              </p:par>
                              <p:par>
                                <p:cTn id="130" presetID="10" presetClass="entr" presetSubtype="0" fill="hold" nodeType="withEffect">
                                  <p:stCondLst>
                                    <p:cond delay="0"/>
                                  </p:stCondLst>
                                  <p:childTnLst>
                                    <p:set>
                                      <p:cBhvr>
                                        <p:cTn id="131" dur="1" fill="hold">
                                          <p:stCondLst>
                                            <p:cond delay="0"/>
                                          </p:stCondLst>
                                        </p:cTn>
                                        <p:tgtEl>
                                          <p:spTgt spid="64"/>
                                        </p:tgtEl>
                                        <p:attrNameLst>
                                          <p:attrName>style.visibility</p:attrName>
                                        </p:attrNameLst>
                                      </p:cBhvr>
                                      <p:to>
                                        <p:strVal val="visible"/>
                                      </p:to>
                                    </p:set>
                                    <p:animEffect transition="in" filter="fade">
                                      <p:cBhvr>
                                        <p:cTn id="132" dur="2000"/>
                                        <p:tgtEl>
                                          <p:spTgt spid="64"/>
                                        </p:tgtEl>
                                      </p:cBhvr>
                                    </p:animEffect>
                                  </p:childTnLst>
                                </p:cTn>
                              </p:par>
                              <p:par>
                                <p:cTn id="133" presetID="10" presetClass="entr" presetSubtype="0" fill="hold" nodeType="withEffect">
                                  <p:stCondLst>
                                    <p:cond delay="0"/>
                                  </p:stCondLst>
                                  <p:childTnLst>
                                    <p:set>
                                      <p:cBhvr>
                                        <p:cTn id="134" dur="1" fill="hold">
                                          <p:stCondLst>
                                            <p:cond delay="0"/>
                                          </p:stCondLst>
                                        </p:cTn>
                                        <p:tgtEl>
                                          <p:spTgt spid="65"/>
                                        </p:tgtEl>
                                        <p:attrNameLst>
                                          <p:attrName>style.visibility</p:attrName>
                                        </p:attrNameLst>
                                      </p:cBhvr>
                                      <p:to>
                                        <p:strVal val="visible"/>
                                      </p:to>
                                    </p:set>
                                    <p:animEffect transition="in" filter="fade">
                                      <p:cBhvr>
                                        <p:cTn id="135" dur="2000"/>
                                        <p:tgtEl>
                                          <p:spTgt spid="65"/>
                                        </p:tgtEl>
                                      </p:cBhvr>
                                    </p:animEffect>
                                  </p:childTnLst>
                                </p:cTn>
                              </p:par>
                              <p:par>
                                <p:cTn id="136" presetID="10" presetClass="entr" presetSubtype="0" fill="hold" nodeType="withEffect">
                                  <p:stCondLst>
                                    <p:cond delay="0"/>
                                  </p:stCondLst>
                                  <p:childTnLst>
                                    <p:set>
                                      <p:cBhvr>
                                        <p:cTn id="137" dur="1" fill="hold">
                                          <p:stCondLst>
                                            <p:cond delay="0"/>
                                          </p:stCondLst>
                                        </p:cTn>
                                        <p:tgtEl>
                                          <p:spTgt spid="62"/>
                                        </p:tgtEl>
                                        <p:attrNameLst>
                                          <p:attrName>style.visibility</p:attrName>
                                        </p:attrNameLst>
                                      </p:cBhvr>
                                      <p:to>
                                        <p:strVal val="visible"/>
                                      </p:to>
                                    </p:set>
                                    <p:animEffect transition="in" filter="fade">
                                      <p:cBhvr>
                                        <p:cTn id="138" dur="2000"/>
                                        <p:tgtEl>
                                          <p:spTgt spid="62"/>
                                        </p:tgtEl>
                                      </p:cBhvr>
                                    </p:animEffect>
                                  </p:childTnLst>
                                </p:cTn>
                              </p:par>
                            </p:childTnLst>
                          </p:cTn>
                        </p:par>
                        <p:par>
                          <p:cTn id="139" fill="hold">
                            <p:stCondLst>
                              <p:cond delay="24000"/>
                            </p:stCondLst>
                            <p:childTnLst>
                              <p:par>
                                <p:cTn id="140" presetID="10" presetClass="entr" presetSubtype="0" fill="hold" nodeType="after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fade">
                                      <p:cBhvr>
                                        <p:cTn id="142" dur="2000"/>
                                        <p:tgtEl>
                                          <p:spTgt spid="53"/>
                                        </p:tgtEl>
                                      </p:cBhvr>
                                    </p:animEffect>
                                  </p:childTnLst>
                                </p:cTn>
                              </p:par>
                              <p:par>
                                <p:cTn id="143" presetID="10" presetClass="entr" presetSubtype="0" fill="hold" nodeType="withEffect">
                                  <p:stCondLst>
                                    <p:cond delay="0"/>
                                  </p:stCondLst>
                                  <p:childTnLst>
                                    <p:set>
                                      <p:cBhvr>
                                        <p:cTn id="144" dur="1" fill="hold">
                                          <p:stCondLst>
                                            <p:cond delay="0"/>
                                          </p:stCondLst>
                                        </p:cTn>
                                        <p:tgtEl>
                                          <p:spTgt spid="54"/>
                                        </p:tgtEl>
                                        <p:attrNameLst>
                                          <p:attrName>style.visibility</p:attrName>
                                        </p:attrNameLst>
                                      </p:cBhvr>
                                      <p:to>
                                        <p:strVal val="visible"/>
                                      </p:to>
                                    </p:set>
                                    <p:animEffect transition="in" filter="fade">
                                      <p:cBhvr>
                                        <p:cTn id="145" dur="2000"/>
                                        <p:tgtEl>
                                          <p:spTgt spid="54"/>
                                        </p:tgtEl>
                                      </p:cBhvr>
                                    </p:animEffect>
                                  </p:childTnLst>
                                </p:cTn>
                              </p:par>
                            </p:childTnLst>
                          </p:cTn>
                        </p:par>
                        <p:par>
                          <p:cTn id="146" fill="hold">
                            <p:stCondLst>
                              <p:cond delay="26000"/>
                            </p:stCondLst>
                            <p:childTnLst>
                              <p:par>
                                <p:cTn id="147" presetID="10" presetClass="entr" presetSubtype="0" fill="hold" nodeType="afterEffect">
                                  <p:stCondLst>
                                    <p:cond delay="0"/>
                                  </p:stCondLst>
                                  <p:childTnLst>
                                    <p:set>
                                      <p:cBhvr>
                                        <p:cTn id="148" dur="1" fill="hold">
                                          <p:stCondLst>
                                            <p:cond delay="0"/>
                                          </p:stCondLst>
                                        </p:cTn>
                                        <p:tgtEl>
                                          <p:spTgt spid="56"/>
                                        </p:tgtEl>
                                        <p:attrNameLst>
                                          <p:attrName>style.visibility</p:attrName>
                                        </p:attrNameLst>
                                      </p:cBhvr>
                                      <p:to>
                                        <p:strVal val="visible"/>
                                      </p:to>
                                    </p:set>
                                    <p:animEffect transition="in" filter="fade">
                                      <p:cBhvr>
                                        <p:cTn id="149" dur="2000"/>
                                        <p:tgtEl>
                                          <p:spTgt spid="56"/>
                                        </p:tgtEl>
                                      </p:cBhvr>
                                    </p:animEffect>
                                  </p:childTnLst>
                                </p:cTn>
                              </p:par>
                            </p:childTnLst>
                          </p:cTn>
                        </p:par>
                        <p:par>
                          <p:cTn id="150" fill="hold">
                            <p:stCondLst>
                              <p:cond delay="28000"/>
                            </p:stCondLst>
                            <p:childTnLst>
                              <p:par>
                                <p:cTn id="151" presetID="10" presetClass="entr" presetSubtype="0" fill="hold" nodeType="afterEffect">
                                  <p:stCondLst>
                                    <p:cond delay="0"/>
                                  </p:stCondLst>
                                  <p:childTnLst>
                                    <p:set>
                                      <p:cBhvr>
                                        <p:cTn id="152" dur="1" fill="hold">
                                          <p:stCondLst>
                                            <p:cond delay="0"/>
                                          </p:stCondLst>
                                        </p:cTn>
                                        <p:tgtEl>
                                          <p:spTgt spid="60"/>
                                        </p:tgtEl>
                                        <p:attrNameLst>
                                          <p:attrName>style.visibility</p:attrName>
                                        </p:attrNameLst>
                                      </p:cBhvr>
                                      <p:to>
                                        <p:strVal val="visible"/>
                                      </p:to>
                                    </p:set>
                                    <p:animEffect transition="in" filter="fade">
                                      <p:cBhvr>
                                        <p:cTn id="153" dur="2000"/>
                                        <p:tgtEl>
                                          <p:spTgt spid="60"/>
                                        </p:tgtEl>
                                      </p:cBhvr>
                                    </p:animEffect>
                                  </p:childTnLst>
                                </p:cTn>
                              </p:par>
                              <p:par>
                                <p:cTn id="154" presetID="10" presetClass="entr" presetSubtype="0" fill="hold" nodeType="withEffect">
                                  <p:stCondLst>
                                    <p:cond delay="0"/>
                                  </p:stCondLst>
                                  <p:childTnLst>
                                    <p:set>
                                      <p:cBhvr>
                                        <p:cTn id="155" dur="1" fill="hold">
                                          <p:stCondLst>
                                            <p:cond delay="0"/>
                                          </p:stCondLst>
                                        </p:cTn>
                                        <p:tgtEl>
                                          <p:spTgt spid="59"/>
                                        </p:tgtEl>
                                        <p:attrNameLst>
                                          <p:attrName>style.visibility</p:attrName>
                                        </p:attrNameLst>
                                      </p:cBhvr>
                                      <p:to>
                                        <p:strVal val="visible"/>
                                      </p:to>
                                    </p:set>
                                    <p:animEffect transition="in" filter="fade">
                                      <p:cBhvr>
                                        <p:cTn id="156" dur="2000"/>
                                        <p:tgtEl>
                                          <p:spTgt spid="59"/>
                                        </p:tgtEl>
                                      </p:cBhvr>
                                    </p:animEffect>
                                  </p:childTnLst>
                                </p:cTn>
                              </p:par>
                            </p:childTnLst>
                          </p:cTn>
                        </p:par>
                        <p:par>
                          <p:cTn id="157" fill="hold">
                            <p:stCondLst>
                              <p:cond delay="30000"/>
                            </p:stCondLst>
                            <p:childTnLst>
                              <p:par>
                                <p:cTn id="158" presetID="10" presetClass="entr" presetSubtype="0" fill="hold" nodeType="afterEffect">
                                  <p:stCondLst>
                                    <p:cond delay="0"/>
                                  </p:stCondLst>
                                  <p:childTnLst>
                                    <p:set>
                                      <p:cBhvr>
                                        <p:cTn id="159" dur="1" fill="hold">
                                          <p:stCondLst>
                                            <p:cond delay="0"/>
                                          </p:stCondLst>
                                        </p:cTn>
                                        <p:tgtEl>
                                          <p:spTgt spid="61"/>
                                        </p:tgtEl>
                                        <p:attrNameLst>
                                          <p:attrName>style.visibility</p:attrName>
                                        </p:attrNameLst>
                                      </p:cBhvr>
                                      <p:to>
                                        <p:strVal val="visible"/>
                                      </p:to>
                                    </p:set>
                                    <p:animEffect transition="in" filter="fade">
                                      <p:cBhvr>
                                        <p:cTn id="160" dur="2000"/>
                                        <p:tgtEl>
                                          <p:spTgt spid="61"/>
                                        </p:tgtEl>
                                      </p:cBhvr>
                                    </p:animEffect>
                                  </p:childTnLst>
                                </p:cTn>
                              </p:par>
                            </p:childTnLst>
                          </p:cTn>
                        </p:par>
                        <p:par>
                          <p:cTn id="161" fill="hold">
                            <p:stCondLst>
                              <p:cond delay="32000"/>
                            </p:stCondLst>
                            <p:childTnLst>
                              <p:par>
                                <p:cTn id="162" presetID="10" presetClass="entr" presetSubtype="0" fill="hold" nodeType="afterEffect">
                                  <p:stCondLst>
                                    <p:cond delay="0"/>
                                  </p:stCondLst>
                                  <p:childTnLst>
                                    <p:set>
                                      <p:cBhvr>
                                        <p:cTn id="163" dur="1" fill="hold">
                                          <p:stCondLst>
                                            <p:cond delay="0"/>
                                          </p:stCondLst>
                                        </p:cTn>
                                        <p:tgtEl>
                                          <p:spTgt spid="24"/>
                                        </p:tgtEl>
                                        <p:attrNameLst>
                                          <p:attrName>style.visibility</p:attrName>
                                        </p:attrNameLst>
                                      </p:cBhvr>
                                      <p:to>
                                        <p:strVal val="visible"/>
                                      </p:to>
                                    </p:set>
                                    <p:animEffect transition="in" filter="fade">
                                      <p:cBhvr>
                                        <p:cTn id="16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A9F3D0-3118-5849-A923-8D3D68D9587A}"/>
              </a:ext>
            </a:extLst>
          </p:cNvPr>
          <p:cNvSpPr>
            <a:spLocks noGrp="1"/>
          </p:cNvSpPr>
          <p:nvPr>
            <p:ph type="title"/>
          </p:nvPr>
        </p:nvSpPr>
        <p:spPr/>
        <p:txBody>
          <a:bodyPr/>
          <a:lstStyle/>
          <a:p>
            <a:r>
              <a:rPr lang="en-US" dirty="0"/>
              <a:t>Extending ITSM to Enterprise Service Management</a:t>
            </a:r>
          </a:p>
        </p:txBody>
      </p:sp>
      <p:sp>
        <p:nvSpPr>
          <p:cNvPr id="76" name="Google Shape;404;p52">
            <a:extLst>
              <a:ext uri="{FF2B5EF4-FFF2-40B4-BE49-F238E27FC236}">
                <a16:creationId xmlns:a16="http://schemas.microsoft.com/office/drawing/2014/main" id="{B4040F4D-5655-F34A-9915-BADFEA4F0F24}"/>
              </a:ext>
            </a:extLst>
          </p:cNvPr>
          <p:cNvSpPr/>
          <p:nvPr/>
        </p:nvSpPr>
        <p:spPr>
          <a:xfrm rot="-5400000">
            <a:off x="8587353" y="3149880"/>
            <a:ext cx="1442400" cy="741000"/>
          </a:xfrm>
          <a:prstGeom prst="flowChartAlternateProcess">
            <a:avLst/>
          </a:prstGeom>
          <a:solidFill>
            <a:srgbClr val="CC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Helvetica Neue"/>
              <a:ea typeface="Helvetica Neue"/>
              <a:cs typeface="Helvetica Neue"/>
              <a:sym typeface="Helvetica Neue"/>
            </a:endParaRPr>
          </a:p>
        </p:txBody>
      </p:sp>
      <p:sp>
        <p:nvSpPr>
          <p:cNvPr id="77" name="Google Shape;410;p52">
            <a:extLst>
              <a:ext uri="{FF2B5EF4-FFF2-40B4-BE49-F238E27FC236}">
                <a16:creationId xmlns:a16="http://schemas.microsoft.com/office/drawing/2014/main" id="{8C11B14B-BF6F-0445-BE4F-DB1C14F3ECB0}"/>
              </a:ext>
            </a:extLst>
          </p:cNvPr>
          <p:cNvSpPr/>
          <p:nvPr/>
        </p:nvSpPr>
        <p:spPr>
          <a:xfrm rot="-5400000">
            <a:off x="1535103" y="3444904"/>
            <a:ext cx="3813300" cy="540600"/>
          </a:xfrm>
          <a:prstGeom prst="flowChartAlternateProcess">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Portfolio Management</a:t>
            </a:r>
            <a:endParaRPr sz="1000">
              <a:latin typeface="Helvetica Neue"/>
              <a:ea typeface="Helvetica Neue"/>
              <a:cs typeface="Helvetica Neue"/>
              <a:sym typeface="Helvetica Neue"/>
            </a:endParaRPr>
          </a:p>
        </p:txBody>
      </p:sp>
      <p:sp>
        <p:nvSpPr>
          <p:cNvPr id="78" name="Google Shape;411;p52">
            <a:extLst>
              <a:ext uri="{FF2B5EF4-FFF2-40B4-BE49-F238E27FC236}">
                <a16:creationId xmlns:a16="http://schemas.microsoft.com/office/drawing/2014/main" id="{778F8BE8-3E28-2949-8906-3CA2AF6BAAFD}"/>
              </a:ext>
            </a:extLst>
          </p:cNvPr>
          <p:cNvSpPr/>
          <p:nvPr/>
        </p:nvSpPr>
        <p:spPr>
          <a:xfrm rot="-5400000">
            <a:off x="2138478" y="3439205"/>
            <a:ext cx="3824700" cy="540600"/>
          </a:xfrm>
          <a:prstGeom prst="flowChartAlternateProcess">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Service Catalog Management</a:t>
            </a:r>
            <a:endParaRPr sz="1000">
              <a:latin typeface="Helvetica Neue"/>
              <a:ea typeface="Helvetica Neue"/>
              <a:cs typeface="Helvetica Neue"/>
              <a:sym typeface="Helvetica Neue"/>
            </a:endParaRPr>
          </a:p>
        </p:txBody>
      </p:sp>
      <p:sp>
        <p:nvSpPr>
          <p:cNvPr id="79" name="Google Shape;412;p52">
            <a:extLst>
              <a:ext uri="{FF2B5EF4-FFF2-40B4-BE49-F238E27FC236}">
                <a16:creationId xmlns:a16="http://schemas.microsoft.com/office/drawing/2014/main" id="{A54193D8-C3F0-7046-9800-5EF1DC95A86D}"/>
              </a:ext>
            </a:extLst>
          </p:cNvPr>
          <p:cNvSpPr/>
          <p:nvPr/>
        </p:nvSpPr>
        <p:spPr>
          <a:xfrm rot="-5400000">
            <a:off x="6674853" y="3462580"/>
            <a:ext cx="3795300" cy="540600"/>
          </a:xfrm>
          <a:prstGeom prst="flowChartAlternateProcess">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Request Fulfillment</a:t>
            </a:r>
            <a:endParaRPr sz="1000">
              <a:latin typeface="Helvetica Neue"/>
              <a:ea typeface="Helvetica Neue"/>
              <a:cs typeface="Helvetica Neue"/>
              <a:sym typeface="Helvetica Neue"/>
            </a:endParaRPr>
          </a:p>
        </p:txBody>
      </p:sp>
      <p:sp>
        <p:nvSpPr>
          <p:cNvPr id="80" name="Google Shape;413;p52">
            <a:extLst>
              <a:ext uri="{FF2B5EF4-FFF2-40B4-BE49-F238E27FC236}">
                <a16:creationId xmlns:a16="http://schemas.microsoft.com/office/drawing/2014/main" id="{0BC9E19D-1099-E44B-A580-3AD809CD2141}"/>
              </a:ext>
            </a:extLst>
          </p:cNvPr>
          <p:cNvSpPr/>
          <p:nvPr/>
        </p:nvSpPr>
        <p:spPr>
          <a:xfrm rot="-5400000">
            <a:off x="6021153" y="3458255"/>
            <a:ext cx="3786600" cy="540600"/>
          </a:xfrm>
          <a:prstGeom prst="flowChartAlternateProcess">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Incident Management</a:t>
            </a:r>
            <a:endParaRPr sz="1000">
              <a:latin typeface="Helvetica Neue"/>
              <a:ea typeface="Helvetica Neue"/>
              <a:cs typeface="Helvetica Neue"/>
              <a:sym typeface="Helvetica Neue"/>
            </a:endParaRPr>
          </a:p>
        </p:txBody>
      </p:sp>
      <p:sp>
        <p:nvSpPr>
          <p:cNvPr id="81" name="Google Shape;414;p52">
            <a:extLst>
              <a:ext uri="{FF2B5EF4-FFF2-40B4-BE49-F238E27FC236}">
                <a16:creationId xmlns:a16="http://schemas.microsoft.com/office/drawing/2014/main" id="{00F2EB3D-AA15-EC47-8181-452280D210F8}"/>
              </a:ext>
            </a:extLst>
          </p:cNvPr>
          <p:cNvSpPr/>
          <p:nvPr/>
        </p:nvSpPr>
        <p:spPr>
          <a:xfrm rot="-5400000">
            <a:off x="4016178" y="3444280"/>
            <a:ext cx="3831900" cy="540600"/>
          </a:xfrm>
          <a:prstGeom prst="flowChartAlternateProcess">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Change Management</a:t>
            </a:r>
            <a:endParaRPr sz="1000">
              <a:latin typeface="Helvetica Neue"/>
              <a:ea typeface="Helvetica Neue"/>
              <a:cs typeface="Helvetica Neue"/>
              <a:sym typeface="Helvetica Neue"/>
            </a:endParaRPr>
          </a:p>
        </p:txBody>
      </p:sp>
      <p:sp>
        <p:nvSpPr>
          <p:cNvPr id="82" name="Google Shape;415;p52">
            <a:extLst>
              <a:ext uri="{FF2B5EF4-FFF2-40B4-BE49-F238E27FC236}">
                <a16:creationId xmlns:a16="http://schemas.microsoft.com/office/drawing/2014/main" id="{C36603AA-14EF-2345-8E75-0D353DC7B4F4}"/>
              </a:ext>
            </a:extLst>
          </p:cNvPr>
          <p:cNvSpPr/>
          <p:nvPr/>
        </p:nvSpPr>
        <p:spPr>
          <a:xfrm rot="-5400000">
            <a:off x="4677803" y="3452980"/>
            <a:ext cx="3814500" cy="540600"/>
          </a:xfrm>
          <a:prstGeom prst="flowChartAlternateProcess">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 Configuration Management</a:t>
            </a:r>
            <a:endParaRPr sz="1000">
              <a:latin typeface="Helvetica Neue"/>
              <a:ea typeface="Helvetica Neue"/>
              <a:cs typeface="Helvetica Neue"/>
              <a:sym typeface="Helvetica Neue"/>
            </a:endParaRPr>
          </a:p>
        </p:txBody>
      </p:sp>
      <p:sp>
        <p:nvSpPr>
          <p:cNvPr id="83" name="Google Shape;416;p52">
            <a:extLst>
              <a:ext uri="{FF2B5EF4-FFF2-40B4-BE49-F238E27FC236}">
                <a16:creationId xmlns:a16="http://schemas.microsoft.com/office/drawing/2014/main" id="{0833A5CC-D1A5-1349-A7F7-C0CF8EA5CEDB}"/>
              </a:ext>
            </a:extLst>
          </p:cNvPr>
          <p:cNvSpPr/>
          <p:nvPr/>
        </p:nvSpPr>
        <p:spPr>
          <a:xfrm rot="-5400000">
            <a:off x="3405603" y="3439205"/>
            <a:ext cx="3824700" cy="540600"/>
          </a:xfrm>
          <a:prstGeom prst="flowChartAlternateProcess">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ProjectManagement</a:t>
            </a:r>
            <a:endParaRPr sz="1000">
              <a:latin typeface="Helvetica Neue"/>
              <a:ea typeface="Helvetica Neue"/>
              <a:cs typeface="Helvetica Neue"/>
              <a:sym typeface="Helvetica Neue"/>
            </a:endParaRPr>
          </a:p>
        </p:txBody>
      </p:sp>
      <p:sp>
        <p:nvSpPr>
          <p:cNvPr id="84" name="Google Shape;417;p52">
            <a:extLst>
              <a:ext uri="{FF2B5EF4-FFF2-40B4-BE49-F238E27FC236}">
                <a16:creationId xmlns:a16="http://schemas.microsoft.com/office/drawing/2014/main" id="{FCFC7979-81BD-E843-95AA-BE2FAD5F6FC3}"/>
              </a:ext>
            </a:extLst>
          </p:cNvPr>
          <p:cNvSpPr/>
          <p:nvPr/>
        </p:nvSpPr>
        <p:spPr>
          <a:xfrm rot="-5400000">
            <a:off x="2791553" y="3439355"/>
            <a:ext cx="3824400" cy="540600"/>
          </a:xfrm>
          <a:prstGeom prst="flowChartAlternateProcess">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Service Level Management</a:t>
            </a:r>
            <a:endParaRPr sz="1000">
              <a:latin typeface="Helvetica Neue"/>
              <a:ea typeface="Helvetica Neue"/>
              <a:cs typeface="Helvetica Neue"/>
              <a:sym typeface="Helvetica Neue"/>
            </a:endParaRPr>
          </a:p>
        </p:txBody>
      </p:sp>
      <p:sp>
        <p:nvSpPr>
          <p:cNvPr id="85" name="Google Shape;418;p52">
            <a:extLst>
              <a:ext uri="{FF2B5EF4-FFF2-40B4-BE49-F238E27FC236}">
                <a16:creationId xmlns:a16="http://schemas.microsoft.com/office/drawing/2014/main" id="{83EBB139-9A79-7941-985F-EB3654488242}"/>
              </a:ext>
            </a:extLst>
          </p:cNvPr>
          <p:cNvSpPr/>
          <p:nvPr/>
        </p:nvSpPr>
        <p:spPr>
          <a:xfrm rot="-5400000">
            <a:off x="5362778" y="3454506"/>
            <a:ext cx="3794100" cy="540600"/>
          </a:xfrm>
          <a:prstGeom prst="flowChartAlternateProcess">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Knowledge Management</a:t>
            </a:r>
            <a:endParaRPr sz="1000">
              <a:latin typeface="Helvetica Neue"/>
              <a:ea typeface="Helvetica Neue"/>
              <a:cs typeface="Helvetica Neue"/>
              <a:sym typeface="Helvetica Neue"/>
            </a:endParaRPr>
          </a:p>
        </p:txBody>
      </p:sp>
      <p:sp>
        <p:nvSpPr>
          <p:cNvPr id="86" name="Google Shape;419;p52">
            <a:extLst>
              <a:ext uri="{FF2B5EF4-FFF2-40B4-BE49-F238E27FC236}">
                <a16:creationId xmlns:a16="http://schemas.microsoft.com/office/drawing/2014/main" id="{C0192BE9-B6A4-FF40-B3A0-7FD224ED0DFE}"/>
              </a:ext>
            </a:extLst>
          </p:cNvPr>
          <p:cNvSpPr/>
          <p:nvPr/>
        </p:nvSpPr>
        <p:spPr>
          <a:xfrm>
            <a:off x="838200" y="1934218"/>
            <a:ext cx="2215800" cy="274500"/>
          </a:xfrm>
          <a:prstGeom prst="homePlate">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Helvetica Neue"/>
                <a:ea typeface="Helvetica Neue"/>
                <a:cs typeface="Helvetica Neue"/>
                <a:sym typeface="Helvetica Neue"/>
              </a:rPr>
              <a:t>Facilities</a:t>
            </a:r>
            <a:endParaRPr dirty="0">
              <a:solidFill>
                <a:srgbClr val="FFFFFF"/>
              </a:solidFill>
              <a:latin typeface="Helvetica Neue"/>
              <a:ea typeface="Helvetica Neue"/>
              <a:cs typeface="Helvetica Neue"/>
              <a:sym typeface="Helvetica Neue"/>
            </a:endParaRPr>
          </a:p>
        </p:txBody>
      </p:sp>
      <p:sp>
        <p:nvSpPr>
          <p:cNvPr id="87" name="Google Shape;420;p52">
            <a:extLst>
              <a:ext uri="{FF2B5EF4-FFF2-40B4-BE49-F238E27FC236}">
                <a16:creationId xmlns:a16="http://schemas.microsoft.com/office/drawing/2014/main" id="{862C250E-1C69-1F44-9C97-40BF736765F5}"/>
              </a:ext>
            </a:extLst>
          </p:cNvPr>
          <p:cNvSpPr/>
          <p:nvPr/>
        </p:nvSpPr>
        <p:spPr>
          <a:xfrm>
            <a:off x="838200" y="2258505"/>
            <a:ext cx="2215800" cy="274500"/>
          </a:xfrm>
          <a:prstGeom prst="homePlate">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Helvetica Neue"/>
                <a:ea typeface="Helvetica Neue"/>
                <a:cs typeface="Helvetica Neue"/>
                <a:sym typeface="Helvetica Neue"/>
              </a:rPr>
              <a:t>HR</a:t>
            </a:r>
            <a:endParaRPr>
              <a:solidFill>
                <a:srgbClr val="FFFFFF"/>
              </a:solidFill>
              <a:latin typeface="Helvetica Neue"/>
              <a:ea typeface="Helvetica Neue"/>
              <a:cs typeface="Helvetica Neue"/>
              <a:sym typeface="Helvetica Neue"/>
            </a:endParaRPr>
          </a:p>
        </p:txBody>
      </p:sp>
      <p:sp>
        <p:nvSpPr>
          <p:cNvPr id="88" name="Google Shape;421;p52">
            <a:extLst>
              <a:ext uri="{FF2B5EF4-FFF2-40B4-BE49-F238E27FC236}">
                <a16:creationId xmlns:a16="http://schemas.microsoft.com/office/drawing/2014/main" id="{EA951235-7225-F04B-A491-52AE6580E818}"/>
              </a:ext>
            </a:extLst>
          </p:cNvPr>
          <p:cNvSpPr/>
          <p:nvPr/>
        </p:nvSpPr>
        <p:spPr>
          <a:xfrm>
            <a:off x="8316655" y="1933229"/>
            <a:ext cx="510300" cy="274500"/>
          </a:xfrm>
          <a:prstGeom prst="roundRect">
            <a:avLst>
              <a:gd name="adj" fmla="val 16667"/>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Feb18</a:t>
            </a:r>
            <a:endParaRPr sz="800">
              <a:solidFill>
                <a:srgbClr val="FFFFFF"/>
              </a:solidFill>
              <a:latin typeface="Helvetica Neue"/>
              <a:ea typeface="Helvetica Neue"/>
              <a:cs typeface="Helvetica Neue"/>
              <a:sym typeface="Helvetica Neue"/>
            </a:endParaRPr>
          </a:p>
        </p:txBody>
      </p:sp>
      <p:sp>
        <p:nvSpPr>
          <p:cNvPr id="89" name="Google Shape;422;p52">
            <a:extLst>
              <a:ext uri="{FF2B5EF4-FFF2-40B4-BE49-F238E27FC236}">
                <a16:creationId xmlns:a16="http://schemas.microsoft.com/office/drawing/2014/main" id="{3C01E55B-C73B-BB4C-808E-C70CDDBF3CF8}"/>
              </a:ext>
            </a:extLst>
          </p:cNvPr>
          <p:cNvSpPr/>
          <p:nvPr/>
        </p:nvSpPr>
        <p:spPr>
          <a:xfrm>
            <a:off x="6994591" y="2258505"/>
            <a:ext cx="510300" cy="274500"/>
          </a:xfrm>
          <a:prstGeom prst="roundRect">
            <a:avLst>
              <a:gd name="adj" fmla="val 16667"/>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Dec18</a:t>
            </a:r>
            <a:endParaRPr sz="800">
              <a:solidFill>
                <a:srgbClr val="FFFFFF"/>
              </a:solidFill>
              <a:latin typeface="Helvetica Neue"/>
              <a:ea typeface="Helvetica Neue"/>
              <a:cs typeface="Helvetica Neue"/>
              <a:sym typeface="Helvetica Neue"/>
            </a:endParaRPr>
          </a:p>
        </p:txBody>
      </p:sp>
      <p:sp>
        <p:nvSpPr>
          <p:cNvPr id="90" name="Google Shape;423;p52">
            <a:extLst>
              <a:ext uri="{FF2B5EF4-FFF2-40B4-BE49-F238E27FC236}">
                <a16:creationId xmlns:a16="http://schemas.microsoft.com/office/drawing/2014/main" id="{61B1B382-C5A8-B84C-8A4B-CE0DC58AE5F4}"/>
              </a:ext>
            </a:extLst>
          </p:cNvPr>
          <p:cNvSpPr/>
          <p:nvPr/>
        </p:nvSpPr>
        <p:spPr>
          <a:xfrm>
            <a:off x="8307704" y="2238868"/>
            <a:ext cx="510300" cy="2745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Feb19</a:t>
            </a:r>
            <a:endParaRPr sz="800">
              <a:solidFill>
                <a:srgbClr val="FFFFFF"/>
              </a:solidFill>
              <a:latin typeface="Helvetica Neue"/>
              <a:ea typeface="Helvetica Neue"/>
              <a:cs typeface="Helvetica Neue"/>
              <a:sym typeface="Helvetica Neue"/>
            </a:endParaRPr>
          </a:p>
        </p:txBody>
      </p:sp>
      <p:sp>
        <p:nvSpPr>
          <p:cNvPr id="91" name="Google Shape;425;p52">
            <a:extLst>
              <a:ext uri="{FF2B5EF4-FFF2-40B4-BE49-F238E27FC236}">
                <a16:creationId xmlns:a16="http://schemas.microsoft.com/office/drawing/2014/main" id="{7EB6445C-B578-0C4F-88FB-75A7269A768E}"/>
              </a:ext>
            </a:extLst>
          </p:cNvPr>
          <p:cNvSpPr/>
          <p:nvPr/>
        </p:nvSpPr>
        <p:spPr>
          <a:xfrm>
            <a:off x="838200" y="2603955"/>
            <a:ext cx="2215800" cy="274500"/>
          </a:xfrm>
          <a:prstGeom prst="homePlate">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Helvetica Neue"/>
                <a:ea typeface="Helvetica Neue"/>
                <a:cs typeface="Helvetica Neue"/>
                <a:sym typeface="Helvetica Neue"/>
              </a:rPr>
              <a:t>Campus Services</a:t>
            </a:r>
            <a:endParaRPr dirty="0">
              <a:solidFill>
                <a:srgbClr val="FFFFFF"/>
              </a:solidFill>
              <a:latin typeface="Helvetica Neue"/>
              <a:ea typeface="Helvetica Neue"/>
              <a:cs typeface="Helvetica Neue"/>
              <a:sym typeface="Helvetica Neue"/>
            </a:endParaRPr>
          </a:p>
        </p:txBody>
      </p:sp>
      <p:sp>
        <p:nvSpPr>
          <p:cNvPr id="95" name="Google Shape;429;p52">
            <a:extLst>
              <a:ext uri="{FF2B5EF4-FFF2-40B4-BE49-F238E27FC236}">
                <a16:creationId xmlns:a16="http://schemas.microsoft.com/office/drawing/2014/main" id="{423D1ED9-889E-2E4D-AAC4-DD84FFEF18D0}"/>
              </a:ext>
            </a:extLst>
          </p:cNvPr>
          <p:cNvSpPr/>
          <p:nvPr/>
        </p:nvSpPr>
        <p:spPr>
          <a:xfrm>
            <a:off x="7661006" y="2624939"/>
            <a:ext cx="510300" cy="2745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Jul19</a:t>
            </a:r>
            <a:endParaRPr sz="800">
              <a:solidFill>
                <a:srgbClr val="FFFFFF"/>
              </a:solidFill>
              <a:latin typeface="Helvetica Neue"/>
              <a:ea typeface="Helvetica Neue"/>
              <a:cs typeface="Helvetica Neue"/>
              <a:sym typeface="Helvetica Neue"/>
            </a:endParaRPr>
          </a:p>
        </p:txBody>
      </p:sp>
      <p:sp>
        <p:nvSpPr>
          <p:cNvPr id="96" name="Google Shape;430;p52">
            <a:extLst>
              <a:ext uri="{FF2B5EF4-FFF2-40B4-BE49-F238E27FC236}">
                <a16:creationId xmlns:a16="http://schemas.microsoft.com/office/drawing/2014/main" id="{66855AC9-8237-734D-B462-9DAA64DFA5E5}"/>
              </a:ext>
            </a:extLst>
          </p:cNvPr>
          <p:cNvSpPr/>
          <p:nvPr/>
        </p:nvSpPr>
        <p:spPr>
          <a:xfrm>
            <a:off x="8316658" y="2624939"/>
            <a:ext cx="510300" cy="2745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Jul19</a:t>
            </a:r>
            <a:endParaRPr sz="800">
              <a:solidFill>
                <a:srgbClr val="FFFFFF"/>
              </a:solidFill>
              <a:latin typeface="Helvetica Neue"/>
              <a:ea typeface="Helvetica Neue"/>
              <a:cs typeface="Helvetica Neue"/>
              <a:sym typeface="Helvetica Neue"/>
            </a:endParaRPr>
          </a:p>
        </p:txBody>
      </p:sp>
      <p:sp>
        <p:nvSpPr>
          <p:cNvPr id="97" name="Google Shape;431;p52">
            <a:extLst>
              <a:ext uri="{FF2B5EF4-FFF2-40B4-BE49-F238E27FC236}">
                <a16:creationId xmlns:a16="http://schemas.microsoft.com/office/drawing/2014/main" id="{B3B79AF7-3E0D-E247-894D-0AC957F77D75}"/>
              </a:ext>
            </a:extLst>
          </p:cNvPr>
          <p:cNvSpPr/>
          <p:nvPr/>
        </p:nvSpPr>
        <p:spPr>
          <a:xfrm>
            <a:off x="838200" y="2949214"/>
            <a:ext cx="2215800" cy="274500"/>
          </a:xfrm>
          <a:prstGeom prst="homePlate">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Helvetica Neue"/>
                <a:ea typeface="Helvetica Neue"/>
                <a:cs typeface="Helvetica Neue"/>
                <a:sym typeface="Helvetica Neue"/>
              </a:rPr>
              <a:t>Global Initiatives</a:t>
            </a:r>
            <a:endParaRPr>
              <a:solidFill>
                <a:srgbClr val="FFFFFF"/>
              </a:solidFill>
              <a:latin typeface="Helvetica Neue"/>
              <a:ea typeface="Helvetica Neue"/>
              <a:cs typeface="Helvetica Neue"/>
              <a:sym typeface="Helvetica Neue"/>
            </a:endParaRPr>
          </a:p>
        </p:txBody>
      </p:sp>
      <p:sp>
        <p:nvSpPr>
          <p:cNvPr id="98" name="Google Shape;432;p52">
            <a:extLst>
              <a:ext uri="{FF2B5EF4-FFF2-40B4-BE49-F238E27FC236}">
                <a16:creationId xmlns:a16="http://schemas.microsoft.com/office/drawing/2014/main" id="{1C61F062-4E6E-714A-84CE-510C9A6A7955}"/>
              </a:ext>
            </a:extLst>
          </p:cNvPr>
          <p:cNvSpPr/>
          <p:nvPr/>
        </p:nvSpPr>
        <p:spPr>
          <a:xfrm>
            <a:off x="7661018" y="2949214"/>
            <a:ext cx="510300" cy="2745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Jun19</a:t>
            </a:r>
            <a:endParaRPr sz="800">
              <a:solidFill>
                <a:srgbClr val="FFFFFF"/>
              </a:solidFill>
              <a:latin typeface="Helvetica Neue"/>
              <a:ea typeface="Helvetica Neue"/>
              <a:cs typeface="Helvetica Neue"/>
              <a:sym typeface="Helvetica Neue"/>
            </a:endParaRPr>
          </a:p>
        </p:txBody>
      </p:sp>
      <p:sp>
        <p:nvSpPr>
          <p:cNvPr id="99" name="Google Shape;433;p52">
            <a:extLst>
              <a:ext uri="{FF2B5EF4-FFF2-40B4-BE49-F238E27FC236}">
                <a16:creationId xmlns:a16="http://schemas.microsoft.com/office/drawing/2014/main" id="{0FA7D67D-36FA-E742-83B5-EF24092C7E6B}"/>
              </a:ext>
            </a:extLst>
          </p:cNvPr>
          <p:cNvSpPr/>
          <p:nvPr/>
        </p:nvSpPr>
        <p:spPr>
          <a:xfrm>
            <a:off x="3162106" y="2949214"/>
            <a:ext cx="510300" cy="2745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solidFill>
                  <a:srgbClr val="FFFFFF"/>
                </a:solidFill>
                <a:latin typeface="Helvetica Neue"/>
                <a:ea typeface="Helvetica Neue"/>
                <a:cs typeface="Helvetica Neue"/>
                <a:sym typeface="Helvetica Neue"/>
              </a:rPr>
              <a:t>?</a:t>
            </a:r>
            <a:endParaRPr sz="800" dirty="0">
              <a:solidFill>
                <a:srgbClr val="FFFFFF"/>
              </a:solidFill>
              <a:latin typeface="Helvetica Neue"/>
              <a:ea typeface="Helvetica Neue"/>
              <a:cs typeface="Helvetica Neue"/>
              <a:sym typeface="Helvetica Neue"/>
            </a:endParaRPr>
          </a:p>
        </p:txBody>
      </p:sp>
      <p:sp>
        <p:nvSpPr>
          <p:cNvPr id="100" name="Google Shape;434;p52">
            <a:extLst>
              <a:ext uri="{FF2B5EF4-FFF2-40B4-BE49-F238E27FC236}">
                <a16:creationId xmlns:a16="http://schemas.microsoft.com/office/drawing/2014/main" id="{CF0D6193-E786-6E48-87AA-DC3FD1A89E88}"/>
              </a:ext>
            </a:extLst>
          </p:cNvPr>
          <p:cNvSpPr/>
          <p:nvPr/>
        </p:nvSpPr>
        <p:spPr>
          <a:xfrm>
            <a:off x="9051028" y="3467655"/>
            <a:ext cx="510300" cy="2745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2019</a:t>
            </a:r>
            <a:endParaRPr sz="800">
              <a:solidFill>
                <a:srgbClr val="FFFFFF"/>
              </a:solidFill>
              <a:latin typeface="Helvetica Neue"/>
              <a:ea typeface="Helvetica Neue"/>
              <a:cs typeface="Helvetica Neue"/>
              <a:sym typeface="Helvetica Neue"/>
            </a:endParaRPr>
          </a:p>
        </p:txBody>
      </p:sp>
      <p:sp>
        <p:nvSpPr>
          <p:cNvPr id="101" name="Google Shape;435;p52">
            <a:extLst>
              <a:ext uri="{FF2B5EF4-FFF2-40B4-BE49-F238E27FC236}">
                <a16:creationId xmlns:a16="http://schemas.microsoft.com/office/drawing/2014/main" id="{FF13159F-4B08-0540-B23A-916F96BA137C}"/>
              </a:ext>
            </a:extLst>
          </p:cNvPr>
          <p:cNvSpPr/>
          <p:nvPr/>
        </p:nvSpPr>
        <p:spPr>
          <a:xfrm>
            <a:off x="9055841" y="3152418"/>
            <a:ext cx="510300" cy="274500"/>
          </a:xfrm>
          <a:prstGeom prst="roundRect">
            <a:avLst>
              <a:gd name="adj" fmla="val 16667"/>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2018</a:t>
            </a:r>
            <a:endParaRPr sz="800">
              <a:solidFill>
                <a:srgbClr val="FFFFFF"/>
              </a:solidFill>
              <a:latin typeface="Helvetica Neue"/>
              <a:ea typeface="Helvetica Neue"/>
              <a:cs typeface="Helvetica Neue"/>
              <a:sym typeface="Helvetica Neue"/>
            </a:endParaRPr>
          </a:p>
        </p:txBody>
      </p:sp>
      <p:sp>
        <p:nvSpPr>
          <p:cNvPr id="102" name="Google Shape;436;p52">
            <a:extLst>
              <a:ext uri="{FF2B5EF4-FFF2-40B4-BE49-F238E27FC236}">
                <a16:creationId xmlns:a16="http://schemas.microsoft.com/office/drawing/2014/main" id="{18FB91EF-6E18-5148-96B8-4CFB76BE9322}"/>
              </a:ext>
            </a:extLst>
          </p:cNvPr>
          <p:cNvSpPr txBox="1"/>
          <p:nvPr/>
        </p:nvSpPr>
        <p:spPr>
          <a:xfrm>
            <a:off x="8960253" y="2808255"/>
            <a:ext cx="718800" cy="27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Calibri"/>
                <a:ea typeface="Calibri"/>
                <a:cs typeface="Calibri"/>
                <a:sym typeface="Calibri"/>
              </a:rPr>
              <a:t>Legend</a:t>
            </a:r>
            <a:endParaRPr sz="1000" b="1">
              <a:latin typeface="Calibri"/>
              <a:ea typeface="Calibri"/>
              <a:cs typeface="Calibri"/>
              <a:sym typeface="Calibri"/>
            </a:endParaRPr>
          </a:p>
        </p:txBody>
      </p:sp>
      <p:sp>
        <p:nvSpPr>
          <p:cNvPr id="103" name="Google Shape;437;p52">
            <a:extLst>
              <a:ext uri="{FF2B5EF4-FFF2-40B4-BE49-F238E27FC236}">
                <a16:creationId xmlns:a16="http://schemas.microsoft.com/office/drawing/2014/main" id="{50FD24A6-A4A3-C543-9F6D-CB8CDC7ACFEF}"/>
              </a:ext>
            </a:extLst>
          </p:cNvPr>
          <p:cNvSpPr/>
          <p:nvPr/>
        </p:nvSpPr>
        <p:spPr>
          <a:xfrm>
            <a:off x="838200" y="3284475"/>
            <a:ext cx="2215800" cy="274500"/>
          </a:xfrm>
          <a:prstGeom prst="homePlate">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Helvetica Neue"/>
                <a:ea typeface="Helvetica Neue"/>
                <a:cs typeface="Helvetica Neue"/>
                <a:sym typeface="Helvetica Neue"/>
              </a:rPr>
              <a:t>Libraries</a:t>
            </a:r>
            <a:endParaRPr dirty="0">
              <a:solidFill>
                <a:srgbClr val="FFFFFF"/>
              </a:solidFill>
              <a:latin typeface="Helvetica Neue"/>
              <a:ea typeface="Helvetica Neue"/>
              <a:cs typeface="Helvetica Neue"/>
              <a:sym typeface="Helvetica Neue"/>
            </a:endParaRPr>
          </a:p>
        </p:txBody>
      </p:sp>
      <p:sp>
        <p:nvSpPr>
          <p:cNvPr id="104" name="Google Shape;438;p52">
            <a:extLst>
              <a:ext uri="{FF2B5EF4-FFF2-40B4-BE49-F238E27FC236}">
                <a16:creationId xmlns:a16="http://schemas.microsoft.com/office/drawing/2014/main" id="{1CA18EFF-FF6E-C147-B179-2C6BDD28A7CA}"/>
              </a:ext>
            </a:extLst>
          </p:cNvPr>
          <p:cNvSpPr/>
          <p:nvPr/>
        </p:nvSpPr>
        <p:spPr>
          <a:xfrm>
            <a:off x="8306243" y="3228476"/>
            <a:ext cx="510300" cy="2745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Helvetica Neue"/>
                <a:ea typeface="Helvetica Neue"/>
                <a:cs typeface="Helvetica Neue"/>
                <a:sym typeface="Helvetica Neue"/>
              </a:rPr>
              <a:t>Aug19</a:t>
            </a:r>
            <a:endParaRPr sz="800">
              <a:solidFill>
                <a:srgbClr val="FFFFF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6925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2000"/>
                                        <p:tgtEl>
                                          <p:spTgt spid="86"/>
                                        </p:tgtEl>
                                      </p:cBhvr>
                                    </p:animEffect>
                                  </p:childTnLst>
                                </p:cTn>
                              </p:par>
                              <p:par>
                                <p:cTn id="8" presetID="10" presetClass="entr" presetSubtype="0"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2000"/>
                                        <p:tgtEl>
                                          <p:spTgt spid="88"/>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fade">
                                      <p:cBhvr>
                                        <p:cTn id="14" dur="2000"/>
                                        <p:tgtEl>
                                          <p:spTgt spid="87"/>
                                        </p:tgtEl>
                                      </p:cBhvr>
                                    </p:animEffect>
                                  </p:childTnLst>
                                </p:cTn>
                              </p:par>
                              <p:par>
                                <p:cTn id="15" presetID="10" presetClass="entr" presetSubtype="0" fill="hold" nodeType="with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2000"/>
                                        <p:tgtEl>
                                          <p:spTgt spid="89"/>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r>
              <a:rPr lang="en-US" dirty="0">
                <a:solidFill>
                  <a:schemeClr val="accent2"/>
                </a:solidFill>
              </a:rPr>
              <a:t>Investment in Knowledge Management</a:t>
            </a:r>
          </a:p>
        </p:txBody>
      </p:sp>
      <p:graphicFrame>
        <p:nvGraphicFramePr>
          <p:cNvPr id="10" name="Content Placeholder 9">
            <a:extLst>
              <a:ext uri="{FF2B5EF4-FFF2-40B4-BE49-F238E27FC236}">
                <a16:creationId xmlns:a16="http://schemas.microsoft.com/office/drawing/2014/main" id="{097ADE1A-0982-D94F-934A-B1AE1E5B9FE2}"/>
              </a:ext>
            </a:extLst>
          </p:cNvPr>
          <p:cNvGraphicFramePr>
            <a:graphicFrameLocks noGrp="1"/>
          </p:cNvGraphicFramePr>
          <p:nvPr>
            <p:ph sz="half" idx="1"/>
            <p:extLst>
              <p:ext uri="{D42A27DB-BD31-4B8C-83A1-F6EECF244321}">
                <p14:modId xmlns:p14="http://schemas.microsoft.com/office/powerpoint/2010/main" val="3216951491"/>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a:extLst>
              <a:ext uri="{FF2B5EF4-FFF2-40B4-BE49-F238E27FC236}">
                <a16:creationId xmlns:a16="http://schemas.microsoft.com/office/drawing/2014/main" id="{76D3CDF7-EC65-5148-928C-CFD82DA339AA}"/>
              </a:ext>
            </a:extLst>
          </p:cNvPr>
          <p:cNvGraphicFramePr>
            <a:graphicFrameLocks noGrp="1"/>
          </p:cNvGraphicFramePr>
          <p:nvPr>
            <p:ph sz="half" idx="2"/>
            <p:extLst>
              <p:ext uri="{D42A27DB-BD31-4B8C-83A1-F6EECF244321}">
                <p14:modId xmlns:p14="http://schemas.microsoft.com/office/powerpoint/2010/main" val="160393801"/>
              </p:ext>
            </p:extLst>
          </p:nvPr>
        </p:nvGraphicFramePr>
        <p:xfrm>
          <a:off x="6019800" y="1690688"/>
          <a:ext cx="5775960" cy="3870960"/>
        </p:xfrm>
        <a:graphic>
          <a:graphicData uri="http://schemas.openxmlformats.org/drawingml/2006/table">
            <a:tbl>
              <a:tblPr bandRow="1"/>
              <a:tblGrid>
                <a:gridCol w="1844040">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gridCol w="966707">
                  <a:extLst>
                    <a:ext uri="{9D8B030D-6E8A-4147-A177-3AD203B41FA5}">
                      <a16:colId xmlns:a16="http://schemas.microsoft.com/office/drawing/2014/main" val="20002"/>
                    </a:ext>
                  </a:extLst>
                </a:gridCol>
                <a:gridCol w="923053">
                  <a:extLst>
                    <a:ext uri="{9D8B030D-6E8A-4147-A177-3AD203B41FA5}">
                      <a16:colId xmlns:a16="http://schemas.microsoft.com/office/drawing/2014/main" val="20003"/>
                    </a:ext>
                  </a:extLst>
                </a:gridCol>
                <a:gridCol w="1076960">
                  <a:extLst>
                    <a:ext uri="{9D8B030D-6E8A-4147-A177-3AD203B41FA5}">
                      <a16:colId xmlns:a16="http://schemas.microsoft.com/office/drawing/2014/main" val="20004"/>
                    </a:ext>
                  </a:extLst>
                </a:gridCol>
              </a:tblGrid>
              <a:tr h="358394">
                <a:tc>
                  <a:txBody>
                    <a:bodyPr/>
                    <a:lstStyle/>
                    <a:p>
                      <a:pPr algn="ctr" defTabSz="457200">
                        <a:defRPr sz="1800"/>
                      </a:pPr>
                      <a:r>
                        <a:rPr sz="1400" b="1" dirty="0">
                          <a:solidFill>
                            <a:schemeClr val="bg1"/>
                          </a:solidFill>
                          <a:sym typeface="Arial"/>
                        </a:rPr>
                        <a:t>Milestone</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a:solidFill>
                        <a:srgbClr val="9E9E9E"/>
                      </a:solidFill>
                      <a:miter lim="400000"/>
                    </a:lnB>
                    <a:solidFill>
                      <a:schemeClr val="accent1"/>
                    </a:solidFill>
                  </a:tcPr>
                </a:tc>
                <a:tc>
                  <a:txBody>
                    <a:bodyPr/>
                    <a:lstStyle/>
                    <a:p>
                      <a:pPr algn="ctr" defTabSz="457200">
                        <a:defRPr sz="1800"/>
                      </a:pPr>
                      <a:r>
                        <a:rPr sz="1400" b="1" dirty="0">
                          <a:solidFill>
                            <a:schemeClr val="bg1"/>
                          </a:solidFill>
                          <a:sym typeface="Arial"/>
                        </a:rPr>
                        <a:t>Published Articles</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a:solidFill>
                        <a:srgbClr val="9E9E9E"/>
                      </a:solidFill>
                      <a:miter lim="400000"/>
                    </a:lnB>
                    <a:solidFill>
                      <a:schemeClr val="accent1"/>
                    </a:solidFill>
                  </a:tcPr>
                </a:tc>
                <a:tc>
                  <a:txBody>
                    <a:bodyPr/>
                    <a:lstStyle/>
                    <a:p>
                      <a:pPr algn="ctr" defTabSz="457200">
                        <a:defRPr sz="1800"/>
                      </a:pPr>
                      <a:r>
                        <a:rPr sz="1400" b="1">
                          <a:solidFill>
                            <a:schemeClr val="bg1"/>
                          </a:solidFill>
                          <a:sym typeface="Arial"/>
                        </a:rPr>
                        <a:t>Page Views</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a:solidFill>
                        <a:srgbClr val="9E9E9E"/>
                      </a:solidFill>
                      <a:miter lim="400000"/>
                    </a:lnB>
                    <a:solidFill>
                      <a:schemeClr val="accent1"/>
                    </a:solidFill>
                  </a:tcPr>
                </a:tc>
                <a:tc>
                  <a:txBody>
                    <a:bodyPr/>
                    <a:lstStyle/>
                    <a:p>
                      <a:pPr algn="ctr" defTabSz="457200">
                        <a:defRPr sz="1800"/>
                      </a:pPr>
                      <a:r>
                        <a:rPr sz="1400" b="1" dirty="0">
                          <a:solidFill>
                            <a:schemeClr val="bg1"/>
                          </a:solidFill>
                          <a:sym typeface="Arial"/>
                        </a:rPr>
                        <a:t>Ticket Link Rate</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a:solidFill>
                        <a:srgbClr val="9E9E9E"/>
                      </a:solidFill>
                      <a:miter lim="400000"/>
                    </a:lnB>
                    <a:solidFill>
                      <a:schemeClr val="accent1"/>
                    </a:solidFill>
                  </a:tcPr>
                </a:tc>
                <a:tc>
                  <a:txBody>
                    <a:bodyPr/>
                    <a:lstStyle/>
                    <a:p>
                      <a:pPr algn="ctr" defTabSz="457200">
                        <a:defRPr sz="1800"/>
                      </a:pPr>
                      <a:r>
                        <a:rPr sz="1400" b="1" dirty="0">
                          <a:solidFill>
                            <a:schemeClr val="bg1"/>
                          </a:solidFill>
                          <a:sym typeface="Arial"/>
                        </a:rPr>
                        <a:t>Cost per Interaction</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a:solidFill>
                        <a:srgbClr val="9E9E9E"/>
                      </a:solidFill>
                      <a:miter lim="400000"/>
                    </a:lnB>
                    <a:solidFill>
                      <a:schemeClr val="accent1"/>
                    </a:solidFill>
                  </a:tcPr>
                </a:tc>
                <a:extLst>
                  <a:ext uri="{0D108BD9-81ED-4DB2-BD59-A6C34878D82A}">
                    <a16:rowId xmlns:a16="http://schemas.microsoft.com/office/drawing/2014/main" val="10000"/>
                  </a:ext>
                </a:extLst>
              </a:tr>
              <a:tr h="358394">
                <a:tc>
                  <a:txBody>
                    <a:bodyPr/>
                    <a:lstStyle/>
                    <a:p>
                      <a:pPr algn="ctr" defTabSz="457200">
                        <a:defRPr sz="1800"/>
                      </a:pPr>
                      <a:r>
                        <a:rPr sz="1400" dirty="0">
                          <a:sym typeface="Arial"/>
                        </a:rPr>
                        <a:t>August 201</a:t>
                      </a:r>
                      <a:r>
                        <a:rPr lang="en-US" sz="1400" dirty="0">
                          <a:sym typeface="Arial"/>
                        </a:rPr>
                        <a:t>5 </a:t>
                      </a:r>
                      <a:r>
                        <a:rPr sz="1400" dirty="0">
                          <a:sym typeface="Arial"/>
                        </a:rPr>
                        <a:t>(KB Launch)</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a:solidFill>
                        <a:srgbClr val="9E9E9E"/>
                      </a:solidFill>
                      <a:miter lim="400000"/>
                    </a:lnB>
                  </a:tcPr>
                </a:tc>
                <a:tc>
                  <a:txBody>
                    <a:bodyPr/>
                    <a:lstStyle/>
                    <a:p>
                      <a:pPr algn="ctr" defTabSz="457200">
                        <a:defRPr sz="1800"/>
                      </a:pPr>
                      <a:r>
                        <a:rPr sz="1400">
                          <a:sym typeface="Arial"/>
                        </a:rPr>
                        <a:t>100</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a:solidFill>
                        <a:srgbClr val="9E9E9E"/>
                      </a:solidFill>
                      <a:miter lim="400000"/>
                    </a:lnB>
                  </a:tcPr>
                </a:tc>
                <a:tc>
                  <a:txBody>
                    <a:bodyPr/>
                    <a:lstStyle/>
                    <a:p>
                      <a:pPr algn="ctr" defTabSz="457200">
                        <a:defRPr sz="1800"/>
                      </a:pPr>
                      <a:r>
                        <a:rPr sz="1400" dirty="0">
                          <a:sym typeface="Arial"/>
                        </a:rPr>
                        <a:t>48k/</a:t>
                      </a:r>
                      <a:r>
                        <a:rPr sz="1400" dirty="0" err="1">
                          <a:sym typeface="Arial"/>
                        </a:rPr>
                        <a:t>mo</a:t>
                      </a:r>
                      <a:endParaRPr sz="1400" dirty="0">
                        <a:sym typeface="Arial"/>
                      </a:endParaRP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a:solidFill>
                        <a:srgbClr val="9E9E9E"/>
                      </a:solidFill>
                      <a:miter lim="400000"/>
                    </a:lnB>
                  </a:tcPr>
                </a:tc>
                <a:tc>
                  <a:txBody>
                    <a:bodyPr/>
                    <a:lstStyle/>
                    <a:p>
                      <a:pPr algn="ctr" defTabSz="457200">
                        <a:defRPr sz="1800"/>
                      </a:pPr>
                      <a:r>
                        <a:rPr sz="1400" dirty="0">
                          <a:sym typeface="Arial"/>
                        </a:rPr>
                        <a:t>0%</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a:solidFill>
                        <a:srgbClr val="9E9E9E"/>
                      </a:solidFill>
                      <a:miter lim="400000"/>
                    </a:lnB>
                  </a:tcPr>
                </a:tc>
                <a:tc>
                  <a:txBody>
                    <a:bodyPr/>
                    <a:lstStyle/>
                    <a:p>
                      <a:pPr algn="ctr" defTabSz="457200">
                        <a:defRPr sz="1800"/>
                      </a:pPr>
                      <a:r>
                        <a:rPr sz="1400">
                          <a:sym typeface="Arial"/>
                        </a:rPr>
                        <a:t>$22</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a:solidFill>
                        <a:srgbClr val="9E9E9E"/>
                      </a:solidFill>
                      <a:miter lim="400000"/>
                    </a:lnB>
                  </a:tcPr>
                </a:tc>
                <a:extLst>
                  <a:ext uri="{0D108BD9-81ED-4DB2-BD59-A6C34878D82A}">
                    <a16:rowId xmlns:a16="http://schemas.microsoft.com/office/drawing/2014/main" val="10001"/>
                  </a:ext>
                </a:extLst>
              </a:tr>
              <a:tr h="0">
                <a:tc>
                  <a:txBody>
                    <a:bodyPr/>
                    <a:lstStyle/>
                    <a:p>
                      <a:pPr algn="ctr" defTabSz="457200">
                        <a:defRPr sz="1800"/>
                      </a:pPr>
                      <a:r>
                        <a:rPr sz="1400" dirty="0">
                          <a:sym typeface="Arial"/>
                        </a:rPr>
                        <a:t>Oct-Dec 2016</a:t>
                      </a:r>
                      <a:r>
                        <a:rPr lang="en-US" sz="1400" dirty="0">
                          <a:sym typeface="Arial"/>
                        </a:rPr>
                        <a:t> </a:t>
                      </a:r>
                      <a:r>
                        <a:rPr sz="1400" dirty="0">
                          <a:sym typeface="Arial"/>
                        </a:rPr>
                        <a:t>Wave 1)</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a:solidFill>
                        <a:srgbClr val="9E9E9E"/>
                      </a:solidFill>
                      <a:miter lim="400000"/>
                    </a:lnB>
                  </a:tcPr>
                </a:tc>
                <a:tc>
                  <a:txBody>
                    <a:bodyPr/>
                    <a:lstStyle/>
                    <a:p>
                      <a:pPr algn="ctr" defTabSz="457200">
                        <a:defRPr sz="1800"/>
                      </a:pPr>
                      <a:r>
                        <a:rPr sz="1400">
                          <a:sym typeface="Arial"/>
                        </a:rPr>
                        <a:t>500</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a:solidFill>
                        <a:srgbClr val="9E9E9E"/>
                      </a:solidFill>
                      <a:miter lim="400000"/>
                    </a:lnB>
                  </a:tcPr>
                </a:tc>
                <a:tc>
                  <a:txBody>
                    <a:bodyPr/>
                    <a:lstStyle/>
                    <a:p>
                      <a:pPr algn="ctr" defTabSz="457200">
                        <a:defRPr sz="1800"/>
                      </a:pPr>
                      <a:r>
                        <a:rPr sz="1400">
                          <a:sym typeface="Arial"/>
                        </a:rPr>
                        <a:t>44k/mo</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a:solidFill>
                        <a:srgbClr val="9E9E9E"/>
                      </a:solidFill>
                      <a:miter lim="400000"/>
                    </a:lnB>
                  </a:tcPr>
                </a:tc>
                <a:tc>
                  <a:txBody>
                    <a:bodyPr/>
                    <a:lstStyle/>
                    <a:p>
                      <a:pPr algn="ctr" defTabSz="457200">
                        <a:defRPr sz="1800"/>
                      </a:pPr>
                      <a:r>
                        <a:rPr sz="1400" dirty="0">
                          <a:sym typeface="Arial"/>
                        </a:rPr>
                        <a:t>25%</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a:solidFill>
                        <a:srgbClr val="9E9E9E"/>
                      </a:solidFill>
                      <a:miter lim="400000"/>
                    </a:lnB>
                  </a:tcPr>
                </a:tc>
                <a:tc>
                  <a:txBody>
                    <a:bodyPr/>
                    <a:lstStyle/>
                    <a:p>
                      <a:pPr algn="ctr" defTabSz="457200">
                        <a:defRPr sz="1800"/>
                      </a:pPr>
                      <a:r>
                        <a:rPr sz="1400">
                          <a:sym typeface="Arial"/>
                        </a:rPr>
                        <a:t>$22</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a:solidFill>
                        <a:srgbClr val="9E9E9E"/>
                      </a:solidFill>
                      <a:miter lim="400000"/>
                    </a:lnB>
                  </a:tcPr>
                </a:tc>
                <a:extLst>
                  <a:ext uri="{0D108BD9-81ED-4DB2-BD59-A6C34878D82A}">
                    <a16:rowId xmlns:a16="http://schemas.microsoft.com/office/drawing/2014/main" val="10002"/>
                  </a:ext>
                </a:extLst>
              </a:tr>
              <a:tr h="358394">
                <a:tc>
                  <a:txBody>
                    <a:bodyPr/>
                    <a:lstStyle/>
                    <a:p>
                      <a:pPr algn="ctr" defTabSz="457200">
                        <a:defRPr sz="1800"/>
                      </a:pPr>
                      <a:r>
                        <a:rPr sz="1400" dirty="0">
                          <a:sym typeface="Arial"/>
                        </a:rPr>
                        <a:t>Jan-Mar 2017</a:t>
                      </a:r>
                      <a:r>
                        <a:rPr lang="en-US" sz="1400" dirty="0">
                          <a:sym typeface="Arial"/>
                        </a:rPr>
                        <a:t> </a:t>
                      </a:r>
                      <a:r>
                        <a:rPr sz="1400" dirty="0">
                          <a:sym typeface="Arial"/>
                        </a:rPr>
                        <a:t>(Wave 2)</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a:solidFill>
                        <a:srgbClr val="9E9E9E"/>
                      </a:solidFill>
                      <a:miter lim="400000"/>
                    </a:lnB>
                  </a:tcPr>
                </a:tc>
                <a:tc>
                  <a:txBody>
                    <a:bodyPr/>
                    <a:lstStyle/>
                    <a:p>
                      <a:pPr algn="ctr" defTabSz="457200">
                        <a:defRPr sz="1800"/>
                      </a:pPr>
                      <a:r>
                        <a:rPr sz="1400">
                          <a:sym typeface="Arial"/>
                        </a:rPr>
                        <a:t>1500</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a:solidFill>
                        <a:srgbClr val="9E9E9E"/>
                      </a:solidFill>
                      <a:miter lim="400000"/>
                    </a:lnB>
                  </a:tcPr>
                </a:tc>
                <a:tc>
                  <a:txBody>
                    <a:bodyPr/>
                    <a:lstStyle/>
                    <a:p>
                      <a:pPr algn="ctr" defTabSz="457200">
                        <a:defRPr sz="1800"/>
                      </a:pPr>
                      <a:r>
                        <a:rPr sz="1400">
                          <a:sym typeface="Arial"/>
                        </a:rPr>
                        <a:t>66k/mo</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a:solidFill>
                        <a:srgbClr val="9E9E9E"/>
                      </a:solidFill>
                      <a:miter lim="400000"/>
                    </a:lnB>
                  </a:tcPr>
                </a:tc>
                <a:tc>
                  <a:txBody>
                    <a:bodyPr/>
                    <a:lstStyle/>
                    <a:p>
                      <a:pPr algn="ctr" defTabSz="457200">
                        <a:defRPr sz="1800"/>
                      </a:pPr>
                      <a:r>
                        <a:rPr sz="1400" dirty="0">
                          <a:sym typeface="Arial"/>
                        </a:rPr>
                        <a:t>90%</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a:solidFill>
                        <a:srgbClr val="9E9E9E"/>
                      </a:solidFill>
                      <a:miter lim="400000"/>
                    </a:lnB>
                  </a:tcPr>
                </a:tc>
                <a:tc>
                  <a:txBody>
                    <a:bodyPr/>
                    <a:lstStyle/>
                    <a:p>
                      <a:pPr algn="ctr" defTabSz="457200">
                        <a:defRPr sz="1800"/>
                      </a:pPr>
                      <a:r>
                        <a:rPr sz="1400">
                          <a:sym typeface="Arial"/>
                        </a:rPr>
                        <a:t>$14</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a:solidFill>
                        <a:srgbClr val="9E9E9E"/>
                      </a:solidFill>
                      <a:miter lim="400000"/>
                    </a:lnB>
                  </a:tcPr>
                </a:tc>
                <a:extLst>
                  <a:ext uri="{0D108BD9-81ED-4DB2-BD59-A6C34878D82A}">
                    <a16:rowId xmlns:a16="http://schemas.microsoft.com/office/drawing/2014/main" val="10003"/>
                  </a:ext>
                </a:extLst>
              </a:tr>
              <a:tr h="358394">
                <a:tc>
                  <a:txBody>
                    <a:bodyPr/>
                    <a:lstStyle/>
                    <a:p>
                      <a:pPr algn="ctr" defTabSz="457200">
                        <a:defRPr sz="1800"/>
                      </a:pPr>
                      <a:r>
                        <a:rPr sz="1400" dirty="0">
                          <a:sym typeface="Arial"/>
                        </a:rPr>
                        <a:t>Oct 2017 </a:t>
                      </a:r>
                      <a:r>
                        <a:rPr lang="en-US" sz="1400" dirty="0">
                          <a:sym typeface="Arial"/>
                        </a:rPr>
                        <a:t>–</a:t>
                      </a:r>
                      <a:r>
                        <a:rPr sz="1400" dirty="0">
                          <a:sym typeface="Arial"/>
                        </a:rPr>
                        <a:t> </a:t>
                      </a:r>
                      <a:r>
                        <a:rPr lang="en-US" sz="1400" dirty="0">
                          <a:sym typeface="Arial"/>
                        </a:rPr>
                        <a:t>Oct 2018</a:t>
                      </a:r>
                      <a:r>
                        <a:rPr sz="1400" dirty="0">
                          <a:sym typeface="Arial"/>
                        </a:rPr>
                        <a:t> (Outsource)</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cap="flat" cmpd="sng" algn="ctr">
                      <a:solidFill>
                        <a:srgbClr val="9E9E9E"/>
                      </a:solidFill>
                      <a:prstDash val="solid"/>
                      <a:miter lim="400000"/>
                      <a:headEnd type="none" w="med" len="med"/>
                      <a:tailEnd type="none" w="med" len="med"/>
                    </a:lnB>
                  </a:tcPr>
                </a:tc>
                <a:tc>
                  <a:txBody>
                    <a:bodyPr/>
                    <a:lstStyle/>
                    <a:p>
                      <a:pPr algn="ctr" defTabSz="457200">
                        <a:defRPr sz="1800"/>
                      </a:pPr>
                      <a:r>
                        <a:rPr sz="1400">
                          <a:sym typeface="Arial"/>
                        </a:rPr>
                        <a:t>1620</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cap="flat" cmpd="sng" algn="ctr">
                      <a:solidFill>
                        <a:srgbClr val="9E9E9E"/>
                      </a:solidFill>
                      <a:prstDash val="solid"/>
                      <a:miter lim="400000"/>
                      <a:headEnd type="none" w="med" len="med"/>
                      <a:tailEnd type="none" w="med" len="med"/>
                    </a:lnB>
                  </a:tcPr>
                </a:tc>
                <a:tc>
                  <a:txBody>
                    <a:bodyPr/>
                    <a:lstStyle/>
                    <a:p>
                      <a:pPr algn="ctr" defTabSz="457200">
                        <a:defRPr sz="1800"/>
                      </a:pPr>
                      <a:r>
                        <a:rPr sz="1400">
                          <a:sym typeface="Arial"/>
                        </a:rPr>
                        <a:t>83k/mo</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cap="flat" cmpd="sng" algn="ctr">
                      <a:solidFill>
                        <a:srgbClr val="9E9E9E"/>
                      </a:solidFill>
                      <a:prstDash val="solid"/>
                      <a:miter lim="400000"/>
                      <a:headEnd type="none" w="med" len="med"/>
                      <a:tailEnd type="none" w="med" len="med"/>
                    </a:lnB>
                  </a:tcPr>
                </a:tc>
                <a:tc>
                  <a:txBody>
                    <a:bodyPr/>
                    <a:lstStyle/>
                    <a:p>
                      <a:pPr algn="ctr" defTabSz="457200">
                        <a:defRPr sz="1800"/>
                      </a:pPr>
                      <a:r>
                        <a:rPr sz="1400" dirty="0">
                          <a:sym typeface="Arial"/>
                        </a:rPr>
                        <a:t>80%</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cap="flat" cmpd="sng" algn="ctr">
                      <a:solidFill>
                        <a:srgbClr val="9E9E9E"/>
                      </a:solidFill>
                      <a:prstDash val="solid"/>
                      <a:miter lim="400000"/>
                      <a:headEnd type="none" w="med" len="med"/>
                      <a:tailEnd type="none" w="med" len="med"/>
                    </a:lnB>
                  </a:tcPr>
                </a:tc>
                <a:tc>
                  <a:txBody>
                    <a:bodyPr/>
                    <a:lstStyle/>
                    <a:p>
                      <a:pPr algn="ctr" defTabSz="457200">
                        <a:defRPr sz="1800"/>
                      </a:pPr>
                      <a:r>
                        <a:rPr sz="1400" dirty="0">
                          <a:sym typeface="Arial"/>
                        </a:rPr>
                        <a:t>$10</a:t>
                      </a:r>
                    </a:p>
                  </a:txBody>
                  <a:tcPr marL="103040" marR="103040" marT="127000" marB="127000" anchor="ctr" horzOverflow="overflow">
                    <a:lnL w="12700">
                      <a:solidFill>
                        <a:srgbClr val="9E9E9E"/>
                      </a:solidFill>
                      <a:miter lim="400000"/>
                    </a:lnL>
                    <a:lnR w="12700">
                      <a:solidFill>
                        <a:srgbClr val="9E9E9E"/>
                      </a:solidFill>
                      <a:miter lim="400000"/>
                    </a:lnR>
                    <a:lnT w="12700">
                      <a:solidFill>
                        <a:srgbClr val="9E9E9E"/>
                      </a:solidFill>
                      <a:miter lim="400000"/>
                    </a:lnT>
                    <a:lnB w="12700" cap="flat" cmpd="sng" algn="ctr">
                      <a:solidFill>
                        <a:srgbClr val="9E9E9E"/>
                      </a:solidFill>
                      <a:prstDash val="solid"/>
                      <a:miter lim="400000"/>
                      <a:headEnd type="none" w="med" len="med"/>
                      <a:tailEnd type="none" w="med" len="med"/>
                    </a:lnB>
                  </a:tcPr>
                </a:tc>
                <a:extLst>
                  <a:ext uri="{0D108BD9-81ED-4DB2-BD59-A6C34878D82A}">
                    <a16:rowId xmlns:a16="http://schemas.microsoft.com/office/drawing/2014/main" val="10004"/>
                  </a:ext>
                </a:extLst>
              </a:tr>
              <a:tr h="358394">
                <a:tc>
                  <a:txBody>
                    <a:bodyPr/>
                    <a:lstStyle/>
                    <a:p>
                      <a:pPr algn="ctr" defTabSz="457200">
                        <a:defRPr sz="1800"/>
                      </a:pPr>
                      <a:r>
                        <a:rPr lang="en-US" sz="1400" dirty="0">
                          <a:sym typeface="Arial"/>
                        </a:rPr>
                        <a:t>Nov 2017 – Oct 2019</a:t>
                      </a:r>
                      <a:br>
                        <a:rPr lang="en-US" sz="1400" dirty="0">
                          <a:sym typeface="Arial"/>
                        </a:rPr>
                      </a:br>
                      <a:r>
                        <a:rPr lang="en-US" sz="1400" dirty="0">
                          <a:sym typeface="Arial"/>
                        </a:rPr>
                        <a:t>(Stabilize)</a:t>
                      </a:r>
                      <a:endParaRPr sz="1400" dirty="0">
                        <a:sym typeface="Arial"/>
                      </a:endParaRPr>
                    </a:p>
                  </a:txBody>
                  <a:tcPr marL="103040" marR="103040" marT="127000" marB="127000" anchor="ctr" horzOverflow="overflow">
                    <a:lnL w="12700">
                      <a:solidFill>
                        <a:srgbClr val="9E9E9E"/>
                      </a:solidFill>
                      <a:miter lim="400000"/>
                    </a:lnL>
                    <a:lnR w="12700" cap="flat" cmpd="sng" algn="ctr">
                      <a:solidFill>
                        <a:srgbClr val="9E9E9E"/>
                      </a:solidFill>
                      <a:prstDash val="solid"/>
                      <a:miter lim="400000"/>
                      <a:headEnd type="none" w="med" len="med"/>
                      <a:tailEnd type="none" w="med" len="med"/>
                    </a:lnR>
                    <a:lnT w="12700">
                      <a:solidFill>
                        <a:srgbClr val="9E9E9E"/>
                      </a:solidFill>
                      <a:miter lim="400000"/>
                    </a:lnT>
                    <a:lnB w="12700">
                      <a:solidFill>
                        <a:srgbClr val="9E9E9E"/>
                      </a:solidFill>
                      <a:miter lim="400000"/>
                    </a:lnB>
                  </a:tcPr>
                </a:tc>
                <a:tc>
                  <a:txBody>
                    <a:bodyPr/>
                    <a:lstStyle/>
                    <a:p>
                      <a:pPr algn="ctr" defTabSz="457200">
                        <a:defRPr sz="1800"/>
                      </a:pPr>
                      <a:r>
                        <a:rPr lang="en-US" sz="1400" dirty="0">
                          <a:sym typeface="Arial"/>
                        </a:rPr>
                        <a:t>2169</a:t>
                      </a:r>
                      <a:endParaRPr sz="1400" dirty="0">
                        <a:sym typeface="Arial"/>
                      </a:endParaRPr>
                    </a:p>
                  </a:txBody>
                  <a:tcPr marL="103040" marR="103040" marT="127000" marB="127000" anchor="ctr" horzOverflow="overflow">
                    <a:lnL w="12700" cap="flat" cmpd="sng" algn="ctr">
                      <a:solidFill>
                        <a:srgbClr val="9E9E9E"/>
                      </a:solidFill>
                      <a:prstDash val="solid"/>
                      <a:miter lim="400000"/>
                      <a:headEnd type="none" w="med" len="med"/>
                      <a:tailEnd type="none" w="med" len="med"/>
                    </a:lnL>
                    <a:lnR w="12700" cap="flat" cmpd="sng" algn="ctr">
                      <a:solidFill>
                        <a:srgbClr val="9E9E9E"/>
                      </a:solidFill>
                      <a:prstDash val="solid"/>
                      <a:miter lim="400000"/>
                      <a:headEnd type="none" w="med" len="med"/>
                      <a:tailEnd type="none" w="med" len="med"/>
                    </a:lnR>
                    <a:lnT w="12700">
                      <a:solidFill>
                        <a:srgbClr val="9E9E9E"/>
                      </a:solidFill>
                      <a:miter lim="400000"/>
                    </a:lnT>
                    <a:lnB w="12700">
                      <a:solidFill>
                        <a:srgbClr val="9E9E9E"/>
                      </a:solidFill>
                      <a:miter lim="400000"/>
                    </a:lnB>
                  </a:tcPr>
                </a:tc>
                <a:tc>
                  <a:txBody>
                    <a:bodyPr/>
                    <a:lstStyle/>
                    <a:p>
                      <a:pPr algn="ctr" defTabSz="457200">
                        <a:defRPr sz="1800"/>
                      </a:pPr>
                      <a:r>
                        <a:rPr lang="en-US" sz="1400" dirty="0">
                          <a:sym typeface="Arial"/>
                        </a:rPr>
                        <a:t>95k/</a:t>
                      </a:r>
                      <a:r>
                        <a:rPr lang="en-US" sz="1400" dirty="0" err="1">
                          <a:sym typeface="Arial"/>
                        </a:rPr>
                        <a:t>mo</a:t>
                      </a:r>
                      <a:endParaRPr sz="1400" dirty="0">
                        <a:sym typeface="Arial"/>
                      </a:endParaRPr>
                    </a:p>
                  </a:txBody>
                  <a:tcPr marL="103040" marR="103040" marT="127000" marB="127000" anchor="ctr" horzOverflow="overflow">
                    <a:lnL w="12700" cap="flat" cmpd="sng" algn="ctr">
                      <a:solidFill>
                        <a:srgbClr val="9E9E9E"/>
                      </a:solidFill>
                      <a:prstDash val="solid"/>
                      <a:miter lim="400000"/>
                      <a:headEnd type="none" w="med" len="med"/>
                      <a:tailEnd type="none" w="med" len="med"/>
                    </a:lnL>
                    <a:lnR w="12700" cap="flat" cmpd="sng" algn="ctr">
                      <a:solidFill>
                        <a:srgbClr val="9E9E9E"/>
                      </a:solidFill>
                      <a:prstDash val="solid"/>
                      <a:miter lim="400000"/>
                      <a:headEnd type="none" w="med" len="med"/>
                      <a:tailEnd type="none" w="med" len="med"/>
                    </a:lnR>
                    <a:lnT w="12700">
                      <a:solidFill>
                        <a:srgbClr val="9E9E9E"/>
                      </a:solidFill>
                      <a:miter lim="400000"/>
                    </a:lnT>
                    <a:lnB w="12700">
                      <a:solidFill>
                        <a:srgbClr val="9E9E9E"/>
                      </a:solidFill>
                      <a:miter lim="400000"/>
                    </a:lnB>
                  </a:tcPr>
                </a:tc>
                <a:tc>
                  <a:txBody>
                    <a:bodyPr/>
                    <a:lstStyle/>
                    <a:p>
                      <a:pPr algn="ctr" defTabSz="457200">
                        <a:defRPr sz="1800"/>
                      </a:pPr>
                      <a:r>
                        <a:rPr lang="en-US" sz="1400" dirty="0">
                          <a:sym typeface="Arial"/>
                        </a:rPr>
                        <a:t>75%</a:t>
                      </a:r>
                      <a:endParaRPr sz="1400" dirty="0">
                        <a:sym typeface="Arial"/>
                      </a:endParaRPr>
                    </a:p>
                  </a:txBody>
                  <a:tcPr marL="103040" marR="103040" marT="127000" marB="127000" anchor="ctr" horzOverflow="overflow">
                    <a:lnL w="12700" cap="flat" cmpd="sng" algn="ctr">
                      <a:solidFill>
                        <a:srgbClr val="9E9E9E"/>
                      </a:solidFill>
                      <a:prstDash val="solid"/>
                      <a:miter lim="400000"/>
                      <a:headEnd type="none" w="med" len="med"/>
                      <a:tailEnd type="none" w="med" len="med"/>
                    </a:lnL>
                    <a:lnR w="12700" cap="flat" cmpd="sng" algn="ctr">
                      <a:solidFill>
                        <a:srgbClr val="9E9E9E"/>
                      </a:solidFill>
                      <a:prstDash val="solid"/>
                      <a:miter lim="400000"/>
                      <a:headEnd type="none" w="med" len="med"/>
                      <a:tailEnd type="none" w="med" len="med"/>
                    </a:lnR>
                    <a:lnT w="12700">
                      <a:solidFill>
                        <a:srgbClr val="9E9E9E"/>
                      </a:solidFill>
                      <a:miter lim="400000"/>
                    </a:lnT>
                    <a:lnB w="12700">
                      <a:solidFill>
                        <a:srgbClr val="9E9E9E"/>
                      </a:solidFill>
                      <a:miter lim="400000"/>
                    </a:lnB>
                  </a:tcPr>
                </a:tc>
                <a:tc>
                  <a:txBody>
                    <a:bodyPr/>
                    <a:lstStyle/>
                    <a:p>
                      <a:pPr algn="ctr" defTabSz="457200">
                        <a:defRPr sz="1800"/>
                      </a:pPr>
                      <a:r>
                        <a:rPr lang="en-US" sz="1400" dirty="0">
                          <a:sym typeface="Arial"/>
                        </a:rPr>
                        <a:t>$9</a:t>
                      </a:r>
                      <a:endParaRPr sz="1400" dirty="0">
                        <a:sym typeface="Arial"/>
                      </a:endParaRPr>
                    </a:p>
                  </a:txBody>
                  <a:tcPr marL="103040" marR="103040" marT="127000" marB="127000" anchor="ctr" horzOverflow="overflow">
                    <a:lnL w="12700" cap="flat" cmpd="sng" algn="ctr">
                      <a:solidFill>
                        <a:srgbClr val="9E9E9E"/>
                      </a:solidFill>
                      <a:prstDash val="solid"/>
                      <a:miter lim="400000"/>
                      <a:headEnd type="none" w="med" len="med"/>
                      <a:tailEnd type="none" w="med" len="med"/>
                    </a:lnL>
                    <a:lnR w="12700">
                      <a:solidFill>
                        <a:srgbClr val="9E9E9E"/>
                      </a:solidFill>
                      <a:miter lim="400000"/>
                    </a:lnR>
                    <a:lnT w="12700">
                      <a:solidFill>
                        <a:srgbClr val="9E9E9E"/>
                      </a:solidFill>
                      <a:miter lim="400000"/>
                    </a:lnT>
                    <a:lnB w="12700">
                      <a:solidFill>
                        <a:srgbClr val="9E9E9E"/>
                      </a:solidFill>
                      <a:miter lim="400000"/>
                    </a:lnB>
                  </a:tcPr>
                </a:tc>
                <a:extLst>
                  <a:ext uri="{0D108BD9-81ED-4DB2-BD59-A6C34878D82A}">
                    <a16:rowId xmlns:a16="http://schemas.microsoft.com/office/drawing/2014/main" val="3429097150"/>
                  </a:ext>
                </a:extLst>
              </a:tr>
            </a:tbl>
          </a:graphicData>
        </a:graphic>
      </p:graphicFrame>
    </p:spTree>
    <p:extLst>
      <p:ext uri="{BB962C8B-B14F-4D97-AF65-F5344CB8AC3E}">
        <p14:creationId xmlns:p14="http://schemas.microsoft.com/office/powerpoint/2010/main" val="591564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r>
              <a:rPr lang="en-US" dirty="0">
                <a:solidFill>
                  <a:schemeClr val="accent2"/>
                </a:solidFill>
              </a:rPr>
              <a:t>The Rise and Fall – Channel Distribution</a:t>
            </a:r>
          </a:p>
        </p:txBody>
      </p:sp>
      <p:pic>
        <p:nvPicPr>
          <p:cNvPr id="16" name="Content Placeholder 13">
            <a:extLst>
              <a:ext uri="{FF2B5EF4-FFF2-40B4-BE49-F238E27FC236}">
                <a16:creationId xmlns:a16="http://schemas.microsoft.com/office/drawing/2014/main" id="{FA9FF8C5-FC86-46B4-A686-2E5D0DFC4316}"/>
              </a:ext>
            </a:extLst>
          </p:cNvPr>
          <p:cNvPicPr>
            <a:picLocks noChangeAspect="1"/>
          </p:cNvPicPr>
          <p:nvPr/>
        </p:nvPicPr>
        <p:blipFill rotWithShape="1">
          <a:blip r:embed="rId2"/>
          <a:srcRect l="11161" t="3701" r="4165" b="23932"/>
          <a:stretch/>
        </p:blipFill>
        <p:spPr>
          <a:xfrm>
            <a:off x="3144520" y="1603092"/>
            <a:ext cx="5902960" cy="4378354"/>
          </a:xfrm>
          <a:prstGeom prst="rect">
            <a:avLst/>
          </a:prstGeom>
        </p:spPr>
      </p:pic>
      <p:sp>
        <p:nvSpPr>
          <p:cNvPr id="18" name="TextBox 17">
            <a:extLst>
              <a:ext uri="{FF2B5EF4-FFF2-40B4-BE49-F238E27FC236}">
                <a16:creationId xmlns:a16="http://schemas.microsoft.com/office/drawing/2014/main" id="{1402B86B-D00C-4B01-A3D0-35DE2346DC9D}"/>
              </a:ext>
            </a:extLst>
          </p:cNvPr>
          <p:cNvSpPr txBox="1"/>
          <p:nvPr/>
        </p:nvSpPr>
        <p:spPr>
          <a:xfrm>
            <a:off x="9428480" y="2448560"/>
            <a:ext cx="1930400" cy="1600438"/>
          </a:xfrm>
          <a:prstGeom prst="rect">
            <a:avLst/>
          </a:prstGeom>
          <a:noFill/>
        </p:spPr>
        <p:txBody>
          <a:bodyPr wrap="square" rtlCol="0">
            <a:spAutoFit/>
          </a:bodyPr>
          <a:lstStyle/>
          <a:p>
            <a:r>
              <a:rPr lang="en-US" sz="1600" dirty="0"/>
              <a:t>Phone</a:t>
            </a:r>
            <a:br>
              <a:rPr lang="en-US" sz="1600" dirty="0"/>
            </a:br>
            <a:r>
              <a:rPr lang="en-US" sz="400" dirty="0"/>
              <a:t>    </a:t>
            </a:r>
            <a:endParaRPr lang="en-US" sz="1400" dirty="0"/>
          </a:p>
          <a:p>
            <a:r>
              <a:rPr lang="en-US" sz="1600" dirty="0"/>
              <a:t>Chat</a:t>
            </a:r>
          </a:p>
          <a:p>
            <a:r>
              <a:rPr lang="en-US" sz="400" dirty="0"/>
              <a:t>   </a:t>
            </a:r>
          </a:p>
          <a:p>
            <a:r>
              <a:rPr lang="en-US" sz="1600" dirty="0"/>
              <a:t>Email</a:t>
            </a:r>
            <a:br>
              <a:rPr lang="en-US" sz="1600" dirty="0"/>
            </a:br>
            <a:r>
              <a:rPr lang="en-US" sz="400" dirty="0"/>
              <a:t> </a:t>
            </a:r>
          </a:p>
          <a:p>
            <a:r>
              <a:rPr lang="en-US" sz="1600" dirty="0"/>
              <a:t>Web</a:t>
            </a:r>
          </a:p>
          <a:p>
            <a:r>
              <a:rPr lang="en-US" sz="400" dirty="0"/>
              <a:t>   </a:t>
            </a:r>
          </a:p>
          <a:p>
            <a:r>
              <a:rPr lang="en-US" sz="1600" dirty="0"/>
              <a:t>Other</a:t>
            </a:r>
          </a:p>
        </p:txBody>
      </p:sp>
      <p:sp>
        <p:nvSpPr>
          <p:cNvPr id="19" name="TextBox 18">
            <a:extLst>
              <a:ext uri="{FF2B5EF4-FFF2-40B4-BE49-F238E27FC236}">
                <a16:creationId xmlns:a16="http://schemas.microsoft.com/office/drawing/2014/main" id="{E4968C38-DD4D-4A74-84AA-41E0C0EBCCEB}"/>
              </a:ext>
            </a:extLst>
          </p:cNvPr>
          <p:cNvSpPr txBox="1"/>
          <p:nvPr/>
        </p:nvSpPr>
        <p:spPr>
          <a:xfrm>
            <a:off x="9276080" y="2529840"/>
            <a:ext cx="152400" cy="169277"/>
          </a:xfrm>
          <a:prstGeom prst="rect">
            <a:avLst/>
          </a:prstGeom>
          <a:solidFill>
            <a:srgbClr val="FF5050"/>
          </a:solidFill>
        </p:spPr>
        <p:txBody>
          <a:bodyPr wrap="square" rtlCol="0">
            <a:spAutoFit/>
          </a:bodyPr>
          <a:lstStyle/>
          <a:p>
            <a:endParaRPr lang="en-US" sz="500" dirty="0"/>
          </a:p>
        </p:txBody>
      </p:sp>
      <p:sp>
        <p:nvSpPr>
          <p:cNvPr id="20" name="TextBox 19">
            <a:extLst>
              <a:ext uri="{FF2B5EF4-FFF2-40B4-BE49-F238E27FC236}">
                <a16:creationId xmlns:a16="http://schemas.microsoft.com/office/drawing/2014/main" id="{9722BB4A-7C69-4DF2-AF1B-9511C44CDD06}"/>
              </a:ext>
            </a:extLst>
          </p:cNvPr>
          <p:cNvSpPr txBox="1"/>
          <p:nvPr/>
        </p:nvSpPr>
        <p:spPr>
          <a:xfrm>
            <a:off x="9276080" y="2865120"/>
            <a:ext cx="152400" cy="169277"/>
          </a:xfrm>
          <a:prstGeom prst="rect">
            <a:avLst/>
          </a:prstGeom>
          <a:solidFill>
            <a:schemeClr val="accent1"/>
          </a:solidFill>
        </p:spPr>
        <p:txBody>
          <a:bodyPr wrap="square" rtlCol="0">
            <a:spAutoFit/>
          </a:bodyPr>
          <a:lstStyle/>
          <a:p>
            <a:endParaRPr lang="en-US" sz="500" dirty="0"/>
          </a:p>
        </p:txBody>
      </p:sp>
      <p:sp>
        <p:nvSpPr>
          <p:cNvPr id="21" name="TextBox 20">
            <a:extLst>
              <a:ext uri="{FF2B5EF4-FFF2-40B4-BE49-F238E27FC236}">
                <a16:creationId xmlns:a16="http://schemas.microsoft.com/office/drawing/2014/main" id="{9F5EBB31-76D8-4A1B-8454-885949309AE6}"/>
              </a:ext>
            </a:extLst>
          </p:cNvPr>
          <p:cNvSpPr txBox="1"/>
          <p:nvPr/>
        </p:nvSpPr>
        <p:spPr>
          <a:xfrm>
            <a:off x="9276080" y="3164140"/>
            <a:ext cx="152400" cy="169277"/>
          </a:xfrm>
          <a:prstGeom prst="rect">
            <a:avLst/>
          </a:prstGeom>
          <a:solidFill>
            <a:schemeClr val="accent2"/>
          </a:solidFill>
        </p:spPr>
        <p:txBody>
          <a:bodyPr wrap="square" rtlCol="0">
            <a:spAutoFit/>
          </a:bodyPr>
          <a:lstStyle/>
          <a:p>
            <a:endParaRPr lang="en-US" sz="500" dirty="0"/>
          </a:p>
        </p:txBody>
      </p:sp>
      <p:sp>
        <p:nvSpPr>
          <p:cNvPr id="22" name="TextBox 21">
            <a:extLst>
              <a:ext uri="{FF2B5EF4-FFF2-40B4-BE49-F238E27FC236}">
                <a16:creationId xmlns:a16="http://schemas.microsoft.com/office/drawing/2014/main" id="{05E6E8CD-D6A7-45CB-9F08-C0E96BFA1C0D}"/>
              </a:ext>
            </a:extLst>
          </p:cNvPr>
          <p:cNvSpPr txBox="1"/>
          <p:nvPr/>
        </p:nvSpPr>
        <p:spPr>
          <a:xfrm>
            <a:off x="9276080" y="3453630"/>
            <a:ext cx="152400" cy="169277"/>
          </a:xfrm>
          <a:prstGeom prst="rect">
            <a:avLst/>
          </a:prstGeom>
          <a:solidFill>
            <a:srgbClr val="33CCCC">
              <a:alpha val="74118"/>
            </a:srgbClr>
          </a:solidFill>
        </p:spPr>
        <p:txBody>
          <a:bodyPr wrap="square" rtlCol="0">
            <a:spAutoFit/>
          </a:bodyPr>
          <a:lstStyle/>
          <a:p>
            <a:endParaRPr lang="en-US" sz="500" dirty="0"/>
          </a:p>
        </p:txBody>
      </p:sp>
      <p:sp>
        <p:nvSpPr>
          <p:cNvPr id="23" name="TextBox 22">
            <a:extLst>
              <a:ext uri="{FF2B5EF4-FFF2-40B4-BE49-F238E27FC236}">
                <a16:creationId xmlns:a16="http://schemas.microsoft.com/office/drawing/2014/main" id="{C293C792-BCC9-4ABC-A5D6-6A18B74BACC7}"/>
              </a:ext>
            </a:extLst>
          </p:cNvPr>
          <p:cNvSpPr txBox="1"/>
          <p:nvPr/>
        </p:nvSpPr>
        <p:spPr>
          <a:xfrm>
            <a:off x="9276080" y="3792269"/>
            <a:ext cx="152400" cy="169277"/>
          </a:xfrm>
          <a:prstGeom prst="rect">
            <a:avLst/>
          </a:prstGeom>
          <a:solidFill>
            <a:schemeClr val="accent3"/>
          </a:solidFill>
        </p:spPr>
        <p:txBody>
          <a:bodyPr wrap="square" rtlCol="0">
            <a:spAutoFit/>
          </a:bodyPr>
          <a:lstStyle/>
          <a:p>
            <a:endParaRPr lang="en-US" sz="500" dirty="0"/>
          </a:p>
        </p:txBody>
      </p:sp>
      <p:sp>
        <p:nvSpPr>
          <p:cNvPr id="24" name="TextBox 23">
            <a:extLst>
              <a:ext uri="{FF2B5EF4-FFF2-40B4-BE49-F238E27FC236}">
                <a16:creationId xmlns:a16="http://schemas.microsoft.com/office/drawing/2014/main" id="{8D356FF7-9B18-4DF0-BD0A-5C3EC24F1227}"/>
              </a:ext>
            </a:extLst>
          </p:cNvPr>
          <p:cNvSpPr txBox="1"/>
          <p:nvPr/>
        </p:nvSpPr>
        <p:spPr>
          <a:xfrm>
            <a:off x="2458720" y="1483945"/>
            <a:ext cx="685800" cy="4616648"/>
          </a:xfrm>
          <a:prstGeom prst="rect">
            <a:avLst/>
          </a:prstGeom>
          <a:noFill/>
        </p:spPr>
        <p:txBody>
          <a:bodyPr wrap="square" rtlCol="0">
            <a:spAutoFit/>
          </a:bodyPr>
          <a:lstStyle/>
          <a:p>
            <a:r>
              <a:rPr lang="en-US" sz="1400" dirty="0"/>
              <a:t>100%</a:t>
            </a:r>
          </a:p>
          <a:p>
            <a:endParaRPr lang="en-US" sz="1400" dirty="0"/>
          </a:p>
          <a:p>
            <a:r>
              <a:rPr lang="en-US" sz="1400" dirty="0"/>
              <a:t>90%</a:t>
            </a:r>
          </a:p>
          <a:p>
            <a:endParaRPr lang="en-US" sz="1400" dirty="0"/>
          </a:p>
          <a:p>
            <a:r>
              <a:rPr lang="en-US" sz="1400" dirty="0"/>
              <a:t>80%</a:t>
            </a:r>
          </a:p>
          <a:p>
            <a:endParaRPr lang="en-US" sz="1400" dirty="0"/>
          </a:p>
          <a:p>
            <a:r>
              <a:rPr lang="en-US" sz="1400" dirty="0"/>
              <a:t>70%</a:t>
            </a:r>
          </a:p>
          <a:p>
            <a:endParaRPr lang="en-US" sz="1400" dirty="0"/>
          </a:p>
          <a:p>
            <a:r>
              <a:rPr lang="en-US" sz="1400" dirty="0"/>
              <a:t>60%</a:t>
            </a:r>
          </a:p>
          <a:p>
            <a:endParaRPr lang="en-US" sz="1400" dirty="0"/>
          </a:p>
          <a:p>
            <a:r>
              <a:rPr lang="en-US" sz="1400" dirty="0"/>
              <a:t>50%</a:t>
            </a:r>
          </a:p>
          <a:p>
            <a:endParaRPr lang="en-US" sz="1400" dirty="0"/>
          </a:p>
          <a:p>
            <a:r>
              <a:rPr lang="en-US" sz="1400" dirty="0"/>
              <a:t>40%</a:t>
            </a:r>
          </a:p>
          <a:p>
            <a:endParaRPr lang="en-US" sz="1400" dirty="0"/>
          </a:p>
          <a:p>
            <a:r>
              <a:rPr lang="en-US" sz="1400" dirty="0"/>
              <a:t>30%</a:t>
            </a:r>
          </a:p>
          <a:p>
            <a:endParaRPr lang="en-US" sz="1400" dirty="0"/>
          </a:p>
          <a:p>
            <a:r>
              <a:rPr lang="en-US" sz="1400" dirty="0"/>
              <a:t>20%</a:t>
            </a:r>
          </a:p>
          <a:p>
            <a:endParaRPr lang="en-US" sz="1400" dirty="0"/>
          </a:p>
          <a:p>
            <a:r>
              <a:rPr lang="en-US" sz="1400" dirty="0"/>
              <a:t>10%</a:t>
            </a:r>
          </a:p>
          <a:p>
            <a:endParaRPr lang="en-US" sz="1400" dirty="0"/>
          </a:p>
          <a:p>
            <a:r>
              <a:rPr lang="en-US" sz="1400" dirty="0"/>
              <a:t>0%</a:t>
            </a:r>
          </a:p>
        </p:txBody>
      </p:sp>
      <p:sp>
        <p:nvSpPr>
          <p:cNvPr id="25" name="TextBox 24">
            <a:extLst>
              <a:ext uri="{FF2B5EF4-FFF2-40B4-BE49-F238E27FC236}">
                <a16:creationId xmlns:a16="http://schemas.microsoft.com/office/drawing/2014/main" id="{63D5B564-B84C-4F8E-B9D9-65AF5C7B3C06}"/>
              </a:ext>
            </a:extLst>
          </p:cNvPr>
          <p:cNvSpPr txBox="1"/>
          <p:nvPr/>
        </p:nvSpPr>
        <p:spPr>
          <a:xfrm>
            <a:off x="3058160" y="5981446"/>
            <a:ext cx="1092200" cy="261610"/>
          </a:xfrm>
          <a:prstGeom prst="rect">
            <a:avLst/>
          </a:prstGeom>
          <a:noFill/>
        </p:spPr>
        <p:txBody>
          <a:bodyPr wrap="square" rtlCol="0">
            <a:spAutoFit/>
          </a:bodyPr>
          <a:lstStyle/>
          <a:p>
            <a:r>
              <a:rPr lang="en-US" sz="1100" dirty="0"/>
              <a:t>Nov 26, 17</a:t>
            </a:r>
          </a:p>
        </p:txBody>
      </p:sp>
      <p:sp>
        <p:nvSpPr>
          <p:cNvPr id="26" name="TextBox 25">
            <a:extLst>
              <a:ext uri="{FF2B5EF4-FFF2-40B4-BE49-F238E27FC236}">
                <a16:creationId xmlns:a16="http://schemas.microsoft.com/office/drawing/2014/main" id="{9A75A8B1-2F1C-4F1B-9993-3FAA5DC50234}"/>
              </a:ext>
            </a:extLst>
          </p:cNvPr>
          <p:cNvSpPr txBox="1"/>
          <p:nvPr/>
        </p:nvSpPr>
        <p:spPr>
          <a:xfrm>
            <a:off x="3815080" y="5981446"/>
            <a:ext cx="833120" cy="261610"/>
          </a:xfrm>
          <a:prstGeom prst="rect">
            <a:avLst/>
          </a:prstGeom>
          <a:noFill/>
        </p:spPr>
        <p:txBody>
          <a:bodyPr wrap="square" rtlCol="0">
            <a:spAutoFit/>
          </a:bodyPr>
          <a:lstStyle/>
          <a:p>
            <a:r>
              <a:rPr lang="en-US" sz="1100" dirty="0"/>
              <a:t>Feb 18, 18</a:t>
            </a:r>
          </a:p>
        </p:txBody>
      </p:sp>
      <p:sp>
        <p:nvSpPr>
          <p:cNvPr id="27" name="TextBox 26">
            <a:extLst>
              <a:ext uri="{FF2B5EF4-FFF2-40B4-BE49-F238E27FC236}">
                <a16:creationId xmlns:a16="http://schemas.microsoft.com/office/drawing/2014/main" id="{A8F30C6A-0241-4150-B0E9-87972C2B638F}"/>
              </a:ext>
            </a:extLst>
          </p:cNvPr>
          <p:cNvSpPr txBox="1"/>
          <p:nvPr/>
        </p:nvSpPr>
        <p:spPr>
          <a:xfrm>
            <a:off x="4505960" y="5981446"/>
            <a:ext cx="1092200" cy="261610"/>
          </a:xfrm>
          <a:prstGeom prst="rect">
            <a:avLst/>
          </a:prstGeom>
          <a:noFill/>
        </p:spPr>
        <p:txBody>
          <a:bodyPr wrap="square" rtlCol="0">
            <a:spAutoFit/>
          </a:bodyPr>
          <a:lstStyle/>
          <a:p>
            <a:r>
              <a:rPr lang="en-US" sz="1100" dirty="0"/>
              <a:t>May 13, 18</a:t>
            </a:r>
          </a:p>
        </p:txBody>
      </p:sp>
      <p:sp>
        <p:nvSpPr>
          <p:cNvPr id="28" name="TextBox 27">
            <a:extLst>
              <a:ext uri="{FF2B5EF4-FFF2-40B4-BE49-F238E27FC236}">
                <a16:creationId xmlns:a16="http://schemas.microsoft.com/office/drawing/2014/main" id="{6BBD73AF-C563-4ECB-8100-EC10D6AEDB65}"/>
              </a:ext>
            </a:extLst>
          </p:cNvPr>
          <p:cNvSpPr txBox="1"/>
          <p:nvPr/>
        </p:nvSpPr>
        <p:spPr>
          <a:xfrm>
            <a:off x="5222240" y="5981446"/>
            <a:ext cx="833120" cy="261610"/>
          </a:xfrm>
          <a:prstGeom prst="rect">
            <a:avLst/>
          </a:prstGeom>
          <a:noFill/>
        </p:spPr>
        <p:txBody>
          <a:bodyPr wrap="square" rtlCol="0">
            <a:spAutoFit/>
          </a:bodyPr>
          <a:lstStyle/>
          <a:p>
            <a:r>
              <a:rPr lang="en-US" sz="1100" dirty="0"/>
              <a:t>Aug 5, 18</a:t>
            </a:r>
          </a:p>
        </p:txBody>
      </p:sp>
      <p:sp>
        <p:nvSpPr>
          <p:cNvPr id="29" name="TextBox 28">
            <a:extLst>
              <a:ext uri="{FF2B5EF4-FFF2-40B4-BE49-F238E27FC236}">
                <a16:creationId xmlns:a16="http://schemas.microsoft.com/office/drawing/2014/main" id="{5AF33F65-3BB4-40A1-B5D7-374BBFF3C221}"/>
              </a:ext>
            </a:extLst>
          </p:cNvPr>
          <p:cNvSpPr txBox="1"/>
          <p:nvPr/>
        </p:nvSpPr>
        <p:spPr>
          <a:xfrm>
            <a:off x="5847080" y="5981446"/>
            <a:ext cx="1092200" cy="261610"/>
          </a:xfrm>
          <a:prstGeom prst="rect">
            <a:avLst/>
          </a:prstGeom>
          <a:noFill/>
        </p:spPr>
        <p:txBody>
          <a:bodyPr wrap="square" rtlCol="0">
            <a:spAutoFit/>
          </a:bodyPr>
          <a:lstStyle/>
          <a:p>
            <a:r>
              <a:rPr lang="en-US" sz="1100" dirty="0"/>
              <a:t>Oct 28, 18</a:t>
            </a:r>
          </a:p>
        </p:txBody>
      </p:sp>
      <p:sp>
        <p:nvSpPr>
          <p:cNvPr id="30" name="TextBox 29">
            <a:extLst>
              <a:ext uri="{FF2B5EF4-FFF2-40B4-BE49-F238E27FC236}">
                <a16:creationId xmlns:a16="http://schemas.microsoft.com/office/drawing/2014/main" id="{F2F55643-7E62-4595-8CCB-0334A9C19990}"/>
              </a:ext>
            </a:extLst>
          </p:cNvPr>
          <p:cNvSpPr txBox="1"/>
          <p:nvPr/>
        </p:nvSpPr>
        <p:spPr>
          <a:xfrm>
            <a:off x="6522720" y="5981446"/>
            <a:ext cx="1092200" cy="261610"/>
          </a:xfrm>
          <a:prstGeom prst="rect">
            <a:avLst/>
          </a:prstGeom>
          <a:noFill/>
        </p:spPr>
        <p:txBody>
          <a:bodyPr wrap="square" rtlCol="0">
            <a:spAutoFit/>
          </a:bodyPr>
          <a:lstStyle/>
          <a:p>
            <a:r>
              <a:rPr lang="en-US" sz="1100" dirty="0"/>
              <a:t>Jan 20, 19</a:t>
            </a:r>
          </a:p>
        </p:txBody>
      </p:sp>
      <p:sp>
        <p:nvSpPr>
          <p:cNvPr id="31" name="TextBox 30">
            <a:extLst>
              <a:ext uri="{FF2B5EF4-FFF2-40B4-BE49-F238E27FC236}">
                <a16:creationId xmlns:a16="http://schemas.microsoft.com/office/drawing/2014/main" id="{6709C6B3-E7DE-44B7-840A-7EE0D177CDB1}"/>
              </a:ext>
            </a:extLst>
          </p:cNvPr>
          <p:cNvSpPr txBox="1"/>
          <p:nvPr/>
        </p:nvSpPr>
        <p:spPr>
          <a:xfrm>
            <a:off x="7188200" y="5981446"/>
            <a:ext cx="1092200" cy="261610"/>
          </a:xfrm>
          <a:prstGeom prst="rect">
            <a:avLst/>
          </a:prstGeom>
          <a:noFill/>
        </p:spPr>
        <p:txBody>
          <a:bodyPr wrap="square" rtlCol="0">
            <a:spAutoFit/>
          </a:bodyPr>
          <a:lstStyle/>
          <a:p>
            <a:r>
              <a:rPr lang="en-US" sz="1100" dirty="0"/>
              <a:t>Apr 14, 19</a:t>
            </a:r>
          </a:p>
        </p:txBody>
      </p:sp>
      <p:sp>
        <p:nvSpPr>
          <p:cNvPr id="32" name="TextBox 31">
            <a:extLst>
              <a:ext uri="{FF2B5EF4-FFF2-40B4-BE49-F238E27FC236}">
                <a16:creationId xmlns:a16="http://schemas.microsoft.com/office/drawing/2014/main" id="{741B21DA-B3A6-4429-9A6D-D970C0976A45}"/>
              </a:ext>
            </a:extLst>
          </p:cNvPr>
          <p:cNvSpPr txBox="1"/>
          <p:nvPr/>
        </p:nvSpPr>
        <p:spPr>
          <a:xfrm>
            <a:off x="7874000" y="5981446"/>
            <a:ext cx="1092200" cy="261610"/>
          </a:xfrm>
          <a:prstGeom prst="rect">
            <a:avLst/>
          </a:prstGeom>
          <a:noFill/>
        </p:spPr>
        <p:txBody>
          <a:bodyPr wrap="square" rtlCol="0">
            <a:spAutoFit/>
          </a:bodyPr>
          <a:lstStyle/>
          <a:p>
            <a:r>
              <a:rPr lang="en-US" sz="1100" dirty="0"/>
              <a:t>Jul 7, 19</a:t>
            </a:r>
          </a:p>
        </p:txBody>
      </p:sp>
      <p:sp>
        <p:nvSpPr>
          <p:cNvPr id="33" name="TextBox 32">
            <a:extLst>
              <a:ext uri="{FF2B5EF4-FFF2-40B4-BE49-F238E27FC236}">
                <a16:creationId xmlns:a16="http://schemas.microsoft.com/office/drawing/2014/main" id="{3494CE01-1360-4CEF-BCFC-8DC1B34571EE}"/>
              </a:ext>
            </a:extLst>
          </p:cNvPr>
          <p:cNvSpPr txBox="1"/>
          <p:nvPr/>
        </p:nvSpPr>
        <p:spPr>
          <a:xfrm>
            <a:off x="8440420" y="5981446"/>
            <a:ext cx="1092200" cy="261610"/>
          </a:xfrm>
          <a:prstGeom prst="rect">
            <a:avLst/>
          </a:prstGeom>
          <a:noFill/>
        </p:spPr>
        <p:txBody>
          <a:bodyPr wrap="square" rtlCol="0">
            <a:spAutoFit/>
          </a:bodyPr>
          <a:lstStyle/>
          <a:p>
            <a:r>
              <a:rPr lang="en-US" sz="1100" dirty="0"/>
              <a:t>Sep 29, 19</a:t>
            </a:r>
          </a:p>
        </p:txBody>
      </p:sp>
    </p:spTree>
    <p:extLst>
      <p:ext uri="{BB962C8B-B14F-4D97-AF65-F5344CB8AC3E}">
        <p14:creationId xmlns:p14="http://schemas.microsoft.com/office/powerpoint/2010/main" val="2902870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680C73-37FA-4324-B920-AF34FC0C4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38" y="1198959"/>
            <a:ext cx="4908408" cy="4460081"/>
          </a:xfrm>
          <a:prstGeom prst="rect">
            <a:avLst/>
          </a:prstGeom>
        </p:spPr>
      </p:pic>
      <p:pic>
        <p:nvPicPr>
          <p:cNvPr id="7" name="Picture 6">
            <a:extLst>
              <a:ext uri="{FF2B5EF4-FFF2-40B4-BE49-F238E27FC236}">
                <a16:creationId xmlns:a16="http://schemas.microsoft.com/office/drawing/2014/main" id="{35462029-B321-4DBE-994C-5C2485BB5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535" y="1730229"/>
            <a:ext cx="5369986" cy="3397540"/>
          </a:xfrm>
          <a:prstGeom prst="rect">
            <a:avLst/>
          </a:prstGeom>
        </p:spPr>
      </p:pic>
    </p:spTree>
    <p:extLst>
      <p:ext uri="{BB962C8B-B14F-4D97-AF65-F5344CB8AC3E}">
        <p14:creationId xmlns:p14="http://schemas.microsoft.com/office/powerpoint/2010/main" val="2165827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6130-C1E2-43FB-9270-5F94DBAF449C}"/>
              </a:ext>
            </a:extLst>
          </p:cNvPr>
          <p:cNvSpPr>
            <a:spLocks noGrp="1"/>
          </p:cNvSpPr>
          <p:nvPr>
            <p:ph type="title"/>
          </p:nvPr>
        </p:nvSpPr>
        <p:spPr/>
        <p:txBody>
          <a:bodyPr/>
          <a:lstStyle/>
          <a:p>
            <a:r>
              <a:rPr lang="en-US" dirty="0"/>
              <a:t>Human Difficulties</a:t>
            </a:r>
          </a:p>
        </p:txBody>
      </p:sp>
      <p:pic>
        <p:nvPicPr>
          <p:cNvPr id="12" name="Graphic 11" descr="Brain in head">
            <a:extLst>
              <a:ext uri="{FF2B5EF4-FFF2-40B4-BE49-F238E27FC236}">
                <a16:creationId xmlns:a16="http://schemas.microsoft.com/office/drawing/2014/main" id="{6FA98CAB-44AF-426F-83AD-0EEC930563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22232" y="2084288"/>
            <a:ext cx="3402648" cy="3402648"/>
          </a:xfrm>
          <a:prstGeom prst="rect">
            <a:avLst/>
          </a:prstGeom>
        </p:spPr>
      </p:pic>
      <p:sp>
        <p:nvSpPr>
          <p:cNvPr id="13" name="TextBox 12">
            <a:extLst>
              <a:ext uri="{FF2B5EF4-FFF2-40B4-BE49-F238E27FC236}">
                <a16:creationId xmlns:a16="http://schemas.microsoft.com/office/drawing/2014/main" id="{51A0908E-DD94-418D-A496-7DF67C5BFD99}"/>
              </a:ext>
            </a:extLst>
          </p:cNvPr>
          <p:cNvSpPr txBox="1"/>
          <p:nvPr/>
        </p:nvSpPr>
        <p:spPr>
          <a:xfrm>
            <a:off x="701040" y="2084288"/>
            <a:ext cx="2885440" cy="338554"/>
          </a:xfrm>
          <a:prstGeom prst="rect">
            <a:avLst/>
          </a:prstGeom>
          <a:noFill/>
        </p:spPr>
        <p:txBody>
          <a:bodyPr wrap="square" rtlCol="0">
            <a:spAutoFit/>
          </a:bodyPr>
          <a:lstStyle/>
          <a:p>
            <a:r>
              <a:rPr lang="en-US" sz="1600" dirty="0"/>
              <a:t>Documenting Complex Problems</a:t>
            </a:r>
          </a:p>
        </p:txBody>
      </p:sp>
      <p:sp>
        <p:nvSpPr>
          <p:cNvPr id="14" name="TextBox 13">
            <a:extLst>
              <a:ext uri="{FF2B5EF4-FFF2-40B4-BE49-F238E27FC236}">
                <a16:creationId xmlns:a16="http://schemas.microsoft.com/office/drawing/2014/main" id="{C533B4AF-A9F6-4F25-AAE8-D53CBEE7D2D6}"/>
              </a:ext>
            </a:extLst>
          </p:cNvPr>
          <p:cNvSpPr txBox="1"/>
          <p:nvPr/>
        </p:nvSpPr>
        <p:spPr>
          <a:xfrm>
            <a:off x="5737622" y="3661127"/>
            <a:ext cx="2885440" cy="338554"/>
          </a:xfrm>
          <a:prstGeom prst="rect">
            <a:avLst/>
          </a:prstGeom>
          <a:noFill/>
        </p:spPr>
        <p:txBody>
          <a:bodyPr wrap="square" rtlCol="0">
            <a:spAutoFit/>
          </a:bodyPr>
          <a:lstStyle/>
          <a:p>
            <a:r>
              <a:rPr lang="en-US" sz="1600" dirty="0"/>
              <a:t>Consistency</a:t>
            </a:r>
          </a:p>
        </p:txBody>
      </p:sp>
      <p:sp>
        <p:nvSpPr>
          <p:cNvPr id="15" name="TextBox 14">
            <a:extLst>
              <a:ext uri="{FF2B5EF4-FFF2-40B4-BE49-F238E27FC236}">
                <a16:creationId xmlns:a16="http://schemas.microsoft.com/office/drawing/2014/main" id="{97F940F4-10CC-4DE0-9E47-BC4525727056}"/>
              </a:ext>
            </a:extLst>
          </p:cNvPr>
          <p:cNvSpPr txBox="1"/>
          <p:nvPr/>
        </p:nvSpPr>
        <p:spPr>
          <a:xfrm>
            <a:off x="383934" y="4661352"/>
            <a:ext cx="3132932" cy="338554"/>
          </a:xfrm>
          <a:prstGeom prst="rect">
            <a:avLst/>
          </a:prstGeom>
          <a:noFill/>
        </p:spPr>
        <p:txBody>
          <a:bodyPr wrap="square" rtlCol="0">
            <a:spAutoFit/>
          </a:bodyPr>
          <a:lstStyle/>
          <a:p>
            <a:r>
              <a:rPr lang="en-US" sz="1600" dirty="0"/>
              <a:t>Findability of Knowledge Content</a:t>
            </a:r>
          </a:p>
        </p:txBody>
      </p:sp>
      <p:sp>
        <p:nvSpPr>
          <p:cNvPr id="16" name="TextBox 15">
            <a:extLst>
              <a:ext uri="{FF2B5EF4-FFF2-40B4-BE49-F238E27FC236}">
                <a16:creationId xmlns:a16="http://schemas.microsoft.com/office/drawing/2014/main" id="{84C70DBD-DE4E-413A-A4D9-55089D051DB8}"/>
              </a:ext>
            </a:extLst>
          </p:cNvPr>
          <p:cNvSpPr txBox="1"/>
          <p:nvPr/>
        </p:nvSpPr>
        <p:spPr>
          <a:xfrm>
            <a:off x="154304" y="3259723"/>
            <a:ext cx="3132932" cy="338554"/>
          </a:xfrm>
          <a:prstGeom prst="rect">
            <a:avLst/>
          </a:prstGeom>
          <a:noFill/>
        </p:spPr>
        <p:txBody>
          <a:bodyPr wrap="square" rtlCol="0">
            <a:spAutoFit/>
          </a:bodyPr>
          <a:lstStyle/>
          <a:p>
            <a:pPr algn="ctr"/>
            <a:r>
              <a:rPr lang="en-US" sz="1600" dirty="0"/>
              <a:t>Acceleration and Agility</a:t>
            </a:r>
          </a:p>
        </p:txBody>
      </p:sp>
      <p:sp>
        <p:nvSpPr>
          <p:cNvPr id="17" name="TextBox 16">
            <a:extLst>
              <a:ext uri="{FF2B5EF4-FFF2-40B4-BE49-F238E27FC236}">
                <a16:creationId xmlns:a16="http://schemas.microsoft.com/office/drawing/2014/main" id="{A58028B1-08D7-43F4-BDC4-3CE635E4619F}"/>
              </a:ext>
            </a:extLst>
          </p:cNvPr>
          <p:cNvSpPr txBox="1"/>
          <p:nvPr/>
        </p:nvSpPr>
        <p:spPr>
          <a:xfrm>
            <a:off x="4820522" y="2597402"/>
            <a:ext cx="3132932" cy="338554"/>
          </a:xfrm>
          <a:prstGeom prst="rect">
            <a:avLst/>
          </a:prstGeom>
          <a:noFill/>
        </p:spPr>
        <p:txBody>
          <a:bodyPr wrap="square" rtlCol="0">
            <a:spAutoFit/>
          </a:bodyPr>
          <a:lstStyle/>
          <a:p>
            <a:pPr algn="ctr"/>
            <a:r>
              <a:rPr lang="en-US" sz="1600" dirty="0"/>
              <a:t>Fluidity of Knowledge</a:t>
            </a:r>
          </a:p>
        </p:txBody>
      </p:sp>
      <p:sp>
        <p:nvSpPr>
          <p:cNvPr id="19" name="TextBox 18">
            <a:extLst>
              <a:ext uri="{FF2B5EF4-FFF2-40B4-BE49-F238E27FC236}">
                <a16:creationId xmlns:a16="http://schemas.microsoft.com/office/drawing/2014/main" id="{AEB6FCA4-05C7-4CEE-B7F3-10ACE0E2C981}"/>
              </a:ext>
            </a:extLst>
          </p:cNvPr>
          <p:cNvSpPr txBox="1"/>
          <p:nvPr/>
        </p:nvSpPr>
        <p:spPr>
          <a:xfrm>
            <a:off x="5202872" y="4739640"/>
            <a:ext cx="2885440" cy="338554"/>
          </a:xfrm>
          <a:prstGeom prst="rect">
            <a:avLst/>
          </a:prstGeom>
          <a:noFill/>
        </p:spPr>
        <p:txBody>
          <a:bodyPr wrap="square" rtlCol="0">
            <a:spAutoFit/>
          </a:bodyPr>
          <a:lstStyle/>
          <a:p>
            <a:r>
              <a:rPr lang="en-US" sz="1600" dirty="0"/>
              <a:t>Natural Language Processing</a:t>
            </a:r>
          </a:p>
        </p:txBody>
      </p:sp>
      <p:cxnSp>
        <p:nvCxnSpPr>
          <p:cNvPr id="21" name="Straight Connector 20">
            <a:extLst>
              <a:ext uri="{FF2B5EF4-FFF2-40B4-BE49-F238E27FC236}">
                <a16:creationId xmlns:a16="http://schemas.microsoft.com/office/drawing/2014/main" id="{29DADEB3-03B2-4651-84DC-8E225F28E5D9}"/>
              </a:ext>
            </a:extLst>
          </p:cNvPr>
          <p:cNvCxnSpPr/>
          <p:nvPr/>
        </p:nvCxnSpPr>
        <p:spPr>
          <a:xfrm flipH="1">
            <a:off x="1578530" y="2433002"/>
            <a:ext cx="191008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C2DE14-D539-4983-B14E-C2AECE7A1784}"/>
              </a:ext>
            </a:extLst>
          </p:cNvPr>
          <p:cNvCxnSpPr/>
          <p:nvPr/>
        </p:nvCxnSpPr>
        <p:spPr>
          <a:xfrm flipH="1">
            <a:off x="765730" y="3598277"/>
            <a:ext cx="191008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584A19E-3D8C-4D65-AD97-B0BD18EDF60C}"/>
              </a:ext>
            </a:extLst>
          </p:cNvPr>
          <p:cNvCxnSpPr/>
          <p:nvPr/>
        </p:nvCxnSpPr>
        <p:spPr>
          <a:xfrm flipH="1">
            <a:off x="1265076" y="4999906"/>
            <a:ext cx="191008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20409A8-B092-4AB8-8BC3-25074640D2D5}"/>
              </a:ext>
            </a:extLst>
          </p:cNvPr>
          <p:cNvCxnSpPr/>
          <p:nvPr/>
        </p:nvCxnSpPr>
        <p:spPr>
          <a:xfrm flipH="1">
            <a:off x="5259228" y="5079831"/>
            <a:ext cx="191008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1E9F499-F80F-4A01-BD9F-BE8A4E7FE8F1}"/>
              </a:ext>
            </a:extLst>
          </p:cNvPr>
          <p:cNvCxnSpPr/>
          <p:nvPr/>
        </p:nvCxnSpPr>
        <p:spPr>
          <a:xfrm flipH="1">
            <a:off x="5812394" y="3999681"/>
            <a:ext cx="191008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EB18BA1-26D7-4B73-A882-6FEBD75BD5BB}"/>
              </a:ext>
            </a:extLst>
          </p:cNvPr>
          <p:cNvCxnSpPr/>
          <p:nvPr/>
        </p:nvCxnSpPr>
        <p:spPr>
          <a:xfrm flipH="1">
            <a:off x="5482748" y="2935956"/>
            <a:ext cx="191008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B7E97A6-2D2A-4353-8D77-C97C32BEA05A}"/>
              </a:ext>
            </a:extLst>
          </p:cNvPr>
          <p:cNvCxnSpPr/>
          <p:nvPr/>
        </p:nvCxnSpPr>
        <p:spPr>
          <a:xfrm flipH="1" flipV="1">
            <a:off x="3058160" y="2550160"/>
            <a:ext cx="229076" cy="1532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5A6A04-C805-4D20-AB0A-40F33341D680}"/>
              </a:ext>
            </a:extLst>
          </p:cNvPr>
          <p:cNvCxnSpPr>
            <a:cxnSpLocks/>
          </p:cNvCxnSpPr>
          <p:nvPr/>
        </p:nvCxnSpPr>
        <p:spPr>
          <a:xfrm flipH="1">
            <a:off x="2773681" y="3598277"/>
            <a:ext cx="28447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D40252-9EE1-4FBE-92BB-40CE5ED75591}"/>
              </a:ext>
            </a:extLst>
          </p:cNvPr>
          <p:cNvCxnSpPr>
            <a:cxnSpLocks/>
          </p:cNvCxnSpPr>
          <p:nvPr/>
        </p:nvCxnSpPr>
        <p:spPr>
          <a:xfrm flipH="1">
            <a:off x="3287236" y="4572000"/>
            <a:ext cx="201374" cy="1676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EC372FC-2F5C-4D1F-AFD5-828220764454}"/>
              </a:ext>
            </a:extLst>
          </p:cNvPr>
          <p:cNvCxnSpPr>
            <a:cxnSpLocks/>
            <a:stCxn id="19" idx="1"/>
          </p:cNvCxnSpPr>
          <p:nvPr/>
        </p:nvCxnSpPr>
        <p:spPr>
          <a:xfrm flipH="1" flipV="1">
            <a:off x="5059682" y="4739641"/>
            <a:ext cx="143190" cy="1692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FC58E51-7DDE-433D-9529-E1930F14F84F}"/>
              </a:ext>
            </a:extLst>
          </p:cNvPr>
          <p:cNvCxnSpPr>
            <a:cxnSpLocks/>
          </p:cNvCxnSpPr>
          <p:nvPr/>
        </p:nvCxnSpPr>
        <p:spPr>
          <a:xfrm flipH="1" flipV="1">
            <a:off x="5452268" y="3627842"/>
            <a:ext cx="285354" cy="1541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717C11B-EF55-445B-A6F6-84377C5D50BD}"/>
              </a:ext>
            </a:extLst>
          </p:cNvPr>
          <p:cNvCxnSpPr>
            <a:cxnSpLocks/>
          </p:cNvCxnSpPr>
          <p:nvPr/>
        </p:nvCxnSpPr>
        <p:spPr>
          <a:xfrm flipH="1" flipV="1">
            <a:off x="5143738" y="2829714"/>
            <a:ext cx="27011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761372B-3D39-4B5F-9609-B4E73059C1A0}"/>
              </a:ext>
            </a:extLst>
          </p:cNvPr>
          <p:cNvCxnSpPr>
            <a:cxnSpLocks/>
          </p:cNvCxnSpPr>
          <p:nvPr/>
        </p:nvCxnSpPr>
        <p:spPr>
          <a:xfrm flipH="1">
            <a:off x="4135120" y="5201920"/>
            <a:ext cx="952" cy="416560"/>
          </a:xfrm>
          <a:prstGeom prst="line">
            <a:avLst/>
          </a:prstGeom>
          <a:ln w="254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5B505D7-B743-41B2-83C4-0A22E36B125D}"/>
              </a:ext>
            </a:extLst>
          </p:cNvPr>
          <p:cNvCxnSpPr>
            <a:cxnSpLocks/>
          </p:cNvCxnSpPr>
          <p:nvPr/>
        </p:nvCxnSpPr>
        <p:spPr>
          <a:xfrm>
            <a:off x="4136072" y="5618480"/>
            <a:ext cx="5739448" cy="0"/>
          </a:xfrm>
          <a:prstGeom prst="line">
            <a:avLst/>
          </a:prstGeom>
          <a:ln w="254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060D244-2376-4A54-BE47-9CD3F5CDD753}"/>
              </a:ext>
            </a:extLst>
          </p:cNvPr>
          <p:cNvCxnSpPr>
            <a:cxnSpLocks/>
          </p:cNvCxnSpPr>
          <p:nvPr/>
        </p:nvCxnSpPr>
        <p:spPr>
          <a:xfrm>
            <a:off x="9865758" y="3781943"/>
            <a:ext cx="0" cy="1836537"/>
          </a:xfrm>
          <a:prstGeom prst="line">
            <a:avLst/>
          </a:prstGeom>
          <a:ln w="25400">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75" name="Graphic 74" descr="Lightbulb and gear">
            <a:extLst>
              <a:ext uri="{FF2B5EF4-FFF2-40B4-BE49-F238E27FC236}">
                <a16:creationId xmlns:a16="http://schemas.microsoft.com/office/drawing/2014/main" id="{EC42B3E8-6D8A-4A9B-9BFD-0B6E58ED8C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15680" y="1228766"/>
            <a:ext cx="2496337" cy="2496337"/>
          </a:xfrm>
          <a:prstGeom prst="rect">
            <a:avLst/>
          </a:prstGeom>
        </p:spPr>
      </p:pic>
      <p:sp>
        <p:nvSpPr>
          <p:cNvPr id="78" name="TextBox 77">
            <a:extLst>
              <a:ext uri="{FF2B5EF4-FFF2-40B4-BE49-F238E27FC236}">
                <a16:creationId xmlns:a16="http://schemas.microsoft.com/office/drawing/2014/main" id="{52BA169D-613D-487C-8104-71A0C2D0AB4E}"/>
              </a:ext>
            </a:extLst>
          </p:cNvPr>
          <p:cNvSpPr txBox="1"/>
          <p:nvPr/>
        </p:nvSpPr>
        <p:spPr>
          <a:xfrm>
            <a:off x="8992474" y="3795466"/>
            <a:ext cx="1737360" cy="523220"/>
          </a:xfrm>
          <a:prstGeom prst="rect">
            <a:avLst/>
          </a:prstGeom>
          <a:noFill/>
        </p:spPr>
        <p:txBody>
          <a:bodyPr wrap="square" rtlCol="0">
            <a:spAutoFit/>
          </a:bodyPr>
          <a:lstStyle/>
          <a:p>
            <a:pPr algn="ctr"/>
            <a:r>
              <a:rPr lang="en-US" sz="2800" dirty="0"/>
              <a:t>Chatbot</a:t>
            </a:r>
          </a:p>
        </p:txBody>
      </p:sp>
    </p:spTree>
    <p:extLst>
      <p:ext uri="{BB962C8B-B14F-4D97-AF65-F5344CB8AC3E}">
        <p14:creationId xmlns:p14="http://schemas.microsoft.com/office/powerpoint/2010/main" val="378261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B138-1A3E-45F6-9C2A-6AAB440F4B45}"/>
              </a:ext>
            </a:extLst>
          </p:cNvPr>
          <p:cNvSpPr>
            <a:spLocks noGrp="1"/>
          </p:cNvSpPr>
          <p:nvPr>
            <p:ph type="title"/>
          </p:nvPr>
        </p:nvSpPr>
        <p:spPr/>
        <p:txBody>
          <a:bodyPr/>
          <a:lstStyle/>
          <a:p>
            <a:r>
              <a:rPr lang="en-US" dirty="0"/>
              <a:t>A Path Forward</a:t>
            </a:r>
          </a:p>
        </p:txBody>
      </p:sp>
    </p:spTree>
    <p:extLst>
      <p:ext uri="{BB962C8B-B14F-4D97-AF65-F5344CB8AC3E}">
        <p14:creationId xmlns:p14="http://schemas.microsoft.com/office/powerpoint/2010/main" val="1501342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98C31A79-28C8-4703-B15B-CB00D47F2911}"/>
              </a:ext>
            </a:extLst>
          </p:cNvPr>
          <p:cNvSpPr>
            <a:spLocks/>
          </p:cNvSpPr>
          <p:nvPr/>
        </p:nvSpPr>
        <p:spPr bwMode="auto">
          <a:xfrm>
            <a:off x="6458823" y="2050233"/>
            <a:ext cx="2208595" cy="1114551"/>
          </a:xfrm>
          <a:custGeom>
            <a:avLst/>
            <a:gdLst>
              <a:gd name="T0" fmla="*/ 2386 w 2722"/>
              <a:gd name="T1" fmla="*/ 0 h 1161"/>
              <a:gd name="T2" fmla="*/ 25 w 2722"/>
              <a:gd name="T3" fmla="*/ 971 h 1161"/>
              <a:gd name="T4" fmla="*/ 0 w 2722"/>
              <a:gd name="T5" fmla="*/ 1066 h 1161"/>
              <a:gd name="T6" fmla="*/ 2722 w 2722"/>
              <a:gd name="T7" fmla="*/ 639 h 1161"/>
              <a:gd name="T8" fmla="*/ 2386 w 2722"/>
              <a:gd name="T9" fmla="*/ 0 h 1161"/>
            </a:gdLst>
            <a:ahLst/>
            <a:cxnLst>
              <a:cxn ang="0">
                <a:pos x="T0" y="T1"/>
              </a:cxn>
              <a:cxn ang="0">
                <a:pos x="T2" y="T3"/>
              </a:cxn>
              <a:cxn ang="0">
                <a:pos x="T4" y="T5"/>
              </a:cxn>
              <a:cxn ang="0">
                <a:pos x="T6" y="T7"/>
              </a:cxn>
              <a:cxn ang="0">
                <a:pos x="T8" y="T9"/>
              </a:cxn>
            </a:cxnLst>
            <a:rect l="0" t="0" r="r" b="b"/>
            <a:pathLst>
              <a:path w="2722" h="1161">
                <a:moveTo>
                  <a:pt x="2386" y="0"/>
                </a:moveTo>
                <a:cubicBezTo>
                  <a:pt x="2386" y="0"/>
                  <a:pt x="1116" y="1031"/>
                  <a:pt x="25" y="971"/>
                </a:cubicBezTo>
                <a:cubicBezTo>
                  <a:pt x="0" y="1066"/>
                  <a:pt x="0" y="1066"/>
                  <a:pt x="0" y="1066"/>
                </a:cubicBezTo>
                <a:cubicBezTo>
                  <a:pt x="0" y="1066"/>
                  <a:pt x="756" y="1161"/>
                  <a:pt x="2722" y="639"/>
                </a:cubicBezTo>
                <a:lnTo>
                  <a:pt x="2386" y="0"/>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 name="Freeform 8">
            <a:extLst>
              <a:ext uri="{FF2B5EF4-FFF2-40B4-BE49-F238E27FC236}">
                <a16:creationId xmlns:a16="http://schemas.microsoft.com/office/drawing/2014/main" id="{9061924C-A547-4817-A7CD-81222A707E45}"/>
              </a:ext>
            </a:extLst>
          </p:cNvPr>
          <p:cNvSpPr>
            <a:spLocks/>
          </p:cNvSpPr>
          <p:nvPr/>
        </p:nvSpPr>
        <p:spPr bwMode="auto">
          <a:xfrm>
            <a:off x="6458823" y="3197372"/>
            <a:ext cx="2208595" cy="1114551"/>
          </a:xfrm>
          <a:custGeom>
            <a:avLst/>
            <a:gdLst>
              <a:gd name="T0" fmla="*/ 2386 w 2722"/>
              <a:gd name="T1" fmla="*/ 1161 h 1161"/>
              <a:gd name="T2" fmla="*/ 25 w 2722"/>
              <a:gd name="T3" fmla="*/ 191 h 1161"/>
              <a:gd name="T4" fmla="*/ 0 w 2722"/>
              <a:gd name="T5" fmla="*/ 95 h 1161"/>
              <a:gd name="T6" fmla="*/ 2722 w 2722"/>
              <a:gd name="T7" fmla="*/ 523 h 1161"/>
              <a:gd name="T8" fmla="*/ 2386 w 2722"/>
              <a:gd name="T9" fmla="*/ 1161 h 1161"/>
            </a:gdLst>
            <a:ahLst/>
            <a:cxnLst>
              <a:cxn ang="0">
                <a:pos x="T0" y="T1"/>
              </a:cxn>
              <a:cxn ang="0">
                <a:pos x="T2" y="T3"/>
              </a:cxn>
              <a:cxn ang="0">
                <a:pos x="T4" y="T5"/>
              </a:cxn>
              <a:cxn ang="0">
                <a:pos x="T6" y="T7"/>
              </a:cxn>
              <a:cxn ang="0">
                <a:pos x="T8" y="T9"/>
              </a:cxn>
            </a:cxnLst>
            <a:rect l="0" t="0" r="r" b="b"/>
            <a:pathLst>
              <a:path w="2722" h="1161">
                <a:moveTo>
                  <a:pt x="2386" y="1161"/>
                </a:moveTo>
                <a:cubicBezTo>
                  <a:pt x="2386" y="1161"/>
                  <a:pt x="1116" y="131"/>
                  <a:pt x="25" y="191"/>
                </a:cubicBezTo>
                <a:cubicBezTo>
                  <a:pt x="0" y="95"/>
                  <a:pt x="0" y="95"/>
                  <a:pt x="0" y="95"/>
                </a:cubicBezTo>
                <a:cubicBezTo>
                  <a:pt x="0" y="95"/>
                  <a:pt x="756" y="0"/>
                  <a:pt x="2722" y="523"/>
                </a:cubicBezTo>
                <a:lnTo>
                  <a:pt x="2386" y="1161"/>
                </a:lnTo>
                <a:close/>
              </a:path>
            </a:pathLst>
          </a:custGeom>
          <a:solidFill>
            <a:schemeClr val="accent4">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 name="Freeform 9">
            <a:extLst>
              <a:ext uri="{FF2B5EF4-FFF2-40B4-BE49-F238E27FC236}">
                <a16:creationId xmlns:a16="http://schemas.microsoft.com/office/drawing/2014/main" id="{E9D08651-D465-4395-AE37-F654D6BF4214}"/>
              </a:ext>
            </a:extLst>
          </p:cNvPr>
          <p:cNvSpPr>
            <a:spLocks/>
          </p:cNvSpPr>
          <p:nvPr/>
        </p:nvSpPr>
        <p:spPr bwMode="auto">
          <a:xfrm>
            <a:off x="6561463" y="2829705"/>
            <a:ext cx="2672309" cy="738688"/>
          </a:xfrm>
          <a:custGeom>
            <a:avLst/>
            <a:gdLst>
              <a:gd name="T0" fmla="*/ 3293 w 3293"/>
              <a:gd name="T1" fmla="*/ 0 h 769"/>
              <a:gd name="T2" fmla="*/ 0 w 3293"/>
              <a:gd name="T3" fmla="*/ 339 h 769"/>
              <a:gd name="T4" fmla="*/ 0 w 3293"/>
              <a:gd name="T5" fmla="*/ 424 h 769"/>
              <a:gd name="T6" fmla="*/ 3293 w 3293"/>
              <a:gd name="T7" fmla="*/ 769 h 769"/>
              <a:gd name="T8" fmla="*/ 3293 w 3293"/>
              <a:gd name="T9" fmla="*/ 0 h 769"/>
            </a:gdLst>
            <a:ahLst/>
            <a:cxnLst>
              <a:cxn ang="0">
                <a:pos x="T0" y="T1"/>
              </a:cxn>
              <a:cxn ang="0">
                <a:pos x="T2" y="T3"/>
              </a:cxn>
              <a:cxn ang="0">
                <a:pos x="T4" y="T5"/>
              </a:cxn>
              <a:cxn ang="0">
                <a:pos x="T6" y="T7"/>
              </a:cxn>
              <a:cxn ang="0">
                <a:pos x="T8" y="T9"/>
              </a:cxn>
            </a:cxnLst>
            <a:rect l="0" t="0" r="r" b="b"/>
            <a:pathLst>
              <a:path w="3293" h="769">
                <a:moveTo>
                  <a:pt x="3293" y="0"/>
                </a:moveTo>
                <a:cubicBezTo>
                  <a:pt x="3293" y="0"/>
                  <a:pt x="1091" y="438"/>
                  <a:pt x="0" y="339"/>
                </a:cubicBezTo>
                <a:cubicBezTo>
                  <a:pt x="0" y="424"/>
                  <a:pt x="0" y="424"/>
                  <a:pt x="0" y="424"/>
                </a:cubicBezTo>
                <a:cubicBezTo>
                  <a:pt x="0" y="424"/>
                  <a:pt x="1384" y="477"/>
                  <a:pt x="3293" y="769"/>
                </a:cubicBezTo>
                <a:lnTo>
                  <a:pt x="3293" y="0"/>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 name="Freeform 10">
            <a:extLst>
              <a:ext uri="{FF2B5EF4-FFF2-40B4-BE49-F238E27FC236}">
                <a16:creationId xmlns:a16="http://schemas.microsoft.com/office/drawing/2014/main" id="{FF3A8646-D0DC-4F5D-810B-062D59C41942}"/>
              </a:ext>
            </a:extLst>
          </p:cNvPr>
          <p:cNvSpPr>
            <a:spLocks/>
          </p:cNvSpPr>
          <p:nvPr/>
        </p:nvSpPr>
        <p:spPr bwMode="auto">
          <a:xfrm>
            <a:off x="6478985" y="1346304"/>
            <a:ext cx="1649573" cy="1649014"/>
          </a:xfrm>
          <a:custGeom>
            <a:avLst/>
            <a:gdLst>
              <a:gd name="T0" fmla="*/ 1281 w 2033"/>
              <a:gd name="T1" fmla="*/ 0 h 1719"/>
              <a:gd name="T2" fmla="*/ 0 w 2033"/>
              <a:gd name="T3" fmla="*/ 1528 h 1719"/>
              <a:gd name="T4" fmla="*/ 0 w 2033"/>
              <a:gd name="T5" fmla="*/ 1641 h 1719"/>
              <a:gd name="T6" fmla="*/ 2033 w 2033"/>
              <a:gd name="T7" fmla="*/ 310 h 1719"/>
              <a:gd name="T8" fmla="*/ 1281 w 2033"/>
              <a:gd name="T9" fmla="*/ 0 h 1719"/>
            </a:gdLst>
            <a:ahLst/>
            <a:cxnLst>
              <a:cxn ang="0">
                <a:pos x="T0" y="T1"/>
              </a:cxn>
              <a:cxn ang="0">
                <a:pos x="T2" y="T3"/>
              </a:cxn>
              <a:cxn ang="0">
                <a:pos x="T4" y="T5"/>
              </a:cxn>
              <a:cxn ang="0">
                <a:pos x="T6" y="T7"/>
              </a:cxn>
              <a:cxn ang="0">
                <a:pos x="T8" y="T9"/>
              </a:cxn>
            </a:cxnLst>
            <a:rect l="0" t="0" r="r" b="b"/>
            <a:pathLst>
              <a:path w="2033" h="1719">
                <a:moveTo>
                  <a:pt x="1281" y="0"/>
                </a:moveTo>
                <a:cubicBezTo>
                  <a:pt x="1281" y="0"/>
                  <a:pt x="822" y="1383"/>
                  <a:pt x="0" y="1528"/>
                </a:cubicBezTo>
                <a:cubicBezTo>
                  <a:pt x="0" y="1641"/>
                  <a:pt x="0" y="1641"/>
                  <a:pt x="0" y="1641"/>
                </a:cubicBezTo>
                <a:cubicBezTo>
                  <a:pt x="0" y="1641"/>
                  <a:pt x="1182" y="1719"/>
                  <a:pt x="2033" y="310"/>
                </a:cubicBezTo>
                <a:lnTo>
                  <a:pt x="1281" y="0"/>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 name="Freeform 11">
            <a:extLst>
              <a:ext uri="{FF2B5EF4-FFF2-40B4-BE49-F238E27FC236}">
                <a16:creationId xmlns:a16="http://schemas.microsoft.com/office/drawing/2014/main" id="{EB5F59E7-2EC6-482B-8EF3-9320F5766405}"/>
              </a:ext>
            </a:extLst>
          </p:cNvPr>
          <p:cNvSpPr>
            <a:spLocks/>
          </p:cNvSpPr>
          <p:nvPr/>
        </p:nvSpPr>
        <p:spPr bwMode="auto">
          <a:xfrm>
            <a:off x="6478985" y="3369008"/>
            <a:ext cx="1649573" cy="1647928"/>
          </a:xfrm>
          <a:custGeom>
            <a:avLst/>
            <a:gdLst>
              <a:gd name="T0" fmla="*/ 1281 w 2033"/>
              <a:gd name="T1" fmla="*/ 1718 h 1718"/>
              <a:gd name="T2" fmla="*/ 0 w 2033"/>
              <a:gd name="T3" fmla="*/ 190 h 1718"/>
              <a:gd name="T4" fmla="*/ 0 w 2033"/>
              <a:gd name="T5" fmla="*/ 77 h 1718"/>
              <a:gd name="T6" fmla="*/ 2033 w 2033"/>
              <a:gd name="T7" fmla="*/ 1408 h 1718"/>
              <a:gd name="T8" fmla="*/ 1281 w 2033"/>
              <a:gd name="T9" fmla="*/ 1718 h 1718"/>
            </a:gdLst>
            <a:ahLst/>
            <a:cxnLst>
              <a:cxn ang="0">
                <a:pos x="T0" y="T1"/>
              </a:cxn>
              <a:cxn ang="0">
                <a:pos x="T2" y="T3"/>
              </a:cxn>
              <a:cxn ang="0">
                <a:pos x="T4" y="T5"/>
              </a:cxn>
              <a:cxn ang="0">
                <a:pos x="T6" y="T7"/>
              </a:cxn>
              <a:cxn ang="0">
                <a:pos x="T8" y="T9"/>
              </a:cxn>
            </a:cxnLst>
            <a:rect l="0" t="0" r="r" b="b"/>
            <a:pathLst>
              <a:path w="2033" h="1718">
                <a:moveTo>
                  <a:pt x="1281" y="1718"/>
                </a:moveTo>
                <a:cubicBezTo>
                  <a:pt x="1281" y="1718"/>
                  <a:pt x="822" y="335"/>
                  <a:pt x="0" y="190"/>
                </a:cubicBezTo>
                <a:cubicBezTo>
                  <a:pt x="0" y="77"/>
                  <a:pt x="0" y="77"/>
                  <a:pt x="0" y="77"/>
                </a:cubicBezTo>
                <a:cubicBezTo>
                  <a:pt x="0" y="77"/>
                  <a:pt x="1182" y="0"/>
                  <a:pt x="2033" y="1408"/>
                </a:cubicBezTo>
                <a:lnTo>
                  <a:pt x="1281" y="1718"/>
                </a:lnTo>
                <a:close/>
              </a:path>
            </a:pathLst>
          </a:cu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2" name="Freeform 7">
            <a:extLst>
              <a:ext uri="{FF2B5EF4-FFF2-40B4-BE49-F238E27FC236}">
                <a16:creationId xmlns:a16="http://schemas.microsoft.com/office/drawing/2014/main" id="{EA54DBE2-EEC6-4080-8D09-F8BEE9ACDFC3}"/>
              </a:ext>
            </a:extLst>
          </p:cNvPr>
          <p:cNvSpPr>
            <a:spLocks/>
          </p:cNvSpPr>
          <p:nvPr/>
        </p:nvSpPr>
        <p:spPr bwMode="auto">
          <a:xfrm flipH="1">
            <a:off x="3585712" y="2050233"/>
            <a:ext cx="2208595" cy="1114551"/>
          </a:xfrm>
          <a:custGeom>
            <a:avLst/>
            <a:gdLst>
              <a:gd name="T0" fmla="*/ 2386 w 2722"/>
              <a:gd name="T1" fmla="*/ 0 h 1161"/>
              <a:gd name="T2" fmla="*/ 25 w 2722"/>
              <a:gd name="T3" fmla="*/ 971 h 1161"/>
              <a:gd name="T4" fmla="*/ 0 w 2722"/>
              <a:gd name="T5" fmla="*/ 1066 h 1161"/>
              <a:gd name="T6" fmla="*/ 2722 w 2722"/>
              <a:gd name="T7" fmla="*/ 639 h 1161"/>
              <a:gd name="T8" fmla="*/ 2386 w 2722"/>
              <a:gd name="T9" fmla="*/ 0 h 1161"/>
            </a:gdLst>
            <a:ahLst/>
            <a:cxnLst>
              <a:cxn ang="0">
                <a:pos x="T0" y="T1"/>
              </a:cxn>
              <a:cxn ang="0">
                <a:pos x="T2" y="T3"/>
              </a:cxn>
              <a:cxn ang="0">
                <a:pos x="T4" y="T5"/>
              </a:cxn>
              <a:cxn ang="0">
                <a:pos x="T6" y="T7"/>
              </a:cxn>
              <a:cxn ang="0">
                <a:pos x="T8" y="T9"/>
              </a:cxn>
            </a:cxnLst>
            <a:rect l="0" t="0" r="r" b="b"/>
            <a:pathLst>
              <a:path w="2722" h="1161">
                <a:moveTo>
                  <a:pt x="2386" y="0"/>
                </a:moveTo>
                <a:cubicBezTo>
                  <a:pt x="2386" y="0"/>
                  <a:pt x="1116" y="1031"/>
                  <a:pt x="25" y="971"/>
                </a:cubicBezTo>
                <a:cubicBezTo>
                  <a:pt x="0" y="1066"/>
                  <a:pt x="0" y="1066"/>
                  <a:pt x="0" y="1066"/>
                </a:cubicBezTo>
                <a:cubicBezTo>
                  <a:pt x="0" y="1066"/>
                  <a:pt x="756" y="1161"/>
                  <a:pt x="2722" y="639"/>
                </a:cubicBezTo>
                <a:lnTo>
                  <a:pt x="2386" y="0"/>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 name="Freeform 8">
            <a:extLst>
              <a:ext uri="{FF2B5EF4-FFF2-40B4-BE49-F238E27FC236}">
                <a16:creationId xmlns:a16="http://schemas.microsoft.com/office/drawing/2014/main" id="{947EA4C5-FF0E-4D0C-A1C2-8BECB51D10BB}"/>
              </a:ext>
            </a:extLst>
          </p:cNvPr>
          <p:cNvSpPr>
            <a:spLocks/>
          </p:cNvSpPr>
          <p:nvPr/>
        </p:nvSpPr>
        <p:spPr bwMode="auto">
          <a:xfrm flipH="1">
            <a:off x="3585712" y="3197372"/>
            <a:ext cx="2208595" cy="1114551"/>
          </a:xfrm>
          <a:custGeom>
            <a:avLst/>
            <a:gdLst>
              <a:gd name="T0" fmla="*/ 2386 w 2722"/>
              <a:gd name="T1" fmla="*/ 1161 h 1161"/>
              <a:gd name="T2" fmla="*/ 25 w 2722"/>
              <a:gd name="T3" fmla="*/ 191 h 1161"/>
              <a:gd name="T4" fmla="*/ 0 w 2722"/>
              <a:gd name="T5" fmla="*/ 95 h 1161"/>
              <a:gd name="T6" fmla="*/ 2722 w 2722"/>
              <a:gd name="T7" fmla="*/ 523 h 1161"/>
              <a:gd name="T8" fmla="*/ 2386 w 2722"/>
              <a:gd name="T9" fmla="*/ 1161 h 1161"/>
            </a:gdLst>
            <a:ahLst/>
            <a:cxnLst>
              <a:cxn ang="0">
                <a:pos x="T0" y="T1"/>
              </a:cxn>
              <a:cxn ang="0">
                <a:pos x="T2" y="T3"/>
              </a:cxn>
              <a:cxn ang="0">
                <a:pos x="T4" y="T5"/>
              </a:cxn>
              <a:cxn ang="0">
                <a:pos x="T6" y="T7"/>
              </a:cxn>
              <a:cxn ang="0">
                <a:pos x="T8" y="T9"/>
              </a:cxn>
            </a:cxnLst>
            <a:rect l="0" t="0" r="r" b="b"/>
            <a:pathLst>
              <a:path w="2722" h="1161">
                <a:moveTo>
                  <a:pt x="2386" y="1161"/>
                </a:moveTo>
                <a:cubicBezTo>
                  <a:pt x="2386" y="1161"/>
                  <a:pt x="1116" y="131"/>
                  <a:pt x="25" y="191"/>
                </a:cubicBezTo>
                <a:cubicBezTo>
                  <a:pt x="0" y="95"/>
                  <a:pt x="0" y="95"/>
                  <a:pt x="0" y="95"/>
                </a:cubicBezTo>
                <a:cubicBezTo>
                  <a:pt x="0" y="95"/>
                  <a:pt x="756" y="0"/>
                  <a:pt x="2722" y="523"/>
                </a:cubicBezTo>
                <a:lnTo>
                  <a:pt x="2386" y="1161"/>
                </a:lnTo>
                <a:close/>
              </a:path>
            </a:pathLst>
          </a:custGeom>
          <a:solidFill>
            <a:schemeClr val="accent4">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4" name="Freeform 9">
            <a:extLst>
              <a:ext uri="{FF2B5EF4-FFF2-40B4-BE49-F238E27FC236}">
                <a16:creationId xmlns:a16="http://schemas.microsoft.com/office/drawing/2014/main" id="{823EAE86-C2FD-4D6E-AE6B-77B41549947C}"/>
              </a:ext>
            </a:extLst>
          </p:cNvPr>
          <p:cNvSpPr>
            <a:spLocks/>
          </p:cNvSpPr>
          <p:nvPr/>
        </p:nvSpPr>
        <p:spPr bwMode="auto">
          <a:xfrm flipH="1">
            <a:off x="3019358" y="2829705"/>
            <a:ext cx="2672309" cy="738688"/>
          </a:xfrm>
          <a:custGeom>
            <a:avLst/>
            <a:gdLst>
              <a:gd name="T0" fmla="*/ 3293 w 3293"/>
              <a:gd name="T1" fmla="*/ 0 h 769"/>
              <a:gd name="T2" fmla="*/ 0 w 3293"/>
              <a:gd name="T3" fmla="*/ 339 h 769"/>
              <a:gd name="T4" fmla="*/ 0 w 3293"/>
              <a:gd name="T5" fmla="*/ 424 h 769"/>
              <a:gd name="T6" fmla="*/ 3293 w 3293"/>
              <a:gd name="T7" fmla="*/ 769 h 769"/>
              <a:gd name="T8" fmla="*/ 3293 w 3293"/>
              <a:gd name="T9" fmla="*/ 0 h 769"/>
            </a:gdLst>
            <a:ahLst/>
            <a:cxnLst>
              <a:cxn ang="0">
                <a:pos x="T0" y="T1"/>
              </a:cxn>
              <a:cxn ang="0">
                <a:pos x="T2" y="T3"/>
              </a:cxn>
              <a:cxn ang="0">
                <a:pos x="T4" y="T5"/>
              </a:cxn>
              <a:cxn ang="0">
                <a:pos x="T6" y="T7"/>
              </a:cxn>
              <a:cxn ang="0">
                <a:pos x="T8" y="T9"/>
              </a:cxn>
            </a:cxnLst>
            <a:rect l="0" t="0" r="r" b="b"/>
            <a:pathLst>
              <a:path w="3293" h="769">
                <a:moveTo>
                  <a:pt x="3293" y="0"/>
                </a:moveTo>
                <a:cubicBezTo>
                  <a:pt x="3293" y="0"/>
                  <a:pt x="1091" y="438"/>
                  <a:pt x="0" y="339"/>
                </a:cubicBezTo>
                <a:cubicBezTo>
                  <a:pt x="0" y="424"/>
                  <a:pt x="0" y="424"/>
                  <a:pt x="0" y="424"/>
                </a:cubicBezTo>
                <a:cubicBezTo>
                  <a:pt x="0" y="424"/>
                  <a:pt x="1384" y="477"/>
                  <a:pt x="3293" y="769"/>
                </a:cubicBezTo>
                <a:lnTo>
                  <a:pt x="3293" y="0"/>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10">
            <a:extLst>
              <a:ext uri="{FF2B5EF4-FFF2-40B4-BE49-F238E27FC236}">
                <a16:creationId xmlns:a16="http://schemas.microsoft.com/office/drawing/2014/main" id="{E6646194-298F-48FA-A754-A5231F8E1B6E}"/>
              </a:ext>
            </a:extLst>
          </p:cNvPr>
          <p:cNvSpPr>
            <a:spLocks/>
          </p:cNvSpPr>
          <p:nvPr/>
        </p:nvSpPr>
        <p:spPr bwMode="auto">
          <a:xfrm flipH="1">
            <a:off x="4124572" y="1346304"/>
            <a:ext cx="1649573" cy="1649014"/>
          </a:xfrm>
          <a:custGeom>
            <a:avLst/>
            <a:gdLst>
              <a:gd name="T0" fmla="*/ 1281 w 2033"/>
              <a:gd name="T1" fmla="*/ 0 h 1719"/>
              <a:gd name="T2" fmla="*/ 0 w 2033"/>
              <a:gd name="T3" fmla="*/ 1528 h 1719"/>
              <a:gd name="T4" fmla="*/ 0 w 2033"/>
              <a:gd name="T5" fmla="*/ 1641 h 1719"/>
              <a:gd name="T6" fmla="*/ 2033 w 2033"/>
              <a:gd name="T7" fmla="*/ 310 h 1719"/>
              <a:gd name="T8" fmla="*/ 1281 w 2033"/>
              <a:gd name="T9" fmla="*/ 0 h 1719"/>
            </a:gdLst>
            <a:ahLst/>
            <a:cxnLst>
              <a:cxn ang="0">
                <a:pos x="T0" y="T1"/>
              </a:cxn>
              <a:cxn ang="0">
                <a:pos x="T2" y="T3"/>
              </a:cxn>
              <a:cxn ang="0">
                <a:pos x="T4" y="T5"/>
              </a:cxn>
              <a:cxn ang="0">
                <a:pos x="T6" y="T7"/>
              </a:cxn>
              <a:cxn ang="0">
                <a:pos x="T8" y="T9"/>
              </a:cxn>
            </a:cxnLst>
            <a:rect l="0" t="0" r="r" b="b"/>
            <a:pathLst>
              <a:path w="2033" h="1719">
                <a:moveTo>
                  <a:pt x="1281" y="0"/>
                </a:moveTo>
                <a:cubicBezTo>
                  <a:pt x="1281" y="0"/>
                  <a:pt x="822" y="1383"/>
                  <a:pt x="0" y="1528"/>
                </a:cubicBezTo>
                <a:cubicBezTo>
                  <a:pt x="0" y="1641"/>
                  <a:pt x="0" y="1641"/>
                  <a:pt x="0" y="1641"/>
                </a:cubicBezTo>
                <a:cubicBezTo>
                  <a:pt x="0" y="1641"/>
                  <a:pt x="1182" y="1719"/>
                  <a:pt x="2033" y="310"/>
                </a:cubicBezTo>
                <a:lnTo>
                  <a:pt x="1281" y="0"/>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11">
            <a:extLst>
              <a:ext uri="{FF2B5EF4-FFF2-40B4-BE49-F238E27FC236}">
                <a16:creationId xmlns:a16="http://schemas.microsoft.com/office/drawing/2014/main" id="{67C760D9-F761-436B-A647-4B2DB1A6AF17}"/>
              </a:ext>
            </a:extLst>
          </p:cNvPr>
          <p:cNvSpPr>
            <a:spLocks/>
          </p:cNvSpPr>
          <p:nvPr/>
        </p:nvSpPr>
        <p:spPr bwMode="auto">
          <a:xfrm flipH="1">
            <a:off x="4124572" y="3369008"/>
            <a:ext cx="1649573" cy="1647928"/>
          </a:xfrm>
          <a:custGeom>
            <a:avLst/>
            <a:gdLst>
              <a:gd name="T0" fmla="*/ 1281 w 2033"/>
              <a:gd name="T1" fmla="*/ 1718 h 1718"/>
              <a:gd name="T2" fmla="*/ 0 w 2033"/>
              <a:gd name="T3" fmla="*/ 190 h 1718"/>
              <a:gd name="T4" fmla="*/ 0 w 2033"/>
              <a:gd name="T5" fmla="*/ 77 h 1718"/>
              <a:gd name="T6" fmla="*/ 2033 w 2033"/>
              <a:gd name="T7" fmla="*/ 1408 h 1718"/>
              <a:gd name="T8" fmla="*/ 1281 w 2033"/>
              <a:gd name="T9" fmla="*/ 1718 h 1718"/>
            </a:gdLst>
            <a:ahLst/>
            <a:cxnLst>
              <a:cxn ang="0">
                <a:pos x="T0" y="T1"/>
              </a:cxn>
              <a:cxn ang="0">
                <a:pos x="T2" y="T3"/>
              </a:cxn>
              <a:cxn ang="0">
                <a:pos x="T4" y="T5"/>
              </a:cxn>
              <a:cxn ang="0">
                <a:pos x="T6" y="T7"/>
              </a:cxn>
              <a:cxn ang="0">
                <a:pos x="T8" y="T9"/>
              </a:cxn>
            </a:cxnLst>
            <a:rect l="0" t="0" r="r" b="b"/>
            <a:pathLst>
              <a:path w="2033" h="1718">
                <a:moveTo>
                  <a:pt x="1281" y="1718"/>
                </a:moveTo>
                <a:cubicBezTo>
                  <a:pt x="1281" y="1718"/>
                  <a:pt x="822" y="335"/>
                  <a:pt x="0" y="190"/>
                </a:cubicBezTo>
                <a:cubicBezTo>
                  <a:pt x="0" y="77"/>
                  <a:pt x="0" y="77"/>
                  <a:pt x="0" y="77"/>
                </a:cubicBezTo>
                <a:cubicBezTo>
                  <a:pt x="0" y="77"/>
                  <a:pt x="1182" y="0"/>
                  <a:pt x="2033" y="1408"/>
                </a:cubicBezTo>
                <a:lnTo>
                  <a:pt x="1281" y="1718"/>
                </a:lnTo>
                <a:close/>
              </a:path>
            </a:pathLst>
          </a:cu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 name="Oval 17">
            <a:extLst>
              <a:ext uri="{FF2B5EF4-FFF2-40B4-BE49-F238E27FC236}">
                <a16:creationId xmlns:a16="http://schemas.microsoft.com/office/drawing/2014/main" id="{648C2AB5-2EA3-40A9-887B-D0925CEFF364}"/>
              </a:ext>
            </a:extLst>
          </p:cNvPr>
          <p:cNvSpPr/>
          <p:nvPr/>
        </p:nvSpPr>
        <p:spPr>
          <a:xfrm>
            <a:off x="5126927" y="2182313"/>
            <a:ext cx="1927413" cy="1927413"/>
          </a:xfrm>
          <a:prstGeom prst="ellipse">
            <a:avLst/>
          </a:prstGeom>
          <a:solidFill>
            <a:schemeClr val="bg1"/>
          </a:solidFill>
          <a:ln>
            <a:noFill/>
          </a:ln>
          <a:effectLst>
            <a:outerShdw blurRad="292100" dist="1524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 name="Group 2">
            <a:extLst>
              <a:ext uri="{FF2B5EF4-FFF2-40B4-BE49-F238E27FC236}">
                <a16:creationId xmlns:a16="http://schemas.microsoft.com/office/drawing/2014/main" id="{C7088C65-F3C6-4BCA-AF69-221D1DEF68E2}"/>
              </a:ext>
            </a:extLst>
          </p:cNvPr>
          <p:cNvGrpSpPr/>
          <p:nvPr/>
        </p:nvGrpSpPr>
        <p:grpSpPr>
          <a:xfrm>
            <a:off x="2399539" y="1212067"/>
            <a:ext cx="2583672" cy="4022155"/>
            <a:chOff x="2377631" y="1927827"/>
            <a:chExt cx="2583672" cy="4022155"/>
          </a:xfrm>
        </p:grpSpPr>
        <p:grpSp>
          <p:nvGrpSpPr>
            <p:cNvPr id="61" name="Group 60">
              <a:extLst>
                <a:ext uri="{FF2B5EF4-FFF2-40B4-BE49-F238E27FC236}">
                  <a16:creationId xmlns:a16="http://schemas.microsoft.com/office/drawing/2014/main" id="{758E76B4-FA77-47BA-8599-1B1AEDD71F3C}"/>
                </a:ext>
              </a:extLst>
            </p:cNvPr>
            <p:cNvGrpSpPr/>
            <p:nvPr/>
          </p:nvGrpSpPr>
          <p:grpSpPr>
            <a:xfrm>
              <a:off x="4036896" y="1927827"/>
              <a:ext cx="924407" cy="922299"/>
              <a:chOff x="8748159" y="506953"/>
              <a:chExt cx="4178300" cy="4168775"/>
            </a:xfrm>
            <a:solidFill>
              <a:schemeClr val="accent1"/>
            </a:solidFill>
          </p:grpSpPr>
          <p:sp>
            <p:nvSpPr>
              <p:cNvPr id="62" name="Freeform 9">
                <a:extLst>
                  <a:ext uri="{FF2B5EF4-FFF2-40B4-BE49-F238E27FC236}">
                    <a16:creationId xmlns:a16="http://schemas.microsoft.com/office/drawing/2014/main" id="{6AD0928C-E418-48B3-86DA-32BF0142019E}"/>
                  </a:ext>
                </a:extLst>
              </p:cNvPr>
              <p:cNvSpPr>
                <a:spLocks noEditPoints="1"/>
              </p:cNvSpPr>
              <p:nvPr/>
            </p:nvSpPr>
            <p:spPr bwMode="auto">
              <a:xfrm>
                <a:off x="8748159" y="506953"/>
                <a:ext cx="4178300" cy="4168775"/>
              </a:xfrm>
              <a:custGeom>
                <a:avLst/>
                <a:gdLst>
                  <a:gd name="T0" fmla="*/ 1940 w 1940"/>
                  <a:gd name="T1" fmla="*/ 1091 h 1940"/>
                  <a:gd name="T2" fmla="*/ 1940 w 1940"/>
                  <a:gd name="T3" fmla="*/ 849 h 1940"/>
                  <a:gd name="T4" fmla="*/ 1748 w 1940"/>
                  <a:gd name="T5" fmla="*/ 849 h 1940"/>
                  <a:gd name="T6" fmla="*/ 1705 w 1940"/>
                  <a:gd name="T7" fmla="*/ 686 h 1940"/>
                  <a:gd name="T8" fmla="*/ 1871 w 1940"/>
                  <a:gd name="T9" fmla="*/ 590 h 1940"/>
                  <a:gd name="T10" fmla="*/ 1750 w 1940"/>
                  <a:gd name="T11" fmla="*/ 380 h 1940"/>
                  <a:gd name="T12" fmla="*/ 1584 w 1940"/>
                  <a:gd name="T13" fmla="*/ 476 h 1940"/>
                  <a:gd name="T14" fmla="*/ 1464 w 1940"/>
                  <a:gd name="T15" fmla="*/ 356 h 1940"/>
                  <a:gd name="T16" fmla="*/ 1560 w 1940"/>
                  <a:gd name="T17" fmla="*/ 190 h 1940"/>
                  <a:gd name="T18" fmla="*/ 1350 w 1940"/>
                  <a:gd name="T19" fmla="*/ 69 h 1940"/>
                  <a:gd name="T20" fmla="*/ 1254 w 1940"/>
                  <a:gd name="T21" fmla="*/ 235 h 1940"/>
                  <a:gd name="T22" fmla="*/ 1091 w 1940"/>
                  <a:gd name="T23" fmla="*/ 192 h 1940"/>
                  <a:gd name="T24" fmla="*/ 1091 w 1940"/>
                  <a:gd name="T25" fmla="*/ 0 h 1940"/>
                  <a:gd name="T26" fmla="*/ 849 w 1940"/>
                  <a:gd name="T27" fmla="*/ 0 h 1940"/>
                  <a:gd name="T28" fmla="*/ 849 w 1940"/>
                  <a:gd name="T29" fmla="*/ 192 h 1940"/>
                  <a:gd name="T30" fmla="*/ 686 w 1940"/>
                  <a:gd name="T31" fmla="*/ 235 h 1940"/>
                  <a:gd name="T32" fmla="*/ 590 w 1940"/>
                  <a:gd name="T33" fmla="*/ 69 h 1940"/>
                  <a:gd name="T34" fmla="*/ 380 w 1940"/>
                  <a:gd name="T35" fmla="*/ 190 h 1940"/>
                  <a:gd name="T36" fmla="*/ 476 w 1940"/>
                  <a:gd name="T37" fmla="*/ 356 h 1940"/>
                  <a:gd name="T38" fmla="*/ 356 w 1940"/>
                  <a:gd name="T39" fmla="*/ 476 h 1940"/>
                  <a:gd name="T40" fmla="*/ 190 w 1940"/>
                  <a:gd name="T41" fmla="*/ 380 h 1940"/>
                  <a:gd name="T42" fmla="*/ 69 w 1940"/>
                  <a:gd name="T43" fmla="*/ 590 h 1940"/>
                  <a:gd name="T44" fmla="*/ 235 w 1940"/>
                  <a:gd name="T45" fmla="*/ 686 h 1940"/>
                  <a:gd name="T46" fmla="*/ 192 w 1940"/>
                  <a:gd name="T47" fmla="*/ 849 h 1940"/>
                  <a:gd name="T48" fmla="*/ 0 w 1940"/>
                  <a:gd name="T49" fmla="*/ 849 h 1940"/>
                  <a:gd name="T50" fmla="*/ 0 w 1940"/>
                  <a:gd name="T51" fmla="*/ 1091 h 1940"/>
                  <a:gd name="T52" fmla="*/ 192 w 1940"/>
                  <a:gd name="T53" fmla="*/ 1091 h 1940"/>
                  <a:gd name="T54" fmla="*/ 235 w 1940"/>
                  <a:gd name="T55" fmla="*/ 1254 h 1940"/>
                  <a:gd name="T56" fmla="*/ 69 w 1940"/>
                  <a:gd name="T57" fmla="*/ 1350 h 1940"/>
                  <a:gd name="T58" fmla="*/ 190 w 1940"/>
                  <a:gd name="T59" fmla="*/ 1560 h 1940"/>
                  <a:gd name="T60" fmla="*/ 356 w 1940"/>
                  <a:gd name="T61" fmla="*/ 1464 h 1940"/>
                  <a:gd name="T62" fmla="*/ 476 w 1940"/>
                  <a:gd name="T63" fmla="*/ 1584 h 1940"/>
                  <a:gd name="T64" fmla="*/ 380 w 1940"/>
                  <a:gd name="T65" fmla="*/ 1750 h 1940"/>
                  <a:gd name="T66" fmla="*/ 590 w 1940"/>
                  <a:gd name="T67" fmla="*/ 1871 h 1940"/>
                  <a:gd name="T68" fmla="*/ 686 w 1940"/>
                  <a:gd name="T69" fmla="*/ 1705 h 1940"/>
                  <a:gd name="T70" fmla="*/ 849 w 1940"/>
                  <a:gd name="T71" fmla="*/ 1748 h 1940"/>
                  <a:gd name="T72" fmla="*/ 849 w 1940"/>
                  <a:gd name="T73" fmla="*/ 1940 h 1940"/>
                  <a:gd name="T74" fmla="*/ 1091 w 1940"/>
                  <a:gd name="T75" fmla="*/ 1940 h 1940"/>
                  <a:gd name="T76" fmla="*/ 1091 w 1940"/>
                  <a:gd name="T77" fmla="*/ 1748 h 1940"/>
                  <a:gd name="T78" fmla="*/ 1254 w 1940"/>
                  <a:gd name="T79" fmla="*/ 1705 h 1940"/>
                  <a:gd name="T80" fmla="*/ 1350 w 1940"/>
                  <a:gd name="T81" fmla="*/ 1871 h 1940"/>
                  <a:gd name="T82" fmla="*/ 1560 w 1940"/>
                  <a:gd name="T83" fmla="*/ 1750 h 1940"/>
                  <a:gd name="T84" fmla="*/ 1464 w 1940"/>
                  <a:gd name="T85" fmla="*/ 1584 h 1940"/>
                  <a:gd name="T86" fmla="*/ 1584 w 1940"/>
                  <a:gd name="T87" fmla="*/ 1464 h 1940"/>
                  <a:gd name="T88" fmla="*/ 1750 w 1940"/>
                  <a:gd name="T89" fmla="*/ 1560 h 1940"/>
                  <a:gd name="T90" fmla="*/ 1871 w 1940"/>
                  <a:gd name="T91" fmla="*/ 1350 h 1940"/>
                  <a:gd name="T92" fmla="*/ 1705 w 1940"/>
                  <a:gd name="T93" fmla="*/ 1254 h 1940"/>
                  <a:gd name="T94" fmla="*/ 1748 w 1940"/>
                  <a:gd name="T95" fmla="*/ 1091 h 1940"/>
                  <a:gd name="T96" fmla="*/ 1940 w 1940"/>
                  <a:gd name="T97" fmla="*/ 1091 h 1940"/>
                  <a:gd name="T98" fmla="*/ 970 w 1940"/>
                  <a:gd name="T99" fmla="*/ 1516 h 1940"/>
                  <a:gd name="T100" fmla="*/ 424 w 1940"/>
                  <a:gd name="T101" fmla="*/ 970 h 1940"/>
                  <a:gd name="T102" fmla="*/ 970 w 1940"/>
                  <a:gd name="T103" fmla="*/ 424 h 1940"/>
                  <a:gd name="T104" fmla="*/ 1516 w 1940"/>
                  <a:gd name="T105" fmla="*/ 970 h 1940"/>
                  <a:gd name="T106" fmla="*/ 970 w 1940"/>
                  <a:gd name="T107" fmla="*/ 1516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40" h="1940">
                    <a:moveTo>
                      <a:pt x="1940" y="1091"/>
                    </a:moveTo>
                    <a:cubicBezTo>
                      <a:pt x="1940" y="849"/>
                      <a:pt x="1940" y="849"/>
                      <a:pt x="1940" y="849"/>
                    </a:cubicBezTo>
                    <a:cubicBezTo>
                      <a:pt x="1748" y="849"/>
                      <a:pt x="1748" y="849"/>
                      <a:pt x="1748" y="849"/>
                    </a:cubicBezTo>
                    <a:cubicBezTo>
                      <a:pt x="1740" y="792"/>
                      <a:pt x="1725" y="738"/>
                      <a:pt x="1705" y="686"/>
                    </a:cubicBezTo>
                    <a:cubicBezTo>
                      <a:pt x="1871" y="590"/>
                      <a:pt x="1871" y="590"/>
                      <a:pt x="1871" y="590"/>
                    </a:cubicBezTo>
                    <a:cubicBezTo>
                      <a:pt x="1750" y="380"/>
                      <a:pt x="1750" y="380"/>
                      <a:pt x="1750" y="380"/>
                    </a:cubicBezTo>
                    <a:cubicBezTo>
                      <a:pt x="1584" y="476"/>
                      <a:pt x="1584" y="476"/>
                      <a:pt x="1584" y="476"/>
                    </a:cubicBezTo>
                    <a:cubicBezTo>
                      <a:pt x="1548" y="432"/>
                      <a:pt x="1509" y="392"/>
                      <a:pt x="1464" y="356"/>
                    </a:cubicBezTo>
                    <a:cubicBezTo>
                      <a:pt x="1560" y="190"/>
                      <a:pt x="1560" y="190"/>
                      <a:pt x="1560" y="190"/>
                    </a:cubicBezTo>
                    <a:cubicBezTo>
                      <a:pt x="1350" y="69"/>
                      <a:pt x="1350" y="69"/>
                      <a:pt x="1350" y="69"/>
                    </a:cubicBezTo>
                    <a:cubicBezTo>
                      <a:pt x="1254" y="235"/>
                      <a:pt x="1254" y="235"/>
                      <a:pt x="1254" y="235"/>
                    </a:cubicBezTo>
                    <a:cubicBezTo>
                      <a:pt x="1202" y="215"/>
                      <a:pt x="1148" y="200"/>
                      <a:pt x="1091" y="192"/>
                    </a:cubicBezTo>
                    <a:cubicBezTo>
                      <a:pt x="1091" y="0"/>
                      <a:pt x="1091" y="0"/>
                      <a:pt x="1091" y="0"/>
                    </a:cubicBezTo>
                    <a:cubicBezTo>
                      <a:pt x="849" y="0"/>
                      <a:pt x="849" y="0"/>
                      <a:pt x="849" y="0"/>
                    </a:cubicBezTo>
                    <a:cubicBezTo>
                      <a:pt x="849" y="192"/>
                      <a:pt x="849" y="192"/>
                      <a:pt x="849" y="192"/>
                    </a:cubicBezTo>
                    <a:cubicBezTo>
                      <a:pt x="792" y="200"/>
                      <a:pt x="738" y="215"/>
                      <a:pt x="686" y="235"/>
                    </a:cubicBezTo>
                    <a:cubicBezTo>
                      <a:pt x="590" y="69"/>
                      <a:pt x="590" y="69"/>
                      <a:pt x="590" y="69"/>
                    </a:cubicBezTo>
                    <a:cubicBezTo>
                      <a:pt x="380" y="190"/>
                      <a:pt x="380" y="190"/>
                      <a:pt x="380" y="190"/>
                    </a:cubicBezTo>
                    <a:cubicBezTo>
                      <a:pt x="476" y="356"/>
                      <a:pt x="476" y="356"/>
                      <a:pt x="476" y="356"/>
                    </a:cubicBezTo>
                    <a:cubicBezTo>
                      <a:pt x="432" y="392"/>
                      <a:pt x="392" y="432"/>
                      <a:pt x="356" y="476"/>
                    </a:cubicBezTo>
                    <a:cubicBezTo>
                      <a:pt x="190" y="380"/>
                      <a:pt x="190" y="380"/>
                      <a:pt x="190" y="380"/>
                    </a:cubicBezTo>
                    <a:cubicBezTo>
                      <a:pt x="69" y="590"/>
                      <a:pt x="69" y="590"/>
                      <a:pt x="69" y="590"/>
                    </a:cubicBezTo>
                    <a:cubicBezTo>
                      <a:pt x="235" y="686"/>
                      <a:pt x="235" y="686"/>
                      <a:pt x="235" y="686"/>
                    </a:cubicBezTo>
                    <a:cubicBezTo>
                      <a:pt x="215" y="738"/>
                      <a:pt x="201" y="792"/>
                      <a:pt x="192" y="849"/>
                    </a:cubicBezTo>
                    <a:cubicBezTo>
                      <a:pt x="0" y="849"/>
                      <a:pt x="0" y="849"/>
                      <a:pt x="0" y="849"/>
                    </a:cubicBezTo>
                    <a:cubicBezTo>
                      <a:pt x="0" y="1091"/>
                      <a:pt x="0" y="1091"/>
                      <a:pt x="0" y="1091"/>
                    </a:cubicBezTo>
                    <a:cubicBezTo>
                      <a:pt x="192" y="1091"/>
                      <a:pt x="192" y="1091"/>
                      <a:pt x="192" y="1091"/>
                    </a:cubicBezTo>
                    <a:cubicBezTo>
                      <a:pt x="201" y="1148"/>
                      <a:pt x="215" y="1202"/>
                      <a:pt x="235" y="1254"/>
                    </a:cubicBezTo>
                    <a:cubicBezTo>
                      <a:pt x="69" y="1350"/>
                      <a:pt x="69" y="1350"/>
                      <a:pt x="69" y="1350"/>
                    </a:cubicBezTo>
                    <a:cubicBezTo>
                      <a:pt x="190" y="1560"/>
                      <a:pt x="190" y="1560"/>
                      <a:pt x="190" y="1560"/>
                    </a:cubicBezTo>
                    <a:cubicBezTo>
                      <a:pt x="356" y="1464"/>
                      <a:pt x="356" y="1464"/>
                      <a:pt x="356" y="1464"/>
                    </a:cubicBezTo>
                    <a:cubicBezTo>
                      <a:pt x="392" y="1508"/>
                      <a:pt x="432" y="1548"/>
                      <a:pt x="476" y="1584"/>
                    </a:cubicBezTo>
                    <a:cubicBezTo>
                      <a:pt x="380" y="1750"/>
                      <a:pt x="380" y="1750"/>
                      <a:pt x="380" y="1750"/>
                    </a:cubicBezTo>
                    <a:cubicBezTo>
                      <a:pt x="590" y="1871"/>
                      <a:pt x="590" y="1871"/>
                      <a:pt x="590" y="1871"/>
                    </a:cubicBezTo>
                    <a:cubicBezTo>
                      <a:pt x="686" y="1705"/>
                      <a:pt x="686" y="1705"/>
                      <a:pt x="686" y="1705"/>
                    </a:cubicBezTo>
                    <a:cubicBezTo>
                      <a:pt x="738" y="1725"/>
                      <a:pt x="792" y="1739"/>
                      <a:pt x="849" y="1748"/>
                    </a:cubicBezTo>
                    <a:cubicBezTo>
                      <a:pt x="849" y="1940"/>
                      <a:pt x="849" y="1940"/>
                      <a:pt x="849" y="1940"/>
                    </a:cubicBezTo>
                    <a:cubicBezTo>
                      <a:pt x="1091" y="1940"/>
                      <a:pt x="1091" y="1940"/>
                      <a:pt x="1091" y="1940"/>
                    </a:cubicBezTo>
                    <a:cubicBezTo>
                      <a:pt x="1091" y="1748"/>
                      <a:pt x="1091" y="1748"/>
                      <a:pt x="1091" y="1748"/>
                    </a:cubicBezTo>
                    <a:cubicBezTo>
                      <a:pt x="1148" y="1739"/>
                      <a:pt x="1202" y="1725"/>
                      <a:pt x="1254" y="1705"/>
                    </a:cubicBezTo>
                    <a:cubicBezTo>
                      <a:pt x="1350" y="1871"/>
                      <a:pt x="1350" y="1871"/>
                      <a:pt x="1350" y="1871"/>
                    </a:cubicBezTo>
                    <a:cubicBezTo>
                      <a:pt x="1560" y="1750"/>
                      <a:pt x="1560" y="1750"/>
                      <a:pt x="1560" y="1750"/>
                    </a:cubicBezTo>
                    <a:cubicBezTo>
                      <a:pt x="1464" y="1584"/>
                      <a:pt x="1464" y="1584"/>
                      <a:pt x="1464" y="1584"/>
                    </a:cubicBezTo>
                    <a:cubicBezTo>
                      <a:pt x="1509" y="1548"/>
                      <a:pt x="1548" y="1508"/>
                      <a:pt x="1584" y="1464"/>
                    </a:cubicBezTo>
                    <a:cubicBezTo>
                      <a:pt x="1750" y="1560"/>
                      <a:pt x="1750" y="1560"/>
                      <a:pt x="1750" y="1560"/>
                    </a:cubicBezTo>
                    <a:cubicBezTo>
                      <a:pt x="1871" y="1350"/>
                      <a:pt x="1871" y="1350"/>
                      <a:pt x="1871" y="1350"/>
                    </a:cubicBezTo>
                    <a:cubicBezTo>
                      <a:pt x="1705" y="1254"/>
                      <a:pt x="1705" y="1254"/>
                      <a:pt x="1705" y="1254"/>
                    </a:cubicBezTo>
                    <a:cubicBezTo>
                      <a:pt x="1725" y="1202"/>
                      <a:pt x="1740" y="1148"/>
                      <a:pt x="1748" y="1091"/>
                    </a:cubicBezTo>
                    <a:cubicBezTo>
                      <a:pt x="1940" y="1091"/>
                      <a:pt x="1940" y="1091"/>
                      <a:pt x="1940" y="1091"/>
                    </a:cubicBezTo>
                    <a:close/>
                    <a:moveTo>
                      <a:pt x="970" y="1516"/>
                    </a:moveTo>
                    <a:cubicBezTo>
                      <a:pt x="669" y="1516"/>
                      <a:pt x="424" y="1271"/>
                      <a:pt x="424" y="970"/>
                    </a:cubicBezTo>
                    <a:cubicBezTo>
                      <a:pt x="424" y="669"/>
                      <a:pt x="669" y="424"/>
                      <a:pt x="970" y="424"/>
                    </a:cubicBezTo>
                    <a:cubicBezTo>
                      <a:pt x="1271" y="424"/>
                      <a:pt x="1516" y="669"/>
                      <a:pt x="1516" y="970"/>
                    </a:cubicBezTo>
                    <a:cubicBezTo>
                      <a:pt x="1516" y="1271"/>
                      <a:pt x="1271" y="1516"/>
                      <a:pt x="970" y="15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Oval 62">
                <a:extLst>
                  <a:ext uri="{FF2B5EF4-FFF2-40B4-BE49-F238E27FC236}">
                    <a16:creationId xmlns:a16="http://schemas.microsoft.com/office/drawing/2014/main" id="{A98A9FD3-EB3E-446E-BDF6-989833931AD9}"/>
                  </a:ext>
                </a:extLst>
              </p:cNvPr>
              <p:cNvSpPr/>
              <p:nvPr/>
            </p:nvSpPr>
            <p:spPr>
              <a:xfrm>
                <a:off x="9459364" y="1213395"/>
                <a:ext cx="2755894" cy="275588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64" name="Group 63">
              <a:extLst>
                <a:ext uri="{FF2B5EF4-FFF2-40B4-BE49-F238E27FC236}">
                  <a16:creationId xmlns:a16="http://schemas.microsoft.com/office/drawing/2014/main" id="{15987FE7-598D-4C3B-843D-41F80DC664E7}"/>
                </a:ext>
              </a:extLst>
            </p:cNvPr>
            <p:cNvGrpSpPr/>
            <p:nvPr/>
          </p:nvGrpSpPr>
          <p:grpSpPr>
            <a:xfrm>
              <a:off x="4036896" y="5027683"/>
              <a:ext cx="924407" cy="922299"/>
              <a:chOff x="8748159" y="506953"/>
              <a:chExt cx="4178300" cy="4168775"/>
            </a:xfrm>
            <a:solidFill>
              <a:schemeClr val="accent5"/>
            </a:solidFill>
          </p:grpSpPr>
          <p:sp>
            <p:nvSpPr>
              <p:cNvPr id="65" name="Freeform 9">
                <a:extLst>
                  <a:ext uri="{FF2B5EF4-FFF2-40B4-BE49-F238E27FC236}">
                    <a16:creationId xmlns:a16="http://schemas.microsoft.com/office/drawing/2014/main" id="{B6D58F30-4F74-4590-97D5-F402EECBFC5B}"/>
                  </a:ext>
                </a:extLst>
              </p:cNvPr>
              <p:cNvSpPr>
                <a:spLocks noEditPoints="1"/>
              </p:cNvSpPr>
              <p:nvPr/>
            </p:nvSpPr>
            <p:spPr bwMode="auto">
              <a:xfrm>
                <a:off x="8748159" y="506953"/>
                <a:ext cx="4178300" cy="4168775"/>
              </a:xfrm>
              <a:custGeom>
                <a:avLst/>
                <a:gdLst>
                  <a:gd name="T0" fmla="*/ 1940 w 1940"/>
                  <a:gd name="T1" fmla="*/ 1091 h 1940"/>
                  <a:gd name="T2" fmla="*/ 1940 w 1940"/>
                  <a:gd name="T3" fmla="*/ 849 h 1940"/>
                  <a:gd name="T4" fmla="*/ 1748 w 1940"/>
                  <a:gd name="T5" fmla="*/ 849 h 1940"/>
                  <a:gd name="T6" fmla="*/ 1705 w 1940"/>
                  <a:gd name="T7" fmla="*/ 686 h 1940"/>
                  <a:gd name="T8" fmla="*/ 1871 w 1940"/>
                  <a:gd name="T9" fmla="*/ 590 h 1940"/>
                  <a:gd name="T10" fmla="*/ 1750 w 1940"/>
                  <a:gd name="T11" fmla="*/ 380 h 1940"/>
                  <a:gd name="T12" fmla="*/ 1584 w 1940"/>
                  <a:gd name="T13" fmla="*/ 476 h 1940"/>
                  <a:gd name="T14" fmla="*/ 1464 w 1940"/>
                  <a:gd name="T15" fmla="*/ 356 h 1940"/>
                  <a:gd name="T16" fmla="*/ 1560 w 1940"/>
                  <a:gd name="T17" fmla="*/ 190 h 1940"/>
                  <a:gd name="T18" fmla="*/ 1350 w 1940"/>
                  <a:gd name="T19" fmla="*/ 69 h 1940"/>
                  <a:gd name="T20" fmla="*/ 1254 w 1940"/>
                  <a:gd name="T21" fmla="*/ 235 h 1940"/>
                  <a:gd name="T22" fmla="*/ 1091 w 1940"/>
                  <a:gd name="T23" fmla="*/ 192 h 1940"/>
                  <a:gd name="T24" fmla="*/ 1091 w 1940"/>
                  <a:gd name="T25" fmla="*/ 0 h 1940"/>
                  <a:gd name="T26" fmla="*/ 849 w 1940"/>
                  <a:gd name="T27" fmla="*/ 0 h 1940"/>
                  <a:gd name="T28" fmla="*/ 849 w 1940"/>
                  <a:gd name="T29" fmla="*/ 192 h 1940"/>
                  <a:gd name="T30" fmla="*/ 686 w 1940"/>
                  <a:gd name="T31" fmla="*/ 235 h 1940"/>
                  <a:gd name="T32" fmla="*/ 590 w 1940"/>
                  <a:gd name="T33" fmla="*/ 69 h 1940"/>
                  <a:gd name="T34" fmla="*/ 380 w 1940"/>
                  <a:gd name="T35" fmla="*/ 190 h 1940"/>
                  <a:gd name="T36" fmla="*/ 476 w 1940"/>
                  <a:gd name="T37" fmla="*/ 356 h 1940"/>
                  <a:gd name="T38" fmla="*/ 356 w 1940"/>
                  <a:gd name="T39" fmla="*/ 476 h 1940"/>
                  <a:gd name="T40" fmla="*/ 190 w 1940"/>
                  <a:gd name="T41" fmla="*/ 380 h 1940"/>
                  <a:gd name="T42" fmla="*/ 69 w 1940"/>
                  <a:gd name="T43" fmla="*/ 590 h 1940"/>
                  <a:gd name="T44" fmla="*/ 235 w 1940"/>
                  <a:gd name="T45" fmla="*/ 686 h 1940"/>
                  <a:gd name="T46" fmla="*/ 192 w 1940"/>
                  <a:gd name="T47" fmla="*/ 849 h 1940"/>
                  <a:gd name="T48" fmla="*/ 0 w 1940"/>
                  <a:gd name="T49" fmla="*/ 849 h 1940"/>
                  <a:gd name="T50" fmla="*/ 0 w 1940"/>
                  <a:gd name="T51" fmla="*/ 1091 h 1940"/>
                  <a:gd name="T52" fmla="*/ 192 w 1940"/>
                  <a:gd name="T53" fmla="*/ 1091 h 1940"/>
                  <a:gd name="T54" fmla="*/ 235 w 1940"/>
                  <a:gd name="T55" fmla="*/ 1254 h 1940"/>
                  <a:gd name="T56" fmla="*/ 69 w 1940"/>
                  <a:gd name="T57" fmla="*/ 1350 h 1940"/>
                  <a:gd name="T58" fmla="*/ 190 w 1940"/>
                  <a:gd name="T59" fmla="*/ 1560 h 1940"/>
                  <a:gd name="T60" fmla="*/ 356 w 1940"/>
                  <a:gd name="T61" fmla="*/ 1464 h 1940"/>
                  <a:gd name="T62" fmla="*/ 476 w 1940"/>
                  <a:gd name="T63" fmla="*/ 1584 h 1940"/>
                  <a:gd name="T64" fmla="*/ 380 w 1940"/>
                  <a:gd name="T65" fmla="*/ 1750 h 1940"/>
                  <a:gd name="T66" fmla="*/ 590 w 1940"/>
                  <a:gd name="T67" fmla="*/ 1871 h 1940"/>
                  <a:gd name="T68" fmla="*/ 686 w 1940"/>
                  <a:gd name="T69" fmla="*/ 1705 h 1940"/>
                  <a:gd name="T70" fmla="*/ 849 w 1940"/>
                  <a:gd name="T71" fmla="*/ 1748 h 1940"/>
                  <a:gd name="T72" fmla="*/ 849 w 1940"/>
                  <a:gd name="T73" fmla="*/ 1940 h 1940"/>
                  <a:gd name="T74" fmla="*/ 1091 w 1940"/>
                  <a:gd name="T75" fmla="*/ 1940 h 1940"/>
                  <a:gd name="T76" fmla="*/ 1091 w 1940"/>
                  <a:gd name="T77" fmla="*/ 1748 h 1940"/>
                  <a:gd name="T78" fmla="*/ 1254 w 1940"/>
                  <a:gd name="T79" fmla="*/ 1705 h 1940"/>
                  <a:gd name="T80" fmla="*/ 1350 w 1940"/>
                  <a:gd name="T81" fmla="*/ 1871 h 1940"/>
                  <a:gd name="T82" fmla="*/ 1560 w 1940"/>
                  <a:gd name="T83" fmla="*/ 1750 h 1940"/>
                  <a:gd name="T84" fmla="*/ 1464 w 1940"/>
                  <a:gd name="T85" fmla="*/ 1584 h 1940"/>
                  <a:gd name="T86" fmla="*/ 1584 w 1940"/>
                  <a:gd name="T87" fmla="*/ 1464 h 1940"/>
                  <a:gd name="T88" fmla="*/ 1750 w 1940"/>
                  <a:gd name="T89" fmla="*/ 1560 h 1940"/>
                  <a:gd name="T90" fmla="*/ 1871 w 1940"/>
                  <a:gd name="T91" fmla="*/ 1350 h 1940"/>
                  <a:gd name="T92" fmla="*/ 1705 w 1940"/>
                  <a:gd name="T93" fmla="*/ 1254 h 1940"/>
                  <a:gd name="T94" fmla="*/ 1748 w 1940"/>
                  <a:gd name="T95" fmla="*/ 1091 h 1940"/>
                  <a:gd name="T96" fmla="*/ 1940 w 1940"/>
                  <a:gd name="T97" fmla="*/ 1091 h 1940"/>
                  <a:gd name="T98" fmla="*/ 970 w 1940"/>
                  <a:gd name="T99" fmla="*/ 1516 h 1940"/>
                  <a:gd name="T100" fmla="*/ 424 w 1940"/>
                  <a:gd name="T101" fmla="*/ 970 h 1940"/>
                  <a:gd name="T102" fmla="*/ 970 w 1940"/>
                  <a:gd name="T103" fmla="*/ 424 h 1940"/>
                  <a:gd name="T104" fmla="*/ 1516 w 1940"/>
                  <a:gd name="T105" fmla="*/ 970 h 1940"/>
                  <a:gd name="T106" fmla="*/ 970 w 1940"/>
                  <a:gd name="T107" fmla="*/ 1516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40" h="1940">
                    <a:moveTo>
                      <a:pt x="1940" y="1091"/>
                    </a:moveTo>
                    <a:cubicBezTo>
                      <a:pt x="1940" y="849"/>
                      <a:pt x="1940" y="849"/>
                      <a:pt x="1940" y="849"/>
                    </a:cubicBezTo>
                    <a:cubicBezTo>
                      <a:pt x="1748" y="849"/>
                      <a:pt x="1748" y="849"/>
                      <a:pt x="1748" y="849"/>
                    </a:cubicBezTo>
                    <a:cubicBezTo>
                      <a:pt x="1740" y="792"/>
                      <a:pt x="1725" y="738"/>
                      <a:pt x="1705" y="686"/>
                    </a:cubicBezTo>
                    <a:cubicBezTo>
                      <a:pt x="1871" y="590"/>
                      <a:pt x="1871" y="590"/>
                      <a:pt x="1871" y="590"/>
                    </a:cubicBezTo>
                    <a:cubicBezTo>
                      <a:pt x="1750" y="380"/>
                      <a:pt x="1750" y="380"/>
                      <a:pt x="1750" y="380"/>
                    </a:cubicBezTo>
                    <a:cubicBezTo>
                      <a:pt x="1584" y="476"/>
                      <a:pt x="1584" y="476"/>
                      <a:pt x="1584" y="476"/>
                    </a:cubicBezTo>
                    <a:cubicBezTo>
                      <a:pt x="1548" y="432"/>
                      <a:pt x="1509" y="392"/>
                      <a:pt x="1464" y="356"/>
                    </a:cubicBezTo>
                    <a:cubicBezTo>
                      <a:pt x="1560" y="190"/>
                      <a:pt x="1560" y="190"/>
                      <a:pt x="1560" y="190"/>
                    </a:cubicBezTo>
                    <a:cubicBezTo>
                      <a:pt x="1350" y="69"/>
                      <a:pt x="1350" y="69"/>
                      <a:pt x="1350" y="69"/>
                    </a:cubicBezTo>
                    <a:cubicBezTo>
                      <a:pt x="1254" y="235"/>
                      <a:pt x="1254" y="235"/>
                      <a:pt x="1254" y="235"/>
                    </a:cubicBezTo>
                    <a:cubicBezTo>
                      <a:pt x="1202" y="215"/>
                      <a:pt x="1148" y="200"/>
                      <a:pt x="1091" y="192"/>
                    </a:cubicBezTo>
                    <a:cubicBezTo>
                      <a:pt x="1091" y="0"/>
                      <a:pt x="1091" y="0"/>
                      <a:pt x="1091" y="0"/>
                    </a:cubicBezTo>
                    <a:cubicBezTo>
                      <a:pt x="849" y="0"/>
                      <a:pt x="849" y="0"/>
                      <a:pt x="849" y="0"/>
                    </a:cubicBezTo>
                    <a:cubicBezTo>
                      <a:pt x="849" y="192"/>
                      <a:pt x="849" y="192"/>
                      <a:pt x="849" y="192"/>
                    </a:cubicBezTo>
                    <a:cubicBezTo>
                      <a:pt x="792" y="200"/>
                      <a:pt x="738" y="215"/>
                      <a:pt x="686" y="235"/>
                    </a:cubicBezTo>
                    <a:cubicBezTo>
                      <a:pt x="590" y="69"/>
                      <a:pt x="590" y="69"/>
                      <a:pt x="590" y="69"/>
                    </a:cubicBezTo>
                    <a:cubicBezTo>
                      <a:pt x="380" y="190"/>
                      <a:pt x="380" y="190"/>
                      <a:pt x="380" y="190"/>
                    </a:cubicBezTo>
                    <a:cubicBezTo>
                      <a:pt x="476" y="356"/>
                      <a:pt x="476" y="356"/>
                      <a:pt x="476" y="356"/>
                    </a:cubicBezTo>
                    <a:cubicBezTo>
                      <a:pt x="432" y="392"/>
                      <a:pt x="392" y="432"/>
                      <a:pt x="356" y="476"/>
                    </a:cubicBezTo>
                    <a:cubicBezTo>
                      <a:pt x="190" y="380"/>
                      <a:pt x="190" y="380"/>
                      <a:pt x="190" y="380"/>
                    </a:cubicBezTo>
                    <a:cubicBezTo>
                      <a:pt x="69" y="590"/>
                      <a:pt x="69" y="590"/>
                      <a:pt x="69" y="590"/>
                    </a:cubicBezTo>
                    <a:cubicBezTo>
                      <a:pt x="235" y="686"/>
                      <a:pt x="235" y="686"/>
                      <a:pt x="235" y="686"/>
                    </a:cubicBezTo>
                    <a:cubicBezTo>
                      <a:pt x="215" y="738"/>
                      <a:pt x="201" y="792"/>
                      <a:pt x="192" y="849"/>
                    </a:cubicBezTo>
                    <a:cubicBezTo>
                      <a:pt x="0" y="849"/>
                      <a:pt x="0" y="849"/>
                      <a:pt x="0" y="849"/>
                    </a:cubicBezTo>
                    <a:cubicBezTo>
                      <a:pt x="0" y="1091"/>
                      <a:pt x="0" y="1091"/>
                      <a:pt x="0" y="1091"/>
                    </a:cubicBezTo>
                    <a:cubicBezTo>
                      <a:pt x="192" y="1091"/>
                      <a:pt x="192" y="1091"/>
                      <a:pt x="192" y="1091"/>
                    </a:cubicBezTo>
                    <a:cubicBezTo>
                      <a:pt x="201" y="1148"/>
                      <a:pt x="215" y="1202"/>
                      <a:pt x="235" y="1254"/>
                    </a:cubicBezTo>
                    <a:cubicBezTo>
                      <a:pt x="69" y="1350"/>
                      <a:pt x="69" y="1350"/>
                      <a:pt x="69" y="1350"/>
                    </a:cubicBezTo>
                    <a:cubicBezTo>
                      <a:pt x="190" y="1560"/>
                      <a:pt x="190" y="1560"/>
                      <a:pt x="190" y="1560"/>
                    </a:cubicBezTo>
                    <a:cubicBezTo>
                      <a:pt x="356" y="1464"/>
                      <a:pt x="356" y="1464"/>
                      <a:pt x="356" y="1464"/>
                    </a:cubicBezTo>
                    <a:cubicBezTo>
                      <a:pt x="392" y="1508"/>
                      <a:pt x="432" y="1548"/>
                      <a:pt x="476" y="1584"/>
                    </a:cubicBezTo>
                    <a:cubicBezTo>
                      <a:pt x="380" y="1750"/>
                      <a:pt x="380" y="1750"/>
                      <a:pt x="380" y="1750"/>
                    </a:cubicBezTo>
                    <a:cubicBezTo>
                      <a:pt x="590" y="1871"/>
                      <a:pt x="590" y="1871"/>
                      <a:pt x="590" y="1871"/>
                    </a:cubicBezTo>
                    <a:cubicBezTo>
                      <a:pt x="686" y="1705"/>
                      <a:pt x="686" y="1705"/>
                      <a:pt x="686" y="1705"/>
                    </a:cubicBezTo>
                    <a:cubicBezTo>
                      <a:pt x="738" y="1725"/>
                      <a:pt x="792" y="1739"/>
                      <a:pt x="849" y="1748"/>
                    </a:cubicBezTo>
                    <a:cubicBezTo>
                      <a:pt x="849" y="1940"/>
                      <a:pt x="849" y="1940"/>
                      <a:pt x="849" y="1940"/>
                    </a:cubicBezTo>
                    <a:cubicBezTo>
                      <a:pt x="1091" y="1940"/>
                      <a:pt x="1091" y="1940"/>
                      <a:pt x="1091" y="1940"/>
                    </a:cubicBezTo>
                    <a:cubicBezTo>
                      <a:pt x="1091" y="1748"/>
                      <a:pt x="1091" y="1748"/>
                      <a:pt x="1091" y="1748"/>
                    </a:cubicBezTo>
                    <a:cubicBezTo>
                      <a:pt x="1148" y="1739"/>
                      <a:pt x="1202" y="1725"/>
                      <a:pt x="1254" y="1705"/>
                    </a:cubicBezTo>
                    <a:cubicBezTo>
                      <a:pt x="1350" y="1871"/>
                      <a:pt x="1350" y="1871"/>
                      <a:pt x="1350" y="1871"/>
                    </a:cubicBezTo>
                    <a:cubicBezTo>
                      <a:pt x="1560" y="1750"/>
                      <a:pt x="1560" y="1750"/>
                      <a:pt x="1560" y="1750"/>
                    </a:cubicBezTo>
                    <a:cubicBezTo>
                      <a:pt x="1464" y="1584"/>
                      <a:pt x="1464" y="1584"/>
                      <a:pt x="1464" y="1584"/>
                    </a:cubicBezTo>
                    <a:cubicBezTo>
                      <a:pt x="1509" y="1548"/>
                      <a:pt x="1548" y="1508"/>
                      <a:pt x="1584" y="1464"/>
                    </a:cubicBezTo>
                    <a:cubicBezTo>
                      <a:pt x="1750" y="1560"/>
                      <a:pt x="1750" y="1560"/>
                      <a:pt x="1750" y="1560"/>
                    </a:cubicBezTo>
                    <a:cubicBezTo>
                      <a:pt x="1871" y="1350"/>
                      <a:pt x="1871" y="1350"/>
                      <a:pt x="1871" y="1350"/>
                    </a:cubicBezTo>
                    <a:cubicBezTo>
                      <a:pt x="1705" y="1254"/>
                      <a:pt x="1705" y="1254"/>
                      <a:pt x="1705" y="1254"/>
                    </a:cubicBezTo>
                    <a:cubicBezTo>
                      <a:pt x="1725" y="1202"/>
                      <a:pt x="1740" y="1148"/>
                      <a:pt x="1748" y="1091"/>
                    </a:cubicBezTo>
                    <a:cubicBezTo>
                      <a:pt x="1940" y="1091"/>
                      <a:pt x="1940" y="1091"/>
                      <a:pt x="1940" y="1091"/>
                    </a:cubicBezTo>
                    <a:close/>
                    <a:moveTo>
                      <a:pt x="970" y="1516"/>
                    </a:moveTo>
                    <a:cubicBezTo>
                      <a:pt x="669" y="1516"/>
                      <a:pt x="424" y="1271"/>
                      <a:pt x="424" y="970"/>
                    </a:cubicBezTo>
                    <a:cubicBezTo>
                      <a:pt x="424" y="669"/>
                      <a:pt x="669" y="424"/>
                      <a:pt x="970" y="424"/>
                    </a:cubicBezTo>
                    <a:cubicBezTo>
                      <a:pt x="1271" y="424"/>
                      <a:pt x="1516" y="669"/>
                      <a:pt x="1516" y="970"/>
                    </a:cubicBezTo>
                    <a:cubicBezTo>
                      <a:pt x="1516" y="1271"/>
                      <a:pt x="1271" y="1516"/>
                      <a:pt x="970" y="15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6" name="Oval 65">
                <a:extLst>
                  <a:ext uri="{FF2B5EF4-FFF2-40B4-BE49-F238E27FC236}">
                    <a16:creationId xmlns:a16="http://schemas.microsoft.com/office/drawing/2014/main" id="{E04CC4B1-FD30-4E82-8EA2-D1739DF8B43E}"/>
                  </a:ext>
                </a:extLst>
              </p:cNvPr>
              <p:cNvSpPr/>
              <p:nvPr/>
            </p:nvSpPr>
            <p:spPr>
              <a:xfrm>
                <a:off x="9459364" y="1213395"/>
                <a:ext cx="2755894" cy="275588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67" name="Group 66">
              <a:extLst>
                <a:ext uri="{FF2B5EF4-FFF2-40B4-BE49-F238E27FC236}">
                  <a16:creationId xmlns:a16="http://schemas.microsoft.com/office/drawing/2014/main" id="{72F5004A-9845-4548-A3F5-97766414A92E}"/>
                </a:ext>
              </a:extLst>
            </p:cNvPr>
            <p:cNvGrpSpPr/>
            <p:nvPr/>
          </p:nvGrpSpPr>
          <p:grpSpPr>
            <a:xfrm>
              <a:off x="3111257" y="2568037"/>
              <a:ext cx="924407" cy="922299"/>
              <a:chOff x="8748159" y="506953"/>
              <a:chExt cx="4178300" cy="4168775"/>
            </a:xfrm>
            <a:solidFill>
              <a:schemeClr val="accent2"/>
            </a:solidFill>
          </p:grpSpPr>
          <p:sp>
            <p:nvSpPr>
              <p:cNvPr id="68" name="Freeform 9">
                <a:extLst>
                  <a:ext uri="{FF2B5EF4-FFF2-40B4-BE49-F238E27FC236}">
                    <a16:creationId xmlns:a16="http://schemas.microsoft.com/office/drawing/2014/main" id="{2D72E8AF-0A1E-40B0-992A-15AED4AFC8D9}"/>
                  </a:ext>
                </a:extLst>
              </p:cNvPr>
              <p:cNvSpPr>
                <a:spLocks noEditPoints="1"/>
              </p:cNvSpPr>
              <p:nvPr/>
            </p:nvSpPr>
            <p:spPr bwMode="auto">
              <a:xfrm>
                <a:off x="8748159" y="506953"/>
                <a:ext cx="4178300" cy="4168775"/>
              </a:xfrm>
              <a:custGeom>
                <a:avLst/>
                <a:gdLst>
                  <a:gd name="T0" fmla="*/ 1940 w 1940"/>
                  <a:gd name="T1" fmla="*/ 1091 h 1940"/>
                  <a:gd name="T2" fmla="*/ 1940 w 1940"/>
                  <a:gd name="T3" fmla="*/ 849 h 1940"/>
                  <a:gd name="T4" fmla="*/ 1748 w 1940"/>
                  <a:gd name="T5" fmla="*/ 849 h 1940"/>
                  <a:gd name="T6" fmla="*/ 1705 w 1940"/>
                  <a:gd name="T7" fmla="*/ 686 h 1940"/>
                  <a:gd name="T8" fmla="*/ 1871 w 1940"/>
                  <a:gd name="T9" fmla="*/ 590 h 1940"/>
                  <a:gd name="T10" fmla="*/ 1750 w 1940"/>
                  <a:gd name="T11" fmla="*/ 380 h 1940"/>
                  <a:gd name="T12" fmla="*/ 1584 w 1940"/>
                  <a:gd name="T13" fmla="*/ 476 h 1940"/>
                  <a:gd name="T14" fmla="*/ 1464 w 1940"/>
                  <a:gd name="T15" fmla="*/ 356 h 1940"/>
                  <a:gd name="T16" fmla="*/ 1560 w 1940"/>
                  <a:gd name="T17" fmla="*/ 190 h 1940"/>
                  <a:gd name="T18" fmla="*/ 1350 w 1940"/>
                  <a:gd name="T19" fmla="*/ 69 h 1940"/>
                  <a:gd name="T20" fmla="*/ 1254 w 1940"/>
                  <a:gd name="T21" fmla="*/ 235 h 1940"/>
                  <a:gd name="T22" fmla="*/ 1091 w 1940"/>
                  <a:gd name="T23" fmla="*/ 192 h 1940"/>
                  <a:gd name="T24" fmla="*/ 1091 w 1940"/>
                  <a:gd name="T25" fmla="*/ 0 h 1940"/>
                  <a:gd name="T26" fmla="*/ 849 w 1940"/>
                  <a:gd name="T27" fmla="*/ 0 h 1940"/>
                  <a:gd name="T28" fmla="*/ 849 w 1940"/>
                  <a:gd name="T29" fmla="*/ 192 h 1940"/>
                  <a:gd name="T30" fmla="*/ 686 w 1940"/>
                  <a:gd name="T31" fmla="*/ 235 h 1940"/>
                  <a:gd name="T32" fmla="*/ 590 w 1940"/>
                  <a:gd name="T33" fmla="*/ 69 h 1940"/>
                  <a:gd name="T34" fmla="*/ 380 w 1940"/>
                  <a:gd name="T35" fmla="*/ 190 h 1940"/>
                  <a:gd name="T36" fmla="*/ 476 w 1940"/>
                  <a:gd name="T37" fmla="*/ 356 h 1940"/>
                  <a:gd name="T38" fmla="*/ 356 w 1940"/>
                  <a:gd name="T39" fmla="*/ 476 h 1940"/>
                  <a:gd name="T40" fmla="*/ 190 w 1940"/>
                  <a:gd name="T41" fmla="*/ 380 h 1940"/>
                  <a:gd name="T42" fmla="*/ 69 w 1940"/>
                  <a:gd name="T43" fmla="*/ 590 h 1940"/>
                  <a:gd name="T44" fmla="*/ 235 w 1940"/>
                  <a:gd name="T45" fmla="*/ 686 h 1940"/>
                  <a:gd name="T46" fmla="*/ 192 w 1940"/>
                  <a:gd name="T47" fmla="*/ 849 h 1940"/>
                  <a:gd name="T48" fmla="*/ 0 w 1940"/>
                  <a:gd name="T49" fmla="*/ 849 h 1940"/>
                  <a:gd name="T50" fmla="*/ 0 w 1940"/>
                  <a:gd name="T51" fmla="*/ 1091 h 1940"/>
                  <a:gd name="T52" fmla="*/ 192 w 1940"/>
                  <a:gd name="T53" fmla="*/ 1091 h 1940"/>
                  <a:gd name="T54" fmla="*/ 235 w 1940"/>
                  <a:gd name="T55" fmla="*/ 1254 h 1940"/>
                  <a:gd name="T56" fmla="*/ 69 w 1940"/>
                  <a:gd name="T57" fmla="*/ 1350 h 1940"/>
                  <a:gd name="T58" fmla="*/ 190 w 1940"/>
                  <a:gd name="T59" fmla="*/ 1560 h 1940"/>
                  <a:gd name="T60" fmla="*/ 356 w 1940"/>
                  <a:gd name="T61" fmla="*/ 1464 h 1940"/>
                  <a:gd name="T62" fmla="*/ 476 w 1940"/>
                  <a:gd name="T63" fmla="*/ 1584 h 1940"/>
                  <a:gd name="T64" fmla="*/ 380 w 1940"/>
                  <a:gd name="T65" fmla="*/ 1750 h 1940"/>
                  <a:gd name="T66" fmla="*/ 590 w 1940"/>
                  <a:gd name="T67" fmla="*/ 1871 h 1940"/>
                  <a:gd name="T68" fmla="*/ 686 w 1940"/>
                  <a:gd name="T69" fmla="*/ 1705 h 1940"/>
                  <a:gd name="T70" fmla="*/ 849 w 1940"/>
                  <a:gd name="T71" fmla="*/ 1748 h 1940"/>
                  <a:gd name="T72" fmla="*/ 849 w 1940"/>
                  <a:gd name="T73" fmla="*/ 1940 h 1940"/>
                  <a:gd name="T74" fmla="*/ 1091 w 1940"/>
                  <a:gd name="T75" fmla="*/ 1940 h 1940"/>
                  <a:gd name="T76" fmla="*/ 1091 w 1940"/>
                  <a:gd name="T77" fmla="*/ 1748 h 1940"/>
                  <a:gd name="T78" fmla="*/ 1254 w 1940"/>
                  <a:gd name="T79" fmla="*/ 1705 h 1940"/>
                  <a:gd name="T80" fmla="*/ 1350 w 1940"/>
                  <a:gd name="T81" fmla="*/ 1871 h 1940"/>
                  <a:gd name="T82" fmla="*/ 1560 w 1940"/>
                  <a:gd name="T83" fmla="*/ 1750 h 1940"/>
                  <a:gd name="T84" fmla="*/ 1464 w 1940"/>
                  <a:gd name="T85" fmla="*/ 1584 h 1940"/>
                  <a:gd name="T86" fmla="*/ 1584 w 1940"/>
                  <a:gd name="T87" fmla="*/ 1464 h 1940"/>
                  <a:gd name="T88" fmla="*/ 1750 w 1940"/>
                  <a:gd name="T89" fmla="*/ 1560 h 1940"/>
                  <a:gd name="T90" fmla="*/ 1871 w 1940"/>
                  <a:gd name="T91" fmla="*/ 1350 h 1940"/>
                  <a:gd name="T92" fmla="*/ 1705 w 1940"/>
                  <a:gd name="T93" fmla="*/ 1254 h 1940"/>
                  <a:gd name="T94" fmla="*/ 1748 w 1940"/>
                  <a:gd name="T95" fmla="*/ 1091 h 1940"/>
                  <a:gd name="T96" fmla="*/ 1940 w 1940"/>
                  <a:gd name="T97" fmla="*/ 1091 h 1940"/>
                  <a:gd name="T98" fmla="*/ 970 w 1940"/>
                  <a:gd name="T99" fmla="*/ 1516 h 1940"/>
                  <a:gd name="T100" fmla="*/ 424 w 1940"/>
                  <a:gd name="T101" fmla="*/ 970 h 1940"/>
                  <a:gd name="T102" fmla="*/ 970 w 1940"/>
                  <a:gd name="T103" fmla="*/ 424 h 1940"/>
                  <a:gd name="T104" fmla="*/ 1516 w 1940"/>
                  <a:gd name="T105" fmla="*/ 970 h 1940"/>
                  <a:gd name="T106" fmla="*/ 970 w 1940"/>
                  <a:gd name="T107" fmla="*/ 1516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40" h="1940">
                    <a:moveTo>
                      <a:pt x="1940" y="1091"/>
                    </a:moveTo>
                    <a:cubicBezTo>
                      <a:pt x="1940" y="849"/>
                      <a:pt x="1940" y="849"/>
                      <a:pt x="1940" y="849"/>
                    </a:cubicBezTo>
                    <a:cubicBezTo>
                      <a:pt x="1748" y="849"/>
                      <a:pt x="1748" y="849"/>
                      <a:pt x="1748" y="849"/>
                    </a:cubicBezTo>
                    <a:cubicBezTo>
                      <a:pt x="1740" y="792"/>
                      <a:pt x="1725" y="738"/>
                      <a:pt x="1705" y="686"/>
                    </a:cubicBezTo>
                    <a:cubicBezTo>
                      <a:pt x="1871" y="590"/>
                      <a:pt x="1871" y="590"/>
                      <a:pt x="1871" y="590"/>
                    </a:cubicBezTo>
                    <a:cubicBezTo>
                      <a:pt x="1750" y="380"/>
                      <a:pt x="1750" y="380"/>
                      <a:pt x="1750" y="380"/>
                    </a:cubicBezTo>
                    <a:cubicBezTo>
                      <a:pt x="1584" y="476"/>
                      <a:pt x="1584" y="476"/>
                      <a:pt x="1584" y="476"/>
                    </a:cubicBezTo>
                    <a:cubicBezTo>
                      <a:pt x="1548" y="432"/>
                      <a:pt x="1509" y="392"/>
                      <a:pt x="1464" y="356"/>
                    </a:cubicBezTo>
                    <a:cubicBezTo>
                      <a:pt x="1560" y="190"/>
                      <a:pt x="1560" y="190"/>
                      <a:pt x="1560" y="190"/>
                    </a:cubicBezTo>
                    <a:cubicBezTo>
                      <a:pt x="1350" y="69"/>
                      <a:pt x="1350" y="69"/>
                      <a:pt x="1350" y="69"/>
                    </a:cubicBezTo>
                    <a:cubicBezTo>
                      <a:pt x="1254" y="235"/>
                      <a:pt x="1254" y="235"/>
                      <a:pt x="1254" y="235"/>
                    </a:cubicBezTo>
                    <a:cubicBezTo>
                      <a:pt x="1202" y="215"/>
                      <a:pt x="1148" y="200"/>
                      <a:pt x="1091" y="192"/>
                    </a:cubicBezTo>
                    <a:cubicBezTo>
                      <a:pt x="1091" y="0"/>
                      <a:pt x="1091" y="0"/>
                      <a:pt x="1091" y="0"/>
                    </a:cubicBezTo>
                    <a:cubicBezTo>
                      <a:pt x="849" y="0"/>
                      <a:pt x="849" y="0"/>
                      <a:pt x="849" y="0"/>
                    </a:cubicBezTo>
                    <a:cubicBezTo>
                      <a:pt x="849" y="192"/>
                      <a:pt x="849" y="192"/>
                      <a:pt x="849" y="192"/>
                    </a:cubicBezTo>
                    <a:cubicBezTo>
                      <a:pt x="792" y="200"/>
                      <a:pt x="738" y="215"/>
                      <a:pt x="686" y="235"/>
                    </a:cubicBezTo>
                    <a:cubicBezTo>
                      <a:pt x="590" y="69"/>
                      <a:pt x="590" y="69"/>
                      <a:pt x="590" y="69"/>
                    </a:cubicBezTo>
                    <a:cubicBezTo>
                      <a:pt x="380" y="190"/>
                      <a:pt x="380" y="190"/>
                      <a:pt x="380" y="190"/>
                    </a:cubicBezTo>
                    <a:cubicBezTo>
                      <a:pt x="476" y="356"/>
                      <a:pt x="476" y="356"/>
                      <a:pt x="476" y="356"/>
                    </a:cubicBezTo>
                    <a:cubicBezTo>
                      <a:pt x="432" y="392"/>
                      <a:pt x="392" y="432"/>
                      <a:pt x="356" y="476"/>
                    </a:cubicBezTo>
                    <a:cubicBezTo>
                      <a:pt x="190" y="380"/>
                      <a:pt x="190" y="380"/>
                      <a:pt x="190" y="380"/>
                    </a:cubicBezTo>
                    <a:cubicBezTo>
                      <a:pt x="69" y="590"/>
                      <a:pt x="69" y="590"/>
                      <a:pt x="69" y="590"/>
                    </a:cubicBezTo>
                    <a:cubicBezTo>
                      <a:pt x="235" y="686"/>
                      <a:pt x="235" y="686"/>
                      <a:pt x="235" y="686"/>
                    </a:cubicBezTo>
                    <a:cubicBezTo>
                      <a:pt x="215" y="738"/>
                      <a:pt x="201" y="792"/>
                      <a:pt x="192" y="849"/>
                    </a:cubicBezTo>
                    <a:cubicBezTo>
                      <a:pt x="0" y="849"/>
                      <a:pt x="0" y="849"/>
                      <a:pt x="0" y="849"/>
                    </a:cubicBezTo>
                    <a:cubicBezTo>
                      <a:pt x="0" y="1091"/>
                      <a:pt x="0" y="1091"/>
                      <a:pt x="0" y="1091"/>
                    </a:cubicBezTo>
                    <a:cubicBezTo>
                      <a:pt x="192" y="1091"/>
                      <a:pt x="192" y="1091"/>
                      <a:pt x="192" y="1091"/>
                    </a:cubicBezTo>
                    <a:cubicBezTo>
                      <a:pt x="201" y="1148"/>
                      <a:pt x="215" y="1202"/>
                      <a:pt x="235" y="1254"/>
                    </a:cubicBezTo>
                    <a:cubicBezTo>
                      <a:pt x="69" y="1350"/>
                      <a:pt x="69" y="1350"/>
                      <a:pt x="69" y="1350"/>
                    </a:cubicBezTo>
                    <a:cubicBezTo>
                      <a:pt x="190" y="1560"/>
                      <a:pt x="190" y="1560"/>
                      <a:pt x="190" y="1560"/>
                    </a:cubicBezTo>
                    <a:cubicBezTo>
                      <a:pt x="356" y="1464"/>
                      <a:pt x="356" y="1464"/>
                      <a:pt x="356" y="1464"/>
                    </a:cubicBezTo>
                    <a:cubicBezTo>
                      <a:pt x="392" y="1508"/>
                      <a:pt x="432" y="1548"/>
                      <a:pt x="476" y="1584"/>
                    </a:cubicBezTo>
                    <a:cubicBezTo>
                      <a:pt x="380" y="1750"/>
                      <a:pt x="380" y="1750"/>
                      <a:pt x="380" y="1750"/>
                    </a:cubicBezTo>
                    <a:cubicBezTo>
                      <a:pt x="590" y="1871"/>
                      <a:pt x="590" y="1871"/>
                      <a:pt x="590" y="1871"/>
                    </a:cubicBezTo>
                    <a:cubicBezTo>
                      <a:pt x="686" y="1705"/>
                      <a:pt x="686" y="1705"/>
                      <a:pt x="686" y="1705"/>
                    </a:cubicBezTo>
                    <a:cubicBezTo>
                      <a:pt x="738" y="1725"/>
                      <a:pt x="792" y="1739"/>
                      <a:pt x="849" y="1748"/>
                    </a:cubicBezTo>
                    <a:cubicBezTo>
                      <a:pt x="849" y="1940"/>
                      <a:pt x="849" y="1940"/>
                      <a:pt x="849" y="1940"/>
                    </a:cubicBezTo>
                    <a:cubicBezTo>
                      <a:pt x="1091" y="1940"/>
                      <a:pt x="1091" y="1940"/>
                      <a:pt x="1091" y="1940"/>
                    </a:cubicBezTo>
                    <a:cubicBezTo>
                      <a:pt x="1091" y="1748"/>
                      <a:pt x="1091" y="1748"/>
                      <a:pt x="1091" y="1748"/>
                    </a:cubicBezTo>
                    <a:cubicBezTo>
                      <a:pt x="1148" y="1739"/>
                      <a:pt x="1202" y="1725"/>
                      <a:pt x="1254" y="1705"/>
                    </a:cubicBezTo>
                    <a:cubicBezTo>
                      <a:pt x="1350" y="1871"/>
                      <a:pt x="1350" y="1871"/>
                      <a:pt x="1350" y="1871"/>
                    </a:cubicBezTo>
                    <a:cubicBezTo>
                      <a:pt x="1560" y="1750"/>
                      <a:pt x="1560" y="1750"/>
                      <a:pt x="1560" y="1750"/>
                    </a:cubicBezTo>
                    <a:cubicBezTo>
                      <a:pt x="1464" y="1584"/>
                      <a:pt x="1464" y="1584"/>
                      <a:pt x="1464" y="1584"/>
                    </a:cubicBezTo>
                    <a:cubicBezTo>
                      <a:pt x="1509" y="1548"/>
                      <a:pt x="1548" y="1508"/>
                      <a:pt x="1584" y="1464"/>
                    </a:cubicBezTo>
                    <a:cubicBezTo>
                      <a:pt x="1750" y="1560"/>
                      <a:pt x="1750" y="1560"/>
                      <a:pt x="1750" y="1560"/>
                    </a:cubicBezTo>
                    <a:cubicBezTo>
                      <a:pt x="1871" y="1350"/>
                      <a:pt x="1871" y="1350"/>
                      <a:pt x="1871" y="1350"/>
                    </a:cubicBezTo>
                    <a:cubicBezTo>
                      <a:pt x="1705" y="1254"/>
                      <a:pt x="1705" y="1254"/>
                      <a:pt x="1705" y="1254"/>
                    </a:cubicBezTo>
                    <a:cubicBezTo>
                      <a:pt x="1725" y="1202"/>
                      <a:pt x="1740" y="1148"/>
                      <a:pt x="1748" y="1091"/>
                    </a:cubicBezTo>
                    <a:cubicBezTo>
                      <a:pt x="1940" y="1091"/>
                      <a:pt x="1940" y="1091"/>
                      <a:pt x="1940" y="1091"/>
                    </a:cubicBezTo>
                    <a:close/>
                    <a:moveTo>
                      <a:pt x="970" y="1516"/>
                    </a:moveTo>
                    <a:cubicBezTo>
                      <a:pt x="669" y="1516"/>
                      <a:pt x="424" y="1271"/>
                      <a:pt x="424" y="970"/>
                    </a:cubicBezTo>
                    <a:cubicBezTo>
                      <a:pt x="424" y="669"/>
                      <a:pt x="669" y="424"/>
                      <a:pt x="970" y="424"/>
                    </a:cubicBezTo>
                    <a:cubicBezTo>
                      <a:pt x="1271" y="424"/>
                      <a:pt x="1516" y="669"/>
                      <a:pt x="1516" y="970"/>
                    </a:cubicBezTo>
                    <a:cubicBezTo>
                      <a:pt x="1516" y="1271"/>
                      <a:pt x="1271" y="1516"/>
                      <a:pt x="970" y="15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9" name="Oval 68">
                <a:extLst>
                  <a:ext uri="{FF2B5EF4-FFF2-40B4-BE49-F238E27FC236}">
                    <a16:creationId xmlns:a16="http://schemas.microsoft.com/office/drawing/2014/main" id="{E5A3DB32-566B-436D-AB33-A3B8651D3366}"/>
                  </a:ext>
                </a:extLst>
              </p:cNvPr>
              <p:cNvSpPr/>
              <p:nvPr/>
            </p:nvSpPr>
            <p:spPr>
              <a:xfrm>
                <a:off x="9459364" y="1213395"/>
                <a:ext cx="2755894" cy="275588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70" name="Group 69">
              <a:extLst>
                <a:ext uri="{FF2B5EF4-FFF2-40B4-BE49-F238E27FC236}">
                  <a16:creationId xmlns:a16="http://schemas.microsoft.com/office/drawing/2014/main" id="{AD6D4085-03FE-4560-9617-1DE6397F8D99}"/>
                </a:ext>
              </a:extLst>
            </p:cNvPr>
            <p:cNvGrpSpPr/>
            <p:nvPr/>
          </p:nvGrpSpPr>
          <p:grpSpPr>
            <a:xfrm>
              <a:off x="3111257" y="4350725"/>
              <a:ext cx="924407" cy="922299"/>
              <a:chOff x="8748159" y="506953"/>
              <a:chExt cx="4178300" cy="4168775"/>
            </a:xfrm>
            <a:solidFill>
              <a:schemeClr val="accent4"/>
            </a:solidFill>
          </p:grpSpPr>
          <p:sp>
            <p:nvSpPr>
              <p:cNvPr id="71" name="Freeform 9">
                <a:extLst>
                  <a:ext uri="{FF2B5EF4-FFF2-40B4-BE49-F238E27FC236}">
                    <a16:creationId xmlns:a16="http://schemas.microsoft.com/office/drawing/2014/main" id="{75320472-B197-4FC8-91FA-D265EA60944A}"/>
                  </a:ext>
                </a:extLst>
              </p:cNvPr>
              <p:cNvSpPr>
                <a:spLocks noEditPoints="1"/>
              </p:cNvSpPr>
              <p:nvPr/>
            </p:nvSpPr>
            <p:spPr bwMode="auto">
              <a:xfrm>
                <a:off x="8748159" y="506953"/>
                <a:ext cx="4178300" cy="4168775"/>
              </a:xfrm>
              <a:custGeom>
                <a:avLst/>
                <a:gdLst>
                  <a:gd name="T0" fmla="*/ 1940 w 1940"/>
                  <a:gd name="T1" fmla="*/ 1091 h 1940"/>
                  <a:gd name="T2" fmla="*/ 1940 w 1940"/>
                  <a:gd name="T3" fmla="*/ 849 h 1940"/>
                  <a:gd name="T4" fmla="*/ 1748 w 1940"/>
                  <a:gd name="T5" fmla="*/ 849 h 1940"/>
                  <a:gd name="T6" fmla="*/ 1705 w 1940"/>
                  <a:gd name="T7" fmla="*/ 686 h 1940"/>
                  <a:gd name="T8" fmla="*/ 1871 w 1940"/>
                  <a:gd name="T9" fmla="*/ 590 h 1940"/>
                  <a:gd name="T10" fmla="*/ 1750 w 1940"/>
                  <a:gd name="T11" fmla="*/ 380 h 1940"/>
                  <a:gd name="T12" fmla="*/ 1584 w 1940"/>
                  <a:gd name="T13" fmla="*/ 476 h 1940"/>
                  <a:gd name="T14" fmla="*/ 1464 w 1940"/>
                  <a:gd name="T15" fmla="*/ 356 h 1940"/>
                  <a:gd name="T16" fmla="*/ 1560 w 1940"/>
                  <a:gd name="T17" fmla="*/ 190 h 1940"/>
                  <a:gd name="T18" fmla="*/ 1350 w 1940"/>
                  <a:gd name="T19" fmla="*/ 69 h 1940"/>
                  <a:gd name="T20" fmla="*/ 1254 w 1940"/>
                  <a:gd name="T21" fmla="*/ 235 h 1940"/>
                  <a:gd name="T22" fmla="*/ 1091 w 1940"/>
                  <a:gd name="T23" fmla="*/ 192 h 1940"/>
                  <a:gd name="T24" fmla="*/ 1091 w 1940"/>
                  <a:gd name="T25" fmla="*/ 0 h 1940"/>
                  <a:gd name="T26" fmla="*/ 849 w 1940"/>
                  <a:gd name="T27" fmla="*/ 0 h 1940"/>
                  <a:gd name="T28" fmla="*/ 849 w 1940"/>
                  <a:gd name="T29" fmla="*/ 192 h 1940"/>
                  <a:gd name="T30" fmla="*/ 686 w 1940"/>
                  <a:gd name="T31" fmla="*/ 235 h 1940"/>
                  <a:gd name="T32" fmla="*/ 590 w 1940"/>
                  <a:gd name="T33" fmla="*/ 69 h 1940"/>
                  <a:gd name="T34" fmla="*/ 380 w 1940"/>
                  <a:gd name="T35" fmla="*/ 190 h 1940"/>
                  <a:gd name="T36" fmla="*/ 476 w 1940"/>
                  <a:gd name="T37" fmla="*/ 356 h 1940"/>
                  <a:gd name="T38" fmla="*/ 356 w 1940"/>
                  <a:gd name="T39" fmla="*/ 476 h 1940"/>
                  <a:gd name="T40" fmla="*/ 190 w 1940"/>
                  <a:gd name="T41" fmla="*/ 380 h 1940"/>
                  <a:gd name="T42" fmla="*/ 69 w 1940"/>
                  <a:gd name="T43" fmla="*/ 590 h 1940"/>
                  <a:gd name="T44" fmla="*/ 235 w 1940"/>
                  <a:gd name="T45" fmla="*/ 686 h 1940"/>
                  <a:gd name="T46" fmla="*/ 192 w 1940"/>
                  <a:gd name="T47" fmla="*/ 849 h 1940"/>
                  <a:gd name="T48" fmla="*/ 0 w 1940"/>
                  <a:gd name="T49" fmla="*/ 849 h 1940"/>
                  <a:gd name="T50" fmla="*/ 0 w 1940"/>
                  <a:gd name="T51" fmla="*/ 1091 h 1940"/>
                  <a:gd name="T52" fmla="*/ 192 w 1940"/>
                  <a:gd name="T53" fmla="*/ 1091 h 1940"/>
                  <a:gd name="T54" fmla="*/ 235 w 1940"/>
                  <a:gd name="T55" fmla="*/ 1254 h 1940"/>
                  <a:gd name="T56" fmla="*/ 69 w 1940"/>
                  <a:gd name="T57" fmla="*/ 1350 h 1940"/>
                  <a:gd name="T58" fmla="*/ 190 w 1940"/>
                  <a:gd name="T59" fmla="*/ 1560 h 1940"/>
                  <a:gd name="T60" fmla="*/ 356 w 1940"/>
                  <a:gd name="T61" fmla="*/ 1464 h 1940"/>
                  <a:gd name="T62" fmla="*/ 476 w 1940"/>
                  <a:gd name="T63" fmla="*/ 1584 h 1940"/>
                  <a:gd name="T64" fmla="*/ 380 w 1940"/>
                  <a:gd name="T65" fmla="*/ 1750 h 1940"/>
                  <a:gd name="T66" fmla="*/ 590 w 1940"/>
                  <a:gd name="T67" fmla="*/ 1871 h 1940"/>
                  <a:gd name="T68" fmla="*/ 686 w 1940"/>
                  <a:gd name="T69" fmla="*/ 1705 h 1940"/>
                  <a:gd name="T70" fmla="*/ 849 w 1940"/>
                  <a:gd name="T71" fmla="*/ 1748 h 1940"/>
                  <a:gd name="T72" fmla="*/ 849 w 1940"/>
                  <a:gd name="T73" fmla="*/ 1940 h 1940"/>
                  <a:gd name="T74" fmla="*/ 1091 w 1940"/>
                  <a:gd name="T75" fmla="*/ 1940 h 1940"/>
                  <a:gd name="T76" fmla="*/ 1091 w 1940"/>
                  <a:gd name="T77" fmla="*/ 1748 h 1940"/>
                  <a:gd name="T78" fmla="*/ 1254 w 1940"/>
                  <a:gd name="T79" fmla="*/ 1705 h 1940"/>
                  <a:gd name="T80" fmla="*/ 1350 w 1940"/>
                  <a:gd name="T81" fmla="*/ 1871 h 1940"/>
                  <a:gd name="T82" fmla="*/ 1560 w 1940"/>
                  <a:gd name="T83" fmla="*/ 1750 h 1940"/>
                  <a:gd name="T84" fmla="*/ 1464 w 1940"/>
                  <a:gd name="T85" fmla="*/ 1584 h 1940"/>
                  <a:gd name="T86" fmla="*/ 1584 w 1940"/>
                  <a:gd name="T87" fmla="*/ 1464 h 1940"/>
                  <a:gd name="T88" fmla="*/ 1750 w 1940"/>
                  <a:gd name="T89" fmla="*/ 1560 h 1940"/>
                  <a:gd name="T90" fmla="*/ 1871 w 1940"/>
                  <a:gd name="T91" fmla="*/ 1350 h 1940"/>
                  <a:gd name="T92" fmla="*/ 1705 w 1940"/>
                  <a:gd name="T93" fmla="*/ 1254 h 1940"/>
                  <a:gd name="T94" fmla="*/ 1748 w 1940"/>
                  <a:gd name="T95" fmla="*/ 1091 h 1940"/>
                  <a:gd name="T96" fmla="*/ 1940 w 1940"/>
                  <a:gd name="T97" fmla="*/ 1091 h 1940"/>
                  <a:gd name="T98" fmla="*/ 970 w 1940"/>
                  <a:gd name="T99" fmla="*/ 1516 h 1940"/>
                  <a:gd name="T100" fmla="*/ 424 w 1940"/>
                  <a:gd name="T101" fmla="*/ 970 h 1940"/>
                  <a:gd name="T102" fmla="*/ 970 w 1940"/>
                  <a:gd name="T103" fmla="*/ 424 h 1940"/>
                  <a:gd name="T104" fmla="*/ 1516 w 1940"/>
                  <a:gd name="T105" fmla="*/ 970 h 1940"/>
                  <a:gd name="T106" fmla="*/ 970 w 1940"/>
                  <a:gd name="T107" fmla="*/ 1516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40" h="1940">
                    <a:moveTo>
                      <a:pt x="1940" y="1091"/>
                    </a:moveTo>
                    <a:cubicBezTo>
                      <a:pt x="1940" y="849"/>
                      <a:pt x="1940" y="849"/>
                      <a:pt x="1940" y="849"/>
                    </a:cubicBezTo>
                    <a:cubicBezTo>
                      <a:pt x="1748" y="849"/>
                      <a:pt x="1748" y="849"/>
                      <a:pt x="1748" y="849"/>
                    </a:cubicBezTo>
                    <a:cubicBezTo>
                      <a:pt x="1740" y="792"/>
                      <a:pt x="1725" y="738"/>
                      <a:pt x="1705" y="686"/>
                    </a:cubicBezTo>
                    <a:cubicBezTo>
                      <a:pt x="1871" y="590"/>
                      <a:pt x="1871" y="590"/>
                      <a:pt x="1871" y="590"/>
                    </a:cubicBezTo>
                    <a:cubicBezTo>
                      <a:pt x="1750" y="380"/>
                      <a:pt x="1750" y="380"/>
                      <a:pt x="1750" y="380"/>
                    </a:cubicBezTo>
                    <a:cubicBezTo>
                      <a:pt x="1584" y="476"/>
                      <a:pt x="1584" y="476"/>
                      <a:pt x="1584" y="476"/>
                    </a:cubicBezTo>
                    <a:cubicBezTo>
                      <a:pt x="1548" y="432"/>
                      <a:pt x="1509" y="392"/>
                      <a:pt x="1464" y="356"/>
                    </a:cubicBezTo>
                    <a:cubicBezTo>
                      <a:pt x="1560" y="190"/>
                      <a:pt x="1560" y="190"/>
                      <a:pt x="1560" y="190"/>
                    </a:cubicBezTo>
                    <a:cubicBezTo>
                      <a:pt x="1350" y="69"/>
                      <a:pt x="1350" y="69"/>
                      <a:pt x="1350" y="69"/>
                    </a:cubicBezTo>
                    <a:cubicBezTo>
                      <a:pt x="1254" y="235"/>
                      <a:pt x="1254" y="235"/>
                      <a:pt x="1254" y="235"/>
                    </a:cubicBezTo>
                    <a:cubicBezTo>
                      <a:pt x="1202" y="215"/>
                      <a:pt x="1148" y="200"/>
                      <a:pt x="1091" y="192"/>
                    </a:cubicBezTo>
                    <a:cubicBezTo>
                      <a:pt x="1091" y="0"/>
                      <a:pt x="1091" y="0"/>
                      <a:pt x="1091" y="0"/>
                    </a:cubicBezTo>
                    <a:cubicBezTo>
                      <a:pt x="849" y="0"/>
                      <a:pt x="849" y="0"/>
                      <a:pt x="849" y="0"/>
                    </a:cubicBezTo>
                    <a:cubicBezTo>
                      <a:pt x="849" y="192"/>
                      <a:pt x="849" y="192"/>
                      <a:pt x="849" y="192"/>
                    </a:cubicBezTo>
                    <a:cubicBezTo>
                      <a:pt x="792" y="200"/>
                      <a:pt x="738" y="215"/>
                      <a:pt x="686" y="235"/>
                    </a:cubicBezTo>
                    <a:cubicBezTo>
                      <a:pt x="590" y="69"/>
                      <a:pt x="590" y="69"/>
                      <a:pt x="590" y="69"/>
                    </a:cubicBezTo>
                    <a:cubicBezTo>
                      <a:pt x="380" y="190"/>
                      <a:pt x="380" y="190"/>
                      <a:pt x="380" y="190"/>
                    </a:cubicBezTo>
                    <a:cubicBezTo>
                      <a:pt x="476" y="356"/>
                      <a:pt x="476" y="356"/>
                      <a:pt x="476" y="356"/>
                    </a:cubicBezTo>
                    <a:cubicBezTo>
                      <a:pt x="432" y="392"/>
                      <a:pt x="392" y="432"/>
                      <a:pt x="356" y="476"/>
                    </a:cubicBezTo>
                    <a:cubicBezTo>
                      <a:pt x="190" y="380"/>
                      <a:pt x="190" y="380"/>
                      <a:pt x="190" y="380"/>
                    </a:cubicBezTo>
                    <a:cubicBezTo>
                      <a:pt x="69" y="590"/>
                      <a:pt x="69" y="590"/>
                      <a:pt x="69" y="590"/>
                    </a:cubicBezTo>
                    <a:cubicBezTo>
                      <a:pt x="235" y="686"/>
                      <a:pt x="235" y="686"/>
                      <a:pt x="235" y="686"/>
                    </a:cubicBezTo>
                    <a:cubicBezTo>
                      <a:pt x="215" y="738"/>
                      <a:pt x="201" y="792"/>
                      <a:pt x="192" y="849"/>
                    </a:cubicBezTo>
                    <a:cubicBezTo>
                      <a:pt x="0" y="849"/>
                      <a:pt x="0" y="849"/>
                      <a:pt x="0" y="849"/>
                    </a:cubicBezTo>
                    <a:cubicBezTo>
                      <a:pt x="0" y="1091"/>
                      <a:pt x="0" y="1091"/>
                      <a:pt x="0" y="1091"/>
                    </a:cubicBezTo>
                    <a:cubicBezTo>
                      <a:pt x="192" y="1091"/>
                      <a:pt x="192" y="1091"/>
                      <a:pt x="192" y="1091"/>
                    </a:cubicBezTo>
                    <a:cubicBezTo>
                      <a:pt x="201" y="1148"/>
                      <a:pt x="215" y="1202"/>
                      <a:pt x="235" y="1254"/>
                    </a:cubicBezTo>
                    <a:cubicBezTo>
                      <a:pt x="69" y="1350"/>
                      <a:pt x="69" y="1350"/>
                      <a:pt x="69" y="1350"/>
                    </a:cubicBezTo>
                    <a:cubicBezTo>
                      <a:pt x="190" y="1560"/>
                      <a:pt x="190" y="1560"/>
                      <a:pt x="190" y="1560"/>
                    </a:cubicBezTo>
                    <a:cubicBezTo>
                      <a:pt x="356" y="1464"/>
                      <a:pt x="356" y="1464"/>
                      <a:pt x="356" y="1464"/>
                    </a:cubicBezTo>
                    <a:cubicBezTo>
                      <a:pt x="392" y="1508"/>
                      <a:pt x="432" y="1548"/>
                      <a:pt x="476" y="1584"/>
                    </a:cubicBezTo>
                    <a:cubicBezTo>
                      <a:pt x="380" y="1750"/>
                      <a:pt x="380" y="1750"/>
                      <a:pt x="380" y="1750"/>
                    </a:cubicBezTo>
                    <a:cubicBezTo>
                      <a:pt x="590" y="1871"/>
                      <a:pt x="590" y="1871"/>
                      <a:pt x="590" y="1871"/>
                    </a:cubicBezTo>
                    <a:cubicBezTo>
                      <a:pt x="686" y="1705"/>
                      <a:pt x="686" y="1705"/>
                      <a:pt x="686" y="1705"/>
                    </a:cubicBezTo>
                    <a:cubicBezTo>
                      <a:pt x="738" y="1725"/>
                      <a:pt x="792" y="1739"/>
                      <a:pt x="849" y="1748"/>
                    </a:cubicBezTo>
                    <a:cubicBezTo>
                      <a:pt x="849" y="1940"/>
                      <a:pt x="849" y="1940"/>
                      <a:pt x="849" y="1940"/>
                    </a:cubicBezTo>
                    <a:cubicBezTo>
                      <a:pt x="1091" y="1940"/>
                      <a:pt x="1091" y="1940"/>
                      <a:pt x="1091" y="1940"/>
                    </a:cubicBezTo>
                    <a:cubicBezTo>
                      <a:pt x="1091" y="1748"/>
                      <a:pt x="1091" y="1748"/>
                      <a:pt x="1091" y="1748"/>
                    </a:cubicBezTo>
                    <a:cubicBezTo>
                      <a:pt x="1148" y="1739"/>
                      <a:pt x="1202" y="1725"/>
                      <a:pt x="1254" y="1705"/>
                    </a:cubicBezTo>
                    <a:cubicBezTo>
                      <a:pt x="1350" y="1871"/>
                      <a:pt x="1350" y="1871"/>
                      <a:pt x="1350" y="1871"/>
                    </a:cubicBezTo>
                    <a:cubicBezTo>
                      <a:pt x="1560" y="1750"/>
                      <a:pt x="1560" y="1750"/>
                      <a:pt x="1560" y="1750"/>
                    </a:cubicBezTo>
                    <a:cubicBezTo>
                      <a:pt x="1464" y="1584"/>
                      <a:pt x="1464" y="1584"/>
                      <a:pt x="1464" y="1584"/>
                    </a:cubicBezTo>
                    <a:cubicBezTo>
                      <a:pt x="1509" y="1548"/>
                      <a:pt x="1548" y="1508"/>
                      <a:pt x="1584" y="1464"/>
                    </a:cubicBezTo>
                    <a:cubicBezTo>
                      <a:pt x="1750" y="1560"/>
                      <a:pt x="1750" y="1560"/>
                      <a:pt x="1750" y="1560"/>
                    </a:cubicBezTo>
                    <a:cubicBezTo>
                      <a:pt x="1871" y="1350"/>
                      <a:pt x="1871" y="1350"/>
                      <a:pt x="1871" y="1350"/>
                    </a:cubicBezTo>
                    <a:cubicBezTo>
                      <a:pt x="1705" y="1254"/>
                      <a:pt x="1705" y="1254"/>
                      <a:pt x="1705" y="1254"/>
                    </a:cubicBezTo>
                    <a:cubicBezTo>
                      <a:pt x="1725" y="1202"/>
                      <a:pt x="1740" y="1148"/>
                      <a:pt x="1748" y="1091"/>
                    </a:cubicBezTo>
                    <a:cubicBezTo>
                      <a:pt x="1940" y="1091"/>
                      <a:pt x="1940" y="1091"/>
                      <a:pt x="1940" y="1091"/>
                    </a:cubicBezTo>
                    <a:close/>
                    <a:moveTo>
                      <a:pt x="970" y="1516"/>
                    </a:moveTo>
                    <a:cubicBezTo>
                      <a:pt x="669" y="1516"/>
                      <a:pt x="424" y="1271"/>
                      <a:pt x="424" y="970"/>
                    </a:cubicBezTo>
                    <a:cubicBezTo>
                      <a:pt x="424" y="669"/>
                      <a:pt x="669" y="424"/>
                      <a:pt x="970" y="424"/>
                    </a:cubicBezTo>
                    <a:cubicBezTo>
                      <a:pt x="1271" y="424"/>
                      <a:pt x="1516" y="669"/>
                      <a:pt x="1516" y="970"/>
                    </a:cubicBezTo>
                    <a:cubicBezTo>
                      <a:pt x="1516" y="1271"/>
                      <a:pt x="1271" y="1516"/>
                      <a:pt x="970" y="15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2" name="Oval 71">
                <a:extLst>
                  <a:ext uri="{FF2B5EF4-FFF2-40B4-BE49-F238E27FC236}">
                    <a16:creationId xmlns:a16="http://schemas.microsoft.com/office/drawing/2014/main" id="{08FEA370-72E9-41B5-8BBC-57FD8F9F4BA5}"/>
                  </a:ext>
                </a:extLst>
              </p:cNvPr>
              <p:cNvSpPr/>
              <p:nvPr/>
            </p:nvSpPr>
            <p:spPr>
              <a:xfrm>
                <a:off x="9459364" y="1213395"/>
                <a:ext cx="2755894" cy="275588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73" name="Group 72">
              <a:extLst>
                <a:ext uri="{FF2B5EF4-FFF2-40B4-BE49-F238E27FC236}">
                  <a16:creationId xmlns:a16="http://schemas.microsoft.com/office/drawing/2014/main" id="{A254592B-2E14-4EE4-AC34-9A758A298892}"/>
                </a:ext>
              </a:extLst>
            </p:cNvPr>
            <p:cNvGrpSpPr/>
            <p:nvPr/>
          </p:nvGrpSpPr>
          <p:grpSpPr>
            <a:xfrm>
              <a:off x="2377631" y="3418713"/>
              <a:ext cx="924407" cy="922299"/>
              <a:chOff x="8748159" y="506953"/>
              <a:chExt cx="4178300" cy="4168775"/>
            </a:xfrm>
            <a:solidFill>
              <a:schemeClr val="accent3"/>
            </a:solidFill>
          </p:grpSpPr>
          <p:sp>
            <p:nvSpPr>
              <p:cNvPr id="74" name="Freeform 9">
                <a:extLst>
                  <a:ext uri="{FF2B5EF4-FFF2-40B4-BE49-F238E27FC236}">
                    <a16:creationId xmlns:a16="http://schemas.microsoft.com/office/drawing/2014/main" id="{8E310673-33DC-46CB-9391-15F16E09ABA1}"/>
                  </a:ext>
                </a:extLst>
              </p:cNvPr>
              <p:cNvSpPr>
                <a:spLocks noEditPoints="1"/>
              </p:cNvSpPr>
              <p:nvPr/>
            </p:nvSpPr>
            <p:spPr bwMode="auto">
              <a:xfrm>
                <a:off x="8748159" y="506953"/>
                <a:ext cx="4178300" cy="4168775"/>
              </a:xfrm>
              <a:custGeom>
                <a:avLst/>
                <a:gdLst>
                  <a:gd name="T0" fmla="*/ 1940 w 1940"/>
                  <a:gd name="T1" fmla="*/ 1091 h 1940"/>
                  <a:gd name="T2" fmla="*/ 1940 w 1940"/>
                  <a:gd name="T3" fmla="*/ 849 h 1940"/>
                  <a:gd name="T4" fmla="*/ 1748 w 1940"/>
                  <a:gd name="T5" fmla="*/ 849 h 1940"/>
                  <a:gd name="T6" fmla="*/ 1705 w 1940"/>
                  <a:gd name="T7" fmla="*/ 686 h 1940"/>
                  <a:gd name="T8" fmla="*/ 1871 w 1940"/>
                  <a:gd name="T9" fmla="*/ 590 h 1940"/>
                  <a:gd name="T10" fmla="*/ 1750 w 1940"/>
                  <a:gd name="T11" fmla="*/ 380 h 1940"/>
                  <a:gd name="T12" fmla="*/ 1584 w 1940"/>
                  <a:gd name="T13" fmla="*/ 476 h 1940"/>
                  <a:gd name="T14" fmla="*/ 1464 w 1940"/>
                  <a:gd name="T15" fmla="*/ 356 h 1940"/>
                  <a:gd name="T16" fmla="*/ 1560 w 1940"/>
                  <a:gd name="T17" fmla="*/ 190 h 1940"/>
                  <a:gd name="T18" fmla="*/ 1350 w 1940"/>
                  <a:gd name="T19" fmla="*/ 69 h 1940"/>
                  <a:gd name="T20" fmla="*/ 1254 w 1940"/>
                  <a:gd name="T21" fmla="*/ 235 h 1940"/>
                  <a:gd name="T22" fmla="*/ 1091 w 1940"/>
                  <a:gd name="T23" fmla="*/ 192 h 1940"/>
                  <a:gd name="T24" fmla="*/ 1091 w 1940"/>
                  <a:gd name="T25" fmla="*/ 0 h 1940"/>
                  <a:gd name="T26" fmla="*/ 849 w 1940"/>
                  <a:gd name="T27" fmla="*/ 0 h 1940"/>
                  <a:gd name="T28" fmla="*/ 849 w 1940"/>
                  <a:gd name="T29" fmla="*/ 192 h 1940"/>
                  <a:gd name="T30" fmla="*/ 686 w 1940"/>
                  <a:gd name="T31" fmla="*/ 235 h 1940"/>
                  <a:gd name="T32" fmla="*/ 590 w 1940"/>
                  <a:gd name="T33" fmla="*/ 69 h 1940"/>
                  <a:gd name="T34" fmla="*/ 380 w 1940"/>
                  <a:gd name="T35" fmla="*/ 190 h 1940"/>
                  <a:gd name="T36" fmla="*/ 476 w 1940"/>
                  <a:gd name="T37" fmla="*/ 356 h 1940"/>
                  <a:gd name="T38" fmla="*/ 356 w 1940"/>
                  <a:gd name="T39" fmla="*/ 476 h 1940"/>
                  <a:gd name="T40" fmla="*/ 190 w 1940"/>
                  <a:gd name="T41" fmla="*/ 380 h 1940"/>
                  <a:gd name="T42" fmla="*/ 69 w 1940"/>
                  <a:gd name="T43" fmla="*/ 590 h 1940"/>
                  <a:gd name="T44" fmla="*/ 235 w 1940"/>
                  <a:gd name="T45" fmla="*/ 686 h 1940"/>
                  <a:gd name="T46" fmla="*/ 192 w 1940"/>
                  <a:gd name="T47" fmla="*/ 849 h 1940"/>
                  <a:gd name="T48" fmla="*/ 0 w 1940"/>
                  <a:gd name="T49" fmla="*/ 849 h 1940"/>
                  <a:gd name="T50" fmla="*/ 0 w 1940"/>
                  <a:gd name="T51" fmla="*/ 1091 h 1940"/>
                  <a:gd name="T52" fmla="*/ 192 w 1940"/>
                  <a:gd name="T53" fmla="*/ 1091 h 1940"/>
                  <a:gd name="T54" fmla="*/ 235 w 1940"/>
                  <a:gd name="T55" fmla="*/ 1254 h 1940"/>
                  <a:gd name="T56" fmla="*/ 69 w 1940"/>
                  <a:gd name="T57" fmla="*/ 1350 h 1940"/>
                  <a:gd name="T58" fmla="*/ 190 w 1940"/>
                  <a:gd name="T59" fmla="*/ 1560 h 1940"/>
                  <a:gd name="T60" fmla="*/ 356 w 1940"/>
                  <a:gd name="T61" fmla="*/ 1464 h 1940"/>
                  <a:gd name="T62" fmla="*/ 476 w 1940"/>
                  <a:gd name="T63" fmla="*/ 1584 h 1940"/>
                  <a:gd name="T64" fmla="*/ 380 w 1940"/>
                  <a:gd name="T65" fmla="*/ 1750 h 1940"/>
                  <a:gd name="T66" fmla="*/ 590 w 1940"/>
                  <a:gd name="T67" fmla="*/ 1871 h 1940"/>
                  <a:gd name="T68" fmla="*/ 686 w 1940"/>
                  <a:gd name="T69" fmla="*/ 1705 h 1940"/>
                  <a:gd name="T70" fmla="*/ 849 w 1940"/>
                  <a:gd name="T71" fmla="*/ 1748 h 1940"/>
                  <a:gd name="T72" fmla="*/ 849 w 1940"/>
                  <a:gd name="T73" fmla="*/ 1940 h 1940"/>
                  <a:gd name="T74" fmla="*/ 1091 w 1940"/>
                  <a:gd name="T75" fmla="*/ 1940 h 1940"/>
                  <a:gd name="T76" fmla="*/ 1091 w 1940"/>
                  <a:gd name="T77" fmla="*/ 1748 h 1940"/>
                  <a:gd name="T78" fmla="*/ 1254 w 1940"/>
                  <a:gd name="T79" fmla="*/ 1705 h 1940"/>
                  <a:gd name="T80" fmla="*/ 1350 w 1940"/>
                  <a:gd name="T81" fmla="*/ 1871 h 1940"/>
                  <a:gd name="T82" fmla="*/ 1560 w 1940"/>
                  <a:gd name="T83" fmla="*/ 1750 h 1940"/>
                  <a:gd name="T84" fmla="*/ 1464 w 1940"/>
                  <a:gd name="T85" fmla="*/ 1584 h 1940"/>
                  <a:gd name="T86" fmla="*/ 1584 w 1940"/>
                  <a:gd name="T87" fmla="*/ 1464 h 1940"/>
                  <a:gd name="T88" fmla="*/ 1750 w 1940"/>
                  <a:gd name="T89" fmla="*/ 1560 h 1940"/>
                  <a:gd name="T90" fmla="*/ 1871 w 1940"/>
                  <a:gd name="T91" fmla="*/ 1350 h 1940"/>
                  <a:gd name="T92" fmla="*/ 1705 w 1940"/>
                  <a:gd name="T93" fmla="*/ 1254 h 1940"/>
                  <a:gd name="T94" fmla="*/ 1748 w 1940"/>
                  <a:gd name="T95" fmla="*/ 1091 h 1940"/>
                  <a:gd name="T96" fmla="*/ 1940 w 1940"/>
                  <a:gd name="T97" fmla="*/ 1091 h 1940"/>
                  <a:gd name="T98" fmla="*/ 970 w 1940"/>
                  <a:gd name="T99" fmla="*/ 1516 h 1940"/>
                  <a:gd name="T100" fmla="*/ 424 w 1940"/>
                  <a:gd name="T101" fmla="*/ 970 h 1940"/>
                  <a:gd name="T102" fmla="*/ 970 w 1940"/>
                  <a:gd name="T103" fmla="*/ 424 h 1940"/>
                  <a:gd name="T104" fmla="*/ 1516 w 1940"/>
                  <a:gd name="T105" fmla="*/ 970 h 1940"/>
                  <a:gd name="T106" fmla="*/ 970 w 1940"/>
                  <a:gd name="T107" fmla="*/ 1516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40" h="1940">
                    <a:moveTo>
                      <a:pt x="1940" y="1091"/>
                    </a:moveTo>
                    <a:cubicBezTo>
                      <a:pt x="1940" y="849"/>
                      <a:pt x="1940" y="849"/>
                      <a:pt x="1940" y="849"/>
                    </a:cubicBezTo>
                    <a:cubicBezTo>
                      <a:pt x="1748" y="849"/>
                      <a:pt x="1748" y="849"/>
                      <a:pt x="1748" y="849"/>
                    </a:cubicBezTo>
                    <a:cubicBezTo>
                      <a:pt x="1740" y="792"/>
                      <a:pt x="1725" y="738"/>
                      <a:pt x="1705" y="686"/>
                    </a:cubicBezTo>
                    <a:cubicBezTo>
                      <a:pt x="1871" y="590"/>
                      <a:pt x="1871" y="590"/>
                      <a:pt x="1871" y="590"/>
                    </a:cubicBezTo>
                    <a:cubicBezTo>
                      <a:pt x="1750" y="380"/>
                      <a:pt x="1750" y="380"/>
                      <a:pt x="1750" y="380"/>
                    </a:cubicBezTo>
                    <a:cubicBezTo>
                      <a:pt x="1584" y="476"/>
                      <a:pt x="1584" y="476"/>
                      <a:pt x="1584" y="476"/>
                    </a:cubicBezTo>
                    <a:cubicBezTo>
                      <a:pt x="1548" y="432"/>
                      <a:pt x="1509" y="392"/>
                      <a:pt x="1464" y="356"/>
                    </a:cubicBezTo>
                    <a:cubicBezTo>
                      <a:pt x="1560" y="190"/>
                      <a:pt x="1560" y="190"/>
                      <a:pt x="1560" y="190"/>
                    </a:cubicBezTo>
                    <a:cubicBezTo>
                      <a:pt x="1350" y="69"/>
                      <a:pt x="1350" y="69"/>
                      <a:pt x="1350" y="69"/>
                    </a:cubicBezTo>
                    <a:cubicBezTo>
                      <a:pt x="1254" y="235"/>
                      <a:pt x="1254" y="235"/>
                      <a:pt x="1254" y="235"/>
                    </a:cubicBezTo>
                    <a:cubicBezTo>
                      <a:pt x="1202" y="215"/>
                      <a:pt x="1148" y="200"/>
                      <a:pt x="1091" y="192"/>
                    </a:cubicBezTo>
                    <a:cubicBezTo>
                      <a:pt x="1091" y="0"/>
                      <a:pt x="1091" y="0"/>
                      <a:pt x="1091" y="0"/>
                    </a:cubicBezTo>
                    <a:cubicBezTo>
                      <a:pt x="849" y="0"/>
                      <a:pt x="849" y="0"/>
                      <a:pt x="849" y="0"/>
                    </a:cubicBezTo>
                    <a:cubicBezTo>
                      <a:pt x="849" y="192"/>
                      <a:pt x="849" y="192"/>
                      <a:pt x="849" y="192"/>
                    </a:cubicBezTo>
                    <a:cubicBezTo>
                      <a:pt x="792" y="200"/>
                      <a:pt x="738" y="215"/>
                      <a:pt x="686" y="235"/>
                    </a:cubicBezTo>
                    <a:cubicBezTo>
                      <a:pt x="590" y="69"/>
                      <a:pt x="590" y="69"/>
                      <a:pt x="590" y="69"/>
                    </a:cubicBezTo>
                    <a:cubicBezTo>
                      <a:pt x="380" y="190"/>
                      <a:pt x="380" y="190"/>
                      <a:pt x="380" y="190"/>
                    </a:cubicBezTo>
                    <a:cubicBezTo>
                      <a:pt x="476" y="356"/>
                      <a:pt x="476" y="356"/>
                      <a:pt x="476" y="356"/>
                    </a:cubicBezTo>
                    <a:cubicBezTo>
                      <a:pt x="432" y="392"/>
                      <a:pt x="392" y="432"/>
                      <a:pt x="356" y="476"/>
                    </a:cubicBezTo>
                    <a:cubicBezTo>
                      <a:pt x="190" y="380"/>
                      <a:pt x="190" y="380"/>
                      <a:pt x="190" y="380"/>
                    </a:cubicBezTo>
                    <a:cubicBezTo>
                      <a:pt x="69" y="590"/>
                      <a:pt x="69" y="590"/>
                      <a:pt x="69" y="590"/>
                    </a:cubicBezTo>
                    <a:cubicBezTo>
                      <a:pt x="235" y="686"/>
                      <a:pt x="235" y="686"/>
                      <a:pt x="235" y="686"/>
                    </a:cubicBezTo>
                    <a:cubicBezTo>
                      <a:pt x="215" y="738"/>
                      <a:pt x="201" y="792"/>
                      <a:pt x="192" y="849"/>
                    </a:cubicBezTo>
                    <a:cubicBezTo>
                      <a:pt x="0" y="849"/>
                      <a:pt x="0" y="849"/>
                      <a:pt x="0" y="849"/>
                    </a:cubicBezTo>
                    <a:cubicBezTo>
                      <a:pt x="0" y="1091"/>
                      <a:pt x="0" y="1091"/>
                      <a:pt x="0" y="1091"/>
                    </a:cubicBezTo>
                    <a:cubicBezTo>
                      <a:pt x="192" y="1091"/>
                      <a:pt x="192" y="1091"/>
                      <a:pt x="192" y="1091"/>
                    </a:cubicBezTo>
                    <a:cubicBezTo>
                      <a:pt x="201" y="1148"/>
                      <a:pt x="215" y="1202"/>
                      <a:pt x="235" y="1254"/>
                    </a:cubicBezTo>
                    <a:cubicBezTo>
                      <a:pt x="69" y="1350"/>
                      <a:pt x="69" y="1350"/>
                      <a:pt x="69" y="1350"/>
                    </a:cubicBezTo>
                    <a:cubicBezTo>
                      <a:pt x="190" y="1560"/>
                      <a:pt x="190" y="1560"/>
                      <a:pt x="190" y="1560"/>
                    </a:cubicBezTo>
                    <a:cubicBezTo>
                      <a:pt x="356" y="1464"/>
                      <a:pt x="356" y="1464"/>
                      <a:pt x="356" y="1464"/>
                    </a:cubicBezTo>
                    <a:cubicBezTo>
                      <a:pt x="392" y="1508"/>
                      <a:pt x="432" y="1548"/>
                      <a:pt x="476" y="1584"/>
                    </a:cubicBezTo>
                    <a:cubicBezTo>
                      <a:pt x="380" y="1750"/>
                      <a:pt x="380" y="1750"/>
                      <a:pt x="380" y="1750"/>
                    </a:cubicBezTo>
                    <a:cubicBezTo>
                      <a:pt x="590" y="1871"/>
                      <a:pt x="590" y="1871"/>
                      <a:pt x="590" y="1871"/>
                    </a:cubicBezTo>
                    <a:cubicBezTo>
                      <a:pt x="686" y="1705"/>
                      <a:pt x="686" y="1705"/>
                      <a:pt x="686" y="1705"/>
                    </a:cubicBezTo>
                    <a:cubicBezTo>
                      <a:pt x="738" y="1725"/>
                      <a:pt x="792" y="1739"/>
                      <a:pt x="849" y="1748"/>
                    </a:cubicBezTo>
                    <a:cubicBezTo>
                      <a:pt x="849" y="1940"/>
                      <a:pt x="849" y="1940"/>
                      <a:pt x="849" y="1940"/>
                    </a:cubicBezTo>
                    <a:cubicBezTo>
                      <a:pt x="1091" y="1940"/>
                      <a:pt x="1091" y="1940"/>
                      <a:pt x="1091" y="1940"/>
                    </a:cubicBezTo>
                    <a:cubicBezTo>
                      <a:pt x="1091" y="1748"/>
                      <a:pt x="1091" y="1748"/>
                      <a:pt x="1091" y="1748"/>
                    </a:cubicBezTo>
                    <a:cubicBezTo>
                      <a:pt x="1148" y="1739"/>
                      <a:pt x="1202" y="1725"/>
                      <a:pt x="1254" y="1705"/>
                    </a:cubicBezTo>
                    <a:cubicBezTo>
                      <a:pt x="1350" y="1871"/>
                      <a:pt x="1350" y="1871"/>
                      <a:pt x="1350" y="1871"/>
                    </a:cubicBezTo>
                    <a:cubicBezTo>
                      <a:pt x="1560" y="1750"/>
                      <a:pt x="1560" y="1750"/>
                      <a:pt x="1560" y="1750"/>
                    </a:cubicBezTo>
                    <a:cubicBezTo>
                      <a:pt x="1464" y="1584"/>
                      <a:pt x="1464" y="1584"/>
                      <a:pt x="1464" y="1584"/>
                    </a:cubicBezTo>
                    <a:cubicBezTo>
                      <a:pt x="1509" y="1548"/>
                      <a:pt x="1548" y="1508"/>
                      <a:pt x="1584" y="1464"/>
                    </a:cubicBezTo>
                    <a:cubicBezTo>
                      <a:pt x="1750" y="1560"/>
                      <a:pt x="1750" y="1560"/>
                      <a:pt x="1750" y="1560"/>
                    </a:cubicBezTo>
                    <a:cubicBezTo>
                      <a:pt x="1871" y="1350"/>
                      <a:pt x="1871" y="1350"/>
                      <a:pt x="1871" y="1350"/>
                    </a:cubicBezTo>
                    <a:cubicBezTo>
                      <a:pt x="1705" y="1254"/>
                      <a:pt x="1705" y="1254"/>
                      <a:pt x="1705" y="1254"/>
                    </a:cubicBezTo>
                    <a:cubicBezTo>
                      <a:pt x="1725" y="1202"/>
                      <a:pt x="1740" y="1148"/>
                      <a:pt x="1748" y="1091"/>
                    </a:cubicBezTo>
                    <a:cubicBezTo>
                      <a:pt x="1940" y="1091"/>
                      <a:pt x="1940" y="1091"/>
                      <a:pt x="1940" y="1091"/>
                    </a:cubicBezTo>
                    <a:close/>
                    <a:moveTo>
                      <a:pt x="970" y="1516"/>
                    </a:moveTo>
                    <a:cubicBezTo>
                      <a:pt x="669" y="1516"/>
                      <a:pt x="424" y="1271"/>
                      <a:pt x="424" y="970"/>
                    </a:cubicBezTo>
                    <a:cubicBezTo>
                      <a:pt x="424" y="669"/>
                      <a:pt x="669" y="424"/>
                      <a:pt x="970" y="424"/>
                    </a:cubicBezTo>
                    <a:cubicBezTo>
                      <a:pt x="1271" y="424"/>
                      <a:pt x="1516" y="669"/>
                      <a:pt x="1516" y="970"/>
                    </a:cubicBezTo>
                    <a:cubicBezTo>
                      <a:pt x="1516" y="1271"/>
                      <a:pt x="1271" y="1516"/>
                      <a:pt x="970" y="15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5" name="Oval 74">
                <a:extLst>
                  <a:ext uri="{FF2B5EF4-FFF2-40B4-BE49-F238E27FC236}">
                    <a16:creationId xmlns:a16="http://schemas.microsoft.com/office/drawing/2014/main" id="{819D7E88-AE34-4FF5-B56E-CB1E730E7D25}"/>
                  </a:ext>
                </a:extLst>
              </p:cNvPr>
              <p:cNvSpPr/>
              <p:nvPr/>
            </p:nvSpPr>
            <p:spPr>
              <a:xfrm>
                <a:off x="9459364" y="1213395"/>
                <a:ext cx="2755894" cy="275588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10" name="Group 9">
            <a:extLst>
              <a:ext uri="{FF2B5EF4-FFF2-40B4-BE49-F238E27FC236}">
                <a16:creationId xmlns:a16="http://schemas.microsoft.com/office/drawing/2014/main" id="{4412DADD-8E10-4BDB-87C8-B2CF50B2F9E4}"/>
              </a:ext>
            </a:extLst>
          </p:cNvPr>
          <p:cNvGrpSpPr/>
          <p:nvPr/>
        </p:nvGrpSpPr>
        <p:grpSpPr>
          <a:xfrm>
            <a:off x="7303718" y="1212067"/>
            <a:ext cx="2583672" cy="4022155"/>
            <a:chOff x="7281810" y="1927827"/>
            <a:chExt cx="2583672" cy="4022155"/>
          </a:xfrm>
        </p:grpSpPr>
        <p:grpSp>
          <p:nvGrpSpPr>
            <p:cNvPr id="52" name="Group 51">
              <a:extLst>
                <a:ext uri="{FF2B5EF4-FFF2-40B4-BE49-F238E27FC236}">
                  <a16:creationId xmlns:a16="http://schemas.microsoft.com/office/drawing/2014/main" id="{5CC6A2D3-DE0B-4C4C-A38E-A6761DC95010}"/>
                </a:ext>
              </a:extLst>
            </p:cNvPr>
            <p:cNvGrpSpPr/>
            <p:nvPr/>
          </p:nvGrpSpPr>
          <p:grpSpPr>
            <a:xfrm flipH="1">
              <a:off x="7281810" y="1927827"/>
              <a:ext cx="924407" cy="922299"/>
              <a:chOff x="8748159" y="506953"/>
              <a:chExt cx="4178300" cy="4168775"/>
            </a:xfrm>
            <a:solidFill>
              <a:schemeClr val="accent1"/>
            </a:solidFill>
          </p:grpSpPr>
          <p:sp>
            <p:nvSpPr>
              <p:cNvPr id="80" name="Freeform 9">
                <a:extLst>
                  <a:ext uri="{FF2B5EF4-FFF2-40B4-BE49-F238E27FC236}">
                    <a16:creationId xmlns:a16="http://schemas.microsoft.com/office/drawing/2014/main" id="{218F9242-0599-46B6-83B5-E37160A10E71}"/>
                  </a:ext>
                </a:extLst>
              </p:cNvPr>
              <p:cNvSpPr>
                <a:spLocks noEditPoints="1"/>
              </p:cNvSpPr>
              <p:nvPr/>
            </p:nvSpPr>
            <p:spPr bwMode="auto">
              <a:xfrm>
                <a:off x="8748159" y="506953"/>
                <a:ext cx="4178300" cy="4168775"/>
              </a:xfrm>
              <a:custGeom>
                <a:avLst/>
                <a:gdLst>
                  <a:gd name="T0" fmla="*/ 1940 w 1940"/>
                  <a:gd name="T1" fmla="*/ 1091 h 1940"/>
                  <a:gd name="T2" fmla="*/ 1940 w 1940"/>
                  <a:gd name="T3" fmla="*/ 849 h 1940"/>
                  <a:gd name="T4" fmla="*/ 1748 w 1940"/>
                  <a:gd name="T5" fmla="*/ 849 h 1940"/>
                  <a:gd name="T6" fmla="*/ 1705 w 1940"/>
                  <a:gd name="T7" fmla="*/ 686 h 1940"/>
                  <a:gd name="T8" fmla="*/ 1871 w 1940"/>
                  <a:gd name="T9" fmla="*/ 590 h 1940"/>
                  <a:gd name="T10" fmla="*/ 1750 w 1940"/>
                  <a:gd name="T11" fmla="*/ 380 h 1940"/>
                  <a:gd name="T12" fmla="*/ 1584 w 1940"/>
                  <a:gd name="T13" fmla="*/ 476 h 1940"/>
                  <a:gd name="T14" fmla="*/ 1464 w 1940"/>
                  <a:gd name="T15" fmla="*/ 356 h 1940"/>
                  <a:gd name="T16" fmla="*/ 1560 w 1940"/>
                  <a:gd name="T17" fmla="*/ 190 h 1940"/>
                  <a:gd name="T18" fmla="*/ 1350 w 1940"/>
                  <a:gd name="T19" fmla="*/ 69 h 1940"/>
                  <a:gd name="T20" fmla="*/ 1254 w 1940"/>
                  <a:gd name="T21" fmla="*/ 235 h 1940"/>
                  <a:gd name="T22" fmla="*/ 1091 w 1940"/>
                  <a:gd name="T23" fmla="*/ 192 h 1940"/>
                  <a:gd name="T24" fmla="*/ 1091 w 1940"/>
                  <a:gd name="T25" fmla="*/ 0 h 1940"/>
                  <a:gd name="T26" fmla="*/ 849 w 1940"/>
                  <a:gd name="T27" fmla="*/ 0 h 1940"/>
                  <a:gd name="T28" fmla="*/ 849 w 1940"/>
                  <a:gd name="T29" fmla="*/ 192 h 1940"/>
                  <a:gd name="T30" fmla="*/ 686 w 1940"/>
                  <a:gd name="T31" fmla="*/ 235 h 1940"/>
                  <a:gd name="T32" fmla="*/ 590 w 1940"/>
                  <a:gd name="T33" fmla="*/ 69 h 1940"/>
                  <a:gd name="T34" fmla="*/ 380 w 1940"/>
                  <a:gd name="T35" fmla="*/ 190 h 1940"/>
                  <a:gd name="T36" fmla="*/ 476 w 1940"/>
                  <a:gd name="T37" fmla="*/ 356 h 1940"/>
                  <a:gd name="T38" fmla="*/ 356 w 1940"/>
                  <a:gd name="T39" fmla="*/ 476 h 1940"/>
                  <a:gd name="T40" fmla="*/ 190 w 1940"/>
                  <a:gd name="T41" fmla="*/ 380 h 1940"/>
                  <a:gd name="T42" fmla="*/ 69 w 1940"/>
                  <a:gd name="T43" fmla="*/ 590 h 1940"/>
                  <a:gd name="T44" fmla="*/ 235 w 1940"/>
                  <a:gd name="T45" fmla="*/ 686 h 1940"/>
                  <a:gd name="T46" fmla="*/ 192 w 1940"/>
                  <a:gd name="T47" fmla="*/ 849 h 1940"/>
                  <a:gd name="T48" fmla="*/ 0 w 1940"/>
                  <a:gd name="T49" fmla="*/ 849 h 1940"/>
                  <a:gd name="T50" fmla="*/ 0 w 1940"/>
                  <a:gd name="T51" fmla="*/ 1091 h 1940"/>
                  <a:gd name="T52" fmla="*/ 192 w 1940"/>
                  <a:gd name="T53" fmla="*/ 1091 h 1940"/>
                  <a:gd name="T54" fmla="*/ 235 w 1940"/>
                  <a:gd name="T55" fmla="*/ 1254 h 1940"/>
                  <a:gd name="T56" fmla="*/ 69 w 1940"/>
                  <a:gd name="T57" fmla="*/ 1350 h 1940"/>
                  <a:gd name="T58" fmla="*/ 190 w 1940"/>
                  <a:gd name="T59" fmla="*/ 1560 h 1940"/>
                  <a:gd name="T60" fmla="*/ 356 w 1940"/>
                  <a:gd name="T61" fmla="*/ 1464 h 1940"/>
                  <a:gd name="T62" fmla="*/ 476 w 1940"/>
                  <a:gd name="T63" fmla="*/ 1584 h 1940"/>
                  <a:gd name="T64" fmla="*/ 380 w 1940"/>
                  <a:gd name="T65" fmla="*/ 1750 h 1940"/>
                  <a:gd name="T66" fmla="*/ 590 w 1940"/>
                  <a:gd name="T67" fmla="*/ 1871 h 1940"/>
                  <a:gd name="T68" fmla="*/ 686 w 1940"/>
                  <a:gd name="T69" fmla="*/ 1705 h 1940"/>
                  <a:gd name="T70" fmla="*/ 849 w 1940"/>
                  <a:gd name="T71" fmla="*/ 1748 h 1940"/>
                  <a:gd name="T72" fmla="*/ 849 w 1940"/>
                  <a:gd name="T73" fmla="*/ 1940 h 1940"/>
                  <a:gd name="T74" fmla="*/ 1091 w 1940"/>
                  <a:gd name="T75" fmla="*/ 1940 h 1940"/>
                  <a:gd name="T76" fmla="*/ 1091 w 1940"/>
                  <a:gd name="T77" fmla="*/ 1748 h 1940"/>
                  <a:gd name="T78" fmla="*/ 1254 w 1940"/>
                  <a:gd name="T79" fmla="*/ 1705 h 1940"/>
                  <a:gd name="T80" fmla="*/ 1350 w 1940"/>
                  <a:gd name="T81" fmla="*/ 1871 h 1940"/>
                  <a:gd name="T82" fmla="*/ 1560 w 1940"/>
                  <a:gd name="T83" fmla="*/ 1750 h 1940"/>
                  <a:gd name="T84" fmla="*/ 1464 w 1940"/>
                  <a:gd name="T85" fmla="*/ 1584 h 1940"/>
                  <a:gd name="T86" fmla="*/ 1584 w 1940"/>
                  <a:gd name="T87" fmla="*/ 1464 h 1940"/>
                  <a:gd name="T88" fmla="*/ 1750 w 1940"/>
                  <a:gd name="T89" fmla="*/ 1560 h 1940"/>
                  <a:gd name="T90" fmla="*/ 1871 w 1940"/>
                  <a:gd name="T91" fmla="*/ 1350 h 1940"/>
                  <a:gd name="T92" fmla="*/ 1705 w 1940"/>
                  <a:gd name="T93" fmla="*/ 1254 h 1940"/>
                  <a:gd name="T94" fmla="*/ 1748 w 1940"/>
                  <a:gd name="T95" fmla="*/ 1091 h 1940"/>
                  <a:gd name="T96" fmla="*/ 1940 w 1940"/>
                  <a:gd name="T97" fmla="*/ 1091 h 1940"/>
                  <a:gd name="T98" fmla="*/ 970 w 1940"/>
                  <a:gd name="T99" fmla="*/ 1516 h 1940"/>
                  <a:gd name="T100" fmla="*/ 424 w 1940"/>
                  <a:gd name="T101" fmla="*/ 970 h 1940"/>
                  <a:gd name="T102" fmla="*/ 970 w 1940"/>
                  <a:gd name="T103" fmla="*/ 424 h 1940"/>
                  <a:gd name="T104" fmla="*/ 1516 w 1940"/>
                  <a:gd name="T105" fmla="*/ 970 h 1940"/>
                  <a:gd name="T106" fmla="*/ 970 w 1940"/>
                  <a:gd name="T107" fmla="*/ 1516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40" h="1940">
                    <a:moveTo>
                      <a:pt x="1940" y="1091"/>
                    </a:moveTo>
                    <a:cubicBezTo>
                      <a:pt x="1940" y="849"/>
                      <a:pt x="1940" y="849"/>
                      <a:pt x="1940" y="849"/>
                    </a:cubicBezTo>
                    <a:cubicBezTo>
                      <a:pt x="1748" y="849"/>
                      <a:pt x="1748" y="849"/>
                      <a:pt x="1748" y="849"/>
                    </a:cubicBezTo>
                    <a:cubicBezTo>
                      <a:pt x="1740" y="792"/>
                      <a:pt x="1725" y="738"/>
                      <a:pt x="1705" y="686"/>
                    </a:cubicBezTo>
                    <a:cubicBezTo>
                      <a:pt x="1871" y="590"/>
                      <a:pt x="1871" y="590"/>
                      <a:pt x="1871" y="590"/>
                    </a:cubicBezTo>
                    <a:cubicBezTo>
                      <a:pt x="1750" y="380"/>
                      <a:pt x="1750" y="380"/>
                      <a:pt x="1750" y="380"/>
                    </a:cubicBezTo>
                    <a:cubicBezTo>
                      <a:pt x="1584" y="476"/>
                      <a:pt x="1584" y="476"/>
                      <a:pt x="1584" y="476"/>
                    </a:cubicBezTo>
                    <a:cubicBezTo>
                      <a:pt x="1548" y="432"/>
                      <a:pt x="1509" y="392"/>
                      <a:pt x="1464" y="356"/>
                    </a:cubicBezTo>
                    <a:cubicBezTo>
                      <a:pt x="1560" y="190"/>
                      <a:pt x="1560" y="190"/>
                      <a:pt x="1560" y="190"/>
                    </a:cubicBezTo>
                    <a:cubicBezTo>
                      <a:pt x="1350" y="69"/>
                      <a:pt x="1350" y="69"/>
                      <a:pt x="1350" y="69"/>
                    </a:cubicBezTo>
                    <a:cubicBezTo>
                      <a:pt x="1254" y="235"/>
                      <a:pt x="1254" y="235"/>
                      <a:pt x="1254" y="235"/>
                    </a:cubicBezTo>
                    <a:cubicBezTo>
                      <a:pt x="1202" y="215"/>
                      <a:pt x="1148" y="200"/>
                      <a:pt x="1091" y="192"/>
                    </a:cubicBezTo>
                    <a:cubicBezTo>
                      <a:pt x="1091" y="0"/>
                      <a:pt x="1091" y="0"/>
                      <a:pt x="1091" y="0"/>
                    </a:cubicBezTo>
                    <a:cubicBezTo>
                      <a:pt x="849" y="0"/>
                      <a:pt x="849" y="0"/>
                      <a:pt x="849" y="0"/>
                    </a:cubicBezTo>
                    <a:cubicBezTo>
                      <a:pt x="849" y="192"/>
                      <a:pt x="849" y="192"/>
                      <a:pt x="849" y="192"/>
                    </a:cubicBezTo>
                    <a:cubicBezTo>
                      <a:pt x="792" y="200"/>
                      <a:pt x="738" y="215"/>
                      <a:pt x="686" y="235"/>
                    </a:cubicBezTo>
                    <a:cubicBezTo>
                      <a:pt x="590" y="69"/>
                      <a:pt x="590" y="69"/>
                      <a:pt x="590" y="69"/>
                    </a:cubicBezTo>
                    <a:cubicBezTo>
                      <a:pt x="380" y="190"/>
                      <a:pt x="380" y="190"/>
                      <a:pt x="380" y="190"/>
                    </a:cubicBezTo>
                    <a:cubicBezTo>
                      <a:pt x="476" y="356"/>
                      <a:pt x="476" y="356"/>
                      <a:pt x="476" y="356"/>
                    </a:cubicBezTo>
                    <a:cubicBezTo>
                      <a:pt x="432" y="392"/>
                      <a:pt x="392" y="432"/>
                      <a:pt x="356" y="476"/>
                    </a:cubicBezTo>
                    <a:cubicBezTo>
                      <a:pt x="190" y="380"/>
                      <a:pt x="190" y="380"/>
                      <a:pt x="190" y="380"/>
                    </a:cubicBezTo>
                    <a:cubicBezTo>
                      <a:pt x="69" y="590"/>
                      <a:pt x="69" y="590"/>
                      <a:pt x="69" y="590"/>
                    </a:cubicBezTo>
                    <a:cubicBezTo>
                      <a:pt x="235" y="686"/>
                      <a:pt x="235" y="686"/>
                      <a:pt x="235" y="686"/>
                    </a:cubicBezTo>
                    <a:cubicBezTo>
                      <a:pt x="215" y="738"/>
                      <a:pt x="201" y="792"/>
                      <a:pt x="192" y="849"/>
                    </a:cubicBezTo>
                    <a:cubicBezTo>
                      <a:pt x="0" y="849"/>
                      <a:pt x="0" y="849"/>
                      <a:pt x="0" y="849"/>
                    </a:cubicBezTo>
                    <a:cubicBezTo>
                      <a:pt x="0" y="1091"/>
                      <a:pt x="0" y="1091"/>
                      <a:pt x="0" y="1091"/>
                    </a:cubicBezTo>
                    <a:cubicBezTo>
                      <a:pt x="192" y="1091"/>
                      <a:pt x="192" y="1091"/>
                      <a:pt x="192" y="1091"/>
                    </a:cubicBezTo>
                    <a:cubicBezTo>
                      <a:pt x="201" y="1148"/>
                      <a:pt x="215" y="1202"/>
                      <a:pt x="235" y="1254"/>
                    </a:cubicBezTo>
                    <a:cubicBezTo>
                      <a:pt x="69" y="1350"/>
                      <a:pt x="69" y="1350"/>
                      <a:pt x="69" y="1350"/>
                    </a:cubicBezTo>
                    <a:cubicBezTo>
                      <a:pt x="190" y="1560"/>
                      <a:pt x="190" y="1560"/>
                      <a:pt x="190" y="1560"/>
                    </a:cubicBezTo>
                    <a:cubicBezTo>
                      <a:pt x="356" y="1464"/>
                      <a:pt x="356" y="1464"/>
                      <a:pt x="356" y="1464"/>
                    </a:cubicBezTo>
                    <a:cubicBezTo>
                      <a:pt x="392" y="1508"/>
                      <a:pt x="432" y="1548"/>
                      <a:pt x="476" y="1584"/>
                    </a:cubicBezTo>
                    <a:cubicBezTo>
                      <a:pt x="380" y="1750"/>
                      <a:pt x="380" y="1750"/>
                      <a:pt x="380" y="1750"/>
                    </a:cubicBezTo>
                    <a:cubicBezTo>
                      <a:pt x="590" y="1871"/>
                      <a:pt x="590" y="1871"/>
                      <a:pt x="590" y="1871"/>
                    </a:cubicBezTo>
                    <a:cubicBezTo>
                      <a:pt x="686" y="1705"/>
                      <a:pt x="686" y="1705"/>
                      <a:pt x="686" y="1705"/>
                    </a:cubicBezTo>
                    <a:cubicBezTo>
                      <a:pt x="738" y="1725"/>
                      <a:pt x="792" y="1739"/>
                      <a:pt x="849" y="1748"/>
                    </a:cubicBezTo>
                    <a:cubicBezTo>
                      <a:pt x="849" y="1940"/>
                      <a:pt x="849" y="1940"/>
                      <a:pt x="849" y="1940"/>
                    </a:cubicBezTo>
                    <a:cubicBezTo>
                      <a:pt x="1091" y="1940"/>
                      <a:pt x="1091" y="1940"/>
                      <a:pt x="1091" y="1940"/>
                    </a:cubicBezTo>
                    <a:cubicBezTo>
                      <a:pt x="1091" y="1748"/>
                      <a:pt x="1091" y="1748"/>
                      <a:pt x="1091" y="1748"/>
                    </a:cubicBezTo>
                    <a:cubicBezTo>
                      <a:pt x="1148" y="1739"/>
                      <a:pt x="1202" y="1725"/>
                      <a:pt x="1254" y="1705"/>
                    </a:cubicBezTo>
                    <a:cubicBezTo>
                      <a:pt x="1350" y="1871"/>
                      <a:pt x="1350" y="1871"/>
                      <a:pt x="1350" y="1871"/>
                    </a:cubicBezTo>
                    <a:cubicBezTo>
                      <a:pt x="1560" y="1750"/>
                      <a:pt x="1560" y="1750"/>
                      <a:pt x="1560" y="1750"/>
                    </a:cubicBezTo>
                    <a:cubicBezTo>
                      <a:pt x="1464" y="1584"/>
                      <a:pt x="1464" y="1584"/>
                      <a:pt x="1464" y="1584"/>
                    </a:cubicBezTo>
                    <a:cubicBezTo>
                      <a:pt x="1509" y="1548"/>
                      <a:pt x="1548" y="1508"/>
                      <a:pt x="1584" y="1464"/>
                    </a:cubicBezTo>
                    <a:cubicBezTo>
                      <a:pt x="1750" y="1560"/>
                      <a:pt x="1750" y="1560"/>
                      <a:pt x="1750" y="1560"/>
                    </a:cubicBezTo>
                    <a:cubicBezTo>
                      <a:pt x="1871" y="1350"/>
                      <a:pt x="1871" y="1350"/>
                      <a:pt x="1871" y="1350"/>
                    </a:cubicBezTo>
                    <a:cubicBezTo>
                      <a:pt x="1705" y="1254"/>
                      <a:pt x="1705" y="1254"/>
                      <a:pt x="1705" y="1254"/>
                    </a:cubicBezTo>
                    <a:cubicBezTo>
                      <a:pt x="1725" y="1202"/>
                      <a:pt x="1740" y="1148"/>
                      <a:pt x="1748" y="1091"/>
                    </a:cubicBezTo>
                    <a:cubicBezTo>
                      <a:pt x="1940" y="1091"/>
                      <a:pt x="1940" y="1091"/>
                      <a:pt x="1940" y="1091"/>
                    </a:cubicBezTo>
                    <a:close/>
                    <a:moveTo>
                      <a:pt x="970" y="1516"/>
                    </a:moveTo>
                    <a:cubicBezTo>
                      <a:pt x="669" y="1516"/>
                      <a:pt x="424" y="1271"/>
                      <a:pt x="424" y="970"/>
                    </a:cubicBezTo>
                    <a:cubicBezTo>
                      <a:pt x="424" y="669"/>
                      <a:pt x="669" y="424"/>
                      <a:pt x="970" y="424"/>
                    </a:cubicBezTo>
                    <a:cubicBezTo>
                      <a:pt x="1271" y="424"/>
                      <a:pt x="1516" y="669"/>
                      <a:pt x="1516" y="970"/>
                    </a:cubicBezTo>
                    <a:cubicBezTo>
                      <a:pt x="1516" y="1271"/>
                      <a:pt x="1271" y="1516"/>
                      <a:pt x="970" y="15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1" name="Oval 80">
                <a:extLst>
                  <a:ext uri="{FF2B5EF4-FFF2-40B4-BE49-F238E27FC236}">
                    <a16:creationId xmlns:a16="http://schemas.microsoft.com/office/drawing/2014/main" id="{EF154648-8315-40A2-804D-53F6F10A672F}"/>
                  </a:ext>
                </a:extLst>
              </p:cNvPr>
              <p:cNvSpPr/>
              <p:nvPr/>
            </p:nvSpPr>
            <p:spPr>
              <a:xfrm>
                <a:off x="9429718" y="1144379"/>
                <a:ext cx="2815187" cy="281519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3" name="Group 52">
              <a:extLst>
                <a:ext uri="{FF2B5EF4-FFF2-40B4-BE49-F238E27FC236}">
                  <a16:creationId xmlns:a16="http://schemas.microsoft.com/office/drawing/2014/main" id="{17BB75A7-9E2D-4C72-ADC3-059E291C61FD}"/>
                </a:ext>
              </a:extLst>
            </p:cNvPr>
            <p:cNvGrpSpPr/>
            <p:nvPr/>
          </p:nvGrpSpPr>
          <p:grpSpPr>
            <a:xfrm flipH="1">
              <a:off x="7281810" y="5027683"/>
              <a:ext cx="924407" cy="922299"/>
              <a:chOff x="8748159" y="506953"/>
              <a:chExt cx="4178300" cy="4168775"/>
            </a:xfrm>
            <a:solidFill>
              <a:schemeClr val="accent5"/>
            </a:solidFill>
          </p:grpSpPr>
          <p:sp>
            <p:nvSpPr>
              <p:cNvPr id="78" name="Freeform 9">
                <a:extLst>
                  <a:ext uri="{FF2B5EF4-FFF2-40B4-BE49-F238E27FC236}">
                    <a16:creationId xmlns:a16="http://schemas.microsoft.com/office/drawing/2014/main" id="{7857E33C-EC5E-44F8-8AE8-E37DBC8575EC}"/>
                  </a:ext>
                </a:extLst>
              </p:cNvPr>
              <p:cNvSpPr>
                <a:spLocks noEditPoints="1"/>
              </p:cNvSpPr>
              <p:nvPr/>
            </p:nvSpPr>
            <p:spPr bwMode="auto">
              <a:xfrm>
                <a:off x="8748159" y="506953"/>
                <a:ext cx="4178300" cy="4168775"/>
              </a:xfrm>
              <a:custGeom>
                <a:avLst/>
                <a:gdLst>
                  <a:gd name="T0" fmla="*/ 1940 w 1940"/>
                  <a:gd name="T1" fmla="*/ 1091 h 1940"/>
                  <a:gd name="T2" fmla="*/ 1940 w 1940"/>
                  <a:gd name="T3" fmla="*/ 849 h 1940"/>
                  <a:gd name="T4" fmla="*/ 1748 w 1940"/>
                  <a:gd name="T5" fmla="*/ 849 h 1940"/>
                  <a:gd name="T6" fmla="*/ 1705 w 1940"/>
                  <a:gd name="T7" fmla="*/ 686 h 1940"/>
                  <a:gd name="T8" fmla="*/ 1871 w 1940"/>
                  <a:gd name="T9" fmla="*/ 590 h 1940"/>
                  <a:gd name="T10" fmla="*/ 1750 w 1940"/>
                  <a:gd name="T11" fmla="*/ 380 h 1940"/>
                  <a:gd name="T12" fmla="*/ 1584 w 1940"/>
                  <a:gd name="T13" fmla="*/ 476 h 1940"/>
                  <a:gd name="T14" fmla="*/ 1464 w 1940"/>
                  <a:gd name="T15" fmla="*/ 356 h 1940"/>
                  <a:gd name="T16" fmla="*/ 1560 w 1940"/>
                  <a:gd name="T17" fmla="*/ 190 h 1940"/>
                  <a:gd name="T18" fmla="*/ 1350 w 1940"/>
                  <a:gd name="T19" fmla="*/ 69 h 1940"/>
                  <a:gd name="T20" fmla="*/ 1254 w 1940"/>
                  <a:gd name="T21" fmla="*/ 235 h 1940"/>
                  <a:gd name="T22" fmla="*/ 1091 w 1940"/>
                  <a:gd name="T23" fmla="*/ 192 h 1940"/>
                  <a:gd name="T24" fmla="*/ 1091 w 1940"/>
                  <a:gd name="T25" fmla="*/ 0 h 1940"/>
                  <a:gd name="T26" fmla="*/ 849 w 1940"/>
                  <a:gd name="T27" fmla="*/ 0 h 1940"/>
                  <a:gd name="T28" fmla="*/ 849 w 1940"/>
                  <a:gd name="T29" fmla="*/ 192 h 1940"/>
                  <a:gd name="T30" fmla="*/ 686 w 1940"/>
                  <a:gd name="T31" fmla="*/ 235 h 1940"/>
                  <a:gd name="T32" fmla="*/ 590 w 1940"/>
                  <a:gd name="T33" fmla="*/ 69 h 1940"/>
                  <a:gd name="T34" fmla="*/ 380 w 1940"/>
                  <a:gd name="T35" fmla="*/ 190 h 1940"/>
                  <a:gd name="T36" fmla="*/ 476 w 1940"/>
                  <a:gd name="T37" fmla="*/ 356 h 1940"/>
                  <a:gd name="T38" fmla="*/ 356 w 1940"/>
                  <a:gd name="T39" fmla="*/ 476 h 1940"/>
                  <a:gd name="T40" fmla="*/ 190 w 1940"/>
                  <a:gd name="T41" fmla="*/ 380 h 1940"/>
                  <a:gd name="T42" fmla="*/ 69 w 1940"/>
                  <a:gd name="T43" fmla="*/ 590 h 1940"/>
                  <a:gd name="T44" fmla="*/ 235 w 1940"/>
                  <a:gd name="T45" fmla="*/ 686 h 1940"/>
                  <a:gd name="T46" fmla="*/ 192 w 1940"/>
                  <a:gd name="T47" fmla="*/ 849 h 1940"/>
                  <a:gd name="T48" fmla="*/ 0 w 1940"/>
                  <a:gd name="T49" fmla="*/ 849 h 1940"/>
                  <a:gd name="T50" fmla="*/ 0 w 1940"/>
                  <a:gd name="T51" fmla="*/ 1091 h 1940"/>
                  <a:gd name="T52" fmla="*/ 192 w 1940"/>
                  <a:gd name="T53" fmla="*/ 1091 h 1940"/>
                  <a:gd name="T54" fmla="*/ 235 w 1940"/>
                  <a:gd name="T55" fmla="*/ 1254 h 1940"/>
                  <a:gd name="T56" fmla="*/ 69 w 1940"/>
                  <a:gd name="T57" fmla="*/ 1350 h 1940"/>
                  <a:gd name="T58" fmla="*/ 190 w 1940"/>
                  <a:gd name="T59" fmla="*/ 1560 h 1940"/>
                  <a:gd name="T60" fmla="*/ 356 w 1940"/>
                  <a:gd name="T61" fmla="*/ 1464 h 1940"/>
                  <a:gd name="T62" fmla="*/ 476 w 1940"/>
                  <a:gd name="T63" fmla="*/ 1584 h 1940"/>
                  <a:gd name="T64" fmla="*/ 380 w 1940"/>
                  <a:gd name="T65" fmla="*/ 1750 h 1940"/>
                  <a:gd name="T66" fmla="*/ 590 w 1940"/>
                  <a:gd name="T67" fmla="*/ 1871 h 1940"/>
                  <a:gd name="T68" fmla="*/ 686 w 1940"/>
                  <a:gd name="T69" fmla="*/ 1705 h 1940"/>
                  <a:gd name="T70" fmla="*/ 849 w 1940"/>
                  <a:gd name="T71" fmla="*/ 1748 h 1940"/>
                  <a:gd name="T72" fmla="*/ 849 w 1940"/>
                  <a:gd name="T73" fmla="*/ 1940 h 1940"/>
                  <a:gd name="T74" fmla="*/ 1091 w 1940"/>
                  <a:gd name="T75" fmla="*/ 1940 h 1940"/>
                  <a:gd name="T76" fmla="*/ 1091 w 1940"/>
                  <a:gd name="T77" fmla="*/ 1748 h 1940"/>
                  <a:gd name="T78" fmla="*/ 1254 w 1940"/>
                  <a:gd name="T79" fmla="*/ 1705 h 1940"/>
                  <a:gd name="T80" fmla="*/ 1350 w 1940"/>
                  <a:gd name="T81" fmla="*/ 1871 h 1940"/>
                  <a:gd name="T82" fmla="*/ 1560 w 1940"/>
                  <a:gd name="T83" fmla="*/ 1750 h 1940"/>
                  <a:gd name="T84" fmla="*/ 1464 w 1940"/>
                  <a:gd name="T85" fmla="*/ 1584 h 1940"/>
                  <a:gd name="T86" fmla="*/ 1584 w 1940"/>
                  <a:gd name="T87" fmla="*/ 1464 h 1940"/>
                  <a:gd name="T88" fmla="*/ 1750 w 1940"/>
                  <a:gd name="T89" fmla="*/ 1560 h 1940"/>
                  <a:gd name="T90" fmla="*/ 1871 w 1940"/>
                  <a:gd name="T91" fmla="*/ 1350 h 1940"/>
                  <a:gd name="T92" fmla="*/ 1705 w 1940"/>
                  <a:gd name="T93" fmla="*/ 1254 h 1940"/>
                  <a:gd name="T94" fmla="*/ 1748 w 1940"/>
                  <a:gd name="T95" fmla="*/ 1091 h 1940"/>
                  <a:gd name="T96" fmla="*/ 1940 w 1940"/>
                  <a:gd name="T97" fmla="*/ 1091 h 1940"/>
                  <a:gd name="T98" fmla="*/ 970 w 1940"/>
                  <a:gd name="T99" fmla="*/ 1516 h 1940"/>
                  <a:gd name="T100" fmla="*/ 424 w 1940"/>
                  <a:gd name="T101" fmla="*/ 970 h 1940"/>
                  <a:gd name="T102" fmla="*/ 970 w 1940"/>
                  <a:gd name="T103" fmla="*/ 424 h 1940"/>
                  <a:gd name="T104" fmla="*/ 1516 w 1940"/>
                  <a:gd name="T105" fmla="*/ 970 h 1940"/>
                  <a:gd name="T106" fmla="*/ 970 w 1940"/>
                  <a:gd name="T107" fmla="*/ 1516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40" h="1940">
                    <a:moveTo>
                      <a:pt x="1940" y="1091"/>
                    </a:moveTo>
                    <a:cubicBezTo>
                      <a:pt x="1940" y="849"/>
                      <a:pt x="1940" y="849"/>
                      <a:pt x="1940" y="849"/>
                    </a:cubicBezTo>
                    <a:cubicBezTo>
                      <a:pt x="1748" y="849"/>
                      <a:pt x="1748" y="849"/>
                      <a:pt x="1748" y="849"/>
                    </a:cubicBezTo>
                    <a:cubicBezTo>
                      <a:pt x="1740" y="792"/>
                      <a:pt x="1725" y="738"/>
                      <a:pt x="1705" y="686"/>
                    </a:cubicBezTo>
                    <a:cubicBezTo>
                      <a:pt x="1871" y="590"/>
                      <a:pt x="1871" y="590"/>
                      <a:pt x="1871" y="590"/>
                    </a:cubicBezTo>
                    <a:cubicBezTo>
                      <a:pt x="1750" y="380"/>
                      <a:pt x="1750" y="380"/>
                      <a:pt x="1750" y="380"/>
                    </a:cubicBezTo>
                    <a:cubicBezTo>
                      <a:pt x="1584" y="476"/>
                      <a:pt x="1584" y="476"/>
                      <a:pt x="1584" y="476"/>
                    </a:cubicBezTo>
                    <a:cubicBezTo>
                      <a:pt x="1548" y="432"/>
                      <a:pt x="1509" y="392"/>
                      <a:pt x="1464" y="356"/>
                    </a:cubicBezTo>
                    <a:cubicBezTo>
                      <a:pt x="1560" y="190"/>
                      <a:pt x="1560" y="190"/>
                      <a:pt x="1560" y="190"/>
                    </a:cubicBezTo>
                    <a:cubicBezTo>
                      <a:pt x="1350" y="69"/>
                      <a:pt x="1350" y="69"/>
                      <a:pt x="1350" y="69"/>
                    </a:cubicBezTo>
                    <a:cubicBezTo>
                      <a:pt x="1254" y="235"/>
                      <a:pt x="1254" y="235"/>
                      <a:pt x="1254" y="235"/>
                    </a:cubicBezTo>
                    <a:cubicBezTo>
                      <a:pt x="1202" y="215"/>
                      <a:pt x="1148" y="200"/>
                      <a:pt x="1091" y="192"/>
                    </a:cubicBezTo>
                    <a:cubicBezTo>
                      <a:pt x="1091" y="0"/>
                      <a:pt x="1091" y="0"/>
                      <a:pt x="1091" y="0"/>
                    </a:cubicBezTo>
                    <a:cubicBezTo>
                      <a:pt x="849" y="0"/>
                      <a:pt x="849" y="0"/>
                      <a:pt x="849" y="0"/>
                    </a:cubicBezTo>
                    <a:cubicBezTo>
                      <a:pt x="849" y="192"/>
                      <a:pt x="849" y="192"/>
                      <a:pt x="849" y="192"/>
                    </a:cubicBezTo>
                    <a:cubicBezTo>
                      <a:pt x="792" y="200"/>
                      <a:pt x="738" y="215"/>
                      <a:pt x="686" y="235"/>
                    </a:cubicBezTo>
                    <a:cubicBezTo>
                      <a:pt x="590" y="69"/>
                      <a:pt x="590" y="69"/>
                      <a:pt x="590" y="69"/>
                    </a:cubicBezTo>
                    <a:cubicBezTo>
                      <a:pt x="380" y="190"/>
                      <a:pt x="380" y="190"/>
                      <a:pt x="380" y="190"/>
                    </a:cubicBezTo>
                    <a:cubicBezTo>
                      <a:pt x="476" y="356"/>
                      <a:pt x="476" y="356"/>
                      <a:pt x="476" y="356"/>
                    </a:cubicBezTo>
                    <a:cubicBezTo>
                      <a:pt x="432" y="392"/>
                      <a:pt x="392" y="432"/>
                      <a:pt x="356" y="476"/>
                    </a:cubicBezTo>
                    <a:cubicBezTo>
                      <a:pt x="190" y="380"/>
                      <a:pt x="190" y="380"/>
                      <a:pt x="190" y="380"/>
                    </a:cubicBezTo>
                    <a:cubicBezTo>
                      <a:pt x="69" y="590"/>
                      <a:pt x="69" y="590"/>
                      <a:pt x="69" y="590"/>
                    </a:cubicBezTo>
                    <a:cubicBezTo>
                      <a:pt x="235" y="686"/>
                      <a:pt x="235" y="686"/>
                      <a:pt x="235" y="686"/>
                    </a:cubicBezTo>
                    <a:cubicBezTo>
                      <a:pt x="215" y="738"/>
                      <a:pt x="201" y="792"/>
                      <a:pt x="192" y="849"/>
                    </a:cubicBezTo>
                    <a:cubicBezTo>
                      <a:pt x="0" y="849"/>
                      <a:pt x="0" y="849"/>
                      <a:pt x="0" y="849"/>
                    </a:cubicBezTo>
                    <a:cubicBezTo>
                      <a:pt x="0" y="1091"/>
                      <a:pt x="0" y="1091"/>
                      <a:pt x="0" y="1091"/>
                    </a:cubicBezTo>
                    <a:cubicBezTo>
                      <a:pt x="192" y="1091"/>
                      <a:pt x="192" y="1091"/>
                      <a:pt x="192" y="1091"/>
                    </a:cubicBezTo>
                    <a:cubicBezTo>
                      <a:pt x="201" y="1148"/>
                      <a:pt x="215" y="1202"/>
                      <a:pt x="235" y="1254"/>
                    </a:cubicBezTo>
                    <a:cubicBezTo>
                      <a:pt x="69" y="1350"/>
                      <a:pt x="69" y="1350"/>
                      <a:pt x="69" y="1350"/>
                    </a:cubicBezTo>
                    <a:cubicBezTo>
                      <a:pt x="190" y="1560"/>
                      <a:pt x="190" y="1560"/>
                      <a:pt x="190" y="1560"/>
                    </a:cubicBezTo>
                    <a:cubicBezTo>
                      <a:pt x="356" y="1464"/>
                      <a:pt x="356" y="1464"/>
                      <a:pt x="356" y="1464"/>
                    </a:cubicBezTo>
                    <a:cubicBezTo>
                      <a:pt x="392" y="1508"/>
                      <a:pt x="432" y="1548"/>
                      <a:pt x="476" y="1584"/>
                    </a:cubicBezTo>
                    <a:cubicBezTo>
                      <a:pt x="380" y="1750"/>
                      <a:pt x="380" y="1750"/>
                      <a:pt x="380" y="1750"/>
                    </a:cubicBezTo>
                    <a:cubicBezTo>
                      <a:pt x="590" y="1871"/>
                      <a:pt x="590" y="1871"/>
                      <a:pt x="590" y="1871"/>
                    </a:cubicBezTo>
                    <a:cubicBezTo>
                      <a:pt x="686" y="1705"/>
                      <a:pt x="686" y="1705"/>
                      <a:pt x="686" y="1705"/>
                    </a:cubicBezTo>
                    <a:cubicBezTo>
                      <a:pt x="738" y="1725"/>
                      <a:pt x="792" y="1739"/>
                      <a:pt x="849" y="1748"/>
                    </a:cubicBezTo>
                    <a:cubicBezTo>
                      <a:pt x="849" y="1940"/>
                      <a:pt x="849" y="1940"/>
                      <a:pt x="849" y="1940"/>
                    </a:cubicBezTo>
                    <a:cubicBezTo>
                      <a:pt x="1091" y="1940"/>
                      <a:pt x="1091" y="1940"/>
                      <a:pt x="1091" y="1940"/>
                    </a:cubicBezTo>
                    <a:cubicBezTo>
                      <a:pt x="1091" y="1748"/>
                      <a:pt x="1091" y="1748"/>
                      <a:pt x="1091" y="1748"/>
                    </a:cubicBezTo>
                    <a:cubicBezTo>
                      <a:pt x="1148" y="1739"/>
                      <a:pt x="1202" y="1725"/>
                      <a:pt x="1254" y="1705"/>
                    </a:cubicBezTo>
                    <a:cubicBezTo>
                      <a:pt x="1350" y="1871"/>
                      <a:pt x="1350" y="1871"/>
                      <a:pt x="1350" y="1871"/>
                    </a:cubicBezTo>
                    <a:cubicBezTo>
                      <a:pt x="1560" y="1750"/>
                      <a:pt x="1560" y="1750"/>
                      <a:pt x="1560" y="1750"/>
                    </a:cubicBezTo>
                    <a:cubicBezTo>
                      <a:pt x="1464" y="1584"/>
                      <a:pt x="1464" y="1584"/>
                      <a:pt x="1464" y="1584"/>
                    </a:cubicBezTo>
                    <a:cubicBezTo>
                      <a:pt x="1509" y="1548"/>
                      <a:pt x="1548" y="1508"/>
                      <a:pt x="1584" y="1464"/>
                    </a:cubicBezTo>
                    <a:cubicBezTo>
                      <a:pt x="1750" y="1560"/>
                      <a:pt x="1750" y="1560"/>
                      <a:pt x="1750" y="1560"/>
                    </a:cubicBezTo>
                    <a:cubicBezTo>
                      <a:pt x="1871" y="1350"/>
                      <a:pt x="1871" y="1350"/>
                      <a:pt x="1871" y="1350"/>
                    </a:cubicBezTo>
                    <a:cubicBezTo>
                      <a:pt x="1705" y="1254"/>
                      <a:pt x="1705" y="1254"/>
                      <a:pt x="1705" y="1254"/>
                    </a:cubicBezTo>
                    <a:cubicBezTo>
                      <a:pt x="1725" y="1202"/>
                      <a:pt x="1740" y="1148"/>
                      <a:pt x="1748" y="1091"/>
                    </a:cubicBezTo>
                    <a:cubicBezTo>
                      <a:pt x="1940" y="1091"/>
                      <a:pt x="1940" y="1091"/>
                      <a:pt x="1940" y="1091"/>
                    </a:cubicBezTo>
                    <a:close/>
                    <a:moveTo>
                      <a:pt x="970" y="1516"/>
                    </a:moveTo>
                    <a:cubicBezTo>
                      <a:pt x="669" y="1516"/>
                      <a:pt x="424" y="1271"/>
                      <a:pt x="424" y="970"/>
                    </a:cubicBezTo>
                    <a:cubicBezTo>
                      <a:pt x="424" y="669"/>
                      <a:pt x="669" y="424"/>
                      <a:pt x="970" y="424"/>
                    </a:cubicBezTo>
                    <a:cubicBezTo>
                      <a:pt x="1271" y="424"/>
                      <a:pt x="1516" y="669"/>
                      <a:pt x="1516" y="970"/>
                    </a:cubicBezTo>
                    <a:cubicBezTo>
                      <a:pt x="1516" y="1271"/>
                      <a:pt x="1271" y="1516"/>
                      <a:pt x="970" y="15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9" name="Oval 78">
                <a:extLst>
                  <a:ext uri="{FF2B5EF4-FFF2-40B4-BE49-F238E27FC236}">
                    <a16:creationId xmlns:a16="http://schemas.microsoft.com/office/drawing/2014/main" id="{81CC95BC-15BA-4161-8411-46ECAC2C3AA9}"/>
                  </a:ext>
                </a:extLst>
              </p:cNvPr>
              <p:cNvSpPr/>
              <p:nvPr/>
            </p:nvSpPr>
            <p:spPr>
              <a:xfrm>
                <a:off x="9429718" y="1144379"/>
                <a:ext cx="2815187" cy="281519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4" name="Group 53">
              <a:extLst>
                <a:ext uri="{FF2B5EF4-FFF2-40B4-BE49-F238E27FC236}">
                  <a16:creationId xmlns:a16="http://schemas.microsoft.com/office/drawing/2014/main" id="{98DD4D72-FB7D-4560-84EF-E0834E867499}"/>
                </a:ext>
              </a:extLst>
            </p:cNvPr>
            <p:cNvGrpSpPr/>
            <p:nvPr/>
          </p:nvGrpSpPr>
          <p:grpSpPr>
            <a:xfrm flipH="1">
              <a:off x="8207449" y="2568037"/>
              <a:ext cx="924407" cy="922299"/>
              <a:chOff x="8748159" y="506953"/>
              <a:chExt cx="4178300" cy="4168775"/>
            </a:xfrm>
            <a:solidFill>
              <a:schemeClr val="accent2"/>
            </a:solidFill>
          </p:grpSpPr>
          <p:sp>
            <p:nvSpPr>
              <p:cNvPr id="76" name="Freeform 9">
                <a:extLst>
                  <a:ext uri="{FF2B5EF4-FFF2-40B4-BE49-F238E27FC236}">
                    <a16:creationId xmlns:a16="http://schemas.microsoft.com/office/drawing/2014/main" id="{ADBAABC2-F884-4FAB-B869-0A96AC9BEAF0}"/>
                  </a:ext>
                </a:extLst>
              </p:cNvPr>
              <p:cNvSpPr>
                <a:spLocks noEditPoints="1"/>
              </p:cNvSpPr>
              <p:nvPr/>
            </p:nvSpPr>
            <p:spPr bwMode="auto">
              <a:xfrm>
                <a:off x="8748159" y="506953"/>
                <a:ext cx="4178300" cy="4168775"/>
              </a:xfrm>
              <a:custGeom>
                <a:avLst/>
                <a:gdLst>
                  <a:gd name="T0" fmla="*/ 1940 w 1940"/>
                  <a:gd name="T1" fmla="*/ 1091 h 1940"/>
                  <a:gd name="T2" fmla="*/ 1940 w 1940"/>
                  <a:gd name="T3" fmla="*/ 849 h 1940"/>
                  <a:gd name="T4" fmla="*/ 1748 w 1940"/>
                  <a:gd name="T5" fmla="*/ 849 h 1940"/>
                  <a:gd name="T6" fmla="*/ 1705 w 1940"/>
                  <a:gd name="T7" fmla="*/ 686 h 1940"/>
                  <a:gd name="T8" fmla="*/ 1871 w 1940"/>
                  <a:gd name="T9" fmla="*/ 590 h 1940"/>
                  <a:gd name="T10" fmla="*/ 1750 w 1940"/>
                  <a:gd name="T11" fmla="*/ 380 h 1940"/>
                  <a:gd name="T12" fmla="*/ 1584 w 1940"/>
                  <a:gd name="T13" fmla="*/ 476 h 1940"/>
                  <a:gd name="T14" fmla="*/ 1464 w 1940"/>
                  <a:gd name="T15" fmla="*/ 356 h 1940"/>
                  <a:gd name="T16" fmla="*/ 1560 w 1940"/>
                  <a:gd name="T17" fmla="*/ 190 h 1940"/>
                  <a:gd name="T18" fmla="*/ 1350 w 1940"/>
                  <a:gd name="T19" fmla="*/ 69 h 1940"/>
                  <a:gd name="T20" fmla="*/ 1254 w 1940"/>
                  <a:gd name="T21" fmla="*/ 235 h 1940"/>
                  <a:gd name="T22" fmla="*/ 1091 w 1940"/>
                  <a:gd name="T23" fmla="*/ 192 h 1940"/>
                  <a:gd name="T24" fmla="*/ 1091 w 1940"/>
                  <a:gd name="T25" fmla="*/ 0 h 1940"/>
                  <a:gd name="T26" fmla="*/ 849 w 1940"/>
                  <a:gd name="T27" fmla="*/ 0 h 1940"/>
                  <a:gd name="T28" fmla="*/ 849 w 1940"/>
                  <a:gd name="T29" fmla="*/ 192 h 1940"/>
                  <a:gd name="T30" fmla="*/ 686 w 1940"/>
                  <a:gd name="T31" fmla="*/ 235 h 1940"/>
                  <a:gd name="T32" fmla="*/ 590 w 1940"/>
                  <a:gd name="T33" fmla="*/ 69 h 1940"/>
                  <a:gd name="T34" fmla="*/ 380 w 1940"/>
                  <a:gd name="T35" fmla="*/ 190 h 1940"/>
                  <a:gd name="T36" fmla="*/ 476 w 1940"/>
                  <a:gd name="T37" fmla="*/ 356 h 1940"/>
                  <a:gd name="T38" fmla="*/ 356 w 1940"/>
                  <a:gd name="T39" fmla="*/ 476 h 1940"/>
                  <a:gd name="T40" fmla="*/ 190 w 1940"/>
                  <a:gd name="T41" fmla="*/ 380 h 1940"/>
                  <a:gd name="T42" fmla="*/ 69 w 1940"/>
                  <a:gd name="T43" fmla="*/ 590 h 1940"/>
                  <a:gd name="T44" fmla="*/ 235 w 1940"/>
                  <a:gd name="T45" fmla="*/ 686 h 1940"/>
                  <a:gd name="T46" fmla="*/ 192 w 1940"/>
                  <a:gd name="T47" fmla="*/ 849 h 1940"/>
                  <a:gd name="T48" fmla="*/ 0 w 1940"/>
                  <a:gd name="T49" fmla="*/ 849 h 1940"/>
                  <a:gd name="T50" fmla="*/ 0 w 1940"/>
                  <a:gd name="T51" fmla="*/ 1091 h 1940"/>
                  <a:gd name="T52" fmla="*/ 192 w 1940"/>
                  <a:gd name="T53" fmla="*/ 1091 h 1940"/>
                  <a:gd name="T54" fmla="*/ 235 w 1940"/>
                  <a:gd name="T55" fmla="*/ 1254 h 1940"/>
                  <a:gd name="T56" fmla="*/ 69 w 1940"/>
                  <a:gd name="T57" fmla="*/ 1350 h 1940"/>
                  <a:gd name="T58" fmla="*/ 190 w 1940"/>
                  <a:gd name="T59" fmla="*/ 1560 h 1940"/>
                  <a:gd name="T60" fmla="*/ 356 w 1940"/>
                  <a:gd name="T61" fmla="*/ 1464 h 1940"/>
                  <a:gd name="T62" fmla="*/ 476 w 1940"/>
                  <a:gd name="T63" fmla="*/ 1584 h 1940"/>
                  <a:gd name="T64" fmla="*/ 380 w 1940"/>
                  <a:gd name="T65" fmla="*/ 1750 h 1940"/>
                  <a:gd name="T66" fmla="*/ 590 w 1940"/>
                  <a:gd name="T67" fmla="*/ 1871 h 1940"/>
                  <a:gd name="T68" fmla="*/ 686 w 1940"/>
                  <a:gd name="T69" fmla="*/ 1705 h 1940"/>
                  <a:gd name="T70" fmla="*/ 849 w 1940"/>
                  <a:gd name="T71" fmla="*/ 1748 h 1940"/>
                  <a:gd name="T72" fmla="*/ 849 w 1940"/>
                  <a:gd name="T73" fmla="*/ 1940 h 1940"/>
                  <a:gd name="T74" fmla="*/ 1091 w 1940"/>
                  <a:gd name="T75" fmla="*/ 1940 h 1940"/>
                  <a:gd name="T76" fmla="*/ 1091 w 1940"/>
                  <a:gd name="T77" fmla="*/ 1748 h 1940"/>
                  <a:gd name="T78" fmla="*/ 1254 w 1940"/>
                  <a:gd name="T79" fmla="*/ 1705 h 1940"/>
                  <a:gd name="T80" fmla="*/ 1350 w 1940"/>
                  <a:gd name="T81" fmla="*/ 1871 h 1940"/>
                  <a:gd name="T82" fmla="*/ 1560 w 1940"/>
                  <a:gd name="T83" fmla="*/ 1750 h 1940"/>
                  <a:gd name="T84" fmla="*/ 1464 w 1940"/>
                  <a:gd name="T85" fmla="*/ 1584 h 1940"/>
                  <a:gd name="T86" fmla="*/ 1584 w 1940"/>
                  <a:gd name="T87" fmla="*/ 1464 h 1940"/>
                  <a:gd name="T88" fmla="*/ 1750 w 1940"/>
                  <a:gd name="T89" fmla="*/ 1560 h 1940"/>
                  <a:gd name="T90" fmla="*/ 1871 w 1940"/>
                  <a:gd name="T91" fmla="*/ 1350 h 1940"/>
                  <a:gd name="T92" fmla="*/ 1705 w 1940"/>
                  <a:gd name="T93" fmla="*/ 1254 h 1940"/>
                  <a:gd name="T94" fmla="*/ 1748 w 1940"/>
                  <a:gd name="T95" fmla="*/ 1091 h 1940"/>
                  <a:gd name="T96" fmla="*/ 1940 w 1940"/>
                  <a:gd name="T97" fmla="*/ 1091 h 1940"/>
                  <a:gd name="T98" fmla="*/ 970 w 1940"/>
                  <a:gd name="T99" fmla="*/ 1516 h 1940"/>
                  <a:gd name="T100" fmla="*/ 424 w 1940"/>
                  <a:gd name="T101" fmla="*/ 970 h 1940"/>
                  <a:gd name="T102" fmla="*/ 970 w 1940"/>
                  <a:gd name="T103" fmla="*/ 424 h 1940"/>
                  <a:gd name="T104" fmla="*/ 1516 w 1940"/>
                  <a:gd name="T105" fmla="*/ 970 h 1940"/>
                  <a:gd name="T106" fmla="*/ 970 w 1940"/>
                  <a:gd name="T107" fmla="*/ 1516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40" h="1940">
                    <a:moveTo>
                      <a:pt x="1940" y="1091"/>
                    </a:moveTo>
                    <a:cubicBezTo>
                      <a:pt x="1940" y="849"/>
                      <a:pt x="1940" y="849"/>
                      <a:pt x="1940" y="849"/>
                    </a:cubicBezTo>
                    <a:cubicBezTo>
                      <a:pt x="1748" y="849"/>
                      <a:pt x="1748" y="849"/>
                      <a:pt x="1748" y="849"/>
                    </a:cubicBezTo>
                    <a:cubicBezTo>
                      <a:pt x="1740" y="792"/>
                      <a:pt x="1725" y="738"/>
                      <a:pt x="1705" y="686"/>
                    </a:cubicBezTo>
                    <a:cubicBezTo>
                      <a:pt x="1871" y="590"/>
                      <a:pt x="1871" y="590"/>
                      <a:pt x="1871" y="590"/>
                    </a:cubicBezTo>
                    <a:cubicBezTo>
                      <a:pt x="1750" y="380"/>
                      <a:pt x="1750" y="380"/>
                      <a:pt x="1750" y="380"/>
                    </a:cubicBezTo>
                    <a:cubicBezTo>
                      <a:pt x="1584" y="476"/>
                      <a:pt x="1584" y="476"/>
                      <a:pt x="1584" y="476"/>
                    </a:cubicBezTo>
                    <a:cubicBezTo>
                      <a:pt x="1548" y="432"/>
                      <a:pt x="1509" y="392"/>
                      <a:pt x="1464" y="356"/>
                    </a:cubicBezTo>
                    <a:cubicBezTo>
                      <a:pt x="1560" y="190"/>
                      <a:pt x="1560" y="190"/>
                      <a:pt x="1560" y="190"/>
                    </a:cubicBezTo>
                    <a:cubicBezTo>
                      <a:pt x="1350" y="69"/>
                      <a:pt x="1350" y="69"/>
                      <a:pt x="1350" y="69"/>
                    </a:cubicBezTo>
                    <a:cubicBezTo>
                      <a:pt x="1254" y="235"/>
                      <a:pt x="1254" y="235"/>
                      <a:pt x="1254" y="235"/>
                    </a:cubicBezTo>
                    <a:cubicBezTo>
                      <a:pt x="1202" y="215"/>
                      <a:pt x="1148" y="200"/>
                      <a:pt x="1091" y="192"/>
                    </a:cubicBezTo>
                    <a:cubicBezTo>
                      <a:pt x="1091" y="0"/>
                      <a:pt x="1091" y="0"/>
                      <a:pt x="1091" y="0"/>
                    </a:cubicBezTo>
                    <a:cubicBezTo>
                      <a:pt x="849" y="0"/>
                      <a:pt x="849" y="0"/>
                      <a:pt x="849" y="0"/>
                    </a:cubicBezTo>
                    <a:cubicBezTo>
                      <a:pt x="849" y="192"/>
                      <a:pt x="849" y="192"/>
                      <a:pt x="849" y="192"/>
                    </a:cubicBezTo>
                    <a:cubicBezTo>
                      <a:pt x="792" y="200"/>
                      <a:pt x="738" y="215"/>
                      <a:pt x="686" y="235"/>
                    </a:cubicBezTo>
                    <a:cubicBezTo>
                      <a:pt x="590" y="69"/>
                      <a:pt x="590" y="69"/>
                      <a:pt x="590" y="69"/>
                    </a:cubicBezTo>
                    <a:cubicBezTo>
                      <a:pt x="380" y="190"/>
                      <a:pt x="380" y="190"/>
                      <a:pt x="380" y="190"/>
                    </a:cubicBezTo>
                    <a:cubicBezTo>
                      <a:pt x="476" y="356"/>
                      <a:pt x="476" y="356"/>
                      <a:pt x="476" y="356"/>
                    </a:cubicBezTo>
                    <a:cubicBezTo>
                      <a:pt x="432" y="392"/>
                      <a:pt x="392" y="432"/>
                      <a:pt x="356" y="476"/>
                    </a:cubicBezTo>
                    <a:cubicBezTo>
                      <a:pt x="190" y="380"/>
                      <a:pt x="190" y="380"/>
                      <a:pt x="190" y="380"/>
                    </a:cubicBezTo>
                    <a:cubicBezTo>
                      <a:pt x="69" y="590"/>
                      <a:pt x="69" y="590"/>
                      <a:pt x="69" y="590"/>
                    </a:cubicBezTo>
                    <a:cubicBezTo>
                      <a:pt x="235" y="686"/>
                      <a:pt x="235" y="686"/>
                      <a:pt x="235" y="686"/>
                    </a:cubicBezTo>
                    <a:cubicBezTo>
                      <a:pt x="215" y="738"/>
                      <a:pt x="201" y="792"/>
                      <a:pt x="192" y="849"/>
                    </a:cubicBezTo>
                    <a:cubicBezTo>
                      <a:pt x="0" y="849"/>
                      <a:pt x="0" y="849"/>
                      <a:pt x="0" y="849"/>
                    </a:cubicBezTo>
                    <a:cubicBezTo>
                      <a:pt x="0" y="1091"/>
                      <a:pt x="0" y="1091"/>
                      <a:pt x="0" y="1091"/>
                    </a:cubicBezTo>
                    <a:cubicBezTo>
                      <a:pt x="192" y="1091"/>
                      <a:pt x="192" y="1091"/>
                      <a:pt x="192" y="1091"/>
                    </a:cubicBezTo>
                    <a:cubicBezTo>
                      <a:pt x="201" y="1148"/>
                      <a:pt x="215" y="1202"/>
                      <a:pt x="235" y="1254"/>
                    </a:cubicBezTo>
                    <a:cubicBezTo>
                      <a:pt x="69" y="1350"/>
                      <a:pt x="69" y="1350"/>
                      <a:pt x="69" y="1350"/>
                    </a:cubicBezTo>
                    <a:cubicBezTo>
                      <a:pt x="190" y="1560"/>
                      <a:pt x="190" y="1560"/>
                      <a:pt x="190" y="1560"/>
                    </a:cubicBezTo>
                    <a:cubicBezTo>
                      <a:pt x="356" y="1464"/>
                      <a:pt x="356" y="1464"/>
                      <a:pt x="356" y="1464"/>
                    </a:cubicBezTo>
                    <a:cubicBezTo>
                      <a:pt x="392" y="1508"/>
                      <a:pt x="432" y="1548"/>
                      <a:pt x="476" y="1584"/>
                    </a:cubicBezTo>
                    <a:cubicBezTo>
                      <a:pt x="380" y="1750"/>
                      <a:pt x="380" y="1750"/>
                      <a:pt x="380" y="1750"/>
                    </a:cubicBezTo>
                    <a:cubicBezTo>
                      <a:pt x="590" y="1871"/>
                      <a:pt x="590" y="1871"/>
                      <a:pt x="590" y="1871"/>
                    </a:cubicBezTo>
                    <a:cubicBezTo>
                      <a:pt x="686" y="1705"/>
                      <a:pt x="686" y="1705"/>
                      <a:pt x="686" y="1705"/>
                    </a:cubicBezTo>
                    <a:cubicBezTo>
                      <a:pt x="738" y="1725"/>
                      <a:pt x="792" y="1739"/>
                      <a:pt x="849" y="1748"/>
                    </a:cubicBezTo>
                    <a:cubicBezTo>
                      <a:pt x="849" y="1940"/>
                      <a:pt x="849" y="1940"/>
                      <a:pt x="849" y="1940"/>
                    </a:cubicBezTo>
                    <a:cubicBezTo>
                      <a:pt x="1091" y="1940"/>
                      <a:pt x="1091" y="1940"/>
                      <a:pt x="1091" y="1940"/>
                    </a:cubicBezTo>
                    <a:cubicBezTo>
                      <a:pt x="1091" y="1748"/>
                      <a:pt x="1091" y="1748"/>
                      <a:pt x="1091" y="1748"/>
                    </a:cubicBezTo>
                    <a:cubicBezTo>
                      <a:pt x="1148" y="1739"/>
                      <a:pt x="1202" y="1725"/>
                      <a:pt x="1254" y="1705"/>
                    </a:cubicBezTo>
                    <a:cubicBezTo>
                      <a:pt x="1350" y="1871"/>
                      <a:pt x="1350" y="1871"/>
                      <a:pt x="1350" y="1871"/>
                    </a:cubicBezTo>
                    <a:cubicBezTo>
                      <a:pt x="1560" y="1750"/>
                      <a:pt x="1560" y="1750"/>
                      <a:pt x="1560" y="1750"/>
                    </a:cubicBezTo>
                    <a:cubicBezTo>
                      <a:pt x="1464" y="1584"/>
                      <a:pt x="1464" y="1584"/>
                      <a:pt x="1464" y="1584"/>
                    </a:cubicBezTo>
                    <a:cubicBezTo>
                      <a:pt x="1509" y="1548"/>
                      <a:pt x="1548" y="1508"/>
                      <a:pt x="1584" y="1464"/>
                    </a:cubicBezTo>
                    <a:cubicBezTo>
                      <a:pt x="1750" y="1560"/>
                      <a:pt x="1750" y="1560"/>
                      <a:pt x="1750" y="1560"/>
                    </a:cubicBezTo>
                    <a:cubicBezTo>
                      <a:pt x="1871" y="1350"/>
                      <a:pt x="1871" y="1350"/>
                      <a:pt x="1871" y="1350"/>
                    </a:cubicBezTo>
                    <a:cubicBezTo>
                      <a:pt x="1705" y="1254"/>
                      <a:pt x="1705" y="1254"/>
                      <a:pt x="1705" y="1254"/>
                    </a:cubicBezTo>
                    <a:cubicBezTo>
                      <a:pt x="1725" y="1202"/>
                      <a:pt x="1740" y="1148"/>
                      <a:pt x="1748" y="1091"/>
                    </a:cubicBezTo>
                    <a:cubicBezTo>
                      <a:pt x="1940" y="1091"/>
                      <a:pt x="1940" y="1091"/>
                      <a:pt x="1940" y="1091"/>
                    </a:cubicBezTo>
                    <a:close/>
                    <a:moveTo>
                      <a:pt x="970" y="1516"/>
                    </a:moveTo>
                    <a:cubicBezTo>
                      <a:pt x="669" y="1516"/>
                      <a:pt x="424" y="1271"/>
                      <a:pt x="424" y="970"/>
                    </a:cubicBezTo>
                    <a:cubicBezTo>
                      <a:pt x="424" y="669"/>
                      <a:pt x="669" y="424"/>
                      <a:pt x="970" y="424"/>
                    </a:cubicBezTo>
                    <a:cubicBezTo>
                      <a:pt x="1271" y="424"/>
                      <a:pt x="1516" y="669"/>
                      <a:pt x="1516" y="970"/>
                    </a:cubicBezTo>
                    <a:cubicBezTo>
                      <a:pt x="1516" y="1271"/>
                      <a:pt x="1271" y="1516"/>
                      <a:pt x="970" y="15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7" name="Oval 76">
                <a:extLst>
                  <a:ext uri="{FF2B5EF4-FFF2-40B4-BE49-F238E27FC236}">
                    <a16:creationId xmlns:a16="http://schemas.microsoft.com/office/drawing/2014/main" id="{92D7D25C-87F0-4C46-8B17-43349FCE18B0}"/>
                  </a:ext>
                </a:extLst>
              </p:cNvPr>
              <p:cNvSpPr/>
              <p:nvPr/>
            </p:nvSpPr>
            <p:spPr>
              <a:xfrm>
                <a:off x="9429718" y="1144379"/>
                <a:ext cx="2815187" cy="281519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5" name="Group 54">
              <a:extLst>
                <a:ext uri="{FF2B5EF4-FFF2-40B4-BE49-F238E27FC236}">
                  <a16:creationId xmlns:a16="http://schemas.microsoft.com/office/drawing/2014/main" id="{F0134766-0B33-437D-8E79-6B87D9644775}"/>
                </a:ext>
              </a:extLst>
            </p:cNvPr>
            <p:cNvGrpSpPr/>
            <p:nvPr/>
          </p:nvGrpSpPr>
          <p:grpSpPr>
            <a:xfrm flipH="1">
              <a:off x="8207449" y="4350725"/>
              <a:ext cx="924407" cy="922299"/>
              <a:chOff x="8748159" y="506953"/>
              <a:chExt cx="4178300" cy="4168775"/>
            </a:xfrm>
            <a:solidFill>
              <a:schemeClr val="accent4"/>
            </a:solidFill>
          </p:grpSpPr>
          <p:sp>
            <p:nvSpPr>
              <p:cNvPr id="59" name="Freeform 9">
                <a:extLst>
                  <a:ext uri="{FF2B5EF4-FFF2-40B4-BE49-F238E27FC236}">
                    <a16:creationId xmlns:a16="http://schemas.microsoft.com/office/drawing/2014/main" id="{5F4E4820-D0E6-4A39-B6CB-6CDA33820CD4}"/>
                  </a:ext>
                </a:extLst>
              </p:cNvPr>
              <p:cNvSpPr>
                <a:spLocks noEditPoints="1"/>
              </p:cNvSpPr>
              <p:nvPr/>
            </p:nvSpPr>
            <p:spPr bwMode="auto">
              <a:xfrm>
                <a:off x="8748159" y="506953"/>
                <a:ext cx="4178300" cy="4168775"/>
              </a:xfrm>
              <a:custGeom>
                <a:avLst/>
                <a:gdLst>
                  <a:gd name="T0" fmla="*/ 1940 w 1940"/>
                  <a:gd name="T1" fmla="*/ 1091 h 1940"/>
                  <a:gd name="T2" fmla="*/ 1940 w 1940"/>
                  <a:gd name="T3" fmla="*/ 849 h 1940"/>
                  <a:gd name="T4" fmla="*/ 1748 w 1940"/>
                  <a:gd name="T5" fmla="*/ 849 h 1940"/>
                  <a:gd name="T6" fmla="*/ 1705 w 1940"/>
                  <a:gd name="T7" fmla="*/ 686 h 1940"/>
                  <a:gd name="T8" fmla="*/ 1871 w 1940"/>
                  <a:gd name="T9" fmla="*/ 590 h 1940"/>
                  <a:gd name="T10" fmla="*/ 1750 w 1940"/>
                  <a:gd name="T11" fmla="*/ 380 h 1940"/>
                  <a:gd name="T12" fmla="*/ 1584 w 1940"/>
                  <a:gd name="T13" fmla="*/ 476 h 1940"/>
                  <a:gd name="T14" fmla="*/ 1464 w 1940"/>
                  <a:gd name="T15" fmla="*/ 356 h 1940"/>
                  <a:gd name="T16" fmla="*/ 1560 w 1940"/>
                  <a:gd name="T17" fmla="*/ 190 h 1940"/>
                  <a:gd name="T18" fmla="*/ 1350 w 1940"/>
                  <a:gd name="T19" fmla="*/ 69 h 1940"/>
                  <a:gd name="T20" fmla="*/ 1254 w 1940"/>
                  <a:gd name="T21" fmla="*/ 235 h 1940"/>
                  <a:gd name="T22" fmla="*/ 1091 w 1940"/>
                  <a:gd name="T23" fmla="*/ 192 h 1940"/>
                  <a:gd name="T24" fmla="*/ 1091 w 1940"/>
                  <a:gd name="T25" fmla="*/ 0 h 1940"/>
                  <a:gd name="T26" fmla="*/ 849 w 1940"/>
                  <a:gd name="T27" fmla="*/ 0 h 1940"/>
                  <a:gd name="T28" fmla="*/ 849 w 1940"/>
                  <a:gd name="T29" fmla="*/ 192 h 1940"/>
                  <a:gd name="T30" fmla="*/ 686 w 1940"/>
                  <a:gd name="T31" fmla="*/ 235 h 1940"/>
                  <a:gd name="T32" fmla="*/ 590 w 1940"/>
                  <a:gd name="T33" fmla="*/ 69 h 1940"/>
                  <a:gd name="T34" fmla="*/ 380 w 1940"/>
                  <a:gd name="T35" fmla="*/ 190 h 1940"/>
                  <a:gd name="T36" fmla="*/ 476 w 1940"/>
                  <a:gd name="T37" fmla="*/ 356 h 1940"/>
                  <a:gd name="T38" fmla="*/ 356 w 1940"/>
                  <a:gd name="T39" fmla="*/ 476 h 1940"/>
                  <a:gd name="T40" fmla="*/ 190 w 1940"/>
                  <a:gd name="T41" fmla="*/ 380 h 1940"/>
                  <a:gd name="T42" fmla="*/ 69 w 1940"/>
                  <a:gd name="T43" fmla="*/ 590 h 1940"/>
                  <a:gd name="T44" fmla="*/ 235 w 1940"/>
                  <a:gd name="T45" fmla="*/ 686 h 1940"/>
                  <a:gd name="T46" fmla="*/ 192 w 1940"/>
                  <a:gd name="T47" fmla="*/ 849 h 1940"/>
                  <a:gd name="T48" fmla="*/ 0 w 1940"/>
                  <a:gd name="T49" fmla="*/ 849 h 1940"/>
                  <a:gd name="T50" fmla="*/ 0 w 1940"/>
                  <a:gd name="T51" fmla="*/ 1091 h 1940"/>
                  <a:gd name="T52" fmla="*/ 192 w 1940"/>
                  <a:gd name="T53" fmla="*/ 1091 h 1940"/>
                  <a:gd name="T54" fmla="*/ 235 w 1940"/>
                  <a:gd name="T55" fmla="*/ 1254 h 1940"/>
                  <a:gd name="T56" fmla="*/ 69 w 1940"/>
                  <a:gd name="T57" fmla="*/ 1350 h 1940"/>
                  <a:gd name="T58" fmla="*/ 190 w 1940"/>
                  <a:gd name="T59" fmla="*/ 1560 h 1940"/>
                  <a:gd name="T60" fmla="*/ 356 w 1940"/>
                  <a:gd name="T61" fmla="*/ 1464 h 1940"/>
                  <a:gd name="T62" fmla="*/ 476 w 1940"/>
                  <a:gd name="T63" fmla="*/ 1584 h 1940"/>
                  <a:gd name="T64" fmla="*/ 380 w 1940"/>
                  <a:gd name="T65" fmla="*/ 1750 h 1940"/>
                  <a:gd name="T66" fmla="*/ 590 w 1940"/>
                  <a:gd name="T67" fmla="*/ 1871 h 1940"/>
                  <a:gd name="T68" fmla="*/ 686 w 1940"/>
                  <a:gd name="T69" fmla="*/ 1705 h 1940"/>
                  <a:gd name="T70" fmla="*/ 849 w 1940"/>
                  <a:gd name="T71" fmla="*/ 1748 h 1940"/>
                  <a:gd name="T72" fmla="*/ 849 w 1940"/>
                  <a:gd name="T73" fmla="*/ 1940 h 1940"/>
                  <a:gd name="T74" fmla="*/ 1091 w 1940"/>
                  <a:gd name="T75" fmla="*/ 1940 h 1940"/>
                  <a:gd name="T76" fmla="*/ 1091 w 1940"/>
                  <a:gd name="T77" fmla="*/ 1748 h 1940"/>
                  <a:gd name="T78" fmla="*/ 1254 w 1940"/>
                  <a:gd name="T79" fmla="*/ 1705 h 1940"/>
                  <a:gd name="T80" fmla="*/ 1350 w 1940"/>
                  <a:gd name="T81" fmla="*/ 1871 h 1940"/>
                  <a:gd name="T82" fmla="*/ 1560 w 1940"/>
                  <a:gd name="T83" fmla="*/ 1750 h 1940"/>
                  <a:gd name="T84" fmla="*/ 1464 w 1940"/>
                  <a:gd name="T85" fmla="*/ 1584 h 1940"/>
                  <a:gd name="T86" fmla="*/ 1584 w 1940"/>
                  <a:gd name="T87" fmla="*/ 1464 h 1940"/>
                  <a:gd name="T88" fmla="*/ 1750 w 1940"/>
                  <a:gd name="T89" fmla="*/ 1560 h 1940"/>
                  <a:gd name="T90" fmla="*/ 1871 w 1940"/>
                  <a:gd name="T91" fmla="*/ 1350 h 1940"/>
                  <a:gd name="T92" fmla="*/ 1705 w 1940"/>
                  <a:gd name="T93" fmla="*/ 1254 h 1940"/>
                  <a:gd name="T94" fmla="*/ 1748 w 1940"/>
                  <a:gd name="T95" fmla="*/ 1091 h 1940"/>
                  <a:gd name="T96" fmla="*/ 1940 w 1940"/>
                  <a:gd name="T97" fmla="*/ 1091 h 1940"/>
                  <a:gd name="T98" fmla="*/ 970 w 1940"/>
                  <a:gd name="T99" fmla="*/ 1516 h 1940"/>
                  <a:gd name="T100" fmla="*/ 424 w 1940"/>
                  <a:gd name="T101" fmla="*/ 970 h 1940"/>
                  <a:gd name="T102" fmla="*/ 970 w 1940"/>
                  <a:gd name="T103" fmla="*/ 424 h 1940"/>
                  <a:gd name="T104" fmla="*/ 1516 w 1940"/>
                  <a:gd name="T105" fmla="*/ 970 h 1940"/>
                  <a:gd name="T106" fmla="*/ 970 w 1940"/>
                  <a:gd name="T107" fmla="*/ 1516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40" h="1940">
                    <a:moveTo>
                      <a:pt x="1940" y="1091"/>
                    </a:moveTo>
                    <a:cubicBezTo>
                      <a:pt x="1940" y="849"/>
                      <a:pt x="1940" y="849"/>
                      <a:pt x="1940" y="849"/>
                    </a:cubicBezTo>
                    <a:cubicBezTo>
                      <a:pt x="1748" y="849"/>
                      <a:pt x="1748" y="849"/>
                      <a:pt x="1748" y="849"/>
                    </a:cubicBezTo>
                    <a:cubicBezTo>
                      <a:pt x="1740" y="792"/>
                      <a:pt x="1725" y="738"/>
                      <a:pt x="1705" y="686"/>
                    </a:cubicBezTo>
                    <a:cubicBezTo>
                      <a:pt x="1871" y="590"/>
                      <a:pt x="1871" y="590"/>
                      <a:pt x="1871" y="590"/>
                    </a:cubicBezTo>
                    <a:cubicBezTo>
                      <a:pt x="1750" y="380"/>
                      <a:pt x="1750" y="380"/>
                      <a:pt x="1750" y="380"/>
                    </a:cubicBezTo>
                    <a:cubicBezTo>
                      <a:pt x="1584" y="476"/>
                      <a:pt x="1584" y="476"/>
                      <a:pt x="1584" y="476"/>
                    </a:cubicBezTo>
                    <a:cubicBezTo>
                      <a:pt x="1548" y="432"/>
                      <a:pt x="1509" y="392"/>
                      <a:pt x="1464" y="356"/>
                    </a:cubicBezTo>
                    <a:cubicBezTo>
                      <a:pt x="1560" y="190"/>
                      <a:pt x="1560" y="190"/>
                      <a:pt x="1560" y="190"/>
                    </a:cubicBezTo>
                    <a:cubicBezTo>
                      <a:pt x="1350" y="69"/>
                      <a:pt x="1350" y="69"/>
                      <a:pt x="1350" y="69"/>
                    </a:cubicBezTo>
                    <a:cubicBezTo>
                      <a:pt x="1254" y="235"/>
                      <a:pt x="1254" y="235"/>
                      <a:pt x="1254" y="235"/>
                    </a:cubicBezTo>
                    <a:cubicBezTo>
                      <a:pt x="1202" y="215"/>
                      <a:pt x="1148" y="200"/>
                      <a:pt x="1091" y="192"/>
                    </a:cubicBezTo>
                    <a:cubicBezTo>
                      <a:pt x="1091" y="0"/>
                      <a:pt x="1091" y="0"/>
                      <a:pt x="1091" y="0"/>
                    </a:cubicBezTo>
                    <a:cubicBezTo>
                      <a:pt x="849" y="0"/>
                      <a:pt x="849" y="0"/>
                      <a:pt x="849" y="0"/>
                    </a:cubicBezTo>
                    <a:cubicBezTo>
                      <a:pt x="849" y="192"/>
                      <a:pt x="849" y="192"/>
                      <a:pt x="849" y="192"/>
                    </a:cubicBezTo>
                    <a:cubicBezTo>
                      <a:pt x="792" y="200"/>
                      <a:pt x="738" y="215"/>
                      <a:pt x="686" y="235"/>
                    </a:cubicBezTo>
                    <a:cubicBezTo>
                      <a:pt x="590" y="69"/>
                      <a:pt x="590" y="69"/>
                      <a:pt x="590" y="69"/>
                    </a:cubicBezTo>
                    <a:cubicBezTo>
                      <a:pt x="380" y="190"/>
                      <a:pt x="380" y="190"/>
                      <a:pt x="380" y="190"/>
                    </a:cubicBezTo>
                    <a:cubicBezTo>
                      <a:pt x="476" y="356"/>
                      <a:pt x="476" y="356"/>
                      <a:pt x="476" y="356"/>
                    </a:cubicBezTo>
                    <a:cubicBezTo>
                      <a:pt x="432" y="392"/>
                      <a:pt x="392" y="432"/>
                      <a:pt x="356" y="476"/>
                    </a:cubicBezTo>
                    <a:cubicBezTo>
                      <a:pt x="190" y="380"/>
                      <a:pt x="190" y="380"/>
                      <a:pt x="190" y="380"/>
                    </a:cubicBezTo>
                    <a:cubicBezTo>
                      <a:pt x="69" y="590"/>
                      <a:pt x="69" y="590"/>
                      <a:pt x="69" y="590"/>
                    </a:cubicBezTo>
                    <a:cubicBezTo>
                      <a:pt x="235" y="686"/>
                      <a:pt x="235" y="686"/>
                      <a:pt x="235" y="686"/>
                    </a:cubicBezTo>
                    <a:cubicBezTo>
                      <a:pt x="215" y="738"/>
                      <a:pt x="201" y="792"/>
                      <a:pt x="192" y="849"/>
                    </a:cubicBezTo>
                    <a:cubicBezTo>
                      <a:pt x="0" y="849"/>
                      <a:pt x="0" y="849"/>
                      <a:pt x="0" y="849"/>
                    </a:cubicBezTo>
                    <a:cubicBezTo>
                      <a:pt x="0" y="1091"/>
                      <a:pt x="0" y="1091"/>
                      <a:pt x="0" y="1091"/>
                    </a:cubicBezTo>
                    <a:cubicBezTo>
                      <a:pt x="192" y="1091"/>
                      <a:pt x="192" y="1091"/>
                      <a:pt x="192" y="1091"/>
                    </a:cubicBezTo>
                    <a:cubicBezTo>
                      <a:pt x="201" y="1148"/>
                      <a:pt x="215" y="1202"/>
                      <a:pt x="235" y="1254"/>
                    </a:cubicBezTo>
                    <a:cubicBezTo>
                      <a:pt x="69" y="1350"/>
                      <a:pt x="69" y="1350"/>
                      <a:pt x="69" y="1350"/>
                    </a:cubicBezTo>
                    <a:cubicBezTo>
                      <a:pt x="190" y="1560"/>
                      <a:pt x="190" y="1560"/>
                      <a:pt x="190" y="1560"/>
                    </a:cubicBezTo>
                    <a:cubicBezTo>
                      <a:pt x="356" y="1464"/>
                      <a:pt x="356" y="1464"/>
                      <a:pt x="356" y="1464"/>
                    </a:cubicBezTo>
                    <a:cubicBezTo>
                      <a:pt x="392" y="1508"/>
                      <a:pt x="432" y="1548"/>
                      <a:pt x="476" y="1584"/>
                    </a:cubicBezTo>
                    <a:cubicBezTo>
                      <a:pt x="380" y="1750"/>
                      <a:pt x="380" y="1750"/>
                      <a:pt x="380" y="1750"/>
                    </a:cubicBezTo>
                    <a:cubicBezTo>
                      <a:pt x="590" y="1871"/>
                      <a:pt x="590" y="1871"/>
                      <a:pt x="590" y="1871"/>
                    </a:cubicBezTo>
                    <a:cubicBezTo>
                      <a:pt x="686" y="1705"/>
                      <a:pt x="686" y="1705"/>
                      <a:pt x="686" y="1705"/>
                    </a:cubicBezTo>
                    <a:cubicBezTo>
                      <a:pt x="738" y="1725"/>
                      <a:pt x="792" y="1739"/>
                      <a:pt x="849" y="1748"/>
                    </a:cubicBezTo>
                    <a:cubicBezTo>
                      <a:pt x="849" y="1940"/>
                      <a:pt x="849" y="1940"/>
                      <a:pt x="849" y="1940"/>
                    </a:cubicBezTo>
                    <a:cubicBezTo>
                      <a:pt x="1091" y="1940"/>
                      <a:pt x="1091" y="1940"/>
                      <a:pt x="1091" y="1940"/>
                    </a:cubicBezTo>
                    <a:cubicBezTo>
                      <a:pt x="1091" y="1748"/>
                      <a:pt x="1091" y="1748"/>
                      <a:pt x="1091" y="1748"/>
                    </a:cubicBezTo>
                    <a:cubicBezTo>
                      <a:pt x="1148" y="1739"/>
                      <a:pt x="1202" y="1725"/>
                      <a:pt x="1254" y="1705"/>
                    </a:cubicBezTo>
                    <a:cubicBezTo>
                      <a:pt x="1350" y="1871"/>
                      <a:pt x="1350" y="1871"/>
                      <a:pt x="1350" y="1871"/>
                    </a:cubicBezTo>
                    <a:cubicBezTo>
                      <a:pt x="1560" y="1750"/>
                      <a:pt x="1560" y="1750"/>
                      <a:pt x="1560" y="1750"/>
                    </a:cubicBezTo>
                    <a:cubicBezTo>
                      <a:pt x="1464" y="1584"/>
                      <a:pt x="1464" y="1584"/>
                      <a:pt x="1464" y="1584"/>
                    </a:cubicBezTo>
                    <a:cubicBezTo>
                      <a:pt x="1509" y="1548"/>
                      <a:pt x="1548" y="1508"/>
                      <a:pt x="1584" y="1464"/>
                    </a:cubicBezTo>
                    <a:cubicBezTo>
                      <a:pt x="1750" y="1560"/>
                      <a:pt x="1750" y="1560"/>
                      <a:pt x="1750" y="1560"/>
                    </a:cubicBezTo>
                    <a:cubicBezTo>
                      <a:pt x="1871" y="1350"/>
                      <a:pt x="1871" y="1350"/>
                      <a:pt x="1871" y="1350"/>
                    </a:cubicBezTo>
                    <a:cubicBezTo>
                      <a:pt x="1705" y="1254"/>
                      <a:pt x="1705" y="1254"/>
                      <a:pt x="1705" y="1254"/>
                    </a:cubicBezTo>
                    <a:cubicBezTo>
                      <a:pt x="1725" y="1202"/>
                      <a:pt x="1740" y="1148"/>
                      <a:pt x="1748" y="1091"/>
                    </a:cubicBezTo>
                    <a:cubicBezTo>
                      <a:pt x="1940" y="1091"/>
                      <a:pt x="1940" y="1091"/>
                      <a:pt x="1940" y="1091"/>
                    </a:cubicBezTo>
                    <a:close/>
                    <a:moveTo>
                      <a:pt x="970" y="1516"/>
                    </a:moveTo>
                    <a:cubicBezTo>
                      <a:pt x="669" y="1516"/>
                      <a:pt x="424" y="1271"/>
                      <a:pt x="424" y="970"/>
                    </a:cubicBezTo>
                    <a:cubicBezTo>
                      <a:pt x="424" y="669"/>
                      <a:pt x="669" y="424"/>
                      <a:pt x="970" y="424"/>
                    </a:cubicBezTo>
                    <a:cubicBezTo>
                      <a:pt x="1271" y="424"/>
                      <a:pt x="1516" y="669"/>
                      <a:pt x="1516" y="970"/>
                    </a:cubicBezTo>
                    <a:cubicBezTo>
                      <a:pt x="1516" y="1271"/>
                      <a:pt x="1271" y="1516"/>
                      <a:pt x="970" y="15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0" name="Oval 59">
                <a:extLst>
                  <a:ext uri="{FF2B5EF4-FFF2-40B4-BE49-F238E27FC236}">
                    <a16:creationId xmlns:a16="http://schemas.microsoft.com/office/drawing/2014/main" id="{36656DCA-E939-4E5B-8315-2CFD247CC4DA}"/>
                  </a:ext>
                </a:extLst>
              </p:cNvPr>
              <p:cNvSpPr/>
              <p:nvPr/>
            </p:nvSpPr>
            <p:spPr>
              <a:xfrm>
                <a:off x="9429718" y="1144379"/>
                <a:ext cx="2815187" cy="281519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6" name="Group 55">
              <a:extLst>
                <a:ext uri="{FF2B5EF4-FFF2-40B4-BE49-F238E27FC236}">
                  <a16:creationId xmlns:a16="http://schemas.microsoft.com/office/drawing/2014/main" id="{A96CC67F-91C1-4F85-B7FE-022110180910}"/>
                </a:ext>
              </a:extLst>
            </p:cNvPr>
            <p:cNvGrpSpPr/>
            <p:nvPr/>
          </p:nvGrpSpPr>
          <p:grpSpPr>
            <a:xfrm flipH="1">
              <a:off x="8941075" y="3418713"/>
              <a:ext cx="924407" cy="922299"/>
              <a:chOff x="8748159" y="506953"/>
              <a:chExt cx="4178300" cy="4168775"/>
            </a:xfrm>
            <a:solidFill>
              <a:schemeClr val="accent3"/>
            </a:solidFill>
          </p:grpSpPr>
          <p:sp>
            <p:nvSpPr>
              <p:cNvPr id="57" name="Freeform 9">
                <a:extLst>
                  <a:ext uri="{FF2B5EF4-FFF2-40B4-BE49-F238E27FC236}">
                    <a16:creationId xmlns:a16="http://schemas.microsoft.com/office/drawing/2014/main" id="{58671451-1BCE-4263-96D1-9B33ECDE40FF}"/>
                  </a:ext>
                </a:extLst>
              </p:cNvPr>
              <p:cNvSpPr>
                <a:spLocks noEditPoints="1"/>
              </p:cNvSpPr>
              <p:nvPr/>
            </p:nvSpPr>
            <p:spPr bwMode="auto">
              <a:xfrm>
                <a:off x="8748159" y="506953"/>
                <a:ext cx="4178300" cy="4168775"/>
              </a:xfrm>
              <a:custGeom>
                <a:avLst/>
                <a:gdLst>
                  <a:gd name="T0" fmla="*/ 1940 w 1940"/>
                  <a:gd name="T1" fmla="*/ 1091 h 1940"/>
                  <a:gd name="T2" fmla="*/ 1940 w 1940"/>
                  <a:gd name="T3" fmla="*/ 849 h 1940"/>
                  <a:gd name="T4" fmla="*/ 1748 w 1940"/>
                  <a:gd name="T5" fmla="*/ 849 h 1940"/>
                  <a:gd name="T6" fmla="*/ 1705 w 1940"/>
                  <a:gd name="T7" fmla="*/ 686 h 1940"/>
                  <a:gd name="T8" fmla="*/ 1871 w 1940"/>
                  <a:gd name="T9" fmla="*/ 590 h 1940"/>
                  <a:gd name="T10" fmla="*/ 1750 w 1940"/>
                  <a:gd name="T11" fmla="*/ 380 h 1940"/>
                  <a:gd name="T12" fmla="*/ 1584 w 1940"/>
                  <a:gd name="T13" fmla="*/ 476 h 1940"/>
                  <a:gd name="T14" fmla="*/ 1464 w 1940"/>
                  <a:gd name="T15" fmla="*/ 356 h 1940"/>
                  <a:gd name="T16" fmla="*/ 1560 w 1940"/>
                  <a:gd name="T17" fmla="*/ 190 h 1940"/>
                  <a:gd name="T18" fmla="*/ 1350 w 1940"/>
                  <a:gd name="T19" fmla="*/ 69 h 1940"/>
                  <a:gd name="T20" fmla="*/ 1254 w 1940"/>
                  <a:gd name="T21" fmla="*/ 235 h 1940"/>
                  <a:gd name="T22" fmla="*/ 1091 w 1940"/>
                  <a:gd name="T23" fmla="*/ 192 h 1940"/>
                  <a:gd name="T24" fmla="*/ 1091 w 1940"/>
                  <a:gd name="T25" fmla="*/ 0 h 1940"/>
                  <a:gd name="T26" fmla="*/ 849 w 1940"/>
                  <a:gd name="T27" fmla="*/ 0 h 1940"/>
                  <a:gd name="T28" fmla="*/ 849 w 1940"/>
                  <a:gd name="T29" fmla="*/ 192 h 1940"/>
                  <a:gd name="T30" fmla="*/ 686 w 1940"/>
                  <a:gd name="T31" fmla="*/ 235 h 1940"/>
                  <a:gd name="T32" fmla="*/ 590 w 1940"/>
                  <a:gd name="T33" fmla="*/ 69 h 1940"/>
                  <a:gd name="T34" fmla="*/ 380 w 1940"/>
                  <a:gd name="T35" fmla="*/ 190 h 1940"/>
                  <a:gd name="T36" fmla="*/ 476 w 1940"/>
                  <a:gd name="T37" fmla="*/ 356 h 1940"/>
                  <a:gd name="T38" fmla="*/ 356 w 1940"/>
                  <a:gd name="T39" fmla="*/ 476 h 1940"/>
                  <a:gd name="T40" fmla="*/ 190 w 1940"/>
                  <a:gd name="T41" fmla="*/ 380 h 1940"/>
                  <a:gd name="T42" fmla="*/ 69 w 1940"/>
                  <a:gd name="T43" fmla="*/ 590 h 1940"/>
                  <a:gd name="T44" fmla="*/ 235 w 1940"/>
                  <a:gd name="T45" fmla="*/ 686 h 1940"/>
                  <a:gd name="T46" fmla="*/ 192 w 1940"/>
                  <a:gd name="T47" fmla="*/ 849 h 1940"/>
                  <a:gd name="T48" fmla="*/ 0 w 1940"/>
                  <a:gd name="T49" fmla="*/ 849 h 1940"/>
                  <a:gd name="T50" fmla="*/ 0 w 1940"/>
                  <a:gd name="T51" fmla="*/ 1091 h 1940"/>
                  <a:gd name="T52" fmla="*/ 192 w 1940"/>
                  <a:gd name="T53" fmla="*/ 1091 h 1940"/>
                  <a:gd name="T54" fmla="*/ 235 w 1940"/>
                  <a:gd name="T55" fmla="*/ 1254 h 1940"/>
                  <a:gd name="T56" fmla="*/ 69 w 1940"/>
                  <a:gd name="T57" fmla="*/ 1350 h 1940"/>
                  <a:gd name="T58" fmla="*/ 190 w 1940"/>
                  <a:gd name="T59" fmla="*/ 1560 h 1940"/>
                  <a:gd name="T60" fmla="*/ 356 w 1940"/>
                  <a:gd name="T61" fmla="*/ 1464 h 1940"/>
                  <a:gd name="T62" fmla="*/ 476 w 1940"/>
                  <a:gd name="T63" fmla="*/ 1584 h 1940"/>
                  <a:gd name="T64" fmla="*/ 380 w 1940"/>
                  <a:gd name="T65" fmla="*/ 1750 h 1940"/>
                  <a:gd name="T66" fmla="*/ 590 w 1940"/>
                  <a:gd name="T67" fmla="*/ 1871 h 1940"/>
                  <a:gd name="T68" fmla="*/ 686 w 1940"/>
                  <a:gd name="T69" fmla="*/ 1705 h 1940"/>
                  <a:gd name="T70" fmla="*/ 849 w 1940"/>
                  <a:gd name="T71" fmla="*/ 1748 h 1940"/>
                  <a:gd name="T72" fmla="*/ 849 w 1940"/>
                  <a:gd name="T73" fmla="*/ 1940 h 1940"/>
                  <a:gd name="T74" fmla="*/ 1091 w 1940"/>
                  <a:gd name="T75" fmla="*/ 1940 h 1940"/>
                  <a:gd name="T76" fmla="*/ 1091 w 1940"/>
                  <a:gd name="T77" fmla="*/ 1748 h 1940"/>
                  <a:gd name="T78" fmla="*/ 1254 w 1940"/>
                  <a:gd name="T79" fmla="*/ 1705 h 1940"/>
                  <a:gd name="T80" fmla="*/ 1350 w 1940"/>
                  <a:gd name="T81" fmla="*/ 1871 h 1940"/>
                  <a:gd name="T82" fmla="*/ 1560 w 1940"/>
                  <a:gd name="T83" fmla="*/ 1750 h 1940"/>
                  <a:gd name="T84" fmla="*/ 1464 w 1940"/>
                  <a:gd name="T85" fmla="*/ 1584 h 1940"/>
                  <a:gd name="T86" fmla="*/ 1584 w 1940"/>
                  <a:gd name="T87" fmla="*/ 1464 h 1940"/>
                  <a:gd name="T88" fmla="*/ 1750 w 1940"/>
                  <a:gd name="T89" fmla="*/ 1560 h 1940"/>
                  <a:gd name="T90" fmla="*/ 1871 w 1940"/>
                  <a:gd name="T91" fmla="*/ 1350 h 1940"/>
                  <a:gd name="T92" fmla="*/ 1705 w 1940"/>
                  <a:gd name="T93" fmla="*/ 1254 h 1940"/>
                  <a:gd name="T94" fmla="*/ 1748 w 1940"/>
                  <a:gd name="T95" fmla="*/ 1091 h 1940"/>
                  <a:gd name="T96" fmla="*/ 1940 w 1940"/>
                  <a:gd name="T97" fmla="*/ 1091 h 1940"/>
                  <a:gd name="T98" fmla="*/ 970 w 1940"/>
                  <a:gd name="T99" fmla="*/ 1516 h 1940"/>
                  <a:gd name="T100" fmla="*/ 424 w 1940"/>
                  <a:gd name="T101" fmla="*/ 970 h 1940"/>
                  <a:gd name="T102" fmla="*/ 970 w 1940"/>
                  <a:gd name="T103" fmla="*/ 424 h 1940"/>
                  <a:gd name="T104" fmla="*/ 1516 w 1940"/>
                  <a:gd name="T105" fmla="*/ 970 h 1940"/>
                  <a:gd name="T106" fmla="*/ 970 w 1940"/>
                  <a:gd name="T107" fmla="*/ 1516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40" h="1940">
                    <a:moveTo>
                      <a:pt x="1940" y="1091"/>
                    </a:moveTo>
                    <a:cubicBezTo>
                      <a:pt x="1940" y="849"/>
                      <a:pt x="1940" y="849"/>
                      <a:pt x="1940" y="849"/>
                    </a:cubicBezTo>
                    <a:cubicBezTo>
                      <a:pt x="1748" y="849"/>
                      <a:pt x="1748" y="849"/>
                      <a:pt x="1748" y="849"/>
                    </a:cubicBezTo>
                    <a:cubicBezTo>
                      <a:pt x="1740" y="792"/>
                      <a:pt x="1725" y="738"/>
                      <a:pt x="1705" y="686"/>
                    </a:cubicBezTo>
                    <a:cubicBezTo>
                      <a:pt x="1871" y="590"/>
                      <a:pt x="1871" y="590"/>
                      <a:pt x="1871" y="590"/>
                    </a:cubicBezTo>
                    <a:cubicBezTo>
                      <a:pt x="1750" y="380"/>
                      <a:pt x="1750" y="380"/>
                      <a:pt x="1750" y="380"/>
                    </a:cubicBezTo>
                    <a:cubicBezTo>
                      <a:pt x="1584" y="476"/>
                      <a:pt x="1584" y="476"/>
                      <a:pt x="1584" y="476"/>
                    </a:cubicBezTo>
                    <a:cubicBezTo>
                      <a:pt x="1548" y="432"/>
                      <a:pt x="1509" y="392"/>
                      <a:pt x="1464" y="356"/>
                    </a:cubicBezTo>
                    <a:cubicBezTo>
                      <a:pt x="1560" y="190"/>
                      <a:pt x="1560" y="190"/>
                      <a:pt x="1560" y="190"/>
                    </a:cubicBezTo>
                    <a:cubicBezTo>
                      <a:pt x="1350" y="69"/>
                      <a:pt x="1350" y="69"/>
                      <a:pt x="1350" y="69"/>
                    </a:cubicBezTo>
                    <a:cubicBezTo>
                      <a:pt x="1254" y="235"/>
                      <a:pt x="1254" y="235"/>
                      <a:pt x="1254" y="235"/>
                    </a:cubicBezTo>
                    <a:cubicBezTo>
                      <a:pt x="1202" y="215"/>
                      <a:pt x="1148" y="200"/>
                      <a:pt x="1091" y="192"/>
                    </a:cubicBezTo>
                    <a:cubicBezTo>
                      <a:pt x="1091" y="0"/>
                      <a:pt x="1091" y="0"/>
                      <a:pt x="1091" y="0"/>
                    </a:cubicBezTo>
                    <a:cubicBezTo>
                      <a:pt x="849" y="0"/>
                      <a:pt x="849" y="0"/>
                      <a:pt x="849" y="0"/>
                    </a:cubicBezTo>
                    <a:cubicBezTo>
                      <a:pt x="849" y="192"/>
                      <a:pt x="849" y="192"/>
                      <a:pt x="849" y="192"/>
                    </a:cubicBezTo>
                    <a:cubicBezTo>
                      <a:pt x="792" y="200"/>
                      <a:pt x="738" y="215"/>
                      <a:pt x="686" y="235"/>
                    </a:cubicBezTo>
                    <a:cubicBezTo>
                      <a:pt x="590" y="69"/>
                      <a:pt x="590" y="69"/>
                      <a:pt x="590" y="69"/>
                    </a:cubicBezTo>
                    <a:cubicBezTo>
                      <a:pt x="380" y="190"/>
                      <a:pt x="380" y="190"/>
                      <a:pt x="380" y="190"/>
                    </a:cubicBezTo>
                    <a:cubicBezTo>
                      <a:pt x="476" y="356"/>
                      <a:pt x="476" y="356"/>
                      <a:pt x="476" y="356"/>
                    </a:cubicBezTo>
                    <a:cubicBezTo>
                      <a:pt x="432" y="392"/>
                      <a:pt x="392" y="432"/>
                      <a:pt x="356" y="476"/>
                    </a:cubicBezTo>
                    <a:cubicBezTo>
                      <a:pt x="190" y="380"/>
                      <a:pt x="190" y="380"/>
                      <a:pt x="190" y="380"/>
                    </a:cubicBezTo>
                    <a:cubicBezTo>
                      <a:pt x="69" y="590"/>
                      <a:pt x="69" y="590"/>
                      <a:pt x="69" y="590"/>
                    </a:cubicBezTo>
                    <a:cubicBezTo>
                      <a:pt x="235" y="686"/>
                      <a:pt x="235" y="686"/>
                      <a:pt x="235" y="686"/>
                    </a:cubicBezTo>
                    <a:cubicBezTo>
                      <a:pt x="215" y="738"/>
                      <a:pt x="201" y="792"/>
                      <a:pt x="192" y="849"/>
                    </a:cubicBezTo>
                    <a:cubicBezTo>
                      <a:pt x="0" y="849"/>
                      <a:pt x="0" y="849"/>
                      <a:pt x="0" y="849"/>
                    </a:cubicBezTo>
                    <a:cubicBezTo>
                      <a:pt x="0" y="1091"/>
                      <a:pt x="0" y="1091"/>
                      <a:pt x="0" y="1091"/>
                    </a:cubicBezTo>
                    <a:cubicBezTo>
                      <a:pt x="192" y="1091"/>
                      <a:pt x="192" y="1091"/>
                      <a:pt x="192" y="1091"/>
                    </a:cubicBezTo>
                    <a:cubicBezTo>
                      <a:pt x="201" y="1148"/>
                      <a:pt x="215" y="1202"/>
                      <a:pt x="235" y="1254"/>
                    </a:cubicBezTo>
                    <a:cubicBezTo>
                      <a:pt x="69" y="1350"/>
                      <a:pt x="69" y="1350"/>
                      <a:pt x="69" y="1350"/>
                    </a:cubicBezTo>
                    <a:cubicBezTo>
                      <a:pt x="190" y="1560"/>
                      <a:pt x="190" y="1560"/>
                      <a:pt x="190" y="1560"/>
                    </a:cubicBezTo>
                    <a:cubicBezTo>
                      <a:pt x="356" y="1464"/>
                      <a:pt x="356" y="1464"/>
                      <a:pt x="356" y="1464"/>
                    </a:cubicBezTo>
                    <a:cubicBezTo>
                      <a:pt x="392" y="1508"/>
                      <a:pt x="432" y="1548"/>
                      <a:pt x="476" y="1584"/>
                    </a:cubicBezTo>
                    <a:cubicBezTo>
                      <a:pt x="380" y="1750"/>
                      <a:pt x="380" y="1750"/>
                      <a:pt x="380" y="1750"/>
                    </a:cubicBezTo>
                    <a:cubicBezTo>
                      <a:pt x="590" y="1871"/>
                      <a:pt x="590" y="1871"/>
                      <a:pt x="590" y="1871"/>
                    </a:cubicBezTo>
                    <a:cubicBezTo>
                      <a:pt x="686" y="1705"/>
                      <a:pt x="686" y="1705"/>
                      <a:pt x="686" y="1705"/>
                    </a:cubicBezTo>
                    <a:cubicBezTo>
                      <a:pt x="738" y="1725"/>
                      <a:pt x="792" y="1739"/>
                      <a:pt x="849" y="1748"/>
                    </a:cubicBezTo>
                    <a:cubicBezTo>
                      <a:pt x="849" y="1940"/>
                      <a:pt x="849" y="1940"/>
                      <a:pt x="849" y="1940"/>
                    </a:cubicBezTo>
                    <a:cubicBezTo>
                      <a:pt x="1091" y="1940"/>
                      <a:pt x="1091" y="1940"/>
                      <a:pt x="1091" y="1940"/>
                    </a:cubicBezTo>
                    <a:cubicBezTo>
                      <a:pt x="1091" y="1748"/>
                      <a:pt x="1091" y="1748"/>
                      <a:pt x="1091" y="1748"/>
                    </a:cubicBezTo>
                    <a:cubicBezTo>
                      <a:pt x="1148" y="1739"/>
                      <a:pt x="1202" y="1725"/>
                      <a:pt x="1254" y="1705"/>
                    </a:cubicBezTo>
                    <a:cubicBezTo>
                      <a:pt x="1350" y="1871"/>
                      <a:pt x="1350" y="1871"/>
                      <a:pt x="1350" y="1871"/>
                    </a:cubicBezTo>
                    <a:cubicBezTo>
                      <a:pt x="1560" y="1750"/>
                      <a:pt x="1560" y="1750"/>
                      <a:pt x="1560" y="1750"/>
                    </a:cubicBezTo>
                    <a:cubicBezTo>
                      <a:pt x="1464" y="1584"/>
                      <a:pt x="1464" y="1584"/>
                      <a:pt x="1464" y="1584"/>
                    </a:cubicBezTo>
                    <a:cubicBezTo>
                      <a:pt x="1509" y="1548"/>
                      <a:pt x="1548" y="1508"/>
                      <a:pt x="1584" y="1464"/>
                    </a:cubicBezTo>
                    <a:cubicBezTo>
                      <a:pt x="1750" y="1560"/>
                      <a:pt x="1750" y="1560"/>
                      <a:pt x="1750" y="1560"/>
                    </a:cubicBezTo>
                    <a:cubicBezTo>
                      <a:pt x="1871" y="1350"/>
                      <a:pt x="1871" y="1350"/>
                      <a:pt x="1871" y="1350"/>
                    </a:cubicBezTo>
                    <a:cubicBezTo>
                      <a:pt x="1705" y="1254"/>
                      <a:pt x="1705" y="1254"/>
                      <a:pt x="1705" y="1254"/>
                    </a:cubicBezTo>
                    <a:cubicBezTo>
                      <a:pt x="1725" y="1202"/>
                      <a:pt x="1740" y="1148"/>
                      <a:pt x="1748" y="1091"/>
                    </a:cubicBezTo>
                    <a:cubicBezTo>
                      <a:pt x="1940" y="1091"/>
                      <a:pt x="1940" y="1091"/>
                      <a:pt x="1940" y="1091"/>
                    </a:cubicBezTo>
                    <a:close/>
                    <a:moveTo>
                      <a:pt x="970" y="1516"/>
                    </a:moveTo>
                    <a:cubicBezTo>
                      <a:pt x="669" y="1516"/>
                      <a:pt x="424" y="1271"/>
                      <a:pt x="424" y="970"/>
                    </a:cubicBezTo>
                    <a:cubicBezTo>
                      <a:pt x="424" y="669"/>
                      <a:pt x="669" y="424"/>
                      <a:pt x="970" y="424"/>
                    </a:cubicBezTo>
                    <a:cubicBezTo>
                      <a:pt x="1271" y="424"/>
                      <a:pt x="1516" y="669"/>
                      <a:pt x="1516" y="970"/>
                    </a:cubicBezTo>
                    <a:cubicBezTo>
                      <a:pt x="1516" y="1271"/>
                      <a:pt x="1271" y="1516"/>
                      <a:pt x="970" y="15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8" name="Oval 57">
                <a:extLst>
                  <a:ext uri="{FF2B5EF4-FFF2-40B4-BE49-F238E27FC236}">
                    <a16:creationId xmlns:a16="http://schemas.microsoft.com/office/drawing/2014/main" id="{013C486C-8CE0-493C-AE46-E71094C0DFA2}"/>
                  </a:ext>
                </a:extLst>
              </p:cNvPr>
              <p:cNvSpPr/>
              <p:nvPr/>
            </p:nvSpPr>
            <p:spPr>
              <a:xfrm>
                <a:off x="9429718" y="1144379"/>
                <a:ext cx="2815187" cy="281519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19" name="Group 18">
            <a:extLst>
              <a:ext uri="{FF2B5EF4-FFF2-40B4-BE49-F238E27FC236}">
                <a16:creationId xmlns:a16="http://schemas.microsoft.com/office/drawing/2014/main" id="{B01BDB17-77B3-4FC4-BD85-BB814258B399}"/>
              </a:ext>
            </a:extLst>
          </p:cNvPr>
          <p:cNvGrpSpPr/>
          <p:nvPr/>
        </p:nvGrpSpPr>
        <p:grpSpPr>
          <a:xfrm>
            <a:off x="5321303" y="2378444"/>
            <a:ext cx="1538658" cy="1535148"/>
            <a:chOff x="5654529" y="3307989"/>
            <a:chExt cx="924407" cy="922299"/>
          </a:xfrm>
        </p:grpSpPr>
        <p:sp>
          <p:nvSpPr>
            <p:cNvPr id="82" name="Freeform 9">
              <a:extLst>
                <a:ext uri="{FF2B5EF4-FFF2-40B4-BE49-F238E27FC236}">
                  <a16:creationId xmlns:a16="http://schemas.microsoft.com/office/drawing/2014/main" id="{B77CB521-2DC5-4CAB-8DAE-142C40066DF8}"/>
                </a:ext>
              </a:extLst>
            </p:cNvPr>
            <p:cNvSpPr>
              <a:spLocks noEditPoints="1"/>
            </p:cNvSpPr>
            <p:nvPr/>
          </p:nvSpPr>
          <p:spPr bwMode="auto">
            <a:xfrm>
              <a:off x="5654529" y="3307989"/>
              <a:ext cx="924407" cy="922299"/>
            </a:xfrm>
            <a:custGeom>
              <a:avLst/>
              <a:gdLst>
                <a:gd name="T0" fmla="*/ 1940 w 1940"/>
                <a:gd name="T1" fmla="*/ 1091 h 1940"/>
                <a:gd name="T2" fmla="*/ 1940 w 1940"/>
                <a:gd name="T3" fmla="*/ 849 h 1940"/>
                <a:gd name="T4" fmla="*/ 1748 w 1940"/>
                <a:gd name="T5" fmla="*/ 849 h 1940"/>
                <a:gd name="T6" fmla="*/ 1705 w 1940"/>
                <a:gd name="T7" fmla="*/ 686 h 1940"/>
                <a:gd name="T8" fmla="*/ 1871 w 1940"/>
                <a:gd name="T9" fmla="*/ 590 h 1940"/>
                <a:gd name="T10" fmla="*/ 1750 w 1940"/>
                <a:gd name="T11" fmla="*/ 380 h 1940"/>
                <a:gd name="T12" fmla="*/ 1584 w 1940"/>
                <a:gd name="T13" fmla="*/ 476 h 1940"/>
                <a:gd name="T14" fmla="*/ 1464 w 1940"/>
                <a:gd name="T15" fmla="*/ 356 h 1940"/>
                <a:gd name="T16" fmla="*/ 1560 w 1940"/>
                <a:gd name="T17" fmla="*/ 190 h 1940"/>
                <a:gd name="T18" fmla="*/ 1350 w 1940"/>
                <a:gd name="T19" fmla="*/ 69 h 1940"/>
                <a:gd name="T20" fmla="*/ 1254 w 1940"/>
                <a:gd name="T21" fmla="*/ 235 h 1940"/>
                <a:gd name="T22" fmla="*/ 1091 w 1940"/>
                <a:gd name="T23" fmla="*/ 192 h 1940"/>
                <a:gd name="T24" fmla="*/ 1091 w 1940"/>
                <a:gd name="T25" fmla="*/ 0 h 1940"/>
                <a:gd name="T26" fmla="*/ 849 w 1940"/>
                <a:gd name="T27" fmla="*/ 0 h 1940"/>
                <a:gd name="T28" fmla="*/ 849 w 1940"/>
                <a:gd name="T29" fmla="*/ 192 h 1940"/>
                <a:gd name="T30" fmla="*/ 686 w 1940"/>
                <a:gd name="T31" fmla="*/ 235 h 1940"/>
                <a:gd name="T32" fmla="*/ 590 w 1940"/>
                <a:gd name="T33" fmla="*/ 69 h 1940"/>
                <a:gd name="T34" fmla="*/ 380 w 1940"/>
                <a:gd name="T35" fmla="*/ 190 h 1940"/>
                <a:gd name="T36" fmla="*/ 476 w 1940"/>
                <a:gd name="T37" fmla="*/ 356 h 1940"/>
                <a:gd name="T38" fmla="*/ 356 w 1940"/>
                <a:gd name="T39" fmla="*/ 476 h 1940"/>
                <a:gd name="T40" fmla="*/ 190 w 1940"/>
                <a:gd name="T41" fmla="*/ 380 h 1940"/>
                <a:gd name="T42" fmla="*/ 69 w 1940"/>
                <a:gd name="T43" fmla="*/ 590 h 1940"/>
                <a:gd name="T44" fmla="*/ 235 w 1940"/>
                <a:gd name="T45" fmla="*/ 686 h 1940"/>
                <a:gd name="T46" fmla="*/ 192 w 1940"/>
                <a:gd name="T47" fmla="*/ 849 h 1940"/>
                <a:gd name="T48" fmla="*/ 0 w 1940"/>
                <a:gd name="T49" fmla="*/ 849 h 1940"/>
                <a:gd name="T50" fmla="*/ 0 w 1940"/>
                <a:gd name="T51" fmla="*/ 1091 h 1940"/>
                <a:gd name="T52" fmla="*/ 192 w 1940"/>
                <a:gd name="T53" fmla="*/ 1091 h 1940"/>
                <a:gd name="T54" fmla="*/ 235 w 1940"/>
                <a:gd name="T55" fmla="*/ 1254 h 1940"/>
                <a:gd name="T56" fmla="*/ 69 w 1940"/>
                <a:gd name="T57" fmla="*/ 1350 h 1940"/>
                <a:gd name="T58" fmla="*/ 190 w 1940"/>
                <a:gd name="T59" fmla="*/ 1560 h 1940"/>
                <a:gd name="T60" fmla="*/ 356 w 1940"/>
                <a:gd name="T61" fmla="*/ 1464 h 1940"/>
                <a:gd name="T62" fmla="*/ 476 w 1940"/>
                <a:gd name="T63" fmla="*/ 1584 h 1940"/>
                <a:gd name="T64" fmla="*/ 380 w 1940"/>
                <a:gd name="T65" fmla="*/ 1750 h 1940"/>
                <a:gd name="T66" fmla="*/ 590 w 1940"/>
                <a:gd name="T67" fmla="*/ 1871 h 1940"/>
                <a:gd name="T68" fmla="*/ 686 w 1940"/>
                <a:gd name="T69" fmla="*/ 1705 h 1940"/>
                <a:gd name="T70" fmla="*/ 849 w 1940"/>
                <a:gd name="T71" fmla="*/ 1748 h 1940"/>
                <a:gd name="T72" fmla="*/ 849 w 1940"/>
                <a:gd name="T73" fmla="*/ 1940 h 1940"/>
                <a:gd name="T74" fmla="*/ 1091 w 1940"/>
                <a:gd name="T75" fmla="*/ 1940 h 1940"/>
                <a:gd name="T76" fmla="*/ 1091 w 1940"/>
                <a:gd name="T77" fmla="*/ 1748 h 1940"/>
                <a:gd name="T78" fmla="*/ 1254 w 1940"/>
                <a:gd name="T79" fmla="*/ 1705 h 1940"/>
                <a:gd name="T80" fmla="*/ 1350 w 1940"/>
                <a:gd name="T81" fmla="*/ 1871 h 1940"/>
                <a:gd name="T82" fmla="*/ 1560 w 1940"/>
                <a:gd name="T83" fmla="*/ 1750 h 1940"/>
                <a:gd name="T84" fmla="*/ 1464 w 1940"/>
                <a:gd name="T85" fmla="*/ 1584 h 1940"/>
                <a:gd name="T86" fmla="*/ 1584 w 1940"/>
                <a:gd name="T87" fmla="*/ 1464 h 1940"/>
                <a:gd name="T88" fmla="*/ 1750 w 1940"/>
                <a:gd name="T89" fmla="*/ 1560 h 1940"/>
                <a:gd name="T90" fmla="*/ 1871 w 1940"/>
                <a:gd name="T91" fmla="*/ 1350 h 1940"/>
                <a:gd name="T92" fmla="*/ 1705 w 1940"/>
                <a:gd name="T93" fmla="*/ 1254 h 1940"/>
                <a:gd name="T94" fmla="*/ 1748 w 1940"/>
                <a:gd name="T95" fmla="*/ 1091 h 1940"/>
                <a:gd name="T96" fmla="*/ 1940 w 1940"/>
                <a:gd name="T97" fmla="*/ 1091 h 1940"/>
                <a:gd name="T98" fmla="*/ 970 w 1940"/>
                <a:gd name="T99" fmla="*/ 1516 h 1940"/>
                <a:gd name="T100" fmla="*/ 424 w 1940"/>
                <a:gd name="T101" fmla="*/ 970 h 1940"/>
                <a:gd name="T102" fmla="*/ 970 w 1940"/>
                <a:gd name="T103" fmla="*/ 424 h 1940"/>
                <a:gd name="T104" fmla="*/ 1516 w 1940"/>
                <a:gd name="T105" fmla="*/ 970 h 1940"/>
                <a:gd name="T106" fmla="*/ 970 w 1940"/>
                <a:gd name="T107" fmla="*/ 1516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40" h="1940">
                  <a:moveTo>
                    <a:pt x="1940" y="1091"/>
                  </a:moveTo>
                  <a:cubicBezTo>
                    <a:pt x="1940" y="849"/>
                    <a:pt x="1940" y="849"/>
                    <a:pt x="1940" y="849"/>
                  </a:cubicBezTo>
                  <a:cubicBezTo>
                    <a:pt x="1748" y="849"/>
                    <a:pt x="1748" y="849"/>
                    <a:pt x="1748" y="849"/>
                  </a:cubicBezTo>
                  <a:cubicBezTo>
                    <a:pt x="1740" y="792"/>
                    <a:pt x="1725" y="738"/>
                    <a:pt x="1705" y="686"/>
                  </a:cubicBezTo>
                  <a:cubicBezTo>
                    <a:pt x="1871" y="590"/>
                    <a:pt x="1871" y="590"/>
                    <a:pt x="1871" y="590"/>
                  </a:cubicBezTo>
                  <a:cubicBezTo>
                    <a:pt x="1750" y="380"/>
                    <a:pt x="1750" y="380"/>
                    <a:pt x="1750" y="380"/>
                  </a:cubicBezTo>
                  <a:cubicBezTo>
                    <a:pt x="1584" y="476"/>
                    <a:pt x="1584" y="476"/>
                    <a:pt x="1584" y="476"/>
                  </a:cubicBezTo>
                  <a:cubicBezTo>
                    <a:pt x="1548" y="432"/>
                    <a:pt x="1509" y="392"/>
                    <a:pt x="1464" y="356"/>
                  </a:cubicBezTo>
                  <a:cubicBezTo>
                    <a:pt x="1560" y="190"/>
                    <a:pt x="1560" y="190"/>
                    <a:pt x="1560" y="190"/>
                  </a:cubicBezTo>
                  <a:cubicBezTo>
                    <a:pt x="1350" y="69"/>
                    <a:pt x="1350" y="69"/>
                    <a:pt x="1350" y="69"/>
                  </a:cubicBezTo>
                  <a:cubicBezTo>
                    <a:pt x="1254" y="235"/>
                    <a:pt x="1254" y="235"/>
                    <a:pt x="1254" y="235"/>
                  </a:cubicBezTo>
                  <a:cubicBezTo>
                    <a:pt x="1202" y="215"/>
                    <a:pt x="1148" y="200"/>
                    <a:pt x="1091" y="192"/>
                  </a:cubicBezTo>
                  <a:cubicBezTo>
                    <a:pt x="1091" y="0"/>
                    <a:pt x="1091" y="0"/>
                    <a:pt x="1091" y="0"/>
                  </a:cubicBezTo>
                  <a:cubicBezTo>
                    <a:pt x="849" y="0"/>
                    <a:pt x="849" y="0"/>
                    <a:pt x="849" y="0"/>
                  </a:cubicBezTo>
                  <a:cubicBezTo>
                    <a:pt x="849" y="192"/>
                    <a:pt x="849" y="192"/>
                    <a:pt x="849" y="192"/>
                  </a:cubicBezTo>
                  <a:cubicBezTo>
                    <a:pt x="792" y="200"/>
                    <a:pt x="738" y="215"/>
                    <a:pt x="686" y="235"/>
                  </a:cubicBezTo>
                  <a:cubicBezTo>
                    <a:pt x="590" y="69"/>
                    <a:pt x="590" y="69"/>
                    <a:pt x="590" y="69"/>
                  </a:cubicBezTo>
                  <a:cubicBezTo>
                    <a:pt x="380" y="190"/>
                    <a:pt x="380" y="190"/>
                    <a:pt x="380" y="190"/>
                  </a:cubicBezTo>
                  <a:cubicBezTo>
                    <a:pt x="476" y="356"/>
                    <a:pt x="476" y="356"/>
                    <a:pt x="476" y="356"/>
                  </a:cubicBezTo>
                  <a:cubicBezTo>
                    <a:pt x="432" y="392"/>
                    <a:pt x="392" y="432"/>
                    <a:pt x="356" y="476"/>
                  </a:cubicBezTo>
                  <a:cubicBezTo>
                    <a:pt x="190" y="380"/>
                    <a:pt x="190" y="380"/>
                    <a:pt x="190" y="380"/>
                  </a:cubicBezTo>
                  <a:cubicBezTo>
                    <a:pt x="69" y="590"/>
                    <a:pt x="69" y="590"/>
                    <a:pt x="69" y="590"/>
                  </a:cubicBezTo>
                  <a:cubicBezTo>
                    <a:pt x="235" y="686"/>
                    <a:pt x="235" y="686"/>
                    <a:pt x="235" y="686"/>
                  </a:cubicBezTo>
                  <a:cubicBezTo>
                    <a:pt x="215" y="738"/>
                    <a:pt x="201" y="792"/>
                    <a:pt x="192" y="849"/>
                  </a:cubicBezTo>
                  <a:cubicBezTo>
                    <a:pt x="0" y="849"/>
                    <a:pt x="0" y="849"/>
                    <a:pt x="0" y="849"/>
                  </a:cubicBezTo>
                  <a:cubicBezTo>
                    <a:pt x="0" y="1091"/>
                    <a:pt x="0" y="1091"/>
                    <a:pt x="0" y="1091"/>
                  </a:cubicBezTo>
                  <a:cubicBezTo>
                    <a:pt x="192" y="1091"/>
                    <a:pt x="192" y="1091"/>
                    <a:pt x="192" y="1091"/>
                  </a:cubicBezTo>
                  <a:cubicBezTo>
                    <a:pt x="201" y="1148"/>
                    <a:pt x="215" y="1202"/>
                    <a:pt x="235" y="1254"/>
                  </a:cubicBezTo>
                  <a:cubicBezTo>
                    <a:pt x="69" y="1350"/>
                    <a:pt x="69" y="1350"/>
                    <a:pt x="69" y="1350"/>
                  </a:cubicBezTo>
                  <a:cubicBezTo>
                    <a:pt x="190" y="1560"/>
                    <a:pt x="190" y="1560"/>
                    <a:pt x="190" y="1560"/>
                  </a:cubicBezTo>
                  <a:cubicBezTo>
                    <a:pt x="356" y="1464"/>
                    <a:pt x="356" y="1464"/>
                    <a:pt x="356" y="1464"/>
                  </a:cubicBezTo>
                  <a:cubicBezTo>
                    <a:pt x="392" y="1508"/>
                    <a:pt x="432" y="1548"/>
                    <a:pt x="476" y="1584"/>
                  </a:cubicBezTo>
                  <a:cubicBezTo>
                    <a:pt x="380" y="1750"/>
                    <a:pt x="380" y="1750"/>
                    <a:pt x="380" y="1750"/>
                  </a:cubicBezTo>
                  <a:cubicBezTo>
                    <a:pt x="590" y="1871"/>
                    <a:pt x="590" y="1871"/>
                    <a:pt x="590" y="1871"/>
                  </a:cubicBezTo>
                  <a:cubicBezTo>
                    <a:pt x="686" y="1705"/>
                    <a:pt x="686" y="1705"/>
                    <a:pt x="686" y="1705"/>
                  </a:cubicBezTo>
                  <a:cubicBezTo>
                    <a:pt x="738" y="1725"/>
                    <a:pt x="792" y="1739"/>
                    <a:pt x="849" y="1748"/>
                  </a:cubicBezTo>
                  <a:cubicBezTo>
                    <a:pt x="849" y="1940"/>
                    <a:pt x="849" y="1940"/>
                    <a:pt x="849" y="1940"/>
                  </a:cubicBezTo>
                  <a:cubicBezTo>
                    <a:pt x="1091" y="1940"/>
                    <a:pt x="1091" y="1940"/>
                    <a:pt x="1091" y="1940"/>
                  </a:cubicBezTo>
                  <a:cubicBezTo>
                    <a:pt x="1091" y="1748"/>
                    <a:pt x="1091" y="1748"/>
                    <a:pt x="1091" y="1748"/>
                  </a:cubicBezTo>
                  <a:cubicBezTo>
                    <a:pt x="1148" y="1739"/>
                    <a:pt x="1202" y="1725"/>
                    <a:pt x="1254" y="1705"/>
                  </a:cubicBezTo>
                  <a:cubicBezTo>
                    <a:pt x="1350" y="1871"/>
                    <a:pt x="1350" y="1871"/>
                    <a:pt x="1350" y="1871"/>
                  </a:cubicBezTo>
                  <a:cubicBezTo>
                    <a:pt x="1560" y="1750"/>
                    <a:pt x="1560" y="1750"/>
                    <a:pt x="1560" y="1750"/>
                  </a:cubicBezTo>
                  <a:cubicBezTo>
                    <a:pt x="1464" y="1584"/>
                    <a:pt x="1464" y="1584"/>
                    <a:pt x="1464" y="1584"/>
                  </a:cubicBezTo>
                  <a:cubicBezTo>
                    <a:pt x="1509" y="1548"/>
                    <a:pt x="1548" y="1508"/>
                    <a:pt x="1584" y="1464"/>
                  </a:cubicBezTo>
                  <a:cubicBezTo>
                    <a:pt x="1750" y="1560"/>
                    <a:pt x="1750" y="1560"/>
                    <a:pt x="1750" y="1560"/>
                  </a:cubicBezTo>
                  <a:cubicBezTo>
                    <a:pt x="1871" y="1350"/>
                    <a:pt x="1871" y="1350"/>
                    <a:pt x="1871" y="1350"/>
                  </a:cubicBezTo>
                  <a:cubicBezTo>
                    <a:pt x="1705" y="1254"/>
                    <a:pt x="1705" y="1254"/>
                    <a:pt x="1705" y="1254"/>
                  </a:cubicBezTo>
                  <a:cubicBezTo>
                    <a:pt x="1725" y="1202"/>
                    <a:pt x="1740" y="1148"/>
                    <a:pt x="1748" y="1091"/>
                  </a:cubicBezTo>
                  <a:cubicBezTo>
                    <a:pt x="1940" y="1091"/>
                    <a:pt x="1940" y="1091"/>
                    <a:pt x="1940" y="1091"/>
                  </a:cubicBezTo>
                  <a:close/>
                  <a:moveTo>
                    <a:pt x="970" y="1516"/>
                  </a:moveTo>
                  <a:cubicBezTo>
                    <a:pt x="669" y="1516"/>
                    <a:pt x="424" y="1271"/>
                    <a:pt x="424" y="970"/>
                  </a:cubicBezTo>
                  <a:cubicBezTo>
                    <a:pt x="424" y="669"/>
                    <a:pt x="669" y="424"/>
                    <a:pt x="970" y="424"/>
                  </a:cubicBezTo>
                  <a:cubicBezTo>
                    <a:pt x="1271" y="424"/>
                    <a:pt x="1516" y="669"/>
                    <a:pt x="1516" y="970"/>
                  </a:cubicBezTo>
                  <a:cubicBezTo>
                    <a:pt x="1516" y="1271"/>
                    <a:pt x="1271" y="1516"/>
                    <a:pt x="970" y="1516"/>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3" name="Oval 82">
              <a:extLst>
                <a:ext uri="{FF2B5EF4-FFF2-40B4-BE49-F238E27FC236}">
                  <a16:creationId xmlns:a16="http://schemas.microsoft.com/office/drawing/2014/main" id="{333E131C-34E4-477A-93A7-59C6643621FD}"/>
                </a:ext>
              </a:extLst>
            </p:cNvPr>
            <p:cNvSpPr/>
            <p:nvPr/>
          </p:nvSpPr>
          <p:spPr>
            <a:xfrm>
              <a:off x="5811876" y="3464282"/>
              <a:ext cx="609714" cy="609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84" name="TextBox 83">
            <a:extLst>
              <a:ext uri="{FF2B5EF4-FFF2-40B4-BE49-F238E27FC236}">
                <a16:creationId xmlns:a16="http://schemas.microsoft.com/office/drawing/2014/main" id="{2AA31ABF-1278-498C-87D1-B9F7DD8CB161}"/>
              </a:ext>
            </a:extLst>
          </p:cNvPr>
          <p:cNvSpPr txBox="1"/>
          <p:nvPr/>
        </p:nvSpPr>
        <p:spPr>
          <a:xfrm>
            <a:off x="8141948" y="5267025"/>
            <a:ext cx="1271188" cy="523220"/>
          </a:xfrm>
          <a:prstGeom prst="rect">
            <a:avLst/>
          </a:prstGeom>
          <a:noFill/>
        </p:spPr>
        <p:txBody>
          <a:bodyPr wrap="square" lIns="0" rIns="0" rtlCol="0" anchor="ctr">
            <a:spAutoFit/>
          </a:bodyPr>
          <a:lstStyle/>
          <a:p>
            <a:pPr>
              <a:defRPr/>
            </a:pPr>
            <a:r>
              <a:rPr lang="en-US" sz="1400" dirty="0"/>
              <a:t>Elimination of Email channel</a:t>
            </a:r>
          </a:p>
        </p:txBody>
      </p:sp>
      <p:sp>
        <p:nvSpPr>
          <p:cNvPr id="85" name="TextBox 84">
            <a:extLst>
              <a:ext uri="{FF2B5EF4-FFF2-40B4-BE49-F238E27FC236}">
                <a16:creationId xmlns:a16="http://schemas.microsoft.com/office/drawing/2014/main" id="{DA54EB2A-DDCD-473B-9D6F-C5CC306175CE}"/>
              </a:ext>
            </a:extLst>
          </p:cNvPr>
          <p:cNvSpPr txBox="1"/>
          <p:nvPr/>
        </p:nvSpPr>
        <p:spPr>
          <a:xfrm>
            <a:off x="8141948" y="635197"/>
            <a:ext cx="1271188" cy="523220"/>
          </a:xfrm>
          <a:prstGeom prst="rect">
            <a:avLst/>
          </a:prstGeom>
          <a:noFill/>
        </p:spPr>
        <p:txBody>
          <a:bodyPr wrap="square" lIns="0" rIns="0" rtlCol="0" anchor="ctr">
            <a:spAutoFit/>
          </a:bodyPr>
          <a:lstStyle/>
          <a:p>
            <a:pPr>
              <a:defRPr/>
            </a:pPr>
            <a:r>
              <a:rPr lang="en-US" sz="1400" dirty="0"/>
              <a:t>Enterprise Wide Knowledge</a:t>
            </a:r>
          </a:p>
        </p:txBody>
      </p:sp>
      <p:sp>
        <p:nvSpPr>
          <p:cNvPr id="86" name="TextBox 85">
            <a:extLst>
              <a:ext uri="{FF2B5EF4-FFF2-40B4-BE49-F238E27FC236}">
                <a16:creationId xmlns:a16="http://schemas.microsoft.com/office/drawing/2014/main" id="{ECAC6539-ABCE-429F-9F3B-BFA91012BBEA}"/>
              </a:ext>
            </a:extLst>
          </p:cNvPr>
          <p:cNvSpPr txBox="1"/>
          <p:nvPr/>
        </p:nvSpPr>
        <p:spPr>
          <a:xfrm>
            <a:off x="9247734" y="1538966"/>
            <a:ext cx="1271188" cy="523220"/>
          </a:xfrm>
          <a:prstGeom prst="rect">
            <a:avLst/>
          </a:prstGeom>
          <a:noFill/>
        </p:spPr>
        <p:txBody>
          <a:bodyPr wrap="square" lIns="0" rIns="0" rtlCol="0" anchor="ctr">
            <a:spAutoFit/>
          </a:bodyPr>
          <a:lstStyle/>
          <a:p>
            <a:pPr>
              <a:defRPr/>
            </a:pPr>
            <a:r>
              <a:rPr lang="en-US" sz="1400" dirty="0"/>
              <a:t>Consistent Experiences</a:t>
            </a:r>
          </a:p>
        </p:txBody>
      </p:sp>
      <p:sp>
        <p:nvSpPr>
          <p:cNvPr id="87" name="TextBox 86">
            <a:extLst>
              <a:ext uri="{FF2B5EF4-FFF2-40B4-BE49-F238E27FC236}">
                <a16:creationId xmlns:a16="http://schemas.microsoft.com/office/drawing/2014/main" id="{0B0A4DE7-47FD-49D8-B39D-220E279C670E}"/>
              </a:ext>
            </a:extLst>
          </p:cNvPr>
          <p:cNvSpPr txBox="1"/>
          <p:nvPr/>
        </p:nvSpPr>
        <p:spPr>
          <a:xfrm>
            <a:off x="9247734" y="4356594"/>
            <a:ext cx="1271188" cy="523220"/>
          </a:xfrm>
          <a:prstGeom prst="rect">
            <a:avLst/>
          </a:prstGeom>
          <a:noFill/>
        </p:spPr>
        <p:txBody>
          <a:bodyPr wrap="square" lIns="0" rIns="0" rtlCol="0" anchor="ctr">
            <a:spAutoFit/>
          </a:bodyPr>
          <a:lstStyle/>
          <a:p>
            <a:pPr>
              <a:defRPr/>
            </a:pPr>
            <a:r>
              <a:rPr lang="en-US" sz="1400" dirty="0"/>
              <a:t>Instant Responses</a:t>
            </a:r>
          </a:p>
        </p:txBody>
      </p:sp>
      <p:sp>
        <p:nvSpPr>
          <p:cNvPr id="88" name="TextBox 87">
            <a:extLst>
              <a:ext uri="{FF2B5EF4-FFF2-40B4-BE49-F238E27FC236}">
                <a16:creationId xmlns:a16="http://schemas.microsoft.com/office/drawing/2014/main" id="{11F97D45-4B52-43DB-8364-30B1852DCF08}"/>
              </a:ext>
            </a:extLst>
          </p:cNvPr>
          <p:cNvSpPr txBox="1"/>
          <p:nvPr/>
        </p:nvSpPr>
        <p:spPr>
          <a:xfrm>
            <a:off x="10130237" y="2899931"/>
            <a:ext cx="1271188" cy="523220"/>
          </a:xfrm>
          <a:prstGeom prst="rect">
            <a:avLst/>
          </a:prstGeom>
          <a:noFill/>
        </p:spPr>
        <p:txBody>
          <a:bodyPr wrap="square" lIns="0" rIns="0" rtlCol="0" anchor="ctr">
            <a:spAutoFit/>
          </a:bodyPr>
          <a:lstStyle/>
          <a:p>
            <a:pPr>
              <a:defRPr/>
            </a:pPr>
            <a:r>
              <a:rPr lang="en-US" sz="1400" dirty="0"/>
              <a:t>Convenience of Chat</a:t>
            </a:r>
          </a:p>
        </p:txBody>
      </p:sp>
      <p:sp>
        <p:nvSpPr>
          <p:cNvPr id="89" name="TextBox 88">
            <a:extLst>
              <a:ext uri="{FF2B5EF4-FFF2-40B4-BE49-F238E27FC236}">
                <a16:creationId xmlns:a16="http://schemas.microsoft.com/office/drawing/2014/main" id="{1455CD72-8269-41EF-A784-218435E12552}"/>
              </a:ext>
            </a:extLst>
          </p:cNvPr>
          <p:cNvSpPr txBox="1"/>
          <p:nvPr/>
        </p:nvSpPr>
        <p:spPr>
          <a:xfrm flipH="1">
            <a:off x="2819505" y="5267025"/>
            <a:ext cx="1319786" cy="523220"/>
          </a:xfrm>
          <a:prstGeom prst="rect">
            <a:avLst/>
          </a:prstGeom>
          <a:noFill/>
        </p:spPr>
        <p:txBody>
          <a:bodyPr wrap="square" lIns="0" rIns="0" rtlCol="0" anchor="ctr">
            <a:spAutoFit/>
          </a:bodyPr>
          <a:lstStyle/>
          <a:p>
            <a:pPr algn="r">
              <a:defRPr/>
            </a:pPr>
            <a:r>
              <a:rPr lang="en-US" sz="1400" dirty="0"/>
              <a:t>Multi-modalities automation</a:t>
            </a:r>
          </a:p>
        </p:txBody>
      </p:sp>
      <p:sp>
        <p:nvSpPr>
          <p:cNvPr id="90" name="TextBox 89">
            <a:extLst>
              <a:ext uri="{FF2B5EF4-FFF2-40B4-BE49-F238E27FC236}">
                <a16:creationId xmlns:a16="http://schemas.microsoft.com/office/drawing/2014/main" id="{28621518-1F4E-4923-BAD5-5C5BE3183291}"/>
              </a:ext>
            </a:extLst>
          </p:cNvPr>
          <p:cNvSpPr txBox="1"/>
          <p:nvPr/>
        </p:nvSpPr>
        <p:spPr>
          <a:xfrm flipH="1">
            <a:off x="2868103" y="635197"/>
            <a:ext cx="1271188" cy="523220"/>
          </a:xfrm>
          <a:prstGeom prst="rect">
            <a:avLst/>
          </a:prstGeom>
          <a:noFill/>
        </p:spPr>
        <p:txBody>
          <a:bodyPr wrap="square" lIns="0" rIns="0" rtlCol="0" anchor="ctr">
            <a:spAutoFit/>
          </a:bodyPr>
          <a:lstStyle/>
          <a:p>
            <a:pPr algn="r">
              <a:defRPr/>
            </a:pPr>
            <a:r>
              <a:rPr lang="en-US" sz="1400" dirty="0"/>
              <a:t>Reducing support costs</a:t>
            </a:r>
          </a:p>
        </p:txBody>
      </p:sp>
      <p:sp>
        <p:nvSpPr>
          <p:cNvPr id="91" name="TextBox 90">
            <a:extLst>
              <a:ext uri="{FF2B5EF4-FFF2-40B4-BE49-F238E27FC236}">
                <a16:creationId xmlns:a16="http://schemas.microsoft.com/office/drawing/2014/main" id="{FAE82874-DBF4-447E-96D5-55B4E4EB89AE}"/>
              </a:ext>
            </a:extLst>
          </p:cNvPr>
          <p:cNvSpPr txBox="1"/>
          <p:nvPr/>
        </p:nvSpPr>
        <p:spPr>
          <a:xfrm flipH="1">
            <a:off x="1762317" y="1538966"/>
            <a:ext cx="1271188" cy="523220"/>
          </a:xfrm>
          <a:prstGeom prst="rect">
            <a:avLst/>
          </a:prstGeom>
          <a:noFill/>
        </p:spPr>
        <p:txBody>
          <a:bodyPr wrap="square" lIns="0" rIns="0" rtlCol="0" anchor="ctr">
            <a:spAutoFit/>
          </a:bodyPr>
          <a:lstStyle/>
          <a:p>
            <a:pPr algn="r">
              <a:defRPr/>
            </a:pPr>
            <a:r>
              <a:rPr lang="en-US" sz="1400" dirty="0"/>
              <a:t>Insights from interactions</a:t>
            </a:r>
          </a:p>
        </p:txBody>
      </p:sp>
      <p:sp>
        <p:nvSpPr>
          <p:cNvPr id="92" name="TextBox 91">
            <a:extLst>
              <a:ext uri="{FF2B5EF4-FFF2-40B4-BE49-F238E27FC236}">
                <a16:creationId xmlns:a16="http://schemas.microsoft.com/office/drawing/2014/main" id="{30D8FEDB-1988-4102-9D02-A5A704F2F821}"/>
              </a:ext>
            </a:extLst>
          </p:cNvPr>
          <p:cNvSpPr txBox="1"/>
          <p:nvPr/>
        </p:nvSpPr>
        <p:spPr>
          <a:xfrm flipH="1">
            <a:off x="1762317" y="4356594"/>
            <a:ext cx="1271188" cy="523220"/>
          </a:xfrm>
          <a:prstGeom prst="rect">
            <a:avLst/>
          </a:prstGeom>
          <a:noFill/>
        </p:spPr>
        <p:txBody>
          <a:bodyPr wrap="square" lIns="0" rIns="0" rtlCol="0" anchor="ctr">
            <a:spAutoFit/>
          </a:bodyPr>
          <a:lstStyle/>
          <a:p>
            <a:pPr algn="r">
              <a:defRPr/>
            </a:pPr>
            <a:r>
              <a:rPr lang="en-US" sz="1400" dirty="0"/>
              <a:t>Continuous Learning</a:t>
            </a:r>
          </a:p>
        </p:txBody>
      </p:sp>
      <p:sp>
        <p:nvSpPr>
          <p:cNvPr id="93" name="TextBox 92">
            <a:extLst>
              <a:ext uri="{FF2B5EF4-FFF2-40B4-BE49-F238E27FC236}">
                <a16:creationId xmlns:a16="http://schemas.microsoft.com/office/drawing/2014/main" id="{5F346F9C-BB29-4822-B455-FCCB5D307A33}"/>
              </a:ext>
            </a:extLst>
          </p:cNvPr>
          <p:cNvSpPr txBox="1"/>
          <p:nvPr/>
        </p:nvSpPr>
        <p:spPr>
          <a:xfrm flipH="1">
            <a:off x="879814" y="3007652"/>
            <a:ext cx="1271188" cy="307777"/>
          </a:xfrm>
          <a:prstGeom prst="rect">
            <a:avLst/>
          </a:prstGeom>
          <a:noFill/>
        </p:spPr>
        <p:txBody>
          <a:bodyPr wrap="square" lIns="0" rIns="0" rtlCol="0" anchor="ctr">
            <a:spAutoFit/>
          </a:bodyPr>
          <a:lstStyle/>
          <a:p>
            <a:pPr algn="r">
              <a:defRPr/>
            </a:pPr>
            <a:r>
              <a:rPr lang="en-US" sz="1400" dirty="0"/>
              <a:t>Efficiency Gains</a:t>
            </a:r>
          </a:p>
        </p:txBody>
      </p:sp>
      <p:sp>
        <p:nvSpPr>
          <p:cNvPr id="94" name="TextBox 93">
            <a:extLst>
              <a:ext uri="{FF2B5EF4-FFF2-40B4-BE49-F238E27FC236}">
                <a16:creationId xmlns:a16="http://schemas.microsoft.com/office/drawing/2014/main" id="{C449EA83-036D-4044-BAAA-09FF7112EE9D}"/>
              </a:ext>
            </a:extLst>
          </p:cNvPr>
          <p:cNvSpPr txBox="1"/>
          <p:nvPr/>
        </p:nvSpPr>
        <p:spPr>
          <a:xfrm>
            <a:off x="5385424" y="1436116"/>
            <a:ext cx="1556086" cy="707886"/>
          </a:xfrm>
          <a:prstGeom prst="rect">
            <a:avLst/>
          </a:prstGeom>
          <a:noFill/>
        </p:spPr>
        <p:txBody>
          <a:bodyPr wrap="square" lIns="0" rIns="0" rtlCol="0" anchor="t">
            <a:spAutoFit/>
          </a:bodyPr>
          <a:lstStyle/>
          <a:p>
            <a:pPr algn="ctr">
              <a:defRPr/>
            </a:pPr>
            <a:r>
              <a:rPr lang="en-US" sz="2000" b="1" dirty="0">
                <a:solidFill>
                  <a:schemeClr val="accent2"/>
                </a:solidFill>
              </a:rPr>
              <a:t>Miami Service Desk 2020</a:t>
            </a:r>
          </a:p>
        </p:txBody>
      </p:sp>
      <p:grpSp>
        <p:nvGrpSpPr>
          <p:cNvPr id="105" name="Group 104">
            <a:extLst>
              <a:ext uri="{FF2B5EF4-FFF2-40B4-BE49-F238E27FC236}">
                <a16:creationId xmlns:a16="http://schemas.microsoft.com/office/drawing/2014/main" id="{B9B34550-91F8-493A-9C32-0E09DD1B0A54}"/>
              </a:ext>
            </a:extLst>
          </p:cNvPr>
          <p:cNvGrpSpPr/>
          <p:nvPr/>
        </p:nvGrpSpPr>
        <p:grpSpPr>
          <a:xfrm>
            <a:off x="2727944" y="3035126"/>
            <a:ext cx="270926" cy="270748"/>
            <a:chOff x="4437063" y="1711325"/>
            <a:chExt cx="4867275" cy="4864100"/>
          </a:xfrm>
          <a:solidFill>
            <a:schemeClr val="bg1"/>
          </a:solidFill>
        </p:grpSpPr>
        <p:sp>
          <p:nvSpPr>
            <p:cNvPr id="106" name="Freeform 41">
              <a:extLst>
                <a:ext uri="{FF2B5EF4-FFF2-40B4-BE49-F238E27FC236}">
                  <a16:creationId xmlns:a16="http://schemas.microsoft.com/office/drawing/2014/main" id="{D992B3AC-FE44-4EC8-80AF-2B09BC579827}"/>
                </a:ext>
              </a:extLst>
            </p:cNvPr>
            <p:cNvSpPr>
              <a:spLocks noEditPoints="1"/>
            </p:cNvSpPr>
            <p:nvPr/>
          </p:nvSpPr>
          <p:spPr bwMode="auto">
            <a:xfrm>
              <a:off x="4437063" y="1711325"/>
              <a:ext cx="4867275" cy="4864100"/>
            </a:xfrm>
            <a:custGeom>
              <a:avLst/>
              <a:gdLst>
                <a:gd name="T0" fmla="*/ 2631 w 6132"/>
                <a:gd name="T1" fmla="*/ 987 h 6127"/>
                <a:gd name="T2" fmla="*/ 1999 w 6132"/>
                <a:gd name="T3" fmla="*/ 1277 h 6127"/>
                <a:gd name="T4" fmla="*/ 1364 w 6132"/>
                <a:gd name="T5" fmla="*/ 951 h 6127"/>
                <a:gd name="T6" fmla="*/ 943 w 6132"/>
                <a:gd name="T7" fmla="*/ 1341 h 6127"/>
                <a:gd name="T8" fmla="*/ 1291 w 6132"/>
                <a:gd name="T9" fmla="*/ 1944 h 6127"/>
                <a:gd name="T10" fmla="*/ 1034 w 6132"/>
                <a:gd name="T11" fmla="*/ 2595 h 6127"/>
                <a:gd name="T12" fmla="*/ 350 w 6132"/>
                <a:gd name="T13" fmla="*/ 2793 h 6127"/>
                <a:gd name="T14" fmla="*/ 954 w 6132"/>
                <a:gd name="T15" fmla="*/ 3483 h 6127"/>
                <a:gd name="T16" fmla="*/ 1209 w 6132"/>
                <a:gd name="T17" fmla="*/ 4007 h 6127"/>
                <a:gd name="T18" fmla="*/ 958 w 6132"/>
                <a:gd name="T19" fmla="*/ 4764 h 6127"/>
                <a:gd name="T20" fmla="*/ 1362 w 6132"/>
                <a:gd name="T21" fmla="*/ 5200 h 6127"/>
                <a:gd name="T22" fmla="*/ 1901 w 6132"/>
                <a:gd name="T23" fmla="*/ 4846 h 6127"/>
                <a:gd name="T24" fmla="*/ 2411 w 6132"/>
                <a:gd name="T25" fmla="*/ 5040 h 6127"/>
                <a:gd name="T26" fmla="*/ 2763 w 6132"/>
                <a:gd name="T27" fmla="*/ 5757 h 6127"/>
                <a:gd name="T28" fmla="*/ 3369 w 6132"/>
                <a:gd name="T29" fmla="*/ 5757 h 6127"/>
                <a:gd name="T30" fmla="*/ 3727 w 6132"/>
                <a:gd name="T31" fmla="*/ 5040 h 6127"/>
                <a:gd name="T32" fmla="*/ 4278 w 6132"/>
                <a:gd name="T33" fmla="*/ 4846 h 6127"/>
                <a:gd name="T34" fmla="*/ 4787 w 6132"/>
                <a:gd name="T35" fmla="*/ 5187 h 6127"/>
                <a:gd name="T36" fmla="*/ 4869 w 6132"/>
                <a:gd name="T37" fmla="*/ 4308 h 6127"/>
                <a:gd name="T38" fmla="*/ 4992 w 6132"/>
                <a:gd name="T39" fmla="*/ 3860 h 6127"/>
                <a:gd name="T40" fmla="*/ 5223 w 6132"/>
                <a:gd name="T41" fmla="*/ 3457 h 6127"/>
                <a:gd name="T42" fmla="*/ 5787 w 6132"/>
                <a:gd name="T43" fmla="*/ 2780 h 6127"/>
                <a:gd name="T44" fmla="*/ 5100 w 6132"/>
                <a:gd name="T45" fmla="*/ 2582 h 6127"/>
                <a:gd name="T46" fmla="*/ 4839 w 6132"/>
                <a:gd name="T47" fmla="*/ 1933 h 6127"/>
                <a:gd name="T48" fmla="*/ 5184 w 6132"/>
                <a:gd name="T49" fmla="*/ 1331 h 6127"/>
                <a:gd name="T50" fmla="*/ 4765 w 6132"/>
                <a:gd name="T51" fmla="*/ 944 h 6127"/>
                <a:gd name="T52" fmla="*/ 4127 w 6132"/>
                <a:gd name="T53" fmla="*/ 1272 h 6127"/>
                <a:gd name="T54" fmla="*/ 3481 w 6132"/>
                <a:gd name="T55" fmla="*/ 981 h 6127"/>
                <a:gd name="T56" fmla="*/ 2788 w 6132"/>
                <a:gd name="T57" fmla="*/ 344 h 6127"/>
                <a:gd name="T58" fmla="*/ 3591 w 6132"/>
                <a:gd name="T59" fmla="*/ 110 h 6127"/>
                <a:gd name="T60" fmla="*/ 4064 w 6132"/>
                <a:gd name="T61" fmla="*/ 851 h 6127"/>
                <a:gd name="T62" fmla="*/ 4839 w 6132"/>
                <a:gd name="T63" fmla="*/ 601 h 6127"/>
                <a:gd name="T64" fmla="*/ 5499 w 6132"/>
                <a:gd name="T65" fmla="*/ 1186 h 6127"/>
                <a:gd name="T66" fmla="*/ 5469 w 6132"/>
                <a:gd name="T67" fmla="*/ 1577 h 6127"/>
                <a:gd name="T68" fmla="*/ 5933 w 6132"/>
                <a:gd name="T69" fmla="*/ 2459 h 6127"/>
                <a:gd name="T70" fmla="*/ 6132 w 6132"/>
                <a:gd name="T71" fmla="*/ 2795 h 6127"/>
                <a:gd name="T72" fmla="*/ 5979 w 6132"/>
                <a:gd name="T73" fmla="*/ 3638 h 6127"/>
                <a:gd name="T74" fmla="*/ 5214 w 6132"/>
                <a:gd name="T75" fmla="*/ 4197 h 6127"/>
                <a:gd name="T76" fmla="*/ 5519 w 6132"/>
                <a:gd name="T77" fmla="*/ 4889 h 6127"/>
                <a:gd name="T78" fmla="*/ 4893 w 6132"/>
                <a:gd name="T79" fmla="*/ 5515 h 6127"/>
                <a:gd name="T80" fmla="*/ 4202 w 6132"/>
                <a:gd name="T81" fmla="*/ 5209 h 6127"/>
                <a:gd name="T82" fmla="*/ 3641 w 6132"/>
                <a:gd name="T83" fmla="*/ 5975 h 6127"/>
                <a:gd name="T84" fmla="*/ 2795 w 6132"/>
                <a:gd name="T85" fmla="*/ 6127 h 6127"/>
                <a:gd name="T86" fmla="*/ 2460 w 6132"/>
                <a:gd name="T87" fmla="*/ 5926 h 6127"/>
                <a:gd name="T88" fmla="*/ 1586 w 6132"/>
                <a:gd name="T89" fmla="*/ 5472 h 6127"/>
                <a:gd name="T90" fmla="*/ 1194 w 6132"/>
                <a:gd name="T91" fmla="*/ 5500 h 6127"/>
                <a:gd name="T92" fmla="*/ 609 w 6132"/>
                <a:gd name="T93" fmla="*/ 4841 h 6127"/>
                <a:gd name="T94" fmla="*/ 861 w 6132"/>
                <a:gd name="T95" fmla="*/ 4076 h 6127"/>
                <a:gd name="T96" fmla="*/ 110 w 6132"/>
                <a:gd name="T97" fmla="*/ 3614 h 6127"/>
                <a:gd name="T98" fmla="*/ 6 w 6132"/>
                <a:gd name="T99" fmla="*/ 2746 h 6127"/>
                <a:gd name="T100" fmla="*/ 257 w 6132"/>
                <a:gd name="T101" fmla="*/ 2448 h 6127"/>
                <a:gd name="T102" fmla="*/ 626 w 6132"/>
                <a:gd name="T103" fmla="*/ 1532 h 6127"/>
                <a:gd name="T104" fmla="*/ 658 w 6132"/>
                <a:gd name="T105" fmla="*/ 1143 h 6127"/>
                <a:gd name="T106" fmla="*/ 1349 w 6132"/>
                <a:gd name="T107" fmla="*/ 603 h 6127"/>
                <a:gd name="T108" fmla="*/ 2195 w 6132"/>
                <a:gd name="T109" fmla="*/ 801 h 6127"/>
                <a:gd name="T110" fmla="*/ 2564 w 6132"/>
                <a:gd name="T111" fmla="*/ 73 h 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32" h="6127">
                  <a:moveTo>
                    <a:pt x="2788" y="344"/>
                  </a:moveTo>
                  <a:lnTo>
                    <a:pt x="2773" y="348"/>
                  </a:lnTo>
                  <a:lnTo>
                    <a:pt x="2761" y="359"/>
                  </a:lnTo>
                  <a:lnTo>
                    <a:pt x="2754" y="372"/>
                  </a:lnTo>
                  <a:lnTo>
                    <a:pt x="2663" y="914"/>
                  </a:lnTo>
                  <a:lnTo>
                    <a:pt x="2652" y="953"/>
                  </a:lnTo>
                  <a:lnTo>
                    <a:pt x="2631" y="987"/>
                  </a:lnTo>
                  <a:lnTo>
                    <a:pt x="2605" y="1015"/>
                  </a:lnTo>
                  <a:lnTo>
                    <a:pt x="2573" y="1037"/>
                  </a:lnTo>
                  <a:lnTo>
                    <a:pt x="2536" y="1052"/>
                  </a:lnTo>
                  <a:lnTo>
                    <a:pt x="2396" y="1095"/>
                  </a:lnTo>
                  <a:lnTo>
                    <a:pt x="2260" y="1147"/>
                  </a:lnTo>
                  <a:lnTo>
                    <a:pt x="2128" y="1208"/>
                  </a:lnTo>
                  <a:lnTo>
                    <a:pt x="1999" y="1277"/>
                  </a:lnTo>
                  <a:lnTo>
                    <a:pt x="1964" y="1294"/>
                  </a:lnTo>
                  <a:lnTo>
                    <a:pt x="1925" y="1301"/>
                  </a:lnTo>
                  <a:lnTo>
                    <a:pt x="1886" y="1300"/>
                  </a:lnTo>
                  <a:lnTo>
                    <a:pt x="1847" y="1290"/>
                  </a:lnTo>
                  <a:lnTo>
                    <a:pt x="1811" y="1270"/>
                  </a:lnTo>
                  <a:lnTo>
                    <a:pt x="1370" y="955"/>
                  </a:lnTo>
                  <a:lnTo>
                    <a:pt x="1364" y="951"/>
                  </a:lnTo>
                  <a:lnTo>
                    <a:pt x="1357" y="950"/>
                  </a:lnTo>
                  <a:lnTo>
                    <a:pt x="1349" y="950"/>
                  </a:lnTo>
                  <a:lnTo>
                    <a:pt x="1344" y="950"/>
                  </a:lnTo>
                  <a:lnTo>
                    <a:pt x="1338" y="951"/>
                  </a:lnTo>
                  <a:lnTo>
                    <a:pt x="1332" y="953"/>
                  </a:lnTo>
                  <a:lnTo>
                    <a:pt x="1325" y="959"/>
                  </a:lnTo>
                  <a:lnTo>
                    <a:pt x="943" y="1341"/>
                  </a:lnTo>
                  <a:lnTo>
                    <a:pt x="935" y="1354"/>
                  </a:lnTo>
                  <a:lnTo>
                    <a:pt x="934" y="1370"/>
                  </a:lnTo>
                  <a:lnTo>
                    <a:pt x="939" y="1385"/>
                  </a:lnTo>
                  <a:lnTo>
                    <a:pt x="1258" y="1832"/>
                  </a:lnTo>
                  <a:lnTo>
                    <a:pt x="1278" y="1867"/>
                  </a:lnTo>
                  <a:lnTo>
                    <a:pt x="1290" y="1905"/>
                  </a:lnTo>
                  <a:lnTo>
                    <a:pt x="1291" y="1944"/>
                  </a:lnTo>
                  <a:lnTo>
                    <a:pt x="1284" y="1983"/>
                  </a:lnTo>
                  <a:lnTo>
                    <a:pt x="1267" y="2020"/>
                  </a:lnTo>
                  <a:lnTo>
                    <a:pt x="1198" y="2147"/>
                  </a:lnTo>
                  <a:lnTo>
                    <a:pt x="1139" y="2281"/>
                  </a:lnTo>
                  <a:lnTo>
                    <a:pt x="1088" y="2417"/>
                  </a:lnTo>
                  <a:lnTo>
                    <a:pt x="1049" y="2556"/>
                  </a:lnTo>
                  <a:lnTo>
                    <a:pt x="1034" y="2595"/>
                  </a:lnTo>
                  <a:lnTo>
                    <a:pt x="1012" y="2627"/>
                  </a:lnTo>
                  <a:lnTo>
                    <a:pt x="982" y="2653"/>
                  </a:lnTo>
                  <a:lnTo>
                    <a:pt x="949" y="2674"/>
                  </a:lnTo>
                  <a:lnTo>
                    <a:pt x="909" y="2685"/>
                  </a:lnTo>
                  <a:lnTo>
                    <a:pt x="375" y="2774"/>
                  </a:lnTo>
                  <a:lnTo>
                    <a:pt x="360" y="2780"/>
                  </a:lnTo>
                  <a:lnTo>
                    <a:pt x="350" y="2793"/>
                  </a:lnTo>
                  <a:lnTo>
                    <a:pt x="347" y="2808"/>
                  </a:lnTo>
                  <a:lnTo>
                    <a:pt x="347" y="3346"/>
                  </a:lnTo>
                  <a:lnTo>
                    <a:pt x="350" y="3362"/>
                  </a:lnTo>
                  <a:lnTo>
                    <a:pt x="360" y="3374"/>
                  </a:lnTo>
                  <a:lnTo>
                    <a:pt x="375" y="3379"/>
                  </a:lnTo>
                  <a:lnTo>
                    <a:pt x="917" y="3472"/>
                  </a:lnTo>
                  <a:lnTo>
                    <a:pt x="954" y="3483"/>
                  </a:lnTo>
                  <a:lnTo>
                    <a:pt x="990" y="3502"/>
                  </a:lnTo>
                  <a:lnTo>
                    <a:pt x="1017" y="3530"/>
                  </a:lnTo>
                  <a:lnTo>
                    <a:pt x="1040" y="3562"/>
                  </a:lnTo>
                  <a:lnTo>
                    <a:pt x="1055" y="3599"/>
                  </a:lnTo>
                  <a:lnTo>
                    <a:pt x="1096" y="3739"/>
                  </a:lnTo>
                  <a:lnTo>
                    <a:pt x="1148" y="3874"/>
                  </a:lnTo>
                  <a:lnTo>
                    <a:pt x="1209" y="4007"/>
                  </a:lnTo>
                  <a:lnTo>
                    <a:pt x="1280" y="4133"/>
                  </a:lnTo>
                  <a:lnTo>
                    <a:pt x="1297" y="4170"/>
                  </a:lnTo>
                  <a:lnTo>
                    <a:pt x="1304" y="4210"/>
                  </a:lnTo>
                  <a:lnTo>
                    <a:pt x="1303" y="4249"/>
                  </a:lnTo>
                  <a:lnTo>
                    <a:pt x="1291" y="4288"/>
                  </a:lnTo>
                  <a:lnTo>
                    <a:pt x="1273" y="4323"/>
                  </a:lnTo>
                  <a:lnTo>
                    <a:pt x="958" y="4764"/>
                  </a:lnTo>
                  <a:lnTo>
                    <a:pt x="952" y="4779"/>
                  </a:lnTo>
                  <a:lnTo>
                    <a:pt x="954" y="4794"/>
                  </a:lnTo>
                  <a:lnTo>
                    <a:pt x="962" y="4809"/>
                  </a:lnTo>
                  <a:lnTo>
                    <a:pt x="1344" y="5189"/>
                  </a:lnTo>
                  <a:lnTo>
                    <a:pt x="1349" y="5194"/>
                  </a:lnTo>
                  <a:lnTo>
                    <a:pt x="1357" y="5198"/>
                  </a:lnTo>
                  <a:lnTo>
                    <a:pt x="1362" y="5200"/>
                  </a:lnTo>
                  <a:lnTo>
                    <a:pt x="1368" y="5200"/>
                  </a:lnTo>
                  <a:lnTo>
                    <a:pt x="1373" y="5200"/>
                  </a:lnTo>
                  <a:lnTo>
                    <a:pt x="1381" y="5196"/>
                  </a:lnTo>
                  <a:lnTo>
                    <a:pt x="1386" y="5194"/>
                  </a:lnTo>
                  <a:lnTo>
                    <a:pt x="1835" y="4874"/>
                  </a:lnTo>
                  <a:lnTo>
                    <a:pt x="1867" y="4857"/>
                  </a:lnTo>
                  <a:lnTo>
                    <a:pt x="1901" y="4846"/>
                  </a:lnTo>
                  <a:lnTo>
                    <a:pt x="1934" y="4843"/>
                  </a:lnTo>
                  <a:lnTo>
                    <a:pt x="1964" y="4846"/>
                  </a:lnTo>
                  <a:lnTo>
                    <a:pt x="1994" y="4854"/>
                  </a:lnTo>
                  <a:lnTo>
                    <a:pt x="2022" y="4867"/>
                  </a:lnTo>
                  <a:lnTo>
                    <a:pt x="2148" y="4932"/>
                  </a:lnTo>
                  <a:lnTo>
                    <a:pt x="2277" y="4992"/>
                  </a:lnTo>
                  <a:lnTo>
                    <a:pt x="2411" y="5040"/>
                  </a:lnTo>
                  <a:lnTo>
                    <a:pt x="2547" y="5081"/>
                  </a:lnTo>
                  <a:lnTo>
                    <a:pt x="2584" y="5096"/>
                  </a:lnTo>
                  <a:lnTo>
                    <a:pt x="2616" y="5118"/>
                  </a:lnTo>
                  <a:lnTo>
                    <a:pt x="2644" y="5146"/>
                  </a:lnTo>
                  <a:lnTo>
                    <a:pt x="2663" y="5180"/>
                  </a:lnTo>
                  <a:lnTo>
                    <a:pt x="2674" y="5219"/>
                  </a:lnTo>
                  <a:lnTo>
                    <a:pt x="2763" y="5757"/>
                  </a:lnTo>
                  <a:lnTo>
                    <a:pt x="2769" y="5772"/>
                  </a:lnTo>
                  <a:lnTo>
                    <a:pt x="2782" y="5781"/>
                  </a:lnTo>
                  <a:lnTo>
                    <a:pt x="2797" y="5785"/>
                  </a:lnTo>
                  <a:lnTo>
                    <a:pt x="3337" y="5785"/>
                  </a:lnTo>
                  <a:lnTo>
                    <a:pt x="3352" y="5781"/>
                  </a:lnTo>
                  <a:lnTo>
                    <a:pt x="3363" y="5772"/>
                  </a:lnTo>
                  <a:lnTo>
                    <a:pt x="3369" y="5757"/>
                  </a:lnTo>
                  <a:lnTo>
                    <a:pt x="3460" y="5219"/>
                  </a:lnTo>
                  <a:lnTo>
                    <a:pt x="3471" y="5181"/>
                  </a:lnTo>
                  <a:lnTo>
                    <a:pt x="3490" y="5146"/>
                  </a:lnTo>
                  <a:lnTo>
                    <a:pt x="3516" y="5118"/>
                  </a:lnTo>
                  <a:lnTo>
                    <a:pt x="3550" y="5096"/>
                  </a:lnTo>
                  <a:lnTo>
                    <a:pt x="3587" y="5081"/>
                  </a:lnTo>
                  <a:lnTo>
                    <a:pt x="3727" y="5040"/>
                  </a:lnTo>
                  <a:lnTo>
                    <a:pt x="3863" y="4990"/>
                  </a:lnTo>
                  <a:lnTo>
                    <a:pt x="3997" y="4928"/>
                  </a:lnTo>
                  <a:lnTo>
                    <a:pt x="4124" y="4857"/>
                  </a:lnTo>
                  <a:lnTo>
                    <a:pt x="4161" y="4843"/>
                  </a:lnTo>
                  <a:lnTo>
                    <a:pt x="4200" y="4835"/>
                  </a:lnTo>
                  <a:lnTo>
                    <a:pt x="4239" y="4837"/>
                  </a:lnTo>
                  <a:lnTo>
                    <a:pt x="4278" y="4846"/>
                  </a:lnTo>
                  <a:lnTo>
                    <a:pt x="4312" y="4867"/>
                  </a:lnTo>
                  <a:lnTo>
                    <a:pt x="4757" y="5181"/>
                  </a:lnTo>
                  <a:lnTo>
                    <a:pt x="4763" y="5185"/>
                  </a:lnTo>
                  <a:lnTo>
                    <a:pt x="4768" y="5187"/>
                  </a:lnTo>
                  <a:lnTo>
                    <a:pt x="4776" y="5189"/>
                  </a:lnTo>
                  <a:lnTo>
                    <a:pt x="4781" y="5189"/>
                  </a:lnTo>
                  <a:lnTo>
                    <a:pt x="4787" y="5187"/>
                  </a:lnTo>
                  <a:lnTo>
                    <a:pt x="4794" y="5183"/>
                  </a:lnTo>
                  <a:lnTo>
                    <a:pt x="4800" y="5178"/>
                  </a:lnTo>
                  <a:lnTo>
                    <a:pt x="5182" y="4796"/>
                  </a:lnTo>
                  <a:lnTo>
                    <a:pt x="5191" y="4783"/>
                  </a:lnTo>
                  <a:lnTo>
                    <a:pt x="5191" y="4768"/>
                  </a:lnTo>
                  <a:lnTo>
                    <a:pt x="5186" y="4753"/>
                  </a:lnTo>
                  <a:lnTo>
                    <a:pt x="4869" y="4308"/>
                  </a:lnTo>
                  <a:lnTo>
                    <a:pt x="4850" y="4273"/>
                  </a:lnTo>
                  <a:lnTo>
                    <a:pt x="4839" y="4234"/>
                  </a:lnTo>
                  <a:lnTo>
                    <a:pt x="4839" y="4195"/>
                  </a:lnTo>
                  <a:lnTo>
                    <a:pt x="4846" y="4156"/>
                  </a:lnTo>
                  <a:lnTo>
                    <a:pt x="4861" y="4120"/>
                  </a:lnTo>
                  <a:lnTo>
                    <a:pt x="4932" y="3992"/>
                  </a:lnTo>
                  <a:lnTo>
                    <a:pt x="4992" y="3860"/>
                  </a:lnTo>
                  <a:lnTo>
                    <a:pt x="5044" y="3724"/>
                  </a:lnTo>
                  <a:lnTo>
                    <a:pt x="5085" y="3584"/>
                  </a:lnTo>
                  <a:lnTo>
                    <a:pt x="5100" y="3547"/>
                  </a:lnTo>
                  <a:lnTo>
                    <a:pt x="5120" y="3513"/>
                  </a:lnTo>
                  <a:lnTo>
                    <a:pt x="5150" y="3487"/>
                  </a:lnTo>
                  <a:lnTo>
                    <a:pt x="5184" y="3469"/>
                  </a:lnTo>
                  <a:lnTo>
                    <a:pt x="5223" y="3457"/>
                  </a:lnTo>
                  <a:lnTo>
                    <a:pt x="5761" y="3366"/>
                  </a:lnTo>
                  <a:lnTo>
                    <a:pt x="5776" y="3361"/>
                  </a:lnTo>
                  <a:lnTo>
                    <a:pt x="5786" y="3349"/>
                  </a:lnTo>
                  <a:lnTo>
                    <a:pt x="5789" y="3335"/>
                  </a:lnTo>
                  <a:lnTo>
                    <a:pt x="5791" y="3335"/>
                  </a:lnTo>
                  <a:lnTo>
                    <a:pt x="5791" y="2795"/>
                  </a:lnTo>
                  <a:lnTo>
                    <a:pt x="5787" y="2780"/>
                  </a:lnTo>
                  <a:lnTo>
                    <a:pt x="5778" y="2769"/>
                  </a:lnTo>
                  <a:lnTo>
                    <a:pt x="5763" y="2761"/>
                  </a:lnTo>
                  <a:lnTo>
                    <a:pt x="5225" y="2670"/>
                  </a:lnTo>
                  <a:lnTo>
                    <a:pt x="5186" y="2661"/>
                  </a:lnTo>
                  <a:lnTo>
                    <a:pt x="5152" y="2640"/>
                  </a:lnTo>
                  <a:lnTo>
                    <a:pt x="5122" y="2614"/>
                  </a:lnTo>
                  <a:lnTo>
                    <a:pt x="5100" y="2582"/>
                  </a:lnTo>
                  <a:lnTo>
                    <a:pt x="5087" y="2543"/>
                  </a:lnTo>
                  <a:lnTo>
                    <a:pt x="5046" y="2404"/>
                  </a:lnTo>
                  <a:lnTo>
                    <a:pt x="4994" y="2268"/>
                  </a:lnTo>
                  <a:lnTo>
                    <a:pt x="4934" y="2136"/>
                  </a:lnTo>
                  <a:lnTo>
                    <a:pt x="4863" y="2007"/>
                  </a:lnTo>
                  <a:lnTo>
                    <a:pt x="4846" y="1972"/>
                  </a:lnTo>
                  <a:lnTo>
                    <a:pt x="4839" y="1933"/>
                  </a:lnTo>
                  <a:lnTo>
                    <a:pt x="4841" y="1893"/>
                  </a:lnTo>
                  <a:lnTo>
                    <a:pt x="4852" y="1854"/>
                  </a:lnTo>
                  <a:lnTo>
                    <a:pt x="4871" y="1819"/>
                  </a:lnTo>
                  <a:lnTo>
                    <a:pt x="5187" y="1376"/>
                  </a:lnTo>
                  <a:lnTo>
                    <a:pt x="5193" y="1361"/>
                  </a:lnTo>
                  <a:lnTo>
                    <a:pt x="5191" y="1344"/>
                  </a:lnTo>
                  <a:lnTo>
                    <a:pt x="5184" y="1331"/>
                  </a:lnTo>
                  <a:lnTo>
                    <a:pt x="4802" y="950"/>
                  </a:lnTo>
                  <a:lnTo>
                    <a:pt x="4794" y="946"/>
                  </a:lnTo>
                  <a:lnTo>
                    <a:pt x="4789" y="942"/>
                  </a:lnTo>
                  <a:lnTo>
                    <a:pt x="4783" y="940"/>
                  </a:lnTo>
                  <a:lnTo>
                    <a:pt x="4778" y="940"/>
                  </a:lnTo>
                  <a:lnTo>
                    <a:pt x="4772" y="940"/>
                  </a:lnTo>
                  <a:lnTo>
                    <a:pt x="4765" y="944"/>
                  </a:lnTo>
                  <a:lnTo>
                    <a:pt x="4759" y="946"/>
                  </a:lnTo>
                  <a:lnTo>
                    <a:pt x="4315" y="1264"/>
                  </a:lnTo>
                  <a:lnTo>
                    <a:pt x="4280" y="1283"/>
                  </a:lnTo>
                  <a:lnTo>
                    <a:pt x="4243" y="1294"/>
                  </a:lnTo>
                  <a:lnTo>
                    <a:pt x="4204" y="1296"/>
                  </a:lnTo>
                  <a:lnTo>
                    <a:pt x="4165" y="1288"/>
                  </a:lnTo>
                  <a:lnTo>
                    <a:pt x="4127" y="1272"/>
                  </a:lnTo>
                  <a:lnTo>
                    <a:pt x="3997" y="1201"/>
                  </a:lnTo>
                  <a:lnTo>
                    <a:pt x="3861" y="1139"/>
                  </a:lnTo>
                  <a:lnTo>
                    <a:pt x="3721" y="1087"/>
                  </a:lnTo>
                  <a:lnTo>
                    <a:pt x="3578" y="1046"/>
                  </a:lnTo>
                  <a:lnTo>
                    <a:pt x="3540" y="1031"/>
                  </a:lnTo>
                  <a:lnTo>
                    <a:pt x="3509" y="1009"/>
                  </a:lnTo>
                  <a:lnTo>
                    <a:pt x="3481" y="981"/>
                  </a:lnTo>
                  <a:lnTo>
                    <a:pt x="3462" y="946"/>
                  </a:lnTo>
                  <a:lnTo>
                    <a:pt x="3451" y="907"/>
                  </a:lnTo>
                  <a:lnTo>
                    <a:pt x="3361" y="372"/>
                  </a:lnTo>
                  <a:lnTo>
                    <a:pt x="3354" y="359"/>
                  </a:lnTo>
                  <a:lnTo>
                    <a:pt x="3343" y="348"/>
                  </a:lnTo>
                  <a:lnTo>
                    <a:pt x="3328" y="344"/>
                  </a:lnTo>
                  <a:lnTo>
                    <a:pt x="2788" y="344"/>
                  </a:lnTo>
                  <a:close/>
                  <a:moveTo>
                    <a:pt x="2786" y="0"/>
                  </a:moveTo>
                  <a:lnTo>
                    <a:pt x="3324" y="0"/>
                  </a:lnTo>
                  <a:lnTo>
                    <a:pt x="3386" y="6"/>
                  </a:lnTo>
                  <a:lnTo>
                    <a:pt x="3443" y="19"/>
                  </a:lnTo>
                  <a:lnTo>
                    <a:pt x="3497" y="43"/>
                  </a:lnTo>
                  <a:lnTo>
                    <a:pt x="3548" y="73"/>
                  </a:lnTo>
                  <a:lnTo>
                    <a:pt x="3591" y="110"/>
                  </a:lnTo>
                  <a:lnTo>
                    <a:pt x="3630" y="153"/>
                  </a:lnTo>
                  <a:lnTo>
                    <a:pt x="3661" y="203"/>
                  </a:lnTo>
                  <a:lnTo>
                    <a:pt x="3684" y="257"/>
                  </a:lnTo>
                  <a:lnTo>
                    <a:pt x="3699" y="317"/>
                  </a:lnTo>
                  <a:lnTo>
                    <a:pt x="3771" y="741"/>
                  </a:lnTo>
                  <a:lnTo>
                    <a:pt x="3919" y="791"/>
                  </a:lnTo>
                  <a:lnTo>
                    <a:pt x="4064" y="851"/>
                  </a:lnTo>
                  <a:lnTo>
                    <a:pt x="4204" y="920"/>
                  </a:lnTo>
                  <a:lnTo>
                    <a:pt x="4560" y="667"/>
                  </a:lnTo>
                  <a:lnTo>
                    <a:pt x="4610" y="635"/>
                  </a:lnTo>
                  <a:lnTo>
                    <a:pt x="4664" y="614"/>
                  </a:lnTo>
                  <a:lnTo>
                    <a:pt x="4720" y="600"/>
                  </a:lnTo>
                  <a:lnTo>
                    <a:pt x="4779" y="596"/>
                  </a:lnTo>
                  <a:lnTo>
                    <a:pt x="4839" y="601"/>
                  </a:lnTo>
                  <a:lnTo>
                    <a:pt x="4897" y="614"/>
                  </a:lnTo>
                  <a:lnTo>
                    <a:pt x="4951" y="637"/>
                  </a:lnTo>
                  <a:lnTo>
                    <a:pt x="5001" y="668"/>
                  </a:lnTo>
                  <a:lnTo>
                    <a:pt x="5046" y="707"/>
                  </a:lnTo>
                  <a:lnTo>
                    <a:pt x="5428" y="1089"/>
                  </a:lnTo>
                  <a:lnTo>
                    <a:pt x="5469" y="1134"/>
                  </a:lnTo>
                  <a:lnTo>
                    <a:pt x="5499" y="1186"/>
                  </a:lnTo>
                  <a:lnTo>
                    <a:pt x="5521" y="1240"/>
                  </a:lnTo>
                  <a:lnTo>
                    <a:pt x="5536" y="1296"/>
                  </a:lnTo>
                  <a:lnTo>
                    <a:pt x="5540" y="1354"/>
                  </a:lnTo>
                  <a:lnTo>
                    <a:pt x="5536" y="1411"/>
                  </a:lnTo>
                  <a:lnTo>
                    <a:pt x="5523" y="1469"/>
                  </a:lnTo>
                  <a:lnTo>
                    <a:pt x="5500" y="1525"/>
                  </a:lnTo>
                  <a:lnTo>
                    <a:pt x="5469" y="1577"/>
                  </a:lnTo>
                  <a:lnTo>
                    <a:pt x="5215" y="1931"/>
                  </a:lnTo>
                  <a:lnTo>
                    <a:pt x="5282" y="2067"/>
                  </a:lnTo>
                  <a:lnTo>
                    <a:pt x="5340" y="2204"/>
                  </a:lnTo>
                  <a:lnTo>
                    <a:pt x="5389" y="2348"/>
                  </a:lnTo>
                  <a:lnTo>
                    <a:pt x="5819" y="2420"/>
                  </a:lnTo>
                  <a:lnTo>
                    <a:pt x="5879" y="2435"/>
                  </a:lnTo>
                  <a:lnTo>
                    <a:pt x="5933" y="2459"/>
                  </a:lnTo>
                  <a:lnTo>
                    <a:pt x="5983" y="2491"/>
                  </a:lnTo>
                  <a:lnTo>
                    <a:pt x="6026" y="2528"/>
                  </a:lnTo>
                  <a:lnTo>
                    <a:pt x="6063" y="2573"/>
                  </a:lnTo>
                  <a:lnTo>
                    <a:pt x="6093" y="2621"/>
                  </a:lnTo>
                  <a:lnTo>
                    <a:pt x="6115" y="2675"/>
                  </a:lnTo>
                  <a:lnTo>
                    <a:pt x="6128" y="2735"/>
                  </a:lnTo>
                  <a:lnTo>
                    <a:pt x="6132" y="2795"/>
                  </a:lnTo>
                  <a:lnTo>
                    <a:pt x="6132" y="3335"/>
                  </a:lnTo>
                  <a:lnTo>
                    <a:pt x="6128" y="3394"/>
                  </a:lnTo>
                  <a:lnTo>
                    <a:pt x="6114" y="3452"/>
                  </a:lnTo>
                  <a:lnTo>
                    <a:pt x="6091" y="3506"/>
                  </a:lnTo>
                  <a:lnTo>
                    <a:pt x="6061" y="3556"/>
                  </a:lnTo>
                  <a:lnTo>
                    <a:pt x="6024" y="3601"/>
                  </a:lnTo>
                  <a:lnTo>
                    <a:pt x="5979" y="3638"/>
                  </a:lnTo>
                  <a:lnTo>
                    <a:pt x="5931" y="3670"/>
                  </a:lnTo>
                  <a:lnTo>
                    <a:pt x="5875" y="3692"/>
                  </a:lnTo>
                  <a:lnTo>
                    <a:pt x="5817" y="3707"/>
                  </a:lnTo>
                  <a:lnTo>
                    <a:pt x="5387" y="3779"/>
                  </a:lnTo>
                  <a:lnTo>
                    <a:pt x="5338" y="3921"/>
                  </a:lnTo>
                  <a:lnTo>
                    <a:pt x="5279" y="4061"/>
                  </a:lnTo>
                  <a:lnTo>
                    <a:pt x="5214" y="4197"/>
                  </a:lnTo>
                  <a:lnTo>
                    <a:pt x="5467" y="4552"/>
                  </a:lnTo>
                  <a:lnTo>
                    <a:pt x="5499" y="4604"/>
                  </a:lnTo>
                  <a:lnTo>
                    <a:pt x="5519" y="4660"/>
                  </a:lnTo>
                  <a:lnTo>
                    <a:pt x="5532" y="4716"/>
                  </a:lnTo>
                  <a:lnTo>
                    <a:pt x="5538" y="4776"/>
                  </a:lnTo>
                  <a:lnTo>
                    <a:pt x="5532" y="4833"/>
                  </a:lnTo>
                  <a:lnTo>
                    <a:pt x="5519" y="4889"/>
                  </a:lnTo>
                  <a:lnTo>
                    <a:pt x="5497" y="4943"/>
                  </a:lnTo>
                  <a:lnTo>
                    <a:pt x="5465" y="4993"/>
                  </a:lnTo>
                  <a:lnTo>
                    <a:pt x="5426" y="5040"/>
                  </a:lnTo>
                  <a:lnTo>
                    <a:pt x="5044" y="5422"/>
                  </a:lnTo>
                  <a:lnTo>
                    <a:pt x="4997" y="5461"/>
                  </a:lnTo>
                  <a:lnTo>
                    <a:pt x="4947" y="5492"/>
                  </a:lnTo>
                  <a:lnTo>
                    <a:pt x="4893" y="5515"/>
                  </a:lnTo>
                  <a:lnTo>
                    <a:pt x="4835" y="5528"/>
                  </a:lnTo>
                  <a:lnTo>
                    <a:pt x="4776" y="5533"/>
                  </a:lnTo>
                  <a:lnTo>
                    <a:pt x="4718" y="5528"/>
                  </a:lnTo>
                  <a:lnTo>
                    <a:pt x="4660" y="5515"/>
                  </a:lnTo>
                  <a:lnTo>
                    <a:pt x="4606" y="5492"/>
                  </a:lnTo>
                  <a:lnTo>
                    <a:pt x="4556" y="5463"/>
                  </a:lnTo>
                  <a:lnTo>
                    <a:pt x="4202" y="5209"/>
                  </a:lnTo>
                  <a:lnTo>
                    <a:pt x="4066" y="5275"/>
                  </a:lnTo>
                  <a:lnTo>
                    <a:pt x="3926" y="5332"/>
                  </a:lnTo>
                  <a:lnTo>
                    <a:pt x="3783" y="5383"/>
                  </a:lnTo>
                  <a:lnTo>
                    <a:pt x="3710" y="5813"/>
                  </a:lnTo>
                  <a:lnTo>
                    <a:pt x="3695" y="5870"/>
                  </a:lnTo>
                  <a:lnTo>
                    <a:pt x="3673" y="5926"/>
                  </a:lnTo>
                  <a:lnTo>
                    <a:pt x="3641" y="5975"/>
                  </a:lnTo>
                  <a:lnTo>
                    <a:pt x="3604" y="6019"/>
                  </a:lnTo>
                  <a:lnTo>
                    <a:pt x="3559" y="6056"/>
                  </a:lnTo>
                  <a:lnTo>
                    <a:pt x="3509" y="6086"/>
                  </a:lnTo>
                  <a:lnTo>
                    <a:pt x="3455" y="6109"/>
                  </a:lnTo>
                  <a:lnTo>
                    <a:pt x="3397" y="6124"/>
                  </a:lnTo>
                  <a:lnTo>
                    <a:pt x="3337" y="6127"/>
                  </a:lnTo>
                  <a:lnTo>
                    <a:pt x="2795" y="6127"/>
                  </a:lnTo>
                  <a:lnTo>
                    <a:pt x="2735" y="6124"/>
                  </a:lnTo>
                  <a:lnTo>
                    <a:pt x="2678" y="6109"/>
                  </a:lnTo>
                  <a:lnTo>
                    <a:pt x="2624" y="6086"/>
                  </a:lnTo>
                  <a:lnTo>
                    <a:pt x="2573" y="6056"/>
                  </a:lnTo>
                  <a:lnTo>
                    <a:pt x="2529" y="6019"/>
                  </a:lnTo>
                  <a:lnTo>
                    <a:pt x="2491" y="5975"/>
                  </a:lnTo>
                  <a:lnTo>
                    <a:pt x="2460" y="5926"/>
                  </a:lnTo>
                  <a:lnTo>
                    <a:pt x="2437" y="5870"/>
                  </a:lnTo>
                  <a:lnTo>
                    <a:pt x="2422" y="5813"/>
                  </a:lnTo>
                  <a:lnTo>
                    <a:pt x="2350" y="5383"/>
                  </a:lnTo>
                  <a:lnTo>
                    <a:pt x="2212" y="5334"/>
                  </a:lnTo>
                  <a:lnTo>
                    <a:pt x="2076" y="5278"/>
                  </a:lnTo>
                  <a:lnTo>
                    <a:pt x="1945" y="5215"/>
                  </a:lnTo>
                  <a:lnTo>
                    <a:pt x="1586" y="5472"/>
                  </a:lnTo>
                  <a:lnTo>
                    <a:pt x="1535" y="5502"/>
                  </a:lnTo>
                  <a:lnTo>
                    <a:pt x="1481" y="5524"/>
                  </a:lnTo>
                  <a:lnTo>
                    <a:pt x="1426" y="5537"/>
                  </a:lnTo>
                  <a:lnTo>
                    <a:pt x="1366" y="5543"/>
                  </a:lnTo>
                  <a:lnTo>
                    <a:pt x="1306" y="5537"/>
                  </a:lnTo>
                  <a:lnTo>
                    <a:pt x="1249" y="5524"/>
                  </a:lnTo>
                  <a:lnTo>
                    <a:pt x="1194" y="5500"/>
                  </a:lnTo>
                  <a:lnTo>
                    <a:pt x="1144" y="5470"/>
                  </a:lnTo>
                  <a:lnTo>
                    <a:pt x="1098" y="5431"/>
                  </a:lnTo>
                  <a:lnTo>
                    <a:pt x="717" y="5049"/>
                  </a:lnTo>
                  <a:lnTo>
                    <a:pt x="677" y="5003"/>
                  </a:lnTo>
                  <a:lnTo>
                    <a:pt x="647" y="4952"/>
                  </a:lnTo>
                  <a:lnTo>
                    <a:pt x="624" y="4898"/>
                  </a:lnTo>
                  <a:lnTo>
                    <a:pt x="609" y="4841"/>
                  </a:lnTo>
                  <a:lnTo>
                    <a:pt x="606" y="4783"/>
                  </a:lnTo>
                  <a:lnTo>
                    <a:pt x="609" y="4725"/>
                  </a:lnTo>
                  <a:lnTo>
                    <a:pt x="622" y="4669"/>
                  </a:lnTo>
                  <a:lnTo>
                    <a:pt x="645" y="4614"/>
                  </a:lnTo>
                  <a:lnTo>
                    <a:pt x="677" y="4561"/>
                  </a:lnTo>
                  <a:lnTo>
                    <a:pt x="928" y="4211"/>
                  </a:lnTo>
                  <a:lnTo>
                    <a:pt x="861" y="4076"/>
                  </a:lnTo>
                  <a:lnTo>
                    <a:pt x="801" y="3936"/>
                  </a:lnTo>
                  <a:lnTo>
                    <a:pt x="753" y="3794"/>
                  </a:lnTo>
                  <a:lnTo>
                    <a:pt x="317" y="3720"/>
                  </a:lnTo>
                  <a:lnTo>
                    <a:pt x="257" y="3705"/>
                  </a:lnTo>
                  <a:lnTo>
                    <a:pt x="203" y="3683"/>
                  </a:lnTo>
                  <a:lnTo>
                    <a:pt x="153" y="3651"/>
                  </a:lnTo>
                  <a:lnTo>
                    <a:pt x="110" y="3614"/>
                  </a:lnTo>
                  <a:lnTo>
                    <a:pt x="73" y="3569"/>
                  </a:lnTo>
                  <a:lnTo>
                    <a:pt x="41" y="3519"/>
                  </a:lnTo>
                  <a:lnTo>
                    <a:pt x="19" y="3465"/>
                  </a:lnTo>
                  <a:lnTo>
                    <a:pt x="6" y="3407"/>
                  </a:lnTo>
                  <a:lnTo>
                    <a:pt x="0" y="3346"/>
                  </a:lnTo>
                  <a:lnTo>
                    <a:pt x="0" y="2808"/>
                  </a:lnTo>
                  <a:lnTo>
                    <a:pt x="6" y="2746"/>
                  </a:lnTo>
                  <a:lnTo>
                    <a:pt x="19" y="2688"/>
                  </a:lnTo>
                  <a:lnTo>
                    <a:pt x="41" y="2634"/>
                  </a:lnTo>
                  <a:lnTo>
                    <a:pt x="73" y="2586"/>
                  </a:lnTo>
                  <a:lnTo>
                    <a:pt x="110" y="2541"/>
                  </a:lnTo>
                  <a:lnTo>
                    <a:pt x="153" y="2502"/>
                  </a:lnTo>
                  <a:lnTo>
                    <a:pt x="203" y="2472"/>
                  </a:lnTo>
                  <a:lnTo>
                    <a:pt x="257" y="2448"/>
                  </a:lnTo>
                  <a:lnTo>
                    <a:pt x="317" y="2433"/>
                  </a:lnTo>
                  <a:lnTo>
                    <a:pt x="742" y="2363"/>
                  </a:lnTo>
                  <a:lnTo>
                    <a:pt x="790" y="2219"/>
                  </a:lnTo>
                  <a:lnTo>
                    <a:pt x="846" y="2080"/>
                  </a:lnTo>
                  <a:lnTo>
                    <a:pt x="913" y="1944"/>
                  </a:lnTo>
                  <a:lnTo>
                    <a:pt x="656" y="1584"/>
                  </a:lnTo>
                  <a:lnTo>
                    <a:pt x="626" y="1532"/>
                  </a:lnTo>
                  <a:lnTo>
                    <a:pt x="604" y="1476"/>
                  </a:lnTo>
                  <a:lnTo>
                    <a:pt x="591" y="1419"/>
                  </a:lnTo>
                  <a:lnTo>
                    <a:pt x="587" y="1361"/>
                  </a:lnTo>
                  <a:lnTo>
                    <a:pt x="591" y="1303"/>
                  </a:lnTo>
                  <a:lnTo>
                    <a:pt x="606" y="1247"/>
                  </a:lnTo>
                  <a:lnTo>
                    <a:pt x="628" y="1193"/>
                  </a:lnTo>
                  <a:lnTo>
                    <a:pt x="658" y="1143"/>
                  </a:lnTo>
                  <a:lnTo>
                    <a:pt x="697" y="1097"/>
                  </a:lnTo>
                  <a:lnTo>
                    <a:pt x="1081" y="715"/>
                  </a:lnTo>
                  <a:lnTo>
                    <a:pt x="1126" y="676"/>
                  </a:lnTo>
                  <a:lnTo>
                    <a:pt x="1176" y="644"/>
                  </a:lnTo>
                  <a:lnTo>
                    <a:pt x="1230" y="622"/>
                  </a:lnTo>
                  <a:lnTo>
                    <a:pt x="1288" y="609"/>
                  </a:lnTo>
                  <a:lnTo>
                    <a:pt x="1349" y="603"/>
                  </a:lnTo>
                  <a:lnTo>
                    <a:pt x="1407" y="609"/>
                  </a:lnTo>
                  <a:lnTo>
                    <a:pt x="1465" y="622"/>
                  </a:lnTo>
                  <a:lnTo>
                    <a:pt x="1519" y="644"/>
                  </a:lnTo>
                  <a:lnTo>
                    <a:pt x="1569" y="674"/>
                  </a:lnTo>
                  <a:lnTo>
                    <a:pt x="1921" y="927"/>
                  </a:lnTo>
                  <a:lnTo>
                    <a:pt x="2055" y="860"/>
                  </a:lnTo>
                  <a:lnTo>
                    <a:pt x="2195" y="801"/>
                  </a:lnTo>
                  <a:lnTo>
                    <a:pt x="2337" y="752"/>
                  </a:lnTo>
                  <a:lnTo>
                    <a:pt x="2411" y="317"/>
                  </a:lnTo>
                  <a:lnTo>
                    <a:pt x="2426" y="257"/>
                  </a:lnTo>
                  <a:lnTo>
                    <a:pt x="2450" y="203"/>
                  </a:lnTo>
                  <a:lnTo>
                    <a:pt x="2480" y="153"/>
                  </a:lnTo>
                  <a:lnTo>
                    <a:pt x="2519" y="110"/>
                  </a:lnTo>
                  <a:lnTo>
                    <a:pt x="2564" y="73"/>
                  </a:lnTo>
                  <a:lnTo>
                    <a:pt x="2612" y="43"/>
                  </a:lnTo>
                  <a:lnTo>
                    <a:pt x="2666" y="19"/>
                  </a:lnTo>
                  <a:lnTo>
                    <a:pt x="2724" y="6"/>
                  </a:lnTo>
                  <a:lnTo>
                    <a:pt x="27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accent1"/>
                </a:solidFill>
              </a:endParaRPr>
            </a:p>
          </p:txBody>
        </p:sp>
        <p:sp>
          <p:nvSpPr>
            <p:cNvPr id="107" name="Freeform 42">
              <a:extLst>
                <a:ext uri="{FF2B5EF4-FFF2-40B4-BE49-F238E27FC236}">
                  <a16:creationId xmlns:a16="http://schemas.microsoft.com/office/drawing/2014/main" id="{38117116-03BB-4FDD-8A76-BC1500D49310}"/>
                </a:ext>
              </a:extLst>
            </p:cNvPr>
            <p:cNvSpPr>
              <a:spLocks noEditPoints="1"/>
            </p:cNvSpPr>
            <p:nvPr/>
          </p:nvSpPr>
          <p:spPr bwMode="auto">
            <a:xfrm>
              <a:off x="5821363" y="3092450"/>
              <a:ext cx="2100263" cy="2100263"/>
            </a:xfrm>
            <a:custGeom>
              <a:avLst/>
              <a:gdLst>
                <a:gd name="T0" fmla="*/ 1114 w 2646"/>
                <a:gd name="T1" fmla="*/ 368 h 2645"/>
                <a:gd name="T2" fmla="*/ 831 w 2646"/>
                <a:gd name="T3" fmla="*/ 480 h 2645"/>
                <a:gd name="T4" fmla="*/ 598 w 2646"/>
                <a:gd name="T5" fmla="*/ 668 h 2645"/>
                <a:gd name="T6" fmla="*/ 432 w 2646"/>
                <a:gd name="T7" fmla="*/ 920 h 2645"/>
                <a:gd name="T8" fmla="*/ 352 w 2646"/>
                <a:gd name="T9" fmla="*/ 1216 h 2645"/>
                <a:gd name="T10" fmla="*/ 369 w 2646"/>
                <a:gd name="T11" fmla="*/ 1532 h 2645"/>
                <a:gd name="T12" fmla="*/ 479 w 2646"/>
                <a:gd name="T13" fmla="*/ 1815 h 2645"/>
                <a:gd name="T14" fmla="*/ 669 w 2646"/>
                <a:gd name="T15" fmla="*/ 2048 h 2645"/>
                <a:gd name="T16" fmla="*/ 921 w 2646"/>
                <a:gd name="T17" fmla="*/ 2212 h 2645"/>
                <a:gd name="T18" fmla="*/ 1217 w 2646"/>
                <a:gd name="T19" fmla="*/ 2294 h 2645"/>
                <a:gd name="T20" fmla="*/ 1534 w 2646"/>
                <a:gd name="T21" fmla="*/ 2277 h 2645"/>
                <a:gd name="T22" fmla="*/ 1817 w 2646"/>
                <a:gd name="T23" fmla="*/ 2165 h 2645"/>
                <a:gd name="T24" fmla="*/ 2048 w 2646"/>
                <a:gd name="T25" fmla="*/ 1977 h 2645"/>
                <a:gd name="T26" fmla="*/ 2214 w 2646"/>
                <a:gd name="T27" fmla="*/ 1726 h 2645"/>
                <a:gd name="T28" fmla="*/ 2296 w 2646"/>
                <a:gd name="T29" fmla="*/ 1430 h 2645"/>
                <a:gd name="T30" fmla="*/ 2279 w 2646"/>
                <a:gd name="T31" fmla="*/ 1113 h 2645"/>
                <a:gd name="T32" fmla="*/ 2167 w 2646"/>
                <a:gd name="T33" fmla="*/ 830 h 2645"/>
                <a:gd name="T34" fmla="*/ 1979 w 2646"/>
                <a:gd name="T35" fmla="*/ 597 h 2645"/>
                <a:gd name="T36" fmla="*/ 1727 w 2646"/>
                <a:gd name="T37" fmla="*/ 434 h 2645"/>
                <a:gd name="T38" fmla="*/ 1429 w 2646"/>
                <a:gd name="T39" fmla="*/ 352 h 2645"/>
                <a:gd name="T40" fmla="*/ 1444 w 2646"/>
                <a:gd name="T41" fmla="*/ 5 h 2645"/>
                <a:gd name="T42" fmla="*/ 1785 w 2646"/>
                <a:gd name="T43" fmla="*/ 84 h 2645"/>
                <a:gd name="T44" fmla="*/ 2087 w 2646"/>
                <a:gd name="T45" fmla="*/ 242 h 2645"/>
                <a:gd name="T46" fmla="*/ 2335 w 2646"/>
                <a:gd name="T47" fmla="*/ 471 h 2645"/>
                <a:gd name="T48" fmla="*/ 2519 w 2646"/>
                <a:gd name="T49" fmla="*/ 756 h 2645"/>
                <a:gd name="T50" fmla="*/ 2625 w 2646"/>
                <a:gd name="T51" fmla="*/ 1085 h 2645"/>
                <a:gd name="T52" fmla="*/ 2640 w 2646"/>
                <a:gd name="T53" fmla="*/ 1443 h 2645"/>
                <a:gd name="T54" fmla="*/ 2564 w 2646"/>
                <a:gd name="T55" fmla="*/ 1783 h 2645"/>
                <a:gd name="T56" fmla="*/ 2404 w 2646"/>
                <a:gd name="T57" fmla="*/ 2085 h 2645"/>
                <a:gd name="T58" fmla="*/ 2176 w 2646"/>
                <a:gd name="T59" fmla="*/ 2335 h 2645"/>
                <a:gd name="T60" fmla="*/ 1890 w 2646"/>
                <a:gd name="T61" fmla="*/ 2517 h 2645"/>
                <a:gd name="T62" fmla="*/ 1562 w 2646"/>
                <a:gd name="T63" fmla="*/ 2623 h 2645"/>
                <a:gd name="T64" fmla="*/ 1204 w 2646"/>
                <a:gd name="T65" fmla="*/ 2640 h 2645"/>
                <a:gd name="T66" fmla="*/ 863 w 2646"/>
                <a:gd name="T67" fmla="*/ 2562 h 2645"/>
                <a:gd name="T68" fmla="*/ 561 w 2646"/>
                <a:gd name="T69" fmla="*/ 2403 h 2645"/>
                <a:gd name="T70" fmla="*/ 311 w 2646"/>
                <a:gd name="T71" fmla="*/ 2174 h 2645"/>
                <a:gd name="T72" fmla="*/ 127 w 2646"/>
                <a:gd name="T73" fmla="*/ 1890 h 2645"/>
                <a:gd name="T74" fmla="*/ 21 w 2646"/>
                <a:gd name="T75" fmla="*/ 1560 h 2645"/>
                <a:gd name="T76" fmla="*/ 6 w 2646"/>
                <a:gd name="T77" fmla="*/ 1203 h 2645"/>
                <a:gd name="T78" fmla="*/ 82 w 2646"/>
                <a:gd name="T79" fmla="*/ 862 h 2645"/>
                <a:gd name="T80" fmla="*/ 242 w 2646"/>
                <a:gd name="T81" fmla="*/ 560 h 2645"/>
                <a:gd name="T82" fmla="*/ 472 w 2646"/>
                <a:gd name="T83" fmla="*/ 311 h 2645"/>
                <a:gd name="T84" fmla="*/ 757 w 2646"/>
                <a:gd name="T85" fmla="*/ 128 h 2645"/>
                <a:gd name="T86" fmla="*/ 1086 w 2646"/>
                <a:gd name="T87" fmla="*/ 22 h 2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46" h="2645">
                  <a:moveTo>
                    <a:pt x="1323" y="346"/>
                  </a:moveTo>
                  <a:lnTo>
                    <a:pt x="1217" y="352"/>
                  </a:lnTo>
                  <a:lnTo>
                    <a:pt x="1114" y="368"/>
                  </a:lnTo>
                  <a:lnTo>
                    <a:pt x="1014" y="396"/>
                  </a:lnTo>
                  <a:lnTo>
                    <a:pt x="921" y="434"/>
                  </a:lnTo>
                  <a:lnTo>
                    <a:pt x="831" y="480"/>
                  </a:lnTo>
                  <a:lnTo>
                    <a:pt x="745" y="534"/>
                  </a:lnTo>
                  <a:lnTo>
                    <a:pt x="669" y="597"/>
                  </a:lnTo>
                  <a:lnTo>
                    <a:pt x="598" y="668"/>
                  </a:lnTo>
                  <a:lnTo>
                    <a:pt x="535" y="746"/>
                  </a:lnTo>
                  <a:lnTo>
                    <a:pt x="479" y="830"/>
                  </a:lnTo>
                  <a:lnTo>
                    <a:pt x="432" y="920"/>
                  </a:lnTo>
                  <a:lnTo>
                    <a:pt x="395" y="1014"/>
                  </a:lnTo>
                  <a:lnTo>
                    <a:pt x="369" y="1113"/>
                  </a:lnTo>
                  <a:lnTo>
                    <a:pt x="352" y="1216"/>
                  </a:lnTo>
                  <a:lnTo>
                    <a:pt x="347" y="1324"/>
                  </a:lnTo>
                  <a:lnTo>
                    <a:pt x="352" y="1430"/>
                  </a:lnTo>
                  <a:lnTo>
                    <a:pt x="369" y="1532"/>
                  </a:lnTo>
                  <a:lnTo>
                    <a:pt x="395" y="1631"/>
                  </a:lnTo>
                  <a:lnTo>
                    <a:pt x="432" y="1726"/>
                  </a:lnTo>
                  <a:lnTo>
                    <a:pt x="479" y="1815"/>
                  </a:lnTo>
                  <a:lnTo>
                    <a:pt x="535" y="1899"/>
                  </a:lnTo>
                  <a:lnTo>
                    <a:pt x="598" y="1977"/>
                  </a:lnTo>
                  <a:lnTo>
                    <a:pt x="669" y="2048"/>
                  </a:lnTo>
                  <a:lnTo>
                    <a:pt x="745" y="2111"/>
                  </a:lnTo>
                  <a:lnTo>
                    <a:pt x="831" y="2165"/>
                  </a:lnTo>
                  <a:lnTo>
                    <a:pt x="921" y="2212"/>
                  </a:lnTo>
                  <a:lnTo>
                    <a:pt x="1014" y="2249"/>
                  </a:lnTo>
                  <a:lnTo>
                    <a:pt x="1114" y="2277"/>
                  </a:lnTo>
                  <a:lnTo>
                    <a:pt x="1217" y="2294"/>
                  </a:lnTo>
                  <a:lnTo>
                    <a:pt x="1323" y="2299"/>
                  </a:lnTo>
                  <a:lnTo>
                    <a:pt x="1429" y="2294"/>
                  </a:lnTo>
                  <a:lnTo>
                    <a:pt x="1534" y="2277"/>
                  </a:lnTo>
                  <a:lnTo>
                    <a:pt x="1632" y="2249"/>
                  </a:lnTo>
                  <a:lnTo>
                    <a:pt x="1727" y="2212"/>
                  </a:lnTo>
                  <a:lnTo>
                    <a:pt x="1817" y="2165"/>
                  </a:lnTo>
                  <a:lnTo>
                    <a:pt x="1901" y="2111"/>
                  </a:lnTo>
                  <a:lnTo>
                    <a:pt x="1979" y="2048"/>
                  </a:lnTo>
                  <a:lnTo>
                    <a:pt x="2048" y="1977"/>
                  </a:lnTo>
                  <a:lnTo>
                    <a:pt x="2111" y="1899"/>
                  </a:lnTo>
                  <a:lnTo>
                    <a:pt x="2167" y="1815"/>
                  </a:lnTo>
                  <a:lnTo>
                    <a:pt x="2214" y="1726"/>
                  </a:lnTo>
                  <a:lnTo>
                    <a:pt x="2251" y="1631"/>
                  </a:lnTo>
                  <a:lnTo>
                    <a:pt x="2279" y="1532"/>
                  </a:lnTo>
                  <a:lnTo>
                    <a:pt x="2296" y="1430"/>
                  </a:lnTo>
                  <a:lnTo>
                    <a:pt x="2301" y="1324"/>
                  </a:lnTo>
                  <a:lnTo>
                    <a:pt x="2296" y="1216"/>
                  </a:lnTo>
                  <a:lnTo>
                    <a:pt x="2279" y="1113"/>
                  </a:lnTo>
                  <a:lnTo>
                    <a:pt x="2251" y="1014"/>
                  </a:lnTo>
                  <a:lnTo>
                    <a:pt x="2214" y="920"/>
                  </a:lnTo>
                  <a:lnTo>
                    <a:pt x="2167" y="830"/>
                  </a:lnTo>
                  <a:lnTo>
                    <a:pt x="2111" y="746"/>
                  </a:lnTo>
                  <a:lnTo>
                    <a:pt x="2048" y="668"/>
                  </a:lnTo>
                  <a:lnTo>
                    <a:pt x="1979" y="597"/>
                  </a:lnTo>
                  <a:lnTo>
                    <a:pt x="1901" y="534"/>
                  </a:lnTo>
                  <a:lnTo>
                    <a:pt x="1817" y="480"/>
                  </a:lnTo>
                  <a:lnTo>
                    <a:pt x="1727" y="434"/>
                  </a:lnTo>
                  <a:lnTo>
                    <a:pt x="1632" y="396"/>
                  </a:lnTo>
                  <a:lnTo>
                    <a:pt x="1534" y="368"/>
                  </a:lnTo>
                  <a:lnTo>
                    <a:pt x="1429" y="352"/>
                  </a:lnTo>
                  <a:lnTo>
                    <a:pt x="1323" y="346"/>
                  </a:lnTo>
                  <a:close/>
                  <a:moveTo>
                    <a:pt x="1323" y="0"/>
                  </a:moveTo>
                  <a:lnTo>
                    <a:pt x="1444" y="5"/>
                  </a:lnTo>
                  <a:lnTo>
                    <a:pt x="1562" y="22"/>
                  </a:lnTo>
                  <a:lnTo>
                    <a:pt x="1675" y="48"/>
                  </a:lnTo>
                  <a:lnTo>
                    <a:pt x="1785" y="84"/>
                  </a:lnTo>
                  <a:lnTo>
                    <a:pt x="1890" y="128"/>
                  </a:lnTo>
                  <a:lnTo>
                    <a:pt x="1990" y="180"/>
                  </a:lnTo>
                  <a:lnTo>
                    <a:pt x="2087" y="242"/>
                  </a:lnTo>
                  <a:lnTo>
                    <a:pt x="2176" y="311"/>
                  </a:lnTo>
                  <a:lnTo>
                    <a:pt x="2258" y="387"/>
                  </a:lnTo>
                  <a:lnTo>
                    <a:pt x="2335" y="471"/>
                  </a:lnTo>
                  <a:lnTo>
                    <a:pt x="2404" y="560"/>
                  </a:lnTo>
                  <a:lnTo>
                    <a:pt x="2465" y="655"/>
                  </a:lnTo>
                  <a:lnTo>
                    <a:pt x="2519" y="756"/>
                  </a:lnTo>
                  <a:lnTo>
                    <a:pt x="2564" y="862"/>
                  </a:lnTo>
                  <a:lnTo>
                    <a:pt x="2599" y="972"/>
                  </a:lnTo>
                  <a:lnTo>
                    <a:pt x="2625" y="1085"/>
                  </a:lnTo>
                  <a:lnTo>
                    <a:pt x="2640" y="1203"/>
                  </a:lnTo>
                  <a:lnTo>
                    <a:pt x="2646" y="1324"/>
                  </a:lnTo>
                  <a:lnTo>
                    <a:pt x="2640" y="1443"/>
                  </a:lnTo>
                  <a:lnTo>
                    <a:pt x="2625" y="1560"/>
                  </a:lnTo>
                  <a:lnTo>
                    <a:pt x="2599" y="1674"/>
                  </a:lnTo>
                  <a:lnTo>
                    <a:pt x="2564" y="1783"/>
                  </a:lnTo>
                  <a:lnTo>
                    <a:pt x="2519" y="1890"/>
                  </a:lnTo>
                  <a:lnTo>
                    <a:pt x="2465" y="1990"/>
                  </a:lnTo>
                  <a:lnTo>
                    <a:pt x="2404" y="2085"/>
                  </a:lnTo>
                  <a:lnTo>
                    <a:pt x="2335" y="2174"/>
                  </a:lnTo>
                  <a:lnTo>
                    <a:pt x="2258" y="2258"/>
                  </a:lnTo>
                  <a:lnTo>
                    <a:pt x="2176" y="2335"/>
                  </a:lnTo>
                  <a:lnTo>
                    <a:pt x="2087" y="2403"/>
                  </a:lnTo>
                  <a:lnTo>
                    <a:pt x="1990" y="2465"/>
                  </a:lnTo>
                  <a:lnTo>
                    <a:pt x="1890" y="2517"/>
                  </a:lnTo>
                  <a:lnTo>
                    <a:pt x="1785" y="2562"/>
                  </a:lnTo>
                  <a:lnTo>
                    <a:pt x="1675" y="2597"/>
                  </a:lnTo>
                  <a:lnTo>
                    <a:pt x="1562" y="2623"/>
                  </a:lnTo>
                  <a:lnTo>
                    <a:pt x="1444" y="2640"/>
                  </a:lnTo>
                  <a:lnTo>
                    <a:pt x="1323" y="2645"/>
                  </a:lnTo>
                  <a:lnTo>
                    <a:pt x="1204" y="2640"/>
                  </a:lnTo>
                  <a:lnTo>
                    <a:pt x="1086" y="2623"/>
                  </a:lnTo>
                  <a:lnTo>
                    <a:pt x="973" y="2597"/>
                  </a:lnTo>
                  <a:lnTo>
                    <a:pt x="863" y="2562"/>
                  </a:lnTo>
                  <a:lnTo>
                    <a:pt x="757" y="2517"/>
                  </a:lnTo>
                  <a:lnTo>
                    <a:pt x="656" y="2465"/>
                  </a:lnTo>
                  <a:lnTo>
                    <a:pt x="561" y="2403"/>
                  </a:lnTo>
                  <a:lnTo>
                    <a:pt x="472" y="2335"/>
                  </a:lnTo>
                  <a:lnTo>
                    <a:pt x="388" y="2258"/>
                  </a:lnTo>
                  <a:lnTo>
                    <a:pt x="311" y="2174"/>
                  </a:lnTo>
                  <a:lnTo>
                    <a:pt x="242" y="2085"/>
                  </a:lnTo>
                  <a:lnTo>
                    <a:pt x="181" y="1990"/>
                  </a:lnTo>
                  <a:lnTo>
                    <a:pt x="127" y="1890"/>
                  </a:lnTo>
                  <a:lnTo>
                    <a:pt x="82" y="1783"/>
                  </a:lnTo>
                  <a:lnTo>
                    <a:pt x="47" y="1674"/>
                  </a:lnTo>
                  <a:lnTo>
                    <a:pt x="21" y="1560"/>
                  </a:lnTo>
                  <a:lnTo>
                    <a:pt x="6" y="1443"/>
                  </a:lnTo>
                  <a:lnTo>
                    <a:pt x="0" y="1324"/>
                  </a:lnTo>
                  <a:lnTo>
                    <a:pt x="6" y="1203"/>
                  </a:lnTo>
                  <a:lnTo>
                    <a:pt x="21" y="1085"/>
                  </a:lnTo>
                  <a:lnTo>
                    <a:pt x="47" y="972"/>
                  </a:lnTo>
                  <a:lnTo>
                    <a:pt x="82" y="862"/>
                  </a:lnTo>
                  <a:lnTo>
                    <a:pt x="127" y="756"/>
                  </a:lnTo>
                  <a:lnTo>
                    <a:pt x="181" y="655"/>
                  </a:lnTo>
                  <a:lnTo>
                    <a:pt x="242" y="560"/>
                  </a:lnTo>
                  <a:lnTo>
                    <a:pt x="311" y="471"/>
                  </a:lnTo>
                  <a:lnTo>
                    <a:pt x="388" y="387"/>
                  </a:lnTo>
                  <a:lnTo>
                    <a:pt x="472" y="311"/>
                  </a:lnTo>
                  <a:lnTo>
                    <a:pt x="561" y="242"/>
                  </a:lnTo>
                  <a:lnTo>
                    <a:pt x="656" y="180"/>
                  </a:lnTo>
                  <a:lnTo>
                    <a:pt x="757" y="128"/>
                  </a:lnTo>
                  <a:lnTo>
                    <a:pt x="863" y="84"/>
                  </a:lnTo>
                  <a:lnTo>
                    <a:pt x="973" y="48"/>
                  </a:lnTo>
                  <a:lnTo>
                    <a:pt x="1086" y="22"/>
                  </a:lnTo>
                  <a:lnTo>
                    <a:pt x="1204" y="5"/>
                  </a:lnTo>
                  <a:lnTo>
                    <a:pt x="13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accent1"/>
                </a:solidFill>
              </a:endParaRPr>
            </a:p>
          </p:txBody>
        </p:sp>
      </p:grpSp>
      <p:grpSp>
        <p:nvGrpSpPr>
          <p:cNvPr id="122" name="Group 121">
            <a:extLst>
              <a:ext uri="{FF2B5EF4-FFF2-40B4-BE49-F238E27FC236}">
                <a16:creationId xmlns:a16="http://schemas.microsoft.com/office/drawing/2014/main" id="{7CEC8F4F-A50C-4971-BFE4-EF7A2542F0FA}"/>
              </a:ext>
            </a:extLst>
          </p:cNvPr>
          <p:cNvGrpSpPr/>
          <p:nvPr/>
        </p:nvGrpSpPr>
        <p:grpSpPr>
          <a:xfrm>
            <a:off x="4392902" y="1546529"/>
            <a:ext cx="256210" cy="247330"/>
            <a:chOff x="5446713" y="796926"/>
            <a:chExt cx="4900613" cy="4730750"/>
          </a:xfrm>
          <a:solidFill>
            <a:schemeClr val="bg1"/>
          </a:solidFill>
        </p:grpSpPr>
        <p:sp>
          <p:nvSpPr>
            <p:cNvPr id="123" name="Freeform 240">
              <a:extLst>
                <a:ext uri="{FF2B5EF4-FFF2-40B4-BE49-F238E27FC236}">
                  <a16:creationId xmlns:a16="http://schemas.microsoft.com/office/drawing/2014/main" id="{15CAA49E-1AB9-4D0D-B6BE-82D3E8E747E4}"/>
                </a:ext>
              </a:extLst>
            </p:cNvPr>
            <p:cNvSpPr>
              <a:spLocks noEditPoints="1"/>
            </p:cNvSpPr>
            <p:nvPr/>
          </p:nvSpPr>
          <p:spPr bwMode="auto">
            <a:xfrm>
              <a:off x="5446713" y="3317876"/>
              <a:ext cx="4900613" cy="2209800"/>
            </a:xfrm>
            <a:custGeom>
              <a:avLst/>
              <a:gdLst>
                <a:gd name="T0" fmla="*/ 1745 w 6174"/>
                <a:gd name="T1" fmla="*/ 2478 h 2785"/>
                <a:gd name="T2" fmla="*/ 3270 w 6174"/>
                <a:gd name="T3" fmla="*/ 1545 h 2785"/>
                <a:gd name="T4" fmla="*/ 4695 w 6174"/>
                <a:gd name="T5" fmla="*/ 307 h 2785"/>
                <a:gd name="T6" fmla="*/ 4603 w 6174"/>
                <a:gd name="T7" fmla="*/ 1238 h 2785"/>
                <a:gd name="T8" fmla="*/ 4695 w 6174"/>
                <a:gd name="T9" fmla="*/ 307 h 2785"/>
                <a:gd name="T10" fmla="*/ 1955 w 6174"/>
                <a:gd name="T11" fmla="*/ 1236 h 2785"/>
                <a:gd name="T12" fmla="*/ 4240 w 6174"/>
                <a:gd name="T13" fmla="*/ 305 h 2785"/>
                <a:gd name="T14" fmla="*/ 1571 w 6174"/>
                <a:gd name="T15" fmla="*/ 305 h 2785"/>
                <a:gd name="T16" fmla="*/ 1498 w 6174"/>
                <a:gd name="T17" fmla="*/ 1236 h 2785"/>
                <a:gd name="T18" fmla="*/ 1571 w 6174"/>
                <a:gd name="T19" fmla="*/ 305 h 2785"/>
                <a:gd name="T20" fmla="*/ 6021 w 6174"/>
                <a:gd name="T21" fmla="*/ 0 h 2785"/>
                <a:gd name="T22" fmla="*/ 6094 w 6174"/>
                <a:gd name="T23" fmla="*/ 17 h 2785"/>
                <a:gd name="T24" fmla="*/ 6148 w 6174"/>
                <a:gd name="T25" fmla="*/ 65 h 2785"/>
                <a:gd name="T26" fmla="*/ 6174 w 6174"/>
                <a:gd name="T27" fmla="*/ 135 h 2785"/>
                <a:gd name="T28" fmla="*/ 6167 w 6174"/>
                <a:gd name="T29" fmla="*/ 206 h 2785"/>
                <a:gd name="T30" fmla="*/ 6126 w 6174"/>
                <a:gd name="T31" fmla="*/ 268 h 2785"/>
                <a:gd name="T32" fmla="*/ 4736 w 6174"/>
                <a:gd name="T33" fmla="*/ 1528 h 2785"/>
                <a:gd name="T34" fmla="*/ 4663 w 6174"/>
                <a:gd name="T35" fmla="*/ 1545 h 2785"/>
                <a:gd name="T36" fmla="*/ 3577 w 6174"/>
                <a:gd name="T37" fmla="*/ 1858 h 2785"/>
                <a:gd name="T38" fmla="*/ 5918 w 6174"/>
                <a:gd name="T39" fmla="*/ 807 h 2785"/>
                <a:gd name="T40" fmla="*/ 5978 w 6174"/>
                <a:gd name="T41" fmla="*/ 773 h 2785"/>
                <a:gd name="T42" fmla="*/ 6045 w 6174"/>
                <a:gd name="T43" fmla="*/ 770 h 2785"/>
                <a:gd name="T44" fmla="*/ 6107 w 6174"/>
                <a:gd name="T45" fmla="*/ 794 h 2785"/>
                <a:gd name="T46" fmla="*/ 6154 w 6174"/>
                <a:gd name="T47" fmla="*/ 846 h 2785"/>
                <a:gd name="T48" fmla="*/ 6173 w 6174"/>
                <a:gd name="T49" fmla="*/ 912 h 2785"/>
                <a:gd name="T50" fmla="*/ 6163 w 6174"/>
                <a:gd name="T51" fmla="*/ 977 h 2785"/>
                <a:gd name="T52" fmla="*/ 6122 w 6174"/>
                <a:gd name="T53" fmla="*/ 1034 h 2785"/>
                <a:gd name="T54" fmla="*/ 4882 w 6174"/>
                <a:gd name="T55" fmla="*/ 2146 h 2785"/>
                <a:gd name="T56" fmla="*/ 4811 w 6174"/>
                <a:gd name="T57" fmla="*/ 2165 h 2785"/>
                <a:gd name="T58" fmla="*/ 3577 w 6174"/>
                <a:gd name="T59" fmla="*/ 2478 h 2785"/>
                <a:gd name="T60" fmla="*/ 5918 w 6174"/>
                <a:gd name="T61" fmla="*/ 1519 h 2785"/>
                <a:gd name="T62" fmla="*/ 5978 w 6174"/>
                <a:gd name="T63" fmla="*/ 1485 h 2785"/>
                <a:gd name="T64" fmla="*/ 6045 w 6174"/>
                <a:gd name="T65" fmla="*/ 1481 h 2785"/>
                <a:gd name="T66" fmla="*/ 6109 w 6174"/>
                <a:gd name="T67" fmla="*/ 1507 h 2785"/>
                <a:gd name="T68" fmla="*/ 6156 w 6174"/>
                <a:gd name="T69" fmla="*/ 1560 h 2785"/>
                <a:gd name="T70" fmla="*/ 6174 w 6174"/>
                <a:gd name="T71" fmla="*/ 1625 h 2785"/>
                <a:gd name="T72" fmla="*/ 6163 w 6174"/>
                <a:gd name="T73" fmla="*/ 1691 h 2785"/>
                <a:gd name="T74" fmla="*/ 6124 w 6174"/>
                <a:gd name="T75" fmla="*/ 1747 h 2785"/>
                <a:gd name="T76" fmla="*/ 4978 w 6174"/>
                <a:gd name="T77" fmla="*/ 2768 h 2785"/>
                <a:gd name="T78" fmla="*/ 4907 w 6174"/>
                <a:gd name="T79" fmla="*/ 2785 h 2785"/>
                <a:gd name="T80" fmla="*/ 112 w 6174"/>
                <a:gd name="T81" fmla="*/ 2779 h 2785"/>
                <a:gd name="T82" fmla="*/ 45 w 6174"/>
                <a:gd name="T83" fmla="*/ 2740 h 2785"/>
                <a:gd name="T84" fmla="*/ 6 w 6174"/>
                <a:gd name="T85" fmla="*/ 2673 h 2785"/>
                <a:gd name="T86" fmla="*/ 6 w 6174"/>
                <a:gd name="T87" fmla="*/ 2592 h 2785"/>
                <a:gd name="T88" fmla="*/ 45 w 6174"/>
                <a:gd name="T89" fmla="*/ 2523 h 2785"/>
                <a:gd name="T90" fmla="*/ 112 w 6174"/>
                <a:gd name="T91" fmla="*/ 2483 h 2785"/>
                <a:gd name="T92" fmla="*/ 1438 w 6174"/>
                <a:gd name="T93" fmla="*/ 2478 h 2785"/>
                <a:gd name="T94" fmla="*/ 154 w 6174"/>
                <a:gd name="T95" fmla="*/ 2165 h 2785"/>
                <a:gd name="T96" fmla="*/ 77 w 6174"/>
                <a:gd name="T97" fmla="*/ 2144 h 2785"/>
                <a:gd name="T98" fmla="*/ 21 w 6174"/>
                <a:gd name="T99" fmla="*/ 2090 h 2785"/>
                <a:gd name="T100" fmla="*/ 0 w 6174"/>
                <a:gd name="T101" fmla="*/ 2011 h 2785"/>
                <a:gd name="T102" fmla="*/ 21 w 6174"/>
                <a:gd name="T103" fmla="*/ 1935 h 2785"/>
                <a:gd name="T104" fmla="*/ 77 w 6174"/>
                <a:gd name="T105" fmla="*/ 1878 h 2785"/>
                <a:gd name="T106" fmla="*/ 154 w 6174"/>
                <a:gd name="T107" fmla="*/ 1858 h 2785"/>
                <a:gd name="T108" fmla="*/ 1438 w 6174"/>
                <a:gd name="T109" fmla="*/ 1545 h 2785"/>
                <a:gd name="T110" fmla="*/ 116 w 6174"/>
                <a:gd name="T111" fmla="*/ 1541 h 2785"/>
                <a:gd name="T112" fmla="*/ 52 w 6174"/>
                <a:gd name="T113" fmla="*/ 1507 h 2785"/>
                <a:gd name="T114" fmla="*/ 11 w 6174"/>
                <a:gd name="T115" fmla="*/ 1448 h 2785"/>
                <a:gd name="T116" fmla="*/ 0 w 6174"/>
                <a:gd name="T117" fmla="*/ 1375 h 2785"/>
                <a:gd name="T118" fmla="*/ 26 w 6174"/>
                <a:gd name="T119" fmla="*/ 1305 h 2785"/>
                <a:gd name="T120" fmla="*/ 1406 w 6174"/>
                <a:gd name="T121" fmla="*/ 39 h 2785"/>
                <a:gd name="T122" fmla="*/ 1472 w 6174"/>
                <a:gd name="T123" fmla="*/ 3 h 2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74" h="2785">
                  <a:moveTo>
                    <a:pt x="1745" y="1545"/>
                  </a:moveTo>
                  <a:lnTo>
                    <a:pt x="1745" y="2478"/>
                  </a:lnTo>
                  <a:lnTo>
                    <a:pt x="3270" y="2478"/>
                  </a:lnTo>
                  <a:lnTo>
                    <a:pt x="3270" y="1545"/>
                  </a:lnTo>
                  <a:lnTo>
                    <a:pt x="1745" y="1545"/>
                  </a:lnTo>
                  <a:close/>
                  <a:moveTo>
                    <a:pt x="4695" y="307"/>
                  </a:moveTo>
                  <a:lnTo>
                    <a:pt x="3674" y="1238"/>
                  </a:lnTo>
                  <a:lnTo>
                    <a:pt x="4603" y="1238"/>
                  </a:lnTo>
                  <a:lnTo>
                    <a:pt x="5624" y="307"/>
                  </a:lnTo>
                  <a:lnTo>
                    <a:pt x="4695" y="307"/>
                  </a:lnTo>
                  <a:close/>
                  <a:moveTo>
                    <a:pt x="2976" y="305"/>
                  </a:moveTo>
                  <a:lnTo>
                    <a:pt x="1955" y="1236"/>
                  </a:lnTo>
                  <a:lnTo>
                    <a:pt x="3219" y="1236"/>
                  </a:lnTo>
                  <a:lnTo>
                    <a:pt x="4240" y="305"/>
                  </a:lnTo>
                  <a:lnTo>
                    <a:pt x="2976" y="305"/>
                  </a:lnTo>
                  <a:close/>
                  <a:moveTo>
                    <a:pt x="1571" y="305"/>
                  </a:moveTo>
                  <a:lnTo>
                    <a:pt x="551" y="1236"/>
                  </a:lnTo>
                  <a:lnTo>
                    <a:pt x="1498" y="1236"/>
                  </a:lnTo>
                  <a:lnTo>
                    <a:pt x="2519" y="305"/>
                  </a:lnTo>
                  <a:lnTo>
                    <a:pt x="1571" y="305"/>
                  </a:lnTo>
                  <a:close/>
                  <a:moveTo>
                    <a:pt x="1511" y="0"/>
                  </a:moveTo>
                  <a:lnTo>
                    <a:pt x="6021" y="0"/>
                  </a:lnTo>
                  <a:lnTo>
                    <a:pt x="6058" y="3"/>
                  </a:lnTo>
                  <a:lnTo>
                    <a:pt x="6094" y="17"/>
                  </a:lnTo>
                  <a:lnTo>
                    <a:pt x="6124" y="37"/>
                  </a:lnTo>
                  <a:lnTo>
                    <a:pt x="6148" y="65"/>
                  </a:lnTo>
                  <a:lnTo>
                    <a:pt x="6165" y="97"/>
                  </a:lnTo>
                  <a:lnTo>
                    <a:pt x="6174" y="135"/>
                  </a:lnTo>
                  <a:lnTo>
                    <a:pt x="6174" y="170"/>
                  </a:lnTo>
                  <a:lnTo>
                    <a:pt x="6167" y="206"/>
                  </a:lnTo>
                  <a:lnTo>
                    <a:pt x="6150" y="239"/>
                  </a:lnTo>
                  <a:lnTo>
                    <a:pt x="6126" y="268"/>
                  </a:lnTo>
                  <a:lnTo>
                    <a:pt x="4768" y="1506"/>
                  </a:lnTo>
                  <a:lnTo>
                    <a:pt x="4736" y="1528"/>
                  </a:lnTo>
                  <a:lnTo>
                    <a:pt x="4702" y="1541"/>
                  </a:lnTo>
                  <a:lnTo>
                    <a:pt x="4663" y="1545"/>
                  </a:lnTo>
                  <a:lnTo>
                    <a:pt x="3577" y="1545"/>
                  </a:lnTo>
                  <a:lnTo>
                    <a:pt x="3577" y="1858"/>
                  </a:lnTo>
                  <a:lnTo>
                    <a:pt x="4753" y="1858"/>
                  </a:lnTo>
                  <a:lnTo>
                    <a:pt x="5918" y="807"/>
                  </a:lnTo>
                  <a:lnTo>
                    <a:pt x="5946" y="786"/>
                  </a:lnTo>
                  <a:lnTo>
                    <a:pt x="5978" y="773"/>
                  </a:lnTo>
                  <a:lnTo>
                    <a:pt x="6011" y="768"/>
                  </a:lnTo>
                  <a:lnTo>
                    <a:pt x="6045" y="770"/>
                  </a:lnTo>
                  <a:lnTo>
                    <a:pt x="6077" y="779"/>
                  </a:lnTo>
                  <a:lnTo>
                    <a:pt x="6107" y="794"/>
                  </a:lnTo>
                  <a:lnTo>
                    <a:pt x="6135" y="818"/>
                  </a:lnTo>
                  <a:lnTo>
                    <a:pt x="6154" y="846"/>
                  </a:lnTo>
                  <a:lnTo>
                    <a:pt x="6167" y="878"/>
                  </a:lnTo>
                  <a:lnTo>
                    <a:pt x="6173" y="912"/>
                  </a:lnTo>
                  <a:lnTo>
                    <a:pt x="6171" y="946"/>
                  </a:lnTo>
                  <a:lnTo>
                    <a:pt x="6163" y="977"/>
                  </a:lnTo>
                  <a:lnTo>
                    <a:pt x="6146" y="1007"/>
                  </a:lnTo>
                  <a:lnTo>
                    <a:pt x="6122" y="1034"/>
                  </a:lnTo>
                  <a:lnTo>
                    <a:pt x="4914" y="2124"/>
                  </a:lnTo>
                  <a:lnTo>
                    <a:pt x="4882" y="2146"/>
                  </a:lnTo>
                  <a:lnTo>
                    <a:pt x="4848" y="2159"/>
                  </a:lnTo>
                  <a:lnTo>
                    <a:pt x="4811" y="2165"/>
                  </a:lnTo>
                  <a:lnTo>
                    <a:pt x="3577" y="2165"/>
                  </a:lnTo>
                  <a:lnTo>
                    <a:pt x="3577" y="2478"/>
                  </a:lnTo>
                  <a:lnTo>
                    <a:pt x="4847" y="2478"/>
                  </a:lnTo>
                  <a:lnTo>
                    <a:pt x="5918" y="1519"/>
                  </a:lnTo>
                  <a:lnTo>
                    <a:pt x="5946" y="1498"/>
                  </a:lnTo>
                  <a:lnTo>
                    <a:pt x="5978" y="1485"/>
                  </a:lnTo>
                  <a:lnTo>
                    <a:pt x="6011" y="1479"/>
                  </a:lnTo>
                  <a:lnTo>
                    <a:pt x="6045" y="1481"/>
                  </a:lnTo>
                  <a:lnTo>
                    <a:pt x="6079" y="1491"/>
                  </a:lnTo>
                  <a:lnTo>
                    <a:pt x="6109" y="1507"/>
                  </a:lnTo>
                  <a:lnTo>
                    <a:pt x="6135" y="1532"/>
                  </a:lnTo>
                  <a:lnTo>
                    <a:pt x="6156" y="1560"/>
                  </a:lnTo>
                  <a:lnTo>
                    <a:pt x="6169" y="1592"/>
                  </a:lnTo>
                  <a:lnTo>
                    <a:pt x="6174" y="1625"/>
                  </a:lnTo>
                  <a:lnTo>
                    <a:pt x="6173" y="1659"/>
                  </a:lnTo>
                  <a:lnTo>
                    <a:pt x="6163" y="1691"/>
                  </a:lnTo>
                  <a:lnTo>
                    <a:pt x="6148" y="1721"/>
                  </a:lnTo>
                  <a:lnTo>
                    <a:pt x="6124" y="1747"/>
                  </a:lnTo>
                  <a:lnTo>
                    <a:pt x="5008" y="2746"/>
                  </a:lnTo>
                  <a:lnTo>
                    <a:pt x="4978" y="2768"/>
                  </a:lnTo>
                  <a:lnTo>
                    <a:pt x="4944" y="2781"/>
                  </a:lnTo>
                  <a:lnTo>
                    <a:pt x="4907" y="2785"/>
                  </a:lnTo>
                  <a:lnTo>
                    <a:pt x="154" y="2785"/>
                  </a:lnTo>
                  <a:lnTo>
                    <a:pt x="112" y="2779"/>
                  </a:lnTo>
                  <a:lnTo>
                    <a:pt x="77" y="2764"/>
                  </a:lnTo>
                  <a:lnTo>
                    <a:pt x="45" y="2740"/>
                  </a:lnTo>
                  <a:lnTo>
                    <a:pt x="21" y="2710"/>
                  </a:lnTo>
                  <a:lnTo>
                    <a:pt x="6" y="2673"/>
                  </a:lnTo>
                  <a:lnTo>
                    <a:pt x="0" y="2631"/>
                  </a:lnTo>
                  <a:lnTo>
                    <a:pt x="6" y="2592"/>
                  </a:lnTo>
                  <a:lnTo>
                    <a:pt x="21" y="2555"/>
                  </a:lnTo>
                  <a:lnTo>
                    <a:pt x="45" y="2523"/>
                  </a:lnTo>
                  <a:lnTo>
                    <a:pt x="77" y="2498"/>
                  </a:lnTo>
                  <a:lnTo>
                    <a:pt x="112" y="2483"/>
                  </a:lnTo>
                  <a:lnTo>
                    <a:pt x="154" y="2478"/>
                  </a:lnTo>
                  <a:lnTo>
                    <a:pt x="1438" y="2478"/>
                  </a:lnTo>
                  <a:lnTo>
                    <a:pt x="1438" y="2165"/>
                  </a:lnTo>
                  <a:lnTo>
                    <a:pt x="154" y="2165"/>
                  </a:lnTo>
                  <a:lnTo>
                    <a:pt x="112" y="2159"/>
                  </a:lnTo>
                  <a:lnTo>
                    <a:pt x="77" y="2144"/>
                  </a:lnTo>
                  <a:lnTo>
                    <a:pt x="45" y="2120"/>
                  </a:lnTo>
                  <a:lnTo>
                    <a:pt x="21" y="2090"/>
                  </a:lnTo>
                  <a:lnTo>
                    <a:pt x="6" y="2053"/>
                  </a:lnTo>
                  <a:lnTo>
                    <a:pt x="0" y="2011"/>
                  </a:lnTo>
                  <a:lnTo>
                    <a:pt x="6" y="1972"/>
                  </a:lnTo>
                  <a:lnTo>
                    <a:pt x="21" y="1935"/>
                  </a:lnTo>
                  <a:lnTo>
                    <a:pt x="45" y="1903"/>
                  </a:lnTo>
                  <a:lnTo>
                    <a:pt x="77" y="1878"/>
                  </a:lnTo>
                  <a:lnTo>
                    <a:pt x="112" y="1863"/>
                  </a:lnTo>
                  <a:lnTo>
                    <a:pt x="154" y="1858"/>
                  </a:lnTo>
                  <a:lnTo>
                    <a:pt x="1438" y="1858"/>
                  </a:lnTo>
                  <a:lnTo>
                    <a:pt x="1438" y="1545"/>
                  </a:lnTo>
                  <a:lnTo>
                    <a:pt x="154" y="1545"/>
                  </a:lnTo>
                  <a:lnTo>
                    <a:pt x="116" y="1541"/>
                  </a:lnTo>
                  <a:lnTo>
                    <a:pt x="82" y="1528"/>
                  </a:lnTo>
                  <a:lnTo>
                    <a:pt x="52" y="1507"/>
                  </a:lnTo>
                  <a:lnTo>
                    <a:pt x="28" y="1479"/>
                  </a:lnTo>
                  <a:lnTo>
                    <a:pt x="11" y="1448"/>
                  </a:lnTo>
                  <a:lnTo>
                    <a:pt x="2" y="1410"/>
                  </a:lnTo>
                  <a:lnTo>
                    <a:pt x="0" y="1375"/>
                  </a:lnTo>
                  <a:lnTo>
                    <a:pt x="9" y="1339"/>
                  </a:lnTo>
                  <a:lnTo>
                    <a:pt x="26" y="1305"/>
                  </a:lnTo>
                  <a:lnTo>
                    <a:pt x="51" y="1277"/>
                  </a:lnTo>
                  <a:lnTo>
                    <a:pt x="1406" y="39"/>
                  </a:lnTo>
                  <a:lnTo>
                    <a:pt x="1438" y="17"/>
                  </a:lnTo>
                  <a:lnTo>
                    <a:pt x="1472" y="3"/>
                  </a:lnTo>
                  <a:lnTo>
                    <a:pt x="15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accent1"/>
                </a:solidFill>
              </a:endParaRPr>
            </a:p>
          </p:txBody>
        </p:sp>
        <p:sp>
          <p:nvSpPr>
            <p:cNvPr id="124" name="Freeform 241">
              <a:extLst>
                <a:ext uri="{FF2B5EF4-FFF2-40B4-BE49-F238E27FC236}">
                  <a16:creationId xmlns:a16="http://schemas.microsoft.com/office/drawing/2014/main" id="{B99CD163-CC28-429F-8E5A-1202BED14B40}"/>
                </a:ext>
              </a:extLst>
            </p:cNvPr>
            <p:cNvSpPr>
              <a:spLocks/>
            </p:cNvSpPr>
            <p:nvPr/>
          </p:nvSpPr>
          <p:spPr bwMode="auto">
            <a:xfrm>
              <a:off x="7304088" y="796926"/>
              <a:ext cx="1212850" cy="2214563"/>
            </a:xfrm>
            <a:custGeom>
              <a:avLst/>
              <a:gdLst>
                <a:gd name="T0" fmla="*/ 841 w 1526"/>
                <a:gd name="T1" fmla="*/ 21 h 2789"/>
                <a:gd name="T2" fmla="*/ 910 w 1526"/>
                <a:gd name="T3" fmla="*/ 112 h 2789"/>
                <a:gd name="T4" fmla="*/ 1245 w 1526"/>
                <a:gd name="T5" fmla="*/ 401 h 2789"/>
                <a:gd name="T6" fmla="*/ 1354 w 1526"/>
                <a:gd name="T7" fmla="*/ 446 h 2789"/>
                <a:gd name="T8" fmla="*/ 1399 w 1526"/>
                <a:gd name="T9" fmla="*/ 554 h 2789"/>
                <a:gd name="T10" fmla="*/ 1354 w 1526"/>
                <a:gd name="T11" fmla="*/ 663 h 2789"/>
                <a:gd name="T12" fmla="*/ 1245 w 1526"/>
                <a:gd name="T13" fmla="*/ 708 h 2789"/>
                <a:gd name="T14" fmla="*/ 468 w 1526"/>
                <a:gd name="T15" fmla="*/ 729 h 2789"/>
                <a:gd name="T16" fmla="*/ 350 w 1526"/>
                <a:gd name="T17" fmla="*/ 826 h 2789"/>
                <a:gd name="T18" fmla="*/ 305 w 1526"/>
                <a:gd name="T19" fmla="*/ 974 h 2789"/>
                <a:gd name="T20" fmla="*/ 350 w 1526"/>
                <a:gd name="T21" fmla="*/ 1122 h 2789"/>
                <a:gd name="T22" fmla="*/ 468 w 1526"/>
                <a:gd name="T23" fmla="*/ 1217 h 2789"/>
                <a:gd name="T24" fmla="*/ 953 w 1526"/>
                <a:gd name="T25" fmla="*/ 1238 h 2789"/>
                <a:gd name="T26" fmla="*/ 1176 w 1526"/>
                <a:gd name="T27" fmla="*/ 1283 h 2789"/>
                <a:gd name="T28" fmla="*/ 1358 w 1526"/>
                <a:gd name="T29" fmla="*/ 1407 h 2789"/>
                <a:gd name="T30" fmla="*/ 1481 w 1526"/>
                <a:gd name="T31" fmla="*/ 1588 h 2789"/>
                <a:gd name="T32" fmla="*/ 1526 w 1526"/>
                <a:gd name="T33" fmla="*/ 1811 h 2789"/>
                <a:gd name="T34" fmla="*/ 1481 w 1526"/>
                <a:gd name="T35" fmla="*/ 2032 h 2789"/>
                <a:gd name="T36" fmla="*/ 1361 w 1526"/>
                <a:gd name="T37" fmla="*/ 2214 h 2789"/>
                <a:gd name="T38" fmla="*/ 1182 w 1526"/>
                <a:gd name="T39" fmla="*/ 2337 h 2789"/>
                <a:gd name="T40" fmla="*/ 961 w 1526"/>
                <a:gd name="T41" fmla="*/ 2384 h 2789"/>
                <a:gd name="T42" fmla="*/ 910 w 1526"/>
                <a:gd name="T43" fmla="*/ 2677 h 2789"/>
                <a:gd name="T44" fmla="*/ 841 w 1526"/>
                <a:gd name="T45" fmla="*/ 2768 h 2789"/>
                <a:gd name="T46" fmla="*/ 723 w 1526"/>
                <a:gd name="T47" fmla="*/ 2783 h 2789"/>
                <a:gd name="T48" fmla="*/ 631 w 1526"/>
                <a:gd name="T49" fmla="*/ 2712 h 2789"/>
                <a:gd name="T50" fmla="*/ 609 w 1526"/>
                <a:gd name="T51" fmla="*/ 2384 h 2789"/>
                <a:gd name="T52" fmla="*/ 189 w 1526"/>
                <a:gd name="T53" fmla="*/ 2364 h 2789"/>
                <a:gd name="T54" fmla="*/ 120 w 1526"/>
                <a:gd name="T55" fmla="*/ 2272 h 2789"/>
                <a:gd name="T56" fmla="*/ 135 w 1526"/>
                <a:gd name="T57" fmla="*/ 2152 h 2789"/>
                <a:gd name="T58" fmla="*/ 227 w 1526"/>
                <a:gd name="T59" fmla="*/ 2083 h 2789"/>
                <a:gd name="T60" fmla="*/ 1007 w 1526"/>
                <a:gd name="T61" fmla="*/ 2072 h 2789"/>
                <a:gd name="T62" fmla="*/ 1140 w 1526"/>
                <a:gd name="T63" fmla="*/ 1998 h 2789"/>
                <a:gd name="T64" fmla="*/ 1213 w 1526"/>
                <a:gd name="T65" fmla="*/ 1865 h 2789"/>
                <a:gd name="T66" fmla="*/ 1198 w 1526"/>
                <a:gd name="T67" fmla="*/ 1708 h 2789"/>
                <a:gd name="T68" fmla="*/ 1101 w 1526"/>
                <a:gd name="T69" fmla="*/ 1592 h 2789"/>
                <a:gd name="T70" fmla="*/ 953 w 1526"/>
                <a:gd name="T71" fmla="*/ 1547 h 2789"/>
                <a:gd name="T72" fmla="*/ 418 w 1526"/>
                <a:gd name="T73" fmla="*/ 1526 h 2789"/>
                <a:gd name="T74" fmla="*/ 221 w 1526"/>
                <a:gd name="T75" fmla="*/ 1425 h 2789"/>
                <a:gd name="T76" fmla="*/ 77 w 1526"/>
                <a:gd name="T77" fmla="*/ 1261 h 2789"/>
                <a:gd name="T78" fmla="*/ 6 w 1526"/>
                <a:gd name="T79" fmla="*/ 1051 h 2789"/>
                <a:gd name="T80" fmla="*/ 21 w 1526"/>
                <a:gd name="T81" fmla="*/ 820 h 2789"/>
                <a:gd name="T82" fmla="*/ 118 w 1526"/>
                <a:gd name="T83" fmla="*/ 624 h 2789"/>
                <a:gd name="T84" fmla="*/ 283 w 1526"/>
                <a:gd name="T85" fmla="*/ 478 h 2789"/>
                <a:gd name="T86" fmla="*/ 494 w 1526"/>
                <a:gd name="T87" fmla="*/ 405 h 2789"/>
                <a:gd name="T88" fmla="*/ 609 w 1526"/>
                <a:gd name="T89" fmla="*/ 154 h 2789"/>
                <a:gd name="T90" fmla="*/ 653 w 1526"/>
                <a:gd name="T91" fmla="*/ 45 h 2789"/>
                <a:gd name="T92" fmla="*/ 762 w 1526"/>
                <a:gd name="T93" fmla="*/ 0 h 2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26" h="2789">
                  <a:moveTo>
                    <a:pt x="762" y="0"/>
                  </a:moveTo>
                  <a:lnTo>
                    <a:pt x="803" y="6"/>
                  </a:lnTo>
                  <a:lnTo>
                    <a:pt x="841" y="21"/>
                  </a:lnTo>
                  <a:lnTo>
                    <a:pt x="871" y="45"/>
                  </a:lnTo>
                  <a:lnTo>
                    <a:pt x="895" y="77"/>
                  </a:lnTo>
                  <a:lnTo>
                    <a:pt x="910" y="112"/>
                  </a:lnTo>
                  <a:lnTo>
                    <a:pt x="916" y="154"/>
                  </a:lnTo>
                  <a:lnTo>
                    <a:pt x="916" y="401"/>
                  </a:lnTo>
                  <a:lnTo>
                    <a:pt x="1245" y="401"/>
                  </a:lnTo>
                  <a:lnTo>
                    <a:pt x="1286" y="406"/>
                  </a:lnTo>
                  <a:lnTo>
                    <a:pt x="1324" y="421"/>
                  </a:lnTo>
                  <a:lnTo>
                    <a:pt x="1354" y="446"/>
                  </a:lnTo>
                  <a:lnTo>
                    <a:pt x="1378" y="478"/>
                  </a:lnTo>
                  <a:lnTo>
                    <a:pt x="1393" y="513"/>
                  </a:lnTo>
                  <a:lnTo>
                    <a:pt x="1399" y="554"/>
                  </a:lnTo>
                  <a:lnTo>
                    <a:pt x="1393" y="596"/>
                  </a:lnTo>
                  <a:lnTo>
                    <a:pt x="1378" y="633"/>
                  </a:lnTo>
                  <a:lnTo>
                    <a:pt x="1354" y="663"/>
                  </a:lnTo>
                  <a:lnTo>
                    <a:pt x="1324" y="687"/>
                  </a:lnTo>
                  <a:lnTo>
                    <a:pt x="1286" y="702"/>
                  </a:lnTo>
                  <a:lnTo>
                    <a:pt x="1245" y="708"/>
                  </a:lnTo>
                  <a:lnTo>
                    <a:pt x="571" y="708"/>
                  </a:lnTo>
                  <a:lnTo>
                    <a:pt x="517" y="714"/>
                  </a:lnTo>
                  <a:lnTo>
                    <a:pt x="468" y="729"/>
                  </a:lnTo>
                  <a:lnTo>
                    <a:pt x="423" y="753"/>
                  </a:lnTo>
                  <a:lnTo>
                    <a:pt x="384" y="787"/>
                  </a:lnTo>
                  <a:lnTo>
                    <a:pt x="350" y="826"/>
                  </a:lnTo>
                  <a:lnTo>
                    <a:pt x="326" y="871"/>
                  </a:lnTo>
                  <a:lnTo>
                    <a:pt x="311" y="920"/>
                  </a:lnTo>
                  <a:lnTo>
                    <a:pt x="305" y="974"/>
                  </a:lnTo>
                  <a:lnTo>
                    <a:pt x="311" y="1026"/>
                  </a:lnTo>
                  <a:lnTo>
                    <a:pt x="326" y="1077"/>
                  </a:lnTo>
                  <a:lnTo>
                    <a:pt x="350" y="1122"/>
                  </a:lnTo>
                  <a:lnTo>
                    <a:pt x="384" y="1161"/>
                  </a:lnTo>
                  <a:lnTo>
                    <a:pt x="423" y="1193"/>
                  </a:lnTo>
                  <a:lnTo>
                    <a:pt x="468" y="1217"/>
                  </a:lnTo>
                  <a:lnTo>
                    <a:pt x="517" y="1232"/>
                  </a:lnTo>
                  <a:lnTo>
                    <a:pt x="571" y="1238"/>
                  </a:lnTo>
                  <a:lnTo>
                    <a:pt x="953" y="1238"/>
                  </a:lnTo>
                  <a:lnTo>
                    <a:pt x="1032" y="1244"/>
                  </a:lnTo>
                  <a:lnTo>
                    <a:pt x="1105" y="1259"/>
                  </a:lnTo>
                  <a:lnTo>
                    <a:pt x="1176" y="1283"/>
                  </a:lnTo>
                  <a:lnTo>
                    <a:pt x="1242" y="1317"/>
                  </a:lnTo>
                  <a:lnTo>
                    <a:pt x="1303" y="1358"/>
                  </a:lnTo>
                  <a:lnTo>
                    <a:pt x="1358" y="1407"/>
                  </a:lnTo>
                  <a:lnTo>
                    <a:pt x="1406" y="1461"/>
                  </a:lnTo>
                  <a:lnTo>
                    <a:pt x="1448" y="1523"/>
                  </a:lnTo>
                  <a:lnTo>
                    <a:pt x="1481" y="1588"/>
                  </a:lnTo>
                  <a:lnTo>
                    <a:pt x="1506" y="1659"/>
                  </a:lnTo>
                  <a:lnTo>
                    <a:pt x="1521" y="1734"/>
                  </a:lnTo>
                  <a:lnTo>
                    <a:pt x="1526" y="1811"/>
                  </a:lnTo>
                  <a:lnTo>
                    <a:pt x="1521" y="1888"/>
                  </a:lnTo>
                  <a:lnTo>
                    <a:pt x="1506" y="1963"/>
                  </a:lnTo>
                  <a:lnTo>
                    <a:pt x="1481" y="2032"/>
                  </a:lnTo>
                  <a:lnTo>
                    <a:pt x="1449" y="2098"/>
                  </a:lnTo>
                  <a:lnTo>
                    <a:pt x="1408" y="2158"/>
                  </a:lnTo>
                  <a:lnTo>
                    <a:pt x="1361" y="2214"/>
                  </a:lnTo>
                  <a:lnTo>
                    <a:pt x="1307" y="2263"/>
                  </a:lnTo>
                  <a:lnTo>
                    <a:pt x="1247" y="2304"/>
                  </a:lnTo>
                  <a:lnTo>
                    <a:pt x="1182" y="2337"/>
                  </a:lnTo>
                  <a:lnTo>
                    <a:pt x="1112" y="2362"/>
                  </a:lnTo>
                  <a:lnTo>
                    <a:pt x="1037" y="2379"/>
                  </a:lnTo>
                  <a:lnTo>
                    <a:pt x="961" y="2384"/>
                  </a:lnTo>
                  <a:lnTo>
                    <a:pt x="916" y="2384"/>
                  </a:lnTo>
                  <a:lnTo>
                    <a:pt x="916" y="2635"/>
                  </a:lnTo>
                  <a:lnTo>
                    <a:pt x="910" y="2677"/>
                  </a:lnTo>
                  <a:lnTo>
                    <a:pt x="895" y="2712"/>
                  </a:lnTo>
                  <a:lnTo>
                    <a:pt x="871" y="2744"/>
                  </a:lnTo>
                  <a:lnTo>
                    <a:pt x="841" y="2768"/>
                  </a:lnTo>
                  <a:lnTo>
                    <a:pt x="803" y="2783"/>
                  </a:lnTo>
                  <a:lnTo>
                    <a:pt x="762" y="2789"/>
                  </a:lnTo>
                  <a:lnTo>
                    <a:pt x="723" y="2783"/>
                  </a:lnTo>
                  <a:lnTo>
                    <a:pt x="685" y="2768"/>
                  </a:lnTo>
                  <a:lnTo>
                    <a:pt x="653" y="2744"/>
                  </a:lnTo>
                  <a:lnTo>
                    <a:pt x="631" y="2712"/>
                  </a:lnTo>
                  <a:lnTo>
                    <a:pt x="614" y="2677"/>
                  </a:lnTo>
                  <a:lnTo>
                    <a:pt x="609" y="2635"/>
                  </a:lnTo>
                  <a:lnTo>
                    <a:pt x="609" y="2384"/>
                  </a:lnTo>
                  <a:lnTo>
                    <a:pt x="268" y="2384"/>
                  </a:lnTo>
                  <a:lnTo>
                    <a:pt x="227" y="2379"/>
                  </a:lnTo>
                  <a:lnTo>
                    <a:pt x="189" y="2364"/>
                  </a:lnTo>
                  <a:lnTo>
                    <a:pt x="159" y="2339"/>
                  </a:lnTo>
                  <a:lnTo>
                    <a:pt x="135" y="2308"/>
                  </a:lnTo>
                  <a:lnTo>
                    <a:pt x="120" y="2272"/>
                  </a:lnTo>
                  <a:lnTo>
                    <a:pt x="114" y="2231"/>
                  </a:lnTo>
                  <a:lnTo>
                    <a:pt x="120" y="2190"/>
                  </a:lnTo>
                  <a:lnTo>
                    <a:pt x="135" y="2152"/>
                  </a:lnTo>
                  <a:lnTo>
                    <a:pt x="159" y="2122"/>
                  </a:lnTo>
                  <a:lnTo>
                    <a:pt x="189" y="2098"/>
                  </a:lnTo>
                  <a:lnTo>
                    <a:pt x="227" y="2083"/>
                  </a:lnTo>
                  <a:lnTo>
                    <a:pt x="268" y="2077"/>
                  </a:lnTo>
                  <a:lnTo>
                    <a:pt x="953" y="2077"/>
                  </a:lnTo>
                  <a:lnTo>
                    <a:pt x="1007" y="2072"/>
                  </a:lnTo>
                  <a:lnTo>
                    <a:pt x="1056" y="2057"/>
                  </a:lnTo>
                  <a:lnTo>
                    <a:pt x="1101" y="2030"/>
                  </a:lnTo>
                  <a:lnTo>
                    <a:pt x="1140" y="1998"/>
                  </a:lnTo>
                  <a:lnTo>
                    <a:pt x="1174" y="1959"/>
                  </a:lnTo>
                  <a:lnTo>
                    <a:pt x="1198" y="1914"/>
                  </a:lnTo>
                  <a:lnTo>
                    <a:pt x="1213" y="1865"/>
                  </a:lnTo>
                  <a:lnTo>
                    <a:pt x="1219" y="1811"/>
                  </a:lnTo>
                  <a:lnTo>
                    <a:pt x="1213" y="1759"/>
                  </a:lnTo>
                  <a:lnTo>
                    <a:pt x="1198" y="1708"/>
                  </a:lnTo>
                  <a:lnTo>
                    <a:pt x="1174" y="1663"/>
                  </a:lnTo>
                  <a:lnTo>
                    <a:pt x="1140" y="1624"/>
                  </a:lnTo>
                  <a:lnTo>
                    <a:pt x="1101" y="1592"/>
                  </a:lnTo>
                  <a:lnTo>
                    <a:pt x="1056" y="1568"/>
                  </a:lnTo>
                  <a:lnTo>
                    <a:pt x="1007" y="1551"/>
                  </a:lnTo>
                  <a:lnTo>
                    <a:pt x="953" y="1547"/>
                  </a:lnTo>
                  <a:lnTo>
                    <a:pt x="571" y="1547"/>
                  </a:lnTo>
                  <a:lnTo>
                    <a:pt x="492" y="1541"/>
                  </a:lnTo>
                  <a:lnTo>
                    <a:pt x="418" y="1526"/>
                  </a:lnTo>
                  <a:lnTo>
                    <a:pt x="348" y="1500"/>
                  </a:lnTo>
                  <a:lnTo>
                    <a:pt x="283" y="1467"/>
                  </a:lnTo>
                  <a:lnTo>
                    <a:pt x="221" y="1425"/>
                  </a:lnTo>
                  <a:lnTo>
                    <a:pt x="167" y="1377"/>
                  </a:lnTo>
                  <a:lnTo>
                    <a:pt x="118" y="1322"/>
                  </a:lnTo>
                  <a:lnTo>
                    <a:pt x="77" y="1261"/>
                  </a:lnTo>
                  <a:lnTo>
                    <a:pt x="45" y="1195"/>
                  </a:lnTo>
                  <a:lnTo>
                    <a:pt x="21" y="1124"/>
                  </a:lnTo>
                  <a:lnTo>
                    <a:pt x="6" y="1051"/>
                  </a:lnTo>
                  <a:lnTo>
                    <a:pt x="0" y="972"/>
                  </a:lnTo>
                  <a:lnTo>
                    <a:pt x="6" y="895"/>
                  </a:lnTo>
                  <a:lnTo>
                    <a:pt x="21" y="820"/>
                  </a:lnTo>
                  <a:lnTo>
                    <a:pt x="45" y="749"/>
                  </a:lnTo>
                  <a:lnTo>
                    <a:pt x="77" y="684"/>
                  </a:lnTo>
                  <a:lnTo>
                    <a:pt x="118" y="624"/>
                  </a:lnTo>
                  <a:lnTo>
                    <a:pt x="167" y="568"/>
                  </a:lnTo>
                  <a:lnTo>
                    <a:pt x="223" y="519"/>
                  </a:lnTo>
                  <a:lnTo>
                    <a:pt x="283" y="478"/>
                  </a:lnTo>
                  <a:lnTo>
                    <a:pt x="348" y="446"/>
                  </a:lnTo>
                  <a:lnTo>
                    <a:pt x="419" y="420"/>
                  </a:lnTo>
                  <a:lnTo>
                    <a:pt x="494" y="405"/>
                  </a:lnTo>
                  <a:lnTo>
                    <a:pt x="571" y="399"/>
                  </a:lnTo>
                  <a:lnTo>
                    <a:pt x="609" y="399"/>
                  </a:lnTo>
                  <a:lnTo>
                    <a:pt x="609" y="154"/>
                  </a:lnTo>
                  <a:lnTo>
                    <a:pt x="614" y="112"/>
                  </a:lnTo>
                  <a:lnTo>
                    <a:pt x="631" y="77"/>
                  </a:lnTo>
                  <a:lnTo>
                    <a:pt x="653" y="45"/>
                  </a:lnTo>
                  <a:lnTo>
                    <a:pt x="685" y="21"/>
                  </a:lnTo>
                  <a:lnTo>
                    <a:pt x="723" y="6"/>
                  </a:lnTo>
                  <a:lnTo>
                    <a:pt x="7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accent1"/>
                </a:solidFill>
              </a:endParaRPr>
            </a:p>
          </p:txBody>
        </p:sp>
      </p:grpSp>
      <p:grpSp>
        <p:nvGrpSpPr>
          <p:cNvPr id="128" name="Group 127">
            <a:extLst>
              <a:ext uri="{FF2B5EF4-FFF2-40B4-BE49-F238E27FC236}">
                <a16:creationId xmlns:a16="http://schemas.microsoft.com/office/drawing/2014/main" id="{3F1F6EBB-F834-4092-8A83-476190586742}"/>
              </a:ext>
            </a:extLst>
          </p:cNvPr>
          <p:cNvGrpSpPr/>
          <p:nvPr/>
        </p:nvGrpSpPr>
        <p:grpSpPr>
          <a:xfrm>
            <a:off x="8605185" y="2170532"/>
            <a:ext cx="209982" cy="257454"/>
            <a:chOff x="8105775" y="792163"/>
            <a:chExt cx="4016375" cy="4924425"/>
          </a:xfrm>
          <a:solidFill>
            <a:schemeClr val="bg1"/>
          </a:solidFill>
        </p:grpSpPr>
        <p:sp>
          <p:nvSpPr>
            <p:cNvPr id="129" name="Freeform 189">
              <a:extLst>
                <a:ext uri="{FF2B5EF4-FFF2-40B4-BE49-F238E27FC236}">
                  <a16:creationId xmlns:a16="http://schemas.microsoft.com/office/drawing/2014/main" id="{70488F11-1555-478F-BDB0-565213B76FC4}"/>
                </a:ext>
              </a:extLst>
            </p:cNvPr>
            <p:cNvSpPr>
              <a:spLocks/>
            </p:cNvSpPr>
            <p:nvPr/>
          </p:nvSpPr>
          <p:spPr bwMode="auto">
            <a:xfrm>
              <a:off x="8105775" y="2678113"/>
              <a:ext cx="1222375" cy="244475"/>
            </a:xfrm>
            <a:custGeom>
              <a:avLst/>
              <a:gdLst>
                <a:gd name="T0" fmla="*/ 153 w 1541"/>
                <a:gd name="T1" fmla="*/ 0 h 307"/>
                <a:gd name="T2" fmla="*/ 1386 w 1541"/>
                <a:gd name="T3" fmla="*/ 0 h 307"/>
                <a:gd name="T4" fmla="*/ 1427 w 1541"/>
                <a:gd name="T5" fmla="*/ 5 h 307"/>
                <a:gd name="T6" fmla="*/ 1463 w 1541"/>
                <a:gd name="T7" fmla="*/ 20 h 307"/>
                <a:gd name="T8" fmla="*/ 1495 w 1541"/>
                <a:gd name="T9" fmla="*/ 45 h 307"/>
                <a:gd name="T10" fmla="*/ 1518 w 1541"/>
                <a:gd name="T11" fmla="*/ 75 h 307"/>
                <a:gd name="T12" fmla="*/ 1535 w 1541"/>
                <a:gd name="T13" fmla="*/ 113 h 307"/>
                <a:gd name="T14" fmla="*/ 1541 w 1541"/>
                <a:gd name="T15" fmla="*/ 152 h 307"/>
                <a:gd name="T16" fmla="*/ 1535 w 1541"/>
                <a:gd name="T17" fmla="*/ 194 h 307"/>
                <a:gd name="T18" fmla="*/ 1518 w 1541"/>
                <a:gd name="T19" fmla="*/ 230 h 307"/>
                <a:gd name="T20" fmla="*/ 1495 w 1541"/>
                <a:gd name="T21" fmla="*/ 262 h 307"/>
                <a:gd name="T22" fmla="*/ 1463 w 1541"/>
                <a:gd name="T23" fmla="*/ 286 h 307"/>
                <a:gd name="T24" fmla="*/ 1427 w 1541"/>
                <a:gd name="T25" fmla="*/ 302 h 307"/>
                <a:gd name="T26" fmla="*/ 1386 w 1541"/>
                <a:gd name="T27" fmla="*/ 307 h 307"/>
                <a:gd name="T28" fmla="*/ 153 w 1541"/>
                <a:gd name="T29" fmla="*/ 307 h 307"/>
                <a:gd name="T30" fmla="*/ 114 w 1541"/>
                <a:gd name="T31" fmla="*/ 302 h 307"/>
                <a:gd name="T32" fmla="*/ 76 w 1541"/>
                <a:gd name="T33" fmla="*/ 286 h 307"/>
                <a:gd name="T34" fmla="*/ 46 w 1541"/>
                <a:gd name="T35" fmla="*/ 262 h 307"/>
                <a:gd name="T36" fmla="*/ 21 w 1541"/>
                <a:gd name="T37" fmla="*/ 230 h 307"/>
                <a:gd name="T38" fmla="*/ 6 w 1541"/>
                <a:gd name="T39" fmla="*/ 194 h 307"/>
                <a:gd name="T40" fmla="*/ 0 w 1541"/>
                <a:gd name="T41" fmla="*/ 152 h 307"/>
                <a:gd name="T42" fmla="*/ 6 w 1541"/>
                <a:gd name="T43" fmla="*/ 113 h 307"/>
                <a:gd name="T44" fmla="*/ 21 w 1541"/>
                <a:gd name="T45" fmla="*/ 75 h 307"/>
                <a:gd name="T46" fmla="*/ 46 w 1541"/>
                <a:gd name="T47" fmla="*/ 45 h 307"/>
                <a:gd name="T48" fmla="*/ 76 w 1541"/>
                <a:gd name="T49" fmla="*/ 20 h 307"/>
                <a:gd name="T50" fmla="*/ 114 w 1541"/>
                <a:gd name="T51" fmla="*/ 5 h 307"/>
                <a:gd name="T52" fmla="*/ 153 w 1541"/>
                <a:gd name="T5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1" h="307">
                  <a:moveTo>
                    <a:pt x="153" y="0"/>
                  </a:moveTo>
                  <a:lnTo>
                    <a:pt x="1386" y="0"/>
                  </a:lnTo>
                  <a:lnTo>
                    <a:pt x="1427" y="5"/>
                  </a:lnTo>
                  <a:lnTo>
                    <a:pt x="1463" y="20"/>
                  </a:lnTo>
                  <a:lnTo>
                    <a:pt x="1495" y="45"/>
                  </a:lnTo>
                  <a:lnTo>
                    <a:pt x="1518" y="75"/>
                  </a:lnTo>
                  <a:lnTo>
                    <a:pt x="1535" y="113"/>
                  </a:lnTo>
                  <a:lnTo>
                    <a:pt x="1541" y="152"/>
                  </a:lnTo>
                  <a:lnTo>
                    <a:pt x="1535" y="194"/>
                  </a:lnTo>
                  <a:lnTo>
                    <a:pt x="1518" y="230"/>
                  </a:lnTo>
                  <a:lnTo>
                    <a:pt x="1495" y="262"/>
                  </a:lnTo>
                  <a:lnTo>
                    <a:pt x="1463" y="286"/>
                  </a:lnTo>
                  <a:lnTo>
                    <a:pt x="1427" y="302"/>
                  </a:lnTo>
                  <a:lnTo>
                    <a:pt x="1386" y="307"/>
                  </a:lnTo>
                  <a:lnTo>
                    <a:pt x="153" y="307"/>
                  </a:lnTo>
                  <a:lnTo>
                    <a:pt x="114" y="302"/>
                  </a:lnTo>
                  <a:lnTo>
                    <a:pt x="76" y="286"/>
                  </a:lnTo>
                  <a:lnTo>
                    <a:pt x="46" y="262"/>
                  </a:lnTo>
                  <a:lnTo>
                    <a:pt x="21" y="230"/>
                  </a:lnTo>
                  <a:lnTo>
                    <a:pt x="6" y="194"/>
                  </a:lnTo>
                  <a:lnTo>
                    <a:pt x="0" y="152"/>
                  </a:lnTo>
                  <a:lnTo>
                    <a:pt x="6" y="113"/>
                  </a:lnTo>
                  <a:lnTo>
                    <a:pt x="21" y="75"/>
                  </a:lnTo>
                  <a:lnTo>
                    <a:pt x="46" y="45"/>
                  </a:lnTo>
                  <a:lnTo>
                    <a:pt x="76" y="20"/>
                  </a:lnTo>
                  <a:lnTo>
                    <a:pt x="114" y="5"/>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accent1"/>
                </a:solidFill>
              </a:endParaRPr>
            </a:p>
          </p:txBody>
        </p:sp>
        <p:sp>
          <p:nvSpPr>
            <p:cNvPr id="130" name="Freeform 190">
              <a:extLst>
                <a:ext uri="{FF2B5EF4-FFF2-40B4-BE49-F238E27FC236}">
                  <a16:creationId xmlns:a16="http://schemas.microsoft.com/office/drawing/2014/main" id="{F07C0F40-3D56-4414-87BD-ECA0DEB9EE52}"/>
                </a:ext>
              </a:extLst>
            </p:cNvPr>
            <p:cNvSpPr>
              <a:spLocks/>
            </p:cNvSpPr>
            <p:nvPr/>
          </p:nvSpPr>
          <p:spPr bwMode="auto">
            <a:xfrm>
              <a:off x="10899775" y="2678113"/>
              <a:ext cx="1222375" cy="244475"/>
            </a:xfrm>
            <a:custGeom>
              <a:avLst/>
              <a:gdLst>
                <a:gd name="T0" fmla="*/ 153 w 1540"/>
                <a:gd name="T1" fmla="*/ 0 h 307"/>
                <a:gd name="T2" fmla="*/ 1385 w 1540"/>
                <a:gd name="T3" fmla="*/ 0 h 307"/>
                <a:gd name="T4" fmla="*/ 1427 w 1540"/>
                <a:gd name="T5" fmla="*/ 5 h 307"/>
                <a:gd name="T6" fmla="*/ 1463 w 1540"/>
                <a:gd name="T7" fmla="*/ 20 h 307"/>
                <a:gd name="T8" fmla="*/ 1495 w 1540"/>
                <a:gd name="T9" fmla="*/ 45 h 307"/>
                <a:gd name="T10" fmla="*/ 1519 w 1540"/>
                <a:gd name="T11" fmla="*/ 75 h 307"/>
                <a:gd name="T12" fmla="*/ 1535 w 1540"/>
                <a:gd name="T13" fmla="*/ 113 h 307"/>
                <a:gd name="T14" fmla="*/ 1540 w 1540"/>
                <a:gd name="T15" fmla="*/ 152 h 307"/>
                <a:gd name="T16" fmla="*/ 1535 w 1540"/>
                <a:gd name="T17" fmla="*/ 194 h 307"/>
                <a:gd name="T18" fmla="*/ 1518 w 1540"/>
                <a:gd name="T19" fmla="*/ 230 h 307"/>
                <a:gd name="T20" fmla="*/ 1495 w 1540"/>
                <a:gd name="T21" fmla="*/ 262 h 307"/>
                <a:gd name="T22" fmla="*/ 1463 w 1540"/>
                <a:gd name="T23" fmla="*/ 286 h 307"/>
                <a:gd name="T24" fmla="*/ 1427 w 1540"/>
                <a:gd name="T25" fmla="*/ 302 h 307"/>
                <a:gd name="T26" fmla="*/ 1385 w 1540"/>
                <a:gd name="T27" fmla="*/ 307 h 307"/>
                <a:gd name="T28" fmla="*/ 153 w 1540"/>
                <a:gd name="T29" fmla="*/ 307 h 307"/>
                <a:gd name="T30" fmla="*/ 113 w 1540"/>
                <a:gd name="T31" fmla="*/ 302 h 307"/>
                <a:gd name="T32" fmla="*/ 75 w 1540"/>
                <a:gd name="T33" fmla="*/ 286 h 307"/>
                <a:gd name="T34" fmla="*/ 45 w 1540"/>
                <a:gd name="T35" fmla="*/ 262 h 307"/>
                <a:gd name="T36" fmla="*/ 21 w 1540"/>
                <a:gd name="T37" fmla="*/ 230 h 307"/>
                <a:gd name="T38" fmla="*/ 6 w 1540"/>
                <a:gd name="T39" fmla="*/ 194 h 307"/>
                <a:gd name="T40" fmla="*/ 0 w 1540"/>
                <a:gd name="T41" fmla="*/ 152 h 307"/>
                <a:gd name="T42" fmla="*/ 6 w 1540"/>
                <a:gd name="T43" fmla="*/ 113 h 307"/>
                <a:gd name="T44" fmla="*/ 21 w 1540"/>
                <a:gd name="T45" fmla="*/ 75 h 307"/>
                <a:gd name="T46" fmla="*/ 45 w 1540"/>
                <a:gd name="T47" fmla="*/ 45 h 307"/>
                <a:gd name="T48" fmla="*/ 75 w 1540"/>
                <a:gd name="T49" fmla="*/ 20 h 307"/>
                <a:gd name="T50" fmla="*/ 113 w 1540"/>
                <a:gd name="T51" fmla="*/ 5 h 307"/>
                <a:gd name="T52" fmla="*/ 153 w 1540"/>
                <a:gd name="T5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0" h="307">
                  <a:moveTo>
                    <a:pt x="153" y="0"/>
                  </a:moveTo>
                  <a:lnTo>
                    <a:pt x="1385" y="0"/>
                  </a:lnTo>
                  <a:lnTo>
                    <a:pt x="1427" y="5"/>
                  </a:lnTo>
                  <a:lnTo>
                    <a:pt x="1463" y="20"/>
                  </a:lnTo>
                  <a:lnTo>
                    <a:pt x="1495" y="45"/>
                  </a:lnTo>
                  <a:lnTo>
                    <a:pt x="1519" y="75"/>
                  </a:lnTo>
                  <a:lnTo>
                    <a:pt x="1535" y="113"/>
                  </a:lnTo>
                  <a:lnTo>
                    <a:pt x="1540" y="152"/>
                  </a:lnTo>
                  <a:lnTo>
                    <a:pt x="1535" y="194"/>
                  </a:lnTo>
                  <a:lnTo>
                    <a:pt x="1518" y="230"/>
                  </a:lnTo>
                  <a:lnTo>
                    <a:pt x="1495" y="262"/>
                  </a:lnTo>
                  <a:lnTo>
                    <a:pt x="1463" y="286"/>
                  </a:lnTo>
                  <a:lnTo>
                    <a:pt x="1427" y="302"/>
                  </a:lnTo>
                  <a:lnTo>
                    <a:pt x="1385" y="307"/>
                  </a:lnTo>
                  <a:lnTo>
                    <a:pt x="153" y="307"/>
                  </a:lnTo>
                  <a:lnTo>
                    <a:pt x="113" y="302"/>
                  </a:lnTo>
                  <a:lnTo>
                    <a:pt x="75" y="286"/>
                  </a:lnTo>
                  <a:lnTo>
                    <a:pt x="45" y="262"/>
                  </a:lnTo>
                  <a:lnTo>
                    <a:pt x="21" y="230"/>
                  </a:lnTo>
                  <a:lnTo>
                    <a:pt x="6" y="194"/>
                  </a:lnTo>
                  <a:lnTo>
                    <a:pt x="0" y="152"/>
                  </a:lnTo>
                  <a:lnTo>
                    <a:pt x="6" y="113"/>
                  </a:lnTo>
                  <a:lnTo>
                    <a:pt x="21" y="75"/>
                  </a:lnTo>
                  <a:lnTo>
                    <a:pt x="45" y="45"/>
                  </a:lnTo>
                  <a:lnTo>
                    <a:pt x="75" y="20"/>
                  </a:lnTo>
                  <a:lnTo>
                    <a:pt x="113" y="5"/>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accent1"/>
                </a:solidFill>
              </a:endParaRPr>
            </a:p>
          </p:txBody>
        </p:sp>
        <p:sp>
          <p:nvSpPr>
            <p:cNvPr id="131" name="Freeform 191">
              <a:extLst>
                <a:ext uri="{FF2B5EF4-FFF2-40B4-BE49-F238E27FC236}">
                  <a16:creationId xmlns:a16="http://schemas.microsoft.com/office/drawing/2014/main" id="{9434485D-841F-4670-9267-922D2A25F59F}"/>
                </a:ext>
              </a:extLst>
            </p:cNvPr>
            <p:cNvSpPr>
              <a:spLocks/>
            </p:cNvSpPr>
            <p:nvPr/>
          </p:nvSpPr>
          <p:spPr bwMode="auto">
            <a:xfrm>
              <a:off x="9991725" y="792163"/>
              <a:ext cx="244475" cy="1222375"/>
            </a:xfrm>
            <a:custGeom>
              <a:avLst/>
              <a:gdLst>
                <a:gd name="T0" fmla="*/ 153 w 308"/>
                <a:gd name="T1" fmla="*/ 0 h 1540"/>
                <a:gd name="T2" fmla="*/ 194 w 308"/>
                <a:gd name="T3" fmla="*/ 5 h 1540"/>
                <a:gd name="T4" fmla="*/ 230 w 308"/>
                <a:gd name="T5" fmla="*/ 20 h 1540"/>
                <a:gd name="T6" fmla="*/ 262 w 308"/>
                <a:gd name="T7" fmla="*/ 45 h 1540"/>
                <a:gd name="T8" fmla="*/ 285 w 308"/>
                <a:gd name="T9" fmla="*/ 75 h 1540"/>
                <a:gd name="T10" fmla="*/ 302 w 308"/>
                <a:gd name="T11" fmla="*/ 113 h 1540"/>
                <a:gd name="T12" fmla="*/ 308 w 308"/>
                <a:gd name="T13" fmla="*/ 154 h 1540"/>
                <a:gd name="T14" fmla="*/ 308 w 308"/>
                <a:gd name="T15" fmla="*/ 1385 h 1540"/>
                <a:gd name="T16" fmla="*/ 302 w 308"/>
                <a:gd name="T17" fmla="*/ 1426 h 1540"/>
                <a:gd name="T18" fmla="*/ 285 w 308"/>
                <a:gd name="T19" fmla="*/ 1462 h 1540"/>
                <a:gd name="T20" fmla="*/ 262 w 308"/>
                <a:gd name="T21" fmla="*/ 1494 h 1540"/>
                <a:gd name="T22" fmla="*/ 230 w 308"/>
                <a:gd name="T23" fmla="*/ 1519 h 1540"/>
                <a:gd name="T24" fmla="*/ 194 w 308"/>
                <a:gd name="T25" fmla="*/ 1534 h 1540"/>
                <a:gd name="T26" fmla="*/ 153 w 308"/>
                <a:gd name="T27" fmla="*/ 1540 h 1540"/>
                <a:gd name="T28" fmla="*/ 113 w 308"/>
                <a:gd name="T29" fmla="*/ 1534 h 1540"/>
                <a:gd name="T30" fmla="*/ 75 w 308"/>
                <a:gd name="T31" fmla="*/ 1519 h 1540"/>
                <a:gd name="T32" fmla="*/ 45 w 308"/>
                <a:gd name="T33" fmla="*/ 1494 h 1540"/>
                <a:gd name="T34" fmla="*/ 21 w 308"/>
                <a:gd name="T35" fmla="*/ 1462 h 1540"/>
                <a:gd name="T36" fmla="*/ 6 w 308"/>
                <a:gd name="T37" fmla="*/ 1426 h 1540"/>
                <a:gd name="T38" fmla="*/ 0 w 308"/>
                <a:gd name="T39" fmla="*/ 1385 h 1540"/>
                <a:gd name="T40" fmla="*/ 0 w 308"/>
                <a:gd name="T41" fmla="*/ 154 h 1540"/>
                <a:gd name="T42" fmla="*/ 6 w 308"/>
                <a:gd name="T43" fmla="*/ 113 h 1540"/>
                <a:gd name="T44" fmla="*/ 21 w 308"/>
                <a:gd name="T45" fmla="*/ 75 h 1540"/>
                <a:gd name="T46" fmla="*/ 45 w 308"/>
                <a:gd name="T47" fmla="*/ 45 h 1540"/>
                <a:gd name="T48" fmla="*/ 75 w 308"/>
                <a:gd name="T49" fmla="*/ 20 h 1540"/>
                <a:gd name="T50" fmla="*/ 113 w 308"/>
                <a:gd name="T51" fmla="*/ 5 h 1540"/>
                <a:gd name="T52" fmla="*/ 153 w 308"/>
                <a:gd name="T53" fmla="*/ 0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8" h="1540">
                  <a:moveTo>
                    <a:pt x="153" y="0"/>
                  </a:moveTo>
                  <a:lnTo>
                    <a:pt x="194" y="5"/>
                  </a:lnTo>
                  <a:lnTo>
                    <a:pt x="230" y="20"/>
                  </a:lnTo>
                  <a:lnTo>
                    <a:pt x="262" y="45"/>
                  </a:lnTo>
                  <a:lnTo>
                    <a:pt x="285" y="75"/>
                  </a:lnTo>
                  <a:lnTo>
                    <a:pt x="302" y="113"/>
                  </a:lnTo>
                  <a:lnTo>
                    <a:pt x="308" y="154"/>
                  </a:lnTo>
                  <a:lnTo>
                    <a:pt x="308" y="1385"/>
                  </a:lnTo>
                  <a:lnTo>
                    <a:pt x="302" y="1426"/>
                  </a:lnTo>
                  <a:lnTo>
                    <a:pt x="285" y="1462"/>
                  </a:lnTo>
                  <a:lnTo>
                    <a:pt x="262" y="1494"/>
                  </a:lnTo>
                  <a:lnTo>
                    <a:pt x="230" y="1519"/>
                  </a:lnTo>
                  <a:lnTo>
                    <a:pt x="194" y="1534"/>
                  </a:lnTo>
                  <a:lnTo>
                    <a:pt x="153" y="1540"/>
                  </a:lnTo>
                  <a:lnTo>
                    <a:pt x="113" y="1534"/>
                  </a:lnTo>
                  <a:lnTo>
                    <a:pt x="75" y="1519"/>
                  </a:lnTo>
                  <a:lnTo>
                    <a:pt x="45" y="1494"/>
                  </a:lnTo>
                  <a:lnTo>
                    <a:pt x="21" y="1462"/>
                  </a:lnTo>
                  <a:lnTo>
                    <a:pt x="6" y="1426"/>
                  </a:lnTo>
                  <a:lnTo>
                    <a:pt x="0" y="1385"/>
                  </a:lnTo>
                  <a:lnTo>
                    <a:pt x="0" y="154"/>
                  </a:lnTo>
                  <a:lnTo>
                    <a:pt x="6" y="113"/>
                  </a:lnTo>
                  <a:lnTo>
                    <a:pt x="21" y="75"/>
                  </a:lnTo>
                  <a:lnTo>
                    <a:pt x="45" y="45"/>
                  </a:lnTo>
                  <a:lnTo>
                    <a:pt x="75" y="20"/>
                  </a:lnTo>
                  <a:lnTo>
                    <a:pt x="113" y="5"/>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accent1"/>
                </a:solidFill>
              </a:endParaRPr>
            </a:p>
          </p:txBody>
        </p:sp>
        <p:sp>
          <p:nvSpPr>
            <p:cNvPr id="132" name="Freeform 192">
              <a:extLst>
                <a:ext uri="{FF2B5EF4-FFF2-40B4-BE49-F238E27FC236}">
                  <a16:creationId xmlns:a16="http://schemas.microsoft.com/office/drawing/2014/main" id="{C9842E51-E143-41A5-A0D9-C707131C826A}"/>
                </a:ext>
              </a:extLst>
            </p:cNvPr>
            <p:cNvSpPr>
              <a:spLocks/>
            </p:cNvSpPr>
            <p:nvPr/>
          </p:nvSpPr>
          <p:spPr bwMode="auto">
            <a:xfrm>
              <a:off x="10633075" y="1344613"/>
              <a:ext cx="936625" cy="936625"/>
            </a:xfrm>
            <a:custGeom>
              <a:avLst/>
              <a:gdLst>
                <a:gd name="T0" fmla="*/ 1044 w 1180"/>
                <a:gd name="T1" fmla="*/ 0 h 1179"/>
                <a:gd name="T2" fmla="*/ 1076 w 1180"/>
                <a:gd name="T3" fmla="*/ 8 h 1179"/>
                <a:gd name="T4" fmla="*/ 1108 w 1180"/>
                <a:gd name="T5" fmla="*/ 23 h 1179"/>
                <a:gd name="T6" fmla="*/ 1134 w 1180"/>
                <a:gd name="T7" fmla="*/ 43 h 1179"/>
                <a:gd name="T8" fmla="*/ 1157 w 1180"/>
                <a:gd name="T9" fmla="*/ 72 h 1179"/>
                <a:gd name="T10" fmla="*/ 1172 w 1180"/>
                <a:gd name="T11" fmla="*/ 104 h 1179"/>
                <a:gd name="T12" fmla="*/ 1180 w 1180"/>
                <a:gd name="T13" fmla="*/ 136 h 1179"/>
                <a:gd name="T14" fmla="*/ 1180 w 1180"/>
                <a:gd name="T15" fmla="*/ 170 h 1179"/>
                <a:gd name="T16" fmla="*/ 1172 w 1180"/>
                <a:gd name="T17" fmla="*/ 202 h 1179"/>
                <a:gd name="T18" fmla="*/ 1157 w 1180"/>
                <a:gd name="T19" fmla="*/ 234 h 1179"/>
                <a:gd name="T20" fmla="*/ 1134 w 1180"/>
                <a:gd name="T21" fmla="*/ 262 h 1179"/>
                <a:gd name="T22" fmla="*/ 262 w 1180"/>
                <a:gd name="T23" fmla="*/ 1134 h 1179"/>
                <a:gd name="T24" fmla="*/ 230 w 1180"/>
                <a:gd name="T25" fmla="*/ 1159 h 1179"/>
                <a:gd name="T26" fmla="*/ 192 w 1180"/>
                <a:gd name="T27" fmla="*/ 1174 h 1179"/>
                <a:gd name="T28" fmla="*/ 153 w 1180"/>
                <a:gd name="T29" fmla="*/ 1179 h 1179"/>
                <a:gd name="T30" fmla="*/ 124 w 1180"/>
                <a:gd name="T31" fmla="*/ 1176 h 1179"/>
                <a:gd name="T32" fmla="*/ 96 w 1180"/>
                <a:gd name="T33" fmla="*/ 1168 h 1179"/>
                <a:gd name="T34" fmla="*/ 70 w 1180"/>
                <a:gd name="T35" fmla="*/ 1153 h 1179"/>
                <a:gd name="T36" fmla="*/ 45 w 1180"/>
                <a:gd name="T37" fmla="*/ 1134 h 1179"/>
                <a:gd name="T38" fmla="*/ 23 w 1180"/>
                <a:gd name="T39" fmla="*/ 1106 h 1179"/>
                <a:gd name="T40" fmla="*/ 7 w 1180"/>
                <a:gd name="T41" fmla="*/ 1076 h 1179"/>
                <a:gd name="T42" fmla="*/ 0 w 1180"/>
                <a:gd name="T43" fmla="*/ 1042 h 1179"/>
                <a:gd name="T44" fmla="*/ 0 w 1180"/>
                <a:gd name="T45" fmla="*/ 1008 h 1179"/>
                <a:gd name="T46" fmla="*/ 7 w 1180"/>
                <a:gd name="T47" fmla="*/ 976 h 1179"/>
                <a:gd name="T48" fmla="*/ 23 w 1180"/>
                <a:gd name="T49" fmla="*/ 944 h 1179"/>
                <a:gd name="T50" fmla="*/ 45 w 1180"/>
                <a:gd name="T51" fmla="*/ 917 h 1179"/>
                <a:gd name="T52" fmla="*/ 917 w 1180"/>
                <a:gd name="T53" fmla="*/ 43 h 1179"/>
                <a:gd name="T54" fmla="*/ 946 w 1180"/>
                <a:gd name="T55" fmla="*/ 23 h 1179"/>
                <a:gd name="T56" fmla="*/ 976 w 1180"/>
                <a:gd name="T57" fmla="*/ 8 h 1179"/>
                <a:gd name="T58" fmla="*/ 1010 w 1180"/>
                <a:gd name="T59" fmla="*/ 0 h 1179"/>
                <a:gd name="T60" fmla="*/ 1044 w 1180"/>
                <a:gd name="T61"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0" h="1179">
                  <a:moveTo>
                    <a:pt x="1044" y="0"/>
                  </a:moveTo>
                  <a:lnTo>
                    <a:pt x="1076" y="8"/>
                  </a:lnTo>
                  <a:lnTo>
                    <a:pt x="1108" y="23"/>
                  </a:lnTo>
                  <a:lnTo>
                    <a:pt x="1134" y="43"/>
                  </a:lnTo>
                  <a:lnTo>
                    <a:pt x="1157" y="72"/>
                  </a:lnTo>
                  <a:lnTo>
                    <a:pt x="1172" y="104"/>
                  </a:lnTo>
                  <a:lnTo>
                    <a:pt x="1180" y="136"/>
                  </a:lnTo>
                  <a:lnTo>
                    <a:pt x="1180" y="170"/>
                  </a:lnTo>
                  <a:lnTo>
                    <a:pt x="1172" y="202"/>
                  </a:lnTo>
                  <a:lnTo>
                    <a:pt x="1157" y="234"/>
                  </a:lnTo>
                  <a:lnTo>
                    <a:pt x="1134" y="262"/>
                  </a:lnTo>
                  <a:lnTo>
                    <a:pt x="262" y="1134"/>
                  </a:lnTo>
                  <a:lnTo>
                    <a:pt x="230" y="1159"/>
                  </a:lnTo>
                  <a:lnTo>
                    <a:pt x="192" y="1174"/>
                  </a:lnTo>
                  <a:lnTo>
                    <a:pt x="153" y="1179"/>
                  </a:lnTo>
                  <a:lnTo>
                    <a:pt x="124" y="1176"/>
                  </a:lnTo>
                  <a:lnTo>
                    <a:pt x="96" y="1168"/>
                  </a:lnTo>
                  <a:lnTo>
                    <a:pt x="70" y="1153"/>
                  </a:lnTo>
                  <a:lnTo>
                    <a:pt x="45" y="1134"/>
                  </a:lnTo>
                  <a:lnTo>
                    <a:pt x="23" y="1106"/>
                  </a:lnTo>
                  <a:lnTo>
                    <a:pt x="7" y="1076"/>
                  </a:lnTo>
                  <a:lnTo>
                    <a:pt x="0" y="1042"/>
                  </a:lnTo>
                  <a:lnTo>
                    <a:pt x="0" y="1008"/>
                  </a:lnTo>
                  <a:lnTo>
                    <a:pt x="7" y="976"/>
                  </a:lnTo>
                  <a:lnTo>
                    <a:pt x="23" y="944"/>
                  </a:lnTo>
                  <a:lnTo>
                    <a:pt x="45" y="917"/>
                  </a:lnTo>
                  <a:lnTo>
                    <a:pt x="917" y="43"/>
                  </a:lnTo>
                  <a:lnTo>
                    <a:pt x="946" y="23"/>
                  </a:lnTo>
                  <a:lnTo>
                    <a:pt x="976" y="8"/>
                  </a:lnTo>
                  <a:lnTo>
                    <a:pt x="1010" y="0"/>
                  </a:lnTo>
                  <a:lnTo>
                    <a:pt x="10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accent1"/>
                </a:solidFill>
              </a:endParaRPr>
            </a:p>
          </p:txBody>
        </p:sp>
        <p:sp>
          <p:nvSpPr>
            <p:cNvPr id="133" name="Freeform 193">
              <a:extLst>
                <a:ext uri="{FF2B5EF4-FFF2-40B4-BE49-F238E27FC236}">
                  <a16:creationId xmlns:a16="http://schemas.microsoft.com/office/drawing/2014/main" id="{26342B02-DA89-43D3-ACB8-155DB6DC5514}"/>
                </a:ext>
              </a:extLst>
            </p:cNvPr>
            <p:cNvSpPr>
              <a:spLocks/>
            </p:cNvSpPr>
            <p:nvPr/>
          </p:nvSpPr>
          <p:spPr bwMode="auto">
            <a:xfrm>
              <a:off x="8658225" y="1344613"/>
              <a:ext cx="935038" cy="936625"/>
            </a:xfrm>
            <a:custGeom>
              <a:avLst/>
              <a:gdLst>
                <a:gd name="T0" fmla="*/ 170 w 1178"/>
                <a:gd name="T1" fmla="*/ 0 h 1179"/>
                <a:gd name="T2" fmla="*/ 202 w 1178"/>
                <a:gd name="T3" fmla="*/ 8 h 1179"/>
                <a:gd name="T4" fmla="*/ 234 w 1178"/>
                <a:gd name="T5" fmla="*/ 23 h 1179"/>
                <a:gd name="T6" fmla="*/ 262 w 1178"/>
                <a:gd name="T7" fmla="*/ 43 h 1179"/>
                <a:gd name="T8" fmla="*/ 1134 w 1178"/>
                <a:gd name="T9" fmla="*/ 917 h 1179"/>
                <a:gd name="T10" fmla="*/ 1155 w 1178"/>
                <a:gd name="T11" fmla="*/ 944 h 1179"/>
                <a:gd name="T12" fmla="*/ 1170 w 1178"/>
                <a:gd name="T13" fmla="*/ 976 h 1179"/>
                <a:gd name="T14" fmla="*/ 1178 w 1178"/>
                <a:gd name="T15" fmla="*/ 1008 h 1179"/>
                <a:gd name="T16" fmla="*/ 1178 w 1178"/>
                <a:gd name="T17" fmla="*/ 1042 h 1179"/>
                <a:gd name="T18" fmla="*/ 1170 w 1178"/>
                <a:gd name="T19" fmla="*/ 1076 h 1179"/>
                <a:gd name="T20" fmla="*/ 1155 w 1178"/>
                <a:gd name="T21" fmla="*/ 1106 h 1179"/>
                <a:gd name="T22" fmla="*/ 1134 w 1178"/>
                <a:gd name="T23" fmla="*/ 1134 h 1179"/>
                <a:gd name="T24" fmla="*/ 1100 w 1178"/>
                <a:gd name="T25" fmla="*/ 1159 h 1179"/>
                <a:gd name="T26" fmla="*/ 1065 w 1178"/>
                <a:gd name="T27" fmla="*/ 1174 h 1179"/>
                <a:gd name="T28" fmla="*/ 1025 w 1178"/>
                <a:gd name="T29" fmla="*/ 1179 h 1179"/>
                <a:gd name="T30" fmla="*/ 995 w 1178"/>
                <a:gd name="T31" fmla="*/ 1176 h 1179"/>
                <a:gd name="T32" fmla="*/ 966 w 1178"/>
                <a:gd name="T33" fmla="*/ 1168 h 1179"/>
                <a:gd name="T34" fmla="*/ 940 w 1178"/>
                <a:gd name="T35" fmla="*/ 1153 h 1179"/>
                <a:gd name="T36" fmla="*/ 915 w 1178"/>
                <a:gd name="T37" fmla="*/ 1134 h 1179"/>
                <a:gd name="T38" fmla="*/ 43 w 1178"/>
                <a:gd name="T39" fmla="*/ 262 h 1179"/>
                <a:gd name="T40" fmla="*/ 21 w 1178"/>
                <a:gd name="T41" fmla="*/ 234 h 1179"/>
                <a:gd name="T42" fmla="*/ 7 w 1178"/>
                <a:gd name="T43" fmla="*/ 202 h 1179"/>
                <a:gd name="T44" fmla="*/ 0 w 1178"/>
                <a:gd name="T45" fmla="*/ 170 h 1179"/>
                <a:gd name="T46" fmla="*/ 0 w 1178"/>
                <a:gd name="T47" fmla="*/ 136 h 1179"/>
                <a:gd name="T48" fmla="*/ 7 w 1178"/>
                <a:gd name="T49" fmla="*/ 104 h 1179"/>
                <a:gd name="T50" fmla="*/ 21 w 1178"/>
                <a:gd name="T51" fmla="*/ 72 h 1179"/>
                <a:gd name="T52" fmla="*/ 43 w 1178"/>
                <a:gd name="T53" fmla="*/ 43 h 1179"/>
                <a:gd name="T54" fmla="*/ 72 w 1178"/>
                <a:gd name="T55" fmla="*/ 23 h 1179"/>
                <a:gd name="T56" fmla="*/ 102 w 1178"/>
                <a:gd name="T57" fmla="*/ 8 h 1179"/>
                <a:gd name="T58" fmla="*/ 136 w 1178"/>
                <a:gd name="T59" fmla="*/ 0 h 1179"/>
                <a:gd name="T60" fmla="*/ 170 w 1178"/>
                <a:gd name="T61"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8" h="1179">
                  <a:moveTo>
                    <a:pt x="170" y="0"/>
                  </a:moveTo>
                  <a:lnTo>
                    <a:pt x="202" y="8"/>
                  </a:lnTo>
                  <a:lnTo>
                    <a:pt x="234" y="23"/>
                  </a:lnTo>
                  <a:lnTo>
                    <a:pt x="262" y="43"/>
                  </a:lnTo>
                  <a:lnTo>
                    <a:pt x="1134" y="917"/>
                  </a:lnTo>
                  <a:lnTo>
                    <a:pt x="1155" y="944"/>
                  </a:lnTo>
                  <a:lnTo>
                    <a:pt x="1170" y="976"/>
                  </a:lnTo>
                  <a:lnTo>
                    <a:pt x="1178" y="1008"/>
                  </a:lnTo>
                  <a:lnTo>
                    <a:pt x="1178" y="1042"/>
                  </a:lnTo>
                  <a:lnTo>
                    <a:pt x="1170" y="1076"/>
                  </a:lnTo>
                  <a:lnTo>
                    <a:pt x="1155" y="1106"/>
                  </a:lnTo>
                  <a:lnTo>
                    <a:pt x="1134" y="1134"/>
                  </a:lnTo>
                  <a:lnTo>
                    <a:pt x="1100" y="1159"/>
                  </a:lnTo>
                  <a:lnTo>
                    <a:pt x="1065" y="1174"/>
                  </a:lnTo>
                  <a:lnTo>
                    <a:pt x="1025" y="1179"/>
                  </a:lnTo>
                  <a:lnTo>
                    <a:pt x="995" y="1176"/>
                  </a:lnTo>
                  <a:lnTo>
                    <a:pt x="966" y="1168"/>
                  </a:lnTo>
                  <a:lnTo>
                    <a:pt x="940" y="1153"/>
                  </a:lnTo>
                  <a:lnTo>
                    <a:pt x="915" y="1134"/>
                  </a:lnTo>
                  <a:lnTo>
                    <a:pt x="43" y="262"/>
                  </a:lnTo>
                  <a:lnTo>
                    <a:pt x="21" y="234"/>
                  </a:lnTo>
                  <a:lnTo>
                    <a:pt x="7" y="202"/>
                  </a:lnTo>
                  <a:lnTo>
                    <a:pt x="0" y="170"/>
                  </a:lnTo>
                  <a:lnTo>
                    <a:pt x="0" y="136"/>
                  </a:lnTo>
                  <a:lnTo>
                    <a:pt x="7" y="104"/>
                  </a:lnTo>
                  <a:lnTo>
                    <a:pt x="21" y="72"/>
                  </a:lnTo>
                  <a:lnTo>
                    <a:pt x="43" y="43"/>
                  </a:lnTo>
                  <a:lnTo>
                    <a:pt x="72" y="23"/>
                  </a:lnTo>
                  <a:lnTo>
                    <a:pt x="102" y="8"/>
                  </a:lnTo>
                  <a:lnTo>
                    <a:pt x="136" y="0"/>
                  </a:lnTo>
                  <a:lnTo>
                    <a:pt x="1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accent1"/>
                </a:solidFill>
              </a:endParaRPr>
            </a:p>
          </p:txBody>
        </p:sp>
        <p:sp>
          <p:nvSpPr>
            <p:cNvPr id="134" name="Freeform 194">
              <a:extLst>
                <a:ext uri="{FF2B5EF4-FFF2-40B4-BE49-F238E27FC236}">
                  <a16:creationId xmlns:a16="http://schemas.microsoft.com/office/drawing/2014/main" id="{A4F9631B-EDA0-41FA-AFC5-30EB2E3DD328}"/>
                </a:ext>
              </a:extLst>
            </p:cNvPr>
            <p:cNvSpPr>
              <a:spLocks noEditPoints="1"/>
            </p:cNvSpPr>
            <p:nvPr/>
          </p:nvSpPr>
          <p:spPr bwMode="auto">
            <a:xfrm>
              <a:off x="8272463" y="2347913"/>
              <a:ext cx="3489325" cy="3368675"/>
            </a:xfrm>
            <a:custGeom>
              <a:avLst/>
              <a:gdLst>
                <a:gd name="T0" fmla="*/ 307 w 4394"/>
                <a:gd name="T1" fmla="*/ 1901 h 4245"/>
                <a:gd name="T2" fmla="*/ 315 w 4394"/>
                <a:gd name="T3" fmla="*/ 3826 h 4245"/>
                <a:gd name="T4" fmla="*/ 912 w 4394"/>
                <a:gd name="T5" fmla="*/ 3816 h 4245"/>
                <a:gd name="T6" fmla="*/ 902 w 4394"/>
                <a:gd name="T7" fmla="*/ 1891 h 4245"/>
                <a:gd name="T8" fmla="*/ 2139 w 4394"/>
                <a:gd name="T9" fmla="*/ 933 h 4245"/>
                <a:gd name="T10" fmla="*/ 2063 w 4394"/>
                <a:gd name="T11" fmla="*/ 1306 h 4245"/>
                <a:gd name="T12" fmla="*/ 1842 w 4394"/>
                <a:gd name="T13" fmla="*/ 1627 h 4245"/>
                <a:gd name="T14" fmla="*/ 1561 w 4394"/>
                <a:gd name="T15" fmla="*/ 1841 h 4245"/>
                <a:gd name="T16" fmla="*/ 1357 w 4394"/>
                <a:gd name="T17" fmla="*/ 1941 h 4245"/>
                <a:gd name="T18" fmla="*/ 1242 w 4394"/>
                <a:gd name="T19" fmla="*/ 1982 h 4245"/>
                <a:gd name="T20" fmla="*/ 1219 w 4394"/>
                <a:gd name="T21" fmla="*/ 1988 h 4245"/>
                <a:gd name="T22" fmla="*/ 1238 w 4394"/>
                <a:gd name="T23" fmla="*/ 3711 h 4245"/>
                <a:gd name="T24" fmla="*/ 1385 w 4394"/>
                <a:gd name="T25" fmla="*/ 3890 h 4245"/>
                <a:gd name="T26" fmla="*/ 3392 w 4394"/>
                <a:gd name="T27" fmla="*/ 3937 h 4245"/>
                <a:gd name="T28" fmla="*/ 3634 w 4394"/>
                <a:gd name="T29" fmla="*/ 3894 h 4245"/>
                <a:gd name="T30" fmla="*/ 3768 w 4394"/>
                <a:gd name="T31" fmla="*/ 3794 h 4245"/>
                <a:gd name="T32" fmla="*/ 3826 w 4394"/>
                <a:gd name="T33" fmla="*/ 3675 h 4245"/>
                <a:gd name="T34" fmla="*/ 3843 w 4394"/>
                <a:gd name="T35" fmla="*/ 3582 h 4245"/>
                <a:gd name="T36" fmla="*/ 4087 w 4394"/>
                <a:gd name="T37" fmla="*/ 2046 h 4245"/>
                <a:gd name="T38" fmla="*/ 4032 w 4394"/>
                <a:gd name="T39" fmla="*/ 1848 h 4245"/>
                <a:gd name="T40" fmla="*/ 3864 w 4394"/>
                <a:gd name="T41" fmla="*/ 1710 h 4245"/>
                <a:gd name="T42" fmla="*/ 2676 w 4394"/>
                <a:gd name="T43" fmla="*/ 1684 h 4245"/>
                <a:gd name="T44" fmla="*/ 2569 w 4394"/>
                <a:gd name="T45" fmla="*/ 1576 h 4245"/>
                <a:gd name="T46" fmla="*/ 2554 w 4394"/>
                <a:gd name="T47" fmla="*/ 610 h 4245"/>
                <a:gd name="T48" fmla="*/ 2463 w 4394"/>
                <a:gd name="T49" fmla="*/ 401 h 4245"/>
                <a:gd name="T50" fmla="*/ 2282 w 4394"/>
                <a:gd name="T51" fmla="*/ 312 h 4245"/>
                <a:gd name="T52" fmla="*/ 2233 w 4394"/>
                <a:gd name="T53" fmla="*/ 0 h 4245"/>
                <a:gd name="T54" fmla="*/ 2484 w 4394"/>
                <a:gd name="T55" fmla="*/ 51 h 4245"/>
                <a:gd name="T56" fmla="*/ 2712 w 4394"/>
                <a:gd name="T57" fmla="*/ 219 h 4245"/>
                <a:gd name="T58" fmla="*/ 2843 w 4394"/>
                <a:gd name="T59" fmla="*/ 493 h 4245"/>
                <a:gd name="T60" fmla="*/ 2871 w 4394"/>
                <a:gd name="T61" fmla="*/ 1384 h 4245"/>
                <a:gd name="T62" fmla="*/ 3971 w 4394"/>
                <a:gd name="T63" fmla="*/ 1423 h 4245"/>
                <a:gd name="T64" fmla="*/ 4221 w 4394"/>
                <a:gd name="T65" fmla="*/ 1591 h 4245"/>
                <a:gd name="T66" fmla="*/ 4366 w 4394"/>
                <a:gd name="T67" fmla="*/ 1848 h 4245"/>
                <a:gd name="T68" fmla="*/ 4387 w 4394"/>
                <a:gd name="T69" fmla="*/ 2148 h 4245"/>
                <a:gd name="T70" fmla="*/ 4075 w 4394"/>
                <a:gd name="T71" fmla="*/ 3873 h 4245"/>
                <a:gd name="T72" fmla="*/ 3864 w 4394"/>
                <a:gd name="T73" fmla="*/ 4117 h 4245"/>
                <a:gd name="T74" fmla="*/ 3567 w 4394"/>
                <a:gd name="T75" fmla="*/ 4230 h 4245"/>
                <a:gd name="T76" fmla="*/ 1470 w 4394"/>
                <a:gd name="T77" fmla="*/ 4237 h 4245"/>
                <a:gd name="T78" fmla="*/ 1168 w 4394"/>
                <a:gd name="T79" fmla="*/ 4113 h 4245"/>
                <a:gd name="T80" fmla="*/ 959 w 4394"/>
                <a:gd name="T81" fmla="*/ 4128 h 4245"/>
                <a:gd name="T82" fmla="*/ 206 w 4394"/>
                <a:gd name="T83" fmla="*/ 4113 h 4245"/>
                <a:gd name="T84" fmla="*/ 43 w 4394"/>
                <a:gd name="T85" fmla="*/ 3975 h 4245"/>
                <a:gd name="T86" fmla="*/ 0 w 4394"/>
                <a:gd name="T87" fmla="*/ 1901 h 4245"/>
                <a:gd name="T88" fmla="*/ 73 w 4394"/>
                <a:gd name="T89" fmla="*/ 1697 h 4245"/>
                <a:gd name="T90" fmla="*/ 258 w 4394"/>
                <a:gd name="T91" fmla="*/ 1590 h 4245"/>
                <a:gd name="T92" fmla="*/ 1008 w 4394"/>
                <a:gd name="T93" fmla="*/ 1603 h 4245"/>
                <a:gd name="T94" fmla="*/ 1153 w 4394"/>
                <a:gd name="T95" fmla="*/ 1686 h 4245"/>
                <a:gd name="T96" fmla="*/ 1255 w 4394"/>
                <a:gd name="T97" fmla="*/ 1648 h 4245"/>
                <a:gd name="T98" fmla="*/ 1451 w 4394"/>
                <a:gd name="T99" fmla="*/ 1544 h 4245"/>
                <a:gd name="T100" fmla="*/ 1704 w 4394"/>
                <a:gd name="T101" fmla="*/ 1318 h 4245"/>
                <a:gd name="T102" fmla="*/ 1827 w 4394"/>
                <a:gd name="T103" fmla="*/ 1016 h 4245"/>
                <a:gd name="T104" fmla="*/ 1852 w 4394"/>
                <a:gd name="T105" fmla="*/ 108 h 4245"/>
                <a:gd name="T106" fmla="*/ 1948 w 4394"/>
                <a:gd name="T107" fmla="*/ 34 h 4245"/>
                <a:gd name="T108" fmla="*/ 2072 w 4394"/>
                <a:gd name="T109" fmla="*/ 8 h 4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94" h="4245">
                  <a:moveTo>
                    <a:pt x="315" y="1891"/>
                  </a:moveTo>
                  <a:lnTo>
                    <a:pt x="311" y="1891"/>
                  </a:lnTo>
                  <a:lnTo>
                    <a:pt x="307" y="1895"/>
                  </a:lnTo>
                  <a:lnTo>
                    <a:pt x="307" y="1901"/>
                  </a:lnTo>
                  <a:lnTo>
                    <a:pt x="307" y="3816"/>
                  </a:lnTo>
                  <a:lnTo>
                    <a:pt x="307" y="3820"/>
                  </a:lnTo>
                  <a:lnTo>
                    <a:pt x="311" y="3824"/>
                  </a:lnTo>
                  <a:lnTo>
                    <a:pt x="315" y="3826"/>
                  </a:lnTo>
                  <a:lnTo>
                    <a:pt x="902" y="3826"/>
                  </a:lnTo>
                  <a:lnTo>
                    <a:pt x="908" y="3824"/>
                  </a:lnTo>
                  <a:lnTo>
                    <a:pt x="910" y="3820"/>
                  </a:lnTo>
                  <a:lnTo>
                    <a:pt x="912" y="3816"/>
                  </a:lnTo>
                  <a:lnTo>
                    <a:pt x="912" y="1901"/>
                  </a:lnTo>
                  <a:lnTo>
                    <a:pt x="910" y="1895"/>
                  </a:lnTo>
                  <a:lnTo>
                    <a:pt x="908" y="1891"/>
                  </a:lnTo>
                  <a:lnTo>
                    <a:pt x="902" y="1891"/>
                  </a:lnTo>
                  <a:lnTo>
                    <a:pt x="315" y="1891"/>
                  </a:lnTo>
                  <a:close/>
                  <a:moveTo>
                    <a:pt x="2184" y="306"/>
                  </a:moveTo>
                  <a:lnTo>
                    <a:pt x="2139" y="310"/>
                  </a:lnTo>
                  <a:lnTo>
                    <a:pt x="2139" y="933"/>
                  </a:lnTo>
                  <a:lnTo>
                    <a:pt x="2135" y="1029"/>
                  </a:lnTo>
                  <a:lnTo>
                    <a:pt x="2120" y="1125"/>
                  </a:lnTo>
                  <a:lnTo>
                    <a:pt x="2097" y="1218"/>
                  </a:lnTo>
                  <a:lnTo>
                    <a:pt x="2063" y="1306"/>
                  </a:lnTo>
                  <a:lnTo>
                    <a:pt x="2021" y="1391"/>
                  </a:lnTo>
                  <a:lnTo>
                    <a:pt x="1970" y="1474"/>
                  </a:lnTo>
                  <a:lnTo>
                    <a:pt x="1910" y="1552"/>
                  </a:lnTo>
                  <a:lnTo>
                    <a:pt x="1842" y="1627"/>
                  </a:lnTo>
                  <a:lnTo>
                    <a:pt x="1763" y="1697"/>
                  </a:lnTo>
                  <a:lnTo>
                    <a:pt x="1678" y="1765"/>
                  </a:lnTo>
                  <a:lnTo>
                    <a:pt x="1619" y="1805"/>
                  </a:lnTo>
                  <a:lnTo>
                    <a:pt x="1561" y="1841"/>
                  </a:lnTo>
                  <a:lnTo>
                    <a:pt x="1504" y="1871"/>
                  </a:lnTo>
                  <a:lnTo>
                    <a:pt x="1451" y="1897"/>
                  </a:lnTo>
                  <a:lnTo>
                    <a:pt x="1402" y="1922"/>
                  </a:lnTo>
                  <a:lnTo>
                    <a:pt x="1357" y="1941"/>
                  </a:lnTo>
                  <a:lnTo>
                    <a:pt x="1317" y="1956"/>
                  </a:lnTo>
                  <a:lnTo>
                    <a:pt x="1283" y="1967"/>
                  </a:lnTo>
                  <a:lnTo>
                    <a:pt x="1259" y="1976"/>
                  </a:lnTo>
                  <a:lnTo>
                    <a:pt x="1242" y="1982"/>
                  </a:lnTo>
                  <a:lnTo>
                    <a:pt x="1234" y="1984"/>
                  </a:lnTo>
                  <a:lnTo>
                    <a:pt x="1231" y="1984"/>
                  </a:lnTo>
                  <a:lnTo>
                    <a:pt x="1229" y="1984"/>
                  </a:lnTo>
                  <a:lnTo>
                    <a:pt x="1219" y="1988"/>
                  </a:lnTo>
                  <a:lnTo>
                    <a:pt x="1219" y="3633"/>
                  </a:lnTo>
                  <a:lnTo>
                    <a:pt x="1221" y="3643"/>
                  </a:lnTo>
                  <a:lnTo>
                    <a:pt x="1223" y="3652"/>
                  </a:lnTo>
                  <a:lnTo>
                    <a:pt x="1238" y="3711"/>
                  </a:lnTo>
                  <a:lnTo>
                    <a:pt x="1263" y="3766"/>
                  </a:lnTo>
                  <a:lnTo>
                    <a:pt x="1297" y="3815"/>
                  </a:lnTo>
                  <a:lnTo>
                    <a:pt x="1338" y="3856"/>
                  </a:lnTo>
                  <a:lnTo>
                    <a:pt x="1385" y="3890"/>
                  </a:lnTo>
                  <a:lnTo>
                    <a:pt x="1438" y="3917"/>
                  </a:lnTo>
                  <a:lnTo>
                    <a:pt x="1495" y="3932"/>
                  </a:lnTo>
                  <a:lnTo>
                    <a:pt x="1555" y="3937"/>
                  </a:lnTo>
                  <a:lnTo>
                    <a:pt x="3392" y="3937"/>
                  </a:lnTo>
                  <a:lnTo>
                    <a:pt x="3464" y="3935"/>
                  </a:lnTo>
                  <a:lnTo>
                    <a:pt x="3528" y="3926"/>
                  </a:lnTo>
                  <a:lnTo>
                    <a:pt x="3584" y="3913"/>
                  </a:lnTo>
                  <a:lnTo>
                    <a:pt x="3634" y="3894"/>
                  </a:lnTo>
                  <a:lnTo>
                    <a:pt x="3675" y="3873"/>
                  </a:lnTo>
                  <a:lnTo>
                    <a:pt x="3711" y="3849"/>
                  </a:lnTo>
                  <a:lnTo>
                    <a:pt x="3743" y="3822"/>
                  </a:lnTo>
                  <a:lnTo>
                    <a:pt x="3768" y="3794"/>
                  </a:lnTo>
                  <a:lnTo>
                    <a:pt x="3788" y="3764"/>
                  </a:lnTo>
                  <a:lnTo>
                    <a:pt x="3803" y="3733"/>
                  </a:lnTo>
                  <a:lnTo>
                    <a:pt x="3817" y="3703"/>
                  </a:lnTo>
                  <a:lnTo>
                    <a:pt x="3826" y="3675"/>
                  </a:lnTo>
                  <a:lnTo>
                    <a:pt x="3834" y="3647"/>
                  </a:lnTo>
                  <a:lnTo>
                    <a:pt x="3839" y="3622"/>
                  </a:lnTo>
                  <a:lnTo>
                    <a:pt x="3841" y="3599"/>
                  </a:lnTo>
                  <a:lnTo>
                    <a:pt x="3843" y="3582"/>
                  </a:lnTo>
                  <a:lnTo>
                    <a:pt x="3845" y="3579"/>
                  </a:lnTo>
                  <a:lnTo>
                    <a:pt x="3845" y="3575"/>
                  </a:lnTo>
                  <a:lnTo>
                    <a:pt x="4083" y="2099"/>
                  </a:lnTo>
                  <a:lnTo>
                    <a:pt x="4087" y="2046"/>
                  </a:lnTo>
                  <a:lnTo>
                    <a:pt x="4083" y="1993"/>
                  </a:lnTo>
                  <a:lnTo>
                    <a:pt x="4073" y="1942"/>
                  </a:lnTo>
                  <a:lnTo>
                    <a:pt x="4056" y="1895"/>
                  </a:lnTo>
                  <a:lnTo>
                    <a:pt x="4032" y="1848"/>
                  </a:lnTo>
                  <a:lnTo>
                    <a:pt x="4002" y="1807"/>
                  </a:lnTo>
                  <a:lnTo>
                    <a:pt x="3966" y="1771"/>
                  </a:lnTo>
                  <a:lnTo>
                    <a:pt x="3917" y="1737"/>
                  </a:lnTo>
                  <a:lnTo>
                    <a:pt x="3864" y="1710"/>
                  </a:lnTo>
                  <a:lnTo>
                    <a:pt x="3809" y="1695"/>
                  </a:lnTo>
                  <a:lnTo>
                    <a:pt x="3752" y="1690"/>
                  </a:lnTo>
                  <a:lnTo>
                    <a:pt x="2718" y="1690"/>
                  </a:lnTo>
                  <a:lnTo>
                    <a:pt x="2676" y="1684"/>
                  </a:lnTo>
                  <a:lnTo>
                    <a:pt x="2641" y="1669"/>
                  </a:lnTo>
                  <a:lnTo>
                    <a:pt x="2609" y="1644"/>
                  </a:lnTo>
                  <a:lnTo>
                    <a:pt x="2586" y="1614"/>
                  </a:lnTo>
                  <a:lnTo>
                    <a:pt x="2569" y="1576"/>
                  </a:lnTo>
                  <a:lnTo>
                    <a:pt x="2565" y="1537"/>
                  </a:lnTo>
                  <a:lnTo>
                    <a:pt x="2565" y="761"/>
                  </a:lnTo>
                  <a:lnTo>
                    <a:pt x="2561" y="682"/>
                  </a:lnTo>
                  <a:lnTo>
                    <a:pt x="2554" y="610"/>
                  </a:lnTo>
                  <a:lnTo>
                    <a:pt x="2539" y="546"/>
                  </a:lnTo>
                  <a:lnTo>
                    <a:pt x="2520" y="489"/>
                  </a:lnTo>
                  <a:lnTo>
                    <a:pt x="2493" y="440"/>
                  </a:lnTo>
                  <a:lnTo>
                    <a:pt x="2463" y="401"/>
                  </a:lnTo>
                  <a:lnTo>
                    <a:pt x="2425" y="367"/>
                  </a:lnTo>
                  <a:lnTo>
                    <a:pt x="2380" y="340"/>
                  </a:lnTo>
                  <a:lnTo>
                    <a:pt x="2333" y="321"/>
                  </a:lnTo>
                  <a:lnTo>
                    <a:pt x="2282" y="312"/>
                  </a:lnTo>
                  <a:lnTo>
                    <a:pt x="2231" y="306"/>
                  </a:lnTo>
                  <a:lnTo>
                    <a:pt x="2184" y="306"/>
                  </a:lnTo>
                  <a:close/>
                  <a:moveTo>
                    <a:pt x="2176" y="0"/>
                  </a:moveTo>
                  <a:lnTo>
                    <a:pt x="2233" y="0"/>
                  </a:lnTo>
                  <a:lnTo>
                    <a:pt x="2295" y="4"/>
                  </a:lnTo>
                  <a:lnTo>
                    <a:pt x="2357" y="14"/>
                  </a:lnTo>
                  <a:lnTo>
                    <a:pt x="2422" y="29"/>
                  </a:lnTo>
                  <a:lnTo>
                    <a:pt x="2484" y="51"/>
                  </a:lnTo>
                  <a:lnTo>
                    <a:pt x="2546" y="82"/>
                  </a:lnTo>
                  <a:lnTo>
                    <a:pt x="2609" y="119"/>
                  </a:lnTo>
                  <a:lnTo>
                    <a:pt x="2663" y="167"/>
                  </a:lnTo>
                  <a:lnTo>
                    <a:pt x="2712" y="219"/>
                  </a:lnTo>
                  <a:lnTo>
                    <a:pt x="2754" y="278"/>
                  </a:lnTo>
                  <a:lnTo>
                    <a:pt x="2790" y="344"/>
                  </a:lnTo>
                  <a:lnTo>
                    <a:pt x="2820" y="416"/>
                  </a:lnTo>
                  <a:lnTo>
                    <a:pt x="2843" y="493"/>
                  </a:lnTo>
                  <a:lnTo>
                    <a:pt x="2858" y="576"/>
                  </a:lnTo>
                  <a:lnTo>
                    <a:pt x="2869" y="667"/>
                  </a:lnTo>
                  <a:lnTo>
                    <a:pt x="2871" y="763"/>
                  </a:lnTo>
                  <a:lnTo>
                    <a:pt x="2871" y="1384"/>
                  </a:lnTo>
                  <a:lnTo>
                    <a:pt x="3752" y="1384"/>
                  </a:lnTo>
                  <a:lnTo>
                    <a:pt x="3826" y="1388"/>
                  </a:lnTo>
                  <a:lnTo>
                    <a:pt x="3900" y="1403"/>
                  </a:lnTo>
                  <a:lnTo>
                    <a:pt x="3971" y="1423"/>
                  </a:lnTo>
                  <a:lnTo>
                    <a:pt x="4039" y="1454"/>
                  </a:lnTo>
                  <a:lnTo>
                    <a:pt x="4105" y="1493"/>
                  </a:lnTo>
                  <a:lnTo>
                    <a:pt x="4166" y="1539"/>
                  </a:lnTo>
                  <a:lnTo>
                    <a:pt x="4221" y="1591"/>
                  </a:lnTo>
                  <a:lnTo>
                    <a:pt x="4268" y="1648"/>
                  </a:lnTo>
                  <a:lnTo>
                    <a:pt x="4307" y="1712"/>
                  </a:lnTo>
                  <a:lnTo>
                    <a:pt x="4341" y="1778"/>
                  </a:lnTo>
                  <a:lnTo>
                    <a:pt x="4366" y="1848"/>
                  </a:lnTo>
                  <a:lnTo>
                    <a:pt x="4383" y="1922"/>
                  </a:lnTo>
                  <a:lnTo>
                    <a:pt x="4392" y="1995"/>
                  </a:lnTo>
                  <a:lnTo>
                    <a:pt x="4394" y="2071"/>
                  </a:lnTo>
                  <a:lnTo>
                    <a:pt x="4387" y="2148"/>
                  </a:lnTo>
                  <a:lnTo>
                    <a:pt x="4149" y="3620"/>
                  </a:lnTo>
                  <a:lnTo>
                    <a:pt x="4132" y="3711"/>
                  </a:lnTo>
                  <a:lnTo>
                    <a:pt x="4107" y="3796"/>
                  </a:lnTo>
                  <a:lnTo>
                    <a:pt x="4075" y="3873"/>
                  </a:lnTo>
                  <a:lnTo>
                    <a:pt x="4034" y="3945"/>
                  </a:lnTo>
                  <a:lnTo>
                    <a:pt x="3985" y="4009"/>
                  </a:lnTo>
                  <a:lnTo>
                    <a:pt x="3928" y="4066"/>
                  </a:lnTo>
                  <a:lnTo>
                    <a:pt x="3864" y="4117"/>
                  </a:lnTo>
                  <a:lnTo>
                    <a:pt x="3798" y="4154"/>
                  </a:lnTo>
                  <a:lnTo>
                    <a:pt x="3726" y="4186"/>
                  </a:lnTo>
                  <a:lnTo>
                    <a:pt x="3651" y="4211"/>
                  </a:lnTo>
                  <a:lnTo>
                    <a:pt x="3567" y="4230"/>
                  </a:lnTo>
                  <a:lnTo>
                    <a:pt x="3483" y="4241"/>
                  </a:lnTo>
                  <a:lnTo>
                    <a:pt x="3392" y="4245"/>
                  </a:lnTo>
                  <a:lnTo>
                    <a:pt x="1555" y="4245"/>
                  </a:lnTo>
                  <a:lnTo>
                    <a:pt x="1470" y="4237"/>
                  </a:lnTo>
                  <a:lnTo>
                    <a:pt x="1389" y="4222"/>
                  </a:lnTo>
                  <a:lnTo>
                    <a:pt x="1310" y="4194"/>
                  </a:lnTo>
                  <a:lnTo>
                    <a:pt x="1236" y="4158"/>
                  </a:lnTo>
                  <a:lnTo>
                    <a:pt x="1168" y="4113"/>
                  </a:lnTo>
                  <a:lnTo>
                    <a:pt x="1106" y="4058"/>
                  </a:lnTo>
                  <a:lnTo>
                    <a:pt x="1061" y="4090"/>
                  </a:lnTo>
                  <a:lnTo>
                    <a:pt x="1012" y="4113"/>
                  </a:lnTo>
                  <a:lnTo>
                    <a:pt x="959" y="4128"/>
                  </a:lnTo>
                  <a:lnTo>
                    <a:pt x="902" y="4132"/>
                  </a:lnTo>
                  <a:lnTo>
                    <a:pt x="315" y="4132"/>
                  </a:lnTo>
                  <a:lnTo>
                    <a:pt x="258" y="4128"/>
                  </a:lnTo>
                  <a:lnTo>
                    <a:pt x="206" y="4113"/>
                  </a:lnTo>
                  <a:lnTo>
                    <a:pt x="156" y="4090"/>
                  </a:lnTo>
                  <a:lnTo>
                    <a:pt x="113" y="4058"/>
                  </a:lnTo>
                  <a:lnTo>
                    <a:pt x="73" y="4020"/>
                  </a:lnTo>
                  <a:lnTo>
                    <a:pt x="43" y="3975"/>
                  </a:lnTo>
                  <a:lnTo>
                    <a:pt x="19" y="3926"/>
                  </a:lnTo>
                  <a:lnTo>
                    <a:pt x="5" y="3873"/>
                  </a:lnTo>
                  <a:lnTo>
                    <a:pt x="0" y="3816"/>
                  </a:lnTo>
                  <a:lnTo>
                    <a:pt x="0" y="1901"/>
                  </a:lnTo>
                  <a:lnTo>
                    <a:pt x="5" y="1844"/>
                  </a:lnTo>
                  <a:lnTo>
                    <a:pt x="19" y="1790"/>
                  </a:lnTo>
                  <a:lnTo>
                    <a:pt x="43" y="1740"/>
                  </a:lnTo>
                  <a:lnTo>
                    <a:pt x="73" y="1697"/>
                  </a:lnTo>
                  <a:lnTo>
                    <a:pt x="113" y="1657"/>
                  </a:lnTo>
                  <a:lnTo>
                    <a:pt x="156" y="1627"/>
                  </a:lnTo>
                  <a:lnTo>
                    <a:pt x="206" y="1603"/>
                  </a:lnTo>
                  <a:lnTo>
                    <a:pt x="258" y="1590"/>
                  </a:lnTo>
                  <a:lnTo>
                    <a:pt x="315" y="1584"/>
                  </a:lnTo>
                  <a:lnTo>
                    <a:pt x="900" y="1584"/>
                  </a:lnTo>
                  <a:lnTo>
                    <a:pt x="955" y="1588"/>
                  </a:lnTo>
                  <a:lnTo>
                    <a:pt x="1008" y="1603"/>
                  </a:lnTo>
                  <a:lnTo>
                    <a:pt x="1057" y="1623"/>
                  </a:lnTo>
                  <a:lnTo>
                    <a:pt x="1100" y="1654"/>
                  </a:lnTo>
                  <a:lnTo>
                    <a:pt x="1136" y="1690"/>
                  </a:lnTo>
                  <a:lnTo>
                    <a:pt x="1153" y="1686"/>
                  </a:lnTo>
                  <a:lnTo>
                    <a:pt x="1164" y="1682"/>
                  </a:lnTo>
                  <a:lnTo>
                    <a:pt x="1187" y="1674"/>
                  </a:lnTo>
                  <a:lnTo>
                    <a:pt x="1217" y="1663"/>
                  </a:lnTo>
                  <a:lnTo>
                    <a:pt x="1255" y="1648"/>
                  </a:lnTo>
                  <a:lnTo>
                    <a:pt x="1298" y="1629"/>
                  </a:lnTo>
                  <a:lnTo>
                    <a:pt x="1346" y="1605"/>
                  </a:lnTo>
                  <a:lnTo>
                    <a:pt x="1399" y="1578"/>
                  </a:lnTo>
                  <a:lnTo>
                    <a:pt x="1451" y="1544"/>
                  </a:lnTo>
                  <a:lnTo>
                    <a:pt x="1506" y="1508"/>
                  </a:lnTo>
                  <a:lnTo>
                    <a:pt x="1582" y="1448"/>
                  </a:lnTo>
                  <a:lnTo>
                    <a:pt x="1648" y="1386"/>
                  </a:lnTo>
                  <a:lnTo>
                    <a:pt x="1704" y="1318"/>
                  </a:lnTo>
                  <a:lnTo>
                    <a:pt x="1750" y="1248"/>
                  </a:lnTo>
                  <a:lnTo>
                    <a:pt x="1786" y="1174"/>
                  </a:lnTo>
                  <a:lnTo>
                    <a:pt x="1810" y="1097"/>
                  </a:lnTo>
                  <a:lnTo>
                    <a:pt x="1827" y="1016"/>
                  </a:lnTo>
                  <a:lnTo>
                    <a:pt x="1831" y="933"/>
                  </a:lnTo>
                  <a:lnTo>
                    <a:pt x="1831" y="182"/>
                  </a:lnTo>
                  <a:lnTo>
                    <a:pt x="1836" y="144"/>
                  </a:lnTo>
                  <a:lnTo>
                    <a:pt x="1852" y="108"/>
                  </a:lnTo>
                  <a:lnTo>
                    <a:pt x="1874" y="78"/>
                  </a:lnTo>
                  <a:lnTo>
                    <a:pt x="1903" y="53"/>
                  </a:lnTo>
                  <a:lnTo>
                    <a:pt x="1938" y="36"/>
                  </a:lnTo>
                  <a:lnTo>
                    <a:pt x="1948" y="34"/>
                  </a:lnTo>
                  <a:lnTo>
                    <a:pt x="1967" y="29"/>
                  </a:lnTo>
                  <a:lnTo>
                    <a:pt x="1995" y="23"/>
                  </a:lnTo>
                  <a:lnTo>
                    <a:pt x="2031" y="16"/>
                  </a:lnTo>
                  <a:lnTo>
                    <a:pt x="2072" y="8"/>
                  </a:lnTo>
                  <a:lnTo>
                    <a:pt x="2122" y="4"/>
                  </a:lnTo>
                  <a:lnTo>
                    <a:pt x="21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accent1"/>
                </a:solidFill>
              </a:endParaRPr>
            </a:p>
          </p:txBody>
        </p:sp>
      </p:grpSp>
      <p:grpSp>
        <p:nvGrpSpPr>
          <p:cNvPr id="135" name="Group 134">
            <a:extLst>
              <a:ext uri="{FF2B5EF4-FFF2-40B4-BE49-F238E27FC236}">
                <a16:creationId xmlns:a16="http://schemas.microsoft.com/office/drawing/2014/main" id="{7771ABC3-4DCD-4869-9323-568953ECFCA6}"/>
              </a:ext>
            </a:extLst>
          </p:cNvPr>
          <p:cNvGrpSpPr/>
          <p:nvPr/>
        </p:nvGrpSpPr>
        <p:grpSpPr>
          <a:xfrm>
            <a:off x="5719573" y="2739472"/>
            <a:ext cx="760001" cy="759537"/>
            <a:chOff x="5575301" y="-3455988"/>
            <a:chExt cx="5207000" cy="5203826"/>
          </a:xfrm>
          <a:solidFill>
            <a:schemeClr val="bg1"/>
          </a:solidFill>
        </p:grpSpPr>
        <p:sp>
          <p:nvSpPr>
            <p:cNvPr id="136" name="Freeform 111">
              <a:extLst>
                <a:ext uri="{FF2B5EF4-FFF2-40B4-BE49-F238E27FC236}">
                  <a16:creationId xmlns:a16="http://schemas.microsoft.com/office/drawing/2014/main" id="{7C8747E7-5C43-4E2D-99E7-7C87C984718D}"/>
                </a:ext>
              </a:extLst>
            </p:cNvPr>
            <p:cNvSpPr>
              <a:spLocks/>
            </p:cNvSpPr>
            <p:nvPr/>
          </p:nvSpPr>
          <p:spPr bwMode="auto">
            <a:xfrm>
              <a:off x="7329488" y="1582738"/>
              <a:ext cx="1698625" cy="165100"/>
            </a:xfrm>
            <a:custGeom>
              <a:avLst/>
              <a:gdLst>
                <a:gd name="T0" fmla="*/ 104 w 2140"/>
                <a:gd name="T1" fmla="*/ 0 h 207"/>
                <a:gd name="T2" fmla="*/ 2036 w 2140"/>
                <a:gd name="T3" fmla="*/ 0 h 207"/>
                <a:gd name="T4" fmla="*/ 2068 w 2140"/>
                <a:gd name="T5" fmla="*/ 6 h 207"/>
                <a:gd name="T6" fmla="*/ 2098 w 2140"/>
                <a:gd name="T7" fmla="*/ 20 h 207"/>
                <a:gd name="T8" fmla="*/ 2120 w 2140"/>
                <a:gd name="T9" fmla="*/ 42 h 207"/>
                <a:gd name="T10" fmla="*/ 2134 w 2140"/>
                <a:gd name="T11" fmla="*/ 72 h 207"/>
                <a:gd name="T12" fmla="*/ 2140 w 2140"/>
                <a:gd name="T13" fmla="*/ 103 h 207"/>
                <a:gd name="T14" fmla="*/ 2134 w 2140"/>
                <a:gd name="T15" fmla="*/ 135 h 207"/>
                <a:gd name="T16" fmla="*/ 2120 w 2140"/>
                <a:gd name="T17" fmla="*/ 165 h 207"/>
                <a:gd name="T18" fmla="*/ 2098 w 2140"/>
                <a:gd name="T19" fmla="*/ 187 h 207"/>
                <a:gd name="T20" fmla="*/ 2068 w 2140"/>
                <a:gd name="T21" fmla="*/ 201 h 207"/>
                <a:gd name="T22" fmla="*/ 2036 w 2140"/>
                <a:gd name="T23" fmla="*/ 207 h 207"/>
                <a:gd name="T24" fmla="*/ 104 w 2140"/>
                <a:gd name="T25" fmla="*/ 207 h 207"/>
                <a:gd name="T26" fmla="*/ 70 w 2140"/>
                <a:gd name="T27" fmla="*/ 201 h 207"/>
                <a:gd name="T28" fmla="*/ 42 w 2140"/>
                <a:gd name="T29" fmla="*/ 187 h 207"/>
                <a:gd name="T30" fmla="*/ 20 w 2140"/>
                <a:gd name="T31" fmla="*/ 165 h 207"/>
                <a:gd name="T32" fmla="*/ 4 w 2140"/>
                <a:gd name="T33" fmla="*/ 135 h 207"/>
                <a:gd name="T34" fmla="*/ 0 w 2140"/>
                <a:gd name="T35" fmla="*/ 103 h 207"/>
                <a:gd name="T36" fmla="*/ 4 w 2140"/>
                <a:gd name="T37" fmla="*/ 72 h 207"/>
                <a:gd name="T38" fmla="*/ 20 w 2140"/>
                <a:gd name="T39" fmla="*/ 42 h 207"/>
                <a:gd name="T40" fmla="*/ 42 w 2140"/>
                <a:gd name="T41" fmla="*/ 20 h 207"/>
                <a:gd name="T42" fmla="*/ 70 w 2140"/>
                <a:gd name="T43" fmla="*/ 6 h 207"/>
                <a:gd name="T44" fmla="*/ 104 w 2140"/>
                <a:gd name="T4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0" h="207">
                  <a:moveTo>
                    <a:pt x="104" y="0"/>
                  </a:moveTo>
                  <a:lnTo>
                    <a:pt x="2036" y="0"/>
                  </a:lnTo>
                  <a:lnTo>
                    <a:pt x="2068" y="6"/>
                  </a:lnTo>
                  <a:lnTo>
                    <a:pt x="2098" y="20"/>
                  </a:lnTo>
                  <a:lnTo>
                    <a:pt x="2120" y="42"/>
                  </a:lnTo>
                  <a:lnTo>
                    <a:pt x="2134" y="72"/>
                  </a:lnTo>
                  <a:lnTo>
                    <a:pt x="2140" y="103"/>
                  </a:lnTo>
                  <a:lnTo>
                    <a:pt x="2134" y="135"/>
                  </a:lnTo>
                  <a:lnTo>
                    <a:pt x="2120" y="165"/>
                  </a:lnTo>
                  <a:lnTo>
                    <a:pt x="2098" y="187"/>
                  </a:lnTo>
                  <a:lnTo>
                    <a:pt x="2068" y="201"/>
                  </a:lnTo>
                  <a:lnTo>
                    <a:pt x="2036" y="207"/>
                  </a:lnTo>
                  <a:lnTo>
                    <a:pt x="104" y="207"/>
                  </a:lnTo>
                  <a:lnTo>
                    <a:pt x="70" y="201"/>
                  </a:lnTo>
                  <a:lnTo>
                    <a:pt x="42" y="187"/>
                  </a:lnTo>
                  <a:lnTo>
                    <a:pt x="20" y="165"/>
                  </a:lnTo>
                  <a:lnTo>
                    <a:pt x="4" y="135"/>
                  </a:lnTo>
                  <a:lnTo>
                    <a:pt x="0" y="103"/>
                  </a:lnTo>
                  <a:lnTo>
                    <a:pt x="4" y="72"/>
                  </a:lnTo>
                  <a:lnTo>
                    <a:pt x="20" y="42"/>
                  </a:lnTo>
                  <a:lnTo>
                    <a:pt x="42" y="20"/>
                  </a:lnTo>
                  <a:lnTo>
                    <a:pt x="70" y="6"/>
                  </a:lnTo>
                  <a:lnTo>
                    <a:pt x="1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7" name="Freeform 112">
              <a:extLst>
                <a:ext uri="{FF2B5EF4-FFF2-40B4-BE49-F238E27FC236}">
                  <a16:creationId xmlns:a16="http://schemas.microsoft.com/office/drawing/2014/main" id="{25544AF3-3F40-448D-97BF-56B85FC07DC8}"/>
                </a:ext>
              </a:extLst>
            </p:cNvPr>
            <p:cNvSpPr>
              <a:spLocks noEditPoints="1"/>
            </p:cNvSpPr>
            <p:nvPr/>
          </p:nvSpPr>
          <p:spPr bwMode="auto">
            <a:xfrm>
              <a:off x="5575301" y="-3455988"/>
              <a:ext cx="5207000" cy="5203826"/>
            </a:xfrm>
            <a:custGeom>
              <a:avLst/>
              <a:gdLst>
                <a:gd name="T0" fmla="*/ 5736 w 6560"/>
                <a:gd name="T1" fmla="*/ 4184 h 6556"/>
                <a:gd name="T2" fmla="*/ 5986 w 6560"/>
                <a:gd name="T3" fmla="*/ 4549 h 6556"/>
                <a:gd name="T4" fmla="*/ 6353 w 6560"/>
                <a:gd name="T5" fmla="*/ 4244 h 6556"/>
                <a:gd name="T6" fmla="*/ 519 w 6560"/>
                <a:gd name="T7" fmla="*/ 3933 h 6556"/>
                <a:gd name="T8" fmla="*/ 211 w 6560"/>
                <a:gd name="T9" fmla="*/ 4300 h 6556"/>
                <a:gd name="T10" fmla="*/ 626 w 6560"/>
                <a:gd name="T11" fmla="*/ 4535 h 6556"/>
                <a:gd name="T12" fmla="*/ 786 w 6560"/>
                <a:gd name="T13" fmla="*/ 4088 h 6556"/>
                <a:gd name="T14" fmla="*/ 1869 w 6560"/>
                <a:gd name="T15" fmla="*/ 3696 h 6556"/>
                <a:gd name="T16" fmla="*/ 2306 w 6560"/>
                <a:gd name="T17" fmla="*/ 5543 h 6556"/>
                <a:gd name="T18" fmla="*/ 4202 w 6560"/>
                <a:gd name="T19" fmla="*/ 5583 h 6556"/>
                <a:gd name="T20" fmla="*/ 3472 w 6560"/>
                <a:gd name="T21" fmla="*/ 4443 h 6556"/>
                <a:gd name="T22" fmla="*/ 4755 w 6560"/>
                <a:gd name="T23" fmla="*/ 3833 h 6556"/>
                <a:gd name="T24" fmla="*/ 2671 w 6560"/>
                <a:gd name="T25" fmla="*/ 1248 h 6556"/>
                <a:gd name="T26" fmla="*/ 2435 w 6560"/>
                <a:gd name="T27" fmla="*/ 1660 h 6556"/>
                <a:gd name="T28" fmla="*/ 2876 w 6560"/>
                <a:gd name="T29" fmla="*/ 1826 h 6556"/>
                <a:gd name="T30" fmla="*/ 4454 w 6560"/>
                <a:gd name="T31" fmla="*/ 207 h 6556"/>
                <a:gd name="T32" fmla="*/ 3419 w 6560"/>
                <a:gd name="T33" fmla="*/ 692 h 6556"/>
                <a:gd name="T34" fmla="*/ 3127 w 6560"/>
                <a:gd name="T35" fmla="*/ 1782 h 6556"/>
                <a:gd name="T36" fmla="*/ 3788 w 6560"/>
                <a:gd name="T37" fmla="*/ 2723 h 6556"/>
                <a:gd name="T38" fmla="*/ 4907 w 6560"/>
                <a:gd name="T39" fmla="*/ 2821 h 6556"/>
                <a:gd name="T40" fmla="*/ 5722 w 6560"/>
                <a:gd name="T41" fmla="*/ 2005 h 6556"/>
                <a:gd name="T42" fmla="*/ 5625 w 6560"/>
                <a:gd name="T43" fmla="*/ 889 h 6556"/>
                <a:gd name="T44" fmla="*/ 4683 w 6560"/>
                <a:gd name="T45" fmla="*/ 227 h 6556"/>
                <a:gd name="T46" fmla="*/ 2318 w 6560"/>
                <a:gd name="T47" fmla="*/ 482 h 6556"/>
                <a:gd name="T48" fmla="*/ 1504 w 6560"/>
                <a:gd name="T49" fmla="*/ 1597 h 6556"/>
                <a:gd name="T50" fmla="*/ 1634 w 6560"/>
                <a:gd name="T51" fmla="*/ 2673 h 6556"/>
                <a:gd name="T52" fmla="*/ 3119 w 6560"/>
                <a:gd name="T53" fmla="*/ 2350 h 6556"/>
                <a:gd name="T54" fmla="*/ 2509 w 6560"/>
                <a:gd name="T55" fmla="*/ 2023 h 6556"/>
                <a:gd name="T56" fmla="*/ 2232 w 6560"/>
                <a:gd name="T57" fmla="*/ 1403 h 6556"/>
                <a:gd name="T58" fmla="*/ 2790 w 6560"/>
                <a:gd name="T59" fmla="*/ 1039 h 6556"/>
                <a:gd name="T60" fmla="*/ 3441 w 6560"/>
                <a:gd name="T61" fmla="*/ 377 h 6556"/>
                <a:gd name="T62" fmla="*/ 3907 w 6560"/>
                <a:gd name="T63" fmla="*/ 100 h 6556"/>
                <a:gd name="T64" fmla="*/ 5052 w 6560"/>
                <a:gd name="T65" fmla="*/ 120 h 6556"/>
                <a:gd name="T66" fmla="*/ 5894 w 6560"/>
                <a:gd name="T67" fmla="*/ 969 h 6556"/>
                <a:gd name="T68" fmla="*/ 5894 w 6560"/>
                <a:gd name="T69" fmla="*/ 2137 h 6556"/>
                <a:gd name="T70" fmla="*/ 6041 w 6560"/>
                <a:gd name="T71" fmla="*/ 3728 h 6556"/>
                <a:gd name="T72" fmla="*/ 6554 w 6560"/>
                <a:gd name="T73" fmla="*/ 4168 h 6556"/>
                <a:gd name="T74" fmla="*/ 6191 w 6560"/>
                <a:gd name="T75" fmla="*/ 4740 h 6556"/>
                <a:gd name="T76" fmla="*/ 5585 w 6560"/>
                <a:gd name="T77" fmla="*/ 4485 h 6556"/>
                <a:gd name="T78" fmla="*/ 4189 w 6560"/>
                <a:gd name="T79" fmla="*/ 5823 h 6556"/>
                <a:gd name="T80" fmla="*/ 2172 w 6560"/>
                <a:gd name="T81" fmla="*/ 5703 h 6556"/>
                <a:gd name="T82" fmla="*/ 830 w 6560"/>
                <a:gd name="T83" fmla="*/ 4656 h 6556"/>
                <a:gd name="T84" fmla="*/ 953 w 6560"/>
                <a:gd name="T85" fmla="*/ 5745 h 6556"/>
                <a:gd name="T86" fmla="*/ 846 w 6560"/>
                <a:gd name="T87" fmla="*/ 6552 h 6556"/>
                <a:gd name="T88" fmla="*/ 802 w 6560"/>
                <a:gd name="T89" fmla="*/ 5892 h 6556"/>
                <a:gd name="T90" fmla="*/ 259 w 6560"/>
                <a:gd name="T91" fmla="*/ 5866 h 6556"/>
                <a:gd name="T92" fmla="*/ 321 w 6560"/>
                <a:gd name="T93" fmla="*/ 6434 h 6556"/>
                <a:gd name="T94" fmla="*/ 116 w 6560"/>
                <a:gd name="T95" fmla="*/ 6470 h 6556"/>
                <a:gd name="T96" fmla="*/ 225 w 6560"/>
                <a:gd name="T97" fmla="*/ 5663 h 6556"/>
                <a:gd name="T98" fmla="*/ 46 w 6560"/>
                <a:gd name="T99" fmla="*/ 4455 h 6556"/>
                <a:gd name="T100" fmla="*/ 235 w 6560"/>
                <a:gd name="T101" fmla="*/ 3809 h 6556"/>
                <a:gd name="T102" fmla="*/ 910 w 6560"/>
                <a:gd name="T103" fmla="*/ 3905 h 6556"/>
                <a:gd name="T104" fmla="*/ 1598 w 6560"/>
                <a:gd name="T105" fmla="*/ 3807 h 6556"/>
                <a:gd name="T106" fmla="*/ 1977 w 6560"/>
                <a:gd name="T107" fmla="*/ 3450 h 6556"/>
                <a:gd name="T108" fmla="*/ 4954 w 6560"/>
                <a:gd name="T109" fmla="*/ 3751 h 6556"/>
                <a:gd name="T110" fmla="*/ 5597 w 6560"/>
                <a:gd name="T111" fmla="*/ 3981 h 6556"/>
                <a:gd name="T112" fmla="*/ 4442 w 6560"/>
                <a:gd name="T113" fmla="*/ 3106 h 6556"/>
                <a:gd name="T114" fmla="*/ 1568 w 6560"/>
                <a:gd name="T115" fmla="*/ 2878 h 6556"/>
                <a:gd name="T116" fmla="*/ 1249 w 6560"/>
                <a:gd name="T117" fmla="*/ 1878 h 6556"/>
                <a:gd name="T118" fmla="*/ 1895 w 6560"/>
                <a:gd name="T119" fmla="*/ 546 h 6556"/>
                <a:gd name="T120" fmla="*/ 3279 w 6560"/>
                <a:gd name="T121" fmla="*/ 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60" h="6556">
                  <a:moveTo>
                    <a:pt x="6041" y="3933"/>
                  </a:moveTo>
                  <a:lnTo>
                    <a:pt x="5998" y="3937"/>
                  </a:lnTo>
                  <a:lnTo>
                    <a:pt x="5956" y="3945"/>
                  </a:lnTo>
                  <a:lnTo>
                    <a:pt x="5916" y="3961"/>
                  </a:lnTo>
                  <a:lnTo>
                    <a:pt x="5914" y="3961"/>
                  </a:lnTo>
                  <a:lnTo>
                    <a:pt x="5862" y="3991"/>
                  </a:lnTo>
                  <a:lnTo>
                    <a:pt x="5818" y="4029"/>
                  </a:lnTo>
                  <a:lnTo>
                    <a:pt x="5782" y="4074"/>
                  </a:lnTo>
                  <a:lnTo>
                    <a:pt x="5754" y="4126"/>
                  </a:lnTo>
                  <a:lnTo>
                    <a:pt x="5736" y="4184"/>
                  </a:lnTo>
                  <a:lnTo>
                    <a:pt x="5730" y="4244"/>
                  </a:lnTo>
                  <a:lnTo>
                    <a:pt x="5736" y="4296"/>
                  </a:lnTo>
                  <a:lnTo>
                    <a:pt x="5748" y="4345"/>
                  </a:lnTo>
                  <a:lnTo>
                    <a:pt x="5750" y="4349"/>
                  </a:lnTo>
                  <a:lnTo>
                    <a:pt x="5772" y="4399"/>
                  </a:lnTo>
                  <a:lnTo>
                    <a:pt x="5802" y="4443"/>
                  </a:lnTo>
                  <a:lnTo>
                    <a:pt x="5840" y="4481"/>
                  </a:lnTo>
                  <a:lnTo>
                    <a:pt x="5884" y="4511"/>
                  </a:lnTo>
                  <a:lnTo>
                    <a:pt x="5932" y="4535"/>
                  </a:lnTo>
                  <a:lnTo>
                    <a:pt x="5986" y="4549"/>
                  </a:lnTo>
                  <a:lnTo>
                    <a:pt x="6041" y="4555"/>
                  </a:lnTo>
                  <a:lnTo>
                    <a:pt x="6097" y="4551"/>
                  </a:lnTo>
                  <a:lnTo>
                    <a:pt x="6149" y="4535"/>
                  </a:lnTo>
                  <a:lnTo>
                    <a:pt x="6199" y="4513"/>
                  </a:lnTo>
                  <a:lnTo>
                    <a:pt x="6241" y="4481"/>
                  </a:lnTo>
                  <a:lnTo>
                    <a:pt x="6279" y="4445"/>
                  </a:lnTo>
                  <a:lnTo>
                    <a:pt x="6311" y="4401"/>
                  </a:lnTo>
                  <a:lnTo>
                    <a:pt x="6333" y="4353"/>
                  </a:lnTo>
                  <a:lnTo>
                    <a:pt x="6347" y="4300"/>
                  </a:lnTo>
                  <a:lnTo>
                    <a:pt x="6353" y="4244"/>
                  </a:lnTo>
                  <a:lnTo>
                    <a:pt x="6347" y="4188"/>
                  </a:lnTo>
                  <a:lnTo>
                    <a:pt x="6333" y="4136"/>
                  </a:lnTo>
                  <a:lnTo>
                    <a:pt x="6311" y="4088"/>
                  </a:lnTo>
                  <a:lnTo>
                    <a:pt x="6279" y="4044"/>
                  </a:lnTo>
                  <a:lnTo>
                    <a:pt x="6241" y="4007"/>
                  </a:lnTo>
                  <a:lnTo>
                    <a:pt x="6199" y="3977"/>
                  </a:lnTo>
                  <a:lnTo>
                    <a:pt x="6149" y="3953"/>
                  </a:lnTo>
                  <a:lnTo>
                    <a:pt x="6097" y="3939"/>
                  </a:lnTo>
                  <a:lnTo>
                    <a:pt x="6041" y="3933"/>
                  </a:lnTo>
                  <a:close/>
                  <a:moveTo>
                    <a:pt x="519" y="3933"/>
                  </a:moveTo>
                  <a:lnTo>
                    <a:pt x="463" y="3939"/>
                  </a:lnTo>
                  <a:lnTo>
                    <a:pt x="409" y="3953"/>
                  </a:lnTo>
                  <a:lnTo>
                    <a:pt x="361" y="3977"/>
                  </a:lnTo>
                  <a:lnTo>
                    <a:pt x="317" y="4007"/>
                  </a:lnTo>
                  <a:lnTo>
                    <a:pt x="281" y="4044"/>
                  </a:lnTo>
                  <a:lnTo>
                    <a:pt x="249" y="4088"/>
                  </a:lnTo>
                  <a:lnTo>
                    <a:pt x="227" y="4136"/>
                  </a:lnTo>
                  <a:lnTo>
                    <a:pt x="211" y="4188"/>
                  </a:lnTo>
                  <a:lnTo>
                    <a:pt x="207" y="4244"/>
                  </a:lnTo>
                  <a:lnTo>
                    <a:pt x="211" y="4300"/>
                  </a:lnTo>
                  <a:lnTo>
                    <a:pt x="227" y="4353"/>
                  </a:lnTo>
                  <a:lnTo>
                    <a:pt x="249" y="4401"/>
                  </a:lnTo>
                  <a:lnTo>
                    <a:pt x="281" y="4445"/>
                  </a:lnTo>
                  <a:lnTo>
                    <a:pt x="317" y="4481"/>
                  </a:lnTo>
                  <a:lnTo>
                    <a:pt x="361" y="4513"/>
                  </a:lnTo>
                  <a:lnTo>
                    <a:pt x="409" y="4535"/>
                  </a:lnTo>
                  <a:lnTo>
                    <a:pt x="463" y="4551"/>
                  </a:lnTo>
                  <a:lnTo>
                    <a:pt x="519" y="4555"/>
                  </a:lnTo>
                  <a:lnTo>
                    <a:pt x="574" y="4551"/>
                  </a:lnTo>
                  <a:lnTo>
                    <a:pt x="626" y="4535"/>
                  </a:lnTo>
                  <a:lnTo>
                    <a:pt x="674" y="4513"/>
                  </a:lnTo>
                  <a:lnTo>
                    <a:pt x="718" y="4481"/>
                  </a:lnTo>
                  <a:lnTo>
                    <a:pt x="756" y="4445"/>
                  </a:lnTo>
                  <a:lnTo>
                    <a:pt x="786" y="4401"/>
                  </a:lnTo>
                  <a:lnTo>
                    <a:pt x="810" y="4353"/>
                  </a:lnTo>
                  <a:lnTo>
                    <a:pt x="824" y="4300"/>
                  </a:lnTo>
                  <a:lnTo>
                    <a:pt x="828" y="4244"/>
                  </a:lnTo>
                  <a:lnTo>
                    <a:pt x="824" y="4188"/>
                  </a:lnTo>
                  <a:lnTo>
                    <a:pt x="810" y="4136"/>
                  </a:lnTo>
                  <a:lnTo>
                    <a:pt x="786" y="4088"/>
                  </a:lnTo>
                  <a:lnTo>
                    <a:pt x="756" y="4044"/>
                  </a:lnTo>
                  <a:lnTo>
                    <a:pt x="718" y="4007"/>
                  </a:lnTo>
                  <a:lnTo>
                    <a:pt x="674" y="3977"/>
                  </a:lnTo>
                  <a:lnTo>
                    <a:pt x="626" y="3953"/>
                  </a:lnTo>
                  <a:lnTo>
                    <a:pt x="574" y="3939"/>
                  </a:lnTo>
                  <a:lnTo>
                    <a:pt x="519" y="3933"/>
                  </a:lnTo>
                  <a:close/>
                  <a:moveTo>
                    <a:pt x="1977" y="3658"/>
                  </a:moveTo>
                  <a:lnTo>
                    <a:pt x="1937" y="3662"/>
                  </a:lnTo>
                  <a:lnTo>
                    <a:pt x="1901" y="3676"/>
                  </a:lnTo>
                  <a:lnTo>
                    <a:pt x="1869" y="3696"/>
                  </a:lnTo>
                  <a:lnTo>
                    <a:pt x="1841" y="3724"/>
                  </a:lnTo>
                  <a:lnTo>
                    <a:pt x="1819" y="3757"/>
                  </a:lnTo>
                  <a:lnTo>
                    <a:pt x="1807" y="3795"/>
                  </a:lnTo>
                  <a:lnTo>
                    <a:pt x="1803" y="3833"/>
                  </a:lnTo>
                  <a:lnTo>
                    <a:pt x="1809" y="3873"/>
                  </a:lnTo>
                  <a:lnTo>
                    <a:pt x="2170" y="5318"/>
                  </a:lnTo>
                  <a:lnTo>
                    <a:pt x="2192" y="5384"/>
                  </a:lnTo>
                  <a:lnTo>
                    <a:pt x="2222" y="5442"/>
                  </a:lnTo>
                  <a:lnTo>
                    <a:pt x="2260" y="5496"/>
                  </a:lnTo>
                  <a:lnTo>
                    <a:pt x="2306" y="5543"/>
                  </a:lnTo>
                  <a:lnTo>
                    <a:pt x="2356" y="5583"/>
                  </a:lnTo>
                  <a:lnTo>
                    <a:pt x="2413" y="5615"/>
                  </a:lnTo>
                  <a:lnTo>
                    <a:pt x="2473" y="5639"/>
                  </a:lnTo>
                  <a:lnTo>
                    <a:pt x="2539" y="5653"/>
                  </a:lnTo>
                  <a:lnTo>
                    <a:pt x="2607" y="5659"/>
                  </a:lnTo>
                  <a:lnTo>
                    <a:pt x="3953" y="5659"/>
                  </a:lnTo>
                  <a:lnTo>
                    <a:pt x="4021" y="5653"/>
                  </a:lnTo>
                  <a:lnTo>
                    <a:pt x="4085" y="5639"/>
                  </a:lnTo>
                  <a:lnTo>
                    <a:pt x="4147" y="5615"/>
                  </a:lnTo>
                  <a:lnTo>
                    <a:pt x="4202" y="5583"/>
                  </a:lnTo>
                  <a:lnTo>
                    <a:pt x="4254" y="5543"/>
                  </a:lnTo>
                  <a:lnTo>
                    <a:pt x="4300" y="5496"/>
                  </a:lnTo>
                  <a:lnTo>
                    <a:pt x="4338" y="5442"/>
                  </a:lnTo>
                  <a:lnTo>
                    <a:pt x="4368" y="5384"/>
                  </a:lnTo>
                  <a:lnTo>
                    <a:pt x="4388" y="5318"/>
                  </a:lnTo>
                  <a:lnTo>
                    <a:pt x="4597" y="4485"/>
                  </a:lnTo>
                  <a:lnTo>
                    <a:pt x="3556" y="4485"/>
                  </a:lnTo>
                  <a:lnTo>
                    <a:pt x="3522" y="4481"/>
                  </a:lnTo>
                  <a:lnTo>
                    <a:pt x="3494" y="4465"/>
                  </a:lnTo>
                  <a:lnTo>
                    <a:pt x="3472" y="4443"/>
                  </a:lnTo>
                  <a:lnTo>
                    <a:pt x="3459" y="4415"/>
                  </a:lnTo>
                  <a:lnTo>
                    <a:pt x="3453" y="4381"/>
                  </a:lnTo>
                  <a:lnTo>
                    <a:pt x="3459" y="4349"/>
                  </a:lnTo>
                  <a:lnTo>
                    <a:pt x="3472" y="4322"/>
                  </a:lnTo>
                  <a:lnTo>
                    <a:pt x="3494" y="4300"/>
                  </a:lnTo>
                  <a:lnTo>
                    <a:pt x="3522" y="4284"/>
                  </a:lnTo>
                  <a:lnTo>
                    <a:pt x="3556" y="4280"/>
                  </a:lnTo>
                  <a:lnTo>
                    <a:pt x="4649" y="4280"/>
                  </a:lnTo>
                  <a:lnTo>
                    <a:pt x="4751" y="3873"/>
                  </a:lnTo>
                  <a:lnTo>
                    <a:pt x="4755" y="3833"/>
                  </a:lnTo>
                  <a:lnTo>
                    <a:pt x="4753" y="3795"/>
                  </a:lnTo>
                  <a:lnTo>
                    <a:pt x="4739" y="3757"/>
                  </a:lnTo>
                  <a:lnTo>
                    <a:pt x="4719" y="3724"/>
                  </a:lnTo>
                  <a:lnTo>
                    <a:pt x="4691" y="3696"/>
                  </a:lnTo>
                  <a:lnTo>
                    <a:pt x="4659" y="3676"/>
                  </a:lnTo>
                  <a:lnTo>
                    <a:pt x="4623" y="3662"/>
                  </a:lnTo>
                  <a:lnTo>
                    <a:pt x="4583" y="3658"/>
                  </a:lnTo>
                  <a:lnTo>
                    <a:pt x="1977" y="3658"/>
                  </a:lnTo>
                  <a:close/>
                  <a:moveTo>
                    <a:pt x="2727" y="1242"/>
                  </a:moveTo>
                  <a:lnTo>
                    <a:pt x="2671" y="1248"/>
                  </a:lnTo>
                  <a:lnTo>
                    <a:pt x="2619" y="1262"/>
                  </a:lnTo>
                  <a:lnTo>
                    <a:pt x="2571" y="1286"/>
                  </a:lnTo>
                  <a:lnTo>
                    <a:pt x="2527" y="1316"/>
                  </a:lnTo>
                  <a:lnTo>
                    <a:pt x="2489" y="1353"/>
                  </a:lnTo>
                  <a:lnTo>
                    <a:pt x="2459" y="1397"/>
                  </a:lnTo>
                  <a:lnTo>
                    <a:pt x="2435" y="1445"/>
                  </a:lnTo>
                  <a:lnTo>
                    <a:pt x="2421" y="1497"/>
                  </a:lnTo>
                  <a:lnTo>
                    <a:pt x="2417" y="1553"/>
                  </a:lnTo>
                  <a:lnTo>
                    <a:pt x="2421" y="1609"/>
                  </a:lnTo>
                  <a:lnTo>
                    <a:pt x="2435" y="1660"/>
                  </a:lnTo>
                  <a:lnTo>
                    <a:pt x="2459" y="1710"/>
                  </a:lnTo>
                  <a:lnTo>
                    <a:pt x="2489" y="1752"/>
                  </a:lnTo>
                  <a:lnTo>
                    <a:pt x="2527" y="1790"/>
                  </a:lnTo>
                  <a:lnTo>
                    <a:pt x="2571" y="1822"/>
                  </a:lnTo>
                  <a:lnTo>
                    <a:pt x="2619" y="1844"/>
                  </a:lnTo>
                  <a:lnTo>
                    <a:pt x="2671" y="1858"/>
                  </a:lnTo>
                  <a:lnTo>
                    <a:pt x="2727" y="1864"/>
                  </a:lnTo>
                  <a:lnTo>
                    <a:pt x="2780" y="1860"/>
                  </a:lnTo>
                  <a:lnTo>
                    <a:pt x="2830" y="1846"/>
                  </a:lnTo>
                  <a:lnTo>
                    <a:pt x="2876" y="1826"/>
                  </a:lnTo>
                  <a:lnTo>
                    <a:pt x="2920" y="1796"/>
                  </a:lnTo>
                  <a:lnTo>
                    <a:pt x="2906" y="1674"/>
                  </a:lnTo>
                  <a:lnTo>
                    <a:pt x="2900" y="1553"/>
                  </a:lnTo>
                  <a:lnTo>
                    <a:pt x="2906" y="1431"/>
                  </a:lnTo>
                  <a:lnTo>
                    <a:pt x="2920" y="1310"/>
                  </a:lnTo>
                  <a:lnTo>
                    <a:pt x="2876" y="1280"/>
                  </a:lnTo>
                  <a:lnTo>
                    <a:pt x="2830" y="1260"/>
                  </a:lnTo>
                  <a:lnTo>
                    <a:pt x="2780" y="1248"/>
                  </a:lnTo>
                  <a:lnTo>
                    <a:pt x="2727" y="1242"/>
                  </a:lnTo>
                  <a:close/>
                  <a:moveTo>
                    <a:pt x="4454" y="207"/>
                  </a:moveTo>
                  <a:lnTo>
                    <a:pt x="4338" y="213"/>
                  </a:lnTo>
                  <a:lnTo>
                    <a:pt x="4224" y="227"/>
                  </a:lnTo>
                  <a:lnTo>
                    <a:pt x="4113" y="251"/>
                  </a:lnTo>
                  <a:lnTo>
                    <a:pt x="4001" y="285"/>
                  </a:lnTo>
                  <a:lnTo>
                    <a:pt x="3893" y="329"/>
                  </a:lnTo>
                  <a:lnTo>
                    <a:pt x="3788" y="383"/>
                  </a:lnTo>
                  <a:lnTo>
                    <a:pt x="3688" y="446"/>
                  </a:lnTo>
                  <a:lnTo>
                    <a:pt x="3592" y="518"/>
                  </a:lnTo>
                  <a:lnTo>
                    <a:pt x="3502" y="602"/>
                  </a:lnTo>
                  <a:lnTo>
                    <a:pt x="3419" y="692"/>
                  </a:lnTo>
                  <a:lnTo>
                    <a:pt x="3347" y="787"/>
                  </a:lnTo>
                  <a:lnTo>
                    <a:pt x="3281" y="889"/>
                  </a:lnTo>
                  <a:lnTo>
                    <a:pt x="3229" y="993"/>
                  </a:lnTo>
                  <a:lnTo>
                    <a:pt x="3185" y="1100"/>
                  </a:lnTo>
                  <a:lnTo>
                    <a:pt x="3151" y="1212"/>
                  </a:lnTo>
                  <a:lnTo>
                    <a:pt x="3127" y="1324"/>
                  </a:lnTo>
                  <a:lnTo>
                    <a:pt x="3113" y="1439"/>
                  </a:lnTo>
                  <a:lnTo>
                    <a:pt x="3107" y="1553"/>
                  </a:lnTo>
                  <a:lnTo>
                    <a:pt x="3113" y="1668"/>
                  </a:lnTo>
                  <a:lnTo>
                    <a:pt x="3127" y="1782"/>
                  </a:lnTo>
                  <a:lnTo>
                    <a:pt x="3151" y="1894"/>
                  </a:lnTo>
                  <a:lnTo>
                    <a:pt x="3185" y="2005"/>
                  </a:lnTo>
                  <a:lnTo>
                    <a:pt x="3229" y="2113"/>
                  </a:lnTo>
                  <a:lnTo>
                    <a:pt x="3281" y="2219"/>
                  </a:lnTo>
                  <a:lnTo>
                    <a:pt x="3347" y="2318"/>
                  </a:lnTo>
                  <a:lnTo>
                    <a:pt x="3419" y="2414"/>
                  </a:lnTo>
                  <a:lnTo>
                    <a:pt x="3502" y="2504"/>
                  </a:lnTo>
                  <a:lnTo>
                    <a:pt x="3592" y="2587"/>
                  </a:lnTo>
                  <a:lnTo>
                    <a:pt x="3688" y="2659"/>
                  </a:lnTo>
                  <a:lnTo>
                    <a:pt x="3788" y="2723"/>
                  </a:lnTo>
                  <a:lnTo>
                    <a:pt x="3893" y="2777"/>
                  </a:lnTo>
                  <a:lnTo>
                    <a:pt x="4001" y="2821"/>
                  </a:lnTo>
                  <a:lnTo>
                    <a:pt x="4113" y="2854"/>
                  </a:lnTo>
                  <a:lnTo>
                    <a:pt x="4224" y="2878"/>
                  </a:lnTo>
                  <a:lnTo>
                    <a:pt x="4338" y="2892"/>
                  </a:lnTo>
                  <a:lnTo>
                    <a:pt x="4454" y="2898"/>
                  </a:lnTo>
                  <a:lnTo>
                    <a:pt x="4567" y="2892"/>
                  </a:lnTo>
                  <a:lnTo>
                    <a:pt x="4683" y="2878"/>
                  </a:lnTo>
                  <a:lnTo>
                    <a:pt x="4795" y="2854"/>
                  </a:lnTo>
                  <a:lnTo>
                    <a:pt x="4907" y="2821"/>
                  </a:lnTo>
                  <a:lnTo>
                    <a:pt x="5014" y="2777"/>
                  </a:lnTo>
                  <a:lnTo>
                    <a:pt x="5118" y="2723"/>
                  </a:lnTo>
                  <a:lnTo>
                    <a:pt x="5220" y="2659"/>
                  </a:lnTo>
                  <a:lnTo>
                    <a:pt x="5315" y="2587"/>
                  </a:lnTo>
                  <a:lnTo>
                    <a:pt x="5405" y="2504"/>
                  </a:lnTo>
                  <a:lnTo>
                    <a:pt x="5489" y="2414"/>
                  </a:lnTo>
                  <a:lnTo>
                    <a:pt x="5561" y="2318"/>
                  </a:lnTo>
                  <a:lnTo>
                    <a:pt x="5625" y="2219"/>
                  </a:lnTo>
                  <a:lnTo>
                    <a:pt x="5678" y="2113"/>
                  </a:lnTo>
                  <a:lnTo>
                    <a:pt x="5722" y="2005"/>
                  </a:lnTo>
                  <a:lnTo>
                    <a:pt x="5756" y="1894"/>
                  </a:lnTo>
                  <a:lnTo>
                    <a:pt x="5780" y="1782"/>
                  </a:lnTo>
                  <a:lnTo>
                    <a:pt x="5794" y="1668"/>
                  </a:lnTo>
                  <a:lnTo>
                    <a:pt x="5800" y="1553"/>
                  </a:lnTo>
                  <a:lnTo>
                    <a:pt x="5794" y="1439"/>
                  </a:lnTo>
                  <a:lnTo>
                    <a:pt x="5780" y="1324"/>
                  </a:lnTo>
                  <a:lnTo>
                    <a:pt x="5756" y="1212"/>
                  </a:lnTo>
                  <a:lnTo>
                    <a:pt x="5722" y="1100"/>
                  </a:lnTo>
                  <a:lnTo>
                    <a:pt x="5678" y="993"/>
                  </a:lnTo>
                  <a:lnTo>
                    <a:pt x="5625" y="889"/>
                  </a:lnTo>
                  <a:lnTo>
                    <a:pt x="5561" y="787"/>
                  </a:lnTo>
                  <a:lnTo>
                    <a:pt x="5489" y="692"/>
                  </a:lnTo>
                  <a:lnTo>
                    <a:pt x="5405" y="602"/>
                  </a:lnTo>
                  <a:lnTo>
                    <a:pt x="5315" y="518"/>
                  </a:lnTo>
                  <a:lnTo>
                    <a:pt x="5220" y="446"/>
                  </a:lnTo>
                  <a:lnTo>
                    <a:pt x="5118" y="383"/>
                  </a:lnTo>
                  <a:lnTo>
                    <a:pt x="5014" y="329"/>
                  </a:lnTo>
                  <a:lnTo>
                    <a:pt x="4907" y="285"/>
                  </a:lnTo>
                  <a:lnTo>
                    <a:pt x="4795" y="251"/>
                  </a:lnTo>
                  <a:lnTo>
                    <a:pt x="4683" y="227"/>
                  </a:lnTo>
                  <a:lnTo>
                    <a:pt x="4567" y="213"/>
                  </a:lnTo>
                  <a:lnTo>
                    <a:pt x="4454" y="207"/>
                  </a:lnTo>
                  <a:close/>
                  <a:moveTo>
                    <a:pt x="3279" y="207"/>
                  </a:moveTo>
                  <a:lnTo>
                    <a:pt x="3129" y="213"/>
                  </a:lnTo>
                  <a:lnTo>
                    <a:pt x="2984" y="231"/>
                  </a:lnTo>
                  <a:lnTo>
                    <a:pt x="2840" y="261"/>
                  </a:lnTo>
                  <a:lnTo>
                    <a:pt x="2703" y="301"/>
                  </a:lnTo>
                  <a:lnTo>
                    <a:pt x="2569" y="351"/>
                  </a:lnTo>
                  <a:lnTo>
                    <a:pt x="2439" y="413"/>
                  </a:lnTo>
                  <a:lnTo>
                    <a:pt x="2318" y="482"/>
                  </a:lnTo>
                  <a:lnTo>
                    <a:pt x="2200" y="560"/>
                  </a:lnTo>
                  <a:lnTo>
                    <a:pt x="2090" y="648"/>
                  </a:lnTo>
                  <a:lnTo>
                    <a:pt x="1987" y="743"/>
                  </a:lnTo>
                  <a:lnTo>
                    <a:pt x="1891" y="847"/>
                  </a:lnTo>
                  <a:lnTo>
                    <a:pt x="1803" y="957"/>
                  </a:lnTo>
                  <a:lnTo>
                    <a:pt x="1725" y="1074"/>
                  </a:lnTo>
                  <a:lnTo>
                    <a:pt x="1655" y="1196"/>
                  </a:lnTo>
                  <a:lnTo>
                    <a:pt x="1594" y="1326"/>
                  </a:lnTo>
                  <a:lnTo>
                    <a:pt x="1544" y="1459"/>
                  </a:lnTo>
                  <a:lnTo>
                    <a:pt x="1504" y="1597"/>
                  </a:lnTo>
                  <a:lnTo>
                    <a:pt x="1474" y="1740"/>
                  </a:lnTo>
                  <a:lnTo>
                    <a:pt x="1456" y="1886"/>
                  </a:lnTo>
                  <a:lnTo>
                    <a:pt x="1450" y="2035"/>
                  </a:lnTo>
                  <a:lnTo>
                    <a:pt x="1450" y="2312"/>
                  </a:lnTo>
                  <a:lnTo>
                    <a:pt x="1456" y="2384"/>
                  </a:lnTo>
                  <a:lnTo>
                    <a:pt x="1472" y="2454"/>
                  </a:lnTo>
                  <a:lnTo>
                    <a:pt x="1500" y="2518"/>
                  </a:lnTo>
                  <a:lnTo>
                    <a:pt x="1536" y="2577"/>
                  </a:lnTo>
                  <a:lnTo>
                    <a:pt x="1582" y="2629"/>
                  </a:lnTo>
                  <a:lnTo>
                    <a:pt x="1634" y="2673"/>
                  </a:lnTo>
                  <a:lnTo>
                    <a:pt x="1693" y="2711"/>
                  </a:lnTo>
                  <a:lnTo>
                    <a:pt x="1757" y="2737"/>
                  </a:lnTo>
                  <a:lnTo>
                    <a:pt x="1827" y="2755"/>
                  </a:lnTo>
                  <a:lnTo>
                    <a:pt x="1899" y="2761"/>
                  </a:lnTo>
                  <a:lnTo>
                    <a:pt x="3476" y="2761"/>
                  </a:lnTo>
                  <a:lnTo>
                    <a:pt x="3415" y="2707"/>
                  </a:lnTo>
                  <a:lnTo>
                    <a:pt x="3355" y="2651"/>
                  </a:lnTo>
                  <a:lnTo>
                    <a:pt x="3267" y="2555"/>
                  </a:lnTo>
                  <a:lnTo>
                    <a:pt x="3189" y="2454"/>
                  </a:lnTo>
                  <a:lnTo>
                    <a:pt x="3119" y="2350"/>
                  </a:lnTo>
                  <a:lnTo>
                    <a:pt x="3060" y="2240"/>
                  </a:lnTo>
                  <a:lnTo>
                    <a:pt x="3010" y="2127"/>
                  </a:lnTo>
                  <a:lnTo>
                    <a:pt x="2970" y="2011"/>
                  </a:lnTo>
                  <a:lnTo>
                    <a:pt x="2912" y="2037"/>
                  </a:lnTo>
                  <a:lnTo>
                    <a:pt x="2852" y="2055"/>
                  </a:lnTo>
                  <a:lnTo>
                    <a:pt x="2790" y="2067"/>
                  </a:lnTo>
                  <a:lnTo>
                    <a:pt x="2727" y="2071"/>
                  </a:lnTo>
                  <a:lnTo>
                    <a:pt x="2651" y="2065"/>
                  </a:lnTo>
                  <a:lnTo>
                    <a:pt x="2579" y="2049"/>
                  </a:lnTo>
                  <a:lnTo>
                    <a:pt x="2509" y="2023"/>
                  </a:lnTo>
                  <a:lnTo>
                    <a:pt x="2445" y="1987"/>
                  </a:lnTo>
                  <a:lnTo>
                    <a:pt x="2387" y="1943"/>
                  </a:lnTo>
                  <a:lnTo>
                    <a:pt x="2338" y="1892"/>
                  </a:lnTo>
                  <a:lnTo>
                    <a:pt x="2294" y="1834"/>
                  </a:lnTo>
                  <a:lnTo>
                    <a:pt x="2258" y="1770"/>
                  </a:lnTo>
                  <a:lnTo>
                    <a:pt x="2232" y="1702"/>
                  </a:lnTo>
                  <a:lnTo>
                    <a:pt x="2216" y="1629"/>
                  </a:lnTo>
                  <a:lnTo>
                    <a:pt x="2210" y="1553"/>
                  </a:lnTo>
                  <a:lnTo>
                    <a:pt x="2216" y="1477"/>
                  </a:lnTo>
                  <a:lnTo>
                    <a:pt x="2232" y="1403"/>
                  </a:lnTo>
                  <a:lnTo>
                    <a:pt x="2258" y="1336"/>
                  </a:lnTo>
                  <a:lnTo>
                    <a:pt x="2294" y="1272"/>
                  </a:lnTo>
                  <a:lnTo>
                    <a:pt x="2338" y="1214"/>
                  </a:lnTo>
                  <a:lnTo>
                    <a:pt x="2387" y="1162"/>
                  </a:lnTo>
                  <a:lnTo>
                    <a:pt x="2445" y="1118"/>
                  </a:lnTo>
                  <a:lnTo>
                    <a:pt x="2509" y="1084"/>
                  </a:lnTo>
                  <a:lnTo>
                    <a:pt x="2579" y="1056"/>
                  </a:lnTo>
                  <a:lnTo>
                    <a:pt x="2651" y="1041"/>
                  </a:lnTo>
                  <a:lnTo>
                    <a:pt x="2727" y="1035"/>
                  </a:lnTo>
                  <a:lnTo>
                    <a:pt x="2790" y="1039"/>
                  </a:lnTo>
                  <a:lnTo>
                    <a:pt x="2852" y="1050"/>
                  </a:lnTo>
                  <a:lnTo>
                    <a:pt x="2912" y="1070"/>
                  </a:lnTo>
                  <a:lnTo>
                    <a:pt x="2970" y="1096"/>
                  </a:lnTo>
                  <a:lnTo>
                    <a:pt x="3010" y="979"/>
                  </a:lnTo>
                  <a:lnTo>
                    <a:pt x="3060" y="867"/>
                  </a:lnTo>
                  <a:lnTo>
                    <a:pt x="3119" y="757"/>
                  </a:lnTo>
                  <a:lnTo>
                    <a:pt x="3189" y="652"/>
                  </a:lnTo>
                  <a:lnTo>
                    <a:pt x="3267" y="550"/>
                  </a:lnTo>
                  <a:lnTo>
                    <a:pt x="3355" y="454"/>
                  </a:lnTo>
                  <a:lnTo>
                    <a:pt x="3441" y="377"/>
                  </a:lnTo>
                  <a:lnTo>
                    <a:pt x="3530" y="305"/>
                  </a:lnTo>
                  <a:lnTo>
                    <a:pt x="3624" y="239"/>
                  </a:lnTo>
                  <a:lnTo>
                    <a:pt x="3510" y="221"/>
                  </a:lnTo>
                  <a:lnTo>
                    <a:pt x="3397" y="211"/>
                  </a:lnTo>
                  <a:lnTo>
                    <a:pt x="3279" y="207"/>
                  </a:lnTo>
                  <a:close/>
                  <a:moveTo>
                    <a:pt x="3279" y="0"/>
                  </a:moveTo>
                  <a:lnTo>
                    <a:pt x="3441" y="6"/>
                  </a:lnTo>
                  <a:lnTo>
                    <a:pt x="3598" y="26"/>
                  </a:lnTo>
                  <a:lnTo>
                    <a:pt x="3756" y="56"/>
                  </a:lnTo>
                  <a:lnTo>
                    <a:pt x="3907" y="100"/>
                  </a:lnTo>
                  <a:lnTo>
                    <a:pt x="4019" y="62"/>
                  </a:lnTo>
                  <a:lnTo>
                    <a:pt x="4135" y="34"/>
                  </a:lnTo>
                  <a:lnTo>
                    <a:pt x="4248" y="14"/>
                  </a:lnTo>
                  <a:lnTo>
                    <a:pt x="4364" y="4"/>
                  </a:lnTo>
                  <a:lnTo>
                    <a:pt x="4482" y="2"/>
                  </a:lnTo>
                  <a:lnTo>
                    <a:pt x="4597" y="8"/>
                  </a:lnTo>
                  <a:lnTo>
                    <a:pt x="4713" y="22"/>
                  </a:lnTo>
                  <a:lnTo>
                    <a:pt x="4829" y="46"/>
                  </a:lnTo>
                  <a:lnTo>
                    <a:pt x="4940" y="80"/>
                  </a:lnTo>
                  <a:lnTo>
                    <a:pt x="5052" y="120"/>
                  </a:lnTo>
                  <a:lnTo>
                    <a:pt x="5160" y="169"/>
                  </a:lnTo>
                  <a:lnTo>
                    <a:pt x="5264" y="227"/>
                  </a:lnTo>
                  <a:lnTo>
                    <a:pt x="5365" y="295"/>
                  </a:lnTo>
                  <a:lnTo>
                    <a:pt x="5461" y="371"/>
                  </a:lnTo>
                  <a:lnTo>
                    <a:pt x="5553" y="454"/>
                  </a:lnTo>
                  <a:lnTo>
                    <a:pt x="5639" y="548"/>
                  </a:lnTo>
                  <a:lnTo>
                    <a:pt x="5716" y="648"/>
                  </a:lnTo>
                  <a:lnTo>
                    <a:pt x="5784" y="751"/>
                  </a:lnTo>
                  <a:lnTo>
                    <a:pt x="5842" y="857"/>
                  </a:lnTo>
                  <a:lnTo>
                    <a:pt x="5894" y="969"/>
                  </a:lnTo>
                  <a:lnTo>
                    <a:pt x="5934" y="1082"/>
                  </a:lnTo>
                  <a:lnTo>
                    <a:pt x="5966" y="1198"/>
                  </a:lnTo>
                  <a:lnTo>
                    <a:pt x="5988" y="1316"/>
                  </a:lnTo>
                  <a:lnTo>
                    <a:pt x="6002" y="1433"/>
                  </a:lnTo>
                  <a:lnTo>
                    <a:pt x="6006" y="1553"/>
                  </a:lnTo>
                  <a:lnTo>
                    <a:pt x="6002" y="1672"/>
                  </a:lnTo>
                  <a:lnTo>
                    <a:pt x="5988" y="1790"/>
                  </a:lnTo>
                  <a:lnTo>
                    <a:pt x="5966" y="1908"/>
                  </a:lnTo>
                  <a:lnTo>
                    <a:pt x="5934" y="2023"/>
                  </a:lnTo>
                  <a:lnTo>
                    <a:pt x="5894" y="2137"/>
                  </a:lnTo>
                  <a:lnTo>
                    <a:pt x="5842" y="2248"/>
                  </a:lnTo>
                  <a:lnTo>
                    <a:pt x="5784" y="2356"/>
                  </a:lnTo>
                  <a:lnTo>
                    <a:pt x="5716" y="2458"/>
                  </a:lnTo>
                  <a:lnTo>
                    <a:pt x="5639" y="2557"/>
                  </a:lnTo>
                  <a:lnTo>
                    <a:pt x="5553" y="2651"/>
                  </a:lnTo>
                  <a:lnTo>
                    <a:pt x="5461" y="2735"/>
                  </a:lnTo>
                  <a:lnTo>
                    <a:pt x="5365" y="2811"/>
                  </a:lnTo>
                  <a:lnTo>
                    <a:pt x="5918" y="3741"/>
                  </a:lnTo>
                  <a:lnTo>
                    <a:pt x="5980" y="3730"/>
                  </a:lnTo>
                  <a:lnTo>
                    <a:pt x="6041" y="3728"/>
                  </a:lnTo>
                  <a:lnTo>
                    <a:pt x="6117" y="3732"/>
                  </a:lnTo>
                  <a:lnTo>
                    <a:pt x="6191" y="3749"/>
                  </a:lnTo>
                  <a:lnTo>
                    <a:pt x="6259" y="3775"/>
                  </a:lnTo>
                  <a:lnTo>
                    <a:pt x="6323" y="3809"/>
                  </a:lnTo>
                  <a:lnTo>
                    <a:pt x="6381" y="3853"/>
                  </a:lnTo>
                  <a:lnTo>
                    <a:pt x="6432" y="3905"/>
                  </a:lnTo>
                  <a:lnTo>
                    <a:pt x="6476" y="3963"/>
                  </a:lnTo>
                  <a:lnTo>
                    <a:pt x="6512" y="4027"/>
                  </a:lnTo>
                  <a:lnTo>
                    <a:pt x="6538" y="4094"/>
                  </a:lnTo>
                  <a:lnTo>
                    <a:pt x="6554" y="4168"/>
                  </a:lnTo>
                  <a:lnTo>
                    <a:pt x="6560" y="4244"/>
                  </a:lnTo>
                  <a:lnTo>
                    <a:pt x="6554" y="4322"/>
                  </a:lnTo>
                  <a:lnTo>
                    <a:pt x="6538" y="4393"/>
                  </a:lnTo>
                  <a:lnTo>
                    <a:pt x="6512" y="4463"/>
                  </a:lnTo>
                  <a:lnTo>
                    <a:pt x="6476" y="4527"/>
                  </a:lnTo>
                  <a:lnTo>
                    <a:pt x="6432" y="4583"/>
                  </a:lnTo>
                  <a:lnTo>
                    <a:pt x="6381" y="4634"/>
                  </a:lnTo>
                  <a:lnTo>
                    <a:pt x="6323" y="4678"/>
                  </a:lnTo>
                  <a:lnTo>
                    <a:pt x="6261" y="4714"/>
                  </a:lnTo>
                  <a:lnTo>
                    <a:pt x="6191" y="4740"/>
                  </a:lnTo>
                  <a:lnTo>
                    <a:pt x="6117" y="4756"/>
                  </a:lnTo>
                  <a:lnTo>
                    <a:pt x="6041" y="4762"/>
                  </a:lnTo>
                  <a:lnTo>
                    <a:pt x="5970" y="4756"/>
                  </a:lnTo>
                  <a:lnTo>
                    <a:pt x="5898" y="4742"/>
                  </a:lnTo>
                  <a:lnTo>
                    <a:pt x="5832" y="4718"/>
                  </a:lnTo>
                  <a:lnTo>
                    <a:pt x="5770" y="4684"/>
                  </a:lnTo>
                  <a:lnTo>
                    <a:pt x="5714" y="4644"/>
                  </a:lnTo>
                  <a:lnTo>
                    <a:pt x="5664" y="4599"/>
                  </a:lnTo>
                  <a:lnTo>
                    <a:pt x="5621" y="4545"/>
                  </a:lnTo>
                  <a:lnTo>
                    <a:pt x="5585" y="4485"/>
                  </a:lnTo>
                  <a:lnTo>
                    <a:pt x="4811" y="4485"/>
                  </a:lnTo>
                  <a:lnTo>
                    <a:pt x="4589" y="5370"/>
                  </a:lnTo>
                  <a:lnTo>
                    <a:pt x="4565" y="5448"/>
                  </a:lnTo>
                  <a:lnTo>
                    <a:pt x="4532" y="5520"/>
                  </a:lnTo>
                  <a:lnTo>
                    <a:pt x="4492" y="5587"/>
                  </a:lnTo>
                  <a:lnTo>
                    <a:pt x="4442" y="5647"/>
                  </a:lnTo>
                  <a:lnTo>
                    <a:pt x="4388" y="5703"/>
                  </a:lnTo>
                  <a:lnTo>
                    <a:pt x="4326" y="5751"/>
                  </a:lnTo>
                  <a:lnTo>
                    <a:pt x="4258" y="5791"/>
                  </a:lnTo>
                  <a:lnTo>
                    <a:pt x="4189" y="5823"/>
                  </a:lnTo>
                  <a:lnTo>
                    <a:pt x="4113" y="5846"/>
                  </a:lnTo>
                  <a:lnTo>
                    <a:pt x="4035" y="5860"/>
                  </a:lnTo>
                  <a:lnTo>
                    <a:pt x="3953" y="5866"/>
                  </a:lnTo>
                  <a:lnTo>
                    <a:pt x="2607" y="5866"/>
                  </a:lnTo>
                  <a:lnTo>
                    <a:pt x="2525" y="5860"/>
                  </a:lnTo>
                  <a:lnTo>
                    <a:pt x="2447" y="5846"/>
                  </a:lnTo>
                  <a:lnTo>
                    <a:pt x="2372" y="5823"/>
                  </a:lnTo>
                  <a:lnTo>
                    <a:pt x="2300" y="5791"/>
                  </a:lnTo>
                  <a:lnTo>
                    <a:pt x="2234" y="5751"/>
                  </a:lnTo>
                  <a:lnTo>
                    <a:pt x="2172" y="5703"/>
                  </a:lnTo>
                  <a:lnTo>
                    <a:pt x="2118" y="5647"/>
                  </a:lnTo>
                  <a:lnTo>
                    <a:pt x="2068" y="5587"/>
                  </a:lnTo>
                  <a:lnTo>
                    <a:pt x="2028" y="5520"/>
                  </a:lnTo>
                  <a:lnTo>
                    <a:pt x="1995" y="5448"/>
                  </a:lnTo>
                  <a:lnTo>
                    <a:pt x="1971" y="5370"/>
                  </a:lnTo>
                  <a:lnTo>
                    <a:pt x="1749" y="4485"/>
                  </a:lnTo>
                  <a:lnTo>
                    <a:pt x="975" y="4485"/>
                  </a:lnTo>
                  <a:lnTo>
                    <a:pt x="935" y="4551"/>
                  </a:lnTo>
                  <a:lnTo>
                    <a:pt x="886" y="4607"/>
                  </a:lnTo>
                  <a:lnTo>
                    <a:pt x="830" y="4656"/>
                  </a:lnTo>
                  <a:lnTo>
                    <a:pt x="766" y="4698"/>
                  </a:lnTo>
                  <a:lnTo>
                    <a:pt x="696" y="4730"/>
                  </a:lnTo>
                  <a:lnTo>
                    <a:pt x="622" y="4752"/>
                  </a:lnTo>
                  <a:lnTo>
                    <a:pt x="622" y="5659"/>
                  </a:lnTo>
                  <a:lnTo>
                    <a:pt x="770" y="5659"/>
                  </a:lnTo>
                  <a:lnTo>
                    <a:pt x="812" y="5663"/>
                  </a:lnTo>
                  <a:lnTo>
                    <a:pt x="852" y="5673"/>
                  </a:lnTo>
                  <a:lnTo>
                    <a:pt x="890" y="5691"/>
                  </a:lnTo>
                  <a:lnTo>
                    <a:pt x="923" y="5715"/>
                  </a:lnTo>
                  <a:lnTo>
                    <a:pt x="953" y="5745"/>
                  </a:lnTo>
                  <a:lnTo>
                    <a:pt x="977" y="5779"/>
                  </a:lnTo>
                  <a:lnTo>
                    <a:pt x="995" y="5817"/>
                  </a:lnTo>
                  <a:lnTo>
                    <a:pt x="1007" y="5856"/>
                  </a:lnTo>
                  <a:lnTo>
                    <a:pt x="1011" y="5898"/>
                  </a:lnTo>
                  <a:lnTo>
                    <a:pt x="1007" y="5940"/>
                  </a:lnTo>
                  <a:lnTo>
                    <a:pt x="919" y="6470"/>
                  </a:lnTo>
                  <a:lnTo>
                    <a:pt x="910" y="6498"/>
                  </a:lnTo>
                  <a:lnTo>
                    <a:pt x="894" y="6522"/>
                  </a:lnTo>
                  <a:lnTo>
                    <a:pt x="872" y="6540"/>
                  </a:lnTo>
                  <a:lnTo>
                    <a:pt x="846" y="6552"/>
                  </a:lnTo>
                  <a:lnTo>
                    <a:pt x="818" y="6556"/>
                  </a:lnTo>
                  <a:lnTo>
                    <a:pt x="800" y="6554"/>
                  </a:lnTo>
                  <a:lnTo>
                    <a:pt x="768" y="6544"/>
                  </a:lnTo>
                  <a:lnTo>
                    <a:pt x="744" y="6524"/>
                  </a:lnTo>
                  <a:lnTo>
                    <a:pt x="724" y="6498"/>
                  </a:lnTo>
                  <a:lnTo>
                    <a:pt x="714" y="6468"/>
                  </a:lnTo>
                  <a:lnTo>
                    <a:pt x="714" y="6434"/>
                  </a:lnTo>
                  <a:lnTo>
                    <a:pt x="804" y="5906"/>
                  </a:lnTo>
                  <a:lnTo>
                    <a:pt x="804" y="5898"/>
                  </a:lnTo>
                  <a:lnTo>
                    <a:pt x="802" y="5892"/>
                  </a:lnTo>
                  <a:lnTo>
                    <a:pt x="800" y="5886"/>
                  </a:lnTo>
                  <a:lnTo>
                    <a:pt x="798" y="5882"/>
                  </a:lnTo>
                  <a:lnTo>
                    <a:pt x="796" y="5878"/>
                  </a:lnTo>
                  <a:lnTo>
                    <a:pt x="792" y="5874"/>
                  </a:lnTo>
                  <a:lnTo>
                    <a:pt x="788" y="5872"/>
                  </a:lnTo>
                  <a:lnTo>
                    <a:pt x="784" y="5868"/>
                  </a:lnTo>
                  <a:lnTo>
                    <a:pt x="776" y="5866"/>
                  </a:lnTo>
                  <a:lnTo>
                    <a:pt x="770" y="5866"/>
                  </a:lnTo>
                  <a:lnTo>
                    <a:pt x="267" y="5866"/>
                  </a:lnTo>
                  <a:lnTo>
                    <a:pt x="259" y="5866"/>
                  </a:lnTo>
                  <a:lnTo>
                    <a:pt x="253" y="5868"/>
                  </a:lnTo>
                  <a:lnTo>
                    <a:pt x="247" y="5872"/>
                  </a:lnTo>
                  <a:lnTo>
                    <a:pt x="243" y="5874"/>
                  </a:lnTo>
                  <a:lnTo>
                    <a:pt x="239" y="5878"/>
                  </a:lnTo>
                  <a:lnTo>
                    <a:pt x="237" y="5882"/>
                  </a:lnTo>
                  <a:lnTo>
                    <a:pt x="235" y="5886"/>
                  </a:lnTo>
                  <a:lnTo>
                    <a:pt x="233" y="5892"/>
                  </a:lnTo>
                  <a:lnTo>
                    <a:pt x="231" y="5898"/>
                  </a:lnTo>
                  <a:lnTo>
                    <a:pt x="233" y="5906"/>
                  </a:lnTo>
                  <a:lnTo>
                    <a:pt x="321" y="6434"/>
                  </a:lnTo>
                  <a:lnTo>
                    <a:pt x="321" y="6468"/>
                  </a:lnTo>
                  <a:lnTo>
                    <a:pt x="311" y="6498"/>
                  </a:lnTo>
                  <a:lnTo>
                    <a:pt x="293" y="6524"/>
                  </a:lnTo>
                  <a:lnTo>
                    <a:pt x="267" y="6544"/>
                  </a:lnTo>
                  <a:lnTo>
                    <a:pt x="235" y="6554"/>
                  </a:lnTo>
                  <a:lnTo>
                    <a:pt x="203" y="6554"/>
                  </a:lnTo>
                  <a:lnTo>
                    <a:pt x="172" y="6544"/>
                  </a:lnTo>
                  <a:lnTo>
                    <a:pt x="146" y="6526"/>
                  </a:lnTo>
                  <a:lnTo>
                    <a:pt x="128" y="6500"/>
                  </a:lnTo>
                  <a:lnTo>
                    <a:pt x="116" y="6470"/>
                  </a:lnTo>
                  <a:lnTo>
                    <a:pt x="28" y="5940"/>
                  </a:lnTo>
                  <a:lnTo>
                    <a:pt x="26" y="5898"/>
                  </a:lnTo>
                  <a:lnTo>
                    <a:pt x="30" y="5856"/>
                  </a:lnTo>
                  <a:lnTo>
                    <a:pt x="40" y="5817"/>
                  </a:lnTo>
                  <a:lnTo>
                    <a:pt x="58" y="5779"/>
                  </a:lnTo>
                  <a:lnTo>
                    <a:pt x="82" y="5745"/>
                  </a:lnTo>
                  <a:lnTo>
                    <a:pt x="112" y="5715"/>
                  </a:lnTo>
                  <a:lnTo>
                    <a:pt x="146" y="5691"/>
                  </a:lnTo>
                  <a:lnTo>
                    <a:pt x="184" y="5673"/>
                  </a:lnTo>
                  <a:lnTo>
                    <a:pt x="225" y="5663"/>
                  </a:lnTo>
                  <a:lnTo>
                    <a:pt x="267" y="5659"/>
                  </a:lnTo>
                  <a:lnTo>
                    <a:pt x="415" y="5659"/>
                  </a:lnTo>
                  <a:lnTo>
                    <a:pt x="415" y="4752"/>
                  </a:lnTo>
                  <a:lnTo>
                    <a:pt x="345" y="4732"/>
                  </a:lnTo>
                  <a:lnTo>
                    <a:pt x="281" y="4704"/>
                  </a:lnTo>
                  <a:lnTo>
                    <a:pt x="221" y="4668"/>
                  </a:lnTo>
                  <a:lnTo>
                    <a:pt x="166" y="4625"/>
                  </a:lnTo>
                  <a:lnTo>
                    <a:pt x="118" y="4573"/>
                  </a:lnTo>
                  <a:lnTo>
                    <a:pt x="78" y="4517"/>
                  </a:lnTo>
                  <a:lnTo>
                    <a:pt x="46" y="4455"/>
                  </a:lnTo>
                  <a:lnTo>
                    <a:pt x="20" y="4389"/>
                  </a:lnTo>
                  <a:lnTo>
                    <a:pt x="6" y="4318"/>
                  </a:lnTo>
                  <a:lnTo>
                    <a:pt x="0" y="4244"/>
                  </a:lnTo>
                  <a:lnTo>
                    <a:pt x="6" y="4168"/>
                  </a:lnTo>
                  <a:lnTo>
                    <a:pt x="22" y="4094"/>
                  </a:lnTo>
                  <a:lnTo>
                    <a:pt x="48" y="4027"/>
                  </a:lnTo>
                  <a:lnTo>
                    <a:pt x="84" y="3963"/>
                  </a:lnTo>
                  <a:lnTo>
                    <a:pt x="128" y="3905"/>
                  </a:lnTo>
                  <a:lnTo>
                    <a:pt x="178" y="3853"/>
                  </a:lnTo>
                  <a:lnTo>
                    <a:pt x="235" y="3809"/>
                  </a:lnTo>
                  <a:lnTo>
                    <a:pt x="299" y="3775"/>
                  </a:lnTo>
                  <a:lnTo>
                    <a:pt x="369" y="3749"/>
                  </a:lnTo>
                  <a:lnTo>
                    <a:pt x="441" y="3732"/>
                  </a:lnTo>
                  <a:lnTo>
                    <a:pt x="519" y="3728"/>
                  </a:lnTo>
                  <a:lnTo>
                    <a:pt x="594" y="3732"/>
                  </a:lnTo>
                  <a:lnTo>
                    <a:pt x="668" y="3749"/>
                  </a:lnTo>
                  <a:lnTo>
                    <a:pt x="736" y="3775"/>
                  </a:lnTo>
                  <a:lnTo>
                    <a:pt x="800" y="3809"/>
                  </a:lnTo>
                  <a:lnTo>
                    <a:pt x="858" y="3853"/>
                  </a:lnTo>
                  <a:lnTo>
                    <a:pt x="910" y="3905"/>
                  </a:lnTo>
                  <a:lnTo>
                    <a:pt x="951" y="3963"/>
                  </a:lnTo>
                  <a:lnTo>
                    <a:pt x="987" y="4027"/>
                  </a:lnTo>
                  <a:lnTo>
                    <a:pt x="1013" y="4094"/>
                  </a:lnTo>
                  <a:lnTo>
                    <a:pt x="1029" y="4168"/>
                  </a:lnTo>
                  <a:lnTo>
                    <a:pt x="1035" y="4244"/>
                  </a:lnTo>
                  <a:lnTo>
                    <a:pt x="1035" y="4280"/>
                  </a:lnTo>
                  <a:lnTo>
                    <a:pt x="1697" y="4280"/>
                  </a:lnTo>
                  <a:lnTo>
                    <a:pt x="1608" y="3923"/>
                  </a:lnTo>
                  <a:lnTo>
                    <a:pt x="1598" y="3865"/>
                  </a:lnTo>
                  <a:lnTo>
                    <a:pt x="1598" y="3807"/>
                  </a:lnTo>
                  <a:lnTo>
                    <a:pt x="1606" y="3751"/>
                  </a:lnTo>
                  <a:lnTo>
                    <a:pt x="1622" y="3698"/>
                  </a:lnTo>
                  <a:lnTo>
                    <a:pt x="1645" y="3646"/>
                  </a:lnTo>
                  <a:lnTo>
                    <a:pt x="1677" y="3596"/>
                  </a:lnTo>
                  <a:lnTo>
                    <a:pt x="1715" y="3554"/>
                  </a:lnTo>
                  <a:lnTo>
                    <a:pt x="1761" y="3518"/>
                  </a:lnTo>
                  <a:lnTo>
                    <a:pt x="1809" y="3488"/>
                  </a:lnTo>
                  <a:lnTo>
                    <a:pt x="1863" y="3468"/>
                  </a:lnTo>
                  <a:lnTo>
                    <a:pt x="1919" y="3454"/>
                  </a:lnTo>
                  <a:lnTo>
                    <a:pt x="1977" y="3450"/>
                  </a:lnTo>
                  <a:lnTo>
                    <a:pt x="4583" y="3450"/>
                  </a:lnTo>
                  <a:lnTo>
                    <a:pt x="4641" y="3454"/>
                  </a:lnTo>
                  <a:lnTo>
                    <a:pt x="4697" y="3468"/>
                  </a:lnTo>
                  <a:lnTo>
                    <a:pt x="4749" y="3488"/>
                  </a:lnTo>
                  <a:lnTo>
                    <a:pt x="4799" y="3518"/>
                  </a:lnTo>
                  <a:lnTo>
                    <a:pt x="4843" y="3554"/>
                  </a:lnTo>
                  <a:lnTo>
                    <a:pt x="4883" y="3596"/>
                  </a:lnTo>
                  <a:lnTo>
                    <a:pt x="4915" y="3646"/>
                  </a:lnTo>
                  <a:lnTo>
                    <a:pt x="4938" y="3698"/>
                  </a:lnTo>
                  <a:lnTo>
                    <a:pt x="4954" y="3751"/>
                  </a:lnTo>
                  <a:lnTo>
                    <a:pt x="4962" y="3807"/>
                  </a:lnTo>
                  <a:lnTo>
                    <a:pt x="4962" y="3865"/>
                  </a:lnTo>
                  <a:lnTo>
                    <a:pt x="4952" y="3923"/>
                  </a:lnTo>
                  <a:lnTo>
                    <a:pt x="4863" y="4280"/>
                  </a:lnTo>
                  <a:lnTo>
                    <a:pt x="5525" y="4280"/>
                  </a:lnTo>
                  <a:lnTo>
                    <a:pt x="5525" y="4244"/>
                  </a:lnTo>
                  <a:lnTo>
                    <a:pt x="5529" y="4174"/>
                  </a:lnTo>
                  <a:lnTo>
                    <a:pt x="5543" y="4104"/>
                  </a:lnTo>
                  <a:lnTo>
                    <a:pt x="5567" y="4040"/>
                  </a:lnTo>
                  <a:lnTo>
                    <a:pt x="5597" y="3981"/>
                  </a:lnTo>
                  <a:lnTo>
                    <a:pt x="5635" y="3925"/>
                  </a:lnTo>
                  <a:lnTo>
                    <a:pt x="5680" y="3875"/>
                  </a:lnTo>
                  <a:lnTo>
                    <a:pt x="5730" y="3831"/>
                  </a:lnTo>
                  <a:lnTo>
                    <a:pt x="5190" y="2920"/>
                  </a:lnTo>
                  <a:lnTo>
                    <a:pt x="5070" y="2978"/>
                  </a:lnTo>
                  <a:lnTo>
                    <a:pt x="4948" y="3024"/>
                  </a:lnTo>
                  <a:lnTo>
                    <a:pt x="4825" y="3060"/>
                  </a:lnTo>
                  <a:lnTo>
                    <a:pt x="4697" y="3086"/>
                  </a:lnTo>
                  <a:lnTo>
                    <a:pt x="4569" y="3102"/>
                  </a:lnTo>
                  <a:lnTo>
                    <a:pt x="4442" y="3106"/>
                  </a:lnTo>
                  <a:lnTo>
                    <a:pt x="4312" y="3098"/>
                  </a:lnTo>
                  <a:lnTo>
                    <a:pt x="4185" y="3082"/>
                  </a:lnTo>
                  <a:lnTo>
                    <a:pt x="4059" y="3054"/>
                  </a:lnTo>
                  <a:lnTo>
                    <a:pt x="3935" y="3016"/>
                  </a:lnTo>
                  <a:lnTo>
                    <a:pt x="3814" y="2968"/>
                  </a:lnTo>
                  <a:lnTo>
                    <a:pt x="1899" y="2968"/>
                  </a:lnTo>
                  <a:lnTo>
                    <a:pt x="1809" y="2962"/>
                  </a:lnTo>
                  <a:lnTo>
                    <a:pt x="1725" y="2944"/>
                  </a:lnTo>
                  <a:lnTo>
                    <a:pt x="1643" y="2916"/>
                  </a:lnTo>
                  <a:lnTo>
                    <a:pt x="1568" y="2878"/>
                  </a:lnTo>
                  <a:lnTo>
                    <a:pt x="1498" y="2831"/>
                  </a:lnTo>
                  <a:lnTo>
                    <a:pt x="1436" y="2775"/>
                  </a:lnTo>
                  <a:lnTo>
                    <a:pt x="1380" y="2713"/>
                  </a:lnTo>
                  <a:lnTo>
                    <a:pt x="1332" y="2643"/>
                  </a:lnTo>
                  <a:lnTo>
                    <a:pt x="1294" y="2567"/>
                  </a:lnTo>
                  <a:lnTo>
                    <a:pt x="1267" y="2486"/>
                  </a:lnTo>
                  <a:lnTo>
                    <a:pt x="1249" y="2400"/>
                  </a:lnTo>
                  <a:lnTo>
                    <a:pt x="1243" y="2312"/>
                  </a:lnTo>
                  <a:lnTo>
                    <a:pt x="1243" y="2035"/>
                  </a:lnTo>
                  <a:lnTo>
                    <a:pt x="1249" y="1878"/>
                  </a:lnTo>
                  <a:lnTo>
                    <a:pt x="1267" y="1722"/>
                  </a:lnTo>
                  <a:lnTo>
                    <a:pt x="1296" y="1571"/>
                  </a:lnTo>
                  <a:lnTo>
                    <a:pt x="1338" y="1423"/>
                  </a:lnTo>
                  <a:lnTo>
                    <a:pt x="1388" y="1280"/>
                  </a:lnTo>
                  <a:lnTo>
                    <a:pt x="1450" y="1142"/>
                  </a:lnTo>
                  <a:lnTo>
                    <a:pt x="1522" y="1009"/>
                  </a:lnTo>
                  <a:lnTo>
                    <a:pt x="1602" y="883"/>
                  </a:lnTo>
                  <a:lnTo>
                    <a:pt x="1691" y="763"/>
                  </a:lnTo>
                  <a:lnTo>
                    <a:pt x="1789" y="652"/>
                  </a:lnTo>
                  <a:lnTo>
                    <a:pt x="1895" y="546"/>
                  </a:lnTo>
                  <a:lnTo>
                    <a:pt x="2007" y="448"/>
                  </a:lnTo>
                  <a:lnTo>
                    <a:pt x="2126" y="359"/>
                  </a:lnTo>
                  <a:lnTo>
                    <a:pt x="2252" y="279"/>
                  </a:lnTo>
                  <a:lnTo>
                    <a:pt x="2385" y="207"/>
                  </a:lnTo>
                  <a:lnTo>
                    <a:pt x="2523" y="145"/>
                  </a:lnTo>
                  <a:lnTo>
                    <a:pt x="2665" y="96"/>
                  </a:lnTo>
                  <a:lnTo>
                    <a:pt x="2814" y="54"/>
                  </a:lnTo>
                  <a:lnTo>
                    <a:pt x="2966" y="24"/>
                  </a:lnTo>
                  <a:lnTo>
                    <a:pt x="3121"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8" name="Freeform 113">
              <a:extLst>
                <a:ext uri="{FF2B5EF4-FFF2-40B4-BE49-F238E27FC236}">
                  <a16:creationId xmlns:a16="http://schemas.microsoft.com/office/drawing/2014/main" id="{13859140-8446-47E3-AE71-776220292254}"/>
                </a:ext>
              </a:extLst>
            </p:cNvPr>
            <p:cNvSpPr>
              <a:spLocks/>
            </p:cNvSpPr>
            <p:nvPr/>
          </p:nvSpPr>
          <p:spPr bwMode="auto">
            <a:xfrm>
              <a:off x="7439026" y="368300"/>
              <a:ext cx="163513" cy="174625"/>
            </a:xfrm>
            <a:custGeom>
              <a:avLst/>
              <a:gdLst>
                <a:gd name="T0" fmla="*/ 103 w 207"/>
                <a:gd name="T1" fmla="*/ 0 h 219"/>
                <a:gd name="T2" fmla="*/ 135 w 207"/>
                <a:gd name="T3" fmla="*/ 4 h 219"/>
                <a:gd name="T4" fmla="*/ 165 w 207"/>
                <a:gd name="T5" fmla="*/ 20 h 219"/>
                <a:gd name="T6" fmla="*/ 187 w 207"/>
                <a:gd name="T7" fmla="*/ 42 h 219"/>
                <a:gd name="T8" fmla="*/ 201 w 207"/>
                <a:gd name="T9" fmla="*/ 70 h 219"/>
                <a:gd name="T10" fmla="*/ 207 w 207"/>
                <a:gd name="T11" fmla="*/ 102 h 219"/>
                <a:gd name="T12" fmla="*/ 207 w 207"/>
                <a:gd name="T13" fmla="*/ 115 h 219"/>
                <a:gd name="T14" fmla="*/ 201 w 207"/>
                <a:gd name="T15" fmla="*/ 149 h 219"/>
                <a:gd name="T16" fmla="*/ 187 w 207"/>
                <a:gd name="T17" fmla="*/ 177 h 219"/>
                <a:gd name="T18" fmla="*/ 165 w 207"/>
                <a:gd name="T19" fmla="*/ 199 h 219"/>
                <a:gd name="T20" fmla="*/ 135 w 207"/>
                <a:gd name="T21" fmla="*/ 215 h 219"/>
                <a:gd name="T22" fmla="*/ 103 w 207"/>
                <a:gd name="T23" fmla="*/ 219 h 219"/>
                <a:gd name="T24" fmla="*/ 71 w 207"/>
                <a:gd name="T25" fmla="*/ 215 h 219"/>
                <a:gd name="T26" fmla="*/ 41 w 207"/>
                <a:gd name="T27" fmla="*/ 199 h 219"/>
                <a:gd name="T28" fmla="*/ 20 w 207"/>
                <a:gd name="T29" fmla="*/ 177 h 219"/>
                <a:gd name="T30" fmla="*/ 6 w 207"/>
                <a:gd name="T31" fmla="*/ 149 h 219"/>
                <a:gd name="T32" fmla="*/ 0 w 207"/>
                <a:gd name="T33" fmla="*/ 115 h 219"/>
                <a:gd name="T34" fmla="*/ 0 w 207"/>
                <a:gd name="T35" fmla="*/ 102 h 219"/>
                <a:gd name="T36" fmla="*/ 6 w 207"/>
                <a:gd name="T37" fmla="*/ 70 h 219"/>
                <a:gd name="T38" fmla="*/ 20 w 207"/>
                <a:gd name="T39" fmla="*/ 42 h 219"/>
                <a:gd name="T40" fmla="*/ 41 w 207"/>
                <a:gd name="T41" fmla="*/ 20 h 219"/>
                <a:gd name="T42" fmla="*/ 71 w 207"/>
                <a:gd name="T43" fmla="*/ 4 h 219"/>
                <a:gd name="T44" fmla="*/ 103 w 207"/>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7" h="219">
                  <a:moveTo>
                    <a:pt x="103" y="0"/>
                  </a:moveTo>
                  <a:lnTo>
                    <a:pt x="135" y="4"/>
                  </a:lnTo>
                  <a:lnTo>
                    <a:pt x="165" y="20"/>
                  </a:lnTo>
                  <a:lnTo>
                    <a:pt x="187" y="42"/>
                  </a:lnTo>
                  <a:lnTo>
                    <a:pt x="201" y="70"/>
                  </a:lnTo>
                  <a:lnTo>
                    <a:pt x="207" y="102"/>
                  </a:lnTo>
                  <a:lnTo>
                    <a:pt x="207" y="115"/>
                  </a:lnTo>
                  <a:lnTo>
                    <a:pt x="201" y="149"/>
                  </a:lnTo>
                  <a:lnTo>
                    <a:pt x="187" y="177"/>
                  </a:lnTo>
                  <a:lnTo>
                    <a:pt x="165" y="199"/>
                  </a:lnTo>
                  <a:lnTo>
                    <a:pt x="135" y="215"/>
                  </a:lnTo>
                  <a:lnTo>
                    <a:pt x="103" y="219"/>
                  </a:lnTo>
                  <a:lnTo>
                    <a:pt x="71" y="215"/>
                  </a:lnTo>
                  <a:lnTo>
                    <a:pt x="41" y="199"/>
                  </a:lnTo>
                  <a:lnTo>
                    <a:pt x="20" y="177"/>
                  </a:lnTo>
                  <a:lnTo>
                    <a:pt x="6" y="149"/>
                  </a:lnTo>
                  <a:lnTo>
                    <a:pt x="0" y="115"/>
                  </a:lnTo>
                  <a:lnTo>
                    <a:pt x="0" y="102"/>
                  </a:lnTo>
                  <a:lnTo>
                    <a:pt x="6" y="70"/>
                  </a:lnTo>
                  <a:lnTo>
                    <a:pt x="20" y="42"/>
                  </a:lnTo>
                  <a:lnTo>
                    <a:pt x="41" y="20"/>
                  </a:lnTo>
                  <a:lnTo>
                    <a:pt x="71" y="4"/>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9" name="Freeform 114">
              <a:extLst>
                <a:ext uri="{FF2B5EF4-FFF2-40B4-BE49-F238E27FC236}">
                  <a16:creationId xmlns:a16="http://schemas.microsoft.com/office/drawing/2014/main" id="{AF4DB269-D8F0-473A-AC33-55F4AA82AA58}"/>
                </a:ext>
              </a:extLst>
            </p:cNvPr>
            <p:cNvSpPr>
              <a:spLocks/>
            </p:cNvSpPr>
            <p:nvPr/>
          </p:nvSpPr>
          <p:spPr bwMode="auto">
            <a:xfrm>
              <a:off x="8645526" y="368300"/>
              <a:ext cx="163513" cy="174625"/>
            </a:xfrm>
            <a:custGeom>
              <a:avLst/>
              <a:gdLst>
                <a:gd name="T0" fmla="*/ 104 w 208"/>
                <a:gd name="T1" fmla="*/ 0 h 219"/>
                <a:gd name="T2" fmla="*/ 136 w 208"/>
                <a:gd name="T3" fmla="*/ 4 h 219"/>
                <a:gd name="T4" fmla="*/ 164 w 208"/>
                <a:gd name="T5" fmla="*/ 20 h 219"/>
                <a:gd name="T6" fmla="*/ 186 w 208"/>
                <a:gd name="T7" fmla="*/ 42 h 219"/>
                <a:gd name="T8" fmla="*/ 202 w 208"/>
                <a:gd name="T9" fmla="*/ 70 h 219"/>
                <a:gd name="T10" fmla="*/ 208 w 208"/>
                <a:gd name="T11" fmla="*/ 102 h 219"/>
                <a:gd name="T12" fmla="*/ 208 w 208"/>
                <a:gd name="T13" fmla="*/ 115 h 219"/>
                <a:gd name="T14" fmla="*/ 202 w 208"/>
                <a:gd name="T15" fmla="*/ 149 h 219"/>
                <a:gd name="T16" fmla="*/ 186 w 208"/>
                <a:gd name="T17" fmla="*/ 177 h 219"/>
                <a:gd name="T18" fmla="*/ 164 w 208"/>
                <a:gd name="T19" fmla="*/ 199 h 219"/>
                <a:gd name="T20" fmla="*/ 136 w 208"/>
                <a:gd name="T21" fmla="*/ 215 h 219"/>
                <a:gd name="T22" fmla="*/ 104 w 208"/>
                <a:gd name="T23" fmla="*/ 219 h 219"/>
                <a:gd name="T24" fmla="*/ 70 w 208"/>
                <a:gd name="T25" fmla="*/ 215 h 219"/>
                <a:gd name="T26" fmla="*/ 42 w 208"/>
                <a:gd name="T27" fmla="*/ 199 h 219"/>
                <a:gd name="T28" fmla="*/ 20 w 208"/>
                <a:gd name="T29" fmla="*/ 177 h 219"/>
                <a:gd name="T30" fmla="*/ 4 w 208"/>
                <a:gd name="T31" fmla="*/ 149 h 219"/>
                <a:gd name="T32" fmla="*/ 0 w 208"/>
                <a:gd name="T33" fmla="*/ 115 h 219"/>
                <a:gd name="T34" fmla="*/ 0 w 208"/>
                <a:gd name="T35" fmla="*/ 102 h 219"/>
                <a:gd name="T36" fmla="*/ 4 w 208"/>
                <a:gd name="T37" fmla="*/ 70 h 219"/>
                <a:gd name="T38" fmla="*/ 20 w 208"/>
                <a:gd name="T39" fmla="*/ 42 h 219"/>
                <a:gd name="T40" fmla="*/ 42 w 208"/>
                <a:gd name="T41" fmla="*/ 20 h 219"/>
                <a:gd name="T42" fmla="*/ 70 w 208"/>
                <a:gd name="T43" fmla="*/ 4 h 219"/>
                <a:gd name="T44" fmla="*/ 104 w 208"/>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 h="219">
                  <a:moveTo>
                    <a:pt x="104" y="0"/>
                  </a:moveTo>
                  <a:lnTo>
                    <a:pt x="136" y="4"/>
                  </a:lnTo>
                  <a:lnTo>
                    <a:pt x="164" y="20"/>
                  </a:lnTo>
                  <a:lnTo>
                    <a:pt x="186" y="42"/>
                  </a:lnTo>
                  <a:lnTo>
                    <a:pt x="202" y="70"/>
                  </a:lnTo>
                  <a:lnTo>
                    <a:pt x="208" y="102"/>
                  </a:lnTo>
                  <a:lnTo>
                    <a:pt x="208" y="115"/>
                  </a:lnTo>
                  <a:lnTo>
                    <a:pt x="202" y="149"/>
                  </a:lnTo>
                  <a:lnTo>
                    <a:pt x="186" y="177"/>
                  </a:lnTo>
                  <a:lnTo>
                    <a:pt x="164" y="199"/>
                  </a:lnTo>
                  <a:lnTo>
                    <a:pt x="136" y="215"/>
                  </a:lnTo>
                  <a:lnTo>
                    <a:pt x="104" y="219"/>
                  </a:lnTo>
                  <a:lnTo>
                    <a:pt x="70" y="215"/>
                  </a:lnTo>
                  <a:lnTo>
                    <a:pt x="42" y="199"/>
                  </a:lnTo>
                  <a:lnTo>
                    <a:pt x="20" y="177"/>
                  </a:lnTo>
                  <a:lnTo>
                    <a:pt x="4" y="149"/>
                  </a:lnTo>
                  <a:lnTo>
                    <a:pt x="0" y="115"/>
                  </a:lnTo>
                  <a:lnTo>
                    <a:pt x="0" y="102"/>
                  </a:lnTo>
                  <a:lnTo>
                    <a:pt x="4" y="70"/>
                  </a:lnTo>
                  <a:lnTo>
                    <a:pt x="20" y="42"/>
                  </a:lnTo>
                  <a:lnTo>
                    <a:pt x="42" y="20"/>
                  </a:lnTo>
                  <a:lnTo>
                    <a:pt x="70" y="4"/>
                  </a:lnTo>
                  <a:lnTo>
                    <a:pt x="1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0" name="Freeform 115">
              <a:extLst>
                <a:ext uri="{FF2B5EF4-FFF2-40B4-BE49-F238E27FC236}">
                  <a16:creationId xmlns:a16="http://schemas.microsoft.com/office/drawing/2014/main" id="{D4962C71-9791-4FB9-B06A-78B038B7408D}"/>
                </a:ext>
              </a:extLst>
            </p:cNvPr>
            <p:cNvSpPr>
              <a:spLocks noEditPoints="1"/>
            </p:cNvSpPr>
            <p:nvPr/>
          </p:nvSpPr>
          <p:spPr bwMode="auto">
            <a:xfrm>
              <a:off x="8259763" y="-3071813"/>
              <a:ext cx="1698625" cy="1698625"/>
            </a:xfrm>
            <a:custGeom>
              <a:avLst/>
              <a:gdLst>
                <a:gd name="T0" fmla="*/ 973 w 2140"/>
                <a:gd name="T1" fmla="*/ 212 h 2139"/>
                <a:gd name="T2" fmla="*/ 786 w 2140"/>
                <a:gd name="T3" fmla="*/ 256 h 2139"/>
                <a:gd name="T4" fmla="*/ 612 w 2140"/>
                <a:gd name="T5" fmla="*/ 337 h 2139"/>
                <a:gd name="T6" fmla="*/ 460 w 2140"/>
                <a:gd name="T7" fmla="*/ 459 h 2139"/>
                <a:gd name="T8" fmla="*/ 339 w 2140"/>
                <a:gd name="T9" fmla="*/ 610 h 2139"/>
                <a:gd name="T10" fmla="*/ 255 w 2140"/>
                <a:gd name="T11" fmla="*/ 784 h 2139"/>
                <a:gd name="T12" fmla="*/ 213 w 2140"/>
                <a:gd name="T13" fmla="*/ 971 h 2139"/>
                <a:gd name="T14" fmla="*/ 213 w 2140"/>
                <a:gd name="T15" fmla="*/ 1166 h 2139"/>
                <a:gd name="T16" fmla="*/ 255 w 2140"/>
                <a:gd name="T17" fmla="*/ 1354 h 2139"/>
                <a:gd name="T18" fmla="*/ 339 w 2140"/>
                <a:gd name="T19" fmla="*/ 1527 h 2139"/>
                <a:gd name="T20" fmla="*/ 460 w 2140"/>
                <a:gd name="T21" fmla="*/ 1679 h 2139"/>
                <a:gd name="T22" fmla="*/ 612 w 2140"/>
                <a:gd name="T23" fmla="*/ 1800 h 2139"/>
                <a:gd name="T24" fmla="*/ 786 w 2140"/>
                <a:gd name="T25" fmla="*/ 1884 h 2139"/>
                <a:gd name="T26" fmla="*/ 973 w 2140"/>
                <a:gd name="T27" fmla="*/ 1926 h 2139"/>
                <a:gd name="T28" fmla="*/ 1169 w 2140"/>
                <a:gd name="T29" fmla="*/ 1926 h 2139"/>
                <a:gd name="T30" fmla="*/ 1356 w 2140"/>
                <a:gd name="T31" fmla="*/ 1884 h 2139"/>
                <a:gd name="T32" fmla="*/ 1530 w 2140"/>
                <a:gd name="T33" fmla="*/ 1800 h 2139"/>
                <a:gd name="T34" fmla="*/ 1681 w 2140"/>
                <a:gd name="T35" fmla="*/ 1679 h 2139"/>
                <a:gd name="T36" fmla="*/ 1803 w 2140"/>
                <a:gd name="T37" fmla="*/ 1527 h 2139"/>
                <a:gd name="T38" fmla="*/ 1885 w 2140"/>
                <a:gd name="T39" fmla="*/ 1354 h 2139"/>
                <a:gd name="T40" fmla="*/ 1928 w 2140"/>
                <a:gd name="T41" fmla="*/ 1166 h 2139"/>
                <a:gd name="T42" fmla="*/ 1928 w 2140"/>
                <a:gd name="T43" fmla="*/ 971 h 2139"/>
                <a:gd name="T44" fmla="*/ 1885 w 2140"/>
                <a:gd name="T45" fmla="*/ 784 h 2139"/>
                <a:gd name="T46" fmla="*/ 1803 w 2140"/>
                <a:gd name="T47" fmla="*/ 610 h 2139"/>
                <a:gd name="T48" fmla="*/ 1681 w 2140"/>
                <a:gd name="T49" fmla="*/ 459 h 2139"/>
                <a:gd name="T50" fmla="*/ 1530 w 2140"/>
                <a:gd name="T51" fmla="*/ 337 h 2139"/>
                <a:gd name="T52" fmla="*/ 1356 w 2140"/>
                <a:gd name="T53" fmla="*/ 256 h 2139"/>
                <a:gd name="T54" fmla="*/ 1169 w 2140"/>
                <a:gd name="T55" fmla="*/ 212 h 2139"/>
                <a:gd name="T56" fmla="*/ 1071 w 2140"/>
                <a:gd name="T57" fmla="*/ 0 h 2139"/>
                <a:gd name="T58" fmla="*/ 1280 w 2140"/>
                <a:gd name="T59" fmla="*/ 20 h 2139"/>
                <a:gd name="T60" fmla="*/ 1480 w 2140"/>
                <a:gd name="T61" fmla="*/ 80 h 2139"/>
                <a:gd name="T62" fmla="*/ 1663 w 2140"/>
                <a:gd name="T63" fmla="*/ 178 h 2139"/>
                <a:gd name="T64" fmla="*/ 1827 w 2140"/>
                <a:gd name="T65" fmla="*/ 313 h 2139"/>
                <a:gd name="T66" fmla="*/ 1962 w 2140"/>
                <a:gd name="T67" fmla="*/ 477 h 2139"/>
                <a:gd name="T68" fmla="*/ 2060 w 2140"/>
                <a:gd name="T69" fmla="*/ 660 h 2139"/>
                <a:gd name="T70" fmla="*/ 2120 w 2140"/>
                <a:gd name="T71" fmla="*/ 859 h 2139"/>
                <a:gd name="T72" fmla="*/ 2140 w 2140"/>
                <a:gd name="T73" fmla="*/ 1069 h 2139"/>
                <a:gd name="T74" fmla="*/ 2120 w 2140"/>
                <a:gd name="T75" fmla="*/ 1280 h 2139"/>
                <a:gd name="T76" fmla="*/ 2060 w 2140"/>
                <a:gd name="T77" fmla="*/ 1479 h 2139"/>
                <a:gd name="T78" fmla="*/ 1962 w 2140"/>
                <a:gd name="T79" fmla="*/ 1663 h 2139"/>
                <a:gd name="T80" fmla="*/ 1827 w 2140"/>
                <a:gd name="T81" fmla="*/ 1826 h 2139"/>
                <a:gd name="T82" fmla="*/ 1663 w 2140"/>
                <a:gd name="T83" fmla="*/ 1960 h 2139"/>
                <a:gd name="T84" fmla="*/ 1480 w 2140"/>
                <a:gd name="T85" fmla="*/ 2057 h 2139"/>
                <a:gd name="T86" fmla="*/ 1280 w 2140"/>
                <a:gd name="T87" fmla="*/ 2117 h 2139"/>
                <a:gd name="T88" fmla="*/ 1071 w 2140"/>
                <a:gd name="T89" fmla="*/ 2139 h 2139"/>
                <a:gd name="T90" fmla="*/ 859 w 2140"/>
                <a:gd name="T91" fmla="*/ 2117 h 2139"/>
                <a:gd name="T92" fmla="*/ 660 w 2140"/>
                <a:gd name="T93" fmla="*/ 2057 h 2139"/>
                <a:gd name="T94" fmla="*/ 476 w 2140"/>
                <a:gd name="T95" fmla="*/ 1960 h 2139"/>
                <a:gd name="T96" fmla="*/ 313 w 2140"/>
                <a:gd name="T97" fmla="*/ 1826 h 2139"/>
                <a:gd name="T98" fmla="*/ 179 w 2140"/>
                <a:gd name="T99" fmla="*/ 1663 h 2139"/>
                <a:gd name="T100" fmla="*/ 82 w 2140"/>
                <a:gd name="T101" fmla="*/ 1479 h 2139"/>
                <a:gd name="T102" fmla="*/ 22 w 2140"/>
                <a:gd name="T103" fmla="*/ 1280 h 2139"/>
                <a:gd name="T104" fmla="*/ 0 w 2140"/>
                <a:gd name="T105" fmla="*/ 1069 h 2139"/>
                <a:gd name="T106" fmla="*/ 22 w 2140"/>
                <a:gd name="T107" fmla="*/ 859 h 2139"/>
                <a:gd name="T108" fmla="*/ 82 w 2140"/>
                <a:gd name="T109" fmla="*/ 660 h 2139"/>
                <a:gd name="T110" fmla="*/ 179 w 2140"/>
                <a:gd name="T111" fmla="*/ 477 h 2139"/>
                <a:gd name="T112" fmla="*/ 313 w 2140"/>
                <a:gd name="T113" fmla="*/ 313 h 2139"/>
                <a:gd name="T114" fmla="*/ 476 w 2140"/>
                <a:gd name="T115" fmla="*/ 178 h 2139"/>
                <a:gd name="T116" fmla="*/ 660 w 2140"/>
                <a:gd name="T117" fmla="*/ 80 h 2139"/>
                <a:gd name="T118" fmla="*/ 859 w 2140"/>
                <a:gd name="T119" fmla="*/ 20 h 2139"/>
                <a:gd name="T120" fmla="*/ 1071 w 2140"/>
                <a:gd name="T121" fmla="*/ 0 h 2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40" h="2139">
                  <a:moveTo>
                    <a:pt x="1071" y="206"/>
                  </a:moveTo>
                  <a:lnTo>
                    <a:pt x="973" y="212"/>
                  </a:lnTo>
                  <a:lnTo>
                    <a:pt x="877" y="228"/>
                  </a:lnTo>
                  <a:lnTo>
                    <a:pt x="786" y="256"/>
                  </a:lnTo>
                  <a:lnTo>
                    <a:pt x="696" y="291"/>
                  </a:lnTo>
                  <a:lnTo>
                    <a:pt x="612" y="337"/>
                  </a:lnTo>
                  <a:lnTo>
                    <a:pt x="534" y="393"/>
                  </a:lnTo>
                  <a:lnTo>
                    <a:pt x="460" y="459"/>
                  </a:lnTo>
                  <a:lnTo>
                    <a:pt x="395" y="533"/>
                  </a:lnTo>
                  <a:lnTo>
                    <a:pt x="339" y="610"/>
                  </a:lnTo>
                  <a:lnTo>
                    <a:pt x="293" y="694"/>
                  </a:lnTo>
                  <a:lnTo>
                    <a:pt x="255" y="784"/>
                  </a:lnTo>
                  <a:lnTo>
                    <a:pt x="229" y="875"/>
                  </a:lnTo>
                  <a:lnTo>
                    <a:pt x="213" y="971"/>
                  </a:lnTo>
                  <a:lnTo>
                    <a:pt x="207" y="1069"/>
                  </a:lnTo>
                  <a:lnTo>
                    <a:pt x="213" y="1166"/>
                  </a:lnTo>
                  <a:lnTo>
                    <a:pt x="229" y="1262"/>
                  </a:lnTo>
                  <a:lnTo>
                    <a:pt x="255" y="1354"/>
                  </a:lnTo>
                  <a:lnTo>
                    <a:pt x="293" y="1444"/>
                  </a:lnTo>
                  <a:lnTo>
                    <a:pt x="339" y="1527"/>
                  </a:lnTo>
                  <a:lnTo>
                    <a:pt x="395" y="1605"/>
                  </a:lnTo>
                  <a:lnTo>
                    <a:pt x="460" y="1679"/>
                  </a:lnTo>
                  <a:lnTo>
                    <a:pt x="534" y="1745"/>
                  </a:lnTo>
                  <a:lnTo>
                    <a:pt x="612" y="1800"/>
                  </a:lnTo>
                  <a:lnTo>
                    <a:pt x="696" y="1846"/>
                  </a:lnTo>
                  <a:lnTo>
                    <a:pt x="786" y="1884"/>
                  </a:lnTo>
                  <a:lnTo>
                    <a:pt x="877" y="1910"/>
                  </a:lnTo>
                  <a:lnTo>
                    <a:pt x="973" y="1926"/>
                  </a:lnTo>
                  <a:lnTo>
                    <a:pt x="1071" y="1932"/>
                  </a:lnTo>
                  <a:lnTo>
                    <a:pt x="1169" y="1926"/>
                  </a:lnTo>
                  <a:lnTo>
                    <a:pt x="1264" y="1910"/>
                  </a:lnTo>
                  <a:lnTo>
                    <a:pt x="1356" y="1884"/>
                  </a:lnTo>
                  <a:lnTo>
                    <a:pt x="1446" y="1846"/>
                  </a:lnTo>
                  <a:lnTo>
                    <a:pt x="1530" y="1800"/>
                  </a:lnTo>
                  <a:lnTo>
                    <a:pt x="1607" y="1745"/>
                  </a:lnTo>
                  <a:lnTo>
                    <a:pt x="1681" y="1679"/>
                  </a:lnTo>
                  <a:lnTo>
                    <a:pt x="1747" y="1605"/>
                  </a:lnTo>
                  <a:lnTo>
                    <a:pt x="1803" y="1527"/>
                  </a:lnTo>
                  <a:lnTo>
                    <a:pt x="1849" y="1444"/>
                  </a:lnTo>
                  <a:lnTo>
                    <a:pt x="1885" y="1354"/>
                  </a:lnTo>
                  <a:lnTo>
                    <a:pt x="1912" y="1262"/>
                  </a:lnTo>
                  <a:lnTo>
                    <a:pt x="1928" y="1166"/>
                  </a:lnTo>
                  <a:lnTo>
                    <a:pt x="1934" y="1069"/>
                  </a:lnTo>
                  <a:lnTo>
                    <a:pt x="1928" y="971"/>
                  </a:lnTo>
                  <a:lnTo>
                    <a:pt x="1912" y="875"/>
                  </a:lnTo>
                  <a:lnTo>
                    <a:pt x="1885" y="784"/>
                  </a:lnTo>
                  <a:lnTo>
                    <a:pt x="1849" y="694"/>
                  </a:lnTo>
                  <a:lnTo>
                    <a:pt x="1803" y="610"/>
                  </a:lnTo>
                  <a:lnTo>
                    <a:pt x="1747" y="533"/>
                  </a:lnTo>
                  <a:lnTo>
                    <a:pt x="1681" y="459"/>
                  </a:lnTo>
                  <a:lnTo>
                    <a:pt x="1607" y="393"/>
                  </a:lnTo>
                  <a:lnTo>
                    <a:pt x="1530" y="337"/>
                  </a:lnTo>
                  <a:lnTo>
                    <a:pt x="1446" y="291"/>
                  </a:lnTo>
                  <a:lnTo>
                    <a:pt x="1356" y="256"/>
                  </a:lnTo>
                  <a:lnTo>
                    <a:pt x="1264" y="228"/>
                  </a:lnTo>
                  <a:lnTo>
                    <a:pt x="1169" y="212"/>
                  </a:lnTo>
                  <a:lnTo>
                    <a:pt x="1071" y="206"/>
                  </a:lnTo>
                  <a:close/>
                  <a:moveTo>
                    <a:pt x="1071" y="0"/>
                  </a:moveTo>
                  <a:lnTo>
                    <a:pt x="1177" y="4"/>
                  </a:lnTo>
                  <a:lnTo>
                    <a:pt x="1280" y="20"/>
                  </a:lnTo>
                  <a:lnTo>
                    <a:pt x="1382" y="46"/>
                  </a:lnTo>
                  <a:lnTo>
                    <a:pt x="1480" y="80"/>
                  </a:lnTo>
                  <a:lnTo>
                    <a:pt x="1575" y="124"/>
                  </a:lnTo>
                  <a:lnTo>
                    <a:pt x="1663" y="178"/>
                  </a:lnTo>
                  <a:lnTo>
                    <a:pt x="1749" y="242"/>
                  </a:lnTo>
                  <a:lnTo>
                    <a:pt x="1827" y="313"/>
                  </a:lnTo>
                  <a:lnTo>
                    <a:pt x="1899" y="391"/>
                  </a:lnTo>
                  <a:lnTo>
                    <a:pt x="1962" y="477"/>
                  </a:lnTo>
                  <a:lnTo>
                    <a:pt x="2016" y="566"/>
                  </a:lnTo>
                  <a:lnTo>
                    <a:pt x="2060" y="660"/>
                  </a:lnTo>
                  <a:lnTo>
                    <a:pt x="2094" y="758"/>
                  </a:lnTo>
                  <a:lnTo>
                    <a:pt x="2120" y="859"/>
                  </a:lnTo>
                  <a:lnTo>
                    <a:pt x="2136" y="963"/>
                  </a:lnTo>
                  <a:lnTo>
                    <a:pt x="2140" y="1069"/>
                  </a:lnTo>
                  <a:lnTo>
                    <a:pt x="2136" y="1174"/>
                  </a:lnTo>
                  <a:lnTo>
                    <a:pt x="2120" y="1280"/>
                  </a:lnTo>
                  <a:lnTo>
                    <a:pt x="2094" y="1380"/>
                  </a:lnTo>
                  <a:lnTo>
                    <a:pt x="2060" y="1479"/>
                  </a:lnTo>
                  <a:lnTo>
                    <a:pt x="2016" y="1573"/>
                  </a:lnTo>
                  <a:lnTo>
                    <a:pt x="1962" y="1663"/>
                  </a:lnTo>
                  <a:lnTo>
                    <a:pt x="1899" y="1747"/>
                  </a:lnTo>
                  <a:lnTo>
                    <a:pt x="1827" y="1826"/>
                  </a:lnTo>
                  <a:lnTo>
                    <a:pt x="1749" y="1896"/>
                  </a:lnTo>
                  <a:lnTo>
                    <a:pt x="1663" y="1960"/>
                  </a:lnTo>
                  <a:lnTo>
                    <a:pt x="1575" y="2014"/>
                  </a:lnTo>
                  <a:lnTo>
                    <a:pt x="1480" y="2057"/>
                  </a:lnTo>
                  <a:lnTo>
                    <a:pt x="1382" y="2093"/>
                  </a:lnTo>
                  <a:lnTo>
                    <a:pt x="1280" y="2117"/>
                  </a:lnTo>
                  <a:lnTo>
                    <a:pt x="1177" y="2133"/>
                  </a:lnTo>
                  <a:lnTo>
                    <a:pt x="1071" y="2139"/>
                  </a:lnTo>
                  <a:lnTo>
                    <a:pt x="965" y="2133"/>
                  </a:lnTo>
                  <a:lnTo>
                    <a:pt x="859" y="2117"/>
                  </a:lnTo>
                  <a:lnTo>
                    <a:pt x="760" y="2093"/>
                  </a:lnTo>
                  <a:lnTo>
                    <a:pt x="660" y="2057"/>
                  </a:lnTo>
                  <a:lnTo>
                    <a:pt x="566" y="2014"/>
                  </a:lnTo>
                  <a:lnTo>
                    <a:pt x="476" y="1960"/>
                  </a:lnTo>
                  <a:lnTo>
                    <a:pt x="393" y="1896"/>
                  </a:lnTo>
                  <a:lnTo>
                    <a:pt x="313" y="1826"/>
                  </a:lnTo>
                  <a:lnTo>
                    <a:pt x="243" y="1747"/>
                  </a:lnTo>
                  <a:lnTo>
                    <a:pt x="179" y="1663"/>
                  </a:lnTo>
                  <a:lnTo>
                    <a:pt x="125" y="1573"/>
                  </a:lnTo>
                  <a:lnTo>
                    <a:pt x="82" y="1479"/>
                  </a:lnTo>
                  <a:lnTo>
                    <a:pt x="46" y="1380"/>
                  </a:lnTo>
                  <a:lnTo>
                    <a:pt x="22" y="1280"/>
                  </a:lnTo>
                  <a:lnTo>
                    <a:pt x="6" y="1174"/>
                  </a:lnTo>
                  <a:lnTo>
                    <a:pt x="0" y="1069"/>
                  </a:lnTo>
                  <a:lnTo>
                    <a:pt x="6" y="963"/>
                  </a:lnTo>
                  <a:lnTo>
                    <a:pt x="22" y="859"/>
                  </a:lnTo>
                  <a:lnTo>
                    <a:pt x="46" y="758"/>
                  </a:lnTo>
                  <a:lnTo>
                    <a:pt x="82" y="660"/>
                  </a:lnTo>
                  <a:lnTo>
                    <a:pt x="125" y="564"/>
                  </a:lnTo>
                  <a:lnTo>
                    <a:pt x="179" y="477"/>
                  </a:lnTo>
                  <a:lnTo>
                    <a:pt x="243" y="391"/>
                  </a:lnTo>
                  <a:lnTo>
                    <a:pt x="313" y="313"/>
                  </a:lnTo>
                  <a:lnTo>
                    <a:pt x="393" y="242"/>
                  </a:lnTo>
                  <a:lnTo>
                    <a:pt x="476" y="178"/>
                  </a:lnTo>
                  <a:lnTo>
                    <a:pt x="566" y="124"/>
                  </a:lnTo>
                  <a:lnTo>
                    <a:pt x="660" y="80"/>
                  </a:lnTo>
                  <a:lnTo>
                    <a:pt x="760" y="46"/>
                  </a:lnTo>
                  <a:lnTo>
                    <a:pt x="859" y="20"/>
                  </a:lnTo>
                  <a:lnTo>
                    <a:pt x="965" y="4"/>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1" name="Freeform 116">
              <a:extLst>
                <a:ext uri="{FF2B5EF4-FFF2-40B4-BE49-F238E27FC236}">
                  <a16:creationId xmlns:a16="http://schemas.microsoft.com/office/drawing/2014/main" id="{7B76778B-3204-4BD3-8AA2-66EEDBF9DC33}"/>
                </a:ext>
              </a:extLst>
            </p:cNvPr>
            <p:cNvSpPr>
              <a:spLocks/>
            </p:cNvSpPr>
            <p:nvPr/>
          </p:nvSpPr>
          <p:spPr bwMode="auto">
            <a:xfrm>
              <a:off x="7767638" y="368300"/>
              <a:ext cx="165100" cy="174625"/>
            </a:xfrm>
            <a:custGeom>
              <a:avLst/>
              <a:gdLst>
                <a:gd name="T0" fmla="*/ 104 w 208"/>
                <a:gd name="T1" fmla="*/ 0 h 219"/>
                <a:gd name="T2" fmla="*/ 136 w 208"/>
                <a:gd name="T3" fmla="*/ 4 h 219"/>
                <a:gd name="T4" fmla="*/ 164 w 208"/>
                <a:gd name="T5" fmla="*/ 20 h 219"/>
                <a:gd name="T6" fmla="*/ 188 w 208"/>
                <a:gd name="T7" fmla="*/ 42 h 219"/>
                <a:gd name="T8" fmla="*/ 202 w 208"/>
                <a:gd name="T9" fmla="*/ 70 h 219"/>
                <a:gd name="T10" fmla="*/ 208 w 208"/>
                <a:gd name="T11" fmla="*/ 102 h 219"/>
                <a:gd name="T12" fmla="*/ 208 w 208"/>
                <a:gd name="T13" fmla="*/ 115 h 219"/>
                <a:gd name="T14" fmla="*/ 202 w 208"/>
                <a:gd name="T15" fmla="*/ 149 h 219"/>
                <a:gd name="T16" fmla="*/ 188 w 208"/>
                <a:gd name="T17" fmla="*/ 177 h 219"/>
                <a:gd name="T18" fmla="*/ 164 w 208"/>
                <a:gd name="T19" fmla="*/ 199 h 219"/>
                <a:gd name="T20" fmla="*/ 136 w 208"/>
                <a:gd name="T21" fmla="*/ 215 h 219"/>
                <a:gd name="T22" fmla="*/ 104 w 208"/>
                <a:gd name="T23" fmla="*/ 219 h 219"/>
                <a:gd name="T24" fmla="*/ 70 w 208"/>
                <a:gd name="T25" fmla="*/ 215 h 219"/>
                <a:gd name="T26" fmla="*/ 42 w 208"/>
                <a:gd name="T27" fmla="*/ 199 h 219"/>
                <a:gd name="T28" fmla="*/ 20 w 208"/>
                <a:gd name="T29" fmla="*/ 177 h 219"/>
                <a:gd name="T30" fmla="*/ 4 w 208"/>
                <a:gd name="T31" fmla="*/ 149 h 219"/>
                <a:gd name="T32" fmla="*/ 0 w 208"/>
                <a:gd name="T33" fmla="*/ 115 h 219"/>
                <a:gd name="T34" fmla="*/ 0 w 208"/>
                <a:gd name="T35" fmla="*/ 102 h 219"/>
                <a:gd name="T36" fmla="*/ 4 w 208"/>
                <a:gd name="T37" fmla="*/ 70 h 219"/>
                <a:gd name="T38" fmla="*/ 20 w 208"/>
                <a:gd name="T39" fmla="*/ 42 h 219"/>
                <a:gd name="T40" fmla="*/ 42 w 208"/>
                <a:gd name="T41" fmla="*/ 20 h 219"/>
                <a:gd name="T42" fmla="*/ 70 w 208"/>
                <a:gd name="T43" fmla="*/ 4 h 219"/>
                <a:gd name="T44" fmla="*/ 104 w 208"/>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 h="219">
                  <a:moveTo>
                    <a:pt x="104" y="0"/>
                  </a:moveTo>
                  <a:lnTo>
                    <a:pt x="136" y="4"/>
                  </a:lnTo>
                  <a:lnTo>
                    <a:pt x="164" y="20"/>
                  </a:lnTo>
                  <a:lnTo>
                    <a:pt x="188" y="42"/>
                  </a:lnTo>
                  <a:lnTo>
                    <a:pt x="202" y="70"/>
                  </a:lnTo>
                  <a:lnTo>
                    <a:pt x="208" y="102"/>
                  </a:lnTo>
                  <a:lnTo>
                    <a:pt x="208" y="115"/>
                  </a:lnTo>
                  <a:lnTo>
                    <a:pt x="202" y="149"/>
                  </a:lnTo>
                  <a:lnTo>
                    <a:pt x="188" y="177"/>
                  </a:lnTo>
                  <a:lnTo>
                    <a:pt x="164" y="199"/>
                  </a:lnTo>
                  <a:lnTo>
                    <a:pt x="136" y="215"/>
                  </a:lnTo>
                  <a:lnTo>
                    <a:pt x="104" y="219"/>
                  </a:lnTo>
                  <a:lnTo>
                    <a:pt x="70" y="215"/>
                  </a:lnTo>
                  <a:lnTo>
                    <a:pt x="42" y="199"/>
                  </a:lnTo>
                  <a:lnTo>
                    <a:pt x="20" y="177"/>
                  </a:lnTo>
                  <a:lnTo>
                    <a:pt x="4" y="149"/>
                  </a:lnTo>
                  <a:lnTo>
                    <a:pt x="0" y="115"/>
                  </a:lnTo>
                  <a:lnTo>
                    <a:pt x="0" y="102"/>
                  </a:lnTo>
                  <a:lnTo>
                    <a:pt x="4" y="70"/>
                  </a:lnTo>
                  <a:lnTo>
                    <a:pt x="20" y="42"/>
                  </a:lnTo>
                  <a:lnTo>
                    <a:pt x="42" y="20"/>
                  </a:lnTo>
                  <a:lnTo>
                    <a:pt x="70" y="4"/>
                  </a:lnTo>
                  <a:lnTo>
                    <a:pt x="1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2" name="Freeform 117">
              <a:extLst>
                <a:ext uri="{FF2B5EF4-FFF2-40B4-BE49-F238E27FC236}">
                  <a16:creationId xmlns:a16="http://schemas.microsoft.com/office/drawing/2014/main" id="{DECF8931-D8F1-4AC7-A256-3DA0C30D3545}"/>
                </a:ext>
              </a:extLst>
            </p:cNvPr>
            <p:cNvSpPr>
              <a:spLocks noEditPoints="1"/>
            </p:cNvSpPr>
            <p:nvPr/>
          </p:nvSpPr>
          <p:spPr bwMode="auto">
            <a:xfrm>
              <a:off x="7329488" y="-387350"/>
              <a:ext cx="603250" cy="601663"/>
            </a:xfrm>
            <a:custGeom>
              <a:avLst/>
              <a:gdLst>
                <a:gd name="T0" fmla="*/ 241 w 760"/>
                <a:gd name="T1" fmla="*/ 207 h 760"/>
                <a:gd name="T2" fmla="*/ 223 w 760"/>
                <a:gd name="T3" fmla="*/ 211 h 760"/>
                <a:gd name="T4" fmla="*/ 211 w 760"/>
                <a:gd name="T5" fmla="*/ 223 h 760"/>
                <a:gd name="T6" fmla="*/ 207 w 760"/>
                <a:gd name="T7" fmla="*/ 241 h 760"/>
                <a:gd name="T8" fmla="*/ 207 w 760"/>
                <a:gd name="T9" fmla="*/ 516 h 760"/>
                <a:gd name="T10" fmla="*/ 211 w 760"/>
                <a:gd name="T11" fmla="*/ 534 h 760"/>
                <a:gd name="T12" fmla="*/ 223 w 760"/>
                <a:gd name="T13" fmla="*/ 546 h 760"/>
                <a:gd name="T14" fmla="*/ 241 w 760"/>
                <a:gd name="T15" fmla="*/ 552 h 760"/>
                <a:gd name="T16" fmla="*/ 517 w 760"/>
                <a:gd name="T17" fmla="*/ 552 h 760"/>
                <a:gd name="T18" fmla="*/ 534 w 760"/>
                <a:gd name="T19" fmla="*/ 546 h 760"/>
                <a:gd name="T20" fmla="*/ 546 w 760"/>
                <a:gd name="T21" fmla="*/ 534 h 760"/>
                <a:gd name="T22" fmla="*/ 552 w 760"/>
                <a:gd name="T23" fmla="*/ 516 h 760"/>
                <a:gd name="T24" fmla="*/ 552 w 760"/>
                <a:gd name="T25" fmla="*/ 241 h 760"/>
                <a:gd name="T26" fmla="*/ 546 w 760"/>
                <a:gd name="T27" fmla="*/ 223 h 760"/>
                <a:gd name="T28" fmla="*/ 534 w 760"/>
                <a:gd name="T29" fmla="*/ 211 h 760"/>
                <a:gd name="T30" fmla="*/ 517 w 760"/>
                <a:gd name="T31" fmla="*/ 207 h 760"/>
                <a:gd name="T32" fmla="*/ 241 w 760"/>
                <a:gd name="T33" fmla="*/ 207 h 760"/>
                <a:gd name="T34" fmla="*/ 241 w 760"/>
                <a:gd name="T35" fmla="*/ 0 h 760"/>
                <a:gd name="T36" fmla="*/ 517 w 760"/>
                <a:gd name="T37" fmla="*/ 0 h 760"/>
                <a:gd name="T38" fmla="*/ 566 w 760"/>
                <a:gd name="T39" fmla="*/ 4 h 760"/>
                <a:gd name="T40" fmla="*/ 612 w 760"/>
                <a:gd name="T41" fmla="*/ 18 h 760"/>
                <a:gd name="T42" fmla="*/ 652 w 760"/>
                <a:gd name="T43" fmla="*/ 42 h 760"/>
                <a:gd name="T44" fmla="*/ 688 w 760"/>
                <a:gd name="T45" fmla="*/ 70 h 760"/>
                <a:gd name="T46" fmla="*/ 718 w 760"/>
                <a:gd name="T47" fmla="*/ 106 h 760"/>
                <a:gd name="T48" fmla="*/ 740 w 760"/>
                <a:gd name="T49" fmla="*/ 148 h 760"/>
                <a:gd name="T50" fmla="*/ 754 w 760"/>
                <a:gd name="T51" fmla="*/ 193 h 760"/>
                <a:gd name="T52" fmla="*/ 760 w 760"/>
                <a:gd name="T53" fmla="*/ 241 h 760"/>
                <a:gd name="T54" fmla="*/ 760 w 760"/>
                <a:gd name="T55" fmla="*/ 516 h 760"/>
                <a:gd name="T56" fmla="*/ 754 w 760"/>
                <a:gd name="T57" fmla="*/ 566 h 760"/>
                <a:gd name="T58" fmla="*/ 740 w 760"/>
                <a:gd name="T59" fmla="*/ 612 h 760"/>
                <a:gd name="T60" fmla="*/ 718 w 760"/>
                <a:gd name="T61" fmla="*/ 652 h 760"/>
                <a:gd name="T62" fmla="*/ 688 w 760"/>
                <a:gd name="T63" fmla="*/ 688 h 760"/>
                <a:gd name="T64" fmla="*/ 652 w 760"/>
                <a:gd name="T65" fmla="*/ 718 h 760"/>
                <a:gd name="T66" fmla="*/ 612 w 760"/>
                <a:gd name="T67" fmla="*/ 740 h 760"/>
                <a:gd name="T68" fmla="*/ 566 w 760"/>
                <a:gd name="T69" fmla="*/ 754 h 760"/>
                <a:gd name="T70" fmla="*/ 517 w 760"/>
                <a:gd name="T71" fmla="*/ 760 h 760"/>
                <a:gd name="T72" fmla="*/ 241 w 760"/>
                <a:gd name="T73" fmla="*/ 760 h 760"/>
                <a:gd name="T74" fmla="*/ 193 w 760"/>
                <a:gd name="T75" fmla="*/ 754 h 760"/>
                <a:gd name="T76" fmla="*/ 148 w 760"/>
                <a:gd name="T77" fmla="*/ 740 h 760"/>
                <a:gd name="T78" fmla="*/ 106 w 760"/>
                <a:gd name="T79" fmla="*/ 718 h 760"/>
                <a:gd name="T80" fmla="*/ 70 w 760"/>
                <a:gd name="T81" fmla="*/ 688 h 760"/>
                <a:gd name="T82" fmla="*/ 42 w 760"/>
                <a:gd name="T83" fmla="*/ 652 h 760"/>
                <a:gd name="T84" fmla="*/ 18 w 760"/>
                <a:gd name="T85" fmla="*/ 612 h 760"/>
                <a:gd name="T86" fmla="*/ 4 w 760"/>
                <a:gd name="T87" fmla="*/ 566 h 760"/>
                <a:gd name="T88" fmla="*/ 0 w 760"/>
                <a:gd name="T89" fmla="*/ 516 h 760"/>
                <a:gd name="T90" fmla="*/ 0 w 760"/>
                <a:gd name="T91" fmla="*/ 241 h 760"/>
                <a:gd name="T92" fmla="*/ 4 w 760"/>
                <a:gd name="T93" fmla="*/ 193 h 760"/>
                <a:gd name="T94" fmla="*/ 18 w 760"/>
                <a:gd name="T95" fmla="*/ 148 h 760"/>
                <a:gd name="T96" fmla="*/ 42 w 760"/>
                <a:gd name="T97" fmla="*/ 106 h 760"/>
                <a:gd name="T98" fmla="*/ 70 w 760"/>
                <a:gd name="T99" fmla="*/ 70 h 760"/>
                <a:gd name="T100" fmla="*/ 106 w 760"/>
                <a:gd name="T101" fmla="*/ 42 h 760"/>
                <a:gd name="T102" fmla="*/ 148 w 760"/>
                <a:gd name="T103" fmla="*/ 18 h 760"/>
                <a:gd name="T104" fmla="*/ 193 w 760"/>
                <a:gd name="T105" fmla="*/ 4 h 760"/>
                <a:gd name="T106" fmla="*/ 241 w 760"/>
                <a:gd name="T10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0" h="760">
                  <a:moveTo>
                    <a:pt x="241" y="207"/>
                  </a:moveTo>
                  <a:lnTo>
                    <a:pt x="223" y="211"/>
                  </a:lnTo>
                  <a:lnTo>
                    <a:pt x="211" y="223"/>
                  </a:lnTo>
                  <a:lnTo>
                    <a:pt x="207" y="241"/>
                  </a:lnTo>
                  <a:lnTo>
                    <a:pt x="207" y="516"/>
                  </a:lnTo>
                  <a:lnTo>
                    <a:pt x="211" y="534"/>
                  </a:lnTo>
                  <a:lnTo>
                    <a:pt x="223" y="546"/>
                  </a:lnTo>
                  <a:lnTo>
                    <a:pt x="241" y="552"/>
                  </a:lnTo>
                  <a:lnTo>
                    <a:pt x="517" y="552"/>
                  </a:lnTo>
                  <a:lnTo>
                    <a:pt x="534" y="546"/>
                  </a:lnTo>
                  <a:lnTo>
                    <a:pt x="546" y="534"/>
                  </a:lnTo>
                  <a:lnTo>
                    <a:pt x="552" y="516"/>
                  </a:lnTo>
                  <a:lnTo>
                    <a:pt x="552" y="241"/>
                  </a:lnTo>
                  <a:lnTo>
                    <a:pt x="546" y="223"/>
                  </a:lnTo>
                  <a:lnTo>
                    <a:pt x="534" y="211"/>
                  </a:lnTo>
                  <a:lnTo>
                    <a:pt x="517" y="207"/>
                  </a:lnTo>
                  <a:lnTo>
                    <a:pt x="241" y="207"/>
                  </a:lnTo>
                  <a:close/>
                  <a:moveTo>
                    <a:pt x="241" y="0"/>
                  </a:moveTo>
                  <a:lnTo>
                    <a:pt x="517" y="0"/>
                  </a:lnTo>
                  <a:lnTo>
                    <a:pt x="566" y="4"/>
                  </a:lnTo>
                  <a:lnTo>
                    <a:pt x="612" y="18"/>
                  </a:lnTo>
                  <a:lnTo>
                    <a:pt x="652" y="42"/>
                  </a:lnTo>
                  <a:lnTo>
                    <a:pt x="688" y="70"/>
                  </a:lnTo>
                  <a:lnTo>
                    <a:pt x="718" y="106"/>
                  </a:lnTo>
                  <a:lnTo>
                    <a:pt x="740" y="148"/>
                  </a:lnTo>
                  <a:lnTo>
                    <a:pt x="754" y="193"/>
                  </a:lnTo>
                  <a:lnTo>
                    <a:pt x="760" y="241"/>
                  </a:lnTo>
                  <a:lnTo>
                    <a:pt x="760" y="516"/>
                  </a:lnTo>
                  <a:lnTo>
                    <a:pt x="754" y="566"/>
                  </a:lnTo>
                  <a:lnTo>
                    <a:pt x="740" y="612"/>
                  </a:lnTo>
                  <a:lnTo>
                    <a:pt x="718" y="652"/>
                  </a:lnTo>
                  <a:lnTo>
                    <a:pt x="688" y="688"/>
                  </a:lnTo>
                  <a:lnTo>
                    <a:pt x="652" y="718"/>
                  </a:lnTo>
                  <a:lnTo>
                    <a:pt x="612" y="740"/>
                  </a:lnTo>
                  <a:lnTo>
                    <a:pt x="566" y="754"/>
                  </a:lnTo>
                  <a:lnTo>
                    <a:pt x="517" y="760"/>
                  </a:lnTo>
                  <a:lnTo>
                    <a:pt x="241" y="760"/>
                  </a:lnTo>
                  <a:lnTo>
                    <a:pt x="193" y="754"/>
                  </a:lnTo>
                  <a:lnTo>
                    <a:pt x="148" y="740"/>
                  </a:lnTo>
                  <a:lnTo>
                    <a:pt x="106" y="718"/>
                  </a:lnTo>
                  <a:lnTo>
                    <a:pt x="70" y="688"/>
                  </a:lnTo>
                  <a:lnTo>
                    <a:pt x="42" y="652"/>
                  </a:lnTo>
                  <a:lnTo>
                    <a:pt x="18" y="612"/>
                  </a:lnTo>
                  <a:lnTo>
                    <a:pt x="4" y="566"/>
                  </a:lnTo>
                  <a:lnTo>
                    <a:pt x="0" y="516"/>
                  </a:lnTo>
                  <a:lnTo>
                    <a:pt x="0" y="241"/>
                  </a:lnTo>
                  <a:lnTo>
                    <a:pt x="4" y="193"/>
                  </a:lnTo>
                  <a:lnTo>
                    <a:pt x="18" y="148"/>
                  </a:lnTo>
                  <a:lnTo>
                    <a:pt x="42" y="106"/>
                  </a:lnTo>
                  <a:lnTo>
                    <a:pt x="70" y="70"/>
                  </a:lnTo>
                  <a:lnTo>
                    <a:pt x="106" y="42"/>
                  </a:lnTo>
                  <a:lnTo>
                    <a:pt x="148" y="18"/>
                  </a:lnTo>
                  <a:lnTo>
                    <a:pt x="193" y="4"/>
                  </a:lnTo>
                  <a:lnTo>
                    <a:pt x="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pic>
        <p:nvPicPr>
          <p:cNvPr id="17" name="Graphic 16" descr="Schoolhouse">
            <a:extLst>
              <a:ext uri="{FF2B5EF4-FFF2-40B4-BE49-F238E27FC236}">
                <a16:creationId xmlns:a16="http://schemas.microsoft.com/office/drawing/2014/main" id="{A7222930-A717-45B5-83F7-6E1F763E6F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5953" y="1407470"/>
            <a:ext cx="499936" cy="499936"/>
          </a:xfrm>
          <a:prstGeom prst="rect">
            <a:avLst/>
          </a:prstGeom>
        </p:spPr>
      </p:pic>
      <p:pic>
        <p:nvPicPr>
          <p:cNvPr id="21" name="Graphic 20" descr="Chat">
            <a:extLst>
              <a:ext uri="{FF2B5EF4-FFF2-40B4-BE49-F238E27FC236}">
                <a16:creationId xmlns:a16="http://schemas.microsoft.com/office/drawing/2014/main" id="{60F197A8-448E-458A-A3A2-A3853E30A8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25528" y="2972885"/>
            <a:ext cx="375215" cy="375215"/>
          </a:xfrm>
          <a:prstGeom prst="rect">
            <a:avLst/>
          </a:prstGeom>
        </p:spPr>
      </p:pic>
      <p:pic>
        <p:nvPicPr>
          <p:cNvPr id="23" name="Graphic 22" descr="Run">
            <a:extLst>
              <a:ext uri="{FF2B5EF4-FFF2-40B4-BE49-F238E27FC236}">
                <a16:creationId xmlns:a16="http://schemas.microsoft.com/office/drawing/2014/main" id="{5C611820-1F84-48B3-97F3-EBDA18663C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59807" y="3871963"/>
            <a:ext cx="419391" cy="419391"/>
          </a:xfrm>
          <a:prstGeom prst="rect">
            <a:avLst/>
          </a:prstGeom>
        </p:spPr>
      </p:pic>
      <p:pic>
        <p:nvPicPr>
          <p:cNvPr id="25" name="Graphic 24" descr="Envelope">
            <a:extLst>
              <a:ext uri="{FF2B5EF4-FFF2-40B4-BE49-F238E27FC236}">
                <a16:creationId xmlns:a16="http://schemas.microsoft.com/office/drawing/2014/main" id="{8E0C6AAF-2DB5-4705-B75C-1319CF7B38E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1979" y="4608525"/>
            <a:ext cx="331117" cy="331117"/>
          </a:xfrm>
          <a:prstGeom prst="rect">
            <a:avLst/>
          </a:prstGeom>
        </p:spPr>
      </p:pic>
      <p:pic>
        <p:nvPicPr>
          <p:cNvPr id="31" name="Graphic 30" descr="Receiver">
            <a:extLst>
              <a:ext uri="{FF2B5EF4-FFF2-40B4-BE49-F238E27FC236}">
                <a16:creationId xmlns:a16="http://schemas.microsoft.com/office/drawing/2014/main" id="{77FA30D0-5A1A-4314-877E-B048E061B4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72838" y="4578484"/>
            <a:ext cx="361158" cy="361158"/>
          </a:xfrm>
          <a:prstGeom prst="rect">
            <a:avLst/>
          </a:prstGeom>
        </p:spPr>
      </p:pic>
      <p:pic>
        <p:nvPicPr>
          <p:cNvPr id="33" name="Graphic 32" descr="Arrow circle">
            <a:extLst>
              <a:ext uri="{FF2B5EF4-FFF2-40B4-BE49-F238E27FC236}">
                <a16:creationId xmlns:a16="http://schemas.microsoft.com/office/drawing/2014/main" id="{D5F4193F-26EC-4D9B-9098-DFD237BA50B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09013" y="3818180"/>
            <a:ext cx="572710" cy="572710"/>
          </a:xfrm>
          <a:prstGeom prst="rect">
            <a:avLst/>
          </a:prstGeom>
        </p:spPr>
      </p:pic>
      <p:pic>
        <p:nvPicPr>
          <p:cNvPr id="35" name="Graphic 34" descr="Person with idea">
            <a:extLst>
              <a:ext uri="{FF2B5EF4-FFF2-40B4-BE49-F238E27FC236}">
                <a16:creationId xmlns:a16="http://schemas.microsoft.com/office/drawing/2014/main" id="{D25CA144-8DCB-41B7-9DAE-FB4B0FB6E33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402594" y="2124756"/>
            <a:ext cx="373069" cy="373069"/>
          </a:xfrm>
          <a:prstGeom prst="rect">
            <a:avLst/>
          </a:prstGeom>
        </p:spPr>
      </p:pic>
    </p:spTree>
    <p:extLst>
      <p:ext uri="{BB962C8B-B14F-4D97-AF65-F5344CB8AC3E}">
        <p14:creationId xmlns:p14="http://schemas.microsoft.com/office/powerpoint/2010/main" val="686416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A641C49-9696-4841-AF42-64100ED16A05}"/>
              </a:ext>
            </a:extLst>
          </p:cNvPr>
          <p:cNvSpPr>
            <a:spLocks noGrp="1"/>
          </p:cNvSpPr>
          <p:nvPr>
            <p:ph type="title"/>
          </p:nvPr>
        </p:nvSpPr>
        <p:spPr/>
        <p:txBody>
          <a:bodyPr/>
          <a:lstStyle/>
          <a:p>
            <a:r>
              <a:rPr lang="en-US" dirty="0"/>
              <a:t>Finding the </a:t>
            </a:r>
            <a:r>
              <a:rPr lang="en-US" i="1" dirty="0"/>
              <a:t>Balance</a:t>
            </a:r>
            <a:endParaRPr lang="en-US" dirty="0"/>
          </a:p>
        </p:txBody>
      </p:sp>
      <p:grpSp>
        <p:nvGrpSpPr>
          <p:cNvPr id="6" name="Graphic 10">
            <a:extLst>
              <a:ext uri="{FF2B5EF4-FFF2-40B4-BE49-F238E27FC236}">
                <a16:creationId xmlns:a16="http://schemas.microsoft.com/office/drawing/2014/main" id="{7CBF1A3C-CF4C-4385-9E2D-930E88C0E98A}"/>
              </a:ext>
            </a:extLst>
          </p:cNvPr>
          <p:cNvGrpSpPr/>
          <p:nvPr/>
        </p:nvGrpSpPr>
        <p:grpSpPr>
          <a:xfrm>
            <a:off x="2135491" y="897926"/>
            <a:ext cx="7869818" cy="2593964"/>
            <a:chOff x="307179" y="1166814"/>
            <a:chExt cx="8524855" cy="2809881"/>
          </a:xfrm>
          <a:solidFill>
            <a:schemeClr val="tx2"/>
          </a:solidFill>
        </p:grpSpPr>
        <p:sp>
          <p:nvSpPr>
            <p:cNvPr id="7" name="Freeform: Shape 6">
              <a:extLst>
                <a:ext uri="{FF2B5EF4-FFF2-40B4-BE49-F238E27FC236}">
                  <a16:creationId xmlns:a16="http://schemas.microsoft.com/office/drawing/2014/main" id="{0676C0E6-4060-4C41-9A04-59B84F1A2A31}"/>
                </a:ext>
              </a:extLst>
            </p:cNvPr>
            <p:cNvSpPr/>
            <p:nvPr/>
          </p:nvSpPr>
          <p:spPr>
            <a:xfrm>
              <a:off x="307179" y="1166814"/>
              <a:ext cx="8524855" cy="2809881"/>
            </a:xfrm>
            <a:custGeom>
              <a:avLst/>
              <a:gdLst>
                <a:gd name="connsiteX0" fmla="*/ 181451 w 8524875"/>
                <a:gd name="connsiteY0" fmla="*/ 2802731 h 2809875"/>
                <a:gd name="connsiteX1" fmla="*/ 7144 w 8524875"/>
                <a:gd name="connsiteY1" fmla="*/ 2718911 h 2809875"/>
                <a:gd name="connsiteX2" fmla="*/ 2135981 w 8524875"/>
                <a:gd name="connsiteY2" fmla="*/ 608171 h 2809875"/>
                <a:gd name="connsiteX3" fmla="*/ 3228499 w 8524875"/>
                <a:gd name="connsiteY3" fmla="*/ 944404 h 2809875"/>
                <a:gd name="connsiteX4" fmla="*/ 3809524 w 8524875"/>
                <a:gd name="connsiteY4" fmla="*/ 608171 h 2809875"/>
                <a:gd name="connsiteX5" fmla="*/ 3983831 w 8524875"/>
                <a:gd name="connsiteY5" fmla="*/ 608171 h 2809875"/>
                <a:gd name="connsiteX6" fmla="*/ 3983831 w 8524875"/>
                <a:gd name="connsiteY6" fmla="*/ 207169 h 2809875"/>
                <a:gd name="connsiteX7" fmla="*/ 4329589 w 8524875"/>
                <a:gd name="connsiteY7" fmla="*/ 207169 h 2809875"/>
                <a:gd name="connsiteX8" fmla="*/ 4329589 w 8524875"/>
                <a:gd name="connsiteY8" fmla="*/ 466249 h 2809875"/>
                <a:gd name="connsiteX9" fmla="*/ 5528787 w 8524875"/>
                <a:gd name="connsiteY9" fmla="*/ 7144 h 2809875"/>
                <a:gd name="connsiteX10" fmla="*/ 6768942 w 8524875"/>
                <a:gd name="connsiteY10" fmla="*/ 1364456 h 2809875"/>
                <a:gd name="connsiteX11" fmla="*/ 6668929 w 8524875"/>
                <a:gd name="connsiteY11" fmla="*/ 1364456 h 2809875"/>
                <a:gd name="connsiteX12" fmla="*/ 5528787 w 8524875"/>
                <a:gd name="connsiteY12" fmla="*/ 149066 h 2809875"/>
                <a:gd name="connsiteX13" fmla="*/ 4368641 w 8524875"/>
                <a:gd name="connsiteY13" fmla="*/ 1364456 h 2809875"/>
                <a:gd name="connsiteX14" fmla="*/ 5347812 w 8524875"/>
                <a:gd name="connsiteY14" fmla="*/ 1752124 h 2809875"/>
                <a:gd name="connsiteX15" fmla="*/ 7072789 w 8524875"/>
                <a:gd name="connsiteY15" fmla="*/ 1364456 h 2809875"/>
                <a:gd name="connsiteX16" fmla="*/ 8523446 w 8524875"/>
                <a:gd name="connsiteY16" fmla="*/ 2802731 h 2809875"/>
                <a:gd name="connsiteX17" fmla="*/ 8312944 w 8524875"/>
                <a:gd name="connsiteY17" fmla="*/ 2802731 h 2809875"/>
                <a:gd name="connsiteX18" fmla="*/ 7040404 w 8524875"/>
                <a:gd name="connsiteY18" fmla="*/ 1513046 h 2809875"/>
                <a:gd name="connsiteX19" fmla="*/ 5725954 w 8524875"/>
                <a:gd name="connsiteY19" fmla="*/ 2802731 h 2809875"/>
                <a:gd name="connsiteX20" fmla="*/ 4103846 w 8524875"/>
                <a:gd name="connsiteY20" fmla="*/ 2802731 h 2809875"/>
                <a:gd name="connsiteX21" fmla="*/ 2168366 w 8524875"/>
                <a:gd name="connsiteY21" fmla="*/ 795814 h 280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24875" h="2809875">
                  <a:moveTo>
                    <a:pt x="181451" y="2802731"/>
                  </a:moveTo>
                  <a:lnTo>
                    <a:pt x="7144" y="2718911"/>
                  </a:lnTo>
                  <a:lnTo>
                    <a:pt x="2135981" y="608171"/>
                  </a:lnTo>
                  <a:lnTo>
                    <a:pt x="3228499" y="944404"/>
                  </a:lnTo>
                  <a:lnTo>
                    <a:pt x="3809524" y="608171"/>
                  </a:lnTo>
                  <a:lnTo>
                    <a:pt x="3983831" y="608171"/>
                  </a:lnTo>
                  <a:lnTo>
                    <a:pt x="3983831" y="207169"/>
                  </a:lnTo>
                  <a:lnTo>
                    <a:pt x="4329589" y="207169"/>
                  </a:lnTo>
                  <a:lnTo>
                    <a:pt x="4329589" y="466249"/>
                  </a:lnTo>
                  <a:lnTo>
                    <a:pt x="5528787" y="7144"/>
                  </a:lnTo>
                  <a:lnTo>
                    <a:pt x="6768942" y="1364456"/>
                  </a:lnTo>
                  <a:lnTo>
                    <a:pt x="6668929" y="1364456"/>
                  </a:lnTo>
                  <a:lnTo>
                    <a:pt x="5528787" y="149066"/>
                  </a:lnTo>
                  <a:lnTo>
                    <a:pt x="4368641" y="1364456"/>
                  </a:lnTo>
                  <a:lnTo>
                    <a:pt x="5347812" y="1752124"/>
                  </a:lnTo>
                  <a:lnTo>
                    <a:pt x="7072789" y="1364456"/>
                  </a:lnTo>
                  <a:lnTo>
                    <a:pt x="8523446" y="2802731"/>
                  </a:lnTo>
                  <a:lnTo>
                    <a:pt x="8312944" y="2802731"/>
                  </a:lnTo>
                  <a:lnTo>
                    <a:pt x="7040404" y="1513046"/>
                  </a:lnTo>
                  <a:lnTo>
                    <a:pt x="5725954" y="2802731"/>
                  </a:lnTo>
                  <a:lnTo>
                    <a:pt x="4103846" y="2802731"/>
                  </a:lnTo>
                  <a:lnTo>
                    <a:pt x="2168366" y="795814"/>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CDAD9EB-7B9D-4C3B-9CFE-05ED88B1A565}"/>
                </a:ext>
              </a:extLst>
            </p:cNvPr>
            <p:cNvSpPr/>
            <p:nvPr/>
          </p:nvSpPr>
          <p:spPr>
            <a:xfrm>
              <a:off x="2068348" y="3248031"/>
              <a:ext cx="352425" cy="352426"/>
            </a:xfrm>
            <a:custGeom>
              <a:avLst/>
              <a:gdLst>
                <a:gd name="connsiteX0" fmla="*/ 7144 w 352425"/>
                <a:gd name="connsiteY0" fmla="*/ 7144 h 352425"/>
                <a:gd name="connsiteX1" fmla="*/ 350044 w 352425"/>
                <a:gd name="connsiteY1" fmla="*/ 7144 h 352425"/>
                <a:gd name="connsiteX2" fmla="*/ 350044 w 352425"/>
                <a:gd name="connsiteY2" fmla="*/ 350044 h 352425"/>
                <a:gd name="connsiteX3" fmla="*/ 7144 w 352425"/>
                <a:gd name="connsiteY3" fmla="*/ 350044 h 352425"/>
              </a:gdLst>
              <a:ahLst/>
              <a:cxnLst>
                <a:cxn ang="0">
                  <a:pos x="connsiteX0" y="connsiteY0"/>
                </a:cxn>
                <a:cxn ang="0">
                  <a:pos x="connsiteX1" y="connsiteY1"/>
                </a:cxn>
                <a:cxn ang="0">
                  <a:pos x="connsiteX2" y="connsiteY2"/>
                </a:cxn>
                <a:cxn ang="0">
                  <a:pos x="connsiteX3" y="connsiteY3"/>
                </a:cxn>
              </a:cxnLst>
              <a:rect l="l" t="t" r="r" b="b"/>
              <a:pathLst>
                <a:path w="352425" h="352425">
                  <a:moveTo>
                    <a:pt x="7144" y="7144"/>
                  </a:moveTo>
                  <a:lnTo>
                    <a:pt x="350044" y="7144"/>
                  </a:lnTo>
                  <a:lnTo>
                    <a:pt x="350044" y="350044"/>
                  </a:lnTo>
                  <a:lnTo>
                    <a:pt x="7144" y="350044"/>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7D2ABE6-1CC9-4495-B8D9-F68FF32E68F7}"/>
                </a:ext>
              </a:extLst>
            </p:cNvPr>
            <p:cNvSpPr/>
            <p:nvPr/>
          </p:nvSpPr>
          <p:spPr>
            <a:xfrm>
              <a:off x="2439823" y="3248031"/>
              <a:ext cx="352425" cy="352426"/>
            </a:xfrm>
            <a:custGeom>
              <a:avLst/>
              <a:gdLst>
                <a:gd name="connsiteX0" fmla="*/ 7144 w 352425"/>
                <a:gd name="connsiteY0" fmla="*/ 7144 h 352425"/>
                <a:gd name="connsiteX1" fmla="*/ 350044 w 352425"/>
                <a:gd name="connsiteY1" fmla="*/ 7144 h 352425"/>
                <a:gd name="connsiteX2" fmla="*/ 350044 w 352425"/>
                <a:gd name="connsiteY2" fmla="*/ 350044 h 352425"/>
                <a:gd name="connsiteX3" fmla="*/ 7144 w 352425"/>
                <a:gd name="connsiteY3" fmla="*/ 350044 h 352425"/>
              </a:gdLst>
              <a:ahLst/>
              <a:cxnLst>
                <a:cxn ang="0">
                  <a:pos x="connsiteX0" y="connsiteY0"/>
                </a:cxn>
                <a:cxn ang="0">
                  <a:pos x="connsiteX1" y="connsiteY1"/>
                </a:cxn>
                <a:cxn ang="0">
                  <a:pos x="connsiteX2" y="connsiteY2"/>
                </a:cxn>
                <a:cxn ang="0">
                  <a:pos x="connsiteX3" y="connsiteY3"/>
                </a:cxn>
              </a:cxnLst>
              <a:rect l="l" t="t" r="r" b="b"/>
              <a:pathLst>
                <a:path w="352425" h="352425">
                  <a:moveTo>
                    <a:pt x="7144" y="7144"/>
                  </a:moveTo>
                  <a:lnTo>
                    <a:pt x="350044" y="7144"/>
                  </a:lnTo>
                  <a:lnTo>
                    <a:pt x="350044" y="350044"/>
                  </a:lnTo>
                  <a:lnTo>
                    <a:pt x="7144" y="350044"/>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4FDB039-FD67-4904-B3A1-CE50D426D0F0}"/>
                </a:ext>
              </a:extLst>
            </p:cNvPr>
            <p:cNvSpPr/>
            <p:nvPr/>
          </p:nvSpPr>
          <p:spPr>
            <a:xfrm>
              <a:off x="2068348" y="3619507"/>
              <a:ext cx="352425" cy="352426"/>
            </a:xfrm>
            <a:custGeom>
              <a:avLst/>
              <a:gdLst>
                <a:gd name="connsiteX0" fmla="*/ 7144 w 352425"/>
                <a:gd name="connsiteY0" fmla="*/ 7144 h 352425"/>
                <a:gd name="connsiteX1" fmla="*/ 350044 w 352425"/>
                <a:gd name="connsiteY1" fmla="*/ 7144 h 352425"/>
                <a:gd name="connsiteX2" fmla="*/ 350044 w 352425"/>
                <a:gd name="connsiteY2" fmla="*/ 350044 h 352425"/>
                <a:gd name="connsiteX3" fmla="*/ 7144 w 352425"/>
                <a:gd name="connsiteY3" fmla="*/ 350044 h 352425"/>
              </a:gdLst>
              <a:ahLst/>
              <a:cxnLst>
                <a:cxn ang="0">
                  <a:pos x="connsiteX0" y="connsiteY0"/>
                </a:cxn>
                <a:cxn ang="0">
                  <a:pos x="connsiteX1" y="connsiteY1"/>
                </a:cxn>
                <a:cxn ang="0">
                  <a:pos x="connsiteX2" y="connsiteY2"/>
                </a:cxn>
                <a:cxn ang="0">
                  <a:pos x="connsiteX3" y="connsiteY3"/>
                </a:cxn>
              </a:cxnLst>
              <a:rect l="l" t="t" r="r" b="b"/>
              <a:pathLst>
                <a:path w="352425" h="352425">
                  <a:moveTo>
                    <a:pt x="7144" y="7144"/>
                  </a:moveTo>
                  <a:lnTo>
                    <a:pt x="350044" y="7144"/>
                  </a:lnTo>
                  <a:lnTo>
                    <a:pt x="350044" y="350044"/>
                  </a:lnTo>
                  <a:lnTo>
                    <a:pt x="7144" y="350044"/>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48527DE-06DE-4BA2-AE29-51DA49FC348E}"/>
                </a:ext>
              </a:extLst>
            </p:cNvPr>
            <p:cNvSpPr/>
            <p:nvPr/>
          </p:nvSpPr>
          <p:spPr>
            <a:xfrm>
              <a:off x="2439823" y="3619507"/>
              <a:ext cx="352425" cy="352426"/>
            </a:xfrm>
            <a:custGeom>
              <a:avLst/>
              <a:gdLst>
                <a:gd name="connsiteX0" fmla="*/ 7144 w 352425"/>
                <a:gd name="connsiteY0" fmla="*/ 7144 h 352425"/>
                <a:gd name="connsiteX1" fmla="*/ 350044 w 352425"/>
                <a:gd name="connsiteY1" fmla="*/ 7144 h 352425"/>
                <a:gd name="connsiteX2" fmla="*/ 350044 w 352425"/>
                <a:gd name="connsiteY2" fmla="*/ 350044 h 352425"/>
                <a:gd name="connsiteX3" fmla="*/ 7144 w 352425"/>
                <a:gd name="connsiteY3" fmla="*/ 350044 h 352425"/>
              </a:gdLst>
              <a:ahLst/>
              <a:cxnLst>
                <a:cxn ang="0">
                  <a:pos x="connsiteX0" y="connsiteY0"/>
                </a:cxn>
                <a:cxn ang="0">
                  <a:pos x="connsiteX1" y="connsiteY1"/>
                </a:cxn>
                <a:cxn ang="0">
                  <a:pos x="connsiteX2" y="connsiteY2"/>
                </a:cxn>
                <a:cxn ang="0">
                  <a:pos x="connsiteX3" y="connsiteY3"/>
                </a:cxn>
              </a:cxnLst>
              <a:rect l="l" t="t" r="r" b="b"/>
              <a:pathLst>
                <a:path w="352425" h="352425">
                  <a:moveTo>
                    <a:pt x="7144" y="7144"/>
                  </a:moveTo>
                  <a:lnTo>
                    <a:pt x="350044" y="7144"/>
                  </a:lnTo>
                  <a:lnTo>
                    <a:pt x="350044" y="350044"/>
                  </a:lnTo>
                  <a:lnTo>
                    <a:pt x="7144" y="350044"/>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E12DE3D-2D8F-4634-BF0A-266E417FDB18}"/>
                </a:ext>
              </a:extLst>
            </p:cNvPr>
            <p:cNvSpPr/>
            <p:nvPr/>
          </p:nvSpPr>
          <p:spPr>
            <a:xfrm>
              <a:off x="7094679" y="3487109"/>
              <a:ext cx="190499" cy="190500"/>
            </a:xfrm>
            <a:custGeom>
              <a:avLst/>
              <a:gdLst>
                <a:gd name="connsiteX0" fmla="*/ 7144 w 190500"/>
                <a:gd name="connsiteY0" fmla="*/ 7144 h 190500"/>
                <a:gd name="connsiteX1" fmla="*/ 188119 w 190500"/>
                <a:gd name="connsiteY1" fmla="*/ 7144 h 190500"/>
                <a:gd name="connsiteX2" fmla="*/ 188119 w 190500"/>
                <a:gd name="connsiteY2" fmla="*/ 185261 h 190500"/>
                <a:gd name="connsiteX3" fmla="*/ 7144 w 190500"/>
                <a:gd name="connsiteY3" fmla="*/ 185261 h 190500"/>
              </a:gdLst>
              <a:ahLst/>
              <a:cxnLst>
                <a:cxn ang="0">
                  <a:pos x="connsiteX0" y="connsiteY0"/>
                </a:cxn>
                <a:cxn ang="0">
                  <a:pos x="connsiteX1" y="connsiteY1"/>
                </a:cxn>
                <a:cxn ang="0">
                  <a:pos x="connsiteX2" y="connsiteY2"/>
                </a:cxn>
                <a:cxn ang="0">
                  <a:pos x="connsiteX3" y="connsiteY3"/>
                </a:cxn>
              </a:cxnLst>
              <a:rect l="l" t="t" r="r" b="b"/>
              <a:pathLst>
                <a:path w="190500" h="190500">
                  <a:moveTo>
                    <a:pt x="7144" y="7144"/>
                  </a:moveTo>
                  <a:lnTo>
                    <a:pt x="188119" y="7144"/>
                  </a:lnTo>
                  <a:lnTo>
                    <a:pt x="188119" y="185261"/>
                  </a:lnTo>
                  <a:lnTo>
                    <a:pt x="7144" y="185261"/>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A713695-6208-44D8-9BD7-6704E36FFA98}"/>
                </a:ext>
              </a:extLst>
            </p:cNvPr>
            <p:cNvSpPr/>
            <p:nvPr/>
          </p:nvSpPr>
          <p:spPr>
            <a:xfrm>
              <a:off x="7291846" y="3487109"/>
              <a:ext cx="190499" cy="190500"/>
            </a:xfrm>
            <a:custGeom>
              <a:avLst/>
              <a:gdLst>
                <a:gd name="connsiteX0" fmla="*/ 7144 w 190500"/>
                <a:gd name="connsiteY0" fmla="*/ 7144 h 190500"/>
                <a:gd name="connsiteX1" fmla="*/ 184308 w 190500"/>
                <a:gd name="connsiteY1" fmla="*/ 7144 h 190500"/>
                <a:gd name="connsiteX2" fmla="*/ 184308 w 190500"/>
                <a:gd name="connsiteY2" fmla="*/ 185261 h 190500"/>
                <a:gd name="connsiteX3" fmla="*/ 7144 w 190500"/>
                <a:gd name="connsiteY3" fmla="*/ 185261 h 190500"/>
              </a:gdLst>
              <a:ahLst/>
              <a:cxnLst>
                <a:cxn ang="0">
                  <a:pos x="connsiteX0" y="connsiteY0"/>
                </a:cxn>
                <a:cxn ang="0">
                  <a:pos x="connsiteX1" y="connsiteY1"/>
                </a:cxn>
                <a:cxn ang="0">
                  <a:pos x="connsiteX2" y="connsiteY2"/>
                </a:cxn>
                <a:cxn ang="0">
                  <a:pos x="connsiteX3" y="connsiteY3"/>
                </a:cxn>
              </a:cxnLst>
              <a:rect l="l" t="t" r="r" b="b"/>
              <a:pathLst>
                <a:path w="190500" h="190500">
                  <a:moveTo>
                    <a:pt x="7144" y="7144"/>
                  </a:moveTo>
                  <a:lnTo>
                    <a:pt x="184308" y="7144"/>
                  </a:lnTo>
                  <a:lnTo>
                    <a:pt x="184308" y="185261"/>
                  </a:lnTo>
                  <a:lnTo>
                    <a:pt x="7144" y="185261"/>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879F6B0-606D-49E9-AC40-013944ABC2D1}"/>
                </a:ext>
              </a:extLst>
            </p:cNvPr>
            <p:cNvSpPr/>
            <p:nvPr/>
          </p:nvSpPr>
          <p:spPr>
            <a:xfrm>
              <a:off x="7094679" y="3681419"/>
              <a:ext cx="190499" cy="190500"/>
            </a:xfrm>
            <a:custGeom>
              <a:avLst/>
              <a:gdLst>
                <a:gd name="connsiteX0" fmla="*/ 7144 w 190500"/>
                <a:gd name="connsiteY0" fmla="*/ 7144 h 190500"/>
                <a:gd name="connsiteX1" fmla="*/ 188119 w 190500"/>
                <a:gd name="connsiteY1" fmla="*/ 7144 h 190500"/>
                <a:gd name="connsiteX2" fmla="*/ 188119 w 190500"/>
                <a:gd name="connsiteY2" fmla="*/ 185261 h 190500"/>
                <a:gd name="connsiteX3" fmla="*/ 7144 w 190500"/>
                <a:gd name="connsiteY3" fmla="*/ 185261 h 190500"/>
              </a:gdLst>
              <a:ahLst/>
              <a:cxnLst>
                <a:cxn ang="0">
                  <a:pos x="connsiteX0" y="connsiteY0"/>
                </a:cxn>
                <a:cxn ang="0">
                  <a:pos x="connsiteX1" y="connsiteY1"/>
                </a:cxn>
                <a:cxn ang="0">
                  <a:pos x="connsiteX2" y="connsiteY2"/>
                </a:cxn>
                <a:cxn ang="0">
                  <a:pos x="connsiteX3" y="connsiteY3"/>
                </a:cxn>
              </a:cxnLst>
              <a:rect l="l" t="t" r="r" b="b"/>
              <a:pathLst>
                <a:path w="190500" h="190500">
                  <a:moveTo>
                    <a:pt x="7144" y="7144"/>
                  </a:moveTo>
                  <a:lnTo>
                    <a:pt x="188119" y="7144"/>
                  </a:lnTo>
                  <a:lnTo>
                    <a:pt x="188119" y="185261"/>
                  </a:lnTo>
                  <a:lnTo>
                    <a:pt x="7144" y="185261"/>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2A45DFB-1341-4320-8802-28EBF6DC91D8}"/>
                </a:ext>
              </a:extLst>
            </p:cNvPr>
            <p:cNvSpPr/>
            <p:nvPr/>
          </p:nvSpPr>
          <p:spPr>
            <a:xfrm>
              <a:off x="7291846" y="3681419"/>
              <a:ext cx="190499" cy="190500"/>
            </a:xfrm>
            <a:custGeom>
              <a:avLst/>
              <a:gdLst>
                <a:gd name="connsiteX0" fmla="*/ 7144 w 190500"/>
                <a:gd name="connsiteY0" fmla="*/ 7144 h 190500"/>
                <a:gd name="connsiteX1" fmla="*/ 184308 w 190500"/>
                <a:gd name="connsiteY1" fmla="*/ 7144 h 190500"/>
                <a:gd name="connsiteX2" fmla="*/ 184308 w 190500"/>
                <a:gd name="connsiteY2" fmla="*/ 185261 h 190500"/>
                <a:gd name="connsiteX3" fmla="*/ 7144 w 190500"/>
                <a:gd name="connsiteY3" fmla="*/ 185261 h 190500"/>
              </a:gdLst>
              <a:ahLst/>
              <a:cxnLst>
                <a:cxn ang="0">
                  <a:pos x="connsiteX0" y="connsiteY0"/>
                </a:cxn>
                <a:cxn ang="0">
                  <a:pos x="connsiteX1" y="connsiteY1"/>
                </a:cxn>
                <a:cxn ang="0">
                  <a:pos x="connsiteX2" y="connsiteY2"/>
                </a:cxn>
                <a:cxn ang="0">
                  <a:pos x="connsiteX3" y="connsiteY3"/>
                </a:cxn>
              </a:cxnLst>
              <a:rect l="l" t="t" r="r" b="b"/>
              <a:pathLst>
                <a:path w="190500" h="190500">
                  <a:moveTo>
                    <a:pt x="7144" y="7144"/>
                  </a:moveTo>
                  <a:lnTo>
                    <a:pt x="184308" y="7144"/>
                  </a:lnTo>
                  <a:lnTo>
                    <a:pt x="184308" y="185261"/>
                  </a:lnTo>
                  <a:lnTo>
                    <a:pt x="7144" y="185261"/>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3737AAA-E501-4049-BCBE-F6E3D3CDED2C}"/>
                </a:ext>
              </a:extLst>
            </p:cNvPr>
            <p:cNvSpPr/>
            <p:nvPr/>
          </p:nvSpPr>
          <p:spPr>
            <a:xfrm>
              <a:off x="5605928" y="2090741"/>
              <a:ext cx="247649" cy="247651"/>
            </a:xfrm>
            <a:custGeom>
              <a:avLst/>
              <a:gdLst>
                <a:gd name="connsiteX0" fmla="*/ 7144 w 247650"/>
                <a:gd name="connsiteY0" fmla="*/ 7144 h 247650"/>
                <a:gd name="connsiteX1" fmla="*/ 243364 w 247650"/>
                <a:gd name="connsiteY1" fmla="*/ 7144 h 247650"/>
                <a:gd name="connsiteX2" fmla="*/ 243364 w 247650"/>
                <a:gd name="connsiteY2" fmla="*/ 243364 h 247650"/>
                <a:gd name="connsiteX3" fmla="*/ 7144 w 247650"/>
                <a:gd name="connsiteY3" fmla="*/ 243364 h 247650"/>
              </a:gdLst>
              <a:ahLst/>
              <a:cxnLst>
                <a:cxn ang="0">
                  <a:pos x="connsiteX0" y="connsiteY0"/>
                </a:cxn>
                <a:cxn ang="0">
                  <a:pos x="connsiteX1" y="connsiteY1"/>
                </a:cxn>
                <a:cxn ang="0">
                  <a:pos x="connsiteX2" y="connsiteY2"/>
                </a:cxn>
                <a:cxn ang="0">
                  <a:pos x="connsiteX3" y="connsiteY3"/>
                </a:cxn>
              </a:cxnLst>
              <a:rect l="l" t="t" r="r" b="b"/>
              <a:pathLst>
                <a:path w="247650" h="247650">
                  <a:moveTo>
                    <a:pt x="7144" y="7144"/>
                  </a:moveTo>
                  <a:lnTo>
                    <a:pt x="243364" y="7144"/>
                  </a:lnTo>
                  <a:lnTo>
                    <a:pt x="243364" y="243364"/>
                  </a:lnTo>
                  <a:lnTo>
                    <a:pt x="7144" y="243364"/>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48DFFE3-1856-4EB7-B09C-727B219C7F2F}"/>
                </a:ext>
              </a:extLst>
            </p:cNvPr>
            <p:cNvSpPr/>
            <p:nvPr/>
          </p:nvSpPr>
          <p:spPr>
            <a:xfrm>
              <a:off x="5861197" y="2090741"/>
              <a:ext cx="247649" cy="247651"/>
            </a:xfrm>
            <a:custGeom>
              <a:avLst/>
              <a:gdLst>
                <a:gd name="connsiteX0" fmla="*/ 7144 w 247650"/>
                <a:gd name="connsiteY0" fmla="*/ 7144 h 247650"/>
                <a:gd name="connsiteX1" fmla="*/ 243363 w 247650"/>
                <a:gd name="connsiteY1" fmla="*/ 7144 h 247650"/>
                <a:gd name="connsiteX2" fmla="*/ 243363 w 247650"/>
                <a:gd name="connsiteY2" fmla="*/ 243364 h 247650"/>
                <a:gd name="connsiteX3" fmla="*/ 7144 w 247650"/>
                <a:gd name="connsiteY3" fmla="*/ 243364 h 247650"/>
              </a:gdLst>
              <a:ahLst/>
              <a:cxnLst>
                <a:cxn ang="0">
                  <a:pos x="connsiteX0" y="connsiteY0"/>
                </a:cxn>
                <a:cxn ang="0">
                  <a:pos x="connsiteX1" y="connsiteY1"/>
                </a:cxn>
                <a:cxn ang="0">
                  <a:pos x="connsiteX2" y="connsiteY2"/>
                </a:cxn>
                <a:cxn ang="0">
                  <a:pos x="connsiteX3" y="connsiteY3"/>
                </a:cxn>
              </a:cxnLst>
              <a:rect l="l" t="t" r="r" b="b"/>
              <a:pathLst>
                <a:path w="247650" h="247650">
                  <a:moveTo>
                    <a:pt x="7144" y="7144"/>
                  </a:moveTo>
                  <a:lnTo>
                    <a:pt x="243363" y="7144"/>
                  </a:lnTo>
                  <a:lnTo>
                    <a:pt x="243363" y="243364"/>
                  </a:lnTo>
                  <a:lnTo>
                    <a:pt x="7144" y="243364"/>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A2CAD0A-1D81-4EE7-B9F8-4FF45C4E1331}"/>
                </a:ext>
              </a:extLst>
            </p:cNvPr>
            <p:cNvSpPr/>
            <p:nvPr/>
          </p:nvSpPr>
          <p:spPr>
            <a:xfrm>
              <a:off x="5605932" y="2346011"/>
              <a:ext cx="247649" cy="247651"/>
            </a:xfrm>
            <a:custGeom>
              <a:avLst/>
              <a:gdLst>
                <a:gd name="connsiteX0" fmla="*/ 7144 w 247650"/>
                <a:gd name="connsiteY0" fmla="*/ 7144 h 247650"/>
                <a:gd name="connsiteX1" fmla="*/ 243364 w 247650"/>
                <a:gd name="connsiteY1" fmla="*/ 7144 h 247650"/>
                <a:gd name="connsiteX2" fmla="*/ 243364 w 247650"/>
                <a:gd name="connsiteY2" fmla="*/ 243364 h 247650"/>
                <a:gd name="connsiteX3" fmla="*/ 7144 w 247650"/>
                <a:gd name="connsiteY3" fmla="*/ 243364 h 247650"/>
              </a:gdLst>
              <a:ahLst/>
              <a:cxnLst>
                <a:cxn ang="0">
                  <a:pos x="connsiteX0" y="connsiteY0"/>
                </a:cxn>
                <a:cxn ang="0">
                  <a:pos x="connsiteX1" y="connsiteY1"/>
                </a:cxn>
                <a:cxn ang="0">
                  <a:pos x="connsiteX2" y="connsiteY2"/>
                </a:cxn>
                <a:cxn ang="0">
                  <a:pos x="connsiteX3" y="connsiteY3"/>
                </a:cxn>
              </a:cxnLst>
              <a:rect l="l" t="t" r="r" b="b"/>
              <a:pathLst>
                <a:path w="247650" h="247650">
                  <a:moveTo>
                    <a:pt x="7144" y="7144"/>
                  </a:moveTo>
                  <a:lnTo>
                    <a:pt x="243364" y="7144"/>
                  </a:lnTo>
                  <a:lnTo>
                    <a:pt x="243364" y="243364"/>
                  </a:lnTo>
                  <a:lnTo>
                    <a:pt x="7144" y="243364"/>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4180000-08F2-4308-85AD-84F399CBE7F9}"/>
                </a:ext>
              </a:extLst>
            </p:cNvPr>
            <p:cNvSpPr/>
            <p:nvPr/>
          </p:nvSpPr>
          <p:spPr>
            <a:xfrm>
              <a:off x="5861209" y="2346008"/>
              <a:ext cx="247649" cy="247651"/>
            </a:xfrm>
            <a:custGeom>
              <a:avLst/>
              <a:gdLst>
                <a:gd name="connsiteX0" fmla="*/ 7144 w 247650"/>
                <a:gd name="connsiteY0" fmla="*/ 7144 h 247650"/>
                <a:gd name="connsiteX1" fmla="*/ 243363 w 247650"/>
                <a:gd name="connsiteY1" fmla="*/ 7144 h 247650"/>
                <a:gd name="connsiteX2" fmla="*/ 243363 w 247650"/>
                <a:gd name="connsiteY2" fmla="*/ 243364 h 247650"/>
                <a:gd name="connsiteX3" fmla="*/ 7144 w 247650"/>
                <a:gd name="connsiteY3" fmla="*/ 243364 h 247650"/>
              </a:gdLst>
              <a:ahLst/>
              <a:cxnLst>
                <a:cxn ang="0">
                  <a:pos x="connsiteX0" y="connsiteY0"/>
                </a:cxn>
                <a:cxn ang="0">
                  <a:pos x="connsiteX1" y="connsiteY1"/>
                </a:cxn>
                <a:cxn ang="0">
                  <a:pos x="connsiteX2" y="connsiteY2"/>
                </a:cxn>
                <a:cxn ang="0">
                  <a:pos x="connsiteX3" y="connsiteY3"/>
                </a:cxn>
              </a:cxnLst>
              <a:rect l="l" t="t" r="r" b="b"/>
              <a:pathLst>
                <a:path w="247650" h="247650">
                  <a:moveTo>
                    <a:pt x="7144" y="7144"/>
                  </a:moveTo>
                  <a:lnTo>
                    <a:pt x="243363" y="7144"/>
                  </a:lnTo>
                  <a:lnTo>
                    <a:pt x="243363" y="243364"/>
                  </a:lnTo>
                  <a:lnTo>
                    <a:pt x="7144" y="243364"/>
                  </a:lnTo>
                  <a:close/>
                </a:path>
              </a:pathLst>
            </a:custGeom>
            <a:grpFill/>
            <a:ln w="9525" cap="flat">
              <a:noFill/>
              <a:prstDash val="solid"/>
              <a:miter/>
            </a:ln>
          </p:spPr>
          <p:txBody>
            <a:bodyPr rtlCol="0" anchor="ctr"/>
            <a:lstStyle/>
            <a:p>
              <a:endParaRPr lang="en-US"/>
            </a:p>
          </p:txBody>
        </p:sp>
      </p:grpSp>
      <p:grpSp>
        <p:nvGrpSpPr>
          <p:cNvPr id="20" name="Group 19">
            <a:extLst>
              <a:ext uri="{FF2B5EF4-FFF2-40B4-BE49-F238E27FC236}">
                <a16:creationId xmlns:a16="http://schemas.microsoft.com/office/drawing/2014/main" id="{CC6CA2F3-9647-41D7-80FD-1CB6730A474C}"/>
              </a:ext>
            </a:extLst>
          </p:cNvPr>
          <p:cNvGrpSpPr/>
          <p:nvPr/>
        </p:nvGrpSpPr>
        <p:grpSpPr>
          <a:xfrm>
            <a:off x="2525486" y="5359817"/>
            <a:ext cx="7086600" cy="762257"/>
            <a:chOff x="1380568" y="4062216"/>
            <a:chExt cx="6382866" cy="602056"/>
          </a:xfrm>
          <a:noFill/>
        </p:grpSpPr>
        <p:sp>
          <p:nvSpPr>
            <p:cNvPr id="21" name="Rectangle 20">
              <a:extLst>
                <a:ext uri="{FF2B5EF4-FFF2-40B4-BE49-F238E27FC236}">
                  <a16:creationId xmlns:a16="http://schemas.microsoft.com/office/drawing/2014/main" id="{E902AD69-CD11-4B82-A8DC-FEF044375C86}"/>
                </a:ext>
              </a:extLst>
            </p:cNvPr>
            <p:cNvSpPr/>
            <p:nvPr/>
          </p:nvSpPr>
          <p:spPr>
            <a:xfrm>
              <a:off x="1380568" y="4062216"/>
              <a:ext cx="6381024" cy="602056"/>
            </a:xfrm>
            <a:prstGeom prst="rect">
              <a:avLst/>
            </a:prstGeom>
            <a:grpFill/>
            <a:ln w="63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82711" tIns="182711" rIns="182711" bIns="182711" numCol="1" spcCol="0" rtlCol="0" fromWordArt="0" anchor="ctr" anchorCtr="0" forceAA="0" compatLnSpc="1">
              <a:prstTxWarp prst="textNoShape">
                <a:avLst/>
              </a:prstTxWarp>
              <a:noAutofit/>
            </a:bodyPr>
            <a:lstStyle/>
            <a:p>
              <a:pPr algn="ctr"/>
              <a:endParaRPr lang="en-US" sz="2398" dirty="0">
                <a:solidFill>
                  <a:schemeClr val="bg1"/>
                </a:solidFill>
                <a:latin typeface="+mj-lt"/>
              </a:endParaRPr>
            </a:p>
          </p:txBody>
        </p:sp>
        <p:grpSp>
          <p:nvGrpSpPr>
            <p:cNvPr id="22" name="Group 21">
              <a:extLst>
                <a:ext uri="{FF2B5EF4-FFF2-40B4-BE49-F238E27FC236}">
                  <a16:creationId xmlns:a16="http://schemas.microsoft.com/office/drawing/2014/main" id="{8826A396-A0C1-491A-96EA-818FB383B0F2}"/>
                </a:ext>
              </a:extLst>
            </p:cNvPr>
            <p:cNvGrpSpPr/>
            <p:nvPr/>
          </p:nvGrpSpPr>
          <p:grpSpPr>
            <a:xfrm>
              <a:off x="1380569" y="4062216"/>
              <a:ext cx="6382865" cy="602056"/>
              <a:chOff x="1889025" y="3855023"/>
              <a:chExt cx="5443719" cy="557962"/>
            </a:xfrm>
            <a:grpFill/>
          </p:grpSpPr>
          <p:sp>
            <p:nvSpPr>
              <p:cNvPr id="24" name="Freeform: Shape 23">
                <a:extLst>
                  <a:ext uri="{FF2B5EF4-FFF2-40B4-BE49-F238E27FC236}">
                    <a16:creationId xmlns:a16="http://schemas.microsoft.com/office/drawing/2014/main" id="{322B9DA0-CEE2-45B1-BDE6-0BA8A79A6134}"/>
                  </a:ext>
                </a:extLst>
              </p:cNvPr>
              <p:cNvSpPr/>
              <p:nvPr/>
            </p:nvSpPr>
            <p:spPr>
              <a:xfrm>
                <a:off x="6907248" y="3969426"/>
                <a:ext cx="274298" cy="100353"/>
              </a:xfrm>
              <a:custGeom>
                <a:avLst/>
                <a:gdLst>
                  <a:gd name="connsiteX0" fmla="*/ 16301 w 549318"/>
                  <a:gd name="connsiteY0" fmla="*/ 3350 h 200970"/>
                  <a:gd name="connsiteX1" fmla="*/ 3350 w 549318"/>
                  <a:gd name="connsiteY1" fmla="*/ 16301 h 200970"/>
                  <a:gd name="connsiteX2" fmla="*/ 3350 w 549318"/>
                  <a:gd name="connsiteY2" fmla="*/ 186456 h 200970"/>
                  <a:gd name="connsiteX3" fmla="*/ 16301 w 549318"/>
                  <a:gd name="connsiteY3" fmla="*/ 199407 h 200970"/>
                  <a:gd name="connsiteX4" fmla="*/ 273096 w 549318"/>
                  <a:gd name="connsiteY4" fmla="*/ 199407 h 200970"/>
                  <a:gd name="connsiteX5" fmla="*/ 305698 w 549318"/>
                  <a:gd name="connsiteY5" fmla="*/ 199407 h 200970"/>
                  <a:gd name="connsiteX6" fmla="*/ 533911 w 549318"/>
                  <a:gd name="connsiteY6" fmla="*/ 199407 h 200970"/>
                  <a:gd name="connsiteX7" fmla="*/ 546863 w 549318"/>
                  <a:gd name="connsiteY7" fmla="*/ 186456 h 200970"/>
                  <a:gd name="connsiteX8" fmla="*/ 546863 w 549318"/>
                  <a:gd name="connsiteY8" fmla="*/ 16301 h 200970"/>
                  <a:gd name="connsiteX9" fmla="*/ 533911 w 549318"/>
                  <a:gd name="connsiteY9" fmla="*/ 3350 h 200970"/>
                  <a:gd name="connsiteX10" fmla="*/ 305698 w 549318"/>
                  <a:gd name="connsiteY10" fmla="*/ 3350 h 200970"/>
                  <a:gd name="connsiteX11" fmla="*/ 273096 w 549318"/>
                  <a:gd name="connsiteY11" fmla="*/ 3350 h 200970"/>
                  <a:gd name="connsiteX12" fmla="*/ 1630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16301" y="3350"/>
                    </a:move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lose/>
                  </a:path>
                </a:pathLst>
              </a:custGeom>
              <a:grpFill/>
              <a:ln w="9525" cap="flat">
                <a:solidFill>
                  <a:schemeClr val="tx1"/>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0D0F136-1F42-4AB0-9DA3-796873A97D14}"/>
                  </a:ext>
                </a:extLst>
              </p:cNvPr>
              <p:cNvSpPr/>
              <p:nvPr/>
            </p:nvSpPr>
            <p:spPr>
              <a:xfrm>
                <a:off x="7195149" y="3969426"/>
                <a:ext cx="136034" cy="100353"/>
              </a:xfrm>
              <a:custGeom>
                <a:avLst/>
                <a:gdLst>
                  <a:gd name="connsiteX0" fmla="*/ 260145 w 272426"/>
                  <a:gd name="connsiteY0" fmla="*/ 3350 h 200970"/>
                  <a:gd name="connsiteX1" fmla="*/ 16301 w 272426"/>
                  <a:gd name="connsiteY1" fmla="*/ 3350 h 200970"/>
                  <a:gd name="connsiteX2" fmla="*/ 3350 w 272426"/>
                  <a:gd name="connsiteY2" fmla="*/ 16301 h 200970"/>
                  <a:gd name="connsiteX3" fmla="*/ 3350 w 272426"/>
                  <a:gd name="connsiteY3" fmla="*/ 186456 h 200970"/>
                  <a:gd name="connsiteX4" fmla="*/ 16301 w 272426"/>
                  <a:gd name="connsiteY4" fmla="*/ 199407 h 200970"/>
                  <a:gd name="connsiteX5" fmla="*/ 260145 w 272426"/>
                  <a:gd name="connsiteY5" fmla="*/ 199407 h 200970"/>
                  <a:gd name="connsiteX6" fmla="*/ 273096 w 272426"/>
                  <a:gd name="connsiteY6" fmla="*/ 186456 h 200970"/>
                  <a:gd name="connsiteX7" fmla="*/ 273096 w 272426"/>
                  <a:gd name="connsiteY7" fmla="*/ 16301 h 200970"/>
                  <a:gd name="connsiteX8" fmla="*/ 260145 w 272426"/>
                  <a:gd name="connsiteY8"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426" h="200970">
                    <a:moveTo>
                      <a:pt x="260145" y="3350"/>
                    </a:moveTo>
                    <a:lnTo>
                      <a:pt x="16301" y="3350"/>
                    </a:lnTo>
                    <a:cubicBezTo>
                      <a:pt x="9155" y="3350"/>
                      <a:pt x="3350" y="9155"/>
                      <a:pt x="3350" y="16301"/>
                    </a:cubicBezTo>
                    <a:lnTo>
                      <a:pt x="3350" y="186456"/>
                    </a:lnTo>
                    <a:cubicBezTo>
                      <a:pt x="3350" y="193601"/>
                      <a:pt x="9155" y="199407"/>
                      <a:pt x="16301" y="199407"/>
                    </a:cubicBezTo>
                    <a:lnTo>
                      <a:pt x="260145" y="199407"/>
                    </a:lnTo>
                    <a:cubicBezTo>
                      <a:pt x="267291" y="199407"/>
                      <a:pt x="273096" y="193601"/>
                      <a:pt x="273096" y="186456"/>
                    </a:cubicBezTo>
                    <a:lnTo>
                      <a:pt x="273096" y="16301"/>
                    </a:lnTo>
                    <a:cubicBezTo>
                      <a:pt x="273096" y="9155"/>
                      <a:pt x="267291" y="3350"/>
                      <a:pt x="260145" y="3350"/>
                    </a:cubicBezTo>
                    <a:close/>
                  </a:path>
                </a:pathLst>
              </a:custGeom>
              <a:grpFill/>
              <a:ln w="9525" cap="flat">
                <a:solidFill>
                  <a:schemeClr val="tx1"/>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A49603D-575A-4D7F-BAC0-D01701072167}"/>
                  </a:ext>
                </a:extLst>
              </p:cNvPr>
              <p:cNvSpPr/>
              <p:nvPr/>
            </p:nvSpPr>
            <p:spPr>
              <a:xfrm>
                <a:off x="7058223" y="3855023"/>
                <a:ext cx="274298" cy="100353"/>
              </a:xfrm>
              <a:custGeom>
                <a:avLst/>
                <a:gdLst>
                  <a:gd name="connsiteX0" fmla="*/ 3350 w 549318"/>
                  <a:gd name="connsiteY0" fmla="*/ 186902 h 200970"/>
                  <a:gd name="connsiteX1" fmla="*/ 16301 w 549318"/>
                  <a:gd name="connsiteY1" fmla="*/ 199854 h 200970"/>
                  <a:gd name="connsiteX2" fmla="*/ 244514 w 549318"/>
                  <a:gd name="connsiteY2" fmla="*/ 199854 h 200970"/>
                  <a:gd name="connsiteX3" fmla="*/ 277116 w 549318"/>
                  <a:gd name="connsiteY3" fmla="*/ 199854 h 200970"/>
                  <a:gd name="connsiteX4" fmla="*/ 533911 w 549318"/>
                  <a:gd name="connsiteY4" fmla="*/ 199854 h 200970"/>
                  <a:gd name="connsiteX5" fmla="*/ 546863 w 549318"/>
                  <a:gd name="connsiteY5" fmla="*/ 186902 h 200970"/>
                  <a:gd name="connsiteX6" fmla="*/ 546863 w 549318"/>
                  <a:gd name="connsiteY6" fmla="*/ 16301 h 200970"/>
                  <a:gd name="connsiteX7" fmla="*/ 533911 w 549318"/>
                  <a:gd name="connsiteY7" fmla="*/ 3350 h 200970"/>
                  <a:gd name="connsiteX8" fmla="*/ 16301 w 549318"/>
                  <a:gd name="connsiteY8" fmla="*/ 3350 h 200970"/>
                  <a:gd name="connsiteX9" fmla="*/ 3350 w 549318"/>
                  <a:gd name="connsiteY9" fmla="*/ 16301 h 200970"/>
                  <a:gd name="connsiteX10" fmla="*/ 3350 w 549318"/>
                  <a:gd name="connsiteY10" fmla="*/ 186902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3350" y="186902"/>
                    </a:moveTo>
                    <a:cubicBezTo>
                      <a:pt x="3350" y="194048"/>
                      <a:pt x="9155" y="199854"/>
                      <a:pt x="16301" y="199854"/>
                    </a:cubicBezTo>
                    <a:lnTo>
                      <a:pt x="244514" y="199854"/>
                    </a:lnTo>
                    <a:lnTo>
                      <a:pt x="277116" y="199854"/>
                    </a:lnTo>
                    <a:lnTo>
                      <a:pt x="533911" y="199854"/>
                    </a:lnTo>
                    <a:cubicBezTo>
                      <a:pt x="541057" y="199854"/>
                      <a:pt x="546863" y="194048"/>
                      <a:pt x="546863" y="186902"/>
                    </a:cubicBezTo>
                    <a:lnTo>
                      <a:pt x="546863" y="16301"/>
                    </a:lnTo>
                    <a:cubicBezTo>
                      <a:pt x="546863" y="9155"/>
                      <a:pt x="541057" y="3350"/>
                      <a:pt x="533911" y="3350"/>
                    </a:cubicBezTo>
                    <a:lnTo>
                      <a:pt x="16301" y="3350"/>
                    </a:lnTo>
                    <a:cubicBezTo>
                      <a:pt x="9155" y="3350"/>
                      <a:pt x="3350" y="9155"/>
                      <a:pt x="3350" y="16301"/>
                    </a:cubicBezTo>
                    <a:lnTo>
                      <a:pt x="3350" y="186902"/>
                    </a:lnTo>
                    <a:close/>
                  </a:path>
                </a:pathLst>
              </a:custGeom>
              <a:grpFill/>
              <a:ln w="9525" cap="flat">
                <a:solidFill>
                  <a:schemeClr val="tx1"/>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4A8CDD6-85AC-465B-9BD0-030E4E2C40BA}"/>
                  </a:ext>
                </a:extLst>
              </p:cNvPr>
              <p:cNvSpPr/>
              <p:nvPr/>
            </p:nvSpPr>
            <p:spPr>
              <a:xfrm>
                <a:off x="7058446" y="4083828"/>
                <a:ext cx="274298" cy="100353"/>
              </a:xfrm>
              <a:custGeom>
                <a:avLst/>
                <a:gdLst>
                  <a:gd name="connsiteX0" fmla="*/ 533911 w 549318"/>
                  <a:gd name="connsiteY0" fmla="*/ 3350 h 200970"/>
                  <a:gd name="connsiteX1" fmla="*/ 277116 w 549318"/>
                  <a:gd name="connsiteY1" fmla="*/ 3350 h 200970"/>
                  <a:gd name="connsiteX2" fmla="*/ 244514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244514 w 549318"/>
                  <a:gd name="connsiteY7" fmla="*/ 199407 h 200970"/>
                  <a:gd name="connsiteX8" fmla="*/ 277116 w 549318"/>
                  <a:gd name="connsiteY8" fmla="*/ 199407 h 200970"/>
                  <a:gd name="connsiteX9" fmla="*/ 533911 w 549318"/>
                  <a:gd name="connsiteY9" fmla="*/ 199407 h 200970"/>
                  <a:gd name="connsiteX10" fmla="*/ 546863 w 549318"/>
                  <a:gd name="connsiteY10" fmla="*/ 186456 h 200970"/>
                  <a:gd name="connsiteX11" fmla="*/ 546863 w 549318"/>
                  <a:gd name="connsiteY11" fmla="*/ 16301 h 200970"/>
                  <a:gd name="connsiteX12" fmla="*/ 53391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3350"/>
                    </a:moveTo>
                    <a:lnTo>
                      <a:pt x="277116" y="3350"/>
                    </a:lnTo>
                    <a:lnTo>
                      <a:pt x="244514" y="3350"/>
                    </a:lnTo>
                    <a:lnTo>
                      <a:pt x="16301" y="3350"/>
                    </a:lnTo>
                    <a:cubicBezTo>
                      <a:pt x="9155" y="3350"/>
                      <a:pt x="3350" y="9155"/>
                      <a:pt x="3350" y="16301"/>
                    </a:cubicBezTo>
                    <a:lnTo>
                      <a:pt x="3350" y="186456"/>
                    </a:lnTo>
                    <a:cubicBezTo>
                      <a:pt x="3350" y="193601"/>
                      <a:pt x="9155" y="199407"/>
                      <a:pt x="16301" y="199407"/>
                    </a:cubicBezTo>
                    <a:lnTo>
                      <a:pt x="244514" y="199407"/>
                    </a:lnTo>
                    <a:lnTo>
                      <a:pt x="277116" y="199407"/>
                    </a:lnTo>
                    <a:lnTo>
                      <a:pt x="533911" y="199407"/>
                    </a:lnTo>
                    <a:cubicBezTo>
                      <a:pt x="541057" y="199407"/>
                      <a:pt x="546863" y="193601"/>
                      <a:pt x="546863" y="186456"/>
                    </a:cubicBezTo>
                    <a:lnTo>
                      <a:pt x="546863" y="16301"/>
                    </a:lnTo>
                    <a:cubicBezTo>
                      <a:pt x="546863" y="9155"/>
                      <a:pt x="541057" y="3350"/>
                      <a:pt x="533911" y="3350"/>
                    </a:cubicBezTo>
                    <a:close/>
                  </a:path>
                </a:pathLst>
              </a:custGeom>
              <a:grpFill/>
              <a:ln w="9525" cap="flat">
                <a:solidFill>
                  <a:schemeClr val="tx1"/>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4CF6B8E-B5C9-4A1F-8CCA-5F1ECBAF0BBA}"/>
                  </a:ext>
                </a:extLst>
              </p:cNvPr>
              <p:cNvSpPr/>
              <p:nvPr/>
            </p:nvSpPr>
            <p:spPr>
              <a:xfrm>
                <a:off x="7058446" y="4312632"/>
                <a:ext cx="274298" cy="100353"/>
              </a:xfrm>
              <a:custGeom>
                <a:avLst/>
                <a:gdLst>
                  <a:gd name="connsiteX0" fmla="*/ 533911 w 549318"/>
                  <a:gd name="connsiteY0" fmla="*/ 3350 h 200970"/>
                  <a:gd name="connsiteX1" fmla="*/ 277116 w 549318"/>
                  <a:gd name="connsiteY1" fmla="*/ 3350 h 200970"/>
                  <a:gd name="connsiteX2" fmla="*/ 244514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533911 w 549318"/>
                  <a:gd name="connsiteY7" fmla="*/ 199407 h 200970"/>
                  <a:gd name="connsiteX8" fmla="*/ 546863 w 549318"/>
                  <a:gd name="connsiteY8" fmla="*/ 186456 h 200970"/>
                  <a:gd name="connsiteX9" fmla="*/ 546863 w 549318"/>
                  <a:gd name="connsiteY9" fmla="*/ 16301 h 200970"/>
                  <a:gd name="connsiteX10" fmla="*/ 533911 w 549318"/>
                  <a:gd name="connsiteY10"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533911" y="3350"/>
                    </a:moveTo>
                    <a:lnTo>
                      <a:pt x="277116" y="3350"/>
                    </a:lnTo>
                    <a:lnTo>
                      <a:pt x="244514" y="3350"/>
                    </a:lnTo>
                    <a:lnTo>
                      <a:pt x="16301" y="3350"/>
                    </a:lnTo>
                    <a:cubicBezTo>
                      <a:pt x="9155" y="3350"/>
                      <a:pt x="3350" y="9155"/>
                      <a:pt x="3350" y="16301"/>
                    </a:cubicBezTo>
                    <a:lnTo>
                      <a:pt x="3350" y="186456"/>
                    </a:lnTo>
                    <a:cubicBezTo>
                      <a:pt x="3350" y="193601"/>
                      <a:pt x="9155" y="199407"/>
                      <a:pt x="16301" y="199407"/>
                    </a:cubicBezTo>
                    <a:lnTo>
                      <a:pt x="533911" y="199407"/>
                    </a:lnTo>
                    <a:cubicBezTo>
                      <a:pt x="541057" y="199407"/>
                      <a:pt x="546863" y="193601"/>
                      <a:pt x="546863" y="186456"/>
                    </a:cubicBezTo>
                    <a:lnTo>
                      <a:pt x="546863" y="16301"/>
                    </a:lnTo>
                    <a:cubicBezTo>
                      <a:pt x="546863" y="9602"/>
                      <a:pt x="541057" y="3350"/>
                      <a:pt x="533911" y="3350"/>
                    </a:cubicBezTo>
                    <a:close/>
                  </a:path>
                </a:pathLst>
              </a:custGeom>
              <a:grpFill/>
              <a:ln w="9525" cap="flat">
                <a:solidFill>
                  <a:schemeClr val="tx1"/>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80894AE-DC81-4302-A8B1-75E3D9FBD6EF}"/>
                  </a:ext>
                </a:extLst>
              </p:cNvPr>
              <p:cNvSpPr/>
              <p:nvPr/>
            </p:nvSpPr>
            <p:spPr>
              <a:xfrm>
                <a:off x="7195149" y="4198230"/>
                <a:ext cx="136034" cy="100353"/>
              </a:xfrm>
              <a:custGeom>
                <a:avLst/>
                <a:gdLst>
                  <a:gd name="connsiteX0" fmla="*/ 260145 w 272426"/>
                  <a:gd name="connsiteY0" fmla="*/ 3350 h 200970"/>
                  <a:gd name="connsiteX1" fmla="*/ 16301 w 272426"/>
                  <a:gd name="connsiteY1" fmla="*/ 3350 h 200970"/>
                  <a:gd name="connsiteX2" fmla="*/ 3350 w 272426"/>
                  <a:gd name="connsiteY2" fmla="*/ 16301 h 200970"/>
                  <a:gd name="connsiteX3" fmla="*/ 3350 w 272426"/>
                  <a:gd name="connsiteY3" fmla="*/ 186902 h 200970"/>
                  <a:gd name="connsiteX4" fmla="*/ 16301 w 272426"/>
                  <a:gd name="connsiteY4" fmla="*/ 199854 h 200970"/>
                  <a:gd name="connsiteX5" fmla="*/ 260145 w 272426"/>
                  <a:gd name="connsiteY5" fmla="*/ 199854 h 200970"/>
                  <a:gd name="connsiteX6" fmla="*/ 273096 w 272426"/>
                  <a:gd name="connsiteY6" fmla="*/ 186902 h 200970"/>
                  <a:gd name="connsiteX7" fmla="*/ 273096 w 272426"/>
                  <a:gd name="connsiteY7" fmla="*/ 16748 h 200970"/>
                  <a:gd name="connsiteX8" fmla="*/ 260145 w 272426"/>
                  <a:gd name="connsiteY8"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426" h="200970">
                    <a:moveTo>
                      <a:pt x="260145" y="3350"/>
                    </a:moveTo>
                    <a:lnTo>
                      <a:pt x="16301" y="3350"/>
                    </a:lnTo>
                    <a:cubicBezTo>
                      <a:pt x="9155" y="3350"/>
                      <a:pt x="3350" y="9155"/>
                      <a:pt x="3350" y="16301"/>
                    </a:cubicBezTo>
                    <a:lnTo>
                      <a:pt x="3350" y="186902"/>
                    </a:lnTo>
                    <a:cubicBezTo>
                      <a:pt x="3350" y="194048"/>
                      <a:pt x="9155" y="199854"/>
                      <a:pt x="16301" y="199854"/>
                    </a:cubicBezTo>
                    <a:lnTo>
                      <a:pt x="260145" y="199854"/>
                    </a:lnTo>
                    <a:cubicBezTo>
                      <a:pt x="267291" y="199854"/>
                      <a:pt x="273096" y="194048"/>
                      <a:pt x="273096" y="186902"/>
                    </a:cubicBezTo>
                    <a:lnTo>
                      <a:pt x="273096" y="16748"/>
                    </a:lnTo>
                    <a:cubicBezTo>
                      <a:pt x="273096" y="9155"/>
                      <a:pt x="267291" y="3350"/>
                      <a:pt x="260145" y="3350"/>
                    </a:cubicBezTo>
                    <a:close/>
                  </a:path>
                </a:pathLst>
              </a:custGeom>
              <a:grpFill/>
              <a:ln w="9525" cap="flat">
                <a:solidFill>
                  <a:schemeClr val="tx1"/>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D4025FD-141A-4287-9BD3-1B383A91027D}"/>
                  </a:ext>
                </a:extLst>
              </p:cNvPr>
              <p:cNvSpPr/>
              <p:nvPr/>
            </p:nvSpPr>
            <p:spPr>
              <a:xfrm>
                <a:off x="6907248" y="4198453"/>
                <a:ext cx="274298" cy="100353"/>
              </a:xfrm>
              <a:custGeom>
                <a:avLst/>
                <a:gdLst>
                  <a:gd name="connsiteX0" fmla="*/ 533911 w 549318"/>
                  <a:gd name="connsiteY0" fmla="*/ 199407 h 200970"/>
                  <a:gd name="connsiteX1" fmla="*/ 546863 w 549318"/>
                  <a:gd name="connsiteY1" fmla="*/ 186456 h 200970"/>
                  <a:gd name="connsiteX2" fmla="*/ 546863 w 549318"/>
                  <a:gd name="connsiteY2" fmla="*/ 16301 h 200970"/>
                  <a:gd name="connsiteX3" fmla="*/ 533911 w 549318"/>
                  <a:gd name="connsiteY3" fmla="*/ 3350 h 200970"/>
                  <a:gd name="connsiteX4" fmla="*/ 305698 w 549318"/>
                  <a:gd name="connsiteY4" fmla="*/ 3350 h 200970"/>
                  <a:gd name="connsiteX5" fmla="*/ 273096 w 549318"/>
                  <a:gd name="connsiteY5" fmla="*/ 3350 h 200970"/>
                  <a:gd name="connsiteX6" fmla="*/ 16301 w 549318"/>
                  <a:gd name="connsiteY6" fmla="*/ 3350 h 200970"/>
                  <a:gd name="connsiteX7" fmla="*/ 3350 w 549318"/>
                  <a:gd name="connsiteY7" fmla="*/ 16301 h 200970"/>
                  <a:gd name="connsiteX8" fmla="*/ 3350 w 549318"/>
                  <a:gd name="connsiteY8" fmla="*/ 186456 h 200970"/>
                  <a:gd name="connsiteX9" fmla="*/ 16301 w 549318"/>
                  <a:gd name="connsiteY9" fmla="*/ 199407 h 200970"/>
                  <a:gd name="connsiteX10" fmla="*/ 273096 w 549318"/>
                  <a:gd name="connsiteY10" fmla="*/ 199407 h 200970"/>
                  <a:gd name="connsiteX11" fmla="*/ 305698 w 549318"/>
                  <a:gd name="connsiteY11" fmla="*/ 199407 h 200970"/>
                  <a:gd name="connsiteX12" fmla="*/ 533911 w 549318"/>
                  <a:gd name="connsiteY12" fmla="*/ 199407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199407"/>
                    </a:move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lose/>
                  </a:path>
                </a:pathLst>
              </a:custGeom>
              <a:grpFill/>
              <a:ln w="9525" cap="flat">
                <a:solidFill>
                  <a:schemeClr val="tx1"/>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86B5B0B-4BCB-436A-A5BB-1653EE21A76C}"/>
                  </a:ext>
                </a:extLst>
              </p:cNvPr>
              <p:cNvSpPr/>
              <p:nvPr/>
            </p:nvSpPr>
            <p:spPr>
              <a:xfrm>
                <a:off x="1889025" y="4198453"/>
                <a:ext cx="122653" cy="100353"/>
              </a:xfrm>
              <a:custGeom>
                <a:avLst/>
                <a:gdLst>
                  <a:gd name="connsiteX0" fmla="*/ 16301 w 245630"/>
                  <a:gd name="connsiteY0" fmla="*/ 199407 h 200970"/>
                  <a:gd name="connsiteX1" fmla="*/ 229330 w 245630"/>
                  <a:gd name="connsiteY1" fmla="*/ 199407 h 200970"/>
                  <a:gd name="connsiteX2" fmla="*/ 242281 w 245630"/>
                  <a:gd name="connsiteY2" fmla="*/ 186456 h 200970"/>
                  <a:gd name="connsiteX3" fmla="*/ 242281 w 245630"/>
                  <a:gd name="connsiteY3" fmla="*/ 16301 h 200970"/>
                  <a:gd name="connsiteX4" fmla="*/ 229330 w 245630"/>
                  <a:gd name="connsiteY4" fmla="*/ 3350 h 200970"/>
                  <a:gd name="connsiteX5" fmla="*/ 16301 w 245630"/>
                  <a:gd name="connsiteY5" fmla="*/ 3350 h 200970"/>
                  <a:gd name="connsiteX6" fmla="*/ 3350 w 245630"/>
                  <a:gd name="connsiteY6" fmla="*/ 16301 h 200970"/>
                  <a:gd name="connsiteX7" fmla="*/ 3350 w 245630"/>
                  <a:gd name="connsiteY7" fmla="*/ 186456 h 200970"/>
                  <a:gd name="connsiteX8" fmla="*/ 16301 w 245630"/>
                  <a:gd name="connsiteY8" fmla="*/ 199407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630" h="200970">
                    <a:moveTo>
                      <a:pt x="16301" y="199407"/>
                    </a:moveTo>
                    <a:lnTo>
                      <a:pt x="229330" y="199407"/>
                    </a:lnTo>
                    <a:cubicBezTo>
                      <a:pt x="236475" y="199407"/>
                      <a:pt x="242281" y="193601"/>
                      <a:pt x="242281" y="186456"/>
                    </a:cubicBezTo>
                    <a:lnTo>
                      <a:pt x="242281" y="16301"/>
                    </a:lnTo>
                    <a:cubicBezTo>
                      <a:pt x="242281" y="9155"/>
                      <a:pt x="236475" y="3350"/>
                      <a:pt x="229330" y="3350"/>
                    </a:cubicBezTo>
                    <a:lnTo>
                      <a:pt x="16301" y="3350"/>
                    </a:lnTo>
                    <a:cubicBezTo>
                      <a:pt x="9155" y="3350"/>
                      <a:pt x="3350" y="9155"/>
                      <a:pt x="3350" y="16301"/>
                    </a:cubicBezTo>
                    <a:lnTo>
                      <a:pt x="3350" y="186456"/>
                    </a:lnTo>
                    <a:cubicBezTo>
                      <a:pt x="3350" y="193601"/>
                      <a:pt x="9155" y="199407"/>
                      <a:pt x="16301" y="199407"/>
                    </a:cubicBezTo>
                    <a:close/>
                  </a:path>
                </a:pathLst>
              </a:custGeom>
              <a:grpFill/>
              <a:ln w="9525" cap="flat">
                <a:solidFill>
                  <a:schemeClr val="tx1"/>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56BD97C-71D7-476C-8ABA-EBDCC8F97E1F}"/>
                  </a:ext>
                </a:extLst>
              </p:cNvPr>
              <p:cNvSpPr/>
              <p:nvPr/>
            </p:nvSpPr>
            <p:spPr>
              <a:xfrm>
                <a:off x="1889025" y="3969426"/>
                <a:ext cx="122653" cy="100353"/>
              </a:xfrm>
              <a:custGeom>
                <a:avLst/>
                <a:gdLst>
                  <a:gd name="connsiteX0" fmla="*/ 16301 w 245630"/>
                  <a:gd name="connsiteY0" fmla="*/ 199854 h 200970"/>
                  <a:gd name="connsiteX1" fmla="*/ 229330 w 245630"/>
                  <a:gd name="connsiteY1" fmla="*/ 199854 h 200970"/>
                  <a:gd name="connsiteX2" fmla="*/ 242281 w 245630"/>
                  <a:gd name="connsiteY2" fmla="*/ 186902 h 200970"/>
                  <a:gd name="connsiteX3" fmla="*/ 242281 w 245630"/>
                  <a:gd name="connsiteY3" fmla="*/ 16301 h 200970"/>
                  <a:gd name="connsiteX4" fmla="*/ 229330 w 245630"/>
                  <a:gd name="connsiteY4" fmla="*/ 3350 h 200970"/>
                  <a:gd name="connsiteX5" fmla="*/ 16301 w 245630"/>
                  <a:gd name="connsiteY5" fmla="*/ 3350 h 200970"/>
                  <a:gd name="connsiteX6" fmla="*/ 3350 w 245630"/>
                  <a:gd name="connsiteY6" fmla="*/ 16301 h 200970"/>
                  <a:gd name="connsiteX7" fmla="*/ 3350 w 245630"/>
                  <a:gd name="connsiteY7" fmla="*/ 186456 h 200970"/>
                  <a:gd name="connsiteX8" fmla="*/ 16301 w 245630"/>
                  <a:gd name="connsiteY8" fmla="*/ 199854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630" h="200970">
                    <a:moveTo>
                      <a:pt x="16301" y="199854"/>
                    </a:moveTo>
                    <a:lnTo>
                      <a:pt x="229330" y="199854"/>
                    </a:lnTo>
                    <a:cubicBezTo>
                      <a:pt x="236475" y="199854"/>
                      <a:pt x="242281" y="194048"/>
                      <a:pt x="242281" y="186902"/>
                    </a:cubicBezTo>
                    <a:lnTo>
                      <a:pt x="242281" y="16301"/>
                    </a:lnTo>
                    <a:cubicBezTo>
                      <a:pt x="242281" y="9155"/>
                      <a:pt x="236475" y="3350"/>
                      <a:pt x="229330" y="3350"/>
                    </a:cubicBezTo>
                    <a:lnTo>
                      <a:pt x="16301" y="3350"/>
                    </a:lnTo>
                    <a:cubicBezTo>
                      <a:pt x="9155" y="3350"/>
                      <a:pt x="3350" y="9155"/>
                      <a:pt x="3350" y="16301"/>
                    </a:cubicBezTo>
                    <a:lnTo>
                      <a:pt x="3350" y="186456"/>
                    </a:lnTo>
                    <a:cubicBezTo>
                      <a:pt x="3350" y="194048"/>
                      <a:pt x="9155" y="199854"/>
                      <a:pt x="16301" y="199854"/>
                    </a:cubicBezTo>
                    <a:close/>
                  </a:path>
                </a:pathLst>
              </a:custGeom>
              <a:grpFill/>
              <a:ln w="9525" cap="flat">
                <a:solidFill>
                  <a:schemeClr val="tx1"/>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AFA3FDE-F88C-4B19-8CD5-B6CC6DDAC1B8}"/>
                  </a:ext>
                </a:extLst>
              </p:cNvPr>
              <p:cNvSpPr/>
              <p:nvPr/>
            </p:nvSpPr>
            <p:spPr>
              <a:xfrm>
                <a:off x="1889025" y="4312632"/>
                <a:ext cx="274298" cy="100353"/>
              </a:xfrm>
              <a:custGeom>
                <a:avLst/>
                <a:gdLst>
                  <a:gd name="connsiteX0" fmla="*/ 534358 w 549318"/>
                  <a:gd name="connsiteY0" fmla="*/ 3350 h 200970"/>
                  <a:gd name="connsiteX1" fmla="*/ 275329 w 549318"/>
                  <a:gd name="connsiteY1" fmla="*/ 3350 h 200970"/>
                  <a:gd name="connsiteX2" fmla="*/ 244514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533911 w 549318"/>
                  <a:gd name="connsiteY7" fmla="*/ 199407 h 200970"/>
                  <a:gd name="connsiteX8" fmla="*/ 546863 w 549318"/>
                  <a:gd name="connsiteY8" fmla="*/ 186456 h 200970"/>
                  <a:gd name="connsiteX9" fmla="*/ 546863 w 549318"/>
                  <a:gd name="connsiteY9" fmla="*/ 16301 h 200970"/>
                  <a:gd name="connsiteX10" fmla="*/ 534358 w 549318"/>
                  <a:gd name="connsiteY10"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534358" y="3350"/>
                    </a:moveTo>
                    <a:lnTo>
                      <a:pt x="275329" y="3350"/>
                    </a:lnTo>
                    <a:lnTo>
                      <a:pt x="244514" y="3350"/>
                    </a:lnTo>
                    <a:lnTo>
                      <a:pt x="16301" y="3350"/>
                    </a:lnTo>
                    <a:cubicBezTo>
                      <a:pt x="9155" y="3350"/>
                      <a:pt x="3350" y="9155"/>
                      <a:pt x="3350" y="16301"/>
                    </a:cubicBezTo>
                    <a:lnTo>
                      <a:pt x="3350" y="186456"/>
                    </a:lnTo>
                    <a:cubicBezTo>
                      <a:pt x="3350" y="193601"/>
                      <a:pt x="9155" y="199407"/>
                      <a:pt x="16301" y="199407"/>
                    </a:cubicBezTo>
                    <a:lnTo>
                      <a:pt x="533911" y="199407"/>
                    </a:lnTo>
                    <a:cubicBezTo>
                      <a:pt x="541057" y="199407"/>
                      <a:pt x="546863" y="193601"/>
                      <a:pt x="546863" y="186456"/>
                    </a:cubicBezTo>
                    <a:lnTo>
                      <a:pt x="546863" y="16301"/>
                    </a:lnTo>
                    <a:cubicBezTo>
                      <a:pt x="547309" y="9602"/>
                      <a:pt x="541503" y="3350"/>
                      <a:pt x="534358" y="3350"/>
                    </a:cubicBezTo>
                    <a:close/>
                  </a:path>
                </a:pathLst>
              </a:custGeom>
              <a:grpFill/>
              <a:ln w="9525" cap="flat">
                <a:solidFill>
                  <a:schemeClr val="tx1"/>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3A2955A-CAB5-46AE-9462-A1DDAC5BFE47}"/>
                  </a:ext>
                </a:extLst>
              </p:cNvPr>
              <p:cNvSpPr/>
              <p:nvPr/>
            </p:nvSpPr>
            <p:spPr>
              <a:xfrm>
                <a:off x="1889025" y="3855023"/>
                <a:ext cx="274298" cy="100353"/>
              </a:xfrm>
              <a:custGeom>
                <a:avLst/>
                <a:gdLst>
                  <a:gd name="connsiteX0" fmla="*/ 16301 w 549318"/>
                  <a:gd name="connsiteY0" fmla="*/ 199854 h 200970"/>
                  <a:gd name="connsiteX1" fmla="*/ 244514 w 549318"/>
                  <a:gd name="connsiteY1" fmla="*/ 199854 h 200970"/>
                  <a:gd name="connsiteX2" fmla="*/ 275329 w 549318"/>
                  <a:gd name="connsiteY2" fmla="*/ 199854 h 200970"/>
                  <a:gd name="connsiteX3" fmla="*/ 534358 w 549318"/>
                  <a:gd name="connsiteY3" fmla="*/ 199854 h 200970"/>
                  <a:gd name="connsiteX4" fmla="*/ 547309 w 549318"/>
                  <a:gd name="connsiteY4" fmla="*/ 186902 h 200970"/>
                  <a:gd name="connsiteX5" fmla="*/ 547309 w 549318"/>
                  <a:gd name="connsiteY5" fmla="*/ 16301 h 200970"/>
                  <a:gd name="connsiteX6" fmla="*/ 534358 w 549318"/>
                  <a:gd name="connsiteY6" fmla="*/ 3350 h 200970"/>
                  <a:gd name="connsiteX7" fmla="*/ 16301 w 549318"/>
                  <a:gd name="connsiteY7" fmla="*/ 3350 h 200970"/>
                  <a:gd name="connsiteX8" fmla="*/ 3350 w 549318"/>
                  <a:gd name="connsiteY8" fmla="*/ 16301 h 200970"/>
                  <a:gd name="connsiteX9" fmla="*/ 3350 w 549318"/>
                  <a:gd name="connsiteY9" fmla="*/ 186456 h 200970"/>
                  <a:gd name="connsiteX10" fmla="*/ 16301 w 549318"/>
                  <a:gd name="connsiteY10" fmla="*/ 199854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16301" y="199854"/>
                    </a:moveTo>
                    <a:lnTo>
                      <a:pt x="244514" y="199854"/>
                    </a:lnTo>
                    <a:lnTo>
                      <a:pt x="275329" y="199854"/>
                    </a:lnTo>
                    <a:lnTo>
                      <a:pt x="534358" y="199854"/>
                    </a:lnTo>
                    <a:cubicBezTo>
                      <a:pt x="541503" y="199854"/>
                      <a:pt x="547309" y="194048"/>
                      <a:pt x="547309" y="186902"/>
                    </a:cubicBezTo>
                    <a:lnTo>
                      <a:pt x="547309" y="16301"/>
                    </a:lnTo>
                    <a:cubicBezTo>
                      <a:pt x="547309" y="9155"/>
                      <a:pt x="541503" y="3350"/>
                      <a:pt x="534358" y="3350"/>
                    </a:cubicBezTo>
                    <a:lnTo>
                      <a:pt x="16301" y="3350"/>
                    </a:lnTo>
                    <a:cubicBezTo>
                      <a:pt x="9155" y="3350"/>
                      <a:pt x="3350" y="9155"/>
                      <a:pt x="3350" y="16301"/>
                    </a:cubicBezTo>
                    <a:lnTo>
                      <a:pt x="3350" y="186456"/>
                    </a:lnTo>
                    <a:cubicBezTo>
                      <a:pt x="3350" y="194048"/>
                      <a:pt x="9155" y="199854"/>
                      <a:pt x="16301" y="199854"/>
                    </a:cubicBezTo>
                    <a:close/>
                  </a:path>
                </a:pathLst>
              </a:custGeom>
              <a:grpFill/>
              <a:ln w="9525" cap="flat">
                <a:solidFill>
                  <a:schemeClr val="tx1"/>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3CE2CBAC-03C0-41BE-ACE4-A25990737F3B}"/>
                  </a:ext>
                </a:extLst>
              </p:cNvPr>
              <p:cNvSpPr/>
              <p:nvPr/>
            </p:nvSpPr>
            <p:spPr>
              <a:xfrm>
                <a:off x="1889025" y="4083828"/>
                <a:ext cx="274298" cy="100353"/>
              </a:xfrm>
              <a:custGeom>
                <a:avLst/>
                <a:gdLst>
                  <a:gd name="connsiteX0" fmla="*/ 275329 w 549318"/>
                  <a:gd name="connsiteY0" fmla="*/ 3350 h 200970"/>
                  <a:gd name="connsiteX1" fmla="*/ 244514 w 549318"/>
                  <a:gd name="connsiteY1" fmla="*/ 3350 h 200970"/>
                  <a:gd name="connsiteX2" fmla="*/ 16301 w 549318"/>
                  <a:gd name="connsiteY2" fmla="*/ 3350 h 200970"/>
                  <a:gd name="connsiteX3" fmla="*/ 3350 w 549318"/>
                  <a:gd name="connsiteY3" fmla="*/ 16301 h 200970"/>
                  <a:gd name="connsiteX4" fmla="*/ 3350 w 549318"/>
                  <a:gd name="connsiteY4" fmla="*/ 186456 h 200970"/>
                  <a:gd name="connsiteX5" fmla="*/ 16301 w 549318"/>
                  <a:gd name="connsiteY5" fmla="*/ 199407 h 200970"/>
                  <a:gd name="connsiteX6" fmla="*/ 244514 w 549318"/>
                  <a:gd name="connsiteY6" fmla="*/ 199407 h 200970"/>
                  <a:gd name="connsiteX7" fmla="*/ 275329 w 549318"/>
                  <a:gd name="connsiteY7" fmla="*/ 199407 h 200970"/>
                  <a:gd name="connsiteX8" fmla="*/ 534358 w 549318"/>
                  <a:gd name="connsiteY8" fmla="*/ 199407 h 200970"/>
                  <a:gd name="connsiteX9" fmla="*/ 547309 w 549318"/>
                  <a:gd name="connsiteY9" fmla="*/ 186456 h 200970"/>
                  <a:gd name="connsiteX10" fmla="*/ 547309 w 549318"/>
                  <a:gd name="connsiteY10" fmla="*/ 16301 h 200970"/>
                  <a:gd name="connsiteX11" fmla="*/ 534358 w 549318"/>
                  <a:gd name="connsiteY11" fmla="*/ 3350 h 200970"/>
                  <a:gd name="connsiteX12" fmla="*/ 275329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275329" y="3350"/>
                    </a:moveTo>
                    <a:lnTo>
                      <a:pt x="244514" y="3350"/>
                    </a:lnTo>
                    <a:lnTo>
                      <a:pt x="16301" y="3350"/>
                    </a:lnTo>
                    <a:cubicBezTo>
                      <a:pt x="9155" y="3350"/>
                      <a:pt x="3350" y="9155"/>
                      <a:pt x="3350" y="16301"/>
                    </a:cubicBezTo>
                    <a:lnTo>
                      <a:pt x="3350" y="186456"/>
                    </a:lnTo>
                    <a:cubicBezTo>
                      <a:pt x="3350" y="193601"/>
                      <a:pt x="9155" y="199407"/>
                      <a:pt x="16301" y="199407"/>
                    </a:cubicBezTo>
                    <a:lnTo>
                      <a:pt x="244514" y="199407"/>
                    </a:lnTo>
                    <a:lnTo>
                      <a:pt x="275329" y="199407"/>
                    </a:lnTo>
                    <a:lnTo>
                      <a:pt x="534358" y="199407"/>
                    </a:lnTo>
                    <a:cubicBezTo>
                      <a:pt x="541503" y="199407"/>
                      <a:pt x="547309" y="193601"/>
                      <a:pt x="547309" y="186456"/>
                    </a:cubicBezTo>
                    <a:lnTo>
                      <a:pt x="547309" y="16301"/>
                    </a:lnTo>
                    <a:cubicBezTo>
                      <a:pt x="547309" y="9155"/>
                      <a:pt x="541503" y="3350"/>
                      <a:pt x="534358" y="3350"/>
                    </a:cubicBezTo>
                    <a:lnTo>
                      <a:pt x="275329" y="3350"/>
                    </a:lnTo>
                    <a:close/>
                  </a:path>
                </a:pathLst>
              </a:custGeom>
              <a:grpFill/>
              <a:ln w="9525" cap="flat">
                <a:solidFill>
                  <a:schemeClr val="tx1"/>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A75A090-F130-407B-86B9-637709195A35}"/>
                  </a:ext>
                </a:extLst>
              </p:cNvPr>
              <p:cNvSpPr/>
              <p:nvPr/>
            </p:nvSpPr>
            <p:spPr>
              <a:xfrm>
                <a:off x="2313853" y="3969426"/>
                <a:ext cx="274298" cy="100353"/>
              </a:xfrm>
              <a:custGeom>
                <a:avLst/>
                <a:gdLst>
                  <a:gd name="connsiteX0" fmla="*/ 16301 w 549318"/>
                  <a:gd name="connsiteY0" fmla="*/ 3350 h 200970"/>
                  <a:gd name="connsiteX1" fmla="*/ 3350 w 549318"/>
                  <a:gd name="connsiteY1" fmla="*/ 16301 h 200970"/>
                  <a:gd name="connsiteX2" fmla="*/ 3350 w 549318"/>
                  <a:gd name="connsiteY2" fmla="*/ 186456 h 200970"/>
                  <a:gd name="connsiteX3" fmla="*/ 16301 w 549318"/>
                  <a:gd name="connsiteY3" fmla="*/ 199407 h 200970"/>
                  <a:gd name="connsiteX4" fmla="*/ 273096 w 549318"/>
                  <a:gd name="connsiteY4" fmla="*/ 199407 h 200970"/>
                  <a:gd name="connsiteX5" fmla="*/ 305698 w 549318"/>
                  <a:gd name="connsiteY5" fmla="*/ 199407 h 200970"/>
                  <a:gd name="connsiteX6" fmla="*/ 533911 w 549318"/>
                  <a:gd name="connsiteY6" fmla="*/ 199407 h 200970"/>
                  <a:gd name="connsiteX7" fmla="*/ 546863 w 549318"/>
                  <a:gd name="connsiteY7" fmla="*/ 186456 h 200970"/>
                  <a:gd name="connsiteX8" fmla="*/ 546863 w 549318"/>
                  <a:gd name="connsiteY8" fmla="*/ 16301 h 200970"/>
                  <a:gd name="connsiteX9" fmla="*/ 533911 w 549318"/>
                  <a:gd name="connsiteY9" fmla="*/ 3350 h 200970"/>
                  <a:gd name="connsiteX10" fmla="*/ 305698 w 549318"/>
                  <a:gd name="connsiteY10" fmla="*/ 3350 h 200970"/>
                  <a:gd name="connsiteX11" fmla="*/ 273096 w 549318"/>
                  <a:gd name="connsiteY11" fmla="*/ 3350 h 200970"/>
                  <a:gd name="connsiteX12" fmla="*/ 1630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16301" y="3350"/>
                    </a:move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lose/>
                  </a:path>
                </a:pathLst>
              </a:custGeom>
              <a:grpFill/>
              <a:ln w="9525" cap="flat">
                <a:solidFill>
                  <a:schemeClr val="tx1"/>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1453195-5BDA-4908-AF3F-4456FF0C1146}"/>
                  </a:ext>
                </a:extLst>
              </p:cNvPr>
              <p:cNvSpPr/>
              <p:nvPr/>
            </p:nvSpPr>
            <p:spPr>
              <a:xfrm>
                <a:off x="2025951" y="4198453"/>
                <a:ext cx="274298" cy="100353"/>
              </a:xfrm>
              <a:custGeom>
                <a:avLst/>
                <a:gdLst>
                  <a:gd name="connsiteX0" fmla="*/ 533911 w 549318"/>
                  <a:gd name="connsiteY0" fmla="*/ 199407 h 200970"/>
                  <a:gd name="connsiteX1" fmla="*/ 546863 w 549318"/>
                  <a:gd name="connsiteY1" fmla="*/ 186456 h 200970"/>
                  <a:gd name="connsiteX2" fmla="*/ 546863 w 549318"/>
                  <a:gd name="connsiteY2" fmla="*/ 16301 h 200970"/>
                  <a:gd name="connsiteX3" fmla="*/ 533911 w 549318"/>
                  <a:gd name="connsiteY3" fmla="*/ 3350 h 200970"/>
                  <a:gd name="connsiteX4" fmla="*/ 305698 w 549318"/>
                  <a:gd name="connsiteY4" fmla="*/ 3350 h 200970"/>
                  <a:gd name="connsiteX5" fmla="*/ 273096 w 549318"/>
                  <a:gd name="connsiteY5" fmla="*/ 3350 h 200970"/>
                  <a:gd name="connsiteX6" fmla="*/ 16301 w 549318"/>
                  <a:gd name="connsiteY6" fmla="*/ 3350 h 200970"/>
                  <a:gd name="connsiteX7" fmla="*/ 3350 w 549318"/>
                  <a:gd name="connsiteY7" fmla="*/ 16301 h 200970"/>
                  <a:gd name="connsiteX8" fmla="*/ 3350 w 549318"/>
                  <a:gd name="connsiteY8" fmla="*/ 186456 h 200970"/>
                  <a:gd name="connsiteX9" fmla="*/ 16301 w 549318"/>
                  <a:gd name="connsiteY9" fmla="*/ 199407 h 200970"/>
                  <a:gd name="connsiteX10" fmla="*/ 273096 w 549318"/>
                  <a:gd name="connsiteY10" fmla="*/ 199407 h 200970"/>
                  <a:gd name="connsiteX11" fmla="*/ 305698 w 549318"/>
                  <a:gd name="connsiteY11" fmla="*/ 199407 h 200970"/>
                  <a:gd name="connsiteX12" fmla="*/ 533911 w 549318"/>
                  <a:gd name="connsiteY12" fmla="*/ 199407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199407"/>
                    </a:move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lose/>
                  </a:path>
                </a:pathLst>
              </a:custGeom>
              <a:grpFill/>
              <a:ln w="9525" cap="flat">
                <a:solidFill>
                  <a:schemeClr val="tx1"/>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BB57B6D-BC45-4B1F-8521-E799FAEC490E}"/>
                  </a:ext>
                </a:extLst>
              </p:cNvPr>
              <p:cNvSpPr/>
              <p:nvPr/>
            </p:nvSpPr>
            <p:spPr>
              <a:xfrm>
                <a:off x="2176927" y="4083828"/>
                <a:ext cx="274298" cy="100353"/>
              </a:xfrm>
              <a:custGeom>
                <a:avLst/>
                <a:gdLst>
                  <a:gd name="connsiteX0" fmla="*/ 277562 w 549318"/>
                  <a:gd name="connsiteY0" fmla="*/ 3350 h 200970"/>
                  <a:gd name="connsiteX1" fmla="*/ 244960 w 549318"/>
                  <a:gd name="connsiteY1" fmla="*/ 3350 h 200970"/>
                  <a:gd name="connsiteX2" fmla="*/ 16301 w 549318"/>
                  <a:gd name="connsiteY2" fmla="*/ 3350 h 200970"/>
                  <a:gd name="connsiteX3" fmla="*/ 3350 w 549318"/>
                  <a:gd name="connsiteY3" fmla="*/ 16301 h 200970"/>
                  <a:gd name="connsiteX4" fmla="*/ 3350 w 549318"/>
                  <a:gd name="connsiteY4" fmla="*/ 186456 h 200970"/>
                  <a:gd name="connsiteX5" fmla="*/ 16301 w 549318"/>
                  <a:gd name="connsiteY5" fmla="*/ 199407 h 200970"/>
                  <a:gd name="connsiteX6" fmla="*/ 244514 w 549318"/>
                  <a:gd name="connsiteY6" fmla="*/ 199407 h 200970"/>
                  <a:gd name="connsiteX7" fmla="*/ 277116 w 549318"/>
                  <a:gd name="connsiteY7" fmla="*/ 199407 h 200970"/>
                  <a:gd name="connsiteX8" fmla="*/ 534358 w 549318"/>
                  <a:gd name="connsiteY8" fmla="*/ 199407 h 200970"/>
                  <a:gd name="connsiteX9" fmla="*/ 547309 w 549318"/>
                  <a:gd name="connsiteY9" fmla="*/ 186456 h 200970"/>
                  <a:gd name="connsiteX10" fmla="*/ 547309 w 549318"/>
                  <a:gd name="connsiteY10" fmla="*/ 16301 h 200970"/>
                  <a:gd name="connsiteX11" fmla="*/ 534358 w 549318"/>
                  <a:gd name="connsiteY11" fmla="*/ 3350 h 200970"/>
                  <a:gd name="connsiteX12" fmla="*/ 277562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277562" y="3350"/>
                    </a:moveTo>
                    <a:lnTo>
                      <a:pt x="244960" y="3350"/>
                    </a:lnTo>
                    <a:lnTo>
                      <a:pt x="16301" y="3350"/>
                    </a:lnTo>
                    <a:cubicBezTo>
                      <a:pt x="9155" y="3350"/>
                      <a:pt x="3350" y="9155"/>
                      <a:pt x="3350" y="16301"/>
                    </a:cubicBezTo>
                    <a:lnTo>
                      <a:pt x="3350" y="186456"/>
                    </a:lnTo>
                    <a:cubicBezTo>
                      <a:pt x="3350" y="193601"/>
                      <a:pt x="9155" y="199407"/>
                      <a:pt x="16301" y="199407"/>
                    </a:cubicBezTo>
                    <a:lnTo>
                      <a:pt x="244514" y="199407"/>
                    </a:lnTo>
                    <a:lnTo>
                      <a:pt x="277116" y="199407"/>
                    </a:lnTo>
                    <a:lnTo>
                      <a:pt x="534358" y="199407"/>
                    </a:lnTo>
                    <a:cubicBezTo>
                      <a:pt x="541503" y="199407"/>
                      <a:pt x="547309" y="193601"/>
                      <a:pt x="547309" y="186456"/>
                    </a:cubicBezTo>
                    <a:lnTo>
                      <a:pt x="547309" y="16301"/>
                    </a:lnTo>
                    <a:cubicBezTo>
                      <a:pt x="547309" y="9155"/>
                      <a:pt x="541503" y="3350"/>
                      <a:pt x="534358" y="3350"/>
                    </a:cubicBezTo>
                    <a:lnTo>
                      <a:pt x="277562" y="3350"/>
                    </a:lnTo>
                    <a:close/>
                  </a:path>
                </a:pathLst>
              </a:custGeom>
              <a:grpFill/>
              <a:ln w="9525" cap="flat">
                <a:solidFill>
                  <a:schemeClr val="tx1"/>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8237AA7-BD86-439F-B619-37A4A6DEEA0D}"/>
                  </a:ext>
                </a:extLst>
              </p:cNvPr>
              <p:cNvSpPr/>
              <p:nvPr/>
            </p:nvSpPr>
            <p:spPr>
              <a:xfrm>
                <a:off x="2025951" y="3969426"/>
                <a:ext cx="274298" cy="100353"/>
              </a:xfrm>
              <a:custGeom>
                <a:avLst/>
                <a:gdLst>
                  <a:gd name="connsiteX0" fmla="*/ 16301 w 549318"/>
                  <a:gd name="connsiteY0" fmla="*/ 3350 h 200970"/>
                  <a:gd name="connsiteX1" fmla="*/ 3350 w 549318"/>
                  <a:gd name="connsiteY1" fmla="*/ 16301 h 200970"/>
                  <a:gd name="connsiteX2" fmla="*/ 3350 w 549318"/>
                  <a:gd name="connsiteY2" fmla="*/ 186456 h 200970"/>
                  <a:gd name="connsiteX3" fmla="*/ 16301 w 549318"/>
                  <a:gd name="connsiteY3" fmla="*/ 199407 h 200970"/>
                  <a:gd name="connsiteX4" fmla="*/ 273096 w 549318"/>
                  <a:gd name="connsiteY4" fmla="*/ 199407 h 200970"/>
                  <a:gd name="connsiteX5" fmla="*/ 305698 w 549318"/>
                  <a:gd name="connsiteY5" fmla="*/ 199407 h 200970"/>
                  <a:gd name="connsiteX6" fmla="*/ 533911 w 549318"/>
                  <a:gd name="connsiteY6" fmla="*/ 199407 h 200970"/>
                  <a:gd name="connsiteX7" fmla="*/ 546863 w 549318"/>
                  <a:gd name="connsiteY7" fmla="*/ 186456 h 200970"/>
                  <a:gd name="connsiteX8" fmla="*/ 546863 w 549318"/>
                  <a:gd name="connsiteY8" fmla="*/ 16301 h 200970"/>
                  <a:gd name="connsiteX9" fmla="*/ 533911 w 549318"/>
                  <a:gd name="connsiteY9" fmla="*/ 3350 h 200970"/>
                  <a:gd name="connsiteX10" fmla="*/ 305698 w 549318"/>
                  <a:gd name="connsiteY10" fmla="*/ 3350 h 200970"/>
                  <a:gd name="connsiteX11" fmla="*/ 273096 w 549318"/>
                  <a:gd name="connsiteY11" fmla="*/ 3350 h 200970"/>
                  <a:gd name="connsiteX12" fmla="*/ 1630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16301" y="3350"/>
                    </a:move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lose/>
                  </a:path>
                </a:pathLst>
              </a:custGeom>
              <a:grpFill/>
              <a:ln w="9525" cap="flat">
                <a:solidFill>
                  <a:schemeClr val="tx1"/>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D896E87-12F9-4953-8A29-A748FEEA5FD9}"/>
                  </a:ext>
                </a:extLst>
              </p:cNvPr>
              <p:cNvSpPr/>
              <p:nvPr/>
            </p:nvSpPr>
            <p:spPr>
              <a:xfrm>
                <a:off x="2176927" y="3855023"/>
                <a:ext cx="274298" cy="100353"/>
              </a:xfrm>
              <a:custGeom>
                <a:avLst/>
                <a:gdLst>
                  <a:gd name="connsiteX0" fmla="*/ 16301 w 549318"/>
                  <a:gd name="connsiteY0" fmla="*/ 199854 h 200970"/>
                  <a:gd name="connsiteX1" fmla="*/ 244514 w 549318"/>
                  <a:gd name="connsiteY1" fmla="*/ 199854 h 200970"/>
                  <a:gd name="connsiteX2" fmla="*/ 277116 w 549318"/>
                  <a:gd name="connsiteY2" fmla="*/ 199854 h 200970"/>
                  <a:gd name="connsiteX3" fmla="*/ 534358 w 549318"/>
                  <a:gd name="connsiteY3" fmla="*/ 199854 h 200970"/>
                  <a:gd name="connsiteX4" fmla="*/ 547309 w 549318"/>
                  <a:gd name="connsiteY4" fmla="*/ 186902 h 200970"/>
                  <a:gd name="connsiteX5" fmla="*/ 547309 w 549318"/>
                  <a:gd name="connsiteY5" fmla="*/ 16301 h 200970"/>
                  <a:gd name="connsiteX6" fmla="*/ 534358 w 549318"/>
                  <a:gd name="connsiteY6" fmla="*/ 3350 h 200970"/>
                  <a:gd name="connsiteX7" fmla="*/ 16301 w 549318"/>
                  <a:gd name="connsiteY7" fmla="*/ 3350 h 200970"/>
                  <a:gd name="connsiteX8" fmla="*/ 3350 w 549318"/>
                  <a:gd name="connsiteY8" fmla="*/ 16301 h 200970"/>
                  <a:gd name="connsiteX9" fmla="*/ 3350 w 549318"/>
                  <a:gd name="connsiteY9" fmla="*/ 186456 h 200970"/>
                  <a:gd name="connsiteX10" fmla="*/ 16301 w 549318"/>
                  <a:gd name="connsiteY10" fmla="*/ 199854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16301" y="199854"/>
                    </a:moveTo>
                    <a:lnTo>
                      <a:pt x="244514" y="199854"/>
                    </a:lnTo>
                    <a:lnTo>
                      <a:pt x="277116" y="199854"/>
                    </a:lnTo>
                    <a:lnTo>
                      <a:pt x="534358" y="199854"/>
                    </a:lnTo>
                    <a:cubicBezTo>
                      <a:pt x="541503" y="199854"/>
                      <a:pt x="547309" y="194048"/>
                      <a:pt x="547309" y="186902"/>
                    </a:cubicBezTo>
                    <a:lnTo>
                      <a:pt x="547309" y="16301"/>
                    </a:lnTo>
                    <a:cubicBezTo>
                      <a:pt x="547309" y="9155"/>
                      <a:pt x="541503" y="3350"/>
                      <a:pt x="534358" y="3350"/>
                    </a:cubicBezTo>
                    <a:lnTo>
                      <a:pt x="16301" y="3350"/>
                    </a:lnTo>
                    <a:cubicBezTo>
                      <a:pt x="9155" y="3350"/>
                      <a:pt x="3350" y="9155"/>
                      <a:pt x="3350" y="16301"/>
                    </a:cubicBezTo>
                    <a:lnTo>
                      <a:pt x="3350" y="186456"/>
                    </a:lnTo>
                    <a:cubicBezTo>
                      <a:pt x="3350" y="194048"/>
                      <a:pt x="9155" y="199854"/>
                      <a:pt x="16301" y="199854"/>
                    </a:cubicBezTo>
                    <a:close/>
                  </a:path>
                </a:pathLst>
              </a:custGeom>
              <a:grpFill/>
              <a:ln w="9525" cap="flat">
                <a:solidFill>
                  <a:schemeClr val="tx1"/>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C12809C-5249-4AD2-B5A2-9A4A55CD576E}"/>
                  </a:ext>
                </a:extLst>
              </p:cNvPr>
              <p:cNvSpPr/>
              <p:nvPr/>
            </p:nvSpPr>
            <p:spPr>
              <a:xfrm>
                <a:off x="2464828" y="3855023"/>
                <a:ext cx="274298" cy="100353"/>
              </a:xfrm>
              <a:custGeom>
                <a:avLst/>
                <a:gdLst>
                  <a:gd name="connsiteX0" fmla="*/ 3350 w 549318"/>
                  <a:gd name="connsiteY0" fmla="*/ 186902 h 200970"/>
                  <a:gd name="connsiteX1" fmla="*/ 16301 w 549318"/>
                  <a:gd name="connsiteY1" fmla="*/ 199854 h 200970"/>
                  <a:gd name="connsiteX2" fmla="*/ 244514 w 549318"/>
                  <a:gd name="connsiteY2" fmla="*/ 199854 h 200970"/>
                  <a:gd name="connsiteX3" fmla="*/ 277116 w 549318"/>
                  <a:gd name="connsiteY3" fmla="*/ 199854 h 200970"/>
                  <a:gd name="connsiteX4" fmla="*/ 533911 w 549318"/>
                  <a:gd name="connsiteY4" fmla="*/ 199854 h 200970"/>
                  <a:gd name="connsiteX5" fmla="*/ 546863 w 549318"/>
                  <a:gd name="connsiteY5" fmla="*/ 186902 h 200970"/>
                  <a:gd name="connsiteX6" fmla="*/ 546863 w 549318"/>
                  <a:gd name="connsiteY6" fmla="*/ 16301 h 200970"/>
                  <a:gd name="connsiteX7" fmla="*/ 533911 w 549318"/>
                  <a:gd name="connsiteY7" fmla="*/ 3350 h 200970"/>
                  <a:gd name="connsiteX8" fmla="*/ 16301 w 549318"/>
                  <a:gd name="connsiteY8" fmla="*/ 3350 h 200970"/>
                  <a:gd name="connsiteX9" fmla="*/ 3350 w 549318"/>
                  <a:gd name="connsiteY9" fmla="*/ 16301 h 200970"/>
                  <a:gd name="connsiteX10" fmla="*/ 3350 w 549318"/>
                  <a:gd name="connsiteY10" fmla="*/ 186902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3350" y="186902"/>
                    </a:moveTo>
                    <a:cubicBezTo>
                      <a:pt x="3350" y="194048"/>
                      <a:pt x="9155" y="199854"/>
                      <a:pt x="16301" y="199854"/>
                    </a:cubicBezTo>
                    <a:lnTo>
                      <a:pt x="244514" y="199854"/>
                    </a:lnTo>
                    <a:lnTo>
                      <a:pt x="277116" y="199854"/>
                    </a:lnTo>
                    <a:lnTo>
                      <a:pt x="533911" y="199854"/>
                    </a:lnTo>
                    <a:cubicBezTo>
                      <a:pt x="541057" y="199854"/>
                      <a:pt x="546863" y="194048"/>
                      <a:pt x="546863" y="186902"/>
                    </a:cubicBezTo>
                    <a:lnTo>
                      <a:pt x="546863" y="16301"/>
                    </a:lnTo>
                    <a:cubicBezTo>
                      <a:pt x="546863" y="9155"/>
                      <a:pt x="541057" y="3350"/>
                      <a:pt x="533911" y="3350"/>
                    </a:cubicBezTo>
                    <a:lnTo>
                      <a:pt x="16301" y="3350"/>
                    </a:lnTo>
                    <a:cubicBezTo>
                      <a:pt x="9155" y="3350"/>
                      <a:pt x="3350" y="9155"/>
                      <a:pt x="3350" y="16301"/>
                    </a:cubicBezTo>
                    <a:lnTo>
                      <a:pt x="3350" y="186902"/>
                    </a:lnTo>
                    <a:close/>
                  </a:path>
                </a:pathLst>
              </a:custGeom>
              <a:grpFill/>
              <a:ln w="9525" cap="flat">
                <a:solidFill>
                  <a:schemeClr val="tx1"/>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98646DB-C403-4901-9FEB-41BE70F17C04}"/>
                  </a:ext>
                </a:extLst>
              </p:cNvPr>
              <p:cNvSpPr/>
              <p:nvPr/>
            </p:nvSpPr>
            <p:spPr>
              <a:xfrm>
                <a:off x="2465051" y="4083828"/>
                <a:ext cx="274298" cy="100353"/>
              </a:xfrm>
              <a:custGeom>
                <a:avLst/>
                <a:gdLst>
                  <a:gd name="connsiteX0" fmla="*/ 533911 w 549318"/>
                  <a:gd name="connsiteY0" fmla="*/ 3350 h 200970"/>
                  <a:gd name="connsiteX1" fmla="*/ 277116 w 549318"/>
                  <a:gd name="connsiteY1" fmla="*/ 3350 h 200970"/>
                  <a:gd name="connsiteX2" fmla="*/ 244514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244514 w 549318"/>
                  <a:gd name="connsiteY7" fmla="*/ 199407 h 200970"/>
                  <a:gd name="connsiteX8" fmla="*/ 277116 w 549318"/>
                  <a:gd name="connsiteY8" fmla="*/ 199407 h 200970"/>
                  <a:gd name="connsiteX9" fmla="*/ 533911 w 549318"/>
                  <a:gd name="connsiteY9" fmla="*/ 199407 h 200970"/>
                  <a:gd name="connsiteX10" fmla="*/ 546863 w 549318"/>
                  <a:gd name="connsiteY10" fmla="*/ 186456 h 200970"/>
                  <a:gd name="connsiteX11" fmla="*/ 546863 w 549318"/>
                  <a:gd name="connsiteY11" fmla="*/ 16301 h 200970"/>
                  <a:gd name="connsiteX12" fmla="*/ 53391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3350"/>
                    </a:moveTo>
                    <a:lnTo>
                      <a:pt x="277116" y="3350"/>
                    </a:lnTo>
                    <a:lnTo>
                      <a:pt x="244514" y="3350"/>
                    </a:lnTo>
                    <a:lnTo>
                      <a:pt x="16301" y="3350"/>
                    </a:lnTo>
                    <a:cubicBezTo>
                      <a:pt x="9155" y="3350"/>
                      <a:pt x="3350" y="9155"/>
                      <a:pt x="3350" y="16301"/>
                    </a:cubicBezTo>
                    <a:lnTo>
                      <a:pt x="3350" y="186456"/>
                    </a:lnTo>
                    <a:cubicBezTo>
                      <a:pt x="3350" y="193601"/>
                      <a:pt x="9155" y="199407"/>
                      <a:pt x="16301" y="199407"/>
                    </a:cubicBezTo>
                    <a:lnTo>
                      <a:pt x="244514" y="199407"/>
                    </a:lnTo>
                    <a:lnTo>
                      <a:pt x="277116" y="199407"/>
                    </a:lnTo>
                    <a:lnTo>
                      <a:pt x="533911" y="199407"/>
                    </a:lnTo>
                    <a:cubicBezTo>
                      <a:pt x="541057" y="199407"/>
                      <a:pt x="546863" y="193601"/>
                      <a:pt x="546863" y="186456"/>
                    </a:cubicBezTo>
                    <a:lnTo>
                      <a:pt x="546863" y="16301"/>
                    </a:lnTo>
                    <a:cubicBezTo>
                      <a:pt x="546863" y="9155"/>
                      <a:pt x="541057" y="3350"/>
                      <a:pt x="533911" y="3350"/>
                    </a:cubicBezTo>
                    <a:close/>
                  </a:path>
                </a:pathLst>
              </a:custGeom>
              <a:grpFill/>
              <a:ln w="9525" cap="flat">
                <a:solidFill>
                  <a:schemeClr val="tx1"/>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8A2C0AB-653E-4ECB-AA90-BEAF37F8DB74}"/>
                  </a:ext>
                </a:extLst>
              </p:cNvPr>
              <p:cNvSpPr/>
              <p:nvPr/>
            </p:nvSpPr>
            <p:spPr>
              <a:xfrm>
                <a:off x="2465051" y="4312632"/>
                <a:ext cx="274298" cy="100353"/>
              </a:xfrm>
              <a:custGeom>
                <a:avLst/>
                <a:gdLst>
                  <a:gd name="connsiteX0" fmla="*/ 533911 w 549318"/>
                  <a:gd name="connsiteY0" fmla="*/ 3350 h 200970"/>
                  <a:gd name="connsiteX1" fmla="*/ 277116 w 549318"/>
                  <a:gd name="connsiteY1" fmla="*/ 3350 h 200970"/>
                  <a:gd name="connsiteX2" fmla="*/ 244514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533911 w 549318"/>
                  <a:gd name="connsiteY7" fmla="*/ 199407 h 200970"/>
                  <a:gd name="connsiteX8" fmla="*/ 546863 w 549318"/>
                  <a:gd name="connsiteY8" fmla="*/ 186456 h 200970"/>
                  <a:gd name="connsiteX9" fmla="*/ 546863 w 549318"/>
                  <a:gd name="connsiteY9" fmla="*/ 16301 h 200970"/>
                  <a:gd name="connsiteX10" fmla="*/ 533911 w 549318"/>
                  <a:gd name="connsiteY10"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533911" y="3350"/>
                    </a:moveTo>
                    <a:lnTo>
                      <a:pt x="277116" y="3350"/>
                    </a:lnTo>
                    <a:lnTo>
                      <a:pt x="244514" y="3350"/>
                    </a:lnTo>
                    <a:lnTo>
                      <a:pt x="16301" y="3350"/>
                    </a:lnTo>
                    <a:cubicBezTo>
                      <a:pt x="9155" y="3350"/>
                      <a:pt x="3350" y="9155"/>
                      <a:pt x="3350" y="16301"/>
                    </a:cubicBezTo>
                    <a:lnTo>
                      <a:pt x="3350" y="186456"/>
                    </a:lnTo>
                    <a:cubicBezTo>
                      <a:pt x="3350" y="193601"/>
                      <a:pt x="9155" y="199407"/>
                      <a:pt x="16301" y="199407"/>
                    </a:cubicBezTo>
                    <a:lnTo>
                      <a:pt x="533911" y="199407"/>
                    </a:lnTo>
                    <a:cubicBezTo>
                      <a:pt x="541057" y="199407"/>
                      <a:pt x="546863" y="193601"/>
                      <a:pt x="546863" y="186456"/>
                    </a:cubicBezTo>
                    <a:lnTo>
                      <a:pt x="546863" y="16301"/>
                    </a:lnTo>
                    <a:cubicBezTo>
                      <a:pt x="546863" y="9602"/>
                      <a:pt x="541057" y="3350"/>
                      <a:pt x="533911" y="3350"/>
                    </a:cubicBezTo>
                    <a:close/>
                  </a:path>
                </a:pathLst>
              </a:custGeom>
              <a:grpFill/>
              <a:ln w="9525" cap="flat">
                <a:solidFill>
                  <a:schemeClr val="tx1"/>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73C5129-E635-4FF4-9C37-A3E805919635}"/>
                  </a:ext>
                </a:extLst>
              </p:cNvPr>
              <p:cNvSpPr/>
              <p:nvPr/>
            </p:nvSpPr>
            <p:spPr>
              <a:xfrm>
                <a:off x="2313853" y="4198453"/>
                <a:ext cx="274298" cy="100353"/>
              </a:xfrm>
              <a:custGeom>
                <a:avLst/>
                <a:gdLst>
                  <a:gd name="connsiteX0" fmla="*/ 533911 w 549318"/>
                  <a:gd name="connsiteY0" fmla="*/ 199407 h 200970"/>
                  <a:gd name="connsiteX1" fmla="*/ 546863 w 549318"/>
                  <a:gd name="connsiteY1" fmla="*/ 186456 h 200970"/>
                  <a:gd name="connsiteX2" fmla="*/ 546863 w 549318"/>
                  <a:gd name="connsiteY2" fmla="*/ 16301 h 200970"/>
                  <a:gd name="connsiteX3" fmla="*/ 533911 w 549318"/>
                  <a:gd name="connsiteY3" fmla="*/ 3350 h 200970"/>
                  <a:gd name="connsiteX4" fmla="*/ 305698 w 549318"/>
                  <a:gd name="connsiteY4" fmla="*/ 3350 h 200970"/>
                  <a:gd name="connsiteX5" fmla="*/ 273096 w 549318"/>
                  <a:gd name="connsiteY5" fmla="*/ 3350 h 200970"/>
                  <a:gd name="connsiteX6" fmla="*/ 16301 w 549318"/>
                  <a:gd name="connsiteY6" fmla="*/ 3350 h 200970"/>
                  <a:gd name="connsiteX7" fmla="*/ 3350 w 549318"/>
                  <a:gd name="connsiteY7" fmla="*/ 16301 h 200970"/>
                  <a:gd name="connsiteX8" fmla="*/ 3350 w 549318"/>
                  <a:gd name="connsiteY8" fmla="*/ 186456 h 200970"/>
                  <a:gd name="connsiteX9" fmla="*/ 16301 w 549318"/>
                  <a:gd name="connsiteY9" fmla="*/ 199407 h 200970"/>
                  <a:gd name="connsiteX10" fmla="*/ 273096 w 549318"/>
                  <a:gd name="connsiteY10" fmla="*/ 199407 h 200970"/>
                  <a:gd name="connsiteX11" fmla="*/ 305698 w 549318"/>
                  <a:gd name="connsiteY11" fmla="*/ 199407 h 200970"/>
                  <a:gd name="connsiteX12" fmla="*/ 533911 w 549318"/>
                  <a:gd name="connsiteY12" fmla="*/ 199407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199407"/>
                    </a:move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lose/>
                  </a:path>
                </a:pathLst>
              </a:custGeom>
              <a:grpFill/>
              <a:ln w="9525" cap="flat">
                <a:solidFill>
                  <a:schemeClr val="tx1"/>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39B68D1-0B7F-4999-BCFA-F17ACBFB2777}"/>
                  </a:ext>
                </a:extLst>
              </p:cNvPr>
              <p:cNvSpPr/>
              <p:nvPr/>
            </p:nvSpPr>
            <p:spPr>
              <a:xfrm>
                <a:off x="2176927" y="4312632"/>
                <a:ext cx="274298" cy="100353"/>
              </a:xfrm>
              <a:custGeom>
                <a:avLst/>
                <a:gdLst>
                  <a:gd name="connsiteX0" fmla="*/ 534358 w 549318"/>
                  <a:gd name="connsiteY0" fmla="*/ 3350 h 200970"/>
                  <a:gd name="connsiteX1" fmla="*/ 277562 w 549318"/>
                  <a:gd name="connsiteY1" fmla="*/ 3350 h 200970"/>
                  <a:gd name="connsiteX2" fmla="*/ 244960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534358 w 549318"/>
                  <a:gd name="connsiteY7" fmla="*/ 199407 h 200970"/>
                  <a:gd name="connsiteX8" fmla="*/ 547309 w 549318"/>
                  <a:gd name="connsiteY8" fmla="*/ 186456 h 200970"/>
                  <a:gd name="connsiteX9" fmla="*/ 547309 w 549318"/>
                  <a:gd name="connsiteY9" fmla="*/ 16301 h 200970"/>
                  <a:gd name="connsiteX10" fmla="*/ 534358 w 549318"/>
                  <a:gd name="connsiteY10"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534358" y="3350"/>
                    </a:moveTo>
                    <a:lnTo>
                      <a:pt x="277562" y="3350"/>
                    </a:lnTo>
                    <a:lnTo>
                      <a:pt x="244960" y="3350"/>
                    </a:lnTo>
                    <a:lnTo>
                      <a:pt x="16301" y="3350"/>
                    </a:lnTo>
                    <a:cubicBezTo>
                      <a:pt x="9155" y="3350"/>
                      <a:pt x="3350" y="9155"/>
                      <a:pt x="3350" y="16301"/>
                    </a:cubicBezTo>
                    <a:lnTo>
                      <a:pt x="3350" y="186456"/>
                    </a:lnTo>
                    <a:cubicBezTo>
                      <a:pt x="3350" y="193601"/>
                      <a:pt x="9155" y="199407"/>
                      <a:pt x="16301" y="199407"/>
                    </a:cubicBezTo>
                    <a:lnTo>
                      <a:pt x="534358" y="199407"/>
                    </a:lnTo>
                    <a:cubicBezTo>
                      <a:pt x="541503" y="199407"/>
                      <a:pt x="547309" y="193601"/>
                      <a:pt x="547309" y="186456"/>
                    </a:cubicBezTo>
                    <a:lnTo>
                      <a:pt x="547309" y="16301"/>
                    </a:lnTo>
                    <a:cubicBezTo>
                      <a:pt x="547309" y="9602"/>
                      <a:pt x="541503" y="3350"/>
                      <a:pt x="534358" y="3350"/>
                    </a:cubicBezTo>
                    <a:close/>
                  </a:path>
                </a:pathLst>
              </a:custGeom>
              <a:grpFill/>
              <a:ln w="9525" cap="flat">
                <a:solidFill>
                  <a:schemeClr val="tx1"/>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43D916C9-7DAE-4A07-8FFD-B8333EBCC3C8}"/>
                  </a:ext>
                </a:extLst>
              </p:cNvPr>
              <p:cNvSpPr/>
              <p:nvPr/>
            </p:nvSpPr>
            <p:spPr>
              <a:xfrm>
                <a:off x="2750875" y="4312632"/>
                <a:ext cx="274298" cy="100353"/>
              </a:xfrm>
              <a:custGeom>
                <a:avLst/>
                <a:gdLst>
                  <a:gd name="connsiteX0" fmla="*/ 534358 w 549318"/>
                  <a:gd name="connsiteY0" fmla="*/ 3350 h 200970"/>
                  <a:gd name="connsiteX1" fmla="*/ 275329 w 549318"/>
                  <a:gd name="connsiteY1" fmla="*/ 3350 h 200970"/>
                  <a:gd name="connsiteX2" fmla="*/ 244514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533911 w 549318"/>
                  <a:gd name="connsiteY7" fmla="*/ 199407 h 200970"/>
                  <a:gd name="connsiteX8" fmla="*/ 546863 w 549318"/>
                  <a:gd name="connsiteY8" fmla="*/ 186456 h 200970"/>
                  <a:gd name="connsiteX9" fmla="*/ 546863 w 549318"/>
                  <a:gd name="connsiteY9" fmla="*/ 16301 h 200970"/>
                  <a:gd name="connsiteX10" fmla="*/ 534358 w 549318"/>
                  <a:gd name="connsiteY10"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534358" y="3350"/>
                    </a:moveTo>
                    <a:lnTo>
                      <a:pt x="275329" y="3350"/>
                    </a:lnTo>
                    <a:lnTo>
                      <a:pt x="244514" y="3350"/>
                    </a:lnTo>
                    <a:lnTo>
                      <a:pt x="16301" y="3350"/>
                    </a:lnTo>
                    <a:cubicBezTo>
                      <a:pt x="9155" y="3350"/>
                      <a:pt x="3350" y="9155"/>
                      <a:pt x="3350" y="16301"/>
                    </a:cubicBezTo>
                    <a:lnTo>
                      <a:pt x="3350" y="186456"/>
                    </a:lnTo>
                    <a:cubicBezTo>
                      <a:pt x="3350" y="193601"/>
                      <a:pt x="9155" y="199407"/>
                      <a:pt x="16301" y="199407"/>
                    </a:cubicBezTo>
                    <a:lnTo>
                      <a:pt x="533911" y="199407"/>
                    </a:lnTo>
                    <a:cubicBezTo>
                      <a:pt x="541057" y="199407"/>
                      <a:pt x="546863" y="193601"/>
                      <a:pt x="546863" y="186456"/>
                    </a:cubicBezTo>
                    <a:lnTo>
                      <a:pt x="546863" y="16301"/>
                    </a:lnTo>
                    <a:cubicBezTo>
                      <a:pt x="547309" y="9602"/>
                      <a:pt x="541503" y="3350"/>
                      <a:pt x="534358" y="3350"/>
                    </a:cubicBezTo>
                    <a:close/>
                  </a:path>
                </a:pathLst>
              </a:custGeom>
              <a:grpFill/>
              <a:ln w="9525" cap="flat">
                <a:solidFill>
                  <a:schemeClr val="tx1"/>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B14164C-F34C-4CB6-A343-91851397E038}"/>
                  </a:ext>
                </a:extLst>
              </p:cNvPr>
              <p:cNvSpPr/>
              <p:nvPr/>
            </p:nvSpPr>
            <p:spPr>
              <a:xfrm>
                <a:off x="2750875" y="3855023"/>
                <a:ext cx="274298" cy="100353"/>
              </a:xfrm>
              <a:custGeom>
                <a:avLst/>
                <a:gdLst>
                  <a:gd name="connsiteX0" fmla="*/ 16301 w 549318"/>
                  <a:gd name="connsiteY0" fmla="*/ 199854 h 200970"/>
                  <a:gd name="connsiteX1" fmla="*/ 244514 w 549318"/>
                  <a:gd name="connsiteY1" fmla="*/ 199854 h 200970"/>
                  <a:gd name="connsiteX2" fmla="*/ 275329 w 549318"/>
                  <a:gd name="connsiteY2" fmla="*/ 199854 h 200970"/>
                  <a:gd name="connsiteX3" fmla="*/ 534358 w 549318"/>
                  <a:gd name="connsiteY3" fmla="*/ 199854 h 200970"/>
                  <a:gd name="connsiteX4" fmla="*/ 547309 w 549318"/>
                  <a:gd name="connsiteY4" fmla="*/ 186902 h 200970"/>
                  <a:gd name="connsiteX5" fmla="*/ 547309 w 549318"/>
                  <a:gd name="connsiteY5" fmla="*/ 16301 h 200970"/>
                  <a:gd name="connsiteX6" fmla="*/ 534358 w 549318"/>
                  <a:gd name="connsiteY6" fmla="*/ 3350 h 200970"/>
                  <a:gd name="connsiteX7" fmla="*/ 16301 w 549318"/>
                  <a:gd name="connsiteY7" fmla="*/ 3350 h 200970"/>
                  <a:gd name="connsiteX8" fmla="*/ 3350 w 549318"/>
                  <a:gd name="connsiteY8" fmla="*/ 16301 h 200970"/>
                  <a:gd name="connsiteX9" fmla="*/ 3350 w 549318"/>
                  <a:gd name="connsiteY9" fmla="*/ 186456 h 200970"/>
                  <a:gd name="connsiteX10" fmla="*/ 16301 w 549318"/>
                  <a:gd name="connsiteY10" fmla="*/ 199854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16301" y="199854"/>
                    </a:moveTo>
                    <a:lnTo>
                      <a:pt x="244514" y="199854"/>
                    </a:lnTo>
                    <a:lnTo>
                      <a:pt x="275329" y="199854"/>
                    </a:lnTo>
                    <a:lnTo>
                      <a:pt x="534358" y="199854"/>
                    </a:lnTo>
                    <a:cubicBezTo>
                      <a:pt x="541503" y="199854"/>
                      <a:pt x="547309" y="194048"/>
                      <a:pt x="547309" y="186902"/>
                    </a:cubicBezTo>
                    <a:lnTo>
                      <a:pt x="547309" y="16301"/>
                    </a:lnTo>
                    <a:cubicBezTo>
                      <a:pt x="547309" y="9155"/>
                      <a:pt x="541503" y="3350"/>
                      <a:pt x="534358" y="3350"/>
                    </a:cubicBezTo>
                    <a:lnTo>
                      <a:pt x="16301" y="3350"/>
                    </a:lnTo>
                    <a:cubicBezTo>
                      <a:pt x="9155" y="3350"/>
                      <a:pt x="3350" y="9155"/>
                      <a:pt x="3350" y="16301"/>
                    </a:cubicBezTo>
                    <a:lnTo>
                      <a:pt x="3350" y="186456"/>
                    </a:lnTo>
                    <a:cubicBezTo>
                      <a:pt x="3350" y="194048"/>
                      <a:pt x="9155" y="199854"/>
                      <a:pt x="16301" y="199854"/>
                    </a:cubicBezTo>
                    <a:close/>
                  </a:path>
                </a:pathLst>
              </a:custGeom>
              <a:grpFill/>
              <a:ln w="9525" cap="flat">
                <a:solidFill>
                  <a:schemeClr val="tx1"/>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4DB0656-ECA9-4743-B80B-48CB4986BB9B}"/>
                  </a:ext>
                </a:extLst>
              </p:cNvPr>
              <p:cNvSpPr/>
              <p:nvPr/>
            </p:nvSpPr>
            <p:spPr>
              <a:xfrm>
                <a:off x="2750875" y="4083828"/>
                <a:ext cx="274298" cy="100353"/>
              </a:xfrm>
              <a:custGeom>
                <a:avLst/>
                <a:gdLst>
                  <a:gd name="connsiteX0" fmla="*/ 275329 w 549318"/>
                  <a:gd name="connsiteY0" fmla="*/ 3350 h 200970"/>
                  <a:gd name="connsiteX1" fmla="*/ 244514 w 549318"/>
                  <a:gd name="connsiteY1" fmla="*/ 3350 h 200970"/>
                  <a:gd name="connsiteX2" fmla="*/ 16301 w 549318"/>
                  <a:gd name="connsiteY2" fmla="*/ 3350 h 200970"/>
                  <a:gd name="connsiteX3" fmla="*/ 3350 w 549318"/>
                  <a:gd name="connsiteY3" fmla="*/ 16301 h 200970"/>
                  <a:gd name="connsiteX4" fmla="*/ 3350 w 549318"/>
                  <a:gd name="connsiteY4" fmla="*/ 186456 h 200970"/>
                  <a:gd name="connsiteX5" fmla="*/ 16301 w 549318"/>
                  <a:gd name="connsiteY5" fmla="*/ 199407 h 200970"/>
                  <a:gd name="connsiteX6" fmla="*/ 244514 w 549318"/>
                  <a:gd name="connsiteY6" fmla="*/ 199407 h 200970"/>
                  <a:gd name="connsiteX7" fmla="*/ 275329 w 549318"/>
                  <a:gd name="connsiteY7" fmla="*/ 199407 h 200970"/>
                  <a:gd name="connsiteX8" fmla="*/ 534358 w 549318"/>
                  <a:gd name="connsiteY8" fmla="*/ 199407 h 200970"/>
                  <a:gd name="connsiteX9" fmla="*/ 547309 w 549318"/>
                  <a:gd name="connsiteY9" fmla="*/ 186456 h 200970"/>
                  <a:gd name="connsiteX10" fmla="*/ 547309 w 549318"/>
                  <a:gd name="connsiteY10" fmla="*/ 16301 h 200970"/>
                  <a:gd name="connsiteX11" fmla="*/ 534358 w 549318"/>
                  <a:gd name="connsiteY11" fmla="*/ 3350 h 200970"/>
                  <a:gd name="connsiteX12" fmla="*/ 275329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275329" y="3350"/>
                    </a:moveTo>
                    <a:lnTo>
                      <a:pt x="244514" y="3350"/>
                    </a:lnTo>
                    <a:lnTo>
                      <a:pt x="16301" y="3350"/>
                    </a:lnTo>
                    <a:cubicBezTo>
                      <a:pt x="9155" y="3350"/>
                      <a:pt x="3350" y="9155"/>
                      <a:pt x="3350" y="16301"/>
                    </a:cubicBezTo>
                    <a:lnTo>
                      <a:pt x="3350" y="186456"/>
                    </a:lnTo>
                    <a:cubicBezTo>
                      <a:pt x="3350" y="193601"/>
                      <a:pt x="9155" y="199407"/>
                      <a:pt x="16301" y="199407"/>
                    </a:cubicBezTo>
                    <a:lnTo>
                      <a:pt x="244514" y="199407"/>
                    </a:lnTo>
                    <a:lnTo>
                      <a:pt x="275329" y="199407"/>
                    </a:lnTo>
                    <a:lnTo>
                      <a:pt x="534358" y="199407"/>
                    </a:lnTo>
                    <a:cubicBezTo>
                      <a:pt x="541503" y="199407"/>
                      <a:pt x="547309" y="193601"/>
                      <a:pt x="547309" y="186456"/>
                    </a:cubicBezTo>
                    <a:lnTo>
                      <a:pt x="547309" y="16301"/>
                    </a:lnTo>
                    <a:cubicBezTo>
                      <a:pt x="547309" y="9155"/>
                      <a:pt x="541503" y="3350"/>
                      <a:pt x="534358" y="3350"/>
                    </a:cubicBezTo>
                    <a:lnTo>
                      <a:pt x="275329" y="3350"/>
                    </a:lnTo>
                    <a:close/>
                  </a:path>
                </a:pathLst>
              </a:custGeom>
              <a:grpFill/>
              <a:ln w="9525" cap="flat">
                <a:solidFill>
                  <a:schemeClr val="tx1"/>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774F23F-6FE0-4572-AA40-0DDFE3CD08CA}"/>
                  </a:ext>
                </a:extLst>
              </p:cNvPr>
              <p:cNvSpPr/>
              <p:nvPr/>
            </p:nvSpPr>
            <p:spPr>
              <a:xfrm>
                <a:off x="2887801" y="4198453"/>
                <a:ext cx="274298" cy="100353"/>
              </a:xfrm>
              <a:custGeom>
                <a:avLst/>
                <a:gdLst>
                  <a:gd name="connsiteX0" fmla="*/ 533911 w 549318"/>
                  <a:gd name="connsiteY0" fmla="*/ 199407 h 200970"/>
                  <a:gd name="connsiteX1" fmla="*/ 546863 w 549318"/>
                  <a:gd name="connsiteY1" fmla="*/ 186456 h 200970"/>
                  <a:gd name="connsiteX2" fmla="*/ 546863 w 549318"/>
                  <a:gd name="connsiteY2" fmla="*/ 16301 h 200970"/>
                  <a:gd name="connsiteX3" fmla="*/ 533911 w 549318"/>
                  <a:gd name="connsiteY3" fmla="*/ 3350 h 200970"/>
                  <a:gd name="connsiteX4" fmla="*/ 305698 w 549318"/>
                  <a:gd name="connsiteY4" fmla="*/ 3350 h 200970"/>
                  <a:gd name="connsiteX5" fmla="*/ 273096 w 549318"/>
                  <a:gd name="connsiteY5" fmla="*/ 3350 h 200970"/>
                  <a:gd name="connsiteX6" fmla="*/ 16301 w 549318"/>
                  <a:gd name="connsiteY6" fmla="*/ 3350 h 200970"/>
                  <a:gd name="connsiteX7" fmla="*/ 3350 w 549318"/>
                  <a:gd name="connsiteY7" fmla="*/ 16301 h 200970"/>
                  <a:gd name="connsiteX8" fmla="*/ 3350 w 549318"/>
                  <a:gd name="connsiteY8" fmla="*/ 186456 h 200970"/>
                  <a:gd name="connsiteX9" fmla="*/ 16301 w 549318"/>
                  <a:gd name="connsiteY9" fmla="*/ 199407 h 200970"/>
                  <a:gd name="connsiteX10" fmla="*/ 273096 w 549318"/>
                  <a:gd name="connsiteY10" fmla="*/ 199407 h 200970"/>
                  <a:gd name="connsiteX11" fmla="*/ 305698 w 549318"/>
                  <a:gd name="connsiteY11" fmla="*/ 199407 h 200970"/>
                  <a:gd name="connsiteX12" fmla="*/ 533911 w 549318"/>
                  <a:gd name="connsiteY12" fmla="*/ 199407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199407"/>
                    </a:move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lose/>
                  </a:path>
                </a:pathLst>
              </a:custGeom>
              <a:grpFill/>
              <a:ln w="9525" cap="flat">
                <a:solidFill>
                  <a:schemeClr val="tx1"/>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4A48B7D4-FF49-452E-BC2C-395782BC4615}"/>
                  </a:ext>
                </a:extLst>
              </p:cNvPr>
              <p:cNvSpPr/>
              <p:nvPr/>
            </p:nvSpPr>
            <p:spPr>
              <a:xfrm>
                <a:off x="3038777" y="4083828"/>
                <a:ext cx="274298" cy="100353"/>
              </a:xfrm>
              <a:custGeom>
                <a:avLst/>
                <a:gdLst>
                  <a:gd name="connsiteX0" fmla="*/ 277562 w 549318"/>
                  <a:gd name="connsiteY0" fmla="*/ 3350 h 200970"/>
                  <a:gd name="connsiteX1" fmla="*/ 244960 w 549318"/>
                  <a:gd name="connsiteY1" fmla="*/ 3350 h 200970"/>
                  <a:gd name="connsiteX2" fmla="*/ 16301 w 549318"/>
                  <a:gd name="connsiteY2" fmla="*/ 3350 h 200970"/>
                  <a:gd name="connsiteX3" fmla="*/ 3350 w 549318"/>
                  <a:gd name="connsiteY3" fmla="*/ 16301 h 200970"/>
                  <a:gd name="connsiteX4" fmla="*/ 3350 w 549318"/>
                  <a:gd name="connsiteY4" fmla="*/ 186456 h 200970"/>
                  <a:gd name="connsiteX5" fmla="*/ 16301 w 549318"/>
                  <a:gd name="connsiteY5" fmla="*/ 199407 h 200970"/>
                  <a:gd name="connsiteX6" fmla="*/ 244514 w 549318"/>
                  <a:gd name="connsiteY6" fmla="*/ 199407 h 200970"/>
                  <a:gd name="connsiteX7" fmla="*/ 277116 w 549318"/>
                  <a:gd name="connsiteY7" fmla="*/ 199407 h 200970"/>
                  <a:gd name="connsiteX8" fmla="*/ 534358 w 549318"/>
                  <a:gd name="connsiteY8" fmla="*/ 199407 h 200970"/>
                  <a:gd name="connsiteX9" fmla="*/ 547309 w 549318"/>
                  <a:gd name="connsiteY9" fmla="*/ 186456 h 200970"/>
                  <a:gd name="connsiteX10" fmla="*/ 547309 w 549318"/>
                  <a:gd name="connsiteY10" fmla="*/ 16301 h 200970"/>
                  <a:gd name="connsiteX11" fmla="*/ 534358 w 549318"/>
                  <a:gd name="connsiteY11" fmla="*/ 3350 h 200970"/>
                  <a:gd name="connsiteX12" fmla="*/ 277562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277562" y="3350"/>
                    </a:moveTo>
                    <a:lnTo>
                      <a:pt x="244960" y="3350"/>
                    </a:lnTo>
                    <a:lnTo>
                      <a:pt x="16301" y="3350"/>
                    </a:lnTo>
                    <a:cubicBezTo>
                      <a:pt x="9155" y="3350"/>
                      <a:pt x="3350" y="9155"/>
                      <a:pt x="3350" y="16301"/>
                    </a:cubicBezTo>
                    <a:lnTo>
                      <a:pt x="3350" y="186456"/>
                    </a:lnTo>
                    <a:cubicBezTo>
                      <a:pt x="3350" y="193601"/>
                      <a:pt x="9155" y="199407"/>
                      <a:pt x="16301" y="199407"/>
                    </a:cubicBezTo>
                    <a:lnTo>
                      <a:pt x="244514" y="199407"/>
                    </a:lnTo>
                    <a:lnTo>
                      <a:pt x="277116" y="199407"/>
                    </a:lnTo>
                    <a:lnTo>
                      <a:pt x="534358" y="199407"/>
                    </a:lnTo>
                    <a:cubicBezTo>
                      <a:pt x="541503" y="199407"/>
                      <a:pt x="547309" y="193601"/>
                      <a:pt x="547309" y="186456"/>
                    </a:cubicBezTo>
                    <a:lnTo>
                      <a:pt x="547309" y="16301"/>
                    </a:lnTo>
                    <a:cubicBezTo>
                      <a:pt x="547309" y="9155"/>
                      <a:pt x="541503" y="3350"/>
                      <a:pt x="534358" y="3350"/>
                    </a:cubicBezTo>
                    <a:lnTo>
                      <a:pt x="277562" y="3350"/>
                    </a:lnTo>
                    <a:close/>
                  </a:path>
                </a:pathLst>
              </a:custGeom>
              <a:grpFill/>
              <a:ln w="9525" cap="flat">
                <a:solidFill>
                  <a:schemeClr val="tx1"/>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4FB2633-5437-493F-B70A-C6E0D79379A3}"/>
                  </a:ext>
                </a:extLst>
              </p:cNvPr>
              <p:cNvSpPr/>
              <p:nvPr/>
            </p:nvSpPr>
            <p:spPr>
              <a:xfrm>
                <a:off x="2887801" y="3969426"/>
                <a:ext cx="274298" cy="100353"/>
              </a:xfrm>
              <a:custGeom>
                <a:avLst/>
                <a:gdLst>
                  <a:gd name="connsiteX0" fmla="*/ 16301 w 549318"/>
                  <a:gd name="connsiteY0" fmla="*/ 3350 h 200970"/>
                  <a:gd name="connsiteX1" fmla="*/ 3350 w 549318"/>
                  <a:gd name="connsiteY1" fmla="*/ 16301 h 200970"/>
                  <a:gd name="connsiteX2" fmla="*/ 3350 w 549318"/>
                  <a:gd name="connsiteY2" fmla="*/ 186456 h 200970"/>
                  <a:gd name="connsiteX3" fmla="*/ 16301 w 549318"/>
                  <a:gd name="connsiteY3" fmla="*/ 199407 h 200970"/>
                  <a:gd name="connsiteX4" fmla="*/ 273096 w 549318"/>
                  <a:gd name="connsiteY4" fmla="*/ 199407 h 200970"/>
                  <a:gd name="connsiteX5" fmla="*/ 305698 w 549318"/>
                  <a:gd name="connsiteY5" fmla="*/ 199407 h 200970"/>
                  <a:gd name="connsiteX6" fmla="*/ 533911 w 549318"/>
                  <a:gd name="connsiteY6" fmla="*/ 199407 h 200970"/>
                  <a:gd name="connsiteX7" fmla="*/ 546863 w 549318"/>
                  <a:gd name="connsiteY7" fmla="*/ 186456 h 200970"/>
                  <a:gd name="connsiteX8" fmla="*/ 546863 w 549318"/>
                  <a:gd name="connsiteY8" fmla="*/ 16301 h 200970"/>
                  <a:gd name="connsiteX9" fmla="*/ 533911 w 549318"/>
                  <a:gd name="connsiteY9" fmla="*/ 3350 h 200970"/>
                  <a:gd name="connsiteX10" fmla="*/ 305698 w 549318"/>
                  <a:gd name="connsiteY10" fmla="*/ 3350 h 200970"/>
                  <a:gd name="connsiteX11" fmla="*/ 273096 w 549318"/>
                  <a:gd name="connsiteY11" fmla="*/ 3350 h 200970"/>
                  <a:gd name="connsiteX12" fmla="*/ 1630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16301" y="3350"/>
                    </a:move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lose/>
                  </a:path>
                </a:pathLst>
              </a:custGeom>
              <a:grpFill/>
              <a:ln w="9525" cap="flat">
                <a:solidFill>
                  <a:schemeClr val="tx1"/>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FCF830DF-6D32-4FD5-BE67-D4D7EC7A2542}"/>
                  </a:ext>
                </a:extLst>
              </p:cNvPr>
              <p:cNvSpPr/>
              <p:nvPr/>
            </p:nvSpPr>
            <p:spPr>
              <a:xfrm>
                <a:off x="3038777" y="3855023"/>
                <a:ext cx="274298" cy="100353"/>
              </a:xfrm>
              <a:custGeom>
                <a:avLst/>
                <a:gdLst>
                  <a:gd name="connsiteX0" fmla="*/ 16301 w 549318"/>
                  <a:gd name="connsiteY0" fmla="*/ 199854 h 200970"/>
                  <a:gd name="connsiteX1" fmla="*/ 244514 w 549318"/>
                  <a:gd name="connsiteY1" fmla="*/ 199854 h 200970"/>
                  <a:gd name="connsiteX2" fmla="*/ 277116 w 549318"/>
                  <a:gd name="connsiteY2" fmla="*/ 199854 h 200970"/>
                  <a:gd name="connsiteX3" fmla="*/ 534358 w 549318"/>
                  <a:gd name="connsiteY3" fmla="*/ 199854 h 200970"/>
                  <a:gd name="connsiteX4" fmla="*/ 547309 w 549318"/>
                  <a:gd name="connsiteY4" fmla="*/ 186902 h 200970"/>
                  <a:gd name="connsiteX5" fmla="*/ 547309 w 549318"/>
                  <a:gd name="connsiteY5" fmla="*/ 16301 h 200970"/>
                  <a:gd name="connsiteX6" fmla="*/ 534358 w 549318"/>
                  <a:gd name="connsiteY6" fmla="*/ 3350 h 200970"/>
                  <a:gd name="connsiteX7" fmla="*/ 16301 w 549318"/>
                  <a:gd name="connsiteY7" fmla="*/ 3350 h 200970"/>
                  <a:gd name="connsiteX8" fmla="*/ 3350 w 549318"/>
                  <a:gd name="connsiteY8" fmla="*/ 16301 h 200970"/>
                  <a:gd name="connsiteX9" fmla="*/ 3350 w 549318"/>
                  <a:gd name="connsiteY9" fmla="*/ 186456 h 200970"/>
                  <a:gd name="connsiteX10" fmla="*/ 16301 w 549318"/>
                  <a:gd name="connsiteY10" fmla="*/ 199854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16301" y="199854"/>
                    </a:moveTo>
                    <a:lnTo>
                      <a:pt x="244514" y="199854"/>
                    </a:lnTo>
                    <a:lnTo>
                      <a:pt x="277116" y="199854"/>
                    </a:lnTo>
                    <a:lnTo>
                      <a:pt x="534358" y="199854"/>
                    </a:lnTo>
                    <a:cubicBezTo>
                      <a:pt x="541503" y="199854"/>
                      <a:pt x="547309" y="194048"/>
                      <a:pt x="547309" y="186902"/>
                    </a:cubicBezTo>
                    <a:lnTo>
                      <a:pt x="547309" y="16301"/>
                    </a:lnTo>
                    <a:cubicBezTo>
                      <a:pt x="547309" y="9155"/>
                      <a:pt x="541503" y="3350"/>
                      <a:pt x="534358" y="3350"/>
                    </a:cubicBezTo>
                    <a:lnTo>
                      <a:pt x="16301" y="3350"/>
                    </a:lnTo>
                    <a:cubicBezTo>
                      <a:pt x="9155" y="3350"/>
                      <a:pt x="3350" y="9155"/>
                      <a:pt x="3350" y="16301"/>
                    </a:cubicBezTo>
                    <a:lnTo>
                      <a:pt x="3350" y="186456"/>
                    </a:lnTo>
                    <a:cubicBezTo>
                      <a:pt x="3350" y="194048"/>
                      <a:pt x="9155" y="199854"/>
                      <a:pt x="16301" y="199854"/>
                    </a:cubicBezTo>
                    <a:close/>
                  </a:path>
                </a:pathLst>
              </a:custGeom>
              <a:grpFill/>
              <a:ln w="9525" cap="flat">
                <a:solidFill>
                  <a:schemeClr val="tx1"/>
                </a:solid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D1E0D43-FAAE-430C-9060-3AE32A4E893A}"/>
                  </a:ext>
                </a:extLst>
              </p:cNvPr>
              <p:cNvSpPr/>
              <p:nvPr/>
            </p:nvSpPr>
            <p:spPr>
              <a:xfrm>
                <a:off x="3038777" y="4312632"/>
                <a:ext cx="274298" cy="100353"/>
              </a:xfrm>
              <a:custGeom>
                <a:avLst/>
                <a:gdLst>
                  <a:gd name="connsiteX0" fmla="*/ 534358 w 549318"/>
                  <a:gd name="connsiteY0" fmla="*/ 3350 h 200970"/>
                  <a:gd name="connsiteX1" fmla="*/ 277562 w 549318"/>
                  <a:gd name="connsiteY1" fmla="*/ 3350 h 200970"/>
                  <a:gd name="connsiteX2" fmla="*/ 244960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534358 w 549318"/>
                  <a:gd name="connsiteY7" fmla="*/ 199407 h 200970"/>
                  <a:gd name="connsiteX8" fmla="*/ 547309 w 549318"/>
                  <a:gd name="connsiteY8" fmla="*/ 186456 h 200970"/>
                  <a:gd name="connsiteX9" fmla="*/ 547309 w 549318"/>
                  <a:gd name="connsiteY9" fmla="*/ 16301 h 200970"/>
                  <a:gd name="connsiteX10" fmla="*/ 534358 w 549318"/>
                  <a:gd name="connsiteY10"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534358" y="3350"/>
                    </a:moveTo>
                    <a:lnTo>
                      <a:pt x="277562" y="3350"/>
                    </a:lnTo>
                    <a:lnTo>
                      <a:pt x="244960" y="3350"/>
                    </a:lnTo>
                    <a:lnTo>
                      <a:pt x="16301" y="3350"/>
                    </a:lnTo>
                    <a:cubicBezTo>
                      <a:pt x="9155" y="3350"/>
                      <a:pt x="3350" y="9155"/>
                      <a:pt x="3350" y="16301"/>
                    </a:cubicBezTo>
                    <a:lnTo>
                      <a:pt x="3350" y="186456"/>
                    </a:lnTo>
                    <a:cubicBezTo>
                      <a:pt x="3350" y="193601"/>
                      <a:pt x="9155" y="199407"/>
                      <a:pt x="16301" y="199407"/>
                    </a:cubicBezTo>
                    <a:lnTo>
                      <a:pt x="534358" y="199407"/>
                    </a:lnTo>
                    <a:cubicBezTo>
                      <a:pt x="541503" y="199407"/>
                      <a:pt x="547309" y="193601"/>
                      <a:pt x="547309" y="186456"/>
                    </a:cubicBezTo>
                    <a:lnTo>
                      <a:pt x="547309" y="16301"/>
                    </a:lnTo>
                    <a:cubicBezTo>
                      <a:pt x="547309" y="9602"/>
                      <a:pt x="541503" y="3350"/>
                      <a:pt x="534358" y="3350"/>
                    </a:cubicBezTo>
                    <a:close/>
                  </a:path>
                </a:pathLst>
              </a:custGeom>
              <a:grpFill/>
              <a:ln w="9525" cap="flat">
                <a:solidFill>
                  <a:schemeClr val="tx1"/>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6137353-E3E4-4893-9EA5-3760B57BA537}"/>
                  </a:ext>
                </a:extLst>
              </p:cNvPr>
              <p:cNvSpPr/>
              <p:nvPr/>
            </p:nvSpPr>
            <p:spPr>
              <a:xfrm>
                <a:off x="2599230" y="4198453"/>
                <a:ext cx="274298" cy="100353"/>
              </a:xfrm>
              <a:custGeom>
                <a:avLst/>
                <a:gdLst>
                  <a:gd name="connsiteX0" fmla="*/ 533911 w 549318"/>
                  <a:gd name="connsiteY0" fmla="*/ 199407 h 200970"/>
                  <a:gd name="connsiteX1" fmla="*/ 546863 w 549318"/>
                  <a:gd name="connsiteY1" fmla="*/ 186456 h 200970"/>
                  <a:gd name="connsiteX2" fmla="*/ 546863 w 549318"/>
                  <a:gd name="connsiteY2" fmla="*/ 16301 h 200970"/>
                  <a:gd name="connsiteX3" fmla="*/ 533911 w 549318"/>
                  <a:gd name="connsiteY3" fmla="*/ 3350 h 200970"/>
                  <a:gd name="connsiteX4" fmla="*/ 305698 w 549318"/>
                  <a:gd name="connsiteY4" fmla="*/ 3350 h 200970"/>
                  <a:gd name="connsiteX5" fmla="*/ 273096 w 549318"/>
                  <a:gd name="connsiteY5" fmla="*/ 3350 h 200970"/>
                  <a:gd name="connsiteX6" fmla="*/ 16301 w 549318"/>
                  <a:gd name="connsiteY6" fmla="*/ 3350 h 200970"/>
                  <a:gd name="connsiteX7" fmla="*/ 3350 w 549318"/>
                  <a:gd name="connsiteY7" fmla="*/ 16301 h 200970"/>
                  <a:gd name="connsiteX8" fmla="*/ 3350 w 549318"/>
                  <a:gd name="connsiteY8" fmla="*/ 186456 h 200970"/>
                  <a:gd name="connsiteX9" fmla="*/ 16301 w 549318"/>
                  <a:gd name="connsiteY9" fmla="*/ 199407 h 200970"/>
                  <a:gd name="connsiteX10" fmla="*/ 273096 w 549318"/>
                  <a:gd name="connsiteY10" fmla="*/ 199407 h 200970"/>
                  <a:gd name="connsiteX11" fmla="*/ 305698 w 549318"/>
                  <a:gd name="connsiteY11" fmla="*/ 199407 h 200970"/>
                  <a:gd name="connsiteX12" fmla="*/ 533911 w 549318"/>
                  <a:gd name="connsiteY12" fmla="*/ 199407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199407"/>
                    </a:move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lose/>
                  </a:path>
                </a:pathLst>
              </a:custGeom>
              <a:grpFill/>
              <a:ln w="9525" cap="flat">
                <a:solidFill>
                  <a:schemeClr val="tx1"/>
                </a:solid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5DA422C-F165-4243-934D-923ABA648970}"/>
                  </a:ext>
                </a:extLst>
              </p:cNvPr>
              <p:cNvSpPr/>
              <p:nvPr/>
            </p:nvSpPr>
            <p:spPr>
              <a:xfrm>
                <a:off x="2602200" y="3969426"/>
                <a:ext cx="274298" cy="100353"/>
              </a:xfrm>
              <a:custGeom>
                <a:avLst/>
                <a:gdLst>
                  <a:gd name="connsiteX0" fmla="*/ 16301 w 549318"/>
                  <a:gd name="connsiteY0" fmla="*/ 3350 h 200970"/>
                  <a:gd name="connsiteX1" fmla="*/ 3350 w 549318"/>
                  <a:gd name="connsiteY1" fmla="*/ 16301 h 200970"/>
                  <a:gd name="connsiteX2" fmla="*/ 3350 w 549318"/>
                  <a:gd name="connsiteY2" fmla="*/ 186456 h 200970"/>
                  <a:gd name="connsiteX3" fmla="*/ 16301 w 549318"/>
                  <a:gd name="connsiteY3" fmla="*/ 199407 h 200970"/>
                  <a:gd name="connsiteX4" fmla="*/ 273096 w 549318"/>
                  <a:gd name="connsiteY4" fmla="*/ 199407 h 200970"/>
                  <a:gd name="connsiteX5" fmla="*/ 305698 w 549318"/>
                  <a:gd name="connsiteY5" fmla="*/ 199407 h 200970"/>
                  <a:gd name="connsiteX6" fmla="*/ 533911 w 549318"/>
                  <a:gd name="connsiteY6" fmla="*/ 199407 h 200970"/>
                  <a:gd name="connsiteX7" fmla="*/ 546863 w 549318"/>
                  <a:gd name="connsiteY7" fmla="*/ 186456 h 200970"/>
                  <a:gd name="connsiteX8" fmla="*/ 546863 w 549318"/>
                  <a:gd name="connsiteY8" fmla="*/ 16301 h 200970"/>
                  <a:gd name="connsiteX9" fmla="*/ 533911 w 549318"/>
                  <a:gd name="connsiteY9" fmla="*/ 3350 h 200970"/>
                  <a:gd name="connsiteX10" fmla="*/ 305698 w 549318"/>
                  <a:gd name="connsiteY10" fmla="*/ 3350 h 200970"/>
                  <a:gd name="connsiteX11" fmla="*/ 273096 w 549318"/>
                  <a:gd name="connsiteY11" fmla="*/ 3350 h 200970"/>
                  <a:gd name="connsiteX12" fmla="*/ 1630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16301" y="3350"/>
                    </a:move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lose/>
                  </a:path>
                </a:pathLst>
              </a:custGeom>
              <a:grpFill/>
              <a:ln w="9525" cap="flat">
                <a:solidFill>
                  <a:schemeClr val="tx1"/>
                </a:solid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FB4A7B90-6A5C-4257-939B-D867A05C9937}"/>
                  </a:ext>
                </a:extLst>
              </p:cNvPr>
              <p:cNvSpPr/>
              <p:nvPr/>
            </p:nvSpPr>
            <p:spPr>
              <a:xfrm>
                <a:off x="3463604" y="3969426"/>
                <a:ext cx="274298" cy="100353"/>
              </a:xfrm>
              <a:custGeom>
                <a:avLst/>
                <a:gdLst>
                  <a:gd name="connsiteX0" fmla="*/ 16301 w 549318"/>
                  <a:gd name="connsiteY0" fmla="*/ 3350 h 200970"/>
                  <a:gd name="connsiteX1" fmla="*/ 3350 w 549318"/>
                  <a:gd name="connsiteY1" fmla="*/ 16301 h 200970"/>
                  <a:gd name="connsiteX2" fmla="*/ 3350 w 549318"/>
                  <a:gd name="connsiteY2" fmla="*/ 186456 h 200970"/>
                  <a:gd name="connsiteX3" fmla="*/ 16301 w 549318"/>
                  <a:gd name="connsiteY3" fmla="*/ 199407 h 200970"/>
                  <a:gd name="connsiteX4" fmla="*/ 273096 w 549318"/>
                  <a:gd name="connsiteY4" fmla="*/ 199407 h 200970"/>
                  <a:gd name="connsiteX5" fmla="*/ 305698 w 549318"/>
                  <a:gd name="connsiteY5" fmla="*/ 199407 h 200970"/>
                  <a:gd name="connsiteX6" fmla="*/ 533911 w 549318"/>
                  <a:gd name="connsiteY6" fmla="*/ 199407 h 200970"/>
                  <a:gd name="connsiteX7" fmla="*/ 546863 w 549318"/>
                  <a:gd name="connsiteY7" fmla="*/ 186456 h 200970"/>
                  <a:gd name="connsiteX8" fmla="*/ 546863 w 549318"/>
                  <a:gd name="connsiteY8" fmla="*/ 16301 h 200970"/>
                  <a:gd name="connsiteX9" fmla="*/ 533911 w 549318"/>
                  <a:gd name="connsiteY9" fmla="*/ 3350 h 200970"/>
                  <a:gd name="connsiteX10" fmla="*/ 305698 w 549318"/>
                  <a:gd name="connsiteY10" fmla="*/ 3350 h 200970"/>
                  <a:gd name="connsiteX11" fmla="*/ 273096 w 549318"/>
                  <a:gd name="connsiteY11" fmla="*/ 3350 h 200970"/>
                  <a:gd name="connsiteX12" fmla="*/ 1630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16301" y="3350"/>
                    </a:move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lose/>
                  </a:path>
                </a:pathLst>
              </a:custGeom>
              <a:grpFill/>
              <a:ln w="9525" cap="flat">
                <a:solidFill>
                  <a:schemeClr val="tx1"/>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AF7691E-E1C4-4D2D-9327-42532DF0189A}"/>
                  </a:ext>
                </a:extLst>
              </p:cNvPr>
              <p:cNvSpPr/>
              <p:nvPr/>
            </p:nvSpPr>
            <p:spPr>
              <a:xfrm>
                <a:off x="3175702" y="4198453"/>
                <a:ext cx="274298" cy="100353"/>
              </a:xfrm>
              <a:custGeom>
                <a:avLst/>
                <a:gdLst>
                  <a:gd name="connsiteX0" fmla="*/ 533911 w 549318"/>
                  <a:gd name="connsiteY0" fmla="*/ 199407 h 200970"/>
                  <a:gd name="connsiteX1" fmla="*/ 546863 w 549318"/>
                  <a:gd name="connsiteY1" fmla="*/ 186456 h 200970"/>
                  <a:gd name="connsiteX2" fmla="*/ 546863 w 549318"/>
                  <a:gd name="connsiteY2" fmla="*/ 16301 h 200970"/>
                  <a:gd name="connsiteX3" fmla="*/ 533911 w 549318"/>
                  <a:gd name="connsiteY3" fmla="*/ 3350 h 200970"/>
                  <a:gd name="connsiteX4" fmla="*/ 305698 w 549318"/>
                  <a:gd name="connsiteY4" fmla="*/ 3350 h 200970"/>
                  <a:gd name="connsiteX5" fmla="*/ 273096 w 549318"/>
                  <a:gd name="connsiteY5" fmla="*/ 3350 h 200970"/>
                  <a:gd name="connsiteX6" fmla="*/ 16301 w 549318"/>
                  <a:gd name="connsiteY6" fmla="*/ 3350 h 200970"/>
                  <a:gd name="connsiteX7" fmla="*/ 3350 w 549318"/>
                  <a:gd name="connsiteY7" fmla="*/ 16301 h 200970"/>
                  <a:gd name="connsiteX8" fmla="*/ 3350 w 549318"/>
                  <a:gd name="connsiteY8" fmla="*/ 186456 h 200970"/>
                  <a:gd name="connsiteX9" fmla="*/ 16301 w 549318"/>
                  <a:gd name="connsiteY9" fmla="*/ 199407 h 200970"/>
                  <a:gd name="connsiteX10" fmla="*/ 273096 w 549318"/>
                  <a:gd name="connsiteY10" fmla="*/ 199407 h 200970"/>
                  <a:gd name="connsiteX11" fmla="*/ 305698 w 549318"/>
                  <a:gd name="connsiteY11" fmla="*/ 199407 h 200970"/>
                  <a:gd name="connsiteX12" fmla="*/ 533911 w 549318"/>
                  <a:gd name="connsiteY12" fmla="*/ 199407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199407"/>
                    </a:move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lose/>
                  </a:path>
                </a:pathLst>
              </a:custGeom>
              <a:grpFill/>
              <a:ln w="9525" cap="flat">
                <a:solidFill>
                  <a:schemeClr val="tx1"/>
                </a:solid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C2278FB-A5A6-4DA8-A1B6-BFA9587F979D}"/>
                  </a:ext>
                </a:extLst>
              </p:cNvPr>
              <p:cNvSpPr/>
              <p:nvPr/>
            </p:nvSpPr>
            <p:spPr>
              <a:xfrm>
                <a:off x="3326678" y="4083828"/>
                <a:ext cx="274298" cy="100353"/>
              </a:xfrm>
              <a:custGeom>
                <a:avLst/>
                <a:gdLst>
                  <a:gd name="connsiteX0" fmla="*/ 277562 w 549318"/>
                  <a:gd name="connsiteY0" fmla="*/ 3350 h 200970"/>
                  <a:gd name="connsiteX1" fmla="*/ 244960 w 549318"/>
                  <a:gd name="connsiteY1" fmla="*/ 3350 h 200970"/>
                  <a:gd name="connsiteX2" fmla="*/ 16301 w 549318"/>
                  <a:gd name="connsiteY2" fmla="*/ 3350 h 200970"/>
                  <a:gd name="connsiteX3" fmla="*/ 3350 w 549318"/>
                  <a:gd name="connsiteY3" fmla="*/ 16301 h 200970"/>
                  <a:gd name="connsiteX4" fmla="*/ 3350 w 549318"/>
                  <a:gd name="connsiteY4" fmla="*/ 186456 h 200970"/>
                  <a:gd name="connsiteX5" fmla="*/ 16301 w 549318"/>
                  <a:gd name="connsiteY5" fmla="*/ 199407 h 200970"/>
                  <a:gd name="connsiteX6" fmla="*/ 244514 w 549318"/>
                  <a:gd name="connsiteY6" fmla="*/ 199407 h 200970"/>
                  <a:gd name="connsiteX7" fmla="*/ 277116 w 549318"/>
                  <a:gd name="connsiteY7" fmla="*/ 199407 h 200970"/>
                  <a:gd name="connsiteX8" fmla="*/ 534358 w 549318"/>
                  <a:gd name="connsiteY8" fmla="*/ 199407 h 200970"/>
                  <a:gd name="connsiteX9" fmla="*/ 547309 w 549318"/>
                  <a:gd name="connsiteY9" fmla="*/ 186456 h 200970"/>
                  <a:gd name="connsiteX10" fmla="*/ 547309 w 549318"/>
                  <a:gd name="connsiteY10" fmla="*/ 16301 h 200970"/>
                  <a:gd name="connsiteX11" fmla="*/ 534358 w 549318"/>
                  <a:gd name="connsiteY11" fmla="*/ 3350 h 200970"/>
                  <a:gd name="connsiteX12" fmla="*/ 277562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277562" y="3350"/>
                    </a:moveTo>
                    <a:lnTo>
                      <a:pt x="244960" y="3350"/>
                    </a:lnTo>
                    <a:lnTo>
                      <a:pt x="16301" y="3350"/>
                    </a:lnTo>
                    <a:cubicBezTo>
                      <a:pt x="9155" y="3350"/>
                      <a:pt x="3350" y="9155"/>
                      <a:pt x="3350" y="16301"/>
                    </a:cubicBezTo>
                    <a:lnTo>
                      <a:pt x="3350" y="186456"/>
                    </a:lnTo>
                    <a:cubicBezTo>
                      <a:pt x="3350" y="193601"/>
                      <a:pt x="9155" y="199407"/>
                      <a:pt x="16301" y="199407"/>
                    </a:cubicBezTo>
                    <a:lnTo>
                      <a:pt x="244514" y="199407"/>
                    </a:lnTo>
                    <a:lnTo>
                      <a:pt x="277116" y="199407"/>
                    </a:lnTo>
                    <a:lnTo>
                      <a:pt x="534358" y="199407"/>
                    </a:lnTo>
                    <a:cubicBezTo>
                      <a:pt x="541503" y="199407"/>
                      <a:pt x="547309" y="193601"/>
                      <a:pt x="547309" y="186456"/>
                    </a:cubicBezTo>
                    <a:lnTo>
                      <a:pt x="547309" y="16301"/>
                    </a:lnTo>
                    <a:cubicBezTo>
                      <a:pt x="547309" y="9155"/>
                      <a:pt x="541503" y="3350"/>
                      <a:pt x="534358" y="3350"/>
                    </a:cubicBezTo>
                    <a:lnTo>
                      <a:pt x="277562" y="3350"/>
                    </a:lnTo>
                    <a:close/>
                  </a:path>
                </a:pathLst>
              </a:custGeom>
              <a:grpFill/>
              <a:ln w="9525" cap="flat">
                <a:solidFill>
                  <a:schemeClr val="tx1"/>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8F61635-C0D5-4865-92C6-BCCEB309CD75}"/>
                  </a:ext>
                </a:extLst>
              </p:cNvPr>
              <p:cNvSpPr/>
              <p:nvPr/>
            </p:nvSpPr>
            <p:spPr>
              <a:xfrm>
                <a:off x="3175702" y="3969426"/>
                <a:ext cx="274298" cy="100353"/>
              </a:xfrm>
              <a:custGeom>
                <a:avLst/>
                <a:gdLst>
                  <a:gd name="connsiteX0" fmla="*/ 16301 w 549318"/>
                  <a:gd name="connsiteY0" fmla="*/ 3350 h 200970"/>
                  <a:gd name="connsiteX1" fmla="*/ 3350 w 549318"/>
                  <a:gd name="connsiteY1" fmla="*/ 16301 h 200970"/>
                  <a:gd name="connsiteX2" fmla="*/ 3350 w 549318"/>
                  <a:gd name="connsiteY2" fmla="*/ 186456 h 200970"/>
                  <a:gd name="connsiteX3" fmla="*/ 16301 w 549318"/>
                  <a:gd name="connsiteY3" fmla="*/ 199407 h 200970"/>
                  <a:gd name="connsiteX4" fmla="*/ 273096 w 549318"/>
                  <a:gd name="connsiteY4" fmla="*/ 199407 h 200970"/>
                  <a:gd name="connsiteX5" fmla="*/ 305698 w 549318"/>
                  <a:gd name="connsiteY5" fmla="*/ 199407 h 200970"/>
                  <a:gd name="connsiteX6" fmla="*/ 533911 w 549318"/>
                  <a:gd name="connsiteY6" fmla="*/ 199407 h 200970"/>
                  <a:gd name="connsiteX7" fmla="*/ 546863 w 549318"/>
                  <a:gd name="connsiteY7" fmla="*/ 186456 h 200970"/>
                  <a:gd name="connsiteX8" fmla="*/ 546863 w 549318"/>
                  <a:gd name="connsiteY8" fmla="*/ 16301 h 200970"/>
                  <a:gd name="connsiteX9" fmla="*/ 533911 w 549318"/>
                  <a:gd name="connsiteY9" fmla="*/ 3350 h 200970"/>
                  <a:gd name="connsiteX10" fmla="*/ 305698 w 549318"/>
                  <a:gd name="connsiteY10" fmla="*/ 3350 h 200970"/>
                  <a:gd name="connsiteX11" fmla="*/ 273096 w 549318"/>
                  <a:gd name="connsiteY11" fmla="*/ 3350 h 200970"/>
                  <a:gd name="connsiteX12" fmla="*/ 1630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16301" y="3350"/>
                    </a:move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lose/>
                  </a:path>
                </a:pathLst>
              </a:custGeom>
              <a:grpFill/>
              <a:ln w="9525" cap="flat">
                <a:solidFill>
                  <a:schemeClr val="tx1"/>
                </a:solid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4332A94-DDA9-4E29-888B-731505A3BC9C}"/>
                  </a:ext>
                </a:extLst>
              </p:cNvPr>
              <p:cNvSpPr/>
              <p:nvPr/>
            </p:nvSpPr>
            <p:spPr>
              <a:xfrm>
                <a:off x="3326678" y="3855023"/>
                <a:ext cx="274298" cy="100353"/>
              </a:xfrm>
              <a:custGeom>
                <a:avLst/>
                <a:gdLst>
                  <a:gd name="connsiteX0" fmla="*/ 16301 w 549318"/>
                  <a:gd name="connsiteY0" fmla="*/ 199854 h 200970"/>
                  <a:gd name="connsiteX1" fmla="*/ 244514 w 549318"/>
                  <a:gd name="connsiteY1" fmla="*/ 199854 h 200970"/>
                  <a:gd name="connsiteX2" fmla="*/ 277116 w 549318"/>
                  <a:gd name="connsiteY2" fmla="*/ 199854 h 200970"/>
                  <a:gd name="connsiteX3" fmla="*/ 534358 w 549318"/>
                  <a:gd name="connsiteY3" fmla="*/ 199854 h 200970"/>
                  <a:gd name="connsiteX4" fmla="*/ 547309 w 549318"/>
                  <a:gd name="connsiteY4" fmla="*/ 186902 h 200970"/>
                  <a:gd name="connsiteX5" fmla="*/ 547309 w 549318"/>
                  <a:gd name="connsiteY5" fmla="*/ 16301 h 200970"/>
                  <a:gd name="connsiteX6" fmla="*/ 534358 w 549318"/>
                  <a:gd name="connsiteY6" fmla="*/ 3350 h 200970"/>
                  <a:gd name="connsiteX7" fmla="*/ 16301 w 549318"/>
                  <a:gd name="connsiteY7" fmla="*/ 3350 h 200970"/>
                  <a:gd name="connsiteX8" fmla="*/ 3350 w 549318"/>
                  <a:gd name="connsiteY8" fmla="*/ 16301 h 200970"/>
                  <a:gd name="connsiteX9" fmla="*/ 3350 w 549318"/>
                  <a:gd name="connsiteY9" fmla="*/ 186456 h 200970"/>
                  <a:gd name="connsiteX10" fmla="*/ 16301 w 549318"/>
                  <a:gd name="connsiteY10" fmla="*/ 199854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16301" y="199854"/>
                    </a:moveTo>
                    <a:lnTo>
                      <a:pt x="244514" y="199854"/>
                    </a:lnTo>
                    <a:lnTo>
                      <a:pt x="277116" y="199854"/>
                    </a:lnTo>
                    <a:lnTo>
                      <a:pt x="534358" y="199854"/>
                    </a:lnTo>
                    <a:cubicBezTo>
                      <a:pt x="541503" y="199854"/>
                      <a:pt x="547309" y="194048"/>
                      <a:pt x="547309" y="186902"/>
                    </a:cubicBezTo>
                    <a:lnTo>
                      <a:pt x="547309" y="16301"/>
                    </a:lnTo>
                    <a:cubicBezTo>
                      <a:pt x="547309" y="9155"/>
                      <a:pt x="541503" y="3350"/>
                      <a:pt x="534358" y="3350"/>
                    </a:cubicBezTo>
                    <a:lnTo>
                      <a:pt x="16301" y="3350"/>
                    </a:lnTo>
                    <a:cubicBezTo>
                      <a:pt x="9155" y="3350"/>
                      <a:pt x="3350" y="9155"/>
                      <a:pt x="3350" y="16301"/>
                    </a:cubicBezTo>
                    <a:lnTo>
                      <a:pt x="3350" y="186456"/>
                    </a:lnTo>
                    <a:cubicBezTo>
                      <a:pt x="3350" y="194048"/>
                      <a:pt x="9155" y="199854"/>
                      <a:pt x="16301" y="199854"/>
                    </a:cubicBezTo>
                    <a:close/>
                  </a:path>
                </a:pathLst>
              </a:custGeom>
              <a:grpFill/>
              <a:ln w="9525" cap="flat">
                <a:solidFill>
                  <a:schemeClr val="tx1"/>
                </a:solid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E09C016-B429-4429-A1A4-6082079022A6}"/>
                  </a:ext>
                </a:extLst>
              </p:cNvPr>
              <p:cNvSpPr/>
              <p:nvPr/>
            </p:nvSpPr>
            <p:spPr>
              <a:xfrm>
                <a:off x="3614579" y="3855023"/>
                <a:ext cx="274298" cy="100353"/>
              </a:xfrm>
              <a:custGeom>
                <a:avLst/>
                <a:gdLst>
                  <a:gd name="connsiteX0" fmla="*/ 3350 w 549318"/>
                  <a:gd name="connsiteY0" fmla="*/ 186902 h 200970"/>
                  <a:gd name="connsiteX1" fmla="*/ 16301 w 549318"/>
                  <a:gd name="connsiteY1" fmla="*/ 199854 h 200970"/>
                  <a:gd name="connsiteX2" fmla="*/ 244514 w 549318"/>
                  <a:gd name="connsiteY2" fmla="*/ 199854 h 200970"/>
                  <a:gd name="connsiteX3" fmla="*/ 277116 w 549318"/>
                  <a:gd name="connsiteY3" fmla="*/ 199854 h 200970"/>
                  <a:gd name="connsiteX4" fmla="*/ 533911 w 549318"/>
                  <a:gd name="connsiteY4" fmla="*/ 199854 h 200970"/>
                  <a:gd name="connsiteX5" fmla="*/ 546863 w 549318"/>
                  <a:gd name="connsiteY5" fmla="*/ 186902 h 200970"/>
                  <a:gd name="connsiteX6" fmla="*/ 546863 w 549318"/>
                  <a:gd name="connsiteY6" fmla="*/ 16301 h 200970"/>
                  <a:gd name="connsiteX7" fmla="*/ 533911 w 549318"/>
                  <a:gd name="connsiteY7" fmla="*/ 3350 h 200970"/>
                  <a:gd name="connsiteX8" fmla="*/ 16301 w 549318"/>
                  <a:gd name="connsiteY8" fmla="*/ 3350 h 200970"/>
                  <a:gd name="connsiteX9" fmla="*/ 3350 w 549318"/>
                  <a:gd name="connsiteY9" fmla="*/ 16301 h 200970"/>
                  <a:gd name="connsiteX10" fmla="*/ 3350 w 549318"/>
                  <a:gd name="connsiteY10" fmla="*/ 186902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3350" y="186902"/>
                    </a:moveTo>
                    <a:cubicBezTo>
                      <a:pt x="3350" y="194048"/>
                      <a:pt x="9155" y="199854"/>
                      <a:pt x="16301" y="199854"/>
                    </a:cubicBezTo>
                    <a:lnTo>
                      <a:pt x="244514" y="199854"/>
                    </a:lnTo>
                    <a:lnTo>
                      <a:pt x="277116" y="199854"/>
                    </a:lnTo>
                    <a:lnTo>
                      <a:pt x="533911" y="199854"/>
                    </a:lnTo>
                    <a:cubicBezTo>
                      <a:pt x="541057" y="199854"/>
                      <a:pt x="546863" y="194048"/>
                      <a:pt x="546863" y="186902"/>
                    </a:cubicBezTo>
                    <a:lnTo>
                      <a:pt x="546863" y="16301"/>
                    </a:lnTo>
                    <a:cubicBezTo>
                      <a:pt x="546863" y="9155"/>
                      <a:pt x="541057" y="3350"/>
                      <a:pt x="533911" y="3350"/>
                    </a:cubicBezTo>
                    <a:lnTo>
                      <a:pt x="16301" y="3350"/>
                    </a:lnTo>
                    <a:cubicBezTo>
                      <a:pt x="9155" y="3350"/>
                      <a:pt x="3350" y="9155"/>
                      <a:pt x="3350" y="16301"/>
                    </a:cubicBezTo>
                    <a:lnTo>
                      <a:pt x="3350" y="186902"/>
                    </a:lnTo>
                    <a:close/>
                  </a:path>
                </a:pathLst>
              </a:custGeom>
              <a:grpFill/>
              <a:ln w="9525" cap="flat">
                <a:solidFill>
                  <a:schemeClr val="tx1"/>
                </a:solid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AE14A26-FD94-455D-A9C6-B2AA0F647FA7}"/>
                  </a:ext>
                </a:extLst>
              </p:cNvPr>
              <p:cNvSpPr/>
              <p:nvPr/>
            </p:nvSpPr>
            <p:spPr>
              <a:xfrm>
                <a:off x="3614802" y="4083828"/>
                <a:ext cx="274298" cy="100353"/>
              </a:xfrm>
              <a:custGeom>
                <a:avLst/>
                <a:gdLst>
                  <a:gd name="connsiteX0" fmla="*/ 533911 w 549318"/>
                  <a:gd name="connsiteY0" fmla="*/ 3350 h 200970"/>
                  <a:gd name="connsiteX1" fmla="*/ 277116 w 549318"/>
                  <a:gd name="connsiteY1" fmla="*/ 3350 h 200970"/>
                  <a:gd name="connsiteX2" fmla="*/ 244514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244514 w 549318"/>
                  <a:gd name="connsiteY7" fmla="*/ 199407 h 200970"/>
                  <a:gd name="connsiteX8" fmla="*/ 277116 w 549318"/>
                  <a:gd name="connsiteY8" fmla="*/ 199407 h 200970"/>
                  <a:gd name="connsiteX9" fmla="*/ 533911 w 549318"/>
                  <a:gd name="connsiteY9" fmla="*/ 199407 h 200970"/>
                  <a:gd name="connsiteX10" fmla="*/ 546863 w 549318"/>
                  <a:gd name="connsiteY10" fmla="*/ 186456 h 200970"/>
                  <a:gd name="connsiteX11" fmla="*/ 546863 w 549318"/>
                  <a:gd name="connsiteY11" fmla="*/ 16301 h 200970"/>
                  <a:gd name="connsiteX12" fmla="*/ 53391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3350"/>
                    </a:moveTo>
                    <a:lnTo>
                      <a:pt x="277116" y="3350"/>
                    </a:lnTo>
                    <a:lnTo>
                      <a:pt x="244514" y="3350"/>
                    </a:lnTo>
                    <a:lnTo>
                      <a:pt x="16301" y="3350"/>
                    </a:lnTo>
                    <a:cubicBezTo>
                      <a:pt x="9155" y="3350"/>
                      <a:pt x="3350" y="9155"/>
                      <a:pt x="3350" y="16301"/>
                    </a:cubicBezTo>
                    <a:lnTo>
                      <a:pt x="3350" y="186456"/>
                    </a:lnTo>
                    <a:cubicBezTo>
                      <a:pt x="3350" y="193601"/>
                      <a:pt x="9155" y="199407"/>
                      <a:pt x="16301" y="199407"/>
                    </a:cubicBezTo>
                    <a:lnTo>
                      <a:pt x="244514" y="199407"/>
                    </a:lnTo>
                    <a:lnTo>
                      <a:pt x="277116" y="199407"/>
                    </a:lnTo>
                    <a:lnTo>
                      <a:pt x="533911" y="199407"/>
                    </a:lnTo>
                    <a:cubicBezTo>
                      <a:pt x="541057" y="199407"/>
                      <a:pt x="546863" y="193601"/>
                      <a:pt x="546863" y="186456"/>
                    </a:cubicBezTo>
                    <a:lnTo>
                      <a:pt x="546863" y="16301"/>
                    </a:lnTo>
                    <a:cubicBezTo>
                      <a:pt x="546863" y="9155"/>
                      <a:pt x="541057" y="3350"/>
                      <a:pt x="533911" y="3350"/>
                    </a:cubicBezTo>
                    <a:close/>
                  </a:path>
                </a:pathLst>
              </a:custGeom>
              <a:grpFill/>
              <a:ln w="9525" cap="flat">
                <a:solidFill>
                  <a:schemeClr val="tx1"/>
                </a:solid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8103352-1B55-48D3-9B32-B1249A0C08FD}"/>
                  </a:ext>
                </a:extLst>
              </p:cNvPr>
              <p:cNvSpPr/>
              <p:nvPr/>
            </p:nvSpPr>
            <p:spPr>
              <a:xfrm>
                <a:off x="3614802" y="4312632"/>
                <a:ext cx="274298" cy="100353"/>
              </a:xfrm>
              <a:custGeom>
                <a:avLst/>
                <a:gdLst>
                  <a:gd name="connsiteX0" fmla="*/ 533911 w 549318"/>
                  <a:gd name="connsiteY0" fmla="*/ 3350 h 200970"/>
                  <a:gd name="connsiteX1" fmla="*/ 277116 w 549318"/>
                  <a:gd name="connsiteY1" fmla="*/ 3350 h 200970"/>
                  <a:gd name="connsiteX2" fmla="*/ 244514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533911 w 549318"/>
                  <a:gd name="connsiteY7" fmla="*/ 199407 h 200970"/>
                  <a:gd name="connsiteX8" fmla="*/ 546863 w 549318"/>
                  <a:gd name="connsiteY8" fmla="*/ 186456 h 200970"/>
                  <a:gd name="connsiteX9" fmla="*/ 546863 w 549318"/>
                  <a:gd name="connsiteY9" fmla="*/ 16301 h 200970"/>
                  <a:gd name="connsiteX10" fmla="*/ 533911 w 549318"/>
                  <a:gd name="connsiteY10"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533911" y="3350"/>
                    </a:moveTo>
                    <a:lnTo>
                      <a:pt x="277116" y="3350"/>
                    </a:lnTo>
                    <a:lnTo>
                      <a:pt x="244514" y="3350"/>
                    </a:lnTo>
                    <a:lnTo>
                      <a:pt x="16301" y="3350"/>
                    </a:lnTo>
                    <a:cubicBezTo>
                      <a:pt x="9155" y="3350"/>
                      <a:pt x="3350" y="9155"/>
                      <a:pt x="3350" y="16301"/>
                    </a:cubicBezTo>
                    <a:lnTo>
                      <a:pt x="3350" y="186456"/>
                    </a:lnTo>
                    <a:cubicBezTo>
                      <a:pt x="3350" y="193601"/>
                      <a:pt x="9155" y="199407"/>
                      <a:pt x="16301" y="199407"/>
                    </a:cubicBezTo>
                    <a:lnTo>
                      <a:pt x="533911" y="199407"/>
                    </a:lnTo>
                    <a:cubicBezTo>
                      <a:pt x="541057" y="199407"/>
                      <a:pt x="546863" y="193601"/>
                      <a:pt x="546863" y="186456"/>
                    </a:cubicBezTo>
                    <a:lnTo>
                      <a:pt x="546863" y="16301"/>
                    </a:lnTo>
                    <a:cubicBezTo>
                      <a:pt x="546863" y="9602"/>
                      <a:pt x="541057" y="3350"/>
                      <a:pt x="533911" y="3350"/>
                    </a:cubicBezTo>
                    <a:close/>
                  </a:path>
                </a:pathLst>
              </a:custGeom>
              <a:grpFill/>
              <a:ln w="9525" cap="flat">
                <a:solidFill>
                  <a:schemeClr val="tx1"/>
                </a:solid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D7146227-6C1D-46C9-A75A-1AA9F1506C4C}"/>
                  </a:ext>
                </a:extLst>
              </p:cNvPr>
              <p:cNvSpPr/>
              <p:nvPr/>
            </p:nvSpPr>
            <p:spPr>
              <a:xfrm>
                <a:off x="3463604" y="4198453"/>
                <a:ext cx="274298" cy="100353"/>
              </a:xfrm>
              <a:custGeom>
                <a:avLst/>
                <a:gdLst>
                  <a:gd name="connsiteX0" fmla="*/ 533911 w 549318"/>
                  <a:gd name="connsiteY0" fmla="*/ 199407 h 200970"/>
                  <a:gd name="connsiteX1" fmla="*/ 546863 w 549318"/>
                  <a:gd name="connsiteY1" fmla="*/ 186456 h 200970"/>
                  <a:gd name="connsiteX2" fmla="*/ 546863 w 549318"/>
                  <a:gd name="connsiteY2" fmla="*/ 16301 h 200970"/>
                  <a:gd name="connsiteX3" fmla="*/ 533911 w 549318"/>
                  <a:gd name="connsiteY3" fmla="*/ 3350 h 200970"/>
                  <a:gd name="connsiteX4" fmla="*/ 305698 w 549318"/>
                  <a:gd name="connsiteY4" fmla="*/ 3350 h 200970"/>
                  <a:gd name="connsiteX5" fmla="*/ 273096 w 549318"/>
                  <a:gd name="connsiteY5" fmla="*/ 3350 h 200970"/>
                  <a:gd name="connsiteX6" fmla="*/ 16301 w 549318"/>
                  <a:gd name="connsiteY6" fmla="*/ 3350 h 200970"/>
                  <a:gd name="connsiteX7" fmla="*/ 3350 w 549318"/>
                  <a:gd name="connsiteY7" fmla="*/ 16301 h 200970"/>
                  <a:gd name="connsiteX8" fmla="*/ 3350 w 549318"/>
                  <a:gd name="connsiteY8" fmla="*/ 186456 h 200970"/>
                  <a:gd name="connsiteX9" fmla="*/ 16301 w 549318"/>
                  <a:gd name="connsiteY9" fmla="*/ 199407 h 200970"/>
                  <a:gd name="connsiteX10" fmla="*/ 273096 w 549318"/>
                  <a:gd name="connsiteY10" fmla="*/ 199407 h 200970"/>
                  <a:gd name="connsiteX11" fmla="*/ 305698 w 549318"/>
                  <a:gd name="connsiteY11" fmla="*/ 199407 h 200970"/>
                  <a:gd name="connsiteX12" fmla="*/ 533911 w 549318"/>
                  <a:gd name="connsiteY12" fmla="*/ 199407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199407"/>
                    </a:move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lose/>
                  </a:path>
                </a:pathLst>
              </a:custGeom>
              <a:grpFill/>
              <a:ln w="9525" cap="flat">
                <a:solidFill>
                  <a:schemeClr val="tx1"/>
                </a:solid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206DBF93-39D3-42E8-B56C-8416DE8CD0F2}"/>
                  </a:ext>
                </a:extLst>
              </p:cNvPr>
              <p:cNvSpPr/>
              <p:nvPr/>
            </p:nvSpPr>
            <p:spPr>
              <a:xfrm>
                <a:off x="3326678" y="4312632"/>
                <a:ext cx="274298" cy="100353"/>
              </a:xfrm>
              <a:custGeom>
                <a:avLst/>
                <a:gdLst>
                  <a:gd name="connsiteX0" fmla="*/ 534358 w 549318"/>
                  <a:gd name="connsiteY0" fmla="*/ 3350 h 200970"/>
                  <a:gd name="connsiteX1" fmla="*/ 277562 w 549318"/>
                  <a:gd name="connsiteY1" fmla="*/ 3350 h 200970"/>
                  <a:gd name="connsiteX2" fmla="*/ 244960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534358 w 549318"/>
                  <a:gd name="connsiteY7" fmla="*/ 199407 h 200970"/>
                  <a:gd name="connsiteX8" fmla="*/ 547309 w 549318"/>
                  <a:gd name="connsiteY8" fmla="*/ 186456 h 200970"/>
                  <a:gd name="connsiteX9" fmla="*/ 547309 w 549318"/>
                  <a:gd name="connsiteY9" fmla="*/ 16301 h 200970"/>
                  <a:gd name="connsiteX10" fmla="*/ 534358 w 549318"/>
                  <a:gd name="connsiteY10"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534358" y="3350"/>
                    </a:moveTo>
                    <a:lnTo>
                      <a:pt x="277562" y="3350"/>
                    </a:lnTo>
                    <a:lnTo>
                      <a:pt x="244960" y="3350"/>
                    </a:lnTo>
                    <a:lnTo>
                      <a:pt x="16301" y="3350"/>
                    </a:lnTo>
                    <a:cubicBezTo>
                      <a:pt x="9155" y="3350"/>
                      <a:pt x="3350" y="9155"/>
                      <a:pt x="3350" y="16301"/>
                    </a:cubicBezTo>
                    <a:lnTo>
                      <a:pt x="3350" y="186456"/>
                    </a:lnTo>
                    <a:cubicBezTo>
                      <a:pt x="3350" y="193601"/>
                      <a:pt x="9155" y="199407"/>
                      <a:pt x="16301" y="199407"/>
                    </a:cubicBezTo>
                    <a:lnTo>
                      <a:pt x="534358" y="199407"/>
                    </a:lnTo>
                    <a:cubicBezTo>
                      <a:pt x="541503" y="199407"/>
                      <a:pt x="547309" y="193601"/>
                      <a:pt x="547309" y="186456"/>
                    </a:cubicBezTo>
                    <a:lnTo>
                      <a:pt x="547309" y="16301"/>
                    </a:lnTo>
                    <a:cubicBezTo>
                      <a:pt x="547309" y="9602"/>
                      <a:pt x="541503" y="3350"/>
                      <a:pt x="534358" y="3350"/>
                    </a:cubicBezTo>
                    <a:close/>
                  </a:path>
                </a:pathLst>
              </a:custGeom>
              <a:grpFill/>
              <a:ln w="9525" cap="flat">
                <a:solidFill>
                  <a:schemeClr val="tx1"/>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197D5BCC-CCF3-486D-B7D9-11742145DB94}"/>
                  </a:ext>
                </a:extLst>
              </p:cNvPr>
              <p:cNvSpPr/>
              <p:nvPr/>
            </p:nvSpPr>
            <p:spPr>
              <a:xfrm>
                <a:off x="3900626" y="4312632"/>
                <a:ext cx="274298" cy="100353"/>
              </a:xfrm>
              <a:custGeom>
                <a:avLst/>
                <a:gdLst>
                  <a:gd name="connsiteX0" fmla="*/ 534358 w 549318"/>
                  <a:gd name="connsiteY0" fmla="*/ 3350 h 200970"/>
                  <a:gd name="connsiteX1" fmla="*/ 275329 w 549318"/>
                  <a:gd name="connsiteY1" fmla="*/ 3350 h 200970"/>
                  <a:gd name="connsiteX2" fmla="*/ 244514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533911 w 549318"/>
                  <a:gd name="connsiteY7" fmla="*/ 199407 h 200970"/>
                  <a:gd name="connsiteX8" fmla="*/ 546863 w 549318"/>
                  <a:gd name="connsiteY8" fmla="*/ 186456 h 200970"/>
                  <a:gd name="connsiteX9" fmla="*/ 546863 w 549318"/>
                  <a:gd name="connsiteY9" fmla="*/ 16301 h 200970"/>
                  <a:gd name="connsiteX10" fmla="*/ 534358 w 549318"/>
                  <a:gd name="connsiteY10"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534358" y="3350"/>
                    </a:moveTo>
                    <a:lnTo>
                      <a:pt x="275329" y="3350"/>
                    </a:lnTo>
                    <a:lnTo>
                      <a:pt x="244514" y="3350"/>
                    </a:lnTo>
                    <a:lnTo>
                      <a:pt x="16301" y="3350"/>
                    </a:lnTo>
                    <a:cubicBezTo>
                      <a:pt x="9155" y="3350"/>
                      <a:pt x="3350" y="9155"/>
                      <a:pt x="3350" y="16301"/>
                    </a:cubicBezTo>
                    <a:lnTo>
                      <a:pt x="3350" y="186456"/>
                    </a:lnTo>
                    <a:cubicBezTo>
                      <a:pt x="3350" y="193601"/>
                      <a:pt x="9155" y="199407"/>
                      <a:pt x="16301" y="199407"/>
                    </a:cubicBezTo>
                    <a:lnTo>
                      <a:pt x="533911" y="199407"/>
                    </a:lnTo>
                    <a:cubicBezTo>
                      <a:pt x="541057" y="199407"/>
                      <a:pt x="546863" y="193601"/>
                      <a:pt x="546863" y="186456"/>
                    </a:cubicBezTo>
                    <a:lnTo>
                      <a:pt x="546863" y="16301"/>
                    </a:lnTo>
                    <a:cubicBezTo>
                      <a:pt x="547309" y="9602"/>
                      <a:pt x="541503" y="3350"/>
                      <a:pt x="534358" y="3350"/>
                    </a:cubicBezTo>
                    <a:close/>
                  </a:path>
                </a:pathLst>
              </a:custGeom>
              <a:grpFill/>
              <a:ln w="9525" cap="flat">
                <a:solidFill>
                  <a:schemeClr val="tx1"/>
                </a:solid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814EA4F-B322-4932-8C48-E2E36501931C}"/>
                  </a:ext>
                </a:extLst>
              </p:cNvPr>
              <p:cNvSpPr/>
              <p:nvPr/>
            </p:nvSpPr>
            <p:spPr>
              <a:xfrm>
                <a:off x="3900626" y="3855023"/>
                <a:ext cx="274298" cy="100353"/>
              </a:xfrm>
              <a:custGeom>
                <a:avLst/>
                <a:gdLst>
                  <a:gd name="connsiteX0" fmla="*/ 16301 w 549318"/>
                  <a:gd name="connsiteY0" fmla="*/ 199854 h 200970"/>
                  <a:gd name="connsiteX1" fmla="*/ 244514 w 549318"/>
                  <a:gd name="connsiteY1" fmla="*/ 199854 h 200970"/>
                  <a:gd name="connsiteX2" fmla="*/ 275329 w 549318"/>
                  <a:gd name="connsiteY2" fmla="*/ 199854 h 200970"/>
                  <a:gd name="connsiteX3" fmla="*/ 534358 w 549318"/>
                  <a:gd name="connsiteY3" fmla="*/ 199854 h 200970"/>
                  <a:gd name="connsiteX4" fmla="*/ 547309 w 549318"/>
                  <a:gd name="connsiteY4" fmla="*/ 186902 h 200970"/>
                  <a:gd name="connsiteX5" fmla="*/ 547309 w 549318"/>
                  <a:gd name="connsiteY5" fmla="*/ 16301 h 200970"/>
                  <a:gd name="connsiteX6" fmla="*/ 534358 w 549318"/>
                  <a:gd name="connsiteY6" fmla="*/ 3350 h 200970"/>
                  <a:gd name="connsiteX7" fmla="*/ 16301 w 549318"/>
                  <a:gd name="connsiteY7" fmla="*/ 3350 h 200970"/>
                  <a:gd name="connsiteX8" fmla="*/ 3350 w 549318"/>
                  <a:gd name="connsiteY8" fmla="*/ 16301 h 200970"/>
                  <a:gd name="connsiteX9" fmla="*/ 3350 w 549318"/>
                  <a:gd name="connsiteY9" fmla="*/ 186456 h 200970"/>
                  <a:gd name="connsiteX10" fmla="*/ 16301 w 549318"/>
                  <a:gd name="connsiteY10" fmla="*/ 199854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16301" y="199854"/>
                    </a:moveTo>
                    <a:lnTo>
                      <a:pt x="244514" y="199854"/>
                    </a:lnTo>
                    <a:lnTo>
                      <a:pt x="275329" y="199854"/>
                    </a:lnTo>
                    <a:lnTo>
                      <a:pt x="534358" y="199854"/>
                    </a:lnTo>
                    <a:cubicBezTo>
                      <a:pt x="541503" y="199854"/>
                      <a:pt x="547309" y="194048"/>
                      <a:pt x="547309" y="186902"/>
                    </a:cubicBezTo>
                    <a:lnTo>
                      <a:pt x="547309" y="16301"/>
                    </a:lnTo>
                    <a:cubicBezTo>
                      <a:pt x="547309" y="9155"/>
                      <a:pt x="541503" y="3350"/>
                      <a:pt x="534358" y="3350"/>
                    </a:cubicBezTo>
                    <a:lnTo>
                      <a:pt x="16301" y="3350"/>
                    </a:lnTo>
                    <a:cubicBezTo>
                      <a:pt x="9155" y="3350"/>
                      <a:pt x="3350" y="9155"/>
                      <a:pt x="3350" y="16301"/>
                    </a:cubicBezTo>
                    <a:lnTo>
                      <a:pt x="3350" y="186456"/>
                    </a:lnTo>
                    <a:cubicBezTo>
                      <a:pt x="3350" y="194048"/>
                      <a:pt x="9155" y="199854"/>
                      <a:pt x="16301" y="199854"/>
                    </a:cubicBezTo>
                    <a:close/>
                  </a:path>
                </a:pathLst>
              </a:custGeom>
              <a:grpFill/>
              <a:ln w="9525" cap="flat">
                <a:solidFill>
                  <a:schemeClr val="tx1"/>
                </a:solid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7FFF6D4-C19C-4F11-818A-ADE8E1775FD6}"/>
                  </a:ext>
                </a:extLst>
              </p:cNvPr>
              <p:cNvSpPr/>
              <p:nvPr/>
            </p:nvSpPr>
            <p:spPr>
              <a:xfrm>
                <a:off x="3900626" y="4083828"/>
                <a:ext cx="274298" cy="100353"/>
              </a:xfrm>
              <a:custGeom>
                <a:avLst/>
                <a:gdLst>
                  <a:gd name="connsiteX0" fmla="*/ 275329 w 549318"/>
                  <a:gd name="connsiteY0" fmla="*/ 3350 h 200970"/>
                  <a:gd name="connsiteX1" fmla="*/ 244514 w 549318"/>
                  <a:gd name="connsiteY1" fmla="*/ 3350 h 200970"/>
                  <a:gd name="connsiteX2" fmla="*/ 16301 w 549318"/>
                  <a:gd name="connsiteY2" fmla="*/ 3350 h 200970"/>
                  <a:gd name="connsiteX3" fmla="*/ 3350 w 549318"/>
                  <a:gd name="connsiteY3" fmla="*/ 16301 h 200970"/>
                  <a:gd name="connsiteX4" fmla="*/ 3350 w 549318"/>
                  <a:gd name="connsiteY4" fmla="*/ 186456 h 200970"/>
                  <a:gd name="connsiteX5" fmla="*/ 16301 w 549318"/>
                  <a:gd name="connsiteY5" fmla="*/ 199407 h 200970"/>
                  <a:gd name="connsiteX6" fmla="*/ 244514 w 549318"/>
                  <a:gd name="connsiteY6" fmla="*/ 199407 h 200970"/>
                  <a:gd name="connsiteX7" fmla="*/ 275329 w 549318"/>
                  <a:gd name="connsiteY7" fmla="*/ 199407 h 200970"/>
                  <a:gd name="connsiteX8" fmla="*/ 534358 w 549318"/>
                  <a:gd name="connsiteY8" fmla="*/ 199407 h 200970"/>
                  <a:gd name="connsiteX9" fmla="*/ 547309 w 549318"/>
                  <a:gd name="connsiteY9" fmla="*/ 186456 h 200970"/>
                  <a:gd name="connsiteX10" fmla="*/ 547309 w 549318"/>
                  <a:gd name="connsiteY10" fmla="*/ 16301 h 200970"/>
                  <a:gd name="connsiteX11" fmla="*/ 534358 w 549318"/>
                  <a:gd name="connsiteY11" fmla="*/ 3350 h 200970"/>
                  <a:gd name="connsiteX12" fmla="*/ 275329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275329" y="3350"/>
                    </a:moveTo>
                    <a:lnTo>
                      <a:pt x="244514" y="3350"/>
                    </a:lnTo>
                    <a:lnTo>
                      <a:pt x="16301" y="3350"/>
                    </a:lnTo>
                    <a:cubicBezTo>
                      <a:pt x="9155" y="3350"/>
                      <a:pt x="3350" y="9155"/>
                      <a:pt x="3350" y="16301"/>
                    </a:cubicBezTo>
                    <a:lnTo>
                      <a:pt x="3350" y="186456"/>
                    </a:lnTo>
                    <a:cubicBezTo>
                      <a:pt x="3350" y="193601"/>
                      <a:pt x="9155" y="199407"/>
                      <a:pt x="16301" y="199407"/>
                    </a:cubicBezTo>
                    <a:lnTo>
                      <a:pt x="244514" y="199407"/>
                    </a:lnTo>
                    <a:lnTo>
                      <a:pt x="275329" y="199407"/>
                    </a:lnTo>
                    <a:lnTo>
                      <a:pt x="534358" y="199407"/>
                    </a:lnTo>
                    <a:cubicBezTo>
                      <a:pt x="541503" y="199407"/>
                      <a:pt x="547309" y="193601"/>
                      <a:pt x="547309" y="186456"/>
                    </a:cubicBezTo>
                    <a:lnTo>
                      <a:pt x="547309" y="16301"/>
                    </a:lnTo>
                    <a:cubicBezTo>
                      <a:pt x="547309" y="9155"/>
                      <a:pt x="541503" y="3350"/>
                      <a:pt x="534358" y="3350"/>
                    </a:cubicBezTo>
                    <a:lnTo>
                      <a:pt x="275329" y="3350"/>
                    </a:lnTo>
                    <a:close/>
                  </a:path>
                </a:pathLst>
              </a:custGeom>
              <a:grpFill/>
              <a:ln w="9525" cap="flat">
                <a:solidFill>
                  <a:schemeClr val="tx1"/>
                </a:solid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086E854-7C88-4260-9A4A-554E3AD7AD70}"/>
                  </a:ext>
                </a:extLst>
              </p:cNvPr>
              <p:cNvSpPr/>
              <p:nvPr/>
            </p:nvSpPr>
            <p:spPr>
              <a:xfrm>
                <a:off x="4037552" y="4198453"/>
                <a:ext cx="274298" cy="100353"/>
              </a:xfrm>
              <a:custGeom>
                <a:avLst/>
                <a:gdLst>
                  <a:gd name="connsiteX0" fmla="*/ 533911 w 549318"/>
                  <a:gd name="connsiteY0" fmla="*/ 199407 h 200970"/>
                  <a:gd name="connsiteX1" fmla="*/ 546863 w 549318"/>
                  <a:gd name="connsiteY1" fmla="*/ 186456 h 200970"/>
                  <a:gd name="connsiteX2" fmla="*/ 546863 w 549318"/>
                  <a:gd name="connsiteY2" fmla="*/ 16301 h 200970"/>
                  <a:gd name="connsiteX3" fmla="*/ 533911 w 549318"/>
                  <a:gd name="connsiteY3" fmla="*/ 3350 h 200970"/>
                  <a:gd name="connsiteX4" fmla="*/ 305698 w 549318"/>
                  <a:gd name="connsiteY4" fmla="*/ 3350 h 200970"/>
                  <a:gd name="connsiteX5" fmla="*/ 273096 w 549318"/>
                  <a:gd name="connsiteY5" fmla="*/ 3350 h 200970"/>
                  <a:gd name="connsiteX6" fmla="*/ 16301 w 549318"/>
                  <a:gd name="connsiteY6" fmla="*/ 3350 h 200970"/>
                  <a:gd name="connsiteX7" fmla="*/ 3350 w 549318"/>
                  <a:gd name="connsiteY7" fmla="*/ 16301 h 200970"/>
                  <a:gd name="connsiteX8" fmla="*/ 3350 w 549318"/>
                  <a:gd name="connsiteY8" fmla="*/ 186456 h 200970"/>
                  <a:gd name="connsiteX9" fmla="*/ 16301 w 549318"/>
                  <a:gd name="connsiteY9" fmla="*/ 199407 h 200970"/>
                  <a:gd name="connsiteX10" fmla="*/ 273096 w 549318"/>
                  <a:gd name="connsiteY10" fmla="*/ 199407 h 200970"/>
                  <a:gd name="connsiteX11" fmla="*/ 305698 w 549318"/>
                  <a:gd name="connsiteY11" fmla="*/ 199407 h 200970"/>
                  <a:gd name="connsiteX12" fmla="*/ 533911 w 549318"/>
                  <a:gd name="connsiteY12" fmla="*/ 199407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199407"/>
                    </a:move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lose/>
                  </a:path>
                </a:pathLst>
              </a:custGeom>
              <a:grpFill/>
              <a:ln w="9525" cap="flat">
                <a:solidFill>
                  <a:schemeClr val="tx1"/>
                </a:solid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37F7ABE5-AEB6-4175-A201-815840A2A206}"/>
                  </a:ext>
                </a:extLst>
              </p:cNvPr>
              <p:cNvSpPr/>
              <p:nvPr/>
            </p:nvSpPr>
            <p:spPr>
              <a:xfrm>
                <a:off x="4188528" y="4083828"/>
                <a:ext cx="274298" cy="100353"/>
              </a:xfrm>
              <a:custGeom>
                <a:avLst/>
                <a:gdLst>
                  <a:gd name="connsiteX0" fmla="*/ 277562 w 549318"/>
                  <a:gd name="connsiteY0" fmla="*/ 3350 h 200970"/>
                  <a:gd name="connsiteX1" fmla="*/ 244960 w 549318"/>
                  <a:gd name="connsiteY1" fmla="*/ 3350 h 200970"/>
                  <a:gd name="connsiteX2" fmla="*/ 16301 w 549318"/>
                  <a:gd name="connsiteY2" fmla="*/ 3350 h 200970"/>
                  <a:gd name="connsiteX3" fmla="*/ 3350 w 549318"/>
                  <a:gd name="connsiteY3" fmla="*/ 16301 h 200970"/>
                  <a:gd name="connsiteX4" fmla="*/ 3350 w 549318"/>
                  <a:gd name="connsiteY4" fmla="*/ 186456 h 200970"/>
                  <a:gd name="connsiteX5" fmla="*/ 16301 w 549318"/>
                  <a:gd name="connsiteY5" fmla="*/ 199407 h 200970"/>
                  <a:gd name="connsiteX6" fmla="*/ 244514 w 549318"/>
                  <a:gd name="connsiteY6" fmla="*/ 199407 h 200970"/>
                  <a:gd name="connsiteX7" fmla="*/ 277116 w 549318"/>
                  <a:gd name="connsiteY7" fmla="*/ 199407 h 200970"/>
                  <a:gd name="connsiteX8" fmla="*/ 534358 w 549318"/>
                  <a:gd name="connsiteY8" fmla="*/ 199407 h 200970"/>
                  <a:gd name="connsiteX9" fmla="*/ 547309 w 549318"/>
                  <a:gd name="connsiteY9" fmla="*/ 186456 h 200970"/>
                  <a:gd name="connsiteX10" fmla="*/ 547309 w 549318"/>
                  <a:gd name="connsiteY10" fmla="*/ 16301 h 200970"/>
                  <a:gd name="connsiteX11" fmla="*/ 534358 w 549318"/>
                  <a:gd name="connsiteY11" fmla="*/ 3350 h 200970"/>
                  <a:gd name="connsiteX12" fmla="*/ 277562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277562" y="3350"/>
                    </a:moveTo>
                    <a:lnTo>
                      <a:pt x="244960" y="3350"/>
                    </a:lnTo>
                    <a:lnTo>
                      <a:pt x="16301" y="3350"/>
                    </a:lnTo>
                    <a:cubicBezTo>
                      <a:pt x="9155" y="3350"/>
                      <a:pt x="3350" y="9155"/>
                      <a:pt x="3350" y="16301"/>
                    </a:cubicBezTo>
                    <a:lnTo>
                      <a:pt x="3350" y="186456"/>
                    </a:lnTo>
                    <a:cubicBezTo>
                      <a:pt x="3350" y="193601"/>
                      <a:pt x="9155" y="199407"/>
                      <a:pt x="16301" y="199407"/>
                    </a:cubicBezTo>
                    <a:lnTo>
                      <a:pt x="244514" y="199407"/>
                    </a:lnTo>
                    <a:lnTo>
                      <a:pt x="277116" y="199407"/>
                    </a:lnTo>
                    <a:lnTo>
                      <a:pt x="534358" y="199407"/>
                    </a:lnTo>
                    <a:cubicBezTo>
                      <a:pt x="541503" y="199407"/>
                      <a:pt x="547309" y="193601"/>
                      <a:pt x="547309" y="186456"/>
                    </a:cubicBezTo>
                    <a:lnTo>
                      <a:pt x="547309" y="16301"/>
                    </a:lnTo>
                    <a:cubicBezTo>
                      <a:pt x="547309" y="9155"/>
                      <a:pt x="541503" y="3350"/>
                      <a:pt x="534358" y="3350"/>
                    </a:cubicBezTo>
                    <a:lnTo>
                      <a:pt x="277562" y="3350"/>
                    </a:lnTo>
                    <a:close/>
                  </a:path>
                </a:pathLst>
              </a:custGeom>
              <a:grpFill/>
              <a:ln w="9525" cap="flat">
                <a:solidFill>
                  <a:schemeClr val="tx1"/>
                </a:solid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E7FBC68-6486-46F9-BFC1-EC8582877DD0}"/>
                  </a:ext>
                </a:extLst>
              </p:cNvPr>
              <p:cNvSpPr/>
              <p:nvPr/>
            </p:nvSpPr>
            <p:spPr>
              <a:xfrm>
                <a:off x="4037552" y="3969426"/>
                <a:ext cx="274298" cy="100353"/>
              </a:xfrm>
              <a:custGeom>
                <a:avLst/>
                <a:gdLst>
                  <a:gd name="connsiteX0" fmla="*/ 16301 w 549318"/>
                  <a:gd name="connsiteY0" fmla="*/ 3350 h 200970"/>
                  <a:gd name="connsiteX1" fmla="*/ 3350 w 549318"/>
                  <a:gd name="connsiteY1" fmla="*/ 16301 h 200970"/>
                  <a:gd name="connsiteX2" fmla="*/ 3350 w 549318"/>
                  <a:gd name="connsiteY2" fmla="*/ 186456 h 200970"/>
                  <a:gd name="connsiteX3" fmla="*/ 16301 w 549318"/>
                  <a:gd name="connsiteY3" fmla="*/ 199407 h 200970"/>
                  <a:gd name="connsiteX4" fmla="*/ 273096 w 549318"/>
                  <a:gd name="connsiteY4" fmla="*/ 199407 h 200970"/>
                  <a:gd name="connsiteX5" fmla="*/ 305698 w 549318"/>
                  <a:gd name="connsiteY5" fmla="*/ 199407 h 200970"/>
                  <a:gd name="connsiteX6" fmla="*/ 533911 w 549318"/>
                  <a:gd name="connsiteY6" fmla="*/ 199407 h 200970"/>
                  <a:gd name="connsiteX7" fmla="*/ 546863 w 549318"/>
                  <a:gd name="connsiteY7" fmla="*/ 186456 h 200970"/>
                  <a:gd name="connsiteX8" fmla="*/ 546863 w 549318"/>
                  <a:gd name="connsiteY8" fmla="*/ 16301 h 200970"/>
                  <a:gd name="connsiteX9" fmla="*/ 533911 w 549318"/>
                  <a:gd name="connsiteY9" fmla="*/ 3350 h 200970"/>
                  <a:gd name="connsiteX10" fmla="*/ 305698 w 549318"/>
                  <a:gd name="connsiteY10" fmla="*/ 3350 h 200970"/>
                  <a:gd name="connsiteX11" fmla="*/ 273096 w 549318"/>
                  <a:gd name="connsiteY11" fmla="*/ 3350 h 200970"/>
                  <a:gd name="connsiteX12" fmla="*/ 1630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16301" y="3350"/>
                    </a:move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lose/>
                  </a:path>
                </a:pathLst>
              </a:custGeom>
              <a:grpFill/>
              <a:ln w="9525" cap="flat">
                <a:solidFill>
                  <a:schemeClr val="tx1"/>
                </a:solid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472170C-47E2-4A86-AFDA-BC03451C4EF2}"/>
                  </a:ext>
                </a:extLst>
              </p:cNvPr>
              <p:cNvSpPr/>
              <p:nvPr/>
            </p:nvSpPr>
            <p:spPr>
              <a:xfrm>
                <a:off x="4188528" y="3855023"/>
                <a:ext cx="274298" cy="100353"/>
              </a:xfrm>
              <a:custGeom>
                <a:avLst/>
                <a:gdLst>
                  <a:gd name="connsiteX0" fmla="*/ 16301 w 549318"/>
                  <a:gd name="connsiteY0" fmla="*/ 199854 h 200970"/>
                  <a:gd name="connsiteX1" fmla="*/ 244514 w 549318"/>
                  <a:gd name="connsiteY1" fmla="*/ 199854 h 200970"/>
                  <a:gd name="connsiteX2" fmla="*/ 277116 w 549318"/>
                  <a:gd name="connsiteY2" fmla="*/ 199854 h 200970"/>
                  <a:gd name="connsiteX3" fmla="*/ 534358 w 549318"/>
                  <a:gd name="connsiteY3" fmla="*/ 199854 h 200970"/>
                  <a:gd name="connsiteX4" fmla="*/ 547309 w 549318"/>
                  <a:gd name="connsiteY4" fmla="*/ 186902 h 200970"/>
                  <a:gd name="connsiteX5" fmla="*/ 547309 w 549318"/>
                  <a:gd name="connsiteY5" fmla="*/ 16301 h 200970"/>
                  <a:gd name="connsiteX6" fmla="*/ 534358 w 549318"/>
                  <a:gd name="connsiteY6" fmla="*/ 3350 h 200970"/>
                  <a:gd name="connsiteX7" fmla="*/ 16301 w 549318"/>
                  <a:gd name="connsiteY7" fmla="*/ 3350 h 200970"/>
                  <a:gd name="connsiteX8" fmla="*/ 3350 w 549318"/>
                  <a:gd name="connsiteY8" fmla="*/ 16301 h 200970"/>
                  <a:gd name="connsiteX9" fmla="*/ 3350 w 549318"/>
                  <a:gd name="connsiteY9" fmla="*/ 186456 h 200970"/>
                  <a:gd name="connsiteX10" fmla="*/ 16301 w 549318"/>
                  <a:gd name="connsiteY10" fmla="*/ 199854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16301" y="199854"/>
                    </a:moveTo>
                    <a:lnTo>
                      <a:pt x="244514" y="199854"/>
                    </a:lnTo>
                    <a:lnTo>
                      <a:pt x="277116" y="199854"/>
                    </a:lnTo>
                    <a:lnTo>
                      <a:pt x="534358" y="199854"/>
                    </a:lnTo>
                    <a:cubicBezTo>
                      <a:pt x="541503" y="199854"/>
                      <a:pt x="547309" y="194048"/>
                      <a:pt x="547309" y="186902"/>
                    </a:cubicBezTo>
                    <a:lnTo>
                      <a:pt x="547309" y="16301"/>
                    </a:lnTo>
                    <a:cubicBezTo>
                      <a:pt x="547309" y="9155"/>
                      <a:pt x="541503" y="3350"/>
                      <a:pt x="534358" y="3350"/>
                    </a:cubicBezTo>
                    <a:lnTo>
                      <a:pt x="16301" y="3350"/>
                    </a:lnTo>
                    <a:cubicBezTo>
                      <a:pt x="9155" y="3350"/>
                      <a:pt x="3350" y="9155"/>
                      <a:pt x="3350" y="16301"/>
                    </a:cubicBezTo>
                    <a:lnTo>
                      <a:pt x="3350" y="186456"/>
                    </a:lnTo>
                    <a:cubicBezTo>
                      <a:pt x="3350" y="194048"/>
                      <a:pt x="9155" y="199854"/>
                      <a:pt x="16301" y="199854"/>
                    </a:cubicBezTo>
                    <a:close/>
                  </a:path>
                </a:pathLst>
              </a:custGeom>
              <a:grpFill/>
              <a:ln w="9525" cap="flat">
                <a:solidFill>
                  <a:schemeClr val="tx1"/>
                </a:solid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BE5BEA9C-05D3-4365-9AA0-1CB3D916FC49}"/>
                  </a:ext>
                </a:extLst>
              </p:cNvPr>
              <p:cNvSpPr/>
              <p:nvPr/>
            </p:nvSpPr>
            <p:spPr>
              <a:xfrm>
                <a:off x="4188528" y="4312632"/>
                <a:ext cx="274298" cy="100353"/>
              </a:xfrm>
              <a:custGeom>
                <a:avLst/>
                <a:gdLst>
                  <a:gd name="connsiteX0" fmla="*/ 534358 w 549318"/>
                  <a:gd name="connsiteY0" fmla="*/ 3350 h 200970"/>
                  <a:gd name="connsiteX1" fmla="*/ 277562 w 549318"/>
                  <a:gd name="connsiteY1" fmla="*/ 3350 h 200970"/>
                  <a:gd name="connsiteX2" fmla="*/ 244960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534358 w 549318"/>
                  <a:gd name="connsiteY7" fmla="*/ 199407 h 200970"/>
                  <a:gd name="connsiteX8" fmla="*/ 547309 w 549318"/>
                  <a:gd name="connsiteY8" fmla="*/ 186456 h 200970"/>
                  <a:gd name="connsiteX9" fmla="*/ 547309 w 549318"/>
                  <a:gd name="connsiteY9" fmla="*/ 16301 h 200970"/>
                  <a:gd name="connsiteX10" fmla="*/ 534358 w 549318"/>
                  <a:gd name="connsiteY10"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534358" y="3350"/>
                    </a:moveTo>
                    <a:lnTo>
                      <a:pt x="277562" y="3350"/>
                    </a:lnTo>
                    <a:lnTo>
                      <a:pt x="244960" y="3350"/>
                    </a:lnTo>
                    <a:lnTo>
                      <a:pt x="16301" y="3350"/>
                    </a:lnTo>
                    <a:cubicBezTo>
                      <a:pt x="9155" y="3350"/>
                      <a:pt x="3350" y="9155"/>
                      <a:pt x="3350" y="16301"/>
                    </a:cubicBezTo>
                    <a:lnTo>
                      <a:pt x="3350" y="186456"/>
                    </a:lnTo>
                    <a:cubicBezTo>
                      <a:pt x="3350" y="193601"/>
                      <a:pt x="9155" y="199407"/>
                      <a:pt x="16301" y="199407"/>
                    </a:cubicBezTo>
                    <a:lnTo>
                      <a:pt x="534358" y="199407"/>
                    </a:lnTo>
                    <a:cubicBezTo>
                      <a:pt x="541503" y="199407"/>
                      <a:pt x="547309" y="193601"/>
                      <a:pt x="547309" y="186456"/>
                    </a:cubicBezTo>
                    <a:lnTo>
                      <a:pt x="547309" y="16301"/>
                    </a:lnTo>
                    <a:cubicBezTo>
                      <a:pt x="547309" y="9602"/>
                      <a:pt x="541503" y="3350"/>
                      <a:pt x="534358" y="3350"/>
                    </a:cubicBezTo>
                    <a:close/>
                  </a:path>
                </a:pathLst>
              </a:custGeom>
              <a:grpFill/>
              <a:ln w="9525" cap="flat">
                <a:solidFill>
                  <a:schemeClr val="tx1"/>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D30E401-F737-4F35-A43F-125B1F48E52B}"/>
                  </a:ext>
                </a:extLst>
              </p:cNvPr>
              <p:cNvSpPr/>
              <p:nvPr/>
            </p:nvSpPr>
            <p:spPr>
              <a:xfrm>
                <a:off x="3748981" y="4198453"/>
                <a:ext cx="274298" cy="100353"/>
              </a:xfrm>
              <a:custGeom>
                <a:avLst/>
                <a:gdLst>
                  <a:gd name="connsiteX0" fmla="*/ 533911 w 549318"/>
                  <a:gd name="connsiteY0" fmla="*/ 199407 h 200970"/>
                  <a:gd name="connsiteX1" fmla="*/ 546863 w 549318"/>
                  <a:gd name="connsiteY1" fmla="*/ 186456 h 200970"/>
                  <a:gd name="connsiteX2" fmla="*/ 546863 w 549318"/>
                  <a:gd name="connsiteY2" fmla="*/ 16301 h 200970"/>
                  <a:gd name="connsiteX3" fmla="*/ 533911 w 549318"/>
                  <a:gd name="connsiteY3" fmla="*/ 3350 h 200970"/>
                  <a:gd name="connsiteX4" fmla="*/ 305698 w 549318"/>
                  <a:gd name="connsiteY4" fmla="*/ 3350 h 200970"/>
                  <a:gd name="connsiteX5" fmla="*/ 273096 w 549318"/>
                  <a:gd name="connsiteY5" fmla="*/ 3350 h 200970"/>
                  <a:gd name="connsiteX6" fmla="*/ 16301 w 549318"/>
                  <a:gd name="connsiteY6" fmla="*/ 3350 h 200970"/>
                  <a:gd name="connsiteX7" fmla="*/ 3350 w 549318"/>
                  <a:gd name="connsiteY7" fmla="*/ 16301 h 200970"/>
                  <a:gd name="connsiteX8" fmla="*/ 3350 w 549318"/>
                  <a:gd name="connsiteY8" fmla="*/ 186456 h 200970"/>
                  <a:gd name="connsiteX9" fmla="*/ 16301 w 549318"/>
                  <a:gd name="connsiteY9" fmla="*/ 199407 h 200970"/>
                  <a:gd name="connsiteX10" fmla="*/ 273096 w 549318"/>
                  <a:gd name="connsiteY10" fmla="*/ 199407 h 200970"/>
                  <a:gd name="connsiteX11" fmla="*/ 305698 w 549318"/>
                  <a:gd name="connsiteY11" fmla="*/ 199407 h 200970"/>
                  <a:gd name="connsiteX12" fmla="*/ 533911 w 549318"/>
                  <a:gd name="connsiteY12" fmla="*/ 199407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199407"/>
                    </a:move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lose/>
                  </a:path>
                </a:pathLst>
              </a:custGeom>
              <a:grpFill/>
              <a:ln w="9525" cap="flat">
                <a:solidFill>
                  <a:schemeClr val="tx1"/>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87E959C-D0D1-4519-8132-76DD8CB0F471}"/>
                  </a:ext>
                </a:extLst>
              </p:cNvPr>
              <p:cNvSpPr/>
              <p:nvPr/>
            </p:nvSpPr>
            <p:spPr>
              <a:xfrm>
                <a:off x="3751951" y="3969426"/>
                <a:ext cx="274298" cy="100353"/>
              </a:xfrm>
              <a:custGeom>
                <a:avLst/>
                <a:gdLst>
                  <a:gd name="connsiteX0" fmla="*/ 16301 w 549318"/>
                  <a:gd name="connsiteY0" fmla="*/ 3350 h 200970"/>
                  <a:gd name="connsiteX1" fmla="*/ 3350 w 549318"/>
                  <a:gd name="connsiteY1" fmla="*/ 16301 h 200970"/>
                  <a:gd name="connsiteX2" fmla="*/ 3350 w 549318"/>
                  <a:gd name="connsiteY2" fmla="*/ 186456 h 200970"/>
                  <a:gd name="connsiteX3" fmla="*/ 16301 w 549318"/>
                  <a:gd name="connsiteY3" fmla="*/ 199407 h 200970"/>
                  <a:gd name="connsiteX4" fmla="*/ 273096 w 549318"/>
                  <a:gd name="connsiteY4" fmla="*/ 199407 h 200970"/>
                  <a:gd name="connsiteX5" fmla="*/ 305698 w 549318"/>
                  <a:gd name="connsiteY5" fmla="*/ 199407 h 200970"/>
                  <a:gd name="connsiteX6" fmla="*/ 533911 w 549318"/>
                  <a:gd name="connsiteY6" fmla="*/ 199407 h 200970"/>
                  <a:gd name="connsiteX7" fmla="*/ 546863 w 549318"/>
                  <a:gd name="connsiteY7" fmla="*/ 186456 h 200970"/>
                  <a:gd name="connsiteX8" fmla="*/ 546863 w 549318"/>
                  <a:gd name="connsiteY8" fmla="*/ 16301 h 200970"/>
                  <a:gd name="connsiteX9" fmla="*/ 533911 w 549318"/>
                  <a:gd name="connsiteY9" fmla="*/ 3350 h 200970"/>
                  <a:gd name="connsiteX10" fmla="*/ 305698 w 549318"/>
                  <a:gd name="connsiteY10" fmla="*/ 3350 h 200970"/>
                  <a:gd name="connsiteX11" fmla="*/ 273096 w 549318"/>
                  <a:gd name="connsiteY11" fmla="*/ 3350 h 200970"/>
                  <a:gd name="connsiteX12" fmla="*/ 1630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16301" y="3350"/>
                    </a:move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lose/>
                  </a:path>
                </a:pathLst>
              </a:custGeom>
              <a:grpFill/>
              <a:ln w="9525" cap="flat">
                <a:solidFill>
                  <a:schemeClr val="tx1"/>
                </a:solid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BEC4B0D-30BF-4735-9615-8499FF579BF5}"/>
                  </a:ext>
                </a:extLst>
              </p:cNvPr>
              <p:cNvSpPr/>
              <p:nvPr/>
            </p:nvSpPr>
            <p:spPr>
              <a:xfrm>
                <a:off x="4611055" y="3969426"/>
                <a:ext cx="274298" cy="100353"/>
              </a:xfrm>
              <a:custGeom>
                <a:avLst/>
                <a:gdLst>
                  <a:gd name="connsiteX0" fmla="*/ 16301 w 549318"/>
                  <a:gd name="connsiteY0" fmla="*/ 3350 h 200970"/>
                  <a:gd name="connsiteX1" fmla="*/ 3350 w 549318"/>
                  <a:gd name="connsiteY1" fmla="*/ 16301 h 200970"/>
                  <a:gd name="connsiteX2" fmla="*/ 3350 w 549318"/>
                  <a:gd name="connsiteY2" fmla="*/ 186456 h 200970"/>
                  <a:gd name="connsiteX3" fmla="*/ 16301 w 549318"/>
                  <a:gd name="connsiteY3" fmla="*/ 199407 h 200970"/>
                  <a:gd name="connsiteX4" fmla="*/ 273096 w 549318"/>
                  <a:gd name="connsiteY4" fmla="*/ 199407 h 200970"/>
                  <a:gd name="connsiteX5" fmla="*/ 305698 w 549318"/>
                  <a:gd name="connsiteY5" fmla="*/ 199407 h 200970"/>
                  <a:gd name="connsiteX6" fmla="*/ 533911 w 549318"/>
                  <a:gd name="connsiteY6" fmla="*/ 199407 h 200970"/>
                  <a:gd name="connsiteX7" fmla="*/ 546863 w 549318"/>
                  <a:gd name="connsiteY7" fmla="*/ 186456 h 200970"/>
                  <a:gd name="connsiteX8" fmla="*/ 546863 w 549318"/>
                  <a:gd name="connsiteY8" fmla="*/ 16301 h 200970"/>
                  <a:gd name="connsiteX9" fmla="*/ 533911 w 549318"/>
                  <a:gd name="connsiteY9" fmla="*/ 3350 h 200970"/>
                  <a:gd name="connsiteX10" fmla="*/ 305698 w 549318"/>
                  <a:gd name="connsiteY10" fmla="*/ 3350 h 200970"/>
                  <a:gd name="connsiteX11" fmla="*/ 273096 w 549318"/>
                  <a:gd name="connsiteY11" fmla="*/ 3350 h 200970"/>
                  <a:gd name="connsiteX12" fmla="*/ 1630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16301" y="3350"/>
                    </a:move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lose/>
                  </a:path>
                </a:pathLst>
              </a:custGeom>
              <a:grpFill/>
              <a:ln w="9525" cap="flat">
                <a:solidFill>
                  <a:schemeClr val="tx1"/>
                </a:solid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547227B6-4B50-4EDE-8240-6F1822D34296}"/>
                  </a:ext>
                </a:extLst>
              </p:cNvPr>
              <p:cNvSpPr/>
              <p:nvPr/>
            </p:nvSpPr>
            <p:spPr>
              <a:xfrm>
                <a:off x="4323153" y="4198453"/>
                <a:ext cx="274298" cy="100353"/>
              </a:xfrm>
              <a:custGeom>
                <a:avLst/>
                <a:gdLst>
                  <a:gd name="connsiteX0" fmla="*/ 533911 w 549318"/>
                  <a:gd name="connsiteY0" fmla="*/ 199407 h 200970"/>
                  <a:gd name="connsiteX1" fmla="*/ 546863 w 549318"/>
                  <a:gd name="connsiteY1" fmla="*/ 186456 h 200970"/>
                  <a:gd name="connsiteX2" fmla="*/ 546863 w 549318"/>
                  <a:gd name="connsiteY2" fmla="*/ 16301 h 200970"/>
                  <a:gd name="connsiteX3" fmla="*/ 533911 w 549318"/>
                  <a:gd name="connsiteY3" fmla="*/ 3350 h 200970"/>
                  <a:gd name="connsiteX4" fmla="*/ 305698 w 549318"/>
                  <a:gd name="connsiteY4" fmla="*/ 3350 h 200970"/>
                  <a:gd name="connsiteX5" fmla="*/ 273096 w 549318"/>
                  <a:gd name="connsiteY5" fmla="*/ 3350 h 200970"/>
                  <a:gd name="connsiteX6" fmla="*/ 16301 w 549318"/>
                  <a:gd name="connsiteY6" fmla="*/ 3350 h 200970"/>
                  <a:gd name="connsiteX7" fmla="*/ 3350 w 549318"/>
                  <a:gd name="connsiteY7" fmla="*/ 16301 h 200970"/>
                  <a:gd name="connsiteX8" fmla="*/ 3350 w 549318"/>
                  <a:gd name="connsiteY8" fmla="*/ 186456 h 200970"/>
                  <a:gd name="connsiteX9" fmla="*/ 16301 w 549318"/>
                  <a:gd name="connsiteY9" fmla="*/ 199407 h 200970"/>
                  <a:gd name="connsiteX10" fmla="*/ 273096 w 549318"/>
                  <a:gd name="connsiteY10" fmla="*/ 199407 h 200970"/>
                  <a:gd name="connsiteX11" fmla="*/ 305698 w 549318"/>
                  <a:gd name="connsiteY11" fmla="*/ 199407 h 200970"/>
                  <a:gd name="connsiteX12" fmla="*/ 533911 w 549318"/>
                  <a:gd name="connsiteY12" fmla="*/ 199407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199407"/>
                    </a:move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lose/>
                  </a:path>
                </a:pathLst>
              </a:custGeom>
              <a:grpFill/>
              <a:ln w="9525" cap="flat">
                <a:solidFill>
                  <a:schemeClr val="tx1"/>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578C81F-5F03-40AB-A2AB-219AE2A37A7B}"/>
                  </a:ext>
                </a:extLst>
              </p:cNvPr>
              <p:cNvSpPr/>
              <p:nvPr/>
            </p:nvSpPr>
            <p:spPr>
              <a:xfrm>
                <a:off x="4474129" y="4083828"/>
                <a:ext cx="274298" cy="100353"/>
              </a:xfrm>
              <a:custGeom>
                <a:avLst/>
                <a:gdLst>
                  <a:gd name="connsiteX0" fmla="*/ 277562 w 549318"/>
                  <a:gd name="connsiteY0" fmla="*/ 3350 h 200970"/>
                  <a:gd name="connsiteX1" fmla="*/ 244960 w 549318"/>
                  <a:gd name="connsiteY1" fmla="*/ 3350 h 200970"/>
                  <a:gd name="connsiteX2" fmla="*/ 16301 w 549318"/>
                  <a:gd name="connsiteY2" fmla="*/ 3350 h 200970"/>
                  <a:gd name="connsiteX3" fmla="*/ 3350 w 549318"/>
                  <a:gd name="connsiteY3" fmla="*/ 16301 h 200970"/>
                  <a:gd name="connsiteX4" fmla="*/ 3350 w 549318"/>
                  <a:gd name="connsiteY4" fmla="*/ 186456 h 200970"/>
                  <a:gd name="connsiteX5" fmla="*/ 16301 w 549318"/>
                  <a:gd name="connsiteY5" fmla="*/ 199407 h 200970"/>
                  <a:gd name="connsiteX6" fmla="*/ 244514 w 549318"/>
                  <a:gd name="connsiteY6" fmla="*/ 199407 h 200970"/>
                  <a:gd name="connsiteX7" fmla="*/ 277116 w 549318"/>
                  <a:gd name="connsiteY7" fmla="*/ 199407 h 200970"/>
                  <a:gd name="connsiteX8" fmla="*/ 534358 w 549318"/>
                  <a:gd name="connsiteY8" fmla="*/ 199407 h 200970"/>
                  <a:gd name="connsiteX9" fmla="*/ 547309 w 549318"/>
                  <a:gd name="connsiteY9" fmla="*/ 186456 h 200970"/>
                  <a:gd name="connsiteX10" fmla="*/ 547309 w 549318"/>
                  <a:gd name="connsiteY10" fmla="*/ 16301 h 200970"/>
                  <a:gd name="connsiteX11" fmla="*/ 534358 w 549318"/>
                  <a:gd name="connsiteY11" fmla="*/ 3350 h 200970"/>
                  <a:gd name="connsiteX12" fmla="*/ 277562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277562" y="3350"/>
                    </a:moveTo>
                    <a:lnTo>
                      <a:pt x="244960" y="3350"/>
                    </a:lnTo>
                    <a:lnTo>
                      <a:pt x="16301" y="3350"/>
                    </a:lnTo>
                    <a:cubicBezTo>
                      <a:pt x="9155" y="3350"/>
                      <a:pt x="3350" y="9155"/>
                      <a:pt x="3350" y="16301"/>
                    </a:cubicBezTo>
                    <a:lnTo>
                      <a:pt x="3350" y="186456"/>
                    </a:lnTo>
                    <a:cubicBezTo>
                      <a:pt x="3350" y="193601"/>
                      <a:pt x="9155" y="199407"/>
                      <a:pt x="16301" y="199407"/>
                    </a:cubicBezTo>
                    <a:lnTo>
                      <a:pt x="244514" y="199407"/>
                    </a:lnTo>
                    <a:lnTo>
                      <a:pt x="277116" y="199407"/>
                    </a:lnTo>
                    <a:lnTo>
                      <a:pt x="534358" y="199407"/>
                    </a:lnTo>
                    <a:cubicBezTo>
                      <a:pt x="541503" y="199407"/>
                      <a:pt x="547309" y="193601"/>
                      <a:pt x="547309" y="186456"/>
                    </a:cubicBezTo>
                    <a:lnTo>
                      <a:pt x="547309" y="16301"/>
                    </a:lnTo>
                    <a:cubicBezTo>
                      <a:pt x="547309" y="9155"/>
                      <a:pt x="541503" y="3350"/>
                      <a:pt x="534358" y="3350"/>
                    </a:cubicBezTo>
                    <a:lnTo>
                      <a:pt x="277562" y="3350"/>
                    </a:lnTo>
                    <a:close/>
                  </a:path>
                </a:pathLst>
              </a:custGeom>
              <a:grpFill/>
              <a:ln w="9525" cap="flat">
                <a:solidFill>
                  <a:schemeClr val="tx1"/>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33B1206-6A27-4124-A3BD-B66297DB3735}"/>
                  </a:ext>
                </a:extLst>
              </p:cNvPr>
              <p:cNvSpPr/>
              <p:nvPr/>
            </p:nvSpPr>
            <p:spPr>
              <a:xfrm>
                <a:off x="4323153" y="3969426"/>
                <a:ext cx="274298" cy="100353"/>
              </a:xfrm>
              <a:custGeom>
                <a:avLst/>
                <a:gdLst>
                  <a:gd name="connsiteX0" fmla="*/ 16301 w 549318"/>
                  <a:gd name="connsiteY0" fmla="*/ 3350 h 200970"/>
                  <a:gd name="connsiteX1" fmla="*/ 3350 w 549318"/>
                  <a:gd name="connsiteY1" fmla="*/ 16301 h 200970"/>
                  <a:gd name="connsiteX2" fmla="*/ 3350 w 549318"/>
                  <a:gd name="connsiteY2" fmla="*/ 186456 h 200970"/>
                  <a:gd name="connsiteX3" fmla="*/ 16301 w 549318"/>
                  <a:gd name="connsiteY3" fmla="*/ 199407 h 200970"/>
                  <a:gd name="connsiteX4" fmla="*/ 273096 w 549318"/>
                  <a:gd name="connsiteY4" fmla="*/ 199407 h 200970"/>
                  <a:gd name="connsiteX5" fmla="*/ 305698 w 549318"/>
                  <a:gd name="connsiteY5" fmla="*/ 199407 h 200970"/>
                  <a:gd name="connsiteX6" fmla="*/ 533911 w 549318"/>
                  <a:gd name="connsiteY6" fmla="*/ 199407 h 200970"/>
                  <a:gd name="connsiteX7" fmla="*/ 546863 w 549318"/>
                  <a:gd name="connsiteY7" fmla="*/ 186456 h 200970"/>
                  <a:gd name="connsiteX8" fmla="*/ 546863 w 549318"/>
                  <a:gd name="connsiteY8" fmla="*/ 16301 h 200970"/>
                  <a:gd name="connsiteX9" fmla="*/ 533911 w 549318"/>
                  <a:gd name="connsiteY9" fmla="*/ 3350 h 200970"/>
                  <a:gd name="connsiteX10" fmla="*/ 305698 w 549318"/>
                  <a:gd name="connsiteY10" fmla="*/ 3350 h 200970"/>
                  <a:gd name="connsiteX11" fmla="*/ 273096 w 549318"/>
                  <a:gd name="connsiteY11" fmla="*/ 3350 h 200970"/>
                  <a:gd name="connsiteX12" fmla="*/ 1630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16301" y="3350"/>
                    </a:move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lose/>
                  </a:path>
                </a:pathLst>
              </a:custGeom>
              <a:grpFill/>
              <a:ln w="9525" cap="flat">
                <a:solidFill>
                  <a:schemeClr val="tx1"/>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525466BF-B309-4FB4-A1F4-11E3112B7BF9}"/>
                  </a:ext>
                </a:extLst>
              </p:cNvPr>
              <p:cNvSpPr/>
              <p:nvPr/>
            </p:nvSpPr>
            <p:spPr>
              <a:xfrm>
                <a:off x="4474129" y="3855023"/>
                <a:ext cx="274298" cy="100353"/>
              </a:xfrm>
              <a:custGeom>
                <a:avLst/>
                <a:gdLst>
                  <a:gd name="connsiteX0" fmla="*/ 16301 w 549318"/>
                  <a:gd name="connsiteY0" fmla="*/ 199854 h 200970"/>
                  <a:gd name="connsiteX1" fmla="*/ 244514 w 549318"/>
                  <a:gd name="connsiteY1" fmla="*/ 199854 h 200970"/>
                  <a:gd name="connsiteX2" fmla="*/ 277116 w 549318"/>
                  <a:gd name="connsiteY2" fmla="*/ 199854 h 200970"/>
                  <a:gd name="connsiteX3" fmla="*/ 534358 w 549318"/>
                  <a:gd name="connsiteY3" fmla="*/ 199854 h 200970"/>
                  <a:gd name="connsiteX4" fmla="*/ 547309 w 549318"/>
                  <a:gd name="connsiteY4" fmla="*/ 186902 h 200970"/>
                  <a:gd name="connsiteX5" fmla="*/ 547309 w 549318"/>
                  <a:gd name="connsiteY5" fmla="*/ 16301 h 200970"/>
                  <a:gd name="connsiteX6" fmla="*/ 534358 w 549318"/>
                  <a:gd name="connsiteY6" fmla="*/ 3350 h 200970"/>
                  <a:gd name="connsiteX7" fmla="*/ 16301 w 549318"/>
                  <a:gd name="connsiteY7" fmla="*/ 3350 h 200970"/>
                  <a:gd name="connsiteX8" fmla="*/ 3350 w 549318"/>
                  <a:gd name="connsiteY8" fmla="*/ 16301 h 200970"/>
                  <a:gd name="connsiteX9" fmla="*/ 3350 w 549318"/>
                  <a:gd name="connsiteY9" fmla="*/ 186456 h 200970"/>
                  <a:gd name="connsiteX10" fmla="*/ 16301 w 549318"/>
                  <a:gd name="connsiteY10" fmla="*/ 199854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16301" y="199854"/>
                    </a:moveTo>
                    <a:lnTo>
                      <a:pt x="244514" y="199854"/>
                    </a:lnTo>
                    <a:lnTo>
                      <a:pt x="277116" y="199854"/>
                    </a:lnTo>
                    <a:lnTo>
                      <a:pt x="534358" y="199854"/>
                    </a:lnTo>
                    <a:cubicBezTo>
                      <a:pt x="541503" y="199854"/>
                      <a:pt x="547309" y="194048"/>
                      <a:pt x="547309" y="186902"/>
                    </a:cubicBezTo>
                    <a:lnTo>
                      <a:pt x="547309" y="16301"/>
                    </a:lnTo>
                    <a:cubicBezTo>
                      <a:pt x="547309" y="9155"/>
                      <a:pt x="541503" y="3350"/>
                      <a:pt x="534358" y="3350"/>
                    </a:cubicBezTo>
                    <a:lnTo>
                      <a:pt x="16301" y="3350"/>
                    </a:lnTo>
                    <a:cubicBezTo>
                      <a:pt x="9155" y="3350"/>
                      <a:pt x="3350" y="9155"/>
                      <a:pt x="3350" y="16301"/>
                    </a:cubicBezTo>
                    <a:lnTo>
                      <a:pt x="3350" y="186456"/>
                    </a:lnTo>
                    <a:cubicBezTo>
                      <a:pt x="3350" y="194048"/>
                      <a:pt x="9155" y="199854"/>
                      <a:pt x="16301" y="199854"/>
                    </a:cubicBezTo>
                    <a:close/>
                  </a:path>
                </a:pathLst>
              </a:custGeom>
              <a:grpFill/>
              <a:ln w="9525" cap="flat">
                <a:solidFill>
                  <a:schemeClr val="tx1"/>
                </a:solid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DA20B73F-D101-405F-8950-F44CACA3E6E7}"/>
                  </a:ext>
                </a:extLst>
              </p:cNvPr>
              <p:cNvSpPr/>
              <p:nvPr/>
            </p:nvSpPr>
            <p:spPr>
              <a:xfrm>
                <a:off x="4762030" y="3855023"/>
                <a:ext cx="274298" cy="100353"/>
              </a:xfrm>
              <a:custGeom>
                <a:avLst/>
                <a:gdLst>
                  <a:gd name="connsiteX0" fmla="*/ 3350 w 549318"/>
                  <a:gd name="connsiteY0" fmla="*/ 186902 h 200970"/>
                  <a:gd name="connsiteX1" fmla="*/ 16301 w 549318"/>
                  <a:gd name="connsiteY1" fmla="*/ 199854 h 200970"/>
                  <a:gd name="connsiteX2" fmla="*/ 244514 w 549318"/>
                  <a:gd name="connsiteY2" fmla="*/ 199854 h 200970"/>
                  <a:gd name="connsiteX3" fmla="*/ 277116 w 549318"/>
                  <a:gd name="connsiteY3" fmla="*/ 199854 h 200970"/>
                  <a:gd name="connsiteX4" fmla="*/ 533911 w 549318"/>
                  <a:gd name="connsiteY4" fmla="*/ 199854 h 200970"/>
                  <a:gd name="connsiteX5" fmla="*/ 546863 w 549318"/>
                  <a:gd name="connsiteY5" fmla="*/ 186902 h 200970"/>
                  <a:gd name="connsiteX6" fmla="*/ 546863 w 549318"/>
                  <a:gd name="connsiteY6" fmla="*/ 16301 h 200970"/>
                  <a:gd name="connsiteX7" fmla="*/ 533911 w 549318"/>
                  <a:gd name="connsiteY7" fmla="*/ 3350 h 200970"/>
                  <a:gd name="connsiteX8" fmla="*/ 16301 w 549318"/>
                  <a:gd name="connsiteY8" fmla="*/ 3350 h 200970"/>
                  <a:gd name="connsiteX9" fmla="*/ 3350 w 549318"/>
                  <a:gd name="connsiteY9" fmla="*/ 16301 h 200970"/>
                  <a:gd name="connsiteX10" fmla="*/ 3350 w 549318"/>
                  <a:gd name="connsiteY10" fmla="*/ 186902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3350" y="186902"/>
                    </a:moveTo>
                    <a:cubicBezTo>
                      <a:pt x="3350" y="194048"/>
                      <a:pt x="9155" y="199854"/>
                      <a:pt x="16301" y="199854"/>
                    </a:cubicBezTo>
                    <a:lnTo>
                      <a:pt x="244514" y="199854"/>
                    </a:lnTo>
                    <a:lnTo>
                      <a:pt x="277116" y="199854"/>
                    </a:lnTo>
                    <a:lnTo>
                      <a:pt x="533911" y="199854"/>
                    </a:lnTo>
                    <a:cubicBezTo>
                      <a:pt x="541057" y="199854"/>
                      <a:pt x="546863" y="194048"/>
                      <a:pt x="546863" y="186902"/>
                    </a:cubicBezTo>
                    <a:lnTo>
                      <a:pt x="546863" y="16301"/>
                    </a:lnTo>
                    <a:cubicBezTo>
                      <a:pt x="546863" y="9155"/>
                      <a:pt x="541057" y="3350"/>
                      <a:pt x="533911" y="3350"/>
                    </a:cubicBezTo>
                    <a:lnTo>
                      <a:pt x="16301" y="3350"/>
                    </a:lnTo>
                    <a:cubicBezTo>
                      <a:pt x="9155" y="3350"/>
                      <a:pt x="3350" y="9155"/>
                      <a:pt x="3350" y="16301"/>
                    </a:cubicBezTo>
                    <a:lnTo>
                      <a:pt x="3350" y="186902"/>
                    </a:lnTo>
                    <a:close/>
                  </a:path>
                </a:pathLst>
              </a:custGeom>
              <a:grpFill/>
              <a:ln w="9525" cap="flat">
                <a:solidFill>
                  <a:schemeClr val="tx1"/>
                </a:solid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30E14844-2162-44F2-8672-855A2B7DE01A}"/>
                  </a:ext>
                </a:extLst>
              </p:cNvPr>
              <p:cNvSpPr/>
              <p:nvPr/>
            </p:nvSpPr>
            <p:spPr>
              <a:xfrm>
                <a:off x="4762253" y="4083828"/>
                <a:ext cx="274298" cy="100353"/>
              </a:xfrm>
              <a:custGeom>
                <a:avLst/>
                <a:gdLst>
                  <a:gd name="connsiteX0" fmla="*/ 533911 w 549318"/>
                  <a:gd name="connsiteY0" fmla="*/ 3350 h 200970"/>
                  <a:gd name="connsiteX1" fmla="*/ 277116 w 549318"/>
                  <a:gd name="connsiteY1" fmla="*/ 3350 h 200970"/>
                  <a:gd name="connsiteX2" fmla="*/ 244514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244514 w 549318"/>
                  <a:gd name="connsiteY7" fmla="*/ 199407 h 200970"/>
                  <a:gd name="connsiteX8" fmla="*/ 277116 w 549318"/>
                  <a:gd name="connsiteY8" fmla="*/ 199407 h 200970"/>
                  <a:gd name="connsiteX9" fmla="*/ 533911 w 549318"/>
                  <a:gd name="connsiteY9" fmla="*/ 199407 h 200970"/>
                  <a:gd name="connsiteX10" fmla="*/ 546863 w 549318"/>
                  <a:gd name="connsiteY10" fmla="*/ 186456 h 200970"/>
                  <a:gd name="connsiteX11" fmla="*/ 546863 w 549318"/>
                  <a:gd name="connsiteY11" fmla="*/ 16301 h 200970"/>
                  <a:gd name="connsiteX12" fmla="*/ 53391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3350"/>
                    </a:moveTo>
                    <a:lnTo>
                      <a:pt x="277116" y="3350"/>
                    </a:lnTo>
                    <a:lnTo>
                      <a:pt x="244514" y="3350"/>
                    </a:lnTo>
                    <a:lnTo>
                      <a:pt x="16301" y="3350"/>
                    </a:lnTo>
                    <a:cubicBezTo>
                      <a:pt x="9155" y="3350"/>
                      <a:pt x="3350" y="9155"/>
                      <a:pt x="3350" y="16301"/>
                    </a:cubicBezTo>
                    <a:lnTo>
                      <a:pt x="3350" y="186456"/>
                    </a:lnTo>
                    <a:cubicBezTo>
                      <a:pt x="3350" y="193601"/>
                      <a:pt x="9155" y="199407"/>
                      <a:pt x="16301" y="199407"/>
                    </a:cubicBezTo>
                    <a:lnTo>
                      <a:pt x="244514" y="199407"/>
                    </a:lnTo>
                    <a:lnTo>
                      <a:pt x="277116" y="199407"/>
                    </a:lnTo>
                    <a:lnTo>
                      <a:pt x="533911" y="199407"/>
                    </a:lnTo>
                    <a:cubicBezTo>
                      <a:pt x="541057" y="199407"/>
                      <a:pt x="546863" y="193601"/>
                      <a:pt x="546863" y="186456"/>
                    </a:cubicBezTo>
                    <a:lnTo>
                      <a:pt x="546863" y="16301"/>
                    </a:lnTo>
                    <a:cubicBezTo>
                      <a:pt x="546863" y="9155"/>
                      <a:pt x="541057" y="3350"/>
                      <a:pt x="533911" y="3350"/>
                    </a:cubicBezTo>
                    <a:close/>
                  </a:path>
                </a:pathLst>
              </a:custGeom>
              <a:grpFill/>
              <a:ln w="9525" cap="flat">
                <a:solidFill>
                  <a:schemeClr val="tx1"/>
                </a:solid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F892E59-D7C1-41D4-92DE-AB8402A103CB}"/>
                  </a:ext>
                </a:extLst>
              </p:cNvPr>
              <p:cNvSpPr/>
              <p:nvPr/>
            </p:nvSpPr>
            <p:spPr>
              <a:xfrm>
                <a:off x="4762253" y="4312632"/>
                <a:ext cx="274298" cy="100353"/>
              </a:xfrm>
              <a:custGeom>
                <a:avLst/>
                <a:gdLst>
                  <a:gd name="connsiteX0" fmla="*/ 533911 w 549318"/>
                  <a:gd name="connsiteY0" fmla="*/ 3350 h 200970"/>
                  <a:gd name="connsiteX1" fmla="*/ 277116 w 549318"/>
                  <a:gd name="connsiteY1" fmla="*/ 3350 h 200970"/>
                  <a:gd name="connsiteX2" fmla="*/ 244514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533911 w 549318"/>
                  <a:gd name="connsiteY7" fmla="*/ 199407 h 200970"/>
                  <a:gd name="connsiteX8" fmla="*/ 546863 w 549318"/>
                  <a:gd name="connsiteY8" fmla="*/ 186456 h 200970"/>
                  <a:gd name="connsiteX9" fmla="*/ 546863 w 549318"/>
                  <a:gd name="connsiteY9" fmla="*/ 16301 h 200970"/>
                  <a:gd name="connsiteX10" fmla="*/ 533911 w 549318"/>
                  <a:gd name="connsiteY10"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533911" y="3350"/>
                    </a:moveTo>
                    <a:lnTo>
                      <a:pt x="277116" y="3350"/>
                    </a:lnTo>
                    <a:lnTo>
                      <a:pt x="244514" y="3350"/>
                    </a:lnTo>
                    <a:lnTo>
                      <a:pt x="16301" y="3350"/>
                    </a:lnTo>
                    <a:cubicBezTo>
                      <a:pt x="9155" y="3350"/>
                      <a:pt x="3350" y="9155"/>
                      <a:pt x="3350" y="16301"/>
                    </a:cubicBezTo>
                    <a:lnTo>
                      <a:pt x="3350" y="186456"/>
                    </a:lnTo>
                    <a:cubicBezTo>
                      <a:pt x="3350" y="193601"/>
                      <a:pt x="9155" y="199407"/>
                      <a:pt x="16301" y="199407"/>
                    </a:cubicBezTo>
                    <a:lnTo>
                      <a:pt x="533911" y="199407"/>
                    </a:lnTo>
                    <a:cubicBezTo>
                      <a:pt x="541057" y="199407"/>
                      <a:pt x="546863" y="193601"/>
                      <a:pt x="546863" y="186456"/>
                    </a:cubicBezTo>
                    <a:lnTo>
                      <a:pt x="546863" y="16301"/>
                    </a:lnTo>
                    <a:cubicBezTo>
                      <a:pt x="546863" y="9602"/>
                      <a:pt x="541057" y="3350"/>
                      <a:pt x="533911" y="3350"/>
                    </a:cubicBezTo>
                    <a:close/>
                  </a:path>
                </a:pathLst>
              </a:custGeom>
              <a:grpFill/>
              <a:ln w="9525" cap="flat">
                <a:solidFill>
                  <a:schemeClr val="tx1"/>
                </a:solid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5018157E-D9E8-46B8-8329-4C4E9017DE1E}"/>
                  </a:ext>
                </a:extLst>
              </p:cNvPr>
              <p:cNvSpPr/>
              <p:nvPr/>
            </p:nvSpPr>
            <p:spPr>
              <a:xfrm>
                <a:off x="4611055" y="4198453"/>
                <a:ext cx="274298" cy="100353"/>
              </a:xfrm>
              <a:custGeom>
                <a:avLst/>
                <a:gdLst>
                  <a:gd name="connsiteX0" fmla="*/ 533911 w 549318"/>
                  <a:gd name="connsiteY0" fmla="*/ 199407 h 200970"/>
                  <a:gd name="connsiteX1" fmla="*/ 546863 w 549318"/>
                  <a:gd name="connsiteY1" fmla="*/ 186456 h 200970"/>
                  <a:gd name="connsiteX2" fmla="*/ 546863 w 549318"/>
                  <a:gd name="connsiteY2" fmla="*/ 16301 h 200970"/>
                  <a:gd name="connsiteX3" fmla="*/ 533911 w 549318"/>
                  <a:gd name="connsiteY3" fmla="*/ 3350 h 200970"/>
                  <a:gd name="connsiteX4" fmla="*/ 305698 w 549318"/>
                  <a:gd name="connsiteY4" fmla="*/ 3350 h 200970"/>
                  <a:gd name="connsiteX5" fmla="*/ 273096 w 549318"/>
                  <a:gd name="connsiteY5" fmla="*/ 3350 h 200970"/>
                  <a:gd name="connsiteX6" fmla="*/ 16301 w 549318"/>
                  <a:gd name="connsiteY6" fmla="*/ 3350 h 200970"/>
                  <a:gd name="connsiteX7" fmla="*/ 3350 w 549318"/>
                  <a:gd name="connsiteY7" fmla="*/ 16301 h 200970"/>
                  <a:gd name="connsiteX8" fmla="*/ 3350 w 549318"/>
                  <a:gd name="connsiteY8" fmla="*/ 186456 h 200970"/>
                  <a:gd name="connsiteX9" fmla="*/ 16301 w 549318"/>
                  <a:gd name="connsiteY9" fmla="*/ 199407 h 200970"/>
                  <a:gd name="connsiteX10" fmla="*/ 273096 w 549318"/>
                  <a:gd name="connsiteY10" fmla="*/ 199407 h 200970"/>
                  <a:gd name="connsiteX11" fmla="*/ 305698 w 549318"/>
                  <a:gd name="connsiteY11" fmla="*/ 199407 h 200970"/>
                  <a:gd name="connsiteX12" fmla="*/ 533911 w 549318"/>
                  <a:gd name="connsiteY12" fmla="*/ 199407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199407"/>
                    </a:move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lose/>
                  </a:path>
                </a:pathLst>
              </a:custGeom>
              <a:grpFill/>
              <a:ln w="9525" cap="flat">
                <a:solidFill>
                  <a:schemeClr val="tx1"/>
                </a:solid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B5EB65D0-3E8D-4A15-B65D-137B4ABE3532}"/>
                  </a:ext>
                </a:extLst>
              </p:cNvPr>
              <p:cNvSpPr/>
              <p:nvPr/>
            </p:nvSpPr>
            <p:spPr>
              <a:xfrm>
                <a:off x="4474129" y="4312632"/>
                <a:ext cx="274298" cy="100353"/>
              </a:xfrm>
              <a:custGeom>
                <a:avLst/>
                <a:gdLst>
                  <a:gd name="connsiteX0" fmla="*/ 534358 w 549318"/>
                  <a:gd name="connsiteY0" fmla="*/ 3350 h 200970"/>
                  <a:gd name="connsiteX1" fmla="*/ 277562 w 549318"/>
                  <a:gd name="connsiteY1" fmla="*/ 3350 h 200970"/>
                  <a:gd name="connsiteX2" fmla="*/ 244960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534358 w 549318"/>
                  <a:gd name="connsiteY7" fmla="*/ 199407 h 200970"/>
                  <a:gd name="connsiteX8" fmla="*/ 547309 w 549318"/>
                  <a:gd name="connsiteY8" fmla="*/ 186456 h 200970"/>
                  <a:gd name="connsiteX9" fmla="*/ 547309 w 549318"/>
                  <a:gd name="connsiteY9" fmla="*/ 16301 h 200970"/>
                  <a:gd name="connsiteX10" fmla="*/ 534358 w 549318"/>
                  <a:gd name="connsiteY10"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534358" y="3350"/>
                    </a:moveTo>
                    <a:lnTo>
                      <a:pt x="277562" y="3350"/>
                    </a:lnTo>
                    <a:lnTo>
                      <a:pt x="244960" y="3350"/>
                    </a:lnTo>
                    <a:lnTo>
                      <a:pt x="16301" y="3350"/>
                    </a:lnTo>
                    <a:cubicBezTo>
                      <a:pt x="9155" y="3350"/>
                      <a:pt x="3350" y="9155"/>
                      <a:pt x="3350" y="16301"/>
                    </a:cubicBezTo>
                    <a:lnTo>
                      <a:pt x="3350" y="186456"/>
                    </a:lnTo>
                    <a:cubicBezTo>
                      <a:pt x="3350" y="193601"/>
                      <a:pt x="9155" y="199407"/>
                      <a:pt x="16301" y="199407"/>
                    </a:cubicBezTo>
                    <a:lnTo>
                      <a:pt x="534358" y="199407"/>
                    </a:lnTo>
                    <a:cubicBezTo>
                      <a:pt x="541503" y="199407"/>
                      <a:pt x="547309" y="193601"/>
                      <a:pt x="547309" y="186456"/>
                    </a:cubicBezTo>
                    <a:lnTo>
                      <a:pt x="547309" y="16301"/>
                    </a:lnTo>
                    <a:cubicBezTo>
                      <a:pt x="547309" y="9602"/>
                      <a:pt x="541503" y="3350"/>
                      <a:pt x="534358" y="3350"/>
                    </a:cubicBezTo>
                    <a:close/>
                  </a:path>
                </a:pathLst>
              </a:custGeom>
              <a:grpFill/>
              <a:ln w="9525" cap="flat">
                <a:solidFill>
                  <a:schemeClr val="tx1"/>
                </a:solid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C1CD15E-D207-4EDB-A019-2DEF0FACB5E0}"/>
                  </a:ext>
                </a:extLst>
              </p:cNvPr>
              <p:cNvSpPr/>
              <p:nvPr/>
            </p:nvSpPr>
            <p:spPr>
              <a:xfrm>
                <a:off x="5048077" y="4312632"/>
                <a:ext cx="274298" cy="100353"/>
              </a:xfrm>
              <a:custGeom>
                <a:avLst/>
                <a:gdLst>
                  <a:gd name="connsiteX0" fmla="*/ 534358 w 549318"/>
                  <a:gd name="connsiteY0" fmla="*/ 3350 h 200970"/>
                  <a:gd name="connsiteX1" fmla="*/ 275329 w 549318"/>
                  <a:gd name="connsiteY1" fmla="*/ 3350 h 200970"/>
                  <a:gd name="connsiteX2" fmla="*/ 244514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533911 w 549318"/>
                  <a:gd name="connsiteY7" fmla="*/ 199407 h 200970"/>
                  <a:gd name="connsiteX8" fmla="*/ 546863 w 549318"/>
                  <a:gd name="connsiteY8" fmla="*/ 186456 h 200970"/>
                  <a:gd name="connsiteX9" fmla="*/ 546863 w 549318"/>
                  <a:gd name="connsiteY9" fmla="*/ 16301 h 200970"/>
                  <a:gd name="connsiteX10" fmla="*/ 534358 w 549318"/>
                  <a:gd name="connsiteY10"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534358" y="3350"/>
                    </a:moveTo>
                    <a:lnTo>
                      <a:pt x="275329" y="3350"/>
                    </a:lnTo>
                    <a:lnTo>
                      <a:pt x="244514" y="3350"/>
                    </a:lnTo>
                    <a:lnTo>
                      <a:pt x="16301" y="3350"/>
                    </a:lnTo>
                    <a:cubicBezTo>
                      <a:pt x="9155" y="3350"/>
                      <a:pt x="3350" y="9155"/>
                      <a:pt x="3350" y="16301"/>
                    </a:cubicBezTo>
                    <a:lnTo>
                      <a:pt x="3350" y="186456"/>
                    </a:lnTo>
                    <a:cubicBezTo>
                      <a:pt x="3350" y="193601"/>
                      <a:pt x="9155" y="199407"/>
                      <a:pt x="16301" y="199407"/>
                    </a:cubicBezTo>
                    <a:lnTo>
                      <a:pt x="533911" y="199407"/>
                    </a:lnTo>
                    <a:cubicBezTo>
                      <a:pt x="541057" y="199407"/>
                      <a:pt x="546863" y="193601"/>
                      <a:pt x="546863" y="186456"/>
                    </a:cubicBezTo>
                    <a:lnTo>
                      <a:pt x="546863" y="16301"/>
                    </a:lnTo>
                    <a:cubicBezTo>
                      <a:pt x="547309" y="9602"/>
                      <a:pt x="541503" y="3350"/>
                      <a:pt x="534358" y="3350"/>
                    </a:cubicBezTo>
                    <a:close/>
                  </a:path>
                </a:pathLst>
              </a:custGeom>
              <a:grpFill/>
              <a:ln w="9525" cap="flat">
                <a:solidFill>
                  <a:schemeClr val="tx1"/>
                </a:solid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332498C-BF34-41F9-A461-AD9982E37943}"/>
                  </a:ext>
                </a:extLst>
              </p:cNvPr>
              <p:cNvSpPr/>
              <p:nvPr/>
            </p:nvSpPr>
            <p:spPr>
              <a:xfrm>
                <a:off x="5048077" y="3855023"/>
                <a:ext cx="274298" cy="100353"/>
              </a:xfrm>
              <a:custGeom>
                <a:avLst/>
                <a:gdLst>
                  <a:gd name="connsiteX0" fmla="*/ 16301 w 549318"/>
                  <a:gd name="connsiteY0" fmla="*/ 199854 h 200970"/>
                  <a:gd name="connsiteX1" fmla="*/ 244514 w 549318"/>
                  <a:gd name="connsiteY1" fmla="*/ 199854 h 200970"/>
                  <a:gd name="connsiteX2" fmla="*/ 275329 w 549318"/>
                  <a:gd name="connsiteY2" fmla="*/ 199854 h 200970"/>
                  <a:gd name="connsiteX3" fmla="*/ 534358 w 549318"/>
                  <a:gd name="connsiteY3" fmla="*/ 199854 h 200970"/>
                  <a:gd name="connsiteX4" fmla="*/ 547309 w 549318"/>
                  <a:gd name="connsiteY4" fmla="*/ 186902 h 200970"/>
                  <a:gd name="connsiteX5" fmla="*/ 547309 w 549318"/>
                  <a:gd name="connsiteY5" fmla="*/ 16301 h 200970"/>
                  <a:gd name="connsiteX6" fmla="*/ 534358 w 549318"/>
                  <a:gd name="connsiteY6" fmla="*/ 3350 h 200970"/>
                  <a:gd name="connsiteX7" fmla="*/ 16301 w 549318"/>
                  <a:gd name="connsiteY7" fmla="*/ 3350 h 200970"/>
                  <a:gd name="connsiteX8" fmla="*/ 3350 w 549318"/>
                  <a:gd name="connsiteY8" fmla="*/ 16301 h 200970"/>
                  <a:gd name="connsiteX9" fmla="*/ 3350 w 549318"/>
                  <a:gd name="connsiteY9" fmla="*/ 186456 h 200970"/>
                  <a:gd name="connsiteX10" fmla="*/ 16301 w 549318"/>
                  <a:gd name="connsiteY10" fmla="*/ 199854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16301" y="199854"/>
                    </a:moveTo>
                    <a:lnTo>
                      <a:pt x="244514" y="199854"/>
                    </a:lnTo>
                    <a:lnTo>
                      <a:pt x="275329" y="199854"/>
                    </a:lnTo>
                    <a:lnTo>
                      <a:pt x="534358" y="199854"/>
                    </a:lnTo>
                    <a:cubicBezTo>
                      <a:pt x="541503" y="199854"/>
                      <a:pt x="547309" y="194048"/>
                      <a:pt x="547309" y="186902"/>
                    </a:cubicBezTo>
                    <a:lnTo>
                      <a:pt x="547309" y="16301"/>
                    </a:lnTo>
                    <a:cubicBezTo>
                      <a:pt x="547309" y="9155"/>
                      <a:pt x="541503" y="3350"/>
                      <a:pt x="534358" y="3350"/>
                    </a:cubicBezTo>
                    <a:lnTo>
                      <a:pt x="16301" y="3350"/>
                    </a:lnTo>
                    <a:cubicBezTo>
                      <a:pt x="9155" y="3350"/>
                      <a:pt x="3350" y="9155"/>
                      <a:pt x="3350" y="16301"/>
                    </a:cubicBezTo>
                    <a:lnTo>
                      <a:pt x="3350" y="186456"/>
                    </a:lnTo>
                    <a:cubicBezTo>
                      <a:pt x="3350" y="194048"/>
                      <a:pt x="9155" y="199854"/>
                      <a:pt x="16301" y="199854"/>
                    </a:cubicBezTo>
                    <a:close/>
                  </a:path>
                </a:pathLst>
              </a:custGeom>
              <a:grpFill/>
              <a:ln w="9525" cap="flat">
                <a:solidFill>
                  <a:schemeClr val="tx1"/>
                </a:solid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528D8FD4-DD70-4DF6-9F9D-912B7606F754}"/>
                  </a:ext>
                </a:extLst>
              </p:cNvPr>
              <p:cNvSpPr/>
              <p:nvPr/>
            </p:nvSpPr>
            <p:spPr>
              <a:xfrm>
                <a:off x="5048077" y="4083828"/>
                <a:ext cx="274298" cy="100353"/>
              </a:xfrm>
              <a:custGeom>
                <a:avLst/>
                <a:gdLst>
                  <a:gd name="connsiteX0" fmla="*/ 275329 w 549318"/>
                  <a:gd name="connsiteY0" fmla="*/ 3350 h 200970"/>
                  <a:gd name="connsiteX1" fmla="*/ 244514 w 549318"/>
                  <a:gd name="connsiteY1" fmla="*/ 3350 h 200970"/>
                  <a:gd name="connsiteX2" fmla="*/ 16301 w 549318"/>
                  <a:gd name="connsiteY2" fmla="*/ 3350 h 200970"/>
                  <a:gd name="connsiteX3" fmla="*/ 3350 w 549318"/>
                  <a:gd name="connsiteY3" fmla="*/ 16301 h 200970"/>
                  <a:gd name="connsiteX4" fmla="*/ 3350 w 549318"/>
                  <a:gd name="connsiteY4" fmla="*/ 186456 h 200970"/>
                  <a:gd name="connsiteX5" fmla="*/ 16301 w 549318"/>
                  <a:gd name="connsiteY5" fmla="*/ 199407 h 200970"/>
                  <a:gd name="connsiteX6" fmla="*/ 244514 w 549318"/>
                  <a:gd name="connsiteY6" fmla="*/ 199407 h 200970"/>
                  <a:gd name="connsiteX7" fmla="*/ 275329 w 549318"/>
                  <a:gd name="connsiteY7" fmla="*/ 199407 h 200970"/>
                  <a:gd name="connsiteX8" fmla="*/ 534358 w 549318"/>
                  <a:gd name="connsiteY8" fmla="*/ 199407 h 200970"/>
                  <a:gd name="connsiteX9" fmla="*/ 547309 w 549318"/>
                  <a:gd name="connsiteY9" fmla="*/ 186456 h 200970"/>
                  <a:gd name="connsiteX10" fmla="*/ 547309 w 549318"/>
                  <a:gd name="connsiteY10" fmla="*/ 16301 h 200970"/>
                  <a:gd name="connsiteX11" fmla="*/ 534358 w 549318"/>
                  <a:gd name="connsiteY11" fmla="*/ 3350 h 200970"/>
                  <a:gd name="connsiteX12" fmla="*/ 275329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275329" y="3350"/>
                    </a:moveTo>
                    <a:lnTo>
                      <a:pt x="244514" y="3350"/>
                    </a:lnTo>
                    <a:lnTo>
                      <a:pt x="16301" y="3350"/>
                    </a:lnTo>
                    <a:cubicBezTo>
                      <a:pt x="9155" y="3350"/>
                      <a:pt x="3350" y="9155"/>
                      <a:pt x="3350" y="16301"/>
                    </a:cubicBezTo>
                    <a:lnTo>
                      <a:pt x="3350" y="186456"/>
                    </a:lnTo>
                    <a:cubicBezTo>
                      <a:pt x="3350" y="193601"/>
                      <a:pt x="9155" y="199407"/>
                      <a:pt x="16301" y="199407"/>
                    </a:cubicBezTo>
                    <a:lnTo>
                      <a:pt x="244514" y="199407"/>
                    </a:lnTo>
                    <a:lnTo>
                      <a:pt x="275329" y="199407"/>
                    </a:lnTo>
                    <a:lnTo>
                      <a:pt x="534358" y="199407"/>
                    </a:lnTo>
                    <a:cubicBezTo>
                      <a:pt x="541503" y="199407"/>
                      <a:pt x="547309" y="193601"/>
                      <a:pt x="547309" y="186456"/>
                    </a:cubicBezTo>
                    <a:lnTo>
                      <a:pt x="547309" y="16301"/>
                    </a:lnTo>
                    <a:cubicBezTo>
                      <a:pt x="547309" y="9155"/>
                      <a:pt x="541503" y="3350"/>
                      <a:pt x="534358" y="3350"/>
                    </a:cubicBezTo>
                    <a:lnTo>
                      <a:pt x="275329" y="3350"/>
                    </a:lnTo>
                    <a:close/>
                  </a:path>
                </a:pathLst>
              </a:custGeom>
              <a:grpFill/>
              <a:ln w="9525" cap="flat">
                <a:solidFill>
                  <a:schemeClr val="tx1"/>
                </a:solid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4A8AC2CB-7B51-4787-9903-1FAA51928ABA}"/>
                  </a:ext>
                </a:extLst>
              </p:cNvPr>
              <p:cNvSpPr/>
              <p:nvPr/>
            </p:nvSpPr>
            <p:spPr>
              <a:xfrm>
                <a:off x="5185003" y="4198453"/>
                <a:ext cx="274298" cy="100353"/>
              </a:xfrm>
              <a:custGeom>
                <a:avLst/>
                <a:gdLst>
                  <a:gd name="connsiteX0" fmla="*/ 533911 w 549318"/>
                  <a:gd name="connsiteY0" fmla="*/ 199407 h 200970"/>
                  <a:gd name="connsiteX1" fmla="*/ 546863 w 549318"/>
                  <a:gd name="connsiteY1" fmla="*/ 186456 h 200970"/>
                  <a:gd name="connsiteX2" fmla="*/ 546863 w 549318"/>
                  <a:gd name="connsiteY2" fmla="*/ 16301 h 200970"/>
                  <a:gd name="connsiteX3" fmla="*/ 533911 w 549318"/>
                  <a:gd name="connsiteY3" fmla="*/ 3350 h 200970"/>
                  <a:gd name="connsiteX4" fmla="*/ 305698 w 549318"/>
                  <a:gd name="connsiteY4" fmla="*/ 3350 h 200970"/>
                  <a:gd name="connsiteX5" fmla="*/ 273096 w 549318"/>
                  <a:gd name="connsiteY5" fmla="*/ 3350 h 200970"/>
                  <a:gd name="connsiteX6" fmla="*/ 16301 w 549318"/>
                  <a:gd name="connsiteY6" fmla="*/ 3350 h 200970"/>
                  <a:gd name="connsiteX7" fmla="*/ 3350 w 549318"/>
                  <a:gd name="connsiteY7" fmla="*/ 16301 h 200970"/>
                  <a:gd name="connsiteX8" fmla="*/ 3350 w 549318"/>
                  <a:gd name="connsiteY8" fmla="*/ 186456 h 200970"/>
                  <a:gd name="connsiteX9" fmla="*/ 16301 w 549318"/>
                  <a:gd name="connsiteY9" fmla="*/ 199407 h 200970"/>
                  <a:gd name="connsiteX10" fmla="*/ 273096 w 549318"/>
                  <a:gd name="connsiteY10" fmla="*/ 199407 h 200970"/>
                  <a:gd name="connsiteX11" fmla="*/ 305698 w 549318"/>
                  <a:gd name="connsiteY11" fmla="*/ 199407 h 200970"/>
                  <a:gd name="connsiteX12" fmla="*/ 533911 w 549318"/>
                  <a:gd name="connsiteY12" fmla="*/ 199407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199407"/>
                    </a:move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lose/>
                  </a:path>
                </a:pathLst>
              </a:custGeom>
              <a:grpFill/>
              <a:ln w="9525" cap="flat">
                <a:solidFill>
                  <a:schemeClr val="tx1"/>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AA613E-70A4-4ACE-834C-891DA5F162C9}"/>
                  </a:ext>
                </a:extLst>
              </p:cNvPr>
              <p:cNvSpPr/>
              <p:nvPr/>
            </p:nvSpPr>
            <p:spPr>
              <a:xfrm>
                <a:off x="5335979" y="4083828"/>
                <a:ext cx="274298" cy="100353"/>
              </a:xfrm>
              <a:custGeom>
                <a:avLst/>
                <a:gdLst>
                  <a:gd name="connsiteX0" fmla="*/ 277562 w 549318"/>
                  <a:gd name="connsiteY0" fmla="*/ 3350 h 200970"/>
                  <a:gd name="connsiteX1" fmla="*/ 244960 w 549318"/>
                  <a:gd name="connsiteY1" fmla="*/ 3350 h 200970"/>
                  <a:gd name="connsiteX2" fmla="*/ 16301 w 549318"/>
                  <a:gd name="connsiteY2" fmla="*/ 3350 h 200970"/>
                  <a:gd name="connsiteX3" fmla="*/ 3350 w 549318"/>
                  <a:gd name="connsiteY3" fmla="*/ 16301 h 200970"/>
                  <a:gd name="connsiteX4" fmla="*/ 3350 w 549318"/>
                  <a:gd name="connsiteY4" fmla="*/ 186456 h 200970"/>
                  <a:gd name="connsiteX5" fmla="*/ 16301 w 549318"/>
                  <a:gd name="connsiteY5" fmla="*/ 199407 h 200970"/>
                  <a:gd name="connsiteX6" fmla="*/ 244514 w 549318"/>
                  <a:gd name="connsiteY6" fmla="*/ 199407 h 200970"/>
                  <a:gd name="connsiteX7" fmla="*/ 277116 w 549318"/>
                  <a:gd name="connsiteY7" fmla="*/ 199407 h 200970"/>
                  <a:gd name="connsiteX8" fmla="*/ 534358 w 549318"/>
                  <a:gd name="connsiteY8" fmla="*/ 199407 h 200970"/>
                  <a:gd name="connsiteX9" fmla="*/ 547309 w 549318"/>
                  <a:gd name="connsiteY9" fmla="*/ 186456 h 200970"/>
                  <a:gd name="connsiteX10" fmla="*/ 547309 w 549318"/>
                  <a:gd name="connsiteY10" fmla="*/ 16301 h 200970"/>
                  <a:gd name="connsiteX11" fmla="*/ 534358 w 549318"/>
                  <a:gd name="connsiteY11" fmla="*/ 3350 h 200970"/>
                  <a:gd name="connsiteX12" fmla="*/ 277562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277562" y="3350"/>
                    </a:moveTo>
                    <a:lnTo>
                      <a:pt x="244960" y="3350"/>
                    </a:lnTo>
                    <a:lnTo>
                      <a:pt x="16301" y="3350"/>
                    </a:lnTo>
                    <a:cubicBezTo>
                      <a:pt x="9155" y="3350"/>
                      <a:pt x="3350" y="9155"/>
                      <a:pt x="3350" y="16301"/>
                    </a:cubicBezTo>
                    <a:lnTo>
                      <a:pt x="3350" y="186456"/>
                    </a:lnTo>
                    <a:cubicBezTo>
                      <a:pt x="3350" y="193601"/>
                      <a:pt x="9155" y="199407"/>
                      <a:pt x="16301" y="199407"/>
                    </a:cubicBezTo>
                    <a:lnTo>
                      <a:pt x="244514" y="199407"/>
                    </a:lnTo>
                    <a:lnTo>
                      <a:pt x="277116" y="199407"/>
                    </a:lnTo>
                    <a:lnTo>
                      <a:pt x="534358" y="199407"/>
                    </a:lnTo>
                    <a:cubicBezTo>
                      <a:pt x="541503" y="199407"/>
                      <a:pt x="547309" y="193601"/>
                      <a:pt x="547309" y="186456"/>
                    </a:cubicBezTo>
                    <a:lnTo>
                      <a:pt x="547309" y="16301"/>
                    </a:lnTo>
                    <a:cubicBezTo>
                      <a:pt x="547309" y="9155"/>
                      <a:pt x="541503" y="3350"/>
                      <a:pt x="534358" y="3350"/>
                    </a:cubicBezTo>
                    <a:lnTo>
                      <a:pt x="277562" y="3350"/>
                    </a:lnTo>
                    <a:close/>
                  </a:path>
                </a:pathLst>
              </a:custGeom>
              <a:grpFill/>
              <a:ln w="9525" cap="flat">
                <a:solidFill>
                  <a:schemeClr val="tx1"/>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9903E93-9211-4E9F-9DE5-62DAA5B4B91D}"/>
                  </a:ext>
                </a:extLst>
              </p:cNvPr>
              <p:cNvSpPr/>
              <p:nvPr/>
            </p:nvSpPr>
            <p:spPr>
              <a:xfrm>
                <a:off x="5185003" y="3969426"/>
                <a:ext cx="274298" cy="100353"/>
              </a:xfrm>
              <a:custGeom>
                <a:avLst/>
                <a:gdLst>
                  <a:gd name="connsiteX0" fmla="*/ 16301 w 549318"/>
                  <a:gd name="connsiteY0" fmla="*/ 3350 h 200970"/>
                  <a:gd name="connsiteX1" fmla="*/ 3350 w 549318"/>
                  <a:gd name="connsiteY1" fmla="*/ 16301 h 200970"/>
                  <a:gd name="connsiteX2" fmla="*/ 3350 w 549318"/>
                  <a:gd name="connsiteY2" fmla="*/ 186456 h 200970"/>
                  <a:gd name="connsiteX3" fmla="*/ 16301 w 549318"/>
                  <a:gd name="connsiteY3" fmla="*/ 199407 h 200970"/>
                  <a:gd name="connsiteX4" fmla="*/ 273096 w 549318"/>
                  <a:gd name="connsiteY4" fmla="*/ 199407 h 200970"/>
                  <a:gd name="connsiteX5" fmla="*/ 305698 w 549318"/>
                  <a:gd name="connsiteY5" fmla="*/ 199407 h 200970"/>
                  <a:gd name="connsiteX6" fmla="*/ 533911 w 549318"/>
                  <a:gd name="connsiteY6" fmla="*/ 199407 h 200970"/>
                  <a:gd name="connsiteX7" fmla="*/ 546863 w 549318"/>
                  <a:gd name="connsiteY7" fmla="*/ 186456 h 200970"/>
                  <a:gd name="connsiteX8" fmla="*/ 546863 w 549318"/>
                  <a:gd name="connsiteY8" fmla="*/ 16301 h 200970"/>
                  <a:gd name="connsiteX9" fmla="*/ 533911 w 549318"/>
                  <a:gd name="connsiteY9" fmla="*/ 3350 h 200970"/>
                  <a:gd name="connsiteX10" fmla="*/ 305698 w 549318"/>
                  <a:gd name="connsiteY10" fmla="*/ 3350 h 200970"/>
                  <a:gd name="connsiteX11" fmla="*/ 273096 w 549318"/>
                  <a:gd name="connsiteY11" fmla="*/ 3350 h 200970"/>
                  <a:gd name="connsiteX12" fmla="*/ 1630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16301" y="3350"/>
                    </a:move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lose/>
                  </a:path>
                </a:pathLst>
              </a:custGeom>
              <a:grpFill/>
              <a:ln w="9525" cap="flat">
                <a:solidFill>
                  <a:schemeClr val="tx1"/>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DB9E7F3-F6AE-4ADE-82B0-D199832435D0}"/>
                  </a:ext>
                </a:extLst>
              </p:cNvPr>
              <p:cNvSpPr/>
              <p:nvPr/>
            </p:nvSpPr>
            <p:spPr>
              <a:xfrm>
                <a:off x="5335979" y="3855023"/>
                <a:ext cx="274298" cy="100353"/>
              </a:xfrm>
              <a:custGeom>
                <a:avLst/>
                <a:gdLst>
                  <a:gd name="connsiteX0" fmla="*/ 16301 w 549318"/>
                  <a:gd name="connsiteY0" fmla="*/ 199854 h 200970"/>
                  <a:gd name="connsiteX1" fmla="*/ 244514 w 549318"/>
                  <a:gd name="connsiteY1" fmla="*/ 199854 h 200970"/>
                  <a:gd name="connsiteX2" fmla="*/ 277116 w 549318"/>
                  <a:gd name="connsiteY2" fmla="*/ 199854 h 200970"/>
                  <a:gd name="connsiteX3" fmla="*/ 534358 w 549318"/>
                  <a:gd name="connsiteY3" fmla="*/ 199854 h 200970"/>
                  <a:gd name="connsiteX4" fmla="*/ 547309 w 549318"/>
                  <a:gd name="connsiteY4" fmla="*/ 186902 h 200970"/>
                  <a:gd name="connsiteX5" fmla="*/ 547309 w 549318"/>
                  <a:gd name="connsiteY5" fmla="*/ 16301 h 200970"/>
                  <a:gd name="connsiteX6" fmla="*/ 534358 w 549318"/>
                  <a:gd name="connsiteY6" fmla="*/ 3350 h 200970"/>
                  <a:gd name="connsiteX7" fmla="*/ 16301 w 549318"/>
                  <a:gd name="connsiteY7" fmla="*/ 3350 h 200970"/>
                  <a:gd name="connsiteX8" fmla="*/ 3350 w 549318"/>
                  <a:gd name="connsiteY8" fmla="*/ 16301 h 200970"/>
                  <a:gd name="connsiteX9" fmla="*/ 3350 w 549318"/>
                  <a:gd name="connsiteY9" fmla="*/ 186456 h 200970"/>
                  <a:gd name="connsiteX10" fmla="*/ 16301 w 549318"/>
                  <a:gd name="connsiteY10" fmla="*/ 199854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16301" y="199854"/>
                    </a:moveTo>
                    <a:lnTo>
                      <a:pt x="244514" y="199854"/>
                    </a:lnTo>
                    <a:lnTo>
                      <a:pt x="277116" y="199854"/>
                    </a:lnTo>
                    <a:lnTo>
                      <a:pt x="534358" y="199854"/>
                    </a:lnTo>
                    <a:cubicBezTo>
                      <a:pt x="541503" y="199854"/>
                      <a:pt x="547309" y="194048"/>
                      <a:pt x="547309" y="186902"/>
                    </a:cubicBezTo>
                    <a:lnTo>
                      <a:pt x="547309" y="16301"/>
                    </a:lnTo>
                    <a:cubicBezTo>
                      <a:pt x="547309" y="9155"/>
                      <a:pt x="541503" y="3350"/>
                      <a:pt x="534358" y="3350"/>
                    </a:cubicBezTo>
                    <a:lnTo>
                      <a:pt x="16301" y="3350"/>
                    </a:lnTo>
                    <a:cubicBezTo>
                      <a:pt x="9155" y="3350"/>
                      <a:pt x="3350" y="9155"/>
                      <a:pt x="3350" y="16301"/>
                    </a:cubicBezTo>
                    <a:lnTo>
                      <a:pt x="3350" y="186456"/>
                    </a:lnTo>
                    <a:cubicBezTo>
                      <a:pt x="3350" y="194048"/>
                      <a:pt x="9155" y="199854"/>
                      <a:pt x="16301" y="199854"/>
                    </a:cubicBezTo>
                    <a:close/>
                  </a:path>
                </a:pathLst>
              </a:custGeom>
              <a:grpFill/>
              <a:ln w="9525" cap="flat">
                <a:solidFill>
                  <a:schemeClr val="tx1"/>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D9D5B17-C40D-4B28-96AB-CF94B39C593B}"/>
                  </a:ext>
                </a:extLst>
              </p:cNvPr>
              <p:cNvSpPr/>
              <p:nvPr/>
            </p:nvSpPr>
            <p:spPr>
              <a:xfrm>
                <a:off x="5335979" y="4312632"/>
                <a:ext cx="274298" cy="100353"/>
              </a:xfrm>
              <a:custGeom>
                <a:avLst/>
                <a:gdLst>
                  <a:gd name="connsiteX0" fmla="*/ 534358 w 549318"/>
                  <a:gd name="connsiteY0" fmla="*/ 3350 h 200970"/>
                  <a:gd name="connsiteX1" fmla="*/ 277562 w 549318"/>
                  <a:gd name="connsiteY1" fmla="*/ 3350 h 200970"/>
                  <a:gd name="connsiteX2" fmla="*/ 244960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534358 w 549318"/>
                  <a:gd name="connsiteY7" fmla="*/ 199407 h 200970"/>
                  <a:gd name="connsiteX8" fmla="*/ 547309 w 549318"/>
                  <a:gd name="connsiteY8" fmla="*/ 186456 h 200970"/>
                  <a:gd name="connsiteX9" fmla="*/ 547309 w 549318"/>
                  <a:gd name="connsiteY9" fmla="*/ 16301 h 200970"/>
                  <a:gd name="connsiteX10" fmla="*/ 534358 w 549318"/>
                  <a:gd name="connsiteY10"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534358" y="3350"/>
                    </a:moveTo>
                    <a:lnTo>
                      <a:pt x="277562" y="3350"/>
                    </a:lnTo>
                    <a:lnTo>
                      <a:pt x="244960" y="3350"/>
                    </a:lnTo>
                    <a:lnTo>
                      <a:pt x="16301" y="3350"/>
                    </a:lnTo>
                    <a:cubicBezTo>
                      <a:pt x="9155" y="3350"/>
                      <a:pt x="3350" y="9155"/>
                      <a:pt x="3350" y="16301"/>
                    </a:cubicBezTo>
                    <a:lnTo>
                      <a:pt x="3350" y="186456"/>
                    </a:lnTo>
                    <a:cubicBezTo>
                      <a:pt x="3350" y="193601"/>
                      <a:pt x="9155" y="199407"/>
                      <a:pt x="16301" y="199407"/>
                    </a:cubicBezTo>
                    <a:lnTo>
                      <a:pt x="534358" y="199407"/>
                    </a:lnTo>
                    <a:cubicBezTo>
                      <a:pt x="541503" y="199407"/>
                      <a:pt x="547309" y="193601"/>
                      <a:pt x="547309" y="186456"/>
                    </a:cubicBezTo>
                    <a:lnTo>
                      <a:pt x="547309" y="16301"/>
                    </a:lnTo>
                    <a:cubicBezTo>
                      <a:pt x="547309" y="9602"/>
                      <a:pt x="541503" y="3350"/>
                      <a:pt x="534358" y="3350"/>
                    </a:cubicBezTo>
                    <a:close/>
                  </a:path>
                </a:pathLst>
              </a:custGeom>
              <a:grpFill/>
              <a:ln w="9525" cap="flat">
                <a:solidFill>
                  <a:schemeClr val="tx1"/>
                </a:solid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C2FF0B10-C444-45DB-A02F-E15148FDDCAC}"/>
                  </a:ext>
                </a:extLst>
              </p:cNvPr>
              <p:cNvSpPr/>
              <p:nvPr/>
            </p:nvSpPr>
            <p:spPr>
              <a:xfrm>
                <a:off x="4896432" y="4198453"/>
                <a:ext cx="274298" cy="100353"/>
              </a:xfrm>
              <a:custGeom>
                <a:avLst/>
                <a:gdLst>
                  <a:gd name="connsiteX0" fmla="*/ 533911 w 549318"/>
                  <a:gd name="connsiteY0" fmla="*/ 199407 h 200970"/>
                  <a:gd name="connsiteX1" fmla="*/ 546863 w 549318"/>
                  <a:gd name="connsiteY1" fmla="*/ 186456 h 200970"/>
                  <a:gd name="connsiteX2" fmla="*/ 546863 w 549318"/>
                  <a:gd name="connsiteY2" fmla="*/ 16301 h 200970"/>
                  <a:gd name="connsiteX3" fmla="*/ 533911 w 549318"/>
                  <a:gd name="connsiteY3" fmla="*/ 3350 h 200970"/>
                  <a:gd name="connsiteX4" fmla="*/ 305698 w 549318"/>
                  <a:gd name="connsiteY4" fmla="*/ 3350 h 200970"/>
                  <a:gd name="connsiteX5" fmla="*/ 273096 w 549318"/>
                  <a:gd name="connsiteY5" fmla="*/ 3350 h 200970"/>
                  <a:gd name="connsiteX6" fmla="*/ 16301 w 549318"/>
                  <a:gd name="connsiteY6" fmla="*/ 3350 h 200970"/>
                  <a:gd name="connsiteX7" fmla="*/ 3350 w 549318"/>
                  <a:gd name="connsiteY7" fmla="*/ 16301 h 200970"/>
                  <a:gd name="connsiteX8" fmla="*/ 3350 w 549318"/>
                  <a:gd name="connsiteY8" fmla="*/ 186456 h 200970"/>
                  <a:gd name="connsiteX9" fmla="*/ 16301 w 549318"/>
                  <a:gd name="connsiteY9" fmla="*/ 199407 h 200970"/>
                  <a:gd name="connsiteX10" fmla="*/ 273096 w 549318"/>
                  <a:gd name="connsiteY10" fmla="*/ 199407 h 200970"/>
                  <a:gd name="connsiteX11" fmla="*/ 305698 w 549318"/>
                  <a:gd name="connsiteY11" fmla="*/ 199407 h 200970"/>
                  <a:gd name="connsiteX12" fmla="*/ 533911 w 549318"/>
                  <a:gd name="connsiteY12" fmla="*/ 199407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199407"/>
                    </a:move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lose/>
                  </a:path>
                </a:pathLst>
              </a:custGeom>
              <a:grpFill/>
              <a:ln w="9525" cap="flat">
                <a:solidFill>
                  <a:schemeClr val="tx1"/>
                </a:solid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A62B69E-A15C-4564-9CC9-5AF0072E205E}"/>
                  </a:ext>
                </a:extLst>
              </p:cNvPr>
              <p:cNvSpPr/>
              <p:nvPr/>
            </p:nvSpPr>
            <p:spPr>
              <a:xfrm>
                <a:off x="4899402" y="3969426"/>
                <a:ext cx="274298" cy="100353"/>
              </a:xfrm>
              <a:custGeom>
                <a:avLst/>
                <a:gdLst>
                  <a:gd name="connsiteX0" fmla="*/ 16301 w 549318"/>
                  <a:gd name="connsiteY0" fmla="*/ 3350 h 200970"/>
                  <a:gd name="connsiteX1" fmla="*/ 3350 w 549318"/>
                  <a:gd name="connsiteY1" fmla="*/ 16301 h 200970"/>
                  <a:gd name="connsiteX2" fmla="*/ 3350 w 549318"/>
                  <a:gd name="connsiteY2" fmla="*/ 186456 h 200970"/>
                  <a:gd name="connsiteX3" fmla="*/ 16301 w 549318"/>
                  <a:gd name="connsiteY3" fmla="*/ 199407 h 200970"/>
                  <a:gd name="connsiteX4" fmla="*/ 273096 w 549318"/>
                  <a:gd name="connsiteY4" fmla="*/ 199407 h 200970"/>
                  <a:gd name="connsiteX5" fmla="*/ 305698 w 549318"/>
                  <a:gd name="connsiteY5" fmla="*/ 199407 h 200970"/>
                  <a:gd name="connsiteX6" fmla="*/ 533911 w 549318"/>
                  <a:gd name="connsiteY6" fmla="*/ 199407 h 200970"/>
                  <a:gd name="connsiteX7" fmla="*/ 546863 w 549318"/>
                  <a:gd name="connsiteY7" fmla="*/ 186456 h 200970"/>
                  <a:gd name="connsiteX8" fmla="*/ 546863 w 549318"/>
                  <a:gd name="connsiteY8" fmla="*/ 16301 h 200970"/>
                  <a:gd name="connsiteX9" fmla="*/ 533911 w 549318"/>
                  <a:gd name="connsiteY9" fmla="*/ 3350 h 200970"/>
                  <a:gd name="connsiteX10" fmla="*/ 305698 w 549318"/>
                  <a:gd name="connsiteY10" fmla="*/ 3350 h 200970"/>
                  <a:gd name="connsiteX11" fmla="*/ 273096 w 549318"/>
                  <a:gd name="connsiteY11" fmla="*/ 3350 h 200970"/>
                  <a:gd name="connsiteX12" fmla="*/ 1630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16301" y="3350"/>
                    </a:move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lose/>
                  </a:path>
                </a:pathLst>
              </a:custGeom>
              <a:grpFill/>
              <a:ln w="9525" cap="flat">
                <a:solidFill>
                  <a:schemeClr val="tx1"/>
                </a:solid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52BC1D2-3C50-4A0B-A94A-7C6786720B90}"/>
                  </a:ext>
                </a:extLst>
              </p:cNvPr>
              <p:cNvSpPr/>
              <p:nvPr/>
            </p:nvSpPr>
            <p:spPr>
              <a:xfrm>
                <a:off x="5757498" y="3969426"/>
                <a:ext cx="274298" cy="100353"/>
              </a:xfrm>
              <a:custGeom>
                <a:avLst/>
                <a:gdLst>
                  <a:gd name="connsiteX0" fmla="*/ 16301 w 549318"/>
                  <a:gd name="connsiteY0" fmla="*/ 3350 h 200970"/>
                  <a:gd name="connsiteX1" fmla="*/ 3350 w 549318"/>
                  <a:gd name="connsiteY1" fmla="*/ 16301 h 200970"/>
                  <a:gd name="connsiteX2" fmla="*/ 3350 w 549318"/>
                  <a:gd name="connsiteY2" fmla="*/ 186456 h 200970"/>
                  <a:gd name="connsiteX3" fmla="*/ 16301 w 549318"/>
                  <a:gd name="connsiteY3" fmla="*/ 199407 h 200970"/>
                  <a:gd name="connsiteX4" fmla="*/ 273096 w 549318"/>
                  <a:gd name="connsiteY4" fmla="*/ 199407 h 200970"/>
                  <a:gd name="connsiteX5" fmla="*/ 305698 w 549318"/>
                  <a:gd name="connsiteY5" fmla="*/ 199407 h 200970"/>
                  <a:gd name="connsiteX6" fmla="*/ 533911 w 549318"/>
                  <a:gd name="connsiteY6" fmla="*/ 199407 h 200970"/>
                  <a:gd name="connsiteX7" fmla="*/ 546863 w 549318"/>
                  <a:gd name="connsiteY7" fmla="*/ 186456 h 200970"/>
                  <a:gd name="connsiteX8" fmla="*/ 546863 w 549318"/>
                  <a:gd name="connsiteY8" fmla="*/ 16301 h 200970"/>
                  <a:gd name="connsiteX9" fmla="*/ 533911 w 549318"/>
                  <a:gd name="connsiteY9" fmla="*/ 3350 h 200970"/>
                  <a:gd name="connsiteX10" fmla="*/ 305698 w 549318"/>
                  <a:gd name="connsiteY10" fmla="*/ 3350 h 200970"/>
                  <a:gd name="connsiteX11" fmla="*/ 273096 w 549318"/>
                  <a:gd name="connsiteY11" fmla="*/ 3350 h 200970"/>
                  <a:gd name="connsiteX12" fmla="*/ 1630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16301" y="3350"/>
                    </a:move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lose/>
                  </a:path>
                </a:pathLst>
              </a:custGeom>
              <a:grpFill/>
              <a:ln w="9525" cap="flat">
                <a:solidFill>
                  <a:schemeClr val="tx1"/>
                </a:solid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80A0DE0-B155-4529-8D17-C0D13BA0D223}"/>
                  </a:ext>
                </a:extLst>
              </p:cNvPr>
              <p:cNvSpPr/>
              <p:nvPr/>
            </p:nvSpPr>
            <p:spPr>
              <a:xfrm>
                <a:off x="5469596" y="4198453"/>
                <a:ext cx="274298" cy="100353"/>
              </a:xfrm>
              <a:custGeom>
                <a:avLst/>
                <a:gdLst>
                  <a:gd name="connsiteX0" fmla="*/ 533911 w 549318"/>
                  <a:gd name="connsiteY0" fmla="*/ 199407 h 200970"/>
                  <a:gd name="connsiteX1" fmla="*/ 546863 w 549318"/>
                  <a:gd name="connsiteY1" fmla="*/ 186456 h 200970"/>
                  <a:gd name="connsiteX2" fmla="*/ 546863 w 549318"/>
                  <a:gd name="connsiteY2" fmla="*/ 16301 h 200970"/>
                  <a:gd name="connsiteX3" fmla="*/ 533911 w 549318"/>
                  <a:gd name="connsiteY3" fmla="*/ 3350 h 200970"/>
                  <a:gd name="connsiteX4" fmla="*/ 305698 w 549318"/>
                  <a:gd name="connsiteY4" fmla="*/ 3350 h 200970"/>
                  <a:gd name="connsiteX5" fmla="*/ 273096 w 549318"/>
                  <a:gd name="connsiteY5" fmla="*/ 3350 h 200970"/>
                  <a:gd name="connsiteX6" fmla="*/ 16301 w 549318"/>
                  <a:gd name="connsiteY6" fmla="*/ 3350 h 200970"/>
                  <a:gd name="connsiteX7" fmla="*/ 3350 w 549318"/>
                  <a:gd name="connsiteY7" fmla="*/ 16301 h 200970"/>
                  <a:gd name="connsiteX8" fmla="*/ 3350 w 549318"/>
                  <a:gd name="connsiteY8" fmla="*/ 186456 h 200970"/>
                  <a:gd name="connsiteX9" fmla="*/ 16301 w 549318"/>
                  <a:gd name="connsiteY9" fmla="*/ 199407 h 200970"/>
                  <a:gd name="connsiteX10" fmla="*/ 273096 w 549318"/>
                  <a:gd name="connsiteY10" fmla="*/ 199407 h 200970"/>
                  <a:gd name="connsiteX11" fmla="*/ 305698 w 549318"/>
                  <a:gd name="connsiteY11" fmla="*/ 199407 h 200970"/>
                  <a:gd name="connsiteX12" fmla="*/ 533911 w 549318"/>
                  <a:gd name="connsiteY12" fmla="*/ 199407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199407"/>
                    </a:move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lose/>
                  </a:path>
                </a:pathLst>
              </a:custGeom>
              <a:grpFill/>
              <a:ln w="9525" cap="flat">
                <a:solidFill>
                  <a:schemeClr val="tx1"/>
                </a:solid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A656F489-3281-4EEB-AFF3-DC6FC38132FF}"/>
                  </a:ext>
                </a:extLst>
              </p:cNvPr>
              <p:cNvSpPr/>
              <p:nvPr/>
            </p:nvSpPr>
            <p:spPr>
              <a:xfrm>
                <a:off x="5620572" y="4083828"/>
                <a:ext cx="274298" cy="100353"/>
              </a:xfrm>
              <a:custGeom>
                <a:avLst/>
                <a:gdLst>
                  <a:gd name="connsiteX0" fmla="*/ 277562 w 549318"/>
                  <a:gd name="connsiteY0" fmla="*/ 3350 h 200970"/>
                  <a:gd name="connsiteX1" fmla="*/ 244960 w 549318"/>
                  <a:gd name="connsiteY1" fmla="*/ 3350 h 200970"/>
                  <a:gd name="connsiteX2" fmla="*/ 16301 w 549318"/>
                  <a:gd name="connsiteY2" fmla="*/ 3350 h 200970"/>
                  <a:gd name="connsiteX3" fmla="*/ 3350 w 549318"/>
                  <a:gd name="connsiteY3" fmla="*/ 16301 h 200970"/>
                  <a:gd name="connsiteX4" fmla="*/ 3350 w 549318"/>
                  <a:gd name="connsiteY4" fmla="*/ 186456 h 200970"/>
                  <a:gd name="connsiteX5" fmla="*/ 16301 w 549318"/>
                  <a:gd name="connsiteY5" fmla="*/ 199407 h 200970"/>
                  <a:gd name="connsiteX6" fmla="*/ 244514 w 549318"/>
                  <a:gd name="connsiteY6" fmla="*/ 199407 h 200970"/>
                  <a:gd name="connsiteX7" fmla="*/ 277116 w 549318"/>
                  <a:gd name="connsiteY7" fmla="*/ 199407 h 200970"/>
                  <a:gd name="connsiteX8" fmla="*/ 534358 w 549318"/>
                  <a:gd name="connsiteY8" fmla="*/ 199407 h 200970"/>
                  <a:gd name="connsiteX9" fmla="*/ 547309 w 549318"/>
                  <a:gd name="connsiteY9" fmla="*/ 186456 h 200970"/>
                  <a:gd name="connsiteX10" fmla="*/ 547309 w 549318"/>
                  <a:gd name="connsiteY10" fmla="*/ 16301 h 200970"/>
                  <a:gd name="connsiteX11" fmla="*/ 534358 w 549318"/>
                  <a:gd name="connsiteY11" fmla="*/ 3350 h 200970"/>
                  <a:gd name="connsiteX12" fmla="*/ 277562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277562" y="3350"/>
                    </a:moveTo>
                    <a:lnTo>
                      <a:pt x="244960" y="3350"/>
                    </a:lnTo>
                    <a:lnTo>
                      <a:pt x="16301" y="3350"/>
                    </a:lnTo>
                    <a:cubicBezTo>
                      <a:pt x="9155" y="3350"/>
                      <a:pt x="3350" y="9155"/>
                      <a:pt x="3350" y="16301"/>
                    </a:cubicBezTo>
                    <a:lnTo>
                      <a:pt x="3350" y="186456"/>
                    </a:lnTo>
                    <a:cubicBezTo>
                      <a:pt x="3350" y="193601"/>
                      <a:pt x="9155" y="199407"/>
                      <a:pt x="16301" y="199407"/>
                    </a:cubicBezTo>
                    <a:lnTo>
                      <a:pt x="244514" y="199407"/>
                    </a:lnTo>
                    <a:lnTo>
                      <a:pt x="277116" y="199407"/>
                    </a:lnTo>
                    <a:lnTo>
                      <a:pt x="534358" y="199407"/>
                    </a:lnTo>
                    <a:cubicBezTo>
                      <a:pt x="541503" y="199407"/>
                      <a:pt x="547309" y="193601"/>
                      <a:pt x="547309" y="186456"/>
                    </a:cubicBezTo>
                    <a:lnTo>
                      <a:pt x="547309" y="16301"/>
                    </a:lnTo>
                    <a:cubicBezTo>
                      <a:pt x="547309" y="9155"/>
                      <a:pt x="541503" y="3350"/>
                      <a:pt x="534358" y="3350"/>
                    </a:cubicBezTo>
                    <a:lnTo>
                      <a:pt x="277562" y="3350"/>
                    </a:lnTo>
                    <a:close/>
                  </a:path>
                </a:pathLst>
              </a:custGeom>
              <a:grpFill/>
              <a:ln w="9525" cap="flat">
                <a:solidFill>
                  <a:schemeClr val="tx1"/>
                </a:solid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F9CFED22-03EA-4534-AE2F-8EE7E32F252D}"/>
                  </a:ext>
                </a:extLst>
              </p:cNvPr>
              <p:cNvSpPr/>
              <p:nvPr/>
            </p:nvSpPr>
            <p:spPr>
              <a:xfrm>
                <a:off x="5469596" y="3969426"/>
                <a:ext cx="274298" cy="100353"/>
              </a:xfrm>
              <a:custGeom>
                <a:avLst/>
                <a:gdLst>
                  <a:gd name="connsiteX0" fmla="*/ 16301 w 549318"/>
                  <a:gd name="connsiteY0" fmla="*/ 3350 h 200970"/>
                  <a:gd name="connsiteX1" fmla="*/ 3350 w 549318"/>
                  <a:gd name="connsiteY1" fmla="*/ 16301 h 200970"/>
                  <a:gd name="connsiteX2" fmla="*/ 3350 w 549318"/>
                  <a:gd name="connsiteY2" fmla="*/ 186456 h 200970"/>
                  <a:gd name="connsiteX3" fmla="*/ 16301 w 549318"/>
                  <a:gd name="connsiteY3" fmla="*/ 199407 h 200970"/>
                  <a:gd name="connsiteX4" fmla="*/ 273096 w 549318"/>
                  <a:gd name="connsiteY4" fmla="*/ 199407 h 200970"/>
                  <a:gd name="connsiteX5" fmla="*/ 305698 w 549318"/>
                  <a:gd name="connsiteY5" fmla="*/ 199407 h 200970"/>
                  <a:gd name="connsiteX6" fmla="*/ 533911 w 549318"/>
                  <a:gd name="connsiteY6" fmla="*/ 199407 h 200970"/>
                  <a:gd name="connsiteX7" fmla="*/ 546863 w 549318"/>
                  <a:gd name="connsiteY7" fmla="*/ 186456 h 200970"/>
                  <a:gd name="connsiteX8" fmla="*/ 546863 w 549318"/>
                  <a:gd name="connsiteY8" fmla="*/ 16301 h 200970"/>
                  <a:gd name="connsiteX9" fmla="*/ 533911 w 549318"/>
                  <a:gd name="connsiteY9" fmla="*/ 3350 h 200970"/>
                  <a:gd name="connsiteX10" fmla="*/ 305698 w 549318"/>
                  <a:gd name="connsiteY10" fmla="*/ 3350 h 200970"/>
                  <a:gd name="connsiteX11" fmla="*/ 273096 w 549318"/>
                  <a:gd name="connsiteY11" fmla="*/ 3350 h 200970"/>
                  <a:gd name="connsiteX12" fmla="*/ 1630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16301" y="3350"/>
                    </a:move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lose/>
                  </a:path>
                </a:pathLst>
              </a:custGeom>
              <a:grpFill/>
              <a:ln w="9525" cap="flat">
                <a:solidFill>
                  <a:schemeClr val="tx1"/>
                </a:solid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B66B497-9C91-422A-81FD-FE8880C5A9F5}"/>
                  </a:ext>
                </a:extLst>
              </p:cNvPr>
              <p:cNvSpPr/>
              <p:nvPr/>
            </p:nvSpPr>
            <p:spPr>
              <a:xfrm>
                <a:off x="5620572" y="3855023"/>
                <a:ext cx="274298" cy="100353"/>
              </a:xfrm>
              <a:custGeom>
                <a:avLst/>
                <a:gdLst>
                  <a:gd name="connsiteX0" fmla="*/ 16301 w 549318"/>
                  <a:gd name="connsiteY0" fmla="*/ 199854 h 200970"/>
                  <a:gd name="connsiteX1" fmla="*/ 244514 w 549318"/>
                  <a:gd name="connsiteY1" fmla="*/ 199854 h 200970"/>
                  <a:gd name="connsiteX2" fmla="*/ 277116 w 549318"/>
                  <a:gd name="connsiteY2" fmla="*/ 199854 h 200970"/>
                  <a:gd name="connsiteX3" fmla="*/ 534358 w 549318"/>
                  <a:gd name="connsiteY3" fmla="*/ 199854 h 200970"/>
                  <a:gd name="connsiteX4" fmla="*/ 547309 w 549318"/>
                  <a:gd name="connsiteY4" fmla="*/ 186902 h 200970"/>
                  <a:gd name="connsiteX5" fmla="*/ 547309 w 549318"/>
                  <a:gd name="connsiteY5" fmla="*/ 16301 h 200970"/>
                  <a:gd name="connsiteX6" fmla="*/ 534358 w 549318"/>
                  <a:gd name="connsiteY6" fmla="*/ 3350 h 200970"/>
                  <a:gd name="connsiteX7" fmla="*/ 16301 w 549318"/>
                  <a:gd name="connsiteY7" fmla="*/ 3350 h 200970"/>
                  <a:gd name="connsiteX8" fmla="*/ 3350 w 549318"/>
                  <a:gd name="connsiteY8" fmla="*/ 16301 h 200970"/>
                  <a:gd name="connsiteX9" fmla="*/ 3350 w 549318"/>
                  <a:gd name="connsiteY9" fmla="*/ 186456 h 200970"/>
                  <a:gd name="connsiteX10" fmla="*/ 16301 w 549318"/>
                  <a:gd name="connsiteY10" fmla="*/ 199854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16301" y="199854"/>
                    </a:moveTo>
                    <a:lnTo>
                      <a:pt x="244514" y="199854"/>
                    </a:lnTo>
                    <a:lnTo>
                      <a:pt x="277116" y="199854"/>
                    </a:lnTo>
                    <a:lnTo>
                      <a:pt x="534358" y="199854"/>
                    </a:lnTo>
                    <a:cubicBezTo>
                      <a:pt x="541503" y="199854"/>
                      <a:pt x="547309" y="194048"/>
                      <a:pt x="547309" y="186902"/>
                    </a:cubicBezTo>
                    <a:lnTo>
                      <a:pt x="547309" y="16301"/>
                    </a:lnTo>
                    <a:cubicBezTo>
                      <a:pt x="547309" y="9155"/>
                      <a:pt x="541503" y="3350"/>
                      <a:pt x="534358" y="3350"/>
                    </a:cubicBezTo>
                    <a:lnTo>
                      <a:pt x="16301" y="3350"/>
                    </a:lnTo>
                    <a:cubicBezTo>
                      <a:pt x="9155" y="3350"/>
                      <a:pt x="3350" y="9155"/>
                      <a:pt x="3350" y="16301"/>
                    </a:cubicBezTo>
                    <a:lnTo>
                      <a:pt x="3350" y="186456"/>
                    </a:lnTo>
                    <a:cubicBezTo>
                      <a:pt x="3350" y="194048"/>
                      <a:pt x="9155" y="199854"/>
                      <a:pt x="16301" y="199854"/>
                    </a:cubicBezTo>
                    <a:close/>
                  </a:path>
                </a:pathLst>
              </a:custGeom>
              <a:grpFill/>
              <a:ln w="9525" cap="flat">
                <a:solidFill>
                  <a:schemeClr val="tx1"/>
                </a:solid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2387F7CA-9BB3-4847-BB39-493F2E845472}"/>
                  </a:ext>
                </a:extLst>
              </p:cNvPr>
              <p:cNvSpPr/>
              <p:nvPr/>
            </p:nvSpPr>
            <p:spPr>
              <a:xfrm>
                <a:off x="5908473" y="3855023"/>
                <a:ext cx="274298" cy="100353"/>
              </a:xfrm>
              <a:custGeom>
                <a:avLst/>
                <a:gdLst>
                  <a:gd name="connsiteX0" fmla="*/ 3350 w 549318"/>
                  <a:gd name="connsiteY0" fmla="*/ 186902 h 200970"/>
                  <a:gd name="connsiteX1" fmla="*/ 16301 w 549318"/>
                  <a:gd name="connsiteY1" fmla="*/ 199854 h 200970"/>
                  <a:gd name="connsiteX2" fmla="*/ 244514 w 549318"/>
                  <a:gd name="connsiteY2" fmla="*/ 199854 h 200970"/>
                  <a:gd name="connsiteX3" fmla="*/ 277116 w 549318"/>
                  <a:gd name="connsiteY3" fmla="*/ 199854 h 200970"/>
                  <a:gd name="connsiteX4" fmla="*/ 533911 w 549318"/>
                  <a:gd name="connsiteY4" fmla="*/ 199854 h 200970"/>
                  <a:gd name="connsiteX5" fmla="*/ 546863 w 549318"/>
                  <a:gd name="connsiteY5" fmla="*/ 186902 h 200970"/>
                  <a:gd name="connsiteX6" fmla="*/ 546863 w 549318"/>
                  <a:gd name="connsiteY6" fmla="*/ 16301 h 200970"/>
                  <a:gd name="connsiteX7" fmla="*/ 533911 w 549318"/>
                  <a:gd name="connsiteY7" fmla="*/ 3350 h 200970"/>
                  <a:gd name="connsiteX8" fmla="*/ 16301 w 549318"/>
                  <a:gd name="connsiteY8" fmla="*/ 3350 h 200970"/>
                  <a:gd name="connsiteX9" fmla="*/ 3350 w 549318"/>
                  <a:gd name="connsiteY9" fmla="*/ 16301 h 200970"/>
                  <a:gd name="connsiteX10" fmla="*/ 3350 w 549318"/>
                  <a:gd name="connsiteY10" fmla="*/ 186902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3350" y="186902"/>
                    </a:moveTo>
                    <a:cubicBezTo>
                      <a:pt x="3350" y="194048"/>
                      <a:pt x="9155" y="199854"/>
                      <a:pt x="16301" y="199854"/>
                    </a:cubicBezTo>
                    <a:lnTo>
                      <a:pt x="244514" y="199854"/>
                    </a:lnTo>
                    <a:lnTo>
                      <a:pt x="277116" y="199854"/>
                    </a:lnTo>
                    <a:lnTo>
                      <a:pt x="533911" y="199854"/>
                    </a:lnTo>
                    <a:cubicBezTo>
                      <a:pt x="541057" y="199854"/>
                      <a:pt x="546863" y="194048"/>
                      <a:pt x="546863" y="186902"/>
                    </a:cubicBezTo>
                    <a:lnTo>
                      <a:pt x="546863" y="16301"/>
                    </a:lnTo>
                    <a:cubicBezTo>
                      <a:pt x="546863" y="9155"/>
                      <a:pt x="541057" y="3350"/>
                      <a:pt x="533911" y="3350"/>
                    </a:cubicBezTo>
                    <a:lnTo>
                      <a:pt x="16301" y="3350"/>
                    </a:lnTo>
                    <a:cubicBezTo>
                      <a:pt x="9155" y="3350"/>
                      <a:pt x="3350" y="9155"/>
                      <a:pt x="3350" y="16301"/>
                    </a:cubicBezTo>
                    <a:lnTo>
                      <a:pt x="3350" y="186902"/>
                    </a:lnTo>
                    <a:close/>
                  </a:path>
                </a:pathLst>
              </a:custGeom>
              <a:grpFill/>
              <a:ln w="9525" cap="flat">
                <a:solidFill>
                  <a:schemeClr val="tx1"/>
                </a:solid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0A3B7258-2D59-4BC3-BC57-5F54D9376423}"/>
                  </a:ext>
                </a:extLst>
              </p:cNvPr>
              <p:cNvSpPr/>
              <p:nvPr/>
            </p:nvSpPr>
            <p:spPr>
              <a:xfrm>
                <a:off x="5908696" y="4083828"/>
                <a:ext cx="274298" cy="100353"/>
              </a:xfrm>
              <a:custGeom>
                <a:avLst/>
                <a:gdLst>
                  <a:gd name="connsiteX0" fmla="*/ 533911 w 549318"/>
                  <a:gd name="connsiteY0" fmla="*/ 3350 h 200970"/>
                  <a:gd name="connsiteX1" fmla="*/ 277116 w 549318"/>
                  <a:gd name="connsiteY1" fmla="*/ 3350 h 200970"/>
                  <a:gd name="connsiteX2" fmla="*/ 244514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244514 w 549318"/>
                  <a:gd name="connsiteY7" fmla="*/ 199407 h 200970"/>
                  <a:gd name="connsiteX8" fmla="*/ 277116 w 549318"/>
                  <a:gd name="connsiteY8" fmla="*/ 199407 h 200970"/>
                  <a:gd name="connsiteX9" fmla="*/ 533911 w 549318"/>
                  <a:gd name="connsiteY9" fmla="*/ 199407 h 200970"/>
                  <a:gd name="connsiteX10" fmla="*/ 546863 w 549318"/>
                  <a:gd name="connsiteY10" fmla="*/ 186456 h 200970"/>
                  <a:gd name="connsiteX11" fmla="*/ 546863 w 549318"/>
                  <a:gd name="connsiteY11" fmla="*/ 16301 h 200970"/>
                  <a:gd name="connsiteX12" fmla="*/ 53391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3350"/>
                    </a:moveTo>
                    <a:lnTo>
                      <a:pt x="277116" y="3350"/>
                    </a:lnTo>
                    <a:lnTo>
                      <a:pt x="244514" y="3350"/>
                    </a:lnTo>
                    <a:lnTo>
                      <a:pt x="16301" y="3350"/>
                    </a:lnTo>
                    <a:cubicBezTo>
                      <a:pt x="9155" y="3350"/>
                      <a:pt x="3350" y="9155"/>
                      <a:pt x="3350" y="16301"/>
                    </a:cubicBezTo>
                    <a:lnTo>
                      <a:pt x="3350" y="186456"/>
                    </a:lnTo>
                    <a:cubicBezTo>
                      <a:pt x="3350" y="193601"/>
                      <a:pt x="9155" y="199407"/>
                      <a:pt x="16301" y="199407"/>
                    </a:cubicBezTo>
                    <a:lnTo>
                      <a:pt x="244514" y="199407"/>
                    </a:lnTo>
                    <a:lnTo>
                      <a:pt x="277116" y="199407"/>
                    </a:lnTo>
                    <a:lnTo>
                      <a:pt x="533911" y="199407"/>
                    </a:lnTo>
                    <a:cubicBezTo>
                      <a:pt x="541057" y="199407"/>
                      <a:pt x="546863" y="193601"/>
                      <a:pt x="546863" y="186456"/>
                    </a:cubicBezTo>
                    <a:lnTo>
                      <a:pt x="546863" y="16301"/>
                    </a:lnTo>
                    <a:cubicBezTo>
                      <a:pt x="546863" y="9155"/>
                      <a:pt x="541057" y="3350"/>
                      <a:pt x="533911" y="3350"/>
                    </a:cubicBezTo>
                    <a:close/>
                  </a:path>
                </a:pathLst>
              </a:custGeom>
              <a:grpFill/>
              <a:ln w="9525" cap="flat">
                <a:solidFill>
                  <a:schemeClr val="tx1"/>
                </a:solid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FA4ECAD-8CF1-4ED2-878B-DCA61EF29353}"/>
                  </a:ext>
                </a:extLst>
              </p:cNvPr>
              <p:cNvSpPr/>
              <p:nvPr/>
            </p:nvSpPr>
            <p:spPr>
              <a:xfrm>
                <a:off x="5908696" y="4312632"/>
                <a:ext cx="274298" cy="100353"/>
              </a:xfrm>
              <a:custGeom>
                <a:avLst/>
                <a:gdLst>
                  <a:gd name="connsiteX0" fmla="*/ 533911 w 549318"/>
                  <a:gd name="connsiteY0" fmla="*/ 3350 h 200970"/>
                  <a:gd name="connsiteX1" fmla="*/ 277116 w 549318"/>
                  <a:gd name="connsiteY1" fmla="*/ 3350 h 200970"/>
                  <a:gd name="connsiteX2" fmla="*/ 244514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533911 w 549318"/>
                  <a:gd name="connsiteY7" fmla="*/ 199407 h 200970"/>
                  <a:gd name="connsiteX8" fmla="*/ 546863 w 549318"/>
                  <a:gd name="connsiteY8" fmla="*/ 186456 h 200970"/>
                  <a:gd name="connsiteX9" fmla="*/ 546863 w 549318"/>
                  <a:gd name="connsiteY9" fmla="*/ 16301 h 200970"/>
                  <a:gd name="connsiteX10" fmla="*/ 533911 w 549318"/>
                  <a:gd name="connsiteY10"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533911" y="3350"/>
                    </a:moveTo>
                    <a:lnTo>
                      <a:pt x="277116" y="3350"/>
                    </a:lnTo>
                    <a:lnTo>
                      <a:pt x="244514" y="3350"/>
                    </a:lnTo>
                    <a:lnTo>
                      <a:pt x="16301" y="3350"/>
                    </a:lnTo>
                    <a:cubicBezTo>
                      <a:pt x="9155" y="3350"/>
                      <a:pt x="3350" y="9155"/>
                      <a:pt x="3350" y="16301"/>
                    </a:cubicBezTo>
                    <a:lnTo>
                      <a:pt x="3350" y="186456"/>
                    </a:lnTo>
                    <a:cubicBezTo>
                      <a:pt x="3350" y="193601"/>
                      <a:pt x="9155" y="199407"/>
                      <a:pt x="16301" y="199407"/>
                    </a:cubicBezTo>
                    <a:lnTo>
                      <a:pt x="533911" y="199407"/>
                    </a:lnTo>
                    <a:cubicBezTo>
                      <a:pt x="541057" y="199407"/>
                      <a:pt x="546863" y="193601"/>
                      <a:pt x="546863" y="186456"/>
                    </a:cubicBezTo>
                    <a:lnTo>
                      <a:pt x="546863" y="16301"/>
                    </a:lnTo>
                    <a:cubicBezTo>
                      <a:pt x="546863" y="9602"/>
                      <a:pt x="541057" y="3350"/>
                      <a:pt x="533911" y="3350"/>
                    </a:cubicBezTo>
                    <a:close/>
                  </a:path>
                </a:pathLst>
              </a:custGeom>
              <a:grpFill/>
              <a:ln w="9525" cap="flat">
                <a:solidFill>
                  <a:schemeClr val="tx1"/>
                </a:solid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8B03DE79-4374-4C35-9245-AB44BEBD467E}"/>
                  </a:ext>
                </a:extLst>
              </p:cNvPr>
              <p:cNvSpPr/>
              <p:nvPr/>
            </p:nvSpPr>
            <p:spPr>
              <a:xfrm>
                <a:off x="5757498" y="4198453"/>
                <a:ext cx="274298" cy="100353"/>
              </a:xfrm>
              <a:custGeom>
                <a:avLst/>
                <a:gdLst>
                  <a:gd name="connsiteX0" fmla="*/ 533911 w 549318"/>
                  <a:gd name="connsiteY0" fmla="*/ 199407 h 200970"/>
                  <a:gd name="connsiteX1" fmla="*/ 546863 w 549318"/>
                  <a:gd name="connsiteY1" fmla="*/ 186456 h 200970"/>
                  <a:gd name="connsiteX2" fmla="*/ 546863 w 549318"/>
                  <a:gd name="connsiteY2" fmla="*/ 16301 h 200970"/>
                  <a:gd name="connsiteX3" fmla="*/ 533911 w 549318"/>
                  <a:gd name="connsiteY3" fmla="*/ 3350 h 200970"/>
                  <a:gd name="connsiteX4" fmla="*/ 305698 w 549318"/>
                  <a:gd name="connsiteY4" fmla="*/ 3350 h 200970"/>
                  <a:gd name="connsiteX5" fmla="*/ 273096 w 549318"/>
                  <a:gd name="connsiteY5" fmla="*/ 3350 h 200970"/>
                  <a:gd name="connsiteX6" fmla="*/ 16301 w 549318"/>
                  <a:gd name="connsiteY6" fmla="*/ 3350 h 200970"/>
                  <a:gd name="connsiteX7" fmla="*/ 3350 w 549318"/>
                  <a:gd name="connsiteY7" fmla="*/ 16301 h 200970"/>
                  <a:gd name="connsiteX8" fmla="*/ 3350 w 549318"/>
                  <a:gd name="connsiteY8" fmla="*/ 186456 h 200970"/>
                  <a:gd name="connsiteX9" fmla="*/ 16301 w 549318"/>
                  <a:gd name="connsiteY9" fmla="*/ 199407 h 200970"/>
                  <a:gd name="connsiteX10" fmla="*/ 273096 w 549318"/>
                  <a:gd name="connsiteY10" fmla="*/ 199407 h 200970"/>
                  <a:gd name="connsiteX11" fmla="*/ 305698 w 549318"/>
                  <a:gd name="connsiteY11" fmla="*/ 199407 h 200970"/>
                  <a:gd name="connsiteX12" fmla="*/ 533911 w 549318"/>
                  <a:gd name="connsiteY12" fmla="*/ 199407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199407"/>
                    </a:move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lose/>
                  </a:path>
                </a:pathLst>
              </a:custGeom>
              <a:grpFill/>
              <a:ln w="9525" cap="flat">
                <a:solidFill>
                  <a:schemeClr val="tx1"/>
                </a:solid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BE6539D-CE22-4233-B19F-14B24E462CAA}"/>
                  </a:ext>
                </a:extLst>
              </p:cNvPr>
              <p:cNvSpPr/>
              <p:nvPr/>
            </p:nvSpPr>
            <p:spPr>
              <a:xfrm>
                <a:off x="5620572" y="4312632"/>
                <a:ext cx="274298" cy="100353"/>
              </a:xfrm>
              <a:custGeom>
                <a:avLst/>
                <a:gdLst>
                  <a:gd name="connsiteX0" fmla="*/ 534358 w 549318"/>
                  <a:gd name="connsiteY0" fmla="*/ 3350 h 200970"/>
                  <a:gd name="connsiteX1" fmla="*/ 277562 w 549318"/>
                  <a:gd name="connsiteY1" fmla="*/ 3350 h 200970"/>
                  <a:gd name="connsiteX2" fmla="*/ 244960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534358 w 549318"/>
                  <a:gd name="connsiteY7" fmla="*/ 199407 h 200970"/>
                  <a:gd name="connsiteX8" fmla="*/ 547309 w 549318"/>
                  <a:gd name="connsiteY8" fmla="*/ 186456 h 200970"/>
                  <a:gd name="connsiteX9" fmla="*/ 547309 w 549318"/>
                  <a:gd name="connsiteY9" fmla="*/ 16301 h 200970"/>
                  <a:gd name="connsiteX10" fmla="*/ 534358 w 549318"/>
                  <a:gd name="connsiteY10"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534358" y="3350"/>
                    </a:moveTo>
                    <a:lnTo>
                      <a:pt x="277562" y="3350"/>
                    </a:lnTo>
                    <a:lnTo>
                      <a:pt x="244960" y="3350"/>
                    </a:lnTo>
                    <a:lnTo>
                      <a:pt x="16301" y="3350"/>
                    </a:lnTo>
                    <a:cubicBezTo>
                      <a:pt x="9155" y="3350"/>
                      <a:pt x="3350" y="9155"/>
                      <a:pt x="3350" y="16301"/>
                    </a:cubicBezTo>
                    <a:lnTo>
                      <a:pt x="3350" y="186456"/>
                    </a:lnTo>
                    <a:cubicBezTo>
                      <a:pt x="3350" y="193601"/>
                      <a:pt x="9155" y="199407"/>
                      <a:pt x="16301" y="199407"/>
                    </a:cubicBezTo>
                    <a:lnTo>
                      <a:pt x="534358" y="199407"/>
                    </a:lnTo>
                    <a:cubicBezTo>
                      <a:pt x="541503" y="199407"/>
                      <a:pt x="547309" y="193601"/>
                      <a:pt x="547309" y="186456"/>
                    </a:cubicBezTo>
                    <a:lnTo>
                      <a:pt x="547309" y="16301"/>
                    </a:lnTo>
                    <a:cubicBezTo>
                      <a:pt x="547309" y="9602"/>
                      <a:pt x="541503" y="3350"/>
                      <a:pt x="534358" y="3350"/>
                    </a:cubicBezTo>
                    <a:close/>
                  </a:path>
                </a:pathLst>
              </a:custGeom>
              <a:grpFill/>
              <a:ln w="9525" cap="flat">
                <a:solidFill>
                  <a:schemeClr val="tx1"/>
                </a:solid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1BAC8814-8832-48B2-B268-950F6F8DDA48}"/>
                  </a:ext>
                </a:extLst>
              </p:cNvPr>
              <p:cNvSpPr/>
              <p:nvPr/>
            </p:nvSpPr>
            <p:spPr>
              <a:xfrm>
                <a:off x="6194520" y="4312632"/>
                <a:ext cx="274298" cy="100353"/>
              </a:xfrm>
              <a:custGeom>
                <a:avLst/>
                <a:gdLst>
                  <a:gd name="connsiteX0" fmla="*/ 534358 w 549318"/>
                  <a:gd name="connsiteY0" fmla="*/ 3350 h 200970"/>
                  <a:gd name="connsiteX1" fmla="*/ 275329 w 549318"/>
                  <a:gd name="connsiteY1" fmla="*/ 3350 h 200970"/>
                  <a:gd name="connsiteX2" fmla="*/ 244514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533911 w 549318"/>
                  <a:gd name="connsiteY7" fmla="*/ 199407 h 200970"/>
                  <a:gd name="connsiteX8" fmla="*/ 546863 w 549318"/>
                  <a:gd name="connsiteY8" fmla="*/ 186456 h 200970"/>
                  <a:gd name="connsiteX9" fmla="*/ 546863 w 549318"/>
                  <a:gd name="connsiteY9" fmla="*/ 16301 h 200970"/>
                  <a:gd name="connsiteX10" fmla="*/ 534358 w 549318"/>
                  <a:gd name="connsiteY10"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534358" y="3350"/>
                    </a:moveTo>
                    <a:lnTo>
                      <a:pt x="275329" y="3350"/>
                    </a:lnTo>
                    <a:lnTo>
                      <a:pt x="244514" y="3350"/>
                    </a:lnTo>
                    <a:lnTo>
                      <a:pt x="16301" y="3350"/>
                    </a:lnTo>
                    <a:cubicBezTo>
                      <a:pt x="9155" y="3350"/>
                      <a:pt x="3350" y="9155"/>
                      <a:pt x="3350" y="16301"/>
                    </a:cubicBezTo>
                    <a:lnTo>
                      <a:pt x="3350" y="186456"/>
                    </a:lnTo>
                    <a:cubicBezTo>
                      <a:pt x="3350" y="193601"/>
                      <a:pt x="9155" y="199407"/>
                      <a:pt x="16301" y="199407"/>
                    </a:cubicBezTo>
                    <a:lnTo>
                      <a:pt x="533911" y="199407"/>
                    </a:lnTo>
                    <a:cubicBezTo>
                      <a:pt x="541057" y="199407"/>
                      <a:pt x="546863" y="193601"/>
                      <a:pt x="546863" y="186456"/>
                    </a:cubicBezTo>
                    <a:lnTo>
                      <a:pt x="546863" y="16301"/>
                    </a:lnTo>
                    <a:cubicBezTo>
                      <a:pt x="547309" y="9602"/>
                      <a:pt x="541503" y="3350"/>
                      <a:pt x="534358" y="3350"/>
                    </a:cubicBezTo>
                    <a:close/>
                  </a:path>
                </a:pathLst>
              </a:custGeom>
              <a:grpFill/>
              <a:ln w="9525" cap="flat">
                <a:solidFill>
                  <a:schemeClr val="tx1"/>
                </a:solid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B188F524-FF85-411F-8A18-1DDF9BAB3079}"/>
                  </a:ext>
                </a:extLst>
              </p:cNvPr>
              <p:cNvSpPr/>
              <p:nvPr/>
            </p:nvSpPr>
            <p:spPr>
              <a:xfrm>
                <a:off x="6194520" y="3855023"/>
                <a:ext cx="274298" cy="100353"/>
              </a:xfrm>
              <a:custGeom>
                <a:avLst/>
                <a:gdLst>
                  <a:gd name="connsiteX0" fmla="*/ 16301 w 549318"/>
                  <a:gd name="connsiteY0" fmla="*/ 199854 h 200970"/>
                  <a:gd name="connsiteX1" fmla="*/ 244514 w 549318"/>
                  <a:gd name="connsiteY1" fmla="*/ 199854 h 200970"/>
                  <a:gd name="connsiteX2" fmla="*/ 275329 w 549318"/>
                  <a:gd name="connsiteY2" fmla="*/ 199854 h 200970"/>
                  <a:gd name="connsiteX3" fmla="*/ 534358 w 549318"/>
                  <a:gd name="connsiteY3" fmla="*/ 199854 h 200970"/>
                  <a:gd name="connsiteX4" fmla="*/ 547309 w 549318"/>
                  <a:gd name="connsiteY4" fmla="*/ 186902 h 200970"/>
                  <a:gd name="connsiteX5" fmla="*/ 547309 w 549318"/>
                  <a:gd name="connsiteY5" fmla="*/ 16301 h 200970"/>
                  <a:gd name="connsiteX6" fmla="*/ 534358 w 549318"/>
                  <a:gd name="connsiteY6" fmla="*/ 3350 h 200970"/>
                  <a:gd name="connsiteX7" fmla="*/ 16301 w 549318"/>
                  <a:gd name="connsiteY7" fmla="*/ 3350 h 200970"/>
                  <a:gd name="connsiteX8" fmla="*/ 3350 w 549318"/>
                  <a:gd name="connsiteY8" fmla="*/ 16301 h 200970"/>
                  <a:gd name="connsiteX9" fmla="*/ 3350 w 549318"/>
                  <a:gd name="connsiteY9" fmla="*/ 186456 h 200970"/>
                  <a:gd name="connsiteX10" fmla="*/ 16301 w 549318"/>
                  <a:gd name="connsiteY10" fmla="*/ 199854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16301" y="199854"/>
                    </a:moveTo>
                    <a:lnTo>
                      <a:pt x="244514" y="199854"/>
                    </a:lnTo>
                    <a:lnTo>
                      <a:pt x="275329" y="199854"/>
                    </a:lnTo>
                    <a:lnTo>
                      <a:pt x="534358" y="199854"/>
                    </a:lnTo>
                    <a:cubicBezTo>
                      <a:pt x="541503" y="199854"/>
                      <a:pt x="547309" y="194048"/>
                      <a:pt x="547309" y="186902"/>
                    </a:cubicBezTo>
                    <a:lnTo>
                      <a:pt x="547309" y="16301"/>
                    </a:lnTo>
                    <a:cubicBezTo>
                      <a:pt x="547309" y="9155"/>
                      <a:pt x="541503" y="3350"/>
                      <a:pt x="534358" y="3350"/>
                    </a:cubicBezTo>
                    <a:lnTo>
                      <a:pt x="16301" y="3350"/>
                    </a:lnTo>
                    <a:cubicBezTo>
                      <a:pt x="9155" y="3350"/>
                      <a:pt x="3350" y="9155"/>
                      <a:pt x="3350" y="16301"/>
                    </a:cubicBezTo>
                    <a:lnTo>
                      <a:pt x="3350" y="186456"/>
                    </a:lnTo>
                    <a:cubicBezTo>
                      <a:pt x="3350" y="194048"/>
                      <a:pt x="9155" y="199854"/>
                      <a:pt x="16301" y="199854"/>
                    </a:cubicBezTo>
                    <a:close/>
                  </a:path>
                </a:pathLst>
              </a:custGeom>
              <a:grpFill/>
              <a:ln w="9525" cap="flat">
                <a:solidFill>
                  <a:schemeClr val="tx1"/>
                </a:solid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4D170A35-E4DF-420E-AC4B-FD81A5377E46}"/>
                  </a:ext>
                </a:extLst>
              </p:cNvPr>
              <p:cNvSpPr/>
              <p:nvPr/>
            </p:nvSpPr>
            <p:spPr>
              <a:xfrm>
                <a:off x="6194520" y="4083828"/>
                <a:ext cx="274298" cy="100353"/>
              </a:xfrm>
              <a:custGeom>
                <a:avLst/>
                <a:gdLst>
                  <a:gd name="connsiteX0" fmla="*/ 275329 w 549318"/>
                  <a:gd name="connsiteY0" fmla="*/ 3350 h 200970"/>
                  <a:gd name="connsiteX1" fmla="*/ 244514 w 549318"/>
                  <a:gd name="connsiteY1" fmla="*/ 3350 h 200970"/>
                  <a:gd name="connsiteX2" fmla="*/ 16301 w 549318"/>
                  <a:gd name="connsiteY2" fmla="*/ 3350 h 200970"/>
                  <a:gd name="connsiteX3" fmla="*/ 3350 w 549318"/>
                  <a:gd name="connsiteY3" fmla="*/ 16301 h 200970"/>
                  <a:gd name="connsiteX4" fmla="*/ 3350 w 549318"/>
                  <a:gd name="connsiteY4" fmla="*/ 186456 h 200970"/>
                  <a:gd name="connsiteX5" fmla="*/ 16301 w 549318"/>
                  <a:gd name="connsiteY5" fmla="*/ 199407 h 200970"/>
                  <a:gd name="connsiteX6" fmla="*/ 244514 w 549318"/>
                  <a:gd name="connsiteY6" fmla="*/ 199407 h 200970"/>
                  <a:gd name="connsiteX7" fmla="*/ 275329 w 549318"/>
                  <a:gd name="connsiteY7" fmla="*/ 199407 h 200970"/>
                  <a:gd name="connsiteX8" fmla="*/ 534358 w 549318"/>
                  <a:gd name="connsiteY8" fmla="*/ 199407 h 200970"/>
                  <a:gd name="connsiteX9" fmla="*/ 547309 w 549318"/>
                  <a:gd name="connsiteY9" fmla="*/ 186456 h 200970"/>
                  <a:gd name="connsiteX10" fmla="*/ 547309 w 549318"/>
                  <a:gd name="connsiteY10" fmla="*/ 16301 h 200970"/>
                  <a:gd name="connsiteX11" fmla="*/ 534358 w 549318"/>
                  <a:gd name="connsiteY11" fmla="*/ 3350 h 200970"/>
                  <a:gd name="connsiteX12" fmla="*/ 275329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275329" y="3350"/>
                    </a:moveTo>
                    <a:lnTo>
                      <a:pt x="244514" y="3350"/>
                    </a:lnTo>
                    <a:lnTo>
                      <a:pt x="16301" y="3350"/>
                    </a:lnTo>
                    <a:cubicBezTo>
                      <a:pt x="9155" y="3350"/>
                      <a:pt x="3350" y="9155"/>
                      <a:pt x="3350" y="16301"/>
                    </a:cubicBezTo>
                    <a:lnTo>
                      <a:pt x="3350" y="186456"/>
                    </a:lnTo>
                    <a:cubicBezTo>
                      <a:pt x="3350" y="193601"/>
                      <a:pt x="9155" y="199407"/>
                      <a:pt x="16301" y="199407"/>
                    </a:cubicBezTo>
                    <a:lnTo>
                      <a:pt x="244514" y="199407"/>
                    </a:lnTo>
                    <a:lnTo>
                      <a:pt x="275329" y="199407"/>
                    </a:lnTo>
                    <a:lnTo>
                      <a:pt x="534358" y="199407"/>
                    </a:lnTo>
                    <a:cubicBezTo>
                      <a:pt x="541503" y="199407"/>
                      <a:pt x="547309" y="193601"/>
                      <a:pt x="547309" y="186456"/>
                    </a:cubicBezTo>
                    <a:lnTo>
                      <a:pt x="547309" y="16301"/>
                    </a:lnTo>
                    <a:cubicBezTo>
                      <a:pt x="547309" y="9155"/>
                      <a:pt x="541503" y="3350"/>
                      <a:pt x="534358" y="3350"/>
                    </a:cubicBezTo>
                    <a:lnTo>
                      <a:pt x="275329" y="3350"/>
                    </a:lnTo>
                    <a:close/>
                  </a:path>
                </a:pathLst>
              </a:custGeom>
              <a:grpFill/>
              <a:ln w="9525" cap="flat">
                <a:solidFill>
                  <a:schemeClr val="tx1"/>
                </a:solid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CADB7573-FBE9-4CFF-88B5-9D4EE5FE87B8}"/>
                  </a:ext>
                </a:extLst>
              </p:cNvPr>
              <p:cNvSpPr/>
              <p:nvPr/>
            </p:nvSpPr>
            <p:spPr>
              <a:xfrm>
                <a:off x="6331446" y="4198453"/>
                <a:ext cx="274298" cy="100353"/>
              </a:xfrm>
              <a:custGeom>
                <a:avLst/>
                <a:gdLst>
                  <a:gd name="connsiteX0" fmla="*/ 533911 w 549318"/>
                  <a:gd name="connsiteY0" fmla="*/ 199407 h 200970"/>
                  <a:gd name="connsiteX1" fmla="*/ 546863 w 549318"/>
                  <a:gd name="connsiteY1" fmla="*/ 186456 h 200970"/>
                  <a:gd name="connsiteX2" fmla="*/ 546863 w 549318"/>
                  <a:gd name="connsiteY2" fmla="*/ 16301 h 200970"/>
                  <a:gd name="connsiteX3" fmla="*/ 533911 w 549318"/>
                  <a:gd name="connsiteY3" fmla="*/ 3350 h 200970"/>
                  <a:gd name="connsiteX4" fmla="*/ 305698 w 549318"/>
                  <a:gd name="connsiteY4" fmla="*/ 3350 h 200970"/>
                  <a:gd name="connsiteX5" fmla="*/ 273096 w 549318"/>
                  <a:gd name="connsiteY5" fmla="*/ 3350 h 200970"/>
                  <a:gd name="connsiteX6" fmla="*/ 16301 w 549318"/>
                  <a:gd name="connsiteY6" fmla="*/ 3350 h 200970"/>
                  <a:gd name="connsiteX7" fmla="*/ 3350 w 549318"/>
                  <a:gd name="connsiteY7" fmla="*/ 16301 h 200970"/>
                  <a:gd name="connsiteX8" fmla="*/ 3350 w 549318"/>
                  <a:gd name="connsiteY8" fmla="*/ 186456 h 200970"/>
                  <a:gd name="connsiteX9" fmla="*/ 16301 w 549318"/>
                  <a:gd name="connsiteY9" fmla="*/ 199407 h 200970"/>
                  <a:gd name="connsiteX10" fmla="*/ 273096 w 549318"/>
                  <a:gd name="connsiteY10" fmla="*/ 199407 h 200970"/>
                  <a:gd name="connsiteX11" fmla="*/ 305698 w 549318"/>
                  <a:gd name="connsiteY11" fmla="*/ 199407 h 200970"/>
                  <a:gd name="connsiteX12" fmla="*/ 533911 w 549318"/>
                  <a:gd name="connsiteY12" fmla="*/ 199407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199407"/>
                    </a:move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lose/>
                  </a:path>
                </a:pathLst>
              </a:custGeom>
              <a:grpFill/>
              <a:ln w="9525" cap="flat">
                <a:solidFill>
                  <a:schemeClr val="tx1"/>
                </a:solid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085E77FF-8636-45F9-95EC-876097272202}"/>
                  </a:ext>
                </a:extLst>
              </p:cNvPr>
              <p:cNvSpPr/>
              <p:nvPr/>
            </p:nvSpPr>
            <p:spPr>
              <a:xfrm>
                <a:off x="6482422" y="4083828"/>
                <a:ext cx="274298" cy="100353"/>
              </a:xfrm>
              <a:custGeom>
                <a:avLst/>
                <a:gdLst>
                  <a:gd name="connsiteX0" fmla="*/ 277562 w 549318"/>
                  <a:gd name="connsiteY0" fmla="*/ 3350 h 200970"/>
                  <a:gd name="connsiteX1" fmla="*/ 244960 w 549318"/>
                  <a:gd name="connsiteY1" fmla="*/ 3350 h 200970"/>
                  <a:gd name="connsiteX2" fmla="*/ 16301 w 549318"/>
                  <a:gd name="connsiteY2" fmla="*/ 3350 h 200970"/>
                  <a:gd name="connsiteX3" fmla="*/ 3350 w 549318"/>
                  <a:gd name="connsiteY3" fmla="*/ 16301 h 200970"/>
                  <a:gd name="connsiteX4" fmla="*/ 3350 w 549318"/>
                  <a:gd name="connsiteY4" fmla="*/ 186456 h 200970"/>
                  <a:gd name="connsiteX5" fmla="*/ 16301 w 549318"/>
                  <a:gd name="connsiteY5" fmla="*/ 199407 h 200970"/>
                  <a:gd name="connsiteX6" fmla="*/ 244514 w 549318"/>
                  <a:gd name="connsiteY6" fmla="*/ 199407 h 200970"/>
                  <a:gd name="connsiteX7" fmla="*/ 277116 w 549318"/>
                  <a:gd name="connsiteY7" fmla="*/ 199407 h 200970"/>
                  <a:gd name="connsiteX8" fmla="*/ 534358 w 549318"/>
                  <a:gd name="connsiteY8" fmla="*/ 199407 h 200970"/>
                  <a:gd name="connsiteX9" fmla="*/ 547309 w 549318"/>
                  <a:gd name="connsiteY9" fmla="*/ 186456 h 200970"/>
                  <a:gd name="connsiteX10" fmla="*/ 547309 w 549318"/>
                  <a:gd name="connsiteY10" fmla="*/ 16301 h 200970"/>
                  <a:gd name="connsiteX11" fmla="*/ 534358 w 549318"/>
                  <a:gd name="connsiteY11" fmla="*/ 3350 h 200970"/>
                  <a:gd name="connsiteX12" fmla="*/ 277562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277562" y="3350"/>
                    </a:moveTo>
                    <a:lnTo>
                      <a:pt x="244960" y="3350"/>
                    </a:lnTo>
                    <a:lnTo>
                      <a:pt x="16301" y="3350"/>
                    </a:lnTo>
                    <a:cubicBezTo>
                      <a:pt x="9155" y="3350"/>
                      <a:pt x="3350" y="9155"/>
                      <a:pt x="3350" y="16301"/>
                    </a:cubicBezTo>
                    <a:lnTo>
                      <a:pt x="3350" y="186456"/>
                    </a:lnTo>
                    <a:cubicBezTo>
                      <a:pt x="3350" y="193601"/>
                      <a:pt x="9155" y="199407"/>
                      <a:pt x="16301" y="199407"/>
                    </a:cubicBezTo>
                    <a:lnTo>
                      <a:pt x="244514" y="199407"/>
                    </a:lnTo>
                    <a:lnTo>
                      <a:pt x="277116" y="199407"/>
                    </a:lnTo>
                    <a:lnTo>
                      <a:pt x="534358" y="199407"/>
                    </a:lnTo>
                    <a:cubicBezTo>
                      <a:pt x="541503" y="199407"/>
                      <a:pt x="547309" y="193601"/>
                      <a:pt x="547309" y="186456"/>
                    </a:cubicBezTo>
                    <a:lnTo>
                      <a:pt x="547309" y="16301"/>
                    </a:lnTo>
                    <a:cubicBezTo>
                      <a:pt x="547309" y="9155"/>
                      <a:pt x="541503" y="3350"/>
                      <a:pt x="534358" y="3350"/>
                    </a:cubicBezTo>
                    <a:lnTo>
                      <a:pt x="277562" y="3350"/>
                    </a:lnTo>
                    <a:close/>
                  </a:path>
                </a:pathLst>
              </a:custGeom>
              <a:grpFill/>
              <a:ln w="9525" cap="flat">
                <a:solidFill>
                  <a:schemeClr val="tx1"/>
                </a:solid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317B69B7-9013-4313-B858-BB5FAECF1B11}"/>
                  </a:ext>
                </a:extLst>
              </p:cNvPr>
              <p:cNvSpPr/>
              <p:nvPr/>
            </p:nvSpPr>
            <p:spPr>
              <a:xfrm>
                <a:off x="6331446" y="3969426"/>
                <a:ext cx="274298" cy="100353"/>
              </a:xfrm>
              <a:custGeom>
                <a:avLst/>
                <a:gdLst>
                  <a:gd name="connsiteX0" fmla="*/ 16301 w 549318"/>
                  <a:gd name="connsiteY0" fmla="*/ 3350 h 200970"/>
                  <a:gd name="connsiteX1" fmla="*/ 3350 w 549318"/>
                  <a:gd name="connsiteY1" fmla="*/ 16301 h 200970"/>
                  <a:gd name="connsiteX2" fmla="*/ 3350 w 549318"/>
                  <a:gd name="connsiteY2" fmla="*/ 186456 h 200970"/>
                  <a:gd name="connsiteX3" fmla="*/ 16301 w 549318"/>
                  <a:gd name="connsiteY3" fmla="*/ 199407 h 200970"/>
                  <a:gd name="connsiteX4" fmla="*/ 273096 w 549318"/>
                  <a:gd name="connsiteY4" fmla="*/ 199407 h 200970"/>
                  <a:gd name="connsiteX5" fmla="*/ 305698 w 549318"/>
                  <a:gd name="connsiteY5" fmla="*/ 199407 h 200970"/>
                  <a:gd name="connsiteX6" fmla="*/ 533911 w 549318"/>
                  <a:gd name="connsiteY6" fmla="*/ 199407 h 200970"/>
                  <a:gd name="connsiteX7" fmla="*/ 546863 w 549318"/>
                  <a:gd name="connsiteY7" fmla="*/ 186456 h 200970"/>
                  <a:gd name="connsiteX8" fmla="*/ 546863 w 549318"/>
                  <a:gd name="connsiteY8" fmla="*/ 16301 h 200970"/>
                  <a:gd name="connsiteX9" fmla="*/ 533911 w 549318"/>
                  <a:gd name="connsiteY9" fmla="*/ 3350 h 200970"/>
                  <a:gd name="connsiteX10" fmla="*/ 305698 w 549318"/>
                  <a:gd name="connsiteY10" fmla="*/ 3350 h 200970"/>
                  <a:gd name="connsiteX11" fmla="*/ 273096 w 549318"/>
                  <a:gd name="connsiteY11" fmla="*/ 3350 h 200970"/>
                  <a:gd name="connsiteX12" fmla="*/ 1630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16301" y="3350"/>
                    </a:move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lose/>
                  </a:path>
                </a:pathLst>
              </a:custGeom>
              <a:grpFill/>
              <a:ln w="9525" cap="flat">
                <a:solidFill>
                  <a:schemeClr val="tx1"/>
                </a:solid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02421FA-38A9-4F5D-A5EB-A78BE49D12C9}"/>
                  </a:ext>
                </a:extLst>
              </p:cNvPr>
              <p:cNvSpPr/>
              <p:nvPr/>
            </p:nvSpPr>
            <p:spPr>
              <a:xfrm>
                <a:off x="6482422" y="3855023"/>
                <a:ext cx="274298" cy="100353"/>
              </a:xfrm>
              <a:custGeom>
                <a:avLst/>
                <a:gdLst>
                  <a:gd name="connsiteX0" fmla="*/ 16301 w 549318"/>
                  <a:gd name="connsiteY0" fmla="*/ 199854 h 200970"/>
                  <a:gd name="connsiteX1" fmla="*/ 244514 w 549318"/>
                  <a:gd name="connsiteY1" fmla="*/ 199854 h 200970"/>
                  <a:gd name="connsiteX2" fmla="*/ 277116 w 549318"/>
                  <a:gd name="connsiteY2" fmla="*/ 199854 h 200970"/>
                  <a:gd name="connsiteX3" fmla="*/ 534358 w 549318"/>
                  <a:gd name="connsiteY3" fmla="*/ 199854 h 200970"/>
                  <a:gd name="connsiteX4" fmla="*/ 547309 w 549318"/>
                  <a:gd name="connsiteY4" fmla="*/ 186902 h 200970"/>
                  <a:gd name="connsiteX5" fmla="*/ 547309 w 549318"/>
                  <a:gd name="connsiteY5" fmla="*/ 16301 h 200970"/>
                  <a:gd name="connsiteX6" fmla="*/ 534358 w 549318"/>
                  <a:gd name="connsiteY6" fmla="*/ 3350 h 200970"/>
                  <a:gd name="connsiteX7" fmla="*/ 16301 w 549318"/>
                  <a:gd name="connsiteY7" fmla="*/ 3350 h 200970"/>
                  <a:gd name="connsiteX8" fmla="*/ 3350 w 549318"/>
                  <a:gd name="connsiteY8" fmla="*/ 16301 h 200970"/>
                  <a:gd name="connsiteX9" fmla="*/ 3350 w 549318"/>
                  <a:gd name="connsiteY9" fmla="*/ 186456 h 200970"/>
                  <a:gd name="connsiteX10" fmla="*/ 16301 w 549318"/>
                  <a:gd name="connsiteY10" fmla="*/ 199854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16301" y="199854"/>
                    </a:moveTo>
                    <a:lnTo>
                      <a:pt x="244514" y="199854"/>
                    </a:lnTo>
                    <a:lnTo>
                      <a:pt x="277116" y="199854"/>
                    </a:lnTo>
                    <a:lnTo>
                      <a:pt x="534358" y="199854"/>
                    </a:lnTo>
                    <a:cubicBezTo>
                      <a:pt x="541503" y="199854"/>
                      <a:pt x="547309" y="194048"/>
                      <a:pt x="547309" y="186902"/>
                    </a:cubicBezTo>
                    <a:lnTo>
                      <a:pt x="547309" y="16301"/>
                    </a:lnTo>
                    <a:cubicBezTo>
                      <a:pt x="547309" y="9155"/>
                      <a:pt x="541503" y="3350"/>
                      <a:pt x="534358" y="3350"/>
                    </a:cubicBezTo>
                    <a:lnTo>
                      <a:pt x="16301" y="3350"/>
                    </a:lnTo>
                    <a:cubicBezTo>
                      <a:pt x="9155" y="3350"/>
                      <a:pt x="3350" y="9155"/>
                      <a:pt x="3350" y="16301"/>
                    </a:cubicBezTo>
                    <a:lnTo>
                      <a:pt x="3350" y="186456"/>
                    </a:lnTo>
                    <a:cubicBezTo>
                      <a:pt x="3350" y="194048"/>
                      <a:pt x="9155" y="199854"/>
                      <a:pt x="16301" y="199854"/>
                    </a:cubicBezTo>
                    <a:close/>
                  </a:path>
                </a:pathLst>
              </a:custGeom>
              <a:grpFill/>
              <a:ln w="9525" cap="flat">
                <a:solidFill>
                  <a:schemeClr val="tx1"/>
                </a:solid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78E3B21-302B-42E5-9B3F-2AAB6D49A931}"/>
                  </a:ext>
                </a:extLst>
              </p:cNvPr>
              <p:cNvSpPr/>
              <p:nvPr/>
            </p:nvSpPr>
            <p:spPr>
              <a:xfrm>
                <a:off x="6482422" y="4312632"/>
                <a:ext cx="274298" cy="100353"/>
              </a:xfrm>
              <a:custGeom>
                <a:avLst/>
                <a:gdLst>
                  <a:gd name="connsiteX0" fmla="*/ 534358 w 549318"/>
                  <a:gd name="connsiteY0" fmla="*/ 3350 h 200970"/>
                  <a:gd name="connsiteX1" fmla="*/ 277562 w 549318"/>
                  <a:gd name="connsiteY1" fmla="*/ 3350 h 200970"/>
                  <a:gd name="connsiteX2" fmla="*/ 244960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534358 w 549318"/>
                  <a:gd name="connsiteY7" fmla="*/ 199407 h 200970"/>
                  <a:gd name="connsiteX8" fmla="*/ 547309 w 549318"/>
                  <a:gd name="connsiteY8" fmla="*/ 186456 h 200970"/>
                  <a:gd name="connsiteX9" fmla="*/ 547309 w 549318"/>
                  <a:gd name="connsiteY9" fmla="*/ 16301 h 200970"/>
                  <a:gd name="connsiteX10" fmla="*/ 534358 w 549318"/>
                  <a:gd name="connsiteY10"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534358" y="3350"/>
                    </a:moveTo>
                    <a:lnTo>
                      <a:pt x="277562" y="3350"/>
                    </a:lnTo>
                    <a:lnTo>
                      <a:pt x="244960" y="3350"/>
                    </a:lnTo>
                    <a:lnTo>
                      <a:pt x="16301" y="3350"/>
                    </a:lnTo>
                    <a:cubicBezTo>
                      <a:pt x="9155" y="3350"/>
                      <a:pt x="3350" y="9155"/>
                      <a:pt x="3350" y="16301"/>
                    </a:cubicBezTo>
                    <a:lnTo>
                      <a:pt x="3350" y="186456"/>
                    </a:lnTo>
                    <a:cubicBezTo>
                      <a:pt x="3350" y="193601"/>
                      <a:pt x="9155" y="199407"/>
                      <a:pt x="16301" y="199407"/>
                    </a:cubicBezTo>
                    <a:lnTo>
                      <a:pt x="534358" y="199407"/>
                    </a:lnTo>
                    <a:cubicBezTo>
                      <a:pt x="541503" y="199407"/>
                      <a:pt x="547309" y="193601"/>
                      <a:pt x="547309" y="186456"/>
                    </a:cubicBezTo>
                    <a:lnTo>
                      <a:pt x="547309" y="16301"/>
                    </a:lnTo>
                    <a:cubicBezTo>
                      <a:pt x="547309" y="9602"/>
                      <a:pt x="541503" y="3350"/>
                      <a:pt x="534358" y="3350"/>
                    </a:cubicBezTo>
                    <a:close/>
                  </a:path>
                </a:pathLst>
              </a:custGeom>
              <a:grpFill/>
              <a:ln w="9525" cap="flat">
                <a:solidFill>
                  <a:schemeClr val="tx1"/>
                </a:solid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9D9BC24-C98D-4142-9F7B-B47A726AB171}"/>
                  </a:ext>
                </a:extLst>
              </p:cNvPr>
              <p:cNvSpPr/>
              <p:nvPr/>
            </p:nvSpPr>
            <p:spPr>
              <a:xfrm>
                <a:off x="6042875" y="4198453"/>
                <a:ext cx="274298" cy="100353"/>
              </a:xfrm>
              <a:custGeom>
                <a:avLst/>
                <a:gdLst>
                  <a:gd name="connsiteX0" fmla="*/ 533911 w 549318"/>
                  <a:gd name="connsiteY0" fmla="*/ 199407 h 200970"/>
                  <a:gd name="connsiteX1" fmla="*/ 546863 w 549318"/>
                  <a:gd name="connsiteY1" fmla="*/ 186456 h 200970"/>
                  <a:gd name="connsiteX2" fmla="*/ 546863 w 549318"/>
                  <a:gd name="connsiteY2" fmla="*/ 16301 h 200970"/>
                  <a:gd name="connsiteX3" fmla="*/ 533911 w 549318"/>
                  <a:gd name="connsiteY3" fmla="*/ 3350 h 200970"/>
                  <a:gd name="connsiteX4" fmla="*/ 305698 w 549318"/>
                  <a:gd name="connsiteY4" fmla="*/ 3350 h 200970"/>
                  <a:gd name="connsiteX5" fmla="*/ 273096 w 549318"/>
                  <a:gd name="connsiteY5" fmla="*/ 3350 h 200970"/>
                  <a:gd name="connsiteX6" fmla="*/ 16301 w 549318"/>
                  <a:gd name="connsiteY6" fmla="*/ 3350 h 200970"/>
                  <a:gd name="connsiteX7" fmla="*/ 3350 w 549318"/>
                  <a:gd name="connsiteY7" fmla="*/ 16301 h 200970"/>
                  <a:gd name="connsiteX8" fmla="*/ 3350 w 549318"/>
                  <a:gd name="connsiteY8" fmla="*/ 186456 h 200970"/>
                  <a:gd name="connsiteX9" fmla="*/ 16301 w 549318"/>
                  <a:gd name="connsiteY9" fmla="*/ 199407 h 200970"/>
                  <a:gd name="connsiteX10" fmla="*/ 273096 w 549318"/>
                  <a:gd name="connsiteY10" fmla="*/ 199407 h 200970"/>
                  <a:gd name="connsiteX11" fmla="*/ 305698 w 549318"/>
                  <a:gd name="connsiteY11" fmla="*/ 199407 h 200970"/>
                  <a:gd name="connsiteX12" fmla="*/ 533911 w 549318"/>
                  <a:gd name="connsiteY12" fmla="*/ 199407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199407"/>
                    </a:move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lose/>
                  </a:path>
                </a:pathLst>
              </a:custGeom>
              <a:grpFill/>
              <a:ln w="9525" cap="flat">
                <a:solidFill>
                  <a:schemeClr val="tx1"/>
                </a:solid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34D9DDB-152E-40B3-8868-806C45455C7C}"/>
                  </a:ext>
                </a:extLst>
              </p:cNvPr>
              <p:cNvSpPr/>
              <p:nvPr/>
            </p:nvSpPr>
            <p:spPr>
              <a:xfrm>
                <a:off x="6045845" y="3969426"/>
                <a:ext cx="274298" cy="100353"/>
              </a:xfrm>
              <a:custGeom>
                <a:avLst/>
                <a:gdLst>
                  <a:gd name="connsiteX0" fmla="*/ 16301 w 549318"/>
                  <a:gd name="connsiteY0" fmla="*/ 3350 h 200970"/>
                  <a:gd name="connsiteX1" fmla="*/ 3350 w 549318"/>
                  <a:gd name="connsiteY1" fmla="*/ 16301 h 200970"/>
                  <a:gd name="connsiteX2" fmla="*/ 3350 w 549318"/>
                  <a:gd name="connsiteY2" fmla="*/ 186456 h 200970"/>
                  <a:gd name="connsiteX3" fmla="*/ 16301 w 549318"/>
                  <a:gd name="connsiteY3" fmla="*/ 199407 h 200970"/>
                  <a:gd name="connsiteX4" fmla="*/ 273096 w 549318"/>
                  <a:gd name="connsiteY4" fmla="*/ 199407 h 200970"/>
                  <a:gd name="connsiteX5" fmla="*/ 305698 w 549318"/>
                  <a:gd name="connsiteY5" fmla="*/ 199407 h 200970"/>
                  <a:gd name="connsiteX6" fmla="*/ 533911 w 549318"/>
                  <a:gd name="connsiteY6" fmla="*/ 199407 h 200970"/>
                  <a:gd name="connsiteX7" fmla="*/ 546863 w 549318"/>
                  <a:gd name="connsiteY7" fmla="*/ 186456 h 200970"/>
                  <a:gd name="connsiteX8" fmla="*/ 546863 w 549318"/>
                  <a:gd name="connsiteY8" fmla="*/ 16301 h 200970"/>
                  <a:gd name="connsiteX9" fmla="*/ 533911 w 549318"/>
                  <a:gd name="connsiteY9" fmla="*/ 3350 h 200970"/>
                  <a:gd name="connsiteX10" fmla="*/ 305698 w 549318"/>
                  <a:gd name="connsiteY10" fmla="*/ 3350 h 200970"/>
                  <a:gd name="connsiteX11" fmla="*/ 273096 w 549318"/>
                  <a:gd name="connsiteY11" fmla="*/ 3350 h 200970"/>
                  <a:gd name="connsiteX12" fmla="*/ 1630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16301" y="3350"/>
                    </a:move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lose/>
                  </a:path>
                </a:pathLst>
              </a:custGeom>
              <a:grpFill/>
              <a:ln w="9525" cap="flat">
                <a:solidFill>
                  <a:schemeClr val="tx1"/>
                </a:solid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6A1DD4D-7A60-4617-80B8-FE34FFE1482F}"/>
                  </a:ext>
                </a:extLst>
              </p:cNvPr>
              <p:cNvSpPr/>
              <p:nvPr/>
            </p:nvSpPr>
            <p:spPr>
              <a:xfrm>
                <a:off x="6619347" y="4198453"/>
                <a:ext cx="274298" cy="100353"/>
              </a:xfrm>
              <a:custGeom>
                <a:avLst/>
                <a:gdLst>
                  <a:gd name="connsiteX0" fmla="*/ 533911 w 549318"/>
                  <a:gd name="connsiteY0" fmla="*/ 199407 h 200970"/>
                  <a:gd name="connsiteX1" fmla="*/ 546863 w 549318"/>
                  <a:gd name="connsiteY1" fmla="*/ 186456 h 200970"/>
                  <a:gd name="connsiteX2" fmla="*/ 546863 w 549318"/>
                  <a:gd name="connsiteY2" fmla="*/ 16301 h 200970"/>
                  <a:gd name="connsiteX3" fmla="*/ 533911 w 549318"/>
                  <a:gd name="connsiteY3" fmla="*/ 3350 h 200970"/>
                  <a:gd name="connsiteX4" fmla="*/ 305698 w 549318"/>
                  <a:gd name="connsiteY4" fmla="*/ 3350 h 200970"/>
                  <a:gd name="connsiteX5" fmla="*/ 273096 w 549318"/>
                  <a:gd name="connsiteY5" fmla="*/ 3350 h 200970"/>
                  <a:gd name="connsiteX6" fmla="*/ 16301 w 549318"/>
                  <a:gd name="connsiteY6" fmla="*/ 3350 h 200970"/>
                  <a:gd name="connsiteX7" fmla="*/ 3350 w 549318"/>
                  <a:gd name="connsiteY7" fmla="*/ 16301 h 200970"/>
                  <a:gd name="connsiteX8" fmla="*/ 3350 w 549318"/>
                  <a:gd name="connsiteY8" fmla="*/ 186456 h 200970"/>
                  <a:gd name="connsiteX9" fmla="*/ 16301 w 549318"/>
                  <a:gd name="connsiteY9" fmla="*/ 199407 h 200970"/>
                  <a:gd name="connsiteX10" fmla="*/ 273096 w 549318"/>
                  <a:gd name="connsiteY10" fmla="*/ 199407 h 200970"/>
                  <a:gd name="connsiteX11" fmla="*/ 305698 w 549318"/>
                  <a:gd name="connsiteY11" fmla="*/ 199407 h 200970"/>
                  <a:gd name="connsiteX12" fmla="*/ 533911 w 549318"/>
                  <a:gd name="connsiteY12" fmla="*/ 199407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533911" y="199407"/>
                    </a:move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lose/>
                  </a:path>
                </a:pathLst>
              </a:custGeom>
              <a:grpFill/>
              <a:ln w="9525" cap="flat">
                <a:solidFill>
                  <a:schemeClr val="tx1"/>
                </a:solid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74B6C6E9-8BE5-4D7B-8BFC-3B1B1A6006BF}"/>
                  </a:ext>
                </a:extLst>
              </p:cNvPr>
              <p:cNvSpPr/>
              <p:nvPr/>
            </p:nvSpPr>
            <p:spPr>
              <a:xfrm>
                <a:off x="6770323" y="4083828"/>
                <a:ext cx="274298" cy="100353"/>
              </a:xfrm>
              <a:custGeom>
                <a:avLst/>
                <a:gdLst>
                  <a:gd name="connsiteX0" fmla="*/ 277562 w 549318"/>
                  <a:gd name="connsiteY0" fmla="*/ 3350 h 200970"/>
                  <a:gd name="connsiteX1" fmla="*/ 244960 w 549318"/>
                  <a:gd name="connsiteY1" fmla="*/ 3350 h 200970"/>
                  <a:gd name="connsiteX2" fmla="*/ 16301 w 549318"/>
                  <a:gd name="connsiteY2" fmla="*/ 3350 h 200970"/>
                  <a:gd name="connsiteX3" fmla="*/ 3350 w 549318"/>
                  <a:gd name="connsiteY3" fmla="*/ 16301 h 200970"/>
                  <a:gd name="connsiteX4" fmla="*/ 3350 w 549318"/>
                  <a:gd name="connsiteY4" fmla="*/ 186456 h 200970"/>
                  <a:gd name="connsiteX5" fmla="*/ 16301 w 549318"/>
                  <a:gd name="connsiteY5" fmla="*/ 199407 h 200970"/>
                  <a:gd name="connsiteX6" fmla="*/ 244514 w 549318"/>
                  <a:gd name="connsiteY6" fmla="*/ 199407 h 200970"/>
                  <a:gd name="connsiteX7" fmla="*/ 277116 w 549318"/>
                  <a:gd name="connsiteY7" fmla="*/ 199407 h 200970"/>
                  <a:gd name="connsiteX8" fmla="*/ 534358 w 549318"/>
                  <a:gd name="connsiteY8" fmla="*/ 199407 h 200970"/>
                  <a:gd name="connsiteX9" fmla="*/ 547309 w 549318"/>
                  <a:gd name="connsiteY9" fmla="*/ 186456 h 200970"/>
                  <a:gd name="connsiteX10" fmla="*/ 547309 w 549318"/>
                  <a:gd name="connsiteY10" fmla="*/ 16301 h 200970"/>
                  <a:gd name="connsiteX11" fmla="*/ 534358 w 549318"/>
                  <a:gd name="connsiteY11" fmla="*/ 3350 h 200970"/>
                  <a:gd name="connsiteX12" fmla="*/ 277562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277562" y="3350"/>
                    </a:moveTo>
                    <a:lnTo>
                      <a:pt x="244960" y="3350"/>
                    </a:lnTo>
                    <a:lnTo>
                      <a:pt x="16301" y="3350"/>
                    </a:lnTo>
                    <a:cubicBezTo>
                      <a:pt x="9155" y="3350"/>
                      <a:pt x="3350" y="9155"/>
                      <a:pt x="3350" y="16301"/>
                    </a:cubicBezTo>
                    <a:lnTo>
                      <a:pt x="3350" y="186456"/>
                    </a:lnTo>
                    <a:cubicBezTo>
                      <a:pt x="3350" y="193601"/>
                      <a:pt x="9155" y="199407"/>
                      <a:pt x="16301" y="199407"/>
                    </a:cubicBezTo>
                    <a:lnTo>
                      <a:pt x="244514" y="199407"/>
                    </a:lnTo>
                    <a:lnTo>
                      <a:pt x="277116" y="199407"/>
                    </a:lnTo>
                    <a:lnTo>
                      <a:pt x="534358" y="199407"/>
                    </a:lnTo>
                    <a:cubicBezTo>
                      <a:pt x="541503" y="199407"/>
                      <a:pt x="547309" y="193601"/>
                      <a:pt x="547309" y="186456"/>
                    </a:cubicBezTo>
                    <a:lnTo>
                      <a:pt x="547309" y="16301"/>
                    </a:lnTo>
                    <a:cubicBezTo>
                      <a:pt x="547309" y="9155"/>
                      <a:pt x="541503" y="3350"/>
                      <a:pt x="534358" y="3350"/>
                    </a:cubicBezTo>
                    <a:lnTo>
                      <a:pt x="277562" y="3350"/>
                    </a:lnTo>
                    <a:close/>
                  </a:path>
                </a:pathLst>
              </a:custGeom>
              <a:grpFill/>
              <a:ln w="9525" cap="flat">
                <a:solidFill>
                  <a:schemeClr val="tx1"/>
                </a:solid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3E80841A-F630-4F30-BEA2-25AA7EAD8312}"/>
                  </a:ext>
                </a:extLst>
              </p:cNvPr>
              <p:cNvSpPr/>
              <p:nvPr/>
            </p:nvSpPr>
            <p:spPr>
              <a:xfrm>
                <a:off x="6619347" y="3969426"/>
                <a:ext cx="274298" cy="100353"/>
              </a:xfrm>
              <a:custGeom>
                <a:avLst/>
                <a:gdLst>
                  <a:gd name="connsiteX0" fmla="*/ 16301 w 549318"/>
                  <a:gd name="connsiteY0" fmla="*/ 3350 h 200970"/>
                  <a:gd name="connsiteX1" fmla="*/ 3350 w 549318"/>
                  <a:gd name="connsiteY1" fmla="*/ 16301 h 200970"/>
                  <a:gd name="connsiteX2" fmla="*/ 3350 w 549318"/>
                  <a:gd name="connsiteY2" fmla="*/ 186456 h 200970"/>
                  <a:gd name="connsiteX3" fmla="*/ 16301 w 549318"/>
                  <a:gd name="connsiteY3" fmla="*/ 199407 h 200970"/>
                  <a:gd name="connsiteX4" fmla="*/ 273096 w 549318"/>
                  <a:gd name="connsiteY4" fmla="*/ 199407 h 200970"/>
                  <a:gd name="connsiteX5" fmla="*/ 305698 w 549318"/>
                  <a:gd name="connsiteY5" fmla="*/ 199407 h 200970"/>
                  <a:gd name="connsiteX6" fmla="*/ 533911 w 549318"/>
                  <a:gd name="connsiteY6" fmla="*/ 199407 h 200970"/>
                  <a:gd name="connsiteX7" fmla="*/ 546863 w 549318"/>
                  <a:gd name="connsiteY7" fmla="*/ 186456 h 200970"/>
                  <a:gd name="connsiteX8" fmla="*/ 546863 w 549318"/>
                  <a:gd name="connsiteY8" fmla="*/ 16301 h 200970"/>
                  <a:gd name="connsiteX9" fmla="*/ 533911 w 549318"/>
                  <a:gd name="connsiteY9" fmla="*/ 3350 h 200970"/>
                  <a:gd name="connsiteX10" fmla="*/ 305698 w 549318"/>
                  <a:gd name="connsiteY10" fmla="*/ 3350 h 200970"/>
                  <a:gd name="connsiteX11" fmla="*/ 273096 w 549318"/>
                  <a:gd name="connsiteY11" fmla="*/ 3350 h 200970"/>
                  <a:gd name="connsiteX12" fmla="*/ 16301 w 549318"/>
                  <a:gd name="connsiteY12"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318" h="200970">
                    <a:moveTo>
                      <a:pt x="16301" y="3350"/>
                    </a:moveTo>
                    <a:cubicBezTo>
                      <a:pt x="9155" y="3350"/>
                      <a:pt x="3350" y="9155"/>
                      <a:pt x="3350" y="16301"/>
                    </a:cubicBezTo>
                    <a:lnTo>
                      <a:pt x="3350" y="186456"/>
                    </a:lnTo>
                    <a:cubicBezTo>
                      <a:pt x="3350" y="193601"/>
                      <a:pt x="9155" y="199407"/>
                      <a:pt x="16301" y="199407"/>
                    </a:cubicBezTo>
                    <a:lnTo>
                      <a:pt x="273096" y="199407"/>
                    </a:lnTo>
                    <a:lnTo>
                      <a:pt x="305698" y="199407"/>
                    </a:lnTo>
                    <a:lnTo>
                      <a:pt x="533911" y="199407"/>
                    </a:lnTo>
                    <a:cubicBezTo>
                      <a:pt x="541057" y="199407"/>
                      <a:pt x="546863" y="193601"/>
                      <a:pt x="546863" y="186456"/>
                    </a:cubicBezTo>
                    <a:lnTo>
                      <a:pt x="546863" y="16301"/>
                    </a:lnTo>
                    <a:cubicBezTo>
                      <a:pt x="546863" y="9155"/>
                      <a:pt x="541057" y="3350"/>
                      <a:pt x="533911" y="3350"/>
                    </a:cubicBezTo>
                    <a:lnTo>
                      <a:pt x="305698" y="3350"/>
                    </a:lnTo>
                    <a:lnTo>
                      <a:pt x="273096" y="3350"/>
                    </a:lnTo>
                    <a:lnTo>
                      <a:pt x="16301" y="3350"/>
                    </a:lnTo>
                    <a:close/>
                  </a:path>
                </a:pathLst>
              </a:custGeom>
              <a:grpFill/>
              <a:ln w="9525" cap="flat">
                <a:solidFill>
                  <a:schemeClr val="tx1"/>
                </a:solid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467ECE77-61E6-4625-821F-876B2BB7D2E5}"/>
                  </a:ext>
                </a:extLst>
              </p:cNvPr>
              <p:cNvSpPr/>
              <p:nvPr/>
            </p:nvSpPr>
            <p:spPr>
              <a:xfrm>
                <a:off x="6770323" y="3855023"/>
                <a:ext cx="274298" cy="100353"/>
              </a:xfrm>
              <a:custGeom>
                <a:avLst/>
                <a:gdLst>
                  <a:gd name="connsiteX0" fmla="*/ 16301 w 549318"/>
                  <a:gd name="connsiteY0" fmla="*/ 199854 h 200970"/>
                  <a:gd name="connsiteX1" fmla="*/ 244514 w 549318"/>
                  <a:gd name="connsiteY1" fmla="*/ 199854 h 200970"/>
                  <a:gd name="connsiteX2" fmla="*/ 277116 w 549318"/>
                  <a:gd name="connsiteY2" fmla="*/ 199854 h 200970"/>
                  <a:gd name="connsiteX3" fmla="*/ 534358 w 549318"/>
                  <a:gd name="connsiteY3" fmla="*/ 199854 h 200970"/>
                  <a:gd name="connsiteX4" fmla="*/ 547309 w 549318"/>
                  <a:gd name="connsiteY4" fmla="*/ 186902 h 200970"/>
                  <a:gd name="connsiteX5" fmla="*/ 547309 w 549318"/>
                  <a:gd name="connsiteY5" fmla="*/ 16301 h 200970"/>
                  <a:gd name="connsiteX6" fmla="*/ 534358 w 549318"/>
                  <a:gd name="connsiteY6" fmla="*/ 3350 h 200970"/>
                  <a:gd name="connsiteX7" fmla="*/ 16301 w 549318"/>
                  <a:gd name="connsiteY7" fmla="*/ 3350 h 200970"/>
                  <a:gd name="connsiteX8" fmla="*/ 3350 w 549318"/>
                  <a:gd name="connsiteY8" fmla="*/ 16301 h 200970"/>
                  <a:gd name="connsiteX9" fmla="*/ 3350 w 549318"/>
                  <a:gd name="connsiteY9" fmla="*/ 186456 h 200970"/>
                  <a:gd name="connsiteX10" fmla="*/ 16301 w 549318"/>
                  <a:gd name="connsiteY10" fmla="*/ 199854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16301" y="199854"/>
                    </a:moveTo>
                    <a:lnTo>
                      <a:pt x="244514" y="199854"/>
                    </a:lnTo>
                    <a:lnTo>
                      <a:pt x="277116" y="199854"/>
                    </a:lnTo>
                    <a:lnTo>
                      <a:pt x="534358" y="199854"/>
                    </a:lnTo>
                    <a:cubicBezTo>
                      <a:pt x="541503" y="199854"/>
                      <a:pt x="547309" y="194048"/>
                      <a:pt x="547309" y="186902"/>
                    </a:cubicBezTo>
                    <a:lnTo>
                      <a:pt x="547309" y="16301"/>
                    </a:lnTo>
                    <a:cubicBezTo>
                      <a:pt x="547309" y="9155"/>
                      <a:pt x="541503" y="3350"/>
                      <a:pt x="534358" y="3350"/>
                    </a:cubicBezTo>
                    <a:lnTo>
                      <a:pt x="16301" y="3350"/>
                    </a:lnTo>
                    <a:cubicBezTo>
                      <a:pt x="9155" y="3350"/>
                      <a:pt x="3350" y="9155"/>
                      <a:pt x="3350" y="16301"/>
                    </a:cubicBezTo>
                    <a:lnTo>
                      <a:pt x="3350" y="186456"/>
                    </a:lnTo>
                    <a:cubicBezTo>
                      <a:pt x="3350" y="194048"/>
                      <a:pt x="9155" y="199854"/>
                      <a:pt x="16301" y="199854"/>
                    </a:cubicBezTo>
                    <a:close/>
                  </a:path>
                </a:pathLst>
              </a:custGeom>
              <a:grpFill/>
              <a:ln w="9525" cap="flat">
                <a:solidFill>
                  <a:schemeClr val="tx1"/>
                </a:solid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15CECC2-5047-4593-9110-B9A69AC6FFF3}"/>
                  </a:ext>
                </a:extLst>
              </p:cNvPr>
              <p:cNvSpPr/>
              <p:nvPr/>
            </p:nvSpPr>
            <p:spPr>
              <a:xfrm>
                <a:off x="6770323" y="4312632"/>
                <a:ext cx="274298" cy="100353"/>
              </a:xfrm>
              <a:custGeom>
                <a:avLst/>
                <a:gdLst>
                  <a:gd name="connsiteX0" fmla="*/ 534358 w 549318"/>
                  <a:gd name="connsiteY0" fmla="*/ 3350 h 200970"/>
                  <a:gd name="connsiteX1" fmla="*/ 277562 w 549318"/>
                  <a:gd name="connsiteY1" fmla="*/ 3350 h 200970"/>
                  <a:gd name="connsiteX2" fmla="*/ 244960 w 549318"/>
                  <a:gd name="connsiteY2" fmla="*/ 3350 h 200970"/>
                  <a:gd name="connsiteX3" fmla="*/ 16301 w 549318"/>
                  <a:gd name="connsiteY3" fmla="*/ 3350 h 200970"/>
                  <a:gd name="connsiteX4" fmla="*/ 3350 w 549318"/>
                  <a:gd name="connsiteY4" fmla="*/ 16301 h 200970"/>
                  <a:gd name="connsiteX5" fmla="*/ 3350 w 549318"/>
                  <a:gd name="connsiteY5" fmla="*/ 186456 h 200970"/>
                  <a:gd name="connsiteX6" fmla="*/ 16301 w 549318"/>
                  <a:gd name="connsiteY6" fmla="*/ 199407 h 200970"/>
                  <a:gd name="connsiteX7" fmla="*/ 534358 w 549318"/>
                  <a:gd name="connsiteY7" fmla="*/ 199407 h 200970"/>
                  <a:gd name="connsiteX8" fmla="*/ 547309 w 549318"/>
                  <a:gd name="connsiteY8" fmla="*/ 186456 h 200970"/>
                  <a:gd name="connsiteX9" fmla="*/ 547309 w 549318"/>
                  <a:gd name="connsiteY9" fmla="*/ 16301 h 200970"/>
                  <a:gd name="connsiteX10" fmla="*/ 534358 w 549318"/>
                  <a:gd name="connsiteY10" fmla="*/ 3350 h 20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318" h="200970">
                    <a:moveTo>
                      <a:pt x="534358" y="3350"/>
                    </a:moveTo>
                    <a:lnTo>
                      <a:pt x="277562" y="3350"/>
                    </a:lnTo>
                    <a:lnTo>
                      <a:pt x="244960" y="3350"/>
                    </a:lnTo>
                    <a:lnTo>
                      <a:pt x="16301" y="3350"/>
                    </a:lnTo>
                    <a:cubicBezTo>
                      <a:pt x="9155" y="3350"/>
                      <a:pt x="3350" y="9155"/>
                      <a:pt x="3350" y="16301"/>
                    </a:cubicBezTo>
                    <a:lnTo>
                      <a:pt x="3350" y="186456"/>
                    </a:lnTo>
                    <a:cubicBezTo>
                      <a:pt x="3350" y="193601"/>
                      <a:pt x="9155" y="199407"/>
                      <a:pt x="16301" y="199407"/>
                    </a:cubicBezTo>
                    <a:lnTo>
                      <a:pt x="534358" y="199407"/>
                    </a:lnTo>
                    <a:cubicBezTo>
                      <a:pt x="541503" y="199407"/>
                      <a:pt x="547309" y="193601"/>
                      <a:pt x="547309" y="186456"/>
                    </a:cubicBezTo>
                    <a:lnTo>
                      <a:pt x="547309" y="16301"/>
                    </a:lnTo>
                    <a:cubicBezTo>
                      <a:pt x="547309" y="9602"/>
                      <a:pt x="541503" y="3350"/>
                      <a:pt x="534358" y="3350"/>
                    </a:cubicBezTo>
                    <a:close/>
                  </a:path>
                </a:pathLst>
              </a:custGeom>
              <a:grpFill/>
              <a:ln w="9525" cap="flat">
                <a:solidFill>
                  <a:schemeClr val="tx1"/>
                </a:solid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EE04B304-5E70-4E91-901E-13628DE670D4}"/>
                </a:ext>
              </a:extLst>
            </p:cNvPr>
            <p:cNvSpPr/>
            <p:nvPr/>
          </p:nvSpPr>
          <p:spPr>
            <a:xfrm>
              <a:off x="3066244" y="4185660"/>
              <a:ext cx="3009351" cy="355169"/>
            </a:xfrm>
            <a:prstGeom prst="rect">
              <a:avLst/>
            </a:prstGeom>
            <a:solidFill>
              <a:schemeClr val="bg1"/>
            </a:solidFill>
            <a:ln w="19050">
              <a:solidFill>
                <a:schemeClr val="tx1"/>
              </a:solidFill>
              <a:miter lim="800000"/>
            </a:ln>
          </p:spPr>
          <p:txBody>
            <a:bodyPr wrap="none" anchor="ctr">
              <a:noAutofit/>
            </a:bodyPr>
            <a:lstStyle/>
            <a:p>
              <a:pPr algn="ctr"/>
              <a:r>
                <a:rPr lang="en-US" sz="1865" b="1" dirty="0">
                  <a:solidFill>
                    <a:schemeClr val="tx2"/>
                  </a:solidFill>
                </a:rPr>
                <a:t>Knowledge Management</a:t>
              </a:r>
            </a:p>
          </p:txBody>
        </p:sp>
      </p:grpSp>
      <p:sp>
        <p:nvSpPr>
          <p:cNvPr id="121" name="Rectangle 120">
            <a:extLst>
              <a:ext uri="{FF2B5EF4-FFF2-40B4-BE49-F238E27FC236}">
                <a16:creationId xmlns:a16="http://schemas.microsoft.com/office/drawing/2014/main" id="{8161D684-830D-42BB-BC87-59FA54682059}"/>
              </a:ext>
            </a:extLst>
          </p:cNvPr>
          <p:cNvSpPr/>
          <p:nvPr/>
        </p:nvSpPr>
        <p:spPr>
          <a:xfrm>
            <a:off x="6186953" y="3570080"/>
            <a:ext cx="3731935" cy="1867368"/>
          </a:xfrm>
          <a:prstGeom prst="rect">
            <a:avLst/>
          </a:prstGeom>
          <a:solidFill>
            <a:schemeClr val="bg2">
              <a:alpha val="20000"/>
            </a:schemeClr>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82711" tIns="182711" rIns="182711" bIns="182711" numCol="1" spcCol="0" rtlCol="0" fromWordArt="0" anchor="ctr" anchorCtr="0" forceAA="0" compatLnSpc="1">
            <a:prstTxWarp prst="textNoShape">
              <a:avLst/>
            </a:prstTxWarp>
            <a:noAutofit/>
          </a:bodyPr>
          <a:lstStyle/>
          <a:p>
            <a:pPr algn="ctr"/>
            <a:endParaRPr lang="en-US" sz="2398" dirty="0">
              <a:solidFill>
                <a:schemeClr val="bg1"/>
              </a:solidFill>
              <a:latin typeface="+mj-lt"/>
            </a:endParaRPr>
          </a:p>
        </p:txBody>
      </p:sp>
      <p:sp>
        <p:nvSpPr>
          <p:cNvPr id="122" name="TextBox 121">
            <a:extLst>
              <a:ext uri="{FF2B5EF4-FFF2-40B4-BE49-F238E27FC236}">
                <a16:creationId xmlns:a16="http://schemas.microsoft.com/office/drawing/2014/main" id="{D13BA0D7-3FE1-4782-84BD-0E5127F65896}"/>
              </a:ext>
            </a:extLst>
          </p:cNvPr>
          <p:cNvSpPr txBox="1"/>
          <p:nvPr/>
        </p:nvSpPr>
        <p:spPr>
          <a:xfrm>
            <a:off x="6648985" y="3640237"/>
            <a:ext cx="2807868" cy="420243"/>
          </a:xfrm>
          <a:prstGeom prst="rect">
            <a:avLst/>
          </a:prstGeom>
        </p:spPr>
        <p:txBody>
          <a:bodyPr wrap="square">
            <a:spAutoFit/>
          </a:bodyPr>
          <a:lstStyle>
            <a:defPPr>
              <a:defRPr lang="en-US"/>
            </a:defPPr>
            <a:lvl1pPr algn="ctr">
              <a:spcAft>
                <a:spcPts val="500"/>
              </a:spcAft>
              <a:buClr>
                <a:srgbClr val="4776BD"/>
              </a:buClr>
              <a:defRPr sz="1800">
                <a:solidFill>
                  <a:srgbClr val="4776BD"/>
                </a:solidFill>
              </a:defRPr>
            </a:lvl1pPr>
          </a:lstStyle>
          <a:p>
            <a:r>
              <a:rPr lang="en-US" sz="2131" dirty="0">
                <a:solidFill>
                  <a:schemeClr val="tx2"/>
                </a:solidFill>
              </a:rPr>
              <a:t>NEW SCHOOL</a:t>
            </a:r>
          </a:p>
        </p:txBody>
      </p:sp>
      <p:sp>
        <p:nvSpPr>
          <p:cNvPr id="123" name="Rectangle 122">
            <a:extLst>
              <a:ext uri="{FF2B5EF4-FFF2-40B4-BE49-F238E27FC236}">
                <a16:creationId xmlns:a16="http://schemas.microsoft.com/office/drawing/2014/main" id="{070D5BB7-49B0-4FE1-BC57-0379544ED5B4}"/>
              </a:ext>
            </a:extLst>
          </p:cNvPr>
          <p:cNvSpPr/>
          <p:nvPr/>
        </p:nvSpPr>
        <p:spPr>
          <a:xfrm>
            <a:off x="2273127" y="3570080"/>
            <a:ext cx="3809575" cy="1867368"/>
          </a:xfrm>
          <a:prstGeom prst="rect">
            <a:avLst/>
          </a:prstGeom>
          <a:solidFill>
            <a:schemeClr val="bg2">
              <a:alpha val="20000"/>
            </a:schemeClr>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82711" tIns="182711" rIns="182711" bIns="182711" numCol="1" spcCol="0" rtlCol="0" fromWordArt="0" anchor="ctr" anchorCtr="0" forceAA="0" compatLnSpc="1">
            <a:prstTxWarp prst="textNoShape">
              <a:avLst/>
            </a:prstTxWarp>
            <a:noAutofit/>
          </a:bodyPr>
          <a:lstStyle/>
          <a:p>
            <a:pPr algn="ctr"/>
            <a:endParaRPr lang="en-US" sz="2398" dirty="0">
              <a:solidFill>
                <a:schemeClr val="bg1"/>
              </a:solidFill>
              <a:latin typeface="+mj-lt"/>
            </a:endParaRPr>
          </a:p>
        </p:txBody>
      </p:sp>
      <p:sp>
        <p:nvSpPr>
          <p:cNvPr id="124" name="TextBox 123">
            <a:extLst>
              <a:ext uri="{FF2B5EF4-FFF2-40B4-BE49-F238E27FC236}">
                <a16:creationId xmlns:a16="http://schemas.microsoft.com/office/drawing/2014/main" id="{B7193B07-6C5E-4FA5-ABE6-ED4DC72629C2}"/>
              </a:ext>
            </a:extLst>
          </p:cNvPr>
          <p:cNvSpPr txBox="1"/>
          <p:nvPr/>
        </p:nvSpPr>
        <p:spPr>
          <a:xfrm>
            <a:off x="2773981" y="3640237"/>
            <a:ext cx="2807868" cy="420243"/>
          </a:xfrm>
          <a:prstGeom prst="rect">
            <a:avLst/>
          </a:prstGeom>
        </p:spPr>
        <p:txBody>
          <a:bodyPr wrap="square">
            <a:spAutoFit/>
          </a:bodyPr>
          <a:lstStyle>
            <a:defPPr>
              <a:defRPr lang="en-US"/>
            </a:defPPr>
            <a:lvl1pPr algn="ctr">
              <a:spcAft>
                <a:spcPts val="500"/>
              </a:spcAft>
              <a:buClr>
                <a:srgbClr val="4776BD"/>
              </a:buClr>
              <a:defRPr sz="1800">
                <a:solidFill>
                  <a:srgbClr val="4776BD"/>
                </a:solidFill>
              </a:defRPr>
            </a:lvl1pPr>
          </a:lstStyle>
          <a:p>
            <a:r>
              <a:rPr lang="en-US" sz="2131" dirty="0">
                <a:solidFill>
                  <a:schemeClr val="tx2"/>
                </a:solidFill>
              </a:rPr>
              <a:t>OLD SCHOOL</a:t>
            </a:r>
          </a:p>
        </p:txBody>
      </p:sp>
      <p:sp>
        <p:nvSpPr>
          <p:cNvPr id="125" name="TextBox 124">
            <a:extLst>
              <a:ext uri="{FF2B5EF4-FFF2-40B4-BE49-F238E27FC236}">
                <a16:creationId xmlns:a16="http://schemas.microsoft.com/office/drawing/2014/main" id="{1984D27E-8218-4245-B4F7-633C2FBD48B7}"/>
              </a:ext>
            </a:extLst>
          </p:cNvPr>
          <p:cNvSpPr txBox="1"/>
          <p:nvPr/>
        </p:nvSpPr>
        <p:spPr>
          <a:xfrm>
            <a:off x="6225673" y="4764535"/>
            <a:ext cx="1224907" cy="408747"/>
          </a:xfrm>
          <a:prstGeom prst="rect">
            <a:avLst/>
          </a:prstGeom>
          <a:noFill/>
          <a:ln w="6350" cap="sq">
            <a:noFill/>
            <a:miter lim="800000"/>
          </a:ln>
        </p:spPr>
        <p:txBody>
          <a:bodyPr wrap="square" lIns="0" tIns="0" rIns="0" bIns="0" rtlCol="0" anchor="t">
            <a:noAutofit/>
          </a:bodyPr>
          <a:lstStyle/>
          <a:p>
            <a:pPr algn="ctr"/>
            <a:r>
              <a:rPr lang="en-US" sz="1332" dirty="0">
                <a:solidFill>
                  <a:schemeClr val="tx2"/>
                </a:solidFill>
              </a:rPr>
              <a:t>Automated Workflows</a:t>
            </a:r>
          </a:p>
        </p:txBody>
      </p:sp>
      <p:sp>
        <p:nvSpPr>
          <p:cNvPr id="126" name="Freeform 5" descr="circular arrows icon" title="circular arrows icon ">
            <a:extLst>
              <a:ext uri="{FF2B5EF4-FFF2-40B4-BE49-F238E27FC236}">
                <a16:creationId xmlns:a16="http://schemas.microsoft.com/office/drawing/2014/main" id="{54DBB6CC-38DC-4539-BF18-64AE549BC665}"/>
              </a:ext>
            </a:extLst>
          </p:cNvPr>
          <p:cNvSpPr>
            <a:spLocks noChangeAspect="1"/>
          </p:cNvSpPr>
          <p:nvPr/>
        </p:nvSpPr>
        <p:spPr bwMode="auto">
          <a:xfrm>
            <a:off x="6557721" y="4202973"/>
            <a:ext cx="560798" cy="424804"/>
          </a:xfrm>
          <a:custGeom>
            <a:avLst/>
            <a:gdLst/>
            <a:ahLst/>
            <a:cxnLst/>
            <a:rect l="l" t="t" r="r" b="b"/>
            <a:pathLst>
              <a:path w="635000" h="481012">
                <a:moveTo>
                  <a:pt x="546549" y="201612"/>
                </a:moveTo>
                <a:lnTo>
                  <a:pt x="548135" y="201788"/>
                </a:lnTo>
                <a:lnTo>
                  <a:pt x="548311" y="201788"/>
                </a:lnTo>
                <a:lnTo>
                  <a:pt x="548840" y="201788"/>
                </a:lnTo>
                <a:lnTo>
                  <a:pt x="549016" y="201788"/>
                </a:lnTo>
                <a:lnTo>
                  <a:pt x="550426" y="201965"/>
                </a:lnTo>
                <a:lnTo>
                  <a:pt x="552011" y="202494"/>
                </a:lnTo>
                <a:lnTo>
                  <a:pt x="553245" y="203022"/>
                </a:lnTo>
                <a:lnTo>
                  <a:pt x="554478" y="203727"/>
                </a:lnTo>
                <a:lnTo>
                  <a:pt x="555888" y="204785"/>
                </a:lnTo>
                <a:lnTo>
                  <a:pt x="556769" y="205667"/>
                </a:lnTo>
                <a:lnTo>
                  <a:pt x="557826" y="206724"/>
                </a:lnTo>
                <a:lnTo>
                  <a:pt x="558707" y="208134"/>
                </a:lnTo>
                <a:lnTo>
                  <a:pt x="632710" y="318484"/>
                </a:lnTo>
                <a:lnTo>
                  <a:pt x="633414" y="319718"/>
                </a:lnTo>
                <a:lnTo>
                  <a:pt x="633943" y="320776"/>
                </a:lnTo>
                <a:lnTo>
                  <a:pt x="634472" y="322010"/>
                </a:lnTo>
                <a:lnTo>
                  <a:pt x="634824" y="323420"/>
                </a:lnTo>
                <a:lnTo>
                  <a:pt x="635000" y="324830"/>
                </a:lnTo>
                <a:lnTo>
                  <a:pt x="635000" y="325888"/>
                </a:lnTo>
                <a:lnTo>
                  <a:pt x="635000" y="327298"/>
                </a:lnTo>
                <a:lnTo>
                  <a:pt x="634824" y="328532"/>
                </a:lnTo>
                <a:lnTo>
                  <a:pt x="634472" y="329766"/>
                </a:lnTo>
                <a:lnTo>
                  <a:pt x="633943" y="331000"/>
                </a:lnTo>
                <a:lnTo>
                  <a:pt x="633414" y="332234"/>
                </a:lnTo>
                <a:lnTo>
                  <a:pt x="632886" y="333115"/>
                </a:lnTo>
                <a:lnTo>
                  <a:pt x="632005" y="334349"/>
                </a:lnTo>
                <a:lnTo>
                  <a:pt x="631124" y="335231"/>
                </a:lnTo>
                <a:lnTo>
                  <a:pt x="630067" y="336288"/>
                </a:lnTo>
                <a:lnTo>
                  <a:pt x="629186" y="336993"/>
                </a:lnTo>
                <a:lnTo>
                  <a:pt x="627424" y="338051"/>
                </a:lnTo>
                <a:lnTo>
                  <a:pt x="625485" y="338756"/>
                </a:lnTo>
                <a:lnTo>
                  <a:pt x="623723" y="339109"/>
                </a:lnTo>
                <a:lnTo>
                  <a:pt x="621785" y="339109"/>
                </a:lnTo>
                <a:lnTo>
                  <a:pt x="620023" y="339109"/>
                </a:lnTo>
                <a:lnTo>
                  <a:pt x="618438" y="338756"/>
                </a:lnTo>
                <a:lnTo>
                  <a:pt x="617028" y="338404"/>
                </a:lnTo>
                <a:lnTo>
                  <a:pt x="615442" y="337875"/>
                </a:lnTo>
                <a:lnTo>
                  <a:pt x="614209" y="336817"/>
                </a:lnTo>
                <a:lnTo>
                  <a:pt x="612799" y="335936"/>
                </a:lnTo>
                <a:lnTo>
                  <a:pt x="611566" y="334702"/>
                </a:lnTo>
                <a:lnTo>
                  <a:pt x="610685" y="333292"/>
                </a:lnTo>
                <a:lnTo>
                  <a:pt x="561526" y="259960"/>
                </a:lnTo>
                <a:lnTo>
                  <a:pt x="560469" y="269479"/>
                </a:lnTo>
                <a:lnTo>
                  <a:pt x="559235" y="278822"/>
                </a:lnTo>
                <a:lnTo>
                  <a:pt x="557473" y="288341"/>
                </a:lnTo>
                <a:lnTo>
                  <a:pt x="555535" y="297507"/>
                </a:lnTo>
                <a:lnTo>
                  <a:pt x="552892" y="306674"/>
                </a:lnTo>
                <a:lnTo>
                  <a:pt x="550249" y="315487"/>
                </a:lnTo>
                <a:lnTo>
                  <a:pt x="547078" y="324301"/>
                </a:lnTo>
                <a:lnTo>
                  <a:pt x="543730" y="333115"/>
                </a:lnTo>
                <a:lnTo>
                  <a:pt x="539854" y="341753"/>
                </a:lnTo>
                <a:lnTo>
                  <a:pt x="535801" y="350038"/>
                </a:lnTo>
                <a:lnTo>
                  <a:pt x="531572" y="358323"/>
                </a:lnTo>
                <a:lnTo>
                  <a:pt x="526815" y="366255"/>
                </a:lnTo>
                <a:lnTo>
                  <a:pt x="521705" y="374188"/>
                </a:lnTo>
                <a:lnTo>
                  <a:pt x="516420" y="381768"/>
                </a:lnTo>
                <a:lnTo>
                  <a:pt x="510781" y="389172"/>
                </a:lnTo>
                <a:lnTo>
                  <a:pt x="504967" y="396399"/>
                </a:lnTo>
                <a:lnTo>
                  <a:pt x="498800" y="403450"/>
                </a:lnTo>
                <a:lnTo>
                  <a:pt x="492281" y="409972"/>
                </a:lnTo>
                <a:lnTo>
                  <a:pt x="485761" y="416671"/>
                </a:lnTo>
                <a:lnTo>
                  <a:pt x="478713" y="422841"/>
                </a:lnTo>
                <a:lnTo>
                  <a:pt x="471489" y="428658"/>
                </a:lnTo>
                <a:lnTo>
                  <a:pt x="464089" y="434651"/>
                </a:lnTo>
                <a:lnTo>
                  <a:pt x="456160" y="439763"/>
                </a:lnTo>
                <a:lnTo>
                  <a:pt x="448231" y="445052"/>
                </a:lnTo>
                <a:lnTo>
                  <a:pt x="440302" y="449811"/>
                </a:lnTo>
                <a:lnTo>
                  <a:pt x="431845" y="454394"/>
                </a:lnTo>
                <a:lnTo>
                  <a:pt x="423388" y="458625"/>
                </a:lnTo>
                <a:lnTo>
                  <a:pt x="414402" y="462503"/>
                </a:lnTo>
                <a:lnTo>
                  <a:pt x="405415" y="466029"/>
                </a:lnTo>
                <a:lnTo>
                  <a:pt x="396253" y="469025"/>
                </a:lnTo>
                <a:lnTo>
                  <a:pt x="386915" y="472022"/>
                </a:lnTo>
                <a:lnTo>
                  <a:pt x="377224" y="474490"/>
                </a:lnTo>
                <a:lnTo>
                  <a:pt x="370352" y="476076"/>
                </a:lnTo>
                <a:lnTo>
                  <a:pt x="363304" y="477310"/>
                </a:lnTo>
                <a:lnTo>
                  <a:pt x="356256" y="478544"/>
                </a:lnTo>
                <a:lnTo>
                  <a:pt x="349385" y="479426"/>
                </a:lnTo>
                <a:lnTo>
                  <a:pt x="342337" y="479954"/>
                </a:lnTo>
                <a:lnTo>
                  <a:pt x="335465" y="480660"/>
                </a:lnTo>
                <a:lnTo>
                  <a:pt x="328417" y="481012"/>
                </a:lnTo>
                <a:lnTo>
                  <a:pt x="321546" y="481012"/>
                </a:lnTo>
                <a:lnTo>
                  <a:pt x="315731" y="481012"/>
                </a:lnTo>
                <a:lnTo>
                  <a:pt x="309917" y="480836"/>
                </a:lnTo>
                <a:lnTo>
                  <a:pt x="303926" y="480483"/>
                </a:lnTo>
                <a:lnTo>
                  <a:pt x="298112" y="479778"/>
                </a:lnTo>
                <a:lnTo>
                  <a:pt x="292473" y="479249"/>
                </a:lnTo>
                <a:lnTo>
                  <a:pt x="286659" y="478544"/>
                </a:lnTo>
                <a:lnTo>
                  <a:pt x="281020" y="477487"/>
                </a:lnTo>
                <a:lnTo>
                  <a:pt x="275382" y="476605"/>
                </a:lnTo>
                <a:lnTo>
                  <a:pt x="269744" y="475371"/>
                </a:lnTo>
                <a:lnTo>
                  <a:pt x="264106" y="473961"/>
                </a:lnTo>
                <a:lnTo>
                  <a:pt x="258467" y="472551"/>
                </a:lnTo>
                <a:lnTo>
                  <a:pt x="253005" y="470788"/>
                </a:lnTo>
                <a:lnTo>
                  <a:pt x="247543" y="469378"/>
                </a:lnTo>
                <a:lnTo>
                  <a:pt x="242081" y="467439"/>
                </a:lnTo>
                <a:lnTo>
                  <a:pt x="236619" y="465323"/>
                </a:lnTo>
                <a:lnTo>
                  <a:pt x="231157" y="463208"/>
                </a:lnTo>
                <a:lnTo>
                  <a:pt x="225871" y="460916"/>
                </a:lnTo>
                <a:lnTo>
                  <a:pt x="220585" y="458625"/>
                </a:lnTo>
                <a:lnTo>
                  <a:pt x="215299" y="455981"/>
                </a:lnTo>
                <a:lnTo>
                  <a:pt x="210189" y="453337"/>
                </a:lnTo>
                <a:lnTo>
                  <a:pt x="204903" y="450516"/>
                </a:lnTo>
                <a:lnTo>
                  <a:pt x="199970" y="447696"/>
                </a:lnTo>
                <a:lnTo>
                  <a:pt x="195036" y="444699"/>
                </a:lnTo>
                <a:lnTo>
                  <a:pt x="190103" y="441350"/>
                </a:lnTo>
                <a:lnTo>
                  <a:pt x="185346" y="438353"/>
                </a:lnTo>
                <a:lnTo>
                  <a:pt x="180412" y="434827"/>
                </a:lnTo>
                <a:lnTo>
                  <a:pt x="175655" y="431302"/>
                </a:lnTo>
                <a:lnTo>
                  <a:pt x="171074" y="427600"/>
                </a:lnTo>
                <a:lnTo>
                  <a:pt x="166492" y="423722"/>
                </a:lnTo>
                <a:lnTo>
                  <a:pt x="162088" y="419668"/>
                </a:lnTo>
                <a:lnTo>
                  <a:pt x="157683" y="415789"/>
                </a:lnTo>
                <a:lnTo>
                  <a:pt x="153278" y="411559"/>
                </a:lnTo>
                <a:lnTo>
                  <a:pt x="152397" y="410501"/>
                </a:lnTo>
                <a:lnTo>
                  <a:pt x="151516" y="409620"/>
                </a:lnTo>
                <a:lnTo>
                  <a:pt x="150811" y="408386"/>
                </a:lnTo>
                <a:lnTo>
                  <a:pt x="150459" y="407328"/>
                </a:lnTo>
                <a:lnTo>
                  <a:pt x="149754" y="406094"/>
                </a:lnTo>
                <a:lnTo>
                  <a:pt x="149578" y="404684"/>
                </a:lnTo>
                <a:lnTo>
                  <a:pt x="149401" y="403626"/>
                </a:lnTo>
                <a:lnTo>
                  <a:pt x="149225" y="402216"/>
                </a:lnTo>
                <a:lnTo>
                  <a:pt x="149401" y="400806"/>
                </a:lnTo>
                <a:lnTo>
                  <a:pt x="149578" y="399572"/>
                </a:lnTo>
                <a:lnTo>
                  <a:pt x="149754" y="398514"/>
                </a:lnTo>
                <a:lnTo>
                  <a:pt x="150282" y="397104"/>
                </a:lnTo>
                <a:lnTo>
                  <a:pt x="150811" y="395870"/>
                </a:lnTo>
                <a:lnTo>
                  <a:pt x="151339" y="394812"/>
                </a:lnTo>
                <a:lnTo>
                  <a:pt x="152220" y="393755"/>
                </a:lnTo>
                <a:lnTo>
                  <a:pt x="153101" y="392873"/>
                </a:lnTo>
                <a:lnTo>
                  <a:pt x="154159" y="391816"/>
                </a:lnTo>
                <a:lnTo>
                  <a:pt x="155216" y="391111"/>
                </a:lnTo>
                <a:lnTo>
                  <a:pt x="156273" y="390229"/>
                </a:lnTo>
                <a:lnTo>
                  <a:pt x="157683" y="389700"/>
                </a:lnTo>
                <a:lnTo>
                  <a:pt x="158740" y="389348"/>
                </a:lnTo>
                <a:lnTo>
                  <a:pt x="159973" y="389172"/>
                </a:lnTo>
                <a:lnTo>
                  <a:pt x="161383" y="388995"/>
                </a:lnTo>
                <a:lnTo>
                  <a:pt x="162440" y="388819"/>
                </a:lnTo>
                <a:lnTo>
                  <a:pt x="163849" y="388819"/>
                </a:lnTo>
                <a:lnTo>
                  <a:pt x="165083" y="388995"/>
                </a:lnTo>
                <a:lnTo>
                  <a:pt x="166316" y="389348"/>
                </a:lnTo>
                <a:lnTo>
                  <a:pt x="167550" y="389700"/>
                </a:lnTo>
                <a:lnTo>
                  <a:pt x="168783" y="390229"/>
                </a:lnTo>
                <a:lnTo>
                  <a:pt x="169840" y="390934"/>
                </a:lnTo>
                <a:lnTo>
                  <a:pt x="171074" y="391639"/>
                </a:lnTo>
                <a:lnTo>
                  <a:pt x="171955" y="392697"/>
                </a:lnTo>
                <a:lnTo>
                  <a:pt x="176888" y="397280"/>
                </a:lnTo>
                <a:lnTo>
                  <a:pt x="182174" y="402040"/>
                </a:lnTo>
                <a:lnTo>
                  <a:pt x="187460" y="406447"/>
                </a:lnTo>
                <a:lnTo>
                  <a:pt x="192746" y="410501"/>
                </a:lnTo>
                <a:lnTo>
                  <a:pt x="198208" y="414732"/>
                </a:lnTo>
                <a:lnTo>
                  <a:pt x="203846" y="418610"/>
                </a:lnTo>
                <a:lnTo>
                  <a:pt x="209484" y="422312"/>
                </a:lnTo>
                <a:lnTo>
                  <a:pt x="215299" y="425661"/>
                </a:lnTo>
                <a:lnTo>
                  <a:pt x="221113" y="429010"/>
                </a:lnTo>
                <a:lnTo>
                  <a:pt x="226928" y="432007"/>
                </a:lnTo>
                <a:lnTo>
                  <a:pt x="233095" y="435004"/>
                </a:lnTo>
                <a:lnTo>
                  <a:pt x="239262" y="437648"/>
                </a:lnTo>
                <a:lnTo>
                  <a:pt x="245252" y="440116"/>
                </a:lnTo>
                <a:lnTo>
                  <a:pt x="251596" y="442407"/>
                </a:lnTo>
                <a:lnTo>
                  <a:pt x="257939" y="444523"/>
                </a:lnTo>
                <a:lnTo>
                  <a:pt x="264458" y="446462"/>
                </a:lnTo>
                <a:lnTo>
                  <a:pt x="270801" y="448048"/>
                </a:lnTo>
                <a:lnTo>
                  <a:pt x="277320" y="449635"/>
                </a:lnTo>
                <a:lnTo>
                  <a:pt x="283663" y="451045"/>
                </a:lnTo>
                <a:lnTo>
                  <a:pt x="290359" y="451926"/>
                </a:lnTo>
                <a:lnTo>
                  <a:pt x="297054" y="452984"/>
                </a:lnTo>
                <a:lnTo>
                  <a:pt x="303574" y="453513"/>
                </a:lnTo>
                <a:lnTo>
                  <a:pt x="310445" y="454042"/>
                </a:lnTo>
                <a:lnTo>
                  <a:pt x="317141" y="454218"/>
                </a:lnTo>
                <a:lnTo>
                  <a:pt x="323836" y="454218"/>
                </a:lnTo>
                <a:lnTo>
                  <a:pt x="330532" y="454042"/>
                </a:lnTo>
                <a:lnTo>
                  <a:pt x="337403" y="453689"/>
                </a:lnTo>
                <a:lnTo>
                  <a:pt x="344099" y="453160"/>
                </a:lnTo>
                <a:lnTo>
                  <a:pt x="350794" y="452279"/>
                </a:lnTo>
                <a:lnTo>
                  <a:pt x="357666" y="451221"/>
                </a:lnTo>
                <a:lnTo>
                  <a:pt x="364362" y="449987"/>
                </a:lnTo>
                <a:lnTo>
                  <a:pt x="371057" y="448401"/>
                </a:lnTo>
                <a:lnTo>
                  <a:pt x="379867" y="446285"/>
                </a:lnTo>
                <a:lnTo>
                  <a:pt x="388324" y="443641"/>
                </a:lnTo>
                <a:lnTo>
                  <a:pt x="396782" y="440645"/>
                </a:lnTo>
                <a:lnTo>
                  <a:pt x="405063" y="437472"/>
                </a:lnTo>
                <a:lnTo>
                  <a:pt x="412992" y="433770"/>
                </a:lnTo>
                <a:lnTo>
                  <a:pt x="420745" y="430068"/>
                </a:lnTo>
                <a:lnTo>
                  <a:pt x="428497" y="425837"/>
                </a:lnTo>
                <a:lnTo>
                  <a:pt x="435898" y="421254"/>
                </a:lnTo>
                <a:lnTo>
                  <a:pt x="442945" y="416671"/>
                </a:lnTo>
                <a:lnTo>
                  <a:pt x="449993" y="411559"/>
                </a:lnTo>
                <a:lnTo>
                  <a:pt x="456865" y="406270"/>
                </a:lnTo>
                <a:lnTo>
                  <a:pt x="463208" y="400806"/>
                </a:lnTo>
                <a:lnTo>
                  <a:pt x="469551" y="394989"/>
                </a:lnTo>
                <a:lnTo>
                  <a:pt x="475542" y="388995"/>
                </a:lnTo>
                <a:lnTo>
                  <a:pt x="481356" y="382649"/>
                </a:lnTo>
                <a:lnTo>
                  <a:pt x="486818" y="376303"/>
                </a:lnTo>
                <a:lnTo>
                  <a:pt x="492104" y="369605"/>
                </a:lnTo>
                <a:lnTo>
                  <a:pt x="497214" y="362730"/>
                </a:lnTo>
                <a:lnTo>
                  <a:pt x="501795" y="355679"/>
                </a:lnTo>
                <a:lnTo>
                  <a:pt x="506376" y="348275"/>
                </a:lnTo>
                <a:lnTo>
                  <a:pt x="510429" y="340871"/>
                </a:lnTo>
                <a:lnTo>
                  <a:pt x="514305" y="333292"/>
                </a:lnTo>
                <a:lnTo>
                  <a:pt x="517829" y="325712"/>
                </a:lnTo>
                <a:lnTo>
                  <a:pt x="521177" y="317779"/>
                </a:lnTo>
                <a:lnTo>
                  <a:pt x="523996" y="309670"/>
                </a:lnTo>
                <a:lnTo>
                  <a:pt x="526639" y="301562"/>
                </a:lnTo>
                <a:lnTo>
                  <a:pt x="528930" y="293276"/>
                </a:lnTo>
                <a:lnTo>
                  <a:pt x="530868" y="284991"/>
                </a:lnTo>
                <a:lnTo>
                  <a:pt x="532453" y="276354"/>
                </a:lnTo>
                <a:lnTo>
                  <a:pt x="533863" y="267716"/>
                </a:lnTo>
                <a:lnTo>
                  <a:pt x="534744" y="259255"/>
                </a:lnTo>
                <a:lnTo>
                  <a:pt x="535449" y="250441"/>
                </a:lnTo>
                <a:lnTo>
                  <a:pt x="472018" y="326064"/>
                </a:lnTo>
                <a:lnTo>
                  <a:pt x="471137" y="327122"/>
                </a:lnTo>
                <a:lnTo>
                  <a:pt x="470080" y="328003"/>
                </a:lnTo>
                <a:lnTo>
                  <a:pt x="469199" y="328885"/>
                </a:lnTo>
                <a:lnTo>
                  <a:pt x="467965" y="329413"/>
                </a:lnTo>
                <a:lnTo>
                  <a:pt x="466732" y="329942"/>
                </a:lnTo>
                <a:lnTo>
                  <a:pt x="465675" y="330471"/>
                </a:lnTo>
                <a:lnTo>
                  <a:pt x="464265" y="330647"/>
                </a:lnTo>
                <a:lnTo>
                  <a:pt x="463032" y="330824"/>
                </a:lnTo>
                <a:lnTo>
                  <a:pt x="461622" y="331000"/>
                </a:lnTo>
                <a:lnTo>
                  <a:pt x="460565" y="330824"/>
                </a:lnTo>
                <a:lnTo>
                  <a:pt x="459156" y="330647"/>
                </a:lnTo>
                <a:lnTo>
                  <a:pt x="457922" y="330471"/>
                </a:lnTo>
                <a:lnTo>
                  <a:pt x="456689" y="329766"/>
                </a:lnTo>
                <a:lnTo>
                  <a:pt x="455455" y="329237"/>
                </a:lnTo>
                <a:lnTo>
                  <a:pt x="454222" y="328708"/>
                </a:lnTo>
                <a:lnTo>
                  <a:pt x="453341" y="327827"/>
                </a:lnTo>
                <a:lnTo>
                  <a:pt x="452284" y="326946"/>
                </a:lnTo>
                <a:lnTo>
                  <a:pt x="451403" y="325888"/>
                </a:lnTo>
                <a:lnTo>
                  <a:pt x="450522" y="324830"/>
                </a:lnTo>
                <a:lnTo>
                  <a:pt x="449993" y="323596"/>
                </a:lnTo>
                <a:lnTo>
                  <a:pt x="449465" y="322362"/>
                </a:lnTo>
                <a:lnTo>
                  <a:pt x="449112" y="321305"/>
                </a:lnTo>
                <a:lnTo>
                  <a:pt x="448584" y="320071"/>
                </a:lnTo>
                <a:lnTo>
                  <a:pt x="448584" y="318660"/>
                </a:lnTo>
                <a:lnTo>
                  <a:pt x="448408" y="317603"/>
                </a:lnTo>
                <a:lnTo>
                  <a:pt x="448584" y="316193"/>
                </a:lnTo>
                <a:lnTo>
                  <a:pt x="448760" y="314959"/>
                </a:lnTo>
                <a:lnTo>
                  <a:pt x="449112" y="313548"/>
                </a:lnTo>
                <a:lnTo>
                  <a:pt x="449641" y="312491"/>
                </a:lnTo>
                <a:lnTo>
                  <a:pt x="449993" y="311257"/>
                </a:lnTo>
                <a:lnTo>
                  <a:pt x="450874" y="310023"/>
                </a:lnTo>
                <a:lnTo>
                  <a:pt x="451579" y="308965"/>
                </a:lnTo>
                <a:lnTo>
                  <a:pt x="537211" y="206548"/>
                </a:lnTo>
                <a:lnTo>
                  <a:pt x="538092" y="205314"/>
                </a:lnTo>
                <a:lnTo>
                  <a:pt x="539325" y="204433"/>
                </a:lnTo>
                <a:lnTo>
                  <a:pt x="540735" y="203551"/>
                </a:lnTo>
                <a:lnTo>
                  <a:pt x="541968" y="202846"/>
                </a:lnTo>
                <a:lnTo>
                  <a:pt x="543378" y="202141"/>
                </a:lnTo>
                <a:lnTo>
                  <a:pt x="544963" y="201788"/>
                </a:lnTo>
                <a:close/>
                <a:moveTo>
                  <a:pt x="314987" y="0"/>
                </a:moveTo>
                <a:lnTo>
                  <a:pt x="322919" y="0"/>
                </a:lnTo>
                <a:lnTo>
                  <a:pt x="331203" y="176"/>
                </a:lnTo>
                <a:lnTo>
                  <a:pt x="339135" y="530"/>
                </a:lnTo>
                <a:lnTo>
                  <a:pt x="347067" y="1413"/>
                </a:lnTo>
                <a:lnTo>
                  <a:pt x="355175" y="2296"/>
                </a:lnTo>
                <a:lnTo>
                  <a:pt x="363107" y="3708"/>
                </a:lnTo>
                <a:lnTo>
                  <a:pt x="370863" y="5121"/>
                </a:lnTo>
                <a:lnTo>
                  <a:pt x="378619" y="6887"/>
                </a:lnTo>
                <a:lnTo>
                  <a:pt x="386551" y="9006"/>
                </a:lnTo>
                <a:lnTo>
                  <a:pt x="394130" y="11302"/>
                </a:lnTo>
                <a:lnTo>
                  <a:pt x="401710" y="13951"/>
                </a:lnTo>
                <a:lnTo>
                  <a:pt x="409113" y="16600"/>
                </a:lnTo>
                <a:lnTo>
                  <a:pt x="416516" y="19778"/>
                </a:lnTo>
                <a:lnTo>
                  <a:pt x="423919" y="23133"/>
                </a:lnTo>
                <a:lnTo>
                  <a:pt x="431146" y="26665"/>
                </a:lnTo>
                <a:lnTo>
                  <a:pt x="438197" y="30374"/>
                </a:lnTo>
                <a:lnTo>
                  <a:pt x="445247" y="34435"/>
                </a:lnTo>
                <a:lnTo>
                  <a:pt x="451945" y="38674"/>
                </a:lnTo>
                <a:lnTo>
                  <a:pt x="458643" y="43265"/>
                </a:lnTo>
                <a:lnTo>
                  <a:pt x="465342" y="47856"/>
                </a:lnTo>
                <a:lnTo>
                  <a:pt x="471687" y="52977"/>
                </a:lnTo>
                <a:lnTo>
                  <a:pt x="478033" y="58099"/>
                </a:lnTo>
                <a:lnTo>
                  <a:pt x="484026" y="63573"/>
                </a:lnTo>
                <a:lnTo>
                  <a:pt x="490019" y="69224"/>
                </a:lnTo>
                <a:lnTo>
                  <a:pt x="495836" y="75228"/>
                </a:lnTo>
                <a:lnTo>
                  <a:pt x="501300" y="81232"/>
                </a:lnTo>
                <a:lnTo>
                  <a:pt x="502357" y="82292"/>
                </a:lnTo>
                <a:lnTo>
                  <a:pt x="503062" y="83528"/>
                </a:lnTo>
                <a:lnTo>
                  <a:pt x="503767" y="84587"/>
                </a:lnTo>
                <a:lnTo>
                  <a:pt x="504120" y="85824"/>
                </a:lnTo>
                <a:lnTo>
                  <a:pt x="504473" y="87236"/>
                </a:lnTo>
                <a:lnTo>
                  <a:pt x="504649" y="88296"/>
                </a:lnTo>
                <a:lnTo>
                  <a:pt x="504825" y="89709"/>
                </a:lnTo>
                <a:lnTo>
                  <a:pt x="504649" y="90945"/>
                </a:lnTo>
                <a:lnTo>
                  <a:pt x="504649" y="92181"/>
                </a:lnTo>
                <a:lnTo>
                  <a:pt x="504296" y="93417"/>
                </a:lnTo>
                <a:lnTo>
                  <a:pt x="503944" y="94830"/>
                </a:lnTo>
                <a:lnTo>
                  <a:pt x="503591" y="95889"/>
                </a:lnTo>
                <a:lnTo>
                  <a:pt x="502886" y="97125"/>
                </a:lnTo>
                <a:lnTo>
                  <a:pt x="502181" y="98185"/>
                </a:lnTo>
                <a:lnTo>
                  <a:pt x="501300" y="99245"/>
                </a:lnTo>
                <a:lnTo>
                  <a:pt x="500418" y="100304"/>
                </a:lnTo>
                <a:lnTo>
                  <a:pt x="499185" y="101010"/>
                </a:lnTo>
                <a:lnTo>
                  <a:pt x="498127" y="101893"/>
                </a:lnTo>
                <a:lnTo>
                  <a:pt x="496893" y="102423"/>
                </a:lnTo>
                <a:lnTo>
                  <a:pt x="495659" y="102776"/>
                </a:lnTo>
                <a:lnTo>
                  <a:pt x="494602" y="103130"/>
                </a:lnTo>
                <a:lnTo>
                  <a:pt x="493192" y="103306"/>
                </a:lnTo>
                <a:lnTo>
                  <a:pt x="491958" y="103659"/>
                </a:lnTo>
                <a:lnTo>
                  <a:pt x="490724" y="103659"/>
                </a:lnTo>
                <a:lnTo>
                  <a:pt x="489490" y="103306"/>
                </a:lnTo>
                <a:lnTo>
                  <a:pt x="488080" y="103130"/>
                </a:lnTo>
                <a:lnTo>
                  <a:pt x="487022" y="102776"/>
                </a:lnTo>
                <a:lnTo>
                  <a:pt x="485788" y="102247"/>
                </a:lnTo>
                <a:lnTo>
                  <a:pt x="484555" y="101717"/>
                </a:lnTo>
                <a:lnTo>
                  <a:pt x="483497" y="100834"/>
                </a:lnTo>
                <a:lnTo>
                  <a:pt x="482439" y="100127"/>
                </a:lnTo>
                <a:lnTo>
                  <a:pt x="481558" y="99068"/>
                </a:lnTo>
                <a:lnTo>
                  <a:pt x="476446" y="93594"/>
                </a:lnTo>
                <a:lnTo>
                  <a:pt x="471335" y="88296"/>
                </a:lnTo>
                <a:lnTo>
                  <a:pt x="466047" y="83175"/>
                </a:lnTo>
                <a:lnTo>
                  <a:pt x="460582" y="78407"/>
                </a:lnTo>
                <a:lnTo>
                  <a:pt x="454942" y="73639"/>
                </a:lnTo>
                <a:lnTo>
                  <a:pt x="449301" y="69401"/>
                </a:lnTo>
                <a:lnTo>
                  <a:pt x="443485" y="65162"/>
                </a:lnTo>
                <a:lnTo>
                  <a:pt x="437668" y="61101"/>
                </a:lnTo>
                <a:lnTo>
                  <a:pt x="431322" y="57216"/>
                </a:lnTo>
                <a:lnTo>
                  <a:pt x="425329" y="53684"/>
                </a:lnTo>
                <a:lnTo>
                  <a:pt x="418807" y="50152"/>
                </a:lnTo>
                <a:lnTo>
                  <a:pt x="412462" y="47150"/>
                </a:lnTo>
                <a:lnTo>
                  <a:pt x="405940" y="44148"/>
                </a:lnTo>
                <a:lnTo>
                  <a:pt x="399418" y="41499"/>
                </a:lnTo>
                <a:lnTo>
                  <a:pt x="392720" y="39027"/>
                </a:lnTo>
                <a:lnTo>
                  <a:pt x="386198" y="36731"/>
                </a:lnTo>
                <a:lnTo>
                  <a:pt x="379324" y="34788"/>
                </a:lnTo>
                <a:lnTo>
                  <a:pt x="372273" y="32846"/>
                </a:lnTo>
                <a:lnTo>
                  <a:pt x="365399" y="31257"/>
                </a:lnTo>
                <a:lnTo>
                  <a:pt x="358348" y="29844"/>
                </a:lnTo>
                <a:lnTo>
                  <a:pt x="351474" y="28961"/>
                </a:lnTo>
                <a:lnTo>
                  <a:pt x="344423" y="27901"/>
                </a:lnTo>
                <a:lnTo>
                  <a:pt x="337196" y="27372"/>
                </a:lnTo>
                <a:lnTo>
                  <a:pt x="329969" y="27018"/>
                </a:lnTo>
                <a:lnTo>
                  <a:pt x="322743" y="26842"/>
                </a:lnTo>
                <a:lnTo>
                  <a:pt x="315692" y="26842"/>
                </a:lnTo>
                <a:lnTo>
                  <a:pt x="308465" y="27195"/>
                </a:lnTo>
                <a:lnTo>
                  <a:pt x="301238" y="27725"/>
                </a:lnTo>
                <a:lnTo>
                  <a:pt x="293835" y="28608"/>
                </a:lnTo>
                <a:lnTo>
                  <a:pt x="286608" y="29491"/>
                </a:lnTo>
                <a:lnTo>
                  <a:pt x="279381" y="30903"/>
                </a:lnTo>
                <a:lnTo>
                  <a:pt x="272507" y="32493"/>
                </a:lnTo>
                <a:lnTo>
                  <a:pt x="267219" y="33729"/>
                </a:lnTo>
                <a:lnTo>
                  <a:pt x="262107" y="35142"/>
                </a:lnTo>
                <a:lnTo>
                  <a:pt x="256996" y="36731"/>
                </a:lnTo>
                <a:lnTo>
                  <a:pt x="251884" y="38320"/>
                </a:lnTo>
                <a:lnTo>
                  <a:pt x="246948" y="40263"/>
                </a:lnTo>
                <a:lnTo>
                  <a:pt x="242013" y="42029"/>
                </a:lnTo>
                <a:lnTo>
                  <a:pt x="237078" y="43971"/>
                </a:lnTo>
                <a:lnTo>
                  <a:pt x="232495" y="46090"/>
                </a:lnTo>
                <a:lnTo>
                  <a:pt x="227735" y="48386"/>
                </a:lnTo>
                <a:lnTo>
                  <a:pt x="223153" y="50858"/>
                </a:lnTo>
                <a:lnTo>
                  <a:pt x="218393" y="53154"/>
                </a:lnTo>
                <a:lnTo>
                  <a:pt x="213987" y="55626"/>
                </a:lnTo>
                <a:lnTo>
                  <a:pt x="209404" y="58452"/>
                </a:lnTo>
                <a:lnTo>
                  <a:pt x="205173" y="61101"/>
                </a:lnTo>
                <a:lnTo>
                  <a:pt x="200591" y="64103"/>
                </a:lnTo>
                <a:lnTo>
                  <a:pt x="196536" y="67105"/>
                </a:lnTo>
                <a:lnTo>
                  <a:pt x="192306" y="70107"/>
                </a:lnTo>
                <a:lnTo>
                  <a:pt x="188252" y="73286"/>
                </a:lnTo>
                <a:lnTo>
                  <a:pt x="184198" y="76641"/>
                </a:lnTo>
                <a:lnTo>
                  <a:pt x="180144" y="80173"/>
                </a:lnTo>
                <a:lnTo>
                  <a:pt x="176442" y="83704"/>
                </a:lnTo>
                <a:lnTo>
                  <a:pt x="172564" y="87236"/>
                </a:lnTo>
                <a:lnTo>
                  <a:pt x="168863" y="90945"/>
                </a:lnTo>
                <a:lnTo>
                  <a:pt x="165337" y="94653"/>
                </a:lnTo>
                <a:lnTo>
                  <a:pt x="161812" y="98538"/>
                </a:lnTo>
                <a:lnTo>
                  <a:pt x="158287" y="102600"/>
                </a:lnTo>
                <a:lnTo>
                  <a:pt x="155114" y="106485"/>
                </a:lnTo>
                <a:lnTo>
                  <a:pt x="151941" y="110900"/>
                </a:lnTo>
                <a:lnTo>
                  <a:pt x="148592" y="114961"/>
                </a:lnTo>
                <a:lnTo>
                  <a:pt x="145595" y="119376"/>
                </a:lnTo>
                <a:lnTo>
                  <a:pt x="142775" y="123791"/>
                </a:lnTo>
                <a:lnTo>
                  <a:pt x="139779" y="128206"/>
                </a:lnTo>
                <a:lnTo>
                  <a:pt x="135548" y="135622"/>
                </a:lnTo>
                <a:lnTo>
                  <a:pt x="131494" y="143039"/>
                </a:lnTo>
                <a:lnTo>
                  <a:pt x="127793" y="150633"/>
                </a:lnTo>
                <a:lnTo>
                  <a:pt x="124443" y="158579"/>
                </a:lnTo>
                <a:lnTo>
                  <a:pt x="121271" y="166173"/>
                </a:lnTo>
                <a:lnTo>
                  <a:pt x="118627" y="174120"/>
                </a:lnTo>
                <a:lnTo>
                  <a:pt x="115983" y="182066"/>
                </a:lnTo>
                <a:lnTo>
                  <a:pt x="113868" y="190189"/>
                </a:lnTo>
                <a:lnTo>
                  <a:pt x="112105" y="198136"/>
                </a:lnTo>
                <a:lnTo>
                  <a:pt x="110518" y="206436"/>
                </a:lnTo>
                <a:lnTo>
                  <a:pt x="109461" y="214559"/>
                </a:lnTo>
                <a:lnTo>
                  <a:pt x="108580" y="223036"/>
                </a:lnTo>
                <a:lnTo>
                  <a:pt x="108051" y="231159"/>
                </a:lnTo>
                <a:lnTo>
                  <a:pt x="107874" y="239635"/>
                </a:lnTo>
                <a:lnTo>
                  <a:pt x="108051" y="247935"/>
                </a:lnTo>
                <a:lnTo>
                  <a:pt x="108403" y="256235"/>
                </a:lnTo>
                <a:lnTo>
                  <a:pt x="161812" y="173413"/>
                </a:lnTo>
                <a:lnTo>
                  <a:pt x="162693" y="172354"/>
                </a:lnTo>
                <a:lnTo>
                  <a:pt x="163575" y="171471"/>
                </a:lnTo>
                <a:lnTo>
                  <a:pt x="164632" y="170411"/>
                </a:lnTo>
                <a:lnTo>
                  <a:pt x="165514" y="169705"/>
                </a:lnTo>
                <a:lnTo>
                  <a:pt x="166748" y="168822"/>
                </a:lnTo>
                <a:lnTo>
                  <a:pt x="167629" y="168469"/>
                </a:lnTo>
                <a:lnTo>
                  <a:pt x="169039" y="167939"/>
                </a:lnTo>
                <a:lnTo>
                  <a:pt x="170273" y="167762"/>
                </a:lnTo>
                <a:lnTo>
                  <a:pt x="171330" y="167409"/>
                </a:lnTo>
                <a:lnTo>
                  <a:pt x="172741" y="167232"/>
                </a:lnTo>
                <a:lnTo>
                  <a:pt x="174151" y="167232"/>
                </a:lnTo>
                <a:lnTo>
                  <a:pt x="175385" y="167409"/>
                </a:lnTo>
                <a:lnTo>
                  <a:pt x="176618" y="167939"/>
                </a:lnTo>
                <a:lnTo>
                  <a:pt x="177852" y="168292"/>
                </a:lnTo>
                <a:lnTo>
                  <a:pt x="179086" y="168645"/>
                </a:lnTo>
                <a:lnTo>
                  <a:pt x="180320" y="169528"/>
                </a:lnTo>
                <a:lnTo>
                  <a:pt x="181378" y="170234"/>
                </a:lnTo>
                <a:lnTo>
                  <a:pt x="182259" y="171294"/>
                </a:lnTo>
                <a:lnTo>
                  <a:pt x="183316" y="172177"/>
                </a:lnTo>
                <a:lnTo>
                  <a:pt x="184022" y="173237"/>
                </a:lnTo>
                <a:lnTo>
                  <a:pt x="184727" y="174296"/>
                </a:lnTo>
                <a:lnTo>
                  <a:pt x="185255" y="175532"/>
                </a:lnTo>
                <a:lnTo>
                  <a:pt x="185784" y="176592"/>
                </a:lnTo>
                <a:lnTo>
                  <a:pt x="185960" y="177828"/>
                </a:lnTo>
                <a:lnTo>
                  <a:pt x="186313" y="179241"/>
                </a:lnTo>
                <a:lnTo>
                  <a:pt x="186489" y="180477"/>
                </a:lnTo>
                <a:lnTo>
                  <a:pt x="186489" y="181713"/>
                </a:lnTo>
                <a:lnTo>
                  <a:pt x="186313" y="182949"/>
                </a:lnTo>
                <a:lnTo>
                  <a:pt x="185784" y="184362"/>
                </a:lnTo>
                <a:lnTo>
                  <a:pt x="185432" y="185421"/>
                </a:lnTo>
                <a:lnTo>
                  <a:pt x="184903" y="186658"/>
                </a:lnTo>
                <a:lnTo>
                  <a:pt x="184198" y="188070"/>
                </a:lnTo>
                <a:lnTo>
                  <a:pt x="111929" y="300383"/>
                </a:lnTo>
                <a:lnTo>
                  <a:pt x="111400" y="300913"/>
                </a:lnTo>
                <a:lnTo>
                  <a:pt x="111224" y="301443"/>
                </a:lnTo>
                <a:lnTo>
                  <a:pt x="110695" y="301972"/>
                </a:lnTo>
                <a:lnTo>
                  <a:pt x="110342" y="302326"/>
                </a:lnTo>
                <a:lnTo>
                  <a:pt x="109813" y="302855"/>
                </a:lnTo>
                <a:lnTo>
                  <a:pt x="109461" y="303208"/>
                </a:lnTo>
                <a:lnTo>
                  <a:pt x="108756" y="303738"/>
                </a:lnTo>
                <a:lnTo>
                  <a:pt x="108403" y="304091"/>
                </a:lnTo>
                <a:lnTo>
                  <a:pt x="107874" y="304268"/>
                </a:lnTo>
                <a:lnTo>
                  <a:pt x="106993" y="304621"/>
                </a:lnTo>
                <a:lnTo>
                  <a:pt x="106641" y="305151"/>
                </a:lnTo>
                <a:lnTo>
                  <a:pt x="106112" y="305328"/>
                </a:lnTo>
                <a:lnTo>
                  <a:pt x="105231" y="305681"/>
                </a:lnTo>
                <a:lnTo>
                  <a:pt x="104702" y="305857"/>
                </a:lnTo>
                <a:lnTo>
                  <a:pt x="104349" y="305857"/>
                </a:lnTo>
                <a:lnTo>
                  <a:pt x="103820" y="306034"/>
                </a:lnTo>
                <a:lnTo>
                  <a:pt x="103468" y="306034"/>
                </a:lnTo>
                <a:lnTo>
                  <a:pt x="102410" y="306211"/>
                </a:lnTo>
                <a:lnTo>
                  <a:pt x="102058" y="306387"/>
                </a:lnTo>
                <a:lnTo>
                  <a:pt x="101529" y="306387"/>
                </a:lnTo>
                <a:lnTo>
                  <a:pt x="100648" y="306387"/>
                </a:lnTo>
                <a:lnTo>
                  <a:pt x="99414" y="306387"/>
                </a:lnTo>
                <a:lnTo>
                  <a:pt x="99061" y="306211"/>
                </a:lnTo>
                <a:lnTo>
                  <a:pt x="98004" y="306034"/>
                </a:lnTo>
                <a:lnTo>
                  <a:pt x="97651" y="306034"/>
                </a:lnTo>
                <a:lnTo>
                  <a:pt x="96770" y="305857"/>
                </a:lnTo>
                <a:lnTo>
                  <a:pt x="96417" y="305681"/>
                </a:lnTo>
                <a:lnTo>
                  <a:pt x="95360" y="305328"/>
                </a:lnTo>
                <a:lnTo>
                  <a:pt x="95007" y="305151"/>
                </a:lnTo>
                <a:lnTo>
                  <a:pt x="94126" y="304621"/>
                </a:lnTo>
                <a:lnTo>
                  <a:pt x="93597" y="304268"/>
                </a:lnTo>
                <a:lnTo>
                  <a:pt x="93068" y="303915"/>
                </a:lnTo>
                <a:lnTo>
                  <a:pt x="92716" y="303738"/>
                </a:lnTo>
                <a:lnTo>
                  <a:pt x="91834" y="303208"/>
                </a:lnTo>
                <a:lnTo>
                  <a:pt x="91482" y="302502"/>
                </a:lnTo>
                <a:lnTo>
                  <a:pt x="90953" y="301972"/>
                </a:lnTo>
                <a:lnTo>
                  <a:pt x="90600" y="301796"/>
                </a:lnTo>
                <a:lnTo>
                  <a:pt x="3349" y="200785"/>
                </a:lnTo>
                <a:lnTo>
                  <a:pt x="2291" y="199725"/>
                </a:lnTo>
                <a:lnTo>
                  <a:pt x="1763" y="198489"/>
                </a:lnTo>
                <a:lnTo>
                  <a:pt x="1234" y="197430"/>
                </a:lnTo>
                <a:lnTo>
                  <a:pt x="529" y="196194"/>
                </a:lnTo>
                <a:lnTo>
                  <a:pt x="352" y="194781"/>
                </a:lnTo>
                <a:lnTo>
                  <a:pt x="0" y="193721"/>
                </a:lnTo>
                <a:lnTo>
                  <a:pt x="0" y="192308"/>
                </a:lnTo>
                <a:lnTo>
                  <a:pt x="0" y="191072"/>
                </a:lnTo>
                <a:lnTo>
                  <a:pt x="176" y="189836"/>
                </a:lnTo>
                <a:lnTo>
                  <a:pt x="352" y="188600"/>
                </a:lnTo>
                <a:lnTo>
                  <a:pt x="705" y="187187"/>
                </a:lnTo>
                <a:lnTo>
                  <a:pt x="1410" y="186128"/>
                </a:lnTo>
                <a:lnTo>
                  <a:pt x="1939" y="184892"/>
                </a:lnTo>
                <a:lnTo>
                  <a:pt x="2644" y="183832"/>
                </a:lnTo>
                <a:lnTo>
                  <a:pt x="3525" y="182949"/>
                </a:lnTo>
                <a:lnTo>
                  <a:pt x="4759" y="181890"/>
                </a:lnTo>
                <a:lnTo>
                  <a:pt x="5640" y="181007"/>
                </a:lnTo>
                <a:lnTo>
                  <a:pt x="6874" y="180477"/>
                </a:lnTo>
                <a:lnTo>
                  <a:pt x="7932" y="179770"/>
                </a:lnTo>
                <a:lnTo>
                  <a:pt x="9166" y="179241"/>
                </a:lnTo>
                <a:lnTo>
                  <a:pt x="10576" y="179064"/>
                </a:lnTo>
                <a:lnTo>
                  <a:pt x="11633" y="178887"/>
                </a:lnTo>
                <a:lnTo>
                  <a:pt x="13044" y="178711"/>
                </a:lnTo>
                <a:lnTo>
                  <a:pt x="14277" y="178711"/>
                </a:lnTo>
                <a:lnTo>
                  <a:pt x="15688" y="178887"/>
                </a:lnTo>
                <a:lnTo>
                  <a:pt x="16745" y="179064"/>
                </a:lnTo>
                <a:lnTo>
                  <a:pt x="17979" y="179417"/>
                </a:lnTo>
                <a:lnTo>
                  <a:pt x="19389" y="179947"/>
                </a:lnTo>
                <a:lnTo>
                  <a:pt x="20270" y="180653"/>
                </a:lnTo>
                <a:lnTo>
                  <a:pt x="21504" y="181360"/>
                </a:lnTo>
                <a:lnTo>
                  <a:pt x="22386" y="182419"/>
                </a:lnTo>
                <a:lnTo>
                  <a:pt x="23443" y="183302"/>
                </a:lnTo>
                <a:lnTo>
                  <a:pt x="81435" y="250407"/>
                </a:lnTo>
                <a:lnTo>
                  <a:pt x="81082" y="241401"/>
                </a:lnTo>
                <a:lnTo>
                  <a:pt x="81258" y="232572"/>
                </a:lnTo>
                <a:lnTo>
                  <a:pt x="81787" y="223566"/>
                </a:lnTo>
                <a:lnTo>
                  <a:pt x="82492" y="214736"/>
                </a:lnTo>
                <a:lnTo>
                  <a:pt x="83726" y="206083"/>
                </a:lnTo>
                <a:lnTo>
                  <a:pt x="84960" y="197253"/>
                </a:lnTo>
                <a:lnTo>
                  <a:pt x="86723" y="188600"/>
                </a:lnTo>
                <a:lnTo>
                  <a:pt x="88838" y="179947"/>
                </a:lnTo>
                <a:lnTo>
                  <a:pt x="91306" y="171471"/>
                </a:lnTo>
                <a:lnTo>
                  <a:pt x="93949" y="162994"/>
                </a:lnTo>
                <a:lnTo>
                  <a:pt x="97122" y="154518"/>
                </a:lnTo>
                <a:lnTo>
                  <a:pt x="100471" y="146395"/>
                </a:lnTo>
                <a:lnTo>
                  <a:pt x="104173" y="138095"/>
                </a:lnTo>
                <a:lnTo>
                  <a:pt x="108227" y="129972"/>
                </a:lnTo>
                <a:lnTo>
                  <a:pt x="112457" y="122201"/>
                </a:lnTo>
                <a:lnTo>
                  <a:pt x="117040" y="114255"/>
                </a:lnTo>
                <a:lnTo>
                  <a:pt x="120389" y="109310"/>
                </a:lnTo>
                <a:lnTo>
                  <a:pt x="123562" y="104189"/>
                </a:lnTo>
                <a:lnTo>
                  <a:pt x="127087" y="99245"/>
                </a:lnTo>
                <a:lnTo>
                  <a:pt x="130613" y="94653"/>
                </a:lnTo>
                <a:lnTo>
                  <a:pt x="134314" y="89885"/>
                </a:lnTo>
                <a:lnTo>
                  <a:pt x="138016" y="85294"/>
                </a:lnTo>
                <a:lnTo>
                  <a:pt x="141894" y="80702"/>
                </a:lnTo>
                <a:lnTo>
                  <a:pt x="145948" y="76464"/>
                </a:lnTo>
                <a:lnTo>
                  <a:pt x="150002" y="72049"/>
                </a:lnTo>
                <a:lnTo>
                  <a:pt x="154056" y="67988"/>
                </a:lnTo>
                <a:lnTo>
                  <a:pt x="158287" y="63926"/>
                </a:lnTo>
                <a:lnTo>
                  <a:pt x="162693" y="60041"/>
                </a:lnTo>
                <a:lnTo>
                  <a:pt x="167100" y="56156"/>
                </a:lnTo>
                <a:lnTo>
                  <a:pt x="171683" y="52624"/>
                </a:lnTo>
                <a:lnTo>
                  <a:pt x="176090" y="48916"/>
                </a:lnTo>
                <a:lnTo>
                  <a:pt x="180849" y="45384"/>
                </a:lnTo>
                <a:lnTo>
                  <a:pt x="185608" y="42029"/>
                </a:lnTo>
                <a:lnTo>
                  <a:pt x="190543" y="38674"/>
                </a:lnTo>
                <a:lnTo>
                  <a:pt x="195479" y="35495"/>
                </a:lnTo>
                <a:lnTo>
                  <a:pt x="200414" y="32669"/>
                </a:lnTo>
                <a:lnTo>
                  <a:pt x="205526" y="29667"/>
                </a:lnTo>
                <a:lnTo>
                  <a:pt x="210814" y="27018"/>
                </a:lnTo>
                <a:lnTo>
                  <a:pt x="216102" y="24370"/>
                </a:lnTo>
                <a:lnTo>
                  <a:pt x="221390" y="21897"/>
                </a:lnTo>
                <a:lnTo>
                  <a:pt x="226678" y="19602"/>
                </a:lnTo>
                <a:lnTo>
                  <a:pt x="232142" y="17129"/>
                </a:lnTo>
                <a:lnTo>
                  <a:pt x="237783" y="15010"/>
                </a:lnTo>
                <a:lnTo>
                  <a:pt x="243247" y="13068"/>
                </a:lnTo>
                <a:lnTo>
                  <a:pt x="248887" y="11302"/>
                </a:lnTo>
                <a:lnTo>
                  <a:pt x="254704" y="9536"/>
                </a:lnTo>
                <a:lnTo>
                  <a:pt x="260345" y="7947"/>
                </a:lnTo>
                <a:lnTo>
                  <a:pt x="266161" y="6534"/>
                </a:lnTo>
                <a:lnTo>
                  <a:pt x="274446" y="4768"/>
                </a:lnTo>
                <a:lnTo>
                  <a:pt x="282378" y="3179"/>
                </a:lnTo>
                <a:lnTo>
                  <a:pt x="290486" y="1942"/>
                </a:lnTo>
                <a:lnTo>
                  <a:pt x="298771" y="1236"/>
                </a:lnTo>
                <a:lnTo>
                  <a:pt x="306702" y="353"/>
                </a:lnTo>
                <a:close/>
              </a:path>
            </a:pathLst>
          </a:custGeom>
          <a:solidFill>
            <a:schemeClr val="tx2"/>
          </a:solidFill>
          <a:ln>
            <a:noFill/>
          </a:ln>
        </p:spPr>
        <p:txBody>
          <a:bodyPr vert="horz" wrap="square" lIns="121807" tIns="60904" rIns="121807" bIns="60904" numCol="1" anchor="ctr" anchorCtr="0" compatLnSpc="1">
            <a:prstTxWarp prst="textNoShape">
              <a:avLst/>
            </a:prstTxWarp>
          </a:bodyPr>
          <a:lstStyle/>
          <a:p>
            <a:pPr algn="ctr" defTabSz="609021"/>
            <a:endParaRPr lang="en-US" sz="1865" dirty="0">
              <a:solidFill>
                <a:srgbClr val="000000"/>
              </a:solidFill>
            </a:endParaRPr>
          </a:p>
        </p:txBody>
      </p:sp>
      <p:sp>
        <p:nvSpPr>
          <p:cNvPr id="127" name="Freeform 38" descr=" " title=" ">
            <a:extLst>
              <a:ext uri="{FF2B5EF4-FFF2-40B4-BE49-F238E27FC236}">
                <a16:creationId xmlns:a16="http://schemas.microsoft.com/office/drawing/2014/main" id="{7192EFA3-41C9-4912-B5A1-962EFEA69901}"/>
              </a:ext>
            </a:extLst>
          </p:cNvPr>
          <p:cNvSpPr>
            <a:spLocks noEditPoints="1"/>
          </p:cNvSpPr>
          <p:nvPr/>
        </p:nvSpPr>
        <p:spPr bwMode="auto">
          <a:xfrm>
            <a:off x="7589658" y="4208660"/>
            <a:ext cx="413448" cy="413445"/>
          </a:xfrm>
          <a:custGeom>
            <a:avLst/>
            <a:gdLst>
              <a:gd name="T0" fmla="*/ 591 w 1445"/>
              <a:gd name="T1" fmla="*/ 1336 h 1443"/>
              <a:gd name="T2" fmla="*/ 381 w 1445"/>
              <a:gd name="T3" fmla="*/ 1248 h 1443"/>
              <a:gd name="T4" fmla="*/ 203 w 1445"/>
              <a:gd name="T5" fmla="*/ 1222 h 1443"/>
              <a:gd name="T6" fmla="*/ 212 w 1445"/>
              <a:gd name="T7" fmla="*/ 1041 h 1443"/>
              <a:gd name="T8" fmla="*/ 82 w 1445"/>
              <a:gd name="T9" fmla="*/ 845 h 1443"/>
              <a:gd name="T10" fmla="*/ 6 w 1445"/>
              <a:gd name="T11" fmla="*/ 681 h 1443"/>
              <a:gd name="T12" fmla="*/ 179 w 1445"/>
              <a:gd name="T13" fmla="*/ 565 h 1443"/>
              <a:gd name="T14" fmla="*/ 173 w 1445"/>
              <a:gd name="T15" fmla="*/ 320 h 1443"/>
              <a:gd name="T16" fmla="*/ 267 w 1445"/>
              <a:gd name="T17" fmla="*/ 177 h 1443"/>
              <a:gd name="T18" fmla="*/ 423 w 1445"/>
              <a:gd name="T19" fmla="*/ 231 h 1443"/>
              <a:gd name="T20" fmla="*/ 611 w 1445"/>
              <a:gd name="T21" fmla="*/ 58 h 1443"/>
              <a:gd name="T22" fmla="*/ 787 w 1445"/>
              <a:gd name="T23" fmla="*/ 15 h 1443"/>
              <a:gd name="T24" fmla="*/ 923 w 1445"/>
              <a:gd name="T25" fmla="*/ 180 h 1443"/>
              <a:gd name="T26" fmla="*/ 1140 w 1445"/>
              <a:gd name="T27" fmla="*/ 172 h 1443"/>
              <a:gd name="T28" fmla="*/ 1269 w 1445"/>
              <a:gd name="T29" fmla="*/ 269 h 1443"/>
              <a:gd name="T30" fmla="*/ 1240 w 1445"/>
              <a:gd name="T31" fmla="*/ 482 h 1443"/>
              <a:gd name="T32" fmla="*/ 1406 w 1445"/>
              <a:gd name="T33" fmla="*/ 626 h 1443"/>
              <a:gd name="T34" fmla="*/ 1414 w 1445"/>
              <a:gd name="T35" fmla="*/ 807 h 1443"/>
              <a:gd name="T36" fmla="*/ 1229 w 1445"/>
              <a:gd name="T37" fmla="*/ 952 h 1443"/>
              <a:gd name="T38" fmla="*/ 1269 w 1445"/>
              <a:gd name="T39" fmla="*/ 1175 h 1443"/>
              <a:gd name="T40" fmla="*/ 1126 w 1445"/>
              <a:gd name="T41" fmla="*/ 1270 h 1443"/>
              <a:gd name="T42" fmla="*/ 877 w 1445"/>
              <a:gd name="T43" fmla="*/ 1247 h 1443"/>
              <a:gd name="T44" fmla="*/ 763 w 1445"/>
              <a:gd name="T45" fmla="*/ 1437 h 1443"/>
              <a:gd name="T46" fmla="*/ 564 w 1445"/>
              <a:gd name="T47" fmla="*/ 1163 h 1443"/>
              <a:gd name="T48" fmla="*/ 671 w 1445"/>
              <a:gd name="T49" fmla="*/ 1330 h 1443"/>
              <a:gd name="T50" fmla="*/ 779 w 1445"/>
              <a:gd name="T51" fmla="*/ 1219 h 1443"/>
              <a:gd name="T52" fmla="*/ 947 w 1445"/>
              <a:gd name="T53" fmla="*/ 1135 h 1443"/>
              <a:gd name="T54" fmla="*/ 1128 w 1445"/>
              <a:gd name="T55" fmla="*/ 1191 h 1443"/>
              <a:gd name="T56" fmla="*/ 1120 w 1445"/>
              <a:gd name="T57" fmla="*/ 1038 h 1443"/>
              <a:gd name="T58" fmla="*/ 1191 w 1445"/>
              <a:gd name="T59" fmla="*/ 832 h 1443"/>
              <a:gd name="T60" fmla="*/ 1351 w 1445"/>
              <a:gd name="T61" fmla="*/ 760 h 1443"/>
              <a:gd name="T62" fmla="*/ 1240 w 1445"/>
              <a:gd name="T63" fmla="*/ 665 h 1443"/>
              <a:gd name="T64" fmla="*/ 1142 w 1445"/>
              <a:gd name="T65" fmla="*/ 461 h 1443"/>
              <a:gd name="T66" fmla="*/ 1195 w 1445"/>
              <a:gd name="T67" fmla="*/ 306 h 1443"/>
              <a:gd name="T68" fmla="*/ 1100 w 1445"/>
              <a:gd name="T69" fmla="*/ 266 h 1443"/>
              <a:gd name="T70" fmla="*/ 888 w 1445"/>
              <a:gd name="T71" fmla="*/ 251 h 1443"/>
              <a:gd name="T72" fmla="*/ 774 w 1445"/>
              <a:gd name="T73" fmla="*/ 113 h 1443"/>
              <a:gd name="T74" fmla="*/ 667 w 1445"/>
              <a:gd name="T75" fmla="*/ 191 h 1443"/>
              <a:gd name="T76" fmla="*/ 486 w 1445"/>
              <a:gd name="T77" fmla="*/ 284 h 1443"/>
              <a:gd name="T78" fmla="*/ 318 w 1445"/>
              <a:gd name="T79" fmla="*/ 251 h 1443"/>
              <a:gd name="T80" fmla="*/ 255 w 1445"/>
              <a:gd name="T81" fmla="*/ 327 h 1443"/>
              <a:gd name="T82" fmla="*/ 281 w 1445"/>
              <a:gd name="T83" fmla="*/ 507 h 1443"/>
              <a:gd name="T84" fmla="*/ 134 w 1445"/>
              <a:gd name="T85" fmla="*/ 665 h 1443"/>
              <a:gd name="T86" fmla="*/ 123 w 1445"/>
              <a:gd name="T87" fmla="*/ 776 h 1443"/>
              <a:gd name="T88" fmla="*/ 279 w 1445"/>
              <a:gd name="T89" fmla="*/ 901 h 1443"/>
              <a:gd name="T90" fmla="*/ 260 w 1445"/>
              <a:gd name="T91" fmla="*/ 1105 h 1443"/>
              <a:gd name="T92" fmla="*/ 338 w 1445"/>
              <a:gd name="T93" fmla="*/ 1183 h 1443"/>
              <a:gd name="T94" fmla="*/ 637 w 1445"/>
              <a:gd name="T95" fmla="*/ 985 h 1443"/>
              <a:gd name="T96" fmla="*/ 466 w 1445"/>
              <a:gd name="T97" fmla="*/ 845 h 1443"/>
              <a:gd name="T98" fmla="*/ 439 w 1445"/>
              <a:gd name="T99" fmla="*/ 633 h 1443"/>
              <a:gd name="T100" fmla="*/ 571 w 1445"/>
              <a:gd name="T101" fmla="*/ 456 h 1443"/>
              <a:gd name="T102" fmla="*/ 782 w 1445"/>
              <a:gd name="T103" fmla="*/ 419 h 1443"/>
              <a:gd name="T104" fmla="*/ 966 w 1445"/>
              <a:gd name="T105" fmla="*/ 542 h 1443"/>
              <a:gd name="T106" fmla="*/ 1013 w 1445"/>
              <a:gd name="T107" fmla="*/ 750 h 1443"/>
              <a:gd name="T108" fmla="*/ 898 w 1445"/>
              <a:gd name="T109" fmla="*/ 939 h 1443"/>
              <a:gd name="T110" fmla="*/ 723 w 1445"/>
              <a:gd name="T111" fmla="*/ 492 h 1443"/>
              <a:gd name="T112" fmla="*/ 509 w 1445"/>
              <a:gd name="T113" fmla="*/ 706 h 1443"/>
              <a:gd name="T114" fmla="*/ 702 w 1445"/>
              <a:gd name="T115" fmla="*/ 918 h 1443"/>
              <a:gd name="T116" fmla="*/ 934 w 1445"/>
              <a:gd name="T117" fmla="*/ 749 h 1443"/>
              <a:gd name="T118" fmla="*/ 787 w 1445"/>
              <a:gd name="T119" fmla="*/ 501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5" h="1443">
                <a:moveTo>
                  <a:pt x="723" y="1443"/>
                </a:moveTo>
                <a:lnTo>
                  <a:pt x="723" y="1443"/>
                </a:lnTo>
                <a:lnTo>
                  <a:pt x="709" y="1443"/>
                </a:lnTo>
                <a:lnTo>
                  <a:pt x="695" y="1441"/>
                </a:lnTo>
                <a:lnTo>
                  <a:pt x="683" y="1437"/>
                </a:lnTo>
                <a:lnTo>
                  <a:pt x="671" y="1433"/>
                </a:lnTo>
                <a:lnTo>
                  <a:pt x="659" y="1426"/>
                </a:lnTo>
                <a:lnTo>
                  <a:pt x="648" y="1420"/>
                </a:lnTo>
                <a:lnTo>
                  <a:pt x="638" y="1412"/>
                </a:lnTo>
                <a:lnTo>
                  <a:pt x="628" y="1403"/>
                </a:lnTo>
                <a:lnTo>
                  <a:pt x="619" y="1394"/>
                </a:lnTo>
                <a:lnTo>
                  <a:pt x="611" y="1383"/>
                </a:lnTo>
                <a:lnTo>
                  <a:pt x="604" y="1372"/>
                </a:lnTo>
                <a:lnTo>
                  <a:pt x="599" y="1361"/>
                </a:lnTo>
                <a:lnTo>
                  <a:pt x="594" y="1349"/>
                </a:lnTo>
                <a:lnTo>
                  <a:pt x="591" y="1336"/>
                </a:lnTo>
                <a:lnTo>
                  <a:pt x="589" y="1322"/>
                </a:lnTo>
                <a:lnTo>
                  <a:pt x="588" y="1309"/>
                </a:lnTo>
                <a:lnTo>
                  <a:pt x="588" y="1252"/>
                </a:lnTo>
                <a:lnTo>
                  <a:pt x="588" y="1252"/>
                </a:lnTo>
                <a:lnTo>
                  <a:pt x="569" y="1247"/>
                </a:lnTo>
                <a:lnTo>
                  <a:pt x="550" y="1240"/>
                </a:lnTo>
                <a:lnTo>
                  <a:pt x="531" y="1235"/>
                </a:lnTo>
                <a:lnTo>
                  <a:pt x="512" y="1227"/>
                </a:lnTo>
                <a:lnTo>
                  <a:pt x="495" y="1219"/>
                </a:lnTo>
                <a:lnTo>
                  <a:pt x="477" y="1212"/>
                </a:lnTo>
                <a:lnTo>
                  <a:pt x="459" y="1203"/>
                </a:lnTo>
                <a:lnTo>
                  <a:pt x="441" y="1193"/>
                </a:lnTo>
                <a:lnTo>
                  <a:pt x="403" y="1232"/>
                </a:lnTo>
                <a:lnTo>
                  <a:pt x="403" y="1232"/>
                </a:lnTo>
                <a:lnTo>
                  <a:pt x="393" y="1240"/>
                </a:lnTo>
                <a:lnTo>
                  <a:pt x="381" y="1248"/>
                </a:lnTo>
                <a:lnTo>
                  <a:pt x="370" y="1255"/>
                </a:lnTo>
                <a:lnTo>
                  <a:pt x="358" y="1260"/>
                </a:lnTo>
                <a:lnTo>
                  <a:pt x="346" y="1265"/>
                </a:lnTo>
                <a:lnTo>
                  <a:pt x="333" y="1267"/>
                </a:lnTo>
                <a:lnTo>
                  <a:pt x="319" y="1269"/>
                </a:lnTo>
                <a:lnTo>
                  <a:pt x="307" y="1269"/>
                </a:lnTo>
                <a:lnTo>
                  <a:pt x="294" y="1269"/>
                </a:lnTo>
                <a:lnTo>
                  <a:pt x="281" y="1267"/>
                </a:lnTo>
                <a:lnTo>
                  <a:pt x="268" y="1265"/>
                </a:lnTo>
                <a:lnTo>
                  <a:pt x="256" y="1260"/>
                </a:lnTo>
                <a:lnTo>
                  <a:pt x="244" y="1255"/>
                </a:lnTo>
                <a:lnTo>
                  <a:pt x="233" y="1248"/>
                </a:lnTo>
                <a:lnTo>
                  <a:pt x="222" y="1240"/>
                </a:lnTo>
                <a:lnTo>
                  <a:pt x="212" y="1232"/>
                </a:lnTo>
                <a:lnTo>
                  <a:pt x="212" y="1232"/>
                </a:lnTo>
                <a:lnTo>
                  <a:pt x="203" y="1222"/>
                </a:lnTo>
                <a:lnTo>
                  <a:pt x="194" y="1212"/>
                </a:lnTo>
                <a:lnTo>
                  <a:pt x="187" y="1199"/>
                </a:lnTo>
                <a:lnTo>
                  <a:pt x="182" y="1188"/>
                </a:lnTo>
                <a:lnTo>
                  <a:pt x="177" y="1175"/>
                </a:lnTo>
                <a:lnTo>
                  <a:pt x="174" y="1163"/>
                </a:lnTo>
                <a:lnTo>
                  <a:pt x="173" y="1150"/>
                </a:lnTo>
                <a:lnTo>
                  <a:pt x="172" y="1136"/>
                </a:lnTo>
                <a:lnTo>
                  <a:pt x="172" y="1136"/>
                </a:lnTo>
                <a:lnTo>
                  <a:pt x="173" y="1123"/>
                </a:lnTo>
                <a:lnTo>
                  <a:pt x="174" y="1110"/>
                </a:lnTo>
                <a:lnTo>
                  <a:pt x="177" y="1098"/>
                </a:lnTo>
                <a:lnTo>
                  <a:pt x="182" y="1084"/>
                </a:lnTo>
                <a:lnTo>
                  <a:pt x="187" y="1073"/>
                </a:lnTo>
                <a:lnTo>
                  <a:pt x="195" y="1062"/>
                </a:lnTo>
                <a:lnTo>
                  <a:pt x="203" y="1051"/>
                </a:lnTo>
                <a:lnTo>
                  <a:pt x="212" y="1041"/>
                </a:lnTo>
                <a:lnTo>
                  <a:pt x="247" y="1006"/>
                </a:lnTo>
                <a:lnTo>
                  <a:pt x="247" y="1006"/>
                </a:lnTo>
                <a:lnTo>
                  <a:pt x="236" y="988"/>
                </a:lnTo>
                <a:lnTo>
                  <a:pt x="226" y="969"/>
                </a:lnTo>
                <a:lnTo>
                  <a:pt x="216" y="952"/>
                </a:lnTo>
                <a:lnTo>
                  <a:pt x="207" y="933"/>
                </a:lnTo>
                <a:lnTo>
                  <a:pt x="200" y="914"/>
                </a:lnTo>
                <a:lnTo>
                  <a:pt x="192" y="894"/>
                </a:lnTo>
                <a:lnTo>
                  <a:pt x="185" y="875"/>
                </a:lnTo>
                <a:lnTo>
                  <a:pt x="180" y="855"/>
                </a:lnTo>
                <a:lnTo>
                  <a:pt x="134" y="855"/>
                </a:lnTo>
                <a:lnTo>
                  <a:pt x="134" y="855"/>
                </a:lnTo>
                <a:lnTo>
                  <a:pt x="121" y="854"/>
                </a:lnTo>
                <a:lnTo>
                  <a:pt x="108" y="853"/>
                </a:lnTo>
                <a:lnTo>
                  <a:pt x="94" y="850"/>
                </a:lnTo>
                <a:lnTo>
                  <a:pt x="82" y="845"/>
                </a:lnTo>
                <a:lnTo>
                  <a:pt x="71" y="839"/>
                </a:lnTo>
                <a:lnTo>
                  <a:pt x="59" y="832"/>
                </a:lnTo>
                <a:lnTo>
                  <a:pt x="49" y="824"/>
                </a:lnTo>
                <a:lnTo>
                  <a:pt x="40" y="815"/>
                </a:lnTo>
                <a:lnTo>
                  <a:pt x="31" y="807"/>
                </a:lnTo>
                <a:lnTo>
                  <a:pt x="23" y="797"/>
                </a:lnTo>
                <a:lnTo>
                  <a:pt x="17" y="786"/>
                </a:lnTo>
                <a:lnTo>
                  <a:pt x="11" y="773"/>
                </a:lnTo>
                <a:lnTo>
                  <a:pt x="6" y="761"/>
                </a:lnTo>
                <a:lnTo>
                  <a:pt x="2" y="748"/>
                </a:lnTo>
                <a:lnTo>
                  <a:pt x="1" y="735"/>
                </a:lnTo>
                <a:lnTo>
                  <a:pt x="0" y="721"/>
                </a:lnTo>
                <a:lnTo>
                  <a:pt x="0" y="721"/>
                </a:lnTo>
                <a:lnTo>
                  <a:pt x="1" y="707"/>
                </a:lnTo>
                <a:lnTo>
                  <a:pt x="2" y="694"/>
                </a:lnTo>
                <a:lnTo>
                  <a:pt x="6" y="681"/>
                </a:lnTo>
                <a:lnTo>
                  <a:pt x="11" y="668"/>
                </a:lnTo>
                <a:lnTo>
                  <a:pt x="17" y="657"/>
                </a:lnTo>
                <a:lnTo>
                  <a:pt x="23" y="646"/>
                </a:lnTo>
                <a:lnTo>
                  <a:pt x="31" y="635"/>
                </a:lnTo>
                <a:lnTo>
                  <a:pt x="40" y="626"/>
                </a:lnTo>
                <a:lnTo>
                  <a:pt x="49" y="617"/>
                </a:lnTo>
                <a:lnTo>
                  <a:pt x="59" y="610"/>
                </a:lnTo>
                <a:lnTo>
                  <a:pt x="71" y="603"/>
                </a:lnTo>
                <a:lnTo>
                  <a:pt x="82" y="597"/>
                </a:lnTo>
                <a:lnTo>
                  <a:pt x="94" y="592"/>
                </a:lnTo>
                <a:lnTo>
                  <a:pt x="108" y="588"/>
                </a:lnTo>
                <a:lnTo>
                  <a:pt x="121" y="587"/>
                </a:lnTo>
                <a:lnTo>
                  <a:pt x="134" y="586"/>
                </a:lnTo>
                <a:lnTo>
                  <a:pt x="173" y="586"/>
                </a:lnTo>
                <a:lnTo>
                  <a:pt x="173" y="586"/>
                </a:lnTo>
                <a:lnTo>
                  <a:pt x="179" y="565"/>
                </a:lnTo>
                <a:lnTo>
                  <a:pt x="184" y="543"/>
                </a:lnTo>
                <a:lnTo>
                  <a:pt x="191" y="522"/>
                </a:lnTo>
                <a:lnTo>
                  <a:pt x="199" y="502"/>
                </a:lnTo>
                <a:lnTo>
                  <a:pt x="206" y="482"/>
                </a:lnTo>
                <a:lnTo>
                  <a:pt x="215" y="462"/>
                </a:lnTo>
                <a:lnTo>
                  <a:pt x="225" y="442"/>
                </a:lnTo>
                <a:lnTo>
                  <a:pt x="235" y="424"/>
                </a:lnTo>
                <a:lnTo>
                  <a:pt x="212" y="400"/>
                </a:lnTo>
                <a:lnTo>
                  <a:pt x="212" y="400"/>
                </a:lnTo>
                <a:lnTo>
                  <a:pt x="203" y="391"/>
                </a:lnTo>
                <a:lnTo>
                  <a:pt x="195" y="380"/>
                </a:lnTo>
                <a:lnTo>
                  <a:pt x="189" y="369"/>
                </a:lnTo>
                <a:lnTo>
                  <a:pt x="183" y="357"/>
                </a:lnTo>
                <a:lnTo>
                  <a:pt x="179" y="345"/>
                </a:lnTo>
                <a:lnTo>
                  <a:pt x="175" y="333"/>
                </a:lnTo>
                <a:lnTo>
                  <a:pt x="173" y="320"/>
                </a:lnTo>
                <a:lnTo>
                  <a:pt x="172" y="306"/>
                </a:lnTo>
                <a:lnTo>
                  <a:pt x="172" y="306"/>
                </a:lnTo>
                <a:lnTo>
                  <a:pt x="173" y="293"/>
                </a:lnTo>
                <a:lnTo>
                  <a:pt x="175" y="280"/>
                </a:lnTo>
                <a:lnTo>
                  <a:pt x="179" y="266"/>
                </a:lnTo>
                <a:lnTo>
                  <a:pt x="183" y="254"/>
                </a:lnTo>
                <a:lnTo>
                  <a:pt x="189" y="243"/>
                </a:lnTo>
                <a:lnTo>
                  <a:pt x="195" y="231"/>
                </a:lnTo>
                <a:lnTo>
                  <a:pt x="203" y="221"/>
                </a:lnTo>
                <a:lnTo>
                  <a:pt x="212" y="211"/>
                </a:lnTo>
                <a:lnTo>
                  <a:pt x="212" y="211"/>
                </a:lnTo>
                <a:lnTo>
                  <a:pt x="222" y="202"/>
                </a:lnTo>
                <a:lnTo>
                  <a:pt x="232" y="194"/>
                </a:lnTo>
                <a:lnTo>
                  <a:pt x="243" y="187"/>
                </a:lnTo>
                <a:lnTo>
                  <a:pt x="255" y="181"/>
                </a:lnTo>
                <a:lnTo>
                  <a:pt x="267" y="177"/>
                </a:lnTo>
                <a:lnTo>
                  <a:pt x="281" y="173"/>
                </a:lnTo>
                <a:lnTo>
                  <a:pt x="294" y="172"/>
                </a:lnTo>
                <a:lnTo>
                  <a:pt x="307" y="171"/>
                </a:lnTo>
                <a:lnTo>
                  <a:pt x="307" y="171"/>
                </a:lnTo>
                <a:lnTo>
                  <a:pt x="307" y="171"/>
                </a:lnTo>
                <a:lnTo>
                  <a:pt x="307" y="171"/>
                </a:lnTo>
                <a:lnTo>
                  <a:pt x="321" y="172"/>
                </a:lnTo>
                <a:lnTo>
                  <a:pt x="334" y="173"/>
                </a:lnTo>
                <a:lnTo>
                  <a:pt x="346" y="177"/>
                </a:lnTo>
                <a:lnTo>
                  <a:pt x="358" y="181"/>
                </a:lnTo>
                <a:lnTo>
                  <a:pt x="370" y="187"/>
                </a:lnTo>
                <a:lnTo>
                  <a:pt x="381" y="193"/>
                </a:lnTo>
                <a:lnTo>
                  <a:pt x="393" y="202"/>
                </a:lnTo>
                <a:lnTo>
                  <a:pt x="403" y="211"/>
                </a:lnTo>
                <a:lnTo>
                  <a:pt x="423" y="231"/>
                </a:lnTo>
                <a:lnTo>
                  <a:pt x="423" y="231"/>
                </a:lnTo>
                <a:lnTo>
                  <a:pt x="441" y="219"/>
                </a:lnTo>
                <a:lnTo>
                  <a:pt x="461" y="208"/>
                </a:lnTo>
                <a:lnTo>
                  <a:pt x="482" y="198"/>
                </a:lnTo>
                <a:lnTo>
                  <a:pt x="502" y="188"/>
                </a:lnTo>
                <a:lnTo>
                  <a:pt x="523" y="180"/>
                </a:lnTo>
                <a:lnTo>
                  <a:pt x="545" y="172"/>
                </a:lnTo>
                <a:lnTo>
                  <a:pt x="567" y="166"/>
                </a:lnTo>
                <a:lnTo>
                  <a:pt x="588" y="159"/>
                </a:lnTo>
                <a:lnTo>
                  <a:pt x="588" y="134"/>
                </a:lnTo>
                <a:lnTo>
                  <a:pt x="588" y="134"/>
                </a:lnTo>
                <a:lnTo>
                  <a:pt x="589" y="120"/>
                </a:lnTo>
                <a:lnTo>
                  <a:pt x="591" y="107"/>
                </a:lnTo>
                <a:lnTo>
                  <a:pt x="594" y="94"/>
                </a:lnTo>
                <a:lnTo>
                  <a:pt x="599" y="82"/>
                </a:lnTo>
                <a:lnTo>
                  <a:pt x="604" y="69"/>
                </a:lnTo>
                <a:lnTo>
                  <a:pt x="611" y="58"/>
                </a:lnTo>
                <a:lnTo>
                  <a:pt x="619" y="48"/>
                </a:lnTo>
                <a:lnTo>
                  <a:pt x="628" y="38"/>
                </a:lnTo>
                <a:lnTo>
                  <a:pt x="638" y="31"/>
                </a:lnTo>
                <a:lnTo>
                  <a:pt x="648" y="23"/>
                </a:lnTo>
                <a:lnTo>
                  <a:pt x="659" y="15"/>
                </a:lnTo>
                <a:lnTo>
                  <a:pt x="671" y="10"/>
                </a:lnTo>
                <a:lnTo>
                  <a:pt x="683" y="5"/>
                </a:lnTo>
                <a:lnTo>
                  <a:pt x="695" y="2"/>
                </a:lnTo>
                <a:lnTo>
                  <a:pt x="709" y="0"/>
                </a:lnTo>
                <a:lnTo>
                  <a:pt x="723" y="0"/>
                </a:lnTo>
                <a:lnTo>
                  <a:pt x="723" y="0"/>
                </a:lnTo>
                <a:lnTo>
                  <a:pt x="736" y="0"/>
                </a:lnTo>
                <a:lnTo>
                  <a:pt x="750" y="2"/>
                </a:lnTo>
                <a:lnTo>
                  <a:pt x="763" y="5"/>
                </a:lnTo>
                <a:lnTo>
                  <a:pt x="775" y="10"/>
                </a:lnTo>
                <a:lnTo>
                  <a:pt x="787" y="15"/>
                </a:lnTo>
                <a:lnTo>
                  <a:pt x="798" y="23"/>
                </a:lnTo>
                <a:lnTo>
                  <a:pt x="808" y="31"/>
                </a:lnTo>
                <a:lnTo>
                  <a:pt x="818" y="38"/>
                </a:lnTo>
                <a:lnTo>
                  <a:pt x="826" y="48"/>
                </a:lnTo>
                <a:lnTo>
                  <a:pt x="834" y="58"/>
                </a:lnTo>
                <a:lnTo>
                  <a:pt x="841" y="69"/>
                </a:lnTo>
                <a:lnTo>
                  <a:pt x="847" y="82"/>
                </a:lnTo>
                <a:lnTo>
                  <a:pt x="852" y="94"/>
                </a:lnTo>
                <a:lnTo>
                  <a:pt x="855" y="107"/>
                </a:lnTo>
                <a:lnTo>
                  <a:pt x="856" y="120"/>
                </a:lnTo>
                <a:lnTo>
                  <a:pt x="857" y="134"/>
                </a:lnTo>
                <a:lnTo>
                  <a:pt x="857" y="159"/>
                </a:lnTo>
                <a:lnTo>
                  <a:pt x="857" y="159"/>
                </a:lnTo>
                <a:lnTo>
                  <a:pt x="879" y="166"/>
                </a:lnTo>
                <a:lnTo>
                  <a:pt x="900" y="172"/>
                </a:lnTo>
                <a:lnTo>
                  <a:pt x="923" y="180"/>
                </a:lnTo>
                <a:lnTo>
                  <a:pt x="944" y="189"/>
                </a:lnTo>
                <a:lnTo>
                  <a:pt x="964" y="198"/>
                </a:lnTo>
                <a:lnTo>
                  <a:pt x="985" y="208"/>
                </a:lnTo>
                <a:lnTo>
                  <a:pt x="1005" y="219"/>
                </a:lnTo>
                <a:lnTo>
                  <a:pt x="1024" y="231"/>
                </a:lnTo>
                <a:lnTo>
                  <a:pt x="1045" y="211"/>
                </a:lnTo>
                <a:lnTo>
                  <a:pt x="1045" y="211"/>
                </a:lnTo>
                <a:lnTo>
                  <a:pt x="1055" y="202"/>
                </a:lnTo>
                <a:lnTo>
                  <a:pt x="1065" y="194"/>
                </a:lnTo>
                <a:lnTo>
                  <a:pt x="1076" y="188"/>
                </a:lnTo>
                <a:lnTo>
                  <a:pt x="1088" y="182"/>
                </a:lnTo>
                <a:lnTo>
                  <a:pt x="1100" y="178"/>
                </a:lnTo>
                <a:lnTo>
                  <a:pt x="1113" y="175"/>
                </a:lnTo>
                <a:lnTo>
                  <a:pt x="1126" y="172"/>
                </a:lnTo>
                <a:lnTo>
                  <a:pt x="1140" y="172"/>
                </a:lnTo>
                <a:lnTo>
                  <a:pt x="1140" y="172"/>
                </a:lnTo>
                <a:lnTo>
                  <a:pt x="1140" y="172"/>
                </a:lnTo>
                <a:lnTo>
                  <a:pt x="1140" y="172"/>
                </a:lnTo>
                <a:lnTo>
                  <a:pt x="1153" y="172"/>
                </a:lnTo>
                <a:lnTo>
                  <a:pt x="1167" y="175"/>
                </a:lnTo>
                <a:lnTo>
                  <a:pt x="1179" y="178"/>
                </a:lnTo>
                <a:lnTo>
                  <a:pt x="1191" y="182"/>
                </a:lnTo>
                <a:lnTo>
                  <a:pt x="1203" y="188"/>
                </a:lnTo>
                <a:lnTo>
                  <a:pt x="1214" y="194"/>
                </a:lnTo>
                <a:lnTo>
                  <a:pt x="1225" y="202"/>
                </a:lnTo>
                <a:lnTo>
                  <a:pt x="1235" y="211"/>
                </a:lnTo>
                <a:lnTo>
                  <a:pt x="1235" y="211"/>
                </a:lnTo>
                <a:lnTo>
                  <a:pt x="1244" y="222"/>
                </a:lnTo>
                <a:lnTo>
                  <a:pt x="1252" y="232"/>
                </a:lnTo>
                <a:lnTo>
                  <a:pt x="1259" y="244"/>
                </a:lnTo>
                <a:lnTo>
                  <a:pt x="1264" y="255"/>
                </a:lnTo>
                <a:lnTo>
                  <a:pt x="1269" y="269"/>
                </a:lnTo>
                <a:lnTo>
                  <a:pt x="1271" y="281"/>
                </a:lnTo>
                <a:lnTo>
                  <a:pt x="1273" y="293"/>
                </a:lnTo>
                <a:lnTo>
                  <a:pt x="1274" y="306"/>
                </a:lnTo>
                <a:lnTo>
                  <a:pt x="1273" y="320"/>
                </a:lnTo>
                <a:lnTo>
                  <a:pt x="1271" y="332"/>
                </a:lnTo>
                <a:lnTo>
                  <a:pt x="1269" y="345"/>
                </a:lnTo>
                <a:lnTo>
                  <a:pt x="1264" y="357"/>
                </a:lnTo>
                <a:lnTo>
                  <a:pt x="1259" y="368"/>
                </a:lnTo>
                <a:lnTo>
                  <a:pt x="1252" y="380"/>
                </a:lnTo>
                <a:lnTo>
                  <a:pt x="1244" y="390"/>
                </a:lnTo>
                <a:lnTo>
                  <a:pt x="1235" y="401"/>
                </a:lnTo>
                <a:lnTo>
                  <a:pt x="1211" y="425"/>
                </a:lnTo>
                <a:lnTo>
                  <a:pt x="1211" y="425"/>
                </a:lnTo>
                <a:lnTo>
                  <a:pt x="1222" y="443"/>
                </a:lnTo>
                <a:lnTo>
                  <a:pt x="1231" y="462"/>
                </a:lnTo>
                <a:lnTo>
                  <a:pt x="1240" y="482"/>
                </a:lnTo>
                <a:lnTo>
                  <a:pt x="1249" y="502"/>
                </a:lnTo>
                <a:lnTo>
                  <a:pt x="1255" y="523"/>
                </a:lnTo>
                <a:lnTo>
                  <a:pt x="1262" y="544"/>
                </a:lnTo>
                <a:lnTo>
                  <a:pt x="1268" y="565"/>
                </a:lnTo>
                <a:lnTo>
                  <a:pt x="1273" y="586"/>
                </a:lnTo>
                <a:lnTo>
                  <a:pt x="1312" y="586"/>
                </a:lnTo>
                <a:lnTo>
                  <a:pt x="1312" y="586"/>
                </a:lnTo>
                <a:lnTo>
                  <a:pt x="1325" y="587"/>
                </a:lnTo>
                <a:lnTo>
                  <a:pt x="1339" y="590"/>
                </a:lnTo>
                <a:lnTo>
                  <a:pt x="1351" y="593"/>
                </a:lnTo>
                <a:lnTo>
                  <a:pt x="1363" y="597"/>
                </a:lnTo>
                <a:lnTo>
                  <a:pt x="1375" y="603"/>
                </a:lnTo>
                <a:lnTo>
                  <a:pt x="1386" y="610"/>
                </a:lnTo>
                <a:lnTo>
                  <a:pt x="1397" y="617"/>
                </a:lnTo>
                <a:lnTo>
                  <a:pt x="1406" y="626"/>
                </a:lnTo>
                <a:lnTo>
                  <a:pt x="1406" y="626"/>
                </a:lnTo>
                <a:lnTo>
                  <a:pt x="1415" y="636"/>
                </a:lnTo>
                <a:lnTo>
                  <a:pt x="1424" y="647"/>
                </a:lnTo>
                <a:lnTo>
                  <a:pt x="1431" y="658"/>
                </a:lnTo>
                <a:lnTo>
                  <a:pt x="1435" y="670"/>
                </a:lnTo>
                <a:lnTo>
                  <a:pt x="1439" y="683"/>
                </a:lnTo>
                <a:lnTo>
                  <a:pt x="1443" y="695"/>
                </a:lnTo>
                <a:lnTo>
                  <a:pt x="1445" y="708"/>
                </a:lnTo>
                <a:lnTo>
                  <a:pt x="1445" y="721"/>
                </a:lnTo>
                <a:lnTo>
                  <a:pt x="1445" y="721"/>
                </a:lnTo>
                <a:lnTo>
                  <a:pt x="1445" y="736"/>
                </a:lnTo>
                <a:lnTo>
                  <a:pt x="1443" y="748"/>
                </a:lnTo>
                <a:lnTo>
                  <a:pt x="1439" y="761"/>
                </a:lnTo>
                <a:lnTo>
                  <a:pt x="1435" y="773"/>
                </a:lnTo>
                <a:lnTo>
                  <a:pt x="1429" y="786"/>
                </a:lnTo>
                <a:lnTo>
                  <a:pt x="1422" y="797"/>
                </a:lnTo>
                <a:lnTo>
                  <a:pt x="1414" y="807"/>
                </a:lnTo>
                <a:lnTo>
                  <a:pt x="1406" y="817"/>
                </a:lnTo>
                <a:lnTo>
                  <a:pt x="1396" y="824"/>
                </a:lnTo>
                <a:lnTo>
                  <a:pt x="1386" y="832"/>
                </a:lnTo>
                <a:lnTo>
                  <a:pt x="1375" y="839"/>
                </a:lnTo>
                <a:lnTo>
                  <a:pt x="1363" y="845"/>
                </a:lnTo>
                <a:lnTo>
                  <a:pt x="1351" y="850"/>
                </a:lnTo>
                <a:lnTo>
                  <a:pt x="1337" y="853"/>
                </a:lnTo>
                <a:lnTo>
                  <a:pt x="1324" y="854"/>
                </a:lnTo>
                <a:lnTo>
                  <a:pt x="1311" y="855"/>
                </a:lnTo>
                <a:lnTo>
                  <a:pt x="1266" y="855"/>
                </a:lnTo>
                <a:lnTo>
                  <a:pt x="1266" y="855"/>
                </a:lnTo>
                <a:lnTo>
                  <a:pt x="1260" y="875"/>
                </a:lnTo>
                <a:lnTo>
                  <a:pt x="1253" y="894"/>
                </a:lnTo>
                <a:lnTo>
                  <a:pt x="1246" y="914"/>
                </a:lnTo>
                <a:lnTo>
                  <a:pt x="1238" y="933"/>
                </a:lnTo>
                <a:lnTo>
                  <a:pt x="1229" y="952"/>
                </a:lnTo>
                <a:lnTo>
                  <a:pt x="1220" y="969"/>
                </a:lnTo>
                <a:lnTo>
                  <a:pt x="1210" y="988"/>
                </a:lnTo>
                <a:lnTo>
                  <a:pt x="1199" y="1006"/>
                </a:lnTo>
                <a:lnTo>
                  <a:pt x="1234" y="1041"/>
                </a:lnTo>
                <a:lnTo>
                  <a:pt x="1234" y="1041"/>
                </a:lnTo>
                <a:lnTo>
                  <a:pt x="1244" y="1051"/>
                </a:lnTo>
                <a:lnTo>
                  <a:pt x="1252" y="1062"/>
                </a:lnTo>
                <a:lnTo>
                  <a:pt x="1259" y="1074"/>
                </a:lnTo>
                <a:lnTo>
                  <a:pt x="1264" y="1085"/>
                </a:lnTo>
                <a:lnTo>
                  <a:pt x="1269" y="1098"/>
                </a:lnTo>
                <a:lnTo>
                  <a:pt x="1271" y="1111"/>
                </a:lnTo>
                <a:lnTo>
                  <a:pt x="1273" y="1123"/>
                </a:lnTo>
                <a:lnTo>
                  <a:pt x="1274" y="1136"/>
                </a:lnTo>
                <a:lnTo>
                  <a:pt x="1273" y="1150"/>
                </a:lnTo>
                <a:lnTo>
                  <a:pt x="1272" y="1162"/>
                </a:lnTo>
                <a:lnTo>
                  <a:pt x="1269" y="1175"/>
                </a:lnTo>
                <a:lnTo>
                  <a:pt x="1264" y="1187"/>
                </a:lnTo>
                <a:lnTo>
                  <a:pt x="1259" y="1198"/>
                </a:lnTo>
                <a:lnTo>
                  <a:pt x="1252" y="1211"/>
                </a:lnTo>
                <a:lnTo>
                  <a:pt x="1244" y="1222"/>
                </a:lnTo>
                <a:lnTo>
                  <a:pt x="1235" y="1232"/>
                </a:lnTo>
                <a:lnTo>
                  <a:pt x="1235" y="1232"/>
                </a:lnTo>
                <a:lnTo>
                  <a:pt x="1224" y="1240"/>
                </a:lnTo>
                <a:lnTo>
                  <a:pt x="1214" y="1248"/>
                </a:lnTo>
                <a:lnTo>
                  <a:pt x="1202" y="1255"/>
                </a:lnTo>
                <a:lnTo>
                  <a:pt x="1190" y="1260"/>
                </a:lnTo>
                <a:lnTo>
                  <a:pt x="1178" y="1265"/>
                </a:lnTo>
                <a:lnTo>
                  <a:pt x="1166" y="1268"/>
                </a:lnTo>
                <a:lnTo>
                  <a:pt x="1152" y="1270"/>
                </a:lnTo>
                <a:lnTo>
                  <a:pt x="1139" y="1270"/>
                </a:lnTo>
                <a:lnTo>
                  <a:pt x="1139" y="1270"/>
                </a:lnTo>
                <a:lnTo>
                  <a:pt x="1126" y="1270"/>
                </a:lnTo>
                <a:lnTo>
                  <a:pt x="1112" y="1268"/>
                </a:lnTo>
                <a:lnTo>
                  <a:pt x="1100" y="1265"/>
                </a:lnTo>
                <a:lnTo>
                  <a:pt x="1087" y="1260"/>
                </a:lnTo>
                <a:lnTo>
                  <a:pt x="1076" y="1255"/>
                </a:lnTo>
                <a:lnTo>
                  <a:pt x="1064" y="1248"/>
                </a:lnTo>
                <a:lnTo>
                  <a:pt x="1054" y="1240"/>
                </a:lnTo>
                <a:lnTo>
                  <a:pt x="1044" y="1232"/>
                </a:lnTo>
                <a:lnTo>
                  <a:pt x="1005" y="1193"/>
                </a:lnTo>
                <a:lnTo>
                  <a:pt x="1005" y="1193"/>
                </a:lnTo>
                <a:lnTo>
                  <a:pt x="987" y="1203"/>
                </a:lnTo>
                <a:lnTo>
                  <a:pt x="969" y="1212"/>
                </a:lnTo>
                <a:lnTo>
                  <a:pt x="952" y="1219"/>
                </a:lnTo>
                <a:lnTo>
                  <a:pt x="934" y="1227"/>
                </a:lnTo>
                <a:lnTo>
                  <a:pt x="915" y="1235"/>
                </a:lnTo>
                <a:lnTo>
                  <a:pt x="896" y="1240"/>
                </a:lnTo>
                <a:lnTo>
                  <a:pt x="877" y="1247"/>
                </a:lnTo>
                <a:lnTo>
                  <a:pt x="857" y="1252"/>
                </a:lnTo>
                <a:lnTo>
                  <a:pt x="857" y="1309"/>
                </a:lnTo>
                <a:lnTo>
                  <a:pt x="857" y="1309"/>
                </a:lnTo>
                <a:lnTo>
                  <a:pt x="857" y="1322"/>
                </a:lnTo>
                <a:lnTo>
                  <a:pt x="855" y="1336"/>
                </a:lnTo>
                <a:lnTo>
                  <a:pt x="852" y="1349"/>
                </a:lnTo>
                <a:lnTo>
                  <a:pt x="847" y="1361"/>
                </a:lnTo>
                <a:lnTo>
                  <a:pt x="842" y="1372"/>
                </a:lnTo>
                <a:lnTo>
                  <a:pt x="834" y="1383"/>
                </a:lnTo>
                <a:lnTo>
                  <a:pt x="826" y="1394"/>
                </a:lnTo>
                <a:lnTo>
                  <a:pt x="818" y="1403"/>
                </a:lnTo>
                <a:lnTo>
                  <a:pt x="808" y="1412"/>
                </a:lnTo>
                <a:lnTo>
                  <a:pt x="798" y="1420"/>
                </a:lnTo>
                <a:lnTo>
                  <a:pt x="787" y="1426"/>
                </a:lnTo>
                <a:lnTo>
                  <a:pt x="775" y="1433"/>
                </a:lnTo>
                <a:lnTo>
                  <a:pt x="763" y="1437"/>
                </a:lnTo>
                <a:lnTo>
                  <a:pt x="750" y="1441"/>
                </a:lnTo>
                <a:lnTo>
                  <a:pt x="736" y="1443"/>
                </a:lnTo>
                <a:lnTo>
                  <a:pt x="723" y="1443"/>
                </a:lnTo>
                <a:lnTo>
                  <a:pt x="723" y="1443"/>
                </a:lnTo>
                <a:close/>
                <a:moveTo>
                  <a:pt x="436" y="1104"/>
                </a:moveTo>
                <a:lnTo>
                  <a:pt x="436" y="1104"/>
                </a:lnTo>
                <a:lnTo>
                  <a:pt x="441" y="1104"/>
                </a:lnTo>
                <a:lnTo>
                  <a:pt x="447" y="1105"/>
                </a:lnTo>
                <a:lnTo>
                  <a:pt x="452" y="1108"/>
                </a:lnTo>
                <a:lnTo>
                  <a:pt x="457" y="1110"/>
                </a:lnTo>
                <a:lnTo>
                  <a:pt x="457" y="1110"/>
                </a:lnTo>
                <a:lnTo>
                  <a:pt x="478" y="1123"/>
                </a:lnTo>
                <a:lnTo>
                  <a:pt x="499" y="1135"/>
                </a:lnTo>
                <a:lnTo>
                  <a:pt x="520" y="1145"/>
                </a:lnTo>
                <a:lnTo>
                  <a:pt x="542" y="1155"/>
                </a:lnTo>
                <a:lnTo>
                  <a:pt x="564" y="1163"/>
                </a:lnTo>
                <a:lnTo>
                  <a:pt x="588" y="1171"/>
                </a:lnTo>
                <a:lnTo>
                  <a:pt x="611" y="1176"/>
                </a:lnTo>
                <a:lnTo>
                  <a:pt x="634" y="1182"/>
                </a:lnTo>
                <a:lnTo>
                  <a:pt x="634" y="1182"/>
                </a:lnTo>
                <a:lnTo>
                  <a:pt x="641" y="1183"/>
                </a:lnTo>
                <a:lnTo>
                  <a:pt x="648" y="1186"/>
                </a:lnTo>
                <a:lnTo>
                  <a:pt x="653" y="1191"/>
                </a:lnTo>
                <a:lnTo>
                  <a:pt x="658" y="1195"/>
                </a:lnTo>
                <a:lnTo>
                  <a:pt x="661" y="1201"/>
                </a:lnTo>
                <a:lnTo>
                  <a:pt x="664" y="1206"/>
                </a:lnTo>
                <a:lnTo>
                  <a:pt x="667" y="1213"/>
                </a:lnTo>
                <a:lnTo>
                  <a:pt x="667" y="1221"/>
                </a:lnTo>
                <a:lnTo>
                  <a:pt x="667" y="1309"/>
                </a:lnTo>
                <a:lnTo>
                  <a:pt x="667" y="1309"/>
                </a:lnTo>
                <a:lnTo>
                  <a:pt x="668" y="1320"/>
                </a:lnTo>
                <a:lnTo>
                  <a:pt x="671" y="1330"/>
                </a:lnTo>
                <a:lnTo>
                  <a:pt x="676" y="1340"/>
                </a:lnTo>
                <a:lnTo>
                  <a:pt x="683" y="1348"/>
                </a:lnTo>
                <a:lnTo>
                  <a:pt x="692" y="1356"/>
                </a:lnTo>
                <a:lnTo>
                  <a:pt x="701" y="1360"/>
                </a:lnTo>
                <a:lnTo>
                  <a:pt x="712" y="1363"/>
                </a:lnTo>
                <a:lnTo>
                  <a:pt x="723" y="1364"/>
                </a:lnTo>
                <a:lnTo>
                  <a:pt x="723" y="1364"/>
                </a:lnTo>
                <a:lnTo>
                  <a:pt x="734" y="1363"/>
                </a:lnTo>
                <a:lnTo>
                  <a:pt x="745" y="1360"/>
                </a:lnTo>
                <a:lnTo>
                  <a:pt x="754" y="1356"/>
                </a:lnTo>
                <a:lnTo>
                  <a:pt x="763" y="1348"/>
                </a:lnTo>
                <a:lnTo>
                  <a:pt x="770" y="1340"/>
                </a:lnTo>
                <a:lnTo>
                  <a:pt x="774" y="1330"/>
                </a:lnTo>
                <a:lnTo>
                  <a:pt x="777" y="1320"/>
                </a:lnTo>
                <a:lnTo>
                  <a:pt x="779" y="1309"/>
                </a:lnTo>
                <a:lnTo>
                  <a:pt x="779" y="1219"/>
                </a:lnTo>
                <a:lnTo>
                  <a:pt x="779" y="1219"/>
                </a:lnTo>
                <a:lnTo>
                  <a:pt x="780" y="1213"/>
                </a:lnTo>
                <a:lnTo>
                  <a:pt x="782" y="1206"/>
                </a:lnTo>
                <a:lnTo>
                  <a:pt x="784" y="1201"/>
                </a:lnTo>
                <a:lnTo>
                  <a:pt x="788" y="1195"/>
                </a:lnTo>
                <a:lnTo>
                  <a:pt x="793" y="1190"/>
                </a:lnTo>
                <a:lnTo>
                  <a:pt x="798" y="1186"/>
                </a:lnTo>
                <a:lnTo>
                  <a:pt x="804" y="1183"/>
                </a:lnTo>
                <a:lnTo>
                  <a:pt x="812" y="1181"/>
                </a:lnTo>
                <a:lnTo>
                  <a:pt x="812" y="1181"/>
                </a:lnTo>
                <a:lnTo>
                  <a:pt x="835" y="1176"/>
                </a:lnTo>
                <a:lnTo>
                  <a:pt x="858" y="1171"/>
                </a:lnTo>
                <a:lnTo>
                  <a:pt x="882" y="1163"/>
                </a:lnTo>
                <a:lnTo>
                  <a:pt x="904" y="1155"/>
                </a:lnTo>
                <a:lnTo>
                  <a:pt x="926" y="1145"/>
                </a:lnTo>
                <a:lnTo>
                  <a:pt x="947" y="1135"/>
                </a:lnTo>
                <a:lnTo>
                  <a:pt x="968" y="1123"/>
                </a:lnTo>
                <a:lnTo>
                  <a:pt x="989" y="1110"/>
                </a:lnTo>
                <a:lnTo>
                  <a:pt x="989" y="1110"/>
                </a:lnTo>
                <a:lnTo>
                  <a:pt x="995" y="1108"/>
                </a:lnTo>
                <a:lnTo>
                  <a:pt x="1001" y="1105"/>
                </a:lnTo>
                <a:lnTo>
                  <a:pt x="1008" y="1104"/>
                </a:lnTo>
                <a:lnTo>
                  <a:pt x="1015" y="1104"/>
                </a:lnTo>
                <a:lnTo>
                  <a:pt x="1021" y="1105"/>
                </a:lnTo>
                <a:lnTo>
                  <a:pt x="1027" y="1108"/>
                </a:lnTo>
                <a:lnTo>
                  <a:pt x="1034" y="1111"/>
                </a:lnTo>
                <a:lnTo>
                  <a:pt x="1038" y="1115"/>
                </a:lnTo>
                <a:lnTo>
                  <a:pt x="1099" y="1176"/>
                </a:lnTo>
                <a:lnTo>
                  <a:pt x="1099" y="1176"/>
                </a:lnTo>
                <a:lnTo>
                  <a:pt x="1108" y="1183"/>
                </a:lnTo>
                <a:lnTo>
                  <a:pt x="1118" y="1188"/>
                </a:lnTo>
                <a:lnTo>
                  <a:pt x="1128" y="1191"/>
                </a:lnTo>
                <a:lnTo>
                  <a:pt x="1139" y="1192"/>
                </a:lnTo>
                <a:lnTo>
                  <a:pt x="1150" y="1191"/>
                </a:lnTo>
                <a:lnTo>
                  <a:pt x="1161" y="1187"/>
                </a:lnTo>
                <a:lnTo>
                  <a:pt x="1171" y="1183"/>
                </a:lnTo>
                <a:lnTo>
                  <a:pt x="1180" y="1176"/>
                </a:lnTo>
                <a:lnTo>
                  <a:pt x="1180" y="1176"/>
                </a:lnTo>
                <a:lnTo>
                  <a:pt x="1187" y="1167"/>
                </a:lnTo>
                <a:lnTo>
                  <a:pt x="1191" y="1157"/>
                </a:lnTo>
                <a:lnTo>
                  <a:pt x="1194" y="1147"/>
                </a:lnTo>
                <a:lnTo>
                  <a:pt x="1195" y="1136"/>
                </a:lnTo>
                <a:lnTo>
                  <a:pt x="1194" y="1125"/>
                </a:lnTo>
                <a:lnTo>
                  <a:pt x="1191" y="1115"/>
                </a:lnTo>
                <a:lnTo>
                  <a:pt x="1187" y="1105"/>
                </a:lnTo>
                <a:lnTo>
                  <a:pt x="1179" y="1097"/>
                </a:lnTo>
                <a:lnTo>
                  <a:pt x="1120" y="1038"/>
                </a:lnTo>
                <a:lnTo>
                  <a:pt x="1120" y="1038"/>
                </a:lnTo>
                <a:lnTo>
                  <a:pt x="1116" y="1033"/>
                </a:lnTo>
                <a:lnTo>
                  <a:pt x="1112" y="1027"/>
                </a:lnTo>
                <a:lnTo>
                  <a:pt x="1109" y="1020"/>
                </a:lnTo>
                <a:lnTo>
                  <a:pt x="1108" y="1014"/>
                </a:lnTo>
                <a:lnTo>
                  <a:pt x="1108" y="1007"/>
                </a:lnTo>
                <a:lnTo>
                  <a:pt x="1110" y="1000"/>
                </a:lnTo>
                <a:lnTo>
                  <a:pt x="1112" y="994"/>
                </a:lnTo>
                <a:lnTo>
                  <a:pt x="1116" y="988"/>
                </a:lnTo>
                <a:lnTo>
                  <a:pt x="1116" y="988"/>
                </a:lnTo>
                <a:lnTo>
                  <a:pt x="1130" y="967"/>
                </a:lnTo>
                <a:lnTo>
                  <a:pt x="1143" y="945"/>
                </a:lnTo>
                <a:lnTo>
                  <a:pt x="1156" y="924"/>
                </a:lnTo>
                <a:lnTo>
                  <a:pt x="1166" y="901"/>
                </a:lnTo>
                <a:lnTo>
                  <a:pt x="1176" y="878"/>
                </a:lnTo>
                <a:lnTo>
                  <a:pt x="1184" y="855"/>
                </a:lnTo>
                <a:lnTo>
                  <a:pt x="1191" y="832"/>
                </a:lnTo>
                <a:lnTo>
                  <a:pt x="1197" y="808"/>
                </a:lnTo>
                <a:lnTo>
                  <a:pt x="1197" y="808"/>
                </a:lnTo>
                <a:lnTo>
                  <a:pt x="1199" y="801"/>
                </a:lnTo>
                <a:lnTo>
                  <a:pt x="1202" y="795"/>
                </a:lnTo>
                <a:lnTo>
                  <a:pt x="1205" y="790"/>
                </a:lnTo>
                <a:lnTo>
                  <a:pt x="1211" y="786"/>
                </a:lnTo>
                <a:lnTo>
                  <a:pt x="1217" y="782"/>
                </a:lnTo>
                <a:lnTo>
                  <a:pt x="1222" y="779"/>
                </a:lnTo>
                <a:lnTo>
                  <a:pt x="1229" y="778"/>
                </a:lnTo>
                <a:lnTo>
                  <a:pt x="1235" y="777"/>
                </a:lnTo>
                <a:lnTo>
                  <a:pt x="1311" y="777"/>
                </a:lnTo>
                <a:lnTo>
                  <a:pt x="1311" y="777"/>
                </a:lnTo>
                <a:lnTo>
                  <a:pt x="1322" y="776"/>
                </a:lnTo>
                <a:lnTo>
                  <a:pt x="1333" y="772"/>
                </a:lnTo>
                <a:lnTo>
                  <a:pt x="1342" y="768"/>
                </a:lnTo>
                <a:lnTo>
                  <a:pt x="1351" y="760"/>
                </a:lnTo>
                <a:lnTo>
                  <a:pt x="1357" y="752"/>
                </a:lnTo>
                <a:lnTo>
                  <a:pt x="1362" y="742"/>
                </a:lnTo>
                <a:lnTo>
                  <a:pt x="1365" y="732"/>
                </a:lnTo>
                <a:lnTo>
                  <a:pt x="1366" y="721"/>
                </a:lnTo>
                <a:lnTo>
                  <a:pt x="1366" y="721"/>
                </a:lnTo>
                <a:lnTo>
                  <a:pt x="1365" y="710"/>
                </a:lnTo>
                <a:lnTo>
                  <a:pt x="1363" y="699"/>
                </a:lnTo>
                <a:lnTo>
                  <a:pt x="1357" y="690"/>
                </a:lnTo>
                <a:lnTo>
                  <a:pt x="1351" y="681"/>
                </a:lnTo>
                <a:lnTo>
                  <a:pt x="1351" y="681"/>
                </a:lnTo>
                <a:lnTo>
                  <a:pt x="1342" y="675"/>
                </a:lnTo>
                <a:lnTo>
                  <a:pt x="1333" y="669"/>
                </a:lnTo>
                <a:lnTo>
                  <a:pt x="1323" y="666"/>
                </a:lnTo>
                <a:lnTo>
                  <a:pt x="1312" y="665"/>
                </a:lnTo>
                <a:lnTo>
                  <a:pt x="1240" y="665"/>
                </a:lnTo>
                <a:lnTo>
                  <a:pt x="1240" y="665"/>
                </a:lnTo>
                <a:lnTo>
                  <a:pt x="1233" y="665"/>
                </a:lnTo>
                <a:lnTo>
                  <a:pt x="1227" y="663"/>
                </a:lnTo>
                <a:lnTo>
                  <a:pt x="1220" y="659"/>
                </a:lnTo>
                <a:lnTo>
                  <a:pt x="1214" y="656"/>
                </a:lnTo>
                <a:lnTo>
                  <a:pt x="1210" y="650"/>
                </a:lnTo>
                <a:lnTo>
                  <a:pt x="1205" y="645"/>
                </a:lnTo>
                <a:lnTo>
                  <a:pt x="1203" y="638"/>
                </a:lnTo>
                <a:lnTo>
                  <a:pt x="1201" y="632"/>
                </a:lnTo>
                <a:lnTo>
                  <a:pt x="1201" y="632"/>
                </a:lnTo>
                <a:lnTo>
                  <a:pt x="1197" y="606"/>
                </a:lnTo>
                <a:lnTo>
                  <a:pt x="1191" y="581"/>
                </a:lnTo>
                <a:lnTo>
                  <a:pt x="1183" y="555"/>
                </a:lnTo>
                <a:lnTo>
                  <a:pt x="1174" y="531"/>
                </a:lnTo>
                <a:lnTo>
                  <a:pt x="1166" y="507"/>
                </a:lnTo>
                <a:lnTo>
                  <a:pt x="1154" y="483"/>
                </a:lnTo>
                <a:lnTo>
                  <a:pt x="1142" y="461"/>
                </a:lnTo>
                <a:lnTo>
                  <a:pt x="1129" y="440"/>
                </a:lnTo>
                <a:lnTo>
                  <a:pt x="1129" y="440"/>
                </a:lnTo>
                <a:lnTo>
                  <a:pt x="1126" y="435"/>
                </a:lnTo>
                <a:lnTo>
                  <a:pt x="1123" y="428"/>
                </a:lnTo>
                <a:lnTo>
                  <a:pt x="1122" y="421"/>
                </a:lnTo>
                <a:lnTo>
                  <a:pt x="1122" y="415"/>
                </a:lnTo>
                <a:lnTo>
                  <a:pt x="1123" y="408"/>
                </a:lnTo>
                <a:lnTo>
                  <a:pt x="1126" y="401"/>
                </a:lnTo>
                <a:lnTo>
                  <a:pt x="1129" y="396"/>
                </a:lnTo>
                <a:lnTo>
                  <a:pt x="1134" y="390"/>
                </a:lnTo>
                <a:lnTo>
                  <a:pt x="1179" y="346"/>
                </a:lnTo>
                <a:lnTo>
                  <a:pt x="1179" y="346"/>
                </a:lnTo>
                <a:lnTo>
                  <a:pt x="1187" y="337"/>
                </a:lnTo>
                <a:lnTo>
                  <a:pt x="1191" y="327"/>
                </a:lnTo>
                <a:lnTo>
                  <a:pt x="1194" y="317"/>
                </a:lnTo>
                <a:lnTo>
                  <a:pt x="1195" y="306"/>
                </a:lnTo>
                <a:lnTo>
                  <a:pt x="1194" y="295"/>
                </a:lnTo>
                <a:lnTo>
                  <a:pt x="1191" y="285"/>
                </a:lnTo>
                <a:lnTo>
                  <a:pt x="1187" y="275"/>
                </a:lnTo>
                <a:lnTo>
                  <a:pt x="1179" y="266"/>
                </a:lnTo>
                <a:lnTo>
                  <a:pt x="1179" y="266"/>
                </a:lnTo>
                <a:lnTo>
                  <a:pt x="1171" y="260"/>
                </a:lnTo>
                <a:lnTo>
                  <a:pt x="1161" y="254"/>
                </a:lnTo>
                <a:lnTo>
                  <a:pt x="1151" y="251"/>
                </a:lnTo>
                <a:lnTo>
                  <a:pt x="1140" y="250"/>
                </a:lnTo>
                <a:lnTo>
                  <a:pt x="1140" y="250"/>
                </a:lnTo>
                <a:lnTo>
                  <a:pt x="1140" y="250"/>
                </a:lnTo>
                <a:lnTo>
                  <a:pt x="1140" y="250"/>
                </a:lnTo>
                <a:lnTo>
                  <a:pt x="1129" y="251"/>
                </a:lnTo>
                <a:lnTo>
                  <a:pt x="1118" y="254"/>
                </a:lnTo>
                <a:lnTo>
                  <a:pt x="1109" y="260"/>
                </a:lnTo>
                <a:lnTo>
                  <a:pt x="1100" y="266"/>
                </a:lnTo>
                <a:lnTo>
                  <a:pt x="1057" y="310"/>
                </a:lnTo>
                <a:lnTo>
                  <a:pt x="1057" y="310"/>
                </a:lnTo>
                <a:lnTo>
                  <a:pt x="1051" y="314"/>
                </a:lnTo>
                <a:lnTo>
                  <a:pt x="1045" y="317"/>
                </a:lnTo>
                <a:lnTo>
                  <a:pt x="1038" y="320"/>
                </a:lnTo>
                <a:lnTo>
                  <a:pt x="1031" y="321"/>
                </a:lnTo>
                <a:lnTo>
                  <a:pt x="1025" y="321"/>
                </a:lnTo>
                <a:lnTo>
                  <a:pt x="1018" y="320"/>
                </a:lnTo>
                <a:lnTo>
                  <a:pt x="1011" y="317"/>
                </a:lnTo>
                <a:lnTo>
                  <a:pt x="1006" y="314"/>
                </a:lnTo>
                <a:lnTo>
                  <a:pt x="1006" y="314"/>
                </a:lnTo>
                <a:lnTo>
                  <a:pt x="984" y="298"/>
                </a:lnTo>
                <a:lnTo>
                  <a:pt x="960" y="284"/>
                </a:lnTo>
                <a:lnTo>
                  <a:pt x="937" y="272"/>
                </a:lnTo>
                <a:lnTo>
                  <a:pt x="913" y="261"/>
                </a:lnTo>
                <a:lnTo>
                  <a:pt x="888" y="251"/>
                </a:lnTo>
                <a:lnTo>
                  <a:pt x="863" y="242"/>
                </a:lnTo>
                <a:lnTo>
                  <a:pt x="837" y="235"/>
                </a:lnTo>
                <a:lnTo>
                  <a:pt x="811" y="230"/>
                </a:lnTo>
                <a:lnTo>
                  <a:pt x="811" y="230"/>
                </a:lnTo>
                <a:lnTo>
                  <a:pt x="804" y="228"/>
                </a:lnTo>
                <a:lnTo>
                  <a:pt x="798" y="224"/>
                </a:lnTo>
                <a:lnTo>
                  <a:pt x="793" y="221"/>
                </a:lnTo>
                <a:lnTo>
                  <a:pt x="787" y="217"/>
                </a:lnTo>
                <a:lnTo>
                  <a:pt x="784" y="211"/>
                </a:lnTo>
                <a:lnTo>
                  <a:pt x="781" y="204"/>
                </a:lnTo>
                <a:lnTo>
                  <a:pt x="780" y="198"/>
                </a:lnTo>
                <a:lnTo>
                  <a:pt x="779" y="191"/>
                </a:lnTo>
                <a:lnTo>
                  <a:pt x="779" y="134"/>
                </a:lnTo>
                <a:lnTo>
                  <a:pt x="779" y="134"/>
                </a:lnTo>
                <a:lnTo>
                  <a:pt x="777" y="122"/>
                </a:lnTo>
                <a:lnTo>
                  <a:pt x="774" y="113"/>
                </a:lnTo>
                <a:lnTo>
                  <a:pt x="770" y="103"/>
                </a:lnTo>
                <a:lnTo>
                  <a:pt x="762" y="95"/>
                </a:lnTo>
                <a:lnTo>
                  <a:pt x="754" y="87"/>
                </a:lnTo>
                <a:lnTo>
                  <a:pt x="744" y="83"/>
                </a:lnTo>
                <a:lnTo>
                  <a:pt x="734" y="79"/>
                </a:lnTo>
                <a:lnTo>
                  <a:pt x="723" y="78"/>
                </a:lnTo>
                <a:lnTo>
                  <a:pt x="723" y="78"/>
                </a:lnTo>
                <a:lnTo>
                  <a:pt x="712" y="79"/>
                </a:lnTo>
                <a:lnTo>
                  <a:pt x="701" y="83"/>
                </a:lnTo>
                <a:lnTo>
                  <a:pt x="692" y="87"/>
                </a:lnTo>
                <a:lnTo>
                  <a:pt x="683" y="95"/>
                </a:lnTo>
                <a:lnTo>
                  <a:pt x="676" y="103"/>
                </a:lnTo>
                <a:lnTo>
                  <a:pt x="671" y="113"/>
                </a:lnTo>
                <a:lnTo>
                  <a:pt x="668" y="122"/>
                </a:lnTo>
                <a:lnTo>
                  <a:pt x="667" y="134"/>
                </a:lnTo>
                <a:lnTo>
                  <a:pt x="667" y="191"/>
                </a:lnTo>
                <a:lnTo>
                  <a:pt x="667" y="191"/>
                </a:lnTo>
                <a:lnTo>
                  <a:pt x="667" y="198"/>
                </a:lnTo>
                <a:lnTo>
                  <a:pt x="664" y="204"/>
                </a:lnTo>
                <a:lnTo>
                  <a:pt x="661" y="211"/>
                </a:lnTo>
                <a:lnTo>
                  <a:pt x="658" y="217"/>
                </a:lnTo>
                <a:lnTo>
                  <a:pt x="653" y="221"/>
                </a:lnTo>
                <a:lnTo>
                  <a:pt x="648" y="224"/>
                </a:lnTo>
                <a:lnTo>
                  <a:pt x="641" y="228"/>
                </a:lnTo>
                <a:lnTo>
                  <a:pt x="634" y="230"/>
                </a:lnTo>
                <a:lnTo>
                  <a:pt x="634" y="230"/>
                </a:lnTo>
                <a:lnTo>
                  <a:pt x="609" y="235"/>
                </a:lnTo>
                <a:lnTo>
                  <a:pt x="583" y="242"/>
                </a:lnTo>
                <a:lnTo>
                  <a:pt x="558" y="251"/>
                </a:lnTo>
                <a:lnTo>
                  <a:pt x="533" y="261"/>
                </a:lnTo>
                <a:lnTo>
                  <a:pt x="509" y="272"/>
                </a:lnTo>
                <a:lnTo>
                  <a:pt x="486" y="284"/>
                </a:lnTo>
                <a:lnTo>
                  <a:pt x="462" y="298"/>
                </a:lnTo>
                <a:lnTo>
                  <a:pt x="440" y="313"/>
                </a:lnTo>
                <a:lnTo>
                  <a:pt x="440" y="313"/>
                </a:lnTo>
                <a:lnTo>
                  <a:pt x="434" y="317"/>
                </a:lnTo>
                <a:lnTo>
                  <a:pt x="427" y="320"/>
                </a:lnTo>
                <a:lnTo>
                  <a:pt x="420" y="321"/>
                </a:lnTo>
                <a:lnTo>
                  <a:pt x="414" y="321"/>
                </a:lnTo>
                <a:lnTo>
                  <a:pt x="407" y="320"/>
                </a:lnTo>
                <a:lnTo>
                  <a:pt x="400" y="317"/>
                </a:lnTo>
                <a:lnTo>
                  <a:pt x="395" y="314"/>
                </a:lnTo>
                <a:lnTo>
                  <a:pt x="389" y="310"/>
                </a:lnTo>
                <a:lnTo>
                  <a:pt x="346" y="266"/>
                </a:lnTo>
                <a:lnTo>
                  <a:pt x="346" y="266"/>
                </a:lnTo>
                <a:lnTo>
                  <a:pt x="338" y="259"/>
                </a:lnTo>
                <a:lnTo>
                  <a:pt x="328" y="254"/>
                </a:lnTo>
                <a:lnTo>
                  <a:pt x="318" y="251"/>
                </a:lnTo>
                <a:lnTo>
                  <a:pt x="307" y="250"/>
                </a:lnTo>
                <a:lnTo>
                  <a:pt x="307" y="250"/>
                </a:lnTo>
                <a:lnTo>
                  <a:pt x="307" y="250"/>
                </a:lnTo>
                <a:lnTo>
                  <a:pt x="307" y="250"/>
                </a:lnTo>
                <a:lnTo>
                  <a:pt x="296" y="251"/>
                </a:lnTo>
                <a:lnTo>
                  <a:pt x="285" y="254"/>
                </a:lnTo>
                <a:lnTo>
                  <a:pt x="276" y="259"/>
                </a:lnTo>
                <a:lnTo>
                  <a:pt x="267" y="266"/>
                </a:lnTo>
                <a:lnTo>
                  <a:pt x="267" y="266"/>
                </a:lnTo>
                <a:lnTo>
                  <a:pt x="261" y="275"/>
                </a:lnTo>
                <a:lnTo>
                  <a:pt x="255" y="284"/>
                </a:lnTo>
                <a:lnTo>
                  <a:pt x="252" y="295"/>
                </a:lnTo>
                <a:lnTo>
                  <a:pt x="251" y="306"/>
                </a:lnTo>
                <a:lnTo>
                  <a:pt x="251" y="306"/>
                </a:lnTo>
                <a:lnTo>
                  <a:pt x="252" y="317"/>
                </a:lnTo>
                <a:lnTo>
                  <a:pt x="255" y="327"/>
                </a:lnTo>
                <a:lnTo>
                  <a:pt x="261" y="337"/>
                </a:lnTo>
                <a:lnTo>
                  <a:pt x="267" y="345"/>
                </a:lnTo>
                <a:lnTo>
                  <a:pt x="313" y="390"/>
                </a:lnTo>
                <a:lnTo>
                  <a:pt x="313" y="390"/>
                </a:lnTo>
                <a:lnTo>
                  <a:pt x="317" y="396"/>
                </a:lnTo>
                <a:lnTo>
                  <a:pt x="321" y="401"/>
                </a:lnTo>
                <a:lnTo>
                  <a:pt x="323" y="408"/>
                </a:lnTo>
                <a:lnTo>
                  <a:pt x="324" y="415"/>
                </a:lnTo>
                <a:lnTo>
                  <a:pt x="324" y="421"/>
                </a:lnTo>
                <a:lnTo>
                  <a:pt x="323" y="428"/>
                </a:lnTo>
                <a:lnTo>
                  <a:pt x="321" y="434"/>
                </a:lnTo>
                <a:lnTo>
                  <a:pt x="317" y="440"/>
                </a:lnTo>
                <a:lnTo>
                  <a:pt x="317" y="440"/>
                </a:lnTo>
                <a:lnTo>
                  <a:pt x="304" y="461"/>
                </a:lnTo>
                <a:lnTo>
                  <a:pt x="292" y="483"/>
                </a:lnTo>
                <a:lnTo>
                  <a:pt x="281" y="507"/>
                </a:lnTo>
                <a:lnTo>
                  <a:pt x="272" y="530"/>
                </a:lnTo>
                <a:lnTo>
                  <a:pt x="263" y="554"/>
                </a:lnTo>
                <a:lnTo>
                  <a:pt x="255" y="580"/>
                </a:lnTo>
                <a:lnTo>
                  <a:pt x="250" y="605"/>
                </a:lnTo>
                <a:lnTo>
                  <a:pt x="245" y="632"/>
                </a:lnTo>
                <a:lnTo>
                  <a:pt x="245" y="632"/>
                </a:lnTo>
                <a:lnTo>
                  <a:pt x="243" y="638"/>
                </a:lnTo>
                <a:lnTo>
                  <a:pt x="241" y="645"/>
                </a:lnTo>
                <a:lnTo>
                  <a:pt x="236" y="650"/>
                </a:lnTo>
                <a:lnTo>
                  <a:pt x="232" y="655"/>
                </a:lnTo>
                <a:lnTo>
                  <a:pt x="226" y="659"/>
                </a:lnTo>
                <a:lnTo>
                  <a:pt x="220" y="663"/>
                </a:lnTo>
                <a:lnTo>
                  <a:pt x="213" y="664"/>
                </a:lnTo>
                <a:lnTo>
                  <a:pt x="206" y="665"/>
                </a:lnTo>
                <a:lnTo>
                  <a:pt x="134" y="665"/>
                </a:lnTo>
                <a:lnTo>
                  <a:pt x="134" y="665"/>
                </a:lnTo>
                <a:lnTo>
                  <a:pt x="123" y="666"/>
                </a:lnTo>
                <a:lnTo>
                  <a:pt x="113" y="669"/>
                </a:lnTo>
                <a:lnTo>
                  <a:pt x="103" y="675"/>
                </a:lnTo>
                <a:lnTo>
                  <a:pt x="95" y="681"/>
                </a:lnTo>
                <a:lnTo>
                  <a:pt x="88" y="689"/>
                </a:lnTo>
                <a:lnTo>
                  <a:pt x="83" y="699"/>
                </a:lnTo>
                <a:lnTo>
                  <a:pt x="80" y="710"/>
                </a:lnTo>
                <a:lnTo>
                  <a:pt x="79" y="721"/>
                </a:lnTo>
                <a:lnTo>
                  <a:pt x="79" y="721"/>
                </a:lnTo>
                <a:lnTo>
                  <a:pt x="80" y="732"/>
                </a:lnTo>
                <a:lnTo>
                  <a:pt x="83" y="742"/>
                </a:lnTo>
                <a:lnTo>
                  <a:pt x="88" y="752"/>
                </a:lnTo>
                <a:lnTo>
                  <a:pt x="95" y="760"/>
                </a:lnTo>
                <a:lnTo>
                  <a:pt x="103" y="768"/>
                </a:lnTo>
                <a:lnTo>
                  <a:pt x="113" y="772"/>
                </a:lnTo>
                <a:lnTo>
                  <a:pt x="123" y="776"/>
                </a:lnTo>
                <a:lnTo>
                  <a:pt x="134" y="777"/>
                </a:lnTo>
                <a:lnTo>
                  <a:pt x="211" y="777"/>
                </a:lnTo>
                <a:lnTo>
                  <a:pt x="211" y="777"/>
                </a:lnTo>
                <a:lnTo>
                  <a:pt x="217" y="778"/>
                </a:lnTo>
                <a:lnTo>
                  <a:pt x="224" y="779"/>
                </a:lnTo>
                <a:lnTo>
                  <a:pt x="230" y="782"/>
                </a:lnTo>
                <a:lnTo>
                  <a:pt x="235" y="786"/>
                </a:lnTo>
                <a:lnTo>
                  <a:pt x="240" y="790"/>
                </a:lnTo>
                <a:lnTo>
                  <a:pt x="244" y="795"/>
                </a:lnTo>
                <a:lnTo>
                  <a:pt x="247" y="801"/>
                </a:lnTo>
                <a:lnTo>
                  <a:pt x="248" y="808"/>
                </a:lnTo>
                <a:lnTo>
                  <a:pt x="248" y="808"/>
                </a:lnTo>
                <a:lnTo>
                  <a:pt x="254" y="832"/>
                </a:lnTo>
                <a:lnTo>
                  <a:pt x="262" y="855"/>
                </a:lnTo>
                <a:lnTo>
                  <a:pt x="269" y="878"/>
                </a:lnTo>
                <a:lnTo>
                  <a:pt x="279" y="901"/>
                </a:lnTo>
                <a:lnTo>
                  <a:pt x="291" y="923"/>
                </a:lnTo>
                <a:lnTo>
                  <a:pt x="302" y="945"/>
                </a:lnTo>
                <a:lnTo>
                  <a:pt x="315" y="967"/>
                </a:lnTo>
                <a:lnTo>
                  <a:pt x="329" y="988"/>
                </a:lnTo>
                <a:lnTo>
                  <a:pt x="329" y="988"/>
                </a:lnTo>
                <a:lnTo>
                  <a:pt x="333" y="994"/>
                </a:lnTo>
                <a:lnTo>
                  <a:pt x="336" y="1000"/>
                </a:lnTo>
                <a:lnTo>
                  <a:pt x="337" y="1007"/>
                </a:lnTo>
                <a:lnTo>
                  <a:pt x="337" y="1014"/>
                </a:lnTo>
                <a:lnTo>
                  <a:pt x="336" y="1020"/>
                </a:lnTo>
                <a:lnTo>
                  <a:pt x="334" y="1027"/>
                </a:lnTo>
                <a:lnTo>
                  <a:pt x="330" y="1032"/>
                </a:lnTo>
                <a:lnTo>
                  <a:pt x="326" y="1038"/>
                </a:lnTo>
                <a:lnTo>
                  <a:pt x="267" y="1097"/>
                </a:lnTo>
                <a:lnTo>
                  <a:pt x="267" y="1097"/>
                </a:lnTo>
                <a:lnTo>
                  <a:pt x="260" y="1105"/>
                </a:lnTo>
                <a:lnTo>
                  <a:pt x="255" y="1115"/>
                </a:lnTo>
                <a:lnTo>
                  <a:pt x="252" y="1125"/>
                </a:lnTo>
                <a:lnTo>
                  <a:pt x="251" y="1136"/>
                </a:lnTo>
                <a:lnTo>
                  <a:pt x="251" y="1136"/>
                </a:lnTo>
                <a:lnTo>
                  <a:pt x="252" y="1147"/>
                </a:lnTo>
                <a:lnTo>
                  <a:pt x="255" y="1157"/>
                </a:lnTo>
                <a:lnTo>
                  <a:pt x="260" y="1167"/>
                </a:lnTo>
                <a:lnTo>
                  <a:pt x="267" y="1176"/>
                </a:lnTo>
                <a:lnTo>
                  <a:pt x="267" y="1176"/>
                </a:lnTo>
                <a:lnTo>
                  <a:pt x="276" y="1183"/>
                </a:lnTo>
                <a:lnTo>
                  <a:pt x="285" y="1188"/>
                </a:lnTo>
                <a:lnTo>
                  <a:pt x="296" y="1191"/>
                </a:lnTo>
                <a:lnTo>
                  <a:pt x="307" y="1192"/>
                </a:lnTo>
                <a:lnTo>
                  <a:pt x="318" y="1191"/>
                </a:lnTo>
                <a:lnTo>
                  <a:pt x="328" y="1188"/>
                </a:lnTo>
                <a:lnTo>
                  <a:pt x="338" y="1183"/>
                </a:lnTo>
                <a:lnTo>
                  <a:pt x="347" y="1176"/>
                </a:lnTo>
                <a:lnTo>
                  <a:pt x="408" y="1115"/>
                </a:lnTo>
                <a:lnTo>
                  <a:pt x="408" y="1115"/>
                </a:lnTo>
                <a:lnTo>
                  <a:pt x="414" y="1111"/>
                </a:lnTo>
                <a:lnTo>
                  <a:pt x="420" y="1107"/>
                </a:lnTo>
                <a:lnTo>
                  <a:pt x="428" y="1104"/>
                </a:lnTo>
                <a:lnTo>
                  <a:pt x="436" y="1104"/>
                </a:lnTo>
                <a:lnTo>
                  <a:pt x="436" y="1104"/>
                </a:lnTo>
                <a:close/>
                <a:moveTo>
                  <a:pt x="723" y="998"/>
                </a:moveTo>
                <a:lnTo>
                  <a:pt x="723" y="998"/>
                </a:lnTo>
                <a:lnTo>
                  <a:pt x="709" y="998"/>
                </a:lnTo>
                <a:lnTo>
                  <a:pt x="693" y="997"/>
                </a:lnTo>
                <a:lnTo>
                  <a:pt x="679" y="995"/>
                </a:lnTo>
                <a:lnTo>
                  <a:pt x="664" y="992"/>
                </a:lnTo>
                <a:lnTo>
                  <a:pt x="650" y="989"/>
                </a:lnTo>
                <a:lnTo>
                  <a:pt x="637" y="985"/>
                </a:lnTo>
                <a:lnTo>
                  <a:pt x="623" y="980"/>
                </a:lnTo>
                <a:lnTo>
                  <a:pt x="610" y="975"/>
                </a:lnTo>
                <a:lnTo>
                  <a:pt x="597" y="969"/>
                </a:lnTo>
                <a:lnTo>
                  <a:pt x="583" y="963"/>
                </a:lnTo>
                <a:lnTo>
                  <a:pt x="571" y="956"/>
                </a:lnTo>
                <a:lnTo>
                  <a:pt x="560" y="948"/>
                </a:lnTo>
                <a:lnTo>
                  <a:pt x="548" y="939"/>
                </a:lnTo>
                <a:lnTo>
                  <a:pt x="537" y="932"/>
                </a:lnTo>
                <a:lnTo>
                  <a:pt x="527" y="922"/>
                </a:lnTo>
                <a:lnTo>
                  <a:pt x="517" y="912"/>
                </a:lnTo>
                <a:lnTo>
                  <a:pt x="507" y="902"/>
                </a:lnTo>
                <a:lnTo>
                  <a:pt x="497" y="892"/>
                </a:lnTo>
                <a:lnTo>
                  <a:pt x="489" y="881"/>
                </a:lnTo>
                <a:lnTo>
                  <a:pt x="480" y="869"/>
                </a:lnTo>
                <a:lnTo>
                  <a:pt x="472" y="857"/>
                </a:lnTo>
                <a:lnTo>
                  <a:pt x="466" y="845"/>
                </a:lnTo>
                <a:lnTo>
                  <a:pt x="459" y="832"/>
                </a:lnTo>
                <a:lnTo>
                  <a:pt x="454" y="819"/>
                </a:lnTo>
                <a:lnTo>
                  <a:pt x="448" y="807"/>
                </a:lnTo>
                <a:lnTo>
                  <a:pt x="444" y="792"/>
                </a:lnTo>
                <a:lnTo>
                  <a:pt x="439" y="779"/>
                </a:lnTo>
                <a:lnTo>
                  <a:pt x="436" y="764"/>
                </a:lnTo>
                <a:lnTo>
                  <a:pt x="434" y="750"/>
                </a:lnTo>
                <a:lnTo>
                  <a:pt x="431" y="736"/>
                </a:lnTo>
                <a:lnTo>
                  <a:pt x="430" y="720"/>
                </a:lnTo>
                <a:lnTo>
                  <a:pt x="430" y="706"/>
                </a:lnTo>
                <a:lnTo>
                  <a:pt x="430" y="706"/>
                </a:lnTo>
                <a:lnTo>
                  <a:pt x="430" y="690"/>
                </a:lnTo>
                <a:lnTo>
                  <a:pt x="431" y="676"/>
                </a:lnTo>
                <a:lnTo>
                  <a:pt x="434" y="662"/>
                </a:lnTo>
                <a:lnTo>
                  <a:pt x="436" y="647"/>
                </a:lnTo>
                <a:lnTo>
                  <a:pt x="439" y="633"/>
                </a:lnTo>
                <a:lnTo>
                  <a:pt x="444" y="618"/>
                </a:lnTo>
                <a:lnTo>
                  <a:pt x="448" y="605"/>
                </a:lnTo>
                <a:lnTo>
                  <a:pt x="454" y="592"/>
                </a:lnTo>
                <a:lnTo>
                  <a:pt x="459" y="579"/>
                </a:lnTo>
                <a:lnTo>
                  <a:pt x="466" y="566"/>
                </a:lnTo>
                <a:lnTo>
                  <a:pt x="472" y="554"/>
                </a:lnTo>
                <a:lnTo>
                  <a:pt x="480" y="542"/>
                </a:lnTo>
                <a:lnTo>
                  <a:pt x="489" y="531"/>
                </a:lnTo>
                <a:lnTo>
                  <a:pt x="497" y="520"/>
                </a:lnTo>
                <a:lnTo>
                  <a:pt x="507" y="509"/>
                </a:lnTo>
                <a:lnTo>
                  <a:pt x="517" y="499"/>
                </a:lnTo>
                <a:lnTo>
                  <a:pt x="527" y="489"/>
                </a:lnTo>
                <a:lnTo>
                  <a:pt x="537" y="480"/>
                </a:lnTo>
                <a:lnTo>
                  <a:pt x="548" y="471"/>
                </a:lnTo>
                <a:lnTo>
                  <a:pt x="560" y="463"/>
                </a:lnTo>
                <a:lnTo>
                  <a:pt x="571" y="456"/>
                </a:lnTo>
                <a:lnTo>
                  <a:pt x="583" y="449"/>
                </a:lnTo>
                <a:lnTo>
                  <a:pt x="597" y="442"/>
                </a:lnTo>
                <a:lnTo>
                  <a:pt x="610" y="437"/>
                </a:lnTo>
                <a:lnTo>
                  <a:pt x="623" y="431"/>
                </a:lnTo>
                <a:lnTo>
                  <a:pt x="637" y="427"/>
                </a:lnTo>
                <a:lnTo>
                  <a:pt x="650" y="422"/>
                </a:lnTo>
                <a:lnTo>
                  <a:pt x="664" y="419"/>
                </a:lnTo>
                <a:lnTo>
                  <a:pt x="679" y="417"/>
                </a:lnTo>
                <a:lnTo>
                  <a:pt x="693" y="415"/>
                </a:lnTo>
                <a:lnTo>
                  <a:pt x="709" y="414"/>
                </a:lnTo>
                <a:lnTo>
                  <a:pt x="723" y="414"/>
                </a:lnTo>
                <a:lnTo>
                  <a:pt x="723" y="414"/>
                </a:lnTo>
                <a:lnTo>
                  <a:pt x="739" y="414"/>
                </a:lnTo>
                <a:lnTo>
                  <a:pt x="753" y="415"/>
                </a:lnTo>
                <a:lnTo>
                  <a:pt x="767" y="417"/>
                </a:lnTo>
                <a:lnTo>
                  <a:pt x="782" y="419"/>
                </a:lnTo>
                <a:lnTo>
                  <a:pt x="796" y="422"/>
                </a:lnTo>
                <a:lnTo>
                  <a:pt x="811" y="427"/>
                </a:lnTo>
                <a:lnTo>
                  <a:pt x="824" y="431"/>
                </a:lnTo>
                <a:lnTo>
                  <a:pt x="837" y="437"/>
                </a:lnTo>
                <a:lnTo>
                  <a:pt x="851" y="442"/>
                </a:lnTo>
                <a:lnTo>
                  <a:pt x="863" y="449"/>
                </a:lnTo>
                <a:lnTo>
                  <a:pt x="875" y="456"/>
                </a:lnTo>
                <a:lnTo>
                  <a:pt x="887" y="463"/>
                </a:lnTo>
                <a:lnTo>
                  <a:pt x="898" y="471"/>
                </a:lnTo>
                <a:lnTo>
                  <a:pt x="909" y="480"/>
                </a:lnTo>
                <a:lnTo>
                  <a:pt x="920" y="489"/>
                </a:lnTo>
                <a:lnTo>
                  <a:pt x="930" y="499"/>
                </a:lnTo>
                <a:lnTo>
                  <a:pt x="940" y="509"/>
                </a:lnTo>
                <a:lnTo>
                  <a:pt x="949" y="520"/>
                </a:lnTo>
                <a:lnTo>
                  <a:pt x="958" y="531"/>
                </a:lnTo>
                <a:lnTo>
                  <a:pt x="966" y="542"/>
                </a:lnTo>
                <a:lnTo>
                  <a:pt x="974" y="554"/>
                </a:lnTo>
                <a:lnTo>
                  <a:pt x="981" y="566"/>
                </a:lnTo>
                <a:lnTo>
                  <a:pt x="987" y="579"/>
                </a:lnTo>
                <a:lnTo>
                  <a:pt x="994" y="592"/>
                </a:lnTo>
                <a:lnTo>
                  <a:pt x="998" y="605"/>
                </a:lnTo>
                <a:lnTo>
                  <a:pt x="1004" y="618"/>
                </a:lnTo>
                <a:lnTo>
                  <a:pt x="1007" y="633"/>
                </a:lnTo>
                <a:lnTo>
                  <a:pt x="1010" y="647"/>
                </a:lnTo>
                <a:lnTo>
                  <a:pt x="1013" y="662"/>
                </a:lnTo>
                <a:lnTo>
                  <a:pt x="1015" y="676"/>
                </a:lnTo>
                <a:lnTo>
                  <a:pt x="1016" y="690"/>
                </a:lnTo>
                <a:lnTo>
                  <a:pt x="1017" y="706"/>
                </a:lnTo>
                <a:lnTo>
                  <a:pt x="1017" y="706"/>
                </a:lnTo>
                <a:lnTo>
                  <a:pt x="1016" y="720"/>
                </a:lnTo>
                <a:lnTo>
                  <a:pt x="1015" y="736"/>
                </a:lnTo>
                <a:lnTo>
                  <a:pt x="1013" y="750"/>
                </a:lnTo>
                <a:lnTo>
                  <a:pt x="1010" y="764"/>
                </a:lnTo>
                <a:lnTo>
                  <a:pt x="1007" y="779"/>
                </a:lnTo>
                <a:lnTo>
                  <a:pt x="1004" y="792"/>
                </a:lnTo>
                <a:lnTo>
                  <a:pt x="998" y="807"/>
                </a:lnTo>
                <a:lnTo>
                  <a:pt x="994" y="819"/>
                </a:lnTo>
                <a:lnTo>
                  <a:pt x="987" y="832"/>
                </a:lnTo>
                <a:lnTo>
                  <a:pt x="981" y="845"/>
                </a:lnTo>
                <a:lnTo>
                  <a:pt x="974" y="857"/>
                </a:lnTo>
                <a:lnTo>
                  <a:pt x="966" y="869"/>
                </a:lnTo>
                <a:lnTo>
                  <a:pt x="958" y="881"/>
                </a:lnTo>
                <a:lnTo>
                  <a:pt x="949" y="892"/>
                </a:lnTo>
                <a:lnTo>
                  <a:pt x="940" y="902"/>
                </a:lnTo>
                <a:lnTo>
                  <a:pt x="930" y="912"/>
                </a:lnTo>
                <a:lnTo>
                  <a:pt x="920" y="922"/>
                </a:lnTo>
                <a:lnTo>
                  <a:pt x="909" y="932"/>
                </a:lnTo>
                <a:lnTo>
                  <a:pt x="898" y="939"/>
                </a:lnTo>
                <a:lnTo>
                  <a:pt x="887" y="948"/>
                </a:lnTo>
                <a:lnTo>
                  <a:pt x="875" y="956"/>
                </a:lnTo>
                <a:lnTo>
                  <a:pt x="863" y="963"/>
                </a:lnTo>
                <a:lnTo>
                  <a:pt x="851" y="969"/>
                </a:lnTo>
                <a:lnTo>
                  <a:pt x="837" y="975"/>
                </a:lnTo>
                <a:lnTo>
                  <a:pt x="824" y="980"/>
                </a:lnTo>
                <a:lnTo>
                  <a:pt x="811" y="985"/>
                </a:lnTo>
                <a:lnTo>
                  <a:pt x="796" y="989"/>
                </a:lnTo>
                <a:lnTo>
                  <a:pt x="782" y="992"/>
                </a:lnTo>
                <a:lnTo>
                  <a:pt x="767" y="995"/>
                </a:lnTo>
                <a:lnTo>
                  <a:pt x="753" y="997"/>
                </a:lnTo>
                <a:lnTo>
                  <a:pt x="739" y="998"/>
                </a:lnTo>
                <a:lnTo>
                  <a:pt x="723" y="998"/>
                </a:lnTo>
                <a:lnTo>
                  <a:pt x="723" y="998"/>
                </a:lnTo>
                <a:close/>
                <a:moveTo>
                  <a:pt x="723" y="492"/>
                </a:moveTo>
                <a:lnTo>
                  <a:pt x="723" y="492"/>
                </a:lnTo>
                <a:lnTo>
                  <a:pt x="702" y="493"/>
                </a:lnTo>
                <a:lnTo>
                  <a:pt x="680" y="497"/>
                </a:lnTo>
                <a:lnTo>
                  <a:pt x="660" y="501"/>
                </a:lnTo>
                <a:lnTo>
                  <a:pt x="640" y="509"/>
                </a:lnTo>
                <a:lnTo>
                  <a:pt x="621" y="518"/>
                </a:lnTo>
                <a:lnTo>
                  <a:pt x="603" y="529"/>
                </a:lnTo>
                <a:lnTo>
                  <a:pt x="587" y="541"/>
                </a:lnTo>
                <a:lnTo>
                  <a:pt x="572" y="554"/>
                </a:lnTo>
                <a:lnTo>
                  <a:pt x="558" y="570"/>
                </a:lnTo>
                <a:lnTo>
                  <a:pt x="546" y="586"/>
                </a:lnTo>
                <a:lnTo>
                  <a:pt x="535" y="604"/>
                </a:lnTo>
                <a:lnTo>
                  <a:pt x="526" y="623"/>
                </a:lnTo>
                <a:lnTo>
                  <a:pt x="519" y="642"/>
                </a:lnTo>
                <a:lnTo>
                  <a:pt x="513" y="663"/>
                </a:lnTo>
                <a:lnTo>
                  <a:pt x="510" y="684"/>
                </a:lnTo>
                <a:lnTo>
                  <a:pt x="509" y="706"/>
                </a:lnTo>
                <a:lnTo>
                  <a:pt x="509" y="706"/>
                </a:lnTo>
                <a:lnTo>
                  <a:pt x="510" y="728"/>
                </a:lnTo>
                <a:lnTo>
                  <a:pt x="513" y="749"/>
                </a:lnTo>
                <a:lnTo>
                  <a:pt x="519" y="769"/>
                </a:lnTo>
                <a:lnTo>
                  <a:pt x="526" y="789"/>
                </a:lnTo>
                <a:lnTo>
                  <a:pt x="535" y="808"/>
                </a:lnTo>
                <a:lnTo>
                  <a:pt x="546" y="825"/>
                </a:lnTo>
                <a:lnTo>
                  <a:pt x="558" y="842"/>
                </a:lnTo>
                <a:lnTo>
                  <a:pt x="572" y="856"/>
                </a:lnTo>
                <a:lnTo>
                  <a:pt x="587" y="871"/>
                </a:lnTo>
                <a:lnTo>
                  <a:pt x="603" y="883"/>
                </a:lnTo>
                <a:lnTo>
                  <a:pt x="621" y="894"/>
                </a:lnTo>
                <a:lnTo>
                  <a:pt x="640" y="903"/>
                </a:lnTo>
                <a:lnTo>
                  <a:pt x="660" y="909"/>
                </a:lnTo>
                <a:lnTo>
                  <a:pt x="680" y="915"/>
                </a:lnTo>
                <a:lnTo>
                  <a:pt x="702" y="918"/>
                </a:lnTo>
                <a:lnTo>
                  <a:pt x="723" y="919"/>
                </a:lnTo>
                <a:lnTo>
                  <a:pt x="723" y="919"/>
                </a:lnTo>
                <a:lnTo>
                  <a:pt x="745" y="918"/>
                </a:lnTo>
                <a:lnTo>
                  <a:pt x="766" y="915"/>
                </a:lnTo>
                <a:lnTo>
                  <a:pt x="787" y="909"/>
                </a:lnTo>
                <a:lnTo>
                  <a:pt x="806" y="903"/>
                </a:lnTo>
                <a:lnTo>
                  <a:pt x="825" y="894"/>
                </a:lnTo>
                <a:lnTo>
                  <a:pt x="843" y="883"/>
                </a:lnTo>
                <a:lnTo>
                  <a:pt x="859" y="871"/>
                </a:lnTo>
                <a:lnTo>
                  <a:pt x="875" y="856"/>
                </a:lnTo>
                <a:lnTo>
                  <a:pt x="888" y="842"/>
                </a:lnTo>
                <a:lnTo>
                  <a:pt x="902" y="825"/>
                </a:lnTo>
                <a:lnTo>
                  <a:pt x="912" y="808"/>
                </a:lnTo>
                <a:lnTo>
                  <a:pt x="920" y="789"/>
                </a:lnTo>
                <a:lnTo>
                  <a:pt x="928" y="769"/>
                </a:lnTo>
                <a:lnTo>
                  <a:pt x="934" y="749"/>
                </a:lnTo>
                <a:lnTo>
                  <a:pt x="937" y="728"/>
                </a:lnTo>
                <a:lnTo>
                  <a:pt x="938" y="706"/>
                </a:lnTo>
                <a:lnTo>
                  <a:pt x="938" y="706"/>
                </a:lnTo>
                <a:lnTo>
                  <a:pt x="937" y="684"/>
                </a:lnTo>
                <a:lnTo>
                  <a:pt x="934" y="663"/>
                </a:lnTo>
                <a:lnTo>
                  <a:pt x="928" y="642"/>
                </a:lnTo>
                <a:lnTo>
                  <a:pt x="920" y="623"/>
                </a:lnTo>
                <a:lnTo>
                  <a:pt x="912" y="604"/>
                </a:lnTo>
                <a:lnTo>
                  <a:pt x="902" y="586"/>
                </a:lnTo>
                <a:lnTo>
                  <a:pt x="888" y="570"/>
                </a:lnTo>
                <a:lnTo>
                  <a:pt x="875" y="554"/>
                </a:lnTo>
                <a:lnTo>
                  <a:pt x="859" y="541"/>
                </a:lnTo>
                <a:lnTo>
                  <a:pt x="843" y="529"/>
                </a:lnTo>
                <a:lnTo>
                  <a:pt x="825" y="518"/>
                </a:lnTo>
                <a:lnTo>
                  <a:pt x="806" y="509"/>
                </a:lnTo>
                <a:lnTo>
                  <a:pt x="787" y="501"/>
                </a:lnTo>
                <a:lnTo>
                  <a:pt x="766" y="497"/>
                </a:lnTo>
                <a:lnTo>
                  <a:pt x="745" y="493"/>
                </a:lnTo>
                <a:lnTo>
                  <a:pt x="723" y="492"/>
                </a:lnTo>
                <a:lnTo>
                  <a:pt x="723" y="492"/>
                </a:lnTo>
                <a:close/>
              </a:path>
            </a:pathLst>
          </a:custGeom>
          <a:solidFill>
            <a:schemeClr val="tx2"/>
          </a:solidFill>
          <a:ln>
            <a:noFill/>
          </a:ln>
        </p:spPr>
        <p:txBody>
          <a:bodyPr vert="horz" wrap="square" lIns="121807" tIns="60904" rIns="121807" bIns="60904" numCol="1" anchor="ctr" anchorCtr="0" compatLnSpc="1">
            <a:prstTxWarp prst="textNoShape">
              <a:avLst/>
            </a:prstTxWarp>
          </a:bodyPr>
          <a:lstStyle/>
          <a:p>
            <a:pPr algn="ctr" defTabSz="609021"/>
            <a:endParaRPr lang="en-US" sz="1599" dirty="0">
              <a:solidFill>
                <a:srgbClr val="000000"/>
              </a:solidFill>
            </a:endParaRPr>
          </a:p>
        </p:txBody>
      </p:sp>
      <p:sp>
        <p:nvSpPr>
          <p:cNvPr id="128" name="TextBox 127">
            <a:extLst>
              <a:ext uri="{FF2B5EF4-FFF2-40B4-BE49-F238E27FC236}">
                <a16:creationId xmlns:a16="http://schemas.microsoft.com/office/drawing/2014/main" id="{8F5C4AB2-9AE5-434B-ADE6-2496A8B814BD}"/>
              </a:ext>
            </a:extLst>
          </p:cNvPr>
          <p:cNvSpPr txBox="1"/>
          <p:nvPr/>
        </p:nvSpPr>
        <p:spPr>
          <a:xfrm>
            <a:off x="7183928" y="4764535"/>
            <a:ext cx="1224907" cy="408747"/>
          </a:xfrm>
          <a:prstGeom prst="rect">
            <a:avLst/>
          </a:prstGeom>
          <a:noFill/>
          <a:ln w="6350" cap="sq">
            <a:noFill/>
            <a:miter lim="800000"/>
          </a:ln>
        </p:spPr>
        <p:txBody>
          <a:bodyPr wrap="square" lIns="0" tIns="0" rIns="0" bIns="0" rtlCol="0" anchor="t">
            <a:noAutofit/>
          </a:bodyPr>
          <a:lstStyle/>
          <a:p>
            <a:pPr algn="ctr"/>
            <a:r>
              <a:rPr lang="en-US" sz="1332" dirty="0">
                <a:solidFill>
                  <a:schemeClr val="tx2"/>
                </a:solidFill>
              </a:rPr>
              <a:t>Artificial Intelligence</a:t>
            </a:r>
          </a:p>
        </p:txBody>
      </p:sp>
      <p:grpSp>
        <p:nvGrpSpPr>
          <p:cNvPr id="129" name="Group 128" descr="people icon" title="people icon">
            <a:extLst>
              <a:ext uri="{FF2B5EF4-FFF2-40B4-BE49-F238E27FC236}">
                <a16:creationId xmlns:a16="http://schemas.microsoft.com/office/drawing/2014/main" id="{32A571F5-2929-4000-A9A8-CB1553FE1857}"/>
              </a:ext>
            </a:extLst>
          </p:cNvPr>
          <p:cNvGrpSpPr>
            <a:grpSpLocks noChangeAspect="1"/>
          </p:cNvGrpSpPr>
          <p:nvPr/>
        </p:nvGrpSpPr>
        <p:grpSpPr>
          <a:xfrm>
            <a:off x="8298733" y="4251014"/>
            <a:ext cx="541556" cy="328730"/>
            <a:chOff x="4003864" y="1573559"/>
            <a:chExt cx="457200" cy="277529"/>
          </a:xfrm>
          <a:solidFill>
            <a:schemeClr val="tx2"/>
          </a:solidFill>
        </p:grpSpPr>
        <p:sp>
          <p:nvSpPr>
            <p:cNvPr id="130" name="Freeform 5" descr=" " title=" ">
              <a:extLst>
                <a:ext uri="{FF2B5EF4-FFF2-40B4-BE49-F238E27FC236}">
                  <a16:creationId xmlns:a16="http://schemas.microsoft.com/office/drawing/2014/main" id="{B39C2DCD-D78B-46FB-B9D4-410C53DF4123}"/>
                </a:ext>
              </a:extLst>
            </p:cNvPr>
            <p:cNvSpPr>
              <a:spLocks noEditPoints="1"/>
            </p:cNvSpPr>
            <p:nvPr/>
          </p:nvSpPr>
          <p:spPr bwMode="auto">
            <a:xfrm>
              <a:off x="4308664" y="1621685"/>
              <a:ext cx="152400" cy="192506"/>
            </a:xfrm>
            <a:custGeom>
              <a:avLst/>
              <a:gdLst>
                <a:gd name="T0" fmla="*/ 558 w 760"/>
                <a:gd name="T1" fmla="*/ 684 h 958"/>
                <a:gd name="T2" fmla="*/ 464 w 760"/>
                <a:gd name="T3" fmla="*/ 643 h 958"/>
                <a:gd name="T4" fmla="*/ 410 w 760"/>
                <a:gd name="T5" fmla="*/ 599 h 958"/>
                <a:gd name="T6" fmla="*/ 434 w 760"/>
                <a:gd name="T7" fmla="*/ 559 h 958"/>
                <a:gd name="T8" fmla="*/ 464 w 760"/>
                <a:gd name="T9" fmla="*/ 517 h 958"/>
                <a:gd name="T10" fmla="*/ 504 w 760"/>
                <a:gd name="T11" fmla="*/ 399 h 958"/>
                <a:gd name="T12" fmla="*/ 511 w 760"/>
                <a:gd name="T13" fmla="*/ 270 h 958"/>
                <a:gd name="T14" fmla="*/ 502 w 760"/>
                <a:gd name="T15" fmla="*/ 201 h 958"/>
                <a:gd name="T16" fmla="*/ 477 w 760"/>
                <a:gd name="T17" fmla="*/ 127 h 958"/>
                <a:gd name="T18" fmla="*/ 439 w 760"/>
                <a:gd name="T19" fmla="*/ 72 h 958"/>
                <a:gd name="T20" fmla="*/ 372 w 760"/>
                <a:gd name="T21" fmla="*/ 23 h 958"/>
                <a:gd name="T22" fmla="*/ 273 w 760"/>
                <a:gd name="T23" fmla="*/ 0 h 958"/>
                <a:gd name="T24" fmla="*/ 199 w 760"/>
                <a:gd name="T25" fmla="*/ 5 h 958"/>
                <a:gd name="T26" fmla="*/ 98 w 760"/>
                <a:gd name="T27" fmla="*/ 49 h 958"/>
                <a:gd name="T28" fmla="*/ 54 w 760"/>
                <a:gd name="T29" fmla="*/ 93 h 958"/>
                <a:gd name="T30" fmla="*/ 20 w 760"/>
                <a:gd name="T31" fmla="*/ 154 h 958"/>
                <a:gd name="T32" fmla="*/ 3 w 760"/>
                <a:gd name="T33" fmla="*/ 237 h 958"/>
                <a:gd name="T34" fmla="*/ 1 w 760"/>
                <a:gd name="T35" fmla="*/ 334 h 958"/>
                <a:gd name="T36" fmla="*/ 18 w 760"/>
                <a:gd name="T37" fmla="*/ 447 h 958"/>
                <a:gd name="T38" fmla="*/ 69 w 760"/>
                <a:gd name="T39" fmla="*/ 549 h 958"/>
                <a:gd name="T40" fmla="*/ 135 w 760"/>
                <a:gd name="T41" fmla="*/ 605 h 958"/>
                <a:gd name="T42" fmla="*/ 253 w 760"/>
                <a:gd name="T43" fmla="*/ 635 h 958"/>
                <a:gd name="T44" fmla="*/ 262 w 760"/>
                <a:gd name="T45" fmla="*/ 635 h 958"/>
                <a:gd name="T46" fmla="*/ 335 w 760"/>
                <a:gd name="T47" fmla="*/ 635 h 958"/>
                <a:gd name="T48" fmla="*/ 383 w 760"/>
                <a:gd name="T49" fmla="*/ 685 h 958"/>
                <a:gd name="T50" fmla="*/ 473 w 760"/>
                <a:gd name="T51" fmla="*/ 738 h 958"/>
                <a:gd name="T52" fmla="*/ 623 w 760"/>
                <a:gd name="T53" fmla="*/ 788 h 958"/>
                <a:gd name="T54" fmla="*/ 654 w 760"/>
                <a:gd name="T55" fmla="*/ 808 h 958"/>
                <a:gd name="T56" fmla="*/ 674 w 760"/>
                <a:gd name="T57" fmla="*/ 850 h 958"/>
                <a:gd name="T58" fmla="*/ 676 w 760"/>
                <a:gd name="T59" fmla="*/ 914 h 958"/>
                <a:gd name="T60" fmla="*/ 693 w 760"/>
                <a:gd name="T61" fmla="*/ 949 h 958"/>
                <a:gd name="T62" fmla="*/ 716 w 760"/>
                <a:gd name="T63" fmla="*/ 958 h 958"/>
                <a:gd name="T64" fmla="*/ 750 w 760"/>
                <a:gd name="T65" fmla="*/ 941 h 958"/>
                <a:gd name="T66" fmla="*/ 760 w 760"/>
                <a:gd name="T67" fmla="*/ 899 h 958"/>
                <a:gd name="T68" fmla="*/ 747 w 760"/>
                <a:gd name="T69" fmla="*/ 809 h 958"/>
                <a:gd name="T70" fmla="*/ 707 w 760"/>
                <a:gd name="T71" fmla="*/ 744 h 958"/>
                <a:gd name="T72" fmla="*/ 640 w 760"/>
                <a:gd name="T73" fmla="*/ 709 h 958"/>
                <a:gd name="T74" fmla="*/ 238 w 760"/>
                <a:gd name="T75" fmla="*/ 550 h 958"/>
                <a:gd name="T76" fmla="*/ 164 w 760"/>
                <a:gd name="T77" fmla="*/ 524 h 958"/>
                <a:gd name="T78" fmla="*/ 119 w 760"/>
                <a:gd name="T79" fmla="*/ 471 h 958"/>
                <a:gd name="T80" fmla="*/ 90 w 760"/>
                <a:gd name="T81" fmla="*/ 374 h 958"/>
                <a:gd name="T82" fmla="*/ 86 w 760"/>
                <a:gd name="T83" fmla="*/ 273 h 958"/>
                <a:gd name="T84" fmla="*/ 89 w 760"/>
                <a:gd name="T85" fmla="*/ 233 h 958"/>
                <a:gd name="T86" fmla="*/ 105 w 760"/>
                <a:gd name="T87" fmla="*/ 175 h 958"/>
                <a:gd name="T88" fmla="*/ 156 w 760"/>
                <a:gd name="T89" fmla="*/ 112 h 958"/>
                <a:gd name="T90" fmla="*/ 223 w 760"/>
                <a:gd name="T91" fmla="*/ 87 h 958"/>
                <a:gd name="T92" fmla="*/ 257 w 760"/>
                <a:gd name="T93" fmla="*/ 84 h 958"/>
                <a:gd name="T94" fmla="*/ 307 w 760"/>
                <a:gd name="T95" fmla="*/ 91 h 958"/>
                <a:gd name="T96" fmla="*/ 376 w 760"/>
                <a:gd name="T97" fmla="*/ 129 h 958"/>
                <a:gd name="T98" fmla="*/ 405 w 760"/>
                <a:gd name="T99" fmla="*/ 170 h 958"/>
                <a:gd name="T100" fmla="*/ 424 w 760"/>
                <a:gd name="T101" fmla="*/ 232 h 958"/>
                <a:gd name="T102" fmla="*/ 428 w 760"/>
                <a:gd name="T103" fmla="*/ 286 h 958"/>
                <a:gd name="T104" fmla="*/ 421 w 760"/>
                <a:gd name="T105" fmla="*/ 393 h 958"/>
                <a:gd name="T106" fmla="*/ 391 w 760"/>
                <a:gd name="T107" fmla="*/ 476 h 958"/>
                <a:gd name="T108" fmla="*/ 349 w 760"/>
                <a:gd name="T109" fmla="*/ 524 h 958"/>
                <a:gd name="T110" fmla="*/ 276 w 760"/>
                <a:gd name="T111" fmla="*/ 55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958">
                  <a:moveTo>
                    <a:pt x="640" y="709"/>
                  </a:moveTo>
                  <a:lnTo>
                    <a:pt x="640" y="709"/>
                  </a:lnTo>
                  <a:lnTo>
                    <a:pt x="611" y="700"/>
                  </a:lnTo>
                  <a:lnTo>
                    <a:pt x="583" y="693"/>
                  </a:lnTo>
                  <a:lnTo>
                    <a:pt x="558" y="684"/>
                  </a:lnTo>
                  <a:lnTo>
                    <a:pt x="535" y="675"/>
                  </a:lnTo>
                  <a:lnTo>
                    <a:pt x="514" y="668"/>
                  </a:lnTo>
                  <a:lnTo>
                    <a:pt x="496" y="659"/>
                  </a:lnTo>
                  <a:lnTo>
                    <a:pt x="478" y="650"/>
                  </a:lnTo>
                  <a:lnTo>
                    <a:pt x="464" y="643"/>
                  </a:lnTo>
                  <a:lnTo>
                    <a:pt x="451" y="635"/>
                  </a:lnTo>
                  <a:lnTo>
                    <a:pt x="440" y="627"/>
                  </a:lnTo>
                  <a:lnTo>
                    <a:pt x="430" y="620"/>
                  </a:lnTo>
                  <a:lnTo>
                    <a:pt x="423" y="612"/>
                  </a:lnTo>
                  <a:lnTo>
                    <a:pt x="410" y="599"/>
                  </a:lnTo>
                  <a:lnTo>
                    <a:pt x="402" y="588"/>
                  </a:lnTo>
                  <a:lnTo>
                    <a:pt x="402" y="588"/>
                  </a:lnTo>
                  <a:lnTo>
                    <a:pt x="418" y="575"/>
                  </a:lnTo>
                  <a:lnTo>
                    <a:pt x="426" y="568"/>
                  </a:lnTo>
                  <a:lnTo>
                    <a:pt x="434" y="559"/>
                  </a:lnTo>
                  <a:lnTo>
                    <a:pt x="434" y="559"/>
                  </a:lnTo>
                  <a:lnTo>
                    <a:pt x="442" y="549"/>
                  </a:lnTo>
                  <a:lnTo>
                    <a:pt x="450" y="539"/>
                  </a:lnTo>
                  <a:lnTo>
                    <a:pt x="458" y="528"/>
                  </a:lnTo>
                  <a:lnTo>
                    <a:pt x="464" y="517"/>
                  </a:lnTo>
                  <a:lnTo>
                    <a:pt x="476" y="495"/>
                  </a:lnTo>
                  <a:lnTo>
                    <a:pt x="485" y="471"/>
                  </a:lnTo>
                  <a:lnTo>
                    <a:pt x="493" y="447"/>
                  </a:lnTo>
                  <a:lnTo>
                    <a:pt x="499" y="423"/>
                  </a:lnTo>
                  <a:lnTo>
                    <a:pt x="504" y="399"/>
                  </a:lnTo>
                  <a:lnTo>
                    <a:pt x="508" y="376"/>
                  </a:lnTo>
                  <a:lnTo>
                    <a:pt x="510" y="354"/>
                  </a:lnTo>
                  <a:lnTo>
                    <a:pt x="511" y="334"/>
                  </a:lnTo>
                  <a:lnTo>
                    <a:pt x="512" y="298"/>
                  </a:lnTo>
                  <a:lnTo>
                    <a:pt x="511" y="270"/>
                  </a:lnTo>
                  <a:lnTo>
                    <a:pt x="510" y="256"/>
                  </a:lnTo>
                  <a:lnTo>
                    <a:pt x="510" y="256"/>
                  </a:lnTo>
                  <a:lnTo>
                    <a:pt x="508" y="237"/>
                  </a:lnTo>
                  <a:lnTo>
                    <a:pt x="505" y="218"/>
                  </a:lnTo>
                  <a:lnTo>
                    <a:pt x="502" y="201"/>
                  </a:lnTo>
                  <a:lnTo>
                    <a:pt x="499" y="185"/>
                  </a:lnTo>
                  <a:lnTo>
                    <a:pt x="495" y="169"/>
                  </a:lnTo>
                  <a:lnTo>
                    <a:pt x="489" y="154"/>
                  </a:lnTo>
                  <a:lnTo>
                    <a:pt x="484" y="140"/>
                  </a:lnTo>
                  <a:lnTo>
                    <a:pt x="477" y="127"/>
                  </a:lnTo>
                  <a:lnTo>
                    <a:pt x="471" y="115"/>
                  </a:lnTo>
                  <a:lnTo>
                    <a:pt x="463" y="103"/>
                  </a:lnTo>
                  <a:lnTo>
                    <a:pt x="455" y="92"/>
                  </a:lnTo>
                  <a:lnTo>
                    <a:pt x="448" y="82"/>
                  </a:lnTo>
                  <a:lnTo>
                    <a:pt x="439" y="72"/>
                  </a:lnTo>
                  <a:lnTo>
                    <a:pt x="430" y="64"/>
                  </a:lnTo>
                  <a:lnTo>
                    <a:pt x="421" y="55"/>
                  </a:lnTo>
                  <a:lnTo>
                    <a:pt x="412" y="47"/>
                  </a:lnTo>
                  <a:lnTo>
                    <a:pt x="392" y="34"/>
                  </a:lnTo>
                  <a:lnTo>
                    <a:pt x="372" y="23"/>
                  </a:lnTo>
                  <a:lnTo>
                    <a:pt x="352" y="15"/>
                  </a:lnTo>
                  <a:lnTo>
                    <a:pt x="331" y="8"/>
                  </a:lnTo>
                  <a:lnTo>
                    <a:pt x="311" y="4"/>
                  </a:lnTo>
                  <a:lnTo>
                    <a:pt x="291" y="1"/>
                  </a:lnTo>
                  <a:lnTo>
                    <a:pt x="273" y="0"/>
                  </a:lnTo>
                  <a:lnTo>
                    <a:pt x="255" y="0"/>
                  </a:lnTo>
                  <a:lnTo>
                    <a:pt x="255" y="0"/>
                  </a:lnTo>
                  <a:lnTo>
                    <a:pt x="238" y="1"/>
                  </a:lnTo>
                  <a:lnTo>
                    <a:pt x="218" y="2"/>
                  </a:lnTo>
                  <a:lnTo>
                    <a:pt x="199" y="5"/>
                  </a:lnTo>
                  <a:lnTo>
                    <a:pt x="178" y="9"/>
                  </a:lnTo>
                  <a:lnTo>
                    <a:pt x="157" y="16"/>
                  </a:lnTo>
                  <a:lnTo>
                    <a:pt x="137" y="25"/>
                  </a:lnTo>
                  <a:lnTo>
                    <a:pt x="117" y="35"/>
                  </a:lnTo>
                  <a:lnTo>
                    <a:pt x="98" y="49"/>
                  </a:lnTo>
                  <a:lnTo>
                    <a:pt x="88" y="56"/>
                  </a:lnTo>
                  <a:lnTo>
                    <a:pt x="79" y="64"/>
                  </a:lnTo>
                  <a:lnTo>
                    <a:pt x="70" y="74"/>
                  </a:lnTo>
                  <a:lnTo>
                    <a:pt x="62" y="82"/>
                  </a:lnTo>
                  <a:lnTo>
                    <a:pt x="54" y="93"/>
                  </a:lnTo>
                  <a:lnTo>
                    <a:pt x="45" y="104"/>
                  </a:lnTo>
                  <a:lnTo>
                    <a:pt x="39" y="115"/>
                  </a:lnTo>
                  <a:lnTo>
                    <a:pt x="32" y="128"/>
                  </a:lnTo>
                  <a:lnTo>
                    <a:pt x="26" y="141"/>
                  </a:lnTo>
                  <a:lnTo>
                    <a:pt x="20" y="154"/>
                  </a:lnTo>
                  <a:lnTo>
                    <a:pt x="15" y="169"/>
                  </a:lnTo>
                  <a:lnTo>
                    <a:pt x="12" y="185"/>
                  </a:lnTo>
                  <a:lnTo>
                    <a:pt x="7" y="202"/>
                  </a:lnTo>
                  <a:lnTo>
                    <a:pt x="5" y="218"/>
                  </a:lnTo>
                  <a:lnTo>
                    <a:pt x="3" y="237"/>
                  </a:lnTo>
                  <a:lnTo>
                    <a:pt x="2" y="256"/>
                  </a:lnTo>
                  <a:lnTo>
                    <a:pt x="2" y="256"/>
                  </a:lnTo>
                  <a:lnTo>
                    <a:pt x="1" y="270"/>
                  </a:lnTo>
                  <a:lnTo>
                    <a:pt x="0" y="298"/>
                  </a:lnTo>
                  <a:lnTo>
                    <a:pt x="1" y="334"/>
                  </a:lnTo>
                  <a:lnTo>
                    <a:pt x="2" y="354"/>
                  </a:lnTo>
                  <a:lnTo>
                    <a:pt x="4" y="376"/>
                  </a:lnTo>
                  <a:lnTo>
                    <a:pt x="7" y="399"/>
                  </a:lnTo>
                  <a:lnTo>
                    <a:pt x="13" y="423"/>
                  </a:lnTo>
                  <a:lnTo>
                    <a:pt x="18" y="447"/>
                  </a:lnTo>
                  <a:lnTo>
                    <a:pt x="27" y="471"/>
                  </a:lnTo>
                  <a:lnTo>
                    <a:pt x="36" y="495"/>
                  </a:lnTo>
                  <a:lnTo>
                    <a:pt x="48" y="517"/>
                  </a:lnTo>
                  <a:lnTo>
                    <a:pt x="62" y="539"/>
                  </a:lnTo>
                  <a:lnTo>
                    <a:pt x="69" y="549"/>
                  </a:lnTo>
                  <a:lnTo>
                    <a:pt x="77" y="559"/>
                  </a:lnTo>
                  <a:lnTo>
                    <a:pt x="77" y="559"/>
                  </a:lnTo>
                  <a:lnTo>
                    <a:pt x="95" y="576"/>
                  </a:lnTo>
                  <a:lnTo>
                    <a:pt x="114" y="591"/>
                  </a:lnTo>
                  <a:lnTo>
                    <a:pt x="135" y="605"/>
                  </a:lnTo>
                  <a:lnTo>
                    <a:pt x="156" y="615"/>
                  </a:lnTo>
                  <a:lnTo>
                    <a:pt x="178" y="624"/>
                  </a:lnTo>
                  <a:lnTo>
                    <a:pt x="202" y="631"/>
                  </a:lnTo>
                  <a:lnTo>
                    <a:pt x="227" y="634"/>
                  </a:lnTo>
                  <a:lnTo>
                    <a:pt x="253" y="635"/>
                  </a:lnTo>
                  <a:lnTo>
                    <a:pt x="255" y="635"/>
                  </a:lnTo>
                  <a:lnTo>
                    <a:pt x="257" y="635"/>
                  </a:lnTo>
                  <a:lnTo>
                    <a:pt x="260" y="635"/>
                  </a:lnTo>
                  <a:lnTo>
                    <a:pt x="262" y="635"/>
                  </a:lnTo>
                  <a:lnTo>
                    <a:pt x="262" y="635"/>
                  </a:lnTo>
                  <a:lnTo>
                    <a:pt x="279" y="634"/>
                  </a:lnTo>
                  <a:lnTo>
                    <a:pt x="297" y="633"/>
                  </a:lnTo>
                  <a:lnTo>
                    <a:pt x="329" y="626"/>
                  </a:lnTo>
                  <a:lnTo>
                    <a:pt x="329" y="626"/>
                  </a:lnTo>
                  <a:lnTo>
                    <a:pt x="335" y="635"/>
                  </a:lnTo>
                  <a:lnTo>
                    <a:pt x="341" y="645"/>
                  </a:lnTo>
                  <a:lnTo>
                    <a:pt x="349" y="655"/>
                  </a:lnTo>
                  <a:lnTo>
                    <a:pt x="359" y="664"/>
                  </a:lnTo>
                  <a:lnTo>
                    <a:pt x="369" y="675"/>
                  </a:lnTo>
                  <a:lnTo>
                    <a:pt x="383" y="685"/>
                  </a:lnTo>
                  <a:lnTo>
                    <a:pt x="397" y="696"/>
                  </a:lnTo>
                  <a:lnTo>
                    <a:pt x="413" y="707"/>
                  </a:lnTo>
                  <a:lnTo>
                    <a:pt x="430" y="718"/>
                  </a:lnTo>
                  <a:lnTo>
                    <a:pt x="451" y="729"/>
                  </a:lnTo>
                  <a:lnTo>
                    <a:pt x="473" y="738"/>
                  </a:lnTo>
                  <a:lnTo>
                    <a:pt x="498" y="749"/>
                  </a:lnTo>
                  <a:lnTo>
                    <a:pt x="525" y="760"/>
                  </a:lnTo>
                  <a:lnTo>
                    <a:pt x="555" y="770"/>
                  </a:lnTo>
                  <a:lnTo>
                    <a:pt x="588" y="780"/>
                  </a:lnTo>
                  <a:lnTo>
                    <a:pt x="623" y="788"/>
                  </a:lnTo>
                  <a:lnTo>
                    <a:pt x="623" y="788"/>
                  </a:lnTo>
                  <a:lnTo>
                    <a:pt x="633" y="792"/>
                  </a:lnTo>
                  <a:lnTo>
                    <a:pt x="640" y="796"/>
                  </a:lnTo>
                  <a:lnTo>
                    <a:pt x="648" y="801"/>
                  </a:lnTo>
                  <a:lnTo>
                    <a:pt x="654" y="808"/>
                  </a:lnTo>
                  <a:lnTo>
                    <a:pt x="660" y="816"/>
                  </a:lnTo>
                  <a:lnTo>
                    <a:pt x="664" y="823"/>
                  </a:lnTo>
                  <a:lnTo>
                    <a:pt x="669" y="832"/>
                  </a:lnTo>
                  <a:lnTo>
                    <a:pt x="672" y="842"/>
                  </a:lnTo>
                  <a:lnTo>
                    <a:pt x="674" y="850"/>
                  </a:lnTo>
                  <a:lnTo>
                    <a:pt x="675" y="860"/>
                  </a:lnTo>
                  <a:lnTo>
                    <a:pt x="677" y="879"/>
                  </a:lnTo>
                  <a:lnTo>
                    <a:pt x="677" y="897"/>
                  </a:lnTo>
                  <a:lnTo>
                    <a:pt x="676" y="914"/>
                  </a:lnTo>
                  <a:lnTo>
                    <a:pt x="676" y="914"/>
                  </a:lnTo>
                  <a:lnTo>
                    <a:pt x="676" y="922"/>
                  </a:lnTo>
                  <a:lnTo>
                    <a:pt x="678" y="930"/>
                  </a:lnTo>
                  <a:lnTo>
                    <a:pt x="682" y="937"/>
                  </a:lnTo>
                  <a:lnTo>
                    <a:pt x="686" y="944"/>
                  </a:lnTo>
                  <a:lnTo>
                    <a:pt x="693" y="949"/>
                  </a:lnTo>
                  <a:lnTo>
                    <a:pt x="699" y="954"/>
                  </a:lnTo>
                  <a:lnTo>
                    <a:pt x="707" y="957"/>
                  </a:lnTo>
                  <a:lnTo>
                    <a:pt x="714" y="958"/>
                  </a:lnTo>
                  <a:lnTo>
                    <a:pt x="716" y="958"/>
                  </a:lnTo>
                  <a:lnTo>
                    <a:pt x="716" y="958"/>
                  </a:lnTo>
                  <a:lnTo>
                    <a:pt x="725" y="957"/>
                  </a:lnTo>
                  <a:lnTo>
                    <a:pt x="733" y="955"/>
                  </a:lnTo>
                  <a:lnTo>
                    <a:pt x="739" y="952"/>
                  </a:lnTo>
                  <a:lnTo>
                    <a:pt x="745" y="947"/>
                  </a:lnTo>
                  <a:lnTo>
                    <a:pt x="750" y="941"/>
                  </a:lnTo>
                  <a:lnTo>
                    <a:pt x="755" y="934"/>
                  </a:lnTo>
                  <a:lnTo>
                    <a:pt x="758" y="928"/>
                  </a:lnTo>
                  <a:lnTo>
                    <a:pt x="759" y="920"/>
                  </a:lnTo>
                  <a:lnTo>
                    <a:pt x="759" y="920"/>
                  </a:lnTo>
                  <a:lnTo>
                    <a:pt x="760" y="899"/>
                  </a:lnTo>
                  <a:lnTo>
                    <a:pt x="760" y="880"/>
                  </a:lnTo>
                  <a:lnTo>
                    <a:pt x="759" y="860"/>
                  </a:lnTo>
                  <a:lnTo>
                    <a:pt x="756" y="842"/>
                  </a:lnTo>
                  <a:lnTo>
                    <a:pt x="752" y="825"/>
                  </a:lnTo>
                  <a:lnTo>
                    <a:pt x="747" y="809"/>
                  </a:lnTo>
                  <a:lnTo>
                    <a:pt x="742" y="794"/>
                  </a:lnTo>
                  <a:lnTo>
                    <a:pt x="734" y="780"/>
                  </a:lnTo>
                  <a:lnTo>
                    <a:pt x="726" y="767"/>
                  </a:lnTo>
                  <a:lnTo>
                    <a:pt x="716" y="755"/>
                  </a:lnTo>
                  <a:lnTo>
                    <a:pt x="707" y="744"/>
                  </a:lnTo>
                  <a:lnTo>
                    <a:pt x="696" y="734"/>
                  </a:lnTo>
                  <a:lnTo>
                    <a:pt x="683" y="726"/>
                  </a:lnTo>
                  <a:lnTo>
                    <a:pt x="670" y="719"/>
                  </a:lnTo>
                  <a:lnTo>
                    <a:pt x="656" y="713"/>
                  </a:lnTo>
                  <a:lnTo>
                    <a:pt x="640" y="709"/>
                  </a:lnTo>
                  <a:lnTo>
                    <a:pt x="640" y="709"/>
                  </a:lnTo>
                  <a:close/>
                  <a:moveTo>
                    <a:pt x="257" y="550"/>
                  </a:moveTo>
                  <a:lnTo>
                    <a:pt x="255" y="550"/>
                  </a:lnTo>
                  <a:lnTo>
                    <a:pt x="255" y="550"/>
                  </a:lnTo>
                  <a:lnTo>
                    <a:pt x="238" y="550"/>
                  </a:lnTo>
                  <a:lnTo>
                    <a:pt x="220" y="548"/>
                  </a:lnTo>
                  <a:lnTo>
                    <a:pt x="205" y="544"/>
                  </a:lnTo>
                  <a:lnTo>
                    <a:pt x="190" y="538"/>
                  </a:lnTo>
                  <a:lnTo>
                    <a:pt x="177" y="532"/>
                  </a:lnTo>
                  <a:lnTo>
                    <a:pt x="164" y="524"/>
                  </a:lnTo>
                  <a:lnTo>
                    <a:pt x="152" y="514"/>
                  </a:lnTo>
                  <a:lnTo>
                    <a:pt x="142" y="503"/>
                  </a:lnTo>
                  <a:lnTo>
                    <a:pt x="142" y="503"/>
                  </a:lnTo>
                  <a:lnTo>
                    <a:pt x="129" y="488"/>
                  </a:lnTo>
                  <a:lnTo>
                    <a:pt x="119" y="471"/>
                  </a:lnTo>
                  <a:lnTo>
                    <a:pt x="111" y="452"/>
                  </a:lnTo>
                  <a:lnTo>
                    <a:pt x="103" y="433"/>
                  </a:lnTo>
                  <a:lnTo>
                    <a:pt x="98" y="413"/>
                  </a:lnTo>
                  <a:lnTo>
                    <a:pt x="93" y="393"/>
                  </a:lnTo>
                  <a:lnTo>
                    <a:pt x="90" y="374"/>
                  </a:lnTo>
                  <a:lnTo>
                    <a:pt x="87" y="355"/>
                  </a:lnTo>
                  <a:lnTo>
                    <a:pt x="86" y="337"/>
                  </a:lnTo>
                  <a:lnTo>
                    <a:pt x="84" y="321"/>
                  </a:lnTo>
                  <a:lnTo>
                    <a:pt x="84" y="292"/>
                  </a:lnTo>
                  <a:lnTo>
                    <a:pt x="86" y="273"/>
                  </a:lnTo>
                  <a:lnTo>
                    <a:pt x="86" y="265"/>
                  </a:lnTo>
                  <a:lnTo>
                    <a:pt x="86" y="263"/>
                  </a:lnTo>
                  <a:lnTo>
                    <a:pt x="86" y="263"/>
                  </a:lnTo>
                  <a:lnTo>
                    <a:pt x="87" y="248"/>
                  </a:lnTo>
                  <a:lnTo>
                    <a:pt x="89" y="233"/>
                  </a:lnTo>
                  <a:lnTo>
                    <a:pt x="91" y="220"/>
                  </a:lnTo>
                  <a:lnTo>
                    <a:pt x="93" y="207"/>
                  </a:lnTo>
                  <a:lnTo>
                    <a:pt x="96" y="196"/>
                  </a:lnTo>
                  <a:lnTo>
                    <a:pt x="101" y="186"/>
                  </a:lnTo>
                  <a:lnTo>
                    <a:pt x="105" y="175"/>
                  </a:lnTo>
                  <a:lnTo>
                    <a:pt x="110" y="165"/>
                  </a:lnTo>
                  <a:lnTo>
                    <a:pt x="119" y="149"/>
                  </a:lnTo>
                  <a:lnTo>
                    <a:pt x="131" y="134"/>
                  </a:lnTo>
                  <a:lnTo>
                    <a:pt x="143" y="121"/>
                  </a:lnTo>
                  <a:lnTo>
                    <a:pt x="156" y="112"/>
                  </a:lnTo>
                  <a:lnTo>
                    <a:pt x="170" y="104"/>
                  </a:lnTo>
                  <a:lnTo>
                    <a:pt x="183" y="97"/>
                  </a:lnTo>
                  <a:lnTo>
                    <a:pt x="198" y="93"/>
                  </a:lnTo>
                  <a:lnTo>
                    <a:pt x="211" y="89"/>
                  </a:lnTo>
                  <a:lnTo>
                    <a:pt x="223" y="87"/>
                  </a:lnTo>
                  <a:lnTo>
                    <a:pt x="234" y="86"/>
                  </a:lnTo>
                  <a:lnTo>
                    <a:pt x="251" y="84"/>
                  </a:lnTo>
                  <a:lnTo>
                    <a:pt x="251" y="84"/>
                  </a:lnTo>
                  <a:lnTo>
                    <a:pt x="255" y="84"/>
                  </a:lnTo>
                  <a:lnTo>
                    <a:pt x="257" y="84"/>
                  </a:lnTo>
                  <a:lnTo>
                    <a:pt x="257" y="84"/>
                  </a:lnTo>
                  <a:lnTo>
                    <a:pt x="273" y="86"/>
                  </a:lnTo>
                  <a:lnTo>
                    <a:pt x="282" y="86"/>
                  </a:lnTo>
                  <a:lnTo>
                    <a:pt x="294" y="88"/>
                  </a:lnTo>
                  <a:lnTo>
                    <a:pt x="307" y="91"/>
                  </a:lnTo>
                  <a:lnTo>
                    <a:pt x="321" y="94"/>
                  </a:lnTo>
                  <a:lnTo>
                    <a:pt x="335" y="101"/>
                  </a:lnTo>
                  <a:lnTo>
                    <a:pt x="349" y="107"/>
                  </a:lnTo>
                  <a:lnTo>
                    <a:pt x="363" y="117"/>
                  </a:lnTo>
                  <a:lnTo>
                    <a:pt x="376" y="129"/>
                  </a:lnTo>
                  <a:lnTo>
                    <a:pt x="383" y="136"/>
                  </a:lnTo>
                  <a:lnTo>
                    <a:pt x="389" y="143"/>
                  </a:lnTo>
                  <a:lnTo>
                    <a:pt x="395" y="152"/>
                  </a:lnTo>
                  <a:lnTo>
                    <a:pt x="401" y="161"/>
                  </a:lnTo>
                  <a:lnTo>
                    <a:pt x="405" y="170"/>
                  </a:lnTo>
                  <a:lnTo>
                    <a:pt x="411" y="181"/>
                  </a:lnTo>
                  <a:lnTo>
                    <a:pt x="414" y="192"/>
                  </a:lnTo>
                  <a:lnTo>
                    <a:pt x="418" y="205"/>
                  </a:lnTo>
                  <a:lnTo>
                    <a:pt x="422" y="218"/>
                  </a:lnTo>
                  <a:lnTo>
                    <a:pt x="424" y="232"/>
                  </a:lnTo>
                  <a:lnTo>
                    <a:pt x="426" y="247"/>
                  </a:lnTo>
                  <a:lnTo>
                    <a:pt x="427" y="263"/>
                  </a:lnTo>
                  <a:lnTo>
                    <a:pt x="427" y="265"/>
                  </a:lnTo>
                  <a:lnTo>
                    <a:pt x="427" y="265"/>
                  </a:lnTo>
                  <a:lnTo>
                    <a:pt x="428" y="286"/>
                  </a:lnTo>
                  <a:lnTo>
                    <a:pt x="428" y="312"/>
                  </a:lnTo>
                  <a:lnTo>
                    <a:pt x="427" y="342"/>
                  </a:lnTo>
                  <a:lnTo>
                    <a:pt x="426" y="359"/>
                  </a:lnTo>
                  <a:lnTo>
                    <a:pt x="424" y="376"/>
                  </a:lnTo>
                  <a:lnTo>
                    <a:pt x="421" y="393"/>
                  </a:lnTo>
                  <a:lnTo>
                    <a:pt x="416" y="411"/>
                  </a:lnTo>
                  <a:lnTo>
                    <a:pt x="412" y="427"/>
                  </a:lnTo>
                  <a:lnTo>
                    <a:pt x="406" y="445"/>
                  </a:lnTo>
                  <a:lnTo>
                    <a:pt x="399" y="461"/>
                  </a:lnTo>
                  <a:lnTo>
                    <a:pt x="391" y="476"/>
                  </a:lnTo>
                  <a:lnTo>
                    <a:pt x="381" y="490"/>
                  </a:lnTo>
                  <a:lnTo>
                    <a:pt x="372" y="503"/>
                  </a:lnTo>
                  <a:lnTo>
                    <a:pt x="372" y="503"/>
                  </a:lnTo>
                  <a:lnTo>
                    <a:pt x="361" y="514"/>
                  </a:lnTo>
                  <a:lnTo>
                    <a:pt x="349" y="524"/>
                  </a:lnTo>
                  <a:lnTo>
                    <a:pt x="337" y="532"/>
                  </a:lnTo>
                  <a:lnTo>
                    <a:pt x="323" y="538"/>
                  </a:lnTo>
                  <a:lnTo>
                    <a:pt x="309" y="544"/>
                  </a:lnTo>
                  <a:lnTo>
                    <a:pt x="292" y="548"/>
                  </a:lnTo>
                  <a:lnTo>
                    <a:pt x="276" y="550"/>
                  </a:lnTo>
                  <a:lnTo>
                    <a:pt x="257" y="550"/>
                  </a:lnTo>
                  <a:lnTo>
                    <a:pt x="257" y="5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defTabSz="609021"/>
              <a:endParaRPr lang="en-US" sz="2398" dirty="0">
                <a:solidFill>
                  <a:srgbClr val="000000"/>
                </a:solidFill>
              </a:endParaRPr>
            </a:p>
          </p:txBody>
        </p:sp>
        <p:sp>
          <p:nvSpPr>
            <p:cNvPr id="131" name="Freeform 6" descr=" " title=" ">
              <a:extLst>
                <a:ext uri="{FF2B5EF4-FFF2-40B4-BE49-F238E27FC236}">
                  <a16:creationId xmlns:a16="http://schemas.microsoft.com/office/drawing/2014/main" id="{4EAD7617-E307-4DEB-8C86-5FFC403A4056}"/>
                </a:ext>
              </a:extLst>
            </p:cNvPr>
            <p:cNvSpPr>
              <a:spLocks/>
            </p:cNvSpPr>
            <p:nvPr/>
          </p:nvSpPr>
          <p:spPr bwMode="auto">
            <a:xfrm>
              <a:off x="4003864" y="1610456"/>
              <a:ext cx="162827" cy="212558"/>
            </a:xfrm>
            <a:custGeom>
              <a:avLst/>
              <a:gdLst>
                <a:gd name="T0" fmla="*/ 577 w 811"/>
                <a:gd name="T1" fmla="*/ 117 h 1059"/>
                <a:gd name="T2" fmla="*/ 630 w 811"/>
                <a:gd name="T3" fmla="*/ 196 h 1059"/>
                <a:gd name="T4" fmla="*/ 646 w 811"/>
                <a:gd name="T5" fmla="*/ 334 h 1059"/>
                <a:gd name="T6" fmla="*/ 669 w 811"/>
                <a:gd name="T7" fmla="*/ 512 h 1059"/>
                <a:gd name="T8" fmla="*/ 698 w 811"/>
                <a:gd name="T9" fmla="*/ 564 h 1059"/>
                <a:gd name="T10" fmla="*/ 616 w 811"/>
                <a:gd name="T11" fmla="*/ 583 h 1059"/>
                <a:gd name="T12" fmla="*/ 553 w 811"/>
                <a:gd name="T13" fmla="*/ 591 h 1059"/>
                <a:gd name="T14" fmla="*/ 533 w 811"/>
                <a:gd name="T15" fmla="*/ 627 h 1059"/>
                <a:gd name="T16" fmla="*/ 558 w 811"/>
                <a:gd name="T17" fmla="*/ 665 h 1059"/>
                <a:gd name="T18" fmla="*/ 609 w 811"/>
                <a:gd name="T19" fmla="*/ 668 h 1059"/>
                <a:gd name="T20" fmla="*/ 738 w 811"/>
                <a:gd name="T21" fmla="*/ 638 h 1059"/>
                <a:gd name="T22" fmla="*/ 805 w 811"/>
                <a:gd name="T23" fmla="*/ 589 h 1059"/>
                <a:gd name="T24" fmla="*/ 811 w 811"/>
                <a:gd name="T25" fmla="*/ 561 h 1059"/>
                <a:gd name="T26" fmla="*/ 802 w 811"/>
                <a:gd name="T27" fmla="*/ 537 h 1059"/>
                <a:gd name="T28" fmla="*/ 770 w 811"/>
                <a:gd name="T29" fmla="*/ 521 h 1059"/>
                <a:gd name="T30" fmla="*/ 741 w 811"/>
                <a:gd name="T31" fmla="*/ 466 h 1059"/>
                <a:gd name="T32" fmla="*/ 729 w 811"/>
                <a:gd name="T33" fmla="*/ 336 h 1059"/>
                <a:gd name="T34" fmla="*/ 723 w 811"/>
                <a:gd name="T35" fmla="*/ 232 h 1059"/>
                <a:gd name="T36" fmla="*/ 697 w 811"/>
                <a:gd name="T37" fmla="*/ 140 h 1059"/>
                <a:gd name="T38" fmla="*/ 622 w 811"/>
                <a:gd name="T39" fmla="*/ 48 h 1059"/>
                <a:gd name="T40" fmla="*/ 562 w 811"/>
                <a:gd name="T41" fmla="*/ 17 h 1059"/>
                <a:gd name="T42" fmla="*/ 460 w 811"/>
                <a:gd name="T43" fmla="*/ 1 h 1059"/>
                <a:gd name="T44" fmla="*/ 391 w 811"/>
                <a:gd name="T45" fmla="*/ 21 h 1059"/>
                <a:gd name="T46" fmla="*/ 313 w 811"/>
                <a:gd name="T47" fmla="*/ 47 h 1059"/>
                <a:gd name="T48" fmla="*/ 248 w 811"/>
                <a:gd name="T49" fmla="*/ 87 h 1059"/>
                <a:gd name="T50" fmla="*/ 194 w 811"/>
                <a:gd name="T51" fmla="*/ 187 h 1059"/>
                <a:gd name="T52" fmla="*/ 179 w 811"/>
                <a:gd name="T53" fmla="*/ 307 h 1059"/>
                <a:gd name="T54" fmla="*/ 184 w 811"/>
                <a:gd name="T55" fmla="*/ 443 h 1059"/>
                <a:gd name="T56" fmla="*/ 161 w 811"/>
                <a:gd name="T57" fmla="*/ 509 h 1059"/>
                <a:gd name="T58" fmla="*/ 129 w 811"/>
                <a:gd name="T59" fmla="*/ 533 h 1059"/>
                <a:gd name="T60" fmla="*/ 108 w 811"/>
                <a:gd name="T61" fmla="*/ 568 h 1059"/>
                <a:gd name="T62" fmla="*/ 121 w 811"/>
                <a:gd name="T63" fmla="*/ 597 h 1059"/>
                <a:gd name="T64" fmla="*/ 174 w 811"/>
                <a:gd name="T65" fmla="*/ 635 h 1059"/>
                <a:gd name="T66" fmla="*/ 299 w 811"/>
                <a:gd name="T67" fmla="*/ 666 h 1059"/>
                <a:gd name="T68" fmla="*/ 265 w 811"/>
                <a:gd name="T69" fmla="*/ 710 h 1059"/>
                <a:gd name="T70" fmla="*/ 190 w 811"/>
                <a:gd name="T71" fmla="*/ 758 h 1059"/>
                <a:gd name="T72" fmla="*/ 98 w 811"/>
                <a:gd name="T73" fmla="*/ 794 h 1059"/>
                <a:gd name="T74" fmla="*/ 32 w 811"/>
                <a:gd name="T75" fmla="*/ 851 h 1059"/>
                <a:gd name="T76" fmla="*/ 1 w 811"/>
                <a:gd name="T77" fmla="*/ 953 h 1059"/>
                <a:gd name="T78" fmla="*/ 5 w 811"/>
                <a:gd name="T79" fmla="*/ 1034 h 1059"/>
                <a:gd name="T80" fmla="*/ 42 w 811"/>
                <a:gd name="T81" fmla="*/ 1059 h 1059"/>
                <a:gd name="T82" fmla="*/ 74 w 811"/>
                <a:gd name="T83" fmla="*/ 1044 h 1059"/>
                <a:gd name="T84" fmla="*/ 85 w 811"/>
                <a:gd name="T85" fmla="*/ 1000 h 1059"/>
                <a:gd name="T86" fmla="*/ 100 w 811"/>
                <a:gd name="T87" fmla="*/ 904 h 1059"/>
                <a:gd name="T88" fmla="*/ 134 w 811"/>
                <a:gd name="T89" fmla="*/ 869 h 1059"/>
                <a:gd name="T90" fmla="*/ 260 w 811"/>
                <a:gd name="T91" fmla="*/ 816 h 1059"/>
                <a:gd name="T92" fmla="*/ 335 w 811"/>
                <a:gd name="T93" fmla="*/ 758 h 1059"/>
                <a:gd name="T94" fmla="*/ 379 w 811"/>
                <a:gd name="T95" fmla="*/ 685 h 1059"/>
                <a:gd name="T96" fmla="*/ 382 w 811"/>
                <a:gd name="T97" fmla="*/ 617 h 1059"/>
                <a:gd name="T98" fmla="*/ 361 w 811"/>
                <a:gd name="T99" fmla="*/ 591 h 1059"/>
                <a:gd name="T100" fmla="*/ 289 w 811"/>
                <a:gd name="T101" fmla="*/ 583 h 1059"/>
                <a:gd name="T102" fmla="*/ 232 w 811"/>
                <a:gd name="T103" fmla="*/ 553 h 1059"/>
                <a:gd name="T104" fmla="*/ 265 w 811"/>
                <a:gd name="T105" fmla="*/ 457 h 1059"/>
                <a:gd name="T106" fmla="*/ 265 w 811"/>
                <a:gd name="T107" fmla="*/ 374 h 1059"/>
                <a:gd name="T108" fmla="*/ 271 w 811"/>
                <a:gd name="T109" fmla="*/ 218 h 1059"/>
                <a:gd name="T110" fmla="*/ 299 w 811"/>
                <a:gd name="T111" fmla="*/ 152 h 1059"/>
                <a:gd name="T112" fmla="*/ 334 w 811"/>
                <a:gd name="T113" fmla="*/ 127 h 1059"/>
                <a:gd name="T114" fmla="*/ 377 w 811"/>
                <a:gd name="T115" fmla="*/ 125 h 1059"/>
                <a:gd name="T116" fmla="*/ 408 w 811"/>
                <a:gd name="T117" fmla="*/ 109 h 1059"/>
                <a:gd name="T118" fmla="*/ 458 w 811"/>
                <a:gd name="T119" fmla="*/ 85 h 1059"/>
                <a:gd name="T120" fmla="*/ 533 w 811"/>
                <a:gd name="T121" fmla="*/ 96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1" h="1059">
                  <a:moveTo>
                    <a:pt x="535" y="96"/>
                  </a:moveTo>
                  <a:lnTo>
                    <a:pt x="535" y="96"/>
                  </a:lnTo>
                  <a:lnTo>
                    <a:pt x="549" y="102"/>
                  </a:lnTo>
                  <a:lnTo>
                    <a:pt x="558" y="107"/>
                  </a:lnTo>
                  <a:lnTo>
                    <a:pt x="568" y="111"/>
                  </a:lnTo>
                  <a:lnTo>
                    <a:pt x="577" y="117"/>
                  </a:lnTo>
                  <a:lnTo>
                    <a:pt x="586" y="126"/>
                  </a:lnTo>
                  <a:lnTo>
                    <a:pt x="596" y="136"/>
                  </a:lnTo>
                  <a:lnTo>
                    <a:pt x="605" y="147"/>
                  </a:lnTo>
                  <a:lnTo>
                    <a:pt x="614" y="161"/>
                  </a:lnTo>
                  <a:lnTo>
                    <a:pt x="622" y="177"/>
                  </a:lnTo>
                  <a:lnTo>
                    <a:pt x="630" y="196"/>
                  </a:lnTo>
                  <a:lnTo>
                    <a:pt x="636" y="218"/>
                  </a:lnTo>
                  <a:lnTo>
                    <a:pt x="641" y="242"/>
                  </a:lnTo>
                  <a:lnTo>
                    <a:pt x="645" y="269"/>
                  </a:lnTo>
                  <a:lnTo>
                    <a:pt x="646" y="300"/>
                  </a:lnTo>
                  <a:lnTo>
                    <a:pt x="646" y="334"/>
                  </a:lnTo>
                  <a:lnTo>
                    <a:pt x="646" y="334"/>
                  </a:lnTo>
                  <a:lnTo>
                    <a:pt x="646" y="373"/>
                  </a:lnTo>
                  <a:lnTo>
                    <a:pt x="648" y="409"/>
                  </a:lnTo>
                  <a:lnTo>
                    <a:pt x="652" y="442"/>
                  </a:lnTo>
                  <a:lnTo>
                    <a:pt x="657" y="472"/>
                  </a:lnTo>
                  <a:lnTo>
                    <a:pt x="665" y="499"/>
                  </a:lnTo>
                  <a:lnTo>
                    <a:pt x="669" y="512"/>
                  </a:lnTo>
                  <a:lnTo>
                    <a:pt x="673" y="524"/>
                  </a:lnTo>
                  <a:lnTo>
                    <a:pt x="679" y="535"/>
                  </a:lnTo>
                  <a:lnTo>
                    <a:pt x="684" y="545"/>
                  </a:lnTo>
                  <a:lnTo>
                    <a:pt x="691" y="555"/>
                  </a:lnTo>
                  <a:lnTo>
                    <a:pt x="698" y="564"/>
                  </a:lnTo>
                  <a:lnTo>
                    <a:pt x="698" y="564"/>
                  </a:lnTo>
                  <a:lnTo>
                    <a:pt x="687" y="568"/>
                  </a:lnTo>
                  <a:lnTo>
                    <a:pt x="677" y="572"/>
                  </a:lnTo>
                  <a:lnTo>
                    <a:pt x="664" y="576"/>
                  </a:lnTo>
                  <a:lnTo>
                    <a:pt x="649" y="579"/>
                  </a:lnTo>
                  <a:lnTo>
                    <a:pt x="633" y="581"/>
                  </a:lnTo>
                  <a:lnTo>
                    <a:pt x="616" y="583"/>
                  </a:lnTo>
                  <a:lnTo>
                    <a:pt x="596" y="584"/>
                  </a:lnTo>
                  <a:lnTo>
                    <a:pt x="575" y="584"/>
                  </a:lnTo>
                  <a:lnTo>
                    <a:pt x="575" y="584"/>
                  </a:lnTo>
                  <a:lnTo>
                    <a:pt x="567" y="584"/>
                  </a:lnTo>
                  <a:lnTo>
                    <a:pt x="559" y="588"/>
                  </a:lnTo>
                  <a:lnTo>
                    <a:pt x="553" y="591"/>
                  </a:lnTo>
                  <a:lnTo>
                    <a:pt x="546" y="596"/>
                  </a:lnTo>
                  <a:lnTo>
                    <a:pt x="541" y="602"/>
                  </a:lnTo>
                  <a:lnTo>
                    <a:pt x="536" y="609"/>
                  </a:lnTo>
                  <a:lnTo>
                    <a:pt x="534" y="617"/>
                  </a:lnTo>
                  <a:lnTo>
                    <a:pt x="533" y="627"/>
                  </a:lnTo>
                  <a:lnTo>
                    <a:pt x="533" y="627"/>
                  </a:lnTo>
                  <a:lnTo>
                    <a:pt x="534" y="634"/>
                  </a:lnTo>
                  <a:lnTo>
                    <a:pt x="536" y="642"/>
                  </a:lnTo>
                  <a:lnTo>
                    <a:pt x="540" y="650"/>
                  </a:lnTo>
                  <a:lnTo>
                    <a:pt x="545" y="656"/>
                  </a:lnTo>
                  <a:lnTo>
                    <a:pt x="552" y="662"/>
                  </a:lnTo>
                  <a:lnTo>
                    <a:pt x="558" y="665"/>
                  </a:lnTo>
                  <a:lnTo>
                    <a:pt x="567" y="668"/>
                  </a:lnTo>
                  <a:lnTo>
                    <a:pt x="575" y="668"/>
                  </a:lnTo>
                  <a:lnTo>
                    <a:pt x="575" y="668"/>
                  </a:lnTo>
                  <a:lnTo>
                    <a:pt x="580" y="668"/>
                  </a:lnTo>
                  <a:lnTo>
                    <a:pt x="580" y="668"/>
                  </a:lnTo>
                  <a:lnTo>
                    <a:pt x="609" y="668"/>
                  </a:lnTo>
                  <a:lnTo>
                    <a:pt x="636" y="666"/>
                  </a:lnTo>
                  <a:lnTo>
                    <a:pt x="661" y="662"/>
                  </a:lnTo>
                  <a:lnTo>
                    <a:pt x="683" y="657"/>
                  </a:lnTo>
                  <a:lnTo>
                    <a:pt x="704" y="652"/>
                  </a:lnTo>
                  <a:lnTo>
                    <a:pt x="721" y="645"/>
                  </a:lnTo>
                  <a:lnTo>
                    <a:pt x="738" y="638"/>
                  </a:lnTo>
                  <a:lnTo>
                    <a:pt x="752" y="631"/>
                  </a:lnTo>
                  <a:lnTo>
                    <a:pt x="764" y="623"/>
                  </a:lnTo>
                  <a:lnTo>
                    <a:pt x="775" y="617"/>
                  </a:lnTo>
                  <a:lnTo>
                    <a:pt x="790" y="604"/>
                  </a:lnTo>
                  <a:lnTo>
                    <a:pt x="800" y="594"/>
                  </a:lnTo>
                  <a:lnTo>
                    <a:pt x="805" y="589"/>
                  </a:lnTo>
                  <a:lnTo>
                    <a:pt x="805" y="589"/>
                  </a:lnTo>
                  <a:lnTo>
                    <a:pt x="808" y="583"/>
                  </a:lnTo>
                  <a:lnTo>
                    <a:pt x="810" y="578"/>
                  </a:lnTo>
                  <a:lnTo>
                    <a:pt x="811" y="572"/>
                  </a:lnTo>
                  <a:lnTo>
                    <a:pt x="811" y="567"/>
                  </a:lnTo>
                  <a:lnTo>
                    <a:pt x="811" y="561"/>
                  </a:lnTo>
                  <a:lnTo>
                    <a:pt x="810" y="556"/>
                  </a:lnTo>
                  <a:lnTo>
                    <a:pt x="809" y="551"/>
                  </a:lnTo>
                  <a:lnTo>
                    <a:pt x="807" y="546"/>
                  </a:lnTo>
                  <a:lnTo>
                    <a:pt x="807" y="546"/>
                  </a:lnTo>
                  <a:lnTo>
                    <a:pt x="804" y="541"/>
                  </a:lnTo>
                  <a:lnTo>
                    <a:pt x="802" y="537"/>
                  </a:lnTo>
                  <a:lnTo>
                    <a:pt x="797" y="533"/>
                  </a:lnTo>
                  <a:lnTo>
                    <a:pt x="794" y="531"/>
                  </a:lnTo>
                  <a:lnTo>
                    <a:pt x="784" y="527"/>
                  </a:lnTo>
                  <a:lnTo>
                    <a:pt x="773" y="523"/>
                  </a:lnTo>
                  <a:lnTo>
                    <a:pt x="773" y="523"/>
                  </a:lnTo>
                  <a:lnTo>
                    <a:pt x="770" y="521"/>
                  </a:lnTo>
                  <a:lnTo>
                    <a:pt x="765" y="516"/>
                  </a:lnTo>
                  <a:lnTo>
                    <a:pt x="757" y="506"/>
                  </a:lnTo>
                  <a:lnTo>
                    <a:pt x="753" y="498"/>
                  </a:lnTo>
                  <a:lnTo>
                    <a:pt x="748" y="490"/>
                  </a:lnTo>
                  <a:lnTo>
                    <a:pt x="745" y="479"/>
                  </a:lnTo>
                  <a:lnTo>
                    <a:pt x="741" y="466"/>
                  </a:lnTo>
                  <a:lnTo>
                    <a:pt x="738" y="450"/>
                  </a:lnTo>
                  <a:lnTo>
                    <a:pt x="734" y="433"/>
                  </a:lnTo>
                  <a:lnTo>
                    <a:pt x="732" y="413"/>
                  </a:lnTo>
                  <a:lnTo>
                    <a:pt x="730" y="391"/>
                  </a:lnTo>
                  <a:lnTo>
                    <a:pt x="729" y="364"/>
                  </a:lnTo>
                  <a:lnTo>
                    <a:pt x="729" y="336"/>
                  </a:lnTo>
                  <a:lnTo>
                    <a:pt x="729" y="336"/>
                  </a:lnTo>
                  <a:lnTo>
                    <a:pt x="729" y="313"/>
                  </a:lnTo>
                  <a:lnTo>
                    <a:pt x="729" y="292"/>
                  </a:lnTo>
                  <a:lnTo>
                    <a:pt x="728" y="270"/>
                  </a:lnTo>
                  <a:lnTo>
                    <a:pt x="726" y="250"/>
                  </a:lnTo>
                  <a:lnTo>
                    <a:pt x="723" y="232"/>
                  </a:lnTo>
                  <a:lnTo>
                    <a:pt x="720" y="214"/>
                  </a:lnTo>
                  <a:lnTo>
                    <a:pt x="716" y="197"/>
                  </a:lnTo>
                  <a:lnTo>
                    <a:pt x="713" y="182"/>
                  </a:lnTo>
                  <a:lnTo>
                    <a:pt x="707" y="166"/>
                  </a:lnTo>
                  <a:lnTo>
                    <a:pt x="703" y="153"/>
                  </a:lnTo>
                  <a:lnTo>
                    <a:pt x="697" y="140"/>
                  </a:lnTo>
                  <a:lnTo>
                    <a:pt x="691" y="128"/>
                  </a:lnTo>
                  <a:lnTo>
                    <a:pt x="679" y="107"/>
                  </a:lnTo>
                  <a:lnTo>
                    <a:pt x="665" y="88"/>
                  </a:lnTo>
                  <a:lnTo>
                    <a:pt x="650" y="72"/>
                  </a:lnTo>
                  <a:lnTo>
                    <a:pt x="636" y="59"/>
                  </a:lnTo>
                  <a:lnTo>
                    <a:pt x="622" y="48"/>
                  </a:lnTo>
                  <a:lnTo>
                    <a:pt x="609" y="38"/>
                  </a:lnTo>
                  <a:lnTo>
                    <a:pt x="596" y="32"/>
                  </a:lnTo>
                  <a:lnTo>
                    <a:pt x="584" y="25"/>
                  </a:lnTo>
                  <a:lnTo>
                    <a:pt x="565" y="17"/>
                  </a:lnTo>
                  <a:lnTo>
                    <a:pt x="562" y="17"/>
                  </a:lnTo>
                  <a:lnTo>
                    <a:pt x="562" y="17"/>
                  </a:lnTo>
                  <a:lnTo>
                    <a:pt x="543" y="11"/>
                  </a:lnTo>
                  <a:lnTo>
                    <a:pt x="524" y="6"/>
                  </a:lnTo>
                  <a:lnTo>
                    <a:pt x="507" y="3"/>
                  </a:lnTo>
                  <a:lnTo>
                    <a:pt x="491" y="1"/>
                  </a:lnTo>
                  <a:lnTo>
                    <a:pt x="475" y="0"/>
                  </a:lnTo>
                  <a:lnTo>
                    <a:pt x="460" y="1"/>
                  </a:lnTo>
                  <a:lnTo>
                    <a:pt x="446" y="2"/>
                  </a:lnTo>
                  <a:lnTo>
                    <a:pt x="433" y="4"/>
                  </a:lnTo>
                  <a:lnTo>
                    <a:pt x="421" y="8"/>
                  </a:lnTo>
                  <a:lnTo>
                    <a:pt x="410" y="12"/>
                  </a:lnTo>
                  <a:lnTo>
                    <a:pt x="399" y="16"/>
                  </a:lnTo>
                  <a:lnTo>
                    <a:pt x="391" y="21"/>
                  </a:lnTo>
                  <a:lnTo>
                    <a:pt x="374" y="30"/>
                  </a:lnTo>
                  <a:lnTo>
                    <a:pt x="361" y="40"/>
                  </a:lnTo>
                  <a:lnTo>
                    <a:pt x="361" y="40"/>
                  </a:lnTo>
                  <a:lnTo>
                    <a:pt x="345" y="41"/>
                  </a:lnTo>
                  <a:lnTo>
                    <a:pt x="329" y="43"/>
                  </a:lnTo>
                  <a:lnTo>
                    <a:pt x="313" y="47"/>
                  </a:lnTo>
                  <a:lnTo>
                    <a:pt x="299" y="52"/>
                  </a:lnTo>
                  <a:lnTo>
                    <a:pt x="285" y="59"/>
                  </a:lnTo>
                  <a:lnTo>
                    <a:pt x="272" y="66"/>
                  </a:lnTo>
                  <a:lnTo>
                    <a:pt x="259" y="76"/>
                  </a:lnTo>
                  <a:lnTo>
                    <a:pt x="248" y="87"/>
                  </a:lnTo>
                  <a:lnTo>
                    <a:pt x="248" y="87"/>
                  </a:lnTo>
                  <a:lnTo>
                    <a:pt x="235" y="101"/>
                  </a:lnTo>
                  <a:lnTo>
                    <a:pt x="224" y="116"/>
                  </a:lnTo>
                  <a:lnTo>
                    <a:pt x="214" y="133"/>
                  </a:lnTo>
                  <a:lnTo>
                    <a:pt x="207" y="150"/>
                  </a:lnTo>
                  <a:lnTo>
                    <a:pt x="199" y="168"/>
                  </a:lnTo>
                  <a:lnTo>
                    <a:pt x="194" y="187"/>
                  </a:lnTo>
                  <a:lnTo>
                    <a:pt x="189" y="206"/>
                  </a:lnTo>
                  <a:lnTo>
                    <a:pt x="185" y="226"/>
                  </a:lnTo>
                  <a:lnTo>
                    <a:pt x="183" y="246"/>
                  </a:lnTo>
                  <a:lnTo>
                    <a:pt x="181" y="267"/>
                  </a:lnTo>
                  <a:lnTo>
                    <a:pt x="179" y="286"/>
                  </a:lnTo>
                  <a:lnTo>
                    <a:pt x="179" y="307"/>
                  </a:lnTo>
                  <a:lnTo>
                    <a:pt x="181" y="346"/>
                  </a:lnTo>
                  <a:lnTo>
                    <a:pt x="183" y="383"/>
                  </a:lnTo>
                  <a:lnTo>
                    <a:pt x="183" y="383"/>
                  </a:lnTo>
                  <a:lnTo>
                    <a:pt x="185" y="406"/>
                  </a:lnTo>
                  <a:lnTo>
                    <a:pt x="185" y="425"/>
                  </a:lnTo>
                  <a:lnTo>
                    <a:pt x="184" y="443"/>
                  </a:lnTo>
                  <a:lnTo>
                    <a:pt x="182" y="458"/>
                  </a:lnTo>
                  <a:lnTo>
                    <a:pt x="178" y="472"/>
                  </a:lnTo>
                  <a:lnTo>
                    <a:pt x="175" y="484"/>
                  </a:lnTo>
                  <a:lnTo>
                    <a:pt x="171" y="494"/>
                  </a:lnTo>
                  <a:lnTo>
                    <a:pt x="166" y="503"/>
                  </a:lnTo>
                  <a:lnTo>
                    <a:pt x="161" y="509"/>
                  </a:lnTo>
                  <a:lnTo>
                    <a:pt x="157" y="516"/>
                  </a:lnTo>
                  <a:lnTo>
                    <a:pt x="148" y="523"/>
                  </a:lnTo>
                  <a:lnTo>
                    <a:pt x="141" y="527"/>
                  </a:lnTo>
                  <a:lnTo>
                    <a:pt x="138" y="528"/>
                  </a:lnTo>
                  <a:lnTo>
                    <a:pt x="138" y="528"/>
                  </a:lnTo>
                  <a:lnTo>
                    <a:pt x="129" y="533"/>
                  </a:lnTo>
                  <a:lnTo>
                    <a:pt x="121" y="540"/>
                  </a:lnTo>
                  <a:lnTo>
                    <a:pt x="114" y="547"/>
                  </a:lnTo>
                  <a:lnTo>
                    <a:pt x="110" y="557"/>
                  </a:lnTo>
                  <a:lnTo>
                    <a:pt x="110" y="557"/>
                  </a:lnTo>
                  <a:lnTo>
                    <a:pt x="109" y="562"/>
                  </a:lnTo>
                  <a:lnTo>
                    <a:pt x="108" y="568"/>
                  </a:lnTo>
                  <a:lnTo>
                    <a:pt x="109" y="572"/>
                  </a:lnTo>
                  <a:lnTo>
                    <a:pt x="110" y="578"/>
                  </a:lnTo>
                  <a:lnTo>
                    <a:pt x="111" y="583"/>
                  </a:lnTo>
                  <a:lnTo>
                    <a:pt x="114" y="589"/>
                  </a:lnTo>
                  <a:lnTo>
                    <a:pt x="117" y="593"/>
                  </a:lnTo>
                  <a:lnTo>
                    <a:pt x="121" y="597"/>
                  </a:lnTo>
                  <a:lnTo>
                    <a:pt x="121" y="597"/>
                  </a:lnTo>
                  <a:lnTo>
                    <a:pt x="131" y="606"/>
                  </a:lnTo>
                  <a:lnTo>
                    <a:pt x="140" y="615"/>
                  </a:lnTo>
                  <a:lnTo>
                    <a:pt x="151" y="622"/>
                  </a:lnTo>
                  <a:lnTo>
                    <a:pt x="162" y="629"/>
                  </a:lnTo>
                  <a:lnTo>
                    <a:pt x="174" y="635"/>
                  </a:lnTo>
                  <a:lnTo>
                    <a:pt x="185" y="641"/>
                  </a:lnTo>
                  <a:lnTo>
                    <a:pt x="209" y="650"/>
                  </a:lnTo>
                  <a:lnTo>
                    <a:pt x="233" y="656"/>
                  </a:lnTo>
                  <a:lnTo>
                    <a:pt x="257" y="660"/>
                  </a:lnTo>
                  <a:lnTo>
                    <a:pt x="278" y="664"/>
                  </a:lnTo>
                  <a:lnTo>
                    <a:pt x="299" y="666"/>
                  </a:lnTo>
                  <a:lnTo>
                    <a:pt x="299" y="666"/>
                  </a:lnTo>
                  <a:lnTo>
                    <a:pt x="292" y="680"/>
                  </a:lnTo>
                  <a:lnTo>
                    <a:pt x="286" y="688"/>
                  </a:lnTo>
                  <a:lnTo>
                    <a:pt x="281" y="695"/>
                  </a:lnTo>
                  <a:lnTo>
                    <a:pt x="273" y="703"/>
                  </a:lnTo>
                  <a:lnTo>
                    <a:pt x="265" y="710"/>
                  </a:lnTo>
                  <a:lnTo>
                    <a:pt x="256" y="718"/>
                  </a:lnTo>
                  <a:lnTo>
                    <a:pt x="246" y="726"/>
                  </a:lnTo>
                  <a:lnTo>
                    <a:pt x="234" y="734"/>
                  </a:lnTo>
                  <a:lnTo>
                    <a:pt x="221" y="742"/>
                  </a:lnTo>
                  <a:lnTo>
                    <a:pt x="207" y="750"/>
                  </a:lnTo>
                  <a:lnTo>
                    <a:pt x="190" y="758"/>
                  </a:lnTo>
                  <a:lnTo>
                    <a:pt x="173" y="766"/>
                  </a:lnTo>
                  <a:lnTo>
                    <a:pt x="154" y="774"/>
                  </a:lnTo>
                  <a:lnTo>
                    <a:pt x="134" y="781"/>
                  </a:lnTo>
                  <a:lnTo>
                    <a:pt x="112" y="789"/>
                  </a:lnTo>
                  <a:lnTo>
                    <a:pt x="112" y="789"/>
                  </a:lnTo>
                  <a:lnTo>
                    <a:pt x="98" y="794"/>
                  </a:lnTo>
                  <a:lnTo>
                    <a:pt x="84" y="800"/>
                  </a:lnTo>
                  <a:lnTo>
                    <a:pt x="72" y="807"/>
                  </a:lnTo>
                  <a:lnTo>
                    <a:pt x="60" y="817"/>
                  </a:lnTo>
                  <a:lnTo>
                    <a:pt x="49" y="827"/>
                  </a:lnTo>
                  <a:lnTo>
                    <a:pt x="39" y="839"/>
                  </a:lnTo>
                  <a:lnTo>
                    <a:pt x="32" y="851"/>
                  </a:lnTo>
                  <a:lnTo>
                    <a:pt x="24" y="865"/>
                  </a:lnTo>
                  <a:lnTo>
                    <a:pt x="17" y="880"/>
                  </a:lnTo>
                  <a:lnTo>
                    <a:pt x="12" y="897"/>
                  </a:lnTo>
                  <a:lnTo>
                    <a:pt x="8" y="914"/>
                  </a:lnTo>
                  <a:lnTo>
                    <a:pt x="4" y="934"/>
                  </a:lnTo>
                  <a:lnTo>
                    <a:pt x="1" y="953"/>
                  </a:lnTo>
                  <a:lnTo>
                    <a:pt x="0" y="974"/>
                  </a:lnTo>
                  <a:lnTo>
                    <a:pt x="0" y="996"/>
                  </a:lnTo>
                  <a:lnTo>
                    <a:pt x="0" y="1018"/>
                  </a:lnTo>
                  <a:lnTo>
                    <a:pt x="0" y="1018"/>
                  </a:lnTo>
                  <a:lnTo>
                    <a:pt x="2" y="1026"/>
                  </a:lnTo>
                  <a:lnTo>
                    <a:pt x="5" y="1034"/>
                  </a:lnTo>
                  <a:lnTo>
                    <a:pt x="9" y="1041"/>
                  </a:lnTo>
                  <a:lnTo>
                    <a:pt x="14" y="1047"/>
                  </a:lnTo>
                  <a:lnTo>
                    <a:pt x="21" y="1052"/>
                  </a:lnTo>
                  <a:lnTo>
                    <a:pt x="27" y="1055"/>
                  </a:lnTo>
                  <a:lnTo>
                    <a:pt x="35" y="1058"/>
                  </a:lnTo>
                  <a:lnTo>
                    <a:pt x="42" y="1059"/>
                  </a:lnTo>
                  <a:lnTo>
                    <a:pt x="45" y="1059"/>
                  </a:lnTo>
                  <a:lnTo>
                    <a:pt x="45" y="1059"/>
                  </a:lnTo>
                  <a:lnTo>
                    <a:pt x="53" y="1056"/>
                  </a:lnTo>
                  <a:lnTo>
                    <a:pt x="61" y="1054"/>
                  </a:lnTo>
                  <a:lnTo>
                    <a:pt x="67" y="1050"/>
                  </a:lnTo>
                  <a:lnTo>
                    <a:pt x="74" y="1044"/>
                  </a:lnTo>
                  <a:lnTo>
                    <a:pt x="78" y="1038"/>
                  </a:lnTo>
                  <a:lnTo>
                    <a:pt x="82" y="1031"/>
                  </a:lnTo>
                  <a:lnTo>
                    <a:pt x="85" y="1023"/>
                  </a:lnTo>
                  <a:lnTo>
                    <a:pt x="85" y="1014"/>
                  </a:lnTo>
                  <a:lnTo>
                    <a:pt x="85" y="1014"/>
                  </a:lnTo>
                  <a:lnTo>
                    <a:pt x="85" y="1000"/>
                  </a:lnTo>
                  <a:lnTo>
                    <a:pt x="85" y="981"/>
                  </a:lnTo>
                  <a:lnTo>
                    <a:pt x="86" y="960"/>
                  </a:lnTo>
                  <a:lnTo>
                    <a:pt x="89" y="937"/>
                  </a:lnTo>
                  <a:lnTo>
                    <a:pt x="92" y="925"/>
                  </a:lnTo>
                  <a:lnTo>
                    <a:pt x="96" y="914"/>
                  </a:lnTo>
                  <a:lnTo>
                    <a:pt x="100" y="904"/>
                  </a:lnTo>
                  <a:lnTo>
                    <a:pt x="104" y="894"/>
                  </a:lnTo>
                  <a:lnTo>
                    <a:pt x="111" y="886"/>
                  </a:lnTo>
                  <a:lnTo>
                    <a:pt x="117" y="879"/>
                  </a:lnTo>
                  <a:lnTo>
                    <a:pt x="125" y="873"/>
                  </a:lnTo>
                  <a:lnTo>
                    <a:pt x="134" y="869"/>
                  </a:lnTo>
                  <a:lnTo>
                    <a:pt x="134" y="869"/>
                  </a:lnTo>
                  <a:lnTo>
                    <a:pt x="159" y="861"/>
                  </a:lnTo>
                  <a:lnTo>
                    <a:pt x="183" y="853"/>
                  </a:lnTo>
                  <a:lnTo>
                    <a:pt x="205" y="844"/>
                  </a:lnTo>
                  <a:lnTo>
                    <a:pt x="224" y="835"/>
                  </a:lnTo>
                  <a:lnTo>
                    <a:pt x="243" y="826"/>
                  </a:lnTo>
                  <a:lnTo>
                    <a:pt x="260" y="816"/>
                  </a:lnTo>
                  <a:lnTo>
                    <a:pt x="275" y="807"/>
                  </a:lnTo>
                  <a:lnTo>
                    <a:pt x="290" y="798"/>
                  </a:lnTo>
                  <a:lnTo>
                    <a:pt x="303" y="788"/>
                  </a:lnTo>
                  <a:lnTo>
                    <a:pt x="314" y="778"/>
                  </a:lnTo>
                  <a:lnTo>
                    <a:pt x="325" y="768"/>
                  </a:lnTo>
                  <a:lnTo>
                    <a:pt x="335" y="758"/>
                  </a:lnTo>
                  <a:lnTo>
                    <a:pt x="344" y="749"/>
                  </a:lnTo>
                  <a:lnTo>
                    <a:pt x="351" y="739"/>
                  </a:lnTo>
                  <a:lnTo>
                    <a:pt x="358" y="729"/>
                  </a:lnTo>
                  <a:lnTo>
                    <a:pt x="363" y="720"/>
                  </a:lnTo>
                  <a:lnTo>
                    <a:pt x="372" y="702"/>
                  </a:lnTo>
                  <a:lnTo>
                    <a:pt x="379" y="685"/>
                  </a:lnTo>
                  <a:lnTo>
                    <a:pt x="382" y="669"/>
                  </a:lnTo>
                  <a:lnTo>
                    <a:pt x="384" y="655"/>
                  </a:lnTo>
                  <a:lnTo>
                    <a:pt x="384" y="643"/>
                  </a:lnTo>
                  <a:lnTo>
                    <a:pt x="384" y="632"/>
                  </a:lnTo>
                  <a:lnTo>
                    <a:pt x="382" y="619"/>
                  </a:lnTo>
                  <a:lnTo>
                    <a:pt x="382" y="617"/>
                  </a:lnTo>
                  <a:lnTo>
                    <a:pt x="382" y="617"/>
                  </a:lnTo>
                  <a:lnTo>
                    <a:pt x="380" y="610"/>
                  </a:lnTo>
                  <a:lnTo>
                    <a:pt x="376" y="605"/>
                  </a:lnTo>
                  <a:lnTo>
                    <a:pt x="372" y="599"/>
                  </a:lnTo>
                  <a:lnTo>
                    <a:pt x="367" y="595"/>
                  </a:lnTo>
                  <a:lnTo>
                    <a:pt x="361" y="591"/>
                  </a:lnTo>
                  <a:lnTo>
                    <a:pt x="355" y="589"/>
                  </a:lnTo>
                  <a:lnTo>
                    <a:pt x="348" y="586"/>
                  </a:lnTo>
                  <a:lnTo>
                    <a:pt x="342" y="586"/>
                  </a:lnTo>
                  <a:lnTo>
                    <a:pt x="342" y="586"/>
                  </a:lnTo>
                  <a:lnTo>
                    <a:pt x="320" y="585"/>
                  </a:lnTo>
                  <a:lnTo>
                    <a:pt x="289" y="583"/>
                  </a:lnTo>
                  <a:lnTo>
                    <a:pt x="273" y="580"/>
                  </a:lnTo>
                  <a:lnTo>
                    <a:pt x="256" y="577"/>
                  </a:lnTo>
                  <a:lnTo>
                    <a:pt x="238" y="572"/>
                  </a:lnTo>
                  <a:lnTo>
                    <a:pt x="221" y="566"/>
                  </a:lnTo>
                  <a:lnTo>
                    <a:pt x="221" y="566"/>
                  </a:lnTo>
                  <a:lnTo>
                    <a:pt x="232" y="553"/>
                  </a:lnTo>
                  <a:lnTo>
                    <a:pt x="241" y="536"/>
                  </a:lnTo>
                  <a:lnTo>
                    <a:pt x="250" y="517"/>
                  </a:lnTo>
                  <a:lnTo>
                    <a:pt x="258" y="495"/>
                  </a:lnTo>
                  <a:lnTo>
                    <a:pt x="261" y="483"/>
                  </a:lnTo>
                  <a:lnTo>
                    <a:pt x="263" y="470"/>
                  </a:lnTo>
                  <a:lnTo>
                    <a:pt x="265" y="457"/>
                  </a:lnTo>
                  <a:lnTo>
                    <a:pt x="267" y="442"/>
                  </a:lnTo>
                  <a:lnTo>
                    <a:pt x="268" y="426"/>
                  </a:lnTo>
                  <a:lnTo>
                    <a:pt x="268" y="410"/>
                  </a:lnTo>
                  <a:lnTo>
                    <a:pt x="267" y="393"/>
                  </a:lnTo>
                  <a:lnTo>
                    <a:pt x="265" y="374"/>
                  </a:lnTo>
                  <a:lnTo>
                    <a:pt x="265" y="374"/>
                  </a:lnTo>
                  <a:lnTo>
                    <a:pt x="263" y="335"/>
                  </a:lnTo>
                  <a:lnTo>
                    <a:pt x="262" y="297"/>
                  </a:lnTo>
                  <a:lnTo>
                    <a:pt x="264" y="263"/>
                  </a:lnTo>
                  <a:lnTo>
                    <a:pt x="265" y="247"/>
                  </a:lnTo>
                  <a:lnTo>
                    <a:pt x="269" y="232"/>
                  </a:lnTo>
                  <a:lnTo>
                    <a:pt x="271" y="218"/>
                  </a:lnTo>
                  <a:lnTo>
                    <a:pt x="274" y="205"/>
                  </a:lnTo>
                  <a:lnTo>
                    <a:pt x="278" y="191"/>
                  </a:lnTo>
                  <a:lnTo>
                    <a:pt x="283" y="181"/>
                  </a:lnTo>
                  <a:lnTo>
                    <a:pt x="288" y="170"/>
                  </a:lnTo>
                  <a:lnTo>
                    <a:pt x="294" y="160"/>
                  </a:lnTo>
                  <a:lnTo>
                    <a:pt x="299" y="152"/>
                  </a:lnTo>
                  <a:lnTo>
                    <a:pt x="306" y="145"/>
                  </a:lnTo>
                  <a:lnTo>
                    <a:pt x="306" y="145"/>
                  </a:lnTo>
                  <a:lnTo>
                    <a:pt x="312" y="139"/>
                  </a:lnTo>
                  <a:lnTo>
                    <a:pt x="319" y="134"/>
                  </a:lnTo>
                  <a:lnTo>
                    <a:pt x="326" y="131"/>
                  </a:lnTo>
                  <a:lnTo>
                    <a:pt x="334" y="127"/>
                  </a:lnTo>
                  <a:lnTo>
                    <a:pt x="343" y="125"/>
                  </a:lnTo>
                  <a:lnTo>
                    <a:pt x="352" y="124"/>
                  </a:lnTo>
                  <a:lnTo>
                    <a:pt x="362" y="124"/>
                  </a:lnTo>
                  <a:lnTo>
                    <a:pt x="373" y="125"/>
                  </a:lnTo>
                  <a:lnTo>
                    <a:pt x="373" y="125"/>
                  </a:lnTo>
                  <a:lnTo>
                    <a:pt x="377" y="125"/>
                  </a:lnTo>
                  <a:lnTo>
                    <a:pt x="383" y="125"/>
                  </a:lnTo>
                  <a:lnTo>
                    <a:pt x="387" y="124"/>
                  </a:lnTo>
                  <a:lnTo>
                    <a:pt x="392" y="122"/>
                  </a:lnTo>
                  <a:lnTo>
                    <a:pt x="400" y="116"/>
                  </a:lnTo>
                  <a:lnTo>
                    <a:pt x="408" y="109"/>
                  </a:lnTo>
                  <a:lnTo>
                    <a:pt x="408" y="109"/>
                  </a:lnTo>
                  <a:lnTo>
                    <a:pt x="411" y="106"/>
                  </a:lnTo>
                  <a:lnTo>
                    <a:pt x="418" y="101"/>
                  </a:lnTo>
                  <a:lnTo>
                    <a:pt x="428" y="95"/>
                  </a:lnTo>
                  <a:lnTo>
                    <a:pt x="442" y="89"/>
                  </a:lnTo>
                  <a:lnTo>
                    <a:pt x="449" y="87"/>
                  </a:lnTo>
                  <a:lnTo>
                    <a:pt x="458" y="85"/>
                  </a:lnTo>
                  <a:lnTo>
                    <a:pt x="469" y="84"/>
                  </a:lnTo>
                  <a:lnTo>
                    <a:pt x="480" y="84"/>
                  </a:lnTo>
                  <a:lnTo>
                    <a:pt x="492" y="85"/>
                  </a:lnTo>
                  <a:lnTo>
                    <a:pt x="504" y="87"/>
                  </a:lnTo>
                  <a:lnTo>
                    <a:pt x="518" y="90"/>
                  </a:lnTo>
                  <a:lnTo>
                    <a:pt x="533" y="96"/>
                  </a:lnTo>
                  <a:lnTo>
                    <a:pt x="535"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defTabSz="609021"/>
              <a:endParaRPr lang="en-US" sz="2398" dirty="0">
                <a:solidFill>
                  <a:srgbClr val="000000"/>
                </a:solidFill>
              </a:endParaRPr>
            </a:p>
          </p:txBody>
        </p:sp>
        <p:sp>
          <p:nvSpPr>
            <p:cNvPr id="132" name="Freeform 7" descr=" " title=" ">
              <a:extLst>
                <a:ext uri="{FF2B5EF4-FFF2-40B4-BE49-F238E27FC236}">
                  <a16:creationId xmlns:a16="http://schemas.microsoft.com/office/drawing/2014/main" id="{5E09520D-53C3-4E6B-83C7-108B4B9A80BD}"/>
                </a:ext>
              </a:extLst>
            </p:cNvPr>
            <p:cNvSpPr>
              <a:spLocks noEditPoints="1"/>
            </p:cNvSpPr>
            <p:nvPr/>
          </p:nvSpPr>
          <p:spPr bwMode="auto">
            <a:xfrm>
              <a:off x="4099315" y="1573559"/>
              <a:ext cx="262288" cy="277529"/>
            </a:xfrm>
            <a:custGeom>
              <a:avLst/>
              <a:gdLst>
                <a:gd name="T0" fmla="*/ 1012 w 1306"/>
                <a:gd name="T1" fmla="*/ 898 h 1384"/>
                <a:gd name="T2" fmla="*/ 893 w 1306"/>
                <a:gd name="T3" fmla="*/ 829 h 1384"/>
                <a:gd name="T4" fmla="*/ 839 w 1306"/>
                <a:gd name="T5" fmla="*/ 765 h 1384"/>
                <a:gd name="T6" fmla="*/ 911 w 1306"/>
                <a:gd name="T7" fmla="*/ 685 h 1384"/>
                <a:gd name="T8" fmla="*/ 973 w 1306"/>
                <a:gd name="T9" fmla="*/ 517 h 1384"/>
                <a:gd name="T10" fmla="*/ 981 w 1306"/>
                <a:gd name="T11" fmla="*/ 332 h 1384"/>
                <a:gd name="T12" fmla="*/ 940 w 1306"/>
                <a:gd name="T13" fmla="*/ 165 h 1384"/>
                <a:gd name="T14" fmla="*/ 856 w 1306"/>
                <a:gd name="T15" fmla="*/ 63 h 1384"/>
                <a:gd name="T16" fmla="*/ 726 w 1306"/>
                <a:gd name="T17" fmla="*/ 5 h 1384"/>
                <a:gd name="T18" fmla="*/ 652 w 1306"/>
                <a:gd name="T19" fmla="*/ 0 h 1384"/>
                <a:gd name="T20" fmla="*/ 488 w 1306"/>
                <a:gd name="T21" fmla="*/ 39 h 1384"/>
                <a:gd name="T22" fmla="*/ 393 w 1306"/>
                <a:gd name="T23" fmla="*/ 121 h 1384"/>
                <a:gd name="T24" fmla="*/ 333 w 1306"/>
                <a:gd name="T25" fmla="*/ 261 h 1384"/>
                <a:gd name="T26" fmla="*/ 323 w 1306"/>
                <a:gd name="T27" fmla="*/ 431 h 1384"/>
                <a:gd name="T28" fmla="*/ 370 w 1306"/>
                <a:gd name="T29" fmla="*/ 642 h 1384"/>
                <a:gd name="T30" fmla="*/ 435 w 1306"/>
                <a:gd name="T31" fmla="*/ 737 h 1384"/>
                <a:gd name="T32" fmla="*/ 429 w 1306"/>
                <a:gd name="T33" fmla="*/ 816 h 1384"/>
                <a:gd name="T34" fmla="*/ 390 w 1306"/>
                <a:gd name="T35" fmla="*/ 845 h 1384"/>
                <a:gd name="T36" fmla="*/ 175 w 1306"/>
                <a:gd name="T37" fmla="*/ 944 h 1384"/>
                <a:gd name="T38" fmla="*/ 54 w 1306"/>
                <a:gd name="T39" fmla="*/ 1009 h 1384"/>
                <a:gd name="T40" fmla="*/ 1 w 1306"/>
                <a:gd name="T41" fmla="*/ 1165 h 1384"/>
                <a:gd name="T42" fmla="*/ 12 w 1306"/>
                <a:gd name="T43" fmla="*/ 1340 h 1384"/>
                <a:gd name="T44" fmla="*/ 43 w 1306"/>
                <a:gd name="T45" fmla="*/ 1382 h 1384"/>
                <a:gd name="T46" fmla="*/ 77 w 1306"/>
                <a:gd name="T47" fmla="*/ 1377 h 1384"/>
                <a:gd name="T48" fmla="*/ 92 w 1306"/>
                <a:gd name="T49" fmla="*/ 1329 h 1384"/>
                <a:gd name="T50" fmla="*/ 83 w 1306"/>
                <a:gd name="T51" fmla="*/ 1212 h 1384"/>
                <a:gd name="T52" fmla="*/ 104 w 1306"/>
                <a:gd name="T53" fmla="*/ 1080 h 1384"/>
                <a:gd name="T54" fmla="*/ 196 w 1306"/>
                <a:gd name="T55" fmla="*/ 1022 h 1384"/>
                <a:gd name="T56" fmla="*/ 428 w 1306"/>
                <a:gd name="T57" fmla="*/ 917 h 1384"/>
                <a:gd name="T58" fmla="*/ 526 w 1306"/>
                <a:gd name="T59" fmla="*/ 829 h 1384"/>
                <a:gd name="T60" fmla="*/ 647 w 1306"/>
                <a:gd name="T61" fmla="*/ 823 h 1384"/>
                <a:gd name="T62" fmla="*/ 655 w 1306"/>
                <a:gd name="T63" fmla="*/ 823 h 1384"/>
                <a:gd name="T64" fmla="*/ 740 w 1306"/>
                <a:gd name="T65" fmla="*/ 812 h 1384"/>
                <a:gd name="T66" fmla="*/ 821 w 1306"/>
                <a:gd name="T67" fmla="*/ 878 h 1384"/>
                <a:gd name="T68" fmla="*/ 1006 w 1306"/>
                <a:gd name="T69" fmla="*/ 984 h 1384"/>
                <a:gd name="T70" fmla="*/ 1166 w 1306"/>
                <a:gd name="T71" fmla="*/ 1041 h 1384"/>
                <a:gd name="T72" fmla="*/ 1219 w 1306"/>
                <a:gd name="T73" fmla="*/ 1134 h 1384"/>
                <a:gd name="T74" fmla="*/ 1222 w 1306"/>
                <a:gd name="T75" fmla="*/ 1246 h 1384"/>
                <a:gd name="T76" fmla="*/ 1211 w 1306"/>
                <a:gd name="T77" fmla="*/ 1352 h 1384"/>
                <a:gd name="T78" fmla="*/ 1244 w 1306"/>
                <a:gd name="T79" fmla="*/ 1384 h 1384"/>
                <a:gd name="T80" fmla="*/ 1283 w 1306"/>
                <a:gd name="T81" fmla="*/ 1369 h 1384"/>
                <a:gd name="T82" fmla="*/ 1305 w 1306"/>
                <a:gd name="T83" fmla="*/ 1241 h 1384"/>
                <a:gd name="T84" fmla="*/ 1290 w 1306"/>
                <a:gd name="T85" fmla="*/ 1077 h 1384"/>
                <a:gd name="T86" fmla="*/ 1194 w 1306"/>
                <a:gd name="T87" fmla="*/ 964 h 1384"/>
                <a:gd name="T88" fmla="*/ 580 w 1306"/>
                <a:gd name="T89" fmla="*/ 730 h 1384"/>
                <a:gd name="T90" fmla="*/ 472 w 1306"/>
                <a:gd name="T91" fmla="*/ 648 h 1384"/>
                <a:gd name="T92" fmla="*/ 415 w 1306"/>
                <a:gd name="T93" fmla="*/ 490 h 1384"/>
                <a:gd name="T94" fmla="*/ 411 w 1306"/>
                <a:gd name="T95" fmla="*/ 336 h 1384"/>
                <a:gd name="T96" fmla="*/ 439 w 1306"/>
                <a:gd name="T97" fmla="*/ 209 h 1384"/>
                <a:gd name="T98" fmla="*/ 513 w 1306"/>
                <a:gd name="T99" fmla="*/ 121 h 1384"/>
                <a:gd name="T100" fmla="*/ 625 w 1306"/>
                <a:gd name="T101" fmla="*/ 83 h 1384"/>
                <a:gd name="T102" fmla="*/ 653 w 1306"/>
                <a:gd name="T103" fmla="*/ 83 h 1384"/>
                <a:gd name="T104" fmla="*/ 709 w 1306"/>
                <a:gd name="T105" fmla="*/ 87 h 1384"/>
                <a:gd name="T106" fmla="*/ 833 w 1306"/>
                <a:gd name="T107" fmla="*/ 157 h 1384"/>
                <a:gd name="T108" fmla="*/ 882 w 1306"/>
                <a:gd name="T109" fmla="*/ 250 h 1384"/>
                <a:gd name="T110" fmla="*/ 896 w 1306"/>
                <a:gd name="T111" fmla="*/ 349 h 1384"/>
                <a:gd name="T112" fmla="*/ 872 w 1306"/>
                <a:gd name="T113" fmla="*/ 571 h 1384"/>
                <a:gd name="T114" fmla="*/ 818 w 1306"/>
                <a:gd name="T115" fmla="*/ 670 h 1384"/>
                <a:gd name="T116" fmla="*/ 678 w 1306"/>
                <a:gd name="T117" fmla="*/ 739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6" h="1384">
                  <a:moveTo>
                    <a:pt x="1158" y="952"/>
                  </a:moveTo>
                  <a:lnTo>
                    <a:pt x="1158" y="952"/>
                  </a:lnTo>
                  <a:lnTo>
                    <a:pt x="1132" y="944"/>
                  </a:lnTo>
                  <a:lnTo>
                    <a:pt x="1106" y="936"/>
                  </a:lnTo>
                  <a:lnTo>
                    <a:pt x="1081" y="927"/>
                  </a:lnTo>
                  <a:lnTo>
                    <a:pt x="1057" y="917"/>
                  </a:lnTo>
                  <a:lnTo>
                    <a:pt x="1034" y="907"/>
                  </a:lnTo>
                  <a:lnTo>
                    <a:pt x="1012" y="898"/>
                  </a:lnTo>
                  <a:lnTo>
                    <a:pt x="973" y="878"/>
                  </a:lnTo>
                  <a:lnTo>
                    <a:pt x="940" y="860"/>
                  </a:lnTo>
                  <a:lnTo>
                    <a:pt x="917" y="845"/>
                  </a:lnTo>
                  <a:lnTo>
                    <a:pt x="895" y="831"/>
                  </a:lnTo>
                  <a:lnTo>
                    <a:pt x="895" y="831"/>
                  </a:lnTo>
                  <a:lnTo>
                    <a:pt x="894" y="831"/>
                  </a:lnTo>
                  <a:lnTo>
                    <a:pt x="894" y="830"/>
                  </a:lnTo>
                  <a:lnTo>
                    <a:pt x="893" y="829"/>
                  </a:lnTo>
                  <a:lnTo>
                    <a:pt x="893" y="829"/>
                  </a:lnTo>
                  <a:lnTo>
                    <a:pt x="885" y="824"/>
                  </a:lnTo>
                  <a:lnTo>
                    <a:pt x="876" y="816"/>
                  </a:lnTo>
                  <a:lnTo>
                    <a:pt x="869" y="808"/>
                  </a:lnTo>
                  <a:lnTo>
                    <a:pt x="862" y="800"/>
                  </a:lnTo>
                  <a:lnTo>
                    <a:pt x="849" y="782"/>
                  </a:lnTo>
                  <a:lnTo>
                    <a:pt x="839" y="765"/>
                  </a:lnTo>
                  <a:lnTo>
                    <a:pt x="839" y="765"/>
                  </a:lnTo>
                  <a:lnTo>
                    <a:pt x="850" y="756"/>
                  </a:lnTo>
                  <a:lnTo>
                    <a:pt x="861" y="746"/>
                  </a:lnTo>
                  <a:lnTo>
                    <a:pt x="871" y="737"/>
                  </a:lnTo>
                  <a:lnTo>
                    <a:pt x="881" y="727"/>
                  </a:lnTo>
                  <a:lnTo>
                    <a:pt x="881" y="727"/>
                  </a:lnTo>
                  <a:lnTo>
                    <a:pt x="892" y="714"/>
                  </a:lnTo>
                  <a:lnTo>
                    <a:pt x="902" y="700"/>
                  </a:lnTo>
                  <a:lnTo>
                    <a:pt x="911" y="685"/>
                  </a:lnTo>
                  <a:lnTo>
                    <a:pt x="920" y="671"/>
                  </a:lnTo>
                  <a:lnTo>
                    <a:pt x="929" y="656"/>
                  </a:lnTo>
                  <a:lnTo>
                    <a:pt x="936" y="642"/>
                  </a:lnTo>
                  <a:lnTo>
                    <a:pt x="943" y="627"/>
                  </a:lnTo>
                  <a:lnTo>
                    <a:pt x="948" y="610"/>
                  </a:lnTo>
                  <a:lnTo>
                    <a:pt x="959" y="579"/>
                  </a:lnTo>
                  <a:lnTo>
                    <a:pt x="967" y="547"/>
                  </a:lnTo>
                  <a:lnTo>
                    <a:pt x="973" y="517"/>
                  </a:lnTo>
                  <a:lnTo>
                    <a:pt x="977" y="486"/>
                  </a:lnTo>
                  <a:lnTo>
                    <a:pt x="981" y="458"/>
                  </a:lnTo>
                  <a:lnTo>
                    <a:pt x="983" y="431"/>
                  </a:lnTo>
                  <a:lnTo>
                    <a:pt x="983" y="406"/>
                  </a:lnTo>
                  <a:lnTo>
                    <a:pt x="984" y="384"/>
                  </a:lnTo>
                  <a:lnTo>
                    <a:pt x="983" y="349"/>
                  </a:lnTo>
                  <a:lnTo>
                    <a:pt x="981" y="332"/>
                  </a:lnTo>
                  <a:lnTo>
                    <a:pt x="981" y="332"/>
                  </a:lnTo>
                  <a:lnTo>
                    <a:pt x="980" y="307"/>
                  </a:lnTo>
                  <a:lnTo>
                    <a:pt x="976" y="284"/>
                  </a:lnTo>
                  <a:lnTo>
                    <a:pt x="973" y="261"/>
                  </a:lnTo>
                  <a:lnTo>
                    <a:pt x="968" y="240"/>
                  </a:lnTo>
                  <a:lnTo>
                    <a:pt x="962" y="220"/>
                  </a:lnTo>
                  <a:lnTo>
                    <a:pt x="956" y="201"/>
                  </a:lnTo>
                  <a:lnTo>
                    <a:pt x="948" y="183"/>
                  </a:lnTo>
                  <a:lnTo>
                    <a:pt x="940" y="165"/>
                  </a:lnTo>
                  <a:lnTo>
                    <a:pt x="932" y="150"/>
                  </a:lnTo>
                  <a:lnTo>
                    <a:pt x="922" y="135"/>
                  </a:lnTo>
                  <a:lnTo>
                    <a:pt x="912" y="121"/>
                  </a:lnTo>
                  <a:lnTo>
                    <a:pt x="902" y="108"/>
                  </a:lnTo>
                  <a:lnTo>
                    <a:pt x="892" y="95"/>
                  </a:lnTo>
                  <a:lnTo>
                    <a:pt x="880" y="84"/>
                  </a:lnTo>
                  <a:lnTo>
                    <a:pt x="868" y="73"/>
                  </a:lnTo>
                  <a:lnTo>
                    <a:pt x="856" y="63"/>
                  </a:lnTo>
                  <a:lnTo>
                    <a:pt x="844" y="54"/>
                  </a:lnTo>
                  <a:lnTo>
                    <a:pt x="831" y="46"/>
                  </a:lnTo>
                  <a:lnTo>
                    <a:pt x="818" y="39"/>
                  </a:lnTo>
                  <a:lnTo>
                    <a:pt x="805" y="32"/>
                  </a:lnTo>
                  <a:lnTo>
                    <a:pt x="791" y="26"/>
                  </a:lnTo>
                  <a:lnTo>
                    <a:pt x="778" y="21"/>
                  </a:lnTo>
                  <a:lnTo>
                    <a:pt x="751" y="12"/>
                  </a:lnTo>
                  <a:lnTo>
                    <a:pt x="726" y="5"/>
                  </a:lnTo>
                  <a:lnTo>
                    <a:pt x="700" y="2"/>
                  </a:lnTo>
                  <a:lnTo>
                    <a:pt x="676" y="0"/>
                  </a:lnTo>
                  <a:lnTo>
                    <a:pt x="653" y="0"/>
                  </a:lnTo>
                  <a:lnTo>
                    <a:pt x="653" y="0"/>
                  </a:lnTo>
                  <a:lnTo>
                    <a:pt x="653" y="0"/>
                  </a:lnTo>
                  <a:lnTo>
                    <a:pt x="653" y="0"/>
                  </a:lnTo>
                  <a:lnTo>
                    <a:pt x="652" y="0"/>
                  </a:lnTo>
                  <a:lnTo>
                    <a:pt x="652" y="0"/>
                  </a:lnTo>
                  <a:lnTo>
                    <a:pt x="629" y="0"/>
                  </a:lnTo>
                  <a:lnTo>
                    <a:pt x="605" y="2"/>
                  </a:lnTo>
                  <a:lnTo>
                    <a:pt x="580" y="5"/>
                  </a:lnTo>
                  <a:lnTo>
                    <a:pt x="554" y="12"/>
                  </a:lnTo>
                  <a:lnTo>
                    <a:pt x="527" y="21"/>
                  </a:lnTo>
                  <a:lnTo>
                    <a:pt x="514" y="26"/>
                  </a:lnTo>
                  <a:lnTo>
                    <a:pt x="501" y="32"/>
                  </a:lnTo>
                  <a:lnTo>
                    <a:pt x="488" y="39"/>
                  </a:lnTo>
                  <a:lnTo>
                    <a:pt x="475" y="46"/>
                  </a:lnTo>
                  <a:lnTo>
                    <a:pt x="463" y="54"/>
                  </a:lnTo>
                  <a:lnTo>
                    <a:pt x="450" y="63"/>
                  </a:lnTo>
                  <a:lnTo>
                    <a:pt x="438" y="73"/>
                  </a:lnTo>
                  <a:lnTo>
                    <a:pt x="426" y="84"/>
                  </a:lnTo>
                  <a:lnTo>
                    <a:pt x="415" y="95"/>
                  </a:lnTo>
                  <a:lnTo>
                    <a:pt x="403" y="108"/>
                  </a:lnTo>
                  <a:lnTo>
                    <a:pt x="393" y="121"/>
                  </a:lnTo>
                  <a:lnTo>
                    <a:pt x="384" y="135"/>
                  </a:lnTo>
                  <a:lnTo>
                    <a:pt x="374" y="150"/>
                  </a:lnTo>
                  <a:lnTo>
                    <a:pt x="365" y="165"/>
                  </a:lnTo>
                  <a:lnTo>
                    <a:pt x="357" y="183"/>
                  </a:lnTo>
                  <a:lnTo>
                    <a:pt x="350" y="201"/>
                  </a:lnTo>
                  <a:lnTo>
                    <a:pt x="343" y="220"/>
                  </a:lnTo>
                  <a:lnTo>
                    <a:pt x="338" y="240"/>
                  </a:lnTo>
                  <a:lnTo>
                    <a:pt x="333" y="261"/>
                  </a:lnTo>
                  <a:lnTo>
                    <a:pt x="329" y="284"/>
                  </a:lnTo>
                  <a:lnTo>
                    <a:pt x="327" y="307"/>
                  </a:lnTo>
                  <a:lnTo>
                    <a:pt x="325" y="332"/>
                  </a:lnTo>
                  <a:lnTo>
                    <a:pt x="325" y="332"/>
                  </a:lnTo>
                  <a:lnTo>
                    <a:pt x="324" y="349"/>
                  </a:lnTo>
                  <a:lnTo>
                    <a:pt x="323" y="384"/>
                  </a:lnTo>
                  <a:lnTo>
                    <a:pt x="323" y="406"/>
                  </a:lnTo>
                  <a:lnTo>
                    <a:pt x="323" y="431"/>
                  </a:lnTo>
                  <a:lnTo>
                    <a:pt x="325" y="458"/>
                  </a:lnTo>
                  <a:lnTo>
                    <a:pt x="328" y="486"/>
                  </a:lnTo>
                  <a:lnTo>
                    <a:pt x="332" y="517"/>
                  </a:lnTo>
                  <a:lnTo>
                    <a:pt x="339" y="547"/>
                  </a:lnTo>
                  <a:lnTo>
                    <a:pt x="347" y="579"/>
                  </a:lnTo>
                  <a:lnTo>
                    <a:pt x="357" y="610"/>
                  </a:lnTo>
                  <a:lnTo>
                    <a:pt x="363" y="627"/>
                  </a:lnTo>
                  <a:lnTo>
                    <a:pt x="370" y="642"/>
                  </a:lnTo>
                  <a:lnTo>
                    <a:pt x="377" y="656"/>
                  </a:lnTo>
                  <a:lnTo>
                    <a:pt x="386" y="671"/>
                  </a:lnTo>
                  <a:lnTo>
                    <a:pt x="394" y="685"/>
                  </a:lnTo>
                  <a:lnTo>
                    <a:pt x="403" y="700"/>
                  </a:lnTo>
                  <a:lnTo>
                    <a:pt x="414" y="714"/>
                  </a:lnTo>
                  <a:lnTo>
                    <a:pt x="425" y="727"/>
                  </a:lnTo>
                  <a:lnTo>
                    <a:pt x="425" y="727"/>
                  </a:lnTo>
                  <a:lnTo>
                    <a:pt x="435" y="737"/>
                  </a:lnTo>
                  <a:lnTo>
                    <a:pt x="444" y="746"/>
                  </a:lnTo>
                  <a:lnTo>
                    <a:pt x="455" y="756"/>
                  </a:lnTo>
                  <a:lnTo>
                    <a:pt x="466" y="765"/>
                  </a:lnTo>
                  <a:lnTo>
                    <a:pt x="466" y="765"/>
                  </a:lnTo>
                  <a:lnTo>
                    <a:pt x="456" y="782"/>
                  </a:lnTo>
                  <a:lnTo>
                    <a:pt x="443" y="800"/>
                  </a:lnTo>
                  <a:lnTo>
                    <a:pt x="437" y="808"/>
                  </a:lnTo>
                  <a:lnTo>
                    <a:pt x="429" y="816"/>
                  </a:lnTo>
                  <a:lnTo>
                    <a:pt x="422" y="824"/>
                  </a:lnTo>
                  <a:lnTo>
                    <a:pt x="413" y="829"/>
                  </a:lnTo>
                  <a:lnTo>
                    <a:pt x="413" y="829"/>
                  </a:lnTo>
                  <a:lnTo>
                    <a:pt x="413" y="830"/>
                  </a:lnTo>
                  <a:lnTo>
                    <a:pt x="412" y="831"/>
                  </a:lnTo>
                  <a:lnTo>
                    <a:pt x="411" y="831"/>
                  </a:lnTo>
                  <a:lnTo>
                    <a:pt x="411" y="831"/>
                  </a:lnTo>
                  <a:lnTo>
                    <a:pt x="390" y="845"/>
                  </a:lnTo>
                  <a:lnTo>
                    <a:pt x="365" y="860"/>
                  </a:lnTo>
                  <a:lnTo>
                    <a:pt x="332" y="878"/>
                  </a:lnTo>
                  <a:lnTo>
                    <a:pt x="293" y="898"/>
                  </a:lnTo>
                  <a:lnTo>
                    <a:pt x="271" y="907"/>
                  </a:lnTo>
                  <a:lnTo>
                    <a:pt x="249" y="917"/>
                  </a:lnTo>
                  <a:lnTo>
                    <a:pt x="225" y="927"/>
                  </a:lnTo>
                  <a:lnTo>
                    <a:pt x="200" y="936"/>
                  </a:lnTo>
                  <a:lnTo>
                    <a:pt x="175" y="944"/>
                  </a:lnTo>
                  <a:lnTo>
                    <a:pt x="147" y="952"/>
                  </a:lnTo>
                  <a:lnTo>
                    <a:pt x="147" y="952"/>
                  </a:lnTo>
                  <a:lnTo>
                    <a:pt x="129" y="957"/>
                  </a:lnTo>
                  <a:lnTo>
                    <a:pt x="112" y="964"/>
                  </a:lnTo>
                  <a:lnTo>
                    <a:pt x="95" y="973"/>
                  </a:lnTo>
                  <a:lnTo>
                    <a:pt x="80" y="984"/>
                  </a:lnTo>
                  <a:lnTo>
                    <a:pt x="66" y="996"/>
                  </a:lnTo>
                  <a:lnTo>
                    <a:pt x="54" y="1009"/>
                  </a:lnTo>
                  <a:lnTo>
                    <a:pt x="42" y="1024"/>
                  </a:lnTo>
                  <a:lnTo>
                    <a:pt x="32" y="1040"/>
                  </a:lnTo>
                  <a:lnTo>
                    <a:pt x="23" y="1058"/>
                  </a:lnTo>
                  <a:lnTo>
                    <a:pt x="16" y="1077"/>
                  </a:lnTo>
                  <a:lnTo>
                    <a:pt x="10" y="1097"/>
                  </a:lnTo>
                  <a:lnTo>
                    <a:pt x="5" y="1119"/>
                  </a:lnTo>
                  <a:lnTo>
                    <a:pt x="2" y="1141"/>
                  </a:lnTo>
                  <a:lnTo>
                    <a:pt x="1" y="1165"/>
                  </a:lnTo>
                  <a:lnTo>
                    <a:pt x="0" y="1190"/>
                  </a:lnTo>
                  <a:lnTo>
                    <a:pt x="1" y="1216"/>
                  </a:lnTo>
                  <a:lnTo>
                    <a:pt x="1" y="1216"/>
                  </a:lnTo>
                  <a:lnTo>
                    <a:pt x="1" y="1241"/>
                  </a:lnTo>
                  <a:lnTo>
                    <a:pt x="3" y="1280"/>
                  </a:lnTo>
                  <a:lnTo>
                    <a:pt x="5" y="1300"/>
                  </a:lnTo>
                  <a:lnTo>
                    <a:pt x="7" y="1321"/>
                  </a:lnTo>
                  <a:lnTo>
                    <a:pt x="12" y="1340"/>
                  </a:lnTo>
                  <a:lnTo>
                    <a:pt x="16" y="1357"/>
                  </a:lnTo>
                  <a:lnTo>
                    <a:pt x="16" y="1357"/>
                  </a:lnTo>
                  <a:lnTo>
                    <a:pt x="19" y="1363"/>
                  </a:lnTo>
                  <a:lnTo>
                    <a:pt x="22" y="1369"/>
                  </a:lnTo>
                  <a:lnTo>
                    <a:pt x="27" y="1373"/>
                  </a:lnTo>
                  <a:lnTo>
                    <a:pt x="32" y="1377"/>
                  </a:lnTo>
                  <a:lnTo>
                    <a:pt x="38" y="1380"/>
                  </a:lnTo>
                  <a:lnTo>
                    <a:pt x="43" y="1382"/>
                  </a:lnTo>
                  <a:lnTo>
                    <a:pt x="48" y="1384"/>
                  </a:lnTo>
                  <a:lnTo>
                    <a:pt x="54" y="1384"/>
                  </a:lnTo>
                  <a:lnTo>
                    <a:pt x="54" y="1384"/>
                  </a:lnTo>
                  <a:lnTo>
                    <a:pt x="62" y="1384"/>
                  </a:lnTo>
                  <a:lnTo>
                    <a:pt x="66" y="1383"/>
                  </a:lnTo>
                  <a:lnTo>
                    <a:pt x="70" y="1382"/>
                  </a:lnTo>
                  <a:lnTo>
                    <a:pt x="70" y="1382"/>
                  </a:lnTo>
                  <a:lnTo>
                    <a:pt x="77" y="1377"/>
                  </a:lnTo>
                  <a:lnTo>
                    <a:pt x="83" y="1373"/>
                  </a:lnTo>
                  <a:lnTo>
                    <a:pt x="88" y="1367"/>
                  </a:lnTo>
                  <a:lnTo>
                    <a:pt x="92" y="1360"/>
                  </a:lnTo>
                  <a:lnTo>
                    <a:pt x="94" y="1352"/>
                  </a:lnTo>
                  <a:lnTo>
                    <a:pt x="95" y="1345"/>
                  </a:lnTo>
                  <a:lnTo>
                    <a:pt x="94" y="1336"/>
                  </a:lnTo>
                  <a:lnTo>
                    <a:pt x="92" y="1329"/>
                  </a:lnTo>
                  <a:lnTo>
                    <a:pt x="92" y="1329"/>
                  </a:lnTo>
                  <a:lnTo>
                    <a:pt x="90" y="1319"/>
                  </a:lnTo>
                  <a:lnTo>
                    <a:pt x="88" y="1307"/>
                  </a:lnTo>
                  <a:lnTo>
                    <a:pt x="85" y="1277"/>
                  </a:lnTo>
                  <a:lnTo>
                    <a:pt x="83" y="1246"/>
                  </a:lnTo>
                  <a:lnTo>
                    <a:pt x="83" y="1216"/>
                  </a:lnTo>
                  <a:lnTo>
                    <a:pt x="83" y="1216"/>
                  </a:lnTo>
                  <a:lnTo>
                    <a:pt x="83" y="1212"/>
                  </a:lnTo>
                  <a:lnTo>
                    <a:pt x="83" y="1212"/>
                  </a:lnTo>
                  <a:lnTo>
                    <a:pt x="82" y="1188"/>
                  </a:lnTo>
                  <a:lnTo>
                    <a:pt x="83" y="1161"/>
                  </a:lnTo>
                  <a:lnTo>
                    <a:pt x="85" y="1147"/>
                  </a:lnTo>
                  <a:lnTo>
                    <a:pt x="88" y="1134"/>
                  </a:lnTo>
                  <a:lnTo>
                    <a:pt x="90" y="1120"/>
                  </a:lnTo>
                  <a:lnTo>
                    <a:pt x="94" y="1105"/>
                  </a:lnTo>
                  <a:lnTo>
                    <a:pt x="99" y="1092"/>
                  </a:lnTo>
                  <a:lnTo>
                    <a:pt x="104" y="1080"/>
                  </a:lnTo>
                  <a:lnTo>
                    <a:pt x="112" y="1068"/>
                  </a:lnTo>
                  <a:lnTo>
                    <a:pt x="119" y="1059"/>
                  </a:lnTo>
                  <a:lnTo>
                    <a:pt x="129" y="1049"/>
                  </a:lnTo>
                  <a:lnTo>
                    <a:pt x="140" y="1041"/>
                  </a:lnTo>
                  <a:lnTo>
                    <a:pt x="153" y="1035"/>
                  </a:lnTo>
                  <a:lnTo>
                    <a:pt x="168" y="1029"/>
                  </a:lnTo>
                  <a:lnTo>
                    <a:pt x="168" y="1029"/>
                  </a:lnTo>
                  <a:lnTo>
                    <a:pt x="196" y="1022"/>
                  </a:lnTo>
                  <a:lnTo>
                    <a:pt x="224" y="1013"/>
                  </a:lnTo>
                  <a:lnTo>
                    <a:pt x="251" y="1004"/>
                  </a:lnTo>
                  <a:lnTo>
                    <a:pt x="276" y="994"/>
                  </a:lnTo>
                  <a:lnTo>
                    <a:pt x="301" y="984"/>
                  </a:lnTo>
                  <a:lnTo>
                    <a:pt x="324" y="974"/>
                  </a:lnTo>
                  <a:lnTo>
                    <a:pt x="365" y="953"/>
                  </a:lnTo>
                  <a:lnTo>
                    <a:pt x="401" y="934"/>
                  </a:lnTo>
                  <a:lnTo>
                    <a:pt x="428" y="917"/>
                  </a:lnTo>
                  <a:lnTo>
                    <a:pt x="457" y="898"/>
                  </a:lnTo>
                  <a:lnTo>
                    <a:pt x="457" y="898"/>
                  </a:lnTo>
                  <a:lnTo>
                    <a:pt x="472" y="888"/>
                  </a:lnTo>
                  <a:lnTo>
                    <a:pt x="485" y="878"/>
                  </a:lnTo>
                  <a:lnTo>
                    <a:pt x="497" y="866"/>
                  </a:lnTo>
                  <a:lnTo>
                    <a:pt x="508" y="854"/>
                  </a:lnTo>
                  <a:lnTo>
                    <a:pt x="517" y="841"/>
                  </a:lnTo>
                  <a:lnTo>
                    <a:pt x="526" y="829"/>
                  </a:lnTo>
                  <a:lnTo>
                    <a:pt x="534" y="816"/>
                  </a:lnTo>
                  <a:lnTo>
                    <a:pt x="540" y="804"/>
                  </a:lnTo>
                  <a:lnTo>
                    <a:pt x="540" y="804"/>
                  </a:lnTo>
                  <a:lnTo>
                    <a:pt x="565" y="812"/>
                  </a:lnTo>
                  <a:lnTo>
                    <a:pt x="591" y="817"/>
                  </a:lnTo>
                  <a:lnTo>
                    <a:pt x="618" y="820"/>
                  </a:lnTo>
                  <a:lnTo>
                    <a:pt x="647" y="823"/>
                  </a:lnTo>
                  <a:lnTo>
                    <a:pt x="647" y="823"/>
                  </a:lnTo>
                  <a:lnTo>
                    <a:pt x="648" y="823"/>
                  </a:lnTo>
                  <a:lnTo>
                    <a:pt x="649" y="823"/>
                  </a:lnTo>
                  <a:lnTo>
                    <a:pt x="650" y="823"/>
                  </a:lnTo>
                  <a:lnTo>
                    <a:pt x="651" y="823"/>
                  </a:lnTo>
                  <a:lnTo>
                    <a:pt x="652" y="823"/>
                  </a:lnTo>
                  <a:lnTo>
                    <a:pt x="653" y="823"/>
                  </a:lnTo>
                  <a:lnTo>
                    <a:pt x="654" y="823"/>
                  </a:lnTo>
                  <a:lnTo>
                    <a:pt x="655" y="823"/>
                  </a:lnTo>
                  <a:lnTo>
                    <a:pt x="657" y="823"/>
                  </a:lnTo>
                  <a:lnTo>
                    <a:pt x="658" y="823"/>
                  </a:lnTo>
                  <a:lnTo>
                    <a:pt x="658" y="823"/>
                  </a:lnTo>
                  <a:lnTo>
                    <a:pt x="659" y="823"/>
                  </a:lnTo>
                  <a:lnTo>
                    <a:pt x="659" y="823"/>
                  </a:lnTo>
                  <a:lnTo>
                    <a:pt x="688" y="820"/>
                  </a:lnTo>
                  <a:lnTo>
                    <a:pt x="715" y="817"/>
                  </a:lnTo>
                  <a:lnTo>
                    <a:pt x="740" y="812"/>
                  </a:lnTo>
                  <a:lnTo>
                    <a:pt x="765" y="804"/>
                  </a:lnTo>
                  <a:lnTo>
                    <a:pt x="765" y="804"/>
                  </a:lnTo>
                  <a:lnTo>
                    <a:pt x="772" y="816"/>
                  </a:lnTo>
                  <a:lnTo>
                    <a:pt x="779" y="829"/>
                  </a:lnTo>
                  <a:lnTo>
                    <a:pt x="788" y="841"/>
                  </a:lnTo>
                  <a:lnTo>
                    <a:pt x="798" y="854"/>
                  </a:lnTo>
                  <a:lnTo>
                    <a:pt x="809" y="866"/>
                  </a:lnTo>
                  <a:lnTo>
                    <a:pt x="821" y="878"/>
                  </a:lnTo>
                  <a:lnTo>
                    <a:pt x="834" y="888"/>
                  </a:lnTo>
                  <a:lnTo>
                    <a:pt x="848" y="898"/>
                  </a:lnTo>
                  <a:lnTo>
                    <a:pt x="848" y="898"/>
                  </a:lnTo>
                  <a:lnTo>
                    <a:pt x="877" y="917"/>
                  </a:lnTo>
                  <a:lnTo>
                    <a:pt x="906" y="934"/>
                  </a:lnTo>
                  <a:lnTo>
                    <a:pt x="940" y="953"/>
                  </a:lnTo>
                  <a:lnTo>
                    <a:pt x="982" y="974"/>
                  </a:lnTo>
                  <a:lnTo>
                    <a:pt x="1006" y="984"/>
                  </a:lnTo>
                  <a:lnTo>
                    <a:pt x="1030" y="994"/>
                  </a:lnTo>
                  <a:lnTo>
                    <a:pt x="1055" y="1004"/>
                  </a:lnTo>
                  <a:lnTo>
                    <a:pt x="1082" y="1013"/>
                  </a:lnTo>
                  <a:lnTo>
                    <a:pt x="1109" y="1022"/>
                  </a:lnTo>
                  <a:lnTo>
                    <a:pt x="1138" y="1029"/>
                  </a:lnTo>
                  <a:lnTo>
                    <a:pt x="1138" y="1029"/>
                  </a:lnTo>
                  <a:lnTo>
                    <a:pt x="1153" y="1035"/>
                  </a:lnTo>
                  <a:lnTo>
                    <a:pt x="1166" y="1041"/>
                  </a:lnTo>
                  <a:lnTo>
                    <a:pt x="1177" y="1049"/>
                  </a:lnTo>
                  <a:lnTo>
                    <a:pt x="1186" y="1059"/>
                  </a:lnTo>
                  <a:lnTo>
                    <a:pt x="1195" y="1068"/>
                  </a:lnTo>
                  <a:lnTo>
                    <a:pt x="1202" y="1080"/>
                  </a:lnTo>
                  <a:lnTo>
                    <a:pt x="1207" y="1092"/>
                  </a:lnTo>
                  <a:lnTo>
                    <a:pt x="1212" y="1105"/>
                  </a:lnTo>
                  <a:lnTo>
                    <a:pt x="1216" y="1120"/>
                  </a:lnTo>
                  <a:lnTo>
                    <a:pt x="1219" y="1134"/>
                  </a:lnTo>
                  <a:lnTo>
                    <a:pt x="1220" y="1147"/>
                  </a:lnTo>
                  <a:lnTo>
                    <a:pt x="1222" y="1161"/>
                  </a:lnTo>
                  <a:lnTo>
                    <a:pt x="1223" y="1188"/>
                  </a:lnTo>
                  <a:lnTo>
                    <a:pt x="1222" y="1212"/>
                  </a:lnTo>
                  <a:lnTo>
                    <a:pt x="1222" y="1212"/>
                  </a:lnTo>
                  <a:lnTo>
                    <a:pt x="1222" y="1216"/>
                  </a:lnTo>
                  <a:lnTo>
                    <a:pt x="1222" y="1216"/>
                  </a:lnTo>
                  <a:lnTo>
                    <a:pt x="1222" y="1246"/>
                  </a:lnTo>
                  <a:lnTo>
                    <a:pt x="1221" y="1277"/>
                  </a:lnTo>
                  <a:lnTo>
                    <a:pt x="1218" y="1307"/>
                  </a:lnTo>
                  <a:lnTo>
                    <a:pt x="1216" y="1319"/>
                  </a:lnTo>
                  <a:lnTo>
                    <a:pt x="1214" y="1329"/>
                  </a:lnTo>
                  <a:lnTo>
                    <a:pt x="1214" y="1329"/>
                  </a:lnTo>
                  <a:lnTo>
                    <a:pt x="1211" y="1336"/>
                  </a:lnTo>
                  <a:lnTo>
                    <a:pt x="1210" y="1345"/>
                  </a:lnTo>
                  <a:lnTo>
                    <a:pt x="1211" y="1352"/>
                  </a:lnTo>
                  <a:lnTo>
                    <a:pt x="1214" y="1360"/>
                  </a:lnTo>
                  <a:lnTo>
                    <a:pt x="1218" y="1367"/>
                  </a:lnTo>
                  <a:lnTo>
                    <a:pt x="1222" y="1373"/>
                  </a:lnTo>
                  <a:lnTo>
                    <a:pt x="1229" y="1377"/>
                  </a:lnTo>
                  <a:lnTo>
                    <a:pt x="1236" y="1382"/>
                  </a:lnTo>
                  <a:lnTo>
                    <a:pt x="1236" y="1382"/>
                  </a:lnTo>
                  <a:lnTo>
                    <a:pt x="1240" y="1383"/>
                  </a:lnTo>
                  <a:lnTo>
                    <a:pt x="1244" y="1384"/>
                  </a:lnTo>
                  <a:lnTo>
                    <a:pt x="1252" y="1384"/>
                  </a:lnTo>
                  <a:lnTo>
                    <a:pt x="1252" y="1384"/>
                  </a:lnTo>
                  <a:lnTo>
                    <a:pt x="1257" y="1384"/>
                  </a:lnTo>
                  <a:lnTo>
                    <a:pt x="1264" y="1382"/>
                  </a:lnTo>
                  <a:lnTo>
                    <a:pt x="1269" y="1380"/>
                  </a:lnTo>
                  <a:lnTo>
                    <a:pt x="1273" y="1377"/>
                  </a:lnTo>
                  <a:lnTo>
                    <a:pt x="1279" y="1373"/>
                  </a:lnTo>
                  <a:lnTo>
                    <a:pt x="1283" y="1369"/>
                  </a:lnTo>
                  <a:lnTo>
                    <a:pt x="1286" y="1363"/>
                  </a:lnTo>
                  <a:lnTo>
                    <a:pt x="1290" y="1357"/>
                  </a:lnTo>
                  <a:lnTo>
                    <a:pt x="1290" y="1357"/>
                  </a:lnTo>
                  <a:lnTo>
                    <a:pt x="1295" y="1340"/>
                  </a:lnTo>
                  <a:lnTo>
                    <a:pt x="1298" y="1321"/>
                  </a:lnTo>
                  <a:lnTo>
                    <a:pt x="1302" y="1300"/>
                  </a:lnTo>
                  <a:lnTo>
                    <a:pt x="1303" y="1280"/>
                  </a:lnTo>
                  <a:lnTo>
                    <a:pt x="1305" y="1241"/>
                  </a:lnTo>
                  <a:lnTo>
                    <a:pt x="1305" y="1216"/>
                  </a:lnTo>
                  <a:lnTo>
                    <a:pt x="1305" y="1216"/>
                  </a:lnTo>
                  <a:lnTo>
                    <a:pt x="1306" y="1190"/>
                  </a:lnTo>
                  <a:lnTo>
                    <a:pt x="1306" y="1165"/>
                  </a:lnTo>
                  <a:lnTo>
                    <a:pt x="1304" y="1141"/>
                  </a:lnTo>
                  <a:lnTo>
                    <a:pt x="1301" y="1119"/>
                  </a:lnTo>
                  <a:lnTo>
                    <a:pt x="1295" y="1097"/>
                  </a:lnTo>
                  <a:lnTo>
                    <a:pt x="1290" y="1077"/>
                  </a:lnTo>
                  <a:lnTo>
                    <a:pt x="1282" y="1058"/>
                  </a:lnTo>
                  <a:lnTo>
                    <a:pt x="1273" y="1040"/>
                  </a:lnTo>
                  <a:lnTo>
                    <a:pt x="1264" y="1024"/>
                  </a:lnTo>
                  <a:lnTo>
                    <a:pt x="1252" y="1009"/>
                  </a:lnTo>
                  <a:lnTo>
                    <a:pt x="1240" y="996"/>
                  </a:lnTo>
                  <a:lnTo>
                    <a:pt x="1225" y="984"/>
                  </a:lnTo>
                  <a:lnTo>
                    <a:pt x="1210" y="973"/>
                  </a:lnTo>
                  <a:lnTo>
                    <a:pt x="1194" y="964"/>
                  </a:lnTo>
                  <a:lnTo>
                    <a:pt x="1177" y="957"/>
                  </a:lnTo>
                  <a:lnTo>
                    <a:pt x="1158" y="952"/>
                  </a:lnTo>
                  <a:lnTo>
                    <a:pt x="1158" y="952"/>
                  </a:lnTo>
                  <a:close/>
                  <a:moveTo>
                    <a:pt x="653" y="740"/>
                  </a:moveTo>
                  <a:lnTo>
                    <a:pt x="653" y="740"/>
                  </a:lnTo>
                  <a:lnTo>
                    <a:pt x="627" y="739"/>
                  </a:lnTo>
                  <a:lnTo>
                    <a:pt x="603" y="736"/>
                  </a:lnTo>
                  <a:lnTo>
                    <a:pt x="580" y="730"/>
                  </a:lnTo>
                  <a:lnTo>
                    <a:pt x="559" y="722"/>
                  </a:lnTo>
                  <a:lnTo>
                    <a:pt x="539" y="713"/>
                  </a:lnTo>
                  <a:lnTo>
                    <a:pt x="522" y="701"/>
                  </a:lnTo>
                  <a:lnTo>
                    <a:pt x="504" y="688"/>
                  </a:lnTo>
                  <a:lnTo>
                    <a:pt x="489" y="670"/>
                  </a:lnTo>
                  <a:lnTo>
                    <a:pt x="489" y="670"/>
                  </a:lnTo>
                  <a:lnTo>
                    <a:pt x="479" y="659"/>
                  </a:lnTo>
                  <a:lnTo>
                    <a:pt x="472" y="648"/>
                  </a:lnTo>
                  <a:lnTo>
                    <a:pt x="464" y="637"/>
                  </a:lnTo>
                  <a:lnTo>
                    <a:pt x="456" y="623"/>
                  </a:lnTo>
                  <a:lnTo>
                    <a:pt x="450" y="611"/>
                  </a:lnTo>
                  <a:lnTo>
                    <a:pt x="444" y="598"/>
                  </a:lnTo>
                  <a:lnTo>
                    <a:pt x="435" y="571"/>
                  </a:lnTo>
                  <a:lnTo>
                    <a:pt x="426" y="544"/>
                  </a:lnTo>
                  <a:lnTo>
                    <a:pt x="419" y="517"/>
                  </a:lnTo>
                  <a:lnTo>
                    <a:pt x="415" y="490"/>
                  </a:lnTo>
                  <a:lnTo>
                    <a:pt x="412" y="462"/>
                  </a:lnTo>
                  <a:lnTo>
                    <a:pt x="410" y="438"/>
                  </a:lnTo>
                  <a:lnTo>
                    <a:pt x="409" y="415"/>
                  </a:lnTo>
                  <a:lnTo>
                    <a:pt x="409" y="375"/>
                  </a:lnTo>
                  <a:lnTo>
                    <a:pt x="410" y="349"/>
                  </a:lnTo>
                  <a:lnTo>
                    <a:pt x="411" y="338"/>
                  </a:lnTo>
                  <a:lnTo>
                    <a:pt x="411" y="336"/>
                  </a:lnTo>
                  <a:lnTo>
                    <a:pt x="411" y="336"/>
                  </a:lnTo>
                  <a:lnTo>
                    <a:pt x="412" y="318"/>
                  </a:lnTo>
                  <a:lnTo>
                    <a:pt x="414" y="299"/>
                  </a:lnTo>
                  <a:lnTo>
                    <a:pt x="416" y="282"/>
                  </a:lnTo>
                  <a:lnTo>
                    <a:pt x="419" y="265"/>
                  </a:lnTo>
                  <a:lnTo>
                    <a:pt x="424" y="250"/>
                  </a:lnTo>
                  <a:lnTo>
                    <a:pt x="428" y="236"/>
                  </a:lnTo>
                  <a:lnTo>
                    <a:pt x="434" y="222"/>
                  </a:lnTo>
                  <a:lnTo>
                    <a:pt x="439" y="209"/>
                  </a:lnTo>
                  <a:lnTo>
                    <a:pt x="444" y="197"/>
                  </a:lnTo>
                  <a:lnTo>
                    <a:pt x="451" y="186"/>
                  </a:lnTo>
                  <a:lnTo>
                    <a:pt x="457" y="175"/>
                  </a:lnTo>
                  <a:lnTo>
                    <a:pt x="465" y="165"/>
                  </a:lnTo>
                  <a:lnTo>
                    <a:pt x="473" y="157"/>
                  </a:lnTo>
                  <a:lnTo>
                    <a:pt x="480" y="148"/>
                  </a:lnTo>
                  <a:lnTo>
                    <a:pt x="497" y="133"/>
                  </a:lnTo>
                  <a:lnTo>
                    <a:pt x="513" y="121"/>
                  </a:lnTo>
                  <a:lnTo>
                    <a:pt x="530" y="110"/>
                  </a:lnTo>
                  <a:lnTo>
                    <a:pt x="548" y="102"/>
                  </a:lnTo>
                  <a:lnTo>
                    <a:pt x="565" y="96"/>
                  </a:lnTo>
                  <a:lnTo>
                    <a:pt x="582" y="90"/>
                  </a:lnTo>
                  <a:lnTo>
                    <a:pt x="597" y="87"/>
                  </a:lnTo>
                  <a:lnTo>
                    <a:pt x="612" y="85"/>
                  </a:lnTo>
                  <a:lnTo>
                    <a:pt x="625" y="83"/>
                  </a:lnTo>
                  <a:lnTo>
                    <a:pt x="625" y="83"/>
                  </a:lnTo>
                  <a:lnTo>
                    <a:pt x="641" y="83"/>
                  </a:lnTo>
                  <a:lnTo>
                    <a:pt x="641" y="83"/>
                  </a:lnTo>
                  <a:lnTo>
                    <a:pt x="650" y="83"/>
                  </a:lnTo>
                  <a:lnTo>
                    <a:pt x="652" y="83"/>
                  </a:lnTo>
                  <a:lnTo>
                    <a:pt x="652" y="83"/>
                  </a:lnTo>
                  <a:lnTo>
                    <a:pt x="653" y="83"/>
                  </a:lnTo>
                  <a:lnTo>
                    <a:pt x="653" y="83"/>
                  </a:lnTo>
                  <a:lnTo>
                    <a:pt x="653" y="83"/>
                  </a:lnTo>
                  <a:lnTo>
                    <a:pt x="655" y="83"/>
                  </a:lnTo>
                  <a:lnTo>
                    <a:pt x="655" y="83"/>
                  </a:lnTo>
                  <a:lnTo>
                    <a:pt x="664" y="83"/>
                  </a:lnTo>
                  <a:lnTo>
                    <a:pt x="664" y="83"/>
                  </a:lnTo>
                  <a:lnTo>
                    <a:pt x="680" y="83"/>
                  </a:lnTo>
                  <a:lnTo>
                    <a:pt x="680" y="83"/>
                  </a:lnTo>
                  <a:lnTo>
                    <a:pt x="694" y="85"/>
                  </a:lnTo>
                  <a:lnTo>
                    <a:pt x="709" y="87"/>
                  </a:lnTo>
                  <a:lnTo>
                    <a:pt x="724" y="90"/>
                  </a:lnTo>
                  <a:lnTo>
                    <a:pt x="741" y="96"/>
                  </a:lnTo>
                  <a:lnTo>
                    <a:pt x="758" y="102"/>
                  </a:lnTo>
                  <a:lnTo>
                    <a:pt x="775" y="110"/>
                  </a:lnTo>
                  <a:lnTo>
                    <a:pt x="793" y="121"/>
                  </a:lnTo>
                  <a:lnTo>
                    <a:pt x="809" y="133"/>
                  </a:lnTo>
                  <a:lnTo>
                    <a:pt x="825" y="148"/>
                  </a:lnTo>
                  <a:lnTo>
                    <a:pt x="833" y="157"/>
                  </a:lnTo>
                  <a:lnTo>
                    <a:pt x="840" y="165"/>
                  </a:lnTo>
                  <a:lnTo>
                    <a:pt x="848" y="175"/>
                  </a:lnTo>
                  <a:lnTo>
                    <a:pt x="855" y="186"/>
                  </a:lnTo>
                  <a:lnTo>
                    <a:pt x="861" y="197"/>
                  </a:lnTo>
                  <a:lnTo>
                    <a:pt x="867" y="209"/>
                  </a:lnTo>
                  <a:lnTo>
                    <a:pt x="872" y="222"/>
                  </a:lnTo>
                  <a:lnTo>
                    <a:pt x="877" y="236"/>
                  </a:lnTo>
                  <a:lnTo>
                    <a:pt x="882" y="250"/>
                  </a:lnTo>
                  <a:lnTo>
                    <a:pt x="886" y="265"/>
                  </a:lnTo>
                  <a:lnTo>
                    <a:pt x="889" y="282"/>
                  </a:lnTo>
                  <a:lnTo>
                    <a:pt x="892" y="299"/>
                  </a:lnTo>
                  <a:lnTo>
                    <a:pt x="894" y="318"/>
                  </a:lnTo>
                  <a:lnTo>
                    <a:pt x="895" y="336"/>
                  </a:lnTo>
                  <a:lnTo>
                    <a:pt x="895" y="338"/>
                  </a:lnTo>
                  <a:lnTo>
                    <a:pt x="895" y="338"/>
                  </a:lnTo>
                  <a:lnTo>
                    <a:pt x="896" y="349"/>
                  </a:lnTo>
                  <a:lnTo>
                    <a:pt x="897" y="375"/>
                  </a:lnTo>
                  <a:lnTo>
                    <a:pt x="897" y="415"/>
                  </a:lnTo>
                  <a:lnTo>
                    <a:pt x="896" y="438"/>
                  </a:lnTo>
                  <a:lnTo>
                    <a:pt x="894" y="462"/>
                  </a:lnTo>
                  <a:lnTo>
                    <a:pt x="890" y="490"/>
                  </a:lnTo>
                  <a:lnTo>
                    <a:pt x="886" y="517"/>
                  </a:lnTo>
                  <a:lnTo>
                    <a:pt x="880" y="544"/>
                  </a:lnTo>
                  <a:lnTo>
                    <a:pt x="872" y="571"/>
                  </a:lnTo>
                  <a:lnTo>
                    <a:pt x="861" y="598"/>
                  </a:lnTo>
                  <a:lnTo>
                    <a:pt x="856" y="611"/>
                  </a:lnTo>
                  <a:lnTo>
                    <a:pt x="849" y="623"/>
                  </a:lnTo>
                  <a:lnTo>
                    <a:pt x="843" y="637"/>
                  </a:lnTo>
                  <a:lnTo>
                    <a:pt x="835" y="648"/>
                  </a:lnTo>
                  <a:lnTo>
                    <a:pt x="826" y="659"/>
                  </a:lnTo>
                  <a:lnTo>
                    <a:pt x="818" y="670"/>
                  </a:lnTo>
                  <a:lnTo>
                    <a:pt x="818" y="670"/>
                  </a:lnTo>
                  <a:lnTo>
                    <a:pt x="801" y="688"/>
                  </a:lnTo>
                  <a:lnTo>
                    <a:pt x="785" y="701"/>
                  </a:lnTo>
                  <a:lnTo>
                    <a:pt x="775" y="707"/>
                  </a:lnTo>
                  <a:lnTo>
                    <a:pt x="766" y="713"/>
                  </a:lnTo>
                  <a:lnTo>
                    <a:pt x="747" y="722"/>
                  </a:lnTo>
                  <a:lnTo>
                    <a:pt x="725" y="730"/>
                  </a:lnTo>
                  <a:lnTo>
                    <a:pt x="703" y="736"/>
                  </a:lnTo>
                  <a:lnTo>
                    <a:pt x="678" y="739"/>
                  </a:lnTo>
                  <a:lnTo>
                    <a:pt x="653" y="740"/>
                  </a:lnTo>
                  <a:lnTo>
                    <a:pt x="653" y="7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defTabSz="609021"/>
              <a:endParaRPr lang="en-US" sz="2398" dirty="0">
                <a:solidFill>
                  <a:srgbClr val="000000"/>
                </a:solidFill>
              </a:endParaRPr>
            </a:p>
          </p:txBody>
        </p:sp>
      </p:grpSp>
      <p:sp>
        <p:nvSpPr>
          <p:cNvPr id="133" name="TextBox 132">
            <a:extLst>
              <a:ext uri="{FF2B5EF4-FFF2-40B4-BE49-F238E27FC236}">
                <a16:creationId xmlns:a16="http://schemas.microsoft.com/office/drawing/2014/main" id="{EBD80A3F-A6D8-41DC-B6C4-B7AE00760657}"/>
              </a:ext>
            </a:extLst>
          </p:cNvPr>
          <p:cNvSpPr txBox="1"/>
          <p:nvPr/>
        </p:nvSpPr>
        <p:spPr>
          <a:xfrm>
            <a:off x="7957058" y="4764535"/>
            <a:ext cx="1224907" cy="408747"/>
          </a:xfrm>
          <a:prstGeom prst="rect">
            <a:avLst/>
          </a:prstGeom>
          <a:noFill/>
          <a:ln w="6350" cap="sq">
            <a:noFill/>
            <a:miter lim="800000"/>
          </a:ln>
        </p:spPr>
        <p:txBody>
          <a:bodyPr wrap="square" lIns="0" tIns="0" rIns="0" bIns="0" rtlCol="0" anchor="t">
            <a:noAutofit/>
          </a:bodyPr>
          <a:lstStyle/>
          <a:p>
            <a:pPr algn="ctr"/>
            <a:r>
              <a:rPr lang="en-US" sz="1332" dirty="0">
                <a:solidFill>
                  <a:schemeClr val="tx2"/>
                </a:solidFill>
              </a:rPr>
              <a:t>KCS</a:t>
            </a:r>
          </a:p>
        </p:txBody>
      </p:sp>
      <p:sp>
        <p:nvSpPr>
          <p:cNvPr id="134" name="Freeform 9" descr="strategy icon" title="strategy icon">
            <a:extLst>
              <a:ext uri="{FF2B5EF4-FFF2-40B4-BE49-F238E27FC236}">
                <a16:creationId xmlns:a16="http://schemas.microsoft.com/office/drawing/2014/main" id="{E1104F8F-6C90-4D45-ACA5-B8A7307C3B54}"/>
              </a:ext>
            </a:extLst>
          </p:cNvPr>
          <p:cNvSpPr>
            <a:spLocks noChangeAspect="1" noEditPoints="1"/>
          </p:cNvSpPr>
          <p:nvPr/>
        </p:nvSpPr>
        <p:spPr bwMode="auto">
          <a:xfrm>
            <a:off x="9118441" y="4198760"/>
            <a:ext cx="330818" cy="433243"/>
          </a:xfrm>
          <a:custGeom>
            <a:avLst/>
            <a:gdLst>
              <a:gd name="T0" fmla="*/ 2429 w 2474"/>
              <a:gd name="T1" fmla="*/ 340 h 3240"/>
              <a:gd name="T2" fmla="*/ 2153 w 2474"/>
              <a:gd name="T3" fmla="*/ 3 h 3240"/>
              <a:gd name="T4" fmla="*/ 1815 w 2474"/>
              <a:gd name="T5" fmla="*/ 278 h 3240"/>
              <a:gd name="T6" fmla="*/ 2090 w 2474"/>
              <a:gd name="T7" fmla="*/ 617 h 3240"/>
              <a:gd name="T8" fmla="*/ 2264 w 2474"/>
              <a:gd name="T9" fmla="*/ 261 h 3240"/>
              <a:gd name="T10" fmla="*/ 2165 w 2474"/>
              <a:gd name="T11" fmla="*/ 447 h 3240"/>
              <a:gd name="T12" fmla="*/ 1981 w 2474"/>
              <a:gd name="T13" fmla="*/ 349 h 3240"/>
              <a:gd name="T14" fmla="*/ 2079 w 2474"/>
              <a:gd name="T15" fmla="*/ 164 h 3240"/>
              <a:gd name="T16" fmla="*/ 37 w 2474"/>
              <a:gd name="T17" fmla="*/ 2785 h 3240"/>
              <a:gd name="T18" fmla="*/ 161 w 2474"/>
              <a:gd name="T19" fmla="*/ 3202 h 3240"/>
              <a:gd name="T20" fmla="*/ 580 w 2474"/>
              <a:gd name="T21" fmla="*/ 3077 h 3240"/>
              <a:gd name="T22" fmla="*/ 455 w 2474"/>
              <a:gd name="T23" fmla="*/ 2660 h 3240"/>
              <a:gd name="T24" fmla="*/ 194 w 2474"/>
              <a:gd name="T25" fmla="*/ 3029 h 3240"/>
              <a:gd name="T26" fmla="*/ 215 w 2474"/>
              <a:gd name="T27" fmla="*/ 2822 h 3240"/>
              <a:gd name="T28" fmla="*/ 422 w 2474"/>
              <a:gd name="T29" fmla="*/ 2842 h 3240"/>
              <a:gd name="T30" fmla="*/ 403 w 2474"/>
              <a:gd name="T31" fmla="*/ 3049 h 3240"/>
              <a:gd name="T32" fmla="*/ 685 w 2474"/>
              <a:gd name="T33" fmla="*/ 1392 h 3240"/>
              <a:gd name="T34" fmla="*/ 794 w 2474"/>
              <a:gd name="T35" fmla="*/ 1087 h 3240"/>
              <a:gd name="T36" fmla="*/ 685 w 2474"/>
              <a:gd name="T37" fmla="*/ 786 h 3240"/>
              <a:gd name="T38" fmla="*/ 1188 w 2474"/>
              <a:gd name="T39" fmla="*/ 808 h 3240"/>
              <a:gd name="T40" fmla="*/ 1210 w 2474"/>
              <a:gd name="T41" fmla="*/ 1308 h 3240"/>
              <a:gd name="T42" fmla="*/ 1077 w 2474"/>
              <a:gd name="T43" fmla="*/ 1367 h 3240"/>
              <a:gd name="T44" fmla="*/ 2388 w 2474"/>
              <a:gd name="T45" fmla="*/ 2655 h 3240"/>
              <a:gd name="T46" fmla="*/ 1907 w 2474"/>
              <a:gd name="T47" fmla="*/ 2669 h 3240"/>
              <a:gd name="T48" fmla="*/ 1851 w 2474"/>
              <a:gd name="T49" fmla="*/ 2529 h 3240"/>
              <a:gd name="T50" fmla="*/ 1892 w 2474"/>
              <a:gd name="T51" fmla="*/ 2064 h 3240"/>
              <a:gd name="T52" fmla="*/ 2410 w 2474"/>
              <a:gd name="T53" fmla="*/ 2085 h 3240"/>
              <a:gd name="T54" fmla="*/ 1475 w 2474"/>
              <a:gd name="T55" fmla="*/ 2965 h 3240"/>
              <a:gd name="T56" fmla="*/ 1360 w 2474"/>
              <a:gd name="T57" fmla="*/ 3065 h 3240"/>
              <a:gd name="T58" fmla="*/ 909 w 2474"/>
              <a:gd name="T59" fmla="*/ 3054 h 3240"/>
              <a:gd name="T60" fmla="*/ 887 w 2474"/>
              <a:gd name="T61" fmla="*/ 2570 h 3240"/>
              <a:gd name="T62" fmla="*/ 1352 w 2474"/>
              <a:gd name="T63" fmla="*/ 2496 h 3240"/>
              <a:gd name="T64" fmla="*/ 1478 w 2474"/>
              <a:gd name="T65" fmla="*/ 2582 h 3240"/>
              <a:gd name="T66" fmla="*/ 2341 w 2474"/>
              <a:gd name="T67" fmla="*/ 1232 h 3240"/>
              <a:gd name="T68" fmla="*/ 2115 w 2474"/>
              <a:gd name="T69" fmla="*/ 1605 h 3240"/>
              <a:gd name="T70" fmla="*/ 1795 w 2474"/>
              <a:gd name="T71" fmla="*/ 1866 h 3240"/>
              <a:gd name="T72" fmla="*/ 1666 w 2474"/>
              <a:gd name="T73" fmla="*/ 1791 h 3240"/>
              <a:gd name="T74" fmla="*/ 1953 w 2474"/>
              <a:gd name="T75" fmla="*/ 1552 h 3240"/>
              <a:gd name="T76" fmla="*/ 1851 w 2474"/>
              <a:gd name="T77" fmla="*/ 1256 h 3240"/>
              <a:gd name="T78" fmla="*/ 2071 w 2474"/>
              <a:gd name="T79" fmla="*/ 842 h 3240"/>
              <a:gd name="T80" fmla="*/ 2464 w 2474"/>
              <a:gd name="T81" fmla="*/ 1129 h 3240"/>
              <a:gd name="T82" fmla="*/ 228 w 2474"/>
              <a:gd name="T83" fmla="*/ 2365 h 3240"/>
              <a:gd name="T84" fmla="*/ 324 w 2474"/>
              <a:gd name="T85" fmla="*/ 2286 h 3240"/>
              <a:gd name="T86" fmla="*/ 383 w 2474"/>
              <a:gd name="T87" fmla="*/ 2395 h 3240"/>
              <a:gd name="T88" fmla="*/ 267 w 2474"/>
              <a:gd name="T89" fmla="*/ 2431 h 3240"/>
              <a:gd name="T90" fmla="*/ 440 w 2474"/>
              <a:gd name="T91" fmla="*/ 2031 h 3240"/>
              <a:gd name="T92" fmla="*/ 388 w 2474"/>
              <a:gd name="T93" fmla="*/ 2170 h 3240"/>
              <a:gd name="T94" fmla="*/ 306 w 2474"/>
              <a:gd name="T95" fmla="*/ 2074 h 3240"/>
              <a:gd name="T96" fmla="*/ 625 w 2474"/>
              <a:gd name="T97" fmla="*/ 1963 h 3240"/>
              <a:gd name="T98" fmla="*/ 510 w 2474"/>
              <a:gd name="T99" fmla="*/ 1903 h 3240"/>
              <a:gd name="T100" fmla="*/ 651 w 2474"/>
              <a:gd name="T101" fmla="*/ 1846 h 3240"/>
              <a:gd name="T102" fmla="*/ 817 w 2474"/>
              <a:gd name="T103" fmla="*/ 1885 h 3240"/>
              <a:gd name="T104" fmla="*/ 801 w 2474"/>
              <a:gd name="T105" fmla="*/ 1769 h 3240"/>
              <a:gd name="T106" fmla="*/ 917 w 2474"/>
              <a:gd name="T107" fmla="*/ 1764 h 3240"/>
              <a:gd name="T108" fmla="*/ 1219 w 2474"/>
              <a:gd name="T109" fmla="*/ 1835 h 3240"/>
              <a:gd name="T110" fmla="*/ 1065 w 2474"/>
              <a:gd name="T111" fmla="*/ 1844 h 3240"/>
              <a:gd name="T112" fmla="*/ 1156 w 2474"/>
              <a:gd name="T113" fmla="*/ 1740 h 3240"/>
              <a:gd name="T114" fmla="*/ 1505 w 2474"/>
              <a:gd name="T115" fmla="*/ 1820 h 3240"/>
              <a:gd name="T116" fmla="*/ 1409 w 2474"/>
              <a:gd name="T117" fmla="*/ 1898 h 3240"/>
              <a:gd name="T118" fmla="*/ 1348 w 2474"/>
              <a:gd name="T119" fmla="*/ 1796 h 3240"/>
              <a:gd name="T120" fmla="*/ 1454 w 2474"/>
              <a:gd name="T121" fmla="*/ 1744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4" h="3240">
                <a:moveTo>
                  <a:pt x="2121" y="618"/>
                </a:moveTo>
                <a:lnTo>
                  <a:pt x="2121" y="618"/>
                </a:lnTo>
                <a:lnTo>
                  <a:pt x="2153" y="617"/>
                </a:lnTo>
                <a:lnTo>
                  <a:pt x="2184" y="611"/>
                </a:lnTo>
                <a:lnTo>
                  <a:pt x="2213" y="604"/>
                </a:lnTo>
                <a:lnTo>
                  <a:pt x="2242" y="593"/>
                </a:lnTo>
                <a:lnTo>
                  <a:pt x="2269" y="581"/>
                </a:lnTo>
                <a:lnTo>
                  <a:pt x="2294" y="565"/>
                </a:lnTo>
                <a:lnTo>
                  <a:pt x="2318" y="547"/>
                </a:lnTo>
                <a:lnTo>
                  <a:pt x="2340" y="528"/>
                </a:lnTo>
                <a:lnTo>
                  <a:pt x="2359" y="506"/>
                </a:lnTo>
                <a:lnTo>
                  <a:pt x="2377" y="481"/>
                </a:lnTo>
                <a:lnTo>
                  <a:pt x="2393" y="455"/>
                </a:lnTo>
                <a:lnTo>
                  <a:pt x="2406" y="429"/>
                </a:lnTo>
                <a:lnTo>
                  <a:pt x="2417" y="401"/>
                </a:lnTo>
                <a:lnTo>
                  <a:pt x="2425" y="372"/>
                </a:lnTo>
                <a:lnTo>
                  <a:pt x="2429" y="340"/>
                </a:lnTo>
                <a:lnTo>
                  <a:pt x="2430" y="309"/>
                </a:lnTo>
                <a:lnTo>
                  <a:pt x="2430" y="309"/>
                </a:lnTo>
                <a:lnTo>
                  <a:pt x="2429" y="278"/>
                </a:lnTo>
                <a:lnTo>
                  <a:pt x="2425" y="247"/>
                </a:lnTo>
                <a:lnTo>
                  <a:pt x="2417" y="219"/>
                </a:lnTo>
                <a:lnTo>
                  <a:pt x="2406" y="190"/>
                </a:lnTo>
                <a:lnTo>
                  <a:pt x="2393" y="163"/>
                </a:lnTo>
                <a:lnTo>
                  <a:pt x="2377" y="137"/>
                </a:lnTo>
                <a:lnTo>
                  <a:pt x="2359" y="113"/>
                </a:lnTo>
                <a:lnTo>
                  <a:pt x="2340" y="92"/>
                </a:lnTo>
                <a:lnTo>
                  <a:pt x="2318" y="71"/>
                </a:lnTo>
                <a:lnTo>
                  <a:pt x="2294" y="53"/>
                </a:lnTo>
                <a:lnTo>
                  <a:pt x="2269" y="38"/>
                </a:lnTo>
                <a:lnTo>
                  <a:pt x="2242" y="25"/>
                </a:lnTo>
                <a:lnTo>
                  <a:pt x="2213" y="15"/>
                </a:lnTo>
                <a:lnTo>
                  <a:pt x="2184" y="7"/>
                </a:lnTo>
                <a:lnTo>
                  <a:pt x="2153" y="3"/>
                </a:lnTo>
                <a:lnTo>
                  <a:pt x="2121" y="0"/>
                </a:lnTo>
                <a:lnTo>
                  <a:pt x="2121" y="0"/>
                </a:lnTo>
                <a:lnTo>
                  <a:pt x="2090" y="3"/>
                </a:lnTo>
                <a:lnTo>
                  <a:pt x="2060" y="7"/>
                </a:lnTo>
                <a:lnTo>
                  <a:pt x="2031" y="15"/>
                </a:lnTo>
                <a:lnTo>
                  <a:pt x="2002" y="25"/>
                </a:lnTo>
                <a:lnTo>
                  <a:pt x="1975" y="38"/>
                </a:lnTo>
                <a:lnTo>
                  <a:pt x="1950" y="53"/>
                </a:lnTo>
                <a:lnTo>
                  <a:pt x="1926" y="71"/>
                </a:lnTo>
                <a:lnTo>
                  <a:pt x="1904" y="92"/>
                </a:lnTo>
                <a:lnTo>
                  <a:pt x="1884" y="113"/>
                </a:lnTo>
                <a:lnTo>
                  <a:pt x="1866" y="137"/>
                </a:lnTo>
                <a:lnTo>
                  <a:pt x="1851" y="163"/>
                </a:lnTo>
                <a:lnTo>
                  <a:pt x="1838" y="190"/>
                </a:lnTo>
                <a:lnTo>
                  <a:pt x="1827" y="219"/>
                </a:lnTo>
                <a:lnTo>
                  <a:pt x="1819" y="247"/>
                </a:lnTo>
                <a:lnTo>
                  <a:pt x="1815" y="278"/>
                </a:lnTo>
                <a:lnTo>
                  <a:pt x="1814" y="309"/>
                </a:lnTo>
                <a:lnTo>
                  <a:pt x="1814" y="309"/>
                </a:lnTo>
                <a:lnTo>
                  <a:pt x="1815" y="340"/>
                </a:lnTo>
                <a:lnTo>
                  <a:pt x="1819" y="372"/>
                </a:lnTo>
                <a:lnTo>
                  <a:pt x="1827" y="401"/>
                </a:lnTo>
                <a:lnTo>
                  <a:pt x="1838" y="429"/>
                </a:lnTo>
                <a:lnTo>
                  <a:pt x="1851" y="455"/>
                </a:lnTo>
                <a:lnTo>
                  <a:pt x="1866" y="481"/>
                </a:lnTo>
                <a:lnTo>
                  <a:pt x="1884" y="506"/>
                </a:lnTo>
                <a:lnTo>
                  <a:pt x="1904" y="528"/>
                </a:lnTo>
                <a:lnTo>
                  <a:pt x="1926" y="547"/>
                </a:lnTo>
                <a:lnTo>
                  <a:pt x="1950" y="565"/>
                </a:lnTo>
                <a:lnTo>
                  <a:pt x="1975" y="581"/>
                </a:lnTo>
                <a:lnTo>
                  <a:pt x="2002" y="593"/>
                </a:lnTo>
                <a:lnTo>
                  <a:pt x="2031" y="604"/>
                </a:lnTo>
                <a:lnTo>
                  <a:pt x="2060" y="611"/>
                </a:lnTo>
                <a:lnTo>
                  <a:pt x="2090" y="617"/>
                </a:lnTo>
                <a:lnTo>
                  <a:pt x="2121" y="618"/>
                </a:lnTo>
                <a:lnTo>
                  <a:pt x="2121" y="618"/>
                </a:lnTo>
                <a:close/>
                <a:moveTo>
                  <a:pt x="2121" y="157"/>
                </a:moveTo>
                <a:lnTo>
                  <a:pt x="2121" y="157"/>
                </a:lnTo>
                <a:lnTo>
                  <a:pt x="2136" y="159"/>
                </a:lnTo>
                <a:lnTo>
                  <a:pt x="2151" y="160"/>
                </a:lnTo>
                <a:lnTo>
                  <a:pt x="2165" y="164"/>
                </a:lnTo>
                <a:lnTo>
                  <a:pt x="2179" y="170"/>
                </a:lnTo>
                <a:lnTo>
                  <a:pt x="2192" y="175"/>
                </a:lnTo>
                <a:lnTo>
                  <a:pt x="2205" y="183"/>
                </a:lnTo>
                <a:lnTo>
                  <a:pt x="2216" y="191"/>
                </a:lnTo>
                <a:lnTo>
                  <a:pt x="2227" y="201"/>
                </a:lnTo>
                <a:lnTo>
                  <a:pt x="2236" y="212"/>
                </a:lnTo>
                <a:lnTo>
                  <a:pt x="2244" y="223"/>
                </a:lnTo>
                <a:lnTo>
                  <a:pt x="2251" y="235"/>
                </a:lnTo>
                <a:lnTo>
                  <a:pt x="2258" y="247"/>
                </a:lnTo>
                <a:lnTo>
                  <a:pt x="2264" y="261"/>
                </a:lnTo>
                <a:lnTo>
                  <a:pt x="2266" y="276"/>
                </a:lnTo>
                <a:lnTo>
                  <a:pt x="2269" y="290"/>
                </a:lnTo>
                <a:lnTo>
                  <a:pt x="2270" y="305"/>
                </a:lnTo>
                <a:lnTo>
                  <a:pt x="2270" y="305"/>
                </a:lnTo>
                <a:lnTo>
                  <a:pt x="2269" y="320"/>
                </a:lnTo>
                <a:lnTo>
                  <a:pt x="2266" y="335"/>
                </a:lnTo>
                <a:lnTo>
                  <a:pt x="2264" y="349"/>
                </a:lnTo>
                <a:lnTo>
                  <a:pt x="2258" y="362"/>
                </a:lnTo>
                <a:lnTo>
                  <a:pt x="2251" y="375"/>
                </a:lnTo>
                <a:lnTo>
                  <a:pt x="2244" y="387"/>
                </a:lnTo>
                <a:lnTo>
                  <a:pt x="2236" y="399"/>
                </a:lnTo>
                <a:lnTo>
                  <a:pt x="2227" y="409"/>
                </a:lnTo>
                <a:lnTo>
                  <a:pt x="2216" y="418"/>
                </a:lnTo>
                <a:lnTo>
                  <a:pt x="2205" y="428"/>
                </a:lnTo>
                <a:lnTo>
                  <a:pt x="2192" y="435"/>
                </a:lnTo>
                <a:lnTo>
                  <a:pt x="2179" y="442"/>
                </a:lnTo>
                <a:lnTo>
                  <a:pt x="2165" y="447"/>
                </a:lnTo>
                <a:lnTo>
                  <a:pt x="2151" y="450"/>
                </a:lnTo>
                <a:lnTo>
                  <a:pt x="2136" y="453"/>
                </a:lnTo>
                <a:lnTo>
                  <a:pt x="2121" y="453"/>
                </a:lnTo>
                <a:lnTo>
                  <a:pt x="2121" y="453"/>
                </a:lnTo>
                <a:lnTo>
                  <a:pt x="2108" y="453"/>
                </a:lnTo>
                <a:lnTo>
                  <a:pt x="2093" y="450"/>
                </a:lnTo>
                <a:lnTo>
                  <a:pt x="2079" y="447"/>
                </a:lnTo>
                <a:lnTo>
                  <a:pt x="2065" y="442"/>
                </a:lnTo>
                <a:lnTo>
                  <a:pt x="2052" y="435"/>
                </a:lnTo>
                <a:lnTo>
                  <a:pt x="2039" y="428"/>
                </a:lnTo>
                <a:lnTo>
                  <a:pt x="2028" y="418"/>
                </a:lnTo>
                <a:lnTo>
                  <a:pt x="2017" y="409"/>
                </a:lnTo>
                <a:lnTo>
                  <a:pt x="2008" y="399"/>
                </a:lnTo>
                <a:lnTo>
                  <a:pt x="2000" y="387"/>
                </a:lnTo>
                <a:lnTo>
                  <a:pt x="1992" y="375"/>
                </a:lnTo>
                <a:lnTo>
                  <a:pt x="1986" y="362"/>
                </a:lnTo>
                <a:lnTo>
                  <a:pt x="1981" y="349"/>
                </a:lnTo>
                <a:lnTo>
                  <a:pt x="1976" y="335"/>
                </a:lnTo>
                <a:lnTo>
                  <a:pt x="1975" y="320"/>
                </a:lnTo>
                <a:lnTo>
                  <a:pt x="1974" y="305"/>
                </a:lnTo>
                <a:lnTo>
                  <a:pt x="1974" y="305"/>
                </a:lnTo>
                <a:lnTo>
                  <a:pt x="1975" y="290"/>
                </a:lnTo>
                <a:lnTo>
                  <a:pt x="1976" y="276"/>
                </a:lnTo>
                <a:lnTo>
                  <a:pt x="1981" y="261"/>
                </a:lnTo>
                <a:lnTo>
                  <a:pt x="1986" y="247"/>
                </a:lnTo>
                <a:lnTo>
                  <a:pt x="1992" y="235"/>
                </a:lnTo>
                <a:lnTo>
                  <a:pt x="2000" y="223"/>
                </a:lnTo>
                <a:lnTo>
                  <a:pt x="2008" y="212"/>
                </a:lnTo>
                <a:lnTo>
                  <a:pt x="2017" y="201"/>
                </a:lnTo>
                <a:lnTo>
                  <a:pt x="2028" y="191"/>
                </a:lnTo>
                <a:lnTo>
                  <a:pt x="2039" y="183"/>
                </a:lnTo>
                <a:lnTo>
                  <a:pt x="2052" y="175"/>
                </a:lnTo>
                <a:lnTo>
                  <a:pt x="2065" y="170"/>
                </a:lnTo>
                <a:lnTo>
                  <a:pt x="2079" y="164"/>
                </a:lnTo>
                <a:lnTo>
                  <a:pt x="2093" y="160"/>
                </a:lnTo>
                <a:lnTo>
                  <a:pt x="2108" y="159"/>
                </a:lnTo>
                <a:lnTo>
                  <a:pt x="2121" y="157"/>
                </a:lnTo>
                <a:lnTo>
                  <a:pt x="2121" y="157"/>
                </a:lnTo>
                <a:close/>
                <a:moveTo>
                  <a:pt x="308" y="2622"/>
                </a:moveTo>
                <a:lnTo>
                  <a:pt x="308" y="2622"/>
                </a:lnTo>
                <a:lnTo>
                  <a:pt x="276" y="2623"/>
                </a:lnTo>
                <a:lnTo>
                  <a:pt x="246" y="2629"/>
                </a:lnTo>
                <a:lnTo>
                  <a:pt x="217" y="2637"/>
                </a:lnTo>
                <a:lnTo>
                  <a:pt x="189" y="2647"/>
                </a:lnTo>
                <a:lnTo>
                  <a:pt x="161" y="2660"/>
                </a:lnTo>
                <a:lnTo>
                  <a:pt x="137" y="2675"/>
                </a:lnTo>
                <a:lnTo>
                  <a:pt x="112" y="2693"/>
                </a:lnTo>
                <a:lnTo>
                  <a:pt x="90" y="2714"/>
                </a:lnTo>
                <a:lnTo>
                  <a:pt x="70" y="2736"/>
                </a:lnTo>
                <a:lnTo>
                  <a:pt x="52" y="2759"/>
                </a:lnTo>
                <a:lnTo>
                  <a:pt x="37" y="2785"/>
                </a:lnTo>
                <a:lnTo>
                  <a:pt x="23" y="2812"/>
                </a:lnTo>
                <a:lnTo>
                  <a:pt x="14" y="2839"/>
                </a:lnTo>
                <a:lnTo>
                  <a:pt x="5" y="2870"/>
                </a:lnTo>
                <a:lnTo>
                  <a:pt x="1" y="2900"/>
                </a:lnTo>
                <a:lnTo>
                  <a:pt x="0" y="2931"/>
                </a:lnTo>
                <a:lnTo>
                  <a:pt x="0" y="2931"/>
                </a:lnTo>
                <a:lnTo>
                  <a:pt x="1" y="2962"/>
                </a:lnTo>
                <a:lnTo>
                  <a:pt x="5" y="2993"/>
                </a:lnTo>
                <a:lnTo>
                  <a:pt x="14" y="3023"/>
                </a:lnTo>
                <a:lnTo>
                  <a:pt x="23" y="3051"/>
                </a:lnTo>
                <a:lnTo>
                  <a:pt x="37" y="3077"/>
                </a:lnTo>
                <a:lnTo>
                  <a:pt x="52" y="3103"/>
                </a:lnTo>
                <a:lnTo>
                  <a:pt x="70" y="3127"/>
                </a:lnTo>
                <a:lnTo>
                  <a:pt x="90" y="3148"/>
                </a:lnTo>
                <a:lnTo>
                  <a:pt x="112" y="3169"/>
                </a:lnTo>
                <a:lnTo>
                  <a:pt x="137" y="3187"/>
                </a:lnTo>
                <a:lnTo>
                  <a:pt x="161" y="3202"/>
                </a:lnTo>
                <a:lnTo>
                  <a:pt x="189" y="3215"/>
                </a:lnTo>
                <a:lnTo>
                  <a:pt x="217" y="3226"/>
                </a:lnTo>
                <a:lnTo>
                  <a:pt x="246" y="3233"/>
                </a:lnTo>
                <a:lnTo>
                  <a:pt x="276" y="3239"/>
                </a:lnTo>
                <a:lnTo>
                  <a:pt x="308" y="3240"/>
                </a:lnTo>
                <a:lnTo>
                  <a:pt x="308" y="3240"/>
                </a:lnTo>
                <a:lnTo>
                  <a:pt x="339" y="3239"/>
                </a:lnTo>
                <a:lnTo>
                  <a:pt x="370" y="3233"/>
                </a:lnTo>
                <a:lnTo>
                  <a:pt x="399" y="3226"/>
                </a:lnTo>
                <a:lnTo>
                  <a:pt x="428" y="3215"/>
                </a:lnTo>
                <a:lnTo>
                  <a:pt x="455" y="3202"/>
                </a:lnTo>
                <a:lnTo>
                  <a:pt x="480" y="3187"/>
                </a:lnTo>
                <a:lnTo>
                  <a:pt x="504" y="3169"/>
                </a:lnTo>
                <a:lnTo>
                  <a:pt x="526" y="3148"/>
                </a:lnTo>
                <a:lnTo>
                  <a:pt x="545" y="3127"/>
                </a:lnTo>
                <a:lnTo>
                  <a:pt x="563" y="3103"/>
                </a:lnTo>
                <a:lnTo>
                  <a:pt x="580" y="3077"/>
                </a:lnTo>
                <a:lnTo>
                  <a:pt x="592" y="3051"/>
                </a:lnTo>
                <a:lnTo>
                  <a:pt x="603" y="3023"/>
                </a:lnTo>
                <a:lnTo>
                  <a:pt x="611" y="2993"/>
                </a:lnTo>
                <a:lnTo>
                  <a:pt x="615" y="2962"/>
                </a:lnTo>
                <a:lnTo>
                  <a:pt x="616" y="2931"/>
                </a:lnTo>
                <a:lnTo>
                  <a:pt x="616" y="2931"/>
                </a:lnTo>
                <a:lnTo>
                  <a:pt x="615" y="2900"/>
                </a:lnTo>
                <a:lnTo>
                  <a:pt x="611" y="2870"/>
                </a:lnTo>
                <a:lnTo>
                  <a:pt x="603" y="2839"/>
                </a:lnTo>
                <a:lnTo>
                  <a:pt x="592" y="2812"/>
                </a:lnTo>
                <a:lnTo>
                  <a:pt x="580" y="2785"/>
                </a:lnTo>
                <a:lnTo>
                  <a:pt x="563" y="2759"/>
                </a:lnTo>
                <a:lnTo>
                  <a:pt x="545" y="2736"/>
                </a:lnTo>
                <a:lnTo>
                  <a:pt x="526" y="2714"/>
                </a:lnTo>
                <a:lnTo>
                  <a:pt x="504" y="2693"/>
                </a:lnTo>
                <a:lnTo>
                  <a:pt x="480" y="2675"/>
                </a:lnTo>
                <a:lnTo>
                  <a:pt x="455" y="2660"/>
                </a:lnTo>
                <a:lnTo>
                  <a:pt x="428" y="2647"/>
                </a:lnTo>
                <a:lnTo>
                  <a:pt x="399" y="2637"/>
                </a:lnTo>
                <a:lnTo>
                  <a:pt x="370" y="2629"/>
                </a:lnTo>
                <a:lnTo>
                  <a:pt x="339" y="2623"/>
                </a:lnTo>
                <a:lnTo>
                  <a:pt x="308" y="2622"/>
                </a:lnTo>
                <a:lnTo>
                  <a:pt x="308" y="2622"/>
                </a:lnTo>
                <a:close/>
                <a:moveTo>
                  <a:pt x="308" y="3083"/>
                </a:moveTo>
                <a:lnTo>
                  <a:pt x="308" y="3083"/>
                </a:lnTo>
                <a:lnTo>
                  <a:pt x="294" y="3083"/>
                </a:lnTo>
                <a:lnTo>
                  <a:pt x="279" y="3080"/>
                </a:lnTo>
                <a:lnTo>
                  <a:pt x="265" y="3077"/>
                </a:lnTo>
                <a:lnTo>
                  <a:pt x="252" y="3072"/>
                </a:lnTo>
                <a:lnTo>
                  <a:pt x="238" y="3065"/>
                </a:lnTo>
                <a:lnTo>
                  <a:pt x="226" y="3058"/>
                </a:lnTo>
                <a:lnTo>
                  <a:pt x="215" y="3049"/>
                </a:lnTo>
                <a:lnTo>
                  <a:pt x="204" y="3039"/>
                </a:lnTo>
                <a:lnTo>
                  <a:pt x="194" y="3029"/>
                </a:lnTo>
                <a:lnTo>
                  <a:pt x="186" y="3017"/>
                </a:lnTo>
                <a:lnTo>
                  <a:pt x="178" y="3005"/>
                </a:lnTo>
                <a:lnTo>
                  <a:pt x="172" y="2993"/>
                </a:lnTo>
                <a:lnTo>
                  <a:pt x="167" y="2979"/>
                </a:lnTo>
                <a:lnTo>
                  <a:pt x="163" y="2965"/>
                </a:lnTo>
                <a:lnTo>
                  <a:pt x="161" y="2950"/>
                </a:lnTo>
                <a:lnTo>
                  <a:pt x="160" y="2935"/>
                </a:lnTo>
                <a:lnTo>
                  <a:pt x="160" y="2935"/>
                </a:lnTo>
                <a:lnTo>
                  <a:pt x="161" y="2920"/>
                </a:lnTo>
                <a:lnTo>
                  <a:pt x="163" y="2906"/>
                </a:lnTo>
                <a:lnTo>
                  <a:pt x="167" y="2891"/>
                </a:lnTo>
                <a:lnTo>
                  <a:pt x="172" y="2878"/>
                </a:lnTo>
                <a:lnTo>
                  <a:pt x="178" y="2865"/>
                </a:lnTo>
                <a:lnTo>
                  <a:pt x="186" y="2853"/>
                </a:lnTo>
                <a:lnTo>
                  <a:pt x="194" y="2842"/>
                </a:lnTo>
                <a:lnTo>
                  <a:pt x="204" y="2831"/>
                </a:lnTo>
                <a:lnTo>
                  <a:pt x="215" y="2822"/>
                </a:lnTo>
                <a:lnTo>
                  <a:pt x="226" y="2813"/>
                </a:lnTo>
                <a:lnTo>
                  <a:pt x="238" y="2805"/>
                </a:lnTo>
                <a:lnTo>
                  <a:pt x="252" y="2800"/>
                </a:lnTo>
                <a:lnTo>
                  <a:pt x="265" y="2794"/>
                </a:lnTo>
                <a:lnTo>
                  <a:pt x="279" y="2790"/>
                </a:lnTo>
                <a:lnTo>
                  <a:pt x="294" y="2789"/>
                </a:lnTo>
                <a:lnTo>
                  <a:pt x="308" y="2787"/>
                </a:lnTo>
                <a:lnTo>
                  <a:pt x="308" y="2787"/>
                </a:lnTo>
                <a:lnTo>
                  <a:pt x="323" y="2789"/>
                </a:lnTo>
                <a:lnTo>
                  <a:pt x="338" y="2790"/>
                </a:lnTo>
                <a:lnTo>
                  <a:pt x="351" y="2794"/>
                </a:lnTo>
                <a:lnTo>
                  <a:pt x="365" y="2800"/>
                </a:lnTo>
                <a:lnTo>
                  <a:pt x="379" y="2805"/>
                </a:lnTo>
                <a:lnTo>
                  <a:pt x="391" y="2813"/>
                </a:lnTo>
                <a:lnTo>
                  <a:pt x="402" y="2822"/>
                </a:lnTo>
                <a:lnTo>
                  <a:pt x="413" y="2831"/>
                </a:lnTo>
                <a:lnTo>
                  <a:pt x="422" y="2842"/>
                </a:lnTo>
                <a:lnTo>
                  <a:pt x="431" y="2853"/>
                </a:lnTo>
                <a:lnTo>
                  <a:pt x="437" y="2865"/>
                </a:lnTo>
                <a:lnTo>
                  <a:pt x="444" y="2878"/>
                </a:lnTo>
                <a:lnTo>
                  <a:pt x="450" y="2891"/>
                </a:lnTo>
                <a:lnTo>
                  <a:pt x="452" y="2906"/>
                </a:lnTo>
                <a:lnTo>
                  <a:pt x="455" y="2920"/>
                </a:lnTo>
                <a:lnTo>
                  <a:pt x="457" y="2935"/>
                </a:lnTo>
                <a:lnTo>
                  <a:pt x="457" y="2935"/>
                </a:lnTo>
                <a:lnTo>
                  <a:pt x="455" y="2950"/>
                </a:lnTo>
                <a:lnTo>
                  <a:pt x="454" y="2965"/>
                </a:lnTo>
                <a:lnTo>
                  <a:pt x="450" y="2979"/>
                </a:lnTo>
                <a:lnTo>
                  <a:pt x="444" y="2993"/>
                </a:lnTo>
                <a:lnTo>
                  <a:pt x="439" y="3005"/>
                </a:lnTo>
                <a:lnTo>
                  <a:pt x="432" y="3017"/>
                </a:lnTo>
                <a:lnTo>
                  <a:pt x="424" y="3029"/>
                </a:lnTo>
                <a:lnTo>
                  <a:pt x="414" y="3039"/>
                </a:lnTo>
                <a:lnTo>
                  <a:pt x="403" y="3049"/>
                </a:lnTo>
                <a:lnTo>
                  <a:pt x="392" y="3058"/>
                </a:lnTo>
                <a:lnTo>
                  <a:pt x="380" y="3065"/>
                </a:lnTo>
                <a:lnTo>
                  <a:pt x="366" y="3072"/>
                </a:lnTo>
                <a:lnTo>
                  <a:pt x="353" y="3077"/>
                </a:lnTo>
                <a:lnTo>
                  <a:pt x="339" y="3080"/>
                </a:lnTo>
                <a:lnTo>
                  <a:pt x="324" y="3083"/>
                </a:lnTo>
                <a:lnTo>
                  <a:pt x="308" y="3083"/>
                </a:lnTo>
                <a:lnTo>
                  <a:pt x="308" y="3083"/>
                </a:lnTo>
                <a:close/>
                <a:moveTo>
                  <a:pt x="905" y="1202"/>
                </a:moveTo>
                <a:lnTo>
                  <a:pt x="739" y="1367"/>
                </a:lnTo>
                <a:lnTo>
                  <a:pt x="739" y="1367"/>
                </a:lnTo>
                <a:lnTo>
                  <a:pt x="733" y="1373"/>
                </a:lnTo>
                <a:lnTo>
                  <a:pt x="726" y="1378"/>
                </a:lnTo>
                <a:lnTo>
                  <a:pt x="712" y="1386"/>
                </a:lnTo>
                <a:lnTo>
                  <a:pt x="697" y="1390"/>
                </a:lnTo>
                <a:lnTo>
                  <a:pt x="685" y="1392"/>
                </a:lnTo>
                <a:lnTo>
                  <a:pt x="685" y="1392"/>
                </a:lnTo>
                <a:lnTo>
                  <a:pt x="671" y="1390"/>
                </a:lnTo>
                <a:lnTo>
                  <a:pt x="655" y="1386"/>
                </a:lnTo>
                <a:lnTo>
                  <a:pt x="648" y="1382"/>
                </a:lnTo>
                <a:lnTo>
                  <a:pt x="641" y="1378"/>
                </a:lnTo>
                <a:lnTo>
                  <a:pt x="634" y="1373"/>
                </a:lnTo>
                <a:lnTo>
                  <a:pt x="630" y="1367"/>
                </a:lnTo>
                <a:lnTo>
                  <a:pt x="630" y="1367"/>
                </a:lnTo>
                <a:lnTo>
                  <a:pt x="625" y="1360"/>
                </a:lnTo>
                <a:lnTo>
                  <a:pt x="619" y="1355"/>
                </a:lnTo>
                <a:lnTo>
                  <a:pt x="612" y="1341"/>
                </a:lnTo>
                <a:lnTo>
                  <a:pt x="608" y="1326"/>
                </a:lnTo>
                <a:lnTo>
                  <a:pt x="607" y="1311"/>
                </a:lnTo>
                <a:lnTo>
                  <a:pt x="608" y="1296"/>
                </a:lnTo>
                <a:lnTo>
                  <a:pt x="612" y="1281"/>
                </a:lnTo>
                <a:lnTo>
                  <a:pt x="619" y="1266"/>
                </a:lnTo>
                <a:lnTo>
                  <a:pt x="630" y="1252"/>
                </a:lnTo>
                <a:lnTo>
                  <a:pt x="794" y="1087"/>
                </a:lnTo>
                <a:lnTo>
                  <a:pt x="630" y="923"/>
                </a:lnTo>
                <a:lnTo>
                  <a:pt x="630" y="923"/>
                </a:lnTo>
                <a:lnTo>
                  <a:pt x="625" y="917"/>
                </a:lnTo>
                <a:lnTo>
                  <a:pt x="619" y="910"/>
                </a:lnTo>
                <a:lnTo>
                  <a:pt x="612" y="897"/>
                </a:lnTo>
                <a:lnTo>
                  <a:pt x="608" y="882"/>
                </a:lnTo>
                <a:lnTo>
                  <a:pt x="607" y="867"/>
                </a:lnTo>
                <a:lnTo>
                  <a:pt x="608" y="852"/>
                </a:lnTo>
                <a:lnTo>
                  <a:pt x="612" y="837"/>
                </a:lnTo>
                <a:lnTo>
                  <a:pt x="619" y="822"/>
                </a:lnTo>
                <a:lnTo>
                  <a:pt x="630" y="808"/>
                </a:lnTo>
                <a:lnTo>
                  <a:pt x="630" y="808"/>
                </a:lnTo>
                <a:lnTo>
                  <a:pt x="636" y="802"/>
                </a:lnTo>
                <a:lnTo>
                  <a:pt x="641" y="798"/>
                </a:lnTo>
                <a:lnTo>
                  <a:pt x="655" y="792"/>
                </a:lnTo>
                <a:lnTo>
                  <a:pt x="670" y="787"/>
                </a:lnTo>
                <a:lnTo>
                  <a:pt x="685" y="786"/>
                </a:lnTo>
                <a:lnTo>
                  <a:pt x="700" y="787"/>
                </a:lnTo>
                <a:lnTo>
                  <a:pt x="716" y="792"/>
                </a:lnTo>
                <a:lnTo>
                  <a:pt x="730" y="798"/>
                </a:lnTo>
                <a:lnTo>
                  <a:pt x="744" y="808"/>
                </a:lnTo>
                <a:lnTo>
                  <a:pt x="909" y="973"/>
                </a:lnTo>
                <a:lnTo>
                  <a:pt x="1073" y="808"/>
                </a:lnTo>
                <a:lnTo>
                  <a:pt x="1073" y="808"/>
                </a:lnTo>
                <a:lnTo>
                  <a:pt x="1080" y="802"/>
                </a:lnTo>
                <a:lnTo>
                  <a:pt x="1085" y="798"/>
                </a:lnTo>
                <a:lnTo>
                  <a:pt x="1099" y="792"/>
                </a:lnTo>
                <a:lnTo>
                  <a:pt x="1114" y="787"/>
                </a:lnTo>
                <a:lnTo>
                  <a:pt x="1129" y="786"/>
                </a:lnTo>
                <a:lnTo>
                  <a:pt x="1144" y="787"/>
                </a:lnTo>
                <a:lnTo>
                  <a:pt x="1159" y="792"/>
                </a:lnTo>
                <a:lnTo>
                  <a:pt x="1174" y="798"/>
                </a:lnTo>
                <a:lnTo>
                  <a:pt x="1188" y="808"/>
                </a:lnTo>
                <a:lnTo>
                  <a:pt x="1188" y="808"/>
                </a:lnTo>
                <a:lnTo>
                  <a:pt x="1193" y="815"/>
                </a:lnTo>
                <a:lnTo>
                  <a:pt x="1197" y="820"/>
                </a:lnTo>
                <a:lnTo>
                  <a:pt x="1204" y="834"/>
                </a:lnTo>
                <a:lnTo>
                  <a:pt x="1208" y="849"/>
                </a:lnTo>
                <a:lnTo>
                  <a:pt x="1210" y="864"/>
                </a:lnTo>
                <a:lnTo>
                  <a:pt x="1208" y="879"/>
                </a:lnTo>
                <a:lnTo>
                  <a:pt x="1204" y="894"/>
                </a:lnTo>
                <a:lnTo>
                  <a:pt x="1197" y="909"/>
                </a:lnTo>
                <a:lnTo>
                  <a:pt x="1188" y="923"/>
                </a:lnTo>
                <a:lnTo>
                  <a:pt x="1022" y="1087"/>
                </a:lnTo>
                <a:lnTo>
                  <a:pt x="1188" y="1252"/>
                </a:lnTo>
                <a:lnTo>
                  <a:pt x="1188" y="1252"/>
                </a:lnTo>
                <a:lnTo>
                  <a:pt x="1193" y="1258"/>
                </a:lnTo>
                <a:lnTo>
                  <a:pt x="1197" y="1265"/>
                </a:lnTo>
                <a:lnTo>
                  <a:pt x="1204" y="1278"/>
                </a:lnTo>
                <a:lnTo>
                  <a:pt x="1208" y="1293"/>
                </a:lnTo>
                <a:lnTo>
                  <a:pt x="1210" y="1308"/>
                </a:lnTo>
                <a:lnTo>
                  <a:pt x="1208" y="1323"/>
                </a:lnTo>
                <a:lnTo>
                  <a:pt x="1204" y="1338"/>
                </a:lnTo>
                <a:lnTo>
                  <a:pt x="1197" y="1353"/>
                </a:lnTo>
                <a:lnTo>
                  <a:pt x="1188" y="1367"/>
                </a:lnTo>
                <a:lnTo>
                  <a:pt x="1188" y="1367"/>
                </a:lnTo>
                <a:lnTo>
                  <a:pt x="1181" y="1373"/>
                </a:lnTo>
                <a:lnTo>
                  <a:pt x="1174" y="1378"/>
                </a:lnTo>
                <a:lnTo>
                  <a:pt x="1160" y="1386"/>
                </a:lnTo>
                <a:lnTo>
                  <a:pt x="1145" y="1390"/>
                </a:lnTo>
                <a:lnTo>
                  <a:pt x="1133" y="1392"/>
                </a:lnTo>
                <a:lnTo>
                  <a:pt x="1133" y="1392"/>
                </a:lnTo>
                <a:lnTo>
                  <a:pt x="1118" y="1390"/>
                </a:lnTo>
                <a:lnTo>
                  <a:pt x="1103" y="1386"/>
                </a:lnTo>
                <a:lnTo>
                  <a:pt x="1096" y="1382"/>
                </a:lnTo>
                <a:lnTo>
                  <a:pt x="1089" y="1378"/>
                </a:lnTo>
                <a:lnTo>
                  <a:pt x="1083" y="1373"/>
                </a:lnTo>
                <a:lnTo>
                  <a:pt x="1077" y="1367"/>
                </a:lnTo>
                <a:lnTo>
                  <a:pt x="905" y="1202"/>
                </a:lnTo>
                <a:close/>
                <a:moveTo>
                  <a:pt x="2402" y="2200"/>
                </a:moveTo>
                <a:lnTo>
                  <a:pt x="2236" y="2365"/>
                </a:lnTo>
                <a:lnTo>
                  <a:pt x="2402" y="2529"/>
                </a:lnTo>
                <a:lnTo>
                  <a:pt x="2402" y="2529"/>
                </a:lnTo>
                <a:lnTo>
                  <a:pt x="2406" y="2535"/>
                </a:lnTo>
                <a:lnTo>
                  <a:pt x="2411" y="2541"/>
                </a:lnTo>
                <a:lnTo>
                  <a:pt x="2418" y="2555"/>
                </a:lnTo>
                <a:lnTo>
                  <a:pt x="2422" y="2570"/>
                </a:lnTo>
                <a:lnTo>
                  <a:pt x="2423" y="2585"/>
                </a:lnTo>
                <a:lnTo>
                  <a:pt x="2422" y="2600"/>
                </a:lnTo>
                <a:lnTo>
                  <a:pt x="2418" y="2615"/>
                </a:lnTo>
                <a:lnTo>
                  <a:pt x="2411" y="2630"/>
                </a:lnTo>
                <a:lnTo>
                  <a:pt x="2402" y="2644"/>
                </a:lnTo>
                <a:lnTo>
                  <a:pt x="2402" y="2644"/>
                </a:lnTo>
                <a:lnTo>
                  <a:pt x="2395" y="2649"/>
                </a:lnTo>
                <a:lnTo>
                  <a:pt x="2388" y="2655"/>
                </a:lnTo>
                <a:lnTo>
                  <a:pt x="2373" y="2663"/>
                </a:lnTo>
                <a:lnTo>
                  <a:pt x="2359" y="2667"/>
                </a:lnTo>
                <a:lnTo>
                  <a:pt x="2346" y="2669"/>
                </a:lnTo>
                <a:lnTo>
                  <a:pt x="2346" y="2669"/>
                </a:lnTo>
                <a:lnTo>
                  <a:pt x="2332" y="2667"/>
                </a:lnTo>
                <a:lnTo>
                  <a:pt x="2317" y="2663"/>
                </a:lnTo>
                <a:lnTo>
                  <a:pt x="2310" y="2659"/>
                </a:lnTo>
                <a:lnTo>
                  <a:pt x="2303" y="2655"/>
                </a:lnTo>
                <a:lnTo>
                  <a:pt x="2296" y="2649"/>
                </a:lnTo>
                <a:lnTo>
                  <a:pt x="2291" y="2644"/>
                </a:lnTo>
                <a:lnTo>
                  <a:pt x="2127" y="2479"/>
                </a:lnTo>
                <a:lnTo>
                  <a:pt x="1961" y="2644"/>
                </a:lnTo>
                <a:lnTo>
                  <a:pt x="1961" y="2644"/>
                </a:lnTo>
                <a:lnTo>
                  <a:pt x="1948" y="2655"/>
                </a:lnTo>
                <a:lnTo>
                  <a:pt x="1934" y="2663"/>
                </a:lnTo>
                <a:lnTo>
                  <a:pt x="1919" y="2667"/>
                </a:lnTo>
                <a:lnTo>
                  <a:pt x="1907" y="2669"/>
                </a:lnTo>
                <a:lnTo>
                  <a:pt x="1907" y="2669"/>
                </a:lnTo>
                <a:lnTo>
                  <a:pt x="1892" y="2667"/>
                </a:lnTo>
                <a:lnTo>
                  <a:pt x="1877" y="2663"/>
                </a:lnTo>
                <a:lnTo>
                  <a:pt x="1870" y="2659"/>
                </a:lnTo>
                <a:lnTo>
                  <a:pt x="1863" y="2655"/>
                </a:lnTo>
                <a:lnTo>
                  <a:pt x="1856" y="2649"/>
                </a:lnTo>
                <a:lnTo>
                  <a:pt x="1851" y="2644"/>
                </a:lnTo>
                <a:lnTo>
                  <a:pt x="1851" y="2644"/>
                </a:lnTo>
                <a:lnTo>
                  <a:pt x="1847" y="2638"/>
                </a:lnTo>
                <a:lnTo>
                  <a:pt x="1841" y="2632"/>
                </a:lnTo>
                <a:lnTo>
                  <a:pt x="1834" y="2618"/>
                </a:lnTo>
                <a:lnTo>
                  <a:pt x="1830" y="2603"/>
                </a:lnTo>
                <a:lnTo>
                  <a:pt x="1829" y="2588"/>
                </a:lnTo>
                <a:lnTo>
                  <a:pt x="1830" y="2573"/>
                </a:lnTo>
                <a:lnTo>
                  <a:pt x="1834" y="2558"/>
                </a:lnTo>
                <a:lnTo>
                  <a:pt x="1841" y="2543"/>
                </a:lnTo>
                <a:lnTo>
                  <a:pt x="1851" y="2529"/>
                </a:lnTo>
                <a:lnTo>
                  <a:pt x="2016" y="2365"/>
                </a:lnTo>
                <a:lnTo>
                  <a:pt x="1851" y="2200"/>
                </a:lnTo>
                <a:lnTo>
                  <a:pt x="1851" y="2200"/>
                </a:lnTo>
                <a:lnTo>
                  <a:pt x="1847" y="2194"/>
                </a:lnTo>
                <a:lnTo>
                  <a:pt x="1841" y="2187"/>
                </a:lnTo>
                <a:lnTo>
                  <a:pt x="1834" y="2174"/>
                </a:lnTo>
                <a:lnTo>
                  <a:pt x="1830" y="2160"/>
                </a:lnTo>
                <a:lnTo>
                  <a:pt x="1829" y="2144"/>
                </a:lnTo>
                <a:lnTo>
                  <a:pt x="1830" y="2129"/>
                </a:lnTo>
                <a:lnTo>
                  <a:pt x="1834" y="2114"/>
                </a:lnTo>
                <a:lnTo>
                  <a:pt x="1841" y="2098"/>
                </a:lnTo>
                <a:lnTo>
                  <a:pt x="1851" y="2085"/>
                </a:lnTo>
                <a:lnTo>
                  <a:pt x="1851" y="2085"/>
                </a:lnTo>
                <a:lnTo>
                  <a:pt x="1858" y="2081"/>
                </a:lnTo>
                <a:lnTo>
                  <a:pt x="1863" y="2075"/>
                </a:lnTo>
                <a:lnTo>
                  <a:pt x="1877" y="2068"/>
                </a:lnTo>
                <a:lnTo>
                  <a:pt x="1892" y="2064"/>
                </a:lnTo>
                <a:lnTo>
                  <a:pt x="1907" y="2063"/>
                </a:lnTo>
                <a:lnTo>
                  <a:pt x="1922" y="2064"/>
                </a:lnTo>
                <a:lnTo>
                  <a:pt x="1938" y="2068"/>
                </a:lnTo>
                <a:lnTo>
                  <a:pt x="1952" y="2075"/>
                </a:lnTo>
                <a:lnTo>
                  <a:pt x="1966" y="2085"/>
                </a:lnTo>
                <a:lnTo>
                  <a:pt x="2131" y="2250"/>
                </a:lnTo>
                <a:lnTo>
                  <a:pt x="2295" y="2085"/>
                </a:lnTo>
                <a:lnTo>
                  <a:pt x="2295" y="2085"/>
                </a:lnTo>
                <a:lnTo>
                  <a:pt x="2300" y="2081"/>
                </a:lnTo>
                <a:lnTo>
                  <a:pt x="2307" y="2075"/>
                </a:lnTo>
                <a:lnTo>
                  <a:pt x="2321" y="2068"/>
                </a:lnTo>
                <a:lnTo>
                  <a:pt x="2336" y="2064"/>
                </a:lnTo>
                <a:lnTo>
                  <a:pt x="2351" y="2063"/>
                </a:lnTo>
                <a:lnTo>
                  <a:pt x="2366" y="2064"/>
                </a:lnTo>
                <a:lnTo>
                  <a:pt x="2381" y="2068"/>
                </a:lnTo>
                <a:lnTo>
                  <a:pt x="2396" y="2075"/>
                </a:lnTo>
                <a:lnTo>
                  <a:pt x="2410" y="2085"/>
                </a:lnTo>
                <a:lnTo>
                  <a:pt x="2410" y="2085"/>
                </a:lnTo>
                <a:lnTo>
                  <a:pt x="2417" y="2097"/>
                </a:lnTo>
                <a:lnTo>
                  <a:pt x="2421" y="2111"/>
                </a:lnTo>
                <a:lnTo>
                  <a:pt x="2423" y="2126"/>
                </a:lnTo>
                <a:lnTo>
                  <a:pt x="2425" y="2141"/>
                </a:lnTo>
                <a:lnTo>
                  <a:pt x="2422" y="2156"/>
                </a:lnTo>
                <a:lnTo>
                  <a:pt x="2418" y="2172"/>
                </a:lnTo>
                <a:lnTo>
                  <a:pt x="2411" y="2186"/>
                </a:lnTo>
                <a:lnTo>
                  <a:pt x="2402" y="2200"/>
                </a:lnTo>
                <a:lnTo>
                  <a:pt x="2402" y="2200"/>
                </a:lnTo>
                <a:close/>
                <a:moveTo>
                  <a:pt x="1458" y="2610"/>
                </a:moveTo>
                <a:lnTo>
                  <a:pt x="1293" y="2775"/>
                </a:lnTo>
                <a:lnTo>
                  <a:pt x="1458" y="2939"/>
                </a:lnTo>
                <a:lnTo>
                  <a:pt x="1458" y="2939"/>
                </a:lnTo>
                <a:lnTo>
                  <a:pt x="1464" y="2946"/>
                </a:lnTo>
                <a:lnTo>
                  <a:pt x="1468" y="2952"/>
                </a:lnTo>
                <a:lnTo>
                  <a:pt x="1475" y="2965"/>
                </a:lnTo>
                <a:lnTo>
                  <a:pt x="1479" y="2980"/>
                </a:lnTo>
                <a:lnTo>
                  <a:pt x="1480" y="2995"/>
                </a:lnTo>
                <a:lnTo>
                  <a:pt x="1479" y="3010"/>
                </a:lnTo>
                <a:lnTo>
                  <a:pt x="1475" y="3025"/>
                </a:lnTo>
                <a:lnTo>
                  <a:pt x="1468" y="3040"/>
                </a:lnTo>
                <a:lnTo>
                  <a:pt x="1458" y="3054"/>
                </a:lnTo>
                <a:lnTo>
                  <a:pt x="1458" y="3054"/>
                </a:lnTo>
                <a:lnTo>
                  <a:pt x="1452" y="3060"/>
                </a:lnTo>
                <a:lnTo>
                  <a:pt x="1445" y="3065"/>
                </a:lnTo>
                <a:lnTo>
                  <a:pt x="1431" y="3073"/>
                </a:lnTo>
                <a:lnTo>
                  <a:pt x="1416" y="3077"/>
                </a:lnTo>
                <a:lnTo>
                  <a:pt x="1404" y="3079"/>
                </a:lnTo>
                <a:lnTo>
                  <a:pt x="1404" y="3079"/>
                </a:lnTo>
                <a:lnTo>
                  <a:pt x="1389" y="3077"/>
                </a:lnTo>
                <a:lnTo>
                  <a:pt x="1374" y="3073"/>
                </a:lnTo>
                <a:lnTo>
                  <a:pt x="1367" y="3069"/>
                </a:lnTo>
                <a:lnTo>
                  <a:pt x="1360" y="3065"/>
                </a:lnTo>
                <a:lnTo>
                  <a:pt x="1353" y="3060"/>
                </a:lnTo>
                <a:lnTo>
                  <a:pt x="1348" y="3054"/>
                </a:lnTo>
                <a:lnTo>
                  <a:pt x="1184" y="2889"/>
                </a:lnTo>
                <a:lnTo>
                  <a:pt x="1018" y="3054"/>
                </a:lnTo>
                <a:lnTo>
                  <a:pt x="1018" y="3054"/>
                </a:lnTo>
                <a:lnTo>
                  <a:pt x="1011" y="3060"/>
                </a:lnTo>
                <a:lnTo>
                  <a:pt x="1005" y="3065"/>
                </a:lnTo>
                <a:lnTo>
                  <a:pt x="991" y="3073"/>
                </a:lnTo>
                <a:lnTo>
                  <a:pt x="977" y="3077"/>
                </a:lnTo>
                <a:lnTo>
                  <a:pt x="964" y="3079"/>
                </a:lnTo>
                <a:lnTo>
                  <a:pt x="964" y="3079"/>
                </a:lnTo>
                <a:lnTo>
                  <a:pt x="950" y="3077"/>
                </a:lnTo>
                <a:lnTo>
                  <a:pt x="935" y="3073"/>
                </a:lnTo>
                <a:lnTo>
                  <a:pt x="927" y="3069"/>
                </a:lnTo>
                <a:lnTo>
                  <a:pt x="920" y="3065"/>
                </a:lnTo>
                <a:lnTo>
                  <a:pt x="914" y="3060"/>
                </a:lnTo>
                <a:lnTo>
                  <a:pt x="909" y="3054"/>
                </a:lnTo>
                <a:lnTo>
                  <a:pt x="909" y="3054"/>
                </a:lnTo>
                <a:lnTo>
                  <a:pt x="903" y="3049"/>
                </a:lnTo>
                <a:lnTo>
                  <a:pt x="899" y="3042"/>
                </a:lnTo>
                <a:lnTo>
                  <a:pt x="891" y="3028"/>
                </a:lnTo>
                <a:lnTo>
                  <a:pt x="887" y="3013"/>
                </a:lnTo>
                <a:lnTo>
                  <a:pt x="886" y="2998"/>
                </a:lnTo>
                <a:lnTo>
                  <a:pt x="887" y="2983"/>
                </a:lnTo>
                <a:lnTo>
                  <a:pt x="891" y="2968"/>
                </a:lnTo>
                <a:lnTo>
                  <a:pt x="899" y="2953"/>
                </a:lnTo>
                <a:lnTo>
                  <a:pt x="909" y="2939"/>
                </a:lnTo>
                <a:lnTo>
                  <a:pt x="1073" y="2775"/>
                </a:lnTo>
                <a:lnTo>
                  <a:pt x="909" y="2610"/>
                </a:lnTo>
                <a:lnTo>
                  <a:pt x="909" y="2610"/>
                </a:lnTo>
                <a:lnTo>
                  <a:pt x="903" y="2604"/>
                </a:lnTo>
                <a:lnTo>
                  <a:pt x="899" y="2597"/>
                </a:lnTo>
                <a:lnTo>
                  <a:pt x="891" y="2584"/>
                </a:lnTo>
                <a:lnTo>
                  <a:pt x="887" y="2570"/>
                </a:lnTo>
                <a:lnTo>
                  <a:pt x="886" y="2554"/>
                </a:lnTo>
                <a:lnTo>
                  <a:pt x="887" y="2539"/>
                </a:lnTo>
                <a:lnTo>
                  <a:pt x="891" y="2524"/>
                </a:lnTo>
                <a:lnTo>
                  <a:pt x="899" y="2509"/>
                </a:lnTo>
                <a:lnTo>
                  <a:pt x="909" y="2496"/>
                </a:lnTo>
                <a:lnTo>
                  <a:pt x="909" y="2496"/>
                </a:lnTo>
                <a:lnTo>
                  <a:pt x="914" y="2491"/>
                </a:lnTo>
                <a:lnTo>
                  <a:pt x="920" y="2485"/>
                </a:lnTo>
                <a:lnTo>
                  <a:pt x="934" y="2479"/>
                </a:lnTo>
                <a:lnTo>
                  <a:pt x="949" y="2474"/>
                </a:lnTo>
                <a:lnTo>
                  <a:pt x="964" y="2473"/>
                </a:lnTo>
                <a:lnTo>
                  <a:pt x="980" y="2474"/>
                </a:lnTo>
                <a:lnTo>
                  <a:pt x="995" y="2479"/>
                </a:lnTo>
                <a:lnTo>
                  <a:pt x="1009" y="2485"/>
                </a:lnTo>
                <a:lnTo>
                  <a:pt x="1022" y="2496"/>
                </a:lnTo>
                <a:lnTo>
                  <a:pt x="1188" y="2660"/>
                </a:lnTo>
                <a:lnTo>
                  <a:pt x="1352" y="2496"/>
                </a:lnTo>
                <a:lnTo>
                  <a:pt x="1352" y="2496"/>
                </a:lnTo>
                <a:lnTo>
                  <a:pt x="1359" y="2491"/>
                </a:lnTo>
                <a:lnTo>
                  <a:pt x="1364" y="2485"/>
                </a:lnTo>
                <a:lnTo>
                  <a:pt x="1378" y="2479"/>
                </a:lnTo>
                <a:lnTo>
                  <a:pt x="1393" y="2474"/>
                </a:lnTo>
                <a:lnTo>
                  <a:pt x="1408" y="2473"/>
                </a:lnTo>
                <a:lnTo>
                  <a:pt x="1423" y="2474"/>
                </a:lnTo>
                <a:lnTo>
                  <a:pt x="1439" y="2479"/>
                </a:lnTo>
                <a:lnTo>
                  <a:pt x="1453" y="2485"/>
                </a:lnTo>
                <a:lnTo>
                  <a:pt x="1467" y="2496"/>
                </a:lnTo>
                <a:lnTo>
                  <a:pt x="1467" y="2496"/>
                </a:lnTo>
                <a:lnTo>
                  <a:pt x="1475" y="2507"/>
                </a:lnTo>
                <a:lnTo>
                  <a:pt x="1480" y="2521"/>
                </a:lnTo>
                <a:lnTo>
                  <a:pt x="1484" y="2536"/>
                </a:lnTo>
                <a:lnTo>
                  <a:pt x="1484" y="2551"/>
                </a:lnTo>
                <a:lnTo>
                  <a:pt x="1483" y="2566"/>
                </a:lnTo>
                <a:lnTo>
                  <a:pt x="1478" y="2582"/>
                </a:lnTo>
                <a:lnTo>
                  <a:pt x="1469" y="2596"/>
                </a:lnTo>
                <a:lnTo>
                  <a:pt x="1464" y="2603"/>
                </a:lnTo>
                <a:lnTo>
                  <a:pt x="1458" y="2610"/>
                </a:lnTo>
                <a:lnTo>
                  <a:pt x="1458" y="2610"/>
                </a:lnTo>
                <a:close/>
                <a:moveTo>
                  <a:pt x="2452" y="1232"/>
                </a:moveTo>
                <a:lnTo>
                  <a:pt x="2452" y="1232"/>
                </a:lnTo>
                <a:lnTo>
                  <a:pt x="2438" y="1243"/>
                </a:lnTo>
                <a:lnTo>
                  <a:pt x="2425" y="1251"/>
                </a:lnTo>
                <a:lnTo>
                  <a:pt x="2410" y="1255"/>
                </a:lnTo>
                <a:lnTo>
                  <a:pt x="2396" y="1256"/>
                </a:lnTo>
                <a:lnTo>
                  <a:pt x="2396" y="1256"/>
                </a:lnTo>
                <a:lnTo>
                  <a:pt x="2382" y="1255"/>
                </a:lnTo>
                <a:lnTo>
                  <a:pt x="2367" y="1251"/>
                </a:lnTo>
                <a:lnTo>
                  <a:pt x="2361" y="1247"/>
                </a:lnTo>
                <a:lnTo>
                  <a:pt x="2354" y="1243"/>
                </a:lnTo>
                <a:lnTo>
                  <a:pt x="2347" y="1237"/>
                </a:lnTo>
                <a:lnTo>
                  <a:pt x="2341" y="1232"/>
                </a:lnTo>
                <a:lnTo>
                  <a:pt x="2206" y="1096"/>
                </a:lnTo>
                <a:lnTo>
                  <a:pt x="2206" y="1278"/>
                </a:lnTo>
                <a:lnTo>
                  <a:pt x="2206" y="1278"/>
                </a:lnTo>
                <a:lnTo>
                  <a:pt x="2206" y="1303"/>
                </a:lnTo>
                <a:lnTo>
                  <a:pt x="2205" y="1327"/>
                </a:lnTo>
                <a:lnTo>
                  <a:pt x="2202" y="1353"/>
                </a:lnTo>
                <a:lnTo>
                  <a:pt x="2198" y="1378"/>
                </a:lnTo>
                <a:lnTo>
                  <a:pt x="2194" y="1403"/>
                </a:lnTo>
                <a:lnTo>
                  <a:pt x="2188" y="1426"/>
                </a:lnTo>
                <a:lnTo>
                  <a:pt x="2183" y="1449"/>
                </a:lnTo>
                <a:lnTo>
                  <a:pt x="2175" y="1474"/>
                </a:lnTo>
                <a:lnTo>
                  <a:pt x="2168" y="1496"/>
                </a:lnTo>
                <a:lnTo>
                  <a:pt x="2158" y="1519"/>
                </a:lnTo>
                <a:lnTo>
                  <a:pt x="2149" y="1541"/>
                </a:lnTo>
                <a:lnTo>
                  <a:pt x="2138" y="1563"/>
                </a:lnTo>
                <a:lnTo>
                  <a:pt x="2127" y="1584"/>
                </a:lnTo>
                <a:lnTo>
                  <a:pt x="2115" y="1605"/>
                </a:lnTo>
                <a:lnTo>
                  <a:pt x="2101" y="1625"/>
                </a:lnTo>
                <a:lnTo>
                  <a:pt x="2087" y="1646"/>
                </a:lnTo>
                <a:lnTo>
                  <a:pt x="2072" y="1665"/>
                </a:lnTo>
                <a:lnTo>
                  <a:pt x="2057" y="1684"/>
                </a:lnTo>
                <a:lnTo>
                  <a:pt x="2041" y="1702"/>
                </a:lnTo>
                <a:lnTo>
                  <a:pt x="2024" y="1720"/>
                </a:lnTo>
                <a:lnTo>
                  <a:pt x="2007" y="1736"/>
                </a:lnTo>
                <a:lnTo>
                  <a:pt x="1989" y="1753"/>
                </a:lnTo>
                <a:lnTo>
                  <a:pt x="1970" y="1769"/>
                </a:lnTo>
                <a:lnTo>
                  <a:pt x="1949" y="1783"/>
                </a:lnTo>
                <a:lnTo>
                  <a:pt x="1930" y="1798"/>
                </a:lnTo>
                <a:lnTo>
                  <a:pt x="1908" y="1811"/>
                </a:lnTo>
                <a:lnTo>
                  <a:pt x="1888" y="1824"/>
                </a:lnTo>
                <a:lnTo>
                  <a:pt x="1864" y="1835"/>
                </a:lnTo>
                <a:lnTo>
                  <a:pt x="1843" y="1846"/>
                </a:lnTo>
                <a:lnTo>
                  <a:pt x="1819" y="1857"/>
                </a:lnTo>
                <a:lnTo>
                  <a:pt x="1795" y="1866"/>
                </a:lnTo>
                <a:lnTo>
                  <a:pt x="1771" y="1874"/>
                </a:lnTo>
                <a:lnTo>
                  <a:pt x="1771" y="1874"/>
                </a:lnTo>
                <a:lnTo>
                  <a:pt x="1765" y="1877"/>
                </a:lnTo>
                <a:lnTo>
                  <a:pt x="1758" y="1878"/>
                </a:lnTo>
                <a:lnTo>
                  <a:pt x="1745" y="1878"/>
                </a:lnTo>
                <a:lnTo>
                  <a:pt x="1745" y="1878"/>
                </a:lnTo>
                <a:lnTo>
                  <a:pt x="1733" y="1877"/>
                </a:lnTo>
                <a:lnTo>
                  <a:pt x="1721" y="1874"/>
                </a:lnTo>
                <a:lnTo>
                  <a:pt x="1710" y="1870"/>
                </a:lnTo>
                <a:lnTo>
                  <a:pt x="1699" y="1863"/>
                </a:lnTo>
                <a:lnTo>
                  <a:pt x="1691" y="1855"/>
                </a:lnTo>
                <a:lnTo>
                  <a:pt x="1683" y="1846"/>
                </a:lnTo>
                <a:lnTo>
                  <a:pt x="1674" y="1836"/>
                </a:lnTo>
                <a:lnTo>
                  <a:pt x="1669" y="1824"/>
                </a:lnTo>
                <a:lnTo>
                  <a:pt x="1669" y="1824"/>
                </a:lnTo>
                <a:lnTo>
                  <a:pt x="1666" y="1807"/>
                </a:lnTo>
                <a:lnTo>
                  <a:pt x="1666" y="1791"/>
                </a:lnTo>
                <a:lnTo>
                  <a:pt x="1669" y="1776"/>
                </a:lnTo>
                <a:lnTo>
                  <a:pt x="1674" y="1761"/>
                </a:lnTo>
                <a:lnTo>
                  <a:pt x="1683" y="1749"/>
                </a:lnTo>
                <a:lnTo>
                  <a:pt x="1692" y="1738"/>
                </a:lnTo>
                <a:lnTo>
                  <a:pt x="1699" y="1732"/>
                </a:lnTo>
                <a:lnTo>
                  <a:pt x="1706" y="1728"/>
                </a:lnTo>
                <a:lnTo>
                  <a:pt x="1713" y="1724"/>
                </a:lnTo>
                <a:lnTo>
                  <a:pt x="1721" y="1721"/>
                </a:lnTo>
                <a:lnTo>
                  <a:pt x="1721" y="1721"/>
                </a:lnTo>
                <a:lnTo>
                  <a:pt x="1756" y="1709"/>
                </a:lnTo>
                <a:lnTo>
                  <a:pt x="1791" y="1692"/>
                </a:lnTo>
                <a:lnTo>
                  <a:pt x="1822" y="1675"/>
                </a:lnTo>
                <a:lnTo>
                  <a:pt x="1852" y="1654"/>
                </a:lnTo>
                <a:lnTo>
                  <a:pt x="1881" y="1631"/>
                </a:lnTo>
                <a:lnTo>
                  <a:pt x="1907" y="1606"/>
                </a:lnTo>
                <a:lnTo>
                  <a:pt x="1931" y="1580"/>
                </a:lnTo>
                <a:lnTo>
                  <a:pt x="1953" y="1552"/>
                </a:lnTo>
                <a:lnTo>
                  <a:pt x="1974" y="1522"/>
                </a:lnTo>
                <a:lnTo>
                  <a:pt x="1992" y="1490"/>
                </a:lnTo>
                <a:lnTo>
                  <a:pt x="2007" y="1457"/>
                </a:lnTo>
                <a:lnTo>
                  <a:pt x="2019" y="1425"/>
                </a:lnTo>
                <a:lnTo>
                  <a:pt x="2028" y="1389"/>
                </a:lnTo>
                <a:lnTo>
                  <a:pt x="2035" y="1352"/>
                </a:lnTo>
                <a:lnTo>
                  <a:pt x="2041" y="1315"/>
                </a:lnTo>
                <a:lnTo>
                  <a:pt x="2042" y="1278"/>
                </a:lnTo>
                <a:lnTo>
                  <a:pt x="2042" y="1096"/>
                </a:lnTo>
                <a:lnTo>
                  <a:pt x="1907" y="1232"/>
                </a:lnTo>
                <a:lnTo>
                  <a:pt x="1907" y="1232"/>
                </a:lnTo>
                <a:lnTo>
                  <a:pt x="1900" y="1237"/>
                </a:lnTo>
                <a:lnTo>
                  <a:pt x="1893" y="1243"/>
                </a:lnTo>
                <a:lnTo>
                  <a:pt x="1879" y="1251"/>
                </a:lnTo>
                <a:lnTo>
                  <a:pt x="1864" y="1255"/>
                </a:lnTo>
                <a:lnTo>
                  <a:pt x="1851" y="1256"/>
                </a:lnTo>
                <a:lnTo>
                  <a:pt x="1851" y="1256"/>
                </a:lnTo>
                <a:lnTo>
                  <a:pt x="1837" y="1255"/>
                </a:lnTo>
                <a:lnTo>
                  <a:pt x="1822" y="1251"/>
                </a:lnTo>
                <a:lnTo>
                  <a:pt x="1815" y="1247"/>
                </a:lnTo>
                <a:lnTo>
                  <a:pt x="1808" y="1243"/>
                </a:lnTo>
                <a:lnTo>
                  <a:pt x="1802" y="1237"/>
                </a:lnTo>
                <a:lnTo>
                  <a:pt x="1796" y="1232"/>
                </a:lnTo>
                <a:lnTo>
                  <a:pt x="1796" y="1232"/>
                </a:lnTo>
                <a:lnTo>
                  <a:pt x="1791" y="1225"/>
                </a:lnTo>
                <a:lnTo>
                  <a:pt x="1786" y="1219"/>
                </a:lnTo>
                <a:lnTo>
                  <a:pt x="1780" y="1206"/>
                </a:lnTo>
                <a:lnTo>
                  <a:pt x="1776" y="1191"/>
                </a:lnTo>
                <a:lnTo>
                  <a:pt x="1774" y="1176"/>
                </a:lnTo>
                <a:lnTo>
                  <a:pt x="1776" y="1161"/>
                </a:lnTo>
                <a:lnTo>
                  <a:pt x="1780" y="1146"/>
                </a:lnTo>
                <a:lnTo>
                  <a:pt x="1786" y="1131"/>
                </a:lnTo>
                <a:lnTo>
                  <a:pt x="1796" y="1117"/>
                </a:lnTo>
                <a:lnTo>
                  <a:pt x="2071" y="842"/>
                </a:lnTo>
                <a:lnTo>
                  <a:pt x="2071" y="842"/>
                </a:lnTo>
                <a:lnTo>
                  <a:pt x="2078" y="837"/>
                </a:lnTo>
                <a:lnTo>
                  <a:pt x="2084" y="831"/>
                </a:lnTo>
                <a:lnTo>
                  <a:pt x="2098" y="823"/>
                </a:lnTo>
                <a:lnTo>
                  <a:pt x="2113" y="819"/>
                </a:lnTo>
                <a:lnTo>
                  <a:pt x="2127" y="816"/>
                </a:lnTo>
                <a:lnTo>
                  <a:pt x="2127" y="816"/>
                </a:lnTo>
                <a:lnTo>
                  <a:pt x="2142" y="819"/>
                </a:lnTo>
                <a:lnTo>
                  <a:pt x="2150" y="820"/>
                </a:lnTo>
                <a:lnTo>
                  <a:pt x="2157" y="823"/>
                </a:lnTo>
                <a:lnTo>
                  <a:pt x="2164" y="827"/>
                </a:lnTo>
                <a:lnTo>
                  <a:pt x="2171" y="831"/>
                </a:lnTo>
                <a:lnTo>
                  <a:pt x="2176" y="837"/>
                </a:lnTo>
                <a:lnTo>
                  <a:pt x="2181" y="842"/>
                </a:lnTo>
                <a:lnTo>
                  <a:pt x="2456" y="1117"/>
                </a:lnTo>
                <a:lnTo>
                  <a:pt x="2456" y="1117"/>
                </a:lnTo>
                <a:lnTo>
                  <a:pt x="2464" y="1129"/>
                </a:lnTo>
                <a:lnTo>
                  <a:pt x="2470" y="1143"/>
                </a:lnTo>
                <a:lnTo>
                  <a:pt x="2474" y="1158"/>
                </a:lnTo>
                <a:lnTo>
                  <a:pt x="2474" y="1173"/>
                </a:lnTo>
                <a:lnTo>
                  <a:pt x="2473" y="1188"/>
                </a:lnTo>
                <a:lnTo>
                  <a:pt x="2469" y="1203"/>
                </a:lnTo>
                <a:lnTo>
                  <a:pt x="2462" y="1218"/>
                </a:lnTo>
                <a:lnTo>
                  <a:pt x="2452" y="1232"/>
                </a:lnTo>
                <a:lnTo>
                  <a:pt x="2452" y="1232"/>
                </a:lnTo>
                <a:close/>
                <a:moveTo>
                  <a:pt x="253" y="2420"/>
                </a:moveTo>
                <a:lnTo>
                  <a:pt x="253" y="2420"/>
                </a:lnTo>
                <a:lnTo>
                  <a:pt x="247" y="2414"/>
                </a:lnTo>
                <a:lnTo>
                  <a:pt x="242" y="2409"/>
                </a:lnTo>
                <a:lnTo>
                  <a:pt x="238" y="2402"/>
                </a:lnTo>
                <a:lnTo>
                  <a:pt x="234" y="2395"/>
                </a:lnTo>
                <a:lnTo>
                  <a:pt x="231" y="2388"/>
                </a:lnTo>
                <a:lnTo>
                  <a:pt x="230" y="2380"/>
                </a:lnTo>
                <a:lnTo>
                  <a:pt x="228" y="2365"/>
                </a:lnTo>
                <a:lnTo>
                  <a:pt x="228" y="2365"/>
                </a:lnTo>
                <a:lnTo>
                  <a:pt x="230" y="2349"/>
                </a:lnTo>
                <a:lnTo>
                  <a:pt x="231" y="2342"/>
                </a:lnTo>
                <a:lnTo>
                  <a:pt x="234" y="2334"/>
                </a:lnTo>
                <a:lnTo>
                  <a:pt x="238" y="2327"/>
                </a:lnTo>
                <a:lnTo>
                  <a:pt x="242" y="2320"/>
                </a:lnTo>
                <a:lnTo>
                  <a:pt x="247" y="2314"/>
                </a:lnTo>
                <a:lnTo>
                  <a:pt x="253" y="2309"/>
                </a:lnTo>
                <a:lnTo>
                  <a:pt x="253" y="2309"/>
                </a:lnTo>
                <a:lnTo>
                  <a:pt x="264" y="2301"/>
                </a:lnTo>
                <a:lnTo>
                  <a:pt x="277" y="2293"/>
                </a:lnTo>
                <a:lnTo>
                  <a:pt x="284" y="2289"/>
                </a:lnTo>
                <a:lnTo>
                  <a:pt x="293" y="2286"/>
                </a:lnTo>
                <a:lnTo>
                  <a:pt x="301" y="2284"/>
                </a:lnTo>
                <a:lnTo>
                  <a:pt x="308" y="2284"/>
                </a:lnTo>
                <a:lnTo>
                  <a:pt x="308" y="2284"/>
                </a:lnTo>
                <a:lnTo>
                  <a:pt x="324" y="2286"/>
                </a:lnTo>
                <a:lnTo>
                  <a:pt x="331" y="2287"/>
                </a:lnTo>
                <a:lnTo>
                  <a:pt x="339" y="2290"/>
                </a:lnTo>
                <a:lnTo>
                  <a:pt x="346" y="2294"/>
                </a:lnTo>
                <a:lnTo>
                  <a:pt x="353" y="2298"/>
                </a:lnTo>
                <a:lnTo>
                  <a:pt x="358" y="2304"/>
                </a:lnTo>
                <a:lnTo>
                  <a:pt x="364" y="2309"/>
                </a:lnTo>
                <a:lnTo>
                  <a:pt x="364" y="2309"/>
                </a:lnTo>
                <a:lnTo>
                  <a:pt x="375" y="2323"/>
                </a:lnTo>
                <a:lnTo>
                  <a:pt x="383" y="2335"/>
                </a:lnTo>
                <a:lnTo>
                  <a:pt x="385" y="2342"/>
                </a:lnTo>
                <a:lnTo>
                  <a:pt x="387" y="2350"/>
                </a:lnTo>
                <a:lnTo>
                  <a:pt x="388" y="2357"/>
                </a:lnTo>
                <a:lnTo>
                  <a:pt x="388" y="2365"/>
                </a:lnTo>
                <a:lnTo>
                  <a:pt x="388" y="2365"/>
                </a:lnTo>
                <a:lnTo>
                  <a:pt x="387" y="2380"/>
                </a:lnTo>
                <a:lnTo>
                  <a:pt x="385" y="2388"/>
                </a:lnTo>
                <a:lnTo>
                  <a:pt x="383" y="2395"/>
                </a:lnTo>
                <a:lnTo>
                  <a:pt x="379" y="2402"/>
                </a:lnTo>
                <a:lnTo>
                  <a:pt x="375" y="2409"/>
                </a:lnTo>
                <a:lnTo>
                  <a:pt x="369" y="2414"/>
                </a:lnTo>
                <a:lnTo>
                  <a:pt x="364" y="2420"/>
                </a:lnTo>
                <a:lnTo>
                  <a:pt x="364" y="2420"/>
                </a:lnTo>
                <a:lnTo>
                  <a:pt x="353" y="2429"/>
                </a:lnTo>
                <a:lnTo>
                  <a:pt x="339" y="2438"/>
                </a:lnTo>
                <a:lnTo>
                  <a:pt x="331" y="2440"/>
                </a:lnTo>
                <a:lnTo>
                  <a:pt x="324" y="2443"/>
                </a:lnTo>
                <a:lnTo>
                  <a:pt x="316" y="2444"/>
                </a:lnTo>
                <a:lnTo>
                  <a:pt x="308" y="2444"/>
                </a:lnTo>
                <a:lnTo>
                  <a:pt x="308" y="2444"/>
                </a:lnTo>
                <a:lnTo>
                  <a:pt x="301" y="2444"/>
                </a:lnTo>
                <a:lnTo>
                  <a:pt x="293" y="2443"/>
                </a:lnTo>
                <a:lnTo>
                  <a:pt x="286" y="2442"/>
                </a:lnTo>
                <a:lnTo>
                  <a:pt x="279" y="2439"/>
                </a:lnTo>
                <a:lnTo>
                  <a:pt x="267" y="2431"/>
                </a:lnTo>
                <a:lnTo>
                  <a:pt x="253" y="2420"/>
                </a:lnTo>
                <a:lnTo>
                  <a:pt x="253" y="2420"/>
                </a:lnTo>
                <a:close/>
                <a:moveTo>
                  <a:pt x="317" y="2052"/>
                </a:moveTo>
                <a:lnTo>
                  <a:pt x="317" y="2052"/>
                </a:lnTo>
                <a:lnTo>
                  <a:pt x="321" y="2045"/>
                </a:lnTo>
                <a:lnTo>
                  <a:pt x="325" y="2038"/>
                </a:lnTo>
                <a:lnTo>
                  <a:pt x="338" y="2027"/>
                </a:lnTo>
                <a:lnTo>
                  <a:pt x="351" y="2021"/>
                </a:lnTo>
                <a:lnTo>
                  <a:pt x="365" y="2015"/>
                </a:lnTo>
                <a:lnTo>
                  <a:pt x="380" y="2012"/>
                </a:lnTo>
                <a:lnTo>
                  <a:pt x="396" y="2012"/>
                </a:lnTo>
                <a:lnTo>
                  <a:pt x="411" y="2015"/>
                </a:lnTo>
                <a:lnTo>
                  <a:pt x="420" y="2018"/>
                </a:lnTo>
                <a:lnTo>
                  <a:pt x="426" y="2022"/>
                </a:lnTo>
                <a:lnTo>
                  <a:pt x="426" y="2022"/>
                </a:lnTo>
                <a:lnTo>
                  <a:pt x="433" y="2026"/>
                </a:lnTo>
                <a:lnTo>
                  <a:pt x="440" y="2031"/>
                </a:lnTo>
                <a:lnTo>
                  <a:pt x="450" y="2042"/>
                </a:lnTo>
                <a:lnTo>
                  <a:pt x="458" y="2056"/>
                </a:lnTo>
                <a:lnTo>
                  <a:pt x="463" y="2071"/>
                </a:lnTo>
                <a:lnTo>
                  <a:pt x="466" y="2086"/>
                </a:lnTo>
                <a:lnTo>
                  <a:pt x="466" y="2101"/>
                </a:lnTo>
                <a:lnTo>
                  <a:pt x="462" y="2118"/>
                </a:lnTo>
                <a:lnTo>
                  <a:pt x="459" y="2124"/>
                </a:lnTo>
                <a:lnTo>
                  <a:pt x="457" y="2131"/>
                </a:lnTo>
                <a:lnTo>
                  <a:pt x="457" y="2131"/>
                </a:lnTo>
                <a:lnTo>
                  <a:pt x="450" y="2141"/>
                </a:lnTo>
                <a:lnTo>
                  <a:pt x="441" y="2149"/>
                </a:lnTo>
                <a:lnTo>
                  <a:pt x="433" y="2155"/>
                </a:lnTo>
                <a:lnTo>
                  <a:pt x="425" y="2160"/>
                </a:lnTo>
                <a:lnTo>
                  <a:pt x="417" y="2164"/>
                </a:lnTo>
                <a:lnTo>
                  <a:pt x="407" y="2168"/>
                </a:lnTo>
                <a:lnTo>
                  <a:pt x="398" y="2170"/>
                </a:lnTo>
                <a:lnTo>
                  <a:pt x="388" y="2170"/>
                </a:lnTo>
                <a:lnTo>
                  <a:pt x="388" y="2170"/>
                </a:lnTo>
                <a:lnTo>
                  <a:pt x="379" y="2170"/>
                </a:lnTo>
                <a:lnTo>
                  <a:pt x="368" y="2167"/>
                </a:lnTo>
                <a:lnTo>
                  <a:pt x="357" y="2163"/>
                </a:lnTo>
                <a:lnTo>
                  <a:pt x="346" y="2157"/>
                </a:lnTo>
                <a:lnTo>
                  <a:pt x="346" y="2157"/>
                </a:lnTo>
                <a:lnTo>
                  <a:pt x="339" y="2153"/>
                </a:lnTo>
                <a:lnTo>
                  <a:pt x="332" y="2148"/>
                </a:lnTo>
                <a:lnTo>
                  <a:pt x="325" y="2144"/>
                </a:lnTo>
                <a:lnTo>
                  <a:pt x="320" y="2137"/>
                </a:lnTo>
                <a:lnTo>
                  <a:pt x="316" y="2131"/>
                </a:lnTo>
                <a:lnTo>
                  <a:pt x="312" y="2124"/>
                </a:lnTo>
                <a:lnTo>
                  <a:pt x="306" y="2111"/>
                </a:lnTo>
                <a:lnTo>
                  <a:pt x="303" y="2096"/>
                </a:lnTo>
                <a:lnTo>
                  <a:pt x="303" y="2089"/>
                </a:lnTo>
                <a:lnTo>
                  <a:pt x="305" y="2081"/>
                </a:lnTo>
                <a:lnTo>
                  <a:pt x="306" y="2074"/>
                </a:lnTo>
                <a:lnTo>
                  <a:pt x="309" y="2066"/>
                </a:lnTo>
                <a:lnTo>
                  <a:pt x="312" y="2059"/>
                </a:lnTo>
                <a:lnTo>
                  <a:pt x="317" y="2052"/>
                </a:lnTo>
                <a:lnTo>
                  <a:pt x="317" y="2052"/>
                </a:lnTo>
                <a:close/>
                <a:moveTo>
                  <a:pt x="655" y="1852"/>
                </a:moveTo>
                <a:lnTo>
                  <a:pt x="655" y="1852"/>
                </a:lnTo>
                <a:lnTo>
                  <a:pt x="659" y="1861"/>
                </a:lnTo>
                <a:lnTo>
                  <a:pt x="662" y="1867"/>
                </a:lnTo>
                <a:lnTo>
                  <a:pt x="664" y="1882"/>
                </a:lnTo>
                <a:lnTo>
                  <a:pt x="664" y="1899"/>
                </a:lnTo>
                <a:lnTo>
                  <a:pt x="662" y="1914"/>
                </a:lnTo>
                <a:lnTo>
                  <a:pt x="657" y="1929"/>
                </a:lnTo>
                <a:lnTo>
                  <a:pt x="649" y="1943"/>
                </a:lnTo>
                <a:lnTo>
                  <a:pt x="638" y="1954"/>
                </a:lnTo>
                <a:lnTo>
                  <a:pt x="631" y="1959"/>
                </a:lnTo>
                <a:lnTo>
                  <a:pt x="625" y="1963"/>
                </a:lnTo>
                <a:lnTo>
                  <a:pt x="625" y="1963"/>
                </a:lnTo>
                <a:lnTo>
                  <a:pt x="615" y="1969"/>
                </a:lnTo>
                <a:lnTo>
                  <a:pt x="606" y="1973"/>
                </a:lnTo>
                <a:lnTo>
                  <a:pt x="597" y="1974"/>
                </a:lnTo>
                <a:lnTo>
                  <a:pt x="588" y="1975"/>
                </a:lnTo>
                <a:lnTo>
                  <a:pt x="588" y="1975"/>
                </a:lnTo>
                <a:lnTo>
                  <a:pt x="577" y="1975"/>
                </a:lnTo>
                <a:lnTo>
                  <a:pt x="566" y="1973"/>
                </a:lnTo>
                <a:lnTo>
                  <a:pt x="556" y="1970"/>
                </a:lnTo>
                <a:lnTo>
                  <a:pt x="547" y="1966"/>
                </a:lnTo>
                <a:lnTo>
                  <a:pt x="539" y="1959"/>
                </a:lnTo>
                <a:lnTo>
                  <a:pt x="532" y="1952"/>
                </a:lnTo>
                <a:lnTo>
                  <a:pt x="525" y="1944"/>
                </a:lnTo>
                <a:lnTo>
                  <a:pt x="519" y="1933"/>
                </a:lnTo>
                <a:lnTo>
                  <a:pt x="519" y="1933"/>
                </a:lnTo>
                <a:lnTo>
                  <a:pt x="515" y="1926"/>
                </a:lnTo>
                <a:lnTo>
                  <a:pt x="513" y="1918"/>
                </a:lnTo>
                <a:lnTo>
                  <a:pt x="510" y="1903"/>
                </a:lnTo>
                <a:lnTo>
                  <a:pt x="510" y="1887"/>
                </a:lnTo>
                <a:lnTo>
                  <a:pt x="513" y="1872"/>
                </a:lnTo>
                <a:lnTo>
                  <a:pt x="518" y="1858"/>
                </a:lnTo>
                <a:lnTo>
                  <a:pt x="525" y="1844"/>
                </a:lnTo>
                <a:lnTo>
                  <a:pt x="536" y="1832"/>
                </a:lnTo>
                <a:lnTo>
                  <a:pt x="543" y="1828"/>
                </a:lnTo>
                <a:lnTo>
                  <a:pt x="549" y="1824"/>
                </a:lnTo>
                <a:lnTo>
                  <a:pt x="549" y="1824"/>
                </a:lnTo>
                <a:lnTo>
                  <a:pt x="556" y="1820"/>
                </a:lnTo>
                <a:lnTo>
                  <a:pt x="563" y="1817"/>
                </a:lnTo>
                <a:lnTo>
                  <a:pt x="577" y="1814"/>
                </a:lnTo>
                <a:lnTo>
                  <a:pt x="592" y="1813"/>
                </a:lnTo>
                <a:lnTo>
                  <a:pt x="607" y="1815"/>
                </a:lnTo>
                <a:lnTo>
                  <a:pt x="621" y="1821"/>
                </a:lnTo>
                <a:lnTo>
                  <a:pt x="634" y="1829"/>
                </a:lnTo>
                <a:lnTo>
                  <a:pt x="645" y="1840"/>
                </a:lnTo>
                <a:lnTo>
                  <a:pt x="651" y="1846"/>
                </a:lnTo>
                <a:lnTo>
                  <a:pt x="655" y="1852"/>
                </a:lnTo>
                <a:lnTo>
                  <a:pt x="655" y="1852"/>
                </a:lnTo>
                <a:close/>
                <a:moveTo>
                  <a:pt x="917" y="1874"/>
                </a:moveTo>
                <a:lnTo>
                  <a:pt x="917" y="1874"/>
                </a:lnTo>
                <a:lnTo>
                  <a:pt x="912" y="1880"/>
                </a:lnTo>
                <a:lnTo>
                  <a:pt x="906" y="1885"/>
                </a:lnTo>
                <a:lnTo>
                  <a:pt x="899" y="1889"/>
                </a:lnTo>
                <a:lnTo>
                  <a:pt x="893" y="1893"/>
                </a:lnTo>
                <a:lnTo>
                  <a:pt x="886" y="1896"/>
                </a:lnTo>
                <a:lnTo>
                  <a:pt x="878" y="1898"/>
                </a:lnTo>
                <a:lnTo>
                  <a:pt x="862" y="1899"/>
                </a:lnTo>
                <a:lnTo>
                  <a:pt x="862" y="1899"/>
                </a:lnTo>
                <a:lnTo>
                  <a:pt x="846" y="1898"/>
                </a:lnTo>
                <a:lnTo>
                  <a:pt x="839" y="1896"/>
                </a:lnTo>
                <a:lnTo>
                  <a:pt x="831" y="1893"/>
                </a:lnTo>
                <a:lnTo>
                  <a:pt x="824" y="1889"/>
                </a:lnTo>
                <a:lnTo>
                  <a:pt x="817" y="1885"/>
                </a:lnTo>
                <a:lnTo>
                  <a:pt x="812" y="1880"/>
                </a:lnTo>
                <a:lnTo>
                  <a:pt x="806" y="1874"/>
                </a:lnTo>
                <a:lnTo>
                  <a:pt x="806" y="1874"/>
                </a:lnTo>
                <a:lnTo>
                  <a:pt x="801" y="1869"/>
                </a:lnTo>
                <a:lnTo>
                  <a:pt x="796" y="1863"/>
                </a:lnTo>
                <a:lnTo>
                  <a:pt x="791" y="1857"/>
                </a:lnTo>
                <a:lnTo>
                  <a:pt x="789" y="1850"/>
                </a:lnTo>
                <a:lnTo>
                  <a:pt x="785" y="1843"/>
                </a:lnTo>
                <a:lnTo>
                  <a:pt x="783" y="1835"/>
                </a:lnTo>
                <a:lnTo>
                  <a:pt x="782" y="1820"/>
                </a:lnTo>
                <a:lnTo>
                  <a:pt x="782" y="1820"/>
                </a:lnTo>
                <a:lnTo>
                  <a:pt x="783" y="1803"/>
                </a:lnTo>
                <a:lnTo>
                  <a:pt x="785" y="1796"/>
                </a:lnTo>
                <a:lnTo>
                  <a:pt x="789" y="1788"/>
                </a:lnTo>
                <a:lnTo>
                  <a:pt x="791" y="1781"/>
                </a:lnTo>
                <a:lnTo>
                  <a:pt x="796" y="1774"/>
                </a:lnTo>
                <a:lnTo>
                  <a:pt x="801" y="1769"/>
                </a:lnTo>
                <a:lnTo>
                  <a:pt x="806" y="1764"/>
                </a:lnTo>
                <a:lnTo>
                  <a:pt x="806" y="1764"/>
                </a:lnTo>
                <a:lnTo>
                  <a:pt x="812" y="1758"/>
                </a:lnTo>
                <a:lnTo>
                  <a:pt x="817" y="1753"/>
                </a:lnTo>
                <a:lnTo>
                  <a:pt x="824" y="1749"/>
                </a:lnTo>
                <a:lnTo>
                  <a:pt x="831" y="1744"/>
                </a:lnTo>
                <a:lnTo>
                  <a:pt x="839" y="1742"/>
                </a:lnTo>
                <a:lnTo>
                  <a:pt x="846" y="1740"/>
                </a:lnTo>
                <a:lnTo>
                  <a:pt x="862" y="1739"/>
                </a:lnTo>
                <a:lnTo>
                  <a:pt x="862" y="1739"/>
                </a:lnTo>
                <a:lnTo>
                  <a:pt x="878" y="1740"/>
                </a:lnTo>
                <a:lnTo>
                  <a:pt x="886" y="1742"/>
                </a:lnTo>
                <a:lnTo>
                  <a:pt x="893" y="1744"/>
                </a:lnTo>
                <a:lnTo>
                  <a:pt x="899" y="1749"/>
                </a:lnTo>
                <a:lnTo>
                  <a:pt x="906" y="1753"/>
                </a:lnTo>
                <a:lnTo>
                  <a:pt x="912" y="1758"/>
                </a:lnTo>
                <a:lnTo>
                  <a:pt x="917" y="1764"/>
                </a:lnTo>
                <a:lnTo>
                  <a:pt x="917" y="1764"/>
                </a:lnTo>
                <a:lnTo>
                  <a:pt x="923" y="1769"/>
                </a:lnTo>
                <a:lnTo>
                  <a:pt x="928" y="1774"/>
                </a:lnTo>
                <a:lnTo>
                  <a:pt x="932" y="1781"/>
                </a:lnTo>
                <a:lnTo>
                  <a:pt x="936" y="1788"/>
                </a:lnTo>
                <a:lnTo>
                  <a:pt x="939" y="1796"/>
                </a:lnTo>
                <a:lnTo>
                  <a:pt x="940" y="1803"/>
                </a:lnTo>
                <a:lnTo>
                  <a:pt x="942" y="1820"/>
                </a:lnTo>
                <a:lnTo>
                  <a:pt x="942" y="1820"/>
                </a:lnTo>
                <a:lnTo>
                  <a:pt x="939" y="1835"/>
                </a:lnTo>
                <a:lnTo>
                  <a:pt x="932" y="1850"/>
                </a:lnTo>
                <a:lnTo>
                  <a:pt x="925" y="1863"/>
                </a:lnTo>
                <a:lnTo>
                  <a:pt x="917" y="1874"/>
                </a:lnTo>
                <a:lnTo>
                  <a:pt x="917" y="1874"/>
                </a:lnTo>
                <a:close/>
                <a:moveTo>
                  <a:pt x="1222" y="1820"/>
                </a:moveTo>
                <a:lnTo>
                  <a:pt x="1222" y="1820"/>
                </a:lnTo>
                <a:lnTo>
                  <a:pt x="1219" y="1835"/>
                </a:lnTo>
                <a:lnTo>
                  <a:pt x="1215" y="1850"/>
                </a:lnTo>
                <a:lnTo>
                  <a:pt x="1208" y="1863"/>
                </a:lnTo>
                <a:lnTo>
                  <a:pt x="1199" y="1876"/>
                </a:lnTo>
                <a:lnTo>
                  <a:pt x="1186" y="1885"/>
                </a:lnTo>
                <a:lnTo>
                  <a:pt x="1173" y="1893"/>
                </a:lnTo>
                <a:lnTo>
                  <a:pt x="1166" y="1896"/>
                </a:lnTo>
                <a:lnTo>
                  <a:pt x="1158" y="1898"/>
                </a:lnTo>
                <a:lnTo>
                  <a:pt x="1150" y="1899"/>
                </a:lnTo>
                <a:lnTo>
                  <a:pt x="1141" y="1899"/>
                </a:lnTo>
                <a:lnTo>
                  <a:pt x="1141" y="1899"/>
                </a:lnTo>
                <a:lnTo>
                  <a:pt x="1125" y="1898"/>
                </a:lnTo>
                <a:lnTo>
                  <a:pt x="1111" y="1893"/>
                </a:lnTo>
                <a:lnTo>
                  <a:pt x="1098" y="1887"/>
                </a:lnTo>
                <a:lnTo>
                  <a:pt x="1085" y="1877"/>
                </a:lnTo>
                <a:lnTo>
                  <a:pt x="1074" y="1865"/>
                </a:lnTo>
                <a:lnTo>
                  <a:pt x="1068" y="1851"/>
                </a:lnTo>
                <a:lnTo>
                  <a:pt x="1065" y="1844"/>
                </a:lnTo>
                <a:lnTo>
                  <a:pt x="1062" y="1836"/>
                </a:lnTo>
                <a:lnTo>
                  <a:pt x="1061" y="1828"/>
                </a:lnTo>
                <a:lnTo>
                  <a:pt x="1061" y="1820"/>
                </a:lnTo>
                <a:lnTo>
                  <a:pt x="1061" y="1820"/>
                </a:lnTo>
                <a:lnTo>
                  <a:pt x="1062" y="1803"/>
                </a:lnTo>
                <a:lnTo>
                  <a:pt x="1066" y="1788"/>
                </a:lnTo>
                <a:lnTo>
                  <a:pt x="1074" y="1774"/>
                </a:lnTo>
                <a:lnTo>
                  <a:pt x="1084" y="1764"/>
                </a:lnTo>
                <a:lnTo>
                  <a:pt x="1095" y="1753"/>
                </a:lnTo>
                <a:lnTo>
                  <a:pt x="1109" y="1746"/>
                </a:lnTo>
                <a:lnTo>
                  <a:pt x="1117" y="1743"/>
                </a:lnTo>
                <a:lnTo>
                  <a:pt x="1124" y="1740"/>
                </a:lnTo>
                <a:lnTo>
                  <a:pt x="1133" y="1739"/>
                </a:lnTo>
                <a:lnTo>
                  <a:pt x="1141" y="1739"/>
                </a:lnTo>
                <a:lnTo>
                  <a:pt x="1141" y="1739"/>
                </a:lnTo>
                <a:lnTo>
                  <a:pt x="1150" y="1739"/>
                </a:lnTo>
                <a:lnTo>
                  <a:pt x="1156" y="1740"/>
                </a:lnTo>
                <a:lnTo>
                  <a:pt x="1171" y="1746"/>
                </a:lnTo>
                <a:lnTo>
                  <a:pt x="1185" y="1753"/>
                </a:lnTo>
                <a:lnTo>
                  <a:pt x="1197" y="1764"/>
                </a:lnTo>
                <a:lnTo>
                  <a:pt x="1207" y="1774"/>
                </a:lnTo>
                <a:lnTo>
                  <a:pt x="1215" y="1788"/>
                </a:lnTo>
                <a:lnTo>
                  <a:pt x="1219" y="1803"/>
                </a:lnTo>
                <a:lnTo>
                  <a:pt x="1221" y="1811"/>
                </a:lnTo>
                <a:lnTo>
                  <a:pt x="1222" y="1820"/>
                </a:lnTo>
                <a:lnTo>
                  <a:pt x="1222" y="1820"/>
                </a:lnTo>
                <a:close/>
                <a:moveTo>
                  <a:pt x="1479" y="1764"/>
                </a:moveTo>
                <a:lnTo>
                  <a:pt x="1479" y="1764"/>
                </a:lnTo>
                <a:lnTo>
                  <a:pt x="1489" y="1774"/>
                </a:lnTo>
                <a:lnTo>
                  <a:pt x="1497" y="1788"/>
                </a:lnTo>
                <a:lnTo>
                  <a:pt x="1499" y="1796"/>
                </a:lnTo>
                <a:lnTo>
                  <a:pt x="1502" y="1803"/>
                </a:lnTo>
                <a:lnTo>
                  <a:pt x="1504" y="1811"/>
                </a:lnTo>
                <a:lnTo>
                  <a:pt x="1505" y="1820"/>
                </a:lnTo>
                <a:lnTo>
                  <a:pt x="1505" y="1820"/>
                </a:lnTo>
                <a:lnTo>
                  <a:pt x="1504" y="1835"/>
                </a:lnTo>
                <a:lnTo>
                  <a:pt x="1501" y="1843"/>
                </a:lnTo>
                <a:lnTo>
                  <a:pt x="1498" y="1850"/>
                </a:lnTo>
                <a:lnTo>
                  <a:pt x="1495" y="1857"/>
                </a:lnTo>
                <a:lnTo>
                  <a:pt x="1490" y="1863"/>
                </a:lnTo>
                <a:lnTo>
                  <a:pt x="1486" y="1869"/>
                </a:lnTo>
                <a:lnTo>
                  <a:pt x="1479" y="1874"/>
                </a:lnTo>
                <a:lnTo>
                  <a:pt x="1479" y="1874"/>
                </a:lnTo>
                <a:lnTo>
                  <a:pt x="1467" y="1885"/>
                </a:lnTo>
                <a:lnTo>
                  <a:pt x="1453" y="1893"/>
                </a:lnTo>
                <a:lnTo>
                  <a:pt x="1446" y="1896"/>
                </a:lnTo>
                <a:lnTo>
                  <a:pt x="1439" y="1898"/>
                </a:lnTo>
                <a:lnTo>
                  <a:pt x="1432" y="1899"/>
                </a:lnTo>
                <a:lnTo>
                  <a:pt x="1424" y="1899"/>
                </a:lnTo>
                <a:lnTo>
                  <a:pt x="1424" y="1899"/>
                </a:lnTo>
                <a:lnTo>
                  <a:pt x="1409" y="1898"/>
                </a:lnTo>
                <a:lnTo>
                  <a:pt x="1401" y="1896"/>
                </a:lnTo>
                <a:lnTo>
                  <a:pt x="1394" y="1893"/>
                </a:lnTo>
                <a:lnTo>
                  <a:pt x="1387" y="1889"/>
                </a:lnTo>
                <a:lnTo>
                  <a:pt x="1381" y="1885"/>
                </a:lnTo>
                <a:lnTo>
                  <a:pt x="1375" y="1880"/>
                </a:lnTo>
                <a:lnTo>
                  <a:pt x="1370" y="1874"/>
                </a:lnTo>
                <a:lnTo>
                  <a:pt x="1370" y="1874"/>
                </a:lnTo>
                <a:lnTo>
                  <a:pt x="1363" y="1869"/>
                </a:lnTo>
                <a:lnTo>
                  <a:pt x="1359" y="1863"/>
                </a:lnTo>
                <a:lnTo>
                  <a:pt x="1355" y="1857"/>
                </a:lnTo>
                <a:lnTo>
                  <a:pt x="1350" y="1850"/>
                </a:lnTo>
                <a:lnTo>
                  <a:pt x="1348" y="1843"/>
                </a:lnTo>
                <a:lnTo>
                  <a:pt x="1345" y="1835"/>
                </a:lnTo>
                <a:lnTo>
                  <a:pt x="1344" y="1820"/>
                </a:lnTo>
                <a:lnTo>
                  <a:pt x="1344" y="1820"/>
                </a:lnTo>
                <a:lnTo>
                  <a:pt x="1345" y="1803"/>
                </a:lnTo>
                <a:lnTo>
                  <a:pt x="1348" y="1796"/>
                </a:lnTo>
                <a:lnTo>
                  <a:pt x="1350" y="1788"/>
                </a:lnTo>
                <a:lnTo>
                  <a:pt x="1355" y="1781"/>
                </a:lnTo>
                <a:lnTo>
                  <a:pt x="1359" y="1774"/>
                </a:lnTo>
                <a:lnTo>
                  <a:pt x="1363" y="1769"/>
                </a:lnTo>
                <a:lnTo>
                  <a:pt x="1370" y="1764"/>
                </a:lnTo>
                <a:lnTo>
                  <a:pt x="1370" y="1764"/>
                </a:lnTo>
                <a:lnTo>
                  <a:pt x="1375" y="1758"/>
                </a:lnTo>
                <a:lnTo>
                  <a:pt x="1381" y="1753"/>
                </a:lnTo>
                <a:lnTo>
                  <a:pt x="1387" y="1749"/>
                </a:lnTo>
                <a:lnTo>
                  <a:pt x="1394" y="1744"/>
                </a:lnTo>
                <a:lnTo>
                  <a:pt x="1401" y="1742"/>
                </a:lnTo>
                <a:lnTo>
                  <a:pt x="1409" y="1740"/>
                </a:lnTo>
                <a:lnTo>
                  <a:pt x="1424" y="1739"/>
                </a:lnTo>
                <a:lnTo>
                  <a:pt x="1424" y="1739"/>
                </a:lnTo>
                <a:lnTo>
                  <a:pt x="1441" y="1740"/>
                </a:lnTo>
                <a:lnTo>
                  <a:pt x="1447" y="1742"/>
                </a:lnTo>
                <a:lnTo>
                  <a:pt x="1454" y="1744"/>
                </a:lnTo>
                <a:lnTo>
                  <a:pt x="1463" y="1749"/>
                </a:lnTo>
                <a:lnTo>
                  <a:pt x="1468" y="1753"/>
                </a:lnTo>
                <a:lnTo>
                  <a:pt x="1473" y="1758"/>
                </a:lnTo>
                <a:lnTo>
                  <a:pt x="1479" y="1764"/>
                </a:lnTo>
                <a:lnTo>
                  <a:pt x="1479" y="1764"/>
                </a:lnTo>
                <a:close/>
              </a:path>
            </a:pathLst>
          </a:custGeom>
          <a:solidFill>
            <a:schemeClr val="tx2"/>
          </a:solidFill>
          <a:ln>
            <a:noFill/>
          </a:ln>
        </p:spPr>
        <p:txBody>
          <a:bodyPr vert="horz" wrap="square" lIns="121807" tIns="60904" rIns="121807" bIns="60904" numCol="1" anchor="t" anchorCtr="0" compatLnSpc="1">
            <a:prstTxWarp prst="textNoShape">
              <a:avLst/>
            </a:prstTxWarp>
          </a:bodyPr>
          <a:lstStyle/>
          <a:p>
            <a:pPr algn="ctr" defTabSz="609021"/>
            <a:endParaRPr lang="en-US" sz="1599" dirty="0">
              <a:solidFill>
                <a:srgbClr val="000000"/>
              </a:solidFill>
            </a:endParaRPr>
          </a:p>
        </p:txBody>
      </p:sp>
      <p:sp>
        <p:nvSpPr>
          <p:cNvPr id="135" name="TextBox 134">
            <a:extLst>
              <a:ext uri="{FF2B5EF4-FFF2-40B4-BE49-F238E27FC236}">
                <a16:creationId xmlns:a16="http://schemas.microsoft.com/office/drawing/2014/main" id="{FC10B690-855B-4BC2-AD61-06EB0269369E}"/>
              </a:ext>
            </a:extLst>
          </p:cNvPr>
          <p:cNvSpPr txBox="1"/>
          <p:nvPr/>
        </p:nvSpPr>
        <p:spPr>
          <a:xfrm>
            <a:off x="8671396" y="4764535"/>
            <a:ext cx="1224907" cy="408747"/>
          </a:xfrm>
          <a:prstGeom prst="rect">
            <a:avLst/>
          </a:prstGeom>
          <a:noFill/>
          <a:ln w="6350" cap="sq">
            <a:noFill/>
            <a:miter lim="800000"/>
          </a:ln>
        </p:spPr>
        <p:txBody>
          <a:bodyPr wrap="square" lIns="0" tIns="0" rIns="0" bIns="0" rtlCol="0" anchor="t">
            <a:noAutofit/>
          </a:bodyPr>
          <a:lstStyle/>
          <a:p>
            <a:pPr algn="ctr"/>
            <a:r>
              <a:rPr lang="en-US" sz="1332" dirty="0">
                <a:solidFill>
                  <a:schemeClr val="tx2"/>
                </a:solidFill>
              </a:rPr>
              <a:t>Agent </a:t>
            </a:r>
            <a:br>
              <a:rPr lang="en-US" sz="1332" dirty="0">
                <a:solidFill>
                  <a:schemeClr val="tx2"/>
                </a:solidFill>
              </a:rPr>
            </a:br>
            <a:r>
              <a:rPr lang="en-US" sz="1332" dirty="0">
                <a:solidFill>
                  <a:schemeClr val="tx2"/>
                </a:solidFill>
              </a:rPr>
              <a:t>Assisted Bots</a:t>
            </a:r>
          </a:p>
        </p:txBody>
      </p:sp>
      <p:grpSp>
        <p:nvGrpSpPr>
          <p:cNvPr id="136" name="Group 135" descr="conversation icon" title="conversation icon">
            <a:extLst>
              <a:ext uri="{FF2B5EF4-FFF2-40B4-BE49-F238E27FC236}">
                <a16:creationId xmlns:a16="http://schemas.microsoft.com/office/drawing/2014/main" id="{E663F6C2-E20D-447E-8B20-5EDD6D490B20}"/>
              </a:ext>
            </a:extLst>
          </p:cNvPr>
          <p:cNvGrpSpPr>
            <a:grpSpLocks noChangeAspect="1"/>
          </p:cNvGrpSpPr>
          <p:nvPr/>
        </p:nvGrpSpPr>
        <p:grpSpPr>
          <a:xfrm>
            <a:off x="5179225" y="4353728"/>
            <a:ext cx="512575" cy="367164"/>
            <a:chOff x="7890203" y="2950972"/>
            <a:chExt cx="411480" cy="294751"/>
          </a:xfrm>
          <a:solidFill>
            <a:schemeClr val="tx2"/>
          </a:solidFill>
        </p:grpSpPr>
        <p:sp>
          <p:nvSpPr>
            <p:cNvPr id="137" name="Freeform 10" descr=" " title=" ">
              <a:extLst>
                <a:ext uri="{FF2B5EF4-FFF2-40B4-BE49-F238E27FC236}">
                  <a16:creationId xmlns:a16="http://schemas.microsoft.com/office/drawing/2014/main" id="{F5C172FF-6471-4E25-81A7-442D0DAB046A}"/>
                </a:ext>
              </a:extLst>
            </p:cNvPr>
            <p:cNvSpPr>
              <a:spLocks noEditPoints="1"/>
            </p:cNvSpPr>
            <p:nvPr/>
          </p:nvSpPr>
          <p:spPr bwMode="auto">
            <a:xfrm>
              <a:off x="7890203" y="3007122"/>
              <a:ext cx="280535" cy="238601"/>
            </a:xfrm>
            <a:custGeom>
              <a:avLst/>
              <a:gdLst>
                <a:gd name="T0" fmla="*/ 624 w 3927"/>
                <a:gd name="T1" fmla="*/ 1 h 3340"/>
                <a:gd name="T2" fmla="*/ 513 w 3927"/>
                <a:gd name="T3" fmla="*/ 12 h 3340"/>
                <a:gd name="T4" fmla="*/ 416 w 3927"/>
                <a:gd name="T5" fmla="*/ 35 h 3340"/>
                <a:gd name="T6" fmla="*/ 276 w 3927"/>
                <a:gd name="T7" fmla="*/ 102 h 3340"/>
                <a:gd name="T8" fmla="*/ 160 w 3927"/>
                <a:gd name="T9" fmla="*/ 207 h 3340"/>
                <a:gd name="T10" fmla="*/ 82 w 3927"/>
                <a:gd name="T11" fmla="*/ 327 h 3340"/>
                <a:gd name="T12" fmla="*/ 35 w 3927"/>
                <a:gd name="T13" fmla="*/ 447 h 3340"/>
                <a:gd name="T14" fmla="*/ 5 w 3927"/>
                <a:gd name="T15" fmla="*/ 593 h 3340"/>
                <a:gd name="T16" fmla="*/ 0 w 3927"/>
                <a:gd name="T17" fmla="*/ 2226 h 3340"/>
                <a:gd name="T18" fmla="*/ 20 w 3927"/>
                <a:gd name="T19" fmla="*/ 2379 h 3340"/>
                <a:gd name="T20" fmla="*/ 55 w 3927"/>
                <a:gd name="T21" fmla="*/ 2493 h 3340"/>
                <a:gd name="T22" fmla="*/ 117 w 3927"/>
                <a:gd name="T23" fmla="*/ 2615 h 3340"/>
                <a:gd name="T24" fmla="*/ 213 w 3927"/>
                <a:gd name="T25" fmla="*/ 2731 h 3340"/>
                <a:gd name="T26" fmla="*/ 352 w 3927"/>
                <a:gd name="T27" fmla="*/ 2822 h 3340"/>
                <a:gd name="T28" fmla="*/ 463 w 3927"/>
                <a:gd name="T29" fmla="*/ 2862 h 3340"/>
                <a:gd name="T30" fmla="*/ 566 w 3927"/>
                <a:gd name="T31" fmla="*/ 2879 h 3340"/>
                <a:gd name="T32" fmla="*/ 790 w 3927"/>
                <a:gd name="T33" fmla="*/ 2883 h 3340"/>
                <a:gd name="T34" fmla="*/ 3273 w 3927"/>
                <a:gd name="T35" fmla="*/ 2883 h 3340"/>
                <a:gd name="T36" fmla="*/ 3388 w 3927"/>
                <a:gd name="T37" fmla="*/ 2876 h 3340"/>
                <a:gd name="T38" fmla="*/ 3489 w 3927"/>
                <a:gd name="T39" fmla="*/ 2856 h 3340"/>
                <a:gd name="T40" fmla="*/ 3615 w 3927"/>
                <a:gd name="T41" fmla="*/ 2803 h 3340"/>
                <a:gd name="T42" fmla="*/ 3742 w 3927"/>
                <a:gd name="T43" fmla="*/ 2704 h 3340"/>
                <a:gd name="T44" fmla="*/ 3830 w 3927"/>
                <a:gd name="T45" fmla="*/ 2585 h 3340"/>
                <a:gd name="T46" fmla="*/ 3883 w 3927"/>
                <a:gd name="T47" fmla="*/ 2463 h 3340"/>
                <a:gd name="T48" fmla="*/ 3917 w 3927"/>
                <a:gd name="T49" fmla="*/ 2329 h 3340"/>
                <a:gd name="T50" fmla="*/ 3927 w 3927"/>
                <a:gd name="T51" fmla="*/ 654 h 3340"/>
                <a:gd name="T52" fmla="*/ 3917 w 3927"/>
                <a:gd name="T53" fmla="*/ 552 h 3340"/>
                <a:gd name="T54" fmla="*/ 3883 w 3927"/>
                <a:gd name="T55" fmla="*/ 418 h 3340"/>
                <a:gd name="T56" fmla="*/ 3830 w 3927"/>
                <a:gd name="T57" fmla="*/ 297 h 3340"/>
                <a:gd name="T58" fmla="*/ 3742 w 3927"/>
                <a:gd name="T59" fmla="*/ 179 h 3340"/>
                <a:gd name="T60" fmla="*/ 3615 w 3927"/>
                <a:gd name="T61" fmla="*/ 80 h 3340"/>
                <a:gd name="T62" fmla="*/ 3489 w 3927"/>
                <a:gd name="T63" fmla="*/ 29 h 3340"/>
                <a:gd name="T64" fmla="*/ 3388 w 3927"/>
                <a:gd name="T65" fmla="*/ 7 h 3340"/>
                <a:gd name="T66" fmla="*/ 3273 w 3927"/>
                <a:gd name="T67" fmla="*/ 0 h 3340"/>
                <a:gd name="T68" fmla="*/ 3664 w 3927"/>
                <a:gd name="T69" fmla="*/ 2244 h 3340"/>
                <a:gd name="T70" fmla="*/ 3644 w 3927"/>
                <a:gd name="T71" fmla="*/ 2352 h 3340"/>
                <a:gd name="T72" fmla="*/ 3606 w 3927"/>
                <a:gd name="T73" fmla="*/ 2442 h 3340"/>
                <a:gd name="T74" fmla="*/ 3554 w 3927"/>
                <a:gd name="T75" fmla="*/ 2513 h 3340"/>
                <a:gd name="T76" fmla="*/ 3478 w 3927"/>
                <a:gd name="T77" fmla="*/ 2573 h 3340"/>
                <a:gd name="T78" fmla="*/ 3373 w 3927"/>
                <a:gd name="T79" fmla="*/ 2612 h 3340"/>
                <a:gd name="T80" fmla="*/ 1664 w 3927"/>
                <a:gd name="T81" fmla="*/ 2621 h 3340"/>
                <a:gd name="T82" fmla="*/ 655 w 3927"/>
                <a:gd name="T83" fmla="*/ 2621 h 3340"/>
                <a:gd name="T84" fmla="*/ 563 w 3927"/>
                <a:gd name="T85" fmla="*/ 2609 h 3340"/>
                <a:gd name="T86" fmla="*/ 458 w 3927"/>
                <a:gd name="T87" fmla="*/ 2573 h 3340"/>
                <a:gd name="T88" fmla="*/ 387 w 3927"/>
                <a:gd name="T89" fmla="*/ 2525 h 3340"/>
                <a:gd name="T90" fmla="*/ 323 w 3927"/>
                <a:gd name="T91" fmla="*/ 2455 h 3340"/>
                <a:gd name="T92" fmla="*/ 279 w 3927"/>
                <a:gd name="T93" fmla="*/ 2356 h 3340"/>
                <a:gd name="T94" fmla="*/ 262 w 3927"/>
                <a:gd name="T95" fmla="*/ 2226 h 3340"/>
                <a:gd name="T96" fmla="*/ 266 w 3927"/>
                <a:gd name="T97" fmla="*/ 586 h 3340"/>
                <a:gd name="T98" fmla="*/ 298 w 3927"/>
                <a:gd name="T99" fmla="*/ 473 h 3340"/>
                <a:gd name="T100" fmla="*/ 353 w 3927"/>
                <a:gd name="T101" fmla="*/ 389 h 3340"/>
                <a:gd name="T102" fmla="*/ 422 w 3927"/>
                <a:gd name="T103" fmla="*/ 332 h 3340"/>
                <a:gd name="T104" fmla="*/ 495 w 3927"/>
                <a:gd name="T105" fmla="*/ 295 h 3340"/>
                <a:gd name="T106" fmla="*/ 618 w 3927"/>
                <a:gd name="T107" fmla="*/ 265 h 3340"/>
                <a:gd name="T108" fmla="*/ 3273 w 3927"/>
                <a:gd name="T109" fmla="*/ 261 h 3340"/>
                <a:gd name="T110" fmla="*/ 3402 w 3927"/>
                <a:gd name="T111" fmla="*/ 278 h 3340"/>
                <a:gd name="T112" fmla="*/ 3500 w 3927"/>
                <a:gd name="T113" fmla="*/ 324 h 3340"/>
                <a:gd name="T114" fmla="*/ 3570 w 3927"/>
                <a:gd name="T115" fmla="*/ 386 h 3340"/>
                <a:gd name="T116" fmla="*/ 3617 w 3927"/>
                <a:gd name="T117" fmla="*/ 458 h 3340"/>
                <a:gd name="T118" fmla="*/ 3653 w 3927"/>
                <a:gd name="T119" fmla="*/ 563 h 3340"/>
                <a:gd name="T120" fmla="*/ 3665 w 3927"/>
                <a:gd name="T121" fmla="*/ 654 h 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7" h="3340">
                  <a:moveTo>
                    <a:pt x="3273" y="0"/>
                  </a:moveTo>
                  <a:lnTo>
                    <a:pt x="655" y="0"/>
                  </a:lnTo>
                  <a:lnTo>
                    <a:pt x="655" y="0"/>
                  </a:lnTo>
                  <a:lnTo>
                    <a:pt x="624" y="1"/>
                  </a:lnTo>
                  <a:lnTo>
                    <a:pt x="595" y="3"/>
                  </a:lnTo>
                  <a:lnTo>
                    <a:pt x="566" y="4"/>
                  </a:lnTo>
                  <a:lnTo>
                    <a:pt x="539" y="7"/>
                  </a:lnTo>
                  <a:lnTo>
                    <a:pt x="513" y="12"/>
                  </a:lnTo>
                  <a:lnTo>
                    <a:pt x="487" y="16"/>
                  </a:lnTo>
                  <a:lnTo>
                    <a:pt x="463" y="22"/>
                  </a:lnTo>
                  <a:lnTo>
                    <a:pt x="438" y="29"/>
                  </a:lnTo>
                  <a:lnTo>
                    <a:pt x="416" y="35"/>
                  </a:lnTo>
                  <a:lnTo>
                    <a:pt x="393" y="42"/>
                  </a:lnTo>
                  <a:lnTo>
                    <a:pt x="352" y="61"/>
                  </a:lnTo>
                  <a:lnTo>
                    <a:pt x="312" y="80"/>
                  </a:lnTo>
                  <a:lnTo>
                    <a:pt x="276" y="102"/>
                  </a:lnTo>
                  <a:lnTo>
                    <a:pt x="244" y="126"/>
                  </a:lnTo>
                  <a:lnTo>
                    <a:pt x="213" y="152"/>
                  </a:lnTo>
                  <a:lnTo>
                    <a:pt x="186" y="179"/>
                  </a:lnTo>
                  <a:lnTo>
                    <a:pt x="160" y="207"/>
                  </a:lnTo>
                  <a:lnTo>
                    <a:pt x="137" y="236"/>
                  </a:lnTo>
                  <a:lnTo>
                    <a:pt x="117" y="266"/>
                  </a:lnTo>
                  <a:lnTo>
                    <a:pt x="97" y="297"/>
                  </a:lnTo>
                  <a:lnTo>
                    <a:pt x="82" y="327"/>
                  </a:lnTo>
                  <a:lnTo>
                    <a:pt x="67" y="357"/>
                  </a:lnTo>
                  <a:lnTo>
                    <a:pt x="55" y="388"/>
                  </a:lnTo>
                  <a:lnTo>
                    <a:pt x="44" y="418"/>
                  </a:lnTo>
                  <a:lnTo>
                    <a:pt x="35" y="447"/>
                  </a:lnTo>
                  <a:lnTo>
                    <a:pt x="26" y="475"/>
                  </a:lnTo>
                  <a:lnTo>
                    <a:pt x="20" y="502"/>
                  </a:lnTo>
                  <a:lnTo>
                    <a:pt x="11" y="552"/>
                  </a:lnTo>
                  <a:lnTo>
                    <a:pt x="5" y="593"/>
                  </a:lnTo>
                  <a:lnTo>
                    <a:pt x="2" y="625"/>
                  </a:lnTo>
                  <a:lnTo>
                    <a:pt x="0" y="654"/>
                  </a:lnTo>
                  <a:lnTo>
                    <a:pt x="0" y="2226"/>
                  </a:lnTo>
                  <a:lnTo>
                    <a:pt x="0" y="2226"/>
                  </a:lnTo>
                  <a:lnTo>
                    <a:pt x="2" y="2254"/>
                  </a:lnTo>
                  <a:lnTo>
                    <a:pt x="5" y="2286"/>
                  </a:lnTo>
                  <a:lnTo>
                    <a:pt x="11" y="2329"/>
                  </a:lnTo>
                  <a:lnTo>
                    <a:pt x="20" y="2379"/>
                  </a:lnTo>
                  <a:lnTo>
                    <a:pt x="26" y="2405"/>
                  </a:lnTo>
                  <a:lnTo>
                    <a:pt x="35" y="2434"/>
                  </a:lnTo>
                  <a:lnTo>
                    <a:pt x="44" y="2463"/>
                  </a:lnTo>
                  <a:lnTo>
                    <a:pt x="55" y="2493"/>
                  </a:lnTo>
                  <a:lnTo>
                    <a:pt x="67" y="2524"/>
                  </a:lnTo>
                  <a:lnTo>
                    <a:pt x="82" y="2554"/>
                  </a:lnTo>
                  <a:lnTo>
                    <a:pt x="97" y="2585"/>
                  </a:lnTo>
                  <a:lnTo>
                    <a:pt x="117" y="2615"/>
                  </a:lnTo>
                  <a:lnTo>
                    <a:pt x="137" y="2646"/>
                  </a:lnTo>
                  <a:lnTo>
                    <a:pt x="160" y="2675"/>
                  </a:lnTo>
                  <a:lnTo>
                    <a:pt x="186" y="2704"/>
                  </a:lnTo>
                  <a:lnTo>
                    <a:pt x="213" y="2731"/>
                  </a:lnTo>
                  <a:lnTo>
                    <a:pt x="244" y="2757"/>
                  </a:lnTo>
                  <a:lnTo>
                    <a:pt x="276" y="2781"/>
                  </a:lnTo>
                  <a:lnTo>
                    <a:pt x="312" y="2803"/>
                  </a:lnTo>
                  <a:lnTo>
                    <a:pt x="352" y="2822"/>
                  </a:lnTo>
                  <a:lnTo>
                    <a:pt x="393" y="2841"/>
                  </a:lnTo>
                  <a:lnTo>
                    <a:pt x="416" y="2848"/>
                  </a:lnTo>
                  <a:lnTo>
                    <a:pt x="438" y="2856"/>
                  </a:lnTo>
                  <a:lnTo>
                    <a:pt x="463" y="2862"/>
                  </a:lnTo>
                  <a:lnTo>
                    <a:pt x="487" y="2866"/>
                  </a:lnTo>
                  <a:lnTo>
                    <a:pt x="513" y="2873"/>
                  </a:lnTo>
                  <a:lnTo>
                    <a:pt x="539" y="2876"/>
                  </a:lnTo>
                  <a:lnTo>
                    <a:pt x="566" y="2879"/>
                  </a:lnTo>
                  <a:lnTo>
                    <a:pt x="595" y="2882"/>
                  </a:lnTo>
                  <a:lnTo>
                    <a:pt x="624" y="2883"/>
                  </a:lnTo>
                  <a:lnTo>
                    <a:pt x="655" y="2883"/>
                  </a:lnTo>
                  <a:lnTo>
                    <a:pt x="790" y="2883"/>
                  </a:lnTo>
                  <a:lnTo>
                    <a:pt x="1251" y="3340"/>
                  </a:lnTo>
                  <a:lnTo>
                    <a:pt x="1703" y="2883"/>
                  </a:lnTo>
                  <a:lnTo>
                    <a:pt x="3273" y="2883"/>
                  </a:lnTo>
                  <a:lnTo>
                    <a:pt x="3273" y="2883"/>
                  </a:lnTo>
                  <a:lnTo>
                    <a:pt x="3303" y="2883"/>
                  </a:lnTo>
                  <a:lnTo>
                    <a:pt x="3332" y="2882"/>
                  </a:lnTo>
                  <a:lnTo>
                    <a:pt x="3361" y="2879"/>
                  </a:lnTo>
                  <a:lnTo>
                    <a:pt x="3388" y="2876"/>
                  </a:lnTo>
                  <a:lnTo>
                    <a:pt x="3414" y="2873"/>
                  </a:lnTo>
                  <a:lnTo>
                    <a:pt x="3440" y="2866"/>
                  </a:lnTo>
                  <a:lnTo>
                    <a:pt x="3465" y="2862"/>
                  </a:lnTo>
                  <a:lnTo>
                    <a:pt x="3489" y="2856"/>
                  </a:lnTo>
                  <a:lnTo>
                    <a:pt x="3512" y="2848"/>
                  </a:lnTo>
                  <a:lnTo>
                    <a:pt x="3535" y="2841"/>
                  </a:lnTo>
                  <a:lnTo>
                    <a:pt x="3576" y="2822"/>
                  </a:lnTo>
                  <a:lnTo>
                    <a:pt x="3615" y="2803"/>
                  </a:lnTo>
                  <a:lnTo>
                    <a:pt x="3652" y="2781"/>
                  </a:lnTo>
                  <a:lnTo>
                    <a:pt x="3684" y="2757"/>
                  </a:lnTo>
                  <a:lnTo>
                    <a:pt x="3714" y="2731"/>
                  </a:lnTo>
                  <a:lnTo>
                    <a:pt x="3742" y="2704"/>
                  </a:lnTo>
                  <a:lnTo>
                    <a:pt x="3767" y="2675"/>
                  </a:lnTo>
                  <a:lnTo>
                    <a:pt x="3790" y="2646"/>
                  </a:lnTo>
                  <a:lnTo>
                    <a:pt x="3810" y="2615"/>
                  </a:lnTo>
                  <a:lnTo>
                    <a:pt x="3830" y="2585"/>
                  </a:lnTo>
                  <a:lnTo>
                    <a:pt x="3845" y="2554"/>
                  </a:lnTo>
                  <a:lnTo>
                    <a:pt x="3860" y="2524"/>
                  </a:lnTo>
                  <a:lnTo>
                    <a:pt x="3872" y="2493"/>
                  </a:lnTo>
                  <a:lnTo>
                    <a:pt x="3883" y="2463"/>
                  </a:lnTo>
                  <a:lnTo>
                    <a:pt x="3892" y="2434"/>
                  </a:lnTo>
                  <a:lnTo>
                    <a:pt x="3901" y="2405"/>
                  </a:lnTo>
                  <a:lnTo>
                    <a:pt x="3907" y="2379"/>
                  </a:lnTo>
                  <a:lnTo>
                    <a:pt x="3917" y="2329"/>
                  </a:lnTo>
                  <a:lnTo>
                    <a:pt x="3923" y="2286"/>
                  </a:lnTo>
                  <a:lnTo>
                    <a:pt x="3926" y="2254"/>
                  </a:lnTo>
                  <a:lnTo>
                    <a:pt x="3927" y="2226"/>
                  </a:lnTo>
                  <a:lnTo>
                    <a:pt x="3927" y="654"/>
                  </a:lnTo>
                  <a:lnTo>
                    <a:pt x="3927" y="654"/>
                  </a:lnTo>
                  <a:lnTo>
                    <a:pt x="3926" y="627"/>
                  </a:lnTo>
                  <a:lnTo>
                    <a:pt x="3923" y="595"/>
                  </a:lnTo>
                  <a:lnTo>
                    <a:pt x="3917" y="552"/>
                  </a:lnTo>
                  <a:lnTo>
                    <a:pt x="3907" y="504"/>
                  </a:lnTo>
                  <a:lnTo>
                    <a:pt x="3901" y="476"/>
                  </a:lnTo>
                  <a:lnTo>
                    <a:pt x="3892" y="447"/>
                  </a:lnTo>
                  <a:lnTo>
                    <a:pt x="3883" y="418"/>
                  </a:lnTo>
                  <a:lnTo>
                    <a:pt x="3872" y="388"/>
                  </a:lnTo>
                  <a:lnTo>
                    <a:pt x="3860" y="357"/>
                  </a:lnTo>
                  <a:lnTo>
                    <a:pt x="3845" y="327"/>
                  </a:lnTo>
                  <a:lnTo>
                    <a:pt x="3830" y="297"/>
                  </a:lnTo>
                  <a:lnTo>
                    <a:pt x="3810" y="266"/>
                  </a:lnTo>
                  <a:lnTo>
                    <a:pt x="3790" y="237"/>
                  </a:lnTo>
                  <a:lnTo>
                    <a:pt x="3767" y="207"/>
                  </a:lnTo>
                  <a:lnTo>
                    <a:pt x="3742" y="179"/>
                  </a:lnTo>
                  <a:lnTo>
                    <a:pt x="3714" y="152"/>
                  </a:lnTo>
                  <a:lnTo>
                    <a:pt x="3684" y="126"/>
                  </a:lnTo>
                  <a:lnTo>
                    <a:pt x="3652" y="102"/>
                  </a:lnTo>
                  <a:lnTo>
                    <a:pt x="3615" y="80"/>
                  </a:lnTo>
                  <a:lnTo>
                    <a:pt x="3576" y="61"/>
                  </a:lnTo>
                  <a:lnTo>
                    <a:pt x="3535" y="44"/>
                  </a:lnTo>
                  <a:lnTo>
                    <a:pt x="3512" y="35"/>
                  </a:lnTo>
                  <a:lnTo>
                    <a:pt x="3489" y="29"/>
                  </a:lnTo>
                  <a:lnTo>
                    <a:pt x="3465" y="22"/>
                  </a:lnTo>
                  <a:lnTo>
                    <a:pt x="3440" y="16"/>
                  </a:lnTo>
                  <a:lnTo>
                    <a:pt x="3414" y="12"/>
                  </a:lnTo>
                  <a:lnTo>
                    <a:pt x="3388" y="7"/>
                  </a:lnTo>
                  <a:lnTo>
                    <a:pt x="3361" y="4"/>
                  </a:lnTo>
                  <a:lnTo>
                    <a:pt x="3332" y="3"/>
                  </a:lnTo>
                  <a:lnTo>
                    <a:pt x="3303" y="1"/>
                  </a:lnTo>
                  <a:lnTo>
                    <a:pt x="3273" y="0"/>
                  </a:lnTo>
                  <a:lnTo>
                    <a:pt x="3273" y="0"/>
                  </a:lnTo>
                  <a:close/>
                  <a:moveTo>
                    <a:pt x="3665" y="2226"/>
                  </a:moveTo>
                  <a:lnTo>
                    <a:pt x="3665" y="2226"/>
                  </a:lnTo>
                  <a:lnTo>
                    <a:pt x="3664" y="2244"/>
                  </a:lnTo>
                  <a:lnTo>
                    <a:pt x="3662" y="2262"/>
                  </a:lnTo>
                  <a:lnTo>
                    <a:pt x="3659" y="2288"/>
                  </a:lnTo>
                  <a:lnTo>
                    <a:pt x="3653" y="2318"/>
                  </a:lnTo>
                  <a:lnTo>
                    <a:pt x="3644" y="2352"/>
                  </a:lnTo>
                  <a:lnTo>
                    <a:pt x="3632" y="2387"/>
                  </a:lnTo>
                  <a:lnTo>
                    <a:pt x="3624" y="2405"/>
                  </a:lnTo>
                  <a:lnTo>
                    <a:pt x="3617" y="2423"/>
                  </a:lnTo>
                  <a:lnTo>
                    <a:pt x="3606" y="2442"/>
                  </a:lnTo>
                  <a:lnTo>
                    <a:pt x="3595" y="2460"/>
                  </a:lnTo>
                  <a:lnTo>
                    <a:pt x="3583" y="2478"/>
                  </a:lnTo>
                  <a:lnTo>
                    <a:pt x="3570" y="2497"/>
                  </a:lnTo>
                  <a:lnTo>
                    <a:pt x="3554" y="2513"/>
                  </a:lnTo>
                  <a:lnTo>
                    <a:pt x="3538" y="2530"/>
                  </a:lnTo>
                  <a:lnTo>
                    <a:pt x="3519" y="2545"/>
                  </a:lnTo>
                  <a:lnTo>
                    <a:pt x="3500" y="2559"/>
                  </a:lnTo>
                  <a:lnTo>
                    <a:pt x="3478" y="2573"/>
                  </a:lnTo>
                  <a:lnTo>
                    <a:pt x="3455" y="2585"/>
                  </a:lnTo>
                  <a:lnTo>
                    <a:pt x="3430" y="2595"/>
                  </a:lnTo>
                  <a:lnTo>
                    <a:pt x="3402" y="2605"/>
                  </a:lnTo>
                  <a:lnTo>
                    <a:pt x="3373" y="2612"/>
                  </a:lnTo>
                  <a:lnTo>
                    <a:pt x="3341" y="2617"/>
                  </a:lnTo>
                  <a:lnTo>
                    <a:pt x="3308" y="2620"/>
                  </a:lnTo>
                  <a:lnTo>
                    <a:pt x="3273" y="2621"/>
                  </a:lnTo>
                  <a:lnTo>
                    <a:pt x="1664" y="2621"/>
                  </a:lnTo>
                  <a:lnTo>
                    <a:pt x="1247" y="3023"/>
                  </a:lnTo>
                  <a:lnTo>
                    <a:pt x="854" y="2621"/>
                  </a:lnTo>
                  <a:lnTo>
                    <a:pt x="655" y="2621"/>
                  </a:lnTo>
                  <a:lnTo>
                    <a:pt x="655" y="2621"/>
                  </a:lnTo>
                  <a:lnTo>
                    <a:pt x="638" y="2621"/>
                  </a:lnTo>
                  <a:lnTo>
                    <a:pt x="618" y="2618"/>
                  </a:lnTo>
                  <a:lnTo>
                    <a:pt x="594" y="2615"/>
                  </a:lnTo>
                  <a:lnTo>
                    <a:pt x="563" y="2609"/>
                  </a:lnTo>
                  <a:lnTo>
                    <a:pt x="530" y="2600"/>
                  </a:lnTo>
                  <a:lnTo>
                    <a:pt x="495" y="2588"/>
                  </a:lnTo>
                  <a:lnTo>
                    <a:pt x="476" y="2580"/>
                  </a:lnTo>
                  <a:lnTo>
                    <a:pt x="458" y="2573"/>
                  </a:lnTo>
                  <a:lnTo>
                    <a:pt x="440" y="2562"/>
                  </a:lnTo>
                  <a:lnTo>
                    <a:pt x="422" y="2551"/>
                  </a:lnTo>
                  <a:lnTo>
                    <a:pt x="403" y="2539"/>
                  </a:lnTo>
                  <a:lnTo>
                    <a:pt x="387" y="2525"/>
                  </a:lnTo>
                  <a:lnTo>
                    <a:pt x="368" y="2510"/>
                  </a:lnTo>
                  <a:lnTo>
                    <a:pt x="353" y="2493"/>
                  </a:lnTo>
                  <a:lnTo>
                    <a:pt x="338" y="2475"/>
                  </a:lnTo>
                  <a:lnTo>
                    <a:pt x="323" y="2455"/>
                  </a:lnTo>
                  <a:lnTo>
                    <a:pt x="311" y="2433"/>
                  </a:lnTo>
                  <a:lnTo>
                    <a:pt x="298" y="2410"/>
                  </a:lnTo>
                  <a:lnTo>
                    <a:pt x="288" y="2384"/>
                  </a:lnTo>
                  <a:lnTo>
                    <a:pt x="279" y="2356"/>
                  </a:lnTo>
                  <a:lnTo>
                    <a:pt x="271" y="2328"/>
                  </a:lnTo>
                  <a:lnTo>
                    <a:pt x="266" y="2296"/>
                  </a:lnTo>
                  <a:lnTo>
                    <a:pt x="263" y="2262"/>
                  </a:lnTo>
                  <a:lnTo>
                    <a:pt x="262" y="2226"/>
                  </a:lnTo>
                  <a:lnTo>
                    <a:pt x="262" y="654"/>
                  </a:lnTo>
                  <a:lnTo>
                    <a:pt x="262" y="654"/>
                  </a:lnTo>
                  <a:lnTo>
                    <a:pt x="263" y="619"/>
                  </a:lnTo>
                  <a:lnTo>
                    <a:pt x="266" y="586"/>
                  </a:lnTo>
                  <a:lnTo>
                    <a:pt x="271" y="554"/>
                  </a:lnTo>
                  <a:lnTo>
                    <a:pt x="279" y="525"/>
                  </a:lnTo>
                  <a:lnTo>
                    <a:pt x="288" y="497"/>
                  </a:lnTo>
                  <a:lnTo>
                    <a:pt x="298" y="473"/>
                  </a:lnTo>
                  <a:lnTo>
                    <a:pt x="311" y="449"/>
                  </a:lnTo>
                  <a:lnTo>
                    <a:pt x="323" y="427"/>
                  </a:lnTo>
                  <a:lnTo>
                    <a:pt x="338" y="408"/>
                  </a:lnTo>
                  <a:lnTo>
                    <a:pt x="353" y="389"/>
                  </a:lnTo>
                  <a:lnTo>
                    <a:pt x="368" y="373"/>
                  </a:lnTo>
                  <a:lnTo>
                    <a:pt x="387" y="357"/>
                  </a:lnTo>
                  <a:lnTo>
                    <a:pt x="403" y="344"/>
                  </a:lnTo>
                  <a:lnTo>
                    <a:pt x="422" y="332"/>
                  </a:lnTo>
                  <a:lnTo>
                    <a:pt x="440" y="321"/>
                  </a:lnTo>
                  <a:lnTo>
                    <a:pt x="458" y="312"/>
                  </a:lnTo>
                  <a:lnTo>
                    <a:pt x="476" y="303"/>
                  </a:lnTo>
                  <a:lnTo>
                    <a:pt x="495" y="295"/>
                  </a:lnTo>
                  <a:lnTo>
                    <a:pt x="530" y="283"/>
                  </a:lnTo>
                  <a:lnTo>
                    <a:pt x="563" y="274"/>
                  </a:lnTo>
                  <a:lnTo>
                    <a:pt x="594" y="268"/>
                  </a:lnTo>
                  <a:lnTo>
                    <a:pt x="618" y="265"/>
                  </a:lnTo>
                  <a:lnTo>
                    <a:pt x="638" y="263"/>
                  </a:lnTo>
                  <a:lnTo>
                    <a:pt x="655" y="261"/>
                  </a:lnTo>
                  <a:lnTo>
                    <a:pt x="3273" y="261"/>
                  </a:lnTo>
                  <a:lnTo>
                    <a:pt x="3273" y="261"/>
                  </a:lnTo>
                  <a:lnTo>
                    <a:pt x="3308" y="263"/>
                  </a:lnTo>
                  <a:lnTo>
                    <a:pt x="3341" y="266"/>
                  </a:lnTo>
                  <a:lnTo>
                    <a:pt x="3373" y="272"/>
                  </a:lnTo>
                  <a:lnTo>
                    <a:pt x="3402" y="278"/>
                  </a:lnTo>
                  <a:lnTo>
                    <a:pt x="3430" y="287"/>
                  </a:lnTo>
                  <a:lnTo>
                    <a:pt x="3455" y="298"/>
                  </a:lnTo>
                  <a:lnTo>
                    <a:pt x="3478" y="310"/>
                  </a:lnTo>
                  <a:lnTo>
                    <a:pt x="3500" y="324"/>
                  </a:lnTo>
                  <a:lnTo>
                    <a:pt x="3519" y="338"/>
                  </a:lnTo>
                  <a:lnTo>
                    <a:pt x="3538" y="353"/>
                  </a:lnTo>
                  <a:lnTo>
                    <a:pt x="3554" y="370"/>
                  </a:lnTo>
                  <a:lnTo>
                    <a:pt x="3570" y="386"/>
                  </a:lnTo>
                  <a:lnTo>
                    <a:pt x="3583" y="403"/>
                  </a:lnTo>
                  <a:lnTo>
                    <a:pt x="3595" y="421"/>
                  </a:lnTo>
                  <a:lnTo>
                    <a:pt x="3606" y="440"/>
                  </a:lnTo>
                  <a:lnTo>
                    <a:pt x="3617" y="458"/>
                  </a:lnTo>
                  <a:lnTo>
                    <a:pt x="3624" y="476"/>
                  </a:lnTo>
                  <a:lnTo>
                    <a:pt x="3632" y="494"/>
                  </a:lnTo>
                  <a:lnTo>
                    <a:pt x="3644" y="531"/>
                  </a:lnTo>
                  <a:lnTo>
                    <a:pt x="3653" y="563"/>
                  </a:lnTo>
                  <a:lnTo>
                    <a:pt x="3659" y="593"/>
                  </a:lnTo>
                  <a:lnTo>
                    <a:pt x="3662" y="618"/>
                  </a:lnTo>
                  <a:lnTo>
                    <a:pt x="3664" y="638"/>
                  </a:lnTo>
                  <a:lnTo>
                    <a:pt x="3665" y="654"/>
                  </a:lnTo>
                  <a:lnTo>
                    <a:pt x="3665" y="2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ctr" anchorCtr="0" compatLnSpc="1">
              <a:prstTxWarp prst="textNoShape">
                <a:avLst/>
              </a:prstTxWarp>
            </a:bodyPr>
            <a:lstStyle/>
            <a:p>
              <a:pPr algn="ctr" defTabSz="609021"/>
              <a:endParaRPr lang="en-US" sz="1599" dirty="0">
                <a:solidFill>
                  <a:srgbClr val="000000"/>
                </a:solidFill>
              </a:endParaRPr>
            </a:p>
          </p:txBody>
        </p:sp>
        <p:sp>
          <p:nvSpPr>
            <p:cNvPr id="138" name="Freeform 11" descr=" " title=" ">
              <a:extLst>
                <a:ext uri="{FF2B5EF4-FFF2-40B4-BE49-F238E27FC236}">
                  <a16:creationId xmlns:a16="http://schemas.microsoft.com/office/drawing/2014/main" id="{518F9CEF-3B28-4F98-9CB1-DC6C2342C9A6}"/>
                </a:ext>
              </a:extLst>
            </p:cNvPr>
            <p:cNvSpPr>
              <a:spLocks/>
            </p:cNvSpPr>
            <p:nvPr/>
          </p:nvSpPr>
          <p:spPr bwMode="auto">
            <a:xfrm>
              <a:off x="8021148" y="2950972"/>
              <a:ext cx="280535" cy="238601"/>
            </a:xfrm>
            <a:custGeom>
              <a:avLst/>
              <a:gdLst>
                <a:gd name="T0" fmla="*/ 654 w 3927"/>
                <a:gd name="T1" fmla="*/ 0 h 3340"/>
                <a:gd name="T2" fmla="*/ 566 w 3927"/>
                <a:gd name="T3" fmla="*/ 5 h 3340"/>
                <a:gd name="T4" fmla="*/ 487 w 3927"/>
                <a:gd name="T5" fmla="*/ 17 h 3340"/>
                <a:gd name="T6" fmla="*/ 415 w 3927"/>
                <a:gd name="T7" fmla="*/ 35 h 3340"/>
                <a:gd name="T8" fmla="*/ 312 w 3927"/>
                <a:gd name="T9" fmla="*/ 81 h 3340"/>
                <a:gd name="T10" fmla="*/ 213 w 3927"/>
                <a:gd name="T11" fmla="*/ 152 h 3340"/>
                <a:gd name="T12" fmla="*/ 137 w 3927"/>
                <a:gd name="T13" fmla="*/ 236 h 3340"/>
                <a:gd name="T14" fmla="*/ 82 w 3927"/>
                <a:gd name="T15" fmla="*/ 327 h 3340"/>
                <a:gd name="T16" fmla="*/ 44 w 3927"/>
                <a:gd name="T17" fmla="*/ 419 h 3340"/>
                <a:gd name="T18" fmla="*/ 20 w 3927"/>
                <a:gd name="T19" fmla="*/ 502 h 3340"/>
                <a:gd name="T20" fmla="*/ 1 w 3927"/>
                <a:gd name="T21" fmla="*/ 626 h 3340"/>
                <a:gd name="T22" fmla="*/ 262 w 3927"/>
                <a:gd name="T23" fmla="*/ 655 h 3340"/>
                <a:gd name="T24" fmla="*/ 268 w 3927"/>
                <a:gd name="T25" fmla="*/ 594 h 3340"/>
                <a:gd name="T26" fmla="*/ 295 w 3927"/>
                <a:gd name="T27" fmla="*/ 495 h 3340"/>
                <a:gd name="T28" fmla="*/ 321 w 3927"/>
                <a:gd name="T29" fmla="*/ 440 h 3340"/>
                <a:gd name="T30" fmla="*/ 357 w 3927"/>
                <a:gd name="T31" fmla="*/ 387 h 3340"/>
                <a:gd name="T32" fmla="*/ 408 w 3927"/>
                <a:gd name="T33" fmla="*/ 338 h 3340"/>
                <a:gd name="T34" fmla="*/ 472 w 3927"/>
                <a:gd name="T35" fmla="*/ 298 h 3340"/>
                <a:gd name="T36" fmla="*/ 554 w 3927"/>
                <a:gd name="T37" fmla="*/ 273 h 3340"/>
                <a:gd name="T38" fmla="*/ 654 w 3927"/>
                <a:gd name="T39" fmla="*/ 262 h 3340"/>
                <a:gd name="T40" fmla="*/ 3307 w 3927"/>
                <a:gd name="T41" fmla="*/ 263 h 3340"/>
                <a:gd name="T42" fmla="*/ 3402 w 3927"/>
                <a:gd name="T43" fmla="*/ 279 h 3340"/>
                <a:gd name="T44" fmla="*/ 3478 w 3927"/>
                <a:gd name="T45" fmla="*/ 311 h 3340"/>
                <a:gd name="T46" fmla="*/ 3537 w 3927"/>
                <a:gd name="T47" fmla="*/ 353 h 3340"/>
                <a:gd name="T48" fmla="*/ 3583 w 3927"/>
                <a:gd name="T49" fmla="*/ 403 h 3340"/>
                <a:gd name="T50" fmla="*/ 3616 w 3927"/>
                <a:gd name="T51" fmla="*/ 458 h 3340"/>
                <a:gd name="T52" fmla="*/ 3644 w 3927"/>
                <a:gd name="T53" fmla="*/ 531 h 3340"/>
                <a:gd name="T54" fmla="*/ 3662 w 3927"/>
                <a:gd name="T55" fmla="*/ 618 h 3340"/>
                <a:gd name="T56" fmla="*/ 3665 w 3927"/>
                <a:gd name="T57" fmla="*/ 2226 h 3340"/>
                <a:gd name="T58" fmla="*/ 3662 w 3927"/>
                <a:gd name="T59" fmla="*/ 2262 h 3340"/>
                <a:gd name="T60" fmla="*/ 3644 w 3927"/>
                <a:gd name="T61" fmla="*/ 2351 h 3340"/>
                <a:gd name="T62" fmla="*/ 3616 w 3927"/>
                <a:gd name="T63" fmla="*/ 2422 h 3340"/>
                <a:gd name="T64" fmla="*/ 3583 w 3927"/>
                <a:gd name="T65" fmla="*/ 2477 h 3340"/>
                <a:gd name="T66" fmla="*/ 3537 w 3927"/>
                <a:gd name="T67" fmla="*/ 2529 h 3340"/>
                <a:gd name="T68" fmla="*/ 3478 w 3927"/>
                <a:gd name="T69" fmla="*/ 2572 h 3340"/>
                <a:gd name="T70" fmla="*/ 3402 w 3927"/>
                <a:gd name="T71" fmla="*/ 2602 h 3340"/>
                <a:gd name="T72" fmla="*/ 3307 w 3927"/>
                <a:gd name="T73" fmla="*/ 2619 h 3340"/>
                <a:gd name="T74" fmla="*/ 2624 w 3927"/>
                <a:gd name="T75" fmla="*/ 3015 h 3340"/>
                <a:gd name="T76" fmla="*/ 2222 w 3927"/>
                <a:gd name="T77" fmla="*/ 2884 h 3340"/>
                <a:gd name="T78" fmla="*/ 3272 w 3927"/>
                <a:gd name="T79" fmla="*/ 2884 h 3340"/>
                <a:gd name="T80" fmla="*/ 3332 w 3927"/>
                <a:gd name="T81" fmla="*/ 2882 h 3340"/>
                <a:gd name="T82" fmla="*/ 3414 w 3927"/>
                <a:gd name="T83" fmla="*/ 2873 h 3340"/>
                <a:gd name="T84" fmla="*/ 3489 w 3927"/>
                <a:gd name="T85" fmla="*/ 2856 h 3340"/>
                <a:gd name="T86" fmla="*/ 3575 w 3927"/>
                <a:gd name="T87" fmla="*/ 2823 h 3340"/>
                <a:gd name="T88" fmla="*/ 3683 w 3927"/>
                <a:gd name="T89" fmla="*/ 2757 h 3340"/>
                <a:gd name="T90" fmla="*/ 3767 w 3927"/>
                <a:gd name="T91" fmla="*/ 2675 h 3340"/>
                <a:gd name="T92" fmla="*/ 3830 w 3927"/>
                <a:gd name="T93" fmla="*/ 2585 h 3340"/>
                <a:gd name="T94" fmla="*/ 3872 w 3927"/>
                <a:gd name="T95" fmla="*/ 2494 h 3340"/>
                <a:gd name="T96" fmla="*/ 3901 w 3927"/>
                <a:gd name="T97" fmla="*/ 2406 h 3340"/>
                <a:gd name="T98" fmla="*/ 3922 w 3927"/>
                <a:gd name="T99" fmla="*/ 2287 h 3340"/>
                <a:gd name="T100" fmla="*/ 3927 w 3927"/>
                <a:gd name="T101" fmla="*/ 655 h 3340"/>
                <a:gd name="T102" fmla="*/ 3922 w 3927"/>
                <a:gd name="T103" fmla="*/ 595 h 3340"/>
                <a:gd name="T104" fmla="*/ 3901 w 3927"/>
                <a:gd name="T105" fmla="*/ 477 h 3340"/>
                <a:gd name="T106" fmla="*/ 3872 w 3927"/>
                <a:gd name="T107" fmla="*/ 388 h 3340"/>
                <a:gd name="T108" fmla="*/ 3830 w 3927"/>
                <a:gd name="T109" fmla="*/ 297 h 3340"/>
                <a:gd name="T110" fmla="*/ 3767 w 3927"/>
                <a:gd name="T111" fmla="*/ 207 h 3340"/>
                <a:gd name="T112" fmla="*/ 3683 w 3927"/>
                <a:gd name="T113" fmla="*/ 126 h 3340"/>
                <a:gd name="T114" fmla="*/ 3575 w 3927"/>
                <a:gd name="T115" fmla="*/ 61 h 3340"/>
                <a:gd name="T116" fmla="*/ 3489 w 3927"/>
                <a:gd name="T117" fmla="*/ 29 h 3340"/>
                <a:gd name="T118" fmla="*/ 3414 w 3927"/>
                <a:gd name="T119" fmla="*/ 12 h 3340"/>
                <a:gd name="T120" fmla="*/ 3332 w 3927"/>
                <a:gd name="T121" fmla="*/ 3 h 3340"/>
                <a:gd name="T122" fmla="*/ 3272 w 3927"/>
                <a:gd name="T123" fmla="*/ 0 h 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27" h="3340">
                  <a:moveTo>
                    <a:pt x="3272" y="0"/>
                  </a:moveTo>
                  <a:lnTo>
                    <a:pt x="654" y="0"/>
                  </a:lnTo>
                  <a:lnTo>
                    <a:pt x="654" y="0"/>
                  </a:lnTo>
                  <a:lnTo>
                    <a:pt x="624" y="2"/>
                  </a:lnTo>
                  <a:lnTo>
                    <a:pt x="595" y="3"/>
                  </a:lnTo>
                  <a:lnTo>
                    <a:pt x="566" y="5"/>
                  </a:lnTo>
                  <a:lnTo>
                    <a:pt x="539" y="8"/>
                  </a:lnTo>
                  <a:lnTo>
                    <a:pt x="513" y="12"/>
                  </a:lnTo>
                  <a:lnTo>
                    <a:pt x="487" y="17"/>
                  </a:lnTo>
                  <a:lnTo>
                    <a:pt x="462" y="23"/>
                  </a:lnTo>
                  <a:lnTo>
                    <a:pt x="438" y="29"/>
                  </a:lnTo>
                  <a:lnTo>
                    <a:pt x="415" y="35"/>
                  </a:lnTo>
                  <a:lnTo>
                    <a:pt x="392" y="43"/>
                  </a:lnTo>
                  <a:lnTo>
                    <a:pt x="351" y="61"/>
                  </a:lnTo>
                  <a:lnTo>
                    <a:pt x="312" y="81"/>
                  </a:lnTo>
                  <a:lnTo>
                    <a:pt x="275" y="102"/>
                  </a:lnTo>
                  <a:lnTo>
                    <a:pt x="243" y="126"/>
                  </a:lnTo>
                  <a:lnTo>
                    <a:pt x="213" y="152"/>
                  </a:lnTo>
                  <a:lnTo>
                    <a:pt x="185" y="180"/>
                  </a:lnTo>
                  <a:lnTo>
                    <a:pt x="160" y="207"/>
                  </a:lnTo>
                  <a:lnTo>
                    <a:pt x="137" y="236"/>
                  </a:lnTo>
                  <a:lnTo>
                    <a:pt x="117" y="266"/>
                  </a:lnTo>
                  <a:lnTo>
                    <a:pt x="97" y="297"/>
                  </a:lnTo>
                  <a:lnTo>
                    <a:pt x="82" y="327"/>
                  </a:lnTo>
                  <a:lnTo>
                    <a:pt x="67" y="358"/>
                  </a:lnTo>
                  <a:lnTo>
                    <a:pt x="55" y="388"/>
                  </a:lnTo>
                  <a:lnTo>
                    <a:pt x="44" y="419"/>
                  </a:lnTo>
                  <a:lnTo>
                    <a:pt x="35" y="448"/>
                  </a:lnTo>
                  <a:lnTo>
                    <a:pt x="26" y="475"/>
                  </a:lnTo>
                  <a:lnTo>
                    <a:pt x="20" y="502"/>
                  </a:lnTo>
                  <a:lnTo>
                    <a:pt x="10" y="553"/>
                  </a:lnTo>
                  <a:lnTo>
                    <a:pt x="4" y="594"/>
                  </a:lnTo>
                  <a:lnTo>
                    <a:pt x="1" y="626"/>
                  </a:lnTo>
                  <a:lnTo>
                    <a:pt x="0" y="655"/>
                  </a:lnTo>
                  <a:lnTo>
                    <a:pt x="262" y="655"/>
                  </a:lnTo>
                  <a:lnTo>
                    <a:pt x="262" y="655"/>
                  </a:lnTo>
                  <a:lnTo>
                    <a:pt x="263" y="638"/>
                  </a:lnTo>
                  <a:lnTo>
                    <a:pt x="265" y="618"/>
                  </a:lnTo>
                  <a:lnTo>
                    <a:pt x="268" y="594"/>
                  </a:lnTo>
                  <a:lnTo>
                    <a:pt x="274" y="563"/>
                  </a:lnTo>
                  <a:lnTo>
                    <a:pt x="283" y="531"/>
                  </a:lnTo>
                  <a:lnTo>
                    <a:pt x="295" y="495"/>
                  </a:lnTo>
                  <a:lnTo>
                    <a:pt x="303" y="477"/>
                  </a:lnTo>
                  <a:lnTo>
                    <a:pt x="310" y="458"/>
                  </a:lnTo>
                  <a:lnTo>
                    <a:pt x="321" y="440"/>
                  </a:lnTo>
                  <a:lnTo>
                    <a:pt x="332" y="422"/>
                  </a:lnTo>
                  <a:lnTo>
                    <a:pt x="344" y="403"/>
                  </a:lnTo>
                  <a:lnTo>
                    <a:pt x="357" y="387"/>
                  </a:lnTo>
                  <a:lnTo>
                    <a:pt x="373" y="370"/>
                  </a:lnTo>
                  <a:lnTo>
                    <a:pt x="389" y="353"/>
                  </a:lnTo>
                  <a:lnTo>
                    <a:pt x="408" y="338"/>
                  </a:lnTo>
                  <a:lnTo>
                    <a:pt x="427" y="324"/>
                  </a:lnTo>
                  <a:lnTo>
                    <a:pt x="449" y="311"/>
                  </a:lnTo>
                  <a:lnTo>
                    <a:pt x="472" y="298"/>
                  </a:lnTo>
                  <a:lnTo>
                    <a:pt x="497" y="288"/>
                  </a:lnTo>
                  <a:lnTo>
                    <a:pt x="525" y="279"/>
                  </a:lnTo>
                  <a:lnTo>
                    <a:pt x="554" y="273"/>
                  </a:lnTo>
                  <a:lnTo>
                    <a:pt x="586" y="266"/>
                  </a:lnTo>
                  <a:lnTo>
                    <a:pt x="619" y="263"/>
                  </a:lnTo>
                  <a:lnTo>
                    <a:pt x="654" y="262"/>
                  </a:lnTo>
                  <a:lnTo>
                    <a:pt x="3272" y="262"/>
                  </a:lnTo>
                  <a:lnTo>
                    <a:pt x="3272" y="262"/>
                  </a:lnTo>
                  <a:lnTo>
                    <a:pt x="3307" y="263"/>
                  </a:lnTo>
                  <a:lnTo>
                    <a:pt x="3341" y="266"/>
                  </a:lnTo>
                  <a:lnTo>
                    <a:pt x="3373" y="273"/>
                  </a:lnTo>
                  <a:lnTo>
                    <a:pt x="3402" y="279"/>
                  </a:lnTo>
                  <a:lnTo>
                    <a:pt x="3429" y="288"/>
                  </a:lnTo>
                  <a:lnTo>
                    <a:pt x="3455" y="298"/>
                  </a:lnTo>
                  <a:lnTo>
                    <a:pt x="3478" y="311"/>
                  </a:lnTo>
                  <a:lnTo>
                    <a:pt x="3499" y="324"/>
                  </a:lnTo>
                  <a:lnTo>
                    <a:pt x="3519" y="338"/>
                  </a:lnTo>
                  <a:lnTo>
                    <a:pt x="3537" y="353"/>
                  </a:lnTo>
                  <a:lnTo>
                    <a:pt x="3554" y="370"/>
                  </a:lnTo>
                  <a:lnTo>
                    <a:pt x="3569" y="387"/>
                  </a:lnTo>
                  <a:lnTo>
                    <a:pt x="3583" y="403"/>
                  </a:lnTo>
                  <a:lnTo>
                    <a:pt x="3595" y="422"/>
                  </a:lnTo>
                  <a:lnTo>
                    <a:pt x="3606" y="440"/>
                  </a:lnTo>
                  <a:lnTo>
                    <a:pt x="3616" y="458"/>
                  </a:lnTo>
                  <a:lnTo>
                    <a:pt x="3624" y="477"/>
                  </a:lnTo>
                  <a:lnTo>
                    <a:pt x="3632" y="495"/>
                  </a:lnTo>
                  <a:lnTo>
                    <a:pt x="3644" y="531"/>
                  </a:lnTo>
                  <a:lnTo>
                    <a:pt x="3653" y="563"/>
                  </a:lnTo>
                  <a:lnTo>
                    <a:pt x="3659" y="594"/>
                  </a:lnTo>
                  <a:lnTo>
                    <a:pt x="3662" y="618"/>
                  </a:lnTo>
                  <a:lnTo>
                    <a:pt x="3664" y="638"/>
                  </a:lnTo>
                  <a:lnTo>
                    <a:pt x="3665" y="655"/>
                  </a:lnTo>
                  <a:lnTo>
                    <a:pt x="3665" y="2226"/>
                  </a:lnTo>
                  <a:lnTo>
                    <a:pt x="3665" y="2226"/>
                  </a:lnTo>
                  <a:lnTo>
                    <a:pt x="3664" y="2243"/>
                  </a:lnTo>
                  <a:lnTo>
                    <a:pt x="3662" y="2262"/>
                  </a:lnTo>
                  <a:lnTo>
                    <a:pt x="3659" y="2288"/>
                  </a:lnTo>
                  <a:lnTo>
                    <a:pt x="3653" y="2317"/>
                  </a:lnTo>
                  <a:lnTo>
                    <a:pt x="3644" y="2351"/>
                  </a:lnTo>
                  <a:lnTo>
                    <a:pt x="3632" y="2386"/>
                  </a:lnTo>
                  <a:lnTo>
                    <a:pt x="3624" y="2404"/>
                  </a:lnTo>
                  <a:lnTo>
                    <a:pt x="3616" y="2422"/>
                  </a:lnTo>
                  <a:lnTo>
                    <a:pt x="3606" y="2441"/>
                  </a:lnTo>
                  <a:lnTo>
                    <a:pt x="3595" y="2459"/>
                  </a:lnTo>
                  <a:lnTo>
                    <a:pt x="3583" y="2477"/>
                  </a:lnTo>
                  <a:lnTo>
                    <a:pt x="3569" y="2495"/>
                  </a:lnTo>
                  <a:lnTo>
                    <a:pt x="3554" y="2512"/>
                  </a:lnTo>
                  <a:lnTo>
                    <a:pt x="3537" y="2529"/>
                  </a:lnTo>
                  <a:lnTo>
                    <a:pt x="3519" y="2544"/>
                  </a:lnTo>
                  <a:lnTo>
                    <a:pt x="3499" y="2558"/>
                  </a:lnTo>
                  <a:lnTo>
                    <a:pt x="3478" y="2572"/>
                  </a:lnTo>
                  <a:lnTo>
                    <a:pt x="3455" y="2584"/>
                  </a:lnTo>
                  <a:lnTo>
                    <a:pt x="3429" y="2593"/>
                  </a:lnTo>
                  <a:lnTo>
                    <a:pt x="3402" y="2602"/>
                  </a:lnTo>
                  <a:lnTo>
                    <a:pt x="3373" y="2610"/>
                  </a:lnTo>
                  <a:lnTo>
                    <a:pt x="3341" y="2614"/>
                  </a:lnTo>
                  <a:lnTo>
                    <a:pt x="3307" y="2619"/>
                  </a:lnTo>
                  <a:lnTo>
                    <a:pt x="3272" y="2619"/>
                  </a:lnTo>
                  <a:lnTo>
                    <a:pt x="2918" y="2619"/>
                  </a:lnTo>
                  <a:lnTo>
                    <a:pt x="2624" y="3015"/>
                  </a:lnTo>
                  <a:lnTo>
                    <a:pt x="2321" y="2619"/>
                  </a:lnTo>
                  <a:lnTo>
                    <a:pt x="2222" y="2619"/>
                  </a:lnTo>
                  <a:lnTo>
                    <a:pt x="2222" y="2884"/>
                  </a:lnTo>
                  <a:lnTo>
                    <a:pt x="2624" y="3340"/>
                  </a:lnTo>
                  <a:lnTo>
                    <a:pt x="3014" y="2884"/>
                  </a:lnTo>
                  <a:lnTo>
                    <a:pt x="3272" y="2884"/>
                  </a:lnTo>
                  <a:lnTo>
                    <a:pt x="3272" y="2884"/>
                  </a:lnTo>
                  <a:lnTo>
                    <a:pt x="3303" y="2884"/>
                  </a:lnTo>
                  <a:lnTo>
                    <a:pt x="3332" y="2882"/>
                  </a:lnTo>
                  <a:lnTo>
                    <a:pt x="3361" y="2879"/>
                  </a:lnTo>
                  <a:lnTo>
                    <a:pt x="3388" y="2876"/>
                  </a:lnTo>
                  <a:lnTo>
                    <a:pt x="3414" y="2873"/>
                  </a:lnTo>
                  <a:lnTo>
                    <a:pt x="3440" y="2867"/>
                  </a:lnTo>
                  <a:lnTo>
                    <a:pt x="3464" y="2862"/>
                  </a:lnTo>
                  <a:lnTo>
                    <a:pt x="3489" y="2856"/>
                  </a:lnTo>
                  <a:lnTo>
                    <a:pt x="3511" y="2849"/>
                  </a:lnTo>
                  <a:lnTo>
                    <a:pt x="3534" y="2841"/>
                  </a:lnTo>
                  <a:lnTo>
                    <a:pt x="3575" y="2823"/>
                  </a:lnTo>
                  <a:lnTo>
                    <a:pt x="3615" y="2803"/>
                  </a:lnTo>
                  <a:lnTo>
                    <a:pt x="3651" y="2782"/>
                  </a:lnTo>
                  <a:lnTo>
                    <a:pt x="3683" y="2757"/>
                  </a:lnTo>
                  <a:lnTo>
                    <a:pt x="3714" y="2731"/>
                  </a:lnTo>
                  <a:lnTo>
                    <a:pt x="3741" y="2704"/>
                  </a:lnTo>
                  <a:lnTo>
                    <a:pt x="3767" y="2675"/>
                  </a:lnTo>
                  <a:lnTo>
                    <a:pt x="3790" y="2646"/>
                  </a:lnTo>
                  <a:lnTo>
                    <a:pt x="3810" y="2616"/>
                  </a:lnTo>
                  <a:lnTo>
                    <a:pt x="3830" y="2585"/>
                  </a:lnTo>
                  <a:lnTo>
                    <a:pt x="3845" y="2555"/>
                  </a:lnTo>
                  <a:lnTo>
                    <a:pt x="3860" y="2524"/>
                  </a:lnTo>
                  <a:lnTo>
                    <a:pt x="3872" y="2494"/>
                  </a:lnTo>
                  <a:lnTo>
                    <a:pt x="3883" y="2463"/>
                  </a:lnTo>
                  <a:lnTo>
                    <a:pt x="3892" y="2434"/>
                  </a:lnTo>
                  <a:lnTo>
                    <a:pt x="3901" y="2406"/>
                  </a:lnTo>
                  <a:lnTo>
                    <a:pt x="3907" y="2380"/>
                  </a:lnTo>
                  <a:lnTo>
                    <a:pt x="3916" y="2329"/>
                  </a:lnTo>
                  <a:lnTo>
                    <a:pt x="3922" y="2287"/>
                  </a:lnTo>
                  <a:lnTo>
                    <a:pt x="3925" y="2255"/>
                  </a:lnTo>
                  <a:lnTo>
                    <a:pt x="3927" y="2226"/>
                  </a:lnTo>
                  <a:lnTo>
                    <a:pt x="3927" y="655"/>
                  </a:lnTo>
                  <a:lnTo>
                    <a:pt x="3927" y="655"/>
                  </a:lnTo>
                  <a:lnTo>
                    <a:pt x="3925" y="627"/>
                  </a:lnTo>
                  <a:lnTo>
                    <a:pt x="3922" y="595"/>
                  </a:lnTo>
                  <a:lnTo>
                    <a:pt x="3916" y="553"/>
                  </a:lnTo>
                  <a:lnTo>
                    <a:pt x="3907" y="504"/>
                  </a:lnTo>
                  <a:lnTo>
                    <a:pt x="3901" y="477"/>
                  </a:lnTo>
                  <a:lnTo>
                    <a:pt x="3892" y="448"/>
                  </a:lnTo>
                  <a:lnTo>
                    <a:pt x="3883" y="419"/>
                  </a:lnTo>
                  <a:lnTo>
                    <a:pt x="3872" y="388"/>
                  </a:lnTo>
                  <a:lnTo>
                    <a:pt x="3860" y="358"/>
                  </a:lnTo>
                  <a:lnTo>
                    <a:pt x="3845" y="327"/>
                  </a:lnTo>
                  <a:lnTo>
                    <a:pt x="3830" y="297"/>
                  </a:lnTo>
                  <a:lnTo>
                    <a:pt x="3810" y="266"/>
                  </a:lnTo>
                  <a:lnTo>
                    <a:pt x="3790" y="238"/>
                  </a:lnTo>
                  <a:lnTo>
                    <a:pt x="3767" y="207"/>
                  </a:lnTo>
                  <a:lnTo>
                    <a:pt x="3741" y="180"/>
                  </a:lnTo>
                  <a:lnTo>
                    <a:pt x="3714" y="152"/>
                  </a:lnTo>
                  <a:lnTo>
                    <a:pt x="3683" y="126"/>
                  </a:lnTo>
                  <a:lnTo>
                    <a:pt x="3651" y="102"/>
                  </a:lnTo>
                  <a:lnTo>
                    <a:pt x="3615" y="81"/>
                  </a:lnTo>
                  <a:lnTo>
                    <a:pt x="3575" y="61"/>
                  </a:lnTo>
                  <a:lnTo>
                    <a:pt x="3534" y="44"/>
                  </a:lnTo>
                  <a:lnTo>
                    <a:pt x="3511" y="35"/>
                  </a:lnTo>
                  <a:lnTo>
                    <a:pt x="3489" y="29"/>
                  </a:lnTo>
                  <a:lnTo>
                    <a:pt x="3464" y="23"/>
                  </a:lnTo>
                  <a:lnTo>
                    <a:pt x="3440" y="17"/>
                  </a:lnTo>
                  <a:lnTo>
                    <a:pt x="3414" y="12"/>
                  </a:lnTo>
                  <a:lnTo>
                    <a:pt x="3388" y="8"/>
                  </a:lnTo>
                  <a:lnTo>
                    <a:pt x="3361" y="5"/>
                  </a:lnTo>
                  <a:lnTo>
                    <a:pt x="3332" y="3"/>
                  </a:lnTo>
                  <a:lnTo>
                    <a:pt x="3303" y="2"/>
                  </a:lnTo>
                  <a:lnTo>
                    <a:pt x="3272" y="0"/>
                  </a:lnTo>
                  <a:lnTo>
                    <a:pt x="32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ctr" anchorCtr="0" compatLnSpc="1">
              <a:prstTxWarp prst="textNoShape">
                <a:avLst/>
              </a:prstTxWarp>
            </a:bodyPr>
            <a:lstStyle/>
            <a:p>
              <a:pPr algn="ctr" defTabSz="609021"/>
              <a:endParaRPr lang="en-US" sz="1599" dirty="0">
                <a:solidFill>
                  <a:srgbClr val="000000"/>
                </a:solidFill>
              </a:endParaRPr>
            </a:p>
          </p:txBody>
        </p:sp>
      </p:grpSp>
      <p:sp>
        <p:nvSpPr>
          <p:cNvPr id="139" name="TextBox 138">
            <a:extLst>
              <a:ext uri="{FF2B5EF4-FFF2-40B4-BE49-F238E27FC236}">
                <a16:creationId xmlns:a16="http://schemas.microsoft.com/office/drawing/2014/main" id="{42DA1E5B-C7CB-41E4-AC06-3C9316E6333E}"/>
              </a:ext>
            </a:extLst>
          </p:cNvPr>
          <p:cNvSpPr txBox="1"/>
          <p:nvPr/>
        </p:nvSpPr>
        <p:spPr>
          <a:xfrm>
            <a:off x="2217190" y="4848131"/>
            <a:ext cx="1224907" cy="408747"/>
          </a:xfrm>
          <a:prstGeom prst="rect">
            <a:avLst/>
          </a:prstGeom>
          <a:noFill/>
          <a:ln w="6350" cap="sq">
            <a:noFill/>
            <a:miter lim="800000"/>
          </a:ln>
        </p:spPr>
        <p:txBody>
          <a:bodyPr wrap="square" lIns="0" tIns="0" rIns="0" bIns="0" rtlCol="0" anchor="t">
            <a:noAutofit/>
          </a:bodyPr>
          <a:lstStyle/>
          <a:p>
            <a:pPr algn="ctr"/>
            <a:r>
              <a:rPr lang="en-US" sz="1332" dirty="0">
                <a:solidFill>
                  <a:schemeClr val="tx2"/>
                </a:solidFill>
              </a:rPr>
              <a:t>Phone</a:t>
            </a:r>
          </a:p>
        </p:txBody>
      </p:sp>
      <p:sp>
        <p:nvSpPr>
          <p:cNvPr id="140" name="TextBox 139">
            <a:extLst>
              <a:ext uri="{FF2B5EF4-FFF2-40B4-BE49-F238E27FC236}">
                <a16:creationId xmlns:a16="http://schemas.microsoft.com/office/drawing/2014/main" id="{EF57ABB1-9BF5-46A8-B3C8-39725A4A28D9}"/>
              </a:ext>
            </a:extLst>
          </p:cNvPr>
          <p:cNvSpPr txBox="1"/>
          <p:nvPr/>
        </p:nvSpPr>
        <p:spPr>
          <a:xfrm>
            <a:off x="3029331" y="4848131"/>
            <a:ext cx="1224907" cy="408747"/>
          </a:xfrm>
          <a:prstGeom prst="rect">
            <a:avLst/>
          </a:prstGeom>
          <a:noFill/>
          <a:ln w="6350" cap="sq">
            <a:noFill/>
            <a:miter lim="800000"/>
          </a:ln>
        </p:spPr>
        <p:txBody>
          <a:bodyPr wrap="square" lIns="0" tIns="0" rIns="0" bIns="0" rtlCol="0" anchor="t">
            <a:noAutofit/>
          </a:bodyPr>
          <a:lstStyle/>
          <a:p>
            <a:pPr algn="ctr"/>
            <a:r>
              <a:rPr lang="en-US" sz="1332" dirty="0">
                <a:solidFill>
                  <a:schemeClr val="tx2"/>
                </a:solidFill>
              </a:rPr>
              <a:t>Portal</a:t>
            </a:r>
          </a:p>
        </p:txBody>
      </p:sp>
      <p:sp>
        <p:nvSpPr>
          <p:cNvPr id="141" name="TextBox 140">
            <a:extLst>
              <a:ext uri="{FF2B5EF4-FFF2-40B4-BE49-F238E27FC236}">
                <a16:creationId xmlns:a16="http://schemas.microsoft.com/office/drawing/2014/main" id="{F11BE944-C10B-49EA-A2F2-535682073BD0}"/>
              </a:ext>
            </a:extLst>
          </p:cNvPr>
          <p:cNvSpPr txBox="1"/>
          <p:nvPr/>
        </p:nvSpPr>
        <p:spPr>
          <a:xfrm>
            <a:off x="3916226" y="4848131"/>
            <a:ext cx="1224907" cy="408747"/>
          </a:xfrm>
          <a:prstGeom prst="rect">
            <a:avLst/>
          </a:prstGeom>
          <a:noFill/>
          <a:ln w="6350" cap="sq">
            <a:noFill/>
            <a:miter lim="800000"/>
          </a:ln>
        </p:spPr>
        <p:txBody>
          <a:bodyPr wrap="square" lIns="0" tIns="0" rIns="0" bIns="0" rtlCol="0" anchor="t">
            <a:noAutofit/>
          </a:bodyPr>
          <a:lstStyle/>
          <a:p>
            <a:pPr algn="ctr"/>
            <a:r>
              <a:rPr lang="en-US" sz="1332" dirty="0">
                <a:solidFill>
                  <a:schemeClr val="tx2"/>
                </a:solidFill>
              </a:rPr>
              <a:t>Self-service</a:t>
            </a:r>
            <a:br>
              <a:rPr lang="en-US" sz="1332" dirty="0">
                <a:solidFill>
                  <a:schemeClr val="tx2"/>
                </a:solidFill>
              </a:rPr>
            </a:br>
            <a:r>
              <a:rPr lang="en-US" sz="1332" dirty="0">
                <a:solidFill>
                  <a:schemeClr val="tx2"/>
                </a:solidFill>
              </a:rPr>
              <a:t>reset</a:t>
            </a:r>
          </a:p>
        </p:txBody>
      </p:sp>
      <p:sp>
        <p:nvSpPr>
          <p:cNvPr id="142" name="TextBox 141">
            <a:extLst>
              <a:ext uri="{FF2B5EF4-FFF2-40B4-BE49-F238E27FC236}">
                <a16:creationId xmlns:a16="http://schemas.microsoft.com/office/drawing/2014/main" id="{41152625-3640-41EC-A831-3637A5C1EAA4}"/>
              </a:ext>
            </a:extLst>
          </p:cNvPr>
          <p:cNvSpPr txBox="1"/>
          <p:nvPr/>
        </p:nvSpPr>
        <p:spPr>
          <a:xfrm>
            <a:off x="4823058" y="4848131"/>
            <a:ext cx="1224907" cy="408747"/>
          </a:xfrm>
          <a:prstGeom prst="rect">
            <a:avLst/>
          </a:prstGeom>
          <a:noFill/>
          <a:ln w="6350" cap="sq">
            <a:noFill/>
            <a:miter lim="800000"/>
          </a:ln>
        </p:spPr>
        <p:txBody>
          <a:bodyPr wrap="square" lIns="0" tIns="0" rIns="0" bIns="0" rtlCol="0" anchor="t">
            <a:noAutofit/>
          </a:bodyPr>
          <a:lstStyle/>
          <a:p>
            <a:pPr algn="ctr"/>
            <a:r>
              <a:rPr lang="en-US" sz="1332" dirty="0">
                <a:solidFill>
                  <a:schemeClr val="tx2"/>
                </a:solidFill>
              </a:rPr>
              <a:t>Live Chat</a:t>
            </a:r>
          </a:p>
        </p:txBody>
      </p:sp>
      <p:grpSp>
        <p:nvGrpSpPr>
          <p:cNvPr id="143" name="Group 142" descr="clicking icon" title="clicking icon">
            <a:extLst>
              <a:ext uri="{FF2B5EF4-FFF2-40B4-BE49-F238E27FC236}">
                <a16:creationId xmlns:a16="http://schemas.microsoft.com/office/drawing/2014/main" id="{A62C8CD6-ACCD-4AB4-9BD7-2406A8AC446E}"/>
              </a:ext>
            </a:extLst>
          </p:cNvPr>
          <p:cNvGrpSpPr>
            <a:grpSpLocks noChangeAspect="1"/>
          </p:cNvGrpSpPr>
          <p:nvPr/>
        </p:nvGrpSpPr>
        <p:grpSpPr>
          <a:xfrm>
            <a:off x="4308133" y="4312297"/>
            <a:ext cx="441077" cy="450026"/>
            <a:chOff x="7966266" y="1529443"/>
            <a:chExt cx="358485" cy="365760"/>
          </a:xfrm>
          <a:solidFill>
            <a:schemeClr val="tx2"/>
          </a:solidFill>
        </p:grpSpPr>
        <p:sp>
          <p:nvSpPr>
            <p:cNvPr id="144" name="Freeform 5" descr=" " title=" ">
              <a:extLst>
                <a:ext uri="{FF2B5EF4-FFF2-40B4-BE49-F238E27FC236}">
                  <a16:creationId xmlns:a16="http://schemas.microsoft.com/office/drawing/2014/main" id="{2A1D3787-6F98-45A3-8C69-38F28A20354F}"/>
                </a:ext>
              </a:extLst>
            </p:cNvPr>
            <p:cNvSpPr>
              <a:spLocks noEditPoints="1"/>
            </p:cNvSpPr>
            <p:nvPr/>
          </p:nvSpPr>
          <p:spPr bwMode="auto">
            <a:xfrm>
              <a:off x="7966266" y="1529443"/>
              <a:ext cx="358485" cy="365760"/>
            </a:xfrm>
            <a:custGeom>
              <a:avLst/>
              <a:gdLst>
                <a:gd name="T0" fmla="*/ 3180 w 3252"/>
                <a:gd name="T1" fmla="*/ 1160 h 3318"/>
                <a:gd name="T2" fmla="*/ 3036 w 3252"/>
                <a:gd name="T3" fmla="*/ 1024 h 3318"/>
                <a:gd name="T4" fmla="*/ 2840 w 3252"/>
                <a:gd name="T5" fmla="*/ 1008 h 3318"/>
                <a:gd name="T6" fmla="*/ 2672 w 3252"/>
                <a:gd name="T7" fmla="*/ 1112 h 3318"/>
                <a:gd name="T8" fmla="*/ 2520 w 3252"/>
                <a:gd name="T9" fmla="*/ 1154 h 3318"/>
                <a:gd name="T10" fmla="*/ 2474 w 3252"/>
                <a:gd name="T11" fmla="*/ 6 h 3318"/>
                <a:gd name="T12" fmla="*/ 24 w 3252"/>
                <a:gd name="T13" fmla="*/ 22 h 3318"/>
                <a:gd name="T14" fmla="*/ 6 w 3252"/>
                <a:gd name="T15" fmla="*/ 1666 h 3318"/>
                <a:gd name="T16" fmla="*/ 1124 w 3252"/>
                <a:gd name="T17" fmla="*/ 1712 h 3318"/>
                <a:gd name="T18" fmla="*/ 1086 w 3252"/>
                <a:gd name="T19" fmla="*/ 2294 h 3318"/>
                <a:gd name="T20" fmla="*/ 1114 w 3252"/>
                <a:gd name="T21" fmla="*/ 2760 h 3318"/>
                <a:gd name="T22" fmla="*/ 1264 w 3252"/>
                <a:gd name="T23" fmla="*/ 3046 h 3318"/>
                <a:gd name="T24" fmla="*/ 1532 w 3252"/>
                <a:gd name="T25" fmla="*/ 3260 h 3318"/>
                <a:gd name="T26" fmla="*/ 1696 w 3252"/>
                <a:gd name="T27" fmla="*/ 3316 h 3318"/>
                <a:gd name="T28" fmla="*/ 1756 w 3252"/>
                <a:gd name="T29" fmla="*/ 3266 h 3318"/>
                <a:gd name="T30" fmla="*/ 1708 w 3252"/>
                <a:gd name="T31" fmla="*/ 3170 h 3318"/>
                <a:gd name="T32" fmla="*/ 1480 w 3252"/>
                <a:gd name="T33" fmla="*/ 3050 h 3318"/>
                <a:gd name="T34" fmla="*/ 1306 w 3252"/>
                <a:gd name="T35" fmla="*/ 2834 h 3318"/>
                <a:gd name="T36" fmla="*/ 1232 w 3252"/>
                <a:gd name="T37" fmla="*/ 2578 h 3318"/>
                <a:gd name="T38" fmla="*/ 1248 w 3252"/>
                <a:gd name="T39" fmla="*/ 2240 h 3318"/>
                <a:gd name="T40" fmla="*/ 1486 w 3252"/>
                <a:gd name="T41" fmla="*/ 2764 h 3318"/>
                <a:gd name="T42" fmla="*/ 1552 w 3252"/>
                <a:gd name="T43" fmla="*/ 2804 h 3318"/>
                <a:gd name="T44" fmla="*/ 1626 w 3252"/>
                <a:gd name="T45" fmla="*/ 2744 h 3318"/>
                <a:gd name="T46" fmla="*/ 1350 w 3252"/>
                <a:gd name="T47" fmla="*/ 1912 h 3318"/>
                <a:gd name="T48" fmla="*/ 1050 w 3252"/>
                <a:gd name="T49" fmla="*/ 964 h 3318"/>
                <a:gd name="T50" fmla="*/ 1012 w 3252"/>
                <a:gd name="T51" fmla="*/ 652 h 3318"/>
                <a:gd name="T52" fmla="*/ 1086 w 3252"/>
                <a:gd name="T53" fmla="*/ 566 h 3318"/>
                <a:gd name="T54" fmla="*/ 1240 w 3252"/>
                <a:gd name="T55" fmla="*/ 548 h 3318"/>
                <a:gd name="T56" fmla="*/ 1380 w 3252"/>
                <a:gd name="T57" fmla="*/ 706 h 3318"/>
                <a:gd name="T58" fmla="*/ 1526 w 3252"/>
                <a:gd name="T59" fmla="*/ 1070 h 3318"/>
                <a:gd name="T60" fmla="*/ 1798 w 3252"/>
                <a:gd name="T61" fmla="*/ 1642 h 3318"/>
                <a:gd name="T62" fmla="*/ 1876 w 3252"/>
                <a:gd name="T63" fmla="*/ 1632 h 3318"/>
                <a:gd name="T64" fmla="*/ 1924 w 3252"/>
                <a:gd name="T65" fmla="*/ 1540 h 3318"/>
                <a:gd name="T66" fmla="*/ 2024 w 3252"/>
                <a:gd name="T67" fmla="*/ 1460 h 3318"/>
                <a:gd name="T68" fmla="*/ 2198 w 3252"/>
                <a:gd name="T69" fmla="*/ 1510 h 3318"/>
                <a:gd name="T70" fmla="*/ 2276 w 3252"/>
                <a:gd name="T71" fmla="*/ 1512 h 3318"/>
                <a:gd name="T72" fmla="*/ 2314 w 3252"/>
                <a:gd name="T73" fmla="*/ 1454 h 3318"/>
                <a:gd name="T74" fmla="*/ 2372 w 3252"/>
                <a:gd name="T75" fmla="*/ 1332 h 3318"/>
                <a:gd name="T76" fmla="*/ 2532 w 3252"/>
                <a:gd name="T77" fmla="*/ 1318 h 3318"/>
                <a:gd name="T78" fmla="*/ 2638 w 3252"/>
                <a:gd name="T79" fmla="*/ 1398 h 3318"/>
                <a:gd name="T80" fmla="*/ 2710 w 3252"/>
                <a:gd name="T81" fmla="*/ 1380 h 3318"/>
                <a:gd name="T82" fmla="*/ 2740 w 3252"/>
                <a:gd name="T83" fmla="*/ 1306 h 3318"/>
                <a:gd name="T84" fmla="*/ 2834 w 3252"/>
                <a:gd name="T85" fmla="*/ 1172 h 3318"/>
                <a:gd name="T86" fmla="*/ 2946 w 3252"/>
                <a:gd name="T87" fmla="*/ 1154 h 3318"/>
                <a:gd name="T88" fmla="*/ 3030 w 3252"/>
                <a:gd name="T89" fmla="*/ 1210 h 3318"/>
                <a:gd name="T90" fmla="*/ 3106 w 3252"/>
                <a:gd name="T91" fmla="*/ 1374 h 3318"/>
                <a:gd name="T92" fmla="*/ 3192 w 3252"/>
                <a:gd name="T93" fmla="*/ 1416 h 3318"/>
                <a:gd name="T94" fmla="*/ 3250 w 3252"/>
                <a:gd name="T95" fmla="*/ 1326 h 3318"/>
                <a:gd name="T96" fmla="*/ 2032 w 3252"/>
                <a:gd name="T97" fmla="*/ 1306 h 3318"/>
                <a:gd name="T98" fmla="*/ 1860 w 3252"/>
                <a:gd name="T99" fmla="*/ 1382 h 3318"/>
                <a:gd name="T100" fmla="*/ 1584 w 3252"/>
                <a:gd name="T101" fmla="*/ 804 h 3318"/>
                <a:gd name="T102" fmla="*/ 1412 w 3252"/>
                <a:gd name="T103" fmla="*/ 482 h 3318"/>
                <a:gd name="T104" fmla="*/ 1262 w 3252"/>
                <a:gd name="T105" fmla="*/ 396 h 3318"/>
                <a:gd name="T106" fmla="*/ 1072 w 3252"/>
                <a:gd name="T107" fmla="*/ 408 h 3318"/>
                <a:gd name="T108" fmla="*/ 894 w 3252"/>
                <a:gd name="T109" fmla="*/ 540 h 3318"/>
                <a:gd name="T110" fmla="*/ 854 w 3252"/>
                <a:gd name="T111" fmla="*/ 768 h 3318"/>
                <a:gd name="T112" fmla="*/ 966 w 3252"/>
                <a:gd name="T113" fmla="*/ 1216 h 3318"/>
                <a:gd name="T114" fmla="*/ 2358 w 3252"/>
                <a:gd name="T115" fmla="*/ 1168 h 3318"/>
                <a:gd name="T116" fmla="*/ 2184 w 3252"/>
                <a:gd name="T117" fmla="*/ 1334 h 3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2" h="3318">
                  <a:moveTo>
                    <a:pt x="3250" y="1326"/>
                  </a:moveTo>
                  <a:lnTo>
                    <a:pt x="3250" y="1326"/>
                  </a:lnTo>
                  <a:lnTo>
                    <a:pt x="3246" y="1310"/>
                  </a:lnTo>
                  <a:lnTo>
                    <a:pt x="3238" y="1284"/>
                  </a:lnTo>
                  <a:lnTo>
                    <a:pt x="3224" y="1248"/>
                  </a:lnTo>
                  <a:lnTo>
                    <a:pt x="3206" y="1206"/>
                  </a:lnTo>
                  <a:lnTo>
                    <a:pt x="3194" y="1184"/>
                  </a:lnTo>
                  <a:lnTo>
                    <a:pt x="3180" y="1160"/>
                  </a:lnTo>
                  <a:lnTo>
                    <a:pt x="3166" y="1138"/>
                  </a:lnTo>
                  <a:lnTo>
                    <a:pt x="3148" y="1116"/>
                  </a:lnTo>
                  <a:lnTo>
                    <a:pt x="3130" y="1094"/>
                  </a:lnTo>
                  <a:lnTo>
                    <a:pt x="3110" y="1074"/>
                  </a:lnTo>
                  <a:lnTo>
                    <a:pt x="3086" y="1056"/>
                  </a:lnTo>
                  <a:lnTo>
                    <a:pt x="3062" y="1038"/>
                  </a:lnTo>
                  <a:lnTo>
                    <a:pt x="3062" y="1038"/>
                  </a:lnTo>
                  <a:lnTo>
                    <a:pt x="3036" y="1024"/>
                  </a:lnTo>
                  <a:lnTo>
                    <a:pt x="3010" y="1014"/>
                  </a:lnTo>
                  <a:lnTo>
                    <a:pt x="2984" y="1006"/>
                  </a:lnTo>
                  <a:lnTo>
                    <a:pt x="2956" y="1000"/>
                  </a:lnTo>
                  <a:lnTo>
                    <a:pt x="2928" y="998"/>
                  </a:lnTo>
                  <a:lnTo>
                    <a:pt x="2898" y="1000"/>
                  </a:lnTo>
                  <a:lnTo>
                    <a:pt x="2870" y="1002"/>
                  </a:lnTo>
                  <a:lnTo>
                    <a:pt x="2840" y="1008"/>
                  </a:lnTo>
                  <a:lnTo>
                    <a:pt x="2840" y="1008"/>
                  </a:lnTo>
                  <a:lnTo>
                    <a:pt x="2818" y="1016"/>
                  </a:lnTo>
                  <a:lnTo>
                    <a:pt x="2796" y="1022"/>
                  </a:lnTo>
                  <a:lnTo>
                    <a:pt x="2776" y="1032"/>
                  </a:lnTo>
                  <a:lnTo>
                    <a:pt x="2758" y="1040"/>
                  </a:lnTo>
                  <a:lnTo>
                    <a:pt x="2740" y="1052"/>
                  </a:lnTo>
                  <a:lnTo>
                    <a:pt x="2724" y="1062"/>
                  </a:lnTo>
                  <a:lnTo>
                    <a:pt x="2696" y="1086"/>
                  </a:lnTo>
                  <a:lnTo>
                    <a:pt x="2672" y="1112"/>
                  </a:lnTo>
                  <a:lnTo>
                    <a:pt x="2650" y="1138"/>
                  </a:lnTo>
                  <a:lnTo>
                    <a:pt x="2634" y="1166"/>
                  </a:lnTo>
                  <a:lnTo>
                    <a:pt x="2620" y="1192"/>
                  </a:lnTo>
                  <a:lnTo>
                    <a:pt x="2620" y="1192"/>
                  </a:lnTo>
                  <a:lnTo>
                    <a:pt x="2594" y="1180"/>
                  </a:lnTo>
                  <a:lnTo>
                    <a:pt x="2570" y="1168"/>
                  </a:lnTo>
                  <a:lnTo>
                    <a:pt x="2544" y="1160"/>
                  </a:lnTo>
                  <a:lnTo>
                    <a:pt x="2520" y="1154"/>
                  </a:lnTo>
                  <a:lnTo>
                    <a:pt x="2520" y="76"/>
                  </a:lnTo>
                  <a:lnTo>
                    <a:pt x="2520" y="76"/>
                  </a:lnTo>
                  <a:lnTo>
                    <a:pt x="2518" y="60"/>
                  </a:lnTo>
                  <a:lnTo>
                    <a:pt x="2514" y="46"/>
                  </a:lnTo>
                  <a:lnTo>
                    <a:pt x="2506" y="34"/>
                  </a:lnTo>
                  <a:lnTo>
                    <a:pt x="2498" y="22"/>
                  </a:lnTo>
                  <a:lnTo>
                    <a:pt x="2486" y="12"/>
                  </a:lnTo>
                  <a:lnTo>
                    <a:pt x="2474" y="6"/>
                  </a:lnTo>
                  <a:lnTo>
                    <a:pt x="2458" y="2"/>
                  </a:lnTo>
                  <a:lnTo>
                    <a:pt x="2444" y="0"/>
                  </a:lnTo>
                  <a:lnTo>
                    <a:pt x="76" y="0"/>
                  </a:lnTo>
                  <a:lnTo>
                    <a:pt x="76" y="0"/>
                  </a:lnTo>
                  <a:lnTo>
                    <a:pt x="62" y="2"/>
                  </a:lnTo>
                  <a:lnTo>
                    <a:pt x="48" y="6"/>
                  </a:lnTo>
                  <a:lnTo>
                    <a:pt x="34" y="12"/>
                  </a:lnTo>
                  <a:lnTo>
                    <a:pt x="24" y="22"/>
                  </a:lnTo>
                  <a:lnTo>
                    <a:pt x="14" y="34"/>
                  </a:lnTo>
                  <a:lnTo>
                    <a:pt x="6" y="46"/>
                  </a:lnTo>
                  <a:lnTo>
                    <a:pt x="2" y="60"/>
                  </a:lnTo>
                  <a:lnTo>
                    <a:pt x="0" y="76"/>
                  </a:lnTo>
                  <a:lnTo>
                    <a:pt x="0" y="1636"/>
                  </a:lnTo>
                  <a:lnTo>
                    <a:pt x="0" y="1636"/>
                  </a:lnTo>
                  <a:lnTo>
                    <a:pt x="2" y="1652"/>
                  </a:lnTo>
                  <a:lnTo>
                    <a:pt x="6" y="1666"/>
                  </a:lnTo>
                  <a:lnTo>
                    <a:pt x="14" y="1678"/>
                  </a:lnTo>
                  <a:lnTo>
                    <a:pt x="24" y="1690"/>
                  </a:lnTo>
                  <a:lnTo>
                    <a:pt x="34" y="1698"/>
                  </a:lnTo>
                  <a:lnTo>
                    <a:pt x="48" y="1706"/>
                  </a:lnTo>
                  <a:lnTo>
                    <a:pt x="62" y="1710"/>
                  </a:lnTo>
                  <a:lnTo>
                    <a:pt x="76" y="1712"/>
                  </a:lnTo>
                  <a:lnTo>
                    <a:pt x="1124" y="1712"/>
                  </a:lnTo>
                  <a:lnTo>
                    <a:pt x="1124" y="1712"/>
                  </a:lnTo>
                  <a:lnTo>
                    <a:pt x="1190" y="1914"/>
                  </a:lnTo>
                  <a:lnTo>
                    <a:pt x="1190" y="1914"/>
                  </a:lnTo>
                  <a:lnTo>
                    <a:pt x="1166" y="1978"/>
                  </a:lnTo>
                  <a:lnTo>
                    <a:pt x="1144" y="2042"/>
                  </a:lnTo>
                  <a:lnTo>
                    <a:pt x="1124" y="2104"/>
                  </a:lnTo>
                  <a:lnTo>
                    <a:pt x="1108" y="2168"/>
                  </a:lnTo>
                  <a:lnTo>
                    <a:pt x="1096" y="2230"/>
                  </a:lnTo>
                  <a:lnTo>
                    <a:pt x="1086" y="2294"/>
                  </a:lnTo>
                  <a:lnTo>
                    <a:pt x="1078" y="2356"/>
                  </a:lnTo>
                  <a:lnTo>
                    <a:pt x="1074" y="2416"/>
                  </a:lnTo>
                  <a:lnTo>
                    <a:pt x="1072" y="2476"/>
                  </a:lnTo>
                  <a:lnTo>
                    <a:pt x="1076" y="2536"/>
                  </a:lnTo>
                  <a:lnTo>
                    <a:pt x="1080" y="2594"/>
                  </a:lnTo>
                  <a:lnTo>
                    <a:pt x="1088" y="2650"/>
                  </a:lnTo>
                  <a:lnTo>
                    <a:pt x="1100" y="2706"/>
                  </a:lnTo>
                  <a:lnTo>
                    <a:pt x="1114" y="2760"/>
                  </a:lnTo>
                  <a:lnTo>
                    <a:pt x="1132" y="2812"/>
                  </a:lnTo>
                  <a:lnTo>
                    <a:pt x="1152" y="2864"/>
                  </a:lnTo>
                  <a:lnTo>
                    <a:pt x="1152" y="2864"/>
                  </a:lnTo>
                  <a:lnTo>
                    <a:pt x="1170" y="2904"/>
                  </a:lnTo>
                  <a:lnTo>
                    <a:pt x="1190" y="2942"/>
                  </a:lnTo>
                  <a:lnTo>
                    <a:pt x="1214" y="2978"/>
                  </a:lnTo>
                  <a:lnTo>
                    <a:pt x="1238" y="3012"/>
                  </a:lnTo>
                  <a:lnTo>
                    <a:pt x="1264" y="3046"/>
                  </a:lnTo>
                  <a:lnTo>
                    <a:pt x="1292" y="3078"/>
                  </a:lnTo>
                  <a:lnTo>
                    <a:pt x="1320" y="3110"/>
                  </a:lnTo>
                  <a:lnTo>
                    <a:pt x="1352" y="3138"/>
                  </a:lnTo>
                  <a:lnTo>
                    <a:pt x="1384" y="3166"/>
                  </a:lnTo>
                  <a:lnTo>
                    <a:pt x="1420" y="3192"/>
                  </a:lnTo>
                  <a:lnTo>
                    <a:pt x="1456" y="3216"/>
                  </a:lnTo>
                  <a:lnTo>
                    <a:pt x="1492" y="3240"/>
                  </a:lnTo>
                  <a:lnTo>
                    <a:pt x="1532" y="3260"/>
                  </a:lnTo>
                  <a:lnTo>
                    <a:pt x="1574" y="3280"/>
                  </a:lnTo>
                  <a:lnTo>
                    <a:pt x="1616" y="3298"/>
                  </a:lnTo>
                  <a:lnTo>
                    <a:pt x="1660" y="3314"/>
                  </a:lnTo>
                  <a:lnTo>
                    <a:pt x="1660" y="3314"/>
                  </a:lnTo>
                  <a:lnTo>
                    <a:pt x="1672" y="3316"/>
                  </a:lnTo>
                  <a:lnTo>
                    <a:pt x="1684" y="3318"/>
                  </a:lnTo>
                  <a:lnTo>
                    <a:pt x="1684" y="3318"/>
                  </a:lnTo>
                  <a:lnTo>
                    <a:pt x="1696" y="3316"/>
                  </a:lnTo>
                  <a:lnTo>
                    <a:pt x="1706" y="3314"/>
                  </a:lnTo>
                  <a:lnTo>
                    <a:pt x="1718" y="3310"/>
                  </a:lnTo>
                  <a:lnTo>
                    <a:pt x="1728" y="3304"/>
                  </a:lnTo>
                  <a:lnTo>
                    <a:pt x="1736" y="3296"/>
                  </a:lnTo>
                  <a:lnTo>
                    <a:pt x="1744" y="3288"/>
                  </a:lnTo>
                  <a:lnTo>
                    <a:pt x="1750" y="3278"/>
                  </a:lnTo>
                  <a:lnTo>
                    <a:pt x="1756" y="3266"/>
                  </a:lnTo>
                  <a:lnTo>
                    <a:pt x="1756" y="3266"/>
                  </a:lnTo>
                  <a:lnTo>
                    <a:pt x="1758" y="3250"/>
                  </a:lnTo>
                  <a:lnTo>
                    <a:pt x="1760" y="3236"/>
                  </a:lnTo>
                  <a:lnTo>
                    <a:pt x="1756" y="3222"/>
                  </a:lnTo>
                  <a:lnTo>
                    <a:pt x="1752" y="3208"/>
                  </a:lnTo>
                  <a:lnTo>
                    <a:pt x="1744" y="3196"/>
                  </a:lnTo>
                  <a:lnTo>
                    <a:pt x="1734" y="3184"/>
                  </a:lnTo>
                  <a:lnTo>
                    <a:pt x="1722" y="3176"/>
                  </a:lnTo>
                  <a:lnTo>
                    <a:pt x="1708" y="3170"/>
                  </a:lnTo>
                  <a:lnTo>
                    <a:pt x="1708" y="3170"/>
                  </a:lnTo>
                  <a:lnTo>
                    <a:pt x="1672" y="3156"/>
                  </a:lnTo>
                  <a:lnTo>
                    <a:pt x="1636" y="3142"/>
                  </a:lnTo>
                  <a:lnTo>
                    <a:pt x="1602" y="3126"/>
                  </a:lnTo>
                  <a:lnTo>
                    <a:pt x="1570" y="3108"/>
                  </a:lnTo>
                  <a:lnTo>
                    <a:pt x="1538" y="3090"/>
                  </a:lnTo>
                  <a:lnTo>
                    <a:pt x="1510" y="3070"/>
                  </a:lnTo>
                  <a:lnTo>
                    <a:pt x="1480" y="3050"/>
                  </a:lnTo>
                  <a:lnTo>
                    <a:pt x="1454" y="3026"/>
                  </a:lnTo>
                  <a:lnTo>
                    <a:pt x="1428" y="3004"/>
                  </a:lnTo>
                  <a:lnTo>
                    <a:pt x="1404" y="2978"/>
                  </a:lnTo>
                  <a:lnTo>
                    <a:pt x="1382" y="2952"/>
                  </a:lnTo>
                  <a:lnTo>
                    <a:pt x="1360" y="2924"/>
                  </a:lnTo>
                  <a:lnTo>
                    <a:pt x="1342" y="2896"/>
                  </a:lnTo>
                  <a:lnTo>
                    <a:pt x="1322" y="2866"/>
                  </a:lnTo>
                  <a:lnTo>
                    <a:pt x="1306" y="2834"/>
                  </a:lnTo>
                  <a:lnTo>
                    <a:pt x="1290" y="2802"/>
                  </a:lnTo>
                  <a:lnTo>
                    <a:pt x="1290" y="2802"/>
                  </a:lnTo>
                  <a:lnTo>
                    <a:pt x="1276" y="2768"/>
                  </a:lnTo>
                  <a:lnTo>
                    <a:pt x="1264" y="2732"/>
                  </a:lnTo>
                  <a:lnTo>
                    <a:pt x="1254" y="2694"/>
                  </a:lnTo>
                  <a:lnTo>
                    <a:pt x="1244" y="2656"/>
                  </a:lnTo>
                  <a:lnTo>
                    <a:pt x="1236" y="2618"/>
                  </a:lnTo>
                  <a:lnTo>
                    <a:pt x="1232" y="2578"/>
                  </a:lnTo>
                  <a:lnTo>
                    <a:pt x="1228" y="2538"/>
                  </a:lnTo>
                  <a:lnTo>
                    <a:pt x="1226" y="2498"/>
                  </a:lnTo>
                  <a:lnTo>
                    <a:pt x="1224" y="2456"/>
                  </a:lnTo>
                  <a:lnTo>
                    <a:pt x="1226" y="2414"/>
                  </a:lnTo>
                  <a:lnTo>
                    <a:pt x="1228" y="2370"/>
                  </a:lnTo>
                  <a:lnTo>
                    <a:pt x="1234" y="2328"/>
                  </a:lnTo>
                  <a:lnTo>
                    <a:pt x="1240" y="2284"/>
                  </a:lnTo>
                  <a:lnTo>
                    <a:pt x="1248" y="2240"/>
                  </a:lnTo>
                  <a:lnTo>
                    <a:pt x="1258" y="2194"/>
                  </a:lnTo>
                  <a:lnTo>
                    <a:pt x="1270" y="2150"/>
                  </a:lnTo>
                  <a:lnTo>
                    <a:pt x="1270" y="2150"/>
                  </a:lnTo>
                  <a:lnTo>
                    <a:pt x="1384" y="2486"/>
                  </a:lnTo>
                  <a:lnTo>
                    <a:pt x="1436" y="2630"/>
                  </a:lnTo>
                  <a:lnTo>
                    <a:pt x="1482" y="2754"/>
                  </a:lnTo>
                  <a:lnTo>
                    <a:pt x="1482" y="2754"/>
                  </a:lnTo>
                  <a:lnTo>
                    <a:pt x="1486" y="2764"/>
                  </a:lnTo>
                  <a:lnTo>
                    <a:pt x="1492" y="2774"/>
                  </a:lnTo>
                  <a:lnTo>
                    <a:pt x="1500" y="2782"/>
                  </a:lnTo>
                  <a:lnTo>
                    <a:pt x="1510" y="2790"/>
                  </a:lnTo>
                  <a:lnTo>
                    <a:pt x="1520" y="2796"/>
                  </a:lnTo>
                  <a:lnTo>
                    <a:pt x="1530" y="2800"/>
                  </a:lnTo>
                  <a:lnTo>
                    <a:pt x="1540" y="2802"/>
                  </a:lnTo>
                  <a:lnTo>
                    <a:pt x="1552" y="2804"/>
                  </a:lnTo>
                  <a:lnTo>
                    <a:pt x="1552" y="2804"/>
                  </a:lnTo>
                  <a:lnTo>
                    <a:pt x="1566" y="2802"/>
                  </a:lnTo>
                  <a:lnTo>
                    <a:pt x="1580" y="2798"/>
                  </a:lnTo>
                  <a:lnTo>
                    <a:pt x="1580" y="2798"/>
                  </a:lnTo>
                  <a:lnTo>
                    <a:pt x="1592" y="2792"/>
                  </a:lnTo>
                  <a:lnTo>
                    <a:pt x="1604" y="2782"/>
                  </a:lnTo>
                  <a:lnTo>
                    <a:pt x="1614" y="2772"/>
                  </a:lnTo>
                  <a:lnTo>
                    <a:pt x="1622" y="2758"/>
                  </a:lnTo>
                  <a:lnTo>
                    <a:pt x="1626" y="2744"/>
                  </a:lnTo>
                  <a:lnTo>
                    <a:pt x="1628" y="2730"/>
                  </a:lnTo>
                  <a:lnTo>
                    <a:pt x="1628" y="2716"/>
                  </a:lnTo>
                  <a:lnTo>
                    <a:pt x="1624" y="2700"/>
                  </a:lnTo>
                  <a:lnTo>
                    <a:pt x="1624" y="2700"/>
                  </a:lnTo>
                  <a:lnTo>
                    <a:pt x="1586" y="2598"/>
                  </a:lnTo>
                  <a:lnTo>
                    <a:pt x="1544" y="2480"/>
                  </a:lnTo>
                  <a:lnTo>
                    <a:pt x="1450" y="2210"/>
                  </a:lnTo>
                  <a:lnTo>
                    <a:pt x="1350" y="1912"/>
                  </a:lnTo>
                  <a:lnTo>
                    <a:pt x="1252" y="1614"/>
                  </a:lnTo>
                  <a:lnTo>
                    <a:pt x="1252" y="1614"/>
                  </a:lnTo>
                  <a:lnTo>
                    <a:pt x="1252" y="1612"/>
                  </a:lnTo>
                  <a:lnTo>
                    <a:pt x="1252" y="1612"/>
                  </a:lnTo>
                  <a:lnTo>
                    <a:pt x="1124" y="1210"/>
                  </a:lnTo>
                  <a:lnTo>
                    <a:pt x="1078" y="1062"/>
                  </a:lnTo>
                  <a:lnTo>
                    <a:pt x="1050" y="964"/>
                  </a:lnTo>
                  <a:lnTo>
                    <a:pt x="1050" y="964"/>
                  </a:lnTo>
                  <a:lnTo>
                    <a:pt x="1026" y="872"/>
                  </a:lnTo>
                  <a:lnTo>
                    <a:pt x="1014" y="824"/>
                  </a:lnTo>
                  <a:lnTo>
                    <a:pt x="1008" y="778"/>
                  </a:lnTo>
                  <a:lnTo>
                    <a:pt x="1004" y="732"/>
                  </a:lnTo>
                  <a:lnTo>
                    <a:pt x="1004" y="710"/>
                  </a:lnTo>
                  <a:lnTo>
                    <a:pt x="1004" y="690"/>
                  </a:lnTo>
                  <a:lnTo>
                    <a:pt x="1006" y="670"/>
                  </a:lnTo>
                  <a:lnTo>
                    <a:pt x="1012" y="652"/>
                  </a:lnTo>
                  <a:lnTo>
                    <a:pt x="1018" y="634"/>
                  </a:lnTo>
                  <a:lnTo>
                    <a:pt x="1026" y="618"/>
                  </a:lnTo>
                  <a:lnTo>
                    <a:pt x="1026" y="618"/>
                  </a:lnTo>
                  <a:lnTo>
                    <a:pt x="1034" y="606"/>
                  </a:lnTo>
                  <a:lnTo>
                    <a:pt x="1044" y="594"/>
                  </a:lnTo>
                  <a:lnTo>
                    <a:pt x="1056" y="584"/>
                  </a:lnTo>
                  <a:lnTo>
                    <a:pt x="1070" y="574"/>
                  </a:lnTo>
                  <a:lnTo>
                    <a:pt x="1086" y="566"/>
                  </a:lnTo>
                  <a:lnTo>
                    <a:pt x="1102" y="558"/>
                  </a:lnTo>
                  <a:lnTo>
                    <a:pt x="1122" y="552"/>
                  </a:lnTo>
                  <a:lnTo>
                    <a:pt x="1142" y="546"/>
                  </a:lnTo>
                  <a:lnTo>
                    <a:pt x="1142" y="546"/>
                  </a:lnTo>
                  <a:lnTo>
                    <a:pt x="1170" y="542"/>
                  </a:lnTo>
                  <a:lnTo>
                    <a:pt x="1194" y="540"/>
                  </a:lnTo>
                  <a:lnTo>
                    <a:pt x="1218" y="542"/>
                  </a:lnTo>
                  <a:lnTo>
                    <a:pt x="1240" y="548"/>
                  </a:lnTo>
                  <a:lnTo>
                    <a:pt x="1262" y="556"/>
                  </a:lnTo>
                  <a:lnTo>
                    <a:pt x="1282" y="568"/>
                  </a:lnTo>
                  <a:lnTo>
                    <a:pt x="1300" y="584"/>
                  </a:lnTo>
                  <a:lnTo>
                    <a:pt x="1318" y="602"/>
                  </a:lnTo>
                  <a:lnTo>
                    <a:pt x="1334" y="624"/>
                  </a:lnTo>
                  <a:lnTo>
                    <a:pt x="1350" y="648"/>
                  </a:lnTo>
                  <a:lnTo>
                    <a:pt x="1366" y="674"/>
                  </a:lnTo>
                  <a:lnTo>
                    <a:pt x="1380" y="706"/>
                  </a:lnTo>
                  <a:lnTo>
                    <a:pt x="1396" y="738"/>
                  </a:lnTo>
                  <a:lnTo>
                    <a:pt x="1410" y="774"/>
                  </a:lnTo>
                  <a:lnTo>
                    <a:pt x="1440" y="852"/>
                  </a:lnTo>
                  <a:lnTo>
                    <a:pt x="1440" y="852"/>
                  </a:lnTo>
                  <a:lnTo>
                    <a:pt x="1456" y="900"/>
                  </a:lnTo>
                  <a:lnTo>
                    <a:pt x="1456" y="900"/>
                  </a:lnTo>
                  <a:lnTo>
                    <a:pt x="1484" y="974"/>
                  </a:lnTo>
                  <a:lnTo>
                    <a:pt x="1526" y="1070"/>
                  </a:lnTo>
                  <a:lnTo>
                    <a:pt x="1624" y="1300"/>
                  </a:lnTo>
                  <a:lnTo>
                    <a:pt x="1758" y="1604"/>
                  </a:lnTo>
                  <a:lnTo>
                    <a:pt x="1758" y="1604"/>
                  </a:lnTo>
                  <a:lnTo>
                    <a:pt x="1764" y="1614"/>
                  </a:lnTo>
                  <a:lnTo>
                    <a:pt x="1770" y="1622"/>
                  </a:lnTo>
                  <a:lnTo>
                    <a:pt x="1780" y="1630"/>
                  </a:lnTo>
                  <a:lnTo>
                    <a:pt x="1788" y="1638"/>
                  </a:lnTo>
                  <a:lnTo>
                    <a:pt x="1798" y="1642"/>
                  </a:lnTo>
                  <a:lnTo>
                    <a:pt x="1810" y="1646"/>
                  </a:lnTo>
                  <a:lnTo>
                    <a:pt x="1822" y="1648"/>
                  </a:lnTo>
                  <a:lnTo>
                    <a:pt x="1832" y="1648"/>
                  </a:lnTo>
                  <a:lnTo>
                    <a:pt x="1832" y="1648"/>
                  </a:lnTo>
                  <a:lnTo>
                    <a:pt x="1844" y="1646"/>
                  </a:lnTo>
                  <a:lnTo>
                    <a:pt x="1856" y="1642"/>
                  </a:lnTo>
                  <a:lnTo>
                    <a:pt x="1866" y="1638"/>
                  </a:lnTo>
                  <a:lnTo>
                    <a:pt x="1876" y="1632"/>
                  </a:lnTo>
                  <a:lnTo>
                    <a:pt x="1884" y="1624"/>
                  </a:lnTo>
                  <a:lnTo>
                    <a:pt x="1890" y="1614"/>
                  </a:lnTo>
                  <a:lnTo>
                    <a:pt x="1896" y="1604"/>
                  </a:lnTo>
                  <a:lnTo>
                    <a:pt x="1900" y="1594"/>
                  </a:lnTo>
                  <a:lnTo>
                    <a:pt x="1900" y="1594"/>
                  </a:lnTo>
                  <a:lnTo>
                    <a:pt x="1906" y="1576"/>
                  </a:lnTo>
                  <a:lnTo>
                    <a:pt x="1914" y="1560"/>
                  </a:lnTo>
                  <a:lnTo>
                    <a:pt x="1924" y="1540"/>
                  </a:lnTo>
                  <a:lnTo>
                    <a:pt x="1940" y="1518"/>
                  </a:lnTo>
                  <a:lnTo>
                    <a:pt x="1956" y="1498"/>
                  </a:lnTo>
                  <a:lnTo>
                    <a:pt x="1968" y="1488"/>
                  </a:lnTo>
                  <a:lnTo>
                    <a:pt x="1978" y="1480"/>
                  </a:lnTo>
                  <a:lnTo>
                    <a:pt x="1990" y="1472"/>
                  </a:lnTo>
                  <a:lnTo>
                    <a:pt x="2004" y="1466"/>
                  </a:lnTo>
                  <a:lnTo>
                    <a:pt x="2004" y="1466"/>
                  </a:lnTo>
                  <a:lnTo>
                    <a:pt x="2024" y="1460"/>
                  </a:lnTo>
                  <a:lnTo>
                    <a:pt x="2044" y="1458"/>
                  </a:lnTo>
                  <a:lnTo>
                    <a:pt x="2066" y="1460"/>
                  </a:lnTo>
                  <a:lnTo>
                    <a:pt x="2090" y="1464"/>
                  </a:lnTo>
                  <a:lnTo>
                    <a:pt x="2116" y="1470"/>
                  </a:lnTo>
                  <a:lnTo>
                    <a:pt x="2142" y="1480"/>
                  </a:lnTo>
                  <a:lnTo>
                    <a:pt x="2168" y="1494"/>
                  </a:lnTo>
                  <a:lnTo>
                    <a:pt x="2198" y="1510"/>
                  </a:lnTo>
                  <a:lnTo>
                    <a:pt x="2198" y="1510"/>
                  </a:lnTo>
                  <a:lnTo>
                    <a:pt x="2206" y="1516"/>
                  </a:lnTo>
                  <a:lnTo>
                    <a:pt x="2216" y="1520"/>
                  </a:lnTo>
                  <a:lnTo>
                    <a:pt x="2226" y="1522"/>
                  </a:lnTo>
                  <a:lnTo>
                    <a:pt x="2236" y="1522"/>
                  </a:lnTo>
                  <a:lnTo>
                    <a:pt x="2246" y="1522"/>
                  </a:lnTo>
                  <a:lnTo>
                    <a:pt x="2256" y="1520"/>
                  </a:lnTo>
                  <a:lnTo>
                    <a:pt x="2266" y="1516"/>
                  </a:lnTo>
                  <a:lnTo>
                    <a:pt x="2276" y="1512"/>
                  </a:lnTo>
                  <a:lnTo>
                    <a:pt x="2276" y="1512"/>
                  </a:lnTo>
                  <a:lnTo>
                    <a:pt x="2284" y="1506"/>
                  </a:lnTo>
                  <a:lnTo>
                    <a:pt x="2292" y="1500"/>
                  </a:lnTo>
                  <a:lnTo>
                    <a:pt x="2298" y="1492"/>
                  </a:lnTo>
                  <a:lnTo>
                    <a:pt x="2304" y="1484"/>
                  </a:lnTo>
                  <a:lnTo>
                    <a:pt x="2308" y="1474"/>
                  </a:lnTo>
                  <a:lnTo>
                    <a:pt x="2312" y="1464"/>
                  </a:lnTo>
                  <a:lnTo>
                    <a:pt x="2314" y="1454"/>
                  </a:lnTo>
                  <a:lnTo>
                    <a:pt x="2314" y="1444"/>
                  </a:lnTo>
                  <a:lnTo>
                    <a:pt x="2314" y="1444"/>
                  </a:lnTo>
                  <a:lnTo>
                    <a:pt x="2316" y="1424"/>
                  </a:lnTo>
                  <a:lnTo>
                    <a:pt x="2320" y="1404"/>
                  </a:lnTo>
                  <a:lnTo>
                    <a:pt x="2330" y="1384"/>
                  </a:lnTo>
                  <a:lnTo>
                    <a:pt x="2340" y="1366"/>
                  </a:lnTo>
                  <a:lnTo>
                    <a:pt x="2356" y="1348"/>
                  </a:lnTo>
                  <a:lnTo>
                    <a:pt x="2372" y="1332"/>
                  </a:lnTo>
                  <a:lnTo>
                    <a:pt x="2392" y="1320"/>
                  </a:lnTo>
                  <a:lnTo>
                    <a:pt x="2412" y="1310"/>
                  </a:lnTo>
                  <a:lnTo>
                    <a:pt x="2412" y="1310"/>
                  </a:lnTo>
                  <a:lnTo>
                    <a:pt x="2436" y="1302"/>
                  </a:lnTo>
                  <a:lnTo>
                    <a:pt x="2460" y="1300"/>
                  </a:lnTo>
                  <a:lnTo>
                    <a:pt x="2484" y="1302"/>
                  </a:lnTo>
                  <a:lnTo>
                    <a:pt x="2508" y="1308"/>
                  </a:lnTo>
                  <a:lnTo>
                    <a:pt x="2532" y="1318"/>
                  </a:lnTo>
                  <a:lnTo>
                    <a:pt x="2556" y="1332"/>
                  </a:lnTo>
                  <a:lnTo>
                    <a:pt x="2580" y="1352"/>
                  </a:lnTo>
                  <a:lnTo>
                    <a:pt x="2602" y="1374"/>
                  </a:lnTo>
                  <a:lnTo>
                    <a:pt x="2602" y="1374"/>
                  </a:lnTo>
                  <a:lnTo>
                    <a:pt x="2610" y="1382"/>
                  </a:lnTo>
                  <a:lnTo>
                    <a:pt x="2618" y="1388"/>
                  </a:lnTo>
                  <a:lnTo>
                    <a:pt x="2628" y="1394"/>
                  </a:lnTo>
                  <a:lnTo>
                    <a:pt x="2638" y="1398"/>
                  </a:lnTo>
                  <a:lnTo>
                    <a:pt x="2650" y="1400"/>
                  </a:lnTo>
                  <a:lnTo>
                    <a:pt x="2660" y="1400"/>
                  </a:lnTo>
                  <a:lnTo>
                    <a:pt x="2672" y="1398"/>
                  </a:lnTo>
                  <a:lnTo>
                    <a:pt x="2682" y="1396"/>
                  </a:lnTo>
                  <a:lnTo>
                    <a:pt x="2682" y="1396"/>
                  </a:lnTo>
                  <a:lnTo>
                    <a:pt x="2692" y="1392"/>
                  </a:lnTo>
                  <a:lnTo>
                    <a:pt x="2702" y="1386"/>
                  </a:lnTo>
                  <a:lnTo>
                    <a:pt x="2710" y="1380"/>
                  </a:lnTo>
                  <a:lnTo>
                    <a:pt x="2718" y="1372"/>
                  </a:lnTo>
                  <a:lnTo>
                    <a:pt x="2724" y="1362"/>
                  </a:lnTo>
                  <a:lnTo>
                    <a:pt x="2728" y="1352"/>
                  </a:lnTo>
                  <a:lnTo>
                    <a:pt x="2732" y="1342"/>
                  </a:lnTo>
                  <a:lnTo>
                    <a:pt x="2734" y="1332"/>
                  </a:lnTo>
                  <a:lnTo>
                    <a:pt x="2734" y="1332"/>
                  </a:lnTo>
                  <a:lnTo>
                    <a:pt x="2736" y="1324"/>
                  </a:lnTo>
                  <a:lnTo>
                    <a:pt x="2740" y="1306"/>
                  </a:lnTo>
                  <a:lnTo>
                    <a:pt x="2746" y="1282"/>
                  </a:lnTo>
                  <a:lnTo>
                    <a:pt x="2758" y="1254"/>
                  </a:lnTo>
                  <a:lnTo>
                    <a:pt x="2766" y="1238"/>
                  </a:lnTo>
                  <a:lnTo>
                    <a:pt x="2776" y="1224"/>
                  </a:lnTo>
                  <a:lnTo>
                    <a:pt x="2788" y="1210"/>
                  </a:lnTo>
                  <a:lnTo>
                    <a:pt x="2802" y="1196"/>
                  </a:lnTo>
                  <a:lnTo>
                    <a:pt x="2818" y="1184"/>
                  </a:lnTo>
                  <a:lnTo>
                    <a:pt x="2834" y="1172"/>
                  </a:lnTo>
                  <a:lnTo>
                    <a:pt x="2854" y="1164"/>
                  </a:lnTo>
                  <a:lnTo>
                    <a:pt x="2878" y="1156"/>
                  </a:lnTo>
                  <a:lnTo>
                    <a:pt x="2878" y="1156"/>
                  </a:lnTo>
                  <a:lnTo>
                    <a:pt x="2892" y="1152"/>
                  </a:lnTo>
                  <a:lnTo>
                    <a:pt x="2906" y="1150"/>
                  </a:lnTo>
                  <a:lnTo>
                    <a:pt x="2920" y="1150"/>
                  </a:lnTo>
                  <a:lnTo>
                    <a:pt x="2934" y="1152"/>
                  </a:lnTo>
                  <a:lnTo>
                    <a:pt x="2946" y="1154"/>
                  </a:lnTo>
                  <a:lnTo>
                    <a:pt x="2958" y="1156"/>
                  </a:lnTo>
                  <a:lnTo>
                    <a:pt x="2970" y="1162"/>
                  </a:lnTo>
                  <a:lnTo>
                    <a:pt x="2982" y="1168"/>
                  </a:lnTo>
                  <a:lnTo>
                    <a:pt x="2982" y="1168"/>
                  </a:lnTo>
                  <a:lnTo>
                    <a:pt x="2996" y="1176"/>
                  </a:lnTo>
                  <a:lnTo>
                    <a:pt x="3008" y="1186"/>
                  </a:lnTo>
                  <a:lnTo>
                    <a:pt x="3018" y="1198"/>
                  </a:lnTo>
                  <a:lnTo>
                    <a:pt x="3030" y="1210"/>
                  </a:lnTo>
                  <a:lnTo>
                    <a:pt x="3048" y="1238"/>
                  </a:lnTo>
                  <a:lnTo>
                    <a:pt x="3064" y="1266"/>
                  </a:lnTo>
                  <a:lnTo>
                    <a:pt x="3078" y="1292"/>
                  </a:lnTo>
                  <a:lnTo>
                    <a:pt x="3088" y="1318"/>
                  </a:lnTo>
                  <a:lnTo>
                    <a:pt x="3096" y="1342"/>
                  </a:lnTo>
                  <a:lnTo>
                    <a:pt x="3100" y="1360"/>
                  </a:lnTo>
                  <a:lnTo>
                    <a:pt x="3100" y="1360"/>
                  </a:lnTo>
                  <a:lnTo>
                    <a:pt x="3106" y="1374"/>
                  </a:lnTo>
                  <a:lnTo>
                    <a:pt x="3114" y="1386"/>
                  </a:lnTo>
                  <a:lnTo>
                    <a:pt x="3124" y="1398"/>
                  </a:lnTo>
                  <a:lnTo>
                    <a:pt x="3134" y="1406"/>
                  </a:lnTo>
                  <a:lnTo>
                    <a:pt x="3148" y="1414"/>
                  </a:lnTo>
                  <a:lnTo>
                    <a:pt x="3162" y="1418"/>
                  </a:lnTo>
                  <a:lnTo>
                    <a:pt x="3176" y="1418"/>
                  </a:lnTo>
                  <a:lnTo>
                    <a:pt x="3192" y="1416"/>
                  </a:lnTo>
                  <a:lnTo>
                    <a:pt x="3192" y="1416"/>
                  </a:lnTo>
                  <a:lnTo>
                    <a:pt x="3206" y="1412"/>
                  </a:lnTo>
                  <a:lnTo>
                    <a:pt x="3220" y="1404"/>
                  </a:lnTo>
                  <a:lnTo>
                    <a:pt x="3230" y="1394"/>
                  </a:lnTo>
                  <a:lnTo>
                    <a:pt x="3240" y="1382"/>
                  </a:lnTo>
                  <a:lnTo>
                    <a:pt x="3246" y="1370"/>
                  </a:lnTo>
                  <a:lnTo>
                    <a:pt x="3250" y="1356"/>
                  </a:lnTo>
                  <a:lnTo>
                    <a:pt x="3252" y="1340"/>
                  </a:lnTo>
                  <a:lnTo>
                    <a:pt x="3250" y="1326"/>
                  </a:lnTo>
                  <a:lnTo>
                    <a:pt x="3250" y="1326"/>
                  </a:lnTo>
                  <a:close/>
                  <a:moveTo>
                    <a:pt x="2184" y="1334"/>
                  </a:moveTo>
                  <a:lnTo>
                    <a:pt x="2184" y="1334"/>
                  </a:lnTo>
                  <a:lnTo>
                    <a:pt x="2152" y="1322"/>
                  </a:lnTo>
                  <a:lnTo>
                    <a:pt x="2122" y="1314"/>
                  </a:lnTo>
                  <a:lnTo>
                    <a:pt x="2092" y="1308"/>
                  </a:lnTo>
                  <a:lnTo>
                    <a:pt x="2062" y="1306"/>
                  </a:lnTo>
                  <a:lnTo>
                    <a:pt x="2032" y="1306"/>
                  </a:lnTo>
                  <a:lnTo>
                    <a:pt x="2004" y="1310"/>
                  </a:lnTo>
                  <a:lnTo>
                    <a:pt x="1976" y="1316"/>
                  </a:lnTo>
                  <a:lnTo>
                    <a:pt x="1948" y="1326"/>
                  </a:lnTo>
                  <a:lnTo>
                    <a:pt x="1948" y="1326"/>
                  </a:lnTo>
                  <a:lnTo>
                    <a:pt x="1932" y="1332"/>
                  </a:lnTo>
                  <a:lnTo>
                    <a:pt x="1914" y="1340"/>
                  </a:lnTo>
                  <a:lnTo>
                    <a:pt x="1886" y="1360"/>
                  </a:lnTo>
                  <a:lnTo>
                    <a:pt x="1860" y="1382"/>
                  </a:lnTo>
                  <a:lnTo>
                    <a:pt x="1836" y="1404"/>
                  </a:lnTo>
                  <a:lnTo>
                    <a:pt x="1836" y="1404"/>
                  </a:lnTo>
                  <a:lnTo>
                    <a:pt x="1704" y="1100"/>
                  </a:lnTo>
                  <a:lnTo>
                    <a:pt x="1640" y="954"/>
                  </a:lnTo>
                  <a:lnTo>
                    <a:pt x="1600" y="848"/>
                  </a:lnTo>
                  <a:lnTo>
                    <a:pt x="1600" y="848"/>
                  </a:lnTo>
                  <a:lnTo>
                    <a:pt x="1584" y="804"/>
                  </a:lnTo>
                  <a:lnTo>
                    <a:pt x="1584" y="804"/>
                  </a:lnTo>
                  <a:lnTo>
                    <a:pt x="1560" y="738"/>
                  </a:lnTo>
                  <a:lnTo>
                    <a:pt x="1546" y="702"/>
                  </a:lnTo>
                  <a:lnTo>
                    <a:pt x="1530" y="664"/>
                  </a:lnTo>
                  <a:lnTo>
                    <a:pt x="1512" y="626"/>
                  </a:lnTo>
                  <a:lnTo>
                    <a:pt x="1490" y="588"/>
                  </a:lnTo>
                  <a:lnTo>
                    <a:pt x="1468" y="550"/>
                  </a:lnTo>
                  <a:lnTo>
                    <a:pt x="1442" y="516"/>
                  </a:lnTo>
                  <a:lnTo>
                    <a:pt x="1412" y="482"/>
                  </a:lnTo>
                  <a:lnTo>
                    <a:pt x="1396" y="468"/>
                  </a:lnTo>
                  <a:lnTo>
                    <a:pt x="1380" y="454"/>
                  </a:lnTo>
                  <a:lnTo>
                    <a:pt x="1362" y="440"/>
                  </a:lnTo>
                  <a:lnTo>
                    <a:pt x="1344" y="428"/>
                  </a:lnTo>
                  <a:lnTo>
                    <a:pt x="1326" y="418"/>
                  </a:lnTo>
                  <a:lnTo>
                    <a:pt x="1306" y="410"/>
                  </a:lnTo>
                  <a:lnTo>
                    <a:pt x="1284" y="402"/>
                  </a:lnTo>
                  <a:lnTo>
                    <a:pt x="1262" y="396"/>
                  </a:lnTo>
                  <a:lnTo>
                    <a:pt x="1240" y="392"/>
                  </a:lnTo>
                  <a:lnTo>
                    <a:pt x="1216" y="388"/>
                  </a:lnTo>
                  <a:lnTo>
                    <a:pt x="1190" y="388"/>
                  </a:lnTo>
                  <a:lnTo>
                    <a:pt x="1164" y="390"/>
                  </a:lnTo>
                  <a:lnTo>
                    <a:pt x="1136" y="392"/>
                  </a:lnTo>
                  <a:lnTo>
                    <a:pt x="1108" y="398"/>
                  </a:lnTo>
                  <a:lnTo>
                    <a:pt x="1108" y="398"/>
                  </a:lnTo>
                  <a:lnTo>
                    <a:pt x="1072" y="408"/>
                  </a:lnTo>
                  <a:lnTo>
                    <a:pt x="1038" y="420"/>
                  </a:lnTo>
                  <a:lnTo>
                    <a:pt x="1008" y="436"/>
                  </a:lnTo>
                  <a:lnTo>
                    <a:pt x="980" y="452"/>
                  </a:lnTo>
                  <a:lnTo>
                    <a:pt x="954" y="470"/>
                  </a:lnTo>
                  <a:lnTo>
                    <a:pt x="932" y="492"/>
                  </a:lnTo>
                  <a:lnTo>
                    <a:pt x="912" y="516"/>
                  </a:lnTo>
                  <a:lnTo>
                    <a:pt x="894" y="540"/>
                  </a:lnTo>
                  <a:lnTo>
                    <a:pt x="894" y="540"/>
                  </a:lnTo>
                  <a:lnTo>
                    <a:pt x="880" y="566"/>
                  </a:lnTo>
                  <a:lnTo>
                    <a:pt x="870" y="594"/>
                  </a:lnTo>
                  <a:lnTo>
                    <a:pt x="862" y="622"/>
                  </a:lnTo>
                  <a:lnTo>
                    <a:pt x="856" y="650"/>
                  </a:lnTo>
                  <a:lnTo>
                    <a:pt x="852" y="678"/>
                  </a:lnTo>
                  <a:lnTo>
                    <a:pt x="852" y="708"/>
                  </a:lnTo>
                  <a:lnTo>
                    <a:pt x="852" y="738"/>
                  </a:lnTo>
                  <a:lnTo>
                    <a:pt x="854" y="768"/>
                  </a:lnTo>
                  <a:lnTo>
                    <a:pt x="856" y="798"/>
                  </a:lnTo>
                  <a:lnTo>
                    <a:pt x="862" y="830"/>
                  </a:lnTo>
                  <a:lnTo>
                    <a:pt x="874" y="890"/>
                  </a:lnTo>
                  <a:lnTo>
                    <a:pt x="888" y="948"/>
                  </a:lnTo>
                  <a:lnTo>
                    <a:pt x="902" y="1004"/>
                  </a:lnTo>
                  <a:lnTo>
                    <a:pt x="902" y="1004"/>
                  </a:lnTo>
                  <a:lnTo>
                    <a:pt x="926" y="1088"/>
                  </a:lnTo>
                  <a:lnTo>
                    <a:pt x="966" y="1216"/>
                  </a:lnTo>
                  <a:lnTo>
                    <a:pt x="1074" y="1560"/>
                  </a:lnTo>
                  <a:lnTo>
                    <a:pt x="152" y="1560"/>
                  </a:lnTo>
                  <a:lnTo>
                    <a:pt x="152" y="152"/>
                  </a:lnTo>
                  <a:lnTo>
                    <a:pt x="2368" y="152"/>
                  </a:lnTo>
                  <a:lnTo>
                    <a:pt x="2368" y="1164"/>
                  </a:lnTo>
                  <a:lnTo>
                    <a:pt x="2368" y="1164"/>
                  </a:lnTo>
                  <a:lnTo>
                    <a:pt x="2358" y="1168"/>
                  </a:lnTo>
                  <a:lnTo>
                    <a:pt x="2358" y="1168"/>
                  </a:lnTo>
                  <a:lnTo>
                    <a:pt x="2328" y="1182"/>
                  </a:lnTo>
                  <a:lnTo>
                    <a:pt x="2302" y="1198"/>
                  </a:lnTo>
                  <a:lnTo>
                    <a:pt x="2276" y="1216"/>
                  </a:lnTo>
                  <a:lnTo>
                    <a:pt x="2254" y="1236"/>
                  </a:lnTo>
                  <a:lnTo>
                    <a:pt x="2232" y="1258"/>
                  </a:lnTo>
                  <a:lnTo>
                    <a:pt x="2214" y="1282"/>
                  </a:lnTo>
                  <a:lnTo>
                    <a:pt x="2198" y="1308"/>
                  </a:lnTo>
                  <a:lnTo>
                    <a:pt x="2184" y="1334"/>
                  </a:lnTo>
                  <a:lnTo>
                    <a:pt x="2184" y="1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ctr" anchorCtr="0" compatLnSpc="1">
              <a:prstTxWarp prst="textNoShape">
                <a:avLst/>
              </a:prstTxWarp>
            </a:bodyPr>
            <a:lstStyle/>
            <a:p>
              <a:pPr algn="ctr" defTabSz="609021"/>
              <a:endParaRPr lang="en-US" sz="1865" dirty="0">
                <a:solidFill>
                  <a:srgbClr val="000000"/>
                </a:solidFill>
              </a:endParaRPr>
            </a:p>
          </p:txBody>
        </p:sp>
        <p:sp>
          <p:nvSpPr>
            <p:cNvPr id="145" name="Freeform 6" descr=" " title=" ">
              <a:extLst>
                <a:ext uri="{FF2B5EF4-FFF2-40B4-BE49-F238E27FC236}">
                  <a16:creationId xmlns:a16="http://schemas.microsoft.com/office/drawing/2014/main" id="{D83B39C1-7034-473E-9AB1-439E898F7446}"/>
                </a:ext>
              </a:extLst>
            </p:cNvPr>
            <p:cNvSpPr>
              <a:spLocks/>
            </p:cNvSpPr>
            <p:nvPr/>
          </p:nvSpPr>
          <p:spPr bwMode="auto">
            <a:xfrm>
              <a:off x="8143524" y="1560088"/>
              <a:ext cx="27779" cy="31527"/>
            </a:xfrm>
            <a:custGeom>
              <a:avLst/>
              <a:gdLst>
                <a:gd name="T0" fmla="*/ 136 w 252"/>
                <a:gd name="T1" fmla="*/ 256 h 286"/>
                <a:gd name="T2" fmla="*/ 236 w 252"/>
                <a:gd name="T3" fmla="*/ 120 h 286"/>
                <a:gd name="T4" fmla="*/ 236 w 252"/>
                <a:gd name="T5" fmla="*/ 120 h 286"/>
                <a:gd name="T6" fmla="*/ 244 w 252"/>
                <a:gd name="T7" fmla="*/ 108 h 286"/>
                <a:gd name="T8" fmla="*/ 250 w 252"/>
                <a:gd name="T9" fmla="*/ 94 h 286"/>
                <a:gd name="T10" fmla="*/ 252 w 252"/>
                <a:gd name="T11" fmla="*/ 80 h 286"/>
                <a:gd name="T12" fmla="*/ 252 w 252"/>
                <a:gd name="T13" fmla="*/ 64 h 286"/>
                <a:gd name="T14" fmla="*/ 248 w 252"/>
                <a:gd name="T15" fmla="*/ 50 h 286"/>
                <a:gd name="T16" fmla="*/ 242 w 252"/>
                <a:gd name="T17" fmla="*/ 36 h 286"/>
                <a:gd name="T18" fmla="*/ 232 w 252"/>
                <a:gd name="T19" fmla="*/ 24 h 286"/>
                <a:gd name="T20" fmla="*/ 222 w 252"/>
                <a:gd name="T21" fmla="*/ 14 h 286"/>
                <a:gd name="T22" fmla="*/ 222 w 252"/>
                <a:gd name="T23" fmla="*/ 14 h 286"/>
                <a:gd name="T24" fmla="*/ 208 w 252"/>
                <a:gd name="T25" fmla="*/ 6 h 286"/>
                <a:gd name="T26" fmla="*/ 194 w 252"/>
                <a:gd name="T27" fmla="*/ 2 h 286"/>
                <a:gd name="T28" fmla="*/ 180 w 252"/>
                <a:gd name="T29" fmla="*/ 0 h 286"/>
                <a:gd name="T30" fmla="*/ 166 w 252"/>
                <a:gd name="T31" fmla="*/ 0 h 286"/>
                <a:gd name="T32" fmla="*/ 150 w 252"/>
                <a:gd name="T33" fmla="*/ 4 h 286"/>
                <a:gd name="T34" fmla="*/ 138 w 252"/>
                <a:gd name="T35" fmla="*/ 10 h 286"/>
                <a:gd name="T36" fmla="*/ 126 w 252"/>
                <a:gd name="T37" fmla="*/ 18 h 286"/>
                <a:gd name="T38" fmla="*/ 116 w 252"/>
                <a:gd name="T39" fmla="*/ 30 h 286"/>
                <a:gd name="T40" fmla="*/ 14 w 252"/>
                <a:gd name="T41" fmla="*/ 164 h 286"/>
                <a:gd name="T42" fmla="*/ 14 w 252"/>
                <a:gd name="T43" fmla="*/ 164 h 286"/>
                <a:gd name="T44" fmla="*/ 6 w 252"/>
                <a:gd name="T45" fmla="*/ 178 h 286"/>
                <a:gd name="T46" fmla="*/ 2 w 252"/>
                <a:gd name="T47" fmla="*/ 192 h 286"/>
                <a:gd name="T48" fmla="*/ 0 w 252"/>
                <a:gd name="T49" fmla="*/ 206 h 286"/>
                <a:gd name="T50" fmla="*/ 0 w 252"/>
                <a:gd name="T51" fmla="*/ 220 h 286"/>
                <a:gd name="T52" fmla="*/ 4 w 252"/>
                <a:gd name="T53" fmla="*/ 234 h 286"/>
                <a:gd name="T54" fmla="*/ 10 w 252"/>
                <a:gd name="T55" fmla="*/ 248 h 286"/>
                <a:gd name="T56" fmla="*/ 18 w 252"/>
                <a:gd name="T57" fmla="*/ 260 h 286"/>
                <a:gd name="T58" fmla="*/ 30 w 252"/>
                <a:gd name="T59" fmla="*/ 270 h 286"/>
                <a:gd name="T60" fmla="*/ 30 w 252"/>
                <a:gd name="T61" fmla="*/ 270 h 286"/>
                <a:gd name="T62" fmla="*/ 40 w 252"/>
                <a:gd name="T63" fmla="*/ 278 h 286"/>
                <a:gd name="T64" fmla="*/ 52 w 252"/>
                <a:gd name="T65" fmla="*/ 282 h 286"/>
                <a:gd name="T66" fmla="*/ 64 w 252"/>
                <a:gd name="T67" fmla="*/ 284 h 286"/>
                <a:gd name="T68" fmla="*/ 76 w 252"/>
                <a:gd name="T69" fmla="*/ 286 h 286"/>
                <a:gd name="T70" fmla="*/ 76 w 252"/>
                <a:gd name="T71" fmla="*/ 286 h 286"/>
                <a:gd name="T72" fmla="*/ 92 w 252"/>
                <a:gd name="T73" fmla="*/ 284 h 286"/>
                <a:gd name="T74" fmla="*/ 108 w 252"/>
                <a:gd name="T75" fmla="*/ 278 h 286"/>
                <a:gd name="T76" fmla="*/ 124 w 252"/>
                <a:gd name="T77" fmla="*/ 268 h 286"/>
                <a:gd name="T78" fmla="*/ 136 w 252"/>
                <a:gd name="T79" fmla="*/ 256 h 286"/>
                <a:gd name="T80" fmla="*/ 136 w 252"/>
                <a:gd name="T81" fmla="*/ 25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2" h="286">
                  <a:moveTo>
                    <a:pt x="136" y="256"/>
                  </a:moveTo>
                  <a:lnTo>
                    <a:pt x="236" y="120"/>
                  </a:lnTo>
                  <a:lnTo>
                    <a:pt x="236" y="120"/>
                  </a:lnTo>
                  <a:lnTo>
                    <a:pt x="244" y="108"/>
                  </a:lnTo>
                  <a:lnTo>
                    <a:pt x="250" y="94"/>
                  </a:lnTo>
                  <a:lnTo>
                    <a:pt x="252" y="80"/>
                  </a:lnTo>
                  <a:lnTo>
                    <a:pt x="252" y="64"/>
                  </a:lnTo>
                  <a:lnTo>
                    <a:pt x="248" y="50"/>
                  </a:lnTo>
                  <a:lnTo>
                    <a:pt x="242" y="36"/>
                  </a:lnTo>
                  <a:lnTo>
                    <a:pt x="232" y="24"/>
                  </a:lnTo>
                  <a:lnTo>
                    <a:pt x="222" y="14"/>
                  </a:lnTo>
                  <a:lnTo>
                    <a:pt x="222" y="14"/>
                  </a:lnTo>
                  <a:lnTo>
                    <a:pt x="208" y="6"/>
                  </a:lnTo>
                  <a:lnTo>
                    <a:pt x="194" y="2"/>
                  </a:lnTo>
                  <a:lnTo>
                    <a:pt x="180" y="0"/>
                  </a:lnTo>
                  <a:lnTo>
                    <a:pt x="166" y="0"/>
                  </a:lnTo>
                  <a:lnTo>
                    <a:pt x="150" y="4"/>
                  </a:lnTo>
                  <a:lnTo>
                    <a:pt x="138" y="10"/>
                  </a:lnTo>
                  <a:lnTo>
                    <a:pt x="126" y="18"/>
                  </a:lnTo>
                  <a:lnTo>
                    <a:pt x="116" y="30"/>
                  </a:lnTo>
                  <a:lnTo>
                    <a:pt x="14" y="164"/>
                  </a:lnTo>
                  <a:lnTo>
                    <a:pt x="14" y="164"/>
                  </a:lnTo>
                  <a:lnTo>
                    <a:pt x="6" y="178"/>
                  </a:lnTo>
                  <a:lnTo>
                    <a:pt x="2" y="192"/>
                  </a:lnTo>
                  <a:lnTo>
                    <a:pt x="0" y="206"/>
                  </a:lnTo>
                  <a:lnTo>
                    <a:pt x="0" y="220"/>
                  </a:lnTo>
                  <a:lnTo>
                    <a:pt x="4" y="234"/>
                  </a:lnTo>
                  <a:lnTo>
                    <a:pt x="10" y="248"/>
                  </a:lnTo>
                  <a:lnTo>
                    <a:pt x="18" y="260"/>
                  </a:lnTo>
                  <a:lnTo>
                    <a:pt x="30" y="270"/>
                  </a:lnTo>
                  <a:lnTo>
                    <a:pt x="30" y="270"/>
                  </a:lnTo>
                  <a:lnTo>
                    <a:pt x="40" y="278"/>
                  </a:lnTo>
                  <a:lnTo>
                    <a:pt x="52" y="282"/>
                  </a:lnTo>
                  <a:lnTo>
                    <a:pt x="64" y="284"/>
                  </a:lnTo>
                  <a:lnTo>
                    <a:pt x="76" y="286"/>
                  </a:lnTo>
                  <a:lnTo>
                    <a:pt x="76" y="286"/>
                  </a:lnTo>
                  <a:lnTo>
                    <a:pt x="92" y="284"/>
                  </a:lnTo>
                  <a:lnTo>
                    <a:pt x="108" y="278"/>
                  </a:lnTo>
                  <a:lnTo>
                    <a:pt x="124" y="268"/>
                  </a:lnTo>
                  <a:lnTo>
                    <a:pt x="136" y="256"/>
                  </a:lnTo>
                  <a:lnTo>
                    <a:pt x="136"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ctr" anchorCtr="0" compatLnSpc="1">
              <a:prstTxWarp prst="textNoShape">
                <a:avLst/>
              </a:prstTxWarp>
            </a:bodyPr>
            <a:lstStyle/>
            <a:p>
              <a:pPr algn="ctr" defTabSz="609021"/>
              <a:endParaRPr lang="en-US" sz="1865" dirty="0">
                <a:solidFill>
                  <a:srgbClr val="000000"/>
                </a:solidFill>
              </a:endParaRPr>
            </a:p>
          </p:txBody>
        </p:sp>
        <p:sp>
          <p:nvSpPr>
            <p:cNvPr id="146" name="Freeform 7" descr=" " title=" ">
              <a:extLst>
                <a:ext uri="{FF2B5EF4-FFF2-40B4-BE49-F238E27FC236}">
                  <a16:creationId xmlns:a16="http://schemas.microsoft.com/office/drawing/2014/main" id="{99459F3C-3745-496F-B1B2-63E196A2FC88}"/>
                </a:ext>
              </a:extLst>
            </p:cNvPr>
            <p:cNvSpPr>
              <a:spLocks/>
            </p:cNvSpPr>
            <p:nvPr/>
          </p:nvSpPr>
          <p:spPr bwMode="auto">
            <a:xfrm>
              <a:off x="8154989" y="1619615"/>
              <a:ext cx="33512" cy="24472"/>
            </a:xfrm>
            <a:custGeom>
              <a:avLst/>
              <a:gdLst>
                <a:gd name="T0" fmla="*/ 260 w 304"/>
                <a:gd name="T1" fmla="*/ 78 h 222"/>
                <a:gd name="T2" fmla="*/ 108 w 304"/>
                <a:gd name="T3" fmla="*/ 8 h 222"/>
                <a:gd name="T4" fmla="*/ 108 w 304"/>
                <a:gd name="T5" fmla="*/ 8 h 222"/>
                <a:gd name="T6" fmla="*/ 92 w 304"/>
                <a:gd name="T7" fmla="*/ 2 h 222"/>
                <a:gd name="T8" fmla="*/ 78 w 304"/>
                <a:gd name="T9" fmla="*/ 0 h 222"/>
                <a:gd name="T10" fmla="*/ 64 w 304"/>
                <a:gd name="T11" fmla="*/ 2 h 222"/>
                <a:gd name="T12" fmla="*/ 50 w 304"/>
                <a:gd name="T13" fmla="*/ 6 h 222"/>
                <a:gd name="T14" fmla="*/ 36 w 304"/>
                <a:gd name="T15" fmla="*/ 12 h 222"/>
                <a:gd name="T16" fmla="*/ 24 w 304"/>
                <a:gd name="T17" fmla="*/ 20 h 222"/>
                <a:gd name="T18" fmla="*/ 14 w 304"/>
                <a:gd name="T19" fmla="*/ 32 h 222"/>
                <a:gd name="T20" fmla="*/ 6 w 304"/>
                <a:gd name="T21" fmla="*/ 46 h 222"/>
                <a:gd name="T22" fmla="*/ 6 w 304"/>
                <a:gd name="T23" fmla="*/ 46 h 222"/>
                <a:gd name="T24" fmla="*/ 2 w 304"/>
                <a:gd name="T25" fmla="*/ 60 h 222"/>
                <a:gd name="T26" fmla="*/ 0 w 304"/>
                <a:gd name="T27" fmla="*/ 74 h 222"/>
                <a:gd name="T28" fmla="*/ 0 w 304"/>
                <a:gd name="T29" fmla="*/ 90 h 222"/>
                <a:gd name="T30" fmla="*/ 4 w 304"/>
                <a:gd name="T31" fmla="*/ 104 h 222"/>
                <a:gd name="T32" fmla="*/ 10 w 304"/>
                <a:gd name="T33" fmla="*/ 116 h 222"/>
                <a:gd name="T34" fmla="*/ 20 w 304"/>
                <a:gd name="T35" fmla="*/ 128 h 222"/>
                <a:gd name="T36" fmla="*/ 32 w 304"/>
                <a:gd name="T37" fmla="*/ 138 h 222"/>
                <a:gd name="T38" fmla="*/ 44 w 304"/>
                <a:gd name="T39" fmla="*/ 146 h 222"/>
                <a:gd name="T40" fmla="*/ 198 w 304"/>
                <a:gd name="T41" fmla="*/ 216 h 222"/>
                <a:gd name="T42" fmla="*/ 198 w 304"/>
                <a:gd name="T43" fmla="*/ 216 h 222"/>
                <a:gd name="T44" fmla="*/ 212 w 304"/>
                <a:gd name="T45" fmla="*/ 220 h 222"/>
                <a:gd name="T46" fmla="*/ 228 w 304"/>
                <a:gd name="T47" fmla="*/ 222 h 222"/>
                <a:gd name="T48" fmla="*/ 228 w 304"/>
                <a:gd name="T49" fmla="*/ 222 h 222"/>
                <a:gd name="T50" fmla="*/ 240 w 304"/>
                <a:gd name="T51" fmla="*/ 222 h 222"/>
                <a:gd name="T52" fmla="*/ 250 w 304"/>
                <a:gd name="T53" fmla="*/ 220 h 222"/>
                <a:gd name="T54" fmla="*/ 260 w 304"/>
                <a:gd name="T55" fmla="*/ 216 h 222"/>
                <a:gd name="T56" fmla="*/ 270 w 304"/>
                <a:gd name="T57" fmla="*/ 210 h 222"/>
                <a:gd name="T58" fmla="*/ 278 w 304"/>
                <a:gd name="T59" fmla="*/ 204 h 222"/>
                <a:gd name="T60" fmla="*/ 286 w 304"/>
                <a:gd name="T61" fmla="*/ 196 h 222"/>
                <a:gd name="T62" fmla="*/ 292 w 304"/>
                <a:gd name="T63" fmla="*/ 188 h 222"/>
                <a:gd name="T64" fmla="*/ 298 w 304"/>
                <a:gd name="T65" fmla="*/ 178 h 222"/>
                <a:gd name="T66" fmla="*/ 298 w 304"/>
                <a:gd name="T67" fmla="*/ 178 h 222"/>
                <a:gd name="T68" fmla="*/ 302 w 304"/>
                <a:gd name="T69" fmla="*/ 164 h 222"/>
                <a:gd name="T70" fmla="*/ 304 w 304"/>
                <a:gd name="T71" fmla="*/ 148 h 222"/>
                <a:gd name="T72" fmla="*/ 304 w 304"/>
                <a:gd name="T73" fmla="*/ 134 h 222"/>
                <a:gd name="T74" fmla="*/ 300 w 304"/>
                <a:gd name="T75" fmla="*/ 120 h 222"/>
                <a:gd name="T76" fmla="*/ 294 w 304"/>
                <a:gd name="T77" fmla="*/ 106 h 222"/>
                <a:gd name="T78" fmla="*/ 284 w 304"/>
                <a:gd name="T79" fmla="*/ 94 h 222"/>
                <a:gd name="T80" fmla="*/ 274 w 304"/>
                <a:gd name="T81" fmla="*/ 84 h 222"/>
                <a:gd name="T82" fmla="*/ 260 w 304"/>
                <a:gd name="T83" fmla="*/ 78 h 222"/>
                <a:gd name="T84" fmla="*/ 260 w 304"/>
                <a:gd name="T85" fmla="*/ 7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4" h="222">
                  <a:moveTo>
                    <a:pt x="260" y="78"/>
                  </a:moveTo>
                  <a:lnTo>
                    <a:pt x="108" y="8"/>
                  </a:lnTo>
                  <a:lnTo>
                    <a:pt x="108" y="8"/>
                  </a:lnTo>
                  <a:lnTo>
                    <a:pt x="92" y="2"/>
                  </a:lnTo>
                  <a:lnTo>
                    <a:pt x="78" y="0"/>
                  </a:lnTo>
                  <a:lnTo>
                    <a:pt x="64" y="2"/>
                  </a:lnTo>
                  <a:lnTo>
                    <a:pt x="50" y="6"/>
                  </a:lnTo>
                  <a:lnTo>
                    <a:pt x="36" y="12"/>
                  </a:lnTo>
                  <a:lnTo>
                    <a:pt x="24" y="20"/>
                  </a:lnTo>
                  <a:lnTo>
                    <a:pt x="14" y="32"/>
                  </a:lnTo>
                  <a:lnTo>
                    <a:pt x="6" y="46"/>
                  </a:lnTo>
                  <a:lnTo>
                    <a:pt x="6" y="46"/>
                  </a:lnTo>
                  <a:lnTo>
                    <a:pt x="2" y="60"/>
                  </a:lnTo>
                  <a:lnTo>
                    <a:pt x="0" y="74"/>
                  </a:lnTo>
                  <a:lnTo>
                    <a:pt x="0" y="90"/>
                  </a:lnTo>
                  <a:lnTo>
                    <a:pt x="4" y="104"/>
                  </a:lnTo>
                  <a:lnTo>
                    <a:pt x="10" y="116"/>
                  </a:lnTo>
                  <a:lnTo>
                    <a:pt x="20" y="128"/>
                  </a:lnTo>
                  <a:lnTo>
                    <a:pt x="32" y="138"/>
                  </a:lnTo>
                  <a:lnTo>
                    <a:pt x="44" y="146"/>
                  </a:lnTo>
                  <a:lnTo>
                    <a:pt x="198" y="216"/>
                  </a:lnTo>
                  <a:lnTo>
                    <a:pt x="198" y="216"/>
                  </a:lnTo>
                  <a:lnTo>
                    <a:pt x="212" y="220"/>
                  </a:lnTo>
                  <a:lnTo>
                    <a:pt x="228" y="222"/>
                  </a:lnTo>
                  <a:lnTo>
                    <a:pt x="228" y="222"/>
                  </a:lnTo>
                  <a:lnTo>
                    <a:pt x="240" y="222"/>
                  </a:lnTo>
                  <a:lnTo>
                    <a:pt x="250" y="220"/>
                  </a:lnTo>
                  <a:lnTo>
                    <a:pt x="260" y="216"/>
                  </a:lnTo>
                  <a:lnTo>
                    <a:pt x="270" y="210"/>
                  </a:lnTo>
                  <a:lnTo>
                    <a:pt x="278" y="204"/>
                  </a:lnTo>
                  <a:lnTo>
                    <a:pt x="286" y="196"/>
                  </a:lnTo>
                  <a:lnTo>
                    <a:pt x="292" y="188"/>
                  </a:lnTo>
                  <a:lnTo>
                    <a:pt x="298" y="178"/>
                  </a:lnTo>
                  <a:lnTo>
                    <a:pt x="298" y="178"/>
                  </a:lnTo>
                  <a:lnTo>
                    <a:pt x="302" y="164"/>
                  </a:lnTo>
                  <a:lnTo>
                    <a:pt x="304" y="148"/>
                  </a:lnTo>
                  <a:lnTo>
                    <a:pt x="304" y="134"/>
                  </a:lnTo>
                  <a:lnTo>
                    <a:pt x="300" y="120"/>
                  </a:lnTo>
                  <a:lnTo>
                    <a:pt x="294" y="106"/>
                  </a:lnTo>
                  <a:lnTo>
                    <a:pt x="284" y="94"/>
                  </a:lnTo>
                  <a:lnTo>
                    <a:pt x="274" y="84"/>
                  </a:lnTo>
                  <a:lnTo>
                    <a:pt x="260" y="78"/>
                  </a:lnTo>
                  <a:lnTo>
                    <a:pt x="26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ctr" anchorCtr="0" compatLnSpc="1">
              <a:prstTxWarp prst="textNoShape">
                <a:avLst/>
              </a:prstTxWarp>
            </a:bodyPr>
            <a:lstStyle/>
            <a:p>
              <a:pPr algn="ctr" defTabSz="609021"/>
              <a:endParaRPr lang="en-US" sz="1865" dirty="0">
                <a:solidFill>
                  <a:srgbClr val="000000"/>
                </a:solidFill>
              </a:endParaRPr>
            </a:p>
          </p:txBody>
        </p:sp>
        <p:sp>
          <p:nvSpPr>
            <p:cNvPr id="147" name="Freeform 8" descr=" " title=" ">
              <a:extLst>
                <a:ext uri="{FF2B5EF4-FFF2-40B4-BE49-F238E27FC236}">
                  <a16:creationId xmlns:a16="http://schemas.microsoft.com/office/drawing/2014/main" id="{FC386950-6501-4007-8A47-506EECBC0880}"/>
                </a:ext>
              </a:extLst>
            </p:cNvPr>
            <p:cNvSpPr>
              <a:spLocks/>
            </p:cNvSpPr>
            <p:nvPr/>
          </p:nvSpPr>
          <p:spPr bwMode="auto">
            <a:xfrm>
              <a:off x="8149256" y="1591395"/>
              <a:ext cx="39905" cy="22708"/>
            </a:xfrm>
            <a:custGeom>
              <a:avLst/>
              <a:gdLst>
                <a:gd name="T0" fmla="*/ 268 w 362"/>
                <a:gd name="T1" fmla="*/ 2 h 206"/>
                <a:gd name="T2" fmla="*/ 58 w 362"/>
                <a:gd name="T3" fmla="*/ 56 h 206"/>
                <a:gd name="T4" fmla="*/ 58 w 362"/>
                <a:gd name="T5" fmla="*/ 56 h 206"/>
                <a:gd name="T6" fmla="*/ 42 w 362"/>
                <a:gd name="T7" fmla="*/ 62 h 206"/>
                <a:gd name="T8" fmla="*/ 30 w 362"/>
                <a:gd name="T9" fmla="*/ 70 h 206"/>
                <a:gd name="T10" fmla="*/ 20 w 362"/>
                <a:gd name="T11" fmla="*/ 80 h 206"/>
                <a:gd name="T12" fmla="*/ 10 w 362"/>
                <a:gd name="T13" fmla="*/ 92 h 206"/>
                <a:gd name="T14" fmla="*/ 4 w 362"/>
                <a:gd name="T15" fmla="*/ 104 h 206"/>
                <a:gd name="T16" fmla="*/ 0 w 362"/>
                <a:gd name="T17" fmla="*/ 120 h 206"/>
                <a:gd name="T18" fmla="*/ 0 w 362"/>
                <a:gd name="T19" fmla="*/ 134 h 206"/>
                <a:gd name="T20" fmla="*/ 2 w 362"/>
                <a:gd name="T21" fmla="*/ 150 h 206"/>
                <a:gd name="T22" fmla="*/ 2 w 362"/>
                <a:gd name="T23" fmla="*/ 150 h 206"/>
                <a:gd name="T24" fmla="*/ 6 w 362"/>
                <a:gd name="T25" fmla="*/ 162 h 206"/>
                <a:gd name="T26" fmla="*/ 12 w 362"/>
                <a:gd name="T27" fmla="*/ 172 h 206"/>
                <a:gd name="T28" fmla="*/ 20 w 362"/>
                <a:gd name="T29" fmla="*/ 182 h 206"/>
                <a:gd name="T30" fmla="*/ 30 w 362"/>
                <a:gd name="T31" fmla="*/ 190 h 206"/>
                <a:gd name="T32" fmla="*/ 40 w 362"/>
                <a:gd name="T33" fmla="*/ 198 h 206"/>
                <a:gd name="T34" fmla="*/ 52 w 362"/>
                <a:gd name="T35" fmla="*/ 202 h 206"/>
                <a:gd name="T36" fmla="*/ 64 w 362"/>
                <a:gd name="T37" fmla="*/ 206 h 206"/>
                <a:gd name="T38" fmla="*/ 76 w 362"/>
                <a:gd name="T39" fmla="*/ 206 h 206"/>
                <a:gd name="T40" fmla="*/ 76 w 362"/>
                <a:gd name="T41" fmla="*/ 206 h 206"/>
                <a:gd name="T42" fmla="*/ 94 w 362"/>
                <a:gd name="T43" fmla="*/ 204 h 206"/>
                <a:gd name="T44" fmla="*/ 306 w 362"/>
                <a:gd name="T45" fmla="*/ 150 h 206"/>
                <a:gd name="T46" fmla="*/ 306 w 362"/>
                <a:gd name="T47" fmla="*/ 150 h 206"/>
                <a:gd name="T48" fmla="*/ 320 w 362"/>
                <a:gd name="T49" fmla="*/ 144 h 206"/>
                <a:gd name="T50" fmla="*/ 332 w 362"/>
                <a:gd name="T51" fmla="*/ 136 h 206"/>
                <a:gd name="T52" fmla="*/ 344 w 362"/>
                <a:gd name="T53" fmla="*/ 126 h 206"/>
                <a:gd name="T54" fmla="*/ 352 w 362"/>
                <a:gd name="T55" fmla="*/ 116 h 206"/>
                <a:gd name="T56" fmla="*/ 358 w 362"/>
                <a:gd name="T57" fmla="*/ 102 h 206"/>
                <a:gd name="T58" fmla="*/ 362 w 362"/>
                <a:gd name="T59" fmla="*/ 88 h 206"/>
                <a:gd name="T60" fmla="*/ 362 w 362"/>
                <a:gd name="T61" fmla="*/ 72 h 206"/>
                <a:gd name="T62" fmla="*/ 360 w 362"/>
                <a:gd name="T63" fmla="*/ 58 h 206"/>
                <a:gd name="T64" fmla="*/ 360 w 362"/>
                <a:gd name="T65" fmla="*/ 58 h 206"/>
                <a:gd name="T66" fmla="*/ 356 w 362"/>
                <a:gd name="T67" fmla="*/ 42 h 206"/>
                <a:gd name="T68" fmla="*/ 348 w 362"/>
                <a:gd name="T69" fmla="*/ 30 h 206"/>
                <a:gd name="T70" fmla="*/ 338 w 362"/>
                <a:gd name="T71" fmla="*/ 20 h 206"/>
                <a:gd name="T72" fmla="*/ 326 w 362"/>
                <a:gd name="T73" fmla="*/ 10 h 206"/>
                <a:gd name="T74" fmla="*/ 312 w 362"/>
                <a:gd name="T75" fmla="*/ 4 h 206"/>
                <a:gd name="T76" fmla="*/ 298 w 362"/>
                <a:gd name="T77" fmla="*/ 2 h 206"/>
                <a:gd name="T78" fmla="*/ 284 w 362"/>
                <a:gd name="T79" fmla="*/ 0 h 206"/>
                <a:gd name="T80" fmla="*/ 268 w 362"/>
                <a:gd name="T81" fmla="*/ 2 h 206"/>
                <a:gd name="T82" fmla="*/ 268 w 362"/>
                <a:gd name="T83" fmla="*/ 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206">
                  <a:moveTo>
                    <a:pt x="268" y="2"/>
                  </a:moveTo>
                  <a:lnTo>
                    <a:pt x="58" y="56"/>
                  </a:lnTo>
                  <a:lnTo>
                    <a:pt x="58" y="56"/>
                  </a:lnTo>
                  <a:lnTo>
                    <a:pt x="42" y="62"/>
                  </a:lnTo>
                  <a:lnTo>
                    <a:pt x="30" y="70"/>
                  </a:lnTo>
                  <a:lnTo>
                    <a:pt x="20" y="80"/>
                  </a:lnTo>
                  <a:lnTo>
                    <a:pt x="10" y="92"/>
                  </a:lnTo>
                  <a:lnTo>
                    <a:pt x="4" y="104"/>
                  </a:lnTo>
                  <a:lnTo>
                    <a:pt x="0" y="120"/>
                  </a:lnTo>
                  <a:lnTo>
                    <a:pt x="0" y="134"/>
                  </a:lnTo>
                  <a:lnTo>
                    <a:pt x="2" y="150"/>
                  </a:lnTo>
                  <a:lnTo>
                    <a:pt x="2" y="150"/>
                  </a:lnTo>
                  <a:lnTo>
                    <a:pt x="6" y="162"/>
                  </a:lnTo>
                  <a:lnTo>
                    <a:pt x="12" y="172"/>
                  </a:lnTo>
                  <a:lnTo>
                    <a:pt x="20" y="182"/>
                  </a:lnTo>
                  <a:lnTo>
                    <a:pt x="30" y="190"/>
                  </a:lnTo>
                  <a:lnTo>
                    <a:pt x="40" y="198"/>
                  </a:lnTo>
                  <a:lnTo>
                    <a:pt x="52" y="202"/>
                  </a:lnTo>
                  <a:lnTo>
                    <a:pt x="64" y="206"/>
                  </a:lnTo>
                  <a:lnTo>
                    <a:pt x="76" y="206"/>
                  </a:lnTo>
                  <a:lnTo>
                    <a:pt x="76" y="206"/>
                  </a:lnTo>
                  <a:lnTo>
                    <a:pt x="94" y="204"/>
                  </a:lnTo>
                  <a:lnTo>
                    <a:pt x="306" y="150"/>
                  </a:lnTo>
                  <a:lnTo>
                    <a:pt x="306" y="150"/>
                  </a:lnTo>
                  <a:lnTo>
                    <a:pt x="320" y="144"/>
                  </a:lnTo>
                  <a:lnTo>
                    <a:pt x="332" y="136"/>
                  </a:lnTo>
                  <a:lnTo>
                    <a:pt x="344" y="126"/>
                  </a:lnTo>
                  <a:lnTo>
                    <a:pt x="352" y="116"/>
                  </a:lnTo>
                  <a:lnTo>
                    <a:pt x="358" y="102"/>
                  </a:lnTo>
                  <a:lnTo>
                    <a:pt x="362" y="88"/>
                  </a:lnTo>
                  <a:lnTo>
                    <a:pt x="362" y="72"/>
                  </a:lnTo>
                  <a:lnTo>
                    <a:pt x="360" y="58"/>
                  </a:lnTo>
                  <a:lnTo>
                    <a:pt x="360" y="58"/>
                  </a:lnTo>
                  <a:lnTo>
                    <a:pt x="356" y="42"/>
                  </a:lnTo>
                  <a:lnTo>
                    <a:pt x="348" y="30"/>
                  </a:lnTo>
                  <a:lnTo>
                    <a:pt x="338" y="20"/>
                  </a:lnTo>
                  <a:lnTo>
                    <a:pt x="326" y="10"/>
                  </a:lnTo>
                  <a:lnTo>
                    <a:pt x="312" y="4"/>
                  </a:lnTo>
                  <a:lnTo>
                    <a:pt x="298" y="2"/>
                  </a:lnTo>
                  <a:lnTo>
                    <a:pt x="284" y="0"/>
                  </a:lnTo>
                  <a:lnTo>
                    <a:pt x="268" y="2"/>
                  </a:lnTo>
                  <a:lnTo>
                    <a:pt x="26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ctr" anchorCtr="0" compatLnSpc="1">
              <a:prstTxWarp prst="textNoShape">
                <a:avLst/>
              </a:prstTxWarp>
            </a:bodyPr>
            <a:lstStyle/>
            <a:p>
              <a:pPr algn="ctr" defTabSz="609021"/>
              <a:endParaRPr lang="en-US" sz="1865" dirty="0">
                <a:solidFill>
                  <a:srgbClr val="000000"/>
                </a:solidFill>
              </a:endParaRPr>
            </a:p>
          </p:txBody>
        </p:sp>
        <p:sp>
          <p:nvSpPr>
            <p:cNvPr id="148" name="Freeform 9" descr=" " title=" ">
              <a:extLst>
                <a:ext uri="{FF2B5EF4-FFF2-40B4-BE49-F238E27FC236}">
                  <a16:creationId xmlns:a16="http://schemas.microsoft.com/office/drawing/2014/main" id="{52EA2698-41E0-47DF-867D-91E805D8EEBB}"/>
                </a:ext>
              </a:extLst>
            </p:cNvPr>
            <p:cNvSpPr>
              <a:spLocks/>
            </p:cNvSpPr>
            <p:nvPr/>
          </p:nvSpPr>
          <p:spPr bwMode="auto">
            <a:xfrm>
              <a:off x="8030423" y="1657095"/>
              <a:ext cx="27779" cy="31527"/>
            </a:xfrm>
            <a:custGeom>
              <a:avLst/>
              <a:gdLst>
                <a:gd name="T0" fmla="*/ 222 w 252"/>
                <a:gd name="T1" fmla="*/ 16 h 286"/>
                <a:gd name="T2" fmla="*/ 222 w 252"/>
                <a:gd name="T3" fmla="*/ 16 h 286"/>
                <a:gd name="T4" fmla="*/ 210 w 252"/>
                <a:gd name="T5" fmla="*/ 8 h 286"/>
                <a:gd name="T6" fmla="*/ 196 w 252"/>
                <a:gd name="T7" fmla="*/ 2 h 286"/>
                <a:gd name="T8" fmla="*/ 180 w 252"/>
                <a:gd name="T9" fmla="*/ 0 h 286"/>
                <a:gd name="T10" fmla="*/ 166 w 252"/>
                <a:gd name="T11" fmla="*/ 0 h 286"/>
                <a:gd name="T12" fmla="*/ 152 w 252"/>
                <a:gd name="T13" fmla="*/ 4 h 286"/>
                <a:gd name="T14" fmla="*/ 138 w 252"/>
                <a:gd name="T15" fmla="*/ 10 h 286"/>
                <a:gd name="T16" fmla="*/ 126 w 252"/>
                <a:gd name="T17" fmla="*/ 20 h 286"/>
                <a:gd name="T18" fmla="*/ 116 w 252"/>
                <a:gd name="T19" fmla="*/ 30 h 286"/>
                <a:gd name="T20" fmla="*/ 16 w 252"/>
                <a:gd name="T21" fmla="*/ 164 h 286"/>
                <a:gd name="T22" fmla="*/ 16 w 252"/>
                <a:gd name="T23" fmla="*/ 164 h 286"/>
                <a:gd name="T24" fmla="*/ 8 w 252"/>
                <a:gd name="T25" fmla="*/ 178 h 286"/>
                <a:gd name="T26" fmla="*/ 2 w 252"/>
                <a:gd name="T27" fmla="*/ 192 h 286"/>
                <a:gd name="T28" fmla="*/ 0 w 252"/>
                <a:gd name="T29" fmla="*/ 206 h 286"/>
                <a:gd name="T30" fmla="*/ 2 w 252"/>
                <a:gd name="T31" fmla="*/ 222 h 286"/>
                <a:gd name="T32" fmla="*/ 4 w 252"/>
                <a:gd name="T33" fmla="*/ 236 h 286"/>
                <a:gd name="T34" fmla="*/ 10 w 252"/>
                <a:gd name="T35" fmla="*/ 248 h 286"/>
                <a:gd name="T36" fmla="*/ 20 w 252"/>
                <a:gd name="T37" fmla="*/ 260 h 286"/>
                <a:gd name="T38" fmla="*/ 30 w 252"/>
                <a:gd name="T39" fmla="*/ 272 h 286"/>
                <a:gd name="T40" fmla="*/ 30 w 252"/>
                <a:gd name="T41" fmla="*/ 272 h 286"/>
                <a:gd name="T42" fmla="*/ 42 w 252"/>
                <a:gd name="T43" fmla="*/ 278 h 286"/>
                <a:gd name="T44" fmla="*/ 52 w 252"/>
                <a:gd name="T45" fmla="*/ 282 h 286"/>
                <a:gd name="T46" fmla="*/ 64 w 252"/>
                <a:gd name="T47" fmla="*/ 286 h 286"/>
                <a:gd name="T48" fmla="*/ 76 w 252"/>
                <a:gd name="T49" fmla="*/ 286 h 286"/>
                <a:gd name="T50" fmla="*/ 76 w 252"/>
                <a:gd name="T51" fmla="*/ 286 h 286"/>
                <a:gd name="T52" fmla="*/ 94 w 252"/>
                <a:gd name="T53" fmla="*/ 284 h 286"/>
                <a:gd name="T54" fmla="*/ 110 w 252"/>
                <a:gd name="T55" fmla="*/ 278 h 286"/>
                <a:gd name="T56" fmla="*/ 124 w 252"/>
                <a:gd name="T57" fmla="*/ 268 h 286"/>
                <a:gd name="T58" fmla="*/ 138 w 252"/>
                <a:gd name="T59" fmla="*/ 256 h 286"/>
                <a:gd name="T60" fmla="*/ 238 w 252"/>
                <a:gd name="T61" fmla="*/ 122 h 286"/>
                <a:gd name="T62" fmla="*/ 238 w 252"/>
                <a:gd name="T63" fmla="*/ 122 h 286"/>
                <a:gd name="T64" fmla="*/ 246 w 252"/>
                <a:gd name="T65" fmla="*/ 108 h 286"/>
                <a:gd name="T66" fmla="*/ 250 w 252"/>
                <a:gd name="T67" fmla="*/ 94 h 286"/>
                <a:gd name="T68" fmla="*/ 252 w 252"/>
                <a:gd name="T69" fmla="*/ 80 h 286"/>
                <a:gd name="T70" fmla="*/ 252 w 252"/>
                <a:gd name="T71" fmla="*/ 66 h 286"/>
                <a:gd name="T72" fmla="*/ 248 w 252"/>
                <a:gd name="T73" fmla="*/ 52 h 286"/>
                <a:gd name="T74" fmla="*/ 242 w 252"/>
                <a:gd name="T75" fmla="*/ 38 h 286"/>
                <a:gd name="T76" fmla="*/ 234 w 252"/>
                <a:gd name="T77" fmla="*/ 26 h 286"/>
                <a:gd name="T78" fmla="*/ 222 w 252"/>
                <a:gd name="T79" fmla="*/ 16 h 286"/>
                <a:gd name="T80" fmla="*/ 222 w 252"/>
                <a:gd name="T81" fmla="*/ 1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2" h="286">
                  <a:moveTo>
                    <a:pt x="222" y="16"/>
                  </a:moveTo>
                  <a:lnTo>
                    <a:pt x="222" y="16"/>
                  </a:lnTo>
                  <a:lnTo>
                    <a:pt x="210" y="8"/>
                  </a:lnTo>
                  <a:lnTo>
                    <a:pt x="196" y="2"/>
                  </a:lnTo>
                  <a:lnTo>
                    <a:pt x="180" y="0"/>
                  </a:lnTo>
                  <a:lnTo>
                    <a:pt x="166" y="0"/>
                  </a:lnTo>
                  <a:lnTo>
                    <a:pt x="152" y="4"/>
                  </a:lnTo>
                  <a:lnTo>
                    <a:pt x="138" y="10"/>
                  </a:lnTo>
                  <a:lnTo>
                    <a:pt x="126" y="20"/>
                  </a:lnTo>
                  <a:lnTo>
                    <a:pt x="116" y="30"/>
                  </a:lnTo>
                  <a:lnTo>
                    <a:pt x="16" y="164"/>
                  </a:lnTo>
                  <a:lnTo>
                    <a:pt x="16" y="164"/>
                  </a:lnTo>
                  <a:lnTo>
                    <a:pt x="8" y="178"/>
                  </a:lnTo>
                  <a:lnTo>
                    <a:pt x="2" y="192"/>
                  </a:lnTo>
                  <a:lnTo>
                    <a:pt x="0" y="206"/>
                  </a:lnTo>
                  <a:lnTo>
                    <a:pt x="2" y="222"/>
                  </a:lnTo>
                  <a:lnTo>
                    <a:pt x="4" y="236"/>
                  </a:lnTo>
                  <a:lnTo>
                    <a:pt x="10" y="248"/>
                  </a:lnTo>
                  <a:lnTo>
                    <a:pt x="20" y="260"/>
                  </a:lnTo>
                  <a:lnTo>
                    <a:pt x="30" y="272"/>
                  </a:lnTo>
                  <a:lnTo>
                    <a:pt x="30" y="272"/>
                  </a:lnTo>
                  <a:lnTo>
                    <a:pt x="42" y="278"/>
                  </a:lnTo>
                  <a:lnTo>
                    <a:pt x="52" y="282"/>
                  </a:lnTo>
                  <a:lnTo>
                    <a:pt x="64" y="286"/>
                  </a:lnTo>
                  <a:lnTo>
                    <a:pt x="76" y="286"/>
                  </a:lnTo>
                  <a:lnTo>
                    <a:pt x="76" y="286"/>
                  </a:lnTo>
                  <a:lnTo>
                    <a:pt x="94" y="284"/>
                  </a:lnTo>
                  <a:lnTo>
                    <a:pt x="110" y="278"/>
                  </a:lnTo>
                  <a:lnTo>
                    <a:pt x="124" y="268"/>
                  </a:lnTo>
                  <a:lnTo>
                    <a:pt x="138" y="256"/>
                  </a:lnTo>
                  <a:lnTo>
                    <a:pt x="238" y="122"/>
                  </a:lnTo>
                  <a:lnTo>
                    <a:pt x="238" y="122"/>
                  </a:lnTo>
                  <a:lnTo>
                    <a:pt x="246" y="108"/>
                  </a:lnTo>
                  <a:lnTo>
                    <a:pt x="250" y="94"/>
                  </a:lnTo>
                  <a:lnTo>
                    <a:pt x="252" y="80"/>
                  </a:lnTo>
                  <a:lnTo>
                    <a:pt x="252" y="66"/>
                  </a:lnTo>
                  <a:lnTo>
                    <a:pt x="248" y="52"/>
                  </a:lnTo>
                  <a:lnTo>
                    <a:pt x="242" y="38"/>
                  </a:lnTo>
                  <a:lnTo>
                    <a:pt x="234" y="26"/>
                  </a:lnTo>
                  <a:lnTo>
                    <a:pt x="222" y="16"/>
                  </a:lnTo>
                  <a:lnTo>
                    <a:pt x="22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ctr" anchorCtr="0" compatLnSpc="1">
              <a:prstTxWarp prst="textNoShape">
                <a:avLst/>
              </a:prstTxWarp>
            </a:bodyPr>
            <a:lstStyle/>
            <a:p>
              <a:pPr algn="ctr" defTabSz="609021"/>
              <a:endParaRPr lang="en-US" sz="1865" dirty="0">
                <a:solidFill>
                  <a:srgbClr val="000000"/>
                </a:solidFill>
              </a:endParaRPr>
            </a:p>
          </p:txBody>
        </p:sp>
        <p:sp>
          <p:nvSpPr>
            <p:cNvPr id="149" name="Freeform 10" descr=" " title=" ">
              <a:extLst>
                <a:ext uri="{FF2B5EF4-FFF2-40B4-BE49-F238E27FC236}">
                  <a16:creationId xmlns:a16="http://schemas.microsoft.com/office/drawing/2014/main" id="{8C16A131-6352-4062-BB89-0C0C1AB002A9}"/>
                </a:ext>
              </a:extLst>
            </p:cNvPr>
            <p:cNvSpPr>
              <a:spLocks/>
            </p:cNvSpPr>
            <p:nvPr/>
          </p:nvSpPr>
          <p:spPr bwMode="auto">
            <a:xfrm>
              <a:off x="8013226" y="1604623"/>
              <a:ext cx="33512" cy="24252"/>
            </a:xfrm>
            <a:custGeom>
              <a:avLst/>
              <a:gdLst>
                <a:gd name="T0" fmla="*/ 44 w 304"/>
                <a:gd name="T1" fmla="*/ 144 h 220"/>
                <a:gd name="T2" fmla="*/ 198 w 304"/>
                <a:gd name="T3" fmla="*/ 214 h 220"/>
                <a:gd name="T4" fmla="*/ 198 w 304"/>
                <a:gd name="T5" fmla="*/ 214 h 220"/>
                <a:gd name="T6" fmla="*/ 212 w 304"/>
                <a:gd name="T7" fmla="*/ 220 h 220"/>
                <a:gd name="T8" fmla="*/ 228 w 304"/>
                <a:gd name="T9" fmla="*/ 220 h 220"/>
                <a:gd name="T10" fmla="*/ 228 w 304"/>
                <a:gd name="T11" fmla="*/ 220 h 220"/>
                <a:gd name="T12" fmla="*/ 240 w 304"/>
                <a:gd name="T13" fmla="*/ 220 h 220"/>
                <a:gd name="T14" fmla="*/ 250 w 304"/>
                <a:gd name="T15" fmla="*/ 218 h 220"/>
                <a:gd name="T16" fmla="*/ 260 w 304"/>
                <a:gd name="T17" fmla="*/ 214 h 220"/>
                <a:gd name="T18" fmla="*/ 270 w 304"/>
                <a:gd name="T19" fmla="*/ 208 h 220"/>
                <a:gd name="T20" fmla="*/ 278 w 304"/>
                <a:gd name="T21" fmla="*/ 202 h 220"/>
                <a:gd name="T22" fmla="*/ 286 w 304"/>
                <a:gd name="T23" fmla="*/ 194 h 220"/>
                <a:gd name="T24" fmla="*/ 292 w 304"/>
                <a:gd name="T25" fmla="*/ 186 h 220"/>
                <a:gd name="T26" fmla="*/ 298 w 304"/>
                <a:gd name="T27" fmla="*/ 176 h 220"/>
                <a:gd name="T28" fmla="*/ 298 w 304"/>
                <a:gd name="T29" fmla="*/ 176 h 220"/>
                <a:gd name="T30" fmla="*/ 302 w 304"/>
                <a:gd name="T31" fmla="*/ 162 h 220"/>
                <a:gd name="T32" fmla="*/ 304 w 304"/>
                <a:gd name="T33" fmla="*/ 146 h 220"/>
                <a:gd name="T34" fmla="*/ 304 w 304"/>
                <a:gd name="T35" fmla="*/ 132 h 220"/>
                <a:gd name="T36" fmla="*/ 300 w 304"/>
                <a:gd name="T37" fmla="*/ 118 h 220"/>
                <a:gd name="T38" fmla="*/ 294 w 304"/>
                <a:gd name="T39" fmla="*/ 104 h 220"/>
                <a:gd name="T40" fmla="*/ 284 w 304"/>
                <a:gd name="T41" fmla="*/ 94 h 220"/>
                <a:gd name="T42" fmla="*/ 274 w 304"/>
                <a:gd name="T43" fmla="*/ 84 h 220"/>
                <a:gd name="T44" fmla="*/ 260 w 304"/>
                <a:gd name="T45" fmla="*/ 76 h 220"/>
                <a:gd name="T46" fmla="*/ 108 w 304"/>
                <a:gd name="T47" fmla="*/ 6 h 220"/>
                <a:gd name="T48" fmla="*/ 108 w 304"/>
                <a:gd name="T49" fmla="*/ 6 h 220"/>
                <a:gd name="T50" fmla="*/ 92 w 304"/>
                <a:gd name="T51" fmla="*/ 2 h 220"/>
                <a:gd name="T52" fmla="*/ 78 w 304"/>
                <a:gd name="T53" fmla="*/ 0 h 220"/>
                <a:gd name="T54" fmla="*/ 64 w 304"/>
                <a:gd name="T55" fmla="*/ 0 h 220"/>
                <a:gd name="T56" fmla="*/ 50 w 304"/>
                <a:gd name="T57" fmla="*/ 4 h 220"/>
                <a:gd name="T58" fmla="*/ 36 w 304"/>
                <a:gd name="T59" fmla="*/ 10 h 220"/>
                <a:gd name="T60" fmla="*/ 24 w 304"/>
                <a:gd name="T61" fmla="*/ 20 h 220"/>
                <a:gd name="T62" fmla="*/ 14 w 304"/>
                <a:gd name="T63" fmla="*/ 30 h 220"/>
                <a:gd name="T64" fmla="*/ 6 w 304"/>
                <a:gd name="T65" fmla="*/ 44 h 220"/>
                <a:gd name="T66" fmla="*/ 6 w 304"/>
                <a:gd name="T67" fmla="*/ 44 h 220"/>
                <a:gd name="T68" fmla="*/ 2 w 304"/>
                <a:gd name="T69" fmla="*/ 58 h 220"/>
                <a:gd name="T70" fmla="*/ 0 w 304"/>
                <a:gd name="T71" fmla="*/ 74 h 220"/>
                <a:gd name="T72" fmla="*/ 0 w 304"/>
                <a:gd name="T73" fmla="*/ 88 h 220"/>
                <a:gd name="T74" fmla="*/ 4 w 304"/>
                <a:gd name="T75" fmla="*/ 102 h 220"/>
                <a:gd name="T76" fmla="*/ 12 w 304"/>
                <a:gd name="T77" fmla="*/ 116 h 220"/>
                <a:gd name="T78" fmla="*/ 20 w 304"/>
                <a:gd name="T79" fmla="*/ 126 h 220"/>
                <a:gd name="T80" fmla="*/ 32 w 304"/>
                <a:gd name="T81" fmla="*/ 136 h 220"/>
                <a:gd name="T82" fmla="*/ 44 w 304"/>
                <a:gd name="T83" fmla="*/ 144 h 220"/>
                <a:gd name="T84" fmla="*/ 44 w 304"/>
                <a:gd name="T85" fmla="*/ 14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4" h="220">
                  <a:moveTo>
                    <a:pt x="44" y="144"/>
                  </a:moveTo>
                  <a:lnTo>
                    <a:pt x="198" y="214"/>
                  </a:lnTo>
                  <a:lnTo>
                    <a:pt x="198" y="214"/>
                  </a:lnTo>
                  <a:lnTo>
                    <a:pt x="212" y="220"/>
                  </a:lnTo>
                  <a:lnTo>
                    <a:pt x="228" y="220"/>
                  </a:lnTo>
                  <a:lnTo>
                    <a:pt x="228" y="220"/>
                  </a:lnTo>
                  <a:lnTo>
                    <a:pt x="240" y="220"/>
                  </a:lnTo>
                  <a:lnTo>
                    <a:pt x="250" y="218"/>
                  </a:lnTo>
                  <a:lnTo>
                    <a:pt x="260" y="214"/>
                  </a:lnTo>
                  <a:lnTo>
                    <a:pt x="270" y="208"/>
                  </a:lnTo>
                  <a:lnTo>
                    <a:pt x="278" y="202"/>
                  </a:lnTo>
                  <a:lnTo>
                    <a:pt x="286" y="194"/>
                  </a:lnTo>
                  <a:lnTo>
                    <a:pt x="292" y="186"/>
                  </a:lnTo>
                  <a:lnTo>
                    <a:pt x="298" y="176"/>
                  </a:lnTo>
                  <a:lnTo>
                    <a:pt x="298" y="176"/>
                  </a:lnTo>
                  <a:lnTo>
                    <a:pt x="302" y="162"/>
                  </a:lnTo>
                  <a:lnTo>
                    <a:pt x="304" y="146"/>
                  </a:lnTo>
                  <a:lnTo>
                    <a:pt x="304" y="132"/>
                  </a:lnTo>
                  <a:lnTo>
                    <a:pt x="300" y="118"/>
                  </a:lnTo>
                  <a:lnTo>
                    <a:pt x="294" y="104"/>
                  </a:lnTo>
                  <a:lnTo>
                    <a:pt x="284" y="94"/>
                  </a:lnTo>
                  <a:lnTo>
                    <a:pt x="274" y="84"/>
                  </a:lnTo>
                  <a:lnTo>
                    <a:pt x="260" y="76"/>
                  </a:lnTo>
                  <a:lnTo>
                    <a:pt x="108" y="6"/>
                  </a:lnTo>
                  <a:lnTo>
                    <a:pt x="108" y="6"/>
                  </a:lnTo>
                  <a:lnTo>
                    <a:pt x="92" y="2"/>
                  </a:lnTo>
                  <a:lnTo>
                    <a:pt x="78" y="0"/>
                  </a:lnTo>
                  <a:lnTo>
                    <a:pt x="64" y="0"/>
                  </a:lnTo>
                  <a:lnTo>
                    <a:pt x="50" y="4"/>
                  </a:lnTo>
                  <a:lnTo>
                    <a:pt x="36" y="10"/>
                  </a:lnTo>
                  <a:lnTo>
                    <a:pt x="24" y="20"/>
                  </a:lnTo>
                  <a:lnTo>
                    <a:pt x="14" y="30"/>
                  </a:lnTo>
                  <a:lnTo>
                    <a:pt x="6" y="44"/>
                  </a:lnTo>
                  <a:lnTo>
                    <a:pt x="6" y="44"/>
                  </a:lnTo>
                  <a:lnTo>
                    <a:pt x="2" y="58"/>
                  </a:lnTo>
                  <a:lnTo>
                    <a:pt x="0" y="74"/>
                  </a:lnTo>
                  <a:lnTo>
                    <a:pt x="0" y="88"/>
                  </a:lnTo>
                  <a:lnTo>
                    <a:pt x="4" y="102"/>
                  </a:lnTo>
                  <a:lnTo>
                    <a:pt x="12" y="116"/>
                  </a:lnTo>
                  <a:lnTo>
                    <a:pt x="20" y="126"/>
                  </a:lnTo>
                  <a:lnTo>
                    <a:pt x="32" y="136"/>
                  </a:lnTo>
                  <a:lnTo>
                    <a:pt x="44" y="144"/>
                  </a:lnTo>
                  <a:lnTo>
                    <a:pt x="44"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ctr" anchorCtr="0" compatLnSpc="1">
              <a:prstTxWarp prst="textNoShape">
                <a:avLst/>
              </a:prstTxWarp>
            </a:bodyPr>
            <a:lstStyle/>
            <a:p>
              <a:pPr algn="ctr" defTabSz="609021"/>
              <a:endParaRPr lang="en-US" sz="1865" dirty="0">
                <a:solidFill>
                  <a:srgbClr val="000000"/>
                </a:solidFill>
              </a:endParaRPr>
            </a:p>
          </p:txBody>
        </p:sp>
        <p:sp>
          <p:nvSpPr>
            <p:cNvPr id="150" name="Freeform 11" descr=" " title=" ">
              <a:extLst>
                <a:ext uri="{FF2B5EF4-FFF2-40B4-BE49-F238E27FC236}">
                  <a16:creationId xmlns:a16="http://schemas.microsoft.com/office/drawing/2014/main" id="{D5924C63-9BAB-49C2-9876-D3EC17DE5746}"/>
                </a:ext>
              </a:extLst>
            </p:cNvPr>
            <p:cNvSpPr>
              <a:spLocks/>
            </p:cNvSpPr>
            <p:nvPr/>
          </p:nvSpPr>
          <p:spPr bwMode="auto">
            <a:xfrm>
              <a:off x="8012565" y="1634607"/>
              <a:ext cx="39905" cy="22708"/>
            </a:xfrm>
            <a:custGeom>
              <a:avLst/>
              <a:gdLst>
                <a:gd name="T0" fmla="*/ 360 w 362"/>
                <a:gd name="T1" fmla="*/ 56 h 206"/>
                <a:gd name="T2" fmla="*/ 360 w 362"/>
                <a:gd name="T3" fmla="*/ 56 h 206"/>
                <a:gd name="T4" fmla="*/ 354 w 362"/>
                <a:gd name="T5" fmla="*/ 42 h 206"/>
                <a:gd name="T6" fmla="*/ 346 w 362"/>
                <a:gd name="T7" fmla="*/ 30 h 206"/>
                <a:gd name="T8" fmla="*/ 336 w 362"/>
                <a:gd name="T9" fmla="*/ 18 h 206"/>
                <a:gd name="T10" fmla="*/ 326 w 362"/>
                <a:gd name="T11" fmla="*/ 10 h 206"/>
                <a:gd name="T12" fmla="*/ 312 w 362"/>
                <a:gd name="T13" fmla="*/ 4 h 206"/>
                <a:gd name="T14" fmla="*/ 298 w 362"/>
                <a:gd name="T15" fmla="*/ 0 h 206"/>
                <a:gd name="T16" fmla="*/ 282 w 362"/>
                <a:gd name="T17" fmla="*/ 0 h 206"/>
                <a:gd name="T18" fmla="*/ 268 w 362"/>
                <a:gd name="T19" fmla="*/ 2 h 206"/>
                <a:gd name="T20" fmla="*/ 56 w 362"/>
                <a:gd name="T21" fmla="*/ 56 h 206"/>
                <a:gd name="T22" fmla="*/ 56 w 362"/>
                <a:gd name="T23" fmla="*/ 56 h 206"/>
                <a:gd name="T24" fmla="*/ 42 w 362"/>
                <a:gd name="T25" fmla="*/ 60 h 206"/>
                <a:gd name="T26" fmla="*/ 30 w 362"/>
                <a:gd name="T27" fmla="*/ 68 h 206"/>
                <a:gd name="T28" fmla="*/ 18 w 362"/>
                <a:gd name="T29" fmla="*/ 78 h 206"/>
                <a:gd name="T30" fmla="*/ 10 w 362"/>
                <a:gd name="T31" fmla="*/ 90 h 206"/>
                <a:gd name="T32" fmla="*/ 4 w 362"/>
                <a:gd name="T33" fmla="*/ 104 h 206"/>
                <a:gd name="T34" fmla="*/ 0 w 362"/>
                <a:gd name="T35" fmla="*/ 118 h 206"/>
                <a:gd name="T36" fmla="*/ 0 w 362"/>
                <a:gd name="T37" fmla="*/ 132 h 206"/>
                <a:gd name="T38" fmla="*/ 2 w 362"/>
                <a:gd name="T39" fmla="*/ 148 h 206"/>
                <a:gd name="T40" fmla="*/ 2 w 362"/>
                <a:gd name="T41" fmla="*/ 148 h 206"/>
                <a:gd name="T42" fmla="*/ 6 w 362"/>
                <a:gd name="T43" fmla="*/ 160 h 206"/>
                <a:gd name="T44" fmla="*/ 12 w 362"/>
                <a:gd name="T45" fmla="*/ 172 h 206"/>
                <a:gd name="T46" fmla="*/ 20 w 362"/>
                <a:gd name="T47" fmla="*/ 182 h 206"/>
                <a:gd name="T48" fmla="*/ 30 w 362"/>
                <a:gd name="T49" fmla="*/ 190 h 206"/>
                <a:gd name="T50" fmla="*/ 40 w 362"/>
                <a:gd name="T51" fmla="*/ 196 h 206"/>
                <a:gd name="T52" fmla="*/ 50 w 362"/>
                <a:gd name="T53" fmla="*/ 202 h 206"/>
                <a:gd name="T54" fmla="*/ 62 w 362"/>
                <a:gd name="T55" fmla="*/ 204 h 206"/>
                <a:gd name="T56" fmla="*/ 76 w 362"/>
                <a:gd name="T57" fmla="*/ 206 h 206"/>
                <a:gd name="T58" fmla="*/ 76 w 362"/>
                <a:gd name="T59" fmla="*/ 206 h 206"/>
                <a:gd name="T60" fmla="*/ 94 w 362"/>
                <a:gd name="T61" fmla="*/ 202 h 206"/>
                <a:gd name="T62" fmla="*/ 306 w 362"/>
                <a:gd name="T63" fmla="*/ 148 h 206"/>
                <a:gd name="T64" fmla="*/ 306 w 362"/>
                <a:gd name="T65" fmla="*/ 148 h 206"/>
                <a:gd name="T66" fmla="*/ 320 w 362"/>
                <a:gd name="T67" fmla="*/ 144 h 206"/>
                <a:gd name="T68" fmla="*/ 332 w 362"/>
                <a:gd name="T69" fmla="*/ 136 h 206"/>
                <a:gd name="T70" fmla="*/ 344 w 362"/>
                <a:gd name="T71" fmla="*/ 126 h 206"/>
                <a:gd name="T72" fmla="*/ 352 w 362"/>
                <a:gd name="T73" fmla="*/ 114 h 206"/>
                <a:gd name="T74" fmla="*/ 358 w 362"/>
                <a:gd name="T75" fmla="*/ 100 h 206"/>
                <a:gd name="T76" fmla="*/ 362 w 362"/>
                <a:gd name="T77" fmla="*/ 86 h 206"/>
                <a:gd name="T78" fmla="*/ 362 w 362"/>
                <a:gd name="T79" fmla="*/ 72 h 206"/>
                <a:gd name="T80" fmla="*/ 360 w 362"/>
                <a:gd name="T81" fmla="*/ 56 h 206"/>
                <a:gd name="T82" fmla="*/ 360 w 362"/>
                <a:gd name="T83" fmla="*/ 5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206">
                  <a:moveTo>
                    <a:pt x="360" y="56"/>
                  </a:moveTo>
                  <a:lnTo>
                    <a:pt x="360" y="56"/>
                  </a:lnTo>
                  <a:lnTo>
                    <a:pt x="354" y="42"/>
                  </a:lnTo>
                  <a:lnTo>
                    <a:pt x="346" y="30"/>
                  </a:lnTo>
                  <a:lnTo>
                    <a:pt x="336" y="18"/>
                  </a:lnTo>
                  <a:lnTo>
                    <a:pt x="326" y="10"/>
                  </a:lnTo>
                  <a:lnTo>
                    <a:pt x="312" y="4"/>
                  </a:lnTo>
                  <a:lnTo>
                    <a:pt x="298" y="0"/>
                  </a:lnTo>
                  <a:lnTo>
                    <a:pt x="282" y="0"/>
                  </a:lnTo>
                  <a:lnTo>
                    <a:pt x="268" y="2"/>
                  </a:lnTo>
                  <a:lnTo>
                    <a:pt x="56" y="56"/>
                  </a:lnTo>
                  <a:lnTo>
                    <a:pt x="56" y="56"/>
                  </a:lnTo>
                  <a:lnTo>
                    <a:pt x="42" y="60"/>
                  </a:lnTo>
                  <a:lnTo>
                    <a:pt x="30" y="68"/>
                  </a:lnTo>
                  <a:lnTo>
                    <a:pt x="18" y="78"/>
                  </a:lnTo>
                  <a:lnTo>
                    <a:pt x="10" y="90"/>
                  </a:lnTo>
                  <a:lnTo>
                    <a:pt x="4" y="104"/>
                  </a:lnTo>
                  <a:lnTo>
                    <a:pt x="0" y="118"/>
                  </a:lnTo>
                  <a:lnTo>
                    <a:pt x="0" y="132"/>
                  </a:lnTo>
                  <a:lnTo>
                    <a:pt x="2" y="148"/>
                  </a:lnTo>
                  <a:lnTo>
                    <a:pt x="2" y="148"/>
                  </a:lnTo>
                  <a:lnTo>
                    <a:pt x="6" y="160"/>
                  </a:lnTo>
                  <a:lnTo>
                    <a:pt x="12" y="172"/>
                  </a:lnTo>
                  <a:lnTo>
                    <a:pt x="20" y="182"/>
                  </a:lnTo>
                  <a:lnTo>
                    <a:pt x="30" y="190"/>
                  </a:lnTo>
                  <a:lnTo>
                    <a:pt x="40" y="196"/>
                  </a:lnTo>
                  <a:lnTo>
                    <a:pt x="50" y="202"/>
                  </a:lnTo>
                  <a:lnTo>
                    <a:pt x="62" y="204"/>
                  </a:lnTo>
                  <a:lnTo>
                    <a:pt x="76" y="206"/>
                  </a:lnTo>
                  <a:lnTo>
                    <a:pt x="76" y="206"/>
                  </a:lnTo>
                  <a:lnTo>
                    <a:pt x="94" y="202"/>
                  </a:lnTo>
                  <a:lnTo>
                    <a:pt x="306" y="148"/>
                  </a:lnTo>
                  <a:lnTo>
                    <a:pt x="306" y="148"/>
                  </a:lnTo>
                  <a:lnTo>
                    <a:pt x="320" y="144"/>
                  </a:lnTo>
                  <a:lnTo>
                    <a:pt x="332" y="136"/>
                  </a:lnTo>
                  <a:lnTo>
                    <a:pt x="344" y="126"/>
                  </a:lnTo>
                  <a:lnTo>
                    <a:pt x="352" y="114"/>
                  </a:lnTo>
                  <a:lnTo>
                    <a:pt x="358" y="100"/>
                  </a:lnTo>
                  <a:lnTo>
                    <a:pt x="362" y="86"/>
                  </a:lnTo>
                  <a:lnTo>
                    <a:pt x="362" y="72"/>
                  </a:lnTo>
                  <a:lnTo>
                    <a:pt x="360" y="56"/>
                  </a:lnTo>
                  <a:lnTo>
                    <a:pt x="36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ctr" anchorCtr="0" compatLnSpc="1">
              <a:prstTxWarp prst="textNoShape">
                <a:avLst/>
              </a:prstTxWarp>
            </a:bodyPr>
            <a:lstStyle/>
            <a:p>
              <a:pPr algn="ctr" defTabSz="609021"/>
              <a:endParaRPr lang="en-US" sz="1865" dirty="0">
                <a:solidFill>
                  <a:srgbClr val="000000"/>
                </a:solidFill>
              </a:endParaRPr>
            </a:p>
          </p:txBody>
        </p:sp>
      </p:grpSp>
      <p:grpSp>
        <p:nvGrpSpPr>
          <p:cNvPr id="151" name="Group 150" descr="computer icon" title="computer icon">
            <a:extLst>
              <a:ext uri="{FF2B5EF4-FFF2-40B4-BE49-F238E27FC236}">
                <a16:creationId xmlns:a16="http://schemas.microsoft.com/office/drawing/2014/main" id="{D8F82F5F-D606-47A8-B267-D52D7A27503B}"/>
              </a:ext>
            </a:extLst>
          </p:cNvPr>
          <p:cNvGrpSpPr>
            <a:grpSpLocks noChangeAspect="1"/>
          </p:cNvGrpSpPr>
          <p:nvPr/>
        </p:nvGrpSpPr>
        <p:grpSpPr>
          <a:xfrm>
            <a:off x="3401151" y="4333990"/>
            <a:ext cx="481250" cy="406637"/>
            <a:chOff x="1750717" y="2915467"/>
            <a:chExt cx="432874" cy="365760"/>
          </a:xfrm>
          <a:solidFill>
            <a:schemeClr val="tx2"/>
          </a:solidFill>
        </p:grpSpPr>
        <p:sp>
          <p:nvSpPr>
            <p:cNvPr id="152" name="Freeform 30" descr=" " title=" ">
              <a:extLst>
                <a:ext uri="{FF2B5EF4-FFF2-40B4-BE49-F238E27FC236}">
                  <a16:creationId xmlns:a16="http://schemas.microsoft.com/office/drawing/2014/main" id="{E6DF6372-6D30-4019-AD03-E40D8ABAB881}"/>
                </a:ext>
              </a:extLst>
            </p:cNvPr>
            <p:cNvSpPr>
              <a:spLocks noEditPoints="1"/>
            </p:cNvSpPr>
            <p:nvPr/>
          </p:nvSpPr>
          <p:spPr bwMode="auto">
            <a:xfrm>
              <a:off x="1750717" y="2915467"/>
              <a:ext cx="432874" cy="365760"/>
            </a:xfrm>
            <a:custGeom>
              <a:avLst/>
              <a:gdLst>
                <a:gd name="T0" fmla="*/ 178 w 3483"/>
                <a:gd name="T1" fmla="*/ 1 h 2943"/>
                <a:gd name="T2" fmla="*/ 104 w 3483"/>
                <a:gd name="T3" fmla="*/ 24 h 2943"/>
                <a:gd name="T4" fmla="*/ 45 w 3483"/>
                <a:gd name="T5" fmla="*/ 72 h 2943"/>
                <a:gd name="T6" fmla="*/ 9 w 3483"/>
                <a:gd name="T7" fmla="*/ 139 h 2943"/>
                <a:gd name="T8" fmla="*/ 0 w 3483"/>
                <a:gd name="T9" fmla="*/ 2290 h 2943"/>
                <a:gd name="T10" fmla="*/ 9 w 3483"/>
                <a:gd name="T11" fmla="*/ 2348 h 2943"/>
                <a:gd name="T12" fmla="*/ 45 w 3483"/>
                <a:gd name="T13" fmla="*/ 2415 h 2943"/>
                <a:gd name="T14" fmla="*/ 104 w 3483"/>
                <a:gd name="T15" fmla="*/ 2464 h 2943"/>
                <a:gd name="T16" fmla="*/ 178 w 3483"/>
                <a:gd name="T17" fmla="*/ 2487 h 2943"/>
                <a:gd name="T18" fmla="*/ 970 w 3483"/>
                <a:gd name="T19" fmla="*/ 2819 h 2943"/>
                <a:gd name="T20" fmla="*/ 934 w 3483"/>
                <a:gd name="T21" fmla="*/ 2829 h 2943"/>
                <a:gd name="T22" fmla="*/ 909 w 3483"/>
                <a:gd name="T23" fmla="*/ 2867 h 2943"/>
                <a:gd name="T24" fmla="*/ 912 w 3483"/>
                <a:gd name="T25" fmla="*/ 2906 h 2943"/>
                <a:gd name="T26" fmla="*/ 945 w 3483"/>
                <a:gd name="T27" fmla="*/ 2938 h 2943"/>
                <a:gd name="T28" fmla="*/ 2513 w 3483"/>
                <a:gd name="T29" fmla="*/ 2943 h 2943"/>
                <a:gd name="T30" fmla="*/ 2558 w 3483"/>
                <a:gd name="T31" fmla="*/ 2926 h 2943"/>
                <a:gd name="T32" fmla="*/ 2575 w 3483"/>
                <a:gd name="T33" fmla="*/ 2881 h 2943"/>
                <a:gd name="T34" fmla="*/ 2565 w 3483"/>
                <a:gd name="T35" fmla="*/ 2846 h 2943"/>
                <a:gd name="T36" fmla="*/ 2526 w 3483"/>
                <a:gd name="T37" fmla="*/ 2821 h 2943"/>
                <a:gd name="T38" fmla="*/ 3285 w 3483"/>
                <a:gd name="T39" fmla="*/ 2488 h 2943"/>
                <a:gd name="T40" fmla="*/ 3345 w 3483"/>
                <a:gd name="T41" fmla="*/ 2479 h 2943"/>
                <a:gd name="T42" fmla="*/ 3412 w 3483"/>
                <a:gd name="T43" fmla="*/ 2442 h 2943"/>
                <a:gd name="T44" fmla="*/ 3459 w 3483"/>
                <a:gd name="T45" fmla="*/ 2384 h 2943"/>
                <a:gd name="T46" fmla="*/ 3482 w 3483"/>
                <a:gd name="T47" fmla="*/ 2309 h 2943"/>
                <a:gd name="T48" fmla="*/ 3482 w 3483"/>
                <a:gd name="T49" fmla="*/ 178 h 2943"/>
                <a:gd name="T50" fmla="*/ 3459 w 3483"/>
                <a:gd name="T51" fmla="*/ 104 h 2943"/>
                <a:gd name="T52" fmla="*/ 3412 w 3483"/>
                <a:gd name="T53" fmla="*/ 45 h 2943"/>
                <a:gd name="T54" fmla="*/ 3344 w 3483"/>
                <a:gd name="T55" fmla="*/ 9 h 2943"/>
                <a:gd name="T56" fmla="*/ 3285 w 3483"/>
                <a:gd name="T57" fmla="*/ 0 h 2943"/>
                <a:gd name="T58" fmla="*/ 1395 w 3483"/>
                <a:gd name="T59" fmla="*/ 2488 h 2943"/>
                <a:gd name="T60" fmla="*/ 3360 w 3483"/>
                <a:gd name="T61" fmla="*/ 2290 h 2943"/>
                <a:gd name="T62" fmla="*/ 3357 w 3483"/>
                <a:gd name="T63" fmla="*/ 2312 h 2943"/>
                <a:gd name="T64" fmla="*/ 3343 w 3483"/>
                <a:gd name="T65" fmla="*/ 2338 h 2943"/>
                <a:gd name="T66" fmla="*/ 3321 w 3483"/>
                <a:gd name="T67" fmla="*/ 2356 h 2943"/>
                <a:gd name="T68" fmla="*/ 3293 w 3483"/>
                <a:gd name="T69" fmla="*/ 2365 h 2943"/>
                <a:gd name="T70" fmla="*/ 190 w 3483"/>
                <a:gd name="T71" fmla="*/ 2365 h 2943"/>
                <a:gd name="T72" fmla="*/ 162 w 3483"/>
                <a:gd name="T73" fmla="*/ 2356 h 2943"/>
                <a:gd name="T74" fmla="*/ 140 w 3483"/>
                <a:gd name="T75" fmla="*/ 2338 h 2943"/>
                <a:gd name="T76" fmla="*/ 126 w 3483"/>
                <a:gd name="T77" fmla="*/ 2312 h 2943"/>
                <a:gd name="T78" fmla="*/ 123 w 3483"/>
                <a:gd name="T79" fmla="*/ 1851 h 2943"/>
                <a:gd name="T80" fmla="*/ 3285 w 3483"/>
                <a:gd name="T81" fmla="*/ 123 h 2943"/>
                <a:gd name="T82" fmla="*/ 3315 w 3483"/>
                <a:gd name="T83" fmla="*/ 130 h 2943"/>
                <a:gd name="T84" fmla="*/ 3338 w 3483"/>
                <a:gd name="T85" fmla="*/ 145 h 2943"/>
                <a:gd name="T86" fmla="*/ 3355 w 3483"/>
                <a:gd name="T87" fmla="*/ 169 h 2943"/>
                <a:gd name="T88" fmla="*/ 3360 w 3483"/>
                <a:gd name="T89" fmla="*/ 198 h 2943"/>
                <a:gd name="T90" fmla="*/ 123 w 3483"/>
                <a:gd name="T91" fmla="*/ 198 h 2943"/>
                <a:gd name="T92" fmla="*/ 130 w 3483"/>
                <a:gd name="T93" fmla="*/ 169 h 2943"/>
                <a:gd name="T94" fmla="*/ 145 w 3483"/>
                <a:gd name="T95" fmla="*/ 145 h 2943"/>
                <a:gd name="T96" fmla="*/ 168 w 3483"/>
                <a:gd name="T97" fmla="*/ 130 h 2943"/>
                <a:gd name="T98" fmla="*/ 198 w 3483"/>
                <a:gd name="T99" fmla="*/ 123 h 2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83" h="2943">
                  <a:moveTo>
                    <a:pt x="3285" y="0"/>
                  </a:moveTo>
                  <a:lnTo>
                    <a:pt x="198" y="0"/>
                  </a:lnTo>
                  <a:lnTo>
                    <a:pt x="198" y="0"/>
                  </a:lnTo>
                  <a:lnTo>
                    <a:pt x="178" y="1"/>
                  </a:lnTo>
                  <a:lnTo>
                    <a:pt x="158" y="4"/>
                  </a:lnTo>
                  <a:lnTo>
                    <a:pt x="139" y="9"/>
                  </a:lnTo>
                  <a:lnTo>
                    <a:pt x="121" y="15"/>
                  </a:lnTo>
                  <a:lnTo>
                    <a:pt x="104" y="24"/>
                  </a:lnTo>
                  <a:lnTo>
                    <a:pt x="87" y="34"/>
                  </a:lnTo>
                  <a:lnTo>
                    <a:pt x="72" y="45"/>
                  </a:lnTo>
                  <a:lnTo>
                    <a:pt x="58" y="58"/>
                  </a:lnTo>
                  <a:lnTo>
                    <a:pt x="45" y="72"/>
                  </a:lnTo>
                  <a:lnTo>
                    <a:pt x="33" y="88"/>
                  </a:lnTo>
                  <a:lnTo>
                    <a:pt x="24" y="104"/>
                  </a:lnTo>
                  <a:lnTo>
                    <a:pt x="15" y="121"/>
                  </a:lnTo>
                  <a:lnTo>
                    <a:pt x="9" y="139"/>
                  </a:lnTo>
                  <a:lnTo>
                    <a:pt x="4" y="158"/>
                  </a:lnTo>
                  <a:lnTo>
                    <a:pt x="1" y="178"/>
                  </a:lnTo>
                  <a:lnTo>
                    <a:pt x="0" y="198"/>
                  </a:lnTo>
                  <a:lnTo>
                    <a:pt x="0" y="2290"/>
                  </a:lnTo>
                  <a:lnTo>
                    <a:pt x="0" y="2290"/>
                  </a:lnTo>
                  <a:lnTo>
                    <a:pt x="1" y="2309"/>
                  </a:lnTo>
                  <a:lnTo>
                    <a:pt x="4" y="2330"/>
                  </a:lnTo>
                  <a:lnTo>
                    <a:pt x="9" y="2348"/>
                  </a:lnTo>
                  <a:lnTo>
                    <a:pt x="15" y="2367"/>
                  </a:lnTo>
                  <a:lnTo>
                    <a:pt x="24" y="2384"/>
                  </a:lnTo>
                  <a:lnTo>
                    <a:pt x="33" y="2400"/>
                  </a:lnTo>
                  <a:lnTo>
                    <a:pt x="45" y="2415"/>
                  </a:lnTo>
                  <a:lnTo>
                    <a:pt x="58" y="2429"/>
                  </a:lnTo>
                  <a:lnTo>
                    <a:pt x="72" y="2442"/>
                  </a:lnTo>
                  <a:lnTo>
                    <a:pt x="87" y="2454"/>
                  </a:lnTo>
                  <a:lnTo>
                    <a:pt x="104" y="2464"/>
                  </a:lnTo>
                  <a:lnTo>
                    <a:pt x="121" y="2473"/>
                  </a:lnTo>
                  <a:lnTo>
                    <a:pt x="139" y="2479"/>
                  </a:lnTo>
                  <a:lnTo>
                    <a:pt x="158" y="2483"/>
                  </a:lnTo>
                  <a:lnTo>
                    <a:pt x="178" y="2487"/>
                  </a:lnTo>
                  <a:lnTo>
                    <a:pt x="198" y="2488"/>
                  </a:lnTo>
                  <a:lnTo>
                    <a:pt x="1272" y="2488"/>
                  </a:lnTo>
                  <a:lnTo>
                    <a:pt x="1272" y="2819"/>
                  </a:lnTo>
                  <a:lnTo>
                    <a:pt x="970" y="2819"/>
                  </a:lnTo>
                  <a:lnTo>
                    <a:pt x="970" y="2819"/>
                  </a:lnTo>
                  <a:lnTo>
                    <a:pt x="957" y="2821"/>
                  </a:lnTo>
                  <a:lnTo>
                    <a:pt x="945" y="2824"/>
                  </a:lnTo>
                  <a:lnTo>
                    <a:pt x="934" y="2829"/>
                  </a:lnTo>
                  <a:lnTo>
                    <a:pt x="925" y="2836"/>
                  </a:lnTo>
                  <a:lnTo>
                    <a:pt x="918" y="2846"/>
                  </a:lnTo>
                  <a:lnTo>
                    <a:pt x="912" y="2855"/>
                  </a:lnTo>
                  <a:lnTo>
                    <a:pt x="909" y="2867"/>
                  </a:lnTo>
                  <a:lnTo>
                    <a:pt x="908" y="2881"/>
                  </a:lnTo>
                  <a:lnTo>
                    <a:pt x="908" y="2881"/>
                  </a:lnTo>
                  <a:lnTo>
                    <a:pt x="909" y="2894"/>
                  </a:lnTo>
                  <a:lnTo>
                    <a:pt x="912" y="2906"/>
                  </a:lnTo>
                  <a:lnTo>
                    <a:pt x="918" y="2916"/>
                  </a:lnTo>
                  <a:lnTo>
                    <a:pt x="925" y="2926"/>
                  </a:lnTo>
                  <a:lnTo>
                    <a:pt x="934" y="2932"/>
                  </a:lnTo>
                  <a:lnTo>
                    <a:pt x="945" y="2938"/>
                  </a:lnTo>
                  <a:lnTo>
                    <a:pt x="957" y="2941"/>
                  </a:lnTo>
                  <a:lnTo>
                    <a:pt x="970" y="2943"/>
                  </a:lnTo>
                  <a:lnTo>
                    <a:pt x="2513" y="2943"/>
                  </a:lnTo>
                  <a:lnTo>
                    <a:pt x="2513" y="2943"/>
                  </a:lnTo>
                  <a:lnTo>
                    <a:pt x="2526" y="2941"/>
                  </a:lnTo>
                  <a:lnTo>
                    <a:pt x="2538" y="2938"/>
                  </a:lnTo>
                  <a:lnTo>
                    <a:pt x="2549" y="2932"/>
                  </a:lnTo>
                  <a:lnTo>
                    <a:pt x="2558" y="2926"/>
                  </a:lnTo>
                  <a:lnTo>
                    <a:pt x="2565" y="2916"/>
                  </a:lnTo>
                  <a:lnTo>
                    <a:pt x="2571" y="2906"/>
                  </a:lnTo>
                  <a:lnTo>
                    <a:pt x="2574" y="2894"/>
                  </a:lnTo>
                  <a:lnTo>
                    <a:pt x="2575" y="2881"/>
                  </a:lnTo>
                  <a:lnTo>
                    <a:pt x="2575" y="2881"/>
                  </a:lnTo>
                  <a:lnTo>
                    <a:pt x="2574" y="2867"/>
                  </a:lnTo>
                  <a:lnTo>
                    <a:pt x="2571" y="2855"/>
                  </a:lnTo>
                  <a:lnTo>
                    <a:pt x="2565" y="2846"/>
                  </a:lnTo>
                  <a:lnTo>
                    <a:pt x="2558" y="2836"/>
                  </a:lnTo>
                  <a:lnTo>
                    <a:pt x="2549" y="2829"/>
                  </a:lnTo>
                  <a:lnTo>
                    <a:pt x="2538" y="2824"/>
                  </a:lnTo>
                  <a:lnTo>
                    <a:pt x="2526" y="2821"/>
                  </a:lnTo>
                  <a:lnTo>
                    <a:pt x="2513" y="2819"/>
                  </a:lnTo>
                  <a:lnTo>
                    <a:pt x="2212" y="2819"/>
                  </a:lnTo>
                  <a:lnTo>
                    <a:pt x="2212" y="2488"/>
                  </a:lnTo>
                  <a:lnTo>
                    <a:pt x="3285" y="2488"/>
                  </a:lnTo>
                  <a:lnTo>
                    <a:pt x="3285" y="2488"/>
                  </a:lnTo>
                  <a:lnTo>
                    <a:pt x="3306" y="2487"/>
                  </a:lnTo>
                  <a:lnTo>
                    <a:pt x="3325" y="2483"/>
                  </a:lnTo>
                  <a:lnTo>
                    <a:pt x="3345" y="2479"/>
                  </a:lnTo>
                  <a:lnTo>
                    <a:pt x="3362" y="2473"/>
                  </a:lnTo>
                  <a:lnTo>
                    <a:pt x="3379" y="2464"/>
                  </a:lnTo>
                  <a:lnTo>
                    <a:pt x="3396" y="2454"/>
                  </a:lnTo>
                  <a:lnTo>
                    <a:pt x="3412" y="2442"/>
                  </a:lnTo>
                  <a:lnTo>
                    <a:pt x="3426" y="2429"/>
                  </a:lnTo>
                  <a:lnTo>
                    <a:pt x="3438" y="2415"/>
                  </a:lnTo>
                  <a:lnTo>
                    <a:pt x="3450" y="2400"/>
                  </a:lnTo>
                  <a:lnTo>
                    <a:pt x="3459" y="2384"/>
                  </a:lnTo>
                  <a:lnTo>
                    <a:pt x="3468" y="2367"/>
                  </a:lnTo>
                  <a:lnTo>
                    <a:pt x="3474" y="2348"/>
                  </a:lnTo>
                  <a:lnTo>
                    <a:pt x="3480" y="2330"/>
                  </a:lnTo>
                  <a:lnTo>
                    <a:pt x="3482" y="2309"/>
                  </a:lnTo>
                  <a:lnTo>
                    <a:pt x="3483" y="2290"/>
                  </a:lnTo>
                  <a:lnTo>
                    <a:pt x="3483" y="198"/>
                  </a:lnTo>
                  <a:lnTo>
                    <a:pt x="3483" y="198"/>
                  </a:lnTo>
                  <a:lnTo>
                    <a:pt x="3482" y="178"/>
                  </a:lnTo>
                  <a:lnTo>
                    <a:pt x="3480" y="158"/>
                  </a:lnTo>
                  <a:lnTo>
                    <a:pt x="3474" y="139"/>
                  </a:lnTo>
                  <a:lnTo>
                    <a:pt x="3468" y="121"/>
                  </a:lnTo>
                  <a:lnTo>
                    <a:pt x="3459" y="104"/>
                  </a:lnTo>
                  <a:lnTo>
                    <a:pt x="3450" y="88"/>
                  </a:lnTo>
                  <a:lnTo>
                    <a:pt x="3438" y="72"/>
                  </a:lnTo>
                  <a:lnTo>
                    <a:pt x="3426" y="58"/>
                  </a:lnTo>
                  <a:lnTo>
                    <a:pt x="3412" y="45"/>
                  </a:lnTo>
                  <a:lnTo>
                    <a:pt x="3396" y="34"/>
                  </a:lnTo>
                  <a:lnTo>
                    <a:pt x="3379" y="24"/>
                  </a:lnTo>
                  <a:lnTo>
                    <a:pt x="3362" y="15"/>
                  </a:lnTo>
                  <a:lnTo>
                    <a:pt x="3344" y="9"/>
                  </a:lnTo>
                  <a:lnTo>
                    <a:pt x="3325" y="4"/>
                  </a:lnTo>
                  <a:lnTo>
                    <a:pt x="3306" y="1"/>
                  </a:lnTo>
                  <a:lnTo>
                    <a:pt x="3285" y="0"/>
                  </a:lnTo>
                  <a:lnTo>
                    <a:pt x="3285" y="0"/>
                  </a:lnTo>
                  <a:close/>
                  <a:moveTo>
                    <a:pt x="2089" y="2488"/>
                  </a:moveTo>
                  <a:lnTo>
                    <a:pt x="2089" y="2819"/>
                  </a:lnTo>
                  <a:lnTo>
                    <a:pt x="1395" y="2819"/>
                  </a:lnTo>
                  <a:lnTo>
                    <a:pt x="1395" y="2488"/>
                  </a:lnTo>
                  <a:lnTo>
                    <a:pt x="2089" y="2488"/>
                  </a:lnTo>
                  <a:close/>
                  <a:moveTo>
                    <a:pt x="123" y="1851"/>
                  </a:moveTo>
                  <a:lnTo>
                    <a:pt x="3360" y="1851"/>
                  </a:lnTo>
                  <a:lnTo>
                    <a:pt x="3360" y="2290"/>
                  </a:lnTo>
                  <a:lnTo>
                    <a:pt x="3360" y="2290"/>
                  </a:lnTo>
                  <a:lnTo>
                    <a:pt x="3360" y="2298"/>
                  </a:lnTo>
                  <a:lnTo>
                    <a:pt x="3359" y="2305"/>
                  </a:lnTo>
                  <a:lnTo>
                    <a:pt x="3357" y="2312"/>
                  </a:lnTo>
                  <a:lnTo>
                    <a:pt x="3355" y="2319"/>
                  </a:lnTo>
                  <a:lnTo>
                    <a:pt x="3351" y="2326"/>
                  </a:lnTo>
                  <a:lnTo>
                    <a:pt x="3347" y="2331"/>
                  </a:lnTo>
                  <a:lnTo>
                    <a:pt x="3343" y="2338"/>
                  </a:lnTo>
                  <a:lnTo>
                    <a:pt x="3338" y="2343"/>
                  </a:lnTo>
                  <a:lnTo>
                    <a:pt x="3333" y="2347"/>
                  </a:lnTo>
                  <a:lnTo>
                    <a:pt x="3328" y="2352"/>
                  </a:lnTo>
                  <a:lnTo>
                    <a:pt x="3321" y="2356"/>
                  </a:lnTo>
                  <a:lnTo>
                    <a:pt x="3315" y="2358"/>
                  </a:lnTo>
                  <a:lnTo>
                    <a:pt x="3308" y="2361"/>
                  </a:lnTo>
                  <a:lnTo>
                    <a:pt x="3301" y="2363"/>
                  </a:lnTo>
                  <a:lnTo>
                    <a:pt x="3293" y="2365"/>
                  </a:lnTo>
                  <a:lnTo>
                    <a:pt x="3285" y="2365"/>
                  </a:lnTo>
                  <a:lnTo>
                    <a:pt x="198" y="2365"/>
                  </a:lnTo>
                  <a:lnTo>
                    <a:pt x="198" y="2365"/>
                  </a:lnTo>
                  <a:lnTo>
                    <a:pt x="190" y="2365"/>
                  </a:lnTo>
                  <a:lnTo>
                    <a:pt x="182" y="2363"/>
                  </a:lnTo>
                  <a:lnTo>
                    <a:pt x="176" y="2361"/>
                  </a:lnTo>
                  <a:lnTo>
                    <a:pt x="168" y="2358"/>
                  </a:lnTo>
                  <a:lnTo>
                    <a:pt x="162" y="2356"/>
                  </a:lnTo>
                  <a:lnTo>
                    <a:pt x="157" y="2352"/>
                  </a:lnTo>
                  <a:lnTo>
                    <a:pt x="150" y="2347"/>
                  </a:lnTo>
                  <a:lnTo>
                    <a:pt x="145" y="2343"/>
                  </a:lnTo>
                  <a:lnTo>
                    <a:pt x="140" y="2338"/>
                  </a:lnTo>
                  <a:lnTo>
                    <a:pt x="136" y="2331"/>
                  </a:lnTo>
                  <a:lnTo>
                    <a:pt x="133" y="2326"/>
                  </a:lnTo>
                  <a:lnTo>
                    <a:pt x="130" y="2319"/>
                  </a:lnTo>
                  <a:lnTo>
                    <a:pt x="126" y="2312"/>
                  </a:lnTo>
                  <a:lnTo>
                    <a:pt x="125" y="2305"/>
                  </a:lnTo>
                  <a:lnTo>
                    <a:pt x="124" y="2298"/>
                  </a:lnTo>
                  <a:lnTo>
                    <a:pt x="123" y="2290"/>
                  </a:lnTo>
                  <a:lnTo>
                    <a:pt x="123" y="1851"/>
                  </a:lnTo>
                  <a:lnTo>
                    <a:pt x="123" y="1851"/>
                  </a:lnTo>
                  <a:close/>
                  <a:moveTo>
                    <a:pt x="198" y="123"/>
                  </a:moveTo>
                  <a:lnTo>
                    <a:pt x="3285" y="123"/>
                  </a:lnTo>
                  <a:lnTo>
                    <a:pt x="3285" y="123"/>
                  </a:lnTo>
                  <a:lnTo>
                    <a:pt x="3293" y="123"/>
                  </a:lnTo>
                  <a:lnTo>
                    <a:pt x="3301" y="125"/>
                  </a:lnTo>
                  <a:lnTo>
                    <a:pt x="3308" y="126"/>
                  </a:lnTo>
                  <a:lnTo>
                    <a:pt x="3315" y="130"/>
                  </a:lnTo>
                  <a:lnTo>
                    <a:pt x="3321" y="132"/>
                  </a:lnTo>
                  <a:lnTo>
                    <a:pt x="3328" y="136"/>
                  </a:lnTo>
                  <a:lnTo>
                    <a:pt x="3333" y="141"/>
                  </a:lnTo>
                  <a:lnTo>
                    <a:pt x="3338" y="145"/>
                  </a:lnTo>
                  <a:lnTo>
                    <a:pt x="3343" y="150"/>
                  </a:lnTo>
                  <a:lnTo>
                    <a:pt x="3347" y="157"/>
                  </a:lnTo>
                  <a:lnTo>
                    <a:pt x="3351" y="162"/>
                  </a:lnTo>
                  <a:lnTo>
                    <a:pt x="3355" y="169"/>
                  </a:lnTo>
                  <a:lnTo>
                    <a:pt x="3357" y="176"/>
                  </a:lnTo>
                  <a:lnTo>
                    <a:pt x="3359" y="183"/>
                  </a:lnTo>
                  <a:lnTo>
                    <a:pt x="3360" y="190"/>
                  </a:lnTo>
                  <a:lnTo>
                    <a:pt x="3360" y="198"/>
                  </a:lnTo>
                  <a:lnTo>
                    <a:pt x="3360" y="1728"/>
                  </a:lnTo>
                  <a:lnTo>
                    <a:pt x="123" y="1728"/>
                  </a:lnTo>
                  <a:lnTo>
                    <a:pt x="123" y="198"/>
                  </a:lnTo>
                  <a:lnTo>
                    <a:pt x="123" y="198"/>
                  </a:lnTo>
                  <a:lnTo>
                    <a:pt x="124" y="190"/>
                  </a:lnTo>
                  <a:lnTo>
                    <a:pt x="125" y="183"/>
                  </a:lnTo>
                  <a:lnTo>
                    <a:pt x="126" y="176"/>
                  </a:lnTo>
                  <a:lnTo>
                    <a:pt x="130" y="169"/>
                  </a:lnTo>
                  <a:lnTo>
                    <a:pt x="133" y="162"/>
                  </a:lnTo>
                  <a:lnTo>
                    <a:pt x="136" y="157"/>
                  </a:lnTo>
                  <a:lnTo>
                    <a:pt x="140" y="150"/>
                  </a:lnTo>
                  <a:lnTo>
                    <a:pt x="145" y="145"/>
                  </a:lnTo>
                  <a:lnTo>
                    <a:pt x="150" y="141"/>
                  </a:lnTo>
                  <a:lnTo>
                    <a:pt x="157" y="136"/>
                  </a:lnTo>
                  <a:lnTo>
                    <a:pt x="162" y="132"/>
                  </a:lnTo>
                  <a:lnTo>
                    <a:pt x="168" y="130"/>
                  </a:lnTo>
                  <a:lnTo>
                    <a:pt x="176" y="126"/>
                  </a:lnTo>
                  <a:lnTo>
                    <a:pt x="182" y="125"/>
                  </a:lnTo>
                  <a:lnTo>
                    <a:pt x="190" y="123"/>
                  </a:lnTo>
                  <a:lnTo>
                    <a:pt x="198" y="123"/>
                  </a:lnTo>
                  <a:lnTo>
                    <a:pt x="198"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ctr" anchorCtr="0" compatLnSpc="1">
              <a:prstTxWarp prst="textNoShape">
                <a:avLst/>
              </a:prstTxWarp>
            </a:bodyPr>
            <a:lstStyle/>
            <a:p>
              <a:pPr algn="ctr" defTabSz="609021"/>
              <a:endParaRPr lang="en-US" sz="1599" dirty="0">
                <a:solidFill>
                  <a:schemeClr val="tx2"/>
                </a:solidFill>
              </a:endParaRPr>
            </a:p>
          </p:txBody>
        </p:sp>
        <p:sp>
          <p:nvSpPr>
            <p:cNvPr id="153" name="Freeform 31" descr=" " title=" ">
              <a:extLst>
                <a:ext uri="{FF2B5EF4-FFF2-40B4-BE49-F238E27FC236}">
                  <a16:creationId xmlns:a16="http://schemas.microsoft.com/office/drawing/2014/main" id="{68014E5A-C52D-496C-9275-8C2B0EB78AF9}"/>
                </a:ext>
              </a:extLst>
            </p:cNvPr>
            <p:cNvSpPr>
              <a:spLocks/>
            </p:cNvSpPr>
            <p:nvPr/>
          </p:nvSpPr>
          <p:spPr bwMode="auto">
            <a:xfrm>
              <a:off x="1954291" y="3163781"/>
              <a:ext cx="25726" cy="26845"/>
            </a:xfrm>
            <a:custGeom>
              <a:avLst/>
              <a:gdLst>
                <a:gd name="T0" fmla="*/ 107 w 213"/>
                <a:gd name="T1" fmla="*/ 215 h 215"/>
                <a:gd name="T2" fmla="*/ 132 w 213"/>
                <a:gd name="T3" fmla="*/ 213 h 215"/>
                <a:gd name="T4" fmla="*/ 154 w 213"/>
                <a:gd name="T5" fmla="*/ 209 h 215"/>
                <a:gd name="T6" fmla="*/ 172 w 213"/>
                <a:gd name="T7" fmla="*/ 200 h 215"/>
                <a:gd name="T8" fmla="*/ 187 w 213"/>
                <a:gd name="T9" fmla="*/ 188 h 215"/>
                <a:gd name="T10" fmla="*/ 199 w 213"/>
                <a:gd name="T11" fmla="*/ 174 h 215"/>
                <a:gd name="T12" fmla="*/ 207 w 213"/>
                <a:gd name="T13" fmla="*/ 156 h 215"/>
                <a:gd name="T14" fmla="*/ 212 w 213"/>
                <a:gd name="T15" fmla="*/ 133 h 215"/>
                <a:gd name="T16" fmla="*/ 213 w 213"/>
                <a:gd name="T17" fmla="*/ 108 h 215"/>
                <a:gd name="T18" fmla="*/ 213 w 213"/>
                <a:gd name="T19" fmla="*/ 94 h 215"/>
                <a:gd name="T20" fmla="*/ 210 w 213"/>
                <a:gd name="T21" fmla="*/ 72 h 215"/>
                <a:gd name="T22" fmla="*/ 204 w 213"/>
                <a:gd name="T23" fmla="*/ 51 h 215"/>
                <a:gd name="T24" fmla="*/ 194 w 213"/>
                <a:gd name="T25" fmla="*/ 35 h 215"/>
                <a:gd name="T26" fmla="*/ 180 w 213"/>
                <a:gd name="T27" fmla="*/ 21 h 215"/>
                <a:gd name="T28" fmla="*/ 164 w 213"/>
                <a:gd name="T29" fmla="*/ 11 h 215"/>
                <a:gd name="T30" fmla="*/ 143 w 213"/>
                <a:gd name="T31" fmla="*/ 5 h 215"/>
                <a:gd name="T32" fmla="*/ 119 w 213"/>
                <a:gd name="T33" fmla="*/ 1 h 215"/>
                <a:gd name="T34" fmla="*/ 107 w 213"/>
                <a:gd name="T35" fmla="*/ 0 h 215"/>
                <a:gd name="T36" fmla="*/ 82 w 213"/>
                <a:gd name="T37" fmla="*/ 2 h 215"/>
                <a:gd name="T38" fmla="*/ 60 w 213"/>
                <a:gd name="T39" fmla="*/ 7 h 215"/>
                <a:gd name="T40" fmla="*/ 42 w 213"/>
                <a:gd name="T41" fmla="*/ 15 h 215"/>
                <a:gd name="T42" fmla="*/ 27 w 213"/>
                <a:gd name="T43" fmla="*/ 27 h 215"/>
                <a:gd name="T44" fmla="*/ 15 w 213"/>
                <a:gd name="T45" fmla="*/ 42 h 215"/>
                <a:gd name="T46" fmla="*/ 6 w 213"/>
                <a:gd name="T47" fmla="*/ 61 h 215"/>
                <a:gd name="T48" fmla="*/ 2 w 213"/>
                <a:gd name="T49" fmla="*/ 82 h 215"/>
                <a:gd name="T50" fmla="*/ 0 w 213"/>
                <a:gd name="T51" fmla="*/ 108 h 215"/>
                <a:gd name="T52" fmla="*/ 0 w 213"/>
                <a:gd name="T53" fmla="*/ 121 h 215"/>
                <a:gd name="T54" fmla="*/ 3 w 213"/>
                <a:gd name="T55" fmla="*/ 145 h 215"/>
                <a:gd name="T56" fmla="*/ 9 w 213"/>
                <a:gd name="T57" fmla="*/ 166 h 215"/>
                <a:gd name="T58" fmla="*/ 20 w 213"/>
                <a:gd name="T59" fmla="*/ 182 h 215"/>
                <a:gd name="T60" fmla="*/ 33 w 213"/>
                <a:gd name="T61" fmla="*/ 195 h 215"/>
                <a:gd name="T62" fmla="*/ 49 w 213"/>
                <a:gd name="T63" fmla="*/ 205 h 215"/>
                <a:gd name="T64" fmla="*/ 70 w 213"/>
                <a:gd name="T65" fmla="*/ 211 h 215"/>
                <a:gd name="T66" fmla="*/ 94 w 213"/>
                <a:gd name="T67" fmla="*/ 214 h 215"/>
                <a:gd name="T68" fmla="*/ 107 w 213"/>
                <a:gd name="T69"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215">
                  <a:moveTo>
                    <a:pt x="107" y="215"/>
                  </a:moveTo>
                  <a:lnTo>
                    <a:pt x="107" y="215"/>
                  </a:lnTo>
                  <a:lnTo>
                    <a:pt x="119" y="214"/>
                  </a:lnTo>
                  <a:lnTo>
                    <a:pt x="132" y="213"/>
                  </a:lnTo>
                  <a:lnTo>
                    <a:pt x="143" y="211"/>
                  </a:lnTo>
                  <a:lnTo>
                    <a:pt x="154" y="209"/>
                  </a:lnTo>
                  <a:lnTo>
                    <a:pt x="164" y="205"/>
                  </a:lnTo>
                  <a:lnTo>
                    <a:pt x="172" y="200"/>
                  </a:lnTo>
                  <a:lnTo>
                    <a:pt x="181" y="195"/>
                  </a:lnTo>
                  <a:lnTo>
                    <a:pt x="187" y="188"/>
                  </a:lnTo>
                  <a:lnTo>
                    <a:pt x="194" y="182"/>
                  </a:lnTo>
                  <a:lnTo>
                    <a:pt x="199" y="174"/>
                  </a:lnTo>
                  <a:lnTo>
                    <a:pt x="204" y="166"/>
                  </a:lnTo>
                  <a:lnTo>
                    <a:pt x="207" y="156"/>
                  </a:lnTo>
                  <a:lnTo>
                    <a:pt x="210" y="145"/>
                  </a:lnTo>
                  <a:lnTo>
                    <a:pt x="212" y="133"/>
                  </a:lnTo>
                  <a:lnTo>
                    <a:pt x="213" y="121"/>
                  </a:lnTo>
                  <a:lnTo>
                    <a:pt x="213" y="108"/>
                  </a:lnTo>
                  <a:lnTo>
                    <a:pt x="213" y="108"/>
                  </a:lnTo>
                  <a:lnTo>
                    <a:pt x="213" y="94"/>
                  </a:lnTo>
                  <a:lnTo>
                    <a:pt x="212" y="82"/>
                  </a:lnTo>
                  <a:lnTo>
                    <a:pt x="210" y="72"/>
                  </a:lnTo>
                  <a:lnTo>
                    <a:pt x="207" y="61"/>
                  </a:lnTo>
                  <a:lnTo>
                    <a:pt x="204" y="51"/>
                  </a:lnTo>
                  <a:lnTo>
                    <a:pt x="199" y="42"/>
                  </a:lnTo>
                  <a:lnTo>
                    <a:pt x="194" y="35"/>
                  </a:lnTo>
                  <a:lnTo>
                    <a:pt x="187" y="27"/>
                  </a:lnTo>
                  <a:lnTo>
                    <a:pt x="180" y="21"/>
                  </a:lnTo>
                  <a:lnTo>
                    <a:pt x="172" y="15"/>
                  </a:lnTo>
                  <a:lnTo>
                    <a:pt x="164" y="11"/>
                  </a:lnTo>
                  <a:lnTo>
                    <a:pt x="154" y="8"/>
                  </a:lnTo>
                  <a:lnTo>
                    <a:pt x="143" y="5"/>
                  </a:lnTo>
                  <a:lnTo>
                    <a:pt x="132" y="2"/>
                  </a:lnTo>
                  <a:lnTo>
                    <a:pt x="119" y="1"/>
                  </a:lnTo>
                  <a:lnTo>
                    <a:pt x="107" y="0"/>
                  </a:lnTo>
                  <a:lnTo>
                    <a:pt x="107" y="0"/>
                  </a:lnTo>
                  <a:lnTo>
                    <a:pt x="94" y="1"/>
                  </a:lnTo>
                  <a:lnTo>
                    <a:pt x="82" y="2"/>
                  </a:lnTo>
                  <a:lnTo>
                    <a:pt x="70" y="5"/>
                  </a:lnTo>
                  <a:lnTo>
                    <a:pt x="60" y="7"/>
                  </a:lnTo>
                  <a:lnTo>
                    <a:pt x="50" y="11"/>
                  </a:lnTo>
                  <a:lnTo>
                    <a:pt x="42" y="15"/>
                  </a:lnTo>
                  <a:lnTo>
                    <a:pt x="33" y="21"/>
                  </a:lnTo>
                  <a:lnTo>
                    <a:pt x="27" y="27"/>
                  </a:lnTo>
                  <a:lnTo>
                    <a:pt x="20" y="34"/>
                  </a:lnTo>
                  <a:lnTo>
                    <a:pt x="15" y="42"/>
                  </a:lnTo>
                  <a:lnTo>
                    <a:pt x="10" y="51"/>
                  </a:lnTo>
                  <a:lnTo>
                    <a:pt x="6" y="61"/>
                  </a:lnTo>
                  <a:lnTo>
                    <a:pt x="3" y="72"/>
                  </a:lnTo>
                  <a:lnTo>
                    <a:pt x="2" y="82"/>
                  </a:lnTo>
                  <a:lnTo>
                    <a:pt x="0" y="94"/>
                  </a:lnTo>
                  <a:lnTo>
                    <a:pt x="0" y="108"/>
                  </a:lnTo>
                  <a:lnTo>
                    <a:pt x="0" y="108"/>
                  </a:lnTo>
                  <a:lnTo>
                    <a:pt x="0" y="121"/>
                  </a:lnTo>
                  <a:lnTo>
                    <a:pt x="2" y="133"/>
                  </a:lnTo>
                  <a:lnTo>
                    <a:pt x="3" y="145"/>
                  </a:lnTo>
                  <a:lnTo>
                    <a:pt x="6" y="156"/>
                  </a:lnTo>
                  <a:lnTo>
                    <a:pt x="9" y="166"/>
                  </a:lnTo>
                  <a:lnTo>
                    <a:pt x="15" y="174"/>
                  </a:lnTo>
                  <a:lnTo>
                    <a:pt x="20" y="182"/>
                  </a:lnTo>
                  <a:lnTo>
                    <a:pt x="26" y="188"/>
                  </a:lnTo>
                  <a:lnTo>
                    <a:pt x="33" y="195"/>
                  </a:lnTo>
                  <a:lnTo>
                    <a:pt x="41" y="200"/>
                  </a:lnTo>
                  <a:lnTo>
                    <a:pt x="49" y="205"/>
                  </a:lnTo>
                  <a:lnTo>
                    <a:pt x="59" y="209"/>
                  </a:lnTo>
                  <a:lnTo>
                    <a:pt x="70" y="211"/>
                  </a:lnTo>
                  <a:lnTo>
                    <a:pt x="81" y="213"/>
                  </a:lnTo>
                  <a:lnTo>
                    <a:pt x="94" y="214"/>
                  </a:lnTo>
                  <a:lnTo>
                    <a:pt x="107" y="215"/>
                  </a:lnTo>
                  <a:lnTo>
                    <a:pt x="107"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ctr" anchorCtr="0" compatLnSpc="1">
              <a:prstTxWarp prst="textNoShape">
                <a:avLst/>
              </a:prstTxWarp>
            </a:bodyPr>
            <a:lstStyle/>
            <a:p>
              <a:pPr algn="ctr" defTabSz="609021"/>
              <a:endParaRPr lang="en-US" sz="1599" dirty="0">
                <a:solidFill>
                  <a:schemeClr val="tx2"/>
                </a:solidFill>
              </a:endParaRPr>
            </a:p>
          </p:txBody>
        </p:sp>
      </p:grpSp>
      <p:grpSp>
        <p:nvGrpSpPr>
          <p:cNvPr id="154" name="Group 153" descr="person with headset icon" title="person with headset icon">
            <a:extLst>
              <a:ext uri="{FF2B5EF4-FFF2-40B4-BE49-F238E27FC236}">
                <a16:creationId xmlns:a16="http://schemas.microsoft.com/office/drawing/2014/main" id="{FC1829DA-BD8D-43CF-966C-09F930906A60}"/>
              </a:ext>
            </a:extLst>
          </p:cNvPr>
          <p:cNvGrpSpPr>
            <a:grpSpLocks noChangeAspect="1"/>
          </p:cNvGrpSpPr>
          <p:nvPr/>
        </p:nvGrpSpPr>
        <p:grpSpPr>
          <a:xfrm>
            <a:off x="2620923" y="4306968"/>
            <a:ext cx="417424" cy="477058"/>
            <a:chOff x="5993976" y="1529443"/>
            <a:chExt cx="320040" cy="365760"/>
          </a:xfrm>
          <a:solidFill>
            <a:schemeClr val="tx2"/>
          </a:solidFill>
        </p:grpSpPr>
        <p:sp>
          <p:nvSpPr>
            <p:cNvPr id="155" name="Freeform 5" descr=" " title=" ">
              <a:extLst>
                <a:ext uri="{FF2B5EF4-FFF2-40B4-BE49-F238E27FC236}">
                  <a16:creationId xmlns:a16="http://schemas.microsoft.com/office/drawing/2014/main" id="{4E340EE7-C4D5-40B6-A288-E8923F2324BD}"/>
                </a:ext>
              </a:extLst>
            </p:cNvPr>
            <p:cNvSpPr>
              <a:spLocks noEditPoints="1"/>
            </p:cNvSpPr>
            <p:nvPr/>
          </p:nvSpPr>
          <p:spPr bwMode="auto">
            <a:xfrm>
              <a:off x="5993976" y="1529443"/>
              <a:ext cx="320040" cy="365760"/>
            </a:xfrm>
            <a:custGeom>
              <a:avLst/>
              <a:gdLst>
                <a:gd name="T0" fmla="*/ 3240 w 3780"/>
                <a:gd name="T1" fmla="*/ 1249 h 4320"/>
                <a:gd name="T2" fmla="*/ 3189 w 3780"/>
                <a:gd name="T3" fmla="*/ 995 h 4320"/>
                <a:gd name="T4" fmla="*/ 3048 w 3780"/>
                <a:gd name="T5" fmla="*/ 718 h 4320"/>
                <a:gd name="T6" fmla="*/ 2825 w 3780"/>
                <a:gd name="T7" fmla="*/ 465 h 4320"/>
                <a:gd name="T8" fmla="*/ 2533 w 3780"/>
                <a:gd name="T9" fmla="*/ 248 h 4320"/>
                <a:gd name="T10" fmla="*/ 2184 w 3780"/>
                <a:gd name="T11" fmla="*/ 91 h 4320"/>
                <a:gd name="T12" fmla="*/ 1788 w 3780"/>
                <a:gd name="T13" fmla="*/ 8 h 4320"/>
                <a:gd name="T14" fmla="*/ 1452 w 3780"/>
                <a:gd name="T15" fmla="*/ 8 h 4320"/>
                <a:gd name="T16" fmla="*/ 1056 w 3780"/>
                <a:gd name="T17" fmla="*/ 91 h 4320"/>
                <a:gd name="T18" fmla="*/ 707 w 3780"/>
                <a:gd name="T19" fmla="*/ 248 h 4320"/>
                <a:gd name="T20" fmla="*/ 415 w 3780"/>
                <a:gd name="T21" fmla="*/ 465 h 4320"/>
                <a:gd name="T22" fmla="*/ 191 w 3780"/>
                <a:gd name="T23" fmla="*/ 718 h 4320"/>
                <a:gd name="T24" fmla="*/ 50 w 3780"/>
                <a:gd name="T25" fmla="*/ 995 h 4320"/>
                <a:gd name="T26" fmla="*/ 0 w 3780"/>
                <a:gd name="T27" fmla="*/ 1249 h 4320"/>
                <a:gd name="T28" fmla="*/ 180 w 3780"/>
                <a:gd name="T29" fmla="*/ 1276 h 4320"/>
                <a:gd name="T30" fmla="*/ 225 w 3780"/>
                <a:gd name="T31" fmla="*/ 1039 h 4320"/>
                <a:gd name="T32" fmla="*/ 352 w 3780"/>
                <a:gd name="T33" fmla="*/ 802 h 4320"/>
                <a:gd name="T34" fmla="*/ 552 w 3780"/>
                <a:gd name="T35" fmla="*/ 582 h 4320"/>
                <a:gd name="T36" fmla="*/ 814 w 3780"/>
                <a:gd name="T37" fmla="*/ 396 h 4320"/>
                <a:gd name="T38" fmla="*/ 1123 w 3780"/>
                <a:gd name="T39" fmla="*/ 258 h 4320"/>
                <a:gd name="T40" fmla="*/ 1472 w 3780"/>
                <a:gd name="T41" fmla="*/ 188 h 4320"/>
                <a:gd name="T42" fmla="*/ 1767 w 3780"/>
                <a:gd name="T43" fmla="*/ 188 h 4320"/>
                <a:gd name="T44" fmla="*/ 2117 w 3780"/>
                <a:gd name="T45" fmla="*/ 258 h 4320"/>
                <a:gd name="T46" fmla="*/ 2425 w 3780"/>
                <a:gd name="T47" fmla="*/ 396 h 4320"/>
                <a:gd name="T48" fmla="*/ 2687 w 3780"/>
                <a:gd name="T49" fmla="*/ 582 h 4320"/>
                <a:gd name="T50" fmla="*/ 2887 w 3780"/>
                <a:gd name="T51" fmla="*/ 802 h 4320"/>
                <a:gd name="T52" fmla="*/ 3015 w 3780"/>
                <a:gd name="T53" fmla="*/ 1039 h 4320"/>
                <a:gd name="T54" fmla="*/ 3060 w 3780"/>
                <a:gd name="T55" fmla="*/ 1276 h 4320"/>
                <a:gd name="T56" fmla="*/ 3060 w 3780"/>
                <a:gd name="T57" fmla="*/ 3154 h 4320"/>
                <a:gd name="T58" fmla="*/ 3045 w 3780"/>
                <a:gd name="T59" fmla="*/ 3716 h 4320"/>
                <a:gd name="T60" fmla="*/ 2958 w 3780"/>
                <a:gd name="T61" fmla="*/ 3858 h 4320"/>
                <a:gd name="T62" fmla="*/ 2815 w 3780"/>
                <a:gd name="T63" fmla="*/ 3944 h 4320"/>
                <a:gd name="T64" fmla="*/ 2519 w 3780"/>
                <a:gd name="T65" fmla="*/ 3870 h 4320"/>
                <a:gd name="T66" fmla="*/ 2493 w 3780"/>
                <a:gd name="T67" fmla="*/ 3806 h 4320"/>
                <a:gd name="T68" fmla="*/ 1702 w 3780"/>
                <a:gd name="T69" fmla="*/ 3780 h 4320"/>
                <a:gd name="T70" fmla="*/ 1600 w 3780"/>
                <a:gd name="T71" fmla="*/ 3801 h 4320"/>
                <a:gd name="T72" fmla="*/ 1499 w 3780"/>
                <a:gd name="T73" fmla="*/ 3879 h 4320"/>
                <a:gd name="T74" fmla="*/ 1445 w 3780"/>
                <a:gd name="T75" fmla="*/ 4001 h 4320"/>
                <a:gd name="T76" fmla="*/ 1445 w 3780"/>
                <a:gd name="T77" fmla="*/ 4112 h 4320"/>
                <a:gd name="T78" fmla="*/ 1499 w 3780"/>
                <a:gd name="T79" fmla="*/ 4224 h 4320"/>
                <a:gd name="T80" fmla="*/ 1600 w 3780"/>
                <a:gd name="T81" fmla="*/ 4300 h 4320"/>
                <a:gd name="T82" fmla="*/ 2430 w 3780"/>
                <a:gd name="T83" fmla="*/ 4320 h 4320"/>
                <a:gd name="T84" fmla="*/ 2493 w 3780"/>
                <a:gd name="T85" fmla="*/ 4293 h 4320"/>
                <a:gd name="T86" fmla="*/ 2519 w 3780"/>
                <a:gd name="T87" fmla="*/ 4140 h 4320"/>
                <a:gd name="T88" fmla="*/ 2791 w 3780"/>
                <a:gd name="T89" fmla="*/ 4134 h 4320"/>
                <a:gd name="T90" fmla="*/ 2917 w 3780"/>
                <a:gd name="T91" fmla="*/ 4098 h 4320"/>
                <a:gd name="T92" fmla="*/ 3028 w 3780"/>
                <a:gd name="T93" fmla="*/ 4035 h 4320"/>
                <a:gd name="T94" fmla="*/ 3119 w 3780"/>
                <a:gd name="T95" fmla="*/ 3947 h 4320"/>
                <a:gd name="T96" fmla="*/ 3187 w 3780"/>
                <a:gd name="T97" fmla="*/ 3840 h 4320"/>
                <a:gd name="T98" fmla="*/ 3229 w 3780"/>
                <a:gd name="T99" fmla="*/ 3717 h 4320"/>
                <a:gd name="T100" fmla="*/ 3240 w 3780"/>
                <a:gd name="T101" fmla="*/ 3241 h 4320"/>
                <a:gd name="T102" fmla="*/ 3740 w 3780"/>
                <a:gd name="T103" fmla="*/ 3226 h 4320"/>
                <a:gd name="T104" fmla="*/ 3780 w 3780"/>
                <a:gd name="T105" fmla="*/ 3150 h 4320"/>
                <a:gd name="T106" fmla="*/ 3765 w 3780"/>
                <a:gd name="T107" fmla="*/ 1660 h 4320"/>
                <a:gd name="T108" fmla="*/ 3689 w 3780"/>
                <a:gd name="T109" fmla="*/ 1621 h 4320"/>
                <a:gd name="T110" fmla="*/ 1685 w 3780"/>
                <a:gd name="T111" fmla="*/ 4139 h 4320"/>
                <a:gd name="T112" fmla="*/ 1626 w 3780"/>
                <a:gd name="T113" fmla="*/ 4083 h 4320"/>
                <a:gd name="T114" fmla="*/ 1626 w 3780"/>
                <a:gd name="T115" fmla="*/ 4010 h 4320"/>
                <a:gd name="T116" fmla="*/ 1685 w 3780"/>
                <a:gd name="T117" fmla="*/ 3963 h 4320"/>
                <a:gd name="T118" fmla="*/ 3240 w 3780"/>
                <a:gd name="T119" fmla="*/ 3060 h 4320"/>
                <a:gd name="T120" fmla="*/ 3600 w 3780"/>
                <a:gd name="T121" fmla="*/ 306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80" h="4320">
                  <a:moveTo>
                    <a:pt x="3689" y="1621"/>
                  </a:moveTo>
                  <a:lnTo>
                    <a:pt x="3240" y="1621"/>
                  </a:lnTo>
                  <a:lnTo>
                    <a:pt x="3240" y="1276"/>
                  </a:lnTo>
                  <a:lnTo>
                    <a:pt x="3240" y="1276"/>
                  </a:lnTo>
                  <a:lnTo>
                    <a:pt x="3240" y="1249"/>
                  </a:lnTo>
                  <a:lnTo>
                    <a:pt x="3238" y="1220"/>
                  </a:lnTo>
                  <a:lnTo>
                    <a:pt x="3231" y="1165"/>
                  </a:lnTo>
                  <a:lnTo>
                    <a:pt x="3221" y="1108"/>
                  </a:lnTo>
                  <a:lnTo>
                    <a:pt x="3208" y="1052"/>
                  </a:lnTo>
                  <a:lnTo>
                    <a:pt x="3189" y="995"/>
                  </a:lnTo>
                  <a:lnTo>
                    <a:pt x="3169" y="940"/>
                  </a:lnTo>
                  <a:lnTo>
                    <a:pt x="3144" y="883"/>
                  </a:lnTo>
                  <a:lnTo>
                    <a:pt x="3115" y="827"/>
                  </a:lnTo>
                  <a:lnTo>
                    <a:pt x="3083" y="774"/>
                  </a:lnTo>
                  <a:lnTo>
                    <a:pt x="3048" y="718"/>
                  </a:lnTo>
                  <a:lnTo>
                    <a:pt x="3010" y="666"/>
                  </a:lnTo>
                  <a:lnTo>
                    <a:pt x="2968" y="613"/>
                  </a:lnTo>
                  <a:lnTo>
                    <a:pt x="2922" y="562"/>
                  </a:lnTo>
                  <a:lnTo>
                    <a:pt x="2875" y="512"/>
                  </a:lnTo>
                  <a:lnTo>
                    <a:pt x="2825" y="465"/>
                  </a:lnTo>
                  <a:lnTo>
                    <a:pt x="2771" y="418"/>
                  </a:lnTo>
                  <a:lnTo>
                    <a:pt x="2716" y="373"/>
                  </a:lnTo>
                  <a:lnTo>
                    <a:pt x="2657" y="329"/>
                  </a:lnTo>
                  <a:lnTo>
                    <a:pt x="2597" y="287"/>
                  </a:lnTo>
                  <a:lnTo>
                    <a:pt x="2533" y="248"/>
                  </a:lnTo>
                  <a:lnTo>
                    <a:pt x="2467" y="211"/>
                  </a:lnTo>
                  <a:lnTo>
                    <a:pt x="2400" y="178"/>
                  </a:lnTo>
                  <a:lnTo>
                    <a:pt x="2330" y="146"/>
                  </a:lnTo>
                  <a:lnTo>
                    <a:pt x="2258" y="117"/>
                  </a:lnTo>
                  <a:lnTo>
                    <a:pt x="2184" y="91"/>
                  </a:lnTo>
                  <a:lnTo>
                    <a:pt x="2108" y="67"/>
                  </a:lnTo>
                  <a:lnTo>
                    <a:pt x="2031" y="49"/>
                  </a:lnTo>
                  <a:lnTo>
                    <a:pt x="1950" y="32"/>
                  </a:lnTo>
                  <a:lnTo>
                    <a:pt x="1870" y="18"/>
                  </a:lnTo>
                  <a:lnTo>
                    <a:pt x="1788" y="8"/>
                  </a:lnTo>
                  <a:lnTo>
                    <a:pt x="1705" y="3"/>
                  </a:lnTo>
                  <a:lnTo>
                    <a:pt x="1620" y="0"/>
                  </a:lnTo>
                  <a:lnTo>
                    <a:pt x="1620" y="0"/>
                  </a:lnTo>
                  <a:lnTo>
                    <a:pt x="1534" y="3"/>
                  </a:lnTo>
                  <a:lnTo>
                    <a:pt x="1452" y="8"/>
                  </a:lnTo>
                  <a:lnTo>
                    <a:pt x="1370" y="18"/>
                  </a:lnTo>
                  <a:lnTo>
                    <a:pt x="1287" y="32"/>
                  </a:lnTo>
                  <a:lnTo>
                    <a:pt x="1209" y="49"/>
                  </a:lnTo>
                  <a:lnTo>
                    <a:pt x="1131" y="67"/>
                  </a:lnTo>
                  <a:lnTo>
                    <a:pt x="1056" y="91"/>
                  </a:lnTo>
                  <a:lnTo>
                    <a:pt x="982" y="117"/>
                  </a:lnTo>
                  <a:lnTo>
                    <a:pt x="910" y="146"/>
                  </a:lnTo>
                  <a:lnTo>
                    <a:pt x="839" y="178"/>
                  </a:lnTo>
                  <a:lnTo>
                    <a:pt x="772" y="211"/>
                  </a:lnTo>
                  <a:lnTo>
                    <a:pt x="707" y="248"/>
                  </a:lnTo>
                  <a:lnTo>
                    <a:pt x="643" y="287"/>
                  </a:lnTo>
                  <a:lnTo>
                    <a:pt x="582" y="329"/>
                  </a:lnTo>
                  <a:lnTo>
                    <a:pt x="524" y="373"/>
                  </a:lnTo>
                  <a:lnTo>
                    <a:pt x="468" y="418"/>
                  </a:lnTo>
                  <a:lnTo>
                    <a:pt x="415" y="465"/>
                  </a:lnTo>
                  <a:lnTo>
                    <a:pt x="364" y="512"/>
                  </a:lnTo>
                  <a:lnTo>
                    <a:pt x="316" y="562"/>
                  </a:lnTo>
                  <a:lnTo>
                    <a:pt x="272" y="613"/>
                  </a:lnTo>
                  <a:lnTo>
                    <a:pt x="230" y="666"/>
                  </a:lnTo>
                  <a:lnTo>
                    <a:pt x="191" y="718"/>
                  </a:lnTo>
                  <a:lnTo>
                    <a:pt x="156" y="774"/>
                  </a:lnTo>
                  <a:lnTo>
                    <a:pt x="124" y="827"/>
                  </a:lnTo>
                  <a:lnTo>
                    <a:pt x="96" y="883"/>
                  </a:lnTo>
                  <a:lnTo>
                    <a:pt x="70" y="940"/>
                  </a:lnTo>
                  <a:lnTo>
                    <a:pt x="50" y="995"/>
                  </a:lnTo>
                  <a:lnTo>
                    <a:pt x="32" y="1052"/>
                  </a:lnTo>
                  <a:lnTo>
                    <a:pt x="18" y="1108"/>
                  </a:lnTo>
                  <a:lnTo>
                    <a:pt x="8" y="1165"/>
                  </a:lnTo>
                  <a:lnTo>
                    <a:pt x="2" y="1220"/>
                  </a:lnTo>
                  <a:lnTo>
                    <a:pt x="0" y="1249"/>
                  </a:lnTo>
                  <a:lnTo>
                    <a:pt x="0" y="1276"/>
                  </a:lnTo>
                  <a:lnTo>
                    <a:pt x="0" y="1422"/>
                  </a:lnTo>
                  <a:lnTo>
                    <a:pt x="180" y="1422"/>
                  </a:lnTo>
                  <a:lnTo>
                    <a:pt x="180" y="1276"/>
                  </a:lnTo>
                  <a:lnTo>
                    <a:pt x="180" y="1276"/>
                  </a:lnTo>
                  <a:lnTo>
                    <a:pt x="181" y="1229"/>
                  </a:lnTo>
                  <a:lnTo>
                    <a:pt x="186" y="1182"/>
                  </a:lnTo>
                  <a:lnTo>
                    <a:pt x="196" y="1135"/>
                  </a:lnTo>
                  <a:lnTo>
                    <a:pt x="208" y="1086"/>
                  </a:lnTo>
                  <a:lnTo>
                    <a:pt x="225" y="1039"/>
                  </a:lnTo>
                  <a:lnTo>
                    <a:pt x="243" y="990"/>
                  </a:lnTo>
                  <a:lnTo>
                    <a:pt x="267" y="943"/>
                  </a:lnTo>
                  <a:lnTo>
                    <a:pt x="292" y="896"/>
                  </a:lnTo>
                  <a:lnTo>
                    <a:pt x="321" y="849"/>
                  </a:lnTo>
                  <a:lnTo>
                    <a:pt x="352" y="802"/>
                  </a:lnTo>
                  <a:lnTo>
                    <a:pt x="388" y="757"/>
                  </a:lnTo>
                  <a:lnTo>
                    <a:pt x="425" y="712"/>
                  </a:lnTo>
                  <a:lnTo>
                    <a:pt x="465" y="668"/>
                  </a:lnTo>
                  <a:lnTo>
                    <a:pt x="507" y="624"/>
                  </a:lnTo>
                  <a:lnTo>
                    <a:pt x="552" y="582"/>
                  </a:lnTo>
                  <a:lnTo>
                    <a:pt x="601" y="542"/>
                  </a:lnTo>
                  <a:lnTo>
                    <a:pt x="651" y="503"/>
                  </a:lnTo>
                  <a:lnTo>
                    <a:pt x="703" y="467"/>
                  </a:lnTo>
                  <a:lnTo>
                    <a:pt x="757" y="430"/>
                  </a:lnTo>
                  <a:lnTo>
                    <a:pt x="814" y="396"/>
                  </a:lnTo>
                  <a:lnTo>
                    <a:pt x="871" y="364"/>
                  </a:lnTo>
                  <a:lnTo>
                    <a:pt x="932" y="334"/>
                  </a:lnTo>
                  <a:lnTo>
                    <a:pt x="994" y="307"/>
                  </a:lnTo>
                  <a:lnTo>
                    <a:pt x="1057" y="282"/>
                  </a:lnTo>
                  <a:lnTo>
                    <a:pt x="1123" y="258"/>
                  </a:lnTo>
                  <a:lnTo>
                    <a:pt x="1190" y="240"/>
                  </a:lnTo>
                  <a:lnTo>
                    <a:pt x="1259" y="222"/>
                  </a:lnTo>
                  <a:lnTo>
                    <a:pt x="1329" y="208"/>
                  </a:lnTo>
                  <a:lnTo>
                    <a:pt x="1400" y="196"/>
                  </a:lnTo>
                  <a:lnTo>
                    <a:pt x="1472" y="188"/>
                  </a:lnTo>
                  <a:lnTo>
                    <a:pt x="1546" y="183"/>
                  </a:lnTo>
                  <a:lnTo>
                    <a:pt x="1620" y="181"/>
                  </a:lnTo>
                  <a:lnTo>
                    <a:pt x="1620" y="181"/>
                  </a:lnTo>
                  <a:lnTo>
                    <a:pt x="1694" y="183"/>
                  </a:lnTo>
                  <a:lnTo>
                    <a:pt x="1767" y="188"/>
                  </a:lnTo>
                  <a:lnTo>
                    <a:pt x="1840" y="196"/>
                  </a:lnTo>
                  <a:lnTo>
                    <a:pt x="1910" y="208"/>
                  </a:lnTo>
                  <a:lnTo>
                    <a:pt x="1981" y="222"/>
                  </a:lnTo>
                  <a:lnTo>
                    <a:pt x="2049" y="240"/>
                  </a:lnTo>
                  <a:lnTo>
                    <a:pt x="2117" y="258"/>
                  </a:lnTo>
                  <a:lnTo>
                    <a:pt x="2182" y="282"/>
                  </a:lnTo>
                  <a:lnTo>
                    <a:pt x="2246" y="307"/>
                  </a:lnTo>
                  <a:lnTo>
                    <a:pt x="2308" y="334"/>
                  </a:lnTo>
                  <a:lnTo>
                    <a:pt x="2368" y="364"/>
                  </a:lnTo>
                  <a:lnTo>
                    <a:pt x="2425" y="396"/>
                  </a:lnTo>
                  <a:lnTo>
                    <a:pt x="2483" y="430"/>
                  </a:lnTo>
                  <a:lnTo>
                    <a:pt x="2536" y="467"/>
                  </a:lnTo>
                  <a:lnTo>
                    <a:pt x="2588" y="503"/>
                  </a:lnTo>
                  <a:lnTo>
                    <a:pt x="2639" y="542"/>
                  </a:lnTo>
                  <a:lnTo>
                    <a:pt x="2687" y="582"/>
                  </a:lnTo>
                  <a:lnTo>
                    <a:pt x="2731" y="624"/>
                  </a:lnTo>
                  <a:lnTo>
                    <a:pt x="2775" y="668"/>
                  </a:lnTo>
                  <a:lnTo>
                    <a:pt x="2815" y="712"/>
                  </a:lnTo>
                  <a:lnTo>
                    <a:pt x="2852" y="757"/>
                  </a:lnTo>
                  <a:lnTo>
                    <a:pt x="2887" y="802"/>
                  </a:lnTo>
                  <a:lnTo>
                    <a:pt x="2919" y="849"/>
                  </a:lnTo>
                  <a:lnTo>
                    <a:pt x="2947" y="896"/>
                  </a:lnTo>
                  <a:lnTo>
                    <a:pt x="2973" y="943"/>
                  </a:lnTo>
                  <a:lnTo>
                    <a:pt x="2994" y="990"/>
                  </a:lnTo>
                  <a:lnTo>
                    <a:pt x="3015" y="1039"/>
                  </a:lnTo>
                  <a:lnTo>
                    <a:pt x="3031" y="1086"/>
                  </a:lnTo>
                  <a:lnTo>
                    <a:pt x="3043" y="1135"/>
                  </a:lnTo>
                  <a:lnTo>
                    <a:pt x="3053" y="1182"/>
                  </a:lnTo>
                  <a:lnTo>
                    <a:pt x="3058" y="1229"/>
                  </a:lnTo>
                  <a:lnTo>
                    <a:pt x="3060" y="1276"/>
                  </a:lnTo>
                  <a:lnTo>
                    <a:pt x="3060" y="1710"/>
                  </a:lnTo>
                  <a:lnTo>
                    <a:pt x="3060" y="1801"/>
                  </a:lnTo>
                  <a:lnTo>
                    <a:pt x="3060" y="3150"/>
                  </a:lnTo>
                  <a:lnTo>
                    <a:pt x="3060" y="3150"/>
                  </a:lnTo>
                  <a:lnTo>
                    <a:pt x="3060" y="3154"/>
                  </a:lnTo>
                  <a:lnTo>
                    <a:pt x="3060" y="3612"/>
                  </a:lnTo>
                  <a:lnTo>
                    <a:pt x="3060" y="3612"/>
                  </a:lnTo>
                  <a:lnTo>
                    <a:pt x="3058" y="3647"/>
                  </a:lnTo>
                  <a:lnTo>
                    <a:pt x="3053" y="3682"/>
                  </a:lnTo>
                  <a:lnTo>
                    <a:pt x="3045" y="3716"/>
                  </a:lnTo>
                  <a:lnTo>
                    <a:pt x="3033" y="3748"/>
                  </a:lnTo>
                  <a:lnTo>
                    <a:pt x="3018" y="3778"/>
                  </a:lnTo>
                  <a:lnTo>
                    <a:pt x="2999" y="3806"/>
                  </a:lnTo>
                  <a:lnTo>
                    <a:pt x="2979" y="3833"/>
                  </a:lnTo>
                  <a:lnTo>
                    <a:pt x="2958" y="3858"/>
                  </a:lnTo>
                  <a:lnTo>
                    <a:pt x="2932" y="3880"/>
                  </a:lnTo>
                  <a:lnTo>
                    <a:pt x="2905" y="3900"/>
                  </a:lnTo>
                  <a:lnTo>
                    <a:pt x="2877" y="3919"/>
                  </a:lnTo>
                  <a:lnTo>
                    <a:pt x="2847" y="3932"/>
                  </a:lnTo>
                  <a:lnTo>
                    <a:pt x="2815" y="3944"/>
                  </a:lnTo>
                  <a:lnTo>
                    <a:pt x="2781" y="3952"/>
                  </a:lnTo>
                  <a:lnTo>
                    <a:pt x="2746" y="3959"/>
                  </a:lnTo>
                  <a:lnTo>
                    <a:pt x="2711" y="3961"/>
                  </a:lnTo>
                  <a:lnTo>
                    <a:pt x="2519" y="3961"/>
                  </a:lnTo>
                  <a:lnTo>
                    <a:pt x="2519" y="3870"/>
                  </a:lnTo>
                  <a:lnTo>
                    <a:pt x="2519" y="3870"/>
                  </a:lnTo>
                  <a:lnTo>
                    <a:pt x="2518" y="3852"/>
                  </a:lnTo>
                  <a:lnTo>
                    <a:pt x="2513" y="3835"/>
                  </a:lnTo>
                  <a:lnTo>
                    <a:pt x="2504" y="3820"/>
                  </a:lnTo>
                  <a:lnTo>
                    <a:pt x="2493" y="3806"/>
                  </a:lnTo>
                  <a:lnTo>
                    <a:pt x="2479" y="3796"/>
                  </a:lnTo>
                  <a:lnTo>
                    <a:pt x="2464" y="3788"/>
                  </a:lnTo>
                  <a:lnTo>
                    <a:pt x="2447" y="3783"/>
                  </a:lnTo>
                  <a:lnTo>
                    <a:pt x="2430" y="3780"/>
                  </a:lnTo>
                  <a:lnTo>
                    <a:pt x="1702" y="3780"/>
                  </a:lnTo>
                  <a:lnTo>
                    <a:pt x="1702" y="3780"/>
                  </a:lnTo>
                  <a:lnTo>
                    <a:pt x="1675" y="3781"/>
                  </a:lnTo>
                  <a:lnTo>
                    <a:pt x="1648" y="3786"/>
                  </a:lnTo>
                  <a:lnTo>
                    <a:pt x="1623" y="3793"/>
                  </a:lnTo>
                  <a:lnTo>
                    <a:pt x="1600" y="3801"/>
                  </a:lnTo>
                  <a:lnTo>
                    <a:pt x="1576" y="3813"/>
                  </a:lnTo>
                  <a:lnTo>
                    <a:pt x="1556" y="3827"/>
                  </a:lnTo>
                  <a:lnTo>
                    <a:pt x="1536" y="3842"/>
                  </a:lnTo>
                  <a:lnTo>
                    <a:pt x="1516" y="3858"/>
                  </a:lnTo>
                  <a:lnTo>
                    <a:pt x="1499" y="3879"/>
                  </a:lnTo>
                  <a:lnTo>
                    <a:pt x="1484" y="3900"/>
                  </a:lnTo>
                  <a:lnTo>
                    <a:pt x="1472" y="3922"/>
                  </a:lnTo>
                  <a:lnTo>
                    <a:pt x="1460" y="3947"/>
                  </a:lnTo>
                  <a:lnTo>
                    <a:pt x="1452" y="3973"/>
                  </a:lnTo>
                  <a:lnTo>
                    <a:pt x="1445" y="4001"/>
                  </a:lnTo>
                  <a:lnTo>
                    <a:pt x="1442" y="4030"/>
                  </a:lnTo>
                  <a:lnTo>
                    <a:pt x="1440" y="4058"/>
                  </a:lnTo>
                  <a:lnTo>
                    <a:pt x="1440" y="4058"/>
                  </a:lnTo>
                  <a:lnTo>
                    <a:pt x="1442" y="4085"/>
                  </a:lnTo>
                  <a:lnTo>
                    <a:pt x="1445" y="4112"/>
                  </a:lnTo>
                  <a:lnTo>
                    <a:pt x="1452" y="4137"/>
                  </a:lnTo>
                  <a:lnTo>
                    <a:pt x="1460" y="4161"/>
                  </a:lnTo>
                  <a:lnTo>
                    <a:pt x="1472" y="4184"/>
                  </a:lnTo>
                  <a:lnTo>
                    <a:pt x="1484" y="4204"/>
                  </a:lnTo>
                  <a:lnTo>
                    <a:pt x="1499" y="4224"/>
                  </a:lnTo>
                  <a:lnTo>
                    <a:pt x="1516" y="4243"/>
                  </a:lnTo>
                  <a:lnTo>
                    <a:pt x="1536" y="4261"/>
                  </a:lnTo>
                  <a:lnTo>
                    <a:pt x="1556" y="4276"/>
                  </a:lnTo>
                  <a:lnTo>
                    <a:pt x="1576" y="4288"/>
                  </a:lnTo>
                  <a:lnTo>
                    <a:pt x="1600" y="4300"/>
                  </a:lnTo>
                  <a:lnTo>
                    <a:pt x="1623" y="4308"/>
                  </a:lnTo>
                  <a:lnTo>
                    <a:pt x="1648" y="4315"/>
                  </a:lnTo>
                  <a:lnTo>
                    <a:pt x="1675" y="4318"/>
                  </a:lnTo>
                  <a:lnTo>
                    <a:pt x="1702" y="4320"/>
                  </a:lnTo>
                  <a:lnTo>
                    <a:pt x="2430" y="4320"/>
                  </a:lnTo>
                  <a:lnTo>
                    <a:pt x="2430" y="4320"/>
                  </a:lnTo>
                  <a:lnTo>
                    <a:pt x="2447" y="4318"/>
                  </a:lnTo>
                  <a:lnTo>
                    <a:pt x="2464" y="4313"/>
                  </a:lnTo>
                  <a:lnTo>
                    <a:pt x="2479" y="4305"/>
                  </a:lnTo>
                  <a:lnTo>
                    <a:pt x="2493" y="4293"/>
                  </a:lnTo>
                  <a:lnTo>
                    <a:pt x="2504" y="4280"/>
                  </a:lnTo>
                  <a:lnTo>
                    <a:pt x="2513" y="4265"/>
                  </a:lnTo>
                  <a:lnTo>
                    <a:pt x="2518" y="4248"/>
                  </a:lnTo>
                  <a:lnTo>
                    <a:pt x="2519" y="4231"/>
                  </a:lnTo>
                  <a:lnTo>
                    <a:pt x="2519" y="4140"/>
                  </a:lnTo>
                  <a:lnTo>
                    <a:pt x="2711" y="4140"/>
                  </a:lnTo>
                  <a:lnTo>
                    <a:pt x="2711" y="4140"/>
                  </a:lnTo>
                  <a:lnTo>
                    <a:pt x="2738" y="4140"/>
                  </a:lnTo>
                  <a:lnTo>
                    <a:pt x="2765" y="4137"/>
                  </a:lnTo>
                  <a:lnTo>
                    <a:pt x="2791" y="4134"/>
                  </a:lnTo>
                  <a:lnTo>
                    <a:pt x="2818" y="4130"/>
                  </a:lnTo>
                  <a:lnTo>
                    <a:pt x="2843" y="4124"/>
                  </a:lnTo>
                  <a:lnTo>
                    <a:pt x="2869" y="4117"/>
                  </a:lnTo>
                  <a:lnTo>
                    <a:pt x="2892" y="4109"/>
                  </a:lnTo>
                  <a:lnTo>
                    <a:pt x="2917" y="4098"/>
                  </a:lnTo>
                  <a:lnTo>
                    <a:pt x="2941" y="4088"/>
                  </a:lnTo>
                  <a:lnTo>
                    <a:pt x="2963" y="4077"/>
                  </a:lnTo>
                  <a:lnTo>
                    <a:pt x="2984" y="4063"/>
                  </a:lnTo>
                  <a:lnTo>
                    <a:pt x="3006" y="4050"/>
                  </a:lnTo>
                  <a:lnTo>
                    <a:pt x="3028" y="4035"/>
                  </a:lnTo>
                  <a:lnTo>
                    <a:pt x="3046" y="4020"/>
                  </a:lnTo>
                  <a:lnTo>
                    <a:pt x="3067" y="4003"/>
                  </a:lnTo>
                  <a:lnTo>
                    <a:pt x="3085" y="3986"/>
                  </a:lnTo>
                  <a:lnTo>
                    <a:pt x="3102" y="3968"/>
                  </a:lnTo>
                  <a:lnTo>
                    <a:pt x="3119" y="3947"/>
                  </a:lnTo>
                  <a:lnTo>
                    <a:pt x="3135" y="3927"/>
                  </a:lnTo>
                  <a:lnTo>
                    <a:pt x="3149" y="3907"/>
                  </a:lnTo>
                  <a:lnTo>
                    <a:pt x="3164" y="3885"/>
                  </a:lnTo>
                  <a:lnTo>
                    <a:pt x="3176" y="3863"/>
                  </a:lnTo>
                  <a:lnTo>
                    <a:pt x="3187" y="3840"/>
                  </a:lnTo>
                  <a:lnTo>
                    <a:pt x="3198" y="3818"/>
                  </a:lnTo>
                  <a:lnTo>
                    <a:pt x="3208" y="3793"/>
                  </a:lnTo>
                  <a:lnTo>
                    <a:pt x="3216" y="3770"/>
                  </a:lnTo>
                  <a:lnTo>
                    <a:pt x="3223" y="3744"/>
                  </a:lnTo>
                  <a:lnTo>
                    <a:pt x="3229" y="3717"/>
                  </a:lnTo>
                  <a:lnTo>
                    <a:pt x="3234" y="3692"/>
                  </a:lnTo>
                  <a:lnTo>
                    <a:pt x="3238" y="3665"/>
                  </a:lnTo>
                  <a:lnTo>
                    <a:pt x="3240" y="3639"/>
                  </a:lnTo>
                  <a:lnTo>
                    <a:pt x="3240" y="3612"/>
                  </a:lnTo>
                  <a:lnTo>
                    <a:pt x="3240" y="3241"/>
                  </a:lnTo>
                  <a:lnTo>
                    <a:pt x="3689" y="3241"/>
                  </a:lnTo>
                  <a:lnTo>
                    <a:pt x="3689" y="3241"/>
                  </a:lnTo>
                  <a:lnTo>
                    <a:pt x="3708" y="3239"/>
                  </a:lnTo>
                  <a:lnTo>
                    <a:pt x="3725" y="3232"/>
                  </a:lnTo>
                  <a:lnTo>
                    <a:pt x="3740" y="3226"/>
                  </a:lnTo>
                  <a:lnTo>
                    <a:pt x="3753" y="3214"/>
                  </a:lnTo>
                  <a:lnTo>
                    <a:pt x="3765" y="3201"/>
                  </a:lnTo>
                  <a:lnTo>
                    <a:pt x="3773" y="3185"/>
                  </a:lnTo>
                  <a:lnTo>
                    <a:pt x="3778" y="3169"/>
                  </a:lnTo>
                  <a:lnTo>
                    <a:pt x="3780" y="3150"/>
                  </a:lnTo>
                  <a:lnTo>
                    <a:pt x="3780" y="1710"/>
                  </a:lnTo>
                  <a:lnTo>
                    <a:pt x="3780" y="1710"/>
                  </a:lnTo>
                  <a:lnTo>
                    <a:pt x="3778" y="1692"/>
                  </a:lnTo>
                  <a:lnTo>
                    <a:pt x="3773" y="1675"/>
                  </a:lnTo>
                  <a:lnTo>
                    <a:pt x="3765" y="1660"/>
                  </a:lnTo>
                  <a:lnTo>
                    <a:pt x="3753" y="1646"/>
                  </a:lnTo>
                  <a:lnTo>
                    <a:pt x="3740" y="1636"/>
                  </a:lnTo>
                  <a:lnTo>
                    <a:pt x="3725" y="1628"/>
                  </a:lnTo>
                  <a:lnTo>
                    <a:pt x="3708" y="1623"/>
                  </a:lnTo>
                  <a:lnTo>
                    <a:pt x="3689" y="1621"/>
                  </a:lnTo>
                  <a:lnTo>
                    <a:pt x="3689" y="1621"/>
                  </a:lnTo>
                  <a:close/>
                  <a:moveTo>
                    <a:pt x="2340" y="4140"/>
                  </a:moveTo>
                  <a:lnTo>
                    <a:pt x="1702" y="4140"/>
                  </a:lnTo>
                  <a:lnTo>
                    <a:pt x="1702" y="4140"/>
                  </a:lnTo>
                  <a:lnTo>
                    <a:pt x="1685" y="4139"/>
                  </a:lnTo>
                  <a:lnTo>
                    <a:pt x="1670" y="4134"/>
                  </a:lnTo>
                  <a:lnTo>
                    <a:pt x="1655" y="4125"/>
                  </a:lnTo>
                  <a:lnTo>
                    <a:pt x="1643" y="4114"/>
                  </a:lnTo>
                  <a:lnTo>
                    <a:pt x="1633" y="4100"/>
                  </a:lnTo>
                  <a:lnTo>
                    <a:pt x="1626" y="4083"/>
                  </a:lnTo>
                  <a:lnTo>
                    <a:pt x="1621" y="4063"/>
                  </a:lnTo>
                  <a:lnTo>
                    <a:pt x="1620" y="4041"/>
                  </a:lnTo>
                  <a:lnTo>
                    <a:pt x="1620" y="4041"/>
                  </a:lnTo>
                  <a:lnTo>
                    <a:pt x="1621" y="4025"/>
                  </a:lnTo>
                  <a:lnTo>
                    <a:pt x="1626" y="4010"/>
                  </a:lnTo>
                  <a:lnTo>
                    <a:pt x="1633" y="3996"/>
                  </a:lnTo>
                  <a:lnTo>
                    <a:pt x="1643" y="3984"/>
                  </a:lnTo>
                  <a:lnTo>
                    <a:pt x="1655" y="3974"/>
                  </a:lnTo>
                  <a:lnTo>
                    <a:pt x="1670" y="3968"/>
                  </a:lnTo>
                  <a:lnTo>
                    <a:pt x="1685" y="3963"/>
                  </a:lnTo>
                  <a:lnTo>
                    <a:pt x="1702" y="3961"/>
                  </a:lnTo>
                  <a:lnTo>
                    <a:pt x="2340" y="3961"/>
                  </a:lnTo>
                  <a:lnTo>
                    <a:pt x="2340" y="4140"/>
                  </a:lnTo>
                  <a:close/>
                  <a:moveTo>
                    <a:pt x="3600" y="3060"/>
                  </a:moveTo>
                  <a:lnTo>
                    <a:pt x="3240" y="3060"/>
                  </a:lnTo>
                  <a:lnTo>
                    <a:pt x="3240" y="3060"/>
                  </a:lnTo>
                  <a:lnTo>
                    <a:pt x="3240" y="3056"/>
                  </a:lnTo>
                  <a:lnTo>
                    <a:pt x="3240" y="1801"/>
                  </a:lnTo>
                  <a:lnTo>
                    <a:pt x="3600" y="1801"/>
                  </a:lnTo>
                  <a:lnTo>
                    <a:pt x="3600" y="30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ctr" anchorCtr="0" compatLnSpc="1">
              <a:prstTxWarp prst="textNoShape">
                <a:avLst/>
              </a:prstTxWarp>
            </a:bodyPr>
            <a:lstStyle/>
            <a:p>
              <a:pPr algn="ctr" defTabSz="609021"/>
              <a:endParaRPr lang="en-US" sz="1865" dirty="0">
                <a:solidFill>
                  <a:srgbClr val="000000"/>
                </a:solidFill>
              </a:endParaRPr>
            </a:p>
          </p:txBody>
        </p:sp>
        <p:sp>
          <p:nvSpPr>
            <p:cNvPr id="156" name="Freeform 6" descr=" " title=" ">
              <a:extLst>
                <a:ext uri="{FF2B5EF4-FFF2-40B4-BE49-F238E27FC236}">
                  <a16:creationId xmlns:a16="http://schemas.microsoft.com/office/drawing/2014/main" id="{41653F25-448A-47CA-B121-2291CF4DE102}"/>
                </a:ext>
              </a:extLst>
            </p:cNvPr>
            <p:cNvSpPr>
              <a:spLocks noEditPoints="1"/>
            </p:cNvSpPr>
            <p:nvPr/>
          </p:nvSpPr>
          <p:spPr bwMode="auto">
            <a:xfrm>
              <a:off x="6024371" y="1561108"/>
              <a:ext cx="213445" cy="272711"/>
            </a:xfrm>
            <a:custGeom>
              <a:avLst/>
              <a:gdLst>
                <a:gd name="T0" fmla="*/ 2515 w 2521"/>
                <a:gd name="T1" fmla="*/ 1130 h 3221"/>
                <a:gd name="T2" fmla="*/ 2444 w 2521"/>
                <a:gd name="T3" fmla="*/ 826 h 3221"/>
                <a:gd name="T4" fmla="*/ 2305 w 2521"/>
                <a:gd name="T5" fmla="*/ 556 h 3221"/>
                <a:gd name="T6" fmla="*/ 2107 w 2521"/>
                <a:gd name="T7" fmla="*/ 328 h 3221"/>
                <a:gd name="T8" fmla="*/ 1860 w 2521"/>
                <a:gd name="T9" fmla="*/ 153 h 3221"/>
                <a:gd name="T10" fmla="*/ 1575 w 2521"/>
                <a:gd name="T11" fmla="*/ 41 h 3221"/>
                <a:gd name="T12" fmla="*/ 1261 w 2521"/>
                <a:gd name="T13" fmla="*/ 0 h 3221"/>
                <a:gd name="T14" fmla="*/ 1007 w 2521"/>
                <a:gd name="T15" fmla="*/ 25 h 3221"/>
                <a:gd name="T16" fmla="*/ 715 w 2521"/>
                <a:gd name="T17" fmla="*/ 124 h 3221"/>
                <a:gd name="T18" fmla="*/ 460 w 2521"/>
                <a:gd name="T19" fmla="*/ 289 h 3221"/>
                <a:gd name="T20" fmla="*/ 252 w 2521"/>
                <a:gd name="T21" fmla="*/ 507 h 3221"/>
                <a:gd name="T22" fmla="*/ 99 w 2521"/>
                <a:gd name="T23" fmla="*/ 771 h 3221"/>
                <a:gd name="T24" fmla="*/ 15 w 2521"/>
                <a:gd name="T25" fmla="*/ 1069 h 3221"/>
                <a:gd name="T26" fmla="*/ 0 w 2521"/>
                <a:gd name="T27" fmla="*/ 1581 h 3221"/>
                <a:gd name="T28" fmla="*/ 39 w 2521"/>
                <a:gd name="T29" fmla="*/ 1909 h 3221"/>
                <a:gd name="T30" fmla="*/ 146 w 2521"/>
                <a:gd name="T31" fmla="*/ 2254 h 3221"/>
                <a:gd name="T32" fmla="*/ 316 w 2521"/>
                <a:gd name="T33" fmla="*/ 2587 h 3221"/>
                <a:gd name="T34" fmla="*/ 541 w 2521"/>
                <a:gd name="T35" fmla="*/ 2877 h 3221"/>
                <a:gd name="T36" fmla="*/ 756 w 2521"/>
                <a:gd name="T37" fmla="*/ 3058 h 3221"/>
                <a:gd name="T38" fmla="*/ 903 w 2521"/>
                <a:gd name="T39" fmla="*/ 3140 h 3221"/>
                <a:gd name="T40" fmla="*/ 1061 w 2521"/>
                <a:gd name="T41" fmla="*/ 3196 h 3221"/>
                <a:gd name="T42" fmla="*/ 1227 w 2521"/>
                <a:gd name="T43" fmla="*/ 3221 h 3221"/>
                <a:gd name="T44" fmla="*/ 1355 w 2521"/>
                <a:gd name="T45" fmla="*/ 3216 h 3221"/>
                <a:gd name="T46" fmla="*/ 1509 w 2521"/>
                <a:gd name="T47" fmla="*/ 3182 h 3221"/>
                <a:gd name="T48" fmla="*/ 1659 w 2521"/>
                <a:gd name="T49" fmla="*/ 3120 h 3221"/>
                <a:gd name="T50" fmla="*/ 1907 w 2521"/>
                <a:gd name="T51" fmla="*/ 2951 h 3221"/>
                <a:gd name="T52" fmla="*/ 2145 w 2521"/>
                <a:gd name="T53" fmla="*/ 2691 h 3221"/>
                <a:gd name="T54" fmla="*/ 2335 w 2521"/>
                <a:gd name="T55" fmla="*/ 2378 h 3221"/>
                <a:gd name="T56" fmla="*/ 2463 w 2521"/>
                <a:gd name="T57" fmla="*/ 2036 h 3221"/>
                <a:gd name="T58" fmla="*/ 2520 w 2521"/>
                <a:gd name="T59" fmla="*/ 1690 h 3221"/>
                <a:gd name="T60" fmla="*/ 181 w 2521"/>
                <a:gd name="T61" fmla="*/ 1262 h 3221"/>
                <a:gd name="T62" fmla="*/ 215 w 2521"/>
                <a:gd name="T63" fmla="*/ 992 h 3221"/>
                <a:gd name="T64" fmla="*/ 311 w 2521"/>
                <a:gd name="T65" fmla="*/ 747 h 3221"/>
                <a:gd name="T66" fmla="*/ 462 w 2521"/>
                <a:gd name="T67" fmla="*/ 534 h 3221"/>
                <a:gd name="T68" fmla="*/ 656 w 2521"/>
                <a:gd name="T69" fmla="*/ 364 h 3221"/>
                <a:gd name="T70" fmla="*/ 890 w 2521"/>
                <a:gd name="T71" fmla="*/ 245 h 3221"/>
                <a:gd name="T72" fmla="*/ 1150 w 2521"/>
                <a:gd name="T73" fmla="*/ 185 h 3221"/>
                <a:gd name="T74" fmla="*/ 1372 w 2521"/>
                <a:gd name="T75" fmla="*/ 185 h 3221"/>
                <a:gd name="T76" fmla="*/ 1632 w 2521"/>
                <a:gd name="T77" fmla="*/ 245 h 3221"/>
                <a:gd name="T78" fmla="*/ 1865 w 2521"/>
                <a:gd name="T79" fmla="*/ 364 h 3221"/>
                <a:gd name="T80" fmla="*/ 2060 w 2521"/>
                <a:gd name="T81" fmla="*/ 534 h 3221"/>
                <a:gd name="T82" fmla="*/ 2211 w 2521"/>
                <a:gd name="T83" fmla="*/ 744 h 3221"/>
                <a:gd name="T84" fmla="*/ 2306 w 2521"/>
                <a:gd name="T85" fmla="*/ 989 h 3221"/>
                <a:gd name="T86" fmla="*/ 2340 w 2521"/>
                <a:gd name="T87" fmla="*/ 1257 h 3221"/>
                <a:gd name="T88" fmla="*/ 2328 w 2521"/>
                <a:gd name="T89" fmla="*/ 1801 h 3221"/>
                <a:gd name="T90" fmla="*/ 2253 w 2521"/>
                <a:gd name="T91" fmla="*/ 2107 h 3221"/>
                <a:gd name="T92" fmla="*/ 2118 w 2521"/>
                <a:gd name="T93" fmla="*/ 2402 h 3221"/>
                <a:gd name="T94" fmla="*/ 1937 w 2521"/>
                <a:gd name="T95" fmla="*/ 2665 h 3221"/>
                <a:gd name="T96" fmla="*/ 1717 w 2521"/>
                <a:gd name="T97" fmla="*/ 2874 h 3221"/>
                <a:gd name="T98" fmla="*/ 1471 w 2521"/>
                <a:gd name="T99" fmla="*/ 3004 h 3221"/>
                <a:gd name="T100" fmla="*/ 1341 w 2521"/>
                <a:gd name="T101" fmla="*/ 3035 h 3221"/>
                <a:gd name="T102" fmla="*/ 1232 w 2521"/>
                <a:gd name="T103" fmla="*/ 3040 h 3221"/>
                <a:gd name="T104" fmla="*/ 1096 w 2521"/>
                <a:gd name="T105" fmla="*/ 3018 h 3221"/>
                <a:gd name="T106" fmla="*/ 965 w 2521"/>
                <a:gd name="T107" fmla="*/ 2968 h 3221"/>
                <a:gd name="T108" fmla="*/ 745 w 2521"/>
                <a:gd name="T109" fmla="*/ 2818 h 3221"/>
                <a:gd name="T110" fmla="*/ 534 w 2521"/>
                <a:gd name="T111" fmla="*/ 2580 h 3221"/>
                <a:gd name="T112" fmla="*/ 364 w 2521"/>
                <a:gd name="T113" fmla="*/ 2296 h 3221"/>
                <a:gd name="T114" fmla="*/ 247 w 2521"/>
                <a:gd name="T115" fmla="*/ 1991 h 3221"/>
                <a:gd name="T116" fmla="*/ 187 w 2521"/>
                <a:gd name="T117" fmla="*/ 1692 h 3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1" h="3221">
                  <a:moveTo>
                    <a:pt x="2521" y="1622"/>
                  </a:moveTo>
                  <a:lnTo>
                    <a:pt x="2521" y="1257"/>
                  </a:lnTo>
                  <a:lnTo>
                    <a:pt x="2521" y="1257"/>
                  </a:lnTo>
                  <a:lnTo>
                    <a:pt x="2520" y="1194"/>
                  </a:lnTo>
                  <a:lnTo>
                    <a:pt x="2515" y="1130"/>
                  </a:lnTo>
                  <a:lnTo>
                    <a:pt x="2506" y="1066"/>
                  </a:lnTo>
                  <a:lnTo>
                    <a:pt x="2494" y="1006"/>
                  </a:lnTo>
                  <a:lnTo>
                    <a:pt x="2481" y="943"/>
                  </a:lnTo>
                  <a:lnTo>
                    <a:pt x="2464" y="885"/>
                  </a:lnTo>
                  <a:lnTo>
                    <a:pt x="2444" y="826"/>
                  </a:lnTo>
                  <a:lnTo>
                    <a:pt x="2422" y="769"/>
                  </a:lnTo>
                  <a:lnTo>
                    <a:pt x="2397" y="714"/>
                  </a:lnTo>
                  <a:lnTo>
                    <a:pt x="2369" y="660"/>
                  </a:lnTo>
                  <a:lnTo>
                    <a:pt x="2338" y="606"/>
                  </a:lnTo>
                  <a:lnTo>
                    <a:pt x="2305" y="556"/>
                  </a:lnTo>
                  <a:lnTo>
                    <a:pt x="2270" y="505"/>
                  </a:lnTo>
                  <a:lnTo>
                    <a:pt x="2233" y="458"/>
                  </a:lnTo>
                  <a:lnTo>
                    <a:pt x="2192" y="413"/>
                  </a:lnTo>
                  <a:lnTo>
                    <a:pt x="2152" y="369"/>
                  </a:lnTo>
                  <a:lnTo>
                    <a:pt x="2107" y="328"/>
                  </a:lnTo>
                  <a:lnTo>
                    <a:pt x="2061" y="287"/>
                  </a:lnTo>
                  <a:lnTo>
                    <a:pt x="2014" y="250"/>
                  </a:lnTo>
                  <a:lnTo>
                    <a:pt x="1964" y="215"/>
                  </a:lnTo>
                  <a:lnTo>
                    <a:pt x="1914" y="183"/>
                  </a:lnTo>
                  <a:lnTo>
                    <a:pt x="1860" y="153"/>
                  </a:lnTo>
                  <a:lnTo>
                    <a:pt x="1806" y="124"/>
                  </a:lnTo>
                  <a:lnTo>
                    <a:pt x="1751" y="99"/>
                  </a:lnTo>
                  <a:lnTo>
                    <a:pt x="1694" y="77"/>
                  </a:lnTo>
                  <a:lnTo>
                    <a:pt x="1635" y="57"/>
                  </a:lnTo>
                  <a:lnTo>
                    <a:pt x="1575" y="41"/>
                  </a:lnTo>
                  <a:lnTo>
                    <a:pt x="1514" y="25"/>
                  </a:lnTo>
                  <a:lnTo>
                    <a:pt x="1452" y="15"/>
                  </a:lnTo>
                  <a:lnTo>
                    <a:pt x="1390" y="7"/>
                  </a:lnTo>
                  <a:lnTo>
                    <a:pt x="1326" y="2"/>
                  </a:lnTo>
                  <a:lnTo>
                    <a:pt x="1261" y="0"/>
                  </a:lnTo>
                  <a:lnTo>
                    <a:pt x="1261" y="0"/>
                  </a:lnTo>
                  <a:lnTo>
                    <a:pt x="1195" y="2"/>
                  </a:lnTo>
                  <a:lnTo>
                    <a:pt x="1132" y="7"/>
                  </a:lnTo>
                  <a:lnTo>
                    <a:pt x="1069" y="15"/>
                  </a:lnTo>
                  <a:lnTo>
                    <a:pt x="1007" y="25"/>
                  </a:lnTo>
                  <a:lnTo>
                    <a:pt x="947" y="41"/>
                  </a:lnTo>
                  <a:lnTo>
                    <a:pt x="886" y="57"/>
                  </a:lnTo>
                  <a:lnTo>
                    <a:pt x="828" y="77"/>
                  </a:lnTo>
                  <a:lnTo>
                    <a:pt x="771" y="99"/>
                  </a:lnTo>
                  <a:lnTo>
                    <a:pt x="715" y="124"/>
                  </a:lnTo>
                  <a:lnTo>
                    <a:pt x="660" y="153"/>
                  </a:lnTo>
                  <a:lnTo>
                    <a:pt x="608" y="183"/>
                  </a:lnTo>
                  <a:lnTo>
                    <a:pt x="557" y="217"/>
                  </a:lnTo>
                  <a:lnTo>
                    <a:pt x="507" y="252"/>
                  </a:lnTo>
                  <a:lnTo>
                    <a:pt x="460" y="289"/>
                  </a:lnTo>
                  <a:lnTo>
                    <a:pt x="413" y="329"/>
                  </a:lnTo>
                  <a:lnTo>
                    <a:pt x="369" y="369"/>
                  </a:lnTo>
                  <a:lnTo>
                    <a:pt x="329" y="415"/>
                  </a:lnTo>
                  <a:lnTo>
                    <a:pt x="289" y="460"/>
                  </a:lnTo>
                  <a:lnTo>
                    <a:pt x="252" y="507"/>
                  </a:lnTo>
                  <a:lnTo>
                    <a:pt x="217" y="557"/>
                  </a:lnTo>
                  <a:lnTo>
                    <a:pt x="183" y="608"/>
                  </a:lnTo>
                  <a:lnTo>
                    <a:pt x="153" y="662"/>
                  </a:lnTo>
                  <a:lnTo>
                    <a:pt x="124" y="715"/>
                  </a:lnTo>
                  <a:lnTo>
                    <a:pt x="99" y="771"/>
                  </a:lnTo>
                  <a:lnTo>
                    <a:pt x="77" y="829"/>
                  </a:lnTo>
                  <a:lnTo>
                    <a:pt x="57" y="886"/>
                  </a:lnTo>
                  <a:lnTo>
                    <a:pt x="40" y="947"/>
                  </a:lnTo>
                  <a:lnTo>
                    <a:pt x="27" y="1007"/>
                  </a:lnTo>
                  <a:lnTo>
                    <a:pt x="15" y="1069"/>
                  </a:lnTo>
                  <a:lnTo>
                    <a:pt x="7" y="1133"/>
                  </a:lnTo>
                  <a:lnTo>
                    <a:pt x="2" y="1197"/>
                  </a:lnTo>
                  <a:lnTo>
                    <a:pt x="0" y="1262"/>
                  </a:lnTo>
                  <a:lnTo>
                    <a:pt x="0" y="1581"/>
                  </a:lnTo>
                  <a:lnTo>
                    <a:pt x="0" y="1581"/>
                  </a:lnTo>
                  <a:lnTo>
                    <a:pt x="2" y="1643"/>
                  </a:lnTo>
                  <a:lnTo>
                    <a:pt x="7" y="1709"/>
                  </a:lnTo>
                  <a:lnTo>
                    <a:pt x="14" y="1774"/>
                  </a:lnTo>
                  <a:lnTo>
                    <a:pt x="25" y="1841"/>
                  </a:lnTo>
                  <a:lnTo>
                    <a:pt x="39" y="1909"/>
                  </a:lnTo>
                  <a:lnTo>
                    <a:pt x="54" y="1977"/>
                  </a:lnTo>
                  <a:lnTo>
                    <a:pt x="72" y="2046"/>
                  </a:lnTo>
                  <a:lnTo>
                    <a:pt x="94" y="2117"/>
                  </a:lnTo>
                  <a:lnTo>
                    <a:pt x="119" y="2185"/>
                  </a:lnTo>
                  <a:lnTo>
                    <a:pt x="146" y="2254"/>
                  </a:lnTo>
                  <a:lnTo>
                    <a:pt x="175" y="2323"/>
                  </a:lnTo>
                  <a:lnTo>
                    <a:pt x="207" y="2390"/>
                  </a:lnTo>
                  <a:lnTo>
                    <a:pt x="240" y="2457"/>
                  </a:lnTo>
                  <a:lnTo>
                    <a:pt x="277" y="2523"/>
                  </a:lnTo>
                  <a:lnTo>
                    <a:pt x="316" y="2587"/>
                  </a:lnTo>
                  <a:lnTo>
                    <a:pt x="356" y="2649"/>
                  </a:lnTo>
                  <a:lnTo>
                    <a:pt x="400" y="2709"/>
                  </a:lnTo>
                  <a:lnTo>
                    <a:pt x="445" y="2768"/>
                  </a:lnTo>
                  <a:lnTo>
                    <a:pt x="492" y="2823"/>
                  </a:lnTo>
                  <a:lnTo>
                    <a:pt x="541" y="2877"/>
                  </a:lnTo>
                  <a:lnTo>
                    <a:pt x="591" y="2927"/>
                  </a:lnTo>
                  <a:lnTo>
                    <a:pt x="645" y="2974"/>
                  </a:lnTo>
                  <a:lnTo>
                    <a:pt x="698" y="3018"/>
                  </a:lnTo>
                  <a:lnTo>
                    <a:pt x="727" y="3038"/>
                  </a:lnTo>
                  <a:lnTo>
                    <a:pt x="756" y="3058"/>
                  </a:lnTo>
                  <a:lnTo>
                    <a:pt x="784" y="3077"/>
                  </a:lnTo>
                  <a:lnTo>
                    <a:pt x="813" y="3093"/>
                  </a:lnTo>
                  <a:lnTo>
                    <a:pt x="843" y="3110"/>
                  </a:lnTo>
                  <a:lnTo>
                    <a:pt x="873" y="3127"/>
                  </a:lnTo>
                  <a:lnTo>
                    <a:pt x="903" y="3140"/>
                  </a:lnTo>
                  <a:lnTo>
                    <a:pt x="933" y="3154"/>
                  </a:lnTo>
                  <a:lnTo>
                    <a:pt x="965" y="3167"/>
                  </a:lnTo>
                  <a:lnTo>
                    <a:pt x="997" y="3177"/>
                  </a:lnTo>
                  <a:lnTo>
                    <a:pt x="1029" y="3187"/>
                  </a:lnTo>
                  <a:lnTo>
                    <a:pt x="1061" y="3196"/>
                  </a:lnTo>
                  <a:lnTo>
                    <a:pt x="1093" y="3204"/>
                  </a:lnTo>
                  <a:lnTo>
                    <a:pt x="1126" y="3209"/>
                  </a:lnTo>
                  <a:lnTo>
                    <a:pt x="1160" y="3214"/>
                  </a:lnTo>
                  <a:lnTo>
                    <a:pt x="1194" y="3218"/>
                  </a:lnTo>
                  <a:lnTo>
                    <a:pt x="1227" y="3221"/>
                  </a:lnTo>
                  <a:lnTo>
                    <a:pt x="1261" y="3221"/>
                  </a:lnTo>
                  <a:lnTo>
                    <a:pt x="1261" y="3221"/>
                  </a:lnTo>
                  <a:lnTo>
                    <a:pt x="1293" y="3221"/>
                  </a:lnTo>
                  <a:lnTo>
                    <a:pt x="1325" y="3219"/>
                  </a:lnTo>
                  <a:lnTo>
                    <a:pt x="1355" y="3216"/>
                  </a:lnTo>
                  <a:lnTo>
                    <a:pt x="1387" y="3211"/>
                  </a:lnTo>
                  <a:lnTo>
                    <a:pt x="1419" y="3206"/>
                  </a:lnTo>
                  <a:lnTo>
                    <a:pt x="1449" y="3199"/>
                  </a:lnTo>
                  <a:lnTo>
                    <a:pt x="1479" y="3191"/>
                  </a:lnTo>
                  <a:lnTo>
                    <a:pt x="1509" y="3182"/>
                  </a:lnTo>
                  <a:lnTo>
                    <a:pt x="1539" y="3172"/>
                  </a:lnTo>
                  <a:lnTo>
                    <a:pt x="1570" y="3161"/>
                  </a:lnTo>
                  <a:lnTo>
                    <a:pt x="1600" y="3149"/>
                  </a:lnTo>
                  <a:lnTo>
                    <a:pt x="1628" y="3135"/>
                  </a:lnTo>
                  <a:lnTo>
                    <a:pt x="1659" y="3120"/>
                  </a:lnTo>
                  <a:lnTo>
                    <a:pt x="1687" y="3105"/>
                  </a:lnTo>
                  <a:lnTo>
                    <a:pt x="1744" y="3073"/>
                  </a:lnTo>
                  <a:lnTo>
                    <a:pt x="1800" y="3036"/>
                  </a:lnTo>
                  <a:lnTo>
                    <a:pt x="1853" y="2994"/>
                  </a:lnTo>
                  <a:lnTo>
                    <a:pt x="1907" y="2951"/>
                  </a:lnTo>
                  <a:lnTo>
                    <a:pt x="1957" y="2905"/>
                  </a:lnTo>
                  <a:lnTo>
                    <a:pt x="2008" y="2855"/>
                  </a:lnTo>
                  <a:lnTo>
                    <a:pt x="2055" y="2803"/>
                  </a:lnTo>
                  <a:lnTo>
                    <a:pt x="2102" y="2748"/>
                  </a:lnTo>
                  <a:lnTo>
                    <a:pt x="2145" y="2691"/>
                  </a:lnTo>
                  <a:lnTo>
                    <a:pt x="2187" y="2632"/>
                  </a:lnTo>
                  <a:lnTo>
                    <a:pt x="2228" y="2571"/>
                  </a:lnTo>
                  <a:lnTo>
                    <a:pt x="2266" y="2508"/>
                  </a:lnTo>
                  <a:lnTo>
                    <a:pt x="2301" y="2444"/>
                  </a:lnTo>
                  <a:lnTo>
                    <a:pt x="2335" y="2378"/>
                  </a:lnTo>
                  <a:lnTo>
                    <a:pt x="2365" y="2311"/>
                  </a:lnTo>
                  <a:lnTo>
                    <a:pt x="2394" y="2244"/>
                  </a:lnTo>
                  <a:lnTo>
                    <a:pt x="2419" y="2175"/>
                  </a:lnTo>
                  <a:lnTo>
                    <a:pt x="2442" y="2107"/>
                  </a:lnTo>
                  <a:lnTo>
                    <a:pt x="2463" y="2036"/>
                  </a:lnTo>
                  <a:lnTo>
                    <a:pt x="2479" y="1967"/>
                  </a:lnTo>
                  <a:lnTo>
                    <a:pt x="2494" y="1897"/>
                  </a:lnTo>
                  <a:lnTo>
                    <a:pt x="2506" y="1828"/>
                  </a:lnTo>
                  <a:lnTo>
                    <a:pt x="2515" y="1759"/>
                  </a:lnTo>
                  <a:lnTo>
                    <a:pt x="2520" y="1690"/>
                  </a:lnTo>
                  <a:lnTo>
                    <a:pt x="2521" y="1622"/>
                  </a:lnTo>
                  <a:lnTo>
                    <a:pt x="2521" y="1622"/>
                  </a:lnTo>
                  <a:close/>
                  <a:moveTo>
                    <a:pt x="181" y="1580"/>
                  </a:moveTo>
                  <a:lnTo>
                    <a:pt x="181" y="1262"/>
                  </a:lnTo>
                  <a:lnTo>
                    <a:pt x="181" y="1262"/>
                  </a:lnTo>
                  <a:lnTo>
                    <a:pt x="181" y="1205"/>
                  </a:lnTo>
                  <a:lnTo>
                    <a:pt x="187" y="1152"/>
                  </a:lnTo>
                  <a:lnTo>
                    <a:pt x="193" y="1098"/>
                  </a:lnTo>
                  <a:lnTo>
                    <a:pt x="203" y="1044"/>
                  </a:lnTo>
                  <a:lnTo>
                    <a:pt x="215" y="992"/>
                  </a:lnTo>
                  <a:lnTo>
                    <a:pt x="230" y="940"/>
                  </a:lnTo>
                  <a:lnTo>
                    <a:pt x="247" y="890"/>
                  </a:lnTo>
                  <a:lnTo>
                    <a:pt x="265" y="841"/>
                  </a:lnTo>
                  <a:lnTo>
                    <a:pt x="287" y="792"/>
                  </a:lnTo>
                  <a:lnTo>
                    <a:pt x="311" y="747"/>
                  </a:lnTo>
                  <a:lnTo>
                    <a:pt x="338" y="702"/>
                  </a:lnTo>
                  <a:lnTo>
                    <a:pt x="366" y="656"/>
                  </a:lnTo>
                  <a:lnTo>
                    <a:pt x="396" y="615"/>
                  </a:lnTo>
                  <a:lnTo>
                    <a:pt x="428" y="574"/>
                  </a:lnTo>
                  <a:lnTo>
                    <a:pt x="462" y="534"/>
                  </a:lnTo>
                  <a:lnTo>
                    <a:pt x="497" y="497"/>
                  </a:lnTo>
                  <a:lnTo>
                    <a:pt x="536" y="462"/>
                  </a:lnTo>
                  <a:lnTo>
                    <a:pt x="574" y="427"/>
                  </a:lnTo>
                  <a:lnTo>
                    <a:pt x="615" y="395"/>
                  </a:lnTo>
                  <a:lnTo>
                    <a:pt x="656" y="364"/>
                  </a:lnTo>
                  <a:lnTo>
                    <a:pt x="702" y="336"/>
                  </a:lnTo>
                  <a:lnTo>
                    <a:pt x="745" y="311"/>
                  </a:lnTo>
                  <a:lnTo>
                    <a:pt x="792" y="287"/>
                  </a:lnTo>
                  <a:lnTo>
                    <a:pt x="841" y="265"/>
                  </a:lnTo>
                  <a:lnTo>
                    <a:pt x="890" y="245"/>
                  </a:lnTo>
                  <a:lnTo>
                    <a:pt x="940" y="229"/>
                  </a:lnTo>
                  <a:lnTo>
                    <a:pt x="991" y="213"/>
                  </a:lnTo>
                  <a:lnTo>
                    <a:pt x="1043" y="202"/>
                  </a:lnTo>
                  <a:lnTo>
                    <a:pt x="1096" y="192"/>
                  </a:lnTo>
                  <a:lnTo>
                    <a:pt x="1150" y="185"/>
                  </a:lnTo>
                  <a:lnTo>
                    <a:pt x="1205" y="182"/>
                  </a:lnTo>
                  <a:lnTo>
                    <a:pt x="1261" y="180"/>
                  </a:lnTo>
                  <a:lnTo>
                    <a:pt x="1261" y="180"/>
                  </a:lnTo>
                  <a:lnTo>
                    <a:pt x="1316" y="182"/>
                  </a:lnTo>
                  <a:lnTo>
                    <a:pt x="1372" y="185"/>
                  </a:lnTo>
                  <a:lnTo>
                    <a:pt x="1425" y="192"/>
                  </a:lnTo>
                  <a:lnTo>
                    <a:pt x="1479" y="202"/>
                  </a:lnTo>
                  <a:lnTo>
                    <a:pt x="1531" y="213"/>
                  </a:lnTo>
                  <a:lnTo>
                    <a:pt x="1581" y="229"/>
                  </a:lnTo>
                  <a:lnTo>
                    <a:pt x="1632" y="245"/>
                  </a:lnTo>
                  <a:lnTo>
                    <a:pt x="1680" y="265"/>
                  </a:lnTo>
                  <a:lnTo>
                    <a:pt x="1729" y="286"/>
                  </a:lnTo>
                  <a:lnTo>
                    <a:pt x="1774" y="311"/>
                  </a:lnTo>
                  <a:lnTo>
                    <a:pt x="1820" y="336"/>
                  </a:lnTo>
                  <a:lnTo>
                    <a:pt x="1865" y="364"/>
                  </a:lnTo>
                  <a:lnTo>
                    <a:pt x="1907" y="395"/>
                  </a:lnTo>
                  <a:lnTo>
                    <a:pt x="1947" y="427"/>
                  </a:lnTo>
                  <a:lnTo>
                    <a:pt x="1986" y="460"/>
                  </a:lnTo>
                  <a:lnTo>
                    <a:pt x="2024" y="495"/>
                  </a:lnTo>
                  <a:lnTo>
                    <a:pt x="2060" y="534"/>
                  </a:lnTo>
                  <a:lnTo>
                    <a:pt x="2093" y="573"/>
                  </a:lnTo>
                  <a:lnTo>
                    <a:pt x="2125" y="613"/>
                  </a:lnTo>
                  <a:lnTo>
                    <a:pt x="2155" y="655"/>
                  </a:lnTo>
                  <a:lnTo>
                    <a:pt x="2184" y="698"/>
                  </a:lnTo>
                  <a:lnTo>
                    <a:pt x="2211" y="744"/>
                  </a:lnTo>
                  <a:lnTo>
                    <a:pt x="2234" y="791"/>
                  </a:lnTo>
                  <a:lnTo>
                    <a:pt x="2256" y="838"/>
                  </a:lnTo>
                  <a:lnTo>
                    <a:pt x="2275" y="888"/>
                  </a:lnTo>
                  <a:lnTo>
                    <a:pt x="2291" y="937"/>
                  </a:lnTo>
                  <a:lnTo>
                    <a:pt x="2306" y="989"/>
                  </a:lnTo>
                  <a:lnTo>
                    <a:pt x="2318" y="1041"/>
                  </a:lnTo>
                  <a:lnTo>
                    <a:pt x="2328" y="1093"/>
                  </a:lnTo>
                  <a:lnTo>
                    <a:pt x="2335" y="1147"/>
                  </a:lnTo>
                  <a:lnTo>
                    <a:pt x="2340" y="1202"/>
                  </a:lnTo>
                  <a:lnTo>
                    <a:pt x="2340" y="1257"/>
                  </a:lnTo>
                  <a:lnTo>
                    <a:pt x="2340" y="1622"/>
                  </a:lnTo>
                  <a:lnTo>
                    <a:pt x="2340" y="1622"/>
                  </a:lnTo>
                  <a:lnTo>
                    <a:pt x="2340" y="1680"/>
                  </a:lnTo>
                  <a:lnTo>
                    <a:pt x="2335" y="1739"/>
                  </a:lnTo>
                  <a:lnTo>
                    <a:pt x="2328" y="1801"/>
                  </a:lnTo>
                  <a:lnTo>
                    <a:pt x="2318" y="1862"/>
                  </a:lnTo>
                  <a:lnTo>
                    <a:pt x="2305" y="1922"/>
                  </a:lnTo>
                  <a:lnTo>
                    <a:pt x="2290" y="1984"/>
                  </a:lnTo>
                  <a:lnTo>
                    <a:pt x="2273" y="2046"/>
                  </a:lnTo>
                  <a:lnTo>
                    <a:pt x="2253" y="2107"/>
                  </a:lnTo>
                  <a:lnTo>
                    <a:pt x="2229" y="2167"/>
                  </a:lnTo>
                  <a:lnTo>
                    <a:pt x="2206" y="2227"/>
                  </a:lnTo>
                  <a:lnTo>
                    <a:pt x="2179" y="2286"/>
                  </a:lnTo>
                  <a:lnTo>
                    <a:pt x="2150" y="2345"/>
                  </a:lnTo>
                  <a:lnTo>
                    <a:pt x="2118" y="2402"/>
                  </a:lnTo>
                  <a:lnTo>
                    <a:pt x="2087" y="2457"/>
                  </a:lnTo>
                  <a:lnTo>
                    <a:pt x="2051" y="2513"/>
                  </a:lnTo>
                  <a:lnTo>
                    <a:pt x="2014" y="2565"/>
                  </a:lnTo>
                  <a:lnTo>
                    <a:pt x="1977" y="2617"/>
                  </a:lnTo>
                  <a:lnTo>
                    <a:pt x="1937" y="2665"/>
                  </a:lnTo>
                  <a:lnTo>
                    <a:pt x="1897" y="2712"/>
                  </a:lnTo>
                  <a:lnTo>
                    <a:pt x="1853" y="2756"/>
                  </a:lnTo>
                  <a:lnTo>
                    <a:pt x="1810" y="2798"/>
                  </a:lnTo>
                  <a:lnTo>
                    <a:pt x="1764" y="2837"/>
                  </a:lnTo>
                  <a:lnTo>
                    <a:pt x="1717" y="2874"/>
                  </a:lnTo>
                  <a:lnTo>
                    <a:pt x="1670" y="2907"/>
                  </a:lnTo>
                  <a:lnTo>
                    <a:pt x="1622" y="2937"/>
                  </a:lnTo>
                  <a:lnTo>
                    <a:pt x="1573" y="2963"/>
                  </a:lnTo>
                  <a:lnTo>
                    <a:pt x="1523" y="2986"/>
                  </a:lnTo>
                  <a:lnTo>
                    <a:pt x="1471" y="3004"/>
                  </a:lnTo>
                  <a:lnTo>
                    <a:pt x="1445" y="3013"/>
                  </a:lnTo>
                  <a:lnTo>
                    <a:pt x="1420" y="3020"/>
                  </a:lnTo>
                  <a:lnTo>
                    <a:pt x="1393" y="3026"/>
                  </a:lnTo>
                  <a:lnTo>
                    <a:pt x="1367" y="3031"/>
                  </a:lnTo>
                  <a:lnTo>
                    <a:pt x="1341" y="3035"/>
                  </a:lnTo>
                  <a:lnTo>
                    <a:pt x="1314" y="3038"/>
                  </a:lnTo>
                  <a:lnTo>
                    <a:pt x="1288" y="3040"/>
                  </a:lnTo>
                  <a:lnTo>
                    <a:pt x="1261" y="3040"/>
                  </a:lnTo>
                  <a:lnTo>
                    <a:pt x="1261" y="3040"/>
                  </a:lnTo>
                  <a:lnTo>
                    <a:pt x="1232" y="3040"/>
                  </a:lnTo>
                  <a:lnTo>
                    <a:pt x="1205" y="3038"/>
                  </a:lnTo>
                  <a:lnTo>
                    <a:pt x="1177" y="3035"/>
                  </a:lnTo>
                  <a:lnTo>
                    <a:pt x="1150" y="3030"/>
                  </a:lnTo>
                  <a:lnTo>
                    <a:pt x="1123" y="3025"/>
                  </a:lnTo>
                  <a:lnTo>
                    <a:pt x="1096" y="3018"/>
                  </a:lnTo>
                  <a:lnTo>
                    <a:pt x="1069" y="3009"/>
                  </a:lnTo>
                  <a:lnTo>
                    <a:pt x="1043" y="3001"/>
                  </a:lnTo>
                  <a:lnTo>
                    <a:pt x="1017" y="2991"/>
                  </a:lnTo>
                  <a:lnTo>
                    <a:pt x="991" y="2981"/>
                  </a:lnTo>
                  <a:lnTo>
                    <a:pt x="965" y="2968"/>
                  </a:lnTo>
                  <a:lnTo>
                    <a:pt x="940" y="2956"/>
                  </a:lnTo>
                  <a:lnTo>
                    <a:pt x="890" y="2926"/>
                  </a:lnTo>
                  <a:lnTo>
                    <a:pt x="841" y="2894"/>
                  </a:lnTo>
                  <a:lnTo>
                    <a:pt x="792" y="2857"/>
                  </a:lnTo>
                  <a:lnTo>
                    <a:pt x="745" y="2818"/>
                  </a:lnTo>
                  <a:lnTo>
                    <a:pt x="700" y="2776"/>
                  </a:lnTo>
                  <a:lnTo>
                    <a:pt x="656" y="2731"/>
                  </a:lnTo>
                  <a:lnTo>
                    <a:pt x="615" y="2682"/>
                  </a:lnTo>
                  <a:lnTo>
                    <a:pt x="574" y="2634"/>
                  </a:lnTo>
                  <a:lnTo>
                    <a:pt x="534" y="2580"/>
                  </a:lnTo>
                  <a:lnTo>
                    <a:pt x="497" y="2526"/>
                  </a:lnTo>
                  <a:lnTo>
                    <a:pt x="462" y="2471"/>
                  </a:lnTo>
                  <a:lnTo>
                    <a:pt x="428" y="2414"/>
                  </a:lnTo>
                  <a:lnTo>
                    <a:pt x="395" y="2355"/>
                  </a:lnTo>
                  <a:lnTo>
                    <a:pt x="364" y="2296"/>
                  </a:lnTo>
                  <a:lnTo>
                    <a:pt x="338" y="2236"/>
                  </a:lnTo>
                  <a:lnTo>
                    <a:pt x="311" y="2174"/>
                  </a:lnTo>
                  <a:lnTo>
                    <a:pt x="287" y="2113"/>
                  </a:lnTo>
                  <a:lnTo>
                    <a:pt x="265" y="2051"/>
                  </a:lnTo>
                  <a:lnTo>
                    <a:pt x="247" y="1991"/>
                  </a:lnTo>
                  <a:lnTo>
                    <a:pt x="228" y="1929"/>
                  </a:lnTo>
                  <a:lnTo>
                    <a:pt x="215" y="1868"/>
                  </a:lnTo>
                  <a:lnTo>
                    <a:pt x="203" y="1808"/>
                  </a:lnTo>
                  <a:lnTo>
                    <a:pt x="193" y="1749"/>
                  </a:lnTo>
                  <a:lnTo>
                    <a:pt x="187" y="1692"/>
                  </a:lnTo>
                  <a:lnTo>
                    <a:pt x="181" y="1635"/>
                  </a:lnTo>
                  <a:lnTo>
                    <a:pt x="181" y="1580"/>
                  </a:lnTo>
                  <a:lnTo>
                    <a:pt x="181" y="15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ctr" anchorCtr="0" compatLnSpc="1">
              <a:prstTxWarp prst="textNoShape">
                <a:avLst/>
              </a:prstTxWarp>
            </a:bodyPr>
            <a:lstStyle/>
            <a:p>
              <a:pPr algn="ctr" defTabSz="609021"/>
              <a:endParaRPr lang="en-US" sz="1865" dirty="0">
                <a:solidFill>
                  <a:srgbClr val="000000"/>
                </a:solidFill>
              </a:endParaRPr>
            </a:p>
          </p:txBody>
        </p:sp>
      </p:grpSp>
    </p:spTree>
    <p:extLst>
      <p:ext uri="{BB962C8B-B14F-4D97-AF65-F5344CB8AC3E}">
        <p14:creationId xmlns:p14="http://schemas.microsoft.com/office/powerpoint/2010/main" val="38338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2340-E29E-4180-86E4-F75B8FBACA25}"/>
              </a:ext>
            </a:extLst>
          </p:cNvPr>
          <p:cNvSpPr>
            <a:spLocks noGrp="1"/>
          </p:cNvSpPr>
          <p:nvPr>
            <p:ph type="title"/>
          </p:nvPr>
        </p:nvSpPr>
        <p:spPr>
          <a:xfrm>
            <a:off x="838200" y="365125"/>
            <a:ext cx="10515600" cy="1325563"/>
          </a:xfrm>
        </p:spPr>
        <p:txBody>
          <a:bodyPr/>
          <a:lstStyle/>
          <a:p>
            <a:r>
              <a:rPr lang="en-US" dirty="0"/>
              <a:t>Student Services by Blackboard</a:t>
            </a:r>
          </a:p>
        </p:txBody>
      </p:sp>
      <p:grpSp>
        <p:nvGrpSpPr>
          <p:cNvPr id="5" name="Group 4">
            <a:extLst>
              <a:ext uri="{FF2B5EF4-FFF2-40B4-BE49-F238E27FC236}">
                <a16:creationId xmlns:a16="http://schemas.microsoft.com/office/drawing/2014/main" id="{5B84A50E-8BD8-45EB-A9D0-9732DDB91778}"/>
              </a:ext>
            </a:extLst>
          </p:cNvPr>
          <p:cNvGrpSpPr/>
          <p:nvPr/>
        </p:nvGrpSpPr>
        <p:grpSpPr>
          <a:xfrm>
            <a:off x="2126917" y="1690688"/>
            <a:ext cx="8632432" cy="1687291"/>
            <a:chOff x="619127" y="2267199"/>
            <a:chExt cx="9129073" cy="1642420"/>
          </a:xfrm>
        </p:grpSpPr>
        <p:sp>
          <p:nvSpPr>
            <p:cNvPr id="62" name="Freeform 32">
              <a:extLst>
                <a:ext uri="{FF2B5EF4-FFF2-40B4-BE49-F238E27FC236}">
                  <a16:creationId xmlns:a16="http://schemas.microsoft.com/office/drawing/2014/main" id="{57147F97-166A-49FE-9AB5-9F07E1E290B8}"/>
                </a:ext>
              </a:extLst>
            </p:cNvPr>
            <p:cNvSpPr>
              <a:spLocks noChangeAspect="1" noEditPoints="1"/>
            </p:cNvSpPr>
            <p:nvPr/>
          </p:nvSpPr>
          <p:spPr bwMode="auto">
            <a:xfrm>
              <a:off x="6617787" y="2526405"/>
              <a:ext cx="369107" cy="371158"/>
            </a:xfrm>
            <a:custGeom>
              <a:avLst/>
              <a:gdLst>
                <a:gd name="T0" fmla="*/ 144 w 208"/>
                <a:gd name="T1" fmla="*/ 0 h 209"/>
                <a:gd name="T2" fmla="*/ 80 w 208"/>
                <a:gd name="T3" fmla="*/ 23 h 209"/>
                <a:gd name="T4" fmla="*/ 80 w 208"/>
                <a:gd name="T5" fmla="*/ 93 h 209"/>
                <a:gd name="T6" fmla="*/ 1 w 208"/>
                <a:gd name="T7" fmla="*/ 109 h 209"/>
                <a:gd name="T8" fmla="*/ 0 w 208"/>
                <a:gd name="T9" fmla="*/ 186 h 209"/>
                <a:gd name="T10" fmla="*/ 128 w 208"/>
                <a:gd name="T11" fmla="*/ 187 h 209"/>
                <a:gd name="T12" fmla="*/ 144 w 208"/>
                <a:gd name="T13" fmla="*/ 165 h 209"/>
                <a:gd name="T14" fmla="*/ 208 w 208"/>
                <a:gd name="T15" fmla="*/ 24 h 209"/>
                <a:gd name="T16" fmla="*/ 208 w 208"/>
                <a:gd name="T17" fmla="*/ 22 h 209"/>
                <a:gd name="T18" fmla="*/ 144 w 208"/>
                <a:gd name="T19" fmla="*/ 132 h 209"/>
                <a:gd name="T20" fmla="*/ 128 w 208"/>
                <a:gd name="T21" fmla="*/ 115 h 209"/>
                <a:gd name="T22" fmla="*/ 200 w 208"/>
                <a:gd name="T23" fmla="*/ 105 h 209"/>
                <a:gd name="T24" fmla="*/ 120 w 208"/>
                <a:gd name="T25" fmla="*/ 138 h 209"/>
                <a:gd name="T26" fmla="*/ 8 w 208"/>
                <a:gd name="T27" fmla="*/ 138 h 209"/>
                <a:gd name="T28" fmla="*/ 64 w 208"/>
                <a:gd name="T29" fmla="*/ 136 h 209"/>
                <a:gd name="T30" fmla="*/ 120 w 208"/>
                <a:gd name="T31" fmla="*/ 138 h 209"/>
                <a:gd name="T32" fmla="*/ 64 w 208"/>
                <a:gd name="T33" fmla="*/ 160 h 209"/>
                <a:gd name="T34" fmla="*/ 120 w 208"/>
                <a:gd name="T35" fmla="*/ 162 h 209"/>
                <a:gd name="T36" fmla="*/ 8 w 208"/>
                <a:gd name="T37" fmla="*/ 162 h 209"/>
                <a:gd name="T38" fmla="*/ 200 w 208"/>
                <a:gd name="T39" fmla="*/ 70 h 209"/>
                <a:gd name="T40" fmla="*/ 88 w 208"/>
                <a:gd name="T41" fmla="*/ 70 h 209"/>
                <a:gd name="T42" fmla="*/ 144 w 208"/>
                <a:gd name="T43" fmla="*/ 68 h 209"/>
                <a:gd name="T44" fmla="*/ 200 w 208"/>
                <a:gd name="T45" fmla="*/ 70 h 209"/>
                <a:gd name="T46" fmla="*/ 144 w 208"/>
                <a:gd name="T47" fmla="*/ 60 h 209"/>
                <a:gd name="T48" fmla="*/ 88 w 208"/>
                <a:gd name="T49" fmla="*/ 33 h 209"/>
                <a:gd name="T50" fmla="*/ 200 w 208"/>
                <a:gd name="T51" fmla="*/ 33 h 209"/>
                <a:gd name="T52" fmla="*/ 144 w 208"/>
                <a:gd name="T53" fmla="*/ 8 h 209"/>
                <a:gd name="T54" fmla="*/ 144 w 208"/>
                <a:gd name="T55" fmla="*/ 36 h 209"/>
                <a:gd name="T56" fmla="*/ 144 w 208"/>
                <a:gd name="T57" fmla="*/ 8 h 209"/>
                <a:gd name="T58" fmla="*/ 144 w 208"/>
                <a:gd name="T59" fmla="*/ 92 h 209"/>
                <a:gd name="T60" fmla="*/ 200 w 208"/>
                <a:gd name="T61" fmla="*/ 94 h 209"/>
                <a:gd name="T62" fmla="*/ 125 w 208"/>
                <a:gd name="T63" fmla="*/ 107 h 209"/>
                <a:gd name="T64" fmla="*/ 88 w 208"/>
                <a:gd name="T65" fmla="*/ 81 h 209"/>
                <a:gd name="T66" fmla="*/ 120 w 208"/>
                <a:gd name="T67" fmla="*/ 114 h 209"/>
                <a:gd name="T68" fmla="*/ 8 w 208"/>
                <a:gd name="T69" fmla="*/ 114 h 209"/>
                <a:gd name="T70" fmla="*/ 64 w 208"/>
                <a:gd name="T71" fmla="*/ 201 h 209"/>
                <a:gd name="T72" fmla="*/ 8 w 208"/>
                <a:gd name="T73" fmla="*/ 173 h 209"/>
                <a:gd name="T74" fmla="*/ 120 w 208"/>
                <a:gd name="T75" fmla="*/ 173 h 209"/>
                <a:gd name="T76" fmla="*/ 64 w 208"/>
                <a:gd name="T77" fmla="*/ 201 h 209"/>
                <a:gd name="T78" fmla="*/ 128 w 208"/>
                <a:gd name="T79" fmla="*/ 156 h 209"/>
                <a:gd name="T80" fmla="*/ 144 w 208"/>
                <a:gd name="T81" fmla="*/ 140 h 209"/>
                <a:gd name="T82" fmla="*/ 200 w 208"/>
                <a:gd name="T83" fmla="*/ 14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8" h="209">
                  <a:moveTo>
                    <a:pt x="208" y="22"/>
                  </a:moveTo>
                  <a:cubicBezTo>
                    <a:pt x="208" y="8"/>
                    <a:pt x="176" y="0"/>
                    <a:pt x="144" y="0"/>
                  </a:cubicBezTo>
                  <a:cubicBezTo>
                    <a:pt x="112" y="0"/>
                    <a:pt x="80" y="8"/>
                    <a:pt x="80" y="22"/>
                  </a:cubicBezTo>
                  <a:cubicBezTo>
                    <a:pt x="80" y="22"/>
                    <a:pt x="80" y="23"/>
                    <a:pt x="80" y="23"/>
                  </a:cubicBezTo>
                  <a:cubicBezTo>
                    <a:pt x="80" y="23"/>
                    <a:pt x="80" y="24"/>
                    <a:pt x="80" y="24"/>
                  </a:cubicBezTo>
                  <a:cubicBezTo>
                    <a:pt x="80" y="93"/>
                    <a:pt x="80" y="93"/>
                    <a:pt x="80" y="93"/>
                  </a:cubicBezTo>
                  <a:cubicBezTo>
                    <a:pt x="75" y="92"/>
                    <a:pt x="69" y="92"/>
                    <a:pt x="64" y="92"/>
                  </a:cubicBezTo>
                  <a:cubicBezTo>
                    <a:pt x="36" y="92"/>
                    <a:pt x="8" y="98"/>
                    <a:pt x="1" y="109"/>
                  </a:cubicBezTo>
                  <a:cubicBezTo>
                    <a:pt x="1" y="110"/>
                    <a:pt x="0" y="111"/>
                    <a:pt x="0" y="112"/>
                  </a:cubicBezTo>
                  <a:cubicBezTo>
                    <a:pt x="0" y="186"/>
                    <a:pt x="0" y="186"/>
                    <a:pt x="0" y="186"/>
                  </a:cubicBezTo>
                  <a:cubicBezTo>
                    <a:pt x="0" y="201"/>
                    <a:pt x="33" y="209"/>
                    <a:pt x="64" y="209"/>
                  </a:cubicBezTo>
                  <a:cubicBezTo>
                    <a:pt x="95" y="209"/>
                    <a:pt x="128" y="202"/>
                    <a:pt x="128" y="187"/>
                  </a:cubicBezTo>
                  <a:cubicBezTo>
                    <a:pt x="128" y="164"/>
                    <a:pt x="128" y="164"/>
                    <a:pt x="128" y="164"/>
                  </a:cubicBezTo>
                  <a:cubicBezTo>
                    <a:pt x="133" y="164"/>
                    <a:pt x="139" y="165"/>
                    <a:pt x="144" y="165"/>
                  </a:cubicBezTo>
                  <a:cubicBezTo>
                    <a:pt x="175" y="165"/>
                    <a:pt x="208" y="158"/>
                    <a:pt x="208" y="143"/>
                  </a:cubicBezTo>
                  <a:cubicBezTo>
                    <a:pt x="208" y="24"/>
                    <a:pt x="208" y="24"/>
                    <a:pt x="208" y="24"/>
                  </a:cubicBezTo>
                  <a:cubicBezTo>
                    <a:pt x="208" y="24"/>
                    <a:pt x="208" y="23"/>
                    <a:pt x="208" y="23"/>
                  </a:cubicBezTo>
                  <a:cubicBezTo>
                    <a:pt x="208" y="23"/>
                    <a:pt x="208" y="22"/>
                    <a:pt x="208" y="22"/>
                  </a:cubicBezTo>
                  <a:close/>
                  <a:moveTo>
                    <a:pt x="200" y="118"/>
                  </a:moveTo>
                  <a:cubicBezTo>
                    <a:pt x="200" y="123"/>
                    <a:pt x="180" y="132"/>
                    <a:pt x="144" y="132"/>
                  </a:cubicBezTo>
                  <a:cubicBezTo>
                    <a:pt x="139" y="132"/>
                    <a:pt x="133" y="132"/>
                    <a:pt x="128" y="131"/>
                  </a:cubicBezTo>
                  <a:cubicBezTo>
                    <a:pt x="128" y="115"/>
                    <a:pt x="128" y="115"/>
                    <a:pt x="128" y="115"/>
                  </a:cubicBezTo>
                  <a:cubicBezTo>
                    <a:pt x="133" y="116"/>
                    <a:pt x="139" y="116"/>
                    <a:pt x="144" y="116"/>
                  </a:cubicBezTo>
                  <a:cubicBezTo>
                    <a:pt x="166" y="116"/>
                    <a:pt x="188" y="112"/>
                    <a:pt x="200" y="105"/>
                  </a:cubicBezTo>
                  <a:lnTo>
                    <a:pt x="200" y="118"/>
                  </a:lnTo>
                  <a:close/>
                  <a:moveTo>
                    <a:pt x="120" y="138"/>
                  </a:moveTo>
                  <a:cubicBezTo>
                    <a:pt x="120" y="143"/>
                    <a:pt x="100" y="152"/>
                    <a:pt x="64" y="152"/>
                  </a:cubicBezTo>
                  <a:cubicBezTo>
                    <a:pt x="28" y="152"/>
                    <a:pt x="8" y="143"/>
                    <a:pt x="8" y="138"/>
                  </a:cubicBezTo>
                  <a:cubicBezTo>
                    <a:pt x="8" y="125"/>
                    <a:pt x="8" y="125"/>
                    <a:pt x="8" y="125"/>
                  </a:cubicBezTo>
                  <a:cubicBezTo>
                    <a:pt x="20" y="132"/>
                    <a:pt x="42" y="136"/>
                    <a:pt x="64" y="136"/>
                  </a:cubicBezTo>
                  <a:cubicBezTo>
                    <a:pt x="86" y="136"/>
                    <a:pt x="108" y="132"/>
                    <a:pt x="120" y="125"/>
                  </a:cubicBezTo>
                  <a:lnTo>
                    <a:pt x="120" y="138"/>
                  </a:lnTo>
                  <a:close/>
                  <a:moveTo>
                    <a:pt x="8" y="149"/>
                  </a:moveTo>
                  <a:cubicBezTo>
                    <a:pt x="20" y="156"/>
                    <a:pt x="42" y="160"/>
                    <a:pt x="64" y="160"/>
                  </a:cubicBezTo>
                  <a:cubicBezTo>
                    <a:pt x="86" y="160"/>
                    <a:pt x="108" y="156"/>
                    <a:pt x="120" y="149"/>
                  </a:cubicBezTo>
                  <a:cubicBezTo>
                    <a:pt x="120" y="162"/>
                    <a:pt x="120" y="162"/>
                    <a:pt x="120" y="162"/>
                  </a:cubicBezTo>
                  <a:cubicBezTo>
                    <a:pt x="120" y="167"/>
                    <a:pt x="100" y="176"/>
                    <a:pt x="64" y="176"/>
                  </a:cubicBezTo>
                  <a:cubicBezTo>
                    <a:pt x="28" y="176"/>
                    <a:pt x="8" y="167"/>
                    <a:pt x="8" y="162"/>
                  </a:cubicBezTo>
                  <a:lnTo>
                    <a:pt x="8" y="149"/>
                  </a:lnTo>
                  <a:close/>
                  <a:moveTo>
                    <a:pt x="200" y="70"/>
                  </a:moveTo>
                  <a:cubicBezTo>
                    <a:pt x="200" y="75"/>
                    <a:pt x="180" y="84"/>
                    <a:pt x="144" y="84"/>
                  </a:cubicBezTo>
                  <a:cubicBezTo>
                    <a:pt x="108" y="84"/>
                    <a:pt x="88" y="75"/>
                    <a:pt x="88" y="70"/>
                  </a:cubicBezTo>
                  <a:cubicBezTo>
                    <a:pt x="88" y="57"/>
                    <a:pt x="88" y="57"/>
                    <a:pt x="88" y="57"/>
                  </a:cubicBezTo>
                  <a:cubicBezTo>
                    <a:pt x="100" y="64"/>
                    <a:pt x="122" y="68"/>
                    <a:pt x="144" y="68"/>
                  </a:cubicBezTo>
                  <a:cubicBezTo>
                    <a:pt x="166" y="68"/>
                    <a:pt x="188" y="64"/>
                    <a:pt x="200" y="57"/>
                  </a:cubicBezTo>
                  <a:lnTo>
                    <a:pt x="200" y="70"/>
                  </a:lnTo>
                  <a:close/>
                  <a:moveTo>
                    <a:pt x="200" y="46"/>
                  </a:moveTo>
                  <a:cubicBezTo>
                    <a:pt x="200" y="51"/>
                    <a:pt x="180" y="60"/>
                    <a:pt x="144" y="60"/>
                  </a:cubicBezTo>
                  <a:cubicBezTo>
                    <a:pt x="108" y="60"/>
                    <a:pt x="88" y="51"/>
                    <a:pt x="88" y="46"/>
                  </a:cubicBezTo>
                  <a:cubicBezTo>
                    <a:pt x="88" y="33"/>
                    <a:pt x="88" y="33"/>
                    <a:pt x="88" y="33"/>
                  </a:cubicBezTo>
                  <a:cubicBezTo>
                    <a:pt x="100" y="40"/>
                    <a:pt x="122" y="44"/>
                    <a:pt x="144" y="44"/>
                  </a:cubicBezTo>
                  <a:cubicBezTo>
                    <a:pt x="166" y="44"/>
                    <a:pt x="188" y="40"/>
                    <a:pt x="200" y="33"/>
                  </a:cubicBezTo>
                  <a:lnTo>
                    <a:pt x="200" y="46"/>
                  </a:lnTo>
                  <a:close/>
                  <a:moveTo>
                    <a:pt x="144" y="8"/>
                  </a:moveTo>
                  <a:cubicBezTo>
                    <a:pt x="180" y="8"/>
                    <a:pt x="200" y="17"/>
                    <a:pt x="200" y="22"/>
                  </a:cubicBezTo>
                  <a:cubicBezTo>
                    <a:pt x="200" y="27"/>
                    <a:pt x="180" y="36"/>
                    <a:pt x="144" y="36"/>
                  </a:cubicBezTo>
                  <a:cubicBezTo>
                    <a:pt x="108" y="36"/>
                    <a:pt x="88" y="27"/>
                    <a:pt x="88" y="22"/>
                  </a:cubicBezTo>
                  <a:cubicBezTo>
                    <a:pt x="88" y="17"/>
                    <a:pt x="108" y="8"/>
                    <a:pt x="144" y="8"/>
                  </a:cubicBezTo>
                  <a:close/>
                  <a:moveTo>
                    <a:pt x="88" y="81"/>
                  </a:moveTo>
                  <a:cubicBezTo>
                    <a:pt x="100" y="88"/>
                    <a:pt x="122" y="92"/>
                    <a:pt x="144" y="92"/>
                  </a:cubicBezTo>
                  <a:cubicBezTo>
                    <a:pt x="166" y="92"/>
                    <a:pt x="188" y="88"/>
                    <a:pt x="200" y="81"/>
                  </a:cubicBezTo>
                  <a:cubicBezTo>
                    <a:pt x="200" y="94"/>
                    <a:pt x="200" y="94"/>
                    <a:pt x="200" y="94"/>
                  </a:cubicBezTo>
                  <a:cubicBezTo>
                    <a:pt x="200" y="99"/>
                    <a:pt x="180" y="108"/>
                    <a:pt x="144" y="108"/>
                  </a:cubicBezTo>
                  <a:cubicBezTo>
                    <a:pt x="138" y="108"/>
                    <a:pt x="131" y="108"/>
                    <a:pt x="125" y="107"/>
                  </a:cubicBezTo>
                  <a:cubicBezTo>
                    <a:pt x="119" y="100"/>
                    <a:pt x="105" y="96"/>
                    <a:pt x="88" y="93"/>
                  </a:cubicBezTo>
                  <a:lnTo>
                    <a:pt x="88" y="81"/>
                  </a:lnTo>
                  <a:close/>
                  <a:moveTo>
                    <a:pt x="64" y="100"/>
                  </a:moveTo>
                  <a:cubicBezTo>
                    <a:pt x="100" y="100"/>
                    <a:pt x="120" y="109"/>
                    <a:pt x="120" y="114"/>
                  </a:cubicBezTo>
                  <a:cubicBezTo>
                    <a:pt x="120" y="119"/>
                    <a:pt x="100" y="128"/>
                    <a:pt x="64" y="128"/>
                  </a:cubicBezTo>
                  <a:cubicBezTo>
                    <a:pt x="28" y="128"/>
                    <a:pt x="8" y="119"/>
                    <a:pt x="8" y="114"/>
                  </a:cubicBezTo>
                  <a:cubicBezTo>
                    <a:pt x="8" y="109"/>
                    <a:pt x="28" y="100"/>
                    <a:pt x="64" y="100"/>
                  </a:cubicBezTo>
                  <a:close/>
                  <a:moveTo>
                    <a:pt x="64" y="201"/>
                  </a:moveTo>
                  <a:cubicBezTo>
                    <a:pt x="29" y="201"/>
                    <a:pt x="8" y="191"/>
                    <a:pt x="8" y="186"/>
                  </a:cubicBezTo>
                  <a:cubicBezTo>
                    <a:pt x="8" y="173"/>
                    <a:pt x="8" y="173"/>
                    <a:pt x="8" y="173"/>
                  </a:cubicBezTo>
                  <a:cubicBezTo>
                    <a:pt x="20" y="180"/>
                    <a:pt x="42" y="184"/>
                    <a:pt x="64" y="184"/>
                  </a:cubicBezTo>
                  <a:cubicBezTo>
                    <a:pt x="86" y="184"/>
                    <a:pt x="108" y="180"/>
                    <a:pt x="120" y="173"/>
                  </a:cubicBezTo>
                  <a:cubicBezTo>
                    <a:pt x="120" y="187"/>
                    <a:pt x="120" y="187"/>
                    <a:pt x="120" y="187"/>
                  </a:cubicBezTo>
                  <a:cubicBezTo>
                    <a:pt x="120" y="192"/>
                    <a:pt x="101" y="201"/>
                    <a:pt x="64" y="201"/>
                  </a:cubicBezTo>
                  <a:close/>
                  <a:moveTo>
                    <a:pt x="144" y="157"/>
                  </a:moveTo>
                  <a:cubicBezTo>
                    <a:pt x="139" y="157"/>
                    <a:pt x="133" y="156"/>
                    <a:pt x="128" y="156"/>
                  </a:cubicBezTo>
                  <a:cubicBezTo>
                    <a:pt x="128" y="139"/>
                    <a:pt x="128" y="139"/>
                    <a:pt x="128" y="139"/>
                  </a:cubicBezTo>
                  <a:cubicBezTo>
                    <a:pt x="133" y="140"/>
                    <a:pt x="139" y="140"/>
                    <a:pt x="144" y="140"/>
                  </a:cubicBezTo>
                  <a:cubicBezTo>
                    <a:pt x="166" y="140"/>
                    <a:pt x="188" y="136"/>
                    <a:pt x="200" y="129"/>
                  </a:cubicBezTo>
                  <a:cubicBezTo>
                    <a:pt x="200" y="143"/>
                    <a:pt x="200" y="143"/>
                    <a:pt x="200" y="143"/>
                  </a:cubicBezTo>
                  <a:cubicBezTo>
                    <a:pt x="200" y="148"/>
                    <a:pt x="181" y="157"/>
                    <a:pt x="144" y="157"/>
                  </a:cubicBezTo>
                  <a:close/>
                </a:path>
              </a:pathLst>
            </a:custGeom>
            <a:solidFill>
              <a:schemeClr val="bg1"/>
            </a:solidFill>
            <a:ln>
              <a:noFill/>
            </a:ln>
          </p:spPr>
          <p:txBody>
            <a:bodyPr vert="horz" wrap="square" lIns="51483" tIns="25741" rIns="51483" bIns="25741" numCol="1" anchor="t" anchorCtr="0" compatLnSpc="1">
              <a:prstTxWarp prst="textNoShape">
                <a:avLst/>
              </a:prstTxWarp>
            </a:bodyPr>
            <a:lstStyle/>
            <a:p>
              <a:pPr algn="ctr" defTabSz="343220"/>
              <a:endParaRPr lang="en-US" sz="2000">
                <a:solidFill>
                  <a:srgbClr val="191B23"/>
                </a:solidFill>
                <a:latin typeface="Calibri"/>
              </a:endParaRPr>
            </a:p>
          </p:txBody>
        </p:sp>
        <p:grpSp>
          <p:nvGrpSpPr>
            <p:cNvPr id="7" name="Group 6">
              <a:extLst>
                <a:ext uri="{FF2B5EF4-FFF2-40B4-BE49-F238E27FC236}">
                  <a16:creationId xmlns:a16="http://schemas.microsoft.com/office/drawing/2014/main" id="{DD63DC61-7FD4-4FE5-B766-42462A609DDF}"/>
                </a:ext>
              </a:extLst>
            </p:cNvPr>
            <p:cNvGrpSpPr/>
            <p:nvPr/>
          </p:nvGrpSpPr>
          <p:grpSpPr>
            <a:xfrm>
              <a:off x="6146366" y="2273152"/>
              <a:ext cx="3601834" cy="1628226"/>
              <a:chOff x="6140836" y="2008452"/>
              <a:chExt cx="3601834" cy="1628226"/>
            </a:xfrm>
          </p:grpSpPr>
          <p:sp>
            <p:nvSpPr>
              <p:cNvPr id="53" name="Arrow: Chevron 52">
                <a:extLst>
                  <a:ext uri="{FF2B5EF4-FFF2-40B4-BE49-F238E27FC236}">
                    <a16:creationId xmlns:a16="http://schemas.microsoft.com/office/drawing/2014/main" id="{ABCC15B0-ECB0-4C4B-86E7-1E284858A10C}"/>
                  </a:ext>
                </a:extLst>
              </p:cNvPr>
              <p:cNvSpPr/>
              <p:nvPr/>
            </p:nvSpPr>
            <p:spPr>
              <a:xfrm rot="16200000">
                <a:off x="6422475" y="2598476"/>
                <a:ext cx="758805" cy="1317600"/>
              </a:xfrm>
              <a:prstGeom prst="chevron">
                <a:avLst>
                  <a:gd name="adj" fmla="val 30215"/>
                </a:avLst>
              </a:prstGeom>
              <a:solidFill>
                <a:schemeClr val="accent4"/>
              </a:solidFill>
              <a:ln w="381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none" lIns="0" tIns="304031" rIns="0" bIns="0" numCol="1" spcCol="0" rtlCol="0" fromWordArt="0" anchor="ctr" anchorCtr="0" forceAA="0" compatLnSpc="1">
                <a:prstTxWarp prst="textNoShape">
                  <a:avLst/>
                </a:prstTxWarp>
                <a:noAutofit/>
              </a:bodyPr>
              <a:lstStyle/>
              <a:p>
                <a:pPr algn="ctr" defTabSz="343220"/>
                <a:endParaRPr lang="en-US" dirty="0">
                  <a:solidFill>
                    <a:prstClr val="white"/>
                  </a:solidFill>
                  <a:latin typeface="Calibri"/>
                </a:endParaRPr>
              </a:p>
            </p:txBody>
          </p:sp>
          <p:grpSp>
            <p:nvGrpSpPr>
              <p:cNvPr id="54" name="Group 53">
                <a:extLst>
                  <a:ext uri="{FF2B5EF4-FFF2-40B4-BE49-F238E27FC236}">
                    <a16:creationId xmlns:a16="http://schemas.microsoft.com/office/drawing/2014/main" id="{4F49FBF0-8C4D-42B2-A87C-8BD9A806BE48}"/>
                  </a:ext>
                </a:extLst>
              </p:cNvPr>
              <p:cNvGrpSpPr/>
              <p:nvPr/>
            </p:nvGrpSpPr>
            <p:grpSpPr>
              <a:xfrm>
                <a:off x="6140836" y="2008452"/>
                <a:ext cx="3601834" cy="1317484"/>
                <a:chOff x="6140836" y="2008452"/>
                <a:chExt cx="3601834" cy="1317484"/>
              </a:xfrm>
            </p:grpSpPr>
            <p:sp>
              <p:nvSpPr>
                <p:cNvPr id="55" name="Rectangle 54">
                  <a:extLst>
                    <a:ext uri="{FF2B5EF4-FFF2-40B4-BE49-F238E27FC236}">
                      <a16:creationId xmlns:a16="http://schemas.microsoft.com/office/drawing/2014/main" id="{AF586F25-31BC-4B96-8E7F-B7FE787033D5}"/>
                    </a:ext>
                  </a:extLst>
                </p:cNvPr>
                <p:cNvSpPr/>
                <p:nvPr/>
              </p:nvSpPr>
              <p:spPr>
                <a:xfrm>
                  <a:off x="6140836" y="2008452"/>
                  <a:ext cx="1317484" cy="1317484"/>
                </a:xfrm>
                <a:prstGeom prst="rect">
                  <a:avLst/>
                </a:prstGeom>
                <a:solidFill>
                  <a:schemeClr val="accent4"/>
                </a:solidFill>
                <a:ln w="381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none" lIns="0" tIns="304031" rIns="0" bIns="0" numCol="1" spcCol="0" rtlCol="0" fromWordArt="0" anchor="ctr" anchorCtr="0" forceAA="0" compatLnSpc="1">
                  <a:prstTxWarp prst="textNoShape">
                    <a:avLst/>
                  </a:prstTxWarp>
                  <a:noAutofit/>
                </a:bodyPr>
                <a:lstStyle/>
                <a:p>
                  <a:pPr algn="ctr" defTabSz="343220"/>
                  <a:r>
                    <a:rPr lang="en-US" sz="1400" b="1" dirty="0">
                      <a:solidFill>
                        <a:prstClr val="white"/>
                      </a:solidFill>
                    </a:rPr>
                    <a:t>ONE STOP</a:t>
                  </a:r>
                </a:p>
              </p:txBody>
            </p:sp>
            <p:grpSp>
              <p:nvGrpSpPr>
                <p:cNvPr id="56" name="Group 4">
                  <a:extLst>
                    <a:ext uri="{FF2B5EF4-FFF2-40B4-BE49-F238E27FC236}">
                      <a16:creationId xmlns:a16="http://schemas.microsoft.com/office/drawing/2014/main" id="{04052B69-8456-43F4-A29C-9CB9D0881862}"/>
                    </a:ext>
                  </a:extLst>
                </p:cNvPr>
                <p:cNvGrpSpPr>
                  <a:grpSpLocks noChangeAspect="1"/>
                </p:cNvGrpSpPr>
                <p:nvPr/>
              </p:nvGrpSpPr>
              <p:grpSpPr bwMode="auto">
                <a:xfrm>
                  <a:off x="9371512" y="2261705"/>
                  <a:ext cx="371158" cy="371158"/>
                  <a:chOff x="-783" y="2070"/>
                  <a:chExt cx="407" cy="407"/>
                </a:xfrm>
                <a:solidFill>
                  <a:schemeClr val="bg1"/>
                </a:solidFill>
              </p:grpSpPr>
              <p:sp>
                <p:nvSpPr>
                  <p:cNvPr id="57" name="Freeform 5">
                    <a:extLst>
                      <a:ext uri="{FF2B5EF4-FFF2-40B4-BE49-F238E27FC236}">
                        <a16:creationId xmlns:a16="http://schemas.microsoft.com/office/drawing/2014/main" id="{1354FF02-0B12-4BC5-A5BD-FEF843BA77AC}"/>
                      </a:ext>
                    </a:extLst>
                  </p:cNvPr>
                  <p:cNvSpPr>
                    <a:spLocks noEditPoints="1"/>
                  </p:cNvSpPr>
                  <p:nvPr/>
                </p:nvSpPr>
                <p:spPr bwMode="auto">
                  <a:xfrm>
                    <a:off x="-783" y="2070"/>
                    <a:ext cx="407" cy="407"/>
                  </a:xfrm>
                  <a:custGeom>
                    <a:avLst/>
                    <a:gdLst>
                      <a:gd name="T0" fmla="*/ 1346 w 1532"/>
                      <a:gd name="T1" fmla="*/ 587 h 1532"/>
                      <a:gd name="T2" fmla="*/ 1366 w 1532"/>
                      <a:gd name="T3" fmla="*/ 394 h 1532"/>
                      <a:gd name="T4" fmla="*/ 1260 w 1532"/>
                      <a:gd name="T5" fmla="*/ 177 h 1532"/>
                      <a:gd name="T6" fmla="*/ 1139 w 1532"/>
                      <a:gd name="T7" fmla="*/ 167 h 1532"/>
                      <a:gd name="T8" fmla="*/ 942 w 1532"/>
                      <a:gd name="T9" fmla="*/ 186 h 1532"/>
                      <a:gd name="T10" fmla="*/ 830 w 1532"/>
                      <a:gd name="T11" fmla="*/ 0 h 1532"/>
                      <a:gd name="T12" fmla="*/ 602 w 1532"/>
                      <a:gd name="T13" fmla="*/ 79 h 1532"/>
                      <a:gd name="T14" fmla="*/ 480 w 1532"/>
                      <a:gd name="T15" fmla="*/ 232 h 1532"/>
                      <a:gd name="T16" fmla="*/ 337 w 1532"/>
                      <a:gd name="T17" fmla="*/ 151 h 1532"/>
                      <a:gd name="T18" fmla="*/ 174 w 1532"/>
                      <a:gd name="T19" fmla="*/ 274 h 1532"/>
                      <a:gd name="T20" fmla="*/ 228 w 1532"/>
                      <a:gd name="T21" fmla="*/ 486 h 1532"/>
                      <a:gd name="T22" fmla="*/ 79 w 1532"/>
                      <a:gd name="T23" fmla="*/ 609 h 1532"/>
                      <a:gd name="T24" fmla="*/ 0 w 1532"/>
                      <a:gd name="T25" fmla="*/ 837 h 1532"/>
                      <a:gd name="T26" fmla="*/ 188 w 1532"/>
                      <a:gd name="T27" fmla="*/ 949 h 1532"/>
                      <a:gd name="T28" fmla="*/ 169 w 1532"/>
                      <a:gd name="T29" fmla="*/ 1141 h 1532"/>
                      <a:gd name="T30" fmla="*/ 274 w 1532"/>
                      <a:gd name="T31" fmla="*/ 1358 h 1532"/>
                      <a:gd name="T32" fmla="*/ 396 w 1532"/>
                      <a:gd name="T33" fmla="*/ 1368 h 1532"/>
                      <a:gd name="T34" fmla="*/ 587 w 1532"/>
                      <a:gd name="T35" fmla="*/ 1346 h 1532"/>
                      <a:gd name="T36" fmla="*/ 698 w 1532"/>
                      <a:gd name="T37" fmla="*/ 1532 h 1532"/>
                      <a:gd name="T38" fmla="*/ 927 w 1532"/>
                      <a:gd name="T39" fmla="*/ 1453 h 1532"/>
                      <a:gd name="T40" fmla="*/ 1049 w 1532"/>
                      <a:gd name="T41" fmla="*/ 1302 h 1532"/>
                      <a:gd name="T42" fmla="*/ 1193 w 1532"/>
                      <a:gd name="T43" fmla="*/ 1383 h 1532"/>
                      <a:gd name="T44" fmla="*/ 1355 w 1532"/>
                      <a:gd name="T45" fmla="*/ 1260 h 1532"/>
                      <a:gd name="T46" fmla="*/ 1302 w 1532"/>
                      <a:gd name="T47" fmla="*/ 1049 h 1532"/>
                      <a:gd name="T48" fmla="*/ 1453 w 1532"/>
                      <a:gd name="T49" fmla="*/ 927 h 1532"/>
                      <a:gd name="T50" fmla="*/ 1532 w 1532"/>
                      <a:gd name="T51" fmla="*/ 699 h 1532"/>
                      <a:gd name="T52" fmla="*/ 1446 w 1532"/>
                      <a:gd name="T53" fmla="*/ 834 h 1532"/>
                      <a:gd name="T54" fmla="*/ 1305 w 1532"/>
                      <a:gd name="T55" fmla="*/ 864 h 1532"/>
                      <a:gd name="T56" fmla="*/ 1214 w 1532"/>
                      <a:gd name="T57" fmla="*/ 1030 h 1532"/>
                      <a:gd name="T58" fmla="*/ 1295 w 1532"/>
                      <a:gd name="T59" fmla="*/ 1189 h 1532"/>
                      <a:gd name="T60" fmla="*/ 1199 w 1532"/>
                      <a:gd name="T61" fmla="*/ 1295 h 1532"/>
                      <a:gd name="T62" fmla="*/ 1188 w 1532"/>
                      <a:gd name="T63" fmla="*/ 1296 h 1532"/>
                      <a:gd name="T64" fmla="*/ 1030 w 1532"/>
                      <a:gd name="T65" fmla="*/ 1215 h 1532"/>
                      <a:gd name="T66" fmla="*/ 864 w 1532"/>
                      <a:gd name="T67" fmla="*/ 1305 h 1532"/>
                      <a:gd name="T68" fmla="*/ 833 w 1532"/>
                      <a:gd name="T69" fmla="*/ 1446 h 1532"/>
                      <a:gd name="T70" fmla="*/ 690 w 1532"/>
                      <a:gd name="T71" fmla="*/ 1439 h 1532"/>
                      <a:gd name="T72" fmla="*/ 636 w 1532"/>
                      <a:gd name="T73" fmla="*/ 1270 h 1532"/>
                      <a:gd name="T74" fmla="*/ 483 w 1532"/>
                      <a:gd name="T75" fmla="*/ 1211 h 1532"/>
                      <a:gd name="T76" fmla="*/ 346 w 1532"/>
                      <a:gd name="T77" fmla="*/ 1299 h 1532"/>
                      <a:gd name="T78" fmla="*/ 335 w 1532"/>
                      <a:gd name="T79" fmla="*/ 1298 h 1532"/>
                      <a:gd name="T80" fmla="*/ 239 w 1532"/>
                      <a:gd name="T81" fmla="*/ 1191 h 1532"/>
                      <a:gd name="T82" fmla="*/ 320 w 1532"/>
                      <a:gd name="T83" fmla="*/ 1034 h 1532"/>
                      <a:gd name="T84" fmla="*/ 229 w 1532"/>
                      <a:gd name="T85" fmla="*/ 868 h 1532"/>
                      <a:gd name="T86" fmla="*/ 86 w 1532"/>
                      <a:gd name="T87" fmla="*/ 837 h 1532"/>
                      <a:gd name="T88" fmla="*/ 93 w 1532"/>
                      <a:gd name="T89" fmla="*/ 694 h 1532"/>
                      <a:gd name="T90" fmla="*/ 262 w 1532"/>
                      <a:gd name="T91" fmla="*/ 639 h 1532"/>
                      <a:gd name="T92" fmla="*/ 314 w 1532"/>
                      <a:gd name="T93" fmla="*/ 458 h 1532"/>
                      <a:gd name="T94" fmla="*/ 236 w 1532"/>
                      <a:gd name="T95" fmla="*/ 335 h 1532"/>
                      <a:gd name="T96" fmla="*/ 337 w 1532"/>
                      <a:gd name="T97" fmla="*/ 237 h 1532"/>
                      <a:gd name="T98" fmla="*/ 452 w 1532"/>
                      <a:gd name="T99" fmla="*/ 318 h 1532"/>
                      <a:gd name="T100" fmla="*/ 633 w 1532"/>
                      <a:gd name="T101" fmla="*/ 263 h 1532"/>
                      <a:gd name="T102" fmla="*/ 688 w 1532"/>
                      <a:gd name="T103" fmla="*/ 93 h 1532"/>
                      <a:gd name="T104" fmla="*/ 831 w 1532"/>
                      <a:gd name="T105" fmla="*/ 86 h 1532"/>
                      <a:gd name="T106" fmla="*/ 862 w 1532"/>
                      <a:gd name="T107" fmla="*/ 227 h 1532"/>
                      <a:gd name="T108" fmla="*/ 1031 w 1532"/>
                      <a:gd name="T109" fmla="*/ 318 h 1532"/>
                      <a:gd name="T110" fmla="*/ 1188 w 1532"/>
                      <a:gd name="T111" fmla="*/ 237 h 1532"/>
                      <a:gd name="T112" fmla="*/ 1199 w 1532"/>
                      <a:gd name="T113" fmla="*/ 238 h 1532"/>
                      <a:gd name="T114" fmla="*/ 1296 w 1532"/>
                      <a:gd name="T115" fmla="*/ 344 h 1532"/>
                      <a:gd name="T116" fmla="*/ 1215 w 1532"/>
                      <a:gd name="T117" fmla="*/ 502 h 1532"/>
                      <a:gd name="T118" fmla="*/ 1305 w 1532"/>
                      <a:gd name="T119" fmla="*/ 668 h 1532"/>
                      <a:gd name="T120" fmla="*/ 1446 w 1532"/>
                      <a:gd name="T121" fmla="*/ 699 h 1532"/>
                      <a:gd name="T122" fmla="*/ 1446 w 1532"/>
                      <a:gd name="T123" fmla="*/ 834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2" h="1532">
                        <a:moveTo>
                          <a:pt x="1453" y="605"/>
                        </a:moveTo>
                        <a:cubicBezTo>
                          <a:pt x="1346" y="587"/>
                          <a:pt x="1346" y="587"/>
                          <a:pt x="1346" y="587"/>
                        </a:cubicBezTo>
                        <a:cubicBezTo>
                          <a:pt x="1335" y="551"/>
                          <a:pt x="1320" y="516"/>
                          <a:pt x="1303" y="483"/>
                        </a:cubicBezTo>
                        <a:cubicBezTo>
                          <a:pt x="1366" y="394"/>
                          <a:pt x="1366" y="394"/>
                          <a:pt x="1366" y="394"/>
                        </a:cubicBezTo>
                        <a:cubicBezTo>
                          <a:pt x="1393" y="357"/>
                          <a:pt x="1389" y="305"/>
                          <a:pt x="1356" y="272"/>
                        </a:cubicBezTo>
                        <a:cubicBezTo>
                          <a:pt x="1260" y="177"/>
                          <a:pt x="1260" y="177"/>
                          <a:pt x="1260" y="177"/>
                        </a:cubicBezTo>
                        <a:cubicBezTo>
                          <a:pt x="1243" y="159"/>
                          <a:pt x="1219" y="149"/>
                          <a:pt x="1194" y="149"/>
                        </a:cubicBezTo>
                        <a:cubicBezTo>
                          <a:pt x="1174" y="149"/>
                          <a:pt x="1155" y="155"/>
                          <a:pt x="1139" y="167"/>
                        </a:cubicBezTo>
                        <a:cubicBezTo>
                          <a:pt x="1050" y="230"/>
                          <a:pt x="1050" y="230"/>
                          <a:pt x="1050" y="230"/>
                        </a:cubicBezTo>
                        <a:cubicBezTo>
                          <a:pt x="1015" y="212"/>
                          <a:pt x="979" y="197"/>
                          <a:pt x="942" y="186"/>
                        </a:cubicBezTo>
                        <a:cubicBezTo>
                          <a:pt x="924" y="79"/>
                          <a:pt x="924" y="79"/>
                          <a:pt x="924" y="79"/>
                        </a:cubicBezTo>
                        <a:cubicBezTo>
                          <a:pt x="916" y="34"/>
                          <a:pt x="877" y="0"/>
                          <a:pt x="830" y="0"/>
                        </a:cubicBezTo>
                        <a:cubicBezTo>
                          <a:pt x="696" y="0"/>
                          <a:pt x="696" y="0"/>
                          <a:pt x="696" y="0"/>
                        </a:cubicBezTo>
                        <a:cubicBezTo>
                          <a:pt x="649" y="0"/>
                          <a:pt x="610" y="34"/>
                          <a:pt x="602" y="79"/>
                        </a:cubicBezTo>
                        <a:cubicBezTo>
                          <a:pt x="584" y="188"/>
                          <a:pt x="584" y="188"/>
                          <a:pt x="584" y="188"/>
                        </a:cubicBezTo>
                        <a:cubicBezTo>
                          <a:pt x="548" y="199"/>
                          <a:pt x="513" y="214"/>
                          <a:pt x="480" y="232"/>
                        </a:cubicBezTo>
                        <a:cubicBezTo>
                          <a:pt x="392" y="169"/>
                          <a:pt x="392" y="169"/>
                          <a:pt x="392" y="169"/>
                        </a:cubicBezTo>
                        <a:cubicBezTo>
                          <a:pt x="376" y="157"/>
                          <a:pt x="356" y="151"/>
                          <a:pt x="337" y="151"/>
                        </a:cubicBezTo>
                        <a:cubicBezTo>
                          <a:pt x="311" y="151"/>
                          <a:pt x="287" y="161"/>
                          <a:pt x="270" y="179"/>
                        </a:cubicBezTo>
                        <a:cubicBezTo>
                          <a:pt x="174" y="274"/>
                          <a:pt x="174" y="274"/>
                          <a:pt x="174" y="274"/>
                        </a:cubicBezTo>
                        <a:cubicBezTo>
                          <a:pt x="141" y="307"/>
                          <a:pt x="137" y="358"/>
                          <a:pt x="164" y="396"/>
                        </a:cubicBezTo>
                        <a:cubicBezTo>
                          <a:pt x="228" y="486"/>
                          <a:pt x="228" y="486"/>
                          <a:pt x="228" y="486"/>
                        </a:cubicBezTo>
                        <a:cubicBezTo>
                          <a:pt x="210" y="520"/>
                          <a:pt x="196" y="555"/>
                          <a:pt x="185" y="591"/>
                        </a:cubicBezTo>
                        <a:cubicBezTo>
                          <a:pt x="79" y="609"/>
                          <a:pt x="79" y="609"/>
                          <a:pt x="79" y="609"/>
                        </a:cubicBezTo>
                        <a:cubicBezTo>
                          <a:pt x="33" y="616"/>
                          <a:pt x="0" y="656"/>
                          <a:pt x="0" y="702"/>
                        </a:cubicBezTo>
                        <a:cubicBezTo>
                          <a:pt x="0" y="837"/>
                          <a:pt x="0" y="837"/>
                          <a:pt x="0" y="837"/>
                        </a:cubicBezTo>
                        <a:cubicBezTo>
                          <a:pt x="0" y="883"/>
                          <a:pt x="33" y="923"/>
                          <a:pt x="79" y="930"/>
                        </a:cubicBezTo>
                        <a:cubicBezTo>
                          <a:pt x="188" y="949"/>
                          <a:pt x="188" y="949"/>
                          <a:pt x="188" y="949"/>
                        </a:cubicBezTo>
                        <a:cubicBezTo>
                          <a:pt x="199" y="985"/>
                          <a:pt x="214" y="1020"/>
                          <a:pt x="232" y="1053"/>
                        </a:cubicBezTo>
                        <a:cubicBezTo>
                          <a:pt x="169" y="1141"/>
                          <a:pt x="169" y="1141"/>
                          <a:pt x="169" y="1141"/>
                        </a:cubicBezTo>
                        <a:cubicBezTo>
                          <a:pt x="142" y="1178"/>
                          <a:pt x="146" y="1230"/>
                          <a:pt x="179" y="1262"/>
                        </a:cubicBezTo>
                        <a:cubicBezTo>
                          <a:pt x="274" y="1358"/>
                          <a:pt x="274" y="1358"/>
                          <a:pt x="274" y="1358"/>
                        </a:cubicBezTo>
                        <a:cubicBezTo>
                          <a:pt x="292" y="1376"/>
                          <a:pt x="316" y="1386"/>
                          <a:pt x="341" y="1386"/>
                        </a:cubicBezTo>
                        <a:cubicBezTo>
                          <a:pt x="361" y="1386"/>
                          <a:pt x="380" y="1380"/>
                          <a:pt x="396" y="1368"/>
                        </a:cubicBezTo>
                        <a:cubicBezTo>
                          <a:pt x="486" y="1304"/>
                          <a:pt x="486" y="1304"/>
                          <a:pt x="486" y="1304"/>
                        </a:cubicBezTo>
                        <a:cubicBezTo>
                          <a:pt x="518" y="1321"/>
                          <a:pt x="552" y="1335"/>
                          <a:pt x="587" y="1346"/>
                        </a:cubicBezTo>
                        <a:cubicBezTo>
                          <a:pt x="605" y="1453"/>
                          <a:pt x="605" y="1453"/>
                          <a:pt x="605" y="1453"/>
                        </a:cubicBezTo>
                        <a:cubicBezTo>
                          <a:pt x="612" y="1499"/>
                          <a:pt x="652" y="1532"/>
                          <a:pt x="698" y="1532"/>
                        </a:cubicBezTo>
                        <a:cubicBezTo>
                          <a:pt x="833" y="1532"/>
                          <a:pt x="833" y="1532"/>
                          <a:pt x="833" y="1532"/>
                        </a:cubicBezTo>
                        <a:cubicBezTo>
                          <a:pt x="880" y="1532"/>
                          <a:pt x="919" y="1499"/>
                          <a:pt x="927" y="1453"/>
                        </a:cubicBezTo>
                        <a:cubicBezTo>
                          <a:pt x="945" y="1346"/>
                          <a:pt x="945" y="1346"/>
                          <a:pt x="945" y="1346"/>
                        </a:cubicBezTo>
                        <a:cubicBezTo>
                          <a:pt x="981" y="1334"/>
                          <a:pt x="1016" y="1320"/>
                          <a:pt x="1049" y="1302"/>
                        </a:cubicBezTo>
                        <a:cubicBezTo>
                          <a:pt x="1138" y="1366"/>
                          <a:pt x="1138" y="1366"/>
                          <a:pt x="1138" y="1366"/>
                        </a:cubicBezTo>
                        <a:cubicBezTo>
                          <a:pt x="1154" y="1377"/>
                          <a:pt x="1173" y="1383"/>
                          <a:pt x="1193" y="1383"/>
                        </a:cubicBezTo>
                        <a:cubicBezTo>
                          <a:pt x="1218" y="1383"/>
                          <a:pt x="1242" y="1373"/>
                          <a:pt x="1260" y="1356"/>
                        </a:cubicBezTo>
                        <a:cubicBezTo>
                          <a:pt x="1355" y="1260"/>
                          <a:pt x="1355" y="1260"/>
                          <a:pt x="1355" y="1260"/>
                        </a:cubicBezTo>
                        <a:cubicBezTo>
                          <a:pt x="1388" y="1228"/>
                          <a:pt x="1392" y="1176"/>
                          <a:pt x="1365" y="1138"/>
                        </a:cubicBezTo>
                        <a:cubicBezTo>
                          <a:pt x="1302" y="1049"/>
                          <a:pt x="1302" y="1049"/>
                          <a:pt x="1302" y="1049"/>
                        </a:cubicBezTo>
                        <a:cubicBezTo>
                          <a:pt x="1320" y="1016"/>
                          <a:pt x="1334" y="981"/>
                          <a:pt x="1345" y="945"/>
                        </a:cubicBezTo>
                        <a:cubicBezTo>
                          <a:pt x="1453" y="927"/>
                          <a:pt x="1453" y="927"/>
                          <a:pt x="1453" y="927"/>
                        </a:cubicBezTo>
                        <a:cubicBezTo>
                          <a:pt x="1499" y="919"/>
                          <a:pt x="1532" y="880"/>
                          <a:pt x="1532" y="834"/>
                        </a:cubicBezTo>
                        <a:cubicBezTo>
                          <a:pt x="1532" y="699"/>
                          <a:pt x="1532" y="699"/>
                          <a:pt x="1532" y="699"/>
                        </a:cubicBezTo>
                        <a:cubicBezTo>
                          <a:pt x="1532" y="653"/>
                          <a:pt x="1499" y="613"/>
                          <a:pt x="1453" y="605"/>
                        </a:cubicBezTo>
                        <a:close/>
                        <a:moveTo>
                          <a:pt x="1446" y="834"/>
                        </a:moveTo>
                        <a:cubicBezTo>
                          <a:pt x="1446" y="838"/>
                          <a:pt x="1443" y="841"/>
                          <a:pt x="1439" y="842"/>
                        </a:cubicBezTo>
                        <a:cubicBezTo>
                          <a:pt x="1305" y="864"/>
                          <a:pt x="1305" y="864"/>
                          <a:pt x="1305" y="864"/>
                        </a:cubicBezTo>
                        <a:cubicBezTo>
                          <a:pt x="1288" y="867"/>
                          <a:pt x="1274" y="880"/>
                          <a:pt x="1270" y="896"/>
                        </a:cubicBezTo>
                        <a:cubicBezTo>
                          <a:pt x="1258" y="943"/>
                          <a:pt x="1239" y="988"/>
                          <a:pt x="1214" y="1030"/>
                        </a:cubicBezTo>
                        <a:cubicBezTo>
                          <a:pt x="1206" y="1045"/>
                          <a:pt x="1206" y="1063"/>
                          <a:pt x="1216" y="1077"/>
                        </a:cubicBezTo>
                        <a:cubicBezTo>
                          <a:pt x="1295" y="1189"/>
                          <a:pt x="1295" y="1189"/>
                          <a:pt x="1295" y="1189"/>
                        </a:cubicBezTo>
                        <a:cubicBezTo>
                          <a:pt x="1298" y="1192"/>
                          <a:pt x="1297" y="1197"/>
                          <a:pt x="1294" y="1199"/>
                        </a:cubicBezTo>
                        <a:cubicBezTo>
                          <a:pt x="1199" y="1295"/>
                          <a:pt x="1199" y="1295"/>
                          <a:pt x="1199" y="1295"/>
                        </a:cubicBezTo>
                        <a:cubicBezTo>
                          <a:pt x="1197" y="1297"/>
                          <a:pt x="1195" y="1297"/>
                          <a:pt x="1193" y="1297"/>
                        </a:cubicBezTo>
                        <a:cubicBezTo>
                          <a:pt x="1191" y="1297"/>
                          <a:pt x="1189" y="1297"/>
                          <a:pt x="1188" y="1296"/>
                        </a:cubicBezTo>
                        <a:cubicBezTo>
                          <a:pt x="1077" y="1217"/>
                          <a:pt x="1077" y="1217"/>
                          <a:pt x="1077" y="1217"/>
                        </a:cubicBezTo>
                        <a:cubicBezTo>
                          <a:pt x="1063" y="1207"/>
                          <a:pt x="1045" y="1206"/>
                          <a:pt x="1030" y="1215"/>
                        </a:cubicBezTo>
                        <a:cubicBezTo>
                          <a:pt x="988" y="1240"/>
                          <a:pt x="943" y="1258"/>
                          <a:pt x="896" y="1270"/>
                        </a:cubicBezTo>
                        <a:cubicBezTo>
                          <a:pt x="879" y="1275"/>
                          <a:pt x="867" y="1288"/>
                          <a:pt x="864" y="1305"/>
                        </a:cubicBezTo>
                        <a:cubicBezTo>
                          <a:pt x="842" y="1439"/>
                          <a:pt x="842" y="1439"/>
                          <a:pt x="842" y="1439"/>
                        </a:cubicBezTo>
                        <a:cubicBezTo>
                          <a:pt x="841" y="1444"/>
                          <a:pt x="837" y="1446"/>
                          <a:pt x="833" y="1446"/>
                        </a:cubicBezTo>
                        <a:cubicBezTo>
                          <a:pt x="699" y="1446"/>
                          <a:pt x="699" y="1446"/>
                          <a:pt x="699" y="1446"/>
                        </a:cubicBezTo>
                        <a:cubicBezTo>
                          <a:pt x="694" y="1446"/>
                          <a:pt x="691" y="1444"/>
                          <a:pt x="690" y="1439"/>
                        </a:cubicBezTo>
                        <a:cubicBezTo>
                          <a:pt x="668" y="1305"/>
                          <a:pt x="668" y="1305"/>
                          <a:pt x="668" y="1305"/>
                        </a:cubicBezTo>
                        <a:cubicBezTo>
                          <a:pt x="665" y="1288"/>
                          <a:pt x="652" y="1275"/>
                          <a:pt x="636" y="1270"/>
                        </a:cubicBezTo>
                        <a:cubicBezTo>
                          <a:pt x="590" y="1259"/>
                          <a:pt x="546" y="1240"/>
                          <a:pt x="505" y="1217"/>
                        </a:cubicBezTo>
                        <a:cubicBezTo>
                          <a:pt x="498" y="1213"/>
                          <a:pt x="491" y="1211"/>
                          <a:pt x="483" y="1211"/>
                        </a:cubicBezTo>
                        <a:cubicBezTo>
                          <a:pt x="475" y="1211"/>
                          <a:pt x="466" y="1213"/>
                          <a:pt x="458" y="1219"/>
                        </a:cubicBezTo>
                        <a:cubicBezTo>
                          <a:pt x="346" y="1299"/>
                          <a:pt x="346" y="1299"/>
                          <a:pt x="346" y="1299"/>
                        </a:cubicBezTo>
                        <a:cubicBezTo>
                          <a:pt x="345" y="1300"/>
                          <a:pt x="343" y="1300"/>
                          <a:pt x="341" y="1300"/>
                        </a:cubicBezTo>
                        <a:cubicBezTo>
                          <a:pt x="340" y="1300"/>
                          <a:pt x="338" y="1300"/>
                          <a:pt x="335" y="1298"/>
                        </a:cubicBezTo>
                        <a:cubicBezTo>
                          <a:pt x="240" y="1202"/>
                          <a:pt x="240" y="1202"/>
                          <a:pt x="240" y="1202"/>
                        </a:cubicBezTo>
                        <a:cubicBezTo>
                          <a:pt x="237" y="1199"/>
                          <a:pt x="237" y="1195"/>
                          <a:pt x="239" y="1191"/>
                        </a:cubicBezTo>
                        <a:cubicBezTo>
                          <a:pt x="318" y="1081"/>
                          <a:pt x="318" y="1081"/>
                          <a:pt x="318" y="1081"/>
                        </a:cubicBezTo>
                        <a:cubicBezTo>
                          <a:pt x="328" y="1067"/>
                          <a:pt x="328" y="1048"/>
                          <a:pt x="320" y="1034"/>
                        </a:cubicBezTo>
                        <a:cubicBezTo>
                          <a:pt x="295" y="992"/>
                          <a:pt x="276" y="947"/>
                          <a:pt x="263" y="900"/>
                        </a:cubicBezTo>
                        <a:cubicBezTo>
                          <a:pt x="259" y="884"/>
                          <a:pt x="245" y="871"/>
                          <a:pt x="229" y="868"/>
                        </a:cubicBezTo>
                        <a:cubicBezTo>
                          <a:pt x="93" y="845"/>
                          <a:pt x="93" y="845"/>
                          <a:pt x="93" y="845"/>
                        </a:cubicBezTo>
                        <a:cubicBezTo>
                          <a:pt x="89" y="845"/>
                          <a:pt x="86" y="841"/>
                          <a:pt x="86" y="837"/>
                        </a:cubicBezTo>
                        <a:cubicBezTo>
                          <a:pt x="86" y="702"/>
                          <a:pt x="86" y="702"/>
                          <a:pt x="86" y="702"/>
                        </a:cubicBezTo>
                        <a:cubicBezTo>
                          <a:pt x="86" y="698"/>
                          <a:pt x="89" y="694"/>
                          <a:pt x="93" y="694"/>
                        </a:cubicBezTo>
                        <a:cubicBezTo>
                          <a:pt x="227" y="671"/>
                          <a:pt x="227" y="671"/>
                          <a:pt x="227" y="671"/>
                        </a:cubicBezTo>
                        <a:cubicBezTo>
                          <a:pt x="244" y="669"/>
                          <a:pt x="258" y="656"/>
                          <a:pt x="262" y="639"/>
                        </a:cubicBezTo>
                        <a:cubicBezTo>
                          <a:pt x="274" y="592"/>
                          <a:pt x="292" y="547"/>
                          <a:pt x="316" y="505"/>
                        </a:cubicBezTo>
                        <a:cubicBezTo>
                          <a:pt x="325" y="490"/>
                          <a:pt x="324" y="472"/>
                          <a:pt x="314" y="458"/>
                        </a:cubicBezTo>
                        <a:cubicBezTo>
                          <a:pt x="235" y="346"/>
                          <a:pt x="235" y="346"/>
                          <a:pt x="235" y="346"/>
                        </a:cubicBezTo>
                        <a:cubicBezTo>
                          <a:pt x="232" y="343"/>
                          <a:pt x="233" y="338"/>
                          <a:pt x="236" y="335"/>
                        </a:cubicBezTo>
                        <a:cubicBezTo>
                          <a:pt x="331" y="240"/>
                          <a:pt x="331" y="240"/>
                          <a:pt x="331" y="240"/>
                        </a:cubicBezTo>
                        <a:cubicBezTo>
                          <a:pt x="333" y="238"/>
                          <a:pt x="335" y="237"/>
                          <a:pt x="337" y="237"/>
                        </a:cubicBezTo>
                        <a:cubicBezTo>
                          <a:pt x="339" y="237"/>
                          <a:pt x="340" y="238"/>
                          <a:pt x="342" y="239"/>
                        </a:cubicBezTo>
                        <a:cubicBezTo>
                          <a:pt x="452" y="318"/>
                          <a:pt x="452" y="318"/>
                          <a:pt x="452" y="318"/>
                        </a:cubicBezTo>
                        <a:cubicBezTo>
                          <a:pt x="466" y="328"/>
                          <a:pt x="485" y="328"/>
                          <a:pt x="500" y="320"/>
                        </a:cubicBezTo>
                        <a:cubicBezTo>
                          <a:pt x="541" y="295"/>
                          <a:pt x="586" y="276"/>
                          <a:pt x="633" y="263"/>
                        </a:cubicBezTo>
                        <a:cubicBezTo>
                          <a:pt x="650" y="259"/>
                          <a:pt x="662" y="245"/>
                          <a:pt x="665" y="229"/>
                        </a:cubicBezTo>
                        <a:cubicBezTo>
                          <a:pt x="688" y="93"/>
                          <a:pt x="688" y="93"/>
                          <a:pt x="688" y="93"/>
                        </a:cubicBezTo>
                        <a:cubicBezTo>
                          <a:pt x="689" y="89"/>
                          <a:pt x="692" y="86"/>
                          <a:pt x="696" y="86"/>
                        </a:cubicBezTo>
                        <a:cubicBezTo>
                          <a:pt x="831" y="86"/>
                          <a:pt x="831" y="86"/>
                          <a:pt x="831" y="86"/>
                        </a:cubicBezTo>
                        <a:cubicBezTo>
                          <a:pt x="835" y="86"/>
                          <a:pt x="839" y="89"/>
                          <a:pt x="839" y="93"/>
                        </a:cubicBezTo>
                        <a:cubicBezTo>
                          <a:pt x="862" y="227"/>
                          <a:pt x="862" y="227"/>
                          <a:pt x="862" y="227"/>
                        </a:cubicBezTo>
                        <a:cubicBezTo>
                          <a:pt x="865" y="244"/>
                          <a:pt x="877" y="258"/>
                          <a:pt x="894" y="262"/>
                        </a:cubicBezTo>
                        <a:cubicBezTo>
                          <a:pt x="942" y="274"/>
                          <a:pt x="988" y="293"/>
                          <a:pt x="1031" y="318"/>
                        </a:cubicBezTo>
                        <a:cubicBezTo>
                          <a:pt x="1046" y="327"/>
                          <a:pt x="1064" y="326"/>
                          <a:pt x="1078" y="316"/>
                        </a:cubicBezTo>
                        <a:cubicBezTo>
                          <a:pt x="1188" y="237"/>
                          <a:pt x="1188" y="237"/>
                          <a:pt x="1188" y="237"/>
                        </a:cubicBezTo>
                        <a:cubicBezTo>
                          <a:pt x="1190" y="236"/>
                          <a:pt x="1192" y="235"/>
                          <a:pt x="1193" y="235"/>
                        </a:cubicBezTo>
                        <a:cubicBezTo>
                          <a:pt x="1195" y="235"/>
                          <a:pt x="1197" y="236"/>
                          <a:pt x="1199" y="238"/>
                        </a:cubicBezTo>
                        <a:cubicBezTo>
                          <a:pt x="1295" y="333"/>
                          <a:pt x="1295" y="333"/>
                          <a:pt x="1295" y="333"/>
                        </a:cubicBezTo>
                        <a:cubicBezTo>
                          <a:pt x="1298" y="336"/>
                          <a:pt x="1298" y="341"/>
                          <a:pt x="1296" y="344"/>
                        </a:cubicBezTo>
                        <a:cubicBezTo>
                          <a:pt x="1217" y="455"/>
                          <a:pt x="1217" y="455"/>
                          <a:pt x="1217" y="455"/>
                        </a:cubicBezTo>
                        <a:cubicBezTo>
                          <a:pt x="1207" y="469"/>
                          <a:pt x="1206" y="487"/>
                          <a:pt x="1215" y="502"/>
                        </a:cubicBezTo>
                        <a:cubicBezTo>
                          <a:pt x="1240" y="544"/>
                          <a:pt x="1258" y="589"/>
                          <a:pt x="1270" y="636"/>
                        </a:cubicBezTo>
                        <a:cubicBezTo>
                          <a:pt x="1275" y="653"/>
                          <a:pt x="1288" y="665"/>
                          <a:pt x="1305" y="668"/>
                        </a:cubicBezTo>
                        <a:cubicBezTo>
                          <a:pt x="1439" y="691"/>
                          <a:pt x="1439" y="691"/>
                          <a:pt x="1439" y="691"/>
                        </a:cubicBezTo>
                        <a:cubicBezTo>
                          <a:pt x="1444" y="691"/>
                          <a:pt x="1446" y="695"/>
                          <a:pt x="1446" y="699"/>
                        </a:cubicBezTo>
                        <a:cubicBezTo>
                          <a:pt x="1446" y="834"/>
                          <a:pt x="1446" y="834"/>
                          <a:pt x="1446" y="834"/>
                        </a:cubicBezTo>
                        <a:close/>
                        <a:moveTo>
                          <a:pt x="1446" y="834"/>
                        </a:moveTo>
                        <a:cubicBezTo>
                          <a:pt x="1446" y="834"/>
                          <a:pt x="1446" y="834"/>
                          <a:pt x="1446" y="8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83" tIns="25741" rIns="51483" bIns="25741" numCol="1" anchor="t" anchorCtr="0" compatLnSpc="1">
                    <a:prstTxWarp prst="textNoShape">
                      <a:avLst/>
                    </a:prstTxWarp>
                  </a:bodyPr>
                  <a:lstStyle/>
                  <a:p>
                    <a:pPr defTabSz="343220"/>
                    <a:endParaRPr lang="th-TH" sz="2000">
                      <a:solidFill>
                        <a:srgbClr val="191B23"/>
                      </a:solidFill>
                      <a:latin typeface="Calibri"/>
                    </a:endParaRPr>
                  </a:p>
                </p:txBody>
              </p:sp>
              <p:sp>
                <p:nvSpPr>
                  <p:cNvPr id="58" name="Freeform 6">
                    <a:extLst>
                      <a:ext uri="{FF2B5EF4-FFF2-40B4-BE49-F238E27FC236}">
                        <a16:creationId xmlns:a16="http://schemas.microsoft.com/office/drawing/2014/main" id="{D498F11A-6631-467E-95DC-25C91922D018}"/>
                      </a:ext>
                    </a:extLst>
                  </p:cNvPr>
                  <p:cNvSpPr>
                    <a:spLocks noEditPoints="1"/>
                  </p:cNvSpPr>
                  <p:nvPr/>
                </p:nvSpPr>
                <p:spPr bwMode="auto">
                  <a:xfrm>
                    <a:off x="-667" y="2186"/>
                    <a:ext cx="175" cy="175"/>
                  </a:xfrm>
                  <a:custGeom>
                    <a:avLst/>
                    <a:gdLst>
                      <a:gd name="T0" fmla="*/ 330 w 661"/>
                      <a:gd name="T1" fmla="*/ 0 h 661"/>
                      <a:gd name="T2" fmla="*/ 0 w 661"/>
                      <a:gd name="T3" fmla="*/ 330 h 661"/>
                      <a:gd name="T4" fmla="*/ 330 w 661"/>
                      <a:gd name="T5" fmla="*/ 661 h 661"/>
                      <a:gd name="T6" fmla="*/ 661 w 661"/>
                      <a:gd name="T7" fmla="*/ 330 h 661"/>
                      <a:gd name="T8" fmla="*/ 330 w 661"/>
                      <a:gd name="T9" fmla="*/ 0 h 661"/>
                      <a:gd name="T10" fmla="*/ 330 w 661"/>
                      <a:gd name="T11" fmla="*/ 574 h 661"/>
                      <a:gd name="T12" fmla="*/ 86 w 661"/>
                      <a:gd name="T13" fmla="*/ 330 h 661"/>
                      <a:gd name="T14" fmla="*/ 330 w 661"/>
                      <a:gd name="T15" fmla="*/ 86 h 661"/>
                      <a:gd name="T16" fmla="*/ 574 w 661"/>
                      <a:gd name="T17" fmla="*/ 330 h 661"/>
                      <a:gd name="T18" fmla="*/ 330 w 661"/>
                      <a:gd name="T19" fmla="*/ 574 h 661"/>
                      <a:gd name="T20" fmla="*/ 330 w 661"/>
                      <a:gd name="T21" fmla="*/ 574 h 661"/>
                      <a:gd name="T22" fmla="*/ 330 w 661"/>
                      <a:gd name="T23" fmla="*/ 574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1" h="661">
                        <a:moveTo>
                          <a:pt x="330" y="0"/>
                        </a:moveTo>
                        <a:cubicBezTo>
                          <a:pt x="148" y="0"/>
                          <a:pt x="0" y="148"/>
                          <a:pt x="0" y="330"/>
                        </a:cubicBezTo>
                        <a:cubicBezTo>
                          <a:pt x="0" y="513"/>
                          <a:pt x="148" y="661"/>
                          <a:pt x="330" y="661"/>
                        </a:cubicBezTo>
                        <a:cubicBezTo>
                          <a:pt x="512" y="661"/>
                          <a:pt x="661" y="513"/>
                          <a:pt x="661" y="330"/>
                        </a:cubicBezTo>
                        <a:cubicBezTo>
                          <a:pt x="661" y="148"/>
                          <a:pt x="512" y="0"/>
                          <a:pt x="330" y="0"/>
                        </a:cubicBezTo>
                        <a:close/>
                        <a:moveTo>
                          <a:pt x="330" y="574"/>
                        </a:moveTo>
                        <a:cubicBezTo>
                          <a:pt x="195" y="574"/>
                          <a:pt x="86" y="465"/>
                          <a:pt x="86" y="330"/>
                        </a:cubicBezTo>
                        <a:cubicBezTo>
                          <a:pt x="86" y="195"/>
                          <a:pt x="195" y="86"/>
                          <a:pt x="330" y="86"/>
                        </a:cubicBezTo>
                        <a:cubicBezTo>
                          <a:pt x="465" y="86"/>
                          <a:pt x="574" y="195"/>
                          <a:pt x="574" y="330"/>
                        </a:cubicBezTo>
                        <a:cubicBezTo>
                          <a:pt x="574" y="465"/>
                          <a:pt x="465" y="574"/>
                          <a:pt x="330" y="574"/>
                        </a:cubicBezTo>
                        <a:close/>
                        <a:moveTo>
                          <a:pt x="330" y="574"/>
                        </a:moveTo>
                        <a:cubicBezTo>
                          <a:pt x="330" y="574"/>
                          <a:pt x="330" y="574"/>
                          <a:pt x="330" y="5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83" tIns="25741" rIns="51483" bIns="25741" numCol="1" anchor="t" anchorCtr="0" compatLnSpc="1">
                    <a:prstTxWarp prst="textNoShape">
                      <a:avLst/>
                    </a:prstTxWarp>
                  </a:bodyPr>
                  <a:lstStyle/>
                  <a:p>
                    <a:pPr defTabSz="343220"/>
                    <a:endParaRPr lang="th-TH" sz="2000">
                      <a:solidFill>
                        <a:srgbClr val="191B23"/>
                      </a:solidFill>
                      <a:latin typeface="Calibri"/>
                    </a:endParaRPr>
                  </a:p>
                </p:txBody>
              </p:sp>
            </p:grpSp>
          </p:grpSp>
        </p:grpSp>
        <p:grpSp>
          <p:nvGrpSpPr>
            <p:cNvPr id="8" name="Group 7">
              <a:extLst>
                <a:ext uri="{FF2B5EF4-FFF2-40B4-BE49-F238E27FC236}">
                  <a16:creationId xmlns:a16="http://schemas.microsoft.com/office/drawing/2014/main" id="{AF0A7612-52ED-44AB-A8C2-70CC8E54D2BE}"/>
                </a:ext>
              </a:extLst>
            </p:cNvPr>
            <p:cNvGrpSpPr/>
            <p:nvPr/>
          </p:nvGrpSpPr>
          <p:grpSpPr>
            <a:xfrm>
              <a:off x="3383145" y="2267199"/>
              <a:ext cx="1317600" cy="1621664"/>
              <a:chOff x="3382552" y="2002499"/>
              <a:chExt cx="1317600" cy="1621664"/>
            </a:xfrm>
          </p:grpSpPr>
          <p:sp>
            <p:nvSpPr>
              <p:cNvPr id="46" name="Arrow: Chevron 45">
                <a:extLst>
                  <a:ext uri="{FF2B5EF4-FFF2-40B4-BE49-F238E27FC236}">
                    <a16:creationId xmlns:a16="http://schemas.microsoft.com/office/drawing/2014/main" id="{13611705-5543-463E-8D7D-8D4AC08ED452}"/>
                  </a:ext>
                </a:extLst>
              </p:cNvPr>
              <p:cNvSpPr/>
              <p:nvPr/>
            </p:nvSpPr>
            <p:spPr>
              <a:xfrm rot="16200000">
                <a:off x="3661949" y="2585961"/>
                <a:ext cx="758805" cy="1317600"/>
              </a:xfrm>
              <a:prstGeom prst="chevron">
                <a:avLst>
                  <a:gd name="adj" fmla="val 30215"/>
                </a:avLst>
              </a:prstGeom>
              <a:solidFill>
                <a:schemeClr val="accent2"/>
              </a:solidFill>
              <a:ln w="381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none" lIns="0" tIns="304031" rIns="0" bIns="0" numCol="1" spcCol="0" rtlCol="0" fromWordArt="0" anchor="ctr" anchorCtr="0" forceAA="0" compatLnSpc="1">
                <a:prstTxWarp prst="textNoShape">
                  <a:avLst/>
                </a:prstTxWarp>
                <a:noAutofit/>
              </a:bodyPr>
              <a:lstStyle/>
              <a:p>
                <a:pPr algn="ctr" defTabSz="343220"/>
                <a:endParaRPr lang="en-US" dirty="0">
                  <a:solidFill>
                    <a:prstClr val="white"/>
                  </a:solidFill>
                  <a:latin typeface="Calibri"/>
                </a:endParaRPr>
              </a:p>
            </p:txBody>
          </p:sp>
          <p:sp>
            <p:nvSpPr>
              <p:cNvPr id="48" name="Rectangle 47">
                <a:extLst>
                  <a:ext uri="{FF2B5EF4-FFF2-40B4-BE49-F238E27FC236}">
                    <a16:creationId xmlns:a16="http://schemas.microsoft.com/office/drawing/2014/main" id="{5D32C928-E4E3-4D0E-9E7C-677ADD70735D}"/>
                  </a:ext>
                </a:extLst>
              </p:cNvPr>
              <p:cNvSpPr/>
              <p:nvPr/>
            </p:nvSpPr>
            <p:spPr>
              <a:xfrm>
                <a:off x="3382609" y="2002499"/>
                <a:ext cx="1317484" cy="1317484"/>
              </a:xfrm>
              <a:prstGeom prst="rect">
                <a:avLst/>
              </a:prstGeom>
              <a:solidFill>
                <a:schemeClr val="accent2"/>
              </a:solidFill>
              <a:ln w="381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none" lIns="0" tIns="304031" rIns="0" bIns="0" numCol="1" spcCol="0" rtlCol="0" fromWordArt="0" anchor="ctr" anchorCtr="0" forceAA="0" compatLnSpc="1">
                <a:prstTxWarp prst="textNoShape">
                  <a:avLst/>
                </a:prstTxWarp>
                <a:noAutofit/>
              </a:bodyPr>
              <a:lstStyle/>
              <a:p>
                <a:pPr algn="ctr" defTabSz="343220"/>
                <a:r>
                  <a:rPr lang="en-US" sz="1400" b="1" dirty="0">
                    <a:solidFill>
                      <a:schemeClr val="bg1"/>
                    </a:solidFill>
                  </a:rPr>
                  <a:t>ENROLLMENT</a:t>
                </a:r>
              </a:p>
            </p:txBody>
          </p:sp>
        </p:grpSp>
        <p:grpSp>
          <p:nvGrpSpPr>
            <p:cNvPr id="9" name="Group 8">
              <a:extLst>
                <a:ext uri="{FF2B5EF4-FFF2-40B4-BE49-F238E27FC236}">
                  <a16:creationId xmlns:a16="http://schemas.microsoft.com/office/drawing/2014/main" id="{50A4FE6F-404C-4DC3-A567-469BD6362148}"/>
                </a:ext>
              </a:extLst>
            </p:cNvPr>
            <p:cNvGrpSpPr/>
            <p:nvPr/>
          </p:nvGrpSpPr>
          <p:grpSpPr>
            <a:xfrm>
              <a:off x="2001365" y="2267199"/>
              <a:ext cx="1317484" cy="1621665"/>
              <a:chOff x="2000463" y="2002499"/>
              <a:chExt cx="1317484" cy="1621665"/>
            </a:xfrm>
          </p:grpSpPr>
          <p:sp>
            <p:nvSpPr>
              <p:cNvPr id="39" name="Arrow: Chevron 38">
                <a:extLst>
                  <a:ext uri="{FF2B5EF4-FFF2-40B4-BE49-F238E27FC236}">
                    <a16:creationId xmlns:a16="http://schemas.microsoft.com/office/drawing/2014/main" id="{116A310C-828B-40FB-9758-DB8B5D5C321B}"/>
                  </a:ext>
                </a:extLst>
              </p:cNvPr>
              <p:cNvSpPr/>
              <p:nvPr/>
            </p:nvSpPr>
            <p:spPr>
              <a:xfrm rot="16200000">
                <a:off x="2279803" y="2586021"/>
                <a:ext cx="758805" cy="1317482"/>
              </a:xfrm>
              <a:prstGeom prst="chevron">
                <a:avLst>
                  <a:gd name="adj" fmla="val 30215"/>
                </a:avLst>
              </a:prstGeom>
              <a:solidFill>
                <a:schemeClr val="accent1"/>
              </a:solidFill>
              <a:ln w="381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none" lIns="0" tIns="304031" rIns="0" bIns="0" numCol="1" spcCol="0" rtlCol="0" fromWordArt="0" anchor="ctr" anchorCtr="0" forceAA="0" compatLnSpc="1">
                <a:prstTxWarp prst="textNoShape">
                  <a:avLst/>
                </a:prstTxWarp>
                <a:noAutofit/>
              </a:bodyPr>
              <a:lstStyle/>
              <a:p>
                <a:pPr algn="ctr" defTabSz="343220"/>
                <a:endParaRPr lang="en-US" dirty="0">
                  <a:solidFill>
                    <a:prstClr val="white"/>
                  </a:solidFill>
                  <a:latin typeface="Calibri"/>
                </a:endParaRPr>
              </a:p>
            </p:txBody>
          </p:sp>
          <p:sp>
            <p:nvSpPr>
              <p:cNvPr id="41" name="Rectangle 40">
                <a:extLst>
                  <a:ext uri="{FF2B5EF4-FFF2-40B4-BE49-F238E27FC236}">
                    <a16:creationId xmlns:a16="http://schemas.microsoft.com/office/drawing/2014/main" id="{541A7D41-34C5-433C-914B-B41A734B7B89}"/>
                  </a:ext>
                </a:extLst>
              </p:cNvPr>
              <p:cNvSpPr/>
              <p:nvPr/>
            </p:nvSpPr>
            <p:spPr>
              <a:xfrm>
                <a:off x="2000463" y="2002499"/>
                <a:ext cx="1317484" cy="1317484"/>
              </a:xfrm>
              <a:prstGeom prst="rect">
                <a:avLst/>
              </a:prstGeom>
              <a:solidFill>
                <a:schemeClr val="accent1"/>
              </a:solidFill>
              <a:ln w="381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none" lIns="0" tIns="304031" rIns="0" bIns="0" numCol="1" spcCol="0" rtlCol="0" fromWordArt="0" anchor="ctr" anchorCtr="0" forceAA="0" compatLnSpc="1">
                <a:prstTxWarp prst="textNoShape">
                  <a:avLst/>
                </a:prstTxWarp>
                <a:noAutofit/>
              </a:bodyPr>
              <a:lstStyle/>
              <a:p>
                <a:pPr algn="ctr" defTabSz="343220"/>
                <a:r>
                  <a:rPr lang="en-US" sz="1400" b="1" dirty="0">
                    <a:solidFill>
                      <a:schemeClr val="bg1"/>
                    </a:solidFill>
                    <a:ea typeface="Times New Roman" panose="02020603050405020304" pitchFamily="18" charset="0"/>
                  </a:rPr>
                  <a:t>MARKETING</a:t>
                </a:r>
              </a:p>
            </p:txBody>
          </p:sp>
        </p:grpSp>
        <p:grpSp>
          <p:nvGrpSpPr>
            <p:cNvPr id="10" name="Group 9">
              <a:extLst>
                <a:ext uri="{FF2B5EF4-FFF2-40B4-BE49-F238E27FC236}">
                  <a16:creationId xmlns:a16="http://schemas.microsoft.com/office/drawing/2014/main" id="{4BC98F7B-DA67-4252-A30B-83277A877279}"/>
                </a:ext>
              </a:extLst>
            </p:cNvPr>
            <p:cNvGrpSpPr/>
            <p:nvPr/>
          </p:nvGrpSpPr>
          <p:grpSpPr>
            <a:xfrm>
              <a:off x="4765041" y="2267199"/>
              <a:ext cx="1317485" cy="1621667"/>
              <a:chOff x="4762362" y="2002499"/>
              <a:chExt cx="1317485" cy="1621667"/>
            </a:xfrm>
          </p:grpSpPr>
          <p:sp>
            <p:nvSpPr>
              <p:cNvPr id="31" name="Arrow: Chevron 30">
                <a:extLst>
                  <a:ext uri="{FF2B5EF4-FFF2-40B4-BE49-F238E27FC236}">
                    <a16:creationId xmlns:a16="http://schemas.microsoft.com/office/drawing/2014/main" id="{51D36BB1-0285-46EB-817C-4B01E152D7AA}"/>
                  </a:ext>
                </a:extLst>
              </p:cNvPr>
              <p:cNvSpPr/>
              <p:nvPr/>
            </p:nvSpPr>
            <p:spPr>
              <a:xfrm rot="16200000">
                <a:off x="5041702" y="2586022"/>
                <a:ext cx="758805" cy="1317484"/>
              </a:xfrm>
              <a:prstGeom prst="chevron">
                <a:avLst>
                  <a:gd name="adj" fmla="val 30215"/>
                </a:avLst>
              </a:prstGeom>
              <a:solidFill>
                <a:schemeClr val="accent6"/>
              </a:solidFill>
              <a:ln w="381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none" lIns="0" tIns="304031" rIns="0" bIns="0" numCol="1" spcCol="0" rtlCol="0" fromWordArt="0" anchor="ctr" anchorCtr="0" forceAA="0" compatLnSpc="1">
                <a:prstTxWarp prst="textNoShape">
                  <a:avLst/>
                </a:prstTxWarp>
                <a:noAutofit/>
              </a:bodyPr>
              <a:lstStyle/>
              <a:p>
                <a:pPr algn="ctr" defTabSz="343220"/>
                <a:endParaRPr lang="en-US" dirty="0">
                  <a:solidFill>
                    <a:prstClr val="white"/>
                  </a:solidFill>
                  <a:latin typeface="Calibri"/>
                </a:endParaRPr>
              </a:p>
            </p:txBody>
          </p:sp>
          <p:sp>
            <p:nvSpPr>
              <p:cNvPr id="33" name="Rectangle 32">
                <a:extLst>
                  <a:ext uri="{FF2B5EF4-FFF2-40B4-BE49-F238E27FC236}">
                    <a16:creationId xmlns:a16="http://schemas.microsoft.com/office/drawing/2014/main" id="{FA0BBB16-09C3-4B93-BE63-F0CB0EF5CAF6}"/>
                  </a:ext>
                </a:extLst>
              </p:cNvPr>
              <p:cNvSpPr/>
              <p:nvPr/>
            </p:nvSpPr>
            <p:spPr>
              <a:xfrm>
                <a:off x="4762362" y="2002499"/>
                <a:ext cx="1317484" cy="1317484"/>
              </a:xfrm>
              <a:prstGeom prst="rect">
                <a:avLst/>
              </a:prstGeom>
              <a:solidFill>
                <a:schemeClr val="accent6"/>
              </a:solidFill>
              <a:ln w="381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none" lIns="0" tIns="304031" rIns="0" bIns="0" numCol="1" spcCol="0" rtlCol="0" fromWordArt="0" anchor="ctr" anchorCtr="0" forceAA="0" compatLnSpc="1">
                <a:prstTxWarp prst="textNoShape">
                  <a:avLst/>
                </a:prstTxWarp>
                <a:noAutofit/>
              </a:bodyPr>
              <a:lstStyle/>
              <a:p>
                <a:pPr algn="ctr" defTabSz="343220"/>
                <a:r>
                  <a:rPr lang="en-US" sz="1400" b="1" dirty="0">
                    <a:solidFill>
                      <a:schemeClr val="bg1"/>
                    </a:solidFill>
                  </a:rPr>
                  <a:t>RETENTION</a:t>
                </a:r>
              </a:p>
            </p:txBody>
          </p:sp>
        </p:grpSp>
        <p:grpSp>
          <p:nvGrpSpPr>
            <p:cNvPr id="11" name="Group 10">
              <a:extLst>
                <a:ext uri="{FF2B5EF4-FFF2-40B4-BE49-F238E27FC236}">
                  <a16:creationId xmlns:a16="http://schemas.microsoft.com/office/drawing/2014/main" id="{C7983CBC-CBA6-4880-8E82-FC34801041A9}"/>
                </a:ext>
              </a:extLst>
            </p:cNvPr>
            <p:cNvGrpSpPr/>
            <p:nvPr/>
          </p:nvGrpSpPr>
          <p:grpSpPr>
            <a:xfrm>
              <a:off x="619127" y="2267199"/>
              <a:ext cx="1317942" cy="1621665"/>
              <a:chOff x="619127" y="2002499"/>
              <a:chExt cx="1317942" cy="1621665"/>
            </a:xfrm>
          </p:grpSpPr>
          <p:sp>
            <p:nvSpPr>
              <p:cNvPr id="24" name="Arrow: Chevron 23">
                <a:extLst>
                  <a:ext uri="{FF2B5EF4-FFF2-40B4-BE49-F238E27FC236}">
                    <a16:creationId xmlns:a16="http://schemas.microsoft.com/office/drawing/2014/main" id="{A055AA84-D102-4680-9480-F3EE40438A9D}"/>
                  </a:ext>
                </a:extLst>
              </p:cNvPr>
              <p:cNvSpPr/>
              <p:nvPr/>
            </p:nvSpPr>
            <p:spPr>
              <a:xfrm rot="16200000">
                <a:off x="898466" y="2586020"/>
                <a:ext cx="758805" cy="1317484"/>
              </a:xfrm>
              <a:prstGeom prst="chevron">
                <a:avLst>
                  <a:gd name="adj" fmla="val 30215"/>
                </a:avLst>
              </a:prstGeom>
              <a:solidFill>
                <a:schemeClr val="tx2"/>
              </a:solidFill>
              <a:ln w="381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none" lIns="0" tIns="304031" rIns="0" bIns="0" numCol="1" spcCol="0" rtlCol="0" fromWordArt="0" anchor="ctr" anchorCtr="0" forceAA="0" compatLnSpc="1">
                <a:prstTxWarp prst="textNoShape">
                  <a:avLst/>
                </a:prstTxWarp>
                <a:noAutofit/>
              </a:bodyPr>
              <a:lstStyle/>
              <a:p>
                <a:pPr algn="ctr" defTabSz="343220"/>
                <a:endParaRPr lang="en-US" dirty="0">
                  <a:solidFill>
                    <a:prstClr val="white"/>
                  </a:solidFill>
                  <a:latin typeface="Calibri"/>
                </a:endParaRPr>
              </a:p>
            </p:txBody>
          </p:sp>
          <p:sp>
            <p:nvSpPr>
              <p:cNvPr id="26" name="Rectangle 25">
                <a:extLst>
                  <a:ext uri="{FF2B5EF4-FFF2-40B4-BE49-F238E27FC236}">
                    <a16:creationId xmlns:a16="http://schemas.microsoft.com/office/drawing/2014/main" id="{6AE77FCC-2005-4BB0-BAC8-AEDEF68018D2}"/>
                  </a:ext>
                </a:extLst>
              </p:cNvPr>
              <p:cNvSpPr/>
              <p:nvPr/>
            </p:nvSpPr>
            <p:spPr>
              <a:xfrm>
                <a:off x="619585" y="2002499"/>
                <a:ext cx="1317484" cy="1317484"/>
              </a:xfrm>
              <a:prstGeom prst="rect">
                <a:avLst/>
              </a:prstGeom>
              <a:solidFill>
                <a:schemeClr val="tx2"/>
              </a:solidFill>
              <a:ln w="381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none" lIns="0" tIns="304031" rIns="0" bIns="0" numCol="1" spcCol="0" rtlCol="0" fromWordArt="0" anchor="ctr" anchorCtr="0" forceAA="0" compatLnSpc="1">
                <a:prstTxWarp prst="textNoShape">
                  <a:avLst/>
                </a:prstTxWarp>
                <a:noAutofit/>
              </a:bodyPr>
              <a:lstStyle/>
              <a:p>
                <a:pPr algn="ctr" defTabSz="343220"/>
                <a:r>
                  <a:rPr lang="en-US" sz="1400" b="1" dirty="0">
                    <a:solidFill>
                      <a:prstClr val="white"/>
                    </a:solidFill>
                  </a:rPr>
                  <a:t>STRATEGY</a:t>
                </a:r>
              </a:p>
            </p:txBody>
          </p:sp>
        </p:grpSp>
        <p:grpSp>
          <p:nvGrpSpPr>
            <p:cNvPr id="12" name="Group 11">
              <a:extLst>
                <a:ext uri="{FF2B5EF4-FFF2-40B4-BE49-F238E27FC236}">
                  <a16:creationId xmlns:a16="http://schemas.microsoft.com/office/drawing/2014/main" id="{94637DC9-F1CA-457C-807A-3421F598C434}"/>
                </a:ext>
              </a:extLst>
            </p:cNvPr>
            <p:cNvGrpSpPr/>
            <p:nvPr/>
          </p:nvGrpSpPr>
          <p:grpSpPr>
            <a:xfrm>
              <a:off x="7545792" y="2267199"/>
              <a:ext cx="1317484" cy="1642420"/>
              <a:chOff x="7537841" y="2002499"/>
              <a:chExt cx="1317484" cy="1642420"/>
            </a:xfrm>
          </p:grpSpPr>
          <p:sp>
            <p:nvSpPr>
              <p:cNvPr id="18" name="Arrow: Chevron 17">
                <a:extLst>
                  <a:ext uri="{FF2B5EF4-FFF2-40B4-BE49-F238E27FC236}">
                    <a16:creationId xmlns:a16="http://schemas.microsoft.com/office/drawing/2014/main" id="{C30690AD-647F-4BF7-9CEA-32444AEA5426}"/>
                  </a:ext>
                </a:extLst>
              </p:cNvPr>
              <p:cNvSpPr/>
              <p:nvPr/>
            </p:nvSpPr>
            <p:spPr>
              <a:xfrm rot="16200000">
                <a:off x="7817180" y="2606775"/>
                <a:ext cx="758805" cy="1317484"/>
              </a:xfrm>
              <a:prstGeom prst="chevron">
                <a:avLst>
                  <a:gd name="adj" fmla="val 30215"/>
                </a:avLst>
              </a:prstGeom>
              <a:solidFill>
                <a:schemeClr val="accent5"/>
              </a:solidFill>
              <a:ln w="381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none" lIns="0" tIns="304031" rIns="0" bIns="0" numCol="1" spcCol="0" rtlCol="0" fromWordArt="0" anchor="ctr" anchorCtr="0" forceAA="0" compatLnSpc="1">
                <a:prstTxWarp prst="textNoShape">
                  <a:avLst/>
                </a:prstTxWarp>
                <a:noAutofit/>
              </a:bodyPr>
              <a:lstStyle/>
              <a:p>
                <a:pPr algn="ctr" defTabSz="343220"/>
                <a:endParaRPr lang="en-US" dirty="0">
                  <a:solidFill>
                    <a:prstClr val="white"/>
                  </a:solidFill>
                  <a:latin typeface="Calibri"/>
                </a:endParaRPr>
              </a:p>
            </p:txBody>
          </p:sp>
          <p:sp>
            <p:nvSpPr>
              <p:cNvPr id="20" name="Rectangle 19">
                <a:extLst>
                  <a:ext uri="{FF2B5EF4-FFF2-40B4-BE49-F238E27FC236}">
                    <a16:creationId xmlns:a16="http://schemas.microsoft.com/office/drawing/2014/main" id="{0BBCB3E5-63C9-4EBF-8F2F-E8500B37A824}"/>
                  </a:ext>
                </a:extLst>
              </p:cNvPr>
              <p:cNvSpPr/>
              <p:nvPr/>
            </p:nvSpPr>
            <p:spPr>
              <a:xfrm>
                <a:off x="7537841" y="2002499"/>
                <a:ext cx="1317484" cy="1317484"/>
              </a:xfrm>
              <a:prstGeom prst="rect">
                <a:avLst/>
              </a:prstGeom>
              <a:solidFill>
                <a:schemeClr val="accent5"/>
              </a:solidFill>
              <a:ln w="381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none" lIns="0" tIns="304031" rIns="0" bIns="0" numCol="1" spcCol="0" rtlCol="0" fromWordArt="0" anchor="ctr" anchorCtr="0" forceAA="0" compatLnSpc="1">
                <a:prstTxWarp prst="textNoShape">
                  <a:avLst/>
                </a:prstTxWarp>
                <a:noAutofit/>
              </a:bodyPr>
              <a:lstStyle/>
              <a:p>
                <a:pPr algn="ctr" defTabSz="343220"/>
                <a:r>
                  <a:rPr lang="en-US" sz="1400" b="1" dirty="0">
                    <a:solidFill>
                      <a:schemeClr val="bg1"/>
                    </a:solidFill>
                  </a:rPr>
                  <a:t>HELP DESK </a:t>
                </a:r>
              </a:p>
            </p:txBody>
          </p:sp>
        </p:grpSp>
      </p:grpSp>
      <p:pic>
        <p:nvPicPr>
          <p:cNvPr id="63" name="Graphic 62" descr="Marketing">
            <a:extLst>
              <a:ext uri="{FF2B5EF4-FFF2-40B4-BE49-F238E27FC236}">
                <a16:creationId xmlns:a16="http://schemas.microsoft.com/office/drawing/2014/main" id="{E8DD9102-C25E-4D72-BDFE-1EF3ED149D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8976" y="1911733"/>
            <a:ext cx="457199" cy="457199"/>
          </a:xfrm>
          <a:prstGeom prst="rect">
            <a:avLst/>
          </a:prstGeom>
        </p:spPr>
      </p:pic>
      <p:pic>
        <p:nvPicPr>
          <p:cNvPr id="65" name="Graphic 64" descr="Lightbulb and gear">
            <a:extLst>
              <a:ext uri="{FF2B5EF4-FFF2-40B4-BE49-F238E27FC236}">
                <a16:creationId xmlns:a16="http://schemas.microsoft.com/office/drawing/2014/main" id="{9D288FD1-7AC0-4F0C-AEEC-BDB991FB58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91479" y="1850741"/>
            <a:ext cx="516686" cy="516686"/>
          </a:xfrm>
          <a:prstGeom prst="rect">
            <a:avLst/>
          </a:prstGeom>
        </p:spPr>
      </p:pic>
      <p:pic>
        <p:nvPicPr>
          <p:cNvPr id="67" name="Graphic 66" descr="Group of people">
            <a:extLst>
              <a:ext uri="{FF2B5EF4-FFF2-40B4-BE49-F238E27FC236}">
                <a16:creationId xmlns:a16="http://schemas.microsoft.com/office/drawing/2014/main" id="{DDB98E80-3377-4D0E-8500-B53C111D4E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8056" y="1850741"/>
            <a:ext cx="508220" cy="508220"/>
          </a:xfrm>
          <a:prstGeom prst="rect">
            <a:avLst/>
          </a:prstGeom>
        </p:spPr>
      </p:pic>
      <p:pic>
        <p:nvPicPr>
          <p:cNvPr id="69" name="Graphic 68" descr="Graduation cap">
            <a:extLst>
              <a:ext uri="{FF2B5EF4-FFF2-40B4-BE49-F238E27FC236}">
                <a16:creationId xmlns:a16="http://schemas.microsoft.com/office/drawing/2014/main" id="{F9A82039-1D7A-4FDD-8E87-C0840F4DC9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68004" y="1850741"/>
            <a:ext cx="529542" cy="529542"/>
          </a:xfrm>
          <a:prstGeom prst="rect">
            <a:avLst/>
          </a:prstGeom>
        </p:spPr>
      </p:pic>
      <p:pic>
        <p:nvPicPr>
          <p:cNvPr id="71" name="Graphic 70" descr="Call center">
            <a:extLst>
              <a:ext uri="{FF2B5EF4-FFF2-40B4-BE49-F238E27FC236}">
                <a16:creationId xmlns:a16="http://schemas.microsoft.com/office/drawing/2014/main" id="{72EDD0FF-AF0D-4C78-AB43-C88E24F00C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45047" y="1875354"/>
            <a:ext cx="450576" cy="450576"/>
          </a:xfrm>
          <a:prstGeom prst="rect">
            <a:avLst/>
          </a:prstGeom>
        </p:spPr>
      </p:pic>
      <p:pic>
        <p:nvPicPr>
          <p:cNvPr id="73" name="Graphic 72" descr="Schoolhouse">
            <a:extLst>
              <a:ext uri="{FF2B5EF4-FFF2-40B4-BE49-F238E27FC236}">
                <a16:creationId xmlns:a16="http://schemas.microsoft.com/office/drawing/2014/main" id="{A9CFE33C-2A7D-4443-8AD9-2D000196E17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61384" y="1805771"/>
            <a:ext cx="619482" cy="619482"/>
          </a:xfrm>
          <a:prstGeom prst="rect">
            <a:avLst/>
          </a:prstGeom>
        </p:spPr>
      </p:pic>
      <p:grpSp>
        <p:nvGrpSpPr>
          <p:cNvPr id="74" name="Group 73">
            <a:extLst>
              <a:ext uri="{FF2B5EF4-FFF2-40B4-BE49-F238E27FC236}">
                <a16:creationId xmlns:a16="http://schemas.microsoft.com/office/drawing/2014/main" id="{258C9651-D4E3-4BA1-9E82-86B522F2E981}"/>
              </a:ext>
            </a:extLst>
          </p:cNvPr>
          <p:cNvGrpSpPr/>
          <p:nvPr/>
        </p:nvGrpSpPr>
        <p:grpSpPr>
          <a:xfrm>
            <a:off x="2193011" y="3449050"/>
            <a:ext cx="1157183" cy="729490"/>
            <a:chOff x="736976" y="3575038"/>
            <a:chExt cx="1124691" cy="1295672"/>
          </a:xfrm>
        </p:grpSpPr>
        <p:sp>
          <p:nvSpPr>
            <p:cNvPr id="75" name="Rectangle 57">
              <a:extLst>
                <a:ext uri="{FF2B5EF4-FFF2-40B4-BE49-F238E27FC236}">
                  <a16:creationId xmlns:a16="http://schemas.microsoft.com/office/drawing/2014/main" id="{EB628D5D-3EB8-4B58-B9C7-6AF6D89EE30E}"/>
                </a:ext>
              </a:extLst>
            </p:cNvPr>
            <p:cNvSpPr>
              <a:spLocks noChangeArrowheads="1"/>
            </p:cNvSpPr>
            <p:nvPr/>
          </p:nvSpPr>
          <p:spPr bwMode="auto">
            <a:xfrm>
              <a:off x="736976" y="4455182"/>
              <a:ext cx="1124691" cy="41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386113" eaLnBrk="0" fontAlgn="base" hangingPunct="0">
                <a:spcBef>
                  <a:spcPct val="0"/>
                </a:spcBef>
                <a:spcAft>
                  <a:spcPct val="0"/>
                </a:spcAft>
              </a:pPr>
              <a:r>
                <a:rPr lang="en-US" altLang="en-US" sz="1100" dirty="0"/>
                <a:t>Business Modeling</a:t>
              </a:r>
            </a:p>
          </p:txBody>
        </p:sp>
        <p:sp>
          <p:nvSpPr>
            <p:cNvPr id="76" name="Rectangle 57">
              <a:extLst>
                <a:ext uri="{FF2B5EF4-FFF2-40B4-BE49-F238E27FC236}">
                  <a16:creationId xmlns:a16="http://schemas.microsoft.com/office/drawing/2014/main" id="{7E7C9B60-58C7-42FB-9B4A-4C58A8818089}"/>
                </a:ext>
              </a:extLst>
            </p:cNvPr>
            <p:cNvSpPr>
              <a:spLocks noChangeArrowheads="1"/>
            </p:cNvSpPr>
            <p:nvPr/>
          </p:nvSpPr>
          <p:spPr bwMode="auto">
            <a:xfrm>
              <a:off x="736976" y="3575038"/>
              <a:ext cx="1124691" cy="41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386113" eaLnBrk="0" fontAlgn="base" hangingPunct="0">
                <a:spcBef>
                  <a:spcPct val="0"/>
                </a:spcBef>
                <a:spcAft>
                  <a:spcPct val="0"/>
                </a:spcAft>
              </a:pPr>
              <a:r>
                <a:rPr lang="en-US" altLang="en-US" sz="1100" dirty="0"/>
                <a:t>Market Research</a:t>
              </a:r>
              <a:r>
                <a:rPr lang="en-US" altLang="en-US" sz="788" dirty="0">
                  <a:latin typeface="Georgia"/>
                  <a:ea typeface="Times New Roman" panose="02020603050405020304" pitchFamily="18" charset="0"/>
                  <a:cs typeface="Times New Roman" panose="02020603050405020304" pitchFamily="18" charset="0"/>
                </a:rPr>
                <a:t> </a:t>
              </a:r>
            </a:p>
            <a:p>
              <a:pPr algn="ctr" defTabSz="386113" eaLnBrk="0" fontAlgn="base" hangingPunct="0">
                <a:spcBef>
                  <a:spcPct val="0"/>
                </a:spcBef>
                <a:spcAft>
                  <a:spcPct val="0"/>
                </a:spcAft>
              </a:pPr>
              <a:endParaRPr lang="en-US" altLang="en-US" sz="788" dirty="0">
                <a:latin typeface="Georgia"/>
              </a:endParaRPr>
            </a:p>
          </p:txBody>
        </p:sp>
        <p:cxnSp>
          <p:nvCxnSpPr>
            <p:cNvPr id="77" name="Straight Connector 76">
              <a:extLst>
                <a:ext uri="{FF2B5EF4-FFF2-40B4-BE49-F238E27FC236}">
                  <a16:creationId xmlns:a16="http://schemas.microsoft.com/office/drawing/2014/main" id="{33A590D2-7913-448B-814C-6DDC7ABCD73D}"/>
                </a:ext>
              </a:extLst>
            </p:cNvPr>
            <p:cNvCxnSpPr>
              <a:cxnSpLocks/>
            </p:cNvCxnSpPr>
            <p:nvPr/>
          </p:nvCxnSpPr>
          <p:spPr>
            <a:xfrm flipV="1">
              <a:off x="889567" y="4301184"/>
              <a:ext cx="798485" cy="2680"/>
            </a:xfrm>
            <a:prstGeom prst="line">
              <a:avLst/>
            </a:prstGeom>
            <a:ln w="19050" cap="sq">
              <a:solidFill>
                <a:schemeClr val="tx1">
                  <a:lumMod val="75000"/>
                  <a:lumOff val="25000"/>
                </a:schemeClr>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8" name="Group 77">
            <a:extLst>
              <a:ext uri="{FF2B5EF4-FFF2-40B4-BE49-F238E27FC236}">
                <a16:creationId xmlns:a16="http://schemas.microsoft.com/office/drawing/2014/main" id="{F78516B6-4982-411B-AEB6-827A8352D0A2}"/>
              </a:ext>
            </a:extLst>
          </p:cNvPr>
          <p:cNvGrpSpPr/>
          <p:nvPr/>
        </p:nvGrpSpPr>
        <p:grpSpPr>
          <a:xfrm>
            <a:off x="3433958" y="3429000"/>
            <a:ext cx="1264491" cy="809033"/>
            <a:chOff x="2077730" y="3689932"/>
            <a:chExt cx="1124691" cy="1120828"/>
          </a:xfrm>
        </p:grpSpPr>
        <p:sp>
          <p:nvSpPr>
            <p:cNvPr id="79" name="Rectangle 62">
              <a:extLst>
                <a:ext uri="{FF2B5EF4-FFF2-40B4-BE49-F238E27FC236}">
                  <a16:creationId xmlns:a16="http://schemas.microsoft.com/office/drawing/2014/main" id="{B29BD6BE-2505-49F0-832A-CA51F9C6D262}"/>
                </a:ext>
              </a:extLst>
            </p:cNvPr>
            <p:cNvSpPr>
              <a:spLocks noChangeArrowheads="1"/>
            </p:cNvSpPr>
            <p:nvPr/>
          </p:nvSpPr>
          <p:spPr bwMode="auto">
            <a:xfrm>
              <a:off x="2077730" y="3689932"/>
              <a:ext cx="1124691" cy="4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386113" eaLnBrk="0" fontAlgn="base" hangingPunct="0">
                <a:spcBef>
                  <a:spcPct val="0"/>
                </a:spcBef>
                <a:spcAft>
                  <a:spcPct val="0"/>
                </a:spcAft>
              </a:pPr>
              <a:r>
                <a:rPr lang="en-US" altLang="en-US" sz="1100" dirty="0"/>
                <a:t>Performance </a:t>
              </a:r>
            </a:p>
            <a:p>
              <a:pPr algn="ctr" defTabSz="386113" eaLnBrk="0" fontAlgn="base" hangingPunct="0">
                <a:spcBef>
                  <a:spcPct val="0"/>
                </a:spcBef>
                <a:spcAft>
                  <a:spcPct val="0"/>
                </a:spcAft>
              </a:pPr>
              <a:r>
                <a:rPr lang="en-US" altLang="en-US" sz="1100" dirty="0"/>
                <a:t>marketing</a:t>
              </a:r>
            </a:p>
          </p:txBody>
        </p:sp>
        <p:sp>
          <p:nvSpPr>
            <p:cNvPr id="80" name="Rectangle 63">
              <a:extLst>
                <a:ext uri="{FF2B5EF4-FFF2-40B4-BE49-F238E27FC236}">
                  <a16:creationId xmlns:a16="http://schemas.microsoft.com/office/drawing/2014/main" id="{113698AD-FC12-4630-AE44-E778E494F16B}"/>
                </a:ext>
              </a:extLst>
            </p:cNvPr>
            <p:cNvSpPr>
              <a:spLocks noChangeArrowheads="1"/>
            </p:cNvSpPr>
            <p:nvPr/>
          </p:nvSpPr>
          <p:spPr bwMode="auto">
            <a:xfrm>
              <a:off x="2077730" y="4395232"/>
              <a:ext cx="1124691" cy="41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386113" eaLnBrk="0" fontAlgn="base" hangingPunct="0">
                <a:spcBef>
                  <a:spcPct val="0"/>
                </a:spcBef>
                <a:spcAft>
                  <a:spcPct val="0"/>
                </a:spcAft>
              </a:pPr>
              <a:r>
                <a:rPr lang="en-US" altLang="en-US" sz="1100" dirty="0"/>
                <a:t>Positive ROI</a:t>
              </a:r>
            </a:p>
          </p:txBody>
        </p:sp>
        <p:cxnSp>
          <p:nvCxnSpPr>
            <p:cNvPr id="81" name="Straight Connector 80">
              <a:extLst>
                <a:ext uri="{FF2B5EF4-FFF2-40B4-BE49-F238E27FC236}">
                  <a16:creationId xmlns:a16="http://schemas.microsoft.com/office/drawing/2014/main" id="{73B54642-70DE-4BB1-BC79-630BEA9D2DC5}"/>
                </a:ext>
              </a:extLst>
            </p:cNvPr>
            <p:cNvCxnSpPr>
              <a:cxnSpLocks/>
            </p:cNvCxnSpPr>
            <p:nvPr/>
          </p:nvCxnSpPr>
          <p:spPr>
            <a:xfrm flipV="1">
              <a:off x="2230321" y="4286145"/>
              <a:ext cx="798485" cy="2681"/>
            </a:xfrm>
            <a:prstGeom prst="line">
              <a:avLst/>
            </a:prstGeom>
            <a:ln w="19050" cap="sq">
              <a:solidFill>
                <a:schemeClr val="tx1">
                  <a:lumMod val="75000"/>
                  <a:lumOff val="25000"/>
                </a:schemeClr>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2" name="Group 81">
            <a:extLst>
              <a:ext uri="{FF2B5EF4-FFF2-40B4-BE49-F238E27FC236}">
                <a16:creationId xmlns:a16="http://schemas.microsoft.com/office/drawing/2014/main" id="{49845D9E-B511-4D4A-AC29-621C4F214969}"/>
              </a:ext>
            </a:extLst>
          </p:cNvPr>
          <p:cNvGrpSpPr/>
          <p:nvPr/>
        </p:nvGrpSpPr>
        <p:grpSpPr>
          <a:xfrm>
            <a:off x="4740512" y="3447502"/>
            <a:ext cx="1245920" cy="824484"/>
            <a:chOff x="3486724" y="3772144"/>
            <a:chExt cx="1124691" cy="1038616"/>
          </a:xfrm>
        </p:grpSpPr>
        <p:sp>
          <p:nvSpPr>
            <p:cNvPr id="83" name="Rectangle 78">
              <a:extLst>
                <a:ext uri="{FF2B5EF4-FFF2-40B4-BE49-F238E27FC236}">
                  <a16:creationId xmlns:a16="http://schemas.microsoft.com/office/drawing/2014/main" id="{67A25D5A-9034-46DE-9BAA-0FB095071985}"/>
                </a:ext>
              </a:extLst>
            </p:cNvPr>
            <p:cNvSpPr>
              <a:spLocks noChangeArrowheads="1"/>
            </p:cNvSpPr>
            <p:nvPr/>
          </p:nvSpPr>
          <p:spPr bwMode="auto">
            <a:xfrm>
              <a:off x="3486724" y="3772144"/>
              <a:ext cx="1124691" cy="4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386113" eaLnBrk="0" fontAlgn="base" hangingPunct="0">
                <a:spcBef>
                  <a:spcPct val="0"/>
                </a:spcBef>
                <a:spcAft>
                  <a:spcPct val="0"/>
                </a:spcAft>
              </a:pPr>
              <a:r>
                <a:rPr lang="en-US" altLang="en-US" sz="1100" dirty="0"/>
                <a:t>Enrollment</a:t>
              </a:r>
            </a:p>
            <a:p>
              <a:pPr algn="ctr" defTabSz="386113" eaLnBrk="0" fontAlgn="base" hangingPunct="0">
                <a:spcBef>
                  <a:spcPct val="0"/>
                </a:spcBef>
                <a:spcAft>
                  <a:spcPct val="0"/>
                </a:spcAft>
              </a:pPr>
              <a:r>
                <a:rPr lang="en-US" altLang="en-US" sz="1100" dirty="0"/>
                <a:t>coaching</a:t>
              </a:r>
            </a:p>
          </p:txBody>
        </p:sp>
        <p:sp>
          <p:nvSpPr>
            <p:cNvPr id="84" name="Rectangle 79">
              <a:extLst>
                <a:ext uri="{FF2B5EF4-FFF2-40B4-BE49-F238E27FC236}">
                  <a16:creationId xmlns:a16="http://schemas.microsoft.com/office/drawing/2014/main" id="{70519757-0EB6-428E-A4E5-C22CB365528E}"/>
                </a:ext>
              </a:extLst>
            </p:cNvPr>
            <p:cNvSpPr>
              <a:spLocks noChangeArrowheads="1"/>
            </p:cNvSpPr>
            <p:nvPr/>
          </p:nvSpPr>
          <p:spPr bwMode="auto">
            <a:xfrm>
              <a:off x="3486724" y="4395232"/>
              <a:ext cx="1124691" cy="41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386113" eaLnBrk="0" fontAlgn="base" hangingPunct="0">
                <a:spcBef>
                  <a:spcPct val="0"/>
                </a:spcBef>
                <a:spcAft>
                  <a:spcPct val="0"/>
                </a:spcAft>
              </a:pPr>
              <a:r>
                <a:rPr lang="en-US" altLang="en-US" sz="1100" dirty="0"/>
                <a:t>Optimized experience</a:t>
              </a:r>
            </a:p>
          </p:txBody>
        </p:sp>
        <p:cxnSp>
          <p:nvCxnSpPr>
            <p:cNvPr id="85" name="Straight Connector 84">
              <a:extLst>
                <a:ext uri="{FF2B5EF4-FFF2-40B4-BE49-F238E27FC236}">
                  <a16:creationId xmlns:a16="http://schemas.microsoft.com/office/drawing/2014/main" id="{8A2E0B97-F115-43BD-A51E-013B47974FEA}"/>
                </a:ext>
              </a:extLst>
            </p:cNvPr>
            <p:cNvCxnSpPr>
              <a:cxnSpLocks/>
            </p:cNvCxnSpPr>
            <p:nvPr/>
          </p:nvCxnSpPr>
          <p:spPr>
            <a:xfrm flipV="1">
              <a:off x="3639315" y="4286145"/>
              <a:ext cx="798485" cy="2681"/>
            </a:xfrm>
            <a:prstGeom prst="line">
              <a:avLst/>
            </a:prstGeom>
            <a:ln w="19050" cap="sq">
              <a:solidFill>
                <a:schemeClr val="tx1">
                  <a:lumMod val="75000"/>
                  <a:lumOff val="25000"/>
                </a:schemeClr>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6" name="Group 85">
            <a:extLst>
              <a:ext uri="{FF2B5EF4-FFF2-40B4-BE49-F238E27FC236}">
                <a16:creationId xmlns:a16="http://schemas.microsoft.com/office/drawing/2014/main" id="{14D5CF33-C993-4F4D-926B-39C3DA604603}"/>
              </a:ext>
            </a:extLst>
          </p:cNvPr>
          <p:cNvGrpSpPr/>
          <p:nvPr/>
        </p:nvGrpSpPr>
        <p:grpSpPr>
          <a:xfrm>
            <a:off x="6047284" y="3444237"/>
            <a:ext cx="1245809" cy="780110"/>
            <a:chOff x="4854774" y="3710424"/>
            <a:chExt cx="1124691" cy="1100337"/>
          </a:xfrm>
        </p:grpSpPr>
        <p:sp>
          <p:nvSpPr>
            <p:cNvPr id="87" name="Rectangle 84">
              <a:extLst>
                <a:ext uri="{FF2B5EF4-FFF2-40B4-BE49-F238E27FC236}">
                  <a16:creationId xmlns:a16="http://schemas.microsoft.com/office/drawing/2014/main" id="{7B190D82-BB3D-43CB-9D2D-8C486A0B5F74}"/>
                </a:ext>
              </a:extLst>
            </p:cNvPr>
            <p:cNvSpPr>
              <a:spLocks noChangeArrowheads="1"/>
            </p:cNvSpPr>
            <p:nvPr/>
          </p:nvSpPr>
          <p:spPr bwMode="auto">
            <a:xfrm>
              <a:off x="4854774" y="3710424"/>
              <a:ext cx="1124691" cy="4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386113" eaLnBrk="0" fontAlgn="base" hangingPunct="0">
                <a:spcBef>
                  <a:spcPct val="0"/>
                </a:spcBef>
                <a:spcAft>
                  <a:spcPct val="0"/>
                </a:spcAft>
              </a:pPr>
              <a:r>
                <a:rPr lang="en-US" altLang="en-US" sz="1100" dirty="0"/>
                <a:t>1:1 Retention Coaching</a:t>
              </a:r>
            </a:p>
          </p:txBody>
        </p:sp>
        <p:sp>
          <p:nvSpPr>
            <p:cNvPr id="88" name="Rectangle 85">
              <a:extLst>
                <a:ext uri="{FF2B5EF4-FFF2-40B4-BE49-F238E27FC236}">
                  <a16:creationId xmlns:a16="http://schemas.microsoft.com/office/drawing/2014/main" id="{3C77E41C-C5FC-49A7-80D6-FBB603CECAA9}"/>
                </a:ext>
              </a:extLst>
            </p:cNvPr>
            <p:cNvSpPr>
              <a:spLocks noChangeArrowheads="1"/>
            </p:cNvSpPr>
            <p:nvPr/>
          </p:nvSpPr>
          <p:spPr bwMode="auto">
            <a:xfrm>
              <a:off x="4854774" y="4395232"/>
              <a:ext cx="1124691" cy="4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386113" eaLnBrk="0" fontAlgn="base" hangingPunct="0">
                <a:spcBef>
                  <a:spcPct val="0"/>
                </a:spcBef>
                <a:spcAft>
                  <a:spcPct val="0"/>
                </a:spcAft>
              </a:pPr>
              <a:r>
                <a:rPr lang="en-US" altLang="en-US" sz="1100" dirty="0"/>
                <a:t>One-on-one</a:t>
              </a:r>
              <a:endParaRPr lang="en-US" altLang="en-US" sz="788" dirty="0">
                <a:latin typeface="Georgia"/>
              </a:endParaRPr>
            </a:p>
          </p:txBody>
        </p:sp>
        <p:cxnSp>
          <p:nvCxnSpPr>
            <p:cNvPr id="89" name="Straight Connector 88">
              <a:extLst>
                <a:ext uri="{FF2B5EF4-FFF2-40B4-BE49-F238E27FC236}">
                  <a16:creationId xmlns:a16="http://schemas.microsoft.com/office/drawing/2014/main" id="{94851C55-10D5-4D0B-AAD2-2C3949E95C61}"/>
                </a:ext>
              </a:extLst>
            </p:cNvPr>
            <p:cNvCxnSpPr>
              <a:cxnSpLocks/>
            </p:cNvCxnSpPr>
            <p:nvPr/>
          </p:nvCxnSpPr>
          <p:spPr>
            <a:xfrm flipV="1">
              <a:off x="5007365" y="4286145"/>
              <a:ext cx="798485" cy="2681"/>
            </a:xfrm>
            <a:prstGeom prst="line">
              <a:avLst/>
            </a:prstGeom>
            <a:ln w="19050" cap="sq">
              <a:solidFill>
                <a:schemeClr val="tx1">
                  <a:lumMod val="75000"/>
                  <a:lumOff val="25000"/>
                </a:schemeClr>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8" name="Group 97">
            <a:extLst>
              <a:ext uri="{FF2B5EF4-FFF2-40B4-BE49-F238E27FC236}">
                <a16:creationId xmlns:a16="http://schemas.microsoft.com/office/drawing/2014/main" id="{9CCCA97A-1EC4-43CF-BB78-FD7F9D0E7887}"/>
              </a:ext>
            </a:extLst>
          </p:cNvPr>
          <p:cNvGrpSpPr/>
          <p:nvPr/>
        </p:nvGrpSpPr>
        <p:grpSpPr>
          <a:xfrm>
            <a:off x="7353462" y="3447503"/>
            <a:ext cx="1245809" cy="935284"/>
            <a:chOff x="9027164" y="3724405"/>
            <a:chExt cx="1124691" cy="902450"/>
          </a:xfrm>
        </p:grpSpPr>
        <p:sp>
          <p:nvSpPr>
            <p:cNvPr id="99" name="Rectangle 2">
              <a:extLst>
                <a:ext uri="{FF2B5EF4-FFF2-40B4-BE49-F238E27FC236}">
                  <a16:creationId xmlns:a16="http://schemas.microsoft.com/office/drawing/2014/main" id="{99AE463D-04E0-41D0-8097-CE126E901DE1}"/>
                </a:ext>
              </a:extLst>
            </p:cNvPr>
            <p:cNvSpPr>
              <a:spLocks noChangeArrowheads="1"/>
            </p:cNvSpPr>
            <p:nvPr/>
          </p:nvSpPr>
          <p:spPr bwMode="auto">
            <a:xfrm>
              <a:off x="9027164" y="3724405"/>
              <a:ext cx="1124691" cy="41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386113" eaLnBrk="0" fontAlgn="base" hangingPunct="0">
                <a:spcBef>
                  <a:spcPct val="0"/>
                </a:spcBef>
                <a:spcAft>
                  <a:spcPct val="0"/>
                </a:spcAft>
              </a:pPr>
              <a:r>
                <a:rPr lang="en-US" altLang="en-US" sz="1100" dirty="0"/>
                <a:t>24-7-365</a:t>
              </a:r>
            </a:p>
          </p:txBody>
        </p:sp>
        <p:sp>
          <p:nvSpPr>
            <p:cNvPr id="100" name="Rectangle 59">
              <a:extLst>
                <a:ext uri="{FF2B5EF4-FFF2-40B4-BE49-F238E27FC236}">
                  <a16:creationId xmlns:a16="http://schemas.microsoft.com/office/drawing/2014/main" id="{A2CADC3F-6556-4A03-A9C9-E84FF74CA010}"/>
                </a:ext>
              </a:extLst>
            </p:cNvPr>
            <p:cNvSpPr>
              <a:spLocks noChangeArrowheads="1"/>
            </p:cNvSpPr>
            <p:nvPr/>
          </p:nvSpPr>
          <p:spPr bwMode="auto">
            <a:xfrm>
              <a:off x="9027164" y="4163217"/>
              <a:ext cx="1124691" cy="4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386113" eaLnBrk="0" fontAlgn="base" hangingPunct="0">
                <a:spcBef>
                  <a:spcPct val="0"/>
                </a:spcBef>
                <a:spcAft>
                  <a:spcPct val="0"/>
                </a:spcAft>
              </a:pPr>
              <a:r>
                <a:rPr lang="en-US" altLang="en-US" sz="1100" dirty="0"/>
                <a:t>1-1 customized support</a:t>
              </a:r>
            </a:p>
          </p:txBody>
        </p:sp>
        <p:cxnSp>
          <p:nvCxnSpPr>
            <p:cNvPr id="101" name="Straight Connector 100">
              <a:extLst>
                <a:ext uri="{FF2B5EF4-FFF2-40B4-BE49-F238E27FC236}">
                  <a16:creationId xmlns:a16="http://schemas.microsoft.com/office/drawing/2014/main" id="{A33B07F6-77E5-467A-8D25-31A85E249728}"/>
                </a:ext>
              </a:extLst>
            </p:cNvPr>
            <p:cNvCxnSpPr>
              <a:cxnSpLocks/>
            </p:cNvCxnSpPr>
            <p:nvPr/>
          </p:nvCxnSpPr>
          <p:spPr>
            <a:xfrm flipV="1">
              <a:off x="9179755" y="4100458"/>
              <a:ext cx="798485" cy="2681"/>
            </a:xfrm>
            <a:prstGeom prst="line">
              <a:avLst/>
            </a:prstGeom>
            <a:ln w="19050" cap="sq">
              <a:solidFill>
                <a:schemeClr val="tx1">
                  <a:lumMod val="75000"/>
                  <a:lumOff val="25000"/>
                </a:schemeClr>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2" name="Group 101">
            <a:extLst>
              <a:ext uri="{FF2B5EF4-FFF2-40B4-BE49-F238E27FC236}">
                <a16:creationId xmlns:a16="http://schemas.microsoft.com/office/drawing/2014/main" id="{8248DFA3-7EC9-4038-9127-F18393635B71}"/>
              </a:ext>
            </a:extLst>
          </p:cNvPr>
          <p:cNvGrpSpPr/>
          <p:nvPr/>
        </p:nvGrpSpPr>
        <p:grpSpPr>
          <a:xfrm>
            <a:off x="8722777" y="3447503"/>
            <a:ext cx="1245809" cy="773741"/>
            <a:chOff x="10408855" y="3772144"/>
            <a:chExt cx="1124691" cy="1114840"/>
          </a:xfrm>
        </p:grpSpPr>
        <p:sp>
          <p:nvSpPr>
            <p:cNvPr id="103" name="Rectangle 1">
              <a:extLst>
                <a:ext uri="{FF2B5EF4-FFF2-40B4-BE49-F238E27FC236}">
                  <a16:creationId xmlns:a16="http://schemas.microsoft.com/office/drawing/2014/main" id="{8E5419C9-6657-4BCC-B8C6-313D77BB3F3E}"/>
                </a:ext>
              </a:extLst>
            </p:cNvPr>
            <p:cNvSpPr>
              <a:spLocks noChangeArrowheads="1"/>
            </p:cNvSpPr>
            <p:nvPr/>
          </p:nvSpPr>
          <p:spPr bwMode="auto">
            <a:xfrm>
              <a:off x="10408855" y="3772144"/>
              <a:ext cx="1124691" cy="4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386113" eaLnBrk="0" fontAlgn="base" hangingPunct="0">
                <a:spcBef>
                  <a:spcPct val="0"/>
                </a:spcBef>
                <a:spcAft>
                  <a:spcPct val="0"/>
                </a:spcAft>
              </a:pPr>
              <a:r>
                <a:rPr lang="en-US" altLang="en-US" sz="1100" dirty="0">
                  <a:ea typeface="Times New Roman" panose="02020603050405020304" pitchFamily="18" charset="0"/>
                  <a:cs typeface="Times New Roman" panose="02020603050405020304" pitchFamily="18" charset="0"/>
                </a:rPr>
                <a:t>Technology agnostic</a:t>
              </a:r>
              <a:endParaRPr lang="en-US" altLang="en-US" sz="1100" dirty="0"/>
            </a:p>
          </p:txBody>
        </p:sp>
        <p:sp>
          <p:nvSpPr>
            <p:cNvPr id="104" name="Rectangle 58">
              <a:extLst>
                <a:ext uri="{FF2B5EF4-FFF2-40B4-BE49-F238E27FC236}">
                  <a16:creationId xmlns:a16="http://schemas.microsoft.com/office/drawing/2014/main" id="{9CC1A175-CE4C-405D-9511-CAB5CC1BB21C}"/>
                </a:ext>
              </a:extLst>
            </p:cNvPr>
            <p:cNvSpPr>
              <a:spLocks noChangeArrowheads="1"/>
            </p:cNvSpPr>
            <p:nvPr/>
          </p:nvSpPr>
          <p:spPr bwMode="auto">
            <a:xfrm>
              <a:off x="10408855" y="4471454"/>
              <a:ext cx="1124691" cy="41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386113" eaLnBrk="0" fontAlgn="base" hangingPunct="0">
                <a:spcBef>
                  <a:spcPct val="0"/>
                </a:spcBef>
                <a:spcAft>
                  <a:spcPct val="0"/>
                </a:spcAft>
              </a:pPr>
              <a:r>
                <a:rPr lang="en-US" altLang="en-US" sz="1100" dirty="0">
                  <a:ea typeface="Times New Roman" panose="02020603050405020304" pitchFamily="18" charset="0"/>
                  <a:cs typeface="Times New Roman" panose="02020603050405020304" pitchFamily="18" charset="0"/>
                </a:rPr>
                <a:t>ITSM methodology</a:t>
              </a:r>
              <a:endParaRPr lang="en-US" altLang="en-US" sz="1100" dirty="0"/>
            </a:p>
          </p:txBody>
        </p:sp>
        <p:cxnSp>
          <p:nvCxnSpPr>
            <p:cNvPr id="105" name="Straight Connector 104">
              <a:extLst>
                <a:ext uri="{FF2B5EF4-FFF2-40B4-BE49-F238E27FC236}">
                  <a16:creationId xmlns:a16="http://schemas.microsoft.com/office/drawing/2014/main" id="{ACD0F73F-7EC8-45E0-B946-E0AEF6E1D11A}"/>
                </a:ext>
              </a:extLst>
            </p:cNvPr>
            <p:cNvCxnSpPr>
              <a:cxnSpLocks/>
            </p:cNvCxnSpPr>
            <p:nvPr/>
          </p:nvCxnSpPr>
          <p:spPr>
            <a:xfrm flipV="1">
              <a:off x="10561446" y="4322744"/>
              <a:ext cx="798485" cy="2681"/>
            </a:xfrm>
            <a:prstGeom prst="line">
              <a:avLst/>
            </a:prstGeom>
            <a:ln w="19050" cap="sq">
              <a:solidFill>
                <a:schemeClr val="tx1">
                  <a:lumMod val="75000"/>
                  <a:lumOff val="25000"/>
                </a:schemeClr>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116" name="Straight Arrow Connector 115">
            <a:extLst>
              <a:ext uri="{FF2B5EF4-FFF2-40B4-BE49-F238E27FC236}">
                <a16:creationId xmlns:a16="http://schemas.microsoft.com/office/drawing/2014/main" id="{858F4EB2-2338-4EFB-8CEC-648AC1FF2E0D}"/>
              </a:ext>
            </a:extLst>
          </p:cNvPr>
          <p:cNvCxnSpPr>
            <a:cxnSpLocks/>
          </p:cNvCxnSpPr>
          <p:nvPr/>
        </p:nvCxnSpPr>
        <p:spPr>
          <a:xfrm>
            <a:off x="2193011" y="4470400"/>
            <a:ext cx="4309389" cy="0"/>
          </a:xfrm>
          <a:prstGeom prst="straightConnector1">
            <a:avLst/>
          </a:prstGeom>
          <a:ln w="41275">
            <a:gradFill flip="none" rotWithShape="1">
              <a:gsLst>
                <a:gs pos="0">
                  <a:schemeClr val="tx2"/>
                </a:gs>
                <a:gs pos="37000">
                  <a:schemeClr val="accent1">
                    <a:lumMod val="89000"/>
                  </a:schemeClr>
                </a:gs>
                <a:gs pos="67000">
                  <a:schemeClr val="accent2"/>
                </a:gs>
                <a:gs pos="93000">
                  <a:schemeClr val="accent6"/>
                </a:gs>
              </a:gsLst>
              <a:lin ang="0" scaled="1"/>
              <a:tileRect/>
            </a:gra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995E2B5C-3D6D-4803-9D61-8E7A5008DFE3}"/>
              </a:ext>
            </a:extLst>
          </p:cNvPr>
          <p:cNvCxnSpPr>
            <a:cxnSpLocks/>
          </p:cNvCxnSpPr>
          <p:nvPr/>
        </p:nvCxnSpPr>
        <p:spPr>
          <a:xfrm>
            <a:off x="6670188" y="4470400"/>
            <a:ext cx="3176545" cy="0"/>
          </a:xfrm>
          <a:prstGeom prst="straightConnector1">
            <a:avLst/>
          </a:prstGeom>
          <a:ln w="41275">
            <a:gradFill flip="none" rotWithShape="1">
              <a:gsLst>
                <a:gs pos="0">
                  <a:schemeClr val="accent6"/>
                </a:gs>
                <a:gs pos="39000">
                  <a:schemeClr val="accent4"/>
                </a:gs>
                <a:gs pos="67000">
                  <a:schemeClr val="accent5"/>
                </a:gs>
              </a:gsLst>
              <a:lin ang="0" scaled="1"/>
              <a:tileRect/>
            </a:gradFill>
            <a:headEnd type="oval"/>
            <a:tailEnd type="ova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C934AF6B-B5FF-4B62-B69E-6A64B2873F71}"/>
              </a:ext>
            </a:extLst>
          </p:cNvPr>
          <p:cNvSpPr txBox="1"/>
          <p:nvPr/>
        </p:nvSpPr>
        <p:spPr>
          <a:xfrm>
            <a:off x="2193011" y="4555596"/>
            <a:ext cx="4309389" cy="307777"/>
          </a:xfrm>
          <a:prstGeom prst="rect">
            <a:avLst/>
          </a:prstGeom>
          <a:noFill/>
        </p:spPr>
        <p:txBody>
          <a:bodyPr wrap="square" rtlCol="0">
            <a:spAutoFit/>
          </a:bodyPr>
          <a:lstStyle/>
          <a:p>
            <a:pPr algn="ctr"/>
            <a:r>
              <a:rPr lang="en-US" sz="1400" i="1" dirty="0"/>
              <a:t>Enrollment Growth</a:t>
            </a:r>
          </a:p>
        </p:txBody>
      </p:sp>
      <p:sp>
        <p:nvSpPr>
          <p:cNvPr id="123" name="TextBox 122">
            <a:extLst>
              <a:ext uri="{FF2B5EF4-FFF2-40B4-BE49-F238E27FC236}">
                <a16:creationId xmlns:a16="http://schemas.microsoft.com/office/drawing/2014/main" id="{C702CDD3-A60D-40B2-8C83-6F811FFCCB81}"/>
              </a:ext>
            </a:extLst>
          </p:cNvPr>
          <p:cNvSpPr txBox="1"/>
          <p:nvPr/>
        </p:nvSpPr>
        <p:spPr>
          <a:xfrm>
            <a:off x="6658545" y="4555887"/>
            <a:ext cx="3176545" cy="307777"/>
          </a:xfrm>
          <a:prstGeom prst="rect">
            <a:avLst/>
          </a:prstGeom>
          <a:noFill/>
        </p:spPr>
        <p:txBody>
          <a:bodyPr wrap="square" rtlCol="0">
            <a:spAutoFit/>
          </a:bodyPr>
          <a:lstStyle/>
          <a:p>
            <a:pPr algn="ctr"/>
            <a:r>
              <a:rPr lang="en-US" sz="1400" i="1" dirty="0"/>
              <a:t>Student Success</a:t>
            </a:r>
          </a:p>
        </p:txBody>
      </p:sp>
    </p:spTree>
    <p:extLst>
      <p:ext uri="{BB962C8B-B14F-4D97-AF65-F5344CB8AC3E}">
        <p14:creationId xmlns:p14="http://schemas.microsoft.com/office/powerpoint/2010/main" val="351387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192A-4127-48CE-A42C-96942241EBEB}"/>
              </a:ext>
            </a:extLst>
          </p:cNvPr>
          <p:cNvSpPr>
            <a:spLocks noGrp="1"/>
          </p:cNvSpPr>
          <p:nvPr>
            <p:ph type="title"/>
          </p:nvPr>
        </p:nvSpPr>
        <p:spPr/>
        <p:txBody>
          <a:bodyPr/>
          <a:lstStyle/>
          <a:p>
            <a:r>
              <a:rPr lang="en-US" dirty="0"/>
              <a:t>Goals for Today</a:t>
            </a:r>
          </a:p>
        </p:txBody>
      </p:sp>
      <p:sp>
        <p:nvSpPr>
          <p:cNvPr id="3" name="Content Placeholder 2">
            <a:extLst>
              <a:ext uri="{FF2B5EF4-FFF2-40B4-BE49-F238E27FC236}">
                <a16:creationId xmlns:a16="http://schemas.microsoft.com/office/drawing/2014/main" id="{5A994700-FBB8-4A90-A82F-2624D834B565}"/>
              </a:ext>
            </a:extLst>
          </p:cNvPr>
          <p:cNvSpPr>
            <a:spLocks noGrp="1"/>
          </p:cNvSpPr>
          <p:nvPr>
            <p:ph idx="1"/>
          </p:nvPr>
        </p:nvSpPr>
        <p:spPr/>
        <p:txBody>
          <a:bodyPr>
            <a:normAutofit/>
          </a:bodyPr>
          <a:lstStyle/>
          <a:p>
            <a:r>
              <a:rPr lang="en-US" sz="2400" dirty="0"/>
              <a:t>Understand the service expectations of students based on data</a:t>
            </a:r>
          </a:p>
          <a:p>
            <a:r>
              <a:rPr lang="en-US" sz="2400" dirty="0"/>
              <a:t>Learn how Miami University has evolved their service strategy</a:t>
            </a:r>
          </a:p>
          <a:p>
            <a:r>
              <a:rPr lang="en-US" sz="2400" dirty="0"/>
              <a:t>Gather ideas of how to move forward on your service strategy</a:t>
            </a:r>
          </a:p>
        </p:txBody>
      </p:sp>
    </p:spTree>
    <p:extLst>
      <p:ext uri="{BB962C8B-B14F-4D97-AF65-F5344CB8AC3E}">
        <p14:creationId xmlns:p14="http://schemas.microsoft.com/office/powerpoint/2010/main" val="2139353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7AF9A-89EF-4B39-A468-D0E82EA57D9C}"/>
              </a:ext>
            </a:extLst>
          </p:cNvPr>
          <p:cNvSpPr>
            <a:spLocks noGrp="1"/>
          </p:cNvSpPr>
          <p:nvPr>
            <p:ph type="title"/>
          </p:nvPr>
        </p:nvSpPr>
        <p:spPr/>
        <p:txBody>
          <a:bodyPr/>
          <a:lstStyle/>
          <a:p>
            <a:r>
              <a:rPr lang="en-US" dirty="0"/>
              <a:t>Student Services by Blackboard Capabilities</a:t>
            </a:r>
          </a:p>
        </p:txBody>
      </p:sp>
      <p:sp>
        <p:nvSpPr>
          <p:cNvPr id="4" name="TextBox 3">
            <a:extLst>
              <a:ext uri="{FF2B5EF4-FFF2-40B4-BE49-F238E27FC236}">
                <a16:creationId xmlns:a16="http://schemas.microsoft.com/office/drawing/2014/main" id="{FD17F752-5846-43C5-A1EA-270A6F553C47}"/>
              </a:ext>
            </a:extLst>
          </p:cNvPr>
          <p:cNvSpPr txBox="1"/>
          <p:nvPr/>
        </p:nvSpPr>
        <p:spPr>
          <a:xfrm>
            <a:off x="1370720" y="1564592"/>
            <a:ext cx="4277811" cy="493531"/>
          </a:xfrm>
          <a:prstGeom prst="roundRect">
            <a:avLst/>
          </a:prstGeom>
          <a:solidFill>
            <a:schemeClr val="accent1"/>
          </a:solidFill>
          <a:ln w="6350" cap="sq">
            <a:noFill/>
            <a:miter lim="800000"/>
          </a:ln>
        </p:spPr>
        <p:txBody>
          <a:bodyPr wrap="square" lIns="182711" tIns="182711" rIns="182711" bIns="182711" rtlCol="0" anchor="ctr">
            <a:noAutofit/>
          </a:bodyPr>
          <a:lstStyle/>
          <a:p>
            <a:pPr algn="ctr" defTabSz="1218072"/>
            <a:r>
              <a:rPr lang="en-US" sz="1865" b="1" kern="0" dirty="0">
                <a:solidFill>
                  <a:schemeClr val="bg1"/>
                </a:solidFill>
              </a:rPr>
              <a:t>End User Support</a:t>
            </a:r>
          </a:p>
        </p:txBody>
      </p:sp>
      <p:sp>
        <p:nvSpPr>
          <p:cNvPr id="5" name="TextBox 4">
            <a:extLst>
              <a:ext uri="{FF2B5EF4-FFF2-40B4-BE49-F238E27FC236}">
                <a16:creationId xmlns:a16="http://schemas.microsoft.com/office/drawing/2014/main" id="{0201506A-8938-4112-8659-E70BD75338A7}"/>
              </a:ext>
            </a:extLst>
          </p:cNvPr>
          <p:cNvSpPr txBox="1"/>
          <p:nvPr/>
        </p:nvSpPr>
        <p:spPr>
          <a:xfrm>
            <a:off x="1370718" y="2766475"/>
            <a:ext cx="4270259" cy="493531"/>
          </a:xfrm>
          <a:prstGeom prst="roundRect">
            <a:avLst/>
          </a:prstGeom>
          <a:solidFill>
            <a:schemeClr val="tx2"/>
          </a:solidFill>
          <a:ln w="6350" cap="sq">
            <a:noFill/>
            <a:miter lim="800000"/>
          </a:ln>
        </p:spPr>
        <p:txBody>
          <a:bodyPr wrap="square" lIns="182711" tIns="182711" rIns="182711" bIns="182711" rtlCol="0" anchor="ctr">
            <a:noAutofit/>
          </a:bodyPr>
          <a:lstStyle/>
          <a:p>
            <a:pPr algn="ctr" defTabSz="1218072"/>
            <a:r>
              <a:rPr lang="en-US" sz="1865" b="1" kern="0" dirty="0">
                <a:solidFill>
                  <a:schemeClr val="bg1"/>
                </a:solidFill>
              </a:rPr>
              <a:t>A.I. Powered Chatbots</a:t>
            </a:r>
          </a:p>
        </p:txBody>
      </p:sp>
      <p:sp>
        <p:nvSpPr>
          <p:cNvPr id="6" name="TextBox 5">
            <a:extLst>
              <a:ext uri="{FF2B5EF4-FFF2-40B4-BE49-F238E27FC236}">
                <a16:creationId xmlns:a16="http://schemas.microsoft.com/office/drawing/2014/main" id="{F034514B-B7AE-48F0-9084-65976B0BCD0A}"/>
              </a:ext>
            </a:extLst>
          </p:cNvPr>
          <p:cNvSpPr txBox="1"/>
          <p:nvPr/>
        </p:nvSpPr>
        <p:spPr>
          <a:xfrm>
            <a:off x="1370719" y="3968359"/>
            <a:ext cx="4270254" cy="493531"/>
          </a:xfrm>
          <a:prstGeom prst="roundRect">
            <a:avLst/>
          </a:prstGeom>
          <a:solidFill>
            <a:schemeClr val="accent3"/>
          </a:solidFill>
          <a:ln w="6350" cap="sq">
            <a:noFill/>
            <a:miter lim="800000"/>
          </a:ln>
        </p:spPr>
        <p:txBody>
          <a:bodyPr wrap="square" lIns="182711" tIns="182711" rIns="182711" bIns="182711" rtlCol="0" anchor="ctr">
            <a:noAutofit/>
          </a:bodyPr>
          <a:lstStyle/>
          <a:p>
            <a:pPr algn="ctr" defTabSz="1218072"/>
            <a:r>
              <a:rPr lang="en-US" sz="1865" b="1" kern="0" dirty="0">
                <a:solidFill>
                  <a:schemeClr val="bg1"/>
                </a:solidFill>
              </a:rPr>
              <a:t>Multichannel Support</a:t>
            </a:r>
          </a:p>
        </p:txBody>
      </p:sp>
      <p:sp>
        <p:nvSpPr>
          <p:cNvPr id="7" name="TextBox 6">
            <a:extLst>
              <a:ext uri="{FF2B5EF4-FFF2-40B4-BE49-F238E27FC236}">
                <a16:creationId xmlns:a16="http://schemas.microsoft.com/office/drawing/2014/main" id="{D939A52C-F077-4085-8A9E-9ECE2A9BC3C6}"/>
              </a:ext>
            </a:extLst>
          </p:cNvPr>
          <p:cNvSpPr txBox="1"/>
          <p:nvPr/>
        </p:nvSpPr>
        <p:spPr>
          <a:xfrm>
            <a:off x="1370717" y="5170242"/>
            <a:ext cx="4270251" cy="493531"/>
          </a:xfrm>
          <a:prstGeom prst="roundRect">
            <a:avLst/>
          </a:prstGeom>
          <a:solidFill>
            <a:schemeClr val="accent2"/>
          </a:solidFill>
          <a:ln w="6350" cap="sq">
            <a:noFill/>
            <a:miter lim="800000"/>
          </a:ln>
        </p:spPr>
        <p:txBody>
          <a:bodyPr wrap="square" lIns="182711" tIns="182711" rIns="182711" bIns="182711" rtlCol="0" anchor="ctr">
            <a:noAutofit/>
          </a:bodyPr>
          <a:lstStyle/>
          <a:p>
            <a:pPr algn="ctr" defTabSz="1218072"/>
            <a:r>
              <a:rPr lang="en-US" sz="1865" b="1" kern="0" dirty="0">
                <a:solidFill>
                  <a:schemeClr val="bg1"/>
                </a:solidFill>
              </a:rPr>
              <a:t>Proactive Solutions</a:t>
            </a:r>
          </a:p>
        </p:txBody>
      </p:sp>
      <p:sp>
        <p:nvSpPr>
          <p:cNvPr id="8" name="TextBox 7">
            <a:extLst>
              <a:ext uri="{FF2B5EF4-FFF2-40B4-BE49-F238E27FC236}">
                <a16:creationId xmlns:a16="http://schemas.microsoft.com/office/drawing/2014/main" id="{9C22B37C-E771-4723-8472-5E3DAD99A34D}"/>
              </a:ext>
            </a:extLst>
          </p:cNvPr>
          <p:cNvSpPr txBox="1"/>
          <p:nvPr/>
        </p:nvSpPr>
        <p:spPr>
          <a:xfrm>
            <a:off x="7056841" y="2760598"/>
            <a:ext cx="4270259" cy="493531"/>
          </a:xfrm>
          <a:prstGeom prst="roundRect">
            <a:avLst/>
          </a:prstGeom>
          <a:solidFill>
            <a:schemeClr val="accent6"/>
          </a:solidFill>
          <a:ln w="6350" cap="sq">
            <a:noFill/>
            <a:miter lim="800000"/>
          </a:ln>
        </p:spPr>
        <p:txBody>
          <a:bodyPr wrap="square" lIns="182711" tIns="182711" rIns="182711" bIns="182711" rtlCol="0" anchor="ctr">
            <a:noAutofit/>
          </a:bodyPr>
          <a:lstStyle/>
          <a:p>
            <a:pPr algn="ctr" defTabSz="1218072"/>
            <a:r>
              <a:rPr lang="en-US" sz="1865" b="1" kern="0" dirty="0">
                <a:solidFill>
                  <a:schemeClr val="bg1"/>
                </a:solidFill>
              </a:rPr>
              <a:t>Reporting &amp; Insight</a:t>
            </a:r>
          </a:p>
        </p:txBody>
      </p:sp>
      <p:sp>
        <p:nvSpPr>
          <p:cNvPr id="9" name="TextBox 8">
            <a:extLst>
              <a:ext uri="{FF2B5EF4-FFF2-40B4-BE49-F238E27FC236}">
                <a16:creationId xmlns:a16="http://schemas.microsoft.com/office/drawing/2014/main" id="{A39EE20D-5751-4B42-946D-1C65E29402A4}"/>
              </a:ext>
            </a:extLst>
          </p:cNvPr>
          <p:cNvSpPr txBox="1"/>
          <p:nvPr/>
        </p:nvSpPr>
        <p:spPr>
          <a:xfrm>
            <a:off x="7064400" y="3969781"/>
            <a:ext cx="4262700" cy="493531"/>
          </a:xfrm>
          <a:prstGeom prst="roundRect">
            <a:avLst/>
          </a:prstGeom>
          <a:solidFill>
            <a:schemeClr val="accent6">
              <a:lumMod val="50000"/>
            </a:schemeClr>
          </a:solidFill>
          <a:ln w="6350" cap="sq">
            <a:noFill/>
            <a:miter lim="800000"/>
          </a:ln>
        </p:spPr>
        <p:txBody>
          <a:bodyPr wrap="square" lIns="182711" tIns="182711" rIns="182711" bIns="182711" rtlCol="0" anchor="ctr">
            <a:noAutofit/>
          </a:bodyPr>
          <a:lstStyle/>
          <a:p>
            <a:pPr algn="ctr" defTabSz="1218072"/>
            <a:r>
              <a:rPr lang="en-US" sz="1865" b="1" kern="0" dirty="0">
                <a:solidFill>
                  <a:schemeClr val="bg1"/>
                </a:solidFill>
              </a:rPr>
              <a:t>Continuous Improvement</a:t>
            </a:r>
          </a:p>
        </p:txBody>
      </p:sp>
      <p:sp>
        <p:nvSpPr>
          <p:cNvPr id="10" name="TextBox 9">
            <a:extLst>
              <a:ext uri="{FF2B5EF4-FFF2-40B4-BE49-F238E27FC236}">
                <a16:creationId xmlns:a16="http://schemas.microsoft.com/office/drawing/2014/main" id="{07684823-E6A6-43EE-B4A0-19405FC7DE83}"/>
              </a:ext>
            </a:extLst>
          </p:cNvPr>
          <p:cNvSpPr txBox="1"/>
          <p:nvPr/>
        </p:nvSpPr>
        <p:spPr>
          <a:xfrm>
            <a:off x="7068793" y="5177230"/>
            <a:ext cx="4270259" cy="493531"/>
          </a:xfrm>
          <a:prstGeom prst="roundRect">
            <a:avLst/>
          </a:prstGeom>
          <a:solidFill>
            <a:schemeClr val="tx1"/>
          </a:solidFill>
          <a:ln w="6350" cap="sq">
            <a:noFill/>
            <a:miter lim="800000"/>
          </a:ln>
        </p:spPr>
        <p:txBody>
          <a:bodyPr wrap="square" lIns="182711" tIns="182711" rIns="182711" bIns="182711" rtlCol="0" anchor="ctr">
            <a:noAutofit/>
          </a:bodyPr>
          <a:lstStyle/>
          <a:p>
            <a:pPr algn="ctr" defTabSz="1218072"/>
            <a:r>
              <a:rPr lang="en-US" sz="1865" b="1" kern="0" dirty="0">
                <a:solidFill>
                  <a:schemeClr val="bg1"/>
                </a:solidFill>
              </a:rPr>
              <a:t>Customized Knowledge Management</a:t>
            </a:r>
          </a:p>
        </p:txBody>
      </p:sp>
      <p:cxnSp>
        <p:nvCxnSpPr>
          <p:cNvPr id="11" name="Straight Connector 10">
            <a:extLst>
              <a:ext uri="{FF2B5EF4-FFF2-40B4-BE49-F238E27FC236}">
                <a16:creationId xmlns:a16="http://schemas.microsoft.com/office/drawing/2014/main" id="{2CFE4DE5-C678-4194-9F94-7CC75EBCC412}"/>
              </a:ext>
            </a:extLst>
          </p:cNvPr>
          <p:cNvCxnSpPr>
            <a:cxnSpLocks/>
            <a:stCxn id="2" idx="2"/>
          </p:cNvCxnSpPr>
          <p:nvPr/>
        </p:nvCxnSpPr>
        <p:spPr>
          <a:xfrm>
            <a:off x="6096000" y="1690688"/>
            <a:ext cx="0" cy="4576847"/>
          </a:xfrm>
          <a:prstGeom prst="line">
            <a:avLst/>
          </a:prstGeom>
          <a:ln w="19050" cap="rnd">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899337C4-5188-460D-9BF2-C55DFF761B03}"/>
              </a:ext>
            </a:extLst>
          </p:cNvPr>
          <p:cNvSpPr txBox="1"/>
          <p:nvPr/>
        </p:nvSpPr>
        <p:spPr>
          <a:xfrm>
            <a:off x="1370717" y="2093016"/>
            <a:ext cx="4277814" cy="588034"/>
          </a:xfrm>
          <a:prstGeom prst="rect">
            <a:avLst/>
          </a:prstGeom>
          <a:noFill/>
          <a:ln w="6350" cap="sq">
            <a:noFill/>
            <a:miter lim="800000"/>
          </a:ln>
        </p:spPr>
        <p:txBody>
          <a:bodyPr wrap="square" lIns="182711" tIns="182711" rIns="182711" bIns="182711" rtlCol="0" anchor="ctr">
            <a:noAutofit/>
          </a:bodyPr>
          <a:lstStyle/>
          <a:p>
            <a:pPr defTabSz="1218072"/>
            <a:r>
              <a:rPr lang="en-US" sz="1465" kern="0" dirty="0">
                <a:solidFill>
                  <a:srgbClr val="000000"/>
                </a:solidFill>
              </a:rPr>
              <a:t>Scalable and flexible U.S. based staffing solutions to provide 24x7 support for end users</a:t>
            </a:r>
          </a:p>
        </p:txBody>
      </p:sp>
      <p:sp>
        <p:nvSpPr>
          <p:cNvPr id="14" name="TextBox 13">
            <a:extLst>
              <a:ext uri="{FF2B5EF4-FFF2-40B4-BE49-F238E27FC236}">
                <a16:creationId xmlns:a16="http://schemas.microsoft.com/office/drawing/2014/main" id="{0F28293D-D245-4DE7-AFB8-C14C4C5565F6}"/>
              </a:ext>
            </a:extLst>
          </p:cNvPr>
          <p:cNvSpPr txBox="1"/>
          <p:nvPr/>
        </p:nvSpPr>
        <p:spPr>
          <a:xfrm>
            <a:off x="1370715" y="3303979"/>
            <a:ext cx="4405858" cy="588034"/>
          </a:xfrm>
          <a:prstGeom prst="rect">
            <a:avLst/>
          </a:prstGeom>
          <a:noFill/>
          <a:ln w="6350" cap="sq">
            <a:noFill/>
            <a:miter lim="800000"/>
          </a:ln>
        </p:spPr>
        <p:txBody>
          <a:bodyPr wrap="square" lIns="182711" tIns="182711" rIns="182711" bIns="182711" rtlCol="0" anchor="ctr">
            <a:noAutofit/>
          </a:bodyPr>
          <a:lstStyle/>
          <a:p>
            <a:pPr defTabSz="1218072"/>
            <a:r>
              <a:rPr lang="en-US" sz="1465" kern="0" dirty="0">
                <a:solidFill>
                  <a:srgbClr val="000000"/>
                </a:solidFill>
              </a:rPr>
              <a:t>Supplemental to the live agent experience, chatbots provide enhanced self-service for end users</a:t>
            </a:r>
          </a:p>
        </p:txBody>
      </p:sp>
      <p:sp>
        <p:nvSpPr>
          <p:cNvPr id="15" name="TextBox 14">
            <a:extLst>
              <a:ext uri="{FF2B5EF4-FFF2-40B4-BE49-F238E27FC236}">
                <a16:creationId xmlns:a16="http://schemas.microsoft.com/office/drawing/2014/main" id="{BFA25CC4-19BE-4E11-A693-36DC966BD30B}"/>
              </a:ext>
            </a:extLst>
          </p:cNvPr>
          <p:cNvSpPr txBox="1"/>
          <p:nvPr/>
        </p:nvSpPr>
        <p:spPr>
          <a:xfrm>
            <a:off x="1370720" y="4514941"/>
            <a:ext cx="4270247" cy="588034"/>
          </a:xfrm>
          <a:prstGeom prst="rect">
            <a:avLst/>
          </a:prstGeom>
          <a:noFill/>
          <a:ln w="6350" cap="sq">
            <a:noFill/>
            <a:miter lim="800000"/>
          </a:ln>
        </p:spPr>
        <p:txBody>
          <a:bodyPr wrap="square" lIns="182711" tIns="182711" rIns="182711" bIns="182711" rtlCol="0" anchor="ctr">
            <a:noAutofit/>
          </a:bodyPr>
          <a:lstStyle/>
          <a:p>
            <a:pPr defTabSz="1218072"/>
            <a:r>
              <a:rPr lang="en-US" sz="1399" kern="0" dirty="0">
                <a:solidFill>
                  <a:srgbClr val="000000"/>
                </a:solidFill>
              </a:rPr>
              <a:t>Chat, Web, Email, Facebook Messenger, Text, and Phone modalities are all available to use  </a:t>
            </a:r>
          </a:p>
        </p:txBody>
      </p:sp>
      <p:sp>
        <p:nvSpPr>
          <p:cNvPr id="16" name="TextBox 15">
            <a:extLst>
              <a:ext uri="{FF2B5EF4-FFF2-40B4-BE49-F238E27FC236}">
                <a16:creationId xmlns:a16="http://schemas.microsoft.com/office/drawing/2014/main" id="{E304C98F-5353-4ADA-BCDD-710F869237CA}"/>
              </a:ext>
            </a:extLst>
          </p:cNvPr>
          <p:cNvSpPr txBox="1"/>
          <p:nvPr/>
        </p:nvSpPr>
        <p:spPr>
          <a:xfrm>
            <a:off x="1370715" y="5663772"/>
            <a:ext cx="4270242" cy="588034"/>
          </a:xfrm>
          <a:prstGeom prst="rect">
            <a:avLst/>
          </a:prstGeom>
          <a:noFill/>
          <a:ln w="6350" cap="sq">
            <a:noFill/>
            <a:miter lim="800000"/>
          </a:ln>
        </p:spPr>
        <p:txBody>
          <a:bodyPr wrap="square" lIns="182711" tIns="182711" rIns="182711" bIns="182711" rtlCol="0" anchor="ctr">
            <a:noAutofit/>
          </a:bodyPr>
          <a:lstStyle/>
          <a:p>
            <a:pPr defTabSz="1218072"/>
            <a:r>
              <a:rPr lang="en-US" sz="1399" kern="0" dirty="0">
                <a:solidFill>
                  <a:srgbClr val="000000"/>
                </a:solidFill>
              </a:rPr>
              <a:t>Reach end users through campaigns and nudging to prevent support requests and improve experience</a:t>
            </a:r>
          </a:p>
        </p:txBody>
      </p:sp>
      <p:sp>
        <p:nvSpPr>
          <p:cNvPr id="17" name="TextBox 16">
            <a:extLst>
              <a:ext uri="{FF2B5EF4-FFF2-40B4-BE49-F238E27FC236}">
                <a16:creationId xmlns:a16="http://schemas.microsoft.com/office/drawing/2014/main" id="{1061D46C-677D-473B-BD01-6B5987CF419E}"/>
              </a:ext>
            </a:extLst>
          </p:cNvPr>
          <p:cNvSpPr txBox="1"/>
          <p:nvPr/>
        </p:nvSpPr>
        <p:spPr>
          <a:xfrm>
            <a:off x="7056841" y="3307184"/>
            <a:ext cx="4354256" cy="588034"/>
          </a:xfrm>
          <a:prstGeom prst="rect">
            <a:avLst/>
          </a:prstGeom>
          <a:noFill/>
          <a:ln w="6350" cap="sq">
            <a:noFill/>
            <a:miter lim="800000"/>
          </a:ln>
        </p:spPr>
        <p:txBody>
          <a:bodyPr wrap="square" lIns="182711" tIns="182711" rIns="182711" bIns="182711" rtlCol="0" anchor="ctr">
            <a:noAutofit/>
          </a:bodyPr>
          <a:lstStyle/>
          <a:p>
            <a:pPr defTabSz="1218072"/>
            <a:r>
              <a:rPr lang="en-US" sz="1399" kern="0" dirty="0">
                <a:solidFill>
                  <a:srgbClr val="000000"/>
                </a:solidFill>
              </a:rPr>
              <a:t>An enhanced level of insight into end user problems, service levels and customer satisfaction</a:t>
            </a:r>
          </a:p>
        </p:txBody>
      </p:sp>
      <p:sp>
        <p:nvSpPr>
          <p:cNvPr id="18" name="TextBox 17">
            <a:extLst>
              <a:ext uri="{FF2B5EF4-FFF2-40B4-BE49-F238E27FC236}">
                <a16:creationId xmlns:a16="http://schemas.microsoft.com/office/drawing/2014/main" id="{9B2D4A35-1388-4887-A8A9-FA85CD4C8A20}"/>
              </a:ext>
            </a:extLst>
          </p:cNvPr>
          <p:cNvSpPr txBox="1"/>
          <p:nvPr/>
        </p:nvSpPr>
        <p:spPr>
          <a:xfrm>
            <a:off x="7056841" y="4478576"/>
            <a:ext cx="4711276" cy="588034"/>
          </a:xfrm>
          <a:prstGeom prst="rect">
            <a:avLst/>
          </a:prstGeom>
          <a:noFill/>
          <a:ln w="6350" cap="sq">
            <a:noFill/>
            <a:miter lim="800000"/>
          </a:ln>
        </p:spPr>
        <p:txBody>
          <a:bodyPr wrap="square" lIns="182711" tIns="182711" rIns="182711" bIns="182711" rtlCol="0" anchor="ctr">
            <a:noAutofit/>
          </a:bodyPr>
          <a:lstStyle/>
          <a:p>
            <a:pPr defTabSz="1218072"/>
            <a:r>
              <a:rPr lang="en-US" sz="1399" kern="0" dirty="0">
                <a:solidFill>
                  <a:srgbClr val="000000"/>
                </a:solidFill>
              </a:rPr>
              <a:t>Account Management to analyze and report on the user experience to improve and develop training resources</a:t>
            </a:r>
          </a:p>
        </p:txBody>
      </p:sp>
      <p:sp>
        <p:nvSpPr>
          <p:cNvPr id="19" name="TextBox 18">
            <a:extLst>
              <a:ext uri="{FF2B5EF4-FFF2-40B4-BE49-F238E27FC236}">
                <a16:creationId xmlns:a16="http://schemas.microsoft.com/office/drawing/2014/main" id="{3DB7B5E4-3558-4580-AEBC-B7AD547C81BE}"/>
              </a:ext>
            </a:extLst>
          </p:cNvPr>
          <p:cNvSpPr txBox="1"/>
          <p:nvPr/>
        </p:nvSpPr>
        <p:spPr>
          <a:xfrm>
            <a:off x="7056842" y="5628462"/>
            <a:ext cx="4711276" cy="588034"/>
          </a:xfrm>
          <a:prstGeom prst="rect">
            <a:avLst/>
          </a:prstGeom>
          <a:solidFill>
            <a:schemeClr val="bg1"/>
          </a:solidFill>
          <a:ln w="6350" cap="sq">
            <a:noFill/>
            <a:miter lim="800000"/>
          </a:ln>
        </p:spPr>
        <p:txBody>
          <a:bodyPr wrap="square" lIns="182711" tIns="182711" rIns="182711" bIns="182711" rtlCol="0" anchor="ctr">
            <a:noAutofit/>
          </a:bodyPr>
          <a:lstStyle/>
          <a:p>
            <a:pPr defTabSz="1218072"/>
            <a:r>
              <a:rPr lang="en-US" sz="1399" kern="0" dirty="0">
                <a:solidFill>
                  <a:srgbClr val="000000"/>
                </a:solidFill>
              </a:rPr>
              <a:t>Our consultants will work with our content management team to build your external and internal knowledge base</a:t>
            </a:r>
          </a:p>
        </p:txBody>
      </p:sp>
      <p:pic>
        <p:nvPicPr>
          <p:cNvPr id="21" name="Graphic 20" descr="Call center">
            <a:extLst>
              <a:ext uri="{FF2B5EF4-FFF2-40B4-BE49-F238E27FC236}">
                <a16:creationId xmlns:a16="http://schemas.microsoft.com/office/drawing/2014/main" id="{0B402FBE-47E1-4873-B2C3-7F8B17244F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3125" y="1564592"/>
            <a:ext cx="496464" cy="496464"/>
          </a:xfrm>
          <a:prstGeom prst="rect">
            <a:avLst/>
          </a:prstGeom>
        </p:spPr>
      </p:pic>
      <p:pic>
        <p:nvPicPr>
          <p:cNvPr id="23" name="Graphic 22" descr="Smart Phone">
            <a:extLst>
              <a:ext uri="{FF2B5EF4-FFF2-40B4-BE49-F238E27FC236}">
                <a16:creationId xmlns:a16="http://schemas.microsoft.com/office/drawing/2014/main" id="{4BE3FAE3-6A65-4A60-B217-64B757711E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1211" y="3968358"/>
            <a:ext cx="496466" cy="496466"/>
          </a:xfrm>
          <a:prstGeom prst="rect">
            <a:avLst/>
          </a:prstGeom>
        </p:spPr>
      </p:pic>
      <p:pic>
        <p:nvPicPr>
          <p:cNvPr id="25" name="Graphic 24" descr="Books">
            <a:extLst>
              <a:ext uri="{FF2B5EF4-FFF2-40B4-BE49-F238E27FC236}">
                <a16:creationId xmlns:a16="http://schemas.microsoft.com/office/drawing/2014/main" id="{1FCDA21C-6518-4EA1-8C5D-91D85A3552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07859" y="5177203"/>
            <a:ext cx="496467" cy="496467"/>
          </a:xfrm>
          <a:prstGeom prst="rect">
            <a:avLst/>
          </a:prstGeom>
        </p:spPr>
      </p:pic>
      <p:pic>
        <p:nvPicPr>
          <p:cNvPr id="27" name="Graphic 26" descr="Circles with arrows">
            <a:extLst>
              <a:ext uri="{FF2B5EF4-FFF2-40B4-BE49-F238E27FC236}">
                <a16:creationId xmlns:a16="http://schemas.microsoft.com/office/drawing/2014/main" id="{8A364AF9-95FC-4087-AAAD-F4D71402468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15417" y="3969783"/>
            <a:ext cx="496467" cy="496467"/>
          </a:xfrm>
          <a:prstGeom prst="rect">
            <a:avLst/>
          </a:prstGeom>
        </p:spPr>
      </p:pic>
      <p:pic>
        <p:nvPicPr>
          <p:cNvPr id="29" name="Graphic 28" descr="Presentation with pie chart">
            <a:extLst>
              <a:ext uri="{FF2B5EF4-FFF2-40B4-BE49-F238E27FC236}">
                <a16:creationId xmlns:a16="http://schemas.microsoft.com/office/drawing/2014/main" id="{8320C18B-B74D-44D3-8B21-E6729235E45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15414" y="2757660"/>
            <a:ext cx="496468" cy="496468"/>
          </a:xfrm>
          <a:prstGeom prst="rect">
            <a:avLst/>
          </a:prstGeom>
        </p:spPr>
      </p:pic>
      <p:pic>
        <p:nvPicPr>
          <p:cNvPr id="33" name="Graphic 32" descr="Smiling face with no fill">
            <a:extLst>
              <a:ext uri="{FF2B5EF4-FFF2-40B4-BE49-F238E27FC236}">
                <a16:creationId xmlns:a16="http://schemas.microsoft.com/office/drawing/2014/main" id="{0BD6CC97-2008-4AF0-B779-384BC366EC5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21211" y="5170241"/>
            <a:ext cx="496468" cy="496468"/>
          </a:xfrm>
          <a:prstGeom prst="rect">
            <a:avLst/>
          </a:prstGeom>
        </p:spPr>
      </p:pic>
      <p:sp>
        <p:nvSpPr>
          <p:cNvPr id="26" name="TextBox 25">
            <a:extLst>
              <a:ext uri="{FF2B5EF4-FFF2-40B4-BE49-F238E27FC236}">
                <a16:creationId xmlns:a16="http://schemas.microsoft.com/office/drawing/2014/main" id="{AC64471C-5FB7-48B2-946E-C1DBEA0B6A32}"/>
              </a:ext>
            </a:extLst>
          </p:cNvPr>
          <p:cNvSpPr txBox="1"/>
          <p:nvPr/>
        </p:nvSpPr>
        <p:spPr>
          <a:xfrm>
            <a:off x="7049285" y="1558718"/>
            <a:ext cx="4277815" cy="493531"/>
          </a:xfrm>
          <a:prstGeom prst="roundRect">
            <a:avLst/>
          </a:prstGeom>
          <a:solidFill>
            <a:schemeClr val="accent5"/>
          </a:solidFill>
          <a:ln w="6350" cap="sq">
            <a:noFill/>
            <a:miter lim="800000"/>
          </a:ln>
        </p:spPr>
        <p:txBody>
          <a:bodyPr wrap="square" lIns="182711" tIns="182711" rIns="182711" bIns="182711" rtlCol="0" anchor="ctr">
            <a:noAutofit/>
          </a:bodyPr>
          <a:lstStyle/>
          <a:p>
            <a:pPr algn="ctr" defTabSz="1218072"/>
            <a:r>
              <a:rPr lang="en-US" sz="1865" b="1" kern="0" dirty="0">
                <a:solidFill>
                  <a:schemeClr val="bg1"/>
                </a:solidFill>
              </a:rPr>
              <a:t>Integrations into SmartView</a:t>
            </a:r>
          </a:p>
        </p:txBody>
      </p:sp>
      <p:sp>
        <p:nvSpPr>
          <p:cNvPr id="28" name="TextBox 27">
            <a:extLst>
              <a:ext uri="{FF2B5EF4-FFF2-40B4-BE49-F238E27FC236}">
                <a16:creationId xmlns:a16="http://schemas.microsoft.com/office/drawing/2014/main" id="{0926839C-5E43-42CD-8D87-FCC810CCFFFC}"/>
              </a:ext>
            </a:extLst>
          </p:cNvPr>
          <p:cNvSpPr txBox="1"/>
          <p:nvPr/>
        </p:nvSpPr>
        <p:spPr>
          <a:xfrm>
            <a:off x="7049285" y="2087141"/>
            <a:ext cx="4354256" cy="588034"/>
          </a:xfrm>
          <a:prstGeom prst="rect">
            <a:avLst/>
          </a:prstGeom>
          <a:noFill/>
          <a:ln w="6350" cap="sq">
            <a:noFill/>
            <a:miter lim="800000"/>
          </a:ln>
        </p:spPr>
        <p:txBody>
          <a:bodyPr wrap="square" lIns="182711" tIns="182711" rIns="182711" bIns="182711" rtlCol="0" anchor="ctr">
            <a:noAutofit/>
          </a:bodyPr>
          <a:lstStyle/>
          <a:p>
            <a:pPr defTabSz="1218072"/>
            <a:r>
              <a:rPr lang="en-US" sz="1399" kern="0" dirty="0">
                <a:solidFill>
                  <a:srgbClr val="000000"/>
                </a:solidFill>
              </a:rPr>
              <a:t>Integration capabilities supporting APIs that could provide key insights and detail to support agents</a:t>
            </a:r>
          </a:p>
        </p:txBody>
      </p:sp>
      <p:pic>
        <p:nvPicPr>
          <p:cNvPr id="12" name="Graphic 11" descr="Connected">
            <a:extLst>
              <a:ext uri="{FF2B5EF4-FFF2-40B4-BE49-F238E27FC236}">
                <a16:creationId xmlns:a16="http://schemas.microsoft.com/office/drawing/2014/main" id="{568DC11C-D72B-4202-BC27-B332469C111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03553" y="1555780"/>
            <a:ext cx="496468" cy="496468"/>
          </a:xfrm>
          <a:prstGeom prst="rect">
            <a:avLst/>
          </a:prstGeom>
        </p:spPr>
      </p:pic>
      <p:pic>
        <p:nvPicPr>
          <p:cNvPr id="20" name="Graphic 19" descr="Robot">
            <a:extLst>
              <a:ext uri="{FF2B5EF4-FFF2-40B4-BE49-F238E27FC236}">
                <a16:creationId xmlns:a16="http://schemas.microsoft.com/office/drawing/2014/main" id="{09738FDA-48E8-4EBA-BFE7-7F66C743A35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67339" y="2720691"/>
            <a:ext cx="588033" cy="588033"/>
          </a:xfrm>
          <a:prstGeom prst="rect">
            <a:avLst/>
          </a:prstGeom>
        </p:spPr>
      </p:pic>
    </p:spTree>
    <p:extLst>
      <p:ext uri="{BB962C8B-B14F-4D97-AF65-F5344CB8AC3E}">
        <p14:creationId xmlns:p14="http://schemas.microsoft.com/office/powerpoint/2010/main" val="284108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F63C15D-E3EE-4E83-86CD-78BCCCB0CF70}"/>
              </a:ext>
            </a:extLst>
          </p:cNvPr>
          <p:cNvSpPr txBox="1">
            <a:spLocks/>
          </p:cNvSpPr>
          <p:nvPr/>
        </p:nvSpPr>
        <p:spPr>
          <a:xfrm>
            <a:off x="1000387" y="2350169"/>
            <a:ext cx="10542256" cy="35470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4000" dirty="0">
              <a:solidFill>
                <a:schemeClr val="tx1">
                  <a:lumMod val="50000"/>
                  <a:lumOff val="50000"/>
                </a:schemeClr>
              </a:solidFill>
            </a:endParaRPr>
          </a:p>
        </p:txBody>
      </p:sp>
      <p:sp>
        <p:nvSpPr>
          <p:cNvPr id="3" name="Title 2">
            <a:extLst>
              <a:ext uri="{FF2B5EF4-FFF2-40B4-BE49-F238E27FC236}">
                <a16:creationId xmlns:a16="http://schemas.microsoft.com/office/drawing/2014/main" id="{AAE11AD9-3FAE-4C30-9924-7763A4C488EC}"/>
              </a:ext>
            </a:extLst>
          </p:cNvPr>
          <p:cNvSpPr>
            <a:spLocks noGrp="1"/>
          </p:cNvSpPr>
          <p:nvPr>
            <p:ph type="title"/>
          </p:nvPr>
        </p:nvSpPr>
        <p:spPr>
          <a:xfrm>
            <a:off x="839787" y="726281"/>
            <a:ext cx="8424529" cy="1600200"/>
          </a:xfrm>
        </p:spPr>
        <p:txBody>
          <a:bodyPr/>
          <a:lstStyle/>
          <a:p>
            <a:r>
              <a:rPr lang="en-US" dirty="0">
                <a:solidFill>
                  <a:srgbClr val="446CA9"/>
                </a:solidFill>
              </a:rPr>
              <a:t>Contact Information </a:t>
            </a:r>
          </a:p>
        </p:txBody>
      </p:sp>
      <p:sp>
        <p:nvSpPr>
          <p:cNvPr id="12" name="Text Placeholder 1">
            <a:extLst>
              <a:ext uri="{FF2B5EF4-FFF2-40B4-BE49-F238E27FC236}">
                <a16:creationId xmlns:a16="http://schemas.microsoft.com/office/drawing/2014/main" id="{38EE60F3-6297-4CF1-8A00-FC6F94263BD9}"/>
              </a:ext>
            </a:extLst>
          </p:cNvPr>
          <p:cNvSpPr txBox="1">
            <a:spLocks/>
          </p:cNvSpPr>
          <p:nvPr/>
        </p:nvSpPr>
        <p:spPr>
          <a:xfrm>
            <a:off x="1303420" y="5943464"/>
            <a:ext cx="9316454" cy="7630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NOTE: This presentation leaves copyright of the content to the presenter. Unless otherwise noted in the materials, uploaded content carries the </a:t>
            </a:r>
            <a:r>
              <a:rPr lang="en-US" sz="1200" dirty="0">
                <a:hlinkClick r:id="rId2"/>
              </a:rPr>
              <a:t>Creative Commons Attribution 4.0 International (CC BY 4.0), </a:t>
            </a:r>
            <a:r>
              <a:rPr lang="en-US" sz="1200" dirty="0"/>
              <a:t>which grants usage to the general public, with appropriate credit to the author.</a:t>
            </a:r>
          </a:p>
        </p:txBody>
      </p:sp>
      <p:sp>
        <p:nvSpPr>
          <p:cNvPr id="14" name="Text Placeholder 3">
            <a:extLst>
              <a:ext uri="{FF2B5EF4-FFF2-40B4-BE49-F238E27FC236}">
                <a16:creationId xmlns:a16="http://schemas.microsoft.com/office/drawing/2014/main" id="{BEE71080-E299-491A-86DA-498A98AD265F}"/>
              </a:ext>
            </a:extLst>
          </p:cNvPr>
          <p:cNvSpPr>
            <a:spLocks noGrp="1"/>
          </p:cNvSpPr>
          <p:nvPr>
            <p:ph type="body" sz="half" idx="2"/>
          </p:nvPr>
        </p:nvSpPr>
        <p:spPr>
          <a:xfrm>
            <a:off x="860424" y="2428875"/>
            <a:ext cx="9759450" cy="3177841"/>
          </a:xfrm>
        </p:spPr>
        <p:txBody>
          <a:bodyPr/>
          <a:lstStyle/>
          <a:p>
            <a:r>
              <a:rPr lang="en-US" sz="2000" b="1" dirty="0"/>
              <a:t>Miami University of Ohio</a:t>
            </a:r>
          </a:p>
          <a:p>
            <a:pPr marL="285750" indent="-285750">
              <a:buFont typeface="Arial" panose="020B0604020202020204" pitchFamily="34" charset="0"/>
              <a:buChar char="•"/>
            </a:pPr>
            <a:r>
              <a:rPr lang="en-US" sz="1800" b="1" dirty="0"/>
              <a:t>Bob Black, </a:t>
            </a:r>
            <a:r>
              <a:rPr lang="en-US" sz="1800" dirty="0"/>
              <a:t>Assistant Director, IT Process and Planning, </a:t>
            </a:r>
            <a:r>
              <a:rPr lang="en-US" sz="1800" dirty="0">
                <a:hlinkClick r:id="rId3"/>
              </a:rPr>
              <a:t>bob.black@miamioh.edu</a:t>
            </a:r>
            <a:r>
              <a:rPr lang="en-US" sz="1800" dirty="0"/>
              <a:t> </a:t>
            </a:r>
          </a:p>
          <a:p>
            <a:r>
              <a:rPr lang="en-US" sz="2000" b="1" dirty="0"/>
              <a:t>Blackboard</a:t>
            </a:r>
          </a:p>
          <a:p>
            <a:pPr marL="285750" indent="-285750">
              <a:buFont typeface="Arial" panose="020B0604020202020204" pitchFamily="34" charset="0"/>
              <a:buChar char="•"/>
            </a:pPr>
            <a:r>
              <a:rPr lang="en-US" sz="1800" b="1" dirty="0"/>
              <a:t>Daniel Woodcock, </a:t>
            </a:r>
            <a:r>
              <a:rPr lang="en-US" sz="1800" dirty="0"/>
              <a:t>Director of Help Desk Services, </a:t>
            </a:r>
            <a:r>
              <a:rPr lang="en-US" sz="1800" dirty="0">
                <a:hlinkClick r:id="rId4"/>
              </a:rPr>
              <a:t>Daniel.Woodcock@blackboard.com</a:t>
            </a:r>
            <a:r>
              <a:rPr lang="en-US" sz="1800"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99263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1C3572A-5D97-4C60-AF84-B037BA4954C6}"/>
              </a:ext>
            </a:extLst>
          </p:cNvPr>
          <p:cNvSpPr>
            <a:spLocks noGrp="1"/>
          </p:cNvSpPr>
          <p:nvPr>
            <p:ph type="title"/>
          </p:nvPr>
        </p:nvSpPr>
        <p:spPr>
          <a:xfrm>
            <a:off x="807882" y="779539"/>
            <a:ext cx="8440392" cy="857250"/>
          </a:xfrm>
          <a:prstGeom prst="rect">
            <a:avLst/>
          </a:prstGeom>
        </p:spPr>
        <p:txBody>
          <a:bodyPr>
            <a:normAutofit fontScale="90000"/>
          </a:bodyPr>
          <a:lstStyle/>
          <a:p>
            <a:r>
              <a:rPr lang="en-US" sz="4900" dirty="0">
                <a:solidFill>
                  <a:srgbClr val="446CA9"/>
                </a:solidFill>
              </a:rPr>
              <a:t>Session Evaluations</a:t>
            </a:r>
            <a:br>
              <a:rPr lang="en-US" sz="2800" dirty="0"/>
            </a:br>
            <a:r>
              <a:rPr lang="en-US" sz="2200" dirty="0"/>
              <a:t>There are two ways to access the session and presenter evaluations:</a:t>
            </a:r>
            <a:endParaRPr lang="en-US" sz="2000" dirty="0"/>
          </a:p>
        </p:txBody>
      </p:sp>
      <p:sp>
        <p:nvSpPr>
          <p:cNvPr id="7" name="Text Placeholder 2">
            <a:extLst>
              <a:ext uri="{FF2B5EF4-FFF2-40B4-BE49-F238E27FC236}">
                <a16:creationId xmlns:a16="http://schemas.microsoft.com/office/drawing/2014/main" id="{2F63C15D-E3EE-4E83-86CD-78BCCCB0CF70}"/>
              </a:ext>
            </a:extLst>
          </p:cNvPr>
          <p:cNvSpPr txBox="1">
            <a:spLocks/>
          </p:cNvSpPr>
          <p:nvPr/>
        </p:nvSpPr>
        <p:spPr>
          <a:xfrm>
            <a:off x="1000387" y="2350169"/>
            <a:ext cx="7547810" cy="31282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rgbClr val="446CA9"/>
                </a:solidFill>
              </a:rPr>
              <a:t>1</a:t>
            </a:r>
          </a:p>
          <a:p>
            <a:pPr marL="0" indent="0">
              <a:buFont typeface="Arial" panose="020B0604020202020204" pitchFamily="34" charset="0"/>
              <a:buNone/>
            </a:pPr>
            <a:endParaRPr lang="en-US" sz="4000" dirty="0">
              <a:solidFill>
                <a:schemeClr val="tx1">
                  <a:lumMod val="50000"/>
                  <a:lumOff val="50000"/>
                </a:schemeClr>
              </a:solidFill>
            </a:endParaRPr>
          </a:p>
          <a:p>
            <a:pPr marL="0" indent="0">
              <a:buFont typeface="Arial" panose="020B0604020202020204" pitchFamily="34" charset="0"/>
              <a:buNone/>
            </a:pPr>
            <a:r>
              <a:rPr lang="en-US" sz="4000" dirty="0">
                <a:solidFill>
                  <a:srgbClr val="446CA9"/>
                </a:solidFill>
              </a:rPr>
              <a:t>2</a:t>
            </a:r>
          </a:p>
        </p:txBody>
      </p:sp>
      <p:sp>
        <p:nvSpPr>
          <p:cNvPr id="8" name="TextBox 7">
            <a:extLst>
              <a:ext uri="{FF2B5EF4-FFF2-40B4-BE49-F238E27FC236}">
                <a16:creationId xmlns:a16="http://schemas.microsoft.com/office/drawing/2014/main" id="{CCF91365-6C53-48AF-BE7B-1DA5CEB68C5A}"/>
              </a:ext>
            </a:extLst>
          </p:cNvPr>
          <p:cNvSpPr txBox="1"/>
          <p:nvPr/>
        </p:nvSpPr>
        <p:spPr>
          <a:xfrm>
            <a:off x="1534491" y="3819782"/>
            <a:ext cx="2957298" cy="1569660"/>
          </a:xfrm>
          <a:prstGeom prst="rect">
            <a:avLst/>
          </a:prstGeom>
          <a:noFill/>
        </p:spPr>
        <p:txBody>
          <a:bodyPr wrap="square" rtlCol="0">
            <a:spAutoFit/>
          </a:bodyPr>
          <a:lstStyle/>
          <a:p>
            <a:r>
              <a:rPr lang="en-US" sz="1600" dirty="0"/>
              <a:t>From the mobile app, click on the session you want from the schedule &gt; then scroll down or click on the associated resources &gt; and the </a:t>
            </a:r>
            <a:r>
              <a:rPr lang="en-US" sz="1600" dirty="0">
                <a:solidFill>
                  <a:srgbClr val="446CA9"/>
                </a:solidFill>
              </a:rPr>
              <a:t>evaluation </a:t>
            </a:r>
            <a:r>
              <a:rPr lang="en-US" sz="1600" dirty="0"/>
              <a:t>will pop up in the list</a:t>
            </a:r>
          </a:p>
        </p:txBody>
      </p:sp>
      <p:sp>
        <p:nvSpPr>
          <p:cNvPr id="9" name="TextBox 8">
            <a:extLst>
              <a:ext uri="{FF2B5EF4-FFF2-40B4-BE49-F238E27FC236}">
                <a16:creationId xmlns:a16="http://schemas.microsoft.com/office/drawing/2014/main" id="{E1D61638-B65C-4C26-A662-6F5DAE2846BE}"/>
              </a:ext>
            </a:extLst>
          </p:cNvPr>
          <p:cNvSpPr txBox="1"/>
          <p:nvPr/>
        </p:nvSpPr>
        <p:spPr>
          <a:xfrm>
            <a:off x="1556793" y="2585930"/>
            <a:ext cx="2771747" cy="584775"/>
          </a:xfrm>
          <a:prstGeom prst="rect">
            <a:avLst/>
          </a:prstGeom>
          <a:noFill/>
        </p:spPr>
        <p:txBody>
          <a:bodyPr wrap="square" rtlCol="0">
            <a:spAutoFit/>
          </a:bodyPr>
          <a:lstStyle/>
          <a:p>
            <a:r>
              <a:rPr lang="en-US" sz="1600" dirty="0"/>
              <a:t>In the online agenda, click on the “</a:t>
            </a:r>
            <a:r>
              <a:rPr lang="en-US" sz="1600" dirty="0">
                <a:solidFill>
                  <a:srgbClr val="446CA9"/>
                </a:solidFill>
              </a:rPr>
              <a:t>Evaluate Session</a:t>
            </a:r>
            <a:r>
              <a:rPr lang="en-US" sz="1600" dirty="0"/>
              <a:t>” link</a:t>
            </a:r>
          </a:p>
        </p:txBody>
      </p:sp>
      <p:pic>
        <p:nvPicPr>
          <p:cNvPr id="10" name="Picture 9">
            <a:extLst>
              <a:ext uri="{FF2B5EF4-FFF2-40B4-BE49-F238E27FC236}">
                <a16:creationId xmlns:a16="http://schemas.microsoft.com/office/drawing/2014/main" id="{88FFA51A-01BE-4644-9E4E-BA9458958095}"/>
              </a:ext>
            </a:extLst>
          </p:cNvPr>
          <p:cNvPicPr>
            <a:picLocks noChangeAspect="1"/>
          </p:cNvPicPr>
          <p:nvPr/>
        </p:nvPicPr>
        <p:blipFill>
          <a:blip r:embed="rId2"/>
          <a:stretch>
            <a:fillRect/>
          </a:stretch>
        </p:blipFill>
        <p:spPr>
          <a:xfrm>
            <a:off x="5013158" y="1879398"/>
            <a:ext cx="5518484" cy="1417279"/>
          </a:xfrm>
          <a:prstGeom prst="rect">
            <a:avLst/>
          </a:prstGeom>
        </p:spPr>
      </p:pic>
      <p:pic>
        <p:nvPicPr>
          <p:cNvPr id="11" name="Picture 10">
            <a:extLst>
              <a:ext uri="{FF2B5EF4-FFF2-40B4-BE49-F238E27FC236}">
                <a16:creationId xmlns:a16="http://schemas.microsoft.com/office/drawing/2014/main" id="{BC543409-459F-4B50-B554-E9347D57F7F8}"/>
              </a:ext>
            </a:extLst>
          </p:cNvPr>
          <p:cNvPicPr>
            <a:picLocks noChangeAspect="1"/>
          </p:cNvPicPr>
          <p:nvPr/>
        </p:nvPicPr>
        <p:blipFill>
          <a:blip r:embed="rId3"/>
          <a:stretch>
            <a:fillRect/>
          </a:stretch>
        </p:blipFill>
        <p:spPr>
          <a:xfrm>
            <a:off x="5013158" y="3462565"/>
            <a:ext cx="5519942" cy="2232382"/>
          </a:xfrm>
          <a:prstGeom prst="rect">
            <a:avLst/>
          </a:prstGeom>
        </p:spPr>
      </p:pic>
    </p:spTree>
    <p:extLst>
      <p:ext uri="{BB962C8B-B14F-4D97-AF65-F5344CB8AC3E}">
        <p14:creationId xmlns:p14="http://schemas.microsoft.com/office/powerpoint/2010/main" val="3371207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8B42-3E68-4BBE-91E5-A4A030F19AA9}"/>
              </a:ext>
            </a:extLst>
          </p:cNvPr>
          <p:cNvSpPr>
            <a:spLocks noGrp="1"/>
          </p:cNvSpPr>
          <p:nvPr>
            <p:ph type="title"/>
          </p:nvPr>
        </p:nvSpPr>
        <p:spPr/>
        <p:txBody>
          <a:bodyPr/>
          <a:lstStyle/>
          <a:p>
            <a:r>
              <a:rPr lang="en-US" dirty="0"/>
              <a:t>Customer Service in Higher Education</a:t>
            </a:r>
          </a:p>
        </p:txBody>
      </p:sp>
      <p:sp>
        <p:nvSpPr>
          <p:cNvPr id="4" name="TextBox 3">
            <a:extLst>
              <a:ext uri="{FF2B5EF4-FFF2-40B4-BE49-F238E27FC236}">
                <a16:creationId xmlns:a16="http://schemas.microsoft.com/office/drawing/2014/main" id="{99A1E141-B3F0-4E76-852C-1ED7D35E652B}"/>
              </a:ext>
            </a:extLst>
          </p:cNvPr>
          <p:cNvSpPr txBox="1"/>
          <p:nvPr/>
        </p:nvSpPr>
        <p:spPr>
          <a:xfrm>
            <a:off x="698287" y="3263334"/>
            <a:ext cx="1776584" cy="669088"/>
          </a:xfrm>
          <a:prstGeom prst="rect">
            <a:avLst/>
          </a:prstGeom>
          <a:noFill/>
        </p:spPr>
        <p:txBody>
          <a:bodyPr wrap="square" lIns="143867" tIns="143867" rIns="143867" bIns="143867" rtlCol="0" anchor="t">
            <a:noAutofit/>
          </a:bodyPr>
          <a:lstStyle/>
          <a:p>
            <a:pPr algn="ctr"/>
            <a:r>
              <a:rPr lang="en-US" sz="1465" i="1" dirty="0"/>
              <a:t>“When is the deadline for my application?”</a:t>
            </a:r>
          </a:p>
        </p:txBody>
      </p:sp>
      <p:sp>
        <p:nvSpPr>
          <p:cNvPr id="5" name="TextBox 4">
            <a:extLst>
              <a:ext uri="{FF2B5EF4-FFF2-40B4-BE49-F238E27FC236}">
                <a16:creationId xmlns:a16="http://schemas.microsoft.com/office/drawing/2014/main" id="{918049C6-9B43-42BF-A4FA-81B7B2261D89}"/>
              </a:ext>
            </a:extLst>
          </p:cNvPr>
          <p:cNvSpPr txBox="1"/>
          <p:nvPr/>
        </p:nvSpPr>
        <p:spPr>
          <a:xfrm>
            <a:off x="5167770" y="3262165"/>
            <a:ext cx="1776584" cy="663793"/>
          </a:xfrm>
          <a:prstGeom prst="rect">
            <a:avLst/>
          </a:prstGeom>
          <a:noFill/>
        </p:spPr>
        <p:txBody>
          <a:bodyPr wrap="square" lIns="143867" tIns="143867" rIns="143867" bIns="143867" rtlCol="0" anchor="t">
            <a:noAutofit/>
          </a:bodyPr>
          <a:lstStyle>
            <a:defPPr>
              <a:defRPr lang="en-US"/>
            </a:defPPr>
            <a:lvl1pPr algn="ctr">
              <a:defRPr sz="1400">
                <a:solidFill>
                  <a:schemeClr val="bg1"/>
                </a:solidFill>
              </a:defRPr>
            </a:lvl1pPr>
          </a:lstStyle>
          <a:p>
            <a:r>
              <a:rPr lang="en-US" sz="1465" i="1" dirty="0">
                <a:solidFill>
                  <a:schemeClr val="tx1"/>
                </a:solidFill>
              </a:rPr>
              <a:t>“How do I apply</a:t>
            </a:r>
            <a:br>
              <a:rPr lang="en-US" sz="1465" i="1" dirty="0">
                <a:solidFill>
                  <a:schemeClr val="tx1"/>
                </a:solidFill>
              </a:rPr>
            </a:br>
            <a:r>
              <a:rPr lang="en-US" sz="1465" i="1" dirty="0">
                <a:solidFill>
                  <a:schemeClr val="tx1"/>
                </a:solidFill>
              </a:rPr>
              <a:t> for FAFSA?”</a:t>
            </a:r>
          </a:p>
        </p:txBody>
      </p:sp>
      <p:sp>
        <p:nvSpPr>
          <p:cNvPr id="6" name="TextBox 5">
            <a:extLst>
              <a:ext uri="{FF2B5EF4-FFF2-40B4-BE49-F238E27FC236}">
                <a16:creationId xmlns:a16="http://schemas.microsoft.com/office/drawing/2014/main" id="{C1993970-7A44-48A6-8B48-68E0C4562E29}"/>
              </a:ext>
            </a:extLst>
          </p:cNvPr>
          <p:cNvSpPr txBox="1"/>
          <p:nvPr/>
        </p:nvSpPr>
        <p:spPr>
          <a:xfrm>
            <a:off x="9599351" y="1945165"/>
            <a:ext cx="1776584" cy="246093"/>
          </a:xfrm>
          <a:prstGeom prst="rect">
            <a:avLst/>
          </a:prstGeom>
          <a:noFill/>
        </p:spPr>
        <p:txBody>
          <a:bodyPr wrap="square" lIns="0" tIns="0" rIns="0" bIns="0" rtlCol="0" anchor="ctr">
            <a:spAutoFit/>
          </a:bodyPr>
          <a:lstStyle/>
          <a:p>
            <a:pPr algn="ctr"/>
            <a:r>
              <a:rPr lang="en-US" sz="1599" b="1" dirty="0">
                <a:solidFill>
                  <a:schemeClr val="accent1"/>
                </a:solidFill>
                <a:cs typeface="+mj-cs"/>
              </a:rPr>
              <a:t>ADVISING</a:t>
            </a:r>
          </a:p>
        </p:txBody>
      </p:sp>
      <p:sp>
        <p:nvSpPr>
          <p:cNvPr id="7" name="TextBox 6">
            <a:extLst>
              <a:ext uri="{FF2B5EF4-FFF2-40B4-BE49-F238E27FC236}">
                <a16:creationId xmlns:a16="http://schemas.microsoft.com/office/drawing/2014/main" id="{F30E7E40-D0B2-4BCF-95DA-7A2951F561A5}"/>
              </a:ext>
            </a:extLst>
          </p:cNvPr>
          <p:cNvSpPr txBox="1"/>
          <p:nvPr/>
        </p:nvSpPr>
        <p:spPr>
          <a:xfrm>
            <a:off x="2933029" y="3262165"/>
            <a:ext cx="1776584" cy="663793"/>
          </a:xfrm>
          <a:prstGeom prst="rect">
            <a:avLst/>
          </a:prstGeom>
          <a:noFill/>
        </p:spPr>
        <p:txBody>
          <a:bodyPr wrap="square" lIns="143867" tIns="143867" rIns="143867" bIns="143867" rtlCol="0" anchor="t">
            <a:noAutofit/>
          </a:bodyPr>
          <a:lstStyle>
            <a:defPPr>
              <a:defRPr lang="en-US"/>
            </a:defPPr>
            <a:lvl1pPr algn="ctr">
              <a:defRPr sz="1400">
                <a:solidFill>
                  <a:schemeClr val="bg1"/>
                </a:solidFill>
              </a:defRPr>
            </a:lvl1pPr>
          </a:lstStyle>
          <a:p>
            <a:r>
              <a:rPr lang="en-US" sz="1465" i="1" dirty="0">
                <a:solidFill>
                  <a:schemeClr val="tx1"/>
                </a:solidFill>
              </a:rPr>
              <a:t>“I need to order</a:t>
            </a:r>
            <a:br>
              <a:rPr lang="en-US" sz="1465" i="1" dirty="0">
                <a:solidFill>
                  <a:schemeClr val="tx1"/>
                </a:solidFill>
              </a:rPr>
            </a:br>
            <a:r>
              <a:rPr lang="en-US" sz="1465" i="1" dirty="0">
                <a:solidFill>
                  <a:schemeClr val="tx1"/>
                </a:solidFill>
              </a:rPr>
              <a:t> my transcript!”</a:t>
            </a:r>
          </a:p>
        </p:txBody>
      </p:sp>
      <p:sp>
        <p:nvSpPr>
          <p:cNvPr id="8" name="TextBox 7">
            <a:extLst>
              <a:ext uri="{FF2B5EF4-FFF2-40B4-BE49-F238E27FC236}">
                <a16:creationId xmlns:a16="http://schemas.microsoft.com/office/drawing/2014/main" id="{82D97124-1495-4139-9BE0-4B6D2C3760B5}"/>
              </a:ext>
            </a:extLst>
          </p:cNvPr>
          <p:cNvSpPr txBox="1"/>
          <p:nvPr/>
        </p:nvSpPr>
        <p:spPr>
          <a:xfrm>
            <a:off x="7402512" y="3262165"/>
            <a:ext cx="1776584" cy="663793"/>
          </a:xfrm>
          <a:prstGeom prst="rect">
            <a:avLst/>
          </a:prstGeom>
          <a:noFill/>
        </p:spPr>
        <p:txBody>
          <a:bodyPr wrap="square" lIns="143867" tIns="143867" rIns="143867" bIns="143867" rtlCol="0" anchor="t">
            <a:noAutofit/>
          </a:bodyPr>
          <a:lstStyle>
            <a:defPPr>
              <a:defRPr lang="en-US"/>
            </a:defPPr>
            <a:lvl1pPr algn="ctr">
              <a:defRPr sz="1400">
                <a:solidFill>
                  <a:schemeClr val="bg1"/>
                </a:solidFill>
              </a:defRPr>
            </a:lvl1pPr>
          </a:lstStyle>
          <a:p>
            <a:r>
              <a:rPr lang="en-US" sz="1465" i="1" dirty="0">
                <a:solidFill>
                  <a:schemeClr val="tx1"/>
                </a:solidFill>
              </a:rPr>
              <a:t>“When is my tuition due?”</a:t>
            </a:r>
          </a:p>
        </p:txBody>
      </p:sp>
      <p:cxnSp>
        <p:nvCxnSpPr>
          <p:cNvPr id="9" name="Straight Connector 8">
            <a:extLst>
              <a:ext uri="{FF2B5EF4-FFF2-40B4-BE49-F238E27FC236}">
                <a16:creationId xmlns:a16="http://schemas.microsoft.com/office/drawing/2014/main" id="{6B28161D-7C1C-4584-981B-753924BF4430}"/>
              </a:ext>
            </a:extLst>
          </p:cNvPr>
          <p:cNvCxnSpPr>
            <a:cxnSpLocks/>
          </p:cNvCxnSpPr>
          <p:nvPr/>
        </p:nvCxnSpPr>
        <p:spPr>
          <a:xfrm>
            <a:off x="613970" y="2703676"/>
            <a:ext cx="10967057" cy="0"/>
          </a:xfrm>
          <a:prstGeom prst="line">
            <a:avLst/>
          </a:prstGeom>
          <a:ln w="187325" cap="rnd">
            <a:gradFill flip="none" rotWithShape="1">
              <a:gsLst>
                <a:gs pos="92000">
                  <a:schemeClr val="accent3"/>
                </a:gs>
                <a:gs pos="50000">
                  <a:schemeClr val="accent2"/>
                </a:gs>
                <a:gs pos="0">
                  <a:schemeClr val="accent1"/>
                </a:gs>
              </a:gsLst>
              <a:lin ang="0" scaled="1"/>
              <a:tileRect/>
            </a:gra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A5817292-3025-4943-8BDD-DAAF4492654A}"/>
              </a:ext>
            </a:extLst>
          </p:cNvPr>
          <p:cNvSpPr/>
          <p:nvPr/>
        </p:nvSpPr>
        <p:spPr>
          <a:xfrm>
            <a:off x="1079830" y="2351665"/>
            <a:ext cx="961384" cy="850425"/>
          </a:xfrm>
          <a:prstGeom prst="ellipse">
            <a:avLst/>
          </a:prstGeom>
          <a:solidFill>
            <a:schemeClr val="tx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599">
              <a:solidFill>
                <a:schemeClr val="tx1"/>
              </a:solidFill>
              <a:latin typeface="+mj-lt"/>
            </a:endParaRPr>
          </a:p>
        </p:txBody>
      </p:sp>
      <p:sp>
        <p:nvSpPr>
          <p:cNvPr id="11" name="Oval 10">
            <a:extLst>
              <a:ext uri="{FF2B5EF4-FFF2-40B4-BE49-F238E27FC236}">
                <a16:creationId xmlns:a16="http://schemas.microsoft.com/office/drawing/2014/main" id="{79D8852A-E196-4F0B-8FBE-356BA3A4CDF1}"/>
              </a:ext>
            </a:extLst>
          </p:cNvPr>
          <p:cNvSpPr/>
          <p:nvPr/>
        </p:nvSpPr>
        <p:spPr>
          <a:xfrm>
            <a:off x="3312964" y="2351665"/>
            <a:ext cx="961384" cy="850425"/>
          </a:xfrm>
          <a:prstGeom prst="ellipse">
            <a:avLst/>
          </a:prstGeom>
          <a:solidFill>
            <a:schemeClr val="tx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599">
              <a:solidFill>
                <a:schemeClr val="tx1"/>
              </a:solidFill>
              <a:latin typeface="+mj-lt"/>
            </a:endParaRPr>
          </a:p>
        </p:txBody>
      </p:sp>
      <p:sp>
        <p:nvSpPr>
          <p:cNvPr id="12" name="Oval 11">
            <a:extLst>
              <a:ext uri="{FF2B5EF4-FFF2-40B4-BE49-F238E27FC236}">
                <a16:creationId xmlns:a16="http://schemas.microsoft.com/office/drawing/2014/main" id="{21A7EFCE-D55A-4092-96BD-245C87618B7E}"/>
              </a:ext>
            </a:extLst>
          </p:cNvPr>
          <p:cNvSpPr/>
          <p:nvPr/>
        </p:nvSpPr>
        <p:spPr>
          <a:xfrm>
            <a:off x="5546096" y="2351665"/>
            <a:ext cx="961384" cy="850425"/>
          </a:xfrm>
          <a:prstGeom prst="ellipse">
            <a:avLst/>
          </a:prstGeom>
          <a:solidFill>
            <a:schemeClr val="tx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599">
              <a:solidFill>
                <a:schemeClr val="tx1"/>
              </a:solidFill>
              <a:latin typeface="+mj-lt"/>
            </a:endParaRPr>
          </a:p>
        </p:txBody>
      </p:sp>
      <p:sp>
        <p:nvSpPr>
          <p:cNvPr id="13" name="Oval 12">
            <a:extLst>
              <a:ext uri="{FF2B5EF4-FFF2-40B4-BE49-F238E27FC236}">
                <a16:creationId xmlns:a16="http://schemas.microsoft.com/office/drawing/2014/main" id="{9575431E-7F56-41AE-BF05-9C915656B800}"/>
              </a:ext>
            </a:extLst>
          </p:cNvPr>
          <p:cNvSpPr/>
          <p:nvPr/>
        </p:nvSpPr>
        <p:spPr>
          <a:xfrm>
            <a:off x="7779228" y="2351665"/>
            <a:ext cx="961384" cy="850425"/>
          </a:xfrm>
          <a:prstGeom prst="ellipse">
            <a:avLst/>
          </a:prstGeom>
          <a:solidFill>
            <a:schemeClr val="tx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599">
              <a:solidFill>
                <a:schemeClr val="tx1"/>
              </a:solidFill>
              <a:latin typeface="+mj-lt"/>
            </a:endParaRPr>
          </a:p>
        </p:txBody>
      </p:sp>
      <p:sp>
        <p:nvSpPr>
          <p:cNvPr id="14" name="Oval 13">
            <a:extLst>
              <a:ext uri="{FF2B5EF4-FFF2-40B4-BE49-F238E27FC236}">
                <a16:creationId xmlns:a16="http://schemas.microsoft.com/office/drawing/2014/main" id="{E6BB3D6B-068C-47E3-99DF-D1F3E05FD1C9}"/>
              </a:ext>
            </a:extLst>
          </p:cNvPr>
          <p:cNvSpPr/>
          <p:nvPr/>
        </p:nvSpPr>
        <p:spPr>
          <a:xfrm>
            <a:off x="10012359" y="2351665"/>
            <a:ext cx="961384" cy="850425"/>
          </a:xfrm>
          <a:prstGeom prst="ellipse">
            <a:avLst/>
          </a:prstGeom>
          <a:solidFill>
            <a:schemeClr val="tx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599">
              <a:solidFill>
                <a:schemeClr val="tx1"/>
              </a:solidFill>
              <a:latin typeface="+mj-lt"/>
            </a:endParaRPr>
          </a:p>
        </p:txBody>
      </p:sp>
      <p:sp>
        <p:nvSpPr>
          <p:cNvPr id="15" name="Rectangle 14">
            <a:extLst>
              <a:ext uri="{FF2B5EF4-FFF2-40B4-BE49-F238E27FC236}">
                <a16:creationId xmlns:a16="http://schemas.microsoft.com/office/drawing/2014/main" id="{7E489FA4-94B7-46A3-A1D1-6A4BD168D282}"/>
              </a:ext>
            </a:extLst>
          </p:cNvPr>
          <p:cNvSpPr/>
          <p:nvPr/>
        </p:nvSpPr>
        <p:spPr>
          <a:xfrm>
            <a:off x="792208" y="1910031"/>
            <a:ext cx="1531126" cy="338426"/>
          </a:xfrm>
          <a:prstGeom prst="rect">
            <a:avLst/>
          </a:prstGeom>
        </p:spPr>
        <p:txBody>
          <a:bodyPr wrap="square" anchor="ctr">
            <a:spAutoFit/>
          </a:bodyPr>
          <a:lstStyle/>
          <a:p>
            <a:pPr algn="ctr"/>
            <a:r>
              <a:rPr lang="en-US" sz="1599" b="1" dirty="0">
                <a:solidFill>
                  <a:schemeClr val="accent1"/>
                </a:solidFill>
                <a:cs typeface="+mj-cs"/>
              </a:rPr>
              <a:t>ADMISSIONS</a:t>
            </a:r>
          </a:p>
        </p:txBody>
      </p:sp>
      <p:sp>
        <p:nvSpPr>
          <p:cNvPr id="16" name="Rectangle 15">
            <a:extLst>
              <a:ext uri="{FF2B5EF4-FFF2-40B4-BE49-F238E27FC236}">
                <a16:creationId xmlns:a16="http://schemas.microsoft.com/office/drawing/2014/main" id="{1D212BD2-A59D-4093-8A27-8FDBF9AB9C28}"/>
              </a:ext>
            </a:extLst>
          </p:cNvPr>
          <p:cNvSpPr/>
          <p:nvPr/>
        </p:nvSpPr>
        <p:spPr>
          <a:xfrm>
            <a:off x="3135152" y="1900406"/>
            <a:ext cx="1317536" cy="338426"/>
          </a:xfrm>
          <a:prstGeom prst="rect">
            <a:avLst/>
          </a:prstGeom>
        </p:spPr>
        <p:txBody>
          <a:bodyPr wrap="square" anchor="ctr">
            <a:spAutoFit/>
          </a:bodyPr>
          <a:lstStyle/>
          <a:p>
            <a:pPr algn="ctr"/>
            <a:r>
              <a:rPr lang="en-US" sz="1599" b="1" dirty="0">
                <a:solidFill>
                  <a:schemeClr val="accent1"/>
                </a:solidFill>
                <a:cs typeface="+mj-cs"/>
              </a:rPr>
              <a:t>REGISTRAR</a:t>
            </a:r>
          </a:p>
        </p:txBody>
      </p:sp>
      <p:sp>
        <p:nvSpPr>
          <p:cNvPr id="17" name="Rectangle 16">
            <a:extLst>
              <a:ext uri="{FF2B5EF4-FFF2-40B4-BE49-F238E27FC236}">
                <a16:creationId xmlns:a16="http://schemas.microsoft.com/office/drawing/2014/main" id="{27A1AFFB-3E8E-4677-9F9B-EB6FD7E29F96}"/>
              </a:ext>
            </a:extLst>
          </p:cNvPr>
          <p:cNvSpPr/>
          <p:nvPr/>
        </p:nvSpPr>
        <p:spPr>
          <a:xfrm>
            <a:off x="5175152" y="1943937"/>
            <a:ext cx="1760539" cy="338426"/>
          </a:xfrm>
          <a:prstGeom prst="rect">
            <a:avLst/>
          </a:prstGeom>
        </p:spPr>
        <p:txBody>
          <a:bodyPr wrap="square" anchor="ctr">
            <a:spAutoFit/>
          </a:bodyPr>
          <a:lstStyle/>
          <a:p>
            <a:pPr algn="ctr"/>
            <a:r>
              <a:rPr lang="en-US" sz="1599" b="1" dirty="0">
                <a:solidFill>
                  <a:schemeClr val="accent1"/>
                </a:solidFill>
                <a:cs typeface="+mj-cs"/>
              </a:rPr>
              <a:t>FINANCIAL AID</a:t>
            </a:r>
          </a:p>
        </p:txBody>
      </p:sp>
      <p:sp>
        <p:nvSpPr>
          <p:cNvPr id="18" name="Rectangle 17">
            <a:extLst>
              <a:ext uri="{FF2B5EF4-FFF2-40B4-BE49-F238E27FC236}">
                <a16:creationId xmlns:a16="http://schemas.microsoft.com/office/drawing/2014/main" id="{F6BF949F-F0AC-48D8-A1E3-F1B92713B353}"/>
              </a:ext>
            </a:extLst>
          </p:cNvPr>
          <p:cNvSpPr/>
          <p:nvPr/>
        </p:nvSpPr>
        <p:spPr>
          <a:xfrm>
            <a:off x="7713797" y="1910031"/>
            <a:ext cx="1026816" cy="338426"/>
          </a:xfrm>
          <a:prstGeom prst="rect">
            <a:avLst/>
          </a:prstGeom>
        </p:spPr>
        <p:txBody>
          <a:bodyPr wrap="square" anchor="ctr">
            <a:spAutoFit/>
          </a:bodyPr>
          <a:lstStyle/>
          <a:p>
            <a:pPr algn="ctr"/>
            <a:r>
              <a:rPr lang="en-US" sz="1599" b="1" dirty="0">
                <a:solidFill>
                  <a:schemeClr val="accent1"/>
                </a:solidFill>
                <a:cs typeface="+mj-cs"/>
              </a:rPr>
              <a:t>BURSAR</a:t>
            </a:r>
          </a:p>
        </p:txBody>
      </p:sp>
      <p:grpSp>
        <p:nvGrpSpPr>
          <p:cNvPr id="19" name="Group 18">
            <a:extLst>
              <a:ext uri="{FF2B5EF4-FFF2-40B4-BE49-F238E27FC236}">
                <a16:creationId xmlns:a16="http://schemas.microsoft.com/office/drawing/2014/main" id="{FC3C8B3F-76BB-478A-B91B-B9A9C9D8B54F}"/>
              </a:ext>
            </a:extLst>
          </p:cNvPr>
          <p:cNvGrpSpPr/>
          <p:nvPr/>
        </p:nvGrpSpPr>
        <p:grpSpPr>
          <a:xfrm>
            <a:off x="379274" y="2344026"/>
            <a:ext cx="558952" cy="730462"/>
            <a:chOff x="4630761" y="3738329"/>
            <a:chExt cx="620630" cy="484632"/>
          </a:xfrm>
          <a:solidFill>
            <a:schemeClr val="bg1"/>
          </a:solidFill>
        </p:grpSpPr>
        <p:sp>
          <p:nvSpPr>
            <p:cNvPr id="20" name="Chevron 46">
              <a:extLst>
                <a:ext uri="{FF2B5EF4-FFF2-40B4-BE49-F238E27FC236}">
                  <a16:creationId xmlns:a16="http://schemas.microsoft.com/office/drawing/2014/main" id="{3E036504-36E8-461E-B39E-2E988A6471B7}"/>
                </a:ext>
              </a:extLst>
            </p:cNvPr>
            <p:cNvSpPr/>
            <p:nvPr/>
          </p:nvSpPr>
          <p:spPr>
            <a:xfrm>
              <a:off x="4630761"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sp>
          <p:nvSpPr>
            <p:cNvPr id="21" name="Chevron 47">
              <a:extLst>
                <a:ext uri="{FF2B5EF4-FFF2-40B4-BE49-F238E27FC236}">
                  <a16:creationId xmlns:a16="http://schemas.microsoft.com/office/drawing/2014/main" id="{D622B888-5E90-4B5C-BCD6-83BFA94B1A3F}"/>
                </a:ext>
              </a:extLst>
            </p:cNvPr>
            <p:cNvSpPr/>
            <p:nvPr/>
          </p:nvSpPr>
          <p:spPr>
            <a:xfrm>
              <a:off x="4843416"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grpSp>
      <p:grpSp>
        <p:nvGrpSpPr>
          <p:cNvPr id="22" name="Group 21">
            <a:extLst>
              <a:ext uri="{FF2B5EF4-FFF2-40B4-BE49-F238E27FC236}">
                <a16:creationId xmlns:a16="http://schemas.microsoft.com/office/drawing/2014/main" id="{F0CA2953-744D-42D4-A398-CD4A9C5D9A7D}"/>
              </a:ext>
            </a:extLst>
          </p:cNvPr>
          <p:cNvGrpSpPr/>
          <p:nvPr/>
        </p:nvGrpSpPr>
        <p:grpSpPr>
          <a:xfrm>
            <a:off x="2324423" y="2344029"/>
            <a:ext cx="558952" cy="730462"/>
            <a:chOff x="4630761" y="3738329"/>
            <a:chExt cx="620630" cy="484632"/>
          </a:xfrm>
          <a:solidFill>
            <a:schemeClr val="bg1"/>
          </a:solidFill>
        </p:grpSpPr>
        <p:sp>
          <p:nvSpPr>
            <p:cNvPr id="23" name="Chevron 46">
              <a:extLst>
                <a:ext uri="{FF2B5EF4-FFF2-40B4-BE49-F238E27FC236}">
                  <a16:creationId xmlns:a16="http://schemas.microsoft.com/office/drawing/2014/main" id="{AA29113C-AC3D-42A2-896D-97EDD082C3E0}"/>
                </a:ext>
              </a:extLst>
            </p:cNvPr>
            <p:cNvSpPr/>
            <p:nvPr/>
          </p:nvSpPr>
          <p:spPr>
            <a:xfrm>
              <a:off x="4630761"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sp>
          <p:nvSpPr>
            <p:cNvPr id="24" name="Chevron 47">
              <a:extLst>
                <a:ext uri="{FF2B5EF4-FFF2-40B4-BE49-F238E27FC236}">
                  <a16:creationId xmlns:a16="http://schemas.microsoft.com/office/drawing/2014/main" id="{3F9B97AE-05DB-4A03-A996-E9B75C5B12D1}"/>
                </a:ext>
              </a:extLst>
            </p:cNvPr>
            <p:cNvSpPr/>
            <p:nvPr/>
          </p:nvSpPr>
          <p:spPr>
            <a:xfrm>
              <a:off x="4843416"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grpSp>
      <p:grpSp>
        <p:nvGrpSpPr>
          <p:cNvPr id="25" name="Group 24">
            <a:extLst>
              <a:ext uri="{FF2B5EF4-FFF2-40B4-BE49-F238E27FC236}">
                <a16:creationId xmlns:a16="http://schemas.microsoft.com/office/drawing/2014/main" id="{47351F04-6A02-44D4-96B1-B73B6A39D9CB}"/>
              </a:ext>
            </a:extLst>
          </p:cNvPr>
          <p:cNvGrpSpPr/>
          <p:nvPr/>
        </p:nvGrpSpPr>
        <p:grpSpPr>
          <a:xfrm>
            <a:off x="4557555" y="2344029"/>
            <a:ext cx="558952" cy="730462"/>
            <a:chOff x="4630761" y="3738329"/>
            <a:chExt cx="620630" cy="484632"/>
          </a:xfrm>
          <a:solidFill>
            <a:schemeClr val="bg1"/>
          </a:solidFill>
        </p:grpSpPr>
        <p:sp>
          <p:nvSpPr>
            <p:cNvPr id="26" name="Chevron 46">
              <a:extLst>
                <a:ext uri="{FF2B5EF4-FFF2-40B4-BE49-F238E27FC236}">
                  <a16:creationId xmlns:a16="http://schemas.microsoft.com/office/drawing/2014/main" id="{6770E88E-CAF1-4BBD-93FE-9E892A3716A6}"/>
                </a:ext>
              </a:extLst>
            </p:cNvPr>
            <p:cNvSpPr/>
            <p:nvPr/>
          </p:nvSpPr>
          <p:spPr>
            <a:xfrm>
              <a:off x="4630761"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sp>
          <p:nvSpPr>
            <p:cNvPr id="27" name="Chevron 47">
              <a:extLst>
                <a:ext uri="{FF2B5EF4-FFF2-40B4-BE49-F238E27FC236}">
                  <a16:creationId xmlns:a16="http://schemas.microsoft.com/office/drawing/2014/main" id="{807C56E2-2789-4037-9668-7633A383C687}"/>
                </a:ext>
              </a:extLst>
            </p:cNvPr>
            <p:cNvSpPr/>
            <p:nvPr/>
          </p:nvSpPr>
          <p:spPr>
            <a:xfrm>
              <a:off x="4843416"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grpSp>
      <p:grpSp>
        <p:nvGrpSpPr>
          <p:cNvPr id="28" name="Group 27">
            <a:extLst>
              <a:ext uri="{FF2B5EF4-FFF2-40B4-BE49-F238E27FC236}">
                <a16:creationId xmlns:a16="http://schemas.microsoft.com/office/drawing/2014/main" id="{9AFDBD38-4EA7-46FB-B2BB-1B9509AA2912}"/>
              </a:ext>
            </a:extLst>
          </p:cNvPr>
          <p:cNvGrpSpPr/>
          <p:nvPr/>
        </p:nvGrpSpPr>
        <p:grpSpPr>
          <a:xfrm>
            <a:off x="6790687" y="2344029"/>
            <a:ext cx="558952" cy="730462"/>
            <a:chOff x="4630761" y="3738329"/>
            <a:chExt cx="620630" cy="484632"/>
          </a:xfrm>
          <a:solidFill>
            <a:schemeClr val="bg1"/>
          </a:solidFill>
        </p:grpSpPr>
        <p:sp>
          <p:nvSpPr>
            <p:cNvPr id="29" name="Chevron 46">
              <a:extLst>
                <a:ext uri="{FF2B5EF4-FFF2-40B4-BE49-F238E27FC236}">
                  <a16:creationId xmlns:a16="http://schemas.microsoft.com/office/drawing/2014/main" id="{09779866-B944-448E-A5F6-8864199F9FDA}"/>
                </a:ext>
              </a:extLst>
            </p:cNvPr>
            <p:cNvSpPr/>
            <p:nvPr/>
          </p:nvSpPr>
          <p:spPr>
            <a:xfrm>
              <a:off x="4630761"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sp>
          <p:nvSpPr>
            <p:cNvPr id="30" name="Chevron 47">
              <a:extLst>
                <a:ext uri="{FF2B5EF4-FFF2-40B4-BE49-F238E27FC236}">
                  <a16:creationId xmlns:a16="http://schemas.microsoft.com/office/drawing/2014/main" id="{ED23E1EC-65EC-4B70-B45D-461F000D5CB0}"/>
                </a:ext>
              </a:extLst>
            </p:cNvPr>
            <p:cNvSpPr/>
            <p:nvPr/>
          </p:nvSpPr>
          <p:spPr>
            <a:xfrm>
              <a:off x="4843416"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grpSp>
      <p:grpSp>
        <p:nvGrpSpPr>
          <p:cNvPr id="31" name="Group 30">
            <a:extLst>
              <a:ext uri="{FF2B5EF4-FFF2-40B4-BE49-F238E27FC236}">
                <a16:creationId xmlns:a16="http://schemas.microsoft.com/office/drawing/2014/main" id="{9693140C-2CA8-4D85-8B80-E06DD11D520E}"/>
              </a:ext>
            </a:extLst>
          </p:cNvPr>
          <p:cNvGrpSpPr/>
          <p:nvPr/>
        </p:nvGrpSpPr>
        <p:grpSpPr>
          <a:xfrm>
            <a:off x="9023821" y="2344029"/>
            <a:ext cx="558952" cy="730462"/>
            <a:chOff x="4630761" y="3738329"/>
            <a:chExt cx="620630" cy="484632"/>
          </a:xfrm>
          <a:solidFill>
            <a:schemeClr val="bg1"/>
          </a:solidFill>
        </p:grpSpPr>
        <p:sp>
          <p:nvSpPr>
            <p:cNvPr id="32" name="Chevron 46">
              <a:extLst>
                <a:ext uri="{FF2B5EF4-FFF2-40B4-BE49-F238E27FC236}">
                  <a16:creationId xmlns:a16="http://schemas.microsoft.com/office/drawing/2014/main" id="{265CD70D-FC06-4B03-A101-9207E70C6007}"/>
                </a:ext>
              </a:extLst>
            </p:cNvPr>
            <p:cNvSpPr/>
            <p:nvPr/>
          </p:nvSpPr>
          <p:spPr>
            <a:xfrm>
              <a:off x="4630761"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sp>
          <p:nvSpPr>
            <p:cNvPr id="33" name="Chevron 47">
              <a:extLst>
                <a:ext uri="{FF2B5EF4-FFF2-40B4-BE49-F238E27FC236}">
                  <a16:creationId xmlns:a16="http://schemas.microsoft.com/office/drawing/2014/main" id="{078C555D-A55F-4B60-A6DE-21EFF84C969D}"/>
                </a:ext>
              </a:extLst>
            </p:cNvPr>
            <p:cNvSpPr/>
            <p:nvPr/>
          </p:nvSpPr>
          <p:spPr>
            <a:xfrm>
              <a:off x="4843416"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grpSp>
      <p:grpSp>
        <p:nvGrpSpPr>
          <p:cNvPr id="34" name="Group 33">
            <a:extLst>
              <a:ext uri="{FF2B5EF4-FFF2-40B4-BE49-F238E27FC236}">
                <a16:creationId xmlns:a16="http://schemas.microsoft.com/office/drawing/2014/main" id="{0AC000D3-5725-4706-A11D-A636BD3D7AD3}"/>
              </a:ext>
            </a:extLst>
          </p:cNvPr>
          <p:cNvGrpSpPr/>
          <p:nvPr/>
        </p:nvGrpSpPr>
        <p:grpSpPr>
          <a:xfrm rot="5400000">
            <a:off x="10240422" y="3775408"/>
            <a:ext cx="494441" cy="825767"/>
            <a:chOff x="4630761" y="3738329"/>
            <a:chExt cx="620630" cy="484632"/>
          </a:xfrm>
          <a:solidFill>
            <a:schemeClr val="bg1"/>
          </a:solidFill>
        </p:grpSpPr>
        <p:sp>
          <p:nvSpPr>
            <p:cNvPr id="35" name="Chevron 46">
              <a:extLst>
                <a:ext uri="{FF2B5EF4-FFF2-40B4-BE49-F238E27FC236}">
                  <a16:creationId xmlns:a16="http://schemas.microsoft.com/office/drawing/2014/main" id="{271CF0BE-38C8-41DA-8950-1222942D00E0}"/>
                </a:ext>
              </a:extLst>
            </p:cNvPr>
            <p:cNvSpPr/>
            <p:nvPr/>
          </p:nvSpPr>
          <p:spPr>
            <a:xfrm>
              <a:off x="4630761"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sp>
          <p:nvSpPr>
            <p:cNvPr id="36" name="Chevron 47">
              <a:extLst>
                <a:ext uri="{FF2B5EF4-FFF2-40B4-BE49-F238E27FC236}">
                  <a16:creationId xmlns:a16="http://schemas.microsoft.com/office/drawing/2014/main" id="{AB9D6380-AF96-4771-8FA0-A77DC704D8D9}"/>
                </a:ext>
              </a:extLst>
            </p:cNvPr>
            <p:cNvSpPr/>
            <p:nvPr/>
          </p:nvSpPr>
          <p:spPr>
            <a:xfrm>
              <a:off x="4843416"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grpSp>
      <p:sp>
        <p:nvSpPr>
          <p:cNvPr id="37" name="TextBox 36">
            <a:extLst>
              <a:ext uri="{FF2B5EF4-FFF2-40B4-BE49-F238E27FC236}">
                <a16:creationId xmlns:a16="http://schemas.microsoft.com/office/drawing/2014/main" id="{1FABDFEA-BBCE-46E1-8F7D-39C391B36C94}"/>
              </a:ext>
            </a:extLst>
          </p:cNvPr>
          <p:cNvSpPr txBox="1"/>
          <p:nvPr/>
        </p:nvSpPr>
        <p:spPr>
          <a:xfrm>
            <a:off x="9221176" y="3269713"/>
            <a:ext cx="2208599" cy="663793"/>
          </a:xfrm>
          <a:prstGeom prst="rect">
            <a:avLst/>
          </a:prstGeom>
          <a:noFill/>
        </p:spPr>
        <p:txBody>
          <a:bodyPr wrap="square" lIns="143867" tIns="143867" rIns="143867" bIns="143867" rtlCol="0" anchor="t">
            <a:noAutofit/>
          </a:bodyPr>
          <a:lstStyle>
            <a:defPPr>
              <a:defRPr lang="en-US"/>
            </a:defPPr>
            <a:lvl1pPr algn="ctr">
              <a:defRPr sz="1400">
                <a:solidFill>
                  <a:schemeClr val="bg1"/>
                </a:solidFill>
              </a:defRPr>
            </a:lvl1pPr>
          </a:lstStyle>
          <a:p>
            <a:r>
              <a:rPr lang="en-US" sz="1465" i="1" dirty="0">
                <a:solidFill>
                  <a:schemeClr val="tx1"/>
                </a:solidFill>
              </a:rPr>
              <a:t>“How many more credits </a:t>
            </a:r>
            <a:br>
              <a:rPr lang="en-US" sz="1465" i="1" dirty="0">
                <a:solidFill>
                  <a:schemeClr val="tx1"/>
                </a:solidFill>
              </a:rPr>
            </a:br>
            <a:r>
              <a:rPr lang="en-US" sz="1465" i="1" dirty="0">
                <a:solidFill>
                  <a:schemeClr val="tx1"/>
                </a:solidFill>
              </a:rPr>
              <a:t>do I need?”</a:t>
            </a:r>
          </a:p>
        </p:txBody>
      </p:sp>
      <p:sp>
        <p:nvSpPr>
          <p:cNvPr id="38" name="TextBox 37">
            <a:extLst>
              <a:ext uri="{FF2B5EF4-FFF2-40B4-BE49-F238E27FC236}">
                <a16:creationId xmlns:a16="http://schemas.microsoft.com/office/drawing/2014/main" id="{EFDA0391-801C-4349-8B22-9D962FF0A285}"/>
              </a:ext>
            </a:extLst>
          </p:cNvPr>
          <p:cNvSpPr txBox="1"/>
          <p:nvPr/>
        </p:nvSpPr>
        <p:spPr>
          <a:xfrm>
            <a:off x="6131933" y="5896950"/>
            <a:ext cx="2111293" cy="669088"/>
          </a:xfrm>
          <a:prstGeom prst="rect">
            <a:avLst/>
          </a:prstGeom>
          <a:noFill/>
        </p:spPr>
        <p:txBody>
          <a:bodyPr wrap="square" lIns="143867" tIns="143867" rIns="143867" bIns="143867" rtlCol="0" anchor="t">
            <a:noAutofit/>
          </a:bodyPr>
          <a:lstStyle>
            <a:defPPr>
              <a:defRPr lang="en-US"/>
            </a:defPPr>
            <a:lvl1pPr algn="ctr">
              <a:defRPr sz="1400">
                <a:solidFill>
                  <a:schemeClr val="bg1"/>
                </a:solidFill>
              </a:defRPr>
            </a:lvl1pPr>
          </a:lstStyle>
          <a:p>
            <a:r>
              <a:rPr lang="en-US" sz="1465" i="1" dirty="0">
                <a:solidFill>
                  <a:schemeClr val="tx1"/>
                </a:solidFill>
              </a:rPr>
              <a:t>“When is GE </a:t>
            </a:r>
          </a:p>
          <a:p>
            <a:r>
              <a:rPr lang="en-US" sz="1465" i="1" dirty="0">
                <a:solidFill>
                  <a:schemeClr val="tx1"/>
                </a:solidFill>
              </a:rPr>
              <a:t>coming to campus?”</a:t>
            </a:r>
          </a:p>
        </p:txBody>
      </p:sp>
      <p:sp>
        <p:nvSpPr>
          <p:cNvPr id="39" name="TextBox 38">
            <a:extLst>
              <a:ext uri="{FF2B5EF4-FFF2-40B4-BE49-F238E27FC236}">
                <a16:creationId xmlns:a16="http://schemas.microsoft.com/office/drawing/2014/main" id="{BEAD7699-A8AA-480A-B003-AD887F45D557}"/>
              </a:ext>
            </a:extLst>
          </p:cNvPr>
          <p:cNvSpPr txBox="1"/>
          <p:nvPr/>
        </p:nvSpPr>
        <p:spPr>
          <a:xfrm>
            <a:off x="1680728" y="5895781"/>
            <a:ext cx="2071571" cy="663793"/>
          </a:xfrm>
          <a:prstGeom prst="rect">
            <a:avLst/>
          </a:prstGeom>
          <a:noFill/>
        </p:spPr>
        <p:txBody>
          <a:bodyPr wrap="square" lIns="143867" tIns="143867" rIns="143867" bIns="143867" rtlCol="0" anchor="t">
            <a:noAutofit/>
          </a:bodyPr>
          <a:lstStyle>
            <a:defPPr>
              <a:defRPr lang="en-US"/>
            </a:defPPr>
            <a:lvl1pPr algn="ctr">
              <a:defRPr sz="1400">
                <a:solidFill>
                  <a:schemeClr val="bg1"/>
                </a:solidFill>
              </a:defRPr>
            </a:lvl1pPr>
          </a:lstStyle>
          <a:p>
            <a:r>
              <a:rPr lang="en-US" sz="1465" i="1" dirty="0">
                <a:solidFill>
                  <a:schemeClr val="tx1"/>
                </a:solidFill>
              </a:rPr>
              <a:t>“What classes do </a:t>
            </a:r>
            <a:br>
              <a:rPr lang="en-US" sz="1465" i="1" dirty="0">
                <a:solidFill>
                  <a:schemeClr val="tx1"/>
                </a:solidFill>
              </a:rPr>
            </a:br>
            <a:r>
              <a:rPr lang="en-US" sz="1465" i="1" dirty="0">
                <a:solidFill>
                  <a:schemeClr val="tx1"/>
                </a:solidFill>
              </a:rPr>
              <a:t>I need to take?”</a:t>
            </a:r>
          </a:p>
        </p:txBody>
      </p:sp>
      <p:sp>
        <p:nvSpPr>
          <p:cNvPr id="40" name="TextBox 39">
            <a:extLst>
              <a:ext uri="{FF2B5EF4-FFF2-40B4-BE49-F238E27FC236}">
                <a16:creationId xmlns:a16="http://schemas.microsoft.com/office/drawing/2014/main" id="{56B4CE16-84F9-47C1-84EE-2B5328FAEAF7}"/>
              </a:ext>
            </a:extLst>
          </p:cNvPr>
          <p:cNvSpPr txBox="1"/>
          <p:nvPr/>
        </p:nvSpPr>
        <p:spPr>
          <a:xfrm>
            <a:off x="8520688" y="5895781"/>
            <a:ext cx="1776584" cy="663793"/>
          </a:xfrm>
          <a:prstGeom prst="rect">
            <a:avLst/>
          </a:prstGeom>
          <a:solidFill>
            <a:schemeClr val="bg1"/>
          </a:solidFill>
        </p:spPr>
        <p:txBody>
          <a:bodyPr wrap="square" lIns="143867" tIns="143867" rIns="143867" bIns="143867" rtlCol="0" anchor="t">
            <a:noAutofit/>
          </a:bodyPr>
          <a:lstStyle>
            <a:defPPr>
              <a:defRPr lang="en-US"/>
            </a:defPPr>
            <a:lvl1pPr algn="ctr">
              <a:defRPr sz="1400">
                <a:solidFill>
                  <a:schemeClr val="bg1"/>
                </a:solidFill>
              </a:defRPr>
            </a:lvl1pPr>
          </a:lstStyle>
          <a:p>
            <a:r>
              <a:rPr lang="en-US" sz="1465" i="1" dirty="0">
                <a:solidFill>
                  <a:schemeClr val="tx1"/>
                </a:solidFill>
              </a:rPr>
              <a:t>“I can’t login </a:t>
            </a:r>
            <a:br>
              <a:rPr lang="en-US" sz="1465" i="1" dirty="0">
                <a:solidFill>
                  <a:schemeClr val="tx1"/>
                </a:solidFill>
              </a:rPr>
            </a:br>
            <a:r>
              <a:rPr lang="en-US" sz="1465" i="1" dirty="0">
                <a:solidFill>
                  <a:schemeClr val="tx1"/>
                </a:solidFill>
              </a:rPr>
              <a:t>to Blackboard.”</a:t>
            </a:r>
          </a:p>
        </p:txBody>
      </p:sp>
      <p:sp>
        <p:nvSpPr>
          <p:cNvPr id="41" name="TextBox 40">
            <a:extLst>
              <a:ext uri="{FF2B5EF4-FFF2-40B4-BE49-F238E27FC236}">
                <a16:creationId xmlns:a16="http://schemas.microsoft.com/office/drawing/2014/main" id="{718D4BAF-9A76-4EBB-B4EA-0A0E7D3B770A}"/>
              </a:ext>
            </a:extLst>
          </p:cNvPr>
          <p:cNvSpPr txBox="1"/>
          <p:nvPr/>
        </p:nvSpPr>
        <p:spPr>
          <a:xfrm>
            <a:off x="4051204" y="5895781"/>
            <a:ext cx="1776584" cy="663793"/>
          </a:xfrm>
          <a:prstGeom prst="rect">
            <a:avLst/>
          </a:prstGeom>
          <a:noFill/>
        </p:spPr>
        <p:txBody>
          <a:bodyPr wrap="square" lIns="143867" tIns="143867" rIns="143867" bIns="143867" rtlCol="0" anchor="t">
            <a:noAutofit/>
          </a:bodyPr>
          <a:lstStyle>
            <a:defPPr>
              <a:defRPr lang="en-US"/>
            </a:defPPr>
            <a:lvl1pPr algn="ctr">
              <a:defRPr sz="1400">
                <a:solidFill>
                  <a:schemeClr val="bg1"/>
                </a:solidFill>
              </a:defRPr>
            </a:lvl1pPr>
          </a:lstStyle>
          <a:p>
            <a:r>
              <a:rPr lang="en-US" sz="1465" i="1" dirty="0">
                <a:solidFill>
                  <a:schemeClr val="tx1"/>
                </a:solidFill>
              </a:rPr>
              <a:t>“How do I make </a:t>
            </a:r>
            <a:br>
              <a:rPr lang="en-US" sz="1465" i="1" dirty="0">
                <a:solidFill>
                  <a:schemeClr val="tx1"/>
                </a:solidFill>
              </a:rPr>
            </a:br>
            <a:r>
              <a:rPr lang="en-US" sz="1465" i="1" dirty="0">
                <a:solidFill>
                  <a:schemeClr val="tx1"/>
                </a:solidFill>
              </a:rPr>
              <a:t>a donation?”</a:t>
            </a:r>
          </a:p>
        </p:txBody>
      </p:sp>
      <p:cxnSp>
        <p:nvCxnSpPr>
          <p:cNvPr id="42" name="Straight Connector 41">
            <a:extLst>
              <a:ext uri="{FF2B5EF4-FFF2-40B4-BE49-F238E27FC236}">
                <a16:creationId xmlns:a16="http://schemas.microsoft.com/office/drawing/2014/main" id="{0DB1A4C2-A2CF-4D22-83DA-2EC55EAF2CFD}"/>
              </a:ext>
            </a:extLst>
          </p:cNvPr>
          <p:cNvCxnSpPr>
            <a:cxnSpLocks/>
          </p:cNvCxnSpPr>
          <p:nvPr/>
        </p:nvCxnSpPr>
        <p:spPr>
          <a:xfrm>
            <a:off x="2533425" y="5227287"/>
            <a:ext cx="9015543" cy="0"/>
          </a:xfrm>
          <a:prstGeom prst="line">
            <a:avLst/>
          </a:prstGeom>
          <a:ln w="187325" cap="rnd">
            <a:gradFill flip="none" rotWithShape="1">
              <a:gsLst>
                <a:gs pos="100000">
                  <a:schemeClr val="accent4"/>
                </a:gs>
                <a:gs pos="50000">
                  <a:schemeClr val="accent5"/>
                </a:gs>
                <a:gs pos="0">
                  <a:schemeClr val="accent6"/>
                </a:gs>
              </a:gsLst>
              <a:lin ang="0" scaled="1"/>
              <a:tileRect/>
            </a:gra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id="{4FA29198-EC9E-4764-A043-F18992D7FC3B}"/>
              </a:ext>
            </a:extLst>
          </p:cNvPr>
          <p:cNvSpPr/>
          <p:nvPr/>
        </p:nvSpPr>
        <p:spPr>
          <a:xfrm>
            <a:off x="8895793" y="4895877"/>
            <a:ext cx="961384" cy="850425"/>
          </a:xfrm>
          <a:prstGeom prst="ellipse">
            <a:avLst/>
          </a:prstGeom>
          <a:solidFill>
            <a:schemeClr val="tx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599">
              <a:solidFill>
                <a:schemeClr val="tx1"/>
              </a:solidFill>
              <a:latin typeface="+mj-lt"/>
            </a:endParaRPr>
          </a:p>
        </p:txBody>
      </p:sp>
      <p:sp>
        <p:nvSpPr>
          <p:cNvPr id="44" name="Oval 43">
            <a:extLst>
              <a:ext uri="{FF2B5EF4-FFF2-40B4-BE49-F238E27FC236}">
                <a16:creationId xmlns:a16="http://schemas.microsoft.com/office/drawing/2014/main" id="{E1213AEA-ACD9-4388-A11D-076755AA19B9}"/>
              </a:ext>
            </a:extLst>
          </p:cNvPr>
          <p:cNvSpPr/>
          <p:nvPr/>
        </p:nvSpPr>
        <p:spPr>
          <a:xfrm>
            <a:off x="6661050" y="4895877"/>
            <a:ext cx="961384" cy="850425"/>
          </a:xfrm>
          <a:prstGeom prst="ellipse">
            <a:avLst/>
          </a:prstGeom>
          <a:solidFill>
            <a:schemeClr val="tx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599">
              <a:solidFill>
                <a:schemeClr val="tx1"/>
              </a:solidFill>
              <a:latin typeface="+mj-lt"/>
            </a:endParaRPr>
          </a:p>
        </p:txBody>
      </p:sp>
      <p:sp>
        <p:nvSpPr>
          <p:cNvPr id="45" name="Oval 44">
            <a:extLst>
              <a:ext uri="{FF2B5EF4-FFF2-40B4-BE49-F238E27FC236}">
                <a16:creationId xmlns:a16="http://schemas.microsoft.com/office/drawing/2014/main" id="{656C664F-E5FE-4931-9EB9-492D875D4376}"/>
              </a:ext>
            </a:extLst>
          </p:cNvPr>
          <p:cNvSpPr/>
          <p:nvPr/>
        </p:nvSpPr>
        <p:spPr>
          <a:xfrm>
            <a:off x="4426309" y="4895877"/>
            <a:ext cx="961384" cy="850425"/>
          </a:xfrm>
          <a:prstGeom prst="ellipse">
            <a:avLst/>
          </a:prstGeom>
          <a:solidFill>
            <a:schemeClr val="tx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599">
              <a:solidFill>
                <a:schemeClr val="tx1"/>
              </a:solidFill>
              <a:latin typeface="+mj-lt"/>
            </a:endParaRPr>
          </a:p>
        </p:txBody>
      </p:sp>
      <p:sp>
        <p:nvSpPr>
          <p:cNvPr id="46" name="Oval 45">
            <a:extLst>
              <a:ext uri="{FF2B5EF4-FFF2-40B4-BE49-F238E27FC236}">
                <a16:creationId xmlns:a16="http://schemas.microsoft.com/office/drawing/2014/main" id="{B532FC32-0BEE-4D26-9F77-AF72B875F526}"/>
              </a:ext>
            </a:extLst>
          </p:cNvPr>
          <p:cNvSpPr/>
          <p:nvPr/>
        </p:nvSpPr>
        <p:spPr>
          <a:xfrm>
            <a:off x="2191566" y="4895877"/>
            <a:ext cx="961384" cy="850425"/>
          </a:xfrm>
          <a:prstGeom prst="ellipse">
            <a:avLst/>
          </a:prstGeom>
          <a:solidFill>
            <a:schemeClr val="tx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599">
              <a:solidFill>
                <a:schemeClr val="tx1"/>
              </a:solidFill>
              <a:latin typeface="+mj-lt"/>
            </a:endParaRPr>
          </a:p>
        </p:txBody>
      </p:sp>
      <p:sp>
        <p:nvSpPr>
          <p:cNvPr id="47" name="Rectangle 46">
            <a:extLst>
              <a:ext uri="{FF2B5EF4-FFF2-40B4-BE49-F238E27FC236}">
                <a16:creationId xmlns:a16="http://schemas.microsoft.com/office/drawing/2014/main" id="{BCD336A0-D159-438D-A121-376823A3469E}"/>
              </a:ext>
            </a:extLst>
          </p:cNvPr>
          <p:cNvSpPr/>
          <p:nvPr/>
        </p:nvSpPr>
        <p:spPr>
          <a:xfrm>
            <a:off x="1696444" y="4429753"/>
            <a:ext cx="2037415" cy="338426"/>
          </a:xfrm>
          <a:prstGeom prst="rect">
            <a:avLst/>
          </a:prstGeom>
        </p:spPr>
        <p:txBody>
          <a:bodyPr wrap="square" anchor="ctr">
            <a:spAutoFit/>
          </a:bodyPr>
          <a:lstStyle/>
          <a:p>
            <a:pPr algn="ctr"/>
            <a:r>
              <a:rPr lang="en-US" sz="1599" b="1" dirty="0">
                <a:solidFill>
                  <a:schemeClr val="accent1"/>
                </a:solidFill>
                <a:cs typeface="+mj-cs"/>
              </a:rPr>
              <a:t>TRANSFER CENTER</a:t>
            </a:r>
          </a:p>
        </p:txBody>
      </p:sp>
      <p:sp>
        <p:nvSpPr>
          <p:cNvPr id="48" name="Rectangle 47">
            <a:extLst>
              <a:ext uri="{FF2B5EF4-FFF2-40B4-BE49-F238E27FC236}">
                <a16:creationId xmlns:a16="http://schemas.microsoft.com/office/drawing/2014/main" id="{0AC45DF0-94B4-4CA7-B84C-D770FAEF46EC}"/>
              </a:ext>
            </a:extLst>
          </p:cNvPr>
          <p:cNvSpPr/>
          <p:nvPr/>
        </p:nvSpPr>
        <p:spPr>
          <a:xfrm>
            <a:off x="4039562" y="4431033"/>
            <a:ext cx="1788226" cy="338426"/>
          </a:xfrm>
          <a:prstGeom prst="rect">
            <a:avLst/>
          </a:prstGeom>
        </p:spPr>
        <p:txBody>
          <a:bodyPr wrap="square" anchor="ctr">
            <a:spAutoFit/>
          </a:bodyPr>
          <a:lstStyle/>
          <a:p>
            <a:pPr algn="ctr"/>
            <a:r>
              <a:rPr lang="en-US" sz="1599" b="1" dirty="0">
                <a:solidFill>
                  <a:schemeClr val="accent1"/>
                </a:solidFill>
                <a:cs typeface="+mj-cs"/>
              </a:rPr>
              <a:t>ADVANCEMENT</a:t>
            </a:r>
          </a:p>
        </p:txBody>
      </p:sp>
      <p:sp>
        <p:nvSpPr>
          <p:cNvPr id="49" name="Rectangle 48">
            <a:extLst>
              <a:ext uri="{FF2B5EF4-FFF2-40B4-BE49-F238E27FC236}">
                <a16:creationId xmlns:a16="http://schemas.microsoft.com/office/drawing/2014/main" id="{824F0545-75F9-473C-9E46-C1C39FCF4A0D}"/>
              </a:ext>
            </a:extLst>
          </p:cNvPr>
          <p:cNvSpPr/>
          <p:nvPr/>
        </p:nvSpPr>
        <p:spPr>
          <a:xfrm>
            <a:off x="6242660" y="4431389"/>
            <a:ext cx="1819870" cy="338426"/>
          </a:xfrm>
          <a:prstGeom prst="rect">
            <a:avLst/>
          </a:prstGeom>
        </p:spPr>
        <p:txBody>
          <a:bodyPr wrap="square" anchor="ctr">
            <a:spAutoFit/>
          </a:bodyPr>
          <a:lstStyle/>
          <a:p>
            <a:pPr algn="ctr"/>
            <a:r>
              <a:rPr lang="en-US" sz="1599" b="1" dirty="0">
                <a:solidFill>
                  <a:schemeClr val="accent1"/>
                </a:solidFill>
                <a:cs typeface="+mj-cs"/>
              </a:rPr>
              <a:t>CAREER CENTER</a:t>
            </a:r>
          </a:p>
        </p:txBody>
      </p:sp>
      <p:grpSp>
        <p:nvGrpSpPr>
          <p:cNvPr id="50" name="Group 49">
            <a:extLst>
              <a:ext uri="{FF2B5EF4-FFF2-40B4-BE49-F238E27FC236}">
                <a16:creationId xmlns:a16="http://schemas.microsoft.com/office/drawing/2014/main" id="{944B9232-61D3-465B-AD5F-965C1CF21471}"/>
              </a:ext>
            </a:extLst>
          </p:cNvPr>
          <p:cNvGrpSpPr/>
          <p:nvPr/>
        </p:nvGrpSpPr>
        <p:grpSpPr>
          <a:xfrm rot="10800000">
            <a:off x="3602399" y="4888240"/>
            <a:ext cx="558952" cy="730462"/>
            <a:chOff x="4630761" y="3738329"/>
            <a:chExt cx="620630" cy="484632"/>
          </a:xfrm>
          <a:solidFill>
            <a:schemeClr val="bg1"/>
          </a:solidFill>
        </p:grpSpPr>
        <p:sp>
          <p:nvSpPr>
            <p:cNvPr id="51" name="Chevron 46">
              <a:extLst>
                <a:ext uri="{FF2B5EF4-FFF2-40B4-BE49-F238E27FC236}">
                  <a16:creationId xmlns:a16="http://schemas.microsoft.com/office/drawing/2014/main" id="{E066EC81-F151-45E4-8213-0CB0AB571600}"/>
                </a:ext>
              </a:extLst>
            </p:cNvPr>
            <p:cNvSpPr/>
            <p:nvPr/>
          </p:nvSpPr>
          <p:spPr>
            <a:xfrm>
              <a:off x="4630761"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sp>
          <p:nvSpPr>
            <p:cNvPr id="52" name="Chevron 47">
              <a:extLst>
                <a:ext uri="{FF2B5EF4-FFF2-40B4-BE49-F238E27FC236}">
                  <a16:creationId xmlns:a16="http://schemas.microsoft.com/office/drawing/2014/main" id="{26A47ABB-2020-44FB-B802-BB30B499DA94}"/>
                </a:ext>
              </a:extLst>
            </p:cNvPr>
            <p:cNvSpPr/>
            <p:nvPr/>
          </p:nvSpPr>
          <p:spPr>
            <a:xfrm>
              <a:off x="4843416"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grpSp>
      <p:grpSp>
        <p:nvGrpSpPr>
          <p:cNvPr id="53" name="Group 52">
            <a:extLst>
              <a:ext uri="{FF2B5EF4-FFF2-40B4-BE49-F238E27FC236}">
                <a16:creationId xmlns:a16="http://schemas.microsoft.com/office/drawing/2014/main" id="{4BBA5AD1-DCEC-497B-B728-F8B1B93F983E}"/>
              </a:ext>
            </a:extLst>
          </p:cNvPr>
          <p:cNvGrpSpPr/>
          <p:nvPr/>
        </p:nvGrpSpPr>
        <p:grpSpPr>
          <a:xfrm rot="10800000">
            <a:off x="5835532" y="4888240"/>
            <a:ext cx="558952" cy="730462"/>
            <a:chOff x="4630761" y="3738329"/>
            <a:chExt cx="620630" cy="484632"/>
          </a:xfrm>
          <a:solidFill>
            <a:schemeClr val="bg1"/>
          </a:solidFill>
        </p:grpSpPr>
        <p:sp>
          <p:nvSpPr>
            <p:cNvPr id="54" name="Chevron 46">
              <a:extLst>
                <a:ext uri="{FF2B5EF4-FFF2-40B4-BE49-F238E27FC236}">
                  <a16:creationId xmlns:a16="http://schemas.microsoft.com/office/drawing/2014/main" id="{2562642B-AEBC-4F1A-BC38-602473704ADD}"/>
                </a:ext>
              </a:extLst>
            </p:cNvPr>
            <p:cNvSpPr/>
            <p:nvPr/>
          </p:nvSpPr>
          <p:spPr>
            <a:xfrm>
              <a:off x="4630761"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sp>
          <p:nvSpPr>
            <p:cNvPr id="55" name="Chevron 47">
              <a:extLst>
                <a:ext uri="{FF2B5EF4-FFF2-40B4-BE49-F238E27FC236}">
                  <a16:creationId xmlns:a16="http://schemas.microsoft.com/office/drawing/2014/main" id="{6D501A7E-2EBD-4007-A59A-6C961EE336A7}"/>
                </a:ext>
              </a:extLst>
            </p:cNvPr>
            <p:cNvSpPr/>
            <p:nvPr/>
          </p:nvSpPr>
          <p:spPr>
            <a:xfrm>
              <a:off x="4843416"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grpSp>
      <p:grpSp>
        <p:nvGrpSpPr>
          <p:cNvPr id="56" name="Group 55">
            <a:extLst>
              <a:ext uri="{FF2B5EF4-FFF2-40B4-BE49-F238E27FC236}">
                <a16:creationId xmlns:a16="http://schemas.microsoft.com/office/drawing/2014/main" id="{97BFB566-C80A-4438-8E6F-6379C009DD9A}"/>
              </a:ext>
            </a:extLst>
          </p:cNvPr>
          <p:cNvGrpSpPr/>
          <p:nvPr/>
        </p:nvGrpSpPr>
        <p:grpSpPr>
          <a:xfrm rot="10800000">
            <a:off x="8068665" y="4888240"/>
            <a:ext cx="558952" cy="730462"/>
            <a:chOff x="4630761" y="3738329"/>
            <a:chExt cx="620630" cy="484632"/>
          </a:xfrm>
          <a:solidFill>
            <a:schemeClr val="bg1"/>
          </a:solidFill>
        </p:grpSpPr>
        <p:sp>
          <p:nvSpPr>
            <p:cNvPr id="57" name="Chevron 46">
              <a:extLst>
                <a:ext uri="{FF2B5EF4-FFF2-40B4-BE49-F238E27FC236}">
                  <a16:creationId xmlns:a16="http://schemas.microsoft.com/office/drawing/2014/main" id="{611C48E2-2E93-4FEE-8D9C-5CB903D36D6C}"/>
                </a:ext>
              </a:extLst>
            </p:cNvPr>
            <p:cNvSpPr/>
            <p:nvPr/>
          </p:nvSpPr>
          <p:spPr>
            <a:xfrm>
              <a:off x="4630761"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sp>
          <p:nvSpPr>
            <p:cNvPr id="58" name="Chevron 47">
              <a:extLst>
                <a:ext uri="{FF2B5EF4-FFF2-40B4-BE49-F238E27FC236}">
                  <a16:creationId xmlns:a16="http://schemas.microsoft.com/office/drawing/2014/main" id="{580A2305-C98F-4D65-A012-58393DB010A6}"/>
                </a:ext>
              </a:extLst>
            </p:cNvPr>
            <p:cNvSpPr/>
            <p:nvPr/>
          </p:nvSpPr>
          <p:spPr>
            <a:xfrm>
              <a:off x="4843416"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grpSp>
      <p:sp>
        <p:nvSpPr>
          <p:cNvPr id="59" name="Rectangle 58">
            <a:extLst>
              <a:ext uri="{FF2B5EF4-FFF2-40B4-BE49-F238E27FC236}">
                <a16:creationId xmlns:a16="http://schemas.microsoft.com/office/drawing/2014/main" id="{34CC0FED-F006-4CCF-B8B3-64C72D278D73}"/>
              </a:ext>
            </a:extLst>
          </p:cNvPr>
          <p:cNvSpPr/>
          <p:nvPr/>
        </p:nvSpPr>
        <p:spPr>
          <a:xfrm>
            <a:off x="8700974" y="4432506"/>
            <a:ext cx="1384776" cy="338426"/>
          </a:xfrm>
          <a:prstGeom prst="rect">
            <a:avLst/>
          </a:prstGeom>
        </p:spPr>
        <p:txBody>
          <a:bodyPr wrap="square" anchor="ctr">
            <a:spAutoFit/>
          </a:bodyPr>
          <a:lstStyle/>
          <a:p>
            <a:pPr algn="ctr"/>
            <a:r>
              <a:rPr lang="en-US" sz="1599" b="1" dirty="0">
                <a:solidFill>
                  <a:schemeClr val="accent1"/>
                </a:solidFill>
                <a:cs typeface="+mj-cs"/>
              </a:rPr>
              <a:t>HELP DESK</a:t>
            </a:r>
          </a:p>
        </p:txBody>
      </p:sp>
      <p:cxnSp>
        <p:nvCxnSpPr>
          <p:cNvPr id="60" name="Straight Connector 59">
            <a:extLst>
              <a:ext uri="{FF2B5EF4-FFF2-40B4-BE49-F238E27FC236}">
                <a16:creationId xmlns:a16="http://schemas.microsoft.com/office/drawing/2014/main" id="{442B9714-1C66-420B-92D9-121050ED12D6}"/>
              </a:ext>
            </a:extLst>
          </p:cNvPr>
          <p:cNvCxnSpPr>
            <a:cxnSpLocks/>
          </p:cNvCxnSpPr>
          <p:nvPr/>
        </p:nvCxnSpPr>
        <p:spPr>
          <a:xfrm>
            <a:off x="11581027" y="2736868"/>
            <a:ext cx="0" cy="2490419"/>
          </a:xfrm>
          <a:prstGeom prst="line">
            <a:avLst/>
          </a:prstGeom>
          <a:ln w="187325" cap="rnd">
            <a:gradFill flip="none" rotWithShape="1">
              <a:gsLst>
                <a:gs pos="9000">
                  <a:schemeClr val="accent3"/>
                </a:gs>
                <a:gs pos="86000">
                  <a:schemeClr val="accent4"/>
                </a:gs>
              </a:gsLst>
              <a:lin ang="5400000" scaled="0"/>
              <a:tileRect/>
            </a:gra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61" name="Group 60">
            <a:extLst>
              <a:ext uri="{FF2B5EF4-FFF2-40B4-BE49-F238E27FC236}">
                <a16:creationId xmlns:a16="http://schemas.microsoft.com/office/drawing/2014/main" id="{11852943-3F8E-467E-8AB5-4467EADF093F}"/>
              </a:ext>
            </a:extLst>
          </p:cNvPr>
          <p:cNvGrpSpPr/>
          <p:nvPr/>
        </p:nvGrpSpPr>
        <p:grpSpPr>
          <a:xfrm rot="5400000">
            <a:off x="11366722" y="2694324"/>
            <a:ext cx="494441" cy="825767"/>
            <a:chOff x="4630761" y="3738329"/>
            <a:chExt cx="620630" cy="484632"/>
          </a:xfrm>
          <a:solidFill>
            <a:schemeClr val="bg1"/>
          </a:solidFill>
        </p:grpSpPr>
        <p:sp>
          <p:nvSpPr>
            <p:cNvPr id="62" name="Chevron 46">
              <a:extLst>
                <a:ext uri="{FF2B5EF4-FFF2-40B4-BE49-F238E27FC236}">
                  <a16:creationId xmlns:a16="http://schemas.microsoft.com/office/drawing/2014/main" id="{6272D1E5-27E3-4860-B222-78D7078FFDD2}"/>
                </a:ext>
              </a:extLst>
            </p:cNvPr>
            <p:cNvSpPr/>
            <p:nvPr/>
          </p:nvSpPr>
          <p:spPr>
            <a:xfrm>
              <a:off x="4630761"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sp>
          <p:nvSpPr>
            <p:cNvPr id="63" name="Chevron 47">
              <a:extLst>
                <a:ext uri="{FF2B5EF4-FFF2-40B4-BE49-F238E27FC236}">
                  <a16:creationId xmlns:a16="http://schemas.microsoft.com/office/drawing/2014/main" id="{1EC7F398-7086-4982-ABB8-46F080192AF7}"/>
                </a:ext>
              </a:extLst>
            </p:cNvPr>
            <p:cNvSpPr/>
            <p:nvPr/>
          </p:nvSpPr>
          <p:spPr>
            <a:xfrm>
              <a:off x="4843416"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grpSp>
      <p:grpSp>
        <p:nvGrpSpPr>
          <p:cNvPr id="64" name="Group 63">
            <a:extLst>
              <a:ext uri="{FF2B5EF4-FFF2-40B4-BE49-F238E27FC236}">
                <a16:creationId xmlns:a16="http://schemas.microsoft.com/office/drawing/2014/main" id="{18A49700-9C07-4489-A460-A5F33E9C3A3D}"/>
              </a:ext>
            </a:extLst>
          </p:cNvPr>
          <p:cNvGrpSpPr/>
          <p:nvPr/>
        </p:nvGrpSpPr>
        <p:grpSpPr>
          <a:xfrm rot="5400000">
            <a:off x="11366722" y="3949364"/>
            <a:ext cx="494441" cy="825767"/>
            <a:chOff x="4630761" y="3738329"/>
            <a:chExt cx="620630" cy="484632"/>
          </a:xfrm>
          <a:solidFill>
            <a:schemeClr val="bg1"/>
          </a:solidFill>
        </p:grpSpPr>
        <p:sp>
          <p:nvSpPr>
            <p:cNvPr id="65" name="Chevron 46">
              <a:extLst>
                <a:ext uri="{FF2B5EF4-FFF2-40B4-BE49-F238E27FC236}">
                  <a16:creationId xmlns:a16="http://schemas.microsoft.com/office/drawing/2014/main" id="{4EF3AA92-A104-41C4-B81A-84ED0E0D44CC}"/>
                </a:ext>
              </a:extLst>
            </p:cNvPr>
            <p:cNvSpPr/>
            <p:nvPr/>
          </p:nvSpPr>
          <p:spPr>
            <a:xfrm>
              <a:off x="4630761"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sp>
          <p:nvSpPr>
            <p:cNvPr id="66" name="Chevron 47">
              <a:extLst>
                <a:ext uri="{FF2B5EF4-FFF2-40B4-BE49-F238E27FC236}">
                  <a16:creationId xmlns:a16="http://schemas.microsoft.com/office/drawing/2014/main" id="{46209C33-23DC-4B9E-8EE0-721A1BAD63AC}"/>
                </a:ext>
              </a:extLst>
            </p:cNvPr>
            <p:cNvSpPr/>
            <p:nvPr/>
          </p:nvSpPr>
          <p:spPr>
            <a:xfrm>
              <a:off x="4843416"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grpSp>
      <p:grpSp>
        <p:nvGrpSpPr>
          <p:cNvPr id="67" name="Group 66">
            <a:extLst>
              <a:ext uri="{FF2B5EF4-FFF2-40B4-BE49-F238E27FC236}">
                <a16:creationId xmlns:a16="http://schemas.microsoft.com/office/drawing/2014/main" id="{2BEC24AC-E669-444D-83A7-85FDCF6CEA31}"/>
              </a:ext>
            </a:extLst>
          </p:cNvPr>
          <p:cNvGrpSpPr/>
          <p:nvPr/>
        </p:nvGrpSpPr>
        <p:grpSpPr>
          <a:xfrm rot="10800000">
            <a:off x="10459132" y="4888240"/>
            <a:ext cx="558952" cy="730462"/>
            <a:chOff x="4630761" y="3738329"/>
            <a:chExt cx="620630" cy="484632"/>
          </a:xfrm>
          <a:solidFill>
            <a:schemeClr val="bg1"/>
          </a:solidFill>
        </p:grpSpPr>
        <p:sp>
          <p:nvSpPr>
            <p:cNvPr id="68" name="Chevron 46">
              <a:extLst>
                <a:ext uri="{FF2B5EF4-FFF2-40B4-BE49-F238E27FC236}">
                  <a16:creationId xmlns:a16="http://schemas.microsoft.com/office/drawing/2014/main" id="{11AFD176-D7D0-42D7-912A-75FA369310DA}"/>
                </a:ext>
              </a:extLst>
            </p:cNvPr>
            <p:cNvSpPr/>
            <p:nvPr/>
          </p:nvSpPr>
          <p:spPr>
            <a:xfrm>
              <a:off x="4630761"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sp>
          <p:nvSpPr>
            <p:cNvPr id="69" name="Chevron 47">
              <a:extLst>
                <a:ext uri="{FF2B5EF4-FFF2-40B4-BE49-F238E27FC236}">
                  <a16:creationId xmlns:a16="http://schemas.microsoft.com/office/drawing/2014/main" id="{184DAEFF-3388-412B-AA67-DBB78D4B4382}"/>
                </a:ext>
              </a:extLst>
            </p:cNvPr>
            <p:cNvSpPr/>
            <p:nvPr/>
          </p:nvSpPr>
          <p:spPr>
            <a:xfrm>
              <a:off x="4843416" y="3738329"/>
              <a:ext cx="407975" cy="484632"/>
            </a:xfrm>
            <a:prstGeom prst="chevron">
              <a:avLst>
                <a:gd name="adj" fmla="val 76327"/>
              </a:avLst>
            </a:prstGeom>
            <a:grp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99" dirty="0">
                <a:solidFill>
                  <a:schemeClr val="tx1"/>
                </a:solidFill>
              </a:endParaRPr>
            </a:p>
          </p:txBody>
        </p:sp>
      </p:grpSp>
      <p:grpSp>
        <p:nvGrpSpPr>
          <p:cNvPr id="70" name="Group 69">
            <a:extLst>
              <a:ext uri="{FF2B5EF4-FFF2-40B4-BE49-F238E27FC236}">
                <a16:creationId xmlns:a16="http://schemas.microsoft.com/office/drawing/2014/main" id="{64996496-CD1A-45AE-AA13-6D6991CF11C1}"/>
              </a:ext>
            </a:extLst>
          </p:cNvPr>
          <p:cNvGrpSpPr/>
          <p:nvPr/>
        </p:nvGrpSpPr>
        <p:grpSpPr>
          <a:xfrm>
            <a:off x="1909" y="1384569"/>
            <a:ext cx="6240751" cy="543274"/>
            <a:chOff x="-290764" y="3032226"/>
            <a:chExt cx="5058404" cy="497801"/>
          </a:xfrm>
        </p:grpSpPr>
        <p:sp>
          <p:nvSpPr>
            <p:cNvPr id="71" name="Rectangle: Top Corners Rounded 1">
              <a:extLst>
                <a:ext uri="{FF2B5EF4-FFF2-40B4-BE49-F238E27FC236}">
                  <a16:creationId xmlns:a16="http://schemas.microsoft.com/office/drawing/2014/main" id="{D71BA82F-95A8-43A5-AC69-E8F0CE85EEE3}"/>
                </a:ext>
              </a:extLst>
            </p:cNvPr>
            <p:cNvSpPr/>
            <p:nvPr/>
          </p:nvSpPr>
          <p:spPr>
            <a:xfrm rot="5400000">
              <a:off x="1989537" y="751925"/>
              <a:ext cx="497801" cy="5058404"/>
            </a:xfrm>
            <a:prstGeom prst="round2SameRect">
              <a:avLst>
                <a:gd name="adj1" fmla="val 50000"/>
                <a:gd name="adj2" fmla="val 0"/>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711" tIns="182711" rIns="182711" bIns="182711" numCol="1" spcCol="0" rtlCol="0" fromWordArt="0" anchor="ctr" anchorCtr="0" forceAA="0" compatLnSpc="1">
              <a:prstTxWarp prst="textNoShape">
                <a:avLst/>
              </a:prstTxWarp>
              <a:noAutofit/>
            </a:bodyPr>
            <a:lstStyle/>
            <a:p>
              <a:pPr algn="ctr"/>
              <a:endParaRPr lang="th-TH" sz="1599" dirty="0">
                <a:solidFill>
                  <a:schemeClr val="tx1"/>
                </a:solidFill>
                <a:latin typeface="+mj-lt"/>
              </a:endParaRPr>
            </a:p>
          </p:txBody>
        </p:sp>
        <p:sp>
          <p:nvSpPr>
            <p:cNvPr id="72" name="Rectangle: Rounded Corners 5">
              <a:extLst>
                <a:ext uri="{FF2B5EF4-FFF2-40B4-BE49-F238E27FC236}">
                  <a16:creationId xmlns:a16="http://schemas.microsoft.com/office/drawing/2014/main" id="{2C2443D4-2F6F-4632-8A20-74CC404B982F}"/>
                </a:ext>
              </a:extLst>
            </p:cNvPr>
            <p:cNvSpPr/>
            <p:nvPr/>
          </p:nvSpPr>
          <p:spPr>
            <a:xfrm>
              <a:off x="-11627" y="3120234"/>
              <a:ext cx="4779266" cy="317865"/>
            </a:xfrm>
            <a:prstGeom prst="rect">
              <a:avLst/>
            </a:prstGeom>
            <a:noFill/>
          </p:spPr>
          <p:txBody>
            <a:bodyPr wrap="square" lIns="0" anchor="ctr">
              <a:noAutofit/>
            </a:bodyPr>
            <a:lstStyle/>
            <a:p>
              <a:r>
                <a:rPr lang="en-US" sz="1599" b="1" dirty="0">
                  <a:solidFill>
                    <a:schemeClr val="bg1"/>
                  </a:solidFill>
                </a:rPr>
                <a:t>STUDENTS FEEL CONSTANT FRUSTRATION</a:t>
              </a:r>
            </a:p>
          </p:txBody>
        </p:sp>
      </p:grpSp>
      <p:sp>
        <p:nvSpPr>
          <p:cNvPr id="73" name="Freeform: Shape 311">
            <a:extLst>
              <a:ext uri="{FF2B5EF4-FFF2-40B4-BE49-F238E27FC236}">
                <a16:creationId xmlns:a16="http://schemas.microsoft.com/office/drawing/2014/main" id="{43DD9B2C-07BB-48FF-AA11-AE43345DB97B}"/>
              </a:ext>
            </a:extLst>
          </p:cNvPr>
          <p:cNvSpPr/>
          <p:nvPr/>
        </p:nvSpPr>
        <p:spPr>
          <a:xfrm>
            <a:off x="3645041" y="2607989"/>
            <a:ext cx="345235" cy="344255"/>
          </a:xfrm>
          <a:custGeom>
            <a:avLst/>
            <a:gdLst>
              <a:gd name="connsiteX0" fmla="*/ 153721 w 153563"/>
              <a:gd name="connsiteY0" fmla="*/ 69257 h 173107"/>
              <a:gd name="connsiteX1" fmla="*/ 152185 w 153563"/>
              <a:gd name="connsiteY1" fmla="*/ 66744 h 173107"/>
              <a:gd name="connsiteX2" fmla="*/ 141296 w 153563"/>
              <a:gd name="connsiteY2" fmla="*/ 61160 h 173107"/>
              <a:gd name="connsiteX3" fmla="*/ 141855 w 153563"/>
              <a:gd name="connsiteY3" fmla="*/ 58228 h 173107"/>
              <a:gd name="connsiteX4" fmla="*/ 136410 w 153563"/>
              <a:gd name="connsiteY4" fmla="*/ 50131 h 173107"/>
              <a:gd name="connsiteX5" fmla="*/ 136410 w 153563"/>
              <a:gd name="connsiteY5" fmla="*/ 35613 h 173107"/>
              <a:gd name="connsiteX6" fmla="*/ 147439 w 153563"/>
              <a:gd name="connsiteY6" fmla="*/ 31425 h 173107"/>
              <a:gd name="connsiteX7" fmla="*/ 149393 w 153563"/>
              <a:gd name="connsiteY7" fmla="*/ 28633 h 173107"/>
              <a:gd name="connsiteX8" fmla="*/ 147439 w 153563"/>
              <a:gd name="connsiteY8" fmla="*/ 25840 h 173107"/>
              <a:gd name="connsiteX9" fmla="*/ 80429 w 153563"/>
              <a:gd name="connsiteY9" fmla="*/ 293 h 173107"/>
              <a:gd name="connsiteX10" fmla="*/ 79312 w 153563"/>
              <a:gd name="connsiteY10" fmla="*/ 153 h 173107"/>
              <a:gd name="connsiteX11" fmla="*/ 78195 w 153563"/>
              <a:gd name="connsiteY11" fmla="*/ 293 h 173107"/>
              <a:gd name="connsiteX12" fmla="*/ 11186 w 153563"/>
              <a:gd name="connsiteY12" fmla="*/ 25840 h 173107"/>
              <a:gd name="connsiteX13" fmla="*/ 9232 w 153563"/>
              <a:gd name="connsiteY13" fmla="*/ 28633 h 173107"/>
              <a:gd name="connsiteX14" fmla="*/ 11186 w 153563"/>
              <a:gd name="connsiteY14" fmla="*/ 31425 h 173107"/>
              <a:gd name="connsiteX15" fmla="*/ 40503 w 153563"/>
              <a:gd name="connsiteY15" fmla="*/ 42593 h 173107"/>
              <a:gd name="connsiteX16" fmla="*/ 40503 w 153563"/>
              <a:gd name="connsiteY16" fmla="*/ 60462 h 173107"/>
              <a:gd name="connsiteX17" fmla="*/ 7138 w 153563"/>
              <a:gd name="connsiteY17" fmla="*/ 79448 h 173107"/>
              <a:gd name="connsiteX18" fmla="*/ 6998 w 153563"/>
              <a:gd name="connsiteY18" fmla="*/ 79588 h 173107"/>
              <a:gd name="connsiteX19" fmla="*/ 6440 w 153563"/>
              <a:gd name="connsiteY19" fmla="*/ 79867 h 173107"/>
              <a:gd name="connsiteX20" fmla="*/ 158 w 153563"/>
              <a:gd name="connsiteY20" fmla="*/ 92012 h 173107"/>
              <a:gd name="connsiteX21" fmla="*/ 4066 w 153563"/>
              <a:gd name="connsiteY21" fmla="*/ 100388 h 173107"/>
              <a:gd name="connsiteX22" fmla="*/ 158 w 153563"/>
              <a:gd name="connsiteY22" fmla="*/ 110300 h 173107"/>
              <a:gd name="connsiteX23" fmla="*/ 4206 w 153563"/>
              <a:gd name="connsiteY23" fmla="*/ 118816 h 173107"/>
              <a:gd name="connsiteX24" fmla="*/ 158 w 153563"/>
              <a:gd name="connsiteY24" fmla="*/ 128867 h 173107"/>
              <a:gd name="connsiteX25" fmla="*/ 6160 w 153563"/>
              <a:gd name="connsiteY25" fmla="*/ 138919 h 173107"/>
              <a:gd name="connsiteX26" fmla="*/ 6998 w 153563"/>
              <a:gd name="connsiteY26" fmla="*/ 139338 h 173107"/>
              <a:gd name="connsiteX27" fmla="*/ 69819 w 153563"/>
              <a:gd name="connsiteY27" fmla="*/ 172982 h 173107"/>
              <a:gd name="connsiteX28" fmla="*/ 71215 w 153563"/>
              <a:gd name="connsiteY28" fmla="*/ 173261 h 173107"/>
              <a:gd name="connsiteX29" fmla="*/ 72611 w 153563"/>
              <a:gd name="connsiteY29" fmla="*/ 172842 h 173107"/>
              <a:gd name="connsiteX30" fmla="*/ 147299 w 153563"/>
              <a:gd name="connsiteY30" fmla="*/ 130263 h 173107"/>
              <a:gd name="connsiteX31" fmla="*/ 153023 w 153563"/>
              <a:gd name="connsiteY31" fmla="*/ 121189 h 173107"/>
              <a:gd name="connsiteX32" fmla="*/ 153441 w 153563"/>
              <a:gd name="connsiteY32" fmla="*/ 108346 h 173107"/>
              <a:gd name="connsiteX33" fmla="*/ 152464 w 153563"/>
              <a:gd name="connsiteY33" fmla="*/ 106112 h 173107"/>
              <a:gd name="connsiteX34" fmla="*/ 153023 w 153563"/>
              <a:gd name="connsiteY34" fmla="*/ 102901 h 173107"/>
              <a:gd name="connsiteX35" fmla="*/ 153441 w 153563"/>
              <a:gd name="connsiteY35" fmla="*/ 90197 h 173107"/>
              <a:gd name="connsiteX36" fmla="*/ 152464 w 153563"/>
              <a:gd name="connsiteY36" fmla="*/ 87964 h 173107"/>
              <a:gd name="connsiteX37" fmla="*/ 153162 w 153563"/>
              <a:gd name="connsiteY37" fmla="*/ 84753 h 173107"/>
              <a:gd name="connsiteX38" fmla="*/ 153721 w 153563"/>
              <a:gd name="connsiteY38" fmla="*/ 72468 h 173107"/>
              <a:gd name="connsiteX39" fmla="*/ 153302 w 153563"/>
              <a:gd name="connsiteY39" fmla="*/ 70932 h 173107"/>
              <a:gd name="connsiteX40" fmla="*/ 153721 w 153563"/>
              <a:gd name="connsiteY40" fmla="*/ 69257 h 173107"/>
              <a:gd name="connsiteX41" fmla="*/ 9930 w 153563"/>
              <a:gd name="connsiteY41" fmla="*/ 115605 h 173107"/>
              <a:gd name="connsiteX42" fmla="*/ 9511 w 153563"/>
              <a:gd name="connsiteY42" fmla="*/ 115186 h 173107"/>
              <a:gd name="connsiteX43" fmla="*/ 6021 w 153563"/>
              <a:gd name="connsiteY43" fmla="*/ 109881 h 173107"/>
              <a:gd name="connsiteX44" fmla="*/ 8952 w 153563"/>
              <a:gd name="connsiteY44" fmla="*/ 103460 h 173107"/>
              <a:gd name="connsiteX45" fmla="*/ 69959 w 153563"/>
              <a:gd name="connsiteY45" fmla="*/ 136127 h 173107"/>
              <a:gd name="connsiteX46" fmla="*/ 71355 w 153563"/>
              <a:gd name="connsiteY46" fmla="*/ 136406 h 173107"/>
              <a:gd name="connsiteX47" fmla="*/ 72751 w 153563"/>
              <a:gd name="connsiteY47" fmla="*/ 135987 h 173107"/>
              <a:gd name="connsiteX48" fmla="*/ 147439 w 153563"/>
              <a:gd name="connsiteY48" fmla="*/ 93408 h 173107"/>
              <a:gd name="connsiteX49" fmla="*/ 147439 w 153563"/>
              <a:gd name="connsiteY49" fmla="*/ 93408 h 173107"/>
              <a:gd name="connsiteX50" fmla="*/ 147159 w 153563"/>
              <a:gd name="connsiteY50" fmla="*/ 102482 h 173107"/>
              <a:gd name="connsiteX51" fmla="*/ 144367 w 153563"/>
              <a:gd name="connsiteY51" fmla="*/ 106531 h 173107"/>
              <a:gd name="connsiteX52" fmla="*/ 71076 w 153563"/>
              <a:gd name="connsiteY52" fmla="*/ 148272 h 173107"/>
              <a:gd name="connsiteX53" fmla="*/ 9930 w 153563"/>
              <a:gd name="connsiteY53" fmla="*/ 115605 h 173107"/>
              <a:gd name="connsiteX54" fmla="*/ 147299 w 153563"/>
              <a:gd name="connsiteY54" fmla="*/ 84194 h 173107"/>
              <a:gd name="connsiteX55" fmla="*/ 147299 w 153563"/>
              <a:gd name="connsiteY55" fmla="*/ 84194 h 173107"/>
              <a:gd name="connsiteX56" fmla="*/ 144507 w 153563"/>
              <a:gd name="connsiteY56" fmla="*/ 88383 h 173107"/>
              <a:gd name="connsiteX57" fmla="*/ 71215 w 153563"/>
              <a:gd name="connsiteY57" fmla="*/ 130124 h 173107"/>
              <a:gd name="connsiteX58" fmla="*/ 9930 w 153563"/>
              <a:gd name="connsiteY58" fmla="*/ 97317 h 173107"/>
              <a:gd name="connsiteX59" fmla="*/ 9511 w 153563"/>
              <a:gd name="connsiteY59" fmla="*/ 96898 h 173107"/>
              <a:gd name="connsiteX60" fmla="*/ 6021 w 153563"/>
              <a:gd name="connsiteY60" fmla="*/ 91593 h 173107"/>
              <a:gd name="connsiteX61" fmla="*/ 8813 w 153563"/>
              <a:gd name="connsiteY61" fmla="*/ 85311 h 173107"/>
              <a:gd name="connsiteX62" fmla="*/ 69959 w 153563"/>
              <a:gd name="connsiteY62" fmla="*/ 117001 h 173107"/>
              <a:gd name="connsiteX63" fmla="*/ 71355 w 153563"/>
              <a:gd name="connsiteY63" fmla="*/ 117280 h 173107"/>
              <a:gd name="connsiteX64" fmla="*/ 72751 w 153563"/>
              <a:gd name="connsiteY64" fmla="*/ 116862 h 173107"/>
              <a:gd name="connsiteX65" fmla="*/ 130547 w 153563"/>
              <a:gd name="connsiteY65" fmla="*/ 84055 h 173107"/>
              <a:gd name="connsiteX66" fmla="*/ 141017 w 153563"/>
              <a:gd name="connsiteY66" fmla="*/ 84055 h 173107"/>
              <a:gd name="connsiteX67" fmla="*/ 143251 w 153563"/>
              <a:gd name="connsiteY67" fmla="*/ 82938 h 173107"/>
              <a:gd name="connsiteX68" fmla="*/ 143809 w 153563"/>
              <a:gd name="connsiteY68" fmla="*/ 80565 h 173107"/>
              <a:gd name="connsiteX69" fmla="*/ 143111 w 153563"/>
              <a:gd name="connsiteY69" fmla="*/ 76796 h 173107"/>
              <a:gd name="connsiteX70" fmla="*/ 147578 w 153563"/>
              <a:gd name="connsiteY70" fmla="*/ 74283 h 173107"/>
              <a:gd name="connsiteX71" fmla="*/ 147299 w 153563"/>
              <a:gd name="connsiteY71" fmla="*/ 84194 h 173107"/>
              <a:gd name="connsiteX72" fmla="*/ 118122 w 153563"/>
              <a:gd name="connsiteY72" fmla="*/ 42453 h 173107"/>
              <a:gd name="connsiteX73" fmla="*/ 130547 w 153563"/>
              <a:gd name="connsiteY73" fmla="*/ 37707 h 173107"/>
              <a:gd name="connsiteX74" fmla="*/ 130547 w 153563"/>
              <a:gd name="connsiteY74" fmla="*/ 49713 h 173107"/>
              <a:gd name="connsiteX75" fmla="*/ 126079 w 153563"/>
              <a:gd name="connsiteY75" fmla="*/ 53063 h 173107"/>
              <a:gd name="connsiteX76" fmla="*/ 118262 w 153563"/>
              <a:gd name="connsiteY76" fmla="*/ 49015 h 173107"/>
              <a:gd name="connsiteX77" fmla="*/ 118262 w 153563"/>
              <a:gd name="connsiteY77" fmla="*/ 42453 h 173107"/>
              <a:gd name="connsiteX78" fmla="*/ 137527 w 153563"/>
              <a:gd name="connsiteY78" fmla="*/ 78331 h 173107"/>
              <a:gd name="connsiteX79" fmla="*/ 129849 w 153563"/>
              <a:gd name="connsiteY79" fmla="*/ 78331 h 173107"/>
              <a:gd name="connsiteX80" fmla="*/ 129849 w 153563"/>
              <a:gd name="connsiteY80" fmla="*/ 78331 h 173107"/>
              <a:gd name="connsiteX81" fmla="*/ 129849 w 153563"/>
              <a:gd name="connsiteY81" fmla="*/ 78331 h 173107"/>
              <a:gd name="connsiteX82" fmla="*/ 128871 w 153563"/>
              <a:gd name="connsiteY82" fmla="*/ 78331 h 173107"/>
              <a:gd name="connsiteX83" fmla="*/ 131245 w 153563"/>
              <a:gd name="connsiteY83" fmla="*/ 66604 h 173107"/>
              <a:gd name="connsiteX84" fmla="*/ 131524 w 153563"/>
              <a:gd name="connsiteY84" fmla="*/ 66604 h 173107"/>
              <a:gd name="connsiteX85" fmla="*/ 132222 w 153563"/>
              <a:gd name="connsiteY85" fmla="*/ 66744 h 173107"/>
              <a:gd name="connsiteX86" fmla="*/ 132501 w 153563"/>
              <a:gd name="connsiteY86" fmla="*/ 66744 h 173107"/>
              <a:gd name="connsiteX87" fmla="*/ 132501 w 153563"/>
              <a:gd name="connsiteY87" fmla="*/ 66744 h 173107"/>
              <a:gd name="connsiteX88" fmla="*/ 132501 w 153563"/>
              <a:gd name="connsiteY88" fmla="*/ 66744 h 173107"/>
              <a:gd name="connsiteX89" fmla="*/ 132501 w 153563"/>
              <a:gd name="connsiteY89" fmla="*/ 66744 h 173107"/>
              <a:gd name="connsiteX90" fmla="*/ 132501 w 153563"/>
              <a:gd name="connsiteY90" fmla="*/ 66744 h 173107"/>
              <a:gd name="connsiteX91" fmla="*/ 133339 w 153563"/>
              <a:gd name="connsiteY91" fmla="*/ 66744 h 173107"/>
              <a:gd name="connsiteX92" fmla="*/ 133339 w 153563"/>
              <a:gd name="connsiteY92" fmla="*/ 66744 h 173107"/>
              <a:gd name="connsiteX93" fmla="*/ 133339 w 153563"/>
              <a:gd name="connsiteY93" fmla="*/ 66744 h 173107"/>
              <a:gd name="connsiteX94" fmla="*/ 133339 w 153563"/>
              <a:gd name="connsiteY94" fmla="*/ 66744 h 173107"/>
              <a:gd name="connsiteX95" fmla="*/ 134176 w 153563"/>
              <a:gd name="connsiteY95" fmla="*/ 66744 h 173107"/>
              <a:gd name="connsiteX96" fmla="*/ 134176 w 153563"/>
              <a:gd name="connsiteY96" fmla="*/ 66744 h 173107"/>
              <a:gd name="connsiteX97" fmla="*/ 134176 w 153563"/>
              <a:gd name="connsiteY97" fmla="*/ 66744 h 173107"/>
              <a:gd name="connsiteX98" fmla="*/ 134176 w 153563"/>
              <a:gd name="connsiteY98" fmla="*/ 66744 h 173107"/>
              <a:gd name="connsiteX99" fmla="*/ 134456 w 153563"/>
              <a:gd name="connsiteY99" fmla="*/ 66744 h 173107"/>
              <a:gd name="connsiteX100" fmla="*/ 135154 w 153563"/>
              <a:gd name="connsiteY100" fmla="*/ 66604 h 173107"/>
              <a:gd name="connsiteX101" fmla="*/ 135433 w 153563"/>
              <a:gd name="connsiteY101" fmla="*/ 66604 h 173107"/>
              <a:gd name="connsiteX102" fmla="*/ 135572 w 153563"/>
              <a:gd name="connsiteY102" fmla="*/ 66604 h 173107"/>
              <a:gd name="connsiteX103" fmla="*/ 137387 w 153563"/>
              <a:gd name="connsiteY103" fmla="*/ 76098 h 173107"/>
              <a:gd name="connsiteX104" fmla="*/ 137527 w 153563"/>
              <a:gd name="connsiteY104" fmla="*/ 76516 h 173107"/>
              <a:gd name="connsiteX105" fmla="*/ 137527 w 153563"/>
              <a:gd name="connsiteY105" fmla="*/ 78331 h 173107"/>
              <a:gd name="connsiteX106" fmla="*/ 135154 w 153563"/>
              <a:gd name="connsiteY106" fmla="*/ 59903 h 173107"/>
              <a:gd name="connsiteX107" fmla="*/ 135014 w 153563"/>
              <a:gd name="connsiteY107" fmla="*/ 60043 h 173107"/>
              <a:gd name="connsiteX108" fmla="*/ 135014 w 153563"/>
              <a:gd name="connsiteY108" fmla="*/ 60043 h 173107"/>
              <a:gd name="connsiteX109" fmla="*/ 134874 w 153563"/>
              <a:gd name="connsiteY109" fmla="*/ 60183 h 173107"/>
              <a:gd name="connsiteX110" fmla="*/ 134874 w 153563"/>
              <a:gd name="connsiteY110" fmla="*/ 60183 h 173107"/>
              <a:gd name="connsiteX111" fmla="*/ 134595 w 153563"/>
              <a:gd name="connsiteY111" fmla="*/ 60322 h 173107"/>
              <a:gd name="connsiteX112" fmla="*/ 134595 w 153563"/>
              <a:gd name="connsiteY112" fmla="*/ 60322 h 173107"/>
              <a:gd name="connsiteX113" fmla="*/ 134316 w 153563"/>
              <a:gd name="connsiteY113" fmla="*/ 60462 h 173107"/>
              <a:gd name="connsiteX114" fmla="*/ 134316 w 153563"/>
              <a:gd name="connsiteY114" fmla="*/ 60462 h 173107"/>
              <a:gd name="connsiteX115" fmla="*/ 134176 w 153563"/>
              <a:gd name="connsiteY115" fmla="*/ 60462 h 173107"/>
              <a:gd name="connsiteX116" fmla="*/ 134037 w 153563"/>
              <a:gd name="connsiteY116" fmla="*/ 60462 h 173107"/>
              <a:gd name="connsiteX117" fmla="*/ 133897 w 153563"/>
              <a:gd name="connsiteY117" fmla="*/ 60462 h 173107"/>
              <a:gd name="connsiteX118" fmla="*/ 133758 w 153563"/>
              <a:gd name="connsiteY118" fmla="*/ 60462 h 173107"/>
              <a:gd name="connsiteX119" fmla="*/ 133618 w 153563"/>
              <a:gd name="connsiteY119" fmla="*/ 60462 h 173107"/>
              <a:gd name="connsiteX120" fmla="*/ 133478 w 153563"/>
              <a:gd name="connsiteY120" fmla="*/ 60462 h 173107"/>
              <a:gd name="connsiteX121" fmla="*/ 133199 w 153563"/>
              <a:gd name="connsiteY121" fmla="*/ 60462 h 173107"/>
              <a:gd name="connsiteX122" fmla="*/ 132920 w 153563"/>
              <a:gd name="connsiteY122" fmla="*/ 60462 h 173107"/>
              <a:gd name="connsiteX123" fmla="*/ 132780 w 153563"/>
              <a:gd name="connsiteY123" fmla="*/ 60462 h 173107"/>
              <a:gd name="connsiteX124" fmla="*/ 132641 w 153563"/>
              <a:gd name="connsiteY124" fmla="*/ 60462 h 173107"/>
              <a:gd name="connsiteX125" fmla="*/ 132501 w 153563"/>
              <a:gd name="connsiteY125" fmla="*/ 60462 h 173107"/>
              <a:gd name="connsiteX126" fmla="*/ 132362 w 153563"/>
              <a:gd name="connsiteY126" fmla="*/ 60462 h 173107"/>
              <a:gd name="connsiteX127" fmla="*/ 132222 w 153563"/>
              <a:gd name="connsiteY127" fmla="*/ 60462 h 173107"/>
              <a:gd name="connsiteX128" fmla="*/ 132082 w 153563"/>
              <a:gd name="connsiteY128" fmla="*/ 60322 h 173107"/>
              <a:gd name="connsiteX129" fmla="*/ 132082 w 153563"/>
              <a:gd name="connsiteY129" fmla="*/ 60322 h 173107"/>
              <a:gd name="connsiteX130" fmla="*/ 131943 w 153563"/>
              <a:gd name="connsiteY130" fmla="*/ 60183 h 173107"/>
              <a:gd name="connsiteX131" fmla="*/ 131245 w 153563"/>
              <a:gd name="connsiteY131" fmla="*/ 59485 h 173107"/>
              <a:gd name="connsiteX132" fmla="*/ 130547 w 153563"/>
              <a:gd name="connsiteY132" fmla="*/ 57670 h 173107"/>
              <a:gd name="connsiteX133" fmla="*/ 130547 w 153563"/>
              <a:gd name="connsiteY133" fmla="*/ 57251 h 173107"/>
              <a:gd name="connsiteX134" fmla="*/ 130547 w 153563"/>
              <a:gd name="connsiteY134" fmla="*/ 56832 h 173107"/>
              <a:gd name="connsiteX135" fmla="*/ 133199 w 153563"/>
              <a:gd name="connsiteY135" fmla="*/ 54878 h 173107"/>
              <a:gd name="connsiteX136" fmla="*/ 135991 w 153563"/>
              <a:gd name="connsiteY136" fmla="*/ 57670 h 173107"/>
              <a:gd name="connsiteX137" fmla="*/ 135154 w 153563"/>
              <a:gd name="connsiteY137" fmla="*/ 59903 h 173107"/>
              <a:gd name="connsiteX138" fmla="*/ 142134 w 153563"/>
              <a:gd name="connsiteY138" fmla="*/ 70793 h 173107"/>
              <a:gd name="connsiteX139" fmla="*/ 141575 w 153563"/>
              <a:gd name="connsiteY139" fmla="*/ 67721 h 173107"/>
              <a:gd name="connsiteX140" fmla="*/ 144786 w 153563"/>
              <a:gd name="connsiteY140" fmla="*/ 69397 h 173107"/>
              <a:gd name="connsiteX141" fmla="*/ 142134 w 153563"/>
              <a:gd name="connsiteY141" fmla="*/ 70793 h 173107"/>
              <a:gd name="connsiteX142" fmla="*/ 79312 w 153563"/>
              <a:gd name="connsiteY142" fmla="*/ 6156 h 173107"/>
              <a:gd name="connsiteX143" fmla="*/ 138085 w 153563"/>
              <a:gd name="connsiteY143" fmla="*/ 28493 h 173107"/>
              <a:gd name="connsiteX144" fmla="*/ 132082 w 153563"/>
              <a:gd name="connsiteY144" fmla="*/ 30727 h 173107"/>
              <a:gd name="connsiteX145" fmla="*/ 80010 w 153563"/>
              <a:gd name="connsiteY145" fmla="*/ 22071 h 173107"/>
              <a:gd name="connsiteX146" fmla="*/ 76660 w 153563"/>
              <a:gd name="connsiteY146" fmla="*/ 24444 h 173107"/>
              <a:gd name="connsiteX147" fmla="*/ 79033 w 153563"/>
              <a:gd name="connsiteY147" fmla="*/ 27795 h 173107"/>
              <a:gd name="connsiteX148" fmla="*/ 121193 w 153563"/>
              <a:gd name="connsiteY148" fmla="*/ 34775 h 173107"/>
              <a:gd name="connsiteX149" fmla="*/ 114073 w 153563"/>
              <a:gd name="connsiteY149" fmla="*/ 37427 h 173107"/>
              <a:gd name="connsiteX150" fmla="*/ 103464 w 153563"/>
              <a:gd name="connsiteY150" fmla="*/ 41476 h 173107"/>
              <a:gd name="connsiteX151" fmla="*/ 79173 w 153563"/>
              <a:gd name="connsiteY151" fmla="*/ 50690 h 173107"/>
              <a:gd name="connsiteX152" fmla="*/ 44412 w 153563"/>
              <a:gd name="connsiteY152" fmla="*/ 37427 h 173107"/>
              <a:gd name="connsiteX153" fmla="*/ 44412 w 153563"/>
              <a:gd name="connsiteY153" fmla="*/ 37427 h 173107"/>
              <a:gd name="connsiteX154" fmla="*/ 20400 w 153563"/>
              <a:gd name="connsiteY154" fmla="*/ 28214 h 173107"/>
              <a:gd name="connsiteX155" fmla="*/ 79312 w 153563"/>
              <a:gd name="connsiteY155" fmla="*/ 6156 h 173107"/>
              <a:gd name="connsiteX156" fmla="*/ 78056 w 153563"/>
              <a:gd name="connsiteY156" fmla="*/ 56693 h 173107"/>
              <a:gd name="connsiteX157" fmla="*/ 78056 w 153563"/>
              <a:gd name="connsiteY157" fmla="*/ 56693 h 173107"/>
              <a:gd name="connsiteX158" fmla="*/ 78335 w 153563"/>
              <a:gd name="connsiteY158" fmla="*/ 56832 h 173107"/>
              <a:gd name="connsiteX159" fmla="*/ 78335 w 153563"/>
              <a:gd name="connsiteY159" fmla="*/ 56832 h 173107"/>
              <a:gd name="connsiteX160" fmla="*/ 78475 w 153563"/>
              <a:gd name="connsiteY160" fmla="*/ 56832 h 173107"/>
              <a:gd name="connsiteX161" fmla="*/ 78614 w 153563"/>
              <a:gd name="connsiteY161" fmla="*/ 56832 h 173107"/>
              <a:gd name="connsiteX162" fmla="*/ 78754 w 153563"/>
              <a:gd name="connsiteY162" fmla="*/ 56832 h 173107"/>
              <a:gd name="connsiteX163" fmla="*/ 78754 w 153563"/>
              <a:gd name="connsiteY163" fmla="*/ 56832 h 173107"/>
              <a:gd name="connsiteX164" fmla="*/ 78894 w 153563"/>
              <a:gd name="connsiteY164" fmla="*/ 56832 h 173107"/>
              <a:gd name="connsiteX165" fmla="*/ 79033 w 153563"/>
              <a:gd name="connsiteY165" fmla="*/ 56832 h 173107"/>
              <a:gd name="connsiteX166" fmla="*/ 79173 w 153563"/>
              <a:gd name="connsiteY166" fmla="*/ 56832 h 173107"/>
              <a:gd name="connsiteX167" fmla="*/ 79173 w 153563"/>
              <a:gd name="connsiteY167" fmla="*/ 56832 h 173107"/>
              <a:gd name="connsiteX168" fmla="*/ 79312 w 153563"/>
              <a:gd name="connsiteY168" fmla="*/ 56832 h 173107"/>
              <a:gd name="connsiteX169" fmla="*/ 79452 w 153563"/>
              <a:gd name="connsiteY169" fmla="*/ 56832 h 173107"/>
              <a:gd name="connsiteX170" fmla="*/ 79731 w 153563"/>
              <a:gd name="connsiteY170" fmla="*/ 56832 h 173107"/>
              <a:gd name="connsiteX171" fmla="*/ 79731 w 153563"/>
              <a:gd name="connsiteY171" fmla="*/ 56832 h 173107"/>
              <a:gd name="connsiteX172" fmla="*/ 80010 w 153563"/>
              <a:gd name="connsiteY172" fmla="*/ 56832 h 173107"/>
              <a:gd name="connsiteX173" fmla="*/ 80150 w 153563"/>
              <a:gd name="connsiteY173" fmla="*/ 56832 h 173107"/>
              <a:gd name="connsiteX174" fmla="*/ 80429 w 153563"/>
              <a:gd name="connsiteY174" fmla="*/ 56693 h 173107"/>
              <a:gd name="connsiteX175" fmla="*/ 80569 w 153563"/>
              <a:gd name="connsiteY175" fmla="*/ 56693 h 173107"/>
              <a:gd name="connsiteX176" fmla="*/ 80569 w 153563"/>
              <a:gd name="connsiteY176" fmla="*/ 56693 h 173107"/>
              <a:gd name="connsiteX177" fmla="*/ 80569 w 153563"/>
              <a:gd name="connsiteY177" fmla="*/ 56693 h 173107"/>
              <a:gd name="connsiteX178" fmla="*/ 80569 w 153563"/>
              <a:gd name="connsiteY178" fmla="*/ 56693 h 173107"/>
              <a:gd name="connsiteX179" fmla="*/ 105697 w 153563"/>
              <a:gd name="connsiteY179" fmla="*/ 47060 h 173107"/>
              <a:gd name="connsiteX180" fmla="*/ 112259 w 153563"/>
              <a:gd name="connsiteY180" fmla="*/ 44547 h 173107"/>
              <a:gd name="connsiteX181" fmla="*/ 112259 w 153563"/>
              <a:gd name="connsiteY181" fmla="*/ 68699 h 173107"/>
              <a:gd name="connsiteX182" fmla="*/ 112259 w 153563"/>
              <a:gd name="connsiteY182" fmla="*/ 68699 h 173107"/>
              <a:gd name="connsiteX183" fmla="*/ 103324 w 153563"/>
              <a:gd name="connsiteY183" fmla="*/ 75679 h 173107"/>
              <a:gd name="connsiteX184" fmla="*/ 79452 w 153563"/>
              <a:gd name="connsiteY184" fmla="*/ 80704 h 173107"/>
              <a:gd name="connsiteX185" fmla="*/ 79452 w 153563"/>
              <a:gd name="connsiteY185" fmla="*/ 80704 h 173107"/>
              <a:gd name="connsiteX186" fmla="*/ 79312 w 153563"/>
              <a:gd name="connsiteY186" fmla="*/ 80704 h 173107"/>
              <a:gd name="connsiteX187" fmla="*/ 55440 w 153563"/>
              <a:gd name="connsiteY187" fmla="*/ 75679 h 173107"/>
              <a:gd name="connsiteX188" fmla="*/ 46506 w 153563"/>
              <a:gd name="connsiteY188" fmla="*/ 68699 h 173107"/>
              <a:gd name="connsiteX189" fmla="*/ 46506 w 153563"/>
              <a:gd name="connsiteY189" fmla="*/ 68699 h 173107"/>
              <a:gd name="connsiteX190" fmla="*/ 46506 w 153563"/>
              <a:gd name="connsiteY190" fmla="*/ 61998 h 173107"/>
              <a:gd name="connsiteX191" fmla="*/ 46506 w 153563"/>
              <a:gd name="connsiteY191" fmla="*/ 44687 h 173107"/>
              <a:gd name="connsiteX192" fmla="*/ 78056 w 153563"/>
              <a:gd name="connsiteY192" fmla="*/ 56693 h 173107"/>
              <a:gd name="connsiteX193" fmla="*/ 78056 w 153563"/>
              <a:gd name="connsiteY193" fmla="*/ 56693 h 173107"/>
              <a:gd name="connsiteX194" fmla="*/ 40503 w 153563"/>
              <a:gd name="connsiteY194" fmla="*/ 67023 h 173107"/>
              <a:gd name="connsiteX195" fmla="*/ 40503 w 153563"/>
              <a:gd name="connsiteY195" fmla="*/ 68978 h 173107"/>
              <a:gd name="connsiteX196" fmla="*/ 40503 w 153563"/>
              <a:gd name="connsiteY196" fmla="*/ 69397 h 173107"/>
              <a:gd name="connsiteX197" fmla="*/ 52927 w 153563"/>
              <a:gd name="connsiteY197" fmla="*/ 81123 h 173107"/>
              <a:gd name="connsiteX198" fmla="*/ 79312 w 153563"/>
              <a:gd name="connsiteY198" fmla="*/ 86707 h 173107"/>
              <a:gd name="connsiteX199" fmla="*/ 79452 w 153563"/>
              <a:gd name="connsiteY199" fmla="*/ 86707 h 173107"/>
              <a:gd name="connsiteX200" fmla="*/ 79452 w 153563"/>
              <a:gd name="connsiteY200" fmla="*/ 86707 h 173107"/>
              <a:gd name="connsiteX201" fmla="*/ 79452 w 153563"/>
              <a:gd name="connsiteY201" fmla="*/ 86707 h 173107"/>
              <a:gd name="connsiteX202" fmla="*/ 79452 w 153563"/>
              <a:gd name="connsiteY202" fmla="*/ 86707 h 173107"/>
              <a:gd name="connsiteX203" fmla="*/ 79592 w 153563"/>
              <a:gd name="connsiteY203" fmla="*/ 86707 h 173107"/>
              <a:gd name="connsiteX204" fmla="*/ 105976 w 153563"/>
              <a:gd name="connsiteY204" fmla="*/ 81123 h 173107"/>
              <a:gd name="connsiteX205" fmla="*/ 118401 w 153563"/>
              <a:gd name="connsiteY205" fmla="*/ 69397 h 173107"/>
              <a:gd name="connsiteX206" fmla="*/ 118401 w 153563"/>
              <a:gd name="connsiteY206" fmla="*/ 68978 h 173107"/>
              <a:gd name="connsiteX207" fmla="*/ 118401 w 153563"/>
              <a:gd name="connsiteY207" fmla="*/ 55715 h 173107"/>
              <a:gd name="connsiteX208" fmla="*/ 124683 w 153563"/>
              <a:gd name="connsiteY208" fmla="*/ 58926 h 173107"/>
              <a:gd name="connsiteX209" fmla="*/ 126079 w 153563"/>
              <a:gd name="connsiteY209" fmla="*/ 62696 h 173107"/>
              <a:gd name="connsiteX210" fmla="*/ 126079 w 153563"/>
              <a:gd name="connsiteY210" fmla="*/ 62835 h 173107"/>
              <a:gd name="connsiteX211" fmla="*/ 122589 w 153563"/>
              <a:gd name="connsiteY211" fmla="*/ 80565 h 173107"/>
              <a:gd name="connsiteX212" fmla="*/ 122729 w 153563"/>
              <a:gd name="connsiteY212" fmla="*/ 81961 h 173107"/>
              <a:gd name="connsiteX213" fmla="*/ 71774 w 153563"/>
              <a:gd name="connsiteY213" fmla="*/ 110998 h 173107"/>
              <a:gd name="connsiteX214" fmla="*/ 15234 w 153563"/>
              <a:gd name="connsiteY214" fmla="*/ 81682 h 173107"/>
              <a:gd name="connsiteX215" fmla="*/ 40503 w 153563"/>
              <a:gd name="connsiteY215" fmla="*/ 67023 h 173107"/>
              <a:gd name="connsiteX216" fmla="*/ 147299 w 153563"/>
              <a:gd name="connsiteY216" fmla="*/ 120771 h 173107"/>
              <a:gd name="connsiteX217" fmla="*/ 144507 w 153563"/>
              <a:gd name="connsiteY217" fmla="*/ 124819 h 173107"/>
              <a:gd name="connsiteX218" fmla="*/ 71215 w 153563"/>
              <a:gd name="connsiteY218" fmla="*/ 166560 h 173107"/>
              <a:gd name="connsiteX219" fmla="*/ 9650 w 153563"/>
              <a:gd name="connsiteY219" fmla="*/ 133614 h 173107"/>
              <a:gd name="connsiteX220" fmla="*/ 9092 w 153563"/>
              <a:gd name="connsiteY220" fmla="*/ 133335 h 173107"/>
              <a:gd name="connsiteX221" fmla="*/ 5881 w 153563"/>
              <a:gd name="connsiteY221" fmla="*/ 128169 h 173107"/>
              <a:gd name="connsiteX222" fmla="*/ 8952 w 153563"/>
              <a:gd name="connsiteY222" fmla="*/ 121608 h 173107"/>
              <a:gd name="connsiteX223" fmla="*/ 69819 w 153563"/>
              <a:gd name="connsiteY223" fmla="*/ 154136 h 173107"/>
              <a:gd name="connsiteX224" fmla="*/ 71215 w 153563"/>
              <a:gd name="connsiteY224" fmla="*/ 154415 h 173107"/>
              <a:gd name="connsiteX225" fmla="*/ 72611 w 153563"/>
              <a:gd name="connsiteY225" fmla="*/ 153996 h 173107"/>
              <a:gd name="connsiteX226" fmla="*/ 147299 w 153563"/>
              <a:gd name="connsiteY226" fmla="*/ 111417 h 173107"/>
              <a:gd name="connsiteX227" fmla="*/ 147299 w 153563"/>
              <a:gd name="connsiteY227" fmla="*/ 111417 h 173107"/>
              <a:gd name="connsiteX228" fmla="*/ 147299 w 153563"/>
              <a:gd name="connsiteY228" fmla="*/ 120771 h 17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153563" h="173107">
                <a:moveTo>
                  <a:pt x="153721" y="69257"/>
                </a:moveTo>
                <a:cubicBezTo>
                  <a:pt x="153721" y="68140"/>
                  <a:pt x="153023" y="67163"/>
                  <a:pt x="152185" y="66744"/>
                </a:cubicBezTo>
                <a:lnTo>
                  <a:pt x="141296" y="61160"/>
                </a:lnTo>
                <a:cubicBezTo>
                  <a:pt x="141575" y="60183"/>
                  <a:pt x="141855" y="59205"/>
                  <a:pt x="141855" y="58228"/>
                </a:cubicBezTo>
                <a:cubicBezTo>
                  <a:pt x="141855" y="54599"/>
                  <a:pt x="139621" y="51388"/>
                  <a:pt x="136410" y="50131"/>
                </a:cubicBezTo>
                <a:lnTo>
                  <a:pt x="136410" y="35613"/>
                </a:lnTo>
                <a:lnTo>
                  <a:pt x="147439" y="31425"/>
                </a:lnTo>
                <a:cubicBezTo>
                  <a:pt x="148555" y="31006"/>
                  <a:pt x="149393" y="29889"/>
                  <a:pt x="149393" y="28633"/>
                </a:cubicBezTo>
                <a:cubicBezTo>
                  <a:pt x="149393" y="27376"/>
                  <a:pt x="148695" y="26259"/>
                  <a:pt x="147439" y="25840"/>
                </a:cubicBezTo>
                <a:lnTo>
                  <a:pt x="80429" y="293"/>
                </a:lnTo>
                <a:cubicBezTo>
                  <a:pt x="80010" y="153"/>
                  <a:pt x="79592" y="153"/>
                  <a:pt x="79312" y="153"/>
                </a:cubicBezTo>
                <a:cubicBezTo>
                  <a:pt x="78894" y="153"/>
                  <a:pt x="78475" y="153"/>
                  <a:pt x="78195" y="293"/>
                </a:cubicBezTo>
                <a:lnTo>
                  <a:pt x="11186" y="25840"/>
                </a:lnTo>
                <a:cubicBezTo>
                  <a:pt x="10069" y="26259"/>
                  <a:pt x="9232" y="27376"/>
                  <a:pt x="9232" y="28633"/>
                </a:cubicBezTo>
                <a:cubicBezTo>
                  <a:pt x="9232" y="29889"/>
                  <a:pt x="9930" y="31006"/>
                  <a:pt x="11186" y="31425"/>
                </a:cubicBezTo>
                <a:lnTo>
                  <a:pt x="40503" y="42593"/>
                </a:lnTo>
                <a:lnTo>
                  <a:pt x="40503" y="60462"/>
                </a:lnTo>
                <a:lnTo>
                  <a:pt x="7138" y="79448"/>
                </a:lnTo>
                <a:cubicBezTo>
                  <a:pt x="7138" y="79448"/>
                  <a:pt x="6998" y="79448"/>
                  <a:pt x="6998" y="79588"/>
                </a:cubicBezTo>
                <a:cubicBezTo>
                  <a:pt x="6858" y="79727"/>
                  <a:pt x="6579" y="79727"/>
                  <a:pt x="6440" y="79867"/>
                </a:cubicBezTo>
                <a:cubicBezTo>
                  <a:pt x="3508" y="82100"/>
                  <a:pt x="18" y="86568"/>
                  <a:pt x="158" y="92012"/>
                </a:cubicBezTo>
                <a:cubicBezTo>
                  <a:pt x="158" y="94386"/>
                  <a:pt x="995" y="97457"/>
                  <a:pt x="4066" y="100388"/>
                </a:cubicBezTo>
                <a:cubicBezTo>
                  <a:pt x="1972" y="102901"/>
                  <a:pt x="158" y="106391"/>
                  <a:pt x="158" y="110300"/>
                </a:cubicBezTo>
                <a:cubicBezTo>
                  <a:pt x="158" y="112673"/>
                  <a:pt x="995" y="115884"/>
                  <a:pt x="4206" y="118816"/>
                </a:cubicBezTo>
                <a:cubicBezTo>
                  <a:pt x="1972" y="121329"/>
                  <a:pt x="158" y="124819"/>
                  <a:pt x="158" y="128867"/>
                </a:cubicBezTo>
                <a:cubicBezTo>
                  <a:pt x="297" y="131659"/>
                  <a:pt x="1274" y="135708"/>
                  <a:pt x="6160" y="138919"/>
                </a:cubicBezTo>
                <a:cubicBezTo>
                  <a:pt x="6440" y="139058"/>
                  <a:pt x="6719" y="139198"/>
                  <a:pt x="6998" y="139338"/>
                </a:cubicBezTo>
                <a:lnTo>
                  <a:pt x="69819" y="172982"/>
                </a:lnTo>
                <a:cubicBezTo>
                  <a:pt x="70238" y="173261"/>
                  <a:pt x="70796" y="173261"/>
                  <a:pt x="71215" y="173261"/>
                </a:cubicBezTo>
                <a:cubicBezTo>
                  <a:pt x="71774" y="173261"/>
                  <a:pt x="72192" y="173122"/>
                  <a:pt x="72611" y="172842"/>
                </a:cubicBezTo>
                <a:lnTo>
                  <a:pt x="147299" y="130263"/>
                </a:lnTo>
                <a:cubicBezTo>
                  <a:pt x="150789" y="128309"/>
                  <a:pt x="152883" y="124959"/>
                  <a:pt x="153023" y="121189"/>
                </a:cubicBezTo>
                <a:lnTo>
                  <a:pt x="153441" y="108346"/>
                </a:lnTo>
                <a:cubicBezTo>
                  <a:pt x="153441" y="107508"/>
                  <a:pt x="153023" y="106670"/>
                  <a:pt x="152464" y="106112"/>
                </a:cubicBezTo>
                <a:cubicBezTo>
                  <a:pt x="152883" y="105135"/>
                  <a:pt x="153023" y="104018"/>
                  <a:pt x="153023" y="102901"/>
                </a:cubicBezTo>
                <a:lnTo>
                  <a:pt x="153441" y="90197"/>
                </a:lnTo>
                <a:cubicBezTo>
                  <a:pt x="153441" y="89220"/>
                  <a:pt x="153023" y="88522"/>
                  <a:pt x="152464" y="87964"/>
                </a:cubicBezTo>
                <a:cubicBezTo>
                  <a:pt x="152883" y="86986"/>
                  <a:pt x="153023" y="85870"/>
                  <a:pt x="153162" y="84753"/>
                </a:cubicBezTo>
                <a:lnTo>
                  <a:pt x="153721" y="72468"/>
                </a:lnTo>
                <a:cubicBezTo>
                  <a:pt x="153721" y="71909"/>
                  <a:pt x="153581" y="71351"/>
                  <a:pt x="153302" y="70932"/>
                </a:cubicBezTo>
                <a:cubicBezTo>
                  <a:pt x="153581" y="70234"/>
                  <a:pt x="153721" y="69676"/>
                  <a:pt x="153721" y="69257"/>
                </a:cubicBezTo>
                <a:close/>
                <a:moveTo>
                  <a:pt x="9930" y="115605"/>
                </a:moveTo>
                <a:cubicBezTo>
                  <a:pt x="9790" y="115466"/>
                  <a:pt x="9650" y="115326"/>
                  <a:pt x="9511" y="115186"/>
                </a:cubicBezTo>
                <a:cubicBezTo>
                  <a:pt x="7277" y="113651"/>
                  <a:pt x="6160" y="111975"/>
                  <a:pt x="6021" y="109881"/>
                </a:cubicBezTo>
                <a:cubicBezTo>
                  <a:pt x="6021" y="107508"/>
                  <a:pt x="7277" y="105135"/>
                  <a:pt x="8952" y="103460"/>
                </a:cubicBezTo>
                <a:lnTo>
                  <a:pt x="69959" y="136127"/>
                </a:lnTo>
                <a:cubicBezTo>
                  <a:pt x="70378" y="136406"/>
                  <a:pt x="70936" y="136406"/>
                  <a:pt x="71355" y="136406"/>
                </a:cubicBezTo>
                <a:cubicBezTo>
                  <a:pt x="71913" y="136406"/>
                  <a:pt x="72332" y="136266"/>
                  <a:pt x="72751" y="135987"/>
                </a:cubicBezTo>
                <a:lnTo>
                  <a:pt x="147439" y="93408"/>
                </a:lnTo>
                <a:cubicBezTo>
                  <a:pt x="147439" y="93408"/>
                  <a:pt x="147439" y="93408"/>
                  <a:pt x="147439" y="93408"/>
                </a:cubicBezTo>
                <a:lnTo>
                  <a:pt x="147159" y="102482"/>
                </a:lnTo>
                <a:cubicBezTo>
                  <a:pt x="147159" y="104018"/>
                  <a:pt x="146043" y="105554"/>
                  <a:pt x="144367" y="106531"/>
                </a:cubicBezTo>
                <a:lnTo>
                  <a:pt x="71076" y="148272"/>
                </a:lnTo>
                <a:lnTo>
                  <a:pt x="9930" y="115605"/>
                </a:lnTo>
                <a:close/>
                <a:moveTo>
                  <a:pt x="147299" y="84194"/>
                </a:moveTo>
                <a:cubicBezTo>
                  <a:pt x="147299" y="84194"/>
                  <a:pt x="147299" y="84334"/>
                  <a:pt x="147299" y="84194"/>
                </a:cubicBezTo>
                <a:cubicBezTo>
                  <a:pt x="147299" y="85870"/>
                  <a:pt x="146182" y="87405"/>
                  <a:pt x="144507" y="88383"/>
                </a:cubicBezTo>
                <a:lnTo>
                  <a:pt x="71215" y="130124"/>
                </a:lnTo>
                <a:lnTo>
                  <a:pt x="9930" y="97317"/>
                </a:lnTo>
                <a:cubicBezTo>
                  <a:pt x="9790" y="97178"/>
                  <a:pt x="9650" y="97038"/>
                  <a:pt x="9511" y="96898"/>
                </a:cubicBezTo>
                <a:cubicBezTo>
                  <a:pt x="7277" y="95363"/>
                  <a:pt x="6160" y="93687"/>
                  <a:pt x="6021" y="91593"/>
                </a:cubicBezTo>
                <a:cubicBezTo>
                  <a:pt x="6021" y="89220"/>
                  <a:pt x="7277" y="86847"/>
                  <a:pt x="8813" y="85311"/>
                </a:cubicBezTo>
                <a:lnTo>
                  <a:pt x="69959" y="117001"/>
                </a:lnTo>
                <a:cubicBezTo>
                  <a:pt x="70378" y="117280"/>
                  <a:pt x="70796" y="117280"/>
                  <a:pt x="71355" y="117280"/>
                </a:cubicBezTo>
                <a:cubicBezTo>
                  <a:pt x="71913" y="117280"/>
                  <a:pt x="72332" y="117141"/>
                  <a:pt x="72751" y="116862"/>
                </a:cubicBezTo>
                <a:lnTo>
                  <a:pt x="130547" y="84055"/>
                </a:lnTo>
                <a:lnTo>
                  <a:pt x="141017" y="84055"/>
                </a:lnTo>
                <a:cubicBezTo>
                  <a:pt x="141855" y="84055"/>
                  <a:pt x="142692" y="83636"/>
                  <a:pt x="143251" y="82938"/>
                </a:cubicBezTo>
                <a:cubicBezTo>
                  <a:pt x="143809" y="82240"/>
                  <a:pt x="144088" y="81402"/>
                  <a:pt x="143809" y="80565"/>
                </a:cubicBezTo>
                <a:lnTo>
                  <a:pt x="143111" y="76796"/>
                </a:lnTo>
                <a:lnTo>
                  <a:pt x="147578" y="74283"/>
                </a:lnTo>
                <a:lnTo>
                  <a:pt x="147299" y="84194"/>
                </a:lnTo>
                <a:close/>
                <a:moveTo>
                  <a:pt x="118122" y="42453"/>
                </a:moveTo>
                <a:lnTo>
                  <a:pt x="130547" y="37707"/>
                </a:lnTo>
                <a:lnTo>
                  <a:pt x="130547" y="49713"/>
                </a:lnTo>
                <a:cubicBezTo>
                  <a:pt x="128732" y="50271"/>
                  <a:pt x="127057" y="51527"/>
                  <a:pt x="126079" y="53063"/>
                </a:cubicBezTo>
                <a:lnTo>
                  <a:pt x="118262" y="49015"/>
                </a:lnTo>
                <a:lnTo>
                  <a:pt x="118262" y="42453"/>
                </a:lnTo>
                <a:close/>
                <a:moveTo>
                  <a:pt x="137527" y="78331"/>
                </a:moveTo>
                <a:lnTo>
                  <a:pt x="129849" y="78331"/>
                </a:lnTo>
                <a:lnTo>
                  <a:pt x="129849" y="78331"/>
                </a:lnTo>
                <a:lnTo>
                  <a:pt x="129849" y="78331"/>
                </a:lnTo>
                <a:lnTo>
                  <a:pt x="128871" y="78331"/>
                </a:lnTo>
                <a:lnTo>
                  <a:pt x="131245" y="66604"/>
                </a:lnTo>
                <a:cubicBezTo>
                  <a:pt x="131384" y="66604"/>
                  <a:pt x="131384" y="66604"/>
                  <a:pt x="131524" y="66604"/>
                </a:cubicBezTo>
                <a:cubicBezTo>
                  <a:pt x="131803" y="66604"/>
                  <a:pt x="131943" y="66744"/>
                  <a:pt x="132222" y="66744"/>
                </a:cubicBezTo>
                <a:cubicBezTo>
                  <a:pt x="132362" y="66744"/>
                  <a:pt x="132362" y="66744"/>
                  <a:pt x="132501" y="66744"/>
                </a:cubicBezTo>
                <a:cubicBezTo>
                  <a:pt x="132501" y="66744"/>
                  <a:pt x="132501" y="66744"/>
                  <a:pt x="132501" y="66744"/>
                </a:cubicBezTo>
                <a:lnTo>
                  <a:pt x="132501" y="66744"/>
                </a:lnTo>
                <a:lnTo>
                  <a:pt x="132501" y="66744"/>
                </a:lnTo>
                <a:cubicBezTo>
                  <a:pt x="132501" y="66744"/>
                  <a:pt x="132501" y="66744"/>
                  <a:pt x="132501" y="66744"/>
                </a:cubicBezTo>
                <a:cubicBezTo>
                  <a:pt x="132780" y="66744"/>
                  <a:pt x="133060" y="66744"/>
                  <a:pt x="133339" y="66744"/>
                </a:cubicBezTo>
                <a:lnTo>
                  <a:pt x="133339" y="66744"/>
                </a:lnTo>
                <a:lnTo>
                  <a:pt x="133339" y="66744"/>
                </a:lnTo>
                <a:cubicBezTo>
                  <a:pt x="133339" y="66744"/>
                  <a:pt x="133339" y="66744"/>
                  <a:pt x="133339" y="66744"/>
                </a:cubicBezTo>
                <a:cubicBezTo>
                  <a:pt x="133618" y="66744"/>
                  <a:pt x="133897" y="66744"/>
                  <a:pt x="134176" y="66744"/>
                </a:cubicBezTo>
                <a:cubicBezTo>
                  <a:pt x="134176" y="66744"/>
                  <a:pt x="134176" y="66744"/>
                  <a:pt x="134176" y="66744"/>
                </a:cubicBezTo>
                <a:cubicBezTo>
                  <a:pt x="134176" y="66744"/>
                  <a:pt x="134176" y="66744"/>
                  <a:pt x="134176" y="66744"/>
                </a:cubicBezTo>
                <a:cubicBezTo>
                  <a:pt x="134176" y="66744"/>
                  <a:pt x="134176" y="66744"/>
                  <a:pt x="134176" y="66744"/>
                </a:cubicBezTo>
                <a:cubicBezTo>
                  <a:pt x="134316" y="66744"/>
                  <a:pt x="134316" y="66744"/>
                  <a:pt x="134456" y="66744"/>
                </a:cubicBezTo>
                <a:cubicBezTo>
                  <a:pt x="134595" y="66744"/>
                  <a:pt x="134874" y="66744"/>
                  <a:pt x="135154" y="66604"/>
                </a:cubicBezTo>
                <a:cubicBezTo>
                  <a:pt x="135293" y="66604"/>
                  <a:pt x="135293" y="66604"/>
                  <a:pt x="135433" y="66604"/>
                </a:cubicBezTo>
                <a:cubicBezTo>
                  <a:pt x="135433" y="66604"/>
                  <a:pt x="135433" y="66604"/>
                  <a:pt x="135572" y="66604"/>
                </a:cubicBezTo>
                <a:lnTo>
                  <a:pt x="137387" y="76098"/>
                </a:lnTo>
                <a:cubicBezTo>
                  <a:pt x="137387" y="76237"/>
                  <a:pt x="137387" y="76377"/>
                  <a:pt x="137527" y="76516"/>
                </a:cubicBezTo>
                <a:lnTo>
                  <a:pt x="137527" y="78331"/>
                </a:lnTo>
                <a:close/>
                <a:moveTo>
                  <a:pt x="135154" y="59903"/>
                </a:moveTo>
                <a:cubicBezTo>
                  <a:pt x="135154" y="59903"/>
                  <a:pt x="135014" y="60043"/>
                  <a:pt x="135014" y="60043"/>
                </a:cubicBezTo>
                <a:cubicBezTo>
                  <a:pt x="135014" y="60043"/>
                  <a:pt x="135014" y="60043"/>
                  <a:pt x="135014" y="60043"/>
                </a:cubicBezTo>
                <a:cubicBezTo>
                  <a:pt x="135014" y="60043"/>
                  <a:pt x="134874" y="60183"/>
                  <a:pt x="134874" y="60183"/>
                </a:cubicBezTo>
                <a:cubicBezTo>
                  <a:pt x="134874" y="60183"/>
                  <a:pt x="134874" y="60183"/>
                  <a:pt x="134874" y="60183"/>
                </a:cubicBezTo>
                <a:cubicBezTo>
                  <a:pt x="134874" y="60183"/>
                  <a:pt x="134735" y="60322"/>
                  <a:pt x="134595" y="60322"/>
                </a:cubicBezTo>
                <a:lnTo>
                  <a:pt x="134595" y="60322"/>
                </a:lnTo>
                <a:cubicBezTo>
                  <a:pt x="134595" y="60322"/>
                  <a:pt x="134456" y="60322"/>
                  <a:pt x="134316" y="60462"/>
                </a:cubicBezTo>
                <a:lnTo>
                  <a:pt x="134316" y="60462"/>
                </a:lnTo>
                <a:cubicBezTo>
                  <a:pt x="134316" y="60462"/>
                  <a:pt x="134176" y="60462"/>
                  <a:pt x="134176" y="60462"/>
                </a:cubicBezTo>
                <a:cubicBezTo>
                  <a:pt x="134176" y="60462"/>
                  <a:pt x="134176" y="60462"/>
                  <a:pt x="134037" y="60462"/>
                </a:cubicBezTo>
                <a:cubicBezTo>
                  <a:pt x="134037" y="60462"/>
                  <a:pt x="133897" y="60462"/>
                  <a:pt x="133897" y="60462"/>
                </a:cubicBezTo>
                <a:cubicBezTo>
                  <a:pt x="133897" y="60462"/>
                  <a:pt x="133758" y="60462"/>
                  <a:pt x="133758" y="60462"/>
                </a:cubicBezTo>
                <a:cubicBezTo>
                  <a:pt x="133758" y="60462"/>
                  <a:pt x="133618" y="60462"/>
                  <a:pt x="133618" y="60462"/>
                </a:cubicBezTo>
                <a:cubicBezTo>
                  <a:pt x="133618" y="60462"/>
                  <a:pt x="133618" y="60462"/>
                  <a:pt x="133478" y="60462"/>
                </a:cubicBezTo>
                <a:cubicBezTo>
                  <a:pt x="133339" y="60462"/>
                  <a:pt x="133339" y="60462"/>
                  <a:pt x="133199" y="60462"/>
                </a:cubicBezTo>
                <a:cubicBezTo>
                  <a:pt x="133060" y="60462"/>
                  <a:pt x="133060" y="60462"/>
                  <a:pt x="132920" y="60462"/>
                </a:cubicBezTo>
                <a:cubicBezTo>
                  <a:pt x="132920" y="60462"/>
                  <a:pt x="132920" y="60462"/>
                  <a:pt x="132780" y="60462"/>
                </a:cubicBezTo>
                <a:cubicBezTo>
                  <a:pt x="132780" y="60462"/>
                  <a:pt x="132641" y="60462"/>
                  <a:pt x="132641" y="60462"/>
                </a:cubicBezTo>
                <a:cubicBezTo>
                  <a:pt x="132641" y="60462"/>
                  <a:pt x="132501" y="60462"/>
                  <a:pt x="132501" y="60462"/>
                </a:cubicBezTo>
                <a:cubicBezTo>
                  <a:pt x="132501" y="60462"/>
                  <a:pt x="132362" y="60462"/>
                  <a:pt x="132362" y="60462"/>
                </a:cubicBezTo>
                <a:cubicBezTo>
                  <a:pt x="132362" y="60462"/>
                  <a:pt x="132362" y="60462"/>
                  <a:pt x="132222" y="60462"/>
                </a:cubicBezTo>
                <a:cubicBezTo>
                  <a:pt x="132082" y="60462"/>
                  <a:pt x="132082" y="60462"/>
                  <a:pt x="132082" y="60322"/>
                </a:cubicBezTo>
                <a:cubicBezTo>
                  <a:pt x="132082" y="60322"/>
                  <a:pt x="132082" y="60322"/>
                  <a:pt x="132082" y="60322"/>
                </a:cubicBezTo>
                <a:cubicBezTo>
                  <a:pt x="132082" y="60322"/>
                  <a:pt x="131943" y="60322"/>
                  <a:pt x="131943" y="60183"/>
                </a:cubicBezTo>
                <a:lnTo>
                  <a:pt x="131245" y="59485"/>
                </a:lnTo>
                <a:cubicBezTo>
                  <a:pt x="130826" y="58926"/>
                  <a:pt x="130547" y="58368"/>
                  <a:pt x="130547" y="57670"/>
                </a:cubicBezTo>
                <a:cubicBezTo>
                  <a:pt x="130547" y="57530"/>
                  <a:pt x="130547" y="57391"/>
                  <a:pt x="130547" y="57251"/>
                </a:cubicBezTo>
                <a:cubicBezTo>
                  <a:pt x="130547" y="57111"/>
                  <a:pt x="130547" y="56972"/>
                  <a:pt x="130547" y="56832"/>
                </a:cubicBezTo>
                <a:cubicBezTo>
                  <a:pt x="130966" y="55715"/>
                  <a:pt x="131943" y="54878"/>
                  <a:pt x="133199" y="54878"/>
                </a:cubicBezTo>
                <a:cubicBezTo>
                  <a:pt x="134735" y="54878"/>
                  <a:pt x="135991" y="56134"/>
                  <a:pt x="135991" y="57670"/>
                </a:cubicBezTo>
                <a:cubicBezTo>
                  <a:pt x="135991" y="58787"/>
                  <a:pt x="135712" y="59345"/>
                  <a:pt x="135154" y="59903"/>
                </a:cubicBezTo>
                <a:close/>
                <a:moveTo>
                  <a:pt x="142134" y="70793"/>
                </a:moveTo>
                <a:lnTo>
                  <a:pt x="141575" y="67721"/>
                </a:lnTo>
                <a:lnTo>
                  <a:pt x="144786" y="69397"/>
                </a:lnTo>
                <a:lnTo>
                  <a:pt x="142134" y="70793"/>
                </a:lnTo>
                <a:close/>
                <a:moveTo>
                  <a:pt x="79312" y="6156"/>
                </a:moveTo>
                <a:lnTo>
                  <a:pt x="138085" y="28493"/>
                </a:lnTo>
                <a:lnTo>
                  <a:pt x="132082" y="30727"/>
                </a:lnTo>
                <a:lnTo>
                  <a:pt x="80010" y="22071"/>
                </a:lnTo>
                <a:cubicBezTo>
                  <a:pt x="78475" y="21792"/>
                  <a:pt x="76939" y="22909"/>
                  <a:pt x="76660" y="24444"/>
                </a:cubicBezTo>
                <a:cubicBezTo>
                  <a:pt x="76381" y="25980"/>
                  <a:pt x="77497" y="27516"/>
                  <a:pt x="79033" y="27795"/>
                </a:cubicBezTo>
                <a:lnTo>
                  <a:pt x="121193" y="34775"/>
                </a:lnTo>
                <a:lnTo>
                  <a:pt x="114073" y="37427"/>
                </a:lnTo>
                <a:lnTo>
                  <a:pt x="103464" y="41476"/>
                </a:lnTo>
                <a:lnTo>
                  <a:pt x="79173" y="50690"/>
                </a:lnTo>
                <a:lnTo>
                  <a:pt x="44412" y="37427"/>
                </a:lnTo>
                <a:lnTo>
                  <a:pt x="44412" y="37427"/>
                </a:lnTo>
                <a:lnTo>
                  <a:pt x="20400" y="28214"/>
                </a:lnTo>
                <a:lnTo>
                  <a:pt x="79312" y="6156"/>
                </a:lnTo>
                <a:close/>
                <a:moveTo>
                  <a:pt x="78056" y="56693"/>
                </a:moveTo>
                <a:cubicBezTo>
                  <a:pt x="78195" y="56693"/>
                  <a:pt x="78195" y="56693"/>
                  <a:pt x="78056" y="56693"/>
                </a:cubicBezTo>
                <a:cubicBezTo>
                  <a:pt x="78195" y="56693"/>
                  <a:pt x="78195" y="56693"/>
                  <a:pt x="78335" y="56832"/>
                </a:cubicBezTo>
                <a:cubicBezTo>
                  <a:pt x="78335" y="56832"/>
                  <a:pt x="78335" y="56832"/>
                  <a:pt x="78335" y="56832"/>
                </a:cubicBezTo>
                <a:cubicBezTo>
                  <a:pt x="78335" y="56832"/>
                  <a:pt x="78335" y="56832"/>
                  <a:pt x="78475" y="56832"/>
                </a:cubicBezTo>
                <a:cubicBezTo>
                  <a:pt x="78475" y="56832"/>
                  <a:pt x="78614" y="56832"/>
                  <a:pt x="78614" y="56832"/>
                </a:cubicBezTo>
                <a:cubicBezTo>
                  <a:pt x="78614" y="56832"/>
                  <a:pt x="78754" y="56832"/>
                  <a:pt x="78754" y="56832"/>
                </a:cubicBezTo>
                <a:cubicBezTo>
                  <a:pt x="78754" y="56832"/>
                  <a:pt x="78754" y="56832"/>
                  <a:pt x="78754" y="56832"/>
                </a:cubicBezTo>
                <a:cubicBezTo>
                  <a:pt x="78754" y="56832"/>
                  <a:pt x="78754" y="56832"/>
                  <a:pt x="78894" y="56832"/>
                </a:cubicBezTo>
                <a:cubicBezTo>
                  <a:pt x="78894" y="56832"/>
                  <a:pt x="79033" y="56832"/>
                  <a:pt x="79033" y="56832"/>
                </a:cubicBezTo>
                <a:cubicBezTo>
                  <a:pt x="79033" y="56832"/>
                  <a:pt x="79033" y="56832"/>
                  <a:pt x="79173" y="56832"/>
                </a:cubicBezTo>
                <a:cubicBezTo>
                  <a:pt x="79173" y="56832"/>
                  <a:pt x="79173" y="56832"/>
                  <a:pt x="79173" y="56832"/>
                </a:cubicBezTo>
                <a:cubicBezTo>
                  <a:pt x="79173" y="56832"/>
                  <a:pt x="79173" y="56832"/>
                  <a:pt x="79312" y="56832"/>
                </a:cubicBezTo>
                <a:cubicBezTo>
                  <a:pt x="79312" y="56832"/>
                  <a:pt x="79452" y="56832"/>
                  <a:pt x="79452" y="56832"/>
                </a:cubicBezTo>
                <a:cubicBezTo>
                  <a:pt x="79592" y="56832"/>
                  <a:pt x="79731" y="56832"/>
                  <a:pt x="79731" y="56832"/>
                </a:cubicBezTo>
                <a:cubicBezTo>
                  <a:pt x="79731" y="56832"/>
                  <a:pt x="79731" y="56832"/>
                  <a:pt x="79731" y="56832"/>
                </a:cubicBezTo>
                <a:cubicBezTo>
                  <a:pt x="79871" y="56832"/>
                  <a:pt x="79871" y="56832"/>
                  <a:pt x="80010" y="56832"/>
                </a:cubicBezTo>
                <a:cubicBezTo>
                  <a:pt x="80010" y="56832"/>
                  <a:pt x="80010" y="56832"/>
                  <a:pt x="80150" y="56832"/>
                </a:cubicBezTo>
                <a:cubicBezTo>
                  <a:pt x="80290" y="56832"/>
                  <a:pt x="80290" y="56832"/>
                  <a:pt x="80429" y="56693"/>
                </a:cubicBezTo>
                <a:cubicBezTo>
                  <a:pt x="80429" y="56693"/>
                  <a:pt x="80429" y="56693"/>
                  <a:pt x="80569" y="56693"/>
                </a:cubicBezTo>
                <a:cubicBezTo>
                  <a:pt x="80569" y="56693"/>
                  <a:pt x="80569" y="56693"/>
                  <a:pt x="80569" y="56693"/>
                </a:cubicBezTo>
                <a:lnTo>
                  <a:pt x="80569" y="56693"/>
                </a:lnTo>
                <a:lnTo>
                  <a:pt x="80569" y="56693"/>
                </a:lnTo>
                <a:lnTo>
                  <a:pt x="105697" y="47060"/>
                </a:lnTo>
                <a:lnTo>
                  <a:pt x="112259" y="44547"/>
                </a:lnTo>
                <a:lnTo>
                  <a:pt x="112259" y="68699"/>
                </a:lnTo>
                <a:cubicBezTo>
                  <a:pt x="112259" y="68699"/>
                  <a:pt x="112259" y="68699"/>
                  <a:pt x="112259" y="68699"/>
                </a:cubicBezTo>
                <a:cubicBezTo>
                  <a:pt x="112259" y="69397"/>
                  <a:pt x="110025" y="72468"/>
                  <a:pt x="103324" y="75679"/>
                </a:cubicBezTo>
                <a:cubicBezTo>
                  <a:pt x="99276" y="77494"/>
                  <a:pt x="90760" y="80704"/>
                  <a:pt x="79452" y="80704"/>
                </a:cubicBezTo>
                <a:lnTo>
                  <a:pt x="79452" y="80704"/>
                </a:lnTo>
                <a:lnTo>
                  <a:pt x="79312" y="80704"/>
                </a:lnTo>
                <a:cubicBezTo>
                  <a:pt x="67865" y="80704"/>
                  <a:pt x="59489" y="77633"/>
                  <a:pt x="55440" y="75679"/>
                </a:cubicBezTo>
                <a:cubicBezTo>
                  <a:pt x="48739" y="72607"/>
                  <a:pt x="46506" y="69536"/>
                  <a:pt x="46506" y="68699"/>
                </a:cubicBezTo>
                <a:cubicBezTo>
                  <a:pt x="46506" y="68699"/>
                  <a:pt x="46506" y="68699"/>
                  <a:pt x="46506" y="68699"/>
                </a:cubicBezTo>
                <a:lnTo>
                  <a:pt x="46506" y="61998"/>
                </a:lnTo>
                <a:lnTo>
                  <a:pt x="46506" y="44687"/>
                </a:lnTo>
                <a:lnTo>
                  <a:pt x="78056" y="56693"/>
                </a:lnTo>
                <a:cubicBezTo>
                  <a:pt x="78056" y="56693"/>
                  <a:pt x="78056" y="56693"/>
                  <a:pt x="78056" y="56693"/>
                </a:cubicBezTo>
                <a:close/>
                <a:moveTo>
                  <a:pt x="40503" y="67023"/>
                </a:moveTo>
                <a:lnTo>
                  <a:pt x="40503" y="68978"/>
                </a:lnTo>
                <a:cubicBezTo>
                  <a:pt x="40503" y="69117"/>
                  <a:pt x="40503" y="69257"/>
                  <a:pt x="40503" y="69397"/>
                </a:cubicBezTo>
                <a:cubicBezTo>
                  <a:pt x="41061" y="75120"/>
                  <a:pt x="49298" y="79448"/>
                  <a:pt x="52927" y="81123"/>
                </a:cubicBezTo>
                <a:cubicBezTo>
                  <a:pt x="60605" y="84753"/>
                  <a:pt x="70098" y="86707"/>
                  <a:pt x="79312" y="86707"/>
                </a:cubicBezTo>
                <a:lnTo>
                  <a:pt x="79452" y="86707"/>
                </a:lnTo>
                <a:lnTo>
                  <a:pt x="79452" y="86707"/>
                </a:lnTo>
                <a:lnTo>
                  <a:pt x="79452" y="86707"/>
                </a:lnTo>
                <a:lnTo>
                  <a:pt x="79452" y="86707"/>
                </a:lnTo>
                <a:lnTo>
                  <a:pt x="79592" y="86707"/>
                </a:lnTo>
                <a:cubicBezTo>
                  <a:pt x="88805" y="86707"/>
                  <a:pt x="98298" y="84753"/>
                  <a:pt x="105976" y="81123"/>
                </a:cubicBezTo>
                <a:cubicBezTo>
                  <a:pt x="109606" y="79448"/>
                  <a:pt x="117843" y="75120"/>
                  <a:pt x="118401" y="69397"/>
                </a:cubicBezTo>
                <a:cubicBezTo>
                  <a:pt x="118401" y="69257"/>
                  <a:pt x="118401" y="69117"/>
                  <a:pt x="118401" y="68978"/>
                </a:cubicBezTo>
                <a:lnTo>
                  <a:pt x="118401" y="55715"/>
                </a:lnTo>
                <a:lnTo>
                  <a:pt x="124683" y="58926"/>
                </a:lnTo>
                <a:cubicBezTo>
                  <a:pt x="124823" y="60322"/>
                  <a:pt x="125242" y="61579"/>
                  <a:pt x="126079" y="62696"/>
                </a:cubicBezTo>
                <a:cubicBezTo>
                  <a:pt x="126079" y="62696"/>
                  <a:pt x="126079" y="62835"/>
                  <a:pt x="126079" y="62835"/>
                </a:cubicBezTo>
                <a:lnTo>
                  <a:pt x="122589" y="80565"/>
                </a:lnTo>
                <a:cubicBezTo>
                  <a:pt x="122450" y="80984"/>
                  <a:pt x="122589" y="81542"/>
                  <a:pt x="122729" y="81961"/>
                </a:cubicBezTo>
                <a:lnTo>
                  <a:pt x="71774" y="110998"/>
                </a:lnTo>
                <a:lnTo>
                  <a:pt x="15234" y="81682"/>
                </a:lnTo>
                <a:lnTo>
                  <a:pt x="40503" y="67023"/>
                </a:lnTo>
                <a:close/>
                <a:moveTo>
                  <a:pt x="147299" y="120771"/>
                </a:moveTo>
                <a:cubicBezTo>
                  <a:pt x="147299" y="122306"/>
                  <a:pt x="146182" y="123842"/>
                  <a:pt x="144507" y="124819"/>
                </a:cubicBezTo>
                <a:lnTo>
                  <a:pt x="71215" y="166560"/>
                </a:lnTo>
                <a:lnTo>
                  <a:pt x="9650" y="133614"/>
                </a:lnTo>
                <a:cubicBezTo>
                  <a:pt x="9511" y="133474"/>
                  <a:pt x="9232" y="133474"/>
                  <a:pt x="9092" y="133335"/>
                </a:cubicBezTo>
                <a:cubicBezTo>
                  <a:pt x="6998" y="131939"/>
                  <a:pt x="6021" y="130124"/>
                  <a:pt x="5881" y="128169"/>
                </a:cubicBezTo>
                <a:cubicBezTo>
                  <a:pt x="5881" y="125657"/>
                  <a:pt x="7277" y="123144"/>
                  <a:pt x="8952" y="121608"/>
                </a:cubicBezTo>
                <a:lnTo>
                  <a:pt x="69819" y="154136"/>
                </a:lnTo>
                <a:cubicBezTo>
                  <a:pt x="70238" y="154415"/>
                  <a:pt x="70796" y="154415"/>
                  <a:pt x="71215" y="154415"/>
                </a:cubicBezTo>
                <a:cubicBezTo>
                  <a:pt x="71774" y="154415"/>
                  <a:pt x="72192" y="154275"/>
                  <a:pt x="72611" y="153996"/>
                </a:cubicBezTo>
                <a:lnTo>
                  <a:pt x="147299" y="111417"/>
                </a:lnTo>
                <a:cubicBezTo>
                  <a:pt x="147299" y="111417"/>
                  <a:pt x="147299" y="111417"/>
                  <a:pt x="147299" y="111417"/>
                </a:cubicBezTo>
                <a:lnTo>
                  <a:pt x="147299" y="120771"/>
                </a:lnTo>
                <a:close/>
              </a:path>
            </a:pathLst>
          </a:custGeom>
          <a:solidFill>
            <a:schemeClr val="bg1"/>
          </a:solidFill>
          <a:ln w="1396" cap="flat">
            <a:noFill/>
            <a:prstDash val="solid"/>
            <a:miter/>
          </a:ln>
        </p:spPr>
        <p:txBody>
          <a:bodyPr rtlCol="0" anchor="ctr"/>
          <a:lstStyle/>
          <a:p>
            <a:endParaRPr lang="en-US" sz="1599"/>
          </a:p>
        </p:txBody>
      </p:sp>
      <p:sp>
        <p:nvSpPr>
          <p:cNvPr id="74" name="Freeform: Shape 323">
            <a:extLst>
              <a:ext uri="{FF2B5EF4-FFF2-40B4-BE49-F238E27FC236}">
                <a16:creationId xmlns:a16="http://schemas.microsoft.com/office/drawing/2014/main" id="{8604AE54-08F3-416F-832B-2B119FB31355}"/>
              </a:ext>
            </a:extLst>
          </p:cNvPr>
          <p:cNvSpPr/>
          <p:nvPr/>
        </p:nvSpPr>
        <p:spPr>
          <a:xfrm>
            <a:off x="1335697" y="2564444"/>
            <a:ext cx="405321" cy="304418"/>
          </a:xfrm>
          <a:custGeom>
            <a:avLst/>
            <a:gdLst>
              <a:gd name="connsiteX0" fmla="*/ 220308 w 221968"/>
              <a:gd name="connsiteY0" fmla="*/ 76097 h 188464"/>
              <a:gd name="connsiteX1" fmla="*/ 159999 w 221968"/>
              <a:gd name="connsiteY1" fmla="*/ 76097 h 188464"/>
              <a:gd name="connsiteX2" fmla="*/ 114628 w 221968"/>
              <a:gd name="connsiteY2" fmla="*/ 39382 h 188464"/>
              <a:gd name="connsiteX3" fmla="*/ 114628 w 221968"/>
              <a:gd name="connsiteY3" fmla="*/ 3085 h 188464"/>
              <a:gd name="connsiteX4" fmla="*/ 111697 w 221968"/>
              <a:gd name="connsiteY4" fmla="*/ 153 h 188464"/>
              <a:gd name="connsiteX5" fmla="*/ 108765 w 221968"/>
              <a:gd name="connsiteY5" fmla="*/ 3085 h 188464"/>
              <a:gd name="connsiteX6" fmla="*/ 108765 w 221968"/>
              <a:gd name="connsiteY6" fmla="*/ 39382 h 188464"/>
              <a:gd name="connsiteX7" fmla="*/ 63394 w 221968"/>
              <a:gd name="connsiteY7" fmla="*/ 76097 h 188464"/>
              <a:gd name="connsiteX8" fmla="*/ 3085 w 221968"/>
              <a:gd name="connsiteY8" fmla="*/ 76097 h 188464"/>
              <a:gd name="connsiteX9" fmla="*/ 153 w 221968"/>
              <a:gd name="connsiteY9" fmla="*/ 79029 h 188464"/>
              <a:gd name="connsiteX10" fmla="*/ 153 w 221968"/>
              <a:gd name="connsiteY10" fmla="*/ 185407 h 188464"/>
              <a:gd name="connsiteX11" fmla="*/ 3085 w 221968"/>
              <a:gd name="connsiteY11" fmla="*/ 188338 h 188464"/>
              <a:gd name="connsiteX12" fmla="*/ 220028 w 221968"/>
              <a:gd name="connsiteY12" fmla="*/ 188338 h 188464"/>
              <a:gd name="connsiteX13" fmla="*/ 222960 w 221968"/>
              <a:gd name="connsiteY13" fmla="*/ 185407 h 188464"/>
              <a:gd name="connsiteX14" fmla="*/ 222960 w 221968"/>
              <a:gd name="connsiteY14" fmla="*/ 79029 h 188464"/>
              <a:gd name="connsiteX15" fmla="*/ 220308 w 221968"/>
              <a:gd name="connsiteY15" fmla="*/ 76097 h 188464"/>
              <a:gd name="connsiteX16" fmla="*/ 217376 w 221968"/>
              <a:gd name="connsiteY16" fmla="*/ 182475 h 188464"/>
              <a:gd name="connsiteX17" fmla="*/ 6296 w 221968"/>
              <a:gd name="connsiteY17" fmla="*/ 182475 h 188464"/>
              <a:gd name="connsiteX18" fmla="*/ 6296 w 221968"/>
              <a:gd name="connsiteY18" fmla="*/ 81961 h 188464"/>
              <a:gd name="connsiteX19" fmla="*/ 56274 w 221968"/>
              <a:gd name="connsiteY19" fmla="*/ 81961 h 188464"/>
              <a:gd name="connsiteX20" fmla="*/ 51946 w 221968"/>
              <a:gd name="connsiteY20" fmla="*/ 85451 h 188464"/>
              <a:gd name="connsiteX21" fmla="*/ 51527 w 221968"/>
              <a:gd name="connsiteY21" fmla="*/ 89639 h 188464"/>
              <a:gd name="connsiteX22" fmla="*/ 53761 w 221968"/>
              <a:gd name="connsiteY22" fmla="*/ 90756 h 188464"/>
              <a:gd name="connsiteX23" fmla="*/ 55576 w 221968"/>
              <a:gd name="connsiteY23" fmla="*/ 90058 h 188464"/>
              <a:gd name="connsiteX24" fmla="*/ 66326 w 221968"/>
              <a:gd name="connsiteY24" fmla="*/ 81263 h 188464"/>
              <a:gd name="connsiteX25" fmla="*/ 66326 w 221968"/>
              <a:gd name="connsiteY25" fmla="*/ 81263 h 188464"/>
              <a:gd name="connsiteX26" fmla="*/ 66326 w 221968"/>
              <a:gd name="connsiteY26" fmla="*/ 81263 h 188464"/>
              <a:gd name="connsiteX27" fmla="*/ 111697 w 221968"/>
              <a:gd name="connsiteY27" fmla="*/ 44547 h 188464"/>
              <a:gd name="connsiteX28" fmla="*/ 167817 w 221968"/>
              <a:gd name="connsiteY28" fmla="*/ 89918 h 188464"/>
              <a:gd name="connsiteX29" fmla="*/ 169632 w 221968"/>
              <a:gd name="connsiteY29" fmla="*/ 90616 h 188464"/>
              <a:gd name="connsiteX30" fmla="*/ 171865 w 221968"/>
              <a:gd name="connsiteY30" fmla="*/ 89499 h 188464"/>
              <a:gd name="connsiteX31" fmla="*/ 171447 w 221968"/>
              <a:gd name="connsiteY31" fmla="*/ 85311 h 188464"/>
              <a:gd name="connsiteX32" fmla="*/ 167119 w 221968"/>
              <a:gd name="connsiteY32" fmla="*/ 81821 h 188464"/>
              <a:gd name="connsiteX33" fmla="*/ 217097 w 221968"/>
              <a:gd name="connsiteY33" fmla="*/ 81821 h 188464"/>
              <a:gd name="connsiteX34" fmla="*/ 217097 w 221968"/>
              <a:gd name="connsiteY34" fmla="*/ 182475 h 188464"/>
              <a:gd name="connsiteX35" fmla="*/ 70514 w 221968"/>
              <a:gd name="connsiteY35" fmla="*/ 87684 h 188464"/>
              <a:gd name="connsiteX36" fmla="*/ 70514 w 221968"/>
              <a:gd name="connsiteY36" fmla="*/ 176472 h 188464"/>
              <a:gd name="connsiteX37" fmla="*/ 67582 w 221968"/>
              <a:gd name="connsiteY37" fmla="*/ 179404 h 188464"/>
              <a:gd name="connsiteX38" fmla="*/ 64650 w 221968"/>
              <a:gd name="connsiteY38" fmla="*/ 176472 h 188464"/>
              <a:gd name="connsiteX39" fmla="*/ 64650 w 221968"/>
              <a:gd name="connsiteY39" fmla="*/ 87684 h 188464"/>
              <a:gd name="connsiteX40" fmla="*/ 67582 w 221968"/>
              <a:gd name="connsiteY40" fmla="*/ 84753 h 188464"/>
              <a:gd name="connsiteX41" fmla="*/ 70514 w 221968"/>
              <a:gd name="connsiteY41" fmla="*/ 87684 h 188464"/>
              <a:gd name="connsiteX42" fmla="*/ 158882 w 221968"/>
              <a:gd name="connsiteY42" fmla="*/ 87684 h 188464"/>
              <a:gd name="connsiteX43" fmla="*/ 158882 w 221968"/>
              <a:gd name="connsiteY43" fmla="*/ 176472 h 188464"/>
              <a:gd name="connsiteX44" fmla="*/ 155951 w 221968"/>
              <a:gd name="connsiteY44" fmla="*/ 179404 h 188464"/>
              <a:gd name="connsiteX45" fmla="*/ 153019 w 221968"/>
              <a:gd name="connsiteY45" fmla="*/ 176472 h 188464"/>
              <a:gd name="connsiteX46" fmla="*/ 153019 w 221968"/>
              <a:gd name="connsiteY46" fmla="*/ 87684 h 188464"/>
              <a:gd name="connsiteX47" fmla="*/ 155951 w 221968"/>
              <a:gd name="connsiteY47" fmla="*/ 84753 h 188464"/>
              <a:gd name="connsiteX48" fmla="*/ 158882 w 221968"/>
              <a:gd name="connsiteY48" fmla="*/ 87684 h 188464"/>
              <a:gd name="connsiteX49" fmla="*/ 111836 w 221968"/>
              <a:gd name="connsiteY49" fmla="*/ 71072 h 188464"/>
              <a:gd name="connsiteX50" fmla="*/ 84753 w 221968"/>
              <a:gd name="connsiteY50" fmla="*/ 98155 h 188464"/>
              <a:gd name="connsiteX51" fmla="*/ 111836 w 221968"/>
              <a:gd name="connsiteY51" fmla="*/ 125238 h 188464"/>
              <a:gd name="connsiteX52" fmla="*/ 138919 w 221968"/>
              <a:gd name="connsiteY52" fmla="*/ 98155 h 188464"/>
              <a:gd name="connsiteX53" fmla="*/ 111836 w 221968"/>
              <a:gd name="connsiteY53" fmla="*/ 71072 h 188464"/>
              <a:gd name="connsiteX54" fmla="*/ 111836 w 221968"/>
              <a:gd name="connsiteY54" fmla="*/ 119374 h 188464"/>
              <a:gd name="connsiteX55" fmla="*/ 90616 w 221968"/>
              <a:gd name="connsiteY55" fmla="*/ 98155 h 188464"/>
              <a:gd name="connsiteX56" fmla="*/ 111836 w 221968"/>
              <a:gd name="connsiteY56" fmla="*/ 76935 h 188464"/>
              <a:gd name="connsiteX57" fmla="*/ 133056 w 221968"/>
              <a:gd name="connsiteY57" fmla="*/ 98155 h 188464"/>
              <a:gd name="connsiteX58" fmla="*/ 111836 w 221968"/>
              <a:gd name="connsiteY58" fmla="*/ 119374 h 188464"/>
              <a:gd name="connsiteX59" fmla="*/ 119654 w 221968"/>
              <a:gd name="connsiteY59" fmla="*/ 130822 h 188464"/>
              <a:gd name="connsiteX60" fmla="*/ 103879 w 221968"/>
              <a:gd name="connsiteY60" fmla="*/ 130822 h 188464"/>
              <a:gd name="connsiteX61" fmla="*/ 94525 w 221968"/>
              <a:gd name="connsiteY61" fmla="*/ 140175 h 188464"/>
              <a:gd name="connsiteX62" fmla="*/ 94525 w 221968"/>
              <a:gd name="connsiteY62" fmla="*/ 172982 h 188464"/>
              <a:gd name="connsiteX63" fmla="*/ 97457 w 221968"/>
              <a:gd name="connsiteY63" fmla="*/ 175914 h 188464"/>
              <a:gd name="connsiteX64" fmla="*/ 126076 w 221968"/>
              <a:gd name="connsiteY64" fmla="*/ 175914 h 188464"/>
              <a:gd name="connsiteX65" fmla="*/ 129007 w 221968"/>
              <a:gd name="connsiteY65" fmla="*/ 172982 h 188464"/>
              <a:gd name="connsiteX66" fmla="*/ 129007 w 221968"/>
              <a:gd name="connsiteY66" fmla="*/ 140175 h 188464"/>
              <a:gd name="connsiteX67" fmla="*/ 119654 w 221968"/>
              <a:gd name="connsiteY67" fmla="*/ 130822 h 188464"/>
              <a:gd name="connsiteX68" fmla="*/ 123144 w 221968"/>
              <a:gd name="connsiteY68" fmla="*/ 170190 h 188464"/>
              <a:gd name="connsiteX69" fmla="*/ 100389 w 221968"/>
              <a:gd name="connsiteY69" fmla="*/ 170190 h 188464"/>
              <a:gd name="connsiteX70" fmla="*/ 100389 w 221968"/>
              <a:gd name="connsiteY70" fmla="*/ 140315 h 188464"/>
              <a:gd name="connsiteX71" fmla="*/ 103879 w 221968"/>
              <a:gd name="connsiteY71" fmla="*/ 136825 h 188464"/>
              <a:gd name="connsiteX72" fmla="*/ 119654 w 221968"/>
              <a:gd name="connsiteY72" fmla="*/ 136825 h 188464"/>
              <a:gd name="connsiteX73" fmla="*/ 123144 w 221968"/>
              <a:gd name="connsiteY73" fmla="*/ 140315 h 188464"/>
              <a:gd name="connsiteX74" fmla="*/ 123144 w 221968"/>
              <a:gd name="connsiteY74" fmla="*/ 170190 h 188464"/>
              <a:gd name="connsiteX75" fmla="*/ 182615 w 221968"/>
              <a:gd name="connsiteY75" fmla="*/ 121050 h 188464"/>
              <a:gd name="connsiteX76" fmla="*/ 167677 w 221968"/>
              <a:gd name="connsiteY76" fmla="*/ 121050 h 188464"/>
              <a:gd name="connsiteX77" fmla="*/ 164746 w 221968"/>
              <a:gd name="connsiteY77" fmla="*/ 123981 h 188464"/>
              <a:gd name="connsiteX78" fmla="*/ 164746 w 221968"/>
              <a:gd name="connsiteY78" fmla="*/ 140455 h 188464"/>
              <a:gd name="connsiteX79" fmla="*/ 167677 w 221968"/>
              <a:gd name="connsiteY79" fmla="*/ 143386 h 188464"/>
              <a:gd name="connsiteX80" fmla="*/ 182615 w 221968"/>
              <a:gd name="connsiteY80" fmla="*/ 143386 h 188464"/>
              <a:gd name="connsiteX81" fmla="*/ 185546 w 221968"/>
              <a:gd name="connsiteY81" fmla="*/ 140455 h 188464"/>
              <a:gd name="connsiteX82" fmla="*/ 185546 w 221968"/>
              <a:gd name="connsiteY82" fmla="*/ 123981 h 188464"/>
              <a:gd name="connsiteX83" fmla="*/ 182615 w 221968"/>
              <a:gd name="connsiteY83" fmla="*/ 121050 h 188464"/>
              <a:gd name="connsiteX84" fmla="*/ 179683 w 221968"/>
              <a:gd name="connsiteY84" fmla="*/ 137523 h 188464"/>
              <a:gd name="connsiteX85" fmla="*/ 170609 w 221968"/>
              <a:gd name="connsiteY85" fmla="*/ 137523 h 188464"/>
              <a:gd name="connsiteX86" fmla="*/ 170609 w 221968"/>
              <a:gd name="connsiteY86" fmla="*/ 126913 h 188464"/>
              <a:gd name="connsiteX87" fmla="*/ 179683 w 221968"/>
              <a:gd name="connsiteY87" fmla="*/ 126913 h 188464"/>
              <a:gd name="connsiteX88" fmla="*/ 179683 w 221968"/>
              <a:gd name="connsiteY88" fmla="*/ 137523 h 188464"/>
              <a:gd name="connsiteX89" fmla="*/ 182615 w 221968"/>
              <a:gd name="connsiteY89" fmla="*/ 147435 h 188464"/>
              <a:gd name="connsiteX90" fmla="*/ 167677 w 221968"/>
              <a:gd name="connsiteY90" fmla="*/ 147435 h 188464"/>
              <a:gd name="connsiteX91" fmla="*/ 164746 w 221968"/>
              <a:gd name="connsiteY91" fmla="*/ 150366 h 188464"/>
              <a:gd name="connsiteX92" fmla="*/ 164746 w 221968"/>
              <a:gd name="connsiteY92" fmla="*/ 166839 h 188464"/>
              <a:gd name="connsiteX93" fmla="*/ 167677 w 221968"/>
              <a:gd name="connsiteY93" fmla="*/ 169771 h 188464"/>
              <a:gd name="connsiteX94" fmla="*/ 182615 w 221968"/>
              <a:gd name="connsiteY94" fmla="*/ 169771 h 188464"/>
              <a:gd name="connsiteX95" fmla="*/ 185546 w 221968"/>
              <a:gd name="connsiteY95" fmla="*/ 166839 h 188464"/>
              <a:gd name="connsiteX96" fmla="*/ 185546 w 221968"/>
              <a:gd name="connsiteY96" fmla="*/ 150366 h 188464"/>
              <a:gd name="connsiteX97" fmla="*/ 182615 w 221968"/>
              <a:gd name="connsiteY97" fmla="*/ 147435 h 188464"/>
              <a:gd name="connsiteX98" fmla="*/ 179683 w 221968"/>
              <a:gd name="connsiteY98" fmla="*/ 163908 h 188464"/>
              <a:gd name="connsiteX99" fmla="*/ 170609 w 221968"/>
              <a:gd name="connsiteY99" fmla="*/ 163908 h 188464"/>
              <a:gd name="connsiteX100" fmla="*/ 170609 w 221968"/>
              <a:gd name="connsiteY100" fmla="*/ 153298 h 188464"/>
              <a:gd name="connsiteX101" fmla="*/ 179683 w 221968"/>
              <a:gd name="connsiteY101" fmla="*/ 153298 h 188464"/>
              <a:gd name="connsiteX102" fmla="*/ 179683 w 221968"/>
              <a:gd name="connsiteY102" fmla="*/ 163908 h 188464"/>
              <a:gd name="connsiteX103" fmla="*/ 192527 w 221968"/>
              <a:gd name="connsiteY103" fmla="*/ 143386 h 188464"/>
              <a:gd name="connsiteX104" fmla="*/ 207464 w 221968"/>
              <a:gd name="connsiteY104" fmla="*/ 143386 h 188464"/>
              <a:gd name="connsiteX105" fmla="*/ 210396 w 221968"/>
              <a:gd name="connsiteY105" fmla="*/ 140455 h 188464"/>
              <a:gd name="connsiteX106" fmla="*/ 210396 w 221968"/>
              <a:gd name="connsiteY106" fmla="*/ 123981 h 188464"/>
              <a:gd name="connsiteX107" fmla="*/ 207464 w 221968"/>
              <a:gd name="connsiteY107" fmla="*/ 121050 h 188464"/>
              <a:gd name="connsiteX108" fmla="*/ 192527 w 221968"/>
              <a:gd name="connsiteY108" fmla="*/ 121050 h 188464"/>
              <a:gd name="connsiteX109" fmla="*/ 189595 w 221968"/>
              <a:gd name="connsiteY109" fmla="*/ 123981 h 188464"/>
              <a:gd name="connsiteX110" fmla="*/ 189595 w 221968"/>
              <a:gd name="connsiteY110" fmla="*/ 140455 h 188464"/>
              <a:gd name="connsiteX111" fmla="*/ 192527 w 221968"/>
              <a:gd name="connsiteY111" fmla="*/ 143386 h 188464"/>
              <a:gd name="connsiteX112" fmla="*/ 195458 w 221968"/>
              <a:gd name="connsiteY112" fmla="*/ 126913 h 188464"/>
              <a:gd name="connsiteX113" fmla="*/ 204533 w 221968"/>
              <a:gd name="connsiteY113" fmla="*/ 126913 h 188464"/>
              <a:gd name="connsiteX114" fmla="*/ 204533 w 221968"/>
              <a:gd name="connsiteY114" fmla="*/ 137523 h 188464"/>
              <a:gd name="connsiteX115" fmla="*/ 195458 w 221968"/>
              <a:gd name="connsiteY115" fmla="*/ 137523 h 188464"/>
              <a:gd name="connsiteX116" fmla="*/ 195458 w 221968"/>
              <a:gd name="connsiteY116" fmla="*/ 126913 h 188464"/>
              <a:gd name="connsiteX117" fmla="*/ 192527 w 221968"/>
              <a:gd name="connsiteY117" fmla="*/ 117141 h 188464"/>
              <a:gd name="connsiteX118" fmla="*/ 207464 w 221968"/>
              <a:gd name="connsiteY118" fmla="*/ 117141 h 188464"/>
              <a:gd name="connsiteX119" fmla="*/ 210396 w 221968"/>
              <a:gd name="connsiteY119" fmla="*/ 114209 h 188464"/>
              <a:gd name="connsiteX120" fmla="*/ 210396 w 221968"/>
              <a:gd name="connsiteY120" fmla="*/ 97736 h 188464"/>
              <a:gd name="connsiteX121" fmla="*/ 207464 w 221968"/>
              <a:gd name="connsiteY121" fmla="*/ 94804 h 188464"/>
              <a:gd name="connsiteX122" fmla="*/ 192527 w 221968"/>
              <a:gd name="connsiteY122" fmla="*/ 94804 h 188464"/>
              <a:gd name="connsiteX123" fmla="*/ 189595 w 221968"/>
              <a:gd name="connsiteY123" fmla="*/ 97736 h 188464"/>
              <a:gd name="connsiteX124" fmla="*/ 189595 w 221968"/>
              <a:gd name="connsiteY124" fmla="*/ 114209 h 188464"/>
              <a:gd name="connsiteX125" fmla="*/ 192527 w 221968"/>
              <a:gd name="connsiteY125" fmla="*/ 117141 h 188464"/>
              <a:gd name="connsiteX126" fmla="*/ 195458 w 221968"/>
              <a:gd name="connsiteY126" fmla="*/ 100528 h 188464"/>
              <a:gd name="connsiteX127" fmla="*/ 204533 w 221968"/>
              <a:gd name="connsiteY127" fmla="*/ 100528 h 188464"/>
              <a:gd name="connsiteX128" fmla="*/ 204533 w 221968"/>
              <a:gd name="connsiteY128" fmla="*/ 111138 h 188464"/>
              <a:gd name="connsiteX129" fmla="*/ 195458 w 221968"/>
              <a:gd name="connsiteY129" fmla="*/ 111138 h 188464"/>
              <a:gd name="connsiteX130" fmla="*/ 195458 w 221968"/>
              <a:gd name="connsiteY130" fmla="*/ 100528 h 188464"/>
              <a:gd name="connsiteX131" fmla="*/ 164746 w 221968"/>
              <a:gd name="connsiteY131" fmla="*/ 97596 h 188464"/>
              <a:gd name="connsiteX132" fmla="*/ 164746 w 221968"/>
              <a:gd name="connsiteY132" fmla="*/ 114070 h 188464"/>
              <a:gd name="connsiteX133" fmla="*/ 167677 w 221968"/>
              <a:gd name="connsiteY133" fmla="*/ 117001 h 188464"/>
              <a:gd name="connsiteX134" fmla="*/ 182615 w 221968"/>
              <a:gd name="connsiteY134" fmla="*/ 117001 h 188464"/>
              <a:gd name="connsiteX135" fmla="*/ 185546 w 221968"/>
              <a:gd name="connsiteY135" fmla="*/ 114070 h 188464"/>
              <a:gd name="connsiteX136" fmla="*/ 185546 w 221968"/>
              <a:gd name="connsiteY136" fmla="*/ 97596 h 188464"/>
              <a:gd name="connsiteX137" fmla="*/ 182615 w 221968"/>
              <a:gd name="connsiteY137" fmla="*/ 94665 h 188464"/>
              <a:gd name="connsiteX138" fmla="*/ 167677 w 221968"/>
              <a:gd name="connsiteY138" fmla="*/ 94665 h 188464"/>
              <a:gd name="connsiteX139" fmla="*/ 164746 w 221968"/>
              <a:gd name="connsiteY139" fmla="*/ 97596 h 188464"/>
              <a:gd name="connsiteX140" fmla="*/ 170609 w 221968"/>
              <a:gd name="connsiteY140" fmla="*/ 100528 h 188464"/>
              <a:gd name="connsiteX141" fmla="*/ 179683 w 221968"/>
              <a:gd name="connsiteY141" fmla="*/ 100528 h 188464"/>
              <a:gd name="connsiteX142" fmla="*/ 179683 w 221968"/>
              <a:gd name="connsiteY142" fmla="*/ 111138 h 188464"/>
              <a:gd name="connsiteX143" fmla="*/ 170609 w 221968"/>
              <a:gd name="connsiteY143" fmla="*/ 111138 h 188464"/>
              <a:gd name="connsiteX144" fmla="*/ 170609 w 221968"/>
              <a:gd name="connsiteY144" fmla="*/ 100528 h 188464"/>
              <a:gd name="connsiteX145" fmla="*/ 55855 w 221968"/>
              <a:gd name="connsiteY145" fmla="*/ 94665 h 188464"/>
              <a:gd name="connsiteX146" fmla="*/ 40918 w 221968"/>
              <a:gd name="connsiteY146" fmla="*/ 94665 h 188464"/>
              <a:gd name="connsiteX147" fmla="*/ 37986 w 221968"/>
              <a:gd name="connsiteY147" fmla="*/ 97596 h 188464"/>
              <a:gd name="connsiteX148" fmla="*/ 37986 w 221968"/>
              <a:gd name="connsiteY148" fmla="*/ 114070 h 188464"/>
              <a:gd name="connsiteX149" fmla="*/ 40918 w 221968"/>
              <a:gd name="connsiteY149" fmla="*/ 117001 h 188464"/>
              <a:gd name="connsiteX150" fmla="*/ 55855 w 221968"/>
              <a:gd name="connsiteY150" fmla="*/ 117001 h 188464"/>
              <a:gd name="connsiteX151" fmla="*/ 58787 w 221968"/>
              <a:gd name="connsiteY151" fmla="*/ 114070 h 188464"/>
              <a:gd name="connsiteX152" fmla="*/ 58787 w 221968"/>
              <a:gd name="connsiteY152" fmla="*/ 97596 h 188464"/>
              <a:gd name="connsiteX153" fmla="*/ 55855 w 221968"/>
              <a:gd name="connsiteY153" fmla="*/ 94665 h 188464"/>
              <a:gd name="connsiteX154" fmla="*/ 52923 w 221968"/>
              <a:gd name="connsiteY154" fmla="*/ 111138 h 188464"/>
              <a:gd name="connsiteX155" fmla="*/ 43849 w 221968"/>
              <a:gd name="connsiteY155" fmla="*/ 111138 h 188464"/>
              <a:gd name="connsiteX156" fmla="*/ 43849 w 221968"/>
              <a:gd name="connsiteY156" fmla="*/ 100528 h 188464"/>
              <a:gd name="connsiteX157" fmla="*/ 52923 w 221968"/>
              <a:gd name="connsiteY157" fmla="*/ 100528 h 188464"/>
              <a:gd name="connsiteX158" fmla="*/ 52923 w 221968"/>
              <a:gd name="connsiteY158" fmla="*/ 111138 h 188464"/>
              <a:gd name="connsiteX159" fmla="*/ 31006 w 221968"/>
              <a:gd name="connsiteY159" fmla="*/ 94665 h 188464"/>
              <a:gd name="connsiteX160" fmla="*/ 16068 w 221968"/>
              <a:gd name="connsiteY160" fmla="*/ 94665 h 188464"/>
              <a:gd name="connsiteX161" fmla="*/ 13137 w 221968"/>
              <a:gd name="connsiteY161" fmla="*/ 97596 h 188464"/>
              <a:gd name="connsiteX162" fmla="*/ 13137 w 221968"/>
              <a:gd name="connsiteY162" fmla="*/ 114070 h 188464"/>
              <a:gd name="connsiteX163" fmla="*/ 16068 w 221968"/>
              <a:gd name="connsiteY163" fmla="*/ 117001 h 188464"/>
              <a:gd name="connsiteX164" fmla="*/ 31006 w 221968"/>
              <a:gd name="connsiteY164" fmla="*/ 117001 h 188464"/>
              <a:gd name="connsiteX165" fmla="*/ 33938 w 221968"/>
              <a:gd name="connsiteY165" fmla="*/ 114070 h 188464"/>
              <a:gd name="connsiteX166" fmla="*/ 33938 w 221968"/>
              <a:gd name="connsiteY166" fmla="*/ 97596 h 188464"/>
              <a:gd name="connsiteX167" fmla="*/ 31006 w 221968"/>
              <a:gd name="connsiteY167" fmla="*/ 94665 h 188464"/>
              <a:gd name="connsiteX168" fmla="*/ 28074 w 221968"/>
              <a:gd name="connsiteY168" fmla="*/ 111138 h 188464"/>
              <a:gd name="connsiteX169" fmla="*/ 19000 w 221968"/>
              <a:gd name="connsiteY169" fmla="*/ 111138 h 188464"/>
              <a:gd name="connsiteX170" fmla="*/ 19000 w 221968"/>
              <a:gd name="connsiteY170" fmla="*/ 100528 h 188464"/>
              <a:gd name="connsiteX171" fmla="*/ 28074 w 221968"/>
              <a:gd name="connsiteY171" fmla="*/ 100528 h 188464"/>
              <a:gd name="connsiteX172" fmla="*/ 28074 w 221968"/>
              <a:gd name="connsiteY172" fmla="*/ 111138 h 188464"/>
              <a:gd name="connsiteX173" fmla="*/ 192527 w 221968"/>
              <a:gd name="connsiteY173" fmla="*/ 169771 h 188464"/>
              <a:gd name="connsiteX174" fmla="*/ 207464 w 221968"/>
              <a:gd name="connsiteY174" fmla="*/ 169771 h 188464"/>
              <a:gd name="connsiteX175" fmla="*/ 210396 w 221968"/>
              <a:gd name="connsiteY175" fmla="*/ 166839 h 188464"/>
              <a:gd name="connsiteX176" fmla="*/ 210396 w 221968"/>
              <a:gd name="connsiteY176" fmla="*/ 150366 h 188464"/>
              <a:gd name="connsiteX177" fmla="*/ 207464 w 221968"/>
              <a:gd name="connsiteY177" fmla="*/ 147435 h 188464"/>
              <a:gd name="connsiteX178" fmla="*/ 192527 w 221968"/>
              <a:gd name="connsiteY178" fmla="*/ 147435 h 188464"/>
              <a:gd name="connsiteX179" fmla="*/ 189595 w 221968"/>
              <a:gd name="connsiteY179" fmla="*/ 150366 h 188464"/>
              <a:gd name="connsiteX180" fmla="*/ 189595 w 221968"/>
              <a:gd name="connsiteY180" fmla="*/ 166839 h 188464"/>
              <a:gd name="connsiteX181" fmla="*/ 192527 w 221968"/>
              <a:gd name="connsiteY181" fmla="*/ 169771 h 188464"/>
              <a:gd name="connsiteX182" fmla="*/ 195458 w 221968"/>
              <a:gd name="connsiteY182" fmla="*/ 153298 h 188464"/>
              <a:gd name="connsiteX183" fmla="*/ 204533 w 221968"/>
              <a:gd name="connsiteY183" fmla="*/ 153298 h 188464"/>
              <a:gd name="connsiteX184" fmla="*/ 204533 w 221968"/>
              <a:gd name="connsiteY184" fmla="*/ 163908 h 188464"/>
              <a:gd name="connsiteX185" fmla="*/ 195458 w 221968"/>
              <a:gd name="connsiteY185" fmla="*/ 163908 h 188464"/>
              <a:gd name="connsiteX186" fmla="*/ 195458 w 221968"/>
              <a:gd name="connsiteY186" fmla="*/ 153298 h 188464"/>
              <a:gd name="connsiteX187" fmla="*/ 31006 w 221968"/>
              <a:gd name="connsiteY187" fmla="*/ 121050 h 188464"/>
              <a:gd name="connsiteX188" fmla="*/ 16068 w 221968"/>
              <a:gd name="connsiteY188" fmla="*/ 121050 h 188464"/>
              <a:gd name="connsiteX189" fmla="*/ 13137 w 221968"/>
              <a:gd name="connsiteY189" fmla="*/ 123981 h 188464"/>
              <a:gd name="connsiteX190" fmla="*/ 13137 w 221968"/>
              <a:gd name="connsiteY190" fmla="*/ 140455 h 188464"/>
              <a:gd name="connsiteX191" fmla="*/ 16068 w 221968"/>
              <a:gd name="connsiteY191" fmla="*/ 143386 h 188464"/>
              <a:gd name="connsiteX192" fmla="*/ 31006 w 221968"/>
              <a:gd name="connsiteY192" fmla="*/ 143386 h 188464"/>
              <a:gd name="connsiteX193" fmla="*/ 33938 w 221968"/>
              <a:gd name="connsiteY193" fmla="*/ 140455 h 188464"/>
              <a:gd name="connsiteX194" fmla="*/ 33938 w 221968"/>
              <a:gd name="connsiteY194" fmla="*/ 123981 h 188464"/>
              <a:gd name="connsiteX195" fmla="*/ 31006 w 221968"/>
              <a:gd name="connsiteY195" fmla="*/ 121050 h 188464"/>
              <a:gd name="connsiteX196" fmla="*/ 28074 w 221968"/>
              <a:gd name="connsiteY196" fmla="*/ 137523 h 188464"/>
              <a:gd name="connsiteX197" fmla="*/ 19000 w 221968"/>
              <a:gd name="connsiteY197" fmla="*/ 137523 h 188464"/>
              <a:gd name="connsiteX198" fmla="*/ 19000 w 221968"/>
              <a:gd name="connsiteY198" fmla="*/ 126913 h 188464"/>
              <a:gd name="connsiteX199" fmla="*/ 28074 w 221968"/>
              <a:gd name="connsiteY199" fmla="*/ 126913 h 188464"/>
              <a:gd name="connsiteX200" fmla="*/ 28074 w 221968"/>
              <a:gd name="connsiteY200" fmla="*/ 137523 h 188464"/>
              <a:gd name="connsiteX201" fmla="*/ 31006 w 221968"/>
              <a:gd name="connsiteY201" fmla="*/ 147435 h 188464"/>
              <a:gd name="connsiteX202" fmla="*/ 16068 w 221968"/>
              <a:gd name="connsiteY202" fmla="*/ 147435 h 188464"/>
              <a:gd name="connsiteX203" fmla="*/ 13137 w 221968"/>
              <a:gd name="connsiteY203" fmla="*/ 150366 h 188464"/>
              <a:gd name="connsiteX204" fmla="*/ 13137 w 221968"/>
              <a:gd name="connsiteY204" fmla="*/ 166839 h 188464"/>
              <a:gd name="connsiteX205" fmla="*/ 16068 w 221968"/>
              <a:gd name="connsiteY205" fmla="*/ 169771 h 188464"/>
              <a:gd name="connsiteX206" fmla="*/ 31006 w 221968"/>
              <a:gd name="connsiteY206" fmla="*/ 169771 h 188464"/>
              <a:gd name="connsiteX207" fmla="*/ 33938 w 221968"/>
              <a:gd name="connsiteY207" fmla="*/ 166839 h 188464"/>
              <a:gd name="connsiteX208" fmla="*/ 33938 w 221968"/>
              <a:gd name="connsiteY208" fmla="*/ 150366 h 188464"/>
              <a:gd name="connsiteX209" fmla="*/ 31006 w 221968"/>
              <a:gd name="connsiteY209" fmla="*/ 147435 h 188464"/>
              <a:gd name="connsiteX210" fmla="*/ 28074 w 221968"/>
              <a:gd name="connsiteY210" fmla="*/ 163908 h 188464"/>
              <a:gd name="connsiteX211" fmla="*/ 19000 w 221968"/>
              <a:gd name="connsiteY211" fmla="*/ 163908 h 188464"/>
              <a:gd name="connsiteX212" fmla="*/ 19000 w 221968"/>
              <a:gd name="connsiteY212" fmla="*/ 153298 h 188464"/>
              <a:gd name="connsiteX213" fmla="*/ 28074 w 221968"/>
              <a:gd name="connsiteY213" fmla="*/ 153298 h 188464"/>
              <a:gd name="connsiteX214" fmla="*/ 28074 w 221968"/>
              <a:gd name="connsiteY214" fmla="*/ 163908 h 188464"/>
              <a:gd name="connsiteX215" fmla="*/ 55855 w 221968"/>
              <a:gd name="connsiteY215" fmla="*/ 121050 h 188464"/>
              <a:gd name="connsiteX216" fmla="*/ 40918 w 221968"/>
              <a:gd name="connsiteY216" fmla="*/ 121050 h 188464"/>
              <a:gd name="connsiteX217" fmla="*/ 37986 w 221968"/>
              <a:gd name="connsiteY217" fmla="*/ 123981 h 188464"/>
              <a:gd name="connsiteX218" fmla="*/ 37986 w 221968"/>
              <a:gd name="connsiteY218" fmla="*/ 140455 h 188464"/>
              <a:gd name="connsiteX219" fmla="*/ 40918 w 221968"/>
              <a:gd name="connsiteY219" fmla="*/ 143386 h 188464"/>
              <a:gd name="connsiteX220" fmla="*/ 55855 w 221968"/>
              <a:gd name="connsiteY220" fmla="*/ 143386 h 188464"/>
              <a:gd name="connsiteX221" fmla="*/ 58787 w 221968"/>
              <a:gd name="connsiteY221" fmla="*/ 140455 h 188464"/>
              <a:gd name="connsiteX222" fmla="*/ 58787 w 221968"/>
              <a:gd name="connsiteY222" fmla="*/ 123981 h 188464"/>
              <a:gd name="connsiteX223" fmla="*/ 55855 w 221968"/>
              <a:gd name="connsiteY223" fmla="*/ 121050 h 188464"/>
              <a:gd name="connsiteX224" fmla="*/ 52923 w 221968"/>
              <a:gd name="connsiteY224" fmla="*/ 137523 h 188464"/>
              <a:gd name="connsiteX225" fmla="*/ 43849 w 221968"/>
              <a:gd name="connsiteY225" fmla="*/ 137523 h 188464"/>
              <a:gd name="connsiteX226" fmla="*/ 43849 w 221968"/>
              <a:gd name="connsiteY226" fmla="*/ 126913 h 188464"/>
              <a:gd name="connsiteX227" fmla="*/ 52923 w 221968"/>
              <a:gd name="connsiteY227" fmla="*/ 126913 h 188464"/>
              <a:gd name="connsiteX228" fmla="*/ 52923 w 221968"/>
              <a:gd name="connsiteY228" fmla="*/ 137523 h 188464"/>
              <a:gd name="connsiteX229" fmla="*/ 55855 w 221968"/>
              <a:gd name="connsiteY229" fmla="*/ 147435 h 188464"/>
              <a:gd name="connsiteX230" fmla="*/ 40918 w 221968"/>
              <a:gd name="connsiteY230" fmla="*/ 147435 h 188464"/>
              <a:gd name="connsiteX231" fmla="*/ 37986 w 221968"/>
              <a:gd name="connsiteY231" fmla="*/ 150366 h 188464"/>
              <a:gd name="connsiteX232" fmla="*/ 37986 w 221968"/>
              <a:gd name="connsiteY232" fmla="*/ 166839 h 188464"/>
              <a:gd name="connsiteX233" fmla="*/ 40918 w 221968"/>
              <a:gd name="connsiteY233" fmla="*/ 169771 h 188464"/>
              <a:gd name="connsiteX234" fmla="*/ 55855 w 221968"/>
              <a:gd name="connsiteY234" fmla="*/ 169771 h 188464"/>
              <a:gd name="connsiteX235" fmla="*/ 58787 w 221968"/>
              <a:gd name="connsiteY235" fmla="*/ 166839 h 188464"/>
              <a:gd name="connsiteX236" fmla="*/ 58787 w 221968"/>
              <a:gd name="connsiteY236" fmla="*/ 150366 h 188464"/>
              <a:gd name="connsiteX237" fmla="*/ 55855 w 221968"/>
              <a:gd name="connsiteY237" fmla="*/ 147435 h 188464"/>
              <a:gd name="connsiteX238" fmla="*/ 52923 w 221968"/>
              <a:gd name="connsiteY238" fmla="*/ 163908 h 188464"/>
              <a:gd name="connsiteX239" fmla="*/ 43849 w 221968"/>
              <a:gd name="connsiteY239" fmla="*/ 163908 h 188464"/>
              <a:gd name="connsiteX240" fmla="*/ 43849 w 221968"/>
              <a:gd name="connsiteY240" fmla="*/ 153298 h 188464"/>
              <a:gd name="connsiteX241" fmla="*/ 52923 w 221968"/>
              <a:gd name="connsiteY241" fmla="*/ 153298 h 188464"/>
              <a:gd name="connsiteX242" fmla="*/ 52923 w 221968"/>
              <a:gd name="connsiteY242" fmla="*/ 163908 h 188464"/>
              <a:gd name="connsiteX243" fmla="*/ 121329 w 221968"/>
              <a:gd name="connsiteY243" fmla="*/ 30028 h 188464"/>
              <a:gd name="connsiteX244" fmla="*/ 146737 w 221968"/>
              <a:gd name="connsiteY244" fmla="*/ 30028 h 188464"/>
              <a:gd name="connsiteX245" fmla="*/ 149529 w 221968"/>
              <a:gd name="connsiteY245" fmla="*/ 28214 h 188464"/>
              <a:gd name="connsiteX246" fmla="*/ 149110 w 221968"/>
              <a:gd name="connsiteY246" fmla="*/ 24863 h 188464"/>
              <a:gd name="connsiteX247" fmla="*/ 142409 w 221968"/>
              <a:gd name="connsiteY247" fmla="*/ 16906 h 188464"/>
              <a:gd name="connsiteX248" fmla="*/ 149110 w 221968"/>
              <a:gd name="connsiteY248" fmla="*/ 8948 h 188464"/>
              <a:gd name="connsiteX249" fmla="*/ 149529 w 221968"/>
              <a:gd name="connsiteY249" fmla="*/ 5598 h 188464"/>
              <a:gd name="connsiteX250" fmla="*/ 146737 w 221968"/>
              <a:gd name="connsiteY250" fmla="*/ 3783 h 188464"/>
              <a:gd name="connsiteX251" fmla="*/ 121329 w 221968"/>
              <a:gd name="connsiteY251" fmla="*/ 3783 h 188464"/>
              <a:gd name="connsiteX252" fmla="*/ 118398 w 221968"/>
              <a:gd name="connsiteY252" fmla="*/ 6715 h 188464"/>
              <a:gd name="connsiteX253" fmla="*/ 118398 w 221968"/>
              <a:gd name="connsiteY253" fmla="*/ 26957 h 188464"/>
              <a:gd name="connsiteX254" fmla="*/ 121329 w 221968"/>
              <a:gd name="connsiteY254" fmla="*/ 30028 h 188464"/>
              <a:gd name="connsiteX255" fmla="*/ 124261 w 221968"/>
              <a:gd name="connsiteY255" fmla="*/ 9786 h 188464"/>
              <a:gd name="connsiteX256" fmla="*/ 140734 w 221968"/>
              <a:gd name="connsiteY256" fmla="*/ 9786 h 188464"/>
              <a:gd name="connsiteX257" fmla="*/ 136266 w 221968"/>
              <a:gd name="connsiteY257" fmla="*/ 15091 h 188464"/>
              <a:gd name="connsiteX258" fmla="*/ 136266 w 221968"/>
              <a:gd name="connsiteY258" fmla="*/ 18860 h 188464"/>
              <a:gd name="connsiteX259" fmla="*/ 140734 w 221968"/>
              <a:gd name="connsiteY259" fmla="*/ 24165 h 188464"/>
              <a:gd name="connsiteX260" fmla="*/ 124261 w 221968"/>
              <a:gd name="connsiteY260" fmla="*/ 24165 h 188464"/>
              <a:gd name="connsiteX261" fmla="*/ 124261 w 221968"/>
              <a:gd name="connsiteY261" fmla="*/ 9786 h 188464"/>
              <a:gd name="connsiteX262" fmla="*/ 127611 w 221968"/>
              <a:gd name="connsiteY262" fmla="*/ 90895 h 188464"/>
              <a:gd name="connsiteX263" fmla="*/ 126215 w 221968"/>
              <a:gd name="connsiteY263" fmla="*/ 94804 h 188464"/>
              <a:gd name="connsiteX264" fmla="*/ 113372 w 221968"/>
              <a:gd name="connsiteY264" fmla="*/ 100947 h 188464"/>
              <a:gd name="connsiteX265" fmla="*/ 112115 w 221968"/>
              <a:gd name="connsiteY265" fmla="*/ 101226 h 188464"/>
              <a:gd name="connsiteX266" fmla="*/ 110859 w 221968"/>
              <a:gd name="connsiteY266" fmla="*/ 100947 h 188464"/>
              <a:gd name="connsiteX267" fmla="*/ 109323 w 221968"/>
              <a:gd name="connsiteY267" fmla="*/ 98992 h 188464"/>
              <a:gd name="connsiteX268" fmla="*/ 106810 w 221968"/>
              <a:gd name="connsiteY268" fmla="*/ 87545 h 188464"/>
              <a:gd name="connsiteX269" fmla="*/ 109044 w 221968"/>
              <a:gd name="connsiteY269" fmla="*/ 84055 h 188464"/>
              <a:gd name="connsiteX270" fmla="*/ 112534 w 221968"/>
              <a:gd name="connsiteY270" fmla="*/ 86288 h 188464"/>
              <a:gd name="connsiteX271" fmla="*/ 114209 w 221968"/>
              <a:gd name="connsiteY271" fmla="*/ 94246 h 188464"/>
              <a:gd name="connsiteX272" fmla="*/ 123702 w 221968"/>
              <a:gd name="connsiteY272" fmla="*/ 89779 h 188464"/>
              <a:gd name="connsiteX273" fmla="*/ 127611 w 221968"/>
              <a:gd name="connsiteY273" fmla="*/ 90895 h 18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221968" h="188464">
                <a:moveTo>
                  <a:pt x="220308" y="76097"/>
                </a:moveTo>
                <a:lnTo>
                  <a:pt x="159999" y="76097"/>
                </a:lnTo>
                <a:lnTo>
                  <a:pt x="114628" y="39382"/>
                </a:lnTo>
                <a:lnTo>
                  <a:pt x="114628" y="3085"/>
                </a:lnTo>
                <a:cubicBezTo>
                  <a:pt x="114628" y="1410"/>
                  <a:pt x="113372" y="153"/>
                  <a:pt x="111697" y="153"/>
                </a:cubicBezTo>
                <a:cubicBezTo>
                  <a:pt x="110021" y="153"/>
                  <a:pt x="108765" y="1410"/>
                  <a:pt x="108765" y="3085"/>
                </a:cubicBezTo>
                <a:lnTo>
                  <a:pt x="108765" y="39382"/>
                </a:lnTo>
                <a:lnTo>
                  <a:pt x="63394" y="76097"/>
                </a:lnTo>
                <a:lnTo>
                  <a:pt x="3085" y="76097"/>
                </a:lnTo>
                <a:cubicBezTo>
                  <a:pt x="1410" y="76097"/>
                  <a:pt x="153" y="77354"/>
                  <a:pt x="153" y="79029"/>
                </a:cubicBezTo>
                <a:lnTo>
                  <a:pt x="153" y="185407"/>
                </a:lnTo>
                <a:cubicBezTo>
                  <a:pt x="153" y="187082"/>
                  <a:pt x="1410" y="188338"/>
                  <a:pt x="3085" y="188338"/>
                </a:cubicBezTo>
                <a:lnTo>
                  <a:pt x="220028" y="188338"/>
                </a:lnTo>
                <a:cubicBezTo>
                  <a:pt x="221704" y="188338"/>
                  <a:pt x="222960" y="187082"/>
                  <a:pt x="222960" y="185407"/>
                </a:cubicBezTo>
                <a:lnTo>
                  <a:pt x="222960" y="79029"/>
                </a:lnTo>
                <a:cubicBezTo>
                  <a:pt x="223239" y="77493"/>
                  <a:pt x="221843" y="76097"/>
                  <a:pt x="220308" y="76097"/>
                </a:cubicBezTo>
                <a:close/>
                <a:moveTo>
                  <a:pt x="217376" y="182475"/>
                </a:moveTo>
                <a:lnTo>
                  <a:pt x="6296" y="182475"/>
                </a:lnTo>
                <a:lnTo>
                  <a:pt x="6296" y="81961"/>
                </a:lnTo>
                <a:lnTo>
                  <a:pt x="56274" y="81961"/>
                </a:lnTo>
                <a:lnTo>
                  <a:pt x="51946" y="85451"/>
                </a:lnTo>
                <a:cubicBezTo>
                  <a:pt x="50690" y="86428"/>
                  <a:pt x="50550" y="88383"/>
                  <a:pt x="51527" y="89639"/>
                </a:cubicBezTo>
                <a:cubicBezTo>
                  <a:pt x="52086" y="90337"/>
                  <a:pt x="52923" y="90756"/>
                  <a:pt x="53761" y="90756"/>
                </a:cubicBezTo>
                <a:cubicBezTo>
                  <a:pt x="54459" y="90756"/>
                  <a:pt x="55018" y="90477"/>
                  <a:pt x="55576" y="90058"/>
                </a:cubicBezTo>
                <a:lnTo>
                  <a:pt x="66326" y="81263"/>
                </a:lnTo>
                <a:lnTo>
                  <a:pt x="66326" y="81263"/>
                </a:lnTo>
                <a:cubicBezTo>
                  <a:pt x="66326" y="81263"/>
                  <a:pt x="66326" y="81263"/>
                  <a:pt x="66326" y="81263"/>
                </a:cubicBezTo>
                <a:lnTo>
                  <a:pt x="111697" y="44547"/>
                </a:lnTo>
                <a:lnTo>
                  <a:pt x="167817" y="89918"/>
                </a:lnTo>
                <a:cubicBezTo>
                  <a:pt x="168375" y="90337"/>
                  <a:pt x="169073" y="90616"/>
                  <a:pt x="169632" y="90616"/>
                </a:cubicBezTo>
                <a:cubicBezTo>
                  <a:pt x="170469" y="90616"/>
                  <a:pt x="171307" y="90197"/>
                  <a:pt x="171865" y="89499"/>
                </a:cubicBezTo>
                <a:cubicBezTo>
                  <a:pt x="172843" y="88243"/>
                  <a:pt x="172703" y="86428"/>
                  <a:pt x="171447" y="85311"/>
                </a:cubicBezTo>
                <a:lnTo>
                  <a:pt x="167119" y="81821"/>
                </a:lnTo>
                <a:lnTo>
                  <a:pt x="217097" y="81821"/>
                </a:lnTo>
                <a:lnTo>
                  <a:pt x="217097" y="182475"/>
                </a:lnTo>
                <a:close/>
                <a:moveTo>
                  <a:pt x="70514" y="87684"/>
                </a:moveTo>
                <a:lnTo>
                  <a:pt x="70514" y="176472"/>
                </a:lnTo>
                <a:cubicBezTo>
                  <a:pt x="70514" y="178147"/>
                  <a:pt x="69257" y="179404"/>
                  <a:pt x="67582" y="179404"/>
                </a:cubicBezTo>
                <a:cubicBezTo>
                  <a:pt x="65907" y="179404"/>
                  <a:pt x="64650" y="178147"/>
                  <a:pt x="64650" y="176472"/>
                </a:cubicBezTo>
                <a:lnTo>
                  <a:pt x="64650" y="87684"/>
                </a:lnTo>
                <a:cubicBezTo>
                  <a:pt x="64650" y="86009"/>
                  <a:pt x="65907" y="84753"/>
                  <a:pt x="67582" y="84753"/>
                </a:cubicBezTo>
                <a:cubicBezTo>
                  <a:pt x="69257" y="84753"/>
                  <a:pt x="70514" y="86009"/>
                  <a:pt x="70514" y="87684"/>
                </a:cubicBezTo>
                <a:close/>
                <a:moveTo>
                  <a:pt x="158882" y="87684"/>
                </a:moveTo>
                <a:lnTo>
                  <a:pt x="158882" y="176472"/>
                </a:lnTo>
                <a:cubicBezTo>
                  <a:pt x="158882" y="178147"/>
                  <a:pt x="157626" y="179404"/>
                  <a:pt x="155951" y="179404"/>
                </a:cubicBezTo>
                <a:cubicBezTo>
                  <a:pt x="154275" y="179404"/>
                  <a:pt x="153019" y="178147"/>
                  <a:pt x="153019" y="176472"/>
                </a:cubicBezTo>
                <a:lnTo>
                  <a:pt x="153019" y="87684"/>
                </a:lnTo>
                <a:cubicBezTo>
                  <a:pt x="153019" y="86009"/>
                  <a:pt x="154275" y="84753"/>
                  <a:pt x="155951" y="84753"/>
                </a:cubicBezTo>
                <a:cubicBezTo>
                  <a:pt x="157626" y="84753"/>
                  <a:pt x="158882" y="86009"/>
                  <a:pt x="158882" y="87684"/>
                </a:cubicBezTo>
                <a:close/>
                <a:moveTo>
                  <a:pt x="111836" y="71072"/>
                </a:moveTo>
                <a:cubicBezTo>
                  <a:pt x="96898" y="71072"/>
                  <a:pt x="84753" y="83217"/>
                  <a:pt x="84753" y="98155"/>
                </a:cubicBezTo>
                <a:cubicBezTo>
                  <a:pt x="84753" y="113092"/>
                  <a:pt x="96898" y="125238"/>
                  <a:pt x="111836" y="125238"/>
                </a:cubicBezTo>
                <a:cubicBezTo>
                  <a:pt x="126774" y="125238"/>
                  <a:pt x="138919" y="113092"/>
                  <a:pt x="138919" y="98155"/>
                </a:cubicBezTo>
                <a:cubicBezTo>
                  <a:pt x="138919" y="83217"/>
                  <a:pt x="126774" y="71072"/>
                  <a:pt x="111836" y="71072"/>
                </a:cubicBezTo>
                <a:close/>
                <a:moveTo>
                  <a:pt x="111836" y="119374"/>
                </a:moveTo>
                <a:cubicBezTo>
                  <a:pt x="100109" y="119374"/>
                  <a:pt x="90616" y="109881"/>
                  <a:pt x="90616" y="98155"/>
                </a:cubicBezTo>
                <a:cubicBezTo>
                  <a:pt x="90616" y="86428"/>
                  <a:pt x="100109" y="76935"/>
                  <a:pt x="111836" y="76935"/>
                </a:cubicBezTo>
                <a:cubicBezTo>
                  <a:pt x="123563" y="76935"/>
                  <a:pt x="133056" y="86428"/>
                  <a:pt x="133056" y="98155"/>
                </a:cubicBezTo>
                <a:cubicBezTo>
                  <a:pt x="133056" y="109881"/>
                  <a:pt x="123423" y="119374"/>
                  <a:pt x="111836" y="119374"/>
                </a:cubicBezTo>
                <a:close/>
                <a:moveTo>
                  <a:pt x="119654" y="130822"/>
                </a:moveTo>
                <a:lnTo>
                  <a:pt x="103879" y="130822"/>
                </a:lnTo>
                <a:cubicBezTo>
                  <a:pt x="98713" y="130822"/>
                  <a:pt x="94525" y="135010"/>
                  <a:pt x="94525" y="140175"/>
                </a:cubicBezTo>
                <a:lnTo>
                  <a:pt x="94525" y="172982"/>
                </a:lnTo>
                <a:cubicBezTo>
                  <a:pt x="94525" y="174657"/>
                  <a:pt x="95782" y="175914"/>
                  <a:pt x="97457" y="175914"/>
                </a:cubicBezTo>
                <a:lnTo>
                  <a:pt x="126076" y="175914"/>
                </a:lnTo>
                <a:cubicBezTo>
                  <a:pt x="127751" y="175914"/>
                  <a:pt x="129007" y="174657"/>
                  <a:pt x="129007" y="172982"/>
                </a:cubicBezTo>
                <a:lnTo>
                  <a:pt x="129007" y="140175"/>
                </a:lnTo>
                <a:cubicBezTo>
                  <a:pt x="129007" y="135150"/>
                  <a:pt x="124819" y="130822"/>
                  <a:pt x="119654" y="130822"/>
                </a:cubicBezTo>
                <a:close/>
                <a:moveTo>
                  <a:pt x="123144" y="170190"/>
                </a:moveTo>
                <a:lnTo>
                  <a:pt x="100389" y="170190"/>
                </a:lnTo>
                <a:lnTo>
                  <a:pt x="100389" y="140315"/>
                </a:lnTo>
                <a:cubicBezTo>
                  <a:pt x="100389" y="138360"/>
                  <a:pt x="101924" y="136825"/>
                  <a:pt x="103879" y="136825"/>
                </a:cubicBezTo>
                <a:lnTo>
                  <a:pt x="119654" y="136825"/>
                </a:lnTo>
                <a:cubicBezTo>
                  <a:pt x="121608" y="136825"/>
                  <a:pt x="123144" y="138360"/>
                  <a:pt x="123144" y="140315"/>
                </a:cubicBezTo>
                <a:lnTo>
                  <a:pt x="123144" y="170190"/>
                </a:lnTo>
                <a:close/>
                <a:moveTo>
                  <a:pt x="182615" y="121050"/>
                </a:moveTo>
                <a:lnTo>
                  <a:pt x="167677" y="121050"/>
                </a:lnTo>
                <a:cubicBezTo>
                  <a:pt x="166002" y="121050"/>
                  <a:pt x="164746" y="122306"/>
                  <a:pt x="164746" y="123981"/>
                </a:cubicBezTo>
                <a:lnTo>
                  <a:pt x="164746" y="140455"/>
                </a:lnTo>
                <a:cubicBezTo>
                  <a:pt x="164746" y="142130"/>
                  <a:pt x="166002" y="143386"/>
                  <a:pt x="167677" y="143386"/>
                </a:cubicBezTo>
                <a:lnTo>
                  <a:pt x="182615" y="143386"/>
                </a:lnTo>
                <a:cubicBezTo>
                  <a:pt x="184290" y="143386"/>
                  <a:pt x="185546" y="142130"/>
                  <a:pt x="185546" y="140455"/>
                </a:cubicBezTo>
                <a:lnTo>
                  <a:pt x="185546" y="123981"/>
                </a:lnTo>
                <a:cubicBezTo>
                  <a:pt x="185546" y="122306"/>
                  <a:pt x="184290" y="121050"/>
                  <a:pt x="182615" y="121050"/>
                </a:cubicBezTo>
                <a:close/>
                <a:moveTo>
                  <a:pt x="179683" y="137523"/>
                </a:moveTo>
                <a:lnTo>
                  <a:pt x="170609" y="137523"/>
                </a:lnTo>
                <a:lnTo>
                  <a:pt x="170609" y="126913"/>
                </a:lnTo>
                <a:lnTo>
                  <a:pt x="179683" y="126913"/>
                </a:lnTo>
                <a:lnTo>
                  <a:pt x="179683" y="137523"/>
                </a:lnTo>
                <a:close/>
                <a:moveTo>
                  <a:pt x="182615" y="147435"/>
                </a:moveTo>
                <a:lnTo>
                  <a:pt x="167677" y="147435"/>
                </a:lnTo>
                <a:cubicBezTo>
                  <a:pt x="166002" y="147435"/>
                  <a:pt x="164746" y="148691"/>
                  <a:pt x="164746" y="150366"/>
                </a:cubicBezTo>
                <a:lnTo>
                  <a:pt x="164746" y="166839"/>
                </a:lnTo>
                <a:cubicBezTo>
                  <a:pt x="164746" y="168515"/>
                  <a:pt x="166002" y="169771"/>
                  <a:pt x="167677" y="169771"/>
                </a:cubicBezTo>
                <a:lnTo>
                  <a:pt x="182615" y="169771"/>
                </a:lnTo>
                <a:cubicBezTo>
                  <a:pt x="184290" y="169771"/>
                  <a:pt x="185546" y="168515"/>
                  <a:pt x="185546" y="166839"/>
                </a:cubicBezTo>
                <a:lnTo>
                  <a:pt x="185546" y="150366"/>
                </a:lnTo>
                <a:cubicBezTo>
                  <a:pt x="185546" y="148691"/>
                  <a:pt x="184290" y="147435"/>
                  <a:pt x="182615" y="147435"/>
                </a:cubicBezTo>
                <a:close/>
                <a:moveTo>
                  <a:pt x="179683" y="163908"/>
                </a:moveTo>
                <a:lnTo>
                  <a:pt x="170609" y="163908"/>
                </a:lnTo>
                <a:lnTo>
                  <a:pt x="170609" y="153298"/>
                </a:lnTo>
                <a:lnTo>
                  <a:pt x="179683" y="153298"/>
                </a:lnTo>
                <a:lnTo>
                  <a:pt x="179683" y="163908"/>
                </a:lnTo>
                <a:close/>
                <a:moveTo>
                  <a:pt x="192527" y="143386"/>
                </a:moveTo>
                <a:lnTo>
                  <a:pt x="207464" y="143386"/>
                </a:lnTo>
                <a:cubicBezTo>
                  <a:pt x="209140" y="143386"/>
                  <a:pt x="210396" y="142130"/>
                  <a:pt x="210396" y="140455"/>
                </a:cubicBezTo>
                <a:lnTo>
                  <a:pt x="210396" y="123981"/>
                </a:lnTo>
                <a:cubicBezTo>
                  <a:pt x="210396" y="122306"/>
                  <a:pt x="209140" y="121050"/>
                  <a:pt x="207464" y="121050"/>
                </a:cubicBezTo>
                <a:lnTo>
                  <a:pt x="192527" y="121050"/>
                </a:lnTo>
                <a:cubicBezTo>
                  <a:pt x="190851" y="121050"/>
                  <a:pt x="189595" y="122306"/>
                  <a:pt x="189595" y="123981"/>
                </a:cubicBezTo>
                <a:lnTo>
                  <a:pt x="189595" y="140455"/>
                </a:lnTo>
                <a:cubicBezTo>
                  <a:pt x="189595" y="142130"/>
                  <a:pt x="190851" y="143386"/>
                  <a:pt x="192527" y="143386"/>
                </a:cubicBezTo>
                <a:close/>
                <a:moveTo>
                  <a:pt x="195458" y="126913"/>
                </a:moveTo>
                <a:lnTo>
                  <a:pt x="204533" y="126913"/>
                </a:lnTo>
                <a:lnTo>
                  <a:pt x="204533" y="137523"/>
                </a:lnTo>
                <a:lnTo>
                  <a:pt x="195458" y="137523"/>
                </a:lnTo>
                <a:lnTo>
                  <a:pt x="195458" y="126913"/>
                </a:lnTo>
                <a:close/>
                <a:moveTo>
                  <a:pt x="192527" y="117141"/>
                </a:moveTo>
                <a:lnTo>
                  <a:pt x="207464" y="117141"/>
                </a:lnTo>
                <a:cubicBezTo>
                  <a:pt x="209140" y="117141"/>
                  <a:pt x="210396" y="115884"/>
                  <a:pt x="210396" y="114209"/>
                </a:cubicBezTo>
                <a:lnTo>
                  <a:pt x="210396" y="97736"/>
                </a:lnTo>
                <a:cubicBezTo>
                  <a:pt x="210396" y="96061"/>
                  <a:pt x="209140" y="94804"/>
                  <a:pt x="207464" y="94804"/>
                </a:cubicBezTo>
                <a:lnTo>
                  <a:pt x="192527" y="94804"/>
                </a:lnTo>
                <a:cubicBezTo>
                  <a:pt x="190851" y="94804"/>
                  <a:pt x="189595" y="96061"/>
                  <a:pt x="189595" y="97736"/>
                </a:cubicBezTo>
                <a:lnTo>
                  <a:pt x="189595" y="114209"/>
                </a:lnTo>
                <a:cubicBezTo>
                  <a:pt x="189595" y="115745"/>
                  <a:pt x="190851" y="117141"/>
                  <a:pt x="192527" y="117141"/>
                </a:cubicBezTo>
                <a:close/>
                <a:moveTo>
                  <a:pt x="195458" y="100528"/>
                </a:moveTo>
                <a:lnTo>
                  <a:pt x="204533" y="100528"/>
                </a:lnTo>
                <a:lnTo>
                  <a:pt x="204533" y="111138"/>
                </a:lnTo>
                <a:lnTo>
                  <a:pt x="195458" y="111138"/>
                </a:lnTo>
                <a:lnTo>
                  <a:pt x="195458" y="100528"/>
                </a:lnTo>
                <a:close/>
                <a:moveTo>
                  <a:pt x="164746" y="97596"/>
                </a:moveTo>
                <a:lnTo>
                  <a:pt x="164746" y="114070"/>
                </a:lnTo>
                <a:cubicBezTo>
                  <a:pt x="164746" y="115745"/>
                  <a:pt x="166002" y="117001"/>
                  <a:pt x="167677" y="117001"/>
                </a:cubicBezTo>
                <a:lnTo>
                  <a:pt x="182615" y="117001"/>
                </a:lnTo>
                <a:cubicBezTo>
                  <a:pt x="184290" y="117001"/>
                  <a:pt x="185546" y="115745"/>
                  <a:pt x="185546" y="114070"/>
                </a:cubicBezTo>
                <a:lnTo>
                  <a:pt x="185546" y="97596"/>
                </a:lnTo>
                <a:cubicBezTo>
                  <a:pt x="185546" y="95921"/>
                  <a:pt x="184290" y="94665"/>
                  <a:pt x="182615" y="94665"/>
                </a:cubicBezTo>
                <a:lnTo>
                  <a:pt x="167677" y="94665"/>
                </a:lnTo>
                <a:cubicBezTo>
                  <a:pt x="166002" y="94665"/>
                  <a:pt x="164746" y="96061"/>
                  <a:pt x="164746" y="97596"/>
                </a:cubicBezTo>
                <a:close/>
                <a:moveTo>
                  <a:pt x="170609" y="100528"/>
                </a:moveTo>
                <a:lnTo>
                  <a:pt x="179683" y="100528"/>
                </a:lnTo>
                <a:lnTo>
                  <a:pt x="179683" y="111138"/>
                </a:lnTo>
                <a:lnTo>
                  <a:pt x="170609" y="111138"/>
                </a:lnTo>
                <a:lnTo>
                  <a:pt x="170609" y="100528"/>
                </a:lnTo>
                <a:close/>
                <a:moveTo>
                  <a:pt x="55855" y="94665"/>
                </a:moveTo>
                <a:lnTo>
                  <a:pt x="40918" y="94665"/>
                </a:lnTo>
                <a:cubicBezTo>
                  <a:pt x="39242" y="94665"/>
                  <a:pt x="37986" y="95921"/>
                  <a:pt x="37986" y="97596"/>
                </a:cubicBezTo>
                <a:lnTo>
                  <a:pt x="37986" y="114070"/>
                </a:lnTo>
                <a:cubicBezTo>
                  <a:pt x="37986" y="115745"/>
                  <a:pt x="39242" y="117001"/>
                  <a:pt x="40918" y="117001"/>
                </a:cubicBezTo>
                <a:lnTo>
                  <a:pt x="55855" y="117001"/>
                </a:lnTo>
                <a:cubicBezTo>
                  <a:pt x="57530" y="117001"/>
                  <a:pt x="58787" y="115745"/>
                  <a:pt x="58787" y="114070"/>
                </a:cubicBezTo>
                <a:lnTo>
                  <a:pt x="58787" y="97596"/>
                </a:lnTo>
                <a:cubicBezTo>
                  <a:pt x="58787" y="96061"/>
                  <a:pt x="57530" y="94665"/>
                  <a:pt x="55855" y="94665"/>
                </a:cubicBezTo>
                <a:close/>
                <a:moveTo>
                  <a:pt x="52923" y="111138"/>
                </a:moveTo>
                <a:lnTo>
                  <a:pt x="43849" y="111138"/>
                </a:lnTo>
                <a:lnTo>
                  <a:pt x="43849" y="100528"/>
                </a:lnTo>
                <a:lnTo>
                  <a:pt x="52923" y="100528"/>
                </a:lnTo>
                <a:lnTo>
                  <a:pt x="52923" y="111138"/>
                </a:lnTo>
                <a:close/>
                <a:moveTo>
                  <a:pt x="31006" y="94665"/>
                </a:moveTo>
                <a:lnTo>
                  <a:pt x="16068" y="94665"/>
                </a:lnTo>
                <a:cubicBezTo>
                  <a:pt x="14393" y="94665"/>
                  <a:pt x="13137" y="95921"/>
                  <a:pt x="13137" y="97596"/>
                </a:cubicBezTo>
                <a:lnTo>
                  <a:pt x="13137" y="114070"/>
                </a:lnTo>
                <a:cubicBezTo>
                  <a:pt x="13137" y="115745"/>
                  <a:pt x="14393" y="117001"/>
                  <a:pt x="16068" y="117001"/>
                </a:cubicBezTo>
                <a:lnTo>
                  <a:pt x="31006" y="117001"/>
                </a:lnTo>
                <a:cubicBezTo>
                  <a:pt x="32681" y="117001"/>
                  <a:pt x="33938" y="115745"/>
                  <a:pt x="33938" y="114070"/>
                </a:cubicBezTo>
                <a:lnTo>
                  <a:pt x="33938" y="97596"/>
                </a:lnTo>
                <a:cubicBezTo>
                  <a:pt x="34077" y="96061"/>
                  <a:pt x="32681" y="94665"/>
                  <a:pt x="31006" y="94665"/>
                </a:cubicBezTo>
                <a:close/>
                <a:moveTo>
                  <a:pt x="28074" y="111138"/>
                </a:moveTo>
                <a:lnTo>
                  <a:pt x="19000" y="111138"/>
                </a:lnTo>
                <a:lnTo>
                  <a:pt x="19000" y="100528"/>
                </a:lnTo>
                <a:lnTo>
                  <a:pt x="28074" y="100528"/>
                </a:lnTo>
                <a:lnTo>
                  <a:pt x="28074" y="111138"/>
                </a:lnTo>
                <a:close/>
                <a:moveTo>
                  <a:pt x="192527" y="169771"/>
                </a:moveTo>
                <a:lnTo>
                  <a:pt x="207464" y="169771"/>
                </a:lnTo>
                <a:cubicBezTo>
                  <a:pt x="209140" y="169771"/>
                  <a:pt x="210396" y="168515"/>
                  <a:pt x="210396" y="166839"/>
                </a:cubicBezTo>
                <a:lnTo>
                  <a:pt x="210396" y="150366"/>
                </a:lnTo>
                <a:cubicBezTo>
                  <a:pt x="210396" y="148691"/>
                  <a:pt x="209140" y="147435"/>
                  <a:pt x="207464" y="147435"/>
                </a:cubicBezTo>
                <a:lnTo>
                  <a:pt x="192527" y="147435"/>
                </a:lnTo>
                <a:cubicBezTo>
                  <a:pt x="190851" y="147435"/>
                  <a:pt x="189595" y="148691"/>
                  <a:pt x="189595" y="150366"/>
                </a:cubicBezTo>
                <a:lnTo>
                  <a:pt x="189595" y="166839"/>
                </a:lnTo>
                <a:cubicBezTo>
                  <a:pt x="189595" y="168515"/>
                  <a:pt x="190851" y="169771"/>
                  <a:pt x="192527" y="169771"/>
                </a:cubicBezTo>
                <a:close/>
                <a:moveTo>
                  <a:pt x="195458" y="153298"/>
                </a:moveTo>
                <a:lnTo>
                  <a:pt x="204533" y="153298"/>
                </a:lnTo>
                <a:lnTo>
                  <a:pt x="204533" y="163908"/>
                </a:lnTo>
                <a:lnTo>
                  <a:pt x="195458" y="163908"/>
                </a:lnTo>
                <a:lnTo>
                  <a:pt x="195458" y="153298"/>
                </a:lnTo>
                <a:close/>
                <a:moveTo>
                  <a:pt x="31006" y="121050"/>
                </a:moveTo>
                <a:lnTo>
                  <a:pt x="16068" y="121050"/>
                </a:lnTo>
                <a:cubicBezTo>
                  <a:pt x="14393" y="121050"/>
                  <a:pt x="13137" y="122306"/>
                  <a:pt x="13137" y="123981"/>
                </a:cubicBezTo>
                <a:lnTo>
                  <a:pt x="13137" y="140455"/>
                </a:lnTo>
                <a:cubicBezTo>
                  <a:pt x="13137" y="142130"/>
                  <a:pt x="14393" y="143386"/>
                  <a:pt x="16068" y="143386"/>
                </a:cubicBezTo>
                <a:lnTo>
                  <a:pt x="31006" y="143386"/>
                </a:lnTo>
                <a:cubicBezTo>
                  <a:pt x="32681" y="143386"/>
                  <a:pt x="33938" y="142130"/>
                  <a:pt x="33938" y="140455"/>
                </a:cubicBezTo>
                <a:lnTo>
                  <a:pt x="33938" y="123981"/>
                </a:lnTo>
                <a:cubicBezTo>
                  <a:pt x="34077" y="122306"/>
                  <a:pt x="32681" y="121050"/>
                  <a:pt x="31006" y="121050"/>
                </a:cubicBezTo>
                <a:close/>
                <a:moveTo>
                  <a:pt x="28074" y="137523"/>
                </a:moveTo>
                <a:lnTo>
                  <a:pt x="19000" y="137523"/>
                </a:lnTo>
                <a:lnTo>
                  <a:pt x="19000" y="126913"/>
                </a:lnTo>
                <a:lnTo>
                  <a:pt x="28074" y="126913"/>
                </a:lnTo>
                <a:lnTo>
                  <a:pt x="28074" y="137523"/>
                </a:lnTo>
                <a:close/>
                <a:moveTo>
                  <a:pt x="31006" y="147435"/>
                </a:moveTo>
                <a:lnTo>
                  <a:pt x="16068" y="147435"/>
                </a:lnTo>
                <a:cubicBezTo>
                  <a:pt x="14393" y="147435"/>
                  <a:pt x="13137" y="148691"/>
                  <a:pt x="13137" y="150366"/>
                </a:cubicBezTo>
                <a:lnTo>
                  <a:pt x="13137" y="166839"/>
                </a:lnTo>
                <a:cubicBezTo>
                  <a:pt x="13137" y="168515"/>
                  <a:pt x="14393" y="169771"/>
                  <a:pt x="16068" y="169771"/>
                </a:cubicBezTo>
                <a:lnTo>
                  <a:pt x="31006" y="169771"/>
                </a:lnTo>
                <a:cubicBezTo>
                  <a:pt x="32681" y="169771"/>
                  <a:pt x="33938" y="168515"/>
                  <a:pt x="33938" y="166839"/>
                </a:cubicBezTo>
                <a:lnTo>
                  <a:pt x="33938" y="150366"/>
                </a:lnTo>
                <a:cubicBezTo>
                  <a:pt x="34077" y="148691"/>
                  <a:pt x="32681" y="147435"/>
                  <a:pt x="31006" y="147435"/>
                </a:cubicBezTo>
                <a:close/>
                <a:moveTo>
                  <a:pt x="28074" y="163908"/>
                </a:moveTo>
                <a:lnTo>
                  <a:pt x="19000" y="163908"/>
                </a:lnTo>
                <a:lnTo>
                  <a:pt x="19000" y="153298"/>
                </a:lnTo>
                <a:lnTo>
                  <a:pt x="28074" y="153298"/>
                </a:lnTo>
                <a:lnTo>
                  <a:pt x="28074" y="163908"/>
                </a:lnTo>
                <a:close/>
                <a:moveTo>
                  <a:pt x="55855" y="121050"/>
                </a:moveTo>
                <a:lnTo>
                  <a:pt x="40918" y="121050"/>
                </a:lnTo>
                <a:cubicBezTo>
                  <a:pt x="39242" y="121050"/>
                  <a:pt x="37986" y="122306"/>
                  <a:pt x="37986" y="123981"/>
                </a:cubicBezTo>
                <a:lnTo>
                  <a:pt x="37986" y="140455"/>
                </a:lnTo>
                <a:cubicBezTo>
                  <a:pt x="37986" y="142130"/>
                  <a:pt x="39242" y="143386"/>
                  <a:pt x="40918" y="143386"/>
                </a:cubicBezTo>
                <a:lnTo>
                  <a:pt x="55855" y="143386"/>
                </a:lnTo>
                <a:cubicBezTo>
                  <a:pt x="57530" y="143386"/>
                  <a:pt x="58787" y="142130"/>
                  <a:pt x="58787" y="140455"/>
                </a:cubicBezTo>
                <a:lnTo>
                  <a:pt x="58787" y="123981"/>
                </a:lnTo>
                <a:cubicBezTo>
                  <a:pt x="58787" y="122306"/>
                  <a:pt x="57530" y="121050"/>
                  <a:pt x="55855" y="121050"/>
                </a:cubicBezTo>
                <a:close/>
                <a:moveTo>
                  <a:pt x="52923" y="137523"/>
                </a:moveTo>
                <a:lnTo>
                  <a:pt x="43849" y="137523"/>
                </a:lnTo>
                <a:lnTo>
                  <a:pt x="43849" y="126913"/>
                </a:lnTo>
                <a:lnTo>
                  <a:pt x="52923" y="126913"/>
                </a:lnTo>
                <a:lnTo>
                  <a:pt x="52923" y="137523"/>
                </a:lnTo>
                <a:close/>
                <a:moveTo>
                  <a:pt x="55855" y="147435"/>
                </a:moveTo>
                <a:lnTo>
                  <a:pt x="40918" y="147435"/>
                </a:lnTo>
                <a:cubicBezTo>
                  <a:pt x="39242" y="147435"/>
                  <a:pt x="37986" y="148691"/>
                  <a:pt x="37986" y="150366"/>
                </a:cubicBezTo>
                <a:lnTo>
                  <a:pt x="37986" y="166839"/>
                </a:lnTo>
                <a:cubicBezTo>
                  <a:pt x="37986" y="168515"/>
                  <a:pt x="39242" y="169771"/>
                  <a:pt x="40918" y="169771"/>
                </a:cubicBezTo>
                <a:lnTo>
                  <a:pt x="55855" y="169771"/>
                </a:lnTo>
                <a:cubicBezTo>
                  <a:pt x="57530" y="169771"/>
                  <a:pt x="58787" y="168515"/>
                  <a:pt x="58787" y="166839"/>
                </a:cubicBezTo>
                <a:lnTo>
                  <a:pt x="58787" y="150366"/>
                </a:lnTo>
                <a:cubicBezTo>
                  <a:pt x="58787" y="148691"/>
                  <a:pt x="57530" y="147435"/>
                  <a:pt x="55855" y="147435"/>
                </a:cubicBezTo>
                <a:close/>
                <a:moveTo>
                  <a:pt x="52923" y="163908"/>
                </a:moveTo>
                <a:lnTo>
                  <a:pt x="43849" y="163908"/>
                </a:lnTo>
                <a:lnTo>
                  <a:pt x="43849" y="153298"/>
                </a:lnTo>
                <a:lnTo>
                  <a:pt x="52923" y="153298"/>
                </a:lnTo>
                <a:lnTo>
                  <a:pt x="52923" y="163908"/>
                </a:lnTo>
                <a:close/>
                <a:moveTo>
                  <a:pt x="121329" y="30028"/>
                </a:moveTo>
                <a:lnTo>
                  <a:pt x="146737" y="30028"/>
                </a:lnTo>
                <a:cubicBezTo>
                  <a:pt x="147993" y="30028"/>
                  <a:pt x="148970" y="29330"/>
                  <a:pt x="149529" y="28214"/>
                </a:cubicBezTo>
                <a:cubicBezTo>
                  <a:pt x="150087" y="27097"/>
                  <a:pt x="149808" y="25840"/>
                  <a:pt x="149110" y="24863"/>
                </a:cubicBezTo>
                <a:lnTo>
                  <a:pt x="142409" y="16906"/>
                </a:lnTo>
                <a:lnTo>
                  <a:pt x="149110" y="8948"/>
                </a:lnTo>
                <a:cubicBezTo>
                  <a:pt x="149948" y="7971"/>
                  <a:pt x="150087" y="6715"/>
                  <a:pt x="149529" y="5598"/>
                </a:cubicBezTo>
                <a:cubicBezTo>
                  <a:pt x="148970" y="4481"/>
                  <a:pt x="147993" y="3783"/>
                  <a:pt x="146737" y="3783"/>
                </a:cubicBezTo>
                <a:lnTo>
                  <a:pt x="121329" y="3783"/>
                </a:lnTo>
                <a:cubicBezTo>
                  <a:pt x="119654" y="3783"/>
                  <a:pt x="118398" y="5040"/>
                  <a:pt x="118398" y="6715"/>
                </a:cubicBezTo>
                <a:lnTo>
                  <a:pt x="118398" y="26957"/>
                </a:lnTo>
                <a:cubicBezTo>
                  <a:pt x="118398" y="28632"/>
                  <a:pt x="119654" y="30028"/>
                  <a:pt x="121329" y="30028"/>
                </a:cubicBezTo>
                <a:close/>
                <a:moveTo>
                  <a:pt x="124261" y="9786"/>
                </a:moveTo>
                <a:lnTo>
                  <a:pt x="140734" y="9786"/>
                </a:lnTo>
                <a:lnTo>
                  <a:pt x="136266" y="15091"/>
                </a:lnTo>
                <a:cubicBezTo>
                  <a:pt x="135289" y="16208"/>
                  <a:pt x="135289" y="17743"/>
                  <a:pt x="136266" y="18860"/>
                </a:cubicBezTo>
                <a:lnTo>
                  <a:pt x="140734" y="24165"/>
                </a:lnTo>
                <a:lnTo>
                  <a:pt x="124261" y="24165"/>
                </a:lnTo>
                <a:lnTo>
                  <a:pt x="124261" y="9786"/>
                </a:lnTo>
                <a:close/>
                <a:moveTo>
                  <a:pt x="127611" y="90895"/>
                </a:moveTo>
                <a:cubicBezTo>
                  <a:pt x="128309" y="92431"/>
                  <a:pt x="127611" y="94106"/>
                  <a:pt x="126215" y="94804"/>
                </a:cubicBezTo>
                <a:lnTo>
                  <a:pt x="113372" y="100947"/>
                </a:lnTo>
                <a:cubicBezTo>
                  <a:pt x="112953" y="101086"/>
                  <a:pt x="112534" y="101226"/>
                  <a:pt x="112115" y="101226"/>
                </a:cubicBezTo>
                <a:cubicBezTo>
                  <a:pt x="111697" y="101226"/>
                  <a:pt x="111278" y="101086"/>
                  <a:pt x="110859" y="100947"/>
                </a:cubicBezTo>
                <a:cubicBezTo>
                  <a:pt x="110021" y="100528"/>
                  <a:pt x="109463" y="99830"/>
                  <a:pt x="109323" y="98992"/>
                </a:cubicBezTo>
                <a:lnTo>
                  <a:pt x="106810" y="87545"/>
                </a:lnTo>
                <a:cubicBezTo>
                  <a:pt x="106392" y="86009"/>
                  <a:pt x="107508" y="84334"/>
                  <a:pt x="109044" y="84055"/>
                </a:cubicBezTo>
                <a:cubicBezTo>
                  <a:pt x="110580" y="83776"/>
                  <a:pt x="112255" y="84753"/>
                  <a:pt x="112534" y="86288"/>
                </a:cubicBezTo>
                <a:lnTo>
                  <a:pt x="114209" y="94246"/>
                </a:lnTo>
                <a:lnTo>
                  <a:pt x="123702" y="89779"/>
                </a:lnTo>
                <a:cubicBezTo>
                  <a:pt x="125098" y="88801"/>
                  <a:pt x="126913" y="89360"/>
                  <a:pt x="127611" y="90895"/>
                </a:cubicBezTo>
                <a:close/>
              </a:path>
            </a:pathLst>
          </a:custGeom>
          <a:solidFill>
            <a:schemeClr val="bg1"/>
          </a:solidFill>
          <a:ln w="1396" cap="flat">
            <a:noFill/>
            <a:prstDash val="solid"/>
            <a:miter/>
          </a:ln>
        </p:spPr>
        <p:txBody>
          <a:bodyPr rtlCol="0" anchor="ctr"/>
          <a:lstStyle/>
          <a:p>
            <a:endParaRPr lang="en-US" sz="1599"/>
          </a:p>
        </p:txBody>
      </p:sp>
      <p:sp>
        <p:nvSpPr>
          <p:cNvPr id="75" name="Freeform: Shape 951">
            <a:extLst>
              <a:ext uri="{FF2B5EF4-FFF2-40B4-BE49-F238E27FC236}">
                <a16:creationId xmlns:a16="http://schemas.microsoft.com/office/drawing/2014/main" id="{909114D1-693A-44FE-A555-05F7F208184F}"/>
              </a:ext>
            </a:extLst>
          </p:cNvPr>
          <p:cNvSpPr/>
          <p:nvPr/>
        </p:nvSpPr>
        <p:spPr>
          <a:xfrm>
            <a:off x="5857206" y="2603455"/>
            <a:ext cx="396428" cy="346842"/>
          </a:xfrm>
          <a:custGeom>
            <a:avLst/>
            <a:gdLst>
              <a:gd name="connsiteX0" fmla="*/ 172703 w 255473"/>
              <a:gd name="connsiteY0" fmla="*/ 86009 h 252681"/>
              <a:gd name="connsiteX1" fmla="*/ 159859 w 255473"/>
              <a:gd name="connsiteY1" fmla="*/ 86987 h 252681"/>
              <a:gd name="connsiteX2" fmla="*/ 159859 w 255473"/>
              <a:gd name="connsiteY2" fmla="*/ 28074 h 252681"/>
              <a:gd name="connsiteX3" fmla="*/ 80006 w 255473"/>
              <a:gd name="connsiteY3" fmla="*/ 153 h 252681"/>
              <a:gd name="connsiteX4" fmla="*/ 153 w 255473"/>
              <a:gd name="connsiteY4" fmla="*/ 28074 h 252681"/>
              <a:gd name="connsiteX5" fmla="*/ 153 w 255473"/>
              <a:gd name="connsiteY5" fmla="*/ 177868 h 252681"/>
              <a:gd name="connsiteX6" fmla="*/ 80006 w 255473"/>
              <a:gd name="connsiteY6" fmla="*/ 205789 h 252681"/>
              <a:gd name="connsiteX7" fmla="*/ 96898 w 255473"/>
              <a:gd name="connsiteY7" fmla="*/ 205230 h 252681"/>
              <a:gd name="connsiteX8" fmla="*/ 172703 w 255473"/>
              <a:gd name="connsiteY8" fmla="*/ 253393 h 252681"/>
              <a:gd name="connsiteX9" fmla="*/ 256465 w 255473"/>
              <a:gd name="connsiteY9" fmla="*/ 169632 h 252681"/>
              <a:gd name="connsiteX10" fmla="*/ 172703 w 255473"/>
              <a:gd name="connsiteY10" fmla="*/ 86009 h 252681"/>
              <a:gd name="connsiteX11" fmla="*/ 27097 w 255473"/>
              <a:gd name="connsiteY11" fmla="*/ 14114 h 252681"/>
              <a:gd name="connsiteX12" fmla="*/ 80006 w 255473"/>
              <a:gd name="connsiteY12" fmla="*/ 7134 h 252681"/>
              <a:gd name="connsiteX13" fmla="*/ 132916 w 255473"/>
              <a:gd name="connsiteY13" fmla="*/ 14114 h 252681"/>
              <a:gd name="connsiteX14" fmla="*/ 152879 w 255473"/>
              <a:gd name="connsiteY14" fmla="*/ 28074 h 252681"/>
              <a:gd name="connsiteX15" fmla="*/ 132916 w 255473"/>
              <a:gd name="connsiteY15" fmla="*/ 42034 h 252681"/>
              <a:gd name="connsiteX16" fmla="*/ 80006 w 255473"/>
              <a:gd name="connsiteY16" fmla="*/ 49015 h 252681"/>
              <a:gd name="connsiteX17" fmla="*/ 27097 w 255473"/>
              <a:gd name="connsiteY17" fmla="*/ 42034 h 252681"/>
              <a:gd name="connsiteX18" fmla="*/ 7134 w 255473"/>
              <a:gd name="connsiteY18" fmla="*/ 28074 h 252681"/>
              <a:gd name="connsiteX19" fmla="*/ 27097 w 255473"/>
              <a:gd name="connsiteY19" fmla="*/ 14114 h 252681"/>
              <a:gd name="connsiteX20" fmla="*/ 7273 w 255473"/>
              <a:gd name="connsiteY20" fmla="*/ 40080 h 252681"/>
              <a:gd name="connsiteX21" fmla="*/ 80146 w 255473"/>
              <a:gd name="connsiteY21" fmla="*/ 55995 h 252681"/>
              <a:gd name="connsiteX22" fmla="*/ 153019 w 255473"/>
              <a:gd name="connsiteY22" fmla="*/ 40080 h 252681"/>
              <a:gd name="connsiteX23" fmla="*/ 153019 w 255473"/>
              <a:gd name="connsiteY23" fmla="*/ 63115 h 252681"/>
              <a:gd name="connsiteX24" fmla="*/ 133056 w 255473"/>
              <a:gd name="connsiteY24" fmla="*/ 77075 h 252681"/>
              <a:gd name="connsiteX25" fmla="*/ 80146 w 255473"/>
              <a:gd name="connsiteY25" fmla="*/ 84055 h 252681"/>
              <a:gd name="connsiteX26" fmla="*/ 27236 w 255473"/>
              <a:gd name="connsiteY26" fmla="*/ 77075 h 252681"/>
              <a:gd name="connsiteX27" fmla="*/ 7273 w 255473"/>
              <a:gd name="connsiteY27" fmla="*/ 63115 h 252681"/>
              <a:gd name="connsiteX28" fmla="*/ 7273 w 255473"/>
              <a:gd name="connsiteY28" fmla="*/ 40080 h 252681"/>
              <a:gd name="connsiteX29" fmla="*/ 7273 w 255473"/>
              <a:gd name="connsiteY29" fmla="*/ 75120 h 252681"/>
              <a:gd name="connsiteX30" fmla="*/ 80146 w 255473"/>
              <a:gd name="connsiteY30" fmla="*/ 91035 h 252681"/>
              <a:gd name="connsiteX31" fmla="*/ 153019 w 255473"/>
              <a:gd name="connsiteY31" fmla="*/ 75120 h 252681"/>
              <a:gd name="connsiteX32" fmla="*/ 153019 w 255473"/>
              <a:gd name="connsiteY32" fmla="*/ 88383 h 252681"/>
              <a:gd name="connsiteX33" fmla="*/ 104856 w 255473"/>
              <a:gd name="connsiteY33" fmla="*/ 120910 h 252681"/>
              <a:gd name="connsiteX34" fmla="*/ 80146 w 255473"/>
              <a:gd name="connsiteY34" fmla="*/ 122306 h 252681"/>
              <a:gd name="connsiteX35" fmla="*/ 27236 w 255473"/>
              <a:gd name="connsiteY35" fmla="*/ 115326 h 252681"/>
              <a:gd name="connsiteX36" fmla="*/ 7273 w 255473"/>
              <a:gd name="connsiteY36" fmla="*/ 101366 h 252681"/>
              <a:gd name="connsiteX37" fmla="*/ 7273 w 255473"/>
              <a:gd name="connsiteY37" fmla="*/ 75120 h 252681"/>
              <a:gd name="connsiteX38" fmla="*/ 7273 w 255473"/>
              <a:gd name="connsiteY38" fmla="*/ 113372 h 252681"/>
              <a:gd name="connsiteX39" fmla="*/ 80146 w 255473"/>
              <a:gd name="connsiteY39" fmla="*/ 129286 h 252681"/>
              <a:gd name="connsiteX40" fmla="*/ 99970 w 255473"/>
              <a:gd name="connsiteY40" fmla="*/ 128449 h 252681"/>
              <a:gd name="connsiteX41" fmla="*/ 89639 w 255473"/>
              <a:gd name="connsiteY41" fmla="*/ 160278 h 252681"/>
              <a:gd name="connsiteX42" fmla="*/ 80146 w 255473"/>
              <a:gd name="connsiteY42" fmla="*/ 160418 h 252681"/>
              <a:gd name="connsiteX43" fmla="*/ 27236 w 255473"/>
              <a:gd name="connsiteY43" fmla="*/ 153438 h 252681"/>
              <a:gd name="connsiteX44" fmla="*/ 7273 w 255473"/>
              <a:gd name="connsiteY44" fmla="*/ 139477 h 252681"/>
              <a:gd name="connsiteX45" fmla="*/ 7273 w 255473"/>
              <a:gd name="connsiteY45" fmla="*/ 113372 h 252681"/>
              <a:gd name="connsiteX46" fmla="*/ 80006 w 255473"/>
              <a:gd name="connsiteY46" fmla="*/ 198809 h 252681"/>
              <a:gd name="connsiteX47" fmla="*/ 27097 w 255473"/>
              <a:gd name="connsiteY47" fmla="*/ 191829 h 252681"/>
              <a:gd name="connsiteX48" fmla="*/ 7134 w 255473"/>
              <a:gd name="connsiteY48" fmla="*/ 177868 h 252681"/>
              <a:gd name="connsiteX49" fmla="*/ 7134 w 255473"/>
              <a:gd name="connsiteY49" fmla="*/ 151623 h 252681"/>
              <a:gd name="connsiteX50" fmla="*/ 80006 w 255473"/>
              <a:gd name="connsiteY50" fmla="*/ 167538 h 252681"/>
              <a:gd name="connsiteX51" fmla="*/ 89081 w 255473"/>
              <a:gd name="connsiteY51" fmla="*/ 167398 h 252681"/>
              <a:gd name="connsiteX52" fmla="*/ 89081 w 255473"/>
              <a:gd name="connsiteY52" fmla="*/ 169632 h 252681"/>
              <a:gd name="connsiteX53" fmla="*/ 94106 w 255473"/>
              <a:gd name="connsiteY53" fmla="*/ 198250 h 252681"/>
              <a:gd name="connsiteX54" fmla="*/ 80006 w 255473"/>
              <a:gd name="connsiteY54" fmla="*/ 198809 h 252681"/>
              <a:gd name="connsiteX55" fmla="*/ 172703 w 255473"/>
              <a:gd name="connsiteY55" fmla="*/ 246413 h 252681"/>
              <a:gd name="connsiteX56" fmla="*/ 96061 w 255473"/>
              <a:gd name="connsiteY56" fmla="*/ 169771 h 252681"/>
              <a:gd name="connsiteX57" fmla="*/ 172703 w 255473"/>
              <a:gd name="connsiteY57" fmla="*/ 93129 h 252681"/>
              <a:gd name="connsiteX58" fmla="*/ 249345 w 255473"/>
              <a:gd name="connsiteY58" fmla="*/ 169771 h 252681"/>
              <a:gd name="connsiteX59" fmla="*/ 172703 w 255473"/>
              <a:gd name="connsiteY59" fmla="*/ 246413 h 252681"/>
              <a:gd name="connsiteX60" fmla="*/ 194900 w 255473"/>
              <a:gd name="connsiteY60" fmla="*/ 144643 h 252681"/>
              <a:gd name="connsiteX61" fmla="*/ 198390 w 255473"/>
              <a:gd name="connsiteY61" fmla="*/ 148133 h 252681"/>
              <a:gd name="connsiteX62" fmla="*/ 198390 w 255473"/>
              <a:gd name="connsiteY62" fmla="*/ 148133 h 252681"/>
              <a:gd name="connsiteX63" fmla="*/ 201880 w 255473"/>
              <a:gd name="connsiteY63" fmla="*/ 144643 h 252681"/>
              <a:gd name="connsiteX64" fmla="*/ 192666 w 255473"/>
              <a:gd name="connsiteY64" fmla="*/ 125657 h 252681"/>
              <a:gd name="connsiteX65" fmla="*/ 176193 w 255473"/>
              <a:gd name="connsiteY65" fmla="*/ 119514 h 252681"/>
              <a:gd name="connsiteX66" fmla="*/ 176193 w 255473"/>
              <a:gd name="connsiteY66" fmla="*/ 112953 h 252681"/>
              <a:gd name="connsiteX67" fmla="*/ 172703 w 255473"/>
              <a:gd name="connsiteY67" fmla="*/ 109463 h 252681"/>
              <a:gd name="connsiteX68" fmla="*/ 169213 w 255473"/>
              <a:gd name="connsiteY68" fmla="*/ 112953 h 252681"/>
              <a:gd name="connsiteX69" fmla="*/ 169213 w 255473"/>
              <a:gd name="connsiteY69" fmla="*/ 119514 h 252681"/>
              <a:gd name="connsiteX70" fmla="*/ 151902 w 255473"/>
              <a:gd name="connsiteY70" fmla="*/ 126355 h 252681"/>
              <a:gd name="connsiteX71" fmla="*/ 143526 w 255473"/>
              <a:gd name="connsiteY71" fmla="*/ 144643 h 252681"/>
              <a:gd name="connsiteX72" fmla="*/ 169213 w 255473"/>
              <a:gd name="connsiteY72" fmla="*/ 172563 h 252681"/>
              <a:gd name="connsiteX73" fmla="*/ 169213 w 255473"/>
              <a:gd name="connsiteY73" fmla="*/ 212629 h 252681"/>
              <a:gd name="connsiteX74" fmla="*/ 150506 w 255473"/>
              <a:gd name="connsiteY74" fmla="*/ 194621 h 252681"/>
              <a:gd name="connsiteX75" fmla="*/ 147016 w 255473"/>
              <a:gd name="connsiteY75" fmla="*/ 191130 h 252681"/>
              <a:gd name="connsiteX76" fmla="*/ 147016 w 255473"/>
              <a:gd name="connsiteY76" fmla="*/ 191130 h 252681"/>
              <a:gd name="connsiteX77" fmla="*/ 143526 w 255473"/>
              <a:gd name="connsiteY77" fmla="*/ 194621 h 252681"/>
              <a:gd name="connsiteX78" fmla="*/ 152740 w 255473"/>
              <a:gd name="connsiteY78" fmla="*/ 213607 h 252681"/>
              <a:gd name="connsiteX79" fmla="*/ 169213 w 255473"/>
              <a:gd name="connsiteY79" fmla="*/ 219749 h 252681"/>
              <a:gd name="connsiteX80" fmla="*/ 169213 w 255473"/>
              <a:gd name="connsiteY80" fmla="*/ 226310 h 252681"/>
              <a:gd name="connsiteX81" fmla="*/ 172703 w 255473"/>
              <a:gd name="connsiteY81" fmla="*/ 229800 h 252681"/>
              <a:gd name="connsiteX82" fmla="*/ 176193 w 255473"/>
              <a:gd name="connsiteY82" fmla="*/ 226310 h 252681"/>
              <a:gd name="connsiteX83" fmla="*/ 176193 w 255473"/>
              <a:gd name="connsiteY83" fmla="*/ 219749 h 252681"/>
              <a:gd name="connsiteX84" fmla="*/ 193504 w 255473"/>
              <a:gd name="connsiteY84" fmla="*/ 212909 h 252681"/>
              <a:gd name="connsiteX85" fmla="*/ 201880 w 255473"/>
              <a:gd name="connsiteY85" fmla="*/ 194621 h 252681"/>
              <a:gd name="connsiteX86" fmla="*/ 176193 w 255473"/>
              <a:gd name="connsiteY86" fmla="*/ 166700 h 252681"/>
              <a:gd name="connsiteX87" fmla="*/ 176193 w 255473"/>
              <a:gd name="connsiteY87" fmla="*/ 126634 h 252681"/>
              <a:gd name="connsiteX88" fmla="*/ 194900 w 255473"/>
              <a:gd name="connsiteY88" fmla="*/ 144643 h 252681"/>
              <a:gd name="connsiteX89" fmla="*/ 169213 w 255473"/>
              <a:gd name="connsiteY89" fmla="*/ 165304 h 252681"/>
              <a:gd name="connsiteX90" fmla="*/ 150506 w 255473"/>
              <a:gd name="connsiteY90" fmla="*/ 144643 h 252681"/>
              <a:gd name="connsiteX91" fmla="*/ 156369 w 255473"/>
              <a:gd name="connsiteY91" fmla="*/ 131660 h 252681"/>
              <a:gd name="connsiteX92" fmla="*/ 169073 w 255473"/>
              <a:gd name="connsiteY92" fmla="*/ 126634 h 252681"/>
              <a:gd name="connsiteX93" fmla="*/ 169073 w 255473"/>
              <a:gd name="connsiteY93" fmla="*/ 165304 h 252681"/>
              <a:gd name="connsiteX94" fmla="*/ 194900 w 255473"/>
              <a:gd name="connsiteY94" fmla="*/ 194760 h 252681"/>
              <a:gd name="connsiteX95" fmla="*/ 189036 w 255473"/>
              <a:gd name="connsiteY95" fmla="*/ 207743 h 252681"/>
              <a:gd name="connsiteX96" fmla="*/ 176332 w 255473"/>
              <a:gd name="connsiteY96" fmla="*/ 212769 h 252681"/>
              <a:gd name="connsiteX97" fmla="*/ 176332 w 255473"/>
              <a:gd name="connsiteY97" fmla="*/ 174099 h 252681"/>
              <a:gd name="connsiteX98" fmla="*/ 194900 w 255473"/>
              <a:gd name="connsiteY98" fmla="*/ 194760 h 25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55473" h="252681">
                <a:moveTo>
                  <a:pt x="172703" y="86009"/>
                </a:moveTo>
                <a:cubicBezTo>
                  <a:pt x="168375" y="86009"/>
                  <a:pt x="164047" y="86289"/>
                  <a:pt x="159859" y="86987"/>
                </a:cubicBezTo>
                <a:lnTo>
                  <a:pt x="159859" y="28074"/>
                </a:lnTo>
                <a:cubicBezTo>
                  <a:pt x="159859" y="9926"/>
                  <a:pt x="118676" y="153"/>
                  <a:pt x="80006" y="153"/>
                </a:cubicBezTo>
                <a:cubicBezTo>
                  <a:pt x="41336" y="153"/>
                  <a:pt x="153" y="9926"/>
                  <a:pt x="153" y="28074"/>
                </a:cubicBezTo>
                <a:lnTo>
                  <a:pt x="153" y="177868"/>
                </a:lnTo>
                <a:cubicBezTo>
                  <a:pt x="153" y="196017"/>
                  <a:pt x="41336" y="205789"/>
                  <a:pt x="80006" y="205789"/>
                </a:cubicBezTo>
                <a:cubicBezTo>
                  <a:pt x="85730" y="205789"/>
                  <a:pt x="91454" y="205649"/>
                  <a:pt x="96898" y="205230"/>
                </a:cubicBezTo>
                <a:cubicBezTo>
                  <a:pt x="110300" y="233709"/>
                  <a:pt x="139198" y="253393"/>
                  <a:pt x="172703" y="253393"/>
                </a:cubicBezTo>
                <a:cubicBezTo>
                  <a:pt x="218911" y="253393"/>
                  <a:pt x="256465" y="215840"/>
                  <a:pt x="256465" y="169632"/>
                </a:cubicBezTo>
                <a:cubicBezTo>
                  <a:pt x="256465" y="123423"/>
                  <a:pt x="218911" y="86009"/>
                  <a:pt x="172703" y="86009"/>
                </a:cubicBezTo>
                <a:close/>
                <a:moveTo>
                  <a:pt x="27097" y="14114"/>
                </a:moveTo>
                <a:cubicBezTo>
                  <a:pt x="41197" y="9647"/>
                  <a:pt x="60043" y="7134"/>
                  <a:pt x="80006" y="7134"/>
                </a:cubicBezTo>
                <a:cubicBezTo>
                  <a:pt x="100109" y="7134"/>
                  <a:pt x="118816" y="9647"/>
                  <a:pt x="132916" y="14114"/>
                </a:cubicBezTo>
                <a:cubicBezTo>
                  <a:pt x="145201" y="18023"/>
                  <a:pt x="152879" y="23328"/>
                  <a:pt x="152879" y="28074"/>
                </a:cubicBezTo>
                <a:cubicBezTo>
                  <a:pt x="152879" y="32821"/>
                  <a:pt x="145201" y="38126"/>
                  <a:pt x="132916" y="42034"/>
                </a:cubicBezTo>
                <a:cubicBezTo>
                  <a:pt x="118816" y="46502"/>
                  <a:pt x="99970" y="49015"/>
                  <a:pt x="80006" y="49015"/>
                </a:cubicBezTo>
                <a:cubicBezTo>
                  <a:pt x="59904" y="49015"/>
                  <a:pt x="41197" y="46502"/>
                  <a:pt x="27097" y="42034"/>
                </a:cubicBezTo>
                <a:cubicBezTo>
                  <a:pt x="14812" y="38126"/>
                  <a:pt x="7134" y="32821"/>
                  <a:pt x="7134" y="28074"/>
                </a:cubicBezTo>
                <a:cubicBezTo>
                  <a:pt x="7134" y="23328"/>
                  <a:pt x="14812" y="18023"/>
                  <a:pt x="27097" y="14114"/>
                </a:cubicBezTo>
                <a:close/>
                <a:moveTo>
                  <a:pt x="7273" y="40080"/>
                </a:moveTo>
                <a:cubicBezTo>
                  <a:pt x="20675" y="50550"/>
                  <a:pt x="51109" y="55995"/>
                  <a:pt x="80146" y="55995"/>
                </a:cubicBezTo>
                <a:cubicBezTo>
                  <a:pt x="109183" y="55995"/>
                  <a:pt x="139617" y="50550"/>
                  <a:pt x="153019" y="40080"/>
                </a:cubicBezTo>
                <a:lnTo>
                  <a:pt x="153019" y="63115"/>
                </a:lnTo>
                <a:cubicBezTo>
                  <a:pt x="153019" y="67721"/>
                  <a:pt x="145341" y="73166"/>
                  <a:pt x="133056" y="77075"/>
                </a:cubicBezTo>
                <a:cubicBezTo>
                  <a:pt x="118956" y="81542"/>
                  <a:pt x="100109" y="84055"/>
                  <a:pt x="80146" y="84055"/>
                </a:cubicBezTo>
                <a:cubicBezTo>
                  <a:pt x="60043" y="84055"/>
                  <a:pt x="41336" y="81542"/>
                  <a:pt x="27236" y="77075"/>
                </a:cubicBezTo>
                <a:cubicBezTo>
                  <a:pt x="14951" y="73166"/>
                  <a:pt x="7273" y="67861"/>
                  <a:pt x="7273" y="63115"/>
                </a:cubicBezTo>
                <a:lnTo>
                  <a:pt x="7273" y="40080"/>
                </a:lnTo>
                <a:close/>
                <a:moveTo>
                  <a:pt x="7273" y="75120"/>
                </a:moveTo>
                <a:cubicBezTo>
                  <a:pt x="20675" y="85591"/>
                  <a:pt x="51109" y="91035"/>
                  <a:pt x="80146" y="91035"/>
                </a:cubicBezTo>
                <a:cubicBezTo>
                  <a:pt x="109183" y="91035"/>
                  <a:pt x="139617" y="85591"/>
                  <a:pt x="153019" y="75120"/>
                </a:cubicBezTo>
                <a:lnTo>
                  <a:pt x="153019" y="88383"/>
                </a:lnTo>
                <a:cubicBezTo>
                  <a:pt x="133335" y="93129"/>
                  <a:pt x="116303" y="104995"/>
                  <a:pt x="104856" y="120910"/>
                </a:cubicBezTo>
                <a:cubicBezTo>
                  <a:pt x="96898" y="121748"/>
                  <a:pt x="88662" y="122306"/>
                  <a:pt x="80146" y="122306"/>
                </a:cubicBezTo>
                <a:cubicBezTo>
                  <a:pt x="60043" y="122306"/>
                  <a:pt x="41336" y="119793"/>
                  <a:pt x="27236" y="115326"/>
                </a:cubicBezTo>
                <a:cubicBezTo>
                  <a:pt x="14951" y="111417"/>
                  <a:pt x="7273" y="106112"/>
                  <a:pt x="7273" y="101366"/>
                </a:cubicBezTo>
                <a:lnTo>
                  <a:pt x="7273" y="75120"/>
                </a:lnTo>
                <a:close/>
                <a:moveTo>
                  <a:pt x="7273" y="113372"/>
                </a:moveTo>
                <a:cubicBezTo>
                  <a:pt x="20675" y="123842"/>
                  <a:pt x="51109" y="129286"/>
                  <a:pt x="80146" y="129286"/>
                </a:cubicBezTo>
                <a:cubicBezTo>
                  <a:pt x="86847" y="129286"/>
                  <a:pt x="93548" y="129007"/>
                  <a:pt x="99970" y="128449"/>
                </a:cubicBezTo>
                <a:cubicBezTo>
                  <a:pt x="94525" y="138081"/>
                  <a:pt x="90895" y="148831"/>
                  <a:pt x="89639" y="160278"/>
                </a:cubicBezTo>
                <a:cubicBezTo>
                  <a:pt x="86428" y="160418"/>
                  <a:pt x="83357" y="160418"/>
                  <a:pt x="80146" y="160418"/>
                </a:cubicBezTo>
                <a:cubicBezTo>
                  <a:pt x="60043" y="160418"/>
                  <a:pt x="41336" y="157905"/>
                  <a:pt x="27236" y="153438"/>
                </a:cubicBezTo>
                <a:cubicBezTo>
                  <a:pt x="14951" y="149529"/>
                  <a:pt x="7273" y="144224"/>
                  <a:pt x="7273" y="139477"/>
                </a:cubicBezTo>
                <a:lnTo>
                  <a:pt x="7273" y="113372"/>
                </a:lnTo>
                <a:close/>
                <a:moveTo>
                  <a:pt x="80006" y="198809"/>
                </a:moveTo>
                <a:cubicBezTo>
                  <a:pt x="59904" y="198809"/>
                  <a:pt x="41197" y="196296"/>
                  <a:pt x="27097" y="191829"/>
                </a:cubicBezTo>
                <a:cubicBezTo>
                  <a:pt x="14812" y="187920"/>
                  <a:pt x="7134" y="182615"/>
                  <a:pt x="7134" y="177868"/>
                </a:cubicBezTo>
                <a:lnTo>
                  <a:pt x="7134" y="151623"/>
                </a:lnTo>
                <a:cubicBezTo>
                  <a:pt x="20535" y="162093"/>
                  <a:pt x="50969" y="167538"/>
                  <a:pt x="80006" y="167538"/>
                </a:cubicBezTo>
                <a:cubicBezTo>
                  <a:pt x="83078" y="167538"/>
                  <a:pt x="86009" y="167538"/>
                  <a:pt x="89081" y="167398"/>
                </a:cubicBezTo>
                <a:cubicBezTo>
                  <a:pt x="89081" y="168096"/>
                  <a:pt x="89081" y="168934"/>
                  <a:pt x="89081" y="169632"/>
                </a:cubicBezTo>
                <a:cubicBezTo>
                  <a:pt x="89081" y="179683"/>
                  <a:pt x="90895" y="189316"/>
                  <a:pt x="94106" y="198250"/>
                </a:cubicBezTo>
                <a:cubicBezTo>
                  <a:pt x="89499" y="198669"/>
                  <a:pt x="84753" y="198809"/>
                  <a:pt x="80006" y="198809"/>
                </a:cubicBezTo>
                <a:close/>
                <a:moveTo>
                  <a:pt x="172703" y="246413"/>
                </a:moveTo>
                <a:cubicBezTo>
                  <a:pt x="130403" y="246413"/>
                  <a:pt x="96061" y="212071"/>
                  <a:pt x="96061" y="169771"/>
                </a:cubicBezTo>
                <a:cubicBezTo>
                  <a:pt x="96061" y="127472"/>
                  <a:pt x="130403" y="93129"/>
                  <a:pt x="172703" y="93129"/>
                </a:cubicBezTo>
                <a:cubicBezTo>
                  <a:pt x="215003" y="93129"/>
                  <a:pt x="249345" y="127472"/>
                  <a:pt x="249345" y="169771"/>
                </a:cubicBezTo>
                <a:cubicBezTo>
                  <a:pt x="249345" y="212071"/>
                  <a:pt x="215003" y="246413"/>
                  <a:pt x="172703" y="246413"/>
                </a:cubicBezTo>
                <a:close/>
                <a:moveTo>
                  <a:pt x="194900" y="144643"/>
                </a:moveTo>
                <a:cubicBezTo>
                  <a:pt x="194900" y="146597"/>
                  <a:pt x="196435" y="148133"/>
                  <a:pt x="198390" y="148133"/>
                </a:cubicBezTo>
                <a:cubicBezTo>
                  <a:pt x="198390" y="148133"/>
                  <a:pt x="198390" y="148133"/>
                  <a:pt x="198390" y="148133"/>
                </a:cubicBezTo>
                <a:cubicBezTo>
                  <a:pt x="200344" y="148133"/>
                  <a:pt x="201880" y="146597"/>
                  <a:pt x="201880" y="144643"/>
                </a:cubicBezTo>
                <a:cubicBezTo>
                  <a:pt x="201880" y="136825"/>
                  <a:pt x="198669" y="130264"/>
                  <a:pt x="192666" y="125657"/>
                </a:cubicBezTo>
                <a:cubicBezTo>
                  <a:pt x="188199" y="122167"/>
                  <a:pt x="182475" y="120073"/>
                  <a:pt x="176193" y="119514"/>
                </a:cubicBezTo>
                <a:lnTo>
                  <a:pt x="176193" y="112953"/>
                </a:lnTo>
                <a:cubicBezTo>
                  <a:pt x="176193" y="110998"/>
                  <a:pt x="174657" y="109463"/>
                  <a:pt x="172703" y="109463"/>
                </a:cubicBezTo>
                <a:cubicBezTo>
                  <a:pt x="170748" y="109463"/>
                  <a:pt x="169213" y="110998"/>
                  <a:pt x="169213" y="112953"/>
                </a:cubicBezTo>
                <a:lnTo>
                  <a:pt x="169213" y="119514"/>
                </a:lnTo>
                <a:cubicBezTo>
                  <a:pt x="162512" y="120073"/>
                  <a:pt x="156369" y="122446"/>
                  <a:pt x="151902" y="126355"/>
                </a:cubicBezTo>
                <a:cubicBezTo>
                  <a:pt x="146457" y="130962"/>
                  <a:pt x="143526" y="137523"/>
                  <a:pt x="143526" y="144643"/>
                </a:cubicBezTo>
                <a:cubicBezTo>
                  <a:pt x="143526" y="158324"/>
                  <a:pt x="153438" y="169073"/>
                  <a:pt x="169213" y="172563"/>
                </a:cubicBezTo>
                <a:lnTo>
                  <a:pt x="169213" y="212629"/>
                </a:lnTo>
                <a:cubicBezTo>
                  <a:pt x="159720" y="211513"/>
                  <a:pt x="150646" y="205789"/>
                  <a:pt x="150506" y="194621"/>
                </a:cubicBezTo>
                <a:cubicBezTo>
                  <a:pt x="150506" y="192666"/>
                  <a:pt x="148970" y="191130"/>
                  <a:pt x="147016" y="191130"/>
                </a:cubicBezTo>
                <a:cubicBezTo>
                  <a:pt x="147016" y="191130"/>
                  <a:pt x="147016" y="191130"/>
                  <a:pt x="147016" y="191130"/>
                </a:cubicBezTo>
                <a:cubicBezTo>
                  <a:pt x="145061" y="191130"/>
                  <a:pt x="143526" y="192666"/>
                  <a:pt x="143526" y="194621"/>
                </a:cubicBezTo>
                <a:cubicBezTo>
                  <a:pt x="143526" y="202438"/>
                  <a:pt x="146737" y="209000"/>
                  <a:pt x="152740" y="213607"/>
                </a:cubicBezTo>
                <a:cubicBezTo>
                  <a:pt x="157207" y="217097"/>
                  <a:pt x="162931" y="219191"/>
                  <a:pt x="169213" y="219749"/>
                </a:cubicBezTo>
                <a:lnTo>
                  <a:pt x="169213" y="226310"/>
                </a:lnTo>
                <a:cubicBezTo>
                  <a:pt x="169213" y="228265"/>
                  <a:pt x="170748" y="229800"/>
                  <a:pt x="172703" y="229800"/>
                </a:cubicBezTo>
                <a:cubicBezTo>
                  <a:pt x="174657" y="229800"/>
                  <a:pt x="176193" y="228265"/>
                  <a:pt x="176193" y="226310"/>
                </a:cubicBezTo>
                <a:lnTo>
                  <a:pt x="176193" y="219749"/>
                </a:lnTo>
                <a:cubicBezTo>
                  <a:pt x="182894" y="219191"/>
                  <a:pt x="189036" y="216817"/>
                  <a:pt x="193504" y="212909"/>
                </a:cubicBezTo>
                <a:cubicBezTo>
                  <a:pt x="198948" y="208302"/>
                  <a:pt x="201880" y="201740"/>
                  <a:pt x="201880" y="194621"/>
                </a:cubicBezTo>
                <a:cubicBezTo>
                  <a:pt x="201880" y="180939"/>
                  <a:pt x="191968" y="170190"/>
                  <a:pt x="176193" y="166700"/>
                </a:cubicBezTo>
                <a:lnTo>
                  <a:pt x="176193" y="126634"/>
                </a:lnTo>
                <a:cubicBezTo>
                  <a:pt x="185826" y="127751"/>
                  <a:pt x="194900" y="133474"/>
                  <a:pt x="194900" y="144643"/>
                </a:cubicBezTo>
                <a:close/>
                <a:moveTo>
                  <a:pt x="169213" y="165304"/>
                </a:moveTo>
                <a:cubicBezTo>
                  <a:pt x="157626" y="162233"/>
                  <a:pt x="150506" y="154555"/>
                  <a:pt x="150506" y="144643"/>
                </a:cubicBezTo>
                <a:cubicBezTo>
                  <a:pt x="150506" y="139477"/>
                  <a:pt x="152600" y="135010"/>
                  <a:pt x="156369" y="131660"/>
                </a:cubicBezTo>
                <a:cubicBezTo>
                  <a:pt x="159580" y="128868"/>
                  <a:pt x="164047" y="127192"/>
                  <a:pt x="169073" y="126634"/>
                </a:cubicBezTo>
                <a:lnTo>
                  <a:pt x="169073" y="165304"/>
                </a:lnTo>
                <a:close/>
                <a:moveTo>
                  <a:pt x="194900" y="194760"/>
                </a:moveTo>
                <a:cubicBezTo>
                  <a:pt x="194900" y="199926"/>
                  <a:pt x="192806" y="204393"/>
                  <a:pt x="189036" y="207743"/>
                </a:cubicBezTo>
                <a:cubicBezTo>
                  <a:pt x="185826" y="210535"/>
                  <a:pt x="181358" y="212211"/>
                  <a:pt x="176332" y="212769"/>
                </a:cubicBezTo>
                <a:lnTo>
                  <a:pt x="176332" y="174099"/>
                </a:lnTo>
                <a:cubicBezTo>
                  <a:pt x="187920" y="177170"/>
                  <a:pt x="195039" y="184709"/>
                  <a:pt x="194900" y="194760"/>
                </a:cubicBezTo>
                <a:close/>
              </a:path>
            </a:pathLst>
          </a:custGeom>
          <a:solidFill>
            <a:schemeClr val="bg1"/>
          </a:solidFill>
          <a:ln w="1396" cap="flat">
            <a:noFill/>
            <a:prstDash val="solid"/>
            <a:miter/>
          </a:ln>
        </p:spPr>
        <p:txBody>
          <a:bodyPr rtlCol="0" anchor="ctr"/>
          <a:lstStyle/>
          <a:p>
            <a:endParaRPr lang="en-US" sz="1599"/>
          </a:p>
        </p:txBody>
      </p:sp>
      <p:sp>
        <p:nvSpPr>
          <p:cNvPr id="76" name="Freeform: Shape 960">
            <a:extLst>
              <a:ext uri="{FF2B5EF4-FFF2-40B4-BE49-F238E27FC236}">
                <a16:creationId xmlns:a16="http://schemas.microsoft.com/office/drawing/2014/main" id="{ED6AF865-0DA5-42FA-A6D1-480335E2ADF0}"/>
              </a:ext>
            </a:extLst>
          </p:cNvPr>
          <p:cNvSpPr/>
          <p:nvPr/>
        </p:nvSpPr>
        <p:spPr>
          <a:xfrm>
            <a:off x="4692401" y="5121817"/>
            <a:ext cx="499644" cy="351614"/>
          </a:xfrm>
          <a:custGeom>
            <a:avLst/>
            <a:gdLst>
              <a:gd name="connsiteX0" fmla="*/ 144446 w 314106"/>
              <a:gd name="connsiteY0" fmla="*/ 129984 h 249889"/>
              <a:gd name="connsiteX1" fmla="*/ 209361 w 314106"/>
              <a:gd name="connsiteY1" fmla="*/ 65069 h 249889"/>
              <a:gd name="connsiteX2" fmla="*/ 144446 w 314106"/>
              <a:gd name="connsiteY2" fmla="*/ 153 h 249889"/>
              <a:gd name="connsiteX3" fmla="*/ 79530 w 314106"/>
              <a:gd name="connsiteY3" fmla="*/ 65069 h 249889"/>
              <a:gd name="connsiteX4" fmla="*/ 144446 w 314106"/>
              <a:gd name="connsiteY4" fmla="*/ 129984 h 249889"/>
              <a:gd name="connsiteX5" fmla="*/ 144446 w 314106"/>
              <a:gd name="connsiteY5" fmla="*/ 7134 h 249889"/>
              <a:gd name="connsiteX6" fmla="*/ 202381 w 314106"/>
              <a:gd name="connsiteY6" fmla="*/ 65069 h 249889"/>
              <a:gd name="connsiteX7" fmla="*/ 144446 w 314106"/>
              <a:gd name="connsiteY7" fmla="*/ 123004 h 249889"/>
              <a:gd name="connsiteX8" fmla="*/ 86511 w 314106"/>
              <a:gd name="connsiteY8" fmla="*/ 65069 h 249889"/>
              <a:gd name="connsiteX9" fmla="*/ 144446 w 314106"/>
              <a:gd name="connsiteY9" fmla="*/ 7134 h 249889"/>
              <a:gd name="connsiteX10" fmla="*/ 128252 w 314106"/>
              <a:gd name="connsiteY10" fmla="*/ 84195 h 249889"/>
              <a:gd name="connsiteX11" fmla="*/ 124762 w 314106"/>
              <a:gd name="connsiteY11" fmla="*/ 80705 h 249889"/>
              <a:gd name="connsiteX12" fmla="*/ 124762 w 314106"/>
              <a:gd name="connsiteY12" fmla="*/ 80705 h 249889"/>
              <a:gd name="connsiteX13" fmla="*/ 121272 w 314106"/>
              <a:gd name="connsiteY13" fmla="*/ 84195 h 249889"/>
              <a:gd name="connsiteX14" fmla="*/ 128671 w 314106"/>
              <a:gd name="connsiteY14" fmla="*/ 99411 h 249889"/>
              <a:gd name="connsiteX15" fmla="*/ 140956 w 314106"/>
              <a:gd name="connsiteY15" fmla="*/ 104158 h 249889"/>
              <a:gd name="connsiteX16" fmla="*/ 140956 w 314106"/>
              <a:gd name="connsiteY16" fmla="*/ 108346 h 249889"/>
              <a:gd name="connsiteX17" fmla="*/ 144446 w 314106"/>
              <a:gd name="connsiteY17" fmla="*/ 111836 h 249889"/>
              <a:gd name="connsiteX18" fmla="*/ 147936 w 314106"/>
              <a:gd name="connsiteY18" fmla="*/ 108346 h 249889"/>
              <a:gd name="connsiteX19" fmla="*/ 147936 w 314106"/>
              <a:gd name="connsiteY19" fmla="*/ 104158 h 249889"/>
              <a:gd name="connsiteX20" fmla="*/ 160919 w 314106"/>
              <a:gd name="connsiteY20" fmla="*/ 98853 h 249889"/>
              <a:gd name="connsiteX21" fmla="*/ 167620 w 314106"/>
              <a:gd name="connsiteY21" fmla="*/ 84195 h 249889"/>
              <a:gd name="connsiteX22" fmla="*/ 147936 w 314106"/>
              <a:gd name="connsiteY22" fmla="*/ 62137 h 249889"/>
              <a:gd name="connsiteX23" fmla="*/ 147936 w 314106"/>
              <a:gd name="connsiteY23" fmla="*/ 32960 h 249889"/>
              <a:gd name="connsiteX24" fmla="*/ 160640 w 314106"/>
              <a:gd name="connsiteY24" fmla="*/ 45804 h 249889"/>
              <a:gd name="connsiteX25" fmla="*/ 164130 w 314106"/>
              <a:gd name="connsiteY25" fmla="*/ 49294 h 249889"/>
              <a:gd name="connsiteX26" fmla="*/ 164130 w 314106"/>
              <a:gd name="connsiteY26" fmla="*/ 49294 h 249889"/>
              <a:gd name="connsiteX27" fmla="*/ 167620 w 314106"/>
              <a:gd name="connsiteY27" fmla="*/ 45804 h 249889"/>
              <a:gd name="connsiteX28" fmla="*/ 160221 w 314106"/>
              <a:gd name="connsiteY28" fmla="*/ 30587 h 249889"/>
              <a:gd name="connsiteX29" fmla="*/ 147936 w 314106"/>
              <a:gd name="connsiteY29" fmla="*/ 25840 h 249889"/>
              <a:gd name="connsiteX30" fmla="*/ 147936 w 314106"/>
              <a:gd name="connsiteY30" fmla="*/ 21652 h 249889"/>
              <a:gd name="connsiteX31" fmla="*/ 144446 w 314106"/>
              <a:gd name="connsiteY31" fmla="*/ 18162 h 249889"/>
              <a:gd name="connsiteX32" fmla="*/ 140956 w 314106"/>
              <a:gd name="connsiteY32" fmla="*/ 21652 h 249889"/>
              <a:gd name="connsiteX33" fmla="*/ 140956 w 314106"/>
              <a:gd name="connsiteY33" fmla="*/ 25840 h 249889"/>
              <a:gd name="connsiteX34" fmla="*/ 127973 w 314106"/>
              <a:gd name="connsiteY34" fmla="*/ 31145 h 249889"/>
              <a:gd name="connsiteX35" fmla="*/ 121272 w 314106"/>
              <a:gd name="connsiteY35" fmla="*/ 45804 h 249889"/>
              <a:gd name="connsiteX36" fmla="*/ 140956 w 314106"/>
              <a:gd name="connsiteY36" fmla="*/ 67861 h 249889"/>
              <a:gd name="connsiteX37" fmla="*/ 140956 w 314106"/>
              <a:gd name="connsiteY37" fmla="*/ 97038 h 249889"/>
              <a:gd name="connsiteX38" fmla="*/ 128252 w 314106"/>
              <a:gd name="connsiteY38" fmla="*/ 84195 h 249889"/>
              <a:gd name="connsiteX39" fmla="*/ 148076 w 314106"/>
              <a:gd name="connsiteY39" fmla="*/ 69397 h 249889"/>
              <a:gd name="connsiteX40" fmla="*/ 160779 w 314106"/>
              <a:gd name="connsiteY40" fmla="*/ 84195 h 249889"/>
              <a:gd name="connsiteX41" fmla="*/ 156591 w 314106"/>
              <a:gd name="connsiteY41" fmla="*/ 93548 h 249889"/>
              <a:gd name="connsiteX42" fmla="*/ 148215 w 314106"/>
              <a:gd name="connsiteY42" fmla="*/ 97178 h 249889"/>
              <a:gd name="connsiteX43" fmla="*/ 148215 w 314106"/>
              <a:gd name="connsiteY43" fmla="*/ 69397 h 249889"/>
              <a:gd name="connsiteX44" fmla="*/ 128392 w 314106"/>
              <a:gd name="connsiteY44" fmla="*/ 45804 h 249889"/>
              <a:gd name="connsiteX45" fmla="*/ 132580 w 314106"/>
              <a:gd name="connsiteY45" fmla="*/ 36450 h 249889"/>
              <a:gd name="connsiteX46" fmla="*/ 140956 w 314106"/>
              <a:gd name="connsiteY46" fmla="*/ 32821 h 249889"/>
              <a:gd name="connsiteX47" fmla="*/ 140956 w 314106"/>
              <a:gd name="connsiteY47" fmla="*/ 60462 h 249889"/>
              <a:gd name="connsiteX48" fmla="*/ 128392 w 314106"/>
              <a:gd name="connsiteY48" fmla="*/ 45804 h 249889"/>
              <a:gd name="connsiteX49" fmla="*/ 312807 w 314106"/>
              <a:gd name="connsiteY49" fmla="*/ 154834 h 249889"/>
              <a:gd name="connsiteX50" fmla="*/ 307921 w 314106"/>
              <a:gd name="connsiteY50" fmla="*/ 153298 h 249889"/>
              <a:gd name="connsiteX51" fmla="*/ 299684 w 314106"/>
              <a:gd name="connsiteY51" fmla="*/ 154415 h 249889"/>
              <a:gd name="connsiteX52" fmla="*/ 288516 w 314106"/>
              <a:gd name="connsiteY52" fmla="*/ 153019 h 249889"/>
              <a:gd name="connsiteX53" fmla="*/ 261294 w 314106"/>
              <a:gd name="connsiteY53" fmla="*/ 144503 h 249889"/>
              <a:gd name="connsiteX54" fmla="*/ 260875 w 314106"/>
              <a:gd name="connsiteY54" fmla="*/ 144363 h 249889"/>
              <a:gd name="connsiteX55" fmla="*/ 258641 w 314106"/>
              <a:gd name="connsiteY55" fmla="*/ 143526 h 249889"/>
              <a:gd name="connsiteX56" fmla="*/ 257664 w 314106"/>
              <a:gd name="connsiteY56" fmla="*/ 143107 h 249889"/>
              <a:gd name="connsiteX57" fmla="*/ 257664 w 314106"/>
              <a:gd name="connsiteY57" fmla="*/ 143107 h 249889"/>
              <a:gd name="connsiteX58" fmla="*/ 189538 w 314106"/>
              <a:gd name="connsiteY58" fmla="*/ 133614 h 249889"/>
              <a:gd name="connsiteX59" fmla="*/ 171668 w 314106"/>
              <a:gd name="connsiteY59" fmla="*/ 138779 h 249889"/>
              <a:gd name="connsiteX60" fmla="*/ 147657 w 314106"/>
              <a:gd name="connsiteY60" fmla="*/ 145201 h 249889"/>
              <a:gd name="connsiteX61" fmla="*/ 124483 w 314106"/>
              <a:gd name="connsiteY61" fmla="*/ 146039 h 249889"/>
              <a:gd name="connsiteX62" fmla="*/ 102565 w 314106"/>
              <a:gd name="connsiteY62" fmla="*/ 146458 h 249889"/>
              <a:gd name="connsiteX63" fmla="*/ 67943 w 314106"/>
              <a:gd name="connsiteY63" fmla="*/ 161814 h 249889"/>
              <a:gd name="connsiteX64" fmla="*/ 68641 w 314106"/>
              <a:gd name="connsiteY64" fmla="*/ 171028 h 249889"/>
              <a:gd name="connsiteX65" fmla="*/ 77995 w 314106"/>
              <a:gd name="connsiteY65" fmla="*/ 176612 h 249889"/>
              <a:gd name="connsiteX66" fmla="*/ 93072 w 314106"/>
              <a:gd name="connsiteY66" fmla="*/ 177449 h 249889"/>
              <a:gd name="connsiteX67" fmla="*/ 93212 w 314106"/>
              <a:gd name="connsiteY67" fmla="*/ 177449 h 249889"/>
              <a:gd name="connsiteX68" fmla="*/ 99354 w 314106"/>
              <a:gd name="connsiteY68" fmla="*/ 177449 h 249889"/>
              <a:gd name="connsiteX69" fmla="*/ 137047 w 314106"/>
              <a:gd name="connsiteY69" fmla="*/ 182335 h 249889"/>
              <a:gd name="connsiteX70" fmla="*/ 138024 w 314106"/>
              <a:gd name="connsiteY70" fmla="*/ 182475 h 249889"/>
              <a:gd name="connsiteX71" fmla="*/ 161059 w 314106"/>
              <a:gd name="connsiteY71" fmla="*/ 185546 h 249889"/>
              <a:gd name="connsiteX72" fmla="*/ 122668 w 314106"/>
              <a:gd name="connsiteY72" fmla="*/ 199507 h 249889"/>
              <a:gd name="connsiteX73" fmla="*/ 119178 w 314106"/>
              <a:gd name="connsiteY73" fmla="*/ 199925 h 249889"/>
              <a:gd name="connsiteX74" fmla="*/ 115408 w 314106"/>
              <a:gd name="connsiteY74" fmla="*/ 200484 h 249889"/>
              <a:gd name="connsiteX75" fmla="*/ 107312 w 314106"/>
              <a:gd name="connsiteY75" fmla="*/ 200484 h 249889"/>
              <a:gd name="connsiteX76" fmla="*/ 107312 w 314106"/>
              <a:gd name="connsiteY76" fmla="*/ 200484 h 249889"/>
              <a:gd name="connsiteX77" fmla="*/ 105357 w 314106"/>
              <a:gd name="connsiteY77" fmla="*/ 200344 h 249889"/>
              <a:gd name="connsiteX78" fmla="*/ 100890 w 314106"/>
              <a:gd name="connsiteY78" fmla="*/ 200065 h 249889"/>
              <a:gd name="connsiteX79" fmla="*/ 93770 w 314106"/>
              <a:gd name="connsiteY79" fmla="*/ 199646 h 249889"/>
              <a:gd name="connsiteX80" fmla="*/ 59009 w 314106"/>
              <a:gd name="connsiteY80" fmla="*/ 194341 h 249889"/>
              <a:gd name="connsiteX81" fmla="*/ 51191 w 314106"/>
              <a:gd name="connsiteY81" fmla="*/ 192945 h 249889"/>
              <a:gd name="connsiteX82" fmla="*/ 51051 w 314106"/>
              <a:gd name="connsiteY82" fmla="*/ 192945 h 249889"/>
              <a:gd name="connsiteX83" fmla="*/ 39185 w 314106"/>
              <a:gd name="connsiteY83" fmla="*/ 190991 h 249889"/>
              <a:gd name="connsiteX84" fmla="*/ 34857 w 314106"/>
              <a:gd name="connsiteY84" fmla="*/ 190293 h 249889"/>
              <a:gd name="connsiteX85" fmla="*/ 23689 w 314106"/>
              <a:gd name="connsiteY85" fmla="*/ 188897 h 249889"/>
              <a:gd name="connsiteX86" fmla="*/ 1632 w 314106"/>
              <a:gd name="connsiteY86" fmla="*/ 195458 h 249889"/>
              <a:gd name="connsiteX87" fmla="*/ 2470 w 314106"/>
              <a:gd name="connsiteY87" fmla="*/ 208022 h 249889"/>
              <a:gd name="connsiteX88" fmla="*/ 21595 w 314106"/>
              <a:gd name="connsiteY88" fmla="*/ 217236 h 249889"/>
              <a:gd name="connsiteX89" fmla="*/ 25783 w 314106"/>
              <a:gd name="connsiteY89" fmla="*/ 218493 h 249889"/>
              <a:gd name="connsiteX90" fmla="*/ 32763 w 314106"/>
              <a:gd name="connsiteY90" fmla="*/ 221285 h 249889"/>
              <a:gd name="connsiteX91" fmla="*/ 47701 w 314106"/>
              <a:gd name="connsiteY91" fmla="*/ 227148 h 249889"/>
              <a:gd name="connsiteX92" fmla="*/ 52308 w 314106"/>
              <a:gd name="connsiteY92" fmla="*/ 228963 h 249889"/>
              <a:gd name="connsiteX93" fmla="*/ 117642 w 314106"/>
              <a:gd name="connsiteY93" fmla="*/ 249345 h 249889"/>
              <a:gd name="connsiteX94" fmla="*/ 122947 w 314106"/>
              <a:gd name="connsiteY94" fmla="*/ 250182 h 249889"/>
              <a:gd name="connsiteX95" fmla="*/ 136628 w 314106"/>
              <a:gd name="connsiteY95" fmla="*/ 251020 h 249889"/>
              <a:gd name="connsiteX96" fmla="*/ 187862 w 314106"/>
              <a:gd name="connsiteY96" fmla="*/ 241946 h 249889"/>
              <a:gd name="connsiteX97" fmla="*/ 193586 w 314106"/>
              <a:gd name="connsiteY97" fmla="*/ 240410 h 249889"/>
              <a:gd name="connsiteX98" fmla="*/ 236305 w 314106"/>
              <a:gd name="connsiteY98" fmla="*/ 229940 h 249889"/>
              <a:gd name="connsiteX99" fmla="*/ 237561 w 314106"/>
              <a:gd name="connsiteY99" fmla="*/ 229661 h 249889"/>
              <a:gd name="connsiteX100" fmla="*/ 261573 w 314106"/>
              <a:gd name="connsiteY100" fmla="*/ 223937 h 249889"/>
              <a:gd name="connsiteX101" fmla="*/ 264086 w 314106"/>
              <a:gd name="connsiteY101" fmla="*/ 223239 h 249889"/>
              <a:gd name="connsiteX102" fmla="*/ 275394 w 314106"/>
              <a:gd name="connsiteY102" fmla="*/ 221843 h 249889"/>
              <a:gd name="connsiteX103" fmla="*/ 307781 w 314106"/>
              <a:gd name="connsiteY103" fmla="*/ 225752 h 249889"/>
              <a:gd name="connsiteX104" fmla="*/ 312668 w 314106"/>
              <a:gd name="connsiteY104" fmla="*/ 224216 h 249889"/>
              <a:gd name="connsiteX105" fmla="*/ 314762 w 314106"/>
              <a:gd name="connsiteY105" fmla="*/ 219470 h 249889"/>
              <a:gd name="connsiteX106" fmla="*/ 314762 w 314106"/>
              <a:gd name="connsiteY106" fmla="*/ 159580 h 249889"/>
              <a:gd name="connsiteX107" fmla="*/ 312807 w 314106"/>
              <a:gd name="connsiteY107" fmla="*/ 154834 h 249889"/>
              <a:gd name="connsiteX108" fmla="*/ 307921 w 314106"/>
              <a:gd name="connsiteY108" fmla="*/ 218632 h 249889"/>
              <a:gd name="connsiteX109" fmla="*/ 276092 w 314106"/>
              <a:gd name="connsiteY109" fmla="*/ 214863 h 249889"/>
              <a:gd name="connsiteX110" fmla="*/ 275952 w 314106"/>
              <a:gd name="connsiteY110" fmla="*/ 214863 h 249889"/>
              <a:gd name="connsiteX111" fmla="*/ 262829 w 314106"/>
              <a:gd name="connsiteY111" fmla="*/ 216538 h 249889"/>
              <a:gd name="connsiteX112" fmla="*/ 260316 w 314106"/>
              <a:gd name="connsiteY112" fmla="*/ 217236 h 249889"/>
              <a:gd name="connsiteX113" fmla="*/ 236444 w 314106"/>
              <a:gd name="connsiteY113" fmla="*/ 222960 h 249889"/>
              <a:gd name="connsiteX114" fmla="*/ 235188 w 314106"/>
              <a:gd name="connsiteY114" fmla="*/ 223239 h 249889"/>
              <a:gd name="connsiteX115" fmla="*/ 192190 w 314106"/>
              <a:gd name="connsiteY115" fmla="*/ 233849 h 249889"/>
              <a:gd name="connsiteX116" fmla="*/ 186466 w 314106"/>
              <a:gd name="connsiteY116" fmla="*/ 235385 h 249889"/>
              <a:gd name="connsiteX117" fmla="*/ 137047 w 314106"/>
              <a:gd name="connsiteY117" fmla="*/ 244180 h 249889"/>
              <a:gd name="connsiteX118" fmla="*/ 124203 w 314106"/>
              <a:gd name="connsiteY118" fmla="*/ 243342 h 249889"/>
              <a:gd name="connsiteX119" fmla="*/ 119178 w 314106"/>
              <a:gd name="connsiteY119" fmla="*/ 242644 h 249889"/>
              <a:gd name="connsiteX120" fmla="*/ 55100 w 314106"/>
              <a:gd name="connsiteY120" fmla="*/ 222681 h 249889"/>
              <a:gd name="connsiteX121" fmla="*/ 50493 w 314106"/>
              <a:gd name="connsiteY121" fmla="*/ 220866 h 249889"/>
              <a:gd name="connsiteX122" fmla="*/ 35556 w 314106"/>
              <a:gd name="connsiteY122" fmla="*/ 215003 h 249889"/>
              <a:gd name="connsiteX123" fmla="*/ 28575 w 314106"/>
              <a:gd name="connsiteY123" fmla="*/ 212211 h 249889"/>
              <a:gd name="connsiteX124" fmla="*/ 23829 w 314106"/>
              <a:gd name="connsiteY124" fmla="*/ 210675 h 249889"/>
              <a:gd name="connsiteX125" fmla="*/ 8612 w 314106"/>
              <a:gd name="connsiteY125" fmla="*/ 204393 h 249889"/>
              <a:gd name="connsiteX126" fmla="*/ 7774 w 314106"/>
              <a:gd name="connsiteY126" fmla="*/ 199367 h 249889"/>
              <a:gd name="connsiteX127" fmla="*/ 19222 w 314106"/>
              <a:gd name="connsiteY127" fmla="*/ 196017 h 249889"/>
              <a:gd name="connsiteX128" fmla="*/ 23131 w 314106"/>
              <a:gd name="connsiteY128" fmla="*/ 196156 h 249889"/>
              <a:gd name="connsiteX129" fmla="*/ 34020 w 314106"/>
              <a:gd name="connsiteY129" fmla="*/ 197552 h 249889"/>
              <a:gd name="connsiteX130" fmla="*/ 34020 w 314106"/>
              <a:gd name="connsiteY130" fmla="*/ 197552 h 249889"/>
              <a:gd name="connsiteX131" fmla="*/ 38068 w 314106"/>
              <a:gd name="connsiteY131" fmla="*/ 198250 h 249889"/>
              <a:gd name="connsiteX132" fmla="*/ 50074 w 314106"/>
              <a:gd name="connsiteY132" fmla="*/ 200205 h 249889"/>
              <a:gd name="connsiteX133" fmla="*/ 57752 w 314106"/>
              <a:gd name="connsiteY133" fmla="*/ 201601 h 249889"/>
              <a:gd name="connsiteX134" fmla="*/ 93212 w 314106"/>
              <a:gd name="connsiteY134" fmla="*/ 207045 h 249889"/>
              <a:gd name="connsiteX135" fmla="*/ 93351 w 314106"/>
              <a:gd name="connsiteY135" fmla="*/ 207045 h 249889"/>
              <a:gd name="connsiteX136" fmla="*/ 93491 w 314106"/>
              <a:gd name="connsiteY136" fmla="*/ 207045 h 249889"/>
              <a:gd name="connsiteX137" fmla="*/ 105078 w 314106"/>
              <a:gd name="connsiteY137" fmla="*/ 207743 h 249889"/>
              <a:gd name="connsiteX138" fmla="*/ 105078 w 314106"/>
              <a:gd name="connsiteY138" fmla="*/ 207883 h 249889"/>
              <a:gd name="connsiteX139" fmla="*/ 107172 w 314106"/>
              <a:gd name="connsiteY139" fmla="*/ 207883 h 249889"/>
              <a:gd name="connsiteX140" fmla="*/ 115688 w 314106"/>
              <a:gd name="connsiteY140" fmla="*/ 207883 h 249889"/>
              <a:gd name="connsiteX141" fmla="*/ 115827 w 314106"/>
              <a:gd name="connsiteY141" fmla="*/ 207883 h 249889"/>
              <a:gd name="connsiteX142" fmla="*/ 120294 w 314106"/>
              <a:gd name="connsiteY142" fmla="*/ 207324 h 249889"/>
              <a:gd name="connsiteX143" fmla="*/ 123366 w 314106"/>
              <a:gd name="connsiteY143" fmla="*/ 206906 h 249889"/>
              <a:gd name="connsiteX144" fmla="*/ 123505 w 314106"/>
              <a:gd name="connsiteY144" fmla="*/ 206906 h 249889"/>
              <a:gd name="connsiteX145" fmla="*/ 172227 w 314106"/>
              <a:gd name="connsiteY145" fmla="*/ 185965 h 249889"/>
              <a:gd name="connsiteX146" fmla="*/ 177532 w 314106"/>
              <a:gd name="connsiteY146" fmla="*/ 180800 h 249889"/>
              <a:gd name="connsiteX147" fmla="*/ 170133 w 314106"/>
              <a:gd name="connsiteY147" fmla="*/ 179962 h 249889"/>
              <a:gd name="connsiteX148" fmla="*/ 138862 w 314106"/>
              <a:gd name="connsiteY148" fmla="*/ 175774 h 249889"/>
              <a:gd name="connsiteX149" fmla="*/ 137885 w 314106"/>
              <a:gd name="connsiteY149" fmla="*/ 175635 h 249889"/>
              <a:gd name="connsiteX150" fmla="*/ 100052 w 314106"/>
              <a:gd name="connsiteY150" fmla="*/ 170748 h 249889"/>
              <a:gd name="connsiteX151" fmla="*/ 92932 w 314106"/>
              <a:gd name="connsiteY151" fmla="*/ 170609 h 249889"/>
              <a:gd name="connsiteX152" fmla="*/ 92793 w 314106"/>
              <a:gd name="connsiteY152" fmla="*/ 170609 h 249889"/>
              <a:gd name="connsiteX153" fmla="*/ 78693 w 314106"/>
              <a:gd name="connsiteY153" fmla="*/ 169771 h 249889"/>
              <a:gd name="connsiteX154" fmla="*/ 78414 w 314106"/>
              <a:gd name="connsiteY154" fmla="*/ 169771 h 249889"/>
              <a:gd name="connsiteX155" fmla="*/ 78274 w 314106"/>
              <a:gd name="connsiteY155" fmla="*/ 169771 h 249889"/>
              <a:gd name="connsiteX156" fmla="*/ 74365 w 314106"/>
              <a:gd name="connsiteY156" fmla="*/ 167119 h 249889"/>
              <a:gd name="connsiteX157" fmla="*/ 74365 w 314106"/>
              <a:gd name="connsiteY157" fmla="*/ 164745 h 249889"/>
              <a:gd name="connsiteX158" fmla="*/ 103263 w 314106"/>
              <a:gd name="connsiteY158" fmla="*/ 153577 h 249889"/>
              <a:gd name="connsiteX159" fmla="*/ 124343 w 314106"/>
              <a:gd name="connsiteY159" fmla="*/ 153158 h 249889"/>
              <a:gd name="connsiteX160" fmla="*/ 148774 w 314106"/>
              <a:gd name="connsiteY160" fmla="*/ 152321 h 249889"/>
              <a:gd name="connsiteX161" fmla="*/ 173902 w 314106"/>
              <a:gd name="connsiteY161" fmla="*/ 145620 h 249889"/>
              <a:gd name="connsiteX162" fmla="*/ 191073 w 314106"/>
              <a:gd name="connsiteY162" fmla="*/ 140594 h 249889"/>
              <a:gd name="connsiteX163" fmla="*/ 258502 w 314106"/>
              <a:gd name="connsiteY163" fmla="*/ 151064 h 249889"/>
              <a:gd name="connsiteX164" fmla="*/ 259339 w 314106"/>
              <a:gd name="connsiteY164" fmla="*/ 148552 h 249889"/>
              <a:gd name="connsiteX165" fmla="*/ 259339 w 314106"/>
              <a:gd name="connsiteY165" fmla="*/ 148552 h 249889"/>
              <a:gd name="connsiteX166" fmla="*/ 258502 w 314106"/>
              <a:gd name="connsiteY166" fmla="*/ 151064 h 249889"/>
              <a:gd name="connsiteX167" fmla="*/ 286701 w 314106"/>
              <a:gd name="connsiteY167" fmla="*/ 159999 h 249889"/>
              <a:gd name="connsiteX168" fmla="*/ 299684 w 314106"/>
              <a:gd name="connsiteY168" fmla="*/ 161535 h 249889"/>
              <a:gd name="connsiteX169" fmla="*/ 299964 w 314106"/>
              <a:gd name="connsiteY169" fmla="*/ 161535 h 249889"/>
              <a:gd name="connsiteX170" fmla="*/ 307781 w 314106"/>
              <a:gd name="connsiteY170" fmla="*/ 160557 h 249889"/>
              <a:gd name="connsiteX171" fmla="*/ 307781 w 314106"/>
              <a:gd name="connsiteY171" fmla="*/ 218632 h 249889"/>
              <a:gd name="connsiteX172" fmla="*/ 308759 w 314106"/>
              <a:gd name="connsiteY172" fmla="*/ 160418 h 249889"/>
              <a:gd name="connsiteX173" fmla="*/ 308759 w 314106"/>
              <a:gd name="connsiteY173" fmla="*/ 160418 h 249889"/>
              <a:gd name="connsiteX174" fmla="*/ 308759 w 314106"/>
              <a:gd name="connsiteY174" fmla="*/ 160418 h 249889"/>
              <a:gd name="connsiteX175" fmla="*/ 308759 w 314106"/>
              <a:gd name="connsiteY175" fmla="*/ 160418 h 249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14106" h="249889">
                <a:moveTo>
                  <a:pt x="144446" y="129984"/>
                </a:moveTo>
                <a:cubicBezTo>
                  <a:pt x="180324" y="129984"/>
                  <a:pt x="209361" y="100807"/>
                  <a:pt x="209361" y="65069"/>
                </a:cubicBezTo>
                <a:cubicBezTo>
                  <a:pt x="209361" y="29191"/>
                  <a:pt x="180184" y="153"/>
                  <a:pt x="144446" y="153"/>
                </a:cubicBezTo>
                <a:cubicBezTo>
                  <a:pt x="108568" y="153"/>
                  <a:pt x="79530" y="29331"/>
                  <a:pt x="79530" y="65069"/>
                </a:cubicBezTo>
                <a:cubicBezTo>
                  <a:pt x="79530" y="100807"/>
                  <a:pt x="108708" y="129984"/>
                  <a:pt x="144446" y="129984"/>
                </a:cubicBezTo>
                <a:close/>
                <a:moveTo>
                  <a:pt x="144446" y="7134"/>
                </a:moveTo>
                <a:cubicBezTo>
                  <a:pt x="176415" y="7134"/>
                  <a:pt x="202381" y="33100"/>
                  <a:pt x="202381" y="65069"/>
                </a:cubicBezTo>
                <a:cubicBezTo>
                  <a:pt x="202381" y="97038"/>
                  <a:pt x="176415" y="123004"/>
                  <a:pt x="144446" y="123004"/>
                </a:cubicBezTo>
                <a:cubicBezTo>
                  <a:pt x="112477" y="123004"/>
                  <a:pt x="86511" y="97038"/>
                  <a:pt x="86511" y="65069"/>
                </a:cubicBezTo>
                <a:cubicBezTo>
                  <a:pt x="86511" y="33100"/>
                  <a:pt x="112616" y="7134"/>
                  <a:pt x="144446" y="7134"/>
                </a:cubicBezTo>
                <a:close/>
                <a:moveTo>
                  <a:pt x="128252" y="84195"/>
                </a:moveTo>
                <a:cubicBezTo>
                  <a:pt x="128252" y="82240"/>
                  <a:pt x="126716" y="80705"/>
                  <a:pt x="124762" y="80705"/>
                </a:cubicBezTo>
                <a:cubicBezTo>
                  <a:pt x="124762" y="80705"/>
                  <a:pt x="124762" y="80705"/>
                  <a:pt x="124762" y="80705"/>
                </a:cubicBezTo>
                <a:cubicBezTo>
                  <a:pt x="122807" y="80705"/>
                  <a:pt x="121272" y="82240"/>
                  <a:pt x="121272" y="84195"/>
                </a:cubicBezTo>
                <a:cubicBezTo>
                  <a:pt x="121272" y="90337"/>
                  <a:pt x="123924" y="95782"/>
                  <a:pt x="128671" y="99411"/>
                </a:cubicBezTo>
                <a:cubicBezTo>
                  <a:pt x="132021" y="101924"/>
                  <a:pt x="136349" y="103599"/>
                  <a:pt x="140956" y="104158"/>
                </a:cubicBezTo>
                <a:lnTo>
                  <a:pt x="140956" y="108346"/>
                </a:lnTo>
                <a:cubicBezTo>
                  <a:pt x="140956" y="110300"/>
                  <a:pt x="142491" y="111836"/>
                  <a:pt x="144446" y="111836"/>
                </a:cubicBezTo>
                <a:cubicBezTo>
                  <a:pt x="146400" y="111836"/>
                  <a:pt x="147936" y="110300"/>
                  <a:pt x="147936" y="108346"/>
                </a:cubicBezTo>
                <a:lnTo>
                  <a:pt x="147936" y="104158"/>
                </a:lnTo>
                <a:cubicBezTo>
                  <a:pt x="152962" y="103599"/>
                  <a:pt x="157429" y="101785"/>
                  <a:pt x="160919" y="98853"/>
                </a:cubicBezTo>
                <a:cubicBezTo>
                  <a:pt x="165247" y="95223"/>
                  <a:pt x="167620" y="89918"/>
                  <a:pt x="167620" y="84195"/>
                </a:cubicBezTo>
                <a:cubicBezTo>
                  <a:pt x="167620" y="73445"/>
                  <a:pt x="160081" y="65069"/>
                  <a:pt x="147936" y="62137"/>
                </a:cubicBezTo>
                <a:lnTo>
                  <a:pt x="147936" y="32960"/>
                </a:lnTo>
                <a:cubicBezTo>
                  <a:pt x="154637" y="33937"/>
                  <a:pt x="160640" y="38126"/>
                  <a:pt x="160640" y="45804"/>
                </a:cubicBezTo>
                <a:cubicBezTo>
                  <a:pt x="160640" y="47758"/>
                  <a:pt x="162175" y="49294"/>
                  <a:pt x="164130" y="49294"/>
                </a:cubicBezTo>
                <a:cubicBezTo>
                  <a:pt x="164130" y="49294"/>
                  <a:pt x="164130" y="49294"/>
                  <a:pt x="164130" y="49294"/>
                </a:cubicBezTo>
                <a:cubicBezTo>
                  <a:pt x="166084" y="49294"/>
                  <a:pt x="167620" y="47758"/>
                  <a:pt x="167620" y="45804"/>
                </a:cubicBezTo>
                <a:cubicBezTo>
                  <a:pt x="167620" y="39661"/>
                  <a:pt x="164967" y="34217"/>
                  <a:pt x="160221" y="30587"/>
                </a:cubicBezTo>
                <a:cubicBezTo>
                  <a:pt x="156871" y="27934"/>
                  <a:pt x="152543" y="26399"/>
                  <a:pt x="147936" y="25840"/>
                </a:cubicBezTo>
                <a:lnTo>
                  <a:pt x="147936" y="21652"/>
                </a:lnTo>
                <a:cubicBezTo>
                  <a:pt x="147936" y="19698"/>
                  <a:pt x="146400" y="18162"/>
                  <a:pt x="144446" y="18162"/>
                </a:cubicBezTo>
                <a:cubicBezTo>
                  <a:pt x="142491" y="18162"/>
                  <a:pt x="140956" y="19698"/>
                  <a:pt x="140956" y="21652"/>
                </a:cubicBezTo>
                <a:lnTo>
                  <a:pt x="140956" y="25840"/>
                </a:lnTo>
                <a:cubicBezTo>
                  <a:pt x="135930" y="26399"/>
                  <a:pt x="131463" y="28214"/>
                  <a:pt x="127973" y="31145"/>
                </a:cubicBezTo>
                <a:cubicBezTo>
                  <a:pt x="123645" y="34775"/>
                  <a:pt x="121272" y="40080"/>
                  <a:pt x="121272" y="45804"/>
                </a:cubicBezTo>
                <a:cubicBezTo>
                  <a:pt x="121272" y="56553"/>
                  <a:pt x="128810" y="64929"/>
                  <a:pt x="140956" y="67861"/>
                </a:cubicBezTo>
                <a:lnTo>
                  <a:pt x="140956" y="97038"/>
                </a:lnTo>
                <a:cubicBezTo>
                  <a:pt x="134255" y="95921"/>
                  <a:pt x="128392" y="91873"/>
                  <a:pt x="128252" y="84195"/>
                </a:cubicBezTo>
                <a:close/>
                <a:moveTo>
                  <a:pt x="148076" y="69397"/>
                </a:moveTo>
                <a:cubicBezTo>
                  <a:pt x="156033" y="71770"/>
                  <a:pt x="160779" y="77214"/>
                  <a:pt x="160779" y="84195"/>
                </a:cubicBezTo>
                <a:cubicBezTo>
                  <a:pt x="160779" y="87964"/>
                  <a:pt x="159244" y="91175"/>
                  <a:pt x="156591" y="93548"/>
                </a:cubicBezTo>
                <a:cubicBezTo>
                  <a:pt x="154358" y="95363"/>
                  <a:pt x="151566" y="96619"/>
                  <a:pt x="148215" y="97178"/>
                </a:cubicBezTo>
                <a:lnTo>
                  <a:pt x="148215" y="69397"/>
                </a:lnTo>
                <a:close/>
                <a:moveTo>
                  <a:pt x="128392" y="45804"/>
                </a:moveTo>
                <a:cubicBezTo>
                  <a:pt x="128392" y="42034"/>
                  <a:pt x="129927" y="38824"/>
                  <a:pt x="132580" y="36450"/>
                </a:cubicBezTo>
                <a:cubicBezTo>
                  <a:pt x="134813" y="34636"/>
                  <a:pt x="137605" y="33379"/>
                  <a:pt x="140956" y="32821"/>
                </a:cubicBezTo>
                <a:lnTo>
                  <a:pt x="140956" y="60462"/>
                </a:lnTo>
                <a:cubicBezTo>
                  <a:pt x="132999" y="58228"/>
                  <a:pt x="128252" y="52784"/>
                  <a:pt x="128392" y="45804"/>
                </a:cubicBezTo>
                <a:close/>
                <a:moveTo>
                  <a:pt x="312807" y="154834"/>
                </a:moveTo>
                <a:cubicBezTo>
                  <a:pt x="311411" y="153577"/>
                  <a:pt x="309596" y="153158"/>
                  <a:pt x="307921" y="153298"/>
                </a:cubicBezTo>
                <a:lnTo>
                  <a:pt x="299684" y="154415"/>
                </a:lnTo>
                <a:cubicBezTo>
                  <a:pt x="295915" y="154415"/>
                  <a:pt x="292146" y="153996"/>
                  <a:pt x="288516" y="153019"/>
                </a:cubicBezTo>
                <a:cubicBezTo>
                  <a:pt x="279442" y="150785"/>
                  <a:pt x="270228" y="147574"/>
                  <a:pt x="261294" y="144503"/>
                </a:cubicBezTo>
                <a:lnTo>
                  <a:pt x="260875" y="144363"/>
                </a:lnTo>
                <a:cubicBezTo>
                  <a:pt x="260177" y="144084"/>
                  <a:pt x="259339" y="143805"/>
                  <a:pt x="258641" y="143526"/>
                </a:cubicBezTo>
                <a:lnTo>
                  <a:pt x="257664" y="143107"/>
                </a:lnTo>
                <a:lnTo>
                  <a:pt x="257664" y="143107"/>
                </a:lnTo>
                <a:cubicBezTo>
                  <a:pt x="235607" y="135429"/>
                  <a:pt x="212851" y="128030"/>
                  <a:pt x="189538" y="133614"/>
                </a:cubicBezTo>
                <a:cubicBezTo>
                  <a:pt x="183535" y="135010"/>
                  <a:pt x="177532" y="136964"/>
                  <a:pt x="171668" y="138779"/>
                </a:cubicBezTo>
                <a:cubicBezTo>
                  <a:pt x="163711" y="141292"/>
                  <a:pt x="155614" y="143945"/>
                  <a:pt x="147657" y="145201"/>
                </a:cubicBezTo>
                <a:cubicBezTo>
                  <a:pt x="140397" y="146318"/>
                  <a:pt x="132301" y="146178"/>
                  <a:pt x="124483" y="146039"/>
                </a:cubicBezTo>
                <a:cubicBezTo>
                  <a:pt x="117363" y="145899"/>
                  <a:pt x="109964" y="145760"/>
                  <a:pt x="102565" y="146458"/>
                </a:cubicBezTo>
                <a:cubicBezTo>
                  <a:pt x="91536" y="147574"/>
                  <a:pt x="72411" y="151204"/>
                  <a:pt x="67943" y="161814"/>
                </a:cubicBezTo>
                <a:cubicBezTo>
                  <a:pt x="66547" y="165025"/>
                  <a:pt x="66827" y="168236"/>
                  <a:pt x="68641" y="171028"/>
                </a:cubicBezTo>
                <a:cubicBezTo>
                  <a:pt x="71015" y="174518"/>
                  <a:pt x="75482" y="176472"/>
                  <a:pt x="77995" y="176612"/>
                </a:cubicBezTo>
                <a:cubicBezTo>
                  <a:pt x="84417" y="177589"/>
                  <a:pt x="88186" y="177589"/>
                  <a:pt x="93072" y="177449"/>
                </a:cubicBezTo>
                <a:lnTo>
                  <a:pt x="93212" y="177449"/>
                </a:lnTo>
                <a:cubicBezTo>
                  <a:pt x="95585" y="177449"/>
                  <a:pt x="97958" y="177310"/>
                  <a:pt x="99354" y="177449"/>
                </a:cubicBezTo>
                <a:cubicBezTo>
                  <a:pt x="111779" y="178845"/>
                  <a:pt x="124622" y="180660"/>
                  <a:pt x="137047" y="182335"/>
                </a:cubicBezTo>
                <a:lnTo>
                  <a:pt x="138024" y="182475"/>
                </a:lnTo>
                <a:cubicBezTo>
                  <a:pt x="145563" y="183592"/>
                  <a:pt x="153381" y="184569"/>
                  <a:pt x="161059" y="185546"/>
                </a:cubicBezTo>
                <a:cubicBezTo>
                  <a:pt x="149890" y="193085"/>
                  <a:pt x="134255" y="197971"/>
                  <a:pt x="122668" y="199507"/>
                </a:cubicBezTo>
                <a:cubicBezTo>
                  <a:pt x="121691" y="199646"/>
                  <a:pt x="120574" y="199786"/>
                  <a:pt x="119178" y="199925"/>
                </a:cubicBezTo>
                <a:cubicBezTo>
                  <a:pt x="117782" y="200065"/>
                  <a:pt x="116246" y="200344"/>
                  <a:pt x="115408" y="200484"/>
                </a:cubicBezTo>
                <a:cubicBezTo>
                  <a:pt x="113035" y="200623"/>
                  <a:pt x="109685" y="200484"/>
                  <a:pt x="107312" y="200484"/>
                </a:cubicBezTo>
                <a:lnTo>
                  <a:pt x="107312" y="200484"/>
                </a:lnTo>
                <a:cubicBezTo>
                  <a:pt x="106753" y="200484"/>
                  <a:pt x="106195" y="200344"/>
                  <a:pt x="105357" y="200344"/>
                </a:cubicBezTo>
                <a:cubicBezTo>
                  <a:pt x="104101" y="200205"/>
                  <a:pt x="102425" y="200205"/>
                  <a:pt x="100890" y="200065"/>
                </a:cubicBezTo>
                <a:cubicBezTo>
                  <a:pt x="96981" y="199786"/>
                  <a:pt x="94608" y="199646"/>
                  <a:pt x="93770" y="199646"/>
                </a:cubicBezTo>
                <a:cubicBezTo>
                  <a:pt x="82183" y="198529"/>
                  <a:pt x="70317" y="196435"/>
                  <a:pt x="59009" y="194341"/>
                </a:cubicBezTo>
                <a:cubicBezTo>
                  <a:pt x="56356" y="193923"/>
                  <a:pt x="53843" y="193364"/>
                  <a:pt x="51191" y="192945"/>
                </a:cubicBezTo>
                <a:lnTo>
                  <a:pt x="51051" y="192945"/>
                </a:lnTo>
                <a:cubicBezTo>
                  <a:pt x="46724" y="192387"/>
                  <a:pt x="42396" y="191549"/>
                  <a:pt x="39185" y="190991"/>
                </a:cubicBezTo>
                <a:cubicBezTo>
                  <a:pt x="37231" y="190572"/>
                  <a:pt x="35695" y="190432"/>
                  <a:pt x="34857" y="190293"/>
                </a:cubicBezTo>
                <a:cubicBezTo>
                  <a:pt x="30809" y="189734"/>
                  <a:pt x="27179" y="189176"/>
                  <a:pt x="23689" y="188897"/>
                </a:cubicBezTo>
                <a:cubicBezTo>
                  <a:pt x="19641" y="188478"/>
                  <a:pt x="6239" y="187780"/>
                  <a:pt x="1632" y="195458"/>
                </a:cubicBezTo>
                <a:cubicBezTo>
                  <a:pt x="376" y="197552"/>
                  <a:pt x="-1300" y="202159"/>
                  <a:pt x="2470" y="208022"/>
                </a:cubicBezTo>
                <a:cubicBezTo>
                  <a:pt x="5122" y="212071"/>
                  <a:pt x="11404" y="214165"/>
                  <a:pt x="21595" y="217236"/>
                </a:cubicBezTo>
                <a:cubicBezTo>
                  <a:pt x="23270" y="217795"/>
                  <a:pt x="25085" y="218353"/>
                  <a:pt x="25783" y="218493"/>
                </a:cubicBezTo>
                <a:lnTo>
                  <a:pt x="32763" y="221285"/>
                </a:lnTo>
                <a:cubicBezTo>
                  <a:pt x="37650" y="223239"/>
                  <a:pt x="42675" y="225194"/>
                  <a:pt x="47701" y="227148"/>
                </a:cubicBezTo>
                <a:lnTo>
                  <a:pt x="52308" y="228963"/>
                </a:lnTo>
                <a:cubicBezTo>
                  <a:pt x="73248" y="237060"/>
                  <a:pt x="94887" y="245296"/>
                  <a:pt x="117642" y="249345"/>
                </a:cubicBezTo>
                <a:cubicBezTo>
                  <a:pt x="119317" y="249624"/>
                  <a:pt x="121132" y="249903"/>
                  <a:pt x="122947" y="250182"/>
                </a:cubicBezTo>
                <a:cubicBezTo>
                  <a:pt x="127554" y="250741"/>
                  <a:pt x="132021" y="251020"/>
                  <a:pt x="136628" y="251020"/>
                </a:cubicBezTo>
                <a:cubicBezTo>
                  <a:pt x="154497" y="251020"/>
                  <a:pt x="169993" y="246832"/>
                  <a:pt x="187862" y="241946"/>
                </a:cubicBezTo>
                <a:lnTo>
                  <a:pt x="193586" y="240410"/>
                </a:lnTo>
                <a:cubicBezTo>
                  <a:pt x="207826" y="236641"/>
                  <a:pt x="222344" y="233151"/>
                  <a:pt x="236305" y="229940"/>
                </a:cubicBezTo>
                <a:lnTo>
                  <a:pt x="237561" y="229661"/>
                </a:lnTo>
                <a:cubicBezTo>
                  <a:pt x="245379" y="227846"/>
                  <a:pt x="253476" y="225892"/>
                  <a:pt x="261573" y="223937"/>
                </a:cubicBezTo>
                <a:cubicBezTo>
                  <a:pt x="262410" y="223658"/>
                  <a:pt x="263248" y="223518"/>
                  <a:pt x="264086" y="223239"/>
                </a:cubicBezTo>
                <a:cubicBezTo>
                  <a:pt x="267855" y="222262"/>
                  <a:pt x="271624" y="221843"/>
                  <a:pt x="275394" y="221843"/>
                </a:cubicBezTo>
                <a:lnTo>
                  <a:pt x="307781" y="225752"/>
                </a:lnTo>
                <a:cubicBezTo>
                  <a:pt x="309596" y="226031"/>
                  <a:pt x="311411" y="225333"/>
                  <a:pt x="312668" y="224216"/>
                </a:cubicBezTo>
                <a:cubicBezTo>
                  <a:pt x="314064" y="222960"/>
                  <a:pt x="314762" y="221285"/>
                  <a:pt x="314762" y="219470"/>
                </a:cubicBezTo>
                <a:lnTo>
                  <a:pt x="314762" y="159580"/>
                </a:lnTo>
                <a:cubicBezTo>
                  <a:pt x="314901" y="157765"/>
                  <a:pt x="314203" y="156090"/>
                  <a:pt x="312807" y="154834"/>
                </a:cubicBezTo>
                <a:close/>
                <a:moveTo>
                  <a:pt x="307921" y="218632"/>
                </a:moveTo>
                <a:lnTo>
                  <a:pt x="276092" y="214863"/>
                </a:lnTo>
                <a:lnTo>
                  <a:pt x="275952" y="214863"/>
                </a:lnTo>
                <a:cubicBezTo>
                  <a:pt x="271485" y="214863"/>
                  <a:pt x="267157" y="215421"/>
                  <a:pt x="262829" y="216538"/>
                </a:cubicBezTo>
                <a:cubicBezTo>
                  <a:pt x="261992" y="216817"/>
                  <a:pt x="261154" y="216957"/>
                  <a:pt x="260316" y="217236"/>
                </a:cubicBezTo>
                <a:cubicBezTo>
                  <a:pt x="252359" y="219191"/>
                  <a:pt x="244262" y="221145"/>
                  <a:pt x="236444" y="222960"/>
                </a:cubicBezTo>
                <a:lnTo>
                  <a:pt x="235188" y="223239"/>
                </a:lnTo>
                <a:cubicBezTo>
                  <a:pt x="221088" y="226590"/>
                  <a:pt x="206569" y="229940"/>
                  <a:pt x="192190" y="233849"/>
                </a:cubicBezTo>
                <a:lnTo>
                  <a:pt x="186466" y="235385"/>
                </a:lnTo>
                <a:cubicBezTo>
                  <a:pt x="169016" y="240131"/>
                  <a:pt x="153939" y="244180"/>
                  <a:pt x="137047" y="244180"/>
                </a:cubicBezTo>
                <a:cubicBezTo>
                  <a:pt x="132719" y="244180"/>
                  <a:pt x="128531" y="243900"/>
                  <a:pt x="124203" y="243342"/>
                </a:cubicBezTo>
                <a:cubicBezTo>
                  <a:pt x="122528" y="243063"/>
                  <a:pt x="120853" y="242923"/>
                  <a:pt x="119178" y="242644"/>
                </a:cubicBezTo>
                <a:cubicBezTo>
                  <a:pt x="97120" y="238875"/>
                  <a:pt x="75761" y="230638"/>
                  <a:pt x="55100" y="222681"/>
                </a:cubicBezTo>
                <a:lnTo>
                  <a:pt x="50493" y="220866"/>
                </a:lnTo>
                <a:cubicBezTo>
                  <a:pt x="45467" y="218912"/>
                  <a:pt x="40442" y="216957"/>
                  <a:pt x="35556" y="215003"/>
                </a:cubicBezTo>
                <a:lnTo>
                  <a:pt x="28575" y="212211"/>
                </a:lnTo>
                <a:cubicBezTo>
                  <a:pt x="27598" y="211792"/>
                  <a:pt x="25923" y="211373"/>
                  <a:pt x="23829" y="210675"/>
                </a:cubicBezTo>
                <a:cubicBezTo>
                  <a:pt x="17966" y="208860"/>
                  <a:pt x="10008" y="206487"/>
                  <a:pt x="8612" y="204393"/>
                </a:cubicBezTo>
                <a:cubicBezTo>
                  <a:pt x="6658" y="201321"/>
                  <a:pt x="7495" y="199786"/>
                  <a:pt x="7774" y="199367"/>
                </a:cubicBezTo>
                <a:cubicBezTo>
                  <a:pt x="9170" y="196994"/>
                  <a:pt x="14057" y="196017"/>
                  <a:pt x="19222" y="196017"/>
                </a:cubicBezTo>
                <a:cubicBezTo>
                  <a:pt x="20478" y="196017"/>
                  <a:pt x="21874" y="196017"/>
                  <a:pt x="23131" y="196156"/>
                </a:cubicBezTo>
                <a:cubicBezTo>
                  <a:pt x="26481" y="196435"/>
                  <a:pt x="29971" y="196994"/>
                  <a:pt x="34020" y="197552"/>
                </a:cubicBezTo>
                <a:lnTo>
                  <a:pt x="34020" y="197552"/>
                </a:lnTo>
                <a:cubicBezTo>
                  <a:pt x="34718" y="197692"/>
                  <a:pt x="36254" y="197971"/>
                  <a:pt x="38068" y="198250"/>
                </a:cubicBezTo>
                <a:cubicBezTo>
                  <a:pt x="41279" y="198809"/>
                  <a:pt x="45747" y="199646"/>
                  <a:pt x="50074" y="200205"/>
                </a:cubicBezTo>
                <a:cubicBezTo>
                  <a:pt x="52587" y="200623"/>
                  <a:pt x="55240" y="201182"/>
                  <a:pt x="57752" y="201601"/>
                </a:cubicBezTo>
                <a:cubicBezTo>
                  <a:pt x="69339" y="203695"/>
                  <a:pt x="81345" y="205928"/>
                  <a:pt x="93212" y="207045"/>
                </a:cubicBezTo>
                <a:lnTo>
                  <a:pt x="93351" y="207045"/>
                </a:lnTo>
                <a:lnTo>
                  <a:pt x="93491" y="207045"/>
                </a:lnTo>
                <a:cubicBezTo>
                  <a:pt x="94328" y="207045"/>
                  <a:pt x="101588" y="207464"/>
                  <a:pt x="105078" y="207743"/>
                </a:cubicBezTo>
                <a:lnTo>
                  <a:pt x="105078" y="207883"/>
                </a:lnTo>
                <a:lnTo>
                  <a:pt x="107172" y="207883"/>
                </a:lnTo>
                <a:cubicBezTo>
                  <a:pt x="109545" y="207883"/>
                  <a:pt x="113035" y="208022"/>
                  <a:pt x="115688" y="207883"/>
                </a:cubicBezTo>
                <a:lnTo>
                  <a:pt x="115827" y="207883"/>
                </a:lnTo>
                <a:cubicBezTo>
                  <a:pt x="116944" y="207743"/>
                  <a:pt x="118619" y="207604"/>
                  <a:pt x="120294" y="207324"/>
                </a:cubicBezTo>
                <a:cubicBezTo>
                  <a:pt x="121411" y="207185"/>
                  <a:pt x="122668" y="206906"/>
                  <a:pt x="123366" y="206906"/>
                </a:cubicBezTo>
                <a:lnTo>
                  <a:pt x="123505" y="206906"/>
                </a:lnTo>
                <a:cubicBezTo>
                  <a:pt x="139001" y="204811"/>
                  <a:pt x="160081" y="197552"/>
                  <a:pt x="172227" y="185965"/>
                </a:cubicBezTo>
                <a:lnTo>
                  <a:pt x="177532" y="180800"/>
                </a:lnTo>
                <a:lnTo>
                  <a:pt x="170133" y="179962"/>
                </a:lnTo>
                <a:cubicBezTo>
                  <a:pt x="159802" y="178706"/>
                  <a:pt x="149192" y="177170"/>
                  <a:pt x="138862" y="175774"/>
                </a:cubicBezTo>
                <a:lnTo>
                  <a:pt x="137885" y="175635"/>
                </a:lnTo>
                <a:cubicBezTo>
                  <a:pt x="125460" y="173959"/>
                  <a:pt x="112477" y="172145"/>
                  <a:pt x="100052" y="170748"/>
                </a:cubicBezTo>
                <a:cubicBezTo>
                  <a:pt x="98237" y="170609"/>
                  <a:pt x="95724" y="170609"/>
                  <a:pt x="92932" y="170609"/>
                </a:cubicBezTo>
                <a:lnTo>
                  <a:pt x="92793" y="170609"/>
                </a:lnTo>
                <a:cubicBezTo>
                  <a:pt x="88186" y="170748"/>
                  <a:pt x="84696" y="170609"/>
                  <a:pt x="78693" y="169771"/>
                </a:cubicBezTo>
                <a:lnTo>
                  <a:pt x="78414" y="169771"/>
                </a:lnTo>
                <a:lnTo>
                  <a:pt x="78274" y="169771"/>
                </a:lnTo>
                <a:cubicBezTo>
                  <a:pt x="77436" y="169632"/>
                  <a:pt x="75203" y="168654"/>
                  <a:pt x="74365" y="167119"/>
                </a:cubicBezTo>
                <a:cubicBezTo>
                  <a:pt x="74086" y="166560"/>
                  <a:pt x="73807" y="165862"/>
                  <a:pt x="74365" y="164745"/>
                </a:cubicBezTo>
                <a:cubicBezTo>
                  <a:pt x="76599" y="159580"/>
                  <a:pt x="87628" y="155252"/>
                  <a:pt x="103263" y="153577"/>
                </a:cubicBezTo>
                <a:cubicBezTo>
                  <a:pt x="110243" y="152879"/>
                  <a:pt x="117363" y="153019"/>
                  <a:pt x="124343" y="153158"/>
                </a:cubicBezTo>
                <a:cubicBezTo>
                  <a:pt x="132440" y="153298"/>
                  <a:pt x="140816" y="153577"/>
                  <a:pt x="148774" y="152321"/>
                </a:cubicBezTo>
                <a:cubicBezTo>
                  <a:pt x="157289" y="150925"/>
                  <a:pt x="165665" y="148272"/>
                  <a:pt x="173902" y="145620"/>
                </a:cubicBezTo>
                <a:cubicBezTo>
                  <a:pt x="179626" y="143805"/>
                  <a:pt x="185489" y="141851"/>
                  <a:pt x="191073" y="140594"/>
                </a:cubicBezTo>
                <a:cubicBezTo>
                  <a:pt x="213410" y="135289"/>
                  <a:pt x="236305" y="143386"/>
                  <a:pt x="258502" y="151064"/>
                </a:cubicBezTo>
                <a:lnTo>
                  <a:pt x="259339" y="148552"/>
                </a:lnTo>
                <a:lnTo>
                  <a:pt x="259339" y="148552"/>
                </a:lnTo>
                <a:lnTo>
                  <a:pt x="258502" y="151064"/>
                </a:lnTo>
                <a:cubicBezTo>
                  <a:pt x="267715" y="154275"/>
                  <a:pt x="277208" y="157626"/>
                  <a:pt x="286701" y="159999"/>
                </a:cubicBezTo>
                <a:cubicBezTo>
                  <a:pt x="290890" y="160976"/>
                  <a:pt x="295357" y="161535"/>
                  <a:pt x="299684" y="161535"/>
                </a:cubicBezTo>
                <a:lnTo>
                  <a:pt x="299964" y="161535"/>
                </a:lnTo>
                <a:lnTo>
                  <a:pt x="307781" y="160557"/>
                </a:lnTo>
                <a:lnTo>
                  <a:pt x="307781" y="218632"/>
                </a:lnTo>
                <a:close/>
                <a:moveTo>
                  <a:pt x="308759" y="160418"/>
                </a:moveTo>
                <a:lnTo>
                  <a:pt x="308759" y="160418"/>
                </a:lnTo>
                <a:lnTo>
                  <a:pt x="308759" y="160418"/>
                </a:lnTo>
                <a:cubicBezTo>
                  <a:pt x="308759" y="160418"/>
                  <a:pt x="308759" y="160418"/>
                  <a:pt x="308759" y="160418"/>
                </a:cubicBezTo>
                <a:close/>
              </a:path>
            </a:pathLst>
          </a:custGeom>
          <a:solidFill>
            <a:schemeClr val="bg1"/>
          </a:solidFill>
          <a:ln w="1396" cap="flat">
            <a:noFill/>
            <a:prstDash val="solid"/>
            <a:miter/>
          </a:ln>
        </p:spPr>
        <p:txBody>
          <a:bodyPr rtlCol="0" anchor="ctr"/>
          <a:lstStyle/>
          <a:p>
            <a:endParaRPr lang="en-US" sz="1599"/>
          </a:p>
        </p:txBody>
      </p:sp>
      <p:sp>
        <p:nvSpPr>
          <p:cNvPr id="77" name="Freeform: Shape 946">
            <a:extLst>
              <a:ext uri="{FF2B5EF4-FFF2-40B4-BE49-F238E27FC236}">
                <a16:creationId xmlns:a16="http://schemas.microsoft.com/office/drawing/2014/main" id="{B17224F3-3B44-425B-894D-60E6F9E24457}"/>
              </a:ext>
            </a:extLst>
          </p:cNvPr>
          <p:cNvSpPr/>
          <p:nvPr/>
        </p:nvSpPr>
        <p:spPr>
          <a:xfrm>
            <a:off x="10314911" y="2517293"/>
            <a:ext cx="373739" cy="505626"/>
          </a:xfrm>
          <a:custGeom>
            <a:avLst/>
            <a:gdLst>
              <a:gd name="connsiteX0" fmla="*/ 96747 w 213592"/>
              <a:gd name="connsiteY0" fmla="*/ 106391 h 326671"/>
              <a:gd name="connsiteX1" fmla="*/ 93536 w 213592"/>
              <a:gd name="connsiteY1" fmla="*/ 110161 h 326671"/>
              <a:gd name="connsiteX2" fmla="*/ 64638 w 213592"/>
              <a:gd name="connsiteY2" fmla="*/ 136964 h 326671"/>
              <a:gd name="connsiteX3" fmla="*/ 61148 w 213592"/>
              <a:gd name="connsiteY3" fmla="*/ 139896 h 326671"/>
              <a:gd name="connsiteX4" fmla="*/ 60450 w 213592"/>
              <a:gd name="connsiteY4" fmla="*/ 139896 h 326671"/>
              <a:gd name="connsiteX5" fmla="*/ 57658 w 213592"/>
              <a:gd name="connsiteY5" fmla="*/ 135848 h 326671"/>
              <a:gd name="connsiteX6" fmla="*/ 92838 w 213592"/>
              <a:gd name="connsiteY6" fmla="*/ 103320 h 326671"/>
              <a:gd name="connsiteX7" fmla="*/ 96747 w 213592"/>
              <a:gd name="connsiteY7" fmla="*/ 106391 h 326671"/>
              <a:gd name="connsiteX8" fmla="*/ 107357 w 213592"/>
              <a:gd name="connsiteY8" fmla="*/ 58508 h 326671"/>
              <a:gd name="connsiteX9" fmla="*/ 110847 w 213592"/>
              <a:gd name="connsiteY9" fmla="*/ 55018 h 326671"/>
              <a:gd name="connsiteX10" fmla="*/ 110847 w 213592"/>
              <a:gd name="connsiteY10" fmla="*/ 3644 h 326671"/>
              <a:gd name="connsiteX11" fmla="*/ 107357 w 213592"/>
              <a:gd name="connsiteY11" fmla="*/ 153 h 326671"/>
              <a:gd name="connsiteX12" fmla="*/ 103867 w 213592"/>
              <a:gd name="connsiteY12" fmla="*/ 3644 h 326671"/>
              <a:gd name="connsiteX13" fmla="*/ 103867 w 213592"/>
              <a:gd name="connsiteY13" fmla="*/ 55018 h 326671"/>
              <a:gd name="connsiteX14" fmla="*/ 107357 w 213592"/>
              <a:gd name="connsiteY14" fmla="*/ 58508 h 326671"/>
              <a:gd name="connsiteX15" fmla="*/ 213176 w 213592"/>
              <a:gd name="connsiteY15" fmla="*/ 34496 h 326671"/>
              <a:gd name="connsiteX16" fmla="*/ 208150 w 213592"/>
              <a:gd name="connsiteY16" fmla="*/ 34775 h 326671"/>
              <a:gd name="connsiteX17" fmla="*/ 171574 w 213592"/>
              <a:gd name="connsiteY17" fmla="*/ 76656 h 326671"/>
              <a:gd name="connsiteX18" fmla="*/ 171853 w 213592"/>
              <a:gd name="connsiteY18" fmla="*/ 81682 h 326671"/>
              <a:gd name="connsiteX19" fmla="*/ 174227 w 213592"/>
              <a:gd name="connsiteY19" fmla="*/ 82519 h 326671"/>
              <a:gd name="connsiteX20" fmla="*/ 176879 w 213592"/>
              <a:gd name="connsiteY20" fmla="*/ 81263 h 326671"/>
              <a:gd name="connsiteX21" fmla="*/ 213455 w 213592"/>
              <a:gd name="connsiteY21" fmla="*/ 39382 h 326671"/>
              <a:gd name="connsiteX22" fmla="*/ 213176 w 213592"/>
              <a:gd name="connsiteY22" fmla="*/ 34496 h 326671"/>
              <a:gd name="connsiteX23" fmla="*/ 40347 w 213592"/>
              <a:gd name="connsiteY23" fmla="*/ 82659 h 326671"/>
              <a:gd name="connsiteX24" fmla="*/ 42720 w 213592"/>
              <a:gd name="connsiteY24" fmla="*/ 81821 h 326671"/>
              <a:gd name="connsiteX25" fmla="*/ 43000 w 213592"/>
              <a:gd name="connsiteY25" fmla="*/ 76796 h 326671"/>
              <a:gd name="connsiteX26" fmla="*/ 6424 w 213592"/>
              <a:gd name="connsiteY26" fmla="*/ 34915 h 326671"/>
              <a:gd name="connsiteX27" fmla="*/ 1398 w 213592"/>
              <a:gd name="connsiteY27" fmla="*/ 34635 h 326671"/>
              <a:gd name="connsiteX28" fmla="*/ 1119 w 213592"/>
              <a:gd name="connsiteY28" fmla="*/ 39661 h 326671"/>
              <a:gd name="connsiteX29" fmla="*/ 37695 w 213592"/>
              <a:gd name="connsiteY29" fmla="*/ 81542 h 326671"/>
              <a:gd name="connsiteX30" fmla="*/ 40347 w 213592"/>
              <a:gd name="connsiteY30" fmla="*/ 82659 h 326671"/>
              <a:gd name="connsiteX31" fmla="*/ 186651 w 213592"/>
              <a:gd name="connsiteY31" fmla="*/ 149250 h 326671"/>
              <a:gd name="connsiteX32" fmla="*/ 169061 w 213592"/>
              <a:gd name="connsiteY32" fmla="*/ 199646 h 326671"/>
              <a:gd name="connsiteX33" fmla="*/ 154543 w 213592"/>
              <a:gd name="connsiteY33" fmla="*/ 223658 h 326671"/>
              <a:gd name="connsiteX34" fmla="*/ 154403 w 213592"/>
              <a:gd name="connsiteY34" fmla="*/ 244180 h 326671"/>
              <a:gd name="connsiteX35" fmla="*/ 146725 w 213592"/>
              <a:gd name="connsiteY35" fmla="*/ 257721 h 326671"/>
              <a:gd name="connsiteX36" fmla="*/ 149517 w 213592"/>
              <a:gd name="connsiteY36" fmla="*/ 265260 h 326671"/>
              <a:gd name="connsiteX37" fmla="*/ 146166 w 213592"/>
              <a:gd name="connsiteY37" fmla="*/ 273496 h 326671"/>
              <a:gd name="connsiteX38" fmla="*/ 149517 w 213592"/>
              <a:gd name="connsiteY38" fmla="*/ 281733 h 326671"/>
              <a:gd name="connsiteX39" fmla="*/ 142816 w 213592"/>
              <a:gd name="connsiteY39" fmla="*/ 292343 h 326671"/>
              <a:gd name="connsiteX40" fmla="*/ 144491 w 213592"/>
              <a:gd name="connsiteY40" fmla="*/ 298346 h 326671"/>
              <a:gd name="connsiteX41" fmla="*/ 135417 w 213592"/>
              <a:gd name="connsiteY41" fmla="*/ 309793 h 326671"/>
              <a:gd name="connsiteX42" fmla="*/ 107357 w 213592"/>
              <a:gd name="connsiteY42" fmla="*/ 326825 h 326671"/>
              <a:gd name="connsiteX43" fmla="*/ 79297 w 213592"/>
              <a:gd name="connsiteY43" fmla="*/ 309793 h 326671"/>
              <a:gd name="connsiteX44" fmla="*/ 70222 w 213592"/>
              <a:gd name="connsiteY44" fmla="*/ 298346 h 326671"/>
              <a:gd name="connsiteX45" fmla="*/ 71898 w 213592"/>
              <a:gd name="connsiteY45" fmla="*/ 292343 h 326671"/>
              <a:gd name="connsiteX46" fmla="*/ 65197 w 213592"/>
              <a:gd name="connsiteY46" fmla="*/ 281733 h 326671"/>
              <a:gd name="connsiteX47" fmla="*/ 68547 w 213592"/>
              <a:gd name="connsiteY47" fmla="*/ 273496 h 326671"/>
              <a:gd name="connsiteX48" fmla="*/ 65197 w 213592"/>
              <a:gd name="connsiteY48" fmla="*/ 265260 h 326671"/>
              <a:gd name="connsiteX49" fmla="*/ 67989 w 213592"/>
              <a:gd name="connsiteY49" fmla="*/ 257721 h 326671"/>
              <a:gd name="connsiteX50" fmla="*/ 60311 w 213592"/>
              <a:gd name="connsiteY50" fmla="*/ 244180 h 326671"/>
              <a:gd name="connsiteX51" fmla="*/ 60171 w 213592"/>
              <a:gd name="connsiteY51" fmla="*/ 223658 h 326671"/>
              <a:gd name="connsiteX52" fmla="*/ 45652 w 213592"/>
              <a:gd name="connsiteY52" fmla="*/ 199646 h 326671"/>
              <a:gd name="connsiteX53" fmla="*/ 28062 w 213592"/>
              <a:gd name="connsiteY53" fmla="*/ 149250 h 326671"/>
              <a:gd name="connsiteX54" fmla="*/ 107357 w 213592"/>
              <a:gd name="connsiteY54" fmla="*/ 77773 h 326671"/>
              <a:gd name="connsiteX55" fmla="*/ 186651 w 213592"/>
              <a:gd name="connsiteY55" fmla="*/ 149250 h 326671"/>
              <a:gd name="connsiteX56" fmla="*/ 127460 w 213592"/>
              <a:gd name="connsiteY56" fmla="*/ 310212 h 326671"/>
              <a:gd name="connsiteX57" fmla="*/ 87114 w 213592"/>
              <a:gd name="connsiteY57" fmla="*/ 310212 h 326671"/>
              <a:gd name="connsiteX58" fmla="*/ 107357 w 213592"/>
              <a:gd name="connsiteY58" fmla="*/ 319844 h 326671"/>
              <a:gd name="connsiteX59" fmla="*/ 127460 w 213592"/>
              <a:gd name="connsiteY59" fmla="*/ 310212 h 326671"/>
              <a:gd name="connsiteX60" fmla="*/ 137371 w 213592"/>
              <a:gd name="connsiteY60" fmla="*/ 298346 h 326671"/>
              <a:gd name="connsiteX61" fmla="*/ 132625 w 213592"/>
              <a:gd name="connsiteY61" fmla="*/ 293599 h 326671"/>
              <a:gd name="connsiteX62" fmla="*/ 82089 w 213592"/>
              <a:gd name="connsiteY62" fmla="*/ 293599 h 326671"/>
              <a:gd name="connsiteX63" fmla="*/ 77342 w 213592"/>
              <a:gd name="connsiteY63" fmla="*/ 298346 h 326671"/>
              <a:gd name="connsiteX64" fmla="*/ 82089 w 213592"/>
              <a:gd name="connsiteY64" fmla="*/ 303092 h 326671"/>
              <a:gd name="connsiteX65" fmla="*/ 82089 w 213592"/>
              <a:gd name="connsiteY65" fmla="*/ 303092 h 326671"/>
              <a:gd name="connsiteX66" fmla="*/ 82089 w 213592"/>
              <a:gd name="connsiteY66" fmla="*/ 303092 h 326671"/>
              <a:gd name="connsiteX67" fmla="*/ 132485 w 213592"/>
              <a:gd name="connsiteY67" fmla="*/ 303092 h 326671"/>
              <a:gd name="connsiteX68" fmla="*/ 132625 w 213592"/>
              <a:gd name="connsiteY68" fmla="*/ 303092 h 326671"/>
              <a:gd name="connsiteX69" fmla="*/ 137371 w 213592"/>
              <a:gd name="connsiteY69" fmla="*/ 298346 h 326671"/>
              <a:gd name="connsiteX70" fmla="*/ 142397 w 213592"/>
              <a:gd name="connsiteY70" fmla="*/ 281733 h 326671"/>
              <a:gd name="connsiteX71" fmla="*/ 137651 w 213592"/>
              <a:gd name="connsiteY71" fmla="*/ 276986 h 326671"/>
              <a:gd name="connsiteX72" fmla="*/ 77063 w 213592"/>
              <a:gd name="connsiteY72" fmla="*/ 276986 h 326671"/>
              <a:gd name="connsiteX73" fmla="*/ 72316 w 213592"/>
              <a:gd name="connsiteY73" fmla="*/ 281733 h 326671"/>
              <a:gd name="connsiteX74" fmla="*/ 77063 w 213592"/>
              <a:gd name="connsiteY74" fmla="*/ 286479 h 326671"/>
              <a:gd name="connsiteX75" fmla="*/ 82089 w 213592"/>
              <a:gd name="connsiteY75" fmla="*/ 286479 h 326671"/>
              <a:gd name="connsiteX76" fmla="*/ 132625 w 213592"/>
              <a:gd name="connsiteY76" fmla="*/ 286479 h 326671"/>
              <a:gd name="connsiteX77" fmla="*/ 137651 w 213592"/>
              <a:gd name="connsiteY77" fmla="*/ 286479 h 326671"/>
              <a:gd name="connsiteX78" fmla="*/ 142397 w 213592"/>
              <a:gd name="connsiteY78" fmla="*/ 281733 h 326671"/>
              <a:gd name="connsiteX79" fmla="*/ 142397 w 213592"/>
              <a:gd name="connsiteY79" fmla="*/ 265120 h 326671"/>
              <a:gd name="connsiteX80" fmla="*/ 137651 w 213592"/>
              <a:gd name="connsiteY80" fmla="*/ 260374 h 326671"/>
              <a:gd name="connsiteX81" fmla="*/ 137092 w 213592"/>
              <a:gd name="connsiteY81" fmla="*/ 260374 h 326671"/>
              <a:gd name="connsiteX82" fmla="*/ 137092 w 213592"/>
              <a:gd name="connsiteY82" fmla="*/ 260374 h 326671"/>
              <a:gd name="connsiteX83" fmla="*/ 77621 w 213592"/>
              <a:gd name="connsiteY83" fmla="*/ 260374 h 326671"/>
              <a:gd name="connsiteX84" fmla="*/ 77621 w 213592"/>
              <a:gd name="connsiteY84" fmla="*/ 260374 h 326671"/>
              <a:gd name="connsiteX85" fmla="*/ 77063 w 213592"/>
              <a:gd name="connsiteY85" fmla="*/ 260374 h 326671"/>
              <a:gd name="connsiteX86" fmla="*/ 72316 w 213592"/>
              <a:gd name="connsiteY86" fmla="*/ 265120 h 326671"/>
              <a:gd name="connsiteX87" fmla="*/ 77063 w 213592"/>
              <a:gd name="connsiteY87" fmla="*/ 269867 h 326671"/>
              <a:gd name="connsiteX88" fmla="*/ 137651 w 213592"/>
              <a:gd name="connsiteY88" fmla="*/ 269867 h 326671"/>
              <a:gd name="connsiteX89" fmla="*/ 142397 w 213592"/>
              <a:gd name="connsiteY89" fmla="*/ 265120 h 326671"/>
              <a:gd name="connsiteX90" fmla="*/ 96887 w 213592"/>
              <a:gd name="connsiteY90" fmla="*/ 211513 h 326671"/>
              <a:gd name="connsiteX91" fmla="*/ 98143 w 213592"/>
              <a:gd name="connsiteY91" fmla="*/ 218911 h 326671"/>
              <a:gd name="connsiteX92" fmla="*/ 100935 w 213592"/>
              <a:gd name="connsiteY92" fmla="*/ 253254 h 326671"/>
              <a:gd name="connsiteX93" fmla="*/ 113778 w 213592"/>
              <a:gd name="connsiteY93" fmla="*/ 253254 h 326671"/>
              <a:gd name="connsiteX94" fmla="*/ 116571 w 213592"/>
              <a:gd name="connsiteY94" fmla="*/ 218911 h 326671"/>
              <a:gd name="connsiteX95" fmla="*/ 117827 w 213592"/>
              <a:gd name="connsiteY95" fmla="*/ 211373 h 326671"/>
              <a:gd name="connsiteX96" fmla="*/ 120200 w 213592"/>
              <a:gd name="connsiteY96" fmla="*/ 199646 h 326671"/>
              <a:gd name="connsiteX97" fmla="*/ 107357 w 213592"/>
              <a:gd name="connsiteY97" fmla="*/ 200065 h 326671"/>
              <a:gd name="connsiteX98" fmla="*/ 107357 w 213592"/>
              <a:gd name="connsiteY98" fmla="*/ 200065 h 326671"/>
              <a:gd name="connsiteX99" fmla="*/ 107357 w 213592"/>
              <a:gd name="connsiteY99" fmla="*/ 200065 h 326671"/>
              <a:gd name="connsiteX100" fmla="*/ 94513 w 213592"/>
              <a:gd name="connsiteY100" fmla="*/ 199646 h 326671"/>
              <a:gd name="connsiteX101" fmla="*/ 96887 w 213592"/>
              <a:gd name="connsiteY101" fmla="*/ 211513 h 326671"/>
              <a:gd name="connsiteX102" fmla="*/ 179671 w 213592"/>
              <a:gd name="connsiteY102" fmla="*/ 149389 h 326671"/>
              <a:gd name="connsiteX103" fmla="*/ 107357 w 213592"/>
              <a:gd name="connsiteY103" fmla="*/ 84893 h 326671"/>
              <a:gd name="connsiteX104" fmla="*/ 35042 w 213592"/>
              <a:gd name="connsiteY104" fmla="*/ 149389 h 326671"/>
              <a:gd name="connsiteX105" fmla="*/ 51376 w 213592"/>
              <a:gd name="connsiteY105" fmla="*/ 195598 h 326671"/>
              <a:gd name="connsiteX106" fmla="*/ 66453 w 213592"/>
              <a:gd name="connsiteY106" fmla="*/ 220726 h 326671"/>
              <a:gd name="connsiteX107" fmla="*/ 67011 w 213592"/>
              <a:gd name="connsiteY107" fmla="*/ 222681 h 326671"/>
              <a:gd name="connsiteX108" fmla="*/ 67291 w 213592"/>
              <a:gd name="connsiteY108" fmla="*/ 244040 h 326671"/>
              <a:gd name="connsiteX109" fmla="*/ 77621 w 213592"/>
              <a:gd name="connsiteY109" fmla="*/ 253254 h 326671"/>
              <a:gd name="connsiteX110" fmla="*/ 93815 w 213592"/>
              <a:gd name="connsiteY110" fmla="*/ 253254 h 326671"/>
              <a:gd name="connsiteX111" fmla="*/ 91163 w 213592"/>
              <a:gd name="connsiteY111" fmla="*/ 220168 h 326671"/>
              <a:gd name="connsiteX112" fmla="*/ 89906 w 213592"/>
              <a:gd name="connsiteY112" fmla="*/ 212490 h 326671"/>
              <a:gd name="connsiteX113" fmla="*/ 87114 w 213592"/>
              <a:gd name="connsiteY113" fmla="*/ 199507 h 326671"/>
              <a:gd name="connsiteX114" fmla="*/ 74131 w 213592"/>
              <a:gd name="connsiteY114" fmla="*/ 195319 h 326671"/>
              <a:gd name="connsiteX115" fmla="*/ 72177 w 213592"/>
              <a:gd name="connsiteY115" fmla="*/ 188059 h 326671"/>
              <a:gd name="connsiteX116" fmla="*/ 77342 w 213592"/>
              <a:gd name="connsiteY116" fmla="*/ 181917 h 326671"/>
              <a:gd name="connsiteX117" fmla="*/ 87114 w 213592"/>
              <a:gd name="connsiteY117" fmla="*/ 183592 h 326671"/>
              <a:gd name="connsiteX118" fmla="*/ 92698 w 213592"/>
              <a:gd name="connsiteY118" fmla="*/ 192527 h 326671"/>
              <a:gd name="connsiteX119" fmla="*/ 107496 w 213592"/>
              <a:gd name="connsiteY119" fmla="*/ 193085 h 326671"/>
              <a:gd name="connsiteX120" fmla="*/ 122294 w 213592"/>
              <a:gd name="connsiteY120" fmla="*/ 192527 h 326671"/>
              <a:gd name="connsiteX121" fmla="*/ 127878 w 213592"/>
              <a:gd name="connsiteY121" fmla="*/ 183592 h 326671"/>
              <a:gd name="connsiteX122" fmla="*/ 137651 w 213592"/>
              <a:gd name="connsiteY122" fmla="*/ 181917 h 326671"/>
              <a:gd name="connsiteX123" fmla="*/ 142816 w 213592"/>
              <a:gd name="connsiteY123" fmla="*/ 188059 h 326671"/>
              <a:gd name="connsiteX124" fmla="*/ 140861 w 213592"/>
              <a:gd name="connsiteY124" fmla="*/ 195319 h 326671"/>
              <a:gd name="connsiteX125" fmla="*/ 127878 w 213592"/>
              <a:gd name="connsiteY125" fmla="*/ 199507 h 326671"/>
              <a:gd name="connsiteX126" fmla="*/ 125086 w 213592"/>
              <a:gd name="connsiteY126" fmla="*/ 212490 h 326671"/>
              <a:gd name="connsiteX127" fmla="*/ 123830 w 213592"/>
              <a:gd name="connsiteY127" fmla="*/ 220168 h 326671"/>
              <a:gd name="connsiteX128" fmla="*/ 121177 w 213592"/>
              <a:gd name="connsiteY128" fmla="*/ 253254 h 326671"/>
              <a:gd name="connsiteX129" fmla="*/ 137371 w 213592"/>
              <a:gd name="connsiteY129" fmla="*/ 253254 h 326671"/>
              <a:gd name="connsiteX130" fmla="*/ 147702 w 213592"/>
              <a:gd name="connsiteY130" fmla="*/ 244040 h 326671"/>
              <a:gd name="connsiteX131" fmla="*/ 147981 w 213592"/>
              <a:gd name="connsiteY131" fmla="*/ 222681 h 326671"/>
              <a:gd name="connsiteX132" fmla="*/ 148540 w 213592"/>
              <a:gd name="connsiteY132" fmla="*/ 220726 h 326671"/>
              <a:gd name="connsiteX133" fmla="*/ 163617 w 213592"/>
              <a:gd name="connsiteY133" fmla="*/ 195598 h 326671"/>
              <a:gd name="connsiteX134" fmla="*/ 179671 w 213592"/>
              <a:gd name="connsiteY134" fmla="*/ 149389 h 326671"/>
              <a:gd name="connsiteX135" fmla="*/ 179671 w 213592"/>
              <a:gd name="connsiteY135" fmla="*/ 149389 h 326671"/>
              <a:gd name="connsiteX136" fmla="*/ 135277 w 213592"/>
              <a:gd name="connsiteY136" fmla="*/ 190572 h 326671"/>
              <a:gd name="connsiteX137" fmla="*/ 135556 w 213592"/>
              <a:gd name="connsiteY137" fmla="*/ 189455 h 326671"/>
              <a:gd name="connsiteX138" fmla="*/ 134998 w 213592"/>
              <a:gd name="connsiteY138" fmla="*/ 188618 h 326671"/>
              <a:gd name="connsiteX139" fmla="*/ 134160 w 213592"/>
              <a:gd name="connsiteY139" fmla="*/ 188478 h 326671"/>
              <a:gd name="connsiteX140" fmla="*/ 132206 w 213592"/>
              <a:gd name="connsiteY140" fmla="*/ 189036 h 326671"/>
              <a:gd name="connsiteX141" fmla="*/ 129833 w 213592"/>
              <a:gd name="connsiteY141" fmla="*/ 192387 h 326671"/>
              <a:gd name="connsiteX142" fmla="*/ 135277 w 213592"/>
              <a:gd name="connsiteY142" fmla="*/ 190572 h 326671"/>
              <a:gd name="connsiteX143" fmla="*/ 82507 w 213592"/>
              <a:gd name="connsiteY143" fmla="*/ 189036 h 326671"/>
              <a:gd name="connsiteX144" fmla="*/ 80553 w 213592"/>
              <a:gd name="connsiteY144" fmla="*/ 188478 h 326671"/>
              <a:gd name="connsiteX145" fmla="*/ 79715 w 213592"/>
              <a:gd name="connsiteY145" fmla="*/ 188618 h 326671"/>
              <a:gd name="connsiteX146" fmla="*/ 79157 w 213592"/>
              <a:gd name="connsiteY146" fmla="*/ 189455 h 326671"/>
              <a:gd name="connsiteX147" fmla="*/ 79436 w 213592"/>
              <a:gd name="connsiteY147" fmla="*/ 190572 h 326671"/>
              <a:gd name="connsiteX148" fmla="*/ 85020 w 213592"/>
              <a:gd name="connsiteY148" fmla="*/ 192387 h 326671"/>
              <a:gd name="connsiteX149" fmla="*/ 82507 w 213592"/>
              <a:gd name="connsiteY149" fmla="*/ 189036 h 32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213592" h="326671">
                <a:moveTo>
                  <a:pt x="96747" y="106391"/>
                </a:moveTo>
                <a:cubicBezTo>
                  <a:pt x="96887" y="108346"/>
                  <a:pt x="95490" y="110021"/>
                  <a:pt x="93536" y="110161"/>
                </a:cubicBezTo>
                <a:cubicBezTo>
                  <a:pt x="79017" y="111417"/>
                  <a:pt x="66872" y="124959"/>
                  <a:pt x="64638" y="136964"/>
                </a:cubicBezTo>
                <a:cubicBezTo>
                  <a:pt x="64359" y="138640"/>
                  <a:pt x="62823" y="139896"/>
                  <a:pt x="61148" y="139896"/>
                </a:cubicBezTo>
                <a:cubicBezTo>
                  <a:pt x="60869" y="139896"/>
                  <a:pt x="60729" y="139896"/>
                  <a:pt x="60450" y="139896"/>
                </a:cubicBezTo>
                <a:cubicBezTo>
                  <a:pt x="58496" y="139477"/>
                  <a:pt x="57239" y="137662"/>
                  <a:pt x="57658" y="135848"/>
                </a:cubicBezTo>
                <a:cubicBezTo>
                  <a:pt x="60311" y="121469"/>
                  <a:pt x="74550" y="104995"/>
                  <a:pt x="92838" y="103320"/>
                </a:cubicBezTo>
                <a:cubicBezTo>
                  <a:pt x="94932" y="102901"/>
                  <a:pt x="96607" y="104437"/>
                  <a:pt x="96747" y="106391"/>
                </a:cubicBezTo>
                <a:close/>
                <a:moveTo>
                  <a:pt x="107357" y="58508"/>
                </a:moveTo>
                <a:cubicBezTo>
                  <a:pt x="109311" y="58508"/>
                  <a:pt x="110847" y="56972"/>
                  <a:pt x="110847" y="55018"/>
                </a:cubicBezTo>
                <a:lnTo>
                  <a:pt x="110847" y="3644"/>
                </a:lnTo>
                <a:cubicBezTo>
                  <a:pt x="110847" y="1689"/>
                  <a:pt x="109311" y="153"/>
                  <a:pt x="107357" y="153"/>
                </a:cubicBezTo>
                <a:cubicBezTo>
                  <a:pt x="105402" y="153"/>
                  <a:pt x="103867" y="1689"/>
                  <a:pt x="103867" y="3644"/>
                </a:cubicBezTo>
                <a:lnTo>
                  <a:pt x="103867" y="55018"/>
                </a:lnTo>
                <a:cubicBezTo>
                  <a:pt x="103727" y="56972"/>
                  <a:pt x="105402" y="58508"/>
                  <a:pt x="107357" y="58508"/>
                </a:cubicBezTo>
                <a:close/>
                <a:moveTo>
                  <a:pt x="213176" y="34496"/>
                </a:moveTo>
                <a:cubicBezTo>
                  <a:pt x="211640" y="33239"/>
                  <a:pt x="209546" y="33379"/>
                  <a:pt x="208150" y="34775"/>
                </a:cubicBezTo>
                <a:lnTo>
                  <a:pt x="171574" y="76656"/>
                </a:lnTo>
                <a:cubicBezTo>
                  <a:pt x="170318" y="78192"/>
                  <a:pt x="170457" y="80286"/>
                  <a:pt x="171853" y="81682"/>
                </a:cubicBezTo>
                <a:cubicBezTo>
                  <a:pt x="172551" y="82240"/>
                  <a:pt x="173389" y="82519"/>
                  <a:pt x="174227" y="82519"/>
                </a:cubicBezTo>
                <a:cubicBezTo>
                  <a:pt x="175204" y="82519"/>
                  <a:pt x="176181" y="82100"/>
                  <a:pt x="176879" y="81263"/>
                </a:cubicBezTo>
                <a:lnTo>
                  <a:pt x="213455" y="39382"/>
                </a:lnTo>
                <a:cubicBezTo>
                  <a:pt x="214851" y="37986"/>
                  <a:pt x="214712" y="35752"/>
                  <a:pt x="213176" y="34496"/>
                </a:cubicBezTo>
                <a:close/>
                <a:moveTo>
                  <a:pt x="40347" y="82659"/>
                </a:moveTo>
                <a:cubicBezTo>
                  <a:pt x="41185" y="82659"/>
                  <a:pt x="42022" y="82380"/>
                  <a:pt x="42720" y="81821"/>
                </a:cubicBezTo>
                <a:cubicBezTo>
                  <a:pt x="44256" y="80565"/>
                  <a:pt x="44396" y="78331"/>
                  <a:pt x="43000" y="76796"/>
                </a:cubicBezTo>
                <a:lnTo>
                  <a:pt x="6424" y="34915"/>
                </a:lnTo>
                <a:cubicBezTo>
                  <a:pt x="5167" y="33379"/>
                  <a:pt x="2934" y="33239"/>
                  <a:pt x="1398" y="34635"/>
                </a:cubicBezTo>
                <a:cubicBezTo>
                  <a:pt x="-138" y="35892"/>
                  <a:pt x="-277" y="38126"/>
                  <a:pt x="1119" y="39661"/>
                </a:cubicBezTo>
                <a:lnTo>
                  <a:pt x="37695" y="81542"/>
                </a:lnTo>
                <a:cubicBezTo>
                  <a:pt x="38253" y="82240"/>
                  <a:pt x="39230" y="82659"/>
                  <a:pt x="40347" y="82659"/>
                </a:cubicBezTo>
                <a:close/>
                <a:moveTo>
                  <a:pt x="186651" y="149250"/>
                </a:moveTo>
                <a:cubicBezTo>
                  <a:pt x="186791" y="174238"/>
                  <a:pt x="178554" y="185965"/>
                  <a:pt x="169061" y="199646"/>
                </a:cubicBezTo>
                <a:cubicBezTo>
                  <a:pt x="164175" y="206626"/>
                  <a:pt x="159149" y="213746"/>
                  <a:pt x="154543" y="223658"/>
                </a:cubicBezTo>
                <a:lnTo>
                  <a:pt x="154403" y="244180"/>
                </a:lnTo>
                <a:cubicBezTo>
                  <a:pt x="154403" y="249764"/>
                  <a:pt x="151332" y="254789"/>
                  <a:pt x="146725" y="257721"/>
                </a:cubicBezTo>
                <a:cubicBezTo>
                  <a:pt x="148400" y="259815"/>
                  <a:pt x="149517" y="262468"/>
                  <a:pt x="149517" y="265260"/>
                </a:cubicBezTo>
                <a:cubicBezTo>
                  <a:pt x="149517" y="268471"/>
                  <a:pt x="148261" y="271402"/>
                  <a:pt x="146166" y="273496"/>
                </a:cubicBezTo>
                <a:cubicBezTo>
                  <a:pt x="148261" y="275590"/>
                  <a:pt x="149517" y="278522"/>
                  <a:pt x="149517" y="281733"/>
                </a:cubicBezTo>
                <a:cubicBezTo>
                  <a:pt x="149517" y="286340"/>
                  <a:pt x="146864" y="290388"/>
                  <a:pt x="142816" y="292343"/>
                </a:cubicBezTo>
                <a:cubicBezTo>
                  <a:pt x="143793" y="294158"/>
                  <a:pt x="144491" y="296112"/>
                  <a:pt x="144491" y="298346"/>
                </a:cubicBezTo>
                <a:cubicBezTo>
                  <a:pt x="144491" y="303930"/>
                  <a:pt x="140582" y="308537"/>
                  <a:pt x="135417" y="309793"/>
                </a:cubicBezTo>
                <a:cubicBezTo>
                  <a:pt x="131927" y="319844"/>
                  <a:pt x="120619" y="326825"/>
                  <a:pt x="107357" y="326825"/>
                </a:cubicBezTo>
                <a:cubicBezTo>
                  <a:pt x="94094" y="326825"/>
                  <a:pt x="82647" y="319844"/>
                  <a:pt x="79297" y="309793"/>
                </a:cubicBezTo>
                <a:cubicBezTo>
                  <a:pt x="74131" y="308537"/>
                  <a:pt x="70222" y="303930"/>
                  <a:pt x="70222" y="298346"/>
                </a:cubicBezTo>
                <a:cubicBezTo>
                  <a:pt x="70222" y="296112"/>
                  <a:pt x="70781" y="294158"/>
                  <a:pt x="71898" y="292343"/>
                </a:cubicBezTo>
                <a:cubicBezTo>
                  <a:pt x="67989" y="290388"/>
                  <a:pt x="65197" y="286340"/>
                  <a:pt x="65197" y="281733"/>
                </a:cubicBezTo>
                <a:cubicBezTo>
                  <a:pt x="65197" y="278522"/>
                  <a:pt x="66453" y="275590"/>
                  <a:pt x="68547" y="273496"/>
                </a:cubicBezTo>
                <a:cubicBezTo>
                  <a:pt x="66453" y="271402"/>
                  <a:pt x="65197" y="268471"/>
                  <a:pt x="65197" y="265260"/>
                </a:cubicBezTo>
                <a:cubicBezTo>
                  <a:pt x="65197" y="262328"/>
                  <a:pt x="66174" y="259815"/>
                  <a:pt x="67989" y="257721"/>
                </a:cubicBezTo>
                <a:cubicBezTo>
                  <a:pt x="63382" y="254789"/>
                  <a:pt x="60311" y="249764"/>
                  <a:pt x="60311" y="244180"/>
                </a:cubicBezTo>
                <a:lnTo>
                  <a:pt x="60171" y="223658"/>
                </a:lnTo>
                <a:cubicBezTo>
                  <a:pt x="55564" y="213886"/>
                  <a:pt x="50538" y="206626"/>
                  <a:pt x="45652" y="199646"/>
                </a:cubicBezTo>
                <a:cubicBezTo>
                  <a:pt x="36159" y="186105"/>
                  <a:pt x="27923" y="174378"/>
                  <a:pt x="28062" y="149250"/>
                </a:cubicBezTo>
                <a:cubicBezTo>
                  <a:pt x="28062" y="109742"/>
                  <a:pt x="63661" y="77773"/>
                  <a:pt x="107357" y="77773"/>
                </a:cubicBezTo>
                <a:cubicBezTo>
                  <a:pt x="151053" y="77773"/>
                  <a:pt x="186651" y="109882"/>
                  <a:pt x="186651" y="149250"/>
                </a:cubicBezTo>
                <a:close/>
                <a:moveTo>
                  <a:pt x="127460" y="310212"/>
                </a:moveTo>
                <a:lnTo>
                  <a:pt x="87114" y="310212"/>
                </a:lnTo>
                <a:cubicBezTo>
                  <a:pt x="90604" y="315936"/>
                  <a:pt x="98422" y="319844"/>
                  <a:pt x="107357" y="319844"/>
                </a:cubicBezTo>
                <a:cubicBezTo>
                  <a:pt x="116152" y="319844"/>
                  <a:pt x="123970" y="315936"/>
                  <a:pt x="127460" y="310212"/>
                </a:cubicBezTo>
                <a:close/>
                <a:moveTo>
                  <a:pt x="137371" y="298346"/>
                </a:moveTo>
                <a:cubicBezTo>
                  <a:pt x="137371" y="295693"/>
                  <a:pt x="135277" y="293599"/>
                  <a:pt x="132625" y="293599"/>
                </a:cubicBezTo>
                <a:lnTo>
                  <a:pt x="82089" y="293599"/>
                </a:lnTo>
                <a:cubicBezTo>
                  <a:pt x="79436" y="293599"/>
                  <a:pt x="77342" y="295693"/>
                  <a:pt x="77342" y="298346"/>
                </a:cubicBezTo>
                <a:cubicBezTo>
                  <a:pt x="77342" y="300998"/>
                  <a:pt x="79436" y="303092"/>
                  <a:pt x="82089" y="303092"/>
                </a:cubicBezTo>
                <a:cubicBezTo>
                  <a:pt x="82089" y="303092"/>
                  <a:pt x="82089" y="303092"/>
                  <a:pt x="82089" y="303092"/>
                </a:cubicBezTo>
                <a:cubicBezTo>
                  <a:pt x="82089" y="303092"/>
                  <a:pt x="82089" y="303092"/>
                  <a:pt x="82089" y="303092"/>
                </a:cubicBezTo>
                <a:lnTo>
                  <a:pt x="132485" y="303092"/>
                </a:lnTo>
                <a:cubicBezTo>
                  <a:pt x="132485" y="303092"/>
                  <a:pt x="132485" y="303092"/>
                  <a:pt x="132625" y="303092"/>
                </a:cubicBezTo>
                <a:cubicBezTo>
                  <a:pt x="135277" y="303092"/>
                  <a:pt x="137371" y="300998"/>
                  <a:pt x="137371" y="298346"/>
                </a:cubicBezTo>
                <a:close/>
                <a:moveTo>
                  <a:pt x="142397" y="281733"/>
                </a:moveTo>
                <a:cubicBezTo>
                  <a:pt x="142397" y="279080"/>
                  <a:pt x="140303" y="276986"/>
                  <a:pt x="137651" y="276986"/>
                </a:cubicBezTo>
                <a:lnTo>
                  <a:pt x="77063" y="276986"/>
                </a:lnTo>
                <a:cubicBezTo>
                  <a:pt x="74410" y="276986"/>
                  <a:pt x="72316" y="279080"/>
                  <a:pt x="72316" y="281733"/>
                </a:cubicBezTo>
                <a:cubicBezTo>
                  <a:pt x="72316" y="284385"/>
                  <a:pt x="74410" y="286479"/>
                  <a:pt x="77063" y="286479"/>
                </a:cubicBezTo>
                <a:lnTo>
                  <a:pt x="82089" y="286479"/>
                </a:lnTo>
                <a:lnTo>
                  <a:pt x="132625" y="286479"/>
                </a:lnTo>
                <a:lnTo>
                  <a:pt x="137651" y="286479"/>
                </a:lnTo>
                <a:cubicBezTo>
                  <a:pt x="140303" y="286479"/>
                  <a:pt x="142397" y="284385"/>
                  <a:pt x="142397" y="281733"/>
                </a:cubicBezTo>
                <a:close/>
                <a:moveTo>
                  <a:pt x="142397" y="265120"/>
                </a:moveTo>
                <a:cubicBezTo>
                  <a:pt x="142397" y="262468"/>
                  <a:pt x="140303" y="260374"/>
                  <a:pt x="137651" y="260374"/>
                </a:cubicBezTo>
                <a:lnTo>
                  <a:pt x="137092" y="260374"/>
                </a:lnTo>
                <a:lnTo>
                  <a:pt x="137092" y="260374"/>
                </a:lnTo>
                <a:lnTo>
                  <a:pt x="77621" y="260374"/>
                </a:lnTo>
                <a:cubicBezTo>
                  <a:pt x="77621" y="260374"/>
                  <a:pt x="77621" y="260374"/>
                  <a:pt x="77621" y="260374"/>
                </a:cubicBezTo>
                <a:lnTo>
                  <a:pt x="77063" y="260374"/>
                </a:lnTo>
                <a:cubicBezTo>
                  <a:pt x="74410" y="260374"/>
                  <a:pt x="72316" y="262468"/>
                  <a:pt x="72316" y="265120"/>
                </a:cubicBezTo>
                <a:cubicBezTo>
                  <a:pt x="72316" y="267773"/>
                  <a:pt x="74410" y="269867"/>
                  <a:pt x="77063" y="269867"/>
                </a:cubicBezTo>
                <a:lnTo>
                  <a:pt x="137651" y="269867"/>
                </a:lnTo>
                <a:cubicBezTo>
                  <a:pt x="140303" y="269867"/>
                  <a:pt x="142397" y="267773"/>
                  <a:pt x="142397" y="265120"/>
                </a:cubicBezTo>
                <a:close/>
                <a:moveTo>
                  <a:pt x="96887" y="211513"/>
                </a:moveTo>
                <a:cubicBezTo>
                  <a:pt x="97305" y="214444"/>
                  <a:pt x="97724" y="216678"/>
                  <a:pt x="98143" y="218911"/>
                </a:cubicBezTo>
                <a:cubicBezTo>
                  <a:pt x="99539" y="226729"/>
                  <a:pt x="100516" y="232593"/>
                  <a:pt x="100935" y="253254"/>
                </a:cubicBezTo>
                <a:lnTo>
                  <a:pt x="113778" y="253254"/>
                </a:lnTo>
                <a:cubicBezTo>
                  <a:pt x="114197" y="232593"/>
                  <a:pt x="115174" y="226729"/>
                  <a:pt x="116571" y="218911"/>
                </a:cubicBezTo>
                <a:cubicBezTo>
                  <a:pt x="116989" y="216678"/>
                  <a:pt x="117408" y="214305"/>
                  <a:pt x="117827" y="211373"/>
                </a:cubicBezTo>
                <a:cubicBezTo>
                  <a:pt x="118385" y="207464"/>
                  <a:pt x="119223" y="203555"/>
                  <a:pt x="120200" y="199646"/>
                </a:cubicBezTo>
                <a:cubicBezTo>
                  <a:pt x="116152" y="199786"/>
                  <a:pt x="111964" y="200065"/>
                  <a:pt x="107357" y="200065"/>
                </a:cubicBezTo>
                <a:cubicBezTo>
                  <a:pt x="107357" y="200065"/>
                  <a:pt x="107357" y="200065"/>
                  <a:pt x="107357" y="200065"/>
                </a:cubicBezTo>
                <a:cubicBezTo>
                  <a:pt x="107357" y="200065"/>
                  <a:pt x="107357" y="200065"/>
                  <a:pt x="107357" y="200065"/>
                </a:cubicBezTo>
                <a:cubicBezTo>
                  <a:pt x="102750" y="200065"/>
                  <a:pt x="98562" y="199786"/>
                  <a:pt x="94513" y="199646"/>
                </a:cubicBezTo>
                <a:cubicBezTo>
                  <a:pt x="95490" y="203555"/>
                  <a:pt x="96328" y="207464"/>
                  <a:pt x="96887" y="211513"/>
                </a:cubicBezTo>
                <a:close/>
                <a:moveTo>
                  <a:pt x="179671" y="149389"/>
                </a:moveTo>
                <a:cubicBezTo>
                  <a:pt x="179671" y="113790"/>
                  <a:pt x="147283" y="84893"/>
                  <a:pt x="107357" y="84893"/>
                </a:cubicBezTo>
                <a:cubicBezTo>
                  <a:pt x="67430" y="84893"/>
                  <a:pt x="35042" y="113790"/>
                  <a:pt x="35042" y="149389"/>
                </a:cubicBezTo>
                <a:cubicBezTo>
                  <a:pt x="34903" y="172144"/>
                  <a:pt x="42162" y="182475"/>
                  <a:pt x="51376" y="195598"/>
                </a:cubicBezTo>
                <a:cubicBezTo>
                  <a:pt x="56262" y="202438"/>
                  <a:pt x="61707" y="210256"/>
                  <a:pt x="66453" y="220726"/>
                </a:cubicBezTo>
                <a:cubicBezTo>
                  <a:pt x="66872" y="221285"/>
                  <a:pt x="67011" y="221983"/>
                  <a:pt x="67011" y="222681"/>
                </a:cubicBezTo>
                <a:lnTo>
                  <a:pt x="67291" y="244040"/>
                </a:lnTo>
                <a:cubicBezTo>
                  <a:pt x="67291" y="249205"/>
                  <a:pt x="71898" y="253254"/>
                  <a:pt x="77621" y="253254"/>
                </a:cubicBezTo>
                <a:lnTo>
                  <a:pt x="93815" y="253254"/>
                </a:lnTo>
                <a:cubicBezTo>
                  <a:pt x="93396" y="233151"/>
                  <a:pt x="92419" y="227567"/>
                  <a:pt x="91163" y="220168"/>
                </a:cubicBezTo>
                <a:cubicBezTo>
                  <a:pt x="90744" y="217934"/>
                  <a:pt x="90325" y="215561"/>
                  <a:pt x="89906" y="212490"/>
                </a:cubicBezTo>
                <a:cubicBezTo>
                  <a:pt x="89348" y="208162"/>
                  <a:pt x="88231" y="203834"/>
                  <a:pt x="87114" y="199507"/>
                </a:cubicBezTo>
                <a:cubicBezTo>
                  <a:pt x="82647" y="199507"/>
                  <a:pt x="77621" y="199088"/>
                  <a:pt x="74131" y="195319"/>
                </a:cubicBezTo>
                <a:cubicBezTo>
                  <a:pt x="72316" y="193364"/>
                  <a:pt x="71618" y="190712"/>
                  <a:pt x="72177" y="188059"/>
                </a:cubicBezTo>
                <a:cubicBezTo>
                  <a:pt x="72735" y="185127"/>
                  <a:pt x="74550" y="182894"/>
                  <a:pt x="77342" y="181917"/>
                </a:cubicBezTo>
                <a:cubicBezTo>
                  <a:pt x="80553" y="180800"/>
                  <a:pt x="84462" y="181498"/>
                  <a:pt x="87114" y="183592"/>
                </a:cubicBezTo>
                <a:cubicBezTo>
                  <a:pt x="90046" y="185965"/>
                  <a:pt x="91582" y="189316"/>
                  <a:pt x="92698" y="192527"/>
                </a:cubicBezTo>
                <a:cubicBezTo>
                  <a:pt x="97305" y="192806"/>
                  <a:pt x="102191" y="192945"/>
                  <a:pt x="107496" y="193085"/>
                </a:cubicBezTo>
                <a:cubicBezTo>
                  <a:pt x="112801" y="193085"/>
                  <a:pt x="117548" y="192806"/>
                  <a:pt x="122294" y="192527"/>
                </a:cubicBezTo>
                <a:cubicBezTo>
                  <a:pt x="123272" y="189316"/>
                  <a:pt x="124947" y="186105"/>
                  <a:pt x="127878" y="183592"/>
                </a:cubicBezTo>
                <a:cubicBezTo>
                  <a:pt x="130391" y="181498"/>
                  <a:pt x="134440" y="180800"/>
                  <a:pt x="137651" y="181917"/>
                </a:cubicBezTo>
                <a:cubicBezTo>
                  <a:pt x="140303" y="182894"/>
                  <a:pt x="142258" y="185127"/>
                  <a:pt x="142816" y="188059"/>
                </a:cubicBezTo>
                <a:cubicBezTo>
                  <a:pt x="143374" y="190572"/>
                  <a:pt x="142537" y="193364"/>
                  <a:pt x="140861" y="195319"/>
                </a:cubicBezTo>
                <a:cubicBezTo>
                  <a:pt x="137371" y="199088"/>
                  <a:pt x="132206" y="199507"/>
                  <a:pt x="127878" y="199507"/>
                </a:cubicBezTo>
                <a:cubicBezTo>
                  <a:pt x="126762" y="203834"/>
                  <a:pt x="125645" y="208162"/>
                  <a:pt x="125086" y="212490"/>
                </a:cubicBezTo>
                <a:cubicBezTo>
                  <a:pt x="124668" y="215561"/>
                  <a:pt x="124249" y="218074"/>
                  <a:pt x="123830" y="220168"/>
                </a:cubicBezTo>
                <a:cubicBezTo>
                  <a:pt x="122574" y="227706"/>
                  <a:pt x="121596" y="233291"/>
                  <a:pt x="121177" y="253254"/>
                </a:cubicBezTo>
                <a:lnTo>
                  <a:pt x="137371" y="253254"/>
                </a:lnTo>
                <a:cubicBezTo>
                  <a:pt x="143095" y="253254"/>
                  <a:pt x="147702" y="249066"/>
                  <a:pt x="147702" y="244040"/>
                </a:cubicBezTo>
                <a:lnTo>
                  <a:pt x="147981" y="222681"/>
                </a:lnTo>
                <a:cubicBezTo>
                  <a:pt x="147981" y="221983"/>
                  <a:pt x="148261" y="221285"/>
                  <a:pt x="148540" y="220726"/>
                </a:cubicBezTo>
                <a:cubicBezTo>
                  <a:pt x="153426" y="210256"/>
                  <a:pt x="158870" y="202438"/>
                  <a:pt x="163617" y="195598"/>
                </a:cubicBezTo>
                <a:cubicBezTo>
                  <a:pt x="172551" y="182475"/>
                  <a:pt x="179811" y="172144"/>
                  <a:pt x="179671" y="149389"/>
                </a:cubicBezTo>
                <a:cubicBezTo>
                  <a:pt x="179671" y="149389"/>
                  <a:pt x="179671" y="149389"/>
                  <a:pt x="179671" y="149389"/>
                </a:cubicBezTo>
                <a:close/>
                <a:moveTo>
                  <a:pt x="135277" y="190572"/>
                </a:moveTo>
                <a:cubicBezTo>
                  <a:pt x="135556" y="190293"/>
                  <a:pt x="135696" y="189874"/>
                  <a:pt x="135556" y="189455"/>
                </a:cubicBezTo>
                <a:cubicBezTo>
                  <a:pt x="135417" y="188897"/>
                  <a:pt x="135277" y="188757"/>
                  <a:pt x="134998" y="188618"/>
                </a:cubicBezTo>
                <a:cubicBezTo>
                  <a:pt x="134719" y="188478"/>
                  <a:pt x="134440" y="188478"/>
                  <a:pt x="134160" y="188478"/>
                </a:cubicBezTo>
                <a:cubicBezTo>
                  <a:pt x="133462" y="188478"/>
                  <a:pt x="132625" y="188757"/>
                  <a:pt x="132206" y="189036"/>
                </a:cubicBezTo>
                <a:cubicBezTo>
                  <a:pt x="131089" y="189874"/>
                  <a:pt x="130391" y="190991"/>
                  <a:pt x="129833" y="192387"/>
                </a:cubicBezTo>
                <a:cubicBezTo>
                  <a:pt x="131927" y="192247"/>
                  <a:pt x="134160" y="191829"/>
                  <a:pt x="135277" y="190572"/>
                </a:cubicBezTo>
                <a:close/>
                <a:moveTo>
                  <a:pt x="82507" y="189036"/>
                </a:moveTo>
                <a:cubicBezTo>
                  <a:pt x="82089" y="188757"/>
                  <a:pt x="81251" y="188478"/>
                  <a:pt x="80553" y="188478"/>
                </a:cubicBezTo>
                <a:cubicBezTo>
                  <a:pt x="80274" y="188478"/>
                  <a:pt x="79995" y="188478"/>
                  <a:pt x="79715" y="188618"/>
                </a:cubicBezTo>
                <a:cubicBezTo>
                  <a:pt x="79436" y="188757"/>
                  <a:pt x="79157" y="188897"/>
                  <a:pt x="79157" y="189455"/>
                </a:cubicBezTo>
                <a:cubicBezTo>
                  <a:pt x="79017" y="189874"/>
                  <a:pt x="79157" y="190293"/>
                  <a:pt x="79436" y="190572"/>
                </a:cubicBezTo>
                <a:cubicBezTo>
                  <a:pt x="80553" y="191829"/>
                  <a:pt x="82787" y="192247"/>
                  <a:pt x="85020" y="192387"/>
                </a:cubicBezTo>
                <a:cubicBezTo>
                  <a:pt x="84322" y="191130"/>
                  <a:pt x="83624" y="189874"/>
                  <a:pt x="82507" y="189036"/>
                </a:cubicBezTo>
                <a:close/>
              </a:path>
            </a:pathLst>
          </a:custGeom>
          <a:solidFill>
            <a:schemeClr val="bg1"/>
          </a:solidFill>
          <a:ln w="1396" cap="flat">
            <a:noFill/>
            <a:prstDash val="solid"/>
            <a:miter/>
          </a:ln>
        </p:spPr>
        <p:txBody>
          <a:bodyPr rtlCol="0" anchor="ctr"/>
          <a:lstStyle/>
          <a:p>
            <a:endParaRPr lang="en-US" sz="1599"/>
          </a:p>
        </p:txBody>
      </p:sp>
      <p:grpSp>
        <p:nvGrpSpPr>
          <p:cNvPr id="78" name="Group 77">
            <a:extLst>
              <a:ext uri="{FF2B5EF4-FFF2-40B4-BE49-F238E27FC236}">
                <a16:creationId xmlns:a16="http://schemas.microsoft.com/office/drawing/2014/main" id="{3F20B139-A877-4760-AA7C-EE31B35022E3}"/>
              </a:ext>
            </a:extLst>
          </p:cNvPr>
          <p:cNvGrpSpPr/>
          <p:nvPr/>
        </p:nvGrpSpPr>
        <p:grpSpPr>
          <a:xfrm>
            <a:off x="9215343" y="5115738"/>
            <a:ext cx="364012" cy="367998"/>
            <a:chOff x="1441987" y="2644359"/>
            <a:chExt cx="378001" cy="432000"/>
          </a:xfrm>
        </p:grpSpPr>
        <p:sp>
          <p:nvSpPr>
            <p:cNvPr id="79" name="Freeform 5">
              <a:extLst>
                <a:ext uri="{FF2B5EF4-FFF2-40B4-BE49-F238E27FC236}">
                  <a16:creationId xmlns:a16="http://schemas.microsoft.com/office/drawing/2014/main" id="{13AE2F00-171C-4947-A62A-9FAD6D122BF8}"/>
                </a:ext>
              </a:extLst>
            </p:cNvPr>
            <p:cNvSpPr>
              <a:spLocks noEditPoints="1"/>
            </p:cNvSpPr>
            <p:nvPr/>
          </p:nvSpPr>
          <p:spPr bwMode="auto">
            <a:xfrm>
              <a:off x="1441987" y="2644359"/>
              <a:ext cx="378001" cy="432000"/>
            </a:xfrm>
            <a:custGeom>
              <a:avLst/>
              <a:gdLst>
                <a:gd name="T0" fmla="*/ 3240 w 3780"/>
                <a:gd name="T1" fmla="*/ 1249 h 4320"/>
                <a:gd name="T2" fmla="*/ 3189 w 3780"/>
                <a:gd name="T3" fmla="*/ 995 h 4320"/>
                <a:gd name="T4" fmla="*/ 3048 w 3780"/>
                <a:gd name="T5" fmla="*/ 718 h 4320"/>
                <a:gd name="T6" fmla="*/ 2825 w 3780"/>
                <a:gd name="T7" fmla="*/ 465 h 4320"/>
                <a:gd name="T8" fmla="*/ 2533 w 3780"/>
                <a:gd name="T9" fmla="*/ 248 h 4320"/>
                <a:gd name="T10" fmla="*/ 2184 w 3780"/>
                <a:gd name="T11" fmla="*/ 91 h 4320"/>
                <a:gd name="T12" fmla="*/ 1788 w 3780"/>
                <a:gd name="T13" fmla="*/ 8 h 4320"/>
                <a:gd name="T14" fmla="*/ 1452 w 3780"/>
                <a:gd name="T15" fmla="*/ 8 h 4320"/>
                <a:gd name="T16" fmla="*/ 1056 w 3780"/>
                <a:gd name="T17" fmla="*/ 91 h 4320"/>
                <a:gd name="T18" fmla="*/ 707 w 3780"/>
                <a:gd name="T19" fmla="*/ 248 h 4320"/>
                <a:gd name="T20" fmla="*/ 415 w 3780"/>
                <a:gd name="T21" fmla="*/ 465 h 4320"/>
                <a:gd name="T22" fmla="*/ 191 w 3780"/>
                <a:gd name="T23" fmla="*/ 718 h 4320"/>
                <a:gd name="T24" fmla="*/ 50 w 3780"/>
                <a:gd name="T25" fmla="*/ 995 h 4320"/>
                <a:gd name="T26" fmla="*/ 0 w 3780"/>
                <a:gd name="T27" fmla="*/ 1249 h 4320"/>
                <a:gd name="T28" fmla="*/ 180 w 3780"/>
                <a:gd name="T29" fmla="*/ 1276 h 4320"/>
                <a:gd name="T30" fmla="*/ 225 w 3780"/>
                <a:gd name="T31" fmla="*/ 1039 h 4320"/>
                <a:gd name="T32" fmla="*/ 352 w 3780"/>
                <a:gd name="T33" fmla="*/ 802 h 4320"/>
                <a:gd name="T34" fmla="*/ 552 w 3780"/>
                <a:gd name="T35" fmla="*/ 582 h 4320"/>
                <a:gd name="T36" fmla="*/ 814 w 3780"/>
                <a:gd name="T37" fmla="*/ 396 h 4320"/>
                <a:gd name="T38" fmla="*/ 1123 w 3780"/>
                <a:gd name="T39" fmla="*/ 258 h 4320"/>
                <a:gd name="T40" fmla="*/ 1472 w 3780"/>
                <a:gd name="T41" fmla="*/ 188 h 4320"/>
                <a:gd name="T42" fmla="*/ 1767 w 3780"/>
                <a:gd name="T43" fmla="*/ 188 h 4320"/>
                <a:gd name="T44" fmla="*/ 2117 w 3780"/>
                <a:gd name="T45" fmla="*/ 258 h 4320"/>
                <a:gd name="T46" fmla="*/ 2425 w 3780"/>
                <a:gd name="T47" fmla="*/ 396 h 4320"/>
                <a:gd name="T48" fmla="*/ 2687 w 3780"/>
                <a:gd name="T49" fmla="*/ 582 h 4320"/>
                <a:gd name="T50" fmla="*/ 2887 w 3780"/>
                <a:gd name="T51" fmla="*/ 802 h 4320"/>
                <a:gd name="T52" fmla="*/ 3015 w 3780"/>
                <a:gd name="T53" fmla="*/ 1039 h 4320"/>
                <a:gd name="T54" fmla="*/ 3060 w 3780"/>
                <a:gd name="T55" fmla="*/ 1276 h 4320"/>
                <a:gd name="T56" fmla="*/ 3060 w 3780"/>
                <a:gd name="T57" fmla="*/ 3154 h 4320"/>
                <a:gd name="T58" fmla="*/ 3045 w 3780"/>
                <a:gd name="T59" fmla="*/ 3716 h 4320"/>
                <a:gd name="T60" fmla="*/ 2958 w 3780"/>
                <a:gd name="T61" fmla="*/ 3858 h 4320"/>
                <a:gd name="T62" fmla="*/ 2815 w 3780"/>
                <a:gd name="T63" fmla="*/ 3944 h 4320"/>
                <a:gd name="T64" fmla="*/ 2519 w 3780"/>
                <a:gd name="T65" fmla="*/ 3870 h 4320"/>
                <a:gd name="T66" fmla="*/ 2493 w 3780"/>
                <a:gd name="T67" fmla="*/ 3806 h 4320"/>
                <a:gd name="T68" fmla="*/ 1702 w 3780"/>
                <a:gd name="T69" fmla="*/ 3780 h 4320"/>
                <a:gd name="T70" fmla="*/ 1600 w 3780"/>
                <a:gd name="T71" fmla="*/ 3801 h 4320"/>
                <a:gd name="T72" fmla="*/ 1499 w 3780"/>
                <a:gd name="T73" fmla="*/ 3879 h 4320"/>
                <a:gd name="T74" fmla="*/ 1445 w 3780"/>
                <a:gd name="T75" fmla="*/ 4001 h 4320"/>
                <a:gd name="T76" fmla="*/ 1445 w 3780"/>
                <a:gd name="T77" fmla="*/ 4112 h 4320"/>
                <a:gd name="T78" fmla="*/ 1499 w 3780"/>
                <a:gd name="T79" fmla="*/ 4224 h 4320"/>
                <a:gd name="T80" fmla="*/ 1600 w 3780"/>
                <a:gd name="T81" fmla="*/ 4300 h 4320"/>
                <a:gd name="T82" fmla="*/ 2430 w 3780"/>
                <a:gd name="T83" fmla="*/ 4320 h 4320"/>
                <a:gd name="T84" fmla="*/ 2493 w 3780"/>
                <a:gd name="T85" fmla="*/ 4293 h 4320"/>
                <a:gd name="T86" fmla="*/ 2519 w 3780"/>
                <a:gd name="T87" fmla="*/ 4140 h 4320"/>
                <a:gd name="T88" fmla="*/ 2791 w 3780"/>
                <a:gd name="T89" fmla="*/ 4134 h 4320"/>
                <a:gd name="T90" fmla="*/ 2917 w 3780"/>
                <a:gd name="T91" fmla="*/ 4098 h 4320"/>
                <a:gd name="T92" fmla="*/ 3028 w 3780"/>
                <a:gd name="T93" fmla="*/ 4035 h 4320"/>
                <a:gd name="T94" fmla="*/ 3119 w 3780"/>
                <a:gd name="T95" fmla="*/ 3947 h 4320"/>
                <a:gd name="T96" fmla="*/ 3187 w 3780"/>
                <a:gd name="T97" fmla="*/ 3840 h 4320"/>
                <a:gd name="T98" fmla="*/ 3229 w 3780"/>
                <a:gd name="T99" fmla="*/ 3717 h 4320"/>
                <a:gd name="T100" fmla="*/ 3240 w 3780"/>
                <a:gd name="T101" fmla="*/ 3241 h 4320"/>
                <a:gd name="T102" fmla="*/ 3740 w 3780"/>
                <a:gd name="T103" fmla="*/ 3226 h 4320"/>
                <a:gd name="T104" fmla="*/ 3780 w 3780"/>
                <a:gd name="T105" fmla="*/ 3150 h 4320"/>
                <a:gd name="T106" fmla="*/ 3765 w 3780"/>
                <a:gd name="T107" fmla="*/ 1660 h 4320"/>
                <a:gd name="T108" fmla="*/ 3689 w 3780"/>
                <a:gd name="T109" fmla="*/ 1621 h 4320"/>
                <a:gd name="T110" fmla="*/ 1685 w 3780"/>
                <a:gd name="T111" fmla="*/ 4139 h 4320"/>
                <a:gd name="T112" fmla="*/ 1626 w 3780"/>
                <a:gd name="T113" fmla="*/ 4083 h 4320"/>
                <a:gd name="T114" fmla="*/ 1626 w 3780"/>
                <a:gd name="T115" fmla="*/ 4010 h 4320"/>
                <a:gd name="T116" fmla="*/ 1685 w 3780"/>
                <a:gd name="T117" fmla="*/ 3963 h 4320"/>
                <a:gd name="T118" fmla="*/ 3240 w 3780"/>
                <a:gd name="T119" fmla="*/ 3060 h 4320"/>
                <a:gd name="T120" fmla="*/ 3600 w 3780"/>
                <a:gd name="T121" fmla="*/ 306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80" h="4320">
                  <a:moveTo>
                    <a:pt x="3689" y="1621"/>
                  </a:moveTo>
                  <a:lnTo>
                    <a:pt x="3240" y="1621"/>
                  </a:lnTo>
                  <a:lnTo>
                    <a:pt x="3240" y="1276"/>
                  </a:lnTo>
                  <a:lnTo>
                    <a:pt x="3240" y="1276"/>
                  </a:lnTo>
                  <a:lnTo>
                    <a:pt x="3240" y="1249"/>
                  </a:lnTo>
                  <a:lnTo>
                    <a:pt x="3238" y="1220"/>
                  </a:lnTo>
                  <a:lnTo>
                    <a:pt x="3231" y="1165"/>
                  </a:lnTo>
                  <a:lnTo>
                    <a:pt x="3221" y="1108"/>
                  </a:lnTo>
                  <a:lnTo>
                    <a:pt x="3208" y="1052"/>
                  </a:lnTo>
                  <a:lnTo>
                    <a:pt x="3189" y="995"/>
                  </a:lnTo>
                  <a:lnTo>
                    <a:pt x="3169" y="940"/>
                  </a:lnTo>
                  <a:lnTo>
                    <a:pt x="3144" y="883"/>
                  </a:lnTo>
                  <a:lnTo>
                    <a:pt x="3115" y="827"/>
                  </a:lnTo>
                  <a:lnTo>
                    <a:pt x="3083" y="774"/>
                  </a:lnTo>
                  <a:lnTo>
                    <a:pt x="3048" y="718"/>
                  </a:lnTo>
                  <a:lnTo>
                    <a:pt x="3010" y="666"/>
                  </a:lnTo>
                  <a:lnTo>
                    <a:pt x="2968" y="613"/>
                  </a:lnTo>
                  <a:lnTo>
                    <a:pt x="2922" y="562"/>
                  </a:lnTo>
                  <a:lnTo>
                    <a:pt x="2875" y="512"/>
                  </a:lnTo>
                  <a:lnTo>
                    <a:pt x="2825" y="465"/>
                  </a:lnTo>
                  <a:lnTo>
                    <a:pt x="2771" y="418"/>
                  </a:lnTo>
                  <a:lnTo>
                    <a:pt x="2716" y="373"/>
                  </a:lnTo>
                  <a:lnTo>
                    <a:pt x="2657" y="329"/>
                  </a:lnTo>
                  <a:lnTo>
                    <a:pt x="2597" y="287"/>
                  </a:lnTo>
                  <a:lnTo>
                    <a:pt x="2533" y="248"/>
                  </a:lnTo>
                  <a:lnTo>
                    <a:pt x="2467" y="211"/>
                  </a:lnTo>
                  <a:lnTo>
                    <a:pt x="2400" y="178"/>
                  </a:lnTo>
                  <a:lnTo>
                    <a:pt x="2330" y="146"/>
                  </a:lnTo>
                  <a:lnTo>
                    <a:pt x="2258" y="117"/>
                  </a:lnTo>
                  <a:lnTo>
                    <a:pt x="2184" y="91"/>
                  </a:lnTo>
                  <a:lnTo>
                    <a:pt x="2108" y="67"/>
                  </a:lnTo>
                  <a:lnTo>
                    <a:pt x="2031" y="49"/>
                  </a:lnTo>
                  <a:lnTo>
                    <a:pt x="1950" y="32"/>
                  </a:lnTo>
                  <a:lnTo>
                    <a:pt x="1870" y="18"/>
                  </a:lnTo>
                  <a:lnTo>
                    <a:pt x="1788" y="8"/>
                  </a:lnTo>
                  <a:lnTo>
                    <a:pt x="1705" y="3"/>
                  </a:lnTo>
                  <a:lnTo>
                    <a:pt x="1620" y="0"/>
                  </a:lnTo>
                  <a:lnTo>
                    <a:pt x="1620" y="0"/>
                  </a:lnTo>
                  <a:lnTo>
                    <a:pt x="1534" y="3"/>
                  </a:lnTo>
                  <a:lnTo>
                    <a:pt x="1452" y="8"/>
                  </a:lnTo>
                  <a:lnTo>
                    <a:pt x="1370" y="18"/>
                  </a:lnTo>
                  <a:lnTo>
                    <a:pt x="1287" y="32"/>
                  </a:lnTo>
                  <a:lnTo>
                    <a:pt x="1209" y="49"/>
                  </a:lnTo>
                  <a:lnTo>
                    <a:pt x="1131" y="67"/>
                  </a:lnTo>
                  <a:lnTo>
                    <a:pt x="1056" y="91"/>
                  </a:lnTo>
                  <a:lnTo>
                    <a:pt x="982" y="117"/>
                  </a:lnTo>
                  <a:lnTo>
                    <a:pt x="910" y="146"/>
                  </a:lnTo>
                  <a:lnTo>
                    <a:pt x="839" y="178"/>
                  </a:lnTo>
                  <a:lnTo>
                    <a:pt x="772" y="211"/>
                  </a:lnTo>
                  <a:lnTo>
                    <a:pt x="707" y="248"/>
                  </a:lnTo>
                  <a:lnTo>
                    <a:pt x="643" y="287"/>
                  </a:lnTo>
                  <a:lnTo>
                    <a:pt x="582" y="329"/>
                  </a:lnTo>
                  <a:lnTo>
                    <a:pt x="524" y="373"/>
                  </a:lnTo>
                  <a:lnTo>
                    <a:pt x="468" y="418"/>
                  </a:lnTo>
                  <a:lnTo>
                    <a:pt x="415" y="465"/>
                  </a:lnTo>
                  <a:lnTo>
                    <a:pt x="364" y="512"/>
                  </a:lnTo>
                  <a:lnTo>
                    <a:pt x="316" y="562"/>
                  </a:lnTo>
                  <a:lnTo>
                    <a:pt x="272" y="613"/>
                  </a:lnTo>
                  <a:lnTo>
                    <a:pt x="230" y="666"/>
                  </a:lnTo>
                  <a:lnTo>
                    <a:pt x="191" y="718"/>
                  </a:lnTo>
                  <a:lnTo>
                    <a:pt x="156" y="774"/>
                  </a:lnTo>
                  <a:lnTo>
                    <a:pt x="124" y="827"/>
                  </a:lnTo>
                  <a:lnTo>
                    <a:pt x="96" y="883"/>
                  </a:lnTo>
                  <a:lnTo>
                    <a:pt x="70" y="940"/>
                  </a:lnTo>
                  <a:lnTo>
                    <a:pt x="50" y="995"/>
                  </a:lnTo>
                  <a:lnTo>
                    <a:pt x="32" y="1052"/>
                  </a:lnTo>
                  <a:lnTo>
                    <a:pt x="18" y="1108"/>
                  </a:lnTo>
                  <a:lnTo>
                    <a:pt x="8" y="1165"/>
                  </a:lnTo>
                  <a:lnTo>
                    <a:pt x="2" y="1220"/>
                  </a:lnTo>
                  <a:lnTo>
                    <a:pt x="0" y="1249"/>
                  </a:lnTo>
                  <a:lnTo>
                    <a:pt x="0" y="1276"/>
                  </a:lnTo>
                  <a:lnTo>
                    <a:pt x="0" y="1422"/>
                  </a:lnTo>
                  <a:lnTo>
                    <a:pt x="180" y="1422"/>
                  </a:lnTo>
                  <a:lnTo>
                    <a:pt x="180" y="1276"/>
                  </a:lnTo>
                  <a:lnTo>
                    <a:pt x="180" y="1276"/>
                  </a:lnTo>
                  <a:lnTo>
                    <a:pt x="181" y="1229"/>
                  </a:lnTo>
                  <a:lnTo>
                    <a:pt x="186" y="1182"/>
                  </a:lnTo>
                  <a:lnTo>
                    <a:pt x="196" y="1135"/>
                  </a:lnTo>
                  <a:lnTo>
                    <a:pt x="208" y="1086"/>
                  </a:lnTo>
                  <a:lnTo>
                    <a:pt x="225" y="1039"/>
                  </a:lnTo>
                  <a:lnTo>
                    <a:pt x="243" y="990"/>
                  </a:lnTo>
                  <a:lnTo>
                    <a:pt x="267" y="943"/>
                  </a:lnTo>
                  <a:lnTo>
                    <a:pt x="292" y="896"/>
                  </a:lnTo>
                  <a:lnTo>
                    <a:pt x="321" y="849"/>
                  </a:lnTo>
                  <a:lnTo>
                    <a:pt x="352" y="802"/>
                  </a:lnTo>
                  <a:lnTo>
                    <a:pt x="388" y="757"/>
                  </a:lnTo>
                  <a:lnTo>
                    <a:pt x="425" y="712"/>
                  </a:lnTo>
                  <a:lnTo>
                    <a:pt x="465" y="668"/>
                  </a:lnTo>
                  <a:lnTo>
                    <a:pt x="507" y="624"/>
                  </a:lnTo>
                  <a:lnTo>
                    <a:pt x="552" y="582"/>
                  </a:lnTo>
                  <a:lnTo>
                    <a:pt x="601" y="542"/>
                  </a:lnTo>
                  <a:lnTo>
                    <a:pt x="651" y="503"/>
                  </a:lnTo>
                  <a:lnTo>
                    <a:pt x="703" y="467"/>
                  </a:lnTo>
                  <a:lnTo>
                    <a:pt x="757" y="430"/>
                  </a:lnTo>
                  <a:lnTo>
                    <a:pt x="814" y="396"/>
                  </a:lnTo>
                  <a:lnTo>
                    <a:pt x="871" y="364"/>
                  </a:lnTo>
                  <a:lnTo>
                    <a:pt x="932" y="334"/>
                  </a:lnTo>
                  <a:lnTo>
                    <a:pt x="994" y="307"/>
                  </a:lnTo>
                  <a:lnTo>
                    <a:pt x="1057" y="282"/>
                  </a:lnTo>
                  <a:lnTo>
                    <a:pt x="1123" y="258"/>
                  </a:lnTo>
                  <a:lnTo>
                    <a:pt x="1190" y="240"/>
                  </a:lnTo>
                  <a:lnTo>
                    <a:pt x="1259" y="222"/>
                  </a:lnTo>
                  <a:lnTo>
                    <a:pt x="1329" y="208"/>
                  </a:lnTo>
                  <a:lnTo>
                    <a:pt x="1400" y="196"/>
                  </a:lnTo>
                  <a:lnTo>
                    <a:pt x="1472" y="188"/>
                  </a:lnTo>
                  <a:lnTo>
                    <a:pt x="1546" y="183"/>
                  </a:lnTo>
                  <a:lnTo>
                    <a:pt x="1620" y="181"/>
                  </a:lnTo>
                  <a:lnTo>
                    <a:pt x="1620" y="181"/>
                  </a:lnTo>
                  <a:lnTo>
                    <a:pt x="1694" y="183"/>
                  </a:lnTo>
                  <a:lnTo>
                    <a:pt x="1767" y="188"/>
                  </a:lnTo>
                  <a:lnTo>
                    <a:pt x="1840" y="196"/>
                  </a:lnTo>
                  <a:lnTo>
                    <a:pt x="1910" y="208"/>
                  </a:lnTo>
                  <a:lnTo>
                    <a:pt x="1981" y="222"/>
                  </a:lnTo>
                  <a:lnTo>
                    <a:pt x="2049" y="240"/>
                  </a:lnTo>
                  <a:lnTo>
                    <a:pt x="2117" y="258"/>
                  </a:lnTo>
                  <a:lnTo>
                    <a:pt x="2182" y="282"/>
                  </a:lnTo>
                  <a:lnTo>
                    <a:pt x="2246" y="307"/>
                  </a:lnTo>
                  <a:lnTo>
                    <a:pt x="2308" y="334"/>
                  </a:lnTo>
                  <a:lnTo>
                    <a:pt x="2368" y="364"/>
                  </a:lnTo>
                  <a:lnTo>
                    <a:pt x="2425" y="396"/>
                  </a:lnTo>
                  <a:lnTo>
                    <a:pt x="2483" y="430"/>
                  </a:lnTo>
                  <a:lnTo>
                    <a:pt x="2536" y="467"/>
                  </a:lnTo>
                  <a:lnTo>
                    <a:pt x="2588" y="503"/>
                  </a:lnTo>
                  <a:lnTo>
                    <a:pt x="2639" y="542"/>
                  </a:lnTo>
                  <a:lnTo>
                    <a:pt x="2687" y="582"/>
                  </a:lnTo>
                  <a:lnTo>
                    <a:pt x="2731" y="624"/>
                  </a:lnTo>
                  <a:lnTo>
                    <a:pt x="2775" y="668"/>
                  </a:lnTo>
                  <a:lnTo>
                    <a:pt x="2815" y="712"/>
                  </a:lnTo>
                  <a:lnTo>
                    <a:pt x="2852" y="757"/>
                  </a:lnTo>
                  <a:lnTo>
                    <a:pt x="2887" y="802"/>
                  </a:lnTo>
                  <a:lnTo>
                    <a:pt x="2919" y="849"/>
                  </a:lnTo>
                  <a:lnTo>
                    <a:pt x="2947" y="896"/>
                  </a:lnTo>
                  <a:lnTo>
                    <a:pt x="2973" y="943"/>
                  </a:lnTo>
                  <a:lnTo>
                    <a:pt x="2994" y="990"/>
                  </a:lnTo>
                  <a:lnTo>
                    <a:pt x="3015" y="1039"/>
                  </a:lnTo>
                  <a:lnTo>
                    <a:pt x="3031" y="1086"/>
                  </a:lnTo>
                  <a:lnTo>
                    <a:pt x="3043" y="1135"/>
                  </a:lnTo>
                  <a:lnTo>
                    <a:pt x="3053" y="1182"/>
                  </a:lnTo>
                  <a:lnTo>
                    <a:pt x="3058" y="1229"/>
                  </a:lnTo>
                  <a:lnTo>
                    <a:pt x="3060" y="1276"/>
                  </a:lnTo>
                  <a:lnTo>
                    <a:pt x="3060" y="1710"/>
                  </a:lnTo>
                  <a:lnTo>
                    <a:pt x="3060" y="1801"/>
                  </a:lnTo>
                  <a:lnTo>
                    <a:pt x="3060" y="3150"/>
                  </a:lnTo>
                  <a:lnTo>
                    <a:pt x="3060" y="3150"/>
                  </a:lnTo>
                  <a:lnTo>
                    <a:pt x="3060" y="3154"/>
                  </a:lnTo>
                  <a:lnTo>
                    <a:pt x="3060" y="3612"/>
                  </a:lnTo>
                  <a:lnTo>
                    <a:pt x="3060" y="3612"/>
                  </a:lnTo>
                  <a:lnTo>
                    <a:pt x="3058" y="3647"/>
                  </a:lnTo>
                  <a:lnTo>
                    <a:pt x="3053" y="3682"/>
                  </a:lnTo>
                  <a:lnTo>
                    <a:pt x="3045" y="3716"/>
                  </a:lnTo>
                  <a:lnTo>
                    <a:pt x="3033" y="3748"/>
                  </a:lnTo>
                  <a:lnTo>
                    <a:pt x="3018" y="3778"/>
                  </a:lnTo>
                  <a:lnTo>
                    <a:pt x="2999" y="3806"/>
                  </a:lnTo>
                  <a:lnTo>
                    <a:pt x="2979" y="3833"/>
                  </a:lnTo>
                  <a:lnTo>
                    <a:pt x="2958" y="3858"/>
                  </a:lnTo>
                  <a:lnTo>
                    <a:pt x="2932" y="3880"/>
                  </a:lnTo>
                  <a:lnTo>
                    <a:pt x="2905" y="3900"/>
                  </a:lnTo>
                  <a:lnTo>
                    <a:pt x="2877" y="3919"/>
                  </a:lnTo>
                  <a:lnTo>
                    <a:pt x="2847" y="3932"/>
                  </a:lnTo>
                  <a:lnTo>
                    <a:pt x="2815" y="3944"/>
                  </a:lnTo>
                  <a:lnTo>
                    <a:pt x="2781" y="3952"/>
                  </a:lnTo>
                  <a:lnTo>
                    <a:pt x="2746" y="3959"/>
                  </a:lnTo>
                  <a:lnTo>
                    <a:pt x="2711" y="3961"/>
                  </a:lnTo>
                  <a:lnTo>
                    <a:pt x="2519" y="3961"/>
                  </a:lnTo>
                  <a:lnTo>
                    <a:pt x="2519" y="3870"/>
                  </a:lnTo>
                  <a:lnTo>
                    <a:pt x="2519" y="3870"/>
                  </a:lnTo>
                  <a:lnTo>
                    <a:pt x="2518" y="3852"/>
                  </a:lnTo>
                  <a:lnTo>
                    <a:pt x="2513" y="3835"/>
                  </a:lnTo>
                  <a:lnTo>
                    <a:pt x="2504" y="3820"/>
                  </a:lnTo>
                  <a:lnTo>
                    <a:pt x="2493" y="3806"/>
                  </a:lnTo>
                  <a:lnTo>
                    <a:pt x="2479" y="3796"/>
                  </a:lnTo>
                  <a:lnTo>
                    <a:pt x="2464" y="3788"/>
                  </a:lnTo>
                  <a:lnTo>
                    <a:pt x="2447" y="3783"/>
                  </a:lnTo>
                  <a:lnTo>
                    <a:pt x="2430" y="3780"/>
                  </a:lnTo>
                  <a:lnTo>
                    <a:pt x="1702" y="3780"/>
                  </a:lnTo>
                  <a:lnTo>
                    <a:pt x="1702" y="3780"/>
                  </a:lnTo>
                  <a:lnTo>
                    <a:pt x="1675" y="3781"/>
                  </a:lnTo>
                  <a:lnTo>
                    <a:pt x="1648" y="3786"/>
                  </a:lnTo>
                  <a:lnTo>
                    <a:pt x="1623" y="3793"/>
                  </a:lnTo>
                  <a:lnTo>
                    <a:pt x="1600" y="3801"/>
                  </a:lnTo>
                  <a:lnTo>
                    <a:pt x="1576" y="3813"/>
                  </a:lnTo>
                  <a:lnTo>
                    <a:pt x="1556" y="3827"/>
                  </a:lnTo>
                  <a:lnTo>
                    <a:pt x="1536" y="3842"/>
                  </a:lnTo>
                  <a:lnTo>
                    <a:pt x="1516" y="3858"/>
                  </a:lnTo>
                  <a:lnTo>
                    <a:pt x="1499" y="3879"/>
                  </a:lnTo>
                  <a:lnTo>
                    <a:pt x="1484" y="3900"/>
                  </a:lnTo>
                  <a:lnTo>
                    <a:pt x="1472" y="3922"/>
                  </a:lnTo>
                  <a:lnTo>
                    <a:pt x="1460" y="3947"/>
                  </a:lnTo>
                  <a:lnTo>
                    <a:pt x="1452" y="3973"/>
                  </a:lnTo>
                  <a:lnTo>
                    <a:pt x="1445" y="4001"/>
                  </a:lnTo>
                  <a:lnTo>
                    <a:pt x="1442" y="4030"/>
                  </a:lnTo>
                  <a:lnTo>
                    <a:pt x="1440" y="4058"/>
                  </a:lnTo>
                  <a:lnTo>
                    <a:pt x="1440" y="4058"/>
                  </a:lnTo>
                  <a:lnTo>
                    <a:pt x="1442" y="4085"/>
                  </a:lnTo>
                  <a:lnTo>
                    <a:pt x="1445" y="4112"/>
                  </a:lnTo>
                  <a:lnTo>
                    <a:pt x="1452" y="4137"/>
                  </a:lnTo>
                  <a:lnTo>
                    <a:pt x="1460" y="4161"/>
                  </a:lnTo>
                  <a:lnTo>
                    <a:pt x="1472" y="4184"/>
                  </a:lnTo>
                  <a:lnTo>
                    <a:pt x="1484" y="4204"/>
                  </a:lnTo>
                  <a:lnTo>
                    <a:pt x="1499" y="4224"/>
                  </a:lnTo>
                  <a:lnTo>
                    <a:pt x="1516" y="4243"/>
                  </a:lnTo>
                  <a:lnTo>
                    <a:pt x="1536" y="4261"/>
                  </a:lnTo>
                  <a:lnTo>
                    <a:pt x="1556" y="4276"/>
                  </a:lnTo>
                  <a:lnTo>
                    <a:pt x="1576" y="4288"/>
                  </a:lnTo>
                  <a:lnTo>
                    <a:pt x="1600" y="4300"/>
                  </a:lnTo>
                  <a:lnTo>
                    <a:pt x="1623" y="4308"/>
                  </a:lnTo>
                  <a:lnTo>
                    <a:pt x="1648" y="4315"/>
                  </a:lnTo>
                  <a:lnTo>
                    <a:pt x="1675" y="4318"/>
                  </a:lnTo>
                  <a:lnTo>
                    <a:pt x="1702" y="4320"/>
                  </a:lnTo>
                  <a:lnTo>
                    <a:pt x="2430" y="4320"/>
                  </a:lnTo>
                  <a:lnTo>
                    <a:pt x="2430" y="4320"/>
                  </a:lnTo>
                  <a:lnTo>
                    <a:pt x="2447" y="4318"/>
                  </a:lnTo>
                  <a:lnTo>
                    <a:pt x="2464" y="4313"/>
                  </a:lnTo>
                  <a:lnTo>
                    <a:pt x="2479" y="4305"/>
                  </a:lnTo>
                  <a:lnTo>
                    <a:pt x="2493" y="4293"/>
                  </a:lnTo>
                  <a:lnTo>
                    <a:pt x="2504" y="4280"/>
                  </a:lnTo>
                  <a:lnTo>
                    <a:pt x="2513" y="4265"/>
                  </a:lnTo>
                  <a:lnTo>
                    <a:pt x="2518" y="4248"/>
                  </a:lnTo>
                  <a:lnTo>
                    <a:pt x="2519" y="4231"/>
                  </a:lnTo>
                  <a:lnTo>
                    <a:pt x="2519" y="4140"/>
                  </a:lnTo>
                  <a:lnTo>
                    <a:pt x="2711" y="4140"/>
                  </a:lnTo>
                  <a:lnTo>
                    <a:pt x="2711" y="4140"/>
                  </a:lnTo>
                  <a:lnTo>
                    <a:pt x="2738" y="4140"/>
                  </a:lnTo>
                  <a:lnTo>
                    <a:pt x="2765" y="4137"/>
                  </a:lnTo>
                  <a:lnTo>
                    <a:pt x="2791" y="4134"/>
                  </a:lnTo>
                  <a:lnTo>
                    <a:pt x="2818" y="4130"/>
                  </a:lnTo>
                  <a:lnTo>
                    <a:pt x="2843" y="4124"/>
                  </a:lnTo>
                  <a:lnTo>
                    <a:pt x="2869" y="4117"/>
                  </a:lnTo>
                  <a:lnTo>
                    <a:pt x="2892" y="4109"/>
                  </a:lnTo>
                  <a:lnTo>
                    <a:pt x="2917" y="4098"/>
                  </a:lnTo>
                  <a:lnTo>
                    <a:pt x="2941" y="4088"/>
                  </a:lnTo>
                  <a:lnTo>
                    <a:pt x="2963" y="4077"/>
                  </a:lnTo>
                  <a:lnTo>
                    <a:pt x="2984" y="4063"/>
                  </a:lnTo>
                  <a:lnTo>
                    <a:pt x="3006" y="4050"/>
                  </a:lnTo>
                  <a:lnTo>
                    <a:pt x="3028" y="4035"/>
                  </a:lnTo>
                  <a:lnTo>
                    <a:pt x="3046" y="4020"/>
                  </a:lnTo>
                  <a:lnTo>
                    <a:pt x="3067" y="4003"/>
                  </a:lnTo>
                  <a:lnTo>
                    <a:pt x="3085" y="3986"/>
                  </a:lnTo>
                  <a:lnTo>
                    <a:pt x="3102" y="3968"/>
                  </a:lnTo>
                  <a:lnTo>
                    <a:pt x="3119" y="3947"/>
                  </a:lnTo>
                  <a:lnTo>
                    <a:pt x="3135" y="3927"/>
                  </a:lnTo>
                  <a:lnTo>
                    <a:pt x="3149" y="3907"/>
                  </a:lnTo>
                  <a:lnTo>
                    <a:pt x="3164" y="3885"/>
                  </a:lnTo>
                  <a:lnTo>
                    <a:pt x="3176" y="3863"/>
                  </a:lnTo>
                  <a:lnTo>
                    <a:pt x="3187" y="3840"/>
                  </a:lnTo>
                  <a:lnTo>
                    <a:pt x="3198" y="3818"/>
                  </a:lnTo>
                  <a:lnTo>
                    <a:pt x="3208" y="3793"/>
                  </a:lnTo>
                  <a:lnTo>
                    <a:pt x="3216" y="3770"/>
                  </a:lnTo>
                  <a:lnTo>
                    <a:pt x="3223" y="3744"/>
                  </a:lnTo>
                  <a:lnTo>
                    <a:pt x="3229" y="3717"/>
                  </a:lnTo>
                  <a:lnTo>
                    <a:pt x="3234" y="3692"/>
                  </a:lnTo>
                  <a:lnTo>
                    <a:pt x="3238" y="3665"/>
                  </a:lnTo>
                  <a:lnTo>
                    <a:pt x="3240" y="3639"/>
                  </a:lnTo>
                  <a:lnTo>
                    <a:pt x="3240" y="3612"/>
                  </a:lnTo>
                  <a:lnTo>
                    <a:pt x="3240" y="3241"/>
                  </a:lnTo>
                  <a:lnTo>
                    <a:pt x="3689" y="3241"/>
                  </a:lnTo>
                  <a:lnTo>
                    <a:pt x="3689" y="3241"/>
                  </a:lnTo>
                  <a:lnTo>
                    <a:pt x="3708" y="3239"/>
                  </a:lnTo>
                  <a:lnTo>
                    <a:pt x="3725" y="3232"/>
                  </a:lnTo>
                  <a:lnTo>
                    <a:pt x="3740" y="3226"/>
                  </a:lnTo>
                  <a:lnTo>
                    <a:pt x="3753" y="3214"/>
                  </a:lnTo>
                  <a:lnTo>
                    <a:pt x="3765" y="3201"/>
                  </a:lnTo>
                  <a:lnTo>
                    <a:pt x="3773" y="3185"/>
                  </a:lnTo>
                  <a:lnTo>
                    <a:pt x="3778" y="3169"/>
                  </a:lnTo>
                  <a:lnTo>
                    <a:pt x="3780" y="3150"/>
                  </a:lnTo>
                  <a:lnTo>
                    <a:pt x="3780" y="1710"/>
                  </a:lnTo>
                  <a:lnTo>
                    <a:pt x="3780" y="1710"/>
                  </a:lnTo>
                  <a:lnTo>
                    <a:pt x="3778" y="1692"/>
                  </a:lnTo>
                  <a:lnTo>
                    <a:pt x="3773" y="1675"/>
                  </a:lnTo>
                  <a:lnTo>
                    <a:pt x="3765" y="1660"/>
                  </a:lnTo>
                  <a:lnTo>
                    <a:pt x="3753" y="1646"/>
                  </a:lnTo>
                  <a:lnTo>
                    <a:pt x="3740" y="1636"/>
                  </a:lnTo>
                  <a:lnTo>
                    <a:pt x="3725" y="1628"/>
                  </a:lnTo>
                  <a:lnTo>
                    <a:pt x="3708" y="1623"/>
                  </a:lnTo>
                  <a:lnTo>
                    <a:pt x="3689" y="1621"/>
                  </a:lnTo>
                  <a:lnTo>
                    <a:pt x="3689" y="1621"/>
                  </a:lnTo>
                  <a:close/>
                  <a:moveTo>
                    <a:pt x="2340" y="4140"/>
                  </a:moveTo>
                  <a:lnTo>
                    <a:pt x="1702" y="4140"/>
                  </a:lnTo>
                  <a:lnTo>
                    <a:pt x="1702" y="4140"/>
                  </a:lnTo>
                  <a:lnTo>
                    <a:pt x="1685" y="4139"/>
                  </a:lnTo>
                  <a:lnTo>
                    <a:pt x="1670" y="4134"/>
                  </a:lnTo>
                  <a:lnTo>
                    <a:pt x="1655" y="4125"/>
                  </a:lnTo>
                  <a:lnTo>
                    <a:pt x="1643" y="4114"/>
                  </a:lnTo>
                  <a:lnTo>
                    <a:pt x="1633" y="4100"/>
                  </a:lnTo>
                  <a:lnTo>
                    <a:pt x="1626" y="4083"/>
                  </a:lnTo>
                  <a:lnTo>
                    <a:pt x="1621" y="4063"/>
                  </a:lnTo>
                  <a:lnTo>
                    <a:pt x="1620" y="4041"/>
                  </a:lnTo>
                  <a:lnTo>
                    <a:pt x="1620" y="4041"/>
                  </a:lnTo>
                  <a:lnTo>
                    <a:pt x="1621" y="4025"/>
                  </a:lnTo>
                  <a:lnTo>
                    <a:pt x="1626" y="4010"/>
                  </a:lnTo>
                  <a:lnTo>
                    <a:pt x="1633" y="3996"/>
                  </a:lnTo>
                  <a:lnTo>
                    <a:pt x="1643" y="3984"/>
                  </a:lnTo>
                  <a:lnTo>
                    <a:pt x="1655" y="3974"/>
                  </a:lnTo>
                  <a:lnTo>
                    <a:pt x="1670" y="3968"/>
                  </a:lnTo>
                  <a:lnTo>
                    <a:pt x="1685" y="3963"/>
                  </a:lnTo>
                  <a:lnTo>
                    <a:pt x="1702" y="3961"/>
                  </a:lnTo>
                  <a:lnTo>
                    <a:pt x="2340" y="3961"/>
                  </a:lnTo>
                  <a:lnTo>
                    <a:pt x="2340" y="4140"/>
                  </a:lnTo>
                  <a:close/>
                  <a:moveTo>
                    <a:pt x="3600" y="3060"/>
                  </a:moveTo>
                  <a:lnTo>
                    <a:pt x="3240" y="3060"/>
                  </a:lnTo>
                  <a:lnTo>
                    <a:pt x="3240" y="3060"/>
                  </a:lnTo>
                  <a:lnTo>
                    <a:pt x="3240" y="3056"/>
                  </a:lnTo>
                  <a:lnTo>
                    <a:pt x="3240" y="1801"/>
                  </a:lnTo>
                  <a:lnTo>
                    <a:pt x="3600" y="1801"/>
                  </a:lnTo>
                  <a:lnTo>
                    <a:pt x="3600" y="306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defTabSz="609036">
                <a:defRPr/>
              </a:pPr>
              <a:endParaRPr lang="en-US" sz="1599">
                <a:latin typeface="Calibri"/>
                <a:cs typeface="Calibri"/>
              </a:endParaRPr>
            </a:p>
          </p:txBody>
        </p:sp>
        <p:sp>
          <p:nvSpPr>
            <p:cNvPr id="80" name="Freeform 6">
              <a:extLst>
                <a:ext uri="{FF2B5EF4-FFF2-40B4-BE49-F238E27FC236}">
                  <a16:creationId xmlns:a16="http://schemas.microsoft.com/office/drawing/2014/main" id="{785C444C-0916-41EF-8190-79F2336A945E}"/>
                </a:ext>
              </a:extLst>
            </p:cNvPr>
            <p:cNvSpPr>
              <a:spLocks noEditPoints="1"/>
            </p:cNvSpPr>
            <p:nvPr/>
          </p:nvSpPr>
          <p:spPr bwMode="auto">
            <a:xfrm>
              <a:off x="1477887" y="2681759"/>
              <a:ext cx="252101" cy="322100"/>
            </a:xfrm>
            <a:custGeom>
              <a:avLst/>
              <a:gdLst>
                <a:gd name="T0" fmla="*/ 2515 w 2521"/>
                <a:gd name="T1" fmla="*/ 1130 h 3221"/>
                <a:gd name="T2" fmla="*/ 2444 w 2521"/>
                <a:gd name="T3" fmla="*/ 826 h 3221"/>
                <a:gd name="T4" fmla="*/ 2305 w 2521"/>
                <a:gd name="T5" fmla="*/ 556 h 3221"/>
                <a:gd name="T6" fmla="*/ 2107 w 2521"/>
                <a:gd name="T7" fmla="*/ 328 h 3221"/>
                <a:gd name="T8" fmla="*/ 1860 w 2521"/>
                <a:gd name="T9" fmla="*/ 153 h 3221"/>
                <a:gd name="T10" fmla="*/ 1575 w 2521"/>
                <a:gd name="T11" fmla="*/ 41 h 3221"/>
                <a:gd name="T12" fmla="*/ 1261 w 2521"/>
                <a:gd name="T13" fmla="*/ 0 h 3221"/>
                <a:gd name="T14" fmla="*/ 1007 w 2521"/>
                <a:gd name="T15" fmla="*/ 25 h 3221"/>
                <a:gd name="T16" fmla="*/ 715 w 2521"/>
                <a:gd name="T17" fmla="*/ 124 h 3221"/>
                <a:gd name="T18" fmla="*/ 460 w 2521"/>
                <a:gd name="T19" fmla="*/ 289 h 3221"/>
                <a:gd name="T20" fmla="*/ 252 w 2521"/>
                <a:gd name="T21" fmla="*/ 507 h 3221"/>
                <a:gd name="T22" fmla="*/ 99 w 2521"/>
                <a:gd name="T23" fmla="*/ 771 h 3221"/>
                <a:gd name="T24" fmla="*/ 15 w 2521"/>
                <a:gd name="T25" fmla="*/ 1069 h 3221"/>
                <a:gd name="T26" fmla="*/ 0 w 2521"/>
                <a:gd name="T27" fmla="*/ 1581 h 3221"/>
                <a:gd name="T28" fmla="*/ 39 w 2521"/>
                <a:gd name="T29" fmla="*/ 1909 h 3221"/>
                <a:gd name="T30" fmla="*/ 146 w 2521"/>
                <a:gd name="T31" fmla="*/ 2254 h 3221"/>
                <a:gd name="T32" fmla="*/ 316 w 2521"/>
                <a:gd name="T33" fmla="*/ 2587 h 3221"/>
                <a:gd name="T34" fmla="*/ 541 w 2521"/>
                <a:gd name="T35" fmla="*/ 2877 h 3221"/>
                <a:gd name="T36" fmla="*/ 756 w 2521"/>
                <a:gd name="T37" fmla="*/ 3058 h 3221"/>
                <a:gd name="T38" fmla="*/ 903 w 2521"/>
                <a:gd name="T39" fmla="*/ 3140 h 3221"/>
                <a:gd name="T40" fmla="*/ 1061 w 2521"/>
                <a:gd name="T41" fmla="*/ 3196 h 3221"/>
                <a:gd name="T42" fmla="*/ 1227 w 2521"/>
                <a:gd name="T43" fmla="*/ 3221 h 3221"/>
                <a:gd name="T44" fmla="*/ 1355 w 2521"/>
                <a:gd name="T45" fmla="*/ 3216 h 3221"/>
                <a:gd name="T46" fmla="*/ 1509 w 2521"/>
                <a:gd name="T47" fmla="*/ 3182 h 3221"/>
                <a:gd name="T48" fmla="*/ 1659 w 2521"/>
                <a:gd name="T49" fmla="*/ 3120 h 3221"/>
                <a:gd name="T50" fmla="*/ 1907 w 2521"/>
                <a:gd name="T51" fmla="*/ 2951 h 3221"/>
                <a:gd name="T52" fmla="*/ 2145 w 2521"/>
                <a:gd name="T53" fmla="*/ 2691 h 3221"/>
                <a:gd name="T54" fmla="*/ 2335 w 2521"/>
                <a:gd name="T55" fmla="*/ 2378 h 3221"/>
                <a:gd name="T56" fmla="*/ 2463 w 2521"/>
                <a:gd name="T57" fmla="*/ 2036 h 3221"/>
                <a:gd name="T58" fmla="*/ 2520 w 2521"/>
                <a:gd name="T59" fmla="*/ 1690 h 3221"/>
                <a:gd name="T60" fmla="*/ 181 w 2521"/>
                <a:gd name="T61" fmla="*/ 1262 h 3221"/>
                <a:gd name="T62" fmla="*/ 215 w 2521"/>
                <a:gd name="T63" fmla="*/ 992 h 3221"/>
                <a:gd name="T64" fmla="*/ 311 w 2521"/>
                <a:gd name="T65" fmla="*/ 747 h 3221"/>
                <a:gd name="T66" fmla="*/ 462 w 2521"/>
                <a:gd name="T67" fmla="*/ 534 h 3221"/>
                <a:gd name="T68" fmla="*/ 656 w 2521"/>
                <a:gd name="T69" fmla="*/ 364 h 3221"/>
                <a:gd name="T70" fmla="*/ 890 w 2521"/>
                <a:gd name="T71" fmla="*/ 245 h 3221"/>
                <a:gd name="T72" fmla="*/ 1150 w 2521"/>
                <a:gd name="T73" fmla="*/ 185 h 3221"/>
                <a:gd name="T74" fmla="*/ 1372 w 2521"/>
                <a:gd name="T75" fmla="*/ 185 h 3221"/>
                <a:gd name="T76" fmla="*/ 1632 w 2521"/>
                <a:gd name="T77" fmla="*/ 245 h 3221"/>
                <a:gd name="T78" fmla="*/ 1865 w 2521"/>
                <a:gd name="T79" fmla="*/ 364 h 3221"/>
                <a:gd name="T80" fmla="*/ 2060 w 2521"/>
                <a:gd name="T81" fmla="*/ 534 h 3221"/>
                <a:gd name="T82" fmla="*/ 2211 w 2521"/>
                <a:gd name="T83" fmla="*/ 744 h 3221"/>
                <a:gd name="T84" fmla="*/ 2306 w 2521"/>
                <a:gd name="T85" fmla="*/ 989 h 3221"/>
                <a:gd name="T86" fmla="*/ 2340 w 2521"/>
                <a:gd name="T87" fmla="*/ 1257 h 3221"/>
                <a:gd name="T88" fmla="*/ 2328 w 2521"/>
                <a:gd name="T89" fmla="*/ 1801 h 3221"/>
                <a:gd name="T90" fmla="*/ 2253 w 2521"/>
                <a:gd name="T91" fmla="*/ 2107 h 3221"/>
                <a:gd name="T92" fmla="*/ 2118 w 2521"/>
                <a:gd name="T93" fmla="*/ 2402 h 3221"/>
                <a:gd name="T94" fmla="*/ 1937 w 2521"/>
                <a:gd name="T95" fmla="*/ 2665 h 3221"/>
                <a:gd name="T96" fmla="*/ 1717 w 2521"/>
                <a:gd name="T97" fmla="*/ 2874 h 3221"/>
                <a:gd name="T98" fmla="*/ 1471 w 2521"/>
                <a:gd name="T99" fmla="*/ 3004 h 3221"/>
                <a:gd name="T100" fmla="*/ 1341 w 2521"/>
                <a:gd name="T101" fmla="*/ 3035 h 3221"/>
                <a:gd name="T102" fmla="*/ 1232 w 2521"/>
                <a:gd name="T103" fmla="*/ 3040 h 3221"/>
                <a:gd name="T104" fmla="*/ 1096 w 2521"/>
                <a:gd name="T105" fmla="*/ 3018 h 3221"/>
                <a:gd name="T106" fmla="*/ 965 w 2521"/>
                <a:gd name="T107" fmla="*/ 2968 h 3221"/>
                <a:gd name="T108" fmla="*/ 745 w 2521"/>
                <a:gd name="T109" fmla="*/ 2818 h 3221"/>
                <a:gd name="T110" fmla="*/ 534 w 2521"/>
                <a:gd name="T111" fmla="*/ 2580 h 3221"/>
                <a:gd name="T112" fmla="*/ 364 w 2521"/>
                <a:gd name="T113" fmla="*/ 2296 h 3221"/>
                <a:gd name="T114" fmla="*/ 247 w 2521"/>
                <a:gd name="T115" fmla="*/ 1991 h 3221"/>
                <a:gd name="T116" fmla="*/ 187 w 2521"/>
                <a:gd name="T117" fmla="*/ 1692 h 3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1" h="3221">
                  <a:moveTo>
                    <a:pt x="2521" y="1622"/>
                  </a:moveTo>
                  <a:lnTo>
                    <a:pt x="2521" y="1257"/>
                  </a:lnTo>
                  <a:lnTo>
                    <a:pt x="2521" y="1257"/>
                  </a:lnTo>
                  <a:lnTo>
                    <a:pt x="2520" y="1194"/>
                  </a:lnTo>
                  <a:lnTo>
                    <a:pt x="2515" y="1130"/>
                  </a:lnTo>
                  <a:lnTo>
                    <a:pt x="2506" y="1066"/>
                  </a:lnTo>
                  <a:lnTo>
                    <a:pt x="2494" y="1006"/>
                  </a:lnTo>
                  <a:lnTo>
                    <a:pt x="2481" y="943"/>
                  </a:lnTo>
                  <a:lnTo>
                    <a:pt x="2464" y="885"/>
                  </a:lnTo>
                  <a:lnTo>
                    <a:pt x="2444" y="826"/>
                  </a:lnTo>
                  <a:lnTo>
                    <a:pt x="2422" y="769"/>
                  </a:lnTo>
                  <a:lnTo>
                    <a:pt x="2397" y="714"/>
                  </a:lnTo>
                  <a:lnTo>
                    <a:pt x="2369" y="660"/>
                  </a:lnTo>
                  <a:lnTo>
                    <a:pt x="2338" y="606"/>
                  </a:lnTo>
                  <a:lnTo>
                    <a:pt x="2305" y="556"/>
                  </a:lnTo>
                  <a:lnTo>
                    <a:pt x="2270" y="505"/>
                  </a:lnTo>
                  <a:lnTo>
                    <a:pt x="2233" y="458"/>
                  </a:lnTo>
                  <a:lnTo>
                    <a:pt x="2192" y="413"/>
                  </a:lnTo>
                  <a:lnTo>
                    <a:pt x="2152" y="369"/>
                  </a:lnTo>
                  <a:lnTo>
                    <a:pt x="2107" y="328"/>
                  </a:lnTo>
                  <a:lnTo>
                    <a:pt x="2061" y="287"/>
                  </a:lnTo>
                  <a:lnTo>
                    <a:pt x="2014" y="250"/>
                  </a:lnTo>
                  <a:lnTo>
                    <a:pt x="1964" y="215"/>
                  </a:lnTo>
                  <a:lnTo>
                    <a:pt x="1914" y="183"/>
                  </a:lnTo>
                  <a:lnTo>
                    <a:pt x="1860" y="153"/>
                  </a:lnTo>
                  <a:lnTo>
                    <a:pt x="1806" y="124"/>
                  </a:lnTo>
                  <a:lnTo>
                    <a:pt x="1751" y="99"/>
                  </a:lnTo>
                  <a:lnTo>
                    <a:pt x="1694" y="77"/>
                  </a:lnTo>
                  <a:lnTo>
                    <a:pt x="1635" y="57"/>
                  </a:lnTo>
                  <a:lnTo>
                    <a:pt x="1575" y="41"/>
                  </a:lnTo>
                  <a:lnTo>
                    <a:pt x="1514" y="25"/>
                  </a:lnTo>
                  <a:lnTo>
                    <a:pt x="1452" y="15"/>
                  </a:lnTo>
                  <a:lnTo>
                    <a:pt x="1390" y="7"/>
                  </a:lnTo>
                  <a:lnTo>
                    <a:pt x="1326" y="2"/>
                  </a:lnTo>
                  <a:lnTo>
                    <a:pt x="1261" y="0"/>
                  </a:lnTo>
                  <a:lnTo>
                    <a:pt x="1261" y="0"/>
                  </a:lnTo>
                  <a:lnTo>
                    <a:pt x="1195" y="2"/>
                  </a:lnTo>
                  <a:lnTo>
                    <a:pt x="1132" y="7"/>
                  </a:lnTo>
                  <a:lnTo>
                    <a:pt x="1069" y="15"/>
                  </a:lnTo>
                  <a:lnTo>
                    <a:pt x="1007" y="25"/>
                  </a:lnTo>
                  <a:lnTo>
                    <a:pt x="947" y="41"/>
                  </a:lnTo>
                  <a:lnTo>
                    <a:pt x="886" y="57"/>
                  </a:lnTo>
                  <a:lnTo>
                    <a:pt x="828" y="77"/>
                  </a:lnTo>
                  <a:lnTo>
                    <a:pt x="771" y="99"/>
                  </a:lnTo>
                  <a:lnTo>
                    <a:pt x="715" y="124"/>
                  </a:lnTo>
                  <a:lnTo>
                    <a:pt x="660" y="153"/>
                  </a:lnTo>
                  <a:lnTo>
                    <a:pt x="608" y="183"/>
                  </a:lnTo>
                  <a:lnTo>
                    <a:pt x="557" y="217"/>
                  </a:lnTo>
                  <a:lnTo>
                    <a:pt x="507" y="252"/>
                  </a:lnTo>
                  <a:lnTo>
                    <a:pt x="460" y="289"/>
                  </a:lnTo>
                  <a:lnTo>
                    <a:pt x="413" y="329"/>
                  </a:lnTo>
                  <a:lnTo>
                    <a:pt x="369" y="369"/>
                  </a:lnTo>
                  <a:lnTo>
                    <a:pt x="329" y="415"/>
                  </a:lnTo>
                  <a:lnTo>
                    <a:pt x="289" y="460"/>
                  </a:lnTo>
                  <a:lnTo>
                    <a:pt x="252" y="507"/>
                  </a:lnTo>
                  <a:lnTo>
                    <a:pt x="217" y="557"/>
                  </a:lnTo>
                  <a:lnTo>
                    <a:pt x="183" y="608"/>
                  </a:lnTo>
                  <a:lnTo>
                    <a:pt x="153" y="662"/>
                  </a:lnTo>
                  <a:lnTo>
                    <a:pt x="124" y="715"/>
                  </a:lnTo>
                  <a:lnTo>
                    <a:pt x="99" y="771"/>
                  </a:lnTo>
                  <a:lnTo>
                    <a:pt x="77" y="829"/>
                  </a:lnTo>
                  <a:lnTo>
                    <a:pt x="57" y="886"/>
                  </a:lnTo>
                  <a:lnTo>
                    <a:pt x="40" y="947"/>
                  </a:lnTo>
                  <a:lnTo>
                    <a:pt x="27" y="1007"/>
                  </a:lnTo>
                  <a:lnTo>
                    <a:pt x="15" y="1069"/>
                  </a:lnTo>
                  <a:lnTo>
                    <a:pt x="7" y="1133"/>
                  </a:lnTo>
                  <a:lnTo>
                    <a:pt x="2" y="1197"/>
                  </a:lnTo>
                  <a:lnTo>
                    <a:pt x="0" y="1262"/>
                  </a:lnTo>
                  <a:lnTo>
                    <a:pt x="0" y="1581"/>
                  </a:lnTo>
                  <a:lnTo>
                    <a:pt x="0" y="1581"/>
                  </a:lnTo>
                  <a:lnTo>
                    <a:pt x="2" y="1643"/>
                  </a:lnTo>
                  <a:lnTo>
                    <a:pt x="7" y="1709"/>
                  </a:lnTo>
                  <a:lnTo>
                    <a:pt x="14" y="1774"/>
                  </a:lnTo>
                  <a:lnTo>
                    <a:pt x="25" y="1841"/>
                  </a:lnTo>
                  <a:lnTo>
                    <a:pt x="39" y="1909"/>
                  </a:lnTo>
                  <a:lnTo>
                    <a:pt x="54" y="1977"/>
                  </a:lnTo>
                  <a:lnTo>
                    <a:pt x="72" y="2046"/>
                  </a:lnTo>
                  <a:lnTo>
                    <a:pt x="94" y="2117"/>
                  </a:lnTo>
                  <a:lnTo>
                    <a:pt x="119" y="2185"/>
                  </a:lnTo>
                  <a:lnTo>
                    <a:pt x="146" y="2254"/>
                  </a:lnTo>
                  <a:lnTo>
                    <a:pt x="175" y="2323"/>
                  </a:lnTo>
                  <a:lnTo>
                    <a:pt x="207" y="2390"/>
                  </a:lnTo>
                  <a:lnTo>
                    <a:pt x="240" y="2457"/>
                  </a:lnTo>
                  <a:lnTo>
                    <a:pt x="277" y="2523"/>
                  </a:lnTo>
                  <a:lnTo>
                    <a:pt x="316" y="2587"/>
                  </a:lnTo>
                  <a:lnTo>
                    <a:pt x="356" y="2649"/>
                  </a:lnTo>
                  <a:lnTo>
                    <a:pt x="400" y="2709"/>
                  </a:lnTo>
                  <a:lnTo>
                    <a:pt x="445" y="2768"/>
                  </a:lnTo>
                  <a:lnTo>
                    <a:pt x="492" y="2823"/>
                  </a:lnTo>
                  <a:lnTo>
                    <a:pt x="541" y="2877"/>
                  </a:lnTo>
                  <a:lnTo>
                    <a:pt x="591" y="2927"/>
                  </a:lnTo>
                  <a:lnTo>
                    <a:pt x="645" y="2974"/>
                  </a:lnTo>
                  <a:lnTo>
                    <a:pt x="698" y="3018"/>
                  </a:lnTo>
                  <a:lnTo>
                    <a:pt x="727" y="3038"/>
                  </a:lnTo>
                  <a:lnTo>
                    <a:pt x="756" y="3058"/>
                  </a:lnTo>
                  <a:lnTo>
                    <a:pt x="784" y="3077"/>
                  </a:lnTo>
                  <a:lnTo>
                    <a:pt x="813" y="3093"/>
                  </a:lnTo>
                  <a:lnTo>
                    <a:pt x="843" y="3110"/>
                  </a:lnTo>
                  <a:lnTo>
                    <a:pt x="873" y="3127"/>
                  </a:lnTo>
                  <a:lnTo>
                    <a:pt x="903" y="3140"/>
                  </a:lnTo>
                  <a:lnTo>
                    <a:pt x="933" y="3154"/>
                  </a:lnTo>
                  <a:lnTo>
                    <a:pt x="965" y="3167"/>
                  </a:lnTo>
                  <a:lnTo>
                    <a:pt x="997" y="3177"/>
                  </a:lnTo>
                  <a:lnTo>
                    <a:pt x="1029" y="3187"/>
                  </a:lnTo>
                  <a:lnTo>
                    <a:pt x="1061" y="3196"/>
                  </a:lnTo>
                  <a:lnTo>
                    <a:pt x="1093" y="3204"/>
                  </a:lnTo>
                  <a:lnTo>
                    <a:pt x="1126" y="3209"/>
                  </a:lnTo>
                  <a:lnTo>
                    <a:pt x="1160" y="3214"/>
                  </a:lnTo>
                  <a:lnTo>
                    <a:pt x="1194" y="3218"/>
                  </a:lnTo>
                  <a:lnTo>
                    <a:pt x="1227" y="3221"/>
                  </a:lnTo>
                  <a:lnTo>
                    <a:pt x="1261" y="3221"/>
                  </a:lnTo>
                  <a:lnTo>
                    <a:pt x="1261" y="3221"/>
                  </a:lnTo>
                  <a:lnTo>
                    <a:pt x="1293" y="3221"/>
                  </a:lnTo>
                  <a:lnTo>
                    <a:pt x="1325" y="3219"/>
                  </a:lnTo>
                  <a:lnTo>
                    <a:pt x="1355" y="3216"/>
                  </a:lnTo>
                  <a:lnTo>
                    <a:pt x="1387" y="3211"/>
                  </a:lnTo>
                  <a:lnTo>
                    <a:pt x="1419" y="3206"/>
                  </a:lnTo>
                  <a:lnTo>
                    <a:pt x="1449" y="3199"/>
                  </a:lnTo>
                  <a:lnTo>
                    <a:pt x="1479" y="3191"/>
                  </a:lnTo>
                  <a:lnTo>
                    <a:pt x="1509" y="3182"/>
                  </a:lnTo>
                  <a:lnTo>
                    <a:pt x="1539" y="3172"/>
                  </a:lnTo>
                  <a:lnTo>
                    <a:pt x="1570" y="3161"/>
                  </a:lnTo>
                  <a:lnTo>
                    <a:pt x="1600" y="3149"/>
                  </a:lnTo>
                  <a:lnTo>
                    <a:pt x="1628" y="3135"/>
                  </a:lnTo>
                  <a:lnTo>
                    <a:pt x="1659" y="3120"/>
                  </a:lnTo>
                  <a:lnTo>
                    <a:pt x="1687" y="3105"/>
                  </a:lnTo>
                  <a:lnTo>
                    <a:pt x="1744" y="3073"/>
                  </a:lnTo>
                  <a:lnTo>
                    <a:pt x="1800" y="3036"/>
                  </a:lnTo>
                  <a:lnTo>
                    <a:pt x="1853" y="2994"/>
                  </a:lnTo>
                  <a:lnTo>
                    <a:pt x="1907" y="2951"/>
                  </a:lnTo>
                  <a:lnTo>
                    <a:pt x="1957" y="2905"/>
                  </a:lnTo>
                  <a:lnTo>
                    <a:pt x="2008" y="2855"/>
                  </a:lnTo>
                  <a:lnTo>
                    <a:pt x="2055" y="2803"/>
                  </a:lnTo>
                  <a:lnTo>
                    <a:pt x="2102" y="2748"/>
                  </a:lnTo>
                  <a:lnTo>
                    <a:pt x="2145" y="2691"/>
                  </a:lnTo>
                  <a:lnTo>
                    <a:pt x="2187" y="2632"/>
                  </a:lnTo>
                  <a:lnTo>
                    <a:pt x="2228" y="2571"/>
                  </a:lnTo>
                  <a:lnTo>
                    <a:pt x="2266" y="2508"/>
                  </a:lnTo>
                  <a:lnTo>
                    <a:pt x="2301" y="2444"/>
                  </a:lnTo>
                  <a:lnTo>
                    <a:pt x="2335" y="2378"/>
                  </a:lnTo>
                  <a:lnTo>
                    <a:pt x="2365" y="2311"/>
                  </a:lnTo>
                  <a:lnTo>
                    <a:pt x="2394" y="2244"/>
                  </a:lnTo>
                  <a:lnTo>
                    <a:pt x="2419" y="2175"/>
                  </a:lnTo>
                  <a:lnTo>
                    <a:pt x="2442" y="2107"/>
                  </a:lnTo>
                  <a:lnTo>
                    <a:pt x="2463" y="2036"/>
                  </a:lnTo>
                  <a:lnTo>
                    <a:pt x="2479" y="1967"/>
                  </a:lnTo>
                  <a:lnTo>
                    <a:pt x="2494" y="1897"/>
                  </a:lnTo>
                  <a:lnTo>
                    <a:pt x="2506" y="1828"/>
                  </a:lnTo>
                  <a:lnTo>
                    <a:pt x="2515" y="1759"/>
                  </a:lnTo>
                  <a:lnTo>
                    <a:pt x="2520" y="1690"/>
                  </a:lnTo>
                  <a:lnTo>
                    <a:pt x="2521" y="1622"/>
                  </a:lnTo>
                  <a:lnTo>
                    <a:pt x="2521" y="1622"/>
                  </a:lnTo>
                  <a:close/>
                  <a:moveTo>
                    <a:pt x="181" y="1580"/>
                  </a:moveTo>
                  <a:lnTo>
                    <a:pt x="181" y="1262"/>
                  </a:lnTo>
                  <a:lnTo>
                    <a:pt x="181" y="1262"/>
                  </a:lnTo>
                  <a:lnTo>
                    <a:pt x="181" y="1205"/>
                  </a:lnTo>
                  <a:lnTo>
                    <a:pt x="187" y="1152"/>
                  </a:lnTo>
                  <a:lnTo>
                    <a:pt x="193" y="1098"/>
                  </a:lnTo>
                  <a:lnTo>
                    <a:pt x="203" y="1044"/>
                  </a:lnTo>
                  <a:lnTo>
                    <a:pt x="215" y="992"/>
                  </a:lnTo>
                  <a:lnTo>
                    <a:pt x="230" y="940"/>
                  </a:lnTo>
                  <a:lnTo>
                    <a:pt x="247" y="890"/>
                  </a:lnTo>
                  <a:lnTo>
                    <a:pt x="265" y="841"/>
                  </a:lnTo>
                  <a:lnTo>
                    <a:pt x="287" y="792"/>
                  </a:lnTo>
                  <a:lnTo>
                    <a:pt x="311" y="747"/>
                  </a:lnTo>
                  <a:lnTo>
                    <a:pt x="338" y="702"/>
                  </a:lnTo>
                  <a:lnTo>
                    <a:pt x="366" y="656"/>
                  </a:lnTo>
                  <a:lnTo>
                    <a:pt x="396" y="615"/>
                  </a:lnTo>
                  <a:lnTo>
                    <a:pt x="428" y="574"/>
                  </a:lnTo>
                  <a:lnTo>
                    <a:pt x="462" y="534"/>
                  </a:lnTo>
                  <a:lnTo>
                    <a:pt x="497" y="497"/>
                  </a:lnTo>
                  <a:lnTo>
                    <a:pt x="536" y="462"/>
                  </a:lnTo>
                  <a:lnTo>
                    <a:pt x="574" y="427"/>
                  </a:lnTo>
                  <a:lnTo>
                    <a:pt x="615" y="395"/>
                  </a:lnTo>
                  <a:lnTo>
                    <a:pt x="656" y="364"/>
                  </a:lnTo>
                  <a:lnTo>
                    <a:pt x="702" y="336"/>
                  </a:lnTo>
                  <a:lnTo>
                    <a:pt x="745" y="311"/>
                  </a:lnTo>
                  <a:lnTo>
                    <a:pt x="792" y="287"/>
                  </a:lnTo>
                  <a:lnTo>
                    <a:pt x="841" y="265"/>
                  </a:lnTo>
                  <a:lnTo>
                    <a:pt x="890" y="245"/>
                  </a:lnTo>
                  <a:lnTo>
                    <a:pt x="940" y="229"/>
                  </a:lnTo>
                  <a:lnTo>
                    <a:pt x="991" y="213"/>
                  </a:lnTo>
                  <a:lnTo>
                    <a:pt x="1043" y="202"/>
                  </a:lnTo>
                  <a:lnTo>
                    <a:pt x="1096" y="192"/>
                  </a:lnTo>
                  <a:lnTo>
                    <a:pt x="1150" y="185"/>
                  </a:lnTo>
                  <a:lnTo>
                    <a:pt x="1205" y="182"/>
                  </a:lnTo>
                  <a:lnTo>
                    <a:pt x="1261" y="180"/>
                  </a:lnTo>
                  <a:lnTo>
                    <a:pt x="1261" y="180"/>
                  </a:lnTo>
                  <a:lnTo>
                    <a:pt x="1316" y="182"/>
                  </a:lnTo>
                  <a:lnTo>
                    <a:pt x="1372" y="185"/>
                  </a:lnTo>
                  <a:lnTo>
                    <a:pt x="1425" y="192"/>
                  </a:lnTo>
                  <a:lnTo>
                    <a:pt x="1479" y="202"/>
                  </a:lnTo>
                  <a:lnTo>
                    <a:pt x="1531" y="213"/>
                  </a:lnTo>
                  <a:lnTo>
                    <a:pt x="1581" y="229"/>
                  </a:lnTo>
                  <a:lnTo>
                    <a:pt x="1632" y="245"/>
                  </a:lnTo>
                  <a:lnTo>
                    <a:pt x="1680" y="265"/>
                  </a:lnTo>
                  <a:lnTo>
                    <a:pt x="1729" y="286"/>
                  </a:lnTo>
                  <a:lnTo>
                    <a:pt x="1774" y="311"/>
                  </a:lnTo>
                  <a:lnTo>
                    <a:pt x="1820" y="336"/>
                  </a:lnTo>
                  <a:lnTo>
                    <a:pt x="1865" y="364"/>
                  </a:lnTo>
                  <a:lnTo>
                    <a:pt x="1907" y="395"/>
                  </a:lnTo>
                  <a:lnTo>
                    <a:pt x="1947" y="427"/>
                  </a:lnTo>
                  <a:lnTo>
                    <a:pt x="1986" y="460"/>
                  </a:lnTo>
                  <a:lnTo>
                    <a:pt x="2024" y="495"/>
                  </a:lnTo>
                  <a:lnTo>
                    <a:pt x="2060" y="534"/>
                  </a:lnTo>
                  <a:lnTo>
                    <a:pt x="2093" y="573"/>
                  </a:lnTo>
                  <a:lnTo>
                    <a:pt x="2125" y="613"/>
                  </a:lnTo>
                  <a:lnTo>
                    <a:pt x="2155" y="655"/>
                  </a:lnTo>
                  <a:lnTo>
                    <a:pt x="2184" y="698"/>
                  </a:lnTo>
                  <a:lnTo>
                    <a:pt x="2211" y="744"/>
                  </a:lnTo>
                  <a:lnTo>
                    <a:pt x="2234" y="791"/>
                  </a:lnTo>
                  <a:lnTo>
                    <a:pt x="2256" y="838"/>
                  </a:lnTo>
                  <a:lnTo>
                    <a:pt x="2275" y="888"/>
                  </a:lnTo>
                  <a:lnTo>
                    <a:pt x="2291" y="937"/>
                  </a:lnTo>
                  <a:lnTo>
                    <a:pt x="2306" y="989"/>
                  </a:lnTo>
                  <a:lnTo>
                    <a:pt x="2318" y="1041"/>
                  </a:lnTo>
                  <a:lnTo>
                    <a:pt x="2328" y="1093"/>
                  </a:lnTo>
                  <a:lnTo>
                    <a:pt x="2335" y="1147"/>
                  </a:lnTo>
                  <a:lnTo>
                    <a:pt x="2340" y="1202"/>
                  </a:lnTo>
                  <a:lnTo>
                    <a:pt x="2340" y="1257"/>
                  </a:lnTo>
                  <a:lnTo>
                    <a:pt x="2340" y="1622"/>
                  </a:lnTo>
                  <a:lnTo>
                    <a:pt x="2340" y="1622"/>
                  </a:lnTo>
                  <a:lnTo>
                    <a:pt x="2340" y="1680"/>
                  </a:lnTo>
                  <a:lnTo>
                    <a:pt x="2335" y="1739"/>
                  </a:lnTo>
                  <a:lnTo>
                    <a:pt x="2328" y="1801"/>
                  </a:lnTo>
                  <a:lnTo>
                    <a:pt x="2318" y="1862"/>
                  </a:lnTo>
                  <a:lnTo>
                    <a:pt x="2305" y="1922"/>
                  </a:lnTo>
                  <a:lnTo>
                    <a:pt x="2290" y="1984"/>
                  </a:lnTo>
                  <a:lnTo>
                    <a:pt x="2273" y="2046"/>
                  </a:lnTo>
                  <a:lnTo>
                    <a:pt x="2253" y="2107"/>
                  </a:lnTo>
                  <a:lnTo>
                    <a:pt x="2229" y="2167"/>
                  </a:lnTo>
                  <a:lnTo>
                    <a:pt x="2206" y="2227"/>
                  </a:lnTo>
                  <a:lnTo>
                    <a:pt x="2179" y="2286"/>
                  </a:lnTo>
                  <a:lnTo>
                    <a:pt x="2150" y="2345"/>
                  </a:lnTo>
                  <a:lnTo>
                    <a:pt x="2118" y="2402"/>
                  </a:lnTo>
                  <a:lnTo>
                    <a:pt x="2087" y="2457"/>
                  </a:lnTo>
                  <a:lnTo>
                    <a:pt x="2051" y="2513"/>
                  </a:lnTo>
                  <a:lnTo>
                    <a:pt x="2014" y="2565"/>
                  </a:lnTo>
                  <a:lnTo>
                    <a:pt x="1977" y="2617"/>
                  </a:lnTo>
                  <a:lnTo>
                    <a:pt x="1937" y="2665"/>
                  </a:lnTo>
                  <a:lnTo>
                    <a:pt x="1897" y="2712"/>
                  </a:lnTo>
                  <a:lnTo>
                    <a:pt x="1853" y="2756"/>
                  </a:lnTo>
                  <a:lnTo>
                    <a:pt x="1810" y="2798"/>
                  </a:lnTo>
                  <a:lnTo>
                    <a:pt x="1764" y="2837"/>
                  </a:lnTo>
                  <a:lnTo>
                    <a:pt x="1717" y="2874"/>
                  </a:lnTo>
                  <a:lnTo>
                    <a:pt x="1670" y="2907"/>
                  </a:lnTo>
                  <a:lnTo>
                    <a:pt x="1622" y="2937"/>
                  </a:lnTo>
                  <a:lnTo>
                    <a:pt x="1573" y="2963"/>
                  </a:lnTo>
                  <a:lnTo>
                    <a:pt x="1523" y="2986"/>
                  </a:lnTo>
                  <a:lnTo>
                    <a:pt x="1471" y="3004"/>
                  </a:lnTo>
                  <a:lnTo>
                    <a:pt x="1445" y="3013"/>
                  </a:lnTo>
                  <a:lnTo>
                    <a:pt x="1420" y="3020"/>
                  </a:lnTo>
                  <a:lnTo>
                    <a:pt x="1393" y="3026"/>
                  </a:lnTo>
                  <a:lnTo>
                    <a:pt x="1367" y="3031"/>
                  </a:lnTo>
                  <a:lnTo>
                    <a:pt x="1341" y="3035"/>
                  </a:lnTo>
                  <a:lnTo>
                    <a:pt x="1314" y="3038"/>
                  </a:lnTo>
                  <a:lnTo>
                    <a:pt x="1288" y="3040"/>
                  </a:lnTo>
                  <a:lnTo>
                    <a:pt x="1261" y="3040"/>
                  </a:lnTo>
                  <a:lnTo>
                    <a:pt x="1261" y="3040"/>
                  </a:lnTo>
                  <a:lnTo>
                    <a:pt x="1232" y="3040"/>
                  </a:lnTo>
                  <a:lnTo>
                    <a:pt x="1205" y="3038"/>
                  </a:lnTo>
                  <a:lnTo>
                    <a:pt x="1177" y="3035"/>
                  </a:lnTo>
                  <a:lnTo>
                    <a:pt x="1150" y="3030"/>
                  </a:lnTo>
                  <a:lnTo>
                    <a:pt x="1123" y="3025"/>
                  </a:lnTo>
                  <a:lnTo>
                    <a:pt x="1096" y="3018"/>
                  </a:lnTo>
                  <a:lnTo>
                    <a:pt x="1069" y="3009"/>
                  </a:lnTo>
                  <a:lnTo>
                    <a:pt x="1043" y="3001"/>
                  </a:lnTo>
                  <a:lnTo>
                    <a:pt x="1017" y="2991"/>
                  </a:lnTo>
                  <a:lnTo>
                    <a:pt x="991" y="2981"/>
                  </a:lnTo>
                  <a:lnTo>
                    <a:pt x="965" y="2968"/>
                  </a:lnTo>
                  <a:lnTo>
                    <a:pt x="940" y="2956"/>
                  </a:lnTo>
                  <a:lnTo>
                    <a:pt x="890" y="2926"/>
                  </a:lnTo>
                  <a:lnTo>
                    <a:pt x="841" y="2894"/>
                  </a:lnTo>
                  <a:lnTo>
                    <a:pt x="792" y="2857"/>
                  </a:lnTo>
                  <a:lnTo>
                    <a:pt x="745" y="2818"/>
                  </a:lnTo>
                  <a:lnTo>
                    <a:pt x="700" y="2776"/>
                  </a:lnTo>
                  <a:lnTo>
                    <a:pt x="656" y="2731"/>
                  </a:lnTo>
                  <a:lnTo>
                    <a:pt x="615" y="2682"/>
                  </a:lnTo>
                  <a:lnTo>
                    <a:pt x="574" y="2634"/>
                  </a:lnTo>
                  <a:lnTo>
                    <a:pt x="534" y="2580"/>
                  </a:lnTo>
                  <a:lnTo>
                    <a:pt x="497" y="2526"/>
                  </a:lnTo>
                  <a:lnTo>
                    <a:pt x="462" y="2471"/>
                  </a:lnTo>
                  <a:lnTo>
                    <a:pt x="428" y="2414"/>
                  </a:lnTo>
                  <a:lnTo>
                    <a:pt x="395" y="2355"/>
                  </a:lnTo>
                  <a:lnTo>
                    <a:pt x="364" y="2296"/>
                  </a:lnTo>
                  <a:lnTo>
                    <a:pt x="338" y="2236"/>
                  </a:lnTo>
                  <a:lnTo>
                    <a:pt x="311" y="2174"/>
                  </a:lnTo>
                  <a:lnTo>
                    <a:pt x="287" y="2113"/>
                  </a:lnTo>
                  <a:lnTo>
                    <a:pt x="265" y="2051"/>
                  </a:lnTo>
                  <a:lnTo>
                    <a:pt x="247" y="1991"/>
                  </a:lnTo>
                  <a:lnTo>
                    <a:pt x="228" y="1929"/>
                  </a:lnTo>
                  <a:lnTo>
                    <a:pt x="215" y="1868"/>
                  </a:lnTo>
                  <a:lnTo>
                    <a:pt x="203" y="1808"/>
                  </a:lnTo>
                  <a:lnTo>
                    <a:pt x="193" y="1749"/>
                  </a:lnTo>
                  <a:lnTo>
                    <a:pt x="187" y="1692"/>
                  </a:lnTo>
                  <a:lnTo>
                    <a:pt x="181" y="1635"/>
                  </a:lnTo>
                  <a:lnTo>
                    <a:pt x="181" y="1580"/>
                  </a:lnTo>
                  <a:lnTo>
                    <a:pt x="181" y="158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defTabSz="609036">
                <a:defRPr/>
              </a:pPr>
              <a:endParaRPr lang="en-US" sz="1599">
                <a:latin typeface="Calibri"/>
                <a:cs typeface="Calibri"/>
              </a:endParaRPr>
            </a:p>
          </p:txBody>
        </p:sp>
      </p:grpSp>
      <p:sp>
        <p:nvSpPr>
          <p:cNvPr id="81" name="Freeform: Shape 246">
            <a:extLst>
              <a:ext uri="{FF2B5EF4-FFF2-40B4-BE49-F238E27FC236}">
                <a16:creationId xmlns:a16="http://schemas.microsoft.com/office/drawing/2014/main" id="{AEC86E60-C70A-4D0C-A00F-31CACE8B34CC}"/>
              </a:ext>
            </a:extLst>
          </p:cNvPr>
          <p:cNvSpPr/>
          <p:nvPr/>
        </p:nvSpPr>
        <p:spPr>
          <a:xfrm>
            <a:off x="6952225" y="5132189"/>
            <a:ext cx="397415" cy="351548"/>
          </a:xfrm>
          <a:custGeom>
            <a:avLst/>
            <a:gdLst>
              <a:gd name="connsiteX0" fmla="*/ 166622 w 166127"/>
              <a:gd name="connsiteY0" fmla="*/ 4086 h 166127"/>
              <a:gd name="connsiteX1" fmla="*/ 163132 w 166127"/>
              <a:gd name="connsiteY1" fmla="*/ 596 h 166127"/>
              <a:gd name="connsiteX2" fmla="*/ 120135 w 166127"/>
              <a:gd name="connsiteY2" fmla="*/ 9809 h 166127"/>
              <a:gd name="connsiteX3" fmla="*/ 87328 w 166127"/>
              <a:gd name="connsiteY3" fmla="*/ 27539 h 166127"/>
              <a:gd name="connsiteX4" fmla="*/ 37210 w 166127"/>
              <a:gd name="connsiteY4" fmla="*/ 38428 h 166127"/>
              <a:gd name="connsiteX5" fmla="*/ 33581 w 166127"/>
              <a:gd name="connsiteY5" fmla="*/ 40382 h 166127"/>
              <a:gd name="connsiteX6" fmla="*/ 33581 w 166127"/>
              <a:gd name="connsiteY6" fmla="*/ 40382 h 166127"/>
              <a:gd name="connsiteX7" fmla="*/ 1332 w 166127"/>
              <a:gd name="connsiteY7" fmla="*/ 73608 h 166127"/>
              <a:gd name="connsiteX8" fmla="*/ 495 w 166127"/>
              <a:gd name="connsiteY8" fmla="*/ 77796 h 166127"/>
              <a:gd name="connsiteX9" fmla="*/ 3566 w 166127"/>
              <a:gd name="connsiteY9" fmla="*/ 79751 h 166127"/>
              <a:gd name="connsiteX10" fmla="*/ 3845 w 166127"/>
              <a:gd name="connsiteY10" fmla="*/ 79751 h 166127"/>
              <a:gd name="connsiteX11" fmla="*/ 44470 w 166127"/>
              <a:gd name="connsiteY11" fmla="*/ 76819 h 166127"/>
              <a:gd name="connsiteX12" fmla="*/ 37489 w 166127"/>
              <a:gd name="connsiteY12" fmla="*/ 92454 h 166127"/>
              <a:gd name="connsiteX13" fmla="*/ 36931 w 166127"/>
              <a:gd name="connsiteY13" fmla="*/ 94130 h 166127"/>
              <a:gd name="connsiteX14" fmla="*/ 36233 w 166127"/>
              <a:gd name="connsiteY14" fmla="*/ 101668 h 166127"/>
              <a:gd name="connsiteX15" fmla="*/ 2589 w 166127"/>
              <a:gd name="connsiteY15" fmla="*/ 138105 h 166127"/>
              <a:gd name="connsiteX16" fmla="*/ 2310 w 166127"/>
              <a:gd name="connsiteY16" fmla="*/ 160301 h 166127"/>
              <a:gd name="connsiteX17" fmla="*/ 2449 w 166127"/>
              <a:gd name="connsiteY17" fmla="*/ 162116 h 166127"/>
              <a:gd name="connsiteX18" fmla="*/ 5381 w 166127"/>
              <a:gd name="connsiteY18" fmla="*/ 164908 h 166127"/>
              <a:gd name="connsiteX19" fmla="*/ 11663 w 166127"/>
              <a:gd name="connsiteY19" fmla="*/ 165048 h 166127"/>
              <a:gd name="connsiteX20" fmla="*/ 19900 w 166127"/>
              <a:gd name="connsiteY20" fmla="*/ 165188 h 166127"/>
              <a:gd name="connsiteX21" fmla="*/ 29253 w 166127"/>
              <a:gd name="connsiteY21" fmla="*/ 164629 h 166127"/>
              <a:gd name="connsiteX22" fmla="*/ 65690 w 166127"/>
              <a:gd name="connsiteY22" fmla="*/ 130985 h 166127"/>
              <a:gd name="connsiteX23" fmla="*/ 68063 w 166127"/>
              <a:gd name="connsiteY23" fmla="*/ 131124 h 166127"/>
              <a:gd name="connsiteX24" fmla="*/ 73088 w 166127"/>
              <a:gd name="connsiteY24" fmla="*/ 130287 h 166127"/>
              <a:gd name="connsiteX25" fmla="*/ 74764 w 166127"/>
              <a:gd name="connsiteY25" fmla="*/ 129728 h 166127"/>
              <a:gd name="connsiteX26" fmla="*/ 90399 w 166127"/>
              <a:gd name="connsiteY26" fmla="*/ 122748 h 166127"/>
              <a:gd name="connsiteX27" fmla="*/ 87467 w 166127"/>
              <a:gd name="connsiteY27" fmla="*/ 163373 h 166127"/>
              <a:gd name="connsiteX28" fmla="*/ 89422 w 166127"/>
              <a:gd name="connsiteY28" fmla="*/ 166723 h 166127"/>
              <a:gd name="connsiteX29" fmla="*/ 90818 w 166127"/>
              <a:gd name="connsiteY29" fmla="*/ 167002 h 166127"/>
              <a:gd name="connsiteX30" fmla="*/ 93610 w 166127"/>
              <a:gd name="connsiteY30" fmla="*/ 165886 h 166127"/>
              <a:gd name="connsiteX31" fmla="*/ 126835 w 166127"/>
              <a:gd name="connsiteY31" fmla="*/ 133637 h 166127"/>
              <a:gd name="connsiteX32" fmla="*/ 126835 w 166127"/>
              <a:gd name="connsiteY32" fmla="*/ 133637 h 166127"/>
              <a:gd name="connsiteX33" fmla="*/ 128790 w 166127"/>
              <a:gd name="connsiteY33" fmla="*/ 130008 h 166127"/>
              <a:gd name="connsiteX34" fmla="*/ 139679 w 166127"/>
              <a:gd name="connsiteY34" fmla="*/ 79890 h 166127"/>
              <a:gd name="connsiteX35" fmla="*/ 157409 w 166127"/>
              <a:gd name="connsiteY35" fmla="*/ 47083 h 166127"/>
              <a:gd name="connsiteX36" fmla="*/ 166622 w 166127"/>
              <a:gd name="connsiteY36" fmla="*/ 4086 h 166127"/>
              <a:gd name="connsiteX37" fmla="*/ 9709 w 166127"/>
              <a:gd name="connsiteY37" fmla="*/ 73468 h 166127"/>
              <a:gd name="connsiteX38" fmla="*/ 37769 w 166127"/>
              <a:gd name="connsiteY38" fmla="*/ 44570 h 166127"/>
              <a:gd name="connsiteX39" fmla="*/ 38327 w 166127"/>
              <a:gd name="connsiteY39" fmla="*/ 44291 h 166127"/>
              <a:gd name="connsiteX40" fmla="*/ 38467 w 166127"/>
              <a:gd name="connsiteY40" fmla="*/ 44291 h 166127"/>
              <a:gd name="connsiteX41" fmla="*/ 77137 w 166127"/>
              <a:gd name="connsiteY41" fmla="*/ 35915 h 166127"/>
              <a:gd name="connsiteX42" fmla="*/ 47960 w 166127"/>
              <a:gd name="connsiteY42" fmla="*/ 70816 h 166127"/>
              <a:gd name="connsiteX43" fmla="*/ 9709 w 166127"/>
              <a:gd name="connsiteY43" fmla="*/ 73468 h 166127"/>
              <a:gd name="connsiteX44" fmla="*/ 28276 w 166127"/>
              <a:gd name="connsiteY44" fmla="*/ 158905 h 166127"/>
              <a:gd name="connsiteX45" fmla="*/ 11803 w 166127"/>
              <a:gd name="connsiteY45" fmla="*/ 159185 h 166127"/>
              <a:gd name="connsiteX46" fmla="*/ 8173 w 166127"/>
              <a:gd name="connsiteY46" fmla="*/ 159045 h 166127"/>
              <a:gd name="connsiteX47" fmla="*/ 8452 w 166127"/>
              <a:gd name="connsiteY47" fmla="*/ 138942 h 166127"/>
              <a:gd name="connsiteX48" fmla="*/ 37489 w 166127"/>
              <a:gd name="connsiteY48" fmla="*/ 107392 h 166127"/>
              <a:gd name="connsiteX49" fmla="*/ 39444 w 166127"/>
              <a:gd name="connsiteY49" fmla="*/ 109346 h 166127"/>
              <a:gd name="connsiteX50" fmla="*/ 23250 w 166127"/>
              <a:gd name="connsiteY50" fmla="*/ 129310 h 166127"/>
              <a:gd name="connsiteX51" fmla="*/ 22133 w 166127"/>
              <a:gd name="connsiteY51" fmla="*/ 141176 h 166127"/>
              <a:gd name="connsiteX52" fmla="*/ 22133 w 166127"/>
              <a:gd name="connsiteY52" fmla="*/ 142153 h 166127"/>
              <a:gd name="connsiteX53" fmla="*/ 22971 w 166127"/>
              <a:gd name="connsiteY53" fmla="*/ 144387 h 166127"/>
              <a:gd name="connsiteX54" fmla="*/ 25065 w 166127"/>
              <a:gd name="connsiteY54" fmla="*/ 145224 h 166127"/>
              <a:gd name="connsiteX55" fmla="*/ 25205 w 166127"/>
              <a:gd name="connsiteY55" fmla="*/ 145224 h 166127"/>
              <a:gd name="connsiteX56" fmla="*/ 28415 w 166127"/>
              <a:gd name="connsiteY56" fmla="*/ 145085 h 166127"/>
              <a:gd name="connsiteX57" fmla="*/ 37908 w 166127"/>
              <a:gd name="connsiteY57" fmla="*/ 144108 h 166127"/>
              <a:gd name="connsiteX58" fmla="*/ 57872 w 166127"/>
              <a:gd name="connsiteY58" fmla="*/ 127914 h 166127"/>
              <a:gd name="connsiteX59" fmla="*/ 59826 w 166127"/>
              <a:gd name="connsiteY59" fmla="*/ 129868 h 166127"/>
              <a:gd name="connsiteX60" fmla="*/ 28276 w 166127"/>
              <a:gd name="connsiteY60" fmla="*/ 158905 h 166127"/>
              <a:gd name="connsiteX61" fmla="*/ 43911 w 166127"/>
              <a:gd name="connsiteY61" fmla="*/ 113953 h 166127"/>
              <a:gd name="connsiteX62" fmla="*/ 53265 w 166127"/>
              <a:gd name="connsiteY62" fmla="*/ 123307 h 166127"/>
              <a:gd name="connsiteX63" fmla="*/ 36652 w 166127"/>
              <a:gd name="connsiteY63" fmla="*/ 138244 h 166127"/>
              <a:gd name="connsiteX64" fmla="*/ 28276 w 166127"/>
              <a:gd name="connsiteY64" fmla="*/ 139082 h 166127"/>
              <a:gd name="connsiteX65" fmla="*/ 28136 w 166127"/>
              <a:gd name="connsiteY65" fmla="*/ 139082 h 166127"/>
              <a:gd name="connsiteX66" fmla="*/ 28974 w 166127"/>
              <a:gd name="connsiteY66" fmla="*/ 130566 h 166127"/>
              <a:gd name="connsiteX67" fmla="*/ 43911 w 166127"/>
              <a:gd name="connsiteY67" fmla="*/ 113953 h 166127"/>
              <a:gd name="connsiteX68" fmla="*/ 122927 w 166127"/>
              <a:gd name="connsiteY68" fmla="*/ 128751 h 166127"/>
              <a:gd name="connsiteX69" fmla="*/ 122927 w 166127"/>
              <a:gd name="connsiteY69" fmla="*/ 128751 h 166127"/>
              <a:gd name="connsiteX70" fmla="*/ 122508 w 166127"/>
              <a:gd name="connsiteY70" fmla="*/ 129310 h 166127"/>
              <a:gd name="connsiteX71" fmla="*/ 93610 w 166127"/>
              <a:gd name="connsiteY71" fmla="*/ 157370 h 166127"/>
              <a:gd name="connsiteX72" fmla="*/ 96263 w 166127"/>
              <a:gd name="connsiteY72" fmla="*/ 119258 h 166127"/>
              <a:gd name="connsiteX73" fmla="*/ 131163 w 166127"/>
              <a:gd name="connsiteY73" fmla="*/ 90081 h 166127"/>
              <a:gd name="connsiteX74" fmla="*/ 122927 w 166127"/>
              <a:gd name="connsiteY74" fmla="*/ 128751 h 166127"/>
              <a:gd name="connsiteX75" fmla="*/ 151964 w 166127"/>
              <a:gd name="connsiteY75" fmla="*/ 44989 h 166127"/>
              <a:gd name="connsiteX76" fmla="*/ 134653 w 166127"/>
              <a:gd name="connsiteY76" fmla="*/ 76819 h 166127"/>
              <a:gd name="connsiteX77" fmla="*/ 134653 w 166127"/>
              <a:gd name="connsiteY77" fmla="*/ 76819 h 166127"/>
              <a:gd name="connsiteX78" fmla="*/ 92214 w 166127"/>
              <a:gd name="connsiteY78" fmla="*/ 114930 h 166127"/>
              <a:gd name="connsiteX79" fmla="*/ 92214 w 166127"/>
              <a:gd name="connsiteY79" fmla="*/ 114930 h 166127"/>
              <a:gd name="connsiteX80" fmla="*/ 72809 w 166127"/>
              <a:gd name="connsiteY80" fmla="*/ 124144 h 166127"/>
              <a:gd name="connsiteX81" fmla="*/ 71134 w 166127"/>
              <a:gd name="connsiteY81" fmla="*/ 124703 h 166127"/>
              <a:gd name="connsiteX82" fmla="*/ 60524 w 166127"/>
              <a:gd name="connsiteY82" fmla="*/ 122050 h 166127"/>
              <a:gd name="connsiteX83" fmla="*/ 60524 w 166127"/>
              <a:gd name="connsiteY83" fmla="*/ 122050 h 166127"/>
              <a:gd name="connsiteX84" fmla="*/ 60524 w 166127"/>
              <a:gd name="connsiteY84" fmla="*/ 122050 h 166127"/>
              <a:gd name="connsiteX85" fmla="*/ 58430 w 166127"/>
              <a:gd name="connsiteY85" fmla="*/ 119956 h 166127"/>
              <a:gd name="connsiteX86" fmla="*/ 52846 w 166127"/>
              <a:gd name="connsiteY86" fmla="*/ 114372 h 166127"/>
              <a:gd name="connsiteX87" fmla="*/ 45028 w 166127"/>
              <a:gd name="connsiteY87" fmla="*/ 106554 h 166127"/>
              <a:gd name="connsiteX88" fmla="*/ 42376 w 166127"/>
              <a:gd name="connsiteY88" fmla="*/ 95944 h 166127"/>
              <a:gd name="connsiteX89" fmla="*/ 42934 w 166127"/>
              <a:gd name="connsiteY89" fmla="*/ 94269 h 166127"/>
              <a:gd name="connsiteX90" fmla="*/ 52148 w 166127"/>
              <a:gd name="connsiteY90" fmla="*/ 74864 h 166127"/>
              <a:gd name="connsiteX91" fmla="*/ 52148 w 166127"/>
              <a:gd name="connsiteY91" fmla="*/ 74864 h 166127"/>
              <a:gd name="connsiteX92" fmla="*/ 90260 w 166127"/>
              <a:gd name="connsiteY92" fmla="*/ 32425 h 166127"/>
              <a:gd name="connsiteX93" fmla="*/ 90260 w 166127"/>
              <a:gd name="connsiteY93" fmla="*/ 32425 h 166127"/>
              <a:gd name="connsiteX94" fmla="*/ 122089 w 166127"/>
              <a:gd name="connsiteY94" fmla="*/ 15114 h 166127"/>
              <a:gd name="connsiteX95" fmla="*/ 160899 w 166127"/>
              <a:gd name="connsiteY95" fmla="*/ 6040 h 166127"/>
              <a:gd name="connsiteX96" fmla="*/ 151964 w 166127"/>
              <a:gd name="connsiteY96" fmla="*/ 44989 h 166127"/>
              <a:gd name="connsiteX97" fmla="*/ 117203 w 166127"/>
              <a:gd name="connsiteY97" fmla="*/ 31448 h 166127"/>
              <a:gd name="connsiteX98" fmla="*/ 104080 w 166127"/>
              <a:gd name="connsiteY98" fmla="*/ 36892 h 166127"/>
              <a:gd name="connsiteX99" fmla="*/ 104080 w 166127"/>
              <a:gd name="connsiteY99" fmla="*/ 62998 h 166127"/>
              <a:gd name="connsiteX100" fmla="*/ 117203 w 166127"/>
              <a:gd name="connsiteY100" fmla="*/ 68443 h 166127"/>
              <a:gd name="connsiteX101" fmla="*/ 130326 w 166127"/>
              <a:gd name="connsiteY101" fmla="*/ 62998 h 166127"/>
              <a:gd name="connsiteX102" fmla="*/ 130326 w 166127"/>
              <a:gd name="connsiteY102" fmla="*/ 36892 h 166127"/>
              <a:gd name="connsiteX103" fmla="*/ 117203 w 166127"/>
              <a:gd name="connsiteY103" fmla="*/ 31448 h 166127"/>
              <a:gd name="connsiteX104" fmla="*/ 126137 w 166127"/>
              <a:gd name="connsiteY104" fmla="*/ 58950 h 166127"/>
              <a:gd name="connsiteX105" fmla="*/ 117203 w 166127"/>
              <a:gd name="connsiteY105" fmla="*/ 62579 h 166127"/>
              <a:gd name="connsiteX106" fmla="*/ 108269 w 166127"/>
              <a:gd name="connsiteY106" fmla="*/ 58950 h 166127"/>
              <a:gd name="connsiteX107" fmla="*/ 108269 w 166127"/>
              <a:gd name="connsiteY107" fmla="*/ 41080 h 166127"/>
              <a:gd name="connsiteX108" fmla="*/ 117203 w 166127"/>
              <a:gd name="connsiteY108" fmla="*/ 37451 h 166127"/>
              <a:gd name="connsiteX109" fmla="*/ 126137 w 166127"/>
              <a:gd name="connsiteY109" fmla="*/ 41080 h 166127"/>
              <a:gd name="connsiteX110" fmla="*/ 126137 w 166127"/>
              <a:gd name="connsiteY110" fmla="*/ 58950 h 16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66127" h="166127">
                <a:moveTo>
                  <a:pt x="166622" y="4086"/>
                </a:moveTo>
                <a:cubicBezTo>
                  <a:pt x="166343" y="2271"/>
                  <a:pt x="164947" y="1014"/>
                  <a:pt x="163132" y="596"/>
                </a:cubicBezTo>
                <a:cubicBezTo>
                  <a:pt x="152104" y="-1499"/>
                  <a:pt x="135212" y="4225"/>
                  <a:pt x="120135" y="9809"/>
                </a:cubicBezTo>
                <a:cubicBezTo>
                  <a:pt x="108687" y="13998"/>
                  <a:pt x="97798" y="20000"/>
                  <a:pt x="87328" y="27539"/>
                </a:cubicBezTo>
                <a:lnTo>
                  <a:pt x="37210" y="38428"/>
                </a:lnTo>
                <a:cubicBezTo>
                  <a:pt x="35954" y="38707"/>
                  <a:pt x="34697" y="39405"/>
                  <a:pt x="33581" y="40382"/>
                </a:cubicBezTo>
                <a:cubicBezTo>
                  <a:pt x="33581" y="40382"/>
                  <a:pt x="33581" y="40382"/>
                  <a:pt x="33581" y="40382"/>
                </a:cubicBezTo>
                <a:lnTo>
                  <a:pt x="1332" y="73608"/>
                </a:lnTo>
                <a:cubicBezTo>
                  <a:pt x="216" y="74725"/>
                  <a:pt x="-203" y="76400"/>
                  <a:pt x="495" y="77796"/>
                </a:cubicBezTo>
                <a:cubicBezTo>
                  <a:pt x="1053" y="79053"/>
                  <a:pt x="2170" y="79751"/>
                  <a:pt x="3566" y="79751"/>
                </a:cubicBezTo>
                <a:cubicBezTo>
                  <a:pt x="3706" y="79751"/>
                  <a:pt x="3706" y="79751"/>
                  <a:pt x="3845" y="79751"/>
                </a:cubicBezTo>
                <a:lnTo>
                  <a:pt x="44470" y="76819"/>
                </a:lnTo>
                <a:cubicBezTo>
                  <a:pt x="41817" y="81984"/>
                  <a:pt x="39444" y="87149"/>
                  <a:pt x="37489" y="92454"/>
                </a:cubicBezTo>
                <a:cubicBezTo>
                  <a:pt x="37210" y="93013"/>
                  <a:pt x="37071" y="93571"/>
                  <a:pt x="36931" y="94130"/>
                </a:cubicBezTo>
                <a:cubicBezTo>
                  <a:pt x="36093" y="96503"/>
                  <a:pt x="35814" y="99155"/>
                  <a:pt x="36233" y="101668"/>
                </a:cubicBezTo>
                <a:cubicBezTo>
                  <a:pt x="18085" y="105577"/>
                  <a:pt x="5241" y="119537"/>
                  <a:pt x="2589" y="138105"/>
                </a:cubicBezTo>
                <a:cubicBezTo>
                  <a:pt x="1612" y="145224"/>
                  <a:pt x="1891" y="152484"/>
                  <a:pt x="2310" y="160301"/>
                </a:cubicBezTo>
                <a:lnTo>
                  <a:pt x="2449" y="162116"/>
                </a:lnTo>
                <a:cubicBezTo>
                  <a:pt x="2589" y="163652"/>
                  <a:pt x="3845" y="164908"/>
                  <a:pt x="5381" y="164908"/>
                </a:cubicBezTo>
                <a:cubicBezTo>
                  <a:pt x="7475" y="164908"/>
                  <a:pt x="9709" y="165048"/>
                  <a:pt x="11663" y="165048"/>
                </a:cubicBezTo>
                <a:cubicBezTo>
                  <a:pt x="14455" y="165188"/>
                  <a:pt x="17108" y="165188"/>
                  <a:pt x="19900" y="165188"/>
                </a:cubicBezTo>
                <a:cubicBezTo>
                  <a:pt x="23111" y="165188"/>
                  <a:pt x="26182" y="165048"/>
                  <a:pt x="29253" y="164629"/>
                </a:cubicBezTo>
                <a:cubicBezTo>
                  <a:pt x="47820" y="161977"/>
                  <a:pt x="61781" y="149133"/>
                  <a:pt x="65690" y="130985"/>
                </a:cubicBezTo>
                <a:cubicBezTo>
                  <a:pt x="66527" y="131124"/>
                  <a:pt x="67365" y="131124"/>
                  <a:pt x="68063" y="131124"/>
                </a:cubicBezTo>
                <a:cubicBezTo>
                  <a:pt x="69738" y="131124"/>
                  <a:pt x="71553" y="130845"/>
                  <a:pt x="73088" y="130287"/>
                </a:cubicBezTo>
                <a:cubicBezTo>
                  <a:pt x="73647" y="130147"/>
                  <a:pt x="74205" y="129868"/>
                  <a:pt x="74764" y="129728"/>
                </a:cubicBezTo>
                <a:cubicBezTo>
                  <a:pt x="80068" y="127774"/>
                  <a:pt x="85234" y="125401"/>
                  <a:pt x="90399" y="122748"/>
                </a:cubicBezTo>
                <a:lnTo>
                  <a:pt x="87467" y="163373"/>
                </a:lnTo>
                <a:cubicBezTo>
                  <a:pt x="87328" y="164769"/>
                  <a:pt x="88165" y="166165"/>
                  <a:pt x="89422" y="166723"/>
                </a:cubicBezTo>
                <a:cubicBezTo>
                  <a:pt x="89841" y="167002"/>
                  <a:pt x="90399" y="167002"/>
                  <a:pt x="90818" y="167002"/>
                </a:cubicBezTo>
                <a:cubicBezTo>
                  <a:pt x="91795" y="167002"/>
                  <a:pt x="92772" y="166584"/>
                  <a:pt x="93610" y="165886"/>
                </a:cubicBezTo>
                <a:lnTo>
                  <a:pt x="126835" y="133637"/>
                </a:lnTo>
                <a:cubicBezTo>
                  <a:pt x="126835" y="133637"/>
                  <a:pt x="126835" y="133637"/>
                  <a:pt x="126835" y="133637"/>
                </a:cubicBezTo>
                <a:cubicBezTo>
                  <a:pt x="127813" y="132660"/>
                  <a:pt x="128511" y="131404"/>
                  <a:pt x="128790" y="130008"/>
                </a:cubicBezTo>
                <a:lnTo>
                  <a:pt x="139679" y="79890"/>
                </a:lnTo>
                <a:cubicBezTo>
                  <a:pt x="147218" y="69559"/>
                  <a:pt x="153221" y="58531"/>
                  <a:pt x="157409" y="47083"/>
                </a:cubicBezTo>
                <a:cubicBezTo>
                  <a:pt x="162993" y="32006"/>
                  <a:pt x="168716" y="14975"/>
                  <a:pt x="166622" y="4086"/>
                </a:cubicBezTo>
                <a:close/>
                <a:moveTo>
                  <a:pt x="9709" y="73468"/>
                </a:moveTo>
                <a:lnTo>
                  <a:pt x="37769" y="44570"/>
                </a:lnTo>
                <a:cubicBezTo>
                  <a:pt x="38048" y="44291"/>
                  <a:pt x="38188" y="44291"/>
                  <a:pt x="38327" y="44291"/>
                </a:cubicBezTo>
                <a:cubicBezTo>
                  <a:pt x="38327" y="44291"/>
                  <a:pt x="38327" y="44291"/>
                  <a:pt x="38467" y="44291"/>
                </a:cubicBezTo>
                <a:lnTo>
                  <a:pt x="77137" y="35915"/>
                </a:lnTo>
                <a:cubicBezTo>
                  <a:pt x="65690" y="45967"/>
                  <a:pt x="55638" y="57973"/>
                  <a:pt x="47960" y="70816"/>
                </a:cubicBezTo>
                <a:lnTo>
                  <a:pt x="9709" y="73468"/>
                </a:lnTo>
                <a:close/>
                <a:moveTo>
                  <a:pt x="28276" y="158905"/>
                </a:moveTo>
                <a:cubicBezTo>
                  <a:pt x="23111" y="159603"/>
                  <a:pt x="17527" y="159464"/>
                  <a:pt x="11803" y="159185"/>
                </a:cubicBezTo>
                <a:cubicBezTo>
                  <a:pt x="10546" y="159185"/>
                  <a:pt x="9429" y="159045"/>
                  <a:pt x="8173" y="159045"/>
                </a:cubicBezTo>
                <a:cubicBezTo>
                  <a:pt x="7754" y="151925"/>
                  <a:pt x="7475" y="145224"/>
                  <a:pt x="8452" y="138942"/>
                </a:cubicBezTo>
                <a:cubicBezTo>
                  <a:pt x="10826" y="122888"/>
                  <a:pt x="21854" y="110882"/>
                  <a:pt x="37489" y="107392"/>
                </a:cubicBezTo>
                <a:lnTo>
                  <a:pt x="39444" y="109346"/>
                </a:lnTo>
                <a:cubicBezTo>
                  <a:pt x="31207" y="112976"/>
                  <a:pt x="25205" y="120375"/>
                  <a:pt x="23250" y="129310"/>
                </a:cubicBezTo>
                <a:cubicBezTo>
                  <a:pt x="22413" y="133218"/>
                  <a:pt x="22273" y="137127"/>
                  <a:pt x="22133" y="141176"/>
                </a:cubicBezTo>
                <a:lnTo>
                  <a:pt x="22133" y="142153"/>
                </a:lnTo>
                <a:cubicBezTo>
                  <a:pt x="22133" y="142991"/>
                  <a:pt x="22413" y="143828"/>
                  <a:pt x="22971" y="144387"/>
                </a:cubicBezTo>
                <a:cubicBezTo>
                  <a:pt x="23529" y="144945"/>
                  <a:pt x="24227" y="145224"/>
                  <a:pt x="25065" y="145224"/>
                </a:cubicBezTo>
                <a:cubicBezTo>
                  <a:pt x="25065" y="145224"/>
                  <a:pt x="25205" y="145224"/>
                  <a:pt x="25205" y="145224"/>
                </a:cubicBezTo>
                <a:cubicBezTo>
                  <a:pt x="26321" y="145224"/>
                  <a:pt x="27438" y="145085"/>
                  <a:pt x="28415" y="145085"/>
                </a:cubicBezTo>
                <a:cubicBezTo>
                  <a:pt x="31626" y="144945"/>
                  <a:pt x="34697" y="144806"/>
                  <a:pt x="37908" y="144108"/>
                </a:cubicBezTo>
                <a:cubicBezTo>
                  <a:pt x="46843" y="142153"/>
                  <a:pt x="54102" y="136150"/>
                  <a:pt x="57872" y="127914"/>
                </a:cubicBezTo>
                <a:lnTo>
                  <a:pt x="59826" y="129868"/>
                </a:lnTo>
                <a:cubicBezTo>
                  <a:pt x="56336" y="145504"/>
                  <a:pt x="44330" y="156532"/>
                  <a:pt x="28276" y="158905"/>
                </a:cubicBezTo>
                <a:close/>
                <a:moveTo>
                  <a:pt x="43911" y="113953"/>
                </a:moveTo>
                <a:lnTo>
                  <a:pt x="53265" y="123307"/>
                </a:lnTo>
                <a:cubicBezTo>
                  <a:pt x="50752" y="130845"/>
                  <a:pt x="44470" y="136569"/>
                  <a:pt x="36652" y="138244"/>
                </a:cubicBezTo>
                <a:cubicBezTo>
                  <a:pt x="33999" y="138803"/>
                  <a:pt x="31207" y="138942"/>
                  <a:pt x="28276" y="139082"/>
                </a:cubicBezTo>
                <a:cubicBezTo>
                  <a:pt x="28276" y="139082"/>
                  <a:pt x="28136" y="139082"/>
                  <a:pt x="28136" y="139082"/>
                </a:cubicBezTo>
                <a:cubicBezTo>
                  <a:pt x="28276" y="136150"/>
                  <a:pt x="28415" y="133218"/>
                  <a:pt x="28974" y="130566"/>
                </a:cubicBezTo>
                <a:cubicBezTo>
                  <a:pt x="30649" y="122748"/>
                  <a:pt x="36373" y="116466"/>
                  <a:pt x="43911" y="113953"/>
                </a:cubicBezTo>
                <a:close/>
                <a:moveTo>
                  <a:pt x="122927" y="128751"/>
                </a:moveTo>
                <a:cubicBezTo>
                  <a:pt x="122927" y="128751"/>
                  <a:pt x="122927" y="128891"/>
                  <a:pt x="122927" y="128751"/>
                </a:cubicBezTo>
                <a:cubicBezTo>
                  <a:pt x="122927" y="128891"/>
                  <a:pt x="122787" y="129170"/>
                  <a:pt x="122508" y="129310"/>
                </a:cubicBezTo>
                <a:lnTo>
                  <a:pt x="93610" y="157370"/>
                </a:lnTo>
                <a:lnTo>
                  <a:pt x="96263" y="119258"/>
                </a:lnTo>
                <a:cubicBezTo>
                  <a:pt x="109246" y="111580"/>
                  <a:pt x="121112" y="101668"/>
                  <a:pt x="131163" y="90081"/>
                </a:cubicBezTo>
                <a:lnTo>
                  <a:pt x="122927" y="128751"/>
                </a:lnTo>
                <a:close/>
                <a:moveTo>
                  <a:pt x="151964" y="44989"/>
                </a:moveTo>
                <a:cubicBezTo>
                  <a:pt x="147916" y="56018"/>
                  <a:pt x="142052" y="66767"/>
                  <a:pt x="134653" y="76819"/>
                </a:cubicBezTo>
                <a:cubicBezTo>
                  <a:pt x="134653" y="76819"/>
                  <a:pt x="134653" y="76819"/>
                  <a:pt x="134653" y="76819"/>
                </a:cubicBezTo>
                <a:cubicBezTo>
                  <a:pt x="123206" y="92315"/>
                  <a:pt x="108548" y="105438"/>
                  <a:pt x="92214" y="114930"/>
                </a:cubicBezTo>
                <a:cubicBezTo>
                  <a:pt x="92214" y="114930"/>
                  <a:pt x="92214" y="114930"/>
                  <a:pt x="92214" y="114930"/>
                </a:cubicBezTo>
                <a:cubicBezTo>
                  <a:pt x="85932" y="118560"/>
                  <a:pt x="79370" y="121771"/>
                  <a:pt x="72809" y="124144"/>
                </a:cubicBezTo>
                <a:cubicBezTo>
                  <a:pt x="72251" y="124284"/>
                  <a:pt x="71692" y="124563"/>
                  <a:pt x="71134" y="124703"/>
                </a:cubicBezTo>
                <a:cubicBezTo>
                  <a:pt x="67504" y="125959"/>
                  <a:pt x="63456" y="124982"/>
                  <a:pt x="60524" y="122050"/>
                </a:cubicBezTo>
                <a:lnTo>
                  <a:pt x="60524" y="122050"/>
                </a:lnTo>
                <a:lnTo>
                  <a:pt x="60524" y="122050"/>
                </a:lnTo>
                <a:lnTo>
                  <a:pt x="58430" y="119956"/>
                </a:lnTo>
                <a:lnTo>
                  <a:pt x="52846" y="114372"/>
                </a:lnTo>
                <a:lnTo>
                  <a:pt x="45028" y="106554"/>
                </a:lnTo>
                <a:cubicBezTo>
                  <a:pt x="42236" y="103762"/>
                  <a:pt x="41119" y="99574"/>
                  <a:pt x="42376" y="95944"/>
                </a:cubicBezTo>
                <a:cubicBezTo>
                  <a:pt x="42515" y="95386"/>
                  <a:pt x="42794" y="94828"/>
                  <a:pt x="42934" y="94269"/>
                </a:cubicBezTo>
                <a:cubicBezTo>
                  <a:pt x="45307" y="87708"/>
                  <a:pt x="48518" y="81147"/>
                  <a:pt x="52148" y="74864"/>
                </a:cubicBezTo>
                <a:cubicBezTo>
                  <a:pt x="52148" y="74864"/>
                  <a:pt x="52148" y="74864"/>
                  <a:pt x="52148" y="74864"/>
                </a:cubicBezTo>
                <a:cubicBezTo>
                  <a:pt x="61641" y="58531"/>
                  <a:pt x="74764" y="43872"/>
                  <a:pt x="90260" y="32425"/>
                </a:cubicBezTo>
                <a:cubicBezTo>
                  <a:pt x="90260" y="32425"/>
                  <a:pt x="90260" y="32425"/>
                  <a:pt x="90260" y="32425"/>
                </a:cubicBezTo>
                <a:cubicBezTo>
                  <a:pt x="100311" y="25026"/>
                  <a:pt x="111061" y="19163"/>
                  <a:pt x="122089" y="15114"/>
                </a:cubicBezTo>
                <a:cubicBezTo>
                  <a:pt x="136887" y="9670"/>
                  <a:pt x="151825" y="4784"/>
                  <a:pt x="160899" y="6040"/>
                </a:cubicBezTo>
                <a:cubicBezTo>
                  <a:pt x="162295" y="15254"/>
                  <a:pt x="157409" y="30191"/>
                  <a:pt x="151964" y="44989"/>
                </a:cubicBezTo>
                <a:close/>
                <a:moveTo>
                  <a:pt x="117203" y="31448"/>
                </a:moveTo>
                <a:cubicBezTo>
                  <a:pt x="112317" y="31448"/>
                  <a:pt x="107571" y="33402"/>
                  <a:pt x="104080" y="36892"/>
                </a:cubicBezTo>
                <a:cubicBezTo>
                  <a:pt x="96821" y="44152"/>
                  <a:pt x="96821" y="55878"/>
                  <a:pt x="104080" y="62998"/>
                </a:cubicBezTo>
                <a:cubicBezTo>
                  <a:pt x="107571" y="66488"/>
                  <a:pt x="112177" y="68443"/>
                  <a:pt x="117203" y="68443"/>
                </a:cubicBezTo>
                <a:cubicBezTo>
                  <a:pt x="122089" y="68443"/>
                  <a:pt x="126835" y="66488"/>
                  <a:pt x="130326" y="62998"/>
                </a:cubicBezTo>
                <a:cubicBezTo>
                  <a:pt x="137585" y="55739"/>
                  <a:pt x="137585" y="44012"/>
                  <a:pt x="130326" y="36892"/>
                </a:cubicBezTo>
                <a:cubicBezTo>
                  <a:pt x="126696" y="33402"/>
                  <a:pt x="122089" y="31448"/>
                  <a:pt x="117203" y="31448"/>
                </a:cubicBezTo>
                <a:close/>
                <a:moveTo>
                  <a:pt x="126137" y="58950"/>
                </a:moveTo>
                <a:cubicBezTo>
                  <a:pt x="123764" y="61323"/>
                  <a:pt x="120553" y="62579"/>
                  <a:pt x="117203" y="62579"/>
                </a:cubicBezTo>
                <a:cubicBezTo>
                  <a:pt x="113853" y="62579"/>
                  <a:pt x="110642" y="61323"/>
                  <a:pt x="108269" y="58950"/>
                </a:cubicBezTo>
                <a:cubicBezTo>
                  <a:pt x="103382" y="54064"/>
                  <a:pt x="103382" y="46106"/>
                  <a:pt x="108269" y="41080"/>
                </a:cubicBezTo>
                <a:cubicBezTo>
                  <a:pt x="110642" y="38707"/>
                  <a:pt x="113853" y="37451"/>
                  <a:pt x="117203" y="37451"/>
                </a:cubicBezTo>
                <a:cubicBezTo>
                  <a:pt x="120553" y="37451"/>
                  <a:pt x="123764" y="38707"/>
                  <a:pt x="126137" y="41080"/>
                </a:cubicBezTo>
                <a:cubicBezTo>
                  <a:pt x="131024" y="45967"/>
                  <a:pt x="131024" y="54064"/>
                  <a:pt x="126137" y="58950"/>
                </a:cubicBezTo>
                <a:close/>
              </a:path>
            </a:pathLst>
          </a:custGeom>
          <a:solidFill>
            <a:schemeClr val="bg1"/>
          </a:solidFill>
          <a:ln w="1396" cap="flat">
            <a:noFill/>
            <a:prstDash val="solid"/>
            <a:miter/>
          </a:ln>
        </p:spPr>
        <p:txBody>
          <a:bodyPr rtlCol="0" anchor="ctr"/>
          <a:lstStyle/>
          <a:p>
            <a:endParaRPr lang="en-US" sz="1599"/>
          </a:p>
        </p:txBody>
      </p:sp>
      <p:sp>
        <p:nvSpPr>
          <p:cNvPr id="82" name="Freeform: Shape 958">
            <a:extLst>
              <a:ext uri="{FF2B5EF4-FFF2-40B4-BE49-F238E27FC236}">
                <a16:creationId xmlns:a16="http://schemas.microsoft.com/office/drawing/2014/main" id="{2CA215ED-1870-48E7-AD04-0C8794AE6BC0}"/>
              </a:ext>
            </a:extLst>
          </p:cNvPr>
          <p:cNvSpPr/>
          <p:nvPr/>
        </p:nvSpPr>
        <p:spPr>
          <a:xfrm>
            <a:off x="8037420" y="2567950"/>
            <a:ext cx="429919" cy="380303"/>
          </a:xfrm>
          <a:custGeom>
            <a:avLst/>
            <a:gdLst>
              <a:gd name="connsiteX0" fmla="*/ 163559 w 245701"/>
              <a:gd name="connsiteY0" fmla="*/ 83496 h 245701"/>
              <a:gd name="connsiteX1" fmla="*/ 144852 w 245701"/>
              <a:gd name="connsiteY1" fmla="*/ 48317 h 245701"/>
              <a:gd name="connsiteX2" fmla="*/ 107857 w 245701"/>
              <a:gd name="connsiteY2" fmla="*/ 29331 h 245701"/>
              <a:gd name="connsiteX3" fmla="*/ 104926 w 245701"/>
              <a:gd name="connsiteY3" fmla="*/ 25282 h 245701"/>
              <a:gd name="connsiteX4" fmla="*/ 108974 w 245701"/>
              <a:gd name="connsiteY4" fmla="*/ 22350 h 245701"/>
              <a:gd name="connsiteX5" fmla="*/ 149878 w 245701"/>
              <a:gd name="connsiteY5" fmla="*/ 43291 h 245701"/>
              <a:gd name="connsiteX6" fmla="*/ 170539 w 245701"/>
              <a:gd name="connsiteY6" fmla="*/ 82100 h 245701"/>
              <a:gd name="connsiteX7" fmla="*/ 167747 w 245701"/>
              <a:gd name="connsiteY7" fmla="*/ 86288 h 245701"/>
              <a:gd name="connsiteX8" fmla="*/ 167049 w 245701"/>
              <a:gd name="connsiteY8" fmla="*/ 86288 h 245701"/>
              <a:gd name="connsiteX9" fmla="*/ 163559 w 245701"/>
              <a:gd name="connsiteY9" fmla="*/ 83496 h 245701"/>
              <a:gd name="connsiteX10" fmla="*/ 239503 w 245701"/>
              <a:gd name="connsiteY10" fmla="*/ 237060 h 245701"/>
              <a:gd name="connsiteX11" fmla="*/ 236711 w 245701"/>
              <a:gd name="connsiteY11" fmla="*/ 239852 h 245701"/>
              <a:gd name="connsiteX12" fmla="*/ 220656 w 245701"/>
              <a:gd name="connsiteY12" fmla="*/ 246413 h 245701"/>
              <a:gd name="connsiteX13" fmla="*/ 204602 w 245701"/>
              <a:gd name="connsiteY13" fmla="*/ 239852 h 245701"/>
              <a:gd name="connsiteX14" fmla="*/ 144992 w 245701"/>
              <a:gd name="connsiteY14" fmla="*/ 180241 h 245701"/>
              <a:gd name="connsiteX15" fmla="*/ 96689 w 245701"/>
              <a:gd name="connsiteY15" fmla="*/ 193085 h 245701"/>
              <a:gd name="connsiteX16" fmla="*/ 96689 w 245701"/>
              <a:gd name="connsiteY16" fmla="*/ 193085 h 245701"/>
              <a:gd name="connsiteX17" fmla="*/ 28423 w 245701"/>
              <a:gd name="connsiteY17" fmla="*/ 164885 h 245701"/>
              <a:gd name="connsiteX18" fmla="*/ 28423 w 245701"/>
              <a:gd name="connsiteY18" fmla="*/ 28353 h 245701"/>
              <a:gd name="connsiteX19" fmla="*/ 96689 w 245701"/>
              <a:gd name="connsiteY19" fmla="*/ 153 h 245701"/>
              <a:gd name="connsiteX20" fmla="*/ 164955 w 245701"/>
              <a:gd name="connsiteY20" fmla="*/ 28353 h 245701"/>
              <a:gd name="connsiteX21" fmla="*/ 180032 w 245701"/>
              <a:gd name="connsiteY21" fmla="*/ 145480 h 245701"/>
              <a:gd name="connsiteX22" fmla="*/ 239503 w 245701"/>
              <a:gd name="connsiteY22" fmla="*/ 204951 h 245701"/>
              <a:gd name="connsiteX23" fmla="*/ 239503 w 245701"/>
              <a:gd name="connsiteY23" fmla="*/ 237060 h 245701"/>
              <a:gd name="connsiteX24" fmla="*/ 159929 w 245701"/>
              <a:gd name="connsiteY24" fmla="*/ 159859 h 245701"/>
              <a:gd name="connsiteX25" fmla="*/ 159929 w 245701"/>
              <a:gd name="connsiteY25" fmla="*/ 33239 h 245701"/>
              <a:gd name="connsiteX26" fmla="*/ 96689 w 245701"/>
              <a:gd name="connsiteY26" fmla="*/ 6994 h 245701"/>
              <a:gd name="connsiteX27" fmla="*/ 33449 w 245701"/>
              <a:gd name="connsiteY27" fmla="*/ 33239 h 245701"/>
              <a:gd name="connsiteX28" fmla="*/ 33449 w 245701"/>
              <a:gd name="connsiteY28" fmla="*/ 159859 h 245701"/>
              <a:gd name="connsiteX29" fmla="*/ 96689 w 245701"/>
              <a:gd name="connsiteY29" fmla="*/ 186105 h 245701"/>
              <a:gd name="connsiteX30" fmla="*/ 96689 w 245701"/>
              <a:gd name="connsiteY30" fmla="*/ 186105 h 245701"/>
              <a:gd name="connsiteX31" fmla="*/ 159929 w 245701"/>
              <a:gd name="connsiteY31" fmla="*/ 159859 h 245701"/>
              <a:gd name="connsiteX32" fmla="*/ 234477 w 245701"/>
              <a:gd name="connsiteY32" fmla="*/ 209977 h 245701"/>
              <a:gd name="connsiteX33" fmla="*/ 176263 w 245701"/>
              <a:gd name="connsiteY33" fmla="*/ 151762 h 245701"/>
              <a:gd name="connsiteX34" fmla="*/ 164955 w 245701"/>
              <a:gd name="connsiteY34" fmla="*/ 165304 h 245701"/>
              <a:gd name="connsiteX35" fmla="*/ 151413 w 245701"/>
              <a:gd name="connsiteY35" fmla="*/ 176612 h 245701"/>
              <a:gd name="connsiteX36" fmla="*/ 209628 w 245701"/>
              <a:gd name="connsiteY36" fmla="*/ 234826 h 245701"/>
              <a:gd name="connsiteX37" fmla="*/ 220656 w 245701"/>
              <a:gd name="connsiteY37" fmla="*/ 239433 h 245701"/>
              <a:gd name="connsiteX38" fmla="*/ 231685 w 245701"/>
              <a:gd name="connsiteY38" fmla="*/ 234826 h 245701"/>
              <a:gd name="connsiteX39" fmla="*/ 234477 w 245701"/>
              <a:gd name="connsiteY39" fmla="*/ 232034 h 245701"/>
              <a:gd name="connsiteX40" fmla="*/ 234477 w 245701"/>
              <a:gd name="connsiteY40" fmla="*/ 209977 h 245701"/>
              <a:gd name="connsiteX41" fmla="*/ 100179 w 245701"/>
              <a:gd name="connsiteY41" fmla="*/ 56414 h 245701"/>
              <a:gd name="connsiteX42" fmla="*/ 100179 w 245701"/>
              <a:gd name="connsiteY42" fmla="*/ 93687 h 245701"/>
              <a:gd name="connsiteX43" fmla="*/ 124330 w 245701"/>
              <a:gd name="connsiteY43" fmla="*/ 120073 h 245701"/>
              <a:gd name="connsiteX44" fmla="*/ 116373 w 245701"/>
              <a:gd name="connsiteY44" fmla="*/ 137383 h 245701"/>
              <a:gd name="connsiteX45" fmla="*/ 100179 w 245701"/>
              <a:gd name="connsiteY45" fmla="*/ 143805 h 245701"/>
              <a:gd name="connsiteX46" fmla="*/ 100179 w 245701"/>
              <a:gd name="connsiteY46" fmla="*/ 149668 h 245701"/>
              <a:gd name="connsiteX47" fmla="*/ 96689 w 245701"/>
              <a:gd name="connsiteY47" fmla="*/ 153158 h 245701"/>
              <a:gd name="connsiteX48" fmla="*/ 93199 w 245701"/>
              <a:gd name="connsiteY48" fmla="*/ 149668 h 245701"/>
              <a:gd name="connsiteX49" fmla="*/ 93199 w 245701"/>
              <a:gd name="connsiteY49" fmla="*/ 143805 h 245701"/>
              <a:gd name="connsiteX50" fmla="*/ 77843 w 245701"/>
              <a:gd name="connsiteY50" fmla="*/ 138081 h 245701"/>
              <a:gd name="connsiteX51" fmla="*/ 69048 w 245701"/>
              <a:gd name="connsiteY51" fmla="*/ 120073 h 245701"/>
              <a:gd name="connsiteX52" fmla="*/ 72538 w 245701"/>
              <a:gd name="connsiteY52" fmla="*/ 116582 h 245701"/>
              <a:gd name="connsiteX53" fmla="*/ 72538 w 245701"/>
              <a:gd name="connsiteY53" fmla="*/ 116582 h 245701"/>
              <a:gd name="connsiteX54" fmla="*/ 76028 w 245701"/>
              <a:gd name="connsiteY54" fmla="*/ 120073 h 245701"/>
              <a:gd name="connsiteX55" fmla="*/ 93059 w 245701"/>
              <a:gd name="connsiteY55" fmla="*/ 136825 h 245701"/>
              <a:gd name="connsiteX56" fmla="*/ 93059 w 245701"/>
              <a:gd name="connsiteY56" fmla="*/ 99551 h 245701"/>
              <a:gd name="connsiteX57" fmla="*/ 68908 w 245701"/>
              <a:gd name="connsiteY57" fmla="*/ 73166 h 245701"/>
              <a:gd name="connsiteX58" fmla="*/ 76865 w 245701"/>
              <a:gd name="connsiteY58" fmla="*/ 55855 h 245701"/>
              <a:gd name="connsiteX59" fmla="*/ 93059 w 245701"/>
              <a:gd name="connsiteY59" fmla="*/ 49433 h 245701"/>
              <a:gd name="connsiteX60" fmla="*/ 93059 w 245701"/>
              <a:gd name="connsiteY60" fmla="*/ 43570 h 245701"/>
              <a:gd name="connsiteX61" fmla="*/ 96549 w 245701"/>
              <a:gd name="connsiteY61" fmla="*/ 40080 h 245701"/>
              <a:gd name="connsiteX62" fmla="*/ 100040 w 245701"/>
              <a:gd name="connsiteY62" fmla="*/ 43570 h 245701"/>
              <a:gd name="connsiteX63" fmla="*/ 100040 w 245701"/>
              <a:gd name="connsiteY63" fmla="*/ 49433 h 245701"/>
              <a:gd name="connsiteX64" fmla="*/ 115396 w 245701"/>
              <a:gd name="connsiteY64" fmla="*/ 55157 h 245701"/>
              <a:gd name="connsiteX65" fmla="*/ 124191 w 245701"/>
              <a:gd name="connsiteY65" fmla="*/ 73166 h 245701"/>
              <a:gd name="connsiteX66" fmla="*/ 120701 w 245701"/>
              <a:gd name="connsiteY66" fmla="*/ 76656 h 245701"/>
              <a:gd name="connsiteX67" fmla="*/ 120701 w 245701"/>
              <a:gd name="connsiteY67" fmla="*/ 76656 h 245701"/>
              <a:gd name="connsiteX68" fmla="*/ 117211 w 245701"/>
              <a:gd name="connsiteY68" fmla="*/ 73166 h 245701"/>
              <a:gd name="connsiteX69" fmla="*/ 100179 w 245701"/>
              <a:gd name="connsiteY69" fmla="*/ 56414 h 245701"/>
              <a:gd name="connsiteX70" fmla="*/ 93199 w 245701"/>
              <a:gd name="connsiteY70" fmla="*/ 56414 h 245701"/>
              <a:gd name="connsiteX71" fmla="*/ 81612 w 245701"/>
              <a:gd name="connsiteY71" fmla="*/ 61160 h 245701"/>
              <a:gd name="connsiteX72" fmla="*/ 76167 w 245701"/>
              <a:gd name="connsiteY72" fmla="*/ 73166 h 245701"/>
              <a:gd name="connsiteX73" fmla="*/ 93199 w 245701"/>
              <a:gd name="connsiteY73" fmla="*/ 92291 h 245701"/>
              <a:gd name="connsiteX74" fmla="*/ 93199 w 245701"/>
              <a:gd name="connsiteY74" fmla="*/ 56414 h 245701"/>
              <a:gd name="connsiteX75" fmla="*/ 100179 w 245701"/>
              <a:gd name="connsiteY75" fmla="*/ 100947 h 245701"/>
              <a:gd name="connsiteX76" fmla="*/ 100179 w 245701"/>
              <a:gd name="connsiteY76" fmla="*/ 136685 h 245701"/>
              <a:gd name="connsiteX77" fmla="*/ 111766 w 245701"/>
              <a:gd name="connsiteY77" fmla="*/ 131939 h 245701"/>
              <a:gd name="connsiteX78" fmla="*/ 117211 w 245701"/>
              <a:gd name="connsiteY78" fmla="*/ 119933 h 245701"/>
              <a:gd name="connsiteX79" fmla="*/ 100179 w 245701"/>
              <a:gd name="connsiteY79" fmla="*/ 100947 h 24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45701" h="245701">
                <a:moveTo>
                  <a:pt x="163559" y="83496"/>
                </a:moveTo>
                <a:cubicBezTo>
                  <a:pt x="160906" y="70095"/>
                  <a:pt x="154485" y="57949"/>
                  <a:pt x="144852" y="48317"/>
                </a:cubicBezTo>
                <a:cubicBezTo>
                  <a:pt x="134661" y="38125"/>
                  <a:pt x="121957" y="31564"/>
                  <a:pt x="107857" y="29331"/>
                </a:cubicBezTo>
                <a:cubicBezTo>
                  <a:pt x="105903" y="29051"/>
                  <a:pt x="104646" y="27236"/>
                  <a:pt x="104926" y="25282"/>
                </a:cubicBezTo>
                <a:cubicBezTo>
                  <a:pt x="105205" y="23328"/>
                  <a:pt x="107020" y="22071"/>
                  <a:pt x="108974" y="22350"/>
                </a:cubicBezTo>
                <a:cubicBezTo>
                  <a:pt x="124610" y="24863"/>
                  <a:pt x="138709" y="32123"/>
                  <a:pt x="149878" y="43291"/>
                </a:cubicBezTo>
                <a:cubicBezTo>
                  <a:pt x="160488" y="53901"/>
                  <a:pt x="167607" y="67302"/>
                  <a:pt x="170539" y="82100"/>
                </a:cubicBezTo>
                <a:cubicBezTo>
                  <a:pt x="170958" y="84055"/>
                  <a:pt x="169701" y="85870"/>
                  <a:pt x="167747" y="86288"/>
                </a:cubicBezTo>
                <a:cubicBezTo>
                  <a:pt x="167468" y="86288"/>
                  <a:pt x="167328" y="86288"/>
                  <a:pt x="167049" y="86288"/>
                </a:cubicBezTo>
                <a:cubicBezTo>
                  <a:pt x="165374" y="86428"/>
                  <a:pt x="163978" y="85311"/>
                  <a:pt x="163559" y="83496"/>
                </a:cubicBezTo>
                <a:close/>
                <a:moveTo>
                  <a:pt x="239503" y="237060"/>
                </a:moveTo>
                <a:lnTo>
                  <a:pt x="236711" y="239852"/>
                </a:lnTo>
                <a:cubicBezTo>
                  <a:pt x="232383" y="244180"/>
                  <a:pt x="226799" y="246413"/>
                  <a:pt x="220656" y="246413"/>
                </a:cubicBezTo>
                <a:cubicBezTo>
                  <a:pt x="214654" y="246413"/>
                  <a:pt x="208930" y="244040"/>
                  <a:pt x="204602" y="239852"/>
                </a:cubicBezTo>
                <a:lnTo>
                  <a:pt x="144992" y="180241"/>
                </a:lnTo>
                <a:cubicBezTo>
                  <a:pt x="130473" y="188618"/>
                  <a:pt x="113860" y="193085"/>
                  <a:pt x="96689" y="193085"/>
                </a:cubicBezTo>
                <a:cubicBezTo>
                  <a:pt x="96689" y="193085"/>
                  <a:pt x="96689" y="193085"/>
                  <a:pt x="96689" y="193085"/>
                </a:cubicBezTo>
                <a:cubicBezTo>
                  <a:pt x="70862" y="193085"/>
                  <a:pt x="46571" y="183033"/>
                  <a:pt x="28423" y="164885"/>
                </a:cubicBezTo>
                <a:cubicBezTo>
                  <a:pt x="-9270" y="127192"/>
                  <a:pt x="-9270" y="65906"/>
                  <a:pt x="28423" y="28353"/>
                </a:cubicBezTo>
                <a:cubicBezTo>
                  <a:pt x="46571" y="10205"/>
                  <a:pt x="70862" y="153"/>
                  <a:pt x="96689" y="153"/>
                </a:cubicBezTo>
                <a:cubicBezTo>
                  <a:pt x="122516" y="153"/>
                  <a:pt x="146807" y="10205"/>
                  <a:pt x="164955" y="28353"/>
                </a:cubicBezTo>
                <a:cubicBezTo>
                  <a:pt x="196645" y="60043"/>
                  <a:pt x="201670" y="108485"/>
                  <a:pt x="180032" y="145480"/>
                </a:cubicBezTo>
                <a:lnTo>
                  <a:pt x="239503" y="204951"/>
                </a:lnTo>
                <a:cubicBezTo>
                  <a:pt x="248298" y="213746"/>
                  <a:pt x="248298" y="228125"/>
                  <a:pt x="239503" y="237060"/>
                </a:cubicBezTo>
                <a:close/>
                <a:moveTo>
                  <a:pt x="159929" y="159859"/>
                </a:moveTo>
                <a:cubicBezTo>
                  <a:pt x="194830" y="124959"/>
                  <a:pt x="194830" y="68140"/>
                  <a:pt x="159929" y="33239"/>
                </a:cubicBezTo>
                <a:cubicBezTo>
                  <a:pt x="143037" y="16347"/>
                  <a:pt x="120561" y="6994"/>
                  <a:pt x="96689" y="6994"/>
                </a:cubicBezTo>
                <a:cubicBezTo>
                  <a:pt x="72677" y="6994"/>
                  <a:pt x="50201" y="16347"/>
                  <a:pt x="33449" y="33239"/>
                </a:cubicBezTo>
                <a:cubicBezTo>
                  <a:pt x="-1452" y="68140"/>
                  <a:pt x="-1452" y="124959"/>
                  <a:pt x="33449" y="159859"/>
                </a:cubicBezTo>
                <a:cubicBezTo>
                  <a:pt x="50341" y="176751"/>
                  <a:pt x="72817" y="186105"/>
                  <a:pt x="96689" y="186105"/>
                </a:cubicBezTo>
                <a:lnTo>
                  <a:pt x="96689" y="186105"/>
                </a:lnTo>
                <a:cubicBezTo>
                  <a:pt x="120561" y="186105"/>
                  <a:pt x="143037" y="176751"/>
                  <a:pt x="159929" y="159859"/>
                </a:cubicBezTo>
                <a:close/>
                <a:moveTo>
                  <a:pt x="234477" y="209977"/>
                </a:moveTo>
                <a:lnTo>
                  <a:pt x="176263" y="151762"/>
                </a:lnTo>
                <a:cubicBezTo>
                  <a:pt x="172912" y="156648"/>
                  <a:pt x="169143" y="161116"/>
                  <a:pt x="164955" y="165304"/>
                </a:cubicBezTo>
                <a:cubicBezTo>
                  <a:pt x="160767" y="169492"/>
                  <a:pt x="156160" y="173261"/>
                  <a:pt x="151413" y="176612"/>
                </a:cubicBezTo>
                <a:lnTo>
                  <a:pt x="209628" y="234826"/>
                </a:lnTo>
                <a:cubicBezTo>
                  <a:pt x="212560" y="237758"/>
                  <a:pt x="216468" y="239433"/>
                  <a:pt x="220656" y="239433"/>
                </a:cubicBezTo>
                <a:cubicBezTo>
                  <a:pt x="224845" y="239433"/>
                  <a:pt x="228753" y="237758"/>
                  <a:pt x="231685" y="234826"/>
                </a:cubicBezTo>
                <a:lnTo>
                  <a:pt x="234477" y="232034"/>
                </a:lnTo>
                <a:cubicBezTo>
                  <a:pt x="240620" y="225892"/>
                  <a:pt x="240620" y="215980"/>
                  <a:pt x="234477" y="209977"/>
                </a:cubicBezTo>
                <a:close/>
                <a:moveTo>
                  <a:pt x="100179" y="56414"/>
                </a:moveTo>
                <a:lnTo>
                  <a:pt x="100179" y="93687"/>
                </a:lnTo>
                <a:cubicBezTo>
                  <a:pt x="114977" y="97038"/>
                  <a:pt x="124330" y="107229"/>
                  <a:pt x="124330" y="120073"/>
                </a:cubicBezTo>
                <a:cubicBezTo>
                  <a:pt x="124330" y="126913"/>
                  <a:pt x="121538" y="133055"/>
                  <a:pt x="116373" y="137383"/>
                </a:cubicBezTo>
                <a:cubicBezTo>
                  <a:pt x="112185" y="141013"/>
                  <a:pt x="106461" y="143247"/>
                  <a:pt x="100179" y="143805"/>
                </a:cubicBezTo>
                <a:lnTo>
                  <a:pt x="100179" y="149668"/>
                </a:lnTo>
                <a:cubicBezTo>
                  <a:pt x="100179" y="151623"/>
                  <a:pt x="98643" y="153158"/>
                  <a:pt x="96689" y="153158"/>
                </a:cubicBezTo>
                <a:cubicBezTo>
                  <a:pt x="94735" y="153158"/>
                  <a:pt x="93199" y="151623"/>
                  <a:pt x="93199" y="149668"/>
                </a:cubicBezTo>
                <a:lnTo>
                  <a:pt x="93199" y="143805"/>
                </a:lnTo>
                <a:cubicBezTo>
                  <a:pt x="87335" y="143247"/>
                  <a:pt x="82031" y="141292"/>
                  <a:pt x="77843" y="138081"/>
                </a:cubicBezTo>
                <a:cubicBezTo>
                  <a:pt x="72119" y="133614"/>
                  <a:pt x="69048" y="127471"/>
                  <a:pt x="69048" y="120073"/>
                </a:cubicBezTo>
                <a:cubicBezTo>
                  <a:pt x="69048" y="118118"/>
                  <a:pt x="70583" y="116582"/>
                  <a:pt x="72538" y="116582"/>
                </a:cubicBezTo>
                <a:cubicBezTo>
                  <a:pt x="72538" y="116582"/>
                  <a:pt x="72538" y="116582"/>
                  <a:pt x="72538" y="116582"/>
                </a:cubicBezTo>
                <a:cubicBezTo>
                  <a:pt x="74492" y="116582"/>
                  <a:pt x="76028" y="118118"/>
                  <a:pt x="76028" y="120073"/>
                </a:cubicBezTo>
                <a:cubicBezTo>
                  <a:pt x="76028" y="130263"/>
                  <a:pt x="84404" y="135708"/>
                  <a:pt x="93059" y="136825"/>
                </a:cubicBezTo>
                <a:lnTo>
                  <a:pt x="93059" y="99551"/>
                </a:lnTo>
                <a:cubicBezTo>
                  <a:pt x="78261" y="96200"/>
                  <a:pt x="68908" y="86009"/>
                  <a:pt x="68908" y="73166"/>
                </a:cubicBezTo>
                <a:cubicBezTo>
                  <a:pt x="68908" y="66325"/>
                  <a:pt x="71700" y="60183"/>
                  <a:pt x="76865" y="55855"/>
                </a:cubicBezTo>
                <a:cubicBezTo>
                  <a:pt x="81053" y="52225"/>
                  <a:pt x="86777" y="50131"/>
                  <a:pt x="93059" y="49433"/>
                </a:cubicBezTo>
                <a:lnTo>
                  <a:pt x="93059" y="43570"/>
                </a:lnTo>
                <a:cubicBezTo>
                  <a:pt x="93059" y="41615"/>
                  <a:pt x="94595" y="40080"/>
                  <a:pt x="96549" y="40080"/>
                </a:cubicBezTo>
                <a:cubicBezTo>
                  <a:pt x="98504" y="40080"/>
                  <a:pt x="100040" y="41615"/>
                  <a:pt x="100040" y="43570"/>
                </a:cubicBezTo>
                <a:lnTo>
                  <a:pt x="100040" y="49433"/>
                </a:lnTo>
                <a:cubicBezTo>
                  <a:pt x="105903" y="49992"/>
                  <a:pt x="111208" y="51946"/>
                  <a:pt x="115396" y="55157"/>
                </a:cubicBezTo>
                <a:cubicBezTo>
                  <a:pt x="121120" y="59624"/>
                  <a:pt x="124191" y="65767"/>
                  <a:pt x="124191" y="73166"/>
                </a:cubicBezTo>
                <a:cubicBezTo>
                  <a:pt x="124191" y="75120"/>
                  <a:pt x="122655" y="76656"/>
                  <a:pt x="120701" y="76656"/>
                </a:cubicBezTo>
                <a:cubicBezTo>
                  <a:pt x="120701" y="76656"/>
                  <a:pt x="120701" y="76656"/>
                  <a:pt x="120701" y="76656"/>
                </a:cubicBezTo>
                <a:cubicBezTo>
                  <a:pt x="118746" y="76656"/>
                  <a:pt x="117211" y="75120"/>
                  <a:pt x="117211" y="73166"/>
                </a:cubicBezTo>
                <a:cubicBezTo>
                  <a:pt x="117211" y="62835"/>
                  <a:pt x="108974" y="57530"/>
                  <a:pt x="100179" y="56414"/>
                </a:cubicBezTo>
                <a:close/>
                <a:moveTo>
                  <a:pt x="93199" y="56414"/>
                </a:moveTo>
                <a:cubicBezTo>
                  <a:pt x="88592" y="56972"/>
                  <a:pt x="84543" y="58508"/>
                  <a:pt x="81612" y="61160"/>
                </a:cubicBezTo>
                <a:cubicBezTo>
                  <a:pt x="77982" y="64231"/>
                  <a:pt x="76167" y="68419"/>
                  <a:pt x="76167" y="73166"/>
                </a:cubicBezTo>
                <a:cubicBezTo>
                  <a:pt x="76167" y="82240"/>
                  <a:pt x="82589" y="89360"/>
                  <a:pt x="93199" y="92291"/>
                </a:cubicBezTo>
                <a:lnTo>
                  <a:pt x="93199" y="56414"/>
                </a:lnTo>
                <a:close/>
                <a:moveTo>
                  <a:pt x="100179" y="100947"/>
                </a:moveTo>
                <a:lnTo>
                  <a:pt x="100179" y="136685"/>
                </a:lnTo>
                <a:cubicBezTo>
                  <a:pt x="104786" y="136127"/>
                  <a:pt x="108834" y="134591"/>
                  <a:pt x="111766" y="131939"/>
                </a:cubicBezTo>
                <a:cubicBezTo>
                  <a:pt x="115396" y="128867"/>
                  <a:pt x="117211" y="124679"/>
                  <a:pt x="117211" y="119933"/>
                </a:cubicBezTo>
                <a:cubicBezTo>
                  <a:pt x="117350" y="110859"/>
                  <a:pt x="110928" y="103879"/>
                  <a:pt x="100179" y="100947"/>
                </a:cubicBezTo>
                <a:close/>
              </a:path>
            </a:pathLst>
          </a:custGeom>
          <a:solidFill>
            <a:schemeClr val="bg1"/>
          </a:solidFill>
          <a:ln w="1396" cap="flat">
            <a:noFill/>
            <a:prstDash val="solid"/>
            <a:miter/>
          </a:ln>
        </p:spPr>
        <p:txBody>
          <a:bodyPr rtlCol="0" anchor="ctr"/>
          <a:lstStyle/>
          <a:p>
            <a:endParaRPr lang="en-US" sz="1599"/>
          </a:p>
        </p:txBody>
      </p:sp>
      <p:sp>
        <p:nvSpPr>
          <p:cNvPr id="83" name="Freeform: Shape 964">
            <a:extLst>
              <a:ext uri="{FF2B5EF4-FFF2-40B4-BE49-F238E27FC236}">
                <a16:creationId xmlns:a16="http://schemas.microsoft.com/office/drawing/2014/main" id="{0F6C8D81-C028-46E6-A0F6-FBC7C67334C9}"/>
              </a:ext>
            </a:extLst>
          </p:cNvPr>
          <p:cNvSpPr/>
          <p:nvPr/>
        </p:nvSpPr>
        <p:spPr>
          <a:xfrm>
            <a:off x="2417310" y="5103773"/>
            <a:ext cx="496839" cy="408378"/>
          </a:xfrm>
          <a:custGeom>
            <a:avLst/>
            <a:gdLst>
              <a:gd name="connsiteX0" fmla="*/ 121469 w 315502"/>
              <a:gd name="connsiteY0" fmla="*/ 97457 h 293166"/>
              <a:gd name="connsiteX1" fmla="*/ 196156 w 315502"/>
              <a:gd name="connsiteY1" fmla="*/ 97457 h 293166"/>
              <a:gd name="connsiteX2" fmla="*/ 199646 w 315502"/>
              <a:gd name="connsiteY2" fmla="*/ 93967 h 293166"/>
              <a:gd name="connsiteX3" fmla="*/ 199646 w 315502"/>
              <a:gd name="connsiteY3" fmla="*/ 84055 h 293166"/>
              <a:gd name="connsiteX4" fmla="*/ 170609 w 315502"/>
              <a:gd name="connsiteY4" fmla="*/ 51667 h 293166"/>
              <a:gd name="connsiteX5" fmla="*/ 185965 w 315502"/>
              <a:gd name="connsiteY5" fmla="*/ 27236 h 293166"/>
              <a:gd name="connsiteX6" fmla="*/ 158882 w 315502"/>
              <a:gd name="connsiteY6" fmla="*/ 153 h 293166"/>
              <a:gd name="connsiteX7" fmla="*/ 131799 w 315502"/>
              <a:gd name="connsiteY7" fmla="*/ 27236 h 293166"/>
              <a:gd name="connsiteX8" fmla="*/ 147156 w 315502"/>
              <a:gd name="connsiteY8" fmla="*/ 51667 h 293166"/>
              <a:gd name="connsiteX9" fmla="*/ 118118 w 315502"/>
              <a:gd name="connsiteY9" fmla="*/ 84055 h 293166"/>
              <a:gd name="connsiteX10" fmla="*/ 118118 w 315502"/>
              <a:gd name="connsiteY10" fmla="*/ 93967 h 293166"/>
              <a:gd name="connsiteX11" fmla="*/ 121469 w 315502"/>
              <a:gd name="connsiteY11" fmla="*/ 97457 h 293166"/>
              <a:gd name="connsiteX12" fmla="*/ 138640 w 315502"/>
              <a:gd name="connsiteY12" fmla="*/ 27376 h 293166"/>
              <a:gd name="connsiteX13" fmla="*/ 158743 w 315502"/>
              <a:gd name="connsiteY13" fmla="*/ 7273 h 293166"/>
              <a:gd name="connsiteX14" fmla="*/ 178845 w 315502"/>
              <a:gd name="connsiteY14" fmla="*/ 27376 h 293166"/>
              <a:gd name="connsiteX15" fmla="*/ 158743 w 315502"/>
              <a:gd name="connsiteY15" fmla="*/ 47479 h 293166"/>
              <a:gd name="connsiteX16" fmla="*/ 138640 w 315502"/>
              <a:gd name="connsiteY16" fmla="*/ 27376 h 293166"/>
              <a:gd name="connsiteX17" fmla="*/ 124959 w 315502"/>
              <a:gd name="connsiteY17" fmla="*/ 84055 h 293166"/>
              <a:gd name="connsiteX18" fmla="*/ 150366 w 315502"/>
              <a:gd name="connsiteY18" fmla="*/ 58647 h 293166"/>
              <a:gd name="connsiteX19" fmla="*/ 167119 w 315502"/>
              <a:gd name="connsiteY19" fmla="*/ 58647 h 293166"/>
              <a:gd name="connsiteX20" fmla="*/ 192526 w 315502"/>
              <a:gd name="connsiteY20" fmla="*/ 84055 h 293166"/>
              <a:gd name="connsiteX21" fmla="*/ 192526 w 315502"/>
              <a:gd name="connsiteY21" fmla="*/ 90477 h 293166"/>
              <a:gd name="connsiteX22" fmla="*/ 124959 w 315502"/>
              <a:gd name="connsiteY22" fmla="*/ 90477 h 293166"/>
              <a:gd name="connsiteX23" fmla="*/ 124959 w 315502"/>
              <a:gd name="connsiteY23" fmla="*/ 84055 h 293166"/>
              <a:gd name="connsiteX24" fmla="*/ 287177 w 315502"/>
              <a:gd name="connsiteY24" fmla="*/ 229661 h 293166"/>
              <a:gd name="connsiteX25" fmla="*/ 302534 w 315502"/>
              <a:gd name="connsiteY25" fmla="*/ 205230 h 293166"/>
              <a:gd name="connsiteX26" fmla="*/ 275451 w 315502"/>
              <a:gd name="connsiteY26" fmla="*/ 178147 h 293166"/>
              <a:gd name="connsiteX27" fmla="*/ 248368 w 315502"/>
              <a:gd name="connsiteY27" fmla="*/ 205230 h 293166"/>
              <a:gd name="connsiteX28" fmla="*/ 263724 w 315502"/>
              <a:gd name="connsiteY28" fmla="*/ 229661 h 293166"/>
              <a:gd name="connsiteX29" fmla="*/ 234687 w 315502"/>
              <a:gd name="connsiteY29" fmla="*/ 262049 h 293166"/>
              <a:gd name="connsiteX30" fmla="*/ 234687 w 315502"/>
              <a:gd name="connsiteY30" fmla="*/ 271961 h 293166"/>
              <a:gd name="connsiteX31" fmla="*/ 238177 w 315502"/>
              <a:gd name="connsiteY31" fmla="*/ 275451 h 293166"/>
              <a:gd name="connsiteX32" fmla="*/ 312864 w 315502"/>
              <a:gd name="connsiteY32" fmla="*/ 275451 h 293166"/>
              <a:gd name="connsiteX33" fmla="*/ 316354 w 315502"/>
              <a:gd name="connsiteY33" fmla="*/ 271961 h 293166"/>
              <a:gd name="connsiteX34" fmla="*/ 316354 w 315502"/>
              <a:gd name="connsiteY34" fmla="*/ 262049 h 293166"/>
              <a:gd name="connsiteX35" fmla="*/ 287177 w 315502"/>
              <a:gd name="connsiteY35" fmla="*/ 229661 h 293166"/>
              <a:gd name="connsiteX36" fmla="*/ 255348 w 315502"/>
              <a:gd name="connsiteY36" fmla="*/ 205230 h 293166"/>
              <a:gd name="connsiteX37" fmla="*/ 275451 w 315502"/>
              <a:gd name="connsiteY37" fmla="*/ 185127 h 293166"/>
              <a:gd name="connsiteX38" fmla="*/ 295554 w 315502"/>
              <a:gd name="connsiteY38" fmla="*/ 205230 h 293166"/>
              <a:gd name="connsiteX39" fmla="*/ 275451 w 315502"/>
              <a:gd name="connsiteY39" fmla="*/ 225333 h 293166"/>
              <a:gd name="connsiteX40" fmla="*/ 255348 w 315502"/>
              <a:gd name="connsiteY40" fmla="*/ 205230 h 293166"/>
              <a:gd name="connsiteX41" fmla="*/ 309235 w 315502"/>
              <a:gd name="connsiteY41" fmla="*/ 268331 h 293166"/>
              <a:gd name="connsiteX42" fmla="*/ 241667 w 315502"/>
              <a:gd name="connsiteY42" fmla="*/ 268331 h 293166"/>
              <a:gd name="connsiteX43" fmla="*/ 241667 w 315502"/>
              <a:gd name="connsiteY43" fmla="*/ 261909 h 293166"/>
              <a:gd name="connsiteX44" fmla="*/ 267075 w 315502"/>
              <a:gd name="connsiteY44" fmla="*/ 236501 h 293166"/>
              <a:gd name="connsiteX45" fmla="*/ 283687 w 315502"/>
              <a:gd name="connsiteY45" fmla="*/ 236501 h 293166"/>
              <a:gd name="connsiteX46" fmla="*/ 309095 w 315502"/>
              <a:gd name="connsiteY46" fmla="*/ 261909 h 293166"/>
              <a:gd name="connsiteX47" fmla="*/ 309095 w 315502"/>
              <a:gd name="connsiteY47" fmla="*/ 268331 h 293166"/>
              <a:gd name="connsiteX48" fmla="*/ 52644 w 315502"/>
              <a:gd name="connsiteY48" fmla="*/ 229661 h 293166"/>
              <a:gd name="connsiteX49" fmla="*/ 68001 w 315502"/>
              <a:gd name="connsiteY49" fmla="*/ 205230 h 293166"/>
              <a:gd name="connsiteX50" fmla="*/ 40918 w 315502"/>
              <a:gd name="connsiteY50" fmla="*/ 178147 h 293166"/>
              <a:gd name="connsiteX51" fmla="*/ 13835 w 315502"/>
              <a:gd name="connsiteY51" fmla="*/ 205230 h 293166"/>
              <a:gd name="connsiteX52" fmla="*/ 29191 w 315502"/>
              <a:gd name="connsiteY52" fmla="*/ 229661 h 293166"/>
              <a:gd name="connsiteX53" fmla="*/ 153 w 315502"/>
              <a:gd name="connsiteY53" fmla="*/ 262049 h 293166"/>
              <a:gd name="connsiteX54" fmla="*/ 153 w 315502"/>
              <a:gd name="connsiteY54" fmla="*/ 271961 h 293166"/>
              <a:gd name="connsiteX55" fmla="*/ 3644 w 315502"/>
              <a:gd name="connsiteY55" fmla="*/ 275451 h 293166"/>
              <a:gd name="connsiteX56" fmla="*/ 78331 w 315502"/>
              <a:gd name="connsiteY56" fmla="*/ 275451 h 293166"/>
              <a:gd name="connsiteX57" fmla="*/ 81821 w 315502"/>
              <a:gd name="connsiteY57" fmla="*/ 271961 h 293166"/>
              <a:gd name="connsiteX58" fmla="*/ 81821 w 315502"/>
              <a:gd name="connsiteY58" fmla="*/ 262049 h 293166"/>
              <a:gd name="connsiteX59" fmla="*/ 52644 w 315502"/>
              <a:gd name="connsiteY59" fmla="*/ 229661 h 293166"/>
              <a:gd name="connsiteX60" fmla="*/ 20675 w 315502"/>
              <a:gd name="connsiteY60" fmla="*/ 205230 h 293166"/>
              <a:gd name="connsiteX61" fmla="*/ 40778 w 315502"/>
              <a:gd name="connsiteY61" fmla="*/ 185127 h 293166"/>
              <a:gd name="connsiteX62" fmla="*/ 60881 w 315502"/>
              <a:gd name="connsiteY62" fmla="*/ 205230 h 293166"/>
              <a:gd name="connsiteX63" fmla="*/ 40778 w 315502"/>
              <a:gd name="connsiteY63" fmla="*/ 225333 h 293166"/>
              <a:gd name="connsiteX64" fmla="*/ 20675 w 315502"/>
              <a:gd name="connsiteY64" fmla="*/ 205230 h 293166"/>
              <a:gd name="connsiteX65" fmla="*/ 74562 w 315502"/>
              <a:gd name="connsiteY65" fmla="*/ 268331 h 293166"/>
              <a:gd name="connsiteX66" fmla="*/ 6994 w 315502"/>
              <a:gd name="connsiteY66" fmla="*/ 268331 h 293166"/>
              <a:gd name="connsiteX67" fmla="*/ 6994 w 315502"/>
              <a:gd name="connsiteY67" fmla="*/ 261909 h 293166"/>
              <a:gd name="connsiteX68" fmla="*/ 32402 w 315502"/>
              <a:gd name="connsiteY68" fmla="*/ 236501 h 293166"/>
              <a:gd name="connsiteX69" fmla="*/ 49015 w 315502"/>
              <a:gd name="connsiteY69" fmla="*/ 236501 h 293166"/>
              <a:gd name="connsiteX70" fmla="*/ 74422 w 315502"/>
              <a:gd name="connsiteY70" fmla="*/ 261909 h 293166"/>
              <a:gd name="connsiteX71" fmla="*/ 74422 w 315502"/>
              <a:gd name="connsiteY71" fmla="*/ 268331 h 293166"/>
              <a:gd name="connsiteX72" fmla="*/ 213607 w 315502"/>
              <a:gd name="connsiteY72" fmla="*/ 59764 h 293166"/>
              <a:gd name="connsiteX73" fmla="*/ 218493 w 315502"/>
              <a:gd name="connsiteY73" fmla="*/ 58508 h 293166"/>
              <a:gd name="connsiteX74" fmla="*/ 262328 w 315502"/>
              <a:gd name="connsiteY74" fmla="*/ 101785 h 293166"/>
              <a:gd name="connsiteX75" fmla="*/ 278801 w 315502"/>
              <a:gd name="connsiteY75" fmla="*/ 155252 h 293166"/>
              <a:gd name="connsiteX76" fmla="*/ 289969 w 315502"/>
              <a:gd name="connsiteY76" fmla="*/ 141292 h 293166"/>
              <a:gd name="connsiteX77" fmla="*/ 294856 w 315502"/>
              <a:gd name="connsiteY77" fmla="*/ 140734 h 293166"/>
              <a:gd name="connsiteX78" fmla="*/ 295414 w 315502"/>
              <a:gd name="connsiteY78" fmla="*/ 145620 h 293166"/>
              <a:gd name="connsiteX79" fmla="*/ 278382 w 315502"/>
              <a:gd name="connsiteY79" fmla="*/ 167119 h 293166"/>
              <a:gd name="connsiteX80" fmla="*/ 275870 w 315502"/>
              <a:gd name="connsiteY80" fmla="*/ 168375 h 293166"/>
              <a:gd name="connsiteX81" fmla="*/ 275590 w 315502"/>
              <a:gd name="connsiteY81" fmla="*/ 168375 h 293166"/>
              <a:gd name="connsiteX82" fmla="*/ 273217 w 315502"/>
              <a:gd name="connsiteY82" fmla="*/ 167398 h 293166"/>
              <a:gd name="connsiteX83" fmla="*/ 252835 w 315502"/>
              <a:gd name="connsiteY83" fmla="*/ 148831 h 293166"/>
              <a:gd name="connsiteX84" fmla="*/ 252556 w 315502"/>
              <a:gd name="connsiteY84" fmla="*/ 143805 h 293166"/>
              <a:gd name="connsiteX85" fmla="*/ 257581 w 315502"/>
              <a:gd name="connsiteY85" fmla="*/ 143526 h 293166"/>
              <a:gd name="connsiteX86" fmla="*/ 271821 w 315502"/>
              <a:gd name="connsiteY86" fmla="*/ 156509 h 293166"/>
              <a:gd name="connsiteX87" fmla="*/ 215003 w 315502"/>
              <a:gd name="connsiteY87" fmla="*/ 64231 h 293166"/>
              <a:gd name="connsiteX88" fmla="*/ 213607 w 315502"/>
              <a:gd name="connsiteY88" fmla="*/ 59764 h 293166"/>
              <a:gd name="connsiteX89" fmla="*/ 219889 w 315502"/>
              <a:gd name="connsiteY89" fmla="*/ 263026 h 293166"/>
              <a:gd name="connsiteX90" fmla="*/ 218632 w 315502"/>
              <a:gd name="connsiteY90" fmla="*/ 267912 h 293166"/>
              <a:gd name="connsiteX91" fmla="*/ 158045 w 315502"/>
              <a:gd name="connsiteY91" fmla="*/ 284106 h 293166"/>
              <a:gd name="connsiteX92" fmla="*/ 104577 w 315502"/>
              <a:gd name="connsiteY92" fmla="*/ 271681 h 293166"/>
              <a:gd name="connsiteX93" fmla="*/ 111138 w 315502"/>
              <a:gd name="connsiteY93" fmla="*/ 288294 h 293166"/>
              <a:gd name="connsiteX94" fmla="*/ 109183 w 315502"/>
              <a:gd name="connsiteY94" fmla="*/ 292901 h 293166"/>
              <a:gd name="connsiteX95" fmla="*/ 107927 w 315502"/>
              <a:gd name="connsiteY95" fmla="*/ 293180 h 293166"/>
              <a:gd name="connsiteX96" fmla="*/ 104716 w 315502"/>
              <a:gd name="connsiteY96" fmla="*/ 290947 h 293166"/>
              <a:gd name="connsiteX97" fmla="*/ 94525 w 315502"/>
              <a:gd name="connsiteY97" fmla="*/ 265399 h 293166"/>
              <a:gd name="connsiteX98" fmla="*/ 94665 w 315502"/>
              <a:gd name="connsiteY98" fmla="*/ 262607 h 293166"/>
              <a:gd name="connsiteX99" fmla="*/ 96759 w 315502"/>
              <a:gd name="connsiteY99" fmla="*/ 260792 h 293166"/>
              <a:gd name="connsiteX100" fmla="*/ 123004 w 315502"/>
              <a:gd name="connsiteY100" fmla="*/ 252416 h 293166"/>
              <a:gd name="connsiteX101" fmla="*/ 127471 w 315502"/>
              <a:gd name="connsiteY101" fmla="*/ 254650 h 293166"/>
              <a:gd name="connsiteX102" fmla="*/ 125238 w 315502"/>
              <a:gd name="connsiteY102" fmla="*/ 259117 h 293166"/>
              <a:gd name="connsiteX103" fmla="*/ 106810 w 315502"/>
              <a:gd name="connsiteY103" fmla="*/ 264980 h 293166"/>
              <a:gd name="connsiteX104" fmla="*/ 158184 w 315502"/>
              <a:gd name="connsiteY104" fmla="*/ 277266 h 293166"/>
              <a:gd name="connsiteX105" fmla="*/ 215282 w 315502"/>
              <a:gd name="connsiteY105" fmla="*/ 261909 h 293166"/>
              <a:gd name="connsiteX106" fmla="*/ 219889 w 315502"/>
              <a:gd name="connsiteY106" fmla="*/ 263026 h 293166"/>
              <a:gd name="connsiteX107" fmla="*/ 94386 w 315502"/>
              <a:gd name="connsiteY107" fmla="*/ 91035 h 293166"/>
              <a:gd name="connsiteX108" fmla="*/ 91733 w 315502"/>
              <a:gd name="connsiteY108" fmla="*/ 86847 h 293166"/>
              <a:gd name="connsiteX109" fmla="*/ 95782 w 315502"/>
              <a:gd name="connsiteY109" fmla="*/ 68001 h 293166"/>
              <a:gd name="connsiteX110" fmla="*/ 44268 w 315502"/>
              <a:gd name="connsiteY110" fmla="*/ 163210 h 293166"/>
              <a:gd name="connsiteX111" fmla="*/ 44268 w 315502"/>
              <a:gd name="connsiteY111" fmla="*/ 163489 h 293166"/>
              <a:gd name="connsiteX112" fmla="*/ 40778 w 315502"/>
              <a:gd name="connsiteY112" fmla="*/ 166979 h 293166"/>
              <a:gd name="connsiteX113" fmla="*/ 40778 w 315502"/>
              <a:gd name="connsiteY113" fmla="*/ 166979 h 293166"/>
              <a:gd name="connsiteX114" fmla="*/ 37288 w 315502"/>
              <a:gd name="connsiteY114" fmla="*/ 163489 h 293166"/>
              <a:gd name="connsiteX115" fmla="*/ 37288 w 315502"/>
              <a:gd name="connsiteY115" fmla="*/ 163210 h 293166"/>
              <a:gd name="connsiteX116" fmla="*/ 53901 w 315502"/>
              <a:gd name="connsiteY116" fmla="*/ 101924 h 293166"/>
              <a:gd name="connsiteX117" fmla="*/ 90895 w 315502"/>
              <a:gd name="connsiteY117" fmla="*/ 62696 h 293166"/>
              <a:gd name="connsiteX118" fmla="*/ 73166 w 315502"/>
              <a:gd name="connsiteY118" fmla="*/ 60043 h 293166"/>
              <a:gd name="connsiteX119" fmla="*/ 70234 w 315502"/>
              <a:gd name="connsiteY119" fmla="*/ 55995 h 293166"/>
              <a:gd name="connsiteX120" fmla="*/ 74283 w 315502"/>
              <a:gd name="connsiteY120" fmla="*/ 53063 h 293166"/>
              <a:gd name="connsiteX121" fmla="*/ 101505 w 315502"/>
              <a:gd name="connsiteY121" fmla="*/ 57112 h 293166"/>
              <a:gd name="connsiteX122" fmla="*/ 103879 w 315502"/>
              <a:gd name="connsiteY122" fmla="*/ 58647 h 293166"/>
              <a:gd name="connsiteX123" fmla="*/ 104437 w 315502"/>
              <a:gd name="connsiteY123" fmla="*/ 61439 h 293166"/>
              <a:gd name="connsiteX124" fmla="*/ 98574 w 315502"/>
              <a:gd name="connsiteY124" fmla="*/ 88383 h 293166"/>
              <a:gd name="connsiteX125" fmla="*/ 95084 w 315502"/>
              <a:gd name="connsiteY125" fmla="*/ 91175 h 293166"/>
              <a:gd name="connsiteX126" fmla="*/ 94386 w 315502"/>
              <a:gd name="connsiteY126" fmla="*/ 91035 h 2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15502" h="293166">
                <a:moveTo>
                  <a:pt x="121469" y="97457"/>
                </a:moveTo>
                <a:lnTo>
                  <a:pt x="196156" y="97457"/>
                </a:lnTo>
                <a:cubicBezTo>
                  <a:pt x="198111" y="97457"/>
                  <a:pt x="199646" y="95921"/>
                  <a:pt x="199646" y="93967"/>
                </a:cubicBezTo>
                <a:lnTo>
                  <a:pt x="199646" y="84055"/>
                </a:lnTo>
                <a:cubicBezTo>
                  <a:pt x="199646" y="67302"/>
                  <a:pt x="186942" y="53482"/>
                  <a:pt x="170609" y="51667"/>
                </a:cubicBezTo>
                <a:cubicBezTo>
                  <a:pt x="179683" y="47200"/>
                  <a:pt x="185965" y="37986"/>
                  <a:pt x="185965" y="27236"/>
                </a:cubicBezTo>
                <a:cubicBezTo>
                  <a:pt x="185965" y="12299"/>
                  <a:pt x="173820" y="153"/>
                  <a:pt x="158882" y="153"/>
                </a:cubicBezTo>
                <a:cubicBezTo>
                  <a:pt x="143945" y="153"/>
                  <a:pt x="131799" y="12299"/>
                  <a:pt x="131799" y="27236"/>
                </a:cubicBezTo>
                <a:cubicBezTo>
                  <a:pt x="131799" y="37986"/>
                  <a:pt x="138081" y="47200"/>
                  <a:pt x="147156" y="51667"/>
                </a:cubicBezTo>
                <a:cubicBezTo>
                  <a:pt x="130822" y="53482"/>
                  <a:pt x="118118" y="67302"/>
                  <a:pt x="118118" y="84055"/>
                </a:cubicBezTo>
                <a:lnTo>
                  <a:pt x="118118" y="93967"/>
                </a:lnTo>
                <a:cubicBezTo>
                  <a:pt x="117978" y="95921"/>
                  <a:pt x="119514" y="97457"/>
                  <a:pt x="121469" y="97457"/>
                </a:cubicBezTo>
                <a:close/>
                <a:moveTo>
                  <a:pt x="138640" y="27376"/>
                </a:moveTo>
                <a:cubicBezTo>
                  <a:pt x="138640" y="16347"/>
                  <a:pt x="147574" y="7273"/>
                  <a:pt x="158743" y="7273"/>
                </a:cubicBezTo>
                <a:cubicBezTo>
                  <a:pt x="169771" y="7273"/>
                  <a:pt x="178845" y="16208"/>
                  <a:pt x="178845" y="27376"/>
                </a:cubicBezTo>
                <a:cubicBezTo>
                  <a:pt x="178845" y="38405"/>
                  <a:pt x="169911" y="47479"/>
                  <a:pt x="158743" y="47479"/>
                </a:cubicBezTo>
                <a:cubicBezTo>
                  <a:pt x="147714" y="47479"/>
                  <a:pt x="138640" y="38405"/>
                  <a:pt x="138640" y="27376"/>
                </a:cubicBezTo>
                <a:close/>
                <a:moveTo>
                  <a:pt x="124959" y="84055"/>
                </a:moveTo>
                <a:cubicBezTo>
                  <a:pt x="124959" y="69955"/>
                  <a:pt x="136406" y="58647"/>
                  <a:pt x="150366" y="58647"/>
                </a:cubicBezTo>
                <a:lnTo>
                  <a:pt x="167119" y="58647"/>
                </a:lnTo>
                <a:cubicBezTo>
                  <a:pt x="181219" y="58647"/>
                  <a:pt x="192526" y="70095"/>
                  <a:pt x="192526" y="84055"/>
                </a:cubicBezTo>
                <a:lnTo>
                  <a:pt x="192526" y="90477"/>
                </a:lnTo>
                <a:lnTo>
                  <a:pt x="124959" y="90477"/>
                </a:lnTo>
                <a:lnTo>
                  <a:pt x="124959" y="84055"/>
                </a:lnTo>
                <a:close/>
                <a:moveTo>
                  <a:pt x="287177" y="229661"/>
                </a:moveTo>
                <a:cubicBezTo>
                  <a:pt x="296252" y="225193"/>
                  <a:pt x="302534" y="215980"/>
                  <a:pt x="302534" y="205230"/>
                </a:cubicBezTo>
                <a:cubicBezTo>
                  <a:pt x="302534" y="190293"/>
                  <a:pt x="290388" y="178147"/>
                  <a:pt x="275451" y="178147"/>
                </a:cubicBezTo>
                <a:cubicBezTo>
                  <a:pt x="260513" y="178147"/>
                  <a:pt x="248368" y="190293"/>
                  <a:pt x="248368" y="205230"/>
                </a:cubicBezTo>
                <a:cubicBezTo>
                  <a:pt x="248368" y="215980"/>
                  <a:pt x="254650" y="225193"/>
                  <a:pt x="263724" y="229661"/>
                </a:cubicBezTo>
                <a:cubicBezTo>
                  <a:pt x="247390" y="231476"/>
                  <a:pt x="234687" y="245296"/>
                  <a:pt x="234687" y="262049"/>
                </a:cubicBezTo>
                <a:lnTo>
                  <a:pt x="234687" y="271961"/>
                </a:lnTo>
                <a:cubicBezTo>
                  <a:pt x="234687" y="273915"/>
                  <a:pt x="236222" y="275451"/>
                  <a:pt x="238177" y="275451"/>
                </a:cubicBezTo>
                <a:lnTo>
                  <a:pt x="312864" y="275451"/>
                </a:lnTo>
                <a:cubicBezTo>
                  <a:pt x="314819" y="275451"/>
                  <a:pt x="316354" y="273915"/>
                  <a:pt x="316354" y="271961"/>
                </a:cubicBezTo>
                <a:lnTo>
                  <a:pt x="316354" y="262049"/>
                </a:lnTo>
                <a:cubicBezTo>
                  <a:pt x="316215" y="245157"/>
                  <a:pt x="303511" y="231336"/>
                  <a:pt x="287177" y="229661"/>
                </a:cubicBezTo>
                <a:close/>
                <a:moveTo>
                  <a:pt x="255348" y="205230"/>
                </a:moveTo>
                <a:cubicBezTo>
                  <a:pt x="255348" y="194202"/>
                  <a:pt x="264282" y="185127"/>
                  <a:pt x="275451" y="185127"/>
                </a:cubicBezTo>
                <a:cubicBezTo>
                  <a:pt x="286479" y="185127"/>
                  <a:pt x="295554" y="194062"/>
                  <a:pt x="295554" y="205230"/>
                </a:cubicBezTo>
                <a:cubicBezTo>
                  <a:pt x="295554" y="216399"/>
                  <a:pt x="286619" y="225333"/>
                  <a:pt x="275451" y="225333"/>
                </a:cubicBezTo>
                <a:cubicBezTo>
                  <a:pt x="264282" y="225333"/>
                  <a:pt x="255348" y="216259"/>
                  <a:pt x="255348" y="205230"/>
                </a:cubicBezTo>
                <a:close/>
                <a:moveTo>
                  <a:pt x="309235" y="268331"/>
                </a:moveTo>
                <a:lnTo>
                  <a:pt x="241667" y="268331"/>
                </a:lnTo>
                <a:lnTo>
                  <a:pt x="241667" y="261909"/>
                </a:lnTo>
                <a:cubicBezTo>
                  <a:pt x="241667" y="247809"/>
                  <a:pt x="253114" y="236501"/>
                  <a:pt x="267075" y="236501"/>
                </a:cubicBezTo>
                <a:lnTo>
                  <a:pt x="283687" y="236501"/>
                </a:lnTo>
                <a:cubicBezTo>
                  <a:pt x="297787" y="236501"/>
                  <a:pt x="309095" y="247949"/>
                  <a:pt x="309095" y="261909"/>
                </a:cubicBezTo>
                <a:lnTo>
                  <a:pt x="309095" y="268331"/>
                </a:lnTo>
                <a:close/>
                <a:moveTo>
                  <a:pt x="52644" y="229661"/>
                </a:moveTo>
                <a:cubicBezTo>
                  <a:pt x="61718" y="225193"/>
                  <a:pt x="68001" y="215980"/>
                  <a:pt x="68001" y="205230"/>
                </a:cubicBezTo>
                <a:cubicBezTo>
                  <a:pt x="68001" y="190293"/>
                  <a:pt x="55855" y="178147"/>
                  <a:pt x="40918" y="178147"/>
                </a:cubicBezTo>
                <a:cubicBezTo>
                  <a:pt x="25980" y="178147"/>
                  <a:pt x="13835" y="190293"/>
                  <a:pt x="13835" y="205230"/>
                </a:cubicBezTo>
                <a:cubicBezTo>
                  <a:pt x="13835" y="215980"/>
                  <a:pt x="20117" y="225193"/>
                  <a:pt x="29191" y="229661"/>
                </a:cubicBezTo>
                <a:cubicBezTo>
                  <a:pt x="12857" y="231476"/>
                  <a:pt x="153" y="245296"/>
                  <a:pt x="153" y="262049"/>
                </a:cubicBezTo>
                <a:lnTo>
                  <a:pt x="153" y="271961"/>
                </a:lnTo>
                <a:cubicBezTo>
                  <a:pt x="153" y="273915"/>
                  <a:pt x="1689" y="275451"/>
                  <a:pt x="3644" y="275451"/>
                </a:cubicBezTo>
                <a:lnTo>
                  <a:pt x="78331" y="275451"/>
                </a:lnTo>
                <a:cubicBezTo>
                  <a:pt x="80286" y="275451"/>
                  <a:pt x="81821" y="273915"/>
                  <a:pt x="81821" y="271961"/>
                </a:cubicBezTo>
                <a:lnTo>
                  <a:pt x="81821" y="262049"/>
                </a:lnTo>
                <a:cubicBezTo>
                  <a:pt x="81682" y="245157"/>
                  <a:pt x="68838" y="231336"/>
                  <a:pt x="52644" y="229661"/>
                </a:cubicBezTo>
                <a:close/>
                <a:moveTo>
                  <a:pt x="20675" y="205230"/>
                </a:moveTo>
                <a:cubicBezTo>
                  <a:pt x="20675" y="194202"/>
                  <a:pt x="29610" y="185127"/>
                  <a:pt x="40778" y="185127"/>
                </a:cubicBezTo>
                <a:cubicBezTo>
                  <a:pt x="51946" y="185127"/>
                  <a:pt x="60881" y="194062"/>
                  <a:pt x="60881" y="205230"/>
                </a:cubicBezTo>
                <a:cubicBezTo>
                  <a:pt x="60881" y="216399"/>
                  <a:pt x="51946" y="225333"/>
                  <a:pt x="40778" y="225333"/>
                </a:cubicBezTo>
                <a:cubicBezTo>
                  <a:pt x="29610" y="225333"/>
                  <a:pt x="20675" y="216259"/>
                  <a:pt x="20675" y="205230"/>
                </a:cubicBezTo>
                <a:close/>
                <a:moveTo>
                  <a:pt x="74562" y="268331"/>
                </a:moveTo>
                <a:lnTo>
                  <a:pt x="6994" y="268331"/>
                </a:lnTo>
                <a:lnTo>
                  <a:pt x="6994" y="261909"/>
                </a:lnTo>
                <a:cubicBezTo>
                  <a:pt x="6994" y="247809"/>
                  <a:pt x="18441" y="236501"/>
                  <a:pt x="32402" y="236501"/>
                </a:cubicBezTo>
                <a:lnTo>
                  <a:pt x="49015" y="236501"/>
                </a:lnTo>
                <a:cubicBezTo>
                  <a:pt x="63114" y="236501"/>
                  <a:pt x="74422" y="247949"/>
                  <a:pt x="74422" y="261909"/>
                </a:cubicBezTo>
                <a:lnTo>
                  <a:pt x="74422" y="268331"/>
                </a:lnTo>
                <a:close/>
                <a:moveTo>
                  <a:pt x="213607" y="59764"/>
                </a:moveTo>
                <a:cubicBezTo>
                  <a:pt x="214584" y="58089"/>
                  <a:pt x="216678" y="57530"/>
                  <a:pt x="218493" y="58508"/>
                </a:cubicBezTo>
                <a:cubicBezTo>
                  <a:pt x="236501" y="68978"/>
                  <a:pt x="251718" y="83915"/>
                  <a:pt x="262328" y="101785"/>
                </a:cubicBezTo>
                <a:cubicBezTo>
                  <a:pt x="271961" y="117978"/>
                  <a:pt x="277545" y="136406"/>
                  <a:pt x="278801" y="155252"/>
                </a:cubicBezTo>
                <a:lnTo>
                  <a:pt x="289969" y="141292"/>
                </a:lnTo>
                <a:cubicBezTo>
                  <a:pt x="291226" y="139757"/>
                  <a:pt x="293459" y="139477"/>
                  <a:pt x="294856" y="140734"/>
                </a:cubicBezTo>
                <a:cubicBezTo>
                  <a:pt x="296391" y="141990"/>
                  <a:pt x="296670" y="144224"/>
                  <a:pt x="295414" y="145620"/>
                </a:cubicBezTo>
                <a:lnTo>
                  <a:pt x="278382" y="167119"/>
                </a:lnTo>
                <a:cubicBezTo>
                  <a:pt x="277824" y="167817"/>
                  <a:pt x="276847" y="168375"/>
                  <a:pt x="275870" y="168375"/>
                </a:cubicBezTo>
                <a:cubicBezTo>
                  <a:pt x="275730" y="168375"/>
                  <a:pt x="275730" y="168375"/>
                  <a:pt x="275590" y="168375"/>
                </a:cubicBezTo>
                <a:cubicBezTo>
                  <a:pt x="274753" y="168375"/>
                  <a:pt x="273915" y="168096"/>
                  <a:pt x="273217" y="167398"/>
                </a:cubicBezTo>
                <a:lnTo>
                  <a:pt x="252835" y="148831"/>
                </a:lnTo>
                <a:cubicBezTo>
                  <a:pt x="251439" y="147574"/>
                  <a:pt x="251299" y="145341"/>
                  <a:pt x="252556" y="143805"/>
                </a:cubicBezTo>
                <a:cubicBezTo>
                  <a:pt x="253812" y="142409"/>
                  <a:pt x="256046" y="142269"/>
                  <a:pt x="257581" y="143526"/>
                </a:cubicBezTo>
                <a:lnTo>
                  <a:pt x="271821" y="156509"/>
                </a:lnTo>
                <a:cubicBezTo>
                  <a:pt x="269727" y="118397"/>
                  <a:pt x="248368" y="83496"/>
                  <a:pt x="215003" y="64231"/>
                </a:cubicBezTo>
                <a:cubicBezTo>
                  <a:pt x="213188" y="63673"/>
                  <a:pt x="212629" y="61439"/>
                  <a:pt x="213607" y="59764"/>
                </a:cubicBezTo>
                <a:close/>
                <a:moveTo>
                  <a:pt x="219889" y="263026"/>
                </a:moveTo>
                <a:cubicBezTo>
                  <a:pt x="220866" y="264701"/>
                  <a:pt x="220307" y="266935"/>
                  <a:pt x="218632" y="267912"/>
                </a:cubicBezTo>
                <a:cubicBezTo>
                  <a:pt x="200344" y="278522"/>
                  <a:pt x="179404" y="284106"/>
                  <a:pt x="158045" y="284106"/>
                </a:cubicBezTo>
                <a:cubicBezTo>
                  <a:pt x="139477" y="284106"/>
                  <a:pt x="121189" y="279778"/>
                  <a:pt x="104577" y="271681"/>
                </a:cubicBezTo>
                <a:lnTo>
                  <a:pt x="111138" y="288294"/>
                </a:lnTo>
                <a:cubicBezTo>
                  <a:pt x="111836" y="290109"/>
                  <a:pt x="110998" y="292203"/>
                  <a:pt x="109183" y="292901"/>
                </a:cubicBezTo>
                <a:cubicBezTo>
                  <a:pt x="108765" y="293041"/>
                  <a:pt x="108346" y="293180"/>
                  <a:pt x="107927" y="293180"/>
                </a:cubicBezTo>
                <a:cubicBezTo>
                  <a:pt x="106531" y="293180"/>
                  <a:pt x="105135" y="292343"/>
                  <a:pt x="104716" y="290947"/>
                </a:cubicBezTo>
                <a:lnTo>
                  <a:pt x="94525" y="265399"/>
                </a:lnTo>
                <a:cubicBezTo>
                  <a:pt x="94106" y="264422"/>
                  <a:pt x="94246" y="263445"/>
                  <a:pt x="94665" y="262607"/>
                </a:cubicBezTo>
                <a:cubicBezTo>
                  <a:pt x="95084" y="261770"/>
                  <a:pt x="95782" y="261072"/>
                  <a:pt x="96759" y="260792"/>
                </a:cubicBezTo>
                <a:lnTo>
                  <a:pt x="123004" y="252416"/>
                </a:lnTo>
                <a:cubicBezTo>
                  <a:pt x="124819" y="251858"/>
                  <a:pt x="126913" y="252835"/>
                  <a:pt x="127471" y="254650"/>
                </a:cubicBezTo>
                <a:cubicBezTo>
                  <a:pt x="128030" y="256465"/>
                  <a:pt x="127053" y="258559"/>
                  <a:pt x="125238" y="259117"/>
                </a:cubicBezTo>
                <a:lnTo>
                  <a:pt x="106810" y="264980"/>
                </a:lnTo>
                <a:cubicBezTo>
                  <a:pt x="122585" y="272938"/>
                  <a:pt x="140315" y="277266"/>
                  <a:pt x="158184" y="277266"/>
                </a:cubicBezTo>
                <a:cubicBezTo>
                  <a:pt x="178287" y="277266"/>
                  <a:pt x="197971" y="271961"/>
                  <a:pt x="215282" y="261909"/>
                </a:cubicBezTo>
                <a:cubicBezTo>
                  <a:pt x="216817" y="260792"/>
                  <a:pt x="218911" y="261351"/>
                  <a:pt x="219889" y="263026"/>
                </a:cubicBezTo>
                <a:close/>
                <a:moveTo>
                  <a:pt x="94386" y="91035"/>
                </a:moveTo>
                <a:cubicBezTo>
                  <a:pt x="92431" y="90616"/>
                  <a:pt x="91314" y="88801"/>
                  <a:pt x="91733" y="86847"/>
                </a:cubicBezTo>
                <a:lnTo>
                  <a:pt x="95782" y="68001"/>
                </a:lnTo>
                <a:cubicBezTo>
                  <a:pt x="63812" y="88941"/>
                  <a:pt x="44268" y="124819"/>
                  <a:pt x="44268" y="163210"/>
                </a:cubicBezTo>
                <a:lnTo>
                  <a:pt x="44268" y="163489"/>
                </a:lnTo>
                <a:cubicBezTo>
                  <a:pt x="44268" y="165444"/>
                  <a:pt x="42732" y="166979"/>
                  <a:pt x="40778" y="166979"/>
                </a:cubicBezTo>
                <a:cubicBezTo>
                  <a:pt x="40778" y="166979"/>
                  <a:pt x="40778" y="166979"/>
                  <a:pt x="40778" y="166979"/>
                </a:cubicBezTo>
                <a:cubicBezTo>
                  <a:pt x="38824" y="166979"/>
                  <a:pt x="37288" y="165444"/>
                  <a:pt x="37288" y="163489"/>
                </a:cubicBezTo>
                <a:lnTo>
                  <a:pt x="37288" y="163210"/>
                </a:lnTo>
                <a:cubicBezTo>
                  <a:pt x="37288" y="141571"/>
                  <a:pt x="43012" y="120491"/>
                  <a:pt x="53901" y="101924"/>
                </a:cubicBezTo>
                <a:cubicBezTo>
                  <a:pt x="63114" y="86288"/>
                  <a:pt x="75818" y="72747"/>
                  <a:pt x="90895" y="62696"/>
                </a:cubicBezTo>
                <a:lnTo>
                  <a:pt x="73166" y="60043"/>
                </a:lnTo>
                <a:cubicBezTo>
                  <a:pt x="71211" y="59764"/>
                  <a:pt x="69955" y="57949"/>
                  <a:pt x="70234" y="55995"/>
                </a:cubicBezTo>
                <a:cubicBezTo>
                  <a:pt x="70513" y="54040"/>
                  <a:pt x="72328" y="52784"/>
                  <a:pt x="74283" y="53063"/>
                </a:cubicBezTo>
                <a:lnTo>
                  <a:pt x="101505" y="57112"/>
                </a:lnTo>
                <a:cubicBezTo>
                  <a:pt x="102483" y="57251"/>
                  <a:pt x="103320" y="57810"/>
                  <a:pt x="103879" y="58647"/>
                </a:cubicBezTo>
                <a:cubicBezTo>
                  <a:pt x="104437" y="59485"/>
                  <a:pt x="104577" y="60462"/>
                  <a:pt x="104437" y="61439"/>
                </a:cubicBezTo>
                <a:lnTo>
                  <a:pt x="98574" y="88383"/>
                </a:lnTo>
                <a:cubicBezTo>
                  <a:pt x="98155" y="90058"/>
                  <a:pt x="96759" y="91175"/>
                  <a:pt x="95084" y="91175"/>
                </a:cubicBezTo>
                <a:cubicBezTo>
                  <a:pt x="94944" y="91175"/>
                  <a:pt x="94665" y="91035"/>
                  <a:pt x="94386" y="91035"/>
                </a:cubicBezTo>
                <a:close/>
              </a:path>
            </a:pathLst>
          </a:custGeom>
          <a:solidFill>
            <a:schemeClr val="bg1"/>
          </a:solidFill>
          <a:ln w="1396" cap="flat">
            <a:noFill/>
            <a:prstDash val="solid"/>
            <a:miter/>
          </a:ln>
        </p:spPr>
        <p:txBody>
          <a:bodyPr rtlCol="0" anchor="ctr"/>
          <a:lstStyle/>
          <a:p>
            <a:endParaRPr lang="en-US" sz="1599"/>
          </a:p>
        </p:txBody>
      </p:sp>
    </p:spTree>
    <p:extLst>
      <p:ext uri="{BB962C8B-B14F-4D97-AF65-F5344CB8AC3E}">
        <p14:creationId xmlns:p14="http://schemas.microsoft.com/office/powerpoint/2010/main" val="275974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1" dirty="0"/>
              <a:t>A </a:t>
            </a:r>
            <a:r>
              <a:rPr lang="en-US" sz="3201" i="1" dirty="0"/>
              <a:t>Widening </a:t>
            </a:r>
            <a:r>
              <a:rPr lang="en-US" sz="3201" dirty="0"/>
              <a:t>Service Gap </a:t>
            </a:r>
          </a:p>
        </p:txBody>
      </p:sp>
      <p:sp>
        <p:nvSpPr>
          <p:cNvPr id="4" name="Text Placeholder 3">
            <a:extLst>
              <a:ext uri="{FF2B5EF4-FFF2-40B4-BE49-F238E27FC236}">
                <a16:creationId xmlns:a16="http://schemas.microsoft.com/office/drawing/2014/main" id="{3B1499E4-CB3E-4917-B995-5497C43EF03B}"/>
              </a:ext>
            </a:extLst>
          </p:cNvPr>
          <p:cNvSpPr>
            <a:spLocks noGrp="1"/>
          </p:cNvSpPr>
          <p:nvPr>
            <p:ph type="body" sz="half" idx="2"/>
          </p:nvPr>
        </p:nvSpPr>
        <p:spPr>
          <a:xfrm>
            <a:off x="860425" y="2428876"/>
            <a:ext cx="3548290" cy="1707696"/>
          </a:xfrm>
        </p:spPr>
        <p:txBody>
          <a:bodyPr/>
          <a:lstStyle/>
          <a:p>
            <a:pPr>
              <a:spcBef>
                <a:spcPts val="0"/>
              </a:spcBef>
              <a:spcAft>
                <a:spcPts val="601"/>
              </a:spcAft>
            </a:pPr>
            <a:r>
              <a:rPr lang="en-US" sz="1999" dirty="0"/>
              <a:t>INCREASED EXPECTATIONS </a:t>
            </a:r>
            <a:br>
              <a:rPr lang="en-US" sz="1999" dirty="0"/>
            </a:br>
            <a:r>
              <a:rPr lang="en-US" sz="1999" dirty="0"/>
              <a:t>AND DEMAND </a:t>
            </a:r>
            <a:r>
              <a:rPr lang="en-US" sz="1800" dirty="0"/>
              <a:t>doesn’t always mean increased resources, so the institutional workload pays the price</a:t>
            </a:r>
          </a:p>
          <a:p>
            <a:pPr>
              <a:spcBef>
                <a:spcPts val="0"/>
              </a:spcBef>
            </a:pPr>
            <a:endParaRPr lang="th-TH" sz="1800" dirty="0"/>
          </a:p>
        </p:txBody>
      </p:sp>
      <p:sp>
        <p:nvSpPr>
          <p:cNvPr id="5" name="Slide Number Placeholder 4">
            <a:extLst>
              <a:ext uri="{FF2B5EF4-FFF2-40B4-BE49-F238E27FC236}">
                <a16:creationId xmlns:a16="http://schemas.microsoft.com/office/drawing/2014/main" id="{E91859A3-5D0C-46DB-827D-1B8FE168D94C}"/>
              </a:ext>
            </a:extLst>
          </p:cNvPr>
          <p:cNvSpPr>
            <a:spLocks noGrp="1"/>
          </p:cNvSpPr>
          <p:nvPr>
            <p:ph type="sldNum" sz="quarter" idx="4294967295"/>
          </p:nvPr>
        </p:nvSpPr>
        <p:spPr>
          <a:xfrm>
            <a:off x="9347200" y="6356350"/>
            <a:ext cx="2844800" cy="365125"/>
          </a:xfrm>
        </p:spPr>
        <p:txBody>
          <a:bodyPr/>
          <a:lstStyle/>
          <a:p>
            <a:pPr defTabSz="457191">
              <a:defRPr/>
            </a:pPr>
            <a:fld id="{5B9A96B2-702C-084E-9060-05751DBF82B0}" type="slidenum">
              <a:rPr lang="en-US">
                <a:solidFill>
                  <a:srgbClr val="191B23">
                    <a:tint val="75000"/>
                  </a:srgbClr>
                </a:solidFill>
                <a:latin typeface="Calibri"/>
                <a:cs typeface="Calibri"/>
              </a:rPr>
              <a:pPr defTabSz="457191">
                <a:defRPr/>
              </a:pPr>
              <a:t>4</a:t>
            </a:fld>
            <a:endParaRPr lang="en-US">
              <a:solidFill>
                <a:srgbClr val="191B23">
                  <a:tint val="75000"/>
                </a:srgbClr>
              </a:solidFill>
              <a:latin typeface="Calibri"/>
              <a:cs typeface="Calibri"/>
            </a:endParaRPr>
          </a:p>
        </p:txBody>
      </p:sp>
      <p:grpSp>
        <p:nvGrpSpPr>
          <p:cNvPr id="8" name="Group 7">
            <a:extLst>
              <a:ext uri="{FF2B5EF4-FFF2-40B4-BE49-F238E27FC236}">
                <a16:creationId xmlns:a16="http://schemas.microsoft.com/office/drawing/2014/main" id="{AA908EBC-0341-413E-9943-42632FCAE8F4}"/>
              </a:ext>
            </a:extLst>
          </p:cNvPr>
          <p:cNvGrpSpPr/>
          <p:nvPr/>
        </p:nvGrpSpPr>
        <p:grpSpPr>
          <a:xfrm>
            <a:off x="5304983" y="1875234"/>
            <a:ext cx="5058218" cy="3536933"/>
            <a:chOff x="3901443" y="2260796"/>
            <a:chExt cx="4593671" cy="3271331"/>
          </a:xfrm>
        </p:grpSpPr>
        <p:sp>
          <p:nvSpPr>
            <p:cNvPr id="142" name="Oval 40"/>
            <p:cNvSpPr/>
            <p:nvPr/>
          </p:nvSpPr>
          <p:spPr>
            <a:xfrm>
              <a:off x="4510086" y="2554348"/>
              <a:ext cx="3721841" cy="2439015"/>
            </a:xfrm>
            <a:custGeom>
              <a:avLst/>
              <a:gdLst/>
              <a:ahLst/>
              <a:cxnLst/>
              <a:rect l="l" t="t" r="r" b="b"/>
              <a:pathLst>
                <a:path w="4378325" h="2869225">
                  <a:moveTo>
                    <a:pt x="4138407" y="0"/>
                  </a:moveTo>
                  <a:cubicBezTo>
                    <a:pt x="4294327" y="449225"/>
                    <a:pt x="4378325" y="931769"/>
                    <a:pt x="4378325" y="1433931"/>
                  </a:cubicBezTo>
                  <a:cubicBezTo>
                    <a:pt x="4378325" y="1936600"/>
                    <a:pt x="4294158" y="2419611"/>
                    <a:pt x="4137946" y="2869225"/>
                  </a:cubicBezTo>
                  <a:lnTo>
                    <a:pt x="4122057" y="2865820"/>
                  </a:lnTo>
                  <a:lnTo>
                    <a:pt x="0" y="1414392"/>
                  </a:lnTo>
                  <a:close/>
                </a:path>
              </a:pathLst>
            </a:custGeom>
            <a:gradFill>
              <a:gsLst>
                <a:gs pos="0">
                  <a:schemeClr val="accent1"/>
                </a:gs>
                <a:gs pos="13000">
                  <a:schemeClr val="accent2"/>
                </a:gs>
                <a:gs pos="29000">
                  <a:schemeClr val="accent3"/>
                </a:gs>
                <a:gs pos="47000">
                  <a:schemeClr val="accent4"/>
                </a:gs>
                <a:gs pos="63000">
                  <a:schemeClr val="accent5"/>
                </a:gs>
                <a:gs pos="92000">
                  <a:schemeClr val="accent6">
                    <a:alpha val="0"/>
                  </a:schemeClr>
                </a:gs>
                <a:gs pos="80000">
                  <a:schemeClr val="accent6"/>
                </a:gs>
              </a:gsLst>
              <a:lin ang="0" scaled="0"/>
            </a:gra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191">
                <a:defRPr/>
              </a:pPr>
              <a:endParaRPr lang="en-US" dirty="0">
                <a:solidFill>
                  <a:prstClr val="white"/>
                </a:solidFill>
                <a:latin typeface="Georgia"/>
                <a:cs typeface="Calibri"/>
              </a:endParaRPr>
            </a:p>
          </p:txBody>
        </p:sp>
        <p:sp>
          <p:nvSpPr>
            <p:cNvPr id="144" name="Freeform 143"/>
            <p:cNvSpPr/>
            <p:nvPr/>
          </p:nvSpPr>
          <p:spPr>
            <a:xfrm>
              <a:off x="4182558" y="2260797"/>
              <a:ext cx="4312555" cy="3016133"/>
            </a:xfrm>
            <a:custGeom>
              <a:avLst/>
              <a:gdLst>
                <a:gd name="connsiteX0" fmla="*/ 0 w 4346222"/>
                <a:gd name="connsiteY0" fmla="*/ 0 h 2517422"/>
                <a:gd name="connsiteX1" fmla="*/ 0 w 4346222"/>
                <a:gd name="connsiteY1" fmla="*/ 2517422 h 2517422"/>
                <a:gd name="connsiteX2" fmla="*/ 4346222 w 4346222"/>
                <a:gd name="connsiteY2" fmla="*/ 2517422 h 2517422"/>
              </a:gdLst>
              <a:ahLst/>
              <a:cxnLst>
                <a:cxn ang="0">
                  <a:pos x="connsiteX0" y="connsiteY0"/>
                </a:cxn>
                <a:cxn ang="0">
                  <a:pos x="connsiteX1" y="connsiteY1"/>
                </a:cxn>
                <a:cxn ang="0">
                  <a:pos x="connsiteX2" y="connsiteY2"/>
                </a:cxn>
              </a:cxnLst>
              <a:rect l="l" t="t" r="r" b="b"/>
              <a:pathLst>
                <a:path w="4346222" h="2517422">
                  <a:moveTo>
                    <a:pt x="0" y="0"/>
                  </a:moveTo>
                  <a:lnTo>
                    <a:pt x="0" y="2517422"/>
                  </a:lnTo>
                  <a:lnTo>
                    <a:pt x="4346222" y="2517422"/>
                  </a:lnTo>
                </a:path>
              </a:pathLst>
            </a:custGeom>
            <a:noFill/>
            <a:ln w="31750" cap="sq">
              <a:solidFill>
                <a:schemeClr val="bg2">
                  <a:lumMod val="7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1">
                <a:defRPr/>
              </a:pPr>
              <a:endParaRPr lang="en-US" sz="1400" dirty="0">
                <a:solidFill>
                  <a:prstClr val="white"/>
                </a:solidFill>
                <a:latin typeface="Calibri"/>
                <a:cs typeface="Calibri"/>
              </a:endParaRPr>
            </a:p>
          </p:txBody>
        </p:sp>
        <p:sp>
          <p:nvSpPr>
            <p:cNvPr id="145" name="TextBox 144"/>
            <p:cNvSpPr txBox="1"/>
            <p:nvPr/>
          </p:nvSpPr>
          <p:spPr>
            <a:xfrm rot="16200000">
              <a:off x="2528853" y="3633386"/>
              <a:ext cx="3016134" cy="270954"/>
            </a:xfrm>
            <a:prstGeom prst="rect">
              <a:avLst/>
            </a:prstGeom>
            <a:noFill/>
            <a:effectLst/>
          </p:spPr>
          <p:txBody>
            <a:bodyPr wrap="square" lIns="137160" tIns="137160" rIns="137160" bIns="137160" rtlCol="0" anchor="ctr" anchorCtr="0">
              <a:noAutofit/>
            </a:bodyPr>
            <a:lstStyle/>
            <a:p>
              <a:pPr algn="ctr" defTabSz="457191">
                <a:defRPr/>
              </a:pPr>
              <a:r>
                <a:rPr lang="en-US" sz="1600" b="1" dirty="0">
                  <a:solidFill>
                    <a:srgbClr val="191B23"/>
                  </a:solidFill>
                  <a:latin typeface="Calibri"/>
                  <a:cs typeface="Calibri"/>
                </a:rPr>
                <a:t>Needs &amp; Expectations</a:t>
              </a:r>
            </a:p>
          </p:txBody>
        </p:sp>
        <p:sp>
          <p:nvSpPr>
            <p:cNvPr id="146" name="TextBox 145"/>
            <p:cNvSpPr txBox="1"/>
            <p:nvPr/>
          </p:nvSpPr>
          <p:spPr>
            <a:xfrm>
              <a:off x="4182558" y="5318962"/>
              <a:ext cx="4312556" cy="213165"/>
            </a:xfrm>
            <a:prstGeom prst="rect">
              <a:avLst/>
            </a:prstGeom>
            <a:noFill/>
            <a:effectLst/>
          </p:spPr>
          <p:txBody>
            <a:bodyPr wrap="square" lIns="137160" tIns="137160" rIns="137160" bIns="137160" rtlCol="0" anchor="ctr" anchorCtr="0">
              <a:noAutofit/>
            </a:bodyPr>
            <a:lstStyle>
              <a:defPPr>
                <a:defRPr lang="en-US"/>
              </a:defPPr>
              <a:lvl1pPr algn="ctr">
                <a:defRPr b="1" baseline="0">
                  <a:solidFill>
                    <a:schemeClr val="accent1"/>
                  </a:solidFill>
                  <a:latin typeface="+mj-lt"/>
                </a:defRPr>
              </a:lvl1pPr>
            </a:lstStyle>
            <a:p>
              <a:pPr defTabSz="457191">
                <a:defRPr/>
              </a:pPr>
              <a:r>
                <a:rPr lang="en-US" sz="1600" dirty="0">
                  <a:solidFill>
                    <a:srgbClr val="191B23"/>
                  </a:solidFill>
                  <a:latin typeface="Calibri"/>
                  <a:cs typeface="Calibri"/>
                </a:rPr>
                <a:t>Time</a:t>
              </a:r>
            </a:p>
          </p:txBody>
        </p:sp>
        <p:cxnSp>
          <p:nvCxnSpPr>
            <p:cNvPr id="148" name="Straight Arrow Connector 147"/>
            <p:cNvCxnSpPr/>
            <p:nvPr/>
          </p:nvCxnSpPr>
          <p:spPr>
            <a:xfrm flipV="1">
              <a:off x="4511637" y="2536314"/>
              <a:ext cx="3532478" cy="1215945"/>
            </a:xfrm>
            <a:prstGeom prst="straightConnector1">
              <a:avLst/>
            </a:prstGeom>
            <a:ln w="31750" cap="rnd">
              <a:solidFill>
                <a:schemeClr val="tx1"/>
              </a:solidFill>
              <a:miter lim="800000"/>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4511637" y="3762207"/>
              <a:ext cx="3532478" cy="1215945"/>
            </a:xfrm>
            <a:prstGeom prst="straightConnector1">
              <a:avLst/>
            </a:prstGeom>
            <a:ln w="31750" cap="rnd">
              <a:solidFill>
                <a:schemeClr val="tx1"/>
              </a:solidFill>
              <a:miter lim="800000"/>
              <a:tailEnd type="triangle" w="lg" len="med"/>
            </a:ln>
            <a:effectLst/>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bwMode="auto">
            <a:xfrm rot="20452258">
              <a:off x="4489290" y="2876985"/>
              <a:ext cx="3441566" cy="313955"/>
            </a:xfrm>
            <a:prstGeom prst="rect">
              <a:avLst/>
            </a:prstGeom>
            <a:noFill/>
            <a:effectLst/>
          </p:spPr>
          <p:txBody>
            <a:bodyPr wrap="square" lIns="137160" tIns="137160" rIns="137160" bIns="137160" rtlCol="0" anchor="ctr" anchorCtr="0">
              <a:noAutofit/>
            </a:bodyPr>
            <a:lstStyle>
              <a:defPPr>
                <a:defRPr lang="en-US"/>
              </a:defPPr>
              <a:lvl1pPr algn="ctr">
                <a:defRPr b="1" baseline="0">
                  <a:solidFill>
                    <a:schemeClr val="accent1"/>
                  </a:solidFill>
                  <a:latin typeface="+mj-lt"/>
                </a:defRPr>
              </a:lvl1pPr>
            </a:lstStyle>
            <a:p>
              <a:pPr defTabSz="457191">
                <a:defRPr/>
              </a:pPr>
              <a:r>
                <a:rPr lang="en-US" sz="1400" b="0" dirty="0">
                  <a:solidFill>
                    <a:srgbClr val="191B23"/>
                  </a:solidFill>
                  <a:latin typeface="Georgia"/>
                  <a:cs typeface="Calibri"/>
                </a:rPr>
                <a:t>DEMANDS FOR STUDENT SERVICES </a:t>
              </a:r>
            </a:p>
          </p:txBody>
        </p:sp>
        <p:sp>
          <p:nvSpPr>
            <p:cNvPr id="151" name="TextBox 150"/>
            <p:cNvSpPr txBox="1"/>
            <p:nvPr/>
          </p:nvSpPr>
          <p:spPr bwMode="auto">
            <a:xfrm rot="1147742" flipH="1">
              <a:off x="4468969" y="4326687"/>
              <a:ext cx="3441566" cy="313955"/>
            </a:xfrm>
            <a:prstGeom prst="rect">
              <a:avLst/>
            </a:prstGeom>
            <a:noFill/>
            <a:effectLst/>
          </p:spPr>
          <p:txBody>
            <a:bodyPr wrap="square" lIns="137160" tIns="137160" rIns="137160" bIns="137160" rtlCol="0" anchor="ctr" anchorCtr="0">
              <a:noAutofit/>
            </a:bodyPr>
            <a:lstStyle>
              <a:defPPr>
                <a:defRPr lang="en-US"/>
              </a:defPPr>
              <a:lvl1pPr algn="ctr">
                <a:defRPr b="1" baseline="0">
                  <a:solidFill>
                    <a:schemeClr val="accent1"/>
                  </a:solidFill>
                  <a:latin typeface="+mj-lt"/>
                </a:defRPr>
              </a:lvl1pPr>
            </a:lstStyle>
            <a:p>
              <a:pPr defTabSz="457191">
                <a:defRPr/>
              </a:pPr>
              <a:r>
                <a:rPr lang="en-US" sz="1400" b="0" dirty="0">
                  <a:solidFill>
                    <a:srgbClr val="191B23"/>
                  </a:solidFill>
                  <a:latin typeface="Georgia"/>
                  <a:cs typeface="Calibri"/>
                </a:rPr>
                <a:t>RESOURCES</a:t>
              </a:r>
            </a:p>
          </p:txBody>
        </p:sp>
        <p:sp>
          <p:nvSpPr>
            <p:cNvPr id="152" name="TextBox 151"/>
            <p:cNvSpPr txBox="1"/>
            <p:nvPr/>
          </p:nvSpPr>
          <p:spPr>
            <a:xfrm>
              <a:off x="6095564" y="3278393"/>
              <a:ext cx="1860921" cy="939176"/>
            </a:xfrm>
            <a:prstGeom prst="rect">
              <a:avLst/>
            </a:prstGeom>
            <a:noFill/>
            <a:effectLst/>
          </p:spPr>
          <p:txBody>
            <a:bodyPr wrap="square" lIns="137160" tIns="137160" rIns="137160" bIns="137160" rtlCol="0" anchor="ctr" anchorCtr="0">
              <a:noAutofit/>
            </a:bodyPr>
            <a:lstStyle>
              <a:defPPr>
                <a:defRPr lang="en-US"/>
              </a:defPPr>
              <a:lvl1pPr algn="ctr">
                <a:defRPr b="1" baseline="0">
                  <a:solidFill>
                    <a:schemeClr val="accent1"/>
                  </a:solidFill>
                  <a:latin typeface="+mj-lt"/>
                </a:defRPr>
              </a:lvl1pPr>
            </a:lstStyle>
            <a:p>
              <a:pPr algn="l" defTabSz="457191">
                <a:lnSpc>
                  <a:spcPct val="80000"/>
                </a:lnSpc>
                <a:defRPr/>
              </a:pPr>
              <a:r>
                <a:rPr lang="en-US" sz="2402" b="0" dirty="0">
                  <a:solidFill>
                    <a:prstClr val="white"/>
                  </a:solidFill>
                  <a:latin typeface="Calibri"/>
                  <a:cs typeface="Calibri"/>
                </a:rPr>
                <a:t>WIDENING</a:t>
              </a:r>
              <a:br>
                <a:rPr lang="en-US" sz="2402" b="0" dirty="0">
                  <a:solidFill>
                    <a:prstClr val="white"/>
                  </a:solidFill>
                  <a:latin typeface="Calibri"/>
                  <a:cs typeface="Calibri"/>
                </a:rPr>
              </a:br>
              <a:r>
                <a:rPr lang="en-US" sz="2402" b="0" dirty="0">
                  <a:solidFill>
                    <a:prstClr val="white"/>
                  </a:solidFill>
                  <a:latin typeface="Calibri"/>
                  <a:cs typeface="Calibri"/>
                </a:rPr>
                <a:t>SERVICE GAP</a:t>
              </a:r>
            </a:p>
          </p:txBody>
        </p:sp>
      </p:grpSp>
      <p:cxnSp>
        <p:nvCxnSpPr>
          <p:cNvPr id="6" name="Straight Connector 5">
            <a:extLst>
              <a:ext uri="{FF2B5EF4-FFF2-40B4-BE49-F238E27FC236}">
                <a16:creationId xmlns:a16="http://schemas.microsoft.com/office/drawing/2014/main" id="{282A25E8-7844-42A5-9E62-B13F2F19D48E}"/>
              </a:ext>
            </a:extLst>
          </p:cNvPr>
          <p:cNvCxnSpPr/>
          <p:nvPr/>
        </p:nvCxnSpPr>
        <p:spPr>
          <a:xfrm>
            <a:off x="946332" y="2326481"/>
            <a:ext cx="944880" cy="0"/>
          </a:xfrm>
          <a:prstGeom prst="line">
            <a:avLst/>
          </a:prstGeom>
          <a:ln w="57150" cap="flat">
            <a:solidFill>
              <a:schemeClr val="tx1">
                <a:lumMod val="75000"/>
                <a:lumOff val="25000"/>
              </a:schemeClr>
            </a:solidFill>
            <a:miter lim="800000"/>
          </a:ln>
          <a:effectLst/>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531F49B9-32DD-4125-932E-C9B4310E83B0}"/>
              </a:ext>
            </a:extLst>
          </p:cNvPr>
          <p:cNvGrpSpPr>
            <a:grpSpLocks noChangeAspect="1"/>
          </p:cNvGrpSpPr>
          <p:nvPr/>
        </p:nvGrpSpPr>
        <p:grpSpPr>
          <a:xfrm>
            <a:off x="7014462" y="3195516"/>
            <a:ext cx="528184" cy="507670"/>
            <a:chOff x="6056313" y="3041651"/>
            <a:chExt cx="817563" cy="785812"/>
          </a:xfrm>
          <a:solidFill>
            <a:schemeClr val="bg1"/>
          </a:solidFill>
        </p:grpSpPr>
        <p:sp>
          <p:nvSpPr>
            <p:cNvPr id="26" name="Freeform 35">
              <a:extLst>
                <a:ext uri="{FF2B5EF4-FFF2-40B4-BE49-F238E27FC236}">
                  <a16:creationId xmlns:a16="http://schemas.microsoft.com/office/drawing/2014/main" id="{A2B2AE3D-3019-458A-8436-33839F4211E5}"/>
                </a:ext>
              </a:extLst>
            </p:cNvPr>
            <p:cNvSpPr>
              <a:spLocks noEditPoints="1"/>
            </p:cNvSpPr>
            <p:nvPr/>
          </p:nvSpPr>
          <p:spPr bwMode="auto">
            <a:xfrm>
              <a:off x="6062663" y="3041651"/>
              <a:ext cx="804863" cy="341313"/>
            </a:xfrm>
            <a:custGeom>
              <a:avLst/>
              <a:gdLst>
                <a:gd name="T0" fmla="*/ 6 w 214"/>
                <a:gd name="T1" fmla="*/ 53 h 91"/>
                <a:gd name="T2" fmla="*/ 98 w 214"/>
                <a:gd name="T3" fmla="*/ 90 h 91"/>
                <a:gd name="T4" fmla="*/ 107 w 214"/>
                <a:gd name="T5" fmla="*/ 91 h 91"/>
                <a:gd name="T6" fmla="*/ 116 w 214"/>
                <a:gd name="T7" fmla="*/ 90 h 91"/>
                <a:gd name="T8" fmla="*/ 208 w 214"/>
                <a:gd name="T9" fmla="*/ 53 h 91"/>
                <a:gd name="T10" fmla="*/ 214 w 214"/>
                <a:gd name="T11" fmla="*/ 46 h 91"/>
                <a:gd name="T12" fmla="*/ 208 w 214"/>
                <a:gd name="T13" fmla="*/ 39 h 91"/>
                <a:gd name="T14" fmla="*/ 116 w 214"/>
                <a:gd name="T15" fmla="*/ 2 h 91"/>
                <a:gd name="T16" fmla="*/ 98 w 214"/>
                <a:gd name="T17" fmla="*/ 2 h 91"/>
                <a:gd name="T18" fmla="*/ 6 w 214"/>
                <a:gd name="T19" fmla="*/ 39 h 91"/>
                <a:gd name="T20" fmla="*/ 0 w 214"/>
                <a:gd name="T21" fmla="*/ 46 h 91"/>
                <a:gd name="T22" fmla="*/ 6 w 214"/>
                <a:gd name="T23" fmla="*/ 53 h 91"/>
                <a:gd name="T24" fmla="*/ 101 w 214"/>
                <a:gd name="T25" fmla="*/ 10 h 91"/>
                <a:gd name="T26" fmla="*/ 113 w 214"/>
                <a:gd name="T27" fmla="*/ 10 h 91"/>
                <a:gd name="T28" fmla="*/ 203 w 214"/>
                <a:gd name="T29" fmla="*/ 46 h 91"/>
                <a:gd name="T30" fmla="*/ 113 w 214"/>
                <a:gd name="T31" fmla="*/ 82 h 91"/>
                <a:gd name="T32" fmla="*/ 101 w 214"/>
                <a:gd name="T33" fmla="*/ 82 h 91"/>
                <a:gd name="T34" fmla="*/ 11 w 214"/>
                <a:gd name="T35" fmla="*/ 46 h 91"/>
                <a:gd name="T36" fmla="*/ 101 w 214"/>
                <a:gd name="T37" fmla="*/ 1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 h="91">
                  <a:moveTo>
                    <a:pt x="6" y="53"/>
                  </a:moveTo>
                  <a:cubicBezTo>
                    <a:pt x="98" y="90"/>
                    <a:pt x="98" y="90"/>
                    <a:pt x="98" y="90"/>
                  </a:cubicBezTo>
                  <a:cubicBezTo>
                    <a:pt x="101" y="91"/>
                    <a:pt x="104" y="91"/>
                    <a:pt x="107" y="91"/>
                  </a:cubicBezTo>
                  <a:cubicBezTo>
                    <a:pt x="110" y="91"/>
                    <a:pt x="113" y="91"/>
                    <a:pt x="116" y="90"/>
                  </a:cubicBezTo>
                  <a:cubicBezTo>
                    <a:pt x="208" y="53"/>
                    <a:pt x="208" y="53"/>
                    <a:pt x="208" y="53"/>
                  </a:cubicBezTo>
                  <a:cubicBezTo>
                    <a:pt x="213" y="51"/>
                    <a:pt x="214" y="48"/>
                    <a:pt x="214" y="46"/>
                  </a:cubicBezTo>
                  <a:cubicBezTo>
                    <a:pt x="214" y="44"/>
                    <a:pt x="213" y="41"/>
                    <a:pt x="208" y="39"/>
                  </a:cubicBezTo>
                  <a:cubicBezTo>
                    <a:pt x="116" y="2"/>
                    <a:pt x="116" y="2"/>
                    <a:pt x="116" y="2"/>
                  </a:cubicBezTo>
                  <a:cubicBezTo>
                    <a:pt x="111" y="0"/>
                    <a:pt x="103" y="0"/>
                    <a:pt x="98" y="2"/>
                  </a:cubicBezTo>
                  <a:cubicBezTo>
                    <a:pt x="6" y="39"/>
                    <a:pt x="6" y="39"/>
                    <a:pt x="6" y="39"/>
                  </a:cubicBezTo>
                  <a:cubicBezTo>
                    <a:pt x="1" y="41"/>
                    <a:pt x="0" y="44"/>
                    <a:pt x="0" y="46"/>
                  </a:cubicBezTo>
                  <a:cubicBezTo>
                    <a:pt x="0" y="48"/>
                    <a:pt x="1" y="51"/>
                    <a:pt x="6" y="53"/>
                  </a:cubicBezTo>
                  <a:close/>
                  <a:moveTo>
                    <a:pt x="101" y="10"/>
                  </a:moveTo>
                  <a:cubicBezTo>
                    <a:pt x="104" y="9"/>
                    <a:pt x="110" y="9"/>
                    <a:pt x="113" y="10"/>
                  </a:cubicBezTo>
                  <a:cubicBezTo>
                    <a:pt x="203" y="46"/>
                    <a:pt x="203" y="46"/>
                    <a:pt x="203" y="46"/>
                  </a:cubicBezTo>
                  <a:cubicBezTo>
                    <a:pt x="113" y="82"/>
                    <a:pt x="113" y="82"/>
                    <a:pt x="113" y="82"/>
                  </a:cubicBezTo>
                  <a:cubicBezTo>
                    <a:pt x="110" y="83"/>
                    <a:pt x="104" y="83"/>
                    <a:pt x="101" y="82"/>
                  </a:cubicBezTo>
                  <a:cubicBezTo>
                    <a:pt x="11" y="46"/>
                    <a:pt x="11" y="46"/>
                    <a:pt x="11" y="46"/>
                  </a:cubicBezTo>
                  <a:lnTo>
                    <a:pt x="101" y="10"/>
                  </a:lnTo>
                  <a:close/>
                </a:path>
              </a:pathLst>
            </a:custGeom>
            <a:grpFill/>
            <a:ln>
              <a:noFill/>
            </a:ln>
          </p:spPr>
          <p:txBody>
            <a:bodyPr vert="horz" wrap="square" lIns="91441" tIns="45720" rIns="91441" bIns="45720" numCol="1" anchor="t" anchorCtr="0" compatLnSpc="1">
              <a:prstTxWarp prst="textNoShape">
                <a:avLst/>
              </a:prstTxWarp>
            </a:bodyPr>
            <a:lstStyle/>
            <a:p>
              <a:pPr defTabSz="457191">
                <a:defRPr/>
              </a:pPr>
              <a:endParaRPr lang="en-US">
                <a:solidFill>
                  <a:srgbClr val="191B23"/>
                </a:solidFill>
                <a:latin typeface="Calibri"/>
                <a:cs typeface="Calibri"/>
              </a:endParaRPr>
            </a:p>
          </p:txBody>
        </p:sp>
        <p:sp>
          <p:nvSpPr>
            <p:cNvPr id="27" name="Freeform 36">
              <a:extLst>
                <a:ext uri="{FF2B5EF4-FFF2-40B4-BE49-F238E27FC236}">
                  <a16:creationId xmlns:a16="http://schemas.microsoft.com/office/drawing/2014/main" id="{12D82791-D93A-4031-90BE-77872BE44B94}"/>
                </a:ext>
              </a:extLst>
            </p:cNvPr>
            <p:cNvSpPr>
              <a:spLocks/>
            </p:cNvSpPr>
            <p:nvPr/>
          </p:nvSpPr>
          <p:spPr bwMode="auto">
            <a:xfrm>
              <a:off x="6056313" y="3354388"/>
              <a:ext cx="817563" cy="179388"/>
            </a:xfrm>
            <a:custGeom>
              <a:avLst/>
              <a:gdLst>
                <a:gd name="T0" fmla="*/ 3 w 218"/>
                <a:gd name="T1" fmla="*/ 8 h 48"/>
                <a:gd name="T2" fmla="*/ 100 w 218"/>
                <a:gd name="T3" fmla="*/ 47 h 48"/>
                <a:gd name="T4" fmla="*/ 109 w 218"/>
                <a:gd name="T5" fmla="*/ 48 h 48"/>
                <a:gd name="T6" fmla="*/ 118 w 218"/>
                <a:gd name="T7" fmla="*/ 47 h 48"/>
                <a:gd name="T8" fmla="*/ 215 w 218"/>
                <a:gd name="T9" fmla="*/ 8 h 48"/>
                <a:gd name="T10" fmla="*/ 217 w 218"/>
                <a:gd name="T11" fmla="*/ 3 h 48"/>
                <a:gd name="T12" fmla="*/ 212 w 218"/>
                <a:gd name="T13" fmla="*/ 0 h 48"/>
                <a:gd name="T14" fmla="*/ 115 w 218"/>
                <a:gd name="T15" fmla="*/ 39 h 48"/>
                <a:gd name="T16" fmla="*/ 103 w 218"/>
                <a:gd name="T17" fmla="*/ 39 h 48"/>
                <a:gd name="T18" fmla="*/ 6 w 218"/>
                <a:gd name="T19" fmla="*/ 0 h 48"/>
                <a:gd name="T20" fmla="*/ 1 w 218"/>
                <a:gd name="T21" fmla="*/ 3 h 48"/>
                <a:gd name="T22" fmla="*/ 3 w 218"/>
                <a:gd name="T23"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48">
                  <a:moveTo>
                    <a:pt x="3" y="8"/>
                  </a:moveTo>
                  <a:cubicBezTo>
                    <a:pt x="100" y="47"/>
                    <a:pt x="100" y="47"/>
                    <a:pt x="100" y="47"/>
                  </a:cubicBezTo>
                  <a:cubicBezTo>
                    <a:pt x="103" y="48"/>
                    <a:pt x="106" y="48"/>
                    <a:pt x="109" y="48"/>
                  </a:cubicBezTo>
                  <a:cubicBezTo>
                    <a:pt x="112" y="48"/>
                    <a:pt x="115" y="48"/>
                    <a:pt x="118" y="47"/>
                  </a:cubicBezTo>
                  <a:cubicBezTo>
                    <a:pt x="215" y="8"/>
                    <a:pt x="215" y="8"/>
                    <a:pt x="215" y="8"/>
                  </a:cubicBezTo>
                  <a:cubicBezTo>
                    <a:pt x="217" y="7"/>
                    <a:pt x="218" y="5"/>
                    <a:pt x="217" y="3"/>
                  </a:cubicBezTo>
                  <a:cubicBezTo>
                    <a:pt x="216" y="1"/>
                    <a:pt x="214" y="0"/>
                    <a:pt x="212" y="0"/>
                  </a:cubicBezTo>
                  <a:cubicBezTo>
                    <a:pt x="115" y="39"/>
                    <a:pt x="115" y="39"/>
                    <a:pt x="115" y="39"/>
                  </a:cubicBezTo>
                  <a:cubicBezTo>
                    <a:pt x="112" y="40"/>
                    <a:pt x="106" y="40"/>
                    <a:pt x="103" y="39"/>
                  </a:cubicBezTo>
                  <a:cubicBezTo>
                    <a:pt x="6" y="0"/>
                    <a:pt x="6" y="0"/>
                    <a:pt x="6" y="0"/>
                  </a:cubicBezTo>
                  <a:cubicBezTo>
                    <a:pt x="4" y="0"/>
                    <a:pt x="2" y="1"/>
                    <a:pt x="1" y="3"/>
                  </a:cubicBezTo>
                  <a:cubicBezTo>
                    <a:pt x="0" y="5"/>
                    <a:pt x="1" y="7"/>
                    <a:pt x="3" y="8"/>
                  </a:cubicBezTo>
                  <a:close/>
                </a:path>
              </a:pathLst>
            </a:custGeom>
            <a:grpFill/>
            <a:ln>
              <a:noFill/>
            </a:ln>
          </p:spPr>
          <p:txBody>
            <a:bodyPr vert="horz" wrap="square" lIns="91441" tIns="45720" rIns="91441" bIns="45720" numCol="1" anchor="t" anchorCtr="0" compatLnSpc="1">
              <a:prstTxWarp prst="textNoShape">
                <a:avLst/>
              </a:prstTxWarp>
            </a:bodyPr>
            <a:lstStyle/>
            <a:p>
              <a:pPr defTabSz="457191">
                <a:defRPr/>
              </a:pPr>
              <a:endParaRPr lang="en-US">
                <a:solidFill>
                  <a:srgbClr val="191B23"/>
                </a:solidFill>
                <a:latin typeface="Calibri"/>
                <a:cs typeface="Calibri"/>
              </a:endParaRPr>
            </a:p>
          </p:txBody>
        </p:sp>
        <p:sp>
          <p:nvSpPr>
            <p:cNvPr id="28" name="Freeform 37">
              <a:extLst>
                <a:ext uri="{FF2B5EF4-FFF2-40B4-BE49-F238E27FC236}">
                  <a16:creationId xmlns:a16="http://schemas.microsoft.com/office/drawing/2014/main" id="{C2A90B59-64BC-4126-B926-5FDBE9C5F94E}"/>
                </a:ext>
              </a:extLst>
            </p:cNvPr>
            <p:cNvSpPr>
              <a:spLocks/>
            </p:cNvSpPr>
            <p:nvPr/>
          </p:nvSpPr>
          <p:spPr bwMode="auto">
            <a:xfrm>
              <a:off x="6056313" y="3497263"/>
              <a:ext cx="817563" cy="184150"/>
            </a:xfrm>
            <a:custGeom>
              <a:avLst/>
              <a:gdLst>
                <a:gd name="T0" fmla="*/ 212 w 218"/>
                <a:gd name="T1" fmla="*/ 1 h 49"/>
                <a:gd name="T2" fmla="*/ 115 w 218"/>
                <a:gd name="T3" fmla="*/ 40 h 49"/>
                <a:gd name="T4" fmla="*/ 103 w 218"/>
                <a:gd name="T5" fmla="*/ 40 h 49"/>
                <a:gd name="T6" fmla="*/ 6 w 218"/>
                <a:gd name="T7" fmla="*/ 1 h 49"/>
                <a:gd name="T8" fmla="*/ 1 w 218"/>
                <a:gd name="T9" fmla="*/ 4 h 49"/>
                <a:gd name="T10" fmla="*/ 3 w 218"/>
                <a:gd name="T11" fmla="*/ 9 h 49"/>
                <a:gd name="T12" fmla="*/ 100 w 218"/>
                <a:gd name="T13" fmla="*/ 47 h 49"/>
                <a:gd name="T14" fmla="*/ 109 w 218"/>
                <a:gd name="T15" fmla="*/ 49 h 49"/>
                <a:gd name="T16" fmla="*/ 118 w 218"/>
                <a:gd name="T17" fmla="*/ 47 h 49"/>
                <a:gd name="T18" fmla="*/ 215 w 218"/>
                <a:gd name="T19" fmla="*/ 9 h 49"/>
                <a:gd name="T20" fmla="*/ 217 w 218"/>
                <a:gd name="T21" fmla="*/ 4 h 49"/>
                <a:gd name="T22" fmla="*/ 212 w 218"/>
                <a:gd name="T23"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49">
                  <a:moveTo>
                    <a:pt x="212" y="1"/>
                  </a:moveTo>
                  <a:cubicBezTo>
                    <a:pt x="115" y="40"/>
                    <a:pt x="115" y="40"/>
                    <a:pt x="115" y="40"/>
                  </a:cubicBezTo>
                  <a:cubicBezTo>
                    <a:pt x="112" y="41"/>
                    <a:pt x="106" y="41"/>
                    <a:pt x="103" y="40"/>
                  </a:cubicBezTo>
                  <a:cubicBezTo>
                    <a:pt x="6" y="1"/>
                    <a:pt x="6" y="1"/>
                    <a:pt x="6" y="1"/>
                  </a:cubicBezTo>
                  <a:cubicBezTo>
                    <a:pt x="4" y="0"/>
                    <a:pt x="2" y="1"/>
                    <a:pt x="1" y="4"/>
                  </a:cubicBezTo>
                  <a:cubicBezTo>
                    <a:pt x="0" y="6"/>
                    <a:pt x="1" y="8"/>
                    <a:pt x="3" y="9"/>
                  </a:cubicBezTo>
                  <a:cubicBezTo>
                    <a:pt x="100" y="47"/>
                    <a:pt x="100" y="47"/>
                    <a:pt x="100" y="47"/>
                  </a:cubicBezTo>
                  <a:cubicBezTo>
                    <a:pt x="103" y="48"/>
                    <a:pt x="106" y="49"/>
                    <a:pt x="109" y="49"/>
                  </a:cubicBezTo>
                  <a:cubicBezTo>
                    <a:pt x="112" y="49"/>
                    <a:pt x="115" y="48"/>
                    <a:pt x="118" y="47"/>
                  </a:cubicBezTo>
                  <a:cubicBezTo>
                    <a:pt x="215" y="9"/>
                    <a:pt x="215" y="9"/>
                    <a:pt x="215" y="9"/>
                  </a:cubicBezTo>
                  <a:cubicBezTo>
                    <a:pt x="217" y="8"/>
                    <a:pt x="218" y="6"/>
                    <a:pt x="217" y="4"/>
                  </a:cubicBezTo>
                  <a:cubicBezTo>
                    <a:pt x="216" y="1"/>
                    <a:pt x="214" y="0"/>
                    <a:pt x="212" y="1"/>
                  </a:cubicBezTo>
                  <a:close/>
                </a:path>
              </a:pathLst>
            </a:custGeom>
            <a:grpFill/>
            <a:ln>
              <a:noFill/>
            </a:ln>
          </p:spPr>
          <p:txBody>
            <a:bodyPr vert="horz" wrap="square" lIns="91441" tIns="45720" rIns="91441" bIns="45720" numCol="1" anchor="t" anchorCtr="0" compatLnSpc="1">
              <a:prstTxWarp prst="textNoShape">
                <a:avLst/>
              </a:prstTxWarp>
            </a:bodyPr>
            <a:lstStyle/>
            <a:p>
              <a:pPr defTabSz="457191">
                <a:defRPr/>
              </a:pPr>
              <a:endParaRPr lang="en-US">
                <a:solidFill>
                  <a:srgbClr val="191B23"/>
                </a:solidFill>
                <a:latin typeface="Calibri"/>
                <a:cs typeface="Calibri"/>
              </a:endParaRPr>
            </a:p>
          </p:txBody>
        </p:sp>
        <p:sp>
          <p:nvSpPr>
            <p:cNvPr id="29" name="Freeform 38">
              <a:extLst>
                <a:ext uri="{FF2B5EF4-FFF2-40B4-BE49-F238E27FC236}">
                  <a16:creationId xmlns:a16="http://schemas.microsoft.com/office/drawing/2014/main" id="{58B24C72-DE70-4FCC-8B85-9433627D4D86}"/>
                </a:ext>
              </a:extLst>
            </p:cNvPr>
            <p:cNvSpPr>
              <a:spLocks/>
            </p:cNvSpPr>
            <p:nvPr/>
          </p:nvSpPr>
          <p:spPr bwMode="auto">
            <a:xfrm>
              <a:off x="6056313" y="3643313"/>
              <a:ext cx="817563" cy="184150"/>
            </a:xfrm>
            <a:custGeom>
              <a:avLst/>
              <a:gdLst>
                <a:gd name="T0" fmla="*/ 212 w 218"/>
                <a:gd name="T1" fmla="*/ 1 h 49"/>
                <a:gd name="T2" fmla="*/ 115 w 218"/>
                <a:gd name="T3" fmla="*/ 40 h 49"/>
                <a:gd name="T4" fmla="*/ 103 w 218"/>
                <a:gd name="T5" fmla="*/ 40 h 49"/>
                <a:gd name="T6" fmla="*/ 6 w 218"/>
                <a:gd name="T7" fmla="*/ 1 h 49"/>
                <a:gd name="T8" fmla="*/ 1 w 218"/>
                <a:gd name="T9" fmla="*/ 3 h 49"/>
                <a:gd name="T10" fmla="*/ 3 w 218"/>
                <a:gd name="T11" fmla="*/ 9 h 49"/>
                <a:gd name="T12" fmla="*/ 100 w 218"/>
                <a:gd name="T13" fmla="*/ 47 h 49"/>
                <a:gd name="T14" fmla="*/ 109 w 218"/>
                <a:gd name="T15" fmla="*/ 49 h 49"/>
                <a:gd name="T16" fmla="*/ 118 w 218"/>
                <a:gd name="T17" fmla="*/ 47 h 49"/>
                <a:gd name="T18" fmla="*/ 215 w 218"/>
                <a:gd name="T19" fmla="*/ 9 h 49"/>
                <a:gd name="T20" fmla="*/ 217 w 218"/>
                <a:gd name="T21" fmla="*/ 3 h 49"/>
                <a:gd name="T22" fmla="*/ 212 w 218"/>
                <a:gd name="T23"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49">
                  <a:moveTo>
                    <a:pt x="212" y="1"/>
                  </a:moveTo>
                  <a:cubicBezTo>
                    <a:pt x="115" y="40"/>
                    <a:pt x="115" y="40"/>
                    <a:pt x="115" y="40"/>
                  </a:cubicBezTo>
                  <a:cubicBezTo>
                    <a:pt x="112" y="41"/>
                    <a:pt x="106" y="41"/>
                    <a:pt x="103" y="40"/>
                  </a:cubicBezTo>
                  <a:cubicBezTo>
                    <a:pt x="6" y="1"/>
                    <a:pt x="6" y="1"/>
                    <a:pt x="6" y="1"/>
                  </a:cubicBezTo>
                  <a:cubicBezTo>
                    <a:pt x="4" y="0"/>
                    <a:pt x="2" y="1"/>
                    <a:pt x="1" y="3"/>
                  </a:cubicBezTo>
                  <a:cubicBezTo>
                    <a:pt x="0" y="5"/>
                    <a:pt x="1" y="8"/>
                    <a:pt x="3" y="9"/>
                  </a:cubicBezTo>
                  <a:cubicBezTo>
                    <a:pt x="100" y="47"/>
                    <a:pt x="100" y="47"/>
                    <a:pt x="100" y="47"/>
                  </a:cubicBezTo>
                  <a:cubicBezTo>
                    <a:pt x="103" y="48"/>
                    <a:pt x="106" y="49"/>
                    <a:pt x="109" y="49"/>
                  </a:cubicBezTo>
                  <a:cubicBezTo>
                    <a:pt x="112" y="49"/>
                    <a:pt x="115" y="48"/>
                    <a:pt x="118" y="47"/>
                  </a:cubicBezTo>
                  <a:cubicBezTo>
                    <a:pt x="215" y="9"/>
                    <a:pt x="215" y="9"/>
                    <a:pt x="215" y="9"/>
                  </a:cubicBezTo>
                  <a:cubicBezTo>
                    <a:pt x="217" y="8"/>
                    <a:pt x="218" y="5"/>
                    <a:pt x="217" y="3"/>
                  </a:cubicBezTo>
                  <a:cubicBezTo>
                    <a:pt x="216" y="1"/>
                    <a:pt x="214" y="0"/>
                    <a:pt x="212" y="1"/>
                  </a:cubicBezTo>
                  <a:close/>
                </a:path>
              </a:pathLst>
            </a:custGeom>
            <a:grpFill/>
            <a:ln>
              <a:noFill/>
            </a:ln>
          </p:spPr>
          <p:txBody>
            <a:bodyPr vert="horz" wrap="square" lIns="91441" tIns="45720" rIns="91441" bIns="45720" numCol="1" anchor="t" anchorCtr="0" compatLnSpc="1">
              <a:prstTxWarp prst="textNoShape">
                <a:avLst/>
              </a:prstTxWarp>
            </a:bodyPr>
            <a:lstStyle/>
            <a:p>
              <a:pPr defTabSz="457191">
                <a:defRPr/>
              </a:pPr>
              <a:endParaRPr lang="en-US">
                <a:solidFill>
                  <a:srgbClr val="191B23"/>
                </a:solidFill>
                <a:latin typeface="Calibri"/>
                <a:cs typeface="Calibri"/>
              </a:endParaRPr>
            </a:p>
          </p:txBody>
        </p:sp>
      </p:grpSp>
    </p:spTree>
    <p:extLst>
      <p:ext uri="{BB962C8B-B14F-4D97-AF65-F5344CB8AC3E}">
        <p14:creationId xmlns:p14="http://schemas.microsoft.com/office/powerpoint/2010/main" val="178498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92976EE-9589-3340-B7A5-022A0E55827D}"/>
              </a:ext>
            </a:extLst>
          </p:cNvPr>
          <p:cNvGrpSpPr/>
          <p:nvPr/>
        </p:nvGrpSpPr>
        <p:grpSpPr>
          <a:xfrm>
            <a:off x="4458666" y="3002825"/>
            <a:ext cx="2212800" cy="2212800"/>
            <a:chOff x="3232036" y="3646302"/>
            <a:chExt cx="2212800" cy="2212800"/>
          </a:xfrm>
        </p:grpSpPr>
        <p:sp>
          <p:nvSpPr>
            <p:cNvPr id="4" name="Oval 3">
              <a:extLst>
                <a:ext uri="{FF2B5EF4-FFF2-40B4-BE49-F238E27FC236}">
                  <a16:creationId xmlns:a16="http://schemas.microsoft.com/office/drawing/2014/main" id="{1BA41896-604A-F74F-8E68-D6F9940C8FBE}"/>
                </a:ext>
              </a:extLst>
            </p:cNvPr>
            <p:cNvSpPr/>
            <p:nvPr/>
          </p:nvSpPr>
          <p:spPr>
            <a:xfrm>
              <a:off x="3232036" y="3646302"/>
              <a:ext cx="2212800" cy="2212800"/>
            </a:xfrm>
            <a:prstGeom prst="ellipse">
              <a:avLst/>
            </a:prstGeom>
            <a:solidFill>
              <a:schemeClr val="accent2"/>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defTabSz="457203"/>
              <a:endParaRPr lang="en-US" sz="1400" dirty="0">
                <a:solidFill>
                  <a:prstClr val="white"/>
                </a:solidFill>
                <a:latin typeface="Georgia"/>
              </a:endParaRPr>
            </a:p>
          </p:txBody>
        </p:sp>
        <p:sp>
          <p:nvSpPr>
            <p:cNvPr id="5" name="TextBox 4">
              <a:extLst>
                <a:ext uri="{FF2B5EF4-FFF2-40B4-BE49-F238E27FC236}">
                  <a16:creationId xmlns:a16="http://schemas.microsoft.com/office/drawing/2014/main" id="{8F261FD1-A99E-CE47-92E1-E6A6681C77A4}"/>
                </a:ext>
              </a:extLst>
            </p:cNvPr>
            <p:cNvSpPr txBox="1"/>
            <p:nvPr/>
          </p:nvSpPr>
          <p:spPr>
            <a:xfrm>
              <a:off x="3542297" y="4201865"/>
              <a:ext cx="1592278" cy="629687"/>
            </a:xfrm>
            <a:prstGeom prst="rect">
              <a:avLst/>
            </a:prstGeom>
            <a:noFill/>
            <a:ln w="6350" cap="sq">
              <a:noFill/>
              <a:miter lim="800000"/>
            </a:ln>
          </p:spPr>
          <p:txBody>
            <a:bodyPr wrap="square" lIns="137160" tIns="137160" rIns="137160" bIns="137160" rtlCol="0" anchor="ctr">
              <a:noAutofit/>
            </a:bodyPr>
            <a:lstStyle/>
            <a:p>
              <a:pPr algn="ctr" defTabSz="457203"/>
              <a:r>
                <a:rPr lang="en-US" sz="5400" dirty="0">
                  <a:solidFill>
                    <a:schemeClr val="bg1"/>
                  </a:solidFill>
                  <a:latin typeface="Georgia"/>
                  <a:cs typeface="Arial" panose="020B0604020202020204" pitchFamily="34" charset="0"/>
                </a:rPr>
                <a:t>3/4</a:t>
              </a:r>
              <a:endParaRPr lang="en-US" sz="5400" baseline="30000" dirty="0">
                <a:solidFill>
                  <a:schemeClr val="bg1"/>
                </a:solidFill>
                <a:latin typeface="Georgia"/>
                <a:cs typeface="Arial" panose="020B0604020202020204" pitchFamily="34" charset="0"/>
              </a:endParaRPr>
            </a:p>
          </p:txBody>
        </p:sp>
        <p:sp>
          <p:nvSpPr>
            <p:cNvPr id="6" name="TextBox 5">
              <a:extLst>
                <a:ext uri="{FF2B5EF4-FFF2-40B4-BE49-F238E27FC236}">
                  <a16:creationId xmlns:a16="http://schemas.microsoft.com/office/drawing/2014/main" id="{E0918635-038D-DF47-89C3-D243713117B6}"/>
                </a:ext>
              </a:extLst>
            </p:cNvPr>
            <p:cNvSpPr txBox="1"/>
            <p:nvPr/>
          </p:nvSpPr>
          <p:spPr>
            <a:xfrm>
              <a:off x="3346971" y="4835482"/>
              <a:ext cx="1982931" cy="471345"/>
            </a:xfrm>
            <a:prstGeom prst="rect">
              <a:avLst/>
            </a:prstGeom>
            <a:noFill/>
            <a:ln w="6350" cap="sq">
              <a:noFill/>
              <a:miter lim="800000"/>
            </a:ln>
          </p:spPr>
          <p:txBody>
            <a:bodyPr wrap="square" lIns="137160" tIns="137160" rIns="137160" bIns="137160" rtlCol="0">
              <a:noAutofit/>
            </a:bodyPr>
            <a:lstStyle/>
            <a:p>
              <a:pPr algn="ctr" defTabSz="457203"/>
              <a:r>
                <a:rPr lang="en-US" sz="1400" b="1" dirty="0">
                  <a:solidFill>
                    <a:schemeClr val="bg1"/>
                  </a:solidFill>
                  <a:latin typeface="Calibri"/>
                </a:rPr>
                <a:t>CONSUMERS PREFER A SELF-SERVICE OPTION</a:t>
              </a:r>
            </a:p>
          </p:txBody>
        </p:sp>
      </p:grpSp>
      <p:grpSp>
        <p:nvGrpSpPr>
          <p:cNvPr id="37" name="Group 36">
            <a:extLst>
              <a:ext uri="{FF2B5EF4-FFF2-40B4-BE49-F238E27FC236}">
                <a16:creationId xmlns:a16="http://schemas.microsoft.com/office/drawing/2014/main" id="{C8C24583-D659-1542-B155-1EAC8FED774C}"/>
              </a:ext>
            </a:extLst>
          </p:cNvPr>
          <p:cNvGrpSpPr/>
          <p:nvPr/>
        </p:nvGrpSpPr>
        <p:grpSpPr>
          <a:xfrm>
            <a:off x="7968562" y="3031786"/>
            <a:ext cx="2160000" cy="2160000"/>
            <a:chOff x="5167184" y="3374097"/>
            <a:chExt cx="2160000" cy="2160000"/>
          </a:xfrm>
        </p:grpSpPr>
        <p:sp>
          <p:nvSpPr>
            <p:cNvPr id="7" name="Oval 6">
              <a:extLst>
                <a:ext uri="{FF2B5EF4-FFF2-40B4-BE49-F238E27FC236}">
                  <a16:creationId xmlns:a16="http://schemas.microsoft.com/office/drawing/2014/main" id="{9EFB4AFC-D030-2D48-AC0A-626D0ED90878}"/>
                </a:ext>
              </a:extLst>
            </p:cNvPr>
            <p:cNvSpPr/>
            <p:nvPr/>
          </p:nvSpPr>
          <p:spPr>
            <a:xfrm>
              <a:off x="5167184" y="3374097"/>
              <a:ext cx="2160000" cy="2160000"/>
            </a:xfrm>
            <a:prstGeom prst="ellipse">
              <a:avLst/>
            </a:prstGeom>
            <a:solidFill>
              <a:schemeClr val="accent4"/>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defTabSz="457203"/>
              <a:endParaRPr lang="en-US" sz="1400" dirty="0">
                <a:solidFill>
                  <a:prstClr val="white"/>
                </a:solidFill>
                <a:latin typeface="Georgia"/>
              </a:endParaRPr>
            </a:p>
          </p:txBody>
        </p:sp>
        <p:sp>
          <p:nvSpPr>
            <p:cNvPr id="11" name="TextBox 10">
              <a:extLst>
                <a:ext uri="{FF2B5EF4-FFF2-40B4-BE49-F238E27FC236}">
                  <a16:creationId xmlns:a16="http://schemas.microsoft.com/office/drawing/2014/main" id="{E00FEF7F-1203-BC4D-BB4A-7316EBCDF80D}"/>
                </a:ext>
              </a:extLst>
            </p:cNvPr>
            <p:cNvSpPr txBox="1"/>
            <p:nvPr/>
          </p:nvSpPr>
          <p:spPr>
            <a:xfrm>
              <a:off x="5464121" y="3669330"/>
              <a:ext cx="1470970" cy="1331365"/>
            </a:xfrm>
            <a:prstGeom prst="rect">
              <a:avLst/>
            </a:prstGeom>
            <a:noFill/>
            <a:ln w="6350" cap="sq">
              <a:noFill/>
              <a:miter lim="800000"/>
            </a:ln>
          </p:spPr>
          <p:txBody>
            <a:bodyPr wrap="square" lIns="137160" tIns="137160" rIns="137160" bIns="137160" rtlCol="0">
              <a:noAutofit/>
            </a:bodyPr>
            <a:lstStyle/>
            <a:p>
              <a:pPr algn="ctr" defTabSz="457203"/>
              <a:r>
                <a:rPr lang="en-US" sz="1399" b="1" dirty="0">
                  <a:latin typeface="Calibri"/>
                </a:rPr>
                <a:t>WOULD RATHER CLEAN A TOILET THAN TALK TO SOMEONE IN CUSTOMER SERVICE</a:t>
              </a:r>
            </a:p>
          </p:txBody>
        </p:sp>
      </p:grpSp>
      <p:grpSp>
        <p:nvGrpSpPr>
          <p:cNvPr id="34" name="Group 33">
            <a:extLst>
              <a:ext uri="{FF2B5EF4-FFF2-40B4-BE49-F238E27FC236}">
                <a16:creationId xmlns:a16="http://schemas.microsoft.com/office/drawing/2014/main" id="{FF93B769-DDA9-1840-A717-11A8F0317AC0}"/>
              </a:ext>
            </a:extLst>
          </p:cNvPr>
          <p:cNvGrpSpPr/>
          <p:nvPr/>
        </p:nvGrpSpPr>
        <p:grpSpPr>
          <a:xfrm>
            <a:off x="5822955" y="1630001"/>
            <a:ext cx="2400299" cy="2395074"/>
            <a:chOff x="4596326" y="2218058"/>
            <a:chExt cx="1623534" cy="1620000"/>
          </a:xfrm>
        </p:grpSpPr>
        <p:sp>
          <p:nvSpPr>
            <p:cNvPr id="3" name="Oval 2">
              <a:extLst>
                <a:ext uri="{FF2B5EF4-FFF2-40B4-BE49-F238E27FC236}">
                  <a16:creationId xmlns:a16="http://schemas.microsoft.com/office/drawing/2014/main" id="{DA869C0B-FB77-2B44-B990-EBAC6BF36EA3}"/>
                </a:ext>
              </a:extLst>
            </p:cNvPr>
            <p:cNvSpPr/>
            <p:nvPr/>
          </p:nvSpPr>
          <p:spPr>
            <a:xfrm>
              <a:off x="4596326" y="2218058"/>
              <a:ext cx="1620000" cy="1620000"/>
            </a:xfrm>
            <a:prstGeom prst="ellipse">
              <a:avLst/>
            </a:prstGeom>
            <a:solidFill>
              <a:schemeClr val="accent3"/>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defTabSz="457203"/>
              <a:endParaRPr lang="en-US" sz="1200" dirty="0">
                <a:solidFill>
                  <a:prstClr val="white"/>
                </a:solidFill>
                <a:latin typeface="Georgia"/>
              </a:endParaRPr>
            </a:p>
          </p:txBody>
        </p:sp>
        <p:grpSp>
          <p:nvGrpSpPr>
            <p:cNvPr id="25" name="Group 24">
              <a:extLst>
                <a:ext uri="{FF2B5EF4-FFF2-40B4-BE49-F238E27FC236}">
                  <a16:creationId xmlns:a16="http://schemas.microsoft.com/office/drawing/2014/main" id="{27AB4637-0004-E246-9E37-D85B6A90678E}"/>
                </a:ext>
              </a:extLst>
            </p:cNvPr>
            <p:cNvGrpSpPr/>
            <p:nvPr/>
          </p:nvGrpSpPr>
          <p:grpSpPr>
            <a:xfrm>
              <a:off x="4627582" y="2362893"/>
              <a:ext cx="1592278" cy="995984"/>
              <a:chOff x="4570025" y="2412561"/>
              <a:chExt cx="1592278" cy="995984"/>
            </a:xfrm>
          </p:grpSpPr>
          <p:sp>
            <p:nvSpPr>
              <p:cNvPr id="12" name="TextBox 11">
                <a:extLst>
                  <a:ext uri="{FF2B5EF4-FFF2-40B4-BE49-F238E27FC236}">
                    <a16:creationId xmlns:a16="http://schemas.microsoft.com/office/drawing/2014/main" id="{429B19CE-CEA1-2242-AC0F-34DEA9E7DC89}"/>
                  </a:ext>
                </a:extLst>
              </p:cNvPr>
              <p:cNvSpPr txBox="1"/>
              <p:nvPr/>
            </p:nvSpPr>
            <p:spPr>
              <a:xfrm>
                <a:off x="4570025" y="2412561"/>
                <a:ext cx="1592278" cy="629687"/>
              </a:xfrm>
              <a:prstGeom prst="rect">
                <a:avLst/>
              </a:prstGeom>
              <a:noFill/>
              <a:ln w="6350" cap="sq">
                <a:noFill/>
                <a:miter lim="800000"/>
              </a:ln>
            </p:spPr>
            <p:txBody>
              <a:bodyPr wrap="square" lIns="137160" tIns="137160" rIns="137160" bIns="137160" rtlCol="0" anchor="ctr">
                <a:noAutofit/>
              </a:bodyPr>
              <a:lstStyle/>
              <a:p>
                <a:pPr algn="ctr" defTabSz="457203"/>
                <a:r>
                  <a:rPr lang="en-US" sz="6394" dirty="0">
                    <a:latin typeface="Georgia"/>
                    <a:cs typeface="Arial" panose="020B0604020202020204" pitchFamily="34" charset="0"/>
                  </a:rPr>
                  <a:t>67</a:t>
                </a:r>
                <a:r>
                  <a:rPr lang="en-US" sz="6394" baseline="30000" dirty="0">
                    <a:latin typeface="Georgia"/>
                    <a:cs typeface="Arial" panose="020B0604020202020204" pitchFamily="34" charset="0"/>
                  </a:rPr>
                  <a:t>%</a:t>
                </a:r>
              </a:p>
            </p:txBody>
          </p:sp>
          <p:sp>
            <p:nvSpPr>
              <p:cNvPr id="13" name="TextBox 12">
                <a:extLst>
                  <a:ext uri="{FF2B5EF4-FFF2-40B4-BE49-F238E27FC236}">
                    <a16:creationId xmlns:a16="http://schemas.microsoft.com/office/drawing/2014/main" id="{7FEB9827-5E31-7B45-A448-708D27627F71}"/>
                  </a:ext>
                </a:extLst>
              </p:cNvPr>
              <p:cNvSpPr txBox="1"/>
              <p:nvPr/>
            </p:nvSpPr>
            <p:spPr>
              <a:xfrm>
                <a:off x="4630679" y="3030447"/>
                <a:ext cx="1470970" cy="378098"/>
              </a:xfrm>
              <a:prstGeom prst="rect">
                <a:avLst/>
              </a:prstGeom>
              <a:noFill/>
              <a:ln w="6350" cap="sq">
                <a:noFill/>
                <a:miter lim="800000"/>
              </a:ln>
            </p:spPr>
            <p:txBody>
              <a:bodyPr wrap="square" lIns="137160" tIns="137160" rIns="137160" bIns="137160" rtlCol="0">
                <a:noAutofit/>
              </a:bodyPr>
              <a:lstStyle/>
              <a:p>
                <a:pPr algn="ctr" defTabSz="457203"/>
                <a:r>
                  <a:rPr lang="en-US" sz="1200" b="1" dirty="0">
                    <a:latin typeface="Calibri"/>
                  </a:rPr>
                  <a:t>SAID THEY PREFERRED SELF-SERVICE OVER SPEAKING TO A COMPANY REPRESENTATIVE</a:t>
                </a:r>
              </a:p>
            </p:txBody>
          </p:sp>
        </p:grpSp>
      </p:grpSp>
      <p:grpSp>
        <p:nvGrpSpPr>
          <p:cNvPr id="36" name="Group 35">
            <a:extLst>
              <a:ext uri="{FF2B5EF4-FFF2-40B4-BE49-F238E27FC236}">
                <a16:creationId xmlns:a16="http://schemas.microsoft.com/office/drawing/2014/main" id="{76065983-AD74-1343-AC0D-4C73FEAB0421}"/>
              </a:ext>
            </a:extLst>
          </p:cNvPr>
          <p:cNvGrpSpPr/>
          <p:nvPr/>
        </p:nvGrpSpPr>
        <p:grpSpPr>
          <a:xfrm>
            <a:off x="8025184" y="1502532"/>
            <a:ext cx="1986120" cy="1796177"/>
            <a:chOff x="6785932" y="2766762"/>
            <a:chExt cx="1592278" cy="1440000"/>
          </a:xfrm>
        </p:grpSpPr>
        <p:sp>
          <p:nvSpPr>
            <p:cNvPr id="8" name="Oval 7">
              <a:extLst>
                <a:ext uri="{FF2B5EF4-FFF2-40B4-BE49-F238E27FC236}">
                  <a16:creationId xmlns:a16="http://schemas.microsoft.com/office/drawing/2014/main" id="{A981C218-D497-684A-9D42-4E6D436BDF02}"/>
                </a:ext>
              </a:extLst>
            </p:cNvPr>
            <p:cNvSpPr/>
            <p:nvPr/>
          </p:nvSpPr>
          <p:spPr>
            <a:xfrm>
              <a:off x="6838153" y="2766762"/>
              <a:ext cx="1440000" cy="1440000"/>
            </a:xfrm>
            <a:prstGeom prst="ellipse">
              <a:avLst/>
            </a:prstGeom>
            <a:solidFill>
              <a:schemeClr val="accent6"/>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defTabSz="457203"/>
              <a:endParaRPr lang="en-US" sz="1200" dirty="0">
                <a:solidFill>
                  <a:prstClr val="white"/>
                </a:solidFill>
                <a:latin typeface="Georgia"/>
              </a:endParaRPr>
            </a:p>
          </p:txBody>
        </p:sp>
        <p:sp>
          <p:nvSpPr>
            <p:cNvPr id="14" name="TextBox 13">
              <a:extLst>
                <a:ext uri="{FF2B5EF4-FFF2-40B4-BE49-F238E27FC236}">
                  <a16:creationId xmlns:a16="http://schemas.microsoft.com/office/drawing/2014/main" id="{3F6D8A61-6EAB-4243-9E0F-BA510EBAA73E}"/>
                </a:ext>
              </a:extLst>
            </p:cNvPr>
            <p:cNvSpPr txBox="1"/>
            <p:nvPr/>
          </p:nvSpPr>
          <p:spPr>
            <a:xfrm>
              <a:off x="6785932" y="3067129"/>
              <a:ext cx="1592278" cy="630000"/>
            </a:xfrm>
            <a:prstGeom prst="rect">
              <a:avLst/>
            </a:prstGeom>
            <a:noFill/>
            <a:ln w="6350" cap="sq">
              <a:noFill/>
              <a:miter lim="800000"/>
            </a:ln>
          </p:spPr>
          <p:txBody>
            <a:bodyPr wrap="square" lIns="137160" tIns="137160" rIns="137160" bIns="137160" rtlCol="0" anchor="ctr">
              <a:noAutofit/>
            </a:bodyPr>
            <a:lstStyle/>
            <a:p>
              <a:pPr algn="ctr" defTabSz="457203"/>
              <a:r>
                <a:rPr lang="en-US" sz="4796" dirty="0">
                  <a:solidFill>
                    <a:prstClr val="white"/>
                  </a:solidFill>
                  <a:latin typeface="Georgia"/>
                  <a:cs typeface="Arial" panose="020B0604020202020204" pitchFamily="34" charset="0"/>
                </a:rPr>
                <a:t>1</a:t>
              </a:r>
              <a:r>
                <a:rPr lang="en-US" sz="3197" dirty="0">
                  <a:solidFill>
                    <a:prstClr val="white"/>
                  </a:solidFill>
                  <a:latin typeface="Georgia"/>
                  <a:cs typeface="Arial" panose="020B0604020202020204" pitchFamily="34" charset="0"/>
                </a:rPr>
                <a:t> in </a:t>
              </a:r>
              <a:r>
                <a:rPr lang="en-US" sz="4796" dirty="0">
                  <a:solidFill>
                    <a:prstClr val="white"/>
                  </a:solidFill>
                  <a:latin typeface="Georgia"/>
                  <a:cs typeface="Arial" panose="020B0604020202020204" pitchFamily="34" charset="0"/>
                </a:rPr>
                <a:t>3</a:t>
              </a:r>
              <a:endParaRPr lang="en-US" sz="3197" baseline="30000" dirty="0">
                <a:solidFill>
                  <a:prstClr val="white"/>
                </a:solidFill>
                <a:latin typeface="Georgia"/>
                <a:cs typeface="Arial" panose="020B0604020202020204" pitchFamily="34" charset="0"/>
              </a:endParaRPr>
            </a:p>
          </p:txBody>
        </p:sp>
        <p:sp>
          <p:nvSpPr>
            <p:cNvPr id="15" name="TextBox 14">
              <a:extLst>
                <a:ext uri="{FF2B5EF4-FFF2-40B4-BE49-F238E27FC236}">
                  <a16:creationId xmlns:a16="http://schemas.microsoft.com/office/drawing/2014/main" id="{6A42D5A3-C811-4646-B0E4-AB6F5F6B561B}"/>
                </a:ext>
              </a:extLst>
            </p:cNvPr>
            <p:cNvSpPr txBox="1"/>
            <p:nvPr/>
          </p:nvSpPr>
          <p:spPr>
            <a:xfrm>
              <a:off x="7062458" y="3584396"/>
              <a:ext cx="1048241" cy="471345"/>
            </a:xfrm>
            <a:prstGeom prst="rect">
              <a:avLst/>
            </a:prstGeom>
            <a:noFill/>
            <a:ln w="6350" cap="sq">
              <a:noFill/>
              <a:miter lim="800000"/>
            </a:ln>
          </p:spPr>
          <p:txBody>
            <a:bodyPr wrap="square" lIns="137160" tIns="137160" rIns="137160" bIns="137160" rtlCol="0">
              <a:noAutofit/>
            </a:bodyPr>
            <a:lstStyle/>
            <a:p>
              <a:pPr algn="ctr" defTabSz="457203"/>
              <a:r>
                <a:rPr lang="en-US" sz="1399" b="1" dirty="0">
                  <a:solidFill>
                    <a:prstClr val="white"/>
                  </a:solidFill>
                  <a:latin typeface="Calibri"/>
                </a:rPr>
                <a:t>CUSTOMERS</a:t>
              </a:r>
            </a:p>
          </p:txBody>
        </p:sp>
      </p:grpSp>
      <p:grpSp>
        <p:nvGrpSpPr>
          <p:cNvPr id="33" name="Group 32">
            <a:extLst>
              <a:ext uri="{FF2B5EF4-FFF2-40B4-BE49-F238E27FC236}">
                <a16:creationId xmlns:a16="http://schemas.microsoft.com/office/drawing/2014/main" id="{8F9DBC2C-F2C3-4241-9D49-195CEF995511}"/>
              </a:ext>
            </a:extLst>
          </p:cNvPr>
          <p:cNvGrpSpPr/>
          <p:nvPr/>
        </p:nvGrpSpPr>
        <p:grpSpPr>
          <a:xfrm>
            <a:off x="1929180" y="1811078"/>
            <a:ext cx="2880000" cy="2880000"/>
            <a:chOff x="702550" y="2399136"/>
            <a:chExt cx="2880000" cy="2880000"/>
          </a:xfrm>
        </p:grpSpPr>
        <p:sp>
          <p:nvSpPr>
            <p:cNvPr id="19" name="Oval 18">
              <a:extLst>
                <a:ext uri="{FF2B5EF4-FFF2-40B4-BE49-F238E27FC236}">
                  <a16:creationId xmlns:a16="http://schemas.microsoft.com/office/drawing/2014/main" id="{560EB7D4-E302-D546-83B4-BEA4B1856ED8}"/>
                </a:ext>
              </a:extLst>
            </p:cNvPr>
            <p:cNvSpPr/>
            <p:nvPr/>
          </p:nvSpPr>
          <p:spPr>
            <a:xfrm>
              <a:off x="702550" y="2399136"/>
              <a:ext cx="2880000" cy="2880000"/>
            </a:xfrm>
            <a:prstGeom prst="ellipse">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defTabSz="457203"/>
              <a:endParaRPr lang="en-US" sz="1400" dirty="0">
                <a:solidFill>
                  <a:prstClr val="white"/>
                </a:solidFill>
                <a:latin typeface="Georgia"/>
              </a:endParaRPr>
            </a:p>
          </p:txBody>
        </p:sp>
        <p:sp>
          <p:nvSpPr>
            <p:cNvPr id="20" name="TextBox 19">
              <a:extLst>
                <a:ext uri="{FF2B5EF4-FFF2-40B4-BE49-F238E27FC236}">
                  <a16:creationId xmlns:a16="http://schemas.microsoft.com/office/drawing/2014/main" id="{0ABEE869-9E37-D349-83F2-9A679CAB44C7}"/>
                </a:ext>
              </a:extLst>
            </p:cNvPr>
            <p:cNvSpPr txBox="1"/>
            <p:nvPr/>
          </p:nvSpPr>
          <p:spPr>
            <a:xfrm>
              <a:off x="1229459" y="2916369"/>
              <a:ext cx="1917343" cy="629688"/>
            </a:xfrm>
            <a:prstGeom prst="rect">
              <a:avLst/>
            </a:prstGeom>
            <a:noFill/>
            <a:ln w="6350" cap="sq">
              <a:noFill/>
              <a:miter lim="800000"/>
            </a:ln>
          </p:spPr>
          <p:txBody>
            <a:bodyPr wrap="square" lIns="137160" tIns="137160" rIns="137160" bIns="137160" rtlCol="0" anchor="ctr">
              <a:noAutofit/>
            </a:bodyPr>
            <a:lstStyle/>
            <a:p>
              <a:pPr algn="ctr" defTabSz="457203"/>
              <a:r>
                <a:rPr lang="en-US" sz="6601" dirty="0">
                  <a:solidFill>
                    <a:prstClr val="white"/>
                  </a:solidFill>
                  <a:latin typeface="Georgia"/>
                  <a:cs typeface="Arial" panose="020B0604020202020204" pitchFamily="34" charset="0"/>
                </a:rPr>
                <a:t>76</a:t>
              </a:r>
              <a:r>
                <a:rPr lang="en-US" sz="6601" baseline="30000" dirty="0">
                  <a:solidFill>
                    <a:prstClr val="white"/>
                  </a:solidFill>
                  <a:latin typeface="Georgia"/>
                  <a:cs typeface="Arial" panose="020B0604020202020204" pitchFamily="34" charset="0"/>
                </a:rPr>
                <a:t>%</a:t>
              </a:r>
            </a:p>
          </p:txBody>
        </p:sp>
        <p:sp>
          <p:nvSpPr>
            <p:cNvPr id="21" name="TextBox 20">
              <a:extLst>
                <a:ext uri="{FF2B5EF4-FFF2-40B4-BE49-F238E27FC236}">
                  <a16:creationId xmlns:a16="http://schemas.microsoft.com/office/drawing/2014/main" id="{9B3DD850-1E59-2F4D-82D4-AB2860A17C1C}"/>
                </a:ext>
              </a:extLst>
            </p:cNvPr>
            <p:cNvSpPr txBox="1"/>
            <p:nvPr/>
          </p:nvSpPr>
          <p:spPr>
            <a:xfrm>
              <a:off x="1066307" y="3861221"/>
              <a:ext cx="2152490" cy="914912"/>
            </a:xfrm>
            <a:prstGeom prst="rect">
              <a:avLst/>
            </a:prstGeom>
            <a:noFill/>
            <a:ln w="6350" cap="sq">
              <a:noFill/>
              <a:miter lim="800000"/>
            </a:ln>
          </p:spPr>
          <p:txBody>
            <a:bodyPr wrap="square" lIns="137160" tIns="137160" rIns="137160" bIns="137160" rtlCol="0" anchor="ctr">
              <a:noAutofit/>
            </a:bodyPr>
            <a:lstStyle/>
            <a:p>
              <a:pPr algn="ctr" defTabSz="457203"/>
              <a:r>
                <a:rPr lang="en-US" sz="1400" b="1" dirty="0">
                  <a:solidFill>
                    <a:prstClr val="white"/>
                  </a:solidFill>
                  <a:latin typeface="Calibri"/>
                </a:rPr>
                <a:t>OF PEOPLE ACROSS GENERATIONS VIEW CUSTOMER SERVICES AS A “TRUE TEST” OF VALUE</a:t>
              </a:r>
            </a:p>
          </p:txBody>
        </p:sp>
      </p:grpSp>
      <p:sp>
        <p:nvSpPr>
          <p:cNvPr id="23" name="Rectangle 22">
            <a:extLst>
              <a:ext uri="{FF2B5EF4-FFF2-40B4-BE49-F238E27FC236}">
                <a16:creationId xmlns:a16="http://schemas.microsoft.com/office/drawing/2014/main" id="{73E16C34-232B-074E-8090-0773AD525AFE}"/>
              </a:ext>
            </a:extLst>
          </p:cNvPr>
          <p:cNvSpPr/>
          <p:nvPr/>
        </p:nvSpPr>
        <p:spPr>
          <a:xfrm>
            <a:off x="1601788" y="6364699"/>
            <a:ext cx="5322570" cy="256352"/>
          </a:xfrm>
          <a:prstGeom prst="rect">
            <a:avLst/>
          </a:prstGeom>
        </p:spPr>
        <p:txBody>
          <a:bodyPr wrap="square">
            <a:spAutoFit/>
          </a:bodyPr>
          <a:lstStyle/>
          <a:p>
            <a:r>
              <a:rPr lang="en-US" sz="1066" dirty="0"/>
              <a:t>SOURCES: Aspect.com, Zendesk.com</a:t>
            </a:r>
          </a:p>
        </p:txBody>
      </p:sp>
      <p:sp>
        <p:nvSpPr>
          <p:cNvPr id="2" name="Title 1">
            <a:extLst>
              <a:ext uri="{FF2B5EF4-FFF2-40B4-BE49-F238E27FC236}">
                <a16:creationId xmlns:a16="http://schemas.microsoft.com/office/drawing/2014/main" id="{E710B33F-6A75-3948-AA8D-51080AC87E4C}"/>
              </a:ext>
            </a:extLst>
          </p:cNvPr>
          <p:cNvSpPr>
            <a:spLocks noGrp="1"/>
          </p:cNvSpPr>
          <p:nvPr>
            <p:ph type="title"/>
          </p:nvPr>
        </p:nvSpPr>
        <p:spPr/>
        <p:txBody>
          <a:bodyPr>
            <a:normAutofit/>
          </a:bodyPr>
          <a:lstStyle/>
          <a:p>
            <a:r>
              <a:rPr lang="en-US" i="1" dirty="0">
                <a:solidFill>
                  <a:schemeClr val="accent2"/>
                </a:solidFill>
              </a:rPr>
              <a:t>Customer Service </a:t>
            </a:r>
            <a:r>
              <a:rPr lang="en-US" dirty="0">
                <a:solidFill>
                  <a:schemeClr val="accent2"/>
                </a:solidFill>
              </a:rPr>
              <a:t>is Key</a:t>
            </a:r>
            <a:br>
              <a:rPr lang="en-US" dirty="0">
                <a:solidFill>
                  <a:schemeClr val="accent2"/>
                </a:solidFill>
              </a:rPr>
            </a:br>
            <a:endParaRPr lang="en-US" dirty="0">
              <a:solidFill>
                <a:schemeClr val="accent2"/>
              </a:solidFill>
            </a:endParaRPr>
          </a:p>
        </p:txBody>
      </p:sp>
      <p:sp>
        <p:nvSpPr>
          <p:cNvPr id="30" name="Slide Number Placeholder 2">
            <a:extLst>
              <a:ext uri="{FF2B5EF4-FFF2-40B4-BE49-F238E27FC236}">
                <a16:creationId xmlns:a16="http://schemas.microsoft.com/office/drawing/2014/main" id="{8138AE8D-B295-864C-9165-0D92F0CD5F8E}"/>
              </a:ext>
            </a:extLst>
          </p:cNvPr>
          <p:cNvSpPr>
            <a:spLocks noGrp="1"/>
          </p:cNvSpPr>
          <p:nvPr>
            <p:ph type="sldNum" sz="quarter" idx="4294967295"/>
          </p:nvPr>
        </p:nvSpPr>
        <p:spPr>
          <a:xfrm>
            <a:off x="0" y="4772025"/>
            <a:ext cx="1601788" cy="273050"/>
          </a:xfrm>
          <a:prstGeom prst="rect">
            <a:avLst/>
          </a:prstGeom>
        </p:spPr>
        <p:txBody>
          <a:bodyPr vert="horz" lIns="0" tIns="0" rIns="0" bIns="0" rtlCol="0" anchor="ctr">
            <a:noAutofit/>
          </a:bodyPr>
          <a:lstStyle>
            <a:defPPr>
              <a:defRPr lang="en-US"/>
            </a:defPPr>
            <a:lvl1pPr marL="0" algn="r" defTabSz="685983" rtl="0" eaLnBrk="1" latinLnBrk="0" hangingPunct="1">
              <a:defRPr sz="676" kern="1200">
                <a:solidFill>
                  <a:schemeClr val="tx1">
                    <a:tint val="75000"/>
                  </a:schemeClr>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defTabSz="457203"/>
            <a:fld id="{5B9A96B2-702C-084E-9060-05751DBF82B0}" type="slidenum">
              <a:rPr lang="en-US" smtClean="0"/>
              <a:pPr defTabSz="457203"/>
              <a:t>5</a:t>
            </a:fld>
            <a:endParaRPr lang="en-US" dirty="0">
              <a:solidFill>
                <a:srgbClr val="191B23">
                  <a:tint val="75000"/>
                </a:srgbClr>
              </a:solidFill>
              <a:latin typeface="Calibri"/>
            </a:endParaRPr>
          </a:p>
        </p:txBody>
      </p:sp>
      <p:sp>
        <p:nvSpPr>
          <p:cNvPr id="31" name="TextBox 30">
            <a:extLst>
              <a:ext uri="{FF2B5EF4-FFF2-40B4-BE49-F238E27FC236}">
                <a16:creationId xmlns:a16="http://schemas.microsoft.com/office/drawing/2014/main" id="{03A5EC6F-EC98-4843-85BA-25A738613402}"/>
              </a:ext>
            </a:extLst>
          </p:cNvPr>
          <p:cNvSpPr txBox="1"/>
          <p:nvPr/>
        </p:nvSpPr>
        <p:spPr>
          <a:xfrm>
            <a:off x="8334650" y="1697658"/>
            <a:ext cx="1307517" cy="587930"/>
          </a:xfrm>
          <a:prstGeom prst="rect">
            <a:avLst/>
          </a:prstGeom>
          <a:noFill/>
          <a:ln w="6350" cap="sq">
            <a:noFill/>
            <a:miter lim="800000"/>
          </a:ln>
        </p:spPr>
        <p:txBody>
          <a:bodyPr wrap="square" lIns="137160" tIns="137160" rIns="137160" bIns="137160" rtlCol="0">
            <a:noAutofit/>
          </a:bodyPr>
          <a:lstStyle/>
          <a:p>
            <a:pPr algn="ctr" defTabSz="457203"/>
            <a:r>
              <a:rPr lang="en-US" sz="1399" b="1" dirty="0">
                <a:solidFill>
                  <a:prstClr val="white"/>
                </a:solidFill>
                <a:latin typeface="Calibri"/>
              </a:rPr>
              <a:t>NEARLY</a:t>
            </a:r>
          </a:p>
        </p:txBody>
      </p:sp>
    </p:spTree>
    <p:extLst>
      <p:ext uri="{BB962C8B-B14F-4D97-AF65-F5344CB8AC3E}">
        <p14:creationId xmlns:p14="http://schemas.microsoft.com/office/powerpoint/2010/main" val="1621014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4852-CC95-47B7-990B-F5C857D7D209}"/>
              </a:ext>
            </a:extLst>
          </p:cNvPr>
          <p:cNvSpPr>
            <a:spLocks noGrp="1"/>
          </p:cNvSpPr>
          <p:nvPr>
            <p:ph type="title"/>
          </p:nvPr>
        </p:nvSpPr>
        <p:spPr/>
        <p:txBody>
          <a:bodyPr>
            <a:normAutofit/>
          </a:bodyPr>
          <a:lstStyle/>
          <a:p>
            <a:r>
              <a:rPr lang="en-US" dirty="0"/>
              <a:t>User Preferences Shifting Towards </a:t>
            </a:r>
            <a:r>
              <a:rPr lang="en-US" i="1" dirty="0"/>
              <a:t>Self-Service</a:t>
            </a:r>
          </a:p>
        </p:txBody>
      </p:sp>
      <p:sp>
        <p:nvSpPr>
          <p:cNvPr id="3" name="Rectangle 2">
            <a:extLst>
              <a:ext uri="{FF2B5EF4-FFF2-40B4-BE49-F238E27FC236}">
                <a16:creationId xmlns:a16="http://schemas.microsoft.com/office/drawing/2014/main" id="{FA3030B1-489E-4F0E-9DDA-94F3E66FDED3}"/>
              </a:ext>
            </a:extLst>
          </p:cNvPr>
          <p:cNvSpPr/>
          <p:nvPr/>
        </p:nvSpPr>
        <p:spPr>
          <a:xfrm>
            <a:off x="2364581" y="3014211"/>
            <a:ext cx="3481556" cy="984885"/>
          </a:xfrm>
          <a:prstGeom prst="rect">
            <a:avLst/>
          </a:prstGeom>
        </p:spPr>
        <p:txBody>
          <a:bodyPr wrap="square" lIns="0" tIns="0" rIns="0" bIns="0">
            <a:spAutoFit/>
          </a:bodyPr>
          <a:lstStyle/>
          <a:p>
            <a:pPr defTabSz="457203"/>
            <a:r>
              <a:rPr lang="en-US" sz="1600" dirty="0">
                <a:latin typeface="Calibri"/>
              </a:rPr>
              <a:t>Millennials and Gen Z prefer using self-service FAQ pages over speaking with an agent on the phone. (Forrester Research’s </a:t>
            </a:r>
            <a:r>
              <a:rPr lang="en-US" sz="1600" dirty="0">
                <a:latin typeface="Calibri"/>
                <a:hlinkClick r:id="rId3">
                  <a:extLst>
                    <a:ext uri="{A12FA001-AC4F-418D-AE19-62706E023703}">
                      <ahyp:hlinkClr xmlns:ahyp="http://schemas.microsoft.com/office/drawing/2018/hyperlinkcolor" val="tx"/>
                    </a:ext>
                  </a:extLst>
                </a:hlinkClick>
              </a:rPr>
              <a:t>Customer Life Cycle Survey</a:t>
            </a:r>
            <a:r>
              <a:rPr lang="en-US" sz="1600" dirty="0">
                <a:latin typeface="Calibri"/>
              </a:rPr>
              <a:t>)</a:t>
            </a:r>
          </a:p>
        </p:txBody>
      </p:sp>
      <p:sp>
        <p:nvSpPr>
          <p:cNvPr id="4" name="Rectangle 3">
            <a:extLst>
              <a:ext uri="{FF2B5EF4-FFF2-40B4-BE49-F238E27FC236}">
                <a16:creationId xmlns:a16="http://schemas.microsoft.com/office/drawing/2014/main" id="{531AE003-9738-4147-9F7B-298A147833AE}"/>
              </a:ext>
            </a:extLst>
          </p:cNvPr>
          <p:cNvSpPr/>
          <p:nvPr/>
        </p:nvSpPr>
        <p:spPr>
          <a:xfrm>
            <a:off x="2364582" y="4439765"/>
            <a:ext cx="3481556" cy="738664"/>
          </a:xfrm>
          <a:prstGeom prst="rect">
            <a:avLst/>
          </a:prstGeom>
        </p:spPr>
        <p:txBody>
          <a:bodyPr wrap="square" lIns="0" tIns="0" rIns="0" bIns="0">
            <a:spAutoFit/>
          </a:bodyPr>
          <a:lstStyle/>
          <a:p>
            <a:pPr defTabSz="457203"/>
            <a:r>
              <a:rPr lang="en-US" sz="1600" dirty="0">
                <a:latin typeface="Calibri"/>
              </a:rPr>
              <a:t>Millennials prefer to solve their customer service issues on their own (Aspect.com) </a:t>
            </a:r>
          </a:p>
          <a:p>
            <a:pPr defTabSz="457203"/>
            <a:endParaRPr lang="en-US" sz="1600" dirty="0">
              <a:latin typeface="Calibri"/>
            </a:endParaRPr>
          </a:p>
        </p:txBody>
      </p:sp>
      <p:sp>
        <p:nvSpPr>
          <p:cNvPr id="6" name="Rectangle 5">
            <a:extLst>
              <a:ext uri="{FF2B5EF4-FFF2-40B4-BE49-F238E27FC236}">
                <a16:creationId xmlns:a16="http://schemas.microsoft.com/office/drawing/2014/main" id="{6319A79A-37AD-4B95-A39E-8193C4C14E86}"/>
              </a:ext>
            </a:extLst>
          </p:cNvPr>
          <p:cNvSpPr/>
          <p:nvPr/>
        </p:nvSpPr>
        <p:spPr>
          <a:xfrm>
            <a:off x="6311741" y="3014211"/>
            <a:ext cx="4070971" cy="984885"/>
          </a:xfrm>
          <a:prstGeom prst="rect">
            <a:avLst/>
          </a:prstGeom>
        </p:spPr>
        <p:txBody>
          <a:bodyPr wrap="square" lIns="0" tIns="0" rIns="0" bIns="0">
            <a:spAutoFit/>
          </a:bodyPr>
          <a:lstStyle/>
          <a:p>
            <a:pPr defTabSz="457203"/>
            <a:r>
              <a:rPr lang="en-US" sz="1600" dirty="0">
                <a:latin typeface="Calibri"/>
              </a:rPr>
              <a:t>Millennials have the lowest tolerance for errors and delays of any other generation studied—they simply expect things to work. . (JD Power)</a:t>
            </a:r>
          </a:p>
          <a:p>
            <a:pPr defTabSz="457203"/>
            <a:endParaRPr lang="en-US" sz="1600" dirty="0">
              <a:latin typeface="Calibri"/>
            </a:endParaRPr>
          </a:p>
        </p:txBody>
      </p:sp>
      <p:sp>
        <p:nvSpPr>
          <p:cNvPr id="7" name="Rectangle 6">
            <a:extLst>
              <a:ext uri="{FF2B5EF4-FFF2-40B4-BE49-F238E27FC236}">
                <a16:creationId xmlns:a16="http://schemas.microsoft.com/office/drawing/2014/main" id="{95689223-E663-4D7C-AAC8-4F6016AA33F9}"/>
              </a:ext>
            </a:extLst>
          </p:cNvPr>
          <p:cNvSpPr/>
          <p:nvPr/>
        </p:nvSpPr>
        <p:spPr>
          <a:xfrm>
            <a:off x="6311741" y="4439764"/>
            <a:ext cx="3927102" cy="1723549"/>
          </a:xfrm>
          <a:prstGeom prst="rect">
            <a:avLst/>
          </a:prstGeom>
        </p:spPr>
        <p:txBody>
          <a:bodyPr wrap="square" lIns="0" tIns="0" rIns="0" bIns="0">
            <a:spAutoFit/>
          </a:bodyPr>
          <a:lstStyle/>
          <a:p>
            <a:pPr defTabSz="457203"/>
            <a:r>
              <a:rPr lang="en-US" sz="1600" dirty="0">
                <a:latin typeface="Calibri"/>
              </a:rPr>
              <a:t>Millennials are less concerned than other generations about privacy.  They accept the erosion of privacy as inevitable and are generally willing to have their information collected if it comes with benefits in the form of personalized services. (JD Power)</a:t>
            </a:r>
          </a:p>
          <a:p>
            <a:pPr defTabSz="457203"/>
            <a:endParaRPr lang="en-US" sz="1600" dirty="0">
              <a:solidFill>
                <a:prstClr val="white"/>
              </a:solidFill>
              <a:latin typeface="Calibri"/>
            </a:endParaRPr>
          </a:p>
        </p:txBody>
      </p:sp>
      <p:sp>
        <p:nvSpPr>
          <p:cNvPr id="21" name="Rectangle 20">
            <a:extLst>
              <a:ext uri="{FF2B5EF4-FFF2-40B4-BE49-F238E27FC236}">
                <a16:creationId xmlns:a16="http://schemas.microsoft.com/office/drawing/2014/main" id="{E5FF4772-6779-43C9-8BAD-3BAE46FAD564}"/>
              </a:ext>
            </a:extLst>
          </p:cNvPr>
          <p:cNvSpPr/>
          <p:nvPr/>
        </p:nvSpPr>
        <p:spPr>
          <a:xfrm>
            <a:off x="1889759" y="2347218"/>
            <a:ext cx="1681161" cy="307777"/>
          </a:xfrm>
          <a:prstGeom prst="rect">
            <a:avLst/>
          </a:prstGeom>
        </p:spPr>
        <p:txBody>
          <a:bodyPr wrap="square" lIns="0" rIns="0">
            <a:spAutoFit/>
          </a:bodyPr>
          <a:lstStyle/>
          <a:p>
            <a:pPr defTabSz="457203"/>
            <a:r>
              <a:rPr lang="en-US" sz="1400" b="1" dirty="0">
                <a:latin typeface="Georgia"/>
              </a:rPr>
              <a:t>Self-service</a:t>
            </a:r>
          </a:p>
        </p:txBody>
      </p:sp>
      <p:sp>
        <p:nvSpPr>
          <p:cNvPr id="22" name="Rectangle 21">
            <a:extLst>
              <a:ext uri="{FF2B5EF4-FFF2-40B4-BE49-F238E27FC236}">
                <a16:creationId xmlns:a16="http://schemas.microsoft.com/office/drawing/2014/main" id="{40810BC8-ABC2-4984-84BF-FC7BC0E9DBB7}"/>
              </a:ext>
            </a:extLst>
          </p:cNvPr>
          <p:cNvSpPr/>
          <p:nvPr/>
        </p:nvSpPr>
        <p:spPr>
          <a:xfrm>
            <a:off x="8275292" y="2335794"/>
            <a:ext cx="2200415" cy="307777"/>
          </a:xfrm>
          <a:prstGeom prst="rect">
            <a:avLst/>
          </a:prstGeom>
        </p:spPr>
        <p:txBody>
          <a:bodyPr wrap="square" lIns="0" rIns="0">
            <a:spAutoFit/>
          </a:bodyPr>
          <a:lstStyle/>
          <a:p>
            <a:pPr algn="r" defTabSz="457203"/>
            <a:r>
              <a:rPr lang="en-US" sz="1400" b="1" dirty="0">
                <a:latin typeface="Georgia"/>
              </a:rPr>
              <a:t>Human Interaction</a:t>
            </a:r>
          </a:p>
        </p:txBody>
      </p:sp>
      <p:grpSp>
        <p:nvGrpSpPr>
          <p:cNvPr id="17" name="Group 16">
            <a:extLst>
              <a:ext uri="{FF2B5EF4-FFF2-40B4-BE49-F238E27FC236}">
                <a16:creationId xmlns:a16="http://schemas.microsoft.com/office/drawing/2014/main" id="{E3178E9A-AE2E-48A7-B069-93D94874F6E2}"/>
              </a:ext>
            </a:extLst>
          </p:cNvPr>
          <p:cNvGrpSpPr/>
          <p:nvPr/>
        </p:nvGrpSpPr>
        <p:grpSpPr>
          <a:xfrm>
            <a:off x="1570333" y="1728429"/>
            <a:ext cx="8906778" cy="579213"/>
            <a:chOff x="700068" y="1361428"/>
            <a:chExt cx="8135111" cy="303870"/>
          </a:xfrm>
        </p:grpSpPr>
        <p:grpSp>
          <p:nvGrpSpPr>
            <p:cNvPr id="16" name="Group 15">
              <a:extLst>
                <a:ext uri="{FF2B5EF4-FFF2-40B4-BE49-F238E27FC236}">
                  <a16:creationId xmlns:a16="http://schemas.microsoft.com/office/drawing/2014/main" id="{FA1850D8-F7D0-4CFC-AB23-8311E7A81D09}"/>
                </a:ext>
              </a:extLst>
            </p:cNvPr>
            <p:cNvGrpSpPr/>
            <p:nvPr/>
          </p:nvGrpSpPr>
          <p:grpSpPr>
            <a:xfrm>
              <a:off x="700068" y="1361428"/>
              <a:ext cx="8135111" cy="303870"/>
              <a:chOff x="1032679" y="1361428"/>
              <a:chExt cx="7802500" cy="303870"/>
            </a:xfrm>
          </p:grpSpPr>
          <p:sp>
            <p:nvSpPr>
              <p:cNvPr id="11" name="Arrow: Chevron 10">
                <a:extLst>
                  <a:ext uri="{FF2B5EF4-FFF2-40B4-BE49-F238E27FC236}">
                    <a16:creationId xmlns:a16="http://schemas.microsoft.com/office/drawing/2014/main" id="{FCB721C2-671B-4DE4-BF85-C159FFD6B3FB}"/>
                  </a:ext>
                </a:extLst>
              </p:cNvPr>
              <p:cNvSpPr/>
              <p:nvPr/>
            </p:nvSpPr>
            <p:spPr>
              <a:xfrm rot="10800000">
                <a:off x="1032679" y="1361428"/>
                <a:ext cx="2016000" cy="303870"/>
              </a:xfrm>
              <a:prstGeom prst="chevron">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855" tIns="104855" rIns="104855" bIns="104855" numCol="1" spcCol="1270" anchor="ctr" anchorCtr="0">
                <a:noAutofit/>
              </a:bodyPr>
              <a:lstStyle/>
              <a:p>
                <a:pPr algn="ctr" defTabSz="933457">
                  <a:spcBef>
                    <a:spcPct val="0"/>
                  </a:spcBef>
                  <a:spcAft>
                    <a:spcPct val="35000"/>
                  </a:spcAft>
                </a:pPr>
                <a:endParaRPr lang="en-US" sz="1400" dirty="0">
                  <a:solidFill>
                    <a:schemeClr val="tx1"/>
                  </a:solidFill>
                  <a:latin typeface="Calibri"/>
                </a:endParaRPr>
              </a:p>
            </p:txBody>
          </p:sp>
          <p:sp>
            <p:nvSpPr>
              <p:cNvPr id="12" name="Arrow: Chevron 11">
                <a:extLst>
                  <a:ext uri="{FF2B5EF4-FFF2-40B4-BE49-F238E27FC236}">
                    <a16:creationId xmlns:a16="http://schemas.microsoft.com/office/drawing/2014/main" id="{21DDD9B6-EA2D-4F10-82F4-1B02927872AC}"/>
                  </a:ext>
                </a:extLst>
              </p:cNvPr>
              <p:cNvSpPr/>
              <p:nvPr/>
            </p:nvSpPr>
            <p:spPr>
              <a:xfrm flipH="1">
                <a:off x="2961512" y="1361428"/>
                <a:ext cx="2016000" cy="303870"/>
              </a:xfrm>
              <a:prstGeom prst="chevron">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855" tIns="104855" rIns="104855" bIns="104855" numCol="1" spcCol="1270" anchor="ctr" anchorCtr="0">
                <a:noAutofit/>
              </a:bodyPr>
              <a:lstStyle/>
              <a:p>
                <a:pPr algn="ctr" defTabSz="933457">
                  <a:spcBef>
                    <a:spcPct val="0"/>
                  </a:spcBef>
                  <a:spcAft>
                    <a:spcPct val="35000"/>
                  </a:spcAft>
                </a:pPr>
                <a:r>
                  <a:rPr lang="en-US" sz="2000" b="1" dirty="0">
                    <a:solidFill>
                      <a:schemeClr val="bg1"/>
                    </a:solidFill>
                    <a:latin typeface="Calibri"/>
                  </a:rPr>
                  <a:t>MILLENNIALS</a:t>
                </a:r>
                <a:endParaRPr lang="en-US" sz="1600" b="1" dirty="0">
                  <a:solidFill>
                    <a:schemeClr val="bg1"/>
                  </a:solidFill>
                  <a:latin typeface="Calibri"/>
                </a:endParaRPr>
              </a:p>
            </p:txBody>
          </p:sp>
          <p:sp>
            <p:nvSpPr>
              <p:cNvPr id="13" name="Arrow: Chevron 12">
                <a:extLst>
                  <a:ext uri="{FF2B5EF4-FFF2-40B4-BE49-F238E27FC236}">
                    <a16:creationId xmlns:a16="http://schemas.microsoft.com/office/drawing/2014/main" id="{908E3541-1ACE-4864-897C-7F575C0EB6A4}"/>
                  </a:ext>
                </a:extLst>
              </p:cNvPr>
              <p:cNvSpPr/>
              <p:nvPr/>
            </p:nvSpPr>
            <p:spPr>
              <a:xfrm flipH="1">
                <a:off x="4890345" y="1361428"/>
                <a:ext cx="2016000" cy="303870"/>
              </a:xfrm>
              <a:prstGeom prst="chevron">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855" tIns="104855" rIns="104855" bIns="104855" numCol="1" spcCol="1270" anchor="ctr" anchorCtr="0">
                <a:noAutofit/>
              </a:bodyPr>
              <a:lstStyle/>
              <a:p>
                <a:pPr algn="ctr" defTabSz="933457">
                  <a:spcBef>
                    <a:spcPct val="0"/>
                  </a:spcBef>
                  <a:spcAft>
                    <a:spcPct val="35000"/>
                  </a:spcAft>
                </a:pPr>
                <a:r>
                  <a:rPr lang="en-US" sz="2000" b="1" dirty="0">
                    <a:solidFill>
                      <a:schemeClr val="bg1"/>
                    </a:solidFill>
                    <a:latin typeface="Calibri"/>
                  </a:rPr>
                  <a:t>GENX</a:t>
                </a:r>
              </a:p>
            </p:txBody>
          </p:sp>
          <p:sp>
            <p:nvSpPr>
              <p:cNvPr id="14" name="Arrow: Chevron 13">
                <a:extLst>
                  <a:ext uri="{FF2B5EF4-FFF2-40B4-BE49-F238E27FC236}">
                    <a16:creationId xmlns:a16="http://schemas.microsoft.com/office/drawing/2014/main" id="{F7AD8FAE-1CAE-4F2E-B549-7721F576CFA6}"/>
                  </a:ext>
                </a:extLst>
              </p:cNvPr>
              <p:cNvSpPr/>
              <p:nvPr/>
            </p:nvSpPr>
            <p:spPr>
              <a:xfrm flipH="1">
                <a:off x="6819179" y="1361428"/>
                <a:ext cx="2016000" cy="303870"/>
              </a:xfrm>
              <a:prstGeom prst="chevron">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855" tIns="104855" rIns="104855" bIns="104855" numCol="1" spcCol="1270" anchor="ctr" anchorCtr="0">
                <a:noAutofit/>
              </a:bodyPr>
              <a:lstStyle/>
              <a:p>
                <a:pPr algn="ctr" defTabSz="933457">
                  <a:spcBef>
                    <a:spcPct val="0"/>
                  </a:spcBef>
                  <a:spcAft>
                    <a:spcPct val="35000"/>
                  </a:spcAft>
                </a:pPr>
                <a:r>
                  <a:rPr lang="en-US" sz="2000" b="1" dirty="0">
                    <a:solidFill>
                      <a:schemeClr val="bg1"/>
                    </a:solidFill>
                    <a:latin typeface="Calibri"/>
                  </a:rPr>
                  <a:t>BABY BOOMERS</a:t>
                </a:r>
              </a:p>
            </p:txBody>
          </p:sp>
        </p:grpSp>
        <p:sp>
          <p:nvSpPr>
            <p:cNvPr id="19" name="Rectangle 18">
              <a:extLst>
                <a:ext uri="{FF2B5EF4-FFF2-40B4-BE49-F238E27FC236}">
                  <a16:creationId xmlns:a16="http://schemas.microsoft.com/office/drawing/2014/main" id="{90A7F82F-21CA-4893-AF56-2DB747AD614D}"/>
                </a:ext>
              </a:extLst>
            </p:cNvPr>
            <p:cNvSpPr/>
            <p:nvPr/>
          </p:nvSpPr>
          <p:spPr>
            <a:xfrm>
              <a:off x="878541" y="1361428"/>
              <a:ext cx="1832584" cy="30387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855" tIns="104855" rIns="104855" bIns="104855" numCol="1" spcCol="1270" anchor="ctr" anchorCtr="0">
              <a:noAutofit/>
            </a:bodyPr>
            <a:lstStyle/>
            <a:p>
              <a:pPr algn="ctr" defTabSz="933457">
                <a:spcBef>
                  <a:spcPct val="0"/>
                </a:spcBef>
                <a:spcAft>
                  <a:spcPct val="35000"/>
                </a:spcAft>
              </a:pPr>
              <a:r>
                <a:rPr lang="en-US" sz="2000" b="1" dirty="0">
                  <a:solidFill>
                    <a:schemeClr val="bg1"/>
                  </a:solidFill>
                  <a:latin typeface="Calibri"/>
                </a:rPr>
                <a:t>GENZ</a:t>
              </a:r>
              <a:endParaRPr lang="en-US" b="1" dirty="0">
                <a:solidFill>
                  <a:schemeClr val="bg1"/>
                </a:solidFill>
                <a:latin typeface="Calibri"/>
              </a:endParaRPr>
            </a:p>
          </p:txBody>
        </p:sp>
      </p:grpSp>
      <p:sp>
        <p:nvSpPr>
          <p:cNvPr id="24" name="Rectangle 23">
            <a:extLst>
              <a:ext uri="{FF2B5EF4-FFF2-40B4-BE49-F238E27FC236}">
                <a16:creationId xmlns:a16="http://schemas.microsoft.com/office/drawing/2014/main" id="{BA4C637D-F559-45BD-839D-6E4C0D7567A0}"/>
              </a:ext>
            </a:extLst>
          </p:cNvPr>
          <p:cNvSpPr/>
          <p:nvPr/>
        </p:nvSpPr>
        <p:spPr>
          <a:xfrm>
            <a:off x="2364580" y="2828765"/>
            <a:ext cx="365760" cy="73152"/>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defTabSz="457203"/>
            <a:endParaRPr lang="en-US" dirty="0" err="1">
              <a:solidFill>
                <a:schemeClr val="tx1"/>
              </a:solidFill>
              <a:latin typeface="Georgia"/>
            </a:endParaRPr>
          </a:p>
        </p:txBody>
      </p:sp>
      <p:sp>
        <p:nvSpPr>
          <p:cNvPr id="25" name="Rectangle 24">
            <a:extLst>
              <a:ext uri="{FF2B5EF4-FFF2-40B4-BE49-F238E27FC236}">
                <a16:creationId xmlns:a16="http://schemas.microsoft.com/office/drawing/2014/main" id="{A3953C22-B9D2-475A-ADDF-711F7DF7EE14}"/>
              </a:ext>
            </a:extLst>
          </p:cNvPr>
          <p:cNvSpPr/>
          <p:nvPr/>
        </p:nvSpPr>
        <p:spPr>
          <a:xfrm>
            <a:off x="2364580" y="4326754"/>
            <a:ext cx="365760" cy="73152"/>
          </a:xfrm>
          <a:prstGeom prst="rect">
            <a:avLst/>
          </a:prstGeom>
          <a:solidFill>
            <a:schemeClr val="accent3"/>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defTabSz="457203"/>
            <a:endParaRPr lang="en-US" dirty="0" err="1">
              <a:solidFill>
                <a:schemeClr val="tx1"/>
              </a:solidFill>
              <a:latin typeface="Georgia"/>
            </a:endParaRPr>
          </a:p>
        </p:txBody>
      </p:sp>
      <p:sp>
        <p:nvSpPr>
          <p:cNvPr id="26" name="Rectangle 25">
            <a:extLst>
              <a:ext uri="{FF2B5EF4-FFF2-40B4-BE49-F238E27FC236}">
                <a16:creationId xmlns:a16="http://schemas.microsoft.com/office/drawing/2014/main" id="{9AEAEE78-B384-4F06-869E-A307288B4880}"/>
              </a:ext>
            </a:extLst>
          </p:cNvPr>
          <p:cNvSpPr/>
          <p:nvPr/>
        </p:nvSpPr>
        <p:spPr>
          <a:xfrm>
            <a:off x="6311740" y="2828765"/>
            <a:ext cx="365760" cy="73152"/>
          </a:xfrm>
          <a:prstGeom prst="rect">
            <a:avLst/>
          </a:prstGeom>
          <a:solidFill>
            <a:schemeClr val="accent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defTabSz="457203"/>
            <a:endParaRPr lang="en-US" dirty="0" err="1">
              <a:solidFill>
                <a:schemeClr val="tx1"/>
              </a:solidFill>
              <a:latin typeface="Georgia"/>
            </a:endParaRPr>
          </a:p>
        </p:txBody>
      </p:sp>
      <p:sp>
        <p:nvSpPr>
          <p:cNvPr id="27" name="Rectangle 26">
            <a:extLst>
              <a:ext uri="{FF2B5EF4-FFF2-40B4-BE49-F238E27FC236}">
                <a16:creationId xmlns:a16="http://schemas.microsoft.com/office/drawing/2014/main" id="{507C1E90-AC46-4639-909C-DB5AD3611DF4}"/>
              </a:ext>
            </a:extLst>
          </p:cNvPr>
          <p:cNvSpPr/>
          <p:nvPr/>
        </p:nvSpPr>
        <p:spPr>
          <a:xfrm>
            <a:off x="6311740" y="4326754"/>
            <a:ext cx="365760" cy="73152"/>
          </a:xfrm>
          <a:prstGeom prst="rect">
            <a:avLst/>
          </a:prstGeom>
          <a:solidFill>
            <a:schemeClr val="accent4"/>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defTabSz="457203"/>
            <a:endParaRPr lang="en-US" dirty="0" err="1">
              <a:solidFill>
                <a:schemeClr val="tx1"/>
              </a:solidFill>
              <a:latin typeface="Georgia"/>
            </a:endParaRPr>
          </a:p>
        </p:txBody>
      </p:sp>
    </p:spTree>
    <p:extLst>
      <p:ext uri="{BB962C8B-B14F-4D97-AF65-F5344CB8AC3E}">
        <p14:creationId xmlns:p14="http://schemas.microsoft.com/office/powerpoint/2010/main" val="14449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7797-2E73-4B9C-A770-36095338F181}"/>
              </a:ext>
            </a:extLst>
          </p:cNvPr>
          <p:cNvSpPr>
            <a:spLocks noGrp="1"/>
          </p:cNvSpPr>
          <p:nvPr>
            <p:ph type="title"/>
          </p:nvPr>
        </p:nvSpPr>
        <p:spPr/>
        <p:txBody>
          <a:bodyPr/>
          <a:lstStyle/>
          <a:p>
            <a:r>
              <a:rPr lang="en-US" dirty="0"/>
              <a:t>The Rise of the Machines (Chatbots)</a:t>
            </a:r>
          </a:p>
        </p:txBody>
      </p:sp>
      <p:sp>
        <p:nvSpPr>
          <p:cNvPr id="12" name="TextBox 11">
            <a:extLst>
              <a:ext uri="{FF2B5EF4-FFF2-40B4-BE49-F238E27FC236}">
                <a16:creationId xmlns:a16="http://schemas.microsoft.com/office/drawing/2014/main" id="{593A506D-79A1-4D2F-976C-4889AB02F80F}"/>
              </a:ext>
            </a:extLst>
          </p:cNvPr>
          <p:cNvSpPr txBox="1"/>
          <p:nvPr/>
        </p:nvSpPr>
        <p:spPr>
          <a:xfrm>
            <a:off x="2354892" y="1690688"/>
            <a:ext cx="3127862" cy="1477328"/>
          </a:xfrm>
          <a:prstGeom prst="rect">
            <a:avLst/>
          </a:prstGeom>
          <a:noFill/>
        </p:spPr>
        <p:txBody>
          <a:bodyPr wrap="square" rtlCol="0">
            <a:spAutoFit/>
          </a:bodyPr>
          <a:lstStyle/>
          <a:p>
            <a:pPr algn="ctr"/>
            <a:r>
              <a:rPr lang="en-US" sz="3600" b="1" u="sng" dirty="0">
                <a:solidFill>
                  <a:schemeClr val="accent1"/>
                </a:solidFill>
              </a:rPr>
              <a:t>67% </a:t>
            </a:r>
          </a:p>
          <a:p>
            <a:pPr algn="ctr"/>
            <a:r>
              <a:rPr lang="en-US" dirty="0"/>
              <a:t>of users worldwide used a chatbot for customer support in the past year</a:t>
            </a:r>
          </a:p>
        </p:txBody>
      </p:sp>
      <p:pic>
        <p:nvPicPr>
          <p:cNvPr id="14" name="Graphic 13" descr="Robot">
            <a:extLst>
              <a:ext uri="{FF2B5EF4-FFF2-40B4-BE49-F238E27FC236}">
                <a16:creationId xmlns:a16="http://schemas.microsoft.com/office/drawing/2014/main" id="{49D8ABE5-798D-41DA-B5B6-92D3865241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12814" y="1830355"/>
            <a:ext cx="1318349" cy="1318349"/>
          </a:xfrm>
          <a:prstGeom prst="rect">
            <a:avLst/>
          </a:prstGeom>
        </p:spPr>
      </p:pic>
      <p:pic>
        <p:nvPicPr>
          <p:cNvPr id="16" name="Graphic 15" descr="Chat bubble">
            <a:extLst>
              <a:ext uri="{FF2B5EF4-FFF2-40B4-BE49-F238E27FC236}">
                <a16:creationId xmlns:a16="http://schemas.microsoft.com/office/drawing/2014/main" id="{57138DF5-B190-4D8A-9881-A573B08670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88927" y="1994729"/>
            <a:ext cx="1165965" cy="1165965"/>
          </a:xfrm>
          <a:prstGeom prst="rect">
            <a:avLst/>
          </a:prstGeom>
        </p:spPr>
      </p:pic>
      <p:sp>
        <p:nvSpPr>
          <p:cNvPr id="17" name="TextBox 16">
            <a:extLst>
              <a:ext uri="{FF2B5EF4-FFF2-40B4-BE49-F238E27FC236}">
                <a16:creationId xmlns:a16="http://schemas.microsoft.com/office/drawing/2014/main" id="{DD99C43F-DF7C-4DA0-BF7D-974242EF4903}"/>
              </a:ext>
            </a:extLst>
          </p:cNvPr>
          <p:cNvSpPr txBox="1"/>
          <p:nvPr/>
        </p:nvSpPr>
        <p:spPr>
          <a:xfrm>
            <a:off x="7231163" y="1750865"/>
            <a:ext cx="3127862" cy="2031325"/>
          </a:xfrm>
          <a:prstGeom prst="rect">
            <a:avLst/>
          </a:prstGeom>
          <a:noFill/>
        </p:spPr>
        <p:txBody>
          <a:bodyPr wrap="square" rtlCol="0">
            <a:spAutoFit/>
          </a:bodyPr>
          <a:lstStyle/>
          <a:p>
            <a:pPr algn="ctr"/>
            <a:r>
              <a:rPr lang="en-US" sz="3600" b="1" u="sng" dirty="0">
                <a:solidFill>
                  <a:schemeClr val="accent2"/>
                </a:solidFill>
              </a:rPr>
              <a:t>40% </a:t>
            </a:r>
          </a:p>
          <a:p>
            <a:pPr algn="ctr"/>
            <a:r>
              <a:rPr lang="en-US" dirty="0"/>
              <a:t>of consumers do not care whether a chatbot or a real human helps them, as long as they are getting the help they need</a:t>
            </a:r>
          </a:p>
        </p:txBody>
      </p:sp>
      <p:sp>
        <p:nvSpPr>
          <p:cNvPr id="18" name="TextBox 17">
            <a:extLst>
              <a:ext uri="{FF2B5EF4-FFF2-40B4-BE49-F238E27FC236}">
                <a16:creationId xmlns:a16="http://schemas.microsoft.com/office/drawing/2014/main" id="{D46DF6DD-9D35-4819-BBB2-7C632668729C}"/>
              </a:ext>
            </a:extLst>
          </p:cNvPr>
          <p:cNvSpPr txBox="1"/>
          <p:nvPr/>
        </p:nvSpPr>
        <p:spPr>
          <a:xfrm>
            <a:off x="2354892" y="3782190"/>
            <a:ext cx="3127862" cy="1477328"/>
          </a:xfrm>
          <a:prstGeom prst="rect">
            <a:avLst/>
          </a:prstGeom>
          <a:noFill/>
        </p:spPr>
        <p:txBody>
          <a:bodyPr wrap="square" rtlCol="0">
            <a:spAutoFit/>
          </a:bodyPr>
          <a:lstStyle/>
          <a:p>
            <a:pPr algn="ctr"/>
            <a:r>
              <a:rPr lang="en-US" sz="3600" b="1" u="sng" dirty="0">
                <a:solidFill>
                  <a:schemeClr val="tx2"/>
                </a:solidFill>
              </a:rPr>
              <a:t>85% </a:t>
            </a:r>
          </a:p>
          <a:p>
            <a:pPr algn="ctr"/>
            <a:r>
              <a:rPr lang="en-US" dirty="0"/>
              <a:t>Of all customer interactions will be handled without a human agent by the end of 2020</a:t>
            </a:r>
          </a:p>
        </p:txBody>
      </p:sp>
      <p:pic>
        <p:nvPicPr>
          <p:cNvPr id="21" name="Graphic 20" descr="Chat">
            <a:extLst>
              <a:ext uri="{FF2B5EF4-FFF2-40B4-BE49-F238E27FC236}">
                <a16:creationId xmlns:a16="http://schemas.microsoft.com/office/drawing/2014/main" id="{33076B52-AF35-4F48-A6E0-37B2A97676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2734" y="4000178"/>
            <a:ext cx="1318349" cy="1318349"/>
          </a:xfrm>
          <a:prstGeom prst="rect">
            <a:avLst/>
          </a:prstGeom>
        </p:spPr>
      </p:pic>
      <p:sp>
        <p:nvSpPr>
          <p:cNvPr id="23" name="TextBox 22">
            <a:extLst>
              <a:ext uri="{FF2B5EF4-FFF2-40B4-BE49-F238E27FC236}">
                <a16:creationId xmlns:a16="http://schemas.microsoft.com/office/drawing/2014/main" id="{13F6C939-4BFA-4CDC-80AC-7DFBCB38D7D2}"/>
              </a:ext>
            </a:extLst>
          </p:cNvPr>
          <p:cNvSpPr txBox="1"/>
          <p:nvPr/>
        </p:nvSpPr>
        <p:spPr>
          <a:xfrm>
            <a:off x="7231163" y="3782190"/>
            <a:ext cx="3127862" cy="2031325"/>
          </a:xfrm>
          <a:prstGeom prst="rect">
            <a:avLst/>
          </a:prstGeom>
          <a:noFill/>
        </p:spPr>
        <p:txBody>
          <a:bodyPr wrap="square" rtlCol="0">
            <a:spAutoFit/>
          </a:bodyPr>
          <a:lstStyle/>
          <a:p>
            <a:pPr algn="ctr"/>
            <a:r>
              <a:rPr lang="en-US" sz="3600" b="1" u="sng" dirty="0">
                <a:solidFill>
                  <a:schemeClr val="accent6"/>
                </a:solidFill>
              </a:rPr>
              <a:t>80% </a:t>
            </a:r>
          </a:p>
          <a:p>
            <a:pPr algn="ctr"/>
            <a:r>
              <a:rPr lang="en-US" dirty="0"/>
              <a:t>Chatbots are helping businesses and companies on support costs by speeding up response time and answering up to </a:t>
            </a:r>
            <a:r>
              <a:rPr lang="en-US" b="1" dirty="0"/>
              <a:t>80% </a:t>
            </a:r>
            <a:r>
              <a:rPr lang="en-US" dirty="0"/>
              <a:t>of routine questions</a:t>
            </a:r>
          </a:p>
        </p:txBody>
      </p:sp>
      <p:pic>
        <p:nvPicPr>
          <p:cNvPr id="25" name="Graphic 24" descr="Downward trend">
            <a:extLst>
              <a:ext uri="{FF2B5EF4-FFF2-40B4-BE49-F238E27FC236}">
                <a16:creationId xmlns:a16="http://schemas.microsoft.com/office/drawing/2014/main" id="{14528B79-683D-410B-AE41-312D7EF0A23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04406" y="4110415"/>
            <a:ext cx="1135163" cy="1135163"/>
          </a:xfrm>
          <a:prstGeom prst="rect">
            <a:avLst/>
          </a:prstGeom>
        </p:spPr>
      </p:pic>
      <p:sp>
        <p:nvSpPr>
          <p:cNvPr id="27" name="Rectangle 26">
            <a:extLst>
              <a:ext uri="{FF2B5EF4-FFF2-40B4-BE49-F238E27FC236}">
                <a16:creationId xmlns:a16="http://schemas.microsoft.com/office/drawing/2014/main" id="{74ADE099-D5E9-4F86-A6F3-F67545CF85C5}"/>
              </a:ext>
            </a:extLst>
          </p:cNvPr>
          <p:cNvSpPr/>
          <p:nvPr/>
        </p:nvSpPr>
        <p:spPr>
          <a:xfrm>
            <a:off x="1601788" y="6364699"/>
            <a:ext cx="5322570" cy="261610"/>
          </a:xfrm>
          <a:prstGeom prst="rect">
            <a:avLst/>
          </a:prstGeom>
        </p:spPr>
        <p:txBody>
          <a:bodyPr wrap="square">
            <a:spAutoFit/>
          </a:bodyPr>
          <a:lstStyle/>
          <a:p>
            <a:r>
              <a:rPr lang="en-US" sz="1066" dirty="0"/>
              <a:t>SOURCES: </a:t>
            </a:r>
            <a:r>
              <a:rPr lang="en-US" sz="1100" dirty="0"/>
              <a:t>https://www.invespcro.com/blog/chatbots-customer-service/</a:t>
            </a:r>
            <a:endParaRPr lang="en-US" sz="1066" dirty="0"/>
          </a:p>
        </p:txBody>
      </p:sp>
    </p:spTree>
    <p:extLst>
      <p:ext uri="{BB962C8B-B14F-4D97-AF65-F5344CB8AC3E}">
        <p14:creationId xmlns:p14="http://schemas.microsoft.com/office/powerpoint/2010/main" val="118840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E5B99-1FE5-492F-86FF-E74155C93C37}"/>
              </a:ext>
            </a:extLst>
          </p:cNvPr>
          <p:cNvSpPr>
            <a:spLocks noGrp="1"/>
          </p:cNvSpPr>
          <p:nvPr>
            <p:ph type="title"/>
          </p:nvPr>
        </p:nvSpPr>
        <p:spPr/>
        <p:txBody>
          <a:bodyPr/>
          <a:lstStyle/>
          <a:p>
            <a:r>
              <a:rPr lang="en-US" dirty="0"/>
              <a:t>Benefits of Chatbots According to Users</a:t>
            </a:r>
          </a:p>
        </p:txBody>
      </p:sp>
      <p:graphicFrame>
        <p:nvGraphicFramePr>
          <p:cNvPr id="6" name="Chart 5">
            <a:extLst>
              <a:ext uri="{FF2B5EF4-FFF2-40B4-BE49-F238E27FC236}">
                <a16:creationId xmlns:a16="http://schemas.microsoft.com/office/drawing/2014/main" id="{C798744A-B55B-483B-AC49-D7CFEB149640}"/>
              </a:ext>
            </a:extLst>
          </p:cNvPr>
          <p:cNvGraphicFramePr/>
          <p:nvPr>
            <p:extLst>
              <p:ext uri="{D42A27DB-BD31-4B8C-83A1-F6EECF244321}">
                <p14:modId xmlns:p14="http://schemas.microsoft.com/office/powerpoint/2010/main" val="3769111629"/>
              </p:ext>
            </p:extLst>
          </p:nvPr>
        </p:nvGraphicFramePr>
        <p:xfrm>
          <a:off x="838200" y="1647404"/>
          <a:ext cx="3432628" cy="186024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68E8B57-146C-4189-9798-45C766A60DD1}"/>
              </a:ext>
            </a:extLst>
          </p:cNvPr>
          <p:cNvSpPr txBox="1"/>
          <p:nvPr/>
        </p:nvSpPr>
        <p:spPr>
          <a:xfrm>
            <a:off x="1538514" y="3398795"/>
            <a:ext cx="2188027" cy="646331"/>
          </a:xfrm>
          <a:prstGeom prst="rect">
            <a:avLst/>
          </a:prstGeom>
          <a:noFill/>
        </p:spPr>
        <p:txBody>
          <a:bodyPr wrap="square" rtlCol="0">
            <a:spAutoFit/>
          </a:bodyPr>
          <a:lstStyle/>
          <a:p>
            <a:pPr algn="ctr"/>
            <a:r>
              <a:rPr lang="en-US" sz="3600" b="1" dirty="0">
                <a:solidFill>
                  <a:schemeClr val="accent2"/>
                </a:solidFill>
              </a:rPr>
              <a:t>64% </a:t>
            </a:r>
          </a:p>
        </p:txBody>
      </p:sp>
      <p:sp>
        <p:nvSpPr>
          <p:cNvPr id="8" name="TextBox 7">
            <a:extLst>
              <a:ext uri="{FF2B5EF4-FFF2-40B4-BE49-F238E27FC236}">
                <a16:creationId xmlns:a16="http://schemas.microsoft.com/office/drawing/2014/main" id="{B8FE176D-5EE6-47FA-92BD-B6EC3EB959F8}"/>
              </a:ext>
            </a:extLst>
          </p:cNvPr>
          <p:cNvSpPr txBox="1"/>
          <p:nvPr/>
        </p:nvSpPr>
        <p:spPr>
          <a:xfrm>
            <a:off x="1538514" y="1377846"/>
            <a:ext cx="2188027" cy="369332"/>
          </a:xfrm>
          <a:prstGeom prst="rect">
            <a:avLst/>
          </a:prstGeom>
          <a:noFill/>
        </p:spPr>
        <p:txBody>
          <a:bodyPr wrap="square" rtlCol="0">
            <a:spAutoFit/>
          </a:bodyPr>
          <a:lstStyle/>
          <a:p>
            <a:pPr algn="ctr"/>
            <a:r>
              <a:rPr lang="en-US" b="1" dirty="0"/>
              <a:t>24 hour service</a:t>
            </a:r>
          </a:p>
        </p:txBody>
      </p:sp>
      <p:graphicFrame>
        <p:nvGraphicFramePr>
          <p:cNvPr id="9" name="Chart 8">
            <a:extLst>
              <a:ext uri="{FF2B5EF4-FFF2-40B4-BE49-F238E27FC236}">
                <a16:creationId xmlns:a16="http://schemas.microsoft.com/office/drawing/2014/main" id="{8FE7A771-183E-42A2-82C4-3601AFA95FA1}"/>
              </a:ext>
            </a:extLst>
          </p:cNvPr>
          <p:cNvGraphicFramePr/>
          <p:nvPr>
            <p:extLst>
              <p:ext uri="{D42A27DB-BD31-4B8C-83A1-F6EECF244321}">
                <p14:modId xmlns:p14="http://schemas.microsoft.com/office/powerpoint/2010/main" val="231669740"/>
              </p:ext>
            </p:extLst>
          </p:nvPr>
        </p:nvGraphicFramePr>
        <p:xfrm>
          <a:off x="4270828" y="1647404"/>
          <a:ext cx="3432628" cy="186024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C0E5C5B2-13B8-4248-846E-73590B944A57}"/>
              </a:ext>
            </a:extLst>
          </p:cNvPr>
          <p:cNvSpPr txBox="1"/>
          <p:nvPr/>
        </p:nvSpPr>
        <p:spPr>
          <a:xfrm>
            <a:off x="4971142" y="3398795"/>
            <a:ext cx="2188027" cy="646331"/>
          </a:xfrm>
          <a:prstGeom prst="rect">
            <a:avLst/>
          </a:prstGeom>
          <a:noFill/>
        </p:spPr>
        <p:txBody>
          <a:bodyPr wrap="square" rtlCol="0">
            <a:spAutoFit/>
          </a:bodyPr>
          <a:lstStyle/>
          <a:p>
            <a:pPr algn="ctr"/>
            <a:r>
              <a:rPr lang="en-US" sz="3600" b="1" dirty="0">
                <a:solidFill>
                  <a:schemeClr val="accent1"/>
                </a:solidFill>
              </a:rPr>
              <a:t>55%</a:t>
            </a:r>
          </a:p>
        </p:txBody>
      </p:sp>
      <p:sp>
        <p:nvSpPr>
          <p:cNvPr id="11" name="TextBox 10">
            <a:extLst>
              <a:ext uri="{FF2B5EF4-FFF2-40B4-BE49-F238E27FC236}">
                <a16:creationId xmlns:a16="http://schemas.microsoft.com/office/drawing/2014/main" id="{C3D75652-D207-4A38-B1E7-1A8C404E005A}"/>
              </a:ext>
            </a:extLst>
          </p:cNvPr>
          <p:cNvSpPr txBox="1"/>
          <p:nvPr/>
        </p:nvSpPr>
        <p:spPr>
          <a:xfrm>
            <a:off x="4666345" y="1377846"/>
            <a:ext cx="2761339" cy="369332"/>
          </a:xfrm>
          <a:prstGeom prst="rect">
            <a:avLst/>
          </a:prstGeom>
          <a:noFill/>
        </p:spPr>
        <p:txBody>
          <a:bodyPr wrap="square" rtlCol="0">
            <a:spAutoFit/>
          </a:bodyPr>
          <a:lstStyle/>
          <a:p>
            <a:pPr algn="ctr"/>
            <a:r>
              <a:rPr lang="en-US" b="1" dirty="0"/>
              <a:t>Getting instant response</a:t>
            </a:r>
          </a:p>
        </p:txBody>
      </p:sp>
      <p:graphicFrame>
        <p:nvGraphicFramePr>
          <p:cNvPr id="12" name="Chart 11">
            <a:extLst>
              <a:ext uri="{FF2B5EF4-FFF2-40B4-BE49-F238E27FC236}">
                <a16:creationId xmlns:a16="http://schemas.microsoft.com/office/drawing/2014/main" id="{9B307FC5-3BB7-497E-B36F-416F6A2690D0}"/>
              </a:ext>
            </a:extLst>
          </p:cNvPr>
          <p:cNvGraphicFramePr/>
          <p:nvPr>
            <p:extLst>
              <p:ext uri="{D42A27DB-BD31-4B8C-83A1-F6EECF244321}">
                <p14:modId xmlns:p14="http://schemas.microsoft.com/office/powerpoint/2010/main" val="802029759"/>
              </p:ext>
            </p:extLst>
          </p:nvPr>
        </p:nvGraphicFramePr>
        <p:xfrm>
          <a:off x="7703456" y="1647404"/>
          <a:ext cx="3432628" cy="1860247"/>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14F7F8A0-4731-40F8-9A07-E6B9ED8AAE20}"/>
              </a:ext>
            </a:extLst>
          </p:cNvPr>
          <p:cNvSpPr txBox="1"/>
          <p:nvPr/>
        </p:nvSpPr>
        <p:spPr>
          <a:xfrm>
            <a:off x="8403770" y="3398795"/>
            <a:ext cx="2188027" cy="646331"/>
          </a:xfrm>
          <a:prstGeom prst="rect">
            <a:avLst/>
          </a:prstGeom>
          <a:noFill/>
        </p:spPr>
        <p:txBody>
          <a:bodyPr wrap="square" rtlCol="0">
            <a:spAutoFit/>
          </a:bodyPr>
          <a:lstStyle/>
          <a:p>
            <a:pPr algn="ctr"/>
            <a:r>
              <a:rPr lang="en-US" sz="3600" b="1" dirty="0">
                <a:solidFill>
                  <a:schemeClr val="tx2"/>
                </a:solidFill>
              </a:rPr>
              <a:t>55%</a:t>
            </a:r>
          </a:p>
        </p:txBody>
      </p:sp>
      <p:sp>
        <p:nvSpPr>
          <p:cNvPr id="14" name="TextBox 13">
            <a:extLst>
              <a:ext uri="{FF2B5EF4-FFF2-40B4-BE49-F238E27FC236}">
                <a16:creationId xmlns:a16="http://schemas.microsoft.com/office/drawing/2014/main" id="{61E899F6-F9AC-4FFA-AA0A-68C1E4EC2062}"/>
              </a:ext>
            </a:extLst>
          </p:cNvPr>
          <p:cNvSpPr txBox="1"/>
          <p:nvPr/>
        </p:nvSpPr>
        <p:spPr>
          <a:xfrm>
            <a:off x="8147956" y="1377846"/>
            <a:ext cx="2942769" cy="369332"/>
          </a:xfrm>
          <a:prstGeom prst="rect">
            <a:avLst/>
          </a:prstGeom>
          <a:noFill/>
        </p:spPr>
        <p:txBody>
          <a:bodyPr wrap="square" rtlCol="0">
            <a:spAutoFit/>
          </a:bodyPr>
          <a:lstStyle/>
          <a:p>
            <a:pPr algn="ctr"/>
            <a:r>
              <a:rPr lang="en-US" b="1" dirty="0"/>
              <a:t>Answers to simple questions</a:t>
            </a:r>
          </a:p>
        </p:txBody>
      </p:sp>
      <p:graphicFrame>
        <p:nvGraphicFramePr>
          <p:cNvPr id="15" name="Chart 14">
            <a:extLst>
              <a:ext uri="{FF2B5EF4-FFF2-40B4-BE49-F238E27FC236}">
                <a16:creationId xmlns:a16="http://schemas.microsoft.com/office/drawing/2014/main" id="{36F82550-2FFB-4102-8E92-BA55C631BC9C}"/>
              </a:ext>
            </a:extLst>
          </p:cNvPr>
          <p:cNvGraphicFramePr/>
          <p:nvPr>
            <p:extLst>
              <p:ext uri="{D42A27DB-BD31-4B8C-83A1-F6EECF244321}">
                <p14:modId xmlns:p14="http://schemas.microsoft.com/office/powerpoint/2010/main" val="3496195070"/>
              </p:ext>
            </p:extLst>
          </p:nvPr>
        </p:nvGraphicFramePr>
        <p:xfrm>
          <a:off x="2541814" y="3966977"/>
          <a:ext cx="3432628" cy="1860247"/>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a:extLst>
              <a:ext uri="{FF2B5EF4-FFF2-40B4-BE49-F238E27FC236}">
                <a16:creationId xmlns:a16="http://schemas.microsoft.com/office/drawing/2014/main" id="{9053C807-44CC-4FD3-A5E8-75C5012B2FB5}"/>
              </a:ext>
            </a:extLst>
          </p:cNvPr>
          <p:cNvSpPr txBox="1"/>
          <p:nvPr/>
        </p:nvSpPr>
        <p:spPr>
          <a:xfrm>
            <a:off x="3242128" y="5718368"/>
            <a:ext cx="2188027" cy="646331"/>
          </a:xfrm>
          <a:prstGeom prst="rect">
            <a:avLst/>
          </a:prstGeom>
          <a:noFill/>
        </p:spPr>
        <p:txBody>
          <a:bodyPr wrap="square" rtlCol="0">
            <a:spAutoFit/>
          </a:bodyPr>
          <a:lstStyle/>
          <a:p>
            <a:pPr algn="ctr"/>
            <a:r>
              <a:rPr lang="en-US" sz="3600" b="1" dirty="0">
                <a:solidFill>
                  <a:schemeClr val="accent4"/>
                </a:solidFill>
              </a:rPr>
              <a:t>51%</a:t>
            </a:r>
          </a:p>
        </p:txBody>
      </p:sp>
      <p:sp>
        <p:nvSpPr>
          <p:cNvPr id="17" name="TextBox 16">
            <a:extLst>
              <a:ext uri="{FF2B5EF4-FFF2-40B4-BE49-F238E27FC236}">
                <a16:creationId xmlns:a16="http://schemas.microsoft.com/office/drawing/2014/main" id="{E772B91D-F936-4030-B569-C136E8CDE1DF}"/>
              </a:ext>
            </a:extLst>
          </p:cNvPr>
          <p:cNvSpPr txBox="1"/>
          <p:nvPr/>
        </p:nvSpPr>
        <p:spPr>
          <a:xfrm>
            <a:off x="3242128" y="3697419"/>
            <a:ext cx="2188027" cy="369332"/>
          </a:xfrm>
          <a:prstGeom prst="rect">
            <a:avLst/>
          </a:prstGeom>
          <a:noFill/>
        </p:spPr>
        <p:txBody>
          <a:bodyPr wrap="square" rtlCol="0">
            <a:spAutoFit/>
          </a:bodyPr>
          <a:lstStyle/>
          <a:p>
            <a:pPr algn="ctr"/>
            <a:r>
              <a:rPr lang="en-US" b="1" dirty="0"/>
              <a:t>Easy communication</a:t>
            </a:r>
          </a:p>
        </p:txBody>
      </p:sp>
      <p:graphicFrame>
        <p:nvGraphicFramePr>
          <p:cNvPr id="18" name="Chart 17">
            <a:extLst>
              <a:ext uri="{FF2B5EF4-FFF2-40B4-BE49-F238E27FC236}">
                <a16:creationId xmlns:a16="http://schemas.microsoft.com/office/drawing/2014/main" id="{39FDB107-A9D4-4136-80DB-4EF39D26F816}"/>
              </a:ext>
            </a:extLst>
          </p:cNvPr>
          <p:cNvGraphicFramePr/>
          <p:nvPr>
            <p:extLst>
              <p:ext uri="{D42A27DB-BD31-4B8C-83A1-F6EECF244321}">
                <p14:modId xmlns:p14="http://schemas.microsoft.com/office/powerpoint/2010/main" val="2478034461"/>
              </p:ext>
            </p:extLst>
          </p:nvPr>
        </p:nvGraphicFramePr>
        <p:xfrm>
          <a:off x="5974442" y="3966977"/>
          <a:ext cx="3432628" cy="1860247"/>
        </p:xfrm>
        <a:graphic>
          <a:graphicData uri="http://schemas.openxmlformats.org/drawingml/2006/chart">
            <c:chart xmlns:c="http://schemas.openxmlformats.org/drawingml/2006/chart" xmlns:r="http://schemas.openxmlformats.org/officeDocument/2006/relationships" r:id="rId7"/>
          </a:graphicData>
        </a:graphic>
      </p:graphicFrame>
      <p:sp>
        <p:nvSpPr>
          <p:cNvPr id="19" name="TextBox 18">
            <a:extLst>
              <a:ext uri="{FF2B5EF4-FFF2-40B4-BE49-F238E27FC236}">
                <a16:creationId xmlns:a16="http://schemas.microsoft.com/office/drawing/2014/main" id="{54FD1FE5-EBB5-4924-9B64-203F4B1601C6}"/>
              </a:ext>
            </a:extLst>
          </p:cNvPr>
          <p:cNvSpPr txBox="1"/>
          <p:nvPr/>
        </p:nvSpPr>
        <p:spPr>
          <a:xfrm>
            <a:off x="6674756" y="5718368"/>
            <a:ext cx="2188027" cy="646331"/>
          </a:xfrm>
          <a:prstGeom prst="rect">
            <a:avLst/>
          </a:prstGeom>
          <a:noFill/>
        </p:spPr>
        <p:txBody>
          <a:bodyPr wrap="square" rtlCol="0">
            <a:spAutoFit/>
          </a:bodyPr>
          <a:lstStyle/>
          <a:p>
            <a:pPr algn="ctr"/>
            <a:r>
              <a:rPr lang="en-US" sz="3600" b="1" dirty="0">
                <a:solidFill>
                  <a:schemeClr val="accent6"/>
                </a:solidFill>
              </a:rPr>
              <a:t>32%</a:t>
            </a:r>
          </a:p>
        </p:txBody>
      </p:sp>
      <p:sp>
        <p:nvSpPr>
          <p:cNvPr id="20" name="TextBox 19">
            <a:extLst>
              <a:ext uri="{FF2B5EF4-FFF2-40B4-BE49-F238E27FC236}">
                <a16:creationId xmlns:a16="http://schemas.microsoft.com/office/drawing/2014/main" id="{7B29AF60-D962-49B4-9FF6-83E002324C11}"/>
              </a:ext>
            </a:extLst>
          </p:cNvPr>
          <p:cNvSpPr txBox="1"/>
          <p:nvPr/>
        </p:nvSpPr>
        <p:spPr>
          <a:xfrm>
            <a:off x="6674756" y="3697419"/>
            <a:ext cx="2188027" cy="369332"/>
          </a:xfrm>
          <a:prstGeom prst="rect">
            <a:avLst/>
          </a:prstGeom>
          <a:noFill/>
        </p:spPr>
        <p:txBody>
          <a:bodyPr wrap="square" rtlCol="0">
            <a:spAutoFit/>
          </a:bodyPr>
          <a:lstStyle/>
          <a:p>
            <a:pPr algn="ctr"/>
            <a:r>
              <a:rPr lang="en-US" b="1" dirty="0"/>
              <a:t>Friendliness</a:t>
            </a:r>
          </a:p>
        </p:txBody>
      </p:sp>
      <p:pic>
        <p:nvPicPr>
          <p:cNvPr id="24" name="Graphic 23" descr="Arrow circle">
            <a:extLst>
              <a:ext uri="{FF2B5EF4-FFF2-40B4-BE49-F238E27FC236}">
                <a16:creationId xmlns:a16="http://schemas.microsoft.com/office/drawing/2014/main" id="{34F61112-3580-4721-8500-AAB27F204F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44736" y="1906669"/>
            <a:ext cx="1394155" cy="1394155"/>
          </a:xfrm>
          <a:prstGeom prst="rect">
            <a:avLst/>
          </a:prstGeom>
        </p:spPr>
      </p:pic>
      <p:sp>
        <p:nvSpPr>
          <p:cNvPr id="25" name="TextBox 24">
            <a:extLst>
              <a:ext uri="{FF2B5EF4-FFF2-40B4-BE49-F238E27FC236}">
                <a16:creationId xmlns:a16="http://schemas.microsoft.com/office/drawing/2014/main" id="{CAFB061E-C54F-4220-A837-B86653C02D8F}"/>
              </a:ext>
            </a:extLst>
          </p:cNvPr>
          <p:cNvSpPr txBox="1"/>
          <p:nvPr/>
        </p:nvSpPr>
        <p:spPr>
          <a:xfrm>
            <a:off x="2219778" y="2376018"/>
            <a:ext cx="669472" cy="400110"/>
          </a:xfrm>
          <a:prstGeom prst="rect">
            <a:avLst/>
          </a:prstGeom>
          <a:noFill/>
        </p:spPr>
        <p:txBody>
          <a:bodyPr wrap="square" rtlCol="0">
            <a:spAutoFit/>
          </a:bodyPr>
          <a:lstStyle/>
          <a:p>
            <a:pPr algn="ctr"/>
            <a:r>
              <a:rPr lang="en-US" sz="2000" b="1" dirty="0">
                <a:solidFill>
                  <a:schemeClr val="accent3">
                    <a:lumMod val="75000"/>
                  </a:schemeClr>
                </a:solidFill>
              </a:rPr>
              <a:t>24h</a:t>
            </a:r>
          </a:p>
        </p:txBody>
      </p:sp>
      <p:pic>
        <p:nvPicPr>
          <p:cNvPr id="27" name="Graphic 26" descr="Run">
            <a:extLst>
              <a:ext uri="{FF2B5EF4-FFF2-40B4-BE49-F238E27FC236}">
                <a16:creationId xmlns:a16="http://schemas.microsoft.com/office/drawing/2014/main" id="{70CDBFDC-A9D0-4BCF-8977-F0B296FAD63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85732" y="2206504"/>
            <a:ext cx="777420" cy="777420"/>
          </a:xfrm>
          <a:prstGeom prst="rect">
            <a:avLst/>
          </a:prstGeom>
        </p:spPr>
      </p:pic>
      <p:pic>
        <p:nvPicPr>
          <p:cNvPr id="29" name="Graphic 28" descr="Help">
            <a:extLst>
              <a:ext uri="{FF2B5EF4-FFF2-40B4-BE49-F238E27FC236}">
                <a16:creationId xmlns:a16="http://schemas.microsoft.com/office/drawing/2014/main" id="{2249566D-35F1-4E9A-A636-2619A90E7EE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62570" y="2138014"/>
            <a:ext cx="914400" cy="914400"/>
          </a:xfrm>
          <a:prstGeom prst="rect">
            <a:avLst/>
          </a:prstGeom>
        </p:spPr>
      </p:pic>
      <p:pic>
        <p:nvPicPr>
          <p:cNvPr id="31" name="Graphic 30" descr="Chat">
            <a:extLst>
              <a:ext uri="{FF2B5EF4-FFF2-40B4-BE49-F238E27FC236}">
                <a16:creationId xmlns:a16="http://schemas.microsoft.com/office/drawing/2014/main" id="{237356FD-8E41-47F0-9973-CFC2BBE07BE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59199" y="4380930"/>
            <a:ext cx="1023258" cy="1023258"/>
          </a:xfrm>
          <a:prstGeom prst="rect">
            <a:avLst/>
          </a:prstGeom>
        </p:spPr>
      </p:pic>
      <p:pic>
        <p:nvPicPr>
          <p:cNvPr id="33" name="Graphic 32" descr="Smiling face with no fill">
            <a:extLst>
              <a:ext uri="{FF2B5EF4-FFF2-40B4-BE49-F238E27FC236}">
                <a16:creationId xmlns:a16="http://schemas.microsoft.com/office/drawing/2014/main" id="{F4C4E814-1B76-43D6-8782-1F9DC18C209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233556" y="4435359"/>
            <a:ext cx="914400" cy="914400"/>
          </a:xfrm>
          <a:prstGeom prst="rect">
            <a:avLst/>
          </a:prstGeom>
        </p:spPr>
      </p:pic>
      <p:sp>
        <p:nvSpPr>
          <p:cNvPr id="34" name="Rectangle 33">
            <a:extLst>
              <a:ext uri="{FF2B5EF4-FFF2-40B4-BE49-F238E27FC236}">
                <a16:creationId xmlns:a16="http://schemas.microsoft.com/office/drawing/2014/main" id="{E730F6ED-B50D-4E4F-B9A9-CA23C73C7FFA}"/>
              </a:ext>
            </a:extLst>
          </p:cNvPr>
          <p:cNvSpPr/>
          <p:nvPr/>
        </p:nvSpPr>
        <p:spPr>
          <a:xfrm>
            <a:off x="1601788" y="6364699"/>
            <a:ext cx="5322570" cy="261610"/>
          </a:xfrm>
          <a:prstGeom prst="rect">
            <a:avLst/>
          </a:prstGeom>
        </p:spPr>
        <p:txBody>
          <a:bodyPr wrap="square">
            <a:spAutoFit/>
          </a:bodyPr>
          <a:lstStyle/>
          <a:p>
            <a:r>
              <a:rPr lang="en-US" sz="1066" dirty="0"/>
              <a:t>SOURCES: </a:t>
            </a:r>
            <a:r>
              <a:rPr lang="en-US" sz="1100" dirty="0"/>
              <a:t>https://www.invespcro.com/blog/chatbots-customer-service/</a:t>
            </a:r>
            <a:endParaRPr lang="en-US" sz="1066" dirty="0"/>
          </a:p>
        </p:txBody>
      </p:sp>
    </p:spTree>
    <p:extLst>
      <p:ext uri="{BB962C8B-B14F-4D97-AF65-F5344CB8AC3E}">
        <p14:creationId xmlns:p14="http://schemas.microsoft.com/office/powerpoint/2010/main" val="2847212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B7269-866E-4662-A61E-4FD6EB4A2541}"/>
              </a:ext>
            </a:extLst>
          </p:cNvPr>
          <p:cNvSpPr>
            <a:spLocks noGrp="1"/>
          </p:cNvSpPr>
          <p:nvPr>
            <p:ph type="title"/>
          </p:nvPr>
        </p:nvSpPr>
        <p:spPr/>
        <p:txBody>
          <a:bodyPr/>
          <a:lstStyle/>
          <a:p>
            <a:r>
              <a:rPr lang="en-US" dirty="0"/>
              <a:t>Miami University’s Service Strategy</a:t>
            </a:r>
          </a:p>
        </p:txBody>
      </p:sp>
      <p:sp>
        <p:nvSpPr>
          <p:cNvPr id="3" name="Text Placeholder 2">
            <a:extLst>
              <a:ext uri="{FF2B5EF4-FFF2-40B4-BE49-F238E27FC236}">
                <a16:creationId xmlns:a16="http://schemas.microsoft.com/office/drawing/2014/main" id="{537322BF-4527-43AC-BABB-CC87E7FB192E}"/>
              </a:ext>
            </a:extLst>
          </p:cNvPr>
          <p:cNvSpPr>
            <a:spLocks noGrp="1"/>
          </p:cNvSpPr>
          <p:nvPr>
            <p:ph type="body" idx="1"/>
          </p:nvPr>
        </p:nvSpPr>
        <p:spPr/>
        <p:txBody>
          <a:bodyPr/>
          <a:lstStyle/>
          <a:p>
            <a:r>
              <a:rPr lang="en-US" dirty="0"/>
              <a:t>Bob Black, Assistant Director of IT Process and Planning</a:t>
            </a:r>
          </a:p>
        </p:txBody>
      </p:sp>
    </p:spTree>
    <p:extLst>
      <p:ext uri="{BB962C8B-B14F-4D97-AF65-F5344CB8AC3E}">
        <p14:creationId xmlns:p14="http://schemas.microsoft.com/office/powerpoint/2010/main" val="1420642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TotalTime>
  <Words>1993</Words>
  <Application>Microsoft Office PowerPoint</Application>
  <PresentationFormat>Widescreen</PresentationFormat>
  <Paragraphs>364</Paragraphs>
  <Slides>22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Georgia</vt:lpstr>
      <vt:lpstr>Helvetica Neue</vt:lpstr>
      <vt:lpstr>Office Theme</vt:lpstr>
      <vt:lpstr>Navigating the Changing Landscape of Student Support in the Age of Amazon</vt:lpstr>
      <vt:lpstr>Goals for Today</vt:lpstr>
      <vt:lpstr>Customer Service in Higher Education</vt:lpstr>
      <vt:lpstr>A Widening Service Gap </vt:lpstr>
      <vt:lpstr>Customer Service is Key </vt:lpstr>
      <vt:lpstr>User Preferences Shifting Towards Self-Service</vt:lpstr>
      <vt:lpstr>The Rise of the Machines (Chatbots)</vt:lpstr>
      <vt:lpstr>Benefits of Chatbots According to Users</vt:lpstr>
      <vt:lpstr>Miami University’s Service Strategy</vt:lpstr>
      <vt:lpstr>Mature IT Service Management</vt:lpstr>
      <vt:lpstr>Extending ITSM to Enterprise Service Management</vt:lpstr>
      <vt:lpstr>Investment in Knowledge Management</vt:lpstr>
      <vt:lpstr>The Rise and Fall – Channel Distribution</vt:lpstr>
      <vt:lpstr>PowerPoint Presentation</vt:lpstr>
      <vt:lpstr>Human Difficulties</vt:lpstr>
      <vt:lpstr>A Path Forward</vt:lpstr>
      <vt:lpstr>PowerPoint Presentation</vt:lpstr>
      <vt:lpstr>Finding the Balance</vt:lpstr>
      <vt:lpstr>Student Services by Blackboard</vt:lpstr>
      <vt:lpstr>Student Services by Blackboard Capabilities</vt:lpstr>
      <vt:lpstr>Contact Information </vt:lpstr>
      <vt:lpstr>Session Evaluations There are two ways to access the session and presenter evaluations: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Berg</dc:creator>
  <cp:lastModifiedBy>Daniel Woodcock</cp:lastModifiedBy>
  <cp:revision>58</cp:revision>
  <dcterms:created xsi:type="dcterms:W3CDTF">2019-03-25T21:23:33Z</dcterms:created>
  <dcterms:modified xsi:type="dcterms:W3CDTF">2019-10-10T17:05:37Z</dcterms:modified>
</cp:coreProperties>
</file>