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262" r:id="rId3"/>
    <p:sldId id="257" r:id="rId4"/>
    <p:sldId id="256" r:id="rId5"/>
    <p:sldId id="260" r:id="rId6"/>
    <p:sldId id="259" r:id="rId7"/>
    <p:sldId id="266" r:id="rId8"/>
    <p:sldId id="265" r:id="rId9"/>
    <p:sldId id="270" r:id="rId10"/>
    <p:sldId id="271" r:id="rId11"/>
    <p:sldId id="267" r:id="rId12"/>
    <p:sldId id="268" r:id="rId13"/>
    <p:sldId id="269" r:id="rId14"/>
    <p:sldId id="272" r:id="rId15"/>
    <p:sldId id="273" r:id="rId16"/>
    <p:sldId id="274" r:id="rId17"/>
    <p:sldId id="275" r:id="rId18"/>
    <p:sldId id="276" r:id="rId19"/>
    <p:sldId id="277" r:id="rId20"/>
    <p:sldId id="278" r:id="rId21"/>
    <p:sldId id="279" r:id="rId22"/>
    <p:sldId id="280" r:id="rId23"/>
    <p:sldId id="281" r:id="rId24"/>
    <p:sldId id="282" r:id="rId25"/>
    <p:sldId id="264" r:id="rId26"/>
    <p:sldId id="26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6F1C"/>
    <a:srgbClr val="1F4178"/>
    <a:srgbClr val="446CA9"/>
    <a:srgbClr val="EF7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79220"/>
  </p:normalViewPr>
  <p:slideViewPr>
    <p:cSldViewPr snapToGrid="0">
      <p:cViewPr varScale="1">
        <p:scale>
          <a:sx n="68" d="100"/>
          <a:sy n="68" d="100"/>
        </p:scale>
        <p:origin x="104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D47FE-E789-41C5-A37E-A52B1B2519AC}" type="doc">
      <dgm:prSet loTypeId="urn:microsoft.com/office/officeart/2016/7/layout/BasicLinearProcessNumbered" loCatId="process" qsTypeId="urn:microsoft.com/office/officeart/2005/8/quickstyle/simple1" qsCatId="simple" csTypeId="urn:microsoft.com/office/officeart/2005/8/colors/ColorSchemeForSuggestions" csCatId="other" phldr="1"/>
      <dgm:spPr/>
      <dgm:t>
        <a:bodyPr/>
        <a:lstStyle/>
        <a:p>
          <a:endParaRPr lang="en-US"/>
        </a:p>
      </dgm:t>
    </dgm:pt>
    <dgm:pt modelId="{711C985A-9D51-4D3F-8235-E73BFEF6F3AA}">
      <dgm:prSet/>
      <dgm:spPr/>
      <dgm:t>
        <a:bodyPr/>
        <a:lstStyle/>
        <a:p>
          <a:pPr algn="ctr"/>
          <a:r>
            <a:rPr lang="en-US" b="1" dirty="0"/>
            <a:t>STRUCTURE</a:t>
          </a:r>
        </a:p>
        <a:p>
          <a:pPr algn="ctr"/>
          <a:r>
            <a:rPr lang="en-US" dirty="0"/>
            <a:t>Create an Operational Framework</a:t>
          </a:r>
        </a:p>
      </dgm:t>
    </dgm:pt>
    <dgm:pt modelId="{28409232-E637-45D0-9145-0A4BA038656F}" type="parTrans" cxnId="{5187BDBA-DB8D-4B6E-A696-1B07181562CA}">
      <dgm:prSet/>
      <dgm:spPr/>
      <dgm:t>
        <a:bodyPr/>
        <a:lstStyle/>
        <a:p>
          <a:endParaRPr lang="en-US"/>
        </a:p>
      </dgm:t>
    </dgm:pt>
    <dgm:pt modelId="{4485D225-FEA3-43DA-A5DF-89A2EE4D3389}" type="sibTrans" cxnId="{5187BDBA-DB8D-4B6E-A696-1B07181562CA}">
      <dgm:prSet phldrT="1" phldr="0"/>
      <dgm:spPr>
        <a:solidFill>
          <a:schemeClr val="accent1"/>
        </a:solidFill>
        <a:ln>
          <a:noFill/>
        </a:ln>
      </dgm:spPr>
      <dgm:t>
        <a:bodyPr/>
        <a:lstStyle/>
        <a:p>
          <a:r>
            <a:rPr lang="en-US"/>
            <a:t>1</a:t>
          </a:r>
        </a:p>
      </dgm:t>
    </dgm:pt>
    <dgm:pt modelId="{F4E916E9-EDC4-4252-A8E4-C8B50EDEA928}">
      <dgm:prSet/>
      <dgm:spPr/>
      <dgm:t>
        <a:bodyPr/>
        <a:lstStyle/>
        <a:p>
          <a:pPr algn="ctr"/>
          <a:r>
            <a:rPr lang="en-US" b="1" dirty="0"/>
            <a:t>PROCESS</a:t>
          </a:r>
        </a:p>
        <a:p>
          <a:pPr algn="ctr"/>
          <a:r>
            <a:rPr lang="en-US" dirty="0"/>
            <a:t>Set Standards and Protocols</a:t>
          </a:r>
        </a:p>
      </dgm:t>
    </dgm:pt>
    <dgm:pt modelId="{64901C2D-9B50-49E5-8CEC-B671EDD79A23}" type="parTrans" cxnId="{0593F960-FBA3-4737-8786-F95B8373EC6F}">
      <dgm:prSet/>
      <dgm:spPr/>
      <dgm:t>
        <a:bodyPr/>
        <a:lstStyle/>
        <a:p>
          <a:endParaRPr lang="en-US"/>
        </a:p>
      </dgm:t>
    </dgm:pt>
    <dgm:pt modelId="{D1F50E74-A915-47A0-9CAE-066307B9AFB8}" type="sibTrans" cxnId="{0593F960-FBA3-4737-8786-F95B8373EC6F}">
      <dgm:prSet phldrT="2" phldr="0"/>
      <dgm:spPr>
        <a:solidFill>
          <a:schemeClr val="accent1"/>
        </a:solidFill>
        <a:ln>
          <a:noFill/>
        </a:ln>
      </dgm:spPr>
      <dgm:t>
        <a:bodyPr/>
        <a:lstStyle/>
        <a:p>
          <a:r>
            <a:rPr lang="en-US"/>
            <a:t>2</a:t>
          </a:r>
        </a:p>
      </dgm:t>
    </dgm:pt>
    <dgm:pt modelId="{38B182D7-A293-4424-8F59-45DB8A4854F4}">
      <dgm:prSet/>
      <dgm:spPr/>
      <dgm:t>
        <a:bodyPr/>
        <a:lstStyle/>
        <a:p>
          <a:pPr algn="ctr"/>
          <a:r>
            <a:rPr lang="en-US" b="1" dirty="0"/>
            <a:t>AGREE TO AGREE</a:t>
          </a:r>
        </a:p>
        <a:p>
          <a:pPr algn="ctr"/>
          <a:r>
            <a:rPr lang="en-US" dirty="0"/>
            <a:t>Set Common Goals</a:t>
          </a:r>
        </a:p>
      </dgm:t>
    </dgm:pt>
    <dgm:pt modelId="{713CAA9D-A6E7-480C-9CD2-0B35728857EA}" type="parTrans" cxnId="{5EA1A160-921B-4C78-AA30-2BA2D6973BC1}">
      <dgm:prSet/>
      <dgm:spPr/>
      <dgm:t>
        <a:bodyPr/>
        <a:lstStyle/>
        <a:p>
          <a:endParaRPr lang="en-US"/>
        </a:p>
      </dgm:t>
    </dgm:pt>
    <dgm:pt modelId="{243C99A0-1756-4050-9B1A-6A98349FA29D}" type="sibTrans" cxnId="{5EA1A160-921B-4C78-AA30-2BA2D6973BC1}">
      <dgm:prSet phldrT="3" phldr="0"/>
      <dgm:spPr>
        <a:solidFill>
          <a:schemeClr val="accent1"/>
        </a:solidFill>
        <a:ln>
          <a:noFill/>
        </a:ln>
      </dgm:spPr>
      <dgm:t>
        <a:bodyPr/>
        <a:lstStyle/>
        <a:p>
          <a:r>
            <a:rPr lang="en-US" dirty="0"/>
            <a:t>3</a:t>
          </a:r>
        </a:p>
      </dgm:t>
    </dgm:pt>
    <dgm:pt modelId="{9DAF3EBA-7E96-4C1F-99F7-A6AB596985FA}">
      <dgm:prSet/>
      <dgm:spPr/>
      <dgm:t>
        <a:bodyPr/>
        <a:lstStyle/>
        <a:p>
          <a:pPr algn="ctr"/>
          <a:r>
            <a:rPr lang="en-US" b="1" dirty="0"/>
            <a:t>ACCOUNTABILITY</a:t>
          </a:r>
        </a:p>
        <a:p>
          <a:pPr algn="ctr"/>
          <a:r>
            <a:rPr lang="en-US" dirty="0"/>
            <a:t>Hold People Accountable</a:t>
          </a:r>
        </a:p>
      </dgm:t>
    </dgm:pt>
    <dgm:pt modelId="{49C492A1-95B9-43E5-87F3-30714B142AD8}" type="parTrans" cxnId="{A9DA88AC-152C-4C8C-AF2F-019B3A39CDEA}">
      <dgm:prSet/>
      <dgm:spPr/>
      <dgm:t>
        <a:bodyPr/>
        <a:lstStyle/>
        <a:p>
          <a:endParaRPr lang="en-US"/>
        </a:p>
      </dgm:t>
    </dgm:pt>
    <dgm:pt modelId="{4AD9ACA1-5C96-42C8-B88C-255881B6D6D5}" type="sibTrans" cxnId="{A9DA88AC-152C-4C8C-AF2F-019B3A39CDEA}">
      <dgm:prSet phldrT="4" phldr="0"/>
      <dgm:spPr>
        <a:solidFill>
          <a:schemeClr val="accent1"/>
        </a:solidFill>
        <a:ln>
          <a:noFill/>
        </a:ln>
      </dgm:spPr>
      <dgm:t>
        <a:bodyPr/>
        <a:lstStyle/>
        <a:p>
          <a:r>
            <a:rPr lang="en-US"/>
            <a:t>4</a:t>
          </a:r>
        </a:p>
      </dgm:t>
    </dgm:pt>
    <dgm:pt modelId="{735F3AD0-49D1-4C07-ABFA-163EEABAFAF8}" type="pres">
      <dgm:prSet presAssocID="{4A0D47FE-E789-41C5-A37E-A52B1B2519AC}" presName="Name0" presStyleCnt="0">
        <dgm:presLayoutVars>
          <dgm:animLvl val="lvl"/>
          <dgm:resizeHandles val="exact"/>
        </dgm:presLayoutVars>
      </dgm:prSet>
      <dgm:spPr/>
    </dgm:pt>
    <dgm:pt modelId="{5B72BD88-8420-450B-BE8B-7431D475650F}" type="pres">
      <dgm:prSet presAssocID="{711C985A-9D51-4D3F-8235-E73BFEF6F3AA}" presName="compositeNode" presStyleCnt="0">
        <dgm:presLayoutVars>
          <dgm:bulletEnabled val="1"/>
        </dgm:presLayoutVars>
      </dgm:prSet>
      <dgm:spPr/>
    </dgm:pt>
    <dgm:pt modelId="{3F1C0933-CC01-49A6-ADA8-8F17C945B2B3}" type="pres">
      <dgm:prSet presAssocID="{711C985A-9D51-4D3F-8235-E73BFEF6F3AA}" presName="bgRect" presStyleLbl="bgAccFollowNode1" presStyleIdx="0" presStyleCnt="4"/>
      <dgm:spPr/>
    </dgm:pt>
    <dgm:pt modelId="{296C6973-0754-43D7-B68C-9B149D2BFB78}" type="pres">
      <dgm:prSet presAssocID="{4485D225-FEA3-43DA-A5DF-89A2EE4D3389}" presName="sibTransNodeCircle" presStyleLbl="alignNode1" presStyleIdx="0" presStyleCnt="8">
        <dgm:presLayoutVars>
          <dgm:chMax val="0"/>
          <dgm:bulletEnabled/>
        </dgm:presLayoutVars>
      </dgm:prSet>
      <dgm:spPr/>
    </dgm:pt>
    <dgm:pt modelId="{704E7342-5F2C-47C3-8F49-6B3690B959B9}" type="pres">
      <dgm:prSet presAssocID="{711C985A-9D51-4D3F-8235-E73BFEF6F3AA}" presName="bottomLine" presStyleLbl="alignNode1" presStyleIdx="1" presStyleCnt="8">
        <dgm:presLayoutVars/>
      </dgm:prSet>
      <dgm:spPr/>
    </dgm:pt>
    <dgm:pt modelId="{08EC15E6-1481-43FA-B887-6AF3E8051108}" type="pres">
      <dgm:prSet presAssocID="{711C985A-9D51-4D3F-8235-E73BFEF6F3AA}" presName="nodeText" presStyleLbl="bgAccFollowNode1" presStyleIdx="0" presStyleCnt="4">
        <dgm:presLayoutVars>
          <dgm:bulletEnabled val="1"/>
        </dgm:presLayoutVars>
      </dgm:prSet>
      <dgm:spPr/>
    </dgm:pt>
    <dgm:pt modelId="{99F198B7-0CFB-4F68-9561-6A56C7A9ADFC}" type="pres">
      <dgm:prSet presAssocID="{4485D225-FEA3-43DA-A5DF-89A2EE4D3389}" presName="sibTrans" presStyleCnt="0"/>
      <dgm:spPr/>
    </dgm:pt>
    <dgm:pt modelId="{92096FA7-2C42-4D13-A8BA-FB2C23503985}" type="pres">
      <dgm:prSet presAssocID="{F4E916E9-EDC4-4252-A8E4-C8B50EDEA928}" presName="compositeNode" presStyleCnt="0">
        <dgm:presLayoutVars>
          <dgm:bulletEnabled val="1"/>
        </dgm:presLayoutVars>
      </dgm:prSet>
      <dgm:spPr/>
    </dgm:pt>
    <dgm:pt modelId="{B38A788B-1F19-4584-8020-A218E53EC716}" type="pres">
      <dgm:prSet presAssocID="{F4E916E9-EDC4-4252-A8E4-C8B50EDEA928}" presName="bgRect" presStyleLbl="bgAccFollowNode1" presStyleIdx="1" presStyleCnt="4"/>
      <dgm:spPr/>
    </dgm:pt>
    <dgm:pt modelId="{5C8A5D29-F25E-4258-8731-33DAB077B917}" type="pres">
      <dgm:prSet presAssocID="{D1F50E74-A915-47A0-9CAE-066307B9AFB8}" presName="sibTransNodeCircle" presStyleLbl="alignNode1" presStyleIdx="2" presStyleCnt="8">
        <dgm:presLayoutVars>
          <dgm:chMax val="0"/>
          <dgm:bulletEnabled/>
        </dgm:presLayoutVars>
      </dgm:prSet>
      <dgm:spPr/>
    </dgm:pt>
    <dgm:pt modelId="{5B31DB7A-60EC-4F22-9D60-A19D9E9E9B20}" type="pres">
      <dgm:prSet presAssocID="{F4E916E9-EDC4-4252-A8E4-C8B50EDEA928}" presName="bottomLine" presStyleLbl="alignNode1" presStyleIdx="3" presStyleCnt="8">
        <dgm:presLayoutVars/>
      </dgm:prSet>
      <dgm:spPr/>
    </dgm:pt>
    <dgm:pt modelId="{3F2BEF6C-69D7-4482-BE57-F1F55FB0B525}" type="pres">
      <dgm:prSet presAssocID="{F4E916E9-EDC4-4252-A8E4-C8B50EDEA928}" presName="nodeText" presStyleLbl="bgAccFollowNode1" presStyleIdx="1" presStyleCnt="4">
        <dgm:presLayoutVars>
          <dgm:bulletEnabled val="1"/>
        </dgm:presLayoutVars>
      </dgm:prSet>
      <dgm:spPr/>
    </dgm:pt>
    <dgm:pt modelId="{4CF7D6D1-DA71-40EB-8D7D-EB9B4FBF87C8}" type="pres">
      <dgm:prSet presAssocID="{D1F50E74-A915-47A0-9CAE-066307B9AFB8}" presName="sibTrans" presStyleCnt="0"/>
      <dgm:spPr/>
    </dgm:pt>
    <dgm:pt modelId="{BB66DE87-B937-445F-8851-C5367A667681}" type="pres">
      <dgm:prSet presAssocID="{38B182D7-A293-4424-8F59-45DB8A4854F4}" presName="compositeNode" presStyleCnt="0">
        <dgm:presLayoutVars>
          <dgm:bulletEnabled val="1"/>
        </dgm:presLayoutVars>
      </dgm:prSet>
      <dgm:spPr/>
    </dgm:pt>
    <dgm:pt modelId="{D9E80340-8614-4EEB-BCF6-92DB5864E535}" type="pres">
      <dgm:prSet presAssocID="{38B182D7-A293-4424-8F59-45DB8A4854F4}" presName="bgRect" presStyleLbl="bgAccFollowNode1" presStyleIdx="2" presStyleCnt="4"/>
      <dgm:spPr/>
    </dgm:pt>
    <dgm:pt modelId="{2B7638DB-1B8A-42BE-B7DC-00A1ACBC923A}" type="pres">
      <dgm:prSet presAssocID="{243C99A0-1756-4050-9B1A-6A98349FA29D}" presName="sibTransNodeCircle" presStyleLbl="alignNode1" presStyleIdx="4" presStyleCnt="8">
        <dgm:presLayoutVars>
          <dgm:chMax val="0"/>
          <dgm:bulletEnabled/>
        </dgm:presLayoutVars>
      </dgm:prSet>
      <dgm:spPr/>
    </dgm:pt>
    <dgm:pt modelId="{5822CCB8-4FB4-4D2D-A98D-02FD7370937C}" type="pres">
      <dgm:prSet presAssocID="{38B182D7-A293-4424-8F59-45DB8A4854F4}" presName="bottomLine" presStyleLbl="alignNode1" presStyleIdx="5" presStyleCnt="8">
        <dgm:presLayoutVars/>
      </dgm:prSet>
      <dgm:spPr/>
    </dgm:pt>
    <dgm:pt modelId="{74BAA820-CCC5-4BCC-A01C-699F8ED65BF2}" type="pres">
      <dgm:prSet presAssocID="{38B182D7-A293-4424-8F59-45DB8A4854F4}" presName="nodeText" presStyleLbl="bgAccFollowNode1" presStyleIdx="2" presStyleCnt="4">
        <dgm:presLayoutVars>
          <dgm:bulletEnabled val="1"/>
        </dgm:presLayoutVars>
      </dgm:prSet>
      <dgm:spPr/>
    </dgm:pt>
    <dgm:pt modelId="{9B911FEC-049B-41F5-84E8-F4429CF1706B}" type="pres">
      <dgm:prSet presAssocID="{243C99A0-1756-4050-9B1A-6A98349FA29D}" presName="sibTrans" presStyleCnt="0"/>
      <dgm:spPr/>
    </dgm:pt>
    <dgm:pt modelId="{AD3ED156-9120-47D6-B091-453E502A3947}" type="pres">
      <dgm:prSet presAssocID="{9DAF3EBA-7E96-4C1F-99F7-A6AB596985FA}" presName="compositeNode" presStyleCnt="0">
        <dgm:presLayoutVars>
          <dgm:bulletEnabled val="1"/>
        </dgm:presLayoutVars>
      </dgm:prSet>
      <dgm:spPr/>
    </dgm:pt>
    <dgm:pt modelId="{DDAEA26F-E85C-4863-9E25-C77C0987E7C3}" type="pres">
      <dgm:prSet presAssocID="{9DAF3EBA-7E96-4C1F-99F7-A6AB596985FA}" presName="bgRect" presStyleLbl="bgAccFollowNode1" presStyleIdx="3" presStyleCnt="4"/>
      <dgm:spPr/>
    </dgm:pt>
    <dgm:pt modelId="{94D85571-5BEC-4E01-B39F-5A5CA64BDB48}" type="pres">
      <dgm:prSet presAssocID="{4AD9ACA1-5C96-42C8-B88C-255881B6D6D5}" presName="sibTransNodeCircle" presStyleLbl="alignNode1" presStyleIdx="6" presStyleCnt="8">
        <dgm:presLayoutVars>
          <dgm:chMax val="0"/>
          <dgm:bulletEnabled/>
        </dgm:presLayoutVars>
      </dgm:prSet>
      <dgm:spPr/>
    </dgm:pt>
    <dgm:pt modelId="{9E207C31-443C-46F9-A253-75795D6344B4}" type="pres">
      <dgm:prSet presAssocID="{9DAF3EBA-7E96-4C1F-99F7-A6AB596985FA}" presName="bottomLine" presStyleLbl="alignNode1" presStyleIdx="7" presStyleCnt="8">
        <dgm:presLayoutVars/>
      </dgm:prSet>
      <dgm:spPr/>
    </dgm:pt>
    <dgm:pt modelId="{8C23BDB4-8CF0-43CA-9F97-2764848C9F7E}" type="pres">
      <dgm:prSet presAssocID="{9DAF3EBA-7E96-4C1F-99F7-A6AB596985FA}" presName="nodeText" presStyleLbl="bgAccFollowNode1" presStyleIdx="3" presStyleCnt="4">
        <dgm:presLayoutVars>
          <dgm:bulletEnabled val="1"/>
        </dgm:presLayoutVars>
      </dgm:prSet>
      <dgm:spPr/>
    </dgm:pt>
  </dgm:ptLst>
  <dgm:cxnLst>
    <dgm:cxn modelId="{B9A33700-DB84-4D72-8EAF-07C297E26D3C}" type="presOf" srcId="{711C985A-9D51-4D3F-8235-E73BFEF6F3AA}" destId="{08EC15E6-1481-43FA-B887-6AF3E8051108}" srcOrd="1" destOrd="0" presId="urn:microsoft.com/office/officeart/2016/7/layout/BasicLinearProcessNumbered"/>
    <dgm:cxn modelId="{E2F69560-6C85-4E20-9277-E03A09DD80E3}" type="presOf" srcId="{D1F50E74-A915-47A0-9CAE-066307B9AFB8}" destId="{5C8A5D29-F25E-4258-8731-33DAB077B917}" srcOrd="0" destOrd="0" presId="urn:microsoft.com/office/officeart/2016/7/layout/BasicLinearProcessNumbered"/>
    <dgm:cxn modelId="{5EA1A160-921B-4C78-AA30-2BA2D6973BC1}" srcId="{4A0D47FE-E789-41C5-A37E-A52B1B2519AC}" destId="{38B182D7-A293-4424-8F59-45DB8A4854F4}" srcOrd="2" destOrd="0" parTransId="{713CAA9D-A6E7-480C-9CD2-0B35728857EA}" sibTransId="{243C99A0-1756-4050-9B1A-6A98349FA29D}"/>
    <dgm:cxn modelId="{0593F960-FBA3-4737-8786-F95B8373EC6F}" srcId="{4A0D47FE-E789-41C5-A37E-A52B1B2519AC}" destId="{F4E916E9-EDC4-4252-A8E4-C8B50EDEA928}" srcOrd="1" destOrd="0" parTransId="{64901C2D-9B50-49E5-8CEC-B671EDD79A23}" sibTransId="{D1F50E74-A915-47A0-9CAE-066307B9AFB8}"/>
    <dgm:cxn modelId="{63C8704C-EC16-4D8F-92E7-7AE282852302}" type="presOf" srcId="{9DAF3EBA-7E96-4C1F-99F7-A6AB596985FA}" destId="{8C23BDB4-8CF0-43CA-9F97-2764848C9F7E}" srcOrd="1" destOrd="0" presId="urn:microsoft.com/office/officeart/2016/7/layout/BasicLinearProcessNumbered"/>
    <dgm:cxn modelId="{437BCA6C-15BB-4851-9721-F687F6115176}" type="presOf" srcId="{9DAF3EBA-7E96-4C1F-99F7-A6AB596985FA}" destId="{DDAEA26F-E85C-4863-9E25-C77C0987E7C3}" srcOrd="0" destOrd="0" presId="urn:microsoft.com/office/officeart/2016/7/layout/BasicLinearProcessNumbered"/>
    <dgm:cxn modelId="{DD251580-3F4A-4A6F-B028-046626389453}" type="presOf" srcId="{38B182D7-A293-4424-8F59-45DB8A4854F4}" destId="{74BAA820-CCC5-4BCC-A01C-699F8ED65BF2}" srcOrd="1" destOrd="0" presId="urn:microsoft.com/office/officeart/2016/7/layout/BasicLinearProcessNumbered"/>
    <dgm:cxn modelId="{D8681284-7EEF-4BA3-B3D5-0BFD22DF185F}" type="presOf" srcId="{4A0D47FE-E789-41C5-A37E-A52B1B2519AC}" destId="{735F3AD0-49D1-4C07-ABFA-163EEABAFAF8}" srcOrd="0" destOrd="0" presId="urn:microsoft.com/office/officeart/2016/7/layout/BasicLinearProcessNumbered"/>
    <dgm:cxn modelId="{A9DA88AC-152C-4C8C-AF2F-019B3A39CDEA}" srcId="{4A0D47FE-E789-41C5-A37E-A52B1B2519AC}" destId="{9DAF3EBA-7E96-4C1F-99F7-A6AB596985FA}" srcOrd="3" destOrd="0" parTransId="{49C492A1-95B9-43E5-87F3-30714B142AD8}" sibTransId="{4AD9ACA1-5C96-42C8-B88C-255881B6D6D5}"/>
    <dgm:cxn modelId="{1E9CABB4-B2CC-4D47-AA90-4E858F824581}" type="presOf" srcId="{4AD9ACA1-5C96-42C8-B88C-255881B6D6D5}" destId="{94D85571-5BEC-4E01-B39F-5A5CA64BDB48}" srcOrd="0" destOrd="0" presId="urn:microsoft.com/office/officeart/2016/7/layout/BasicLinearProcessNumbered"/>
    <dgm:cxn modelId="{5187BDBA-DB8D-4B6E-A696-1B07181562CA}" srcId="{4A0D47FE-E789-41C5-A37E-A52B1B2519AC}" destId="{711C985A-9D51-4D3F-8235-E73BFEF6F3AA}" srcOrd="0" destOrd="0" parTransId="{28409232-E637-45D0-9145-0A4BA038656F}" sibTransId="{4485D225-FEA3-43DA-A5DF-89A2EE4D3389}"/>
    <dgm:cxn modelId="{6C6943D4-176C-42A7-9128-987A62650467}" type="presOf" srcId="{38B182D7-A293-4424-8F59-45DB8A4854F4}" destId="{D9E80340-8614-4EEB-BCF6-92DB5864E535}" srcOrd="0" destOrd="0" presId="urn:microsoft.com/office/officeart/2016/7/layout/BasicLinearProcessNumbered"/>
    <dgm:cxn modelId="{816198DF-0A76-4503-A849-496132CEA657}" type="presOf" srcId="{243C99A0-1756-4050-9B1A-6A98349FA29D}" destId="{2B7638DB-1B8A-42BE-B7DC-00A1ACBC923A}" srcOrd="0" destOrd="0" presId="urn:microsoft.com/office/officeart/2016/7/layout/BasicLinearProcessNumbered"/>
    <dgm:cxn modelId="{70647EE0-8D8D-4CC6-A04F-AD8FA1180EAA}" type="presOf" srcId="{711C985A-9D51-4D3F-8235-E73BFEF6F3AA}" destId="{3F1C0933-CC01-49A6-ADA8-8F17C945B2B3}" srcOrd="0" destOrd="0" presId="urn:microsoft.com/office/officeart/2016/7/layout/BasicLinearProcessNumbered"/>
    <dgm:cxn modelId="{631245E3-0E63-47D6-A468-B8A0BA5363A1}" type="presOf" srcId="{4485D225-FEA3-43DA-A5DF-89A2EE4D3389}" destId="{296C6973-0754-43D7-B68C-9B149D2BFB78}" srcOrd="0" destOrd="0" presId="urn:microsoft.com/office/officeart/2016/7/layout/BasicLinearProcessNumbered"/>
    <dgm:cxn modelId="{30C482E3-1F69-4272-A595-A914ED3749B3}" type="presOf" srcId="{F4E916E9-EDC4-4252-A8E4-C8B50EDEA928}" destId="{3F2BEF6C-69D7-4482-BE57-F1F55FB0B525}" srcOrd="1" destOrd="0" presId="urn:microsoft.com/office/officeart/2016/7/layout/BasicLinearProcessNumbered"/>
    <dgm:cxn modelId="{9F7455EA-E2F8-4FFE-A076-E8DBF5669A8B}" type="presOf" srcId="{F4E916E9-EDC4-4252-A8E4-C8B50EDEA928}" destId="{B38A788B-1F19-4584-8020-A218E53EC716}" srcOrd="0" destOrd="0" presId="urn:microsoft.com/office/officeart/2016/7/layout/BasicLinearProcessNumbered"/>
    <dgm:cxn modelId="{DA093A52-E220-44D2-9B44-4A4F66BA9D39}" type="presParOf" srcId="{735F3AD0-49D1-4C07-ABFA-163EEABAFAF8}" destId="{5B72BD88-8420-450B-BE8B-7431D475650F}" srcOrd="0" destOrd="0" presId="urn:microsoft.com/office/officeart/2016/7/layout/BasicLinearProcessNumbered"/>
    <dgm:cxn modelId="{4C44979F-E82A-4AEE-BA8F-BC01B2F67709}" type="presParOf" srcId="{5B72BD88-8420-450B-BE8B-7431D475650F}" destId="{3F1C0933-CC01-49A6-ADA8-8F17C945B2B3}" srcOrd="0" destOrd="0" presId="urn:microsoft.com/office/officeart/2016/7/layout/BasicLinearProcessNumbered"/>
    <dgm:cxn modelId="{0233FFD4-7386-4762-AC69-9D266BBF083E}" type="presParOf" srcId="{5B72BD88-8420-450B-BE8B-7431D475650F}" destId="{296C6973-0754-43D7-B68C-9B149D2BFB78}" srcOrd="1" destOrd="0" presId="urn:microsoft.com/office/officeart/2016/7/layout/BasicLinearProcessNumbered"/>
    <dgm:cxn modelId="{2095E7EF-2658-4844-9D4F-EFEE003F695A}" type="presParOf" srcId="{5B72BD88-8420-450B-BE8B-7431D475650F}" destId="{704E7342-5F2C-47C3-8F49-6B3690B959B9}" srcOrd="2" destOrd="0" presId="urn:microsoft.com/office/officeart/2016/7/layout/BasicLinearProcessNumbered"/>
    <dgm:cxn modelId="{5A15A7E5-8AC9-4D43-B42C-EECC746243C1}" type="presParOf" srcId="{5B72BD88-8420-450B-BE8B-7431D475650F}" destId="{08EC15E6-1481-43FA-B887-6AF3E8051108}" srcOrd="3" destOrd="0" presId="urn:microsoft.com/office/officeart/2016/7/layout/BasicLinearProcessNumbered"/>
    <dgm:cxn modelId="{3DD217CE-FC5D-4D60-863E-F1E46F765343}" type="presParOf" srcId="{735F3AD0-49D1-4C07-ABFA-163EEABAFAF8}" destId="{99F198B7-0CFB-4F68-9561-6A56C7A9ADFC}" srcOrd="1" destOrd="0" presId="urn:microsoft.com/office/officeart/2016/7/layout/BasicLinearProcessNumbered"/>
    <dgm:cxn modelId="{1AFCFE58-DB31-4372-B79C-34F7D7503359}" type="presParOf" srcId="{735F3AD0-49D1-4C07-ABFA-163EEABAFAF8}" destId="{92096FA7-2C42-4D13-A8BA-FB2C23503985}" srcOrd="2" destOrd="0" presId="urn:microsoft.com/office/officeart/2016/7/layout/BasicLinearProcessNumbered"/>
    <dgm:cxn modelId="{86856089-AC9C-4983-BEDD-9F02FADCD5CD}" type="presParOf" srcId="{92096FA7-2C42-4D13-A8BA-FB2C23503985}" destId="{B38A788B-1F19-4584-8020-A218E53EC716}" srcOrd="0" destOrd="0" presId="urn:microsoft.com/office/officeart/2016/7/layout/BasicLinearProcessNumbered"/>
    <dgm:cxn modelId="{8301685E-2790-44B4-819A-1F56B91F189B}" type="presParOf" srcId="{92096FA7-2C42-4D13-A8BA-FB2C23503985}" destId="{5C8A5D29-F25E-4258-8731-33DAB077B917}" srcOrd="1" destOrd="0" presId="urn:microsoft.com/office/officeart/2016/7/layout/BasicLinearProcessNumbered"/>
    <dgm:cxn modelId="{D4F2D022-B765-44D8-A8F0-F9F293A1F022}" type="presParOf" srcId="{92096FA7-2C42-4D13-A8BA-FB2C23503985}" destId="{5B31DB7A-60EC-4F22-9D60-A19D9E9E9B20}" srcOrd="2" destOrd="0" presId="urn:microsoft.com/office/officeart/2016/7/layout/BasicLinearProcessNumbered"/>
    <dgm:cxn modelId="{445D5909-2370-4ED1-956A-2A7728D99204}" type="presParOf" srcId="{92096FA7-2C42-4D13-A8BA-FB2C23503985}" destId="{3F2BEF6C-69D7-4482-BE57-F1F55FB0B525}" srcOrd="3" destOrd="0" presId="urn:microsoft.com/office/officeart/2016/7/layout/BasicLinearProcessNumbered"/>
    <dgm:cxn modelId="{7291F88D-E724-4123-ADFD-62514C36D0C8}" type="presParOf" srcId="{735F3AD0-49D1-4C07-ABFA-163EEABAFAF8}" destId="{4CF7D6D1-DA71-40EB-8D7D-EB9B4FBF87C8}" srcOrd="3" destOrd="0" presId="urn:microsoft.com/office/officeart/2016/7/layout/BasicLinearProcessNumbered"/>
    <dgm:cxn modelId="{7F28D724-F90D-4F19-A673-B22EB02FE2F2}" type="presParOf" srcId="{735F3AD0-49D1-4C07-ABFA-163EEABAFAF8}" destId="{BB66DE87-B937-445F-8851-C5367A667681}" srcOrd="4" destOrd="0" presId="urn:microsoft.com/office/officeart/2016/7/layout/BasicLinearProcessNumbered"/>
    <dgm:cxn modelId="{483658E0-625C-42B8-B637-22600EB4C570}" type="presParOf" srcId="{BB66DE87-B937-445F-8851-C5367A667681}" destId="{D9E80340-8614-4EEB-BCF6-92DB5864E535}" srcOrd="0" destOrd="0" presId="urn:microsoft.com/office/officeart/2016/7/layout/BasicLinearProcessNumbered"/>
    <dgm:cxn modelId="{9BEAD00C-0600-4476-985B-98C041F93504}" type="presParOf" srcId="{BB66DE87-B937-445F-8851-C5367A667681}" destId="{2B7638DB-1B8A-42BE-B7DC-00A1ACBC923A}" srcOrd="1" destOrd="0" presId="urn:microsoft.com/office/officeart/2016/7/layout/BasicLinearProcessNumbered"/>
    <dgm:cxn modelId="{08B9FCC5-4A5D-42BF-BA79-C0837AF423C7}" type="presParOf" srcId="{BB66DE87-B937-445F-8851-C5367A667681}" destId="{5822CCB8-4FB4-4D2D-A98D-02FD7370937C}" srcOrd="2" destOrd="0" presId="urn:microsoft.com/office/officeart/2016/7/layout/BasicLinearProcessNumbered"/>
    <dgm:cxn modelId="{6963FF23-7526-4288-BA2D-4148E64D4CD8}" type="presParOf" srcId="{BB66DE87-B937-445F-8851-C5367A667681}" destId="{74BAA820-CCC5-4BCC-A01C-699F8ED65BF2}" srcOrd="3" destOrd="0" presId="urn:microsoft.com/office/officeart/2016/7/layout/BasicLinearProcessNumbered"/>
    <dgm:cxn modelId="{CE1A4D51-5B01-455D-BCED-595DE84E2DEC}" type="presParOf" srcId="{735F3AD0-49D1-4C07-ABFA-163EEABAFAF8}" destId="{9B911FEC-049B-41F5-84E8-F4429CF1706B}" srcOrd="5" destOrd="0" presId="urn:microsoft.com/office/officeart/2016/7/layout/BasicLinearProcessNumbered"/>
    <dgm:cxn modelId="{8FD8E8E7-7241-46F2-AD45-E35BCDE3F67E}" type="presParOf" srcId="{735F3AD0-49D1-4C07-ABFA-163EEABAFAF8}" destId="{AD3ED156-9120-47D6-B091-453E502A3947}" srcOrd="6" destOrd="0" presId="urn:microsoft.com/office/officeart/2016/7/layout/BasicLinearProcessNumbered"/>
    <dgm:cxn modelId="{D584D639-B649-40E5-8C3B-DF21972A1874}" type="presParOf" srcId="{AD3ED156-9120-47D6-B091-453E502A3947}" destId="{DDAEA26F-E85C-4863-9E25-C77C0987E7C3}" srcOrd="0" destOrd="0" presId="urn:microsoft.com/office/officeart/2016/7/layout/BasicLinearProcessNumbered"/>
    <dgm:cxn modelId="{ED133864-8C88-4C57-8544-122EDF6D3D12}" type="presParOf" srcId="{AD3ED156-9120-47D6-B091-453E502A3947}" destId="{94D85571-5BEC-4E01-B39F-5A5CA64BDB48}" srcOrd="1" destOrd="0" presId="urn:microsoft.com/office/officeart/2016/7/layout/BasicLinearProcessNumbered"/>
    <dgm:cxn modelId="{AAF0CE0E-69DB-444B-90AC-372CA4A9F2C5}" type="presParOf" srcId="{AD3ED156-9120-47D6-B091-453E502A3947}" destId="{9E207C31-443C-46F9-A253-75795D6344B4}" srcOrd="2" destOrd="0" presId="urn:microsoft.com/office/officeart/2016/7/layout/BasicLinearProcessNumbered"/>
    <dgm:cxn modelId="{C498F8AF-B248-4DB5-A2FB-DAD8A35F5F0B}" type="presParOf" srcId="{AD3ED156-9120-47D6-B091-453E502A3947}" destId="{8C23BDB4-8CF0-43CA-9F97-2764848C9F7E}"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C0933-CC01-49A6-ADA8-8F17C945B2B3}">
      <dsp:nvSpPr>
        <dsp:cNvPr id="0" name=""/>
        <dsp:cNvSpPr/>
      </dsp:nvSpPr>
      <dsp:spPr>
        <a:xfrm>
          <a:off x="3233" y="0"/>
          <a:ext cx="2565363" cy="296105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006" tIns="330200" rIns="200006" bIns="330200" numCol="1" spcCol="1270" anchor="t" anchorCtr="0">
          <a:noAutofit/>
        </a:bodyPr>
        <a:lstStyle/>
        <a:p>
          <a:pPr marL="0" lvl="0" indent="0" algn="ctr" defTabSz="844550">
            <a:lnSpc>
              <a:spcPct val="90000"/>
            </a:lnSpc>
            <a:spcBef>
              <a:spcPct val="0"/>
            </a:spcBef>
            <a:spcAft>
              <a:spcPct val="35000"/>
            </a:spcAft>
            <a:buNone/>
          </a:pPr>
          <a:r>
            <a:rPr lang="en-US" sz="1900" b="1" kern="1200" dirty="0"/>
            <a:t>STRUCTURE</a:t>
          </a:r>
        </a:p>
        <a:p>
          <a:pPr marL="0" lvl="0" indent="0" algn="ctr" defTabSz="844550">
            <a:lnSpc>
              <a:spcPct val="90000"/>
            </a:lnSpc>
            <a:spcBef>
              <a:spcPct val="0"/>
            </a:spcBef>
            <a:spcAft>
              <a:spcPct val="35000"/>
            </a:spcAft>
            <a:buNone/>
          </a:pPr>
          <a:r>
            <a:rPr lang="en-US" sz="1900" kern="1200" dirty="0"/>
            <a:t>Create an Operational Framework</a:t>
          </a:r>
        </a:p>
      </dsp:txBody>
      <dsp:txXfrm>
        <a:off x="3233" y="1125199"/>
        <a:ext cx="2565363" cy="1776631"/>
      </dsp:txXfrm>
    </dsp:sp>
    <dsp:sp modelId="{296C6973-0754-43D7-B68C-9B149D2BFB78}">
      <dsp:nvSpPr>
        <dsp:cNvPr id="0" name=""/>
        <dsp:cNvSpPr/>
      </dsp:nvSpPr>
      <dsp:spPr>
        <a:xfrm>
          <a:off x="841757" y="296105"/>
          <a:ext cx="888315" cy="88831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57" tIns="12700" rIns="69257" bIns="12700" numCol="1" spcCol="1270" anchor="ctr" anchorCtr="0">
          <a:noAutofit/>
        </a:bodyPr>
        <a:lstStyle/>
        <a:p>
          <a:pPr marL="0" lvl="0" indent="0" algn="ctr" defTabSz="1911350">
            <a:lnSpc>
              <a:spcPct val="90000"/>
            </a:lnSpc>
            <a:spcBef>
              <a:spcPct val="0"/>
            </a:spcBef>
            <a:spcAft>
              <a:spcPct val="35000"/>
            </a:spcAft>
            <a:buNone/>
          </a:pPr>
          <a:r>
            <a:rPr lang="en-US" sz="4300" kern="1200"/>
            <a:t>1</a:t>
          </a:r>
        </a:p>
      </dsp:txBody>
      <dsp:txXfrm>
        <a:off x="971848" y="426196"/>
        <a:ext cx="628133" cy="628133"/>
      </dsp:txXfrm>
    </dsp:sp>
    <dsp:sp modelId="{704E7342-5F2C-47C3-8F49-6B3690B959B9}">
      <dsp:nvSpPr>
        <dsp:cNvPr id="0" name=""/>
        <dsp:cNvSpPr/>
      </dsp:nvSpPr>
      <dsp:spPr>
        <a:xfrm>
          <a:off x="3233" y="2960980"/>
          <a:ext cx="256536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A788B-1F19-4584-8020-A218E53EC716}">
      <dsp:nvSpPr>
        <dsp:cNvPr id="0" name=""/>
        <dsp:cNvSpPr/>
      </dsp:nvSpPr>
      <dsp:spPr>
        <a:xfrm>
          <a:off x="2825133" y="0"/>
          <a:ext cx="2565363" cy="296105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006" tIns="330200" rIns="200006" bIns="330200" numCol="1" spcCol="1270" anchor="t" anchorCtr="0">
          <a:noAutofit/>
        </a:bodyPr>
        <a:lstStyle/>
        <a:p>
          <a:pPr marL="0" lvl="0" indent="0" algn="ctr" defTabSz="844550">
            <a:lnSpc>
              <a:spcPct val="90000"/>
            </a:lnSpc>
            <a:spcBef>
              <a:spcPct val="0"/>
            </a:spcBef>
            <a:spcAft>
              <a:spcPct val="35000"/>
            </a:spcAft>
            <a:buNone/>
          </a:pPr>
          <a:r>
            <a:rPr lang="en-US" sz="1900" b="1" kern="1200" dirty="0"/>
            <a:t>PROCESS</a:t>
          </a:r>
        </a:p>
        <a:p>
          <a:pPr marL="0" lvl="0" indent="0" algn="ctr" defTabSz="844550">
            <a:lnSpc>
              <a:spcPct val="90000"/>
            </a:lnSpc>
            <a:spcBef>
              <a:spcPct val="0"/>
            </a:spcBef>
            <a:spcAft>
              <a:spcPct val="35000"/>
            </a:spcAft>
            <a:buNone/>
          </a:pPr>
          <a:r>
            <a:rPr lang="en-US" sz="1900" kern="1200" dirty="0"/>
            <a:t>Set Standards and Protocols</a:t>
          </a:r>
        </a:p>
      </dsp:txBody>
      <dsp:txXfrm>
        <a:off x="2825133" y="1125199"/>
        <a:ext cx="2565363" cy="1776631"/>
      </dsp:txXfrm>
    </dsp:sp>
    <dsp:sp modelId="{5C8A5D29-F25E-4258-8731-33DAB077B917}">
      <dsp:nvSpPr>
        <dsp:cNvPr id="0" name=""/>
        <dsp:cNvSpPr/>
      </dsp:nvSpPr>
      <dsp:spPr>
        <a:xfrm>
          <a:off x="3663658" y="296105"/>
          <a:ext cx="888315" cy="88831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57" tIns="12700" rIns="69257" bIns="12700" numCol="1" spcCol="1270" anchor="ctr" anchorCtr="0">
          <a:noAutofit/>
        </a:bodyPr>
        <a:lstStyle/>
        <a:p>
          <a:pPr marL="0" lvl="0" indent="0" algn="ctr" defTabSz="1911350">
            <a:lnSpc>
              <a:spcPct val="90000"/>
            </a:lnSpc>
            <a:spcBef>
              <a:spcPct val="0"/>
            </a:spcBef>
            <a:spcAft>
              <a:spcPct val="35000"/>
            </a:spcAft>
            <a:buNone/>
          </a:pPr>
          <a:r>
            <a:rPr lang="en-US" sz="4300" kern="1200"/>
            <a:t>2</a:t>
          </a:r>
        </a:p>
      </dsp:txBody>
      <dsp:txXfrm>
        <a:off x="3793749" y="426196"/>
        <a:ext cx="628133" cy="628133"/>
      </dsp:txXfrm>
    </dsp:sp>
    <dsp:sp modelId="{5B31DB7A-60EC-4F22-9D60-A19D9E9E9B20}">
      <dsp:nvSpPr>
        <dsp:cNvPr id="0" name=""/>
        <dsp:cNvSpPr/>
      </dsp:nvSpPr>
      <dsp:spPr>
        <a:xfrm>
          <a:off x="2825133" y="2960980"/>
          <a:ext cx="256536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80340-8614-4EEB-BCF6-92DB5864E535}">
      <dsp:nvSpPr>
        <dsp:cNvPr id="0" name=""/>
        <dsp:cNvSpPr/>
      </dsp:nvSpPr>
      <dsp:spPr>
        <a:xfrm>
          <a:off x="5647034" y="0"/>
          <a:ext cx="2565363" cy="296105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006" tIns="330200" rIns="200006" bIns="330200" numCol="1" spcCol="1270" anchor="t" anchorCtr="0">
          <a:noAutofit/>
        </a:bodyPr>
        <a:lstStyle/>
        <a:p>
          <a:pPr marL="0" lvl="0" indent="0" algn="ctr" defTabSz="844550">
            <a:lnSpc>
              <a:spcPct val="90000"/>
            </a:lnSpc>
            <a:spcBef>
              <a:spcPct val="0"/>
            </a:spcBef>
            <a:spcAft>
              <a:spcPct val="35000"/>
            </a:spcAft>
            <a:buNone/>
          </a:pPr>
          <a:r>
            <a:rPr lang="en-US" sz="1900" b="1" kern="1200" dirty="0"/>
            <a:t>AGREE TO AGREE</a:t>
          </a:r>
        </a:p>
        <a:p>
          <a:pPr marL="0" lvl="0" indent="0" algn="ctr" defTabSz="844550">
            <a:lnSpc>
              <a:spcPct val="90000"/>
            </a:lnSpc>
            <a:spcBef>
              <a:spcPct val="0"/>
            </a:spcBef>
            <a:spcAft>
              <a:spcPct val="35000"/>
            </a:spcAft>
            <a:buNone/>
          </a:pPr>
          <a:r>
            <a:rPr lang="en-US" sz="1900" kern="1200" dirty="0"/>
            <a:t>Set Common Goals</a:t>
          </a:r>
        </a:p>
      </dsp:txBody>
      <dsp:txXfrm>
        <a:off x="5647034" y="1125199"/>
        <a:ext cx="2565363" cy="1776631"/>
      </dsp:txXfrm>
    </dsp:sp>
    <dsp:sp modelId="{2B7638DB-1B8A-42BE-B7DC-00A1ACBC923A}">
      <dsp:nvSpPr>
        <dsp:cNvPr id="0" name=""/>
        <dsp:cNvSpPr/>
      </dsp:nvSpPr>
      <dsp:spPr>
        <a:xfrm>
          <a:off x="6485558" y="296105"/>
          <a:ext cx="888315" cy="88831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57" tIns="12700" rIns="69257" bIns="12700" numCol="1" spcCol="1270" anchor="ctr" anchorCtr="0">
          <a:noAutofit/>
        </a:bodyPr>
        <a:lstStyle/>
        <a:p>
          <a:pPr marL="0" lvl="0" indent="0" algn="ctr" defTabSz="1911350">
            <a:lnSpc>
              <a:spcPct val="90000"/>
            </a:lnSpc>
            <a:spcBef>
              <a:spcPct val="0"/>
            </a:spcBef>
            <a:spcAft>
              <a:spcPct val="35000"/>
            </a:spcAft>
            <a:buNone/>
          </a:pPr>
          <a:r>
            <a:rPr lang="en-US" sz="4300" kern="1200" dirty="0"/>
            <a:t>3</a:t>
          </a:r>
        </a:p>
      </dsp:txBody>
      <dsp:txXfrm>
        <a:off x="6615649" y="426196"/>
        <a:ext cx="628133" cy="628133"/>
      </dsp:txXfrm>
    </dsp:sp>
    <dsp:sp modelId="{5822CCB8-4FB4-4D2D-A98D-02FD7370937C}">
      <dsp:nvSpPr>
        <dsp:cNvPr id="0" name=""/>
        <dsp:cNvSpPr/>
      </dsp:nvSpPr>
      <dsp:spPr>
        <a:xfrm>
          <a:off x="5647034" y="2960980"/>
          <a:ext cx="256536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EA26F-E85C-4863-9E25-C77C0987E7C3}">
      <dsp:nvSpPr>
        <dsp:cNvPr id="0" name=""/>
        <dsp:cNvSpPr/>
      </dsp:nvSpPr>
      <dsp:spPr>
        <a:xfrm>
          <a:off x="8468934" y="0"/>
          <a:ext cx="2565363" cy="296105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006" tIns="330200" rIns="200006" bIns="330200" numCol="1" spcCol="1270" anchor="t" anchorCtr="0">
          <a:noAutofit/>
        </a:bodyPr>
        <a:lstStyle/>
        <a:p>
          <a:pPr marL="0" lvl="0" indent="0" algn="ctr" defTabSz="844550">
            <a:lnSpc>
              <a:spcPct val="90000"/>
            </a:lnSpc>
            <a:spcBef>
              <a:spcPct val="0"/>
            </a:spcBef>
            <a:spcAft>
              <a:spcPct val="35000"/>
            </a:spcAft>
            <a:buNone/>
          </a:pPr>
          <a:r>
            <a:rPr lang="en-US" sz="1900" b="1" kern="1200" dirty="0"/>
            <a:t>ACCOUNTABILITY</a:t>
          </a:r>
        </a:p>
        <a:p>
          <a:pPr marL="0" lvl="0" indent="0" algn="ctr" defTabSz="844550">
            <a:lnSpc>
              <a:spcPct val="90000"/>
            </a:lnSpc>
            <a:spcBef>
              <a:spcPct val="0"/>
            </a:spcBef>
            <a:spcAft>
              <a:spcPct val="35000"/>
            </a:spcAft>
            <a:buNone/>
          </a:pPr>
          <a:r>
            <a:rPr lang="en-US" sz="1900" kern="1200" dirty="0"/>
            <a:t>Hold People Accountable</a:t>
          </a:r>
        </a:p>
      </dsp:txBody>
      <dsp:txXfrm>
        <a:off x="8468934" y="1125199"/>
        <a:ext cx="2565363" cy="1776631"/>
      </dsp:txXfrm>
    </dsp:sp>
    <dsp:sp modelId="{94D85571-5BEC-4E01-B39F-5A5CA64BDB48}">
      <dsp:nvSpPr>
        <dsp:cNvPr id="0" name=""/>
        <dsp:cNvSpPr/>
      </dsp:nvSpPr>
      <dsp:spPr>
        <a:xfrm>
          <a:off x="9307458" y="296105"/>
          <a:ext cx="888315" cy="88831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57" tIns="12700" rIns="69257" bIns="12700" numCol="1" spcCol="1270" anchor="ctr" anchorCtr="0">
          <a:noAutofit/>
        </a:bodyPr>
        <a:lstStyle/>
        <a:p>
          <a:pPr marL="0" lvl="0" indent="0" algn="ctr" defTabSz="1911350">
            <a:lnSpc>
              <a:spcPct val="90000"/>
            </a:lnSpc>
            <a:spcBef>
              <a:spcPct val="0"/>
            </a:spcBef>
            <a:spcAft>
              <a:spcPct val="35000"/>
            </a:spcAft>
            <a:buNone/>
          </a:pPr>
          <a:r>
            <a:rPr lang="en-US" sz="4300" kern="1200"/>
            <a:t>4</a:t>
          </a:r>
        </a:p>
      </dsp:txBody>
      <dsp:txXfrm>
        <a:off x="9437549" y="426196"/>
        <a:ext cx="628133" cy="628133"/>
      </dsp:txXfrm>
    </dsp:sp>
    <dsp:sp modelId="{9E207C31-443C-46F9-A253-75795D6344B4}">
      <dsp:nvSpPr>
        <dsp:cNvPr id="0" name=""/>
        <dsp:cNvSpPr/>
      </dsp:nvSpPr>
      <dsp:spPr>
        <a:xfrm>
          <a:off x="8468934" y="2960980"/>
          <a:ext cx="256536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1F4867-1ECB-604E-AF04-9C55895FA1EB}" type="datetimeFigureOut">
              <a:rPr lang="en-US" smtClean="0"/>
              <a:t>10/13/2019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D4E117E-E24C-0F4E-9934-F9C75A04ED4A}" type="slidenum">
              <a:rPr lang="en-US" smtClean="0"/>
              <a:t>‹#›</a:t>
            </a:fld>
            <a:endParaRPr lang="en-US"/>
          </a:p>
        </p:txBody>
      </p:sp>
    </p:spTree>
    <p:extLst>
      <p:ext uri="{BB962C8B-B14F-4D97-AF65-F5344CB8AC3E}">
        <p14:creationId xmlns:p14="http://schemas.microsoft.com/office/powerpoint/2010/main" val="185610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vent.com/en/meet-cvent-educause-201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su.edu/academics/colleg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ving.purdue.edu/s/1461/campaign/start.aspx?sid=1461&amp;gid=1010&amp;pgid=497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urdue.edu/hr/General_Information/audience/currentfacultystaff.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MIKE</a:t>
            </a:r>
          </a:p>
          <a:p>
            <a:pPr defTabSz="931774">
              <a:defRPr/>
            </a:pPr>
            <a:endParaRPr lang="en-US" dirty="0">
              <a:hlinkClick r:id="rId3"/>
            </a:endParaRPr>
          </a:p>
          <a:p>
            <a:pPr defTabSz="931774">
              <a:defRPr/>
            </a:pPr>
            <a:endParaRPr lang="en-US" dirty="0">
              <a:hlinkClick r:id="rId3"/>
            </a:endParaRPr>
          </a:p>
          <a:p>
            <a:pPr defTabSz="931774">
              <a:defRPr/>
            </a:pPr>
            <a:r>
              <a:rPr lang="en-US" dirty="0">
                <a:hlinkClick r:id="rId3"/>
              </a:rPr>
              <a:t>https://www.cvent.com/en/meet-cvent-educause-2019</a:t>
            </a:r>
            <a:endParaRPr lang="en-US" dirty="0"/>
          </a:p>
          <a:p>
            <a:pPr defTabSz="931774">
              <a:defRPr/>
            </a:pPr>
            <a:endParaRPr lang="en-US" dirty="0"/>
          </a:p>
          <a:p>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1</a:t>
            </a:fld>
            <a:endParaRPr lang="en-US"/>
          </a:p>
        </p:txBody>
      </p:sp>
    </p:spTree>
    <p:extLst>
      <p:ext uri="{BB962C8B-B14F-4D97-AF65-F5344CB8AC3E}">
        <p14:creationId xmlns:p14="http://schemas.microsoft.com/office/powerpoint/2010/main" val="335042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b="1" dirty="0">
                <a:solidFill>
                  <a:srgbClr val="434343"/>
                </a:solidFill>
                <a:latin typeface="Verdana" panose="020B0604030504040204" pitchFamily="34" charset="0"/>
              </a:rPr>
              <a:t>Presenter: NICK</a:t>
            </a:r>
            <a:endParaRPr lang="en-US" sz="900" dirty="0"/>
          </a:p>
          <a:p>
            <a:endParaRPr lang="en-US" sz="900" dirty="0"/>
          </a:p>
          <a:p>
            <a:pPr lvl="0"/>
            <a:r>
              <a:rPr lang="en-US" dirty="0"/>
              <a:t>Pre-2012 – Challenge. didn’t have a reliable online registration system. Uphill battle. Hiring manager explained that they needed more people who understood how important this was. Nick was experienced with online registration because they had a homegrown system at UCLA. He had been in an environment that used it and knew how successful it was and how successful it could be.</a:t>
            </a:r>
            <a:r>
              <a:rPr lang="en-US" dirty="0">
                <a:effectLst/>
              </a:rPr>
              <a:t> </a:t>
            </a:r>
            <a:endParaRPr lang="en-US" dirty="0"/>
          </a:p>
          <a:p>
            <a:pPr lvl="0"/>
            <a:r>
              <a:rPr lang="en-US" dirty="0"/>
              <a:t>2012</a:t>
            </a:r>
          </a:p>
          <a:p>
            <a:pPr marL="174708" indent="-174708">
              <a:buFontTx/>
              <a:buChar char="-"/>
            </a:pPr>
            <a:r>
              <a:rPr lang="en-US" dirty="0"/>
              <a:t>September 2012, Purdue was in the RFP process and Cvent was a finalist (top 3) and Cvent was doing demos with IT and other departments.</a:t>
            </a:r>
            <a:endParaRPr lang="en-US" sz="1800" dirty="0"/>
          </a:p>
          <a:p>
            <a:pPr marL="174708" indent="-174708">
              <a:buFontTx/>
              <a:buChar char="-"/>
            </a:pPr>
            <a:r>
              <a:rPr lang="en-US" dirty="0"/>
              <a:t>Fall 2012 – Nick and the Director made decision together</a:t>
            </a:r>
            <a:r>
              <a:rPr lang="en-US" b="1" dirty="0"/>
              <a:t>. Clearly the right solution or Purdue because “Cvent is an event registration tool.” This was one of the things that stood out because this was THE RIGHT tool to do the job. The department was limping along with a system that was not designed for people who run events. Event registration is the core competency of Cvent.</a:t>
            </a:r>
            <a:endParaRPr lang="en-US" sz="1800" dirty="0"/>
          </a:p>
          <a:p>
            <a:pPr lvl="1"/>
            <a:r>
              <a:rPr lang="en-US" dirty="0"/>
              <a:t>Had been working with another company to do abstract submissions and collections and they also had registration to sell them. </a:t>
            </a:r>
            <a:endParaRPr lang="en-US" sz="1800" dirty="0"/>
          </a:p>
          <a:p>
            <a:pPr lvl="0"/>
            <a:r>
              <a:rPr lang="en-US" dirty="0"/>
              <a:t>2013 - January 2013 - implementation</a:t>
            </a:r>
            <a:endParaRPr lang="en-US" sz="1800" dirty="0"/>
          </a:p>
          <a:p>
            <a:endParaRPr lang="en-US" b="1" dirty="0">
              <a:solidFill>
                <a:schemeClr val="accent2"/>
              </a:solidFill>
            </a:endParaRPr>
          </a:p>
        </p:txBody>
      </p:sp>
      <p:sp>
        <p:nvSpPr>
          <p:cNvPr id="4" name="Slide Number Placeholder 3"/>
          <p:cNvSpPr>
            <a:spLocks noGrp="1"/>
          </p:cNvSpPr>
          <p:nvPr>
            <p:ph type="sldNum" sz="quarter" idx="5"/>
          </p:nvPr>
        </p:nvSpPr>
        <p:spPr/>
        <p:txBody>
          <a:bodyPr/>
          <a:lstStyle/>
          <a:p>
            <a:fld id="{CD4E117E-E24C-0F4E-9934-F9C75A04ED4A}" type="slidenum">
              <a:rPr lang="en-US" smtClean="0"/>
              <a:t>10</a:t>
            </a:fld>
            <a:endParaRPr lang="en-US"/>
          </a:p>
        </p:txBody>
      </p:sp>
    </p:spTree>
    <p:extLst>
      <p:ext uri="{BB962C8B-B14F-4D97-AF65-F5344CB8AC3E}">
        <p14:creationId xmlns:p14="http://schemas.microsoft.com/office/powerpoint/2010/main" val="332422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these is Penn State, Cvent client since 2003</a:t>
            </a:r>
          </a:p>
          <a:p>
            <a:r>
              <a:rPr lang="en-US" i="1" dirty="0"/>
              <a:t>~4000 Programs &amp; 100,000 a Year Registrations for the University</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11</a:t>
            </a:fld>
            <a:endParaRPr lang="en-US"/>
          </a:p>
        </p:txBody>
      </p:sp>
    </p:spTree>
    <p:extLst>
      <p:ext uri="{BB962C8B-B14F-4D97-AF65-F5344CB8AC3E}">
        <p14:creationId xmlns:p14="http://schemas.microsoft.com/office/powerpoint/2010/main" val="285225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b="1" dirty="0">
                <a:solidFill>
                  <a:srgbClr val="434343"/>
                </a:solidFill>
                <a:latin typeface="Verdana" panose="020B0604030504040204" pitchFamily="34" charset="0"/>
              </a:rPr>
              <a:t>Presenter: MARY</a:t>
            </a:r>
          </a:p>
          <a:p>
            <a:pPr defTabSz="698830">
              <a:defRPr/>
            </a:pPr>
            <a:endParaRPr lang="en-US" b="1" dirty="0">
              <a:solidFill>
                <a:srgbClr val="434343"/>
              </a:solidFill>
              <a:latin typeface="Verdana" panose="020B0604030504040204" pitchFamily="34" charset="0"/>
            </a:endParaRPr>
          </a:p>
          <a:p>
            <a:pPr defTabSz="698830">
              <a:defRPr/>
            </a:pPr>
            <a:r>
              <a:rPr lang="en-US" dirty="0">
                <a:hlinkClick r:id="rId3"/>
              </a:rPr>
              <a:t>https://www.psu.edu/academics/colleges</a:t>
            </a:r>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12</a:t>
            </a:fld>
            <a:endParaRPr lang="en-US"/>
          </a:p>
        </p:txBody>
      </p:sp>
    </p:spTree>
    <p:extLst>
      <p:ext uri="{BB962C8B-B14F-4D97-AF65-F5344CB8AC3E}">
        <p14:creationId xmlns:p14="http://schemas.microsoft.com/office/powerpoint/2010/main" val="89973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MARY</a:t>
            </a:r>
            <a:endParaRPr lang="en-US" b="1" dirty="0"/>
          </a:p>
          <a:p>
            <a:endParaRPr lang="en-US" b="1" dirty="0"/>
          </a:p>
          <a:p>
            <a:r>
              <a:rPr lang="en-US" b="1" dirty="0"/>
              <a:t>Drivers for Cvent – 2003: </a:t>
            </a:r>
          </a:p>
          <a:p>
            <a:pPr marL="174708" indent="-174708" defTabSz="931774">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Demand for event services exceeding supply - </a:t>
            </a:r>
            <a:r>
              <a:rPr lang="en-US" dirty="0"/>
              <a:t>Addressing the increasing demand for programmatic events support from OCSC became unsustainable.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74708" indent="-174708">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Growth to support demand hindered by inefficiencies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time-consuming registration process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outdated infrastructure dependent upon multiple databases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overreliance on manual processes from marketing, to registration to onsite event management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absence of standardized services and programs</a:t>
            </a:r>
          </a:p>
          <a:p>
            <a:pPr marL="349415" indent="-349415">
              <a:buFont typeface="Symbol"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t>The College of Agricultural Sciences was in the midst of a transformational process, and success ultimately depended on fundamentally changing the way we do business. </a:t>
            </a:r>
          </a:p>
          <a:p>
            <a:r>
              <a:rPr lang="en-US" dirty="0"/>
              <a:t>Change needed to be quickly implemented and integrated into a new business model</a:t>
            </a:r>
          </a:p>
          <a:p>
            <a:r>
              <a:rPr lang="en-US" dirty="0"/>
              <a:t>Cvent as a tool was used to create change and efficiency across the College</a:t>
            </a:r>
          </a:p>
          <a:p>
            <a:endParaRPr lang="en-US" dirty="0"/>
          </a:p>
          <a:p>
            <a:r>
              <a:rPr lang="en-US" b="1" dirty="0"/>
              <a:t>Evolution – Before and After</a:t>
            </a:r>
          </a:p>
          <a:p>
            <a:r>
              <a:rPr lang="en-US" dirty="0"/>
              <a:t>Before:</a:t>
            </a:r>
          </a:p>
          <a:p>
            <a:pPr marL="349415" indent="-349415">
              <a:buFont typeface="Arial" panose="020B0604020202020204" pitchFamily="34" charset="0"/>
              <a:buChar char="•"/>
            </a:pPr>
            <a:r>
              <a:rPr lang="en-US" dirty="0"/>
              <a:t>Multiple databases</a:t>
            </a:r>
          </a:p>
          <a:p>
            <a:pPr marL="349415" indent="-349415">
              <a:buFont typeface="Arial" panose="020B0604020202020204" pitchFamily="34" charset="0"/>
              <a:buChar char="•"/>
            </a:pPr>
            <a:r>
              <a:rPr lang="en-US" dirty="0"/>
              <a:t>Manual registration process</a:t>
            </a:r>
          </a:p>
          <a:p>
            <a:pPr marL="349415" indent="-349415">
              <a:buFont typeface="Arial" panose="020B0604020202020204" pitchFamily="34" charset="0"/>
              <a:buChar char="•"/>
            </a:pPr>
            <a:r>
              <a:rPr lang="en-US" dirty="0"/>
              <a:t>No standardized brand/ market research</a:t>
            </a:r>
          </a:p>
          <a:p>
            <a:pPr marL="349415" indent="-349415">
              <a:buFont typeface="Arial" panose="020B0604020202020204" pitchFamily="34" charset="0"/>
              <a:buChar char="•"/>
            </a:pPr>
            <a:r>
              <a:rPr lang="en-US" dirty="0"/>
              <a:t>No product consistency </a:t>
            </a:r>
          </a:p>
          <a:p>
            <a:pPr marL="349415" indent="-349415">
              <a:buFont typeface="Arial" panose="020B0604020202020204" pitchFamily="34" charset="0"/>
              <a:buChar char="•"/>
            </a:pPr>
            <a:r>
              <a:rPr lang="en-US" dirty="0"/>
              <a:t>Decentralized, no accountability</a:t>
            </a:r>
          </a:p>
          <a:p>
            <a:pPr marL="349415" indent="-349415">
              <a:buFont typeface="Arial" panose="020B0604020202020204" pitchFamily="34" charset="0"/>
              <a:buChar char="•"/>
            </a:pPr>
            <a:r>
              <a:rPr lang="en-US" dirty="0"/>
              <a:t>Highly Resistant to change</a:t>
            </a:r>
          </a:p>
          <a:p>
            <a:endParaRPr lang="en-US" dirty="0"/>
          </a:p>
          <a:p>
            <a:r>
              <a:rPr lang="en-US" dirty="0"/>
              <a:t>After:</a:t>
            </a:r>
          </a:p>
          <a:p>
            <a:pPr marL="349415" indent="-349415">
              <a:buFont typeface="Arial" panose="020B0604020202020204" pitchFamily="34" charset="0"/>
              <a:buChar char="•"/>
            </a:pPr>
            <a:r>
              <a:rPr lang="en-US" dirty="0"/>
              <a:t>Standardized process and products </a:t>
            </a:r>
          </a:p>
          <a:p>
            <a:pPr marL="349415" indent="-349415">
              <a:buFont typeface="Arial" panose="020B0604020202020204" pitchFamily="34" charset="0"/>
              <a:buChar char="•"/>
            </a:pPr>
            <a:r>
              <a:rPr lang="en-US" dirty="0"/>
              <a:t>Automated marketing platform</a:t>
            </a:r>
          </a:p>
          <a:p>
            <a:pPr marL="349415" indent="-349415">
              <a:buFont typeface="Arial" panose="020B0604020202020204" pitchFamily="34" charset="0"/>
              <a:buChar char="•"/>
            </a:pPr>
            <a:r>
              <a:rPr lang="en-US" dirty="0"/>
              <a:t>Decision making based on data and expertise</a:t>
            </a:r>
          </a:p>
          <a:p>
            <a:pPr marL="349415" indent="-349415">
              <a:buFont typeface="Arial" panose="020B0604020202020204" pitchFamily="34" charset="0"/>
              <a:buChar char="•"/>
            </a:pPr>
            <a:r>
              <a:rPr lang="en-US" dirty="0"/>
              <a:t>Customer centric</a:t>
            </a:r>
          </a:p>
          <a:p>
            <a:pPr marL="349415" indent="-349415">
              <a:buFont typeface="Arial" panose="020B0604020202020204" pitchFamily="34" charset="0"/>
              <a:buChar char="•"/>
            </a:pPr>
            <a:r>
              <a:rPr lang="en-US" dirty="0"/>
              <a:t>Organizational Structure supports strategic goals</a:t>
            </a:r>
          </a:p>
          <a:p>
            <a:endParaRPr lang="en-US" dirty="0"/>
          </a:p>
          <a:p>
            <a:r>
              <a:rPr lang="en-US" dirty="0"/>
              <a:t>Penn State’s Using Cvent Strategically</a:t>
            </a:r>
          </a:p>
          <a:p>
            <a:pPr defTabSz="931774">
              <a:defRPr/>
            </a:pPr>
            <a:r>
              <a:rPr lang="en-US" dirty="0"/>
              <a:t>Without systematic, strategic integration of a system or tool, progress towards organizational goals will be limited </a:t>
            </a:r>
          </a:p>
          <a:p>
            <a:pPr defTabSz="931774">
              <a:defRPr/>
            </a:pPr>
            <a:r>
              <a:rPr lang="en-US" dirty="0"/>
              <a:t>Continuous improvement is necessary</a:t>
            </a:r>
          </a:p>
          <a:p>
            <a:pPr defTabSz="931774">
              <a:defRPr/>
            </a:pPr>
            <a:r>
              <a:rPr lang="en-US" dirty="0"/>
              <a:t>Document your success and build on it</a:t>
            </a:r>
          </a:p>
          <a:p>
            <a:pPr defTabSz="931774">
              <a:defRPr/>
            </a:pPr>
            <a:endParaRPr lang="en-US" dirty="0"/>
          </a:p>
          <a:p>
            <a:endParaRPr lang="en-US" b="1" dirty="0">
              <a:solidFill>
                <a:schemeClr val="accent2"/>
              </a:solidFill>
            </a:endParaRPr>
          </a:p>
        </p:txBody>
      </p:sp>
      <p:sp>
        <p:nvSpPr>
          <p:cNvPr id="4" name="Slide Number Placeholder 3"/>
          <p:cNvSpPr>
            <a:spLocks noGrp="1"/>
          </p:cNvSpPr>
          <p:nvPr>
            <p:ph type="sldNum" sz="quarter" idx="5"/>
          </p:nvPr>
        </p:nvSpPr>
        <p:spPr/>
        <p:txBody>
          <a:bodyPr/>
          <a:lstStyle/>
          <a:p>
            <a:fld id="{CD4E117E-E24C-0F4E-9934-F9C75A04ED4A}" type="slidenum">
              <a:rPr lang="en-US" smtClean="0"/>
              <a:t>13</a:t>
            </a:fld>
            <a:endParaRPr lang="en-US"/>
          </a:p>
        </p:txBody>
      </p:sp>
    </p:spTree>
    <p:extLst>
      <p:ext uri="{BB962C8B-B14F-4D97-AF65-F5344CB8AC3E}">
        <p14:creationId xmlns:p14="http://schemas.microsoft.com/office/powerpoint/2010/main" val="389067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b="1" dirty="0">
                <a:solidFill>
                  <a:srgbClr val="434343"/>
                </a:solidFill>
                <a:latin typeface="Verdana" panose="020B0604030504040204" pitchFamily="34" charset="0"/>
              </a:rPr>
              <a:t>Presenter: MIKE</a:t>
            </a:r>
          </a:p>
          <a:p>
            <a:endParaRPr lang="en-US" dirty="0"/>
          </a:p>
          <a:p>
            <a:pPr fontAlgn="base"/>
            <a:r>
              <a:rPr lang="en-US" dirty="0"/>
              <a:t>Please tell us about your event management strategy, the initial drivers for Cvent and how usage of Cvent across your institution has evolved over time.</a:t>
            </a:r>
          </a:p>
          <a:p>
            <a:pPr fontAlgn="base"/>
            <a:r>
              <a:rPr lang="en-US" dirty="0"/>
              <a:t>Please also provide an overview of your technology infrastructure to support your programs.</a:t>
            </a:r>
          </a:p>
          <a:p>
            <a:r>
              <a:rPr lang="en-US" dirty="0"/>
              <a:t>Also, I noticed that each of you use the eCommerce gateway. It would be helpful to learn a little more about that in this next section.</a:t>
            </a:r>
          </a:p>
          <a:p>
            <a:r>
              <a:rPr lang="en-US" dirty="0"/>
              <a:t> </a:t>
            </a:r>
          </a:p>
          <a:p>
            <a:r>
              <a:rPr lang="en-US" dirty="0"/>
              <a:t>Let’s start with Kyle and MU’s story </a:t>
            </a:r>
          </a:p>
          <a:p>
            <a:r>
              <a:rPr lang="en-US" dirty="0"/>
              <a:t>Penn State next (growth and expansion from within a department across institution)</a:t>
            </a:r>
          </a:p>
          <a:p>
            <a:r>
              <a:rPr lang="en-US"/>
              <a:t>Purdue next</a:t>
            </a:r>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14</a:t>
            </a:fld>
            <a:endParaRPr lang="en-US"/>
          </a:p>
        </p:txBody>
      </p:sp>
    </p:spTree>
    <p:extLst>
      <p:ext uri="{BB962C8B-B14F-4D97-AF65-F5344CB8AC3E}">
        <p14:creationId xmlns:p14="http://schemas.microsoft.com/office/powerpoint/2010/main" val="5053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b="1" dirty="0">
                <a:solidFill>
                  <a:srgbClr val="434343"/>
                </a:solidFill>
                <a:latin typeface="Verdana" panose="020B0604030504040204" pitchFamily="34" charset="0"/>
              </a:rPr>
              <a:t>Presenter: KYLE</a:t>
            </a:r>
          </a:p>
          <a:p>
            <a:endParaRPr lang="en-US" dirty="0"/>
          </a:p>
          <a:p>
            <a:r>
              <a:rPr lang="en-US" dirty="0"/>
              <a:t>Cvent is the center of all events (whether for free or for fee)</a:t>
            </a:r>
          </a:p>
          <a:p>
            <a:pPr marL="174708" indent="-174708">
              <a:buFontTx/>
              <a:buChar char="-"/>
            </a:pPr>
            <a:r>
              <a:rPr lang="en-US" dirty="0"/>
              <a:t>Where we do charge for a fee, we need to enough cost recovery in higher ed so that we can subsidize those events that they can offer for free (new paradigm for higher ed because we’re in a world where state and federal funds are declining. </a:t>
            </a:r>
          </a:p>
          <a:p>
            <a:pPr marL="174708" indent="-174708">
              <a:buFontTx/>
              <a:buChar char="-"/>
            </a:pPr>
            <a:r>
              <a:rPr lang="en-US" dirty="0"/>
              <a:t>80% of revenue generated by Extension is through events – if we do not price well where we can’t charge, then we aren’t able to provide the same level of service to audiences that aren’t able to pay</a:t>
            </a:r>
          </a:p>
          <a:p>
            <a:endParaRPr lang="en-US" dirty="0"/>
          </a:p>
          <a:p>
            <a:r>
              <a:rPr lang="en-US" dirty="0"/>
              <a:t>and integrates </a:t>
            </a:r>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15</a:t>
            </a:fld>
            <a:endParaRPr lang="en-US"/>
          </a:p>
        </p:txBody>
      </p:sp>
    </p:spTree>
    <p:extLst>
      <p:ext uri="{BB962C8B-B14F-4D97-AF65-F5344CB8AC3E}">
        <p14:creationId xmlns:p14="http://schemas.microsoft.com/office/powerpoint/2010/main" val="303528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KYLE</a:t>
            </a:r>
            <a:endParaRPr lang="en-US" dirty="0"/>
          </a:p>
          <a:p>
            <a:pPr defTabSz="931774">
              <a:defRPr/>
            </a:pPr>
            <a:endParaRPr lang="en-US" dirty="0"/>
          </a:p>
          <a:p>
            <a:pPr defTabSz="931774">
              <a:defRPr/>
            </a:pPr>
            <a:r>
              <a:rPr lang="en-US" dirty="0"/>
              <a:t>Cvent is the system to help pass through the information to make the accounting and financial side work</a:t>
            </a:r>
          </a:p>
          <a:p>
            <a:pPr defTabSz="931774">
              <a:defRPr/>
            </a:pPr>
            <a:endParaRPr lang="en-US" dirty="0"/>
          </a:p>
          <a:p>
            <a:pPr defTabSz="931774">
              <a:defRPr/>
            </a:pPr>
            <a:r>
              <a:rPr lang="en-US" dirty="0"/>
              <a:t>Being able to manage the monies and also show the ROI of the </a:t>
            </a:r>
          </a:p>
          <a:p>
            <a:pPr defTabSz="931774">
              <a:defRPr/>
            </a:pPr>
            <a:endParaRPr lang="en-US" dirty="0"/>
          </a:p>
          <a:p>
            <a:pPr defTabSz="931774">
              <a:defRPr/>
            </a:pPr>
            <a:r>
              <a:rPr lang="en-US" dirty="0"/>
              <a:t>Everything is feeding into Magento and then Magento permissions need to flow through Cvent and then Cvent integrates with all the financial side.</a:t>
            </a:r>
          </a:p>
          <a:p>
            <a:pPr defTabSz="931774">
              <a:defRPr/>
            </a:pPr>
            <a:r>
              <a:rPr lang="en-US" dirty="0"/>
              <a:t>If Cvent weren’t there, they wouldn’t be able to track or streamline their approach.  </a:t>
            </a:r>
          </a:p>
          <a:p>
            <a:pPr defTabSz="931774">
              <a:defRPr/>
            </a:pPr>
            <a:endParaRPr lang="en-US" dirty="0"/>
          </a:p>
          <a:p>
            <a:pPr defTabSz="931774">
              <a:defRPr/>
            </a:pPr>
            <a:r>
              <a:rPr lang="en-US" dirty="0"/>
              <a:t>Cvent’s role</a:t>
            </a:r>
          </a:p>
          <a:p>
            <a:pPr marL="174708" indent="-174708" defTabSz="931774">
              <a:buFontTx/>
              <a:buChar char="-"/>
              <a:defRPr/>
            </a:pPr>
            <a:r>
              <a:rPr lang="en-US" dirty="0"/>
              <a:t>Accounting railroad – university funding and grants and tracking the spend of grants on specific initiatives and it’s an accounting railroad that Cvent allows to happen</a:t>
            </a:r>
          </a:p>
          <a:p>
            <a:pPr marL="174708" indent="-174708" defTabSz="931774">
              <a:buFontTx/>
              <a:buChar char="-"/>
              <a:defRPr/>
            </a:pPr>
            <a:endParaRPr lang="en-US" dirty="0"/>
          </a:p>
          <a:p>
            <a:pPr marL="174708" indent="-174708" defTabSz="931774">
              <a:buFontTx/>
              <a:buChar char="-"/>
              <a:defRPr/>
            </a:pPr>
            <a:br>
              <a:rPr lang="en-US" dirty="0"/>
            </a:br>
            <a:r>
              <a:rPr lang="en-US" dirty="0"/>
              <a:t>Why is Cvent even more important – they need to track where the monies go and what’s the return on their investment</a:t>
            </a:r>
          </a:p>
          <a:p>
            <a:pPr marL="174708" indent="-174708" defTabSz="931774">
              <a:buFontTx/>
              <a:buChar char="-"/>
              <a:defRPr/>
            </a:pPr>
            <a:endParaRPr lang="en-US" dirty="0"/>
          </a:p>
          <a:p>
            <a:pPr marL="174708" indent="-174708" defTabSz="931774">
              <a:buFontTx/>
              <a:buChar char="-"/>
              <a:defRPr/>
            </a:pPr>
            <a:r>
              <a:rPr lang="en-US" dirty="0"/>
              <a:t>What if we didn’t do this?  What are we trying to solve for?  What are we looking for?</a:t>
            </a:r>
          </a:p>
          <a:p>
            <a:pPr marL="640594" lvl="1" indent="-174708" defTabSz="931774">
              <a:buFontTx/>
              <a:buChar char="-"/>
              <a:defRPr/>
            </a:pPr>
            <a:r>
              <a:rPr lang="en-US" dirty="0"/>
              <a:t>We could have replaced their registration platform that they previously had.  We would not be able to market it the way they want to (250K – Cvent’s central database will have contact information on anybody the programs have touched).  They wouldn’t be able to feed into Magento.  Wouldn’t have ease of use for shopping cart.  They’d have to re-route funds which is manual and tons of room for human error and wouldn’t be able to scale the way they have and want to.</a:t>
            </a:r>
          </a:p>
          <a:p>
            <a:pPr marL="640594" lvl="1" indent="-174708" defTabSz="931774">
              <a:buFontTx/>
              <a:buChar char="-"/>
              <a:defRPr/>
            </a:pPr>
            <a:r>
              <a:rPr lang="en-US" dirty="0"/>
              <a:t>A university is like a conglomerate of 15 different businesses that have to play nice in the sandbox together.</a:t>
            </a:r>
          </a:p>
          <a:p>
            <a:pPr defTabSz="931774">
              <a:defRPr/>
            </a:pPr>
            <a:endParaRPr lang="en-US" dirty="0"/>
          </a:p>
          <a:p>
            <a:pPr defTabSz="931774">
              <a:defRPr/>
            </a:pPr>
            <a:r>
              <a:rPr lang="en-US" dirty="0"/>
              <a:t>Scalable and </a:t>
            </a:r>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16</a:t>
            </a:fld>
            <a:endParaRPr lang="en-US"/>
          </a:p>
        </p:txBody>
      </p:sp>
    </p:spTree>
    <p:extLst>
      <p:ext uri="{BB962C8B-B14F-4D97-AF65-F5344CB8AC3E}">
        <p14:creationId xmlns:p14="http://schemas.microsoft.com/office/powerpoint/2010/main" val="212396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MARY</a:t>
            </a: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17</a:t>
            </a:fld>
            <a:endParaRPr lang="en-US"/>
          </a:p>
        </p:txBody>
      </p:sp>
    </p:spTree>
    <p:extLst>
      <p:ext uri="{BB962C8B-B14F-4D97-AF65-F5344CB8AC3E}">
        <p14:creationId xmlns:p14="http://schemas.microsoft.com/office/powerpoint/2010/main" val="179512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NICK</a:t>
            </a:r>
            <a:endParaRPr lang="en-US" dirty="0"/>
          </a:p>
          <a:p>
            <a:pPr defTabSz="931774">
              <a:defRPr/>
            </a:pPr>
            <a:endParaRPr lang="en-US" dirty="0"/>
          </a:p>
          <a:p>
            <a:pPr defTabSz="931774">
              <a:defRPr/>
            </a:pPr>
            <a:r>
              <a:rPr lang="en-US" b="1" dirty="0">
                <a:cs typeface="Arial"/>
              </a:rPr>
              <a:t>Integrated Enterprise Platform</a:t>
            </a:r>
            <a:endParaRPr lang="en-US" sz="1400" dirty="0">
              <a:solidFill>
                <a:srgbClr val="C00000"/>
              </a:solidFill>
              <a:cs typeface="Arial"/>
            </a:endParaRP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18</a:t>
            </a:fld>
            <a:endParaRPr lang="en-US"/>
          </a:p>
        </p:txBody>
      </p:sp>
    </p:spTree>
    <p:extLst>
      <p:ext uri="{BB962C8B-B14F-4D97-AF65-F5344CB8AC3E}">
        <p14:creationId xmlns:p14="http://schemas.microsoft.com/office/powerpoint/2010/main" val="344920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defRPr/>
            </a:pPr>
            <a:r>
              <a:rPr lang="en-US" b="1" dirty="0">
                <a:solidFill>
                  <a:srgbClr val="434343"/>
                </a:solidFill>
                <a:latin typeface="Verdana" panose="020B0604030504040204" pitchFamily="34" charset="0"/>
              </a:rPr>
              <a:t>Presenter: MIKE</a:t>
            </a:r>
            <a:endParaRPr lang="en-US" dirty="0"/>
          </a:p>
          <a:p>
            <a:pPr fontAlgn="base"/>
            <a:endParaRPr lang="en-US" dirty="0"/>
          </a:p>
          <a:p>
            <a:pPr fontAlgn="base"/>
            <a:r>
              <a:rPr lang="en-US" dirty="0"/>
              <a:t>In my discussions with each of you leading up to this session, I heard some great examples of best practices as it relates to implementation and measuring your success.</a:t>
            </a:r>
          </a:p>
          <a:p>
            <a:pPr fontAlgn="base"/>
            <a:r>
              <a:rPr lang="en-US" dirty="0"/>
              <a:t>While we could easily have separate sessions dedicated to each of your experiences, lessons learned and best practices, let’s try and give this audience the cliff’s notes version.</a:t>
            </a:r>
          </a:p>
          <a:p>
            <a:pPr fontAlgn="base"/>
            <a:endParaRPr lang="en-US" dirty="0"/>
          </a:p>
          <a:p>
            <a:pPr fontAlgn="base"/>
            <a:r>
              <a:rPr lang="en-US" b="1" dirty="0"/>
              <a:t>Mary:</a:t>
            </a:r>
            <a:r>
              <a:rPr lang="en-US" dirty="0"/>
              <a:t> You’ve mentioned that the most common question you receive is around implementation. Could you tell us your best practices as it relates to IMPLEMENTATION?</a:t>
            </a:r>
          </a:p>
          <a:p>
            <a:pPr fontAlgn="base"/>
            <a:r>
              <a:rPr lang="en-US" b="1" dirty="0"/>
              <a:t>Nick:</a:t>
            </a:r>
            <a:r>
              <a:rPr lang="en-US" dirty="0"/>
              <a:t> could you tell us your best practices as it relates to MEASURING SUCCESS?</a:t>
            </a:r>
          </a:p>
          <a:p>
            <a:pPr fontAlgn="base"/>
            <a:r>
              <a:rPr lang="en-US" b="1" dirty="0"/>
              <a:t>Kyle:</a:t>
            </a:r>
            <a:r>
              <a:rPr lang="en-US" dirty="0"/>
              <a:t> Could you share how you’ve been tracking your success, ROI &amp; VISION FOR THE FUTURE for MU Extension? </a:t>
            </a:r>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19</a:t>
            </a:fld>
            <a:endParaRPr lang="en-US"/>
          </a:p>
        </p:txBody>
      </p:sp>
    </p:spTree>
    <p:extLst>
      <p:ext uri="{BB962C8B-B14F-4D97-AF65-F5344CB8AC3E}">
        <p14:creationId xmlns:p14="http://schemas.microsoft.com/office/powerpoint/2010/main" val="324825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MIKE</a:t>
            </a:r>
          </a:p>
          <a:p>
            <a:pPr defTabSz="931774">
              <a:defRPr/>
            </a:pPr>
            <a:endParaRPr lang="en-US" dirty="0"/>
          </a:p>
          <a:p>
            <a:pPr fontAlgn="base"/>
            <a:r>
              <a:rPr lang="en-US" dirty="0"/>
              <a:t>Kyle Flinn, Director of Enterprise Program Management for Extension (University of Missouri)</a:t>
            </a:r>
          </a:p>
          <a:p>
            <a:pPr fontAlgn="base"/>
            <a:r>
              <a:rPr lang="en-US" dirty="0"/>
              <a:t>Mary Seaton, Assistant Director of College Relations, Manager, Office of Conferences and Short Courses (Penn State)</a:t>
            </a:r>
          </a:p>
          <a:p>
            <a:pPr fontAlgn="base"/>
            <a:r>
              <a:rPr lang="en-US" dirty="0"/>
              <a:t>Nick Bonora, Director, Purdue Conferences (Purdue University)</a:t>
            </a:r>
          </a:p>
          <a:p>
            <a:pPr defTabSz="931774">
              <a:defRPr/>
            </a:pPr>
            <a:endParaRPr lang="en-US" dirty="0"/>
          </a:p>
          <a:p>
            <a:pPr defTabSz="931774">
              <a:defRPr/>
            </a:pPr>
            <a:r>
              <a:rPr lang="en-US" dirty="0"/>
              <a:t>Call out that some are system-wide, large university wide or focused solely on Extension and Continuing Ed</a:t>
            </a:r>
          </a:p>
          <a:p>
            <a:pPr defTabSz="931774">
              <a:defRPr/>
            </a:pPr>
            <a:endParaRPr lang="en-US" dirty="0"/>
          </a:p>
          <a:p>
            <a:pPr lvl="0"/>
            <a:r>
              <a:rPr lang="en-US" dirty="0"/>
              <a:t>Kyle Flinn is the Director of Enterprise Program Management for Extension at the University of Missouri. He joined Extension in April 2016 to lead a comprehensive technology program which integrated best-in-class e-commerce, e-marketing, e-learning and event management platforms. Previously, Kyle worked for Sprint Corporation for 20 years where he led highly complex technology upgrade programs. He finished his Sprint career as a technologist and staff manager in the Office of the CEO. He holds a Bachelor of Arts degree from the University of Kansas and an MBA from Baker University.</a:t>
            </a:r>
          </a:p>
          <a:p>
            <a:pPr lvl="0"/>
            <a:r>
              <a:rPr lang="en-US" dirty="0"/>
              <a:t>Mary Seaton is the Assistant Director of College Relations at Penn State University. In addition to external relations, one of her many responsibilities includes leading the Office of Conferences and Short Courses, which she has helped transformed to a highly productive central service unit for the entire university.  She has spent 18 years developing, implementing, and managing programs and events.  During this time, she identified opportunities to increase efficiency through technology investments and integrations, streamline operations and deliver greater value to stakeholders across the university.  They have been using Cvent for 16 years.</a:t>
            </a:r>
          </a:p>
          <a:p>
            <a:pPr lvl="0"/>
            <a:r>
              <a:rPr lang="en-US" dirty="0"/>
              <a:t>Nick Bonora is Director of Purdue Conferences. A natural storyteller who studied theater in college, Nick arrived at Purdue Conferences in 2012 after stints with the Los Angeles Opera, the Autry Museum of the American West and the UCLA Conferences Services department. He considers hospitality to be a way of life, rather than just an industry. Nick enjoys his job because he sees his work as the convergence of service, hospitality and storytelling. He loves being a part of making connections, bringing people together, learning new things and watching the team succeed.</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2</a:t>
            </a:fld>
            <a:endParaRPr lang="en-US"/>
          </a:p>
        </p:txBody>
      </p:sp>
    </p:spTree>
    <p:extLst>
      <p:ext uri="{BB962C8B-B14F-4D97-AF65-F5344CB8AC3E}">
        <p14:creationId xmlns:p14="http://schemas.microsoft.com/office/powerpoint/2010/main" val="141494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MARY</a:t>
            </a:r>
            <a:endParaRPr lang="en-US" dirty="0"/>
          </a:p>
          <a:p>
            <a:pPr defTabSz="931774">
              <a:defRPr/>
            </a:pPr>
            <a:endParaRPr lang="en-US" dirty="0"/>
          </a:p>
          <a:p>
            <a:pPr defTabSz="931774">
              <a:defRPr/>
            </a:pPr>
            <a:r>
              <a:rPr lang="en-US" dirty="0"/>
              <a:t>Mary shared the most common question she receives is around implementation.</a:t>
            </a:r>
          </a:p>
          <a:p>
            <a:pPr defTabSz="931774">
              <a:defRPr/>
            </a:pPr>
            <a:endParaRPr lang="en-US" dirty="0"/>
          </a:p>
          <a:p>
            <a:pPr defTabSz="931774">
              <a:defRPr/>
            </a:pPr>
            <a:r>
              <a:rPr lang="en-US" dirty="0"/>
              <a:t>Tools are only part of the solution: Without systematic, strategic integration of a system or tool, progress towards organizational goals will be limited </a:t>
            </a:r>
          </a:p>
          <a:p>
            <a:pPr defTabSz="931774">
              <a:defRPr/>
            </a:pPr>
            <a:br>
              <a:rPr lang="en-US" dirty="0"/>
            </a:br>
            <a:r>
              <a:rPr lang="en-US" dirty="0"/>
              <a:t>STRUCTURE</a:t>
            </a:r>
          </a:p>
          <a:p>
            <a:pPr marL="349415" indent="-349415">
              <a:buFont typeface="Arial" panose="020B0604020202020204" pitchFamily="34" charset="0"/>
              <a:buChar char="•"/>
            </a:pPr>
            <a:r>
              <a:rPr lang="en-US" dirty="0"/>
              <a:t>Implementation of centralized systems demands standardized processes</a:t>
            </a:r>
          </a:p>
          <a:p>
            <a:pPr marL="349415" indent="-349415">
              <a:buFont typeface="Arial" panose="020B0604020202020204" pitchFamily="34" charset="0"/>
              <a:buChar char="•"/>
            </a:pPr>
            <a:r>
              <a:rPr lang="en-US" dirty="0"/>
              <a:t>Documented implementation plan</a:t>
            </a:r>
          </a:p>
          <a:p>
            <a:pPr marL="349415" indent="-349415">
              <a:buFont typeface="Arial" panose="020B0604020202020204" pitchFamily="34" charset="0"/>
              <a:buChar char="•"/>
            </a:pPr>
            <a:r>
              <a:rPr lang="en-US" dirty="0"/>
              <a:t>System must be used as an </a:t>
            </a:r>
            <a:r>
              <a:rPr lang="en-US" b="1" dirty="0"/>
              <a:t>integrated </a:t>
            </a:r>
            <a:r>
              <a:rPr lang="en-US" dirty="0"/>
              <a:t>part of business operations</a:t>
            </a:r>
          </a:p>
          <a:p>
            <a:pPr marL="349415" indent="-349415">
              <a:buFont typeface="Arial" panose="020B0604020202020204" pitchFamily="34" charset="0"/>
              <a:buChar char="•"/>
            </a:pPr>
            <a:r>
              <a:rPr lang="en-US" dirty="0"/>
              <a:t>Define clear job functions and responsibilities </a:t>
            </a:r>
          </a:p>
          <a:p>
            <a:pPr marL="349415" indent="-349415">
              <a:buFont typeface="Arial" panose="020B0604020202020204" pitchFamily="34" charset="0"/>
              <a:buChar char="•"/>
            </a:pPr>
            <a:r>
              <a:rPr lang="en-US" dirty="0"/>
              <a:t>Drive staff to use their time for the highest and best use (not everything, everywhere)</a:t>
            </a:r>
          </a:p>
          <a:p>
            <a:pPr defTabSz="931774">
              <a:defRPr/>
            </a:pPr>
            <a:endParaRPr lang="en-US" dirty="0"/>
          </a:p>
          <a:p>
            <a:pPr defTabSz="931774">
              <a:defRPr/>
            </a:pPr>
            <a:r>
              <a:rPr lang="en-US" dirty="0"/>
              <a:t>AGREE TO AGREE</a:t>
            </a:r>
          </a:p>
          <a:p>
            <a:pPr marL="393092" indent="-393092">
              <a:spcAft>
                <a:spcPts val="459"/>
              </a:spcAft>
              <a:buFont typeface="Arial" pitchFamily="34" charset="0"/>
              <a:buChar char="•"/>
            </a:pPr>
            <a:r>
              <a:rPr lang="en-US" sz="2000" dirty="0">
                <a:ea typeface="Times New Roman"/>
                <a:cs typeface="Times New Roman"/>
              </a:rPr>
              <a:t>Reach clear agreement on common goals with leadership in your organization</a:t>
            </a:r>
          </a:p>
          <a:p>
            <a:pPr marL="393092" indent="-393092">
              <a:spcAft>
                <a:spcPts val="459"/>
              </a:spcAft>
              <a:buFont typeface="Arial" pitchFamily="34" charset="0"/>
              <a:buChar char="•"/>
            </a:pPr>
            <a:r>
              <a:rPr lang="en-US" sz="2000" dirty="0">
                <a:ea typeface="Times New Roman"/>
                <a:cs typeface="Times New Roman"/>
              </a:rPr>
              <a:t>Understand vision versus reality – a clear baseline of where you are and how to accomplish organizational goals</a:t>
            </a:r>
          </a:p>
          <a:p>
            <a:pPr marL="393092" lvl="1" indent="-393092">
              <a:spcAft>
                <a:spcPts val="459"/>
              </a:spcAft>
              <a:buFont typeface="Arial" pitchFamily="34" charset="0"/>
              <a:buChar char="•"/>
            </a:pPr>
            <a:r>
              <a:rPr lang="en-US" sz="2000" dirty="0">
                <a:ea typeface="Times New Roman"/>
                <a:cs typeface="Times New Roman"/>
              </a:rPr>
              <a:t>Identify real obstacles and constraints and differentiate from perceived obstacles or personal preferences </a:t>
            </a:r>
          </a:p>
          <a:p>
            <a:pPr marL="393092" indent="-393092">
              <a:spcAft>
                <a:spcPts val="459"/>
              </a:spcAft>
              <a:buFont typeface="Arial" pitchFamily="34" charset="0"/>
              <a:buChar char="•"/>
            </a:pPr>
            <a:r>
              <a:rPr lang="en-US" sz="2000" dirty="0">
                <a:cs typeface="Times New Roman"/>
              </a:rPr>
              <a:t>Use common goals to hold the line on how the system is used and for what purposes. </a:t>
            </a:r>
          </a:p>
          <a:p>
            <a:pPr marL="393092" indent="-393092">
              <a:spcAft>
                <a:spcPts val="459"/>
              </a:spcAft>
              <a:buFont typeface="Arial" pitchFamily="34" charset="0"/>
              <a:buChar char="•"/>
            </a:pPr>
            <a:r>
              <a:rPr lang="en-US" sz="2000" dirty="0">
                <a:cs typeface="Times New Roman"/>
              </a:rPr>
              <a:t>Consistency is the enemy of choice</a:t>
            </a:r>
          </a:p>
          <a:p>
            <a:pPr marL="393092" indent="-393092">
              <a:spcAft>
                <a:spcPts val="459"/>
              </a:spcAft>
              <a:buFont typeface="Arial" pitchFamily="34" charset="0"/>
              <a:buChar char="•"/>
            </a:pPr>
            <a:endParaRPr lang="en-US" sz="2000" dirty="0">
              <a:cs typeface="Times New Roman"/>
            </a:endParaRPr>
          </a:p>
          <a:p>
            <a:pPr>
              <a:spcAft>
                <a:spcPts val="459"/>
              </a:spcAft>
            </a:pPr>
            <a:r>
              <a:rPr lang="en-US" sz="2000" dirty="0">
                <a:cs typeface="Times New Roman"/>
              </a:rPr>
              <a:t>ACCOUNTABILITY</a:t>
            </a:r>
          </a:p>
          <a:p>
            <a:pPr marL="611476" lvl="1" indent="-262061">
              <a:spcAft>
                <a:spcPts val="459"/>
              </a:spcAft>
              <a:buFont typeface="Arial" pitchFamily="34" charset="0"/>
              <a:buChar char="•"/>
            </a:pPr>
            <a:r>
              <a:rPr lang="en-US" sz="2400" dirty="0">
                <a:ea typeface="Times New Roman"/>
                <a:cs typeface="Times New Roman"/>
              </a:rPr>
              <a:t>Defined decision making process based on expertise</a:t>
            </a:r>
          </a:p>
          <a:p>
            <a:pPr marL="611476" lvl="1" indent="-262061">
              <a:spcAft>
                <a:spcPts val="459"/>
              </a:spcAft>
              <a:buFont typeface="Arial" pitchFamily="34" charset="0"/>
              <a:buChar char="•"/>
            </a:pPr>
            <a:r>
              <a:rPr lang="en-US" sz="2400" dirty="0">
                <a:ea typeface="Times New Roman"/>
                <a:cs typeface="Times New Roman"/>
              </a:rPr>
              <a:t>Leadership buy in and support</a:t>
            </a:r>
          </a:p>
          <a:p>
            <a:pPr marL="611476" lvl="1" indent="-262061">
              <a:spcAft>
                <a:spcPts val="459"/>
              </a:spcAft>
              <a:buFont typeface="Arial" pitchFamily="34" charset="0"/>
              <a:buChar char="•"/>
            </a:pPr>
            <a:r>
              <a:rPr lang="en-US" sz="2400" dirty="0">
                <a:ea typeface="Times New Roman"/>
                <a:cs typeface="Times New Roman"/>
              </a:rPr>
              <a:t>Develop clear lines of communication</a:t>
            </a:r>
          </a:p>
          <a:p>
            <a:pPr marL="611476" lvl="1" indent="-262061">
              <a:spcAft>
                <a:spcPts val="459"/>
              </a:spcAft>
              <a:buFont typeface="Arial" pitchFamily="34" charset="0"/>
              <a:buChar char="•"/>
            </a:pPr>
            <a:r>
              <a:rPr lang="en-US" sz="2400" dirty="0">
                <a:ea typeface="Times New Roman"/>
                <a:cs typeface="Times New Roman"/>
              </a:rPr>
              <a:t>Clearly define performance expectations around execution</a:t>
            </a:r>
          </a:p>
          <a:p>
            <a:pPr marL="611476" lvl="1" indent="-262061">
              <a:spcAft>
                <a:spcPts val="459"/>
              </a:spcAft>
              <a:buFont typeface="Arial" pitchFamily="34" charset="0"/>
              <a:buChar char="•"/>
            </a:pPr>
            <a:r>
              <a:rPr lang="en-US" sz="2400" dirty="0">
                <a:ea typeface="Times New Roman"/>
                <a:cs typeface="Times New Roman"/>
              </a:rPr>
              <a:t>Define hierarchy of accountability throughout organization</a:t>
            </a:r>
          </a:p>
          <a:p>
            <a:pPr>
              <a:spcAft>
                <a:spcPts val="459"/>
              </a:spcAft>
            </a:pPr>
            <a:endParaRPr lang="en-US" sz="2000" dirty="0"/>
          </a:p>
          <a:p>
            <a:pPr defTabSz="931774">
              <a:defRPr/>
            </a:pPr>
            <a:endParaRPr lang="en-US" dirty="0"/>
          </a:p>
          <a:p>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20</a:t>
            </a:fld>
            <a:endParaRPr lang="en-US"/>
          </a:p>
        </p:txBody>
      </p:sp>
    </p:spTree>
    <p:extLst>
      <p:ext uri="{BB962C8B-B14F-4D97-AF65-F5344CB8AC3E}">
        <p14:creationId xmlns:p14="http://schemas.microsoft.com/office/powerpoint/2010/main" val="3456475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MARY</a:t>
            </a:r>
            <a:endParaRPr lang="en-US" dirty="0"/>
          </a:p>
          <a:p>
            <a:pPr defTabSz="931774">
              <a:defRPr/>
            </a:pPr>
            <a:endParaRPr lang="en-US" dirty="0"/>
          </a:p>
          <a:p>
            <a:r>
              <a:rPr lang="en-US" dirty="0"/>
              <a:t>You can see here why implementation matters – </a:t>
            </a:r>
          </a:p>
          <a:p>
            <a:endParaRPr lang="en-US" dirty="0"/>
          </a:p>
          <a:p>
            <a:r>
              <a:rPr lang="en-US" dirty="0"/>
              <a:t>When a school or college or department starts doesn’t correlate with their growth.</a:t>
            </a:r>
          </a:p>
          <a:p>
            <a:endParaRPr lang="en-US" dirty="0"/>
          </a:p>
          <a:p>
            <a:r>
              <a:rPr lang="en-US" dirty="0"/>
              <a:t>Some plateau because they have no ability to ramp up or scale up within same unit – Abbington – no leadership support and no plan</a:t>
            </a:r>
          </a:p>
          <a:p>
            <a:r>
              <a:rPr lang="en-US" dirty="0"/>
              <a:t>Some don’t have leadership support and act on changes desired – Alumni Association</a:t>
            </a:r>
          </a:p>
          <a:p>
            <a:pPr defTabSz="931774">
              <a:defRPr/>
            </a:pPr>
            <a:r>
              <a:rPr lang="en-US" dirty="0"/>
              <a:t>Some previous Cvent accounts were decommissioned (</a:t>
            </a:r>
            <a:r>
              <a:rPr lang="en-US" b="1" dirty="0"/>
              <a:t>Eberly College of Science) </a:t>
            </a:r>
            <a:r>
              <a:rPr lang="en-US" dirty="0"/>
              <a:t>and turned into something else – </a:t>
            </a:r>
            <a:r>
              <a:rPr lang="en-US" b="1" dirty="0"/>
              <a:t>Nursing, IT, </a:t>
            </a:r>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21</a:t>
            </a:fld>
            <a:endParaRPr lang="en-US"/>
          </a:p>
        </p:txBody>
      </p:sp>
    </p:spTree>
    <p:extLst>
      <p:ext uri="{BB962C8B-B14F-4D97-AF65-F5344CB8AC3E}">
        <p14:creationId xmlns:p14="http://schemas.microsoft.com/office/powerpoint/2010/main" val="317929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NICK</a:t>
            </a:r>
            <a:endParaRPr lang="en-US" dirty="0"/>
          </a:p>
          <a:p>
            <a:pPr defTabSz="931774">
              <a:defRPr/>
            </a:pPr>
            <a:endParaRPr lang="en-US" dirty="0"/>
          </a:p>
          <a:p>
            <a:r>
              <a:rPr lang="en-US" b="1" dirty="0"/>
              <a:t>Lessons Learned – Implementation Lifecycle</a:t>
            </a:r>
            <a:endParaRPr lang="en-US" dirty="0"/>
          </a:p>
          <a:p>
            <a:r>
              <a:rPr lang="en-US" dirty="0"/>
              <a:t>Implementation lifecycle</a:t>
            </a:r>
          </a:p>
          <a:p>
            <a:pPr lvl="0"/>
            <a:r>
              <a:rPr lang="en-US" dirty="0"/>
              <a:t>Implementation took a while</a:t>
            </a:r>
          </a:p>
          <a:p>
            <a:pPr lvl="0"/>
            <a:r>
              <a:rPr lang="en-US" dirty="0"/>
              <a:t>Some instances of us getting in our own way – took us a while to get it off the ground and up and running. Took us a while to get customers used to this tool. Pricing model was something we struggled with our customers to overcome. They needed to educate stakeholders on budgeting.</a:t>
            </a:r>
          </a:p>
          <a:p>
            <a:pPr lvl="0"/>
            <a:r>
              <a:rPr lang="en-US" dirty="0"/>
              <a:t>Shut down the old system – it exists on campus and is now only a student academic registration system</a:t>
            </a:r>
          </a:p>
          <a:p>
            <a:pPr lvl="0"/>
            <a:r>
              <a:rPr lang="en-US" dirty="0"/>
              <a:t>“We can’t imagine a life without Cvent because we use it all the time”</a:t>
            </a:r>
          </a:p>
          <a:p>
            <a:endParaRPr lang="en-US" dirty="0"/>
          </a:p>
          <a:p>
            <a:r>
              <a:rPr lang="en-US" b="1" dirty="0"/>
              <a:t>Importance of a Needs Assessment</a:t>
            </a:r>
          </a:p>
          <a:p>
            <a:r>
              <a:rPr lang="en-US" dirty="0"/>
              <a:t>Exposure and experience to all aspects of the hospitality lifecycle. Back of the house, front of the house.</a:t>
            </a:r>
          </a:p>
          <a:p>
            <a:r>
              <a:rPr lang="en-US" dirty="0"/>
              <a:t>Look at it as a play. The event is the play. But there are other motifs that are happening simultaneously and altogether they are telling the complete overarching narrative. Music, lights, etc. One character’s piece of the story may be smaller but what we’re all doing collectively is what we need to see. We’re all doing this together. It’s not about “it’s their event and we put it on for them”. In a collegiate environment, it’s very diverse in worldviews, life stories, etc. all of that is different and it colors their perspective when telling their story. When you have all this diversity, we as collegiate hospitality professionals, need to realize it’s our responsibility to be a part of this. A needs assessment is most important</a:t>
            </a:r>
          </a:p>
          <a:p>
            <a:pPr lvl="0"/>
            <a:r>
              <a:rPr lang="en-US" dirty="0"/>
              <a:t>What do you want to say</a:t>
            </a:r>
          </a:p>
          <a:p>
            <a:pPr lvl="0"/>
            <a:r>
              <a:rPr lang="en-US" dirty="0"/>
              <a:t>What do you want to come across</a:t>
            </a:r>
          </a:p>
          <a:p>
            <a:pPr lvl="0"/>
            <a:r>
              <a:rPr lang="en-US" dirty="0"/>
              <a:t>What’s the behavior of the audience and stakeholders when they get there</a:t>
            </a:r>
          </a:p>
          <a:p>
            <a:pPr lvl="0"/>
            <a:r>
              <a:rPr lang="en-US" dirty="0"/>
              <a:t>What’s the behavior you want out of them when they leave</a:t>
            </a:r>
          </a:p>
          <a:p>
            <a:pPr lvl="0"/>
            <a:r>
              <a:rPr lang="en-US" dirty="0"/>
              <a:t>We need to design and engineer an event that conveys that level of thinking</a:t>
            </a:r>
          </a:p>
          <a:p>
            <a:endParaRPr lang="en-US" b="1"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22</a:t>
            </a:fld>
            <a:endParaRPr lang="en-US"/>
          </a:p>
        </p:txBody>
      </p:sp>
    </p:spTree>
    <p:extLst>
      <p:ext uri="{BB962C8B-B14F-4D97-AF65-F5344CB8AC3E}">
        <p14:creationId xmlns:p14="http://schemas.microsoft.com/office/powerpoint/2010/main" val="136929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sz="900" b="1" dirty="0"/>
              <a:t>Presenter: KYLE</a:t>
            </a:r>
          </a:p>
          <a:p>
            <a:pPr defTabSz="698830">
              <a:defRPr/>
            </a:pPr>
            <a:endParaRPr lang="en-US" sz="900" b="1" dirty="0"/>
          </a:p>
          <a:p>
            <a:r>
              <a:rPr lang="en-US" dirty="0">
                <a:solidFill>
                  <a:srgbClr val="002060"/>
                </a:solidFill>
                <a:latin typeface="Arial" panose="020B0604020202020204" pitchFamily="34" charset="0"/>
                <a:cs typeface="Arial" panose="020B0604020202020204" pitchFamily="34" charset="0"/>
              </a:rPr>
              <a:t>Scale to 250,000 registrations per year</a:t>
            </a:r>
          </a:p>
          <a:p>
            <a:endParaRPr lang="en-US" dirty="0"/>
          </a:p>
          <a:p>
            <a:r>
              <a:rPr lang="en-US" dirty="0"/>
              <a:t>This is table stakes to remain relevant today and the only way to scale in a way to meet the demands.</a:t>
            </a:r>
          </a:p>
          <a:p>
            <a:br>
              <a:rPr lang="en-US" dirty="0"/>
            </a:br>
            <a:r>
              <a:rPr lang="en-US" dirty="0"/>
              <a:t>All under the mission of high tech, high touch.</a:t>
            </a:r>
          </a:p>
          <a:p>
            <a:endParaRPr lang="en-US" dirty="0"/>
          </a:p>
          <a:p>
            <a:r>
              <a:rPr lang="en-US" dirty="0"/>
              <a:t>Critical reach to Missourians enabling high tech, high touch.</a:t>
            </a:r>
          </a:p>
          <a:p>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23</a:t>
            </a:fld>
            <a:endParaRPr lang="en-US"/>
          </a:p>
        </p:txBody>
      </p:sp>
    </p:spTree>
    <p:extLst>
      <p:ext uri="{BB962C8B-B14F-4D97-AF65-F5344CB8AC3E}">
        <p14:creationId xmlns:p14="http://schemas.microsoft.com/office/powerpoint/2010/main" val="238217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24</a:t>
            </a:fld>
            <a:endParaRPr lang="en-US"/>
          </a:p>
        </p:txBody>
      </p:sp>
    </p:spTree>
    <p:extLst>
      <p:ext uri="{BB962C8B-B14F-4D97-AF65-F5344CB8AC3E}">
        <p14:creationId xmlns:p14="http://schemas.microsoft.com/office/powerpoint/2010/main" val="3777108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E117E-E24C-0F4E-9934-F9C75A04ED4A}" type="slidenum">
              <a:rPr lang="en-US" smtClean="0"/>
              <a:t>25</a:t>
            </a:fld>
            <a:endParaRPr lang="en-US"/>
          </a:p>
        </p:txBody>
      </p:sp>
    </p:spTree>
    <p:extLst>
      <p:ext uri="{BB962C8B-B14F-4D97-AF65-F5344CB8AC3E}">
        <p14:creationId xmlns:p14="http://schemas.microsoft.com/office/powerpoint/2010/main" val="341023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E117E-E24C-0F4E-9934-F9C75A04ED4A}" type="slidenum">
              <a:rPr lang="en-US" smtClean="0"/>
              <a:t>26</a:t>
            </a:fld>
            <a:endParaRPr lang="en-US"/>
          </a:p>
        </p:txBody>
      </p:sp>
    </p:spTree>
    <p:extLst>
      <p:ext uri="{BB962C8B-B14F-4D97-AF65-F5344CB8AC3E}">
        <p14:creationId xmlns:p14="http://schemas.microsoft.com/office/powerpoint/2010/main" val="282154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MIKE</a:t>
            </a:r>
          </a:p>
          <a:p>
            <a:endParaRPr lang="en-US" b="1" dirty="0"/>
          </a:p>
          <a:p>
            <a:r>
              <a:rPr lang="en-US" b="1" dirty="0"/>
              <a:t>Panel Outline</a:t>
            </a:r>
            <a:endParaRPr lang="en-US" dirty="0"/>
          </a:p>
          <a:p>
            <a:r>
              <a:rPr lang="en-US" dirty="0"/>
              <a:t>1. Introductions</a:t>
            </a:r>
          </a:p>
          <a:p>
            <a:pPr marL="174708" indent="-174708">
              <a:buFont typeface="Arial" panose="020B0604020202020204" pitchFamily="34" charset="0"/>
              <a:buChar char="•"/>
            </a:pPr>
            <a:r>
              <a:rPr lang="en-US" dirty="0"/>
              <a:t>Institution</a:t>
            </a:r>
          </a:p>
          <a:p>
            <a:pPr marL="174708" indent="-174708">
              <a:buFont typeface="Arial" panose="020B0604020202020204" pitchFamily="34" charset="0"/>
              <a:buChar char="•"/>
            </a:pPr>
            <a:r>
              <a:rPr lang="en-US" dirty="0"/>
              <a:t>Role and how long in role</a:t>
            </a:r>
          </a:p>
          <a:p>
            <a:pPr marL="174708" indent="-174708">
              <a:buFont typeface="Arial" panose="020B0604020202020204" pitchFamily="34" charset="0"/>
              <a:buChar char="•"/>
            </a:pPr>
            <a:r>
              <a:rPr lang="en-US" dirty="0"/>
              <a:t>Cvent experience and usage</a:t>
            </a:r>
          </a:p>
          <a:p>
            <a:pPr marL="174708" indent="-174708">
              <a:buFont typeface="Arial" panose="020B0604020202020204" pitchFamily="34" charset="0"/>
              <a:buChar char="•"/>
            </a:pPr>
            <a:r>
              <a:rPr lang="en-US" dirty="0"/>
              <a:t>Event management strategy and technologies used</a:t>
            </a:r>
          </a:p>
          <a:p>
            <a:endParaRPr lang="en-US" dirty="0"/>
          </a:p>
          <a:p>
            <a:r>
              <a:rPr lang="en-US" dirty="0"/>
              <a:t>2. Event Management Strategy</a:t>
            </a:r>
          </a:p>
          <a:p>
            <a:pPr marL="174708" indent="-174708">
              <a:buFont typeface="Arial" panose="020B0604020202020204" pitchFamily="34" charset="0"/>
              <a:buChar char="•"/>
            </a:pPr>
            <a:r>
              <a:rPr lang="en-US" dirty="0"/>
              <a:t>Initial drivers</a:t>
            </a:r>
          </a:p>
          <a:p>
            <a:pPr marL="174708" indent="-174708">
              <a:buFont typeface="Arial" panose="020B0604020202020204" pitchFamily="34" charset="0"/>
              <a:buChar char="•"/>
            </a:pPr>
            <a:r>
              <a:rPr lang="en-US" dirty="0"/>
              <a:t>Evolution over time</a:t>
            </a:r>
          </a:p>
          <a:p>
            <a:pPr marL="174708" indent="-174708">
              <a:buFont typeface="Arial" panose="020B0604020202020204" pitchFamily="34" charset="0"/>
              <a:buChar char="•"/>
            </a:pPr>
            <a:r>
              <a:rPr lang="en-US" dirty="0"/>
              <a:t>Key stakeholders across the institution – how their usage evolved over time</a:t>
            </a:r>
          </a:p>
          <a:p>
            <a:pPr marL="174708" indent="-174708">
              <a:buFont typeface="Arial" panose="020B0604020202020204" pitchFamily="34" charset="0"/>
              <a:buChar char="•"/>
            </a:pPr>
            <a:r>
              <a:rPr lang="en-US" dirty="0"/>
              <a:t>People, processes and technologies that support this strategy</a:t>
            </a:r>
          </a:p>
          <a:p>
            <a:endParaRPr lang="en-US" dirty="0"/>
          </a:p>
          <a:p>
            <a:r>
              <a:rPr lang="en-US" dirty="0"/>
              <a:t>3. Implementation, Measuring Success &amp; Vision for Future</a:t>
            </a:r>
          </a:p>
          <a:p>
            <a:pPr marL="174708" indent="-174708">
              <a:buFont typeface="Arial" panose="020B0604020202020204" pitchFamily="34" charset="0"/>
              <a:buChar char="•"/>
            </a:pPr>
            <a:r>
              <a:rPr lang="en-US" dirty="0"/>
              <a:t>Implementation Best Practices – what you’d repeat, revise or not recommend as it relates to implementation </a:t>
            </a:r>
          </a:p>
          <a:p>
            <a:pPr marL="174708" indent="-174708">
              <a:buFont typeface="Arial" panose="020B0604020202020204" pitchFamily="34" charset="0"/>
              <a:buChar char="•"/>
            </a:pPr>
            <a:r>
              <a:rPr lang="en-US" dirty="0"/>
              <a:t>Measuring Success – best practices as it relates to measuring success</a:t>
            </a:r>
          </a:p>
          <a:p>
            <a:pPr marL="174708" indent="-174708">
              <a:buFont typeface="Arial" panose="020B0604020202020204" pitchFamily="34" charset="0"/>
              <a:buChar char="•"/>
            </a:pPr>
            <a:r>
              <a:rPr lang="en-US" dirty="0"/>
              <a:t>Vision for the Future – how tracking success, ROI and vision for the future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EXTRA</a:t>
            </a:r>
          </a:p>
          <a:p>
            <a:endParaRPr lang="en-US" dirty="0"/>
          </a:p>
          <a:p>
            <a:r>
              <a:rPr lang="en-US" dirty="0"/>
              <a:t>4. Measurement and ROI</a:t>
            </a:r>
          </a:p>
          <a:p>
            <a:pPr marL="174708" indent="-174708">
              <a:buFont typeface="Arial" panose="020B0604020202020204" pitchFamily="34" charset="0"/>
              <a:buChar char="•"/>
            </a:pPr>
            <a:r>
              <a:rPr lang="en-US" dirty="0"/>
              <a:t>Data and Analytics - What kind of data and analytics do you have access to in your role?  How do you leverage this information? What data do you wish you had that you don’t today?</a:t>
            </a:r>
          </a:p>
          <a:p>
            <a:pPr marL="174708" indent="-174708">
              <a:buFont typeface="Arial" panose="020B0604020202020204" pitchFamily="34" charset="0"/>
              <a:buChar char="•"/>
            </a:pPr>
            <a:r>
              <a:rPr lang="en-US" dirty="0"/>
              <a:t>ROI – How are you able to measure the reach and impact of your event strategy and tactics? What have you learned as it relates to the ROI of your events?</a:t>
            </a:r>
          </a:p>
          <a:p>
            <a:pPr marL="174708" indent="-174708">
              <a:buFont typeface="Arial" panose="020B0604020202020204" pitchFamily="34" charset="0"/>
              <a:buChar char="•"/>
            </a:pPr>
            <a:r>
              <a:rPr lang="en-US" dirty="0"/>
              <a:t>Anecdotes – Can you share a before and after anecdote with the audience that helps paint the picture of the role Cvent has played in helping you achieve your objectives?</a:t>
            </a:r>
          </a:p>
          <a:p>
            <a:endParaRPr lang="en-US" dirty="0"/>
          </a:p>
          <a:p>
            <a:r>
              <a:rPr lang="en-US" dirty="0"/>
              <a:t>6. Q&amp;A</a:t>
            </a:r>
          </a:p>
          <a:p>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3</a:t>
            </a:fld>
            <a:endParaRPr lang="en-US"/>
          </a:p>
        </p:txBody>
      </p:sp>
    </p:spTree>
    <p:extLst>
      <p:ext uri="{BB962C8B-B14F-4D97-AF65-F5344CB8AC3E}">
        <p14:creationId xmlns:p14="http://schemas.microsoft.com/office/powerpoint/2010/main" val="260748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b="1" dirty="0">
                <a:solidFill>
                  <a:srgbClr val="434343"/>
                </a:solidFill>
                <a:latin typeface="Verdana" panose="020B0604030504040204" pitchFamily="34" charset="0"/>
              </a:rPr>
              <a:t>Presenter: MIKE</a:t>
            </a:r>
          </a:p>
          <a:p>
            <a:pPr defTabSz="931774">
              <a:defRPr/>
            </a:pPr>
            <a:endParaRPr lang="en-US" sz="1100" b="1" i="1" dirty="0"/>
          </a:p>
          <a:p>
            <a:r>
              <a:rPr lang="en-US" dirty="0"/>
              <a:t>Let’s start with having each of you introduce yourself, your role, your core objectives and internal stakeholders, and your meetings, events and continuing education program.</a:t>
            </a:r>
          </a:p>
          <a:p>
            <a:pPr lvl="0"/>
            <a:r>
              <a:rPr lang="en-US" dirty="0"/>
              <a:t>Focus on primary use cases for event technology</a:t>
            </a:r>
          </a:p>
          <a:p>
            <a:pPr lvl="0"/>
            <a:r>
              <a:rPr lang="en-US" dirty="0"/>
              <a:t>Highlight what makes your implementation unique</a:t>
            </a:r>
          </a:p>
          <a:p>
            <a:r>
              <a:rPr lang="en-US" dirty="0"/>
              <a:t> </a:t>
            </a:r>
          </a:p>
          <a:p>
            <a:r>
              <a:rPr lang="en-US" dirty="0"/>
              <a:t>Starting with Kyle, the “newest” member of the Cvent higher ed family…please introduce yourself and provide an overview of:</a:t>
            </a:r>
          </a:p>
          <a:p>
            <a:pPr lvl="0"/>
            <a:r>
              <a:rPr lang="en-US" dirty="0"/>
              <a:t>Your institution, your department, your role and how long you’ve been there</a:t>
            </a:r>
          </a:p>
          <a:p>
            <a:pPr lvl="0"/>
            <a:r>
              <a:rPr lang="en-US" dirty="0"/>
              <a:t>Core stakeholders</a:t>
            </a:r>
          </a:p>
          <a:p>
            <a:r>
              <a:rPr lang="en-US" dirty="0"/>
              <a:t>Your events program overview - the initial drivers for Cvent and how usage of Cvent across your institution has evolved over time</a:t>
            </a:r>
            <a:r>
              <a:rPr lang="en-US" sz="1100" dirty="0"/>
              <a:t> </a:t>
            </a:r>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4</a:t>
            </a:fld>
            <a:endParaRPr lang="en-US"/>
          </a:p>
        </p:txBody>
      </p:sp>
    </p:spTree>
    <p:extLst>
      <p:ext uri="{BB962C8B-B14F-4D97-AF65-F5344CB8AC3E}">
        <p14:creationId xmlns:p14="http://schemas.microsoft.com/office/powerpoint/2010/main" val="73667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434343"/>
                </a:solidFill>
                <a:latin typeface="Verdana" panose="020B0604030504040204" pitchFamily="34" charset="0"/>
              </a:rPr>
              <a:t>Presenter: KYLE</a:t>
            </a:r>
          </a:p>
          <a:p>
            <a:endParaRPr lang="en-US" dirty="0"/>
          </a:p>
          <a:p>
            <a:pPr defTabSz="931774">
              <a:defRPr/>
            </a:pPr>
            <a:r>
              <a:rPr lang="en-US" dirty="0"/>
              <a:t>Let’s start with Kyle Flinn from MU Extension. Kyle, please provide an overview of your role, how they’re different so audience members can identify. Who owns it, how implemented, etc.</a:t>
            </a:r>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5</a:t>
            </a:fld>
            <a:endParaRPr lang="en-US"/>
          </a:p>
        </p:txBody>
      </p:sp>
    </p:spTree>
    <p:extLst>
      <p:ext uri="{BB962C8B-B14F-4D97-AF65-F5344CB8AC3E}">
        <p14:creationId xmlns:p14="http://schemas.microsoft.com/office/powerpoint/2010/main" val="180400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b="1" dirty="0">
                <a:solidFill>
                  <a:srgbClr val="434343"/>
                </a:solidFill>
                <a:latin typeface="Verdana" panose="020B0604030504040204" pitchFamily="34" charset="0"/>
              </a:rPr>
              <a:t>Presenter: KYLE</a:t>
            </a:r>
          </a:p>
          <a:p>
            <a:pPr defTabSz="698830">
              <a:defRPr/>
            </a:pPr>
            <a:endParaRPr lang="en-US" dirty="0"/>
          </a:p>
          <a:p>
            <a:pPr defTabSz="698830">
              <a:defRPr/>
            </a:pPr>
            <a:r>
              <a:rPr lang="en-US" dirty="0"/>
              <a:t>Scope beyond Ag school, much broader in scope and unique</a:t>
            </a:r>
          </a:p>
          <a:p>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6</a:t>
            </a:fld>
            <a:endParaRPr lang="en-US"/>
          </a:p>
        </p:txBody>
      </p:sp>
    </p:spTree>
    <p:extLst>
      <p:ext uri="{BB962C8B-B14F-4D97-AF65-F5344CB8AC3E}">
        <p14:creationId xmlns:p14="http://schemas.microsoft.com/office/powerpoint/2010/main" val="73196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b="1" dirty="0">
                <a:solidFill>
                  <a:srgbClr val="434343"/>
                </a:solidFill>
                <a:latin typeface="Verdana" panose="020B0604030504040204" pitchFamily="34" charset="0"/>
              </a:rPr>
              <a:t>Presenter: KYLE</a:t>
            </a:r>
            <a:endParaRPr lang="en-US" sz="900" dirty="0"/>
          </a:p>
          <a:p>
            <a:endParaRPr lang="en-US" sz="900" dirty="0"/>
          </a:p>
          <a:p>
            <a:r>
              <a:rPr lang="en-US" sz="900" dirty="0"/>
              <a:t>From Kyle</a:t>
            </a:r>
            <a:br>
              <a:rPr lang="en-US" sz="900" dirty="0"/>
            </a:br>
            <a:r>
              <a:rPr lang="en-US" sz="900" dirty="0"/>
              <a:t>·         Pre-2018 – some units used an internally developed IT tool. Others used freeware like Event Brite or ad hoc licensed various tools across the state for paid events. Free events were coordinated in offline tools like email, Microsoft Excel/Access or other home grown tools.</a:t>
            </a:r>
          </a:p>
          <a:p>
            <a:r>
              <a:rPr lang="en-US" sz="900" dirty="0"/>
              <a:t>·         2018 – standardized on Cvent, transitioned events that MU Conference Office historically has supported into Cvent.</a:t>
            </a:r>
          </a:p>
          <a:p>
            <a:r>
              <a:rPr lang="en-US" sz="900" dirty="0"/>
              <a:t>·         September 2019/2020 – all free and for fee events statewide will be managed in Cvent. Scale to 250K registrations per year.</a:t>
            </a:r>
          </a:p>
          <a:p>
            <a:r>
              <a:rPr lang="en-US" sz="900" dirty="0"/>
              <a:t> </a:t>
            </a:r>
            <a:endParaRPr lang="en-US" dirty="0"/>
          </a:p>
          <a:p>
            <a:r>
              <a:rPr lang="en-US" dirty="0"/>
              <a:t>Here’s a high-level timeline of how the use of event technology has evolved at MU Extension over the past few years, from disparate, decentralized usage to a centralized approach enabling broad and deep usage across a number of strategic initiatives.</a:t>
            </a:r>
          </a:p>
          <a:p>
            <a:r>
              <a:rPr lang="en-US" dirty="0"/>
              <a:t> </a:t>
            </a:r>
          </a:p>
          <a:p>
            <a:r>
              <a:rPr lang="en-US" dirty="0"/>
              <a:t>As you see from this timeline, we went through a fairly lengthy RFP process in 2016 and in early 2017, Cvent was selected.</a:t>
            </a:r>
          </a:p>
          <a:p>
            <a:pPr algn="l"/>
            <a:endParaRPr lang="en-US" dirty="0"/>
          </a:p>
          <a:p>
            <a:pPr algn="l"/>
            <a:r>
              <a:rPr lang="en-US" i="1" dirty="0"/>
              <a:t>“After more than a year of hard work, the </a:t>
            </a:r>
            <a:r>
              <a:rPr lang="en-US" i="1" dirty="0" err="1"/>
              <a:t>Nexus@Mizzou</a:t>
            </a:r>
            <a:r>
              <a:rPr lang="en-US" i="1" dirty="0"/>
              <a:t> platform has successfully launched.  In approximately two years, a nascent idea to enable e-commerce has turned into a showcase platform in higher education to better engage Missourians and those beyond.”</a:t>
            </a:r>
          </a:p>
          <a:p>
            <a:pPr algn="l"/>
            <a:r>
              <a:rPr lang="en-US" dirty="0"/>
              <a:t> Kyle Flinn, Nexus Enterprise Project Director, MU Extension, 12/12/2017</a:t>
            </a:r>
          </a:p>
          <a:p>
            <a:endParaRPr lang="en-US" dirty="0"/>
          </a:p>
          <a:p>
            <a:endParaRPr lang="en-US" dirty="0"/>
          </a:p>
          <a:p>
            <a:r>
              <a:rPr lang="en-US" dirty="0"/>
              <a:t>The Alumni Association’s interest was a catalyst for our central IT organization to establish a master services agreement with Cvent.  This approach increased access to the broad and deep event management capabilities through a centralized initiative, which also made it easier for University Development to begin using Cvent for our events.</a:t>
            </a:r>
          </a:p>
          <a:p>
            <a:r>
              <a:rPr lang="en-US" dirty="0"/>
              <a:t> </a:t>
            </a:r>
          </a:p>
          <a:p>
            <a:r>
              <a:rPr lang="en-US" dirty="0"/>
              <a:t>eCommerce was a bit part of that centralized approach.  Cvent’s compliance with Duke’s eCommerce standards allowed for this expanded approach.</a:t>
            </a:r>
          </a:p>
          <a:p>
            <a:br>
              <a:rPr lang="en-US" dirty="0"/>
            </a:br>
            <a:r>
              <a:rPr lang="en-US" dirty="0"/>
              <a:t>As a result, we have been able to introduce greater efficiency across our organizations, scale our operations, and increase the reach and   our alumni engagement and fundraising initiatives.  we are now much more data-centric in our approach to events for engagement and development.  This also paved the way for the creation of the Duke Alumni Network that Mark will speak to a bit later in the presentation.</a:t>
            </a:r>
          </a:p>
          <a:p>
            <a:r>
              <a:rPr lang="en-US" dirty="0"/>
              <a:t> </a:t>
            </a:r>
          </a:p>
          <a:p>
            <a:r>
              <a:rPr lang="en-US" dirty="0"/>
              <a:t>With this groundwork laid, we are well-prepared for a more data-centric approach to events for engagement and development.</a:t>
            </a:r>
          </a:p>
        </p:txBody>
      </p:sp>
      <p:sp>
        <p:nvSpPr>
          <p:cNvPr id="4" name="Slide Number Placeholder 3"/>
          <p:cNvSpPr>
            <a:spLocks noGrp="1"/>
          </p:cNvSpPr>
          <p:nvPr>
            <p:ph type="sldNum" sz="quarter" idx="5"/>
          </p:nvPr>
        </p:nvSpPr>
        <p:spPr/>
        <p:txBody>
          <a:bodyPr/>
          <a:lstStyle/>
          <a:p>
            <a:fld id="{CD4E117E-E24C-0F4E-9934-F9C75A04ED4A}" type="slidenum">
              <a:rPr lang="en-US" smtClean="0"/>
              <a:t>7</a:t>
            </a:fld>
            <a:endParaRPr lang="en-US"/>
          </a:p>
        </p:txBody>
      </p:sp>
    </p:spTree>
    <p:extLst>
      <p:ext uri="{BB962C8B-B14F-4D97-AF65-F5344CB8AC3E}">
        <p14:creationId xmlns:p14="http://schemas.microsoft.com/office/powerpoint/2010/main" val="103615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https://giving.purdue.edu/s/1461/campaign/start.aspx?sid=1461&amp;gid=1010&amp;pgid=4977</a:t>
            </a:r>
            <a:endParaRPr lang="en-US" dirty="0"/>
          </a:p>
          <a:p>
            <a:r>
              <a:rPr lang="en-US" dirty="0"/>
              <a:t>Land-grant institution founded in 1869.</a:t>
            </a:r>
          </a:p>
          <a:p>
            <a:r>
              <a:rPr lang="en-US" dirty="0"/>
              <a:t>West Lafayette campus (2000+ acres) enrolls over 41,000 students.</a:t>
            </a:r>
          </a:p>
          <a:p>
            <a:r>
              <a:rPr lang="en-US" dirty="0"/>
              <a:t>Ranked the 2nd largest international student population of any U.S. public </a:t>
            </a:r>
            <a:r>
              <a:rPr lang="en-US" b="1" dirty="0"/>
              <a:t>university</a:t>
            </a:r>
            <a:r>
              <a:rPr lang="en-US" dirty="0"/>
              <a:t> by Open Doors.</a:t>
            </a:r>
          </a:p>
          <a:p>
            <a:r>
              <a:rPr lang="en-US" dirty="0"/>
              <a:t>3,000 tenured/tenure-track and non-tenure faculty.</a:t>
            </a:r>
          </a:p>
          <a:p>
            <a:endParaRPr lang="en-US" dirty="0"/>
          </a:p>
          <a:p>
            <a:r>
              <a:rPr lang="en-US" dirty="0">
                <a:hlinkClick r:id="rId4"/>
              </a:rPr>
              <a:t>https://www.purdue.edu/hr/General_Information/audience/currentfacultystaff.html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D4E117E-E24C-0F4E-9934-F9C75A04ED4A}" type="slidenum">
              <a:rPr lang="en-US" smtClean="0"/>
              <a:t>8</a:t>
            </a:fld>
            <a:endParaRPr lang="en-US"/>
          </a:p>
        </p:txBody>
      </p:sp>
    </p:spTree>
    <p:extLst>
      <p:ext uri="{BB962C8B-B14F-4D97-AF65-F5344CB8AC3E}">
        <p14:creationId xmlns:p14="http://schemas.microsoft.com/office/powerpoint/2010/main" val="123700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b="1" dirty="0">
                <a:solidFill>
                  <a:srgbClr val="434343"/>
                </a:solidFill>
                <a:latin typeface="Verdana" panose="020B0604030504040204" pitchFamily="34" charset="0"/>
              </a:rPr>
              <a:t>Presenter: NICK</a:t>
            </a:r>
          </a:p>
          <a:p>
            <a:pPr defTabSz="698830">
              <a:defRPr/>
            </a:pPr>
            <a:endParaRPr lang="en-US" b="1" dirty="0">
              <a:solidFill>
                <a:srgbClr val="434343"/>
              </a:solidFill>
              <a:latin typeface="Verdana" panose="020B0604030504040204" pitchFamily="34" charset="0"/>
            </a:endParaRPr>
          </a:p>
          <a:p>
            <a:pPr defTabSz="698830">
              <a:defRPr/>
            </a:pPr>
            <a:r>
              <a:rPr lang="en-US" dirty="0"/>
              <a:t>98% of our business is internal to Purdue covering every college, school, and department therein. A sampling of our corporate client base consists of Eli Lilly, CAT, SAAB, GE, SIA, John Deere, Fiat/Chrysler, Ford, GM, INDOT</a:t>
            </a:r>
          </a:p>
        </p:txBody>
      </p:sp>
      <p:sp>
        <p:nvSpPr>
          <p:cNvPr id="4" name="Slide Number Placeholder 3"/>
          <p:cNvSpPr>
            <a:spLocks noGrp="1"/>
          </p:cNvSpPr>
          <p:nvPr>
            <p:ph type="sldNum" sz="quarter" idx="5"/>
          </p:nvPr>
        </p:nvSpPr>
        <p:spPr/>
        <p:txBody>
          <a:bodyPr/>
          <a:lstStyle/>
          <a:p>
            <a:fld id="{CD4E117E-E24C-0F4E-9934-F9C75A04ED4A}" type="slidenum">
              <a:rPr lang="en-US" smtClean="0"/>
              <a:t>9</a:t>
            </a:fld>
            <a:endParaRPr lang="en-US"/>
          </a:p>
        </p:txBody>
      </p:sp>
    </p:spTree>
    <p:extLst>
      <p:ext uri="{BB962C8B-B14F-4D97-AF65-F5344CB8AC3E}">
        <p14:creationId xmlns:p14="http://schemas.microsoft.com/office/powerpoint/2010/main" val="1142839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10/13/2019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7971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10/13/2019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5.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www.cvent.com/en/meet-cvent-educause-2019" TargetMode="External"/><Relationship Id="rId3" Type="http://schemas.openxmlformats.org/officeDocument/2006/relationships/hyperlink" Target="https://creativecommons.org/licenses/by/4.0/" TargetMode="External"/><Relationship Id="rId7" Type="http://schemas.openxmlformats.org/officeDocument/2006/relationships/hyperlink" Target="mailto:mdietrich@cvent.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mailto:nbonora@purdue.edu" TargetMode="External"/><Relationship Id="rId5" Type="http://schemas.openxmlformats.org/officeDocument/2006/relationships/hyperlink" Target="mailto:mbs13@psu.edu" TargetMode="External"/><Relationship Id="rId4" Type="http://schemas.openxmlformats.org/officeDocument/2006/relationships/hyperlink" Target="mailto:flinnk@missouri.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p:txBody>
          <a:bodyPr>
            <a:noAutofit/>
          </a:bodyPr>
          <a:lstStyle/>
          <a:p>
            <a:r>
              <a:rPr lang="en-US" sz="4400" b="0" dirty="0"/>
              <a:t>Expanding Reach, Engagement and Impact </a:t>
            </a:r>
            <a:br>
              <a:rPr lang="en-US" sz="4400" b="0" dirty="0"/>
            </a:br>
            <a:r>
              <a:rPr lang="en-US" sz="4400" b="0" dirty="0"/>
              <a:t>with Enterprise Event Management</a:t>
            </a:r>
            <a:endParaRPr lang="en-US" sz="4400" dirty="0"/>
          </a:p>
        </p:txBody>
      </p:sp>
      <p:sp>
        <p:nvSpPr>
          <p:cNvPr id="7" name="Rectangle 6">
            <a:extLst>
              <a:ext uri="{FF2B5EF4-FFF2-40B4-BE49-F238E27FC236}">
                <a16:creationId xmlns:a16="http://schemas.microsoft.com/office/drawing/2014/main" id="{1D7D9E81-7FBF-124B-8EF8-BA4A089A9814}"/>
              </a:ext>
            </a:extLst>
          </p:cNvPr>
          <p:cNvSpPr/>
          <p:nvPr/>
        </p:nvSpPr>
        <p:spPr>
          <a:xfrm>
            <a:off x="0" y="0"/>
            <a:ext cx="12192000" cy="1310117"/>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E339726A-B086-5E43-A57F-FFA50242FFDA}"/>
              </a:ext>
            </a:extLst>
          </p:cNvPr>
          <p:cNvPicPr>
            <a:picLocks noChangeAspect="1"/>
          </p:cNvPicPr>
          <p:nvPr/>
        </p:nvPicPr>
        <p:blipFill>
          <a:blip r:embed="rId3"/>
          <a:stretch>
            <a:fillRect/>
          </a:stretch>
        </p:blipFill>
        <p:spPr>
          <a:xfrm>
            <a:off x="421606" y="314850"/>
            <a:ext cx="3425172" cy="839168"/>
          </a:xfrm>
          <a:prstGeom prst="rect">
            <a:avLst/>
          </a:prstGeom>
        </p:spPr>
      </p:pic>
      <p:pic>
        <p:nvPicPr>
          <p:cNvPr id="9" name="Picture 8">
            <a:extLst>
              <a:ext uri="{FF2B5EF4-FFF2-40B4-BE49-F238E27FC236}">
                <a16:creationId xmlns:a16="http://schemas.microsoft.com/office/drawing/2014/main" id="{2B1A2E43-DE2D-0241-B5FF-54219A0FA8F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08583" y="211653"/>
            <a:ext cx="3262255" cy="1045561"/>
          </a:xfrm>
          <a:prstGeom prst="rect">
            <a:avLst/>
          </a:prstGeom>
        </p:spPr>
      </p:pic>
      <p:pic>
        <p:nvPicPr>
          <p:cNvPr id="10" name="Picture 9">
            <a:extLst>
              <a:ext uri="{FF2B5EF4-FFF2-40B4-BE49-F238E27FC236}">
                <a16:creationId xmlns:a16="http://schemas.microsoft.com/office/drawing/2014/main" id="{EED81A7D-E25A-444B-A057-650F2BBFCA59}"/>
              </a:ext>
            </a:extLst>
          </p:cNvPr>
          <p:cNvPicPr>
            <a:picLocks noChangeAspect="1"/>
          </p:cNvPicPr>
          <p:nvPr/>
        </p:nvPicPr>
        <p:blipFill>
          <a:blip r:embed="rId5"/>
          <a:stretch>
            <a:fillRect/>
          </a:stretch>
        </p:blipFill>
        <p:spPr>
          <a:xfrm>
            <a:off x="9079754" y="96602"/>
            <a:ext cx="2307913" cy="1213515"/>
          </a:xfrm>
          <a:prstGeom prst="rect">
            <a:avLst/>
          </a:prstGeom>
        </p:spPr>
      </p:pic>
      <p:sp>
        <p:nvSpPr>
          <p:cNvPr id="11" name="Content Placeholder 2">
            <a:extLst>
              <a:ext uri="{FF2B5EF4-FFF2-40B4-BE49-F238E27FC236}">
                <a16:creationId xmlns:a16="http://schemas.microsoft.com/office/drawing/2014/main" id="{309380A8-6C8B-744E-89F8-6CE445BEA49F}"/>
              </a:ext>
            </a:extLst>
          </p:cNvPr>
          <p:cNvSpPr txBox="1">
            <a:spLocks/>
          </p:cNvSpPr>
          <p:nvPr/>
        </p:nvSpPr>
        <p:spPr>
          <a:xfrm>
            <a:off x="704850" y="3963614"/>
            <a:ext cx="7265988" cy="17922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rPr>
              <a:t>October 16, 2019</a:t>
            </a:r>
          </a:p>
          <a:p>
            <a:pPr marL="0" indent="0" fontAlgn="base">
              <a:buNone/>
            </a:pPr>
            <a:r>
              <a:rPr lang="en-US">
                <a:solidFill>
                  <a:schemeClr val="bg1"/>
                </a:solidFill>
              </a:rPr>
              <a:t>Kyle Flinn, University of Missouri</a:t>
            </a:r>
          </a:p>
          <a:p>
            <a:pPr marL="0" indent="0" fontAlgn="base">
              <a:buNone/>
            </a:pPr>
            <a:r>
              <a:rPr lang="en-US">
                <a:solidFill>
                  <a:schemeClr val="bg1"/>
                </a:solidFill>
              </a:rPr>
              <a:t>Mary Seaton, Penn State</a:t>
            </a:r>
          </a:p>
          <a:p>
            <a:pPr marL="0" indent="0" fontAlgn="base">
              <a:buNone/>
            </a:pPr>
            <a:r>
              <a:rPr lang="en-US">
                <a:solidFill>
                  <a:schemeClr val="bg1"/>
                </a:solidFill>
              </a:rPr>
              <a:t>Nick Bonora, Purdue University</a:t>
            </a:r>
          </a:p>
          <a:p>
            <a:pPr marL="0" indent="0">
              <a:buNone/>
            </a:pPr>
            <a:endParaRPr lang="en-US" dirty="0">
              <a:solidFill>
                <a:schemeClr val="bg1"/>
              </a:solidFill>
            </a:endParaRPr>
          </a:p>
        </p:txBody>
      </p:sp>
    </p:spTree>
    <p:extLst>
      <p:ext uri="{BB962C8B-B14F-4D97-AF65-F5344CB8AC3E}">
        <p14:creationId xmlns:p14="http://schemas.microsoft.com/office/powerpoint/2010/main" val="150134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Event Technology Evolution</a:t>
            </a:r>
          </a:p>
        </p:txBody>
      </p:sp>
      <p:pic>
        <p:nvPicPr>
          <p:cNvPr id="9" name="Picture 8">
            <a:extLst>
              <a:ext uri="{FF2B5EF4-FFF2-40B4-BE49-F238E27FC236}">
                <a16:creationId xmlns:a16="http://schemas.microsoft.com/office/drawing/2014/main" id="{92D9798A-E7A7-4F49-A17C-2F090ACC140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7180" t="14210" r="5387" b="52335"/>
          <a:stretch/>
        </p:blipFill>
        <p:spPr>
          <a:xfrm>
            <a:off x="10086252" y="142534"/>
            <a:ext cx="1958604" cy="765056"/>
          </a:xfrm>
          <a:prstGeom prst="rect">
            <a:avLst/>
          </a:prstGeom>
        </p:spPr>
      </p:pic>
      <p:sp>
        <p:nvSpPr>
          <p:cNvPr id="10" name="Rectangle 9">
            <a:extLst>
              <a:ext uri="{FF2B5EF4-FFF2-40B4-BE49-F238E27FC236}">
                <a16:creationId xmlns:a16="http://schemas.microsoft.com/office/drawing/2014/main" id="{2F1CF5A1-C2E9-5B48-9511-5C78B3442A6A}"/>
              </a:ext>
            </a:extLst>
          </p:cNvPr>
          <p:cNvSpPr/>
          <p:nvPr/>
        </p:nvSpPr>
        <p:spPr>
          <a:xfrm>
            <a:off x="2817943" y="2317349"/>
            <a:ext cx="1878597" cy="1157254"/>
          </a:xfrm>
          <a:prstGeom prst="rect">
            <a:avLst/>
          </a:prstGeom>
          <a:solidFill>
            <a:schemeClr val="bg1">
              <a:lumMod val="85000"/>
              <a:alpha val="99000"/>
            </a:schemeClr>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53BC7E1-8452-E54E-AD57-26CF21E64FAC}"/>
              </a:ext>
            </a:extLst>
          </p:cNvPr>
          <p:cNvSpPr/>
          <p:nvPr/>
        </p:nvSpPr>
        <p:spPr>
          <a:xfrm>
            <a:off x="7155671" y="3093341"/>
            <a:ext cx="4783495" cy="1573910"/>
          </a:xfrm>
          <a:prstGeom prst="rect">
            <a:avLst/>
          </a:prstGeom>
          <a:solidFill>
            <a:schemeClr val="bg1">
              <a:lumMod val="95000"/>
            </a:schemeClr>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F6FA003-5AD9-0D47-8D5D-5C36564DC931}"/>
              </a:ext>
            </a:extLst>
          </p:cNvPr>
          <p:cNvSpPr/>
          <p:nvPr/>
        </p:nvSpPr>
        <p:spPr>
          <a:xfrm>
            <a:off x="4783626" y="2317349"/>
            <a:ext cx="2284966" cy="1665513"/>
          </a:xfrm>
          <a:prstGeom prst="rect">
            <a:avLst/>
          </a:prstGeom>
          <a:solidFill>
            <a:schemeClr val="bg1">
              <a:lumMod val="75000"/>
            </a:schemeClr>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1D9E42D-2872-D841-9D4B-0AAE70F6485F}"/>
              </a:ext>
            </a:extLst>
          </p:cNvPr>
          <p:cNvSpPr/>
          <p:nvPr/>
        </p:nvSpPr>
        <p:spPr>
          <a:xfrm>
            <a:off x="3019100" y="1849665"/>
            <a:ext cx="1878595" cy="3132607"/>
          </a:xfrm>
          <a:prstGeom prst="rect">
            <a:avLst/>
          </a:prstGeom>
          <a:no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549F77AD-2DDE-F143-A27B-A34E26A743F3}"/>
              </a:ext>
            </a:extLst>
          </p:cNvPr>
          <p:cNvSpPr/>
          <p:nvPr/>
        </p:nvSpPr>
        <p:spPr>
          <a:xfrm>
            <a:off x="300721" y="2317350"/>
            <a:ext cx="2430144" cy="588228"/>
          </a:xfrm>
          <a:prstGeom prst="rect">
            <a:avLst/>
          </a:prstGeom>
          <a:solidFill>
            <a:schemeClr val="bg1">
              <a:lumMod val="95000"/>
              <a:alpha val="99000"/>
            </a:schemeClr>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DCC58FC3-A49E-4244-833B-2BE808326184}"/>
              </a:ext>
            </a:extLst>
          </p:cNvPr>
          <p:cNvSpPr/>
          <p:nvPr/>
        </p:nvSpPr>
        <p:spPr>
          <a:xfrm>
            <a:off x="2817953" y="1849665"/>
            <a:ext cx="1878593" cy="377372"/>
          </a:xfrm>
          <a:prstGeom prst="rect">
            <a:avLst/>
          </a:prstGeom>
          <a:solidFill>
            <a:srgbClr val="D59F39"/>
          </a:solidFill>
          <a:ln w="19050">
            <a:solidFill>
              <a:schemeClr val="tx1">
                <a:lumMod val="50000"/>
                <a:lumOff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dirty="0">
                <a:latin typeface="Calibri" panose="020F0502020204030204" pitchFamily="34" charset="0"/>
                <a:cs typeface="Calibri" panose="020F0502020204030204" pitchFamily="34" charset="0"/>
              </a:rPr>
              <a:t>2012</a:t>
            </a:r>
          </a:p>
        </p:txBody>
      </p:sp>
      <p:sp>
        <p:nvSpPr>
          <p:cNvPr id="16" name="Rectangle 15">
            <a:extLst>
              <a:ext uri="{FF2B5EF4-FFF2-40B4-BE49-F238E27FC236}">
                <a16:creationId xmlns:a16="http://schemas.microsoft.com/office/drawing/2014/main" id="{B7CD99C1-D12F-544F-82DC-2E4448A414AF}"/>
              </a:ext>
            </a:extLst>
          </p:cNvPr>
          <p:cNvSpPr/>
          <p:nvPr/>
        </p:nvSpPr>
        <p:spPr>
          <a:xfrm>
            <a:off x="4783625" y="1849665"/>
            <a:ext cx="7155542" cy="377372"/>
          </a:xfrm>
          <a:prstGeom prst="rect">
            <a:avLst/>
          </a:prstGeom>
          <a:solidFill>
            <a:srgbClr val="D59F39"/>
          </a:solidFill>
          <a:ln w="19050">
            <a:solidFill>
              <a:schemeClr val="tx1">
                <a:lumMod val="50000"/>
                <a:lumOff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dirty="0">
                <a:latin typeface="Calibri" panose="020F0502020204030204" pitchFamily="34" charset="0"/>
                <a:cs typeface="Calibri" panose="020F0502020204030204" pitchFamily="34" charset="0"/>
              </a:rPr>
              <a:t>2013 - Present</a:t>
            </a:r>
          </a:p>
        </p:txBody>
      </p:sp>
      <p:sp>
        <p:nvSpPr>
          <p:cNvPr id="17" name="Rectangle 16">
            <a:extLst>
              <a:ext uri="{FF2B5EF4-FFF2-40B4-BE49-F238E27FC236}">
                <a16:creationId xmlns:a16="http://schemas.microsoft.com/office/drawing/2014/main" id="{2BBC4D7F-9046-0748-A885-5E21C40D0779}"/>
              </a:ext>
            </a:extLst>
          </p:cNvPr>
          <p:cNvSpPr/>
          <p:nvPr/>
        </p:nvSpPr>
        <p:spPr>
          <a:xfrm>
            <a:off x="7155670" y="3159736"/>
            <a:ext cx="4783496" cy="102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2060"/>
                </a:solidFill>
                <a:latin typeface="Calibri" panose="020F0502020204030204" pitchFamily="34" charset="0"/>
                <a:cs typeface="Calibri" panose="020F0502020204030204" pitchFamily="34" charset="0"/>
              </a:rPr>
              <a:t>Multiple Use Cases &amp; Licenses</a:t>
            </a:r>
          </a:p>
          <a:p>
            <a:r>
              <a:rPr lang="en-US" sz="2000" dirty="0">
                <a:solidFill>
                  <a:srgbClr val="002060"/>
                </a:solidFill>
                <a:latin typeface="Calibri" panose="020F0502020204030204" pitchFamily="34" charset="0"/>
                <a:cs typeface="Calibri" panose="020F0502020204030204" pitchFamily="34" charset="0"/>
              </a:rPr>
              <a:t>Conferences and Events</a:t>
            </a:r>
          </a:p>
          <a:p>
            <a:r>
              <a:rPr lang="en-US" sz="2000" dirty="0">
                <a:solidFill>
                  <a:srgbClr val="002060"/>
                </a:solidFill>
                <a:latin typeface="Calibri" panose="020F0502020204030204" pitchFamily="34" charset="0"/>
                <a:cs typeface="Calibri" panose="020F0502020204030204" pitchFamily="34" charset="0"/>
              </a:rPr>
              <a:t>Alumni Association</a:t>
            </a:r>
          </a:p>
          <a:p>
            <a:r>
              <a:rPr lang="en-US" sz="2000" dirty="0">
                <a:solidFill>
                  <a:srgbClr val="002060"/>
                </a:solidFill>
                <a:latin typeface="Calibri" panose="020F0502020204030204" pitchFamily="34" charset="0"/>
                <a:cs typeface="Calibri" panose="020F0502020204030204" pitchFamily="34" charset="0"/>
              </a:rPr>
              <a:t>County Extension</a:t>
            </a:r>
          </a:p>
        </p:txBody>
      </p:sp>
      <p:sp>
        <p:nvSpPr>
          <p:cNvPr id="18" name="Rectangle 17">
            <a:extLst>
              <a:ext uri="{FF2B5EF4-FFF2-40B4-BE49-F238E27FC236}">
                <a16:creationId xmlns:a16="http://schemas.microsoft.com/office/drawing/2014/main" id="{A6ED0C3F-25B9-AD4B-856D-369FC8BF40B7}"/>
              </a:ext>
            </a:extLst>
          </p:cNvPr>
          <p:cNvSpPr/>
          <p:nvPr/>
        </p:nvSpPr>
        <p:spPr>
          <a:xfrm>
            <a:off x="4783630" y="2449081"/>
            <a:ext cx="3018973" cy="102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2060"/>
                </a:solidFill>
                <a:latin typeface="Calibri" panose="020F0502020204030204" pitchFamily="34" charset="0"/>
                <a:cs typeface="Calibri" panose="020F0502020204030204" pitchFamily="34" charset="0"/>
              </a:rPr>
              <a:t>Implementation</a:t>
            </a:r>
          </a:p>
          <a:p>
            <a:endParaRPr lang="en-US" sz="2400" dirty="0">
              <a:solidFill>
                <a:srgbClr val="002060"/>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A2D77E2-112F-0C48-8359-26B53ABD3854}"/>
              </a:ext>
            </a:extLst>
          </p:cNvPr>
          <p:cNvSpPr/>
          <p:nvPr/>
        </p:nvSpPr>
        <p:spPr>
          <a:xfrm>
            <a:off x="300721" y="1849665"/>
            <a:ext cx="2430147" cy="377372"/>
          </a:xfrm>
          <a:prstGeom prst="rect">
            <a:avLst/>
          </a:prstGeom>
          <a:solidFill>
            <a:srgbClr val="D59F39"/>
          </a:solidFill>
          <a:ln w="19050">
            <a:solidFill>
              <a:schemeClr val="tx1">
                <a:lumMod val="50000"/>
                <a:lumOff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dirty="0">
                <a:latin typeface="Calibri" panose="020F0502020204030204" pitchFamily="34" charset="0"/>
                <a:cs typeface="Calibri" panose="020F0502020204030204" pitchFamily="34" charset="0"/>
              </a:rPr>
              <a:t>Pre-2012</a:t>
            </a:r>
          </a:p>
        </p:txBody>
      </p:sp>
      <p:sp>
        <p:nvSpPr>
          <p:cNvPr id="20" name="Rectangle 19">
            <a:extLst>
              <a:ext uri="{FF2B5EF4-FFF2-40B4-BE49-F238E27FC236}">
                <a16:creationId xmlns:a16="http://schemas.microsoft.com/office/drawing/2014/main" id="{47B33C80-1219-AA40-BCC0-6FFFDF09C92E}"/>
              </a:ext>
            </a:extLst>
          </p:cNvPr>
          <p:cNvSpPr/>
          <p:nvPr/>
        </p:nvSpPr>
        <p:spPr>
          <a:xfrm>
            <a:off x="2817952" y="2449081"/>
            <a:ext cx="1878593" cy="102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2060"/>
                </a:solidFill>
                <a:latin typeface="Calibri" panose="020F0502020204030204" pitchFamily="34" charset="0"/>
                <a:cs typeface="Calibri" panose="020F0502020204030204" pitchFamily="34" charset="0"/>
              </a:rPr>
              <a:t>RFP Process </a:t>
            </a:r>
          </a:p>
          <a:p>
            <a:endParaRPr lang="en-US" sz="2400" dirty="0">
              <a:solidFill>
                <a:srgbClr val="002060"/>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D966C4FE-826C-4B4C-A18B-07F6359441DF}"/>
              </a:ext>
            </a:extLst>
          </p:cNvPr>
          <p:cNvSpPr/>
          <p:nvPr/>
        </p:nvSpPr>
        <p:spPr>
          <a:xfrm>
            <a:off x="300722" y="2449081"/>
            <a:ext cx="2517231" cy="134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2060"/>
                </a:solidFill>
                <a:latin typeface="Calibri" panose="020F0502020204030204" pitchFamily="34" charset="0"/>
                <a:cs typeface="Calibri" panose="020F0502020204030204" pitchFamily="34" charset="0"/>
              </a:rPr>
              <a:t>Unreliable System</a:t>
            </a:r>
            <a:endParaRPr lang="en-US" sz="2400" dirty="0">
              <a:solidFill>
                <a:srgbClr val="002060"/>
              </a:solidFill>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60653403-9944-4A4C-BF58-0DDA9F7B6BD4}"/>
              </a:ext>
            </a:extLst>
          </p:cNvPr>
          <p:cNvCxnSpPr/>
          <p:nvPr/>
        </p:nvCxnSpPr>
        <p:spPr>
          <a:xfrm>
            <a:off x="300721" y="2272193"/>
            <a:ext cx="11638451"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770471C-7DED-6E49-B3E2-28ECC48E9494}"/>
              </a:ext>
            </a:extLst>
          </p:cNvPr>
          <p:cNvSpPr/>
          <p:nvPr/>
        </p:nvSpPr>
        <p:spPr>
          <a:xfrm>
            <a:off x="7155674" y="2337051"/>
            <a:ext cx="4783494" cy="691188"/>
          </a:xfrm>
          <a:prstGeom prst="rect">
            <a:avLst/>
          </a:prstGeom>
          <a:solidFill>
            <a:schemeClr val="accent4">
              <a:lumMod val="40000"/>
              <a:lumOff val="60000"/>
            </a:schemeClr>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FE0F41C8-B156-4645-A27D-6C08528E1802}"/>
              </a:ext>
            </a:extLst>
          </p:cNvPr>
          <p:cNvSpPr/>
          <p:nvPr/>
        </p:nvSpPr>
        <p:spPr>
          <a:xfrm>
            <a:off x="7155673" y="2449080"/>
            <a:ext cx="4783493" cy="102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2060"/>
                </a:solidFill>
                <a:latin typeface="Calibri" panose="020F0502020204030204" pitchFamily="34" charset="0"/>
                <a:cs typeface="Calibri" panose="020F0502020204030204" pitchFamily="34" charset="0"/>
              </a:rPr>
              <a:t>Organic Growth (word of mouth)</a:t>
            </a:r>
          </a:p>
          <a:p>
            <a:endParaRPr 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960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38C4F-2BFA-2A49-87BA-34286D7417DE}"/>
              </a:ext>
            </a:extLst>
          </p:cNvPr>
          <p:cNvSpPr/>
          <p:nvPr/>
        </p:nvSpPr>
        <p:spPr>
          <a:xfrm>
            <a:off x="0" y="0"/>
            <a:ext cx="432435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5E4B75-0867-434C-AEFB-3C3FBBD34BC5}"/>
              </a:ext>
            </a:extLst>
          </p:cNvPr>
          <p:cNvSpPr/>
          <p:nvPr/>
        </p:nvSpPr>
        <p:spPr>
          <a:xfrm>
            <a:off x="4927789" y="1661825"/>
            <a:ext cx="6602954" cy="458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QUICK FACTS</a:t>
            </a:r>
          </a:p>
        </p:txBody>
      </p:sp>
      <p:cxnSp>
        <p:nvCxnSpPr>
          <p:cNvPr id="10" name="Straight Connector 9">
            <a:extLst>
              <a:ext uri="{FF2B5EF4-FFF2-40B4-BE49-F238E27FC236}">
                <a16:creationId xmlns:a16="http://schemas.microsoft.com/office/drawing/2014/main" id="{B467EF44-3E11-CC43-B9DF-5EF2ED5D00E1}"/>
              </a:ext>
            </a:extLst>
          </p:cNvPr>
          <p:cNvCxnSpPr/>
          <p:nvPr/>
        </p:nvCxnSpPr>
        <p:spPr>
          <a:xfrm>
            <a:off x="4927789" y="1517321"/>
            <a:ext cx="620266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5DDA26-5C91-B44A-B0FE-BA679B61D0F9}"/>
              </a:ext>
            </a:extLst>
          </p:cNvPr>
          <p:cNvSpPr txBox="1"/>
          <p:nvPr/>
        </p:nvSpPr>
        <p:spPr>
          <a:xfrm>
            <a:off x="175609" y="6202680"/>
            <a:ext cx="1455071" cy="369332"/>
          </a:xfrm>
          <a:prstGeom prst="rect">
            <a:avLst/>
          </a:prstGeom>
          <a:noFill/>
        </p:spPr>
        <p:txBody>
          <a:bodyPr wrap="square" rtlCol="0">
            <a:spAutoFit/>
          </a:bodyPr>
          <a:lstStyle/>
          <a:p>
            <a:r>
              <a:rPr lang="en-US" b="1" dirty="0"/>
              <a:t>#EDU19</a:t>
            </a:r>
          </a:p>
        </p:txBody>
      </p:sp>
      <p:pic>
        <p:nvPicPr>
          <p:cNvPr id="14" name="Picture 13">
            <a:extLst>
              <a:ext uri="{FF2B5EF4-FFF2-40B4-BE49-F238E27FC236}">
                <a16:creationId xmlns:a16="http://schemas.microsoft.com/office/drawing/2014/main" id="{116E0E2A-D953-8B46-A8B4-D038BCC0EBB0}"/>
              </a:ext>
            </a:extLst>
          </p:cNvPr>
          <p:cNvPicPr>
            <a:picLocks noChangeAspect="1"/>
          </p:cNvPicPr>
          <p:nvPr/>
        </p:nvPicPr>
        <p:blipFill>
          <a:blip r:embed="rId3"/>
          <a:stretch>
            <a:fillRect/>
          </a:stretch>
        </p:blipFill>
        <p:spPr>
          <a:xfrm>
            <a:off x="385621" y="1724496"/>
            <a:ext cx="3553108" cy="2278624"/>
          </a:xfrm>
          <a:prstGeom prst="rect">
            <a:avLst/>
          </a:prstGeom>
        </p:spPr>
      </p:pic>
      <p:sp>
        <p:nvSpPr>
          <p:cNvPr id="15" name="TextBox 14">
            <a:extLst>
              <a:ext uri="{FF2B5EF4-FFF2-40B4-BE49-F238E27FC236}">
                <a16:creationId xmlns:a16="http://schemas.microsoft.com/office/drawing/2014/main" id="{D610CC4E-C6A7-4149-ADCC-B78B5E554935}"/>
              </a:ext>
            </a:extLst>
          </p:cNvPr>
          <p:cNvSpPr txBox="1"/>
          <p:nvPr/>
        </p:nvSpPr>
        <p:spPr>
          <a:xfrm>
            <a:off x="4927789" y="2389997"/>
            <a:ext cx="6602954" cy="2677656"/>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sz="2400" b="1" dirty="0"/>
              <a:t>Location: </a:t>
            </a:r>
            <a:r>
              <a:rPr lang="en-US" sz="2400" dirty="0"/>
              <a:t>State College, PA</a:t>
            </a:r>
          </a:p>
          <a:p>
            <a:pPr marL="285750" indent="-285750">
              <a:buClr>
                <a:schemeClr val="accent1"/>
              </a:buClr>
              <a:buFont typeface="Arial" panose="020B0604020202020204" pitchFamily="34" charset="0"/>
              <a:buChar char="•"/>
            </a:pPr>
            <a:r>
              <a:rPr lang="en-US" sz="2400" b="1" dirty="0"/>
              <a:t>Type: </a:t>
            </a:r>
            <a:r>
              <a:rPr lang="en-US" sz="2400" dirty="0"/>
              <a:t>Public, 4-year, land-grant institution</a:t>
            </a:r>
          </a:p>
          <a:p>
            <a:pPr marL="285750" indent="-285750">
              <a:buClr>
                <a:schemeClr val="accent1"/>
              </a:buClr>
              <a:buFont typeface="Arial" panose="020B0604020202020204" pitchFamily="34" charset="0"/>
              <a:buChar char="•"/>
            </a:pPr>
            <a:r>
              <a:rPr lang="en-US" sz="2400" b="1" dirty="0"/>
              <a:t>Enrollments: </a:t>
            </a:r>
            <a:r>
              <a:rPr lang="en-US" sz="2400" dirty="0"/>
              <a:t>97,100+ students</a:t>
            </a:r>
          </a:p>
          <a:p>
            <a:pPr marL="285750" indent="-285750">
              <a:buClr>
                <a:schemeClr val="accent1"/>
              </a:buClr>
              <a:buFont typeface="Arial" panose="020B0604020202020204" pitchFamily="34" charset="0"/>
              <a:buChar char="•"/>
            </a:pPr>
            <a:r>
              <a:rPr lang="en-US" sz="2400" b="1" dirty="0"/>
              <a:t>Employees: </a:t>
            </a:r>
            <a:r>
              <a:rPr lang="en-US" sz="2400" dirty="0"/>
              <a:t>31,000+ faculty and staff</a:t>
            </a:r>
          </a:p>
          <a:p>
            <a:pPr marL="285750" indent="-285750">
              <a:buClr>
                <a:schemeClr val="accent1"/>
              </a:buClr>
              <a:buFont typeface="Arial" panose="020B0604020202020204" pitchFamily="34" charset="0"/>
              <a:buChar char="•"/>
            </a:pPr>
            <a:endParaRPr lang="en-US" sz="2400" dirty="0"/>
          </a:p>
          <a:p>
            <a:pPr marL="285750" indent="-285750">
              <a:buClr>
                <a:schemeClr val="accent1"/>
              </a:buClr>
              <a:buFont typeface="Arial" panose="020B0604020202020204" pitchFamily="34" charset="0"/>
              <a:buChar char="•"/>
            </a:pPr>
            <a:r>
              <a:rPr lang="en-US" sz="2400" b="1" dirty="0"/>
              <a:t>4000 </a:t>
            </a:r>
            <a:r>
              <a:rPr lang="en-US" sz="2400" dirty="0"/>
              <a:t>programs and events per year</a:t>
            </a:r>
          </a:p>
          <a:p>
            <a:pPr marL="285750" indent="-285750">
              <a:buClr>
                <a:schemeClr val="accent1"/>
              </a:buClr>
              <a:buFont typeface="Arial" panose="020B0604020202020204" pitchFamily="34" charset="0"/>
              <a:buChar char="•"/>
            </a:pPr>
            <a:r>
              <a:rPr lang="en-US" sz="2400" b="1" dirty="0"/>
              <a:t>100,000</a:t>
            </a:r>
            <a:r>
              <a:rPr lang="en-US" sz="2400" dirty="0"/>
              <a:t> registrations per year</a:t>
            </a:r>
          </a:p>
        </p:txBody>
      </p:sp>
    </p:spTree>
    <p:extLst>
      <p:ext uri="{BB962C8B-B14F-4D97-AF65-F5344CB8AC3E}">
        <p14:creationId xmlns:p14="http://schemas.microsoft.com/office/powerpoint/2010/main" val="53376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OCSC Client Base</a:t>
            </a:r>
          </a:p>
        </p:txBody>
      </p:sp>
      <p:pic>
        <p:nvPicPr>
          <p:cNvPr id="8" name="Picture 7">
            <a:extLst>
              <a:ext uri="{FF2B5EF4-FFF2-40B4-BE49-F238E27FC236}">
                <a16:creationId xmlns:a16="http://schemas.microsoft.com/office/drawing/2014/main" id="{A3B43362-D733-7346-A07B-4F64F8C18BDF}"/>
              </a:ext>
            </a:extLst>
          </p:cNvPr>
          <p:cNvPicPr>
            <a:picLocks noChangeAspect="1"/>
          </p:cNvPicPr>
          <p:nvPr/>
        </p:nvPicPr>
        <p:blipFill>
          <a:blip r:embed="rId3"/>
          <a:stretch>
            <a:fillRect/>
          </a:stretch>
        </p:blipFill>
        <p:spPr>
          <a:xfrm>
            <a:off x="10098290" y="104675"/>
            <a:ext cx="1807959" cy="619226"/>
          </a:xfrm>
          <a:prstGeom prst="rect">
            <a:avLst/>
          </a:prstGeom>
        </p:spPr>
      </p:pic>
      <p:pic>
        <p:nvPicPr>
          <p:cNvPr id="9" name="Picture 8">
            <a:extLst>
              <a:ext uri="{FF2B5EF4-FFF2-40B4-BE49-F238E27FC236}">
                <a16:creationId xmlns:a16="http://schemas.microsoft.com/office/drawing/2014/main" id="{F2F40091-3A17-7A47-8AEA-D4E4081F702F}"/>
              </a:ext>
            </a:extLst>
          </p:cNvPr>
          <p:cNvPicPr>
            <a:picLocks noChangeAspect="1"/>
          </p:cNvPicPr>
          <p:nvPr/>
        </p:nvPicPr>
        <p:blipFill>
          <a:blip r:embed="rId4"/>
          <a:stretch>
            <a:fillRect/>
          </a:stretch>
        </p:blipFill>
        <p:spPr>
          <a:xfrm>
            <a:off x="626463" y="1547474"/>
            <a:ext cx="2622662" cy="4772725"/>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0F838459-F8ED-FC4C-996A-8CCA48C514E8}"/>
              </a:ext>
            </a:extLst>
          </p:cNvPr>
          <p:cNvSpPr/>
          <p:nvPr/>
        </p:nvSpPr>
        <p:spPr>
          <a:xfrm>
            <a:off x="413665" y="3760161"/>
            <a:ext cx="3010752" cy="568595"/>
          </a:xfrm>
          <a:prstGeom prst="rect">
            <a:avLst/>
          </a:prstGeom>
          <a:solidFill>
            <a:srgbClr val="1F4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ACADEMIC DEPARTMENTS</a:t>
            </a:r>
          </a:p>
          <a:p>
            <a:pPr algn="ctr"/>
            <a:r>
              <a:rPr lang="en-US" sz="2000" b="1" dirty="0"/>
              <a:t>20 Colleges and Schools</a:t>
            </a:r>
          </a:p>
        </p:txBody>
      </p:sp>
      <p:pic>
        <p:nvPicPr>
          <p:cNvPr id="11" name="Picture 10">
            <a:extLst>
              <a:ext uri="{FF2B5EF4-FFF2-40B4-BE49-F238E27FC236}">
                <a16:creationId xmlns:a16="http://schemas.microsoft.com/office/drawing/2014/main" id="{BAF4E1F1-7429-8744-A7A5-8765AE7710AB}"/>
              </a:ext>
            </a:extLst>
          </p:cNvPr>
          <p:cNvPicPr>
            <a:picLocks noChangeAspect="1"/>
          </p:cNvPicPr>
          <p:nvPr/>
        </p:nvPicPr>
        <p:blipFill>
          <a:blip r:embed="rId5"/>
          <a:stretch>
            <a:fillRect/>
          </a:stretch>
        </p:blipFill>
        <p:spPr>
          <a:xfrm>
            <a:off x="5242045" y="1437219"/>
            <a:ext cx="5801747" cy="2564983"/>
          </a:xfrm>
          <a:prstGeom prst="rect">
            <a:avLst/>
          </a:prstGeom>
          <a:effectLst>
            <a:outerShdw blurRad="50800" dist="38100" dir="5400000" algn="t" rotWithShape="0">
              <a:prstClr val="black">
                <a:alpha val="40000"/>
              </a:prstClr>
            </a:outerShdw>
          </a:effectLst>
        </p:spPr>
      </p:pic>
      <p:sp>
        <p:nvSpPr>
          <p:cNvPr id="12" name="Rectangle 11">
            <a:extLst>
              <a:ext uri="{FF2B5EF4-FFF2-40B4-BE49-F238E27FC236}">
                <a16:creationId xmlns:a16="http://schemas.microsoft.com/office/drawing/2014/main" id="{550A065C-4F8A-B045-89A0-FF4653107829}"/>
              </a:ext>
            </a:extLst>
          </p:cNvPr>
          <p:cNvSpPr/>
          <p:nvPr/>
        </p:nvSpPr>
        <p:spPr>
          <a:xfrm>
            <a:off x="6682668" y="1547474"/>
            <a:ext cx="3010752" cy="568595"/>
          </a:xfrm>
          <a:prstGeom prst="rect">
            <a:avLst/>
          </a:prstGeom>
          <a:solidFill>
            <a:srgbClr val="1F4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UNIVERSITY PARK CAMPUS</a:t>
            </a:r>
          </a:p>
        </p:txBody>
      </p:sp>
      <p:pic>
        <p:nvPicPr>
          <p:cNvPr id="13" name="Picture 12">
            <a:extLst>
              <a:ext uri="{FF2B5EF4-FFF2-40B4-BE49-F238E27FC236}">
                <a16:creationId xmlns:a16="http://schemas.microsoft.com/office/drawing/2014/main" id="{08E4B6F8-40F6-6E45-A473-14968B24A05D}"/>
              </a:ext>
            </a:extLst>
          </p:cNvPr>
          <p:cNvPicPr>
            <a:picLocks noChangeAspect="1"/>
          </p:cNvPicPr>
          <p:nvPr/>
        </p:nvPicPr>
        <p:blipFill>
          <a:blip r:embed="rId6"/>
          <a:stretch>
            <a:fillRect/>
          </a:stretch>
        </p:blipFill>
        <p:spPr>
          <a:xfrm>
            <a:off x="3883145" y="4026771"/>
            <a:ext cx="3945117" cy="2293428"/>
          </a:xfrm>
          <a:prstGeom prst="rect">
            <a:avLst/>
          </a:prstGeom>
          <a:effectLst>
            <a:outerShdw blurRad="50800" dist="38100" dir="5400000" algn="t" rotWithShape="0">
              <a:prstClr val="black">
                <a:alpha val="40000"/>
              </a:prstClr>
            </a:outerShdw>
          </a:effectLst>
        </p:spPr>
      </p:pic>
      <p:sp>
        <p:nvSpPr>
          <p:cNvPr id="14" name="Rectangle 13">
            <a:extLst>
              <a:ext uri="{FF2B5EF4-FFF2-40B4-BE49-F238E27FC236}">
                <a16:creationId xmlns:a16="http://schemas.microsoft.com/office/drawing/2014/main" id="{77FF99EC-E9A4-8842-963A-24A4664D06DB}"/>
              </a:ext>
            </a:extLst>
          </p:cNvPr>
          <p:cNvSpPr/>
          <p:nvPr/>
        </p:nvSpPr>
        <p:spPr>
          <a:xfrm>
            <a:off x="3883145" y="5560459"/>
            <a:ext cx="3736855" cy="568595"/>
          </a:xfrm>
          <a:prstGeom prst="rect">
            <a:avLst/>
          </a:prstGeom>
          <a:solidFill>
            <a:srgbClr val="1F4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67 COUNTIES </a:t>
            </a:r>
          </a:p>
          <a:p>
            <a:pPr algn="ctr"/>
            <a:r>
              <a:rPr lang="en-US" sz="2000" b="1" dirty="0"/>
              <a:t>ACROSS THE STATE</a:t>
            </a:r>
          </a:p>
        </p:txBody>
      </p:sp>
    </p:spTree>
    <p:extLst>
      <p:ext uri="{BB962C8B-B14F-4D97-AF65-F5344CB8AC3E}">
        <p14:creationId xmlns:p14="http://schemas.microsoft.com/office/powerpoint/2010/main" val="337290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Event Technology Evolution</a:t>
            </a:r>
          </a:p>
        </p:txBody>
      </p:sp>
      <p:pic>
        <p:nvPicPr>
          <p:cNvPr id="31" name="Picture 30">
            <a:extLst>
              <a:ext uri="{FF2B5EF4-FFF2-40B4-BE49-F238E27FC236}">
                <a16:creationId xmlns:a16="http://schemas.microsoft.com/office/drawing/2014/main" id="{107F88D2-23F1-3F4B-BE0E-8F5E73D74D0D}"/>
              </a:ext>
            </a:extLst>
          </p:cNvPr>
          <p:cNvPicPr>
            <a:picLocks noChangeAspect="1"/>
          </p:cNvPicPr>
          <p:nvPr/>
        </p:nvPicPr>
        <p:blipFill>
          <a:blip r:embed="rId3"/>
          <a:stretch>
            <a:fillRect/>
          </a:stretch>
        </p:blipFill>
        <p:spPr>
          <a:xfrm>
            <a:off x="10098290" y="104675"/>
            <a:ext cx="1807959" cy="619226"/>
          </a:xfrm>
          <a:prstGeom prst="rect">
            <a:avLst/>
          </a:prstGeom>
        </p:spPr>
      </p:pic>
      <p:grpSp>
        <p:nvGrpSpPr>
          <p:cNvPr id="32" name="Group 31">
            <a:extLst>
              <a:ext uri="{FF2B5EF4-FFF2-40B4-BE49-F238E27FC236}">
                <a16:creationId xmlns:a16="http://schemas.microsoft.com/office/drawing/2014/main" id="{C570C9A6-AD50-6D44-8B6A-B953D407B2C6}"/>
              </a:ext>
            </a:extLst>
          </p:cNvPr>
          <p:cNvGrpSpPr/>
          <p:nvPr/>
        </p:nvGrpSpPr>
        <p:grpSpPr>
          <a:xfrm>
            <a:off x="462534" y="1570451"/>
            <a:ext cx="11037532" cy="3950687"/>
            <a:chOff x="710184" y="2275301"/>
            <a:chExt cx="10425621" cy="3950687"/>
          </a:xfrm>
        </p:grpSpPr>
        <p:sp>
          <p:nvSpPr>
            <p:cNvPr id="33" name="Rectangle 32">
              <a:extLst>
                <a:ext uri="{FF2B5EF4-FFF2-40B4-BE49-F238E27FC236}">
                  <a16:creationId xmlns:a16="http://schemas.microsoft.com/office/drawing/2014/main" id="{1CD2641F-39CB-1C4E-8819-CA71DD2FFBB6}"/>
                </a:ext>
              </a:extLst>
            </p:cNvPr>
            <p:cNvSpPr/>
            <p:nvPr/>
          </p:nvSpPr>
          <p:spPr>
            <a:xfrm>
              <a:off x="710184" y="2275301"/>
              <a:ext cx="5073582" cy="5348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BEFORE CVENT</a:t>
              </a:r>
            </a:p>
          </p:txBody>
        </p:sp>
        <p:sp>
          <p:nvSpPr>
            <p:cNvPr id="34" name="Rectangle 33">
              <a:extLst>
                <a:ext uri="{FF2B5EF4-FFF2-40B4-BE49-F238E27FC236}">
                  <a16:creationId xmlns:a16="http://schemas.microsoft.com/office/drawing/2014/main" id="{40883DD8-D57C-7949-B27E-BF961291E8DE}"/>
                </a:ext>
              </a:extLst>
            </p:cNvPr>
            <p:cNvSpPr/>
            <p:nvPr/>
          </p:nvSpPr>
          <p:spPr>
            <a:xfrm>
              <a:off x="6062223" y="2275301"/>
              <a:ext cx="5073582" cy="534806"/>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AFTER DEPLOYMENT</a:t>
              </a:r>
            </a:p>
          </p:txBody>
        </p:sp>
        <p:sp>
          <p:nvSpPr>
            <p:cNvPr id="35" name="Text Placeholder 1">
              <a:extLst>
                <a:ext uri="{FF2B5EF4-FFF2-40B4-BE49-F238E27FC236}">
                  <a16:creationId xmlns:a16="http://schemas.microsoft.com/office/drawing/2014/main" id="{1AC9BEE3-FFB7-8D42-BFB0-AA8DB9DB0C41}"/>
                </a:ext>
              </a:extLst>
            </p:cNvPr>
            <p:cNvSpPr txBox="1">
              <a:spLocks/>
            </p:cNvSpPr>
            <p:nvPr/>
          </p:nvSpPr>
          <p:spPr>
            <a:xfrm>
              <a:off x="710184" y="2810107"/>
              <a:ext cx="5073582" cy="3415881"/>
            </a:xfrm>
            <a:prstGeom prst="rect">
              <a:avLst/>
            </a:prstGeom>
            <a:solidFill>
              <a:schemeClr val="bg1">
                <a:lumMod val="95000"/>
              </a:schemeClr>
            </a:solidFill>
          </p:spPr>
          <p:txBody>
            <a:bodyPr vert="horz" lIns="274320" tIns="0" rIns="0" bIns="0" rtlCol="0" anchor="ctr" anchorCtr="0">
              <a:normAutofit/>
            </a:bodyPr>
            <a:lstStyle>
              <a:lvl1pPr marL="0" indent="0" algn="l" defTabSz="914400" rtl="0" eaLnBrk="1" latinLnBrk="0" hangingPunct="1">
                <a:lnSpc>
                  <a:spcPct val="90000"/>
                </a:lnSpc>
                <a:spcBef>
                  <a:spcPts val="1000"/>
                </a:spcBef>
                <a:buFont typeface="Arial"/>
                <a:buNone/>
                <a:defRPr sz="32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804863" indent="-341313" algn="l" defTabSz="914400" rtl="0" eaLnBrk="1" latinLnBrk="0" hangingPunct="1">
                <a:lnSpc>
                  <a:spcPct val="90000"/>
                </a:lnSpc>
                <a:spcBef>
                  <a:spcPts val="500"/>
                </a:spcBef>
                <a:buFont typeface="Arial"/>
                <a:buChar char="•"/>
                <a:tabLst/>
                <a:defRPr sz="32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marL="1262063" indent="-347663" algn="l" defTabSz="914400" rtl="0" eaLnBrk="1" latinLnBrk="0" hangingPunct="1">
                <a:lnSpc>
                  <a:spcPct val="90000"/>
                </a:lnSpc>
                <a:spcBef>
                  <a:spcPts val="500"/>
                </a:spcBef>
                <a:buFont typeface="Arial"/>
                <a:buChar char="•"/>
                <a:tabLst/>
                <a:defRPr sz="2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717675" indent="-346075" algn="l" defTabSz="914400" rtl="0" eaLnBrk="1" latinLnBrk="0" hangingPunct="1">
                <a:lnSpc>
                  <a:spcPct val="90000"/>
                </a:lnSpc>
                <a:spcBef>
                  <a:spcPts val="500"/>
                </a:spcBef>
                <a:buFont typeface="Arial"/>
                <a:buChar char="•"/>
                <a:tabLst/>
                <a:defRPr sz="24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174875" indent="-346075" algn="l" defTabSz="914400" rtl="0" eaLnBrk="1" latinLnBrk="0" hangingPunct="1">
                <a:lnSpc>
                  <a:spcPct val="90000"/>
                </a:lnSpc>
                <a:spcBef>
                  <a:spcPts val="500"/>
                </a:spcBef>
                <a:buFont typeface="Arial"/>
                <a:buChar char="•"/>
                <a:tabLst/>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US" sz="2200" dirty="0"/>
                <a:t>Multiple databases</a:t>
              </a:r>
            </a:p>
            <a:p>
              <a:pPr marL="342900" lvl="0" indent="-342900">
                <a:buFont typeface="Arial" panose="020B0604020202020204" pitchFamily="34" charset="0"/>
                <a:buChar char="•"/>
              </a:pPr>
              <a:r>
                <a:rPr lang="en-US" sz="2200" dirty="0"/>
                <a:t>Manual registration process</a:t>
              </a:r>
            </a:p>
            <a:p>
              <a:pPr marL="342900" lvl="0" indent="-342900">
                <a:buFont typeface="Arial" panose="020B0604020202020204" pitchFamily="34" charset="0"/>
                <a:buChar char="•"/>
              </a:pPr>
              <a:r>
                <a:rPr lang="en-US" sz="2200" dirty="0"/>
                <a:t>No standardized brand/ market research</a:t>
              </a:r>
            </a:p>
            <a:p>
              <a:pPr marL="342900" lvl="0" indent="-342900">
                <a:buFont typeface="Arial" panose="020B0604020202020204" pitchFamily="34" charset="0"/>
                <a:buChar char="•"/>
              </a:pPr>
              <a:r>
                <a:rPr lang="en-US" sz="2200" dirty="0"/>
                <a:t>No product consistency </a:t>
              </a:r>
            </a:p>
            <a:p>
              <a:pPr marL="342900" lvl="0" indent="-342900">
                <a:buFont typeface="Arial" panose="020B0604020202020204" pitchFamily="34" charset="0"/>
                <a:buChar char="•"/>
              </a:pPr>
              <a:r>
                <a:rPr lang="en-US" sz="2200" dirty="0"/>
                <a:t>Decentralized, no accountability</a:t>
              </a:r>
            </a:p>
            <a:p>
              <a:pPr marL="342900" lvl="0" indent="-342900">
                <a:buFont typeface="Arial" panose="020B0604020202020204" pitchFamily="34" charset="0"/>
                <a:buChar char="•"/>
              </a:pPr>
              <a:r>
                <a:rPr lang="en-US" sz="2200" dirty="0"/>
                <a:t>Highly Resistant to change</a:t>
              </a:r>
            </a:p>
          </p:txBody>
        </p:sp>
        <p:sp>
          <p:nvSpPr>
            <p:cNvPr id="36" name="Text Placeholder 1">
              <a:extLst>
                <a:ext uri="{FF2B5EF4-FFF2-40B4-BE49-F238E27FC236}">
                  <a16:creationId xmlns:a16="http://schemas.microsoft.com/office/drawing/2014/main" id="{4334F908-7648-B54B-9FBC-FB3CA1AB27CC}"/>
                </a:ext>
              </a:extLst>
            </p:cNvPr>
            <p:cNvSpPr txBox="1">
              <a:spLocks/>
            </p:cNvSpPr>
            <p:nvPr/>
          </p:nvSpPr>
          <p:spPr>
            <a:xfrm>
              <a:off x="6062223" y="2810107"/>
              <a:ext cx="5073582" cy="3415881"/>
            </a:xfrm>
            <a:prstGeom prst="rect">
              <a:avLst/>
            </a:prstGeom>
            <a:solidFill>
              <a:schemeClr val="bg1">
                <a:lumMod val="95000"/>
              </a:schemeClr>
            </a:solidFill>
          </p:spPr>
          <p:txBody>
            <a:bodyPr vert="horz" lIns="274320" tIns="0" rIns="0" bIns="0" rtlCol="0" anchor="ctr" anchorCtr="0">
              <a:normAutofit/>
            </a:bodyPr>
            <a:lstStyle>
              <a:lvl1pPr marL="0" indent="0" algn="l" defTabSz="914400" rtl="0" eaLnBrk="1" latinLnBrk="0" hangingPunct="1">
                <a:lnSpc>
                  <a:spcPct val="90000"/>
                </a:lnSpc>
                <a:spcBef>
                  <a:spcPts val="1000"/>
                </a:spcBef>
                <a:buFont typeface="Arial"/>
                <a:buNone/>
                <a:defRPr sz="32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804863" indent="-341313" algn="l" defTabSz="914400" rtl="0" eaLnBrk="1" latinLnBrk="0" hangingPunct="1">
                <a:lnSpc>
                  <a:spcPct val="90000"/>
                </a:lnSpc>
                <a:spcBef>
                  <a:spcPts val="500"/>
                </a:spcBef>
                <a:buFont typeface="Arial"/>
                <a:buChar char="•"/>
                <a:tabLst/>
                <a:defRPr sz="32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marL="1262063" indent="-347663" algn="l" defTabSz="914400" rtl="0" eaLnBrk="1" latinLnBrk="0" hangingPunct="1">
                <a:lnSpc>
                  <a:spcPct val="90000"/>
                </a:lnSpc>
                <a:spcBef>
                  <a:spcPts val="500"/>
                </a:spcBef>
                <a:buFont typeface="Arial"/>
                <a:buChar char="•"/>
                <a:tabLst/>
                <a:defRPr sz="2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717675" indent="-346075" algn="l" defTabSz="914400" rtl="0" eaLnBrk="1" latinLnBrk="0" hangingPunct="1">
                <a:lnSpc>
                  <a:spcPct val="90000"/>
                </a:lnSpc>
                <a:spcBef>
                  <a:spcPts val="500"/>
                </a:spcBef>
                <a:buFont typeface="Arial"/>
                <a:buChar char="•"/>
                <a:tabLst/>
                <a:defRPr sz="24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174875" indent="-346075" algn="l" defTabSz="914400" rtl="0" eaLnBrk="1" latinLnBrk="0" hangingPunct="1">
                <a:lnSpc>
                  <a:spcPct val="90000"/>
                </a:lnSpc>
                <a:spcBef>
                  <a:spcPts val="500"/>
                </a:spcBef>
                <a:buFont typeface="Arial"/>
                <a:buChar char="•"/>
                <a:tabLst/>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US" sz="2200" dirty="0"/>
                <a:t>Standardized process and products </a:t>
              </a:r>
            </a:p>
            <a:p>
              <a:pPr marL="342900" lvl="0" indent="-342900">
                <a:buFont typeface="Arial" panose="020B0604020202020204" pitchFamily="34" charset="0"/>
                <a:buChar char="•"/>
              </a:pPr>
              <a:r>
                <a:rPr lang="en-US" sz="2200" dirty="0"/>
                <a:t>Automated marketing platform</a:t>
              </a:r>
            </a:p>
            <a:p>
              <a:pPr marL="342900" lvl="0" indent="-342900">
                <a:buFont typeface="Arial" panose="020B0604020202020204" pitchFamily="34" charset="0"/>
                <a:buChar char="•"/>
              </a:pPr>
              <a:r>
                <a:rPr lang="en-US" sz="2200" dirty="0"/>
                <a:t>Decision making based on data </a:t>
              </a:r>
              <a:br>
                <a:rPr lang="en-US" sz="2200" dirty="0"/>
              </a:br>
              <a:r>
                <a:rPr lang="en-US" sz="2200" dirty="0"/>
                <a:t>and expertise</a:t>
              </a:r>
            </a:p>
            <a:p>
              <a:pPr marL="342900" lvl="0" indent="-342900">
                <a:buFont typeface="Arial" panose="020B0604020202020204" pitchFamily="34" charset="0"/>
                <a:buChar char="•"/>
              </a:pPr>
              <a:r>
                <a:rPr lang="en-US" sz="2200" dirty="0"/>
                <a:t>Customer centric</a:t>
              </a:r>
            </a:p>
            <a:p>
              <a:pPr marL="342900" lvl="0" indent="-342900">
                <a:buFont typeface="Arial" panose="020B0604020202020204" pitchFamily="34" charset="0"/>
                <a:buChar char="•"/>
              </a:pPr>
              <a:r>
                <a:rPr lang="en-US" sz="2200" dirty="0"/>
                <a:t>Organizational Structure supports strategic goals</a:t>
              </a:r>
            </a:p>
          </p:txBody>
        </p:sp>
      </p:grpSp>
    </p:spTree>
    <p:extLst>
      <p:ext uri="{BB962C8B-B14F-4D97-AF65-F5344CB8AC3E}">
        <p14:creationId xmlns:p14="http://schemas.microsoft.com/office/powerpoint/2010/main" val="127720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588645" y="1979613"/>
            <a:ext cx="9144000" cy="2387600"/>
          </a:xfrm>
        </p:spPr>
        <p:txBody>
          <a:bodyPr>
            <a:normAutofit fontScale="90000"/>
          </a:bodyPr>
          <a:lstStyle/>
          <a:p>
            <a:r>
              <a:rPr lang="en-US" dirty="0">
                <a:sym typeface="Arial"/>
              </a:rPr>
              <a:t>Event Management Strategies </a:t>
            </a:r>
            <a:br>
              <a:rPr lang="en-US" dirty="0">
                <a:sym typeface="Arial"/>
              </a:rPr>
            </a:br>
            <a:r>
              <a:rPr lang="en-US" dirty="0">
                <a:sym typeface="Arial"/>
              </a:rPr>
              <a:t>&amp; </a:t>
            </a:r>
            <a:br>
              <a:rPr lang="en-US" dirty="0">
                <a:sym typeface="Arial"/>
              </a:rPr>
            </a:br>
            <a:r>
              <a:rPr lang="en-US" dirty="0">
                <a:sym typeface="Arial"/>
              </a:rPr>
              <a:t>Technology Infrastructure</a:t>
            </a:r>
            <a:endParaRPr lang="en-US" dirty="0"/>
          </a:p>
        </p:txBody>
      </p:sp>
    </p:spTree>
    <p:extLst>
      <p:ext uri="{BB962C8B-B14F-4D97-AF65-F5344CB8AC3E}">
        <p14:creationId xmlns:p14="http://schemas.microsoft.com/office/powerpoint/2010/main" val="25079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525364-298D-FA4C-ACC6-06C7D3691374}"/>
              </a:ext>
            </a:extLst>
          </p:cNvPr>
          <p:cNvSpPr/>
          <p:nvPr/>
        </p:nvSpPr>
        <p:spPr>
          <a:xfrm>
            <a:off x="4051738" y="1741086"/>
            <a:ext cx="7966841" cy="407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Technology Infrastructure: MU Extension</a:t>
            </a:r>
          </a:p>
        </p:txBody>
      </p:sp>
      <p:pic>
        <p:nvPicPr>
          <p:cNvPr id="19" name="Picture 18">
            <a:extLst>
              <a:ext uri="{FF2B5EF4-FFF2-40B4-BE49-F238E27FC236}">
                <a16:creationId xmlns:a16="http://schemas.microsoft.com/office/drawing/2014/main" id="{E84216DE-5E2A-B842-A1D9-41DBF71712D2}"/>
              </a:ext>
            </a:extLst>
          </p:cNvPr>
          <p:cNvPicPr>
            <a:picLocks noChangeAspect="1"/>
          </p:cNvPicPr>
          <p:nvPr/>
        </p:nvPicPr>
        <p:blipFill>
          <a:blip r:embed="rId3"/>
          <a:stretch>
            <a:fillRect/>
          </a:stretch>
        </p:blipFill>
        <p:spPr>
          <a:xfrm>
            <a:off x="9980229" y="188238"/>
            <a:ext cx="2038350" cy="499463"/>
          </a:xfrm>
          <a:prstGeom prst="rect">
            <a:avLst/>
          </a:prstGeom>
        </p:spPr>
      </p:pic>
      <p:sp>
        <p:nvSpPr>
          <p:cNvPr id="35" name="TextBox 34">
            <a:extLst>
              <a:ext uri="{FF2B5EF4-FFF2-40B4-BE49-F238E27FC236}">
                <a16:creationId xmlns:a16="http://schemas.microsoft.com/office/drawing/2014/main" id="{C82433AF-8304-7B4A-A0B4-38A4C8E424FD}"/>
              </a:ext>
            </a:extLst>
          </p:cNvPr>
          <p:cNvSpPr txBox="1"/>
          <p:nvPr/>
        </p:nvSpPr>
        <p:spPr>
          <a:xfrm>
            <a:off x="8316517" y="1350268"/>
            <a:ext cx="3569970" cy="369332"/>
          </a:xfrm>
          <a:prstGeom prst="rect">
            <a:avLst/>
          </a:prstGeom>
          <a:noFill/>
        </p:spPr>
        <p:txBody>
          <a:bodyPr wrap="square" rtlCol="0">
            <a:spAutoFit/>
          </a:bodyPr>
          <a:lstStyle/>
          <a:p>
            <a:pPr>
              <a:spcAft>
                <a:spcPts val="900"/>
              </a:spcAft>
            </a:pPr>
            <a:r>
              <a:rPr lang="en-US" b="1" dirty="0">
                <a:cs typeface="Arial"/>
              </a:rPr>
              <a:t>Integrated Enterprise Platform</a:t>
            </a:r>
            <a:endParaRPr lang="en-US" sz="2000" dirty="0">
              <a:solidFill>
                <a:srgbClr val="C00000"/>
              </a:solidFill>
              <a:latin typeface="+mj-lt"/>
              <a:cs typeface="Arial"/>
            </a:endParaRPr>
          </a:p>
        </p:txBody>
      </p:sp>
      <p:sp>
        <p:nvSpPr>
          <p:cNvPr id="38" name="TextBox 37">
            <a:extLst>
              <a:ext uri="{FF2B5EF4-FFF2-40B4-BE49-F238E27FC236}">
                <a16:creationId xmlns:a16="http://schemas.microsoft.com/office/drawing/2014/main" id="{D69731FB-C12F-4944-BB27-4624E0B58242}"/>
              </a:ext>
            </a:extLst>
          </p:cNvPr>
          <p:cNvSpPr txBox="1"/>
          <p:nvPr/>
        </p:nvSpPr>
        <p:spPr>
          <a:xfrm>
            <a:off x="2799358" y="6006939"/>
            <a:ext cx="6237683" cy="584775"/>
          </a:xfrm>
          <a:prstGeom prst="rect">
            <a:avLst/>
          </a:prstGeom>
          <a:noFill/>
        </p:spPr>
        <p:txBody>
          <a:bodyPr wrap="square" rtlCol="0">
            <a:spAutoFit/>
          </a:bodyPr>
          <a:lstStyle/>
          <a:p>
            <a:pPr algn="ctr">
              <a:spcAft>
                <a:spcPts val="1200"/>
              </a:spcAft>
            </a:pPr>
            <a:r>
              <a:rPr lang="en-US" sz="3200" b="1" i="1" dirty="0">
                <a:solidFill>
                  <a:srgbClr val="C00000"/>
                </a:solidFill>
                <a:cs typeface="Arial"/>
              </a:rPr>
              <a:t>Standardized</a:t>
            </a:r>
            <a:r>
              <a:rPr lang="en-US" sz="3200" b="1" i="1" dirty="0">
                <a:cs typeface="Arial"/>
              </a:rPr>
              <a:t> – and </a:t>
            </a:r>
            <a:r>
              <a:rPr lang="en-US" sz="3200" b="1" i="1" dirty="0">
                <a:solidFill>
                  <a:srgbClr val="C00000"/>
                </a:solidFill>
                <a:cs typeface="Arial"/>
              </a:rPr>
              <a:t>Flexible</a:t>
            </a:r>
            <a:endParaRPr lang="en-US" sz="3200" i="1" dirty="0">
              <a:solidFill>
                <a:srgbClr val="C00000"/>
              </a:solidFill>
              <a:cs typeface="Arial"/>
            </a:endParaRPr>
          </a:p>
        </p:txBody>
      </p:sp>
      <p:sp>
        <p:nvSpPr>
          <p:cNvPr id="39" name="TextBox 38">
            <a:extLst>
              <a:ext uri="{FF2B5EF4-FFF2-40B4-BE49-F238E27FC236}">
                <a16:creationId xmlns:a16="http://schemas.microsoft.com/office/drawing/2014/main" id="{EB189384-A982-0E4D-A20E-9F2ABD2D1876}"/>
              </a:ext>
            </a:extLst>
          </p:cNvPr>
          <p:cNvSpPr txBox="1"/>
          <p:nvPr/>
        </p:nvSpPr>
        <p:spPr>
          <a:xfrm>
            <a:off x="8368670" y="1773374"/>
            <a:ext cx="3295942" cy="369332"/>
          </a:xfrm>
          <a:prstGeom prst="rect">
            <a:avLst/>
          </a:prstGeom>
          <a:noFill/>
        </p:spPr>
        <p:txBody>
          <a:bodyPr wrap="square" rtlCol="0">
            <a:spAutoFit/>
          </a:bodyPr>
          <a:lstStyle/>
          <a:p>
            <a:pPr>
              <a:spcAft>
                <a:spcPts val="900"/>
              </a:spcAft>
            </a:pPr>
            <a:r>
              <a:rPr lang="en-US" dirty="0">
                <a:solidFill>
                  <a:srgbClr val="FFC000"/>
                </a:solidFill>
              </a:rPr>
              <a:t>• </a:t>
            </a:r>
            <a:r>
              <a:rPr lang="en-US" dirty="0">
                <a:cs typeface="Arial"/>
              </a:rPr>
              <a:t>Search – Hawksearch</a:t>
            </a:r>
          </a:p>
        </p:txBody>
      </p:sp>
      <p:sp>
        <p:nvSpPr>
          <p:cNvPr id="40" name="TextBox 39">
            <a:extLst>
              <a:ext uri="{FF2B5EF4-FFF2-40B4-BE49-F238E27FC236}">
                <a16:creationId xmlns:a16="http://schemas.microsoft.com/office/drawing/2014/main" id="{B3BB5038-8A53-1A4A-BA41-6B908F652137}"/>
              </a:ext>
            </a:extLst>
          </p:cNvPr>
          <p:cNvSpPr txBox="1"/>
          <p:nvPr/>
        </p:nvSpPr>
        <p:spPr>
          <a:xfrm>
            <a:off x="8368670" y="2489167"/>
            <a:ext cx="3295942" cy="369332"/>
          </a:xfrm>
          <a:prstGeom prst="rect">
            <a:avLst/>
          </a:prstGeom>
          <a:noFill/>
        </p:spPr>
        <p:txBody>
          <a:bodyPr wrap="square" rtlCol="0">
            <a:spAutoFit/>
          </a:bodyPr>
          <a:lstStyle/>
          <a:p>
            <a:pPr>
              <a:spcAft>
                <a:spcPts val="900"/>
              </a:spcAft>
            </a:pPr>
            <a:r>
              <a:rPr lang="en-US" dirty="0">
                <a:solidFill>
                  <a:srgbClr val="FFC000"/>
                </a:solidFill>
              </a:rPr>
              <a:t>• </a:t>
            </a:r>
            <a:r>
              <a:rPr lang="en-US" dirty="0">
                <a:cs typeface="Arial"/>
              </a:rPr>
              <a:t>CMS – Blackbird ACM</a:t>
            </a:r>
          </a:p>
        </p:txBody>
      </p:sp>
      <p:sp>
        <p:nvSpPr>
          <p:cNvPr id="41" name="TextBox 40">
            <a:extLst>
              <a:ext uri="{FF2B5EF4-FFF2-40B4-BE49-F238E27FC236}">
                <a16:creationId xmlns:a16="http://schemas.microsoft.com/office/drawing/2014/main" id="{0691F61B-A262-CF41-9FFB-0572B16E0857}"/>
              </a:ext>
            </a:extLst>
          </p:cNvPr>
          <p:cNvSpPr txBox="1"/>
          <p:nvPr/>
        </p:nvSpPr>
        <p:spPr>
          <a:xfrm>
            <a:off x="8368670" y="3106660"/>
            <a:ext cx="3295942" cy="369332"/>
          </a:xfrm>
          <a:prstGeom prst="rect">
            <a:avLst/>
          </a:prstGeom>
          <a:noFill/>
        </p:spPr>
        <p:txBody>
          <a:bodyPr wrap="square" rtlCol="0">
            <a:spAutoFit/>
          </a:bodyPr>
          <a:lstStyle/>
          <a:p>
            <a:pPr>
              <a:spcAft>
                <a:spcPts val="900"/>
              </a:spcAft>
            </a:pPr>
            <a:r>
              <a:rPr lang="en-US" dirty="0">
                <a:solidFill>
                  <a:srgbClr val="FFC000"/>
                </a:solidFill>
              </a:rPr>
              <a:t>• </a:t>
            </a:r>
            <a:r>
              <a:rPr lang="en-US" dirty="0">
                <a:cs typeface="Arial"/>
              </a:rPr>
              <a:t>Email marketing – dotdigital</a:t>
            </a:r>
          </a:p>
        </p:txBody>
      </p:sp>
      <p:sp>
        <p:nvSpPr>
          <p:cNvPr id="42" name="TextBox 41">
            <a:extLst>
              <a:ext uri="{FF2B5EF4-FFF2-40B4-BE49-F238E27FC236}">
                <a16:creationId xmlns:a16="http://schemas.microsoft.com/office/drawing/2014/main" id="{1F901226-A7DD-0B47-9708-6C2A762D9E51}"/>
              </a:ext>
            </a:extLst>
          </p:cNvPr>
          <p:cNvSpPr txBox="1"/>
          <p:nvPr/>
        </p:nvSpPr>
        <p:spPr>
          <a:xfrm>
            <a:off x="8368670" y="4649269"/>
            <a:ext cx="3295942" cy="369332"/>
          </a:xfrm>
          <a:prstGeom prst="rect">
            <a:avLst/>
          </a:prstGeom>
          <a:noFill/>
        </p:spPr>
        <p:txBody>
          <a:bodyPr wrap="square" rtlCol="0">
            <a:spAutoFit/>
          </a:bodyPr>
          <a:lstStyle/>
          <a:p>
            <a:pPr>
              <a:spcAft>
                <a:spcPts val="900"/>
              </a:spcAft>
            </a:pPr>
            <a:r>
              <a:rPr lang="en-US" dirty="0">
                <a:solidFill>
                  <a:srgbClr val="FFC000"/>
                </a:solidFill>
              </a:rPr>
              <a:t>• </a:t>
            </a:r>
            <a:r>
              <a:rPr lang="en-US" dirty="0">
                <a:cs typeface="Arial"/>
              </a:rPr>
              <a:t>LMS – Canvas</a:t>
            </a:r>
          </a:p>
        </p:txBody>
      </p:sp>
      <p:sp>
        <p:nvSpPr>
          <p:cNvPr id="43" name="TextBox 42">
            <a:extLst>
              <a:ext uri="{FF2B5EF4-FFF2-40B4-BE49-F238E27FC236}">
                <a16:creationId xmlns:a16="http://schemas.microsoft.com/office/drawing/2014/main" id="{64910706-0403-814F-90FC-E29C1F9D08BE}"/>
              </a:ext>
            </a:extLst>
          </p:cNvPr>
          <p:cNvSpPr txBox="1"/>
          <p:nvPr/>
        </p:nvSpPr>
        <p:spPr>
          <a:xfrm>
            <a:off x="8368670" y="5401742"/>
            <a:ext cx="3295942" cy="369332"/>
          </a:xfrm>
          <a:prstGeom prst="rect">
            <a:avLst/>
          </a:prstGeom>
          <a:noFill/>
        </p:spPr>
        <p:txBody>
          <a:bodyPr wrap="square" rtlCol="0">
            <a:spAutoFit/>
          </a:bodyPr>
          <a:lstStyle/>
          <a:p>
            <a:pPr>
              <a:spcAft>
                <a:spcPts val="900"/>
              </a:spcAft>
            </a:pPr>
            <a:r>
              <a:rPr lang="en-US" dirty="0">
                <a:solidFill>
                  <a:srgbClr val="FFC000"/>
                </a:solidFill>
              </a:rPr>
              <a:t>• </a:t>
            </a:r>
            <a:r>
              <a:rPr lang="en-US" dirty="0">
                <a:cs typeface="Arial"/>
              </a:rPr>
              <a:t>ERP – PeopleSoft</a:t>
            </a:r>
          </a:p>
        </p:txBody>
      </p:sp>
      <p:sp>
        <p:nvSpPr>
          <p:cNvPr id="44" name="TextBox 43">
            <a:extLst>
              <a:ext uri="{FF2B5EF4-FFF2-40B4-BE49-F238E27FC236}">
                <a16:creationId xmlns:a16="http://schemas.microsoft.com/office/drawing/2014/main" id="{342D1460-2AEF-8540-BDD3-5D522006AFB2}"/>
              </a:ext>
            </a:extLst>
          </p:cNvPr>
          <p:cNvSpPr txBox="1"/>
          <p:nvPr/>
        </p:nvSpPr>
        <p:spPr>
          <a:xfrm>
            <a:off x="8285465" y="3893620"/>
            <a:ext cx="3733114" cy="369332"/>
          </a:xfrm>
          <a:prstGeom prst="rect">
            <a:avLst/>
          </a:prstGeom>
          <a:noFill/>
        </p:spPr>
        <p:txBody>
          <a:bodyPr wrap="square" rtlCol="0">
            <a:spAutoFit/>
          </a:bodyPr>
          <a:lstStyle/>
          <a:p>
            <a:pPr>
              <a:spcAft>
                <a:spcPts val="900"/>
              </a:spcAft>
            </a:pPr>
            <a:r>
              <a:rPr lang="en-US" dirty="0">
                <a:solidFill>
                  <a:srgbClr val="FFC000"/>
                </a:solidFill>
              </a:rPr>
              <a:t>• </a:t>
            </a:r>
            <a:r>
              <a:rPr lang="en-US" dirty="0">
                <a:cs typeface="Arial"/>
              </a:rPr>
              <a:t>e-Commerce web tool  – Magento</a:t>
            </a:r>
          </a:p>
        </p:txBody>
      </p:sp>
      <p:pic>
        <p:nvPicPr>
          <p:cNvPr id="45" name="Picture 44">
            <a:extLst>
              <a:ext uri="{FF2B5EF4-FFF2-40B4-BE49-F238E27FC236}">
                <a16:creationId xmlns:a16="http://schemas.microsoft.com/office/drawing/2014/main" id="{E530E08D-95D8-594C-BEAC-46CA90FBD2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3300" y="1776760"/>
            <a:ext cx="7134899" cy="4013380"/>
          </a:xfrm>
          <a:prstGeom prst="rect">
            <a:avLst/>
          </a:prstGeom>
        </p:spPr>
      </p:pic>
    </p:spTree>
    <p:extLst>
      <p:ext uri="{BB962C8B-B14F-4D97-AF65-F5344CB8AC3E}">
        <p14:creationId xmlns:p14="http://schemas.microsoft.com/office/powerpoint/2010/main" val="173510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Technology Infrastructure: MU Extension</a:t>
            </a:r>
          </a:p>
        </p:txBody>
      </p:sp>
      <p:pic>
        <p:nvPicPr>
          <p:cNvPr id="19" name="Picture 18">
            <a:extLst>
              <a:ext uri="{FF2B5EF4-FFF2-40B4-BE49-F238E27FC236}">
                <a16:creationId xmlns:a16="http://schemas.microsoft.com/office/drawing/2014/main" id="{E84216DE-5E2A-B842-A1D9-41DBF71712D2}"/>
              </a:ext>
            </a:extLst>
          </p:cNvPr>
          <p:cNvPicPr>
            <a:picLocks noChangeAspect="1"/>
          </p:cNvPicPr>
          <p:nvPr/>
        </p:nvPicPr>
        <p:blipFill>
          <a:blip r:embed="rId3"/>
          <a:stretch>
            <a:fillRect/>
          </a:stretch>
        </p:blipFill>
        <p:spPr>
          <a:xfrm>
            <a:off x="9980229" y="188238"/>
            <a:ext cx="2038350" cy="499463"/>
          </a:xfrm>
          <a:prstGeom prst="rect">
            <a:avLst/>
          </a:prstGeom>
        </p:spPr>
      </p:pic>
      <p:pic>
        <p:nvPicPr>
          <p:cNvPr id="14" name="Picture 13">
            <a:extLst>
              <a:ext uri="{FF2B5EF4-FFF2-40B4-BE49-F238E27FC236}">
                <a16:creationId xmlns:a16="http://schemas.microsoft.com/office/drawing/2014/main" id="{8BB90DFA-6276-844C-8F9C-4D1D45A06C6E}"/>
              </a:ext>
            </a:extLst>
          </p:cNvPr>
          <p:cNvPicPr>
            <a:picLocks noChangeAspect="1"/>
          </p:cNvPicPr>
          <p:nvPr/>
        </p:nvPicPr>
        <p:blipFill rotWithShape="1">
          <a:blip r:embed="rId4">
            <a:extLst>
              <a:ext uri="{28A0092B-C50C-407E-A947-70E740481C1C}">
                <a14:useLocalDpi xmlns:a14="http://schemas.microsoft.com/office/drawing/2010/main" val="0"/>
              </a:ext>
            </a:extLst>
          </a:blip>
          <a:srcRect t="24186" r="10360" b="2109"/>
          <a:stretch/>
        </p:blipFill>
        <p:spPr>
          <a:xfrm>
            <a:off x="1575879" y="1396053"/>
            <a:ext cx="7688347" cy="4805198"/>
          </a:xfrm>
          <a:prstGeom prst="rect">
            <a:avLst/>
          </a:prstGeom>
        </p:spPr>
      </p:pic>
      <p:sp>
        <p:nvSpPr>
          <p:cNvPr id="15" name="Rectangle 14">
            <a:extLst>
              <a:ext uri="{FF2B5EF4-FFF2-40B4-BE49-F238E27FC236}">
                <a16:creationId xmlns:a16="http://schemas.microsoft.com/office/drawing/2014/main" id="{366FDA1D-069F-1145-AA04-E3495FA29B27}"/>
              </a:ext>
            </a:extLst>
          </p:cNvPr>
          <p:cNvSpPr/>
          <p:nvPr/>
        </p:nvSpPr>
        <p:spPr>
          <a:xfrm>
            <a:off x="-602374" y="1396053"/>
            <a:ext cx="5029200" cy="589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INTEGRATIONS DIAGRAM</a:t>
            </a:r>
          </a:p>
        </p:txBody>
      </p:sp>
    </p:spTree>
    <p:extLst>
      <p:ext uri="{BB962C8B-B14F-4D97-AF65-F5344CB8AC3E}">
        <p14:creationId xmlns:p14="http://schemas.microsoft.com/office/powerpoint/2010/main" val="203883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17B084-D996-5F41-99B3-6D3F467913E5}"/>
              </a:ext>
            </a:extLst>
          </p:cNvPr>
          <p:cNvSpPr/>
          <p:nvPr/>
        </p:nvSpPr>
        <p:spPr>
          <a:xfrm>
            <a:off x="403860" y="1389254"/>
            <a:ext cx="11384280" cy="4650041"/>
          </a:xfrm>
          <a:prstGeom prst="rect">
            <a:avLst/>
          </a:prstGeom>
          <a:solidFill>
            <a:srgbClr val="1F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7AFBED2F-989E-454F-B797-9AC3DDF17B16}"/>
              </a:ext>
            </a:extLst>
          </p:cNvPr>
          <p:cNvSpPr/>
          <p:nvPr/>
        </p:nvSpPr>
        <p:spPr>
          <a:xfrm>
            <a:off x="529389" y="1690689"/>
            <a:ext cx="2328111" cy="4047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Technology Infrastructure: Penn State</a:t>
            </a:r>
          </a:p>
        </p:txBody>
      </p:sp>
      <p:pic>
        <p:nvPicPr>
          <p:cNvPr id="6" name="Picture 5">
            <a:extLst>
              <a:ext uri="{FF2B5EF4-FFF2-40B4-BE49-F238E27FC236}">
                <a16:creationId xmlns:a16="http://schemas.microsoft.com/office/drawing/2014/main" id="{852AB31F-78A0-6D44-820C-F7F763BC62CF}"/>
              </a:ext>
            </a:extLst>
          </p:cNvPr>
          <p:cNvPicPr>
            <a:picLocks noChangeAspect="1"/>
          </p:cNvPicPr>
          <p:nvPr/>
        </p:nvPicPr>
        <p:blipFill>
          <a:blip r:embed="rId3"/>
          <a:stretch>
            <a:fillRect/>
          </a:stretch>
        </p:blipFill>
        <p:spPr>
          <a:xfrm>
            <a:off x="10080770" y="208448"/>
            <a:ext cx="1863579" cy="638276"/>
          </a:xfrm>
          <a:prstGeom prst="rect">
            <a:avLst/>
          </a:prstGeom>
        </p:spPr>
      </p:pic>
      <p:pic>
        <p:nvPicPr>
          <p:cNvPr id="7" name="Picture 6">
            <a:extLst>
              <a:ext uri="{FF2B5EF4-FFF2-40B4-BE49-F238E27FC236}">
                <a16:creationId xmlns:a16="http://schemas.microsoft.com/office/drawing/2014/main" id="{B130AD70-A1FD-A148-AF31-2CF3556E235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 t="28637" r="56298" b="40985"/>
          <a:stretch/>
        </p:blipFill>
        <p:spPr>
          <a:xfrm>
            <a:off x="744784" y="2694484"/>
            <a:ext cx="1923323" cy="752024"/>
          </a:xfrm>
          <a:prstGeom prst="rect">
            <a:avLst/>
          </a:prstGeom>
        </p:spPr>
      </p:pic>
      <p:pic>
        <p:nvPicPr>
          <p:cNvPr id="8" name="Picture 7">
            <a:extLst>
              <a:ext uri="{FF2B5EF4-FFF2-40B4-BE49-F238E27FC236}">
                <a16:creationId xmlns:a16="http://schemas.microsoft.com/office/drawing/2014/main" id="{36CC2D51-EF8A-CE49-93D0-E3132183FB5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79245" t="48687" b="35365"/>
          <a:stretch/>
        </p:blipFill>
        <p:spPr>
          <a:xfrm>
            <a:off x="607560" y="3463441"/>
            <a:ext cx="2003673" cy="866080"/>
          </a:xfrm>
          <a:prstGeom prst="rect">
            <a:avLst/>
          </a:prstGeom>
        </p:spPr>
      </p:pic>
      <p:pic>
        <p:nvPicPr>
          <p:cNvPr id="5" name="Picture 4">
            <a:extLst>
              <a:ext uri="{FF2B5EF4-FFF2-40B4-BE49-F238E27FC236}">
                <a16:creationId xmlns:a16="http://schemas.microsoft.com/office/drawing/2014/main" id="{8C91A476-995F-9241-9901-A831F0A6A822}"/>
              </a:ext>
            </a:extLst>
          </p:cNvPr>
          <p:cNvPicPr>
            <a:picLocks noChangeAspect="1"/>
          </p:cNvPicPr>
          <p:nvPr/>
        </p:nvPicPr>
        <p:blipFill rotWithShape="1">
          <a:blip r:embed="rId6">
            <a:extLst>
              <a:ext uri="{28A0092B-C50C-407E-A947-70E740481C1C}">
                <a14:useLocalDpi xmlns:a14="http://schemas.microsoft.com/office/drawing/2010/main" val="0"/>
              </a:ext>
            </a:extLst>
          </a:blip>
          <a:srcRect t="10056" b="16954"/>
          <a:stretch/>
        </p:blipFill>
        <p:spPr>
          <a:xfrm>
            <a:off x="838200" y="4416938"/>
            <a:ext cx="1542392" cy="1125786"/>
          </a:xfrm>
          <a:prstGeom prst="rect">
            <a:avLst/>
          </a:prstGeom>
        </p:spPr>
      </p:pic>
      <p:pic>
        <p:nvPicPr>
          <p:cNvPr id="10" name="Picture 9">
            <a:extLst>
              <a:ext uri="{FF2B5EF4-FFF2-40B4-BE49-F238E27FC236}">
                <a16:creationId xmlns:a16="http://schemas.microsoft.com/office/drawing/2014/main" id="{AADC7990-6CCB-A849-9782-B62E3E66CA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201" y="2024800"/>
            <a:ext cx="1977906" cy="512457"/>
          </a:xfrm>
          <a:prstGeom prst="rect">
            <a:avLst/>
          </a:prstGeom>
        </p:spPr>
      </p:pic>
      <p:cxnSp>
        <p:nvCxnSpPr>
          <p:cNvPr id="13" name="Straight Arrow Connector 12">
            <a:extLst>
              <a:ext uri="{FF2B5EF4-FFF2-40B4-BE49-F238E27FC236}">
                <a16:creationId xmlns:a16="http://schemas.microsoft.com/office/drawing/2014/main" id="{60031DE7-F786-CE4F-9503-A7EAD39F5B65}"/>
              </a:ext>
            </a:extLst>
          </p:cNvPr>
          <p:cNvCxnSpPr>
            <a:cxnSpLocks/>
          </p:cNvCxnSpPr>
          <p:nvPr/>
        </p:nvCxnSpPr>
        <p:spPr>
          <a:xfrm>
            <a:off x="5688037" y="2113527"/>
            <a:ext cx="0" cy="58095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8C80BD-AA24-4E45-9553-FC2B0490F652}"/>
              </a:ext>
            </a:extLst>
          </p:cNvPr>
          <p:cNvCxnSpPr>
            <a:cxnSpLocks/>
          </p:cNvCxnSpPr>
          <p:nvPr/>
        </p:nvCxnSpPr>
        <p:spPr>
          <a:xfrm>
            <a:off x="6882363" y="3476080"/>
            <a:ext cx="1569057"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EC5E838-D2D2-AA49-ABE4-C1E0B2600B5B}"/>
              </a:ext>
            </a:extLst>
          </p:cNvPr>
          <p:cNvCxnSpPr>
            <a:cxnSpLocks/>
          </p:cNvCxnSpPr>
          <p:nvPr/>
        </p:nvCxnSpPr>
        <p:spPr>
          <a:xfrm flipV="1">
            <a:off x="3066553" y="3648192"/>
            <a:ext cx="1621155" cy="1"/>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733B8CA-F61F-C646-BED9-60D08B5C2EC3}"/>
              </a:ext>
            </a:extLst>
          </p:cNvPr>
          <p:cNvCxnSpPr>
            <a:cxnSpLocks/>
          </p:cNvCxnSpPr>
          <p:nvPr/>
        </p:nvCxnSpPr>
        <p:spPr>
          <a:xfrm flipH="1">
            <a:off x="4525108" y="4003165"/>
            <a:ext cx="587779" cy="756404"/>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271449F-9903-B141-866C-EE27ABBDA037}"/>
              </a:ext>
            </a:extLst>
          </p:cNvPr>
          <p:cNvCxnSpPr>
            <a:cxnSpLocks/>
          </p:cNvCxnSpPr>
          <p:nvPr/>
        </p:nvCxnSpPr>
        <p:spPr>
          <a:xfrm>
            <a:off x="6219411" y="4144382"/>
            <a:ext cx="1447481" cy="835449"/>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948D6E4E-AFD2-2E46-865F-55A3CF49BF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40" y="4759569"/>
            <a:ext cx="1103120" cy="1103120"/>
          </a:xfrm>
          <a:prstGeom prst="ellipse">
            <a:avLst/>
          </a:prstGeom>
        </p:spPr>
      </p:pic>
      <p:pic>
        <p:nvPicPr>
          <p:cNvPr id="38" name="Picture 37">
            <a:extLst>
              <a:ext uri="{FF2B5EF4-FFF2-40B4-BE49-F238E27FC236}">
                <a16:creationId xmlns:a16="http://schemas.microsoft.com/office/drawing/2014/main" id="{958D0679-BDF4-6842-9FC2-D7B4D20F8A3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361186" y="2467615"/>
            <a:ext cx="2919723" cy="2010801"/>
          </a:xfrm>
          <a:prstGeom prst="rect">
            <a:avLst/>
          </a:prstGeom>
        </p:spPr>
      </p:pic>
      <p:sp>
        <p:nvSpPr>
          <p:cNvPr id="41" name="Rounded Rectangle 40">
            <a:extLst>
              <a:ext uri="{FF2B5EF4-FFF2-40B4-BE49-F238E27FC236}">
                <a16:creationId xmlns:a16="http://schemas.microsoft.com/office/drawing/2014/main" id="{842A3330-8F35-8543-8F39-7308E48F2CFB}"/>
              </a:ext>
            </a:extLst>
          </p:cNvPr>
          <p:cNvSpPr/>
          <p:nvPr/>
        </p:nvSpPr>
        <p:spPr>
          <a:xfrm>
            <a:off x="3966979" y="1631745"/>
            <a:ext cx="3442115" cy="4312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INSTRUCTORS &amp; STAFF</a:t>
            </a:r>
          </a:p>
        </p:txBody>
      </p:sp>
      <p:sp>
        <p:nvSpPr>
          <p:cNvPr id="42" name="Rounded Rectangle 41">
            <a:extLst>
              <a:ext uri="{FF2B5EF4-FFF2-40B4-BE49-F238E27FC236}">
                <a16:creationId xmlns:a16="http://schemas.microsoft.com/office/drawing/2014/main" id="{21A721FA-1F73-8A43-ABB3-A420E97B358E}"/>
              </a:ext>
            </a:extLst>
          </p:cNvPr>
          <p:cNvSpPr/>
          <p:nvPr/>
        </p:nvSpPr>
        <p:spPr>
          <a:xfrm>
            <a:off x="6528473" y="5172580"/>
            <a:ext cx="3665414" cy="489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WAREHOUSE &amp; POD</a:t>
            </a:r>
          </a:p>
        </p:txBody>
      </p:sp>
      <p:sp>
        <p:nvSpPr>
          <p:cNvPr id="48" name="Rounded Rectangle 47">
            <a:extLst>
              <a:ext uri="{FF2B5EF4-FFF2-40B4-BE49-F238E27FC236}">
                <a16:creationId xmlns:a16="http://schemas.microsoft.com/office/drawing/2014/main" id="{A189CDBC-67EF-794F-9682-076EDCFD07C6}"/>
              </a:ext>
            </a:extLst>
          </p:cNvPr>
          <p:cNvSpPr/>
          <p:nvPr/>
        </p:nvSpPr>
        <p:spPr>
          <a:xfrm>
            <a:off x="8644096" y="1968157"/>
            <a:ext cx="2914605" cy="2827270"/>
          </a:xfrm>
          <a:prstGeom prst="roundRect">
            <a:avLst>
              <a:gd name="adj" fmla="val 867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3" name="Rounded Rectangle 42">
            <a:extLst>
              <a:ext uri="{FF2B5EF4-FFF2-40B4-BE49-F238E27FC236}">
                <a16:creationId xmlns:a16="http://schemas.microsoft.com/office/drawing/2014/main" id="{A3B2FD33-5957-6B47-BF2C-5D20407A9035}"/>
              </a:ext>
            </a:extLst>
          </p:cNvPr>
          <p:cNvSpPr/>
          <p:nvPr/>
        </p:nvSpPr>
        <p:spPr>
          <a:xfrm>
            <a:off x="8752259" y="2138903"/>
            <a:ext cx="2718374" cy="4115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Marketing</a:t>
            </a:r>
          </a:p>
        </p:txBody>
      </p:sp>
      <p:sp>
        <p:nvSpPr>
          <p:cNvPr id="44" name="Rounded Rectangle 43">
            <a:extLst>
              <a:ext uri="{FF2B5EF4-FFF2-40B4-BE49-F238E27FC236}">
                <a16:creationId xmlns:a16="http://schemas.microsoft.com/office/drawing/2014/main" id="{12B18C59-252D-6943-B68A-2562B1F64B6F}"/>
              </a:ext>
            </a:extLst>
          </p:cNvPr>
          <p:cNvSpPr/>
          <p:nvPr/>
        </p:nvSpPr>
        <p:spPr>
          <a:xfrm>
            <a:off x="8752259" y="2658991"/>
            <a:ext cx="2718374" cy="4115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Customer Service</a:t>
            </a:r>
          </a:p>
        </p:txBody>
      </p:sp>
      <p:sp>
        <p:nvSpPr>
          <p:cNvPr id="45" name="Rounded Rectangle 44">
            <a:extLst>
              <a:ext uri="{FF2B5EF4-FFF2-40B4-BE49-F238E27FC236}">
                <a16:creationId xmlns:a16="http://schemas.microsoft.com/office/drawing/2014/main" id="{C7545251-C1BD-744E-AE6C-665AE31F1B90}"/>
              </a:ext>
            </a:extLst>
          </p:cNvPr>
          <p:cNvSpPr/>
          <p:nvPr/>
        </p:nvSpPr>
        <p:spPr>
          <a:xfrm>
            <a:off x="8752259" y="3176231"/>
            <a:ext cx="2718374" cy="4115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Team Communication</a:t>
            </a:r>
          </a:p>
        </p:txBody>
      </p:sp>
      <p:sp>
        <p:nvSpPr>
          <p:cNvPr id="46" name="Rounded Rectangle 45">
            <a:extLst>
              <a:ext uri="{FF2B5EF4-FFF2-40B4-BE49-F238E27FC236}">
                <a16:creationId xmlns:a16="http://schemas.microsoft.com/office/drawing/2014/main" id="{F02DB424-827A-AD4E-A8B1-57EF547C6012}"/>
              </a:ext>
            </a:extLst>
          </p:cNvPr>
          <p:cNvSpPr/>
          <p:nvPr/>
        </p:nvSpPr>
        <p:spPr>
          <a:xfrm>
            <a:off x="8752259" y="3690728"/>
            <a:ext cx="2718374" cy="4115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Analysis &amp; Reporting</a:t>
            </a:r>
          </a:p>
        </p:txBody>
      </p:sp>
      <p:sp>
        <p:nvSpPr>
          <p:cNvPr id="47" name="Rounded Rectangle 46">
            <a:extLst>
              <a:ext uri="{FF2B5EF4-FFF2-40B4-BE49-F238E27FC236}">
                <a16:creationId xmlns:a16="http://schemas.microsoft.com/office/drawing/2014/main" id="{A779AFDA-BF79-B642-9116-A2223F975013}"/>
              </a:ext>
            </a:extLst>
          </p:cNvPr>
          <p:cNvSpPr/>
          <p:nvPr/>
        </p:nvSpPr>
        <p:spPr>
          <a:xfrm>
            <a:off x="8752259" y="4211185"/>
            <a:ext cx="2718374" cy="4115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Event Management</a:t>
            </a:r>
          </a:p>
        </p:txBody>
      </p:sp>
    </p:spTree>
    <p:extLst>
      <p:ext uri="{BB962C8B-B14F-4D97-AF65-F5344CB8AC3E}">
        <p14:creationId xmlns:p14="http://schemas.microsoft.com/office/powerpoint/2010/main" val="104028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FF2B5EF4-FFF2-40B4-BE49-F238E27FC236}">
                <a16:creationId xmlns:a16="http://schemas.microsoft.com/office/drawing/2014/main" id="{75CDB6C7-FB0F-AD4F-9A0D-101B1170E330}"/>
              </a:ext>
            </a:extLst>
          </p:cNvPr>
          <p:cNvSpPr/>
          <p:nvPr/>
        </p:nvSpPr>
        <p:spPr>
          <a:xfrm>
            <a:off x="2061882" y="1690687"/>
            <a:ext cx="5701554" cy="4052043"/>
          </a:xfrm>
          <a:prstGeom prst="roundRect">
            <a:avLst>
              <a:gd name="adj" fmla="val 86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Technology Infrastructure: Purdue</a:t>
            </a:r>
          </a:p>
        </p:txBody>
      </p:sp>
      <p:pic>
        <p:nvPicPr>
          <p:cNvPr id="26" name="Picture 25">
            <a:extLst>
              <a:ext uri="{FF2B5EF4-FFF2-40B4-BE49-F238E27FC236}">
                <a16:creationId xmlns:a16="http://schemas.microsoft.com/office/drawing/2014/main" id="{B4CADB2A-83C1-6A42-AEF1-B765A607804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7180" t="14210" r="5387" b="52335"/>
          <a:stretch/>
        </p:blipFill>
        <p:spPr>
          <a:xfrm>
            <a:off x="10086252" y="142534"/>
            <a:ext cx="1958604" cy="765056"/>
          </a:xfrm>
          <a:prstGeom prst="rect">
            <a:avLst/>
          </a:prstGeom>
        </p:spPr>
      </p:pic>
      <p:pic>
        <p:nvPicPr>
          <p:cNvPr id="9" name="Picture 8">
            <a:extLst>
              <a:ext uri="{FF2B5EF4-FFF2-40B4-BE49-F238E27FC236}">
                <a16:creationId xmlns:a16="http://schemas.microsoft.com/office/drawing/2014/main" id="{4FD729AD-00EE-9646-939F-3EB88F3BC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8967" y="4786213"/>
            <a:ext cx="1863333" cy="643874"/>
          </a:xfrm>
          <a:prstGeom prst="rect">
            <a:avLst/>
          </a:prstGeom>
        </p:spPr>
      </p:pic>
      <p:pic>
        <p:nvPicPr>
          <p:cNvPr id="14" name="Picture 13">
            <a:extLst>
              <a:ext uri="{FF2B5EF4-FFF2-40B4-BE49-F238E27FC236}">
                <a16:creationId xmlns:a16="http://schemas.microsoft.com/office/drawing/2014/main" id="{001EEC2E-3E31-9040-B964-75758BF45E41}"/>
              </a:ext>
            </a:extLst>
          </p:cNvPr>
          <p:cNvPicPr>
            <a:picLocks noChangeAspect="1"/>
          </p:cNvPicPr>
          <p:nvPr/>
        </p:nvPicPr>
        <p:blipFill rotWithShape="1">
          <a:blip r:embed="rId5">
            <a:extLst>
              <a:ext uri="{28A0092B-C50C-407E-A947-70E740481C1C}">
                <a14:useLocalDpi xmlns:a14="http://schemas.microsoft.com/office/drawing/2010/main" val="0"/>
              </a:ext>
            </a:extLst>
          </a:blip>
          <a:srcRect t="20766" b="18088"/>
          <a:stretch/>
        </p:blipFill>
        <p:spPr>
          <a:xfrm>
            <a:off x="2568968" y="2787372"/>
            <a:ext cx="1912173" cy="751648"/>
          </a:xfrm>
          <a:prstGeom prst="rect">
            <a:avLst/>
          </a:prstGeom>
        </p:spPr>
      </p:pic>
      <p:pic>
        <p:nvPicPr>
          <p:cNvPr id="16" name="Picture 15">
            <a:extLst>
              <a:ext uri="{FF2B5EF4-FFF2-40B4-BE49-F238E27FC236}">
                <a16:creationId xmlns:a16="http://schemas.microsoft.com/office/drawing/2014/main" id="{F03FFD5E-6F9D-BA43-A46A-D7E649B6A4A1}"/>
              </a:ext>
            </a:extLst>
          </p:cNvPr>
          <p:cNvPicPr>
            <a:picLocks noChangeAspect="1"/>
          </p:cNvPicPr>
          <p:nvPr/>
        </p:nvPicPr>
        <p:blipFill rotWithShape="1">
          <a:blip r:embed="rId6">
            <a:extLst>
              <a:ext uri="{28A0092B-C50C-407E-A947-70E740481C1C}">
                <a14:useLocalDpi xmlns:a14="http://schemas.microsoft.com/office/drawing/2010/main" val="0"/>
              </a:ext>
            </a:extLst>
          </a:blip>
          <a:srcRect t="33421" b="28432"/>
          <a:stretch/>
        </p:blipFill>
        <p:spPr>
          <a:xfrm>
            <a:off x="5242335" y="4931958"/>
            <a:ext cx="2125379" cy="810773"/>
          </a:xfrm>
          <a:prstGeom prst="rect">
            <a:avLst/>
          </a:prstGeom>
        </p:spPr>
      </p:pic>
      <p:pic>
        <p:nvPicPr>
          <p:cNvPr id="19" name="Picture 18">
            <a:extLst>
              <a:ext uri="{FF2B5EF4-FFF2-40B4-BE49-F238E27FC236}">
                <a16:creationId xmlns:a16="http://schemas.microsoft.com/office/drawing/2014/main" id="{B5948761-5A02-FA4F-A98B-C1B031B3F5E1}"/>
              </a:ext>
            </a:extLst>
          </p:cNvPr>
          <p:cNvPicPr>
            <a:picLocks noChangeAspect="1"/>
          </p:cNvPicPr>
          <p:nvPr/>
        </p:nvPicPr>
        <p:blipFill rotWithShape="1">
          <a:blip r:embed="rId7">
            <a:extLst>
              <a:ext uri="{28A0092B-C50C-407E-A947-70E740481C1C}">
                <a14:useLocalDpi xmlns:a14="http://schemas.microsoft.com/office/drawing/2010/main" val="0"/>
              </a:ext>
            </a:extLst>
          </a:blip>
          <a:srcRect l="1" r="6199" b="7251"/>
          <a:stretch/>
        </p:blipFill>
        <p:spPr>
          <a:xfrm>
            <a:off x="2568967" y="3809452"/>
            <a:ext cx="1863333" cy="598555"/>
          </a:xfrm>
          <a:prstGeom prst="rect">
            <a:avLst/>
          </a:prstGeom>
        </p:spPr>
      </p:pic>
      <p:pic>
        <p:nvPicPr>
          <p:cNvPr id="23" name="Picture 22">
            <a:extLst>
              <a:ext uri="{FF2B5EF4-FFF2-40B4-BE49-F238E27FC236}">
                <a16:creationId xmlns:a16="http://schemas.microsoft.com/office/drawing/2014/main" id="{4A93F937-E820-044B-A467-8882D58AD4A9}"/>
              </a:ext>
            </a:extLst>
          </p:cNvPr>
          <p:cNvPicPr>
            <a:picLocks noChangeAspect="1"/>
          </p:cNvPicPr>
          <p:nvPr/>
        </p:nvPicPr>
        <p:blipFill rotWithShape="1">
          <a:blip r:embed="rId8">
            <a:extLst>
              <a:ext uri="{28A0092B-C50C-407E-A947-70E740481C1C}">
                <a14:useLocalDpi xmlns:a14="http://schemas.microsoft.com/office/drawing/2010/main" val="0"/>
              </a:ext>
            </a:extLst>
          </a:blip>
          <a:srcRect t="21480" b="18684"/>
          <a:stretch/>
        </p:blipFill>
        <p:spPr>
          <a:xfrm>
            <a:off x="5339991" y="1913279"/>
            <a:ext cx="1213209" cy="725928"/>
          </a:xfrm>
          <a:prstGeom prst="rect">
            <a:avLst/>
          </a:prstGeom>
        </p:spPr>
      </p:pic>
      <p:pic>
        <p:nvPicPr>
          <p:cNvPr id="27" name="Picture 26">
            <a:extLst>
              <a:ext uri="{FF2B5EF4-FFF2-40B4-BE49-F238E27FC236}">
                <a16:creationId xmlns:a16="http://schemas.microsoft.com/office/drawing/2014/main" id="{A50BCC06-D384-0E4E-950F-98DB1B5B9D5D}"/>
              </a:ext>
            </a:extLst>
          </p:cNvPr>
          <p:cNvPicPr>
            <a:picLocks noChangeAspect="1"/>
          </p:cNvPicPr>
          <p:nvPr/>
        </p:nvPicPr>
        <p:blipFill rotWithShape="1">
          <a:blip r:embed="rId9">
            <a:extLst>
              <a:ext uri="{28A0092B-C50C-407E-A947-70E740481C1C}">
                <a14:useLocalDpi xmlns:a14="http://schemas.microsoft.com/office/drawing/2010/main" val="0"/>
              </a:ext>
            </a:extLst>
          </a:blip>
          <a:srcRect t="30940" b="25726"/>
          <a:stretch/>
        </p:blipFill>
        <p:spPr>
          <a:xfrm>
            <a:off x="5242335" y="2787372"/>
            <a:ext cx="1767802" cy="766048"/>
          </a:xfrm>
          <a:prstGeom prst="rect">
            <a:avLst/>
          </a:prstGeom>
        </p:spPr>
      </p:pic>
      <p:pic>
        <p:nvPicPr>
          <p:cNvPr id="29" name="Picture 28">
            <a:extLst>
              <a:ext uri="{FF2B5EF4-FFF2-40B4-BE49-F238E27FC236}">
                <a16:creationId xmlns:a16="http://schemas.microsoft.com/office/drawing/2014/main" id="{18D87F7C-45E5-DD49-B859-DDD9A832B8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2335" y="3763220"/>
            <a:ext cx="1945602" cy="749137"/>
          </a:xfrm>
          <a:prstGeom prst="rect">
            <a:avLst/>
          </a:prstGeom>
        </p:spPr>
      </p:pic>
      <p:pic>
        <p:nvPicPr>
          <p:cNvPr id="49" name="Picture 48">
            <a:extLst>
              <a:ext uri="{FF2B5EF4-FFF2-40B4-BE49-F238E27FC236}">
                <a16:creationId xmlns:a16="http://schemas.microsoft.com/office/drawing/2014/main" id="{DF0D9241-27C3-8042-9B4D-0264F5E84655}"/>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l="-1" t="28637" r="56298" b="40985"/>
          <a:stretch/>
        </p:blipFill>
        <p:spPr>
          <a:xfrm>
            <a:off x="2532033" y="1690686"/>
            <a:ext cx="2337807" cy="914088"/>
          </a:xfrm>
          <a:prstGeom prst="rect">
            <a:avLst/>
          </a:prstGeom>
        </p:spPr>
      </p:pic>
    </p:spTree>
    <p:extLst>
      <p:ext uri="{BB962C8B-B14F-4D97-AF65-F5344CB8AC3E}">
        <p14:creationId xmlns:p14="http://schemas.microsoft.com/office/powerpoint/2010/main" val="699816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588645" y="1979613"/>
            <a:ext cx="9144000" cy="2387600"/>
          </a:xfrm>
        </p:spPr>
        <p:txBody>
          <a:bodyPr>
            <a:normAutofit/>
          </a:bodyPr>
          <a:lstStyle/>
          <a:p>
            <a:r>
              <a:rPr lang="en-US" dirty="0">
                <a:sym typeface="Arial"/>
              </a:rPr>
              <a:t>Implementation, Measuring Success &amp; Vision for Future</a:t>
            </a:r>
            <a:endParaRPr lang="en-US" dirty="0"/>
          </a:p>
        </p:txBody>
      </p:sp>
    </p:spTree>
    <p:extLst>
      <p:ext uri="{BB962C8B-B14F-4D97-AF65-F5344CB8AC3E}">
        <p14:creationId xmlns:p14="http://schemas.microsoft.com/office/powerpoint/2010/main" val="323031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FFDC4A-9F7F-AA4D-81B4-3DBB891B8E49}"/>
              </a:ext>
            </a:extLst>
          </p:cNvPr>
          <p:cNvSpPr/>
          <p:nvPr/>
        </p:nvSpPr>
        <p:spPr>
          <a:xfrm>
            <a:off x="326960" y="3645556"/>
            <a:ext cx="3072882" cy="1323439"/>
          </a:xfrm>
          <a:prstGeom prst="rect">
            <a:avLst/>
          </a:prstGeom>
        </p:spPr>
        <p:txBody>
          <a:bodyPr wrap="square">
            <a:spAutoFit/>
          </a:bodyPr>
          <a:lstStyle/>
          <a:p>
            <a:pPr algn="ctr" fontAlgn="base"/>
            <a:r>
              <a:rPr lang="en-US" sz="2000" b="1" dirty="0"/>
              <a:t>Kyle Flinn</a:t>
            </a:r>
          </a:p>
          <a:p>
            <a:pPr algn="ctr" fontAlgn="base"/>
            <a:r>
              <a:rPr lang="en-US" sz="2000" dirty="0"/>
              <a:t>Director</a:t>
            </a:r>
          </a:p>
          <a:p>
            <a:pPr algn="ctr" fontAlgn="base"/>
            <a:r>
              <a:rPr lang="en-US" sz="2000" dirty="0"/>
              <a:t>Enterprise Program Management</a:t>
            </a:r>
          </a:p>
        </p:txBody>
      </p:sp>
      <p:sp>
        <p:nvSpPr>
          <p:cNvPr id="6" name="Rectangle 5">
            <a:extLst>
              <a:ext uri="{FF2B5EF4-FFF2-40B4-BE49-F238E27FC236}">
                <a16:creationId xmlns:a16="http://schemas.microsoft.com/office/drawing/2014/main" id="{7440F95B-68B5-E04D-A032-D1E8CAFB011E}"/>
              </a:ext>
            </a:extLst>
          </p:cNvPr>
          <p:cNvSpPr/>
          <p:nvPr/>
        </p:nvSpPr>
        <p:spPr>
          <a:xfrm>
            <a:off x="3227422" y="3734111"/>
            <a:ext cx="5458606" cy="1631216"/>
          </a:xfrm>
          <a:prstGeom prst="rect">
            <a:avLst/>
          </a:prstGeom>
        </p:spPr>
        <p:txBody>
          <a:bodyPr wrap="square">
            <a:spAutoFit/>
          </a:bodyPr>
          <a:lstStyle/>
          <a:p>
            <a:pPr algn="ctr" fontAlgn="base"/>
            <a:r>
              <a:rPr lang="en-US" sz="2000" b="1" dirty="0"/>
              <a:t>Mary Seaton</a:t>
            </a:r>
          </a:p>
          <a:p>
            <a:pPr algn="ctr" fontAlgn="base"/>
            <a:r>
              <a:rPr lang="en-US" sz="2000" dirty="0"/>
              <a:t>Assistant Director</a:t>
            </a:r>
          </a:p>
          <a:p>
            <a:pPr algn="ctr" fontAlgn="base"/>
            <a:r>
              <a:rPr lang="en-US" sz="2000" dirty="0"/>
              <a:t>College Relations &amp; </a:t>
            </a:r>
          </a:p>
          <a:p>
            <a:pPr algn="ctr" fontAlgn="base"/>
            <a:r>
              <a:rPr lang="en-US" sz="2000" dirty="0"/>
              <a:t>Manager, Office of Conferences and Short Courses</a:t>
            </a:r>
          </a:p>
          <a:p>
            <a:pPr algn="ctr"/>
            <a:endParaRPr lang="en-US" sz="2000" b="1" dirty="0"/>
          </a:p>
        </p:txBody>
      </p:sp>
      <p:sp>
        <p:nvSpPr>
          <p:cNvPr id="7" name="Rectangle 6">
            <a:extLst>
              <a:ext uri="{FF2B5EF4-FFF2-40B4-BE49-F238E27FC236}">
                <a16:creationId xmlns:a16="http://schemas.microsoft.com/office/drawing/2014/main" id="{C471D93F-A727-6641-A88B-BC8488CDEAAC}"/>
              </a:ext>
            </a:extLst>
          </p:cNvPr>
          <p:cNvSpPr/>
          <p:nvPr/>
        </p:nvSpPr>
        <p:spPr>
          <a:xfrm>
            <a:off x="8470842" y="3784055"/>
            <a:ext cx="3103983" cy="1015663"/>
          </a:xfrm>
          <a:prstGeom prst="rect">
            <a:avLst/>
          </a:prstGeom>
        </p:spPr>
        <p:txBody>
          <a:bodyPr wrap="square">
            <a:spAutoFit/>
          </a:bodyPr>
          <a:lstStyle/>
          <a:p>
            <a:pPr algn="ctr" fontAlgn="base"/>
            <a:r>
              <a:rPr lang="en-US" sz="2000" b="1" dirty="0"/>
              <a:t>Nick Bonora</a:t>
            </a:r>
          </a:p>
          <a:p>
            <a:pPr algn="ctr" fontAlgn="base"/>
            <a:r>
              <a:rPr lang="en-US" sz="2000" dirty="0"/>
              <a:t>Director</a:t>
            </a:r>
          </a:p>
          <a:p>
            <a:pPr algn="ctr" fontAlgn="base"/>
            <a:r>
              <a:rPr lang="en-US" sz="2000" dirty="0"/>
              <a:t>Purdue Conferences</a:t>
            </a:r>
          </a:p>
        </p:txBody>
      </p:sp>
      <p:pic>
        <p:nvPicPr>
          <p:cNvPr id="8" name="Picture 7">
            <a:extLst>
              <a:ext uri="{FF2B5EF4-FFF2-40B4-BE49-F238E27FC236}">
                <a16:creationId xmlns:a16="http://schemas.microsoft.com/office/drawing/2014/main" id="{585CFF45-E145-9345-B9FC-86AF86A8F566}"/>
              </a:ext>
            </a:extLst>
          </p:cNvPr>
          <p:cNvPicPr>
            <a:picLocks noChangeAspect="1"/>
          </p:cNvPicPr>
          <p:nvPr/>
        </p:nvPicPr>
        <p:blipFill rotWithShape="1">
          <a:blip r:embed="rId3">
            <a:extLst>
              <a:ext uri="{BEBA8EAE-BF5A-486C-A8C5-ECC9F3942E4B}">
                <a14:imgProps xmlns:a14="http://schemas.microsoft.com/office/drawing/2010/main">
                  <a14:imgLayer>
                    <a14:imgEffect>
                      <a14:saturation sat="0"/>
                    </a14:imgEffect>
                  </a14:imgLayer>
                </a14:imgProps>
              </a:ext>
            </a:extLst>
          </a:blip>
          <a:srcRect l="-869" t="1030" r="773" b="-81"/>
          <a:stretch/>
        </p:blipFill>
        <p:spPr>
          <a:xfrm>
            <a:off x="4886114" y="1433541"/>
            <a:ext cx="2141222" cy="2141222"/>
          </a:xfrm>
          <a:prstGeom prst="ellipse">
            <a:avLst/>
          </a:prstGeom>
          <a:ln w="38100">
            <a:solidFill>
              <a:srgbClr val="8F8884"/>
            </a:solidFill>
          </a:ln>
        </p:spPr>
      </p:pic>
      <p:pic>
        <p:nvPicPr>
          <p:cNvPr id="9" name="Picture 8">
            <a:extLst>
              <a:ext uri="{FF2B5EF4-FFF2-40B4-BE49-F238E27FC236}">
                <a16:creationId xmlns:a16="http://schemas.microsoft.com/office/drawing/2014/main" id="{80204E12-ED96-5542-9C47-E7DE05B6D733}"/>
              </a:ext>
            </a:extLst>
          </p:cNvPr>
          <p:cNvPicPr>
            <a:picLocks noChangeAspect="1"/>
          </p:cNvPicPr>
          <p:nvPr/>
        </p:nvPicPr>
        <p:blipFill rotWithShape="1">
          <a:blip r:embed="rId4">
            <a:extLst>
              <a:ext uri="{BEBA8EAE-BF5A-486C-A8C5-ECC9F3942E4B}">
                <a14:imgProps xmlns:a14="http://schemas.microsoft.com/office/drawing/2010/main">
                  <a14:imgLayer>
                    <a14:imgEffect>
                      <a14:saturation sat="0"/>
                    </a14:imgEffect>
                  </a14:imgLayer>
                </a14:imgProps>
              </a:ext>
            </a:extLst>
          </a:blip>
          <a:srcRect l="13022" t="8321" r="16082" b="4306"/>
          <a:stretch/>
        </p:blipFill>
        <p:spPr>
          <a:xfrm>
            <a:off x="795343" y="1433541"/>
            <a:ext cx="2094162" cy="2119883"/>
          </a:xfrm>
          <a:prstGeom prst="ellipse">
            <a:avLst/>
          </a:prstGeom>
          <a:ln w="38100">
            <a:solidFill>
              <a:srgbClr val="8F8884"/>
            </a:solidFill>
          </a:ln>
        </p:spPr>
      </p:pic>
      <p:pic>
        <p:nvPicPr>
          <p:cNvPr id="13" name="Picture 12">
            <a:extLst>
              <a:ext uri="{FF2B5EF4-FFF2-40B4-BE49-F238E27FC236}">
                <a16:creationId xmlns:a16="http://schemas.microsoft.com/office/drawing/2014/main" id="{6C27CBC8-0E1A-4041-ADFD-4D3F18A828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79887" y="5092735"/>
            <a:ext cx="2415457" cy="774160"/>
          </a:xfrm>
          <a:prstGeom prst="rect">
            <a:avLst/>
          </a:prstGeom>
        </p:spPr>
      </p:pic>
      <p:pic>
        <p:nvPicPr>
          <p:cNvPr id="15" name="Picture 14">
            <a:extLst>
              <a:ext uri="{FF2B5EF4-FFF2-40B4-BE49-F238E27FC236}">
                <a16:creationId xmlns:a16="http://schemas.microsoft.com/office/drawing/2014/main" id="{256167AE-3070-0340-AF7B-412B876CD600}"/>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5059" t="17495" r="27550" b="57302"/>
          <a:stretch/>
        </p:blipFill>
        <p:spPr>
          <a:xfrm>
            <a:off x="8923949" y="1435813"/>
            <a:ext cx="2186480" cy="2209743"/>
          </a:xfrm>
          <a:prstGeom prst="ellipse">
            <a:avLst/>
          </a:prstGeom>
          <a:ln w="38100">
            <a:solidFill>
              <a:srgbClr val="8F8884"/>
            </a:solidFill>
          </a:ln>
        </p:spPr>
      </p:pic>
      <p:sp>
        <p:nvSpPr>
          <p:cNvPr id="16" name="Title 15">
            <a:extLst>
              <a:ext uri="{FF2B5EF4-FFF2-40B4-BE49-F238E27FC236}">
                <a16:creationId xmlns:a16="http://schemas.microsoft.com/office/drawing/2014/main" id="{13EF7240-49F3-4B4E-98DF-2C4EF0B28CDB}"/>
              </a:ext>
            </a:extLst>
          </p:cNvPr>
          <p:cNvSpPr>
            <a:spLocks noGrp="1"/>
          </p:cNvSpPr>
          <p:nvPr>
            <p:ph type="title"/>
          </p:nvPr>
        </p:nvSpPr>
        <p:spPr/>
        <p:txBody>
          <a:bodyPr/>
          <a:lstStyle/>
          <a:p>
            <a:r>
              <a:rPr lang="en-US" dirty="0">
                <a:solidFill>
                  <a:schemeClr val="tx1"/>
                </a:solidFill>
              </a:rPr>
              <a:t>Our Panelists</a:t>
            </a:r>
          </a:p>
        </p:txBody>
      </p:sp>
      <p:pic>
        <p:nvPicPr>
          <p:cNvPr id="24" name="Picture 23">
            <a:extLst>
              <a:ext uri="{FF2B5EF4-FFF2-40B4-BE49-F238E27FC236}">
                <a16:creationId xmlns:a16="http://schemas.microsoft.com/office/drawing/2014/main" id="{65A50146-303A-3B43-9DBA-7E41E65701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252" y="5061127"/>
            <a:ext cx="2563591" cy="640898"/>
          </a:xfrm>
          <a:prstGeom prst="rect">
            <a:avLst/>
          </a:prstGeom>
        </p:spPr>
      </p:pic>
      <p:pic>
        <p:nvPicPr>
          <p:cNvPr id="26" name="Picture 25">
            <a:extLst>
              <a:ext uri="{FF2B5EF4-FFF2-40B4-BE49-F238E27FC236}">
                <a16:creationId xmlns:a16="http://schemas.microsoft.com/office/drawing/2014/main" id="{7F6F2A6D-6327-D148-8F51-897B0BCC24F5}"/>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37180" t="14210" r="5387" b="52335"/>
          <a:stretch/>
        </p:blipFill>
        <p:spPr>
          <a:xfrm>
            <a:off x="9053028" y="4968995"/>
            <a:ext cx="2057401" cy="803647"/>
          </a:xfrm>
          <a:prstGeom prst="rect">
            <a:avLst/>
          </a:prstGeom>
        </p:spPr>
      </p:pic>
    </p:spTree>
    <p:extLst>
      <p:ext uri="{BB962C8B-B14F-4D97-AF65-F5344CB8AC3E}">
        <p14:creationId xmlns:p14="http://schemas.microsoft.com/office/powerpoint/2010/main" val="14431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Best Practices: Implementation</a:t>
            </a:r>
          </a:p>
        </p:txBody>
      </p:sp>
      <p:pic>
        <p:nvPicPr>
          <p:cNvPr id="13" name="Picture 12">
            <a:extLst>
              <a:ext uri="{FF2B5EF4-FFF2-40B4-BE49-F238E27FC236}">
                <a16:creationId xmlns:a16="http://schemas.microsoft.com/office/drawing/2014/main" id="{488C6A0F-B1F7-0E43-B6A9-6A3CEFC13462}"/>
              </a:ext>
            </a:extLst>
          </p:cNvPr>
          <p:cNvPicPr>
            <a:picLocks noChangeAspect="1"/>
          </p:cNvPicPr>
          <p:nvPr/>
        </p:nvPicPr>
        <p:blipFill>
          <a:blip r:embed="rId3"/>
          <a:stretch>
            <a:fillRect/>
          </a:stretch>
        </p:blipFill>
        <p:spPr>
          <a:xfrm>
            <a:off x="10080770" y="208448"/>
            <a:ext cx="1863579" cy="638276"/>
          </a:xfrm>
          <a:prstGeom prst="rect">
            <a:avLst/>
          </a:prstGeom>
        </p:spPr>
      </p:pic>
      <p:sp>
        <p:nvSpPr>
          <p:cNvPr id="15" name="TextBox 14">
            <a:extLst>
              <a:ext uri="{FF2B5EF4-FFF2-40B4-BE49-F238E27FC236}">
                <a16:creationId xmlns:a16="http://schemas.microsoft.com/office/drawing/2014/main" id="{77DB254C-3B24-6B4F-B75D-1698B3A0F1DD}"/>
              </a:ext>
            </a:extLst>
          </p:cNvPr>
          <p:cNvSpPr txBox="1"/>
          <p:nvPr/>
        </p:nvSpPr>
        <p:spPr>
          <a:xfrm>
            <a:off x="514242" y="1387916"/>
            <a:ext cx="11037532" cy="1015663"/>
          </a:xfrm>
          <a:prstGeom prst="rect">
            <a:avLst/>
          </a:prstGeom>
          <a:solidFill>
            <a:srgbClr val="001C54"/>
          </a:solidFill>
        </p:spPr>
        <p:txBody>
          <a:bodyPr wrap="square" rtlCol="0">
            <a:spAutoFit/>
          </a:bodyPr>
          <a:lstStyle/>
          <a:p>
            <a:pPr algn="ctr"/>
            <a:r>
              <a:rPr lang="en-US" sz="2000" i="1" dirty="0">
                <a:solidFill>
                  <a:schemeClr val="bg1"/>
                </a:solidFill>
              </a:rPr>
              <a:t>Tools are only part of the solution </a:t>
            </a:r>
          </a:p>
          <a:p>
            <a:pPr algn="ctr"/>
            <a:r>
              <a:rPr lang="en-US" sz="2000" i="1" dirty="0">
                <a:solidFill>
                  <a:schemeClr val="bg1"/>
                </a:solidFill>
              </a:rPr>
              <a:t>Continuous improvement is necessary</a:t>
            </a:r>
          </a:p>
          <a:p>
            <a:pPr algn="ctr"/>
            <a:r>
              <a:rPr lang="en-US" sz="2000" i="1" dirty="0">
                <a:solidFill>
                  <a:schemeClr val="bg1"/>
                </a:solidFill>
              </a:rPr>
              <a:t>Document your success and build on it</a:t>
            </a:r>
          </a:p>
        </p:txBody>
      </p:sp>
      <p:graphicFrame>
        <p:nvGraphicFramePr>
          <p:cNvPr id="17" name="Content Placeholder 2">
            <a:extLst>
              <a:ext uri="{FF2B5EF4-FFF2-40B4-BE49-F238E27FC236}">
                <a16:creationId xmlns:a16="http://schemas.microsoft.com/office/drawing/2014/main" id="{A2ED5970-2886-DE4C-B6CE-D9725E7E61CD}"/>
              </a:ext>
            </a:extLst>
          </p:cNvPr>
          <p:cNvGraphicFramePr>
            <a:graphicFrameLocks/>
          </p:cNvGraphicFramePr>
          <p:nvPr>
            <p:extLst>
              <p:ext uri="{D42A27DB-BD31-4B8C-83A1-F6EECF244321}">
                <p14:modId xmlns:p14="http://schemas.microsoft.com/office/powerpoint/2010/main" val="2328117869"/>
              </p:ext>
            </p:extLst>
          </p:nvPr>
        </p:nvGraphicFramePr>
        <p:xfrm>
          <a:off x="514242" y="2558006"/>
          <a:ext cx="11037532" cy="29610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922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Why Implementation Matters</a:t>
            </a:r>
          </a:p>
        </p:txBody>
      </p:sp>
      <p:pic>
        <p:nvPicPr>
          <p:cNvPr id="13" name="Picture 12">
            <a:extLst>
              <a:ext uri="{FF2B5EF4-FFF2-40B4-BE49-F238E27FC236}">
                <a16:creationId xmlns:a16="http://schemas.microsoft.com/office/drawing/2014/main" id="{488C6A0F-B1F7-0E43-B6A9-6A3CEFC13462}"/>
              </a:ext>
            </a:extLst>
          </p:cNvPr>
          <p:cNvPicPr>
            <a:picLocks noChangeAspect="1"/>
          </p:cNvPicPr>
          <p:nvPr/>
        </p:nvPicPr>
        <p:blipFill>
          <a:blip r:embed="rId3"/>
          <a:stretch>
            <a:fillRect/>
          </a:stretch>
        </p:blipFill>
        <p:spPr>
          <a:xfrm>
            <a:off x="10080770" y="208448"/>
            <a:ext cx="1863579" cy="638276"/>
          </a:xfrm>
          <a:prstGeom prst="rect">
            <a:avLst/>
          </a:prstGeom>
        </p:spPr>
      </p:pic>
      <p:graphicFrame>
        <p:nvGraphicFramePr>
          <p:cNvPr id="6" name="Content Placeholder 5">
            <a:extLst>
              <a:ext uri="{FF2B5EF4-FFF2-40B4-BE49-F238E27FC236}">
                <a16:creationId xmlns:a16="http://schemas.microsoft.com/office/drawing/2014/main" id="{FE0E9356-656D-1A4D-BC80-3918334DE8D4}"/>
              </a:ext>
            </a:extLst>
          </p:cNvPr>
          <p:cNvGraphicFramePr>
            <a:graphicFrameLocks/>
          </p:cNvGraphicFramePr>
          <p:nvPr>
            <p:extLst>
              <p:ext uri="{D42A27DB-BD31-4B8C-83A1-F6EECF244321}">
                <p14:modId xmlns:p14="http://schemas.microsoft.com/office/powerpoint/2010/main" val="959015325"/>
              </p:ext>
            </p:extLst>
          </p:nvPr>
        </p:nvGraphicFramePr>
        <p:xfrm>
          <a:off x="524438" y="1331260"/>
          <a:ext cx="11334626" cy="4464722"/>
        </p:xfrm>
        <a:graphic>
          <a:graphicData uri="http://schemas.openxmlformats.org/drawingml/2006/table">
            <a:tbl>
              <a:tblPr firstRow="1" bandRow="1">
                <a:tableStyleId>{5C22544A-7EE6-4342-B048-85BDC9FD1C3A}</a:tableStyleId>
              </a:tblPr>
              <a:tblGrid>
                <a:gridCol w="1892089">
                  <a:extLst>
                    <a:ext uri="{9D8B030D-6E8A-4147-A177-3AD203B41FA5}">
                      <a16:colId xmlns:a16="http://schemas.microsoft.com/office/drawing/2014/main" val="3339198222"/>
                    </a:ext>
                  </a:extLst>
                </a:gridCol>
                <a:gridCol w="668354">
                  <a:extLst>
                    <a:ext uri="{9D8B030D-6E8A-4147-A177-3AD203B41FA5}">
                      <a16:colId xmlns:a16="http://schemas.microsoft.com/office/drawing/2014/main" val="1058049443"/>
                    </a:ext>
                  </a:extLst>
                </a:gridCol>
                <a:gridCol w="797653">
                  <a:extLst>
                    <a:ext uri="{9D8B030D-6E8A-4147-A177-3AD203B41FA5}">
                      <a16:colId xmlns:a16="http://schemas.microsoft.com/office/drawing/2014/main" val="3370838097"/>
                    </a:ext>
                  </a:extLst>
                </a:gridCol>
                <a:gridCol w="797653">
                  <a:extLst>
                    <a:ext uri="{9D8B030D-6E8A-4147-A177-3AD203B41FA5}">
                      <a16:colId xmlns:a16="http://schemas.microsoft.com/office/drawing/2014/main" val="442442549"/>
                    </a:ext>
                  </a:extLst>
                </a:gridCol>
                <a:gridCol w="797653">
                  <a:extLst>
                    <a:ext uri="{9D8B030D-6E8A-4147-A177-3AD203B41FA5}">
                      <a16:colId xmlns:a16="http://schemas.microsoft.com/office/drawing/2014/main" val="186688556"/>
                    </a:ext>
                  </a:extLst>
                </a:gridCol>
                <a:gridCol w="797653">
                  <a:extLst>
                    <a:ext uri="{9D8B030D-6E8A-4147-A177-3AD203B41FA5}">
                      <a16:colId xmlns:a16="http://schemas.microsoft.com/office/drawing/2014/main" val="2928383519"/>
                    </a:ext>
                  </a:extLst>
                </a:gridCol>
                <a:gridCol w="797653">
                  <a:extLst>
                    <a:ext uri="{9D8B030D-6E8A-4147-A177-3AD203B41FA5}">
                      <a16:colId xmlns:a16="http://schemas.microsoft.com/office/drawing/2014/main" val="1743178618"/>
                    </a:ext>
                  </a:extLst>
                </a:gridCol>
                <a:gridCol w="797653">
                  <a:extLst>
                    <a:ext uri="{9D8B030D-6E8A-4147-A177-3AD203B41FA5}">
                      <a16:colId xmlns:a16="http://schemas.microsoft.com/office/drawing/2014/main" val="100419115"/>
                    </a:ext>
                  </a:extLst>
                </a:gridCol>
                <a:gridCol w="797653">
                  <a:extLst>
                    <a:ext uri="{9D8B030D-6E8A-4147-A177-3AD203B41FA5}">
                      <a16:colId xmlns:a16="http://schemas.microsoft.com/office/drawing/2014/main" val="3527079569"/>
                    </a:ext>
                  </a:extLst>
                </a:gridCol>
                <a:gridCol w="797653">
                  <a:extLst>
                    <a:ext uri="{9D8B030D-6E8A-4147-A177-3AD203B41FA5}">
                      <a16:colId xmlns:a16="http://schemas.microsoft.com/office/drawing/2014/main" val="3849206874"/>
                    </a:ext>
                  </a:extLst>
                </a:gridCol>
                <a:gridCol w="797653">
                  <a:extLst>
                    <a:ext uri="{9D8B030D-6E8A-4147-A177-3AD203B41FA5}">
                      <a16:colId xmlns:a16="http://schemas.microsoft.com/office/drawing/2014/main" val="3851236231"/>
                    </a:ext>
                  </a:extLst>
                </a:gridCol>
                <a:gridCol w="797653">
                  <a:extLst>
                    <a:ext uri="{9D8B030D-6E8A-4147-A177-3AD203B41FA5}">
                      <a16:colId xmlns:a16="http://schemas.microsoft.com/office/drawing/2014/main" val="2009960644"/>
                    </a:ext>
                  </a:extLst>
                </a:gridCol>
                <a:gridCol w="797653">
                  <a:extLst>
                    <a:ext uri="{9D8B030D-6E8A-4147-A177-3AD203B41FA5}">
                      <a16:colId xmlns:a16="http://schemas.microsoft.com/office/drawing/2014/main" val="1106833274"/>
                    </a:ext>
                  </a:extLst>
                </a:gridCol>
              </a:tblGrid>
              <a:tr h="316614">
                <a:tc>
                  <a:txBody>
                    <a:bodyPr/>
                    <a:lstStyle/>
                    <a:p>
                      <a:pPr algn="ctr" rtl="0" fontAlgn="ctr"/>
                      <a:r>
                        <a:rPr lang="en-US" sz="1600" u="none" strike="noStrike" dirty="0">
                          <a:effectLst/>
                        </a:rPr>
                        <a:t>Year</a:t>
                      </a:r>
                      <a:endParaRPr lang="en-US" sz="1600" b="1" i="0" u="none" strike="noStrike" dirty="0">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2004</a:t>
                      </a:r>
                      <a:endParaRPr lang="en-US" sz="1400" b="1" i="0" u="none" strike="noStrike" dirty="0">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2006</a:t>
                      </a:r>
                      <a:endParaRPr lang="en-US" sz="1400" b="1" i="0" u="none" strike="noStrike" dirty="0">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2009</a:t>
                      </a:r>
                      <a:endParaRPr lang="en-US" sz="1400" b="1" i="0" u="none" strike="noStrike">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2011</a:t>
                      </a:r>
                      <a:endParaRPr lang="en-US" sz="1400" b="1" i="0" u="none" strike="noStrike">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2012</a:t>
                      </a:r>
                      <a:endParaRPr lang="en-US" sz="1400" b="1" i="0" u="none" strike="noStrike">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2013</a:t>
                      </a:r>
                      <a:endParaRPr lang="en-US" sz="1400" b="1" i="0" u="none" strike="noStrike">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2014</a:t>
                      </a:r>
                      <a:endParaRPr lang="en-US" sz="1400" b="1" i="0" u="none" strike="noStrike" dirty="0">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2015</a:t>
                      </a:r>
                      <a:endParaRPr lang="en-US" sz="1400" b="1" i="0" u="none" strike="noStrike" dirty="0">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2016</a:t>
                      </a:r>
                      <a:endParaRPr lang="en-US" sz="1400" b="1" i="0" u="none" strike="noStrike">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2017</a:t>
                      </a:r>
                      <a:endParaRPr lang="en-US" sz="1400" b="1" i="0" u="none" strike="noStrike">
                        <a:solidFill>
                          <a:srgbClr val="FFFFFF"/>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2018</a:t>
                      </a:r>
                      <a:endParaRPr lang="en-US" sz="1400" b="1" i="0" u="none" strike="noStrike" dirty="0">
                        <a:solidFill>
                          <a:srgbClr val="FFFFFF"/>
                        </a:solidFill>
                        <a:effectLst/>
                        <a:latin typeface="Calibri" panose="020F0502020204030204" pitchFamily="34" charset="0"/>
                      </a:endParaRPr>
                    </a:p>
                  </a:txBody>
                  <a:tcPr marL="6464" marR="6464" marT="6464" marB="0" anchor="ctr"/>
                </a:tc>
                <a:tc>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1941755883"/>
                  </a:ext>
                </a:extLst>
              </a:tr>
              <a:tr h="316614">
                <a:tc>
                  <a:txBody>
                    <a:bodyPr/>
                    <a:lstStyle/>
                    <a:p>
                      <a:pPr algn="l" rtl="0" fontAlgn="ctr"/>
                      <a:r>
                        <a:rPr lang="en-US" sz="1600" b="1" u="none" strike="noStrike" dirty="0">
                          <a:effectLst/>
                        </a:rPr>
                        <a:t>Alumni Association</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r>
                        <a:rPr lang="en-US" sz="1400" u="none" strike="noStrike" dirty="0">
                          <a:effectLst/>
                        </a:rPr>
                        <a:t>10,000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12,000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15,000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17,000</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20,000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20,000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15,000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15,000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15,000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15,000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15,000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l" rtl="0" fontAlgn="ctr"/>
                      <a:endParaRPr lang="en-US" sz="1400" b="0" i="0" u="none" strike="noStrike" dirty="0">
                        <a:solidFill>
                          <a:srgbClr val="00000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2124688365"/>
                  </a:ext>
                </a:extLst>
              </a:tr>
              <a:tr h="445818">
                <a:tc>
                  <a:txBody>
                    <a:bodyPr/>
                    <a:lstStyle/>
                    <a:p>
                      <a:pPr algn="l" rtl="0" fontAlgn="ctr"/>
                      <a:r>
                        <a:rPr lang="en-US" sz="1600" b="1" u="none" strike="noStrike" dirty="0">
                          <a:effectLst/>
                        </a:rPr>
                        <a:t>College of Ag Sciences</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7,000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13,000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14,500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16,500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20,000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24,000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25,000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25,000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25,000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25,000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l" rtl="0" fontAlgn="ctr"/>
                      <a:endParaRPr lang="en-US" sz="1400" b="1" i="0" u="none" strike="noStrike" dirty="0">
                        <a:solidFill>
                          <a:srgbClr val="00B05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1926777751"/>
                  </a:ext>
                </a:extLst>
              </a:tr>
              <a:tr h="339694">
                <a:tc>
                  <a:txBody>
                    <a:bodyPr/>
                    <a:lstStyle/>
                    <a:p>
                      <a:pPr algn="l" rtl="0" fontAlgn="ctr"/>
                      <a:r>
                        <a:rPr lang="en-US" sz="1600" b="1" u="none" strike="noStrike" dirty="0">
                          <a:effectLst/>
                        </a:rPr>
                        <a:t>Abbington</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1,500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1,500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1,500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a:effectLst/>
                        </a:rPr>
                        <a:t>2,000</a:t>
                      </a:r>
                      <a:endParaRPr lang="en-US" sz="1400" b="1"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a:effectLst/>
                        </a:rPr>
                        <a:t>2,000</a:t>
                      </a:r>
                      <a:endParaRPr lang="en-US" sz="1400" b="1"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a:effectLst/>
                        </a:rPr>
                        <a:t>2,000</a:t>
                      </a:r>
                      <a:endParaRPr lang="en-US" sz="1400" b="1"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2,000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2,000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2,000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l" rtl="0" fontAlgn="ctr"/>
                      <a:endParaRPr lang="en-US" sz="1400" b="1" i="0" u="none" strike="noStrike" dirty="0">
                        <a:solidFill>
                          <a:srgbClr val="00000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4212885856"/>
                  </a:ext>
                </a:extLst>
              </a:tr>
              <a:tr h="351827">
                <a:tc>
                  <a:txBody>
                    <a:bodyPr/>
                    <a:lstStyle/>
                    <a:p>
                      <a:pPr algn="l" rtl="0" fontAlgn="ctr"/>
                      <a:r>
                        <a:rPr lang="en-US" sz="1600" b="1" u="none" strike="noStrike" dirty="0">
                          <a:effectLst/>
                        </a:rPr>
                        <a:t>Penn State Extension</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6464" marR="6464" marT="6464" marB="0" anchor="b"/>
                </a:tc>
                <a:tc>
                  <a:txBody>
                    <a:bodyPr/>
                    <a:lstStyle/>
                    <a:p>
                      <a:pPr algn="ctr" rtl="0" fontAlgn="ctr"/>
                      <a:r>
                        <a:rPr lang="en-US" sz="1400" b="1" u="none" strike="noStrike" dirty="0">
                          <a:solidFill>
                            <a:srgbClr val="15AC7E"/>
                          </a:solidFill>
                          <a:effectLst/>
                        </a:rPr>
                        <a:t>5,000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10,000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15,000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20,000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30,000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35,000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35,000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15AC7E"/>
                          </a:solidFill>
                          <a:effectLst/>
                        </a:rPr>
                        <a:t>40,000</a:t>
                      </a:r>
                      <a:endParaRPr lang="en-US" sz="1400" b="1" i="0" u="none" strike="noStrike" dirty="0">
                        <a:solidFill>
                          <a:srgbClr val="15AC7E"/>
                        </a:solidFill>
                        <a:effectLst/>
                        <a:latin typeface="Calibri" panose="020F0502020204030204" pitchFamily="34" charset="0"/>
                      </a:endParaRPr>
                    </a:p>
                  </a:txBody>
                  <a:tcPr marL="6464" marR="6464" marT="6464" marB="0" anchor="ctr"/>
                </a:tc>
                <a:tc>
                  <a:txBody>
                    <a:bodyPr/>
                    <a:lstStyle/>
                    <a:p>
                      <a:pPr algn="l" rtl="0" fontAlgn="ctr"/>
                      <a:endParaRPr lang="en-US" sz="1400" b="1" i="0" u="none" strike="noStrike" dirty="0">
                        <a:solidFill>
                          <a:srgbClr val="00B05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2105741640"/>
                  </a:ext>
                </a:extLst>
              </a:tr>
              <a:tr h="376091">
                <a:tc>
                  <a:txBody>
                    <a:bodyPr/>
                    <a:lstStyle/>
                    <a:p>
                      <a:pPr algn="l" rtl="0" fontAlgn="ctr"/>
                      <a:r>
                        <a:rPr lang="en-US" sz="1600" b="1" u="none" strike="noStrike" dirty="0">
                          <a:effectLst/>
                        </a:rPr>
                        <a:t>Donor Relations</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6464" marR="6464" marT="6464" marB="0" anchor="b"/>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10,000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10,000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10,000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effectLst/>
                        </a:rPr>
                        <a:t>10,000</a:t>
                      </a:r>
                      <a:endParaRPr lang="en-US" sz="1400" b="1" i="0" u="none" strike="noStrike" dirty="0">
                        <a:solidFill>
                          <a:srgbClr val="000000"/>
                        </a:solidFill>
                        <a:effectLst/>
                        <a:latin typeface="Calibri" panose="020F0502020204030204" pitchFamily="34" charset="0"/>
                      </a:endParaRPr>
                    </a:p>
                  </a:txBody>
                  <a:tcPr marL="6464" marR="6464" marT="6464" marB="0" anchor="ctr"/>
                </a:tc>
                <a:tc>
                  <a:txBody>
                    <a:bodyPr/>
                    <a:lstStyle/>
                    <a:p>
                      <a:pPr algn="l" rtl="0" fontAlgn="ctr"/>
                      <a:endParaRPr lang="en-US" sz="1400" b="0" i="0" u="none" strike="noStrike" dirty="0">
                        <a:solidFill>
                          <a:srgbClr val="00000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1273429872"/>
                  </a:ext>
                </a:extLst>
              </a:tr>
              <a:tr h="351827">
                <a:tc>
                  <a:txBody>
                    <a:bodyPr/>
                    <a:lstStyle/>
                    <a:p>
                      <a:pPr algn="l" rtl="0" fontAlgn="ctr"/>
                      <a:r>
                        <a:rPr lang="en-US" sz="1600" b="1" u="none" strike="noStrike" dirty="0">
                          <a:effectLst/>
                        </a:rPr>
                        <a:t>College of IST</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6464" marR="6464" marT="6464" marB="0" anchor="b"/>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C00000"/>
                          </a:solidFill>
                          <a:effectLst/>
                        </a:rPr>
                        <a:t>1,200</a:t>
                      </a:r>
                      <a:endParaRPr lang="en-US" sz="1400" b="1" i="0" u="none" strike="noStrike" dirty="0">
                        <a:solidFill>
                          <a:srgbClr val="C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C00000"/>
                          </a:solidFill>
                          <a:effectLst/>
                        </a:rPr>
                        <a:t>1,200</a:t>
                      </a:r>
                      <a:endParaRPr lang="en-US" sz="1400" b="1" i="0" u="none" strike="noStrike" dirty="0">
                        <a:solidFill>
                          <a:srgbClr val="C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C00000"/>
                          </a:solidFill>
                          <a:effectLst/>
                        </a:rPr>
                        <a:t>1,200</a:t>
                      </a:r>
                      <a:endParaRPr lang="en-US" sz="1400" b="1" i="0" u="none" strike="noStrike" dirty="0">
                        <a:solidFill>
                          <a:srgbClr val="C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C00000"/>
                          </a:solidFill>
                          <a:effectLst/>
                        </a:rPr>
                        <a:t>1,200</a:t>
                      </a:r>
                      <a:endParaRPr lang="en-US" sz="1400" b="1" i="0" u="none" strike="noStrike" dirty="0">
                        <a:solidFill>
                          <a:srgbClr val="C00000"/>
                        </a:solidFill>
                        <a:effectLst/>
                        <a:latin typeface="Calibri" panose="020F0502020204030204" pitchFamily="34" charset="0"/>
                      </a:endParaRPr>
                    </a:p>
                  </a:txBody>
                  <a:tcPr marL="6464" marR="6464" marT="6464" marB="0" anchor="ctr"/>
                </a:tc>
                <a:tc>
                  <a:txBody>
                    <a:bodyPr/>
                    <a:lstStyle/>
                    <a:p>
                      <a:pPr algn="l" rtl="0" fontAlgn="ctr"/>
                      <a:endParaRPr lang="en-US" sz="1400" b="1" i="0" u="none" strike="noStrike" dirty="0">
                        <a:solidFill>
                          <a:srgbClr val="C0000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3503409508"/>
                  </a:ext>
                </a:extLst>
              </a:tr>
              <a:tr h="303299">
                <a:tc>
                  <a:txBody>
                    <a:bodyPr/>
                    <a:lstStyle/>
                    <a:p>
                      <a:pPr algn="l" rtl="0" fontAlgn="ctr"/>
                      <a:r>
                        <a:rPr lang="en-US" sz="1600" b="1" u="none" strike="noStrike" dirty="0">
                          <a:effectLst/>
                        </a:rPr>
                        <a:t>Eberly</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6464" marR="6464" marT="6464" marB="0" anchor="b"/>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a:solidFill>
                            <a:srgbClr val="C00000"/>
                          </a:solidFill>
                          <a:effectLst/>
                        </a:rPr>
                        <a:t> </a:t>
                      </a:r>
                      <a:endParaRPr lang="en-US" sz="1400" b="1" i="0" u="none" strike="noStrike">
                        <a:solidFill>
                          <a:srgbClr val="C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C00000"/>
                          </a:solidFill>
                          <a:effectLst/>
                        </a:rPr>
                        <a:t>1,500</a:t>
                      </a:r>
                      <a:endParaRPr lang="en-US" sz="1400" b="1" i="0" u="none" strike="noStrike" dirty="0">
                        <a:solidFill>
                          <a:srgbClr val="C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rgbClr val="C00000"/>
                          </a:solidFill>
                          <a:effectLst/>
                        </a:rPr>
                        <a:t>1,500</a:t>
                      </a:r>
                      <a:endParaRPr lang="en-US" sz="1400" b="1" i="0" u="none" strike="noStrike" dirty="0">
                        <a:solidFill>
                          <a:srgbClr val="C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r>
                        <a:rPr lang="en-US" sz="1100" i="1" u="none" strike="noStrike" dirty="0">
                          <a:effectLst/>
                        </a:rPr>
                        <a:t>transferred</a:t>
                      </a:r>
                      <a:endParaRPr lang="en-US" sz="1400" b="0" i="1" u="none" strike="noStrike" dirty="0">
                        <a:solidFill>
                          <a:srgbClr val="000000"/>
                        </a:solidFill>
                        <a:effectLst/>
                        <a:latin typeface="Calibri" panose="020F0502020204030204" pitchFamily="34" charset="0"/>
                      </a:endParaRPr>
                    </a:p>
                  </a:txBody>
                  <a:tcPr marL="6464" marR="6464" marT="6464" marB="0" anchor="ctr"/>
                </a:tc>
                <a:tc>
                  <a:txBody>
                    <a:bodyPr/>
                    <a:lstStyle/>
                    <a:p>
                      <a:pPr algn="l" rtl="0" fontAlgn="ctr"/>
                      <a:endParaRPr lang="en-US" sz="1400" b="0" i="0" u="none" strike="noStrike" dirty="0">
                        <a:solidFill>
                          <a:srgbClr val="00000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3877778490"/>
                  </a:ext>
                </a:extLst>
              </a:tr>
              <a:tr h="337098">
                <a:tc>
                  <a:txBody>
                    <a:bodyPr/>
                    <a:lstStyle/>
                    <a:p>
                      <a:pPr algn="l" rtl="0" fontAlgn="ctr"/>
                      <a:r>
                        <a:rPr lang="en-US" sz="1600" b="1" u="none" strike="noStrike" dirty="0">
                          <a:effectLst/>
                        </a:rPr>
                        <a:t>Smeal</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6464" marR="6464" marT="6464" marB="0" anchor="b"/>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600</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600</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600</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l" rtl="0" fontAlgn="ctr"/>
                      <a:endParaRPr lang="en-US" sz="1400" b="0" i="0" u="none" strike="noStrike">
                        <a:solidFill>
                          <a:srgbClr val="00000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446858500"/>
                  </a:ext>
                </a:extLst>
              </a:tr>
              <a:tr h="388223">
                <a:tc>
                  <a:txBody>
                    <a:bodyPr/>
                    <a:lstStyle/>
                    <a:p>
                      <a:pPr algn="l" rtl="0" fontAlgn="ctr"/>
                      <a:r>
                        <a:rPr lang="en-US" sz="1600" b="1" u="none" strike="noStrike" dirty="0">
                          <a:effectLst/>
                        </a:rPr>
                        <a:t>Nursing</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r>
                        <a:rPr lang="en-US" sz="1400" u="none" strike="noStrike">
                          <a:effectLst/>
                        </a:rPr>
                        <a:t> </a:t>
                      </a:r>
                      <a:endParaRPr lang="en-US" sz="16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6464" marR="6464" marT="6464" marB="0" anchor="b"/>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chemeClr val="tx1"/>
                          </a:solidFill>
                          <a:effectLst/>
                        </a:rPr>
                        <a:t>1,000</a:t>
                      </a:r>
                      <a:endParaRPr lang="en-US" sz="1400" b="1" i="0" u="none" strike="noStrike" dirty="0">
                        <a:solidFill>
                          <a:schemeClr val="tx1"/>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chemeClr val="tx1"/>
                          </a:solidFill>
                          <a:effectLst/>
                        </a:rPr>
                        <a:t>1,000</a:t>
                      </a:r>
                      <a:endParaRPr lang="en-US" sz="1400" b="1" i="0" u="none" strike="noStrike" dirty="0">
                        <a:solidFill>
                          <a:schemeClr val="tx1"/>
                        </a:solidFill>
                        <a:effectLst/>
                        <a:latin typeface="Calibri" panose="020F0502020204030204" pitchFamily="34" charset="0"/>
                      </a:endParaRPr>
                    </a:p>
                  </a:txBody>
                  <a:tcPr marL="6464" marR="6464" marT="6464" marB="0" anchor="ctr"/>
                </a:tc>
                <a:tc>
                  <a:txBody>
                    <a:bodyPr/>
                    <a:lstStyle/>
                    <a:p>
                      <a:pPr algn="l" rtl="0" fontAlgn="ctr"/>
                      <a:endParaRPr lang="en-US" sz="1400" b="1" i="0" u="none" strike="noStrike" dirty="0">
                        <a:solidFill>
                          <a:srgbClr val="00B05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3962086476"/>
                  </a:ext>
                </a:extLst>
              </a:tr>
              <a:tr h="316614">
                <a:tc>
                  <a:txBody>
                    <a:bodyPr/>
                    <a:lstStyle/>
                    <a:p>
                      <a:pPr algn="l" rtl="0" fontAlgn="ctr"/>
                      <a:r>
                        <a:rPr lang="en-US" sz="1600" b="1" u="none" strike="noStrike" dirty="0">
                          <a:effectLst/>
                        </a:rPr>
                        <a:t>IT</a:t>
                      </a:r>
                      <a:endParaRPr lang="en-US" sz="1600" b="1" i="0" u="none" strike="noStrike" dirty="0">
                        <a:solidFill>
                          <a:srgbClr val="000000"/>
                        </a:solidFill>
                        <a:effectLst/>
                        <a:latin typeface="Calibri" panose="020F0502020204030204" pitchFamily="34" charset="0"/>
                      </a:endParaRPr>
                    </a:p>
                  </a:txBody>
                  <a:tcPr marR="0" marT="6464" marB="0" anchor="ctr"/>
                </a:tc>
                <a:tc>
                  <a:txBody>
                    <a:bodyPr/>
                    <a:lstStyle/>
                    <a:p>
                      <a:pPr algn="ctr" rtl="0" fontAlgn="ctr"/>
                      <a:r>
                        <a:rPr lang="en-US" sz="1400" u="none" strike="noStrike">
                          <a:effectLst/>
                        </a:rPr>
                        <a:t> </a:t>
                      </a:r>
                      <a:endParaRPr lang="en-US" sz="16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6464" marR="6464" marT="6464" marB="0" anchor="b"/>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chemeClr val="tx1"/>
                          </a:solidFill>
                          <a:effectLst/>
                        </a:rPr>
                        <a:t>2,500</a:t>
                      </a:r>
                      <a:endParaRPr lang="en-US" sz="1400" b="1" i="0" u="none" strike="noStrike" dirty="0">
                        <a:solidFill>
                          <a:schemeClr val="tx1"/>
                        </a:solidFill>
                        <a:effectLst/>
                        <a:latin typeface="Calibri" panose="020F0502020204030204" pitchFamily="34" charset="0"/>
                      </a:endParaRPr>
                    </a:p>
                  </a:txBody>
                  <a:tcPr marL="6464" marR="6464" marT="6464" marB="0" anchor="ctr"/>
                </a:tc>
                <a:tc>
                  <a:txBody>
                    <a:bodyPr/>
                    <a:lstStyle/>
                    <a:p>
                      <a:pPr algn="ctr" rtl="0" fontAlgn="ctr"/>
                      <a:r>
                        <a:rPr lang="en-US" sz="1400" b="1" u="none" strike="noStrike" dirty="0">
                          <a:solidFill>
                            <a:schemeClr val="tx1"/>
                          </a:solidFill>
                          <a:effectLst/>
                        </a:rPr>
                        <a:t>2,500</a:t>
                      </a:r>
                      <a:endParaRPr lang="en-US" sz="1400" b="1" i="0" u="none" strike="noStrike" dirty="0">
                        <a:solidFill>
                          <a:schemeClr val="tx1"/>
                        </a:solidFill>
                        <a:effectLst/>
                        <a:latin typeface="Calibri" panose="020F0502020204030204" pitchFamily="34" charset="0"/>
                      </a:endParaRPr>
                    </a:p>
                  </a:txBody>
                  <a:tcPr marL="6464" marR="6464" marT="6464" marB="0" anchor="ctr"/>
                </a:tc>
                <a:tc>
                  <a:txBody>
                    <a:bodyPr/>
                    <a:lstStyle/>
                    <a:p>
                      <a:pPr algn="l" rtl="0" fontAlgn="ctr"/>
                      <a:endParaRPr lang="en-US" sz="1400" b="1" i="0" u="none" strike="noStrike" dirty="0">
                        <a:solidFill>
                          <a:srgbClr val="00B050"/>
                        </a:solidFill>
                        <a:effectLst/>
                        <a:latin typeface="Calibri" panose="020F0502020204030204" pitchFamily="34" charset="0"/>
                      </a:endParaRPr>
                    </a:p>
                  </a:txBody>
                  <a:tcPr marL="6464" marR="6464" marT="6464" marB="0" anchor="ctr">
                    <a:solidFill>
                      <a:schemeClr val="bg1">
                        <a:lumMod val="95000"/>
                      </a:schemeClr>
                    </a:solidFill>
                  </a:tcPr>
                </a:tc>
                <a:extLst>
                  <a:ext uri="{0D108BD9-81ED-4DB2-BD59-A6C34878D82A}">
                    <a16:rowId xmlns:a16="http://schemas.microsoft.com/office/drawing/2014/main" val="3584259027"/>
                  </a:ext>
                </a:extLst>
              </a:tr>
              <a:tr h="572677">
                <a:tc>
                  <a:txBody>
                    <a:bodyPr/>
                    <a:lstStyle/>
                    <a:p>
                      <a:pPr algn="l" rtl="0" fontAlgn="ctr"/>
                      <a:r>
                        <a:rPr lang="en-US" sz="1600" b="1" u="none" strike="noStrike" dirty="0">
                          <a:effectLst/>
                        </a:rPr>
                        <a:t>TOTAL REGISTRATION</a:t>
                      </a:r>
                      <a:endParaRPr lang="en-US" sz="1600" b="1" i="0" u="none" strike="noStrike" dirty="0">
                        <a:solidFill>
                          <a:srgbClr val="FF0000"/>
                        </a:solidFill>
                        <a:effectLst/>
                        <a:latin typeface="Calibri" panose="020F0502020204030204" pitchFamily="34" charset="0"/>
                      </a:endParaRPr>
                    </a:p>
                  </a:txBody>
                  <a:tcPr marR="0" marT="6464" marB="0" anchor="ct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6464" marR="6464" marT="6464"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6464" marR="6464" marT="6464"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6464" marR="6464" marT="6464"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6464" marR="6464" marT="6464" marB="0" anchor="b"/>
                </a:tc>
                <a:tc>
                  <a:txBody>
                    <a:bodyPr/>
                    <a:lstStyle/>
                    <a:p>
                      <a:pPr algn="ctr" fontAlgn="b"/>
                      <a:endParaRPr lang="en-US" sz="900" b="1" i="0" u="none" strike="noStrike">
                        <a:solidFill>
                          <a:srgbClr val="000000"/>
                        </a:solidFill>
                        <a:effectLst/>
                        <a:latin typeface="Calibri" panose="020F0502020204030204" pitchFamily="34" charset="0"/>
                      </a:endParaRPr>
                    </a:p>
                  </a:txBody>
                  <a:tcPr marL="6464" marR="6464" marT="6464"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6464" marR="6464" marT="6464"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6464" marR="6464" marT="6464"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6464" marR="6464" marT="6464"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6464" marR="6464" marT="6464" marB="0" anchor="b"/>
                </a:tc>
                <a:tc>
                  <a:txBody>
                    <a:bodyPr/>
                    <a:lstStyle/>
                    <a:p>
                      <a:pPr algn="ctr" fontAlgn="b"/>
                      <a:endParaRPr lang="en-US" sz="900" b="1" i="0" u="none" strike="noStrike" dirty="0">
                        <a:solidFill>
                          <a:srgbClr val="000000"/>
                        </a:solidFill>
                        <a:effectLst/>
                        <a:latin typeface="Calibri" panose="020F0502020204030204" pitchFamily="34" charset="0"/>
                      </a:endParaRPr>
                    </a:p>
                  </a:txBody>
                  <a:tcPr marL="6464" marR="6464" marT="6464" marB="0" anchor="b"/>
                </a:tc>
                <a:tc>
                  <a:txBody>
                    <a:bodyPr/>
                    <a:lstStyle/>
                    <a:p>
                      <a:pPr algn="ctr" fontAlgn="b"/>
                      <a:r>
                        <a:rPr lang="en-US" sz="1400" b="1" u="none" strike="noStrike" dirty="0">
                          <a:effectLst/>
                        </a:rPr>
                        <a:t>97,300</a:t>
                      </a:r>
                      <a:endParaRPr lang="en-US" sz="1400" b="1" i="0" u="none" strike="noStrike" dirty="0">
                        <a:solidFill>
                          <a:srgbClr val="FF0000"/>
                        </a:solidFill>
                        <a:effectLst/>
                        <a:latin typeface="Calibri" panose="020F0502020204030204" pitchFamily="34" charset="0"/>
                      </a:endParaRPr>
                    </a:p>
                  </a:txBody>
                  <a:tcPr marL="6464" marR="6464" marT="6464" marB="0" anchor="b"/>
                </a:tc>
                <a:tc>
                  <a:txBody>
                    <a:bodyPr/>
                    <a:lstStyle/>
                    <a:p>
                      <a:pPr algn="r" fontAlgn="b"/>
                      <a:endParaRPr lang="en-US" sz="1400" b="1" i="0" u="none" strike="noStrike" dirty="0">
                        <a:solidFill>
                          <a:srgbClr val="FF0000"/>
                        </a:solidFill>
                        <a:effectLst/>
                        <a:latin typeface="Calibri" panose="020F0502020204030204" pitchFamily="34" charset="0"/>
                      </a:endParaRPr>
                    </a:p>
                  </a:txBody>
                  <a:tcPr marL="6464" marR="6464" marT="6464" marB="0" anchor="b">
                    <a:solidFill>
                      <a:schemeClr val="bg1">
                        <a:lumMod val="95000"/>
                      </a:schemeClr>
                    </a:solidFill>
                  </a:tcPr>
                </a:tc>
                <a:extLst>
                  <a:ext uri="{0D108BD9-81ED-4DB2-BD59-A6C34878D82A}">
                    <a16:rowId xmlns:a16="http://schemas.microsoft.com/office/drawing/2014/main" val="532907091"/>
                  </a:ext>
                </a:extLst>
              </a:tr>
            </a:tbl>
          </a:graphicData>
        </a:graphic>
      </p:graphicFrame>
      <p:sp>
        <p:nvSpPr>
          <p:cNvPr id="7" name="Rectangle 6">
            <a:extLst>
              <a:ext uri="{FF2B5EF4-FFF2-40B4-BE49-F238E27FC236}">
                <a16:creationId xmlns:a16="http://schemas.microsoft.com/office/drawing/2014/main" id="{5DA5842E-18C7-B144-BD10-CC171BAC11E0}"/>
              </a:ext>
            </a:extLst>
          </p:cNvPr>
          <p:cNvSpPr/>
          <p:nvPr/>
        </p:nvSpPr>
        <p:spPr>
          <a:xfrm>
            <a:off x="2475914" y="4102649"/>
            <a:ext cx="5401994" cy="16933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Adoption and growth varies </a:t>
            </a:r>
            <a:br>
              <a:rPr lang="en-US" sz="2800" b="1" i="1" dirty="0"/>
            </a:br>
            <a:r>
              <a:rPr lang="en-US" sz="2800" b="1" i="1" dirty="0"/>
              <a:t>across units and departments, </a:t>
            </a:r>
          </a:p>
          <a:p>
            <a:pPr algn="ctr"/>
            <a:r>
              <a:rPr lang="en-US" sz="2800" b="1" i="1" dirty="0"/>
              <a:t>regardless of start date.</a:t>
            </a:r>
          </a:p>
        </p:txBody>
      </p:sp>
      <p:sp>
        <p:nvSpPr>
          <p:cNvPr id="8" name="Up Arrow 7">
            <a:extLst>
              <a:ext uri="{FF2B5EF4-FFF2-40B4-BE49-F238E27FC236}">
                <a16:creationId xmlns:a16="http://schemas.microsoft.com/office/drawing/2014/main" id="{E8F8CA8A-9F51-CB47-980A-23AA044F579B}"/>
              </a:ext>
            </a:extLst>
          </p:cNvPr>
          <p:cNvSpPr/>
          <p:nvPr/>
        </p:nvSpPr>
        <p:spPr>
          <a:xfrm>
            <a:off x="11163194" y="2062813"/>
            <a:ext cx="614795" cy="266026"/>
          </a:xfrm>
          <a:prstGeom prst="upArrow">
            <a:avLst/>
          </a:prstGeom>
          <a:solidFill>
            <a:srgbClr val="15A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BE075F92-845B-C242-86C3-2FAC917FFF93}"/>
              </a:ext>
            </a:extLst>
          </p:cNvPr>
          <p:cNvSpPr/>
          <p:nvPr/>
        </p:nvSpPr>
        <p:spPr>
          <a:xfrm rot="10800000">
            <a:off x="11163194" y="3631623"/>
            <a:ext cx="614794" cy="59282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45584A9-3AA6-334B-AFB7-F72EC5495BCD}"/>
              </a:ext>
            </a:extLst>
          </p:cNvPr>
          <p:cNvCxnSpPr>
            <a:cxnSpLocks/>
          </p:cNvCxnSpPr>
          <p:nvPr/>
        </p:nvCxnSpPr>
        <p:spPr>
          <a:xfrm>
            <a:off x="11315953" y="1873892"/>
            <a:ext cx="30927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106F02-5CFB-3C47-95FC-77EDC2D40299}"/>
              </a:ext>
            </a:extLst>
          </p:cNvPr>
          <p:cNvCxnSpPr>
            <a:cxnSpLocks/>
          </p:cNvCxnSpPr>
          <p:nvPr/>
        </p:nvCxnSpPr>
        <p:spPr>
          <a:xfrm>
            <a:off x="11328354" y="3374763"/>
            <a:ext cx="30927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57843D-1886-9146-8688-C0CAE4DAF33A}"/>
              </a:ext>
            </a:extLst>
          </p:cNvPr>
          <p:cNvCxnSpPr>
            <a:cxnSpLocks/>
          </p:cNvCxnSpPr>
          <p:nvPr/>
        </p:nvCxnSpPr>
        <p:spPr>
          <a:xfrm>
            <a:off x="11328353" y="4366617"/>
            <a:ext cx="30927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8C8909C-FECF-F449-BAD9-1B9208E93529}"/>
              </a:ext>
            </a:extLst>
          </p:cNvPr>
          <p:cNvCxnSpPr>
            <a:cxnSpLocks/>
          </p:cNvCxnSpPr>
          <p:nvPr/>
        </p:nvCxnSpPr>
        <p:spPr>
          <a:xfrm>
            <a:off x="11328355" y="2599315"/>
            <a:ext cx="30927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Up Arrow 15">
            <a:extLst>
              <a:ext uri="{FF2B5EF4-FFF2-40B4-BE49-F238E27FC236}">
                <a16:creationId xmlns:a16="http://schemas.microsoft.com/office/drawing/2014/main" id="{D84D147C-09CA-7F4E-9A07-B02C260A39BE}"/>
              </a:ext>
            </a:extLst>
          </p:cNvPr>
          <p:cNvSpPr/>
          <p:nvPr/>
        </p:nvSpPr>
        <p:spPr>
          <a:xfrm>
            <a:off x="11187998" y="2822842"/>
            <a:ext cx="614795" cy="266026"/>
          </a:xfrm>
          <a:prstGeom prst="upArrow">
            <a:avLst/>
          </a:prstGeom>
          <a:solidFill>
            <a:srgbClr val="15A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73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Importance of a Needs Assessment</a:t>
            </a:r>
          </a:p>
        </p:txBody>
      </p:sp>
      <p:pic>
        <p:nvPicPr>
          <p:cNvPr id="26" name="Picture 25">
            <a:extLst>
              <a:ext uri="{FF2B5EF4-FFF2-40B4-BE49-F238E27FC236}">
                <a16:creationId xmlns:a16="http://schemas.microsoft.com/office/drawing/2014/main" id="{B4CADB2A-83C1-6A42-AEF1-B765A607804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7180" t="14210" r="5387" b="52335"/>
          <a:stretch/>
        </p:blipFill>
        <p:spPr>
          <a:xfrm>
            <a:off x="10086252" y="142534"/>
            <a:ext cx="1958604" cy="765056"/>
          </a:xfrm>
          <a:prstGeom prst="rect">
            <a:avLst/>
          </a:prstGeom>
        </p:spPr>
      </p:pic>
      <p:sp>
        <p:nvSpPr>
          <p:cNvPr id="13" name="Rounded Rectangle 12">
            <a:extLst>
              <a:ext uri="{FF2B5EF4-FFF2-40B4-BE49-F238E27FC236}">
                <a16:creationId xmlns:a16="http://schemas.microsoft.com/office/drawing/2014/main" id="{A5FC3F8D-C4D6-5A45-86F5-71EB0851068E}"/>
              </a:ext>
            </a:extLst>
          </p:cNvPr>
          <p:cNvSpPr/>
          <p:nvPr/>
        </p:nvSpPr>
        <p:spPr>
          <a:xfrm>
            <a:off x="200026" y="1916773"/>
            <a:ext cx="2895600" cy="101463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do you want to </a:t>
            </a:r>
            <a:r>
              <a:rPr lang="en-US" sz="2400" b="1" dirty="0">
                <a:solidFill>
                  <a:schemeClr val="tx1"/>
                </a:solidFill>
              </a:rPr>
              <a:t>say?</a:t>
            </a:r>
          </a:p>
        </p:txBody>
      </p:sp>
      <p:sp>
        <p:nvSpPr>
          <p:cNvPr id="15" name="Rounded Rectangle 14">
            <a:extLst>
              <a:ext uri="{FF2B5EF4-FFF2-40B4-BE49-F238E27FC236}">
                <a16:creationId xmlns:a16="http://schemas.microsoft.com/office/drawing/2014/main" id="{B7A0C921-E068-F444-8EE0-5366B1C4DCA9}"/>
              </a:ext>
            </a:extLst>
          </p:cNvPr>
          <p:cNvSpPr/>
          <p:nvPr/>
        </p:nvSpPr>
        <p:spPr>
          <a:xfrm>
            <a:off x="3181351" y="1916773"/>
            <a:ext cx="2895600" cy="101463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do you want to </a:t>
            </a:r>
            <a:r>
              <a:rPr lang="en-US" sz="2400" b="1" dirty="0">
                <a:solidFill>
                  <a:schemeClr val="tx1"/>
                </a:solidFill>
              </a:rPr>
              <a:t>come across?</a:t>
            </a:r>
          </a:p>
        </p:txBody>
      </p:sp>
      <p:sp>
        <p:nvSpPr>
          <p:cNvPr id="17" name="Rounded Rectangle 16">
            <a:extLst>
              <a:ext uri="{FF2B5EF4-FFF2-40B4-BE49-F238E27FC236}">
                <a16:creationId xmlns:a16="http://schemas.microsoft.com/office/drawing/2014/main" id="{BFF9B777-A740-2F4A-B3F8-4AF0BA72C0CE}"/>
              </a:ext>
            </a:extLst>
          </p:cNvPr>
          <p:cNvSpPr/>
          <p:nvPr/>
        </p:nvSpPr>
        <p:spPr>
          <a:xfrm>
            <a:off x="200026" y="3750559"/>
            <a:ext cx="2830050" cy="245042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What’s the </a:t>
            </a:r>
            <a:r>
              <a:rPr lang="en-US" sz="2400" b="1" dirty="0">
                <a:solidFill>
                  <a:schemeClr val="tx1"/>
                </a:solidFill>
              </a:rPr>
              <a:t>behavior of the audience and stakeholders </a:t>
            </a:r>
            <a:r>
              <a:rPr lang="en-US" sz="2400" b="1" i="1" u="sng" dirty="0">
                <a:solidFill>
                  <a:schemeClr val="tx1"/>
                </a:solidFill>
              </a:rPr>
              <a:t>when they get there</a:t>
            </a:r>
            <a:r>
              <a:rPr lang="en-US" sz="2400" b="1" dirty="0">
                <a:solidFill>
                  <a:schemeClr val="tx1"/>
                </a:solidFill>
              </a:rPr>
              <a:t>?</a:t>
            </a:r>
          </a:p>
        </p:txBody>
      </p:sp>
      <p:sp>
        <p:nvSpPr>
          <p:cNvPr id="18" name="Rounded Rectangle 17">
            <a:extLst>
              <a:ext uri="{FF2B5EF4-FFF2-40B4-BE49-F238E27FC236}">
                <a16:creationId xmlns:a16="http://schemas.microsoft.com/office/drawing/2014/main" id="{26DE3096-5C02-4C46-8E07-0979EAA3C9B8}"/>
              </a:ext>
            </a:extLst>
          </p:cNvPr>
          <p:cNvSpPr/>
          <p:nvPr/>
        </p:nvSpPr>
        <p:spPr>
          <a:xfrm>
            <a:off x="3124201" y="3750559"/>
            <a:ext cx="2952750" cy="245042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What’s the </a:t>
            </a:r>
            <a:r>
              <a:rPr lang="en-US" sz="2400" b="1" dirty="0">
                <a:solidFill>
                  <a:schemeClr val="tx1"/>
                </a:solidFill>
              </a:rPr>
              <a:t>behavior you want out of them </a:t>
            </a:r>
            <a:r>
              <a:rPr lang="en-US" sz="2400" b="1" i="1" u="sng" dirty="0">
                <a:solidFill>
                  <a:schemeClr val="tx1"/>
                </a:solidFill>
              </a:rPr>
              <a:t>when they leave</a:t>
            </a:r>
            <a:r>
              <a:rPr lang="en-US" sz="2400" b="1" dirty="0">
                <a:solidFill>
                  <a:schemeClr val="tx1"/>
                </a:solidFill>
              </a:rPr>
              <a:t>?</a:t>
            </a:r>
          </a:p>
        </p:txBody>
      </p:sp>
      <p:sp>
        <p:nvSpPr>
          <p:cNvPr id="20" name="Rectangle 19">
            <a:extLst>
              <a:ext uri="{FF2B5EF4-FFF2-40B4-BE49-F238E27FC236}">
                <a16:creationId xmlns:a16="http://schemas.microsoft.com/office/drawing/2014/main" id="{ABDC137B-B499-1E41-BB8A-7405253F8331}"/>
              </a:ext>
            </a:extLst>
          </p:cNvPr>
          <p:cNvSpPr/>
          <p:nvPr/>
        </p:nvSpPr>
        <p:spPr>
          <a:xfrm>
            <a:off x="200026" y="1385417"/>
            <a:ext cx="5886450" cy="48328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MESSAGING</a:t>
            </a:r>
          </a:p>
        </p:txBody>
      </p:sp>
      <p:sp>
        <p:nvSpPr>
          <p:cNvPr id="21" name="Rectangle 20">
            <a:extLst>
              <a:ext uri="{FF2B5EF4-FFF2-40B4-BE49-F238E27FC236}">
                <a16:creationId xmlns:a16="http://schemas.microsoft.com/office/drawing/2014/main" id="{EAB2F7C6-53E4-6849-A444-8F5D6A4389F0}"/>
              </a:ext>
            </a:extLst>
          </p:cNvPr>
          <p:cNvSpPr/>
          <p:nvPr/>
        </p:nvSpPr>
        <p:spPr>
          <a:xfrm>
            <a:off x="200026" y="3210127"/>
            <a:ext cx="5886450" cy="48328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BEHAVIOR</a:t>
            </a:r>
          </a:p>
        </p:txBody>
      </p:sp>
      <p:sp>
        <p:nvSpPr>
          <p:cNvPr id="22" name="Right Brace 21">
            <a:extLst>
              <a:ext uri="{FF2B5EF4-FFF2-40B4-BE49-F238E27FC236}">
                <a16:creationId xmlns:a16="http://schemas.microsoft.com/office/drawing/2014/main" id="{E41DA8B7-89A5-D54C-AF86-5000F7A78314}"/>
              </a:ext>
            </a:extLst>
          </p:cNvPr>
          <p:cNvSpPr/>
          <p:nvPr/>
        </p:nvSpPr>
        <p:spPr>
          <a:xfrm>
            <a:off x="6191250" y="1385417"/>
            <a:ext cx="571500" cy="4815564"/>
          </a:xfrm>
          <a:prstGeom prst="rightBrace">
            <a:avLst>
              <a:gd name="adj1" fmla="val 1250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1589D590-C5DB-9B4F-B07D-A7DEC0716461}"/>
              </a:ext>
            </a:extLst>
          </p:cNvPr>
          <p:cNvSpPr/>
          <p:nvPr/>
        </p:nvSpPr>
        <p:spPr>
          <a:xfrm>
            <a:off x="6972298" y="2328842"/>
            <a:ext cx="5219701" cy="284343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a:t>Design and engineer an event that conveys these inputs.</a:t>
            </a:r>
          </a:p>
        </p:txBody>
      </p:sp>
      <p:sp>
        <p:nvSpPr>
          <p:cNvPr id="25" name="Rectangle 24">
            <a:extLst>
              <a:ext uri="{FF2B5EF4-FFF2-40B4-BE49-F238E27FC236}">
                <a16:creationId xmlns:a16="http://schemas.microsoft.com/office/drawing/2014/main" id="{195E65C2-0694-0E42-ADEB-566BBF0D7FB4}"/>
              </a:ext>
            </a:extLst>
          </p:cNvPr>
          <p:cNvSpPr/>
          <p:nvPr/>
        </p:nvSpPr>
        <p:spPr>
          <a:xfrm>
            <a:off x="7052698" y="1723326"/>
            <a:ext cx="5058899" cy="483281"/>
          </a:xfrm>
          <a:prstGeom prst="rect">
            <a:avLst/>
          </a:prstGeom>
          <a:solidFill>
            <a:srgbClr val="D59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OUR PURPOSE</a:t>
            </a:r>
          </a:p>
        </p:txBody>
      </p:sp>
    </p:spTree>
    <p:extLst>
      <p:ext uri="{BB962C8B-B14F-4D97-AF65-F5344CB8AC3E}">
        <p14:creationId xmlns:p14="http://schemas.microsoft.com/office/powerpoint/2010/main" val="4033860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Vision for the Future: Growth &amp; Scale</a:t>
            </a:r>
          </a:p>
        </p:txBody>
      </p:sp>
      <p:pic>
        <p:nvPicPr>
          <p:cNvPr id="19" name="Picture 18">
            <a:extLst>
              <a:ext uri="{FF2B5EF4-FFF2-40B4-BE49-F238E27FC236}">
                <a16:creationId xmlns:a16="http://schemas.microsoft.com/office/drawing/2014/main" id="{E84216DE-5E2A-B842-A1D9-41DBF71712D2}"/>
              </a:ext>
            </a:extLst>
          </p:cNvPr>
          <p:cNvPicPr>
            <a:picLocks noChangeAspect="1"/>
          </p:cNvPicPr>
          <p:nvPr/>
        </p:nvPicPr>
        <p:blipFill>
          <a:blip r:embed="rId3"/>
          <a:stretch>
            <a:fillRect/>
          </a:stretch>
        </p:blipFill>
        <p:spPr>
          <a:xfrm>
            <a:off x="9980229" y="188238"/>
            <a:ext cx="2038350" cy="499463"/>
          </a:xfrm>
          <a:prstGeom prst="rect">
            <a:avLst/>
          </a:prstGeom>
        </p:spPr>
      </p:pic>
      <p:sp>
        <p:nvSpPr>
          <p:cNvPr id="6" name="Rectangle 5">
            <a:extLst>
              <a:ext uri="{FF2B5EF4-FFF2-40B4-BE49-F238E27FC236}">
                <a16:creationId xmlns:a16="http://schemas.microsoft.com/office/drawing/2014/main" id="{40A72CD4-050F-AE44-A556-008329C5E3B4}"/>
              </a:ext>
            </a:extLst>
          </p:cNvPr>
          <p:cNvSpPr/>
          <p:nvPr/>
        </p:nvSpPr>
        <p:spPr>
          <a:xfrm>
            <a:off x="375241" y="2328112"/>
            <a:ext cx="2720897" cy="89766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chemeClr val="tx1"/>
                </a:solidFill>
                <a:latin typeface="Calibri" panose="020F0502020204030204" pitchFamily="34" charset="0"/>
                <a:cs typeface="Calibri" panose="020F0502020204030204" pitchFamily="34" charset="0"/>
              </a:rPr>
              <a:t>Face-to-face</a:t>
            </a:r>
          </a:p>
        </p:txBody>
      </p:sp>
      <p:sp>
        <p:nvSpPr>
          <p:cNvPr id="7" name="Rectangle 6">
            <a:extLst>
              <a:ext uri="{FF2B5EF4-FFF2-40B4-BE49-F238E27FC236}">
                <a16:creationId xmlns:a16="http://schemas.microsoft.com/office/drawing/2014/main" id="{5C773C0B-8A61-9F4B-A18A-75BB7DC9CD48}"/>
              </a:ext>
            </a:extLst>
          </p:cNvPr>
          <p:cNvSpPr/>
          <p:nvPr/>
        </p:nvSpPr>
        <p:spPr>
          <a:xfrm>
            <a:off x="4259174" y="2372127"/>
            <a:ext cx="2720897" cy="95157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chemeClr val="tx1"/>
                </a:solidFill>
                <a:latin typeface="Calibri" panose="020F0502020204030204" pitchFamily="34" charset="0"/>
                <a:cs typeface="Calibri" panose="020F0502020204030204" pitchFamily="34" charset="0"/>
              </a:rPr>
              <a:t>Face-to-face</a:t>
            </a:r>
          </a:p>
        </p:txBody>
      </p:sp>
      <p:sp>
        <p:nvSpPr>
          <p:cNvPr id="8" name="Rectangle 7">
            <a:extLst>
              <a:ext uri="{FF2B5EF4-FFF2-40B4-BE49-F238E27FC236}">
                <a16:creationId xmlns:a16="http://schemas.microsoft.com/office/drawing/2014/main" id="{B1DF956E-6795-5441-9619-714D0FECD134}"/>
              </a:ext>
            </a:extLst>
          </p:cNvPr>
          <p:cNvSpPr/>
          <p:nvPr/>
        </p:nvSpPr>
        <p:spPr>
          <a:xfrm>
            <a:off x="4235718" y="3409386"/>
            <a:ext cx="2720897" cy="951571"/>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chemeClr val="tx1"/>
                </a:solidFill>
                <a:latin typeface="Calibri" panose="020F0502020204030204" pitchFamily="34" charset="0"/>
                <a:cs typeface="Calibri" panose="020F0502020204030204" pitchFamily="34" charset="0"/>
              </a:rPr>
              <a:t>Online</a:t>
            </a:r>
          </a:p>
        </p:txBody>
      </p:sp>
      <p:sp>
        <p:nvSpPr>
          <p:cNvPr id="9" name="Rectangle 8">
            <a:extLst>
              <a:ext uri="{FF2B5EF4-FFF2-40B4-BE49-F238E27FC236}">
                <a16:creationId xmlns:a16="http://schemas.microsoft.com/office/drawing/2014/main" id="{4D9F2283-1F70-F446-923E-C948E5C00D6B}"/>
              </a:ext>
            </a:extLst>
          </p:cNvPr>
          <p:cNvSpPr/>
          <p:nvPr/>
        </p:nvSpPr>
        <p:spPr>
          <a:xfrm>
            <a:off x="4246186" y="4431607"/>
            <a:ext cx="2720897" cy="951571"/>
          </a:xfrm>
          <a:prstGeom prst="rect">
            <a:avLst/>
          </a:prstGeom>
          <a:solidFill>
            <a:srgbClr val="F8AE3F">
              <a:alpha val="5019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chemeClr val="tx1"/>
                </a:solidFill>
                <a:latin typeface="Calibri" panose="020F0502020204030204" pitchFamily="34" charset="0"/>
                <a:cs typeface="Calibri" panose="020F0502020204030204" pitchFamily="34" charset="0"/>
              </a:rPr>
              <a:t>Blended</a:t>
            </a:r>
          </a:p>
        </p:txBody>
      </p:sp>
      <p:sp>
        <p:nvSpPr>
          <p:cNvPr id="10" name="Rounded Rectangle 9">
            <a:extLst>
              <a:ext uri="{FF2B5EF4-FFF2-40B4-BE49-F238E27FC236}">
                <a16:creationId xmlns:a16="http://schemas.microsoft.com/office/drawing/2014/main" id="{4F2FB243-CE9D-584D-8136-9278D5A2DB94}"/>
              </a:ext>
            </a:extLst>
          </p:cNvPr>
          <p:cNvSpPr/>
          <p:nvPr/>
        </p:nvSpPr>
        <p:spPr>
          <a:xfrm>
            <a:off x="7941693" y="2776941"/>
            <a:ext cx="3196683" cy="2120503"/>
          </a:xfrm>
          <a:prstGeom prst="roundRect">
            <a:avLst/>
          </a:prstGeom>
          <a:solidFill>
            <a:srgbClr val="F8AE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libri" panose="020F0502020204030204" pitchFamily="34" charset="0"/>
                <a:cs typeface="Calibri" panose="020F0502020204030204" pitchFamily="34" charset="0"/>
              </a:rPr>
              <a:t>High Tech</a:t>
            </a:r>
          </a:p>
          <a:p>
            <a:pPr algn="ctr"/>
            <a:r>
              <a:rPr lang="en-US" sz="3200" b="1" dirty="0">
                <a:latin typeface="Calibri" panose="020F0502020204030204" pitchFamily="34" charset="0"/>
                <a:cs typeface="Calibri" panose="020F0502020204030204" pitchFamily="34" charset="0"/>
              </a:rPr>
              <a:t>+</a:t>
            </a:r>
          </a:p>
          <a:p>
            <a:pPr algn="ctr"/>
            <a:r>
              <a:rPr lang="en-US" sz="3200" b="1" dirty="0">
                <a:latin typeface="Calibri" panose="020F0502020204030204" pitchFamily="34" charset="0"/>
                <a:cs typeface="Calibri" panose="020F0502020204030204" pitchFamily="34" charset="0"/>
              </a:rPr>
              <a:t>High Touch</a:t>
            </a:r>
          </a:p>
        </p:txBody>
      </p:sp>
      <p:sp>
        <p:nvSpPr>
          <p:cNvPr id="11" name="Right Brace 10">
            <a:extLst>
              <a:ext uri="{FF2B5EF4-FFF2-40B4-BE49-F238E27FC236}">
                <a16:creationId xmlns:a16="http://schemas.microsoft.com/office/drawing/2014/main" id="{6CCABC9F-913D-1343-88B1-E1FF1EB9870D}"/>
              </a:ext>
            </a:extLst>
          </p:cNvPr>
          <p:cNvSpPr/>
          <p:nvPr/>
        </p:nvSpPr>
        <p:spPr>
          <a:xfrm>
            <a:off x="7399608" y="2320347"/>
            <a:ext cx="508283" cy="3062832"/>
          </a:xfrm>
          <a:prstGeom prst="rightBrace">
            <a:avLst>
              <a:gd name="adj1" fmla="val 10901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12" name="Striped Right Arrow 11">
            <a:extLst>
              <a:ext uri="{FF2B5EF4-FFF2-40B4-BE49-F238E27FC236}">
                <a16:creationId xmlns:a16="http://schemas.microsoft.com/office/drawing/2014/main" id="{3975F91B-B9EA-2740-BBE4-52E6DD2D89D9}"/>
              </a:ext>
            </a:extLst>
          </p:cNvPr>
          <p:cNvSpPr/>
          <p:nvPr/>
        </p:nvSpPr>
        <p:spPr>
          <a:xfrm>
            <a:off x="309307" y="1647932"/>
            <a:ext cx="11586377" cy="774732"/>
          </a:xfrm>
          <a:prstGeom prst="stripedRightArrow">
            <a:avLst/>
          </a:prstGeom>
          <a:solidFill>
            <a:schemeClr val="tx1">
              <a:lumMod val="65000"/>
              <a:lumOff val="3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b="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0AA64B5A-0CBB-4046-BDA6-8D83BE6BDBA7}"/>
              </a:ext>
            </a:extLst>
          </p:cNvPr>
          <p:cNvSpPr/>
          <p:nvPr/>
        </p:nvSpPr>
        <p:spPr>
          <a:xfrm>
            <a:off x="191008" y="1788057"/>
            <a:ext cx="3230485" cy="488208"/>
          </a:xfrm>
          <a:prstGeom prst="rect">
            <a:avLst/>
          </a:prstGeom>
          <a:solidFill>
            <a:schemeClr val="tx1">
              <a:lumMod val="50000"/>
              <a:lumOff val="50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dirty="0">
                <a:latin typeface="Calibri" panose="020F0502020204030204" pitchFamily="34" charset="0"/>
                <a:cs typeface="Calibri" panose="020F0502020204030204" pitchFamily="34" charset="0"/>
              </a:rPr>
              <a:t>BEFORE</a:t>
            </a:r>
          </a:p>
        </p:txBody>
      </p:sp>
      <p:sp>
        <p:nvSpPr>
          <p:cNvPr id="16" name="Rectangle 15">
            <a:extLst>
              <a:ext uri="{FF2B5EF4-FFF2-40B4-BE49-F238E27FC236}">
                <a16:creationId xmlns:a16="http://schemas.microsoft.com/office/drawing/2014/main" id="{855A81EF-616D-9642-96D7-23CDB8F122E5}"/>
              </a:ext>
            </a:extLst>
          </p:cNvPr>
          <p:cNvSpPr/>
          <p:nvPr/>
        </p:nvSpPr>
        <p:spPr>
          <a:xfrm>
            <a:off x="4045655" y="1798231"/>
            <a:ext cx="3230485" cy="488208"/>
          </a:xfrm>
          <a:prstGeom prst="rect">
            <a:avLst/>
          </a:prstGeom>
          <a:solidFill>
            <a:schemeClr val="tx1">
              <a:lumMod val="50000"/>
              <a:lumOff val="50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dirty="0">
                <a:latin typeface="Calibri" panose="020F0502020204030204" pitchFamily="34" charset="0"/>
                <a:cs typeface="Calibri" panose="020F0502020204030204" pitchFamily="34" charset="0"/>
              </a:rPr>
              <a:t>NOW</a:t>
            </a:r>
          </a:p>
        </p:txBody>
      </p:sp>
      <p:sp>
        <p:nvSpPr>
          <p:cNvPr id="17" name="Rectangle 16">
            <a:extLst>
              <a:ext uri="{FF2B5EF4-FFF2-40B4-BE49-F238E27FC236}">
                <a16:creationId xmlns:a16="http://schemas.microsoft.com/office/drawing/2014/main" id="{E1DE49C5-0C1C-274A-8FD6-307612116D49}"/>
              </a:ext>
            </a:extLst>
          </p:cNvPr>
          <p:cNvSpPr/>
          <p:nvPr/>
        </p:nvSpPr>
        <p:spPr>
          <a:xfrm>
            <a:off x="7907891" y="1788057"/>
            <a:ext cx="3230485" cy="488208"/>
          </a:xfrm>
          <a:prstGeom prst="rect">
            <a:avLst/>
          </a:prstGeom>
          <a:solidFill>
            <a:schemeClr val="tx1">
              <a:lumMod val="50000"/>
              <a:lumOff val="50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dirty="0">
                <a:latin typeface="Calibri" panose="020F0502020204030204" pitchFamily="34" charset="0"/>
                <a:cs typeface="Calibri" panose="020F0502020204030204" pitchFamily="34" charset="0"/>
              </a:rPr>
              <a:t>FUTURE</a:t>
            </a:r>
          </a:p>
        </p:txBody>
      </p:sp>
    </p:spTree>
    <p:extLst>
      <p:ext uri="{BB962C8B-B14F-4D97-AF65-F5344CB8AC3E}">
        <p14:creationId xmlns:p14="http://schemas.microsoft.com/office/powerpoint/2010/main" val="234378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588645" y="1979613"/>
            <a:ext cx="9144000" cy="1586547"/>
          </a:xfrm>
        </p:spPr>
        <p:txBody>
          <a:bodyPr>
            <a:normAutofit/>
          </a:bodyPr>
          <a:lstStyle/>
          <a:p>
            <a:r>
              <a:rPr lang="en-US" dirty="0">
                <a:sym typeface="Arial"/>
              </a:rPr>
              <a:t>Q&amp;A</a:t>
            </a:r>
            <a:endParaRPr lang="en-US" dirty="0"/>
          </a:p>
        </p:txBody>
      </p:sp>
    </p:spTree>
    <p:extLst>
      <p:ext uri="{BB962C8B-B14F-4D97-AF65-F5344CB8AC3E}">
        <p14:creationId xmlns:p14="http://schemas.microsoft.com/office/powerpoint/2010/main" val="182590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10542256" cy="354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dirty="0">
              <a:solidFill>
                <a:schemeClr val="tx1">
                  <a:lumMod val="50000"/>
                  <a:lumOff val="50000"/>
                </a:schemeClr>
              </a:solidFill>
            </a:endParaRPr>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839787" y="726281"/>
            <a:ext cx="8424529" cy="1600200"/>
          </a:xfrm>
        </p:spPr>
        <p:txBody>
          <a:bodyPr/>
          <a:lstStyle/>
          <a:p>
            <a:r>
              <a:rPr lang="en-US" dirty="0">
                <a:solidFill>
                  <a:srgbClr val="446CA9"/>
                </a:solidFill>
              </a:rPr>
              <a:t>Contact Information </a:t>
            </a:r>
          </a:p>
        </p:txBody>
      </p:sp>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1303420" y="5943464"/>
            <a:ext cx="9316454" cy="763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presentation leaves copyright of the content to the presenter. Unless otherwise noted in the materials, uploaded content carries the </a:t>
            </a:r>
            <a:r>
              <a:rPr lang="en-US" sz="1200" dirty="0">
                <a:hlinkClick r:id="rId3"/>
              </a:rPr>
              <a:t>Creative Commons Attribution 4.0 International (CC BY 4.0), </a:t>
            </a:r>
            <a:r>
              <a:rPr lang="en-US" sz="1200" dirty="0"/>
              <a:t>which grants usage to the general public, with appropriate credit to the author.</a:t>
            </a:r>
          </a:p>
        </p:txBody>
      </p:sp>
      <p:sp>
        <p:nvSpPr>
          <p:cNvPr id="14" name="Text Placeholder 3">
            <a:extLst>
              <a:ext uri="{FF2B5EF4-FFF2-40B4-BE49-F238E27FC236}">
                <a16:creationId xmlns:a16="http://schemas.microsoft.com/office/drawing/2014/main" id="{BEE71080-E299-491A-86DA-498A98AD265F}"/>
              </a:ext>
            </a:extLst>
          </p:cNvPr>
          <p:cNvSpPr>
            <a:spLocks noGrp="1"/>
          </p:cNvSpPr>
          <p:nvPr>
            <p:ph type="body" sz="half" idx="2"/>
          </p:nvPr>
        </p:nvSpPr>
        <p:spPr>
          <a:xfrm>
            <a:off x="860424" y="2428876"/>
            <a:ext cx="8424529" cy="2380868"/>
          </a:xfrm>
        </p:spPr>
        <p:txBody>
          <a:bodyPr>
            <a:normAutofit fontScale="92500" lnSpcReduction="10000"/>
          </a:bodyPr>
          <a:lstStyle/>
          <a:p>
            <a:r>
              <a:rPr lang="en-US" sz="2800" b="1" dirty="0"/>
              <a:t>Kyle Flinn: </a:t>
            </a:r>
            <a:r>
              <a:rPr lang="en-US" sz="2800" dirty="0">
                <a:hlinkClick r:id="rId4"/>
              </a:rPr>
              <a:t>flinnk@missouri.edu</a:t>
            </a:r>
            <a:r>
              <a:rPr lang="en-US" sz="2800" dirty="0"/>
              <a:t> </a:t>
            </a:r>
            <a:br>
              <a:rPr lang="en-US" sz="2800" dirty="0"/>
            </a:br>
            <a:r>
              <a:rPr lang="en-US" sz="2800" dirty="0"/>
              <a:t> </a:t>
            </a:r>
            <a:br>
              <a:rPr lang="en-US" sz="2800" dirty="0"/>
            </a:br>
            <a:r>
              <a:rPr lang="en-US" sz="2800" b="1" dirty="0"/>
              <a:t>Mary Seaton: </a:t>
            </a:r>
            <a:r>
              <a:rPr lang="en-US" sz="2800" dirty="0">
                <a:hlinkClick r:id="rId5"/>
              </a:rPr>
              <a:t>mbs13@psu.edu</a:t>
            </a:r>
            <a:r>
              <a:rPr lang="en-US" sz="2800" dirty="0"/>
              <a:t> </a:t>
            </a:r>
            <a:br>
              <a:rPr lang="en-US" sz="2800" dirty="0"/>
            </a:br>
            <a:br>
              <a:rPr lang="en-US" sz="2800" dirty="0"/>
            </a:br>
            <a:r>
              <a:rPr lang="en-US" sz="2800" b="1" dirty="0"/>
              <a:t>Nick Bonora: </a:t>
            </a:r>
            <a:r>
              <a:rPr lang="en-US" sz="2800" dirty="0">
                <a:hlinkClick r:id="rId6"/>
              </a:rPr>
              <a:t>nbonora@purdue.edu</a:t>
            </a:r>
            <a:br>
              <a:rPr lang="en-US" sz="2800" dirty="0"/>
            </a:br>
            <a:br>
              <a:rPr lang="en-US" sz="2800" dirty="0"/>
            </a:br>
            <a:r>
              <a:rPr lang="en-US" sz="2800" b="1" dirty="0"/>
              <a:t>Mike Dietrich: </a:t>
            </a:r>
            <a:r>
              <a:rPr lang="en-US" sz="2800" dirty="0">
                <a:hlinkClick r:id="rId7"/>
              </a:rPr>
              <a:t>mdietrich@cvent.com</a:t>
            </a:r>
            <a:r>
              <a:rPr lang="en-US" sz="2800" dirty="0"/>
              <a:t> </a:t>
            </a:r>
          </a:p>
        </p:txBody>
      </p:sp>
      <p:sp>
        <p:nvSpPr>
          <p:cNvPr id="6" name="Rectangle 5">
            <a:extLst>
              <a:ext uri="{FF2B5EF4-FFF2-40B4-BE49-F238E27FC236}">
                <a16:creationId xmlns:a16="http://schemas.microsoft.com/office/drawing/2014/main" id="{67691F21-B6FC-9B4D-91C3-69B58A64721F}"/>
              </a:ext>
            </a:extLst>
          </p:cNvPr>
          <p:cNvSpPr/>
          <p:nvPr/>
        </p:nvSpPr>
        <p:spPr>
          <a:xfrm>
            <a:off x="7406587" y="3261541"/>
            <a:ext cx="3153401" cy="143033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VISIT US AT </a:t>
            </a:r>
          </a:p>
          <a:p>
            <a:pPr algn="ctr"/>
            <a:r>
              <a:rPr lang="en-US" sz="3200" b="1" dirty="0"/>
              <a:t>BOOTH # 512</a:t>
            </a:r>
          </a:p>
        </p:txBody>
      </p:sp>
      <p:sp>
        <p:nvSpPr>
          <p:cNvPr id="8" name="Rectangle 7">
            <a:extLst>
              <a:ext uri="{FF2B5EF4-FFF2-40B4-BE49-F238E27FC236}">
                <a16:creationId xmlns:a16="http://schemas.microsoft.com/office/drawing/2014/main" id="{424CC0A4-93E2-EE41-ADE7-316418923BDE}"/>
              </a:ext>
            </a:extLst>
          </p:cNvPr>
          <p:cNvSpPr/>
          <p:nvPr/>
        </p:nvSpPr>
        <p:spPr>
          <a:xfrm>
            <a:off x="891546" y="4980797"/>
            <a:ext cx="9621278" cy="40311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Slides available at:  </a:t>
            </a:r>
            <a:r>
              <a:rPr lang="en-US" sz="2400" i="1" dirty="0">
                <a:solidFill>
                  <a:schemeClr val="bg1"/>
                </a:solidFill>
                <a:hlinkClick r:id="rId8">
                  <a:extLst>
                    <a:ext uri="{A12FA001-AC4F-418D-AE19-62706E023703}">
                      <ahyp:hlinkClr xmlns:ahyp="http://schemas.microsoft.com/office/drawing/2018/hyperlinkcolor" val="tx"/>
                    </a:ext>
                  </a:extLst>
                </a:hlinkClick>
              </a:rPr>
              <a:t>cvent.com/en/meet-cvent-educause-2019</a:t>
            </a:r>
            <a:endParaRPr lang="en-US" sz="2400" i="1" dirty="0">
              <a:solidFill>
                <a:schemeClr val="bg1"/>
              </a:solidFill>
            </a:endParaRPr>
          </a:p>
        </p:txBody>
      </p:sp>
    </p:spTree>
    <p:extLst>
      <p:ext uri="{BB962C8B-B14F-4D97-AF65-F5344CB8AC3E}">
        <p14:creationId xmlns:p14="http://schemas.microsoft.com/office/powerpoint/2010/main" val="999263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C3572A-5D97-4C60-AF84-B037BA4954C6}"/>
              </a:ext>
            </a:extLst>
          </p:cNvPr>
          <p:cNvSpPr>
            <a:spLocks noGrp="1"/>
          </p:cNvSpPr>
          <p:nvPr>
            <p:ph type="title"/>
          </p:nvPr>
        </p:nvSpPr>
        <p:spPr>
          <a:xfrm>
            <a:off x="807882" y="779539"/>
            <a:ext cx="8440392" cy="857250"/>
          </a:xfrm>
          <a:prstGeom prst="rect">
            <a:avLst/>
          </a:prstGeom>
        </p:spPr>
        <p:txBody>
          <a:bodyPr>
            <a:normAutofit fontScale="90000"/>
          </a:bodyPr>
          <a:lstStyle/>
          <a:p>
            <a:r>
              <a:rPr lang="en-US" sz="4900" dirty="0">
                <a:solidFill>
                  <a:srgbClr val="446CA9"/>
                </a:solidFill>
              </a:rPr>
              <a:t>Session Evaluations</a:t>
            </a:r>
            <a:br>
              <a:rPr lang="en-US" sz="2800" dirty="0"/>
            </a:br>
            <a:r>
              <a:rPr lang="en-US" sz="2200" dirty="0"/>
              <a:t>There are two ways to access the session and presenter evaluations:</a:t>
            </a:r>
            <a:endParaRPr lang="en-US" sz="2000" dirty="0"/>
          </a:p>
        </p:txBody>
      </p:sp>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7547810" cy="3128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446CA9"/>
                </a:solidFill>
              </a:rPr>
              <a:t>1</a:t>
            </a:r>
          </a:p>
          <a:p>
            <a:pPr marL="0" indent="0">
              <a:buFont typeface="Arial" panose="020B0604020202020204" pitchFamily="34" charset="0"/>
              <a:buNone/>
            </a:pPr>
            <a:endParaRPr lang="en-US" sz="4000" dirty="0">
              <a:solidFill>
                <a:schemeClr val="tx1">
                  <a:lumMod val="50000"/>
                  <a:lumOff val="50000"/>
                </a:schemeClr>
              </a:solidFill>
            </a:endParaRPr>
          </a:p>
          <a:p>
            <a:pPr marL="0" indent="0">
              <a:buFont typeface="Arial" panose="020B0604020202020204" pitchFamily="34" charset="0"/>
              <a:buNone/>
            </a:pPr>
            <a:r>
              <a:rPr lang="en-US" sz="4000" dirty="0">
                <a:solidFill>
                  <a:srgbClr val="446CA9"/>
                </a:solidFill>
              </a:rPr>
              <a:t>2</a:t>
            </a:r>
          </a:p>
        </p:txBody>
      </p:sp>
      <p:sp>
        <p:nvSpPr>
          <p:cNvPr id="8" name="TextBox 7">
            <a:extLst>
              <a:ext uri="{FF2B5EF4-FFF2-40B4-BE49-F238E27FC236}">
                <a16:creationId xmlns:a16="http://schemas.microsoft.com/office/drawing/2014/main" id="{CCF91365-6C53-48AF-BE7B-1DA5CEB68C5A}"/>
              </a:ext>
            </a:extLst>
          </p:cNvPr>
          <p:cNvSpPr txBox="1"/>
          <p:nvPr/>
        </p:nvSpPr>
        <p:spPr>
          <a:xfrm>
            <a:off x="1534491" y="3819782"/>
            <a:ext cx="2957298" cy="1569660"/>
          </a:xfrm>
          <a:prstGeom prst="rect">
            <a:avLst/>
          </a:prstGeom>
          <a:noFill/>
        </p:spPr>
        <p:txBody>
          <a:bodyPr wrap="square" rtlCol="0">
            <a:spAutoFit/>
          </a:bodyPr>
          <a:lstStyle/>
          <a:p>
            <a:r>
              <a:rPr lang="en-US" sz="1600" dirty="0"/>
              <a:t>From the mobile app, click on the session you want from the schedule &gt; then scroll down or click on the associated resources &gt; and the </a:t>
            </a:r>
            <a:r>
              <a:rPr lang="en-US" sz="1600" dirty="0">
                <a:solidFill>
                  <a:srgbClr val="446CA9"/>
                </a:solidFill>
              </a:rPr>
              <a:t>evaluation </a:t>
            </a:r>
            <a:r>
              <a:rPr lang="en-US" sz="1600" dirty="0"/>
              <a:t>will pop up in the list</a:t>
            </a:r>
          </a:p>
        </p:txBody>
      </p:sp>
      <p:sp>
        <p:nvSpPr>
          <p:cNvPr id="9" name="TextBox 8">
            <a:extLst>
              <a:ext uri="{FF2B5EF4-FFF2-40B4-BE49-F238E27FC236}">
                <a16:creationId xmlns:a16="http://schemas.microsoft.com/office/drawing/2014/main" id="{E1D61638-B65C-4C26-A662-6F5DAE2846BE}"/>
              </a:ext>
            </a:extLst>
          </p:cNvPr>
          <p:cNvSpPr txBox="1"/>
          <p:nvPr/>
        </p:nvSpPr>
        <p:spPr>
          <a:xfrm>
            <a:off x="1556793" y="2585930"/>
            <a:ext cx="2771747" cy="584775"/>
          </a:xfrm>
          <a:prstGeom prst="rect">
            <a:avLst/>
          </a:prstGeom>
          <a:noFill/>
        </p:spPr>
        <p:txBody>
          <a:bodyPr wrap="square" rtlCol="0">
            <a:spAutoFit/>
          </a:bodyPr>
          <a:lstStyle/>
          <a:p>
            <a:r>
              <a:rPr lang="en-US" sz="1600" dirty="0"/>
              <a:t>In the online agenda, click on the “</a:t>
            </a:r>
            <a:r>
              <a:rPr lang="en-US" sz="1600" dirty="0">
                <a:solidFill>
                  <a:srgbClr val="446CA9"/>
                </a:solidFill>
              </a:rPr>
              <a:t>Evaluate Session</a:t>
            </a:r>
            <a:r>
              <a:rPr lang="en-US" sz="1600" dirty="0"/>
              <a:t>” link</a:t>
            </a:r>
          </a:p>
        </p:txBody>
      </p:sp>
      <p:pic>
        <p:nvPicPr>
          <p:cNvPr id="10" name="Picture 9">
            <a:extLst>
              <a:ext uri="{FF2B5EF4-FFF2-40B4-BE49-F238E27FC236}">
                <a16:creationId xmlns:a16="http://schemas.microsoft.com/office/drawing/2014/main" id="{88FFA51A-01BE-4644-9E4E-BA9458958095}"/>
              </a:ext>
            </a:extLst>
          </p:cNvPr>
          <p:cNvPicPr>
            <a:picLocks noChangeAspect="1"/>
          </p:cNvPicPr>
          <p:nvPr/>
        </p:nvPicPr>
        <p:blipFill>
          <a:blip r:embed="rId3"/>
          <a:stretch>
            <a:fillRect/>
          </a:stretch>
        </p:blipFill>
        <p:spPr>
          <a:xfrm>
            <a:off x="5013158" y="1879398"/>
            <a:ext cx="5518484" cy="1417279"/>
          </a:xfrm>
          <a:prstGeom prst="rect">
            <a:avLst/>
          </a:prstGeom>
        </p:spPr>
      </p:pic>
      <p:pic>
        <p:nvPicPr>
          <p:cNvPr id="11" name="Picture 10">
            <a:extLst>
              <a:ext uri="{FF2B5EF4-FFF2-40B4-BE49-F238E27FC236}">
                <a16:creationId xmlns:a16="http://schemas.microsoft.com/office/drawing/2014/main" id="{BC543409-459F-4B50-B554-E9347D57F7F8}"/>
              </a:ext>
            </a:extLst>
          </p:cNvPr>
          <p:cNvPicPr>
            <a:picLocks noChangeAspect="1"/>
          </p:cNvPicPr>
          <p:nvPr/>
        </p:nvPicPr>
        <p:blipFill>
          <a:blip r:embed="rId4"/>
          <a:stretch>
            <a:fillRect/>
          </a:stretch>
        </p:blipFill>
        <p:spPr>
          <a:xfrm>
            <a:off x="5013158" y="3462565"/>
            <a:ext cx="5519942" cy="2232382"/>
          </a:xfrm>
          <a:prstGeom prst="rect">
            <a:avLst/>
          </a:prstGeom>
        </p:spPr>
      </p:pic>
    </p:spTree>
    <p:extLst>
      <p:ext uri="{BB962C8B-B14F-4D97-AF65-F5344CB8AC3E}">
        <p14:creationId xmlns:p14="http://schemas.microsoft.com/office/powerpoint/2010/main" val="337120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797-2E73-4B9C-A770-36095338F181}"/>
              </a:ext>
            </a:extLst>
          </p:cNvPr>
          <p:cNvSpPr>
            <a:spLocks noGrp="1"/>
          </p:cNvSpPr>
          <p:nvPr>
            <p:ph type="title"/>
          </p:nvPr>
        </p:nvSpPr>
        <p:spPr/>
        <p:txBody>
          <a:bodyPr/>
          <a:lstStyle/>
          <a:p>
            <a:r>
              <a:rPr lang="en-US" dirty="0">
                <a:solidFill>
                  <a:schemeClr val="tx1"/>
                </a:solidFill>
              </a:rPr>
              <a:t>Agenda</a:t>
            </a:r>
          </a:p>
        </p:txBody>
      </p:sp>
      <p:sp>
        <p:nvSpPr>
          <p:cNvPr id="3" name="Content Placeholder 2">
            <a:extLst>
              <a:ext uri="{FF2B5EF4-FFF2-40B4-BE49-F238E27FC236}">
                <a16:creationId xmlns:a16="http://schemas.microsoft.com/office/drawing/2014/main" id="{B0D14D16-19C0-43C3-8A9D-D23426D1A794}"/>
              </a:ext>
            </a:extLst>
          </p:cNvPr>
          <p:cNvSpPr>
            <a:spLocks noGrp="1"/>
          </p:cNvSpPr>
          <p:nvPr>
            <p:ph idx="1"/>
          </p:nvPr>
        </p:nvSpPr>
        <p:spPr/>
        <p:txBody>
          <a:bodyPr/>
          <a:lstStyle/>
          <a:p>
            <a:pPr marL="342900" lvl="0" indent="-342900">
              <a:lnSpc>
                <a:spcPct val="160000"/>
              </a:lnSpc>
              <a:spcBef>
                <a:spcPts val="0"/>
              </a:spcBef>
              <a:buClr>
                <a:srgbClr val="7F7F7F"/>
              </a:buClr>
              <a:buSzPts val="2000"/>
            </a:pPr>
            <a:r>
              <a:rPr lang="en-US" dirty="0">
                <a:sym typeface="Arial"/>
              </a:rPr>
              <a:t>Introductions</a:t>
            </a:r>
          </a:p>
          <a:p>
            <a:pPr marL="342900" lvl="0" indent="-342900">
              <a:lnSpc>
                <a:spcPct val="160000"/>
              </a:lnSpc>
              <a:spcBef>
                <a:spcPts val="0"/>
              </a:spcBef>
              <a:buClr>
                <a:srgbClr val="7F7F7F"/>
              </a:buClr>
              <a:buSzPts val="2000"/>
            </a:pPr>
            <a:r>
              <a:rPr lang="en-US" dirty="0">
                <a:sym typeface="Arial"/>
              </a:rPr>
              <a:t>Events Program Overview</a:t>
            </a:r>
          </a:p>
          <a:p>
            <a:pPr marL="342900" lvl="0" indent="-342900">
              <a:lnSpc>
                <a:spcPct val="160000"/>
              </a:lnSpc>
              <a:spcBef>
                <a:spcPts val="0"/>
              </a:spcBef>
              <a:buClr>
                <a:srgbClr val="7F7F7F"/>
              </a:buClr>
              <a:buSzPts val="2000"/>
            </a:pPr>
            <a:r>
              <a:rPr lang="en-US" dirty="0">
                <a:sym typeface="Arial"/>
              </a:rPr>
              <a:t>Event Management Strategies &amp; Technology Infrastructure</a:t>
            </a:r>
          </a:p>
          <a:p>
            <a:pPr marL="342900" lvl="0" indent="-342900">
              <a:lnSpc>
                <a:spcPct val="160000"/>
              </a:lnSpc>
              <a:spcBef>
                <a:spcPts val="0"/>
              </a:spcBef>
              <a:buClr>
                <a:srgbClr val="7F7F7F"/>
              </a:buClr>
              <a:buSzPts val="2000"/>
            </a:pPr>
            <a:r>
              <a:rPr lang="en-US" dirty="0">
                <a:sym typeface="Arial"/>
              </a:rPr>
              <a:t>Implementation, Measuring Success &amp; Vision for Future</a:t>
            </a:r>
          </a:p>
          <a:p>
            <a:pPr marL="342900" lvl="0" indent="-342900">
              <a:lnSpc>
                <a:spcPct val="160000"/>
              </a:lnSpc>
              <a:spcBef>
                <a:spcPts val="0"/>
              </a:spcBef>
              <a:buClr>
                <a:srgbClr val="7F7F7F"/>
              </a:buClr>
              <a:buSzPts val="2000"/>
            </a:pPr>
            <a:r>
              <a:rPr lang="en-US" dirty="0">
                <a:sym typeface="Arial"/>
              </a:rPr>
              <a:t>Q&amp;A</a:t>
            </a:r>
          </a:p>
          <a:p>
            <a:pPr lvl="0">
              <a:lnSpc>
                <a:spcPct val="100000"/>
              </a:lnSpc>
              <a:spcBef>
                <a:spcPts val="0"/>
              </a:spcBef>
            </a:pPr>
            <a:endParaRPr lang="en-US" dirty="0">
              <a:solidFill>
                <a:srgbClr val="1C2C43"/>
              </a:solidFill>
            </a:endParaRPr>
          </a:p>
          <a:p>
            <a:pPr lvl="0">
              <a:lnSpc>
                <a:spcPct val="100000"/>
              </a:lnSpc>
              <a:spcBef>
                <a:spcPts val="0"/>
              </a:spcBef>
            </a:pPr>
            <a:endParaRPr lang="en-US" dirty="0">
              <a:solidFill>
                <a:srgbClr val="1C2C43"/>
              </a:solidFill>
            </a:endParaRPr>
          </a:p>
          <a:p>
            <a:endParaRPr lang="en-US" dirty="0"/>
          </a:p>
        </p:txBody>
      </p:sp>
    </p:spTree>
    <p:extLst>
      <p:ext uri="{BB962C8B-B14F-4D97-AF65-F5344CB8AC3E}">
        <p14:creationId xmlns:p14="http://schemas.microsoft.com/office/powerpoint/2010/main" val="118840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588645" y="1979613"/>
            <a:ext cx="9144000" cy="2387600"/>
          </a:xfrm>
        </p:spPr>
        <p:txBody>
          <a:bodyPr>
            <a:normAutofit fontScale="90000"/>
          </a:bodyPr>
          <a:lstStyle/>
          <a:p>
            <a:r>
              <a:rPr lang="en-US" dirty="0"/>
              <a:t>Introductions </a:t>
            </a:r>
            <a:br>
              <a:rPr lang="en-US" dirty="0"/>
            </a:br>
            <a:r>
              <a:rPr lang="en-US" dirty="0"/>
              <a:t>&amp; </a:t>
            </a:r>
            <a:br>
              <a:rPr lang="en-US" dirty="0"/>
            </a:br>
            <a:r>
              <a:rPr lang="en-US" dirty="0"/>
              <a:t>Events Program Overview</a:t>
            </a:r>
          </a:p>
        </p:txBody>
      </p:sp>
    </p:spTree>
    <p:extLst>
      <p:ext uri="{BB962C8B-B14F-4D97-AF65-F5344CB8AC3E}">
        <p14:creationId xmlns:p14="http://schemas.microsoft.com/office/powerpoint/2010/main" val="342622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38C4F-2BFA-2A49-87BA-34286D7417DE}"/>
              </a:ext>
            </a:extLst>
          </p:cNvPr>
          <p:cNvSpPr/>
          <p:nvPr/>
        </p:nvSpPr>
        <p:spPr>
          <a:xfrm>
            <a:off x="0" y="0"/>
            <a:ext cx="432435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F58C117-0443-B544-A041-29372C4987B9}"/>
              </a:ext>
            </a:extLst>
          </p:cNvPr>
          <p:cNvSpPr txBox="1"/>
          <p:nvPr/>
        </p:nvSpPr>
        <p:spPr>
          <a:xfrm>
            <a:off x="4927788" y="2389997"/>
            <a:ext cx="7264211" cy="3046988"/>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sz="2400" b="1" dirty="0"/>
              <a:t>Location: </a:t>
            </a:r>
            <a:r>
              <a:rPr lang="en-US" sz="2400" dirty="0"/>
              <a:t>Columbia, MO</a:t>
            </a:r>
          </a:p>
          <a:p>
            <a:pPr marL="285750" indent="-285750">
              <a:buClr>
                <a:schemeClr val="accent1"/>
              </a:buClr>
              <a:buFont typeface="Arial" panose="020B0604020202020204" pitchFamily="34" charset="0"/>
              <a:buChar char="•"/>
            </a:pPr>
            <a:r>
              <a:rPr lang="en-US" sz="2400" b="1" dirty="0"/>
              <a:t>Type: </a:t>
            </a:r>
            <a:r>
              <a:rPr lang="en-US" sz="2400" dirty="0"/>
              <a:t>Public, 4-year, land-grant institution</a:t>
            </a:r>
          </a:p>
          <a:p>
            <a:pPr marL="285750" indent="-285750">
              <a:buClr>
                <a:schemeClr val="accent1"/>
              </a:buClr>
              <a:buFont typeface="Arial" panose="020B0604020202020204" pitchFamily="34" charset="0"/>
              <a:buChar char="•"/>
            </a:pPr>
            <a:r>
              <a:rPr lang="en-US" sz="2400" b="1" dirty="0"/>
              <a:t>Enrollments: </a:t>
            </a:r>
            <a:r>
              <a:rPr lang="en-US" sz="2400" dirty="0"/>
              <a:t>34,000+ students</a:t>
            </a:r>
          </a:p>
          <a:p>
            <a:pPr marL="285750" indent="-285750">
              <a:buClr>
                <a:schemeClr val="accent1"/>
              </a:buClr>
              <a:buFont typeface="Arial" panose="020B0604020202020204" pitchFamily="34" charset="0"/>
              <a:buChar char="•"/>
            </a:pPr>
            <a:r>
              <a:rPr lang="en-US" sz="2400" b="1" dirty="0"/>
              <a:t>Employees: </a:t>
            </a:r>
            <a:r>
              <a:rPr lang="en-US" sz="2400" dirty="0"/>
              <a:t>2,150 faculty and instructors</a:t>
            </a:r>
          </a:p>
          <a:p>
            <a:pPr marL="285750" indent="-285750">
              <a:buClr>
                <a:schemeClr val="accent1"/>
              </a:buClr>
              <a:buFont typeface="Arial" panose="020B0604020202020204" pitchFamily="34" charset="0"/>
              <a:buChar char="•"/>
            </a:pPr>
            <a:endParaRPr lang="en-US" sz="2400" dirty="0"/>
          </a:p>
          <a:p>
            <a:pPr marL="285750" indent="-285750">
              <a:buClr>
                <a:schemeClr val="accent1"/>
              </a:buClr>
              <a:buFont typeface="Arial" panose="020B0604020202020204" pitchFamily="34" charset="0"/>
              <a:buChar char="•"/>
            </a:pPr>
            <a:r>
              <a:rPr lang="en-US" sz="2400" b="1" dirty="0"/>
              <a:t>Events Program:</a:t>
            </a:r>
          </a:p>
          <a:p>
            <a:pPr marL="742950" lvl="1" indent="-285750">
              <a:buClr>
                <a:schemeClr val="accent1"/>
              </a:buClr>
              <a:buFont typeface="Arial" panose="020B0604020202020204" pitchFamily="34" charset="0"/>
              <a:buChar char="•"/>
            </a:pPr>
            <a:r>
              <a:rPr lang="en-US" sz="2400" b="1" dirty="0"/>
              <a:t>200+</a:t>
            </a:r>
            <a:r>
              <a:rPr lang="en-US" sz="2400" dirty="0"/>
              <a:t> programs and events per year</a:t>
            </a:r>
          </a:p>
          <a:p>
            <a:pPr marL="742950" lvl="1" indent="-285750">
              <a:buClr>
                <a:schemeClr val="accent1"/>
              </a:buClr>
              <a:buFont typeface="Arial" panose="020B0604020202020204" pitchFamily="34" charset="0"/>
              <a:buChar char="•"/>
            </a:pPr>
            <a:r>
              <a:rPr lang="en-US" sz="2400" b="1" dirty="0"/>
              <a:t>20,000+ </a:t>
            </a:r>
            <a:r>
              <a:rPr lang="en-US" sz="2400" dirty="0"/>
              <a:t>registrations per year</a:t>
            </a:r>
          </a:p>
        </p:txBody>
      </p:sp>
      <p:sp>
        <p:nvSpPr>
          <p:cNvPr id="9" name="Rectangle 8">
            <a:extLst>
              <a:ext uri="{FF2B5EF4-FFF2-40B4-BE49-F238E27FC236}">
                <a16:creationId xmlns:a16="http://schemas.microsoft.com/office/drawing/2014/main" id="{045E4B75-0867-434C-AEFB-3C3FBBD34BC5}"/>
              </a:ext>
            </a:extLst>
          </p:cNvPr>
          <p:cNvSpPr/>
          <p:nvPr/>
        </p:nvSpPr>
        <p:spPr>
          <a:xfrm>
            <a:off x="4927789" y="1661825"/>
            <a:ext cx="6602954" cy="458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QUICK FACTS</a:t>
            </a:r>
          </a:p>
        </p:txBody>
      </p:sp>
      <p:cxnSp>
        <p:nvCxnSpPr>
          <p:cNvPr id="10" name="Straight Connector 9">
            <a:extLst>
              <a:ext uri="{FF2B5EF4-FFF2-40B4-BE49-F238E27FC236}">
                <a16:creationId xmlns:a16="http://schemas.microsoft.com/office/drawing/2014/main" id="{B467EF44-3E11-CC43-B9DF-5EF2ED5D00E1}"/>
              </a:ext>
            </a:extLst>
          </p:cNvPr>
          <p:cNvCxnSpPr/>
          <p:nvPr/>
        </p:nvCxnSpPr>
        <p:spPr>
          <a:xfrm>
            <a:off x="4927789" y="1517321"/>
            <a:ext cx="620266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9FE460D-4476-C842-B925-565D2936A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09" y="2478754"/>
            <a:ext cx="3973132" cy="993283"/>
          </a:xfrm>
          <a:prstGeom prst="rect">
            <a:avLst/>
          </a:prstGeom>
        </p:spPr>
      </p:pic>
      <p:sp>
        <p:nvSpPr>
          <p:cNvPr id="15" name="TextBox 14">
            <a:extLst>
              <a:ext uri="{FF2B5EF4-FFF2-40B4-BE49-F238E27FC236}">
                <a16:creationId xmlns:a16="http://schemas.microsoft.com/office/drawing/2014/main" id="{5F0473E9-84D1-554F-BDFE-EE5CA027E1FA}"/>
              </a:ext>
            </a:extLst>
          </p:cNvPr>
          <p:cNvSpPr txBox="1"/>
          <p:nvPr/>
        </p:nvSpPr>
        <p:spPr>
          <a:xfrm>
            <a:off x="175609" y="6202680"/>
            <a:ext cx="1455071" cy="369332"/>
          </a:xfrm>
          <a:prstGeom prst="rect">
            <a:avLst/>
          </a:prstGeom>
          <a:noFill/>
        </p:spPr>
        <p:txBody>
          <a:bodyPr wrap="square" rtlCol="0">
            <a:spAutoFit/>
          </a:bodyPr>
          <a:lstStyle/>
          <a:p>
            <a:r>
              <a:rPr lang="en-US" b="1" dirty="0"/>
              <a:t>#EDU19</a:t>
            </a:r>
          </a:p>
        </p:txBody>
      </p:sp>
    </p:spTree>
    <p:extLst>
      <p:ext uri="{BB962C8B-B14F-4D97-AF65-F5344CB8AC3E}">
        <p14:creationId xmlns:p14="http://schemas.microsoft.com/office/powerpoint/2010/main" val="171502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MU Conference Office Client Base</a:t>
            </a:r>
          </a:p>
        </p:txBody>
      </p:sp>
      <p:pic>
        <p:nvPicPr>
          <p:cNvPr id="5" name="Picture 4">
            <a:extLst>
              <a:ext uri="{FF2B5EF4-FFF2-40B4-BE49-F238E27FC236}">
                <a16:creationId xmlns:a16="http://schemas.microsoft.com/office/drawing/2014/main" id="{E7DD6BDE-8D72-AB4B-A370-42B34FF0F856}"/>
              </a:ext>
            </a:extLst>
          </p:cNvPr>
          <p:cNvPicPr>
            <a:picLocks noChangeAspect="1"/>
          </p:cNvPicPr>
          <p:nvPr/>
        </p:nvPicPr>
        <p:blipFill>
          <a:blip r:embed="rId3"/>
          <a:stretch>
            <a:fillRect/>
          </a:stretch>
        </p:blipFill>
        <p:spPr>
          <a:xfrm>
            <a:off x="1140715" y="1437208"/>
            <a:ext cx="8460485" cy="4415429"/>
          </a:xfrm>
          <a:prstGeom prst="rect">
            <a:avLst/>
          </a:prstGeom>
          <a:ln>
            <a:solidFill>
              <a:schemeClr val="tx1">
                <a:lumMod val="50000"/>
                <a:lumOff val="50000"/>
              </a:schemeClr>
            </a:solidFill>
          </a:ln>
        </p:spPr>
      </p:pic>
      <p:pic>
        <p:nvPicPr>
          <p:cNvPr id="9" name="Picture 8">
            <a:extLst>
              <a:ext uri="{FF2B5EF4-FFF2-40B4-BE49-F238E27FC236}">
                <a16:creationId xmlns:a16="http://schemas.microsoft.com/office/drawing/2014/main" id="{A9667427-CFD9-DB4F-83E9-C53261590CD6}"/>
              </a:ext>
            </a:extLst>
          </p:cNvPr>
          <p:cNvPicPr>
            <a:picLocks noChangeAspect="1"/>
          </p:cNvPicPr>
          <p:nvPr/>
        </p:nvPicPr>
        <p:blipFill>
          <a:blip r:embed="rId4"/>
          <a:stretch>
            <a:fillRect/>
          </a:stretch>
        </p:blipFill>
        <p:spPr>
          <a:xfrm>
            <a:off x="9980229" y="188238"/>
            <a:ext cx="2038350" cy="499463"/>
          </a:xfrm>
          <a:prstGeom prst="rect">
            <a:avLst/>
          </a:prstGeom>
        </p:spPr>
      </p:pic>
    </p:spTree>
    <p:extLst>
      <p:ext uri="{BB962C8B-B14F-4D97-AF65-F5344CB8AC3E}">
        <p14:creationId xmlns:p14="http://schemas.microsoft.com/office/powerpoint/2010/main" val="59156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Event Technology Evolution</a:t>
            </a:r>
          </a:p>
        </p:txBody>
      </p:sp>
      <p:pic>
        <p:nvPicPr>
          <p:cNvPr id="6" name="Picture 5">
            <a:extLst>
              <a:ext uri="{FF2B5EF4-FFF2-40B4-BE49-F238E27FC236}">
                <a16:creationId xmlns:a16="http://schemas.microsoft.com/office/drawing/2014/main" id="{EEAD1CAD-A715-DF44-8089-37E6F1B2768B}"/>
              </a:ext>
            </a:extLst>
          </p:cNvPr>
          <p:cNvPicPr>
            <a:picLocks noChangeAspect="1"/>
          </p:cNvPicPr>
          <p:nvPr/>
        </p:nvPicPr>
        <p:blipFill>
          <a:blip r:embed="rId3"/>
          <a:stretch>
            <a:fillRect/>
          </a:stretch>
        </p:blipFill>
        <p:spPr>
          <a:xfrm>
            <a:off x="9980229" y="188238"/>
            <a:ext cx="2038350" cy="499463"/>
          </a:xfrm>
          <a:prstGeom prst="rect">
            <a:avLst/>
          </a:prstGeom>
        </p:spPr>
      </p:pic>
      <p:sp>
        <p:nvSpPr>
          <p:cNvPr id="17" name="Rectangle 16">
            <a:extLst>
              <a:ext uri="{FF2B5EF4-FFF2-40B4-BE49-F238E27FC236}">
                <a16:creationId xmlns:a16="http://schemas.microsoft.com/office/drawing/2014/main" id="{E774C78F-FD8C-7A4A-A279-6E48D5257C58}"/>
              </a:ext>
            </a:extLst>
          </p:cNvPr>
          <p:cNvSpPr/>
          <p:nvPr/>
        </p:nvSpPr>
        <p:spPr>
          <a:xfrm>
            <a:off x="3070770" y="1969687"/>
            <a:ext cx="1878597" cy="3349074"/>
          </a:xfrm>
          <a:prstGeom prst="rect">
            <a:avLst/>
          </a:prstGeom>
          <a:solidFill>
            <a:schemeClr val="bg1">
              <a:lumMod val="85000"/>
              <a:alpha val="99000"/>
            </a:schemeClr>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4AC1C31-6C88-3941-867E-BECB852BEBFD}"/>
              </a:ext>
            </a:extLst>
          </p:cNvPr>
          <p:cNvSpPr/>
          <p:nvPr/>
        </p:nvSpPr>
        <p:spPr>
          <a:xfrm>
            <a:off x="8142508" y="1969687"/>
            <a:ext cx="4049492" cy="3349074"/>
          </a:xfrm>
          <a:prstGeom prst="rect">
            <a:avLst/>
          </a:prstGeom>
          <a:solidFill>
            <a:schemeClr val="bg1">
              <a:lumMod val="95000"/>
            </a:schemeClr>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D5C21C1E-263A-CE44-99D3-C35CE23D857B}"/>
              </a:ext>
            </a:extLst>
          </p:cNvPr>
          <p:cNvSpPr/>
          <p:nvPr/>
        </p:nvSpPr>
        <p:spPr>
          <a:xfrm>
            <a:off x="5036452" y="1969687"/>
            <a:ext cx="3018977" cy="3349074"/>
          </a:xfrm>
          <a:prstGeom prst="rect">
            <a:avLst/>
          </a:prstGeom>
          <a:solidFill>
            <a:schemeClr val="bg1">
              <a:lumMod val="75000"/>
            </a:schemeClr>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E578C526-4619-B846-870B-332D6249EC84}"/>
              </a:ext>
            </a:extLst>
          </p:cNvPr>
          <p:cNvSpPr/>
          <p:nvPr/>
        </p:nvSpPr>
        <p:spPr>
          <a:xfrm>
            <a:off x="3070776" y="1969686"/>
            <a:ext cx="1878595" cy="3132607"/>
          </a:xfrm>
          <a:prstGeom prst="rect">
            <a:avLst/>
          </a:prstGeom>
          <a:no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8038E623-12C4-5448-A5D0-F12017C406F6}"/>
              </a:ext>
            </a:extLst>
          </p:cNvPr>
          <p:cNvSpPr/>
          <p:nvPr/>
        </p:nvSpPr>
        <p:spPr>
          <a:xfrm>
            <a:off x="553548" y="1969687"/>
            <a:ext cx="2430144" cy="3349074"/>
          </a:xfrm>
          <a:prstGeom prst="rect">
            <a:avLst/>
          </a:prstGeom>
          <a:solidFill>
            <a:schemeClr val="bg1">
              <a:lumMod val="95000"/>
              <a:alpha val="99000"/>
            </a:schemeClr>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DBE15FC2-53AA-CB40-A1CC-69BF7C44BDDA}"/>
              </a:ext>
            </a:extLst>
          </p:cNvPr>
          <p:cNvSpPr/>
          <p:nvPr/>
        </p:nvSpPr>
        <p:spPr>
          <a:xfrm>
            <a:off x="3070780" y="1502002"/>
            <a:ext cx="1878593" cy="377372"/>
          </a:xfrm>
          <a:prstGeom prst="rect">
            <a:avLst/>
          </a:prstGeom>
          <a:solidFill>
            <a:srgbClr val="F8AE3F"/>
          </a:solidFill>
          <a:ln w="19050">
            <a:solidFill>
              <a:srgbClr val="11140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dirty="0">
                <a:latin typeface="Calibri" panose="020F0502020204030204" pitchFamily="34" charset="0"/>
                <a:cs typeface="Calibri" panose="020F0502020204030204" pitchFamily="34" charset="0"/>
              </a:rPr>
              <a:t>2016 - 2017</a:t>
            </a:r>
          </a:p>
        </p:txBody>
      </p:sp>
      <p:sp>
        <p:nvSpPr>
          <p:cNvPr id="23" name="Rectangle 22">
            <a:extLst>
              <a:ext uri="{FF2B5EF4-FFF2-40B4-BE49-F238E27FC236}">
                <a16:creationId xmlns:a16="http://schemas.microsoft.com/office/drawing/2014/main" id="{F72CF519-5175-A643-8285-445EAAE88EAB}"/>
              </a:ext>
            </a:extLst>
          </p:cNvPr>
          <p:cNvSpPr/>
          <p:nvPr/>
        </p:nvSpPr>
        <p:spPr>
          <a:xfrm>
            <a:off x="5036457" y="1502002"/>
            <a:ext cx="3018973" cy="377372"/>
          </a:xfrm>
          <a:prstGeom prst="rect">
            <a:avLst/>
          </a:prstGeom>
          <a:solidFill>
            <a:srgbClr val="F8AE3F"/>
          </a:solidFill>
          <a:ln w="19050">
            <a:solidFill>
              <a:srgbClr val="11140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dirty="0">
                <a:latin typeface="Calibri" panose="020F0502020204030204" pitchFamily="34" charset="0"/>
                <a:cs typeface="Calibri" panose="020F0502020204030204" pitchFamily="34" charset="0"/>
              </a:rPr>
              <a:t>2018</a:t>
            </a:r>
          </a:p>
        </p:txBody>
      </p:sp>
      <p:sp>
        <p:nvSpPr>
          <p:cNvPr id="24" name="Rectangle 23">
            <a:extLst>
              <a:ext uri="{FF2B5EF4-FFF2-40B4-BE49-F238E27FC236}">
                <a16:creationId xmlns:a16="http://schemas.microsoft.com/office/drawing/2014/main" id="{57F01DF9-8119-5640-8C8D-18618377A684}"/>
              </a:ext>
            </a:extLst>
          </p:cNvPr>
          <p:cNvSpPr/>
          <p:nvPr/>
        </p:nvSpPr>
        <p:spPr>
          <a:xfrm>
            <a:off x="8142514" y="1502002"/>
            <a:ext cx="4049485" cy="377372"/>
          </a:xfrm>
          <a:prstGeom prst="rect">
            <a:avLst/>
          </a:prstGeom>
          <a:solidFill>
            <a:srgbClr val="F8AE3F"/>
          </a:solidFill>
          <a:ln w="19050">
            <a:solidFill>
              <a:srgbClr val="11140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dirty="0">
                <a:latin typeface="Calibri" panose="020F0502020204030204" pitchFamily="34" charset="0"/>
                <a:cs typeface="Calibri" panose="020F0502020204030204" pitchFamily="34" charset="0"/>
              </a:rPr>
              <a:t>September 2019 - 2020</a:t>
            </a:r>
          </a:p>
        </p:txBody>
      </p:sp>
      <p:sp>
        <p:nvSpPr>
          <p:cNvPr id="25" name="Rectangle 24">
            <a:extLst>
              <a:ext uri="{FF2B5EF4-FFF2-40B4-BE49-F238E27FC236}">
                <a16:creationId xmlns:a16="http://schemas.microsoft.com/office/drawing/2014/main" id="{B1A196F0-6938-464F-9C89-129A988B79E9}"/>
              </a:ext>
            </a:extLst>
          </p:cNvPr>
          <p:cNvSpPr/>
          <p:nvPr/>
        </p:nvSpPr>
        <p:spPr>
          <a:xfrm>
            <a:off x="8142514" y="2101418"/>
            <a:ext cx="4049485" cy="102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2060"/>
                </a:solidFill>
                <a:latin typeface="Calibri" panose="020F0502020204030204" pitchFamily="34" charset="0"/>
                <a:cs typeface="Calibri" panose="020F0502020204030204" pitchFamily="34" charset="0"/>
              </a:rPr>
              <a:t>Centralized Event Management &amp; Scale</a:t>
            </a:r>
          </a:p>
          <a:p>
            <a:r>
              <a:rPr lang="en-US" sz="2000" dirty="0">
                <a:solidFill>
                  <a:srgbClr val="002060"/>
                </a:solidFill>
                <a:latin typeface="Calibri" panose="020F0502020204030204" pitchFamily="34" charset="0"/>
                <a:cs typeface="Calibri" panose="020F0502020204030204" pitchFamily="34" charset="0"/>
              </a:rPr>
              <a:t>All “free” and ”for fee” events statewide will be managed in Cvent</a:t>
            </a:r>
          </a:p>
          <a:p>
            <a:endParaRPr lang="en-US" sz="2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Scale to 250,000 registrations per year</a:t>
            </a:r>
          </a:p>
        </p:txBody>
      </p:sp>
      <p:sp>
        <p:nvSpPr>
          <p:cNvPr id="26" name="Rectangle 25">
            <a:extLst>
              <a:ext uri="{FF2B5EF4-FFF2-40B4-BE49-F238E27FC236}">
                <a16:creationId xmlns:a16="http://schemas.microsoft.com/office/drawing/2014/main" id="{639A3834-787F-DC49-93F0-B49398B93D9A}"/>
              </a:ext>
            </a:extLst>
          </p:cNvPr>
          <p:cNvSpPr/>
          <p:nvPr/>
        </p:nvSpPr>
        <p:spPr>
          <a:xfrm>
            <a:off x="5036457" y="2101418"/>
            <a:ext cx="3018973" cy="102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2060"/>
                </a:solidFill>
                <a:latin typeface="Calibri" panose="020F0502020204030204" pitchFamily="34" charset="0"/>
                <a:cs typeface="Calibri" panose="020F0502020204030204" pitchFamily="34" charset="0"/>
              </a:rPr>
              <a:t>Standardized on Cvent</a:t>
            </a:r>
          </a:p>
          <a:p>
            <a:r>
              <a:rPr lang="en-US" sz="2000" dirty="0">
                <a:solidFill>
                  <a:srgbClr val="002060"/>
                </a:solidFill>
                <a:latin typeface="Calibri" panose="020F0502020204030204" pitchFamily="34" charset="0"/>
                <a:cs typeface="Calibri" panose="020F0502020204030204" pitchFamily="34" charset="0"/>
              </a:rPr>
              <a:t>Transitioned events that MU Conference Office historically supported into Cvent</a:t>
            </a:r>
          </a:p>
          <a:p>
            <a:endParaRPr lang="en-US" sz="2400" dirty="0">
              <a:solidFill>
                <a:srgbClr val="002060"/>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66CDD4DE-6806-1A45-B862-82051C6D0425}"/>
              </a:ext>
            </a:extLst>
          </p:cNvPr>
          <p:cNvSpPr/>
          <p:nvPr/>
        </p:nvSpPr>
        <p:spPr>
          <a:xfrm>
            <a:off x="553548" y="1502002"/>
            <a:ext cx="2430147" cy="377372"/>
          </a:xfrm>
          <a:prstGeom prst="rect">
            <a:avLst/>
          </a:prstGeom>
          <a:solidFill>
            <a:srgbClr val="F8AE3F"/>
          </a:solidFill>
          <a:ln w="19050">
            <a:solidFill>
              <a:srgbClr val="11140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dirty="0">
                <a:latin typeface="Calibri" panose="020F0502020204030204" pitchFamily="34" charset="0"/>
                <a:cs typeface="Calibri" panose="020F0502020204030204" pitchFamily="34" charset="0"/>
              </a:rPr>
              <a:t>Pre-2016</a:t>
            </a:r>
          </a:p>
        </p:txBody>
      </p:sp>
      <p:sp>
        <p:nvSpPr>
          <p:cNvPr id="28" name="Rectangle 27">
            <a:extLst>
              <a:ext uri="{FF2B5EF4-FFF2-40B4-BE49-F238E27FC236}">
                <a16:creationId xmlns:a16="http://schemas.microsoft.com/office/drawing/2014/main" id="{36E249B9-E710-4848-A69F-820F12FCD159}"/>
              </a:ext>
            </a:extLst>
          </p:cNvPr>
          <p:cNvSpPr/>
          <p:nvPr/>
        </p:nvSpPr>
        <p:spPr>
          <a:xfrm>
            <a:off x="3070779" y="2101418"/>
            <a:ext cx="1878593" cy="102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2060"/>
                </a:solidFill>
                <a:latin typeface="Calibri" panose="020F0502020204030204" pitchFamily="34" charset="0"/>
                <a:cs typeface="Calibri" panose="020F0502020204030204" pitchFamily="34" charset="0"/>
              </a:rPr>
              <a:t>RFP Process </a:t>
            </a:r>
          </a:p>
          <a:p>
            <a:endParaRPr lang="en-US" sz="2400" dirty="0">
              <a:solidFill>
                <a:srgbClr val="002060"/>
              </a:solidFill>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569D7FD-2B1D-9443-97A2-746CE5FFE8FD}"/>
              </a:ext>
            </a:extLst>
          </p:cNvPr>
          <p:cNvSpPr/>
          <p:nvPr/>
        </p:nvSpPr>
        <p:spPr>
          <a:xfrm>
            <a:off x="553549" y="2101418"/>
            <a:ext cx="2517231" cy="134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2060"/>
                </a:solidFill>
                <a:latin typeface="Calibri" panose="020F0502020204030204" pitchFamily="34" charset="0"/>
                <a:cs typeface="Calibri" panose="020F0502020204030204" pitchFamily="34" charset="0"/>
              </a:rPr>
              <a:t>Disparate Systems</a:t>
            </a:r>
          </a:p>
          <a:p>
            <a:r>
              <a:rPr lang="en-US" sz="2000" dirty="0">
                <a:solidFill>
                  <a:srgbClr val="002060"/>
                </a:solidFill>
                <a:latin typeface="Calibri" panose="020F0502020204030204" pitchFamily="34" charset="0"/>
                <a:cs typeface="Calibri" panose="020F0502020204030204" pitchFamily="34" charset="0"/>
              </a:rPr>
              <a:t>Internal ”home grown”</a:t>
            </a:r>
          </a:p>
          <a:p>
            <a:endParaRPr lang="en-US" sz="2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“Freeware”</a:t>
            </a:r>
          </a:p>
          <a:p>
            <a:endParaRPr lang="en-US" sz="2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Ad hoc licenses across the state for paid events</a:t>
            </a:r>
          </a:p>
          <a:p>
            <a:endParaRPr lang="en-US" sz="2400" dirty="0">
              <a:solidFill>
                <a:srgbClr val="002060"/>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1F2A58E1-D638-A34A-9AF8-4267903AF522}"/>
              </a:ext>
            </a:extLst>
          </p:cNvPr>
          <p:cNvCxnSpPr/>
          <p:nvPr/>
        </p:nvCxnSpPr>
        <p:spPr>
          <a:xfrm>
            <a:off x="553548" y="1924530"/>
            <a:ext cx="11638451"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23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38C4F-2BFA-2A49-87BA-34286D7417DE}"/>
              </a:ext>
            </a:extLst>
          </p:cNvPr>
          <p:cNvSpPr/>
          <p:nvPr/>
        </p:nvSpPr>
        <p:spPr>
          <a:xfrm>
            <a:off x="0" y="0"/>
            <a:ext cx="432435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F58C117-0443-B544-A041-29372C4987B9}"/>
              </a:ext>
            </a:extLst>
          </p:cNvPr>
          <p:cNvSpPr txBox="1"/>
          <p:nvPr/>
        </p:nvSpPr>
        <p:spPr>
          <a:xfrm>
            <a:off x="4927788" y="2389997"/>
            <a:ext cx="7264211" cy="3416320"/>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sz="2400" b="1" dirty="0"/>
              <a:t>Location: </a:t>
            </a:r>
            <a:r>
              <a:rPr lang="en-US" sz="2400" dirty="0"/>
              <a:t>West Lafayette, IN</a:t>
            </a:r>
          </a:p>
          <a:p>
            <a:pPr marL="285750" indent="-285750">
              <a:buClr>
                <a:schemeClr val="accent1"/>
              </a:buClr>
              <a:buFont typeface="Arial" panose="020B0604020202020204" pitchFamily="34" charset="0"/>
              <a:buChar char="•"/>
            </a:pPr>
            <a:r>
              <a:rPr lang="en-US" sz="2400" b="1" dirty="0"/>
              <a:t>Type: </a:t>
            </a:r>
            <a:r>
              <a:rPr lang="en-US" sz="2400" dirty="0"/>
              <a:t>Public, 4-year, land-grant institution</a:t>
            </a:r>
          </a:p>
          <a:p>
            <a:pPr marL="285750" indent="-285750">
              <a:buClr>
                <a:schemeClr val="accent1"/>
              </a:buClr>
              <a:buFont typeface="Arial" panose="020B0604020202020204" pitchFamily="34" charset="0"/>
              <a:buChar char="•"/>
            </a:pPr>
            <a:r>
              <a:rPr lang="en-US" sz="2400" b="1" dirty="0"/>
              <a:t>Enrollments: </a:t>
            </a:r>
            <a:r>
              <a:rPr lang="en-US" sz="2400" dirty="0"/>
              <a:t>41,000+ students</a:t>
            </a:r>
          </a:p>
          <a:p>
            <a:pPr marL="285750" indent="-285750">
              <a:buClr>
                <a:schemeClr val="accent1"/>
              </a:buClr>
              <a:buFont typeface="Arial" panose="020B0604020202020204" pitchFamily="34" charset="0"/>
              <a:buChar char="•"/>
            </a:pPr>
            <a:r>
              <a:rPr lang="en-US" sz="2400" b="1" dirty="0"/>
              <a:t>Faculty: </a:t>
            </a:r>
            <a:r>
              <a:rPr lang="en-US" sz="2400" dirty="0"/>
              <a:t>3,000+ faculty and instructors</a:t>
            </a:r>
          </a:p>
          <a:p>
            <a:pPr marL="285750" indent="-285750">
              <a:buClr>
                <a:schemeClr val="accent1"/>
              </a:buClr>
              <a:buFont typeface="Arial" panose="020B0604020202020204" pitchFamily="34" charset="0"/>
              <a:buChar char="•"/>
            </a:pPr>
            <a:endParaRPr lang="en-US" sz="2400" dirty="0"/>
          </a:p>
          <a:p>
            <a:pPr marL="285750" indent="-285750">
              <a:buClr>
                <a:schemeClr val="accent1"/>
              </a:buClr>
              <a:buFont typeface="Arial" panose="020B0604020202020204" pitchFamily="34" charset="0"/>
              <a:buChar char="•"/>
            </a:pPr>
            <a:r>
              <a:rPr lang="en-US" sz="2400" b="1" dirty="0"/>
              <a:t>Events Program:</a:t>
            </a:r>
          </a:p>
          <a:p>
            <a:pPr marL="742950" lvl="1" indent="-285750">
              <a:buClr>
                <a:schemeClr val="accent1"/>
              </a:buClr>
              <a:buFont typeface="Arial" panose="020B0604020202020204" pitchFamily="34" charset="0"/>
              <a:buChar char="•"/>
            </a:pPr>
            <a:r>
              <a:rPr lang="en-US" sz="2400" b="1" dirty="0"/>
              <a:t>600-700</a:t>
            </a:r>
            <a:r>
              <a:rPr lang="en-US" sz="2400" dirty="0"/>
              <a:t> programs and events per year</a:t>
            </a:r>
          </a:p>
          <a:p>
            <a:pPr marL="742950" lvl="1" indent="-285750">
              <a:buClr>
                <a:schemeClr val="accent1"/>
              </a:buClr>
              <a:buFont typeface="Arial" panose="020B0604020202020204" pitchFamily="34" charset="0"/>
              <a:buChar char="•"/>
            </a:pPr>
            <a:r>
              <a:rPr lang="en-US" sz="2400" b="1" dirty="0"/>
              <a:t>35,000</a:t>
            </a:r>
            <a:r>
              <a:rPr lang="en-US" sz="2400" dirty="0"/>
              <a:t> registrations per year</a:t>
            </a:r>
          </a:p>
          <a:p>
            <a:pPr marL="285750" indent="-285750">
              <a:buClr>
                <a:schemeClr val="accent1"/>
              </a:buClr>
              <a:buFont typeface="Arial" panose="020B0604020202020204" pitchFamily="34" charset="0"/>
              <a:buChar char="•"/>
            </a:pPr>
            <a:endParaRPr lang="en-US" sz="2400" dirty="0"/>
          </a:p>
        </p:txBody>
      </p:sp>
      <p:sp>
        <p:nvSpPr>
          <p:cNvPr id="9" name="Rectangle 8">
            <a:extLst>
              <a:ext uri="{FF2B5EF4-FFF2-40B4-BE49-F238E27FC236}">
                <a16:creationId xmlns:a16="http://schemas.microsoft.com/office/drawing/2014/main" id="{045E4B75-0867-434C-AEFB-3C3FBBD34BC5}"/>
              </a:ext>
            </a:extLst>
          </p:cNvPr>
          <p:cNvSpPr/>
          <p:nvPr/>
        </p:nvSpPr>
        <p:spPr>
          <a:xfrm>
            <a:off x="4927789" y="1661825"/>
            <a:ext cx="6602954" cy="458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QUICK FACTS</a:t>
            </a:r>
          </a:p>
        </p:txBody>
      </p:sp>
      <p:cxnSp>
        <p:nvCxnSpPr>
          <p:cNvPr id="10" name="Straight Connector 9">
            <a:extLst>
              <a:ext uri="{FF2B5EF4-FFF2-40B4-BE49-F238E27FC236}">
                <a16:creationId xmlns:a16="http://schemas.microsoft.com/office/drawing/2014/main" id="{B467EF44-3E11-CC43-B9DF-5EF2ED5D00E1}"/>
              </a:ext>
            </a:extLst>
          </p:cNvPr>
          <p:cNvCxnSpPr/>
          <p:nvPr/>
        </p:nvCxnSpPr>
        <p:spPr>
          <a:xfrm>
            <a:off x="4927789" y="1517321"/>
            <a:ext cx="620266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7BF2E2E-8EF1-CB40-AC5B-D767AC9F07AC}"/>
              </a:ext>
            </a:extLst>
          </p:cNvPr>
          <p:cNvPicPr>
            <a:picLocks noChangeAspect="1"/>
          </p:cNvPicPr>
          <p:nvPr/>
        </p:nvPicPr>
        <p:blipFill rotWithShape="1">
          <a:blip r:embed="rId3">
            <a:extLst>
              <a:ext uri="{28A0092B-C50C-407E-A947-70E740481C1C}">
                <a14:useLocalDpi xmlns:a14="http://schemas.microsoft.com/office/drawing/2010/main" val="0"/>
              </a:ext>
            </a:extLst>
          </a:blip>
          <a:srcRect l="37180" t="14210" r="5387" b="52335"/>
          <a:stretch/>
        </p:blipFill>
        <p:spPr>
          <a:xfrm>
            <a:off x="563879" y="2207816"/>
            <a:ext cx="3291841" cy="1285835"/>
          </a:xfrm>
          <a:prstGeom prst="rect">
            <a:avLst/>
          </a:prstGeom>
        </p:spPr>
      </p:pic>
      <p:sp>
        <p:nvSpPr>
          <p:cNvPr id="12" name="TextBox 11">
            <a:extLst>
              <a:ext uri="{FF2B5EF4-FFF2-40B4-BE49-F238E27FC236}">
                <a16:creationId xmlns:a16="http://schemas.microsoft.com/office/drawing/2014/main" id="{3D5DDA26-5C91-B44A-B0FE-BA679B61D0F9}"/>
              </a:ext>
            </a:extLst>
          </p:cNvPr>
          <p:cNvSpPr txBox="1"/>
          <p:nvPr/>
        </p:nvSpPr>
        <p:spPr>
          <a:xfrm>
            <a:off x="175609" y="6202680"/>
            <a:ext cx="1455071" cy="369332"/>
          </a:xfrm>
          <a:prstGeom prst="rect">
            <a:avLst/>
          </a:prstGeom>
          <a:noFill/>
        </p:spPr>
        <p:txBody>
          <a:bodyPr wrap="square" rtlCol="0">
            <a:spAutoFit/>
          </a:bodyPr>
          <a:lstStyle/>
          <a:p>
            <a:r>
              <a:rPr lang="en-US" b="1" dirty="0"/>
              <a:t>#EDU19</a:t>
            </a:r>
          </a:p>
        </p:txBody>
      </p:sp>
    </p:spTree>
    <p:extLst>
      <p:ext uri="{BB962C8B-B14F-4D97-AF65-F5344CB8AC3E}">
        <p14:creationId xmlns:p14="http://schemas.microsoft.com/office/powerpoint/2010/main" val="92856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solidFill>
                  <a:schemeClr val="tx1"/>
                </a:solidFill>
              </a:rPr>
              <a:t>Purdue Conference Office Client Base</a:t>
            </a:r>
          </a:p>
        </p:txBody>
      </p:sp>
      <p:pic>
        <p:nvPicPr>
          <p:cNvPr id="15" name="Picture 14">
            <a:extLst>
              <a:ext uri="{FF2B5EF4-FFF2-40B4-BE49-F238E27FC236}">
                <a16:creationId xmlns:a16="http://schemas.microsoft.com/office/drawing/2014/main" id="{D77E0124-F4F6-284A-AEE4-03AC56B1068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7180" t="14210" r="5387" b="52335"/>
          <a:stretch/>
        </p:blipFill>
        <p:spPr>
          <a:xfrm>
            <a:off x="10086252" y="142534"/>
            <a:ext cx="1958604" cy="765056"/>
          </a:xfrm>
          <a:prstGeom prst="rect">
            <a:avLst/>
          </a:prstGeom>
        </p:spPr>
      </p:pic>
      <p:pic>
        <p:nvPicPr>
          <p:cNvPr id="4" name="Picture 3">
            <a:extLst>
              <a:ext uri="{FF2B5EF4-FFF2-40B4-BE49-F238E27FC236}">
                <a16:creationId xmlns:a16="http://schemas.microsoft.com/office/drawing/2014/main" id="{2D8FB1F5-9216-A94A-898F-3F4A1BA0A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012" y="1292771"/>
            <a:ext cx="4743173" cy="4306833"/>
          </a:xfrm>
          <a:prstGeom prst="rect">
            <a:avLst/>
          </a:prstGeom>
        </p:spPr>
      </p:pic>
      <p:sp>
        <p:nvSpPr>
          <p:cNvPr id="16" name="Rectangle 15">
            <a:extLst>
              <a:ext uri="{FF2B5EF4-FFF2-40B4-BE49-F238E27FC236}">
                <a16:creationId xmlns:a16="http://schemas.microsoft.com/office/drawing/2014/main" id="{78A0710D-4A28-8948-A73C-ACEF459092FA}"/>
              </a:ext>
            </a:extLst>
          </p:cNvPr>
          <p:cNvSpPr/>
          <p:nvPr/>
        </p:nvSpPr>
        <p:spPr>
          <a:xfrm>
            <a:off x="1060012" y="5599604"/>
            <a:ext cx="3969187" cy="568595"/>
          </a:xfrm>
          <a:prstGeom prst="rect">
            <a:avLst/>
          </a:prstGeom>
          <a:solidFill>
            <a:srgbClr val="97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ACADEMIC DEPARTMENTS</a:t>
            </a:r>
          </a:p>
          <a:p>
            <a:pPr algn="ctr"/>
            <a:r>
              <a:rPr lang="en-US" sz="2000" b="1" dirty="0"/>
              <a:t>20 Colleges and Schools</a:t>
            </a:r>
          </a:p>
        </p:txBody>
      </p:sp>
      <p:sp>
        <p:nvSpPr>
          <p:cNvPr id="17" name="Rectangle 16">
            <a:extLst>
              <a:ext uri="{FF2B5EF4-FFF2-40B4-BE49-F238E27FC236}">
                <a16:creationId xmlns:a16="http://schemas.microsoft.com/office/drawing/2014/main" id="{0633E3FE-BB41-3348-9766-8DB206533E2A}"/>
              </a:ext>
            </a:extLst>
          </p:cNvPr>
          <p:cNvSpPr/>
          <p:nvPr/>
        </p:nvSpPr>
        <p:spPr>
          <a:xfrm>
            <a:off x="6556477" y="5092837"/>
            <a:ext cx="3969187" cy="568595"/>
          </a:xfrm>
          <a:prstGeom prst="rect">
            <a:avLst/>
          </a:prstGeom>
          <a:solidFill>
            <a:srgbClr val="97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CORPORATE CLIENT BASE</a:t>
            </a:r>
          </a:p>
        </p:txBody>
      </p:sp>
      <p:grpSp>
        <p:nvGrpSpPr>
          <p:cNvPr id="37" name="Group 36">
            <a:extLst>
              <a:ext uri="{FF2B5EF4-FFF2-40B4-BE49-F238E27FC236}">
                <a16:creationId xmlns:a16="http://schemas.microsoft.com/office/drawing/2014/main" id="{7A26C542-7D6B-BE4C-B2B2-6A2B17EA92B8}"/>
              </a:ext>
            </a:extLst>
          </p:cNvPr>
          <p:cNvGrpSpPr/>
          <p:nvPr/>
        </p:nvGrpSpPr>
        <p:grpSpPr>
          <a:xfrm>
            <a:off x="6361513" y="2002010"/>
            <a:ext cx="4433958" cy="2888353"/>
            <a:chOff x="6215347" y="1311410"/>
            <a:chExt cx="4433958" cy="2888353"/>
          </a:xfrm>
        </p:grpSpPr>
        <p:pic>
          <p:nvPicPr>
            <p:cNvPr id="6" name="Picture 5">
              <a:extLst>
                <a:ext uri="{FF2B5EF4-FFF2-40B4-BE49-F238E27FC236}">
                  <a16:creationId xmlns:a16="http://schemas.microsoft.com/office/drawing/2014/main" id="{458B10F0-AEFE-8C4A-B639-E6468F993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5347" y="1606318"/>
              <a:ext cx="1670228" cy="613922"/>
            </a:xfrm>
            <a:prstGeom prst="rect">
              <a:avLst/>
            </a:prstGeom>
          </p:spPr>
        </p:pic>
        <p:pic>
          <p:nvPicPr>
            <p:cNvPr id="18" name="Picture 17">
              <a:extLst>
                <a:ext uri="{FF2B5EF4-FFF2-40B4-BE49-F238E27FC236}">
                  <a16:creationId xmlns:a16="http://schemas.microsoft.com/office/drawing/2014/main" id="{5E97605A-4E4C-AE44-96CC-85C0ED2B396D}"/>
                </a:ext>
              </a:extLst>
            </p:cNvPr>
            <p:cNvPicPr>
              <a:picLocks noChangeAspect="1"/>
            </p:cNvPicPr>
            <p:nvPr/>
          </p:nvPicPr>
          <p:blipFill rotWithShape="1">
            <a:blip r:embed="rId6">
              <a:extLst>
                <a:ext uri="{28A0092B-C50C-407E-A947-70E740481C1C}">
                  <a14:useLocalDpi xmlns:a14="http://schemas.microsoft.com/office/drawing/2010/main" val="0"/>
                </a:ext>
              </a:extLst>
            </a:blip>
            <a:srcRect l="16208" t="23538" r="17056" b="31697"/>
            <a:stretch/>
          </p:blipFill>
          <p:spPr>
            <a:xfrm>
              <a:off x="7911429" y="3365768"/>
              <a:ext cx="1401394" cy="526406"/>
            </a:xfrm>
            <a:prstGeom prst="ellipse">
              <a:avLst/>
            </a:prstGeom>
          </p:spPr>
        </p:pic>
        <p:pic>
          <p:nvPicPr>
            <p:cNvPr id="22" name="Picture 21">
              <a:extLst>
                <a:ext uri="{FF2B5EF4-FFF2-40B4-BE49-F238E27FC236}">
                  <a16:creationId xmlns:a16="http://schemas.microsoft.com/office/drawing/2014/main" id="{D22C8CF8-9816-FE45-9CF2-53FCDF3F20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2407" y="3240402"/>
              <a:ext cx="1020971" cy="959361"/>
            </a:xfrm>
            <a:prstGeom prst="rect">
              <a:avLst/>
            </a:prstGeom>
          </p:spPr>
        </p:pic>
        <p:pic>
          <p:nvPicPr>
            <p:cNvPr id="24" name="Picture 23">
              <a:extLst>
                <a:ext uri="{FF2B5EF4-FFF2-40B4-BE49-F238E27FC236}">
                  <a16:creationId xmlns:a16="http://schemas.microsoft.com/office/drawing/2014/main" id="{8ED6177B-DCC8-D944-8630-818C83B1D0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5719" y="2378934"/>
              <a:ext cx="844141" cy="844141"/>
            </a:xfrm>
            <a:prstGeom prst="rect">
              <a:avLst/>
            </a:prstGeom>
          </p:spPr>
        </p:pic>
        <p:pic>
          <p:nvPicPr>
            <p:cNvPr id="26" name="Picture 25">
              <a:extLst>
                <a:ext uri="{FF2B5EF4-FFF2-40B4-BE49-F238E27FC236}">
                  <a16:creationId xmlns:a16="http://schemas.microsoft.com/office/drawing/2014/main" id="{0CC277EB-F151-2E44-84C9-7F876803D4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66138" y="1542497"/>
              <a:ext cx="963722" cy="645899"/>
            </a:xfrm>
            <a:prstGeom prst="rect">
              <a:avLst/>
            </a:prstGeom>
          </p:spPr>
        </p:pic>
        <p:pic>
          <p:nvPicPr>
            <p:cNvPr id="28" name="Picture 27">
              <a:extLst>
                <a:ext uri="{FF2B5EF4-FFF2-40B4-BE49-F238E27FC236}">
                  <a16:creationId xmlns:a16="http://schemas.microsoft.com/office/drawing/2014/main" id="{451C418D-EF64-BF45-9992-7C79BA8847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96481" y="2281233"/>
              <a:ext cx="1152824" cy="925106"/>
            </a:xfrm>
            <a:prstGeom prst="rect">
              <a:avLst/>
            </a:prstGeom>
          </p:spPr>
        </p:pic>
        <p:pic>
          <p:nvPicPr>
            <p:cNvPr id="30" name="Picture 29">
              <a:extLst>
                <a:ext uri="{FF2B5EF4-FFF2-40B4-BE49-F238E27FC236}">
                  <a16:creationId xmlns:a16="http://schemas.microsoft.com/office/drawing/2014/main" id="{B20DE045-8AAC-004A-B84B-BF0DFB99279C}"/>
                </a:ext>
              </a:extLst>
            </p:cNvPr>
            <p:cNvPicPr>
              <a:picLocks noChangeAspect="1"/>
            </p:cNvPicPr>
            <p:nvPr/>
          </p:nvPicPr>
          <p:blipFill rotWithShape="1">
            <a:blip r:embed="rId11">
              <a:extLst>
                <a:ext uri="{28A0092B-C50C-407E-A947-70E740481C1C}">
                  <a14:useLocalDpi xmlns:a14="http://schemas.microsoft.com/office/drawing/2010/main" val="0"/>
                </a:ext>
              </a:extLst>
            </a:blip>
            <a:srcRect b="21718"/>
            <a:stretch/>
          </p:blipFill>
          <p:spPr>
            <a:xfrm>
              <a:off x="9410423" y="1311410"/>
              <a:ext cx="1238882" cy="969823"/>
            </a:xfrm>
            <a:prstGeom prst="rect">
              <a:avLst/>
            </a:prstGeom>
          </p:spPr>
        </p:pic>
        <p:pic>
          <p:nvPicPr>
            <p:cNvPr id="34" name="Picture 33">
              <a:extLst>
                <a:ext uri="{FF2B5EF4-FFF2-40B4-BE49-F238E27FC236}">
                  <a16:creationId xmlns:a16="http://schemas.microsoft.com/office/drawing/2014/main" id="{DF4D5037-80D2-1141-846C-8C8818EB66AE}"/>
                </a:ext>
              </a:extLst>
            </p:cNvPr>
            <p:cNvPicPr>
              <a:picLocks noChangeAspect="1"/>
            </p:cNvPicPr>
            <p:nvPr/>
          </p:nvPicPr>
          <p:blipFill rotWithShape="1">
            <a:blip r:embed="rId12">
              <a:extLst>
                <a:ext uri="{28A0092B-C50C-407E-A947-70E740481C1C}">
                  <a14:useLocalDpi xmlns:a14="http://schemas.microsoft.com/office/drawing/2010/main" val="0"/>
                </a:ext>
              </a:extLst>
            </a:blip>
            <a:srcRect l="27873" t="17520" r="25306" b="18355"/>
            <a:stretch/>
          </p:blipFill>
          <p:spPr>
            <a:xfrm>
              <a:off x="6646090" y="2292755"/>
              <a:ext cx="1064400" cy="1000535"/>
            </a:xfrm>
            <a:prstGeom prst="rect">
              <a:avLst/>
            </a:prstGeom>
          </p:spPr>
        </p:pic>
        <p:pic>
          <p:nvPicPr>
            <p:cNvPr id="36" name="Picture 35">
              <a:extLst>
                <a:ext uri="{FF2B5EF4-FFF2-40B4-BE49-F238E27FC236}">
                  <a16:creationId xmlns:a16="http://schemas.microsoft.com/office/drawing/2014/main" id="{DDBD05D0-C9DC-F545-9EA1-67887B7B8FC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56477" y="3390358"/>
              <a:ext cx="942903" cy="514875"/>
            </a:xfrm>
            <a:prstGeom prst="ellipse">
              <a:avLst/>
            </a:prstGeom>
          </p:spPr>
        </p:pic>
      </p:grpSp>
    </p:spTree>
    <p:extLst>
      <p:ext uri="{BB962C8B-B14F-4D97-AF65-F5344CB8AC3E}">
        <p14:creationId xmlns:p14="http://schemas.microsoft.com/office/powerpoint/2010/main" val="1249183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2430</Words>
  <Application>Microsoft Office PowerPoint</Application>
  <PresentationFormat>Widescreen</PresentationFormat>
  <Paragraphs>589</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Symbol</vt:lpstr>
      <vt:lpstr>Verdana</vt:lpstr>
      <vt:lpstr>Office Theme</vt:lpstr>
      <vt:lpstr>Expanding Reach, Engagement and Impact  with Enterprise Event Management</vt:lpstr>
      <vt:lpstr>Our Panelists</vt:lpstr>
      <vt:lpstr>Agenda</vt:lpstr>
      <vt:lpstr>Introductions  &amp;  Events Program Overview</vt:lpstr>
      <vt:lpstr>PowerPoint Presentation</vt:lpstr>
      <vt:lpstr>MU Conference Office Client Base</vt:lpstr>
      <vt:lpstr>Event Technology Evolution</vt:lpstr>
      <vt:lpstr>PowerPoint Presentation</vt:lpstr>
      <vt:lpstr>Purdue Conference Office Client Base</vt:lpstr>
      <vt:lpstr>Event Technology Evolution</vt:lpstr>
      <vt:lpstr>PowerPoint Presentation</vt:lpstr>
      <vt:lpstr>OCSC Client Base</vt:lpstr>
      <vt:lpstr>Event Technology Evolution</vt:lpstr>
      <vt:lpstr>Event Management Strategies  &amp;  Technology Infrastructure</vt:lpstr>
      <vt:lpstr>Technology Infrastructure: MU Extension</vt:lpstr>
      <vt:lpstr>Technology Infrastructure: MU Extension</vt:lpstr>
      <vt:lpstr>Technology Infrastructure: Penn State</vt:lpstr>
      <vt:lpstr>Technology Infrastructure: Purdue</vt:lpstr>
      <vt:lpstr>Implementation, Measuring Success &amp; Vision for Future</vt:lpstr>
      <vt:lpstr>Best Practices: Implementation</vt:lpstr>
      <vt:lpstr>Why Implementation Matters</vt:lpstr>
      <vt:lpstr>Importance of a Needs Assessment</vt:lpstr>
      <vt:lpstr>Vision for the Future: Growth &amp; Scale</vt:lpstr>
      <vt:lpstr>Q&amp;A</vt:lpstr>
      <vt:lpstr>Contact Information </vt:lpstr>
      <vt:lpstr>Session Evaluations There are two ways to access the session and presenter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Sarah Reynolds</cp:lastModifiedBy>
  <cp:revision>32</cp:revision>
  <cp:lastPrinted>2019-10-08T16:07:57Z</cp:lastPrinted>
  <dcterms:created xsi:type="dcterms:W3CDTF">2019-03-25T21:23:33Z</dcterms:created>
  <dcterms:modified xsi:type="dcterms:W3CDTF">2019-10-13T21:17:11Z</dcterms:modified>
</cp:coreProperties>
</file>