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</p:sldMasterIdLst>
  <p:notesMasterIdLst>
    <p:notesMasterId r:id="rId24"/>
  </p:notesMasterIdLst>
  <p:sldIdLst>
    <p:sldId id="287" r:id="rId6"/>
    <p:sldId id="286" r:id="rId7"/>
    <p:sldId id="288" r:id="rId8"/>
    <p:sldId id="304" r:id="rId9"/>
    <p:sldId id="289" r:id="rId10"/>
    <p:sldId id="303" r:id="rId11"/>
    <p:sldId id="290" r:id="rId12"/>
    <p:sldId id="291" r:id="rId13"/>
    <p:sldId id="297" r:id="rId14"/>
    <p:sldId id="292" r:id="rId15"/>
    <p:sldId id="299" r:id="rId16"/>
    <p:sldId id="298" r:id="rId17"/>
    <p:sldId id="301" r:id="rId18"/>
    <p:sldId id="300" r:id="rId19"/>
    <p:sldId id="294" r:id="rId20"/>
    <p:sldId id="302" r:id="rId21"/>
    <p:sldId id="293" r:id="rId22"/>
    <p:sldId id="296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63432"/>
    <a:srgbClr val="262165"/>
    <a:srgbClr val="0A0D92"/>
    <a:srgbClr val="563369"/>
    <a:srgbClr val="346667"/>
    <a:srgbClr val="E6EAEB"/>
    <a:srgbClr val="CC2026"/>
    <a:srgbClr val="CB2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7" autoAdjust="0"/>
    <p:restoredTop sz="91897" autoAdjust="0"/>
  </p:normalViewPr>
  <p:slideViewPr>
    <p:cSldViewPr snapToGrid="0" snapToObjects="1">
      <p:cViewPr varScale="1">
        <p:scale>
          <a:sx n="102" d="100"/>
          <a:sy n="102" d="100"/>
        </p:scale>
        <p:origin x="1134" y="108"/>
      </p:cViewPr>
      <p:guideLst/>
    </p:cSldViewPr>
  </p:slideViewPr>
  <p:outlineViewPr>
    <p:cViewPr>
      <p:scale>
        <a:sx n="33" d="100"/>
        <a:sy n="33" d="100"/>
      </p:scale>
      <p:origin x="0" y="-4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501EC61-207F-B94C-9A30-8E3F8E1798BE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288BE47-2432-C84B-9D74-1995B29A1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5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Took 24 months to 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2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69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talk about the need for the landing page the web workspace of client workspace then connecting to different types of machines ..</a:t>
            </a:r>
          </a:p>
          <a:p>
            <a:pPr marL="174982" indent="-174982">
              <a:lnSpc>
                <a:spcPct val="90000"/>
              </a:lnSpc>
              <a:spcBef>
                <a:spcPts val="1225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Students access their environment through their own Workspace</a:t>
            </a:r>
          </a:p>
          <a:p>
            <a:pPr marL="641600" lvl="1" indent="-174982">
              <a:lnSpc>
                <a:spcPct val="90000"/>
              </a:lnSpc>
              <a:spcBef>
                <a:spcPts val="255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Windows Desktop Clients</a:t>
            </a:r>
          </a:p>
          <a:p>
            <a:pPr marL="641600" lvl="1" indent="-174982">
              <a:lnSpc>
                <a:spcPct val="90000"/>
              </a:lnSpc>
              <a:spcBef>
                <a:spcPts val="510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Allows Remote Desktop, SSH and VNC into the isolated network</a:t>
            </a:r>
          </a:p>
          <a:p>
            <a:pPr marL="641600" lvl="1" indent="-174982">
              <a:lnSpc>
                <a:spcPct val="90000"/>
              </a:lnSpc>
              <a:spcBef>
                <a:spcPts val="510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Accessed by Desktop Client or Web Client</a:t>
            </a:r>
          </a:p>
          <a:p>
            <a:pPr marL="1108219" lvl="2" indent="-174982">
              <a:lnSpc>
                <a:spcPct val="90000"/>
              </a:lnSpc>
              <a:spcBef>
                <a:spcPts val="510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 Web Client’s functionality was affected by a bug which Amazon is working to correct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306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Instructors can audit systems to see if student’s work was actually completed and information was not obtained from another source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8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(Moving to new Net-Zero emission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15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Took 24 months to 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8BE47-2432-C84B-9D74-1995B29A17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9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6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647" indent="-186647">
              <a:lnSpc>
                <a:spcPct val="90000"/>
              </a:lnSpc>
              <a:spcBef>
                <a:spcPts val="1225"/>
              </a:spcBef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Networks are isolated by either student or by class</a:t>
            </a:r>
            <a:endParaRPr lang="en-US" dirty="0"/>
          </a:p>
          <a:p>
            <a:pPr marL="699927" lvl="1" indent="-186647">
              <a:lnSpc>
                <a:spcPct val="90000"/>
              </a:lnSpc>
              <a:spcBef>
                <a:spcPts val="255"/>
              </a:spcBef>
              <a:buClr>
                <a:schemeClr val="accent1"/>
              </a:buClr>
              <a:buSzPts val="2000"/>
              <a:buFont typeface="Noto Sans Symbols"/>
              <a:buChar char="●"/>
            </a:pPr>
            <a:r>
              <a:rPr lang="en-US" sz="2000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Students with an isolated network could not affect other students in their class</a:t>
            </a:r>
            <a:endParaRPr lang="en-US" dirty="0"/>
          </a:p>
          <a:p>
            <a:pPr marL="699927" lvl="1" indent="-186647">
              <a:lnSpc>
                <a:spcPct val="90000"/>
              </a:lnSpc>
              <a:spcBef>
                <a:spcPts val="510"/>
              </a:spcBef>
              <a:buClr>
                <a:schemeClr val="accent1"/>
              </a:buClr>
              <a:buSzPts val="2000"/>
              <a:buFont typeface="Noto Sans Symbols"/>
              <a:buChar char="●"/>
            </a:pPr>
            <a:r>
              <a:rPr lang="en-US" sz="2000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No concerns of leakage to Internet</a:t>
            </a:r>
            <a:endParaRPr lang="en-US" dirty="0"/>
          </a:p>
          <a:p>
            <a:pPr marL="699927" lvl="1" indent="-186647">
              <a:lnSpc>
                <a:spcPct val="90000"/>
              </a:lnSpc>
              <a:spcBef>
                <a:spcPts val="510"/>
              </a:spcBef>
              <a:buClr>
                <a:schemeClr val="accent1"/>
              </a:buClr>
              <a:buSzPts val="2000"/>
              <a:buFont typeface="Noto Sans Symbols"/>
              <a:buChar char="●"/>
            </a:pPr>
            <a:r>
              <a:rPr lang="en-US" sz="2000" dirty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rPr>
              <a:t>Network design can be unique for each class\section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9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00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9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8BE47-2432-C84B-9D74-1995B29A17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7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ucation-H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F3C16-704F-4343-9870-7C0CB938A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761"/>
            <a:ext cx="12204701" cy="68627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622E55-128F-E741-A63F-66B5F335F459}"/>
              </a:ext>
            </a:extLst>
          </p:cNvPr>
          <p:cNvSpPr/>
          <p:nvPr/>
        </p:nvSpPr>
        <p:spPr>
          <a:xfrm>
            <a:off x="1034143" y="1034143"/>
            <a:ext cx="10123711" cy="4789713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8430A-AB6B-744D-81A4-A28382FBEEB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162312" y="3860424"/>
            <a:ext cx="7156482" cy="3296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9C58E7-61D7-484A-A689-AE1F74D265D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62312" y="2569458"/>
            <a:ext cx="7156482" cy="12005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39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2BA3B-8D85-E64F-8D87-28F0A19798B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162175" y="4572000"/>
            <a:ext cx="7156450" cy="3397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8974EBD-2638-A643-96F6-5B6DFAE9C45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62175" y="4911725"/>
            <a:ext cx="7156450" cy="29674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F56BD3-4382-B545-8AFD-FCA1C81D6B68}"/>
              </a:ext>
            </a:extLst>
          </p:cNvPr>
          <p:cNvGrpSpPr/>
          <p:nvPr userDrawn="1"/>
        </p:nvGrpSpPr>
        <p:grpSpPr>
          <a:xfrm>
            <a:off x="10700655" y="5410915"/>
            <a:ext cx="1491341" cy="825883"/>
            <a:chOff x="10700655" y="5410915"/>
            <a:chExt cx="1491341" cy="8258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93E0E0-7906-ED4B-B2AA-0799F681579C}"/>
                </a:ext>
              </a:extLst>
            </p:cNvPr>
            <p:cNvSpPr/>
            <p:nvPr/>
          </p:nvSpPr>
          <p:spPr>
            <a:xfrm>
              <a:off x="10700655" y="5410915"/>
              <a:ext cx="1491341" cy="825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34D8622-C15B-FE4E-BE56-01BF968E0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0841504" y="5550455"/>
              <a:ext cx="1225973" cy="55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27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D91A4-3C43-0540-9F8B-52A67B20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8AED1-FFF3-0E47-92B6-CB7CA5C8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55FD2-6C6B-8E47-A621-EBCD7540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0AA0D0F-A6B2-9140-9ABA-8D71D60CE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53800" y="6426562"/>
            <a:ext cx="498246" cy="2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2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24E2-65D5-154B-9983-BDCA4C336E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35092"/>
            <a:ext cx="6172200" cy="45259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C0AD-6168-FF47-9411-6A55A9D57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335314"/>
            <a:ext cx="3932237" cy="4533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7D90D-5315-F94E-B727-A39C17BE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6EF6-B03B-3840-B752-7581C456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399F5-5746-7F4E-96DD-5037C44F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F0E7FA-706B-DC49-AB55-32AD23603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1412"/>
            <a:ext cx="10515600" cy="7297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8116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38E7E-F356-824F-A184-F830FB80F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314"/>
            <a:ext cx="6172200" cy="4525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67524-7F83-714A-B634-7EE458FDEE8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335512"/>
            <a:ext cx="3932237" cy="453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D4726-A605-9C4F-A149-4023990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74D88-5DED-514B-9794-C1F9BD5A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74A3E-982B-A94D-B359-0620DEA7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E32126-5608-424F-BC09-98C1A5693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1412"/>
            <a:ext cx="10515600" cy="7297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78167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4BD870-9918-7F43-9DA0-ECB9EDC1AE2D}"/>
              </a:ext>
            </a:extLst>
          </p:cNvPr>
          <p:cNvSpPr/>
          <p:nvPr userDrawn="1"/>
        </p:nvSpPr>
        <p:spPr>
          <a:xfrm>
            <a:off x="0" y="-2"/>
            <a:ext cx="12192000" cy="6855606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E9DE3-358B-4345-B344-C20D8C4F7C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36663"/>
            <a:ext cx="9144000" cy="22733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8430A-AB6B-744D-81A4-A28382FBEE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8375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17441ED-82EE-6141-B5F0-6956B26C30CB}"/>
              </a:ext>
            </a:extLst>
          </p:cNvPr>
          <p:cNvSpPr/>
          <p:nvPr/>
        </p:nvSpPr>
        <p:spPr>
          <a:xfrm>
            <a:off x="1063930" y="0"/>
            <a:ext cx="100641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9A96C-3834-7B48-89E5-33DF5FF3995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18851" y="1266159"/>
            <a:ext cx="7954297" cy="255569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448C-7B8A-5949-80A8-F9F693A8166D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2118851" y="3929459"/>
            <a:ext cx="7954298" cy="14434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60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5C763-59D6-3347-B63E-11F7B8C0E33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949211" y="6426562"/>
            <a:ext cx="1267326" cy="224699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/>
              <a:t>CDW |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BF3CC-BD86-704C-B55A-935AB034D3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44570-CF54-9940-85A5-7546B967CBE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FED1F56-C974-6A47-A7B1-11C2DE7BEE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7C36D3-64E8-E540-8A13-22D124133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1412"/>
            <a:ext cx="7378337" cy="729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20CD6AC-7724-014E-BACA-9938316E38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10267"/>
            <a:ext cx="7378337" cy="4466696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buFont typeface="Wingdings" pitchFamily="2" charset="2"/>
              <a:buChar char="§"/>
              <a:tabLst/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A83FDBA-1216-FF44-8B2F-217F9815B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38494"/>
            <a:ext cx="7378700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cap="all" baseline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709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BDB2-895D-A846-9BC9-3E25BED1B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491412"/>
            <a:ext cx="7378337" cy="7297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ACF39-377E-B64D-BFD9-CB72BBB76B65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838200" y="1710267"/>
            <a:ext cx="7378337" cy="4466696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buFont typeface="Wingdings" pitchFamily="2" charset="2"/>
              <a:buChar char="§"/>
              <a:tabLst/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5C763-59D6-3347-B63E-11F7B8C0E33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949211" y="6426562"/>
            <a:ext cx="1267326" cy="224699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/>
              <a:t>CDW |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BF3CC-BD86-704C-B55A-935AB034D3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44570-CF54-9940-85A5-7546B967CBE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FED1F56-C974-6A47-A7B1-11C2DE7BEE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A46DF7-5F98-224C-8EF2-35B7488816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38494"/>
            <a:ext cx="7378700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cap="all" baseline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961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ACF39-377E-B64D-BFD9-CB72BBB76B65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838200" y="1710267"/>
            <a:ext cx="10515600" cy="4466696"/>
          </a:xfrm>
          <a:prstGeom prst="rect">
            <a:avLst/>
          </a:prstGeom>
        </p:spPr>
        <p:txBody>
          <a:bodyPr/>
          <a:lstStyle>
            <a:lvl1pPr marL="234950" indent="-234950">
              <a:lnSpc>
                <a:spcPct val="100000"/>
              </a:lnSpc>
              <a:buFont typeface="Wingdings" pitchFamily="2" charset="2"/>
              <a:buChar char="§"/>
              <a:tabLst/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BF3CC-BD86-704C-B55A-935AB034D3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44570-CF54-9940-85A5-7546B967CBE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FED1F56-C974-6A47-A7B1-11C2DE7BEE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4F4F35-A42C-3A48-B594-1DAA9BD8A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1412"/>
            <a:ext cx="10515600" cy="7297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4EC139-884F-0A48-AD14-4CAF406C819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798607C-DD30-E042-B9B4-4AC68674BC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238494"/>
            <a:ext cx="10515600" cy="32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cap="all" baseline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0967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8CCF-AF5D-ED45-99BA-A28BF6586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1412"/>
            <a:ext cx="10515600" cy="7297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D261-52C6-374D-A8C2-57D9840975D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35261"/>
            <a:ext cx="5181600" cy="474170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 sz="180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Lucida Grande" panose="020B0600040502020204" pitchFamily="34" charset="0"/>
              <a:buChar char="-"/>
              <a:tabLst/>
              <a:defRPr sz="18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 sz="18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Lucida Grande" panose="020B0600040502020204" pitchFamily="34" charset="0"/>
              <a:buChar char="-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 sz="1600"/>
            </a:lvl5pPr>
          </a:lstStyle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46978-8955-B34D-94BE-BE0DA94B786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435261"/>
            <a:ext cx="5181600" cy="474170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C239F-0971-0D47-A87F-78D83630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EB6B-3421-A540-99A6-DBF1DBA3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6C4E0-E816-F841-8CF4-47862EA3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1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14B7-7929-F342-A74E-6FB183BD3B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35314"/>
            <a:ext cx="5157787" cy="7077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F84A8-8B46-BE42-B79A-79A3FDFA7EC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043112"/>
            <a:ext cx="5157787" cy="414655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C417E-E225-F948-BC90-2C659D13CA0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35314"/>
            <a:ext cx="5183188" cy="70779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1665D-1FE5-D144-BC92-47CEB450B94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043112"/>
            <a:ext cx="5183188" cy="414655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 sz="160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Lucida Grande" panose="020B0600040502020204" pitchFamily="34" charset="0"/>
              <a:buChar char="-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Lucida Grande" panose="020B0600040502020204" pitchFamily="34" charset="0"/>
              <a:buChar char="-"/>
              <a:tabLst/>
              <a:defRPr sz="14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 sz="140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Lucida Grande" panose="020B060004050202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Lucida Grande" panose="020B060004050202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B202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159118-DDDB-764F-B286-D8B4C9D5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5546A-DA01-E747-9FF4-1FC74BD5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0F13F-AA90-C642-BE16-848FA796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149596-657D-C04D-B62F-2DFF642CF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1412"/>
            <a:ext cx="10515600" cy="7297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38068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108E-C864-394B-94C4-D504E981E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1412"/>
            <a:ext cx="10515600" cy="7297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61976-94BD-0241-AA5F-59485002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5BA04-E80B-FA4A-B7B8-979C417F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E9393-5966-9842-939C-DB1F135F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F628F8-84AA-254C-8E28-1BD8B0F2F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26562"/>
            <a:ext cx="4114800" cy="224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rgbClr val="666666"/>
                </a:solidFill>
              </a:rPr>
              <a:t>CDW.com  |  800.800.4239</a:t>
            </a:r>
            <a:endParaRPr lang="en-US" i="1" dirty="0">
              <a:solidFill>
                <a:srgbClr val="666666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828AD-15B8-6C40-950A-668847CBE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2848" y="6426562"/>
            <a:ext cx="515352" cy="224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fld id="{8FED1F56-C974-6A47-A7B1-11C2DE7BEE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459046-04C2-DE46-B4DF-461471222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0820" y="6426562"/>
            <a:ext cx="1267326" cy="224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CDW | Confidential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0C3D8B-8551-EF40-A6C1-8E4FE280D8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53800" y="6426562"/>
            <a:ext cx="498246" cy="224699"/>
          </a:xfrm>
          <a:prstGeom prst="rect">
            <a:avLst/>
          </a:prstGeom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1E2085F-0498-A340-96EF-1412E43B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71"/>
            <a:ext cx="10515600" cy="894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HEADER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1A926CA-19E5-3642-8FB5-4903F9E8E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7695"/>
            <a:ext cx="10515600" cy="4769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477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just" defTabSz="914400" rtl="0" eaLnBrk="1" latinLnBrk="0" hangingPunct="1">
        <a:lnSpc>
          <a:spcPts val="4400"/>
        </a:lnSpc>
        <a:spcBef>
          <a:spcPct val="0"/>
        </a:spcBef>
        <a:buNone/>
        <a:defRPr kumimoji="0" lang="en-US" sz="2800" b="1" i="0" u="none" strike="noStrike" kern="1200" cap="none" spc="0" normalizeH="0" baseline="0" dirty="0">
          <a:ln>
            <a:noFill/>
          </a:ln>
          <a:solidFill>
            <a:srgbClr val="CC0000"/>
          </a:solidFill>
          <a:effectLst/>
          <a:uLnTx/>
          <a:uFillTx/>
          <a:latin typeface="Verdan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CC0000"/>
        </a:buClr>
        <a:buFont typeface="Wingdings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Lucida Grande" panose="020B0600040502020204" pitchFamily="34" charset="0"/>
        <a:buChar char="-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Wingdings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Lucida Grande" panose="020B0600040502020204" pitchFamily="34" charset="0"/>
        <a:buChar char="-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Wingdings" pitchFamily="2" charset="2"/>
        <a:buChar char="§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28">
          <p15:clr>
            <a:srgbClr val="F26B43"/>
          </p15:clr>
        </p15:guide>
        <p15:guide id="3" orient="horz" pos="4043">
          <p15:clr>
            <a:srgbClr val="F26B43"/>
          </p15:clr>
        </p15:guide>
        <p15:guide id="4" orient="horz" pos="1066">
          <p15:clr>
            <a:srgbClr val="F26B43"/>
          </p15:clr>
        </p15:guide>
        <p15:guide id="5" orient="horz" pos="306">
          <p15:clr>
            <a:srgbClr val="F26B43"/>
          </p15:clr>
        </p15:guide>
        <p15:guide id="6" orient="horz" pos="72">
          <p15:clr>
            <a:srgbClr val="F26B43"/>
          </p15:clr>
        </p15:guide>
        <p15:guide id="7" pos="7155">
          <p15:clr>
            <a:srgbClr val="F26B43"/>
          </p15:clr>
        </p15:guide>
        <p15:guide id="8" orient="horz" pos="1148">
          <p15:clr>
            <a:srgbClr val="F26B43"/>
          </p15:clr>
        </p15:guide>
        <p15:guide id="9" pos="72">
          <p15:clr>
            <a:srgbClr val="F26B43"/>
          </p15:clr>
        </p15:guide>
        <p15:guide id="10" pos="7608">
          <p15:clr>
            <a:srgbClr val="F26B43"/>
          </p15:clr>
        </p15:guide>
        <p15:guide id="11" orient="horz" pos="4248">
          <p15:clr>
            <a:srgbClr val="F26B43"/>
          </p15:clr>
        </p15:guide>
        <p15:guide id="12" orient="horz" pos="3903">
          <p15:clr>
            <a:srgbClr val="F26B43"/>
          </p15:clr>
        </p15:guide>
        <p15:guide id="13" orient="horz" pos="42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A81A8D-1DBA-3944-A70E-A3B591EF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412"/>
            <a:ext cx="10515600" cy="729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18628-78DE-454A-BCFA-BA1574700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7695"/>
            <a:ext cx="10515600" cy="4769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41510-45CE-9F42-B03D-AD0A99E7E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60820" y="6426562"/>
            <a:ext cx="1267326" cy="224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CDW |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DAFD9-8E0D-0C4E-AC96-37380A14E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26562"/>
            <a:ext cx="4114800" cy="224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rgbClr val="666666"/>
                </a:solidFill>
              </a:rPr>
              <a:t>CDW.com  |  800.800.4239</a:t>
            </a:r>
            <a:endParaRPr lang="en-US" i="1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39371-D566-9E4D-9BB0-EFCFBE018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2848" y="6426562"/>
            <a:ext cx="515352" cy="2246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fld id="{8FED1F56-C974-6A47-A7B1-11C2DE7BEE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9BEF6E-4F2E-8042-93BB-33FEF609B4F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353800" y="6426562"/>
            <a:ext cx="498246" cy="2246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7DD093-B6E4-8344-9931-6469AE148BF8}"/>
              </a:ext>
            </a:extLst>
          </p:cNvPr>
          <p:cNvSpPr/>
          <p:nvPr userDrawn="1"/>
        </p:nvSpPr>
        <p:spPr>
          <a:xfrm>
            <a:off x="520634" y="847841"/>
            <a:ext cx="237356" cy="237356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34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4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Clr>
          <a:srgbClr val="CB2026"/>
        </a:buClr>
        <a:buFont typeface="Wingdings" pitchFamily="2" charset="2"/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CC0000"/>
        </a:buClr>
        <a:buFont typeface="Wingdings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Lucida Grande" panose="020B0600040502020204" pitchFamily="34" charset="0"/>
        <a:buChar char="-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Wingdings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Lucida Grande" panose="020B0600040502020204" pitchFamily="34" charset="0"/>
        <a:buChar char="-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C0000"/>
        </a:buClr>
        <a:buFont typeface="Wingdings" pitchFamily="2" charset="2"/>
        <a:buChar char="§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28">
          <p15:clr>
            <a:srgbClr val="F26B43"/>
          </p15:clr>
        </p15:guide>
        <p15:guide id="3" orient="horz" pos="4043">
          <p15:clr>
            <a:srgbClr val="F26B43"/>
          </p15:clr>
        </p15:guide>
        <p15:guide id="4" orient="horz" pos="779" userDrawn="1">
          <p15:clr>
            <a:srgbClr val="F26B43"/>
          </p15:clr>
        </p15:guide>
        <p15:guide id="5" orient="horz" pos="306">
          <p15:clr>
            <a:srgbClr val="F26B43"/>
          </p15:clr>
        </p15:guide>
        <p15:guide id="6" orient="horz" pos="72">
          <p15:clr>
            <a:srgbClr val="F26B43"/>
          </p15:clr>
        </p15:guide>
        <p15:guide id="7" pos="7155">
          <p15:clr>
            <a:srgbClr val="F26B43"/>
          </p15:clr>
        </p15:guide>
        <p15:guide id="9" pos="72">
          <p15:clr>
            <a:srgbClr val="F26B43"/>
          </p15:clr>
        </p15:guide>
        <p15:guide id="10" pos="7608">
          <p15:clr>
            <a:srgbClr val="F26B43"/>
          </p15:clr>
        </p15:guide>
        <p15:guide id="11" orient="horz" pos="4248">
          <p15:clr>
            <a:srgbClr val="F26B43"/>
          </p15:clr>
        </p15:guide>
        <p15:guide id="12" orient="horz" pos="3899" userDrawn="1">
          <p15:clr>
            <a:srgbClr val="F26B43"/>
          </p15:clr>
        </p15:guide>
        <p15:guide id="13" orient="horz" pos="4200">
          <p15:clr>
            <a:srgbClr val="F26B43"/>
          </p15:clr>
        </p15:guide>
        <p15:guide id="14" pos="4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52DDFD8-7BAF-4660-B0B5-0DB8233B5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2175" y="3860424"/>
            <a:ext cx="7156482" cy="329682"/>
          </a:xfrm>
        </p:spPr>
        <p:txBody>
          <a:bodyPr/>
          <a:lstStyle/>
          <a:p>
            <a:r>
              <a:rPr lang="en-US" dirty="0"/>
              <a:t>Using AWS in a Virtual Machine Environment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6655B2-895A-442D-B3EA-6FB50E20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5" y="2569458"/>
            <a:ext cx="7363525" cy="1200539"/>
          </a:xfrm>
        </p:spPr>
        <p:txBody>
          <a:bodyPr/>
          <a:lstStyle/>
          <a:p>
            <a:r>
              <a:rPr lang="en-US" dirty="0"/>
              <a:t>Classroom-in-the-Cloud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8686E-E103-464F-B49C-1B344DF9F4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2175" y="4572000"/>
            <a:ext cx="7156450" cy="339725"/>
          </a:xfrm>
        </p:spPr>
        <p:txBody>
          <a:bodyPr/>
          <a:lstStyle/>
          <a:p>
            <a:r>
              <a:rPr lang="en-US" dirty="0"/>
              <a:t>CDW &amp; Suffolk County Community College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B4B36-EDFB-4E28-A346-77F83301D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2175" y="4911725"/>
            <a:ext cx="7156450" cy="29674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October 2019</a:t>
            </a:r>
          </a:p>
        </p:txBody>
      </p:sp>
    </p:spTree>
    <p:extLst>
      <p:ext uri="{BB962C8B-B14F-4D97-AF65-F5344CB8AC3E}">
        <p14:creationId xmlns:p14="http://schemas.microsoft.com/office/powerpoint/2010/main" val="1814597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Login Demo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3" name="SCCC Demo Videos - Student Login">
            <a:hlinkClick r:id="" action="ppaction://media"/>
            <a:extLst>
              <a:ext uri="{FF2B5EF4-FFF2-40B4-BE49-F238E27FC236}">
                <a16:creationId xmlns:a16="http://schemas.microsoft.com/office/drawing/2014/main" id="{05E9D02E-E830-4808-A9D7-653ECA8EF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433" y="1384167"/>
            <a:ext cx="8253930" cy="46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3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Login and Use Root Demo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7" name="CentOS - Login">
            <a:hlinkClick r:id="" action="ppaction://media"/>
            <a:extLst>
              <a:ext uri="{FF2B5EF4-FFF2-40B4-BE49-F238E27FC236}">
                <a16:creationId xmlns:a16="http://schemas.microsoft.com/office/drawing/2014/main" id="{501EE0C9-ADD2-4401-A0EB-F832F44259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3434" y="1312752"/>
            <a:ext cx="8676035" cy="48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Install Package from CentOS Demo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7" name="CentOS - Demo">
            <a:hlinkClick r:id="" action="ppaction://media"/>
            <a:extLst>
              <a:ext uri="{FF2B5EF4-FFF2-40B4-BE49-F238E27FC236}">
                <a16:creationId xmlns:a16="http://schemas.microsoft.com/office/drawing/2014/main" id="{08B2CE9E-7D3A-4D8B-B4C6-07A5CB11A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923" y="1448826"/>
            <a:ext cx="8157721" cy="45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CDW Classroom-in-the-Cloud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EEBEA-FEDB-4E9D-BE95-17D102B7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39" y="1361594"/>
            <a:ext cx="10262840" cy="492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Benefits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B68600-1CB4-4BC5-BF81-5C6AFEF72F64}"/>
              </a:ext>
            </a:extLst>
          </p:cNvPr>
          <p:cNvSpPr txBox="1">
            <a:spLocks/>
          </p:cNvSpPr>
          <p:nvPr/>
        </p:nvSpPr>
        <p:spPr>
          <a:xfrm>
            <a:off x="2895600" y="1552284"/>
            <a:ext cx="8656622" cy="48860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34950" indent="-234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C0000"/>
              </a:buClr>
              <a:buFont typeface="Wingdings" pitchFamily="2" charset="2"/>
              <a:buChar char="§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Faculty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500" dirty="0">
                <a:latin typeface="Verdana" charset="0"/>
                <a:ea typeface="Verdana" charset="0"/>
                <a:cs typeface="Verdana" charset="0"/>
              </a:rPr>
              <a:t>Not constrained by local policies or resources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500" dirty="0">
                <a:latin typeface="Verdana" charset="0"/>
                <a:ea typeface="Verdana" charset="0"/>
                <a:cs typeface="Verdana" charset="0"/>
              </a:rPr>
              <a:t>Academic Freedom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500" dirty="0">
                <a:latin typeface="Verdana" charset="0"/>
                <a:ea typeface="Verdana" charset="0"/>
                <a:cs typeface="Verdana" charset="0"/>
              </a:rPr>
              <a:t>Ability to add online Faculty</a:t>
            </a:r>
          </a:p>
          <a:p>
            <a:pPr marL="227013" indent="0" defTabSz="1097280">
              <a:lnSpc>
                <a:spcPct val="110000"/>
              </a:lnSpc>
              <a:spcBef>
                <a:spcPts val="600"/>
              </a:spcBef>
              <a:buNone/>
              <a:tabLst>
                <a:tab pos="6225386" algn="l"/>
              </a:tabLst>
            </a:pPr>
            <a:endParaRPr lang="en-US" sz="1500" dirty="0">
              <a:latin typeface="Verdana" charset="0"/>
              <a:ea typeface="Verdana" charset="0"/>
              <a:cs typeface="Verdana" charset="0"/>
            </a:endParaRP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College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Security Posture does not need to be reduced to allow access for students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CDW Managed Service provides alerting of usage and mitigating over-use via hours limits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Costs are usage-based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Technical support included in the solution</a:t>
            </a:r>
          </a:p>
          <a:p>
            <a:pPr marL="227013" indent="0" defTabSz="1097280">
              <a:lnSpc>
                <a:spcPct val="110000"/>
              </a:lnSpc>
              <a:spcBef>
                <a:spcPts val="600"/>
              </a:spcBef>
              <a:buNone/>
              <a:tabLst>
                <a:tab pos="6225386" algn="l"/>
              </a:tabLst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Students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24X7 access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Ability to complete work or repeat work outside classroom</a:t>
            </a:r>
          </a:p>
          <a:p>
            <a:pPr marL="398463" indent="-171450" defTabSz="1097280">
              <a:lnSpc>
                <a:spcPct val="110000"/>
              </a:lnSpc>
              <a:spcBef>
                <a:spcPts val="6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Demonstrate to potential employers’ examples of completed work through lab reports</a:t>
            </a: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Font typeface="Wingdings" pitchFamily="2" charset="2"/>
              <a:buNone/>
              <a:tabLst>
                <a:tab pos="6225386" algn="l"/>
              </a:tabLst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074" name="Picture 2" descr="Image result for college faculty">
            <a:extLst>
              <a:ext uri="{FF2B5EF4-FFF2-40B4-BE49-F238E27FC236}">
                <a16:creationId xmlns:a16="http://schemas.microsoft.com/office/drawing/2014/main" id="{0DD29795-F19D-4760-B6DF-B3EDAAF03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/>
          <a:stretch/>
        </p:blipFill>
        <p:spPr bwMode="auto">
          <a:xfrm>
            <a:off x="367423" y="4841333"/>
            <a:ext cx="2366728" cy="143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llege faculty">
            <a:extLst>
              <a:ext uri="{FF2B5EF4-FFF2-40B4-BE49-F238E27FC236}">
                <a16:creationId xmlns:a16="http://schemas.microsoft.com/office/drawing/2014/main" id="{8287A502-319A-4404-921B-A09613574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0"/>
          <a:stretch/>
        </p:blipFill>
        <p:spPr bwMode="auto">
          <a:xfrm>
            <a:off x="367423" y="1552284"/>
            <a:ext cx="2366728" cy="143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121;p16" descr="A large building&#10;&#10;Description generated with very high confidence">
            <a:extLst>
              <a:ext uri="{FF2B5EF4-FFF2-40B4-BE49-F238E27FC236}">
                <a16:creationId xmlns:a16="http://schemas.microsoft.com/office/drawing/2014/main" id="{22D6F5C3-E2E4-43E1-B7F0-A02FBF0524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423" y="3196809"/>
            <a:ext cx="2366727" cy="14336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986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&amp; Answer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7" name="Google Shape;270;p35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FFEF99A3-A7E3-408D-914E-39329CC377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2191" y="2821138"/>
            <a:ext cx="1901663" cy="93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1;p35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34A07432-8C26-47F1-9409-528A57D65F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261" y="3933127"/>
            <a:ext cx="884915" cy="83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2;p35">
            <a:extLst>
              <a:ext uri="{FF2B5EF4-FFF2-40B4-BE49-F238E27FC236}">
                <a16:creationId xmlns:a16="http://schemas.microsoft.com/office/drawing/2014/main" id="{11E03019-4CC6-4619-94D3-5559D3B046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2157" y="3852102"/>
            <a:ext cx="1001337" cy="92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A3BD0F-33CD-4BE9-B1F0-9146CF66F6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17308" r="23385" b="17418"/>
          <a:stretch/>
        </p:blipFill>
        <p:spPr>
          <a:xfrm>
            <a:off x="8279105" y="2783739"/>
            <a:ext cx="1758788" cy="1113774"/>
          </a:xfrm>
          <a:prstGeom prst="rect">
            <a:avLst/>
          </a:prstGeom>
        </p:spPr>
      </p:pic>
      <p:pic>
        <p:nvPicPr>
          <p:cNvPr id="11" name="Google Shape;269;p3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2F906B9-FAE1-4022-A43D-8682D77FF6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5731" y="2759263"/>
            <a:ext cx="2877733" cy="1015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48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7575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Classroom-in-the-Cloud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7" name="Google Shape;165;p2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36F49E7-C8EA-4483-9334-35BBFF7D05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43" t="10397" r="35283" b="64526"/>
          <a:stretch/>
        </p:blipFill>
        <p:spPr>
          <a:xfrm>
            <a:off x="664002" y="1405137"/>
            <a:ext cx="6048357" cy="1691747"/>
          </a:xfrm>
          <a:prstGeom prst="rect">
            <a:avLst/>
          </a:prstGeom>
          <a:noFill/>
          <a:ln>
            <a:solidFill>
              <a:srgbClr val="3466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66;p2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28EA9A2-B0D8-46FD-9E5E-F78326013A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8095" y="1268790"/>
            <a:ext cx="1672359" cy="29218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67;p22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3FBF0FB4-C6FE-42FD-841A-B480F76878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5837" y="3280816"/>
            <a:ext cx="5611537" cy="33240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851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A22E1-1044-4BAE-A007-28D718E5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79919-672F-4640-BF77-92057429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E438E-6A68-4A34-9CCD-B952957F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9E6BEC-5BEB-4E08-9B19-94F7286D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412"/>
            <a:ext cx="10179867" cy="729793"/>
          </a:xfrm>
        </p:spPr>
        <p:txBody>
          <a:bodyPr>
            <a:normAutofit/>
          </a:bodyPr>
          <a:lstStyle/>
          <a:p>
            <a:r>
              <a:rPr lang="en-US" dirty="0"/>
              <a:t>Administrative Oversight in Environment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96AC02-E2C8-416A-9BE6-CCE4396F3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30" y="1730012"/>
            <a:ext cx="8142838" cy="3821400"/>
          </a:xfrm>
        </p:spPr>
        <p:txBody>
          <a:bodyPr>
            <a:normAutofit/>
          </a:bodyPr>
          <a:lstStyle/>
          <a:p>
            <a:r>
              <a:rPr lang="en-US" sz="2000" dirty="0"/>
              <a:t>Allows for auditing of students work</a:t>
            </a:r>
          </a:p>
          <a:p>
            <a:r>
              <a:rPr lang="en-US" sz="2000" dirty="0"/>
              <a:t>Instructors have access to all student systems in their classes</a:t>
            </a:r>
          </a:p>
          <a:p>
            <a:r>
              <a:rPr lang="en-US" sz="2000" dirty="0"/>
              <a:t>Student questioned whether they received the correct grade on exam</a:t>
            </a:r>
          </a:p>
          <a:p>
            <a:r>
              <a:rPr lang="en-US" sz="2000" dirty="0"/>
              <a:t>Server that was used in the exam was started and reviewed for correct scoring</a:t>
            </a:r>
          </a:p>
          <a:p>
            <a:r>
              <a:rPr lang="en-US" sz="2000" dirty="0"/>
              <a:t>This would not have been possible with our existing Desktop Virtualization solution.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6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Suffolk County Community College (SCCC)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9B77EF-B298-6C43-AFAA-16BA3412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48" y="1340680"/>
            <a:ext cx="5947323" cy="1570978"/>
          </a:xfrm>
        </p:spPr>
        <p:txBody>
          <a:bodyPr>
            <a:normAutofit fontScale="77500" lnSpcReduction="20000"/>
          </a:bodyPr>
          <a:lstStyle/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2000" dirty="0">
                <a:latin typeface="Verdana" charset="0"/>
                <a:ea typeface="Verdana" charset="0"/>
                <a:cs typeface="Verdana" charset="0"/>
              </a:rPr>
              <a:t>Largest community college in New York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2000" dirty="0">
                <a:latin typeface="Verdana" charset="0"/>
                <a:ea typeface="Verdana" charset="0"/>
                <a:cs typeface="Verdana" charset="0"/>
              </a:rPr>
              <a:t>~27,000 students 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2000" dirty="0">
                <a:latin typeface="Verdana" charset="0"/>
                <a:ea typeface="Verdana" charset="0"/>
                <a:cs typeface="Verdana" charset="0"/>
              </a:rPr>
              <a:t>5 locations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2000" dirty="0">
                <a:latin typeface="Verdana" charset="0"/>
                <a:ea typeface="Verdana" charset="0"/>
                <a:cs typeface="Verdana" charset="0"/>
              </a:rPr>
              <a:t>Leader in Cybersecurity education</a:t>
            </a:r>
          </a:p>
        </p:txBody>
      </p:sp>
      <p:pic>
        <p:nvPicPr>
          <p:cNvPr id="7" name="Google Shape;121;p16" descr="A large building&#10;&#10;Description generated with very high confidence">
            <a:extLst>
              <a:ext uri="{FF2B5EF4-FFF2-40B4-BE49-F238E27FC236}">
                <a16:creationId xmlns:a16="http://schemas.microsoft.com/office/drawing/2014/main" id="{C7EF939F-B840-42D1-A8F9-CAB22DE6435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10825" y="1371283"/>
            <a:ext cx="5022498" cy="26403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22;p16">
            <a:extLst>
              <a:ext uri="{FF2B5EF4-FFF2-40B4-BE49-F238E27FC236}">
                <a16:creationId xmlns:a16="http://schemas.microsoft.com/office/drawing/2014/main" id="{AD0D876B-E608-4550-9DC8-19EAF2B106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427" t="29110" r="17009" b="22621"/>
          <a:stretch/>
        </p:blipFill>
        <p:spPr>
          <a:xfrm>
            <a:off x="411676" y="4316982"/>
            <a:ext cx="3175279" cy="19431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19;p16" descr="A tower with a clock on the side of a road&#10;&#10;Description generated with very high confidence">
            <a:extLst>
              <a:ext uri="{FF2B5EF4-FFF2-40B4-BE49-F238E27FC236}">
                <a16:creationId xmlns:a16="http://schemas.microsoft.com/office/drawing/2014/main" id="{9D4372F0-6258-4996-AD5D-04B8EF4D34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0303"/>
          <a:stretch/>
        </p:blipFill>
        <p:spPr>
          <a:xfrm>
            <a:off x="2154134" y="3078109"/>
            <a:ext cx="3314554" cy="2518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20;p16" descr="A street sign in front of a building&#10;&#10;Description generated with very high confidence">
            <a:extLst>
              <a:ext uri="{FF2B5EF4-FFF2-40B4-BE49-F238E27FC236}">
                <a16:creationId xmlns:a16="http://schemas.microsoft.com/office/drawing/2014/main" id="{11F7D6FD-78EA-42D9-957A-1AA3FFC616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0868" y="4515152"/>
            <a:ext cx="3619914" cy="19431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18;p16" descr="A tree in front of a house&#10;&#10;Description generated with very high confidence">
            <a:extLst>
              <a:ext uri="{FF2B5EF4-FFF2-40B4-BE49-F238E27FC236}">
                <a16:creationId xmlns:a16="http://schemas.microsoft.com/office/drawing/2014/main" id="{FA9A72D1-16A4-4BF7-BF94-801E2F4CC2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4687" y="3636144"/>
            <a:ext cx="3619914" cy="22141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52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ylinder 19">
            <a:extLst>
              <a:ext uri="{FF2B5EF4-FFF2-40B4-BE49-F238E27FC236}">
                <a16:creationId xmlns:a16="http://schemas.microsoft.com/office/drawing/2014/main" id="{183E3F71-F260-4D0A-B0D9-DBE3C76CEE57}"/>
              </a:ext>
            </a:extLst>
          </p:cNvPr>
          <p:cNvSpPr/>
          <p:nvPr/>
        </p:nvSpPr>
        <p:spPr>
          <a:xfrm>
            <a:off x="2568855" y="3902712"/>
            <a:ext cx="307818" cy="310364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F10EE653-77B7-4895-8B60-F92D8B480ABD}"/>
              </a:ext>
            </a:extLst>
          </p:cNvPr>
          <p:cNvSpPr/>
          <p:nvPr/>
        </p:nvSpPr>
        <p:spPr>
          <a:xfrm>
            <a:off x="4163799" y="3890528"/>
            <a:ext cx="307818" cy="938567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2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C88DFBD0-0EEE-4055-BF27-DFC55A74E4A5}"/>
              </a:ext>
            </a:extLst>
          </p:cNvPr>
          <p:cNvSpPr/>
          <p:nvPr/>
        </p:nvSpPr>
        <p:spPr>
          <a:xfrm>
            <a:off x="6020200" y="3902712"/>
            <a:ext cx="307818" cy="310364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A7806640-BD45-4593-8E66-389062A130F4}"/>
              </a:ext>
            </a:extLst>
          </p:cNvPr>
          <p:cNvSpPr/>
          <p:nvPr/>
        </p:nvSpPr>
        <p:spPr>
          <a:xfrm>
            <a:off x="7847940" y="3890529"/>
            <a:ext cx="307818" cy="938566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2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40" name="Cylinder 39">
            <a:extLst>
              <a:ext uri="{FF2B5EF4-FFF2-40B4-BE49-F238E27FC236}">
                <a16:creationId xmlns:a16="http://schemas.microsoft.com/office/drawing/2014/main" id="{BCCEA020-72A2-438E-9131-3C57D0BC2ED3}"/>
              </a:ext>
            </a:extLst>
          </p:cNvPr>
          <p:cNvSpPr/>
          <p:nvPr/>
        </p:nvSpPr>
        <p:spPr>
          <a:xfrm>
            <a:off x="9252841" y="3902712"/>
            <a:ext cx="307818" cy="310364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SCCC Cybersecurity Lab (v1.0)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64E59E57-B214-45A8-A53E-8456F8699116}"/>
              </a:ext>
            </a:extLst>
          </p:cNvPr>
          <p:cNvSpPr/>
          <p:nvPr/>
        </p:nvSpPr>
        <p:spPr>
          <a:xfrm>
            <a:off x="2003382" y="3514393"/>
            <a:ext cx="8106033" cy="508600"/>
          </a:xfrm>
          <a:prstGeom prst="cube">
            <a:avLst>
              <a:gd name="adj" fmla="val 42391"/>
            </a:avLst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Cylinder 23">
            <a:extLst>
              <a:ext uri="{FF2B5EF4-FFF2-40B4-BE49-F238E27FC236}">
                <a16:creationId xmlns:a16="http://schemas.microsoft.com/office/drawing/2014/main" id="{1A7B92D2-AD32-4C67-A249-17D46E536E98}"/>
              </a:ext>
            </a:extLst>
          </p:cNvPr>
          <p:cNvSpPr/>
          <p:nvPr/>
        </p:nvSpPr>
        <p:spPr>
          <a:xfrm>
            <a:off x="2568855" y="2577842"/>
            <a:ext cx="307818" cy="1080371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5CC4C1-73D1-4591-B39B-1D26B9FDEA06}"/>
              </a:ext>
            </a:extLst>
          </p:cNvPr>
          <p:cNvSpPr txBox="1"/>
          <p:nvPr/>
        </p:nvSpPr>
        <p:spPr>
          <a:xfrm>
            <a:off x="2370745" y="368831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2014</a:t>
            </a:r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8C825539-BB87-4A1A-A7C4-3E291FD9E221}"/>
              </a:ext>
            </a:extLst>
          </p:cNvPr>
          <p:cNvSpPr/>
          <p:nvPr/>
        </p:nvSpPr>
        <p:spPr>
          <a:xfrm>
            <a:off x="4163799" y="3319659"/>
            <a:ext cx="307818" cy="338554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86610D-84E0-49BA-9116-D6B387E9B16E}"/>
              </a:ext>
            </a:extLst>
          </p:cNvPr>
          <p:cNvSpPr txBox="1"/>
          <p:nvPr/>
        </p:nvSpPr>
        <p:spPr>
          <a:xfrm>
            <a:off x="3965689" y="368831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A40DA5-D62F-41E3-997D-EAD224F922E8}"/>
              </a:ext>
            </a:extLst>
          </p:cNvPr>
          <p:cNvSpPr txBox="1"/>
          <p:nvPr/>
        </p:nvSpPr>
        <p:spPr>
          <a:xfrm>
            <a:off x="5822090" y="368831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2016</a:t>
            </a:r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8FFEA0B5-9EBF-4421-B850-1C77BF7277BF}"/>
              </a:ext>
            </a:extLst>
          </p:cNvPr>
          <p:cNvSpPr/>
          <p:nvPr/>
        </p:nvSpPr>
        <p:spPr>
          <a:xfrm>
            <a:off x="6020200" y="2569136"/>
            <a:ext cx="307818" cy="1089077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4D615E-822F-4F04-9F11-49C10E5E8811}"/>
              </a:ext>
            </a:extLst>
          </p:cNvPr>
          <p:cNvSpPr txBox="1"/>
          <p:nvPr/>
        </p:nvSpPr>
        <p:spPr>
          <a:xfrm>
            <a:off x="7649830" y="368831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2017</a:t>
            </a:r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98851D80-291A-4DE6-A1F3-49434F83B834}"/>
              </a:ext>
            </a:extLst>
          </p:cNvPr>
          <p:cNvSpPr/>
          <p:nvPr/>
        </p:nvSpPr>
        <p:spPr>
          <a:xfrm>
            <a:off x="7847940" y="3319658"/>
            <a:ext cx="307818" cy="338555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43AA1E-EA64-4E68-92E5-4B445B4BB4BF}"/>
              </a:ext>
            </a:extLst>
          </p:cNvPr>
          <p:cNvSpPr txBox="1"/>
          <p:nvPr/>
        </p:nvSpPr>
        <p:spPr>
          <a:xfrm>
            <a:off x="1252770" y="2052090"/>
            <a:ext cx="298177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3565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Awarded NSF Grant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3565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61CEC9-E6E7-4DAF-949C-E9EE5BCA4208}"/>
              </a:ext>
            </a:extLst>
          </p:cNvPr>
          <p:cNvSpPr txBox="1"/>
          <p:nvPr/>
        </p:nvSpPr>
        <p:spPr>
          <a:xfrm>
            <a:off x="9054731" y="368831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2018</a:t>
            </a:r>
          </a:p>
        </p:txBody>
      </p:sp>
      <p:sp>
        <p:nvSpPr>
          <p:cNvPr id="42" name="Cylinder 41">
            <a:extLst>
              <a:ext uri="{FF2B5EF4-FFF2-40B4-BE49-F238E27FC236}">
                <a16:creationId xmlns:a16="http://schemas.microsoft.com/office/drawing/2014/main" id="{F5A604E7-3959-4660-B780-625F1E8163BA}"/>
              </a:ext>
            </a:extLst>
          </p:cNvPr>
          <p:cNvSpPr/>
          <p:nvPr/>
        </p:nvSpPr>
        <p:spPr>
          <a:xfrm>
            <a:off x="9252841" y="2569136"/>
            <a:ext cx="307818" cy="1089077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4280A8-645E-4529-A91C-CC5D01CCC189}"/>
              </a:ext>
            </a:extLst>
          </p:cNvPr>
          <p:cNvSpPr txBox="1"/>
          <p:nvPr/>
        </p:nvSpPr>
        <p:spPr>
          <a:xfrm>
            <a:off x="6855777" y="4983459"/>
            <a:ext cx="22921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3565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Cybersecurity program with 75 students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3565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FABF0A-3009-4C8C-B643-843EFB9EBADB}"/>
              </a:ext>
            </a:extLst>
          </p:cNvPr>
          <p:cNvSpPr txBox="1"/>
          <p:nvPr/>
        </p:nvSpPr>
        <p:spPr>
          <a:xfrm>
            <a:off x="8256872" y="2083013"/>
            <a:ext cx="21930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3565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Expanded to 120 students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3565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25636A-DF39-4617-B05A-52AAFA0D2934}"/>
              </a:ext>
            </a:extLst>
          </p:cNvPr>
          <p:cNvCxnSpPr>
            <a:cxnSpLocks/>
          </p:cNvCxnSpPr>
          <p:nvPr/>
        </p:nvCxnSpPr>
        <p:spPr>
          <a:xfrm flipH="1">
            <a:off x="2743658" y="3104889"/>
            <a:ext cx="1856622" cy="0"/>
          </a:xfrm>
          <a:prstGeom prst="line">
            <a:avLst/>
          </a:prstGeom>
          <a:ln w="50800"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BAB0B33-E873-4910-BFB9-11EFF3DF5AEB}"/>
              </a:ext>
            </a:extLst>
          </p:cNvPr>
          <p:cNvSpPr txBox="1"/>
          <p:nvPr/>
        </p:nvSpPr>
        <p:spPr>
          <a:xfrm>
            <a:off x="4600280" y="2916593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On-premises </a:t>
            </a:r>
            <a:r>
              <a:rPr lang="en-US" b="1" dirty="0">
                <a:solidFill>
                  <a:srgbClr val="CC0000"/>
                </a:solidFill>
                <a:latin typeface="Verdana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 v1.0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95EEDB-1210-4AFC-81E1-9133CE94666F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7617453" y="3101259"/>
            <a:ext cx="1771644" cy="3630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10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D1F56-C974-6A47-A7B1-11C2DE7BEE2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Learned:  Cybersecurity Lab </a:t>
            </a:r>
            <a:r>
              <a:rPr lang="en-US" dirty="0" smtClean="0"/>
              <a:t>(v1.0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CDW | Confidential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B68600-1CB4-4BC5-BF81-5C6AFEF72F64}"/>
              </a:ext>
            </a:extLst>
          </p:cNvPr>
          <p:cNvSpPr txBox="1">
            <a:spLocks/>
          </p:cNvSpPr>
          <p:nvPr/>
        </p:nvSpPr>
        <p:spPr>
          <a:xfrm>
            <a:off x="838200" y="1316074"/>
            <a:ext cx="10933590" cy="4802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4950" indent="-234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C0000"/>
              </a:buClr>
              <a:buFont typeface="Wingdings" pitchFamily="2" charset="2"/>
              <a:buChar char="§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  <a:defRPr/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</a:rPr>
              <a:t>Took a long time to implement </a:t>
            </a:r>
          </a:p>
          <a:p>
            <a:pPr lvl="1"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  <a:defRPr/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</a:rPr>
              <a:t>2014: Grant</a:t>
            </a:r>
          </a:p>
          <a:p>
            <a:pPr lvl="1"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  <a:defRPr/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</a:rPr>
              <a:t>2017: First Class</a:t>
            </a:r>
          </a:p>
          <a:p>
            <a:pPr marL="234950" marR="0" lvl="0" indent="-234950" algn="l" defTabSz="109728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pitchFamily="2" charset="2"/>
              <a:buChar char="§"/>
              <a:tabLst>
                <a:tab pos="6225386" algn="l"/>
              </a:tabLst>
              <a:defRPr/>
            </a:pPr>
            <a:endParaRPr lang="en-US" sz="2400" dirty="0">
              <a:solidFill>
                <a:srgbClr val="53565B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Access limited to onsite lab</a:t>
            </a:r>
          </a:p>
          <a:p>
            <a:pPr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Relatively inflexible</a:t>
            </a:r>
          </a:p>
          <a:p>
            <a:pPr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</a:pPr>
            <a:endParaRPr lang="en-US" sz="2400" dirty="0">
              <a:solidFill>
                <a:srgbClr val="53565B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Expensive to maintain </a:t>
            </a:r>
          </a:p>
          <a:p>
            <a:pPr lvl="1"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$100K setup</a:t>
            </a:r>
          </a:p>
          <a:p>
            <a:pPr lvl="1"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$250K annual</a:t>
            </a: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  <a:cs typeface="Verdana" charset="0"/>
              </a:rPr>
              <a:t> maintenance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1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Requirements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38" name="Google Shape;130;p17" descr="A close up of a green field&#10;&#10;Description generated with high confidence">
            <a:extLst>
              <a:ext uri="{FF2B5EF4-FFF2-40B4-BE49-F238E27FC236}">
                <a16:creationId xmlns:a16="http://schemas.microsoft.com/office/drawing/2014/main" id="{99AA60F9-6CA6-4F7B-8369-0D17E87E9C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0969" y="2046554"/>
            <a:ext cx="3333249" cy="1769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oogle Shape;129;p17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C5E52F20-5E80-4328-AD7D-B96CD2D4B7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6255" y="396707"/>
            <a:ext cx="3969427" cy="1882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4E4DBFD1-4BED-42C2-958C-46177321B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77" y="1372438"/>
            <a:ext cx="5257800" cy="952535"/>
          </a:xfrm>
        </p:spPr>
        <p:txBody>
          <a:bodyPr>
            <a:noAutofit/>
          </a:bodyPr>
          <a:lstStyle/>
          <a:p>
            <a:pPr defTabSz="109728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6225386" algn="l"/>
              </a:tabLst>
              <a:defRPr/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</a:rPr>
              <a:t>Reduce emissions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E7DD2A-3302-4EBC-AE5E-C270BB4BCAED}"/>
              </a:ext>
            </a:extLst>
          </p:cNvPr>
          <p:cNvSpPr txBox="1">
            <a:spLocks/>
          </p:cNvSpPr>
          <p:nvPr/>
        </p:nvSpPr>
        <p:spPr>
          <a:xfrm>
            <a:off x="431677" y="2046554"/>
            <a:ext cx="7795356" cy="481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4950" indent="-234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C0000"/>
              </a:buClr>
              <a:buFont typeface="Wingdings" pitchFamily="2" charset="2"/>
              <a:buChar char="§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lnSpc>
                <a:spcPct val="120000"/>
              </a:lnSpc>
              <a:spcBef>
                <a:spcPts val="0"/>
              </a:spcBef>
              <a:tabLst>
                <a:tab pos="6225386" algn="l"/>
              </a:tabLst>
              <a:defRPr/>
            </a:pPr>
            <a:r>
              <a:rPr lang="en-US" sz="2400" dirty="0" smtClean="0">
                <a:solidFill>
                  <a:srgbClr val="53565B"/>
                </a:solidFill>
                <a:latin typeface="Verdana" charset="0"/>
                <a:ea typeface="Verdana" charset="0"/>
              </a:rPr>
              <a:t>Deliver </a:t>
            </a: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</a:rPr>
              <a:t>course at multiple </a:t>
            </a:r>
            <a:r>
              <a:rPr lang="en-US" sz="2400" dirty="0" smtClean="0">
                <a:solidFill>
                  <a:srgbClr val="53565B"/>
                </a:solidFill>
                <a:latin typeface="Verdana" charset="0"/>
                <a:ea typeface="Verdana" charset="0"/>
              </a:rPr>
              <a:t>campuses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C594D3-D258-4485-BC1E-C41D47FBAE8E}"/>
              </a:ext>
            </a:extLst>
          </p:cNvPr>
          <p:cNvSpPr txBox="1">
            <a:spLocks/>
          </p:cNvSpPr>
          <p:nvPr/>
        </p:nvSpPr>
        <p:spPr>
          <a:xfrm>
            <a:off x="431677" y="2430490"/>
            <a:ext cx="9166934" cy="4802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4950" indent="-234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C0000"/>
              </a:buClr>
              <a:buFont typeface="Wingdings" pitchFamily="2" charset="2"/>
              <a:buChar char="§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spcBef>
                <a:spcPts val="0"/>
              </a:spcBef>
              <a:tabLst>
                <a:tab pos="6225386" algn="l"/>
              </a:tabLst>
              <a:defRPr/>
            </a:pPr>
            <a:endParaRPr lang="en-US" dirty="0">
              <a:solidFill>
                <a:srgbClr val="53565B"/>
              </a:solidFill>
              <a:latin typeface="Verdana" charset="0"/>
              <a:ea typeface="Verdana" charset="0"/>
            </a:endParaRPr>
          </a:p>
          <a:p>
            <a:pPr defTabSz="1097280">
              <a:spcBef>
                <a:spcPts val="0"/>
              </a:spcBef>
              <a:tabLst>
                <a:tab pos="6225386" algn="l"/>
              </a:tabLst>
              <a:defRPr/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</a:rPr>
              <a:t>Move courses online to comply with new SUNY requirements</a:t>
            </a:r>
          </a:p>
          <a:p>
            <a:pPr defTabSz="1097280">
              <a:spcBef>
                <a:spcPts val="0"/>
              </a:spcBef>
              <a:tabLst>
                <a:tab pos="6225386" algn="l"/>
              </a:tabLst>
              <a:defRPr/>
            </a:pPr>
            <a:endParaRPr lang="en-US" sz="2400" dirty="0">
              <a:solidFill>
                <a:srgbClr val="53565B"/>
              </a:solidFill>
              <a:latin typeface="Verdana" charset="0"/>
              <a:ea typeface="Verdana" charset="0"/>
            </a:endParaRPr>
          </a:p>
          <a:p>
            <a:pPr defTabSz="1097280">
              <a:spcBef>
                <a:spcPts val="0"/>
              </a:spcBef>
              <a:tabLst>
                <a:tab pos="6225386" algn="l"/>
              </a:tabLst>
              <a:defRPr/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</a:rPr>
              <a:t>Provide access to lab environment outside of class</a:t>
            </a:r>
          </a:p>
          <a:p>
            <a:pPr defTabSz="1097280">
              <a:spcBef>
                <a:spcPts val="0"/>
              </a:spcBef>
              <a:tabLst>
                <a:tab pos="6225386" algn="l"/>
              </a:tabLst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defTabSz="1097280">
              <a:spcBef>
                <a:spcPts val="0"/>
              </a:spcBef>
              <a:tabLst>
                <a:tab pos="6225386" algn="l"/>
              </a:tabLst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  <a:cs typeface="Verdana" charset="0"/>
              </a:rPr>
              <a:t>Decrease dependence on grants</a:t>
            </a:r>
          </a:p>
          <a:p>
            <a:pPr defTabSz="1097280">
              <a:spcBef>
                <a:spcPts val="0"/>
              </a:spcBef>
              <a:tabLst>
                <a:tab pos="6225386" algn="l"/>
              </a:tabLst>
            </a:pPr>
            <a:endParaRPr lang="en-US" sz="2400" dirty="0">
              <a:solidFill>
                <a:srgbClr val="53565B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1097280">
              <a:spcBef>
                <a:spcPts val="0"/>
              </a:spcBef>
              <a:tabLst>
                <a:tab pos="6225386" algn="l"/>
              </a:tabLst>
            </a:pPr>
            <a:r>
              <a:rPr lang="en-US" sz="2400" dirty="0">
                <a:solidFill>
                  <a:srgbClr val="53565B"/>
                </a:solidFill>
                <a:latin typeface="Verdana" charset="0"/>
                <a:ea typeface="Verdana" charset="0"/>
                <a:cs typeface="Verdana" charset="0"/>
              </a:rPr>
              <a:t>Reduce cost per student to price of text book ($3/day)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0" marR="0" lvl="0" indent="0" algn="l" defTabSz="109728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pitchFamily="2" charset="2"/>
              <a:buNone/>
              <a:tabLst>
                <a:tab pos="6225386" algn="l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0" marR="0" lvl="0" indent="0" algn="l" defTabSz="109728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Tx/>
              <a:buFont typeface="Wingdings" pitchFamily="2" charset="2"/>
              <a:buNone/>
              <a:tabLst>
                <a:tab pos="6225386" algn="l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31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D1F56-C974-6A47-A7B1-11C2DE7BEE2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3565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SCCC Cybersecurity Lab (v2.0)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3565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CDW | Confidential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64E59E57-B214-45A8-A53E-8456F8699116}"/>
              </a:ext>
            </a:extLst>
          </p:cNvPr>
          <p:cNvSpPr/>
          <p:nvPr/>
        </p:nvSpPr>
        <p:spPr>
          <a:xfrm>
            <a:off x="229743" y="3276160"/>
            <a:ext cx="11357328" cy="508600"/>
          </a:xfrm>
          <a:prstGeom prst="cube">
            <a:avLst>
              <a:gd name="adj" fmla="val 42391"/>
            </a:avLst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5CC4C1-73D1-4591-B39B-1D26B9FDEA06}"/>
              </a:ext>
            </a:extLst>
          </p:cNvPr>
          <p:cNvSpPr txBox="1"/>
          <p:nvPr/>
        </p:nvSpPr>
        <p:spPr>
          <a:xfrm>
            <a:off x="517546" y="346063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86610D-84E0-49BA-9116-D6B387E9B16E}"/>
              </a:ext>
            </a:extLst>
          </p:cNvPr>
          <p:cNvSpPr txBox="1"/>
          <p:nvPr/>
        </p:nvSpPr>
        <p:spPr>
          <a:xfrm>
            <a:off x="2003761" y="346063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A40DA5-D62F-41E3-997D-EAD224F922E8}"/>
              </a:ext>
            </a:extLst>
          </p:cNvPr>
          <p:cNvSpPr txBox="1"/>
          <p:nvPr/>
        </p:nvSpPr>
        <p:spPr>
          <a:xfrm>
            <a:off x="3489976" y="346063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4D615E-822F-4F04-9F11-49C10E5E8811}"/>
              </a:ext>
            </a:extLst>
          </p:cNvPr>
          <p:cNvSpPr txBox="1"/>
          <p:nvPr/>
        </p:nvSpPr>
        <p:spPr>
          <a:xfrm>
            <a:off x="4976191" y="346063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61CEC9-E6E7-4DAF-949C-E9EE5BCA4208}"/>
              </a:ext>
            </a:extLst>
          </p:cNvPr>
          <p:cNvSpPr txBox="1"/>
          <p:nvPr/>
        </p:nvSpPr>
        <p:spPr>
          <a:xfrm>
            <a:off x="6462406" y="346063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DF675F-9C76-4895-8D58-7AA45BFF31A7}"/>
              </a:ext>
            </a:extLst>
          </p:cNvPr>
          <p:cNvSpPr txBox="1"/>
          <p:nvPr/>
        </p:nvSpPr>
        <p:spPr>
          <a:xfrm>
            <a:off x="7948623" y="3453421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/>
                <a:ea typeface="+mn-ea"/>
                <a:cs typeface="+mn-cs"/>
              </a:rPr>
              <a:t>2019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25636A-DF39-4617-B05A-52AAFA0D2934}"/>
              </a:ext>
            </a:extLst>
          </p:cNvPr>
          <p:cNvCxnSpPr>
            <a:cxnSpLocks/>
          </p:cNvCxnSpPr>
          <p:nvPr/>
        </p:nvCxnSpPr>
        <p:spPr>
          <a:xfrm flipH="1">
            <a:off x="869565" y="2866656"/>
            <a:ext cx="704711" cy="0"/>
          </a:xfrm>
          <a:prstGeom prst="line">
            <a:avLst/>
          </a:prstGeom>
          <a:ln w="50800"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BAB0B33-E873-4910-BFB9-11EFF3DF5AEB}"/>
              </a:ext>
            </a:extLst>
          </p:cNvPr>
          <p:cNvSpPr txBox="1"/>
          <p:nvPr/>
        </p:nvSpPr>
        <p:spPr>
          <a:xfrm>
            <a:off x="1575077" y="2681990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On-premises Lab v1.0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305983-CA69-4A25-82C3-EBB3658F0799}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7948625" y="4322315"/>
            <a:ext cx="1269110" cy="744"/>
          </a:xfrm>
          <a:prstGeom prst="line">
            <a:avLst/>
          </a:prstGeom>
          <a:ln w="50800"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98DA3E5-B389-4ADE-A69A-2F942536BF8B}"/>
              </a:ext>
            </a:extLst>
          </p:cNvPr>
          <p:cNvSpPr txBox="1"/>
          <p:nvPr/>
        </p:nvSpPr>
        <p:spPr>
          <a:xfrm>
            <a:off x="9217735" y="3999893"/>
            <a:ext cx="191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Classroom-in-the-Cloud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95EEDB-1210-4AFC-81E1-9133CE94666F}"/>
              </a:ext>
            </a:extLst>
          </p:cNvPr>
          <p:cNvCxnSpPr>
            <a:cxnSpLocks/>
          </p:cNvCxnSpPr>
          <p:nvPr/>
        </p:nvCxnSpPr>
        <p:spPr>
          <a:xfrm>
            <a:off x="4577324" y="2866656"/>
            <a:ext cx="667907" cy="0"/>
          </a:xfrm>
          <a:prstGeom prst="line">
            <a:avLst/>
          </a:prstGeom>
          <a:ln w="508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ylinder 49">
            <a:extLst>
              <a:ext uri="{FF2B5EF4-FFF2-40B4-BE49-F238E27FC236}">
                <a16:creationId xmlns:a16="http://schemas.microsoft.com/office/drawing/2014/main" id="{31AC5035-580C-4A31-A07C-3ACB21016334}"/>
              </a:ext>
            </a:extLst>
          </p:cNvPr>
          <p:cNvSpPr/>
          <p:nvPr/>
        </p:nvSpPr>
        <p:spPr>
          <a:xfrm>
            <a:off x="8954757" y="2681990"/>
            <a:ext cx="307818" cy="790697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95B37A-95F7-4569-96BD-67659B3D7120}"/>
              </a:ext>
            </a:extLst>
          </p:cNvPr>
          <p:cNvSpPr txBox="1"/>
          <p:nvPr/>
        </p:nvSpPr>
        <p:spPr>
          <a:xfrm>
            <a:off x="8482158" y="2108596"/>
            <a:ext cx="1214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3565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Beta Launch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53565B">
                    <a:lumMod val="75000"/>
                  </a:srgbClr>
                </a:solidFill>
                <a:latin typeface="Verdana"/>
              </a:rPr>
              <a:t>1Q19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3565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62F32E72-9912-45F4-8D18-3B61DD4CE48D}"/>
              </a:ext>
            </a:extLst>
          </p:cNvPr>
          <p:cNvSpPr/>
          <p:nvPr/>
        </p:nvSpPr>
        <p:spPr>
          <a:xfrm>
            <a:off x="9880421" y="2672244"/>
            <a:ext cx="307818" cy="790697"/>
          </a:xfrm>
          <a:prstGeom prst="can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591711-3323-4CD0-91A5-C558DD2C1ADE}"/>
              </a:ext>
            </a:extLst>
          </p:cNvPr>
          <p:cNvSpPr txBox="1"/>
          <p:nvPr/>
        </p:nvSpPr>
        <p:spPr>
          <a:xfrm>
            <a:off x="9580829" y="1928193"/>
            <a:ext cx="12148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3565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 Production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53565B">
                    <a:lumMod val="75000"/>
                  </a:srgbClr>
                </a:solidFill>
                <a:latin typeface="Verdana"/>
              </a:rPr>
              <a:t>2Q19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3565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C19EF4-C70E-47CF-A9D2-C2F118BFCDD9}"/>
              </a:ext>
            </a:extLst>
          </p:cNvPr>
          <p:cNvSpPr txBox="1"/>
          <p:nvPr/>
        </p:nvSpPr>
        <p:spPr>
          <a:xfrm>
            <a:off x="262155" y="5468375"/>
            <a:ext cx="1214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3565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to Production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3565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44BF05D-2915-4774-8B89-468E35A748FB}"/>
              </a:ext>
            </a:extLst>
          </p:cNvPr>
          <p:cNvSpPr txBox="1"/>
          <p:nvPr/>
        </p:nvSpPr>
        <p:spPr>
          <a:xfrm>
            <a:off x="3306775" y="5351727"/>
            <a:ext cx="17744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years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38EE82-766D-4A9F-B093-409C1A5F683B}"/>
              </a:ext>
            </a:extLst>
          </p:cNvPr>
          <p:cNvSpPr txBox="1"/>
          <p:nvPr/>
        </p:nvSpPr>
        <p:spPr>
          <a:xfrm>
            <a:off x="9262575" y="5283709"/>
            <a:ext cx="17744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months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AWS &amp; </a:t>
            </a:r>
            <a:r>
              <a:rPr lang="en-US" dirty="0" smtClean="0"/>
              <a:t>CDWG?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B68600-1CB4-4BC5-BF81-5C6AFEF72F64}"/>
              </a:ext>
            </a:extLst>
          </p:cNvPr>
          <p:cNvSpPr txBox="1">
            <a:spLocks/>
          </p:cNvSpPr>
          <p:nvPr/>
        </p:nvSpPr>
        <p:spPr>
          <a:xfrm>
            <a:off x="2119811" y="1423818"/>
            <a:ext cx="8473041" cy="4802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34950" indent="-234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C0000"/>
              </a:buClr>
              <a:buFont typeface="Wingdings" pitchFamily="2" charset="2"/>
              <a:buChar char="§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Reduced Cost / Pay-as-you-Go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On-premises lab:  Setup $100K; Annual $250K 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Classroom-in-the-Cloud:  Setup $25K; Annual $60K 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3 year savings of 76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</a:rPr>
              <a:t>% 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Increased Access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Students can get access anywhere there is internet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Windows, Mac, Chromebook, iPad and Android clients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Offsite access for students and instructors </a:t>
            </a: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Improved Security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Moving the lab activities off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</a:rPr>
              <a:t>the network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vastly improved security for the school</a:t>
            </a:r>
            <a:endParaRPr lang="en-US" sz="1400" b="1" dirty="0">
              <a:latin typeface="Verdana" charset="0"/>
              <a:ea typeface="Verdana" charset="0"/>
              <a:cs typeface="Verdana" charset="0"/>
            </a:endParaRP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Greater Flexibility</a:t>
            </a:r>
          </a:p>
          <a:p>
            <a:pPr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Can upgrade technology on the fly (i.e., new applications, operating systems, hardware)</a:t>
            </a: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Font typeface="Wingdings" pitchFamily="2" charset="2"/>
              <a:buNone/>
              <a:tabLst>
                <a:tab pos="6225386" algn="l"/>
              </a:tabLst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7E3045-019E-4CD5-88B1-8729919D6106}"/>
              </a:ext>
            </a:extLst>
          </p:cNvPr>
          <p:cNvGrpSpPr/>
          <p:nvPr/>
        </p:nvGrpSpPr>
        <p:grpSpPr>
          <a:xfrm>
            <a:off x="1299432" y="1601467"/>
            <a:ext cx="791452" cy="619519"/>
            <a:chOff x="2068937" y="1714420"/>
            <a:chExt cx="791452" cy="6195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460FF2-912E-474F-B9D9-8EA329121987}"/>
                </a:ext>
              </a:extLst>
            </p:cNvPr>
            <p:cNvSpPr/>
            <p:nvPr/>
          </p:nvSpPr>
          <p:spPr>
            <a:xfrm>
              <a:off x="2068937" y="1714420"/>
              <a:ext cx="592255" cy="592255"/>
            </a:xfrm>
            <a:prstGeom prst="ellipse">
              <a:avLst/>
            </a:prstGeom>
            <a:noFill/>
            <a:ln w="53975">
              <a:solidFill>
                <a:srgbClr val="3466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3600" b="1" dirty="0">
                <a:solidFill>
                  <a:srgbClr val="346667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981FE7C-8680-4015-9C27-1D02BD2D4CFB}"/>
                </a:ext>
              </a:extLst>
            </p:cNvPr>
            <p:cNvSpPr/>
            <p:nvPr/>
          </p:nvSpPr>
          <p:spPr>
            <a:xfrm rot="17977140">
              <a:off x="2434720" y="1908270"/>
              <a:ext cx="457200" cy="39413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2DFD300A-5E7A-43B8-8E1C-2A33D5EFBDAF}"/>
                </a:ext>
              </a:extLst>
            </p:cNvPr>
            <p:cNvSpPr/>
            <p:nvPr/>
          </p:nvSpPr>
          <p:spPr>
            <a:xfrm>
              <a:off x="2599212" y="2033434"/>
              <a:ext cx="161315" cy="203588"/>
            </a:xfrm>
            <a:prstGeom prst="downArrow">
              <a:avLst>
                <a:gd name="adj1" fmla="val 48858"/>
                <a:gd name="adj2" fmla="val 65806"/>
              </a:avLst>
            </a:prstGeom>
            <a:solidFill>
              <a:srgbClr val="346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65BAF4-603B-4BCD-80B6-F57F774A45A0}"/>
                </a:ext>
              </a:extLst>
            </p:cNvPr>
            <p:cNvSpPr txBox="1"/>
            <p:nvPr/>
          </p:nvSpPr>
          <p:spPr>
            <a:xfrm>
              <a:off x="2163918" y="178186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346667"/>
                  </a:solidFill>
                  <a:latin typeface="Arial Black" panose="020B0A04020102020204" pitchFamily="34" charset="0"/>
                </a:rPr>
                <a:t>$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B8E0C5-3339-4DB1-AF82-588B65BB2628}"/>
              </a:ext>
            </a:extLst>
          </p:cNvPr>
          <p:cNvGrpSpPr/>
          <p:nvPr/>
        </p:nvGrpSpPr>
        <p:grpSpPr>
          <a:xfrm>
            <a:off x="1171659" y="2810166"/>
            <a:ext cx="719321" cy="592255"/>
            <a:chOff x="1941870" y="2922734"/>
            <a:chExt cx="719321" cy="5922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9C79C9C-8515-47B0-A779-E30D06D72185}"/>
                </a:ext>
              </a:extLst>
            </p:cNvPr>
            <p:cNvSpPr/>
            <p:nvPr/>
          </p:nvSpPr>
          <p:spPr>
            <a:xfrm>
              <a:off x="2068936" y="2922734"/>
              <a:ext cx="592255" cy="592255"/>
            </a:xfrm>
            <a:prstGeom prst="ellipse">
              <a:avLst/>
            </a:prstGeom>
            <a:noFill/>
            <a:ln w="53975">
              <a:solidFill>
                <a:srgbClr val="563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4F7195-C435-4334-8DD7-B0A7736EF3DA}"/>
                </a:ext>
              </a:extLst>
            </p:cNvPr>
            <p:cNvSpPr/>
            <p:nvPr/>
          </p:nvSpPr>
          <p:spPr>
            <a:xfrm>
              <a:off x="1941870" y="3142445"/>
              <a:ext cx="390833" cy="199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56677D89-063B-44F2-968A-42B43337B11D}"/>
                </a:ext>
              </a:extLst>
            </p:cNvPr>
            <p:cNvSpPr/>
            <p:nvPr/>
          </p:nvSpPr>
          <p:spPr>
            <a:xfrm rot="16200000">
              <a:off x="2083261" y="3138734"/>
              <a:ext cx="161315" cy="203588"/>
            </a:xfrm>
            <a:prstGeom prst="downArrow">
              <a:avLst>
                <a:gd name="adj1" fmla="val 48858"/>
                <a:gd name="adj2" fmla="val 65806"/>
              </a:avLst>
            </a:prstGeom>
            <a:solidFill>
              <a:srgbClr val="5633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C1803E-E2CB-4884-8149-D14634EB5776}"/>
              </a:ext>
            </a:extLst>
          </p:cNvPr>
          <p:cNvGrpSpPr/>
          <p:nvPr/>
        </p:nvGrpSpPr>
        <p:grpSpPr>
          <a:xfrm>
            <a:off x="1263811" y="4323808"/>
            <a:ext cx="592255" cy="592255"/>
            <a:chOff x="2062716" y="4135687"/>
            <a:chExt cx="592255" cy="59225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6203BA-341B-4EEF-9A16-3F39DE8B9137}"/>
                </a:ext>
              </a:extLst>
            </p:cNvPr>
            <p:cNvSpPr/>
            <p:nvPr/>
          </p:nvSpPr>
          <p:spPr>
            <a:xfrm>
              <a:off x="2062716" y="4135687"/>
              <a:ext cx="592255" cy="592255"/>
            </a:xfrm>
            <a:prstGeom prst="ellipse">
              <a:avLst/>
            </a:prstGeom>
            <a:noFill/>
            <a:ln w="53975">
              <a:solidFill>
                <a:srgbClr val="2621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A57B550B-7F44-4A4B-8E36-7681CDE0726F}"/>
                </a:ext>
              </a:extLst>
            </p:cNvPr>
            <p:cNvSpPr/>
            <p:nvPr/>
          </p:nvSpPr>
          <p:spPr>
            <a:xfrm rot="16200000">
              <a:off x="2437144" y="4328695"/>
              <a:ext cx="161315" cy="203588"/>
            </a:xfrm>
            <a:prstGeom prst="downArrow">
              <a:avLst>
                <a:gd name="adj1" fmla="val 48858"/>
                <a:gd name="adj2" fmla="val 65806"/>
              </a:avLst>
            </a:prstGeom>
            <a:solidFill>
              <a:srgbClr val="262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5EE659-05D1-4131-B630-DB0ADAD86880}"/>
              </a:ext>
            </a:extLst>
          </p:cNvPr>
          <p:cNvGrpSpPr/>
          <p:nvPr/>
        </p:nvGrpSpPr>
        <p:grpSpPr>
          <a:xfrm>
            <a:off x="1291913" y="5264719"/>
            <a:ext cx="592255" cy="592255"/>
            <a:chOff x="2137286" y="5246301"/>
            <a:chExt cx="592255" cy="59225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55B5858-0D99-4587-AB7E-1C3351973551}"/>
                </a:ext>
              </a:extLst>
            </p:cNvPr>
            <p:cNvSpPr/>
            <p:nvPr/>
          </p:nvSpPr>
          <p:spPr>
            <a:xfrm>
              <a:off x="2137286" y="5246301"/>
              <a:ext cx="592255" cy="592255"/>
            </a:xfrm>
            <a:prstGeom prst="ellipse">
              <a:avLst/>
            </a:prstGeom>
            <a:noFill/>
            <a:ln w="44450">
              <a:solidFill>
                <a:schemeClr val="accent5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Quad 20">
              <a:extLst>
                <a:ext uri="{FF2B5EF4-FFF2-40B4-BE49-F238E27FC236}">
                  <a16:creationId xmlns:a16="http://schemas.microsoft.com/office/drawing/2014/main" id="{0CC4BEF3-A0E2-45F4-88FE-1CA2C82F2076}"/>
                </a:ext>
              </a:extLst>
            </p:cNvPr>
            <p:cNvSpPr/>
            <p:nvPr/>
          </p:nvSpPr>
          <p:spPr>
            <a:xfrm>
              <a:off x="2201593" y="5293867"/>
              <a:ext cx="479501" cy="504056"/>
            </a:xfrm>
            <a:prstGeom prst="quadArrow">
              <a:avLst>
                <a:gd name="adj1" fmla="val 17382"/>
                <a:gd name="adj2" fmla="val 18229"/>
                <a:gd name="adj3" fmla="val 23306"/>
              </a:avLst>
            </a:prstGeom>
            <a:solidFill>
              <a:srgbClr val="363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65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pic>
        <p:nvPicPr>
          <p:cNvPr id="8" name="Google Shape;157;p21">
            <a:extLst>
              <a:ext uri="{FF2B5EF4-FFF2-40B4-BE49-F238E27FC236}">
                <a16:creationId xmlns:a16="http://schemas.microsoft.com/office/drawing/2014/main" id="{9BC6C1C8-C9C2-4E91-8E23-0C04A73B1EE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750" y="1321048"/>
            <a:ext cx="10244499" cy="5045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13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91F9-A9D2-EA43-A650-5C2CFA22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CDW.com  |  800.800.4239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7CA2-BEDA-0F49-BF41-380473EA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1F56-C974-6A47-A7B1-11C2DE7BEE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70A8-5B96-7941-9803-0AE0DE9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Learnings and Improvements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A3B82-EFF3-3C46-9680-D29D0DAC2F0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CDW | Confidential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B68600-1CB4-4BC5-BF81-5C6AFEF72F64}"/>
              </a:ext>
            </a:extLst>
          </p:cNvPr>
          <p:cNvSpPr txBox="1">
            <a:spLocks/>
          </p:cNvSpPr>
          <p:nvPr/>
        </p:nvSpPr>
        <p:spPr>
          <a:xfrm>
            <a:off x="2842788" y="1444349"/>
            <a:ext cx="7713607" cy="5206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4950" indent="-234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C0000"/>
              </a:buClr>
              <a:buFont typeface="Wingdings" pitchFamily="2" charset="2"/>
              <a:buChar char="§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Lucida Grande" panose="020B0600040502020204" pitchFamily="34" charset="0"/>
              <a:buChar char="-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C0000"/>
              </a:buClr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spcBef>
                <a:spcPts val="6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SNORT and NMAP</a:t>
            </a:r>
          </a:p>
          <a:p>
            <a:pPr marL="0" indent="0" defTabSz="1097280">
              <a:spcBef>
                <a:spcPts val="600"/>
              </a:spcBef>
              <a:buNone/>
              <a:tabLst>
                <a:tab pos="6225386" algn="l"/>
              </a:tabLst>
            </a:pPr>
            <a:r>
              <a:rPr lang="en-US" sz="1600" dirty="0">
                <a:latin typeface="Verdana" charset="0"/>
                <a:ea typeface="Verdana" charset="0"/>
                <a:cs typeface="Verdana" charset="0"/>
              </a:rPr>
              <a:t>Snort and NMAP are a port scanning and intrusion detection tool set</a:t>
            </a:r>
          </a:p>
          <a:p>
            <a:pPr marL="515938" indent="-227013"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Issue: 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Prior to 2019, AWS did not allow customers to conduct security assessments of AWS infrastructure themselves</a:t>
            </a:r>
          </a:p>
          <a:p>
            <a:pPr marL="515938" indent="-227013"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Solution: 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Per the policies and guidelines at Penetration Testing, this testing can now be carried out against resources on your AWS account.  Approval is no longer required</a:t>
            </a:r>
          </a:p>
          <a:p>
            <a:pPr marL="0" indent="0" defTabSz="1097280">
              <a:lnSpc>
                <a:spcPct val="120000"/>
              </a:lnSpc>
              <a:spcBef>
                <a:spcPts val="1200"/>
              </a:spcBef>
              <a:buNone/>
              <a:tabLst>
                <a:tab pos="6225386" algn="l"/>
              </a:tabLst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0" indent="0" defTabSz="1097280">
              <a:spcBef>
                <a:spcPts val="600"/>
              </a:spcBef>
              <a:buNone/>
              <a:tabLst>
                <a:tab pos="6225386" algn="l"/>
              </a:tabLst>
            </a:pPr>
            <a:r>
              <a:rPr lang="en-US" b="1" dirty="0">
                <a:latin typeface="Verdana" charset="0"/>
                <a:ea typeface="Verdana" charset="0"/>
                <a:cs typeface="Verdana" charset="0"/>
              </a:rPr>
              <a:t>Workspaces Web Client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  <a:p>
            <a:pPr marL="0" indent="0" defTabSz="1097280">
              <a:spcBef>
                <a:spcPts val="600"/>
              </a:spcBef>
              <a:buNone/>
              <a:tabLst>
                <a:tab pos="6225386" algn="l"/>
              </a:tabLst>
            </a:pPr>
            <a:r>
              <a:rPr lang="en-US" sz="1600" dirty="0">
                <a:latin typeface="Verdana" charset="0"/>
                <a:ea typeface="Verdana" charset="0"/>
                <a:cs typeface="Verdana" charset="0"/>
              </a:rPr>
              <a:t>Workspace Web client provides simple expanded access from anywhere</a:t>
            </a:r>
          </a:p>
          <a:p>
            <a:pPr marL="515938" indent="-227013"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Issue: 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Lacks the functionality of the client version of WorkSpace</a:t>
            </a:r>
          </a:p>
          <a:p>
            <a:pPr marL="515938" indent="-227013" defTabSz="1097280">
              <a:lnSpc>
                <a:spcPct val="120000"/>
              </a:lnSpc>
              <a:spcBef>
                <a:spcPts val="1200"/>
              </a:spcBef>
              <a:tabLst>
                <a:tab pos="6225386" algn="l"/>
              </a:tabLst>
            </a:pPr>
            <a:r>
              <a:rPr lang="en-US" sz="1400" b="1" dirty="0">
                <a:latin typeface="Verdana" charset="0"/>
                <a:ea typeface="Verdana" charset="0"/>
                <a:cs typeface="Verdana" charset="0"/>
              </a:rPr>
              <a:t>Solution: 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There is a client for Windows, Mac, iPad, Android, Fire, Zero and Chromebook</a:t>
            </a:r>
          </a:p>
        </p:txBody>
      </p:sp>
      <p:pic>
        <p:nvPicPr>
          <p:cNvPr id="2050" name="Picture 2" descr="Image result for snort logo">
            <a:extLst>
              <a:ext uri="{FF2B5EF4-FFF2-40B4-BE49-F238E27FC236}">
                <a16:creationId xmlns:a16="http://schemas.microsoft.com/office/drawing/2014/main" id="{B59A9FA3-76ED-4943-BECB-B6B1E5F8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0" y="1423818"/>
            <a:ext cx="2088648" cy="11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04F1F4E1-7906-4A3A-A570-A3A9077C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2" y="4101635"/>
            <a:ext cx="2416844" cy="9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1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W Cover Slides">
  <a:themeElements>
    <a:clrScheme name="Custom 1">
      <a:dk1>
        <a:srgbClr val="FFFFFF"/>
      </a:dk1>
      <a:lt1>
        <a:srgbClr val="CC0000"/>
      </a:lt1>
      <a:dk2>
        <a:srgbClr val="53565B"/>
      </a:dk2>
      <a:lt2>
        <a:srgbClr val="D0CFCE"/>
      </a:lt2>
      <a:accent1>
        <a:srgbClr val="CC0000"/>
      </a:accent1>
      <a:accent2>
        <a:srgbClr val="53565B"/>
      </a:accent2>
      <a:accent3>
        <a:srgbClr val="898A8E"/>
      </a:accent3>
      <a:accent4>
        <a:srgbClr val="BCBCBC"/>
      </a:accent4>
      <a:accent5>
        <a:srgbClr val="E6EAEB"/>
      </a:accent5>
      <a:accent6>
        <a:srgbClr val="FFFFFF"/>
      </a:accent6>
      <a:hlink>
        <a:srgbClr val="CC0000"/>
      </a:hlink>
      <a:folHlink>
        <a:srgbClr val="898A8E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59547E6-AC6E-5642-98CE-7E83CD404081}" vid="{ED68706E-18DA-624F-801D-4991F7E00A18}"/>
    </a:ext>
  </a:extLst>
</a:theme>
</file>

<file path=ppt/theme/theme2.xml><?xml version="1.0" encoding="utf-8"?>
<a:theme xmlns:a="http://schemas.openxmlformats.org/drawingml/2006/main" name="CDW PowerPoint Slides">
  <a:themeElements>
    <a:clrScheme name="CDW">
      <a:dk1>
        <a:srgbClr val="FFFFFF"/>
      </a:dk1>
      <a:lt1>
        <a:srgbClr val="CC0000"/>
      </a:lt1>
      <a:dk2>
        <a:srgbClr val="53565B"/>
      </a:dk2>
      <a:lt2>
        <a:srgbClr val="D0CFCE"/>
      </a:lt2>
      <a:accent1>
        <a:srgbClr val="CC0000"/>
      </a:accent1>
      <a:accent2>
        <a:srgbClr val="53565B"/>
      </a:accent2>
      <a:accent3>
        <a:srgbClr val="898A8E"/>
      </a:accent3>
      <a:accent4>
        <a:srgbClr val="BCBCBC"/>
      </a:accent4>
      <a:accent5>
        <a:srgbClr val="D1D0CE"/>
      </a:accent5>
      <a:accent6>
        <a:srgbClr val="FFFFFF"/>
      </a:accent6>
      <a:hlink>
        <a:srgbClr val="CC0000"/>
      </a:hlink>
      <a:folHlink>
        <a:srgbClr val="898A8E"/>
      </a:folHlink>
    </a:clrScheme>
    <a:fontScheme name="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59547E6-AC6E-5642-98CE-7E83CD404081}" vid="{2D0F3A10-A669-ED4C-B930-BDD1CD92B68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BF213FB51B434FB95D0BF388A6BF39" ma:contentTypeVersion="9" ma:contentTypeDescription="Create a new document." ma:contentTypeScope="" ma:versionID="e036c56b74d67f1e5009c5f52dbe1612">
  <xsd:schema xmlns:xsd="http://www.w3.org/2001/XMLSchema" xmlns:xs="http://www.w3.org/2001/XMLSchema" xmlns:p="http://schemas.microsoft.com/office/2006/metadata/properties" xmlns:ns2="3e10aedd-106f-4ac7-ab4e-d7161fe03274" xmlns:ns3="301fd302-f751-45ed-8c40-1ce667e65848" targetNamespace="http://schemas.microsoft.com/office/2006/metadata/properties" ma:root="true" ma:fieldsID="5c1c79e9de5fa37727015895e7b45090" ns2:_="" ns3:_="">
    <xsd:import namespace="3e10aedd-106f-4ac7-ab4e-d7161fe03274"/>
    <xsd:import namespace="301fd302-f751-45ed-8c40-1ce667e658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0aedd-106f-4ac7-ab4e-d7161fe032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fd302-f751-45ed-8c40-1ce667e6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DBA596-A146-47F6-9911-A09EEC9200FB}">
  <ds:schemaRefs>
    <ds:schemaRef ds:uri="http://purl.org/dc/elements/1.1/"/>
    <ds:schemaRef ds:uri="http://schemas.microsoft.com/office/2006/metadata/properties"/>
    <ds:schemaRef ds:uri="3e10aedd-106f-4ac7-ab4e-d7161fe03274"/>
    <ds:schemaRef ds:uri="301fd302-f751-45ed-8c40-1ce667e65848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2D2486C-939E-4EFA-9E3E-F7738D512B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10aedd-106f-4ac7-ab4e-d7161fe03274"/>
    <ds:schemaRef ds:uri="301fd302-f751-45ed-8c40-1ce667e658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51D33F-611F-4F78-87E6-BFD62F2FA5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CDW Cover Slides</Template>
  <TotalTime>2419</TotalTime>
  <Words>795</Words>
  <Application>Microsoft Office PowerPoint</Application>
  <PresentationFormat>Widescreen</PresentationFormat>
  <Paragraphs>192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Corbel</vt:lpstr>
      <vt:lpstr>Lucida Grande</vt:lpstr>
      <vt:lpstr>Noto Sans Symbols</vt:lpstr>
      <vt:lpstr>Verdana</vt:lpstr>
      <vt:lpstr>Wingdings</vt:lpstr>
      <vt:lpstr>CDW Cover Slides</vt:lpstr>
      <vt:lpstr>CDW PowerPoint Slides</vt:lpstr>
      <vt:lpstr>Classroom-in-the-Cloud</vt:lpstr>
      <vt:lpstr>About Suffolk County Community College (SCCC)</vt:lpstr>
      <vt:lpstr>Evolution of SCCC Cybersecurity Lab (v1.0)</vt:lpstr>
      <vt:lpstr>Lessons Learned:  Cybersecurity Lab (v1.0)</vt:lpstr>
      <vt:lpstr>Additional Requirements </vt:lpstr>
      <vt:lpstr>Evolution of SCCC Cybersecurity Lab (v2.0)</vt:lpstr>
      <vt:lpstr>Why AWS &amp; CDWG?</vt:lpstr>
      <vt:lpstr>Infrastructure Overview</vt:lpstr>
      <vt:lpstr>Learnings and Improvements</vt:lpstr>
      <vt:lpstr>Student Login Demo</vt:lpstr>
      <vt:lpstr>Login and Use Root Demo</vt:lpstr>
      <vt:lpstr>Run Install Package from CentOS Demo</vt:lpstr>
      <vt:lpstr>CDW Classroom-in-the-Cloud</vt:lpstr>
      <vt:lpstr>Summary of Benefits</vt:lpstr>
      <vt:lpstr>Question &amp; Answer</vt:lpstr>
      <vt:lpstr>Appendix</vt:lpstr>
      <vt:lpstr>Accessing the Classroom-in-the-Cloud</vt:lpstr>
      <vt:lpstr>Administrative Oversight in Environment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Kaeli O?Connor</dc:creator>
  <cp:lastModifiedBy>Calvin Vass</cp:lastModifiedBy>
  <cp:revision>55</cp:revision>
  <cp:lastPrinted>2019-10-14T20:10:24Z</cp:lastPrinted>
  <dcterms:created xsi:type="dcterms:W3CDTF">2018-12-18T20:43:38Z</dcterms:created>
  <dcterms:modified xsi:type="dcterms:W3CDTF">2019-10-15T04:31:27Z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0x01010095BF213FB51B434FB95D0BF388A6BF39</vt:lpwstr>
  </property>
</Properties>
</file>