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5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slide" Target="slides/slide18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24" Type="http://schemas.openxmlformats.org/officeDocument/2006/relationships/slide" Target="slides/slide20.xml"/><Relationship Id="rId12" Type="http://schemas.openxmlformats.org/officeDocument/2006/relationships/slide" Target="slides/slide8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64f94aa0f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g64f94aa0f9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64fa27edf4_0_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64fa27edf4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19125" y="45561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6000"/>
              <a:buFont typeface="Calibri"/>
              <a:buNone/>
              <a:defRPr b="1" sz="6000">
                <a:solidFill>
                  <a:srgbClr val="F2F2F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619125" y="293528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2F2F2"/>
              </a:buClr>
              <a:buSzPts val="2400"/>
              <a:buNone/>
              <a:defRPr sz="2400">
                <a:solidFill>
                  <a:srgbClr val="F2F2F2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09625" y="6492875"/>
            <a:ext cx="178117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DDEAF6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781425" y="649287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DDEAF6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6CA9"/>
              </a:buClr>
              <a:buSzPts val="4400"/>
              <a:buFont typeface="Calibri"/>
              <a:buNone/>
              <a:defRPr b="1">
                <a:solidFill>
                  <a:srgbClr val="446CA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838200" y="347663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E4D4"/>
              </a:buClr>
              <a:buSzPts val="6000"/>
              <a:buFont typeface="Calibri"/>
              <a:buNone/>
              <a:defRPr b="1" sz="6000">
                <a:solidFill>
                  <a:srgbClr val="FBE4D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838200" y="3227388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839787" y="726281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 sz="4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/>
          <p:nvPr>
            <p:ph idx="2" type="pic"/>
          </p:nvPr>
        </p:nvSpPr>
        <p:spPr>
          <a:xfrm>
            <a:off x="5180012" y="1526381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860424" y="2428875"/>
            <a:ext cx="3932237" cy="39711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7622"/>
              </a:buClr>
              <a:buSzPts val="4400"/>
              <a:buFont typeface="Calibri"/>
              <a:buNone/>
              <a:defRPr b="1">
                <a:solidFill>
                  <a:srgbClr val="EF762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6CA9"/>
              </a:buClr>
              <a:buSzPts val="4400"/>
              <a:buFont typeface="Calibri"/>
              <a:buNone/>
              <a:defRPr b="1">
                <a:solidFill>
                  <a:srgbClr val="446CA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7622"/>
              </a:buClr>
              <a:buSzPts val="3200"/>
              <a:buNone/>
              <a:defRPr b="0" sz="3200">
                <a:solidFill>
                  <a:srgbClr val="EF762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3" name="Google Shape;33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7622"/>
              </a:buClr>
              <a:buSzPts val="3200"/>
              <a:buNone/>
              <a:defRPr b="0" sz="3200">
                <a:solidFill>
                  <a:srgbClr val="EF762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5" name="Google Shape;35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838200" y="160337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  <a:defRPr b="1"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openspaceworld.org/wp2/what-is/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0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creativecommons.org/licenses/by/4.0/" TargetMode="External"/><Relationship Id="rId4" Type="http://schemas.openxmlformats.org/officeDocument/2006/relationships/hyperlink" Target="https://www.educause.edu/community/it-service-management-itsm-community-group" TargetMode="External"/><Relationship Id="rId5" Type="http://schemas.openxmlformats.org/officeDocument/2006/relationships/hyperlink" Target="mailto:itsm@educause.listerv.edu" TargetMode="External"/><Relationship Id="rId6" Type="http://schemas.openxmlformats.org/officeDocument/2006/relationships/hyperlink" Target="http://bit.ly/join-educause-itsm-cg-slack" TargetMode="External"/><Relationship Id="rId7" Type="http://schemas.openxmlformats.org/officeDocument/2006/relationships/hyperlink" Target="mailto:todd.Jensen@nebraska.edu" TargetMode="External"/><Relationship Id="rId8" Type="http://schemas.openxmlformats.org/officeDocument/2006/relationships/hyperlink" Target="mailto:mpautz@usc.edu" TargetMode="Externa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www.educause.edu/community/it-service-management-itsm-community-group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mailto:todd.Jensen@nebraska.edu" TargetMode="External"/><Relationship Id="rId4" Type="http://schemas.openxmlformats.org/officeDocument/2006/relationships/hyperlink" Target="mailto:mpautz@usc.edu" TargetMode="External"/><Relationship Id="rId9" Type="http://schemas.openxmlformats.org/officeDocument/2006/relationships/hyperlink" Target="mailto:scottnemes@sfsu.edu" TargetMode="External"/><Relationship Id="rId5" Type="http://schemas.openxmlformats.org/officeDocument/2006/relationships/hyperlink" Target="mailto:frasek@uncw.edu" TargetMode="External"/><Relationship Id="rId6" Type="http://schemas.openxmlformats.org/officeDocument/2006/relationships/hyperlink" Target="mailto:agerwitz@udel.edu" TargetMode="External"/><Relationship Id="rId7" Type="http://schemas.openxmlformats.org/officeDocument/2006/relationships/hyperlink" Target="mailto:cpl1@uchicago.edu" TargetMode="External"/><Relationship Id="rId8" Type="http://schemas.openxmlformats.org/officeDocument/2006/relationships/hyperlink" Target="mailto:John.Lowe@nau.edu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mailto:dm1315@oit.rutgers.edu" TargetMode="External"/><Relationship Id="rId4" Type="http://schemas.openxmlformats.org/officeDocument/2006/relationships/hyperlink" Target="mailto:tjm@unm.edu" TargetMode="External"/><Relationship Id="rId5" Type="http://schemas.openxmlformats.org/officeDocument/2006/relationships/hyperlink" Target="about:blank" TargetMode="External"/><Relationship Id="rId6" Type="http://schemas.openxmlformats.org/officeDocument/2006/relationships/hyperlink" Target="mailto:lrpegg@uw.edu" TargetMode="External"/><Relationship Id="rId7" Type="http://schemas.openxmlformats.org/officeDocument/2006/relationships/hyperlink" Target="mailto:beth.rugg@uncc.edu" TargetMode="External"/><Relationship Id="rId8" Type="http://schemas.openxmlformats.org/officeDocument/2006/relationships/hyperlink" Target="mailto:taj.wolff@vanderbilt.edu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sites.google.com/a/educause.edu/educause-wiki-site/itsm/itil-webinar-recordings#TOC-Upcoming-Event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 txBox="1"/>
          <p:nvPr>
            <p:ph type="title"/>
          </p:nvPr>
        </p:nvSpPr>
        <p:spPr>
          <a:xfrm>
            <a:off x="838200" y="347663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7200"/>
              <a:buFont typeface="Calibri"/>
              <a:buNone/>
            </a:pPr>
            <a:r>
              <a:rPr lang="en-US" sz="7200">
                <a:solidFill>
                  <a:srgbClr val="000000"/>
                </a:solidFill>
              </a:rPr>
              <a:t>IT Service Management</a:t>
            </a:r>
            <a:br>
              <a:rPr lang="en-US" sz="7200">
                <a:solidFill>
                  <a:srgbClr val="000000"/>
                </a:solidFill>
              </a:rPr>
            </a:br>
            <a:r>
              <a:rPr lang="en-US" sz="7200">
                <a:solidFill>
                  <a:srgbClr val="000000"/>
                </a:solidFill>
              </a:rPr>
              <a:t>in Higher Education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43" name="Google Shape;43;p9"/>
          <p:cNvSpPr txBox="1"/>
          <p:nvPr>
            <p:ph idx="1" type="body"/>
          </p:nvPr>
        </p:nvSpPr>
        <p:spPr>
          <a:xfrm>
            <a:off x="838200" y="3227388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600"/>
              <a:buNone/>
            </a:pPr>
            <a:r>
              <a:rPr lang="en-US" sz="3600">
                <a:solidFill>
                  <a:srgbClr val="000000"/>
                </a:solidFill>
              </a:rPr>
              <a:t>Face-to-Face ITSM Community Group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2F2F2"/>
              </a:buClr>
              <a:buSzPts val="3600"/>
              <a:buNone/>
            </a:pPr>
            <a:r>
              <a:t/>
            </a:r>
            <a:endParaRPr sz="36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2F2F2"/>
              </a:buClr>
              <a:buSzPts val="3600"/>
              <a:buNone/>
            </a:pPr>
            <a:r>
              <a:rPr lang="en-US" sz="3600">
                <a:solidFill>
                  <a:srgbClr val="000000"/>
                </a:solidFill>
              </a:rPr>
              <a:t>PRESENTED BY: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2F2F2"/>
              </a:buClr>
              <a:buSzPts val="3600"/>
              <a:buNone/>
            </a:pPr>
            <a:r>
              <a:rPr lang="en-US" sz="3600">
                <a:solidFill>
                  <a:srgbClr val="000000"/>
                </a:solidFill>
              </a:rPr>
              <a:t>Todd Jensen, ITSM CG Chair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2F2F2"/>
              </a:buClr>
              <a:buSzPts val="3600"/>
              <a:buNone/>
            </a:pPr>
            <a:r>
              <a:rPr lang="en-US" sz="3600">
                <a:solidFill>
                  <a:srgbClr val="000000"/>
                </a:solidFill>
              </a:rPr>
              <a:t>University of Nebraska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/>
          <p:nvPr>
            <p:ph type="title"/>
          </p:nvPr>
        </p:nvSpPr>
        <p:spPr>
          <a:xfrm>
            <a:off x="3586480" y="2087880"/>
            <a:ext cx="5704840" cy="13411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E4D4"/>
              </a:buClr>
              <a:buSzPts val="8000"/>
              <a:buFont typeface="Calibri"/>
              <a:buNone/>
            </a:pPr>
            <a:r>
              <a:rPr lang="en-US" sz="8000"/>
              <a:t>Year Ahead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/>
          <p:nvPr>
            <p:ph type="title"/>
          </p:nvPr>
        </p:nvSpPr>
        <p:spPr>
          <a:xfrm>
            <a:off x="649700" y="365125"/>
            <a:ext cx="9644400" cy="61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6CA9"/>
              </a:buClr>
              <a:buSzPts val="4400"/>
              <a:buFont typeface="Calibri"/>
              <a:buNone/>
            </a:pPr>
            <a:r>
              <a:rPr lang="en-US" sz="6000"/>
              <a:t>2020 - Year Ahead</a:t>
            </a:r>
            <a:endParaRPr sz="6000"/>
          </a:p>
        </p:txBody>
      </p:sp>
      <p:sp>
        <p:nvSpPr>
          <p:cNvPr id="100" name="Google Shape;100;p19"/>
          <p:cNvSpPr txBox="1"/>
          <p:nvPr>
            <p:ph idx="2" type="body"/>
          </p:nvPr>
        </p:nvSpPr>
        <p:spPr>
          <a:xfrm>
            <a:off x="254000" y="1314768"/>
            <a:ext cx="5958840" cy="46766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432" lvl="0" marL="2286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95"/>
              <a:buChar char="•"/>
            </a:pPr>
            <a:r>
              <a:rPr lang="en-US" sz="4495"/>
              <a:t>Diversity, Equity, and Inclusion</a:t>
            </a:r>
            <a:endParaRPr/>
          </a:p>
          <a:p>
            <a:pPr indent="-285432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95"/>
              <a:buChar char="•"/>
            </a:pPr>
            <a:r>
              <a:rPr lang="en-US" sz="4495"/>
              <a:t>ITILv4 </a:t>
            </a:r>
            <a:endParaRPr/>
          </a:p>
          <a:p>
            <a:pPr indent="-285432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95"/>
              <a:buChar char="•"/>
            </a:pPr>
            <a:r>
              <a:rPr lang="en-US" sz="4495"/>
              <a:t>Digital Transformation</a:t>
            </a:r>
            <a:endParaRPr/>
          </a:p>
          <a:p>
            <a:pPr indent="-285432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95"/>
              <a:buChar char="•"/>
            </a:pPr>
            <a:r>
              <a:rPr lang="en-US" sz="4495"/>
              <a:t>AI Support models</a:t>
            </a:r>
            <a:endParaRPr/>
          </a:p>
          <a:p>
            <a:pPr indent="-285432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95"/>
              <a:buChar char="•"/>
            </a:pPr>
            <a:r>
              <a:rPr lang="en-US" sz="4495"/>
              <a:t>Customer Experience Framework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87"/>
              <a:buNone/>
            </a:pPr>
            <a:r>
              <a:t/>
            </a:r>
            <a:endParaRPr sz="3487"/>
          </a:p>
          <a:p>
            <a:pPr indent="-12065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10"/>
              <a:buNone/>
            </a:pPr>
            <a:r>
              <a:t/>
            </a:r>
            <a:endParaRPr sz="3409"/>
          </a:p>
        </p:txBody>
      </p:sp>
      <p:sp>
        <p:nvSpPr>
          <p:cNvPr id="101" name="Google Shape;101;p19"/>
          <p:cNvSpPr txBox="1"/>
          <p:nvPr/>
        </p:nvSpPr>
        <p:spPr>
          <a:xfrm>
            <a:off x="6212840" y="1287304"/>
            <a:ext cx="5430520" cy="46766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59"/>
              <a:buFont typeface="Arial"/>
              <a:buNone/>
            </a:pPr>
            <a:r>
              <a:rPr b="0" i="0" lang="en-US" sz="40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Continued collaboration with other CGs</a:t>
            </a:r>
            <a:endParaRPr/>
          </a:p>
          <a:p>
            <a:pPr indent="-257746" lvl="1" marL="685800" marR="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59"/>
              <a:buFont typeface="Arial"/>
              <a:buChar char="•"/>
            </a:pPr>
            <a:r>
              <a:rPr b="0" i="0" lang="en-US" sz="40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Support Services</a:t>
            </a:r>
            <a:endParaRPr/>
          </a:p>
          <a:p>
            <a:pPr indent="-257746" lvl="1" marL="685800" marR="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59"/>
              <a:buFont typeface="Arial"/>
              <a:buChar char="•"/>
            </a:pPr>
            <a:r>
              <a:rPr b="0" i="0" lang="en-US" sz="40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BRM</a:t>
            </a:r>
            <a:endParaRPr/>
          </a:p>
          <a:p>
            <a:pPr indent="-257746" lvl="1" marL="685800" marR="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59"/>
              <a:buFont typeface="Arial"/>
              <a:buChar char="•"/>
            </a:pPr>
            <a:r>
              <a:rPr b="0" i="0" lang="en-US" sz="40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Management</a:t>
            </a:r>
            <a:endParaRPr/>
          </a:p>
          <a:p>
            <a:pPr indent="-257746" lvl="1" marL="685800" marR="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59"/>
              <a:buFont typeface="Arial"/>
              <a:buChar char="•"/>
            </a:pPr>
            <a:r>
              <a:rPr b="0" i="0" lang="en-US" sz="40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DevOps</a:t>
            </a:r>
            <a:endParaRPr/>
          </a:p>
          <a:p>
            <a:pPr indent="-257746" lvl="1" marL="685800" marR="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59"/>
              <a:buFont typeface="Arial"/>
              <a:buChar char="•"/>
            </a:pPr>
            <a:r>
              <a:rPr b="0" i="0" lang="en-US" sz="40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Comm</a:t>
            </a:r>
            <a:endParaRPr/>
          </a:p>
          <a:p>
            <a:pPr indent="-257746" lvl="1" marL="685800" marR="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59"/>
              <a:buFont typeface="Arial"/>
              <a:buChar char="•"/>
            </a:pPr>
            <a:r>
              <a:rPr b="0" i="0" lang="en-US" sz="40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Women in IT</a:t>
            </a:r>
            <a:endParaRPr/>
          </a:p>
          <a:p>
            <a:pPr indent="-257746" lvl="1" marL="685800" marR="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59"/>
              <a:buFont typeface="Arial"/>
              <a:buChar char="•"/>
            </a:pPr>
            <a:r>
              <a:rPr b="0" i="0" lang="en-US" sz="40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ITANA</a:t>
            </a:r>
            <a:endParaRPr b="0" i="0" sz="224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150"/>
              <a:buFont typeface="Arial"/>
              <a:buNone/>
            </a:pPr>
            <a:r>
              <a:t/>
            </a:r>
            <a:endParaRPr b="0" i="0" sz="31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" lvl="0" marL="22860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80"/>
              <a:buFont typeface="Arial"/>
              <a:buNone/>
            </a:pPr>
            <a:r>
              <a:t/>
            </a:r>
            <a:endParaRPr b="0" i="0" sz="308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/>
          <p:nvPr>
            <p:ph type="title"/>
          </p:nvPr>
        </p:nvSpPr>
        <p:spPr>
          <a:xfrm>
            <a:off x="3657600" y="2758440"/>
            <a:ext cx="5704840" cy="13411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E4D4"/>
              </a:buClr>
              <a:buSzPts val="7200"/>
              <a:buFont typeface="Calibri"/>
              <a:buNone/>
            </a:pPr>
            <a:r>
              <a:rPr lang="en-US" sz="7200"/>
              <a:t>Interactive Discussion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6CA9"/>
              </a:buClr>
              <a:buSzPts val="7200"/>
              <a:buFont typeface="Calibri"/>
              <a:buNone/>
            </a:pPr>
            <a:r>
              <a:rPr lang="en-US" sz="6000"/>
              <a:t>Community Discussion</a:t>
            </a:r>
            <a:endParaRPr sz="6000"/>
          </a:p>
        </p:txBody>
      </p:sp>
      <p:sp>
        <p:nvSpPr>
          <p:cNvPr id="112" name="Google Shape;112;p21"/>
          <p:cNvSpPr txBox="1"/>
          <p:nvPr>
            <p:ph idx="2" type="body"/>
          </p:nvPr>
        </p:nvSpPr>
        <p:spPr>
          <a:xfrm>
            <a:off x="605199" y="1800581"/>
            <a:ext cx="10354532" cy="45397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u="sng">
                <a:solidFill>
                  <a:schemeClr val="hlink"/>
                </a:solidFill>
                <a:hlinkClick r:id="rId3"/>
              </a:rPr>
              <a:t>OpenSpaceWorld.Org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Unconference like – 30 years of use millions of meetings</a:t>
            </a:r>
            <a:endParaRPr/>
          </a:p>
          <a:p>
            <a:pPr indent="-2540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en-US" sz="4000"/>
              <a:t>The </a:t>
            </a:r>
            <a:r>
              <a:rPr b="1" lang="en-US" sz="4000"/>
              <a:t>Law of Mobility</a:t>
            </a:r>
            <a:r>
              <a:rPr lang="en-US" sz="4000"/>
              <a:t>: you take responsibility for what you care about - use your own mobility to move to whatever place you can best contribute, collaborate and learn.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6CA9"/>
              </a:buClr>
              <a:buSzPts val="7200"/>
              <a:buFont typeface="Calibri"/>
              <a:buNone/>
            </a:pPr>
            <a:r>
              <a:rPr lang="en-US" sz="6000"/>
              <a:t>Community Discussion</a:t>
            </a:r>
            <a:endParaRPr sz="6000"/>
          </a:p>
        </p:txBody>
      </p:sp>
      <p:sp>
        <p:nvSpPr>
          <p:cNvPr id="118" name="Google Shape;118;p22"/>
          <p:cNvSpPr txBox="1"/>
          <p:nvPr>
            <p:ph idx="2" type="body"/>
          </p:nvPr>
        </p:nvSpPr>
        <p:spPr>
          <a:xfrm>
            <a:off x="819861" y="1791554"/>
            <a:ext cx="10477024" cy="44827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4400"/>
              <a:t>Four </a:t>
            </a:r>
            <a:r>
              <a:rPr b="1" lang="en-US" sz="4400" u="sng"/>
              <a:t>principles:</a:t>
            </a:r>
            <a:endParaRPr sz="4400"/>
          </a:p>
          <a:p>
            <a:pPr indent="-742950" lvl="0" marL="7429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AutoNum type="arabicPeriod"/>
            </a:pPr>
            <a:r>
              <a:rPr lang="en-US" sz="4400"/>
              <a:t>Whomever joins are the right people.</a:t>
            </a:r>
            <a:endParaRPr/>
          </a:p>
          <a:p>
            <a:pPr indent="-742950" lvl="0" marL="7429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AutoNum type="arabicPeriod"/>
            </a:pPr>
            <a:r>
              <a:rPr lang="en-US" sz="4400"/>
              <a:t>Whatever happens is the only thing that could have happened.</a:t>
            </a:r>
            <a:endParaRPr/>
          </a:p>
          <a:p>
            <a:pPr indent="-742950" lvl="0" marL="7429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AutoNum type="arabicPeriod"/>
            </a:pPr>
            <a:r>
              <a:rPr lang="en-US" sz="4400"/>
              <a:t>When it starts it’s the right time.</a:t>
            </a:r>
            <a:endParaRPr/>
          </a:p>
          <a:p>
            <a:pPr indent="-742950" lvl="0" marL="7429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AutoNum type="arabicPeriod"/>
            </a:pPr>
            <a:r>
              <a:rPr lang="en-US" sz="4400"/>
              <a:t>When it's over, it's over.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3"/>
          <p:cNvSpPr txBox="1"/>
          <p:nvPr>
            <p:ph type="title"/>
          </p:nvPr>
        </p:nvSpPr>
        <p:spPr>
          <a:xfrm>
            <a:off x="2076700" y="379575"/>
            <a:ext cx="7469700" cy="524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E4D4"/>
              </a:buClr>
              <a:buSzPts val="7200"/>
              <a:buFont typeface="Calibri"/>
              <a:buNone/>
            </a:pPr>
            <a:r>
              <a:rPr lang="en-US"/>
              <a:t>Seed Topics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E4D4"/>
              </a:buClr>
              <a:buSzPts val="7200"/>
              <a:buFont typeface="Calibri"/>
              <a:buNone/>
            </a:pPr>
            <a:r>
              <a:t/>
            </a:r>
            <a:endParaRPr sz="72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E4D4"/>
              </a:buClr>
              <a:buSzPts val="7200"/>
              <a:buFont typeface="Calibri"/>
              <a:buNone/>
            </a:pPr>
            <a:r>
              <a:rPr lang="en-US" sz="9000"/>
              <a:t>PollEV.com/</a:t>
            </a:r>
            <a:endParaRPr sz="9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E4D4"/>
              </a:buClr>
              <a:buSzPts val="7200"/>
              <a:buFont typeface="Calibri"/>
              <a:buNone/>
            </a:pPr>
            <a:r>
              <a:rPr lang="en-US" sz="9000"/>
              <a:t>toddjensen435</a:t>
            </a:r>
            <a:endParaRPr sz="9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E4D4"/>
              </a:buClr>
              <a:buSzPts val="7200"/>
              <a:buFont typeface="Calibri"/>
              <a:buNone/>
            </a:pPr>
            <a:r>
              <a:t/>
            </a:r>
            <a:endParaRPr sz="7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24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0" name="Google Shape;130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38347"/>
            <a:ext cx="12192000" cy="68579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6CA9"/>
              </a:buClr>
              <a:buSzPts val="7200"/>
              <a:buFont typeface="Calibri"/>
              <a:buNone/>
            </a:pPr>
            <a:r>
              <a:rPr lang="en-US" sz="6000"/>
              <a:t>Seed Topics</a:t>
            </a:r>
            <a:endParaRPr sz="6000"/>
          </a:p>
        </p:txBody>
      </p:sp>
      <p:sp>
        <p:nvSpPr>
          <p:cNvPr id="136" name="Google Shape;136;p25"/>
          <p:cNvSpPr txBox="1"/>
          <p:nvPr>
            <p:ph idx="2" type="body"/>
          </p:nvPr>
        </p:nvSpPr>
        <p:spPr>
          <a:xfrm>
            <a:off x="302599" y="1690540"/>
            <a:ext cx="11145282" cy="4596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742950" lvl="0" marL="7429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AutoNum type="arabicPeriod"/>
            </a:pPr>
            <a:r>
              <a:rPr lang="en-US" sz="4800"/>
              <a:t>DEI and Service Management</a:t>
            </a:r>
            <a:endParaRPr/>
          </a:p>
          <a:p>
            <a:pPr indent="-742950" lvl="0" marL="7429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AutoNum type="arabicPeriod"/>
            </a:pPr>
            <a:r>
              <a:rPr lang="en-US" sz="4800"/>
              <a:t>Service Catalog, what’s the big deal?</a:t>
            </a:r>
            <a:endParaRPr/>
          </a:p>
          <a:p>
            <a:pPr indent="-742950" lvl="0" marL="7429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AutoNum type="arabicPeriod"/>
            </a:pPr>
            <a:r>
              <a:rPr lang="en-US" sz="4800"/>
              <a:t>Service Management and the PMO</a:t>
            </a:r>
            <a:endParaRPr sz="48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br>
              <a:rPr lang="en-US" sz="4800"/>
            </a:br>
            <a:br>
              <a:rPr lang="en-US"/>
            </a:b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6"/>
          <p:cNvSpPr txBox="1"/>
          <p:nvPr/>
        </p:nvSpPr>
        <p:spPr>
          <a:xfrm>
            <a:off x="1000387" y="2350169"/>
            <a:ext cx="10542256" cy="3547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26"/>
          <p:cNvSpPr txBox="1"/>
          <p:nvPr>
            <p:ph type="title"/>
          </p:nvPr>
        </p:nvSpPr>
        <p:spPr>
          <a:xfrm>
            <a:off x="817863" y="278898"/>
            <a:ext cx="8424529" cy="70627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6CA9"/>
              </a:buClr>
              <a:buSzPts val="6000"/>
              <a:buFont typeface="Calibri"/>
              <a:buNone/>
            </a:pPr>
            <a:r>
              <a:rPr lang="en-US" sz="6000">
                <a:solidFill>
                  <a:srgbClr val="446CA9"/>
                </a:solidFill>
              </a:rPr>
              <a:t>Contact Information </a:t>
            </a:r>
            <a:endParaRPr sz="6000"/>
          </a:p>
        </p:txBody>
      </p:sp>
      <p:sp>
        <p:nvSpPr>
          <p:cNvPr id="143" name="Google Shape;143;p26"/>
          <p:cNvSpPr txBox="1"/>
          <p:nvPr/>
        </p:nvSpPr>
        <p:spPr>
          <a:xfrm>
            <a:off x="1303420" y="5943464"/>
            <a:ext cx="9316454" cy="7630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NOTE: This presentation leaves copyright of the content to the presenter. Unless otherwise noted in the materials, uploaded content carries the </a:t>
            </a:r>
            <a:r>
              <a:rPr b="0" i="0" lang="en-US" sz="12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Creative Commons Attribution 4.0 International (CC BY 4.0), </a:t>
            </a: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grants usage to the general public, with appropriate credit to the author.</a:t>
            </a:r>
            <a:endParaRPr/>
          </a:p>
        </p:txBody>
      </p:sp>
      <p:sp>
        <p:nvSpPr>
          <p:cNvPr id="144" name="Google Shape;144;p26"/>
          <p:cNvSpPr txBox="1"/>
          <p:nvPr>
            <p:ph idx="1" type="body"/>
          </p:nvPr>
        </p:nvSpPr>
        <p:spPr>
          <a:xfrm>
            <a:off x="487699" y="1407180"/>
            <a:ext cx="11111770" cy="4507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71500" lvl="0" marL="5715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9"/>
              <a:buFont typeface="Arial"/>
              <a:buChar char="•"/>
            </a:pPr>
            <a:r>
              <a:rPr lang="en-US" sz="3409" u="sng">
                <a:solidFill>
                  <a:schemeClr val="hlink"/>
                </a:solidFill>
                <a:hlinkClick r:id="rId4"/>
              </a:rPr>
              <a:t>ITSM CG Web</a:t>
            </a:r>
            <a:endParaRPr sz="3409"/>
          </a:p>
          <a:p>
            <a:pPr indent="-571500" lvl="0" marL="5715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9"/>
              <a:buFont typeface="Arial"/>
              <a:buChar char="•"/>
            </a:pPr>
            <a:r>
              <a:rPr lang="en-US" sz="3409"/>
              <a:t>Listserv - </a:t>
            </a:r>
            <a:r>
              <a:rPr lang="en-US" sz="3409" u="sng">
                <a:solidFill>
                  <a:schemeClr val="hlink"/>
                </a:solidFill>
                <a:hlinkClick r:id="rId5"/>
              </a:rPr>
              <a:t>itsm@educause.listerv.edu</a:t>
            </a:r>
            <a:endParaRPr sz="3409"/>
          </a:p>
          <a:p>
            <a:pPr indent="-571500" lvl="0" marL="5715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9"/>
              <a:buFont typeface="Arial"/>
              <a:buChar char="•"/>
            </a:pPr>
            <a:r>
              <a:rPr lang="en-US" sz="3409"/>
              <a:t>Slack - </a:t>
            </a:r>
            <a:r>
              <a:rPr lang="en-US" sz="3409" u="sng">
                <a:solidFill>
                  <a:schemeClr val="hlink"/>
                </a:solidFill>
                <a:hlinkClick r:id="rId6"/>
              </a:rPr>
              <a:t>itsm-cg-educause.slack.com</a:t>
            </a:r>
            <a:endParaRPr sz="3409"/>
          </a:p>
          <a:p>
            <a:pPr indent="-571500" lvl="0" marL="5715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9"/>
              <a:buFont typeface="Arial"/>
              <a:buChar char="•"/>
            </a:pPr>
            <a:r>
              <a:rPr lang="en-US" sz="3409"/>
              <a:t>Todd Jensen - CG Chair </a:t>
            </a:r>
            <a:r>
              <a:rPr lang="en-US" sz="3409" u="sng">
                <a:solidFill>
                  <a:schemeClr val="hlink"/>
                </a:solidFill>
                <a:hlinkClick r:id="rId7"/>
              </a:rPr>
              <a:t>todd.Jensen@nebraska.edu</a:t>
            </a:r>
            <a:endParaRPr sz="3409"/>
          </a:p>
          <a:p>
            <a:pPr indent="-571500" lvl="0" marL="5715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9"/>
              <a:buFont typeface="Arial"/>
              <a:buChar char="•"/>
            </a:pPr>
            <a:r>
              <a:rPr lang="en-US" sz="3409"/>
              <a:t>Mitch Pautz – CG Outgoing Chair </a:t>
            </a:r>
            <a:r>
              <a:rPr lang="en-US" sz="3409" u="sng">
                <a:solidFill>
                  <a:schemeClr val="hlink"/>
                </a:solidFill>
                <a:hlinkClick r:id="rId8"/>
              </a:rPr>
              <a:t>mpautz@usc.edu</a:t>
            </a:r>
            <a:endParaRPr sz="3409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6CA9"/>
              </a:buClr>
              <a:buSzPts val="7200"/>
              <a:buFont typeface="Calibri"/>
              <a:buNone/>
            </a:pPr>
            <a:r>
              <a:rPr lang="en-US" sz="6000"/>
              <a:t>Thank you!</a:t>
            </a:r>
            <a:endParaRPr sz="6000"/>
          </a:p>
        </p:txBody>
      </p:sp>
      <p:sp>
        <p:nvSpPr>
          <p:cNvPr id="150" name="Google Shape;150;p27"/>
          <p:cNvSpPr txBox="1"/>
          <p:nvPr>
            <p:ph idx="2" type="body"/>
          </p:nvPr>
        </p:nvSpPr>
        <p:spPr>
          <a:xfrm>
            <a:off x="838200" y="1690688"/>
            <a:ext cx="10104120" cy="44256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Write your </a:t>
            </a:r>
            <a:r>
              <a:rPr lang="en-US" u="sng"/>
              <a:t>name</a:t>
            </a:r>
            <a:r>
              <a:rPr lang="en-US"/>
              <a:t> and </a:t>
            </a:r>
            <a:r>
              <a:rPr lang="en-US" u="sng"/>
              <a:t>email</a:t>
            </a:r>
            <a:r>
              <a:rPr lang="en-US"/>
              <a:t> on the topic sheet(s) for which you wish to continue the dialogue started here today. * if you are willing to help facilitate.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Contact us if you want to be involved in our Steering Team or want help facilitating a dialogue of your own.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More details about the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Educause ITSM CG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6CA9"/>
              </a:buClr>
              <a:buSzPts val="7200"/>
              <a:buFont typeface="Calibri"/>
              <a:buNone/>
            </a:pPr>
            <a:r>
              <a:rPr lang="en-US" sz="6000"/>
              <a:t>Agenda</a:t>
            </a:r>
            <a:endParaRPr sz="6000"/>
          </a:p>
        </p:txBody>
      </p:sp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838200" y="1825526"/>
            <a:ext cx="10660573" cy="4408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94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/>
              <a:t>About IT Service Management Community Group – ITSM CG</a:t>
            </a:r>
            <a:endParaRPr/>
          </a:p>
          <a:p>
            <a:pPr indent="-279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/>
              <a:t>Year in Review</a:t>
            </a:r>
            <a:endParaRPr/>
          </a:p>
          <a:p>
            <a:pPr indent="-279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/>
              <a:t>Plans for 2020</a:t>
            </a:r>
            <a:endParaRPr/>
          </a:p>
          <a:p>
            <a:pPr indent="-279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/>
              <a:t>Community Discussion – Open Spaces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8"/>
          <p:cNvSpPr txBox="1"/>
          <p:nvPr>
            <p:ph type="title"/>
          </p:nvPr>
        </p:nvSpPr>
        <p:spPr>
          <a:xfrm>
            <a:off x="792961" y="477600"/>
            <a:ext cx="8440392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6CA9"/>
              </a:buClr>
              <a:buSzPts val="5400"/>
              <a:buFont typeface="Calibri"/>
              <a:buNone/>
            </a:pPr>
            <a:r>
              <a:rPr lang="en-US" sz="6000">
                <a:solidFill>
                  <a:srgbClr val="446CA9"/>
                </a:solidFill>
              </a:rPr>
              <a:t>Session Evaluations</a:t>
            </a:r>
            <a:br>
              <a:rPr lang="en-US" sz="2520"/>
            </a:br>
            <a:r>
              <a:rPr lang="en-US" sz="1979"/>
              <a:t>There are two ways to access the session and presenter evaluations:</a:t>
            </a:r>
            <a:endParaRPr sz="1800"/>
          </a:p>
        </p:txBody>
      </p:sp>
      <p:sp>
        <p:nvSpPr>
          <p:cNvPr id="156" name="Google Shape;156;p28"/>
          <p:cNvSpPr txBox="1"/>
          <p:nvPr/>
        </p:nvSpPr>
        <p:spPr>
          <a:xfrm>
            <a:off x="1000387" y="2350169"/>
            <a:ext cx="7547810" cy="31282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6CA9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rgbClr val="446CA9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46CA9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rgbClr val="446CA9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/>
          </a:p>
        </p:txBody>
      </p:sp>
      <p:sp>
        <p:nvSpPr>
          <p:cNvPr id="157" name="Google Shape;157;p28"/>
          <p:cNvSpPr txBox="1"/>
          <p:nvPr/>
        </p:nvSpPr>
        <p:spPr>
          <a:xfrm>
            <a:off x="1534491" y="3728342"/>
            <a:ext cx="2957298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the mobile app, click on the session you want from the schedule &gt; then scroll down or click on the associated resources &gt; and the </a:t>
            </a:r>
            <a:r>
              <a:rPr b="0" i="0" lang="en-US" sz="1600" u="none" cap="none" strike="noStrike">
                <a:solidFill>
                  <a:srgbClr val="446CA9"/>
                </a:solidFill>
                <a:latin typeface="Calibri"/>
                <a:ea typeface="Calibri"/>
                <a:cs typeface="Calibri"/>
                <a:sym typeface="Calibri"/>
              </a:rPr>
              <a:t>evaluation </a:t>
            </a: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 pop up in the list</a:t>
            </a:r>
            <a:endParaRPr/>
          </a:p>
        </p:txBody>
      </p:sp>
      <p:sp>
        <p:nvSpPr>
          <p:cNvPr id="158" name="Google Shape;158;p28"/>
          <p:cNvSpPr txBox="1"/>
          <p:nvPr/>
        </p:nvSpPr>
        <p:spPr>
          <a:xfrm>
            <a:off x="1534491" y="2434960"/>
            <a:ext cx="2771747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the online agenda, click on the “</a:t>
            </a:r>
            <a:r>
              <a:rPr lang="en-US" sz="1600">
                <a:solidFill>
                  <a:srgbClr val="446CA9"/>
                </a:solidFill>
                <a:latin typeface="Calibri"/>
                <a:ea typeface="Calibri"/>
                <a:cs typeface="Calibri"/>
                <a:sym typeface="Calibri"/>
              </a:rPr>
              <a:t>Evaluate Session</a:t>
            </a: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 link</a:t>
            </a:r>
            <a:endParaRPr/>
          </a:p>
        </p:txBody>
      </p:sp>
      <p:pic>
        <p:nvPicPr>
          <p:cNvPr id="159" name="Google Shape;159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42790" y="1477075"/>
            <a:ext cx="7573186" cy="1944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91250" y="3574775"/>
            <a:ext cx="7402075" cy="2993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6CA9"/>
              </a:buClr>
              <a:buSzPts val="7200"/>
              <a:buFont typeface="Calibri"/>
              <a:buNone/>
            </a:pPr>
            <a:r>
              <a:rPr lang="en-US" sz="6000"/>
              <a:t>About the CG</a:t>
            </a:r>
            <a:endParaRPr sz="6000"/>
          </a:p>
        </p:txBody>
      </p:sp>
      <p:sp>
        <p:nvSpPr>
          <p:cNvPr id="55" name="Google Shape;55;p11"/>
          <p:cNvSpPr txBox="1"/>
          <p:nvPr>
            <p:ph idx="2" type="body"/>
          </p:nvPr>
        </p:nvSpPr>
        <p:spPr>
          <a:xfrm>
            <a:off x="838200" y="1690686"/>
            <a:ext cx="10504688" cy="44827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3749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40"/>
              <a:buChar char="•"/>
            </a:pPr>
            <a:r>
              <a:rPr lang="en-US" sz="3740"/>
              <a:t>~1500 members – ITSM Educause listserv</a:t>
            </a:r>
            <a:endParaRPr/>
          </a:p>
          <a:p>
            <a:pPr indent="-23749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740"/>
              <a:buChar char="•"/>
            </a:pPr>
            <a:r>
              <a:rPr lang="en-US" sz="3740"/>
              <a:t>Steering committee - Meets monthly</a:t>
            </a:r>
            <a:endParaRPr/>
          </a:p>
          <a:p>
            <a:pPr indent="-237490" lvl="1" marL="685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740"/>
              <a:buChar char="•"/>
            </a:pPr>
            <a:r>
              <a:rPr lang="en-US" sz="3740"/>
              <a:t>Community event planning</a:t>
            </a:r>
            <a:endParaRPr/>
          </a:p>
          <a:p>
            <a:pPr indent="-237490" lvl="1" marL="685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740"/>
              <a:buChar char="•"/>
            </a:pPr>
            <a:r>
              <a:rPr lang="en-US" sz="3740"/>
              <a:t>Educause content and programming</a:t>
            </a:r>
            <a:endParaRPr/>
          </a:p>
          <a:p>
            <a:pPr indent="-237490" lvl="1" marL="685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740"/>
              <a:buChar char="•"/>
            </a:pPr>
            <a:r>
              <a:rPr lang="en-US" sz="3740"/>
              <a:t>Working Group opportunities</a:t>
            </a:r>
            <a:endParaRPr/>
          </a:p>
          <a:p>
            <a:pPr indent="-237490" lvl="1" marL="685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740"/>
              <a:buChar char="•"/>
            </a:pPr>
            <a:r>
              <a:rPr lang="en-US" sz="3740"/>
              <a:t>Collaborate to drive change in solutions</a:t>
            </a:r>
            <a:endParaRPr/>
          </a:p>
          <a:p>
            <a:pPr indent="-7747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2380"/>
          </a:p>
          <a:p>
            <a:pPr indent="-7747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238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/>
          <p:nvPr>
            <p:ph type="title"/>
          </p:nvPr>
        </p:nvSpPr>
        <p:spPr>
          <a:xfrm>
            <a:off x="3434080" y="2758440"/>
            <a:ext cx="5704840" cy="13411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E4D4"/>
              </a:buClr>
              <a:buSzPts val="7200"/>
              <a:buFont typeface="Calibri"/>
              <a:buNone/>
            </a:pPr>
            <a:r>
              <a:rPr lang="en-US" sz="7200"/>
              <a:t>Steering Committee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/>
          <p:nvPr>
            <p:ph type="title"/>
          </p:nvPr>
        </p:nvSpPr>
        <p:spPr>
          <a:xfrm>
            <a:off x="621625" y="379550"/>
            <a:ext cx="8546400" cy="61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6CA9"/>
              </a:buClr>
              <a:buSzPts val="3600"/>
              <a:buFont typeface="Calibri"/>
              <a:buNone/>
            </a:pPr>
            <a:r>
              <a:rPr lang="en-US" sz="6000"/>
              <a:t>Steering Committee</a:t>
            </a:r>
            <a:endParaRPr sz="6000"/>
          </a:p>
        </p:txBody>
      </p:sp>
      <p:sp>
        <p:nvSpPr>
          <p:cNvPr id="66" name="Google Shape;66;p13"/>
          <p:cNvSpPr txBox="1"/>
          <p:nvPr>
            <p:ph idx="2" type="body"/>
          </p:nvPr>
        </p:nvSpPr>
        <p:spPr>
          <a:xfrm>
            <a:off x="198125" y="1266974"/>
            <a:ext cx="11861700" cy="503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1459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US" sz="2400"/>
              <a:t>Todd Jensen, ITSM CG Chair -  </a:t>
            </a:r>
            <a:r>
              <a:rPr lang="en-US" sz="2400"/>
              <a:t>Manager, IT Service Management, U Nebraska (</a:t>
            </a:r>
            <a:r>
              <a:rPr lang="en-US" sz="2400" u="sng">
                <a:solidFill>
                  <a:schemeClr val="hlink"/>
                </a:solidFill>
                <a:hlinkClick r:id="rId3"/>
              </a:rPr>
              <a:t>todd.Jensen@nebraska.edu</a:t>
            </a:r>
            <a:r>
              <a:rPr lang="en-US" sz="2400"/>
              <a:t>)</a:t>
            </a:r>
            <a:endParaRPr sz="2400"/>
          </a:p>
          <a:p>
            <a:pPr indent="-251459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US" sz="2400"/>
              <a:t>Mitch Pautz, ITSM CG Chair – Outgoing -  </a:t>
            </a:r>
            <a:r>
              <a:rPr lang="en-US" sz="2400"/>
              <a:t>IT Service Management Analyst, USC (</a:t>
            </a:r>
            <a:r>
              <a:rPr lang="en-US" sz="2400" u="sng">
                <a:solidFill>
                  <a:schemeClr val="hlink"/>
                </a:solidFill>
                <a:hlinkClick r:id="rId4"/>
              </a:rPr>
              <a:t>mpautz@usc.edu</a:t>
            </a:r>
            <a:r>
              <a:rPr lang="en-US" sz="2400"/>
              <a:t>)</a:t>
            </a:r>
            <a:endParaRPr sz="24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</a:pPr>
            <a:r>
              <a:t/>
            </a:r>
            <a:endParaRPr b="1" sz="2400"/>
          </a:p>
          <a:p>
            <a:pPr indent="-251459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US" sz="2400"/>
              <a:t>Kara Frase</a:t>
            </a:r>
            <a:r>
              <a:rPr lang="en-US" sz="2400"/>
              <a:t>, ITSM Implementation Coordinator, UNC Wilmington (</a:t>
            </a:r>
            <a:r>
              <a:rPr lang="en-US" sz="2400" u="sng">
                <a:solidFill>
                  <a:schemeClr val="hlink"/>
                </a:solidFill>
                <a:hlinkClick r:id="rId5"/>
              </a:rPr>
              <a:t>frasek@uncw.edu</a:t>
            </a:r>
            <a:r>
              <a:rPr lang="en-US" sz="2400"/>
              <a:t>)</a:t>
            </a:r>
            <a:endParaRPr b="1" sz="2400"/>
          </a:p>
          <a:p>
            <a:pPr indent="-251459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US" sz="2400"/>
              <a:t>Ann Gerwitz</a:t>
            </a:r>
            <a:r>
              <a:rPr lang="en-US" sz="2400"/>
              <a:t>, Director, IT Service Management, University of Delaware (</a:t>
            </a:r>
            <a:r>
              <a:rPr lang="en-US" sz="2400" u="sng">
                <a:solidFill>
                  <a:schemeClr val="hlink"/>
                </a:solidFill>
                <a:hlinkClick r:id="rId6"/>
              </a:rPr>
              <a:t>agerwitz@udel.edu</a:t>
            </a:r>
            <a:r>
              <a:rPr lang="en-US" sz="2400"/>
              <a:t>)</a:t>
            </a:r>
            <a:endParaRPr sz="2400"/>
          </a:p>
          <a:p>
            <a:pPr indent="-251459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US" sz="2400"/>
              <a:t>Corey Liss, </a:t>
            </a:r>
            <a:r>
              <a:rPr lang="en-US" sz="2400"/>
              <a:t>Manager, Service Delivery, U Chicago - (</a:t>
            </a:r>
            <a:r>
              <a:rPr lang="en-US" sz="2400" u="sng">
                <a:solidFill>
                  <a:schemeClr val="hlink"/>
                </a:solidFill>
                <a:hlinkClick r:id="rId7"/>
              </a:rPr>
              <a:t>cpl1@uchicago.edu</a:t>
            </a:r>
            <a:r>
              <a:rPr lang="en-US" sz="2400"/>
              <a:t>)</a:t>
            </a:r>
            <a:endParaRPr b="1" sz="2400"/>
          </a:p>
          <a:p>
            <a:pPr indent="-251459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US" sz="2400"/>
              <a:t>John Lowe</a:t>
            </a:r>
            <a:r>
              <a:rPr lang="en-US" sz="2400"/>
              <a:t>, App System Analyst, North Arizona University (</a:t>
            </a:r>
            <a:r>
              <a:rPr lang="en-US" sz="2400" u="sng">
                <a:solidFill>
                  <a:schemeClr val="hlink"/>
                </a:solidFill>
                <a:hlinkClick r:id="rId8"/>
              </a:rPr>
              <a:t>John.Lowe​@nau.edu</a:t>
            </a:r>
            <a:r>
              <a:rPr lang="en-US" sz="2400"/>
              <a:t>)</a:t>
            </a:r>
            <a:endParaRPr sz="2400"/>
          </a:p>
          <a:p>
            <a:pPr indent="-251459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US" sz="2400"/>
              <a:t>Scott Nemes</a:t>
            </a:r>
            <a:r>
              <a:rPr lang="en-US" sz="2400"/>
              <a:t>, Director, Service Management, San Francisco State University (</a:t>
            </a:r>
            <a:r>
              <a:rPr lang="en-US" sz="2400" u="sng">
                <a:solidFill>
                  <a:schemeClr val="hlink"/>
                </a:solidFill>
                <a:hlinkClick r:id="rId9"/>
              </a:rPr>
              <a:t>scottnemes@sfsu.edu</a:t>
            </a:r>
            <a:r>
              <a:rPr lang="en-US" sz="2400"/>
              <a:t>)</a:t>
            </a:r>
            <a:endParaRPr b="1" sz="2400"/>
          </a:p>
          <a:p>
            <a:pPr indent="-11684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60"/>
              <a:buNone/>
            </a:pPr>
            <a:r>
              <a:t/>
            </a:r>
            <a:endParaRPr sz="176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/>
          <p:nvPr>
            <p:ph type="title"/>
          </p:nvPr>
        </p:nvSpPr>
        <p:spPr>
          <a:xfrm>
            <a:off x="664150" y="365125"/>
            <a:ext cx="10689600" cy="61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6CA9"/>
              </a:buClr>
              <a:buSzPts val="3600"/>
              <a:buFont typeface="Calibri"/>
              <a:buNone/>
            </a:pPr>
            <a:r>
              <a:rPr lang="en-US" sz="6000"/>
              <a:t>Steering Committee</a:t>
            </a:r>
            <a:endParaRPr sz="6000"/>
          </a:p>
        </p:txBody>
      </p:sp>
      <p:sp>
        <p:nvSpPr>
          <p:cNvPr id="72" name="Google Shape;72;p14"/>
          <p:cNvSpPr txBox="1"/>
          <p:nvPr>
            <p:ph idx="2" type="body"/>
          </p:nvPr>
        </p:nvSpPr>
        <p:spPr>
          <a:xfrm>
            <a:off x="347291" y="1188146"/>
            <a:ext cx="11323200" cy="471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67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b="1" lang="en-US" sz="2400"/>
              <a:t>Deborah McDaniel</a:t>
            </a:r>
            <a:r>
              <a:rPr lang="en-US" sz="2400"/>
              <a:t>, Associate Director, IT Service Management, Rutgers University (</a:t>
            </a:r>
            <a:r>
              <a:rPr lang="en-US" sz="2400" u="sng">
                <a:solidFill>
                  <a:schemeClr val="hlink"/>
                </a:solidFill>
                <a:hlinkClick r:id="rId3"/>
              </a:rPr>
              <a:t>dm1315@oit.rutgers.edu</a:t>
            </a:r>
            <a:r>
              <a:rPr lang="en-US" sz="2400"/>
              <a:t>)</a:t>
            </a:r>
            <a:endParaRPr b="1" sz="2400"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US" sz="2400"/>
              <a:t>TJ Martinez, </a:t>
            </a:r>
            <a:r>
              <a:rPr lang="en-US" sz="2400"/>
              <a:t>Director, IT Customer Support, University of New Mexico (</a:t>
            </a:r>
            <a:r>
              <a:rPr lang="en-US" sz="2400" u="sng">
                <a:solidFill>
                  <a:schemeClr val="hlink"/>
                </a:solidFill>
                <a:hlinkClick r:id="rId4"/>
              </a:rPr>
              <a:t>tjm@unm.edu</a:t>
            </a:r>
            <a:r>
              <a:rPr lang="en-US" sz="2400"/>
              <a:t>)</a:t>
            </a:r>
            <a:endParaRPr sz="24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US" sz="2400"/>
              <a:t>Andrea Tanner, </a:t>
            </a:r>
            <a:r>
              <a:rPr lang="en-US" sz="2400"/>
              <a:t>Senior Director, Tech Support, Community College of Baltimore County (</a:t>
            </a:r>
            <a:r>
              <a:rPr lang="en-US" sz="2400" u="sng">
                <a:solidFill>
                  <a:schemeClr val="hlink"/>
                </a:solidFill>
                <a:hlinkClick r:id="rId5"/>
              </a:rPr>
              <a:t>atanner3@ccbcmd</a:t>
            </a:r>
            <a:r>
              <a:rPr lang="en-US" sz="2400"/>
              <a:t>)</a:t>
            </a:r>
            <a:endParaRPr sz="2400"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US" sz="2400"/>
              <a:t>Leetza Pegg</a:t>
            </a:r>
            <a:r>
              <a:rPr lang="en-US" sz="2400"/>
              <a:t>, Business Analyst, University of Washington (</a:t>
            </a:r>
            <a:r>
              <a:rPr lang="en-US" sz="2400" u="sng">
                <a:solidFill>
                  <a:schemeClr val="hlink"/>
                </a:solidFill>
                <a:hlinkClick r:id="rId6"/>
              </a:rPr>
              <a:t>lrpegg@uw.edu</a:t>
            </a:r>
            <a:r>
              <a:rPr lang="en-US" sz="2400"/>
              <a:t>)</a:t>
            </a:r>
            <a:endParaRPr b="1" sz="2400"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US" sz="2400"/>
              <a:t>Beth Rugg</a:t>
            </a:r>
            <a:r>
              <a:rPr lang="en-US" sz="2400"/>
              <a:t>, Assistant Vice Chancellor for Client Engagement, UNC Charlotte (</a:t>
            </a:r>
            <a:r>
              <a:rPr lang="en-US" sz="2400" u="sng">
                <a:solidFill>
                  <a:schemeClr val="hlink"/>
                </a:solidFill>
                <a:hlinkClick r:id="rId7"/>
              </a:rPr>
              <a:t>beth.rugg@uncc.edu</a:t>
            </a:r>
            <a:r>
              <a:rPr lang="en-US" sz="2400"/>
              <a:t>) </a:t>
            </a:r>
            <a:endParaRPr sz="2400"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US" sz="2400"/>
              <a:t>Taj Wolff</a:t>
            </a:r>
            <a:r>
              <a:rPr lang="en-US" sz="2400"/>
              <a:t>, Director, IT Service Management and Ops at Vanderbilt University (</a:t>
            </a:r>
            <a:r>
              <a:rPr lang="en-US" sz="2400" u="sng">
                <a:solidFill>
                  <a:schemeClr val="hlink"/>
                </a:solidFill>
                <a:hlinkClick r:id="rId8"/>
              </a:rPr>
              <a:t>taj.wolff@vanderbilt.edu</a:t>
            </a:r>
            <a:r>
              <a:rPr lang="en-US" sz="2400"/>
              <a:t>)</a:t>
            </a:r>
            <a:endParaRPr b="1" sz="2400"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</a:pPr>
            <a:r>
              <a:t/>
            </a:r>
            <a:endParaRPr sz="4500"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t/>
            </a:r>
            <a:endParaRPr sz="4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4551680" y="1886268"/>
            <a:ext cx="5704840" cy="13411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E4D4"/>
              </a:buClr>
              <a:buSzPts val="8000"/>
              <a:buFont typeface="Calibri"/>
              <a:buNone/>
            </a:pPr>
            <a:r>
              <a:rPr lang="en-US" sz="8000"/>
              <a:t>Events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604520" y="344805"/>
            <a:ext cx="10515600" cy="61023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6CA9"/>
              </a:buClr>
              <a:buSzPts val="7200"/>
              <a:buFont typeface="Calibri"/>
              <a:buNone/>
            </a:pPr>
            <a:r>
              <a:rPr lang="en-US" sz="6000"/>
              <a:t>Past Events</a:t>
            </a:r>
            <a:endParaRPr sz="6000"/>
          </a:p>
        </p:txBody>
      </p:sp>
      <p:sp>
        <p:nvSpPr>
          <p:cNvPr id="83" name="Google Shape;83;p16"/>
          <p:cNvSpPr txBox="1"/>
          <p:nvPr>
            <p:ph idx="2" type="body"/>
          </p:nvPr>
        </p:nvSpPr>
        <p:spPr>
          <a:xfrm>
            <a:off x="433052" y="1283490"/>
            <a:ext cx="11325900" cy="508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9080" lvl="0" marL="2286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</a:pPr>
            <a:r>
              <a:rPr lang="en-US" sz="2700"/>
              <a:t>February 28: Panel discussion with </a:t>
            </a:r>
            <a:r>
              <a:rPr b="1" lang="en-US" sz="2700"/>
              <a:t>ECAR working group</a:t>
            </a:r>
            <a:r>
              <a:rPr lang="en-US" sz="2700"/>
              <a:t> members</a:t>
            </a:r>
            <a:endParaRPr sz="2700"/>
          </a:p>
          <a:p>
            <a:pPr indent="-25908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</a:pPr>
            <a:r>
              <a:rPr lang="en-US" sz="2700"/>
              <a:t>March 21: </a:t>
            </a:r>
            <a:r>
              <a:rPr b="1" lang="en-US" sz="2700"/>
              <a:t>IT4IT for Higher Education</a:t>
            </a:r>
            <a:r>
              <a:rPr lang="en-US" sz="2700"/>
              <a:t>: A value chain IT operating model and reference architecture</a:t>
            </a:r>
            <a:endParaRPr sz="2700"/>
          </a:p>
          <a:p>
            <a:pPr indent="-25908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</a:pPr>
            <a:r>
              <a:rPr lang="en-US" sz="2700"/>
              <a:t>April 18: </a:t>
            </a:r>
            <a:r>
              <a:rPr b="1" lang="en-US" sz="2700"/>
              <a:t>High Velocity Service Delivery through DevOps</a:t>
            </a:r>
            <a:endParaRPr b="1" sz="2700"/>
          </a:p>
          <a:p>
            <a:pPr indent="-25908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</a:pPr>
            <a:r>
              <a:rPr lang="en-US" sz="2700"/>
              <a:t>May 15: </a:t>
            </a:r>
            <a:r>
              <a:rPr b="1" lang="en-US" sz="2700"/>
              <a:t>Project Management and Service Management</a:t>
            </a:r>
            <a:r>
              <a:rPr lang="en-US" sz="2700"/>
              <a:t> - A panel discussion</a:t>
            </a:r>
            <a:endParaRPr sz="2700"/>
          </a:p>
          <a:p>
            <a:pPr indent="-25908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</a:pPr>
            <a:r>
              <a:rPr lang="en-US" sz="2700"/>
              <a:t>June 26: </a:t>
            </a:r>
            <a:r>
              <a:rPr b="1" lang="en-US" sz="2700"/>
              <a:t>Using the Relationship Management role to drive real value</a:t>
            </a:r>
            <a:endParaRPr b="1" sz="2700"/>
          </a:p>
          <a:p>
            <a:pPr indent="-25908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</a:pPr>
            <a:r>
              <a:rPr lang="en-US" sz="2700"/>
              <a:t>July 9: I</a:t>
            </a:r>
            <a:r>
              <a:rPr b="1" lang="en-US" sz="2700"/>
              <a:t>TSM Benchmark survey</a:t>
            </a:r>
            <a:r>
              <a:rPr lang="en-US" sz="2700"/>
              <a:t> results</a:t>
            </a:r>
            <a:endParaRPr sz="2700"/>
          </a:p>
          <a:p>
            <a:pPr indent="-25908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</a:pPr>
            <a:r>
              <a:rPr lang="en-US" sz="2700"/>
              <a:t>August 6: </a:t>
            </a:r>
            <a:r>
              <a:rPr b="1" lang="en-US" sz="2700"/>
              <a:t>Better Allies; Building an inclusive mindset</a:t>
            </a:r>
            <a:endParaRPr b="1" sz="2700"/>
          </a:p>
          <a:p>
            <a:pPr indent="-25908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</a:pPr>
            <a:r>
              <a:rPr lang="en-US" sz="2700"/>
              <a:t>August 28: </a:t>
            </a:r>
            <a:r>
              <a:rPr b="1" lang="en-US" sz="2700"/>
              <a:t>Extending relationships and driving improvement</a:t>
            </a:r>
            <a:endParaRPr b="1" sz="2700"/>
          </a:p>
          <a:p>
            <a:pPr indent="-25908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</a:pPr>
            <a:r>
              <a:rPr lang="en-US" sz="2700"/>
              <a:t>September 26: </a:t>
            </a:r>
            <a:r>
              <a:rPr b="1" lang="en-US" sz="2700"/>
              <a:t>Future of Work with AI</a:t>
            </a:r>
            <a:endParaRPr b="1" sz="2700"/>
          </a:p>
          <a:p>
            <a:pPr indent="-25908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</a:pPr>
            <a:r>
              <a:rPr lang="en-US" sz="2700"/>
              <a:t>October 3:</a:t>
            </a:r>
            <a:r>
              <a:rPr b="1" lang="en-US" sz="2700"/>
              <a:t>Business Relationship Management</a:t>
            </a:r>
            <a:r>
              <a:rPr lang="en-US" sz="2700"/>
              <a:t> Practices in Higher Education</a:t>
            </a:r>
            <a:endParaRPr sz="27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>
            <p:ph type="title"/>
          </p:nvPr>
        </p:nvSpPr>
        <p:spPr>
          <a:xfrm>
            <a:off x="411480" y="273685"/>
            <a:ext cx="10515600" cy="61023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6CA9"/>
              </a:buClr>
              <a:buSzPts val="7200"/>
              <a:buFont typeface="Calibri"/>
              <a:buNone/>
            </a:pPr>
            <a:r>
              <a:rPr lang="en-US" sz="6000"/>
              <a:t>Upcoming Events</a:t>
            </a:r>
            <a:endParaRPr sz="6000"/>
          </a:p>
        </p:txBody>
      </p:sp>
      <p:sp>
        <p:nvSpPr>
          <p:cNvPr id="89" name="Google Shape;89;p17"/>
          <p:cNvSpPr txBox="1"/>
          <p:nvPr>
            <p:ph idx="2" type="body"/>
          </p:nvPr>
        </p:nvSpPr>
        <p:spPr>
          <a:xfrm>
            <a:off x="115500" y="1807000"/>
            <a:ext cx="12076500" cy="37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lang="en-US" sz="3200"/>
              <a:t>October 21</a:t>
            </a:r>
            <a:r>
              <a:rPr lang="en-US" sz="3200"/>
              <a:t>: </a:t>
            </a:r>
            <a:r>
              <a:rPr b="1" lang="en-US" sz="3200"/>
              <a:t>ITIL 4 training survey</a:t>
            </a:r>
            <a:r>
              <a:rPr lang="en-US" sz="3200"/>
              <a:t> results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lang="en-US" sz="3200"/>
              <a:t>November 20</a:t>
            </a:r>
            <a:r>
              <a:rPr lang="en-US" sz="3200"/>
              <a:t>: </a:t>
            </a:r>
            <a:r>
              <a:rPr b="1" lang="en-US" sz="3200"/>
              <a:t>Service Catalog - Defining Services</a:t>
            </a:r>
            <a:endParaRPr b="1"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lang="en-US" sz="3200"/>
              <a:t>December 12</a:t>
            </a:r>
            <a:r>
              <a:rPr lang="en-US" sz="3200"/>
              <a:t>: </a:t>
            </a:r>
            <a:r>
              <a:rPr b="1" lang="en-US" sz="3200"/>
              <a:t>Service Catalog - Developing an online service catalog</a:t>
            </a:r>
            <a:endParaRPr b="1"/>
          </a:p>
          <a:p>
            <a:pPr indent="-254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/>
          </a:p>
          <a:p>
            <a:pPr indent="-254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/>
          </a:p>
          <a:p>
            <a:pPr indent="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i="1" lang="en-US" sz="3200"/>
              <a:t>See the </a:t>
            </a:r>
            <a:r>
              <a:rPr i="1" lang="en-US" sz="3200" u="sng">
                <a:solidFill>
                  <a:schemeClr val="hlink"/>
                </a:solidFill>
                <a:hlinkClick r:id="rId3"/>
              </a:rPr>
              <a:t>ITSM CG Events</a:t>
            </a:r>
            <a:r>
              <a:rPr i="1" lang="en-US" sz="3200"/>
              <a:t> f</a:t>
            </a:r>
            <a:r>
              <a:rPr i="1" lang="en-US" sz="3200"/>
              <a:t>or past recordings and upcoming events.</a:t>
            </a:r>
            <a:endParaRPr i="1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br>
              <a:rPr lang="en-US" sz="2400"/>
            </a:br>
            <a:endParaRPr sz="2400"/>
          </a:p>
          <a:p>
            <a:pPr indent="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</a:pPr>
            <a:r>
              <a:t/>
            </a:r>
            <a:endParaRPr sz="4500"/>
          </a:p>
          <a:p>
            <a:pPr indent="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t/>
            </a:r>
            <a:endParaRPr sz="4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