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3" r:id="rId3"/>
    <p:sldId id="257" r:id="rId4"/>
    <p:sldId id="276" r:id="rId5"/>
    <p:sldId id="259" r:id="rId6"/>
    <p:sldId id="263" r:id="rId7"/>
    <p:sldId id="258" r:id="rId8"/>
    <p:sldId id="277" r:id="rId9"/>
    <p:sldId id="278" r:id="rId10"/>
    <p:sldId id="274" r:id="rId11"/>
    <p:sldId id="275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04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7747-3A5A-4CA6-994B-99A064428E5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EF5F1-C2B9-4516-B931-4F051949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1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9B3C3-A2A0-4934-8D45-F81E7FC5DA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2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7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01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70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9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9B3C3-A2A0-4934-8D45-F81E7FC5DA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F5B29-BEA2-46CF-8969-A9D44B5BC6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Z_2HuwpAzkXMrvoAVs0NWMJZ4efVgF9tQz67_8Owyw/edit?usp=sharing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docs.google.com/document/d/1AljKcetfbu-IyWbWku-9JExZoHpmXM-qEKs5Q8hHAw8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nyoung@vantagetcg.com" TargetMode="External"/><Relationship Id="rId5" Type="http://schemas.openxmlformats.org/officeDocument/2006/relationships/hyperlink" Target="mailto:branta@acu.edu" TargetMode="External"/><Relationship Id="rId4" Type="http://schemas.openxmlformats.org/officeDocument/2006/relationships/hyperlink" Target="https://docs.google.com/document/d/1tNHP3hdokkBNcta84A9Iik8bjVsbDKdd0tClOZB9fUk/edit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espos@oit.rutgers.ed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ric.alborn@wi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ucause.edu/community/communications-infrastructure-and-applications-community-grou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erv.educause.edu/scripts/wa.exe?SUBED1=commtech&amp;A=1" TargetMode="External"/><Relationship Id="rId2" Type="http://schemas.openxmlformats.org/officeDocument/2006/relationships/hyperlink" Target="mailto:CommTech@listserv.educause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852040219" TargetMode="External"/><Relationship Id="rId2" Type="http://schemas.openxmlformats.org/officeDocument/2006/relationships/hyperlink" Target="https://docs.google.com/document/d/1DWwu9uqd0DihKD0LtPi4a8oUKv_Zcq06lFF-JGCoaEg/edi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015B-471B-4669-8259-CF2E6973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gency FB" panose="020B0503020202020204" pitchFamily="34" charset="0"/>
              </a:rPr>
              <a:t>C</a:t>
            </a:r>
            <a:r>
              <a:rPr lang="en-US" sz="3600" dirty="0">
                <a:solidFill>
                  <a:srgbClr val="C00000"/>
                </a:solidFill>
              </a:rPr>
              <a:t>ommunications </a:t>
            </a:r>
            <a:r>
              <a:rPr lang="en-US" sz="4800" b="1" dirty="0">
                <a:solidFill>
                  <a:srgbClr val="C00000"/>
                </a:solidFill>
                <a:latin typeface="Agency FB" panose="020B0503020202020204" pitchFamily="34" charset="0"/>
              </a:rPr>
              <a:t>I</a:t>
            </a:r>
            <a:r>
              <a:rPr lang="en-US" sz="3600" dirty="0">
                <a:solidFill>
                  <a:srgbClr val="C00000"/>
                </a:solidFill>
              </a:rPr>
              <a:t>nfrastructure and </a:t>
            </a:r>
            <a:r>
              <a:rPr lang="en-US" sz="4800" b="1" dirty="0">
                <a:solidFill>
                  <a:srgbClr val="C00000"/>
                </a:solidFill>
                <a:latin typeface="Agency FB" panose="020B0503020202020204" pitchFamily="34" charset="0"/>
              </a:rPr>
              <a:t>A</a:t>
            </a:r>
            <a:r>
              <a:rPr lang="en-US" sz="3600" dirty="0">
                <a:solidFill>
                  <a:srgbClr val="C00000"/>
                </a:solidFill>
              </a:rPr>
              <a:t>pplications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Community Group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4F2C7-8D2E-4C0F-BE9B-27D02033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Tuesday, October 15,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83676-5398-4708-BE12-B3D6750E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0" y="4049717"/>
            <a:ext cx="1883664" cy="2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7013" indent="-227013" algn="ctr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Your Hosts!  Arthur Brant &amp; Jon Young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25" y="1464836"/>
            <a:ext cx="5147033" cy="50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Get in on the ACTION!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927" y="1800520"/>
            <a:ext cx="114158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Resource Links …</a:t>
            </a:r>
          </a:p>
          <a:p>
            <a:endParaRPr lang="en-US" dirty="0"/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Topic Sign Up Sheet:</a:t>
            </a:r>
          </a:p>
          <a:p>
            <a:pPr fontAlgn="base"/>
            <a:r>
              <a:rPr lang="en-US" u="sng" dirty="0">
                <a:solidFill>
                  <a:srgbClr val="1155CC"/>
                </a:solidFill>
                <a:hlinkClick r:id="rId2"/>
              </a:rPr>
              <a:t>https://docs.google.com/document/d/1AljKcetfbu-IyWbWku-9JExZoHpmXM-qEKs5Q8hHAw8/edit?usp=sharing</a:t>
            </a:r>
            <a:endParaRPr lang="en-US" u="sng" dirty="0">
              <a:solidFill>
                <a:srgbClr val="1155CC"/>
              </a:solidFill>
            </a:endParaRPr>
          </a:p>
          <a:p>
            <a:pPr fontAlgn="base"/>
            <a:endParaRPr lang="en-US" b="1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List of potential meetup topics:</a:t>
            </a:r>
          </a:p>
          <a:p>
            <a:pPr fontAlgn="base"/>
            <a:r>
              <a:rPr lang="en-US" u="sng" dirty="0">
                <a:solidFill>
                  <a:srgbClr val="1155CC"/>
                </a:solidFill>
                <a:hlinkClick r:id="rId3"/>
              </a:rPr>
              <a:t>https://docs.google.com/document/d/1zZ_2HuwpAzkXMrvoAVs0NWMJZ4efVgF9tQz67_8Owyw/edit?usp=sharing</a:t>
            </a:r>
            <a:endParaRPr lang="en-US" u="sng" dirty="0">
              <a:solidFill>
                <a:srgbClr val="1155CC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Potential Benchmarking Questions: </a:t>
            </a:r>
            <a:r>
              <a:rPr lang="en-US" u="sng" dirty="0">
                <a:solidFill>
                  <a:schemeClr val="accent1"/>
                </a:solidFill>
                <a:hlinkClick r:id="rId4"/>
              </a:rPr>
              <a:t>https://docs.google.com/document/d/1tNHP3hdokkBNcta84A9Iik8bjVsbDKdd0tClOZB9fUk/edit?usp=sharing</a:t>
            </a:r>
            <a:endParaRPr lang="en-US" u="sng" dirty="0">
              <a:solidFill>
                <a:schemeClr val="accent1"/>
              </a:solidFill>
            </a:endParaRPr>
          </a:p>
          <a:p>
            <a:pPr fontAlgn="base"/>
            <a:endParaRPr lang="en-US" b="1" u="sng" dirty="0">
              <a:solidFill>
                <a:srgbClr val="1155CC"/>
              </a:solidFill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</a:rPr>
              <a:t>For More Information:</a:t>
            </a:r>
          </a:p>
          <a:p>
            <a:pPr fontAlgn="base"/>
            <a:endParaRPr lang="en-US" b="1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Arthur Brant:       </a:t>
            </a:r>
            <a:r>
              <a:rPr lang="en-US" u="sng" dirty="0">
                <a:hlinkClick r:id="rId5"/>
              </a:rPr>
              <a:t>branta@acu.edu</a:t>
            </a:r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Jonathan Young: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jonyoung@vantagetcg.com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8453" y="-67805"/>
            <a:ext cx="26289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tail-awards.com/wp-content/uploads/2015/05/vote-n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7" y="1103243"/>
            <a:ext cx="833207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306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mwaVW2RmpcBspjJMFy4QHyraJKTFN3fBjmCg_fNY6WySusCmSgYSZ19HwVcUHppetdZQJKOosDhXsrTa0xTx-89GXDnu1tkuJaOnyZkz9CzogFApRhmQCpqr9UM9VRA55KXGQC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85" y="478115"/>
            <a:ext cx="2285950" cy="28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73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Interested? – We Want You!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F130F4-96D4-4C4D-8744-8CF1CE14C222}"/>
              </a:ext>
            </a:extLst>
          </p:cNvPr>
          <p:cNvSpPr txBox="1">
            <a:spLocks/>
          </p:cNvSpPr>
          <p:nvPr/>
        </p:nvSpPr>
        <p:spPr>
          <a:xfrm>
            <a:off x="838200" y="3703301"/>
            <a:ext cx="10293096" cy="188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 – or to volunteer to serve!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Adrienne Esposito: 	</a:t>
            </a:r>
            <a:r>
              <a:rPr lang="en-US" dirty="0">
                <a:hlinkClick r:id="rId3"/>
              </a:rPr>
              <a:t>aespos@oit.rutgers.edu</a:t>
            </a:r>
            <a:endParaRPr lang="en-US" dirty="0"/>
          </a:p>
          <a:p>
            <a:pPr algn="l"/>
            <a:r>
              <a:rPr lang="en-US" dirty="0"/>
              <a:t>Eric Alborn:  		</a:t>
            </a:r>
            <a:r>
              <a:rPr lang="en-US" dirty="0">
                <a:hlinkClick r:id="rId4"/>
              </a:rPr>
              <a:t>eric.alborn@wisc.edu</a:t>
            </a:r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ntral Intelligenc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58" y="1666738"/>
            <a:ext cx="8670758" cy="31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1391-0941-4908-9CA1-7BE83E8F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61" y="3148119"/>
            <a:ext cx="6824472" cy="54013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CIA CG Steering Committee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A4EE-69AB-4577-A9B4-04CF98FF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3406715"/>
            <a:ext cx="9467850" cy="56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Meet the Co-Chairs!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83676-5398-4708-BE12-B3D6750E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65" y="135477"/>
            <a:ext cx="1883664" cy="255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949" y="4006762"/>
            <a:ext cx="5946764" cy="199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59" y="4061653"/>
            <a:ext cx="5254622" cy="19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2019 -Steering Committee Members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289628" y="-380862"/>
            <a:ext cx="19532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18868"/>
              </p:ext>
            </p:extLst>
          </p:nvPr>
        </p:nvGraphicFramePr>
        <p:xfrm>
          <a:off x="4828786" y="1459143"/>
          <a:ext cx="5429932" cy="483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463">
                  <a:extLst>
                    <a:ext uri="{9D8B030D-6E8A-4147-A177-3AD203B41FA5}">
                      <a16:colId xmlns:a16="http://schemas.microsoft.com/office/drawing/2014/main" val="3766287780"/>
                    </a:ext>
                  </a:extLst>
                </a:gridCol>
                <a:gridCol w="4046469">
                  <a:extLst>
                    <a:ext uri="{9D8B030D-6E8A-4147-A177-3AD203B41FA5}">
                      <a16:colId xmlns:a16="http://schemas.microsoft.com/office/drawing/2014/main" val="525071599"/>
                    </a:ext>
                  </a:extLst>
                </a:gridCol>
              </a:tblGrid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Member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05269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Adrienne Esposito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Rutgers, The State University of New Jersey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097520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Arthur Brant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Abilene Christian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985595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Eric Alborn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Wisconsin - Madison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0806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Geoff Tritsch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Honorary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822616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Jim Jokl, Virginia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Virginia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36653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Jon Young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Vantage Communications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761895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Mark Katsouros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Penn State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947863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Mark Reynolds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New Mexico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3648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Richard Hach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Virginia 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56738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Tim Lance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NYSERNET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82312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Hank McCarthy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Duquesne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29187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James Monek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Lehigh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982555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Ray Soellner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Maryland, Baltimore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190253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Dave Donoho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George Washington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55917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Dena Mashburn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PCR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006566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Clay Maddox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North Florida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92670"/>
                  </a:ext>
                </a:extLst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Ellen </a:t>
                      </a:r>
                      <a:r>
                        <a:rPr lang="en-US" sz="1400" u="none" strike="noStrike" dirty="0" err="1">
                          <a:effectLst/>
                        </a:rPr>
                        <a:t>Rayz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San Francisco State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860598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0" y="2166278"/>
            <a:ext cx="4475298" cy="31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BF4B13-C550-4697-8792-CE792173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44091"/>
            <a:ext cx="12082670" cy="662782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/>
              </a:rPr>
              <a:t>https://www.educause.edu/community/communications-infrastructure-and-applications-community-group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1" y="806872"/>
            <a:ext cx="5673471" cy="604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022" y="806872"/>
            <a:ext cx="5167886" cy="26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General Topics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Networking: Datacenter, Research, Convergence, SDN, Virtualization, Wireless</a:t>
            </a:r>
          </a:p>
          <a:p>
            <a:r>
              <a:rPr lang="en-US" dirty="0"/>
              <a:t>Emergency Communications Management / Mass Notification</a:t>
            </a:r>
          </a:p>
          <a:p>
            <a:r>
              <a:rPr lang="en-US" dirty="0"/>
              <a:t>Telephony / Unified Communications / Integrated Collaboration</a:t>
            </a:r>
          </a:p>
          <a:p>
            <a:r>
              <a:rPr lang="en-US" dirty="0"/>
              <a:t>Cellular </a:t>
            </a:r>
          </a:p>
          <a:p>
            <a:r>
              <a:rPr lang="en-US" dirty="0"/>
              <a:t>Videoconferencing </a:t>
            </a:r>
          </a:p>
          <a:p>
            <a:r>
              <a:rPr lang="en-US" dirty="0"/>
              <a:t>Mobility, Location Awareness, Presence</a:t>
            </a:r>
          </a:p>
          <a:p>
            <a:r>
              <a:rPr lang="en-US" dirty="0"/>
              <a:t>Innovation, Funding Models, Risk, Service Sustainability,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226" y="111125"/>
            <a:ext cx="1569026" cy="16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ED1C-FBAB-4E83-8F7C-D5B2C530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CIA Community Group – In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691B-7838-4D64-9CB9-B3FF6099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89"/>
            <a:ext cx="11114988" cy="4509187"/>
          </a:xfrm>
        </p:spPr>
        <p:txBody>
          <a:bodyPr>
            <a:noAutofit/>
          </a:bodyPr>
          <a:lstStyle/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Subscribe:  </a:t>
            </a:r>
            <a:r>
              <a:rPr lang="en-US" dirty="0">
                <a:hlinkClick r:id="rId2"/>
              </a:rPr>
              <a:t>commtech@listserv.educause.edu</a:t>
            </a:r>
            <a:r>
              <a:rPr lang="en-US" dirty="0"/>
              <a:t> @  </a:t>
            </a:r>
            <a:r>
              <a:rPr lang="en-US" dirty="0">
                <a:hlinkClick r:id="rId3"/>
              </a:rPr>
              <a:t>http://listserv.educause.edu/scripts/wa.exe?SUBED1=commtech&amp;A=1</a:t>
            </a:r>
            <a:endParaRPr lang="en-US" dirty="0"/>
          </a:p>
          <a:p>
            <a:pPr marL="227013" indent="-22701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Subscribers: 448 (95 new for 2019)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Steering committee: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17 members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Meets and plans activities - biweekly calls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Monthly Virtual “Meet-Ups”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Annual EDUCAUSE meeting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Annual Pre-Conference Workshop!</a:t>
            </a:r>
          </a:p>
        </p:txBody>
      </p:sp>
      <p:pic>
        <p:nvPicPr>
          <p:cNvPr id="11266" name="Picture 2" descr="Image result for working toge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2820148"/>
            <a:ext cx="3090545" cy="2320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539099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virtual me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3" y="1521723"/>
            <a:ext cx="7620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Monthly “Virtual Meet-Ups”</a:t>
            </a:r>
          </a:p>
        </p:txBody>
      </p:sp>
    </p:spTree>
    <p:extLst>
      <p:ext uri="{BB962C8B-B14F-4D97-AF65-F5344CB8AC3E}">
        <p14:creationId xmlns:p14="http://schemas.microsoft.com/office/powerpoint/2010/main" val="42675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Monthly “Virtual Meet-Ups”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437" y="1351722"/>
            <a:ext cx="112143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ct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50+ Participants per Call </a:t>
            </a:r>
          </a:p>
          <a:p>
            <a:pPr marL="227013" indent="-227013" algn="ct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Hosted 5 calls so far this year (May-September) – Next Call 10/23/19</a:t>
            </a:r>
          </a:p>
          <a:p>
            <a:pPr marL="227013" indent="-227013" algn="ctr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US" sz="2400" b="1" dirty="0"/>
              <a:t>CIA Constituent Group Virtual Meetup - Running Agenda and Notes: </a:t>
            </a:r>
            <a:r>
              <a:rPr lang="en-US" sz="2400" dirty="0">
                <a:hlinkClick r:id="rId2"/>
              </a:rPr>
              <a:t>https://docs.google.com/document/d/1DWwu9uqd0DihKD0LtPi4a8oUKv_Zcq06lFF-JGCoaEg/edit</a:t>
            </a:r>
            <a:r>
              <a:rPr lang="en-US" sz="2400" dirty="0"/>
              <a:t> (Topics inside)</a:t>
            </a:r>
          </a:p>
          <a:p>
            <a:endParaRPr lang="en-US" sz="2400" dirty="0"/>
          </a:p>
          <a:p>
            <a:r>
              <a:rPr lang="en-US" sz="2400" b="1" dirty="0"/>
              <a:t>Meeting Date/time:</a:t>
            </a:r>
            <a:r>
              <a:rPr lang="en-US" sz="2400" dirty="0"/>
              <a:t> Meeting the 4th Wed of every month at 11am eastern. </a:t>
            </a:r>
          </a:p>
          <a:p>
            <a:r>
              <a:rPr lang="en-US" sz="2000" b="1" dirty="0"/>
              <a:t>Logistics:</a:t>
            </a:r>
            <a:r>
              <a:rPr lang="en-US" sz="2000" dirty="0"/>
              <a:t> </a:t>
            </a:r>
            <a:r>
              <a:rPr lang="en-US" sz="2000" u="sng" dirty="0">
                <a:hlinkClick r:id="rId3"/>
              </a:rPr>
              <a:t>https://zoom.us/j/852040219</a:t>
            </a:r>
            <a:r>
              <a:rPr lang="en-US" sz="2000" dirty="0"/>
              <a:t> </a:t>
            </a:r>
          </a:p>
          <a:p>
            <a:r>
              <a:rPr lang="en-US" sz="2000" dirty="0"/>
              <a:t>Dial by your location</a:t>
            </a:r>
          </a:p>
          <a:p>
            <a:r>
              <a:rPr lang="en-US" sz="2000" dirty="0"/>
              <a:t>     +1 646 876 9923 US (New York)</a:t>
            </a:r>
          </a:p>
          <a:p>
            <a:r>
              <a:rPr lang="en-US" sz="2000" dirty="0"/>
              <a:t>     +1 669 900 6833 US (San Jose)</a:t>
            </a:r>
          </a:p>
          <a:p>
            <a:r>
              <a:rPr lang="en-US" sz="2000" dirty="0"/>
              <a:t>Meeting ID: 852 040 219</a:t>
            </a:r>
          </a:p>
        </p:txBody>
      </p:sp>
    </p:spTree>
    <p:extLst>
      <p:ext uri="{BB962C8B-B14F-4D97-AF65-F5344CB8AC3E}">
        <p14:creationId xmlns:p14="http://schemas.microsoft.com/office/powerpoint/2010/main" val="7401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6053</TotalTime>
  <Words>467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1_Office Theme</vt:lpstr>
      <vt:lpstr>Communications Infrastructure and Applications Community Group Session</vt:lpstr>
      <vt:lpstr>PowerPoint Presentation</vt:lpstr>
      <vt:lpstr>CIA CG Steering Committee </vt:lpstr>
      <vt:lpstr>2019 -Steering Committee Members</vt:lpstr>
      <vt:lpstr>https://www.educause.edu/community/communications-infrastructure-and-applications-community-group</vt:lpstr>
      <vt:lpstr>General Topics of Interest</vt:lpstr>
      <vt:lpstr>CIA Community Group – In Action!</vt:lpstr>
      <vt:lpstr>PowerPoint Presentation</vt:lpstr>
      <vt:lpstr>Monthly “Virtual Meet-Ups”</vt:lpstr>
      <vt:lpstr>Your Hosts!  Arthur Brant &amp; Jon Young </vt:lpstr>
      <vt:lpstr>Get in on the ACTION!</vt:lpstr>
      <vt:lpstr>Questions?</vt:lpstr>
      <vt:lpstr>Interested? – We Want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Katsouros, Mark Steven</dc:creator>
  <cp:lastModifiedBy>Sarah Reynolds</cp:lastModifiedBy>
  <cp:revision>61</cp:revision>
  <dcterms:created xsi:type="dcterms:W3CDTF">2018-10-31T14:01:35Z</dcterms:created>
  <dcterms:modified xsi:type="dcterms:W3CDTF">2019-10-10T19:53:21Z</dcterms:modified>
</cp:coreProperties>
</file>