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80" r:id="rId2"/>
    <p:sldId id="282" r:id="rId3"/>
    <p:sldId id="257" r:id="rId4"/>
    <p:sldId id="276" r:id="rId5"/>
    <p:sldId id="283" r:id="rId6"/>
    <p:sldId id="28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3"/>
  </p:normalViewPr>
  <p:slideViewPr>
    <p:cSldViewPr snapToGrid="0">
      <p:cViewPr varScale="1">
        <p:scale>
          <a:sx n="81" d="100"/>
          <a:sy n="81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04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7747-3A5A-4CA6-994B-99A064428E5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EF5F1-C2B9-4516-B931-4F051949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1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9B3C3-A2A0-4934-8D45-F81E7FC5DA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2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7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01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70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98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9B3C3-A2A0-4934-8D45-F81E7FC5DA7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F5B29-BEA2-46CF-8969-A9D44B5BC6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ducause.edu/resources/2018/10/7-things-you-should-know-about-technology-procurement-for-accessibilit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ibrary.educause.edu/resources/2019/2/7-things-you-should-know-about-accessibility-polic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use.edu/community/it-accessibility-community-group" TargetMode="External"/><Relationship Id="rId2" Type="http://schemas.openxmlformats.org/officeDocument/2006/relationships/hyperlink" Target="https://forms.gle/DZq8CzNW2WPXZVSM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stserv.educause.edu/scripts/wa.exe?SUBED1=itaccess&amp;A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5045-42F8-524C-92EA-A59C41F2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880"/>
            <a:ext cx="10515600" cy="2982120"/>
          </a:xfrm>
        </p:spPr>
        <p:txBody>
          <a:bodyPr>
            <a:noAutofit/>
          </a:bodyPr>
          <a:lstStyle/>
          <a:p>
            <a:r>
              <a:rPr lang="en-US" sz="7200" dirty="0"/>
              <a:t>IT Accessibility</a:t>
            </a:r>
            <a:br>
              <a:rPr lang="en-US" sz="7200" dirty="0"/>
            </a:br>
            <a:r>
              <a:rPr lang="en-US" sz="7200" dirty="0"/>
              <a:t>Community Group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7F93-75D2-EE44-8D7C-FC212ACF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2914"/>
            <a:ext cx="10515600" cy="2090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Kyle Shachmut </a:t>
            </a:r>
            <a:r>
              <a:rPr lang="en-US" sz="2000" dirty="0"/>
              <a:t>(co-chair, facilitator)</a:t>
            </a:r>
          </a:p>
          <a:p>
            <a:pPr marL="0" indent="0">
              <a:buNone/>
            </a:pPr>
            <a:r>
              <a:rPr lang="en-US" dirty="0"/>
              <a:t>Tuesday, October 15, 2019</a:t>
            </a:r>
          </a:p>
          <a:p>
            <a:pPr marL="0" indent="0">
              <a:buNone/>
            </a:pPr>
            <a:r>
              <a:rPr lang="en-US" dirty="0"/>
              <a:t>4:15p | W187-C, Level 1</a:t>
            </a:r>
          </a:p>
          <a:p>
            <a:pPr marL="0" indent="0">
              <a:buNone/>
            </a:pPr>
            <a:r>
              <a:rPr lang="en-US" dirty="0"/>
              <a:t>Chicago, IL</a:t>
            </a:r>
          </a:p>
        </p:txBody>
      </p:sp>
    </p:spTree>
    <p:extLst>
      <p:ext uri="{BB962C8B-B14F-4D97-AF65-F5344CB8AC3E}">
        <p14:creationId xmlns:p14="http://schemas.microsoft.com/office/powerpoint/2010/main" val="16278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BE4D-41C3-6440-9DD4-DA128E40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6589713" cy="1600200"/>
          </a:xfrm>
        </p:spPr>
        <p:txBody>
          <a:bodyPr/>
          <a:lstStyle/>
          <a:p>
            <a:r>
              <a:rPr lang="en-US" dirty="0"/>
              <a:t>What is digital accessibility?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F266-A4DE-D342-B742-4BAB4BFC8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5932262" cy="3971131"/>
          </a:xfrm>
        </p:spPr>
        <p:txBody>
          <a:bodyPr/>
          <a:lstStyle/>
          <a:p>
            <a:r>
              <a:rPr lang="en-US" sz="3000" dirty="0"/>
              <a:t>Making electronic content available to and usable by everyone </a:t>
            </a:r>
            <a:r>
              <a:rPr lang="en-US" sz="3000" dirty="0">
                <a:solidFill>
                  <a:srgbClr val="53585F"/>
                </a:solidFill>
              </a:rPr>
              <a:t>[at the same time, with the same ease of use]</a:t>
            </a:r>
            <a:r>
              <a:rPr lang="en-US" sz="3000" dirty="0"/>
              <a:t>, i</a:t>
            </a:r>
            <a:r>
              <a:rPr lang="en-US" sz="3000" i="1" dirty="0"/>
              <a:t>ncluding and especially people with disabilities</a:t>
            </a:r>
          </a:p>
          <a:p>
            <a:endParaRPr lang="en-US" dirty="0"/>
          </a:p>
          <a:p>
            <a:r>
              <a:rPr lang="en-US" sz="3000" b="1" dirty="0"/>
              <a:t>Why?  </a:t>
            </a:r>
            <a:r>
              <a:rPr lang="en-US" sz="3000" dirty="0"/>
              <a:t>To make our campus communities more inclusive and welcoming places </a:t>
            </a:r>
          </a:p>
        </p:txBody>
      </p:sp>
      <p:pic>
        <p:nvPicPr>
          <p:cNvPr id="5" name="collage representing disabilities: eye, ear, hand and brain" descr="collage representing disabilities: eye, ear, hand and brain">
            <a:extLst>
              <a:ext uri="{FF2B5EF4-FFF2-40B4-BE49-F238E27FC236}">
                <a16:creationId xmlns:a16="http://schemas.microsoft.com/office/drawing/2014/main" id="{D099821B-F540-B045-B682-19C101A4D9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25" b="7425"/>
          <a:stretch>
            <a:fillRect/>
          </a:stretch>
        </p:blipFill>
        <p:spPr>
          <a:xfrm>
            <a:off x="7162763" y="1808390"/>
            <a:ext cx="5029237" cy="3971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66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1391-0941-4908-9CA1-7BE83E8F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86" y="534383"/>
            <a:ext cx="6824472" cy="130870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IT Access CG Leadership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A4EE-69AB-4577-A9B4-04CF98FF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97" y="1606772"/>
            <a:ext cx="9467850" cy="56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Meet the Co-Chairs!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Kyle Shachmut, Harvard University, 2019-22.">
            <a:extLst>
              <a:ext uri="{FF2B5EF4-FFF2-40B4-BE49-F238E27FC236}">
                <a16:creationId xmlns:a16="http://schemas.microsoft.com/office/drawing/2014/main" id="{CDEA3B9F-D1C9-8D4C-8F8B-F7255169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624618"/>
            <a:ext cx="5420685" cy="1928919"/>
          </a:xfrm>
          <a:prstGeom prst="rect">
            <a:avLst/>
          </a:prstGeom>
        </p:spPr>
      </p:pic>
      <p:pic>
        <p:nvPicPr>
          <p:cNvPr id="10" name="Picture 9" descr="Michael Cyr, University of Main System 2019-21">
            <a:extLst>
              <a:ext uri="{FF2B5EF4-FFF2-40B4-BE49-F238E27FC236}">
                <a16:creationId xmlns:a16="http://schemas.microsoft.com/office/drawing/2014/main" id="{B918D7A0-DE66-EB48-89D6-4C77E9108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65" y="2486617"/>
            <a:ext cx="4978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of a blurry spectrum of colors (representing 'transition').">
            <a:extLst>
              <a:ext uri="{FF2B5EF4-FFF2-40B4-BE49-F238E27FC236}">
                <a16:creationId xmlns:a16="http://schemas.microsoft.com/office/drawing/2014/main" id="{D277A23D-045B-0C44-8B69-C5F4A025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2" y="1027906"/>
            <a:ext cx="5672138" cy="378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 – A Year of Transition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289628" y="-380862"/>
            <a:ext cx="19532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23280-8753-2D47-8186-81C920A8A12B}"/>
              </a:ext>
            </a:extLst>
          </p:cNvPr>
          <p:cNvSpPr txBox="1"/>
          <p:nvPr/>
        </p:nvSpPr>
        <p:spPr>
          <a:xfrm>
            <a:off x="1328736" y="1690688"/>
            <a:ext cx="867028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CG co-chairs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Newly forming steering committee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meeting platform (Zoom)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Meeting format tweaks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Community Resources with ELI: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7 Things You Should Know About Procurement for Accessibility</a:t>
            </a:r>
            <a:br>
              <a:rPr lang="en-US" sz="2400" dirty="0"/>
            </a:br>
            <a:r>
              <a:rPr lang="en-US" sz="1200" dirty="0">
                <a:hlinkClick r:id="rId3"/>
              </a:rPr>
              <a:t>https://library.educause.edu/resources/2018/10/7-things-you-should-know-about-technology-procurement-for-accessibility</a:t>
            </a:r>
            <a:r>
              <a:rPr lang="en-US" sz="1200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7 Things You Should Know About Accessibility Policy</a:t>
            </a:r>
            <a:br>
              <a:rPr lang="en-US" sz="2400" dirty="0"/>
            </a:br>
            <a:r>
              <a:rPr lang="en-US" sz="1200" dirty="0">
                <a:hlinkClick r:id="rId4"/>
              </a:rPr>
              <a:t>https://library.educause.edu/resources/2019/2/7-things-you-should-know-about-accessibility-policy</a:t>
            </a:r>
            <a:r>
              <a:rPr lang="en-US" sz="1200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5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7327-D272-AA4A-BCBE-CBCC8B8A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Access CG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CBC0-08D9-DE4B-96F7-1BA9856AF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Meetings</a:t>
            </a:r>
            <a:r>
              <a:rPr lang="en-US" sz="3200" dirty="0"/>
              <a:t>: 1</a:t>
            </a:r>
            <a:r>
              <a:rPr lang="en-US" sz="3200" baseline="30000" dirty="0"/>
              <a:t>st</a:t>
            </a:r>
            <a:r>
              <a:rPr lang="en-US" sz="3200" dirty="0"/>
              <a:t> Wed of the month 1-2p Eastern / 10-11a Pacific</a:t>
            </a:r>
          </a:p>
          <a:p>
            <a:pPr lvl="1"/>
            <a:r>
              <a:rPr lang="en-US" sz="2800" b="1" dirty="0"/>
              <a:t>Next meeting: </a:t>
            </a:r>
            <a:r>
              <a:rPr lang="en-US" sz="2800" dirty="0"/>
              <a:t>Nov 6, 2019 </a:t>
            </a:r>
          </a:p>
          <a:p>
            <a:pPr lvl="1"/>
            <a:r>
              <a:rPr lang="en-US" sz="2800" b="1" dirty="0"/>
              <a:t>Topic:</a:t>
            </a:r>
            <a:r>
              <a:rPr lang="en-US" sz="2800" dirty="0"/>
              <a:t> IT Accessibility Teams</a:t>
            </a:r>
          </a:p>
          <a:p>
            <a:r>
              <a:rPr lang="en-US" sz="3200" dirty="0"/>
              <a:t>Suggest a future meeting topic or speaker form: </a:t>
            </a:r>
            <a:r>
              <a:rPr lang="en-US" sz="2400" dirty="0">
                <a:hlinkClick r:id="rId2"/>
              </a:rPr>
              <a:t>https://forms.gle/DZq8CzNW2WPXZVSM8</a:t>
            </a:r>
            <a:r>
              <a:rPr lang="en-US" sz="2400" dirty="0"/>
              <a:t> </a:t>
            </a:r>
            <a:endParaRPr lang="en-US" sz="3200" dirty="0"/>
          </a:p>
          <a:p>
            <a:r>
              <a:rPr lang="en-US" sz="3200" dirty="0"/>
              <a:t>IT Access CG website: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400" dirty="0">
                <a:hlinkClick r:id="rId3"/>
              </a:rPr>
              <a:t>https://www.educause.edu/community/it-accessibility-community-group</a:t>
            </a:r>
            <a:r>
              <a:rPr lang="en-US" sz="2400" dirty="0"/>
              <a:t> </a:t>
            </a:r>
          </a:p>
          <a:p>
            <a:r>
              <a:rPr lang="en-US" sz="3200" dirty="0"/>
              <a:t>IT Access Listserv:  </a:t>
            </a:r>
            <a:r>
              <a:rPr lang="en-US" sz="2400" dirty="0">
                <a:hlinkClick r:id="rId4"/>
              </a:rPr>
              <a:t>http://listserv.educause.edu/scripts/wa.exe?SUBED1=itaccess&amp;A=1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6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6AC4-C110-084C-8A57-A9E7E18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Topics in IT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02E66-225F-7C46-84E3-791DB09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en-US" dirty="0"/>
              <a:t>Within Institutions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DC37A-54B0-0048-B5AA-1EE497995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Procurement of accessible information and communications technologies </a:t>
            </a:r>
          </a:p>
          <a:p>
            <a:r>
              <a:rPr lang="en-US" dirty="0"/>
              <a:t>Potential &amp; limitation of automation technologies for accessibility </a:t>
            </a:r>
          </a:p>
          <a:p>
            <a:r>
              <a:rPr lang="en-US" dirty="0"/>
              <a:t>Setup &amp; structure of a11y teams </a:t>
            </a:r>
          </a:p>
          <a:p>
            <a:r>
              <a:rPr lang="en-US" dirty="0"/>
              <a:t>DEI &amp; Legal perspectives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5484F-C5F0-6A48-924F-FD139E063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/>
              <a:t>For EDUCAUSE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A367C-277F-1F44-8ECC-00808AAC0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243818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EDUCAUSE continue to improve and model accessibility across digital platforms? </a:t>
            </a:r>
          </a:p>
          <a:p>
            <a:pPr lvl="1"/>
            <a:r>
              <a:rPr lang="en-US" dirty="0"/>
              <a:t>Websites, wikis, conferencing platforms, etc.</a:t>
            </a:r>
          </a:p>
          <a:p>
            <a:r>
              <a:rPr lang="en-US" dirty="0"/>
              <a:t>Facilitating role of info sharing among institutions </a:t>
            </a:r>
          </a:p>
          <a:p>
            <a:r>
              <a:rPr lang="en-US" dirty="0"/>
              <a:t>Disseminating information among institutions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ny multicolored hands raised in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73729"/>
            <a:ext cx="8363364" cy="39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8930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6135</TotalTime>
  <Words>233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IT Accessibility Community Group Meeting</vt:lpstr>
      <vt:lpstr>What is digital accessibility?</vt:lpstr>
      <vt:lpstr>IT Access CG Leadership </vt:lpstr>
      <vt:lpstr>2019 – A Year of Transition </vt:lpstr>
      <vt:lpstr>IT Access CG Resources </vt:lpstr>
      <vt:lpstr>Hot Topics in IT Accessibility</vt:lpstr>
      <vt:lpstr>Questions &amp;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Kyle Shachmut</dc:creator>
  <cp:keywords/>
  <dc:description/>
  <cp:lastModifiedBy>Sarah Reynolds</cp:lastModifiedBy>
  <cp:revision>96</cp:revision>
  <dcterms:created xsi:type="dcterms:W3CDTF">2018-10-31T14:01:35Z</dcterms:created>
  <dcterms:modified xsi:type="dcterms:W3CDTF">2019-10-15T20:25:27Z</dcterms:modified>
  <cp:category/>
</cp:coreProperties>
</file>