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8" r:id="rId5"/>
    <p:sldId id="258" r:id="rId6"/>
    <p:sldId id="270" r:id="rId7"/>
    <p:sldId id="259" r:id="rId8"/>
    <p:sldId id="266" r:id="rId9"/>
    <p:sldId id="267" r:id="rId10"/>
    <p:sldId id="261" r:id="rId11"/>
    <p:sldId id="260"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10/4/2019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10/4/2019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isha.Hamilton@wustl.edu"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 Id="rId4" Type="http://schemas.openxmlformats.org/officeDocument/2006/relationships/hyperlink" Target="mailto:cle@berkeleycolleg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15F1-A912-4928-87F0-1BCD1B1A6C8E}"/>
              </a:ext>
            </a:extLst>
          </p:cNvPr>
          <p:cNvSpPr>
            <a:spLocks noGrp="1"/>
          </p:cNvSpPr>
          <p:nvPr>
            <p:ph type="ctrTitle"/>
          </p:nvPr>
        </p:nvSpPr>
        <p:spPr>
          <a:xfrm>
            <a:off x="628454" y="2269205"/>
            <a:ext cx="9144000" cy="2095067"/>
          </a:xfrm>
        </p:spPr>
        <p:txBody>
          <a:bodyPr>
            <a:normAutofit fontScale="90000"/>
          </a:bodyPr>
          <a:lstStyle/>
          <a:p>
            <a:r>
              <a:rPr lang="en-US" dirty="0" smtClean="0">
                <a:solidFill>
                  <a:schemeClr val="tx1"/>
                </a:solidFill>
              </a:rPr>
              <a:t>Diversity in IT</a:t>
            </a:r>
            <a:br>
              <a:rPr lang="en-US" dirty="0" smtClean="0">
                <a:solidFill>
                  <a:schemeClr val="tx1"/>
                </a:solidFill>
              </a:rPr>
            </a:br>
            <a:r>
              <a:rPr lang="en-US" dirty="0" smtClean="0">
                <a:solidFill>
                  <a:schemeClr val="tx1"/>
                </a:solidFill>
              </a:rPr>
              <a:t>2019 Educause Annual Meeting</a:t>
            </a:r>
            <a:r>
              <a:rPr lang="en-US" dirty="0">
                <a:solidFill>
                  <a:schemeClr val="tx1"/>
                </a:solidFill>
              </a:rPr>
              <a:t/>
            </a:r>
            <a:br>
              <a:rPr lang="en-US" dirty="0">
                <a:solidFill>
                  <a:schemeClr val="tx1"/>
                </a:solidFill>
              </a:rPr>
            </a:br>
            <a:r>
              <a:rPr lang="en-US" dirty="0" smtClean="0">
                <a:solidFill>
                  <a:schemeClr val="tx1"/>
                </a:solidFill>
              </a:rPr>
              <a:t>#EDU19</a:t>
            </a:r>
            <a:endParaRPr lang="en-US" dirty="0">
              <a:solidFill>
                <a:schemeClr val="tx1"/>
              </a:solidFill>
            </a:endParaRPr>
          </a:p>
        </p:txBody>
      </p:sp>
    </p:spTree>
    <p:extLst>
      <p:ext uri="{BB962C8B-B14F-4D97-AF65-F5344CB8AC3E}">
        <p14:creationId xmlns:p14="http://schemas.microsoft.com/office/powerpoint/2010/main" val="3426224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a:xfrm>
            <a:off x="838200" y="2783782"/>
            <a:ext cx="10515600" cy="1325563"/>
          </a:xfrm>
        </p:spPr>
        <p:txBody>
          <a:bodyPr>
            <a:normAutofit fontScale="90000"/>
          </a:bodyPr>
          <a:lstStyle/>
          <a:p>
            <a:r>
              <a:rPr lang="en-US" dirty="0" smtClean="0"/>
              <a:t>Will Community Outreach positively impact DIT where your institution is located? </a:t>
            </a:r>
            <a:endParaRPr lang="en-US" dirty="0"/>
          </a:p>
        </p:txBody>
      </p:sp>
      <p:sp>
        <p:nvSpPr>
          <p:cNvPr id="3" name="Title 1">
            <a:extLst>
              <a:ext uri="{FF2B5EF4-FFF2-40B4-BE49-F238E27FC236}">
                <a16:creationId xmlns:a16="http://schemas.microsoft.com/office/drawing/2014/main" id="{36EAB138-1A3E-45F6-9C2A-6AAB440F4B45}"/>
              </a:ext>
            </a:extLst>
          </p:cNvPr>
          <p:cNvSpPr txBox="1">
            <a:spLocks/>
          </p:cNvSpPr>
          <p:nvPr/>
        </p:nvSpPr>
        <p:spPr>
          <a:xfrm>
            <a:off x="838200" y="675121"/>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ctr"/>
            <a:r>
              <a:rPr lang="en-US" dirty="0" smtClean="0"/>
              <a:t>Takeaway Question 2</a:t>
            </a:r>
            <a:endParaRPr lang="en-US" dirty="0"/>
          </a:p>
        </p:txBody>
      </p:sp>
    </p:spTree>
    <p:extLst>
      <p:ext uri="{BB962C8B-B14F-4D97-AF65-F5344CB8AC3E}">
        <p14:creationId xmlns:p14="http://schemas.microsoft.com/office/powerpoint/2010/main" val="1501342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with the words &quot;Thank You&quot;" title="Thank you"/>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1626134" y="839586"/>
            <a:ext cx="8748149" cy="5801773"/>
          </a:xfrm>
        </p:spPr>
      </p:pic>
    </p:spTree>
    <p:extLst>
      <p:ext uri="{BB962C8B-B14F-4D97-AF65-F5344CB8AC3E}">
        <p14:creationId xmlns:p14="http://schemas.microsoft.com/office/powerpoint/2010/main" val="171502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 arrowing pointing to the link Resource " title="Evaluation  from Mobile App">
            <a:extLst>
              <a:ext uri="{FF2B5EF4-FFF2-40B4-BE49-F238E27FC236}">
                <a16:creationId xmlns:a16="http://schemas.microsoft.com/office/drawing/2014/main" id="{BC543409-459F-4B50-B554-E9347D57F7F8}"/>
              </a:ext>
            </a:extLst>
          </p:cNvPr>
          <p:cNvPicPr>
            <a:picLocks noChangeAspect="1"/>
          </p:cNvPicPr>
          <p:nvPr/>
        </p:nvPicPr>
        <p:blipFill>
          <a:blip r:embed="rId2"/>
          <a:stretch>
            <a:fillRect/>
          </a:stretch>
        </p:blipFill>
        <p:spPr>
          <a:xfrm>
            <a:off x="5013158" y="3462565"/>
            <a:ext cx="5519942" cy="2232382"/>
          </a:xfrm>
          <a:prstGeom prst="rect">
            <a:avLst/>
          </a:prstGeom>
        </p:spPr>
      </p:pic>
      <p:sp>
        <p:nvSpPr>
          <p:cNvPr id="8" name="TextBox 7">
            <a:extLst>
              <a:ext uri="{FF2B5EF4-FFF2-40B4-BE49-F238E27FC236}">
                <a16:creationId xmlns:a16="http://schemas.microsoft.com/office/drawing/2014/main" id="{CCF91365-6C53-48AF-BE7B-1DA5CEB68C5A}"/>
              </a:ext>
            </a:extLst>
          </p:cNvPr>
          <p:cNvSpPr txBox="1"/>
          <p:nvPr/>
        </p:nvSpPr>
        <p:spPr>
          <a:xfrm>
            <a:off x="1534491" y="3819782"/>
            <a:ext cx="2957298" cy="1631216"/>
          </a:xfrm>
          <a:prstGeom prst="rect">
            <a:avLst/>
          </a:prstGeom>
          <a:noFill/>
        </p:spPr>
        <p:txBody>
          <a:bodyPr wrap="square" rtlCol="0">
            <a:spAutoFit/>
          </a:bodyPr>
          <a:lstStyle/>
          <a:p>
            <a:r>
              <a:rPr lang="en-US" sz="2000" dirty="0" smtClean="0"/>
              <a:t>2) </a:t>
            </a:r>
            <a:r>
              <a:rPr lang="en-US" sz="1600" dirty="0" smtClean="0"/>
              <a:t>From </a:t>
            </a:r>
            <a:r>
              <a:rPr lang="en-US" sz="1600" dirty="0"/>
              <a:t>the mobile app, click on the session you want from the schedule &gt; then scroll down or click on the associated resources &gt; and the </a:t>
            </a:r>
            <a:r>
              <a:rPr lang="en-US" sz="1600" dirty="0">
                <a:solidFill>
                  <a:srgbClr val="446CA9"/>
                </a:solidFill>
              </a:rPr>
              <a:t>evaluation </a:t>
            </a:r>
            <a:r>
              <a:rPr lang="en-US" sz="1600" dirty="0"/>
              <a:t>will pop up in the list</a:t>
            </a:r>
          </a:p>
        </p:txBody>
      </p:sp>
      <p:pic>
        <p:nvPicPr>
          <p:cNvPr id="10" name="Picture 9" descr="An arrow pointing to link showing the location of the Evaluation Session " title="Evaluation Session from Online Agenda">
            <a:extLst>
              <a:ext uri="{FF2B5EF4-FFF2-40B4-BE49-F238E27FC236}">
                <a16:creationId xmlns:a16="http://schemas.microsoft.com/office/drawing/2014/main" id="{88FFA51A-01BE-4644-9E4E-BA9458958095}"/>
              </a:ext>
            </a:extLst>
          </p:cNvPr>
          <p:cNvPicPr>
            <a:picLocks noChangeAspect="1"/>
          </p:cNvPicPr>
          <p:nvPr/>
        </p:nvPicPr>
        <p:blipFill>
          <a:blip r:embed="rId3"/>
          <a:stretch>
            <a:fillRect/>
          </a:stretch>
        </p:blipFill>
        <p:spPr>
          <a:xfrm>
            <a:off x="5013158" y="1879398"/>
            <a:ext cx="5518484" cy="1417279"/>
          </a:xfrm>
          <a:prstGeom prst="rect">
            <a:avLst/>
          </a:prstGeom>
        </p:spPr>
      </p:pic>
      <p:sp>
        <p:nvSpPr>
          <p:cNvPr id="9" name="TextBox 8">
            <a:extLst>
              <a:ext uri="{FF2B5EF4-FFF2-40B4-BE49-F238E27FC236}">
                <a16:creationId xmlns:a16="http://schemas.microsoft.com/office/drawing/2014/main" id="{E1D61638-B65C-4C26-A662-6F5DAE2846BE}"/>
              </a:ext>
            </a:extLst>
          </p:cNvPr>
          <p:cNvSpPr txBox="1"/>
          <p:nvPr/>
        </p:nvSpPr>
        <p:spPr>
          <a:xfrm>
            <a:off x="1556793" y="2585930"/>
            <a:ext cx="2771747" cy="646331"/>
          </a:xfrm>
          <a:prstGeom prst="rect">
            <a:avLst/>
          </a:prstGeom>
          <a:noFill/>
        </p:spPr>
        <p:txBody>
          <a:bodyPr wrap="square" rtlCol="0">
            <a:spAutoFit/>
          </a:bodyPr>
          <a:lstStyle/>
          <a:p>
            <a:r>
              <a:rPr lang="en-US" sz="2000" dirty="0" smtClean="0"/>
              <a:t>1) </a:t>
            </a:r>
            <a:r>
              <a:rPr lang="en-US" sz="1600" dirty="0" smtClean="0"/>
              <a:t>In </a:t>
            </a:r>
            <a:r>
              <a:rPr lang="en-US" sz="1600" dirty="0"/>
              <a:t>the online agenda, click on the “</a:t>
            </a:r>
            <a:r>
              <a:rPr lang="en-US" sz="1600" dirty="0">
                <a:solidFill>
                  <a:srgbClr val="446CA9"/>
                </a:solidFill>
              </a:rPr>
              <a:t>Evaluate Session</a:t>
            </a:r>
            <a:r>
              <a:rPr lang="en-US" sz="1600" dirty="0"/>
              <a:t>” link</a:t>
            </a:r>
          </a:p>
        </p:txBody>
      </p:sp>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807882" y="779539"/>
            <a:ext cx="8440392" cy="857250"/>
          </a:xfrm>
          <a:prstGeom prst="rect">
            <a:avLst/>
          </a:prstGeom>
        </p:spPr>
        <p:txBody>
          <a:bodyPr>
            <a:normAutofit fontScale="90000"/>
          </a:bodyPr>
          <a:lstStyle/>
          <a:p>
            <a:r>
              <a:rPr lang="en-US" sz="4900" dirty="0">
                <a:solidFill>
                  <a:srgbClr val="446CA9"/>
                </a:solidFill>
              </a:rPr>
              <a:t>Session Evaluations</a:t>
            </a:r>
            <a:r>
              <a:rPr lang="en-US" sz="2800" dirty="0"/>
              <a:t/>
            </a:r>
            <a:br>
              <a:rPr lang="en-US" sz="2800" dirty="0"/>
            </a:br>
            <a:r>
              <a:rPr lang="en-US" sz="2200" dirty="0"/>
              <a:t>There are two ways to access the session and presenter evaluations:</a:t>
            </a:r>
            <a:endParaRPr lang="en-US" sz="2000" dirty="0"/>
          </a:p>
        </p:txBody>
      </p:sp>
    </p:spTree>
    <p:extLst>
      <p:ext uri="{BB962C8B-B14F-4D97-AF65-F5344CB8AC3E}">
        <p14:creationId xmlns:p14="http://schemas.microsoft.com/office/powerpoint/2010/main" val="3371207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1303420" y="5943464"/>
            <a:ext cx="9316454" cy="7630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NOTE: This presentation leaves copyright of the content to the presenter. Unless otherwise noted in the materials, uploaded content carries the </a:t>
            </a:r>
            <a:r>
              <a:rPr lang="en-US" sz="1200" dirty="0">
                <a:hlinkClick r:id="rId2"/>
              </a:rPr>
              <a:t>Creative Commons Attribution 4.0 International (CC BY 4.0), </a:t>
            </a:r>
            <a:r>
              <a:rPr lang="en-US" sz="12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958824" y="2059668"/>
            <a:ext cx="8424529" cy="3480102"/>
          </a:xfrm>
        </p:spPr>
        <p:txBody>
          <a:bodyPr/>
          <a:lstStyle/>
          <a:p>
            <a:r>
              <a:rPr lang="en-US" dirty="0" smtClean="0"/>
              <a:t>Aisha Hamilton </a:t>
            </a:r>
          </a:p>
          <a:p>
            <a:r>
              <a:rPr lang="en-US" dirty="0" smtClean="0"/>
              <a:t>Director of IT Communication</a:t>
            </a:r>
          </a:p>
          <a:p>
            <a:r>
              <a:rPr lang="en-US" dirty="0" smtClean="0"/>
              <a:t>Washington University in St. Louis</a:t>
            </a:r>
          </a:p>
          <a:p>
            <a:r>
              <a:rPr lang="en-US" dirty="0" smtClean="0">
                <a:hlinkClick r:id="rId3"/>
              </a:rPr>
              <a:t>Aisha.Hamilton@wustl.edu</a:t>
            </a:r>
            <a:endParaRPr lang="en-US" dirty="0" smtClean="0"/>
          </a:p>
          <a:p>
            <a:endParaRPr lang="en-US" dirty="0"/>
          </a:p>
          <a:p>
            <a:r>
              <a:rPr lang="en-US" dirty="0" smtClean="0"/>
              <a:t>Lamont Eddins</a:t>
            </a:r>
          </a:p>
          <a:p>
            <a:r>
              <a:rPr lang="en-US" dirty="0" smtClean="0"/>
              <a:t>Senior Instructional Designer</a:t>
            </a:r>
          </a:p>
          <a:p>
            <a:r>
              <a:rPr lang="en-US" dirty="0" smtClean="0"/>
              <a:t>Berkeley College</a:t>
            </a:r>
          </a:p>
          <a:p>
            <a:r>
              <a:rPr lang="en-US" dirty="0" smtClean="0">
                <a:hlinkClick r:id="rId4"/>
              </a:rPr>
              <a:t>cle@berkeleycollege.edu</a:t>
            </a:r>
            <a:endParaRPr lang="en-US" dirty="0" smtClean="0"/>
          </a:p>
          <a:p>
            <a:r>
              <a:rPr lang="en-US" dirty="0" smtClean="0"/>
              <a:t>Twitter: @</a:t>
            </a:r>
            <a:r>
              <a:rPr lang="en-US" dirty="0" err="1" smtClean="0"/>
              <a:t>cleidwork</a:t>
            </a:r>
            <a:endParaRPr lang="en-US" dirty="0" smtClean="0"/>
          </a:p>
          <a:p>
            <a:endParaRPr lang="en-US" dirty="0" smtClean="0"/>
          </a:p>
          <a:p>
            <a:endParaRPr lang="en-US" dirty="0"/>
          </a:p>
          <a:p>
            <a:endParaRPr lang="en-US" dirty="0"/>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860422" y="459468"/>
            <a:ext cx="8424529" cy="1600200"/>
          </a:xfrm>
        </p:spPr>
        <p:txBody>
          <a:bodyPr/>
          <a:lstStyle/>
          <a:p>
            <a:r>
              <a:rPr lang="en-US" dirty="0">
                <a:solidFill>
                  <a:srgbClr val="446CA9"/>
                </a:solidFill>
              </a:rPr>
              <a:t>Contact Information </a:t>
            </a:r>
          </a:p>
        </p:txBody>
      </p:sp>
    </p:spTree>
    <p:extLst>
      <p:ext uri="{BB962C8B-B14F-4D97-AF65-F5344CB8AC3E}">
        <p14:creationId xmlns:p14="http://schemas.microsoft.com/office/powerpoint/2010/main" val="99926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14D16-19C0-43C3-8A9D-D23426D1A794}"/>
              </a:ext>
            </a:extLst>
          </p:cNvPr>
          <p:cNvSpPr>
            <a:spLocks noGrp="1"/>
          </p:cNvSpPr>
          <p:nvPr>
            <p:ph idx="1"/>
          </p:nvPr>
        </p:nvSpPr>
        <p:spPr>
          <a:xfrm>
            <a:off x="896389" y="2507268"/>
            <a:ext cx="10515600" cy="1674033"/>
          </a:xfrm>
        </p:spPr>
        <p:txBody>
          <a:bodyPr/>
          <a:lstStyle/>
          <a:p>
            <a:pPr marL="0" indent="0">
              <a:buNone/>
            </a:pPr>
            <a:r>
              <a:rPr lang="en-US" dirty="0"/>
              <a:t>This community group </a:t>
            </a:r>
            <a:r>
              <a:rPr lang="en-US" dirty="0" smtClean="0"/>
              <a:t>provides an environment for </a:t>
            </a:r>
            <a:r>
              <a:rPr lang="en-US" dirty="0"/>
              <a:t>open dialogue and create avenues for collaboration to support group members, provide mentors, and advocate for diversity issues as they relate to members and higher </a:t>
            </a:r>
            <a:r>
              <a:rPr lang="en-US" dirty="0" smtClean="0"/>
              <a:t>education within Information Technology.  </a:t>
            </a:r>
            <a:endParaRPr lang="en-US" dirty="0"/>
          </a:p>
        </p:txBody>
      </p:sp>
      <p:sp>
        <p:nvSpPr>
          <p:cNvPr id="2" name="Title 1">
            <a:extLst>
              <a:ext uri="{FF2B5EF4-FFF2-40B4-BE49-F238E27FC236}">
                <a16:creationId xmlns:a16="http://schemas.microsoft.com/office/drawing/2014/main" id="{5C8F7797-2E73-4B9C-A770-36095338F181}"/>
              </a:ext>
            </a:extLst>
          </p:cNvPr>
          <p:cNvSpPr>
            <a:spLocks noGrp="1"/>
          </p:cNvSpPr>
          <p:nvPr>
            <p:ph type="title"/>
          </p:nvPr>
        </p:nvSpPr>
        <p:spPr/>
        <p:txBody>
          <a:bodyPr/>
          <a:lstStyle/>
          <a:p>
            <a:pPr algn="ctr"/>
            <a:r>
              <a:rPr lang="en-US" dirty="0" smtClean="0"/>
              <a:t>Welcome to D.I.T.</a:t>
            </a:r>
            <a:endParaRPr lang="en-US" dirty="0"/>
          </a:p>
        </p:txBody>
      </p:sp>
    </p:spTree>
    <p:extLst>
      <p:ext uri="{BB962C8B-B14F-4D97-AF65-F5344CB8AC3E}">
        <p14:creationId xmlns:p14="http://schemas.microsoft.com/office/powerpoint/2010/main" val="1188403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1894" y="4355638"/>
            <a:ext cx="3424844" cy="1477328"/>
          </a:xfrm>
          <a:prstGeom prst="rect">
            <a:avLst/>
          </a:prstGeom>
          <a:noFill/>
        </p:spPr>
        <p:txBody>
          <a:bodyPr wrap="square" rtlCol="0">
            <a:spAutoFit/>
          </a:bodyPr>
          <a:lstStyle/>
          <a:p>
            <a:pPr algn="ctr"/>
            <a:r>
              <a:rPr lang="en-US" dirty="0" smtClean="0"/>
              <a:t>Lamont Eddins</a:t>
            </a:r>
          </a:p>
          <a:p>
            <a:pPr algn="ctr"/>
            <a:r>
              <a:rPr lang="en-US" dirty="0" smtClean="0"/>
              <a:t>Senior Instructional Designer</a:t>
            </a:r>
          </a:p>
          <a:p>
            <a:pPr algn="ctr"/>
            <a:r>
              <a:rPr lang="en-US" dirty="0" smtClean="0"/>
              <a:t>Berkeley College</a:t>
            </a:r>
          </a:p>
          <a:p>
            <a:pPr algn="ctr"/>
            <a:endParaRPr lang="en-US" dirty="0" smtClean="0"/>
          </a:p>
          <a:p>
            <a:pPr algn="ctr"/>
            <a:endParaRPr lang="en-US" dirty="0"/>
          </a:p>
        </p:txBody>
      </p:sp>
      <p:pic>
        <p:nvPicPr>
          <p:cNvPr id="7" name="Content Placeholder 6" descr="A picture of Lamont Eddins" title="Lamont Eddi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75046" y="1865920"/>
            <a:ext cx="2178541" cy="2178541"/>
          </a:xfrm>
        </p:spPr>
      </p:pic>
      <p:sp>
        <p:nvSpPr>
          <p:cNvPr id="6" name="TextBox 5"/>
          <p:cNvSpPr txBox="1"/>
          <p:nvPr/>
        </p:nvSpPr>
        <p:spPr>
          <a:xfrm>
            <a:off x="1130789" y="4355638"/>
            <a:ext cx="3424844" cy="1200329"/>
          </a:xfrm>
          <a:prstGeom prst="rect">
            <a:avLst/>
          </a:prstGeom>
          <a:noFill/>
        </p:spPr>
        <p:txBody>
          <a:bodyPr wrap="square" rtlCol="0">
            <a:spAutoFit/>
          </a:bodyPr>
          <a:lstStyle/>
          <a:p>
            <a:pPr algn="ctr"/>
            <a:r>
              <a:rPr lang="en-US" dirty="0" smtClean="0"/>
              <a:t>Aisha Hamilton</a:t>
            </a:r>
          </a:p>
          <a:p>
            <a:pPr algn="ctr"/>
            <a:r>
              <a:rPr lang="en-US" dirty="0" smtClean="0"/>
              <a:t>Director – IT Communications</a:t>
            </a:r>
          </a:p>
          <a:p>
            <a:pPr algn="ctr"/>
            <a:r>
              <a:rPr lang="en-US" dirty="0" smtClean="0"/>
              <a:t>Washington University in St. Louis</a:t>
            </a:r>
          </a:p>
          <a:p>
            <a:pPr algn="ctr"/>
            <a:endParaRPr lang="en-US" dirty="0"/>
          </a:p>
        </p:txBody>
      </p:sp>
      <p:pic>
        <p:nvPicPr>
          <p:cNvPr id="5" name="Content Placeholder 4" descr="A picture of Aisha Hamilton" title="Aisha Hamilton"/>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1968555" y="1865920"/>
            <a:ext cx="1749312" cy="2178541"/>
          </a:xfr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297872" y="348499"/>
            <a:ext cx="10515600" cy="1325563"/>
          </a:xfrm>
        </p:spPr>
        <p:txBody>
          <a:bodyPr/>
          <a:lstStyle/>
          <a:p>
            <a:pPr algn="ctr"/>
            <a:r>
              <a:rPr lang="en-US" dirty="0" smtClean="0"/>
              <a:t>Co-Leaders of D.I.T.</a:t>
            </a:r>
            <a:endParaRPr lang="en-US" dirty="0"/>
          </a:p>
        </p:txBody>
      </p:sp>
    </p:spTree>
    <p:extLst>
      <p:ext uri="{BB962C8B-B14F-4D97-AF65-F5344CB8AC3E}">
        <p14:creationId xmlns:p14="http://schemas.microsoft.com/office/powerpoint/2010/main" val="3538164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183" y="2847067"/>
            <a:ext cx="10515600" cy="1325563"/>
          </a:xfrm>
        </p:spPr>
        <p:txBody>
          <a:bodyPr/>
          <a:lstStyle/>
          <a:p>
            <a:pPr algn="ctr"/>
            <a:r>
              <a:rPr lang="en-US" dirty="0"/>
              <a:t>Expanding University Diversity Impact Through Community Outreach</a:t>
            </a:r>
          </a:p>
        </p:txBody>
      </p:sp>
      <p:sp>
        <p:nvSpPr>
          <p:cNvPr id="7"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EF7622"/>
                </a:solidFill>
                <a:latin typeface="+mj-lt"/>
                <a:ea typeface="+mj-ea"/>
                <a:cs typeface="+mj-cs"/>
              </a:defRPr>
            </a:lvl1pPr>
          </a:lstStyle>
          <a:p>
            <a:pPr algn="ctr"/>
            <a:r>
              <a:rPr lang="en-US" dirty="0" smtClean="0"/>
              <a:t>Session Topic</a:t>
            </a:r>
            <a:endParaRPr lang="en-US" dirty="0"/>
          </a:p>
        </p:txBody>
      </p:sp>
    </p:spTree>
    <p:extLst>
      <p:ext uri="{BB962C8B-B14F-4D97-AF65-F5344CB8AC3E}">
        <p14:creationId xmlns:p14="http://schemas.microsoft.com/office/powerpoint/2010/main" val="2155045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thering around using mobile devices" title="Group of Women"/>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93182" y="3338995"/>
            <a:ext cx="4553340" cy="3037088"/>
          </a:xfrm>
          <a:prstGeom prst="rect">
            <a:avLst/>
          </a:prstGeom>
          <a:blipFill dpi="0" rotWithShape="1">
            <a:blip r:embed="rId3">
              <a:alphaModFix amt="40000"/>
            </a:blip>
            <a:srcRect/>
            <a:tile tx="0" ty="0" sx="100000" sy="100000" flip="none" algn="tl"/>
          </a:blipFill>
          <a:effectLst>
            <a:softEdge rad="31750"/>
          </a:effectLst>
        </p:spPr>
      </p:pic>
      <p:sp>
        <p:nvSpPr>
          <p:cNvPr id="3" name="Text Placeholder 2">
            <a:extLst>
              <a:ext uri="{FF2B5EF4-FFF2-40B4-BE49-F238E27FC236}">
                <a16:creationId xmlns:a16="http://schemas.microsoft.com/office/drawing/2014/main" id="{537322BF-4527-43AC-BABB-CC87E7FB192E}"/>
              </a:ext>
            </a:extLst>
          </p:cNvPr>
          <p:cNvSpPr>
            <a:spLocks noGrp="1"/>
          </p:cNvSpPr>
          <p:nvPr>
            <p:ph type="body" idx="1"/>
          </p:nvPr>
        </p:nvSpPr>
        <p:spPr>
          <a:xfrm>
            <a:off x="483099" y="1354260"/>
            <a:ext cx="10681612" cy="1614718"/>
          </a:xfrm>
        </p:spPr>
        <p:txBody>
          <a:bodyPr/>
          <a:lstStyle/>
          <a:p>
            <a:r>
              <a:rPr lang="en-US" dirty="0"/>
              <a:t>Can community outreach from higher </a:t>
            </a:r>
            <a:r>
              <a:rPr lang="en-US" dirty="0" smtClean="0"/>
              <a:t>education </a:t>
            </a:r>
            <a:r>
              <a:rPr lang="en-US" dirty="0"/>
              <a:t>institutions expand IT diversity? What types of impact can it have? Will certain challenges stand in the way? We will discuss if and how community outreach from higher </a:t>
            </a:r>
            <a:r>
              <a:rPr lang="en-US" dirty="0" err="1"/>
              <a:t>ed</a:t>
            </a:r>
            <a:r>
              <a:rPr lang="en-US" dirty="0"/>
              <a:t> institutions could positively influence IT diversity.</a:t>
            </a:r>
          </a:p>
        </p:txBody>
      </p:sp>
      <p:sp>
        <p:nvSpPr>
          <p:cNvPr id="2" name="Title 1">
            <a:extLst>
              <a:ext uri="{FF2B5EF4-FFF2-40B4-BE49-F238E27FC236}">
                <a16:creationId xmlns:a16="http://schemas.microsoft.com/office/drawing/2014/main" id="{3C0B7269-866E-4662-A61E-4FD6EB4A2541}"/>
              </a:ext>
            </a:extLst>
          </p:cNvPr>
          <p:cNvSpPr>
            <a:spLocks noGrp="1"/>
          </p:cNvSpPr>
          <p:nvPr>
            <p:ph type="title"/>
          </p:nvPr>
        </p:nvSpPr>
        <p:spPr>
          <a:xfrm>
            <a:off x="788722" y="304800"/>
            <a:ext cx="10515600" cy="1004508"/>
          </a:xfrm>
        </p:spPr>
        <p:txBody>
          <a:bodyPr/>
          <a:lstStyle/>
          <a:p>
            <a:pPr algn="ctr"/>
            <a:r>
              <a:rPr lang="en-US" dirty="0" smtClean="0"/>
              <a:t>Community Outreach!!!!</a:t>
            </a:r>
            <a:endParaRPr lang="en-US" dirty="0"/>
          </a:p>
        </p:txBody>
      </p:sp>
    </p:spTree>
    <p:extLst>
      <p:ext uri="{BB962C8B-B14F-4D97-AF65-F5344CB8AC3E}">
        <p14:creationId xmlns:p14="http://schemas.microsoft.com/office/powerpoint/2010/main" val="1420642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523" y="1491408"/>
            <a:ext cx="10515600" cy="1325563"/>
          </a:xfrm>
        </p:spPr>
        <p:txBody>
          <a:bodyPr>
            <a:normAutofit fontScale="90000"/>
          </a:bodyPr>
          <a:lstStyle/>
          <a:p>
            <a:pPr algn="ctr"/>
            <a:r>
              <a:rPr lang="en-US" dirty="0" smtClean="0"/>
              <a:t>Welcoming &amp; Presenting the</a:t>
            </a:r>
            <a:br>
              <a:rPr lang="en-US" dirty="0" smtClean="0"/>
            </a:br>
            <a:r>
              <a:rPr lang="en-US" dirty="0" smtClean="0"/>
              <a:t>Session’s Topic Panel Discussion</a:t>
            </a:r>
            <a:endParaRPr lang="en-US" dirty="0"/>
          </a:p>
        </p:txBody>
      </p:sp>
    </p:spTree>
    <p:extLst>
      <p:ext uri="{BB962C8B-B14F-4D97-AF65-F5344CB8AC3E}">
        <p14:creationId xmlns:p14="http://schemas.microsoft.com/office/powerpoint/2010/main" val="95009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2CCFA6-5D07-49EC-990C-22193793796E}"/>
              </a:ext>
            </a:extLst>
          </p:cNvPr>
          <p:cNvSpPr>
            <a:spLocks noGrp="1"/>
          </p:cNvSpPr>
          <p:nvPr>
            <p:ph sz="half" idx="2"/>
          </p:nvPr>
        </p:nvSpPr>
        <p:spPr/>
        <p:txBody>
          <a:bodyPr>
            <a:normAutofit fontScale="77500" lnSpcReduction="20000"/>
          </a:bodyPr>
          <a:lstStyle/>
          <a:p>
            <a:pPr marL="0" indent="0" algn="ctr">
              <a:buNone/>
            </a:pPr>
            <a:r>
              <a:rPr lang="en-US" dirty="0" smtClean="0"/>
              <a:t>Markeisha </a:t>
            </a:r>
            <a:r>
              <a:rPr lang="en-US" dirty="0" err="1" smtClean="0"/>
              <a:t>Einsley</a:t>
            </a:r>
            <a:endParaRPr lang="en-US" dirty="0"/>
          </a:p>
          <a:p>
            <a:pPr marL="514350" indent="-514350">
              <a:buFont typeface="+mj-lt"/>
              <a:buAutoNum type="arabicPeriod"/>
            </a:pPr>
            <a:r>
              <a:rPr lang="en-US" b="1" dirty="0"/>
              <a:t>Job Title</a:t>
            </a:r>
            <a:r>
              <a:rPr lang="en-US" dirty="0"/>
              <a:t>: Service Specialist, Columbia University Information Technology (CUIT), Academic </a:t>
            </a:r>
            <a:r>
              <a:rPr lang="en-US" dirty="0" smtClean="0"/>
              <a:t>Services</a:t>
            </a:r>
          </a:p>
          <a:p>
            <a:pPr marL="514350" indent="-514350">
              <a:buFont typeface="+mj-lt"/>
              <a:buAutoNum type="arabicPeriod"/>
            </a:pPr>
            <a:r>
              <a:rPr lang="en-US" b="1" dirty="0" smtClean="0"/>
              <a:t>Bio</a:t>
            </a:r>
            <a:r>
              <a:rPr lang="en-US" dirty="0" smtClean="0"/>
              <a:t>: </a:t>
            </a:r>
            <a:r>
              <a:rPr lang="en-US" dirty="0"/>
              <a:t>Markeisha is co-chair of the Community Outreach Committee which is a part of the Women in Technology Initiative (WIT) at Columbia University. Dedicated to providing youth in underserved areas training and exposure to opportunities in technology, she is also a professional musician and teaching artist. She is grateful to share her passion for teaching and technology through WIT’s community outreach volunteering!</a:t>
            </a:r>
          </a:p>
        </p:txBody>
      </p:sp>
      <p:pic>
        <p:nvPicPr>
          <p:cNvPr id="5" name="Content Placeholder 4" descr="A picture of Markeisha Einsley " title="Markeisha Einsley"/>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05628" y="1825625"/>
            <a:ext cx="4046744" cy="4351338"/>
          </a:xfr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pPr algn="ctr"/>
            <a:r>
              <a:rPr lang="en-US" dirty="0" smtClean="0"/>
              <a:t>Guest Speaker</a:t>
            </a:r>
            <a:endParaRPr lang="en-US" dirty="0"/>
          </a:p>
        </p:txBody>
      </p:sp>
    </p:spTree>
    <p:extLst>
      <p:ext uri="{BB962C8B-B14F-4D97-AF65-F5344CB8AC3E}">
        <p14:creationId xmlns:p14="http://schemas.microsoft.com/office/powerpoint/2010/main" val="59156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9A2CCFA6-5D07-49EC-990C-22193793796E}"/>
              </a:ext>
            </a:extLst>
          </p:cNvPr>
          <p:cNvSpPr>
            <a:spLocks noGrp="1"/>
          </p:cNvSpPr>
          <p:nvPr>
            <p:ph sz="half" idx="2"/>
          </p:nvPr>
        </p:nvSpPr>
        <p:spPr>
          <a:xfrm>
            <a:off x="6096000" y="1767436"/>
            <a:ext cx="5181600" cy="4351338"/>
          </a:xfrm>
        </p:spPr>
        <p:txBody>
          <a:bodyPr>
            <a:normAutofit fontScale="77500" lnSpcReduction="20000"/>
          </a:bodyPr>
          <a:lstStyle/>
          <a:p>
            <a:pPr marL="0" indent="0" algn="ctr">
              <a:buNone/>
            </a:pPr>
            <a:r>
              <a:rPr lang="en-US" dirty="0" smtClean="0"/>
              <a:t>Robert </a:t>
            </a:r>
            <a:r>
              <a:rPr lang="en-US" dirty="0" err="1" smtClean="0"/>
              <a:t>Casarez</a:t>
            </a:r>
            <a:endParaRPr lang="en-US" dirty="0"/>
          </a:p>
          <a:p>
            <a:pPr marL="514350" indent="-514350">
              <a:buFont typeface="+mj-lt"/>
              <a:buAutoNum type="arabicPeriod"/>
            </a:pPr>
            <a:r>
              <a:rPr lang="en-US" b="1" dirty="0"/>
              <a:t>Job Title</a:t>
            </a:r>
            <a:r>
              <a:rPr lang="en-US" dirty="0"/>
              <a:t>: </a:t>
            </a:r>
            <a:r>
              <a:rPr lang="en-US" dirty="0" smtClean="0"/>
              <a:t>Business Systems Analyst Specialist, Office of Information Technology, University of Notre Dame</a:t>
            </a:r>
          </a:p>
          <a:p>
            <a:pPr marL="514350" indent="-514350">
              <a:buFont typeface="+mj-lt"/>
              <a:buAutoNum type="arabicPeriod"/>
            </a:pPr>
            <a:r>
              <a:rPr lang="en-US" b="1" dirty="0" smtClean="0"/>
              <a:t>Bio</a:t>
            </a:r>
            <a:r>
              <a:rPr lang="en-US" dirty="0" smtClean="0"/>
              <a:t>: Robert has the duties </a:t>
            </a:r>
            <a:r>
              <a:rPr lang="en-US" dirty="0"/>
              <a:t>as business analyst and project manager for the University’s business </a:t>
            </a:r>
            <a:r>
              <a:rPr lang="en-US" dirty="0" smtClean="0"/>
              <a:t>units. Where he </a:t>
            </a:r>
            <a:r>
              <a:rPr lang="en-US" dirty="0"/>
              <a:t>leads the Diversity &amp; Inclusion Project for the OIT.  He has served in various roles at the University of Notre Dame over the last 12 years, including Assistant Director for Residence Life and Housing and Senior Business and Technical Specialist for Auxiliary Operations</a:t>
            </a:r>
          </a:p>
        </p:txBody>
      </p:sp>
      <p:pic>
        <p:nvPicPr>
          <p:cNvPr id="5" name="Content Placeholder 4" descr="Professional Headshot of Robert Cásarez" title="Robert Cásarez"/>
          <p:cNvPicPr>
            <a:picLocks noGrp="1" noChangeAspect="1"/>
          </p:cNvPicPr>
          <p:nvPr>
            <p:ph sz="half" idx="1"/>
          </p:nvPr>
        </p:nvPicPr>
        <p:blipFill>
          <a:blip r:embed="rId2" cstate="hqprint">
            <a:extLst>
              <a:ext uri="{28A0092B-C50C-407E-A947-70E740481C1C}">
                <a14:useLocalDpi xmlns:a14="http://schemas.microsoft.com/office/drawing/2010/main" val="0"/>
              </a:ext>
            </a:extLst>
          </a:blip>
          <a:stretch>
            <a:fillRect/>
          </a:stretch>
        </p:blipFill>
        <p:spPr>
          <a:xfrm>
            <a:off x="1542602" y="1825625"/>
            <a:ext cx="3336968" cy="4115594"/>
          </a:xfr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pPr algn="ctr"/>
            <a:r>
              <a:rPr lang="en-US" dirty="0" smtClean="0"/>
              <a:t>Guest Speaker</a:t>
            </a:r>
            <a:endParaRPr lang="en-US" dirty="0"/>
          </a:p>
        </p:txBody>
      </p:sp>
    </p:spTree>
    <p:extLst>
      <p:ext uri="{BB962C8B-B14F-4D97-AF65-F5344CB8AC3E}">
        <p14:creationId xmlns:p14="http://schemas.microsoft.com/office/powerpoint/2010/main" val="55732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B138-1A3E-45F6-9C2A-6AAB440F4B45}"/>
              </a:ext>
            </a:extLst>
          </p:cNvPr>
          <p:cNvSpPr>
            <a:spLocks noGrp="1"/>
          </p:cNvSpPr>
          <p:nvPr>
            <p:ph type="title"/>
          </p:nvPr>
        </p:nvSpPr>
        <p:spPr>
          <a:xfrm>
            <a:off x="780011" y="2226829"/>
            <a:ext cx="10515600" cy="1325563"/>
          </a:xfrm>
        </p:spPr>
        <p:txBody>
          <a:bodyPr>
            <a:normAutofit fontScale="90000"/>
          </a:bodyPr>
          <a:lstStyle/>
          <a:p>
            <a:r>
              <a:rPr lang="en-US" dirty="0" smtClean="0"/>
              <a:t>How significant is DIT to your institution? </a:t>
            </a:r>
            <a:endParaRPr lang="en-US" dirty="0"/>
          </a:p>
        </p:txBody>
      </p:sp>
      <p:sp>
        <p:nvSpPr>
          <p:cNvPr id="3" name="Title 1">
            <a:extLst>
              <a:ext uri="{FF2B5EF4-FFF2-40B4-BE49-F238E27FC236}">
                <a16:creationId xmlns:a16="http://schemas.microsoft.com/office/drawing/2014/main" id="{36EAB138-1A3E-45F6-9C2A-6AAB440F4B45}"/>
              </a:ext>
            </a:extLst>
          </p:cNvPr>
          <p:cNvSpPr txBox="1">
            <a:spLocks/>
          </p:cNvSpPr>
          <p:nvPr/>
        </p:nvSpPr>
        <p:spPr>
          <a:xfrm>
            <a:off x="838200" y="675121"/>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ctr"/>
            <a:r>
              <a:rPr lang="en-US" dirty="0" smtClean="0"/>
              <a:t>Takeaway Question 1</a:t>
            </a:r>
            <a:endParaRPr lang="en-US" dirty="0"/>
          </a:p>
        </p:txBody>
      </p:sp>
    </p:spTree>
    <p:extLst>
      <p:ext uri="{BB962C8B-B14F-4D97-AF65-F5344CB8AC3E}">
        <p14:creationId xmlns:p14="http://schemas.microsoft.com/office/powerpoint/2010/main" val="2273282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459</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Diversity in IT 2019 Educause Annual Meeting #EDU19</vt:lpstr>
      <vt:lpstr>Welcome to D.I.T.</vt:lpstr>
      <vt:lpstr>Co-Leaders of D.I.T.</vt:lpstr>
      <vt:lpstr>Expanding University Diversity Impact Through Community Outreach</vt:lpstr>
      <vt:lpstr>Community Outreach!!!!</vt:lpstr>
      <vt:lpstr>Welcoming &amp; Presenting the Session’s Topic Panel Discussion</vt:lpstr>
      <vt:lpstr>Guest Speaker</vt:lpstr>
      <vt:lpstr>Guest Speaker</vt:lpstr>
      <vt:lpstr>How significant is DIT to your institution? </vt:lpstr>
      <vt:lpstr>Will Community Outreach positively impact DIT where your institution is located? </vt:lpstr>
      <vt:lpstr>PowerPoint Presentation</vt:lpstr>
      <vt:lpstr>Session Evaluations There are two ways to access the session and presenter evaluations: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Berg</dc:creator>
  <cp:lastModifiedBy>Lamont Eddins</cp:lastModifiedBy>
  <cp:revision>40</cp:revision>
  <dcterms:created xsi:type="dcterms:W3CDTF">2019-03-25T21:23:33Z</dcterms:created>
  <dcterms:modified xsi:type="dcterms:W3CDTF">2019-10-04T16:21:19Z</dcterms:modified>
</cp:coreProperties>
</file>