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67" r:id="rId7"/>
    <p:sldId id="258" r:id="rId8"/>
    <p:sldId id="260" r:id="rId9"/>
    <p:sldId id="269" r:id="rId10"/>
    <p:sldId id="271" r:id="rId11"/>
    <p:sldId id="270" r:id="rId12"/>
    <p:sldId id="268" r:id="rId13"/>
    <p:sldId id="261" r:id="rId14"/>
    <p:sldId id="272" r:id="rId15"/>
    <p:sldId id="278" r:id="rId16"/>
    <p:sldId id="273" r:id="rId17"/>
    <p:sldId id="274" r:id="rId18"/>
    <p:sldId id="277" r:id="rId19"/>
    <p:sldId id="276" r:id="rId20"/>
    <p:sldId id="262"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6CC"/>
    <a:srgbClr val="EF7622"/>
    <a:srgbClr val="446CA9"/>
    <a:srgbClr val="2481A8"/>
    <a:srgbClr val="5AA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autoAdjust="0"/>
    <p:restoredTop sz="82024"/>
  </p:normalViewPr>
  <p:slideViewPr>
    <p:cSldViewPr snapToGrid="0">
      <p:cViewPr varScale="1">
        <p:scale>
          <a:sx n="67" d="100"/>
          <a:sy n="67" d="100"/>
        </p:scale>
        <p:origin x="9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 Sprecher" userId="f9eb49a8-59e7-4708-b95c-df1f71c93b6a" providerId="ADAL" clId="{682E56A7-E474-41DE-B1A3-129C4B81C65D}"/>
    <pc:docChg chg="modSld">
      <pc:chgData name="Art Sprecher" userId="f9eb49a8-59e7-4708-b95c-df1f71c93b6a" providerId="ADAL" clId="{682E56A7-E474-41DE-B1A3-129C4B81C65D}" dt="2019-10-09T21:04:12.749" v="12" actId="1035"/>
      <pc:docMkLst>
        <pc:docMk/>
      </pc:docMkLst>
      <pc:sldChg chg="modSp">
        <pc:chgData name="Art Sprecher" userId="f9eb49a8-59e7-4708-b95c-df1f71c93b6a" providerId="ADAL" clId="{682E56A7-E474-41DE-B1A3-129C4B81C65D}" dt="2019-10-09T21:04:12.749" v="12" actId="1035"/>
        <pc:sldMkLst>
          <pc:docMk/>
          <pc:sldMk cId="3002142954" sldId="278"/>
        </pc:sldMkLst>
        <pc:spChg chg="mod">
          <ac:chgData name="Art Sprecher" userId="f9eb49a8-59e7-4708-b95c-df1f71c93b6a" providerId="ADAL" clId="{682E56A7-E474-41DE-B1A3-129C4B81C65D}" dt="2019-10-09T21:03:55.685" v="0" actId="20577"/>
          <ac:spMkLst>
            <pc:docMk/>
            <pc:sldMk cId="3002142954" sldId="278"/>
            <ac:spMk id="2" creationId="{8C84501C-46A8-5E42-990F-38BB0CBF73BE}"/>
          </ac:spMkLst>
        </pc:spChg>
        <pc:spChg chg="mod">
          <ac:chgData name="Art Sprecher" userId="f9eb49a8-59e7-4708-b95c-df1f71c93b6a" providerId="ADAL" clId="{682E56A7-E474-41DE-B1A3-129C4B81C65D}" dt="2019-10-09T21:04:12.749" v="12" actId="1035"/>
          <ac:spMkLst>
            <pc:docMk/>
            <pc:sldMk cId="3002142954" sldId="278"/>
            <ac:spMk id="20" creationId="{5C2F86DF-5AA9-5F43-A354-31CB12BBFC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9C99C-6286-DB47-B9E9-D0E4F03F0057}"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1D1C-16E8-F840-8F1B-0C018A28097E}" type="slidenum">
              <a:rPr lang="en-US" smtClean="0"/>
              <a:t>‹#›</a:t>
            </a:fld>
            <a:endParaRPr lang="en-US"/>
          </a:p>
        </p:txBody>
      </p:sp>
    </p:spTree>
    <p:extLst>
      <p:ext uri="{BB962C8B-B14F-4D97-AF65-F5344CB8AC3E}">
        <p14:creationId xmlns:p14="http://schemas.microsoft.com/office/powerpoint/2010/main" val="383589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cademictechnologies.it.miami.edu/about-us/learning-innovation-and-faculty-engagemen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cademictechnologies.it.miami.edu/faculty-engagement/faculty-learning-community/index.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and Art</a:t>
            </a:r>
          </a:p>
          <a:p>
            <a:endParaRPr lang="en-US" dirty="0"/>
          </a:p>
          <a:p>
            <a:r>
              <a:rPr lang="en-US" dirty="0"/>
              <a:t>AR/MR Image from https://</a:t>
            </a:r>
            <a:r>
              <a:rPr lang="en-US" dirty="0" err="1"/>
              <a:t>er.educause.edu</a:t>
            </a:r>
            <a:r>
              <a:rPr lang="en-US" dirty="0"/>
              <a:t>/articles/2018/7/mixed-reality-a-revolutionary-breakthrough-in-teaching-and-learning</a:t>
            </a:r>
          </a:p>
        </p:txBody>
      </p:sp>
      <p:sp>
        <p:nvSpPr>
          <p:cNvPr id="4" name="Slide Number Placeholder 3"/>
          <p:cNvSpPr>
            <a:spLocks noGrp="1"/>
          </p:cNvSpPr>
          <p:nvPr>
            <p:ph type="sldNum" sz="quarter" idx="5"/>
          </p:nvPr>
        </p:nvSpPr>
        <p:spPr/>
        <p:txBody>
          <a:bodyPr/>
          <a:lstStyle/>
          <a:p>
            <a:fld id="{53D61D1C-16E8-F840-8F1B-0C018A28097E}" type="slidenum">
              <a:rPr lang="en-US" smtClean="0"/>
              <a:t>5</a:t>
            </a:fld>
            <a:endParaRPr lang="en-US"/>
          </a:p>
        </p:txBody>
      </p:sp>
    </p:spTree>
    <p:extLst>
      <p:ext uri="{BB962C8B-B14F-4D97-AF65-F5344CB8AC3E}">
        <p14:creationId xmlns:p14="http://schemas.microsoft.com/office/powerpoint/2010/main" val="156337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and Art</a:t>
            </a:r>
          </a:p>
        </p:txBody>
      </p:sp>
      <p:sp>
        <p:nvSpPr>
          <p:cNvPr id="4" name="Slide Number Placeholder 3"/>
          <p:cNvSpPr>
            <a:spLocks noGrp="1"/>
          </p:cNvSpPr>
          <p:nvPr>
            <p:ph type="sldNum" sz="quarter" idx="5"/>
          </p:nvPr>
        </p:nvSpPr>
        <p:spPr/>
        <p:txBody>
          <a:bodyPr/>
          <a:lstStyle/>
          <a:p>
            <a:fld id="{53D61D1C-16E8-F840-8F1B-0C018A28097E}" type="slidenum">
              <a:rPr lang="en-US" smtClean="0"/>
              <a:t>7</a:t>
            </a:fld>
            <a:endParaRPr lang="en-US"/>
          </a:p>
        </p:txBody>
      </p:sp>
    </p:spTree>
    <p:extLst>
      <p:ext uri="{BB962C8B-B14F-4D97-AF65-F5344CB8AC3E}">
        <p14:creationId xmlns:p14="http://schemas.microsoft.com/office/powerpoint/2010/main" val="354706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0" dirty="0">
                <a:effectLst/>
              </a:rPr>
              <a:t>Gemma Henderson is a Senior Instructional Designer in the </a:t>
            </a:r>
            <a:r>
              <a:rPr lang="en-US" b="0" dirty="0">
                <a:effectLst/>
                <a:hlinkClick r:id="rId3"/>
              </a:rPr>
              <a:t>Learning Innovation and Faculty Engagement</a:t>
            </a:r>
            <a:r>
              <a:rPr lang="en-US" b="0" dirty="0">
                <a:effectLst/>
              </a:rPr>
              <a:t> team at the University of Miami. Gemma partners and consults with faculty, academic units and other university stakeholders across the University focusing on curriculum development and digital pedagogies. Gemma has designed and facilitated three </a:t>
            </a:r>
            <a:r>
              <a:rPr lang="en-US" b="0" dirty="0">
                <a:effectLst/>
                <a:hlinkClick r:id="rId4"/>
              </a:rPr>
              <a:t>faculty learning communities</a:t>
            </a:r>
            <a:r>
              <a:rPr lang="en-US" b="0" dirty="0">
                <a:effectLst/>
              </a:rPr>
              <a:t> focused on 3D technologies (printing, scanning, visualization) within the undergraduate curricula, including the latest on </a:t>
            </a:r>
            <a:r>
              <a:rPr lang="en-US" b="0" i="1" dirty="0">
                <a:effectLst/>
              </a:rPr>
              <a:t>Augmented Reality and Spatial Computing</a:t>
            </a:r>
            <a:r>
              <a:rPr lang="en-US" b="0" dirty="0">
                <a:effectLst/>
              </a:rPr>
              <a:t>. </a:t>
            </a:r>
            <a:endParaRPr lang="en-US" dirty="0"/>
          </a:p>
        </p:txBody>
      </p:sp>
      <p:sp>
        <p:nvSpPr>
          <p:cNvPr id="4" name="Slide Number Placeholder 3"/>
          <p:cNvSpPr>
            <a:spLocks noGrp="1"/>
          </p:cNvSpPr>
          <p:nvPr>
            <p:ph type="sldNum" sz="quarter" idx="5"/>
          </p:nvPr>
        </p:nvSpPr>
        <p:spPr/>
        <p:txBody>
          <a:bodyPr/>
          <a:lstStyle/>
          <a:p>
            <a:fld id="{53D61D1C-16E8-F840-8F1B-0C018A28097E}" type="slidenum">
              <a:rPr lang="en-US" smtClean="0"/>
              <a:t>9</a:t>
            </a:fld>
            <a:endParaRPr lang="en-US"/>
          </a:p>
        </p:txBody>
      </p:sp>
    </p:spTree>
    <p:extLst>
      <p:ext uri="{BB962C8B-B14F-4D97-AF65-F5344CB8AC3E}">
        <p14:creationId xmlns:p14="http://schemas.microsoft.com/office/powerpoint/2010/main" val="370052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Bobbi</a:t>
            </a:r>
          </a:p>
        </p:txBody>
      </p:sp>
      <p:sp>
        <p:nvSpPr>
          <p:cNvPr id="4" name="Slide Number Placeholder 3"/>
          <p:cNvSpPr>
            <a:spLocks noGrp="1"/>
          </p:cNvSpPr>
          <p:nvPr>
            <p:ph type="sldNum" sz="quarter" idx="5"/>
          </p:nvPr>
        </p:nvSpPr>
        <p:spPr/>
        <p:txBody>
          <a:bodyPr/>
          <a:lstStyle/>
          <a:p>
            <a:fld id="{53D61D1C-16E8-F840-8F1B-0C018A28097E}" type="slidenum">
              <a:rPr lang="en-US" smtClean="0"/>
              <a:t>11</a:t>
            </a:fld>
            <a:endParaRPr lang="en-US"/>
          </a:p>
        </p:txBody>
      </p:sp>
    </p:spTree>
    <p:extLst>
      <p:ext uri="{BB962C8B-B14F-4D97-AF65-F5344CB8AC3E}">
        <p14:creationId xmlns:p14="http://schemas.microsoft.com/office/powerpoint/2010/main" val="131301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anose="020B0604020202020204" pitchFamily="34" charset="0"/>
                <a:cs typeface="Arial" panose="020B0604020202020204" pitchFamily="34" charset="0"/>
              </a:rPr>
              <a:t>Which institutions are creating XR content, engaging with special collections, and implementing open content?</a:t>
            </a:r>
          </a:p>
          <a:p>
            <a:endParaRPr lang="en-US" dirty="0"/>
          </a:p>
        </p:txBody>
      </p:sp>
      <p:sp>
        <p:nvSpPr>
          <p:cNvPr id="4" name="Slide Number Placeholder 3"/>
          <p:cNvSpPr>
            <a:spLocks noGrp="1"/>
          </p:cNvSpPr>
          <p:nvPr>
            <p:ph type="sldNum" sz="quarter" idx="5"/>
          </p:nvPr>
        </p:nvSpPr>
        <p:spPr/>
        <p:txBody>
          <a:bodyPr/>
          <a:lstStyle/>
          <a:p>
            <a:fld id="{53D61D1C-16E8-F840-8F1B-0C018A28097E}" type="slidenum">
              <a:rPr lang="en-US" smtClean="0"/>
              <a:t>12</a:t>
            </a:fld>
            <a:endParaRPr lang="en-US"/>
          </a:p>
        </p:txBody>
      </p:sp>
    </p:spTree>
    <p:extLst>
      <p:ext uri="{BB962C8B-B14F-4D97-AF65-F5344CB8AC3E}">
        <p14:creationId xmlns:p14="http://schemas.microsoft.com/office/powerpoint/2010/main" val="414755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1" u="none" strike="noStrike" kern="1200" dirty="0">
                <a:solidFill>
                  <a:schemeClr val="tx1"/>
                </a:solidFill>
                <a:effectLst/>
                <a:latin typeface="+mn-lt"/>
                <a:ea typeface="+mn-ea"/>
                <a:cs typeface="+mn-cs"/>
              </a:rPr>
              <a:t>Bobbi</a:t>
            </a:r>
          </a:p>
          <a:p>
            <a:pPr rtl="0" fontAlgn="base"/>
            <a:endParaRPr lang="en-US" sz="1200" b="0" i="1" u="none" strike="noStrike" kern="1200" dirty="0">
              <a:solidFill>
                <a:schemeClr val="tx1"/>
              </a:solidFill>
              <a:effectLst/>
              <a:latin typeface="+mn-lt"/>
              <a:ea typeface="+mn-ea"/>
              <a:cs typeface="+mn-cs"/>
            </a:endParaRPr>
          </a:p>
          <a:p>
            <a:pPr rtl="0" fontAlgn="base"/>
            <a:r>
              <a:rPr lang="en-US" sz="1200" b="0" i="1" u="none" strike="noStrike" kern="1200" dirty="0">
                <a:solidFill>
                  <a:schemeClr val="tx1"/>
                </a:solidFill>
                <a:effectLst/>
                <a:latin typeface="+mn-lt"/>
                <a:ea typeface="+mn-ea"/>
                <a:cs typeface="+mn-cs"/>
              </a:rPr>
              <a:t>Leaders: </a:t>
            </a:r>
            <a:r>
              <a:rPr lang="en-US" sz="1200" b="0" i="0" u="none" strike="noStrike" kern="1200" dirty="0">
                <a:solidFill>
                  <a:schemeClr val="tx1"/>
                </a:solidFill>
                <a:effectLst/>
                <a:latin typeface="+mn-lt"/>
                <a:ea typeface="+mn-ea"/>
                <a:cs typeface="+mn-cs"/>
              </a:rPr>
              <a:t>Collaborate with other sub-group leaders to ensure limited overlap across group resources and coordinate outreach efforts accordingly.</a:t>
            </a:r>
          </a:p>
          <a:p>
            <a:pPr rtl="0" fontAlgn="base"/>
            <a:r>
              <a:rPr lang="en-US" sz="1200" b="0" i="1" u="none" strike="noStrike" kern="1200" dirty="0">
                <a:solidFill>
                  <a:schemeClr val="tx1"/>
                </a:solidFill>
                <a:effectLst/>
                <a:latin typeface="+mn-lt"/>
                <a:ea typeface="+mn-ea"/>
                <a:cs typeface="+mn-cs"/>
              </a:rPr>
              <a:t>Participants:</a:t>
            </a:r>
            <a:r>
              <a:rPr lang="en-US" sz="1200" b="0" i="0" u="none" strike="noStrike" kern="1200" dirty="0">
                <a:solidFill>
                  <a:schemeClr val="tx1"/>
                </a:solidFill>
                <a:effectLst/>
                <a:latin typeface="+mn-lt"/>
                <a:ea typeface="+mn-ea"/>
                <a:cs typeface="+mn-cs"/>
              </a:rPr>
              <a:t> Identify their needs of an XR Community Sub-Group, and communicate their institutional XR efforts, attend or engage in webinars.</a:t>
            </a:r>
          </a:p>
          <a:p>
            <a:endParaRPr lang="en-US" dirty="0"/>
          </a:p>
        </p:txBody>
      </p:sp>
      <p:sp>
        <p:nvSpPr>
          <p:cNvPr id="4" name="Slide Number Placeholder 3"/>
          <p:cNvSpPr>
            <a:spLocks noGrp="1"/>
          </p:cNvSpPr>
          <p:nvPr>
            <p:ph type="sldNum" sz="quarter" idx="5"/>
          </p:nvPr>
        </p:nvSpPr>
        <p:spPr/>
        <p:txBody>
          <a:bodyPr/>
          <a:lstStyle/>
          <a:p>
            <a:fld id="{53D61D1C-16E8-F840-8F1B-0C018A28097E}" type="slidenum">
              <a:rPr lang="en-US" smtClean="0"/>
              <a:t>14</a:t>
            </a:fld>
            <a:endParaRPr lang="en-US"/>
          </a:p>
        </p:txBody>
      </p:sp>
    </p:spTree>
    <p:extLst>
      <p:ext uri="{BB962C8B-B14F-4D97-AF65-F5344CB8AC3E}">
        <p14:creationId xmlns:p14="http://schemas.microsoft.com/office/powerpoint/2010/main" val="4380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anose="020B0604020202020204" pitchFamily="34" charset="0"/>
                <a:cs typeface="Arial" panose="020B0604020202020204" pitchFamily="34" charset="0"/>
              </a:rPr>
              <a:t>Which institutions are creating XR content, engaging with special collections, and implementing open content?</a:t>
            </a:r>
          </a:p>
          <a:p>
            <a:endParaRPr lang="en-US" dirty="0"/>
          </a:p>
        </p:txBody>
      </p:sp>
      <p:sp>
        <p:nvSpPr>
          <p:cNvPr id="4" name="Slide Number Placeholder 3"/>
          <p:cNvSpPr>
            <a:spLocks noGrp="1"/>
          </p:cNvSpPr>
          <p:nvPr>
            <p:ph type="sldNum" sz="quarter" idx="5"/>
          </p:nvPr>
        </p:nvSpPr>
        <p:spPr/>
        <p:txBody>
          <a:bodyPr/>
          <a:lstStyle/>
          <a:p>
            <a:fld id="{53D61D1C-16E8-F840-8F1B-0C018A28097E}" type="slidenum">
              <a:rPr lang="en-US" smtClean="0"/>
              <a:t>15</a:t>
            </a:fld>
            <a:endParaRPr lang="en-US"/>
          </a:p>
        </p:txBody>
      </p:sp>
    </p:spTree>
    <p:extLst>
      <p:ext uri="{BB962C8B-B14F-4D97-AF65-F5344CB8AC3E}">
        <p14:creationId xmlns:p14="http://schemas.microsoft.com/office/powerpoint/2010/main" val="396325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61D1C-16E8-F840-8F1B-0C018A28097E}" type="slidenum">
              <a:rPr lang="en-US" smtClean="0"/>
              <a:t>19</a:t>
            </a:fld>
            <a:endParaRPr lang="en-US"/>
          </a:p>
        </p:txBody>
      </p:sp>
    </p:spTree>
    <p:extLst>
      <p:ext uri="{BB962C8B-B14F-4D97-AF65-F5344CB8AC3E}">
        <p14:creationId xmlns:p14="http://schemas.microsoft.com/office/powerpoint/2010/main" val="3043670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10/9/2019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10/9/2019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gemma@miami.edu" TargetMode="External"/><Relationship Id="rId4" Type="http://schemas.openxmlformats.org/officeDocument/2006/relationships/hyperlink" Target="mailto:bobbi.vaughan@utoledo.edu?subject=EDUCAUSE%202019%20XR%20C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629400" y="1041400"/>
            <a:ext cx="9144000" cy="2387600"/>
          </a:xfrm>
        </p:spPr>
        <p:txBody>
          <a:bodyPr>
            <a:normAutofit fontScale="90000"/>
          </a:bodyPr>
          <a:lstStyle/>
          <a:p>
            <a:pPr algn="l"/>
            <a:r>
              <a:rPr lang="en-US" dirty="0" err="1">
                <a:latin typeface="Arial" panose="020B0604020202020204" pitchFamily="34" charset="0"/>
                <a:cs typeface="Arial" panose="020B0604020202020204" pitchFamily="34" charset="0"/>
              </a:rPr>
              <a:t>eXtended</a:t>
            </a:r>
            <a:r>
              <a:rPr lang="en-US" dirty="0">
                <a:latin typeface="Arial" panose="020B0604020202020204" pitchFamily="34" charset="0"/>
                <a:cs typeface="Arial" panose="020B0604020202020204" pitchFamily="34" charset="0"/>
              </a:rPr>
              <a:t> Reality (XR)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Community Group Session</a:t>
            </a:r>
          </a:p>
        </p:txBody>
      </p:sp>
      <p:sp>
        <p:nvSpPr>
          <p:cNvPr id="3" name="Subtitle 2">
            <a:extLst>
              <a:ext uri="{FF2B5EF4-FFF2-40B4-BE49-F238E27FC236}">
                <a16:creationId xmlns:a16="http://schemas.microsoft.com/office/drawing/2014/main" id="{459E0EE9-0655-42A9-8455-EF00DEF1FB03}"/>
              </a:ext>
            </a:extLst>
          </p:cNvPr>
          <p:cNvSpPr>
            <a:spLocks noGrp="1"/>
          </p:cNvSpPr>
          <p:nvPr>
            <p:ph type="subTitle" idx="1"/>
          </p:nvPr>
        </p:nvSpPr>
        <p:spPr>
          <a:xfrm>
            <a:off x="629399" y="3521075"/>
            <a:ext cx="9839967" cy="773683"/>
          </a:xfrm>
        </p:spPr>
        <p:txBody>
          <a:bodyPr/>
          <a:lstStyle/>
          <a:p>
            <a:pPr algn="l"/>
            <a:r>
              <a:rPr lang="en-US" sz="1400" dirty="0">
                <a:solidFill>
                  <a:schemeClr val="tx1"/>
                </a:solidFill>
                <a:latin typeface="Arial" panose="020B0604020202020204" pitchFamily="34" charset="0"/>
                <a:cs typeface="Arial" panose="020B0604020202020204" pitchFamily="34" charset="0"/>
              </a:rPr>
              <a:t>FACILITATED BY:</a:t>
            </a:r>
          </a:p>
          <a:p>
            <a:pPr algn="l"/>
            <a:r>
              <a:rPr lang="en-US" dirty="0">
                <a:latin typeface="Arial" panose="020B0604020202020204" pitchFamily="34" charset="0"/>
                <a:cs typeface="Arial" panose="020B0604020202020204" pitchFamily="34" charset="0"/>
              </a:rPr>
              <a:t>William McCreary,  Bobbi Vaughan, Gemma Henderson, Art Sprecher</a:t>
            </a:r>
          </a:p>
        </p:txBody>
      </p:sp>
    </p:spTree>
    <p:extLst>
      <p:ext uri="{BB962C8B-B14F-4D97-AF65-F5344CB8AC3E}">
        <p14:creationId xmlns:p14="http://schemas.microsoft.com/office/powerpoint/2010/main" val="34262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XR Technology &amp; Tools SG</a:t>
            </a:r>
          </a:p>
        </p:txBody>
      </p:sp>
    </p:spTree>
    <p:extLst>
      <p:ext uri="{BB962C8B-B14F-4D97-AF65-F5344CB8AC3E}">
        <p14:creationId xmlns:p14="http://schemas.microsoft.com/office/powerpoint/2010/main" val="150134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501C-46A8-5E42-990F-38BB0CBF73B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XR Technology &amp; Tools</a:t>
            </a:r>
          </a:p>
        </p:txBody>
      </p:sp>
      <p:sp>
        <p:nvSpPr>
          <p:cNvPr id="4" name="Content Placeholder 5">
            <a:extLst>
              <a:ext uri="{FF2B5EF4-FFF2-40B4-BE49-F238E27FC236}">
                <a16:creationId xmlns:a16="http://schemas.microsoft.com/office/drawing/2014/main" id="{C71B89AB-9167-3345-AED2-8FB26AED832A}"/>
              </a:ext>
            </a:extLst>
          </p:cNvPr>
          <p:cNvSpPr>
            <a:spLocks noGrp="1"/>
          </p:cNvSpPr>
          <p:nvPr>
            <p:ph sz="half" idx="1"/>
          </p:nvPr>
        </p:nvSpPr>
        <p:spPr>
          <a:xfrm>
            <a:off x="838200" y="1497685"/>
            <a:ext cx="10820400" cy="640402"/>
          </a:xfrm>
        </p:spPr>
        <p:txBody>
          <a:bodyPr>
            <a:noAutofit/>
          </a:bodyPr>
          <a:lstStyle/>
          <a:p>
            <a:pPr marL="0" indent="0">
              <a:buNone/>
            </a:pPr>
            <a:r>
              <a:rPr lang="en-US" sz="2000" dirty="0">
                <a:latin typeface="Arial" panose="020B0604020202020204" pitchFamily="34" charset="0"/>
                <a:cs typeface="Arial" panose="020B0604020202020204" pitchFamily="34" charset="0"/>
              </a:rPr>
              <a:t>Provide access to a list of VR/AR/MR technology and tools to higher educational institutions for guidance on development and/or purchasing decisions.</a:t>
            </a:r>
          </a:p>
        </p:txBody>
      </p:sp>
      <p:sp>
        <p:nvSpPr>
          <p:cNvPr id="5" name="Rectangle 4">
            <a:extLst>
              <a:ext uri="{FF2B5EF4-FFF2-40B4-BE49-F238E27FC236}">
                <a16:creationId xmlns:a16="http://schemas.microsoft.com/office/drawing/2014/main" id="{8B0AEEC5-C7A5-8E46-BAA1-F85357645CFF}"/>
              </a:ext>
            </a:extLst>
          </p:cNvPr>
          <p:cNvSpPr/>
          <p:nvPr/>
        </p:nvSpPr>
        <p:spPr>
          <a:xfrm>
            <a:off x="838200" y="2419331"/>
            <a:ext cx="5095316" cy="369332"/>
          </a:xfrm>
          <a:prstGeom prst="rect">
            <a:avLst/>
          </a:prstGeom>
        </p:spPr>
        <p:txBody>
          <a:bodyPr wrap="none">
            <a:noAutofit/>
          </a:bodyPr>
          <a:lstStyle/>
          <a:p>
            <a:r>
              <a:rPr lang="en-US" sz="2400" b="1" dirty="0">
                <a:latin typeface="Arial" panose="020B0604020202020204" pitchFamily="34" charset="0"/>
                <a:cs typeface="Arial" panose="020B0604020202020204" pitchFamily="34" charset="0"/>
              </a:rPr>
              <a:t>Desired Outcomes </a:t>
            </a:r>
            <a:endParaRPr lang="en-US" sz="2400" dirty="0"/>
          </a:p>
        </p:txBody>
      </p:sp>
      <p:sp>
        <p:nvSpPr>
          <p:cNvPr id="7" name="Rectangle 6">
            <a:extLst>
              <a:ext uri="{FF2B5EF4-FFF2-40B4-BE49-F238E27FC236}">
                <a16:creationId xmlns:a16="http://schemas.microsoft.com/office/drawing/2014/main" id="{3793E747-BE4A-2247-B9F1-663EA926DCEF}"/>
              </a:ext>
            </a:extLst>
          </p:cNvPr>
          <p:cNvSpPr/>
          <p:nvPr/>
        </p:nvSpPr>
        <p:spPr>
          <a:xfrm>
            <a:off x="7128060" y="3020397"/>
            <a:ext cx="4661604"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Identify XR Use Cases</a:t>
            </a:r>
          </a:p>
          <a:p>
            <a:r>
              <a:rPr lang="en-US" dirty="0">
                <a:latin typeface="Arial" panose="020B0604020202020204" pitchFamily="34" charset="0"/>
                <a:cs typeface="Arial" panose="020B0604020202020204" pitchFamily="34" charset="0"/>
              </a:rPr>
              <a:t>Associate use cases with inventory of tools.</a:t>
            </a:r>
          </a:p>
        </p:txBody>
      </p:sp>
      <p:sp>
        <p:nvSpPr>
          <p:cNvPr id="8" name="Google Shape;79;p2">
            <a:extLst>
              <a:ext uri="{FF2B5EF4-FFF2-40B4-BE49-F238E27FC236}">
                <a16:creationId xmlns:a16="http://schemas.microsoft.com/office/drawing/2014/main" id="{DFC3DECC-DAB9-4A43-8D88-FCC3AA3B7633}"/>
              </a:ext>
            </a:extLst>
          </p:cNvPr>
          <p:cNvSpPr/>
          <p:nvPr/>
        </p:nvSpPr>
        <p:spPr>
          <a:xfrm>
            <a:off x="937723" y="3020397"/>
            <a:ext cx="560294" cy="560369"/>
          </a:xfrm>
          <a:prstGeom prst="rect">
            <a:avLst/>
          </a:prstGeom>
          <a:solidFill>
            <a:srgbClr val="446CA9"/>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1</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1" name="Google Shape;79;p2">
            <a:extLst>
              <a:ext uri="{FF2B5EF4-FFF2-40B4-BE49-F238E27FC236}">
                <a16:creationId xmlns:a16="http://schemas.microsoft.com/office/drawing/2014/main" id="{E3550D0A-2AB5-EC46-9952-69A44BA1477A}"/>
              </a:ext>
            </a:extLst>
          </p:cNvPr>
          <p:cNvSpPr/>
          <p:nvPr/>
        </p:nvSpPr>
        <p:spPr>
          <a:xfrm>
            <a:off x="6472727" y="3020397"/>
            <a:ext cx="560294" cy="560369"/>
          </a:xfrm>
          <a:prstGeom prst="rect">
            <a:avLst/>
          </a:prstGeom>
          <a:solidFill>
            <a:srgbClr val="446CA9"/>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2</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754AC5D0-1D07-AE4F-93F2-C98C42DEB95E}"/>
              </a:ext>
            </a:extLst>
          </p:cNvPr>
          <p:cNvSpPr/>
          <p:nvPr/>
        </p:nvSpPr>
        <p:spPr>
          <a:xfrm>
            <a:off x="838200" y="4088474"/>
            <a:ext cx="10013576" cy="369332"/>
          </a:xfrm>
          <a:prstGeom prst="rect">
            <a:avLst/>
          </a:prstGeom>
        </p:spPr>
        <p:txBody>
          <a:bodyPr wrap="none">
            <a:noAutofit/>
          </a:bodyPr>
          <a:lstStyle/>
          <a:p>
            <a:r>
              <a:rPr lang="en-US" sz="2400" b="1" dirty="0">
                <a:latin typeface="Arial" panose="020B0604020202020204" pitchFamily="34" charset="0"/>
                <a:cs typeface="Arial" panose="020B0604020202020204" pitchFamily="34" charset="0"/>
              </a:rPr>
              <a:t>Year 1: Initial Outreach Activities and Programming</a:t>
            </a:r>
            <a:endParaRPr lang="en-US" sz="2400" dirty="0"/>
          </a:p>
        </p:txBody>
      </p:sp>
      <p:sp>
        <p:nvSpPr>
          <p:cNvPr id="15" name="Rectangle 14">
            <a:extLst>
              <a:ext uri="{FF2B5EF4-FFF2-40B4-BE49-F238E27FC236}">
                <a16:creationId xmlns:a16="http://schemas.microsoft.com/office/drawing/2014/main" id="{AA189CE0-EEFC-194A-9D8E-E7525E596A36}"/>
              </a:ext>
            </a:extLst>
          </p:cNvPr>
          <p:cNvSpPr/>
          <p:nvPr/>
        </p:nvSpPr>
        <p:spPr>
          <a:xfrm>
            <a:off x="891989" y="4577035"/>
            <a:ext cx="9704293"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Survey CG and Explore Ways to Share Results, Attend/Host Virtual Sessions in VR/AR/MR, Establish Repository of Technology &amp; Tool Resources, Submit Presentation Topics for CG Meetings / Webinars. </a:t>
            </a:r>
          </a:p>
        </p:txBody>
      </p:sp>
      <p:sp>
        <p:nvSpPr>
          <p:cNvPr id="34" name="Rectangle 33">
            <a:extLst>
              <a:ext uri="{FF2B5EF4-FFF2-40B4-BE49-F238E27FC236}">
                <a16:creationId xmlns:a16="http://schemas.microsoft.com/office/drawing/2014/main" id="{2DACBC01-EEA2-C64F-BD83-3288E7597F61}"/>
              </a:ext>
            </a:extLst>
          </p:cNvPr>
          <p:cNvSpPr/>
          <p:nvPr/>
        </p:nvSpPr>
        <p:spPr>
          <a:xfrm>
            <a:off x="1610287" y="3020397"/>
            <a:ext cx="4583249"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Inventory of Tools</a:t>
            </a:r>
          </a:p>
          <a:p>
            <a:r>
              <a:rPr lang="en-US" dirty="0">
                <a:latin typeface="Arial" panose="020B0604020202020204" pitchFamily="34" charset="0"/>
                <a:cs typeface="Arial" panose="020B0604020202020204" pitchFamily="34" charset="0"/>
              </a:rPr>
              <a:t>Assemble a list of XR hardware/software.</a:t>
            </a:r>
          </a:p>
        </p:txBody>
      </p:sp>
    </p:spTree>
    <p:extLst>
      <p:ext uri="{BB962C8B-B14F-4D97-AF65-F5344CB8AC3E}">
        <p14:creationId xmlns:p14="http://schemas.microsoft.com/office/powerpoint/2010/main" val="91062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501C-46A8-5E42-990F-38BB0CBF73BE}"/>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XR Technology &amp; Tools: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Questions for CG</a:t>
            </a:r>
          </a:p>
        </p:txBody>
      </p:sp>
      <p:grpSp>
        <p:nvGrpSpPr>
          <p:cNvPr id="10" name="Group 9">
            <a:extLst>
              <a:ext uri="{FF2B5EF4-FFF2-40B4-BE49-F238E27FC236}">
                <a16:creationId xmlns:a16="http://schemas.microsoft.com/office/drawing/2014/main" id="{3FAC26C6-C201-CC44-8C29-9148E3D634D7}"/>
              </a:ext>
            </a:extLst>
          </p:cNvPr>
          <p:cNvGrpSpPr/>
          <p:nvPr/>
        </p:nvGrpSpPr>
        <p:grpSpPr>
          <a:xfrm>
            <a:off x="1135857" y="4568310"/>
            <a:ext cx="9516743" cy="923330"/>
            <a:chOff x="1093694" y="2498506"/>
            <a:chExt cx="9516743" cy="923330"/>
          </a:xfrm>
        </p:grpSpPr>
        <p:sp>
          <p:nvSpPr>
            <p:cNvPr id="7" name="Rectangle 6">
              <a:extLst>
                <a:ext uri="{FF2B5EF4-FFF2-40B4-BE49-F238E27FC236}">
                  <a16:creationId xmlns:a16="http://schemas.microsoft.com/office/drawing/2014/main" id="{2DACBC01-EEA2-C64F-BD83-3288E7597F61}"/>
                </a:ext>
              </a:extLst>
            </p:cNvPr>
            <p:cNvSpPr/>
            <p:nvPr/>
          </p:nvSpPr>
          <p:spPr>
            <a:xfrm>
              <a:off x="1766259" y="2498506"/>
              <a:ext cx="3545122"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Assemble a list of XR hardware/software.</a:t>
              </a:r>
            </a:p>
            <a:p>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93E747-BE4A-2247-B9F1-663EA926DCEF}"/>
                </a:ext>
              </a:extLst>
            </p:cNvPr>
            <p:cNvSpPr/>
            <p:nvPr/>
          </p:nvSpPr>
          <p:spPr>
            <a:xfrm>
              <a:off x="6285174" y="2498506"/>
              <a:ext cx="4325263"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Associate use cases with inventory of tools.</a:t>
              </a:r>
            </a:p>
            <a:p>
              <a:endParaRPr lang="en-US" dirty="0">
                <a:latin typeface="Arial" panose="020B0604020202020204" pitchFamily="34" charset="0"/>
                <a:cs typeface="Arial" panose="020B0604020202020204" pitchFamily="34" charset="0"/>
              </a:endParaRPr>
            </a:p>
          </p:txBody>
        </p:sp>
        <p:sp>
          <p:nvSpPr>
            <p:cNvPr id="14" name="Google Shape;79;p2">
              <a:extLst>
                <a:ext uri="{FF2B5EF4-FFF2-40B4-BE49-F238E27FC236}">
                  <a16:creationId xmlns:a16="http://schemas.microsoft.com/office/drawing/2014/main" id="{DFC3DECC-DAB9-4A43-8D88-FCC3AA3B7633}"/>
                </a:ext>
              </a:extLst>
            </p:cNvPr>
            <p:cNvSpPr/>
            <p:nvPr/>
          </p:nvSpPr>
          <p:spPr>
            <a:xfrm>
              <a:off x="1093694" y="2498506"/>
              <a:ext cx="560294" cy="560369"/>
            </a:xfrm>
            <a:prstGeom prst="rect">
              <a:avLst/>
            </a:prstGeom>
            <a:solidFill>
              <a:srgbClr val="4EB6CC"/>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1</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8" name="Google Shape;79;p2">
              <a:extLst>
                <a:ext uri="{FF2B5EF4-FFF2-40B4-BE49-F238E27FC236}">
                  <a16:creationId xmlns:a16="http://schemas.microsoft.com/office/drawing/2014/main" id="{E3550D0A-2AB5-EC46-9952-69A44BA1477A}"/>
                </a:ext>
              </a:extLst>
            </p:cNvPr>
            <p:cNvSpPr/>
            <p:nvPr/>
          </p:nvSpPr>
          <p:spPr>
            <a:xfrm>
              <a:off x="5629841" y="2498506"/>
              <a:ext cx="560294" cy="560369"/>
            </a:xfrm>
            <a:prstGeom prst="rect">
              <a:avLst/>
            </a:prstGeom>
            <a:solidFill>
              <a:srgbClr val="4EB6CC"/>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2</a:t>
              </a:r>
            </a:p>
          </p:txBody>
        </p:sp>
      </p:grpSp>
      <p:sp>
        <p:nvSpPr>
          <p:cNvPr id="20" name="Content Placeholder 5">
            <a:extLst>
              <a:ext uri="{FF2B5EF4-FFF2-40B4-BE49-F238E27FC236}">
                <a16:creationId xmlns:a16="http://schemas.microsoft.com/office/drawing/2014/main" id="{5C2F86DF-5AA9-5F43-A354-31CB12BBFC19}"/>
              </a:ext>
            </a:extLst>
          </p:cNvPr>
          <p:cNvSpPr txBox="1">
            <a:spLocks/>
          </p:cNvSpPr>
          <p:nvPr/>
        </p:nvSpPr>
        <p:spPr>
          <a:xfrm>
            <a:off x="834628" y="1866690"/>
            <a:ext cx="10820400" cy="2078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rial" panose="020B0604020202020204" pitchFamily="34" charset="0"/>
                <a:cs typeface="Arial" panose="020B0604020202020204" pitchFamily="34" charset="0"/>
              </a:rPr>
              <a:t>What outcomes should we prioritize for Year 1?</a:t>
            </a:r>
          </a:p>
          <a:p>
            <a:pPr marL="0" indent="0">
              <a:lnSpc>
                <a:spcPct val="150000"/>
              </a:lnSpc>
              <a:buNone/>
            </a:pPr>
            <a:r>
              <a:rPr lang="en-US" sz="2400" dirty="0">
                <a:latin typeface="Arial" panose="020B0604020202020204" pitchFamily="34" charset="0"/>
                <a:cs typeface="Arial" panose="020B0604020202020204" pitchFamily="34" charset="0"/>
              </a:rPr>
              <a:t>Are there any other pressing issues you would like this group to address? </a:t>
            </a:r>
          </a:p>
          <a:p>
            <a:pPr marL="0" indent="0">
              <a:lnSpc>
                <a:spcPct val="150000"/>
              </a:lnSpc>
              <a:buNone/>
            </a:pPr>
            <a:r>
              <a:rPr lang="en-US" sz="2400" dirty="0">
                <a:latin typeface="Arial" panose="020B0604020202020204" pitchFamily="34" charset="0"/>
                <a:cs typeface="Arial" panose="020B0604020202020204" pitchFamily="34" charset="0"/>
              </a:rPr>
              <a:t>Are there any members interested in leading specific outcomes?   </a:t>
            </a:r>
          </a:p>
          <a:p>
            <a:pPr marL="0" indent="0">
              <a:lnSpc>
                <a:spcPct val="150000"/>
              </a:lnSpc>
              <a:buNone/>
            </a:pPr>
            <a:endParaRPr lang="en-US"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6E2D361-753C-0A45-816E-7D4B8EBDEA5B}"/>
              </a:ext>
            </a:extLst>
          </p:cNvPr>
          <p:cNvSpPr/>
          <p:nvPr/>
        </p:nvSpPr>
        <p:spPr>
          <a:xfrm>
            <a:off x="834628" y="4453307"/>
            <a:ext cx="10097831" cy="864610"/>
          </a:xfrm>
          <a:prstGeom prst="rect">
            <a:avLst/>
          </a:prstGeom>
          <a:noFill/>
          <a:ln w="28575">
            <a:solidFill>
              <a:srgbClr val="4E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14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XR Content SG</a:t>
            </a:r>
          </a:p>
        </p:txBody>
      </p:sp>
    </p:spTree>
    <p:extLst>
      <p:ext uri="{BB962C8B-B14F-4D97-AF65-F5344CB8AC3E}">
        <p14:creationId xmlns:p14="http://schemas.microsoft.com/office/powerpoint/2010/main" val="426661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501C-46A8-5E42-990F-38BB0CBF73BE}"/>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XR Content</a:t>
            </a:r>
          </a:p>
        </p:txBody>
      </p:sp>
      <p:sp>
        <p:nvSpPr>
          <p:cNvPr id="6" name="Content Placeholder 5">
            <a:extLst>
              <a:ext uri="{FF2B5EF4-FFF2-40B4-BE49-F238E27FC236}">
                <a16:creationId xmlns:a16="http://schemas.microsoft.com/office/drawing/2014/main" id="{C71B89AB-9167-3345-AED2-8FB26AED832A}"/>
              </a:ext>
            </a:extLst>
          </p:cNvPr>
          <p:cNvSpPr>
            <a:spLocks noGrp="1"/>
          </p:cNvSpPr>
          <p:nvPr>
            <p:ph sz="half" idx="1"/>
          </p:nvPr>
        </p:nvSpPr>
        <p:spPr>
          <a:xfrm>
            <a:off x="838200" y="1497685"/>
            <a:ext cx="10820400" cy="640402"/>
          </a:xfrm>
        </p:spPr>
        <p:txBody>
          <a:bodyPr>
            <a:noAutofit/>
          </a:bodyPr>
          <a:lstStyle/>
          <a:p>
            <a:pPr marL="0" indent="0">
              <a:buNone/>
            </a:pPr>
            <a:r>
              <a:rPr lang="en-US" sz="2000" dirty="0">
                <a:latin typeface="Arial" panose="020B0604020202020204" pitchFamily="34" charset="0"/>
                <a:cs typeface="Arial" panose="020B0604020202020204" pitchFamily="34" charset="0"/>
              </a:rPr>
              <a:t>Raise awareness of VR/AR/MR </a:t>
            </a:r>
            <a:r>
              <a:rPr lang="en-US" sz="2000" b="1" dirty="0">
                <a:latin typeface="Arial" panose="020B0604020202020204" pitchFamily="34" charset="0"/>
                <a:cs typeface="Arial" panose="020B0604020202020204" pitchFamily="34" charset="0"/>
              </a:rPr>
              <a:t>content being developed and applied </a:t>
            </a:r>
            <a:r>
              <a:rPr lang="en-US" sz="2000" dirty="0">
                <a:latin typeface="Arial" panose="020B0604020202020204" pitchFamily="34" charset="0"/>
                <a:cs typeface="Arial" panose="020B0604020202020204" pitchFamily="34" charset="0"/>
              </a:rPr>
              <a:t>within higher education institutions for pedagogical and research purposes.</a:t>
            </a:r>
          </a:p>
        </p:txBody>
      </p:sp>
      <p:sp>
        <p:nvSpPr>
          <p:cNvPr id="7" name="Rectangle 6">
            <a:extLst>
              <a:ext uri="{FF2B5EF4-FFF2-40B4-BE49-F238E27FC236}">
                <a16:creationId xmlns:a16="http://schemas.microsoft.com/office/drawing/2014/main" id="{2DACBC01-EEA2-C64F-BD83-3288E7597F61}"/>
              </a:ext>
            </a:extLst>
          </p:cNvPr>
          <p:cNvSpPr/>
          <p:nvPr/>
        </p:nvSpPr>
        <p:spPr>
          <a:xfrm>
            <a:off x="1610287" y="3020397"/>
            <a:ext cx="4318747"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Creation of Content</a:t>
            </a:r>
          </a:p>
          <a:p>
            <a:r>
              <a:rPr lang="en-US" dirty="0">
                <a:latin typeface="Arial" panose="020B0604020202020204" pitchFamily="34" charset="0"/>
                <a:cs typeface="Arial" panose="020B0604020202020204" pitchFamily="34" charset="0"/>
              </a:rPr>
              <a:t>Identify institutions creating XR Content.</a:t>
            </a:r>
          </a:p>
        </p:txBody>
      </p:sp>
      <p:sp>
        <p:nvSpPr>
          <p:cNvPr id="8" name="Rectangle 7">
            <a:extLst>
              <a:ext uri="{FF2B5EF4-FFF2-40B4-BE49-F238E27FC236}">
                <a16:creationId xmlns:a16="http://schemas.microsoft.com/office/drawing/2014/main" id="{3793E747-BE4A-2247-B9F1-663EA926DCEF}"/>
              </a:ext>
            </a:extLst>
          </p:cNvPr>
          <p:cNvSpPr/>
          <p:nvPr/>
        </p:nvSpPr>
        <p:spPr>
          <a:xfrm>
            <a:off x="7128060" y="3020397"/>
            <a:ext cx="4318747"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Crowdsource resources</a:t>
            </a:r>
            <a:r>
              <a:rPr lang="en-US" dirty="0">
                <a:latin typeface="Arial" panose="020B0604020202020204" pitchFamily="34" charset="0"/>
                <a:cs typeface="Arial" panose="020B0604020202020204" pitchFamily="34" charset="0"/>
              </a:rPr>
              <a:t> from community to create / apply XR Content.</a:t>
            </a:r>
          </a:p>
        </p:txBody>
      </p:sp>
      <p:sp>
        <p:nvSpPr>
          <p:cNvPr id="14" name="Google Shape;79;p2">
            <a:extLst>
              <a:ext uri="{FF2B5EF4-FFF2-40B4-BE49-F238E27FC236}">
                <a16:creationId xmlns:a16="http://schemas.microsoft.com/office/drawing/2014/main" id="{DFC3DECC-DAB9-4A43-8D88-FCC3AA3B7633}"/>
              </a:ext>
            </a:extLst>
          </p:cNvPr>
          <p:cNvSpPr/>
          <p:nvPr/>
        </p:nvSpPr>
        <p:spPr>
          <a:xfrm>
            <a:off x="937723" y="3020397"/>
            <a:ext cx="560294" cy="560369"/>
          </a:xfrm>
          <a:prstGeom prst="rect">
            <a:avLst/>
          </a:prstGeom>
          <a:solidFill>
            <a:srgbClr val="446CA9"/>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1</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5" name="Google Shape;79;p2">
            <a:extLst>
              <a:ext uri="{FF2B5EF4-FFF2-40B4-BE49-F238E27FC236}">
                <a16:creationId xmlns:a16="http://schemas.microsoft.com/office/drawing/2014/main" id="{F11DB546-34F6-A64E-8407-84B75B7A9A29}"/>
              </a:ext>
            </a:extLst>
          </p:cNvPr>
          <p:cNvSpPr/>
          <p:nvPr/>
        </p:nvSpPr>
        <p:spPr>
          <a:xfrm>
            <a:off x="945778" y="3780654"/>
            <a:ext cx="560294" cy="560369"/>
          </a:xfrm>
          <a:prstGeom prst="rect">
            <a:avLst/>
          </a:prstGeom>
          <a:solidFill>
            <a:srgbClr val="446CA9"/>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2</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6" name="Rectangle 15">
            <a:extLst>
              <a:ext uri="{FF2B5EF4-FFF2-40B4-BE49-F238E27FC236}">
                <a16:creationId xmlns:a16="http://schemas.microsoft.com/office/drawing/2014/main" id="{8B0AEEC5-C7A5-8E46-BAA1-F85357645CFF}"/>
              </a:ext>
            </a:extLst>
          </p:cNvPr>
          <p:cNvSpPr/>
          <p:nvPr/>
        </p:nvSpPr>
        <p:spPr>
          <a:xfrm>
            <a:off x="838200" y="2407024"/>
            <a:ext cx="5095316" cy="369332"/>
          </a:xfrm>
          <a:prstGeom prst="rect">
            <a:avLst/>
          </a:prstGeom>
        </p:spPr>
        <p:txBody>
          <a:bodyPr wrap="none">
            <a:noAutofit/>
          </a:bodyPr>
          <a:lstStyle/>
          <a:p>
            <a:r>
              <a:rPr lang="en-US" sz="2400" b="1" dirty="0">
                <a:latin typeface="Arial" panose="020B0604020202020204" pitchFamily="34" charset="0"/>
                <a:cs typeface="Arial" panose="020B0604020202020204" pitchFamily="34" charset="0"/>
              </a:rPr>
              <a:t>Desired Outcomes </a:t>
            </a:r>
            <a:endParaRPr lang="en-US" sz="2400" dirty="0"/>
          </a:p>
        </p:txBody>
      </p:sp>
      <p:sp>
        <p:nvSpPr>
          <p:cNvPr id="17" name="Rectangle 16">
            <a:extLst>
              <a:ext uri="{FF2B5EF4-FFF2-40B4-BE49-F238E27FC236}">
                <a16:creationId xmlns:a16="http://schemas.microsoft.com/office/drawing/2014/main" id="{3701E0AE-83A1-3744-A6F9-E10A9C8EB97F}"/>
              </a:ext>
            </a:extLst>
          </p:cNvPr>
          <p:cNvSpPr/>
          <p:nvPr/>
        </p:nvSpPr>
        <p:spPr>
          <a:xfrm>
            <a:off x="7128060" y="3780654"/>
            <a:ext cx="411816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Establish </a:t>
            </a:r>
            <a:r>
              <a:rPr lang="en-US" b="1" dirty="0">
                <a:latin typeface="Arial" panose="020B0604020202020204" pitchFamily="34" charset="0"/>
                <a:cs typeface="Arial" panose="020B0604020202020204" pitchFamily="34" charset="0"/>
              </a:rPr>
              <a:t>cross-institutional communities </a:t>
            </a:r>
            <a:r>
              <a:rPr lang="en-US" dirty="0">
                <a:latin typeface="Arial" panose="020B0604020202020204" pitchFamily="34" charset="0"/>
                <a:cs typeface="Arial" panose="020B0604020202020204" pitchFamily="34" charset="0"/>
              </a:rPr>
              <a:t>to shape other SGs.</a:t>
            </a:r>
          </a:p>
        </p:txBody>
      </p:sp>
      <p:sp>
        <p:nvSpPr>
          <p:cNvPr id="18" name="Google Shape;79;p2">
            <a:extLst>
              <a:ext uri="{FF2B5EF4-FFF2-40B4-BE49-F238E27FC236}">
                <a16:creationId xmlns:a16="http://schemas.microsoft.com/office/drawing/2014/main" id="{E3550D0A-2AB5-EC46-9952-69A44BA1477A}"/>
              </a:ext>
            </a:extLst>
          </p:cNvPr>
          <p:cNvSpPr/>
          <p:nvPr/>
        </p:nvSpPr>
        <p:spPr>
          <a:xfrm>
            <a:off x="6472727" y="3020397"/>
            <a:ext cx="560294" cy="560369"/>
          </a:xfrm>
          <a:prstGeom prst="rect">
            <a:avLst/>
          </a:prstGeom>
          <a:solidFill>
            <a:srgbClr val="446CA9"/>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3</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9" name="Rectangle 18">
            <a:extLst>
              <a:ext uri="{FF2B5EF4-FFF2-40B4-BE49-F238E27FC236}">
                <a16:creationId xmlns:a16="http://schemas.microsoft.com/office/drawing/2014/main" id="{F4D99EF5-5AD3-F74F-AEA7-7D2876D0CBEA}"/>
              </a:ext>
            </a:extLst>
          </p:cNvPr>
          <p:cNvSpPr/>
          <p:nvPr/>
        </p:nvSpPr>
        <p:spPr>
          <a:xfrm>
            <a:off x="1610287" y="3780654"/>
            <a:ext cx="4669489"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Application of Open Content</a:t>
            </a:r>
          </a:p>
          <a:p>
            <a:r>
              <a:rPr lang="en-US" dirty="0">
                <a:latin typeface="Arial" panose="020B0604020202020204" pitchFamily="34" charset="0"/>
                <a:cs typeface="Arial" panose="020B0604020202020204" pitchFamily="34" charset="0"/>
              </a:rPr>
              <a:t>Identify institutions applying Open Content.</a:t>
            </a:r>
          </a:p>
        </p:txBody>
      </p:sp>
      <p:sp>
        <p:nvSpPr>
          <p:cNvPr id="21" name="Google Shape;79;p2">
            <a:extLst>
              <a:ext uri="{FF2B5EF4-FFF2-40B4-BE49-F238E27FC236}">
                <a16:creationId xmlns:a16="http://schemas.microsoft.com/office/drawing/2014/main" id="{49C580BF-CB17-E146-974E-23C51F911797}"/>
              </a:ext>
            </a:extLst>
          </p:cNvPr>
          <p:cNvSpPr/>
          <p:nvPr/>
        </p:nvSpPr>
        <p:spPr>
          <a:xfrm>
            <a:off x="6472727" y="3780654"/>
            <a:ext cx="560294" cy="560369"/>
          </a:xfrm>
          <a:prstGeom prst="rect">
            <a:avLst/>
          </a:prstGeom>
          <a:solidFill>
            <a:srgbClr val="446CA9"/>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4</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38" name="Rectangle 37">
            <a:extLst>
              <a:ext uri="{FF2B5EF4-FFF2-40B4-BE49-F238E27FC236}">
                <a16:creationId xmlns:a16="http://schemas.microsoft.com/office/drawing/2014/main" id="{754AC5D0-1D07-AE4F-93F2-C98C42DEB95E}"/>
              </a:ext>
            </a:extLst>
          </p:cNvPr>
          <p:cNvSpPr/>
          <p:nvPr/>
        </p:nvSpPr>
        <p:spPr>
          <a:xfrm>
            <a:off x="838200" y="4783418"/>
            <a:ext cx="10013576" cy="369332"/>
          </a:xfrm>
          <a:prstGeom prst="rect">
            <a:avLst/>
          </a:prstGeom>
        </p:spPr>
        <p:txBody>
          <a:bodyPr wrap="none">
            <a:noAutofit/>
          </a:bodyPr>
          <a:lstStyle/>
          <a:p>
            <a:r>
              <a:rPr lang="en-US" sz="2400" b="1" dirty="0">
                <a:latin typeface="Arial" panose="020B0604020202020204" pitchFamily="34" charset="0"/>
                <a:cs typeface="Arial" panose="020B0604020202020204" pitchFamily="34" charset="0"/>
              </a:rPr>
              <a:t>Year 1: Initial Outreach Activities and Programming</a:t>
            </a:r>
            <a:endParaRPr lang="en-US" sz="2400" dirty="0"/>
          </a:p>
        </p:txBody>
      </p:sp>
      <p:sp>
        <p:nvSpPr>
          <p:cNvPr id="39" name="Rectangle 38">
            <a:extLst>
              <a:ext uri="{FF2B5EF4-FFF2-40B4-BE49-F238E27FC236}">
                <a16:creationId xmlns:a16="http://schemas.microsoft.com/office/drawing/2014/main" id="{AA189CE0-EEFC-194A-9D8E-E7525E596A36}"/>
              </a:ext>
            </a:extLst>
          </p:cNvPr>
          <p:cNvSpPr/>
          <p:nvPr/>
        </p:nvSpPr>
        <p:spPr>
          <a:xfrm>
            <a:off x="891989" y="5271979"/>
            <a:ext cx="9704293"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Survey CG and Explore Ways to Share Results, Attend/Host Virtual Sessions in VR/AR/MR, Establish Repository of Resources, Submit Presentation Topics for CG Meetings / Webinars. </a:t>
            </a:r>
          </a:p>
        </p:txBody>
      </p:sp>
    </p:spTree>
    <p:extLst>
      <p:ext uri="{BB962C8B-B14F-4D97-AF65-F5344CB8AC3E}">
        <p14:creationId xmlns:p14="http://schemas.microsoft.com/office/powerpoint/2010/main" val="225824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501C-46A8-5E42-990F-38BB0CBF73BE}"/>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XR Content: Questions for CG</a:t>
            </a:r>
          </a:p>
        </p:txBody>
      </p:sp>
      <p:grpSp>
        <p:nvGrpSpPr>
          <p:cNvPr id="10" name="Group 9">
            <a:extLst>
              <a:ext uri="{FF2B5EF4-FFF2-40B4-BE49-F238E27FC236}">
                <a16:creationId xmlns:a16="http://schemas.microsoft.com/office/drawing/2014/main" id="{3FAC26C6-C201-CC44-8C29-9148E3D634D7}"/>
              </a:ext>
            </a:extLst>
          </p:cNvPr>
          <p:cNvGrpSpPr/>
          <p:nvPr/>
        </p:nvGrpSpPr>
        <p:grpSpPr>
          <a:xfrm>
            <a:off x="1135857" y="4068438"/>
            <a:ext cx="9516743" cy="1406588"/>
            <a:chOff x="1093694" y="2498506"/>
            <a:chExt cx="9516743" cy="1406588"/>
          </a:xfrm>
        </p:grpSpPr>
        <p:sp>
          <p:nvSpPr>
            <p:cNvPr id="7" name="Rectangle 6">
              <a:extLst>
                <a:ext uri="{FF2B5EF4-FFF2-40B4-BE49-F238E27FC236}">
                  <a16:creationId xmlns:a16="http://schemas.microsoft.com/office/drawing/2014/main" id="{2DACBC01-EEA2-C64F-BD83-3288E7597F61}"/>
                </a:ext>
              </a:extLst>
            </p:cNvPr>
            <p:cNvSpPr/>
            <p:nvPr/>
          </p:nvSpPr>
          <p:spPr>
            <a:xfrm>
              <a:off x="1766259" y="2498506"/>
              <a:ext cx="354512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Identify institutions creating XR Content.</a:t>
              </a:r>
            </a:p>
          </p:txBody>
        </p:sp>
        <p:sp>
          <p:nvSpPr>
            <p:cNvPr id="8" name="Rectangle 7">
              <a:extLst>
                <a:ext uri="{FF2B5EF4-FFF2-40B4-BE49-F238E27FC236}">
                  <a16:creationId xmlns:a16="http://schemas.microsoft.com/office/drawing/2014/main" id="{3793E747-BE4A-2247-B9F1-663EA926DCEF}"/>
                </a:ext>
              </a:extLst>
            </p:cNvPr>
            <p:cNvSpPr/>
            <p:nvPr/>
          </p:nvSpPr>
          <p:spPr>
            <a:xfrm>
              <a:off x="6285174" y="2498506"/>
              <a:ext cx="4325263"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Crowdsource resources from </a:t>
              </a:r>
            </a:p>
            <a:p>
              <a:r>
                <a:rPr lang="en-US" dirty="0">
                  <a:latin typeface="Arial" panose="020B0604020202020204" pitchFamily="34" charset="0"/>
                  <a:cs typeface="Arial" panose="020B0604020202020204" pitchFamily="34" charset="0"/>
                </a:rPr>
                <a:t>community to create / apply XR Content.</a:t>
              </a:r>
            </a:p>
          </p:txBody>
        </p:sp>
        <p:sp>
          <p:nvSpPr>
            <p:cNvPr id="14" name="Google Shape;79;p2">
              <a:extLst>
                <a:ext uri="{FF2B5EF4-FFF2-40B4-BE49-F238E27FC236}">
                  <a16:creationId xmlns:a16="http://schemas.microsoft.com/office/drawing/2014/main" id="{DFC3DECC-DAB9-4A43-8D88-FCC3AA3B7633}"/>
                </a:ext>
              </a:extLst>
            </p:cNvPr>
            <p:cNvSpPr/>
            <p:nvPr/>
          </p:nvSpPr>
          <p:spPr>
            <a:xfrm>
              <a:off x="1093694" y="2498506"/>
              <a:ext cx="560294" cy="560369"/>
            </a:xfrm>
            <a:prstGeom prst="rect">
              <a:avLst/>
            </a:prstGeom>
            <a:solidFill>
              <a:srgbClr val="4EB6CC"/>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1</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5" name="Google Shape;79;p2">
              <a:extLst>
                <a:ext uri="{FF2B5EF4-FFF2-40B4-BE49-F238E27FC236}">
                  <a16:creationId xmlns:a16="http://schemas.microsoft.com/office/drawing/2014/main" id="{F11DB546-34F6-A64E-8407-84B75B7A9A29}"/>
                </a:ext>
              </a:extLst>
            </p:cNvPr>
            <p:cNvSpPr/>
            <p:nvPr/>
          </p:nvSpPr>
          <p:spPr>
            <a:xfrm>
              <a:off x="1101749" y="3258763"/>
              <a:ext cx="560294" cy="560369"/>
            </a:xfrm>
            <a:prstGeom prst="rect">
              <a:avLst/>
            </a:prstGeom>
            <a:solidFill>
              <a:srgbClr val="4EB6CC"/>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2</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7" name="Rectangle 16">
              <a:extLst>
                <a:ext uri="{FF2B5EF4-FFF2-40B4-BE49-F238E27FC236}">
                  <a16:creationId xmlns:a16="http://schemas.microsoft.com/office/drawing/2014/main" id="{3701E0AE-83A1-3744-A6F9-E10A9C8EB97F}"/>
                </a:ext>
              </a:extLst>
            </p:cNvPr>
            <p:cNvSpPr/>
            <p:nvPr/>
          </p:nvSpPr>
          <p:spPr>
            <a:xfrm>
              <a:off x="6285174" y="3258763"/>
              <a:ext cx="411816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Establish cross-institutional communities to shape other SGs.</a:t>
              </a:r>
            </a:p>
          </p:txBody>
        </p:sp>
        <p:sp>
          <p:nvSpPr>
            <p:cNvPr id="18" name="Google Shape;79;p2">
              <a:extLst>
                <a:ext uri="{FF2B5EF4-FFF2-40B4-BE49-F238E27FC236}">
                  <a16:creationId xmlns:a16="http://schemas.microsoft.com/office/drawing/2014/main" id="{E3550D0A-2AB5-EC46-9952-69A44BA1477A}"/>
                </a:ext>
              </a:extLst>
            </p:cNvPr>
            <p:cNvSpPr/>
            <p:nvPr/>
          </p:nvSpPr>
          <p:spPr>
            <a:xfrm>
              <a:off x="5629841" y="2498506"/>
              <a:ext cx="560294" cy="560369"/>
            </a:xfrm>
            <a:prstGeom prst="rect">
              <a:avLst/>
            </a:prstGeom>
            <a:solidFill>
              <a:srgbClr val="4EB6CC"/>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3</a:t>
              </a:r>
              <a:endParaRPr sz="2800" b="1" kern="0" dirty="0">
                <a:solidFill>
                  <a:srgbClr val="FFFFFF"/>
                </a:solidFill>
                <a:latin typeface="Arial" panose="020B0604020202020204" pitchFamily="34" charset="0"/>
                <a:cs typeface="Arial" panose="020B0604020202020204" pitchFamily="34" charset="0"/>
                <a:sym typeface="Arial"/>
              </a:endParaRPr>
            </a:p>
          </p:txBody>
        </p:sp>
        <p:sp>
          <p:nvSpPr>
            <p:cNvPr id="19" name="Rectangle 18">
              <a:extLst>
                <a:ext uri="{FF2B5EF4-FFF2-40B4-BE49-F238E27FC236}">
                  <a16:creationId xmlns:a16="http://schemas.microsoft.com/office/drawing/2014/main" id="{F4D99EF5-5AD3-F74F-AEA7-7D2876D0CBEA}"/>
                </a:ext>
              </a:extLst>
            </p:cNvPr>
            <p:cNvSpPr/>
            <p:nvPr/>
          </p:nvSpPr>
          <p:spPr>
            <a:xfrm>
              <a:off x="1766259" y="3258763"/>
              <a:ext cx="354512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Identify institutions applying Open Content.</a:t>
              </a:r>
            </a:p>
          </p:txBody>
        </p:sp>
        <p:sp>
          <p:nvSpPr>
            <p:cNvPr id="21" name="Google Shape;79;p2">
              <a:extLst>
                <a:ext uri="{FF2B5EF4-FFF2-40B4-BE49-F238E27FC236}">
                  <a16:creationId xmlns:a16="http://schemas.microsoft.com/office/drawing/2014/main" id="{49C580BF-CB17-E146-974E-23C51F911797}"/>
                </a:ext>
              </a:extLst>
            </p:cNvPr>
            <p:cNvSpPr/>
            <p:nvPr/>
          </p:nvSpPr>
          <p:spPr>
            <a:xfrm>
              <a:off x="5629841" y="3258763"/>
              <a:ext cx="560294" cy="560369"/>
            </a:xfrm>
            <a:prstGeom prst="rect">
              <a:avLst/>
            </a:prstGeom>
            <a:solidFill>
              <a:srgbClr val="4EB6CC"/>
            </a:solidFill>
            <a:ln>
              <a:noFill/>
            </a:ln>
            <a:effectLst/>
          </p:spPr>
          <p:txBody>
            <a:bodyPr spcFirstLastPara="1" wrap="square" lIns="0" tIns="0" rIns="0" bIns="0" anchor="ctr" anchorCtr="0">
              <a:noAutofit/>
            </a:bodyPr>
            <a:lstStyle/>
            <a:p>
              <a:pPr algn="ctr">
                <a:buClr>
                  <a:srgbClr val="000000"/>
                </a:buClr>
                <a:buFont typeface="Arial"/>
                <a:buNone/>
              </a:pPr>
              <a:r>
                <a:rPr lang="en-US" sz="2800" b="1" kern="0" dirty="0">
                  <a:solidFill>
                    <a:srgbClr val="FFFFFF"/>
                  </a:solidFill>
                  <a:latin typeface="Arial" panose="020B0604020202020204" pitchFamily="34" charset="0"/>
                  <a:cs typeface="Arial" panose="020B0604020202020204" pitchFamily="34" charset="0"/>
                  <a:sym typeface="Arial"/>
                </a:rPr>
                <a:t>4</a:t>
              </a:r>
              <a:endParaRPr sz="2800" b="1" kern="0" dirty="0">
                <a:solidFill>
                  <a:srgbClr val="FFFFFF"/>
                </a:solidFill>
                <a:latin typeface="Arial" panose="020B0604020202020204" pitchFamily="34" charset="0"/>
                <a:cs typeface="Arial" panose="020B0604020202020204" pitchFamily="34" charset="0"/>
                <a:sym typeface="Arial"/>
              </a:endParaRPr>
            </a:p>
          </p:txBody>
        </p:sp>
      </p:grpSp>
      <p:sp>
        <p:nvSpPr>
          <p:cNvPr id="20" name="Content Placeholder 5">
            <a:extLst>
              <a:ext uri="{FF2B5EF4-FFF2-40B4-BE49-F238E27FC236}">
                <a16:creationId xmlns:a16="http://schemas.microsoft.com/office/drawing/2014/main" id="{5C2F86DF-5AA9-5F43-A354-31CB12BBFC19}"/>
              </a:ext>
            </a:extLst>
          </p:cNvPr>
          <p:cNvSpPr txBox="1">
            <a:spLocks/>
          </p:cNvSpPr>
          <p:nvPr/>
        </p:nvSpPr>
        <p:spPr>
          <a:xfrm>
            <a:off x="834628" y="1552362"/>
            <a:ext cx="10820400" cy="2078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Arial" panose="020B0604020202020204" pitchFamily="34" charset="0"/>
                <a:cs typeface="Arial" panose="020B0604020202020204" pitchFamily="34" charset="0"/>
              </a:rPr>
              <a:t>What outcomes should we prioritize for Year 1?</a:t>
            </a:r>
          </a:p>
          <a:p>
            <a:pPr marL="0" indent="0">
              <a:lnSpc>
                <a:spcPct val="150000"/>
              </a:lnSpc>
              <a:buNone/>
            </a:pPr>
            <a:r>
              <a:rPr lang="en-US" sz="2400" dirty="0">
                <a:latin typeface="Arial" panose="020B0604020202020204" pitchFamily="34" charset="0"/>
                <a:cs typeface="Arial" panose="020B0604020202020204" pitchFamily="34" charset="0"/>
              </a:rPr>
              <a:t>Are there any other pressing issues you would like this group to address? </a:t>
            </a:r>
          </a:p>
          <a:p>
            <a:pPr marL="0" indent="0">
              <a:lnSpc>
                <a:spcPct val="150000"/>
              </a:lnSpc>
              <a:buNone/>
            </a:pPr>
            <a:r>
              <a:rPr lang="en-US" sz="2400" dirty="0">
                <a:latin typeface="Arial" panose="020B0604020202020204" pitchFamily="34" charset="0"/>
                <a:cs typeface="Arial" panose="020B0604020202020204" pitchFamily="34" charset="0"/>
              </a:rPr>
              <a:t>Are there any members interested in leading specific outcomes?   </a:t>
            </a:r>
          </a:p>
          <a:p>
            <a:pPr marL="0" indent="0">
              <a:lnSpc>
                <a:spcPct val="150000"/>
              </a:lnSpc>
              <a:buNone/>
            </a:pPr>
            <a:endParaRPr lang="en-US"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6E2D361-753C-0A45-816E-7D4B8EBDEA5B}"/>
              </a:ext>
            </a:extLst>
          </p:cNvPr>
          <p:cNvSpPr/>
          <p:nvPr/>
        </p:nvSpPr>
        <p:spPr>
          <a:xfrm>
            <a:off x="834628" y="3953434"/>
            <a:ext cx="10097831" cy="1633913"/>
          </a:xfrm>
          <a:prstGeom prst="rect">
            <a:avLst/>
          </a:prstGeom>
          <a:noFill/>
          <a:ln w="28575">
            <a:solidFill>
              <a:srgbClr val="4E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02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p:txBody>
          <a:bodyPr/>
          <a:lstStyle/>
          <a:p>
            <a:pPr lvl="0">
              <a:buClr>
                <a:schemeClr val="dk1"/>
              </a:buClr>
            </a:pPr>
            <a:r>
              <a:rPr lang="en-US" dirty="0">
                <a:latin typeface="Arial" panose="020B0604020202020204" pitchFamily="34" charset="0"/>
                <a:cs typeface="Arial" panose="020B0604020202020204" pitchFamily="34" charset="0"/>
              </a:rPr>
              <a:t>XR CG Next Steps &amp; Close </a:t>
            </a:r>
            <a:endParaRPr lang="en-PH" dirty="0">
              <a:solidFill>
                <a:srgbClr val="7F7F7F"/>
              </a:solidFill>
              <a:latin typeface="Arial" panose="020B0604020202020204" pitchFamily="34" charset="0"/>
              <a:ea typeface="Barlow Light"/>
              <a:cs typeface="Arial" panose="020B0604020202020204" pitchFamily="34" charset="0"/>
              <a:sym typeface="Barlow Light"/>
            </a:endParaRPr>
          </a:p>
        </p:txBody>
      </p:sp>
    </p:spTree>
    <p:extLst>
      <p:ext uri="{BB962C8B-B14F-4D97-AF65-F5344CB8AC3E}">
        <p14:creationId xmlns:p14="http://schemas.microsoft.com/office/powerpoint/2010/main" val="182429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8B6D-B2BE-4B1B-BC09-DE9755D837D0}"/>
              </a:ext>
            </a:extLst>
          </p:cNvPr>
          <p:cNvSpPr>
            <a:spLocks noGrp="1"/>
          </p:cNvSpPr>
          <p:nvPr>
            <p:ph type="title"/>
          </p:nvPr>
        </p:nvSpPr>
        <p:spPr/>
        <p:txBody>
          <a:bodyPr/>
          <a:lstStyle/>
          <a:p>
            <a:endParaRPr lang="en-US" dirty="0"/>
          </a:p>
        </p:txBody>
      </p:sp>
      <p:sp>
        <p:nvSpPr>
          <p:cNvPr id="3" name="Picture Placeholder 2">
            <a:extLst>
              <a:ext uri="{FF2B5EF4-FFF2-40B4-BE49-F238E27FC236}">
                <a16:creationId xmlns:a16="http://schemas.microsoft.com/office/drawing/2014/main" id="{29B292FA-1531-41EE-90C6-91154A8923C7}"/>
              </a:ext>
            </a:extLst>
          </p:cNvPr>
          <p:cNvSpPr>
            <a:spLocks noGrp="1"/>
          </p:cNvSpPr>
          <p:nvPr>
            <p:ph type="pic" idx="1"/>
          </p:nvPr>
        </p:nvSpPr>
        <p:spPr/>
      </p:sp>
      <p:sp>
        <p:nvSpPr>
          <p:cNvPr id="4" name="Text Placeholder 3">
            <a:extLst>
              <a:ext uri="{FF2B5EF4-FFF2-40B4-BE49-F238E27FC236}">
                <a16:creationId xmlns:a16="http://schemas.microsoft.com/office/drawing/2014/main" id="{6AD32F26-C510-40FE-BE20-E602A5E2C782}"/>
              </a:ext>
            </a:extLst>
          </p:cNvPr>
          <p:cNvSpPr>
            <a:spLocks noGrp="1"/>
          </p:cNvSpPr>
          <p:nvPr>
            <p:ph type="body" sz="half" idx="2"/>
          </p:nvPr>
        </p:nvSpPr>
        <p:spPr/>
        <p:txBody>
          <a:bodyPr/>
          <a:lstStyle/>
          <a:p>
            <a:endParaRPr lang="en-US" dirty="0"/>
          </a:p>
        </p:txBody>
      </p:sp>
      <p:pic>
        <p:nvPicPr>
          <p:cNvPr id="6" name="Content Placeholder 3">
            <a:extLst>
              <a:ext uri="{FF2B5EF4-FFF2-40B4-BE49-F238E27FC236}">
                <a16:creationId xmlns:a16="http://schemas.microsoft.com/office/drawing/2014/main" id="{1D078ED2-808A-104A-9DB1-F101E6A65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3400"/>
          </a:xfrm>
          <a:prstGeom prst="rect">
            <a:avLst/>
          </a:prstGeom>
        </p:spPr>
      </p:pic>
    </p:spTree>
    <p:extLst>
      <p:ext uri="{BB962C8B-B14F-4D97-AF65-F5344CB8AC3E}">
        <p14:creationId xmlns:p14="http://schemas.microsoft.com/office/powerpoint/2010/main" val="14431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br>
              <a:rPr lang="en-US" sz="2800" dirty="0"/>
            </a:br>
            <a:r>
              <a:rPr lang="en-US" sz="2200" dirty="0"/>
              <a:t>There are two ways to access the session and presenter evaluations:</a:t>
            </a:r>
            <a:endParaRPr lang="en-US" sz="2000" dirty="0"/>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7547810" cy="3128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446CA9"/>
                </a:solidFill>
              </a:rPr>
              <a:t>1</a:t>
            </a:r>
          </a:p>
          <a:p>
            <a:pPr marL="0" indent="0">
              <a:buFont typeface="Arial" panose="020B0604020202020204" pitchFamily="34" charset="0"/>
              <a:buNone/>
            </a:pPr>
            <a:endParaRPr lang="en-US" sz="4000" dirty="0">
              <a:solidFill>
                <a:schemeClr val="tx1">
                  <a:lumMod val="50000"/>
                  <a:lumOff val="50000"/>
                </a:schemeClr>
              </a:solidFill>
            </a:endParaRPr>
          </a:p>
          <a:p>
            <a:pPr marL="0" indent="0">
              <a:buFont typeface="Arial" panose="020B0604020202020204" pitchFamily="34" charset="0"/>
              <a:buNone/>
            </a:pPr>
            <a:r>
              <a:rPr lang="en-US" sz="4000" dirty="0">
                <a:solidFill>
                  <a:srgbClr val="446CA9"/>
                </a:solidFill>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569660"/>
          </a:xfrm>
          <a:prstGeom prst="rect">
            <a:avLst/>
          </a:prstGeom>
          <a:noFill/>
        </p:spPr>
        <p:txBody>
          <a:bodyPr wrap="square" rtlCol="0">
            <a:spAutoFit/>
          </a:bodyPr>
          <a:lstStyle/>
          <a:p>
            <a:r>
              <a:rPr lang="en-US" sz="1600" dirty="0"/>
              <a:t>From 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584775"/>
          </a:xfrm>
          <a:prstGeom prst="rect">
            <a:avLst/>
          </a:prstGeom>
          <a:noFill/>
        </p:spPr>
        <p:txBody>
          <a:bodyPr wrap="square" rtlCol="0">
            <a:spAutoFit/>
          </a:bodyPr>
          <a:lstStyle/>
          <a:p>
            <a:r>
              <a:rPr lang="en-US" sz="1600" dirty="0"/>
              <a:t>In the online agenda, click on the “</a:t>
            </a:r>
            <a:r>
              <a:rPr lang="en-US" sz="1600" dirty="0">
                <a:solidFill>
                  <a:srgbClr val="446CA9"/>
                </a:solidFill>
              </a:rPr>
              <a:t>Evaluate Session</a:t>
            </a:r>
            <a:r>
              <a:rPr lang="en-US" sz="1600" dirty="0"/>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2"/>
          <a:stretch>
            <a:fillRect/>
          </a:stretch>
        </p:blipFill>
        <p:spPr>
          <a:xfrm>
            <a:off x="5013158" y="1879398"/>
            <a:ext cx="5518484" cy="141727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3"/>
          <a:stretch>
            <a:fillRect/>
          </a:stretch>
        </p:blipFill>
        <p:spPr>
          <a:xfrm>
            <a:off x="5013158" y="3462565"/>
            <a:ext cx="5519942" cy="2232382"/>
          </a:xfrm>
          <a:prstGeom prst="rect">
            <a:avLst/>
          </a:prstGeom>
        </p:spPr>
      </p:pic>
    </p:spTree>
    <p:extLst>
      <p:ext uri="{BB962C8B-B14F-4D97-AF65-F5344CB8AC3E}">
        <p14:creationId xmlns:p14="http://schemas.microsoft.com/office/powerpoint/2010/main" val="337120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726281"/>
            <a:ext cx="8424529" cy="1600200"/>
          </a:xfrm>
        </p:spPr>
        <p:txBody>
          <a:bodyPr/>
          <a:lstStyle/>
          <a:p>
            <a:r>
              <a:rPr lang="en-US" dirty="0">
                <a:solidFill>
                  <a:srgbClr val="446CA9"/>
                </a:solidFill>
                <a:latin typeface="Arial" panose="020B0604020202020204" pitchFamily="34" charset="0"/>
                <a:cs typeface="Arial" panose="020B0604020202020204" pitchFamily="34" charset="0"/>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3"/>
              </a:rPr>
              <a:t>Creative Commons Attribution 4.0 International (CC BY 4.0), </a:t>
            </a:r>
            <a:r>
              <a:rPr lang="en-US" sz="1200" dirty="0"/>
              <a:t>which grants usage to the general public, with appropriate credit to the author.</a:t>
            </a:r>
          </a:p>
        </p:txBody>
      </p:sp>
      <p:sp>
        <p:nvSpPr>
          <p:cNvPr id="14" name="Text Placeholder 3">
            <a:extLst>
              <a:ext uri="{FF2B5EF4-FFF2-40B4-BE49-F238E27FC236}">
                <a16:creationId xmlns:a16="http://schemas.microsoft.com/office/drawing/2014/main" id="{BEE71080-E299-491A-86DA-498A98AD265F}"/>
              </a:ext>
            </a:extLst>
          </p:cNvPr>
          <p:cNvSpPr>
            <a:spLocks noGrp="1"/>
          </p:cNvSpPr>
          <p:nvPr>
            <p:ph type="body" sz="half" idx="2"/>
          </p:nvPr>
        </p:nvSpPr>
        <p:spPr>
          <a:xfrm>
            <a:off x="860424" y="2428875"/>
            <a:ext cx="8791576" cy="3177841"/>
          </a:xfrm>
        </p:spPr>
        <p:txBody>
          <a:bodyPr/>
          <a:lstStyle/>
          <a:p>
            <a:r>
              <a:rPr lang="en-US" b="1" dirty="0">
                <a:latin typeface="Arial" panose="020B0604020202020204" pitchFamily="34" charset="0"/>
                <a:cs typeface="Arial" panose="020B0604020202020204" pitchFamily="34" charset="0"/>
              </a:rPr>
              <a:t>XR Technology &amp; Tools: </a:t>
            </a:r>
            <a:r>
              <a:rPr lang="en-US" dirty="0">
                <a:latin typeface="Arial" panose="020B0604020202020204" pitchFamily="34" charset="0"/>
                <a:cs typeface="Arial" panose="020B0604020202020204" pitchFamily="34" charset="0"/>
              </a:rPr>
              <a:t>Bobbi Vaughan, University of Toledo, </a:t>
            </a:r>
            <a:r>
              <a:rPr lang="en-US" dirty="0">
                <a:latin typeface="Arial" panose="020B0604020202020204" pitchFamily="34" charset="0"/>
                <a:cs typeface="Arial" panose="020B0604020202020204" pitchFamily="34" charset="0"/>
                <a:hlinkClick r:id="rId4"/>
              </a:rPr>
              <a:t>bobbi.vaughan@utoledo.edu</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XR Content: </a:t>
            </a:r>
            <a:r>
              <a:rPr lang="en-US" dirty="0">
                <a:latin typeface="Arial" panose="020B0604020202020204" pitchFamily="34" charset="0"/>
                <a:cs typeface="Arial" panose="020B0604020202020204" pitchFamily="34" charset="0"/>
              </a:rPr>
              <a:t>Gemma Henderson, University of Miami, </a:t>
            </a:r>
            <a:r>
              <a:rPr lang="en-US" dirty="0">
                <a:latin typeface="Arial" panose="020B0604020202020204" pitchFamily="34" charset="0"/>
                <a:cs typeface="Arial" panose="020B0604020202020204" pitchFamily="34" charset="0"/>
                <a:hlinkClick r:id="rId5"/>
              </a:rPr>
              <a:t>gemma@miami.edu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26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1">
            <a:extLst>
              <a:ext uri="{FF2B5EF4-FFF2-40B4-BE49-F238E27FC236}">
                <a16:creationId xmlns:a16="http://schemas.microsoft.com/office/drawing/2014/main" id="{7A12FB40-662C-BF4D-B59F-B2C006016420}"/>
              </a:ext>
            </a:extLst>
          </p:cNvPr>
          <p:cNvPicPr>
            <a:picLocks noGrp="1" noChangeAspect="1"/>
          </p:cNvPicPr>
          <p:nvPr>
            <p:ph idx="1"/>
          </p:nvPr>
        </p:nvPicPr>
        <p:blipFill rotWithShape="1">
          <a:blip r:embed="rId2"/>
          <a:srcRect t="9958" b="4815"/>
          <a:stretch/>
        </p:blipFill>
        <p:spPr>
          <a:xfrm>
            <a:off x="20" y="10"/>
            <a:ext cx="12191980" cy="6857990"/>
          </a:xfrm>
          <a:prstGeom prst="rect">
            <a:avLst/>
          </a:prstGeom>
        </p:spPr>
      </p:pic>
    </p:spTree>
    <p:extLst>
      <p:ext uri="{BB962C8B-B14F-4D97-AF65-F5344CB8AC3E}">
        <p14:creationId xmlns:p14="http://schemas.microsoft.com/office/powerpoint/2010/main" val="118840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Google Shape;241;p39">
            <a:extLst>
              <a:ext uri="{FF2B5EF4-FFF2-40B4-BE49-F238E27FC236}">
                <a16:creationId xmlns:a16="http://schemas.microsoft.com/office/drawing/2014/main" id="{A49589AE-7D49-DF40-A205-96D148BA0058}"/>
              </a:ext>
            </a:extLst>
          </p:cNvPr>
          <p:cNvCxnSpPr>
            <a:cxnSpLocks/>
          </p:cNvCxnSpPr>
          <p:nvPr/>
        </p:nvCxnSpPr>
        <p:spPr>
          <a:xfrm>
            <a:off x="1729035" y="3078889"/>
            <a:ext cx="8544943" cy="0"/>
          </a:xfrm>
          <a:prstGeom prst="straightConnector1">
            <a:avLst/>
          </a:prstGeom>
          <a:noFill/>
          <a:ln w="38100" cap="flat" cmpd="sng">
            <a:solidFill>
              <a:schemeClr val="bg2"/>
            </a:solidFill>
            <a:prstDash val="solid"/>
            <a:round/>
            <a:headEnd type="none" w="med" len="med"/>
            <a:tailEnd type="triangle" w="med" len="med"/>
          </a:ln>
        </p:spPr>
      </p:cxnSp>
      <p:sp>
        <p:nvSpPr>
          <p:cNvPr id="28" name="Google Shape;242;p39">
            <a:extLst>
              <a:ext uri="{FF2B5EF4-FFF2-40B4-BE49-F238E27FC236}">
                <a16:creationId xmlns:a16="http://schemas.microsoft.com/office/drawing/2014/main" id="{62B723DF-A67C-BD41-AAD2-E943BCE1BD38}"/>
              </a:ext>
            </a:extLst>
          </p:cNvPr>
          <p:cNvSpPr/>
          <p:nvPr/>
        </p:nvSpPr>
        <p:spPr>
          <a:xfrm>
            <a:off x="1078726" y="2439939"/>
            <a:ext cx="1331123" cy="1217884"/>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29" name="Google Shape;246;p39">
            <a:extLst>
              <a:ext uri="{FF2B5EF4-FFF2-40B4-BE49-F238E27FC236}">
                <a16:creationId xmlns:a16="http://schemas.microsoft.com/office/drawing/2014/main" id="{9CFD920B-A254-2143-946D-3F5A4C8D7622}"/>
              </a:ext>
            </a:extLst>
          </p:cNvPr>
          <p:cNvSpPr/>
          <p:nvPr/>
        </p:nvSpPr>
        <p:spPr>
          <a:xfrm>
            <a:off x="1023827" y="2367306"/>
            <a:ext cx="1313125" cy="121563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0" name="Google Shape;247;p39">
            <a:extLst>
              <a:ext uri="{FF2B5EF4-FFF2-40B4-BE49-F238E27FC236}">
                <a16:creationId xmlns:a16="http://schemas.microsoft.com/office/drawing/2014/main" id="{6E5DE61C-238F-1E49-8D66-D314D500F474}"/>
              </a:ext>
            </a:extLst>
          </p:cNvPr>
          <p:cNvSpPr/>
          <p:nvPr/>
        </p:nvSpPr>
        <p:spPr>
          <a:xfrm>
            <a:off x="838200" y="2179471"/>
            <a:ext cx="309220" cy="26922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1" name="Google Shape;248;p39">
            <a:extLst>
              <a:ext uri="{FF2B5EF4-FFF2-40B4-BE49-F238E27FC236}">
                <a16:creationId xmlns:a16="http://schemas.microsoft.com/office/drawing/2014/main" id="{337DBF02-95E6-CF42-904D-A8153C0F1CC8}"/>
              </a:ext>
            </a:extLst>
          </p:cNvPr>
          <p:cNvSpPr txBox="1"/>
          <p:nvPr/>
        </p:nvSpPr>
        <p:spPr>
          <a:xfrm>
            <a:off x="1452558" y="2497326"/>
            <a:ext cx="512201" cy="731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6000" b="1" dirty="0">
                <a:solidFill>
                  <a:schemeClr val="lt1"/>
                </a:solidFill>
                <a:latin typeface="Arial" panose="020B0604020202020204" pitchFamily="34" charset="0"/>
                <a:ea typeface="Barlow"/>
                <a:cs typeface="Arial" panose="020B0604020202020204" pitchFamily="34" charset="0"/>
                <a:sym typeface="Barlow"/>
              </a:rPr>
              <a:t>1</a:t>
            </a:r>
            <a:endParaRPr sz="6000" b="1" dirty="0">
              <a:latin typeface="Arial" panose="020B0604020202020204" pitchFamily="34" charset="0"/>
              <a:ea typeface="Barlow"/>
              <a:cs typeface="Arial" panose="020B0604020202020204" pitchFamily="34" charset="0"/>
              <a:sym typeface="Barlow"/>
            </a:endParaRPr>
          </a:p>
        </p:txBody>
      </p:sp>
      <p:sp>
        <p:nvSpPr>
          <p:cNvPr id="32" name="Google Shape;249;p39">
            <a:extLst>
              <a:ext uri="{FF2B5EF4-FFF2-40B4-BE49-F238E27FC236}">
                <a16:creationId xmlns:a16="http://schemas.microsoft.com/office/drawing/2014/main" id="{B63E6454-CD58-D544-A3C4-D67D75513547}"/>
              </a:ext>
            </a:extLst>
          </p:cNvPr>
          <p:cNvSpPr/>
          <p:nvPr/>
        </p:nvSpPr>
        <p:spPr>
          <a:xfrm>
            <a:off x="2842754" y="2442389"/>
            <a:ext cx="1331123" cy="1217884"/>
          </a:xfrm>
          <a:prstGeom prst="rect">
            <a:avLst/>
          </a:prstGeom>
          <a:solidFill>
            <a:srgbClr val="4EB6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3" name="Google Shape;250;p39">
            <a:extLst>
              <a:ext uri="{FF2B5EF4-FFF2-40B4-BE49-F238E27FC236}">
                <a16:creationId xmlns:a16="http://schemas.microsoft.com/office/drawing/2014/main" id="{F16711FB-350C-414B-BAB8-1AF654BA8A45}"/>
              </a:ext>
            </a:extLst>
          </p:cNvPr>
          <p:cNvSpPr/>
          <p:nvPr/>
        </p:nvSpPr>
        <p:spPr>
          <a:xfrm>
            <a:off x="2799631" y="2369756"/>
            <a:ext cx="1313125" cy="121563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4" name="Google Shape;251;p39">
            <a:extLst>
              <a:ext uri="{FF2B5EF4-FFF2-40B4-BE49-F238E27FC236}">
                <a16:creationId xmlns:a16="http://schemas.microsoft.com/office/drawing/2014/main" id="{3401E7D8-E26C-2F4F-8CC2-8850FD2C157E}"/>
              </a:ext>
            </a:extLst>
          </p:cNvPr>
          <p:cNvSpPr/>
          <p:nvPr/>
        </p:nvSpPr>
        <p:spPr>
          <a:xfrm>
            <a:off x="2614003" y="2181921"/>
            <a:ext cx="309220" cy="26922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5" name="Google Shape;252;p39">
            <a:extLst>
              <a:ext uri="{FF2B5EF4-FFF2-40B4-BE49-F238E27FC236}">
                <a16:creationId xmlns:a16="http://schemas.microsoft.com/office/drawing/2014/main" id="{465D84EB-946A-734D-A5F7-8A3DB9AFCA1B}"/>
              </a:ext>
            </a:extLst>
          </p:cNvPr>
          <p:cNvSpPr txBox="1"/>
          <p:nvPr/>
        </p:nvSpPr>
        <p:spPr>
          <a:xfrm>
            <a:off x="3228361" y="2497326"/>
            <a:ext cx="512201" cy="731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6000" b="1" dirty="0">
                <a:solidFill>
                  <a:schemeClr val="lt1"/>
                </a:solidFill>
                <a:latin typeface="Arial" panose="020B0604020202020204" pitchFamily="34" charset="0"/>
                <a:ea typeface="Barlow"/>
                <a:cs typeface="Arial" panose="020B0604020202020204" pitchFamily="34" charset="0"/>
                <a:sym typeface="Barlow"/>
              </a:rPr>
              <a:t>2</a:t>
            </a:r>
            <a:endParaRPr sz="6000" b="1" dirty="0">
              <a:latin typeface="Arial" panose="020B0604020202020204" pitchFamily="34" charset="0"/>
              <a:ea typeface="Barlow"/>
              <a:cs typeface="Arial" panose="020B0604020202020204" pitchFamily="34" charset="0"/>
              <a:sym typeface="Barlow"/>
            </a:endParaRPr>
          </a:p>
        </p:txBody>
      </p:sp>
      <p:grpSp>
        <p:nvGrpSpPr>
          <p:cNvPr id="56" name="Group 55">
            <a:extLst>
              <a:ext uri="{FF2B5EF4-FFF2-40B4-BE49-F238E27FC236}">
                <a16:creationId xmlns:a16="http://schemas.microsoft.com/office/drawing/2014/main" id="{61A37A9B-0825-9546-A01A-6C8B2DFC0B74}"/>
              </a:ext>
            </a:extLst>
          </p:cNvPr>
          <p:cNvGrpSpPr/>
          <p:nvPr/>
        </p:nvGrpSpPr>
        <p:grpSpPr>
          <a:xfrm>
            <a:off x="4551057" y="2153980"/>
            <a:ext cx="1561549" cy="1478352"/>
            <a:chOff x="5401145" y="2179471"/>
            <a:chExt cx="1561549" cy="1478352"/>
          </a:xfrm>
        </p:grpSpPr>
        <p:sp>
          <p:nvSpPr>
            <p:cNvPr id="36" name="Google Shape;253;p39">
              <a:extLst>
                <a:ext uri="{FF2B5EF4-FFF2-40B4-BE49-F238E27FC236}">
                  <a16:creationId xmlns:a16="http://schemas.microsoft.com/office/drawing/2014/main" id="{E5C83513-0102-E843-8EA2-BDC9E38A498D}"/>
                </a:ext>
              </a:extLst>
            </p:cNvPr>
            <p:cNvSpPr/>
            <p:nvPr/>
          </p:nvSpPr>
          <p:spPr>
            <a:xfrm>
              <a:off x="5631571" y="2439939"/>
              <a:ext cx="1331123" cy="1217884"/>
            </a:xfrm>
            <a:prstGeom prst="rect">
              <a:avLst/>
            </a:prstGeom>
            <a:solidFill>
              <a:srgbClr val="AAE4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7" name="Google Shape;254;p39">
              <a:extLst>
                <a:ext uri="{FF2B5EF4-FFF2-40B4-BE49-F238E27FC236}">
                  <a16:creationId xmlns:a16="http://schemas.microsoft.com/office/drawing/2014/main" id="{FCA7205C-E542-3945-83A1-CA8039AA6DC6}"/>
                </a:ext>
              </a:extLst>
            </p:cNvPr>
            <p:cNvSpPr/>
            <p:nvPr/>
          </p:nvSpPr>
          <p:spPr>
            <a:xfrm>
              <a:off x="5586773" y="2367306"/>
              <a:ext cx="1313125" cy="121563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8" name="Google Shape;255;p39">
              <a:extLst>
                <a:ext uri="{FF2B5EF4-FFF2-40B4-BE49-F238E27FC236}">
                  <a16:creationId xmlns:a16="http://schemas.microsoft.com/office/drawing/2014/main" id="{800AA054-CA2D-2240-A771-0BF79A4AC6D8}"/>
                </a:ext>
              </a:extLst>
            </p:cNvPr>
            <p:cNvSpPr/>
            <p:nvPr/>
          </p:nvSpPr>
          <p:spPr>
            <a:xfrm>
              <a:off x="5401145" y="2179471"/>
              <a:ext cx="309220" cy="26922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39" name="Google Shape;256;p39">
              <a:extLst>
                <a:ext uri="{FF2B5EF4-FFF2-40B4-BE49-F238E27FC236}">
                  <a16:creationId xmlns:a16="http://schemas.microsoft.com/office/drawing/2014/main" id="{88726986-CEA3-E948-9B83-60036939C434}"/>
                </a:ext>
              </a:extLst>
            </p:cNvPr>
            <p:cNvSpPr txBox="1"/>
            <p:nvPr/>
          </p:nvSpPr>
          <p:spPr>
            <a:xfrm>
              <a:off x="6015503" y="2521328"/>
              <a:ext cx="512201" cy="731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6000" b="1" dirty="0">
                  <a:solidFill>
                    <a:schemeClr val="lt1"/>
                  </a:solidFill>
                  <a:latin typeface="Arial" panose="020B0604020202020204" pitchFamily="34" charset="0"/>
                  <a:ea typeface="Barlow"/>
                  <a:cs typeface="Arial" panose="020B0604020202020204" pitchFamily="34" charset="0"/>
                  <a:sym typeface="Barlow"/>
                </a:rPr>
                <a:t>3</a:t>
              </a:r>
              <a:endParaRPr sz="6000" b="1" dirty="0">
                <a:latin typeface="Arial" panose="020B0604020202020204" pitchFamily="34" charset="0"/>
                <a:ea typeface="Barlow"/>
                <a:cs typeface="Arial" panose="020B0604020202020204" pitchFamily="34" charset="0"/>
                <a:sym typeface="Barlow"/>
              </a:endParaRPr>
            </a:p>
          </p:txBody>
        </p:sp>
      </p:grpSp>
      <p:sp>
        <p:nvSpPr>
          <p:cNvPr id="40" name="Google Shape;257;p39">
            <a:extLst>
              <a:ext uri="{FF2B5EF4-FFF2-40B4-BE49-F238E27FC236}">
                <a16:creationId xmlns:a16="http://schemas.microsoft.com/office/drawing/2014/main" id="{595CAE74-5583-1E42-A3E7-207209388A56}"/>
              </a:ext>
            </a:extLst>
          </p:cNvPr>
          <p:cNvSpPr/>
          <p:nvPr/>
        </p:nvSpPr>
        <p:spPr>
          <a:xfrm>
            <a:off x="6715217" y="2416489"/>
            <a:ext cx="1331123" cy="1217884"/>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41" name="Google Shape;258;p39">
            <a:extLst>
              <a:ext uri="{FF2B5EF4-FFF2-40B4-BE49-F238E27FC236}">
                <a16:creationId xmlns:a16="http://schemas.microsoft.com/office/drawing/2014/main" id="{44AC87E6-01FD-FF4A-9A7E-2CBB6B2CD2D4}"/>
              </a:ext>
            </a:extLst>
          </p:cNvPr>
          <p:cNvSpPr/>
          <p:nvPr/>
        </p:nvSpPr>
        <p:spPr>
          <a:xfrm>
            <a:off x="6668719" y="2367306"/>
            <a:ext cx="1313125" cy="121563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42" name="Google Shape;259;p39">
            <a:extLst>
              <a:ext uri="{FF2B5EF4-FFF2-40B4-BE49-F238E27FC236}">
                <a16:creationId xmlns:a16="http://schemas.microsoft.com/office/drawing/2014/main" id="{C0B45522-654F-C24D-9297-BBDFB1C32259}"/>
              </a:ext>
            </a:extLst>
          </p:cNvPr>
          <p:cNvSpPr/>
          <p:nvPr/>
        </p:nvSpPr>
        <p:spPr>
          <a:xfrm>
            <a:off x="6483091" y="2179472"/>
            <a:ext cx="309220" cy="26922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43" name="Google Shape;260;p39">
            <a:extLst>
              <a:ext uri="{FF2B5EF4-FFF2-40B4-BE49-F238E27FC236}">
                <a16:creationId xmlns:a16="http://schemas.microsoft.com/office/drawing/2014/main" id="{F819FFE9-850F-4740-BA5B-2E0DC2B746D2}"/>
              </a:ext>
            </a:extLst>
          </p:cNvPr>
          <p:cNvSpPr txBox="1"/>
          <p:nvPr/>
        </p:nvSpPr>
        <p:spPr>
          <a:xfrm>
            <a:off x="7097449" y="2497326"/>
            <a:ext cx="512201" cy="731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6000" b="1" dirty="0">
                <a:solidFill>
                  <a:schemeClr val="lt1"/>
                </a:solidFill>
                <a:latin typeface="Arial" panose="020B0604020202020204" pitchFamily="34" charset="0"/>
                <a:ea typeface="Barlow"/>
                <a:cs typeface="Arial" panose="020B0604020202020204" pitchFamily="34" charset="0"/>
                <a:sym typeface="Barlow"/>
              </a:rPr>
              <a:t>4</a:t>
            </a:r>
            <a:endParaRPr sz="6000" b="1" dirty="0">
              <a:latin typeface="Arial" panose="020B0604020202020204" pitchFamily="34" charset="0"/>
              <a:ea typeface="Barlow"/>
              <a:cs typeface="Arial" panose="020B0604020202020204" pitchFamily="34" charset="0"/>
              <a:sym typeface="Barlow"/>
            </a:endParaRPr>
          </a:p>
        </p:txBody>
      </p:sp>
      <p:sp>
        <p:nvSpPr>
          <p:cNvPr id="44" name="Google Shape;261;p39">
            <a:extLst>
              <a:ext uri="{FF2B5EF4-FFF2-40B4-BE49-F238E27FC236}">
                <a16:creationId xmlns:a16="http://schemas.microsoft.com/office/drawing/2014/main" id="{8E56A501-15E2-1942-A44A-5098DB7C6B18}"/>
              </a:ext>
            </a:extLst>
          </p:cNvPr>
          <p:cNvSpPr/>
          <p:nvPr/>
        </p:nvSpPr>
        <p:spPr>
          <a:xfrm>
            <a:off x="8454073" y="2404948"/>
            <a:ext cx="1331123" cy="1217884"/>
          </a:xfrm>
          <a:prstGeom prst="rect">
            <a:avLst/>
          </a:prstGeom>
          <a:solidFill>
            <a:srgbClr val="E691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45" name="Google Shape;262;p39">
            <a:extLst>
              <a:ext uri="{FF2B5EF4-FFF2-40B4-BE49-F238E27FC236}">
                <a16:creationId xmlns:a16="http://schemas.microsoft.com/office/drawing/2014/main" id="{A89C2901-8308-E442-933C-2876F6C5A2DD}"/>
              </a:ext>
            </a:extLst>
          </p:cNvPr>
          <p:cNvSpPr/>
          <p:nvPr/>
        </p:nvSpPr>
        <p:spPr>
          <a:xfrm>
            <a:off x="8415125" y="2341815"/>
            <a:ext cx="1313125" cy="121563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46" name="Google Shape;263;p39">
            <a:extLst>
              <a:ext uri="{FF2B5EF4-FFF2-40B4-BE49-F238E27FC236}">
                <a16:creationId xmlns:a16="http://schemas.microsoft.com/office/drawing/2014/main" id="{F2E3ED25-A9D7-B740-9997-B55DFF26184E}"/>
              </a:ext>
            </a:extLst>
          </p:cNvPr>
          <p:cNvSpPr/>
          <p:nvPr/>
        </p:nvSpPr>
        <p:spPr>
          <a:xfrm>
            <a:off x="8229497" y="2153981"/>
            <a:ext cx="309220" cy="26922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47" name="Google Shape;264;p39">
            <a:extLst>
              <a:ext uri="{FF2B5EF4-FFF2-40B4-BE49-F238E27FC236}">
                <a16:creationId xmlns:a16="http://schemas.microsoft.com/office/drawing/2014/main" id="{E15BA468-0757-5541-8DA3-FB5F9E1548CE}"/>
              </a:ext>
            </a:extLst>
          </p:cNvPr>
          <p:cNvSpPr txBox="1"/>
          <p:nvPr/>
        </p:nvSpPr>
        <p:spPr>
          <a:xfrm>
            <a:off x="8843855" y="2497326"/>
            <a:ext cx="512201" cy="731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6000" b="1">
                <a:solidFill>
                  <a:schemeClr val="lt1"/>
                </a:solidFill>
                <a:latin typeface="Arial" panose="020B0604020202020204" pitchFamily="34" charset="0"/>
                <a:ea typeface="Barlow"/>
                <a:cs typeface="Arial" panose="020B0604020202020204" pitchFamily="34" charset="0"/>
                <a:sym typeface="Barlow"/>
              </a:rPr>
              <a:t>5</a:t>
            </a:r>
            <a:endParaRPr sz="6000" b="1">
              <a:latin typeface="Arial" panose="020B0604020202020204" pitchFamily="34" charset="0"/>
              <a:ea typeface="Barlow"/>
              <a:cs typeface="Arial" panose="020B0604020202020204" pitchFamily="34" charset="0"/>
              <a:sym typeface="Barlow"/>
            </a:endParaRPr>
          </a:p>
        </p:txBody>
      </p:sp>
      <p:sp>
        <p:nvSpPr>
          <p:cNvPr id="48" name="Google Shape;265;p39">
            <a:extLst>
              <a:ext uri="{FF2B5EF4-FFF2-40B4-BE49-F238E27FC236}">
                <a16:creationId xmlns:a16="http://schemas.microsoft.com/office/drawing/2014/main" id="{5022483D-F8FF-3C4E-957B-DC5F0C984266}"/>
              </a:ext>
            </a:extLst>
          </p:cNvPr>
          <p:cNvSpPr txBox="1"/>
          <p:nvPr/>
        </p:nvSpPr>
        <p:spPr>
          <a:xfrm>
            <a:off x="838200" y="3850470"/>
            <a:ext cx="1631844" cy="7662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dk1"/>
                </a:solidFill>
                <a:latin typeface="Arial" panose="020B0604020202020204" pitchFamily="34" charset="0"/>
                <a:ea typeface="Barlow"/>
                <a:cs typeface="Arial" panose="020B0604020202020204" pitchFamily="34" charset="0"/>
                <a:sym typeface="Barlow"/>
              </a:rPr>
              <a:t>Welcome</a:t>
            </a:r>
          </a:p>
          <a:p>
            <a:pPr marL="0" marR="0" lvl="0" indent="0" algn="just" rtl="0">
              <a:spcBef>
                <a:spcPts val="0"/>
              </a:spcBef>
              <a:spcAft>
                <a:spcPts val="0"/>
              </a:spcAft>
              <a:buNone/>
            </a:pPr>
            <a:endParaRPr lang="en-US" sz="1600" dirty="0">
              <a:solidFill>
                <a:srgbClr val="7F7F7F"/>
              </a:solidFill>
              <a:latin typeface="Arial" panose="020B0604020202020204" pitchFamily="34" charset="0"/>
              <a:ea typeface="Barlow Light"/>
              <a:cs typeface="Arial" panose="020B0604020202020204" pitchFamily="34" charset="0"/>
              <a:sym typeface="Barlow Light"/>
            </a:endParaRPr>
          </a:p>
        </p:txBody>
      </p:sp>
      <p:sp>
        <p:nvSpPr>
          <p:cNvPr id="49" name="Google Shape;266;p39">
            <a:extLst>
              <a:ext uri="{FF2B5EF4-FFF2-40B4-BE49-F238E27FC236}">
                <a16:creationId xmlns:a16="http://schemas.microsoft.com/office/drawing/2014/main" id="{A758B035-107F-3448-ABA7-AC5713E57CAD}"/>
              </a:ext>
            </a:extLst>
          </p:cNvPr>
          <p:cNvSpPr txBox="1"/>
          <p:nvPr/>
        </p:nvSpPr>
        <p:spPr>
          <a:xfrm>
            <a:off x="2494016" y="3810069"/>
            <a:ext cx="2028597" cy="835161"/>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dirty="0">
                <a:latin typeface="Arial" panose="020B0604020202020204" pitchFamily="34" charset="0"/>
                <a:cs typeface="Arial" panose="020B0604020202020204" pitchFamily="34" charset="0"/>
              </a:rPr>
              <a:t>CG Survey &amp; Interim Meetings Input</a:t>
            </a:r>
          </a:p>
        </p:txBody>
      </p:sp>
      <p:sp>
        <p:nvSpPr>
          <p:cNvPr id="50" name="Google Shape;267;p39">
            <a:extLst>
              <a:ext uri="{FF2B5EF4-FFF2-40B4-BE49-F238E27FC236}">
                <a16:creationId xmlns:a16="http://schemas.microsoft.com/office/drawing/2014/main" id="{1C4F2660-69C7-704A-9A2D-57E1ADADC9E3}"/>
              </a:ext>
            </a:extLst>
          </p:cNvPr>
          <p:cNvSpPr txBox="1"/>
          <p:nvPr/>
        </p:nvSpPr>
        <p:spPr>
          <a:xfrm>
            <a:off x="4499275" y="3808490"/>
            <a:ext cx="1862393" cy="785793"/>
          </a:xfrm>
          <a:prstGeom prst="rect">
            <a:avLst/>
          </a:prstGeom>
          <a:noFill/>
          <a:ln>
            <a:noFill/>
          </a:ln>
        </p:spPr>
        <p:txBody>
          <a:bodyPr spcFirstLastPara="1" wrap="square" lIns="91425" tIns="45700" rIns="91425" bIns="45700" anchor="t" anchorCtr="0">
            <a:noAutofit/>
          </a:bodyPr>
          <a:lstStyle/>
          <a:p>
            <a:pPr lvl="0" algn="ctr"/>
            <a:r>
              <a:rPr lang="en-US" sz="1600" dirty="0">
                <a:latin typeface="Arial" panose="020B0604020202020204" pitchFamily="34" charset="0"/>
                <a:cs typeface="Arial" panose="020B0604020202020204" pitchFamily="34" charset="0"/>
              </a:rPr>
              <a:t>Subgroup Charter Overview &amp; Discussion </a:t>
            </a:r>
          </a:p>
        </p:txBody>
      </p:sp>
      <p:sp>
        <p:nvSpPr>
          <p:cNvPr id="51" name="Google Shape;268;p39">
            <a:extLst>
              <a:ext uri="{FF2B5EF4-FFF2-40B4-BE49-F238E27FC236}">
                <a16:creationId xmlns:a16="http://schemas.microsoft.com/office/drawing/2014/main" id="{8A2C42AF-8D85-FE4C-AB1A-B7FECBFBE44B}"/>
              </a:ext>
            </a:extLst>
          </p:cNvPr>
          <p:cNvSpPr txBox="1"/>
          <p:nvPr/>
        </p:nvSpPr>
        <p:spPr>
          <a:xfrm>
            <a:off x="6397088" y="3808490"/>
            <a:ext cx="1801602" cy="835161"/>
          </a:xfrm>
          <a:prstGeom prst="rect">
            <a:avLst/>
          </a:prstGeom>
          <a:noFill/>
          <a:ln>
            <a:noFill/>
          </a:ln>
        </p:spPr>
        <p:txBody>
          <a:bodyPr spcFirstLastPara="1" wrap="square" lIns="91425" tIns="45700" rIns="91425" bIns="45700" anchor="t" anchorCtr="0">
            <a:noAutofit/>
          </a:bodyPr>
          <a:lstStyle/>
          <a:p>
            <a:pPr lvl="0" algn="ctr"/>
            <a:r>
              <a:rPr lang="en-US" sz="1600" dirty="0">
                <a:latin typeface="Arial" panose="020B0604020202020204" pitchFamily="34" charset="0"/>
                <a:cs typeface="Arial" panose="020B0604020202020204" pitchFamily="34" charset="0"/>
              </a:rPr>
              <a:t>XR Technologies Discussion</a:t>
            </a:r>
            <a:endParaRPr lang="en-US" sz="1600" dirty="0">
              <a:solidFill>
                <a:srgbClr val="7F7F7F"/>
              </a:solidFill>
              <a:latin typeface="Arial" panose="020B0604020202020204" pitchFamily="34" charset="0"/>
              <a:ea typeface="Barlow Light"/>
              <a:cs typeface="Arial" panose="020B0604020202020204" pitchFamily="34" charset="0"/>
              <a:sym typeface="Barlow Light"/>
            </a:endParaRPr>
          </a:p>
        </p:txBody>
      </p:sp>
      <p:sp>
        <p:nvSpPr>
          <p:cNvPr id="52" name="Google Shape;269;p39">
            <a:extLst>
              <a:ext uri="{FF2B5EF4-FFF2-40B4-BE49-F238E27FC236}">
                <a16:creationId xmlns:a16="http://schemas.microsoft.com/office/drawing/2014/main" id="{BFE80EC5-850E-7E4E-AE21-856954553426}"/>
              </a:ext>
            </a:extLst>
          </p:cNvPr>
          <p:cNvSpPr txBox="1"/>
          <p:nvPr/>
        </p:nvSpPr>
        <p:spPr>
          <a:xfrm>
            <a:off x="9936510" y="3808490"/>
            <a:ext cx="1958400" cy="7437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dirty="0">
                <a:latin typeface="Arial" panose="020B0604020202020204" pitchFamily="34" charset="0"/>
                <a:cs typeface="Arial" panose="020B0604020202020204" pitchFamily="34" charset="0"/>
              </a:rPr>
              <a:t>XR CG Next Steps &amp; Close </a:t>
            </a:r>
            <a:endParaRPr lang="en-PH" sz="1600" dirty="0">
              <a:solidFill>
                <a:srgbClr val="7F7F7F"/>
              </a:solidFill>
              <a:latin typeface="Arial" panose="020B0604020202020204" pitchFamily="34" charset="0"/>
              <a:ea typeface="Barlow Light"/>
              <a:cs typeface="Arial" panose="020B0604020202020204" pitchFamily="34" charset="0"/>
              <a:sym typeface="Barlow Light"/>
            </a:endParaRPr>
          </a:p>
        </p:txBody>
      </p:sp>
      <p:sp>
        <p:nvSpPr>
          <p:cNvPr id="53" name="Title 1">
            <a:extLst>
              <a:ext uri="{FF2B5EF4-FFF2-40B4-BE49-F238E27FC236}">
                <a16:creationId xmlns:a16="http://schemas.microsoft.com/office/drawing/2014/main" id="{7CB95B07-0375-FB43-92E0-E4A86596C96D}"/>
              </a:ext>
            </a:extLst>
          </p:cNvPr>
          <p:cNvSpPr>
            <a:spLocks noGrp="1"/>
          </p:cNvSpPr>
          <p:nvPr>
            <p:ph type="title"/>
          </p:nvPr>
        </p:nvSpPr>
        <p:spPr>
          <a:xfrm>
            <a:off x="838200" y="365125"/>
            <a:ext cx="10515600" cy="1325563"/>
          </a:xfrm>
        </p:spPr>
        <p:txBody>
          <a:bodyPr/>
          <a:lstStyle/>
          <a:p>
            <a:r>
              <a:rPr lang="en-US" dirty="0">
                <a:solidFill>
                  <a:srgbClr val="446CA9"/>
                </a:solidFill>
                <a:latin typeface="Arial" panose="020B0604020202020204" pitchFamily="34" charset="0"/>
                <a:cs typeface="Arial" panose="020B0604020202020204" pitchFamily="34" charset="0"/>
              </a:rPr>
              <a:t>Agenda</a:t>
            </a:r>
          </a:p>
        </p:txBody>
      </p:sp>
      <p:sp>
        <p:nvSpPr>
          <p:cNvPr id="58" name="Google Shape;261;p39">
            <a:extLst>
              <a:ext uri="{FF2B5EF4-FFF2-40B4-BE49-F238E27FC236}">
                <a16:creationId xmlns:a16="http://schemas.microsoft.com/office/drawing/2014/main" id="{0D9F1EF2-8E60-154F-9B6E-0478EF23F523}"/>
              </a:ext>
            </a:extLst>
          </p:cNvPr>
          <p:cNvSpPr/>
          <p:nvPr/>
        </p:nvSpPr>
        <p:spPr>
          <a:xfrm>
            <a:off x="10312926" y="2404948"/>
            <a:ext cx="1331123" cy="1217884"/>
          </a:xfrm>
          <a:prstGeom prst="rect">
            <a:avLst/>
          </a:prstGeom>
          <a:solidFill>
            <a:srgbClr val="2481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59" name="Google Shape;262;p39">
            <a:extLst>
              <a:ext uri="{FF2B5EF4-FFF2-40B4-BE49-F238E27FC236}">
                <a16:creationId xmlns:a16="http://schemas.microsoft.com/office/drawing/2014/main" id="{71E5579A-E53A-1344-B318-41CE705B1B4C}"/>
              </a:ext>
            </a:extLst>
          </p:cNvPr>
          <p:cNvSpPr/>
          <p:nvPr/>
        </p:nvSpPr>
        <p:spPr>
          <a:xfrm>
            <a:off x="10273978" y="2341815"/>
            <a:ext cx="1313125" cy="121563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60" name="Google Shape;263;p39">
            <a:extLst>
              <a:ext uri="{FF2B5EF4-FFF2-40B4-BE49-F238E27FC236}">
                <a16:creationId xmlns:a16="http://schemas.microsoft.com/office/drawing/2014/main" id="{08E5BE76-3107-3E4B-81FB-29CBE6ED4BEB}"/>
              </a:ext>
            </a:extLst>
          </p:cNvPr>
          <p:cNvSpPr/>
          <p:nvPr/>
        </p:nvSpPr>
        <p:spPr>
          <a:xfrm>
            <a:off x="10088350" y="2153981"/>
            <a:ext cx="309220" cy="26922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61" name="Google Shape;264;p39">
            <a:extLst>
              <a:ext uri="{FF2B5EF4-FFF2-40B4-BE49-F238E27FC236}">
                <a16:creationId xmlns:a16="http://schemas.microsoft.com/office/drawing/2014/main" id="{EE8A1E6C-6F53-384F-935E-3E1034BBDC51}"/>
              </a:ext>
            </a:extLst>
          </p:cNvPr>
          <p:cNvSpPr txBox="1"/>
          <p:nvPr/>
        </p:nvSpPr>
        <p:spPr>
          <a:xfrm>
            <a:off x="10622260" y="2497326"/>
            <a:ext cx="512201" cy="731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6000" b="1" dirty="0">
                <a:solidFill>
                  <a:schemeClr val="lt1"/>
                </a:solidFill>
                <a:latin typeface="Arial" panose="020B0604020202020204" pitchFamily="34" charset="0"/>
                <a:ea typeface="Barlow"/>
                <a:cs typeface="Arial" panose="020B0604020202020204" pitchFamily="34" charset="0"/>
                <a:sym typeface="Barlow"/>
              </a:rPr>
              <a:t>6</a:t>
            </a:r>
            <a:endParaRPr sz="6000" b="1" dirty="0">
              <a:latin typeface="Arial" panose="020B0604020202020204" pitchFamily="34" charset="0"/>
              <a:ea typeface="Barlow"/>
              <a:cs typeface="Arial" panose="020B0604020202020204" pitchFamily="34" charset="0"/>
              <a:sym typeface="Barlow"/>
            </a:endParaRPr>
          </a:p>
        </p:txBody>
      </p:sp>
      <p:sp>
        <p:nvSpPr>
          <p:cNvPr id="63" name="Google Shape;268;p39">
            <a:extLst>
              <a:ext uri="{FF2B5EF4-FFF2-40B4-BE49-F238E27FC236}">
                <a16:creationId xmlns:a16="http://schemas.microsoft.com/office/drawing/2014/main" id="{108FE063-4236-6148-BA2B-9F48BADA84D4}"/>
              </a:ext>
            </a:extLst>
          </p:cNvPr>
          <p:cNvSpPr txBox="1"/>
          <p:nvPr/>
        </p:nvSpPr>
        <p:spPr>
          <a:xfrm>
            <a:off x="8218833" y="3814068"/>
            <a:ext cx="1801602" cy="835161"/>
          </a:xfrm>
          <a:prstGeom prst="rect">
            <a:avLst/>
          </a:prstGeom>
          <a:noFill/>
          <a:ln>
            <a:noFill/>
          </a:ln>
        </p:spPr>
        <p:txBody>
          <a:bodyPr spcFirstLastPara="1" wrap="square" lIns="91425" tIns="45700" rIns="91425" bIns="45700" anchor="t" anchorCtr="0">
            <a:noAutofit/>
          </a:bodyPr>
          <a:lstStyle/>
          <a:p>
            <a:pPr lvl="0" algn="ctr"/>
            <a:r>
              <a:rPr lang="en-US" sz="1600" dirty="0">
                <a:latin typeface="Arial" panose="020B0604020202020204" pitchFamily="34" charset="0"/>
                <a:cs typeface="Arial" panose="020B0604020202020204" pitchFamily="34" charset="0"/>
              </a:rPr>
              <a:t>XR Content Discussion</a:t>
            </a:r>
            <a:endParaRPr lang="en-US" sz="1600" dirty="0">
              <a:solidFill>
                <a:srgbClr val="7F7F7F"/>
              </a:solidFill>
              <a:latin typeface="Arial" panose="020B0604020202020204" pitchFamily="34" charset="0"/>
              <a:ea typeface="Barlow Light"/>
              <a:cs typeface="Arial" panose="020B0604020202020204" pitchFamily="34" charset="0"/>
              <a:sym typeface="Barlow Light"/>
            </a:endParaRPr>
          </a:p>
        </p:txBody>
      </p:sp>
    </p:spTree>
    <p:extLst>
      <p:ext uri="{BB962C8B-B14F-4D97-AF65-F5344CB8AC3E}">
        <p14:creationId xmlns:p14="http://schemas.microsoft.com/office/powerpoint/2010/main" val="245217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7269-866E-4662-A61E-4FD6EB4A254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142064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a:t>
            </a:r>
            <a:r>
              <a:rPr lang="en-US" dirty="0" err="1">
                <a:latin typeface="Arial" panose="020B0604020202020204" pitchFamily="34" charset="0"/>
                <a:cs typeface="Arial" panose="020B0604020202020204" pitchFamily="34" charset="0"/>
              </a:rPr>
              <a:t>eXtended</a:t>
            </a:r>
            <a:r>
              <a:rPr lang="en-US" dirty="0">
                <a:latin typeface="Arial" panose="020B0604020202020204" pitchFamily="34" charset="0"/>
                <a:cs typeface="Arial" panose="020B0604020202020204" pitchFamily="34" charset="0"/>
              </a:rPr>
              <a:t> Reality (XR)?</a:t>
            </a:r>
            <a:endParaRPr lang="en-US" dirty="0"/>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83098" y="4822700"/>
            <a:ext cx="5396679" cy="1092949"/>
          </a:xfrm>
        </p:spPr>
        <p:txBody>
          <a:bodyPr>
            <a:noAutofit/>
          </a:bodyPr>
          <a:lstStyle/>
          <a:p>
            <a:r>
              <a:rPr lang="en-US" sz="1600" b="1" dirty="0">
                <a:solidFill>
                  <a:schemeClr val="tx1"/>
                </a:solidFill>
                <a:latin typeface="Arial" panose="020B0604020202020204" pitchFamily="34" charset="0"/>
                <a:cs typeface="Arial" panose="020B0604020202020204" pitchFamily="34" charset="0"/>
              </a:rPr>
              <a:t>Virtual Reality (VR) or Virtual Immersive Reality (VIR)</a:t>
            </a:r>
          </a:p>
          <a:p>
            <a:pPr marL="0" lvl="1"/>
            <a:r>
              <a:rPr lang="en-US" sz="1600" b="0" dirty="0">
                <a:latin typeface="Arial" panose="020B0604020202020204" pitchFamily="34" charset="0"/>
                <a:cs typeface="Arial" panose="020B0604020202020204" pitchFamily="34" charset="0"/>
              </a:rPr>
              <a:t>Computer generated artificial environment that emulates reality. An immersive setting where no part of the real world exists.</a:t>
            </a:r>
          </a:p>
        </p:txBody>
      </p:sp>
      <p:sp>
        <p:nvSpPr>
          <p:cNvPr id="5" name="Text Placeholder 4">
            <a:extLst>
              <a:ext uri="{FF2B5EF4-FFF2-40B4-BE49-F238E27FC236}">
                <a16:creationId xmlns:a16="http://schemas.microsoft.com/office/drawing/2014/main" id="{DBE8553A-798D-49B7-8EC3-286978DAC9E3}"/>
              </a:ext>
            </a:extLst>
          </p:cNvPr>
          <p:cNvSpPr>
            <a:spLocks noGrp="1"/>
          </p:cNvSpPr>
          <p:nvPr>
            <p:ph type="body" sz="quarter" idx="3"/>
          </p:nvPr>
        </p:nvSpPr>
        <p:spPr>
          <a:xfrm>
            <a:off x="6373906" y="4822700"/>
            <a:ext cx="5212902" cy="1092949"/>
          </a:xfrm>
        </p:spPr>
        <p:txBody>
          <a:bodyPr>
            <a:noAutofit/>
          </a:bodyPr>
          <a:lstStyle/>
          <a:p>
            <a:r>
              <a:rPr lang="en-US" sz="1600" b="1" dirty="0">
                <a:solidFill>
                  <a:schemeClr val="tx1"/>
                </a:solidFill>
                <a:latin typeface="Arial" panose="020B0604020202020204" pitchFamily="34" charset="0"/>
                <a:cs typeface="Arial" panose="020B0604020202020204" pitchFamily="34" charset="0"/>
              </a:rPr>
              <a:t>Augmented Reality (AR) or “Mixed reality” (MR</a:t>
            </a:r>
            <a:r>
              <a:rPr lang="en-US" sz="1600" dirty="0">
                <a:solidFill>
                  <a:schemeClr val="tx1"/>
                </a:solidFill>
                <a:latin typeface="Arial" panose="020B0604020202020204" pitchFamily="34" charset="0"/>
                <a:cs typeface="Arial" panose="020B0604020202020204" pitchFamily="34" charset="0"/>
              </a:rPr>
              <a:t>)</a:t>
            </a:r>
          </a:p>
          <a:p>
            <a:pPr marL="0" lvl="1"/>
            <a:r>
              <a:rPr lang="en-US" sz="1600" b="0" dirty="0">
                <a:latin typeface="Arial" panose="020B0604020202020204" pitchFamily="34" charset="0"/>
                <a:cs typeface="Arial" panose="020B0604020202020204" pitchFamily="34" charset="0"/>
              </a:rPr>
              <a:t>Live direct/indirect view of real world where elements are augmented, supplemented or enhanced by computer generated sensory inputs.</a:t>
            </a:r>
          </a:p>
        </p:txBody>
      </p:sp>
      <p:sp>
        <p:nvSpPr>
          <p:cNvPr id="7" name="Rectangle 6">
            <a:extLst>
              <a:ext uri="{FF2B5EF4-FFF2-40B4-BE49-F238E27FC236}">
                <a16:creationId xmlns:a16="http://schemas.microsoft.com/office/drawing/2014/main" id="{3489B99E-CA67-2249-A37F-068AAAFF0116}"/>
              </a:ext>
            </a:extLst>
          </p:cNvPr>
          <p:cNvSpPr/>
          <p:nvPr/>
        </p:nvSpPr>
        <p:spPr>
          <a:xfrm>
            <a:off x="836612" y="1488825"/>
            <a:ext cx="105156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XR encompasses virtual, augmented and mixed reality and captures both the continuum between and the growing convergence of the physical and virtual worlds we inhabit.</a:t>
            </a:r>
          </a:p>
        </p:txBody>
      </p:sp>
      <p:pic>
        <p:nvPicPr>
          <p:cNvPr id="8" name="Content Placeholder 1">
            <a:extLst>
              <a:ext uri="{FF2B5EF4-FFF2-40B4-BE49-F238E27FC236}">
                <a16:creationId xmlns:a16="http://schemas.microsoft.com/office/drawing/2014/main" id="{4F6918A7-D09F-3746-ACA2-8B03BA4177E5}"/>
              </a:ext>
            </a:extLst>
          </p:cNvPr>
          <p:cNvPicPr>
            <a:picLocks noChangeAspect="1"/>
          </p:cNvPicPr>
          <p:nvPr/>
        </p:nvPicPr>
        <p:blipFill rotWithShape="1">
          <a:blip r:embed="rId3"/>
          <a:srcRect t="30282" b="4815"/>
          <a:stretch/>
        </p:blipFill>
        <p:spPr>
          <a:xfrm>
            <a:off x="883098" y="2362423"/>
            <a:ext cx="5212902" cy="2233009"/>
          </a:xfrm>
          <a:prstGeom prst="rect">
            <a:avLst/>
          </a:prstGeom>
        </p:spPr>
      </p:pic>
      <p:pic>
        <p:nvPicPr>
          <p:cNvPr id="4100" name="Picture 4" descr="photo of three students looking at a human brain model through VR headsets">
            <a:extLst>
              <a:ext uri="{FF2B5EF4-FFF2-40B4-BE49-F238E27FC236}">
                <a16:creationId xmlns:a16="http://schemas.microsoft.com/office/drawing/2014/main" id="{EED9194B-866D-3D46-B177-E0AD693AF6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298"/>
          <a:stretch/>
        </p:blipFill>
        <p:spPr bwMode="auto">
          <a:xfrm>
            <a:off x="6373906" y="2362423"/>
            <a:ext cx="5212902" cy="2307027"/>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46;p39">
            <a:extLst>
              <a:ext uri="{FF2B5EF4-FFF2-40B4-BE49-F238E27FC236}">
                <a16:creationId xmlns:a16="http://schemas.microsoft.com/office/drawing/2014/main" id="{F00BD48F-A9EC-9249-9D5D-FFE72ECE0A2E}"/>
              </a:ext>
            </a:extLst>
          </p:cNvPr>
          <p:cNvSpPr/>
          <p:nvPr/>
        </p:nvSpPr>
        <p:spPr>
          <a:xfrm>
            <a:off x="974986" y="2429889"/>
            <a:ext cx="5212902" cy="230214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
        <p:nvSpPr>
          <p:cNvPr id="12" name="Google Shape;246;p39">
            <a:extLst>
              <a:ext uri="{FF2B5EF4-FFF2-40B4-BE49-F238E27FC236}">
                <a16:creationId xmlns:a16="http://schemas.microsoft.com/office/drawing/2014/main" id="{B5E6F193-CE43-924E-8643-982FB9E20D85}"/>
              </a:ext>
            </a:extLst>
          </p:cNvPr>
          <p:cNvSpPr/>
          <p:nvPr/>
        </p:nvSpPr>
        <p:spPr>
          <a:xfrm>
            <a:off x="6465794" y="2443931"/>
            <a:ext cx="5212902" cy="2302144"/>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171502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44D2-1561-1544-A2AC-C331BAA97E76}"/>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CG Survey &amp; Interim Meetings Input</a:t>
            </a:r>
            <a:endParaRPr lang="en-US" dirty="0"/>
          </a:p>
        </p:txBody>
      </p:sp>
    </p:spTree>
    <p:extLst>
      <p:ext uri="{BB962C8B-B14F-4D97-AF65-F5344CB8AC3E}">
        <p14:creationId xmlns:p14="http://schemas.microsoft.com/office/powerpoint/2010/main" val="308524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56A8FAD-D879-3B46-B9E6-DE3D0FC7149D}"/>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CG Survey &amp; Interim Meetings Input</a:t>
            </a:r>
            <a:endParaRPr lang="en-US" dirty="0"/>
          </a:p>
        </p:txBody>
      </p:sp>
      <p:pic>
        <p:nvPicPr>
          <p:cNvPr id="3" name="Content Placeholder 6" descr="A screenshot of a cell phone&#10;&#10;Description automatically generated">
            <a:extLst>
              <a:ext uri="{FF2B5EF4-FFF2-40B4-BE49-F238E27FC236}">
                <a16:creationId xmlns:a16="http://schemas.microsoft.com/office/drawing/2014/main" id="{BDE3F7B8-8335-4EF7-B312-41D5CFC63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253" y="1506184"/>
            <a:ext cx="6891175" cy="4351338"/>
          </a:xfrm>
        </p:spPr>
      </p:pic>
      <p:sp>
        <p:nvSpPr>
          <p:cNvPr id="4" name="Folded Corner 4">
            <a:extLst>
              <a:ext uri="{FF2B5EF4-FFF2-40B4-BE49-F238E27FC236}">
                <a16:creationId xmlns:a16="http://schemas.microsoft.com/office/drawing/2014/main" id="{E496F1BD-2790-421A-9659-5A5EF0F38B80}"/>
              </a:ext>
            </a:extLst>
          </p:cNvPr>
          <p:cNvSpPr/>
          <p:nvPr/>
        </p:nvSpPr>
        <p:spPr>
          <a:xfrm>
            <a:off x="7858126" y="1506184"/>
            <a:ext cx="3876676" cy="426260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Three subgroups received the most interest:</a:t>
            </a:r>
          </a:p>
          <a:p>
            <a:endParaRPr lang="en-US" sz="800" dirty="0">
              <a:solidFill>
                <a:schemeClr val="bg1"/>
              </a:solidFill>
            </a:endParaRPr>
          </a:p>
          <a:p>
            <a:r>
              <a:rPr lang="en-US" sz="1600" dirty="0">
                <a:solidFill>
                  <a:schemeClr val="bg1"/>
                </a:solidFill>
              </a:rPr>
              <a:t>XR Technology and Tools – All the gizmos and development tools</a:t>
            </a:r>
          </a:p>
          <a:p>
            <a:pPr marL="403225" lvl="1" indent="-342900">
              <a:buFont typeface="Arial" panose="020B0604020202020204" pitchFamily="34" charset="0"/>
              <a:buChar char="•"/>
            </a:pPr>
            <a:r>
              <a:rPr lang="en-US" sz="1600" dirty="0">
                <a:solidFill>
                  <a:schemeClr val="bg1"/>
                </a:solidFill>
                <a:cs typeface="Arial" panose="020B0604020202020204" pitchFamily="34" charset="0"/>
              </a:rPr>
              <a:t>We have a volunteer for the subgroup lead – Thank you Bobbi!</a:t>
            </a:r>
          </a:p>
          <a:p>
            <a:endParaRPr lang="en-US" sz="1600" dirty="0">
              <a:solidFill>
                <a:schemeClr val="bg1"/>
              </a:solidFill>
            </a:endParaRPr>
          </a:p>
          <a:p>
            <a:r>
              <a:rPr lang="en-US" sz="1600" dirty="0">
                <a:solidFill>
                  <a:schemeClr val="bg1"/>
                </a:solidFill>
              </a:rPr>
              <a:t>XR Content – Raise awareness of VR/AR/MR content being developed and applied within higher education </a:t>
            </a:r>
          </a:p>
          <a:p>
            <a:pPr marL="285750" indent="-285750">
              <a:buFont typeface="Arial" panose="020B0604020202020204" pitchFamily="34" charset="0"/>
              <a:buChar char="•"/>
            </a:pPr>
            <a:r>
              <a:rPr lang="en-US" sz="1600" dirty="0">
                <a:solidFill>
                  <a:schemeClr val="bg1"/>
                </a:solidFill>
                <a:cs typeface="Arial" panose="020B0604020202020204" pitchFamily="34" charset="0"/>
              </a:rPr>
              <a:t>We have a volunteer for the subgroup lead – Thank you Gemma!</a:t>
            </a:r>
          </a:p>
          <a:p>
            <a:endParaRPr lang="en-US" sz="1600" dirty="0">
              <a:solidFill>
                <a:schemeClr val="bg1"/>
              </a:solidFill>
            </a:endParaRPr>
          </a:p>
          <a:p>
            <a:r>
              <a:rPr lang="en-US" sz="1600" dirty="0">
                <a:solidFill>
                  <a:schemeClr val="bg1"/>
                </a:solidFill>
              </a:rPr>
              <a:t>XR and specific subject application – e.g. </a:t>
            </a:r>
            <a:r>
              <a:rPr lang="en-US" sz="1600" dirty="0">
                <a:solidFill>
                  <a:schemeClr val="bg1"/>
                </a:solidFill>
                <a:cs typeface="Arial" panose="020B0604020202020204" pitchFamily="34" charset="0"/>
              </a:rPr>
              <a:t>XR and Liberal Arts, XR and STEM</a:t>
            </a:r>
          </a:p>
          <a:p>
            <a:pPr marL="285750" indent="-285750">
              <a:buFont typeface="Arial" panose="020B0604020202020204" pitchFamily="34" charset="0"/>
              <a:buChar char="•"/>
            </a:pPr>
            <a:r>
              <a:rPr lang="en-US" sz="1600" dirty="0">
                <a:solidFill>
                  <a:schemeClr val="bg1"/>
                </a:solidFill>
                <a:cs typeface="Arial" panose="020B0604020202020204" pitchFamily="34" charset="0"/>
              </a:rPr>
              <a:t>We do not have a volunteer for the subgroup lead</a:t>
            </a:r>
          </a:p>
        </p:txBody>
      </p:sp>
    </p:spTree>
    <p:extLst>
      <p:ext uri="{BB962C8B-B14F-4D97-AF65-F5344CB8AC3E}">
        <p14:creationId xmlns:p14="http://schemas.microsoft.com/office/powerpoint/2010/main" val="3813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44D2-1561-1544-A2AC-C331BAA97E76}"/>
              </a:ext>
            </a:extLst>
          </p:cNvPr>
          <p:cNvSpPr>
            <a:spLocks noGrp="1"/>
          </p:cNvSpPr>
          <p:nvPr>
            <p:ph type="title"/>
          </p:nvPr>
        </p:nvSpPr>
        <p:spPr/>
        <p:txBody>
          <a:bodyPr>
            <a:normAutofit fontScale="90000"/>
          </a:bodyPr>
          <a:lstStyle/>
          <a:p>
            <a:pPr lvl="0"/>
            <a:r>
              <a:rPr lang="en-US" dirty="0">
                <a:latin typeface="Arial" panose="020B0604020202020204" pitchFamily="34" charset="0"/>
                <a:cs typeface="Arial" panose="020B0604020202020204" pitchFamily="34" charset="0"/>
              </a:rPr>
              <a:t>Subgroup Charter Overview &amp; Discussion </a:t>
            </a:r>
          </a:p>
        </p:txBody>
      </p:sp>
    </p:spTree>
    <p:extLst>
      <p:ext uri="{BB962C8B-B14F-4D97-AF65-F5344CB8AC3E}">
        <p14:creationId xmlns:p14="http://schemas.microsoft.com/office/powerpoint/2010/main" val="165457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DA47-713B-C64F-A55E-1940A2555127}"/>
              </a:ext>
            </a:extLst>
          </p:cNvPr>
          <p:cNvSpPr>
            <a:spLocks noGrp="1"/>
          </p:cNvSpPr>
          <p:nvPr>
            <p:ph type="title"/>
          </p:nvPr>
        </p:nvSpPr>
        <p:spPr>
          <a:xfrm>
            <a:off x="566293" y="515946"/>
            <a:ext cx="11059413" cy="652327"/>
          </a:xfrm>
        </p:spPr>
        <p:txBody>
          <a:bodyPr>
            <a:noAutofit/>
          </a:bodyPr>
          <a:lstStyle/>
          <a:p>
            <a:r>
              <a:rPr lang="en-US" dirty="0">
                <a:latin typeface="Arial" panose="020B0604020202020204" pitchFamily="34" charset="0"/>
                <a:cs typeface="Arial" panose="020B0604020202020204" pitchFamily="34" charset="0"/>
              </a:rPr>
              <a:t>XR CG: Sub-Groups &amp; Leaders</a:t>
            </a:r>
          </a:p>
        </p:txBody>
      </p:sp>
      <p:sp>
        <p:nvSpPr>
          <p:cNvPr id="3" name="Text Placeholder 2">
            <a:extLst>
              <a:ext uri="{FF2B5EF4-FFF2-40B4-BE49-F238E27FC236}">
                <a16:creationId xmlns:a16="http://schemas.microsoft.com/office/drawing/2014/main" id="{BC63CDA1-08D5-2D49-A054-712BFD860274}"/>
              </a:ext>
            </a:extLst>
          </p:cNvPr>
          <p:cNvSpPr>
            <a:spLocks noGrp="1"/>
          </p:cNvSpPr>
          <p:nvPr>
            <p:ph type="body" idx="1"/>
          </p:nvPr>
        </p:nvSpPr>
        <p:spPr>
          <a:xfrm>
            <a:off x="2065867" y="1884612"/>
            <a:ext cx="3352483" cy="532801"/>
          </a:xfrm>
        </p:spPr>
        <p:txBody>
          <a:bodyPr>
            <a:normAutofit fontScale="85000" lnSpcReduction="10000"/>
          </a:bodyPr>
          <a:lstStyle/>
          <a:p>
            <a:r>
              <a:rPr lang="en-US" sz="2400" b="1" dirty="0">
                <a:solidFill>
                  <a:schemeClr val="tx1"/>
                </a:solidFill>
                <a:latin typeface="Arial" panose="020B0604020202020204" pitchFamily="34" charset="0"/>
                <a:cs typeface="Arial" panose="020B0604020202020204" pitchFamily="34" charset="0"/>
              </a:rPr>
              <a:t>XR Technologies &amp; Tools</a:t>
            </a:r>
          </a:p>
        </p:txBody>
      </p:sp>
      <p:sp>
        <p:nvSpPr>
          <p:cNvPr id="5" name="Text Placeholder 4">
            <a:extLst>
              <a:ext uri="{FF2B5EF4-FFF2-40B4-BE49-F238E27FC236}">
                <a16:creationId xmlns:a16="http://schemas.microsoft.com/office/drawing/2014/main" id="{306D494E-B19F-B84A-B878-77BD868DCAC3}"/>
              </a:ext>
            </a:extLst>
          </p:cNvPr>
          <p:cNvSpPr>
            <a:spLocks noGrp="1"/>
          </p:cNvSpPr>
          <p:nvPr>
            <p:ph type="body" sz="quarter" idx="3"/>
          </p:nvPr>
        </p:nvSpPr>
        <p:spPr>
          <a:xfrm>
            <a:off x="7626379" y="1884612"/>
            <a:ext cx="2556721" cy="532801"/>
          </a:xfrm>
        </p:spPr>
        <p:txBody>
          <a:bodyPr>
            <a:normAutofit/>
          </a:bodyPr>
          <a:lstStyle/>
          <a:p>
            <a:r>
              <a:rPr lang="en-US" sz="2400" b="1" dirty="0">
                <a:solidFill>
                  <a:schemeClr val="tx1"/>
                </a:solidFill>
                <a:latin typeface="Arial" panose="020B0604020202020204" pitchFamily="34" charset="0"/>
                <a:cs typeface="Arial" panose="020B0604020202020204" pitchFamily="34" charset="0"/>
              </a:rPr>
              <a:t>XR Content</a:t>
            </a:r>
          </a:p>
        </p:txBody>
      </p:sp>
      <p:grpSp>
        <p:nvGrpSpPr>
          <p:cNvPr id="31" name="Group 30">
            <a:extLst>
              <a:ext uri="{FF2B5EF4-FFF2-40B4-BE49-F238E27FC236}">
                <a16:creationId xmlns:a16="http://schemas.microsoft.com/office/drawing/2014/main" id="{6C10D842-11B6-6041-AA6D-B958A18F4F6C}"/>
              </a:ext>
            </a:extLst>
          </p:cNvPr>
          <p:cNvGrpSpPr/>
          <p:nvPr/>
        </p:nvGrpSpPr>
        <p:grpSpPr>
          <a:xfrm>
            <a:off x="7518344" y="2544102"/>
            <a:ext cx="2106777" cy="2115035"/>
            <a:chOff x="7681262" y="2471168"/>
            <a:chExt cx="2453017" cy="2462632"/>
          </a:xfrm>
        </p:grpSpPr>
        <p:pic>
          <p:nvPicPr>
            <p:cNvPr id="3074" name="Picture 2">
              <a:extLst>
                <a:ext uri="{FF2B5EF4-FFF2-40B4-BE49-F238E27FC236}">
                  <a16:creationId xmlns:a16="http://schemas.microsoft.com/office/drawing/2014/main" id="{A821FA3D-233F-D44E-84D2-6F932DC198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b="12500"/>
            <a:stretch/>
          </p:blipFill>
          <p:spPr bwMode="auto">
            <a:xfrm>
              <a:off x="7782588" y="2582109"/>
              <a:ext cx="2351691" cy="2351691"/>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188;p36">
              <a:extLst>
                <a:ext uri="{FF2B5EF4-FFF2-40B4-BE49-F238E27FC236}">
                  <a16:creationId xmlns:a16="http://schemas.microsoft.com/office/drawing/2014/main" id="{021E374A-19C6-944D-941C-93455CE58818}"/>
                </a:ext>
              </a:extLst>
            </p:cNvPr>
            <p:cNvSpPr/>
            <p:nvPr/>
          </p:nvSpPr>
          <p:spPr>
            <a:xfrm>
              <a:off x="7681262" y="2471168"/>
              <a:ext cx="2376000" cy="2404500"/>
            </a:xfrm>
            <a:prstGeom prst="rect">
              <a:avLst/>
            </a:prstGeom>
            <a:noFill/>
            <a:ln w="381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fair Display"/>
                <a:ea typeface="Playfair Display"/>
                <a:cs typeface="Playfair Display"/>
                <a:sym typeface="Playfair Display"/>
              </a:endParaRPr>
            </a:p>
          </p:txBody>
        </p:sp>
      </p:grpSp>
      <p:sp>
        <p:nvSpPr>
          <p:cNvPr id="24" name="Google Shape;193;p36">
            <a:extLst>
              <a:ext uri="{FF2B5EF4-FFF2-40B4-BE49-F238E27FC236}">
                <a16:creationId xmlns:a16="http://schemas.microsoft.com/office/drawing/2014/main" id="{86B7CE43-A4E6-6840-8A89-766702917DD0}"/>
              </a:ext>
            </a:extLst>
          </p:cNvPr>
          <p:cNvSpPr txBox="1"/>
          <p:nvPr/>
        </p:nvSpPr>
        <p:spPr>
          <a:xfrm>
            <a:off x="1813232" y="4816580"/>
            <a:ext cx="3605119" cy="1325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PH" sz="1800" b="1" dirty="0">
                <a:solidFill>
                  <a:schemeClr val="dk1"/>
                </a:solidFill>
                <a:latin typeface="Arial" panose="020B0604020202020204" pitchFamily="34" charset="0"/>
                <a:ea typeface="Barlow"/>
                <a:cs typeface="Arial" panose="020B0604020202020204" pitchFamily="34" charset="0"/>
                <a:sym typeface="Barlow"/>
              </a:rPr>
              <a:t>Bobbi Vaughan</a:t>
            </a:r>
          </a:p>
          <a:p>
            <a:pPr lvl="0" algn="ctr"/>
            <a:r>
              <a:rPr lang="en-US" i="1" dirty="0">
                <a:latin typeface="Arial" panose="020B0604020202020204" pitchFamily="34" charset="0"/>
                <a:cs typeface="Arial" panose="020B0604020202020204" pitchFamily="34" charset="0"/>
              </a:rPr>
              <a:t>Director of the Center for Creative Instruction</a:t>
            </a:r>
          </a:p>
          <a:p>
            <a:pPr lvl="0" algn="ctr"/>
            <a:r>
              <a:rPr lang="en-US" dirty="0">
                <a:latin typeface="Arial" panose="020B0604020202020204" pitchFamily="34" charset="0"/>
                <a:cs typeface="Arial" panose="020B0604020202020204" pitchFamily="34" charset="0"/>
              </a:rPr>
              <a:t>University of Toledo, Ohio</a:t>
            </a:r>
            <a:endParaRPr sz="1800" dirty="0">
              <a:solidFill>
                <a:schemeClr val="dk1"/>
              </a:solidFill>
              <a:latin typeface="Arial" panose="020B0604020202020204" pitchFamily="34" charset="0"/>
              <a:ea typeface="Barlow"/>
              <a:cs typeface="Arial" panose="020B0604020202020204" pitchFamily="34" charset="0"/>
              <a:sym typeface="Barlow"/>
            </a:endParaRPr>
          </a:p>
        </p:txBody>
      </p:sp>
      <p:sp>
        <p:nvSpPr>
          <p:cNvPr id="30" name="Google Shape;193;p36">
            <a:extLst>
              <a:ext uri="{FF2B5EF4-FFF2-40B4-BE49-F238E27FC236}">
                <a16:creationId xmlns:a16="http://schemas.microsoft.com/office/drawing/2014/main" id="{C3BFC8A7-6D1D-B443-93AD-58702A86819D}"/>
              </a:ext>
            </a:extLst>
          </p:cNvPr>
          <p:cNvSpPr txBox="1"/>
          <p:nvPr/>
        </p:nvSpPr>
        <p:spPr>
          <a:xfrm>
            <a:off x="6730525" y="4871965"/>
            <a:ext cx="3605119" cy="1325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PH" sz="1800" b="1" dirty="0">
                <a:solidFill>
                  <a:schemeClr val="dk1"/>
                </a:solidFill>
                <a:latin typeface="Arial" panose="020B0604020202020204" pitchFamily="34" charset="0"/>
                <a:ea typeface="Barlow"/>
                <a:cs typeface="Arial" panose="020B0604020202020204" pitchFamily="34" charset="0"/>
                <a:sym typeface="Barlow"/>
              </a:rPr>
              <a:t>Gemma Henderson</a:t>
            </a:r>
          </a:p>
          <a:p>
            <a:pPr lvl="0" algn="ctr"/>
            <a:r>
              <a:rPr lang="en-US" i="1" dirty="0">
                <a:latin typeface="Arial" panose="020B0604020202020204" pitchFamily="34" charset="0"/>
                <a:cs typeface="Arial" panose="020B0604020202020204" pitchFamily="34" charset="0"/>
              </a:rPr>
              <a:t>Senior Instructional Designer, Academic Technologies</a:t>
            </a:r>
          </a:p>
          <a:p>
            <a:pPr lvl="0" algn="ctr"/>
            <a:r>
              <a:rPr lang="en-US" dirty="0">
                <a:latin typeface="Arial" panose="020B0604020202020204" pitchFamily="34" charset="0"/>
                <a:cs typeface="Arial" panose="020B0604020202020204" pitchFamily="34" charset="0"/>
              </a:rPr>
              <a:t>University of Miami, Florida</a:t>
            </a:r>
            <a:endParaRPr sz="1800" dirty="0">
              <a:solidFill>
                <a:schemeClr val="dk1"/>
              </a:solidFill>
              <a:latin typeface="Arial" panose="020B0604020202020204" pitchFamily="34" charset="0"/>
              <a:ea typeface="Barlow"/>
              <a:cs typeface="Arial" panose="020B0604020202020204" pitchFamily="34" charset="0"/>
              <a:sym typeface="Barlow"/>
            </a:endParaRPr>
          </a:p>
        </p:txBody>
      </p:sp>
      <p:sp>
        <p:nvSpPr>
          <p:cNvPr id="32" name="Rectangle 31">
            <a:extLst>
              <a:ext uri="{FF2B5EF4-FFF2-40B4-BE49-F238E27FC236}">
                <a16:creationId xmlns:a16="http://schemas.microsoft.com/office/drawing/2014/main" id="{CE9EA603-2AD7-3B4B-BC59-62BD91EE6431}"/>
              </a:ext>
            </a:extLst>
          </p:cNvPr>
          <p:cNvSpPr/>
          <p:nvPr/>
        </p:nvSpPr>
        <p:spPr>
          <a:xfrm>
            <a:off x="566293" y="1211061"/>
            <a:ext cx="11240225"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Focus on outreach, resources and guidance on use of XR technologies and content within higher education. </a:t>
            </a:r>
          </a:p>
        </p:txBody>
      </p:sp>
      <p:pic>
        <p:nvPicPr>
          <p:cNvPr id="16" name="Picture 15">
            <a:extLst>
              <a:ext uri="{FF2B5EF4-FFF2-40B4-BE49-F238E27FC236}">
                <a16:creationId xmlns:a16="http://schemas.microsoft.com/office/drawing/2014/main" id="{9D9F24E1-711D-B541-9145-33A7A00E7B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78912" y="2521037"/>
            <a:ext cx="2214079" cy="2162589"/>
          </a:xfrm>
          <a:prstGeom prst="rect">
            <a:avLst/>
          </a:prstGeom>
        </p:spPr>
      </p:pic>
    </p:spTree>
    <p:extLst>
      <p:ext uri="{BB962C8B-B14F-4D97-AF65-F5344CB8AC3E}">
        <p14:creationId xmlns:p14="http://schemas.microsoft.com/office/powerpoint/2010/main" val="35251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C1573614215E44ACC7C0A126269D0A" ma:contentTypeVersion="9" ma:contentTypeDescription="Create a new document." ma:contentTypeScope="" ma:versionID="1880732f7a0ef597decc6f6a51ad5e41">
  <xsd:schema xmlns:xsd="http://www.w3.org/2001/XMLSchema" xmlns:xs="http://www.w3.org/2001/XMLSchema" xmlns:p="http://schemas.microsoft.com/office/2006/metadata/properties" xmlns:ns3="a35a9fd6-b5f2-4d9e-991f-e658169fa1e2" targetNamespace="http://schemas.microsoft.com/office/2006/metadata/properties" ma:root="true" ma:fieldsID="44103834b8b23429132e3a3333967f69" ns3:_="">
    <xsd:import namespace="a35a9fd6-b5f2-4d9e-991f-e658169fa1e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a9fd6-b5f2-4d9e-991f-e658169fa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29C409-4A46-472B-B4BD-EEB4A1978D3D}">
  <ds:schemaRefs>
    <ds:schemaRef ds:uri="http://schemas.microsoft.com/sharepoint/v3/contenttype/forms"/>
  </ds:schemaRefs>
</ds:datastoreItem>
</file>

<file path=customXml/itemProps2.xml><?xml version="1.0" encoding="utf-8"?>
<ds:datastoreItem xmlns:ds="http://schemas.openxmlformats.org/officeDocument/2006/customXml" ds:itemID="{827AA3C3-B9AE-41AA-92B8-CDBE5DB92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5a9fd6-b5f2-4d9e-991f-e658169fa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887B6-05E9-4892-A704-D9E17CD420B5}">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a35a9fd6-b5f2-4d9e-991f-e658169fa1e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393</TotalTime>
  <Words>1008</Words>
  <Application>Microsoft Office PowerPoint</Application>
  <PresentationFormat>Widescreen</PresentationFormat>
  <Paragraphs>131</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Playfair Display</vt:lpstr>
      <vt:lpstr>Office Theme</vt:lpstr>
      <vt:lpstr>eXtended Reality (XR) Community Group Session</vt:lpstr>
      <vt:lpstr>PowerPoint Presentation</vt:lpstr>
      <vt:lpstr>Agenda</vt:lpstr>
      <vt:lpstr>Welcome</vt:lpstr>
      <vt:lpstr>What is eXtended Reality (XR)?</vt:lpstr>
      <vt:lpstr>CG Survey &amp; Interim Meetings Input</vt:lpstr>
      <vt:lpstr>CG Survey &amp; Interim Meetings Input</vt:lpstr>
      <vt:lpstr>Subgroup Charter Overview &amp; Discussion </vt:lpstr>
      <vt:lpstr>XR CG: Sub-Groups &amp; Leaders</vt:lpstr>
      <vt:lpstr>XR Technology &amp; Tools SG</vt:lpstr>
      <vt:lpstr>XR Technology &amp; Tools</vt:lpstr>
      <vt:lpstr>XR Technology &amp; Tools:  Questions for CG</vt:lpstr>
      <vt:lpstr>XR Content SG</vt:lpstr>
      <vt:lpstr>XR Content</vt:lpstr>
      <vt:lpstr>XR Content: Questions for CG</vt:lpstr>
      <vt:lpstr>XR CG Next Steps &amp; Close </vt:lpstr>
      <vt:lpstr>PowerPoint Presentation</vt:lpstr>
      <vt:lpstr>Session Evaluations There are two ways to access the session and presenter evaluations: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Reality (XR) Community Group Session</dc:title>
  <dc:creator>Henderson, Gemma</dc:creator>
  <cp:lastModifiedBy>Art Sprecher</cp:lastModifiedBy>
  <cp:revision>32</cp:revision>
  <dcterms:created xsi:type="dcterms:W3CDTF">2019-10-08T19:48:46Z</dcterms:created>
  <dcterms:modified xsi:type="dcterms:W3CDTF">2019-10-09T21:04:17Z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0x0101009EC1573614215E44ACC7C0A126269D0A</vt:lpwstr>
  </property>
</Properties>
</file>