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Gill Sans"/>
      <p:regular r:id="rId26"/>
      <p:bold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D5A6383-B638-4864-B8AF-B8E6B9486820}">
  <a:tblStyle styleId="{3D5A6383-B638-4864-B8AF-B8E6B9486820}" styleName="Table_0">
    <a:wholeTbl>
      <a:tcTxStyle b="off" i="off">
        <a:font>
          <a:latin typeface="Gill Sans MT"/>
          <a:ea typeface="Gill Sans MT"/>
          <a:cs typeface="Gill Sans MT"/>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DF2"/>
          </a:solidFill>
        </a:fill>
      </a:tcStyle>
    </a:wholeTbl>
    <a:band1H>
      <a:tcTxStyle/>
      <a:tcStyle>
        <a:fill>
          <a:solidFill>
            <a:srgbClr val="CDD9E4"/>
          </a:solidFill>
        </a:fill>
      </a:tcStyle>
    </a:band1H>
    <a:band2H>
      <a:tcTxStyle/>
    </a:band2H>
    <a:band1V>
      <a:tcTxStyle/>
      <a:tcStyle>
        <a:fill>
          <a:solidFill>
            <a:srgbClr val="CDD9E4"/>
          </a:solidFill>
        </a:fill>
      </a:tcStyle>
    </a:band1V>
    <a:band2V>
      <a:tcTxStyle/>
    </a:band2V>
    <a:lastCol>
      <a:tcTxStyle b="on" i="off">
        <a:font>
          <a:latin typeface="Gill Sans MT"/>
          <a:ea typeface="Gill Sans MT"/>
          <a:cs typeface="Gill Sans MT"/>
        </a:font>
        <a:srgbClr val="FFFFFF"/>
      </a:tcTxStyle>
      <a:tcStyle>
        <a:fill>
          <a:solidFill>
            <a:srgbClr val="418AB3"/>
          </a:solidFill>
        </a:fill>
      </a:tcStyle>
    </a:lastCol>
    <a:firstCol>
      <a:tcTxStyle b="on" i="off">
        <a:font>
          <a:latin typeface="Gill Sans MT"/>
          <a:ea typeface="Gill Sans MT"/>
          <a:cs typeface="Gill Sans MT"/>
        </a:font>
        <a:srgbClr val="FFFFFF"/>
      </a:tcTxStyle>
      <a:tcStyle>
        <a:fill>
          <a:solidFill>
            <a:srgbClr val="418AB3"/>
          </a:solidFill>
        </a:fill>
      </a:tcStyle>
    </a:firstCol>
    <a:lastRow>
      <a:tcTxStyle b="on" i="off">
        <a:font>
          <a:latin typeface="Gill Sans MT"/>
          <a:ea typeface="Gill Sans MT"/>
          <a:cs typeface="Gill Sans MT"/>
        </a:font>
        <a:srgbClr val="FFFFFF"/>
      </a:tcTxStyle>
      <a:tcStyle>
        <a:tcBdr>
          <a:top>
            <a:ln cap="flat" cmpd="sng" w="38100">
              <a:solidFill>
                <a:srgbClr val="FFFFFF"/>
              </a:solidFill>
              <a:prstDash val="solid"/>
              <a:round/>
              <a:headEnd len="sm" w="sm" type="none"/>
              <a:tailEnd len="sm" w="sm" type="none"/>
            </a:ln>
          </a:top>
        </a:tcBdr>
        <a:fill>
          <a:solidFill>
            <a:srgbClr val="418AB3"/>
          </a:solidFill>
        </a:fill>
      </a:tcStyle>
    </a:lastRow>
    <a:seCell>
      <a:tcTxStyle/>
    </a:seCell>
    <a:swCell>
      <a:tcTxStyle/>
    </a:swCell>
    <a:firstRow>
      <a:tcTxStyle b="on" i="off">
        <a:font>
          <a:latin typeface="Gill Sans MT"/>
          <a:ea typeface="Gill Sans MT"/>
          <a:cs typeface="Gill Sans MT"/>
        </a:font>
        <a:srgbClr val="FFFFFF"/>
      </a:tcTxStyle>
      <a:tcStyle>
        <a:tcBdr>
          <a:bottom>
            <a:ln cap="flat" cmpd="sng" w="38100">
              <a:solidFill>
                <a:srgbClr val="FFFFFF"/>
              </a:solidFill>
              <a:prstDash val="solid"/>
              <a:round/>
              <a:headEnd len="sm" w="sm" type="none"/>
              <a:tailEnd len="sm" w="sm" type="none"/>
            </a:ln>
          </a:bottom>
        </a:tcBdr>
        <a:fill>
          <a:solidFill>
            <a:srgbClr val="418AB3"/>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illSans-regular.fntdata"/><Relationship Id="rId25" Type="http://schemas.openxmlformats.org/officeDocument/2006/relationships/slide" Target="slides/slide20.xml"/><Relationship Id="rId28" Type="http://schemas.openxmlformats.org/officeDocument/2006/relationships/font" Target="fonts/OpenSans-regular.fntdata"/><Relationship Id="rId27" Type="http://schemas.openxmlformats.org/officeDocument/2006/relationships/font" Target="fonts/Gill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Lou</a:t>
            </a:r>
            <a:endParaRPr b="0" i="0" sz="1200" u="none" cap="none" strike="noStrike">
              <a:solidFill>
                <a:schemeClr val="dk1"/>
              </a:solidFill>
              <a:latin typeface="Calibri"/>
              <a:ea typeface="Calibri"/>
              <a:cs typeface="Calibri"/>
              <a:sym typeface="Calibri"/>
            </a:endParaRPr>
          </a:p>
        </p:txBody>
      </p:sp>
      <p:sp>
        <p:nvSpPr>
          <p:cNvPr id="55" name="Google Shape;5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4e8524e3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4e8524e3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Sept 2019 membership = 589 (note we </a:t>
            </a:r>
            <a:r>
              <a:rPr lang="en-US"/>
              <a:t>didn't</a:t>
            </a:r>
            <a:r>
              <a:rPr lang="en-US"/>
              <a:t> add anyone after our last 2 webinars.</a:t>
            </a:r>
            <a:endParaRPr/>
          </a:p>
          <a:p>
            <a:pPr indent="0" lvl="0" marL="0" rtl="0" algn="l">
              <a:spcBef>
                <a:spcPts val="0"/>
              </a:spcBef>
              <a:spcAft>
                <a:spcPts val="0"/>
              </a:spcAft>
              <a:buNone/>
            </a:pPr>
            <a:r>
              <a:t/>
            </a:r>
            <a:endParaRPr/>
          </a:p>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3cc609bf5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3cc609bf5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63cc609bf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48ef27ded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648ef27ded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marR="0" rtl="0" algn="l">
              <a:spcBef>
                <a:spcPts val="0"/>
              </a:spcBef>
              <a:spcAft>
                <a:spcPts val="0"/>
              </a:spcAft>
              <a:buSzPts val="1400"/>
              <a:buChar char="-"/>
            </a:pPr>
            <a:r>
              <a:rPr lang="en-US"/>
              <a:t>Linda</a:t>
            </a:r>
            <a:endParaRPr/>
          </a:p>
        </p:txBody>
      </p:sp>
      <p:sp>
        <p:nvSpPr>
          <p:cNvPr id="169" name="Google Shape;169;g648ef27ded_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3cc609bf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3cc609bf5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Kim will become outgoing chair</a:t>
            </a:r>
            <a:endParaRPr/>
          </a:p>
          <a:p>
            <a:pPr indent="0" lvl="0" marL="0" rtl="0" algn="l">
              <a:spcBef>
                <a:spcPts val="0"/>
              </a:spcBef>
              <a:spcAft>
                <a:spcPts val="0"/>
              </a:spcAft>
              <a:buNone/>
            </a:pPr>
            <a:r>
              <a:rPr lang="en-US"/>
              <a:t>Deb becomes chair</a:t>
            </a:r>
            <a:endParaRPr/>
          </a:p>
          <a:p>
            <a:pPr indent="0" lvl="0" marL="0" rtl="0" algn="l">
              <a:spcBef>
                <a:spcPts val="0"/>
              </a:spcBef>
              <a:spcAft>
                <a:spcPts val="0"/>
              </a:spcAft>
              <a:buNone/>
            </a:pPr>
            <a:r>
              <a:rPr lang="en-US"/>
              <a:t>Andy becomes chair elect </a:t>
            </a:r>
            <a:endParaRPr/>
          </a:p>
        </p:txBody>
      </p:sp>
      <p:sp>
        <p:nvSpPr>
          <p:cNvPr id="178" name="Google Shape;178;g63cc609bf5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3cc609bf5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3cc609bf5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Kim will become outgoing chair</a:t>
            </a:r>
            <a:endParaRPr/>
          </a:p>
          <a:p>
            <a:pPr indent="0" lvl="0" marL="0" rtl="0" algn="l">
              <a:spcBef>
                <a:spcPts val="0"/>
              </a:spcBef>
              <a:spcAft>
                <a:spcPts val="0"/>
              </a:spcAft>
              <a:buNone/>
            </a:pPr>
            <a:r>
              <a:rPr lang="en-US"/>
              <a:t>Deb becomes chair</a:t>
            </a:r>
            <a:endParaRPr/>
          </a:p>
          <a:p>
            <a:pPr indent="0" lvl="0" marL="0" rtl="0" algn="l">
              <a:spcBef>
                <a:spcPts val="0"/>
              </a:spcBef>
              <a:spcAft>
                <a:spcPts val="0"/>
              </a:spcAft>
              <a:buNone/>
            </a:pPr>
            <a:r>
              <a:rPr lang="en-US"/>
              <a:t>Andy becomes chair elect </a:t>
            </a:r>
            <a:endParaRPr/>
          </a:p>
        </p:txBody>
      </p:sp>
      <p:sp>
        <p:nvSpPr>
          <p:cNvPr id="190" name="Google Shape;190;g63cc609bf5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63cc609bf5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63cc609bf5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ctr">
              <a:lnSpc>
                <a:spcPct val="120000"/>
              </a:lnSpc>
              <a:spcBef>
                <a:spcPts val="0"/>
              </a:spcBef>
              <a:spcAft>
                <a:spcPts val="0"/>
              </a:spcAft>
              <a:buClr>
                <a:schemeClr val="dk1"/>
              </a:buClr>
              <a:buSzPts val="1100"/>
              <a:buFont typeface="Arial"/>
              <a:buNone/>
            </a:pPr>
            <a:r>
              <a:t/>
            </a:r>
            <a:endParaRPr b="1" sz="2300">
              <a:solidFill>
                <a:srgbClr val="2E2E2E"/>
              </a:solidFill>
              <a:highlight>
                <a:srgbClr val="FAFBFC"/>
              </a:highlight>
              <a:latin typeface="Arial"/>
              <a:ea typeface="Arial"/>
              <a:cs typeface="Arial"/>
              <a:sym typeface="Arial"/>
            </a:endParaRPr>
          </a:p>
          <a:p>
            <a:pPr indent="0" lvl="0" marL="0" rtl="0" algn="l">
              <a:spcBef>
                <a:spcPts val="600"/>
              </a:spcBef>
              <a:spcAft>
                <a:spcPts val="0"/>
              </a:spcAft>
              <a:buNone/>
            </a:pPr>
            <a:r>
              <a:t/>
            </a:r>
            <a:endParaRPr/>
          </a:p>
        </p:txBody>
      </p:sp>
      <p:sp>
        <p:nvSpPr>
          <p:cNvPr id="200" name="Google Shape;200;g63cc609bf5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63cc609bf5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3cc609bf5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63cc609bf5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Lou &amp; Linda</a:t>
            </a:r>
            <a:endParaRPr/>
          </a:p>
          <a:p>
            <a:pPr indent="0" lvl="0" marL="0" rtl="0" algn="l">
              <a:spcBef>
                <a:spcPts val="0"/>
              </a:spcBef>
              <a:spcAft>
                <a:spcPts val="0"/>
              </a:spcAft>
              <a:buNone/>
            </a:pPr>
            <a:r>
              <a:t/>
            </a:r>
            <a:endParaRPr/>
          </a:p>
        </p:txBody>
      </p:sp>
      <p:sp>
        <p:nvSpPr>
          <p:cNvPr id="225" name="Google Shape;2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Lou &amp; Linda</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1" name="Google Shape;23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1a8c988bf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1a8c988bf_1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61a8c988bf_1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Lou</a:t>
            </a:r>
            <a:endParaRPr b="0" i="0" sz="1200" u="none" cap="none" strike="noStrike">
              <a:solidFill>
                <a:schemeClr val="dk1"/>
              </a:solidFill>
              <a:latin typeface="Calibri"/>
              <a:ea typeface="Calibri"/>
              <a:cs typeface="Calibri"/>
              <a:sym typeface="Calibri"/>
            </a:endParaRPr>
          </a:p>
        </p:txBody>
      </p:sp>
      <p:sp>
        <p:nvSpPr>
          <p:cNvPr id="63" name="Google Shape;6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1d13a4cb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1d13a4cb4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41d13a4cb4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48ef27ded_5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g648ef27ded_5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marR="0" rtl="0" algn="l">
              <a:spcBef>
                <a:spcPts val="0"/>
              </a:spcBef>
              <a:spcAft>
                <a:spcPts val="0"/>
              </a:spcAft>
              <a:buNone/>
            </a:pPr>
            <a:r>
              <a:rPr lang="en-US"/>
              <a:t>Lou</a:t>
            </a:r>
            <a:endParaRPr/>
          </a:p>
        </p:txBody>
      </p:sp>
      <p:sp>
        <p:nvSpPr>
          <p:cNvPr id="72" name="Google Shape;72;g648ef27ded_5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Lou </a:t>
            </a:r>
            <a:endParaRPr b="0" i="0" sz="1200" u="none" cap="none" strike="noStrike">
              <a:solidFill>
                <a:schemeClr val="dk1"/>
              </a:solidFill>
              <a:latin typeface="Calibri"/>
              <a:ea typeface="Calibri"/>
              <a:cs typeface="Calibri"/>
              <a:sym typeface="Calibri"/>
            </a:endParaRPr>
          </a:p>
        </p:txBody>
      </p:sp>
      <p:sp>
        <p:nvSpPr>
          <p:cNvPr id="81" name="Google Shape;8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Lou</a:t>
            </a:r>
            <a:endParaRPr b="0" i="0" sz="1200" u="none" cap="none" strike="noStrike">
              <a:solidFill>
                <a:schemeClr val="dk1"/>
              </a:solidFill>
              <a:latin typeface="Calibri"/>
              <a:ea typeface="Calibri"/>
              <a:cs typeface="Calibri"/>
              <a:sym typeface="Calibri"/>
            </a:endParaRPr>
          </a:p>
        </p:txBody>
      </p:sp>
      <p:sp>
        <p:nvSpPr>
          <p:cNvPr id="90" name="Google Shape;9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Lou</a:t>
            </a:r>
            <a:endParaRPr b="0" i="0" sz="1200" u="none" cap="none" strike="noStrike">
              <a:solidFill>
                <a:schemeClr val="dk1"/>
              </a:solidFill>
              <a:latin typeface="Calibri"/>
              <a:ea typeface="Calibri"/>
              <a:cs typeface="Calibri"/>
              <a:sym typeface="Calibri"/>
            </a:endParaRPr>
          </a:p>
        </p:txBody>
      </p:sp>
      <p:sp>
        <p:nvSpPr>
          <p:cNvPr id="101" name="Google Shape;10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Linda</a:t>
            </a:r>
            <a:endParaRPr b="0" i="0" sz="1200" u="none" cap="none" strike="noStrike">
              <a:solidFill>
                <a:schemeClr val="dk1"/>
              </a:solidFill>
              <a:latin typeface="Calibri"/>
              <a:ea typeface="Calibri"/>
              <a:cs typeface="Calibri"/>
              <a:sym typeface="Calibri"/>
            </a:endParaRPr>
          </a:p>
        </p:txBody>
      </p:sp>
      <p:sp>
        <p:nvSpPr>
          <p:cNvPr id="112" name="Google Shape;11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Linda</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Slack</a:t>
            </a:r>
            <a:endParaRPr/>
          </a:p>
          <a:p>
            <a:pPr indent="0" lvl="0" marL="0" marR="0" rtl="0" algn="l">
              <a:spcBef>
                <a:spcPts val="0"/>
              </a:spcBef>
              <a:spcAft>
                <a:spcPts val="0"/>
              </a:spcAft>
              <a:buNone/>
            </a:pPr>
            <a:r>
              <a:rPr lang="en-US"/>
              <a:t>link to sign up</a:t>
            </a:r>
            <a:endParaRPr/>
          </a:p>
          <a:p>
            <a:pPr indent="0" lvl="0" marL="0" marR="0" rtl="0" algn="l">
              <a:spcBef>
                <a:spcPts val="0"/>
              </a:spcBef>
              <a:spcAft>
                <a:spcPts val="0"/>
              </a:spcAft>
              <a:buNone/>
            </a:pPr>
            <a:r>
              <a:rPr lang="en-US"/>
              <a:t>right now, anyone who joins is free to invite others as well</a:t>
            </a:r>
            <a:endParaRPr/>
          </a:p>
          <a:p>
            <a:pPr indent="0" lvl="0" marL="0" marR="0" rtl="0" algn="l">
              <a:spcBef>
                <a:spcPts val="0"/>
              </a:spcBef>
              <a:spcAft>
                <a:spcPts val="0"/>
              </a:spcAft>
              <a:buNone/>
            </a:pPr>
            <a:r>
              <a:rPr lang="en-US"/>
              <a:t>also, everyone can @everyone, @channel, create and invite others to public and private groups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l</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https://www.educause.edu/community/community-group-participation-guidelines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121" name="Google Shape;12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Linda </a:t>
            </a:r>
            <a:endParaRPr/>
          </a:p>
          <a:p>
            <a:pPr indent="0" lvl="0" marL="0" marR="0" rtl="0" algn="l">
              <a:spcBef>
                <a:spcPts val="0"/>
              </a:spcBef>
              <a:spcAft>
                <a:spcPts val="0"/>
              </a:spcAft>
              <a:buNone/>
            </a:pPr>
            <a:r>
              <a:rPr lang="en-US"/>
              <a:t>LIST OF ACCOMPLISHMENTS</a:t>
            </a:r>
            <a:endParaRPr/>
          </a:p>
          <a:p>
            <a:pPr indent="-304800" lvl="0" marL="457200" marR="0" rtl="0" algn="l">
              <a:spcBef>
                <a:spcPts val="0"/>
              </a:spcBef>
              <a:spcAft>
                <a:spcPts val="0"/>
              </a:spcAft>
              <a:buClr>
                <a:schemeClr val="dk1"/>
              </a:buClr>
              <a:buSzPts val="1200"/>
              <a:buFont typeface="Calibri"/>
              <a:buChar char="-"/>
            </a:pPr>
            <a:r>
              <a:rPr lang="en-US"/>
              <a:t>Lou to ask Kim for membership growth #s</a:t>
            </a:r>
            <a:endParaRPr/>
          </a:p>
          <a:p>
            <a:pPr indent="0" lvl="0" marL="457200" marR="0" rtl="0" algn="l">
              <a:spcBef>
                <a:spcPts val="0"/>
              </a:spcBef>
              <a:spcAft>
                <a:spcPts val="0"/>
              </a:spcAft>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ver Opt 1">
  <p:cSld name="E17 Cover Opt 1">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2" name="Shape 32"/>
        <p:cNvGrpSpPr/>
        <p:nvPr/>
      </p:nvGrpSpPr>
      <p:grpSpPr>
        <a:xfrm>
          <a:off x="0" y="0"/>
          <a:ext cx="0" cy="0"/>
          <a:chOff x="0" y="0"/>
          <a:chExt cx="0" cy="0"/>
        </a:xfrm>
      </p:grpSpPr>
      <p:sp>
        <p:nvSpPr>
          <p:cNvPr id="33" name="Google Shape;33;p1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4" name="Google Shape;34;p1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5" name="Google Shape;35;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8" name="Shape 38"/>
        <p:cNvGrpSpPr/>
        <p:nvPr/>
      </p:nvGrpSpPr>
      <p:grpSpPr>
        <a:xfrm>
          <a:off x="0" y="0"/>
          <a:ext cx="0" cy="0"/>
          <a:chOff x="0" y="0"/>
          <a:chExt cx="0" cy="0"/>
        </a:xfrm>
      </p:grpSpPr>
      <p:sp>
        <p:nvSpPr>
          <p:cNvPr id="39" name="Google Shape;39;p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 name="Google Shape;40;p1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4" name="Shape 44"/>
        <p:cNvGrpSpPr/>
        <p:nvPr/>
      </p:nvGrpSpPr>
      <p:grpSpPr>
        <a:xfrm>
          <a:off x="0" y="0"/>
          <a:ext cx="0" cy="0"/>
          <a:chOff x="0" y="0"/>
          <a:chExt cx="0" cy="0"/>
        </a:xfrm>
      </p:grpSpPr>
      <p:sp>
        <p:nvSpPr>
          <p:cNvPr id="45" name="Google Shape;45;p1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6" name="Google Shape;46;p1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7" name="Google Shape;4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4"/>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ver Opt 2">
  <p:cSld name="E17 Cover Opt 2">
    <p:spTree>
      <p:nvGrpSpPr>
        <p:cNvPr id="11" name="Shape 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Divider">
  <p:cSld name="E17 Divider">
    <p:spTree>
      <p:nvGrpSpPr>
        <p:cNvPr id="12" name="Shape 12"/>
        <p:cNvGrpSpPr/>
        <p:nvPr/>
      </p:nvGrpSpPr>
      <p:grpSpPr>
        <a:xfrm>
          <a:off x="0" y="0"/>
          <a:ext cx="0" cy="0"/>
          <a:chOff x="0" y="0"/>
          <a:chExt cx="0" cy="0"/>
        </a:xfrm>
      </p:grpSpPr>
      <p:sp>
        <p:nvSpPr>
          <p:cNvPr descr="Section Divider" id="13" name="Google Shape;13;p4" title="Section Divider"/>
          <p:cNvSpPr txBox="1"/>
          <p:nvPr>
            <p:ph idx="1" type="body"/>
          </p:nvPr>
        </p:nvSpPr>
        <p:spPr>
          <a:xfrm>
            <a:off x="1524000" y="2006600"/>
            <a:ext cx="9042300" cy="2667000"/>
          </a:xfrm>
          <a:prstGeom prst="rect">
            <a:avLst/>
          </a:prstGeom>
          <a:noFill/>
          <a:ln>
            <a:noFill/>
          </a:ln>
        </p:spPr>
        <p:txBody>
          <a:bodyPr anchorCtr="0" anchor="t" bIns="60925" lIns="121900" spcFirstLastPara="1" rIns="121900" wrap="square" tIns="60925">
            <a:noAutofit/>
          </a:bodyPr>
          <a:lstStyle>
            <a:lvl1pPr indent="-228600" lvl="0" marL="457200" marR="0" rtl="0" algn="ctr">
              <a:spcBef>
                <a:spcPts val="900"/>
              </a:spcBef>
              <a:spcAft>
                <a:spcPts val="0"/>
              </a:spcAft>
              <a:buClr>
                <a:schemeClr val="dk1"/>
              </a:buClr>
              <a:buSzPts val="4300"/>
              <a:buFont typeface="Arial"/>
              <a:buNone/>
              <a:defRPr b="0" i="0" sz="43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ntent 1">
  <p:cSld name="E17 Content 1">
    <p:spTree>
      <p:nvGrpSpPr>
        <p:cNvPr id="14" name="Shape 14"/>
        <p:cNvGrpSpPr/>
        <p:nvPr/>
      </p:nvGrpSpPr>
      <p:grpSpPr>
        <a:xfrm>
          <a:off x="0" y="0"/>
          <a:ext cx="0" cy="0"/>
          <a:chOff x="0" y="0"/>
          <a:chExt cx="0" cy="0"/>
        </a:xfrm>
      </p:grpSpPr>
      <p:sp>
        <p:nvSpPr>
          <p:cNvPr id="15" name="Google Shape;15;p5"/>
          <p:cNvSpPr txBox="1"/>
          <p:nvPr>
            <p:ph type="title"/>
          </p:nvPr>
        </p:nvSpPr>
        <p:spPr>
          <a:xfrm>
            <a:off x="609600" y="584200"/>
            <a:ext cx="10160100" cy="731700"/>
          </a:xfrm>
          <a:prstGeom prst="rect">
            <a:avLst/>
          </a:prstGeom>
          <a:noFill/>
          <a:ln>
            <a:noFill/>
          </a:ln>
        </p:spPr>
        <p:txBody>
          <a:bodyPr anchorCtr="0" anchor="t" bIns="60925" lIns="121900" spcFirstLastPara="1" rIns="121900" wrap="square" tIns="60925">
            <a:noAutofit/>
          </a:bodyPr>
          <a:lstStyle>
            <a:lvl1pPr lvl="0" marR="0" rtl="0" algn="l">
              <a:spcBef>
                <a:spcPts val="0"/>
              </a:spcBef>
              <a:spcAft>
                <a:spcPts val="0"/>
              </a:spcAft>
              <a:buClr>
                <a:srgbClr val="707C7C"/>
              </a:buClr>
              <a:buSzPts val="3700"/>
              <a:buFont typeface="Arial"/>
              <a:buNone/>
              <a:defRPr b="1" i="0" sz="3700" u="none" cap="none" strike="noStrike">
                <a:solidFill>
                  <a:srgbClr val="707C7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6" name="Google Shape;16;p5"/>
          <p:cNvSpPr txBox="1"/>
          <p:nvPr>
            <p:ph idx="1" type="body"/>
          </p:nvPr>
        </p:nvSpPr>
        <p:spPr>
          <a:xfrm>
            <a:off x="609600" y="1498601"/>
            <a:ext cx="10160100" cy="41655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5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ntent 2">
  <p:cSld name="E17 Content 2">
    <p:spTree>
      <p:nvGrpSpPr>
        <p:cNvPr id="17" name="Shape 17"/>
        <p:cNvGrpSpPr/>
        <p:nvPr/>
      </p:nvGrpSpPr>
      <p:grpSpPr>
        <a:xfrm>
          <a:off x="0" y="0"/>
          <a:ext cx="0" cy="0"/>
          <a:chOff x="0" y="0"/>
          <a:chExt cx="0" cy="0"/>
        </a:xfrm>
      </p:grpSpPr>
      <p:sp>
        <p:nvSpPr>
          <p:cNvPr id="18" name="Google Shape;18;p6"/>
          <p:cNvSpPr txBox="1"/>
          <p:nvPr>
            <p:ph type="title"/>
          </p:nvPr>
        </p:nvSpPr>
        <p:spPr>
          <a:xfrm>
            <a:off x="609600" y="584200"/>
            <a:ext cx="10769700" cy="731700"/>
          </a:xfrm>
          <a:prstGeom prst="rect">
            <a:avLst/>
          </a:prstGeom>
          <a:noFill/>
          <a:ln>
            <a:noFill/>
          </a:ln>
        </p:spPr>
        <p:txBody>
          <a:bodyPr anchorCtr="0" anchor="t" bIns="60925" lIns="121900" spcFirstLastPara="1" rIns="121900" wrap="square" tIns="60925">
            <a:noAutofit/>
          </a:bodyPr>
          <a:lstStyle>
            <a:lvl1pPr lvl="0" marR="0" rtl="0" algn="l">
              <a:spcBef>
                <a:spcPts val="0"/>
              </a:spcBef>
              <a:spcAft>
                <a:spcPts val="0"/>
              </a:spcAft>
              <a:buClr>
                <a:srgbClr val="707C7C"/>
              </a:buClr>
              <a:buSzPts val="3700"/>
              <a:buFont typeface="Arial"/>
              <a:buNone/>
              <a:defRPr b="1" i="0" sz="3700" u="none" cap="none" strike="noStrike">
                <a:solidFill>
                  <a:srgbClr val="707C7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9" name="Google Shape;19;p6"/>
          <p:cNvSpPr txBox="1"/>
          <p:nvPr>
            <p:ph idx="1" type="body"/>
          </p:nvPr>
        </p:nvSpPr>
        <p:spPr>
          <a:xfrm>
            <a:off x="609600" y="1498601"/>
            <a:ext cx="10769700" cy="41655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5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ntent Grey 1">
  <p:cSld name="E17 Content Grey 1">
    <p:spTree>
      <p:nvGrpSpPr>
        <p:cNvPr id="20" name="Shape 20"/>
        <p:cNvGrpSpPr/>
        <p:nvPr/>
      </p:nvGrpSpPr>
      <p:grpSpPr>
        <a:xfrm>
          <a:off x="0" y="0"/>
          <a:ext cx="0" cy="0"/>
          <a:chOff x="0" y="0"/>
          <a:chExt cx="0" cy="0"/>
        </a:xfrm>
      </p:grpSpPr>
      <p:sp>
        <p:nvSpPr>
          <p:cNvPr id="21" name="Google Shape;21;p7"/>
          <p:cNvSpPr txBox="1"/>
          <p:nvPr>
            <p:ph type="title"/>
          </p:nvPr>
        </p:nvSpPr>
        <p:spPr>
          <a:xfrm>
            <a:off x="609600" y="584200"/>
            <a:ext cx="10769700" cy="731700"/>
          </a:xfrm>
          <a:prstGeom prst="rect">
            <a:avLst/>
          </a:prstGeom>
          <a:noFill/>
          <a:ln>
            <a:noFill/>
          </a:ln>
        </p:spPr>
        <p:txBody>
          <a:bodyPr anchorCtr="0" anchor="t" bIns="60925" lIns="121900" spcFirstLastPara="1" rIns="121900" wrap="square" tIns="60925">
            <a:noAutofit/>
          </a:bodyPr>
          <a:lstStyle>
            <a:lvl1pPr lvl="0" marR="0" rtl="0" algn="l">
              <a:spcBef>
                <a:spcPts val="0"/>
              </a:spcBef>
              <a:spcAft>
                <a:spcPts val="0"/>
              </a:spcAft>
              <a:buClr>
                <a:srgbClr val="707C7C"/>
              </a:buClr>
              <a:buSzPts val="3700"/>
              <a:buFont typeface="Arial"/>
              <a:buNone/>
              <a:defRPr b="1" i="0" sz="3700" u="none" cap="none" strike="noStrike">
                <a:solidFill>
                  <a:srgbClr val="707C7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22" name="Google Shape;22;p7"/>
          <p:cNvSpPr txBox="1"/>
          <p:nvPr>
            <p:ph idx="1" type="body"/>
          </p:nvPr>
        </p:nvSpPr>
        <p:spPr>
          <a:xfrm>
            <a:off x="609600" y="1498601"/>
            <a:ext cx="10769700" cy="41655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5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ntent Grey 2">
  <p:cSld name="E17 Content Grey 2">
    <p:spTree>
      <p:nvGrpSpPr>
        <p:cNvPr id="23" name="Shape 23"/>
        <p:cNvGrpSpPr/>
        <p:nvPr/>
      </p:nvGrpSpPr>
      <p:grpSpPr>
        <a:xfrm>
          <a:off x="0" y="0"/>
          <a:ext cx="0" cy="0"/>
          <a:chOff x="0" y="0"/>
          <a:chExt cx="0" cy="0"/>
        </a:xfrm>
      </p:grpSpPr>
      <p:sp>
        <p:nvSpPr>
          <p:cNvPr id="24" name="Google Shape;24;p8"/>
          <p:cNvSpPr txBox="1"/>
          <p:nvPr>
            <p:ph type="title"/>
          </p:nvPr>
        </p:nvSpPr>
        <p:spPr>
          <a:xfrm>
            <a:off x="609600" y="584200"/>
            <a:ext cx="10769700" cy="731700"/>
          </a:xfrm>
          <a:prstGeom prst="rect">
            <a:avLst/>
          </a:prstGeom>
          <a:noFill/>
          <a:ln>
            <a:noFill/>
          </a:ln>
        </p:spPr>
        <p:txBody>
          <a:bodyPr anchorCtr="0" anchor="t" bIns="60925" lIns="121900" spcFirstLastPara="1" rIns="121900" wrap="square" tIns="60925">
            <a:noAutofit/>
          </a:bodyPr>
          <a:lstStyle>
            <a:lvl1pPr lvl="0" marR="0" rtl="0" algn="l">
              <a:spcBef>
                <a:spcPts val="0"/>
              </a:spcBef>
              <a:spcAft>
                <a:spcPts val="0"/>
              </a:spcAft>
              <a:buClr>
                <a:srgbClr val="707C7C"/>
              </a:buClr>
              <a:buSzPts val="3700"/>
              <a:buFont typeface="Arial"/>
              <a:buNone/>
              <a:defRPr b="1" i="0" sz="3700" u="none" cap="none" strike="noStrike">
                <a:solidFill>
                  <a:srgbClr val="707C7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25" name="Google Shape;25;p8"/>
          <p:cNvSpPr txBox="1"/>
          <p:nvPr>
            <p:ph idx="1" type="body"/>
          </p:nvPr>
        </p:nvSpPr>
        <p:spPr>
          <a:xfrm>
            <a:off x="609600" y="1498601"/>
            <a:ext cx="10769700" cy="41655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5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ntent Grey 3">
  <p:cSld name="E17 Content Grey 3">
    <p:spTree>
      <p:nvGrpSpPr>
        <p:cNvPr id="26" name="Shape 26"/>
        <p:cNvGrpSpPr/>
        <p:nvPr/>
      </p:nvGrpSpPr>
      <p:grpSpPr>
        <a:xfrm>
          <a:off x="0" y="0"/>
          <a:ext cx="0" cy="0"/>
          <a:chOff x="0" y="0"/>
          <a:chExt cx="0" cy="0"/>
        </a:xfrm>
      </p:grpSpPr>
      <p:sp>
        <p:nvSpPr>
          <p:cNvPr id="27" name="Google Shape;27;p9"/>
          <p:cNvSpPr txBox="1"/>
          <p:nvPr>
            <p:ph type="title"/>
          </p:nvPr>
        </p:nvSpPr>
        <p:spPr>
          <a:xfrm>
            <a:off x="609600" y="584200"/>
            <a:ext cx="10160100" cy="731700"/>
          </a:xfrm>
          <a:prstGeom prst="rect">
            <a:avLst/>
          </a:prstGeom>
          <a:noFill/>
          <a:ln>
            <a:noFill/>
          </a:ln>
        </p:spPr>
        <p:txBody>
          <a:bodyPr anchorCtr="0" anchor="t" bIns="60925" lIns="121900" spcFirstLastPara="1" rIns="121900" wrap="square" tIns="60925">
            <a:noAutofit/>
          </a:bodyPr>
          <a:lstStyle>
            <a:lvl1pPr lvl="0" marR="0" rtl="0" algn="l">
              <a:spcBef>
                <a:spcPts val="0"/>
              </a:spcBef>
              <a:spcAft>
                <a:spcPts val="0"/>
              </a:spcAft>
              <a:buClr>
                <a:srgbClr val="707C7C"/>
              </a:buClr>
              <a:buSzPts val="3700"/>
              <a:buFont typeface="Arial"/>
              <a:buNone/>
              <a:defRPr b="1" i="0" sz="3700" u="none" cap="none" strike="noStrike">
                <a:solidFill>
                  <a:srgbClr val="707C7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28" name="Google Shape;28;p9"/>
          <p:cNvSpPr txBox="1"/>
          <p:nvPr>
            <p:ph idx="1" type="body"/>
          </p:nvPr>
        </p:nvSpPr>
        <p:spPr>
          <a:xfrm>
            <a:off x="609600" y="1498601"/>
            <a:ext cx="10160100" cy="41655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500"/>
              </a:spcBef>
              <a:spcAft>
                <a:spcPts val="0"/>
              </a:spcAft>
              <a:buClr>
                <a:schemeClr val="dk1"/>
              </a:buClr>
              <a:buSzPts val="2700"/>
              <a:buFont typeface="Arial"/>
              <a:buNone/>
              <a:defRPr b="0" i="0" sz="2700" u="none" cap="none" strike="noStrike">
                <a:solidFill>
                  <a:schemeClr val="dk1"/>
                </a:solidFill>
                <a:latin typeface="Arial"/>
                <a:ea typeface="Arial"/>
                <a:cs typeface="Arial"/>
                <a:sym typeface="Arial"/>
              </a:defRPr>
            </a:lvl1pPr>
            <a:lvl2pPr indent="-463550" lvl="1" marL="9144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17 Content Bulleted List">
  <p:cSld name="E17 Content Bulleted List">
    <p:spTree>
      <p:nvGrpSpPr>
        <p:cNvPr id="29" name="Shape 29"/>
        <p:cNvGrpSpPr/>
        <p:nvPr/>
      </p:nvGrpSpPr>
      <p:grpSpPr>
        <a:xfrm>
          <a:off x="0" y="0"/>
          <a:ext cx="0" cy="0"/>
          <a:chOff x="0" y="0"/>
          <a:chExt cx="0" cy="0"/>
        </a:xfrm>
      </p:grpSpPr>
      <p:sp>
        <p:nvSpPr>
          <p:cNvPr id="30" name="Google Shape;30;p10"/>
          <p:cNvSpPr txBox="1"/>
          <p:nvPr>
            <p:ph idx="1" type="body"/>
          </p:nvPr>
        </p:nvSpPr>
        <p:spPr>
          <a:xfrm>
            <a:off x="609600" y="1498600"/>
            <a:ext cx="10058400" cy="4267200"/>
          </a:xfrm>
          <a:prstGeom prst="rect">
            <a:avLst/>
          </a:prstGeom>
          <a:noFill/>
          <a:ln>
            <a:noFill/>
          </a:ln>
        </p:spPr>
        <p:txBody>
          <a:bodyPr anchorCtr="0" anchor="t" bIns="60925" lIns="121900" spcFirstLastPara="1" rIns="121900" wrap="square" tIns="60925">
            <a:noAutofit/>
          </a:bodyPr>
          <a:lstStyle>
            <a:lvl1pPr indent="-463550" lvl="0" marL="457200" marR="0" rtl="0" algn="l">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1pPr>
            <a:lvl2pPr indent="-431800" lvl="1" marL="914400" marR="0" rtl="0" algn="l">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0050" lvl="2" marL="1371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81000" lvl="3" marL="18288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31" name="Google Shape;31;p10"/>
          <p:cNvSpPr txBox="1"/>
          <p:nvPr>
            <p:ph type="title"/>
          </p:nvPr>
        </p:nvSpPr>
        <p:spPr>
          <a:xfrm>
            <a:off x="609600" y="584200"/>
            <a:ext cx="10058400" cy="731700"/>
          </a:xfrm>
          <a:prstGeom prst="rect">
            <a:avLst/>
          </a:prstGeom>
          <a:noFill/>
          <a:ln>
            <a:noFill/>
          </a:ln>
        </p:spPr>
        <p:txBody>
          <a:bodyPr anchorCtr="0" anchor="t" bIns="60925" lIns="121900" spcFirstLastPara="1" rIns="121900" wrap="square" tIns="60925">
            <a:noAutofit/>
          </a:bodyPr>
          <a:lstStyle>
            <a:lvl1pPr lvl="0" marR="0" rtl="0" algn="l">
              <a:spcBef>
                <a:spcPts val="0"/>
              </a:spcBef>
              <a:spcAft>
                <a:spcPts val="0"/>
              </a:spcAft>
              <a:buClr>
                <a:srgbClr val="707C7C"/>
              </a:buClr>
              <a:buSzPts val="3700"/>
              <a:buFont typeface="Arial"/>
              <a:buNone/>
              <a:defRPr b="1" i="0" sz="3700" u="none" cap="none" strike="noStrike">
                <a:solidFill>
                  <a:srgbClr val="707C7C"/>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hyperlink" Target="http://tiny.cc/SSACGEAM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7.jp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tiny.cc/SSACGEAM19"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sites.google.com/a/educause.edu/educause-wiki-site/home/ssa" TargetMode="External"/><Relationship Id="rId4" Type="http://schemas.openxmlformats.org/officeDocument/2006/relationships/image" Target="../media/image6.jpg"/><Relationship Id="rId5"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join.slack.com/t/educause-ssa-cg/shared_invite/enQtNDY4NzgxNDc2NDcxLTI4OTcwMDVlNGE1ZTg4ZGNkMDcyNjk0NzM1NWEyZDNiYWU2NTk2YzNmZWYzODMzZmU2ZWUwYjA1MzIxZDFmMWY" TargetMode="External"/><Relationship Id="rId4" Type="http://schemas.openxmlformats.org/officeDocument/2006/relationships/hyperlink" Target="https://www.educause.edu/community/community-group-participation-guidelines" TargetMode="External"/><Relationship Id="rId5"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tiny.cc/SSAC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 name="Shape 56"/>
        <p:cNvGrpSpPr/>
        <p:nvPr/>
      </p:nvGrpSpPr>
      <p:grpSpPr>
        <a:xfrm>
          <a:off x="0" y="0"/>
          <a:ext cx="0" cy="0"/>
          <a:chOff x="0" y="0"/>
          <a:chExt cx="0" cy="0"/>
        </a:xfrm>
      </p:grpSpPr>
      <p:sp>
        <p:nvSpPr>
          <p:cNvPr id="57" name="Google Shape;57;p15"/>
          <p:cNvSpPr txBox="1"/>
          <p:nvPr>
            <p:ph type="title"/>
          </p:nvPr>
        </p:nvSpPr>
        <p:spPr>
          <a:xfrm>
            <a:off x="609600" y="1472375"/>
            <a:ext cx="10769700" cy="731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Student Success Analytics</a:t>
            </a:r>
            <a:br>
              <a:rPr b="0" i="0" lang="en-US" sz="6000" u="none" cap="none" strike="noStrike">
                <a:solidFill>
                  <a:schemeClr val="dk1"/>
                </a:solidFill>
                <a:latin typeface="Calibri"/>
                <a:ea typeface="Calibri"/>
                <a:cs typeface="Calibri"/>
                <a:sym typeface="Calibri"/>
              </a:rPr>
            </a:br>
            <a:r>
              <a:rPr b="0" i="0" lang="en-US" sz="6000" u="none" cap="none" strike="noStrike">
                <a:solidFill>
                  <a:schemeClr val="dk1"/>
                </a:solidFill>
                <a:latin typeface="Calibri"/>
                <a:ea typeface="Calibri"/>
                <a:cs typeface="Calibri"/>
                <a:sym typeface="Calibri"/>
              </a:rPr>
              <a:t>Community Group	</a:t>
            </a:r>
            <a:endParaRPr b="0" i="0" sz="6000" u="none" cap="none" strike="noStrike">
              <a:solidFill>
                <a:schemeClr val="dk1"/>
              </a:solidFill>
              <a:latin typeface="Calibri"/>
              <a:ea typeface="Calibri"/>
              <a:cs typeface="Calibri"/>
              <a:sym typeface="Calibri"/>
            </a:endParaRPr>
          </a:p>
        </p:txBody>
      </p:sp>
      <p:sp>
        <p:nvSpPr>
          <p:cNvPr id="58" name="Google Shape;58;p15"/>
          <p:cNvSpPr txBox="1"/>
          <p:nvPr>
            <p:ph idx="1" type="body"/>
          </p:nvPr>
        </p:nvSpPr>
        <p:spPr>
          <a:xfrm>
            <a:off x="609600" y="3148926"/>
            <a:ext cx="10769700" cy="2515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chemeClr val="dk1"/>
              </a:buClr>
              <a:buSzPts val="2400"/>
              <a:buFont typeface="Arial"/>
              <a:buNone/>
            </a:pPr>
            <a:r>
              <a:rPr lang="en-US" sz="2400">
                <a:latin typeface="Calibri"/>
                <a:ea typeface="Calibri"/>
                <a:cs typeface="Calibri"/>
                <a:sym typeface="Calibri"/>
              </a:rPr>
              <a:t>Tuesday, October 15, 2019 </a:t>
            </a:r>
            <a:endParaRPr sz="2400">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400"/>
              <a:buFont typeface="Arial"/>
              <a:buNone/>
            </a:pPr>
            <a:r>
              <a:rPr lang="en-US" sz="2400">
                <a:latin typeface="Calibri"/>
                <a:ea typeface="Calibri"/>
                <a:cs typeface="Calibri"/>
                <a:sym typeface="Calibri"/>
              </a:rPr>
              <a:t>10:45am to 11:30am</a:t>
            </a:r>
            <a:endParaRPr sz="2400">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400"/>
              <a:buFont typeface="Arial"/>
              <a:buNone/>
            </a:pPr>
            <a:r>
              <a:rPr lang="en-US" sz="2400">
                <a:latin typeface="Calibri"/>
                <a:ea typeface="Calibri"/>
                <a:cs typeface="Calibri"/>
                <a:sym typeface="Calibri"/>
              </a:rPr>
              <a:t>W185bc, Level 1 </a:t>
            </a:r>
            <a:endParaRPr b="0" i="0" sz="2400" u="none" cap="none" strike="noStrike">
              <a:solidFill>
                <a:schemeClr val="dk1"/>
              </a:solidFill>
              <a:latin typeface="Calibri"/>
              <a:ea typeface="Calibri"/>
              <a:cs typeface="Calibri"/>
              <a:sym typeface="Calibri"/>
            </a:endParaRPr>
          </a:p>
        </p:txBody>
      </p:sp>
      <p:sp>
        <p:nvSpPr>
          <p:cNvPr id="59" name="Google Shape;59;p15"/>
          <p:cNvSpPr txBox="1"/>
          <p:nvPr/>
        </p:nvSpPr>
        <p:spPr>
          <a:xfrm>
            <a:off x="802105" y="4540083"/>
            <a:ext cx="10812379"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3600" u="none" cap="none" strike="noStrike">
                <a:solidFill>
                  <a:schemeClr val="dk1"/>
                </a:solidFill>
                <a:latin typeface="Calibri"/>
                <a:ea typeface="Calibri"/>
                <a:cs typeface="Calibri"/>
                <a:sym typeface="Calibri"/>
              </a:rPr>
              <a:t>While you are waiting, please log into our collaborative </a:t>
            </a:r>
            <a:r>
              <a:rPr b="0" i="0" lang="en-US" sz="3600" u="none" cap="none" strike="noStrike">
                <a:solidFill>
                  <a:schemeClr val="dk1"/>
                </a:solidFill>
                <a:latin typeface="Calibri"/>
                <a:ea typeface="Calibri"/>
                <a:cs typeface="Calibri"/>
                <a:sym typeface="Calibri"/>
              </a:rPr>
              <a:t>Google</a:t>
            </a:r>
            <a:r>
              <a:rPr b="0" i="0" lang="en-US" sz="3600" u="none" cap="none" strike="noStrike">
                <a:solidFill>
                  <a:schemeClr val="dk1"/>
                </a:solidFill>
                <a:latin typeface="Calibri"/>
                <a:ea typeface="Calibri"/>
                <a:cs typeface="Calibri"/>
                <a:sym typeface="Calibri"/>
              </a:rPr>
              <a:t> Doc: [</a:t>
            </a:r>
            <a:r>
              <a:rPr lang="en-US" sz="3600" u="sng">
                <a:solidFill>
                  <a:schemeClr val="hlink"/>
                </a:solidFill>
                <a:latin typeface="Calibri"/>
                <a:ea typeface="Calibri"/>
                <a:cs typeface="Calibri"/>
                <a:sym typeface="Calibri"/>
                <a:hlinkClick r:id="rId3"/>
              </a:rPr>
              <a:t>http://tiny.cc/SSACGEAM19</a:t>
            </a:r>
            <a:r>
              <a:rPr b="0" i="0" lang="en-US" sz="3600" u="none" cap="none" strike="noStrike">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Google Shape;138;p24"/>
          <p:cNvPicPr preferRelativeResize="0"/>
          <p:nvPr/>
        </p:nvPicPr>
        <p:blipFill>
          <a:blip r:embed="rId3">
            <a:alphaModFix/>
          </a:blip>
          <a:stretch>
            <a:fillRect/>
          </a:stretch>
        </p:blipFill>
        <p:spPr>
          <a:xfrm>
            <a:off x="219033" y="2661767"/>
            <a:ext cx="1438568" cy="1534466"/>
          </a:xfrm>
          <a:prstGeom prst="rect">
            <a:avLst/>
          </a:prstGeom>
          <a:noFill/>
          <a:ln>
            <a:noFill/>
          </a:ln>
        </p:spPr>
      </p:pic>
      <p:pic>
        <p:nvPicPr>
          <p:cNvPr id="139" name="Google Shape;139;p24"/>
          <p:cNvPicPr preferRelativeResize="0"/>
          <p:nvPr/>
        </p:nvPicPr>
        <p:blipFill>
          <a:blip r:embed="rId4">
            <a:alphaModFix/>
          </a:blip>
          <a:stretch>
            <a:fillRect/>
          </a:stretch>
        </p:blipFill>
        <p:spPr>
          <a:xfrm rot="2178965">
            <a:off x="-715465" y="3299266"/>
            <a:ext cx="5908796" cy="4766370"/>
          </a:xfrm>
          <a:prstGeom prst="rect">
            <a:avLst/>
          </a:prstGeom>
          <a:noFill/>
          <a:ln>
            <a:noFill/>
          </a:ln>
        </p:spPr>
      </p:pic>
      <p:sp>
        <p:nvSpPr>
          <p:cNvPr id="140" name="Google Shape;140;p24"/>
          <p:cNvSpPr txBox="1"/>
          <p:nvPr/>
        </p:nvSpPr>
        <p:spPr>
          <a:xfrm>
            <a:off x="46067" y="3272800"/>
            <a:ext cx="2006100" cy="66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900">
                <a:solidFill>
                  <a:srgbClr val="CC0000"/>
                </a:solidFill>
              </a:rPr>
              <a:t>Feb 2018</a:t>
            </a:r>
            <a:endParaRPr sz="1900">
              <a:solidFill>
                <a:srgbClr val="CC0000"/>
              </a:solidFill>
            </a:endParaRPr>
          </a:p>
        </p:txBody>
      </p:sp>
      <p:sp>
        <p:nvSpPr>
          <p:cNvPr id="141" name="Google Shape;141;p24"/>
          <p:cNvSpPr/>
          <p:nvPr/>
        </p:nvSpPr>
        <p:spPr>
          <a:xfrm>
            <a:off x="10496050" y="452250"/>
            <a:ext cx="1695900" cy="57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2" name="Google Shape;142;p24"/>
          <p:cNvPicPr preferRelativeResize="0"/>
          <p:nvPr/>
        </p:nvPicPr>
        <p:blipFill>
          <a:blip r:embed="rId3">
            <a:alphaModFix/>
          </a:blip>
          <a:stretch>
            <a:fillRect/>
          </a:stretch>
        </p:blipFill>
        <p:spPr>
          <a:xfrm>
            <a:off x="1074089" y="419533"/>
            <a:ext cx="2233161" cy="2382000"/>
          </a:xfrm>
          <a:prstGeom prst="rect">
            <a:avLst/>
          </a:prstGeom>
          <a:noFill/>
          <a:ln>
            <a:noFill/>
          </a:ln>
        </p:spPr>
      </p:pic>
      <p:pic>
        <p:nvPicPr>
          <p:cNvPr id="143" name="Google Shape;143;p24"/>
          <p:cNvPicPr preferRelativeResize="0"/>
          <p:nvPr/>
        </p:nvPicPr>
        <p:blipFill>
          <a:blip r:embed="rId3">
            <a:alphaModFix/>
          </a:blip>
          <a:stretch>
            <a:fillRect/>
          </a:stretch>
        </p:blipFill>
        <p:spPr>
          <a:xfrm>
            <a:off x="2986700" y="459600"/>
            <a:ext cx="4043767" cy="3934666"/>
          </a:xfrm>
          <a:prstGeom prst="rect">
            <a:avLst/>
          </a:prstGeom>
          <a:noFill/>
          <a:ln>
            <a:noFill/>
          </a:ln>
        </p:spPr>
      </p:pic>
      <p:pic>
        <p:nvPicPr>
          <p:cNvPr id="144" name="Google Shape;144;p24"/>
          <p:cNvPicPr preferRelativeResize="0"/>
          <p:nvPr/>
        </p:nvPicPr>
        <p:blipFill>
          <a:blip r:embed="rId3">
            <a:alphaModFix/>
          </a:blip>
          <a:stretch>
            <a:fillRect/>
          </a:stretch>
        </p:blipFill>
        <p:spPr>
          <a:xfrm>
            <a:off x="5931433" y="76200"/>
            <a:ext cx="6096300" cy="6102466"/>
          </a:xfrm>
          <a:prstGeom prst="rect">
            <a:avLst/>
          </a:prstGeom>
          <a:noFill/>
          <a:ln>
            <a:noFill/>
          </a:ln>
        </p:spPr>
      </p:pic>
      <p:sp>
        <p:nvSpPr>
          <p:cNvPr id="145" name="Google Shape;145;p24"/>
          <p:cNvSpPr txBox="1"/>
          <p:nvPr/>
        </p:nvSpPr>
        <p:spPr>
          <a:xfrm>
            <a:off x="579917" y="2876575"/>
            <a:ext cx="1090800" cy="579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2400"/>
              <a:t>218</a:t>
            </a:r>
            <a:endParaRPr sz="2400"/>
          </a:p>
        </p:txBody>
      </p:sp>
      <p:sp>
        <p:nvSpPr>
          <p:cNvPr id="146" name="Google Shape;146;p24"/>
          <p:cNvSpPr txBox="1"/>
          <p:nvPr/>
        </p:nvSpPr>
        <p:spPr>
          <a:xfrm>
            <a:off x="1772267" y="1345567"/>
            <a:ext cx="1090800" cy="579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3200"/>
              <a:t>379</a:t>
            </a:r>
            <a:endParaRPr sz="3200"/>
          </a:p>
        </p:txBody>
      </p:sp>
      <p:sp>
        <p:nvSpPr>
          <p:cNvPr id="147" name="Google Shape;147;p24"/>
          <p:cNvSpPr txBox="1"/>
          <p:nvPr/>
        </p:nvSpPr>
        <p:spPr>
          <a:xfrm>
            <a:off x="4606233" y="2555936"/>
            <a:ext cx="1211100" cy="668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4000"/>
              <a:t>435</a:t>
            </a:r>
            <a:endParaRPr sz="4000"/>
          </a:p>
        </p:txBody>
      </p:sp>
      <p:sp>
        <p:nvSpPr>
          <p:cNvPr id="148" name="Google Shape;148;p24"/>
          <p:cNvSpPr txBox="1"/>
          <p:nvPr/>
        </p:nvSpPr>
        <p:spPr>
          <a:xfrm>
            <a:off x="8445600" y="3560616"/>
            <a:ext cx="1894500" cy="11892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6400"/>
              <a:t>640</a:t>
            </a:r>
            <a:endParaRPr sz="6400"/>
          </a:p>
        </p:txBody>
      </p:sp>
      <p:sp>
        <p:nvSpPr>
          <p:cNvPr id="149" name="Google Shape;149;p24"/>
          <p:cNvSpPr txBox="1"/>
          <p:nvPr/>
        </p:nvSpPr>
        <p:spPr>
          <a:xfrm>
            <a:off x="4107183" y="3211200"/>
            <a:ext cx="2006100" cy="66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rgbClr val="CC0000"/>
                </a:solidFill>
              </a:rPr>
              <a:t>Dec 2018</a:t>
            </a:r>
            <a:endParaRPr sz="2400">
              <a:solidFill>
                <a:srgbClr val="CC0000"/>
              </a:solidFill>
            </a:endParaRPr>
          </a:p>
        </p:txBody>
      </p:sp>
      <p:sp>
        <p:nvSpPr>
          <p:cNvPr id="150" name="Google Shape;150;p24"/>
          <p:cNvSpPr txBox="1"/>
          <p:nvPr/>
        </p:nvSpPr>
        <p:spPr>
          <a:xfrm>
            <a:off x="8275667" y="4822200"/>
            <a:ext cx="2006100" cy="66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400">
                <a:solidFill>
                  <a:srgbClr val="CC0000"/>
                </a:solidFill>
              </a:rPr>
              <a:t>April 2019</a:t>
            </a:r>
            <a:endParaRPr sz="2400">
              <a:solidFill>
                <a:srgbClr val="CC0000"/>
              </a:solidFill>
            </a:endParaRPr>
          </a:p>
        </p:txBody>
      </p:sp>
      <p:sp>
        <p:nvSpPr>
          <p:cNvPr id="151" name="Google Shape;151;p24"/>
          <p:cNvSpPr txBox="1"/>
          <p:nvPr/>
        </p:nvSpPr>
        <p:spPr>
          <a:xfrm>
            <a:off x="1315067" y="1903067"/>
            <a:ext cx="2006100" cy="6687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2100">
                <a:solidFill>
                  <a:srgbClr val="CC0000"/>
                </a:solidFill>
              </a:rPr>
              <a:t>Oct 2018</a:t>
            </a:r>
            <a:endParaRPr sz="2100">
              <a:solidFill>
                <a:srgbClr val="CC0000"/>
              </a:solidFill>
            </a:endParaRPr>
          </a:p>
        </p:txBody>
      </p:sp>
      <p:sp>
        <p:nvSpPr>
          <p:cNvPr id="152" name="Google Shape;152;p24"/>
          <p:cNvSpPr txBox="1"/>
          <p:nvPr/>
        </p:nvSpPr>
        <p:spPr>
          <a:xfrm>
            <a:off x="522500" y="5228033"/>
            <a:ext cx="6456300" cy="963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200"/>
              <a:t>CG Listserv Membership</a:t>
            </a:r>
            <a:endParaRPr b="1" sz="3200"/>
          </a:p>
        </p:txBody>
      </p:sp>
      <p:sp>
        <p:nvSpPr>
          <p:cNvPr id="153" name="Google Shape;153;p24"/>
          <p:cNvSpPr txBox="1"/>
          <p:nvPr/>
        </p:nvSpPr>
        <p:spPr>
          <a:xfrm>
            <a:off x="1848475" y="2656763"/>
            <a:ext cx="13395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t>post Educause</a:t>
            </a:r>
            <a:endParaRPr i="1" sz="1800"/>
          </a:p>
        </p:txBody>
      </p:sp>
      <p:sp>
        <p:nvSpPr>
          <p:cNvPr id="154" name="Google Shape;154;p24"/>
          <p:cNvSpPr txBox="1"/>
          <p:nvPr/>
        </p:nvSpPr>
        <p:spPr>
          <a:xfrm>
            <a:off x="4667875" y="4256975"/>
            <a:ext cx="20829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t>after adding webinar attendees</a:t>
            </a:r>
            <a:endParaRPr i="1" sz="1800"/>
          </a:p>
        </p:txBody>
      </p:sp>
      <p:sp>
        <p:nvSpPr>
          <p:cNvPr id="155" name="Google Shape;155;p24"/>
          <p:cNvSpPr txBox="1"/>
          <p:nvPr/>
        </p:nvSpPr>
        <p:spPr>
          <a:xfrm>
            <a:off x="8047975" y="5997675"/>
            <a:ext cx="2082900" cy="4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t>after LAK/webinar</a:t>
            </a:r>
            <a:endParaRPr i="1" sz="1800"/>
          </a:p>
        </p:txBody>
      </p:sp>
      <p:sp>
        <p:nvSpPr>
          <p:cNvPr id="156" name="Google Shape;156;p24"/>
          <p:cNvSpPr/>
          <p:nvPr/>
        </p:nvSpPr>
        <p:spPr>
          <a:xfrm>
            <a:off x="1566875" y="2763450"/>
            <a:ext cx="321300" cy="303600"/>
          </a:xfrm>
          <a:prstGeom prst="star5">
            <a:avLst>
              <a:gd fmla="val 19098" name="adj"/>
              <a:gd fmla="val 105146" name="hf"/>
              <a:gd fmla="val 110557" name="vf"/>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4"/>
          <p:cNvSpPr/>
          <p:nvPr/>
        </p:nvSpPr>
        <p:spPr>
          <a:xfrm>
            <a:off x="4386275" y="4363650"/>
            <a:ext cx="321300" cy="303600"/>
          </a:xfrm>
          <a:prstGeom prst="star5">
            <a:avLst>
              <a:gd fmla="val 19098" name="adj"/>
              <a:gd fmla="val 105146" name="hf"/>
              <a:gd fmla="val 110557" name="vf"/>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p:nvPr/>
        </p:nvSpPr>
        <p:spPr>
          <a:xfrm>
            <a:off x="7815275" y="6052725"/>
            <a:ext cx="321300" cy="303600"/>
          </a:xfrm>
          <a:prstGeom prst="star5">
            <a:avLst>
              <a:gd fmla="val 19098" name="adj"/>
              <a:gd fmla="val 105146" name="hf"/>
              <a:gd fmla="val 110557" name="vf"/>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5"/>
          <p:cNvSpPr txBox="1"/>
          <p:nvPr/>
        </p:nvSpPr>
        <p:spPr>
          <a:xfrm>
            <a:off x="524650" y="1022375"/>
            <a:ext cx="150000" cy="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5"/>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sz="2800">
              <a:latin typeface="Calibri"/>
              <a:ea typeface="Calibri"/>
              <a:cs typeface="Calibri"/>
              <a:sym typeface="Calibri"/>
            </a:endParaRPr>
          </a:p>
          <a:p>
            <a:pPr indent="-254000" lvl="1" marL="685800" marR="0" rtl="0" algn="l">
              <a:lnSpc>
                <a:spcPct val="90000"/>
              </a:lnSpc>
              <a:spcBef>
                <a:spcPts val="500"/>
              </a:spcBef>
              <a:spcAft>
                <a:spcPts val="0"/>
              </a:spcAft>
              <a:buClr>
                <a:schemeClr val="dk1"/>
              </a:buClr>
              <a:buSzPts val="2800"/>
              <a:buFont typeface="Arial"/>
              <a:buChar char="•"/>
            </a:pPr>
            <a:r>
              <a:rPr lang="en-US" sz="2800"/>
              <a:t>240 new members in 2019 (41% of our total membership)</a:t>
            </a:r>
            <a:endParaRPr sz="2800"/>
          </a:p>
          <a:p>
            <a:pPr indent="-254000" lvl="1" marL="685800" marR="0" rtl="0" algn="l">
              <a:lnSpc>
                <a:spcPct val="90000"/>
              </a:lnSpc>
              <a:spcBef>
                <a:spcPts val="500"/>
              </a:spcBef>
              <a:spcAft>
                <a:spcPts val="0"/>
              </a:spcAft>
              <a:buClr>
                <a:schemeClr val="dk1"/>
              </a:buClr>
              <a:buSzPts val="2800"/>
              <a:buFont typeface="Arial"/>
              <a:buChar char="•"/>
            </a:pPr>
            <a:r>
              <a:rPr lang="en-US" sz="2800"/>
              <a:t>325 unique domains</a:t>
            </a:r>
            <a:endParaRPr sz="2800"/>
          </a:p>
          <a:p>
            <a:pPr indent="-381000" lvl="2" marL="1371600" marR="0" rtl="0" algn="l">
              <a:lnSpc>
                <a:spcPct val="90000"/>
              </a:lnSpc>
              <a:spcBef>
                <a:spcPts val="500"/>
              </a:spcBef>
              <a:spcAft>
                <a:spcPts val="0"/>
              </a:spcAft>
              <a:buSzPts val="2400"/>
              <a:buChar char="■"/>
            </a:pPr>
            <a:r>
              <a:rPr lang="en-US" sz="2400"/>
              <a:t>40 internal domains</a:t>
            </a:r>
            <a:endParaRPr sz="2400"/>
          </a:p>
          <a:p>
            <a:pPr indent="-381000" lvl="2" marL="1371600" marR="0" rtl="0" algn="l">
              <a:lnSpc>
                <a:spcPct val="90000"/>
              </a:lnSpc>
              <a:spcBef>
                <a:spcPts val="500"/>
              </a:spcBef>
              <a:spcAft>
                <a:spcPts val="0"/>
              </a:spcAft>
              <a:buSzPts val="2400"/>
              <a:buChar char="■"/>
            </a:pPr>
            <a:r>
              <a:rPr lang="en-US" sz="2400"/>
              <a:t>225 from .edu domains</a:t>
            </a:r>
            <a:endParaRPr sz="2400"/>
          </a:p>
          <a:p>
            <a:pPr indent="-381000" lvl="2" marL="1371600" marR="0" rtl="0" algn="l">
              <a:lnSpc>
                <a:spcPct val="90000"/>
              </a:lnSpc>
              <a:spcBef>
                <a:spcPts val="500"/>
              </a:spcBef>
              <a:spcAft>
                <a:spcPts val="0"/>
              </a:spcAft>
              <a:buSzPts val="2400"/>
              <a:buChar char="■"/>
            </a:pPr>
            <a:r>
              <a:rPr lang="en-US" sz="2400"/>
              <a:t>12 from .org</a:t>
            </a:r>
            <a:endParaRPr sz="2400"/>
          </a:p>
          <a:p>
            <a:pPr indent="0" lvl="0" marL="0" marR="0" rtl="0" algn="l">
              <a:lnSpc>
                <a:spcPct val="90000"/>
              </a:lnSpc>
              <a:spcBef>
                <a:spcPts val="500"/>
              </a:spcBef>
              <a:spcAft>
                <a:spcPts val="0"/>
              </a:spcAft>
              <a:buNone/>
            </a:pPr>
            <a:r>
              <a:t/>
            </a:r>
            <a:endParaRPr sz="2800"/>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lang="en-US" sz="4400">
                <a:solidFill>
                  <a:schemeClr val="dk1"/>
                </a:solidFill>
                <a:latin typeface="Calibri"/>
                <a:ea typeface="Calibri"/>
                <a:cs typeface="Calibri"/>
                <a:sym typeface="Calibri"/>
              </a:rPr>
              <a:t>2019 Survey Results in a nutshell</a:t>
            </a:r>
            <a:endParaRPr b="0" sz="3600">
              <a:solidFill>
                <a:schemeClr val="dk1"/>
              </a:solidFill>
              <a:latin typeface="Calibri"/>
              <a:ea typeface="Calibri"/>
              <a:cs typeface="Calibri"/>
              <a:sym typeface="Calibri"/>
            </a:endParaRPr>
          </a:p>
        </p:txBody>
      </p:sp>
      <p:graphicFrame>
        <p:nvGraphicFramePr>
          <p:cNvPr id="172" name="Google Shape;172;p26"/>
          <p:cNvGraphicFramePr/>
          <p:nvPr/>
        </p:nvGraphicFramePr>
        <p:xfrm>
          <a:off x="342890" y="3316552"/>
          <a:ext cx="3000000" cy="3000000"/>
        </p:xfrm>
        <a:graphic>
          <a:graphicData uri="http://schemas.openxmlformats.org/drawingml/2006/table">
            <a:tbl>
              <a:tblPr bandRow="1" firstRow="1">
                <a:noFill/>
                <a:tableStyleId>{3D5A6383-B638-4864-B8AF-B8E6B9486820}</a:tableStyleId>
              </a:tblPr>
              <a:tblGrid>
                <a:gridCol w="2366450"/>
                <a:gridCol w="1368625"/>
                <a:gridCol w="1296350"/>
                <a:gridCol w="1296350"/>
              </a:tblGrid>
              <a:tr h="27015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2018</a:t>
                      </a:r>
                      <a:endParaRPr sz="1800"/>
                    </a:p>
                  </a:txBody>
                  <a:tcPr marT="45725" marB="45725" marR="91450" marL="91450"/>
                </a:tc>
                <a:tc>
                  <a:txBody>
                    <a:bodyPr/>
                    <a:lstStyle/>
                    <a:p>
                      <a:pPr indent="0" lvl="0" marL="0" marR="0" rtl="0" algn="l">
                        <a:spcBef>
                          <a:spcPts val="0"/>
                        </a:spcBef>
                        <a:spcAft>
                          <a:spcPts val="0"/>
                        </a:spcAft>
                        <a:buNone/>
                      </a:pPr>
                      <a:r>
                        <a:rPr lang="en-US" sz="1800"/>
                        <a:t>2019</a:t>
                      </a:r>
                      <a:endParaRPr sz="1800"/>
                    </a:p>
                  </a:txBody>
                  <a:tcPr marT="45725" marB="45725" marR="91450" marL="91450"/>
                </a:tc>
                <a:tc>
                  <a:txBody>
                    <a:bodyPr/>
                    <a:lstStyle/>
                    <a:p>
                      <a:pPr indent="0" lvl="0" marL="0" marR="0" rtl="0" algn="l">
                        <a:spcBef>
                          <a:spcPts val="0"/>
                        </a:spcBef>
                        <a:spcAft>
                          <a:spcPts val="0"/>
                        </a:spcAft>
                        <a:buNone/>
                      </a:pPr>
                      <a:r>
                        <a:rPr lang="en-US" sz="1800"/>
                        <a:t>Change</a:t>
                      </a:r>
                      <a:endParaRPr sz="1800"/>
                    </a:p>
                  </a:txBody>
                  <a:tcPr marT="45725" marB="45725" marR="91450" marL="91450"/>
                </a:tc>
              </a:tr>
              <a:tr h="270150">
                <a:tc>
                  <a:txBody>
                    <a:bodyPr/>
                    <a:lstStyle/>
                    <a:p>
                      <a:pPr indent="0" lvl="0" marL="0" marR="0" rtl="0" algn="l">
                        <a:spcBef>
                          <a:spcPts val="0"/>
                        </a:spcBef>
                        <a:spcAft>
                          <a:spcPts val="0"/>
                        </a:spcAft>
                        <a:buNone/>
                      </a:pPr>
                      <a:r>
                        <a:rPr lang="en-US" sz="1800"/>
                        <a:t>HigherEd</a:t>
                      </a:r>
                      <a:endParaRPr sz="1800"/>
                    </a:p>
                  </a:txBody>
                  <a:tcPr marT="45725" marB="45725" marR="91450" marL="91450"/>
                </a:tc>
                <a:tc>
                  <a:txBody>
                    <a:bodyPr/>
                    <a:lstStyle/>
                    <a:p>
                      <a:pPr indent="0" lvl="0" marL="0" marR="0" rtl="0" algn="ctr">
                        <a:spcBef>
                          <a:spcPts val="0"/>
                        </a:spcBef>
                        <a:spcAft>
                          <a:spcPts val="0"/>
                        </a:spcAft>
                        <a:buNone/>
                      </a:pPr>
                      <a:r>
                        <a:rPr b="0" lang="en-US" sz="1800"/>
                        <a:t>90%</a:t>
                      </a:r>
                      <a:endParaRPr b="0" sz="1800"/>
                    </a:p>
                  </a:txBody>
                  <a:tcPr marT="45725" marB="45725" marR="91450" marL="91450"/>
                </a:tc>
                <a:tc>
                  <a:txBody>
                    <a:bodyPr/>
                    <a:lstStyle/>
                    <a:p>
                      <a:pPr indent="0" lvl="0" marL="0" marR="0" rtl="0" algn="ctr">
                        <a:spcBef>
                          <a:spcPts val="0"/>
                        </a:spcBef>
                        <a:spcAft>
                          <a:spcPts val="0"/>
                        </a:spcAft>
                        <a:buNone/>
                      </a:pPr>
                      <a:r>
                        <a:rPr b="0" lang="en-US" sz="1800"/>
                        <a:t>95%</a:t>
                      </a:r>
                      <a:endParaRPr b="0" sz="1800"/>
                    </a:p>
                  </a:txBody>
                  <a:tcPr marT="45725" marB="45725" marR="91450" marL="91450"/>
                </a:tc>
                <a:tc>
                  <a:txBody>
                    <a:bodyPr/>
                    <a:lstStyle/>
                    <a:p>
                      <a:pPr indent="0" lvl="0" marL="0" marR="0" rtl="0" algn="ctr">
                        <a:spcBef>
                          <a:spcPts val="0"/>
                        </a:spcBef>
                        <a:spcAft>
                          <a:spcPts val="0"/>
                        </a:spcAft>
                        <a:buNone/>
                      </a:pPr>
                      <a:r>
                        <a:rPr b="0" lang="en-US" sz="1800"/>
                        <a:t>+</a:t>
                      </a:r>
                      <a:r>
                        <a:rPr b="0" lang="en-US" sz="1800"/>
                        <a:t> 5%</a:t>
                      </a:r>
                      <a:endParaRPr b="0" sz="1800"/>
                    </a:p>
                  </a:txBody>
                  <a:tcPr marT="45725" marB="45725" marR="91450" marL="91450"/>
                </a:tc>
              </a:tr>
              <a:tr h="270150">
                <a:tc>
                  <a:txBody>
                    <a:bodyPr/>
                    <a:lstStyle/>
                    <a:p>
                      <a:pPr indent="0" lvl="0" marL="0" marR="0" rtl="0" algn="l">
                        <a:spcBef>
                          <a:spcPts val="0"/>
                        </a:spcBef>
                        <a:spcAft>
                          <a:spcPts val="0"/>
                        </a:spcAft>
                        <a:buNone/>
                      </a:pPr>
                      <a:r>
                        <a:rPr lang="en-US" sz="1800"/>
                        <a:t>K-12</a:t>
                      </a:r>
                      <a:endParaRPr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r>
              <a:tr h="270150">
                <a:tc>
                  <a:txBody>
                    <a:bodyPr/>
                    <a:lstStyle/>
                    <a:p>
                      <a:pPr indent="0" lvl="0" marL="0" marR="0" rtl="0" algn="l">
                        <a:spcBef>
                          <a:spcPts val="0"/>
                        </a:spcBef>
                        <a:spcAft>
                          <a:spcPts val="0"/>
                        </a:spcAft>
                        <a:buNone/>
                      </a:pPr>
                      <a:r>
                        <a:rPr lang="en-US" sz="1800"/>
                        <a:t>Non Profit</a:t>
                      </a:r>
                      <a:endParaRPr sz="1800"/>
                    </a:p>
                  </a:txBody>
                  <a:tcPr marT="45725" marB="45725" marR="91450" marL="91450"/>
                </a:tc>
                <a:tc>
                  <a:txBody>
                    <a:bodyPr/>
                    <a:lstStyle/>
                    <a:p>
                      <a:pPr indent="0" lvl="0" marL="0" marR="0" rtl="0" algn="ctr">
                        <a:spcBef>
                          <a:spcPts val="0"/>
                        </a:spcBef>
                        <a:spcAft>
                          <a:spcPts val="0"/>
                        </a:spcAft>
                        <a:buNone/>
                      </a:pPr>
                      <a:r>
                        <a:rPr b="0" lang="en-US" sz="1800"/>
                        <a:t>1%</a:t>
                      </a:r>
                      <a:endParaRPr b="0"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c>
                  <a:txBody>
                    <a:bodyPr/>
                    <a:lstStyle/>
                    <a:p>
                      <a:pPr indent="0" lvl="0" marL="0" marR="0" rtl="0" algn="ctr">
                        <a:spcBef>
                          <a:spcPts val="0"/>
                        </a:spcBef>
                        <a:spcAft>
                          <a:spcPts val="0"/>
                        </a:spcAft>
                        <a:buNone/>
                      </a:pPr>
                      <a:r>
                        <a:rPr b="0" lang="en-US" sz="1800"/>
                        <a:t>-1%</a:t>
                      </a:r>
                      <a:endParaRPr b="0" sz="1800"/>
                    </a:p>
                  </a:txBody>
                  <a:tcPr marT="45725" marB="45725" marR="91450" marL="91450"/>
                </a:tc>
              </a:tr>
              <a:tr h="469025">
                <a:tc>
                  <a:txBody>
                    <a:bodyPr/>
                    <a:lstStyle/>
                    <a:p>
                      <a:pPr indent="0" lvl="0" marL="0" marR="0" rtl="0" algn="l">
                        <a:spcBef>
                          <a:spcPts val="0"/>
                        </a:spcBef>
                        <a:spcAft>
                          <a:spcPts val="0"/>
                        </a:spcAft>
                        <a:buNone/>
                      </a:pPr>
                      <a:r>
                        <a:rPr lang="en-US" sz="1800"/>
                        <a:t>EdTech, primary analytics focus</a:t>
                      </a:r>
                      <a:endParaRPr sz="1800"/>
                    </a:p>
                  </a:txBody>
                  <a:tcPr marT="45725" marB="45725" marR="91450" marL="91450"/>
                </a:tc>
                <a:tc>
                  <a:txBody>
                    <a:bodyPr/>
                    <a:lstStyle/>
                    <a:p>
                      <a:pPr indent="0" lvl="0" marL="0" marR="0" rtl="0" algn="ctr">
                        <a:spcBef>
                          <a:spcPts val="0"/>
                        </a:spcBef>
                        <a:spcAft>
                          <a:spcPts val="0"/>
                        </a:spcAft>
                        <a:buNone/>
                      </a:pPr>
                      <a:r>
                        <a:rPr b="0" lang="en-US" sz="1800"/>
                        <a:t>9%</a:t>
                      </a:r>
                      <a:endParaRPr b="0" sz="1800"/>
                    </a:p>
                  </a:txBody>
                  <a:tcPr marT="45725" marB="45725" marR="91450" marL="91450"/>
                </a:tc>
                <a:tc>
                  <a:txBody>
                    <a:bodyPr/>
                    <a:lstStyle/>
                    <a:p>
                      <a:pPr indent="0" lvl="0" marL="0" marR="0" rtl="0" algn="ctr">
                        <a:spcBef>
                          <a:spcPts val="0"/>
                        </a:spcBef>
                        <a:spcAft>
                          <a:spcPts val="0"/>
                        </a:spcAft>
                        <a:buNone/>
                      </a:pPr>
                      <a:r>
                        <a:rPr b="0" lang="en-US" sz="1800"/>
                        <a:t>5%</a:t>
                      </a:r>
                      <a:endParaRPr b="0" sz="1800"/>
                    </a:p>
                  </a:txBody>
                  <a:tcPr marT="45725" marB="45725" marR="91450" marL="91450"/>
                </a:tc>
                <a:tc>
                  <a:txBody>
                    <a:bodyPr/>
                    <a:lstStyle/>
                    <a:p>
                      <a:pPr indent="0" lvl="0" marL="0" marR="0" rtl="0" algn="ctr">
                        <a:spcBef>
                          <a:spcPts val="0"/>
                        </a:spcBef>
                        <a:spcAft>
                          <a:spcPts val="0"/>
                        </a:spcAft>
                        <a:buNone/>
                      </a:pPr>
                      <a:r>
                        <a:rPr b="0" lang="en-US" sz="1800"/>
                        <a:t>-4%</a:t>
                      </a:r>
                      <a:endParaRPr b="0" sz="1800"/>
                    </a:p>
                  </a:txBody>
                  <a:tcPr marT="45725" marB="45725" marR="91450" marL="91450"/>
                </a:tc>
              </a:tr>
              <a:tr h="469025">
                <a:tc>
                  <a:txBody>
                    <a:bodyPr/>
                    <a:lstStyle/>
                    <a:p>
                      <a:pPr indent="0" lvl="0" marL="0" marR="0" rtl="0" algn="l">
                        <a:spcBef>
                          <a:spcPts val="0"/>
                        </a:spcBef>
                        <a:spcAft>
                          <a:spcPts val="0"/>
                        </a:spcAft>
                        <a:buNone/>
                      </a:pPr>
                      <a:r>
                        <a:rPr lang="en-US" sz="1800"/>
                        <a:t>Edtech, non-primary analytics focus</a:t>
                      </a:r>
                      <a:endParaRPr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c>
                  <a:txBody>
                    <a:bodyPr/>
                    <a:lstStyle/>
                    <a:p>
                      <a:pPr indent="0" lvl="0" marL="0" marR="0" rtl="0" algn="ctr">
                        <a:spcBef>
                          <a:spcPts val="0"/>
                        </a:spcBef>
                        <a:spcAft>
                          <a:spcPts val="0"/>
                        </a:spcAft>
                        <a:buNone/>
                      </a:pPr>
                      <a:r>
                        <a:t/>
                      </a:r>
                      <a:endParaRPr b="0" sz="1800"/>
                    </a:p>
                  </a:txBody>
                  <a:tcPr marT="45725" marB="45725" marR="91450" marL="91450"/>
                </a:tc>
              </a:tr>
            </a:tbl>
          </a:graphicData>
        </a:graphic>
      </p:graphicFrame>
      <p:graphicFrame>
        <p:nvGraphicFramePr>
          <p:cNvPr id="173" name="Google Shape;173;p26"/>
          <p:cNvGraphicFramePr/>
          <p:nvPr/>
        </p:nvGraphicFramePr>
        <p:xfrm>
          <a:off x="6814284" y="1184833"/>
          <a:ext cx="3000000" cy="3000000"/>
        </p:xfrm>
        <a:graphic>
          <a:graphicData uri="http://schemas.openxmlformats.org/drawingml/2006/table">
            <a:tbl>
              <a:tblPr bandRow="1" firstRow="1">
                <a:noFill/>
                <a:tableStyleId>{3D5A6383-B638-4864-B8AF-B8E6B9486820}</a:tableStyleId>
              </a:tblPr>
              <a:tblGrid>
                <a:gridCol w="1939800"/>
                <a:gridCol w="1121875"/>
                <a:gridCol w="1062625"/>
                <a:gridCol w="1062625"/>
              </a:tblGrid>
              <a:tr h="3120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800"/>
                        <a:t>2018</a:t>
                      </a:r>
                      <a:endParaRPr sz="1800"/>
                    </a:p>
                  </a:txBody>
                  <a:tcPr marT="45725" marB="45725" marR="91450" marL="91450"/>
                </a:tc>
                <a:tc>
                  <a:txBody>
                    <a:bodyPr/>
                    <a:lstStyle/>
                    <a:p>
                      <a:pPr indent="0" lvl="0" marL="0" marR="0" rtl="0" algn="l">
                        <a:spcBef>
                          <a:spcPts val="0"/>
                        </a:spcBef>
                        <a:spcAft>
                          <a:spcPts val="0"/>
                        </a:spcAft>
                        <a:buNone/>
                      </a:pPr>
                      <a:r>
                        <a:rPr lang="en-US" sz="1800"/>
                        <a:t>2019</a:t>
                      </a:r>
                      <a:endParaRPr sz="1800"/>
                    </a:p>
                  </a:txBody>
                  <a:tcPr marT="45725" marB="45725" marR="91450" marL="91450"/>
                </a:tc>
                <a:tc>
                  <a:txBody>
                    <a:bodyPr/>
                    <a:lstStyle/>
                    <a:p>
                      <a:pPr indent="0" lvl="0" marL="0" marR="0" rtl="0" algn="l">
                        <a:spcBef>
                          <a:spcPts val="0"/>
                        </a:spcBef>
                        <a:spcAft>
                          <a:spcPts val="0"/>
                        </a:spcAft>
                        <a:buNone/>
                      </a:pPr>
                      <a:r>
                        <a:rPr lang="en-US" sz="1800"/>
                        <a:t>Change</a:t>
                      </a:r>
                      <a:endParaRPr sz="1800"/>
                    </a:p>
                  </a:txBody>
                  <a:tcPr marT="45725" marB="45725" marR="91450" marL="91450"/>
                </a:tc>
              </a:tr>
              <a:tr h="312000">
                <a:tc>
                  <a:txBody>
                    <a:bodyPr/>
                    <a:lstStyle/>
                    <a:p>
                      <a:pPr indent="0" lvl="0" marL="0" marR="0" rtl="0" algn="l">
                        <a:spcBef>
                          <a:spcPts val="0"/>
                        </a:spcBef>
                        <a:spcAft>
                          <a:spcPts val="0"/>
                        </a:spcAft>
                        <a:buNone/>
                      </a:pPr>
                      <a:r>
                        <a:rPr lang="en-US" sz="1800"/>
                        <a:t>Administrator</a:t>
                      </a:r>
                      <a:endParaRPr sz="1800"/>
                    </a:p>
                  </a:txBody>
                  <a:tcPr marT="45725" marB="45725" marR="91450" marL="91450"/>
                </a:tc>
                <a:tc>
                  <a:txBody>
                    <a:bodyPr/>
                    <a:lstStyle/>
                    <a:p>
                      <a:pPr indent="0" lvl="0" marL="0" marR="0" rtl="0" algn="ctr">
                        <a:spcBef>
                          <a:spcPts val="0"/>
                        </a:spcBef>
                        <a:spcAft>
                          <a:spcPts val="0"/>
                        </a:spcAft>
                        <a:buNone/>
                      </a:pPr>
                      <a:r>
                        <a:rPr b="0" lang="en-US" sz="1800"/>
                        <a:t>44%</a:t>
                      </a:r>
                      <a:endParaRPr b="0" sz="1800"/>
                    </a:p>
                  </a:txBody>
                  <a:tcPr marT="45725" marB="45725" marR="91450" marL="91450"/>
                </a:tc>
                <a:tc>
                  <a:txBody>
                    <a:bodyPr/>
                    <a:lstStyle/>
                    <a:p>
                      <a:pPr indent="0" lvl="0" marL="0" marR="0" rtl="0" algn="ctr">
                        <a:spcBef>
                          <a:spcPts val="0"/>
                        </a:spcBef>
                        <a:spcAft>
                          <a:spcPts val="0"/>
                        </a:spcAft>
                        <a:buNone/>
                      </a:pPr>
                      <a:r>
                        <a:rPr b="0" lang="en-US" sz="1800"/>
                        <a:t>23%</a:t>
                      </a:r>
                      <a:endParaRPr b="0" sz="1800"/>
                    </a:p>
                  </a:txBody>
                  <a:tcPr marT="45725" marB="45725" marR="91450" marL="91450"/>
                </a:tc>
                <a:tc>
                  <a:txBody>
                    <a:bodyPr/>
                    <a:lstStyle/>
                    <a:p>
                      <a:pPr indent="0" lvl="0" marL="0" marR="0" rtl="0" algn="ctr">
                        <a:spcBef>
                          <a:spcPts val="0"/>
                        </a:spcBef>
                        <a:spcAft>
                          <a:spcPts val="0"/>
                        </a:spcAft>
                        <a:buNone/>
                      </a:pPr>
                      <a:r>
                        <a:rPr b="0" lang="en-US" sz="1800"/>
                        <a:t>-21%</a:t>
                      </a:r>
                      <a:endParaRPr b="0" sz="1800"/>
                    </a:p>
                  </a:txBody>
                  <a:tcPr marT="45725" marB="45725" marR="91450" marL="91450"/>
                </a:tc>
              </a:tr>
              <a:tr h="546425">
                <a:tc>
                  <a:txBody>
                    <a:bodyPr/>
                    <a:lstStyle/>
                    <a:p>
                      <a:pPr indent="0" lvl="0" marL="0" marR="0" rtl="0" algn="l">
                        <a:spcBef>
                          <a:spcPts val="0"/>
                        </a:spcBef>
                        <a:spcAft>
                          <a:spcPts val="0"/>
                        </a:spcAft>
                        <a:buNone/>
                      </a:pPr>
                      <a:r>
                        <a:rPr lang="en-US" sz="1800"/>
                        <a:t>Customer Relations/Sales</a:t>
                      </a:r>
                      <a:endParaRPr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2%</a:t>
                      </a:r>
                      <a:endParaRPr b="0" sz="1800"/>
                    </a:p>
                  </a:txBody>
                  <a:tcPr marT="45725" marB="45725" marR="91450" marL="91450"/>
                </a:tc>
                <a:tc>
                  <a:txBody>
                    <a:bodyPr/>
                    <a:lstStyle/>
                    <a:p>
                      <a:pPr indent="0" lvl="0" marL="0" marR="0" rtl="0" algn="ctr">
                        <a:spcBef>
                          <a:spcPts val="0"/>
                        </a:spcBef>
                        <a:spcAft>
                          <a:spcPts val="0"/>
                        </a:spcAft>
                        <a:buNone/>
                      </a:pPr>
                      <a:r>
                        <a:rPr b="0" lang="en-US" sz="1800"/>
                        <a:t>-1%</a:t>
                      </a:r>
                      <a:endParaRPr b="0" sz="1800"/>
                    </a:p>
                  </a:txBody>
                  <a:tcPr marT="45725" marB="45725" marR="91450" marL="91450"/>
                </a:tc>
              </a:tr>
              <a:tr h="546425">
                <a:tc>
                  <a:txBody>
                    <a:bodyPr/>
                    <a:lstStyle/>
                    <a:p>
                      <a:pPr indent="0" lvl="0" marL="0" marR="0" rtl="0" algn="l">
                        <a:spcBef>
                          <a:spcPts val="0"/>
                        </a:spcBef>
                        <a:spcAft>
                          <a:spcPts val="0"/>
                        </a:spcAft>
                        <a:buNone/>
                      </a:pPr>
                      <a:r>
                        <a:rPr lang="en-US" sz="1800"/>
                        <a:t>Educational Researcher</a:t>
                      </a:r>
                      <a:endParaRPr sz="1800"/>
                    </a:p>
                  </a:txBody>
                  <a:tcPr marT="45725" marB="45725" marR="91450" marL="91450"/>
                </a:tc>
                <a:tc>
                  <a:txBody>
                    <a:bodyPr/>
                    <a:lstStyle/>
                    <a:p>
                      <a:pPr indent="0" lvl="0" marL="0" marR="0" rtl="0" algn="ctr">
                        <a:spcBef>
                          <a:spcPts val="0"/>
                        </a:spcBef>
                        <a:spcAft>
                          <a:spcPts val="0"/>
                        </a:spcAft>
                        <a:buNone/>
                      </a:pPr>
                      <a:r>
                        <a:rPr b="0" lang="en-US" sz="1800"/>
                        <a:t>8%</a:t>
                      </a:r>
                      <a:endParaRPr b="0" sz="1800"/>
                    </a:p>
                  </a:txBody>
                  <a:tcPr marT="45725" marB="45725" marR="91450" marL="91450"/>
                </a:tc>
                <a:tc>
                  <a:txBody>
                    <a:bodyPr/>
                    <a:lstStyle/>
                    <a:p>
                      <a:pPr indent="0" lvl="0" marL="0" marR="0" rtl="0" algn="ctr">
                        <a:spcBef>
                          <a:spcPts val="0"/>
                        </a:spcBef>
                        <a:spcAft>
                          <a:spcPts val="0"/>
                        </a:spcAft>
                        <a:buNone/>
                      </a:pPr>
                      <a:r>
                        <a:rPr b="0" lang="en-US" sz="1800"/>
                        <a:t>13%</a:t>
                      </a:r>
                      <a:endParaRPr b="0" sz="1800"/>
                    </a:p>
                  </a:txBody>
                  <a:tcPr marT="45725" marB="45725" marR="91450" marL="91450"/>
                </a:tc>
                <a:tc>
                  <a:txBody>
                    <a:bodyPr/>
                    <a:lstStyle/>
                    <a:p>
                      <a:pPr indent="0" lvl="0" marL="0" marR="0" rtl="0" algn="ctr">
                        <a:spcBef>
                          <a:spcPts val="0"/>
                        </a:spcBef>
                        <a:spcAft>
                          <a:spcPts val="0"/>
                        </a:spcAft>
                        <a:buNone/>
                      </a:pPr>
                      <a:r>
                        <a:rPr b="0" lang="en-US" sz="1800"/>
                        <a:t>+5%</a:t>
                      </a:r>
                      <a:endParaRPr b="0" sz="1800"/>
                    </a:p>
                  </a:txBody>
                  <a:tcPr marT="45725" marB="45725" marR="91450" marL="91450"/>
                </a:tc>
              </a:tr>
              <a:tr h="546425">
                <a:tc>
                  <a:txBody>
                    <a:bodyPr/>
                    <a:lstStyle/>
                    <a:p>
                      <a:pPr indent="0" lvl="0" marL="0" marR="0" rtl="0" algn="l">
                        <a:spcBef>
                          <a:spcPts val="0"/>
                        </a:spcBef>
                        <a:spcAft>
                          <a:spcPts val="0"/>
                        </a:spcAft>
                        <a:buNone/>
                      </a:pPr>
                      <a:r>
                        <a:rPr lang="en-US" sz="1800"/>
                        <a:t>Faculty Member/Instructor</a:t>
                      </a:r>
                      <a:endParaRPr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a:t>
                      </a:r>
                      <a:endParaRPr b="0" sz="1800"/>
                    </a:p>
                  </a:txBody>
                  <a:tcPr marT="45725" marB="45725" marR="91450" marL="91450"/>
                </a:tc>
              </a:tr>
              <a:tr h="546425">
                <a:tc>
                  <a:txBody>
                    <a:bodyPr/>
                    <a:lstStyle/>
                    <a:p>
                      <a:pPr indent="0" lvl="0" marL="0" marR="0" rtl="0" algn="l">
                        <a:spcBef>
                          <a:spcPts val="0"/>
                        </a:spcBef>
                        <a:spcAft>
                          <a:spcPts val="0"/>
                        </a:spcAft>
                        <a:buNone/>
                      </a:pPr>
                      <a:r>
                        <a:rPr lang="en-US" sz="1800"/>
                        <a:t>Information Technologist</a:t>
                      </a:r>
                      <a:r>
                        <a:rPr lang="en-US" sz="1800"/>
                        <a:t> </a:t>
                      </a:r>
                      <a:endParaRPr sz="1800"/>
                    </a:p>
                  </a:txBody>
                  <a:tcPr marT="45725" marB="45725" marR="91450" marL="91450"/>
                </a:tc>
                <a:tc>
                  <a:txBody>
                    <a:bodyPr/>
                    <a:lstStyle/>
                    <a:p>
                      <a:pPr indent="0" lvl="0" marL="0" marR="0" rtl="0" algn="ctr">
                        <a:spcBef>
                          <a:spcPts val="0"/>
                        </a:spcBef>
                        <a:spcAft>
                          <a:spcPts val="0"/>
                        </a:spcAft>
                        <a:buNone/>
                      </a:pPr>
                      <a:r>
                        <a:rPr b="0" lang="en-US" sz="1800"/>
                        <a:t>21%</a:t>
                      </a:r>
                      <a:endParaRPr b="0" sz="1800"/>
                    </a:p>
                  </a:txBody>
                  <a:tcPr marT="45725" marB="45725" marR="91450" marL="91450"/>
                </a:tc>
                <a:tc>
                  <a:txBody>
                    <a:bodyPr/>
                    <a:lstStyle/>
                    <a:p>
                      <a:pPr indent="0" lvl="0" marL="0" marR="0" rtl="0" algn="ctr">
                        <a:spcBef>
                          <a:spcPts val="0"/>
                        </a:spcBef>
                        <a:spcAft>
                          <a:spcPts val="0"/>
                        </a:spcAft>
                        <a:buNone/>
                      </a:pPr>
                      <a:r>
                        <a:rPr b="0" lang="en-US" sz="1800"/>
                        <a:t>26%</a:t>
                      </a:r>
                      <a:endParaRPr b="0" sz="1800"/>
                    </a:p>
                  </a:txBody>
                  <a:tcPr marT="45725" marB="45725" marR="91450" marL="91450"/>
                </a:tc>
                <a:tc>
                  <a:txBody>
                    <a:bodyPr/>
                    <a:lstStyle/>
                    <a:p>
                      <a:pPr indent="0" lvl="0" marL="0" marR="0" rtl="0" algn="ctr">
                        <a:spcBef>
                          <a:spcPts val="0"/>
                        </a:spcBef>
                        <a:spcAft>
                          <a:spcPts val="0"/>
                        </a:spcAft>
                        <a:buNone/>
                      </a:pPr>
                      <a:r>
                        <a:rPr b="0" lang="en-US" sz="1800"/>
                        <a:t>+5%</a:t>
                      </a:r>
                      <a:endParaRPr b="0" sz="1800"/>
                    </a:p>
                  </a:txBody>
                  <a:tcPr marT="45725" marB="45725" marR="91450" marL="91450"/>
                </a:tc>
              </a:tr>
              <a:tr h="312000">
                <a:tc>
                  <a:txBody>
                    <a:bodyPr/>
                    <a:lstStyle/>
                    <a:p>
                      <a:pPr indent="0" lvl="0" marL="0" marR="0" rtl="0" algn="l">
                        <a:spcBef>
                          <a:spcPts val="0"/>
                        </a:spcBef>
                        <a:spcAft>
                          <a:spcPts val="0"/>
                        </a:spcAft>
                        <a:buNone/>
                      </a:pPr>
                      <a:r>
                        <a:rPr lang="en-US" sz="1800"/>
                        <a:t>Librarian</a:t>
                      </a:r>
                      <a:endParaRPr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a:t>
                      </a:r>
                      <a:endParaRPr b="0" sz="1800"/>
                    </a:p>
                  </a:txBody>
                  <a:tcPr marT="45725" marB="45725" marR="91450" marL="91450"/>
                </a:tc>
              </a:tr>
              <a:tr h="546425">
                <a:tc>
                  <a:txBody>
                    <a:bodyPr/>
                    <a:lstStyle/>
                    <a:p>
                      <a:pPr indent="0" lvl="0" marL="0" marR="0" rtl="0" algn="l">
                        <a:spcBef>
                          <a:spcPts val="0"/>
                        </a:spcBef>
                        <a:spcAft>
                          <a:spcPts val="0"/>
                        </a:spcAft>
                        <a:buNone/>
                      </a:pPr>
                      <a:r>
                        <a:rPr lang="en-US" sz="1800"/>
                        <a:t>Research &amp; Development</a:t>
                      </a:r>
                      <a:endParaRPr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5%</a:t>
                      </a:r>
                      <a:endParaRPr b="0" sz="1800"/>
                    </a:p>
                  </a:txBody>
                  <a:tcPr marT="45725" marB="45725" marR="91450" marL="91450"/>
                </a:tc>
                <a:tc>
                  <a:txBody>
                    <a:bodyPr/>
                    <a:lstStyle/>
                    <a:p>
                      <a:pPr indent="0" lvl="0" marL="0" marR="0" rtl="0" algn="ctr">
                        <a:spcBef>
                          <a:spcPts val="0"/>
                        </a:spcBef>
                        <a:spcAft>
                          <a:spcPts val="0"/>
                        </a:spcAft>
                        <a:buNone/>
                      </a:pPr>
                      <a:r>
                        <a:rPr b="0" lang="en-US" sz="1800"/>
                        <a:t>+2%</a:t>
                      </a:r>
                      <a:endParaRPr b="0" sz="1800"/>
                    </a:p>
                  </a:txBody>
                  <a:tcPr marT="45725" marB="45725" marR="91450" marL="91450"/>
                </a:tc>
              </a:tr>
              <a:tr h="312000">
                <a:tc>
                  <a:txBody>
                    <a:bodyPr/>
                    <a:lstStyle/>
                    <a:p>
                      <a:pPr indent="0" lvl="0" marL="0" marR="0" rtl="0" algn="l">
                        <a:spcBef>
                          <a:spcPts val="0"/>
                        </a:spcBef>
                        <a:spcAft>
                          <a:spcPts val="0"/>
                        </a:spcAft>
                        <a:buNone/>
                      </a:pPr>
                      <a:r>
                        <a:rPr lang="en-US" sz="1800"/>
                        <a:t>Student Affairs</a:t>
                      </a:r>
                      <a:endParaRPr sz="1800"/>
                    </a:p>
                  </a:txBody>
                  <a:tcPr marT="45725" marB="45725" marR="91450" marL="91450"/>
                </a:tc>
                <a:tc>
                  <a:txBody>
                    <a:bodyPr/>
                    <a:lstStyle/>
                    <a:p>
                      <a:pPr indent="0" lvl="0" marL="0" marR="0" rtl="0" algn="ctr">
                        <a:spcBef>
                          <a:spcPts val="0"/>
                        </a:spcBef>
                        <a:spcAft>
                          <a:spcPts val="0"/>
                        </a:spcAft>
                        <a:buNone/>
                      </a:pPr>
                      <a:r>
                        <a:rPr b="0" lang="en-US" sz="1800"/>
                        <a:t>3%</a:t>
                      </a:r>
                      <a:endParaRPr b="0" sz="1800"/>
                    </a:p>
                  </a:txBody>
                  <a:tcPr marT="45725" marB="45725" marR="91450" marL="91450"/>
                </a:tc>
                <a:tc>
                  <a:txBody>
                    <a:bodyPr/>
                    <a:lstStyle/>
                    <a:p>
                      <a:pPr indent="0" lvl="0" marL="0" marR="0" rtl="0" algn="ctr">
                        <a:spcBef>
                          <a:spcPts val="0"/>
                        </a:spcBef>
                        <a:spcAft>
                          <a:spcPts val="0"/>
                        </a:spcAft>
                        <a:buNone/>
                      </a:pPr>
                      <a:r>
                        <a:rPr b="0" lang="en-US" sz="1800"/>
                        <a:t>7%</a:t>
                      </a:r>
                      <a:endParaRPr b="0" sz="1800"/>
                    </a:p>
                  </a:txBody>
                  <a:tcPr marT="45725" marB="45725" marR="91450" marL="91450"/>
                </a:tc>
                <a:tc>
                  <a:txBody>
                    <a:bodyPr/>
                    <a:lstStyle/>
                    <a:p>
                      <a:pPr indent="0" lvl="0" marL="0" marR="0" rtl="0" algn="ctr">
                        <a:spcBef>
                          <a:spcPts val="0"/>
                        </a:spcBef>
                        <a:spcAft>
                          <a:spcPts val="0"/>
                        </a:spcAft>
                        <a:buNone/>
                      </a:pPr>
                      <a:r>
                        <a:rPr b="0" lang="en-US" sz="1800"/>
                        <a:t>+4%</a:t>
                      </a:r>
                      <a:endParaRPr b="0" sz="1800"/>
                    </a:p>
                  </a:txBody>
                  <a:tcPr marT="45725" marB="45725" marR="91450" marL="91450"/>
                </a:tc>
              </a:tr>
              <a:tr h="312000">
                <a:tc>
                  <a:txBody>
                    <a:bodyPr/>
                    <a:lstStyle/>
                    <a:p>
                      <a:pPr indent="0" lvl="0" marL="0" marR="0" rtl="0" algn="l">
                        <a:spcBef>
                          <a:spcPts val="0"/>
                        </a:spcBef>
                        <a:spcAft>
                          <a:spcPts val="0"/>
                        </a:spcAft>
                        <a:buNone/>
                      </a:pPr>
                      <a:r>
                        <a:rPr lang="en-US" sz="1800"/>
                        <a:t>Other</a:t>
                      </a:r>
                      <a:endParaRPr sz="1800"/>
                    </a:p>
                  </a:txBody>
                  <a:tcPr marT="45725" marB="45725" marR="91450" marL="91450"/>
                </a:tc>
                <a:tc>
                  <a:txBody>
                    <a:bodyPr/>
                    <a:lstStyle/>
                    <a:p>
                      <a:pPr indent="0" lvl="0" marL="0" marR="0" rtl="0" algn="ctr">
                        <a:spcBef>
                          <a:spcPts val="0"/>
                        </a:spcBef>
                        <a:spcAft>
                          <a:spcPts val="0"/>
                        </a:spcAft>
                        <a:buNone/>
                      </a:pPr>
                      <a:r>
                        <a:rPr b="0" lang="en-US" sz="1800"/>
                        <a:t>6%</a:t>
                      </a:r>
                      <a:endParaRPr b="0" sz="1800"/>
                    </a:p>
                  </a:txBody>
                  <a:tcPr marT="45725" marB="45725" marR="91450" marL="91450"/>
                </a:tc>
                <a:tc>
                  <a:txBody>
                    <a:bodyPr/>
                    <a:lstStyle/>
                    <a:p>
                      <a:pPr indent="0" lvl="0" marL="0" marR="0" rtl="0" algn="ctr">
                        <a:spcBef>
                          <a:spcPts val="0"/>
                        </a:spcBef>
                        <a:spcAft>
                          <a:spcPts val="0"/>
                        </a:spcAft>
                        <a:buNone/>
                      </a:pPr>
                      <a:r>
                        <a:rPr b="0" lang="en-US" sz="1800"/>
                        <a:t>18%</a:t>
                      </a:r>
                      <a:endParaRPr b="0" sz="1800"/>
                    </a:p>
                  </a:txBody>
                  <a:tcPr marT="45725" marB="45725" marR="91450" marL="91450"/>
                </a:tc>
                <a:tc>
                  <a:txBody>
                    <a:bodyPr/>
                    <a:lstStyle/>
                    <a:p>
                      <a:pPr indent="0" lvl="0" marL="0" marR="0" rtl="0" algn="ctr">
                        <a:spcBef>
                          <a:spcPts val="0"/>
                        </a:spcBef>
                        <a:spcAft>
                          <a:spcPts val="0"/>
                        </a:spcAft>
                        <a:buNone/>
                      </a:pPr>
                      <a:r>
                        <a:rPr b="0" lang="en-US" sz="1800"/>
                        <a:t>+12%</a:t>
                      </a:r>
                      <a:endParaRPr b="0" sz="1800"/>
                    </a:p>
                  </a:txBody>
                  <a:tcPr marT="45725" marB="45725" marR="91450" marL="91450"/>
                </a:tc>
              </a:tr>
            </a:tbl>
          </a:graphicData>
        </a:graphic>
      </p:graphicFrame>
      <p:sp>
        <p:nvSpPr>
          <p:cNvPr id="174" name="Google Shape;174;p26"/>
          <p:cNvSpPr txBox="1"/>
          <p:nvPr/>
        </p:nvSpPr>
        <p:spPr>
          <a:xfrm>
            <a:off x="343025" y="1413425"/>
            <a:ext cx="6327900" cy="17109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1000"/>
              </a:spcBef>
              <a:spcAft>
                <a:spcPts val="0"/>
              </a:spcAft>
              <a:buNone/>
            </a:pPr>
            <a:r>
              <a:rPr lang="en-US" sz="1665">
                <a:solidFill>
                  <a:srgbClr val="262626"/>
                </a:solidFill>
                <a:latin typeface="Gill Sans"/>
                <a:ea typeface="Gill Sans"/>
                <a:cs typeface="Gill Sans"/>
                <a:sym typeface="Gill Sans"/>
              </a:rPr>
              <a:t>Motivation to join SSA CG</a:t>
            </a:r>
            <a:endParaRPr sz="1665">
              <a:solidFill>
                <a:srgbClr val="262626"/>
              </a:solidFill>
              <a:latin typeface="Gill Sans"/>
              <a:ea typeface="Gill Sans"/>
              <a:cs typeface="Gill Sans"/>
              <a:sym typeface="Gill Sans"/>
            </a:endParaRPr>
          </a:p>
          <a:p>
            <a:pPr indent="-228600" lvl="0" marL="228600" rtl="0" algn="l">
              <a:lnSpc>
                <a:spcPct val="80000"/>
              </a:lnSpc>
              <a:spcBef>
                <a:spcPts val="1000"/>
              </a:spcBef>
              <a:spcAft>
                <a:spcPts val="0"/>
              </a:spcAft>
              <a:buClr>
                <a:srgbClr val="418AB3"/>
              </a:buClr>
              <a:buSzPts val="1665"/>
              <a:buChar char="•"/>
            </a:pPr>
            <a:r>
              <a:rPr lang="en-US" sz="1665">
                <a:solidFill>
                  <a:srgbClr val="262626"/>
                </a:solidFill>
                <a:latin typeface="Gill Sans"/>
                <a:ea typeface="Gill Sans"/>
                <a:cs typeface="Gill Sans"/>
                <a:sym typeface="Gill Sans"/>
              </a:rPr>
              <a:t>I wanted to hear how others approach student success analytics (77%)</a:t>
            </a:r>
            <a:endParaRPr sz="1665">
              <a:solidFill>
                <a:srgbClr val="262626"/>
              </a:solidFill>
              <a:latin typeface="Gill Sans"/>
              <a:ea typeface="Gill Sans"/>
              <a:cs typeface="Gill Sans"/>
              <a:sym typeface="Gill Sans"/>
            </a:endParaRPr>
          </a:p>
          <a:p>
            <a:pPr indent="-220027" lvl="0" marL="228600" rtl="0" algn="l">
              <a:lnSpc>
                <a:spcPct val="80000"/>
              </a:lnSpc>
              <a:spcBef>
                <a:spcPts val="1000"/>
              </a:spcBef>
              <a:spcAft>
                <a:spcPts val="0"/>
              </a:spcAft>
              <a:buClr>
                <a:srgbClr val="418AB3"/>
              </a:buClr>
              <a:buSzPts val="1665"/>
              <a:buChar char="•"/>
            </a:pPr>
            <a:r>
              <a:rPr lang="en-US" sz="1665">
                <a:solidFill>
                  <a:srgbClr val="262626"/>
                </a:solidFill>
                <a:latin typeface="Gill Sans"/>
                <a:ea typeface="Gill Sans"/>
                <a:cs typeface="Gill Sans"/>
                <a:sym typeface="Gill Sans"/>
              </a:rPr>
              <a:t>I wanted to stay current on method trends (68%)</a:t>
            </a:r>
            <a:endParaRPr sz="1665">
              <a:solidFill>
                <a:srgbClr val="262626"/>
              </a:solidFill>
              <a:latin typeface="Gill Sans"/>
              <a:ea typeface="Gill Sans"/>
              <a:cs typeface="Gill Sans"/>
              <a:sym typeface="Gill Sans"/>
            </a:endParaRPr>
          </a:p>
          <a:p>
            <a:pPr indent="-228600" lvl="0" marL="228600" rtl="0" algn="l">
              <a:lnSpc>
                <a:spcPct val="80000"/>
              </a:lnSpc>
              <a:spcBef>
                <a:spcPts val="1000"/>
              </a:spcBef>
              <a:spcAft>
                <a:spcPts val="0"/>
              </a:spcAft>
              <a:buClr>
                <a:srgbClr val="418AB3"/>
              </a:buClr>
              <a:buSzPts val="1665"/>
              <a:buChar char="•"/>
            </a:pPr>
            <a:r>
              <a:rPr lang="en-US" sz="1665">
                <a:solidFill>
                  <a:srgbClr val="262626"/>
                </a:solidFill>
                <a:latin typeface="Gill Sans"/>
                <a:ea typeface="Gill Sans"/>
                <a:cs typeface="Gill Sans"/>
                <a:sym typeface="Gill Sans"/>
              </a:rPr>
              <a:t>I wanted to network with thought leaders in the field (61%)</a:t>
            </a:r>
            <a:endParaRPr sz="1665">
              <a:solidFill>
                <a:srgbClr val="262626"/>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609600" y="584200"/>
            <a:ext cx="10160100" cy="7317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en-US"/>
              <a:t>Your Chairs for 2020</a:t>
            </a:r>
            <a:endParaRPr/>
          </a:p>
        </p:txBody>
      </p:sp>
      <p:pic>
        <p:nvPicPr>
          <p:cNvPr id="181" name="Google Shape;181;p27"/>
          <p:cNvPicPr preferRelativeResize="0"/>
          <p:nvPr/>
        </p:nvPicPr>
        <p:blipFill rotWithShape="1">
          <a:blip r:embed="rId3">
            <a:alphaModFix/>
          </a:blip>
          <a:srcRect b="0" l="0" r="0" t="0"/>
          <a:stretch/>
        </p:blipFill>
        <p:spPr>
          <a:xfrm>
            <a:off x="8840400" y="1462149"/>
            <a:ext cx="1891349" cy="2521825"/>
          </a:xfrm>
          <a:prstGeom prst="rect">
            <a:avLst/>
          </a:prstGeom>
          <a:noFill/>
          <a:ln>
            <a:noFill/>
          </a:ln>
        </p:spPr>
      </p:pic>
      <p:pic>
        <p:nvPicPr>
          <p:cNvPr id="182" name="Google Shape;182;p27"/>
          <p:cNvPicPr preferRelativeResize="0"/>
          <p:nvPr/>
        </p:nvPicPr>
        <p:blipFill rotWithShape="1">
          <a:blip r:embed="rId4">
            <a:alphaModFix/>
          </a:blip>
          <a:srcRect b="0" l="0" r="0" t="0"/>
          <a:stretch/>
        </p:blipFill>
        <p:spPr>
          <a:xfrm>
            <a:off x="609599" y="1315899"/>
            <a:ext cx="2334475" cy="2146425"/>
          </a:xfrm>
          <a:prstGeom prst="rect">
            <a:avLst/>
          </a:prstGeom>
          <a:noFill/>
          <a:ln>
            <a:noFill/>
          </a:ln>
        </p:spPr>
      </p:pic>
      <p:pic>
        <p:nvPicPr>
          <p:cNvPr id="183" name="Google Shape;183;p27"/>
          <p:cNvPicPr preferRelativeResize="0"/>
          <p:nvPr/>
        </p:nvPicPr>
        <p:blipFill>
          <a:blip r:embed="rId5">
            <a:alphaModFix/>
          </a:blip>
          <a:stretch>
            <a:fillRect/>
          </a:stretch>
        </p:blipFill>
        <p:spPr>
          <a:xfrm>
            <a:off x="609600" y="3578900"/>
            <a:ext cx="2334477" cy="2334477"/>
          </a:xfrm>
          <a:prstGeom prst="rect">
            <a:avLst/>
          </a:prstGeom>
          <a:noFill/>
          <a:ln>
            <a:noFill/>
          </a:ln>
        </p:spPr>
      </p:pic>
      <p:sp>
        <p:nvSpPr>
          <p:cNvPr id="184" name="Google Shape;184;p27"/>
          <p:cNvSpPr txBox="1"/>
          <p:nvPr/>
        </p:nvSpPr>
        <p:spPr>
          <a:xfrm>
            <a:off x="3054250" y="25858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Deb Anderson, SSA CG Chair</a:t>
            </a:r>
            <a:endParaRPr b="1" sz="2000"/>
          </a:p>
          <a:p>
            <a:pPr indent="0" lvl="0" marL="0" rtl="0" algn="l">
              <a:spcBef>
                <a:spcPts val="0"/>
              </a:spcBef>
              <a:spcAft>
                <a:spcPts val="0"/>
              </a:spcAft>
              <a:buNone/>
            </a:pPr>
            <a:r>
              <a:rPr b="1" lang="en-US" sz="2000"/>
              <a:t>Ivy Tech Community College </a:t>
            </a:r>
            <a:endParaRPr b="1" sz="2000"/>
          </a:p>
        </p:txBody>
      </p:sp>
      <p:sp>
        <p:nvSpPr>
          <p:cNvPr id="185" name="Google Shape;185;p27"/>
          <p:cNvSpPr txBox="1"/>
          <p:nvPr/>
        </p:nvSpPr>
        <p:spPr>
          <a:xfrm>
            <a:off x="3054250" y="50804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Andy Miller</a:t>
            </a:r>
            <a:r>
              <a:rPr b="1" lang="en-US" sz="2000"/>
              <a:t>, SSA CG Incoming Chair</a:t>
            </a:r>
            <a:endParaRPr b="1" sz="2000"/>
          </a:p>
          <a:p>
            <a:pPr indent="0" lvl="0" marL="0" rtl="0" algn="l">
              <a:spcBef>
                <a:spcPts val="0"/>
              </a:spcBef>
              <a:spcAft>
                <a:spcPts val="0"/>
              </a:spcAft>
              <a:buNone/>
            </a:pPr>
            <a:r>
              <a:rPr b="1" lang="en-US" sz="2000"/>
              <a:t>Blackboard Inc.  </a:t>
            </a:r>
            <a:endParaRPr b="1" sz="2000"/>
          </a:p>
        </p:txBody>
      </p:sp>
      <p:sp>
        <p:nvSpPr>
          <p:cNvPr id="186" name="Google Shape;186;p27"/>
          <p:cNvSpPr txBox="1"/>
          <p:nvPr/>
        </p:nvSpPr>
        <p:spPr>
          <a:xfrm>
            <a:off x="8840400" y="4052038"/>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Kim Arnold, </a:t>
            </a:r>
            <a:endParaRPr b="1" sz="2000"/>
          </a:p>
          <a:p>
            <a:pPr indent="0" lvl="0" marL="0" rtl="0" algn="l">
              <a:spcBef>
                <a:spcPts val="0"/>
              </a:spcBef>
              <a:spcAft>
                <a:spcPts val="0"/>
              </a:spcAft>
              <a:buNone/>
            </a:pPr>
            <a:r>
              <a:rPr b="1" lang="en-US" sz="2000"/>
              <a:t>SSA CG Outgoing Chair</a:t>
            </a:r>
            <a:endParaRPr b="1" sz="2000"/>
          </a:p>
          <a:p>
            <a:pPr indent="0" lvl="0" marL="0" rtl="0" algn="l">
              <a:spcBef>
                <a:spcPts val="0"/>
              </a:spcBef>
              <a:spcAft>
                <a:spcPts val="0"/>
              </a:spcAft>
              <a:buNone/>
            </a:pPr>
            <a:r>
              <a:rPr b="1" lang="en-US" sz="2000"/>
              <a:t>UW-Madison  </a:t>
            </a:r>
            <a:endParaRPr b="1"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609600" y="584200"/>
            <a:ext cx="10160100" cy="7317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en-US"/>
              <a:t>Thank you to retiring SC members</a:t>
            </a:r>
            <a:endParaRPr/>
          </a:p>
        </p:txBody>
      </p:sp>
      <p:sp>
        <p:nvSpPr>
          <p:cNvPr id="193" name="Google Shape;193;p28"/>
          <p:cNvSpPr txBox="1"/>
          <p:nvPr/>
        </p:nvSpPr>
        <p:spPr>
          <a:xfrm>
            <a:off x="2202000" y="34594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Bryan Bell, Aviso Retention</a:t>
            </a:r>
            <a:endParaRPr b="1" sz="2000"/>
          </a:p>
        </p:txBody>
      </p:sp>
      <p:sp>
        <p:nvSpPr>
          <p:cNvPr id="194" name="Google Shape;194;p28"/>
          <p:cNvSpPr txBox="1"/>
          <p:nvPr/>
        </p:nvSpPr>
        <p:spPr>
          <a:xfrm>
            <a:off x="8372950" y="34594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Lou Harrison, NC State</a:t>
            </a:r>
            <a:endParaRPr b="1" sz="2000"/>
          </a:p>
        </p:txBody>
      </p:sp>
      <p:pic>
        <p:nvPicPr>
          <p:cNvPr descr="https://ams.educause.edu/eweb/upload/60092731.jpg" id="195" name="Google Shape;195;p28"/>
          <p:cNvPicPr preferRelativeResize="0"/>
          <p:nvPr/>
        </p:nvPicPr>
        <p:blipFill rotWithShape="1">
          <a:blip r:embed="rId3">
            <a:alphaModFix/>
          </a:blip>
          <a:srcRect b="0" l="0" r="0" t="0"/>
          <a:stretch/>
        </p:blipFill>
        <p:spPr>
          <a:xfrm>
            <a:off x="6559151" y="1444088"/>
            <a:ext cx="1677449" cy="2521585"/>
          </a:xfrm>
          <a:prstGeom prst="rect">
            <a:avLst/>
          </a:prstGeom>
          <a:noFill/>
          <a:ln>
            <a:noFill/>
          </a:ln>
        </p:spPr>
      </p:pic>
      <p:pic>
        <p:nvPicPr>
          <p:cNvPr id="196" name="Google Shape;196;p28"/>
          <p:cNvPicPr preferRelativeResize="0"/>
          <p:nvPr/>
        </p:nvPicPr>
        <p:blipFill rotWithShape="1">
          <a:blip r:embed="rId4">
            <a:alphaModFix/>
          </a:blip>
          <a:srcRect b="0" l="0" r="0" t="0"/>
          <a:stretch/>
        </p:blipFill>
        <p:spPr>
          <a:xfrm>
            <a:off x="440101" y="1446787"/>
            <a:ext cx="1677450" cy="2516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609600" y="584200"/>
            <a:ext cx="10160100" cy="7317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en-US"/>
              <a:t>Your continuing SC members</a:t>
            </a:r>
            <a:endParaRPr/>
          </a:p>
        </p:txBody>
      </p:sp>
      <p:sp>
        <p:nvSpPr>
          <p:cNvPr id="203" name="Google Shape;203;p29"/>
          <p:cNvSpPr txBox="1"/>
          <p:nvPr/>
        </p:nvSpPr>
        <p:spPr>
          <a:xfrm>
            <a:off x="2430600" y="29085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Linda Feng, Unicon</a:t>
            </a:r>
            <a:endParaRPr b="1" sz="2000"/>
          </a:p>
        </p:txBody>
      </p:sp>
      <p:pic>
        <p:nvPicPr>
          <p:cNvPr id="204" name="Google Shape;204;p29"/>
          <p:cNvPicPr preferRelativeResize="0"/>
          <p:nvPr/>
        </p:nvPicPr>
        <p:blipFill rotWithShape="1">
          <a:blip r:embed="rId3">
            <a:alphaModFix/>
          </a:blip>
          <a:srcRect b="0" l="0" r="0" t="0"/>
          <a:stretch/>
        </p:blipFill>
        <p:spPr>
          <a:xfrm>
            <a:off x="454350" y="1571099"/>
            <a:ext cx="1891350" cy="1871013"/>
          </a:xfrm>
          <a:prstGeom prst="rect">
            <a:avLst/>
          </a:prstGeom>
          <a:noFill/>
          <a:ln>
            <a:noFill/>
          </a:ln>
        </p:spPr>
      </p:pic>
      <p:pic>
        <p:nvPicPr>
          <p:cNvPr id="205" name="Google Shape;205;p29"/>
          <p:cNvPicPr preferRelativeResize="0"/>
          <p:nvPr/>
        </p:nvPicPr>
        <p:blipFill rotWithShape="1">
          <a:blip r:embed="rId4">
            <a:alphaModFix/>
          </a:blip>
          <a:srcRect b="0" l="0" r="0" t="0"/>
          <a:stretch/>
        </p:blipFill>
        <p:spPr>
          <a:xfrm>
            <a:off x="6547170" y="1446775"/>
            <a:ext cx="2237280" cy="2193425"/>
          </a:xfrm>
          <a:prstGeom prst="rect">
            <a:avLst/>
          </a:prstGeom>
          <a:noFill/>
          <a:ln>
            <a:noFill/>
          </a:ln>
        </p:spPr>
      </p:pic>
      <p:sp>
        <p:nvSpPr>
          <p:cNvPr id="206" name="Google Shape;206;p29"/>
          <p:cNvSpPr txBox="1"/>
          <p:nvPr/>
        </p:nvSpPr>
        <p:spPr>
          <a:xfrm>
            <a:off x="8860150" y="31546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Ian  Dolphin, Apereo</a:t>
            </a:r>
            <a:endParaRPr b="1" sz="2000"/>
          </a:p>
        </p:txBody>
      </p:sp>
      <p:pic>
        <p:nvPicPr>
          <p:cNvPr descr="Image result for utah state university mitchell colver" id="207" name="Google Shape;207;p29"/>
          <p:cNvPicPr preferRelativeResize="0"/>
          <p:nvPr/>
        </p:nvPicPr>
        <p:blipFill rotWithShape="1">
          <a:blip r:embed="rId5">
            <a:alphaModFix/>
          </a:blip>
          <a:srcRect b="0" l="0" r="0" t="0"/>
          <a:stretch/>
        </p:blipFill>
        <p:spPr>
          <a:xfrm>
            <a:off x="535300" y="3697300"/>
            <a:ext cx="1666701" cy="2108375"/>
          </a:xfrm>
          <a:prstGeom prst="rect">
            <a:avLst/>
          </a:prstGeom>
          <a:noFill/>
          <a:ln>
            <a:noFill/>
          </a:ln>
        </p:spPr>
      </p:pic>
      <p:sp>
        <p:nvSpPr>
          <p:cNvPr id="208" name="Google Shape;208;p29"/>
          <p:cNvSpPr txBox="1"/>
          <p:nvPr/>
        </p:nvSpPr>
        <p:spPr>
          <a:xfrm>
            <a:off x="2278200" y="5150175"/>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Mitchell Culver, </a:t>
            </a:r>
            <a:endParaRPr b="1" sz="2000"/>
          </a:p>
          <a:p>
            <a:pPr indent="0" lvl="0" marL="0" rtl="0" algn="l">
              <a:spcBef>
                <a:spcPts val="0"/>
              </a:spcBef>
              <a:spcAft>
                <a:spcPts val="0"/>
              </a:spcAft>
              <a:buNone/>
            </a:pPr>
            <a:r>
              <a:rPr b="1" lang="en-US" sz="2000"/>
              <a:t>Utah State University </a:t>
            </a:r>
            <a:endParaRPr b="1" sz="2000"/>
          </a:p>
        </p:txBody>
      </p:sp>
      <p:pic>
        <p:nvPicPr>
          <p:cNvPr id="209" name="Google Shape;209;p29"/>
          <p:cNvPicPr preferRelativeResize="0"/>
          <p:nvPr/>
        </p:nvPicPr>
        <p:blipFill>
          <a:blip r:embed="rId6">
            <a:alphaModFix/>
          </a:blip>
          <a:stretch>
            <a:fillRect/>
          </a:stretch>
        </p:blipFill>
        <p:spPr>
          <a:xfrm>
            <a:off x="6751775" y="3886300"/>
            <a:ext cx="2108375" cy="2108375"/>
          </a:xfrm>
          <a:prstGeom prst="rect">
            <a:avLst/>
          </a:prstGeom>
          <a:noFill/>
          <a:ln>
            <a:noFill/>
          </a:ln>
        </p:spPr>
      </p:pic>
      <p:sp>
        <p:nvSpPr>
          <p:cNvPr id="210" name="Google Shape;210;p29"/>
          <p:cNvSpPr txBox="1"/>
          <p:nvPr/>
        </p:nvSpPr>
        <p:spPr>
          <a:xfrm>
            <a:off x="8860150" y="52328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Kathe Pelletier, EDUCAUSE</a:t>
            </a:r>
            <a:endParaRPr b="1" sz="2000"/>
          </a:p>
          <a:p>
            <a:pPr indent="0" lvl="0" marL="0" rtl="0" algn="l">
              <a:spcBef>
                <a:spcPts val="0"/>
              </a:spcBef>
              <a:spcAft>
                <a:spcPts val="0"/>
              </a:spcAft>
              <a:buNone/>
            </a:pPr>
            <a:r>
              <a:rPr b="1" lang="en-US" sz="2000"/>
              <a:t>(ad hoc SC member) </a:t>
            </a:r>
            <a:endParaRPr b="1"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609600" y="584200"/>
            <a:ext cx="10160100" cy="7317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en-US"/>
              <a:t>Your new SC members</a:t>
            </a:r>
            <a:endParaRPr/>
          </a:p>
        </p:txBody>
      </p:sp>
      <p:sp>
        <p:nvSpPr>
          <p:cNvPr id="217" name="Google Shape;217;p30"/>
          <p:cNvSpPr txBox="1"/>
          <p:nvPr/>
        </p:nvSpPr>
        <p:spPr>
          <a:xfrm>
            <a:off x="2202000" y="29085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Gautam Saha</a:t>
            </a:r>
            <a:r>
              <a:rPr b="1" lang="en-US" sz="2000"/>
              <a:t>, </a:t>
            </a:r>
            <a:endParaRPr b="1" sz="2000"/>
          </a:p>
          <a:p>
            <a:pPr indent="0" lvl="0" marL="0" rtl="0" algn="l">
              <a:spcBef>
                <a:spcPts val="0"/>
              </a:spcBef>
              <a:spcAft>
                <a:spcPts val="0"/>
              </a:spcAft>
              <a:buNone/>
            </a:pPr>
            <a:r>
              <a:rPr b="1" lang="en-US" sz="2000"/>
              <a:t>Georgetown University Qatar</a:t>
            </a:r>
            <a:endParaRPr b="1" sz="2000"/>
          </a:p>
        </p:txBody>
      </p:sp>
      <p:pic>
        <p:nvPicPr>
          <p:cNvPr id="218" name="Google Shape;218;p30"/>
          <p:cNvPicPr preferRelativeResize="0"/>
          <p:nvPr/>
        </p:nvPicPr>
        <p:blipFill>
          <a:blip r:embed="rId3">
            <a:alphaModFix/>
          </a:blip>
          <a:stretch>
            <a:fillRect/>
          </a:stretch>
        </p:blipFill>
        <p:spPr>
          <a:xfrm>
            <a:off x="152400" y="1468300"/>
            <a:ext cx="2023588" cy="2076599"/>
          </a:xfrm>
          <a:prstGeom prst="rect">
            <a:avLst/>
          </a:prstGeom>
          <a:noFill/>
          <a:ln>
            <a:noFill/>
          </a:ln>
        </p:spPr>
      </p:pic>
      <p:pic>
        <p:nvPicPr>
          <p:cNvPr id="219" name="Google Shape;219;p30"/>
          <p:cNvPicPr preferRelativeResize="0"/>
          <p:nvPr/>
        </p:nvPicPr>
        <p:blipFill>
          <a:blip r:embed="rId4">
            <a:alphaModFix/>
          </a:blip>
          <a:stretch>
            <a:fillRect/>
          </a:stretch>
        </p:blipFill>
        <p:spPr>
          <a:xfrm>
            <a:off x="6055775" y="1397837"/>
            <a:ext cx="2217525" cy="2217525"/>
          </a:xfrm>
          <a:prstGeom prst="rect">
            <a:avLst/>
          </a:prstGeom>
          <a:noFill/>
          <a:ln>
            <a:noFill/>
          </a:ln>
        </p:spPr>
      </p:pic>
      <p:sp>
        <p:nvSpPr>
          <p:cNvPr id="220" name="Google Shape;220;p30"/>
          <p:cNvSpPr txBox="1"/>
          <p:nvPr/>
        </p:nvSpPr>
        <p:spPr>
          <a:xfrm>
            <a:off x="8273300" y="29085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Vartouhi Asherian</a:t>
            </a:r>
            <a:r>
              <a:rPr b="1" lang="en-US" sz="2000"/>
              <a:t>, </a:t>
            </a:r>
            <a:endParaRPr b="1" sz="2000"/>
          </a:p>
          <a:p>
            <a:pPr indent="0" lvl="0" marL="0" rtl="0" algn="l">
              <a:spcBef>
                <a:spcPts val="0"/>
              </a:spcBef>
              <a:spcAft>
                <a:spcPts val="0"/>
              </a:spcAft>
              <a:buNone/>
            </a:pPr>
            <a:r>
              <a:rPr b="1" lang="en-US" sz="2000"/>
              <a:t>College of Southern Nevada</a:t>
            </a:r>
            <a:endParaRPr b="1" sz="2000"/>
          </a:p>
        </p:txBody>
      </p:sp>
      <p:pic>
        <p:nvPicPr>
          <p:cNvPr id="221" name="Google Shape;221;p30"/>
          <p:cNvPicPr preferRelativeResize="0"/>
          <p:nvPr/>
        </p:nvPicPr>
        <p:blipFill>
          <a:blip r:embed="rId5">
            <a:alphaModFix/>
          </a:blip>
          <a:stretch>
            <a:fillRect/>
          </a:stretch>
        </p:blipFill>
        <p:spPr>
          <a:xfrm>
            <a:off x="3457475" y="3917034"/>
            <a:ext cx="2217527" cy="2346068"/>
          </a:xfrm>
          <a:prstGeom prst="rect">
            <a:avLst/>
          </a:prstGeom>
          <a:noFill/>
          <a:ln>
            <a:noFill/>
          </a:ln>
        </p:spPr>
      </p:pic>
      <p:sp>
        <p:nvSpPr>
          <p:cNvPr id="222" name="Google Shape;222;p30"/>
          <p:cNvSpPr txBox="1"/>
          <p:nvPr/>
        </p:nvSpPr>
        <p:spPr>
          <a:xfrm>
            <a:off x="5675000" y="5531400"/>
            <a:ext cx="6670500" cy="7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t>Marcia Ham</a:t>
            </a:r>
            <a:r>
              <a:rPr b="1" lang="en-US" sz="2000"/>
              <a:t>, </a:t>
            </a:r>
            <a:endParaRPr b="1" sz="2000"/>
          </a:p>
          <a:p>
            <a:pPr indent="0" lvl="0" marL="0" rtl="0" algn="l">
              <a:spcBef>
                <a:spcPts val="0"/>
              </a:spcBef>
              <a:spcAft>
                <a:spcPts val="0"/>
              </a:spcAft>
              <a:buNone/>
            </a:pPr>
            <a:r>
              <a:rPr b="1" lang="en-US" sz="2000"/>
              <a:t>The Ohio State University</a:t>
            </a:r>
            <a:endParaRPr b="1"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1"/>
          <p:cNvSpPr txBox="1"/>
          <p:nvPr>
            <p:ph idx="1" type="body"/>
          </p:nvPr>
        </p:nvSpPr>
        <p:spPr>
          <a:xfrm>
            <a:off x="1117650" y="1832975"/>
            <a:ext cx="9956700" cy="2667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Now we want to hear from you</a:t>
            </a:r>
            <a:endParaRPr sz="6000">
              <a:latin typeface="Calibri"/>
              <a:ea typeface="Calibri"/>
              <a:cs typeface="Calibri"/>
              <a:sym typeface="Calibri"/>
            </a:endParaRPr>
          </a:p>
          <a:p>
            <a:pPr indent="0" lvl="0" marL="0" marR="0" rtl="0" algn="l">
              <a:lnSpc>
                <a:spcPct val="90000"/>
              </a:lnSpc>
              <a:spcBef>
                <a:spcPts val="0"/>
              </a:spcBef>
              <a:spcAft>
                <a:spcPts val="0"/>
              </a:spcAft>
              <a:buClr>
                <a:srgbClr val="888888"/>
              </a:buClr>
              <a:buSzPts val="2400"/>
              <a:buFont typeface="Arial"/>
              <a:buNone/>
            </a:pPr>
            <a:r>
              <a:t/>
            </a:r>
            <a:endParaRPr sz="60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…to get you thinking</a:t>
            </a:r>
            <a:endParaRPr b="0" i="0" sz="4400" u="none" cap="none" strike="noStrike">
              <a:solidFill>
                <a:schemeClr val="dk1"/>
              </a:solidFill>
              <a:latin typeface="Calibri"/>
              <a:ea typeface="Calibri"/>
              <a:cs typeface="Calibri"/>
              <a:sym typeface="Calibri"/>
            </a:endParaRPr>
          </a:p>
        </p:txBody>
      </p:sp>
      <p:sp>
        <p:nvSpPr>
          <p:cNvPr id="234" name="Google Shape;234;p32"/>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Take a moment and think about  SSA and add to the Google Doc (</a:t>
            </a:r>
            <a:r>
              <a:rPr b="0" i="0" lang="en-US" sz="2800" u="sng" cap="none" strike="noStrike">
                <a:solidFill>
                  <a:schemeClr val="hlink"/>
                </a:solidFill>
                <a:latin typeface="Calibri"/>
                <a:ea typeface="Calibri"/>
                <a:cs typeface="Calibri"/>
                <a:sym typeface="Calibri"/>
                <a:hlinkClick r:id="rId3"/>
              </a:rPr>
              <a:t>http://tiny.cc/SSACGEAM19</a:t>
            </a:r>
            <a:r>
              <a:rPr b="0" i="0" lang="en-US" sz="2800" u="none" cap="none" strike="noStrike">
                <a:solidFill>
                  <a:schemeClr val="dk1"/>
                </a:solidFill>
                <a:latin typeface="Calibri"/>
                <a:ea typeface="Calibri"/>
                <a:cs typeface="Calibri"/>
                <a:sym typeface="Calibri"/>
              </a:rPr>
              <a:t>):</a:t>
            </a:r>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lang="en-US" sz="2800">
                <a:latin typeface="Calibri"/>
                <a:ea typeface="Calibri"/>
                <a:cs typeface="Calibri"/>
                <a:sym typeface="Calibri"/>
              </a:rPr>
              <a:t>What can you contribute to making this group a success?</a:t>
            </a:r>
            <a:endParaRPr sz="2800">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lang="en-US" sz="2800">
                <a:latin typeface="Calibri"/>
                <a:ea typeface="Calibri"/>
                <a:cs typeface="Calibri"/>
                <a:sym typeface="Calibri"/>
              </a:rPr>
              <a:t>What are your needs and expectations from this group?</a:t>
            </a:r>
            <a:endParaRPr sz="2800">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rPr lang="en-US" sz="2800">
                <a:latin typeface="Calibri"/>
                <a:ea typeface="Calibri"/>
                <a:cs typeface="Calibri"/>
                <a:sym typeface="Calibri"/>
              </a:rPr>
              <a:t>What types of people would you like to meet via this group ?</a:t>
            </a:r>
            <a:endParaRPr sz="2800">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100"/>
              <a:buFont typeface="Arial"/>
              <a:buNone/>
            </a:pPr>
            <a:r>
              <a:t/>
            </a:r>
            <a:endParaRPr sz="2800">
              <a:latin typeface="Calibri"/>
              <a:ea typeface="Calibri"/>
              <a:cs typeface="Calibri"/>
              <a:sym typeface="Calibri"/>
            </a:endParaRPr>
          </a:p>
          <a:p>
            <a:pPr indent="0" lvl="0" marL="0" rtl="0" algn="l">
              <a:lnSpc>
                <a:spcPct val="90000"/>
              </a:lnSpc>
              <a:spcBef>
                <a:spcPts val="0"/>
              </a:spcBef>
              <a:spcAft>
                <a:spcPts val="0"/>
              </a:spcAft>
              <a:buClr>
                <a:schemeClr val="dk1"/>
              </a:buClr>
              <a:buSzPts val="2800"/>
              <a:buFont typeface="Arial"/>
              <a:buNone/>
            </a:pPr>
            <a:r>
              <a:rPr lang="en-US" sz="2800">
                <a:latin typeface="Calibri"/>
                <a:ea typeface="Calibri"/>
                <a:cs typeface="Calibri"/>
                <a:sym typeface="Calibri"/>
              </a:rPr>
              <a:t>Take a moment and review what others have including –upvote (+1)  those that interest you the most  </a:t>
            </a:r>
            <a:endParaRPr sz="28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3"/>
          <p:cNvSpPr txBox="1"/>
          <p:nvPr>
            <p:ph type="title"/>
          </p:nvPr>
        </p:nvSpPr>
        <p:spPr>
          <a:xfrm>
            <a:off x="609600" y="584200"/>
            <a:ext cx="10160100" cy="731700"/>
          </a:xfrm>
          <a:prstGeom prst="rect">
            <a:avLst/>
          </a:prstGeom>
        </p:spPr>
        <p:txBody>
          <a:bodyPr anchorCtr="0" anchor="t" bIns="60925" lIns="121900" spcFirstLastPara="1" rIns="121900" wrap="square" tIns="60925">
            <a:noAutofit/>
          </a:bodyPr>
          <a:lstStyle/>
          <a:p>
            <a:pPr indent="0" lvl="0" marL="0" rtl="0" algn="ctr">
              <a:lnSpc>
                <a:spcPct val="90000"/>
              </a:lnSpc>
              <a:spcBef>
                <a:spcPts val="0"/>
              </a:spcBef>
              <a:spcAft>
                <a:spcPts val="0"/>
              </a:spcAft>
              <a:buClr>
                <a:schemeClr val="dk1"/>
              </a:buClr>
              <a:buSzPts val="6000"/>
              <a:buFont typeface="Calibri"/>
              <a:buNone/>
            </a:pPr>
            <a:r>
              <a:rPr b="0" lang="en-US" sz="3600">
                <a:solidFill>
                  <a:schemeClr val="dk1"/>
                </a:solidFill>
                <a:latin typeface="Calibri"/>
                <a:ea typeface="Calibri"/>
                <a:cs typeface="Calibri"/>
                <a:sym typeface="Calibri"/>
              </a:rPr>
              <a:t>Student Success Analytics Community Group	</a:t>
            </a:r>
            <a:endParaRPr b="0" sz="36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41" name="Google Shape;241;p33"/>
          <p:cNvSpPr txBox="1"/>
          <p:nvPr>
            <p:ph idx="1" type="body"/>
          </p:nvPr>
        </p:nvSpPr>
        <p:spPr>
          <a:xfrm>
            <a:off x="609600" y="1498601"/>
            <a:ext cx="10160100" cy="4165500"/>
          </a:xfrm>
          <a:prstGeom prst="rect">
            <a:avLst/>
          </a:prstGeom>
        </p:spPr>
        <p:txBody>
          <a:bodyPr anchorCtr="0" anchor="t" bIns="60925" lIns="121900" spcFirstLastPara="1" rIns="121900" wrap="square" tIns="60925">
            <a:noAutofit/>
          </a:bodyPr>
          <a:lstStyle/>
          <a:p>
            <a:pPr indent="0" lvl="0" marL="0" rtl="0" algn="l">
              <a:spcBef>
                <a:spcPts val="500"/>
              </a:spcBef>
              <a:spcAft>
                <a:spcPts val="0"/>
              </a:spcAft>
              <a:buNone/>
            </a:pPr>
            <a:r>
              <a:rPr lang="en-US"/>
              <a:t>Let’s extend the conversation at lunch today (Tuesday, October 15, 2019)! </a:t>
            </a:r>
            <a:endParaRPr/>
          </a:p>
          <a:p>
            <a:pPr indent="0" lvl="0" marL="0" rtl="0" algn="l">
              <a:spcBef>
                <a:spcPts val="500"/>
              </a:spcBef>
              <a:spcAft>
                <a:spcPts val="0"/>
              </a:spcAft>
              <a:buNone/>
            </a:pPr>
            <a:r>
              <a:t/>
            </a:r>
            <a:endParaRPr/>
          </a:p>
          <a:p>
            <a:pPr indent="0" lvl="0" marL="0" rtl="0" algn="l">
              <a:spcBef>
                <a:spcPts val="500"/>
              </a:spcBef>
              <a:spcAft>
                <a:spcPts val="0"/>
              </a:spcAft>
              <a:buNone/>
            </a:pPr>
            <a:r>
              <a:rPr lang="en-US"/>
              <a:t>Come find the tables labeled for the Educause Student Success Analytics Community Group at the lunch area in hall F1-F2 on level 3 of McCormick Place West. </a:t>
            </a:r>
            <a:endParaRPr/>
          </a:p>
          <a:p>
            <a:pPr indent="0" lvl="0" marL="0" rtl="0" algn="l">
              <a:spcBef>
                <a:spcPts val="500"/>
              </a:spcBef>
              <a:spcAft>
                <a:spcPts val="0"/>
              </a:spcAft>
              <a:buNone/>
            </a:pPr>
            <a:r>
              <a:t/>
            </a:r>
            <a:endParaRPr/>
          </a:p>
          <a:p>
            <a:pPr indent="0" lvl="0" marL="0" rtl="0" algn="l">
              <a:spcBef>
                <a:spcPts val="500"/>
              </a:spcBef>
              <a:spcAft>
                <a:spcPts val="0"/>
              </a:spcAft>
              <a:buClr>
                <a:schemeClr val="dk1"/>
              </a:buClr>
              <a:buSzPts val="1100"/>
              <a:buFont typeface="Arial"/>
              <a:buNone/>
            </a:pPr>
            <a:r>
              <a:rPr lang="en-US"/>
              <a:t>Lunch starts at 12:15pm.</a:t>
            </a:r>
            <a:endParaRPr/>
          </a:p>
          <a:p>
            <a:pPr indent="0" lvl="0" marL="0" rtl="0" algn="l">
              <a:spcBef>
                <a:spcPts val="500"/>
              </a:spcBef>
              <a:spcAft>
                <a:spcPts val="0"/>
              </a:spcAft>
              <a:buClr>
                <a:schemeClr val="dk1"/>
              </a:buClr>
              <a:buSzPts val="1100"/>
              <a:buFont typeface="Arial"/>
              <a:buNone/>
            </a:pPr>
            <a:r>
              <a:t/>
            </a:r>
            <a:endParaRPr/>
          </a:p>
          <a:p>
            <a:pPr indent="0" lvl="0" marL="0" rtl="0" algn="l">
              <a:spcBef>
                <a:spcPts val="5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6"/>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Goals</a:t>
            </a:r>
            <a:endParaRPr b="0" i="0" sz="4400" u="none" cap="none" strike="noStrike">
              <a:solidFill>
                <a:schemeClr val="dk1"/>
              </a:solidFill>
              <a:latin typeface="Calibri"/>
              <a:ea typeface="Calibri"/>
              <a:cs typeface="Calibri"/>
              <a:sym typeface="Calibri"/>
            </a:endParaRPr>
          </a:p>
        </p:txBody>
      </p:sp>
      <p:sp>
        <p:nvSpPr>
          <p:cNvPr id="66" name="Google Shape;66;p16"/>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The goal of the community group is to promote, educate, and further a network of practitioners with a desire to improve student success through the use of analytics. The more we can collaborate and share on these efforts, the easier it is for these initiatives to grow and succeed.</a:t>
            </a:r>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descr="Interest has been steadily growing over the past 5 years according to Google Trends" id="67" name="Google Shape;67;p16" title="Learning Analytics interest over time"/>
          <p:cNvPicPr preferRelativeResize="0"/>
          <p:nvPr/>
        </p:nvPicPr>
        <p:blipFill>
          <a:blip r:embed="rId3">
            <a:alphaModFix/>
          </a:blip>
          <a:stretch>
            <a:fillRect/>
          </a:stretch>
        </p:blipFill>
        <p:spPr>
          <a:xfrm>
            <a:off x="2643925" y="3943550"/>
            <a:ext cx="5943600" cy="2019300"/>
          </a:xfrm>
          <a:prstGeom prst="rect">
            <a:avLst/>
          </a:prstGeom>
          <a:noFill/>
          <a:ln>
            <a:noFill/>
          </a:ln>
        </p:spPr>
      </p:pic>
      <p:sp>
        <p:nvSpPr>
          <p:cNvPr id="68" name="Google Shape;68;p16"/>
          <p:cNvSpPr txBox="1"/>
          <p:nvPr/>
        </p:nvSpPr>
        <p:spPr>
          <a:xfrm>
            <a:off x="2649500" y="3547025"/>
            <a:ext cx="5902200" cy="39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Google Trends tracking of “learning analytics”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34"/>
          <p:cNvSpPr txBox="1"/>
          <p:nvPr/>
        </p:nvSpPr>
        <p:spPr>
          <a:xfrm>
            <a:off x="279403" y="229658"/>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lang="en-US" sz="4400">
                <a:solidFill>
                  <a:srgbClr val="000000"/>
                </a:solidFill>
                <a:latin typeface="Calibri"/>
                <a:ea typeface="Calibri"/>
                <a:cs typeface="Calibri"/>
                <a:sym typeface="Calibri"/>
              </a:rPr>
              <a:t>Session</a:t>
            </a:r>
            <a:r>
              <a:rPr lang="en-US" sz="4400">
                <a:solidFill>
                  <a:srgbClr val="000000"/>
                </a:solidFill>
                <a:latin typeface="Calibri"/>
                <a:ea typeface="Calibri"/>
                <a:cs typeface="Calibri"/>
                <a:sym typeface="Calibri"/>
              </a:rPr>
              <a:t> Evaluations </a:t>
            </a:r>
            <a:br>
              <a:rPr lang="en-US" sz="4400">
                <a:solidFill>
                  <a:srgbClr val="000000"/>
                </a:solidFill>
                <a:latin typeface="Calibri"/>
                <a:ea typeface="Calibri"/>
                <a:cs typeface="Calibri"/>
                <a:sym typeface="Calibri"/>
              </a:rPr>
            </a:br>
            <a:r>
              <a:rPr lang="en-US" sz="2700">
                <a:solidFill>
                  <a:srgbClr val="000000"/>
                </a:solidFill>
                <a:latin typeface="Calibri"/>
                <a:ea typeface="Calibri"/>
                <a:cs typeface="Calibri"/>
                <a:sym typeface="Calibri"/>
              </a:rPr>
              <a:t>There are two ways to access the session and presenter evaluations:</a:t>
            </a:r>
            <a:endParaRPr sz="4400">
              <a:solidFill>
                <a:srgbClr val="000000"/>
              </a:solidFill>
              <a:latin typeface="Calibri"/>
              <a:ea typeface="Calibri"/>
              <a:cs typeface="Calibri"/>
              <a:sym typeface="Calibri"/>
            </a:endParaRPr>
          </a:p>
        </p:txBody>
      </p:sp>
      <p:sp>
        <p:nvSpPr>
          <p:cNvPr id="248" name="Google Shape;248;p34"/>
          <p:cNvSpPr txBox="1"/>
          <p:nvPr/>
        </p:nvSpPr>
        <p:spPr>
          <a:xfrm>
            <a:off x="776345" y="1899024"/>
            <a:ext cx="9694200" cy="4524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4000">
                <a:solidFill>
                  <a:srgbClr val="7F7F7F"/>
                </a:solidFill>
                <a:latin typeface="Calibri"/>
                <a:ea typeface="Calibri"/>
                <a:cs typeface="Calibri"/>
                <a:sym typeface="Calibri"/>
              </a:rPr>
              <a:t>1</a:t>
            </a:r>
            <a:endParaRPr sz="28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2800">
              <a:solidFill>
                <a:srgbClr val="7F7F7F"/>
              </a:solidFill>
              <a:latin typeface="Calibri"/>
              <a:ea typeface="Calibri"/>
              <a:cs typeface="Calibri"/>
              <a:sym typeface="Calibri"/>
            </a:endParaRPr>
          </a:p>
          <a:p>
            <a:pPr indent="0" lvl="0" marL="0" rtl="0" algn="l">
              <a:lnSpc>
                <a:spcPct val="90000"/>
              </a:lnSpc>
              <a:spcBef>
                <a:spcPts val="1000"/>
              </a:spcBef>
              <a:spcAft>
                <a:spcPts val="0"/>
              </a:spcAft>
              <a:buNone/>
            </a:pPr>
            <a:r>
              <a:rPr lang="en-US" sz="4000">
                <a:solidFill>
                  <a:srgbClr val="7F7F7F"/>
                </a:solidFill>
                <a:latin typeface="Calibri"/>
                <a:ea typeface="Calibri"/>
                <a:cs typeface="Calibri"/>
                <a:sym typeface="Calibri"/>
              </a:rPr>
              <a:t>2</a:t>
            </a:r>
            <a:endParaRPr sz="4000">
              <a:solidFill>
                <a:srgbClr val="000000"/>
              </a:solidFill>
              <a:latin typeface="Calibri"/>
              <a:ea typeface="Calibri"/>
              <a:cs typeface="Calibri"/>
              <a:sym typeface="Calibri"/>
            </a:endParaRPr>
          </a:p>
        </p:txBody>
      </p:sp>
      <p:sp>
        <p:nvSpPr>
          <p:cNvPr id="249" name="Google Shape;249;p34"/>
          <p:cNvSpPr txBox="1"/>
          <p:nvPr/>
        </p:nvSpPr>
        <p:spPr>
          <a:xfrm>
            <a:off x="1263067" y="3305727"/>
            <a:ext cx="2816400" cy="132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rgbClr val="595959"/>
                </a:solidFill>
                <a:latin typeface="Calibri"/>
                <a:ea typeface="Calibri"/>
                <a:cs typeface="Calibri"/>
                <a:sym typeface="Calibri"/>
              </a:rPr>
              <a:t>From the mobile app, click on the session you want from the schedule &gt; then click the associated resources &gt; and the </a:t>
            </a:r>
            <a:r>
              <a:rPr b="0" i="0" lang="en-US" sz="1600" u="none" cap="none" strike="noStrike">
                <a:solidFill>
                  <a:srgbClr val="B7002B"/>
                </a:solidFill>
                <a:latin typeface="Calibri"/>
                <a:ea typeface="Calibri"/>
                <a:cs typeface="Calibri"/>
                <a:sym typeface="Calibri"/>
              </a:rPr>
              <a:t>evaluation</a:t>
            </a:r>
            <a:r>
              <a:rPr b="0" i="0" lang="en-US" sz="1600" u="none" cap="none" strike="noStrike">
                <a:solidFill>
                  <a:srgbClr val="000000"/>
                </a:solidFill>
                <a:latin typeface="Calibri"/>
                <a:ea typeface="Calibri"/>
                <a:cs typeface="Calibri"/>
                <a:sym typeface="Calibri"/>
              </a:rPr>
              <a:t> </a:t>
            </a:r>
            <a:r>
              <a:rPr b="0" i="0" lang="en-US" sz="1600" u="none" cap="none" strike="noStrike">
                <a:solidFill>
                  <a:srgbClr val="595959"/>
                </a:solidFill>
                <a:latin typeface="Calibri"/>
                <a:ea typeface="Calibri"/>
                <a:cs typeface="Calibri"/>
                <a:sym typeface="Calibri"/>
              </a:rPr>
              <a:t>will pop up in the list</a:t>
            </a:r>
            <a:endParaRPr/>
          </a:p>
        </p:txBody>
      </p:sp>
      <p:sp>
        <p:nvSpPr>
          <p:cNvPr id="250" name="Google Shape;250;p34"/>
          <p:cNvSpPr txBox="1"/>
          <p:nvPr/>
        </p:nvSpPr>
        <p:spPr>
          <a:xfrm>
            <a:off x="1263067" y="2145001"/>
            <a:ext cx="27717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595959"/>
                </a:solidFill>
                <a:latin typeface="Calibri"/>
                <a:ea typeface="Calibri"/>
                <a:cs typeface="Calibri"/>
                <a:sym typeface="Calibri"/>
              </a:rPr>
              <a:t>In the online agenda, click on the “</a:t>
            </a:r>
            <a:r>
              <a:rPr lang="en-US" sz="1600">
                <a:solidFill>
                  <a:srgbClr val="B7002B"/>
                </a:solidFill>
                <a:latin typeface="Calibri"/>
                <a:ea typeface="Calibri"/>
                <a:cs typeface="Calibri"/>
                <a:sym typeface="Calibri"/>
              </a:rPr>
              <a:t>Evaluate Session</a:t>
            </a:r>
            <a:r>
              <a:rPr lang="en-US" sz="1600">
                <a:solidFill>
                  <a:srgbClr val="595959"/>
                </a:solidFill>
                <a:latin typeface="Calibri"/>
                <a:ea typeface="Calibri"/>
                <a:cs typeface="Calibri"/>
                <a:sym typeface="Calibri"/>
              </a:rPr>
              <a:t>” link</a:t>
            </a:r>
            <a:endParaRPr/>
          </a:p>
        </p:txBody>
      </p:sp>
      <p:pic>
        <p:nvPicPr>
          <p:cNvPr id="251" name="Google Shape;251;p34"/>
          <p:cNvPicPr preferRelativeResize="0"/>
          <p:nvPr/>
        </p:nvPicPr>
        <p:blipFill rotWithShape="1">
          <a:blip r:embed="rId3">
            <a:alphaModFix/>
          </a:blip>
          <a:srcRect b="0" l="0" r="0" t="0"/>
          <a:stretch/>
        </p:blipFill>
        <p:spPr>
          <a:xfrm>
            <a:off x="4682711" y="1870998"/>
            <a:ext cx="5080522" cy="1322760"/>
          </a:xfrm>
          <a:prstGeom prst="rect">
            <a:avLst/>
          </a:prstGeom>
          <a:noFill/>
          <a:ln>
            <a:noFill/>
          </a:ln>
        </p:spPr>
      </p:pic>
      <p:pic>
        <p:nvPicPr>
          <p:cNvPr id="252" name="Google Shape;252;p34"/>
          <p:cNvPicPr preferRelativeResize="0"/>
          <p:nvPr/>
        </p:nvPicPr>
        <p:blipFill rotWithShape="1">
          <a:blip r:embed="rId4">
            <a:alphaModFix/>
          </a:blip>
          <a:srcRect b="0" l="0" r="0" t="0"/>
          <a:stretch/>
        </p:blipFill>
        <p:spPr>
          <a:xfrm>
            <a:off x="4682711" y="3327951"/>
            <a:ext cx="5080523" cy="20546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7"/>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lang="en-US" sz="4400">
                <a:solidFill>
                  <a:schemeClr val="dk1"/>
                </a:solidFill>
                <a:latin typeface="Calibri"/>
                <a:ea typeface="Calibri"/>
                <a:cs typeface="Calibri"/>
                <a:sym typeface="Calibri"/>
              </a:rPr>
              <a:t>Domains</a:t>
            </a:r>
            <a:endParaRPr b="0" sz="3600">
              <a:solidFill>
                <a:schemeClr val="dk1"/>
              </a:solidFill>
              <a:latin typeface="Calibri"/>
              <a:ea typeface="Calibri"/>
              <a:cs typeface="Calibri"/>
              <a:sym typeface="Calibri"/>
            </a:endParaRPr>
          </a:p>
        </p:txBody>
      </p:sp>
      <p:sp>
        <p:nvSpPr>
          <p:cNvPr id="75" name="Google Shape;75;p17"/>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sz="2800">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rPr lang="en-US" sz="2800">
                <a:latin typeface="Calibri"/>
                <a:ea typeface="Calibri"/>
                <a:cs typeface="Calibri"/>
                <a:sym typeface="Calibri"/>
              </a:rPr>
              <a:t>Our</a:t>
            </a:r>
            <a:r>
              <a:rPr b="0" i="0" lang="en-US" sz="2800" u="none" cap="none" strike="noStrike">
                <a:solidFill>
                  <a:schemeClr val="dk1"/>
                </a:solidFill>
                <a:latin typeface="Calibri"/>
                <a:ea typeface="Calibri"/>
                <a:cs typeface="Calibri"/>
                <a:sym typeface="Calibri"/>
              </a:rPr>
              <a:t> 5 domains:</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Promotion of CG (Lou)</a:t>
            </a:r>
            <a:endParaRPr/>
          </a:p>
          <a:p>
            <a:pPr indent="-228600" lvl="1" marL="685800" marR="0" rtl="0" algn="l">
              <a:lnSpc>
                <a:spcPct val="90000"/>
              </a:lnSpc>
              <a:spcBef>
                <a:spcPts val="500"/>
              </a:spcBef>
              <a:spcAft>
                <a:spcPts val="0"/>
              </a:spcAft>
              <a:buClr>
                <a:schemeClr val="dk1"/>
              </a:buClr>
              <a:buSzPts val="2400"/>
              <a:buFont typeface="Arial"/>
              <a:buChar char="•"/>
            </a:pPr>
            <a:r>
              <a:rPr lang="en-US" sz="2400"/>
              <a:t>Q</a:t>
            </a:r>
            <a:r>
              <a:rPr b="0" i="0" lang="en-US" sz="2400" u="none" cap="none" strike="noStrike">
                <a:solidFill>
                  <a:schemeClr val="dk1"/>
                </a:solidFill>
                <a:latin typeface="Calibri"/>
                <a:ea typeface="Calibri"/>
                <a:cs typeface="Calibri"/>
                <a:sym typeface="Calibri"/>
              </a:rPr>
              <a:t>uarterly webinar series (Andy/Mitchell)</a:t>
            </a:r>
            <a:endParaRPr/>
          </a:p>
          <a:p>
            <a:pPr indent="-228600" lvl="1" marL="685800" marR="0" rtl="0" algn="l">
              <a:lnSpc>
                <a:spcPct val="9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Resource Hub (Deb/Bryan)</a:t>
            </a:r>
            <a:endParaRPr/>
          </a:p>
          <a:p>
            <a:pPr indent="-228600" lvl="1" marL="685800" marR="0" rtl="0" algn="l">
              <a:lnSpc>
                <a:spcPct val="90000"/>
              </a:lnSpc>
              <a:spcBef>
                <a:spcPts val="500"/>
              </a:spcBef>
              <a:spcAft>
                <a:spcPts val="0"/>
              </a:spcAft>
              <a:buClr>
                <a:schemeClr val="dk1"/>
              </a:buClr>
              <a:buSzPts val="2400"/>
              <a:buFont typeface="Arial"/>
              <a:buChar char="•"/>
            </a:pPr>
            <a:r>
              <a:rPr lang="en-US" sz="2400"/>
              <a:t>O</a:t>
            </a:r>
            <a:r>
              <a:rPr b="0" i="0" lang="en-US" sz="2400" u="none" cap="none" strike="noStrike">
                <a:solidFill>
                  <a:schemeClr val="dk1"/>
                </a:solidFill>
                <a:latin typeface="Calibri"/>
                <a:ea typeface="Calibri"/>
                <a:cs typeface="Calibri"/>
                <a:sym typeface="Calibri"/>
              </a:rPr>
              <a:t>utreach protocol– especially internationally (Ian)</a:t>
            </a:r>
            <a:endParaRPr b="0" i="0" sz="2400" u="none" cap="none" strike="noStrike">
              <a:solidFill>
                <a:schemeClr val="dk1"/>
              </a:solidFill>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2400"/>
              <a:buFont typeface="Arial"/>
              <a:buChar char="•"/>
            </a:pPr>
            <a:r>
              <a:rPr lang="en-US" sz="2400"/>
              <a:t>Engagement and communication strategy (Linda)</a:t>
            </a:r>
            <a:endParaRPr sz="2400"/>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76" name="Google Shape;76;p17"/>
          <p:cNvPicPr preferRelativeResize="0"/>
          <p:nvPr/>
        </p:nvPicPr>
        <p:blipFill rotWithShape="1">
          <a:blip r:embed="rId3">
            <a:alphaModFix/>
          </a:blip>
          <a:srcRect b="0" l="0" r="0" t="0"/>
          <a:stretch/>
        </p:blipFill>
        <p:spPr>
          <a:xfrm>
            <a:off x="7758576" y="1429701"/>
            <a:ext cx="1677450" cy="2236630"/>
          </a:xfrm>
          <a:prstGeom prst="rect">
            <a:avLst/>
          </a:prstGeom>
          <a:noFill/>
          <a:ln>
            <a:noFill/>
          </a:ln>
        </p:spPr>
      </p:pic>
      <p:sp>
        <p:nvSpPr>
          <p:cNvPr id="77" name="Google Shape;77;p17"/>
          <p:cNvSpPr txBox="1"/>
          <p:nvPr/>
        </p:nvSpPr>
        <p:spPr>
          <a:xfrm>
            <a:off x="7758575" y="3590125"/>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Chair: </a:t>
            </a:r>
            <a:r>
              <a:rPr b="1" lang="en-US" sz="1600">
                <a:latin typeface="Calibri"/>
                <a:ea typeface="Calibri"/>
                <a:cs typeface="Calibri"/>
                <a:sym typeface="Calibri"/>
              </a:rPr>
              <a:t>Kim Arnold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UW-Madison</a:t>
            </a:r>
            <a:endParaRPr b="1" sz="16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8"/>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Domain</a:t>
            </a:r>
            <a:r>
              <a:rPr b="0" i="0" lang="en-US" sz="4400" u="none" cap="none" strike="noStrike">
                <a:solidFill>
                  <a:schemeClr val="dk1"/>
                </a:solidFill>
                <a:latin typeface="Calibri"/>
                <a:ea typeface="Calibri"/>
                <a:cs typeface="Calibri"/>
                <a:sym typeface="Calibri"/>
              </a:rPr>
              <a:t> #1: Promotion of SSA CG </a:t>
            </a:r>
            <a:endParaRPr b="0" i="0" sz="4400" u="none" cap="none" strike="noStrike">
              <a:solidFill>
                <a:schemeClr val="dk1"/>
              </a:solidFill>
              <a:latin typeface="Calibri"/>
              <a:ea typeface="Calibri"/>
              <a:cs typeface="Calibri"/>
              <a:sym typeface="Calibri"/>
            </a:endParaRPr>
          </a:p>
        </p:txBody>
      </p:sp>
      <p:sp>
        <p:nvSpPr>
          <p:cNvPr id="84" name="Google Shape;84;p18"/>
          <p:cNvSpPr txBox="1"/>
          <p:nvPr>
            <p:ph idx="1" type="body"/>
          </p:nvPr>
        </p:nvSpPr>
        <p:spPr>
          <a:xfrm>
            <a:off x="891600" y="1355250"/>
            <a:ext cx="9878100" cy="44910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90000"/>
              </a:lnSpc>
              <a:spcBef>
                <a:spcPts val="0"/>
              </a:spcBef>
              <a:spcAft>
                <a:spcPts val="0"/>
              </a:spcAft>
              <a:buClr>
                <a:schemeClr val="dk1"/>
              </a:buClr>
              <a:buSzPts val="2400"/>
              <a:buFont typeface="Calibri"/>
              <a:buChar char="●"/>
            </a:pPr>
            <a:r>
              <a:rPr lang="en-US" sz="2400">
                <a:latin typeface="Calibri"/>
                <a:ea typeface="Calibri"/>
                <a:cs typeface="Calibri"/>
                <a:sym typeface="Calibri"/>
              </a:rPr>
              <a:t>Getting the word out</a:t>
            </a:r>
            <a:endParaRPr sz="2400">
              <a:latin typeface="Calibri"/>
              <a:ea typeface="Calibri"/>
              <a:cs typeface="Calibri"/>
              <a:sym typeface="Calibri"/>
            </a:endParaRPr>
          </a:p>
          <a:p>
            <a:pPr indent="-381000" lvl="0" marL="4572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Everyone from interested neophytes to world experts are welcome.</a:t>
            </a:r>
            <a:endParaRPr sz="2400">
              <a:latin typeface="Calibri"/>
              <a:ea typeface="Calibri"/>
              <a:cs typeface="Calibri"/>
              <a:sym typeface="Calibri"/>
            </a:endParaRPr>
          </a:p>
          <a:p>
            <a:pPr indent="-381000" lvl="0" marL="4572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People are at all levels of understanding and we need to reach them all.</a:t>
            </a:r>
            <a:endParaRPr sz="2400">
              <a:latin typeface="Calibri"/>
              <a:ea typeface="Calibri"/>
              <a:cs typeface="Calibri"/>
              <a:sym typeface="Calibri"/>
            </a:endParaRPr>
          </a:p>
          <a:p>
            <a:pPr indent="-381000" lvl="0" marL="4572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Ways to contribute</a:t>
            </a:r>
            <a:endParaRPr sz="2400">
              <a:latin typeface="Calibri"/>
              <a:ea typeface="Calibri"/>
              <a:cs typeface="Calibri"/>
              <a:sym typeface="Calibri"/>
            </a:endParaRPr>
          </a:p>
          <a:p>
            <a:pPr indent="-381000" lvl="1" marL="1371600" rtl="0" algn="l">
              <a:lnSpc>
                <a:spcPct val="90000"/>
              </a:lnSpc>
              <a:spcBef>
                <a:spcPts val="0"/>
              </a:spcBef>
              <a:spcAft>
                <a:spcPts val="0"/>
              </a:spcAft>
              <a:buSzPts val="2400"/>
              <a:buFont typeface="Calibri"/>
              <a:buChar char="○"/>
            </a:pPr>
            <a:r>
              <a:rPr lang="en-US" sz="2400">
                <a:latin typeface="Calibri"/>
                <a:ea typeface="Calibri"/>
                <a:cs typeface="Calibri"/>
                <a:sym typeface="Calibri"/>
              </a:rPr>
              <a:t>Be engaged (slack, listserv, attend webinars, etc.)</a:t>
            </a:r>
            <a:endParaRPr sz="2400">
              <a:latin typeface="Calibri"/>
              <a:ea typeface="Calibri"/>
              <a:cs typeface="Calibri"/>
              <a:sym typeface="Calibri"/>
            </a:endParaRPr>
          </a:p>
          <a:p>
            <a:pPr indent="-381000" lvl="1" marL="1371600" rtl="0" algn="l">
              <a:lnSpc>
                <a:spcPct val="90000"/>
              </a:lnSpc>
              <a:spcBef>
                <a:spcPts val="0"/>
              </a:spcBef>
              <a:spcAft>
                <a:spcPts val="0"/>
              </a:spcAft>
              <a:buSzPts val="2400"/>
              <a:buChar char="○"/>
            </a:pPr>
            <a:r>
              <a:rPr lang="en-US" sz="2400">
                <a:latin typeface="Calibri"/>
                <a:ea typeface="Calibri"/>
                <a:cs typeface="Calibri"/>
                <a:sym typeface="Calibri"/>
              </a:rPr>
              <a:t>Be active (give webinar, help with curation, etc.)</a:t>
            </a:r>
            <a:endParaRPr sz="2400">
              <a:latin typeface="Calibri"/>
              <a:ea typeface="Calibri"/>
              <a:cs typeface="Calibri"/>
              <a:sym typeface="Calibri"/>
            </a:endParaRPr>
          </a:p>
          <a:p>
            <a:pPr indent="-381000" lvl="1" marL="1371600" rtl="0" algn="l">
              <a:lnSpc>
                <a:spcPct val="90000"/>
              </a:lnSpc>
              <a:spcBef>
                <a:spcPts val="0"/>
              </a:spcBef>
              <a:spcAft>
                <a:spcPts val="0"/>
              </a:spcAft>
              <a:buSzPts val="2400"/>
              <a:buChar char="○"/>
            </a:pPr>
            <a:r>
              <a:rPr lang="en-US" sz="2400">
                <a:latin typeface="Calibri"/>
                <a:ea typeface="Calibri"/>
                <a:cs typeface="Calibri"/>
                <a:sym typeface="Calibri"/>
              </a:rPr>
              <a:t>Be generous (eventually, we</a:t>
            </a:r>
            <a:r>
              <a:rPr lang="en-US" sz="2400"/>
              <a:t> might</a:t>
            </a:r>
            <a:r>
              <a:rPr lang="en-US" sz="2400">
                <a:latin typeface="Calibri"/>
                <a:ea typeface="Calibri"/>
                <a:cs typeface="Calibri"/>
                <a:sym typeface="Calibri"/>
              </a:rPr>
              <a:t> be able to take small donations to help fund the group)</a:t>
            </a:r>
            <a:endParaRPr sz="2400">
              <a:latin typeface="Calibri"/>
              <a:ea typeface="Calibri"/>
              <a:cs typeface="Calibri"/>
              <a:sym typeface="Calibri"/>
            </a:endParaRPr>
          </a:p>
          <a:p>
            <a:pPr indent="-381000" lvl="0" marL="4572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Continue the discussion, at lunch today!</a:t>
            </a:r>
            <a:endParaRPr sz="2400">
              <a:latin typeface="Calibri"/>
              <a:ea typeface="Calibri"/>
              <a:cs typeface="Calibri"/>
              <a:sym typeface="Calibri"/>
            </a:endParaRPr>
          </a:p>
          <a:p>
            <a:pPr indent="0" lvl="0" marL="914400" marR="0" rtl="0" algn="l">
              <a:lnSpc>
                <a:spcPct val="90000"/>
              </a:lnSpc>
              <a:spcBef>
                <a:spcPts val="0"/>
              </a:spcBef>
              <a:spcAft>
                <a:spcPts val="0"/>
              </a:spcAft>
              <a:buNone/>
            </a:pPr>
            <a:r>
              <a:t/>
            </a:r>
            <a:endParaRPr sz="2400">
              <a:latin typeface="Calibri"/>
              <a:ea typeface="Calibri"/>
              <a:cs typeface="Calibri"/>
              <a:sym typeface="Calibri"/>
            </a:endParaRPr>
          </a:p>
          <a:p>
            <a:pPr indent="0" lvl="0" marL="914400" marR="0" rtl="0" algn="l">
              <a:lnSpc>
                <a:spcPct val="90000"/>
              </a:lnSpc>
              <a:spcBef>
                <a:spcPts val="0"/>
              </a:spcBef>
              <a:spcAft>
                <a:spcPts val="0"/>
              </a:spcAft>
              <a:buNone/>
            </a:pPr>
            <a:r>
              <a:t/>
            </a:r>
            <a:endParaRPr sz="2400">
              <a:latin typeface="Calibri"/>
              <a:ea typeface="Calibri"/>
              <a:cs typeface="Calibri"/>
              <a:sym typeface="Calibri"/>
            </a:endParaRPr>
          </a:p>
          <a:p>
            <a:pPr indent="0" lvl="0" marL="0" marR="0" rtl="0" algn="l">
              <a:lnSpc>
                <a:spcPct val="90000"/>
              </a:lnSpc>
              <a:spcBef>
                <a:spcPts val="0"/>
              </a:spcBef>
              <a:spcAft>
                <a:spcPts val="0"/>
              </a:spcAft>
              <a:buNone/>
            </a:pPr>
            <a:r>
              <a:t/>
            </a:r>
            <a:endParaRPr sz="2400">
              <a:latin typeface="Calibri"/>
              <a:ea typeface="Calibri"/>
              <a:cs typeface="Calibri"/>
              <a:sym typeface="Calibri"/>
            </a:endParaRPr>
          </a:p>
          <a:p>
            <a:pPr indent="0" lvl="0" marL="0" rtl="0" algn="l">
              <a:lnSpc>
                <a:spcPct val="90000"/>
              </a:lnSpc>
              <a:spcBef>
                <a:spcPts val="0"/>
              </a:spcBef>
              <a:spcAft>
                <a:spcPts val="0"/>
              </a:spcAft>
              <a:buNone/>
            </a:pPr>
            <a:r>
              <a:t/>
            </a:r>
            <a:endParaRPr sz="2400">
              <a:latin typeface="Calibri"/>
              <a:ea typeface="Calibri"/>
              <a:cs typeface="Calibri"/>
              <a:sym typeface="Calibri"/>
            </a:endParaRPr>
          </a:p>
          <a:p>
            <a:pPr indent="0" lvl="0" marL="0" marR="0" rtl="0" algn="l">
              <a:lnSpc>
                <a:spcPct val="90000"/>
              </a:lnSpc>
              <a:spcBef>
                <a:spcPts val="0"/>
              </a:spcBef>
              <a:spcAft>
                <a:spcPts val="0"/>
              </a:spcAft>
              <a:buNone/>
            </a:pPr>
            <a:r>
              <a:t/>
            </a:r>
            <a:endParaRPr sz="2400"/>
          </a:p>
        </p:txBody>
      </p:sp>
      <p:pic>
        <p:nvPicPr>
          <p:cNvPr descr="https://ams.educause.edu/eweb/upload/60092731.jpg" id="85" name="Google Shape;85;p18"/>
          <p:cNvPicPr preferRelativeResize="0"/>
          <p:nvPr/>
        </p:nvPicPr>
        <p:blipFill rotWithShape="1">
          <a:blip r:embed="rId3">
            <a:alphaModFix/>
          </a:blip>
          <a:srcRect b="0" l="0" r="0" t="0"/>
          <a:stretch/>
        </p:blipFill>
        <p:spPr>
          <a:xfrm>
            <a:off x="8189326" y="3793926"/>
            <a:ext cx="1677449" cy="2521585"/>
          </a:xfrm>
          <a:prstGeom prst="rect">
            <a:avLst/>
          </a:prstGeom>
          <a:noFill/>
          <a:ln>
            <a:noFill/>
          </a:ln>
        </p:spPr>
      </p:pic>
      <p:sp>
        <p:nvSpPr>
          <p:cNvPr id="86" name="Google Shape;86;p18"/>
          <p:cNvSpPr txBox="1"/>
          <p:nvPr/>
        </p:nvSpPr>
        <p:spPr>
          <a:xfrm>
            <a:off x="6351925" y="5635100"/>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Lou</a:t>
            </a:r>
            <a:r>
              <a:rPr b="1" lang="en-US" sz="1600">
                <a:latin typeface="Calibri"/>
                <a:ea typeface="Calibri"/>
                <a:cs typeface="Calibri"/>
                <a:sym typeface="Calibri"/>
              </a:rPr>
              <a:t> Harrison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NC State University </a:t>
            </a:r>
            <a:endParaRPr b="1" sz="1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9"/>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Domain</a:t>
            </a:r>
            <a:r>
              <a:rPr b="0" i="0" lang="en-US" sz="4400" u="none" cap="none" strike="noStrike">
                <a:solidFill>
                  <a:schemeClr val="dk1"/>
                </a:solidFill>
                <a:latin typeface="Calibri"/>
                <a:ea typeface="Calibri"/>
                <a:cs typeface="Calibri"/>
                <a:sym typeface="Calibri"/>
              </a:rPr>
              <a:t> #2: Quarterly Webinar Series</a:t>
            </a:r>
            <a:endParaRPr b="0" i="0" sz="4400" u="none" cap="none" strike="noStrike">
              <a:solidFill>
                <a:schemeClr val="dk1"/>
              </a:solidFill>
              <a:latin typeface="Calibri"/>
              <a:ea typeface="Calibri"/>
              <a:cs typeface="Calibri"/>
              <a:sym typeface="Calibri"/>
            </a:endParaRPr>
          </a:p>
        </p:txBody>
      </p:sp>
      <p:sp>
        <p:nvSpPr>
          <p:cNvPr id="93" name="Google Shape;93;p19"/>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228600" lvl="1" marL="685800" marR="0" rtl="0" algn="l">
              <a:lnSpc>
                <a:spcPct val="90000"/>
              </a:lnSpc>
              <a:spcBef>
                <a:spcPts val="0"/>
              </a:spcBef>
              <a:spcAft>
                <a:spcPts val="0"/>
              </a:spcAft>
              <a:buClr>
                <a:schemeClr val="dk1"/>
              </a:buClr>
              <a:buSzPts val="2400"/>
              <a:buFont typeface="Arial"/>
              <a:buChar char="•"/>
            </a:pPr>
            <a:r>
              <a:rPr lang="en-US" sz="2400"/>
              <a:t>Host quarterly webinars</a:t>
            </a:r>
            <a:endParaRPr sz="2400"/>
          </a:p>
          <a:p>
            <a:pPr indent="-228600" lvl="1" marL="685800" marR="0" rtl="0" algn="l">
              <a:lnSpc>
                <a:spcPct val="90000"/>
              </a:lnSpc>
              <a:spcBef>
                <a:spcPts val="0"/>
              </a:spcBef>
              <a:spcAft>
                <a:spcPts val="0"/>
              </a:spcAft>
              <a:buClr>
                <a:schemeClr val="dk1"/>
              </a:buClr>
              <a:buSzPts val="2400"/>
              <a:buFont typeface="Arial"/>
              <a:buChar char="•"/>
            </a:pPr>
            <a:r>
              <a:rPr lang="en-US" sz="2400"/>
              <a:t>crowdsource topics most important to the CG and </a:t>
            </a:r>
            <a:r>
              <a:rPr lang="en-US" sz="2400"/>
              <a:t>encourage</a:t>
            </a:r>
            <a:r>
              <a:rPr lang="en-US" sz="2400"/>
              <a:t> CG submission of presentations</a:t>
            </a:r>
            <a:endParaRPr sz="2400"/>
          </a:p>
          <a:p>
            <a:pPr indent="-228600" lvl="1" marL="685800" marR="0" rtl="0" algn="l">
              <a:lnSpc>
                <a:spcPct val="90000"/>
              </a:lnSpc>
              <a:spcBef>
                <a:spcPts val="0"/>
              </a:spcBef>
              <a:spcAft>
                <a:spcPts val="0"/>
              </a:spcAft>
              <a:buClr>
                <a:schemeClr val="dk1"/>
              </a:buClr>
              <a:buSzPts val="2400"/>
              <a:buFont typeface="Arial"/>
              <a:buChar char="•"/>
            </a:pPr>
            <a:r>
              <a:rPr lang="en-US" sz="2400"/>
              <a:t>seek to balance topics (technical, theoretical, methods, etc) </a:t>
            </a:r>
            <a:endParaRPr sz="2400"/>
          </a:p>
          <a:p>
            <a:pPr indent="-228600" lvl="1" marL="685800" marR="0" rtl="0" algn="l">
              <a:lnSpc>
                <a:spcPct val="90000"/>
              </a:lnSpc>
              <a:spcBef>
                <a:spcPts val="0"/>
              </a:spcBef>
              <a:spcAft>
                <a:spcPts val="0"/>
              </a:spcAft>
              <a:buClr>
                <a:schemeClr val="dk1"/>
              </a:buClr>
              <a:buSzPts val="2400"/>
              <a:buFont typeface="Arial"/>
              <a:buChar char="•"/>
            </a:pPr>
            <a:r>
              <a:rPr lang="en-US" sz="2400"/>
              <a:t>align webinar topics with resource hub </a:t>
            </a:r>
            <a:endParaRPr sz="2400"/>
          </a:p>
        </p:txBody>
      </p:sp>
      <p:pic>
        <p:nvPicPr>
          <p:cNvPr descr="Image result for utah state university mitchell colver" id="94" name="Google Shape;94;p19"/>
          <p:cNvPicPr preferRelativeResize="0"/>
          <p:nvPr/>
        </p:nvPicPr>
        <p:blipFill rotWithShape="1">
          <a:blip r:embed="rId3">
            <a:alphaModFix/>
          </a:blip>
          <a:srcRect b="0" l="0" r="0" t="0"/>
          <a:stretch/>
        </p:blipFill>
        <p:spPr>
          <a:xfrm>
            <a:off x="7527200" y="3044500"/>
            <a:ext cx="2209300" cy="2794750"/>
          </a:xfrm>
          <a:prstGeom prst="rect">
            <a:avLst/>
          </a:prstGeom>
          <a:noFill/>
          <a:ln>
            <a:noFill/>
          </a:ln>
        </p:spPr>
      </p:pic>
      <p:sp>
        <p:nvSpPr>
          <p:cNvPr id="95" name="Google Shape;95;p19"/>
          <p:cNvSpPr txBox="1"/>
          <p:nvPr/>
        </p:nvSpPr>
        <p:spPr>
          <a:xfrm>
            <a:off x="7527200" y="5763050"/>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Mitchell Culver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Utah State University</a:t>
            </a:r>
            <a:endParaRPr b="1" sz="1600">
              <a:latin typeface="Calibri"/>
              <a:ea typeface="Calibri"/>
              <a:cs typeface="Calibri"/>
              <a:sym typeface="Calibri"/>
            </a:endParaRPr>
          </a:p>
        </p:txBody>
      </p:sp>
      <p:sp>
        <p:nvSpPr>
          <p:cNvPr id="96" name="Google Shape;96;p19"/>
          <p:cNvSpPr txBox="1"/>
          <p:nvPr/>
        </p:nvSpPr>
        <p:spPr>
          <a:xfrm>
            <a:off x="2321075" y="5763050"/>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Andy Miller</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Blackboard Inc.</a:t>
            </a:r>
            <a:endParaRPr b="1" sz="1600">
              <a:latin typeface="Calibri"/>
              <a:ea typeface="Calibri"/>
              <a:cs typeface="Calibri"/>
              <a:sym typeface="Calibri"/>
            </a:endParaRPr>
          </a:p>
        </p:txBody>
      </p:sp>
      <p:pic>
        <p:nvPicPr>
          <p:cNvPr id="97" name="Google Shape;97;p19"/>
          <p:cNvPicPr preferRelativeResize="0"/>
          <p:nvPr/>
        </p:nvPicPr>
        <p:blipFill>
          <a:blip r:embed="rId4">
            <a:alphaModFix/>
          </a:blip>
          <a:stretch>
            <a:fillRect/>
          </a:stretch>
        </p:blipFill>
        <p:spPr>
          <a:xfrm>
            <a:off x="2223875" y="3412900"/>
            <a:ext cx="2426350" cy="2426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Domain</a:t>
            </a:r>
            <a:r>
              <a:rPr b="0" i="0" lang="en-US" sz="4400" u="none" cap="none" strike="noStrike">
                <a:solidFill>
                  <a:schemeClr val="dk1"/>
                </a:solidFill>
                <a:latin typeface="Calibri"/>
                <a:ea typeface="Calibri"/>
                <a:cs typeface="Calibri"/>
                <a:sym typeface="Calibri"/>
              </a:rPr>
              <a:t> #</a:t>
            </a:r>
            <a:r>
              <a:rPr b="0" lang="en-US" sz="4400">
                <a:solidFill>
                  <a:schemeClr val="dk1"/>
                </a:solidFill>
                <a:latin typeface="Calibri"/>
                <a:ea typeface="Calibri"/>
                <a:cs typeface="Calibri"/>
                <a:sym typeface="Calibri"/>
              </a:rPr>
              <a:t>3</a:t>
            </a:r>
            <a:r>
              <a:rPr b="0" i="0" lang="en-US" sz="4400" u="none" cap="none" strike="noStrike">
                <a:solidFill>
                  <a:schemeClr val="dk1"/>
                </a:solidFill>
                <a:latin typeface="Calibri"/>
                <a:ea typeface="Calibri"/>
                <a:cs typeface="Calibri"/>
                <a:sym typeface="Calibri"/>
              </a:rPr>
              <a:t>: </a:t>
            </a:r>
            <a:r>
              <a:rPr b="0" i="0" lang="en-US" sz="4400" u="sng" cap="none" strike="noStrike">
                <a:solidFill>
                  <a:schemeClr val="hlink"/>
                </a:solidFill>
                <a:latin typeface="Calibri"/>
                <a:ea typeface="Calibri"/>
                <a:cs typeface="Calibri"/>
                <a:sym typeface="Calibri"/>
                <a:hlinkClick r:id="rId3"/>
              </a:rPr>
              <a:t>Resource Hub</a:t>
            </a:r>
            <a:endParaRPr b="0" i="0" sz="4400" u="none" cap="none" strike="noStrike">
              <a:solidFill>
                <a:schemeClr val="dk1"/>
              </a:solidFill>
              <a:latin typeface="Calibri"/>
              <a:ea typeface="Calibri"/>
              <a:cs typeface="Calibri"/>
              <a:sym typeface="Calibri"/>
            </a:endParaRPr>
          </a:p>
        </p:txBody>
      </p:sp>
      <p:sp>
        <p:nvSpPr>
          <p:cNvPr id="104" name="Google Shape;104;p20"/>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SzPts val="2400"/>
              <a:buFont typeface="Calibri"/>
              <a:buChar char="●"/>
            </a:pPr>
            <a:r>
              <a:rPr lang="en-US" sz="2400">
                <a:latin typeface="Calibri"/>
                <a:ea typeface="Calibri"/>
                <a:cs typeface="Calibri"/>
                <a:sym typeface="Calibri"/>
              </a:rPr>
              <a:t>Purpose</a:t>
            </a:r>
            <a:endParaRPr sz="2400">
              <a:latin typeface="Calibri"/>
              <a:ea typeface="Calibri"/>
              <a:cs typeface="Calibri"/>
              <a:sym typeface="Calibri"/>
            </a:endParaRPr>
          </a:p>
          <a:p>
            <a:pPr indent="-381000" lvl="0" marL="457200" rtl="0" algn="l">
              <a:lnSpc>
                <a:spcPct val="90000"/>
              </a:lnSpc>
              <a:spcBef>
                <a:spcPts val="0"/>
              </a:spcBef>
              <a:spcAft>
                <a:spcPts val="0"/>
              </a:spcAft>
              <a:buSzPts val="2400"/>
              <a:buFont typeface="Calibri"/>
              <a:buChar char="●"/>
            </a:pPr>
            <a:r>
              <a:rPr lang="en-US" sz="2400">
                <a:latin typeface="Calibri"/>
                <a:ea typeface="Calibri"/>
                <a:cs typeface="Calibri"/>
                <a:sym typeface="Calibri"/>
              </a:rPr>
              <a:t>Content Type (Webinar Recordings, Whitepapers, Publications, Training Resources, Analytics Toolkit)</a:t>
            </a:r>
            <a:endParaRPr sz="2400">
              <a:latin typeface="Calibri"/>
              <a:ea typeface="Calibri"/>
              <a:cs typeface="Calibri"/>
              <a:sym typeface="Calibri"/>
            </a:endParaRPr>
          </a:p>
          <a:p>
            <a:pPr indent="-381000" lvl="0" marL="457200" marR="0" rtl="0" algn="l">
              <a:lnSpc>
                <a:spcPct val="90000"/>
              </a:lnSpc>
              <a:spcBef>
                <a:spcPts val="0"/>
              </a:spcBef>
              <a:spcAft>
                <a:spcPts val="0"/>
              </a:spcAft>
              <a:buClr>
                <a:schemeClr val="dk1"/>
              </a:buClr>
              <a:buSzPts val="2400"/>
              <a:buFont typeface="Calibri"/>
              <a:buChar char="●"/>
            </a:pPr>
            <a:r>
              <a:rPr lang="en-US" sz="2400">
                <a:latin typeface="Calibri"/>
                <a:ea typeface="Calibri"/>
                <a:cs typeface="Calibri"/>
                <a:sym typeface="Calibri"/>
              </a:rPr>
              <a:t>Organized by Audience</a:t>
            </a:r>
            <a:endParaRPr sz="2400">
              <a:latin typeface="Calibri"/>
              <a:ea typeface="Calibri"/>
              <a:cs typeface="Calibri"/>
              <a:sym typeface="Calibri"/>
            </a:endParaRPr>
          </a:p>
          <a:p>
            <a:pPr indent="-355600" lvl="1" marL="914400" marR="0" rtl="0" algn="l">
              <a:lnSpc>
                <a:spcPct val="90000"/>
              </a:lnSpc>
              <a:spcBef>
                <a:spcPts val="0"/>
              </a:spcBef>
              <a:spcAft>
                <a:spcPts val="0"/>
              </a:spcAft>
              <a:buSzPts val="2000"/>
              <a:buFont typeface="Calibri"/>
              <a:buChar char="○"/>
            </a:pPr>
            <a:r>
              <a:rPr lang="en-US" sz="2000"/>
              <a:t>Administrators</a:t>
            </a:r>
            <a:endParaRPr sz="2000"/>
          </a:p>
          <a:p>
            <a:pPr indent="-355600" lvl="1" marL="914400" marR="0" rtl="0" algn="l">
              <a:lnSpc>
                <a:spcPct val="90000"/>
              </a:lnSpc>
              <a:spcBef>
                <a:spcPts val="0"/>
              </a:spcBef>
              <a:spcAft>
                <a:spcPts val="0"/>
              </a:spcAft>
              <a:buSzPts val="2000"/>
              <a:buChar char="○"/>
            </a:pPr>
            <a:r>
              <a:rPr lang="en-US" sz="2000"/>
              <a:t>Advisors / Success Coaches</a:t>
            </a:r>
            <a:endParaRPr sz="2000"/>
          </a:p>
          <a:p>
            <a:pPr indent="-355600" lvl="1" marL="914400" marR="0" rtl="0" algn="l">
              <a:lnSpc>
                <a:spcPct val="90000"/>
              </a:lnSpc>
              <a:spcBef>
                <a:spcPts val="0"/>
              </a:spcBef>
              <a:spcAft>
                <a:spcPts val="0"/>
              </a:spcAft>
              <a:buSzPts val="2000"/>
              <a:buChar char="○"/>
            </a:pPr>
            <a:r>
              <a:rPr lang="en-US" sz="2000"/>
              <a:t>Faculty</a:t>
            </a:r>
            <a:endParaRPr sz="2000"/>
          </a:p>
          <a:p>
            <a:pPr indent="-355600" lvl="1" marL="914400" marR="0" rtl="0" algn="l">
              <a:lnSpc>
                <a:spcPct val="90000"/>
              </a:lnSpc>
              <a:spcBef>
                <a:spcPts val="0"/>
              </a:spcBef>
              <a:spcAft>
                <a:spcPts val="0"/>
              </a:spcAft>
              <a:buSzPts val="2000"/>
              <a:buChar char="○"/>
            </a:pPr>
            <a:r>
              <a:rPr lang="en-US" sz="2000"/>
              <a:t>Institutional Research</a:t>
            </a:r>
            <a:endParaRPr sz="2000"/>
          </a:p>
          <a:p>
            <a:pPr indent="-381000" lvl="0" marL="457200" rtl="0" algn="l">
              <a:lnSpc>
                <a:spcPct val="90000"/>
              </a:lnSpc>
              <a:spcBef>
                <a:spcPts val="0"/>
              </a:spcBef>
              <a:spcAft>
                <a:spcPts val="0"/>
              </a:spcAft>
              <a:buSzPts val="2400"/>
              <a:buFont typeface="Calibri"/>
              <a:buChar char="●"/>
            </a:pPr>
            <a:r>
              <a:rPr lang="en-US" sz="2400">
                <a:latin typeface="Calibri"/>
                <a:ea typeface="Calibri"/>
                <a:cs typeface="Calibri"/>
                <a:sym typeface="Calibri"/>
              </a:rPr>
              <a:t>Submission Process</a:t>
            </a:r>
            <a:endParaRPr sz="2400">
              <a:latin typeface="Calibri"/>
              <a:ea typeface="Calibri"/>
              <a:cs typeface="Calibri"/>
              <a:sym typeface="Calibri"/>
            </a:endParaRPr>
          </a:p>
          <a:p>
            <a:pPr indent="-355600" lvl="1" marL="914400" rtl="0" algn="l">
              <a:lnSpc>
                <a:spcPct val="90000"/>
              </a:lnSpc>
              <a:spcBef>
                <a:spcPts val="0"/>
              </a:spcBef>
              <a:spcAft>
                <a:spcPts val="0"/>
              </a:spcAft>
              <a:buSzPts val="2000"/>
              <a:buFont typeface="Calibri"/>
              <a:buChar char="○"/>
            </a:pPr>
            <a:r>
              <a:rPr lang="en-US" sz="2000"/>
              <a:t>Submission</a:t>
            </a:r>
            <a:endParaRPr sz="2000"/>
          </a:p>
          <a:p>
            <a:pPr indent="-355600" lvl="1" marL="914400" rtl="0" algn="l">
              <a:lnSpc>
                <a:spcPct val="90000"/>
              </a:lnSpc>
              <a:spcBef>
                <a:spcPts val="0"/>
              </a:spcBef>
              <a:spcAft>
                <a:spcPts val="0"/>
              </a:spcAft>
              <a:buSzPts val="2000"/>
              <a:buChar char="○"/>
            </a:pPr>
            <a:r>
              <a:rPr lang="en-US" sz="2000"/>
              <a:t>Content Evaluation</a:t>
            </a:r>
            <a:endParaRPr sz="2000"/>
          </a:p>
        </p:txBody>
      </p:sp>
      <p:pic>
        <p:nvPicPr>
          <p:cNvPr id="105" name="Google Shape;105;p20"/>
          <p:cNvPicPr preferRelativeResize="0"/>
          <p:nvPr/>
        </p:nvPicPr>
        <p:blipFill rotWithShape="1">
          <a:blip r:embed="rId4">
            <a:alphaModFix/>
          </a:blip>
          <a:srcRect b="0" l="0" r="0" t="0"/>
          <a:stretch/>
        </p:blipFill>
        <p:spPr>
          <a:xfrm>
            <a:off x="5469074" y="3203749"/>
            <a:ext cx="2334475" cy="2146425"/>
          </a:xfrm>
          <a:prstGeom prst="rect">
            <a:avLst/>
          </a:prstGeom>
          <a:noFill/>
          <a:ln>
            <a:noFill/>
          </a:ln>
        </p:spPr>
      </p:pic>
      <p:pic>
        <p:nvPicPr>
          <p:cNvPr id="106" name="Google Shape;106;p20"/>
          <p:cNvPicPr preferRelativeResize="0"/>
          <p:nvPr/>
        </p:nvPicPr>
        <p:blipFill rotWithShape="1">
          <a:blip r:embed="rId5">
            <a:alphaModFix/>
          </a:blip>
          <a:srcRect b="0" l="0" r="0" t="0"/>
          <a:stretch/>
        </p:blipFill>
        <p:spPr>
          <a:xfrm>
            <a:off x="8459801" y="2876475"/>
            <a:ext cx="1677450" cy="2516176"/>
          </a:xfrm>
          <a:prstGeom prst="rect">
            <a:avLst/>
          </a:prstGeom>
          <a:noFill/>
          <a:ln>
            <a:noFill/>
          </a:ln>
        </p:spPr>
      </p:pic>
      <p:sp>
        <p:nvSpPr>
          <p:cNvPr id="107" name="Google Shape;107;p20"/>
          <p:cNvSpPr txBox="1"/>
          <p:nvPr/>
        </p:nvSpPr>
        <p:spPr>
          <a:xfrm>
            <a:off x="5469075" y="5316450"/>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Incoming chair: </a:t>
            </a:r>
            <a:r>
              <a:rPr b="1" lang="en-US" sz="1600">
                <a:latin typeface="Calibri"/>
                <a:ea typeface="Calibri"/>
                <a:cs typeface="Calibri"/>
                <a:sym typeface="Calibri"/>
              </a:rPr>
              <a:t>Deb Anderson</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Ivy Tech Community College</a:t>
            </a:r>
            <a:endParaRPr b="1" sz="1600">
              <a:latin typeface="Calibri"/>
              <a:ea typeface="Calibri"/>
              <a:cs typeface="Calibri"/>
              <a:sym typeface="Calibri"/>
            </a:endParaRPr>
          </a:p>
        </p:txBody>
      </p:sp>
      <p:sp>
        <p:nvSpPr>
          <p:cNvPr id="108" name="Google Shape;108;p20"/>
          <p:cNvSpPr txBox="1"/>
          <p:nvPr/>
        </p:nvSpPr>
        <p:spPr>
          <a:xfrm>
            <a:off x="8459800" y="5316450"/>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Bryan Bell</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Avisio Retention </a:t>
            </a:r>
            <a:endParaRPr b="1" sz="1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Domain</a:t>
            </a:r>
            <a:r>
              <a:rPr b="0" i="0" lang="en-US" sz="4400" u="none" cap="none" strike="noStrike">
                <a:solidFill>
                  <a:schemeClr val="dk1"/>
                </a:solidFill>
                <a:latin typeface="Calibri"/>
                <a:ea typeface="Calibri"/>
                <a:cs typeface="Calibri"/>
                <a:sym typeface="Calibri"/>
              </a:rPr>
              <a:t> #</a:t>
            </a:r>
            <a:r>
              <a:rPr b="0" lang="en-US" sz="4400">
                <a:solidFill>
                  <a:schemeClr val="dk1"/>
                </a:solidFill>
                <a:latin typeface="Calibri"/>
                <a:ea typeface="Calibri"/>
                <a:cs typeface="Calibri"/>
                <a:sym typeface="Calibri"/>
              </a:rPr>
              <a:t>4</a:t>
            </a:r>
            <a:r>
              <a:rPr b="0" i="0" lang="en-US" sz="4400" u="none" cap="none" strike="noStrike">
                <a:solidFill>
                  <a:schemeClr val="dk1"/>
                </a:solidFill>
                <a:latin typeface="Calibri"/>
                <a:ea typeface="Calibri"/>
                <a:cs typeface="Calibri"/>
                <a:sym typeface="Calibri"/>
              </a:rPr>
              <a:t>: Outreach Protocol</a:t>
            </a:r>
            <a:endParaRPr b="0" i="0" sz="4400" u="none" cap="none" strike="noStrike">
              <a:solidFill>
                <a:schemeClr val="dk1"/>
              </a:solidFill>
              <a:latin typeface="Calibri"/>
              <a:ea typeface="Calibri"/>
              <a:cs typeface="Calibri"/>
              <a:sym typeface="Calibri"/>
            </a:endParaRPr>
          </a:p>
        </p:txBody>
      </p:sp>
      <p:pic>
        <p:nvPicPr>
          <p:cNvPr id="115" name="Google Shape;115;p21"/>
          <p:cNvPicPr preferRelativeResize="0"/>
          <p:nvPr/>
        </p:nvPicPr>
        <p:blipFill rotWithShape="1">
          <a:blip r:embed="rId3">
            <a:alphaModFix/>
          </a:blip>
          <a:srcRect b="0" l="0" r="0" t="0"/>
          <a:stretch/>
        </p:blipFill>
        <p:spPr>
          <a:xfrm>
            <a:off x="9470499" y="1821537"/>
            <a:ext cx="2649275" cy="2597325"/>
          </a:xfrm>
          <a:prstGeom prst="rect">
            <a:avLst/>
          </a:prstGeom>
          <a:noFill/>
          <a:ln>
            <a:noFill/>
          </a:ln>
        </p:spPr>
      </p:pic>
      <p:sp>
        <p:nvSpPr>
          <p:cNvPr id="116" name="Google Shape;116;p21"/>
          <p:cNvSpPr txBox="1"/>
          <p:nvPr/>
        </p:nvSpPr>
        <p:spPr>
          <a:xfrm>
            <a:off x="9646500" y="4282325"/>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Ian Dolphin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Apereo</a:t>
            </a:r>
            <a:endParaRPr b="1" sz="1600">
              <a:latin typeface="Calibri"/>
              <a:ea typeface="Calibri"/>
              <a:cs typeface="Calibri"/>
              <a:sym typeface="Calibri"/>
            </a:endParaRPr>
          </a:p>
        </p:txBody>
      </p:sp>
      <p:sp>
        <p:nvSpPr>
          <p:cNvPr id="117" name="Google Shape;117;p21"/>
          <p:cNvSpPr txBox="1"/>
          <p:nvPr>
            <p:ph idx="1" type="body"/>
          </p:nvPr>
        </p:nvSpPr>
        <p:spPr>
          <a:xfrm>
            <a:off x="609600" y="1498600"/>
            <a:ext cx="10843200" cy="416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700"/>
              <a:buNone/>
            </a:pPr>
            <a:r>
              <a:rPr lang="en-US" sz="2400"/>
              <a:t>LA activity is global, but at an early stage</a:t>
            </a:r>
            <a:endParaRPr sz="2400"/>
          </a:p>
          <a:p>
            <a:pPr indent="0" lvl="0" marL="0" rtl="0" algn="l">
              <a:lnSpc>
                <a:spcPct val="90000"/>
              </a:lnSpc>
              <a:spcBef>
                <a:spcPts val="0"/>
              </a:spcBef>
              <a:spcAft>
                <a:spcPts val="0"/>
              </a:spcAft>
              <a:buSzPts val="2400"/>
              <a:buNone/>
            </a:pPr>
            <a:r>
              <a:rPr lang="en-US" sz="2400"/>
              <a:t>Networking early practical activity brings benefits -</a:t>
            </a:r>
            <a:endParaRPr sz="2400"/>
          </a:p>
          <a:p>
            <a:pPr indent="-190500" lvl="1" marL="685800" rtl="0" algn="l">
              <a:spcBef>
                <a:spcPts val="0"/>
              </a:spcBef>
              <a:spcAft>
                <a:spcPts val="0"/>
              </a:spcAft>
              <a:buSzPts val="1800"/>
              <a:buFont typeface="Noto Sans Symbols"/>
              <a:buChar char="•"/>
            </a:pPr>
            <a:r>
              <a:rPr lang="en-US" sz="1800">
                <a:latin typeface="Open Sans"/>
                <a:ea typeface="Open Sans"/>
                <a:cs typeface="Open Sans"/>
                <a:sym typeface="Open Sans"/>
              </a:rPr>
              <a:t>Validate practice against the experience and perspectives of peers</a:t>
            </a:r>
            <a:endParaRPr sz="1800">
              <a:latin typeface="Open Sans"/>
              <a:ea typeface="Open Sans"/>
              <a:cs typeface="Open Sans"/>
              <a:sym typeface="Open Sans"/>
            </a:endParaRPr>
          </a:p>
          <a:p>
            <a:pPr indent="-190500" lvl="1" marL="685800" rtl="0" algn="l">
              <a:spcBef>
                <a:spcPts val="0"/>
              </a:spcBef>
              <a:spcAft>
                <a:spcPts val="0"/>
              </a:spcAft>
              <a:buSzPts val="1800"/>
              <a:buFont typeface="Noto Sans Symbols"/>
              <a:buChar char="•"/>
            </a:pPr>
            <a:r>
              <a:rPr lang="en-US" sz="1800">
                <a:latin typeface="Open Sans"/>
                <a:ea typeface="Open Sans"/>
                <a:cs typeface="Open Sans"/>
                <a:sym typeface="Open Sans"/>
              </a:rPr>
              <a:t>Learn of and iterate around the experience of innovation at other institutions</a:t>
            </a:r>
            <a:endParaRPr sz="1800">
              <a:latin typeface="Open Sans"/>
              <a:ea typeface="Open Sans"/>
              <a:cs typeface="Open Sans"/>
              <a:sym typeface="Open Sans"/>
            </a:endParaRPr>
          </a:p>
          <a:p>
            <a:pPr indent="-190500" lvl="1" marL="685800" rtl="0" algn="l">
              <a:spcBef>
                <a:spcPts val="0"/>
              </a:spcBef>
              <a:spcAft>
                <a:spcPts val="0"/>
              </a:spcAft>
              <a:buSzPts val="1800"/>
              <a:buFont typeface="Noto Sans Symbols"/>
              <a:buChar char="•"/>
            </a:pPr>
            <a:r>
              <a:rPr lang="en-US" sz="1800">
                <a:latin typeface="Open Sans"/>
                <a:ea typeface="Open Sans"/>
                <a:cs typeface="Open Sans"/>
                <a:sym typeface="Open Sans"/>
              </a:rPr>
              <a:t>Raise the profile of the institution or individual concerned</a:t>
            </a:r>
            <a:endParaRPr sz="1800">
              <a:latin typeface="Open Sans"/>
              <a:ea typeface="Open Sans"/>
              <a:cs typeface="Open Sans"/>
              <a:sym typeface="Open Sans"/>
            </a:endParaRPr>
          </a:p>
          <a:p>
            <a:pPr indent="-190500" lvl="1" marL="685800" rtl="0" algn="l">
              <a:spcBef>
                <a:spcPts val="0"/>
              </a:spcBef>
              <a:spcAft>
                <a:spcPts val="0"/>
              </a:spcAft>
              <a:buSzPts val="1800"/>
              <a:buFont typeface="Noto Sans Symbols"/>
              <a:buChar char="•"/>
            </a:pPr>
            <a:r>
              <a:rPr lang="en-US" sz="1800">
                <a:latin typeface="Open Sans"/>
                <a:ea typeface="Open Sans"/>
                <a:cs typeface="Open Sans"/>
                <a:sym typeface="Open Sans"/>
              </a:rPr>
              <a:t>Expose your methodology to peers</a:t>
            </a:r>
            <a:endParaRPr sz="1800">
              <a:latin typeface="Open Sans"/>
              <a:ea typeface="Open Sans"/>
              <a:cs typeface="Open Sans"/>
              <a:sym typeface="Open Sans"/>
            </a:endParaRPr>
          </a:p>
          <a:p>
            <a:pPr indent="-190500" lvl="1" marL="685800" rtl="0" algn="l">
              <a:spcBef>
                <a:spcPts val="0"/>
              </a:spcBef>
              <a:spcAft>
                <a:spcPts val="0"/>
              </a:spcAft>
              <a:buSzPts val="1800"/>
              <a:buFont typeface="Noto Sans Symbols"/>
              <a:buChar char="•"/>
            </a:pPr>
            <a:r>
              <a:rPr lang="en-US" sz="1800">
                <a:latin typeface="Open Sans"/>
                <a:ea typeface="Open Sans"/>
                <a:cs typeface="Open Sans"/>
                <a:sym typeface="Open Sans"/>
              </a:rPr>
              <a:t>Explore possible synergistic activity </a:t>
            </a:r>
            <a:endParaRPr sz="1800">
              <a:latin typeface="Open Sans"/>
              <a:ea typeface="Open Sans"/>
              <a:cs typeface="Open Sans"/>
              <a:sym typeface="Open Sans"/>
            </a:endParaRPr>
          </a:p>
          <a:p>
            <a:pPr indent="0" lvl="0" marL="0" rtl="0" algn="l">
              <a:lnSpc>
                <a:spcPct val="90000"/>
              </a:lnSpc>
              <a:spcBef>
                <a:spcPts val="0"/>
              </a:spcBef>
              <a:spcAft>
                <a:spcPts val="0"/>
              </a:spcAft>
              <a:buSzPts val="2700"/>
              <a:buNone/>
            </a:pPr>
            <a:r>
              <a:rPr lang="en-US" sz="2400"/>
              <a:t>Create network to exchange key documentation easily &amp; simply</a:t>
            </a:r>
            <a:endParaRPr sz="2400"/>
          </a:p>
          <a:p>
            <a:pPr indent="0" lvl="0" marL="0" rtl="0" algn="l">
              <a:lnSpc>
                <a:spcPct val="90000"/>
              </a:lnSpc>
              <a:spcBef>
                <a:spcPts val="0"/>
              </a:spcBef>
              <a:spcAft>
                <a:spcPts val="0"/>
              </a:spcAft>
              <a:buSzPts val="2400"/>
              <a:buNone/>
            </a:pPr>
            <a:r>
              <a:rPr lang="en-US" sz="2400"/>
              <a:t>Help understand differing contexts and objectives worldwide</a:t>
            </a:r>
            <a:endParaRPr sz="2400"/>
          </a:p>
          <a:p>
            <a:pPr indent="0" lvl="0" marL="0" rtl="0" algn="l">
              <a:lnSpc>
                <a:spcPct val="90000"/>
              </a:lnSpc>
              <a:spcBef>
                <a:spcPts val="0"/>
              </a:spcBef>
              <a:spcAft>
                <a:spcPts val="0"/>
              </a:spcAft>
              <a:buSzPts val="2400"/>
              <a:buNone/>
            </a:pPr>
            <a:r>
              <a:rPr lang="en-US" sz="2400"/>
              <a:t>Understand scope and goals of other analytics communities</a:t>
            </a:r>
            <a:endParaRPr sz="2400"/>
          </a:p>
          <a:p>
            <a:pPr indent="0" lvl="0" marL="0" rtl="0" algn="l">
              <a:lnSpc>
                <a:spcPct val="90000"/>
              </a:lnSpc>
              <a:spcBef>
                <a:spcPts val="0"/>
              </a:spcBef>
              <a:spcAft>
                <a:spcPts val="0"/>
              </a:spcAft>
              <a:buSzPts val="2400"/>
              <a:buNone/>
            </a:pPr>
            <a:r>
              <a:rPr lang="en-US" sz="2400"/>
              <a:t>Seek to add value by exchange, not duplicate existing activity</a:t>
            </a:r>
            <a:endParaRPr sz="2400"/>
          </a:p>
          <a:p>
            <a:pPr indent="0" lvl="0" marL="0" rtl="0" algn="l">
              <a:lnSpc>
                <a:spcPct val="90000"/>
              </a:lnSpc>
              <a:spcBef>
                <a:spcPts val="0"/>
              </a:spcBef>
              <a:spcAft>
                <a:spcPts val="0"/>
              </a:spcAft>
              <a:buSzPts val="2400"/>
              <a:buNone/>
            </a:pPr>
            <a:r>
              <a:rPr lang="en-US" sz="2400"/>
              <a:t>Be mindful of, and dovetail with, other EDUCAUSE partnership activity</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Domain</a:t>
            </a:r>
            <a:r>
              <a:rPr b="0" i="0" lang="en-US" sz="4400" u="none" cap="none" strike="noStrike">
                <a:solidFill>
                  <a:schemeClr val="dk1"/>
                </a:solidFill>
                <a:latin typeface="Calibri"/>
                <a:ea typeface="Calibri"/>
                <a:cs typeface="Calibri"/>
                <a:sym typeface="Calibri"/>
              </a:rPr>
              <a:t> #</a:t>
            </a:r>
            <a:r>
              <a:rPr b="0" lang="en-US" sz="4400">
                <a:solidFill>
                  <a:schemeClr val="dk1"/>
                </a:solidFill>
                <a:latin typeface="Calibri"/>
                <a:ea typeface="Calibri"/>
                <a:cs typeface="Calibri"/>
                <a:sym typeface="Calibri"/>
              </a:rPr>
              <a:t>5</a:t>
            </a:r>
            <a:r>
              <a:rPr b="0" i="0" lang="en-US" sz="4400" u="none" cap="none" strike="noStrike">
                <a:solidFill>
                  <a:schemeClr val="dk1"/>
                </a:solidFill>
                <a:latin typeface="Calibri"/>
                <a:ea typeface="Calibri"/>
                <a:cs typeface="Calibri"/>
                <a:sym typeface="Calibri"/>
              </a:rPr>
              <a:t>: Engagement and Communication</a:t>
            </a:r>
            <a:endParaRPr b="0" i="0" sz="4400" u="none" cap="none" strike="noStrike">
              <a:solidFill>
                <a:schemeClr val="dk1"/>
              </a:solidFill>
              <a:latin typeface="Calibri"/>
              <a:ea typeface="Calibri"/>
              <a:cs typeface="Calibri"/>
              <a:sym typeface="Calibri"/>
            </a:endParaRPr>
          </a:p>
        </p:txBody>
      </p:sp>
      <p:sp>
        <p:nvSpPr>
          <p:cNvPr id="124" name="Google Shape;124;p22"/>
          <p:cNvSpPr txBox="1"/>
          <p:nvPr>
            <p:ph idx="1" type="body"/>
          </p:nvPr>
        </p:nvSpPr>
        <p:spPr>
          <a:xfrm>
            <a:off x="891600" y="2457050"/>
            <a:ext cx="9878100" cy="32070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90000"/>
              </a:lnSpc>
              <a:spcBef>
                <a:spcPts val="0"/>
              </a:spcBef>
              <a:spcAft>
                <a:spcPts val="0"/>
              </a:spcAft>
              <a:buClr>
                <a:schemeClr val="dk1"/>
              </a:buClr>
              <a:buSzPts val="2400"/>
              <a:buFont typeface="Calibri"/>
              <a:buChar char="●"/>
            </a:pPr>
            <a:r>
              <a:rPr lang="en-US" sz="2400">
                <a:latin typeface="Calibri"/>
                <a:ea typeface="Calibri"/>
                <a:cs typeface="Calibri"/>
                <a:sym typeface="Calibri"/>
              </a:rPr>
              <a:t>Slack Channel - feel free to join the discussion here: (</a:t>
            </a:r>
            <a:r>
              <a:rPr lang="en-US" sz="2400" u="sng">
                <a:solidFill>
                  <a:schemeClr val="hlink"/>
                </a:solidFill>
                <a:latin typeface="Calibri"/>
                <a:ea typeface="Calibri"/>
                <a:cs typeface="Calibri"/>
                <a:sym typeface="Calibri"/>
                <a:hlinkClick r:id="rId3"/>
              </a:rPr>
              <a:t>invite link</a:t>
            </a:r>
            <a:r>
              <a:rPr lang="en-US" sz="2400">
                <a:latin typeface="Calibri"/>
                <a:ea typeface="Calibri"/>
                <a:cs typeface="Calibri"/>
                <a:sym typeface="Calibri"/>
              </a:rPr>
              <a:t>)</a:t>
            </a:r>
            <a:endParaRPr sz="1800">
              <a:latin typeface="Calibri"/>
              <a:ea typeface="Calibri"/>
              <a:cs typeface="Calibri"/>
              <a:sym typeface="Calibri"/>
            </a:endParaRPr>
          </a:p>
          <a:p>
            <a:pPr indent="-381000" lvl="0" marL="4572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ListServ: STUDENTSUCCESS@LISTSERV.EDUCAUSE.EDU</a:t>
            </a:r>
            <a:endParaRPr sz="2400">
              <a:latin typeface="Calibri"/>
              <a:ea typeface="Calibri"/>
              <a:cs typeface="Calibri"/>
              <a:sym typeface="Calibri"/>
            </a:endParaRPr>
          </a:p>
          <a:p>
            <a:pPr indent="-381000" lvl="0" marL="457200" marR="0" rtl="0" algn="l">
              <a:lnSpc>
                <a:spcPct val="90000"/>
              </a:lnSpc>
              <a:spcBef>
                <a:spcPts val="0"/>
              </a:spcBef>
              <a:spcAft>
                <a:spcPts val="0"/>
              </a:spcAft>
              <a:buSzPts val="2400"/>
              <a:buFont typeface="Calibri"/>
              <a:buChar char="●"/>
            </a:pPr>
            <a:r>
              <a:rPr lang="en-US" sz="2400">
                <a:latin typeface="Calibri"/>
                <a:ea typeface="Calibri"/>
                <a:cs typeface="Calibri"/>
                <a:sym typeface="Calibri"/>
              </a:rPr>
              <a:t>Guidelines for Participation: </a:t>
            </a:r>
            <a:r>
              <a:rPr lang="en-US" sz="1800" u="sng">
                <a:solidFill>
                  <a:schemeClr val="hlink"/>
                </a:solidFill>
                <a:latin typeface="Calibri"/>
                <a:ea typeface="Calibri"/>
                <a:cs typeface="Calibri"/>
                <a:sym typeface="Calibri"/>
                <a:hlinkClick r:id="rId4"/>
              </a:rPr>
              <a:t>https://www.educause.edu/community/community-group-participation-guidelines</a:t>
            </a:r>
            <a:endParaRPr sz="1800">
              <a:latin typeface="Calibri"/>
              <a:ea typeface="Calibri"/>
              <a:cs typeface="Calibri"/>
              <a:sym typeface="Calibri"/>
            </a:endParaRPr>
          </a:p>
          <a:p>
            <a:pPr indent="0" lvl="0" marL="0" marR="0" rtl="0" algn="l">
              <a:lnSpc>
                <a:spcPct val="90000"/>
              </a:lnSpc>
              <a:spcBef>
                <a:spcPts val="0"/>
              </a:spcBef>
              <a:spcAft>
                <a:spcPts val="0"/>
              </a:spcAft>
              <a:buNone/>
            </a:pPr>
            <a:r>
              <a:t/>
            </a:r>
            <a:endParaRPr sz="1800">
              <a:latin typeface="Calibri"/>
              <a:ea typeface="Calibri"/>
              <a:cs typeface="Calibri"/>
              <a:sym typeface="Calibri"/>
            </a:endParaRPr>
          </a:p>
          <a:p>
            <a:pPr indent="0" lvl="0" marL="0" marR="0" rtl="0" algn="l">
              <a:lnSpc>
                <a:spcPct val="90000"/>
              </a:lnSpc>
              <a:spcBef>
                <a:spcPts val="0"/>
              </a:spcBef>
              <a:spcAft>
                <a:spcPts val="0"/>
              </a:spcAft>
              <a:buNone/>
            </a:pPr>
            <a:r>
              <a:t/>
            </a:r>
            <a:endParaRPr sz="1800">
              <a:latin typeface="Calibri"/>
              <a:ea typeface="Calibri"/>
              <a:cs typeface="Calibri"/>
              <a:sym typeface="Calibri"/>
            </a:endParaRPr>
          </a:p>
          <a:p>
            <a:pPr indent="0" lvl="0" marL="0" marR="0" rtl="0" algn="ctr">
              <a:lnSpc>
                <a:spcPct val="90000"/>
              </a:lnSpc>
              <a:spcBef>
                <a:spcPts val="0"/>
              </a:spcBef>
              <a:spcAft>
                <a:spcPts val="0"/>
              </a:spcAft>
              <a:buNone/>
            </a:pPr>
            <a:r>
              <a:rPr i="1" lang="en-US" sz="3600">
                <a:latin typeface="Calibri"/>
                <a:ea typeface="Calibri"/>
                <a:cs typeface="Calibri"/>
                <a:sym typeface="Calibri"/>
              </a:rPr>
              <a:t>Post Responsibly</a:t>
            </a:r>
            <a:endParaRPr i="1" sz="3600">
              <a:latin typeface="Calibri"/>
              <a:ea typeface="Calibri"/>
              <a:cs typeface="Calibri"/>
              <a:sym typeface="Calibri"/>
            </a:endParaRPr>
          </a:p>
        </p:txBody>
      </p:sp>
      <p:pic>
        <p:nvPicPr>
          <p:cNvPr id="125" name="Google Shape;125;p22"/>
          <p:cNvPicPr preferRelativeResize="0"/>
          <p:nvPr/>
        </p:nvPicPr>
        <p:blipFill rotWithShape="1">
          <a:blip r:embed="rId5">
            <a:alphaModFix/>
          </a:blip>
          <a:srcRect b="0" l="0" r="0" t="0"/>
          <a:stretch/>
        </p:blipFill>
        <p:spPr>
          <a:xfrm>
            <a:off x="8661470" y="3904035"/>
            <a:ext cx="1771650" cy="1752600"/>
          </a:xfrm>
          <a:prstGeom prst="rect">
            <a:avLst/>
          </a:prstGeom>
          <a:noFill/>
          <a:ln>
            <a:noFill/>
          </a:ln>
        </p:spPr>
      </p:pic>
      <p:sp>
        <p:nvSpPr>
          <p:cNvPr id="126" name="Google Shape;126;p22"/>
          <p:cNvSpPr txBox="1"/>
          <p:nvPr/>
        </p:nvSpPr>
        <p:spPr>
          <a:xfrm>
            <a:off x="8643125" y="5580425"/>
            <a:ext cx="3307500" cy="5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600">
                <a:latin typeface="Calibri"/>
                <a:ea typeface="Calibri"/>
                <a:cs typeface="Calibri"/>
                <a:sym typeface="Calibri"/>
              </a:rPr>
              <a:t>Linda Feng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Unicon</a:t>
            </a:r>
            <a:endParaRPr b="1" sz="16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609600" y="584200"/>
            <a:ext cx="10160100" cy="73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lang="en-US" sz="4400">
                <a:solidFill>
                  <a:schemeClr val="dk1"/>
                </a:solidFill>
                <a:latin typeface="Calibri"/>
                <a:ea typeface="Calibri"/>
                <a:cs typeface="Calibri"/>
                <a:sym typeface="Calibri"/>
              </a:rPr>
              <a:t>What have we been doing? </a:t>
            </a:r>
            <a:endParaRPr b="0" sz="44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400"/>
              <a:buFont typeface="Calibri"/>
              <a:buNone/>
            </a:pPr>
            <a:r>
              <a:rPr b="0" lang="en-US" sz="3600">
                <a:solidFill>
                  <a:schemeClr val="dk1"/>
                </a:solidFill>
                <a:latin typeface="Calibri"/>
                <a:ea typeface="Calibri"/>
                <a:cs typeface="Calibri"/>
                <a:sym typeface="Calibri"/>
              </a:rPr>
              <a:t>(other than meeting every two weeks)</a:t>
            </a:r>
            <a:endParaRPr b="0" sz="3600">
              <a:solidFill>
                <a:schemeClr val="dk1"/>
              </a:solidFill>
              <a:latin typeface="Calibri"/>
              <a:ea typeface="Calibri"/>
              <a:cs typeface="Calibri"/>
              <a:sym typeface="Calibri"/>
            </a:endParaRPr>
          </a:p>
        </p:txBody>
      </p:sp>
      <p:sp>
        <p:nvSpPr>
          <p:cNvPr id="133" name="Google Shape;133;p23"/>
          <p:cNvSpPr txBox="1"/>
          <p:nvPr>
            <p:ph idx="1" type="body"/>
          </p:nvPr>
        </p:nvSpPr>
        <p:spPr>
          <a:xfrm>
            <a:off x="609600" y="1498601"/>
            <a:ext cx="10160100" cy="4165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sz="2800">
              <a:latin typeface="Calibri"/>
              <a:ea typeface="Calibri"/>
              <a:cs typeface="Calibri"/>
              <a:sym typeface="Calibri"/>
            </a:endParaRPr>
          </a:p>
          <a:p>
            <a:pPr indent="-254000" lvl="1" marL="685800" rtl="0" algn="l">
              <a:lnSpc>
                <a:spcPct val="90000"/>
              </a:lnSpc>
              <a:spcBef>
                <a:spcPts val="500"/>
              </a:spcBef>
              <a:spcAft>
                <a:spcPts val="0"/>
              </a:spcAft>
              <a:buClr>
                <a:schemeClr val="dk1"/>
              </a:buClr>
              <a:buSzPts val="2800"/>
              <a:buFont typeface="Arial"/>
              <a:buChar char="•"/>
            </a:pPr>
            <a:r>
              <a:rPr lang="en-US" sz="2800"/>
              <a:t>Webinars, 4 webinars since last year, total 189 attendees</a:t>
            </a:r>
            <a:endParaRPr sz="2800"/>
          </a:p>
          <a:p>
            <a:pPr indent="-228600" lvl="1" marL="685800" marR="0" rtl="0" algn="l">
              <a:lnSpc>
                <a:spcPct val="90000"/>
              </a:lnSpc>
              <a:spcBef>
                <a:spcPts val="500"/>
              </a:spcBef>
              <a:spcAft>
                <a:spcPts val="0"/>
              </a:spcAft>
              <a:buClr>
                <a:schemeClr val="dk1"/>
              </a:buClr>
              <a:buSzPts val="2400"/>
              <a:buFont typeface="Arial"/>
              <a:buChar char="•"/>
            </a:pPr>
            <a:r>
              <a:rPr lang="en-US" sz="2800"/>
              <a:t>Discussions on Slack </a:t>
            </a:r>
            <a:endParaRPr sz="2800"/>
          </a:p>
          <a:p>
            <a:pPr indent="-254000" lvl="2" marL="1524000" marR="0" rtl="0" algn="l">
              <a:lnSpc>
                <a:spcPct val="90000"/>
              </a:lnSpc>
              <a:spcBef>
                <a:spcPts val="500"/>
              </a:spcBef>
              <a:spcAft>
                <a:spcPts val="0"/>
              </a:spcAft>
              <a:buClr>
                <a:schemeClr val="dk1"/>
              </a:buClr>
              <a:buSzPts val="2400"/>
              <a:buFont typeface="Arial"/>
              <a:buChar char="•"/>
            </a:pPr>
            <a:r>
              <a:rPr lang="en-US" sz="2800"/>
              <a:t>Members tripled in last 9 months, now almost 200 </a:t>
            </a:r>
            <a:endParaRPr sz="2800"/>
          </a:p>
          <a:p>
            <a:pPr indent="-254000" lvl="1" marL="685800" marR="0" rtl="0" algn="l">
              <a:lnSpc>
                <a:spcPct val="90000"/>
              </a:lnSpc>
              <a:spcBef>
                <a:spcPts val="500"/>
              </a:spcBef>
              <a:spcAft>
                <a:spcPts val="0"/>
              </a:spcAft>
              <a:buClr>
                <a:schemeClr val="dk1"/>
              </a:buClr>
              <a:buSzPts val="2800"/>
              <a:buFont typeface="Arial"/>
              <a:buChar char="•"/>
            </a:pPr>
            <a:r>
              <a:rPr lang="en-US" sz="2800"/>
              <a:t>Survey</a:t>
            </a:r>
            <a:endParaRPr sz="2800"/>
          </a:p>
          <a:p>
            <a:pPr indent="-254000" lvl="1" marL="685800" marR="0" rtl="0" algn="l">
              <a:lnSpc>
                <a:spcPct val="90000"/>
              </a:lnSpc>
              <a:spcBef>
                <a:spcPts val="500"/>
              </a:spcBef>
              <a:spcAft>
                <a:spcPts val="0"/>
              </a:spcAft>
              <a:buClr>
                <a:schemeClr val="dk1"/>
              </a:buClr>
              <a:buSzPts val="2800"/>
              <a:buFont typeface="Arial"/>
              <a:buChar char="•"/>
            </a:pPr>
            <a:r>
              <a:rPr lang="en-US" sz="2800"/>
              <a:t>Resource Hub </a:t>
            </a:r>
            <a:endParaRPr sz="2800"/>
          </a:p>
          <a:p>
            <a:pPr indent="-279400" lvl="2" marL="1524000" marR="0" rtl="0" algn="l">
              <a:lnSpc>
                <a:spcPct val="90000"/>
              </a:lnSpc>
              <a:spcBef>
                <a:spcPts val="500"/>
              </a:spcBef>
              <a:spcAft>
                <a:spcPts val="0"/>
              </a:spcAft>
              <a:buSzPts val="2800"/>
              <a:buChar char="•"/>
            </a:pPr>
            <a:r>
              <a:rPr lang="en-US" sz="2800"/>
              <a:t>Click the SSA CG Webiste link at </a:t>
            </a:r>
            <a:r>
              <a:rPr lang="en-US" sz="2800" u="sng">
                <a:solidFill>
                  <a:schemeClr val="hlink"/>
                </a:solidFill>
                <a:hlinkClick r:id="rId3"/>
              </a:rPr>
              <a:t>http://tiny.cc/SSACG</a:t>
            </a:r>
            <a:endParaRPr sz="2800"/>
          </a:p>
          <a:p>
            <a:pPr indent="-254000" lvl="1" marL="685800" marR="0" rtl="0" algn="l">
              <a:lnSpc>
                <a:spcPct val="90000"/>
              </a:lnSpc>
              <a:spcBef>
                <a:spcPts val="500"/>
              </a:spcBef>
              <a:spcAft>
                <a:spcPts val="0"/>
              </a:spcAft>
              <a:buClr>
                <a:schemeClr val="dk1"/>
              </a:buClr>
              <a:buSzPts val="2800"/>
              <a:buFont typeface="Arial"/>
              <a:buChar char="•"/>
            </a:pPr>
            <a:r>
              <a:rPr lang="en-US" sz="2800"/>
              <a:t>Global Conversations with Jisc and Université de Lorraine</a:t>
            </a:r>
            <a:endParaRPr sz="2800"/>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9_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