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4"/>
  </p:notesMasterIdLst>
  <p:sldIdLst>
    <p:sldId id="261" r:id="rId3"/>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48"/>
  </p:normalViewPr>
  <p:slideViewPr>
    <p:cSldViewPr>
      <p:cViewPr>
        <p:scale>
          <a:sx n="100" d="100"/>
          <a:sy n="100" d="100"/>
        </p:scale>
        <p:origin x="-3448" y="-16120"/>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2C4C1-AD25-4B84-AE0F-93CBC010792A}" type="datetimeFigureOut">
              <a:rPr lang="en-US" smtClean="0"/>
              <a:t>10/9/19</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12FD9-1BE5-411A-B4B2-E7925D470EC6}" type="slidenum">
              <a:rPr lang="en-US" smtClean="0"/>
              <a:t>‹#›</a:t>
            </a:fld>
            <a:endParaRPr lang="en-US"/>
          </a:p>
        </p:txBody>
      </p:sp>
    </p:spTree>
    <p:extLst>
      <p:ext uri="{BB962C8B-B14F-4D97-AF65-F5344CB8AC3E}">
        <p14:creationId xmlns:p14="http://schemas.microsoft.com/office/powerpoint/2010/main" val="35423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412FD9-1BE5-411A-B4B2-E7925D470EC6}" type="slidenum">
              <a:rPr lang="en-US" smtClean="0"/>
              <a:t>1</a:t>
            </a:fld>
            <a:endParaRPr lang="en-US"/>
          </a:p>
        </p:txBody>
      </p:sp>
    </p:spTree>
    <p:extLst>
      <p:ext uri="{BB962C8B-B14F-4D97-AF65-F5344CB8AC3E}">
        <p14:creationId xmlns:p14="http://schemas.microsoft.com/office/powerpoint/2010/main" val="182164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a:t>Click to edit Master title style</a:t>
            </a:r>
          </a:p>
        </p:txBody>
      </p:sp>
      <p:sp>
        <p:nvSpPr>
          <p:cNvPr id="3" name="Subtitle 2"/>
          <p:cNvSpPr>
            <a:spLocks noGrp="1"/>
          </p:cNvSpPr>
          <p:nvPr>
            <p:ph type="subTitle" idx="1"/>
          </p:nvPr>
        </p:nvSpPr>
        <p:spPr>
          <a:xfrm>
            <a:off x="3292475" y="18653125"/>
            <a:ext cx="15360650" cy="84137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EB1B24-CFB0-43E2-91A7-8ADD78FBDC94}"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1B24-CFB0-43E2-91A7-8ADD78FBDC94}"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1513" y="1317625"/>
            <a:ext cx="4937125"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6963" y="1317625"/>
            <a:ext cx="14662150"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1B24-CFB0-43E2-91A7-8ADD78FBDC94}"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p>
        </p:txBody>
      </p:sp>
      <p:sp>
        <p:nvSpPr>
          <p:cNvPr id="4" name="Date Placeholder 3"/>
          <p:cNvSpPr>
            <a:spLocks noGrp="1"/>
          </p:cNvSpPr>
          <p:nvPr>
            <p:ph type="dt" sz="half" idx="10"/>
          </p:nvPr>
        </p:nvSpPr>
        <p:spPr/>
        <p:txBody>
          <a:bodyPr/>
          <a:lstStyle/>
          <a:p>
            <a:fld id="{5A4B285A-D6BC-4AF1-9549-B11F700D9D77}" type="datetimeFigureOut">
              <a:rPr lang="en-US" smtClean="0"/>
              <a:pPr/>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351416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B285A-D6BC-4AF1-9549-B11F700D9D77}" type="datetimeFigureOut">
              <a:rPr lang="en-US" smtClean="0"/>
              <a:pPr/>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285476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4B285A-D6BC-4AF1-9549-B11F700D9D77}" type="datetimeFigureOut">
              <a:rPr lang="en-US" smtClean="0"/>
              <a:pPr/>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153613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87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09960" y="8763000"/>
            <a:ext cx="93268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B285A-D6BC-4AF1-9549-B11F700D9D77}" type="datetimeFigureOut">
              <a:rPr lang="en-US" smtClean="0"/>
              <a:pPr/>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353727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B285A-D6BC-4AF1-9549-B11F700D9D77}" type="datetimeFigureOut">
              <a:rPr lang="en-US" smtClean="0"/>
              <a:pPr/>
              <a:t>10/9/19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66056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B285A-D6BC-4AF1-9549-B11F700D9D77}" type="datetimeFigureOut">
              <a:rPr lang="en-US" smtClean="0"/>
              <a:pPr/>
              <a:t>10/9/19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64612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B285A-D6BC-4AF1-9549-B11F700D9D77}" type="datetimeFigureOut">
              <a:rPr lang="en-US" smtClean="0"/>
              <a:pPr/>
              <a:t>10/9/19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237367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5A4B285A-D6BC-4AF1-9549-B11F700D9D77}" type="datetimeFigureOut">
              <a:rPr lang="en-US" smtClean="0"/>
              <a:pPr/>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207364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1B24-CFB0-43E2-91A7-8ADD78FBDC94}"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Edit Master text styles</a:t>
            </a:r>
          </a:p>
        </p:txBody>
      </p:sp>
      <p:sp>
        <p:nvSpPr>
          <p:cNvPr id="5" name="Date Placeholder 4"/>
          <p:cNvSpPr>
            <a:spLocks noGrp="1"/>
          </p:cNvSpPr>
          <p:nvPr>
            <p:ph type="dt" sz="half" idx="10"/>
          </p:nvPr>
        </p:nvSpPr>
        <p:spPr/>
        <p:txBody>
          <a:bodyPr/>
          <a:lstStyle/>
          <a:p>
            <a:fld id="{5A4B285A-D6BC-4AF1-9549-B11F700D9D77}" type="datetimeFigureOut">
              <a:rPr lang="en-US" smtClean="0"/>
              <a:pPr/>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179403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B285A-D6BC-4AF1-9549-B11F700D9D77}" type="datetimeFigureOut">
              <a:rPr lang="en-US" smtClean="0"/>
              <a:pPr/>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2784261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B285A-D6BC-4AF1-9549-B11F700D9D77}" type="datetimeFigureOut">
              <a:rPr lang="en-US" smtClean="0"/>
              <a:pPr/>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F8F8A-E237-4B73-A6D8-EBF7AA8A4D9A}" type="slidenum">
              <a:rPr lang="en-US" smtClean="0"/>
              <a:pPr/>
              <a:t>‹#›</a:t>
            </a:fld>
            <a:endParaRPr lang="en-US"/>
          </a:p>
        </p:txBody>
      </p:sp>
    </p:spTree>
    <p:extLst>
      <p:ext uri="{BB962C8B-B14F-4D97-AF65-F5344CB8AC3E}">
        <p14:creationId xmlns:p14="http://schemas.microsoft.com/office/powerpoint/2010/main" val="41273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B1B24-CFB0-43E2-91A7-8ADD78FBDC94}"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6963" y="7680325"/>
            <a:ext cx="97996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49000" y="7680325"/>
            <a:ext cx="97996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EB1B24-CFB0-43E2-91A7-8ADD78FBDC94}"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EB1B24-CFB0-43E2-91A7-8ADD78FBDC94}" type="datetimeFigureOut">
              <a:rPr lang="en-US" smtClean="0"/>
              <a:t>10/9/19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EB1B24-CFB0-43E2-91A7-8ADD78FBDC94}" type="datetimeFigureOut">
              <a:rPr lang="en-US" smtClean="0"/>
              <a:t>10/9/19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B1B24-CFB0-43E2-91A7-8ADD78FBDC94}" type="datetimeFigureOut">
              <a:rPr lang="en-US" smtClean="0"/>
              <a:t>10/9/19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1B24-CFB0-43E2-91A7-8ADD78FBDC94}"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1B24-CFB0-43E2-91A7-8ADD78FBDC94}"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8242-5016-4C5F-983D-0899ECF494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963" y="1317625"/>
            <a:ext cx="19751675" cy="548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96963" y="7680325"/>
            <a:ext cx="19751675" cy="21724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6963" y="30510163"/>
            <a:ext cx="5121275"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EB1B24-CFB0-43E2-91A7-8ADD78FBDC94}" type="datetimeFigureOut">
              <a:rPr lang="en-US" smtClean="0"/>
              <a:t>10/9/19</a:t>
            </a:fld>
            <a:endParaRPr lang="en-US"/>
          </a:p>
        </p:txBody>
      </p:sp>
      <p:sp>
        <p:nvSpPr>
          <p:cNvPr id="5" name="Footer Placeholder 4"/>
          <p:cNvSpPr>
            <a:spLocks noGrp="1"/>
          </p:cNvSpPr>
          <p:nvPr>
            <p:ph type="ftr" sz="quarter" idx="3"/>
          </p:nvPr>
        </p:nvSpPr>
        <p:spPr>
          <a:xfrm>
            <a:off x="7497763" y="30510163"/>
            <a:ext cx="6950075"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363" y="30510163"/>
            <a:ext cx="5121275"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3E4E8242-5016-4C5F-983D-0899ECF494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24EB1B24-CFB0-43E2-91A7-8ADD78FBDC94}" type="datetimeFigureOut">
              <a:rPr lang="en-US" smtClean="0"/>
              <a:t>10/9/19</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3E4E8242-5016-4C5F-983D-0899ECF4946A}" type="slidenum">
              <a:rPr lang="en-US" smtClean="0"/>
              <a:t>‹#›</a:t>
            </a:fld>
            <a:endParaRPr lang="en-US"/>
          </a:p>
        </p:txBody>
      </p:sp>
    </p:spTree>
    <p:extLst>
      <p:ext uri="{BB962C8B-B14F-4D97-AF65-F5344CB8AC3E}">
        <p14:creationId xmlns:p14="http://schemas.microsoft.com/office/powerpoint/2010/main" val="6443992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hyperlink" Target="mailto:rlutz@ggc.edu" TargetMode="External"/><Relationship Id="rId10" Type="http://schemas.openxmlformats.org/officeDocument/2006/relationships/image" Target="../media/image8.jp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hyperlink" Target="mailto:dbehmke@gg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48000">
              <a:schemeClr val="tx1">
                <a:lumMod val="50000"/>
                <a:lumOff val="50000"/>
              </a:schemeClr>
            </a:gs>
          </a:gsLst>
          <a:lin ang="54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410ED-9014-4316-888E-C808B4195A86}"/>
              </a:ext>
            </a:extLst>
          </p:cNvPr>
          <p:cNvSpPr txBox="1"/>
          <p:nvPr/>
        </p:nvSpPr>
        <p:spPr>
          <a:xfrm>
            <a:off x="10515600" y="16002000"/>
            <a:ext cx="914400" cy="914400"/>
          </a:xfrm>
          <a:prstGeom prst="rect">
            <a:avLst/>
          </a:prstGeom>
          <a:noFill/>
        </p:spPr>
        <p:txBody>
          <a:bodyPr wrap="square" rtlCol="0">
            <a:spAutoFit/>
          </a:bodyPr>
          <a:lstStyle/>
          <a:p>
            <a:endParaRPr lang="en-US"/>
          </a:p>
        </p:txBody>
      </p:sp>
      <p:sp>
        <p:nvSpPr>
          <p:cNvPr id="13" name="Rectangle 12">
            <a:extLst>
              <a:ext uri="{FF2B5EF4-FFF2-40B4-BE49-F238E27FC236}">
                <a16:creationId xmlns:a16="http://schemas.microsoft.com/office/drawing/2014/main" id="{F18D6FE5-8C7F-4237-A859-D4A78EE88CD9}"/>
              </a:ext>
            </a:extLst>
          </p:cNvPr>
          <p:cNvSpPr/>
          <p:nvPr/>
        </p:nvSpPr>
        <p:spPr>
          <a:xfrm>
            <a:off x="5146158" y="3338623"/>
            <a:ext cx="45719" cy="11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F30437-400B-4310-B613-7170A22AB207}"/>
              </a:ext>
            </a:extLst>
          </p:cNvPr>
          <p:cNvSpPr txBox="1"/>
          <p:nvPr/>
        </p:nvSpPr>
        <p:spPr>
          <a:xfrm>
            <a:off x="309884" y="295856"/>
            <a:ext cx="21334873" cy="3403046"/>
          </a:xfrm>
          <a:prstGeom prst="rect">
            <a:avLst/>
          </a:prstGeom>
          <a:solidFill>
            <a:schemeClr val="accent6">
              <a:lumMod val="40000"/>
              <a:lumOff val="60000"/>
            </a:schemeClr>
          </a:solidFill>
          <a:ln w="76200">
            <a:solidFill>
              <a:schemeClr val="accent6"/>
            </a:solidFill>
          </a:ln>
        </p:spPr>
        <p:style>
          <a:lnRef idx="2">
            <a:schemeClr val="dk1"/>
          </a:lnRef>
          <a:fillRef idx="1">
            <a:schemeClr val="lt1"/>
          </a:fillRef>
          <a:effectRef idx="0">
            <a:schemeClr val="dk1"/>
          </a:effectRef>
          <a:fontRef idx="minor">
            <a:schemeClr val="dk1"/>
          </a:fontRef>
        </p:style>
        <p:txBody>
          <a:bodyPr wrap="square" rtlCol="0" anchor="b">
            <a:spAutoFit/>
          </a:bodyPr>
          <a:lstStyle/>
          <a:p>
            <a:pPr algn="ctr"/>
            <a:r>
              <a:rPr lang="en-US" sz="6000" b="1" dirty="0"/>
              <a:t>                  Shared Augmented Reality Experience of 3D Molecules for Chemistry Students</a:t>
            </a:r>
          </a:p>
          <a:p>
            <a:pPr algn="ctr"/>
            <a:r>
              <a:rPr lang="en-US" sz="4800" dirty="0"/>
              <a:t> Ayesha Shaik, Jeremiah Anderson, Richard Smith</a:t>
            </a:r>
            <a:endParaRPr lang="en-US" sz="4800" dirty="0">
              <a:cs typeface="Calibri"/>
            </a:endParaRPr>
          </a:p>
          <a:p>
            <a:pPr algn="ctr"/>
            <a:r>
              <a:rPr lang="en-US" sz="4800" dirty="0"/>
              <a:t>Georgia Gwinnett College, Lawrenceville, GA, 30043</a:t>
            </a:r>
            <a:endParaRPr lang="en-US" sz="4800" dirty="0">
              <a:cs typeface="Calibri"/>
            </a:endParaRPr>
          </a:p>
        </p:txBody>
      </p:sp>
      <p:sp>
        <p:nvSpPr>
          <p:cNvPr id="19" name="Rectangle: Rounded Corners 18">
            <a:extLst>
              <a:ext uri="{FF2B5EF4-FFF2-40B4-BE49-F238E27FC236}">
                <a16:creationId xmlns:a16="http://schemas.microsoft.com/office/drawing/2014/main" id="{231EFE6E-FD26-4050-B8DA-458BA52D2E5B}"/>
              </a:ext>
            </a:extLst>
          </p:cNvPr>
          <p:cNvSpPr/>
          <p:nvPr/>
        </p:nvSpPr>
        <p:spPr>
          <a:xfrm>
            <a:off x="303494" y="8734006"/>
            <a:ext cx="6675120" cy="4386718"/>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lIns="182880" rIns="182880" rtlCol="0" anchor="t"/>
          <a:lstStyle/>
          <a:p>
            <a:pPr algn="ctr"/>
            <a:r>
              <a:rPr lang="en-US" sz="4400" b="1" dirty="0"/>
              <a:t>What’s The Problem?</a:t>
            </a:r>
            <a:endParaRPr lang="en-US" dirty="0"/>
          </a:p>
          <a:p>
            <a:pPr marL="228600" indent="-228600">
              <a:buFont typeface="Arial" panose="020B0604020202020204" pitchFamily="34" charset="0"/>
              <a:buChar char="•"/>
            </a:pPr>
            <a:r>
              <a:rPr lang="en-US" sz="3600" dirty="0"/>
              <a:t>High failure rate in Chemistry.</a:t>
            </a:r>
            <a:endParaRPr lang="en-US" sz="3600" dirty="0">
              <a:cs typeface="Calibri"/>
            </a:endParaRPr>
          </a:p>
          <a:p>
            <a:pPr marL="228600" indent="-228600">
              <a:buFont typeface="Arial" panose="020B0604020202020204" pitchFamily="34" charset="0"/>
              <a:buChar char="•"/>
            </a:pPr>
            <a:r>
              <a:rPr lang="en-US" sz="3600" dirty="0"/>
              <a:t>Understanding the sub microscopic when interpreting macroscopic level</a:t>
            </a:r>
            <a:r>
              <a:rPr lang="en-US" sz="3600" baseline="30000" dirty="0"/>
              <a:t>1</a:t>
            </a:r>
            <a:endParaRPr lang="en-US" sz="3600" baseline="30000" dirty="0">
              <a:cs typeface="Calibri"/>
            </a:endParaRPr>
          </a:p>
          <a:p>
            <a:pPr marL="228600" indent="-228600">
              <a:buFont typeface="Arial" panose="020B0604020202020204" pitchFamily="34" charset="0"/>
              <a:buChar char="•"/>
            </a:pPr>
            <a:r>
              <a:rPr lang="en-US" sz="3600" dirty="0"/>
              <a:t>Limitations of current physical model kits</a:t>
            </a:r>
            <a:endParaRPr lang="en-US" sz="3600" dirty="0">
              <a:cs typeface="Calibri"/>
            </a:endParaRPr>
          </a:p>
        </p:txBody>
      </p:sp>
      <p:sp>
        <p:nvSpPr>
          <p:cNvPr id="21" name="Rectangle: Rounded Corners 20">
            <a:extLst>
              <a:ext uri="{FF2B5EF4-FFF2-40B4-BE49-F238E27FC236}">
                <a16:creationId xmlns:a16="http://schemas.microsoft.com/office/drawing/2014/main" id="{D4D98C7E-E4AD-4B9A-864F-B5AD9B3B4324}"/>
              </a:ext>
            </a:extLst>
          </p:cNvPr>
          <p:cNvSpPr/>
          <p:nvPr/>
        </p:nvSpPr>
        <p:spPr>
          <a:xfrm>
            <a:off x="7306672" y="8708121"/>
            <a:ext cx="7315200" cy="4383001"/>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lIns="182880" rIns="182880" rtlCol="0" anchor="t"/>
          <a:lstStyle/>
          <a:p>
            <a:pPr algn="ctr"/>
            <a:r>
              <a:rPr lang="en-US" sz="4400" b="1" dirty="0"/>
              <a:t>What are the Benefits of AR?</a:t>
            </a:r>
            <a:endParaRPr lang="en-US" sz="3600" dirty="0"/>
          </a:p>
          <a:p>
            <a:pPr marL="228600" indent="-228600">
              <a:buFont typeface="Arial" panose="020B0604020202020204" pitchFamily="34" charset="0"/>
              <a:buChar char="•"/>
            </a:pPr>
            <a:r>
              <a:rPr lang="en-US" sz="3600" dirty="0"/>
              <a:t>Increased interest</a:t>
            </a:r>
            <a:r>
              <a:rPr lang="en-US" sz="3600" dirty="0">
                <a:cs typeface="Calibri" panose="020F0502020204030204"/>
              </a:rPr>
              <a:t>, c</a:t>
            </a:r>
            <a:r>
              <a:rPr lang="en-US" sz="3600" dirty="0"/>
              <a:t>ollaboration, speed of results</a:t>
            </a:r>
            <a:r>
              <a:rPr lang="en-US" sz="3600" baseline="30000" dirty="0"/>
              <a:t>2</a:t>
            </a:r>
            <a:endParaRPr lang="en-US" sz="3600" baseline="30000" dirty="0">
              <a:cs typeface="Calibri" panose="020F0502020204030204"/>
            </a:endParaRPr>
          </a:p>
          <a:p>
            <a:pPr marL="228600" indent="-228600">
              <a:buFont typeface="Arial" panose="020B0604020202020204" pitchFamily="34" charset="0"/>
              <a:buChar char="•"/>
            </a:pPr>
            <a:r>
              <a:rPr lang="en-US" sz="3600" dirty="0"/>
              <a:t>No specialized equipment</a:t>
            </a:r>
            <a:endParaRPr lang="en-US" sz="3600" dirty="0">
              <a:cs typeface="Calibri" panose="020F0502020204030204"/>
            </a:endParaRPr>
          </a:p>
          <a:p>
            <a:pPr marL="228600" indent="-228600">
              <a:buFont typeface="Arial" panose="020B0604020202020204" pitchFamily="34" charset="0"/>
              <a:buChar char="•"/>
            </a:pPr>
            <a:r>
              <a:rPr lang="en-US" sz="3600" dirty="0"/>
              <a:t>More accurate models</a:t>
            </a:r>
          </a:p>
          <a:p>
            <a:pPr marL="228600" indent="-228600">
              <a:buFont typeface="Arial" panose="020B0604020202020204" pitchFamily="34" charset="0"/>
              <a:buChar char="•"/>
            </a:pPr>
            <a:r>
              <a:rPr lang="en-US" sz="3600" dirty="0">
                <a:cs typeface="Calibri"/>
              </a:rPr>
              <a:t>Content quality improvement</a:t>
            </a:r>
          </a:p>
        </p:txBody>
      </p:sp>
      <p:sp>
        <p:nvSpPr>
          <p:cNvPr id="22" name="Rectangle: Rounded Corners 21">
            <a:extLst>
              <a:ext uri="{FF2B5EF4-FFF2-40B4-BE49-F238E27FC236}">
                <a16:creationId xmlns:a16="http://schemas.microsoft.com/office/drawing/2014/main" id="{778ADB63-1B91-443B-B610-2356A696688A}"/>
              </a:ext>
            </a:extLst>
          </p:cNvPr>
          <p:cNvSpPr/>
          <p:nvPr/>
        </p:nvSpPr>
        <p:spPr>
          <a:xfrm>
            <a:off x="14947316" y="8712840"/>
            <a:ext cx="6708622" cy="4407884"/>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t"/>
          <a:lstStyle/>
          <a:p>
            <a:pPr algn="ctr"/>
            <a:r>
              <a:rPr lang="en-US" sz="4000" b="1" dirty="0"/>
              <a:t>What’s a Solution</a:t>
            </a:r>
            <a:r>
              <a:rPr lang="en-US" sz="4400" b="1" dirty="0"/>
              <a:t>?</a:t>
            </a:r>
            <a:endParaRPr lang="en-US" dirty="0"/>
          </a:p>
          <a:p>
            <a:pPr algn="ctr"/>
            <a:endParaRPr lang="en-US" sz="1050" b="1" dirty="0"/>
          </a:p>
          <a:p>
            <a:pPr algn="ctr"/>
            <a:endParaRPr lang="en-US" sz="1050" b="1" dirty="0"/>
          </a:p>
          <a:p>
            <a:pPr algn="ctr"/>
            <a:endParaRPr lang="en-US" sz="1050" b="1" dirty="0"/>
          </a:p>
          <a:p>
            <a:pPr algn="ctr"/>
            <a:endParaRPr lang="en-US" sz="8800"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p>
          <a:p>
            <a:pPr algn="ctr"/>
            <a:endParaRPr lang="en-US" dirty="0"/>
          </a:p>
          <a:p>
            <a:pPr algn="ctr"/>
            <a:endParaRPr lang="en-US" dirty="0"/>
          </a:p>
          <a:p>
            <a:pPr algn="ctr"/>
            <a:endParaRPr lang="en-US" dirty="0"/>
          </a:p>
        </p:txBody>
      </p:sp>
      <p:sp>
        <p:nvSpPr>
          <p:cNvPr id="36" name="TextBox 35">
            <a:extLst>
              <a:ext uri="{FF2B5EF4-FFF2-40B4-BE49-F238E27FC236}">
                <a16:creationId xmlns:a16="http://schemas.microsoft.com/office/drawing/2014/main" id="{F249356F-F8D2-4818-8C06-4555FF93BC29}"/>
              </a:ext>
            </a:extLst>
          </p:cNvPr>
          <p:cNvSpPr txBox="1"/>
          <p:nvPr/>
        </p:nvSpPr>
        <p:spPr>
          <a:xfrm>
            <a:off x="154004" y="4493696"/>
            <a:ext cx="21945600" cy="207749"/>
          </a:xfrm>
          <a:prstGeom prst="rect">
            <a:avLst/>
          </a:prstGeom>
          <a:noFill/>
        </p:spPr>
        <p:txBody>
          <a:bodyPr wrap="square" rtlCol="0" anchor="t">
            <a:spAutoFit/>
          </a:bodyPr>
          <a:lstStyle/>
          <a:p>
            <a:pPr algn="just"/>
            <a:r>
              <a:rPr lang="en-US" sz="3600" dirty="0"/>
              <a:t>.</a:t>
            </a:r>
            <a:endParaRPr lang="en-US" sz="3600" dirty="0">
              <a:cs typeface="Calibri"/>
            </a:endParaRPr>
          </a:p>
        </p:txBody>
      </p:sp>
      <p:sp>
        <p:nvSpPr>
          <p:cNvPr id="25" name="Rectangle: Rounded Corners 24">
            <a:extLst>
              <a:ext uri="{FF2B5EF4-FFF2-40B4-BE49-F238E27FC236}">
                <a16:creationId xmlns:a16="http://schemas.microsoft.com/office/drawing/2014/main" id="{6EE9A88E-ADE0-4FC1-8A7E-790F938DFFA0}"/>
              </a:ext>
            </a:extLst>
          </p:cNvPr>
          <p:cNvSpPr/>
          <p:nvPr/>
        </p:nvSpPr>
        <p:spPr>
          <a:xfrm>
            <a:off x="9695879" y="24574310"/>
            <a:ext cx="6329181" cy="4439467"/>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lIns="182880" rIns="182880" rtlCol="0" anchor="t"/>
          <a:lstStyle/>
          <a:p>
            <a:pPr algn="ctr"/>
            <a:r>
              <a:rPr lang="en-US" sz="4400" b="1" dirty="0"/>
              <a:t>Challenges</a:t>
            </a:r>
            <a:endParaRPr lang="en-US" sz="4400" dirty="0"/>
          </a:p>
          <a:p>
            <a:pPr marL="228600" indent="-228600">
              <a:buFont typeface="Arial" panose="020B0604020202020204" pitchFamily="34" charset="0"/>
              <a:buChar char="•"/>
            </a:pPr>
            <a:r>
              <a:rPr lang="en-US" sz="3600" dirty="0"/>
              <a:t>Third-party SDK compatibility issues</a:t>
            </a:r>
            <a:endParaRPr lang="en-US" sz="3600" dirty="0">
              <a:cs typeface="Calibri" panose="020F0502020204030204"/>
            </a:endParaRPr>
          </a:p>
          <a:p>
            <a:pPr marL="228600" indent="-228600">
              <a:buFont typeface="Arial" panose="020B0604020202020204" pitchFamily="34" charset="0"/>
              <a:buChar char="•"/>
            </a:pPr>
            <a:r>
              <a:rPr lang="en-US" sz="3600" dirty="0"/>
              <a:t>Android vs iOS development</a:t>
            </a:r>
            <a:endParaRPr lang="en-US" sz="3600" dirty="0">
              <a:cs typeface="Calibri"/>
            </a:endParaRPr>
          </a:p>
          <a:p>
            <a:pPr marL="228600" indent="-228600">
              <a:buFont typeface="Arial" panose="020B0604020202020204" pitchFamily="34" charset="0"/>
              <a:buChar char="•"/>
            </a:pPr>
            <a:r>
              <a:rPr lang="en-US" sz="3600" dirty="0">
                <a:cs typeface="Calibri"/>
              </a:rPr>
              <a:t>Stability issues</a:t>
            </a:r>
          </a:p>
          <a:p>
            <a:pPr marL="228600" indent="-228600">
              <a:buFont typeface="Arial" panose="020B0604020202020204" pitchFamily="34" charset="0"/>
              <a:buChar char="•"/>
            </a:pPr>
            <a:r>
              <a:rPr lang="en-US" sz="3600" dirty="0">
                <a:cs typeface="Calibri"/>
              </a:rPr>
              <a:t>Software versions</a:t>
            </a:r>
          </a:p>
          <a:p>
            <a:pPr marL="228600" indent="-228600">
              <a:buFont typeface="Arial" panose="020B0604020202020204" pitchFamily="34" charset="0"/>
              <a:buChar char="•"/>
            </a:pPr>
            <a:r>
              <a:rPr lang="en-US" sz="3600" dirty="0">
                <a:cs typeface="Calibri"/>
              </a:rPr>
              <a:t>Hardware availability</a:t>
            </a:r>
          </a:p>
        </p:txBody>
      </p:sp>
      <p:sp>
        <p:nvSpPr>
          <p:cNvPr id="9" name="Rectangle 8">
            <a:extLst>
              <a:ext uri="{FF2B5EF4-FFF2-40B4-BE49-F238E27FC236}">
                <a16:creationId xmlns:a16="http://schemas.microsoft.com/office/drawing/2014/main" id="{4414AE76-46AB-479F-9B7A-72F6FF3F9BE2}"/>
              </a:ext>
            </a:extLst>
          </p:cNvPr>
          <p:cNvSpPr/>
          <p:nvPr/>
        </p:nvSpPr>
        <p:spPr>
          <a:xfrm>
            <a:off x="303493" y="3883839"/>
            <a:ext cx="21343169" cy="4605315"/>
          </a:xfrm>
          <a:prstGeom prst="rect">
            <a:avLst/>
          </a:prstGeom>
          <a:solidFill>
            <a:schemeClr val="accent6">
              <a:lumMod val="20000"/>
              <a:lumOff val="80000"/>
              <a:alpha val="99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r>
              <a:rPr lang="en-US" sz="4400" b="1" dirty="0"/>
              <a:t>Abstract: </a:t>
            </a:r>
            <a:r>
              <a:rPr lang="en-US" sz="3600" dirty="0"/>
              <a:t>Augmented Reality (AR) and Artificial Intelligence (AI) can be harnessed inside of a smart phone to enhance the education experience. The purpose of this project is to create a shared AR experience that allows users to manipulate 3D representations of molecules, using only their mobile devices. The mobile application was created using Google’s </a:t>
            </a:r>
            <a:r>
              <a:rPr lang="en-US" sz="3600" dirty="0" err="1"/>
              <a:t>ARCore</a:t>
            </a:r>
            <a:r>
              <a:rPr lang="en-US" sz="3600" dirty="0"/>
              <a:t> software to provide an AR baseline environment and Unity 3D editing software to build the application. It allows students to take concepts from the real world that are metaphysical in nature and give them an on-screen 3D model to visualize and maneuver in a virtual environment mirroring their own. The mobile application is meant to be a tool for students to improve their chemistry content knowledge using the phones in their pockets inside the classroom, and on the go. </a:t>
            </a:r>
          </a:p>
        </p:txBody>
      </p:sp>
      <p:sp>
        <p:nvSpPr>
          <p:cNvPr id="20" name="Rectangle: Rounded Corners 19">
            <a:extLst>
              <a:ext uri="{FF2B5EF4-FFF2-40B4-BE49-F238E27FC236}">
                <a16:creationId xmlns:a16="http://schemas.microsoft.com/office/drawing/2014/main" id="{655FEF84-956E-4252-B640-F0BDB25B1BEC}"/>
              </a:ext>
            </a:extLst>
          </p:cNvPr>
          <p:cNvSpPr/>
          <p:nvPr/>
        </p:nvSpPr>
        <p:spPr>
          <a:xfrm>
            <a:off x="9693038" y="29207034"/>
            <a:ext cx="6351273" cy="3444619"/>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lIns="182880" rIns="182880" rtlCol="0" anchor="t"/>
          <a:lstStyle/>
          <a:p>
            <a:pPr algn="ctr"/>
            <a:r>
              <a:rPr lang="en-US" sz="4400" b="1" dirty="0"/>
              <a:t>Future Work</a:t>
            </a:r>
            <a:endParaRPr lang="en-US" sz="4400" dirty="0"/>
          </a:p>
          <a:p>
            <a:pPr marL="228600" indent="-228600">
              <a:buFont typeface="Arial" panose="020B0604020202020204" pitchFamily="34" charset="0"/>
              <a:buChar char="•"/>
            </a:pPr>
            <a:r>
              <a:rPr lang="en-US" sz="3600" dirty="0"/>
              <a:t>Shared environment for multi-users/devices</a:t>
            </a:r>
            <a:endParaRPr lang="en-US" sz="3600" dirty="0">
              <a:cs typeface="Calibri"/>
            </a:endParaRPr>
          </a:p>
          <a:p>
            <a:pPr marL="228600" indent="-228600">
              <a:buFont typeface="Arial" panose="020B0604020202020204" pitchFamily="34" charset="0"/>
              <a:buChar char="•"/>
            </a:pPr>
            <a:r>
              <a:rPr lang="en-US" sz="3600" dirty="0"/>
              <a:t>Data persistence for single user</a:t>
            </a:r>
          </a:p>
          <a:p>
            <a:pPr marL="228600" indent="-228600">
              <a:buFont typeface="Arial" panose="020B0604020202020204" pitchFamily="34" charset="0"/>
              <a:buChar char="•"/>
            </a:pPr>
            <a:endParaRPr lang="en-US" sz="3600" dirty="0">
              <a:cs typeface="Calibri"/>
            </a:endParaRPr>
          </a:p>
        </p:txBody>
      </p:sp>
      <p:sp>
        <p:nvSpPr>
          <p:cNvPr id="27" name="Rectangle: Rounded Corners 26">
            <a:extLst>
              <a:ext uri="{FF2B5EF4-FFF2-40B4-BE49-F238E27FC236}">
                <a16:creationId xmlns:a16="http://schemas.microsoft.com/office/drawing/2014/main" id="{0F16C88A-6668-428C-913C-BA1DEBB73AC3}"/>
              </a:ext>
            </a:extLst>
          </p:cNvPr>
          <p:cNvSpPr/>
          <p:nvPr/>
        </p:nvSpPr>
        <p:spPr>
          <a:xfrm>
            <a:off x="16234410" y="24559872"/>
            <a:ext cx="5410346" cy="4451579"/>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t"/>
          <a:lstStyle/>
          <a:p>
            <a:pPr algn="ctr"/>
            <a:r>
              <a:rPr lang="en-US" sz="2000" b="1" dirty="0"/>
              <a:t>References</a:t>
            </a:r>
            <a:endParaRPr lang="en-US" sz="2000" b="1" dirty="0">
              <a:cs typeface="Calibri"/>
            </a:endParaRPr>
          </a:p>
          <a:p>
            <a:pPr marL="228600" indent="-228600">
              <a:buFont typeface="+mj-lt"/>
              <a:buAutoNum type="arabicPeriod"/>
            </a:pPr>
            <a:r>
              <a:rPr lang="en-US" dirty="0"/>
              <a:t>“Developing and using models: From macroscopic to sub-microscopic", </a:t>
            </a:r>
            <a:r>
              <a:rPr lang="en-US" i="1" dirty="0"/>
              <a:t>Royal Society of  Chemistry</a:t>
            </a:r>
            <a:r>
              <a:rPr lang="en-US" dirty="0"/>
              <a:t>, https://www.rsc.org/cpd/resource/RES00001450/from-macroscopic-to-sub-microscopic/RES00001448#!cmpid=CMP00003565, Accessed 22 Feb. 2019 </a:t>
            </a:r>
            <a:endParaRPr lang="en-US" dirty="0">
              <a:cs typeface="Calibri"/>
            </a:endParaRPr>
          </a:p>
          <a:p>
            <a:pPr marL="228600" indent="-228600">
              <a:buFont typeface="+mj-lt"/>
              <a:buAutoNum type="arabicPeriod"/>
            </a:pPr>
            <a:r>
              <a:rPr lang="en-US" dirty="0"/>
              <a:t>“Augmented Reality in Education: The Hottest EdTech Trend 2018 and How to Apply It to Your Business.” </a:t>
            </a:r>
            <a:r>
              <a:rPr lang="en-US" i="1" dirty="0"/>
              <a:t>Eastern Peak</a:t>
            </a:r>
            <a:r>
              <a:rPr lang="en-US" dirty="0"/>
              <a:t>, 24 Apr. 2018, easternpeak.com/blog/augmented-reality-in-education-the-hottest-edtech-trend-2018-and-how-to-apply-it-to-your-business/</a:t>
            </a:r>
            <a:endParaRPr lang="en-US" dirty="0">
              <a:cs typeface="Calibri"/>
            </a:endParaRPr>
          </a:p>
        </p:txBody>
      </p:sp>
      <p:sp>
        <p:nvSpPr>
          <p:cNvPr id="28" name="Rectangle: Rounded Corners 27"/>
          <p:cNvSpPr/>
          <p:nvPr/>
        </p:nvSpPr>
        <p:spPr>
          <a:xfrm>
            <a:off x="309883" y="24565697"/>
            <a:ext cx="9138916" cy="8095227"/>
          </a:xfrm>
          <a:prstGeom prst="roundRect">
            <a:avLst/>
          </a:prstGeom>
          <a:solidFill>
            <a:schemeClr val="accent6">
              <a:lumMod val="20000"/>
              <a:lumOff val="80000"/>
            </a:schemeClr>
          </a:solidFill>
          <a:ln w="76200">
            <a:solidFill>
              <a:schemeClr val="accent6"/>
            </a:solidFill>
          </a:ln>
        </p:spPr>
        <p:style>
          <a:lnRef idx="2">
            <a:schemeClr val="dk1"/>
          </a:lnRef>
          <a:fillRef idx="1">
            <a:schemeClr val="lt1"/>
          </a:fillRef>
          <a:effectRef idx="0">
            <a:schemeClr val="dk1"/>
          </a:effectRef>
          <a:fontRef idx="minor">
            <a:schemeClr val="dk1"/>
          </a:fontRef>
        </p:style>
        <p:txBody>
          <a:bodyPr rtlCol="0" anchor="t"/>
          <a:lstStyle/>
          <a:p>
            <a:pPr algn="ctr"/>
            <a:r>
              <a:rPr lang="en-US" sz="4400" b="1" dirty="0"/>
              <a:t>App Development</a:t>
            </a:r>
          </a:p>
          <a:p>
            <a:pPr algn="ctr"/>
            <a:endParaRPr lang="en-US" sz="4400"/>
          </a:p>
        </p:txBody>
      </p:sp>
      <p:grpSp>
        <p:nvGrpSpPr>
          <p:cNvPr id="26" name="Group 25">
            <a:extLst>
              <a:ext uri="{FF2B5EF4-FFF2-40B4-BE49-F238E27FC236}">
                <a16:creationId xmlns:a16="http://schemas.microsoft.com/office/drawing/2014/main" id="{BFF722CB-C3B9-489A-A573-75E5CC4D691D}"/>
              </a:ext>
            </a:extLst>
          </p:cNvPr>
          <p:cNvGrpSpPr/>
          <p:nvPr/>
        </p:nvGrpSpPr>
        <p:grpSpPr>
          <a:xfrm>
            <a:off x="431587" y="13465664"/>
            <a:ext cx="16620789" cy="10972800"/>
            <a:chOff x="263373" y="107897"/>
            <a:chExt cx="12091783" cy="6642206"/>
          </a:xfrm>
        </p:grpSpPr>
        <p:sp>
          <p:nvSpPr>
            <p:cNvPr id="29" name="Rectangle: Rounded Corners 28">
              <a:extLst>
                <a:ext uri="{FF2B5EF4-FFF2-40B4-BE49-F238E27FC236}">
                  <a16:creationId xmlns:a16="http://schemas.microsoft.com/office/drawing/2014/main" id="{C3798F4F-20D1-49C7-A2EA-5DF8CD7CC469}"/>
                </a:ext>
              </a:extLst>
            </p:cNvPr>
            <p:cNvSpPr/>
            <p:nvPr/>
          </p:nvSpPr>
          <p:spPr>
            <a:xfrm>
              <a:off x="263374" y="4121009"/>
              <a:ext cx="11959058" cy="2629094"/>
            </a:xfrm>
            <a:prstGeom prst="round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30" name="Rectangle: Rounded Corners 29">
              <a:extLst>
                <a:ext uri="{FF2B5EF4-FFF2-40B4-BE49-F238E27FC236}">
                  <a16:creationId xmlns:a16="http://schemas.microsoft.com/office/drawing/2014/main" id="{61E611C6-3884-4212-AAB5-08AC214401E5}"/>
                </a:ext>
              </a:extLst>
            </p:cNvPr>
            <p:cNvSpPr/>
            <p:nvPr/>
          </p:nvSpPr>
          <p:spPr>
            <a:xfrm>
              <a:off x="263373" y="107897"/>
              <a:ext cx="11974226" cy="28079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Rectangle: Rounded Corners 30">
              <a:extLst>
                <a:ext uri="{FF2B5EF4-FFF2-40B4-BE49-F238E27FC236}">
                  <a16:creationId xmlns:a16="http://schemas.microsoft.com/office/drawing/2014/main" id="{DC5CD5EB-3B0C-4213-95F7-9F7FF0A74D6E}"/>
                </a:ext>
              </a:extLst>
            </p:cNvPr>
            <p:cNvSpPr/>
            <p:nvPr/>
          </p:nvSpPr>
          <p:spPr>
            <a:xfrm>
              <a:off x="595033" y="452961"/>
              <a:ext cx="1990481" cy="571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Launch App</a:t>
              </a:r>
            </a:p>
          </p:txBody>
        </p:sp>
        <p:grpSp>
          <p:nvGrpSpPr>
            <p:cNvPr id="32" name="Group 31">
              <a:extLst>
                <a:ext uri="{FF2B5EF4-FFF2-40B4-BE49-F238E27FC236}">
                  <a16:creationId xmlns:a16="http://schemas.microsoft.com/office/drawing/2014/main" id="{5BA34868-CBED-437E-92B9-F5D3AA4DC93D}"/>
                </a:ext>
              </a:extLst>
            </p:cNvPr>
            <p:cNvGrpSpPr/>
            <p:nvPr/>
          </p:nvGrpSpPr>
          <p:grpSpPr>
            <a:xfrm>
              <a:off x="430436" y="992550"/>
              <a:ext cx="2268779" cy="1778722"/>
              <a:chOff x="430436" y="992550"/>
              <a:chExt cx="1918717" cy="1518745"/>
            </a:xfrm>
          </p:grpSpPr>
          <p:pic>
            <p:nvPicPr>
              <p:cNvPr id="63" name="Picture 62" descr="A close up of electronics&#10;&#10;Description automatically generated">
                <a:extLst>
                  <a:ext uri="{FF2B5EF4-FFF2-40B4-BE49-F238E27FC236}">
                    <a16:creationId xmlns:a16="http://schemas.microsoft.com/office/drawing/2014/main" id="{ABC43D6A-5B24-4DEF-8E64-934D483F2D41}"/>
                  </a:ext>
                </a:extLst>
              </p:cNvPr>
              <p:cNvPicPr>
                <a:picLocks noChangeAspect="1"/>
              </p:cNvPicPr>
              <p:nvPr/>
            </p:nvPicPr>
            <p:blipFill rotWithShape="1">
              <a:blip r:embed="rId3">
                <a:extLst>
                  <a:ext uri="{28A0092B-C50C-407E-A947-70E740481C1C}">
                    <a14:useLocalDpi xmlns:a14="http://schemas.microsoft.com/office/drawing/2010/main" val="0"/>
                  </a:ext>
                </a:extLst>
              </a:blip>
              <a:srcRect l="33025" t="18495" r="33350" b="13599"/>
              <a:stretch/>
            </p:blipFill>
            <p:spPr>
              <a:xfrm>
                <a:off x="430436" y="992550"/>
                <a:ext cx="752070" cy="1518745"/>
              </a:xfrm>
              <a:prstGeom prst="rect">
                <a:avLst/>
              </a:prstGeom>
            </p:spPr>
          </p:pic>
          <p:pic>
            <p:nvPicPr>
              <p:cNvPr id="64" name="Picture 63" descr="A picture containing electronics&#10;&#10;Description automatically generated">
                <a:extLst>
                  <a:ext uri="{FF2B5EF4-FFF2-40B4-BE49-F238E27FC236}">
                    <a16:creationId xmlns:a16="http://schemas.microsoft.com/office/drawing/2014/main" id="{2ED1AB86-A8E2-4F62-B1C9-45C22EFDFFD6}"/>
                  </a:ext>
                </a:extLst>
              </p:cNvPr>
              <p:cNvPicPr>
                <a:picLocks noChangeAspect="1"/>
              </p:cNvPicPr>
              <p:nvPr/>
            </p:nvPicPr>
            <p:blipFill rotWithShape="1">
              <a:blip r:embed="rId4">
                <a:extLst>
                  <a:ext uri="{28A0092B-C50C-407E-A947-70E740481C1C}">
                    <a14:useLocalDpi xmlns:a14="http://schemas.microsoft.com/office/drawing/2010/main" val="0"/>
                  </a:ext>
                </a:extLst>
              </a:blip>
              <a:srcRect l="42127" t="22874" r="42528" b="22873"/>
              <a:stretch/>
            </p:blipFill>
            <p:spPr>
              <a:xfrm>
                <a:off x="1597083" y="1015606"/>
                <a:ext cx="752070" cy="1495689"/>
              </a:xfrm>
              <a:prstGeom prst="rect">
                <a:avLst/>
              </a:prstGeom>
            </p:spPr>
          </p:pic>
        </p:grpSp>
        <p:sp>
          <p:nvSpPr>
            <p:cNvPr id="33" name="Rectangle: Rounded Corners 32">
              <a:extLst>
                <a:ext uri="{FF2B5EF4-FFF2-40B4-BE49-F238E27FC236}">
                  <a16:creationId xmlns:a16="http://schemas.microsoft.com/office/drawing/2014/main" id="{63AB14A5-155D-4F51-84D4-C3360960E8A1}"/>
                </a:ext>
              </a:extLst>
            </p:cNvPr>
            <p:cNvSpPr/>
            <p:nvPr/>
          </p:nvSpPr>
          <p:spPr>
            <a:xfrm>
              <a:off x="315236" y="4449846"/>
              <a:ext cx="2721858" cy="571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Classification</a:t>
              </a:r>
            </a:p>
          </p:txBody>
        </p:sp>
        <p:sp>
          <p:nvSpPr>
            <p:cNvPr id="34" name="TextBox 7">
              <a:extLst>
                <a:ext uri="{FF2B5EF4-FFF2-40B4-BE49-F238E27FC236}">
                  <a16:creationId xmlns:a16="http://schemas.microsoft.com/office/drawing/2014/main" id="{402B772E-06BB-44DA-A6B5-C13AEF349213}"/>
                </a:ext>
              </a:extLst>
            </p:cNvPr>
            <p:cNvSpPr txBox="1"/>
            <p:nvPr/>
          </p:nvSpPr>
          <p:spPr>
            <a:xfrm>
              <a:off x="2799804" y="1238367"/>
              <a:ext cx="1584517" cy="5030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Grant Camera Permission</a:t>
              </a:r>
            </a:p>
          </p:txBody>
        </p:sp>
        <p:cxnSp>
          <p:nvCxnSpPr>
            <p:cNvPr id="35" name="Straight Arrow Connector 34">
              <a:extLst>
                <a:ext uri="{FF2B5EF4-FFF2-40B4-BE49-F238E27FC236}">
                  <a16:creationId xmlns:a16="http://schemas.microsoft.com/office/drawing/2014/main" id="{1299ED26-C63E-4D96-97C4-23C323358B8F}"/>
                </a:ext>
              </a:extLst>
            </p:cNvPr>
            <p:cNvCxnSpPr>
              <a:cxnSpLocks/>
            </p:cNvCxnSpPr>
            <p:nvPr/>
          </p:nvCxnSpPr>
          <p:spPr>
            <a:xfrm>
              <a:off x="3003696" y="1767315"/>
              <a:ext cx="12324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47892D82-FE46-4524-8D54-8E756855948F}"/>
                </a:ext>
              </a:extLst>
            </p:cNvPr>
            <p:cNvCxnSpPr>
              <a:cxnSpLocks/>
            </p:cNvCxnSpPr>
            <p:nvPr/>
          </p:nvCxnSpPr>
          <p:spPr>
            <a:xfrm>
              <a:off x="7790933" y="1839919"/>
              <a:ext cx="118507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Rectangle: Rounded Corners 37">
              <a:extLst>
                <a:ext uri="{FF2B5EF4-FFF2-40B4-BE49-F238E27FC236}">
                  <a16:creationId xmlns:a16="http://schemas.microsoft.com/office/drawing/2014/main" id="{FA37E24A-9BE9-402D-AFC1-7DB1E46F5D72}"/>
                </a:ext>
              </a:extLst>
            </p:cNvPr>
            <p:cNvSpPr/>
            <p:nvPr/>
          </p:nvSpPr>
          <p:spPr>
            <a:xfrm>
              <a:off x="4117948" y="452961"/>
              <a:ext cx="4243597" cy="571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Mapping Environment</a:t>
              </a:r>
            </a:p>
          </p:txBody>
        </p:sp>
        <p:cxnSp>
          <p:nvCxnSpPr>
            <p:cNvPr id="39" name="Straight Arrow Connector 38">
              <a:extLst>
                <a:ext uri="{FF2B5EF4-FFF2-40B4-BE49-F238E27FC236}">
                  <a16:creationId xmlns:a16="http://schemas.microsoft.com/office/drawing/2014/main" id="{6EDA5C53-8FC5-45E2-8F5E-6F38C821B7AB}"/>
                </a:ext>
              </a:extLst>
            </p:cNvPr>
            <p:cNvCxnSpPr>
              <a:cxnSpLocks/>
            </p:cNvCxnSpPr>
            <p:nvPr/>
          </p:nvCxnSpPr>
          <p:spPr>
            <a:xfrm>
              <a:off x="10554043" y="2977724"/>
              <a:ext cx="0" cy="509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12">
              <a:extLst>
                <a:ext uri="{FF2B5EF4-FFF2-40B4-BE49-F238E27FC236}">
                  <a16:creationId xmlns:a16="http://schemas.microsoft.com/office/drawing/2014/main" id="{738B6734-DC3C-4F27-8BA2-4A22C86EF631}"/>
                </a:ext>
              </a:extLst>
            </p:cNvPr>
            <p:cNvSpPr txBox="1"/>
            <p:nvPr/>
          </p:nvSpPr>
          <p:spPr>
            <a:xfrm>
              <a:off x="7662644" y="1315603"/>
              <a:ext cx="1372328" cy="5030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Choose from Dropdown</a:t>
              </a:r>
            </a:p>
          </p:txBody>
        </p:sp>
        <p:pic>
          <p:nvPicPr>
            <p:cNvPr id="41" name="Picture 40" descr="A close up of a speaker&#10;&#10;Description automatically generated">
              <a:extLst>
                <a:ext uri="{FF2B5EF4-FFF2-40B4-BE49-F238E27FC236}">
                  <a16:creationId xmlns:a16="http://schemas.microsoft.com/office/drawing/2014/main" id="{0054FE5F-5F63-40D5-BB0F-43BA4216E1E9}"/>
                </a:ext>
              </a:extLst>
            </p:cNvPr>
            <p:cNvPicPr>
              <a:picLocks noChangeAspect="1"/>
            </p:cNvPicPr>
            <p:nvPr/>
          </p:nvPicPr>
          <p:blipFill rotWithShape="1">
            <a:blip r:embed="rId5">
              <a:extLst>
                <a:ext uri="{28A0092B-C50C-407E-A947-70E740481C1C}">
                  <a14:useLocalDpi xmlns:a14="http://schemas.microsoft.com/office/drawing/2010/main" val="0"/>
                </a:ext>
              </a:extLst>
            </a:blip>
            <a:srcRect l="15378" t="25847" r="15916" b="24375"/>
            <a:stretch/>
          </p:blipFill>
          <p:spPr>
            <a:xfrm>
              <a:off x="3115686" y="1888100"/>
              <a:ext cx="905540" cy="656059"/>
            </a:xfrm>
            <a:prstGeom prst="rect">
              <a:avLst/>
            </a:prstGeom>
          </p:spPr>
        </p:pic>
        <p:sp>
          <p:nvSpPr>
            <p:cNvPr id="42" name="Rectangle: Rounded Corners 41">
              <a:extLst>
                <a:ext uri="{FF2B5EF4-FFF2-40B4-BE49-F238E27FC236}">
                  <a16:creationId xmlns:a16="http://schemas.microsoft.com/office/drawing/2014/main" id="{FFBAA921-F96C-49C2-A906-41B5744502FA}"/>
                </a:ext>
              </a:extLst>
            </p:cNvPr>
            <p:cNvSpPr/>
            <p:nvPr/>
          </p:nvSpPr>
          <p:spPr>
            <a:xfrm>
              <a:off x="8967942" y="456475"/>
              <a:ext cx="3387213" cy="571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Double tap to place</a:t>
              </a:r>
            </a:p>
          </p:txBody>
        </p:sp>
        <p:sp>
          <p:nvSpPr>
            <p:cNvPr id="43" name="Rectangle: Rounded Corners 42">
              <a:extLst>
                <a:ext uri="{FF2B5EF4-FFF2-40B4-BE49-F238E27FC236}">
                  <a16:creationId xmlns:a16="http://schemas.microsoft.com/office/drawing/2014/main" id="{8B00424F-1D45-4929-A43F-923093EE768C}"/>
                </a:ext>
              </a:extLst>
            </p:cNvPr>
            <p:cNvSpPr/>
            <p:nvPr/>
          </p:nvSpPr>
          <p:spPr>
            <a:xfrm>
              <a:off x="4654101" y="4488190"/>
              <a:ext cx="3042023" cy="4948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Capture Molecule</a:t>
              </a:r>
            </a:p>
          </p:txBody>
        </p:sp>
        <p:pic>
          <p:nvPicPr>
            <p:cNvPr id="44" name="Picture 43">
              <a:extLst>
                <a:ext uri="{FF2B5EF4-FFF2-40B4-BE49-F238E27FC236}">
                  <a16:creationId xmlns:a16="http://schemas.microsoft.com/office/drawing/2014/main" id="{361CC303-7F22-4DC2-8988-0614A2F5D2E5}"/>
                </a:ext>
              </a:extLst>
            </p:cNvPr>
            <p:cNvPicPr>
              <a:picLocks noChangeAspect="1"/>
            </p:cNvPicPr>
            <p:nvPr/>
          </p:nvPicPr>
          <p:blipFill rotWithShape="1">
            <a:blip r:embed="rId6">
              <a:extLst>
                <a:ext uri="{28A0092B-C50C-407E-A947-70E740481C1C}">
                  <a14:useLocalDpi xmlns:a14="http://schemas.microsoft.com/office/drawing/2010/main" val="0"/>
                </a:ext>
              </a:extLst>
            </a:blip>
            <a:srcRect r="730" b="50052"/>
            <a:stretch/>
          </p:blipFill>
          <p:spPr>
            <a:xfrm>
              <a:off x="4632751" y="934014"/>
              <a:ext cx="3007856" cy="1641302"/>
            </a:xfrm>
            <a:prstGeom prst="rect">
              <a:avLst/>
            </a:prstGeom>
          </p:spPr>
        </p:pic>
        <p:pic>
          <p:nvPicPr>
            <p:cNvPr id="45" name="Picture 44" descr="A picture containing indoor&#10;&#10;Description automatically generated">
              <a:extLst>
                <a:ext uri="{FF2B5EF4-FFF2-40B4-BE49-F238E27FC236}">
                  <a16:creationId xmlns:a16="http://schemas.microsoft.com/office/drawing/2014/main" id="{6F455D7E-EBE8-408D-8E0C-BD97F8C30FEE}"/>
                </a:ext>
              </a:extLst>
            </p:cNvPr>
            <p:cNvPicPr>
              <a:picLocks noChangeAspect="1"/>
            </p:cNvPicPr>
            <p:nvPr/>
          </p:nvPicPr>
          <p:blipFill rotWithShape="1">
            <a:blip r:embed="rId7">
              <a:extLst>
                <a:ext uri="{28A0092B-C50C-407E-A947-70E740481C1C}">
                  <a14:useLocalDpi xmlns:a14="http://schemas.microsoft.com/office/drawing/2010/main" val="0"/>
                </a:ext>
              </a:extLst>
            </a:blip>
            <a:srcRect b="50366"/>
            <a:stretch/>
          </p:blipFill>
          <p:spPr>
            <a:xfrm>
              <a:off x="9153832" y="932516"/>
              <a:ext cx="3023878" cy="1624933"/>
            </a:xfrm>
            <a:prstGeom prst="rect">
              <a:avLst/>
            </a:prstGeom>
          </p:spPr>
        </p:pic>
        <p:pic>
          <p:nvPicPr>
            <p:cNvPr id="46" name="Picture 45">
              <a:extLst>
                <a:ext uri="{FF2B5EF4-FFF2-40B4-BE49-F238E27FC236}">
                  <a16:creationId xmlns:a16="http://schemas.microsoft.com/office/drawing/2014/main" id="{A565616F-1748-4632-85B1-1604CC6923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9621" y="2997696"/>
              <a:ext cx="964977" cy="782833"/>
            </a:xfrm>
            <a:prstGeom prst="roundRect">
              <a:avLst/>
            </a:prstGeom>
          </p:spPr>
        </p:pic>
        <p:cxnSp>
          <p:nvCxnSpPr>
            <p:cNvPr id="47" name="Straight Arrow Connector 46">
              <a:extLst>
                <a:ext uri="{FF2B5EF4-FFF2-40B4-BE49-F238E27FC236}">
                  <a16:creationId xmlns:a16="http://schemas.microsoft.com/office/drawing/2014/main" id="{4B58937A-FAE1-421E-A6DE-D3F1DD7AEB4B}"/>
                </a:ext>
              </a:extLst>
            </p:cNvPr>
            <p:cNvCxnSpPr>
              <a:cxnSpLocks/>
            </p:cNvCxnSpPr>
            <p:nvPr/>
          </p:nvCxnSpPr>
          <p:spPr>
            <a:xfrm>
              <a:off x="7989467" y="5614336"/>
              <a:ext cx="986537" cy="83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TextBox 20">
              <a:extLst>
                <a:ext uri="{FF2B5EF4-FFF2-40B4-BE49-F238E27FC236}">
                  <a16:creationId xmlns:a16="http://schemas.microsoft.com/office/drawing/2014/main" id="{61D6B1D0-0C16-429B-BC3E-4074B3DF6C00}"/>
                </a:ext>
              </a:extLst>
            </p:cNvPr>
            <p:cNvSpPr txBox="1"/>
            <p:nvPr/>
          </p:nvSpPr>
          <p:spPr>
            <a:xfrm>
              <a:off x="4513198" y="3784806"/>
              <a:ext cx="1584517" cy="27946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t>Google Sign-In</a:t>
              </a:r>
            </a:p>
          </p:txBody>
        </p:sp>
        <p:cxnSp>
          <p:nvCxnSpPr>
            <p:cNvPr id="49" name="Straight Arrow Connector 48">
              <a:extLst>
                <a:ext uri="{FF2B5EF4-FFF2-40B4-BE49-F238E27FC236}">
                  <a16:creationId xmlns:a16="http://schemas.microsoft.com/office/drawing/2014/main" id="{17ACB462-4E94-458E-9498-4E14E917BA4B}"/>
                </a:ext>
              </a:extLst>
            </p:cNvPr>
            <p:cNvCxnSpPr>
              <a:cxnSpLocks/>
            </p:cNvCxnSpPr>
            <p:nvPr/>
          </p:nvCxnSpPr>
          <p:spPr>
            <a:xfrm flipH="1">
              <a:off x="6242904" y="2651228"/>
              <a:ext cx="7583" cy="13330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0" name="Picture 49">
              <a:extLst>
                <a:ext uri="{FF2B5EF4-FFF2-40B4-BE49-F238E27FC236}">
                  <a16:creationId xmlns:a16="http://schemas.microsoft.com/office/drawing/2014/main" id="{211E01DE-C06C-4189-A352-38D0C8F426A5}"/>
                </a:ext>
              </a:extLst>
            </p:cNvPr>
            <p:cNvPicPr>
              <a:picLocks noChangeAspect="1"/>
            </p:cNvPicPr>
            <p:nvPr/>
          </p:nvPicPr>
          <p:blipFill rotWithShape="1">
            <a:blip r:embed="rId9">
              <a:extLst>
                <a:ext uri="{28A0092B-C50C-407E-A947-70E740481C1C}">
                  <a14:useLocalDpi xmlns:a14="http://schemas.microsoft.com/office/drawing/2010/main" val="0"/>
                </a:ext>
              </a:extLst>
            </a:blip>
            <a:srcRect r="-563" b="50760"/>
            <a:stretch/>
          </p:blipFill>
          <p:spPr>
            <a:xfrm>
              <a:off x="4681994" y="4903186"/>
              <a:ext cx="3042024" cy="1600450"/>
            </a:xfrm>
            <a:prstGeom prst="rect">
              <a:avLst/>
            </a:prstGeom>
          </p:spPr>
        </p:pic>
        <p:pic>
          <p:nvPicPr>
            <p:cNvPr id="51" name="Picture 50" descr="A circuit board&#10;&#10;Description automatically generated">
              <a:extLst>
                <a:ext uri="{FF2B5EF4-FFF2-40B4-BE49-F238E27FC236}">
                  <a16:creationId xmlns:a16="http://schemas.microsoft.com/office/drawing/2014/main" id="{50B460B1-FA70-483B-9010-453E79011DFC}"/>
                </a:ext>
              </a:extLst>
            </p:cNvPr>
            <p:cNvPicPr>
              <a:picLocks noChangeAspect="1"/>
            </p:cNvPicPr>
            <p:nvPr/>
          </p:nvPicPr>
          <p:blipFill rotWithShape="1">
            <a:blip r:embed="rId10">
              <a:extLst>
                <a:ext uri="{28A0092B-C50C-407E-A947-70E740481C1C}">
                  <a14:useLocalDpi xmlns:a14="http://schemas.microsoft.com/office/drawing/2010/main" val="0"/>
                </a:ext>
              </a:extLst>
            </a:blip>
            <a:srcRect t="8535" b="9724"/>
            <a:stretch/>
          </p:blipFill>
          <p:spPr>
            <a:xfrm>
              <a:off x="447960" y="4918974"/>
              <a:ext cx="2721858" cy="1666502"/>
            </a:xfrm>
            <a:prstGeom prst="rect">
              <a:avLst/>
            </a:prstGeom>
          </p:spPr>
        </p:pic>
        <p:pic>
          <p:nvPicPr>
            <p:cNvPr id="52" name="Picture 51" descr="A picture containing indoor&#10;&#10;Description automatically generated">
              <a:extLst>
                <a:ext uri="{FF2B5EF4-FFF2-40B4-BE49-F238E27FC236}">
                  <a16:creationId xmlns:a16="http://schemas.microsoft.com/office/drawing/2014/main" id="{B5E58885-6370-4F17-AAC3-E5F7791E8B83}"/>
                </a:ext>
              </a:extLst>
            </p:cNvPr>
            <p:cNvPicPr>
              <a:picLocks noChangeAspect="1"/>
            </p:cNvPicPr>
            <p:nvPr/>
          </p:nvPicPr>
          <p:blipFill rotWithShape="1">
            <a:blip r:embed="rId7">
              <a:extLst>
                <a:ext uri="{28A0092B-C50C-407E-A947-70E740481C1C}">
                  <a14:useLocalDpi xmlns:a14="http://schemas.microsoft.com/office/drawing/2010/main" val="0"/>
                </a:ext>
              </a:extLst>
            </a:blip>
            <a:srcRect b="50366"/>
            <a:stretch/>
          </p:blipFill>
          <p:spPr>
            <a:xfrm>
              <a:off x="9157672" y="4862324"/>
              <a:ext cx="3023878" cy="1624933"/>
            </a:xfrm>
            <a:prstGeom prst="rect">
              <a:avLst/>
            </a:prstGeom>
          </p:spPr>
        </p:pic>
        <p:sp>
          <p:nvSpPr>
            <p:cNvPr id="53" name="TextBox 25">
              <a:extLst>
                <a:ext uri="{FF2B5EF4-FFF2-40B4-BE49-F238E27FC236}">
                  <a16:creationId xmlns:a16="http://schemas.microsoft.com/office/drawing/2014/main" id="{5C0562DC-DAF2-429E-A41A-10A05210373D}"/>
                </a:ext>
              </a:extLst>
            </p:cNvPr>
            <p:cNvSpPr txBox="1"/>
            <p:nvPr/>
          </p:nvSpPr>
          <p:spPr>
            <a:xfrm>
              <a:off x="3143437" y="5350183"/>
              <a:ext cx="1584517" cy="27946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Send image</a:t>
              </a:r>
            </a:p>
          </p:txBody>
        </p:sp>
        <p:sp>
          <p:nvSpPr>
            <p:cNvPr id="54" name="TextBox 26">
              <a:extLst>
                <a:ext uri="{FF2B5EF4-FFF2-40B4-BE49-F238E27FC236}">
                  <a16:creationId xmlns:a16="http://schemas.microsoft.com/office/drawing/2014/main" id="{BCC76A4D-859C-4504-BB4A-44EFED51B810}"/>
                </a:ext>
              </a:extLst>
            </p:cNvPr>
            <p:cNvSpPr txBox="1"/>
            <p:nvPr/>
          </p:nvSpPr>
          <p:spPr>
            <a:xfrm>
              <a:off x="7648586" y="5324541"/>
              <a:ext cx="1584517" cy="27946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Insert</a:t>
              </a:r>
            </a:p>
          </p:txBody>
        </p:sp>
        <p:cxnSp>
          <p:nvCxnSpPr>
            <p:cNvPr id="55" name="Straight Arrow Connector 54">
              <a:extLst>
                <a:ext uri="{FF2B5EF4-FFF2-40B4-BE49-F238E27FC236}">
                  <a16:creationId xmlns:a16="http://schemas.microsoft.com/office/drawing/2014/main" id="{97AF89CE-E9D8-463F-82A5-5D1EB0BED76C}"/>
                </a:ext>
              </a:extLst>
            </p:cNvPr>
            <p:cNvCxnSpPr>
              <a:cxnSpLocks/>
            </p:cNvCxnSpPr>
            <p:nvPr/>
          </p:nvCxnSpPr>
          <p:spPr>
            <a:xfrm flipV="1">
              <a:off x="10554043" y="3613710"/>
              <a:ext cx="0" cy="4496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99DC2CE7-E1E8-428F-BEAA-22D27E3D7297}"/>
                </a:ext>
              </a:extLst>
            </p:cNvPr>
            <p:cNvCxnSpPr>
              <a:cxnSpLocks/>
            </p:cNvCxnSpPr>
            <p:nvPr/>
          </p:nvCxnSpPr>
          <p:spPr>
            <a:xfrm>
              <a:off x="10554044" y="3549222"/>
              <a:ext cx="162750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7" name="Rectangle: Rounded Corners 56">
              <a:extLst>
                <a:ext uri="{FF2B5EF4-FFF2-40B4-BE49-F238E27FC236}">
                  <a16:creationId xmlns:a16="http://schemas.microsoft.com/office/drawing/2014/main" id="{67AB7ED8-8C7B-464D-897F-C795FC62D2AB}"/>
                </a:ext>
              </a:extLst>
            </p:cNvPr>
            <p:cNvSpPr/>
            <p:nvPr/>
          </p:nvSpPr>
          <p:spPr>
            <a:xfrm>
              <a:off x="7684180" y="3753728"/>
              <a:ext cx="1990481" cy="57149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Scene B</a:t>
              </a:r>
            </a:p>
          </p:txBody>
        </p:sp>
        <p:sp>
          <p:nvSpPr>
            <p:cNvPr id="58" name="Rectangle: Rounded Corners 57">
              <a:extLst>
                <a:ext uri="{FF2B5EF4-FFF2-40B4-BE49-F238E27FC236}">
                  <a16:creationId xmlns:a16="http://schemas.microsoft.com/office/drawing/2014/main" id="{79CF1569-0A20-4F80-A39C-6D42C9E14CC5}"/>
                </a:ext>
              </a:extLst>
            </p:cNvPr>
            <p:cNvSpPr/>
            <p:nvPr/>
          </p:nvSpPr>
          <p:spPr>
            <a:xfrm>
              <a:off x="6822152" y="2697383"/>
              <a:ext cx="1990481" cy="57149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Scene A</a:t>
              </a:r>
            </a:p>
          </p:txBody>
        </p:sp>
        <p:sp>
          <p:nvSpPr>
            <p:cNvPr id="59" name="Rectangle: Rounded Corners 58">
              <a:extLst>
                <a:ext uri="{FF2B5EF4-FFF2-40B4-BE49-F238E27FC236}">
                  <a16:creationId xmlns:a16="http://schemas.microsoft.com/office/drawing/2014/main" id="{BE5EA0E0-C4E6-4479-943E-AE86422AEC84}"/>
                </a:ext>
              </a:extLst>
            </p:cNvPr>
            <p:cNvSpPr/>
            <p:nvPr/>
          </p:nvSpPr>
          <p:spPr>
            <a:xfrm>
              <a:off x="8967942" y="4417985"/>
              <a:ext cx="3387214" cy="571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000" dirty="0">
                  <a:solidFill>
                    <a:schemeClr val="bg1"/>
                  </a:solidFill>
                </a:rPr>
                <a:t>Double tap to place</a:t>
              </a:r>
            </a:p>
          </p:txBody>
        </p:sp>
        <p:cxnSp>
          <p:nvCxnSpPr>
            <p:cNvPr id="60" name="Straight Arrow Connector 59">
              <a:extLst>
                <a:ext uri="{FF2B5EF4-FFF2-40B4-BE49-F238E27FC236}">
                  <a16:creationId xmlns:a16="http://schemas.microsoft.com/office/drawing/2014/main" id="{43EAB8CB-01AA-49BD-B4FE-AA8ACCC27F1C}"/>
                </a:ext>
              </a:extLst>
            </p:cNvPr>
            <p:cNvCxnSpPr>
              <a:cxnSpLocks/>
            </p:cNvCxnSpPr>
            <p:nvPr/>
          </p:nvCxnSpPr>
          <p:spPr>
            <a:xfrm>
              <a:off x="3334467" y="5668863"/>
              <a:ext cx="1298285"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9B5C10D0-5448-4447-8B2D-0D8C121A7C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5154" y="6072368"/>
              <a:ext cx="584665" cy="513109"/>
            </a:xfrm>
            <a:prstGeom prst="rect">
              <a:avLst/>
            </a:prstGeom>
          </p:spPr>
        </p:pic>
        <p:pic>
          <p:nvPicPr>
            <p:cNvPr id="62" name="Picture 61">
              <a:extLst>
                <a:ext uri="{FF2B5EF4-FFF2-40B4-BE49-F238E27FC236}">
                  <a16:creationId xmlns:a16="http://schemas.microsoft.com/office/drawing/2014/main" id="{2A9E8212-2E24-4A01-BE37-4BA8A039C0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0053" y="4928611"/>
              <a:ext cx="1161710" cy="397348"/>
            </a:xfrm>
            <a:prstGeom prst="rect">
              <a:avLst/>
            </a:prstGeom>
          </p:spPr>
        </p:pic>
      </p:grpSp>
      <p:pic>
        <p:nvPicPr>
          <p:cNvPr id="67" name="Picture 2">
            <a:extLst>
              <a:ext uri="{FF2B5EF4-FFF2-40B4-BE49-F238E27FC236}">
                <a16:creationId xmlns:a16="http://schemas.microsoft.com/office/drawing/2014/main" id="{084A6680-00F8-4FD6-B602-D627CF4482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63456" y="21780160"/>
            <a:ext cx="4650307" cy="257464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445F52FE-BFB0-4320-AE9F-D369A26793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84907" y="10181572"/>
            <a:ext cx="6361756" cy="2735555"/>
          </a:xfrm>
          <a:prstGeom prst="rect">
            <a:avLst/>
          </a:prstGeom>
        </p:spPr>
      </p:pic>
      <p:pic>
        <p:nvPicPr>
          <p:cNvPr id="69" name="Picture 68">
            <a:extLst>
              <a:ext uri="{FF2B5EF4-FFF2-40B4-BE49-F238E27FC236}">
                <a16:creationId xmlns:a16="http://schemas.microsoft.com/office/drawing/2014/main" id="{07C49D0B-81F5-4EF8-A9A3-4B1E340CB3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741" y="25635278"/>
            <a:ext cx="7828138" cy="4535389"/>
          </a:xfrm>
          <a:prstGeom prst="rect">
            <a:avLst/>
          </a:prstGeom>
        </p:spPr>
      </p:pic>
      <p:pic>
        <p:nvPicPr>
          <p:cNvPr id="70" name="Picture 69">
            <a:extLst>
              <a:ext uri="{FF2B5EF4-FFF2-40B4-BE49-F238E27FC236}">
                <a16:creationId xmlns:a16="http://schemas.microsoft.com/office/drawing/2014/main" id="{CC4EB116-40A7-4719-98BC-BD67AB5B4E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9983" y="29298113"/>
            <a:ext cx="9052726" cy="3481323"/>
          </a:xfrm>
          <a:prstGeom prst="rect">
            <a:avLst/>
          </a:prstGeom>
        </p:spPr>
      </p:pic>
      <p:pic>
        <p:nvPicPr>
          <p:cNvPr id="71" name="Picture 70">
            <a:extLst>
              <a:ext uri="{FF2B5EF4-FFF2-40B4-BE49-F238E27FC236}">
                <a16:creationId xmlns:a16="http://schemas.microsoft.com/office/drawing/2014/main" id="{C973264C-37E1-4B11-A9C7-80C9BF44CC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9983" y="618362"/>
            <a:ext cx="2948814" cy="2964725"/>
          </a:xfrm>
          <a:prstGeom prst="rect">
            <a:avLst/>
          </a:prstGeom>
        </p:spPr>
      </p:pic>
      <p:pic>
        <p:nvPicPr>
          <p:cNvPr id="6" name="Picture 6">
            <a:extLst>
              <a:ext uri="{FF2B5EF4-FFF2-40B4-BE49-F238E27FC236}">
                <a16:creationId xmlns:a16="http://schemas.microsoft.com/office/drawing/2014/main" id="{3E73A728-A61A-40CC-BD3D-E4F99D5EBEE4}"/>
              </a:ext>
            </a:extLst>
          </p:cNvPr>
          <p:cNvPicPr>
            <a:picLocks noChangeAspect="1"/>
          </p:cNvPicPr>
          <p:nvPr/>
        </p:nvPicPr>
        <p:blipFill>
          <a:blip r:embed="rId18"/>
          <a:stretch>
            <a:fillRect/>
          </a:stretch>
        </p:blipFill>
        <p:spPr>
          <a:xfrm>
            <a:off x="18473738" y="1557338"/>
            <a:ext cx="2143125" cy="2143125"/>
          </a:xfrm>
          <a:prstGeom prst="rect">
            <a:avLst/>
          </a:prstGeom>
        </p:spPr>
      </p:pic>
      <p:pic>
        <p:nvPicPr>
          <p:cNvPr id="72" name="Picture 71">
            <a:extLst>
              <a:ext uri="{FF2B5EF4-FFF2-40B4-BE49-F238E27FC236}">
                <a16:creationId xmlns:a16="http://schemas.microsoft.com/office/drawing/2014/main" id="{22C2388A-204A-460F-81F6-2298E0E67198}"/>
              </a:ext>
            </a:extLst>
          </p:cNvPr>
          <p:cNvPicPr>
            <a:picLocks noChangeAspect="1"/>
          </p:cNvPicPr>
          <p:nvPr/>
        </p:nvPicPr>
        <p:blipFill rotWithShape="1">
          <a:blip r:embed="rId19">
            <a:extLst>
              <a:ext uri="{28A0092B-C50C-407E-A947-70E740481C1C}">
                <a14:useLocalDpi xmlns:a14="http://schemas.microsoft.com/office/drawing/2010/main" val="0"/>
              </a:ext>
            </a:extLst>
          </a:blip>
          <a:srcRect b="50000"/>
          <a:stretch/>
        </p:blipFill>
        <p:spPr>
          <a:xfrm>
            <a:off x="17069508" y="18939270"/>
            <a:ext cx="4634994" cy="2678150"/>
          </a:xfrm>
          <a:prstGeom prst="rect">
            <a:avLst/>
          </a:prstGeom>
        </p:spPr>
      </p:pic>
      <p:pic>
        <p:nvPicPr>
          <p:cNvPr id="73" name="Picture 72">
            <a:extLst>
              <a:ext uri="{FF2B5EF4-FFF2-40B4-BE49-F238E27FC236}">
                <a16:creationId xmlns:a16="http://schemas.microsoft.com/office/drawing/2014/main" id="{C7906F08-D0C6-45AA-9827-9BEB917A6207}"/>
              </a:ext>
            </a:extLst>
          </p:cNvPr>
          <p:cNvPicPr>
            <a:picLocks noChangeAspect="1"/>
          </p:cNvPicPr>
          <p:nvPr/>
        </p:nvPicPr>
        <p:blipFill rotWithShape="1">
          <a:blip r:embed="rId20">
            <a:extLst>
              <a:ext uri="{28A0092B-C50C-407E-A947-70E740481C1C}">
                <a14:useLocalDpi xmlns:a14="http://schemas.microsoft.com/office/drawing/2010/main" val="0"/>
              </a:ext>
            </a:extLst>
          </a:blip>
          <a:srcRect r="604" b="49948"/>
          <a:stretch/>
        </p:blipFill>
        <p:spPr>
          <a:xfrm>
            <a:off x="17077520" y="13631989"/>
            <a:ext cx="4560874" cy="2678149"/>
          </a:xfrm>
          <a:prstGeom prst="rect">
            <a:avLst/>
          </a:prstGeom>
        </p:spPr>
      </p:pic>
      <p:pic>
        <p:nvPicPr>
          <p:cNvPr id="74" name="Picture 73">
            <a:extLst>
              <a:ext uri="{FF2B5EF4-FFF2-40B4-BE49-F238E27FC236}">
                <a16:creationId xmlns:a16="http://schemas.microsoft.com/office/drawing/2014/main" id="{AF561FC3-1284-4A7F-98A1-EC164DE6AEE2}"/>
              </a:ext>
            </a:extLst>
          </p:cNvPr>
          <p:cNvPicPr>
            <a:picLocks noChangeAspect="1"/>
          </p:cNvPicPr>
          <p:nvPr/>
        </p:nvPicPr>
        <p:blipFill rotWithShape="1">
          <a:blip r:embed="rId21">
            <a:extLst>
              <a:ext uri="{28A0092B-C50C-407E-A947-70E740481C1C}">
                <a14:useLocalDpi xmlns:a14="http://schemas.microsoft.com/office/drawing/2010/main" val="0"/>
              </a:ext>
            </a:extLst>
          </a:blip>
          <a:srcRect r="804" b="50092"/>
          <a:stretch/>
        </p:blipFill>
        <p:spPr>
          <a:xfrm>
            <a:off x="17077601" y="16320410"/>
            <a:ext cx="4578336" cy="2603170"/>
          </a:xfrm>
          <a:prstGeom prst="rect">
            <a:avLst/>
          </a:prstGeom>
        </p:spPr>
      </p:pic>
      <p:sp>
        <p:nvSpPr>
          <p:cNvPr id="66" name="Rectangle: Rounded Corners 19">
            <a:extLst>
              <a:ext uri="{FF2B5EF4-FFF2-40B4-BE49-F238E27FC236}">
                <a16:creationId xmlns:a16="http://schemas.microsoft.com/office/drawing/2014/main" id="{FBE35425-6AFB-8349-9A86-47C18E79D243}"/>
              </a:ext>
            </a:extLst>
          </p:cNvPr>
          <p:cNvSpPr/>
          <p:nvPr/>
        </p:nvSpPr>
        <p:spPr>
          <a:xfrm>
            <a:off x="16234411" y="29207034"/>
            <a:ext cx="5470092" cy="3444619"/>
          </a:xfrm>
          <a:prstGeom prst="roundRect">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lIns="182880" rIns="182880" rtlCol="0" anchor="t"/>
          <a:lstStyle/>
          <a:p>
            <a:pPr algn="ctr"/>
            <a:r>
              <a:rPr lang="en-US" sz="4400" b="1" dirty="0">
                <a:cs typeface="Calibri"/>
              </a:rPr>
              <a:t>Want More Info?</a:t>
            </a:r>
          </a:p>
          <a:p>
            <a:pPr algn="ctr"/>
            <a:r>
              <a:rPr lang="en-US" sz="3600" dirty="0">
                <a:cs typeface="Calibri"/>
              </a:rPr>
              <a:t>Derek Behmke</a:t>
            </a:r>
          </a:p>
          <a:p>
            <a:pPr algn="ctr"/>
            <a:r>
              <a:rPr lang="en-US" sz="3600" dirty="0">
                <a:cs typeface="Calibri"/>
                <a:hlinkClick r:id="rId22"/>
              </a:rPr>
              <a:t>dbehmke@ggc.edu</a:t>
            </a:r>
            <a:endParaRPr lang="en-US" sz="3600" dirty="0">
              <a:cs typeface="Calibri"/>
            </a:endParaRPr>
          </a:p>
          <a:p>
            <a:pPr algn="ctr"/>
            <a:r>
              <a:rPr lang="en-US" sz="3600" dirty="0">
                <a:cs typeface="Calibri"/>
              </a:rPr>
              <a:t>Robert Lutz</a:t>
            </a:r>
          </a:p>
          <a:p>
            <a:pPr algn="ctr"/>
            <a:r>
              <a:rPr lang="en-US" sz="3600" dirty="0">
                <a:cs typeface="Calibri"/>
                <a:hlinkClick r:id="rId23"/>
              </a:rPr>
              <a:t>rlutz@ggc.edu</a:t>
            </a:r>
            <a:endParaRPr lang="en-US" sz="3600" dirty="0">
              <a:cs typeface="Calibri"/>
            </a:endParaRPr>
          </a:p>
        </p:txBody>
      </p:sp>
    </p:spTree>
    <p:extLst>
      <p:ext uri="{BB962C8B-B14F-4D97-AF65-F5344CB8AC3E}">
        <p14:creationId xmlns:p14="http://schemas.microsoft.com/office/powerpoint/2010/main" val="28703255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176</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Calibri Light</vt:lpstr>
      <vt:lpstr>Custom Design</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Ayesha Siddiqa Shaik</dc:creator>
  <cp:lastModifiedBy>Derek Behmke</cp:lastModifiedBy>
  <cp:revision>33</cp:revision>
  <dcterms:created xsi:type="dcterms:W3CDTF">2019-02-27T14:32:33Z</dcterms:created>
  <dcterms:modified xsi:type="dcterms:W3CDTF">2019-10-10T01:49:00Z</dcterms:modified>
</cp:coreProperties>
</file>