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userDrawn="1">
          <p15:clr>
            <a:srgbClr val="A4A3A4"/>
          </p15:clr>
        </p15:guide>
        <p15:guide id="2" orient="horz" pos="20196" userDrawn="1">
          <p15:clr>
            <a:srgbClr val="A4A3A4"/>
          </p15:clr>
        </p15:guide>
        <p15:guide id="3" orient="horz" pos="2148" userDrawn="1">
          <p15:clr>
            <a:srgbClr val="A4A3A4"/>
          </p15:clr>
        </p15:guide>
        <p15:guide id="4"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D2"/>
    <a:srgbClr val="04205A"/>
    <a:srgbClr val="00205B"/>
    <a:srgbClr val="00A9E0"/>
    <a:srgbClr val="EAEAEA"/>
    <a:srgbClr val="C0C0C0"/>
    <a:srgbClr val="FF0000"/>
    <a:srgbClr val="698ED9"/>
    <a:srgbClr val="A7C4FF"/>
    <a:srgbClr val="003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63" autoAdjust="0"/>
    <p:restoredTop sz="95447" autoAdjust="0"/>
  </p:normalViewPr>
  <p:slideViewPr>
    <p:cSldViewPr snapToGrid="0">
      <p:cViewPr>
        <p:scale>
          <a:sx n="20" d="100"/>
          <a:sy n="20" d="100"/>
        </p:scale>
        <p:origin x="1960" y="232"/>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4925" y="3276600"/>
            <a:ext cx="21877338"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xfrm>
            <a:off x="5114925" y="3276600"/>
            <a:ext cx="21877338" cy="16409988"/>
          </a:xfrm>
          <a:ln/>
        </p:spPr>
      </p:sp>
      <p:sp>
        <p:nvSpPr>
          <p:cNvPr id="40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563449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4"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8" y="32395638"/>
            <a:ext cx="4141787" cy="2127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40404151" y="32308802"/>
            <a:ext cx="1428596" cy="230832"/>
          </a:xfrm>
          <a:prstGeom prst="rect">
            <a:avLst/>
          </a:prstGeom>
          <a:noFill/>
        </p:spPr>
        <p:txBody>
          <a:bodyPr wrap="none" rtlCol="0">
            <a:spAutoFit/>
          </a:bodyPr>
          <a:lstStyle/>
          <a:p>
            <a:r>
              <a:rPr lang="en-US" sz="900"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468998" rtl="0" fontAlgn="base">
        <a:spcBef>
          <a:spcPct val="0"/>
        </a:spcBef>
        <a:spcAft>
          <a:spcPct val="0"/>
        </a:spcAft>
        <a:defRPr sz="11868">
          <a:solidFill>
            <a:schemeClr val="tx2"/>
          </a:solidFill>
          <a:latin typeface="+mj-lt"/>
          <a:ea typeface="+mj-ea"/>
          <a:cs typeface="+mj-cs"/>
        </a:defRPr>
      </a:lvl1pPr>
      <a:lvl2pPr algn="ctr" defTabSz="2468998" rtl="0" fontAlgn="base">
        <a:spcBef>
          <a:spcPct val="0"/>
        </a:spcBef>
        <a:spcAft>
          <a:spcPct val="0"/>
        </a:spcAft>
        <a:defRPr sz="11868">
          <a:solidFill>
            <a:schemeClr val="tx2"/>
          </a:solidFill>
          <a:latin typeface="Arial" charset="0"/>
        </a:defRPr>
      </a:lvl2pPr>
      <a:lvl3pPr algn="ctr" defTabSz="2468998" rtl="0" fontAlgn="base">
        <a:spcBef>
          <a:spcPct val="0"/>
        </a:spcBef>
        <a:spcAft>
          <a:spcPct val="0"/>
        </a:spcAft>
        <a:defRPr sz="11868">
          <a:solidFill>
            <a:schemeClr val="tx2"/>
          </a:solidFill>
          <a:latin typeface="Arial" charset="0"/>
        </a:defRPr>
      </a:lvl3pPr>
      <a:lvl4pPr algn="ctr" defTabSz="2468998" rtl="0" fontAlgn="base">
        <a:spcBef>
          <a:spcPct val="0"/>
        </a:spcBef>
        <a:spcAft>
          <a:spcPct val="0"/>
        </a:spcAft>
        <a:defRPr sz="11868">
          <a:solidFill>
            <a:schemeClr val="tx2"/>
          </a:solidFill>
          <a:latin typeface="Arial" charset="0"/>
        </a:defRPr>
      </a:lvl4pPr>
      <a:lvl5pPr algn="ctr" defTabSz="2468998" rtl="0" fontAlgn="base">
        <a:spcBef>
          <a:spcPct val="0"/>
        </a:spcBef>
        <a:spcAft>
          <a:spcPct val="0"/>
        </a:spcAft>
        <a:defRPr sz="11868">
          <a:solidFill>
            <a:schemeClr val="tx2"/>
          </a:solidFill>
          <a:latin typeface="Arial" charset="0"/>
        </a:defRPr>
      </a:lvl5pPr>
      <a:lvl6pPr marL="257169" algn="ctr" defTabSz="2468998" rtl="0" fontAlgn="base">
        <a:spcBef>
          <a:spcPct val="0"/>
        </a:spcBef>
        <a:spcAft>
          <a:spcPct val="0"/>
        </a:spcAft>
        <a:defRPr sz="11868">
          <a:solidFill>
            <a:schemeClr val="tx2"/>
          </a:solidFill>
          <a:latin typeface="Arial" charset="0"/>
        </a:defRPr>
      </a:lvl6pPr>
      <a:lvl7pPr marL="514337" algn="ctr" defTabSz="2468998" rtl="0" fontAlgn="base">
        <a:spcBef>
          <a:spcPct val="0"/>
        </a:spcBef>
        <a:spcAft>
          <a:spcPct val="0"/>
        </a:spcAft>
        <a:defRPr sz="11868">
          <a:solidFill>
            <a:schemeClr val="tx2"/>
          </a:solidFill>
          <a:latin typeface="Arial" charset="0"/>
        </a:defRPr>
      </a:lvl7pPr>
      <a:lvl8pPr marL="771506" algn="ctr" defTabSz="2468998" rtl="0" fontAlgn="base">
        <a:spcBef>
          <a:spcPct val="0"/>
        </a:spcBef>
        <a:spcAft>
          <a:spcPct val="0"/>
        </a:spcAft>
        <a:defRPr sz="11868">
          <a:solidFill>
            <a:schemeClr val="tx2"/>
          </a:solidFill>
          <a:latin typeface="Arial" charset="0"/>
        </a:defRPr>
      </a:lvl8pPr>
      <a:lvl9pPr marL="1028675" algn="ctr" defTabSz="2468998" rtl="0" fontAlgn="base">
        <a:spcBef>
          <a:spcPct val="0"/>
        </a:spcBef>
        <a:spcAft>
          <a:spcPct val="0"/>
        </a:spcAft>
        <a:defRPr sz="11868">
          <a:solidFill>
            <a:schemeClr val="tx2"/>
          </a:solidFill>
          <a:latin typeface="Arial" charset="0"/>
        </a:defRPr>
      </a:lvl9pPr>
    </p:titleStyle>
    <p:bodyStyle>
      <a:lvl1pPr marL="925987" indent="-925987" algn="l" defTabSz="2468998" rtl="0" fontAlgn="base">
        <a:spcBef>
          <a:spcPct val="20000"/>
        </a:spcBef>
        <a:spcAft>
          <a:spcPct val="0"/>
        </a:spcAft>
        <a:buChar char="•"/>
        <a:defRPr sz="8663">
          <a:solidFill>
            <a:schemeClr val="tx1"/>
          </a:solidFill>
          <a:latin typeface="+mn-lt"/>
          <a:ea typeface="+mn-ea"/>
          <a:cs typeface="+mn-cs"/>
        </a:defRPr>
      </a:lvl1pPr>
      <a:lvl2pPr marL="2005558" indent="-771506" algn="l" defTabSz="2468998" rtl="0" fontAlgn="base">
        <a:spcBef>
          <a:spcPct val="20000"/>
        </a:spcBef>
        <a:spcAft>
          <a:spcPct val="0"/>
        </a:spcAft>
        <a:buChar char="–"/>
        <a:defRPr sz="7538">
          <a:solidFill>
            <a:schemeClr val="tx1"/>
          </a:solidFill>
          <a:latin typeface="+mn-lt"/>
        </a:defRPr>
      </a:lvl2pPr>
      <a:lvl3pPr marL="3086023" indent="-617026" algn="l" defTabSz="2468998" rtl="0" fontAlgn="base">
        <a:spcBef>
          <a:spcPct val="20000"/>
        </a:spcBef>
        <a:spcAft>
          <a:spcPct val="0"/>
        </a:spcAft>
        <a:buChar char="•"/>
        <a:defRPr sz="6469">
          <a:solidFill>
            <a:schemeClr val="tx1"/>
          </a:solidFill>
          <a:latin typeface="+mn-lt"/>
        </a:defRPr>
      </a:lvl3pPr>
      <a:lvl4pPr marL="4320075" indent="-617026" algn="l" defTabSz="2468998" rtl="0" fontAlgn="base">
        <a:spcBef>
          <a:spcPct val="20000"/>
        </a:spcBef>
        <a:spcAft>
          <a:spcPct val="0"/>
        </a:spcAft>
        <a:buChar char="–"/>
        <a:defRPr sz="5400">
          <a:solidFill>
            <a:schemeClr val="tx1"/>
          </a:solidFill>
          <a:latin typeface="+mn-lt"/>
        </a:defRPr>
      </a:lvl4pPr>
      <a:lvl5pPr marL="5555021" indent="-617026" algn="l" defTabSz="2468998" rtl="0" fontAlgn="base">
        <a:spcBef>
          <a:spcPct val="20000"/>
        </a:spcBef>
        <a:spcAft>
          <a:spcPct val="0"/>
        </a:spcAft>
        <a:buChar char="»"/>
        <a:defRPr sz="5400">
          <a:solidFill>
            <a:schemeClr val="tx1"/>
          </a:solidFill>
          <a:latin typeface="+mn-lt"/>
        </a:defRPr>
      </a:lvl5pPr>
      <a:lvl6pPr marL="5812189" indent="-617026" algn="l" defTabSz="2468998" rtl="0" fontAlgn="base">
        <a:spcBef>
          <a:spcPct val="20000"/>
        </a:spcBef>
        <a:spcAft>
          <a:spcPct val="0"/>
        </a:spcAft>
        <a:buChar char="»"/>
        <a:defRPr sz="5400">
          <a:solidFill>
            <a:schemeClr val="tx1"/>
          </a:solidFill>
          <a:latin typeface="+mn-lt"/>
        </a:defRPr>
      </a:lvl6pPr>
      <a:lvl7pPr marL="6069358" indent="-617026" algn="l" defTabSz="2468998" rtl="0" fontAlgn="base">
        <a:spcBef>
          <a:spcPct val="20000"/>
        </a:spcBef>
        <a:spcAft>
          <a:spcPct val="0"/>
        </a:spcAft>
        <a:buChar char="»"/>
        <a:defRPr sz="5400">
          <a:solidFill>
            <a:schemeClr val="tx1"/>
          </a:solidFill>
          <a:latin typeface="+mn-lt"/>
        </a:defRPr>
      </a:lvl7pPr>
      <a:lvl8pPr marL="6326526" indent="-617026" algn="l" defTabSz="2468998" rtl="0" fontAlgn="base">
        <a:spcBef>
          <a:spcPct val="20000"/>
        </a:spcBef>
        <a:spcAft>
          <a:spcPct val="0"/>
        </a:spcAft>
        <a:buChar char="»"/>
        <a:defRPr sz="5400">
          <a:solidFill>
            <a:schemeClr val="tx1"/>
          </a:solidFill>
          <a:latin typeface="+mn-lt"/>
        </a:defRPr>
      </a:lvl8pPr>
      <a:lvl9pPr marL="6583695" indent="-617026" algn="l" defTabSz="2468998" rtl="0" fontAlgn="base">
        <a:spcBef>
          <a:spcPct val="20000"/>
        </a:spcBef>
        <a:spcAft>
          <a:spcPct val="0"/>
        </a:spcAft>
        <a:buChar char="»"/>
        <a:defRPr sz="5400">
          <a:solidFill>
            <a:schemeClr val="tx1"/>
          </a:solidFill>
          <a:latin typeface="+mn-lt"/>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92000">
              <a:srgbClr val="00A9E0"/>
            </a:gs>
            <a:gs pos="45000">
              <a:srgbClr val="00205B"/>
            </a:gs>
          </a:gsLst>
          <a:lin ang="4800000" scaled="0"/>
        </a:gradFill>
        <a:effectLst/>
      </p:bgPr>
    </p:bg>
    <p:spTree>
      <p:nvGrpSpPr>
        <p:cNvPr id="1" name=""/>
        <p:cNvGrpSpPr/>
        <p:nvPr/>
      </p:nvGrpSpPr>
      <p:grpSpPr>
        <a:xfrm>
          <a:off x="0" y="0"/>
          <a:ext cx="0" cy="0"/>
          <a:chOff x="0" y="0"/>
          <a:chExt cx="0" cy="0"/>
        </a:xfrm>
      </p:grpSpPr>
      <p:sp>
        <p:nvSpPr>
          <p:cNvPr id="23" name="AutoShape 4"/>
          <p:cNvSpPr>
            <a:spLocks noChangeArrowheads="1"/>
          </p:cNvSpPr>
          <p:nvPr/>
        </p:nvSpPr>
        <p:spPr bwMode="auto">
          <a:xfrm>
            <a:off x="385573" y="5598264"/>
            <a:ext cx="43092768" cy="26971793"/>
          </a:xfrm>
          <a:prstGeom prst="roundRect">
            <a:avLst>
              <a:gd name="adj" fmla="val 3442"/>
            </a:avLst>
          </a:prstGeom>
          <a:solidFill>
            <a:schemeClr val="bg1"/>
          </a:solidFill>
          <a:ln w="9525">
            <a:noFill/>
            <a:round/>
            <a:headEnd/>
            <a:tailEnd/>
          </a:ln>
          <a:effectLst/>
        </p:spPr>
        <p:txBody>
          <a:bodyPr wrap="none" anchor="ctr"/>
          <a:lstStyle/>
          <a:p>
            <a:endParaRPr lang="en-US" sz="4838" dirty="0"/>
          </a:p>
        </p:txBody>
      </p:sp>
      <p:sp>
        <p:nvSpPr>
          <p:cNvPr id="2062" name="Text Box 14"/>
          <p:cNvSpPr txBox="1">
            <a:spLocks noChangeArrowheads="1"/>
          </p:cNvSpPr>
          <p:nvPr/>
        </p:nvSpPr>
        <p:spPr bwMode="auto">
          <a:xfrm>
            <a:off x="4526570" y="798371"/>
            <a:ext cx="34823400" cy="3621441"/>
          </a:xfrm>
          <a:prstGeom prst="rect">
            <a:avLst/>
          </a:prstGeom>
          <a:noFill/>
          <a:ln w="9525">
            <a:noFill/>
            <a:miter lim="800000"/>
            <a:headEnd/>
            <a:tailEnd/>
          </a:ln>
          <a:effectLst/>
        </p:spPr>
        <p:txBody>
          <a:bodyPr wrap="square">
            <a:spAutoFit/>
          </a:bodyPr>
          <a:lstStyle/>
          <a:p>
            <a:pPr defTabSz="2468998">
              <a:spcBef>
                <a:spcPct val="50000"/>
              </a:spcBef>
            </a:pPr>
            <a:r>
              <a:rPr lang="en-US" sz="6000" b="1" dirty="0" smtClean="0">
                <a:solidFill>
                  <a:srgbClr val="FFFFFF"/>
                </a:solidFill>
                <a:latin typeface="Century Gothic"/>
                <a:cs typeface="Century Gothic"/>
              </a:rPr>
              <a:t>Educational Developers: Leading Change from the Middle</a:t>
            </a:r>
          </a:p>
          <a:p>
            <a:pPr defTabSz="2468998">
              <a:spcBef>
                <a:spcPct val="50000"/>
              </a:spcBef>
            </a:pPr>
            <a:r>
              <a:rPr lang="en-US" sz="4838" dirty="0">
                <a:solidFill>
                  <a:srgbClr val="FFFFFF"/>
                </a:solidFill>
                <a:latin typeface="Century Gothic"/>
                <a:cs typeface="Century Gothic"/>
              </a:rPr>
              <a:t>S. Raj </a:t>
            </a:r>
            <a:r>
              <a:rPr lang="en-US" sz="4838" dirty="0" smtClean="0">
                <a:solidFill>
                  <a:srgbClr val="FFFFFF"/>
                </a:solidFill>
                <a:latin typeface="Century Gothic"/>
                <a:cs typeface="Century Gothic"/>
              </a:rPr>
              <a:t>Chaudhury, </a:t>
            </a:r>
            <a:r>
              <a:rPr lang="en-US" sz="4838" dirty="0" err="1" smtClean="0">
                <a:solidFill>
                  <a:srgbClr val="FFFFFF"/>
                </a:solidFill>
                <a:latin typeface="Century Gothic"/>
                <a:cs typeface="Century Gothic"/>
              </a:rPr>
              <a:t>schaudhury@southalabama.edu</a:t>
            </a:r>
            <a:r>
              <a:rPr lang="en-US" sz="4838" dirty="0">
                <a:solidFill>
                  <a:srgbClr val="FFFFFF"/>
                </a:solidFill>
                <a:latin typeface="Century Gothic"/>
                <a:cs typeface="Century Gothic"/>
              </a:rPr>
              <a:t/>
            </a:r>
            <a:br>
              <a:rPr lang="en-US" sz="4838" dirty="0">
                <a:solidFill>
                  <a:srgbClr val="FFFFFF"/>
                </a:solidFill>
                <a:latin typeface="Century Gothic"/>
                <a:cs typeface="Century Gothic"/>
              </a:rPr>
            </a:br>
            <a:r>
              <a:rPr lang="en-US" sz="4838" dirty="0" smtClean="0">
                <a:solidFill>
                  <a:srgbClr val="FFFFFF"/>
                </a:solidFill>
                <a:latin typeface="Century Gothic"/>
                <a:cs typeface="Century Gothic"/>
              </a:rPr>
              <a:t>Executive Director, Innovation </a:t>
            </a:r>
            <a:r>
              <a:rPr lang="en-US" sz="4838" dirty="0">
                <a:solidFill>
                  <a:srgbClr val="FFFFFF"/>
                </a:solidFill>
                <a:latin typeface="Century Gothic"/>
                <a:cs typeface="Century Gothic"/>
              </a:rPr>
              <a:t>in Learning </a:t>
            </a:r>
            <a:r>
              <a:rPr lang="en-US" sz="4838" dirty="0" smtClean="0">
                <a:solidFill>
                  <a:srgbClr val="FFFFFF"/>
                </a:solidFill>
                <a:latin typeface="Century Gothic"/>
                <a:cs typeface="Century Gothic"/>
              </a:rPr>
              <a:t>Center &amp; USAonline</a:t>
            </a:r>
            <a:br>
              <a:rPr lang="en-US" sz="4838" dirty="0" smtClean="0">
                <a:solidFill>
                  <a:srgbClr val="FFFFFF"/>
                </a:solidFill>
                <a:latin typeface="Century Gothic"/>
                <a:cs typeface="Century Gothic"/>
              </a:rPr>
            </a:br>
            <a:r>
              <a:rPr lang="en-US" sz="4838" dirty="0" smtClean="0">
                <a:solidFill>
                  <a:srgbClr val="FFFFFF"/>
                </a:solidFill>
                <a:latin typeface="Century Gothic"/>
                <a:cs typeface="Century Gothic"/>
              </a:rPr>
              <a:t>University of South Alabama</a:t>
            </a:r>
            <a:endParaRPr lang="en-US" sz="4400" dirty="0" smtClean="0">
              <a:solidFill>
                <a:srgbClr val="FFFFFF"/>
              </a:solidFill>
              <a:latin typeface="Century Gothic"/>
              <a:cs typeface="Century Gothic"/>
            </a:endParaRPr>
          </a:p>
        </p:txBody>
      </p:sp>
      <p:pic>
        <p:nvPicPr>
          <p:cNvPr id="6" name="Picture 5"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1886" y="622769"/>
            <a:ext cx="6366712" cy="325397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531581" y="566433"/>
            <a:ext cx="4557472" cy="2893333"/>
          </a:xfrm>
          <a:prstGeom prst="rect">
            <a:avLst/>
          </a:prstGeom>
        </p:spPr>
      </p:pic>
      <p:sp>
        <p:nvSpPr>
          <p:cNvPr id="13" name="Rectangle 12"/>
          <p:cNvSpPr/>
          <p:nvPr/>
        </p:nvSpPr>
        <p:spPr>
          <a:xfrm>
            <a:off x="1126207" y="5658720"/>
            <a:ext cx="42283640" cy="3477875"/>
          </a:xfrm>
          <a:prstGeom prst="rect">
            <a:avLst/>
          </a:prstGeom>
        </p:spPr>
        <p:txBody>
          <a:bodyPr wrap="square">
            <a:spAutoFit/>
          </a:bodyPr>
          <a:lstStyle/>
          <a:p>
            <a:pPr marL="0" marR="0" algn="l">
              <a:spcBef>
                <a:spcPts val="0"/>
              </a:spcBef>
              <a:spcAft>
                <a:spcPts val="0"/>
              </a:spcAft>
            </a:pPr>
            <a:r>
              <a:rPr lang="en-US" sz="4400" dirty="0">
                <a:latin typeface="Calibri" charset="0"/>
                <a:ea typeface="Calibri" charset="0"/>
                <a:cs typeface="Times New Roman" charset="0"/>
              </a:rPr>
              <a:t>IT concerns are central to the modern higher education teaching and learning landscape. Depending on institutional structures, IT can stand for ‘information technologies’ or ‘instructional technologies’ or both. Often, “IT folks” </a:t>
            </a:r>
            <a:r>
              <a:rPr lang="en-US" sz="4400" dirty="0" smtClean="0">
                <a:latin typeface="Calibri" charset="0"/>
                <a:ea typeface="Calibri" charset="0"/>
                <a:cs typeface="Times New Roman" charset="0"/>
              </a:rPr>
              <a:t>become educational </a:t>
            </a:r>
            <a:r>
              <a:rPr lang="en-US" sz="4400" dirty="0">
                <a:latin typeface="Calibri" charset="0"/>
                <a:ea typeface="Calibri" charset="0"/>
                <a:cs typeface="Times New Roman" charset="0"/>
              </a:rPr>
              <a:t>developers - guiding users to the most appropriate uses of technology for enhancing their teaching, learning or scholarship. This session will be valuable to all those engaged in change initiatives from the ‘middle’ - i.e. not faculty nor upper administration and offer insights into how they can become leaders of these processes.  </a:t>
            </a:r>
            <a:r>
              <a:rPr lang="en-US" sz="4400" dirty="0" smtClean="0">
                <a:latin typeface="Calibri" charset="0"/>
                <a:ea typeface="Calibri" charset="0"/>
                <a:cs typeface="Times New Roman" charset="0"/>
              </a:rPr>
              <a:t>The unique perspective of educational developers, whether IT focused or not, allows them to contribute to the success of institutional initiatives such as expansion of online learning or design and operation of active learning classrooms.</a:t>
            </a:r>
            <a:endParaRPr lang="en-US" sz="4400" dirty="0">
              <a:effectLst/>
              <a:latin typeface="Calibri" charset="0"/>
              <a:ea typeface="Calibri" charset="0"/>
              <a:cs typeface="Times New Roman" charset="0"/>
            </a:endParaRPr>
          </a:p>
        </p:txBody>
      </p:sp>
      <p:cxnSp>
        <p:nvCxnSpPr>
          <p:cNvPr id="48" name="Straight Connector 47"/>
          <p:cNvCxnSpPr/>
          <p:nvPr/>
        </p:nvCxnSpPr>
        <p:spPr bwMode="auto">
          <a:xfrm>
            <a:off x="14377613" y="9584560"/>
            <a:ext cx="65650" cy="21205802"/>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28848815" y="15935133"/>
            <a:ext cx="45282" cy="14626775"/>
          </a:xfrm>
          <a:prstGeom prst="line">
            <a:avLst/>
          </a:prstGeom>
          <a:solidFill>
            <a:schemeClr val="bg1"/>
          </a:solidFill>
          <a:ln w="9525" cap="flat" cmpd="sng" algn="ctr">
            <a:solidFill>
              <a:schemeClr val="tx1"/>
            </a:solidFill>
            <a:prstDash val="solid"/>
            <a:round/>
            <a:headEnd type="none" w="med" len="med"/>
            <a:tailEnd type="none" w="med" len="med"/>
          </a:ln>
          <a:effectLst/>
        </p:spPr>
      </p:cxnSp>
      <p:sp>
        <p:nvSpPr>
          <p:cNvPr id="46" name="Rectangle 45"/>
          <p:cNvSpPr/>
          <p:nvPr/>
        </p:nvSpPr>
        <p:spPr bwMode="auto">
          <a:xfrm>
            <a:off x="29903853" y="29946600"/>
            <a:ext cx="5953690" cy="846026"/>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47" name="TextBox 46"/>
          <p:cNvSpPr txBox="1"/>
          <p:nvPr/>
        </p:nvSpPr>
        <p:spPr>
          <a:xfrm>
            <a:off x="7108355" y="31474979"/>
            <a:ext cx="29270064" cy="646331"/>
          </a:xfrm>
          <a:prstGeom prst="rect">
            <a:avLst/>
          </a:prstGeom>
          <a:noFill/>
        </p:spPr>
        <p:txBody>
          <a:bodyPr wrap="none" rtlCol="0">
            <a:spAutoFit/>
          </a:bodyPr>
          <a:lstStyle/>
          <a:p>
            <a:r>
              <a:rPr lang="en-US" sz="3600" dirty="0" smtClean="0"/>
              <a:t>Acknowledgements: Amy Mulnix, Elly Vandegrift and Jennifer Yates for our workshop on this topic presented at 2018 POD Network Conference</a:t>
            </a:r>
            <a:endParaRPr lang="en-US" sz="3600"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74553" y="9654043"/>
            <a:ext cx="11807041" cy="6641460"/>
          </a:xfrm>
          <a:prstGeom prst="rect">
            <a:avLst/>
          </a:prstGeom>
          <a:ln>
            <a:solidFill>
              <a:schemeClr val="tx1"/>
            </a:solidFill>
          </a:ln>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7615" y="16952168"/>
            <a:ext cx="11923979" cy="6707238"/>
          </a:xfrm>
          <a:prstGeom prst="rect">
            <a:avLst/>
          </a:prstGeom>
          <a:ln>
            <a:solidFill>
              <a:schemeClr val="tx1"/>
            </a:solidFill>
          </a:ln>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57614" y="24083124"/>
            <a:ext cx="11923979" cy="6707238"/>
          </a:xfrm>
          <a:prstGeom prst="rect">
            <a:avLst/>
          </a:prstGeom>
          <a:ln>
            <a:solidFill>
              <a:schemeClr val="tx1"/>
            </a:solidFill>
          </a:ln>
        </p:spPr>
      </p:pic>
      <p:sp>
        <p:nvSpPr>
          <p:cNvPr id="12" name="Rectangle 11"/>
          <p:cNvSpPr/>
          <p:nvPr/>
        </p:nvSpPr>
        <p:spPr>
          <a:xfrm>
            <a:off x="14999179" y="9242044"/>
            <a:ext cx="28238879" cy="6340197"/>
          </a:xfrm>
          <a:prstGeom prst="rect">
            <a:avLst/>
          </a:prstGeom>
        </p:spPr>
        <p:txBody>
          <a:bodyPr wrap="square">
            <a:spAutoFit/>
          </a:bodyPr>
          <a:lstStyle/>
          <a:p>
            <a:pPr algn="l"/>
            <a:r>
              <a:rPr lang="en-US" sz="5400" b="1" dirty="0"/>
              <a:t>Case Description</a:t>
            </a:r>
            <a:r>
              <a:rPr lang="en-US" sz="5400" b="1" dirty="0" smtClean="0"/>
              <a:t>:</a:t>
            </a:r>
            <a:br>
              <a:rPr lang="en-US" sz="5400" b="1" dirty="0" smtClean="0"/>
            </a:br>
            <a:r>
              <a:rPr lang="en-US" sz="4400" dirty="0" smtClean="0">
                <a:latin typeface="Calibri" charset="0"/>
                <a:ea typeface="Calibri" charset="0"/>
                <a:cs typeface="Calibri" charset="0"/>
              </a:rPr>
              <a:t>You </a:t>
            </a:r>
            <a:r>
              <a:rPr lang="en-US" sz="4400" dirty="0">
                <a:latin typeface="Calibri" charset="0"/>
                <a:ea typeface="Calibri" charset="0"/>
                <a:cs typeface="Calibri" charset="0"/>
              </a:rPr>
              <a:t>direct  a campus Center for Teaching and Learning (CTL). The Physics department on your campus has established an active learning classroom along the lines of the SCALE-UP </a:t>
            </a:r>
            <a:r>
              <a:rPr lang="en-US" sz="4400" dirty="0" smtClean="0">
                <a:latin typeface="Calibri" charset="0"/>
                <a:ea typeface="Calibri" charset="0"/>
                <a:cs typeface="Calibri" charset="0"/>
              </a:rPr>
              <a:t>(North Carolina State) model. This </a:t>
            </a:r>
            <a:r>
              <a:rPr lang="en-US" sz="4400" dirty="0">
                <a:latin typeface="Calibri" charset="0"/>
                <a:ea typeface="Calibri" charset="0"/>
                <a:cs typeface="Calibri" charset="0"/>
              </a:rPr>
              <a:t>transition in physics pedagogy has largely been a departmental effort, through a funding initiative related to raising the profile of the School of Engineering on campus. SCALE-UP has been shown to close the achievement gaps for underserved students in the calculus-based physics course, an often problematic prerequisite for engineering majors.   All new faculty hired in the Physics department cycle through teaching in the SCALE-UP room where all introductory course sections are taught. </a:t>
            </a:r>
            <a:r>
              <a:rPr lang="en-US" sz="4400" dirty="0" smtClean="0">
                <a:latin typeface="Calibri" charset="0"/>
                <a:ea typeface="Calibri" charset="0"/>
                <a:cs typeface="Calibri" charset="0"/>
              </a:rPr>
              <a:t>The department </a:t>
            </a:r>
            <a:r>
              <a:rPr lang="en-US" sz="4400" dirty="0">
                <a:latin typeface="Calibri" charset="0"/>
                <a:ea typeface="Calibri" charset="0"/>
                <a:cs typeface="Calibri" charset="0"/>
              </a:rPr>
              <a:t>is quite content with their own curricular reform and do not view themselves as having a faculty professional development role in being active outside their own discipline-based educational research boundaries. </a:t>
            </a:r>
          </a:p>
        </p:txBody>
      </p:sp>
      <p:sp>
        <p:nvSpPr>
          <p:cNvPr id="14" name="Rectangle 13"/>
          <p:cNvSpPr/>
          <p:nvPr/>
        </p:nvSpPr>
        <p:spPr>
          <a:xfrm>
            <a:off x="15325749" y="15869712"/>
            <a:ext cx="5186035" cy="923330"/>
          </a:xfrm>
          <a:prstGeom prst="rect">
            <a:avLst/>
          </a:prstGeom>
        </p:spPr>
        <p:txBody>
          <a:bodyPr wrap="none">
            <a:spAutoFit/>
          </a:bodyPr>
          <a:lstStyle/>
          <a:p>
            <a:pPr algn="l"/>
            <a:r>
              <a:rPr lang="en-US" sz="5400" b="1" dirty="0" smtClean="0"/>
              <a:t>Global Option: </a:t>
            </a:r>
            <a:endParaRPr lang="en-US" sz="5400" b="1" dirty="0"/>
          </a:p>
        </p:txBody>
      </p:sp>
      <p:sp>
        <p:nvSpPr>
          <p:cNvPr id="31" name="Rectangle 30"/>
          <p:cNvSpPr/>
          <p:nvPr/>
        </p:nvSpPr>
        <p:spPr>
          <a:xfrm>
            <a:off x="29814656" y="15744541"/>
            <a:ext cx="4839786" cy="923330"/>
          </a:xfrm>
          <a:prstGeom prst="rect">
            <a:avLst/>
          </a:prstGeom>
        </p:spPr>
        <p:txBody>
          <a:bodyPr wrap="none">
            <a:spAutoFit/>
          </a:bodyPr>
          <a:lstStyle/>
          <a:p>
            <a:pPr algn="l"/>
            <a:r>
              <a:rPr lang="en-US" sz="5400" b="1" dirty="0" smtClean="0"/>
              <a:t>Local Option: </a:t>
            </a:r>
            <a:endParaRPr lang="en-US" sz="5400" b="1" dirty="0"/>
          </a:p>
        </p:txBody>
      </p:sp>
      <p:sp>
        <p:nvSpPr>
          <p:cNvPr id="16" name="Rectangle 15"/>
          <p:cNvSpPr/>
          <p:nvPr/>
        </p:nvSpPr>
        <p:spPr>
          <a:xfrm>
            <a:off x="14999179" y="17075899"/>
            <a:ext cx="13351120" cy="12280285"/>
          </a:xfrm>
          <a:prstGeom prst="rect">
            <a:avLst/>
          </a:prstGeom>
        </p:spPr>
        <p:txBody>
          <a:bodyPr wrap="square">
            <a:spAutoFit/>
          </a:bodyPr>
          <a:lstStyle/>
          <a:p>
            <a:pPr marL="571500" indent="-571500" algn="l">
              <a:spcBef>
                <a:spcPts val="0"/>
              </a:spcBef>
              <a:spcAft>
                <a:spcPts val="0"/>
              </a:spcAft>
              <a:buFont typeface="Arial" charset="0"/>
              <a:buChar char="•"/>
            </a:pPr>
            <a:r>
              <a:rPr lang="en-US" sz="4400" dirty="0">
                <a:solidFill>
                  <a:srgbClr val="000000"/>
                </a:solidFill>
                <a:latin typeface="Calibri" charset="0"/>
                <a:ea typeface="Calibri" charset="0"/>
                <a:cs typeface="Calibri" charset="0"/>
              </a:rPr>
              <a:t>Your institution is establishing an overseas branch campus in Eastern Europe, in a country with a proud Soviet-era tradition of excellence in the sciences, but still very much emerging from those times. The university </a:t>
            </a:r>
            <a:r>
              <a:rPr lang="en-US" sz="4400" dirty="0" smtClean="0">
                <a:solidFill>
                  <a:srgbClr val="000000"/>
                </a:solidFill>
                <a:latin typeface="Calibri" charset="0"/>
                <a:ea typeface="Calibri" charset="0"/>
                <a:cs typeface="Calibri" charset="0"/>
              </a:rPr>
              <a:t>has </a:t>
            </a:r>
            <a:r>
              <a:rPr lang="en-US" sz="4400" dirty="0">
                <a:solidFill>
                  <a:srgbClr val="000000"/>
                </a:solidFill>
                <a:latin typeface="Calibri" charset="0"/>
                <a:ea typeface="Calibri" charset="0"/>
                <a:cs typeface="Calibri" charset="0"/>
              </a:rPr>
              <a:t>traditional lecture halls and traditional </a:t>
            </a:r>
            <a:r>
              <a:rPr lang="en-US" sz="4400" dirty="0" smtClean="0">
                <a:solidFill>
                  <a:srgbClr val="000000"/>
                </a:solidFill>
                <a:latin typeface="Calibri" charset="0"/>
                <a:ea typeface="Calibri" charset="0"/>
                <a:cs typeface="Calibri" charset="0"/>
              </a:rPr>
              <a:t>pedagogy.</a:t>
            </a:r>
          </a:p>
          <a:p>
            <a:pPr marL="571500" indent="-571500" algn="l">
              <a:spcBef>
                <a:spcPts val="0"/>
              </a:spcBef>
              <a:spcAft>
                <a:spcPts val="0"/>
              </a:spcAft>
              <a:buFont typeface="Arial" charset="0"/>
              <a:buChar char="•"/>
            </a:pPr>
            <a:r>
              <a:rPr lang="en-US" sz="4400" dirty="0" smtClean="0">
                <a:solidFill>
                  <a:srgbClr val="000000"/>
                </a:solidFill>
                <a:latin typeface="Calibri" charset="0"/>
                <a:ea typeface="Calibri" charset="0"/>
                <a:cs typeface="Calibri" charset="0"/>
              </a:rPr>
              <a:t>Classroom </a:t>
            </a:r>
            <a:r>
              <a:rPr lang="en-US" sz="4400" dirty="0">
                <a:solidFill>
                  <a:srgbClr val="000000"/>
                </a:solidFill>
                <a:latin typeface="Calibri" charset="0"/>
                <a:ea typeface="Calibri" charset="0"/>
                <a:cs typeface="Calibri" charset="0"/>
              </a:rPr>
              <a:t>renovations have been approved at this new campus and your Provost has asked you to be sure that 30% of the new classroom space is modeled after the SCALE-UP type of active learning spaces. </a:t>
            </a:r>
            <a:endParaRPr lang="en-US" sz="4400" dirty="0" smtClean="0">
              <a:solidFill>
                <a:srgbClr val="000000"/>
              </a:solidFill>
              <a:latin typeface="Calibri" charset="0"/>
              <a:ea typeface="Calibri" charset="0"/>
              <a:cs typeface="Calibri" charset="0"/>
            </a:endParaRPr>
          </a:p>
          <a:p>
            <a:pPr marL="571500" indent="-571500" algn="l">
              <a:spcBef>
                <a:spcPts val="0"/>
              </a:spcBef>
              <a:spcAft>
                <a:spcPts val="0"/>
              </a:spcAft>
              <a:buFont typeface="Arial" charset="0"/>
              <a:buChar char="•"/>
            </a:pPr>
            <a:r>
              <a:rPr lang="en-US" sz="4400" dirty="0" smtClean="0">
                <a:solidFill>
                  <a:srgbClr val="000000"/>
                </a:solidFill>
                <a:latin typeface="Calibri" charset="0"/>
                <a:ea typeface="Calibri" charset="0"/>
                <a:cs typeface="Calibri" charset="0"/>
              </a:rPr>
              <a:t>You </a:t>
            </a:r>
            <a:r>
              <a:rPr lang="en-US" sz="4400" dirty="0">
                <a:solidFill>
                  <a:srgbClr val="000000"/>
                </a:solidFill>
                <a:latin typeface="Calibri" charset="0"/>
                <a:ea typeface="Calibri" charset="0"/>
                <a:cs typeface="Calibri" charset="0"/>
              </a:rPr>
              <a:t>will work with the local Office of Building Management to accomplish renovations  but they have a traditional view of what classroom furniture looks </a:t>
            </a:r>
            <a:r>
              <a:rPr lang="en-US" sz="4400" dirty="0" smtClean="0">
                <a:solidFill>
                  <a:srgbClr val="000000"/>
                </a:solidFill>
                <a:latin typeface="Calibri" charset="0"/>
                <a:ea typeface="Calibri" charset="0"/>
                <a:cs typeface="Calibri" charset="0"/>
              </a:rPr>
              <a:t>like. Purchase requisitions that don’t fit their view are likely to be ignored. </a:t>
            </a:r>
          </a:p>
          <a:p>
            <a:pPr marL="571500" indent="-571500" algn="l">
              <a:spcBef>
                <a:spcPts val="0"/>
              </a:spcBef>
              <a:spcAft>
                <a:spcPts val="0"/>
              </a:spcAft>
              <a:buFont typeface="Arial" charset="0"/>
              <a:buChar char="•"/>
            </a:pPr>
            <a:r>
              <a:rPr lang="en-US" sz="4400" dirty="0" smtClean="0">
                <a:solidFill>
                  <a:srgbClr val="000000"/>
                </a:solidFill>
                <a:latin typeface="Calibri" charset="0"/>
                <a:ea typeface="Calibri" charset="0"/>
                <a:cs typeface="Calibri" charset="0"/>
              </a:rPr>
              <a:t>Faculty development related to teaching has been non-existent at this university.  </a:t>
            </a:r>
          </a:p>
          <a:p>
            <a:pPr marL="571500" indent="-571500" algn="l">
              <a:spcBef>
                <a:spcPts val="0"/>
              </a:spcBef>
              <a:spcAft>
                <a:spcPts val="0"/>
              </a:spcAft>
              <a:buFont typeface="Arial" charset="0"/>
              <a:buChar char="•"/>
            </a:pPr>
            <a:r>
              <a:rPr lang="en-US" sz="4400" b="1" dirty="0" smtClean="0">
                <a:solidFill>
                  <a:srgbClr val="000000"/>
                </a:solidFill>
                <a:latin typeface="Calibri" charset="0"/>
                <a:ea typeface="Calibri" charset="0"/>
                <a:cs typeface="Calibri" charset="0"/>
              </a:rPr>
              <a:t>The new campus opens in 1 year. </a:t>
            </a:r>
            <a:endParaRPr lang="en-US" sz="4400" b="1" dirty="0">
              <a:effectLst/>
              <a:latin typeface="Calibri" charset="0"/>
              <a:ea typeface="Calibri" charset="0"/>
              <a:cs typeface="Calibri" charset="0"/>
            </a:endParaRPr>
          </a:p>
        </p:txBody>
      </p:sp>
      <p:sp>
        <p:nvSpPr>
          <p:cNvPr id="19" name="Rectangle 18"/>
          <p:cNvSpPr/>
          <p:nvPr/>
        </p:nvSpPr>
        <p:spPr>
          <a:xfrm>
            <a:off x="29488085" y="16927406"/>
            <a:ext cx="13749973" cy="12957393"/>
          </a:xfrm>
          <a:prstGeom prst="rect">
            <a:avLst/>
          </a:prstGeom>
        </p:spPr>
        <p:txBody>
          <a:bodyPr wrap="square">
            <a:spAutoFit/>
          </a:bodyPr>
          <a:lstStyle/>
          <a:p>
            <a:pPr marL="571500" indent="-571500" algn="l">
              <a:spcBef>
                <a:spcPts val="0"/>
              </a:spcBef>
              <a:spcAft>
                <a:spcPts val="0"/>
              </a:spcAft>
              <a:buFont typeface="Arial" charset="0"/>
              <a:buChar char="•"/>
            </a:pPr>
            <a:r>
              <a:rPr lang="en-US" sz="4400" dirty="0">
                <a:solidFill>
                  <a:srgbClr val="000000"/>
                </a:solidFill>
                <a:latin typeface="Calibri" charset="0"/>
                <a:ea typeface="Calibri" charset="0"/>
                <a:cs typeface="Calibri" charset="0"/>
              </a:rPr>
              <a:t>The Board of Regents </a:t>
            </a:r>
            <a:r>
              <a:rPr lang="en-US" sz="4400" dirty="0" smtClean="0">
                <a:solidFill>
                  <a:srgbClr val="000000"/>
                </a:solidFill>
                <a:latin typeface="Calibri" charset="0"/>
                <a:ea typeface="Calibri" charset="0"/>
                <a:cs typeface="Calibri" charset="0"/>
              </a:rPr>
              <a:t>has </a:t>
            </a:r>
            <a:r>
              <a:rPr lang="en-US" sz="4400" dirty="0">
                <a:solidFill>
                  <a:srgbClr val="000000"/>
                </a:solidFill>
                <a:latin typeface="Calibri" charset="0"/>
                <a:ea typeface="Calibri" charset="0"/>
                <a:cs typeface="Calibri" charset="0"/>
              </a:rPr>
              <a:t>decreed that </a:t>
            </a:r>
            <a:r>
              <a:rPr lang="en-US" sz="4400" dirty="0" smtClean="0">
                <a:solidFill>
                  <a:srgbClr val="000000"/>
                </a:solidFill>
                <a:latin typeface="Calibri" charset="0"/>
                <a:ea typeface="Calibri" charset="0"/>
                <a:cs typeface="Calibri" charset="0"/>
              </a:rPr>
              <a:t>your </a:t>
            </a:r>
            <a:r>
              <a:rPr lang="en-US" sz="4400" dirty="0">
                <a:solidFill>
                  <a:srgbClr val="000000"/>
                </a:solidFill>
                <a:latin typeface="Calibri" charset="0"/>
                <a:ea typeface="Calibri" charset="0"/>
                <a:cs typeface="Calibri" charset="0"/>
              </a:rPr>
              <a:t>university will ‘absorb’ another smaller, struggling institution </a:t>
            </a:r>
            <a:r>
              <a:rPr lang="en-US" sz="4400" dirty="0" smtClean="0">
                <a:solidFill>
                  <a:srgbClr val="000000"/>
                </a:solidFill>
                <a:latin typeface="Calibri" charset="0"/>
                <a:ea typeface="Calibri" charset="0"/>
                <a:cs typeface="Calibri" charset="0"/>
              </a:rPr>
              <a:t>20 </a:t>
            </a:r>
            <a:r>
              <a:rPr lang="en-US" sz="4400" dirty="0">
                <a:solidFill>
                  <a:srgbClr val="000000"/>
                </a:solidFill>
                <a:latin typeface="Calibri" charset="0"/>
                <a:ea typeface="Calibri" charset="0"/>
                <a:cs typeface="Calibri" charset="0"/>
              </a:rPr>
              <a:t>miles down the interstate. </a:t>
            </a:r>
            <a:endParaRPr lang="en-US" sz="4400" dirty="0" smtClean="0">
              <a:solidFill>
                <a:srgbClr val="000000"/>
              </a:solidFill>
              <a:latin typeface="Calibri" charset="0"/>
              <a:ea typeface="Calibri" charset="0"/>
              <a:cs typeface="Calibri" charset="0"/>
            </a:endParaRPr>
          </a:p>
          <a:p>
            <a:pPr marL="571500" indent="-571500" algn="l">
              <a:spcBef>
                <a:spcPts val="0"/>
              </a:spcBef>
              <a:spcAft>
                <a:spcPts val="0"/>
              </a:spcAft>
              <a:buFont typeface="Arial" charset="0"/>
              <a:buChar char="•"/>
            </a:pPr>
            <a:r>
              <a:rPr lang="en-US" sz="4400" dirty="0" smtClean="0">
                <a:solidFill>
                  <a:srgbClr val="000000"/>
                </a:solidFill>
                <a:latin typeface="Calibri" charset="0"/>
                <a:ea typeface="Calibri" charset="0"/>
                <a:cs typeface="Calibri" charset="0"/>
              </a:rPr>
              <a:t>While </a:t>
            </a:r>
            <a:r>
              <a:rPr lang="en-US" sz="4400" dirty="0">
                <a:solidFill>
                  <a:srgbClr val="000000"/>
                </a:solidFill>
                <a:latin typeface="Calibri" charset="0"/>
                <a:ea typeface="Calibri" charset="0"/>
                <a:cs typeface="Calibri" charset="0"/>
              </a:rPr>
              <a:t>the median home prices in the </a:t>
            </a:r>
            <a:r>
              <a:rPr lang="en-US" sz="4400" dirty="0" err="1">
                <a:solidFill>
                  <a:srgbClr val="000000"/>
                </a:solidFill>
                <a:latin typeface="Calibri" charset="0"/>
                <a:ea typeface="Calibri" charset="0"/>
                <a:cs typeface="Calibri" charset="0"/>
              </a:rPr>
              <a:t>zipcode</a:t>
            </a:r>
            <a:r>
              <a:rPr lang="en-US" sz="4400" dirty="0">
                <a:solidFill>
                  <a:srgbClr val="000000"/>
                </a:solidFill>
                <a:latin typeface="Calibri" charset="0"/>
                <a:ea typeface="Calibri" charset="0"/>
                <a:cs typeface="Calibri" charset="0"/>
              </a:rPr>
              <a:t> of your institution are closer to </a:t>
            </a:r>
            <a:r>
              <a:rPr lang="en-US" sz="4400" dirty="0" smtClean="0">
                <a:solidFill>
                  <a:srgbClr val="000000"/>
                </a:solidFill>
                <a:latin typeface="Calibri" charset="0"/>
                <a:ea typeface="Calibri" charset="0"/>
                <a:cs typeface="Calibri" charset="0"/>
              </a:rPr>
              <a:t>$1 </a:t>
            </a:r>
            <a:r>
              <a:rPr lang="en-US" sz="4400" dirty="0">
                <a:solidFill>
                  <a:srgbClr val="000000"/>
                </a:solidFill>
                <a:latin typeface="Calibri" charset="0"/>
                <a:ea typeface="Calibri" charset="0"/>
                <a:cs typeface="Calibri" charset="0"/>
              </a:rPr>
              <a:t>Million, the new branch campus is in an area with a median family income of $60K. </a:t>
            </a:r>
            <a:endParaRPr lang="en-US" sz="4400" dirty="0" smtClean="0">
              <a:solidFill>
                <a:srgbClr val="000000"/>
              </a:solidFill>
              <a:latin typeface="Calibri" charset="0"/>
              <a:ea typeface="Calibri" charset="0"/>
              <a:cs typeface="Calibri" charset="0"/>
            </a:endParaRPr>
          </a:p>
          <a:p>
            <a:pPr marL="571500" indent="-571500" algn="l">
              <a:spcBef>
                <a:spcPts val="0"/>
              </a:spcBef>
              <a:spcAft>
                <a:spcPts val="0"/>
              </a:spcAft>
              <a:buFont typeface="Arial" charset="0"/>
              <a:buChar char="•"/>
            </a:pPr>
            <a:r>
              <a:rPr lang="en-US" sz="4400" dirty="0" smtClean="0">
                <a:solidFill>
                  <a:srgbClr val="000000"/>
                </a:solidFill>
                <a:latin typeface="Calibri" charset="0"/>
                <a:ea typeface="Calibri" charset="0"/>
                <a:cs typeface="Calibri" charset="0"/>
              </a:rPr>
              <a:t>The </a:t>
            </a:r>
            <a:r>
              <a:rPr lang="en-US" sz="4400" dirty="0">
                <a:solidFill>
                  <a:srgbClr val="000000"/>
                </a:solidFill>
                <a:latin typeface="Calibri" charset="0"/>
                <a:ea typeface="Calibri" charset="0"/>
                <a:cs typeface="Calibri" charset="0"/>
              </a:rPr>
              <a:t>student demographics of the branch campus are distinct in a number of ways as well: a majority of first generation attendees and a majority Latino population versus predominantly White at your current </a:t>
            </a:r>
            <a:r>
              <a:rPr lang="en-US" sz="4400" dirty="0" smtClean="0">
                <a:solidFill>
                  <a:srgbClr val="000000"/>
                </a:solidFill>
                <a:latin typeface="Calibri" charset="0"/>
                <a:ea typeface="Calibri" charset="0"/>
                <a:cs typeface="Calibri" charset="0"/>
              </a:rPr>
              <a:t>campus.</a:t>
            </a:r>
          </a:p>
          <a:p>
            <a:pPr marL="571500" indent="-571500" algn="l">
              <a:spcBef>
                <a:spcPts val="0"/>
              </a:spcBef>
              <a:spcAft>
                <a:spcPts val="0"/>
              </a:spcAft>
              <a:buFont typeface="Arial" charset="0"/>
              <a:buChar char="•"/>
            </a:pPr>
            <a:r>
              <a:rPr lang="en-US" sz="4400" dirty="0" smtClean="0">
                <a:solidFill>
                  <a:srgbClr val="000000"/>
                </a:solidFill>
                <a:latin typeface="Calibri" charset="0"/>
                <a:ea typeface="Calibri" charset="0"/>
                <a:cs typeface="Calibri" charset="0"/>
              </a:rPr>
              <a:t>The </a:t>
            </a:r>
            <a:r>
              <a:rPr lang="en-US" sz="4400" dirty="0">
                <a:solidFill>
                  <a:srgbClr val="000000"/>
                </a:solidFill>
                <a:latin typeface="Calibri" charset="0"/>
                <a:ea typeface="Calibri" charset="0"/>
                <a:cs typeface="Calibri" charset="0"/>
              </a:rPr>
              <a:t>Provost has asked your Center to assist with the restructuring of physics education for engineers at the new location to reflect best practices on the home campus. </a:t>
            </a:r>
            <a:endParaRPr lang="en-US" sz="4400" dirty="0" smtClean="0">
              <a:solidFill>
                <a:srgbClr val="000000"/>
              </a:solidFill>
              <a:latin typeface="Calibri" charset="0"/>
              <a:ea typeface="Calibri" charset="0"/>
              <a:cs typeface="Calibri" charset="0"/>
            </a:endParaRPr>
          </a:p>
          <a:p>
            <a:pPr marL="571500" indent="-571500" algn="l">
              <a:spcBef>
                <a:spcPts val="0"/>
              </a:spcBef>
              <a:spcAft>
                <a:spcPts val="0"/>
              </a:spcAft>
              <a:buFont typeface="Arial" charset="0"/>
              <a:buChar char="•"/>
            </a:pPr>
            <a:r>
              <a:rPr lang="en-US" sz="4400" dirty="0" smtClean="0">
                <a:solidFill>
                  <a:srgbClr val="000000"/>
                </a:solidFill>
                <a:latin typeface="Calibri" charset="0"/>
                <a:ea typeface="Calibri" charset="0"/>
                <a:cs typeface="Calibri" charset="0"/>
              </a:rPr>
              <a:t>You </a:t>
            </a:r>
            <a:r>
              <a:rPr lang="en-US" sz="4400" dirty="0">
                <a:solidFill>
                  <a:srgbClr val="000000"/>
                </a:solidFill>
                <a:latin typeface="Calibri" charset="0"/>
                <a:ea typeface="Calibri" charset="0"/>
                <a:cs typeface="Calibri" charset="0"/>
              </a:rPr>
              <a:t>will work with the Office of Academic Affairs at the </a:t>
            </a:r>
            <a:r>
              <a:rPr lang="en-US" sz="4400" dirty="0" smtClean="0">
                <a:solidFill>
                  <a:srgbClr val="000000"/>
                </a:solidFill>
                <a:latin typeface="Calibri" charset="0"/>
                <a:ea typeface="Calibri" charset="0"/>
                <a:cs typeface="Calibri" charset="0"/>
              </a:rPr>
              <a:t>new </a:t>
            </a:r>
            <a:r>
              <a:rPr lang="en-US" sz="4400" dirty="0">
                <a:solidFill>
                  <a:srgbClr val="000000"/>
                </a:solidFill>
                <a:latin typeface="Calibri" charset="0"/>
                <a:ea typeface="Calibri" charset="0"/>
                <a:cs typeface="Calibri" charset="0"/>
              </a:rPr>
              <a:t>branch campus on any faculty development programs. </a:t>
            </a:r>
            <a:endParaRPr lang="en-US" sz="4400" dirty="0" smtClean="0">
              <a:solidFill>
                <a:srgbClr val="000000"/>
              </a:solidFill>
              <a:latin typeface="Calibri" charset="0"/>
              <a:ea typeface="Calibri" charset="0"/>
              <a:cs typeface="Calibri" charset="0"/>
            </a:endParaRPr>
          </a:p>
          <a:p>
            <a:pPr marL="571500" indent="-571500" algn="l">
              <a:spcBef>
                <a:spcPts val="0"/>
              </a:spcBef>
              <a:spcAft>
                <a:spcPts val="0"/>
              </a:spcAft>
              <a:buFont typeface="Arial" charset="0"/>
              <a:buChar char="•"/>
            </a:pPr>
            <a:r>
              <a:rPr lang="en-US" sz="4400" b="1" dirty="0" smtClean="0">
                <a:solidFill>
                  <a:srgbClr val="000000"/>
                </a:solidFill>
                <a:latin typeface="Calibri" charset="0"/>
                <a:ea typeface="Calibri" charset="0"/>
                <a:cs typeface="Calibri" charset="0"/>
              </a:rPr>
              <a:t>The </a:t>
            </a:r>
            <a:r>
              <a:rPr lang="en-US" sz="4400" b="1" dirty="0">
                <a:solidFill>
                  <a:srgbClr val="000000"/>
                </a:solidFill>
                <a:latin typeface="Calibri" charset="0"/>
                <a:ea typeface="Calibri" charset="0"/>
                <a:cs typeface="Calibri" charset="0"/>
              </a:rPr>
              <a:t>merger and name change are 6 months away.</a:t>
            </a:r>
            <a:endParaRPr lang="en-US" sz="4400" b="1" dirty="0">
              <a:effectLst/>
              <a:latin typeface="Calibri" charset="0"/>
              <a:ea typeface="Calibri" charset="0"/>
              <a:cs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9354</TotalTime>
  <Words>434</Words>
  <Application>Microsoft Macintosh PowerPoint</Application>
  <PresentationFormat>Custom</PresentationFormat>
  <Paragraphs>19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Times New Roman</vt:lpstr>
      <vt:lpstr>Default Design</vt:lpstr>
      <vt:lpstr>PowerPoint Presentation</vt:lpstr>
    </vt:vector>
  </TitlesOfParts>
  <Company>MegaPrint Inc.</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SRC</cp:lastModifiedBy>
  <cp:revision>170</cp:revision>
  <cp:lastPrinted>2019-07-12T20:01:32Z</cp:lastPrinted>
  <dcterms:created xsi:type="dcterms:W3CDTF">2008-12-04T00:20:37Z</dcterms:created>
  <dcterms:modified xsi:type="dcterms:W3CDTF">2019-10-09T03:59:55Z</dcterms:modified>
  <cp:category>Research Poster</cp:category>
</cp:coreProperties>
</file>