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94"/>
  </p:notesMasterIdLst>
  <p:sldIdLst>
    <p:sldId id="261" r:id="rId3"/>
    <p:sldId id="324" r:id="rId4"/>
    <p:sldId id="265" r:id="rId5"/>
    <p:sldId id="267" r:id="rId6"/>
    <p:sldId id="315" r:id="rId7"/>
    <p:sldId id="266" r:id="rId8"/>
    <p:sldId id="325" r:id="rId9"/>
    <p:sldId id="321" r:id="rId10"/>
    <p:sldId id="305" r:id="rId11"/>
    <p:sldId id="306" r:id="rId12"/>
    <p:sldId id="307" r:id="rId13"/>
    <p:sldId id="360" r:id="rId14"/>
    <p:sldId id="362" r:id="rId15"/>
    <p:sldId id="327" r:id="rId16"/>
    <p:sldId id="317" r:id="rId17"/>
    <p:sldId id="326" r:id="rId18"/>
    <p:sldId id="328" r:id="rId19"/>
    <p:sldId id="329" r:id="rId20"/>
    <p:sldId id="332" r:id="rId21"/>
    <p:sldId id="330" r:id="rId22"/>
    <p:sldId id="331" r:id="rId23"/>
    <p:sldId id="303" r:id="rId24"/>
    <p:sldId id="304" r:id="rId25"/>
    <p:sldId id="345" r:id="rId26"/>
    <p:sldId id="346" r:id="rId27"/>
    <p:sldId id="347" r:id="rId28"/>
    <p:sldId id="282" r:id="rId29"/>
    <p:sldId id="283" r:id="rId30"/>
    <p:sldId id="284" r:id="rId31"/>
    <p:sldId id="287" r:id="rId32"/>
    <p:sldId id="286" r:id="rId33"/>
    <p:sldId id="314" r:id="rId34"/>
    <p:sldId id="285" r:id="rId35"/>
    <p:sldId id="288" r:id="rId36"/>
    <p:sldId id="275" r:id="rId37"/>
    <p:sldId id="348" r:id="rId38"/>
    <p:sldId id="349" r:id="rId39"/>
    <p:sldId id="350" r:id="rId40"/>
    <p:sldId id="351" r:id="rId41"/>
    <p:sldId id="353" r:id="rId42"/>
    <p:sldId id="358" r:id="rId43"/>
    <p:sldId id="354" r:id="rId44"/>
    <p:sldId id="355" r:id="rId45"/>
    <p:sldId id="356" r:id="rId46"/>
    <p:sldId id="333" r:id="rId47"/>
    <p:sldId id="340" r:id="rId48"/>
    <p:sldId id="269" r:id="rId49"/>
    <p:sldId id="359" r:id="rId50"/>
    <p:sldId id="334" r:id="rId51"/>
    <p:sldId id="344" r:id="rId52"/>
    <p:sldId id="361" r:id="rId53"/>
    <p:sldId id="322" r:id="rId54"/>
    <p:sldId id="270" r:id="rId55"/>
    <p:sldId id="290" r:id="rId56"/>
    <p:sldId id="363" r:id="rId57"/>
    <p:sldId id="319" r:id="rId58"/>
    <p:sldId id="339" r:id="rId59"/>
    <p:sldId id="343" r:id="rId60"/>
    <p:sldId id="365" r:id="rId61"/>
    <p:sldId id="320" r:id="rId62"/>
    <p:sldId id="366" r:id="rId63"/>
    <p:sldId id="367" r:id="rId64"/>
    <p:sldId id="368" r:id="rId65"/>
    <p:sldId id="369" r:id="rId66"/>
    <p:sldId id="280" r:id="rId67"/>
    <p:sldId id="295" r:id="rId68"/>
    <p:sldId id="296" r:id="rId69"/>
    <p:sldId id="310" r:id="rId70"/>
    <p:sldId id="298" r:id="rId71"/>
    <p:sldId id="370" r:id="rId72"/>
    <p:sldId id="301" r:id="rId73"/>
    <p:sldId id="297" r:id="rId74"/>
    <p:sldId id="300" r:id="rId75"/>
    <p:sldId id="293" r:id="rId76"/>
    <p:sldId id="292" r:id="rId77"/>
    <p:sldId id="294" r:id="rId78"/>
    <p:sldId id="299" r:id="rId79"/>
    <p:sldId id="309" r:id="rId80"/>
    <p:sldId id="342" r:id="rId81"/>
    <p:sldId id="341" r:id="rId82"/>
    <p:sldId id="371" r:id="rId83"/>
    <p:sldId id="272" r:id="rId84"/>
    <p:sldId id="372" r:id="rId85"/>
    <p:sldId id="373" r:id="rId86"/>
    <p:sldId id="264" r:id="rId87"/>
    <p:sldId id="276" r:id="rId88"/>
    <p:sldId id="277" r:id="rId89"/>
    <p:sldId id="336" r:id="rId90"/>
    <p:sldId id="337" r:id="rId91"/>
    <p:sldId id="335" r:id="rId92"/>
    <p:sldId id="338"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D2D"/>
    <a:srgbClr val="135891"/>
    <a:srgbClr val="0D5D98"/>
    <a:srgbClr val="6AA2B8"/>
    <a:srgbClr val="FFD200"/>
    <a:srgbClr val="9933FF"/>
    <a:srgbClr val="6600CC"/>
    <a:srgbClr val="CC3300"/>
    <a:srgbClr val="00CC66"/>
    <a:srgbClr val="2F6E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p:scale>
          <a:sx n="50" d="100"/>
          <a:sy n="50" d="100"/>
        </p:scale>
        <p:origin x="930"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1DD79F-2130-446F-BF45-C416578BFEAF}" type="datetimeFigureOut">
              <a:rPr lang="en-US" smtClean="0"/>
              <a:t>10/14/2019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B3F2A3-0148-43F9-9DED-72742B6BD1E9}" type="slidenum">
              <a:rPr lang="en-US" smtClean="0"/>
              <a:t>‹#›</a:t>
            </a:fld>
            <a:endParaRPr lang="en-US"/>
          </a:p>
        </p:txBody>
      </p:sp>
    </p:spTree>
    <p:extLst>
      <p:ext uri="{BB962C8B-B14F-4D97-AF65-F5344CB8AC3E}">
        <p14:creationId xmlns:p14="http://schemas.microsoft.com/office/powerpoint/2010/main" val="3792443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f600b96b6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f600b96b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4 Rooms (6 or 10 seats)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Available 8am - 10pm M-F</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Scheduled 86% of available hours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DUE Academic Support Programs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School/Department Based Tutoring</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Supplemental Course Session</a:t>
            </a:r>
            <a:endParaRPr sz="1400">
              <a:solidFill>
                <a:schemeClr val="lt1"/>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691892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6487341221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6487341221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909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6487341221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6487341221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4199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487341221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487341221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3611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f5df74b43_13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f5df74b43_13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568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f5df74b43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f5df74b43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9333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f5df74b43_13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f5df74b43_13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4039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5f5df74b43_13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5f5df74b43_13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8516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f600b96b6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f600b96b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4 Rooms (6 or 10 seats)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Available 8am - 10pm M-F</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Scheduled 86% of available hours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DUE Academic Support Programs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School/Department Based Tutoring</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Supplemental Course Session</a:t>
            </a:r>
            <a:endParaRPr sz="1400">
              <a:solidFill>
                <a:schemeClr val="lt1"/>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73834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5f5df74b43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5f5df74b43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970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f5df74b43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f5df74b43_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Excludes computer labs and LARC tutorial session. Cross-listed courses counted as 1</a:t>
            </a:r>
            <a:endParaRPr/>
          </a:p>
        </p:txBody>
      </p:sp>
    </p:spTree>
    <p:extLst>
      <p:ext uri="{BB962C8B-B14F-4D97-AF65-F5344CB8AC3E}">
        <p14:creationId xmlns:p14="http://schemas.microsoft.com/office/powerpoint/2010/main" val="1941979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f600b96b6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f600b96b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4 Rooms (6 or 10 seats)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Available 8am - 10pm M-F</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Scheduled 86% of available hours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DUE Academic Support Programs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School/Department Based Tutoring</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Supplemental Course Session</a:t>
            </a:r>
            <a:endParaRPr sz="1400">
              <a:solidFill>
                <a:schemeClr val="lt1"/>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25365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f600b96b6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f600b96b6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Excludes computer labs and LARC tutorial session. Cross-listed courses counted as 1</a:t>
            </a:r>
            <a:endParaRPr/>
          </a:p>
        </p:txBody>
      </p:sp>
    </p:spTree>
    <p:extLst>
      <p:ext uri="{BB962C8B-B14F-4D97-AF65-F5344CB8AC3E}">
        <p14:creationId xmlns:p14="http://schemas.microsoft.com/office/powerpoint/2010/main" val="279498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64873412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64873412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0769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5f5df74b43_2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5f5df74b43_2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6244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5f5df74b43_2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5f5df74b43_2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199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648734122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648734122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637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648734122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648734122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3498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648734122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648734122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0889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648734122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648734122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552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648734122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648734122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5607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f5df74b43_9_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g5f5df74b43_9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117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f600b96b6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f600b96b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4 Rooms (6 or 10 seats)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Available 8am - 10pm M-F</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Scheduled 86% of available hours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DUE Academic Support Programs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School/Department Based Tutoring</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Supplemental Course Session</a:t>
            </a:r>
            <a:endParaRPr sz="1400">
              <a:solidFill>
                <a:schemeClr val="lt1"/>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65245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487341221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487341221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33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5f5df74b43_9_2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g5f5df74b43_9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2774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5f5df74b43_9_2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g5f5df74b43_9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1527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64873412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64873412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656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f600b96b6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f600b96b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4 Rooms (6 or 10 seats)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Available 8am - 10pm M-F</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Scheduled 86% of available hours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DUE Academic Support Programs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School/Department Based Tutoring</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Supplemental Course Session</a:t>
            </a:r>
            <a:endParaRPr sz="1400">
              <a:solidFill>
                <a:schemeClr val="lt1"/>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5542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f600b96b6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f600b96b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4 Rooms (6 or 10 seats)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Available 8am - 10pm M-F</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Scheduled 86% of available hours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DUE Academic Support Programs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School/Department Based Tutoring</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Supplemental Course Session</a:t>
            </a:r>
            <a:endParaRPr sz="1400">
              <a:solidFill>
                <a:schemeClr val="lt1"/>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79902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f600b96b6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f600b96b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4 Rooms (6 or 10 seats)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Available 8am - 10pm M-F</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Scheduled 86% of available hours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DUE Academic Support Programs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School/Department Based Tutoring</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Supplemental Course Session</a:t>
            </a:r>
            <a:endParaRPr sz="1400">
              <a:solidFill>
                <a:schemeClr val="lt1"/>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54247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f600b96b6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f600b96b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4 Rooms (6 or 10 seats)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Available 8am - 10pm M-F</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Scheduled 86% of available hours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DUE Academic Support Programs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School/Department Based Tutoring</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Supplemental Course Session</a:t>
            </a:r>
            <a:endParaRPr sz="1400">
              <a:solidFill>
                <a:schemeClr val="lt1"/>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25810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f600b96b6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f600b96b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4 Rooms (6 or 10 seats)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Available 8am - 10pm M-F</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Scheduled 86% of available hours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DUE Academic Support Programs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School/Department Based Tutoring</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Supplemental Course Session</a:t>
            </a:r>
            <a:endParaRPr sz="1400">
              <a:solidFill>
                <a:schemeClr val="lt1"/>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44096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f600b96b6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f600b96b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4 Rooms (6 or 10 seats)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Available 8am - 10pm M-F</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Scheduled 86% of available hours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DUE Academic Support Programs</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School/Department Based Tutoring</a:t>
            </a:r>
            <a:endParaRPr sz="14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400">
                <a:solidFill>
                  <a:schemeClr val="dk2"/>
                </a:solidFill>
                <a:latin typeface="Lato"/>
                <a:ea typeface="Lato"/>
                <a:cs typeface="Lato"/>
                <a:sym typeface="Lato"/>
              </a:rPr>
              <a:t>Supplemental Course Session</a:t>
            </a:r>
            <a:endParaRPr sz="1400">
              <a:solidFill>
                <a:schemeClr val="lt1"/>
              </a:solidFill>
              <a:latin typeface="Lato"/>
              <a:ea typeface="Lato"/>
              <a:cs typeface="Lato"/>
              <a:sym typeface="Lato"/>
            </a:endParaRPr>
          </a:p>
          <a:p>
            <a:pPr marL="0" lvl="0" indent="0" algn="l" rtl="0">
              <a:lnSpc>
                <a:spcPct val="115000"/>
              </a:lnSpc>
              <a:spcBef>
                <a:spcPts val="0"/>
              </a:spcBef>
              <a:spcAft>
                <a:spcPts val="0"/>
              </a:spcAft>
              <a:buNone/>
            </a:pPr>
            <a:endParaRPr sz="1400">
              <a:solidFill>
                <a:schemeClr val="dk2"/>
              </a:solidFill>
              <a:latin typeface="Lato"/>
              <a:ea typeface="Lato"/>
              <a:cs typeface="Lato"/>
              <a:sym typeface="La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806405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64D38-740B-4143-AC65-384A0440D003}"/>
              </a:ext>
            </a:extLst>
          </p:cNvPr>
          <p:cNvSpPr>
            <a:spLocks noGrp="1"/>
          </p:cNvSpPr>
          <p:nvPr>
            <p:ph type="ctrTitle"/>
          </p:nvPr>
        </p:nvSpPr>
        <p:spPr>
          <a:xfrm>
            <a:off x="619125" y="455613"/>
            <a:ext cx="9144000" cy="2387600"/>
          </a:xfrm>
        </p:spPr>
        <p:txBody>
          <a:bodyPr anchor="b"/>
          <a:lstStyle>
            <a:lvl1pPr algn="ctr">
              <a:defRPr sz="6000" b="1">
                <a:solidFill>
                  <a:schemeClr val="bg1">
                    <a:lumMod val="9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DCA52540-53B1-4F9A-9B57-DD1BD668A361}"/>
              </a:ext>
            </a:extLst>
          </p:cNvPr>
          <p:cNvSpPr>
            <a:spLocks noGrp="1"/>
          </p:cNvSpPr>
          <p:nvPr>
            <p:ph type="subTitle" idx="1"/>
          </p:nvPr>
        </p:nvSpPr>
        <p:spPr>
          <a:xfrm>
            <a:off x="619125" y="2935288"/>
            <a:ext cx="9144000" cy="1655762"/>
          </a:xfrm>
        </p:spPr>
        <p:txBody>
          <a:bodyPr/>
          <a:lstStyle>
            <a:lvl1pPr marL="0" indent="0" algn="ctr">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2180DFF-03B4-4196-AEBC-F9CD1C7475AF}"/>
              </a:ext>
            </a:extLst>
          </p:cNvPr>
          <p:cNvSpPr>
            <a:spLocks noGrp="1"/>
          </p:cNvSpPr>
          <p:nvPr>
            <p:ph type="dt" sz="half" idx="10"/>
          </p:nvPr>
        </p:nvSpPr>
        <p:spPr>
          <a:xfrm>
            <a:off x="809625" y="6492875"/>
            <a:ext cx="1781176" cy="365125"/>
          </a:xfrm>
        </p:spPr>
        <p:txBody>
          <a:bodyPr/>
          <a:lstStyle>
            <a:lvl1pPr algn="ctr">
              <a:defRPr>
                <a:solidFill>
                  <a:schemeClr val="accent5">
                    <a:lumMod val="20000"/>
                    <a:lumOff val="80000"/>
                  </a:schemeClr>
                </a:solidFill>
              </a:defRPr>
            </a:lvl1pPr>
          </a:lstStyle>
          <a:p>
            <a:fld id="{4879B3C3-A2A0-4934-8D45-F81E7FC5DA70}" type="datetimeFigureOut">
              <a:rPr lang="en-US" smtClean="0"/>
              <a:pPr/>
              <a:t>10/14/2019</a:t>
            </a:fld>
            <a:endParaRPr lang="en-US" dirty="0"/>
          </a:p>
        </p:txBody>
      </p:sp>
      <p:sp>
        <p:nvSpPr>
          <p:cNvPr id="5" name="Footer Placeholder 4">
            <a:extLst>
              <a:ext uri="{FF2B5EF4-FFF2-40B4-BE49-F238E27FC236}">
                <a16:creationId xmlns:a16="http://schemas.microsoft.com/office/drawing/2014/main" id="{486D8918-F756-45A3-8342-6B44516AB481}"/>
              </a:ext>
            </a:extLst>
          </p:cNvPr>
          <p:cNvSpPr>
            <a:spLocks noGrp="1"/>
          </p:cNvSpPr>
          <p:nvPr>
            <p:ph type="ftr" sz="quarter" idx="11"/>
          </p:nvPr>
        </p:nvSpPr>
        <p:spPr>
          <a:xfrm>
            <a:off x="3781425" y="6492874"/>
            <a:ext cx="4114800" cy="365125"/>
          </a:xfrm>
        </p:spPr>
        <p:txBody>
          <a:bodyPr/>
          <a:lstStyle>
            <a:lvl1pPr>
              <a:defRPr>
                <a:solidFill>
                  <a:schemeClr val="accent5">
                    <a:lumMod val="20000"/>
                    <a:lumOff val="80000"/>
                  </a:schemeClr>
                </a:solidFill>
              </a:defRPr>
            </a:lvl1pPr>
          </a:lstStyle>
          <a:p>
            <a:endParaRPr lang="en-US" dirty="0"/>
          </a:p>
        </p:txBody>
      </p:sp>
    </p:spTree>
    <p:extLst>
      <p:ext uri="{BB962C8B-B14F-4D97-AF65-F5344CB8AC3E}">
        <p14:creationId xmlns:p14="http://schemas.microsoft.com/office/powerpoint/2010/main" val="3797170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3"/>
          <p:cNvGrpSpPr/>
          <p:nvPr/>
        </p:nvGrpSpPr>
        <p:grpSpPr>
          <a:xfrm>
            <a:off x="0" y="5213391"/>
            <a:ext cx="12192000" cy="1644735"/>
            <a:chOff x="0" y="3910043"/>
            <a:chExt cx="9144000" cy="1233551"/>
          </a:xfrm>
        </p:grpSpPr>
        <p:sp>
          <p:nvSpPr>
            <p:cNvPr id="21" name="Google Shape;21;p3"/>
            <p:cNvSpPr/>
            <p:nvPr/>
          </p:nvSpPr>
          <p:spPr>
            <a:xfrm>
              <a:off x="8154895" y="3910043"/>
              <a:ext cx="989100" cy="987900"/>
            </a:xfrm>
            <a:prstGeom prst="rtTriangle">
              <a:avLst/>
            </a:prstGeom>
            <a:solidFill>
              <a:srgbClr val="FFB7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6181163" y="3910043"/>
              <a:ext cx="989100" cy="987900"/>
            </a:xfrm>
            <a:prstGeom prst="rtTriangle">
              <a:avLst/>
            </a:prstGeom>
            <a:solidFill>
              <a:srgbClr val="FFB7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7170274" y="3910043"/>
              <a:ext cx="989100" cy="987900"/>
            </a:xfrm>
            <a:prstGeom prst="rect">
              <a:avLst/>
            </a:prstGeom>
            <a:solidFill>
              <a:srgbClr val="006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rot="10800000">
              <a:off x="8154757" y="3910056"/>
              <a:ext cx="989100" cy="987900"/>
            </a:xfrm>
            <a:prstGeom prst="rtTriangle">
              <a:avLst/>
            </a:prstGeom>
            <a:solidFill>
              <a:srgbClr val="006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0" y="4891594"/>
              <a:ext cx="9144000" cy="252000"/>
            </a:xfrm>
            <a:prstGeom prst="rect">
              <a:avLst/>
            </a:prstGeom>
            <a:solidFill>
              <a:srgbClr val="0059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5994"/>
              </a:buClr>
              <a:buSzPts val="3000"/>
              <a:buNone/>
              <a:defRPr>
                <a:solidFill>
                  <a:srgbClr val="00599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 name="Google Shape;27;p3"/>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a:lvl2pPr>
            <a:lvl3pPr marL="1828754" lvl="2" indent="-457189" rtl="0">
              <a:spcBef>
                <a:spcPts val="2133"/>
              </a:spcBef>
              <a:spcAft>
                <a:spcPts val="0"/>
              </a:spcAft>
              <a:buSzPts val="1800"/>
              <a:buChar char="■"/>
              <a:defRPr/>
            </a:lvl3pPr>
            <a:lvl4pPr marL="2438339" lvl="3" indent="-457189" rtl="0">
              <a:spcBef>
                <a:spcPts val="2133"/>
              </a:spcBef>
              <a:spcAft>
                <a:spcPts val="0"/>
              </a:spcAft>
              <a:buSzPts val="1800"/>
              <a:buChar char="●"/>
              <a:defRPr/>
            </a:lvl4pPr>
            <a:lvl5pPr marL="3047924" lvl="4" indent="-457189" rtl="0">
              <a:spcBef>
                <a:spcPts val="2133"/>
              </a:spcBef>
              <a:spcAft>
                <a:spcPts val="0"/>
              </a:spcAft>
              <a:buSzPts val="1800"/>
              <a:buChar char="○"/>
              <a:defRPr/>
            </a:lvl5pPr>
            <a:lvl6pPr marL="3657509" lvl="5" indent="-457189" rtl="0">
              <a:spcBef>
                <a:spcPts val="2133"/>
              </a:spcBef>
              <a:spcAft>
                <a:spcPts val="0"/>
              </a:spcAft>
              <a:buSzPts val="1800"/>
              <a:buChar char="■"/>
              <a:defRPr/>
            </a:lvl6pPr>
            <a:lvl7pPr marL="4267093" lvl="6" indent="-457189" rtl="0">
              <a:spcBef>
                <a:spcPts val="2133"/>
              </a:spcBef>
              <a:spcAft>
                <a:spcPts val="0"/>
              </a:spcAft>
              <a:buSzPts val="1800"/>
              <a:buChar char="●"/>
              <a:defRPr/>
            </a:lvl7pPr>
            <a:lvl8pPr marL="4876678" lvl="7" indent="-457189" rtl="0">
              <a:spcBef>
                <a:spcPts val="2133"/>
              </a:spcBef>
              <a:spcAft>
                <a:spcPts val="0"/>
              </a:spcAft>
              <a:buSzPts val="1800"/>
              <a:buChar char="○"/>
              <a:defRPr/>
            </a:lvl8pPr>
            <a:lvl9pPr marL="5486263" lvl="8" indent="-457189" rtl="0">
              <a:spcBef>
                <a:spcPts val="2133"/>
              </a:spcBef>
              <a:spcAft>
                <a:spcPts val="2133"/>
              </a:spcAft>
              <a:buSzPts val="1800"/>
              <a:buChar char="■"/>
              <a:defRPr/>
            </a:lvl9pPr>
          </a:lstStyle>
          <a:p>
            <a:endParaRPr/>
          </a:p>
        </p:txBody>
      </p:sp>
      <p:sp>
        <p:nvSpPr>
          <p:cNvPr id="28" name="Google Shape;28;p3"/>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9" name="Google Shape;29;p3"/>
          <p:cNvSpPr/>
          <p:nvPr/>
        </p:nvSpPr>
        <p:spPr>
          <a:xfrm flipH="1">
            <a:off x="10882540" y="3896191"/>
            <a:ext cx="1318800" cy="1317200"/>
          </a:xfrm>
          <a:prstGeom prst="rtTriangle">
            <a:avLst/>
          </a:prstGeom>
          <a:solidFill>
            <a:srgbClr val="FFB70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4197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1 2">
  <p:cSld name="Title and body 1 2">
    <p:bg>
      <p:bgPr>
        <a:solidFill>
          <a:srgbClr val="005994"/>
        </a:solidFill>
        <a:effectLst/>
      </p:bgPr>
    </p:bg>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None/>
              <a:defRPr>
                <a:solidFill>
                  <a:srgbClr val="FFFFF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5"/>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rgbClr val="FFFFFF"/>
              </a:buClr>
              <a:buSzPts val="1800"/>
              <a:buChar char="●"/>
              <a:defRPr>
                <a:solidFill>
                  <a:srgbClr val="FFFFFF"/>
                </a:solidFill>
              </a:defRPr>
            </a:lvl1pPr>
            <a:lvl2pPr marL="1219170" lvl="1" indent="-457189" rtl="0">
              <a:spcBef>
                <a:spcPts val="2133"/>
              </a:spcBef>
              <a:spcAft>
                <a:spcPts val="0"/>
              </a:spcAft>
              <a:buClr>
                <a:srgbClr val="FFFFFF"/>
              </a:buClr>
              <a:buSzPts val="1800"/>
              <a:buChar char="○"/>
              <a:defRPr>
                <a:solidFill>
                  <a:srgbClr val="FFFFFF"/>
                </a:solidFill>
              </a:defRPr>
            </a:lvl2pPr>
            <a:lvl3pPr marL="1828754" lvl="2" indent="-457189" rtl="0">
              <a:spcBef>
                <a:spcPts val="2133"/>
              </a:spcBef>
              <a:spcAft>
                <a:spcPts val="0"/>
              </a:spcAft>
              <a:buClr>
                <a:srgbClr val="FFFFFF"/>
              </a:buClr>
              <a:buSzPts val="1800"/>
              <a:buChar char="■"/>
              <a:defRPr>
                <a:solidFill>
                  <a:srgbClr val="FFFFFF"/>
                </a:solidFill>
              </a:defRPr>
            </a:lvl3pPr>
            <a:lvl4pPr marL="2438339" lvl="3" indent="-457189" rtl="0">
              <a:spcBef>
                <a:spcPts val="2133"/>
              </a:spcBef>
              <a:spcAft>
                <a:spcPts val="0"/>
              </a:spcAft>
              <a:buClr>
                <a:srgbClr val="FFFFFF"/>
              </a:buClr>
              <a:buSzPts val="1800"/>
              <a:buChar char="●"/>
              <a:defRPr>
                <a:solidFill>
                  <a:srgbClr val="FFFFFF"/>
                </a:solidFill>
              </a:defRPr>
            </a:lvl4pPr>
            <a:lvl5pPr marL="3047924" lvl="4" indent="-457189" rtl="0">
              <a:spcBef>
                <a:spcPts val="2133"/>
              </a:spcBef>
              <a:spcAft>
                <a:spcPts val="0"/>
              </a:spcAft>
              <a:buClr>
                <a:srgbClr val="FFFFFF"/>
              </a:buClr>
              <a:buSzPts val="1800"/>
              <a:buChar char="○"/>
              <a:defRPr>
                <a:solidFill>
                  <a:srgbClr val="FFFFFF"/>
                </a:solidFill>
              </a:defRPr>
            </a:lvl5pPr>
            <a:lvl6pPr marL="3657509" lvl="5" indent="-457189" rtl="0">
              <a:spcBef>
                <a:spcPts val="2133"/>
              </a:spcBef>
              <a:spcAft>
                <a:spcPts val="0"/>
              </a:spcAft>
              <a:buClr>
                <a:srgbClr val="FFFFFF"/>
              </a:buClr>
              <a:buSzPts val="1800"/>
              <a:buChar char="■"/>
              <a:defRPr>
                <a:solidFill>
                  <a:srgbClr val="FFFFFF"/>
                </a:solidFill>
              </a:defRPr>
            </a:lvl6pPr>
            <a:lvl7pPr marL="4267093" lvl="6" indent="-457189" rtl="0">
              <a:spcBef>
                <a:spcPts val="2133"/>
              </a:spcBef>
              <a:spcAft>
                <a:spcPts val="0"/>
              </a:spcAft>
              <a:buClr>
                <a:srgbClr val="FFFFFF"/>
              </a:buClr>
              <a:buSzPts val="1800"/>
              <a:buChar char="●"/>
              <a:defRPr>
                <a:solidFill>
                  <a:srgbClr val="FFFFFF"/>
                </a:solidFill>
              </a:defRPr>
            </a:lvl7pPr>
            <a:lvl8pPr marL="4876678" lvl="7" indent="-457189" rtl="0">
              <a:spcBef>
                <a:spcPts val="2133"/>
              </a:spcBef>
              <a:spcAft>
                <a:spcPts val="0"/>
              </a:spcAft>
              <a:buClr>
                <a:srgbClr val="FFFFFF"/>
              </a:buClr>
              <a:buSzPts val="1800"/>
              <a:buChar char="○"/>
              <a:defRPr>
                <a:solidFill>
                  <a:srgbClr val="FFFFFF"/>
                </a:solidFill>
              </a:defRPr>
            </a:lvl8pPr>
            <a:lvl9pPr marL="5486263" lvl="8" indent="-457189" rtl="0">
              <a:spcBef>
                <a:spcPts val="2133"/>
              </a:spcBef>
              <a:spcAft>
                <a:spcPts val="2133"/>
              </a:spcAft>
              <a:buClr>
                <a:srgbClr val="FFFFFF"/>
              </a:buClr>
              <a:buSzPts val="1800"/>
              <a:buChar char="■"/>
              <a:defRPr>
                <a:solidFill>
                  <a:srgbClr val="FFFFFF"/>
                </a:solidFill>
              </a:defRPr>
            </a:lvl9pPr>
          </a:lstStyle>
          <a:p>
            <a:endParaRPr/>
          </a:p>
        </p:txBody>
      </p:sp>
      <p:sp>
        <p:nvSpPr>
          <p:cNvPr id="39" name="Google Shape;39;p5"/>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0" name="Google Shape;40;p5"/>
          <p:cNvSpPr/>
          <p:nvPr/>
        </p:nvSpPr>
        <p:spPr>
          <a:xfrm flipH="1">
            <a:off x="10873184" y="5204924"/>
            <a:ext cx="1318800" cy="1317200"/>
          </a:xfrm>
          <a:prstGeom prst="rtTriangle">
            <a:avLst/>
          </a:prstGeom>
          <a:solidFill>
            <a:srgbClr val="FFB70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5"/>
          <p:cNvSpPr/>
          <p:nvPr/>
        </p:nvSpPr>
        <p:spPr>
          <a:xfrm>
            <a:off x="0" y="6522125"/>
            <a:ext cx="12192000" cy="336000"/>
          </a:xfrm>
          <a:prstGeom prst="rect">
            <a:avLst/>
          </a:prstGeom>
          <a:solidFill>
            <a:srgbClr val="0064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93654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1 1">
  <p:cSld name="Title and body 1 1">
    <p:bg>
      <p:bgPr>
        <a:solidFill>
          <a:srgbClr val="005994"/>
        </a:solidFill>
        <a:effectLst/>
      </p:bgPr>
    </p:bg>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None/>
              <a:defRPr>
                <a:solidFill>
                  <a:srgbClr val="FFFFF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 name="Google Shape;44;p6"/>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rgbClr val="FFFFFF"/>
              </a:buClr>
              <a:buSzPts val="1800"/>
              <a:buChar char="●"/>
              <a:defRPr>
                <a:solidFill>
                  <a:srgbClr val="FFFFFF"/>
                </a:solidFill>
              </a:defRPr>
            </a:lvl1pPr>
            <a:lvl2pPr marL="1219170" lvl="1" indent="-457189" rtl="0">
              <a:spcBef>
                <a:spcPts val="2133"/>
              </a:spcBef>
              <a:spcAft>
                <a:spcPts val="0"/>
              </a:spcAft>
              <a:buClr>
                <a:srgbClr val="FFFFFF"/>
              </a:buClr>
              <a:buSzPts val="1800"/>
              <a:buChar char="○"/>
              <a:defRPr>
                <a:solidFill>
                  <a:srgbClr val="FFFFFF"/>
                </a:solidFill>
              </a:defRPr>
            </a:lvl2pPr>
            <a:lvl3pPr marL="1828754" lvl="2" indent="-457189" rtl="0">
              <a:spcBef>
                <a:spcPts val="2133"/>
              </a:spcBef>
              <a:spcAft>
                <a:spcPts val="0"/>
              </a:spcAft>
              <a:buClr>
                <a:srgbClr val="FFFFFF"/>
              </a:buClr>
              <a:buSzPts val="1800"/>
              <a:buChar char="■"/>
              <a:defRPr>
                <a:solidFill>
                  <a:srgbClr val="FFFFFF"/>
                </a:solidFill>
              </a:defRPr>
            </a:lvl3pPr>
            <a:lvl4pPr marL="2438339" lvl="3" indent="-457189" rtl="0">
              <a:spcBef>
                <a:spcPts val="2133"/>
              </a:spcBef>
              <a:spcAft>
                <a:spcPts val="0"/>
              </a:spcAft>
              <a:buClr>
                <a:srgbClr val="FFFFFF"/>
              </a:buClr>
              <a:buSzPts val="1800"/>
              <a:buChar char="●"/>
              <a:defRPr>
                <a:solidFill>
                  <a:srgbClr val="FFFFFF"/>
                </a:solidFill>
              </a:defRPr>
            </a:lvl4pPr>
            <a:lvl5pPr marL="3047924" lvl="4" indent="-457189" rtl="0">
              <a:spcBef>
                <a:spcPts val="2133"/>
              </a:spcBef>
              <a:spcAft>
                <a:spcPts val="0"/>
              </a:spcAft>
              <a:buClr>
                <a:srgbClr val="FFFFFF"/>
              </a:buClr>
              <a:buSzPts val="1800"/>
              <a:buChar char="○"/>
              <a:defRPr>
                <a:solidFill>
                  <a:srgbClr val="FFFFFF"/>
                </a:solidFill>
              </a:defRPr>
            </a:lvl5pPr>
            <a:lvl6pPr marL="3657509" lvl="5" indent="-457189" rtl="0">
              <a:spcBef>
                <a:spcPts val="2133"/>
              </a:spcBef>
              <a:spcAft>
                <a:spcPts val="0"/>
              </a:spcAft>
              <a:buClr>
                <a:srgbClr val="FFFFFF"/>
              </a:buClr>
              <a:buSzPts val="1800"/>
              <a:buChar char="■"/>
              <a:defRPr>
                <a:solidFill>
                  <a:srgbClr val="FFFFFF"/>
                </a:solidFill>
              </a:defRPr>
            </a:lvl6pPr>
            <a:lvl7pPr marL="4267093" lvl="6" indent="-457189" rtl="0">
              <a:spcBef>
                <a:spcPts val="2133"/>
              </a:spcBef>
              <a:spcAft>
                <a:spcPts val="0"/>
              </a:spcAft>
              <a:buClr>
                <a:srgbClr val="FFFFFF"/>
              </a:buClr>
              <a:buSzPts val="1800"/>
              <a:buChar char="●"/>
              <a:defRPr>
                <a:solidFill>
                  <a:srgbClr val="FFFFFF"/>
                </a:solidFill>
              </a:defRPr>
            </a:lvl7pPr>
            <a:lvl8pPr marL="4876678" lvl="7" indent="-457189" rtl="0">
              <a:spcBef>
                <a:spcPts val="2133"/>
              </a:spcBef>
              <a:spcAft>
                <a:spcPts val="0"/>
              </a:spcAft>
              <a:buClr>
                <a:srgbClr val="FFFFFF"/>
              </a:buClr>
              <a:buSzPts val="1800"/>
              <a:buChar char="○"/>
              <a:defRPr>
                <a:solidFill>
                  <a:srgbClr val="FFFFFF"/>
                </a:solidFill>
              </a:defRPr>
            </a:lvl8pPr>
            <a:lvl9pPr marL="5486263" lvl="8" indent="-457189" rtl="0">
              <a:spcBef>
                <a:spcPts val="2133"/>
              </a:spcBef>
              <a:spcAft>
                <a:spcPts val="2133"/>
              </a:spcAft>
              <a:buClr>
                <a:srgbClr val="FFFFFF"/>
              </a:buClr>
              <a:buSzPts val="1800"/>
              <a:buChar char="■"/>
              <a:defRPr>
                <a:solidFill>
                  <a:srgbClr val="FFFFFF"/>
                </a:solidFill>
              </a:defRPr>
            </a:lvl9pPr>
          </a:lstStyle>
          <a:p>
            <a:endParaRPr/>
          </a:p>
        </p:txBody>
      </p:sp>
      <p:sp>
        <p:nvSpPr>
          <p:cNvPr id="45" name="Google Shape;45;p6"/>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2734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 name="Google Shape;48;p7"/>
          <p:cNvSpPr txBox="1">
            <a:spLocks noGrp="1"/>
          </p:cNvSpPr>
          <p:nvPr>
            <p:ph type="body" idx="1"/>
          </p:nvPr>
        </p:nvSpPr>
        <p:spPr>
          <a:xfrm>
            <a:off x="415600" y="1639967"/>
            <a:ext cx="5333200" cy="445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9" name="Google Shape;49;p7"/>
          <p:cNvSpPr txBox="1">
            <a:spLocks noGrp="1"/>
          </p:cNvSpPr>
          <p:nvPr>
            <p:ph type="body" idx="2"/>
          </p:nvPr>
        </p:nvSpPr>
        <p:spPr>
          <a:xfrm>
            <a:off x="6443200" y="1639967"/>
            <a:ext cx="5333200" cy="445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0" name="Google Shape;50;p7"/>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a:p>
        </p:txBody>
      </p:sp>
      <p:sp>
        <p:nvSpPr>
          <p:cNvPr id="51" name="Google Shape;51;p7"/>
          <p:cNvSpPr/>
          <p:nvPr/>
        </p:nvSpPr>
        <p:spPr>
          <a:xfrm flipH="1">
            <a:off x="10873184" y="5204924"/>
            <a:ext cx="1318800" cy="1317200"/>
          </a:xfrm>
          <a:prstGeom prst="rtTriangle">
            <a:avLst/>
          </a:prstGeom>
          <a:solidFill>
            <a:srgbClr val="FFB70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7"/>
          <p:cNvSpPr/>
          <p:nvPr/>
        </p:nvSpPr>
        <p:spPr>
          <a:xfrm>
            <a:off x="0" y="6522125"/>
            <a:ext cx="12192000" cy="336000"/>
          </a:xfrm>
          <a:prstGeom prst="rect">
            <a:avLst/>
          </a:prstGeom>
          <a:solidFill>
            <a:srgbClr val="0059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707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 name="Google Shape;55;p8"/>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7202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8" name="Google Shape;58;p9"/>
          <p:cNvSpPr txBox="1">
            <a:spLocks noGrp="1"/>
          </p:cNvSpPr>
          <p:nvPr>
            <p:ph type="body" idx="1"/>
          </p:nvPr>
        </p:nvSpPr>
        <p:spPr>
          <a:xfrm>
            <a:off x="415600" y="1954405"/>
            <a:ext cx="3744000" cy="4137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9" name="Google Shape;59;p9"/>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4846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0"/>
        <p:cNvGrpSpPr/>
        <p:nvPr/>
      </p:nvGrpSpPr>
      <p:grpSpPr>
        <a:xfrm>
          <a:off x="0" y="0"/>
          <a:ext cx="0" cy="0"/>
          <a:chOff x="0" y="0"/>
          <a:chExt cx="0" cy="0"/>
        </a:xfrm>
      </p:grpSpPr>
      <p:sp>
        <p:nvSpPr>
          <p:cNvPr id="61" name="Google Shape;61;p10"/>
          <p:cNvSpPr/>
          <p:nvPr/>
        </p:nvSpPr>
        <p:spPr>
          <a:xfrm>
            <a:off x="6096000" y="-233"/>
            <a:ext cx="6096000" cy="6858000"/>
          </a:xfrm>
          <a:prstGeom prst="rect">
            <a:avLst/>
          </a:prstGeom>
          <a:solidFill>
            <a:srgbClr val="0059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0"/>
          <p:cNvSpPr txBox="1">
            <a:spLocks noGrp="1"/>
          </p:cNvSpPr>
          <p:nvPr>
            <p:ph type="title"/>
          </p:nvPr>
        </p:nvSpPr>
        <p:spPr>
          <a:xfrm>
            <a:off x="354000" y="1534800"/>
            <a:ext cx="5393600" cy="208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5994"/>
              </a:buClr>
              <a:buSzPts val="4200"/>
              <a:buNone/>
              <a:defRPr sz="5600">
                <a:solidFill>
                  <a:srgbClr val="005994"/>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3" name="Google Shape;63;p10"/>
          <p:cNvSpPr txBox="1">
            <a:spLocks noGrp="1"/>
          </p:cNvSpPr>
          <p:nvPr>
            <p:ph type="subTitle" idx="1"/>
          </p:nvPr>
        </p:nvSpPr>
        <p:spPr>
          <a:xfrm>
            <a:off x="354000" y="3692001"/>
            <a:ext cx="5393600" cy="16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4" name="Google Shape;64;p10"/>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Clr>
                <a:schemeClr val="lt1"/>
              </a:buClr>
              <a:buSzPts val="1800"/>
              <a:buChar char="●"/>
              <a:defRPr>
                <a:solidFill>
                  <a:schemeClr val="lt1"/>
                </a:solidFill>
              </a:defRPr>
            </a:lvl1pPr>
            <a:lvl2pPr marL="1219170" lvl="1" indent="-457189" rtl="0">
              <a:spcBef>
                <a:spcPts val="2133"/>
              </a:spcBef>
              <a:spcAft>
                <a:spcPts val="0"/>
              </a:spcAft>
              <a:buClr>
                <a:schemeClr val="lt1"/>
              </a:buClr>
              <a:buSzPts val="1800"/>
              <a:buChar char="○"/>
              <a:defRPr>
                <a:solidFill>
                  <a:schemeClr val="lt1"/>
                </a:solidFill>
              </a:defRPr>
            </a:lvl2pPr>
            <a:lvl3pPr marL="1828754" lvl="2" indent="-457189" rtl="0">
              <a:spcBef>
                <a:spcPts val="2133"/>
              </a:spcBef>
              <a:spcAft>
                <a:spcPts val="0"/>
              </a:spcAft>
              <a:buClr>
                <a:schemeClr val="lt1"/>
              </a:buClr>
              <a:buSzPts val="1800"/>
              <a:buChar char="■"/>
              <a:defRPr>
                <a:solidFill>
                  <a:schemeClr val="lt1"/>
                </a:solidFill>
              </a:defRPr>
            </a:lvl3pPr>
            <a:lvl4pPr marL="2438339" lvl="3" indent="-457189" rtl="0">
              <a:spcBef>
                <a:spcPts val="2133"/>
              </a:spcBef>
              <a:spcAft>
                <a:spcPts val="0"/>
              </a:spcAft>
              <a:buClr>
                <a:schemeClr val="lt1"/>
              </a:buClr>
              <a:buSzPts val="1800"/>
              <a:buChar char="●"/>
              <a:defRPr>
                <a:solidFill>
                  <a:schemeClr val="lt1"/>
                </a:solidFill>
              </a:defRPr>
            </a:lvl4pPr>
            <a:lvl5pPr marL="3047924" lvl="4" indent="-457189" rtl="0">
              <a:spcBef>
                <a:spcPts val="2133"/>
              </a:spcBef>
              <a:spcAft>
                <a:spcPts val="0"/>
              </a:spcAft>
              <a:buClr>
                <a:schemeClr val="lt1"/>
              </a:buClr>
              <a:buSzPts val="1800"/>
              <a:buChar char="○"/>
              <a:defRPr>
                <a:solidFill>
                  <a:schemeClr val="lt1"/>
                </a:solidFill>
              </a:defRPr>
            </a:lvl5pPr>
            <a:lvl6pPr marL="3657509" lvl="5" indent="-457189" rtl="0">
              <a:spcBef>
                <a:spcPts val="2133"/>
              </a:spcBef>
              <a:spcAft>
                <a:spcPts val="0"/>
              </a:spcAft>
              <a:buClr>
                <a:schemeClr val="lt1"/>
              </a:buClr>
              <a:buSzPts val="1800"/>
              <a:buChar char="■"/>
              <a:defRPr>
                <a:solidFill>
                  <a:schemeClr val="lt1"/>
                </a:solidFill>
              </a:defRPr>
            </a:lvl6pPr>
            <a:lvl7pPr marL="4267093" lvl="6" indent="-457189" rtl="0">
              <a:spcBef>
                <a:spcPts val="2133"/>
              </a:spcBef>
              <a:spcAft>
                <a:spcPts val="0"/>
              </a:spcAft>
              <a:buClr>
                <a:schemeClr val="lt1"/>
              </a:buClr>
              <a:buSzPts val="1800"/>
              <a:buChar char="●"/>
              <a:defRPr>
                <a:solidFill>
                  <a:schemeClr val="lt1"/>
                </a:solidFill>
              </a:defRPr>
            </a:lvl7pPr>
            <a:lvl8pPr marL="4876678" lvl="7" indent="-457189" rtl="0">
              <a:spcBef>
                <a:spcPts val="2133"/>
              </a:spcBef>
              <a:spcAft>
                <a:spcPts val="0"/>
              </a:spcAft>
              <a:buClr>
                <a:schemeClr val="lt1"/>
              </a:buClr>
              <a:buSzPts val="1800"/>
              <a:buChar char="○"/>
              <a:defRPr>
                <a:solidFill>
                  <a:schemeClr val="lt1"/>
                </a:solidFill>
              </a:defRPr>
            </a:lvl8pPr>
            <a:lvl9pPr marL="5486263" lvl="8" indent="-457189" rtl="0">
              <a:spcBef>
                <a:spcPts val="2133"/>
              </a:spcBef>
              <a:spcAft>
                <a:spcPts val="2133"/>
              </a:spcAft>
              <a:buClr>
                <a:schemeClr val="lt1"/>
              </a:buClr>
              <a:buSzPts val="1800"/>
              <a:buChar char="■"/>
              <a:defRPr>
                <a:solidFill>
                  <a:schemeClr val="lt1"/>
                </a:solidFill>
              </a:defRPr>
            </a:lvl9pPr>
          </a:lstStyle>
          <a:p>
            <a:endParaRPr/>
          </a:p>
        </p:txBody>
      </p:sp>
      <p:sp>
        <p:nvSpPr>
          <p:cNvPr id="65" name="Google Shape;65;p10"/>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1235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6"/>
        <p:cNvGrpSpPr/>
        <p:nvPr/>
      </p:nvGrpSpPr>
      <p:grpSpPr>
        <a:xfrm>
          <a:off x="0" y="0"/>
          <a:ext cx="0" cy="0"/>
          <a:chOff x="0" y="0"/>
          <a:chExt cx="0" cy="0"/>
        </a:xfrm>
      </p:grpSpPr>
      <p:sp>
        <p:nvSpPr>
          <p:cNvPr id="67" name="Google Shape;67;p11"/>
          <p:cNvSpPr txBox="1">
            <a:spLocks noGrp="1"/>
          </p:cNvSpPr>
          <p:nvPr>
            <p:ph type="body" idx="1"/>
          </p:nvPr>
        </p:nvSpPr>
        <p:spPr>
          <a:xfrm>
            <a:off x="426000" y="5640767"/>
            <a:ext cx="7998400" cy="7984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68" name="Google Shape;68;p11"/>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43924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005994"/>
        </a:solidFill>
        <a:effectLst/>
      </p:bgPr>
    </p:bg>
    <p:spTree>
      <p:nvGrpSpPr>
        <p:cNvPr id="1" name="Shape 69"/>
        <p:cNvGrpSpPr/>
        <p:nvPr/>
      </p:nvGrpSpPr>
      <p:grpSpPr>
        <a:xfrm>
          <a:off x="0" y="0"/>
          <a:ext cx="0" cy="0"/>
          <a:chOff x="0" y="0"/>
          <a:chExt cx="0" cy="0"/>
        </a:xfrm>
      </p:grpSpPr>
      <p:sp>
        <p:nvSpPr>
          <p:cNvPr id="70" name="Google Shape;70;p12"/>
          <p:cNvSpPr txBox="1">
            <a:spLocks noGrp="1"/>
          </p:cNvSpPr>
          <p:nvPr>
            <p:ph type="title" hasCustomPrompt="1"/>
          </p:nvPr>
        </p:nvSpPr>
        <p:spPr>
          <a:xfrm>
            <a:off x="415600" y="1674733"/>
            <a:ext cx="11360800" cy="27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None/>
              <a:defRPr sz="16000">
                <a:solidFill>
                  <a:schemeClr val="lt1"/>
                </a:solidFill>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
        <p:nvSpPr>
          <p:cNvPr id="71" name="Google Shape;71;p12"/>
          <p:cNvSpPr txBox="1">
            <a:spLocks noGrp="1"/>
          </p:cNvSpPr>
          <p:nvPr>
            <p:ph type="body" idx="1"/>
          </p:nvPr>
        </p:nvSpPr>
        <p:spPr>
          <a:xfrm>
            <a:off x="415600" y="4492300"/>
            <a:ext cx="11360800" cy="17092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Clr>
                <a:schemeClr val="lt1"/>
              </a:buClr>
              <a:buSzPts val="1800"/>
              <a:buChar char="●"/>
              <a:defRPr>
                <a:solidFill>
                  <a:schemeClr val="lt1"/>
                </a:solidFill>
              </a:defRPr>
            </a:lvl1pPr>
            <a:lvl2pPr marL="1219170" lvl="1" indent="-457189" algn="ctr" rtl="0">
              <a:spcBef>
                <a:spcPts val="2133"/>
              </a:spcBef>
              <a:spcAft>
                <a:spcPts val="0"/>
              </a:spcAft>
              <a:buClr>
                <a:schemeClr val="lt1"/>
              </a:buClr>
              <a:buSzPts val="1800"/>
              <a:buChar char="○"/>
              <a:defRPr>
                <a:solidFill>
                  <a:schemeClr val="lt1"/>
                </a:solidFill>
              </a:defRPr>
            </a:lvl2pPr>
            <a:lvl3pPr marL="1828754" lvl="2" indent="-457189" algn="ctr" rtl="0">
              <a:spcBef>
                <a:spcPts val="2133"/>
              </a:spcBef>
              <a:spcAft>
                <a:spcPts val="0"/>
              </a:spcAft>
              <a:buClr>
                <a:schemeClr val="lt1"/>
              </a:buClr>
              <a:buSzPts val="1800"/>
              <a:buChar char="■"/>
              <a:defRPr>
                <a:solidFill>
                  <a:schemeClr val="lt1"/>
                </a:solidFill>
              </a:defRPr>
            </a:lvl3pPr>
            <a:lvl4pPr marL="2438339" lvl="3" indent="-457189" algn="ctr" rtl="0">
              <a:spcBef>
                <a:spcPts val="2133"/>
              </a:spcBef>
              <a:spcAft>
                <a:spcPts val="0"/>
              </a:spcAft>
              <a:buClr>
                <a:schemeClr val="lt1"/>
              </a:buClr>
              <a:buSzPts val="1800"/>
              <a:buChar char="●"/>
              <a:defRPr>
                <a:solidFill>
                  <a:schemeClr val="lt1"/>
                </a:solidFill>
              </a:defRPr>
            </a:lvl4pPr>
            <a:lvl5pPr marL="3047924" lvl="4" indent="-457189" algn="ctr" rtl="0">
              <a:spcBef>
                <a:spcPts val="2133"/>
              </a:spcBef>
              <a:spcAft>
                <a:spcPts val="0"/>
              </a:spcAft>
              <a:buClr>
                <a:schemeClr val="lt1"/>
              </a:buClr>
              <a:buSzPts val="1800"/>
              <a:buChar char="○"/>
              <a:defRPr>
                <a:solidFill>
                  <a:schemeClr val="lt1"/>
                </a:solidFill>
              </a:defRPr>
            </a:lvl5pPr>
            <a:lvl6pPr marL="3657509" lvl="5" indent="-457189" algn="ctr" rtl="0">
              <a:spcBef>
                <a:spcPts val="2133"/>
              </a:spcBef>
              <a:spcAft>
                <a:spcPts val="0"/>
              </a:spcAft>
              <a:buClr>
                <a:schemeClr val="lt1"/>
              </a:buClr>
              <a:buSzPts val="1800"/>
              <a:buChar char="■"/>
              <a:defRPr>
                <a:solidFill>
                  <a:schemeClr val="lt1"/>
                </a:solidFill>
              </a:defRPr>
            </a:lvl6pPr>
            <a:lvl7pPr marL="4267093" lvl="6" indent="-457189" algn="ctr" rtl="0">
              <a:spcBef>
                <a:spcPts val="2133"/>
              </a:spcBef>
              <a:spcAft>
                <a:spcPts val="0"/>
              </a:spcAft>
              <a:buClr>
                <a:schemeClr val="lt1"/>
              </a:buClr>
              <a:buSzPts val="1800"/>
              <a:buChar char="●"/>
              <a:defRPr>
                <a:solidFill>
                  <a:schemeClr val="lt1"/>
                </a:solidFill>
              </a:defRPr>
            </a:lvl7pPr>
            <a:lvl8pPr marL="4876678" lvl="7" indent="-457189" algn="ctr" rtl="0">
              <a:spcBef>
                <a:spcPts val="2133"/>
              </a:spcBef>
              <a:spcAft>
                <a:spcPts val="0"/>
              </a:spcAft>
              <a:buClr>
                <a:schemeClr val="lt1"/>
              </a:buClr>
              <a:buSzPts val="1800"/>
              <a:buChar char="○"/>
              <a:defRPr>
                <a:solidFill>
                  <a:schemeClr val="lt1"/>
                </a:solidFill>
              </a:defRPr>
            </a:lvl8pPr>
            <a:lvl9pPr marL="5486263" lvl="8" indent="-457189" algn="ctr" rtl="0">
              <a:spcBef>
                <a:spcPts val="2133"/>
              </a:spcBef>
              <a:spcAft>
                <a:spcPts val="2133"/>
              </a:spcAft>
              <a:buClr>
                <a:schemeClr val="lt1"/>
              </a:buClr>
              <a:buSzPts val="1800"/>
              <a:buChar char="■"/>
              <a:defRPr>
                <a:solidFill>
                  <a:schemeClr val="lt1"/>
                </a:solidFill>
              </a:defRPr>
            </a:lvl9pPr>
          </a:lstStyle>
          <a:p>
            <a:endParaRPr/>
          </a:p>
        </p:txBody>
      </p:sp>
      <p:sp>
        <p:nvSpPr>
          <p:cNvPr id="72" name="Google Shape;72;p1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73" name="Google Shape;73;p12"/>
          <p:cNvGrpSpPr/>
          <p:nvPr/>
        </p:nvGrpSpPr>
        <p:grpSpPr>
          <a:xfrm>
            <a:off x="8131172" y="7"/>
            <a:ext cx="4060833" cy="2707427"/>
            <a:chOff x="6098378" y="5"/>
            <a:chExt cx="3045625" cy="2030570"/>
          </a:xfrm>
        </p:grpSpPr>
        <p:sp>
          <p:nvSpPr>
            <p:cNvPr id="74" name="Google Shape;74;p12"/>
            <p:cNvSpPr/>
            <p:nvPr/>
          </p:nvSpPr>
          <p:spPr>
            <a:xfrm>
              <a:off x="8128803" y="16"/>
              <a:ext cx="1015200" cy="1015200"/>
            </a:xfrm>
            <a:prstGeom prst="rect">
              <a:avLst/>
            </a:prstGeom>
            <a:solidFill>
              <a:srgbClr val="006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12"/>
            <p:cNvSpPr/>
            <p:nvPr/>
          </p:nvSpPr>
          <p:spPr>
            <a:xfrm flipH="1">
              <a:off x="7113463" y="5"/>
              <a:ext cx="1015200" cy="1015200"/>
            </a:xfrm>
            <a:prstGeom prst="rtTriangle">
              <a:avLst/>
            </a:prstGeom>
            <a:solidFill>
              <a:srgbClr val="FFB7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2"/>
            <p:cNvSpPr/>
            <p:nvPr/>
          </p:nvSpPr>
          <p:spPr>
            <a:xfrm rot="10800000" flipH="1">
              <a:off x="7113588" y="107"/>
              <a:ext cx="1015200" cy="1015200"/>
            </a:xfrm>
            <a:prstGeom prst="rtTriangle">
              <a:avLst/>
            </a:prstGeom>
            <a:solidFill>
              <a:srgbClr val="006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12"/>
            <p:cNvSpPr/>
            <p:nvPr/>
          </p:nvSpPr>
          <p:spPr>
            <a:xfrm rot="10800000">
              <a:off x="6098378" y="97"/>
              <a:ext cx="1015200" cy="1015200"/>
            </a:xfrm>
            <a:prstGeom prst="rtTriangle">
              <a:avLst/>
            </a:prstGeom>
            <a:solidFill>
              <a:srgbClr val="FFB7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2"/>
            <p:cNvSpPr/>
            <p:nvPr/>
          </p:nvSpPr>
          <p:spPr>
            <a:xfrm rot="10800000">
              <a:off x="8128789" y="1015375"/>
              <a:ext cx="1015200" cy="1015200"/>
            </a:xfrm>
            <a:prstGeom prst="rtTriangle">
              <a:avLst/>
            </a:prstGeom>
            <a:solidFill>
              <a:srgbClr val="FFB7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2562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3"/>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1049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CF33-50F6-4C0B-91CA-D89BE0BADD3C}"/>
              </a:ext>
            </a:extLst>
          </p:cNvPr>
          <p:cNvSpPr>
            <a:spLocks noGrp="1"/>
          </p:cNvSpPr>
          <p:nvPr>
            <p:ph type="title"/>
          </p:nvPr>
        </p:nvSpPr>
        <p:spPr/>
        <p:txBody>
          <a:bodyPr/>
          <a:lstStyle>
            <a:lvl1pPr>
              <a:defRPr b="1">
                <a:solidFill>
                  <a:srgbClr val="EF762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751745E-8FCA-4EA6-AB27-B0974F861B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24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3" name="Google Shape;83;p14"/>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609585" lvl="0" indent="-457189" algn="l">
              <a:lnSpc>
                <a:spcPct val="90000"/>
              </a:lnSpc>
              <a:spcBef>
                <a:spcPts val="1333"/>
              </a:spcBef>
              <a:spcAft>
                <a:spcPts val="0"/>
              </a:spcAft>
              <a:buClr>
                <a:schemeClr val="dk1"/>
              </a:buClr>
              <a:buSzPts val="1800"/>
              <a:buChar char="●"/>
              <a:defRPr/>
            </a:lvl1pPr>
            <a:lvl2pPr marL="1219170" lvl="1" indent="-457189" algn="l">
              <a:lnSpc>
                <a:spcPct val="90000"/>
              </a:lnSpc>
              <a:spcBef>
                <a:spcPts val="2133"/>
              </a:spcBef>
              <a:spcAft>
                <a:spcPts val="0"/>
              </a:spcAft>
              <a:buClr>
                <a:schemeClr val="dk1"/>
              </a:buClr>
              <a:buSzPts val="1800"/>
              <a:buChar char="○"/>
              <a:defRPr/>
            </a:lvl2pPr>
            <a:lvl3pPr marL="1828754" lvl="2" indent="-457189" algn="l">
              <a:lnSpc>
                <a:spcPct val="90000"/>
              </a:lnSpc>
              <a:spcBef>
                <a:spcPts val="2133"/>
              </a:spcBef>
              <a:spcAft>
                <a:spcPts val="0"/>
              </a:spcAft>
              <a:buClr>
                <a:schemeClr val="dk1"/>
              </a:buClr>
              <a:buSzPts val="1800"/>
              <a:buChar char="■"/>
              <a:defRPr/>
            </a:lvl3pPr>
            <a:lvl4pPr marL="2438339" lvl="3" indent="-457189" algn="l">
              <a:lnSpc>
                <a:spcPct val="90000"/>
              </a:lnSpc>
              <a:spcBef>
                <a:spcPts val="2133"/>
              </a:spcBef>
              <a:spcAft>
                <a:spcPts val="0"/>
              </a:spcAft>
              <a:buClr>
                <a:schemeClr val="dk1"/>
              </a:buClr>
              <a:buSzPts val="1800"/>
              <a:buChar char="●"/>
              <a:defRPr/>
            </a:lvl4pPr>
            <a:lvl5pPr marL="3047924" lvl="4" indent="-457189" algn="l">
              <a:lnSpc>
                <a:spcPct val="90000"/>
              </a:lnSpc>
              <a:spcBef>
                <a:spcPts val="2133"/>
              </a:spcBef>
              <a:spcAft>
                <a:spcPts val="0"/>
              </a:spcAft>
              <a:buClr>
                <a:schemeClr val="dk1"/>
              </a:buClr>
              <a:buSzPts val="1800"/>
              <a:buChar char="○"/>
              <a:defRPr/>
            </a:lvl5pPr>
            <a:lvl6pPr marL="3657509" lvl="5" indent="-457189" algn="l">
              <a:lnSpc>
                <a:spcPct val="90000"/>
              </a:lnSpc>
              <a:spcBef>
                <a:spcPts val="2133"/>
              </a:spcBef>
              <a:spcAft>
                <a:spcPts val="0"/>
              </a:spcAft>
              <a:buClr>
                <a:schemeClr val="dk1"/>
              </a:buClr>
              <a:buSzPts val="1800"/>
              <a:buChar char="■"/>
              <a:defRPr/>
            </a:lvl6pPr>
            <a:lvl7pPr marL="4267093" lvl="6" indent="-457189" algn="l">
              <a:lnSpc>
                <a:spcPct val="90000"/>
              </a:lnSpc>
              <a:spcBef>
                <a:spcPts val="2133"/>
              </a:spcBef>
              <a:spcAft>
                <a:spcPts val="0"/>
              </a:spcAft>
              <a:buClr>
                <a:schemeClr val="dk1"/>
              </a:buClr>
              <a:buSzPts val="1800"/>
              <a:buChar char="●"/>
              <a:defRPr/>
            </a:lvl7pPr>
            <a:lvl8pPr marL="4876678" lvl="7" indent="-457189" algn="l">
              <a:lnSpc>
                <a:spcPct val="90000"/>
              </a:lnSpc>
              <a:spcBef>
                <a:spcPts val="2133"/>
              </a:spcBef>
              <a:spcAft>
                <a:spcPts val="0"/>
              </a:spcAft>
              <a:buClr>
                <a:schemeClr val="dk1"/>
              </a:buClr>
              <a:buSzPts val="1800"/>
              <a:buChar char="○"/>
              <a:defRPr/>
            </a:lvl8pPr>
            <a:lvl9pPr marL="5486263" lvl="8" indent="-457189" algn="l">
              <a:lnSpc>
                <a:spcPct val="90000"/>
              </a:lnSpc>
              <a:spcBef>
                <a:spcPts val="2133"/>
              </a:spcBef>
              <a:spcAft>
                <a:spcPts val="2133"/>
              </a:spcAft>
              <a:buClr>
                <a:schemeClr val="dk1"/>
              </a:buClr>
              <a:buSzPts val="1800"/>
              <a:buChar char="■"/>
              <a:defRPr/>
            </a:lvl9pPr>
          </a:lstStyle>
          <a:p>
            <a:endParaRPr/>
          </a:p>
        </p:txBody>
      </p:sp>
      <p:sp>
        <p:nvSpPr>
          <p:cNvPr id="84" name="Google Shape;84;p1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7137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DFCB-2347-45B8-80C6-6A3E2C5E50A2}"/>
              </a:ext>
            </a:extLst>
          </p:cNvPr>
          <p:cNvSpPr>
            <a:spLocks noGrp="1"/>
          </p:cNvSpPr>
          <p:nvPr>
            <p:ph type="title"/>
          </p:nvPr>
        </p:nvSpPr>
        <p:spPr>
          <a:xfrm>
            <a:off x="838200" y="347663"/>
            <a:ext cx="10515600" cy="2852737"/>
          </a:xfrm>
        </p:spPr>
        <p:txBody>
          <a:bodyPr anchor="b"/>
          <a:lstStyle>
            <a:lvl1pPr>
              <a:defRPr sz="6000" b="1">
                <a:solidFill>
                  <a:schemeClr val="accent2">
                    <a:lumMod val="20000"/>
                    <a:lumOff val="8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603AC8B-4CA9-42A1-A6C9-418427F29F89}"/>
              </a:ext>
            </a:extLst>
          </p:cNvPr>
          <p:cNvSpPr>
            <a:spLocks noGrp="1"/>
          </p:cNvSpPr>
          <p:nvPr>
            <p:ph type="body" idx="1"/>
          </p:nvPr>
        </p:nvSpPr>
        <p:spPr>
          <a:xfrm>
            <a:off x="838200" y="3227388"/>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66669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6206-7E00-4E1A-9030-004775DD168C}"/>
              </a:ext>
            </a:extLst>
          </p:cNvPr>
          <p:cNvSpPr>
            <a:spLocks noGrp="1"/>
          </p:cNvSpPr>
          <p:nvPr>
            <p:ph type="title"/>
          </p:nvPr>
        </p:nvSpPr>
        <p:spPr/>
        <p:txBody>
          <a:bodyPr/>
          <a:lstStyle>
            <a:lvl1pPr>
              <a:defRPr b="1">
                <a:solidFill>
                  <a:srgbClr val="446CA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D409145-286A-4DC5-9DF3-DDF28A2E07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EA2F43-C806-4251-9FEF-543F7D8170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395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D938-CB1D-4FF7-B6FC-B15A521E92F7}"/>
              </a:ext>
            </a:extLst>
          </p:cNvPr>
          <p:cNvSpPr>
            <a:spLocks noGrp="1"/>
          </p:cNvSpPr>
          <p:nvPr>
            <p:ph type="title"/>
          </p:nvPr>
        </p:nvSpPr>
        <p:spPr>
          <a:xfrm>
            <a:off x="839788" y="365125"/>
            <a:ext cx="10515600" cy="1325563"/>
          </a:xfrm>
        </p:spPr>
        <p:txBody>
          <a:bodyPr/>
          <a:lstStyle>
            <a:lvl1pPr>
              <a:defRPr b="1">
                <a:solidFill>
                  <a:srgbClr val="446CA9"/>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A9E4615-9ABA-49B8-954A-3BA88214198C}"/>
              </a:ext>
            </a:extLst>
          </p:cNvPr>
          <p:cNvSpPr>
            <a:spLocks noGrp="1"/>
          </p:cNvSpPr>
          <p:nvPr>
            <p:ph type="body" idx="1"/>
          </p:nvPr>
        </p:nvSpPr>
        <p:spPr>
          <a:xfrm>
            <a:off x="839788" y="1681163"/>
            <a:ext cx="5157787" cy="823912"/>
          </a:xfrm>
        </p:spPr>
        <p:txBody>
          <a:bodyPr anchor="b">
            <a:normAutofit/>
          </a:bodyPr>
          <a:lstStyle>
            <a:lvl1pPr marL="0" indent="0">
              <a:buNone/>
              <a:defRPr sz="3200" b="0">
                <a:solidFill>
                  <a:srgbClr val="EF76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1902FE8-A058-4671-A267-866CE5836CD5}"/>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1E7361A-F08D-4094-8140-2D8B43E590B8}"/>
              </a:ext>
            </a:extLst>
          </p:cNvPr>
          <p:cNvSpPr>
            <a:spLocks noGrp="1"/>
          </p:cNvSpPr>
          <p:nvPr>
            <p:ph type="body" sz="quarter" idx="3"/>
          </p:nvPr>
        </p:nvSpPr>
        <p:spPr>
          <a:xfrm>
            <a:off x="6172200" y="1681163"/>
            <a:ext cx="5183188" cy="823912"/>
          </a:xfrm>
        </p:spPr>
        <p:txBody>
          <a:bodyPr anchor="b">
            <a:normAutofit/>
          </a:bodyPr>
          <a:lstStyle>
            <a:lvl1pPr marL="0" indent="0">
              <a:buNone/>
              <a:defRPr sz="3200" b="0">
                <a:solidFill>
                  <a:srgbClr val="EF76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169086B-1657-4B07-9A0F-FC426D961C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412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7AAF-2BBF-4380-9A58-23F3D6D3F3CE}"/>
              </a:ext>
            </a:extLst>
          </p:cNvPr>
          <p:cNvSpPr>
            <a:spLocks noGrp="1"/>
          </p:cNvSpPr>
          <p:nvPr>
            <p:ph type="title"/>
          </p:nvPr>
        </p:nvSpPr>
        <p:spPr>
          <a:xfrm>
            <a:off x="838200" y="1603375"/>
            <a:ext cx="10515600" cy="1325563"/>
          </a:xfrm>
        </p:spPr>
        <p:txBody>
          <a:bodyPr>
            <a:normAutofit/>
          </a:bodyPr>
          <a:lstStyle>
            <a:lvl1pPr>
              <a:defRPr sz="6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616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540B-73CC-49AE-9C20-785089683822}"/>
              </a:ext>
            </a:extLst>
          </p:cNvPr>
          <p:cNvSpPr>
            <a:spLocks noGrp="1"/>
          </p:cNvSpPr>
          <p:nvPr>
            <p:ph type="title"/>
          </p:nvPr>
        </p:nvSpPr>
        <p:spPr>
          <a:xfrm>
            <a:off x="839787" y="726281"/>
            <a:ext cx="3932237" cy="1600200"/>
          </a:xfrm>
        </p:spPr>
        <p:txBody>
          <a:bodyPr anchor="b">
            <a:normAutofit/>
          </a:bodyPr>
          <a:lstStyle>
            <a:lvl1pPr>
              <a:defRPr sz="4400" b="1"/>
            </a:lvl1pPr>
          </a:lstStyle>
          <a:p>
            <a:r>
              <a:rPr lang="en-US" dirty="0"/>
              <a:t>Click to edit Master title style</a:t>
            </a:r>
          </a:p>
        </p:txBody>
      </p:sp>
      <p:sp>
        <p:nvSpPr>
          <p:cNvPr id="3" name="Picture Placeholder 2">
            <a:extLst>
              <a:ext uri="{FF2B5EF4-FFF2-40B4-BE49-F238E27FC236}">
                <a16:creationId xmlns:a16="http://schemas.microsoft.com/office/drawing/2014/main" id="{DE6B6DD9-C579-4256-A53A-AB5E9E899F4C}"/>
              </a:ext>
            </a:extLst>
          </p:cNvPr>
          <p:cNvSpPr>
            <a:spLocks noGrp="1"/>
          </p:cNvSpPr>
          <p:nvPr>
            <p:ph type="pic" idx="1"/>
          </p:nvPr>
        </p:nvSpPr>
        <p:spPr>
          <a:xfrm>
            <a:off x="5180012" y="152638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3EEC68-B7AD-41A9-A7E2-A442FC8C66BD}"/>
              </a:ext>
            </a:extLst>
          </p:cNvPr>
          <p:cNvSpPr>
            <a:spLocks noGrp="1"/>
          </p:cNvSpPr>
          <p:nvPr>
            <p:ph type="body" sz="half" idx="2"/>
          </p:nvPr>
        </p:nvSpPr>
        <p:spPr>
          <a:xfrm>
            <a:off x="860424" y="2428875"/>
            <a:ext cx="3932237" cy="39711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79926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3"/>
          <p:cNvGrpSpPr/>
          <p:nvPr/>
        </p:nvGrpSpPr>
        <p:grpSpPr>
          <a:xfrm>
            <a:off x="0" y="5213391"/>
            <a:ext cx="12192000" cy="1644735"/>
            <a:chOff x="0" y="3910043"/>
            <a:chExt cx="9144000" cy="1233551"/>
          </a:xfrm>
        </p:grpSpPr>
        <p:sp>
          <p:nvSpPr>
            <p:cNvPr id="21" name="Google Shape;21;p3"/>
            <p:cNvSpPr/>
            <p:nvPr/>
          </p:nvSpPr>
          <p:spPr>
            <a:xfrm>
              <a:off x="8154895" y="3910043"/>
              <a:ext cx="989100" cy="987900"/>
            </a:xfrm>
            <a:prstGeom prst="rtTriangle">
              <a:avLst/>
            </a:prstGeom>
            <a:solidFill>
              <a:srgbClr val="FFB7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6181163" y="3910043"/>
              <a:ext cx="989100" cy="987900"/>
            </a:xfrm>
            <a:prstGeom prst="rtTriangle">
              <a:avLst/>
            </a:prstGeom>
            <a:solidFill>
              <a:srgbClr val="FFB7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7170274" y="3910043"/>
              <a:ext cx="989100" cy="987900"/>
            </a:xfrm>
            <a:prstGeom prst="rect">
              <a:avLst/>
            </a:prstGeom>
            <a:solidFill>
              <a:srgbClr val="006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rot="10800000">
              <a:off x="8154757" y="3910056"/>
              <a:ext cx="989100" cy="987900"/>
            </a:xfrm>
            <a:prstGeom prst="rtTriangle">
              <a:avLst/>
            </a:prstGeom>
            <a:solidFill>
              <a:srgbClr val="006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0" y="4891594"/>
              <a:ext cx="9144000" cy="252000"/>
            </a:xfrm>
            <a:prstGeom prst="rect">
              <a:avLst/>
            </a:prstGeom>
            <a:solidFill>
              <a:srgbClr val="0059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5994"/>
              </a:buClr>
              <a:buSzPts val="3000"/>
              <a:buNone/>
              <a:defRPr>
                <a:solidFill>
                  <a:srgbClr val="00599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 name="Google Shape;27;p3"/>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a:lvl2pPr>
            <a:lvl3pPr marL="1828754" lvl="2" indent="-457189" rtl="0">
              <a:spcBef>
                <a:spcPts val="2133"/>
              </a:spcBef>
              <a:spcAft>
                <a:spcPts val="0"/>
              </a:spcAft>
              <a:buSzPts val="1800"/>
              <a:buChar char="■"/>
              <a:defRPr/>
            </a:lvl3pPr>
            <a:lvl4pPr marL="2438339" lvl="3" indent="-457189" rtl="0">
              <a:spcBef>
                <a:spcPts val="2133"/>
              </a:spcBef>
              <a:spcAft>
                <a:spcPts val="0"/>
              </a:spcAft>
              <a:buSzPts val="1800"/>
              <a:buChar char="●"/>
              <a:defRPr/>
            </a:lvl4pPr>
            <a:lvl5pPr marL="3047924" lvl="4" indent="-457189" rtl="0">
              <a:spcBef>
                <a:spcPts val="2133"/>
              </a:spcBef>
              <a:spcAft>
                <a:spcPts val="0"/>
              </a:spcAft>
              <a:buSzPts val="1800"/>
              <a:buChar char="○"/>
              <a:defRPr/>
            </a:lvl5pPr>
            <a:lvl6pPr marL="3657509" lvl="5" indent="-457189" rtl="0">
              <a:spcBef>
                <a:spcPts val="2133"/>
              </a:spcBef>
              <a:spcAft>
                <a:spcPts val="0"/>
              </a:spcAft>
              <a:buSzPts val="1800"/>
              <a:buChar char="■"/>
              <a:defRPr/>
            </a:lvl6pPr>
            <a:lvl7pPr marL="4267093" lvl="6" indent="-457189" rtl="0">
              <a:spcBef>
                <a:spcPts val="2133"/>
              </a:spcBef>
              <a:spcAft>
                <a:spcPts val="0"/>
              </a:spcAft>
              <a:buSzPts val="1800"/>
              <a:buChar char="●"/>
              <a:defRPr/>
            </a:lvl7pPr>
            <a:lvl8pPr marL="4876678" lvl="7" indent="-457189" rtl="0">
              <a:spcBef>
                <a:spcPts val="2133"/>
              </a:spcBef>
              <a:spcAft>
                <a:spcPts val="0"/>
              </a:spcAft>
              <a:buSzPts val="1800"/>
              <a:buChar char="○"/>
              <a:defRPr/>
            </a:lvl8pPr>
            <a:lvl9pPr marL="5486263" lvl="8" indent="-457189" rtl="0">
              <a:spcBef>
                <a:spcPts val="2133"/>
              </a:spcBef>
              <a:spcAft>
                <a:spcPts val="2133"/>
              </a:spcAft>
              <a:buSzPts val="1800"/>
              <a:buChar char="■"/>
              <a:defRPr/>
            </a:lvl9pPr>
          </a:lstStyle>
          <a:p>
            <a:endParaRPr/>
          </a:p>
        </p:txBody>
      </p:sp>
      <p:sp>
        <p:nvSpPr>
          <p:cNvPr id="28" name="Google Shape;28;p3"/>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9" name="Google Shape;29;p3"/>
          <p:cNvSpPr/>
          <p:nvPr/>
        </p:nvSpPr>
        <p:spPr>
          <a:xfrm flipH="1">
            <a:off x="10882540" y="3896191"/>
            <a:ext cx="1318800" cy="1317200"/>
          </a:xfrm>
          <a:prstGeom prst="rtTriangle">
            <a:avLst/>
          </a:prstGeom>
          <a:solidFill>
            <a:srgbClr val="FFB70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7517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005994"/>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8131172" y="7"/>
            <a:ext cx="4060833" cy="2707427"/>
            <a:chOff x="6098378" y="5"/>
            <a:chExt cx="3045625" cy="2030570"/>
          </a:xfrm>
        </p:grpSpPr>
        <p:sp>
          <p:nvSpPr>
            <p:cNvPr id="11" name="Google Shape;11;p2"/>
            <p:cNvSpPr/>
            <p:nvPr/>
          </p:nvSpPr>
          <p:spPr>
            <a:xfrm>
              <a:off x="8128803" y="16"/>
              <a:ext cx="1015200" cy="1015200"/>
            </a:xfrm>
            <a:prstGeom prst="rect">
              <a:avLst/>
            </a:prstGeom>
            <a:solidFill>
              <a:srgbClr val="006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flipH="1">
              <a:off x="7113463" y="5"/>
              <a:ext cx="1015200" cy="1015200"/>
            </a:xfrm>
            <a:prstGeom prst="rtTriangle">
              <a:avLst/>
            </a:prstGeom>
            <a:solidFill>
              <a:srgbClr val="FFB7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10800000" flipH="1">
              <a:off x="7113588" y="107"/>
              <a:ext cx="1015200" cy="1015200"/>
            </a:xfrm>
            <a:prstGeom prst="rtTriangle">
              <a:avLst/>
            </a:prstGeom>
            <a:solidFill>
              <a:srgbClr val="006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6098378" y="97"/>
              <a:ext cx="1015200" cy="1015200"/>
            </a:xfrm>
            <a:prstGeom prst="rtTriangle">
              <a:avLst/>
            </a:prstGeom>
            <a:solidFill>
              <a:srgbClr val="FFB7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rot="10800000">
              <a:off x="8128789" y="1015375"/>
              <a:ext cx="1015200" cy="1015200"/>
            </a:xfrm>
            <a:prstGeom prst="rtTriangle">
              <a:avLst/>
            </a:prstGeom>
            <a:solidFill>
              <a:srgbClr val="FFB7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797467" y="2366963"/>
            <a:ext cx="10962800" cy="111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200"/>
              <a:buNone/>
              <a:defRPr sz="5600">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
        <p:nvSpPr>
          <p:cNvPr id="17" name="Google Shape;17;p2"/>
          <p:cNvSpPr txBox="1">
            <a:spLocks noGrp="1"/>
          </p:cNvSpPr>
          <p:nvPr>
            <p:ph type="subTitle" idx="1"/>
          </p:nvPr>
        </p:nvSpPr>
        <p:spPr>
          <a:xfrm>
            <a:off x="797451" y="3621217"/>
            <a:ext cx="10962800" cy="5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100"/>
              <a:buNone/>
              <a:defRPr sz="2800">
                <a:solidFill>
                  <a:schemeClr val="lt1"/>
                </a:solidFill>
              </a:defRPr>
            </a:lvl1pPr>
            <a:lvl2pPr lvl="1" rtl="0">
              <a:lnSpc>
                <a:spcPct val="100000"/>
              </a:lnSpc>
              <a:spcBef>
                <a:spcPts val="0"/>
              </a:spcBef>
              <a:spcAft>
                <a:spcPts val="0"/>
              </a:spcAft>
              <a:buClr>
                <a:schemeClr val="lt1"/>
              </a:buClr>
              <a:buSzPts val="2100"/>
              <a:buNone/>
              <a:defRPr sz="2800">
                <a:solidFill>
                  <a:schemeClr val="lt1"/>
                </a:solidFill>
              </a:defRPr>
            </a:lvl2pPr>
            <a:lvl3pPr lvl="2" rtl="0">
              <a:lnSpc>
                <a:spcPct val="100000"/>
              </a:lnSpc>
              <a:spcBef>
                <a:spcPts val="0"/>
              </a:spcBef>
              <a:spcAft>
                <a:spcPts val="0"/>
              </a:spcAft>
              <a:buClr>
                <a:schemeClr val="lt1"/>
              </a:buClr>
              <a:buSzPts val="2100"/>
              <a:buNone/>
              <a:defRPr sz="2800">
                <a:solidFill>
                  <a:schemeClr val="lt1"/>
                </a:solidFill>
              </a:defRPr>
            </a:lvl3pPr>
            <a:lvl4pPr lvl="3" rtl="0">
              <a:lnSpc>
                <a:spcPct val="100000"/>
              </a:lnSpc>
              <a:spcBef>
                <a:spcPts val="0"/>
              </a:spcBef>
              <a:spcAft>
                <a:spcPts val="0"/>
              </a:spcAft>
              <a:buClr>
                <a:schemeClr val="lt1"/>
              </a:buClr>
              <a:buSzPts val="2100"/>
              <a:buNone/>
              <a:defRPr sz="2800">
                <a:solidFill>
                  <a:schemeClr val="lt1"/>
                </a:solidFill>
              </a:defRPr>
            </a:lvl4pPr>
            <a:lvl5pPr lvl="4" rtl="0">
              <a:lnSpc>
                <a:spcPct val="100000"/>
              </a:lnSpc>
              <a:spcBef>
                <a:spcPts val="0"/>
              </a:spcBef>
              <a:spcAft>
                <a:spcPts val="0"/>
              </a:spcAft>
              <a:buClr>
                <a:schemeClr val="lt1"/>
              </a:buClr>
              <a:buSzPts val="2100"/>
              <a:buNone/>
              <a:defRPr sz="2800">
                <a:solidFill>
                  <a:schemeClr val="lt1"/>
                </a:solidFill>
              </a:defRPr>
            </a:lvl5pPr>
            <a:lvl6pPr lvl="5" rtl="0">
              <a:lnSpc>
                <a:spcPct val="100000"/>
              </a:lnSpc>
              <a:spcBef>
                <a:spcPts val="0"/>
              </a:spcBef>
              <a:spcAft>
                <a:spcPts val="0"/>
              </a:spcAft>
              <a:buClr>
                <a:schemeClr val="lt1"/>
              </a:buClr>
              <a:buSzPts val="2100"/>
              <a:buNone/>
              <a:defRPr sz="2800">
                <a:solidFill>
                  <a:schemeClr val="lt1"/>
                </a:solidFill>
              </a:defRPr>
            </a:lvl6pPr>
            <a:lvl7pPr lvl="6" rtl="0">
              <a:lnSpc>
                <a:spcPct val="100000"/>
              </a:lnSpc>
              <a:spcBef>
                <a:spcPts val="0"/>
              </a:spcBef>
              <a:spcAft>
                <a:spcPts val="0"/>
              </a:spcAft>
              <a:buClr>
                <a:schemeClr val="lt1"/>
              </a:buClr>
              <a:buSzPts val="2100"/>
              <a:buNone/>
              <a:defRPr sz="2800">
                <a:solidFill>
                  <a:schemeClr val="lt1"/>
                </a:solidFill>
              </a:defRPr>
            </a:lvl7pPr>
            <a:lvl8pPr lvl="7" rtl="0">
              <a:lnSpc>
                <a:spcPct val="100000"/>
              </a:lnSpc>
              <a:spcBef>
                <a:spcPts val="0"/>
              </a:spcBef>
              <a:spcAft>
                <a:spcPts val="0"/>
              </a:spcAft>
              <a:buClr>
                <a:schemeClr val="lt1"/>
              </a:buClr>
              <a:buSzPts val="2100"/>
              <a:buNone/>
              <a:defRPr sz="2800">
                <a:solidFill>
                  <a:schemeClr val="lt1"/>
                </a:solidFill>
              </a:defRPr>
            </a:lvl8pPr>
            <a:lvl9pPr lvl="8"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8" name="Google Shape;18;p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9133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EDCF34-004C-456C-9BDC-5624160F67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581ABF-A750-49FF-8810-DD600F279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6D40D-2D40-461D-B00C-2F78B6DC1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9B3C3-A2A0-4934-8D45-F81E7FC5DA70}" type="datetimeFigureOut">
              <a:rPr lang="en-US" smtClean="0"/>
              <a:t>10/14/2019</a:t>
            </a:fld>
            <a:endParaRPr lang="en-US"/>
          </a:p>
        </p:txBody>
      </p:sp>
      <p:sp>
        <p:nvSpPr>
          <p:cNvPr id="5" name="Footer Placeholder 4">
            <a:extLst>
              <a:ext uri="{FF2B5EF4-FFF2-40B4-BE49-F238E27FC236}">
                <a16:creationId xmlns:a16="http://schemas.microsoft.com/office/drawing/2014/main" id="{3D0E22F0-B9BE-420C-9E14-F7F65D1864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24353A-0FC2-41A2-9A6D-0536EC4CBC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F5B29-BEA2-46CF-8969-A9D44B5BC61B}" type="slidenum">
              <a:rPr lang="en-US" smtClean="0"/>
              <a:t>‹#›</a:t>
            </a:fld>
            <a:endParaRPr lang="en-US"/>
          </a:p>
        </p:txBody>
      </p:sp>
    </p:spTree>
    <p:extLst>
      <p:ext uri="{BB962C8B-B14F-4D97-AF65-F5344CB8AC3E}">
        <p14:creationId xmlns:p14="http://schemas.microsoft.com/office/powerpoint/2010/main" val="248735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 id="214748367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46667"/>
            <a:ext cx="11360800" cy="81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5994"/>
              </a:buClr>
              <a:buSzPts val="3000"/>
              <a:buFont typeface="Raleway"/>
              <a:buNone/>
              <a:defRPr sz="3000">
                <a:solidFill>
                  <a:srgbClr val="005994"/>
                </a:solidFill>
                <a:latin typeface="Raleway"/>
                <a:ea typeface="Raleway"/>
                <a:cs typeface="Raleway"/>
                <a:sym typeface="Raleway"/>
              </a:defRPr>
            </a:lvl1pPr>
            <a:lvl2pPr lvl="1" rtl="0">
              <a:spcBef>
                <a:spcPts val="0"/>
              </a:spcBef>
              <a:spcAft>
                <a:spcPts val="0"/>
              </a:spcAft>
              <a:buClr>
                <a:schemeClr val="dk1"/>
              </a:buClr>
              <a:buSzPts val="3000"/>
              <a:buFont typeface="Raleway"/>
              <a:buNone/>
              <a:defRPr sz="3000">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415600" y="1639833"/>
            <a:ext cx="11360800" cy="4452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42900" rtl="0">
              <a:lnSpc>
                <a:spcPct val="115000"/>
              </a:lnSpc>
              <a:spcBef>
                <a:spcPts val="1600"/>
              </a:spcBef>
              <a:spcAft>
                <a:spcPts val="0"/>
              </a:spcAft>
              <a:buClr>
                <a:schemeClr val="dk2"/>
              </a:buClr>
              <a:buSzPts val="1800"/>
              <a:buFont typeface="Lato"/>
              <a:buChar char="○"/>
              <a:defRPr sz="1800">
                <a:solidFill>
                  <a:schemeClr val="dk2"/>
                </a:solidFill>
                <a:latin typeface="Lato"/>
                <a:ea typeface="Lato"/>
                <a:cs typeface="Lato"/>
                <a:sym typeface="Lato"/>
              </a:defRPr>
            </a:lvl2pPr>
            <a:lvl3pPr marL="1371600" lvl="2" indent="-342900" rtl="0">
              <a:lnSpc>
                <a:spcPct val="115000"/>
              </a:lnSpc>
              <a:spcBef>
                <a:spcPts val="1600"/>
              </a:spcBef>
              <a:spcAft>
                <a:spcPts val="0"/>
              </a:spcAft>
              <a:buClr>
                <a:schemeClr val="dk2"/>
              </a:buClr>
              <a:buSzPts val="1800"/>
              <a:buFont typeface="Lato"/>
              <a:buChar char="■"/>
              <a:defRPr sz="1800">
                <a:solidFill>
                  <a:schemeClr val="dk2"/>
                </a:solidFill>
                <a:latin typeface="Lato"/>
                <a:ea typeface="Lato"/>
                <a:cs typeface="Lato"/>
                <a:sym typeface="Lato"/>
              </a:defRPr>
            </a:lvl3pPr>
            <a:lvl4pPr marL="1828800" lvl="3" indent="-342900" rtl="0">
              <a:lnSpc>
                <a:spcPct val="115000"/>
              </a:lnSpc>
              <a:spcBef>
                <a:spcPts val="1600"/>
              </a:spcBef>
              <a:spcAft>
                <a:spcPts val="0"/>
              </a:spcAft>
              <a:buClr>
                <a:schemeClr val="dk2"/>
              </a:buClr>
              <a:buSzPts val="1800"/>
              <a:buFont typeface="Lato"/>
              <a:buChar char="●"/>
              <a:defRPr sz="1800">
                <a:solidFill>
                  <a:schemeClr val="dk2"/>
                </a:solidFill>
                <a:latin typeface="Lato"/>
                <a:ea typeface="Lato"/>
                <a:cs typeface="Lato"/>
                <a:sym typeface="Lato"/>
              </a:defRPr>
            </a:lvl4pPr>
            <a:lvl5pPr marL="2286000" lvl="4" indent="-342900" rtl="0">
              <a:lnSpc>
                <a:spcPct val="115000"/>
              </a:lnSpc>
              <a:spcBef>
                <a:spcPts val="1600"/>
              </a:spcBef>
              <a:spcAft>
                <a:spcPts val="0"/>
              </a:spcAft>
              <a:buClr>
                <a:schemeClr val="dk2"/>
              </a:buClr>
              <a:buSzPts val="1800"/>
              <a:buFont typeface="Lato"/>
              <a:buChar char="○"/>
              <a:defRPr sz="1800">
                <a:solidFill>
                  <a:schemeClr val="dk2"/>
                </a:solidFill>
                <a:latin typeface="Lato"/>
                <a:ea typeface="Lato"/>
                <a:cs typeface="Lato"/>
                <a:sym typeface="Lato"/>
              </a:defRPr>
            </a:lvl5pPr>
            <a:lvl6pPr marL="2743200" lvl="5" indent="-342900" rtl="0">
              <a:lnSpc>
                <a:spcPct val="115000"/>
              </a:lnSpc>
              <a:spcBef>
                <a:spcPts val="1600"/>
              </a:spcBef>
              <a:spcAft>
                <a:spcPts val="0"/>
              </a:spcAft>
              <a:buClr>
                <a:schemeClr val="dk2"/>
              </a:buClr>
              <a:buSzPts val="1800"/>
              <a:buFont typeface="Lato"/>
              <a:buChar char="■"/>
              <a:defRPr sz="1800">
                <a:solidFill>
                  <a:schemeClr val="dk2"/>
                </a:solidFill>
                <a:latin typeface="Lato"/>
                <a:ea typeface="Lato"/>
                <a:cs typeface="Lato"/>
                <a:sym typeface="Lato"/>
              </a:defRPr>
            </a:lvl6pPr>
            <a:lvl7pPr marL="3200400" lvl="6" indent="-342900" rtl="0">
              <a:lnSpc>
                <a:spcPct val="115000"/>
              </a:lnSpc>
              <a:spcBef>
                <a:spcPts val="1600"/>
              </a:spcBef>
              <a:spcAft>
                <a:spcPts val="0"/>
              </a:spcAft>
              <a:buClr>
                <a:schemeClr val="dk2"/>
              </a:buClr>
              <a:buSzPts val="1800"/>
              <a:buFont typeface="Lato"/>
              <a:buChar char="●"/>
              <a:defRPr sz="1800">
                <a:solidFill>
                  <a:schemeClr val="dk2"/>
                </a:solidFill>
                <a:latin typeface="Lato"/>
                <a:ea typeface="Lato"/>
                <a:cs typeface="Lato"/>
                <a:sym typeface="Lato"/>
              </a:defRPr>
            </a:lvl7pPr>
            <a:lvl8pPr marL="3657600" lvl="7" indent="-342900" rtl="0">
              <a:lnSpc>
                <a:spcPct val="115000"/>
              </a:lnSpc>
              <a:spcBef>
                <a:spcPts val="1600"/>
              </a:spcBef>
              <a:spcAft>
                <a:spcPts val="0"/>
              </a:spcAft>
              <a:buClr>
                <a:schemeClr val="dk2"/>
              </a:buClr>
              <a:buSzPts val="1800"/>
              <a:buFont typeface="Lato"/>
              <a:buChar char="○"/>
              <a:defRPr sz="1800">
                <a:solidFill>
                  <a:schemeClr val="dk2"/>
                </a:solidFill>
                <a:latin typeface="Lato"/>
                <a:ea typeface="Lato"/>
                <a:cs typeface="Lato"/>
                <a:sym typeface="Lato"/>
              </a:defRPr>
            </a:lvl8pPr>
            <a:lvl9pPr marL="4114800" lvl="8" indent="-342900" rtl="0">
              <a:lnSpc>
                <a:spcPct val="115000"/>
              </a:lnSpc>
              <a:spcBef>
                <a:spcPts val="1600"/>
              </a:spcBef>
              <a:spcAft>
                <a:spcPts val="1600"/>
              </a:spcAft>
              <a:buClr>
                <a:schemeClr val="dk2"/>
              </a:buClr>
              <a:buSzPts val="1800"/>
              <a:buFont typeface="Lato"/>
              <a:buChar char="■"/>
              <a:defRPr sz="1800">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280575" y="6201587"/>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lt1"/>
                </a:solidFill>
                <a:latin typeface="Roboto"/>
                <a:ea typeface="Roboto"/>
                <a:cs typeface="Roboto"/>
                <a:sym typeface="Roboto"/>
              </a:defRPr>
            </a:lvl1pPr>
            <a:lvl2pPr lvl="1" algn="r" rtl="0">
              <a:buNone/>
              <a:defRPr sz="1333">
                <a:solidFill>
                  <a:schemeClr val="lt1"/>
                </a:solidFill>
                <a:latin typeface="Roboto"/>
                <a:ea typeface="Roboto"/>
                <a:cs typeface="Roboto"/>
                <a:sym typeface="Roboto"/>
              </a:defRPr>
            </a:lvl2pPr>
            <a:lvl3pPr lvl="2" algn="r" rtl="0">
              <a:buNone/>
              <a:defRPr sz="1333">
                <a:solidFill>
                  <a:schemeClr val="lt1"/>
                </a:solidFill>
                <a:latin typeface="Roboto"/>
                <a:ea typeface="Roboto"/>
                <a:cs typeface="Roboto"/>
                <a:sym typeface="Roboto"/>
              </a:defRPr>
            </a:lvl3pPr>
            <a:lvl4pPr lvl="3" algn="r" rtl="0">
              <a:buNone/>
              <a:defRPr sz="1333">
                <a:solidFill>
                  <a:schemeClr val="lt1"/>
                </a:solidFill>
                <a:latin typeface="Roboto"/>
                <a:ea typeface="Roboto"/>
                <a:cs typeface="Roboto"/>
                <a:sym typeface="Roboto"/>
              </a:defRPr>
            </a:lvl4pPr>
            <a:lvl5pPr lvl="4" algn="r" rtl="0">
              <a:buNone/>
              <a:defRPr sz="1333">
                <a:solidFill>
                  <a:schemeClr val="lt1"/>
                </a:solidFill>
                <a:latin typeface="Roboto"/>
                <a:ea typeface="Roboto"/>
                <a:cs typeface="Roboto"/>
                <a:sym typeface="Roboto"/>
              </a:defRPr>
            </a:lvl5pPr>
            <a:lvl6pPr lvl="5" algn="r" rtl="0">
              <a:buNone/>
              <a:defRPr sz="1333">
                <a:solidFill>
                  <a:schemeClr val="lt1"/>
                </a:solidFill>
                <a:latin typeface="Roboto"/>
                <a:ea typeface="Roboto"/>
                <a:cs typeface="Roboto"/>
                <a:sym typeface="Roboto"/>
              </a:defRPr>
            </a:lvl6pPr>
            <a:lvl7pPr lvl="6" algn="r" rtl="0">
              <a:buNone/>
              <a:defRPr sz="1333">
                <a:solidFill>
                  <a:schemeClr val="lt1"/>
                </a:solidFill>
                <a:latin typeface="Roboto"/>
                <a:ea typeface="Roboto"/>
                <a:cs typeface="Roboto"/>
                <a:sym typeface="Roboto"/>
              </a:defRPr>
            </a:lvl7pPr>
            <a:lvl8pPr lvl="7" algn="r" rtl="0">
              <a:buNone/>
              <a:defRPr sz="1333">
                <a:solidFill>
                  <a:schemeClr val="lt1"/>
                </a:solidFill>
                <a:latin typeface="Roboto"/>
                <a:ea typeface="Roboto"/>
                <a:cs typeface="Roboto"/>
                <a:sym typeface="Roboto"/>
              </a:defRPr>
            </a:lvl8pPr>
            <a:lvl9pPr lvl="8" algn="r" rtl="0">
              <a:buNone/>
              <a:defRPr sz="1333">
                <a:solidFill>
                  <a:schemeClr val="lt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27384141"/>
      </p:ext>
    </p:extLst>
  </p:cSld>
  <p:clrMap bg1="lt1" tx1="dk1" bg2="dk2" tx2="lt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8.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9.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20.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1.jp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2.jp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3.jpe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24.jp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5.jp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6.pn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hyperlink" Target="https://classrooms.uci.edu/" TargetMode="External"/><Relationship Id="rId2" Type="http://schemas.openxmlformats.org/officeDocument/2006/relationships/hyperlink" Target="http://alp.uci.edu/" TargetMode="External"/><Relationship Id="rId1" Type="http://schemas.openxmlformats.org/officeDocument/2006/relationships/slideLayout" Target="../slideLayouts/slideLayout6.xml"/><Relationship Id="rId4" Type="http://schemas.openxmlformats.org/officeDocument/2006/relationships/hyperlink" Target="http://dtei.uci.edu/"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5.jp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5.jpg"/><Relationship Id="rId7"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5.jpg"/><Relationship Id="rId7"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5.jpg"/><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oit.uci.edu/" TargetMode="External"/><Relationship Id="rId2" Type="http://schemas.openxmlformats.org/officeDocument/2006/relationships/hyperlink" Target="http://ovptl.uci.edu/"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issuu.com/ucimagazine/docs/uci19_winter_mag"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creativecommons.org/licenses/by/4.0/" TargetMode="External"/><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hyperlink" Target="mailto:erupp@uci.edu" TargetMode="External"/><Relationship Id="rId4" Type="http://schemas.openxmlformats.org/officeDocument/2006/relationships/image" Target="cid:image001.png@01D5753E.CE1F7D50"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mailto:mathew.williams@uci.edu" TargetMode="External"/><Relationship Id="rId2" Type="http://schemas.openxmlformats.org/officeDocument/2006/relationships/hyperlink" Target="https://creativecommons.org/licenses/by/4.0/" TargetMode="Externa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hyperlink" Target="mailto:andrea.aebersold@uci.edu"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mailto:smartclassrooms@uci.edu" TargetMode="External"/><Relationship Id="rId2" Type="http://schemas.openxmlformats.org/officeDocument/2006/relationships/hyperlink" Target="https://creativecommons.org/licenses/by/4.0/" TargetMode="External"/><Relationship Id="rId1" Type="http://schemas.openxmlformats.org/officeDocument/2006/relationships/slideLayout" Target="../slideLayouts/slideLayout7.xml"/><Relationship Id="rId4" Type="http://schemas.openxmlformats.org/officeDocument/2006/relationships/hyperlink" Target="mailto:kelsey.layos@uci.edu"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838200" y="768106"/>
            <a:ext cx="6494585" cy="1325563"/>
          </a:xfrm>
          <a:effectLst>
            <a:outerShdw blurRad="50800" dist="38100" dir="2700000" algn="tl" rotWithShape="0">
              <a:prstClr val="black">
                <a:alpha val="40000"/>
              </a:prstClr>
            </a:outerShdw>
          </a:effectLst>
        </p:spPr>
        <p:txBody>
          <a:bodyPr>
            <a:noAutofit/>
          </a:bodyPr>
          <a:lstStyle/>
          <a:p>
            <a:r>
              <a:rPr lang="en-US" sz="4800" dirty="0" smtClean="0">
                <a:solidFill>
                  <a:srgbClr val="FFD200"/>
                </a:solidFill>
                <a:cs typeface="Arial" panose="020B0604020202020204" pitchFamily="34" charset="0"/>
              </a:rPr>
              <a:t>Scaling Up to an</a:t>
            </a:r>
            <a:br>
              <a:rPr lang="en-US" sz="4800" dirty="0" smtClean="0">
                <a:solidFill>
                  <a:srgbClr val="FFD200"/>
                </a:solidFill>
                <a:cs typeface="Arial" panose="020B0604020202020204" pitchFamily="34" charset="0"/>
              </a:rPr>
            </a:br>
            <a:r>
              <a:rPr lang="en-US" sz="4800" dirty="0" smtClean="0">
                <a:solidFill>
                  <a:srgbClr val="FFD200"/>
                </a:solidFill>
                <a:cs typeface="Arial" panose="020B0604020202020204" pitchFamily="34" charset="0"/>
              </a:rPr>
              <a:t>Active Learning Building</a:t>
            </a:r>
            <a:endParaRPr lang="en-US" sz="4800" dirty="0">
              <a:solidFill>
                <a:srgbClr val="FFD200"/>
              </a:solidFill>
              <a:cs typeface="Arial" panose="020B0604020202020204" pitchFamily="34" charset="0"/>
            </a:endParaRPr>
          </a:p>
        </p:txBody>
      </p:sp>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2818913"/>
            <a:ext cx="10515600" cy="2245456"/>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4400" dirty="0" smtClean="0">
                <a:cs typeface="Arial" panose="020B0604020202020204" pitchFamily="34" charset="0"/>
              </a:rPr>
              <a:t>Bringing the Anteater Learning Pavilion (ALP)</a:t>
            </a:r>
          </a:p>
          <a:p>
            <a:r>
              <a:rPr lang="en-US" sz="4400" dirty="0" smtClean="0">
                <a:cs typeface="Arial" panose="020B0604020202020204" pitchFamily="34" charset="0"/>
              </a:rPr>
              <a:t>to campus, and the campus to the building</a:t>
            </a:r>
            <a:endParaRPr lang="en-US" sz="4400" dirty="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1468" y="1144374"/>
            <a:ext cx="3678943" cy="573025"/>
          </a:xfrm>
          <a:prstGeom prst="rect">
            <a:avLst/>
          </a:prstGeom>
          <a:effectLst/>
        </p:spPr>
      </p:pic>
    </p:spTree>
    <p:extLst>
      <p:ext uri="{BB962C8B-B14F-4D97-AF65-F5344CB8AC3E}">
        <p14:creationId xmlns:p14="http://schemas.microsoft.com/office/powerpoint/2010/main" val="1501342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838200" y="136525"/>
            <a:ext cx="105156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Alignment with UCI Strategic Plan</a:t>
            </a:r>
            <a:endParaRPr lang="en-US" sz="4000" dirty="0">
              <a:cs typeface="Arial" panose="020B0604020202020204" pitchFamily="34" charset="0"/>
            </a:endParaRPr>
          </a:p>
        </p:txBody>
      </p:sp>
      <p:sp>
        <p:nvSpPr>
          <p:cNvPr id="5" name="Rectangle 4"/>
          <p:cNvSpPr/>
          <p:nvPr/>
        </p:nvSpPr>
        <p:spPr>
          <a:xfrm>
            <a:off x="1363037" y="2406971"/>
            <a:ext cx="10215937" cy="1569660"/>
          </a:xfrm>
          <a:prstGeom prst="rect">
            <a:avLst/>
          </a:prstGeom>
        </p:spPr>
        <p:txBody>
          <a:bodyPr wrap="square">
            <a:spAutoFit/>
          </a:bodyPr>
          <a:lstStyle/>
          <a:p>
            <a:r>
              <a:rPr lang="en-US" sz="2400" dirty="0">
                <a:solidFill>
                  <a:schemeClr val="bg1"/>
                </a:solidFill>
              </a:rPr>
              <a:t>UCI embraces a technologically enhanced education strategy that goes beyond online courses and leverages all forms of innovation to enhance student experiences. We will develop a comprehensive plan for deploying technology in a way that best supports our diverse internal and external constituencies.</a:t>
            </a:r>
          </a:p>
        </p:txBody>
      </p:sp>
      <p:sp>
        <p:nvSpPr>
          <p:cNvPr id="7" name="Rectangle 6"/>
          <p:cNvSpPr/>
          <p:nvPr/>
        </p:nvSpPr>
        <p:spPr>
          <a:xfrm>
            <a:off x="1363037" y="4059894"/>
            <a:ext cx="9990762" cy="1569660"/>
          </a:xfrm>
          <a:prstGeom prst="rect">
            <a:avLst/>
          </a:prstGeom>
        </p:spPr>
        <p:txBody>
          <a:bodyPr wrap="square">
            <a:spAutoFit/>
          </a:bodyPr>
          <a:lstStyle/>
          <a:p>
            <a:r>
              <a:rPr lang="en-US" sz="2400" dirty="0">
                <a:solidFill>
                  <a:schemeClr val="bg1"/>
                </a:solidFill>
              </a:rPr>
              <a:t>Their experiences inside and outside the classroom will connect them to the UCI community for life, enrich their minds and spirits, prepare them for productive lives, and empower them to make the </a:t>
            </a:r>
            <a:r>
              <a:rPr lang="en-US" sz="2400" dirty="0" smtClean="0">
                <a:solidFill>
                  <a:schemeClr val="bg1"/>
                </a:solidFill>
              </a:rPr>
              <a:t>strongest</a:t>
            </a:r>
          </a:p>
          <a:p>
            <a:r>
              <a:rPr lang="en-US" sz="2400" dirty="0" smtClean="0">
                <a:solidFill>
                  <a:schemeClr val="bg1"/>
                </a:solidFill>
              </a:rPr>
              <a:t>possible </a:t>
            </a:r>
            <a:r>
              <a:rPr lang="en-US" sz="2400" dirty="0">
                <a:solidFill>
                  <a:schemeClr val="bg1"/>
                </a:solidFill>
              </a:rPr>
              <a:t>contributions to our world. </a:t>
            </a:r>
          </a:p>
        </p:txBody>
      </p:sp>
      <p:sp>
        <p:nvSpPr>
          <p:cNvPr id="8" name="Rectangle 7"/>
          <p:cNvSpPr/>
          <p:nvPr/>
        </p:nvSpPr>
        <p:spPr>
          <a:xfrm>
            <a:off x="1363038" y="1323721"/>
            <a:ext cx="9733052" cy="954107"/>
          </a:xfrm>
          <a:prstGeom prst="rect">
            <a:avLst/>
          </a:prstGeom>
          <a:effectLst>
            <a:outerShdw blurRad="50800" dist="38100" dir="2700000" algn="tl" rotWithShape="0">
              <a:prstClr val="black">
                <a:alpha val="40000"/>
              </a:prstClr>
            </a:outerShdw>
          </a:effectLst>
        </p:spPr>
        <p:txBody>
          <a:bodyPr wrap="square">
            <a:spAutoFit/>
          </a:bodyPr>
          <a:lstStyle/>
          <a:p>
            <a:r>
              <a:rPr lang="en-US" sz="2800" b="1" dirty="0" smtClean="0">
                <a:solidFill>
                  <a:srgbClr val="FFD200"/>
                </a:solidFill>
              </a:rPr>
              <a:t>Goal 2.3:  </a:t>
            </a:r>
            <a:r>
              <a:rPr lang="en-US" sz="2800" dirty="0" smtClean="0">
                <a:solidFill>
                  <a:schemeClr val="bg1"/>
                </a:solidFill>
              </a:rPr>
              <a:t>Utilize </a:t>
            </a:r>
            <a:r>
              <a:rPr lang="en-US" sz="2800" dirty="0">
                <a:solidFill>
                  <a:schemeClr val="bg1"/>
                </a:solidFill>
              </a:rPr>
              <a:t>modern technological tools to create the most effective learning environments</a:t>
            </a:r>
          </a:p>
        </p:txBody>
      </p:sp>
    </p:spTree>
    <p:extLst>
      <p:ext uri="{BB962C8B-B14F-4D97-AF65-F5344CB8AC3E}">
        <p14:creationId xmlns:p14="http://schemas.microsoft.com/office/powerpoint/2010/main" val="753564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838200" y="136525"/>
            <a:ext cx="105156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Alignment with UCI Strategic Plan</a:t>
            </a:r>
            <a:endParaRPr lang="en-US" sz="4000" dirty="0">
              <a:cs typeface="Arial" panose="020B0604020202020204" pitchFamily="34" charset="0"/>
            </a:endParaRPr>
          </a:p>
        </p:txBody>
      </p:sp>
      <p:sp>
        <p:nvSpPr>
          <p:cNvPr id="5" name="Rectangle 4"/>
          <p:cNvSpPr/>
          <p:nvPr/>
        </p:nvSpPr>
        <p:spPr>
          <a:xfrm>
            <a:off x="1363036" y="2201633"/>
            <a:ext cx="10215937" cy="830997"/>
          </a:xfrm>
          <a:prstGeom prst="rect">
            <a:avLst/>
          </a:prstGeom>
        </p:spPr>
        <p:txBody>
          <a:bodyPr wrap="square">
            <a:spAutoFit/>
          </a:bodyPr>
          <a:lstStyle/>
          <a:p>
            <a:r>
              <a:rPr lang="en-US" sz="2400" dirty="0">
                <a:solidFill>
                  <a:schemeClr val="bg1"/>
                </a:solidFill>
              </a:rPr>
              <a:t>Our university has a fundamental role in supporting the intellectual, personal, social, and professional development of all </a:t>
            </a:r>
            <a:r>
              <a:rPr lang="en-US" sz="2400" dirty="0" smtClean="0">
                <a:solidFill>
                  <a:schemeClr val="bg1"/>
                </a:solidFill>
              </a:rPr>
              <a:t>students.</a:t>
            </a:r>
            <a:endParaRPr lang="en-US" sz="2400" dirty="0">
              <a:solidFill>
                <a:schemeClr val="bg1"/>
              </a:solidFill>
            </a:endParaRPr>
          </a:p>
        </p:txBody>
      </p:sp>
      <p:sp>
        <p:nvSpPr>
          <p:cNvPr id="8" name="Rectangle 7"/>
          <p:cNvSpPr/>
          <p:nvPr/>
        </p:nvSpPr>
        <p:spPr>
          <a:xfrm>
            <a:off x="1363038" y="1323721"/>
            <a:ext cx="9733052" cy="523220"/>
          </a:xfrm>
          <a:prstGeom prst="rect">
            <a:avLst/>
          </a:prstGeom>
          <a:effectLst>
            <a:outerShdw blurRad="50800" dist="38100" dir="2700000" algn="tl" rotWithShape="0">
              <a:prstClr val="black">
                <a:alpha val="40000"/>
              </a:prstClr>
            </a:outerShdw>
          </a:effectLst>
        </p:spPr>
        <p:txBody>
          <a:bodyPr wrap="square">
            <a:spAutoFit/>
          </a:bodyPr>
          <a:lstStyle/>
          <a:p>
            <a:r>
              <a:rPr lang="en-US" sz="2800" b="1" dirty="0" smtClean="0">
                <a:solidFill>
                  <a:srgbClr val="FFD200"/>
                </a:solidFill>
              </a:rPr>
              <a:t>Goal 2.4:  </a:t>
            </a:r>
            <a:r>
              <a:rPr lang="en-US" sz="2800" dirty="0" smtClean="0">
                <a:solidFill>
                  <a:schemeClr val="bg1"/>
                </a:solidFill>
              </a:rPr>
              <a:t>Integrate </a:t>
            </a:r>
            <a:r>
              <a:rPr lang="en-US" sz="2800" dirty="0">
                <a:solidFill>
                  <a:schemeClr val="bg1"/>
                </a:solidFill>
              </a:rPr>
              <a:t>student life with educational experiences</a:t>
            </a:r>
          </a:p>
        </p:txBody>
      </p:sp>
      <p:sp>
        <p:nvSpPr>
          <p:cNvPr id="6" name="Rectangle 5"/>
          <p:cNvSpPr/>
          <p:nvPr/>
        </p:nvSpPr>
        <p:spPr>
          <a:xfrm>
            <a:off x="1363035" y="3245191"/>
            <a:ext cx="10215937" cy="1569660"/>
          </a:xfrm>
          <a:prstGeom prst="rect">
            <a:avLst/>
          </a:prstGeom>
        </p:spPr>
        <p:txBody>
          <a:bodyPr wrap="square">
            <a:spAutoFit/>
          </a:bodyPr>
          <a:lstStyle/>
          <a:p>
            <a:r>
              <a:rPr lang="en-US" sz="2400" dirty="0" smtClean="0">
                <a:solidFill>
                  <a:schemeClr val="bg1"/>
                </a:solidFill>
              </a:rPr>
              <a:t>Support </a:t>
            </a:r>
            <a:r>
              <a:rPr lang="en-US" sz="2400" dirty="0">
                <a:solidFill>
                  <a:schemeClr val="bg1"/>
                </a:solidFill>
              </a:rPr>
              <a:t>the development of students’ 21st-century literacy proficiencies (information, data, visual/image literacy, and global competencies) by providing instructional space integrated with library support and assessing undergraduate learning </a:t>
            </a:r>
            <a:r>
              <a:rPr lang="en-US" sz="2400" dirty="0" smtClean="0">
                <a:solidFill>
                  <a:schemeClr val="bg1"/>
                </a:solidFill>
              </a:rPr>
              <a:t>outcomes.</a:t>
            </a:r>
            <a:endParaRPr lang="en-US" sz="2400" dirty="0">
              <a:solidFill>
                <a:schemeClr val="bg1"/>
              </a:solidFill>
            </a:endParaRPr>
          </a:p>
        </p:txBody>
      </p:sp>
    </p:spTree>
    <p:extLst>
      <p:ext uri="{BB962C8B-B14F-4D97-AF65-F5344CB8AC3E}">
        <p14:creationId xmlns:p14="http://schemas.microsoft.com/office/powerpoint/2010/main" val="41259014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854242" y="1462088"/>
            <a:ext cx="10471484" cy="469808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defTabSz="457200">
              <a:lnSpc>
                <a:spcPct val="100000"/>
              </a:lnSpc>
              <a:tabLst>
                <a:tab pos="457200" algn="l"/>
              </a:tabLst>
            </a:pPr>
            <a:r>
              <a:rPr lang="en-US" sz="2800" b="0" dirty="0">
                <a:latin typeface="+mn-lt"/>
                <a:cs typeface="Arial" panose="020B0604020202020204" pitchFamily="34" charset="0"/>
              </a:rPr>
              <a:t>●	Classroom features should support a wide variety of instructional </a:t>
            </a:r>
            <a:r>
              <a:rPr lang="en-US" sz="2800" b="0" dirty="0" smtClean="0">
                <a:latin typeface="+mn-lt"/>
                <a:cs typeface="Arial" panose="020B0604020202020204" pitchFamily="34" charset="0"/>
              </a:rPr>
              <a:t>	approaches </a:t>
            </a:r>
            <a:r>
              <a:rPr lang="en-US" sz="2800" b="0" dirty="0">
                <a:latin typeface="+mn-lt"/>
                <a:cs typeface="Arial" panose="020B0604020202020204" pitchFamily="34" charset="0"/>
              </a:rPr>
              <a:t>and activities while minimizing the time and effort </a:t>
            </a:r>
            <a:r>
              <a:rPr lang="en-US" sz="2800" b="0" dirty="0" smtClean="0">
                <a:latin typeface="+mn-lt"/>
                <a:cs typeface="Arial" panose="020B0604020202020204" pitchFamily="34" charset="0"/>
              </a:rPr>
              <a:t>	required </a:t>
            </a:r>
            <a:r>
              <a:rPr lang="en-US" sz="2800" b="0" dirty="0">
                <a:latin typeface="+mn-lt"/>
                <a:cs typeface="Arial" panose="020B0604020202020204" pitchFamily="34" charset="0"/>
              </a:rPr>
              <a:t>to switch between them</a:t>
            </a:r>
          </a:p>
          <a:p>
            <a:pPr defTabSz="457200">
              <a:lnSpc>
                <a:spcPct val="100000"/>
              </a:lnSpc>
              <a:tabLst>
                <a:tab pos="457200" algn="l"/>
              </a:tabLst>
            </a:pPr>
            <a:r>
              <a:rPr lang="en-US" sz="2800" b="0" dirty="0">
                <a:latin typeface="+mn-lt"/>
                <a:cs typeface="Arial" panose="020B0604020202020204" pitchFamily="34" charset="0"/>
              </a:rPr>
              <a:t>●	Rooms should support and promote student-instructor and </a:t>
            </a:r>
            <a:r>
              <a:rPr lang="en-US" sz="2800" b="0" dirty="0" smtClean="0">
                <a:latin typeface="+mn-lt"/>
                <a:cs typeface="Arial" panose="020B0604020202020204" pitchFamily="34" charset="0"/>
              </a:rPr>
              <a:t>student-	student </a:t>
            </a:r>
            <a:r>
              <a:rPr lang="en-US" sz="2800" b="0" dirty="0">
                <a:latin typeface="+mn-lt"/>
                <a:cs typeface="Arial" panose="020B0604020202020204" pitchFamily="34" charset="0"/>
              </a:rPr>
              <a:t>interaction</a:t>
            </a:r>
          </a:p>
          <a:p>
            <a:pPr defTabSz="457200">
              <a:lnSpc>
                <a:spcPct val="100000"/>
              </a:lnSpc>
              <a:tabLst>
                <a:tab pos="457200" algn="l"/>
              </a:tabLst>
            </a:pPr>
            <a:r>
              <a:rPr lang="en-US" sz="2800" b="0" dirty="0">
                <a:latin typeface="+mn-lt"/>
                <a:cs typeface="Arial" panose="020B0604020202020204" pitchFamily="34" charset="0"/>
              </a:rPr>
              <a:t>●	Technologies should be available to those who wish to use them </a:t>
            </a:r>
            <a:r>
              <a:rPr lang="en-US" sz="2800" b="0" dirty="0" smtClean="0">
                <a:latin typeface="+mn-lt"/>
                <a:cs typeface="Arial" panose="020B0604020202020204" pitchFamily="34" charset="0"/>
              </a:rPr>
              <a:t>	without </a:t>
            </a:r>
            <a:r>
              <a:rPr lang="en-US" sz="2800" b="0" dirty="0">
                <a:latin typeface="+mn-lt"/>
                <a:cs typeface="Arial" panose="020B0604020202020204" pitchFamily="34" charset="0"/>
              </a:rPr>
              <a:t>creating unnecessary barriers for those who do not</a:t>
            </a:r>
          </a:p>
          <a:p>
            <a:pPr defTabSz="457200">
              <a:lnSpc>
                <a:spcPct val="100000"/>
              </a:lnSpc>
              <a:tabLst>
                <a:tab pos="457200" algn="l"/>
              </a:tabLst>
            </a:pPr>
            <a:r>
              <a:rPr lang="en-US" sz="2800" b="0" dirty="0">
                <a:latin typeface="+mn-lt"/>
                <a:cs typeface="Arial" panose="020B0604020202020204" pitchFamily="34" charset="0"/>
              </a:rPr>
              <a:t>●	Rooms should be clean, comfortable, and well-lit</a:t>
            </a:r>
          </a:p>
          <a:p>
            <a:endParaRPr lang="en-US" sz="2800" b="0" dirty="0" smtClean="0">
              <a:latin typeface="+mn-lt"/>
              <a:cs typeface="Arial" panose="020B0604020202020204" pitchFamily="34" charset="0"/>
            </a:endParaRPr>
          </a:p>
        </p:txBody>
      </p:sp>
      <p:sp>
        <p:nvSpPr>
          <p:cNvPr id="5" name="Title 1">
            <a:extLst>
              <a:ext uri="{FF2B5EF4-FFF2-40B4-BE49-F238E27FC236}">
                <a16:creationId xmlns:a16="http://schemas.microsoft.com/office/drawing/2014/main" id="{36EAB138-1A3E-45F6-9C2A-6AAB440F4B45}"/>
              </a:ext>
            </a:extLst>
          </p:cNvPr>
          <p:cNvSpPr txBox="1">
            <a:spLocks/>
          </p:cNvSpPr>
          <p:nvPr/>
        </p:nvSpPr>
        <p:spPr>
          <a:xfrm>
            <a:off x="0" y="136525"/>
            <a:ext cx="12192000" cy="132556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r>
              <a:rPr lang="en-US" sz="4000" dirty="0" smtClean="0">
                <a:cs typeface="Arial" panose="020B0604020202020204" pitchFamily="34" charset="0"/>
              </a:rPr>
              <a:t>DESIGN / TECHNOLOGY</a:t>
            </a:r>
            <a:endParaRPr lang="en-US" sz="4000" dirty="0">
              <a:cs typeface="Arial" panose="020B0604020202020204" pitchFamily="34" charset="0"/>
            </a:endParaRPr>
          </a:p>
        </p:txBody>
      </p:sp>
    </p:spTree>
    <p:extLst>
      <p:ext uri="{BB962C8B-B14F-4D97-AF65-F5344CB8AC3E}">
        <p14:creationId xmlns:p14="http://schemas.microsoft.com/office/powerpoint/2010/main" val="2961016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854242" y="1462088"/>
            <a:ext cx="10471484" cy="469808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defTabSz="457200">
              <a:lnSpc>
                <a:spcPct val="100000"/>
              </a:lnSpc>
              <a:tabLst>
                <a:tab pos="457200" algn="l"/>
              </a:tabLst>
            </a:pPr>
            <a:r>
              <a:rPr lang="en-US" sz="2800" b="0" dirty="0" smtClean="0">
                <a:latin typeface="+mn-lt"/>
                <a:cs typeface="Arial" panose="020B0604020202020204" pitchFamily="34" charset="0"/>
              </a:rPr>
              <a:t>●</a:t>
            </a:r>
            <a:r>
              <a:rPr lang="en-US" sz="2800" b="0" dirty="0">
                <a:latin typeface="+mn-lt"/>
                <a:cs typeface="Arial" panose="020B0604020202020204" pitchFamily="34" charset="0"/>
              </a:rPr>
              <a:t>	Flexible seating</a:t>
            </a:r>
          </a:p>
          <a:p>
            <a:pPr defTabSz="457200">
              <a:lnSpc>
                <a:spcPct val="100000"/>
              </a:lnSpc>
              <a:tabLst>
                <a:tab pos="457200" algn="l"/>
              </a:tabLst>
            </a:pPr>
            <a:r>
              <a:rPr lang="en-US" sz="2800" b="0" dirty="0">
                <a:latin typeface="+mn-lt"/>
                <a:cs typeface="Arial" panose="020B0604020202020204" pitchFamily="34" charset="0"/>
              </a:rPr>
              <a:t>●	More square-feet per student, wider aisles</a:t>
            </a:r>
          </a:p>
          <a:p>
            <a:pPr defTabSz="457200">
              <a:lnSpc>
                <a:spcPct val="100000"/>
              </a:lnSpc>
              <a:tabLst>
                <a:tab pos="457200" algn="l"/>
              </a:tabLst>
            </a:pPr>
            <a:r>
              <a:rPr lang="en-US" sz="2800" b="0" dirty="0">
                <a:latin typeface="+mn-lt"/>
                <a:cs typeface="Arial" panose="020B0604020202020204" pitchFamily="34" charset="0"/>
              </a:rPr>
              <a:t>●	Shared student notation space (whiteboards and/or shared PCs)</a:t>
            </a:r>
          </a:p>
          <a:p>
            <a:endParaRPr lang="en-US" sz="2800" b="0" dirty="0">
              <a:latin typeface="+mn-lt"/>
              <a:cs typeface="Arial" panose="020B0604020202020204" pitchFamily="34" charset="0"/>
            </a:endParaRPr>
          </a:p>
          <a:p>
            <a:r>
              <a:rPr lang="en-US" sz="2800" b="0" dirty="0" smtClean="0">
                <a:latin typeface="+mn-lt"/>
                <a:cs typeface="Arial" panose="020B0604020202020204" pitchFamily="34" charset="0"/>
              </a:rPr>
              <a:t>The building would draw lots of students, and if we were going to start asking students to do group work in class, we wanted to give them formal and informal group study spaces outside of class.</a:t>
            </a:r>
          </a:p>
          <a:p>
            <a:endParaRPr lang="en-US" sz="2800" b="0" dirty="0">
              <a:latin typeface="+mn-lt"/>
              <a:cs typeface="Arial" panose="020B0604020202020204" pitchFamily="34" charset="0"/>
            </a:endParaRPr>
          </a:p>
          <a:p>
            <a:r>
              <a:rPr lang="en-US" sz="2800" b="0" dirty="0" smtClean="0">
                <a:latin typeface="+mn-lt"/>
                <a:cs typeface="Arial" panose="020B0604020202020204" pitchFamily="34" charset="0"/>
              </a:rPr>
              <a:t>We began by evaluating a prior ALC renovation.</a:t>
            </a:r>
          </a:p>
          <a:p>
            <a:endParaRPr lang="en-US" sz="2800" b="0" dirty="0" smtClean="0">
              <a:latin typeface="+mn-lt"/>
              <a:cs typeface="Arial" panose="020B0604020202020204" pitchFamily="34" charset="0"/>
            </a:endParaRPr>
          </a:p>
        </p:txBody>
      </p:sp>
      <p:sp>
        <p:nvSpPr>
          <p:cNvPr id="5" name="Title 1">
            <a:extLst>
              <a:ext uri="{FF2B5EF4-FFF2-40B4-BE49-F238E27FC236}">
                <a16:creationId xmlns:a16="http://schemas.microsoft.com/office/drawing/2014/main" id="{36EAB138-1A3E-45F6-9C2A-6AAB440F4B45}"/>
              </a:ext>
            </a:extLst>
          </p:cNvPr>
          <p:cNvSpPr txBox="1">
            <a:spLocks/>
          </p:cNvSpPr>
          <p:nvPr/>
        </p:nvSpPr>
        <p:spPr>
          <a:xfrm>
            <a:off x="0" y="136525"/>
            <a:ext cx="12192000" cy="132556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r>
              <a:rPr lang="en-US" sz="4000" dirty="0" smtClean="0">
                <a:cs typeface="Arial" panose="020B0604020202020204" pitchFamily="34" charset="0"/>
              </a:rPr>
              <a:t>DESIGN / TECHNOLOGY</a:t>
            </a:r>
            <a:endParaRPr lang="en-US" sz="4000" dirty="0">
              <a:cs typeface="Arial" panose="020B0604020202020204" pitchFamily="34" charset="0"/>
            </a:endParaRPr>
          </a:p>
        </p:txBody>
      </p:sp>
    </p:spTree>
    <p:extLst>
      <p:ext uri="{BB962C8B-B14F-4D97-AF65-F5344CB8AC3E}">
        <p14:creationId xmlns:p14="http://schemas.microsoft.com/office/powerpoint/2010/main" val="3426390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EAB138-1A3E-45F6-9C2A-6AAB440F4B45}"/>
              </a:ext>
            </a:extLst>
          </p:cNvPr>
          <p:cNvSpPr txBox="1">
            <a:spLocks/>
          </p:cNvSpPr>
          <p:nvPr/>
        </p:nvSpPr>
        <p:spPr>
          <a:xfrm>
            <a:off x="838200" y="136525"/>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endParaRPr lang="en-US" sz="4800" dirty="0">
              <a:cs typeface="Arial" panose="020B0604020202020204" pitchFamily="34" charset="0"/>
            </a:endParaRPr>
          </a:p>
        </p:txBody>
      </p:sp>
      <p:pic>
        <p:nvPicPr>
          <p:cNvPr id="7" name="Picture 2" descr="IMG_33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562" y="-2156"/>
            <a:ext cx="9146875" cy="6860156"/>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36EAB138-1A3E-45F6-9C2A-6AAB440F4B45}"/>
              </a:ext>
            </a:extLst>
          </p:cNvPr>
          <p:cNvSpPr txBox="1">
            <a:spLocks/>
          </p:cNvSpPr>
          <p:nvPr/>
        </p:nvSpPr>
        <p:spPr>
          <a:xfrm>
            <a:off x="-1" y="2595788"/>
            <a:ext cx="12192000" cy="1106337"/>
          </a:xfrm>
          <a:prstGeom prst="rect">
            <a:avLst/>
          </a:prstGeom>
          <a:solidFill>
            <a:srgbClr val="0D5D98"/>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r>
              <a:rPr lang="en-US" sz="2800" b="0" dirty="0" smtClean="0">
                <a:latin typeface="+mn-lt"/>
                <a:cs typeface="Arial" panose="020B0604020202020204" pitchFamily="34" charset="0"/>
              </a:rPr>
              <a:t>UCI’s only previous ALC renovation was in an octagonal room.</a:t>
            </a:r>
          </a:p>
          <a:p>
            <a:pPr algn="ctr"/>
            <a:r>
              <a:rPr lang="en-US" sz="2800" b="0" dirty="0" smtClean="0">
                <a:latin typeface="+mn-lt"/>
                <a:cs typeface="Arial" panose="020B0604020202020204" pitchFamily="34" charset="0"/>
              </a:rPr>
              <a:t>We learned that new spaces should still have a defined “front of room.”</a:t>
            </a:r>
          </a:p>
        </p:txBody>
      </p:sp>
    </p:spTree>
    <p:extLst>
      <p:ext uri="{BB962C8B-B14F-4D97-AF65-F5344CB8AC3E}">
        <p14:creationId xmlns:p14="http://schemas.microsoft.com/office/powerpoint/2010/main" val="3057375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099" name="Picture 3" descr="IMG_74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10" y="1778626"/>
            <a:ext cx="5486400" cy="4114800"/>
          </a:xfrm>
          <a:prstGeom prst="rect">
            <a:avLst/>
          </a:prstGeom>
          <a:noFill/>
          <a:effectLst>
            <a:outerShdw blurRad="63500" dist="635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pic>
        <p:nvPicPr>
          <p:cNvPr id="4098" name="Picture 2" descr="IMG_19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076" y="1778626"/>
            <a:ext cx="5486400" cy="4114800"/>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6EAB138-1A3E-45F6-9C2A-6AAB440F4B45}"/>
              </a:ext>
            </a:extLst>
          </p:cNvPr>
          <p:cNvSpPr txBox="1">
            <a:spLocks/>
          </p:cNvSpPr>
          <p:nvPr/>
        </p:nvSpPr>
        <p:spPr>
          <a:xfrm>
            <a:off x="0" y="208113"/>
            <a:ext cx="12192000" cy="1106337"/>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r>
              <a:rPr lang="en-US" sz="2800" b="0" dirty="0" smtClean="0">
                <a:latin typeface="+mn-lt"/>
                <a:cs typeface="Arial" panose="020B0604020202020204" pitchFamily="34" charset="0"/>
              </a:rPr>
              <a:t>Many other elements were relatively well received, but were</a:t>
            </a:r>
          </a:p>
          <a:p>
            <a:pPr algn="ctr"/>
            <a:r>
              <a:rPr lang="en-US" sz="2800" b="0" dirty="0">
                <a:latin typeface="+mn-lt"/>
                <a:cs typeface="Arial" panose="020B0604020202020204" pitchFamily="34" charset="0"/>
              </a:rPr>
              <a:t>m</a:t>
            </a:r>
            <a:r>
              <a:rPr lang="en-US" sz="2800" b="0" dirty="0" smtClean="0">
                <a:latin typeface="+mn-lt"/>
                <a:cs typeface="Arial" panose="020B0604020202020204" pitchFamily="34" charset="0"/>
              </a:rPr>
              <a:t>odified or expanded upon when designing the new building.</a:t>
            </a:r>
          </a:p>
        </p:txBody>
      </p:sp>
    </p:spTree>
    <p:extLst>
      <p:ext uri="{BB962C8B-B14F-4D97-AF65-F5344CB8AC3E}">
        <p14:creationId xmlns:p14="http://schemas.microsoft.com/office/powerpoint/2010/main" val="2990242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0" y="272716"/>
            <a:ext cx="12191999" cy="770021"/>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r>
              <a:rPr lang="en-US" sz="4100" b="0" dirty="0" smtClean="0">
                <a:latin typeface="+mn-lt"/>
                <a:cs typeface="Arial" panose="020B0604020202020204" pitchFamily="34" charset="0"/>
              </a:rPr>
              <a:t>Final design criteria included:</a:t>
            </a:r>
          </a:p>
          <a:p>
            <a:pPr algn="ctr"/>
            <a:endParaRPr lang="en-US" sz="2800" b="0" dirty="0" smtClean="0">
              <a:latin typeface="+mn-lt"/>
              <a:cs typeface="Arial" panose="020B0604020202020204" pitchFamily="34" charset="0"/>
            </a:endParaRPr>
          </a:p>
        </p:txBody>
      </p:sp>
      <p:sp>
        <p:nvSpPr>
          <p:cNvPr id="4" name="Title 1">
            <a:extLst>
              <a:ext uri="{FF2B5EF4-FFF2-40B4-BE49-F238E27FC236}">
                <a16:creationId xmlns:a16="http://schemas.microsoft.com/office/drawing/2014/main" id="{36EAB138-1A3E-45F6-9C2A-6AAB440F4B45}"/>
              </a:ext>
            </a:extLst>
          </p:cNvPr>
          <p:cNvSpPr txBox="1">
            <a:spLocks/>
          </p:cNvSpPr>
          <p:nvPr/>
        </p:nvSpPr>
        <p:spPr>
          <a:xfrm>
            <a:off x="1336845" y="1210133"/>
            <a:ext cx="4572000" cy="4874554"/>
          </a:xfrm>
          <a:prstGeom prst="rect">
            <a:avLst/>
          </a:prstGeom>
          <a:solidFill>
            <a:srgbClr val="6AA2B8"/>
          </a:solidFill>
          <a:effectLst>
            <a:outerShdw blurRad="63500" dist="63500" dir="2700000" algn="tl" rotWithShape="0">
              <a:prstClr val="black">
                <a:alpha val="40000"/>
              </a:prst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342900" indent="-342900">
              <a:buFont typeface="Arial" panose="020B0604020202020204" pitchFamily="34" charset="0"/>
              <a:buChar char="•"/>
            </a:pPr>
            <a:r>
              <a:rPr lang="en-US" sz="2000" b="0" dirty="0" smtClean="0">
                <a:latin typeface="+mn-lt"/>
                <a:cs typeface="Arial" panose="020B0604020202020204" pitchFamily="34" charset="0"/>
              </a:rPr>
              <a:t>Rooms can be used in both traditional and active learning modes</a:t>
            </a:r>
          </a:p>
          <a:p>
            <a:endParaRPr lang="en-US" sz="2000" b="0" dirty="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Rooms must be spacious enough to accommodate student interaction and instructor movement</a:t>
            </a:r>
          </a:p>
          <a:p>
            <a:endParaRPr lang="en-US" sz="2000" b="0" dirty="0" smtClean="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Groupings of 6 students should be the standard</a:t>
            </a:r>
          </a:p>
          <a:p>
            <a:endParaRPr lang="en-US" sz="2000" b="0" dirty="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Lecture halls should have 2 rows per tier, with seating allowing 180+ degree movement for collaboration with the row behind</a:t>
            </a:r>
          </a:p>
          <a:p>
            <a:endParaRPr lang="en-US" sz="2000" b="0" dirty="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Power should be available at virtually every seat</a:t>
            </a:r>
          </a:p>
        </p:txBody>
      </p:sp>
      <p:sp>
        <p:nvSpPr>
          <p:cNvPr id="5" name="Title 1">
            <a:extLst>
              <a:ext uri="{FF2B5EF4-FFF2-40B4-BE49-F238E27FC236}">
                <a16:creationId xmlns:a16="http://schemas.microsoft.com/office/drawing/2014/main" id="{36EAB138-1A3E-45F6-9C2A-6AAB440F4B45}"/>
              </a:ext>
            </a:extLst>
          </p:cNvPr>
          <p:cNvSpPr txBox="1">
            <a:spLocks/>
          </p:cNvSpPr>
          <p:nvPr/>
        </p:nvSpPr>
        <p:spPr>
          <a:xfrm>
            <a:off x="6251027" y="1210133"/>
            <a:ext cx="4572000" cy="4874554"/>
          </a:xfrm>
          <a:prstGeom prst="rect">
            <a:avLst/>
          </a:prstGeom>
          <a:solidFill>
            <a:srgbClr val="F78D2D"/>
          </a:solidFill>
          <a:effectLst>
            <a:outerShdw blurRad="63500" dist="63500" dir="2700000" algn="tl" rotWithShape="0">
              <a:prstClr val="black">
                <a:alpha val="40000"/>
              </a:prstClr>
            </a:outerShdw>
          </a:effectLst>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342900" indent="-342900">
              <a:buFont typeface="Arial" panose="020B0604020202020204" pitchFamily="34" charset="0"/>
              <a:buChar char="•"/>
            </a:pPr>
            <a:r>
              <a:rPr lang="en-US" sz="2000" b="0" dirty="0" smtClean="0">
                <a:latin typeface="+mn-lt"/>
                <a:cs typeface="Arial" panose="020B0604020202020204" pitchFamily="34" charset="0"/>
              </a:rPr>
              <a:t>Instructors should have a podium with room for technology &amp; materials</a:t>
            </a:r>
          </a:p>
          <a:p>
            <a:endParaRPr lang="en-US" sz="2000" b="0" dirty="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Low-tech options like whiteboards must be available for instructors and all student groups</a:t>
            </a:r>
          </a:p>
          <a:p>
            <a:endParaRPr lang="en-US" sz="2000" b="0" dirty="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Screens and whiteboards should be able to be used simultaneously</a:t>
            </a:r>
          </a:p>
          <a:p>
            <a:endParaRPr lang="en-US" sz="2000" b="0" dirty="0">
              <a:latin typeface="+mn-lt"/>
              <a:cs typeface="Arial" panose="020B0604020202020204" pitchFamily="34" charset="0"/>
            </a:endParaRPr>
          </a:p>
          <a:p>
            <a:pPr marL="342900" indent="-342900">
              <a:buFont typeface="Arial" panose="020B0604020202020204" pitchFamily="34" charset="0"/>
              <a:buChar char="•"/>
            </a:pPr>
            <a:r>
              <a:rPr lang="en-US" sz="2000" b="0" dirty="0">
                <a:latin typeface="+mn-lt"/>
                <a:cs typeface="Arial" panose="020B0604020202020204" pitchFamily="34" charset="0"/>
              </a:rPr>
              <a:t>I</a:t>
            </a:r>
            <a:r>
              <a:rPr lang="en-US" sz="2000" b="0" dirty="0" smtClean="0">
                <a:latin typeface="+mn-lt"/>
                <a:cs typeface="Arial" panose="020B0604020202020204" pitchFamily="34" charset="0"/>
              </a:rPr>
              <a:t>ncorporate natural light</a:t>
            </a:r>
          </a:p>
          <a:p>
            <a:endParaRPr lang="en-US" sz="2000" b="0" dirty="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Utilize flexible furnishings to allow as much mobility as possible</a:t>
            </a:r>
          </a:p>
          <a:p>
            <a:endParaRPr lang="en-US" sz="2000" b="0" dirty="0" smtClean="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Have informal spaces for student interaction along with formal space</a:t>
            </a:r>
          </a:p>
        </p:txBody>
      </p:sp>
    </p:spTree>
    <p:extLst>
      <p:ext uri="{BB962C8B-B14F-4D97-AF65-F5344CB8AC3E}">
        <p14:creationId xmlns:p14="http://schemas.microsoft.com/office/powerpoint/2010/main" val="2431372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891169" y="682219"/>
            <a:ext cx="10480259" cy="551003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3300" b="0" dirty="0" smtClean="0">
                <a:latin typeface="+mn-lt"/>
                <a:cs typeface="Arial" panose="020B0604020202020204" pitchFamily="34" charset="0"/>
              </a:rPr>
              <a:t>As much as possible, we tried to design these features into all spaces:</a:t>
            </a:r>
          </a:p>
          <a:p>
            <a:endParaRPr lang="en-US" sz="1400" b="0" dirty="0" smtClean="0">
              <a:latin typeface="+mn-lt"/>
              <a:cs typeface="Arial" panose="020B0604020202020204" pitchFamily="34" charset="0"/>
            </a:endParaRPr>
          </a:p>
          <a:p>
            <a:pPr marL="457200" indent="-457200">
              <a:lnSpc>
                <a:spcPct val="100000"/>
              </a:lnSpc>
              <a:spcBef>
                <a:spcPts val="300"/>
              </a:spcBef>
              <a:spcAft>
                <a:spcPts val="300"/>
              </a:spcAft>
              <a:buFont typeface="Arial" panose="020B0604020202020204" pitchFamily="34" charset="0"/>
              <a:buChar char="•"/>
            </a:pPr>
            <a:r>
              <a:rPr lang="en-US" sz="2800" b="0" dirty="0" smtClean="0">
                <a:latin typeface="+mn-lt"/>
                <a:cs typeface="Arial" panose="020B0604020202020204" pitchFamily="34" charset="0"/>
              </a:rPr>
              <a:t>Lecture halls</a:t>
            </a:r>
          </a:p>
          <a:p>
            <a:pPr marL="457200" indent="-457200">
              <a:lnSpc>
                <a:spcPct val="100000"/>
              </a:lnSpc>
              <a:spcBef>
                <a:spcPts val="300"/>
              </a:spcBef>
              <a:spcAft>
                <a:spcPts val="300"/>
              </a:spcAft>
              <a:buFont typeface="Arial" panose="020B0604020202020204" pitchFamily="34" charset="0"/>
              <a:buChar char="•"/>
            </a:pPr>
            <a:r>
              <a:rPr lang="en-US" sz="2800" b="0" dirty="0" smtClean="0">
                <a:latin typeface="+mn-lt"/>
                <a:cs typeface="Arial" panose="020B0604020202020204" pitchFamily="34" charset="0"/>
              </a:rPr>
              <a:t>Active learning classrooms w/ standard technology</a:t>
            </a:r>
          </a:p>
          <a:p>
            <a:pPr marL="457200" indent="-457200">
              <a:lnSpc>
                <a:spcPct val="100000"/>
              </a:lnSpc>
              <a:spcBef>
                <a:spcPts val="300"/>
              </a:spcBef>
              <a:spcAft>
                <a:spcPts val="300"/>
              </a:spcAft>
              <a:buFont typeface="Arial" panose="020B0604020202020204" pitchFamily="34" charset="0"/>
              <a:buChar char="•"/>
            </a:pPr>
            <a:r>
              <a:rPr lang="en-US" sz="2800" b="0" dirty="0" smtClean="0">
                <a:latin typeface="+mn-lt"/>
                <a:cs typeface="Arial" panose="020B0604020202020204" pitchFamily="34" charset="0"/>
              </a:rPr>
              <a:t>Active learning classrooms w/enhanced technology</a:t>
            </a:r>
          </a:p>
          <a:p>
            <a:pPr marL="457200" indent="-457200">
              <a:lnSpc>
                <a:spcPct val="100000"/>
              </a:lnSpc>
              <a:spcBef>
                <a:spcPts val="300"/>
              </a:spcBef>
              <a:spcAft>
                <a:spcPts val="300"/>
              </a:spcAft>
              <a:buFont typeface="Arial" panose="020B0604020202020204" pitchFamily="34" charset="0"/>
              <a:buChar char="•"/>
            </a:pPr>
            <a:r>
              <a:rPr lang="en-US" sz="2800" b="0" dirty="0" smtClean="0">
                <a:latin typeface="+mn-lt"/>
                <a:cs typeface="Arial" panose="020B0604020202020204" pitchFamily="34" charset="0"/>
              </a:rPr>
              <a:t>Computer classrooms</a:t>
            </a:r>
          </a:p>
          <a:p>
            <a:pPr marL="457200" indent="-457200">
              <a:lnSpc>
                <a:spcPct val="100000"/>
              </a:lnSpc>
              <a:spcBef>
                <a:spcPts val="300"/>
              </a:spcBef>
              <a:spcAft>
                <a:spcPts val="300"/>
              </a:spcAft>
              <a:buFont typeface="Arial" panose="020B0604020202020204" pitchFamily="34" charset="0"/>
              <a:buChar char="•"/>
            </a:pPr>
            <a:r>
              <a:rPr lang="en-US" sz="2800" b="0" dirty="0" smtClean="0">
                <a:latin typeface="+mn-lt"/>
                <a:cs typeface="Arial" panose="020B0604020202020204" pitchFamily="34" charset="0"/>
              </a:rPr>
              <a:t>Tutorial rooms</a:t>
            </a:r>
          </a:p>
          <a:p>
            <a:pPr marL="457200" indent="-457200">
              <a:lnSpc>
                <a:spcPct val="100000"/>
              </a:lnSpc>
              <a:spcBef>
                <a:spcPts val="300"/>
              </a:spcBef>
              <a:spcAft>
                <a:spcPts val="300"/>
              </a:spcAft>
              <a:buFont typeface="Arial" panose="020B0604020202020204" pitchFamily="34" charset="0"/>
              <a:buChar char="•"/>
            </a:pPr>
            <a:r>
              <a:rPr lang="en-US" sz="2800" b="0" dirty="0" err="1" smtClean="0">
                <a:latin typeface="+mn-lt"/>
                <a:cs typeface="Arial" panose="020B0604020202020204" pitchFamily="34" charset="0"/>
              </a:rPr>
              <a:t>Reservable</a:t>
            </a:r>
            <a:r>
              <a:rPr lang="en-US" sz="2800" b="0" dirty="0" smtClean="0">
                <a:latin typeface="+mn-lt"/>
                <a:cs typeface="Arial" panose="020B0604020202020204" pitchFamily="34" charset="0"/>
              </a:rPr>
              <a:t> group study rooms</a:t>
            </a:r>
          </a:p>
          <a:p>
            <a:pPr marL="457200" indent="-457200">
              <a:lnSpc>
                <a:spcPct val="100000"/>
              </a:lnSpc>
              <a:spcBef>
                <a:spcPts val="300"/>
              </a:spcBef>
              <a:spcAft>
                <a:spcPts val="300"/>
              </a:spcAft>
              <a:buFont typeface="Arial" panose="020B0604020202020204" pitchFamily="34" charset="0"/>
              <a:buChar char="•"/>
            </a:pPr>
            <a:r>
              <a:rPr lang="en-US" sz="2800" b="0" dirty="0" smtClean="0">
                <a:latin typeface="+mn-lt"/>
                <a:cs typeface="Arial" panose="020B0604020202020204" pitchFamily="34" charset="0"/>
              </a:rPr>
              <a:t>Informal study and lounge areas</a:t>
            </a:r>
          </a:p>
          <a:p>
            <a:pPr marL="457200" indent="-457200">
              <a:buFont typeface="Arial" panose="020B0604020202020204" pitchFamily="34" charset="0"/>
              <a:buChar char="•"/>
            </a:pPr>
            <a:endParaRPr lang="en-US" sz="2800" b="0" dirty="0" smtClean="0">
              <a:latin typeface="+mn-lt"/>
              <a:cs typeface="Arial" panose="020B0604020202020204" pitchFamily="34" charset="0"/>
            </a:endParaRPr>
          </a:p>
        </p:txBody>
      </p:sp>
    </p:spTree>
    <p:extLst>
      <p:ext uri="{BB962C8B-B14F-4D97-AF65-F5344CB8AC3E}">
        <p14:creationId xmlns:p14="http://schemas.microsoft.com/office/powerpoint/2010/main" val="2352160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4"/>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204" name="Google Shape;204;p24"/>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205" name="Google Shape;205;p24"/>
          <p:cNvSpPr/>
          <p:nvPr/>
        </p:nvSpPr>
        <p:spPr>
          <a:xfrm>
            <a:off x="659100" y="-1383"/>
            <a:ext cx="602400" cy="6858000"/>
          </a:xfrm>
          <a:prstGeom prst="rect">
            <a:avLst/>
          </a:prstGeom>
          <a:solidFill>
            <a:srgbClr val="FFB706"/>
          </a:solidFill>
          <a:ln>
            <a:noFill/>
          </a:ln>
          <a:effectLst>
            <a:outerShdw blurRad="214313" dist="66675" dir="1620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4"/>
          <p:cNvSpPr/>
          <p:nvPr/>
        </p:nvSpPr>
        <p:spPr>
          <a:xfrm>
            <a:off x="860733" y="-1367"/>
            <a:ext cx="9808400" cy="6858000"/>
          </a:xfrm>
          <a:prstGeom prst="rect">
            <a:avLst/>
          </a:prstGeom>
          <a:solidFill>
            <a:srgbClr val="F3F3F3"/>
          </a:solidFill>
          <a:ln>
            <a:noFill/>
          </a:ln>
          <a:effectLst>
            <a:outerShdw blurRad="214313" dist="66675" dir="1404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4"/>
          <p:cNvSpPr txBox="1"/>
          <p:nvPr/>
        </p:nvSpPr>
        <p:spPr>
          <a:xfrm rot="-5400000">
            <a:off x="8813233" y="2182633"/>
            <a:ext cx="52304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a:t>
            </a:r>
            <a:r>
              <a:rPr lang="en" sz="2400" kern="0" dirty="0" smtClean="0">
                <a:solidFill>
                  <a:srgbClr val="FFFFFF"/>
                </a:solidFill>
                <a:latin typeface="Lato Light"/>
                <a:ea typeface="Lato Light"/>
                <a:cs typeface="Lato Light"/>
                <a:sym typeface="Lato Light"/>
              </a:rPr>
              <a:t>PAVILION</a:t>
            </a:r>
          </a:p>
          <a:p>
            <a:pPr defTabSz="1219170">
              <a:buClr>
                <a:srgbClr val="000000"/>
              </a:buClr>
            </a:pPr>
            <a:r>
              <a:rPr lang="en-US" sz="2200" kern="0" dirty="0" smtClean="0">
                <a:solidFill>
                  <a:srgbClr val="FFB706"/>
                </a:solidFill>
                <a:latin typeface="Lato"/>
                <a:ea typeface="Lato"/>
                <a:cs typeface="Lato"/>
                <a:sym typeface="Lato"/>
              </a:rPr>
              <a:t>D</a:t>
            </a:r>
            <a:r>
              <a:rPr lang="en" sz="2200" kern="0" dirty="0" smtClean="0">
                <a:solidFill>
                  <a:srgbClr val="FFB706"/>
                </a:solidFill>
                <a:latin typeface="Lato"/>
                <a:ea typeface="Lato"/>
                <a:cs typeface="Lato"/>
                <a:sym typeface="Lato"/>
              </a:rPr>
              <a:t>esign phase – Small ALC</a:t>
            </a:r>
            <a:endParaRPr sz="2200" kern="0" dirty="0">
              <a:solidFill>
                <a:srgbClr val="FFFFFF"/>
              </a:solidFill>
              <a:latin typeface="Lato Light"/>
              <a:ea typeface="Lato Light"/>
              <a:cs typeface="Lato Light"/>
              <a:sym typeface="Lato Light"/>
            </a:endParaRPr>
          </a:p>
        </p:txBody>
      </p:sp>
      <p:pic>
        <p:nvPicPr>
          <p:cNvPr id="4" name="Picture 3"/>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2310564" y="341517"/>
            <a:ext cx="6908738" cy="6172200"/>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9172541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4"/>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204" name="Google Shape;204;p24"/>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205" name="Google Shape;205;p24"/>
          <p:cNvSpPr/>
          <p:nvPr/>
        </p:nvSpPr>
        <p:spPr>
          <a:xfrm>
            <a:off x="659100" y="-1383"/>
            <a:ext cx="602400" cy="6858000"/>
          </a:xfrm>
          <a:prstGeom prst="rect">
            <a:avLst/>
          </a:prstGeom>
          <a:solidFill>
            <a:srgbClr val="FFB706"/>
          </a:solidFill>
          <a:ln>
            <a:noFill/>
          </a:ln>
          <a:effectLst>
            <a:outerShdw blurRad="214313" dist="66675" dir="1620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4"/>
          <p:cNvSpPr/>
          <p:nvPr/>
        </p:nvSpPr>
        <p:spPr>
          <a:xfrm>
            <a:off x="860733" y="-1367"/>
            <a:ext cx="9808400" cy="6858000"/>
          </a:xfrm>
          <a:prstGeom prst="rect">
            <a:avLst/>
          </a:prstGeom>
          <a:solidFill>
            <a:srgbClr val="F3F3F3"/>
          </a:solidFill>
          <a:ln>
            <a:noFill/>
          </a:ln>
          <a:effectLst>
            <a:outerShdw blurRad="214313" dist="66675" dir="1404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4"/>
          <p:cNvSpPr txBox="1"/>
          <p:nvPr/>
        </p:nvSpPr>
        <p:spPr>
          <a:xfrm rot="-5400000">
            <a:off x="8813233" y="2182633"/>
            <a:ext cx="52304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a:t>
            </a:r>
            <a:r>
              <a:rPr lang="en" sz="2400" kern="0" dirty="0" smtClean="0">
                <a:solidFill>
                  <a:srgbClr val="FFFFFF"/>
                </a:solidFill>
                <a:latin typeface="Lato Light"/>
                <a:ea typeface="Lato Light"/>
                <a:cs typeface="Lato Light"/>
                <a:sym typeface="Lato Light"/>
              </a:rPr>
              <a:t>PAVILION</a:t>
            </a:r>
          </a:p>
          <a:p>
            <a:pPr defTabSz="1219170">
              <a:buClr>
                <a:srgbClr val="000000"/>
              </a:buClr>
            </a:pPr>
            <a:r>
              <a:rPr lang="en-US" sz="2200" kern="0" dirty="0" smtClean="0">
                <a:solidFill>
                  <a:srgbClr val="FFB706"/>
                </a:solidFill>
                <a:latin typeface="Lato"/>
                <a:ea typeface="Lato"/>
                <a:cs typeface="Lato"/>
                <a:sym typeface="Lato"/>
              </a:rPr>
              <a:t>D</a:t>
            </a:r>
            <a:r>
              <a:rPr lang="en" sz="2200" kern="0" dirty="0" smtClean="0">
                <a:solidFill>
                  <a:srgbClr val="FFB706"/>
                </a:solidFill>
                <a:latin typeface="Lato"/>
                <a:ea typeface="Lato"/>
                <a:cs typeface="Lato"/>
                <a:sym typeface="Lato"/>
              </a:rPr>
              <a:t>esign phase – Large ALC</a:t>
            </a:r>
            <a:endParaRPr sz="2200" kern="0" dirty="0">
              <a:solidFill>
                <a:srgbClr val="FFFFFF"/>
              </a:solidFill>
              <a:latin typeface="Lato Light"/>
              <a:ea typeface="Lato Light"/>
              <a:cs typeface="Lato Light"/>
              <a:sym typeface="Lato Light"/>
            </a:endParaRPr>
          </a:p>
        </p:txBody>
      </p:sp>
      <p:pic>
        <p:nvPicPr>
          <p:cNvPr id="3" name="Picture 2"/>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1920600" y="326633"/>
            <a:ext cx="7607856" cy="6172200"/>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136987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20" y="441915"/>
            <a:ext cx="12207240" cy="5974170"/>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667337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4"/>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204" name="Google Shape;204;p24"/>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205" name="Google Shape;205;p24"/>
          <p:cNvSpPr/>
          <p:nvPr/>
        </p:nvSpPr>
        <p:spPr>
          <a:xfrm>
            <a:off x="659100" y="-1383"/>
            <a:ext cx="602400" cy="6858000"/>
          </a:xfrm>
          <a:prstGeom prst="rect">
            <a:avLst/>
          </a:prstGeom>
          <a:solidFill>
            <a:srgbClr val="FFB706"/>
          </a:solidFill>
          <a:ln>
            <a:noFill/>
          </a:ln>
          <a:effectLst>
            <a:outerShdw blurRad="214313" dist="66675" dir="1620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4"/>
          <p:cNvSpPr/>
          <p:nvPr/>
        </p:nvSpPr>
        <p:spPr>
          <a:xfrm>
            <a:off x="860733" y="-1367"/>
            <a:ext cx="9808400" cy="6858000"/>
          </a:xfrm>
          <a:prstGeom prst="rect">
            <a:avLst/>
          </a:prstGeom>
          <a:solidFill>
            <a:srgbClr val="F3F3F3"/>
          </a:solidFill>
          <a:ln>
            <a:noFill/>
          </a:ln>
          <a:effectLst>
            <a:outerShdw blurRad="214313" dist="66675" dir="1404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4"/>
          <p:cNvSpPr txBox="1"/>
          <p:nvPr/>
        </p:nvSpPr>
        <p:spPr>
          <a:xfrm rot="-5400000">
            <a:off x="8813233" y="2182633"/>
            <a:ext cx="52304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a:t>
            </a:r>
            <a:r>
              <a:rPr lang="en" sz="2400" kern="0" dirty="0" smtClean="0">
                <a:solidFill>
                  <a:srgbClr val="FFFFFF"/>
                </a:solidFill>
                <a:latin typeface="Lato Light"/>
                <a:ea typeface="Lato Light"/>
                <a:cs typeface="Lato Light"/>
                <a:sym typeface="Lato Light"/>
              </a:rPr>
              <a:t>PAVILION</a:t>
            </a:r>
          </a:p>
          <a:p>
            <a:pPr defTabSz="1219170">
              <a:buClr>
                <a:srgbClr val="000000"/>
              </a:buClr>
            </a:pPr>
            <a:r>
              <a:rPr lang="en-US" sz="2200" kern="0" dirty="0" smtClean="0">
                <a:solidFill>
                  <a:srgbClr val="FFB706"/>
                </a:solidFill>
                <a:latin typeface="Lato"/>
                <a:ea typeface="Lato"/>
                <a:cs typeface="Lato"/>
                <a:sym typeface="Lato"/>
              </a:rPr>
              <a:t>D</a:t>
            </a:r>
            <a:r>
              <a:rPr lang="en" sz="2200" kern="0" dirty="0" smtClean="0">
                <a:solidFill>
                  <a:srgbClr val="FFB706"/>
                </a:solidFill>
                <a:latin typeface="Lato"/>
                <a:ea typeface="Lato"/>
                <a:cs typeface="Lato"/>
                <a:sym typeface="Lato"/>
              </a:rPr>
              <a:t>esign phase – Computer classroom</a:t>
            </a:r>
            <a:endParaRPr sz="2200" kern="0" dirty="0">
              <a:solidFill>
                <a:srgbClr val="FFFFFF"/>
              </a:solidFill>
              <a:latin typeface="Lato Light"/>
              <a:ea typeface="Lato Light"/>
              <a:cs typeface="Lato Light"/>
              <a:sym typeface="Lato Light"/>
            </a:endParaRPr>
          </a:p>
        </p:txBody>
      </p:sp>
      <p:pic>
        <p:nvPicPr>
          <p:cNvPr id="2" name="Picture 1"/>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1681785" y="341517"/>
            <a:ext cx="8166296" cy="6172200"/>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933813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4"/>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204" name="Google Shape;204;p24"/>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205" name="Google Shape;205;p24"/>
          <p:cNvSpPr/>
          <p:nvPr/>
        </p:nvSpPr>
        <p:spPr>
          <a:xfrm>
            <a:off x="659100" y="-1383"/>
            <a:ext cx="602400" cy="6858000"/>
          </a:xfrm>
          <a:prstGeom prst="rect">
            <a:avLst/>
          </a:prstGeom>
          <a:solidFill>
            <a:srgbClr val="FFB706"/>
          </a:solidFill>
          <a:ln>
            <a:noFill/>
          </a:ln>
          <a:effectLst>
            <a:outerShdw blurRad="214313" dist="66675" dir="1620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4"/>
          <p:cNvSpPr/>
          <p:nvPr/>
        </p:nvSpPr>
        <p:spPr>
          <a:xfrm>
            <a:off x="860733" y="-1367"/>
            <a:ext cx="9808400" cy="6858000"/>
          </a:xfrm>
          <a:prstGeom prst="rect">
            <a:avLst/>
          </a:prstGeom>
          <a:solidFill>
            <a:srgbClr val="F3F3F3"/>
          </a:solidFill>
          <a:ln>
            <a:noFill/>
          </a:ln>
          <a:effectLst>
            <a:outerShdw blurRad="214313" dist="66675" dir="1404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4"/>
          <p:cNvSpPr txBox="1"/>
          <p:nvPr/>
        </p:nvSpPr>
        <p:spPr>
          <a:xfrm rot="-5400000">
            <a:off x="8813233" y="2182633"/>
            <a:ext cx="52304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a:t>
            </a:r>
            <a:r>
              <a:rPr lang="en" sz="2400" kern="0" dirty="0" smtClean="0">
                <a:solidFill>
                  <a:srgbClr val="FFFFFF"/>
                </a:solidFill>
                <a:latin typeface="Lato Light"/>
                <a:ea typeface="Lato Light"/>
                <a:cs typeface="Lato Light"/>
                <a:sym typeface="Lato Light"/>
              </a:rPr>
              <a:t>PAVILION</a:t>
            </a:r>
          </a:p>
          <a:p>
            <a:pPr defTabSz="1219170">
              <a:buClr>
                <a:srgbClr val="000000"/>
              </a:buClr>
            </a:pPr>
            <a:r>
              <a:rPr lang="en-US" sz="2200" kern="0" dirty="0" smtClean="0">
                <a:solidFill>
                  <a:srgbClr val="FFB706"/>
                </a:solidFill>
                <a:latin typeface="Lato"/>
                <a:ea typeface="Lato"/>
                <a:cs typeface="Lato"/>
                <a:sym typeface="Lato"/>
              </a:rPr>
              <a:t>D</a:t>
            </a:r>
            <a:r>
              <a:rPr lang="en" sz="2200" kern="0" dirty="0" smtClean="0">
                <a:solidFill>
                  <a:srgbClr val="FFB706"/>
                </a:solidFill>
                <a:latin typeface="Lato"/>
                <a:ea typeface="Lato"/>
                <a:cs typeface="Lato"/>
                <a:sym typeface="Lato"/>
              </a:rPr>
              <a:t>esign phase – Lecture hall</a:t>
            </a:r>
            <a:endParaRPr sz="2200" kern="0" dirty="0">
              <a:solidFill>
                <a:srgbClr val="FFFFFF"/>
              </a:solidFill>
              <a:latin typeface="Lato Light"/>
              <a:ea typeface="Lato Light"/>
              <a:cs typeface="Lato Light"/>
              <a:sym typeface="Lato Light"/>
            </a:endParaRPr>
          </a:p>
        </p:txBody>
      </p:sp>
      <p:pic>
        <p:nvPicPr>
          <p:cNvPr id="3" name="Picture 2"/>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1658047" y="341517"/>
            <a:ext cx="8213772" cy="6172200"/>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646189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4"/>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204" name="Google Shape;204;p24"/>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205" name="Google Shape;205;p24"/>
          <p:cNvSpPr/>
          <p:nvPr/>
        </p:nvSpPr>
        <p:spPr>
          <a:xfrm>
            <a:off x="659100" y="-1383"/>
            <a:ext cx="602400" cy="6858000"/>
          </a:xfrm>
          <a:prstGeom prst="rect">
            <a:avLst/>
          </a:prstGeom>
          <a:solidFill>
            <a:srgbClr val="FFB706"/>
          </a:solidFill>
          <a:ln>
            <a:noFill/>
          </a:ln>
          <a:effectLst>
            <a:outerShdw blurRad="214313" dist="66675" dir="1620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4"/>
          <p:cNvSpPr/>
          <p:nvPr/>
        </p:nvSpPr>
        <p:spPr>
          <a:xfrm>
            <a:off x="860733" y="-1367"/>
            <a:ext cx="9808400" cy="6858000"/>
          </a:xfrm>
          <a:prstGeom prst="rect">
            <a:avLst/>
          </a:prstGeom>
          <a:solidFill>
            <a:srgbClr val="F3F3F3"/>
          </a:solidFill>
          <a:ln>
            <a:noFill/>
          </a:ln>
          <a:effectLst>
            <a:outerShdw blurRad="214313" dist="66675" dir="1404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4"/>
          <p:cNvSpPr txBox="1"/>
          <p:nvPr/>
        </p:nvSpPr>
        <p:spPr>
          <a:xfrm rot="-5400000">
            <a:off x="8813233" y="2182633"/>
            <a:ext cx="52304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a:t>
            </a:r>
            <a:r>
              <a:rPr lang="en" sz="2400" kern="0" dirty="0" smtClean="0">
                <a:solidFill>
                  <a:srgbClr val="FFFFFF"/>
                </a:solidFill>
                <a:latin typeface="Lato Light"/>
                <a:ea typeface="Lato Light"/>
                <a:cs typeface="Lato Light"/>
                <a:sym typeface="Lato Light"/>
              </a:rPr>
              <a:t>PAVILION</a:t>
            </a:r>
          </a:p>
          <a:p>
            <a:pPr defTabSz="1219170">
              <a:buClr>
                <a:srgbClr val="000000"/>
              </a:buClr>
            </a:pPr>
            <a:r>
              <a:rPr lang="en-US" sz="2200" kern="0" dirty="0" smtClean="0">
                <a:solidFill>
                  <a:srgbClr val="FFB706"/>
                </a:solidFill>
                <a:latin typeface="Lato"/>
                <a:ea typeface="Lato"/>
                <a:cs typeface="Lato"/>
                <a:sym typeface="Lato"/>
              </a:rPr>
              <a:t>D</a:t>
            </a:r>
            <a:r>
              <a:rPr lang="en" sz="2200" kern="0" dirty="0" smtClean="0">
                <a:solidFill>
                  <a:srgbClr val="FFB706"/>
                </a:solidFill>
                <a:latin typeface="Lato"/>
                <a:ea typeface="Lato"/>
                <a:cs typeface="Lato"/>
                <a:sym typeface="Lato"/>
              </a:rPr>
              <a:t>esign phase – Building layout</a:t>
            </a:r>
            <a:endParaRPr sz="2200" kern="0" dirty="0">
              <a:solidFill>
                <a:srgbClr val="FFFFFF"/>
              </a:solidFill>
              <a:latin typeface="Lato Light"/>
              <a:ea typeface="Lato Light"/>
              <a:cs typeface="Lato Light"/>
              <a:sym typeface="Lato Ligh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5050" y="341517"/>
            <a:ext cx="7199766" cy="6172200"/>
          </a:xfrm>
          <a:prstGeom prst="rect">
            <a:avLst/>
          </a:prstGeom>
          <a:solidFill>
            <a:srgbClr val="FFFFFF">
              <a:shade val="85000"/>
            </a:srgbClr>
          </a:solidFill>
          <a:ln w="88900" cap="sq">
            <a:solidFill>
              <a:srgbClr val="FFFFFF"/>
            </a:solidFill>
            <a:miter lim="800000"/>
          </a:ln>
          <a:effectLst>
            <a:outerShdw blurRad="63500" dist="63500" dir="27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43232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4"/>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204" name="Google Shape;204;p24"/>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205" name="Google Shape;205;p24"/>
          <p:cNvSpPr/>
          <p:nvPr/>
        </p:nvSpPr>
        <p:spPr>
          <a:xfrm>
            <a:off x="659100" y="-1383"/>
            <a:ext cx="602400" cy="6858000"/>
          </a:xfrm>
          <a:prstGeom prst="rect">
            <a:avLst/>
          </a:prstGeom>
          <a:solidFill>
            <a:srgbClr val="FFB706"/>
          </a:solidFill>
          <a:ln>
            <a:noFill/>
          </a:ln>
          <a:effectLst>
            <a:outerShdw blurRad="214313" dist="66675" dir="1620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4"/>
          <p:cNvSpPr/>
          <p:nvPr/>
        </p:nvSpPr>
        <p:spPr>
          <a:xfrm>
            <a:off x="860733" y="-1367"/>
            <a:ext cx="9808400" cy="6858000"/>
          </a:xfrm>
          <a:prstGeom prst="rect">
            <a:avLst/>
          </a:prstGeom>
          <a:solidFill>
            <a:srgbClr val="F3F3F3"/>
          </a:solidFill>
          <a:ln>
            <a:noFill/>
          </a:ln>
          <a:effectLst>
            <a:outerShdw blurRad="214313" dist="63500" dir="270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4"/>
          <p:cNvSpPr txBox="1"/>
          <p:nvPr/>
        </p:nvSpPr>
        <p:spPr>
          <a:xfrm rot="-5400000">
            <a:off x="8813233" y="2182633"/>
            <a:ext cx="52304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a:t>
            </a:r>
            <a:r>
              <a:rPr lang="en" sz="2400" kern="0" dirty="0" smtClean="0">
                <a:solidFill>
                  <a:srgbClr val="FFFFFF"/>
                </a:solidFill>
                <a:latin typeface="Lato Light"/>
                <a:ea typeface="Lato Light"/>
                <a:cs typeface="Lato Light"/>
                <a:sym typeface="Lato Light"/>
              </a:rPr>
              <a:t>PAVILION</a:t>
            </a:r>
          </a:p>
          <a:p>
            <a:pPr defTabSz="1219170">
              <a:buClr>
                <a:srgbClr val="000000"/>
              </a:buClr>
            </a:pPr>
            <a:r>
              <a:rPr lang="en-US" sz="2200" kern="0" dirty="0" smtClean="0">
                <a:solidFill>
                  <a:srgbClr val="FFB706"/>
                </a:solidFill>
                <a:latin typeface="Lato"/>
                <a:ea typeface="Lato"/>
                <a:cs typeface="Lato"/>
                <a:sym typeface="Lato"/>
              </a:rPr>
              <a:t>D</a:t>
            </a:r>
            <a:r>
              <a:rPr lang="en" sz="2200" kern="0" dirty="0" smtClean="0">
                <a:solidFill>
                  <a:srgbClr val="FFB706"/>
                </a:solidFill>
                <a:latin typeface="Lato"/>
                <a:ea typeface="Lato"/>
                <a:cs typeface="Lato"/>
                <a:sym typeface="Lato"/>
              </a:rPr>
              <a:t>esign phase – Building layout</a:t>
            </a:r>
            <a:endParaRPr sz="2200" kern="0" dirty="0">
              <a:solidFill>
                <a:srgbClr val="FFFFFF"/>
              </a:solidFill>
              <a:latin typeface="Lato Light"/>
              <a:ea typeface="Lato Light"/>
              <a:cs typeface="Lato Light"/>
              <a:sym typeface="Lato Light"/>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7867" y="341517"/>
            <a:ext cx="7194132" cy="6172200"/>
          </a:xfrm>
          <a:prstGeom prst="rect">
            <a:avLst/>
          </a:prstGeom>
          <a:solidFill>
            <a:srgbClr val="FFFFFF">
              <a:shade val="85000"/>
            </a:srgbClr>
          </a:solidFill>
          <a:ln w="88900" cap="sq">
            <a:solidFill>
              <a:srgbClr val="FFFFFF"/>
            </a:solidFill>
            <a:miter lim="800000"/>
          </a:ln>
          <a:effectLst>
            <a:outerShdw blurRad="63500" dist="63500" dir="27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25838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4"/>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204" name="Google Shape;204;p24"/>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207" name="Google Shape;207;p24"/>
          <p:cNvSpPr txBox="1"/>
          <p:nvPr/>
        </p:nvSpPr>
        <p:spPr>
          <a:xfrm rot="-5400000">
            <a:off x="8813233" y="2182633"/>
            <a:ext cx="52304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a:t>
            </a:r>
            <a:r>
              <a:rPr lang="en" sz="2400" kern="0" dirty="0" smtClean="0">
                <a:solidFill>
                  <a:srgbClr val="FFFFFF"/>
                </a:solidFill>
                <a:latin typeface="Lato Light"/>
                <a:ea typeface="Lato Light"/>
                <a:cs typeface="Lato Light"/>
                <a:sym typeface="Lato Light"/>
              </a:rPr>
              <a:t>PAVILION</a:t>
            </a:r>
          </a:p>
          <a:p>
            <a:pPr defTabSz="1219170">
              <a:buClr>
                <a:srgbClr val="000000"/>
              </a:buClr>
            </a:pPr>
            <a:r>
              <a:rPr lang="en-US" sz="2200" kern="0" dirty="0" smtClean="0">
                <a:solidFill>
                  <a:srgbClr val="FFB706"/>
                </a:solidFill>
                <a:latin typeface="Lato"/>
                <a:ea typeface="Lato Light"/>
                <a:cs typeface="Lato Light"/>
                <a:sym typeface="Lato"/>
              </a:rPr>
              <a:t>Final plan </a:t>
            </a:r>
            <a:r>
              <a:rPr lang="en-US" sz="2200" kern="0" dirty="0">
                <a:solidFill>
                  <a:srgbClr val="FFB706"/>
                </a:solidFill>
                <a:latin typeface="Lato"/>
                <a:ea typeface="Lato Light"/>
                <a:cs typeface="Lato Light"/>
                <a:sym typeface="Lato"/>
              </a:rPr>
              <a:t>r</a:t>
            </a:r>
            <a:r>
              <a:rPr lang="en-US" sz="2200" kern="0" dirty="0" smtClean="0">
                <a:solidFill>
                  <a:srgbClr val="FFB706"/>
                </a:solidFill>
                <a:latin typeface="Lato"/>
                <a:ea typeface="Lato Light"/>
                <a:cs typeface="Lato Light"/>
                <a:sym typeface="Lato"/>
              </a:rPr>
              <a:t>enderings</a:t>
            </a:r>
            <a:endParaRPr sz="2200" kern="0" dirty="0">
              <a:solidFill>
                <a:srgbClr val="FFFFFF"/>
              </a:solidFill>
              <a:latin typeface="Lato Light"/>
              <a:ea typeface="Lato Light"/>
              <a:cs typeface="Lato Light"/>
              <a:sym typeface="Lato Light"/>
            </a:endParaRPr>
          </a:p>
        </p:txBody>
      </p:sp>
      <p:pic>
        <p:nvPicPr>
          <p:cNvPr id="17410" name="Picture 2" descr="https://lh3.googleusercontent.com/W_0NxJSreL_KI03crvqZtxctDJ8H1I4mUkR_A13fsFS6lnsMlLMEndqZM9XDV83kpTdw6SEaXVa0pjjWoNolPhbLCqFFwuQ0lg-JTHY4IHFqCjWkeJgv08WEbyK8ONjnd8fZ5Bzvlf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396" y="0"/>
            <a:ext cx="102837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4986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4"/>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204" name="Google Shape;204;p24"/>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207" name="Google Shape;207;p24"/>
          <p:cNvSpPr txBox="1"/>
          <p:nvPr/>
        </p:nvSpPr>
        <p:spPr>
          <a:xfrm rot="-5400000">
            <a:off x="8813233" y="2182633"/>
            <a:ext cx="52304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a:t>
            </a:r>
            <a:r>
              <a:rPr lang="en" sz="2400" kern="0" dirty="0" smtClean="0">
                <a:solidFill>
                  <a:srgbClr val="FFFFFF"/>
                </a:solidFill>
                <a:latin typeface="Lato Light"/>
                <a:ea typeface="Lato Light"/>
                <a:cs typeface="Lato Light"/>
                <a:sym typeface="Lato Light"/>
              </a:rPr>
              <a:t>PAVILION</a:t>
            </a:r>
          </a:p>
          <a:p>
            <a:pPr defTabSz="1219170">
              <a:buClr>
                <a:srgbClr val="000000"/>
              </a:buClr>
            </a:pPr>
            <a:r>
              <a:rPr lang="en-US" sz="2200" kern="0" dirty="0" smtClean="0">
                <a:solidFill>
                  <a:srgbClr val="FFB706"/>
                </a:solidFill>
                <a:latin typeface="Lato"/>
                <a:ea typeface="Lato Light"/>
                <a:cs typeface="Lato Light"/>
                <a:sym typeface="Lato"/>
              </a:rPr>
              <a:t>Final plan renderings</a:t>
            </a:r>
            <a:endParaRPr sz="2200" kern="0" dirty="0">
              <a:solidFill>
                <a:srgbClr val="FFFFFF"/>
              </a:solidFill>
              <a:latin typeface="Lato Light"/>
              <a:ea typeface="Lato Light"/>
              <a:cs typeface="Lato Light"/>
              <a:sym typeface="Lato Light"/>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346" y="-27"/>
            <a:ext cx="10281859" cy="6858000"/>
          </a:xfrm>
          <a:prstGeom prst="rect">
            <a:avLst/>
          </a:prstGeom>
        </p:spPr>
      </p:pic>
    </p:spTree>
    <p:extLst>
      <p:ext uri="{BB962C8B-B14F-4D97-AF65-F5344CB8AC3E}">
        <p14:creationId xmlns:p14="http://schemas.microsoft.com/office/powerpoint/2010/main" val="16345477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4"/>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204" name="Google Shape;204;p24"/>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207" name="Google Shape;207;p24"/>
          <p:cNvSpPr txBox="1"/>
          <p:nvPr/>
        </p:nvSpPr>
        <p:spPr>
          <a:xfrm rot="-5400000">
            <a:off x="8813233" y="2182633"/>
            <a:ext cx="52304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a:t>
            </a:r>
            <a:r>
              <a:rPr lang="en" sz="2400" kern="0" dirty="0" smtClean="0">
                <a:solidFill>
                  <a:srgbClr val="FFFFFF"/>
                </a:solidFill>
                <a:latin typeface="Lato Light"/>
                <a:ea typeface="Lato Light"/>
                <a:cs typeface="Lato Light"/>
                <a:sym typeface="Lato Light"/>
              </a:rPr>
              <a:t>PAVILION</a:t>
            </a:r>
          </a:p>
          <a:p>
            <a:pPr defTabSz="1219170">
              <a:buClr>
                <a:srgbClr val="000000"/>
              </a:buClr>
            </a:pPr>
            <a:r>
              <a:rPr lang="en-US" sz="2200" kern="0" dirty="0" smtClean="0">
                <a:solidFill>
                  <a:srgbClr val="FFB706"/>
                </a:solidFill>
                <a:latin typeface="Lato"/>
                <a:ea typeface="Lato Light"/>
                <a:cs typeface="Lato Light"/>
                <a:sym typeface="Lato"/>
              </a:rPr>
              <a:t>Final plan renderings</a:t>
            </a:r>
            <a:endParaRPr sz="2200" kern="0" dirty="0">
              <a:solidFill>
                <a:srgbClr val="FFFFFF"/>
              </a:solidFill>
              <a:latin typeface="Lato Light"/>
              <a:ea typeface="Lato Light"/>
              <a:cs typeface="Lato Light"/>
              <a:sym typeface="Lato Ligh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346" y="0"/>
            <a:ext cx="10289572" cy="6858000"/>
          </a:xfrm>
          <a:prstGeom prst="rect">
            <a:avLst/>
          </a:prstGeom>
        </p:spPr>
      </p:pic>
    </p:spTree>
    <p:extLst>
      <p:ext uri="{BB962C8B-B14F-4D97-AF65-F5344CB8AC3E}">
        <p14:creationId xmlns:p14="http://schemas.microsoft.com/office/powerpoint/2010/main" val="7885976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8"/>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108" name="Google Shape;108;p18"/>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109" name="Google Shape;109;p18"/>
          <p:cNvSpPr/>
          <p:nvPr/>
        </p:nvSpPr>
        <p:spPr>
          <a:xfrm>
            <a:off x="659100" y="-1383"/>
            <a:ext cx="602400" cy="6858000"/>
          </a:xfrm>
          <a:prstGeom prst="rect">
            <a:avLst/>
          </a:prstGeom>
          <a:solidFill>
            <a:srgbClr val="FFB706"/>
          </a:solidFill>
          <a:ln>
            <a:noFill/>
          </a:ln>
          <a:effectLst>
            <a:outerShdw blurRad="214313" dist="66675" dir="1620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110;p18"/>
          <p:cNvSpPr/>
          <p:nvPr/>
        </p:nvSpPr>
        <p:spPr>
          <a:xfrm>
            <a:off x="860733" y="-1367"/>
            <a:ext cx="9808400" cy="6858000"/>
          </a:xfrm>
          <a:prstGeom prst="rect">
            <a:avLst/>
          </a:prstGeom>
          <a:solidFill>
            <a:srgbClr val="FFFFFF"/>
          </a:solidFill>
          <a:ln>
            <a:noFill/>
          </a:ln>
          <a:effectLst>
            <a:outerShdw blurRad="214313" dist="66675" dir="1404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111;p18"/>
          <p:cNvSpPr txBox="1"/>
          <p:nvPr/>
        </p:nvSpPr>
        <p:spPr>
          <a:xfrm rot="-5400000">
            <a:off x="8862833" y="2232233"/>
            <a:ext cx="51312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PAVILION</a:t>
            </a:r>
            <a:endParaRPr sz="2400" kern="0" dirty="0">
              <a:solidFill>
                <a:srgbClr val="FFFFFF"/>
              </a:solidFill>
              <a:latin typeface="Lato Light"/>
              <a:ea typeface="Lato Light"/>
              <a:cs typeface="Lato Light"/>
              <a:sym typeface="Lato Light"/>
            </a:endParaRPr>
          </a:p>
          <a:p>
            <a:pPr defTabSz="1219170">
              <a:buClr>
                <a:srgbClr val="000000"/>
              </a:buClr>
            </a:pPr>
            <a:r>
              <a:rPr lang="en" sz="2400" kern="0" dirty="0" smtClean="0">
                <a:solidFill>
                  <a:srgbClr val="FFB706"/>
                </a:solidFill>
                <a:latin typeface="Lato"/>
                <a:ea typeface="Lato"/>
                <a:cs typeface="Lato"/>
                <a:sym typeface="Lato"/>
              </a:rPr>
              <a:t>Final plan - Level </a:t>
            </a:r>
            <a:r>
              <a:rPr lang="en" sz="2400" kern="0" dirty="0">
                <a:solidFill>
                  <a:srgbClr val="FFB706"/>
                </a:solidFill>
                <a:latin typeface="Lato"/>
                <a:ea typeface="Lato"/>
                <a:cs typeface="Lato"/>
                <a:sym typeface="Lato"/>
              </a:rPr>
              <a:t>1</a:t>
            </a:r>
            <a:endParaRPr sz="2400" kern="0" dirty="0">
              <a:solidFill>
                <a:srgbClr val="FFFFFF"/>
              </a:solidFill>
              <a:latin typeface="Lato Light"/>
              <a:ea typeface="Lato Light"/>
              <a:cs typeface="Lato Light"/>
              <a:sym typeface="Lato Light"/>
            </a:endParaRPr>
          </a:p>
        </p:txBody>
      </p:sp>
      <p:pic>
        <p:nvPicPr>
          <p:cNvPr id="112" name="Google Shape;112;p18"/>
          <p:cNvPicPr preferRelativeResize="0"/>
          <p:nvPr/>
        </p:nvPicPr>
        <p:blipFill>
          <a:blip r:embed="rId5">
            <a:alphaModFix/>
            <a:extLst>
              <a:ext uri="{28A0092B-C50C-407E-A947-70E740481C1C}">
                <a14:useLocalDpi xmlns:a14="http://schemas.microsoft.com/office/drawing/2010/main" val="0"/>
              </a:ext>
            </a:extLst>
          </a:blip>
          <a:stretch>
            <a:fillRect/>
          </a:stretch>
        </p:blipFill>
        <p:spPr>
          <a:xfrm>
            <a:off x="1556615" y="1"/>
            <a:ext cx="8416639" cy="6858001"/>
          </a:xfrm>
          <a:prstGeom prst="rect">
            <a:avLst/>
          </a:prstGeom>
          <a:noFill/>
          <a:ln>
            <a:noFill/>
          </a:ln>
        </p:spPr>
      </p:pic>
      <p:sp>
        <p:nvSpPr>
          <p:cNvPr id="113" name="Google Shape;113;p18"/>
          <p:cNvSpPr/>
          <p:nvPr/>
        </p:nvSpPr>
        <p:spPr>
          <a:xfrm>
            <a:off x="2213767" y="6292767"/>
            <a:ext cx="5708800" cy="3580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13417707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9"/>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119" name="Google Shape;119;p19"/>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120" name="Google Shape;120;p19"/>
          <p:cNvSpPr/>
          <p:nvPr/>
        </p:nvSpPr>
        <p:spPr>
          <a:xfrm>
            <a:off x="659100" y="-1383"/>
            <a:ext cx="602400" cy="6858000"/>
          </a:xfrm>
          <a:prstGeom prst="rect">
            <a:avLst/>
          </a:prstGeom>
          <a:solidFill>
            <a:srgbClr val="FFB706"/>
          </a:solidFill>
          <a:ln>
            <a:noFill/>
          </a:ln>
          <a:effectLst>
            <a:outerShdw blurRad="214313" dist="66675" dir="1620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121;p19"/>
          <p:cNvSpPr/>
          <p:nvPr/>
        </p:nvSpPr>
        <p:spPr>
          <a:xfrm>
            <a:off x="860733" y="-1367"/>
            <a:ext cx="9808400" cy="6858000"/>
          </a:xfrm>
          <a:prstGeom prst="rect">
            <a:avLst/>
          </a:prstGeom>
          <a:solidFill>
            <a:srgbClr val="FFFFFF"/>
          </a:solidFill>
          <a:ln>
            <a:noFill/>
          </a:ln>
          <a:effectLst>
            <a:outerShdw blurRad="214313" dist="66675" dir="1404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122;p19"/>
          <p:cNvSpPr txBox="1"/>
          <p:nvPr/>
        </p:nvSpPr>
        <p:spPr>
          <a:xfrm rot="-5400000">
            <a:off x="8862833" y="2232233"/>
            <a:ext cx="51312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PAVILION</a:t>
            </a:r>
            <a:endParaRPr sz="2400" kern="0" dirty="0">
              <a:solidFill>
                <a:srgbClr val="FFFFFF"/>
              </a:solidFill>
              <a:latin typeface="Lato Light"/>
              <a:ea typeface="Lato Light"/>
              <a:cs typeface="Lato Light"/>
              <a:sym typeface="Lato Light"/>
            </a:endParaRPr>
          </a:p>
          <a:p>
            <a:pPr defTabSz="1219170">
              <a:buClr>
                <a:srgbClr val="000000"/>
              </a:buClr>
            </a:pPr>
            <a:r>
              <a:rPr lang="en" sz="2400" kern="0" dirty="0" smtClean="0">
                <a:solidFill>
                  <a:srgbClr val="FFB706"/>
                </a:solidFill>
                <a:latin typeface="Lato"/>
                <a:ea typeface="Lato"/>
                <a:cs typeface="Lato"/>
                <a:sym typeface="Lato"/>
              </a:rPr>
              <a:t>Final plan - Level </a:t>
            </a:r>
            <a:r>
              <a:rPr lang="en" sz="2400" kern="0" dirty="0">
                <a:solidFill>
                  <a:srgbClr val="FFB706"/>
                </a:solidFill>
                <a:latin typeface="Lato"/>
                <a:ea typeface="Lato"/>
                <a:cs typeface="Lato"/>
                <a:sym typeface="Lato"/>
              </a:rPr>
              <a:t>2</a:t>
            </a:r>
            <a:endParaRPr sz="2400" kern="0" dirty="0">
              <a:solidFill>
                <a:srgbClr val="FFFFFF"/>
              </a:solidFill>
              <a:latin typeface="Lato Light"/>
              <a:ea typeface="Lato Light"/>
              <a:cs typeface="Lato Light"/>
              <a:sym typeface="Lato Light"/>
            </a:endParaRPr>
          </a:p>
        </p:txBody>
      </p:sp>
      <p:pic>
        <p:nvPicPr>
          <p:cNvPr id="123" name="Google Shape;123;p19"/>
          <p:cNvPicPr preferRelativeResize="0"/>
          <p:nvPr/>
        </p:nvPicPr>
        <p:blipFill>
          <a:blip r:embed="rId5">
            <a:alphaModFix/>
            <a:extLst>
              <a:ext uri="{28A0092B-C50C-407E-A947-70E740481C1C}">
                <a14:useLocalDpi xmlns:a14="http://schemas.microsoft.com/office/drawing/2010/main" val="0"/>
              </a:ext>
            </a:extLst>
          </a:blip>
          <a:stretch>
            <a:fillRect/>
          </a:stretch>
        </p:blipFill>
        <p:spPr>
          <a:xfrm>
            <a:off x="1556615" y="1"/>
            <a:ext cx="8416639" cy="6858001"/>
          </a:xfrm>
          <a:prstGeom prst="rect">
            <a:avLst/>
          </a:prstGeom>
          <a:noFill/>
          <a:ln>
            <a:noFill/>
          </a:ln>
        </p:spPr>
      </p:pic>
      <p:sp>
        <p:nvSpPr>
          <p:cNvPr id="124" name="Google Shape;124;p19"/>
          <p:cNvSpPr/>
          <p:nvPr/>
        </p:nvSpPr>
        <p:spPr>
          <a:xfrm>
            <a:off x="2213767" y="6292767"/>
            <a:ext cx="5708800" cy="3580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1205745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0"/>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130" name="Google Shape;130;p20"/>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131" name="Google Shape;131;p20"/>
          <p:cNvSpPr/>
          <p:nvPr/>
        </p:nvSpPr>
        <p:spPr>
          <a:xfrm>
            <a:off x="659100" y="-1383"/>
            <a:ext cx="602400" cy="6858000"/>
          </a:xfrm>
          <a:prstGeom prst="rect">
            <a:avLst/>
          </a:prstGeom>
          <a:solidFill>
            <a:srgbClr val="FFB706"/>
          </a:solidFill>
          <a:ln>
            <a:noFill/>
          </a:ln>
          <a:effectLst>
            <a:outerShdw blurRad="214313" dist="66675" dir="1620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132;p20"/>
          <p:cNvSpPr/>
          <p:nvPr/>
        </p:nvSpPr>
        <p:spPr>
          <a:xfrm>
            <a:off x="860733" y="-1367"/>
            <a:ext cx="9808400" cy="6858000"/>
          </a:xfrm>
          <a:prstGeom prst="rect">
            <a:avLst/>
          </a:prstGeom>
          <a:solidFill>
            <a:srgbClr val="FFFFFF"/>
          </a:solidFill>
          <a:ln>
            <a:noFill/>
          </a:ln>
          <a:effectLst>
            <a:outerShdw blurRad="214313" dist="66675" dir="1404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133;p20"/>
          <p:cNvSpPr txBox="1"/>
          <p:nvPr/>
        </p:nvSpPr>
        <p:spPr>
          <a:xfrm rot="-5400000">
            <a:off x="8862833" y="2232233"/>
            <a:ext cx="51312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PAVILION</a:t>
            </a:r>
            <a:endParaRPr sz="2400" kern="0" dirty="0">
              <a:solidFill>
                <a:srgbClr val="FFFFFF"/>
              </a:solidFill>
              <a:latin typeface="Lato Light"/>
              <a:ea typeface="Lato Light"/>
              <a:cs typeface="Lato Light"/>
              <a:sym typeface="Lato Light"/>
            </a:endParaRPr>
          </a:p>
          <a:p>
            <a:pPr defTabSz="1219170">
              <a:buClr>
                <a:srgbClr val="000000"/>
              </a:buClr>
            </a:pPr>
            <a:r>
              <a:rPr lang="en" sz="2400" kern="0" dirty="0" smtClean="0">
                <a:solidFill>
                  <a:srgbClr val="FFB706"/>
                </a:solidFill>
                <a:latin typeface="Lato"/>
                <a:ea typeface="Lato"/>
                <a:cs typeface="Lato"/>
                <a:sym typeface="Lato"/>
              </a:rPr>
              <a:t>Final plan - Level </a:t>
            </a:r>
            <a:r>
              <a:rPr lang="en" sz="2400" kern="0" dirty="0">
                <a:solidFill>
                  <a:srgbClr val="FFB706"/>
                </a:solidFill>
                <a:latin typeface="Lato"/>
                <a:ea typeface="Lato"/>
                <a:cs typeface="Lato"/>
                <a:sym typeface="Lato"/>
              </a:rPr>
              <a:t>3</a:t>
            </a:r>
            <a:endParaRPr sz="2400" kern="0" dirty="0">
              <a:solidFill>
                <a:srgbClr val="FFFFFF"/>
              </a:solidFill>
              <a:latin typeface="Lato Light"/>
              <a:ea typeface="Lato Light"/>
              <a:cs typeface="Lato Light"/>
              <a:sym typeface="Lato Light"/>
            </a:endParaRPr>
          </a:p>
        </p:txBody>
      </p:sp>
      <p:pic>
        <p:nvPicPr>
          <p:cNvPr id="134" name="Google Shape;134;p20"/>
          <p:cNvPicPr preferRelativeResize="0"/>
          <p:nvPr/>
        </p:nvPicPr>
        <p:blipFill>
          <a:blip r:embed="rId5">
            <a:alphaModFix/>
            <a:extLst>
              <a:ext uri="{28A0092B-C50C-407E-A947-70E740481C1C}">
                <a14:useLocalDpi xmlns:a14="http://schemas.microsoft.com/office/drawing/2010/main" val="0"/>
              </a:ext>
            </a:extLst>
          </a:blip>
          <a:stretch>
            <a:fillRect/>
          </a:stretch>
        </p:blipFill>
        <p:spPr>
          <a:xfrm>
            <a:off x="1556615" y="-1366"/>
            <a:ext cx="8416639" cy="6858001"/>
          </a:xfrm>
          <a:prstGeom prst="rect">
            <a:avLst/>
          </a:prstGeom>
          <a:noFill/>
          <a:ln>
            <a:noFill/>
          </a:ln>
        </p:spPr>
      </p:pic>
      <p:sp>
        <p:nvSpPr>
          <p:cNvPr id="135" name="Google Shape;135;p20"/>
          <p:cNvSpPr/>
          <p:nvPr/>
        </p:nvSpPr>
        <p:spPr>
          <a:xfrm>
            <a:off x="2213767" y="6292767"/>
            <a:ext cx="5708800" cy="3580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530599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0" y="136525"/>
            <a:ext cx="121920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LINKS</a:t>
            </a:r>
            <a:endParaRPr lang="en-US" sz="4000" dirty="0">
              <a:cs typeface="Arial" panose="020B0604020202020204" pitchFamily="34" charset="0"/>
            </a:endParaRPr>
          </a:p>
        </p:txBody>
      </p:sp>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462087"/>
            <a:ext cx="9925050" cy="39766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3700" dirty="0" smtClean="0">
                <a:latin typeface="+mn-lt"/>
                <a:cs typeface="Arial" panose="020B0604020202020204" pitchFamily="34" charset="0"/>
                <a:hlinkClick r:id="rId2"/>
              </a:rPr>
              <a:t>alp.uci.edu</a:t>
            </a:r>
            <a:endParaRPr lang="en-US" sz="3700" dirty="0" smtClean="0">
              <a:latin typeface="+mn-lt"/>
              <a:cs typeface="Arial" panose="020B0604020202020204" pitchFamily="34" charset="0"/>
            </a:endParaRPr>
          </a:p>
          <a:p>
            <a:r>
              <a:rPr lang="en-US" sz="2800" b="0" dirty="0" smtClean="0">
                <a:latin typeface="+mn-lt"/>
                <a:cs typeface="Arial" panose="020B0604020202020204" pitchFamily="34" charset="0"/>
              </a:rPr>
              <a:t>Anteater Learning Pavilion building details</a:t>
            </a:r>
          </a:p>
          <a:p>
            <a:endParaRPr lang="en-US" sz="2900" b="0" dirty="0" smtClean="0">
              <a:latin typeface="+mn-lt"/>
              <a:cs typeface="Arial" panose="020B0604020202020204" pitchFamily="34" charset="0"/>
            </a:endParaRPr>
          </a:p>
          <a:p>
            <a:r>
              <a:rPr lang="en-US" sz="3700" dirty="0" smtClean="0">
                <a:latin typeface="+mn-lt"/>
                <a:cs typeface="Arial" panose="020B0604020202020204" pitchFamily="34" charset="0"/>
                <a:hlinkClick r:id="rId3"/>
              </a:rPr>
              <a:t>classrooms.uci.edu</a:t>
            </a:r>
            <a:endParaRPr lang="en-US" sz="3700" dirty="0" smtClean="0">
              <a:latin typeface="+mn-lt"/>
              <a:cs typeface="Arial" panose="020B0604020202020204" pitchFamily="34" charset="0"/>
            </a:endParaRPr>
          </a:p>
          <a:p>
            <a:r>
              <a:rPr lang="en-US" sz="2900" b="0" dirty="0" smtClean="0">
                <a:latin typeface="+mn-lt"/>
                <a:cs typeface="Arial" panose="020B0604020202020204" pitchFamily="34" charset="0"/>
              </a:rPr>
              <a:t>Info on all UCI general assignment classrooms &amp; technology</a:t>
            </a:r>
          </a:p>
          <a:p>
            <a:endParaRPr lang="en-US" sz="2900" b="0" dirty="0" smtClean="0">
              <a:latin typeface="+mn-lt"/>
              <a:cs typeface="Arial" panose="020B0604020202020204" pitchFamily="34" charset="0"/>
            </a:endParaRPr>
          </a:p>
          <a:p>
            <a:r>
              <a:rPr lang="en-US" sz="3700" dirty="0" smtClean="0">
                <a:latin typeface="+mn-lt"/>
                <a:cs typeface="Arial" panose="020B0604020202020204" pitchFamily="34" charset="0"/>
                <a:hlinkClick r:id="rId4"/>
              </a:rPr>
              <a:t>dtei.uci.edu</a:t>
            </a:r>
            <a:endParaRPr lang="en-US" sz="3700" dirty="0" smtClean="0">
              <a:latin typeface="+mn-lt"/>
              <a:cs typeface="Arial" panose="020B0604020202020204" pitchFamily="34" charset="0"/>
            </a:endParaRPr>
          </a:p>
          <a:p>
            <a:r>
              <a:rPr lang="en-US" sz="2900" b="0" dirty="0" smtClean="0">
                <a:latin typeface="+mn-lt"/>
                <a:cs typeface="Arial" panose="020B0604020202020204" pitchFamily="34" charset="0"/>
              </a:rPr>
              <a:t>Includes sections on learning environments, faculty development, the Active Learning Institute, etc.</a:t>
            </a:r>
            <a:endParaRPr lang="en-US" sz="2900" b="0" dirty="0">
              <a:latin typeface="+mn-lt"/>
              <a:cs typeface="Arial" panose="020B0604020202020204" pitchFamily="34" charset="0"/>
            </a:endParaRPr>
          </a:p>
        </p:txBody>
      </p:sp>
    </p:spTree>
    <p:extLst>
      <p:ext uri="{BB962C8B-B14F-4D97-AF65-F5344CB8AC3E}">
        <p14:creationId xmlns:p14="http://schemas.microsoft.com/office/powerpoint/2010/main" val="11802971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3"/>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183" name="Google Shape;183;p23"/>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184" name="Google Shape;184;p23"/>
          <p:cNvSpPr/>
          <p:nvPr/>
        </p:nvSpPr>
        <p:spPr>
          <a:xfrm>
            <a:off x="659100" y="-1383"/>
            <a:ext cx="602400" cy="6858000"/>
          </a:xfrm>
          <a:prstGeom prst="rect">
            <a:avLst/>
          </a:prstGeom>
          <a:solidFill>
            <a:srgbClr val="FFB706"/>
          </a:solidFill>
          <a:ln>
            <a:noFill/>
          </a:ln>
          <a:effectLst>
            <a:outerShdw blurRad="214313" dist="66675" dir="1620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3"/>
          <p:cNvSpPr/>
          <p:nvPr/>
        </p:nvSpPr>
        <p:spPr>
          <a:xfrm>
            <a:off x="860733" y="-1367"/>
            <a:ext cx="9808400" cy="6858000"/>
          </a:xfrm>
          <a:prstGeom prst="rect">
            <a:avLst/>
          </a:prstGeom>
          <a:solidFill>
            <a:srgbClr val="F3F3F3"/>
          </a:solidFill>
          <a:ln>
            <a:noFill/>
          </a:ln>
          <a:effectLst>
            <a:outerShdw blurRad="214313" dist="66675" dir="1404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3"/>
          <p:cNvSpPr txBox="1"/>
          <p:nvPr/>
        </p:nvSpPr>
        <p:spPr>
          <a:xfrm rot="-5400000">
            <a:off x="8813233" y="2182633"/>
            <a:ext cx="52304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PAVILION</a:t>
            </a:r>
            <a:endParaRPr sz="2400" kern="0" dirty="0">
              <a:solidFill>
                <a:srgbClr val="FFFFFF"/>
              </a:solidFill>
              <a:latin typeface="Lato Light"/>
              <a:ea typeface="Lato Light"/>
              <a:cs typeface="Lato Light"/>
              <a:sym typeface="Lato Light"/>
            </a:endParaRPr>
          </a:p>
          <a:p>
            <a:pPr defTabSz="1219170">
              <a:buClr>
                <a:srgbClr val="000000"/>
              </a:buClr>
            </a:pPr>
            <a:r>
              <a:rPr lang="en" sz="2400" kern="0" dirty="0">
                <a:solidFill>
                  <a:srgbClr val="FFB706"/>
                </a:solidFill>
                <a:latin typeface="Lato"/>
                <a:ea typeface="Lato"/>
                <a:cs typeface="Lato"/>
                <a:sym typeface="Lato"/>
              </a:rPr>
              <a:t>S</a:t>
            </a:r>
            <a:r>
              <a:rPr lang="en" sz="2400" kern="0" dirty="0" smtClean="0">
                <a:solidFill>
                  <a:srgbClr val="FFB706"/>
                </a:solidFill>
                <a:latin typeface="Lato"/>
                <a:ea typeface="Lato"/>
                <a:cs typeface="Lato"/>
                <a:sym typeface="Lato"/>
              </a:rPr>
              <a:t>mall </a:t>
            </a:r>
            <a:r>
              <a:rPr lang="en" sz="2400" kern="0" dirty="0">
                <a:solidFill>
                  <a:srgbClr val="FFB706"/>
                </a:solidFill>
                <a:latin typeface="Lato"/>
                <a:ea typeface="Lato"/>
                <a:cs typeface="Lato"/>
                <a:sym typeface="Lato"/>
              </a:rPr>
              <a:t>active learning classrooms</a:t>
            </a:r>
            <a:endParaRPr sz="2400" kern="0" dirty="0">
              <a:solidFill>
                <a:srgbClr val="FFFFFF"/>
              </a:solidFill>
              <a:latin typeface="Lato Light"/>
              <a:ea typeface="Lato Light"/>
              <a:cs typeface="Lato Light"/>
              <a:sym typeface="Lato Light"/>
            </a:endParaRPr>
          </a:p>
        </p:txBody>
      </p:sp>
      <p:grpSp>
        <p:nvGrpSpPr>
          <p:cNvPr id="187" name="Google Shape;187;p23"/>
          <p:cNvGrpSpPr/>
          <p:nvPr/>
        </p:nvGrpSpPr>
        <p:grpSpPr>
          <a:xfrm>
            <a:off x="1339287" y="350801"/>
            <a:ext cx="4194413" cy="2887417"/>
            <a:chOff x="1004465" y="263100"/>
            <a:chExt cx="3145810" cy="2165563"/>
          </a:xfrm>
        </p:grpSpPr>
        <p:sp>
          <p:nvSpPr>
            <p:cNvPr id="188" name="Google Shape;188;p23"/>
            <p:cNvSpPr/>
            <p:nvPr/>
          </p:nvSpPr>
          <p:spPr>
            <a:xfrm>
              <a:off x="1004465" y="2032663"/>
              <a:ext cx="3145800" cy="396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a:solidFill>
                    <a:srgbClr val="FFFFFF"/>
                  </a:solidFill>
                  <a:latin typeface="Lato"/>
                  <a:ea typeface="Lato"/>
                  <a:cs typeface="Lato"/>
                  <a:sym typeface="Lato"/>
                </a:rPr>
                <a:t>Flexible Seating Layouts</a:t>
              </a:r>
              <a:endParaRPr sz="2000" kern="0">
                <a:solidFill>
                  <a:srgbClr val="000000"/>
                </a:solidFill>
                <a:latin typeface="Lato"/>
                <a:ea typeface="Lato"/>
                <a:cs typeface="Lato"/>
                <a:sym typeface="Lato"/>
              </a:endParaRPr>
            </a:p>
          </p:txBody>
        </p:sp>
        <p:pic>
          <p:nvPicPr>
            <p:cNvPr id="189" name="Google Shape;189;p23"/>
            <p:cNvPicPr preferRelativeResize="0"/>
            <p:nvPr/>
          </p:nvPicPr>
          <p:blipFill>
            <a:blip r:embed="rId5" cstate="hqprint">
              <a:alphaModFix/>
              <a:extLst>
                <a:ext uri="{28A0092B-C50C-407E-A947-70E740481C1C}">
                  <a14:useLocalDpi xmlns:a14="http://schemas.microsoft.com/office/drawing/2010/main" val="0"/>
                </a:ext>
              </a:extLst>
            </a:blip>
            <a:stretch>
              <a:fillRect/>
            </a:stretch>
          </p:blipFill>
          <p:spPr>
            <a:xfrm>
              <a:off x="1004475" y="263100"/>
              <a:ext cx="3145800" cy="1770045"/>
            </a:xfrm>
            <a:prstGeom prst="rect">
              <a:avLst/>
            </a:prstGeom>
            <a:noFill/>
            <a:ln>
              <a:noFill/>
            </a:ln>
          </p:spPr>
        </p:pic>
      </p:grpSp>
      <p:grpSp>
        <p:nvGrpSpPr>
          <p:cNvPr id="190" name="Google Shape;190;p23"/>
          <p:cNvGrpSpPr/>
          <p:nvPr/>
        </p:nvGrpSpPr>
        <p:grpSpPr>
          <a:xfrm>
            <a:off x="6004242" y="3617034"/>
            <a:ext cx="4196237" cy="2887417"/>
            <a:chOff x="4503181" y="2712775"/>
            <a:chExt cx="3147178" cy="2165563"/>
          </a:xfrm>
        </p:grpSpPr>
        <p:sp>
          <p:nvSpPr>
            <p:cNvPr id="191" name="Google Shape;191;p23"/>
            <p:cNvSpPr/>
            <p:nvPr/>
          </p:nvSpPr>
          <p:spPr>
            <a:xfrm>
              <a:off x="4504559" y="4482338"/>
              <a:ext cx="3145800" cy="396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a:solidFill>
                    <a:srgbClr val="FFFFFF"/>
                  </a:solidFill>
                  <a:latin typeface="Lato"/>
                  <a:ea typeface="Lato"/>
                  <a:cs typeface="Lato"/>
                  <a:sym typeface="Lato"/>
                </a:rPr>
                <a:t>Whiteboards Everywhere</a:t>
              </a:r>
              <a:endParaRPr sz="2000" i="1" kern="0">
                <a:solidFill>
                  <a:srgbClr val="FFFFFF"/>
                </a:solidFill>
                <a:latin typeface="Lato"/>
                <a:ea typeface="Lato"/>
                <a:cs typeface="Lato"/>
                <a:sym typeface="Lato"/>
              </a:endParaRPr>
            </a:p>
          </p:txBody>
        </p:sp>
        <p:pic>
          <p:nvPicPr>
            <p:cNvPr id="192" name="Google Shape;192;p23"/>
            <p:cNvPicPr preferRelativeResize="0"/>
            <p:nvPr/>
          </p:nvPicPr>
          <p:blipFill>
            <a:blip r:embed="rId6" cstate="hqprint">
              <a:alphaModFix/>
              <a:extLst>
                <a:ext uri="{28A0092B-C50C-407E-A947-70E740481C1C}">
                  <a14:useLocalDpi xmlns:a14="http://schemas.microsoft.com/office/drawing/2010/main" val="0"/>
                </a:ext>
              </a:extLst>
            </a:blip>
            <a:stretch>
              <a:fillRect/>
            </a:stretch>
          </p:blipFill>
          <p:spPr>
            <a:xfrm>
              <a:off x="4503181" y="2712775"/>
              <a:ext cx="3145822" cy="1770049"/>
            </a:xfrm>
            <a:prstGeom prst="rect">
              <a:avLst/>
            </a:prstGeom>
            <a:noFill/>
            <a:ln>
              <a:noFill/>
            </a:ln>
          </p:spPr>
        </p:pic>
      </p:grpSp>
      <p:grpSp>
        <p:nvGrpSpPr>
          <p:cNvPr id="193" name="Google Shape;193;p23"/>
          <p:cNvGrpSpPr/>
          <p:nvPr/>
        </p:nvGrpSpPr>
        <p:grpSpPr>
          <a:xfrm>
            <a:off x="5996154" y="350817"/>
            <a:ext cx="4194413" cy="2887400"/>
            <a:chOff x="4497115" y="263113"/>
            <a:chExt cx="3145810" cy="2165550"/>
          </a:xfrm>
        </p:grpSpPr>
        <p:sp>
          <p:nvSpPr>
            <p:cNvPr id="194" name="Google Shape;194;p23"/>
            <p:cNvSpPr/>
            <p:nvPr/>
          </p:nvSpPr>
          <p:spPr>
            <a:xfrm>
              <a:off x="4497115" y="2032663"/>
              <a:ext cx="3145800" cy="396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a:solidFill>
                    <a:srgbClr val="FFFFFF"/>
                  </a:solidFill>
                  <a:latin typeface="Lato"/>
                  <a:ea typeface="Lato"/>
                  <a:cs typeface="Lato"/>
                  <a:sym typeface="Lato"/>
                </a:rPr>
                <a:t>More Space Per Student</a:t>
              </a:r>
              <a:endParaRPr sz="2000" i="1" kern="0">
                <a:solidFill>
                  <a:srgbClr val="FFFFFF"/>
                </a:solidFill>
                <a:latin typeface="Lato"/>
                <a:ea typeface="Lato"/>
                <a:cs typeface="Lato"/>
                <a:sym typeface="Lato"/>
              </a:endParaRPr>
            </a:p>
          </p:txBody>
        </p:sp>
        <p:pic>
          <p:nvPicPr>
            <p:cNvPr id="195" name="Google Shape;195;p23"/>
            <p:cNvPicPr preferRelativeResize="0"/>
            <p:nvPr/>
          </p:nvPicPr>
          <p:blipFill>
            <a:blip r:embed="rId7" cstate="hqprint">
              <a:alphaModFix/>
              <a:extLst>
                <a:ext uri="{28A0092B-C50C-407E-A947-70E740481C1C}">
                  <a14:useLocalDpi xmlns:a14="http://schemas.microsoft.com/office/drawing/2010/main" val="0"/>
                </a:ext>
              </a:extLst>
            </a:blip>
            <a:stretch>
              <a:fillRect/>
            </a:stretch>
          </p:blipFill>
          <p:spPr>
            <a:xfrm>
              <a:off x="4497125" y="263113"/>
              <a:ext cx="3145800" cy="1770024"/>
            </a:xfrm>
            <a:prstGeom prst="rect">
              <a:avLst/>
            </a:prstGeom>
            <a:noFill/>
            <a:ln>
              <a:noFill/>
            </a:ln>
          </p:spPr>
        </p:pic>
      </p:grpSp>
      <p:grpSp>
        <p:nvGrpSpPr>
          <p:cNvPr id="196" name="Google Shape;196;p23"/>
          <p:cNvGrpSpPr/>
          <p:nvPr/>
        </p:nvGrpSpPr>
        <p:grpSpPr>
          <a:xfrm>
            <a:off x="1339287" y="3617034"/>
            <a:ext cx="4194400" cy="2887417"/>
            <a:chOff x="1004465" y="2712775"/>
            <a:chExt cx="3145800" cy="2165563"/>
          </a:xfrm>
        </p:grpSpPr>
        <p:sp>
          <p:nvSpPr>
            <p:cNvPr id="197" name="Google Shape;197;p23"/>
            <p:cNvSpPr/>
            <p:nvPr/>
          </p:nvSpPr>
          <p:spPr>
            <a:xfrm>
              <a:off x="1004465" y="4482338"/>
              <a:ext cx="3145800" cy="396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a:solidFill>
                    <a:srgbClr val="FFFFFF"/>
                  </a:solidFill>
                  <a:latin typeface="Lato"/>
                  <a:ea typeface="Lato"/>
                  <a:cs typeface="Lato"/>
                  <a:sym typeface="Lato"/>
                </a:rPr>
                <a:t>Wireless Projection</a:t>
              </a:r>
              <a:endParaRPr sz="2000" i="1" kern="0">
                <a:solidFill>
                  <a:srgbClr val="FFFFFF"/>
                </a:solidFill>
                <a:latin typeface="Lato"/>
                <a:ea typeface="Lato"/>
                <a:cs typeface="Lato"/>
                <a:sym typeface="Lato"/>
              </a:endParaRPr>
            </a:p>
          </p:txBody>
        </p:sp>
        <p:pic>
          <p:nvPicPr>
            <p:cNvPr id="198" name="Google Shape;198;p23"/>
            <p:cNvPicPr preferRelativeResize="0"/>
            <p:nvPr/>
          </p:nvPicPr>
          <p:blipFill>
            <a:blip r:embed="rId8" cstate="hqprint">
              <a:alphaModFix/>
              <a:extLst>
                <a:ext uri="{28A0092B-C50C-407E-A947-70E740481C1C}">
                  <a14:useLocalDpi xmlns:a14="http://schemas.microsoft.com/office/drawing/2010/main" val="0"/>
                </a:ext>
              </a:extLst>
            </a:blip>
            <a:stretch>
              <a:fillRect/>
            </a:stretch>
          </p:blipFill>
          <p:spPr>
            <a:xfrm>
              <a:off x="1004475" y="2712775"/>
              <a:ext cx="3145755" cy="1769999"/>
            </a:xfrm>
            <a:prstGeom prst="rect">
              <a:avLst/>
            </a:prstGeom>
            <a:noFill/>
            <a:ln>
              <a:noFill/>
            </a:ln>
          </p:spPr>
        </p:pic>
      </p:grpSp>
    </p:spTree>
    <p:extLst>
      <p:ext uri="{BB962C8B-B14F-4D97-AF65-F5344CB8AC3E}">
        <p14:creationId xmlns:p14="http://schemas.microsoft.com/office/powerpoint/2010/main" val="31566095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2"/>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162" name="Google Shape;162;p22"/>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163" name="Google Shape;163;p22"/>
          <p:cNvSpPr/>
          <p:nvPr/>
        </p:nvSpPr>
        <p:spPr>
          <a:xfrm>
            <a:off x="659100" y="-1383"/>
            <a:ext cx="602400" cy="6858000"/>
          </a:xfrm>
          <a:prstGeom prst="rect">
            <a:avLst/>
          </a:prstGeom>
          <a:solidFill>
            <a:srgbClr val="FFB706"/>
          </a:solidFill>
          <a:ln>
            <a:noFill/>
          </a:ln>
          <a:effectLst>
            <a:outerShdw blurRad="214313" dist="66675" dir="1620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2"/>
          <p:cNvSpPr/>
          <p:nvPr/>
        </p:nvSpPr>
        <p:spPr>
          <a:xfrm>
            <a:off x="860733" y="-1367"/>
            <a:ext cx="9808400" cy="6858000"/>
          </a:xfrm>
          <a:prstGeom prst="rect">
            <a:avLst/>
          </a:prstGeom>
          <a:solidFill>
            <a:srgbClr val="F3F3F3"/>
          </a:solidFill>
          <a:ln>
            <a:noFill/>
          </a:ln>
          <a:effectLst>
            <a:outerShdw blurRad="214313" dist="66675" dir="1404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2"/>
          <p:cNvSpPr txBox="1"/>
          <p:nvPr/>
        </p:nvSpPr>
        <p:spPr>
          <a:xfrm rot="-5400000">
            <a:off x="8862833" y="2232233"/>
            <a:ext cx="51312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PAVILION</a:t>
            </a:r>
            <a:endParaRPr sz="2400" kern="0" dirty="0">
              <a:solidFill>
                <a:srgbClr val="FFFFFF"/>
              </a:solidFill>
              <a:latin typeface="Lato Light"/>
              <a:ea typeface="Lato Light"/>
              <a:cs typeface="Lato Light"/>
              <a:sym typeface="Lato Light"/>
            </a:endParaRPr>
          </a:p>
          <a:p>
            <a:pPr defTabSz="1219170">
              <a:buClr>
                <a:srgbClr val="000000"/>
              </a:buClr>
            </a:pPr>
            <a:r>
              <a:rPr lang="en" sz="2400" kern="0" dirty="0">
                <a:solidFill>
                  <a:srgbClr val="FFB706"/>
                </a:solidFill>
                <a:latin typeface="Lato"/>
                <a:ea typeface="Lato"/>
                <a:cs typeface="Lato"/>
                <a:sym typeface="Lato"/>
              </a:rPr>
              <a:t>L</a:t>
            </a:r>
            <a:r>
              <a:rPr lang="en" sz="2400" kern="0" dirty="0" smtClean="0">
                <a:solidFill>
                  <a:srgbClr val="FFB706"/>
                </a:solidFill>
                <a:latin typeface="Lato"/>
                <a:ea typeface="Lato"/>
                <a:cs typeface="Lato"/>
                <a:sym typeface="Lato"/>
              </a:rPr>
              <a:t>arge </a:t>
            </a:r>
            <a:r>
              <a:rPr lang="en" sz="2400" kern="0" dirty="0">
                <a:solidFill>
                  <a:srgbClr val="FFB706"/>
                </a:solidFill>
                <a:latin typeface="Lato"/>
                <a:ea typeface="Lato"/>
                <a:cs typeface="Lato"/>
                <a:sym typeface="Lato"/>
              </a:rPr>
              <a:t>active learning classrooms</a:t>
            </a:r>
            <a:endParaRPr sz="2400" kern="0" dirty="0">
              <a:solidFill>
                <a:srgbClr val="FFFFFF"/>
              </a:solidFill>
              <a:latin typeface="Lato Light"/>
              <a:ea typeface="Lato Light"/>
              <a:cs typeface="Lato Light"/>
              <a:sym typeface="Lato Light"/>
            </a:endParaRPr>
          </a:p>
        </p:txBody>
      </p:sp>
      <p:grpSp>
        <p:nvGrpSpPr>
          <p:cNvPr id="166" name="Google Shape;166;p22"/>
          <p:cNvGrpSpPr/>
          <p:nvPr/>
        </p:nvGrpSpPr>
        <p:grpSpPr>
          <a:xfrm>
            <a:off x="5996153" y="350167"/>
            <a:ext cx="4202512" cy="2888051"/>
            <a:chOff x="4497115" y="262625"/>
            <a:chExt cx="3151884" cy="2166038"/>
          </a:xfrm>
        </p:grpSpPr>
        <p:sp>
          <p:nvSpPr>
            <p:cNvPr id="167" name="Google Shape;167;p22"/>
            <p:cNvSpPr/>
            <p:nvPr/>
          </p:nvSpPr>
          <p:spPr>
            <a:xfrm>
              <a:off x="4497115" y="2032663"/>
              <a:ext cx="3145800" cy="396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a:solidFill>
                    <a:srgbClr val="FFFFFF"/>
                  </a:solidFill>
                  <a:latin typeface="Lato"/>
                  <a:ea typeface="Lato"/>
                  <a:cs typeface="Lato"/>
                  <a:sym typeface="Lato"/>
                </a:rPr>
                <a:t>Student Collaboration Displays</a:t>
              </a:r>
              <a:endParaRPr sz="2000" i="1" kern="0">
                <a:solidFill>
                  <a:srgbClr val="FFFFFF"/>
                </a:solidFill>
                <a:latin typeface="Lato"/>
                <a:ea typeface="Lato"/>
                <a:cs typeface="Lato"/>
                <a:sym typeface="Lato"/>
              </a:endParaRPr>
            </a:p>
          </p:txBody>
        </p:sp>
        <p:pic>
          <p:nvPicPr>
            <p:cNvPr id="168" name="Google Shape;168;p22"/>
            <p:cNvPicPr preferRelativeResize="0"/>
            <p:nvPr/>
          </p:nvPicPr>
          <p:blipFill>
            <a:blip r:embed="rId5" cstate="hqprint">
              <a:alphaModFix/>
              <a:extLst>
                <a:ext uri="{28A0092B-C50C-407E-A947-70E740481C1C}">
                  <a14:useLocalDpi xmlns:a14="http://schemas.microsoft.com/office/drawing/2010/main" val="0"/>
                </a:ext>
              </a:extLst>
            </a:blip>
            <a:stretch>
              <a:fillRect/>
            </a:stretch>
          </p:blipFill>
          <p:spPr>
            <a:xfrm>
              <a:off x="4503200" y="262625"/>
              <a:ext cx="3145800" cy="1770045"/>
            </a:xfrm>
            <a:prstGeom prst="rect">
              <a:avLst/>
            </a:prstGeom>
            <a:noFill/>
            <a:ln>
              <a:noFill/>
            </a:ln>
          </p:spPr>
        </p:pic>
      </p:grpSp>
      <p:grpSp>
        <p:nvGrpSpPr>
          <p:cNvPr id="169" name="Google Shape;169;p22"/>
          <p:cNvGrpSpPr/>
          <p:nvPr/>
        </p:nvGrpSpPr>
        <p:grpSpPr>
          <a:xfrm>
            <a:off x="5996154" y="3617034"/>
            <a:ext cx="4194413" cy="2887417"/>
            <a:chOff x="4497115" y="2712775"/>
            <a:chExt cx="3145810" cy="2165563"/>
          </a:xfrm>
        </p:grpSpPr>
        <p:sp>
          <p:nvSpPr>
            <p:cNvPr id="170" name="Google Shape;170;p22"/>
            <p:cNvSpPr/>
            <p:nvPr/>
          </p:nvSpPr>
          <p:spPr>
            <a:xfrm>
              <a:off x="4497115" y="4482338"/>
              <a:ext cx="3145800" cy="396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a:solidFill>
                    <a:srgbClr val="FFFFFF"/>
                  </a:solidFill>
                  <a:latin typeface="Lato"/>
                  <a:ea typeface="Lato"/>
                  <a:cs typeface="Lato"/>
                  <a:sym typeface="Lato"/>
                </a:rPr>
                <a:t>Whiteboards Everywhere</a:t>
              </a:r>
              <a:endParaRPr sz="2000" i="1" kern="0">
                <a:solidFill>
                  <a:srgbClr val="FFFFFF"/>
                </a:solidFill>
                <a:latin typeface="Lato"/>
                <a:ea typeface="Lato"/>
                <a:cs typeface="Lato"/>
                <a:sym typeface="Lato"/>
              </a:endParaRPr>
            </a:p>
          </p:txBody>
        </p:sp>
        <p:pic>
          <p:nvPicPr>
            <p:cNvPr id="171" name="Google Shape;171;p22"/>
            <p:cNvPicPr preferRelativeResize="0"/>
            <p:nvPr/>
          </p:nvPicPr>
          <p:blipFill>
            <a:blip r:embed="rId6" cstate="hqprint">
              <a:alphaModFix/>
              <a:extLst>
                <a:ext uri="{28A0092B-C50C-407E-A947-70E740481C1C}">
                  <a14:useLocalDpi xmlns:a14="http://schemas.microsoft.com/office/drawing/2010/main" val="0"/>
                </a:ext>
              </a:extLst>
            </a:blip>
            <a:stretch>
              <a:fillRect/>
            </a:stretch>
          </p:blipFill>
          <p:spPr>
            <a:xfrm>
              <a:off x="4497126" y="2712775"/>
              <a:ext cx="3145800" cy="1770041"/>
            </a:xfrm>
            <a:prstGeom prst="rect">
              <a:avLst/>
            </a:prstGeom>
            <a:noFill/>
            <a:ln>
              <a:noFill/>
            </a:ln>
          </p:spPr>
        </p:pic>
      </p:grpSp>
      <p:grpSp>
        <p:nvGrpSpPr>
          <p:cNvPr id="172" name="Google Shape;172;p22"/>
          <p:cNvGrpSpPr/>
          <p:nvPr/>
        </p:nvGrpSpPr>
        <p:grpSpPr>
          <a:xfrm>
            <a:off x="1339287" y="3617034"/>
            <a:ext cx="4197117" cy="2887417"/>
            <a:chOff x="1004465" y="2712775"/>
            <a:chExt cx="3147838" cy="2165563"/>
          </a:xfrm>
        </p:grpSpPr>
        <p:sp>
          <p:nvSpPr>
            <p:cNvPr id="173" name="Google Shape;173;p22"/>
            <p:cNvSpPr/>
            <p:nvPr/>
          </p:nvSpPr>
          <p:spPr>
            <a:xfrm>
              <a:off x="1004465" y="4482338"/>
              <a:ext cx="3145800" cy="396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a:solidFill>
                    <a:srgbClr val="FFFFFF"/>
                  </a:solidFill>
                  <a:latin typeface="Lato"/>
                  <a:ea typeface="Lato"/>
                  <a:cs typeface="Lato"/>
                  <a:sym typeface="Lato"/>
                </a:rPr>
                <a:t>Wireless Projection</a:t>
              </a:r>
              <a:endParaRPr sz="2000" i="1" kern="0">
                <a:solidFill>
                  <a:srgbClr val="FFFFFF"/>
                </a:solidFill>
                <a:latin typeface="Lato"/>
                <a:ea typeface="Lato"/>
                <a:cs typeface="Lato"/>
                <a:sym typeface="Lato"/>
              </a:endParaRPr>
            </a:p>
          </p:txBody>
        </p:sp>
        <p:pic>
          <p:nvPicPr>
            <p:cNvPr id="174" name="Google Shape;174;p22"/>
            <p:cNvPicPr preferRelativeResize="0"/>
            <p:nvPr/>
          </p:nvPicPr>
          <p:blipFill>
            <a:blip r:embed="rId7" cstate="hqprint">
              <a:alphaModFix/>
              <a:extLst>
                <a:ext uri="{28A0092B-C50C-407E-A947-70E740481C1C}">
                  <a14:useLocalDpi xmlns:a14="http://schemas.microsoft.com/office/drawing/2010/main" val="0"/>
                </a:ext>
              </a:extLst>
            </a:blip>
            <a:stretch>
              <a:fillRect/>
            </a:stretch>
          </p:blipFill>
          <p:spPr>
            <a:xfrm>
              <a:off x="1004475" y="2712775"/>
              <a:ext cx="3147828" cy="1770049"/>
            </a:xfrm>
            <a:prstGeom prst="rect">
              <a:avLst/>
            </a:prstGeom>
            <a:noFill/>
            <a:ln>
              <a:noFill/>
            </a:ln>
          </p:spPr>
        </p:pic>
      </p:grpSp>
      <p:grpSp>
        <p:nvGrpSpPr>
          <p:cNvPr id="175" name="Google Shape;175;p22"/>
          <p:cNvGrpSpPr/>
          <p:nvPr/>
        </p:nvGrpSpPr>
        <p:grpSpPr>
          <a:xfrm>
            <a:off x="1339287" y="350162"/>
            <a:ext cx="4194413" cy="2888055"/>
            <a:chOff x="1004465" y="262621"/>
            <a:chExt cx="3145810" cy="2166041"/>
          </a:xfrm>
        </p:grpSpPr>
        <p:sp>
          <p:nvSpPr>
            <p:cNvPr id="176" name="Google Shape;176;p22"/>
            <p:cNvSpPr/>
            <p:nvPr/>
          </p:nvSpPr>
          <p:spPr>
            <a:xfrm>
              <a:off x="1004465" y="2032663"/>
              <a:ext cx="3145800" cy="396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a:solidFill>
                    <a:srgbClr val="FFFFFF"/>
                  </a:solidFill>
                  <a:latin typeface="Lato"/>
                  <a:ea typeface="Lato"/>
                  <a:cs typeface="Lato"/>
                  <a:sym typeface="Lato"/>
                </a:rPr>
                <a:t>Pod Seating Layout</a:t>
              </a:r>
              <a:endParaRPr sz="2000" i="1" kern="0">
                <a:solidFill>
                  <a:srgbClr val="FFFFFF"/>
                </a:solidFill>
                <a:latin typeface="Lato"/>
                <a:ea typeface="Lato"/>
                <a:cs typeface="Lato"/>
                <a:sym typeface="Lato"/>
              </a:endParaRPr>
            </a:p>
          </p:txBody>
        </p:sp>
        <p:pic>
          <p:nvPicPr>
            <p:cNvPr id="177" name="Google Shape;177;p22"/>
            <p:cNvPicPr preferRelativeResize="0"/>
            <p:nvPr/>
          </p:nvPicPr>
          <p:blipFill>
            <a:blip r:embed="rId8" cstate="hqprint">
              <a:alphaModFix/>
              <a:extLst>
                <a:ext uri="{28A0092B-C50C-407E-A947-70E740481C1C}">
                  <a14:useLocalDpi xmlns:a14="http://schemas.microsoft.com/office/drawing/2010/main" val="0"/>
                </a:ext>
              </a:extLst>
            </a:blip>
            <a:stretch>
              <a:fillRect/>
            </a:stretch>
          </p:blipFill>
          <p:spPr>
            <a:xfrm>
              <a:off x="1004476" y="262621"/>
              <a:ext cx="3145800" cy="1770011"/>
            </a:xfrm>
            <a:prstGeom prst="rect">
              <a:avLst/>
            </a:prstGeom>
            <a:noFill/>
            <a:ln>
              <a:noFill/>
            </a:ln>
          </p:spPr>
        </p:pic>
      </p:grpSp>
    </p:spTree>
    <p:extLst>
      <p:ext uri="{BB962C8B-B14F-4D97-AF65-F5344CB8AC3E}">
        <p14:creationId xmlns:p14="http://schemas.microsoft.com/office/powerpoint/2010/main" val="38771797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3"/>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183" name="Google Shape;183;p23"/>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184" name="Google Shape;184;p23"/>
          <p:cNvSpPr/>
          <p:nvPr/>
        </p:nvSpPr>
        <p:spPr>
          <a:xfrm>
            <a:off x="659100" y="-1383"/>
            <a:ext cx="602400" cy="6858000"/>
          </a:xfrm>
          <a:prstGeom prst="rect">
            <a:avLst/>
          </a:prstGeom>
          <a:solidFill>
            <a:srgbClr val="FFB706"/>
          </a:solidFill>
          <a:ln>
            <a:noFill/>
          </a:ln>
          <a:effectLst>
            <a:outerShdw blurRad="214313" dist="66675" dir="1620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3"/>
          <p:cNvSpPr/>
          <p:nvPr/>
        </p:nvSpPr>
        <p:spPr>
          <a:xfrm>
            <a:off x="860733" y="-1367"/>
            <a:ext cx="9808400" cy="6858000"/>
          </a:xfrm>
          <a:prstGeom prst="rect">
            <a:avLst/>
          </a:prstGeom>
          <a:solidFill>
            <a:srgbClr val="F3F3F3"/>
          </a:solidFill>
          <a:ln>
            <a:noFill/>
          </a:ln>
          <a:effectLst>
            <a:outerShdw blurRad="214313" dist="66675" dir="1404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0" name="Picture 2" descr="https://lh3.googleusercontent.com/Ig65J2qDJY2gXqMqe-TejiPQCN0gpiOb811FA3odn9oucTqN5gaYJAPUYeF7OSphefWT8xFsNGLQHVP6Tt9fhxdRDOoeJDMWh1l_IlP3C28VN95dEOlYR8R_FoLFQSROROKB5Psrhjw"/>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339186" y="360648"/>
            <a:ext cx="4194453" cy="2799797"/>
          </a:xfrm>
          <a:prstGeom prst="rect">
            <a:avLst/>
          </a:prstGeom>
          <a:noFill/>
          <a:extLst>
            <a:ext uri="{909E8E84-426E-40DD-AFC4-6F175D3DCCD1}">
              <a14:hiddenFill xmlns:a14="http://schemas.microsoft.com/office/drawing/2010/main">
                <a:solidFill>
                  <a:srgbClr val="FFFFFF"/>
                </a:solidFill>
              </a14:hiddenFill>
            </a:ext>
          </a:extLst>
        </p:spPr>
      </p:pic>
      <p:sp>
        <p:nvSpPr>
          <p:cNvPr id="186" name="Google Shape;186;p23"/>
          <p:cNvSpPr txBox="1"/>
          <p:nvPr/>
        </p:nvSpPr>
        <p:spPr>
          <a:xfrm rot="-5400000">
            <a:off x="8813233" y="2182633"/>
            <a:ext cx="52304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a:t>
            </a:r>
            <a:r>
              <a:rPr lang="en" sz="2400" kern="0" dirty="0" smtClean="0">
                <a:solidFill>
                  <a:srgbClr val="FFFFFF"/>
                </a:solidFill>
                <a:latin typeface="Lato Light"/>
                <a:ea typeface="Lato Light"/>
                <a:cs typeface="Lato Light"/>
                <a:sym typeface="Lato Light"/>
              </a:rPr>
              <a:t>PAVILION</a:t>
            </a:r>
            <a:endParaRPr lang="en" sz="2400" kern="0" dirty="0">
              <a:solidFill>
                <a:srgbClr val="FFFFFF"/>
              </a:solidFill>
              <a:latin typeface="Lato Light"/>
              <a:ea typeface="Lato Light"/>
              <a:cs typeface="Lato Light"/>
              <a:sym typeface="Lato Light"/>
            </a:endParaRPr>
          </a:p>
          <a:p>
            <a:pPr defTabSz="1219170">
              <a:buClr>
                <a:srgbClr val="000000"/>
              </a:buClr>
            </a:pPr>
            <a:r>
              <a:rPr lang="en-US" sz="2400" kern="0" dirty="0">
                <a:solidFill>
                  <a:srgbClr val="FFB706"/>
                </a:solidFill>
                <a:latin typeface="Lato"/>
                <a:ea typeface="Lato"/>
                <a:cs typeface="Lato"/>
                <a:sym typeface="Lato"/>
              </a:rPr>
              <a:t>C</a:t>
            </a:r>
            <a:r>
              <a:rPr lang="en" sz="2400" kern="0" dirty="0" smtClean="0">
                <a:solidFill>
                  <a:srgbClr val="FFB706"/>
                </a:solidFill>
                <a:latin typeface="Lato"/>
                <a:ea typeface="Lato"/>
                <a:cs typeface="Lato"/>
                <a:sym typeface="Lato"/>
              </a:rPr>
              <a:t>omputer classrooms</a:t>
            </a:r>
            <a:endParaRPr sz="2400" kern="0" dirty="0">
              <a:solidFill>
                <a:srgbClr val="FFFFFF"/>
              </a:solidFill>
              <a:latin typeface="Lato Light"/>
              <a:ea typeface="Lato Light"/>
              <a:cs typeface="Lato Light"/>
              <a:sym typeface="Lato Light"/>
            </a:endParaRPr>
          </a:p>
        </p:txBody>
      </p:sp>
      <p:sp>
        <p:nvSpPr>
          <p:cNvPr id="188" name="Google Shape;188;p23"/>
          <p:cNvSpPr/>
          <p:nvPr/>
        </p:nvSpPr>
        <p:spPr>
          <a:xfrm>
            <a:off x="1339287" y="2710218"/>
            <a:ext cx="4194400" cy="528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dirty="0" smtClean="0">
                <a:solidFill>
                  <a:srgbClr val="FFFFFF"/>
                </a:solidFill>
                <a:latin typeface="Lato"/>
                <a:ea typeface="Lato"/>
                <a:cs typeface="Lato"/>
                <a:sym typeface="Lato"/>
              </a:rPr>
              <a:t>30” Deep Tables</a:t>
            </a:r>
            <a:endParaRPr sz="2000" kern="0" dirty="0">
              <a:solidFill>
                <a:srgbClr val="000000"/>
              </a:solidFill>
              <a:latin typeface="Lato"/>
              <a:ea typeface="Lato"/>
              <a:cs typeface="Lato"/>
              <a:sym typeface="Lato"/>
            </a:endParaRPr>
          </a:p>
        </p:txBody>
      </p:sp>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673889" y="3603715"/>
            <a:ext cx="4197096" cy="2801785"/>
          </a:xfrm>
          <a:prstGeom prst="rect">
            <a:avLst/>
          </a:prstGeom>
        </p:spPr>
      </p:pic>
      <p:sp>
        <p:nvSpPr>
          <p:cNvPr id="191" name="Google Shape;191;p23"/>
          <p:cNvSpPr/>
          <p:nvPr/>
        </p:nvSpPr>
        <p:spPr>
          <a:xfrm>
            <a:off x="3676585" y="5963133"/>
            <a:ext cx="4194400" cy="528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dirty="0" smtClean="0">
                <a:solidFill>
                  <a:srgbClr val="FFFFFF"/>
                </a:solidFill>
                <a:latin typeface="Lato"/>
                <a:ea typeface="Lato"/>
                <a:cs typeface="Lato"/>
                <a:sym typeface="Lato"/>
              </a:rPr>
              <a:t>Divisible Room w/ Skyfold Partition</a:t>
            </a:r>
            <a:endParaRPr sz="2000" i="1" kern="0" dirty="0">
              <a:solidFill>
                <a:srgbClr val="FFFFFF"/>
              </a:solidFill>
              <a:latin typeface="Lato"/>
              <a:ea typeface="Lato"/>
              <a:cs typeface="Lato"/>
              <a:sym typeface="Lato"/>
            </a:endParaRPr>
          </a:p>
        </p:txBody>
      </p:sp>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993458" y="358660"/>
            <a:ext cx="4197096" cy="2801785"/>
          </a:xfrm>
          <a:prstGeom prst="rect">
            <a:avLst/>
          </a:prstGeom>
        </p:spPr>
      </p:pic>
      <p:sp>
        <p:nvSpPr>
          <p:cNvPr id="194" name="Google Shape;194;p23"/>
          <p:cNvSpPr/>
          <p:nvPr/>
        </p:nvSpPr>
        <p:spPr>
          <a:xfrm>
            <a:off x="5996154" y="2710217"/>
            <a:ext cx="4194400" cy="528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dirty="0" smtClean="0">
                <a:solidFill>
                  <a:srgbClr val="FFFFFF"/>
                </a:solidFill>
                <a:latin typeface="Lato"/>
                <a:ea typeface="Lato"/>
                <a:cs typeface="Lato"/>
                <a:sym typeface="Lato"/>
              </a:rPr>
              <a:t>Defined Instructor Stations</a:t>
            </a:r>
            <a:endParaRPr sz="2000" i="1" kern="0" dirty="0">
              <a:solidFill>
                <a:srgbClr val="FFFFFF"/>
              </a:solidFill>
              <a:latin typeface="Lato"/>
              <a:ea typeface="Lato"/>
              <a:cs typeface="Lato"/>
              <a:sym typeface="Lato"/>
            </a:endParaRPr>
          </a:p>
        </p:txBody>
      </p:sp>
    </p:spTree>
    <p:extLst>
      <p:ext uri="{BB962C8B-B14F-4D97-AF65-F5344CB8AC3E}">
        <p14:creationId xmlns:p14="http://schemas.microsoft.com/office/powerpoint/2010/main" val="13207317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1"/>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141" name="Google Shape;141;p21"/>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142" name="Google Shape;142;p21"/>
          <p:cNvSpPr/>
          <p:nvPr/>
        </p:nvSpPr>
        <p:spPr>
          <a:xfrm>
            <a:off x="659100" y="-1383"/>
            <a:ext cx="602400" cy="6858000"/>
          </a:xfrm>
          <a:prstGeom prst="rect">
            <a:avLst/>
          </a:prstGeom>
          <a:solidFill>
            <a:srgbClr val="FFB706"/>
          </a:solidFill>
          <a:ln>
            <a:noFill/>
          </a:ln>
          <a:effectLst>
            <a:outerShdw blurRad="214313" dist="66675" dir="1620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143;p21"/>
          <p:cNvSpPr/>
          <p:nvPr/>
        </p:nvSpPr>
        <p:spPr>
          <a:xfrm>
            <a:off x="860733" y="-1367"/>
            <a:ext cx="9808400" cy="6858000"/>
          </a:xfrm>
          <a:prstGeom prst="rect">
            <a:avLst/>
          </a:prstGeom>
          <a:solidFill>
            <a:srgbClr val="F3F3F3"/>
          </a:solidFill>
          <a:ln>
            <a:noFill/>
          </a:ln>
          <a:effectLst>
            <a:outerShdw blurRad="214313" dist="66675" dir="1404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144;p21"/>
          <p:cNvSpPr txBox="1"/>
          <p:nvPr/>
        </p:nvSpPr>
        <p:spPr>
          <a:xfrm rot="-5400000">
            <a:off x="8774233" y="2143633"/>
            <a:ext cx="53084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PAVILION</a:t>
            </a:r>
            <a:endParaRPr sz="2400" kern="0" dirty="0">
              <a:solidFill>
                <a:srgbClr val="FFFFFF"/>
              </a:solidFill>
              <a:latin typeface="Lato Light"/>
              <a:ea typeface="Lato Light"/>
              <a:cs typeface="Lato Light"/>
              <a:sym typeface="Lato Light"/>
            </a:endParaRPr>
          </a:p>
          <a:p>
            <a:pPr defTabSz="1219170">
              <a:buClr>
                <a:srgbClr val="000000"/>
              </a:buClr>
            </a:pPr>
            <a:r>
              <a:rPr lang="en" sz="2400" kern="0" dirty="0">
                <a:solidFill>
                  <a:srgbClr val="FFB706"/>
                </a:solidFill>
                <a:latin typeface="Lato"/>
                <a:ea typeface="Lato"/>
                <a:cs typeface="Lato"/>
                <a:sym typeface="Lato"/>
              </a:rPr>
              <a:t>A</a:t>
            </a:r>
            <a:r>
              <a:rPr lang="en" sz="2400" kern="0" dirty="0" smtClean="0">
                <a:solidFill>
                  <a:srgbClr val="FFB706"/>
                </a:solidFill>
                <a:latin typeface="Lato"/>
                <a:ea typeface="Lato"/>
                <a:cs typeface="Lato"/>
                <a:sym typeface="Lato"/>
              </a:rPr>
              <a:t>ctive </a:t>
            </a:r>
            <a:r>
              <a:rPr lang="en" sz="2400" kern="0" dirty="0">
                <a:solidFill>
                  <a:srgbClr val="FFB706"/>
                </a:solidFill>
                <a:latin typeface="Lato"/>
                <a:ea typeface="Lato"/>
                <a:cs typeface="Lato"/>
                <a:sym typeface="Lato"/>
              </a:rPr>
              <a:t>learning lecture halls</a:t>
            </a:r>
            <a:endParaRPr sz="2400" kern="0" dirty="0">
              <a:solidFill>
                <a:srgbClr val="FFFFFF"/>
              </a:solidFill>
              <a:latin typeface="Lato Light"/>
              <a:ea typeface="Lato Light"/>
              <a:cs typeface="Lato Light"/>
              <a:sym typeface="Lato Light"/>
            </a:endParaRPr>
          </a:p>
        </p:txBody>
      </p:sp>
      <p:grpSp>
        <p:nvGrpSpPr>
          <p:cNvPr id="145" name="Google Shape;145;p21"/>
          <p:cNvGrpSpPr/>
          <p:nvPr/>
        </p:nvGrpSpPr>
        <p:grpSpPr>
          <a:xfrm>
            <a:off x="5996154" y="3617031"/>
            <a:ext cx="4194412" cy="2887420"/>
            <a:chOff x="4497115" y="2712773"/>
            <a:chExt cx="3145809" cy="2165565"/>
          </a:xfrm>
        </p:grpSpPr>
        <p:sp>
          <p:nvSpPr>
            <p:cNvPr id="146" name="Google Shape;146;p21"/>
            <p:cNvSpPr/>
            <p:nvPr/>
          </p:nvSpPr>
          <p:spPr>
            <a:xfrm>
              <a:off x="4497115" y="4482338"/>
              <a:ext cx="3145800" cy="396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a:solidFill>
                    <a:srgbClr val="FFFFFF"/>
                  </a:solidFill>
                  <a:latin typeface="Lato"/>
                  <a:ea typeface="Lato"/>
                  <a:cs typeface="Lato"/>
                  <a:sym typeface="Lato"/>
                </a:rPr>
                <a:t>Power at Every Seat</a:t>
              </a:r>
              <a:endParaRPr sz="2000" i="1" kern="0">
                <a:solidFill>
                  <a:srgbClr val="FFFFFF"/>
                </a:solidFill>
                <a:latin typeface="Lato"/>
                <a:ea typeface="Lato"/>
                <a:cs typeface="Lato"/>
                <a:sym typeface="Lato"/>
              </a:endParaRPr>
            </a:p>
          </p:txBody>
        </p:sp>
        <p:pic>
          <p:nvPicPr>
            <p:cNvPr id="147" name="Google Shape;147;p21"/>
            <p:cNvPicPr preferRelativeResize="0"/>
            <p:nvPr/>
          </p:nvPicPr>
          <p:blipFill>
            <a:blip r:embed="rId5" cstate="hqprint">
              <a:alphaModFix/>
              <a:extLst>
                <a:ext uri="{28A0092B-C50C-407E-A947-70E740481C1C}">
                  <a14:useLocalDpi xmlns:a14="http://schemas.microsoft.com/office/drawing/2010/main" val="0"/>
                </a:ext>
              </a:extLst>
            </a:blip>
            <a:stretch>
              <a:fillRect/>
            </a:stretch>
          </p:blipFill>
          <p:spPr>
            <a:xfrm>
              <a:off x="4497124" y="2712773"/>
              <a:ext cx="3145800" cy="1768997"/>
            </a:xfrm>
            <a:prstGeom prst="rect">
              <a:avLst/>
            </a:prstGeom>
            <a:noFill/>
            <a:ln>
              <a:noFill/>
            </a:ln>
          </p:spPr>
        </p:pic>
      </p:grpSp>
      <p:grpSp>
        <p:nvGrpSpPr>
          <p:cNvPr id="148" name="Google Shape;148;p21"/>
          <p:cNvGrpSpPr/>
          <p:nvPr/>
        </p:nvGrpSpPr>
        <p:grpSpPr>
          <a:xfrm>
            <a:off x="6004253" y="278867"/>
            <a:ext cx="4194416" cy="2959351"/>
            <a:chOff x="4503190" y="209150"/>
            <a:chExt cx="3145812" cy="2219513"/>
          </a:xfrm>
        </p:grpSpPr>
        <p:sp>
          <p:nvSpPr>
            <p:cNvPr id="149" name="Google Shape;149;p21"/>
            <p:cNvSpPr/>
            <p:nvPr/>
          </p:nvSpPr>
          <p:spPr>
            <a:xfrm>
              <a:off x="4503190" y="2032663"/>
              <a:ext cx="3145800" cy="396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a:solidFill>
                    <a:srgbClr val="FFFFFF"/>
                  </a:solidFill>
                  <a:latin typeface="Lato"/>
                  <a:ea typeface="Lato"/>
                  <a:cs typeface="Lato"/>
                  <a:sym typeface="Lato"/>
                </a:rPr>
                <a:t>Wider Aisles</a:t>
              </a:r>
              <a:endParaRPr sz="2000" i="1" kern="0">
                <a:solidFill>
                  <a:srgbClr val="FFFFFF"/>
                </a:solidFill>
                <a:latin typeface="Lato"/>
                <a:ea typeface="Lato"/>
                <a:cs typeface="Lato"/>
                <a:sym typeface="Lato"/>
              </a:endParaRPr>
            </a:p>
          </p:txBody>
        </p:sp>
        <p:pic>
          <p:nvPicPr>
            <p:cNvPr id="150" name="Google Shape;150;p21"/>
            <p:cNvPicPr preferRelativeResize="0"/>
            <p:nvPr/>
          </p:nvPicPr>
          <p:blipFill>
            <a:blip r:embed="rId6" cstate="hqprint">
              <a:alphaModFix/>
              <a:extLst>
                <a:ext uri="{28A0092B-C50C-407E-A947-70E740481C1C}">
                  <a14:useLocalDpi xmlns:a14="http://schemas.microsoft.com/office/drawing/2010/main" val="0"/>
                </a:ext>
              </a:extLst>
            </a:blip>
            <a:stretch>
              <a:fillRect/>
            </a:stretch>
          </p:blipFill>
          <p:spPr>
            <a:xfrm>
              <a:off x="4503202" y="209150"/>
              <a:ext cx="3145800" cy="1823515"/>
            </a:xfrm>
            <a:prstGeom prst="rect">
              <a:avLst/>
            </a:prstGeom>
            <a:noFill/>
            <a:ln>
              <a:noFill/>
            </a:ln>
          </p:spPr>
        </p:pic>
      </p:grpSp>
      <p:grpSp>
        <p:nvGrpSpPr>
          <p:cNvPr id="151" name="Google Shape;151;p21"/>
          <p:cNvGrpSpPr/>
          <p:nvPr/>
        </p:nvGrpSpPr>
        <p:grpSpPr>
          <a:xfrm>
            <a:off x="1339287" y="286567"/>
            <a:ext cx="4194413" cy="2941725"/>
            <a:chOff x="1004465" y="214925"/>
            <a:chExt cx="3145810" cy="2206294"/>
          </a:xfrm>
        </p:grpSpPr>
        <p:sp>
          <p:nvSpPr>
            <p:cNvPr id="152" name="Google Shape;152;p21"/>
            <p:cNvSpPr/>
            <p:nvPr/>
          </p:nvSpPr>
          <p:spPr>
            <a:xfrm>
              <a:off x="1004465" y="2025219"/>
              <a:ext cx="3145800" cy="396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a:solidFill>
                    <a:srgbClr val="FFFFFF"/>
                  </a:solidFill>
                  <a:latin typeface="Lato"/>
                  <a:ea typeface="Lato"/>
                  <a:cs typeface="Lato"/>
                  <a:sym typeface="Lato"/>
                </a:rPr>
                <a:t>Swiveling Seats</a:t>
              </a:r>
              <a:endParaRPr sz="2000" i="1" kern="0">
                <a:solidFill>
                  <a:srgbClr val="FFFFFF"/>
                </a:solidFill>
                <a:latin typeface="Lato"/>
                <a:ea typeface="Lato"/>
                <a:cs typeface="Lato"/>
                <a:sym typeface="Lato"/>
              </a:endParaRPr>
            </a:p>
          </p:txBody>
        </p:sp>
        <p:pic>
          <p:nvPicPr>
            <p:cNvPr id="153" name="Google Shape;153;p21"/>
            <p:cNvPicPr preferRelativeResize="0"/>
            <p:nvPr/>
          </p:nvPicPr>
          <p:blipFill>
            <a:blip r:embed="rId7" cstate="hqprint">
              <a:alphaModFix/>
              <a:extLst>
                <a:ext uri="{28A0092B-C50C-407E-A947-70E740481C1C}">
                  <a14:useLocalDpi xmlns:a14="http://schemas.microsoft.com/office/drawing/2010/main" val="0"/>
                </a:ext>
              </a:extLst>
            </a:blip>
            <a:stretch>
              <a:fillRect/>
            </a:stretch>
          </p:blipFill>
          <p:spPr>
            <a:xfrm>
              <a:off x="1004475" y="214925"/>
              <a:ext cx="3145800" cy="1811985"/>
            </a:xfrm>
            <a:prstGeom prst="rect">
              <a:avLst/>
            </a:prstGeom>
            <a:noFill/>
            <a:ln>
              <a:noFill/>
            </a:ln>
          </p:spPr>
        </p:pic>
      </p:grpSp>
      <p:grpSp>
        <p:nvGrpSpPr>
          <p:cNvPr id="154" name="Google Shape;154;p21"/>
          <p:cNvGrpSpPr/>
          <p:nvPr/>
        </p:nvGrpSpPr>
        <p:grpSpPr>
          <a:xfrm>
            <a:off x="1339287" y="3617033"/>
            <a:ext cx="4194416" cy="2887416"/>
            <a:chOff x="1004465" y="2712775"/>
            <a:chExt cx="3145812" cy="2165562"/>
          </a:xfrm>
        </p:grpSpPr>
        <p:sp>
          <p:nvSpPr>
            <p:cNvPr id="155" name="Google Shape;155;p21"/>
            <p:cNvSpPr/>
            <p:nvPr/>
          </p:nvSpPr>
          <p:spPr>
            <a:xfrm>
              <a:off x="1004465" y="4482338"/>
              <a:ext cx="3145800" cy="396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a:solidFill>
                    <a:srgbClr val="FFFFFF"/>
                  </a:solidFill>
                  <a:latin typeface="Lato"/>
                  <a:ea typeface="Lato"/>
                  <a:cs typeface="Lato"/>
                  <a:sym typeface="Lato"/>
                </a:rPr>
                <a:t>Wireless Projection</a:t>
              </a:r>
              <a:endParaRPr sz="2000" i="1" kern="0">
                <a:solidFill>
                  <a:srgbClr val="FFFFFF"/>
                </a:solidFill>
                <a:latin typeface="Lato"/>
                <a:ea typeface="Lato"/>
                <a:cs typeface="Lato"/>
                <a:sym typeface="Lato"/>
              </a:endParaRPr>
            </a:p>
          </p:txBody>
        </p:sp>
        <p:pic>
          <p:nvPicPr>
            <p:cNvPr id="156" name="Google Shape;156;p21"/>
            <p:cNvPicPr preferRelativeResize="0"/>
            <p:nvPr/>
          </p:nvPicPr>
          <p:blipFill>
            <a:blip r:embed="rId8" cstate="hqprint">
              <a:alphaModFix/>
              <a:extLst>
                <a:ext uri="{28A0092B-C50C-407E-A947-70E740481C1C}">
                  <a14:useLocalDpi xmlns:a14="http://schemas.microsoft.com/office/drawing/2010/main" val="0"/>
                </a:ext>
              </a:extLst>
            </a:blip>
            <a:stretch>
              <a:fillRect/>
            </a:stretch>
          </p:blipFill>
          <p:spPr>
            <a:xfrm>
              <a:off x="1004475" y="2712775"/>
              <a:ext cx="3145802" cy="1769016"/>
            </a:xfrm>
            <a:prstGeom prst="rect">
              <a:avLst/>
            </a:prstGeom>
            <a:noFill/>
            <a:ln>
              <a:noFill/>
            </a:ln>
          </p:spPr>
        </p:pic>
      </p:grpSp>
    </p:spTree>
    <p:extLst>
      <p:ext uri="{BB962C8B-B14F-4D97-AF65-F5344CB8AC3E}">
        <p14:creationId xmlns:p14="http://schemas.microsoft.com/office/powerpoint/2010/main" val="28381388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4"/>
          <p:cNvPicPr preferRelativeResize="0"/>
          <p:nvPr/>
        </p:nvPicPr>
        <p:blipFill>
          <a:blip r:embed="rId3" cstate="hqprint">
            <a:alphaModFix/>
            <a:extLst>
              <a:ext uri="{28A0092B-C50C-407E-A947-70E740481C1C}">
                <a14:useLocalDpi xmlns:a14="http://schemas.microsoft.com/office/drawing/2010/main" val="0"/>
              </a:ext>
            </a:extLst>
          </a:blip>
          <a:stretch>
            <a:fillRect/>
          </a:stretch>
        </p:blipFill>
        <p:spPr>
          <a:xfrm>
            <a:off x="0" y="0"/>
            <a:ext cx="6858005" cy="6858005"/>
          </a:xfrm>
          <a:prstGeom prst="rect">
            <a:avLst/>
          </a:prstGeom>
          <a:noFill/>
          <a:ln>
            <a:noFill/>
          </a:ln>
        </p:spPr>
      </p:pic>
      <p:pic>
        <p:nvPicPr>
          <p:cNvPr id="204" name="Google Shape;204;p24"/>
          <p:cNvPicPr preferRelativeResize="0"/>
          <p:nvPr/>
        </p:nvPicPr>
        <p:blipFill rotWithShape="1">
          <a:blip r:embed="rId4" cstate="hqprint">
            <a:alphaModFix/>
            <a:extLst>
              <a:ext uri="{28A0092B-C50C-407E-A947-70E740481C1C}">
                <a14:useLocalDpi xmlns:a14="http://schemas.microsoft.com/office/drawing/2010/main" val="0"/>
              </a:ext>
            </a:extLst>
          </a:blip>
          <a:srcRect/>
          <a:stretch/>
        </p:blipFill>
        <p:spPr>
          <a:xfrm>
            <a:off x="6857997" y="-16"/>
            <a:ext cx="5345803" cy="6858005"/>
          </a:xfrm>
          <a:prstGeom prst="rect">
            <a:avLst/>
          </a:prstGeom>
          <a:noFill/>
          <a:ln>
            <a:noFill/>
          </a:ln>
        </p:spPr>
      </p:pic>
      <p:sp>
        <p:nvSpPr>
          <p:cNvPr id="205" name="Google Shape;205;p24"/>
          <p:cNvSpPr/>
          <p:nvPr/>
        </p:nvSpPr>
        <p:spPr>
          <a:xfrm>
            <a:off x="659100" y="-1383"/>
            <a:ext cx="602400" cy="6858000"/>
          </a:xfrm>
          <a:prstGeom prst="rect">
            <a:avLst/>
          </a:prstGeom>
          <a:solidFill>
            <a:srgbClr val="FFB706"/>
          </a:solidFill>
          <a:ln>
            <a:noFill/>
          </a:ln>
          <a:effectLst>
            <a:outerShdw blurRad="214313" dist="66675" dir="1620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4"/>
          <p:cNvSpPr/>
          <p:nvPr/>
        </p:nvSpPr>
        <p:spPr>
          <a:xfrm>
            <a:off x="860733" y="-1367"/>
            <a:ext cx="9808400" cy="6858000"/>
          </a:xfrm>
          <a:prstGeom prst="rect">
            <a:avLst/>
          </a:prstGeom>
          <a:solidFill>
            <a:srgbClr val="F3F3F3"/>
          </a:solidFill>
          <a:ln>
            <a:noFill/>
          </a:ln>
          <a:effectLst>
            <a:outerShdw blurRad="214313" dist="66675" dir="14040000" algn="bl" rotWithShape="0">
              <a:srgbClr val="000000">
                <a:alpha val="36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4"/>
          <p:cNvSpPr txBox="1"/>
          <p:nvPr/>
        </p:nvSpPr>
        <p:spPr>
          <a:xfrm rot="-5400000">
            <a:off x="8813233" y="2182633"/>
            <a:ext cx="5230400" cy="15184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FFFFFF"/>
                </a:solidFill>
                <a:latin typeface="Lato Light"/>
                <a:ea typeface="Lato Light"/>
                <a:cs typeface="Lato Light"/>
                <a:sym typeface="Lato Light"/>
              </a:rPr>
              <a:t>ANTEATER LEARNING PAVILION</a:t>
            </a:r>
            <a:endParaRPr sz="2400" kern="0" dirty="0">
              <a:solidFill>
                <a:srgbClr val="FFFFFF"/>
              </a:solidFill>
              <a:latin typeface="Lato Light"/>
              <a:ea typeface="Lato Light"/>
              <a:cs typeface="Lato Light"/>
              <a:sym typeface="Lato Light"/>
            </a:endParaRPr>
          </a:p>
          <a:p>
            <a:pPr defTabSz="1219170">
              <a:buClr>
                <a:srgbClr val="000000"/>
              </a:buClr>
            </a:pPr>
            <a:r>
              <a:rPr lang="en" sz="2400" kern="0" dirty="0">
                <a:solidFill>
                  <a:srgbClr val="FFB706"/>
                </a:solidFill>
                <a:latin typeface="Lato"/>
                <a:ea typeface="Lato"/>
                <a:cs typeface="Lato"/>
                <a:sym typeface="Lato"/>
              </a:rPr>
              <a:t>B</a:t>
            </a:r>
            <a:r>
              <a:rPr lang="en" sz="2400" kern="0" dirty="0" smtClean="0">
                <a:solidFill>
                  <a:srgbClr val="FFB706"/>
                </a:solidFill>
                <a:latin typeface="Lato"/>
                <a:ea typeface="Lato"/>
                <a:cs typeface="Lato"/>
                <a:sym typeface="Lato"/>
              </a:rPr>
              <a:t>eyond </a:t>
            </a:r>
            <a:r>
              <a:rPr lang="en" sz="2400" kern="0" dirty="0">
                <a:solidFill>
                  <a:srgbClr val="FFB706"/>
                </a:solidFill>
                <a:latin typeface="Lato"/>
                <a:ea typeface="Lato"/>
                <a:cs typeface="Lato"/>
                <a:sym typeface="Lato"/>
              </a:rPr>
              <a:t>classes</a:t>
            </a:r>
            <a:endParaRPr sz="2400" kern="0" dirty="0">
              <a:solidFill>
                <a:srgbClr val="FFFFFF"/>
              </a:solidFill>
              <a:latin typeface="Lato Light"/>
              <a:ea typeface="Lato Light"/>
              <a:cs typeface="Lato Light"/>
              <a:sym typeface="Lato Light"/>
            </a:endParaRPr>
          </a:p>
        </p:txBody>
      </p:sp>
      <p:grpSp>
        <p:nvGrpSpPr>
          <p:cNvPr id="208" name="Google Shape;208;p24"/>
          <p:cNvGrpSpPr/>
          <p:nvPr/>
        </p:nvGrpSpPr>
        <p:grpSpPr>
          <a:xfrm>
            <a:off x="1339287" y="350833"/>
            <a:ext cx="4194416" cy="2887384"/>
            <a:chOff x="1004465" y="263125"/>
            <a:chExt cx="3145812" cy="2165538"/>
          </a:xfrm>
        </p:grpSpPr>
        <p:sp>
          <p:nvSpPr>
            <p:cNvPr id="209" name="Google Shape;209;p24"/>
            <p:cNvSpPr/>
            <p:nvPr/>
          </p:nvSpPr>
          <p:spPr>
            <a:xfrm>
              <a:off x="1004465" y="2032663"/>
              <a:ext cx="3145800" cy="396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a:solidFill>
                    <a:srgbClr val="FFFFFF"/>
                  </a:solidFill>
                  <a:latin typeface="Lato"/>
                  <a:ea typeface="Lato"/>
                  <a:cs typeface="Lato"/>
                  <a:sym typeface="Lato"/>
                </a:rPr>
                <a:t>AntCAVES</a:t>
              </a:r>
              <a:endParaRPr sz="2000" kern="0">
                <a:solidFill>
                  <a:srgbClr val="000000"/>
                </a:solidFill>
                <a:latin typeface="Lato"/>
                <a:ea typeface="Lato"/>
                <a:cs typeface="Lato"/>
                <a:sym typeface="Lato"/>
              </a:endParaRPr>
            </a:p>
          </p:txBody>
        </p:sp>
        <p:pic>
          <p:nvPicPr>
            <p:cNvPr id="210" name="Google Shape;210;p24"/>
            <p:cNvPicPr preferRelativeResize="0"/>
            <p:nvPr/>
          </p:nvPicPr>
          <p:blipFill rotWithShape="1">
            <a:blip r:embed="rId5" cstate="hqprint">
              <a:alphaModFix/>
              <a:extLst>
                <a:ext uri="{28A0092B-C50C-407E-A947-70E740481C1C}">
                  <a14:useLocalDpi xmlns:a14="http://schemas.microsoft.com/office/drawing/2010/main" val="0"/>
                </a:ext>
              </a:extLst>
            </a:blip>
            <a:srcRect/>
            <a:stretch/>
          </p:blipFill>
          <p:spPr>
            <a:xfrm>
              <a:off x="1004475" y="263125"/>
              <a:ext cx="3145802" cy="1770052"/>
            </a:xfrm>
            <a:prstGeom prst="rect">
              <a:avLst/>
            </a:prstGeom>
            <a:noFill/>
            <a:ln>
              <a:noFill/>
            </a:ln>
          </p:spPr>
        </p:pic>
      </p:grpSp>
      <p:grpSp>
        <p:nvGrpSpPr>
          <p:cNvPr id="211" name="Google Shape;211;p24"/>
          <p:cNvGrpSpPr/>
          <p:nvPr/>
        </p:nvGrpSpPr>
        <p:grpSpPr>
          <a:xfrm>
            <a:off x="6006067" y="350833"/>
            <a:ext cx="4194760" cy="2887384"/>
            <a:chOff x="4504550" y="263125"/>
            <a:chExt cx="3146070" cy="2165538"/>
          </a:xfrm>
        </p:grpSpPr>
        <p:sp>
          <p:nvSpPr>
            <p:cNvPr id="212" name="Google Shape;212;p24"/>
            <p:cNvSpPr/>
            <p:nvPr/>
          </p:nvSpPr>
          <p:spPr>
            <a:xfrm>
              <a:off x="4504820" y="2032663"/>
              <a:ext cx="3145800" cy="396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a:solidFill>
                    <a:srgbClr val="FFFFFF"/>
                  </a:solidFill>
                  <a:latin typeface="Lato"/>
                  <a:ea typeface="Lato"/>
                  <a:cs typeface="Lato"/>
                  <a:sym typeface="Lato"/>
                </a:rPr>
                <a:t>Large Lobbies &amp; Corridors</a:t>
              </a:r>
              <a:endParaRPr sz="2000" i="1" kern="0">
                <a:solidFill>
                  <a:srgbClr val="FFFFFF"/>
                </a:solidFill>
                <a:latin typeface="Lato"/>
                <a:ea typeface="Lato"/>
                <a:cs typeface="Lato"/>
                <a:sym typeface="Lato"/>
              </a:endParaRPr>
            </a:p>
          </p:txBody>
        </p:sp>
        <p:pic>
          <p:nvPicPr>
            <p:cNvPr id="213" name="Google Shape;213;p24"/>
            <p:cNvPicPr preferRelativeResize="0"/>
            <p:nvPr/>
          </p:nvPicPr>
          <p:blipFill rotWithShape="1">
            <a:blip r:embed="rId6" cstate="hqprint">
              <a:alphaModFix/>
              <a:extLst>
                <a:ext uri="{28A0092B-C50C-407E-A947-70E740481C1C}">
                  <a14:useLocalDpi xmlns:a14="http://schemas.microsoft.com/office/drawing/2010/main" val="0"/>
                </a:ext>
              </a:extLst>
            </a:blip>
            <a:srcRect/>
            <a:stretch/>
          </p:blipFill>
          <p:spPr>
            <a:xfrm>
              <a:off x="4504550" y="263125"/>
              <a:ext cx="3145750" cy="1770050"/>
            </a:xfrm>
            <a:prstGeom prst="rect">
              <a:avLst/>
            </a:prstGeom>
            <a:noFill/>
            <a:ln>
              <a:noFill/>
            </a:ln>
          </p:spPr>
        </p:pic>
      </p:grpSp>
      <p:grpSp>
        <p:nvGrpSpPr>
          <p:cNvPr id="214" name="Google Shape;214;p24"/>
          <p:cNvGrpSpPr/>
          <p:nvPr/>
        </p:nvGrpSpPr>
        <p:grpSpPr>
          <a:xfrm>
            <a:off x="1339287" y="3617034"/>
            <a:ext cx="4194400" cy="2887417"/>
            <a:chOff x="1004465" y="2712775"/>
            <a:chExt cx="3145800" cy="2165563"/>
          </a:xfrm>
        </p:grpSpPr>
        <p:pic>
          <p:nvPicPr>
            <p:cNvPr id="215" name="Google Shape;215;p24"/>
            <p:cNvPicPr preferRelativeResize="0"/>
            <p:nvPr/>
          </p:nvPicPr>
          <p:blipFill rotWithShape="1">
            <a:blip r:embed="rId7" cstate="hqprint">
              <a:alphaModFix/>
              <a:extLst>
                <a:ext uri="{28A0092B-C50C-407E-A947-70E740481C1C}">
                  <a14:useLocalDpi xmlns:a14="http://schemas.microsoft.com/office/drawing/2010/main" val="0"/>
                </a:ext>
              </a:extLst>
            </a:blip>
            <a:srcRect/>
            <a:stretch/>
          </p:blipFill>
          <p:spPr>
            <a:xfrm>
              <a:off x="1004500" y="2712775"/>
              <a:ext cx="3145750" cy="1811976"/>
            </a:xfrm>
            <a:prstGeom prst="rect">
              <a:avLst/>
            </a:prstGeom>
            <a:noFill/>
            <a:ln>
              <a:noFill/>
            </a:ln>
          </p:spPr>
        </p:pic>
        <p:sp>
          <p:nvSpPr>
            <p:cNvPr id="216" name="Google Shape;216;p24"/>
            <p:cNvSpPr/>
            <p:nvPr/>
          </p:nvSpPr>
          <p:spPr>
            <a:xfrm>
              <a:off x="1004465" y="4482338"/>
              <a:ext cx="3145800" cy="396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a:solidFill>
                    <a:srgbClr val="FFFFFF"/>
                  </a:solidFill>
                  <a:latin typeface="Lato"/>
                  <a:ea typeface="Lato"/>
                  <a:cs typeface="Lato"/>
                  <a:sym typeface="Lato"/>
                </a:rPr>
                <a:t>Study Lounges</a:t>
              </a:r>
              <a:endParaRPr sz="2000" i="1" kern="0">
                <a:solidFill>
                  <a:srgbClr val="FFFFFF"/>
                </a:solidFill>
                <a:latin typeface="Lato"/>
                <a:ea typeface="Lato"/>
                <a:cs typeface="Lato"/>
                <a:sym typeface="Lato"/>
              </a:endParaRPr>
            </a:p>
          </p:txBody>
        </p:sp>
      </p:grpSp>
      <p:grpSp>
        <p:nvGrpSpPr>
          <p:cNvPr id="217" name="Google Shape;217;p24"/>
          <p:cNvGrpSpPr/>
          <p:nvPr/>
        </p:nvGrpSpPr>
        <p:grpSpPr>
          <a:xfrm>
            <a:off x="5995805" y="3617034"/>
            <a:ext cx="4202861" cy="2887415"/>
            <a:chOff x="4496854" y="2712775"/>
            <a:chExt cx="3152146" cy="2165562"/>
          </a:xfrm>
        </p:grpSpPr>
        <p:sp>
          <p:nvSpPr>
            <p:cNvPr id="218" name="Google Shape;218;p24"/>
            <p:cNvSpPr/>
            <p:nvPr/>
          </p:nvSpPr>
          <p:spPr>
            <a:xfrm>
              <a:off x="4496854" y="4482337"/>
              <a:ext cx="3145800" cy="396000"/>
            </a:xfrm>
            <a:prstGeom prst="rect">
              <a:avLst/>
            </a:prstGeom>
            <a:solidFill>
              <a:srgbClr val="0165A3"/>
            </a:solidFill>
            <a:ln>
              <a:noFill/>
            </a:ln>
            <a:effectLst>
              <a:reflection stA="52000" endA="300" endPos="35000" fadeDir="5400012" sy="-100000" algn="bl" rotWithShape="0"/>
            </a:effectLst>
          </p:spPr>
          <p:txBody>
            <a:bodyPr spcFirstLastPara="1" wrap="square" lIns="121900" tIns="60933" rIns="121900" bIns="60933" anchor="ctr" anchorCtr="0">
              <a:noAutofit/>
            </a:bodyPr>
            <a:lstStyle/>
            <a:p>
              <a:pPr algn="ctr" defTabSz="1219170">
                <a:buClr>
                  <a:srgbClr val="000000"/>
                </a:buClr>
              </a:pPr>
              <a:r>
                <a:rPr lang="en" sz="2000" i="1" kern="0">
                  <a:solidFill>
                    <a:srgbClr val="FFFFFF"/>
                  </a:solidFill>
                  <a:latin typeface="Lato"/>
                  <a:ea typeface="Lato"/>
                  <a:cs typeface="Lato"/>
                  <a:sym typeface="Lato"/>
                </a:rPr>
                <a:t>Evening Classroom Use</a:t>
              </a:r>
              <a:endParaRPr sz="2000" i="1" kern="0">
                <a:solidFill>
                  <a:srgbClr val="FFFFFF"/>
                </a:solidFill>
                <a:latin typeface="Lato"/>
                <a:ea typeface="Lato"/>
                <a:cs typeface="Lato"/>
                <a:sym typeface="Lato"/>
              </a:endParaRPr>
            </a:p>
          </p:txBody>
        </p:sp>
        <p:pic>
          <p:nvPicPr>
            <p:cNvPr id="219" name="Google Shape;219;p24"/>
            <p:cNvPicPr preferRelativeResize="0"/>
            <p:nvPr/>
          </p:nvPicPr>
          <p:blipFill rotWithShape="1">
            <a:blip r:embed="rId8" cstate="hqprint">
              <a:alphaModFix/>
              <a:extLst>
                <a:ext uri="{28A0092B-C50C-407E-A947-70E740481C1C}">
                  <a14:useLocalDpi xmlns:a14="http://schemas.microsoft.com/office/drawing/2010/main" val="0"/>
                </a:ext>
              </a:extLst>
            </a:blip>
            <a:srcRect/>
            <a:stretch/>
          </p:blipFill>
          <p:spPr>
            <a:xfrm>
              <a:off x="4503200" y="2712775"/>
              <a:ext cx="3145800" cy="1770000"/>
            </a:xfrm>
            <a:prstGeom prst="rect">
              <a:avLst/>
            </a:prstGeom>
            <a:noFill/>
            <a:ln>
              <a:noFill/>
            </a:ln>
          </p:spPr>
        </p:pic>
      </p:grpSp>
    </p:spTree>
    <p:extLst>
      <p:ext uri="{BB962C8B-B14F-4D97-AF65-F5344CB8AC3E}">
        <p14:creationId xmlns:p14="http://schemas.microsoft.com/office/powerpoint/2010/main" val="9378251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0" y="136526"/>
            <a:ext cx="12192000" cy="986422"/>
          </a:xfrm>
          <a:effectLst>
            <a:outerShdw blurRad="63500" dist="508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Technology</a:t>
            </a:r>
            <a:endParaRPr lang="en-US" sz="4000" dirty="0">
              <a:cs typeface="Arial" panose="020B0604020202020204" pitchFamily="34" charset="0"/>
            </a:endParaRPr>
          </a:p>
        </p:txBody>
      </p:sp>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462088"/>
            <a:ext cx="10515600" cy="397668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571500" indent="-571500">
              <a:buFont typeface="Arial" panose="020B0604020202020204" pitchFamily="34" charset="0"/>
              <a:buChar char="•"/>
            </a:pPr>
            <a:r>
              <a:rPr lang="en-US" sz="2800" b="0" dirty="0" smtClean="0">
                <a:latin typeface="+mn-lt"/>
                <a:cs typeface="Arial" panose="020B0604020202020204" pitchFamily="34" charset="0"/>
              </a:rPr>
              <a:t>AV was put under the GC scope (and electrical subcontractor)due to coordination needed between infrastructure and design</a:t>
            </a:r>
          </a:p>
          <a:p>
            <a:r>
              <a:rPr lang="en-US" sz="2800" b="0" dirty="0" smtClean="0">
                <a:latin typeface="+mn-lt"/>
                <a:cs typeface="Arial" panose="020B0604020202020204" pitchFamily="34" charset="0"/>
              </a:rPr>
              <a:t>	*This was a huge challenge and resulted in conflicts over budget 	and specific technology required for proper IT support </a:t>
            </a:r>
          </a:p>
          <a:p>
            <a:endParaRPr lang="en-US" sz="1400" b="0" dirty="0" smtClean="0">
              <a:latin typeface="+mn-lt"/>
              <a:cs typeface="Arial" panose="020B0604020202020204" pitchFamily="34" charset="0"/>
            </a:endParaRPr>
          </a:p>
          <a:p>
            <a:pPr marL="571500" indent="-571500">
              <a:buFont typeface="Arial" panose="020B0604020202020204" pitchFamily="34" charset="0"/>
              <a:buChar char="•"/>
            </a:pPr>
            <a:r>
              <a:rPr lang="en-US" sz="2800" b="0" dirty="0" smtClean="0">
                <a:latin typeface="+mn-lt"/>
                <a:cs typeface="Arial" panose="020B0604020202020204" pitchFamily="34" charset="0"/>
              </a:rPr>
              <a:t>Wireless network intensive throughout the building</a:t>
            </a:r>
          </a:p>
          <a:p>
            <a:pPr marL="571500" indent="-571500">
              <a:buFont typeface="Arial" panose="020B0604020202020204" pitchFamily="34" charset="0"/>
              <a:buChar char="•"/>
            </a:pPr>
            <a:endParaRPr lang="en-US" sz="1400" b="0" dirty="0" smtClean="0">
              <a:latin typeface="+mn-lt"/>
              <a:cs typeface="Arial" panose="020B0604020202020204" pitchFamily="34" charset="0"/>
            </a:endParaRPr>
          </a:p>
          <a:p>
            <a:pPr marL="571500" indent="-571500">
              <a:buFont typeface="Arial" panose="020B0604020202020204" pitchFamily="34" charset="0"/>
              <a:buChar char="•"/>
            </a:pPr>
            <a:r>
              <a:rPr lang="en-US" sz="2800" b="0" dirty="0" smtClean="0">
                <a:latin typeface="+mn-lt"/>
                <a:cs typeface="Arial" panose="020B0604020202020204" pitchFamily="34" charset="0"/>
              </a:rPr>
              <a:t>Note that technology in the classrooms is only there to support instruction when called upon. We specifically did not require the use of technology in order to teach in these spaces.</a:t>
            </a:r>
          </a:p>
        </p:txBody>
      </p:sp>
    </p:spTree>
    <p:extLst>
      <p:ext uri="{BB962C8B-B14F-4D97-AF65-F5344CB8AC3E}">
        <p14:creationId xmlns:p14="http://schemas.microsoft.com/office/powerpoint/2010/main" val="42215637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0" y="286650"/>
            <a:ext cx="12192000" cy="764227"/>
          </a:xfrm>
          <a:effectLst>
            <a:outerShdw blurRad="50800" dist="38100" dir="2700000" algn="tl" rotWithShape="0">
              <a:prstClr val="black">
                <a:alpha val="40000"/>
              </a:prstClr>
            </a:outerShdw>
          </a:effectLst>
        </p:spPr>
        <p:txBody>
          <a:bodyPr anchor="t">
            <a:normAutofit/>
          </a:bodyPr>
          <a:lstStyle/>
          <a:p>
            <a:pPr algn="ctr"/>
            <a:r>
              <a:rPr lang="en-US" sz="4000" dirty="0" smtClean="0">
                <a:cs typeface="Arial" panose="020B0604020202020204" pitchFamily="34" charset="0"/>
              </a:rPr>
              <a:t>Tech Specs</a:t>
            </a:r>
            <a:endParaRPr lang="en-US" sz="4000" dirty="0">
              <a:cs typeface="Arial" panose="020B0604020202020204" pitchFamily="34" charset="0"/>
            </a:endParaRPr>
          </a:p>
        </p:txBody>
      </p:sp>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320821"/>
            <a:ext cx="10515600" cy="46303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defTabSz="457200">
              <a:lnSpc>
                <a:spcPct val="100000"/>
              </a:lnSpc>
              <a:tabLst>
                <a:tab pos="457200" algn="l"/>
              </a:tabLst>
            </a:pPr>
            <a:r>
              <a:rPr lang="en-US" sz="3200" dirty="0"/>
              <a:t>Projectors:</a:t>
            </a:r>
          </a:p>
          <a:p>
            <a:pPr marL="457200" lvl="0" indent="-457200" defTabSz="457200">
              <a:lnSpc>
                <a:spcPct val="100000"/>
              </a:lnSpc>
              <a:buFont typeface="Arial" panose="020B0604020202020204" pitchFamily="34" charset="0"/>
              <a:buChar char="•"/>
              <a:tabLst>
                <a:tab pos="457200" algn="l"/>
              </a:tabLst>
            </a:pPr>
            <a:r>
              <a:rPr lang="en-US" sz="2800" dirty="0"/>
              <a:t>(27) total laser projectors</a:t>
            </a:r>
          </a:p>
          <a:p>
            <a:pPr marL="457200" lvl="0" indent="-457200" defTabSz="457200">
              <a:lnSpc>
                <a:spcPct val="100000"/>
              </a:lnSpc>
              <a:buFont typeface="Arial" panose="020B0604020202020204" pitchFamily="34" charset="0"/>
              <a:buChar char="•"/>
              <a:tabLst>
                <a:tab pos="457200" algn="l"/>
              </a:tabLst>
            </a:pPr>
            <a:r>
              <a:rPr lang="en-US" sz="2800" dirty="0"/>
              <a:t>(1) Sony VPL-PHZ10 (5,000 lumen, WUXGA) laser projectors in each small classroom/lab (7 total)</a:t>
            </a:r>
          </a:p>
          <a:p>
            <a:pPr marL="457200" lvl="0" indent="-457200" defTabSz="457200">
              <a:lnSpc>
                <a:spcPct val="100000"/>
              </a:lnSpc>
              <a:buFont typeface="Arial" panose="020B0604020202020204" pitchFamily="34" charset="0"/>
              <a:buChar char="•"/>
              <a:tabLst>
                <a:tab pos="457200" algn="l"/>
              </a:tabLst>
            </a:pPr>
            <a:r>
              <a:rPr lang="en-US" sz="2800" dirty="0"/>
              <a:t>(2) Epson Pro L 1300U (8,000 lumen, WUXGA) laser projectors in each 60-102 seat active learning classroom, and (1) each in the two 50-seat computer labs (14 total)</a:t>
            </a:r>
          </a:p>
          <a:p>
            <a:pPr marL="457200" lvl="0" indent="-457200" defTabSz="457200">
              <a:lnSpc>
                <a:spcPct val="100000"/>
              </a:lnSpc>
              <a:buFont typeface="Arial" panose="020B0604020202020204" pitchFamily="34" charset="0"/>
              <a:buChar char="•"/>
              <a:tabLst>
                <a:tab pos="457200" algn="l"/>
              </a:tabLst>
            </a:pPr>
            <a:r>
              <a:rPr lang="en-US" sz="2800" dirty="0"/>
              <a:t>(3) Epson Pro L 1500U (12,000 lumen, WUXGA) laser projectors in each lecture hall (6 total)</a:t>
            </a:r>
          </a:p>
        </p:txBody>
      </p:sp>
    </p:spTree>
    <p:extLst>
      <p:ext uri="{BB962C8B-B14F-4D97-AF65-F5344CB8AC3E}">
        <p14:creationId xmlns:p14="http://schemas.microsoft.com/office/powerpoint/2010/main" val="20845401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298314"/>
            <a:ext cx="10515600" cy="46303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defTabSz="457200">
              <a:lnSpc>
                <a:spcPct val="100000"/>
              </a:lnSpc>
              <a:tabLst>
                <a:tab pos="457200" algn="l"/>
              </a:tabLst>
            </a:pPr>
            <a:r>
              <a:rPr lang="en-US" sz="3200" dirty="0" smtClean="0"/>
              <a:t>Screens:</a:t>
            </a:r>
          </a:p>
          <a:p>
            <a:pPr marL="457200" lvl="0" indent="-457200" defTabSz="457200">
              <a:lnSpc>
                <a:spcPct val="100000"/>
              </a:lnSpc>
              <a:buFont typeface="Arial" panose="020B0604020202020204" pitchFamily="34" charset="0"/>
              <a:buChar char="•"/>
              <a:tabLst>
                <a:tab pos="457200" algn="l"/>
              </a:tabLst>
            </a:pPr>
            <a:r>
              <a:rPr lang="en-US" sz="2800" dirty="0" smtClean="0"/>
              <a:t>One </a:t>
            </a:r>
            <a:r>
              <a:rPr lang="en-US" sz="2800" dirty="0"/>
              <a:t>screen for each </a:t>
            </a:r>
            <a:r>
              <a:rPr lang="en-US" sz="2800" dirty="0" smtClean="0"/>
              <a:t>projector</a:t>
            </a:r>
          </a:p>
          <a:p>
            <a:pPr marL="457200" lvl="0" indent="-457200" defTabSz="457200">
              <a:lnSpc>
                <a:spcPct val="100000"/>
              </a:lnSpc>
              <a:buFont typeface="Arial" panose="020B0604020202020204" pitchFamily="34" charset="0"/>
              <a:buChar char="•"/>
              <a:tabLst>
                <a:tab pos="457200" algn="l"/>
              </a:tabLst>
            </a:pPr>
            <a:r>
              <a:rPr lang="en-US" sz="2800" dirty="0" smtClean="0"/>
              <a:t>Draper </a:t>
            </a:r>
            <a:r>
              <a:rPr lang="en-US" sz="2800" dirty="0"/>
              <a:t>Access XL V electric screens in 396-seat lecture hall: 255” diagonals (135”x216</a:t>
            </a:r>
            <a:r>
              <a:rPr lang="en-US" sz="2800" dirty="0" smtClean="0"/>
              <a:t>”)</a:t>
            </a:r>
          </a:p>
          <a:p>
            <a:pPr marL="457200" indent="-457200" defTabSz="457200">
              <a:lnSpc>
                <a:spcPct val="100000"/>
              </a:lnSpc>
              <a:buFont typeface="Arial" panose="020B0604020202020204" pitchFamily="34" charset="0"/>
              <a:buChar char="•"/>
              <a:tabLst>
                <a:tab pos="457200" algn="l"/>
              </a:tabLst>
            </a:pPr>
            <a:r>
              <a:rPr lang="en-US" sz="2800" dirty="0"/>
              <a:t>Draper </a:t>
            </a:r>
            <a:r>
              <a:rPr lang="en-US" sz="2800" dirty="0" smtClean="0"/>
              <a:t>Access </a:t>
            </a:r>
            <a:r>
              <a:rPr lang="en-US" sz="2800" dirty="0"/>
              <a:t>V electric screens in </a:t>
            </a:r>
            <a:r>
              <a:rPr lang="en-US" sz="2800" dirty="0" smtClean="0"/>
              <a:t>all other rooms 50-seats and above</a:t>
            </a:r>
            <a:r>
              <a:rPr lang="en-US" sz="2800" dirty="0"/>
              <a:t>: 137” diagonals (72.5”x116”) in 50-102 seat rooms, 198” diagonals (105”x168”) in 250-seat lecture hall</a:t>
            </a:r>
          </a:p>
          <a:p>
            <a:pPr marL="457200" lvl="0" indent="-457200" defTabSz="457200">
              <a:lnSpc>
                <a:spcPct val="100000"/>
              </a:lnSpc>
              <a:buFont typeface="Arial" panose="020B0604020202020204" pitchFamily="34" charset="0"/>
              <a:buChar char="•"/>
              <a:tabLst>
                <a:tab pos="457200" algn="l"/>
              </a:tabLst>
            </a:pPr>
            <a:r>
              <a:rPr lang="en-US" sz="2800" dirty="0" smtClean="0"/>
              <a:t>Draper </a:t>
            </a:r>
            <a:r>
              <a:rPr lang="en-US" sz="2800" dirty="0"/>
              <a:t>Silhouette M manual screens in 30-seat rooms and under: 94” diagonals (50”x80</a:t>
            </a:r>
            <a:r>
              <a:rPr lang="en-US" sz="2800" dirty="0" smtClean="0"/>
              <a:t>”)</a:t>
            </a:r>
          </a:p>
        </p:txBody>
      </p:sp>
      <p:sp>
        <p:nvSpPr>
          <p:cNvPr id="5" name="Title 1">
            <a:extLst>
              <a:ext uri="{FF2B5EF4-FFF2-40B4-BE49-F238E27FC236}">
                <a16:creationId xmlns:a16="http://schemas.microsoft.com/office/drawing/2014/main" id="{36EAB138-1A3E-45F6-9C2A-6AAB440F4B45}"/>
              </a:ext>
            </a:extLst>
          </p:cNvPr>
          <p:cNvSpPr>
            <a:spLocks noGrp="1"/>
          </p:cNvSpPr>
          <p:nvPr>
            <p:ph type="title"/>
          </p:nvPr>
        </p:nvSpPr>
        <p:spPr>
          <a:xfrm>
            <a:off x="0" y="286650"/>
            <a:ext cx="12192000" cy="764227"/>
          </a:xfrm>
          <a:effectLst>
            <a:outerShdw blurRad="50800" dist="38100" dir="2700000" algn="tl" rotWithShape="0">
              <a:prstClr val="black">
                <a:alpha val="40000"/>
              </a:prstClr>
            </a:outerShdw>
          </a:effectLst>
        </p:spPr>
        <p:txBody>
          <a:bodyPr anchor="t">
            <a:normAutofit/>
          </a:bodyPr>
          <a:lstStyle/>
          <a:p>
            <a:pPr algn="ctr"/>
            <a:r>
              <a:rPr lang="en-US" sz="4000" dirty="0" smtClean="0">
                <a:cs typeface="Arial" panose="020B0604020202020204" pitchFamily="34" charset="0"/>
              </a:rPr>
              <a:t>Tech Specs</a:t>
            </a:r>
            <a:endParaRPr lang="en-US" sz="4000" dirty="0">
              <a:cs typeface="Arial" panose="020B0604020202020204" pitchFamily="34" charset="0"/>
            </a:endParaRPr>
          </a:p>
        </p:txBody>
      </p:sp>
    </p:spTree>
    <p:extLst>
      <p:ext uri="{BB962C8B-B14F-4D97-AF65-F5344CB8AC3E}">
        <p14:creationId xmlns:p14="http://schemas.microsoft.com/office/powerpoint/2010/main" val="16406114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050877"/>
            <a:ext cx="10515600" cy="46303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defTabSz="457200">
              <a:lnSpc>
                <a:spcPct val="100000"/>
              </a:lnSpc>
              <a:tabLst>
                <a:tab pos="457200" algn="l"/>
              </a:tabLst>
            </a:pPr>
            <a:r>
              <a:rPr lang="en-US" sz="2800" dirty="0"/>
              <a:t>Displays:</a:t>
            </a:r>
          </a:p>
          <a:p>
            <a:pPr defTabSz="457200">
              <a:lnSpc>
                <a:spcPct val="100000"/>
              </a:lnSpc>
              <a:tabLst>
                <a:tab pos="457200" algn="l"/>
              </a:tabLst>
            </a:pPr>
            <a:r>
              <a:rPr lang="en-US" sz="2400" dirty="0"/>
              <a:t>•	More than (75) flat-panel displays with 43”-84” diagonals</a:t>
            </a:r>
          </a:p>
          <a:p>
            <a:pPr defTabSz="457200">
              <a:lnSpc>
                <a:spcPct val="100000"/>
              </a:lnSpc>
              <a:tabLst>
                <a:tab pos="457200" algn="l"/>
              </a:tabLst>
            </a:pPr>
            <a:r>
              <a:rPr lang="en-US" sz="2400" dirty="0"/>
              <a:t>•	(26) LG 43SE3KD 43” displays located inside Steelcase Verb Active Media Tables </a:t>
            </a:r>
            <a:r>
              <a:rPr lang="en-US" sz="2400" dirty="0" smtClean="0"/>
              <a:t>	(</a:t>
            </a:r>
            <a:r>
              <a:rPr lang="en-US" sz="2400" dirty="0"/>
              <a:t>these are used for the center student groupings, not up against a wall, in the </a:t>
            </a:r>
            <a:r>
              <a:rPr lang="en-US" sz="2400" dirty="0" smtClean="0"/>
              <a:t>	active </a:t>
            </a:r>
            <a:r>
              <a:rPr lang="en-US" sz="2400" dirty="0"/>
              <a:t>learning classrooms)</a:t>
            </a:r>
          </a:p>
          <a:p>
            <a:pPr defTabSz="457200">
              <a:lnSpc>
                <a:spcPct val="100000"/>
              </a:lnSpc>
              <a:tabLst>
                <a:tab pos="457200" algn="l"/>
              </a:tabLst>
            </a:pPr>
            <a:r>
              <a:rPr lang="en-US" sz="2400" dirty="0"/>
              <a:t>•	(35) LG 49LV340C 49” displays on wall-mounts for student groupings in active </a:t>
            </a:r>
            <a:r>
              <a:rPr lang="en-US" sz="2400" dirty="0" smtClean="0"/>
              <a:t>	learning </a:t>
            </a:r>
            <a:r>
              <a:rPr lang="en-US" sz="2400" dirty="0"/>
              <a:t>classrooms</a:t>
            </a:r>
          </a:p>
          <a:p>
            <a:pPr defTabSz="457200">
              <a:lnSpc>
                <a:spcPct val="100000"/>
              </a:lnSpc>
              <a:tabLst>
                <a:tab pos="457200" algn="l"/>
              </a:tabLst>
            </a:pPr>
            <a:r>
              <a:rPr lang="en-US" sz="2400" dirty="0"/>
              <a:t>•	(4) LG 55LV340C 55” displays on wall mounts in the group study rooms</a:t>
            </a:r>
          </a:p>
          <a:p>
            <a:pPr defTabSz="457200">
              <a:lnSpc>
                <a:spcPct val="100000"/>
              </a:lnSpc>
              <a:tabLst>
                <a:tab pos="457200" algn="l"/>
              </a:tabLst>
            </a:pPr>
            <a:r>
              <a:rPr lang="en-US" sz="2400" dirty="0"/>
              <a:t>•	(2) Panasonic TH-84EF1U 84” displays as confidence monitors in the lecture </a:t>
            </a:r>
            <a:r>
              <a:rPr lang="en-US" sz="2400" dirty="0" smtClean="0"/>
              <a:t>halls</a:t>
            </a:r>
            <a:endParaRPr lang="en-US" sz="2400" dirty="0"/>
          </a:p>
          <a:p>
            <a:pPr defTabSz="457200">
              <a:lnSpc>
                <a:spcPct val="100000"/>
              </a:lnSpc>
              <a:tabLst>
                <a:tab pos="457200" algn="l"/>
              </a:tabLst>
            </a:pPr>
            <a:r>
              <a:rPr lang="en-US" sz="2400" dirty="0"/>
              <a:t>•	(16) additional Planar PCT2435 24” diagonal touchscreen displays on instructor </a:t>
            </a:r>
            <a:r>
              <a:rPr lang="en-US" sz="2400" dirty="0" smtClean="0"/>
              <a:t>	lecterns </a:t>
            </a:r>
            <a:r>
              <a:rPr lang="en-US" sz="2400" dirty="0"/>
              <a:t>– these act as the local monitor for PCs and all video sources</a:t>
            </a:r>
          </a:p>
        </p:txBody>
      </p:sp>
      <p:sp>
        <p:nvSpPr>
          <p:cNvPr id="5" name="Title 1">
            <a:extLst>
              <a:ext uri="{FF2B5EF4-FFF2-40B4-BE49-F238E27FC236}">
                <a16:creationId xmlns:a16="http://schemas.microsoft.com/office/drawing/2014/main" id="{36EAB138-1A3E-45F6-9C2A-6AAB440F4B45}"/>
              </a:ext>
            </a:extLst>
          </p:cNvPr>
          <p:cNvSpPr>
            <a:spLocks noGrp="1"/>
          </p:cNvSpPr>
          <p:nvPr>
            <p:ph type="title"/>
          </p:nvPr>
        </p:nvSpPr>
        <p:spPr>
          <a:xfrm>
            <a:off x="0" y="286650"/>
            <a:ext cx="12192000" cy="764227"/>
          </a:xfrm>
          <a:effectLst>
            <a:outerShdw blurRad="50800" dist="38100" dir="2700000" algn="tl" rotWithShape="0">
              <a:prstClr val="black">
                <a:alpha val="40000"/>
              </a:prstClr>
            </a:outerShdw>
          </a:effectLst>
        </p:spPr>
        <p:txBody>
          <a:bodyPr anchor="t">
            <a:normAutofit/>
          </a:bodyPr>
          <a:lstStyle/>
          <a:p>
            <a:pPr algn="ctr"/>
            <a:r>
              <a:rPr lang="en-US" sz="4000" dirty="0" smtClean="0">
                <a:cs typeface="Arial" panose="020B0604020202020204" pitchFamily="34" charset="0"/>
              </a:rPr>
              <a:t>Tech Specs</a:t>
            </a:r>
            <a:endParaRPr lang="en-US" sz="4000" dirty="0">
              <a:cs typeface="Arial" panose="020B0604020202020204" pitchFamily="34" charset="0"/>
            </a:endParaRPr>
          </a:p>
        </p:txBody>
      </p:sp>
    </p:spTree>
    <p:extLst>
      <p:ext uri="{BB962C8B-B14F-4D97-AF65-F5344CB8AC3E}">
        <p14:creationId xmlns:p14="http://schemas.microsoft.com/office/powerpoint/2010/main" val="8181356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152948"/>
            <a:ext cx="10515600" cy="46303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defTabSz="457200">
              <a:lnSpc>
                <a:spcPct val="100000"/>
              </a:lnSpc>
              <a:tabLst>
                <a:tab pos="457200" algn="l"/>
              </a:tabLst>
            </a:pPr>
            <a:r>
              <a:rPr lang="en-US" sz="2800" dirty="0"/>
              <a:t>Computers:</a:t>
            </a:r>
          </a:p>
          <a:p>
            <a:pPr defTabSz="457200">
              <a:lnSpc>
                <a:spcPct val="100000"/>
              </a:lnSpc>
              <a:tabLst>
                <a:tab pos="457200" algn="l"/>
              </a:tabLst>
            </a:pPr>
            <a:r>
              <a:rPr lang="en-US" sz="2400" dirty="0"/>
              <a:t>•	More than 140 Dell desktop computers deployed for the classrooms, </a:t>
            </a:r>
            <a:r>
              <a:rPr lang="en-US" sz="2400" dirty="0" smtClean="0"/>
              <a:t>labs</a:t>
            </a:r>
            <a:r>
              <a:rPr lang="en-US" sz="2400" dirty="0"/>
              <a:t>, and </a:t>
            </a:r>
            <a:r>
              <a:rPr lang="en-US" sz="2400" dirty="0" smtClean="0"/>
              <a:t>	public </a:t>
            </a:r>
            <a:r>
              <a:rPr lang="en-US" sz="2400" dirty="0"/>
              <a:t>areas</a:t>
            </a:r>
          </a:p>
          <a:p>
            <a:pPr defTabSz="457200">
              <a:lnSpc>
                <a:spcPct val="100000"/>
              </a:lnSpc>
              <a:tabLst>
                <a:tab pos="457200" algn="l"/>
              </a:tabLst>
            </a:pPr>
            <a:r>
              <a:rPr lang="en-US" sz="2400" dirty="0"/>
              <a:t>•	65 Dell Mobile Precision 3520 student laptops deployed for active </a:t>
            </a:r>
            <a:r>
              <a:rPr lang="en-US" sz="2400" dirty="0" smtClean="0"/>
              <a:t>learning 	classrooms </a:t>
            </a:r>
            <a:r>
              <a:rPr lang="en-US" sz="2400" dirty="0"/>
              <a:t>(1 for each group of 6) and study </a:t>
            </a:r>
            <a:r>
              <a:rPr lang="en-US" sz="2400" dirty="0" smtClean="0"/>
              <a:t>rooms</a:t>
            </a:r>
          </a:p>
          <a:p>
            <a:pPr defTabSz="457200">
              <a:lnSpc>
                <a:spcPct val="100000"/>
              </a:lnSpc>
              <a:tabLst>
                <a:tab pos="457200" algn="l"/>
              </a:tabLst>
            </a:pPr>
            <a:endParaRPr lang="en-US" sz="2400" dirty="0"/>
          </a:p>
          <a:p>
            <a:pPr defTabSz="457200">
              <a:lnSpc>
                <a:spcPct val="100000"/>
              </a:lnSpc>
              <a:tabLst>
                <a:tab pos="457200" algn="l"/>
              </a:tabLst>
            </a:pPr>
            <a:r>
              <a:rPr lang="en-US" sz="2800" dirty="0"/>
              <a:t>Wireless Presentation Devices:</a:t>
            </a:r>
          </a:p>
          <a:p>
            <a:pPr defTabSz="457200">
              <a:lnSpc>
                <a:spcPct val="100000"/>
              </a:lnSpc>
              <a:tabLst>
                <a:tab pos="457200" algn="l"/>
              </a:tabLst>
            </a:pPr>
            <a:r>
              <a:rPr lang="en-US" sz="2400" dirty="0"/>
              <a:t>•	(90) </a:t>
            </a:r>
            <a:r>
              <a:rPr lang="en-US" sz="2400" dirty="0" err="1"/>
              <a:t>Mersive</a:t>
            </a:r>
            <a:r>
              <a:rPr lang="en-US" sz="2400" dirty="0"/>
              <a:t> Solstice Pods throughout the building</a:t>
            </a:r>
          </a:p>
          <a:p>
            <a:pPr defTabSz="457200">
              <a:lnSpc>
                <a:spcPct val="100000"/>
              </a:lnSpc>
              <a:tabLst>
                <a:tab pos="457200" algn="l"/>
              </a:tabLst>
            </a:pPr>
            <a:r>
              <a:rPr lang="en-US" sz="2400" dirty="0"/>
              <a:t>•	(1) in every classroom/lecture hall/group study room</a:t>
            </a:r>
          </a:p>
          <a:p>
            <a:pPr defTabSz="457200">
              <a:lnSpc>
                <a:spcPct val="100000"/>
              </a:lnSpc>
              <a:tabLst>
                <a:tab pos="457200" algn="l"/>
              </a:tabLst>
            </a:pPr>
            <a:r>
              <a:rPr lang="en-US" sz="2400" dirty="0"/>
              <a:t>•	An additional (1) for every group of 6 students in active learning 	rooms</a:t>
            </a:r>
          </a:p>
          <a:p>
            <a:pPr defTabSz="457200">
              <a:lnSpc>
                <a:spcPct val="100000"/>
              </a:lnSpc>
              <a:tabLst>
                <a:tab pos="457200" algn="l"/>
              </a:tabLst>
            </a:pPr>
            <a:endParaRPr lang="en-US" sz="2400" dirty="0"/>
          </a:p>
        </p:txBody>
      </p:sp>
      <p:sp>
        <p:nvSpPr>
          <p:cNvPr id="5" name="Title 1">
            <a:extLst>
              <a:ext uri="{FF2B5EF4-FFF2-40B4-BE49-F238E27FC236}">
                <a16:creationId xmlns:a16="http://schemas.microsoft.com/office/drawing/2014/main" id="{36EAB138-1A3E-45F6-9C2A-6AAB440F4B45}"/>
              </a:ext>
            </a:extLst>
          </p:cNvPr>
          <p:cNvSpPr>
            <a:spLocks noGrp="1"/>
          </p:cNvSpPr>
          <p:nvPr>
            <p:ph type="title"/>
          </p:nvPr>
        </p:nvSpPr>
        <p:spPr>
          <a:xfrm>
            <a:off x="0" y="286650"/>
            <a:ext cx="12192000" cy="764227"/>
          </a:xfrm>
          <a:effectLst>
            <a:outerShdw blurRad="50800" dist="38100" dir="2700000" algn="tl" rotWithShape="0">
              <a:prstClr val="black">
                <a:alpha val="40000"/>
              </a:prstClr>
            </a:outerShdw>
          </a:effectLst>
        </p:spPr>
        <p:txBody>
          <a:bodyPr anchor="t">
            <a:normAutofit/>
          </a:bodyPr>
          <a:lstStyle/>
          <a:p>
            <a:pPr algn="ctr"/>
            <a:r>
              <a:rPr lang="en-US" sz="4000" dirty="0" smtClean="0">
                <a:cs typeface="Arial" panose="020B0604020202020204" pitchFamily="34" charset="0"/>
              </a:rPr>
              <a:t>Tech Specs</a:t>
            </a:r>
            <a:endParaRPr lang="en-US" sz="4000" dirty="0">
              <a:cs typeface="Arial" panose="020B0604020202020204" pitchFamily="34" charset="0"/>
            </a:endParaRPr>
          </a:p>
        </p:txBody>
      </p:sp>
    </p:spTree>
    <p:extLst>
      <p:ext uri="{BB962C8B-B14F-4D97-AF65-F5344CB8AC3E}">
        <p14:creationId xmlns:p14="http://schemas.microsoft.com/office/powerpoint/2010/main" val="765541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462087"/>
            <a:ext cx="9925050" cy="39766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3700" dirty="0" smtClean="0">
                <a:solidFill>
                  <a:srgbClr val="FFD200"/>
                </a:solidFill>
                <a:latin typeface="+mn-lt"/>
                <a:cs typeface="Arial" panose="020B0604020202020204" pitchFamily="34" charset="0"/>
                <a:hlinkClick r:id="rId2"/>
              </a:rPr>
              <a:t>ovptl.uci.edu</a:t>
            </a:r>
            <a:endParaRPr lang="en-US" sz="3700" dirty="0" smtClean="0">
              <a:solidFill>
                <a:srgbClr val="FFD200"/>
              </a:solidFill>
              <a:latin typeface="+mn-lt"/>
              <a:cs typeface="Arial" panose="020B0604020202020204" pitchFamily="34" charset="0"/>
            </a:endParaRPr>
          </a:p>
          <a:p>
            <a:r>
              <a:rPr lang="en-US" sz="2800" b="0" dirty="0" smtClean="0">
                <a:latin typeface="+mn-lt"/>
                <a:cs typeface="Arial" panose="020B0604020202020204" pitchFamily="34" charset="0"/>
              </a:rPr>
              <a:t>UCI’s Office of the Vice Provost of Teaching &amp; Learning incorporates Undergraduate Education, Assessment &amp; Research, Teaching Excellence &amp; Innovation, etc.</a:t>
            </a:r>
          </a:p>
          <a:p>
            <a:endParaRPr lang="en-US" sz="2900" b="0" dirty="0" smtClean="0">
              <a:latin typeface="+mn-lt"/>
              <a:cs typeface="Arial" panose="020B0604020202020204" pitchFamily="34" charset="0"/>
            </a:endParaRPr>
          </a:p>
          <a:p>
            <a:r>
              <a:rPr lang="en-US" sz="3700" dirty="0" smtClean="0">
                <a:latin typeface="+mn-lt"/>
                <a:cs typeface="Arial" panose="020B0604020202020204" pitchFamily="34" charset="0"/>
                <a:hlinkClick r:id="rId3"/>
              </a:rPr>
              <a:t>oit.uci.edu</a:t>
            </a:r>
            <a:endParaRPr lang="en-US" sz="3700" dirty="0" smtClean="0">
              <a:latin typeface="+mn-lt"/>
              <a:cs typeface="Arial" panose="020B0604020202020204" pitchFamily="34" charset="0"/>
            </a:endParaRPr>
          </a:p>
          <a:p>
            <a:r>
              <a:rPr lang="en-US" sz="2900" b="0" dirty="0" smtClean="0">
                <a:latin typeface="+mn-lt"/>
                <a:cs typeface="Arial" panose="020B0604020202020204" pitchFamily="34" charset="0"/>
              </a:rPr>
              <a:t>The Office of Information Technology covers classroom and lab support groups, LMS support, IT infrastructure, desktop support, email and calendaring, security, etc.</a:t>
            </a:r>
          </a:p>
        </p:txBody>
      </p:sp>
      <p:sp>
        <p:nvSpPr>
          <p:cNvPr id="5" name="Title 1">
            <a:extLst>
              <a:ext uri="{FF2B5EF4-FFF2-40B4-BE49-F238E27FC236}">
                <a16:creationId xmlns:a16="http://schemas.microsoft.com/office/drawing/2014/main" id="{36EAB138-1A3E-45F6-9C2A-6AAB440F4B45}"/>
              </a:ext>
            </a:extLst>
          </p:cNvPr>
          <p:cNvSpPr>
            <a:spLocks noGrp="1"/>
          </p:cNvSpPr>
          <p:nvPr>
            <p:ph type="title"/>
          </p:nvPr>
        </p:nvSpPr>
        <p:spPr>
          <a:xfrm>
            <a:off x="0" y="136525"/>
            <a:ext cx="121920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LINKS</a:t>
            </a:r>
            <a:endParaRPr lang="en-US" sz="4000" dirty="0">
              <a:cs typeface="Arial" panose="020B0604020202020204" pitchFamily="34" charset="0"/>
            </a:endParaRPr>
          </a:p>
        </p:txBody>
      </p:sp>
    </p:spTree>
    <p:extLst>
      <p:ext uri="{BB962C8B-B14F-4D97-AF65-F5344CB8AC3E}">
        <p14:creationId xmlns:p14="http://schemas.microsoft.com/office/powerpoint/2010/main" val="40435978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050877"/>
            <a:ext cx="10515600" cy="46303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defTabSz="457200">
              <a:lnSpc>
                <a:spcPct val="100000"/>
              </a:lnSpc>
              <a:tabLst>
                <a:tab pos="457200" algn="l"/>
              </a:tabLst>
            </a:pPr>
            <a:r>
              <a:rPr lang="en-US" sz="2800" dirty="0"/>
              <a:t>Control Systems &amp; Switching:</a:t>
            </a:r>
          </a:p>
          <a:p>
            <a:pPr defTabSz="457200">
              <a:lnSpc>
                <a:spcPct val="100000"/>
              </a:lnSpc>
              <a:tabLst>
                <a:tab pos="457200" algn="l"/>
              </a:tabLst>
            </a:pPr>
            <a:r>
              <a:rPr lang="en-US" sz="2400" dirty="0"/>
              <a:t>•	Extron controllers – either Extron IPCP Pro 350 or IPCP Pro 550 depending on the </a:t>
            </a:r>
            <a:r>
              <a:rPr lang="en-US" sz="2400" dirty="0" smtClean="0"/>
              <a:t>	room</a:t>
            </a:r>
            <a:endParaRPr lang="en-US" sz="2400" dirty="0"/>
          </a:p>
          <a:p>
            <a:pPr defTabSz="457200">
              <a:lnSpc>
                <a:spcPct val="100000"/>
              </a:lnSpc>
              <a:tabLst>
                <a:tab pos="457200" algn="l"/>
              </a:tabLst>
            </a:pPr>
            <a:r>
              <a:rPr lang="en-US" sz="2400" dirty="0"/>
              <a:t>•	Extron switchers – Extron IN1608SA in 50-seat and under rooms, </a:t>
            </a:r>
            <a:r>
              <a:rPr lang="en-US" sz="2400" dirty="0" err="1"/>
              <a:t>Crosspoint</a:t>
            </a:r>
            <a:r>
              <a:rPr lang="en-US" sz="2400" dirty="0"/>
              <a:t> 84 4k </a:t>
            </a:r>
            <a:r>
              <a:rPr lang="en-US" sz="2400" dirty="0" smtClean="0"/>
              <a:t>	in </a:t>
            </a:r>
            <a:r>
              <a:rPr lang="en-US" sz="2400" dirty="0"/>
              <a:t>all active learning rooms, XTP II 1600 custom matrix switchers in both lecture </a:t>
            </a:r>
            <a:r>
              <a:rPr lang="en-US" sz="2400" dirty="0" smtClean="0"/>
              <a:t>	halls </a:t>
            </a:r>
            <a:r>
              <a:rPr lang="en-US" sz="2400" dirty="0"/>
              <a:t>and 60-seat active learning classrooms, and XTP II 3200 custom matrix </a:t>
            </a:r>
            <a:r>
              <a:rPr lang="en-US" sz="2400" dirty="0" smtClean="0"/>
              <a:t>	switchers </a:t>
            </a:r>
            <a:r>
              <a:rPr lang="en-US" sz="2400" dirty="0"/>
              <a:t>in 84-seat and 102-seat active learning rooms</a:t>
            </a:r>
          </a:p>
          <a:p>
            <a:pPr defTabSz="457200">
              <a:lnSpc>
                <a:spcPct val="100000"/>
              </a:lnSpc>
              <a:tabLst>
                <a:tab pos="457200" algn="l"/>
              </a:tabLst>
            </a:pPr>
            <a:r>
              <a:rPr lang="en-US" sz="2400" dirty="0"/>
              <a:t>•	Extron </a:t>
            </a:r>
            <a:r>
              <a:rPr lang="en-US" sz="2400" dirty="0" err="1"/>
              <a:t>touchpanels</a:t>
            </a:r>
            <a:r>
              <a:rPr lang="en-US" sz="2400" dirty="0"/>
              <a:t> – Extron TLP Pro 320M in rooms 50-seats and under, TLP Pro </a:t>
            </a:r>
            <a:r>
              <a:rPr lang="en-US" sz="2400" dirty="0" smtClean="0"/>
              <a:t>	1025T </a:t>
            </a:r>
            <a:r>
              <a:rPr lang="en-US" sz="2400" dirty="0"/>
              <a:t>in active learning rooms, TLP Pro 1220TG in lecture halls</a:t>
            </a:r>
          </a:p>
          <a:p>
            <a:pPr defTabSz="457200">
              <a:lnSpc>
                <a:spcPct val="100000"/>
              </a:lnSpc>
              <a:tabLst>
                <a:tab pos="457200" algn="l"/>
              </a:tabLst>
            </a:pPr>
            <a:r>
              <a:rPr lang="en-US" sz="2400" dirty="0"/>
              <a:t>•	Extron </a:t>
            </a:r>
            <a:r>
              <a:rPr lang="en-US" sz="2400" dirty="0" err="1"/>
              <a:t>wallplate</a:t>
            </a:r>
            <a:r>
              <a:rPr lang="en-US" sz="2400" dirty="0"/>
              <a:t> controllers – Extron MLC 62 RS D </a:t>
            </a:r>
            <a:r>
              <a:rPr lang="en-US" sz="2400" dirty="0" err="1"/>
              <a:t>MediaLink</a:t>
            </a:r>
            <a:r>
              <a:rPr lang="en-US" sz="2400" dirty="0"/>
              <a:t> controllers in group </a:t>
            </a:r>
            <a:r>
              <a:rPr lang="en-US" sz="2400" dirty="0" smtClean="0"/>
              <a:t>	study </a:t>
            </a:r>
            <a:r>
              <a:rPr lang="en-US" sz="2400" dirty="0"/>
              <a:t>rooms &amp; conference rooms</a:t>
            </a:r>
          </a:p>
        </p:txBody>
      </p:sp>
      <p:sp>
        <p:nvSpPr>
          <p:cNvPr id="5" name="Title 1">
            <a:extLst>
              <a:ext uri="{FF2B5EF4-FFF2-40B4-BE49-F238E27FC236}">
                <a16:creationId xmlns:a16="http://schemas.microsoft.com/office/drawing/2014/main" id="{36EAB138-1A3E-45F6-9C2A-6AAB440F4B45}"/>
              </a:ext>
            </a:extLst>
          </p:cNvPr>
          <p:cNvSpPr>
            <a:spLocks noGrp="1"/>
          </p:cNvSpPr>
          <p:nvPr>
            <p:ph type="title"/>
          </p:nvPr>
        </p:nvSpPr>
        <p:spPr>
          <a:xfrm>
            <a:off x="0" y="286650"/>
            <a:ext cx="12192000" cy="764227"/>
          </a:xfrm>
          <a:effectLst>
            <a:outerShdw blurRad="50800" dist="38100" dir="2700000" algn="tl" rotWithShape="0">
              <a:prstClr val="black">
                <a:alpha val="40000"/>
              </a:prstClr>
            </a:outerShdw>
          </a:effectLst>
        </p:spPr>
        <p:txBody>
          <a:bodyPr anchor="t">
            <a:normAutofit/>
          </a:bodyPr>
          <a:lstStyle/>
          <a:p>
            <a:pPr algn="ctr"/>
            <a:r>
              <a:rPr lang="en-US" sz="4000" dirty="0" smtClean="0">
                <a:cs typeface="Arial" panose="020B0604020202020204" pitchFamily="34" charset="0"/>
              </a:rPr>
              <a:t>Tech Specs</a:t>
            </a:r>
            <a:endParaRPr lang="en-US" sz="4000" dirty="0">
              <a:cs typeface="Arial" panose="020B0604020202020204" pitchFamily="34" charset="0"/>
            </a:endParaRPr>
          </a:p>
        </p:txBody>
      </p:sp>
    </p:spTree>
    <p:extLst>
      <p:ext uri="{BB962C8B-B14F-4D97-AF65-F5344CB8AC3E}">
        <p14:creationId xmlns:p14="http://schemas.microsoft.com/office/powerpoint/2010/main" val="14735178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774031" y="1644436"/>
            <a:ext cx="5402180" cy="38740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defTabSz="457200">
              <a:lnSpc>
                <a:spcPct val="100000"/>
              </a:lnSpc>
              <a:tabLst>
                <a:tab pos="457200" algn="l"/>
              </a:tabLst>
            </a:pPr>
            <a:r>
              <a:rPr lang="en-US" sz="2800" dirty="0"/>
              <a:t>Control Systems &amp; Switching</a:t>
            </a:r>
            <a:r>
              <a:rPr lang="en-US" sz="2800" dirty="0" smtClean="0"/>
              <a:t>:</a:t>
            </a:r>
          </a:p>
          <a:p>
            <a:pPr defTabSz="457200">
              <a:lnSpc>
                <a:spcPct val="100000"/>
              </a:lnSpc>
              <a:tabLst>
                <a:tab pos="457200" algn="l"/>
              </a:tabLst>
            </a:pPr>
            <a:endParaRPr lang="en-US" sz="1000" dirty="0"/>
          </a:p>
          <a:p>
            <a:pPr defTabSz="457200">
              <a:lnSpc>
                <a:spcPct val="100000"/>
              </a:lnSpc>
              <a:tabLst>
                <a:tab pos="457200" algn="l"/>
              </a:tabLst>
            </a:pPr>
            <a:r>
              <a:rPr lang="en-US" sz="2400" dirty="0"/>
              <a:t>•	</a:t>
            </a:r>
            <a:r>
              <a:rPr lang="en-US" sz="2400" dirty="0" smtClean="0"/>
              <a:t>Matrix switching allows sharing of any 	instructor or student device to any/all 	projectors and displays</a:t>
            </a:r>
          </a:p>
          <a:p>
            <a:pPr defTabSz="457200">
              <a:lnSpc>
                <a:spcPct val="100000"/>
              </a:lnSpc>
              <a:tabLst>
                <a:tab pos="457200" algn="l"/>
              </a:tabLst>
            </a:pPr>
            <a:endParaRPr lang="en-US" sz="1000" dirty="0" smtClean="0"/>
          </a:p>
          <a:p>
            <a:pPr marL="342900" indent="-342900" defTabSz="457200">
              <a:lnSpc>
                <a:spcPct val="100000"/>
              </a:lnSpc>
              <a:buFont typeface="Arial" panose="020B0604020202020204" pitchFamily="34" charset="0"/>
              <a:buChar char="•"/>
              <a:tabLst>
                <a:tab pos="457200" algn="l"/>
              </a:tabLst>
            </a:pPr>
            <a:r>
              <a:rPr lang="en-US" sz="2400" dirty="0" smtClean="0"/>
              <a:t>Easy switching between presentation mode, default active learning mode (each group working on their own local display), and advanced active learning mode</a:t>
            </a:r>
            <a:endParaRPr lang="en-US" sz="2400" dirty="0"/>
          </a:p>
        </p:txBody>
      </p:sp>
      <p:sp>
        <p:nvSpPr>
          <p:cNvPr id="5" name="Title 1">
            <a:extLst>
              <a:ext uri="{FF2B5EF4-FFF2-40B4-BE49-F238E27FC236}">
                <a16:creationId xmlns:a16="http://schemas.microsoft.com/office/drawing/2014/main" id="{36EAB138-1A3E-45F6-9C2A-6AAB440F4B45}"/>
              </a:ext>
            </a:extLst>
          </p:cNvPr>
          <p:cNvSpPr>
            <a:spLocks noGrp="1"/>
          </p:cNvSpPr>
          <p:nvPr>
            <p:ph type="title"/>
          </p:nvPr>
        </p:nvSpPr>
        <p:spPr>
          <a:xfrm>
            <a:off x="0" y="286650"/>
            <a:ext cx="12192000" cy="764227"/>
          </a:xfrm>
          <a:effectLst>
            <a:outerShdw blurRad="50800" dist="38100" dir="2700000" algn="tl" rotWithShape="0">
              <a:prstClr val="black">
                <a:alpha val="40000"/>
              </a:prstClr>
            </a:outerShdw>
          </a:effectLst>
        </p:spPr>
        <p:txBody>
          <a:bodyPr anchor="t">
            <a:normAutofit/>
          </a:bodyPr>
          <a:lstStyle/>
          <a:p>
            <a:pPr algn="ctr"/>
            <a:r>
              <a:rPr lang="en-US" sz="4000" dirty="0" smtClean="0">
                <a:cs typeface="Arial" panose="020B0604020202020204" pitchFamily="34" charset="0"/>
              </a:rPr>
              <a:t>Tech Specs</a:t>
            </a:r>
            <a:endParaRPr lang="en-US" sz="4000" dirty="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220" y="1820899"/>
            <a:ext cx="5029200" cy="3152880"/>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64046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313230"/>
            <a:ext cx="10515600" cy="46303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defTabSz="457200">
              <a:lnSpc>
                <a:spcPct val="100000"/>
              </a:lnSpc>
              <a:tabLst>
                <a:tab pos="457200" algn="l"/>
              </a:tabLst>
            </a:pPr>
            <a:r>
              <a:rPr lang="en-US" sz="2800" dirty="0"/>
              <a:t>Wireless Microphones:</a:t>
            </a:r>
          </a:p>
          <a:p>
            <a:pPr defTabSz="457200">
              <a:lnSpc>
                <a:spcPct val="100000"/>
              </a:lnSpc>
              <a:tabLst>
                <a:tab pos="457200" algn="l"/>
              </a:tabLst>
            </a:pPr>
            <a:r>
              <a:rPr lang="en-US" sz="2800" dirty="0"/>
              <a:t>•	(18) Shure QLXD wireless mic systems – (1) in each 50-seat computer </a:t>
            </a:r>
            <a:r>
              <a:rPr lang="en-US" sz="2800" dirty="0" smtClean="0"/>
              <a:t>	lab</a:t>
            </a:r>
            <a:r>
              <a:rPr lang="en-US" sz="2800" dirty="0"/>
              <a:t>, (2) in each active learning classroom and lecture hall 60-seats or </a:t>
            </a:r>
            <a:r>
              <a:rPr lang="en-US" sz="2800" dirty="0" smtClean="0"/>
              <a:t>	larger</a:t>
            </a:r>
            <a:endParaRPr lang="en-US" sz="2800" dirty="0"/>
          </a:p>
          <a:p>
            <a:pPr defTabSz="457200">
              <a:lnSpc>
                <a:spcPct val="100000"/>
              </a:lnSpc>
              <a:tabLst>
                <a:tab pos="457200" algn="l"/>
              </a:tabLst>
            </a:pPr>
            <a:endParaRPr lang="en-US" sz="2800" dirty="0"/>
          </a:p>
          <a:p>
            <a:pPr defTabSz="457200">
              <a:lnSpc>
                <a:spcPct val="100000"/>
              </a:lnSpc>
              <a:tabLst>
                <a:tab pos="457200" algn="l"/>
              </a:tabLst>
            </a:pPr>
            <a:r>
              <a:rPr lang="en-US" sz="2800" dirty="0"/>
              <a:t>Document Cameras:</a:t>
            </a:r>
          </a:p>
          <a:p>
            <a:pPr defTabSz="457200">
              <a:lnSpc>
                <a:spcPct val="100000"/>
              </a:lnSpc>
              <a:tabLst>
                <a:tab pos="457200" algn="l"/>
              </a:tabLst>
            </a:pPr>
            <a:r>
              <a:rPr lang="en-US" sz="2800" dirty="0"/>
              <a:t>•	(14) Elmo MX-1 – (1) in every room other than the lecture halls</a:t>
            </a:r>
          </a:p>
          <a:p>
            <a:pPr defTabSz="457200">
              <a:lnSpc>
                <a:spcPct val="100000"/>
              </a:lnSpc>
              <a:tabLst>
                <a:tab pos="457200" algn="l"/>
              </a:tabLst>
            </a:pPr>
            <a:r>
              <a:rPr lang="en-US" sz="2800" dirty="0"/>
              <a:t>•	(2) Elmo P30HD – (1) in each lecture hall</a:t>
            </a:r>
          </a:p>
        </p:txBody>
      </p:sp>
      <p:sp>
        <p:nvSpPr>
          <p:cNvPr id="5" name="Title 1">
            <a:extLst>
              <a:ext uri="{FF2B5EF4-FFF2-40B4-BE49-F238E27FC236}">
                <a16:creationId xmlns:a16="http://schemas.microsoft.com/office/drawing/2014/main" id="{36EAB138-1A3E-45F6-9C2A-6AAB440F4B45}"/>
              </a:ext>
            </a:extLst>
          </p:cNvPr>
          <p:cNvSpPr>
            <a:spLocks noGrp="1"/>
          </p:cNvSpPr>
          <p:nvPr>
            <p:ph type="title"/>
          </p:nvPr>
        </p:nvSpPr>
        <p:spPr>
          <a:xfrm>
            <a:off x="0" y="286650"/>
            <a:ext cx="12192000" cy="764227"/>
          </a:xfrm>
          <a:effectLst>
            <a:outerShdw blurRad="50800" dist="38100" dir="2700000" algn="tl" rotWithShape="0">
              <a:prstClr val="black">
                <a:alpha val="40000"/>
              </a:prstClr>
            </a:outerShdw>
          </a:effectLst>
        </p:spPr>
        <p:txBody>
          <a:bodyPr anchor="t">
            <a:normAutofit/>
          </a:bodyPr>
          <a:lstStyle/>
          <a:p>
            <a:pPr algn="ctr"/>
            <a:r>
              <a:rPr lang="en-US" sz="4000" dirty="0" smtClean="0">
                <a:cs typeface="Arial" panose="020B0604020202020204" pitchFamily="34" charset="0"/>
              </a:rPr>
              <a:t>Tech Specs</a:t>
            </a:r>
            <a:endParaRPr lang="en-US" sz="4000" dirty="0">
              <a:cs typeface="Arial" panose="020B0604020202020204" pitchFamily="34" charset="0"/>
            </a:endParaRPr>
          </a:p>
        </p:txBody>
      </p:sp>
    </p:spTree>
    <p:extLst>
      <p:ext uri="{BB962C8B-B14F-4D97-AF65-F5344CB8AC3E}">
        <p14:creationId xmlns:p14="http://schemas.microsoft.com/office/powerpoint/2010/main" val="19000285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244991"/>
            <a:ext cx="10515600" cy="46303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defTabSz="457200">
              <a:lnSpc>
                <a:spcPct val="100000"/>
              </a:lnSpc>
              <a:tabLst>
                <a:tab pos="457200" algn="l"/>
              </a:tabLst>
            </a:pPr>
            <a:r>
              <a:rPr lang="en-US" sz="2800" dirty="0"/>
              <a:t>Lecture Capture:</a:t>
            </a:r>
          </a:p>
          <a:p>
            <a:pPr defTabSz="457200">
              <a:lnSpc>
                <a:spcPct val="100000"/>
              </a:lnSpc>
              <a:tabLst>
                <a:tab pos="457200" algn="l"/>
              </a:tabLst>
            </a:pPr>
            <a:r>
              <a:rPr lang="en-US" sz="2400" dirty="0"/>
              <a:t>•	(2) </a:t>
            </a:r>
            <a:r>
              <a:rPr lang="en-US" sz="2400" dirty="0" err="1"/>
              <a:t>YuJa</a:t>
            </a:r>
            <a:r>
              <a:rPr lang="en-US" sz="2400" dirty="0"/>
              <a:t> Hardware Hub capture devices (1 in each lecture hall) to </a:t>
            </a:r>
            <a:r>
              <a:rPr lang="en-US" sz="2400" dirty="0" smtClean="0"/>
              <a:t>record/stream 	audio</a:t>
            </a:r>
            <a:r>
              <a:rPr lang="en-US" sz="2400" dirty="0"/>
              <a:t>, images sent to projector, and camera video</a:t>
            </a:r>
          </a:p>
          <a:p>
            <a:pPr defTabSz="457200">
              <a:lnSpc>
                <a:spcPct val="100000"/>
              </a:lnSpc>
              <a:tabLst>
                <a:tab pos="457200" algn="l"/>
              </a:tabLst>
            </a:pPr>
            <a:r>
              <a:rPr lang="en-US" sz="2400" dirty="0"/>
              <a:t>•	(4) </a:t>
            </a:r>
            <a:r>
              <a:rPr lang="en-US" sz="2400" dirty="0" err="1"/>
              <a:t>Vaddio</a:t>
            </a:r>
            <a:r>
              <a:rPr lang="en-US" sz="2400" dirty="0"/>
              <a:t> </a:t>
            </a:r>
            <a:r>
              <a:rPr lang="en-US" sz="2400" dirty="0" err="1"/>
              <a:t>RoboSHOT</a:t>
            </a:r>
            <a:r>
              <a:rPr lang="en-US" sz="2400" dirty="0"/>
              <a:t> 30 cameras (2 in each lecture hall) to capture </a:t>
            </a:r>
            <a:r>
              <a:rPr lang="en-US" sz="2400" dirty="0" smtClean="0"/>
              <a:t>the </a:t>
            </a:r>
            <a:r>
              <a:rPr lang="en-US" sz="2400" dirty="0"/>
              <a:t>instructor </a:t>
            </a:r>
            <a:r>
              <a:rPr lang="en-US" sz="2400" dirty="0" smtClean="0"/>
              <a:t>	&amp; </a:t>
            </a:r>
            <a:r>
              <a:rPr lang="en-US" sz="2400" dirty="0"/>
              <a:t>stage</a:t>
            </a:r>
          </a:p>
          <a:p>
            <a:pPr defTabSz="457200">
              <a:lnSpc>
                <a:spcPct val="100000"/>
              </a:lnSpc>
              <a:tabLst>
                <a:tab pos="457200" algn="l"/>
              </a:tabLst>
            </a:pPr>
            <a:endParaRPr lang="en-US" sz="2800" dirty="0"/>
          </a:p>
          <a:p>
            <a:pPr defTabSz="457200">
              <a:lnSpc>
                <a:spcPct val="100000"/>
              </a:lnSpc>
              <a:tabLst>
                <a:tab pos="457200" algn="l"/>
              </a:tabLst>
            </a:pPr>
            <a:r>
              <a:rPr lang="en-US" sz="2800" dirty="0"/>
              <a:t>Room Scheduling Displays:</a:t>
            </a:r>
          </a:p>
          <a:p>
            <a:pPr defTabSz="457200">
              <a:lnSpc>
                <a:spcPct val="100000"/>
              </a:lnSpc>
              <a:tabLst>
                <a:tab pos="457200" algn="l"/>
              </a:tabLst>
            </a:pPr>
            <a:r>
              <a:rPr lang="en-US" sz="2400" dirty="0"/>
              <a:t>•	(29) Extron TLS Pro 520M scheduling displays – integrated with </a:t>
            </a:r>
            <a:r>
              <a:rPr lang="en-US" sz="2400" dirty="0" smtClean="0"/>
              <a:t>Exchange 	calendars</a:t>
            </a:r>
            <a:r>
              <a:rPr lang="en-US" sz="2400" dirty="0"/>
              <a:t>; 25Live registrar class data and </a:t>
            </a:r>
            <a:r>
              <a:rPr lang="en-US" sz="2400" dirty="0" err="1"/>
              <a:t>Springshare</a:t>
            </a:r>
            <a:r>
              <a:rPr lang="en-US" sz="2400" dirty="0"/>
              <a:t> </a:t>
            </a:r>
            <a:r>
              <a:rPr lang="en-US" sz="2400" dirty="0" err="1"/>
              <a:t>LibCal</a:t>
            </a:r>
            <a:r>
              <a:rPr lang="en-US" sz="2400" dirty="0"/>
              <a:t> </a:t>
            </a:r>
            <a:r>
              <a:rPr lang="en-US" sz="2400" dirty="0" smtClean="0"/>
              <a:t>for </a:t>
            </a:r>
            <a:r>
              <a:rPr lang="en-US" sz="2400" dirty="0"/>
              <a:t>group study room </a:t>
            </a:r>
            <a:r>
              <a:rPr lang="en-US" sz="2400" dirty="0" smtClean="0"/>
              <a:t>	bookings</a:t>
            </a:r>
            <a:endParaRPr lang="en-US" sz="2400" dirty="0"/>
          </a:p>
        </p:txBody>
      </p:sp>
      <p:sp>
        <p:nvSpPr>
          <p:cNvPr id="5" name="Title 1">
            <a:extLst>
              <a:ext uri="{FF2B5EF4-FFF2-40B4-BE49-F238E27FC236}">
                <a16:creationId xmlns:a16="http://schemas.microsoft.com/office/drawing/2014/main" id="{36EAB138-1A3E-45F6-9C2A-6AAB440F4B45}"/>
              </a:ext>
            </a:extLst>
          </p:cNvPr>
          <p:cNvSpPr>
            <a:spLocks noGrp="1"/>
          </p:cNvSpPr>
          <p:nvPr>
            <p:ph type="title"/>
          </p:nvPr>
        </p:nvSpPr>
        <p:spPr>
          <a:xfrm>
            <a:off x="0" y="286650"/>
            <a:ext cx="12192000" cy="764227"/>
          </a:xfrm>
          <a:effectLst>
            <a:outerShdw blurRad="50800" dist="38100" dir="2700000" algn="tl" rotWithShape="0">
              <a:prstClr val="black">
                <a:alpha val="40000"/>
              </a:prstClr>
            </a:outerShdw>
          </a:effectLst>
        </p:spPr>
        <p:txBody>
          <a:bodyPr anchor="t">
            <a:normAutofit/>
          </a:bodyPr>
          <a:lstStyle/>
          <a:p>
            <a:pPr algn="ctr"/>
            <a:r>
              <a:rPr lang="en-US" sz="4000" dirty="0" smtClean="0">
                <a:cs typeface="Arial" panose="020B0604020202020204" pitchFamily="34" charset="0"/>
              </a:rPr>
              <a:t>Tech Specs</a:t>
            </a:r>
            <a:endParaRPr lang="en-US" sz="4000" dirty="0">
              <a:cs typeface="Arial" panose="020B0604020202020204" pitchFamily="34" charset="0"/>
            </a:endParaRPr>
          </a:p>
        </p:txBody>
      </p:sp>
    </p:spTree>
    <p:extLst>
      <p:ext uri="{BB962C8B-B14F-4D97-AF65-F5344CB8AC3E}">
        <p14:creationId xmlns:p14="http://schemas.microsoft.com/office/powerpoint/2010/main" val="40121199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822165"/>
            <a:ext cx="10515600" cy="46303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defTabSz="457200">
              <a:lnSpc>
                <a:spcPct val="100000"/>
              </a:lnSpc>
              <a:tabLst>
                <a:tab pos="457200" algn="l"/>
              </a:tabLst>
            </a:pPr>
            <a:r>
              <a:rPr lang="en-US" sz="3200" dirty="0"/>
              <a:t>Wireless Network Infrastructure:</a:t>
            </a:r>
          </a:p>
          <a:p>
            <a:pPr defTabSz="457200">
              <a:lnSpc>
                <a:spcPct val="100000"/>
              </a:lnSpc>
              <a:tabLst>
                <a:tab pos="457200" algn="l"/>
              </a:tabLst>
            </a:pPr>
            <a:r>
              <a:rPr lang="en-US" sz="2800" dirty="0"/>
              <a:t>•	(100) Cisco 3800 Series wireless access points for the building interior</a:t>
            </a:r>
          </a:p>
          <a:p>
            <a:pPr defTabSz="457200">
              <a:lnSpc>
                <a:spcPct val="100000"/>
              </a:lnSpc>
              <a:tabLst>
                <a:tab pos="457200" algn="l"/>
              </a:tabLst>
            </a:pPr>
            <a:r>
              <a:rPr lang="en-US" sz="2800" dirty="0"/>
              <a:t>•	(7) Cisco 1560 Series wireless access points for the exterior</a:t>
            </a:r>
          </a:p>
        </p:txBody>
      </p:sp>
      <p:sp>
        <p:nvSpPr>
          <p:cNvPr id="5" name="Title 1">
            <a:extLst>
              <a:ext uri="{FF2B5EF4-FFF2-40B4-BE49-F238E27FC236}">
                <a16:creationId xmlns:a16="http://schemas.microsoft.com/office/drawing/2014/main" id="{36EAB138-1A3E-45F6-9C2A-6AAB440F4B45}"/>
              </a:ext>
            </a:extLst>
          </p:cNvPr>
          <p:cNvSpPr>
            <a:spLocks noGrp="1"/>
          </p:cNvSpPr>
          <p:nvPr>
            <p:ph type="title"/>
          </p:nvPr>
        </p:nvSpPr>
        <p:spPr>
          <a:xfrm>
            <a:off x="0" y="286650"/>
            <a:ext cx="12192000" cy="764227"/>
          </a:xfrm>
          <a:effectLst>
            <a:outerShdw blurRad="50800" dist="38100" dir="2700000" algn="tl" rotWithShape="0">
              <a:prstClr val="black">
                <a:alpha val="40000"/>
              </a:prstClr>
            </a:outerShdw>
          </a:effectLst>
        </p:spPr>
        <p:txBody>
          <a:bodyPr anchor="t">
            <a:normAutofit/>
          </a:bodyPr>
          <a:lstStyle/>
          <a:p>
            <a:pPr algn="ctr"/>
            <a:r>
              <a:rPr lang="en-US" sz="4000" dirty="0" smtClean="0">
                <a:cs typeface="Arial" panose="020B0604020202020204" pitchFamily="34" charset="0"/>
              </a:rPr>
              <a:t>Tech Specs</a:t>
            </a:r>
            <a:endParaRPr lang="en-US" sz="4000" dirty="0">
              <a:cs typeface="Arial" panose="020B0604020202020204" pitchFamily="34" charset="0"/>
            </a:endParaRPr>
          </a:p>
        </p:txBody>
      </p:sp>
    </p:spTree>
    <p:extLst>
      <p:ext uri="{BB962C8B-B14F-4D97-AF65-F5344CB8AC3E}">
        <p14:creationId xmlns:p14="http://schemas.microsoft.com/office/powerpoint/2010/main" val="27351175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pic>
        <p:nvPicPr>
          <p:cNvPr id="5122" name="Picture 2" descr="https://lh6.googleusercontent.com/O6wafX8IhEvLfyw8vZUvYHaoBrwkyIyhqp7iJY9b7A-iGaattslT882dJdYXo2YTuSY2mLMo12owChLUrJkLPsjOQCw3F8CcWYfs74xDEcaw_fOlOw9ziCj-kH4XJOb3rJIBzTOR8e4"/>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0" y="-21265"/>
            <a:ext cx="12192000" cy="69111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5060" y="6499301"/>
            <a:ext cx="2009553" cy="276999"/>
          </a:xfrm>
          <a:prstGeom prst="rect">
            <a:avLst/>
          </a:prstGeom>
        </p:spPr>
        <p:txBody>
          <a:bodyPr wrap="square">
            <a:spAutoFit/>
          </a:bodyPr>
          <a:lstStyle/>
          <a:p>
            <a:r>
              <a:rPr lang="en-US" sz="1200" dirty="0">
                <a:solidFill>
                  <a:srgbClr val="FFFFFF"/>
                </a:solidFill>
                <a:latin typeface="Lato" panose="020B0604020202020204" charset="0"/>
              </a:rPr>
              <a:t>Photo by Steve </a:t>
            </a:r>
            <a:r>
              <a:rPr lang="en-US" sz="1200" dirty="0" smtClean="0">
                <a:solidFill>
                  <a:srgbClr val="FFFFFF"/>
                </a:solidFill>
                <a:latin typeface="Lato" panose="020B0604020202020204" charset="0"/>
              </a:rPr>
              <a:t>Zylius/UCI</a:t>
            </a:r>
            <a:endParaRPr lang="en-US" sz="1200" dirty="0"/>
          </a:p>
        </p:txBody>
      </p:sp>
    </p:spTree>
    <p:extLst>
      <p:ext uri="{BB962C8B-B14F-4D97-AF65-F5344CB8AC3E}">
        <p14:creationId xmlns:p14="http://schemas.microsoft.com/office/powerpoint/2010/main" val="15499499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2290" name="Picture 2" descr="https://lh4.googleusercontent.com/qh9JsiREb0beOMV7ABpBX-b2Qt4dyRnfkLNui7XPOOt3-65cGrJwqof9j5ILh4d0X-2tWZhC6rdDy2Q_bOBA77dMTw3N86mjtssR2npxAl7ww8SuZl8bk4gpwL0w7bD-PQwGnDyPc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 y="-636773"/>
            <a:ext cx="12188952" cy="8478941"/>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4" name="Rectangle 3"/>
          <p:cNvSpPr/>
          <p:nvPr/>
        </p:nvSpPr>
        <p:spPr>
          <a:xfrm>
            <a:off x="85060" y="6499301"/>
            <a:ext cx="2009553" cy="276999"/>
          </a:xfrm>
          <a:prstGeom prst="rect">
            <a:avLst/>
          </a:prstGeom>
        </p:spPr>
        <p:txBody>
          <a:bodyPr wrap="square">
            <a:spAutoFit/>
          </a:bodyPr>
          <a:lstStyle/>
          <a:p>
            <a:r>
              <a:rPr lang="en-US" sz="1200" dirty="0">
                <a:solidFill>
                  <a:srgbClr val="FFFFFF"/>
                </a:solidFill>
                <a:latin typeface="Lato" panose="020B0604020202020204" charset="0"/>
              </a:rPr>
              <a:t>Photo by </a:t>
            </a:r>
            <a:r>
              <a:rPr lang="en-US" sz="1200" dirty="0" smtClean="0">
                <a:solidFill>
                  <a:srgbClr val="FFFFFF"/>
                </a:solidFill>
                <a:latin typeface="Lato" panose="020B0604020202020204" charset="0"/>
              </a:rPr>
              <a:t>Will Alvarez/UCI</a:t>
            </a:r>
            <a:endParaRPr lang="en-US" sz="1200" dirty="0"/>
          </a:p>
        </p:txBody>
      </p:sp>
    </p:spTree>
    <p:extLst>
      <p:ext uri="{BB962C8B-B14F-4D97-AF65-F5344CB8AC3E}">
        <p14:creationId xmlns:p14="http://schemas.microsoft.com/office/powerpoint/2010/main" val="21018359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0" y="136525"/>
            <a:ext cx="12192000" cy="1098717"/>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Furniture</a:t>
            </a:r>
            <a:endParaRPr lang="en-US" sz="4000" dirty="0">
              <a:cs typeface="Arial" panose="020B0604020202020204" pitchFamily="34" charset="0"/>
            </a:endParaRPr>
          </a:p>
        </p:txBody>
      </p:sp>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349793"/>
            <a:ext cx="10515600" cy="39766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457200" indent="-457200">
              <a:buFont typeface="Arial" panose="020B0604020202020204" pitchFamily="34" charset="0"/>
              <a:buChar char="•"/>
            </a:pPr>
            <a:r>
              <a:rPr lang="en-US" sz="2800" b="0" dirty="0" smtClean="0">
                <a:latin typeface="+mn-lt"/>
                <a:cs typeface="Arial" panose="020B0604020202020204" pitchFamily="34" charset="0"/>
              </a:rPr>
              <a:t>We used Tangram Interiors almost exclusively</a:t>
            </a:r>
          </a:p>
          <a:p>
            <a:pPr marL="457200" indent="-457200">
              <a:buFont typeface="Arial" panose="020B0604020202020204" pitchFamily="34" charset="0"/>
              <a:buChar char="•"/>
            </a:pPr>
            <a:r>
              <a:rPr lang="en-US" sz="2800" b="0" dirty="0" smtClean="0">
                <a:latin typeface="+mn-lt"/>
                <a:cs typeface="Arial" panose="020B0604020202020204" pitchFamily="34" charset="0"/>
              </a:rPr>
              <a:t>After a long, unsuccessful search for height adjustable display carts we liked, we went with Steelcase Verb active media tables for our center of the room student groupings</a:t>
            </a:r>
          </a:p>
          <a:p>
            <a:pPr marL="457200" indent="-457200">
              <a:buFont typeface="Arial" panose="020B0604020202020204" pitchFamily="34" charset="0"/>
              <a:buChar char="•"/>
            </a:pPr>
            <a:r>
              <a:rPr lang="en-US" sz="2800" b="0" dirty="0" smtClean="0">
                <a:latin typeface="+mn-lt"/>
                <a:cs typeface="Arial" panose="020B0604020202020204" pitchFamily="34" charset="0"/>
              </a:rPr>
              <a:t>Every student group has personal and/or group whiteboards</a:t>
            </a:r>
          </a:p>
          <a:p>
            <a:pPr marL="457200" indent="-457200">
              <a:buFont typeface="Arial" panose="020B0604020202020204" pitchFamily="34" charset="0"/>
              <a:buChar char="•"/>
            </a:pPr>
            <a:r>
              <a:rPr lang="en-US" sz="2800" b="0" dirty="0" smtClean="0">
                <a:latin typeface="+mn-lt"/>
                <a:cs typeface="Arial" panose="020B0604020202020204" pitchFamily="34" charset="0"/>
              </a:rPr>
              <a:t>Node chairs in 30-seat rooms &amp; Series 1 chairs in larger classrooms and group study rooms</a:t>
            </a:r>
          </a:p>
          <a:p>
            <a:pPr marL="457200" indent="-457200">
              <a:buFont typeface="Arial" panose="020B0604020202020204" pitchFamily="34" charset="0"/>
              <a:buChar char="•"/>
            </a:pPr>
            <a:r>
              <a:rPr lang="en-US" sz="2800" b="0" dirty="0" err="1" smtClean="0">
                <a:latin typeface="+mn-lt"/>
                <a:cs typeface="Arial" panose="020B0604020202020204" pitchFamily="34" charset="0"/>
              </a:rPr>
              <a:t>Sedia</a:t>
            </a:r>
            <a:r>
              <a:rPr lang="en-US" sz="2800" b="0" dirty="0" smtClean="0">
                <a:latin typeface="+mn-lt"/>
                <a:cs typeface="Arial" panose="020B0604020202020204" pitchFamily="34" charset="0"/>
              </a:rPr>
              <a:t> seating in lecture halls</a:t>
            </a:r>
          </a:p>
        </p:txBody>
      </p:sp>
    </p:spTree>
    <p:extLst>
      <p:ext uri="{BB962C8B-B14F-4D97-AF65-F5344CB8AC3E}">
        <p14:creationId xmlns:p14="http://schemas.microsoft.com/office/powerpoint/2010/main" val="8038312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0" y="136525"/>
            <a:ext cx="12192000" cy="1098717"/>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Furniture</a:t>
            </a:r>
            <a:endParaRPr lang="en-US" sz="4000" dirty="0">
              <a:cs typeface="Arial" panose="020B0604020202020204" pitchFamily="34" charset="0"/>
            </a:endParaRPr>
          </a:p>
        </p:txBody>
      </p:sp>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235242"/>
            <a:ext cx="10515600" cy="39766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457200" indent="-457200">
              <a:buFont typeface="Arial" panose="020B0604020202020204" pitchFamily="34" charset="0"/>
              <a:buChar char="•"/>
            </a:pPr>
            <a:r>
              <a:rPr lang="en-US" sz="2800" b="0" dirty="0" smtClean="0">
                <a:latin typeface="+mn-lt"/>
                <a:cs typeface="Arial" panose="020B0604020202020204" pitchFamily="34" charset="0"/>
              </a:rPr>
              <a:t>Campfire tables for informal 6-person groupings in lounge</a:t>
            </a:r>
          </a:p>
          <a:p>
            <a:pPr marL="457200" indent="-457200">
              <a:buFont typeface="Arial" panose="020B0604020202020204" pitchFamily="34" charset="0"/>
              <a:buChar char="•"/>
            </a:pPr>
            <a:r>
              <a:rPr lang="en-US" sz="2800" b="0" dirty="0" smtClean="0">
                <a:latin typeface="+mn-lt"/>
                <a:cs typeface="Arial" panose="020B0604020202020204" pitchFamily="34" charset="0"/>
              </a:rPr>
              <a:t>Other 2, 4, and 6 person informal group tables</a:t>
            </a:r>
          </a:p>
          <a:p>
            <a:pPr marL="457200" indent="-457200">
              <a:buFont typeface="Arial" panose="020B0604020202020204" pitchFamily="34" charset="0"/>
              <a:buChar char="•"/>
            </a:pPr>
            <a:r>
              <a:rPr lang="en-US" sz="2800" b="0" dirty="0" smtClean="0">
                <a:latin typeface="+mn-lt"/>
                <a:cs typeface="Arial" panose="020B0604020202020204" pitchFamily="34" charset="0"/>
              </a:rPr>
              <a:t>Benches and counters for pre and post class waiting, prep, individual work, or discussion</a:t>
            </a:r>
          </a:p>
          <a:p>
            <a:pPr marL="457200" indent="-457200">
              <a:buFont typeface="Arial" panose="020B0604020202020204" pitchFamily="34" charset="0"/>
              <a:buChar char="•"/>
            </a:pPr>
            <a:r>
              <a:rPr lang="en-US" sz="2800" b="0" dirty="0" smtClean="0">
                <a:latin typeface="+mn-lt"/>
                <a:cs typeface="Arial" panose="020B0604020202020204" pitchFamily="34" charset="0"/>
              </a:rPr>
              <a:t>Exterior patio tables and loveseat groupings</a:t>
            </a:r>
          </a:p>
          <a:p>
            <a:pPr marL="457200" indent="-457200">
              <a:buFont typeface="Arial" panose="020B0604020202020204" pitchFamily="34" charset="0"/>
              <a:buChar char="•"/>
            </a:pPr>
            <a:r>
              <a:rPr lang="en-US" sz="2800" b="0" dirty="0" smtClean="0">
                <a:latin typeface="+mn-lt"/>
                <a:cs typeface="Arial" panose="020B0604020202020204" pitchFamily="34" charset="0"/>
              </a:rPr>
              <a:t>We’re still not 100% done! After the building opened, we had to reassess the usage of public area furniture</a:t>
            </a:r>
          </a:p>
        </p:txBody>
      </p:sp>
    </p:spTree>
    <p:extLst>
      <p:ext uri="{BB962C8B-B14F-4D97-AF65-F5344CB8AC3E}">
        <p14:creationId xmlns:p14="http://schemas.microsoft.com/office/powerpoint/2010/main" val="39913618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6146" name="Picture 2" descr="https://lh6.googleusercontent.com/H3z_Vn2S7cQdvOHBV8vORRqT1IZZ5ZhWPmt5kSmqzloWzvuGxlbNHiRNcYxj1LgnxwSaeZIDYmVr2BppnQygZDOq6PO-MTmTozwyXFNtIFfYptS4mfuWiCDVVENm55-vFY67LyHcvnY"/>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048" y="-533846"/>
            <a:ext cx="12188952" cy="8136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4" name="Rectangle 3"/>
          <p:cNvSpPr/>
          <p:nvPr/>
        </p:nvSpPr>
        <p:spPr>
          <a:xfrm>
            <a:off x="85060" y="6499301"/>
            <a:ext cx="2009553" cy="276999"/>
          </a:xfrm>
          <a:prstGeom prst="rect">
            <a:avLst/>
          </a:prstGeom>
        </p:spPr>
        <p:txBody>
          <a:bodyPr wrap="square">
            <a:spAutoFit/>
          </a:bodyPr>
          <a:lstStyle/>
          <a:p>
            <a:r>
              <a:rPr lang="en-US" sz="1200" dirty="0">
                <a:solidFill>
                  <a:srgbClr val="FFFFFF"/>
                </a:solidFill>
                <a:latin typeface="Lato" panose="020B0604020202020204" charset="0"/>
              </a:rPr>
              <a:t>Photo by Steve </a:t>
            </a:r>
            <a:r>
              <a:rPr lang="en-US" sz="1200" dirty="0" smtClean="0">
                <a:solidFill>
                  <a:srgbClr val="FFFFFF"/>
                </a:solidFill>
                <a:latin typeface="Lato" panose="020B0604020202020204" charset="0"/>
              </a:rPr>
              <a:t>Zylius/UCI</a:t>
            </a:r>
            <a:endParaRPr lang="en-US" sz="1200" dirty="0"/>
          </a:p>
        </p:txBody>
      </p:sp>
    </p:spTree>
    <p:extLst>
      <p:ext uri="{BB962C8B-B14F-4D97-AF65-F5344CB8AC3E}">
        <p14:creationId xmlns:p14="http://schemas.microsoft.com/office/powerpoint/2010/main" val="25131188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0" y="1198409"/>
            <a:ext cx="12192000" cy="94502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r>
              <a:rPr lang="en-US" sz="3600" dirty="0" smtClean="0">
                <a:latin typeface="+mn-lt"/>
                <a:hlinkClick r:id="rId2"/>
              </a:rPr>
              <a:t>issuu.com/</a:t>
            </a:r>
            <a:r>
              <a:rPr lang="en-US" sz="3600" dirty="0" err="1" smtClean="0">
                <a:latin typeface="+mn-lt"/>
                <a:hlinkClick r:id="rId2"/>
              </a:rPr>
              <a:t>ucimagazine</a:t>
            </a:r>
            <a:r>
              <a:rPr lang="en-US" sz="3600" dirty="0" smtClean="0">
                <a:latin typeface="+mn-lt"/>
                <a:hlinkClick r:id="rId2"/>
              </a:rPr>
              <a:t>/docs/uci19_winter_mag</a:t>
            </a:r>
            <a:endParaRPr lang="en-US" sz="3600" dirty="0" smtClean="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509" y="2064774"/>
            <a:ext cx="3567162" cy="4384157"/>
          </a:xfrm>
          <a:prstGeom prst="rect">
            <a:avLst/>
          </a:prstGeom>
          <a:effectLst>
            <a:outerShdw blurRad="63500" dist="63500" dir="2700000" algn="tl" rotWithShape="0">
              <a:prstClr val="black">
                <a:alpha val="40000"/>
              </a:prstClr>
            </a:outerShdw>
          </a:effectLst>
        </p:spPr>
      </p:pic>
      <p:sp>
        <p:nvSpPr>
          <p:cNvPr id="5" name="Rectangle 4"/>
          <p:cNvSpPr/>
          <p:nvPr/>
        </p:nvSpPr>
        <p:spPr>
          <a:xfrm>
            <a:off x="5417574" y="2706896"/>
            <a:ext cx="6096000" cy="1815882"/>
          </a:xfrm>
          <a:prstGeom prst="rect">
            <a:avLst/>
          </a:prstGeom>
        </p:spPr>
        <p:txBody>
          <a:bodyPr>
            <a:spAutoFit/>
          </a:bodyPr>
          <a:lstStyle/>
          <a:p>
            <a:r>
              <a:rPr lang="en-US" sz="2800" dirty="0" smtClean="0">
                <a:solidFill>
                  <a:schemeClr val="bg1"/>
                </a:solidFill>
                <a:cs typeface="Arial" panose="020B0604020202020204" pitchFamily="34" charset="0"/>
              </a:rPr>
              <a:t>Pages 16-27 cover the active learning models used in the Anteater Learning Pavilion, the Active Learning Institute, and assessment efforts.</a:t>
            </a:r>
            <a:endParaRPr lang="en-US" sz="2800" dirty="0">
              <a:solidFill>
                <a:schemeClr val="bg1"/>
              </a:solidFill>
              <a:cs typeface="Arial" panose="020B0604020202020204" pitchFamily="34" charset="0"/>
            </a:endParaRPr>
          </a:p>
        </p:txBody>
      </p:sp>
      <p:sp>
        <p:nvSpPr>
          <p:cNvPr id="7" name="Title 1">
            <a:extLst>
              <a:ext uri="{FF2B5EF4-FFF2-40B4-BE49-F238E27FC236}">
                <a16:creationId xmlns:a16="http://schemas.microsoft.com/office/drawing/2014/main" id="{36EAB138-1A3E-45F6-9C2A-6AAB440F4B45}"/>
              </a:ext>
            </a:extLst>
          </p:cNvPr>
          <p:cNvSpPr>
            <a:spLocks noGrp="1"/>
          </p:cNvSpPr>
          <p:nvPr>
            <p:ph type="title"/>
          </p:nvPr>
        </p:nvSpPr>
        <p:spPr>
          <a:xfrm>
            <a:off x="0" y="136525"/>
            <a:ext cx="121920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LINKS</a:t>
            </a:r>
            <a:endParaRPr lang="en-US" sz="4000" dirty="0">
              <a:cs typeface="Arial" panose="020B0604020202020204" pitchFamily="34" charset="0"/>
            </a:endParaRPr>
          </a:p>
        </p:txBody>
      </p:sp>
    </p:spTree>
    <p:extLst>
      <p:ext uri="{BB962C8B-B14F-4D97-AF65-F5344CB8AC3E}">
        <p14:creationId xmlns:p14="http://schemas.microsoft.com/office/powerpoint/2010/main" val="84677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6386" name="Picture 2" descr="https://lh6.googleusercontent.com/eSMsj_LIs8HTw8VmOD9XkRlcJORlHRaRsdZXABOcnekt637S4Tvn9UBnQ-FRoKyvt6HSskf6UGuvqNKEH4S9d-W3JgvxTeW-A_AmSyVIRzK94K6lDRCfJh-oHfBmcUQdRwZJqaCrMv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 y="-735419"/>
            <a:ext cx="12188952" cy="812850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4" name="Rectangle 3"/>
          <p:cNvSpPr/>
          <p:nvPr/>
        </p:nvSpPr>
        <p:spPr>
          <a:xfrm>
            <a:off x="85060" y="6499301"/>
            <a:ext cx="2009553" cy="276999"/>
          </a:xfrm>
          <a:prstGeom prst="rect">
            <a:avLst/>
          </a:prstGeom>
        </p:spPr>
        <p:txBody>
          <a:bodyPr wrap="square">
            <a:spAutoFit/>
          </a:bodyPr>
          <a:lstStyle/>
          <a:p>
            <a:r>
              <a:rPr lang="en-US" sz="1200" dirty="0">
                <a:solidFill>
                  <a:srgbClr val="FFFFFF"/>
                </a:solidFill>
                <a:latin typeface="Lato" panose="020B0604020202020204" charset="0"/>
              </a:rPr>
              <a:t>Photo by Steve </a:t>
            </a:r>
            <a:r>
              <a:rPr lang="en-US" sz="1200" dirty="0" smtClean="0">
                <a:solidFill>
                  <a:srgbClr val="FFFFFF"/>
                </a:solidFill>
                <a:latin typeface="Lato" panose="020B0604020202020204" charset="0"/>
              </a:rPr>
              <a:t>Zylius/UCI</a:t>
            </a:r>
            <a:endParaRPr lang="en-US" sz="1200" dirty="0"/>
          </a:p>
        </p:txBody>
      </p:sp>
    </p:spTree>
    <p:extLst>
      <p:ext uri="{BB962C8B-B14F-4D97-AF65-F5344CB8AC3E}">
        <p14:creationId xmlns:p14="http://schemas.microsoft.com/office/powerpoint/2010/main" val="28448795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854242" y="1462088"/>
            <a:ext cx="10471484" cy="469808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2800" b="0" dirty="0" smtClean="0">
                <a:latin typeface="+mn-lt"/>
                <a:cs typeface="Arial" panose="020B0604020202020204" pitchFamily="34" charset="0"/>
              </a:rPr>
              <a:t>Changes were required to some established campus practices, including:</a:t>
            </a:r>
          </a:p>
          <a:p>
            <a:endParaRPr lang="en-US" sz="2800" b="0" dirty="0">
              <a:latin typeface="+mn-lt"/>
              <a:cs typeface="Arial" panose="020B0604020202020204" pitchFamily="34" charset="0"/>
            </a:endParaRPr>
          </a:p>
          <a:p>
            <a:pPr marL="457200" indent="-457200">
              <a:buFont typeface="Arial" panose="020B0604020202020204" pitchFamily="34" charset="0"/>
              <a:buChar char="•"/>
            </a:pPr>
            <a:r>
              <a:rPr lang="en-US" sz="2800" b="0" dirty="0" smtClean="0">
                <a:latin typeface="+mn-lt"/>
                <a:cs typeface="Arial" panose="020B0604020202020204" pitchFamily="34" charset="0"/>
              </a:rPr>
              <a:t>Development of a specific communication &amp; outreach plan</a:t>
            </a:r>
          </a:p>
          <a:p>
            <a:pPr marL="457200" indent="-457200">
              <a:buFont typeface="Arial" panose="020B0604020202020204" pitchFamily="34" charset="0"/>
              <a:buChar char="•"/>
            </a:pPr>
            <a:r>
              <a:rPr lang="en-US" sz="2800" b="0" dirty="0" smtClean="0">
                <a:latin typeface="+mn-lt"/>
                <a:cs typeface="Arial" panose="020B0604020202020204" pitchFamily="34" charset="0"/>
              </a:rPr>
              <a:t>Formation </a:t>
            </a:r>
            <a:r>
              <a:rPr lang="en-US" sz="2800" b="0" dirty="0" smtClean="0">
                <a:latin typeface="+mn-lt"/>
                <a:cs typeface="Arial" panose="020B0604020202020204" pitchFamily="34" charset="0"/>
              </a:rPr>
              <a:t>of UCI’s Active Learning Institute to support and encourage faculty to utilize active learning </a:t>
            </a:r>
            <a:r>
              <a:rPr lang="en-US" sz="2800" b="0" dirty="0" smtClean="0">
                <a:latin typeface="+mn-lt"/>
                <a:cs typeface="Arial" panose="020B0604020202020204" pitchFamily="34" charset="0"/>
              </a:rPr>
              <a:t>techniques</a:t>
            </a:r>
          </a:p>
          <a:p>
            <a:pPr marL="457200" indent="-457200">
              <a:buFont typeface="Arial" panose="020B0604020202020204" pitchFamily="34" charset="0"/>
              <a:buChar char="•"/>
            </a:pPr>
            <a:r>
              <a:rPr lang="en-US" sz="2800" b="0" dirty="0">
                <a:latin typeface="+mn-lt"/>
                <a:cs typeface="Arial" panose="020B0604020202020204" pitchFamily="34" charset="0"/>
              </a:rPr>
              <a:t>Working with the University Registrar to establish a new form of priority room </a:t>
            </a:r>
            <a:r>
              <a:rPr lang="en-US" sz="2800" b="0" dirty="0" smtClean="0">
                <a:latin typeface="+mn-lt"/>
                <a:cs typeface="Arial" panose="020B0604020202020204" pitchFamily="34" charset="0"/>
              </a:rPr>
              <a:t>scheduling</a:t>
            </a:r>
            <a:endParaRPr lang="en-US" sz="2800" b="0" dirty="0" smtClean="0">
              <a:latin typeface="+mn-lt"/>
              <a:cs typeface="Arial" panose="020B0604020202020204" pitchFamily="34" charset="0"/>
            </a:endParaRPr>
          </a:p>
          <a:p>
            <a:pPr marL="457200" indent="-457200">
              <a:buFont typeface="Arial" panose="020B0604020202020204" pitchFamily="34" charset="0"/>
              <a:buChar char="•"/>
            </a:pPr>
            <a:r>
              <a:rPr lang="en-US" sz="2800" b="0" dirty="0" smtClean="0">
                <a:latin typeface="+mn-lt"/>
                <a:cs typeface="Arial" panose="020B0604020202020204" pitchFamily="34" charset="0"/>
              </a:rPr>
              <a:t>Staffing adjustments to support new spaces and room </a:t>
            </a:r>
            <a:r>
              <a:rPr lang="en-US" sz="2800" b="0" dirty="0" smtClean="0">
                <a:latin typeface="+mn-lt"/>
                <a:cs typeface="Arial" panose="020B0604020202020204" pitchFamily="34" charset="0"/>
              </a:rPr>
              <a:t>users (including IT, administration, building management, custodial)</a:t>
            </a:r>
          </a:p>
          <a:p>
            <a:pPr marL="457200" indent="-457200">
              <a:buFont typeface="Arial" panose="020B0604020202020204" pitchFamily="34" charset="0"/>
              <a:buChar char="•"/>
            </a:pPr>
            <a:r>
              <a:rPr lang="en-US" sz="2800" b="0" dirty="0" smtClean="0">
                <a:latin typeface="+mn-lt"/>
                <a:cs typeface="Arial" panose="020B0604020202020204" pitchFamily="34" charset="0"/>
              </a:rPr>
              <a:t>Creation of peer learning assistants</a:t>
            </a:r>
            <a:endParaRPr lang="en-US" sz="2800" b="0" dirty="0" smtClean="0">
              <a:latin typeface="+mn-lt"/>
              <a:cs typeface="Arial" panose="020B0604020202020204" pitchFamily="34" charset="0"/>
            </a:endParaRPr>
          </a:p>
          <a:p>
            <a:pPr marL="457200" indent="-457200">
              <a:buFont typeface="Arial" panose="020B0604020202020204" pitchFamily="34" charset="0"/>
              <a:buChar char="•"/>
            </a:pPr>
            <a:endParaRPr lang="en-US" sz="2800" b="0" dirty="0" smtClean="0">
              <a:latin typeface="+mn-lt"/>
              <a:cs typeface="Arial" panose="020B0604020202020204" pitchFamily="34" charset="0"/>
            </a:endParaRPr>
          </a:p>
          <a:p>
            <a:endParaRPr lang="en-US" sz="2800" b="0" dirty="0" smtClean="0">
              <a:latin typeface="+mn-lt"/>
              <a:cs typeface="Arial" panose="020B0604020202020204" pitchFamily="34" charset="0"/>
            </a:endParaRPr>
          </a:p>
        </p:txBody>
      </p:sp>
      <p:sp>
        <p:nvSpPr>
          <p:cNvPr id="5" name="Title 1">
            <a:extLst>
              <a:ext uri="{FF2B5EF4-FFF2-40B4-BE49-F238E27FC236}">
                <a16:creationId xmlns:a16="http://schemas.microsoft.com/office/drawing/2014/main" id="{36EAB138-1A3E-45F6-9C2A-6AAB440F4B45}"/>
              </a:ext>
            </a:extLst>
          </p:cNvPr>
          <p:cNvSpPr txBox="1">
            <a:spLocks/>
          </p:cNvSpPr>
          <p:nvPr/>
        </p:nvSpPr>
        <p:spPr>
          <a:xfrm>
            <a:off x="0" y="136525"/>
            <a:ext cx="12192000" cy="132556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r>
              <a:rPr lang="en-US" sz="4000" dirty="0" smtClean="0">
                <a:cs typeface="Arial" panose="020B0604020202020204" pitchFamily="34" charset="0"/>
              </a:rPr>
              <a:t>SUPPORT / STRUCTURAL CHANGE</a:t>
            </a:r>
            <a:endParaRPr lang="en-US" sz="4000" dirty="0">
              <a:cs typeface="Arial" panose="020B0604020202020204" pitchFamily="34" charset="0"/>
            </a:endParaRPr>
          </a:p>
        </p:txBody>
      </p:sp>
    </p:spTree>
    <p:extLst>
      <p:ext uri="{BB962C8B-B14F-4D97-AF65-F5344CB8AC3E}">
        <p14:creationId xmlns:p14="http://schemas.microsoft.com/office/powerpoint/2010/main" val="34318647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81000" y="2330700"/>
            <a:ext cx="3657600" cy="4096512"/>
          </a:xfrm>
          <a:prstGeom prst="rect">
            <a:avLst/>
          </a:prstGeom>
          <a:solidFill>
            <a:srgbClr val="6600CC"/>
          </a:solidFill>
        </p:spPr>
        <p:txBody>
          <a:bodyPr wrap="square">
            <a:spAutoFit/>
          </a:bodyPr>
          <a:lstStyle/>
          <a:p>
            <a:r>
              <a:rPr lang="en-US" sz="2000" b="1" dirty="0">
                <a:solidFill>
                  <a:srgbClr val="FFFFFF"/>
                </a:solidFill>
              </a:rPr>
              <a:t>Mass communication:</a:t>
            </a:r>
            <a:endParaRPr lang="en-US" sz="2000" dirty="0"/>
          </a:p>
          <a:p>
            <a:pPr>
              <a:spcAft>
                <a:spcPts val="1200"/>
              </a:spcAft>
            </a:pPr>
            <a:endParaRPr lang="en-US" sz="1000" dirty="0" smtClean="0"/>
          </a:p>
          <a:p>
            <a:pPr>
              <a:spcAft>
                <a:spcPts val="1200"/>
              </a:spcAft>
            </a:pPr>
            <a:r>
              <a:rPr lang="en-US" sz="1000" dirty="0"/>
              <a:t/>
            </a:r>
            <a:br>
              <a:rPr lang="en-US" sz="1000" dirty="0"/>
            </a:br>
            <a:r>
              <a:rPr lang="en-US" sz="2000" dirty="0" smtClean="0">
                <a:solidFill>
                  <a:srgbClr val="FFFFFF"/>
                </a:solidFill>
              </a:rPr>
              <a:t>Website</a:t>
            </a:r>
          </a:p>
          <a:p>
            <a:pPr>
              <a:spcAft>
                <a:spcPts val="1200"/>
              </a:spcAft>
            </a:pPr>
            <a:r>
              <a:rPr lang="en-US" sz="2000" dirty="0" smtClean="0">
                <a:solidFill>
                  <a:srgbClr val="FFFFFF"/>
                </a:solidFill>
              </a:rPr>
              <a:t>Email</a:t>
            </a:r>
          </a:p>
          <a:p>
            <a:pPr>
              <a:spcAft>
                <a:spcPts val="1200"/>
              </a:spcAft>
            </a:pPr>
            <a:r>
              <a:rPr lang="en-US" sz="2000" dirty="0" smtClean="0">
                <a:solidFill>
                  <a:srgbClr val="FFFFFF"/>
                </a:solidFill>
              </a:rPr>
              <a:t>Social media</a:t>
            </a:r>
          </a:p>
          <a:p>
            <a:pPr>
              <a:spcAft>
                <a:spcPts val="1200"/>
              </a:spcAft>
            </a:pPr>
            <a:r>
              <a:rPr lang="en-US" sz="2000" dirty="0" smtClean="0">
                <a:solidFill>
                  <a:srgbClr val="FFFFFF"/>
                </a:solidFill>
              </a:rPr>
              <a:t>Print</a:t>
            </a:r>
            <a:endParaRPr lang="en-US" sz="2000" dirty="0"/>
          </a:p>
        </p:txBody>
      </p:sp>
      <p:sp>
        <p:nvSpPr>
          <p:cNvPr id="7" name="Rectangle 6"/>
          <p:cNvSpPr/>
          <p:nvPr/>
        </p:nvSpPr>
        <p:spPr>
          <a:xfrm>
            <a:off x="4294230" y="2330701"/>
            <a:ext cx="3657600" cy="4093428"/>
          </a:xfrm>
          <a:prstGeom prst="rect">
            <a:avLst/>
          </a:prstGeom>
          <a:solidFill>
            <a:srgbClr val="0070C0"/>
          </a:solidFill>
        </p:spPr>
        <p:txBody>
          <a:bodyPr wrap="square">
            <a:spAutoFit/>
          </a:bodyPr>
          <a:lstStyle/>
          <a:p>
            <a:pPr defTabSz="457200">
              <a:tabLst>
                <a:tab pos="457200" algn="l"/>
              </a:tabLst>
            </a:pPr>
            <a:r>
              <a:rPr lang="en-US" sz="2000" b="1" dirty="0">
                <a:solidFill>
                  <a:schemeClr val="bg1"/>
                </a:solidFill>
              </a:rPr>
              <a:t>Faculty Outreach &amp; Development</a:t>
            </a:r>
            <a:r>
              <a:rPr lang="en-US" sz="2000" b="1" dirty="0" smtClean="0">
                <a:solidFill>
                  <a:schemeClr val="bg1"/>
                </a:solidFill>
              </a:rPr>
              <a:t>:</a:t>
            </a:r>
          </a:p>
          <a:p>
            <a:pPr defTabSz="457200">
              <a:tabLst>
                <a:tab pos="457200" algn="l"/>
              </a:tabLst>
            </a:pPr>
            <a:r>
              <a:rPr lang="en-US" sz="2000" dirty="0"/>
              <a:t/>
            </a:r>
            <a:br>
              <a:rPr lang="en-US" sz="2000" dirty="0"/>
            </a:br>
            <a:r>
              <a:rPr lang="en-US" sz="2000" dirty="0" smtClean="0">
                <a:solidFill>
                  <a:schemeClr val="bg1"/>
                </a:solidFill>
              </a:rPr>
              <a:t>Room s</a:t>
            </a:r>
            <a:r>
              <a:rPr lang="en-US" sz="2000" dirty="0" smtClean="0">
                <a:solidFill>
                  <a:schemeClr val="bg1"/>
                </a:solidFill>
              </a:rPr>
              <a:t>cheduling refinement</a:t>
            </a:r>
            <a:r>
              <a:rPr lang="en-US" sz="2000" dirty="0">
                <a:solidFill>
                  <a:schemeClr val="bg1"/>
                </a:solidFill>
              </a:rPr>
              <a:t/>
            </a:r>
            <a:br>
              <a:rPr lang="en-US" sz="2000" dirty="0">
                <a:solidFill>
                  <a:schemeClr val="bg1"/>
                </a:solidFill>
              </a:rPr>
            </a:br>
            <a:r>
              <a:rPr lang="en-US" sz="2000" dirty="0" smtClean="0">
                <a:solidFill>
                  <a:schemeClr val="bg1"/>
                </a:solidFill>
              </a:rPr>
              <a:t>Active Learning Institute &amp; 	certification process</a:t>
            </a:r>
            <a:r>
              <a:rPr lang="en-US" sz="2000" dirty="0">
                <a:solidFill>
                  <a:schemeClr val="bg1"/>
                </a:solidFill>
              </a:rPr>
              <a:t/>
            </a:r>
            <a:br>
              <a:rPr lang="en-US" sz="2000" dirty="0">
                <a:solidFill>
                  <a:schemeClr val="bg1"/>
                </a:solidFill>
              </a:rPr>
            </a:br>
            <a:r>
              <a:rPr lang="en-US" sz="2000" dirty="0">
                <a:solidFill>
                  <a:schemeClr val="bg1"/>
                </a:solidFill>
              </a:rPr>
              <a:t>Video </a:t>
            </a:r>
            <a:r>
              <a:rPr lang="en-US" sz="2000" dirty="0" smtClean="0">
                <a:solidFill>
                  <a:schemeClr val="bg1"/>
                </a:solidFill>
              </a:rPr>
              <a:t>tips from instructors</a:t>
            </a:r>
            <a:r>
              <a:rPr lang="en-US" sz="2000" dirty="0">
                <a:solidFill>
                  <a:schemeClr val="bg1"/>
                </a:solidFill>
              </a:rPr>
              <a:t/>
            </a:r>
            <a:br>
              <a:rPr lang="en-US" sz="2000" dirty="0">
                <a:solidFill>
                  <a:schemeClr val="bg1"/>
                </a:solidFill>
              </a:rPr>
            </a:br>
            <a:r>
              <a:rPr lang="en-US" sz="2000" dirty="0">
                <a:solidFill>
                  <a:schemeClr val="bg1"/>
                </a:solidFill>
              </a:rPr>
              <a:t>Open </a:t>
            </a:r>
            <a:r>
              <a:rPr lang="en-US" sz="2000" dirty="0" smtClean="0">
                <a:solidFill>
                  <a:schemeClr val="bg1"/>
                </a:solidFill>
              </a:rPr>
              <a:t>forums</a:t>
            </a:r>
            <a:endParaRPr lang="en-US" sz="2000" dirty="0">
              <a:solidFill>
                <a:schemeClr val="bg1"/>
              </a:solidFill>
            </a:endParaRPr>
          </a:p>
          <a:p>
            <a:pPr defTabSz="457200">
              <a:tabLst>
                <a:tab pos="457200" algn="l"/>
              </a:tabLst>
            </a:pPr>
            <a:r>
              <a:rPr lang="en-US" sz="2000" dirty="0" smtClean="0">
                <a:solidFill>
                  <a:schemeClr val="bg1"/>
                </a:solidFill>
              </a:rPr>
              <a:t>Individual c</a:t>
            </a:r>
            <a:r>
              <a:rPr lang="en-US" sz="2000" dirty="0" smtClean="0">
                <a:solidFill>
                  <a:schemeClr val="bg1"/>
                </a:solidFill>
              </a:rPr>
              <a:t>onsultations</a:t>
            </a:r>
            <a:endParaRPr lang="en-US" sz="2000" dirty="0">
              <a:solidFill>
                <a:schemeClr val="bg1"/>
              </a:solidFill>
            </a:endParaRPr>
          </a:p>
          <a:p>
            <a:pPr defTabSz="457200">
              <a:tabLst>
                <a:tab pos="457200" algn="l"/>
              </a:tabLst>
            </a:pPr>
            <a:r>
              <a:rPr lang="en-US" sz="2000" dirty="0">
                <a:solidFill>
                  <a:schemeClr val="bg1"/>
                </a:solidFill>
              </a:rPr>
              <a:t>Department </a:t>
            </a:r>
            <a:r>
              <a:rPr lang="en-US" sz="2000" dirty="0" smtClean="0">
                <a:solidFill>
                  <a:schemeClr val="bg1"/>
                </a:solidFill>
              </a:rPr>
              <a:t>meetings</a:t>
            </a:r>
            <a:endParaRPr lang="en-US" sz="2000" dirty="0">
              <a:solidFill>
                <a:schemeClr val="bg1"/>
              </a:solidFill>
            </a:endParaRPr>
          </a:p>
          <a:p>
            <a:pPr defTabSz="457200">
              <a:tabLst>
                <a:tab pos="457200" algn="l"/>
              </a:tabLst>
            </a:pPr>
            <a:r>
              <a:rPr lang="en-US" sz="2000" dirty="0" smtClean="0">
                <a:solidFill>
                  <a:schemeClr val="bg1"/>
                </a:solidFill>
              </a:rPr>
              <a:t>Practice </a:t>
            </a:r>
            <a:r>
              <a:rPr lang="en-US" sz="2000" dirty="0">
                <a:solidFill>
                  <a:schemeClr val="bg1"/>
                </a:solidFill>
              </a:rPr>
              <a:t>h</a:t>
            </a:r>
            <a:r>
              <a:rPr lang="en-US" sz="2000" dirty="0" smtClean="0">
                <a:solidFill>
                  <a:schemeClr val="bg1"/>
                </a:solidFill>
              </a:rPr>
              <a:t>ours</a:t>
            </a:r>
            <a:endParaRPr lang="en-US" sz="2000" dirty="0">
              <a:solidFill>
                <a:schemeClr val="bg1"/>
              </a:solidFill>
            </a:endParaRPr>
          </a:p>
          <a:p>
            <a:pPr defTabSz="457200">
              <a:tabLst>
                <a:tab pos="457200" algn="l"/>
              </a:tabLst>
            </a:pPr>
            <a:r>
              <a:rPr lang="en-US" sz="2000" dirty="0">
                <a:solidFill>
                  <a:schemeClr val="bg1"/>
                </a:solidFill>
              </a:rPr>
              <a:t>TA </a:t>
            </a:r>
            <a:r>
              <a:rPr lang="en-US" sz="2000" dirty="0">
                <a:solidFill>
                  <a:schemeClr val="bg1"/>
                </a:solidFill>
              </a:rPr>
              <a:t>t</a:t>
            </a:r>
            <a:r>
              <a:rPr lang="en-US" sz="2000" dirty="0" smtClean="0">
                <a:solidFill>
                  <a:schemeClr val="bg1"/>
                </a:solidFill>
              </a:rPr>
              <a:t>raining</a:t>
            </a:r>
          </a:p>
          <a:p>
            <a:pPr defTabSz="457200">
              <a:tabLst>
                <a:tab pos="457200" algn="l"/>
              </a:tabLst>
            </a:pPr>
            <a:r>
              <a:rPr lang="en-US" sz="2000" dirty="0" smtClean="0">
                <a:solidFill>
                  <a:schemeClr val="bg1"/>
                </a:solidFill>
              </a:rPr>
              <a:t>Peer learning assistant training</a:t>
            </a:r>
            <a:endParaRPr lang="en-US" sz="2000" dirty="0">
              <a:solidFill>
                <a:schemeClr val="bg1"/>
              </a:solidFill>
            </a:endParaRPr>
          </a:p>
        </p:txBody>
      </p:sp>
      <p:sp>
        <p:nvSpPr>
          <p:cNvPr id="8" name="Rectangle 7"/>
          <p:cNvSpPr/>
          <p:nvPr/>
        </p:nvSpPr>
        <p:spPr>
          <a:xfrm>
            <a:off x="8207460" y="2346826"/>
            <a:ext cx="3657600" cy="4096512"/>
          </a:xfrm>
          <a:prstGeom prst="rect">
            <a:avLst/>
          </a:prstGeom>
          <a:solidFill>
            <a:srgbClr val="00B050"/>
          </a:solidFill>
        </p:spPr>
        <p:txBody>
          <a:bodyPr wrap="square">
            <a:spAutoFit/>
          </a:bodyPr>
          <a:lstStyle/>
          <a:p>
            <a:pPr defTabSz="457200">
              <a:tabLst>
                <a:tab pos="457200" algn="l"/>
              </a:tabLst>
            </a:pPr>
            <a:r>
              <a:rPr lang="en-US" sz="2000" b="1" dirty="0" smtClean="0">
                <a:solidFill>
                  <a:schemeClr val="bg1"/>
                </a:solidFill>
              </a:rPr>
              <a:t>Student Outreach:</a:t>
            </a:r>
          </a:p>
          <a:p>
            <a:pPr defTabSz="457200">
              <a:spcAft>
                <a:spcPts val="1200"/>
              </a:spcAft>
              <a:tabLst>
                <a:tab pos="457200" algn="l"/>
              </a:tabLst>
            </a:pPr>
            <a:r>
              <a:rPr lang="en-US" sz="2000" dirty="0"/>
              <a:t/>
            </a:r>
            <a:br>
              <a:rPr lang="en-US" sz="2000" dirty="0"/>
            </a:br>
            <a:r>
              <a:rPr lang="en-US" sz="2000" dirty="0" smtClean="0">
                <a:solidFill>
                  <a:schemeClr val="bg1"/>
                </a:solidFill>
              </a:rPr>
              <a:t>Coordinate with Undergraduate Education &amp; Student Affairs</a:t>
            </a:r>
          </a:p>
          <a:p>
            <a:pPr defTabSz="457200">
              <a:spcAft>
                <a:spcPts val="1200"/>
              </a:spcAft>
              <a:tabLst>
                <a:tab pos="457200" algn="l"/>
              </a:tabLst>
            </a:pPr>
            <a:r>
              <a:rPr lang="en-US" sz="2000" dirty="0" smtClean="0">
                <a:solidFill>
                  <a:schemeClr val="bg1"/>
                </a:solidFill>
              </a:rPr>
              <a:t>Email</a:t>
            </a:r>
          </a:p>
          <a:p>
            <a:pPr defTabSz="457200">
              <a:spcAft>
                <a:spcPts val="1200"/>
              </a:spcAft>
              <a:tabLst>
                <a:tab pos="457200" algn="l"/>
              </a:tabLst>
            </a:pPr>
            <a:r>
              <a:rPr lang="en-US" sz="2000" dirty="0" smtClean="0">
                <a:solidFill>
                  <a:schemeClr val="bg1"/>
                </a:solidFill>
              </a:rPr>
              <a:t>Social media</a:t>
            </a:r>
          </a:p>
          <a:p>
            <a:pPr defTabSz="457200">
              <a:spcAft>
                <a:spcPts val="1200"/>
              </a:spcAft>
              <a:tabLst>
                <a:tab pos="457200" algn="l"/>
              </a:tabLst>
            </a:pPr>
            <a:r>
              <a:rPr lang="en-US" sz="2000" dirty="0" smtClean="0">
                <a:solidFill>
                  <a:schemeClr val="bg1"/>
                </a:solidFill>
              </a:rPr>
              <a:t>In-room orientations</a:t>
            </a:r>
          </a:p>
          <a:p>
            <a:pPr defTabSz="457200">
              <a:spcAft>
                <a:spcPts val="1200"/>
              </a:spcAft>
              <a:tabLst>
                <a:tab pos="457200" algn="l"/>
              </a:tabLst>
            </a:pPr>
            <a:r>
              <a:rPr lang="en-US" sz="2000" dirty="0" smtClean="0">
                <a:solidFill>
                  <a:schemeClr val="bg1"/>
                </a:solidFill>
              </a:rPr>
              <a:t>Student tours</a:t>
            </a:r>
          </a:p>
          <a:p>
            <a:pPr defTabSz="457200">
              <a:spcAft>
                <a:spcPts val="1200"/>
              </a:spcAft>
              <a:tabLst>
                <a:tab pos="457200" algn="l"/>
              </a:tabLst>
            </a:pPr>
            <a:r>
              <a:rPr lang="en-US" sz="2000" dirty="0" smtClean="0">
                <a:solidFill>
                  <a:schemeClr val="bg1"/>
                </a:solidFill>
              </a:rPr>
              <a:t>After hours &amp; group study room reservations</a:t>
            </a:r>
            <a:endParaRPr lang="en-US" sz="2000" dirty="0">
              <a:solidFill>
                <a:schemeClr val="bg1"/>
              </a:solidFill>
            </a:endParaRPr>
          </a:p>
        </p:txBody>
      </p:sp>
      <p:sp>
        <p:nvSpPr>
          <p:cNvPr id="10" name="Title 1">
            <a:extLst>
              <a:ext uri="{FF2B5EF4-FFF2-40B4-BE49-F238E27FC236}">
                <a16:creationId xmlns:a16="http://schemas.microsoft.com/office/drawing/2014/main" id="{36EAB138-1A3E-45F6-9C2A-6AAB440F4B45}"/>
              </a:ext>
            </a:extLst>
          </p:cNvPr>
          <p:cNvSpPr>
            <a:spLocks noGrp="1"/>
          </p:cNvSpPr>
          <p:nvPr>
            <p:ph type="title"/>
          </p:nvPr>
        </p:nvSpPr>
        <p:spPr>
          <a:xfrm>
            <a:off x="0" y="136525"/>
            <a:ext cx="121920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Communication &amp; Outreach</a:t>
            </a:r>
            <a:endParaRPr lang="en-US" sz="4000" dirty="0">
              <a:cs typeface="Arial" panose="020B0604020202020204" pitchFamily="34" charset="0"/>
            </a:endParaRPr>
          </a:p>
        </p:txBody>
      </p:sp>
      <p:sp>
        <p:nvSpPr>
          <p:cNvPr id="11" name="Title 1">
            <a:extLst>
              <a:ext uri="{FF2B5EF4-FFF2-40B4-BE49-F238E27FC236}">
                <a16:creationId xmlns:a16="http://schemas.microsoft.com/office/drawing/2014/main" id="{36EAB138-1A3E-45F6-9C2A-6AAB440F4B45}"/>
              </a:ext>
            </a:extLst>
          </p:cNvPr>
          <p:cNvSpPr txBox="1">
            <a:spLocks/>
          </p:cNvSpPr>
          <p:nvPr/>
        </p:nvSpPr>
        <p:spPr>
          <a:xfrm>
            <a:off x="838200" y="1262064"/>
            <a:ext cx="10515600" cy="938212"/>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4000" b="0" dirty="0" smtClean="0">
                <a:latin typeface="+mn-lt"/>
                <a:cs typeface="Arial" panose="020B0604020202020204" pitchFamily="34" charset="0"/>
              </a:rPr>
              <a:t>We started more than a year in advance of opening w/ </a:t>
            </a:r>
            <a:r>
              <a:rPr lang="en-US" sz="4000" b="0" dirty="0" smtClean="0">
                <a:latin typeface="+mn-lt"/>
                <a:cs typeface="Arial" panose="020B0604020202020204" pitchFamily="34" charset="0"/>
              </a:rPr>
              <a:t>plan development</a:t>
            </a:r>
            <a:r>
              <a:rPr lang="en-US" sz="4000" b="0" dirty="0" smtClean="0">
                <a:latin typeface="+mn-lt"/>
                <a:cs typeface="Arial" panose="020B0604020202020204" pitchFamily="34" charset="0"/>
              </a:rPr>
              <a:t>, review, marketing, ALI workshops, scheduling </a:t>
            </a:r>
            <a:r>
              <a:rPr lang="en-US" sz="4000" b="0" dirty="0" smtClean="0">
                <a:latin typeface="+mn-lt"/>
                <a:cs typeface="Arial" panose="020B0604020202020204" pitchFamily="34" charset="0"/>
              </a:rPr>
              <a:t>discussions, etc.</a:t>
            </a:r>
            <a:endParaRPr lang="en-US" sz="4000" b="0" dirty="0" smtClean="0">
              <a:latin typeface="+mn-lt"/>
              <a:cs typeface="Arial" panose="020B0604020202020204" pitchFamily="34" charset="0"/>
            </a:endParaRPr>
          </a:p>
        </p:txBody>
      </p:sp>
    </p:spTree>
    <p:extLst>
      <p:ext uri="{BB962C8B-B14F-4D97-AF65-F5344CB8AC3E}">
        <p14:creationId xmlns:p14="http://schemas.microsoft.com/office/powerpoint/2010/main" val="14431551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6EAB138-1A3E-45F6-9C2A-6AAB440F4B45}"/>
              </a:ext>
            </a:extLst>
          </p:cNvPr>
          <p:cNvSpPr txBox="1">
            <a:spLocks/>
          </p:cNvSpPr>
          <p:nvPr/>
        </p:nvSpPr>
        <p:spPr>
          <a:xfrm>
            <a:off x="971550" y="1462088"/>
            <a:ext cx="10515600" cy="976313"/>
          </a:xfrm>
          <a:prstGeom prst="rect">
            <a:avLst/>
          </a:prstGeom>
          <a:solidFill>
            <a:srgbClr val="135891"/>
          </a:solidFill>
          <a:effectLst>
            <a:outerShdw blurRad="63500" dist="63500" dir="2700000" algn="tl" rotWithShape="0">
              <a:prstClr val="black">
                <a:alpha val="40000"/>
              </a:prstClr>
            </a:outerShdw>
          </a:effectLst>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defTabSz="457200">
              <a:lnSpc>
                <a:spcPct val="100000"/>
              </a:lnSpc>
              <a:tabLst>
                <a:tab pos="457200" algn="l"/>
              </a:tabLst>
            </a:pPr>
            <a:r>
              <a:rPr lang="en-US" sz="3200" dirty="0" smtClean="0">
                <a:latin typeface="+mn-lt"/>
                <a:cs typeface="Arial" panose="020B0604020202020204" pitchFamily="34" charset="0"/>
              </a:rPr>
              <a:t>Active Learning </a:t>
            </a:r>
            <a:r>
              <a:rPr lang="en-US" sz="3200" dirty="0" smtClean="0">
                <a:latin typeface="+mn-lt"/>
                <a:cs typeface="Arial" panose="020B0604020202020204" pitchFamily="34" charset="0"/>
              </a:rPr>
              <a:t>Institute – a m</a:t>
            </a:r>
            <a:r>
              <a:rPr lang="en-US" sz="3200" dirty="0" smtClean="0">
                <a:latin typeface="+mn-lt"/>
                <a:cs typeface="Arial" panose="020B0604020202020204" pitchFamily="34" charset="0"/>
              </a:rPr>
              <a:t>ulti-week faculty institute offered several times a year</a:t>
            </a:r>
            <a:endParaRPr lang="en-US" sz="3200" dirty="0" smtClean="0">
              <a:latin typeface="+mn-lt"/>
              <a:cs typeface="Arial" panose="020B0604020202020204" pitchFamily="34" charset="0"/>
            </a:endParaRPr>
          </a:p>
        </p:txBody>
      </p:sp>
      <p:sp>
        <p:nvSpPr>
          <p:cNvPr id="3" name="Title 1">
            <a:extLst>
              <a:ext uri="{FF2B5EF4-FFF2-40B4-BE49-F238E27FC236}">
                <a16:creationId xmlns:a16="http://schemas.microsoft.com/office/drawing/2014/main" id="{36EAB138-1A3E-45F6-9C2A-6AAB440F4B45}"/>
              </a:ext>
            </a:extLst>
          </p:cNvPr>
          <p:cNvSpPr txBox="1">
            <a:spLocks/>
          </p:cNvSpPr>
          <p:nvPr/>
        </p:nvSpPr>
        <p:spPr>
          <a:xfrm>
            <a:off x="971550" y="2438401"/>
            <a:ext cx="10515600" cy="4095750"/>
          </a:xfrm>
          <a:prstGeom prst="rect">
            <a:avLst/>
          </a:prstGeom>
          <a:solidFill>
            <a:srgbClr val="F78D2D"/>
          </a:solidFill>
          <a:effectLst>
            <a:outerShdw blurRad="63500" dist="63500" dir="2700000" algn="tl" rotWithShape="0">
              <a:prstClr val="black">
                <a:alpha val="40000"/>
              </a:prstClr>
            </a:outerShdw>
          </a:effectLst>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457200" indent="-457200" defTabSz="457200">
              <a:lnSpc>
                <a:spcPct val="100000"/>
              </a:lnSpc>
              <a:buFont typeface="Arial" panose="020B0604020202020204" pitchFamily="34" charset="0"/>
              <a:buChar char="•"/>
              <a:tabLst>
                <a:tab pos="457200" algn="l"/>
              </a:tabLst>
            </a:pPr>
            <a:r>
              <a:rPr lang="en-US" sz="2900" b="0" dirty="0" smtClean="0">
                <a:latin typeface="+mn-lt"/>
                <a:cs typeface="Arial" panose="020B0604020202020204" pitchFamily="34" charset="0"/>
              </a:rPr>
              <a:t>Focused on self-reflection, making small changes, assessing impact</a:t>
            </a:r>
            <a:endParaRPr lang="en-US" sz="2900" b="0" dirty="0" smtClean="0">
              <a:latin typeface="+mn-lt"/>
              <a:cs typeface="Arial" panose="020B0604020202020204" pitchFamily="34" charset="0"/>
            </a:endParaRPr>
          </a:p>
          <a:p>
            <a:pPr marL="457200" indent="-457200" defTabSz="457200">
              <a:lnSpc>
                <a:spcPct val="100000"/>
              </a:lnSpc>
              <a:buFont typeface="Arial" panose="020B0604020202020204" pitchFamily="34" charset="0"/>
              <a:buChar char="•"/>
              <a:tabLst>
                <a:tab pos="457200" algn="l"/>
              </a:tabLst>
            </a:pPr>
            <a:r>
              <a:rPr lang="en-US" sz="2900" b="0" dirty="0" smtClean="0">
                <a:latin typeface="+mn-lt"/>
                <a:cs typeface="Arial" panose="020B0604020202020204" pitchFamily="34" charset="0"/>
              </a:rPr>
              <a:t>Driven by faculty interests and experience</a:t>
            </a:r>
          </a:p>
          <a:p>
            <a:pPr marL="457200" indent="-457200" defTabSz="457200">
              <a:lnSpc>
                <a:spcPct val="100000"/>
              </a:lnSpc>
              <a:buFont typeface="Arial" panose="020B0604020202020204" pitchFamily="34" charset="0"/>
              <a:buChar char="•"/>
              <a:tabLst>
                <a:tab pos="457200" algn="l"/>
              </a:tabLst>
            </a:pPr>
            <a:r>
              <a:rPr lang="en-US" sz="2900" b="0" dirty="0">
                <a:latin typeface="+mn-lt"/>
                <a:cs typeface="Arial" panose="020B0604020202020204" pitchFamily="34" charset="0"/>
              </a:rPr>
              <a:t>P</a:t>
            </a:r>
            <a:r>
              <a:rPr lang="en-US" sz="2900" b="0" dirty="0" smtClean="0">
                <a:latin typeface="+mn-lt"/>
                <a:cs typeface="Arial" panose="020B0604020202020204" pitchFamily="34" charset="0"/>
              </a:rPr>
              <a:t>ersonalized</a:t>
            </a:r>
            <a:r>
              <a:rPr lang="en-US" sz="2900" b="0" dirty="0" smtClean="0">
                <a:latin typeface="+mn-lt"/>
                <a:cs typeface="Arial" panose="020B0604020202020204" pitchFamily="34" charset="0"/>
              </a:rPr>
              <a:t>, </a:t>
            </a:r>
            <a:r>
              <a:rPr lang="en-US" sz="2900" b="0" dirty="0" smtClean="0">
                <a:latin typeface="+mn-lt"/>
                <a:cs typeface="Arial" panose="020B0604020202020204" pitchFamily="34" charset="0"/>
              </a:rPr>
              <a:t>with no </a:t>
            </a:r>
            <a:r>
              <a:rPr lang="en-US" sz="2900" b="0" dirty="0" smtClean="0">
                <a:latin typeface="+mn-lt"/>
                <a:cs typeface="Arial" panose="020B0604020202020204" pitchFamily="34" charset="0"/>
              </a:rPr>
              <a:t>mandates</a:t>
            </a:r>
          </a:p>
          <a:p>
            <a:pPr marL="457200" indent="-457200" defTabSz="457200">
              <a:lnSpc>
                <a:spcPct val="100000"/>
              </a:lnSpc>
              <a:buFont typeface="Arial" panose="020B0604020202020204" pitchFamily="34" charset="0"/>
              <a:buChar char="•"/>
              <a:tabLst>
                <a:tab pos="457200" algn="l"/>
              </a:tabLst>
            </a:pPr>
            <a:r>
              <a:rPr lang="en-US" sz="2900" b="0" dirty="0" smtClean="0">
                <a:latin typeface="+mn-lt"/>
                <a:cs typeface="Arial" panose="020B0604020202020204" pitchFamily="34" charset="0"/>
              </a:rPr>
              <a:t>Recognize and r</a:t>
            </a:r>
            <a:r>
              <a:rPr lang="en-US" sz="2900" b="0" dirty="0" smtClean="0">
                <a:latin typeface="+mn-lt"/>
                <a:cs typeface="Arial" panose="020B0604020202020204" pitchFamily="34" charset="0"/>
              </a:rPr>
              <a:t>eward </a:t>
            </a:r>
            <a:r>
              <a:rPr lang="en-US" sz="2900" b="0" dirty="0" smtClean="0">
                <a:latin typeface="+mn-lt"/>
                <a:cs typeface="Arial" panose="020B0604020202020204" pitchFamily="34" charset="0"/>
              </a:rPr>
              <a:t>faculty already using active learning </a:t>
            </a:r>
            <a:r>
              <a:rPr lang="en-US" sz="2900" b="0" dirty="0" smtClean="0">
                <a:latin typeface="+mn-lt"/>
                <a:cs typeface="Arial" panose="020B0604020202020204" pitchFamily="34" charset="0"/>
              </a:rPr>
              <a:t>techniques</a:t>
            </a:r>
          </a:p>
          <a:p>
            <a:pPr marL="457200" indent="-457200" defTabSz="457200">
              <a:lnSpc>
                <a:spcPct val="100000"/>
              </a:lnSpc>
              <a:buFont typeface="Arial" panose="020B0604020202020204" pitchFamily="34" charset="0"/>
              <a:buChar char="•"/>
              <a:tabLst>
                <a:tab pos="457200" algn="l"/>
              </a:tabLst>
            </a:pPr>
            <a:r>
              <a:rPr lang="en-US" sz="2900" b="0" dirty="0" smtClean="0">
                <a:latin typeface="+mn-lt"/>
                <a:cs typeface="Arial" panose="020B0604020202020204" pitchFamily="34" charset="0"/>
              </a:rPr>
              <a:t>Connects faculty with their colleagues and helps develop informal networks that persist after the institute</a:t>
            </a:r>
          </a:p>
          <a:p>
            <a:pPr marL="457200" indent="-457200" defTabSz="457200">
              <a:lnSpc>
                <a:spcPct val="100000"/>
              </a:lnSpc>
              <a:buFont typeface="Arial" panose="020B0604020202020204" pitchFamily="34" charset="0"/>
              <a:buChar char="•"/>
              <a:tabLst>
                <a:tab pos="457200" algn="l"/>
              </a:tabLst>
            </a:pPr>
            <a:r>
              <a:rPr lang="en-US" sz="2900" b="0" dirty="0" smtClean="0">
                <a:latin typeface="+mn-lt"/>
                <a:cs typeface="Arial" panose="020B0604020202020204" pitchFamily="34" charset="0"/>
              </a:rPr>
              <a:t>Includes strategies to help support students’ transition to active learning – after all, this can be new for them, too</a:t>
            </a:r>
            <a:endParaRPr lang="en-US" sz="2900" b="0" dirty="0" smtClean="0">
              <a:latin typeface="+mn-lt"/>
              <a:cs typeface="Arial" panose="020B0604020202020204" pitchFamily="34" charset="0"/>
            </a:endParaRPr>
          </a:p>
        </p:txBody>
      </p:sp>
      <p:sp>
        <p:nvSpPr>
          <p:cNvPr id="5" name="Title 1">
            <a:extLst>
              <a:ext uri="{FF2B5EF4-FFF2-40B4-BE49-F238E27FC236}">
                <a16:creationId xmlns:a16="http://schemas.microsoft.com/office/drawing/2014/main" id="{36EAB138-1A3E-45F6-9C2A-6AAB440F4B45}"/>
              </a:ext>
            </a:extLst>
          </p:cNvPr>
          <p:cNvSpPr>
            <a:spLocks noGrp="1"/>
          </p:cNvSpPr>
          <p:nvPr>
            <p:ph type="title"/>
          </p:nvPr>
        </p:nvSpPr>
        <p:spPr>
          <a:xfrm>
            <a:off x="0" y="136525"/>
            <a:ext cx="121920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Faculty Development</a:t>
            </a:r>
            <a:endParaRPr lang="en-US" sz="4000" dirty="0">
              <a:cs typeface="Arial" panose="020B0604020202020204" pitchFamily="34" charset="0"/>
            </a:endParaRPr>
          </a:p>
        </p:txBody>
      </p:sp>
    </p:spTree>
    <p:extLst>
      <p:ext uri="{BB962C8B-B14F-4D97-AF65-F5344CB8AC3E}">
        <p14:creationId xmlns:p14="http://schemas.microsoft.com/office/powerpoint/2010/main" val="27993092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9"/>
          <p:cNvSpPr txBox="1">
            <a:spLocks noGrp="1"/>
          </p:cNvSpPr>
          <p:nvPr>
            <p:ph type="title"/>
          </p:nvPr>
        </p:nvSpPr>
        <p:spPr>
          <a:xfrm>
            <a:off x="415593" y="379168"/>
            <a:ext cx="11360800" cy="810400"/>
          </a:xfrm>
          <a:prstGeom prst="rect">
            <a:avLst/>
          </a:prstGeom>
          <a:effectLst/>
        </p:spPr>
        <p:txBody>
          <a:bodyPr spcFirstLastPara="1" wrap="square" lIns="121900" tIns="121900" rIns="121900" bIns="121900" anchor="t" anchorCtr="0">
            <a:noAutofit/>
          </a:bodyPr>
          <a:lstStyle/>
          <a:p>
            <a:pPr algn="ctr"/>
            <a:r>
              <a:rPr lang="en" sz="3600" b="1" dirty="0">
                <a:latin typeface="Calibri" panose="020F0502020204030204" pitchFamily="34" charset="0"/>
                <a:cs typeface="Calibri" panose="020F0502020204030204" pitchFamily="34" charset="0"/>
              </a:rPr>
              <a:t>Active Learning </a:t>
            </a:r>
            <a:r>
              <a:rPr lang="en" sz="3600" b="1" dirty="0" smtClean="0">
                <a:latin typeface="Calibri" panose="020F0502020204030204" pitchFamily="34" charset="0"/>
                <a:cs typeface="Calibri" panose="020F0502020204030204" pitchFamily="34" charset="0"/>
              </a:rPr>
              <a:t>Certification Growth</a:t>
            </a:r>
            <a:endParaRPr sz="3600" b="1" dirty="0">
              <a:latin typeface="Calibri" panose="020F0502020204030204" pitchFamily="34" charset="0"/>
              <a:cs typeface="Calibri" panose="020F0502020204030204" pitchFamily="34" charset="0"/>
              <a:sym typeface="Raleway"/>
            </a:endParaRPr>
          </a:p>
        </p:txBody>
      </p:sp>
      <p:pic>
        <p:nvPicPr>
          <p:cNvPr id="258" name="Google Shape;258;p29" title="Chart"/>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551467" y="1502834"/>
            <a:ext cx="9089052" cy="5094532"/>
          </a:xfrm>
          <a:prstGeom prst="rect">
            <a:avLst/>
          </a:prstGeom>
          <a:noFill/>
          <a:ln>
            <a:noFill/>
          </a:ln>
        </p:spPr>
      </p:pic>
      <p:sp>
        <p:nvSpPr>
          <p:cNvPr id="259" name="Google Shape;259;p29"/>
          <p:cNvSpPr txBox="1"/>
          <p:nvPr/>
        </p:nvSpPr>
        <p:spPr>
          <a:xfrm>
            <a:off x="6622500" y="2562367"/>
            <a:ext cx="810000" cy="5556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005994"/>
                </a:solidFill>
                <a:latin typeface="Calibri" panose="020F0502020204030204" pitchFamily="34" charset="0"/>
                <a:ea typeface="Raleway"/>
                <a:cs typeface="Calibri" panose="020F0502020204030204" pitchFamily="34" charset="0"/>
                <a:sym typeface="Raleway"/>
              </a:rPr>
              <a:t>154</a:t>
            </a:r>
            <a:endParaRPr sz="2400" kern="0" dirty="0">
              <a:solidFill>
                <a:srgbClr val="005994"/>
              </a:solidFill>
              <a:latin typeface="Calibri" panose="020F0502020204030204" pitchFamily="34" charset="0"/>
              <a:ea typeface="Raleway"/>
              <a:cs typeface="Calibri" panose="020F0502020204030204" pitchFamily="34" charset="0"/>
              <a:sym typeface="Raleway"/>
            </a:endParaRPr>
          </a:p>
        </p:txBody>
      </p:sp>
      <p:sp>
        <p:nvSpPr>
          <p:cNvPr id="260" name="Google Shape;260;p29"/>
          <p:cNvSpPr txBox="1"/>
          <p:nvPr/>
        </p:nvSpPr>
        <p:spPr>
          <a:xfrm>
            <a:off x="8342367" y="3772300"/>
            <a:ext cx="810000" cy="5556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005994"/>
                </a:solidFill>
                <a:latin typeface="Calibri" panose="020F0502020204030204" pitchFamily="34" charset="0"/>
                <a:ea typeface="Raleway"/>
                <a:cs typeface="Calibri" panose="020F0502020204030204" pitchFamily="34" charset="0"/>
                <a:sym typeface="Raleway"/>
              </a:rPr>
              <a:t>220</a:t>
            </a:r>
            <a:endParaRPr sz="2400" kern="0" dirty="0">
              <a:solidFill>
                <a:srgbClr val="005994"/>
              </a:solidFill>
              <a:latin typeface="Calibri" panose="020F0502020204030204" pitchFamily="34" charset="0"/>
              <a:ea typeface="Raleway"/>
              <a:cs typeface="Calibri" panose="020F0502020204030204" pitchFamily="34" charset="0"/>
              <a:sym typeface="Raleway"/>
            </a:endParaRPr>
          </a:p>
        </p:txBody>
      </p:sp>
      <p:sp>
        <p:nvSpPr>
          <p:cNvPr id="261" name="Google Shape;261;p29"/>
          <p:cNvSpPr txBox="1"/>
          <p:nvPr/>
        </p:nvSpPr>
        <p:spPr>
          <a:xfrm>
            <a:off x="9713700" y="5058833"/>
            <a:ext cx="810000" cy="5556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400" kern="0" dirty="0">
                <a:solidFill>
                  <a:srgbClr val="005994"/>
                </a:solidFill>
                <a:latin typeface="Calibri" panose="020F0502020204030204" pitchFamily="34" charset="0"/>
                <a:ea typeface="Raleway"/>
                <a:cs typeface="Calibri" panose="020F0502020204030204" pitchFamily="34" charset="0"/>
                <a:sym typeface="Raleway"/>
              </a:rPr>
              <a:t>271</a:t>
            </a:r>
            <a:endParaRPr sz="2400" kern="0" dirty="0">
              <a:solidFill>
                <a:srgbClr val="005994"/>
              </a:solidFill>
              <a:latin typeface="Calibri" panose="020F0502020204030204" pitchFamily="34" charset="0"/>
              <a:ea typeface="Raleway"/>
              <a:cs typeface="Calibri" panose="020F0502020204030204" pitchFamily="34" charset="0"/>
              <a:sym typeface="Raleway"/>
            </a:endParaRPr>
          </a:p>
        </p:txBody>
      </p:sp>
    </p:spTree>
    <p:extLst>
      <p:ext uri="{BB962C8B-B14F-4D97-AF65-F5344CB8AC3E}">
        <p14:creationId xmlns:p14="http://schemas.microsoft.com/office/powerpoint/2010/main" val="22304541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854242" y="1462088"/>
            <a:ext cx="10471484" cy="469808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3200" b="0" dirty="0" smtClean="0">
                <a:latin typeface="+mn-lt"/>
                <a:cs typeface="Arial" panose="020B0604020202020204" pitchFamily="34" charset="0"/>
              </a:rPr>
              <a:t>To be certified, not all faculty had to attend the multi-week ALI.</a:t>
            </a:r>
          </a:p>
          <a:p>
            <a:endParaRPr lang="en-US" sz="3200" b="0" dirty="0">
              <a:latin typeface="+mn-lt"/>
              <a:cs typeface="Arial" panose="020B0604020202020204" pitchFamily="34" charset="0"/>
            </a:endParaRPr>
          </a:p>
          <a:p>
            <a:r>
              <a:rPr lang="en-US" sz="3200" b="0" dirty="0" smtClean="0">
                <a:latin typeface="+mn-lt"/>
                <a:cs typeface="Arial" panose="020B0604020202020204" pitchFamily="34" charset="0"/>
              </a:rPr>
              <a:t>If instructors were already teaching using active learning methodologies, they simply needed to be observed by members of UCI’s Division of Teaching Excellence &amp; Innovation (DTEI), who would then provide individual feedback and consultation.</a:t>
            </a:r>
          </a:p>
          <a:p>
            <a:endParaRPr lang="en-US" sz="3200" b="0" dirty="0">
              <a:latin typeface="+mn-lt"/>
              <a:cs typeface="Arial" panose="020B0604020202020204" pitchFamily="34" charset="0"/>
            </a:endParaRPr>
          </a:p>
          <a:p>
            <a:r>
              <a:rPr lang="en-US" sz="3200" b="0" dirty="0" smtClean="0">
                <a:latin typeface="+mn-lt"/>
                <a:cs typeface="Arial" panose="020B0604020202020204" pitchFamily="34" charset="0"/>
              </a:rPr>
              <a:t>There are currently more than 300 certified faculty at UCI from all disciplines and ranks.</a:t>
            </a:r>
            <a:endParaRPr lang="en-US" sz="3200" b="0" dirty="0" smtClean="0">
              <a:latin typeface="+mn-lt"/>
              <a:cs typeface="Arial" panose="020B0604020202020204" pitchFamily="34" charset="0"/>
            </a:endParaRPr>
          </a:p>
        </p:txBody>
      </p:sp>
      <p:sp>
        <p:nvSpPr>
          <p:cNvPr id="5" name="Title 1">
            <a:extLst>
              <a:ext uri="{FF2B5EF4-FFF2-40B4-BE49-F238E27FC236}">
                <a16:creationId xmlns:a16="http://schemas.microsoft.com/office/drawing/2014/main" id="{36EAB138-1A3E-45F6-9C2A-6AAB440F4B45}"/>
              </a:ext>
            </a:extLst>
          </p:cNvPr>
          <p:cNvSpPr txBox="1">
            <a:spLocks/>
          </p:cNvSpPr>
          <p:nvPr/>
        </p:nvSpPr>
        <p:spPr>
          <a:xfrm>
            <a:off x="0" y="136525"/>
            <a:ext cx="12192000" cy="132556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r>
              <a:rPr lang="en-US" sz="4000" dirty="0" smtClean="0">
                <a:cs typeface="Arial" panose="020B0604020202020204" pitchFamily="34" charset="0"/>
              </a:rPr>
              <a:t>Faculty Development</a:t>
            </a:r>
            <a:endParaRPr lang="en-US" sz="4000" dirty="0">
              <a:cs typeface="Arial" panose="020B0604020202020204" pitchFamily="34" charset="0"/>
            </a:endParaRPr>
          </a:p>
        </p:txBody>
      </p:sp>
    </p:spTree>
    <p:extLst>
      <p:ext uri="{BB962C8B-B14F-4D97-AF65-F5344CB8AC3E}">
        <p14:creationId xmlns:p14="http://schemas.microsoft.com/office/powerpoint/2010/main" val="21700892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0" y="136525"/>
            <a:ext cx="121920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Priority Room Scheduling</a:t>
            </a:r>
            <a:endParaRPr lang="en-US" sz="4000" dirty="0">
              <a:cs typeface="Arial" panose="020B0604020202020204" pitchFamily="34" charset="0"/>
            </a:endParaRPr>
          </a:p>
        </p:txBody>
      </p:sp>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462088"/>
            <a:ext cx="10515600" cy="3976687"/>
          </a:xfrm>
          <a:prstGeom prst="rect">
            <a:avLst/>
          </a:prstGeom>
        </p:spPr>
        <p:txBody>
          <a:bodyPr vert="horz" lIns="91440" tIns="45720" rIns="91440" bIns="45720" rtlCol="0" anchor="t">
            <a:normAutofit fontScale="82500" lnSpcReduction="200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nSpc>
                <a:spcPct val="120000"/>
              </a:lnSpc>
            </a:pPr>
            <a:r>
              <a:rPr lang="en-US" sz="3200" b="0" dirty="0" smtClean="0">
                <a:latin typeface="+mn-lt"/>
                <a:cs typeface="Arial" panose="020B0604020202020204" pitchFamily="34" charset="0"/>
              </a:rPr>
              <a:t>ALI participants and other faculty who have demonstrated regular use of active learning are given priority in Anteater Learning Pavilion classrooms and other ALCs on campus.</a:t>
            </a:r>
          </a:p>
          <a:p>
            <a:pPr>
              <a:lnSpc>
                <a:spcPct val="120000"/>
              </a:lnSpc>
            </a:pPr>
            <a:endParaRPr lang="en-US" sz="3200" b="0" dirty="0" smtClean="0">
              <a:latin typeface="+mn-lt"/>
              <a:cs typeface="Arial" panose="020B0604020202020204" pitchFamily="34" charset="0"/>
            </a:endParaRPr>
          </a:p>
          <a:p>
            <a:pPr marL="457200" indent="-457200">
              <a:lnSpc>
                <a:spcPct val="120000"/>
              </a:lnSpc>
              <a:buFont typeface="Arial" panose="020B0604020202020204" pitchFamily="34" charset="0"/>
              <a:buChar char="•"/>
            </a:pPr>
            <a:r>
              <a:rPr lang="en-US" sz="2900" b="0" dirty="0" smtClean="0">
                <a:latin typeface="+mn-lt"/>
                <a:cs typeface="Arial" panose="020B0604020202020204" pitchFamily="34" charset="0"/>
              </a:rPr>
              <a:t>This program was developed and piloted well in advance</a:t>
            </a:r>
          </a:p>
          <a:p>
            <a:pPr marL="457200" indent="-457200">
              <a:lnSpc>
                <a:spcPct val="120000"/>
              </a:lnSpc>
              <a:buFont typeface="Arial" panose="020B0604020202020204" pitchFamily="34" charset="0"/>
              <a:buChar char="•"/>
            </a:pPr>
            <a:r>
              <a:rPr lang="en-US" sz="2900" b="0" dirty="0" smtClean="0">
                <a:latin typeface="+mn-lt"/>
                <a:cs typeface="Arial" panose="020B0604020202020204" pitchFamily="34" charset="0"/>
              </a:rPr>
              <a:t>The Registrar keeps a database of certified/approved faculty</a:t>
            </a:r>
          </a:p>
          <a:p>
            <a:pPr marL="457200" indent="-457200">
              <a:lnSpc>
                <a:spcPct val="120000"/>
              </a:lnSpc>
              <a:buFont typeface="Arial" panose="020B0604020202020204" pitchFamily="34" charset="0"/>
              <a:buChar char="•"/>
            </a:pPr>
            <a:r>
              <a:rPr lang="en-US" sz="2900" b="0" dirty="0" smtClean="0">
                <a:latin typeface="+mn-lt"/>
                <a:cs typeface="Arial" panose="020B0604020202020204" pitchFamily="34" charset="0"/>
              </a:rPr>
              <a:t>This went against the normal process where schools or departments had priority in certain rooms at certain times</a:t>
            </a:r>
          </a:p>
          <a:p>
            <a:pPr marL="457200" indent="-457200">
              <a:lnSpc>
                <a:spcPct val="120000"/>
              </a:lnSpc>
              <a:buFont typeface="Arial" panose="020B0604020202020204" pitchFamily="34" charset="0"/>
              <a:buChar char="•"/>
            </a:pPr>
            <a:r>
              <a:rPr lang="en-US" sz="2900" b="0" dirty="0" smtClean="0">
                <a:latin typeface="+mn-lt"/>
                <a:cs typeface="Arial" panose="020B0604020202020204" pitchFamily="34" charset="0"/>
              </a:rPr>
              <a:t>ALP classrooms and group study rooms can also be reserved for faculty office hours or pre-arranged reviews, tutoring, or other academic support</a:t>
            </a:r>
          </a:p>
          <a:p>
            <a:pPr marL="457200" indent="-457200">
              <a:buFont typeface="Arial" panose="020B0604020202020204" pitchFamily="34" charset="0"/>
              <a:buChar char="•"/>
            </a:pPr>
            <a:endParaRPr lang="en-US" sz="3200" b="0" dirty="0" smtClean="0">
              <a:latin typeface="+mn-lt"/>
              <a:cs typeface="Arial" panose="020B0604020202020204" pitchFamily="34" charset="0"/>
            </a:endParaRPr>
          </a:p>
          <a:p>
            <a:pPr marL="457200" indent="-457200">
              <a:buFont typeface="Arial" panose="020B0604020202020204" pitchFamily="34" charset="0"/>
              <a:buChar char="•"/>
            </a:pPr>
            <a:endParaRPr lang="en-US" sz="3200" b="0" dirty="0" smtClean="0">
              <a:latin typeface="+mn-lt"/>
              <a:cs typeface="Arial" panose="020B0604020202020204" pitchFamily="34" charset="0"/>
            </a:endParaRPr>
          </a:p>
        </p:txBody>
      </p:sp>
    </p:spTree>
    <p:extLst>
      <p:ext uri="{BB962C8B-B14F-4D97-AF65-F5344CB8AC3E}">
        <p14:creationId xmlns:p14="http://schemas.microsoft.com/office/powerpoint/2010/main" val="6200289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1266" name="Picture 2" descr="https://lh4.googleusercontent.com/JykByzeDwecGMMBsGZHIIJte_4kU7RFtHZ2cs8tZM6OuCjtIwKNIl-f_Wq5sX1dSYJCZ6Xlr5rtJMxWCEDUdYU86OjtcOcjrrKpTrg8Lj_dmH7vJkDylOybarc93ShWwNQvT4v4H8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3277"/>
            <a:ext cx="12188952" cy="8136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4" name="Rectangle 3"/>
          <p:cNvSpPr/>
          <p:nvPr/>
        </p:nvSpPr>
        <p:spPr>
          <a:xfrm>
            <a:off x="85060" y="6499301"/>
            <a:ext cx="2009553" cy="276999"/>
          </a:xfrm>
          <a:prstGeom prst="rect">
            <a:avLst/>
          </a:prstGeom>
        </p:spPr>
        <p:txBody>
          <a:bodyPr wrap="square">
            <a:spAutoFit/>
          </a:bodyPr>
          <a:lstStyle/>
          <a:p>
            <a:r>
              <a:rPr lang="en-US" sz="1200" dirty="0">
                <a:solidFill>
                  <a:srgbClr val="FFFFFF"/>
                </a:solidFill>
                <a:latin typeface="Lato" panose="020B0604020202020204" charset="0"/>
              </a:rPr>
              <a:t>Photo by Steve </a:t>
            </a:r>
            <a:r>
              <a:rPr lang="en-US" sz="1200" dirty="0" smtClean="0">
                <a:solidFill>
                  <a:srgbClr val="FFFFFF"/>
                </a:solidFill>
                <a:latin typeface="Lato" panose="020B0604020202020204" charset="0"/>
              </a:rPr>
              <a:t>Zylius/UCI</a:t>
            </a:r>
            <a:endParaRPr lang="en-US" sz="1200" dirty="0"/>
          </a:p>
        </p:txBody>
      </p:sp>
    </p:spTree>
    <p:extLst>
      <p:ext uri="{BB962C8B-B14F-4D97-AF65-F5344CB8AC3E}">
        <p14:creationId xmlns:p14="http://schemas.microsoft.com/office/powerpoint/2010/main" val="1662739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5362" name="Picture 2" descr="https://lh5.googleusercontent.com/0WP4UH01El3Bb0gAG_3vNjcfHsQiWhiFTSBgmi7MhYGOFSLKrnos209UTbfqmpU2D3332r3qVKyhFyHjlUK9KAsdIhXJlkxa1KeKoqp0OZ_8Ou_ons52saB4R_kjG2ABuLafhLRtA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 y="-703519"/>
            <a:ext cx="12188952" cy="8136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4" name="Rectangle 3"/>
          <p:cNvSpPr/>
          <p:nvPr/>
        </p:nvSpPr>
        <p:spPr>
          <a:xfrm>
            <a:off x="85060" y="6499301"/>
            <a:ext cx="2009553" cy="276999"/>
          </a:xfrm>
          <a:prstGeom prst="rect">
            <a:avLst/>
          </a:prstGeom>
        </p:spPr>
        <p:txBody>
          <a:bodyPr wrap="square">
            <a:spAutoFit/>
          </a:bodyPr>
          <a:lstStyle/>
          <a:p>
            <a:r>
              <a:rPr lang="en-US" sz="1200" dirty="0">
                <a:solidFill>
                  <a:srgbClr val="FFFFFF"/>
                </a:solidFill>
                <a:latin typeface="Lato" panose="020B0604020202020204" charset="0"/>
              </a:rPr>
              <a:t>Photo by Steve </a:t>
            </a:r>
            <a:r>
              <a:rPr lang="en-US" sz="1200" dirty="0" smtClean="0">
                <a:solidFill>
                  <a:srgbClr val="FFFFFF"/>
                </a:solidFill>
                <a:latin typeface="Lato" panose="020B0604020202020204" charset="0"/>
              </a:rPr>
              <a:t>Zylius/UCI</a:t>
            </a:r>
            <a:endParaRPr lang="en-US" sz="1200" dirty="0"/>
          </a:p>
        </p:txBody>
      </p:sp>
    </p:spTree>
    <p:extLst>
      <p:ext uri="{BB962C8B-B14F-4D97-AF65-F5344CB8AC3E}">
        <p14:creationId xmlns:p14="http://schemas.microsoft.com/office/powerpoint/2010/main" val="28990255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0" y="136525"/>
            <a:ext cx="121920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Support</a:t>
            </a:r>
            <a:endParaRPr lang="en-US" sz="4000" dirty="0">
              <a:cs typeface="Arial" panose="020B0604020202020204" pitchFamily="34" charset="0"/>
            </a:endParaRPr>
          </a:p>
        </p:txBody>
      </p:sp>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462088"/>
            <a:ext cx="10515600" cy="4919662"/>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nSpc>
                <a:spcPct val="100000"/>
              </a:lnSpc>
            </a:pPr>
            <a:r>
              <a:rPr lang="en-US" sz="3200" b="0" dirty="0" smtClean="0">
                <a:latin typeface="+mn-lt"/>
                <a:cs typeface="Arial" panose="020B0604020202020204" pitchFamily="34" charset="0"/>
              </a:rPr>
              <a:t>The new ALP spaces required a very different level of support than the “regular” general assignment classrooms</a:t>
            </a:r>
          </a:p>
          <a:p>
            <a:pPr>
              <a:lnSpc>
                <a:spcPct val="120000"/>
              </a:lnSpc>
            </a:pPr>
            <a:endParaRPr lang="en-US" sz="2200" b="0" dirty="0" smtClean="0">
              <a:latin typeface="+mn-lt"/>
              <a:cs typeface="Arial" panose="020B0604020202020204" pitchFamily="34" charset="0"/>
            </a:endParaRPr>
          </a:p>
          <a:p>
            <a:pPr marL="457200" indent="-457200">
              <a:lnSpc>
                <a:spcPct val="100000"/>
              </a:lnSpc>
              <a:buFont typeface="Arial" panose="020B0604020202020204" pitchFamily="34" charset="0"/>
              <a:buChar char="•"/>
            </a:pPr>
            <a:r>
              <a:rPr lang="en-US" sz="2900" b="0" dirty="0" smtClean="0">
                <a:latin typeface="+mn-lt"/>
                <a:cs typeface="Arial" panose="020B0604020202020204" pitchFamily="34" charset="0"/>
              </a:rPr>
              <a:t>The Classroom Technologies group was located in the building, knowing there would be increased and more complex levels of technology</a:t>
            </a:r>
          </a:p>
          <a:p>
            <a:pPr marL="457200" indent="-457200">
              <a:lnSpc>
                <a:spcPct val="100000"/>
              </a:lnSpc>
              <a:buFont typeface="Arial" panose="020B0604020202020204" pitchFamily="34" charset="0"/>
              <a:buChar char="•"/>
            </a:pPr>
            <a:r>
              <a:rPr lang="en-US" sz="2900" b="0" dirty="0" smtClean="0">
                <a:latin typeface="+mn-lt"/>
                <a:cs typeface="Arial" panose="020B0604020202020204" pitchFamily="34" charset="0"/>
              </a:rPr>
              <a:t>An additional full time staff member and several additional student employees were hired</a:t>
            </a:r>
          </a:p>
          <a:p>
            <a:pPr marL="457200" indent="-457200">
              <a:lnSpc>
                <a:spcPct val="100000"/>
              </a:lnSpc>
              <a:buFont typeface="Arial" panose="020B0604020202020204" pitchFamily="34" charset="0"/>
              <a:buChar char="•"/>
            </a:pPr>
            <a:r>
              <a:rPr lang="en-US" sz="2900" b="0" dirty="0" smtClean="0">
                <a:latin typeface="+mn-lt"/>
                <a:cs typeface="Arial" panose="020B0604020202020204" pitchFamily="34" charset="0"/>
              </a:rPr>
              <a:t>The number of ALCs had skyrocketed, and there were</a:t>
            </a:r>
          </a:p>
          <a:p>
            <a:pPr defTabSz="457200">
              <a:lnSpc>
                <a:spcPct val="100000"/>
              </a:lnSpc>
              <a:tabLst>
                <a:tab pos="457200" algn="l"/>
              </a:tabLst>
            </a:pPr>
            <a:r>
              <a:rPr lang="en-US" sz="2900" b="0" dirty="0" smtClean="0">
                <a:latin typeface="+mn-lt"/>
                <a:cs typeface="Arial" panose="020B0604020202020204" pitchFamily="34" charset="0"/>
              </a:rPr>
              <a:t>	going to be far more faculty and students in need</a:t>
            </a:r>
          </a:p>
          <a:p>
            <a:pPr defTabSz="457200">
              <a:lnSpc>
                <a:spcPct val="100000"/>
              </a:lnSpc>
              <a:tabLst>
                <a:tab pos="457200" algn="l"/>
              </a:tabLst>
            </a:pPr>
            <a:r>
              <a:rPr lang="en-US" sz="2900" b="0" dirty="0">
                <a:latin typeface="+mn-lt"/>
                <a:cs typeface="Arial" panose="020B0604020202020204" pitchFamily="34" charset="0"/>
              </a:rPr>
              <a:t>	</a:t>
            </a:r>
            <a:r>
              <a:rPr lang="en-US" sz="2900" b="0" dirty="0" smtClean="0">
                <a:latin typeface="+mn-lt"/>
                <a:cs typeface="Arial" panose="020B0604020202020204" pitchFamily="34" charset="0"/>
              </a:rPr>
              <a:t>of help.</a:t>
            </a:r>
            <a:endParaRPr lang="en-US" sz="3200" b="0" dirty="0" smtClean="0">
              <a:latin typeface="+mn-lt"/>
              <a:cs typeface="Arial" panose="020B0604020202020204" pitchFamily="34" charset="0"/>
            </a:endParaRPr>
          </a:p>
          <a:p>
            <a:pPr marL="457200" indent="-457200">
              <a:buFont typeface="Arial" panose="020B0604020202020204" pitchFamily="34" charset="0"/>
              <a:buChar char="•"/>
            </a:pPr>
            <a:endParaRPr lang="en-US" sz="3200" b="0" dirty="0" smtClean="0">
              <a:latin typeface="+mn-lt"/>
              <a:cs typeface="Arial" panose="020B0604020202020204" pitchFamily="34" charset="0"/>
            </a:endParaRPr>
          </a:p>
        </p:txBody>
      </p:sp>
    </p:spTree>
    <p:extLst>
      <p:ext uri="{BB962C8B-B14F-4D97-AF65-F5344CB8AC3E}">
        <p14:creationId xmlns:p14="http://schemas.microsoft.com/office/powerpoint/2010/main" val="335942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0" y="1108076"/>
            <a:ext cx="12192000" cy="958850"/>
          </a:xfrm>
        </p:spPr>
        <p:txBody>
          <a:bodyPr>
            <a:normAutofit/>
          </a:bodyPr>
          <a:lstStyle/>
          <a:p>
            <a:pPr algn="ctr"/>
            <a:r>
              <a:rPr lang="en-US" sz="3600" dirty="0" smtClean="0">
                <a:cs typeface="Arial" panose="020B0604020202020204" pitchFamily="34" charset="0"/>
              </a:rPr>
              <a:t>Planning of the Anteater Learning Pavilion (ALP)</a:t>
            </a:r>
            <a:endParaRPr lang="en-US" sz="3600" dirty="0">
              <a:cs typeface="Arial" panose="020B0604020202020204" pitchFamily="34" charset="0"/>
            </a:endParaRPr>
          </a:p>
        </p:txBody>
      </p:sp>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2322751"/>
            <a:ext cx="8866517" cy="3638102"/>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2800" b="0" dirty="0" smtClean="0">
                <a:latin typeface="+mn-lt"/>
                <a:cs typeface="Arial" panose="020B0604020202020204" pitchFamily="34" charset="0"/>
              </a:rPr>
              <a:t>Based on course data and enrollments, the university had a need for additional large lecture hall space. We also needed to replace a number of 30-60 seat general assignment classrooms that had been lost to other departmental use.</a:t>
            </a:r>
          </a:p>
          <a:p>
            <a:endParaRPr lang="en-US" sz="2800" b="0" dirty="0">
              <a:latin typeface="+mn-lt"/>
              <a:cs typeface="Arial" panose="020B0604020202020204" pitchFamily="34" charset="0"/>
            </a:endParaRPr>
          </a:p>
          <a:p>
            <a:r>
              <a:rPr lang="en-US" sz="2800" b="0" dirty="0" smtClean="0">
                <a:latin typeface="+mn-lt"/>
                <a:cs typeface="Arial" panose="020B0604020202020204" pitchFamily="34" charset="0"/>
              </a:rPr>
              <a:t>Instead of building using the same stale classroom and lecture hall models, ALP provided an opportunity to create new types of classroom spaces that could help shape the direction of teaching and learning at UCI.</a:t>
            </a:r>
          </a:p>
          <a:p>
            <a:endParaRPr lang="en-US" sz="2800" b="0" dirty="0" smtClean="0">
              <a:latin typeface="+mn-lt"/>
              <a:cs typeface="Arial" panose="020B0604020202020204" pitchFamily="34" charset="0"/>
            </a:endParaRPr>
          </a:p>
        </p:txBody>
      </p:sp>
      <p:sp>
        <p:nvSpPr>
          <p:cNvPr id="5" name="Title 1">
            <a:extLst>
              <a:ext uri="{FF2B5EF4-FFF2-40B4-BE49-F238E27FC236}">
                <a16:creationId xmlns:a16="http://schemas.microsoft.com/office/drawing/2014/main" id="{36EAB138-1A3E-45F6-9C2A-6AAB440F4B45}"/>
              </a:ext>
            </a:extLst>
          </p:cNvPr>
          <p:cNvSpPr txBox="1">
            <a:spLocks/>
          </p:cNvSpPr>
          <p:nvPr/>
        </p:nvSpPr>
        <p:spPr>
          <a:xfrm>
            <a:off x="0" y="136525"/>
            <a:ext cx="12192000" cy="132556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r>
              <a:rPr lang="en-US" sz="4000" dirty="0" smtClean="0">
                <a:cs typeface="Arial" panose="020B0604020202020204" pitchFamily="34" charset="0"/>
              </a:rPr>
              <a:t>VISION / DEVELOPMENT</a:t>
            </a:r>
            <a:endParaRPr lang="en-US" sz="4000" dirty="0">
              <a:cs typeface="Arial" panose="020B0604020202020204" pitchFamily="34" charset="0"/>
            </a:endParaRPr>
          </a:p>
        </p:txBody>
      </p:sp>
    </p:spTree>
    <p:extLst>
      <p:ext uri="{BB962C8B-B14F-4D97-AF65-F5344CB8AC3E}">
        <p14:creationId xmlns:p14="http://schemas.microsoft.com/office/powerpoint/2010/main" val="36932070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0" y="136525"/>
            <a:ext cx="121920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Growth in ALCs at UC Irvine</a:t>
            </a:r>
            <a:endParaRPr lang="en-US" sz="4000" dirty="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465842801"/>
              </p:ext>
            </p:extLst>
          </p:nvPr>
        </p:nvGraphicFramePr>
        <p:xfrm>
          <a:off x="2336800" y="1323976"/>
          <a:ext cx="7518309" cy="4416700"/>
        </p:xfrm>
        <a:graphic>
          <a:graphicData uri="http://schemas.openxmlformats.org/drawingml/2006/table">
            <a:tbl>
              <a:tblPr>
                <a:effectLst>
                  <a:outerShdw blurRad="50800" dist="38100" dir="2700000" algn="tl" rotWithShape="0">
                    <a:prstClr val="black">
                      <a:alpha val="40000"/>
                    </a:prstClr>
                  </a:outerShdw>
                </a:effectLst>
              </a:tblPr>
              <a:tblGrid>
                <a:gridCol w="1967755">
                  <a:extLst>
                    <a:ext uri="{9D8B030D-6E8A-4147-A177-3AD203B41FA5}">
                      <a16:colId xmlns:a16="http://schemas.microsoft.com/office/drawing/2014/main" val="880287505"/>
                    </a:ext>
                  </a:extLst>
                </a:gridCol>
                <a:gridCol w="2376157">
                  <a:extLst>
                    <a:ext uri="{9D8B030D-6E8A-4147-A177-3AD203B41FA5}">
                      <a16:colId xmlns:a16="http://schemas.microsoft.com/office/drawing/2014/main" val="3335101871"/>
                    </a:ext>
                  </a:extLst>
                </a:gridCol>
                <a:gridCol w="1067414">
                  <a:extLst>
                    <a:ext uri="{9D8B030D-6E8A-4147-A177-3AD203B41FA5}">
                      <a16:colId xmlns:a16="http://schemas.microsoft.com/office/drawing/2014/main" val="1222473189"/>
                    </a:ext>
                  </a:extLst>
                </a:gridCol>
                <a:gridCol w="1039569">
                  <a:extLst>
                    <a:ext uri="{9D8B030D-6E8A-4147-A177-3AD203B41FA5}">
                      <a16:colId xmlns:a16="http://schemas.microsoft.com/office/drawing/2014/main" val="2953909382"/>
                    </a:ext>
                  </a:extLst>
                </a:gridCol>
                <a:gridCol w="1067414">
                  <a:extLst>
                    <a:ext uri="{9D8B030D-6E8A-4147-A177-3AD203B41FA5}">
                      <a16:colId xmlns:a16="http://schemas.microsoft.com/office/drawing/2014/main" val="4048771048"/>
                    </a:ext>
                  </a:extLst>
                </a:gridCol>
              </a:tblGrid>
              <a:tr h="452955">
                <a:tc gridSpan="2">
                  <a:txBody>
                    <a:bodyPr/>
                    <a:lstStyle/>
                    <a:p>
                      <a:pPr marL="0" algn="l" defTabSz="914400" rtl="0" eaLnBrk="1" fontAlgn="t" latinLnBrk="0" hangingPunct="1"/>
                      <a:r>
                        <a:rPr lang="en-US" sz="1800" kern="1200" dirty="0">
                          <a:solidFill>
                            <a:schemeClr val="tx1"/>
                          </a:solidFill>
                          <a:effectLst/>
                          <a:latin typeface="+mn-lt"/>
                          <a:ea typeface="+mn-ea"/>
                          <a:cs typeface="+mn-cs"/>
                        </a:rPr>
                        <a:t> </a:t>
                      </a: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tc hMerge="1">
                  <a:txBody>
                    <a:bodyPr/>
                    <a:lstStyle/>
                    <a:p>
                      <a:endParaRPr lang="en-US"/>
                    </a:p>
                  </a:txBody>
                  <a:tcPr/>
                </a:tc>
                <a:tc>
                  <a:txBody>
                    <a:bodyPr/>
                    <a:lstStyle/>
                    <a:p>
                      <a:pPr algn="ctr" rtl="0" fontAlgn="ctr">
                        <a:spcBef>
                          <a:spcPts val="0"/>
                        </a:spcBef>
                        <a:spcAft>
                          <a:spcPts val="0"/>
                        </a:spcAft>
                      </a:pPr>
                      <a:r>
                        <a:rPr lang="en-US" sz="1400" b="0" i="0" u="none" strike="noStrike">
                          <a:solidFill>
                            <a:srgbClr val="FFFFFF"/>
                          </a:solidFill>
                          <a:effectLst/>
                          <a:latin typeface="Arial" panose="020B0604020202020204" pitchFamily="34" charset="0"/>
                        </a:rPr>
                        <a:t>2016-2017</a:t>
                      </a:r>
                      <a:endParaRPr lang="en-US" sz="1800">
                        <a:effectLst/>
                      </a:endParaRPr>
                    </a:p>
                  </a:txBody>
                  <a:tcPr marL="92819" marR="92819" marT="92819" marB="9281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34343"/>
                    </a:solidFill>
                  </a:tcPr>
                </a:tc>
                <a:tc>
                  <a:txBody>
                    <a:bodyPr/>
                    <a:lstStyle/>
                    <a:p>
                      <a:pPr algn="ctr" rtl="0" fontAlgn="ctr">
                        <a:spcBef>
                          <a:spcPts val="0"/>
                        </a:spcBef>
                        <a:spcAft>
                          <a:spcPts val="0"/>
                        </a:spcAft>
                      </a:pPr>
                      <a:r>
                        <a:rPr lang="en-US" sz="1400" b="0" i="0" u="none" strike="noStrike">
                          <a:solidFill>
                            <a:srgbClr val="FFFFFF"/>
                          </a:solidFill>
                          <a:effectLst/>
                          <a:latin typeface="Arial" panose="020B0604020202020204" pitchFamily="34" charset="0"/>
                        </a:rPr>
                        <a:t>2017-2018</a:t>
                      </a:r>
                      <a:endParaRPr lang="en-US" sz="1800">
                        <a:effectLst/>
                      </a:endParaRPr>
                    </a:p>
                  </a:txBody>
                  <a:tcPr marL="92819" marR="92819" marT="92819" marB="9281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34343"/>
                    </a:solidFill>
                  </a:tcPr>
                </a:tc>
                <a:tc>
                  <a:txBody>
                    <a:bodyPr/>
                    <a:lstStyle/>
                    <a:p>
                      <a:pPr algn="ctr" rtl="0" fontAlgn="ctr">
                        <a:spcBef>
                          <a:spcPts val="0"/>
                        </a:spcBef>
                        <a:spcAft>
                          <a:spcPts val="0"/>
                        </a:spcAft>
                      </a:pPr>
                      <a:r>
                        <a:rPr lang="en-US" sz="1400" b="0" i="0" u="none" strike="noStrike" dirty="0">
                          <a:solidFill>
                            <a:srgbClr val="FFFFFF"/>
                          </a:solidFill>
                          <a:effectLst/>
                          <a:latin typeface="Arial" panose="020B0604020202020204" pitchFamily="34" charset="0"/>
                        </a:rPr>
                        <a:t>2018-2019</a:t>
                      </a:r>
                      <a:endParaRPr lang="en-US" sz="1800" dirty="0">
                        <a:effectLst/>
                      </a:endParaRPr>
                    </a:p>
                  </a:txBody>
                  <a:tcPr marL="92819" marR="92819" marT="92819" marB="9281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34343"/>
                    </a:solidFill>
                  </a:tcPr>
                </a:tc>
                <a:extLst>
                  <a:ext uri="{0D108BD9-81ED-4DB2-BD59-A6C34878D82A}">
                    <a16:rowId xmlns:a16="http://schemas.microsoft.com/office/drawing/2014/main" val="2471656284"/>
                  </a:ext>
                </a:extLst>
              </a:tr>
              <a:tr h="393551">
                <a:tc rowSpan="3">
                  <a:txBody>
                    <a:bodyPr/>
                    <a:lstStyle/>
                    <a:p>
                      <a:pPr rtl="0" fontAlgn="t">
                        <a:spcBef>
                          <a:spcPts val="0"/>
                        </a:spcBef>
                        <a:spcAft>
                          <a:spcPts val="0"/>
                        </a:spcAft>
                      </a:pPr>
                      <a:r>
                        <a:rPr lang="en-US" sz="1400" b="0" i="0" u="none" strike="noStrike">
                          <a:solidFill>
                            <a:srgbClr val="FFFFFF"/>
                          </a:solidFill>
                          <a:effectLst/>
                          <a:latin typeface="Arial" panose="020B0604020202020204" pitchFamily="34" charset="0"/>
                        </a:rPr>
                        <a:t>Active Learning Classrooms w/ Enhanced Technology </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rtl="0" fontAlgn="t">
                        <a:spcBef>
                          <a:spcPts val="0"/>
                        </a:spcBef>
                        <a:spcAft>
                          <a:spcPts val="0"/>
                        </a:spcAft>
                      </a:pPr>
                      <a:r>
                        <a:rPr lang="en-US" sz="1400" b="0" i="0" u="none" strike="noStrike">
                          <a:solidFill>
                            <a:srgbClr val="FFFFFF"/>
                          </a:solidFill>
                          <a:effectLst/>
                          <a:latin typeface="Arial" panose="020B0604020202020204" pitchFamily="34" charset="0"/>
                        </a:rPr>
                        <a:t>Rooms</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1</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1</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6</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extLst>
                  <a:ext uri="{0D108BD9-81ED-4DB2-BD59-A6C34878D82A}">
                    <a16:rowId xmlns:a16="http://schemas.microsoft.com/office/drawing/2014/main" val="4232091512"/>
                  </a:ext>
                </a:extLst>
              </a:tr>
              <a:tr h="393551">
                <a:tc vMerge="1">
                  <a:txBody>
                    <a:bodyPr/>
                    <a:lstStyle/>
                    <a:p>
                      <a:endParaRPr lang="en-US"/>
                    </a:p>
                  </a:txBody>
                  <a:tcPr/>
                </a:tc>
                <a:tc>
                  <a:txBody>
                    <a:bodyPr/>
                    <a:lstStyle/>
                    <a:p>
                      <a:pPr rtl="0" fontAlgn="t">
                        <a:spcBef>
                          <a:spcPts val="0"/>
                        </a:spcBef>
                        <a:spcAft>
                          <a:spcPts val="0"/>
                        </a:spcAft>
                      </a:pPr>
                      <a:r>
                        <a:rPr lang="en-US" sz="1400" b="0" i="0" u="none" strike="noStrike">
                          <a:solidFill>
                            <a:srgbClr val="FFFFFF"/>
                          </a:solidFill>
                          <a:effectLst/>
                          <a:latin typeface="Arial" panose="020B0604020202020204" pitchFamily="34" charset="0"/>
                        </a:rPr>
                        <a:t>Seats</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56</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56</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422</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extLst>
                  <a:ext uri="{0D108BD9-81ED-4DB2-BD59-A6C34878D82A}">
                    <a16:rowId xmlns:a16="http://schemas.microsoft.com/office/drawing/2014/main" val="1412513172"/>
                  </a:ext>
                </a:extLst>
              </a:tr>
              <a:tr h="393551">
                <a:tc vMerge="1">
                  <a:txBody>
                    <a:bodyPr/>
                    <a:lstStyle/>
                    <a:p>
                      <a:endParaRPr lang="en-US"/>
                    </a:p>
                  </a:txBody>
                  <a:tcPr/>
                </a:tc>
                <a:tc>
                  <a:txBody>
                    <a:bodyPr/>
                    <a:lstStyle/>
                    <a:p>
                      <a:pPr rtl="0" fontAlgn="t">
                        <a:spcBef>
                          <a:spcPts val="0"/>
                        </a:spcBef>
                        <a:spcAft>
                          <a:spcPts val="0"/>
                        </a:spcAft>
                      </a:pPr>
                      <a:r>
                        <a:rPr lang="en-US" sz="1400" b="0" i="0" u="none" strike="noStrike" dirty="0">
                          <a:solidFill>
                            <a:srgbClr val="FFFFFF"/>
                          </a:solidFill>
                          <a:effectLst/>
                          <a:latin typeface="Arial" panose="020B0604020202020204" pitchFamily="34" charset="0"/>
                        </a:rPr>
                        <a:t>Max. Courses/Term*</a:t>
                      </a:r>
                      <a:endParaRPr lang="en-US" sz="1800" dirty="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23</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23</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138</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extLst>
                  <a:ext uri="{0D108BD9-81ED-4DB2-BD59-A6C34878D82A}">
                    <a16:rowId xmlns:a16="http://schemas.microsoft.com/office/drawing/2014/main" val="1690092754"/>
                  </a:ext>
                </a:extLst>
              </a:tr>
              <a:tr h="452955">
                <a:tc rowSpan="3">
                  <a:txBody>
                    <a:bodyPr/>
                    <a:lstStyle/>
                    <a:p>
                      <a:pPr rtl="0" fontAlgn="t">
                        <a:spcBef>
                          <a:spcPts val="0"/>
                        </a:spcBef>
                        <a:spcAft>
                          <a:spcPts val="0"/>
                        </a:spcAft>
                      </a:pPr>
                      <a:r>
                        <a:rPr lang="en-US" sz="1400" b="0" i="0" u="none" strike="noStrike">
                          <a:solidFill>
                            <a:srgbClr val="FFFFFF"/>
                          </a:solidFill>
                          <a:effectLst/>
                          <a:latin typeface="Arial" panose="020B0604020202020204" pitchFamily="34" charset="0"/>
                        </a:rPr>
                        <a:t>Active Learning Classrooms w/ Standard Technology</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4879"/>
                    </a:solidFill>
                  </a:tcPr>
                </a:tc>
                <a:tc>
                  <a:txBody>
                    <a:bodyPr/>
                    <a:lstStyle/>
                    <a:p>
                      <a:pPr rtl="0" fontAlgn="t">
                        <a:spcBef>
                          <a:spcPts val="0"/>
                        </a:spcBef>
                        <a:spcAft>
                          <a:spcPts val="0"/>
                        </a:spcAft>
                      </a:pPr>
                      <a:r>
                        <a:rPr lang="en-US" sz="1400" b="0" i="0" u="none" strike="noStrike">
                          <a:solidFill>
                            <a:srgbClr val="FFFFFF"/>
                          </a:solidFill>
                          <a:effectLst/>
                          <a:latin typeface="Arial" panose="020B0604020202020204" pitchFamily="34" charset="0"/>
                        </a:rPr>
                        <a:t>Rooms</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4879"/>
                    </a:solidFill>
                  </a:tcPr>
                </a:tc>
                <a:tc>
                  <a:txBody>
                    <a:bodyPr/>
                    <a:lstStyle/>
                    <a:p>
                      <a:pPr fontAlgn="t"/>
                      <a:r>
                        <a:rPr lang="en-US" sz="1800">
                          <a:effectLst/>
                        </a:rPr>
                        <a:t> </a:t>
                      </a: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4879"/>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4</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4879"/>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9</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4879"/>
                    </a:solidFill>
                  </a:tcPr>
                </a:tc>
                <a:extLst>
                  <a:ext uri="{0D108BD9-81ED-4DB2-BD59-A6C34878D82A}">
                    <a16:rowId xmlns:a16="http://schemas.microsoft.com/office/drawing/2014/main" val="4013577841"/>
                  </a:ext>
                </a:extLst>
              </a:tr>
              <a:tr h="452955">
                <a:tc vMerge="1">
                  <a:txBody>
                    <a:bodyPr/>
                    <a:lstStyle/>
                    <a:p>
                      <a:endParaRPr lang="en-US"/>
                    </a:p>
                  </a:txBody>
                  <a:tcPr/>
                </a:tc>
                <a:tc>
                  <a:txBody>
                    <a:bodyPr/>
                    <a:lstStyle/>
                    <a:p>
                      <a:pPr rtl="0" fontAlgn="t">
                        <a:spcBef>
                          <a:spcPts val="0"/>
                        </a:spcBef>
                        <a:spcAft>
                          <a:spcPts val="0"/>
                        </a:spcAft>
                      </a:pPr>
                      <a:r>
                        <a:rPr lang="en-US" sz="1400" b="0" i="0" u="none" strike="noStrike">
                          <a:solidFill>
                            <a:srgbClr val="FFFFFF"/>
                          </a:solidFill>
                          <a:effectLst/>
                          <a:latin typeface="Arial" panose="020B0604020202020204" pitchFamily="34" charset="0"/>
                        </a:rPr>
                        <a:t>Seats</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4879"/>
                    </a:solidFill>
                  </a:tcPr>
                </a:tc>
                <a:tc>
                  <a:txBody>
                    <a:bodyPr/>
                    <a:lstStyle/>
                    <a:p>
                      <a:pPr fontAlgn="t"/>
                      <a:r>
                        <a:rPr lang="en-US" sz="1800">
                          <a:effectLst/>
                        </a:rPr>
                        <a:t> </a:t>
                      </a: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4879"/>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232</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4879"/>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412</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4879"/>
                    </a:solidFill>
                  </a:tcPr>
                </a:tc>
                <a:extLst>
                  <a:ext uri="{0D108BD9-81ED-4DB2-BD59-A6C34878D82A}">
                    <a16:rowId xmlns:a16="http://schemas.microsoft.com/office/drawing/2014/main" val="3449189381"/>
                  </a:ext>
                </a:extLst>
              </a:tr>
              <a:tr h="452955">
                <a:tc vMerge="1">
                  <a:txBody>
                    <a:bodyPr/>
                    <a:lstStyle/>
                    <a:p>
                      <a:endParaRPr lang="en-US"/>
                    </a:p>
                  </a:txBody>
                  <a:tcPr/>
                </a:tc>
                <a:tc>
                  <a:txBody>
                    <a:bodyPr/>
                    <a:lstStyle/>
                    <a:p>
                      <a:pPr rtl="0" fontAlgn="t">
                        <a:spcBef>
                          <a:spcPts val="0"/>
                        </a:spcBef>
                        <a:spcAft>
                          <a:spcPts val="0"/>
                        </a:spcAft>
                      </a:pPr>
                      <a:r>
                        <a:rPr lang="en-US" sz="1400" b="0" i="0" u="none" strike="noStrike">
                          <a:solidFill>
                            <a:srgbClr val="FFFFFF"/>
                          </a:solidFill>
                          <a:effectLst/>
                          <a:latin typeface="Arial" panose="020B0604020202020204" pitchFamily="34" charset="0"/>
                        </a:rPr>
                        <a:t>Max. Courses/Term*</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4879"/>
                    </a:solidFill>
                  </a:tcPr>
                </a:tc>
                <a:tc>
                  <a:txBody>
                    <a:bodyPr/>
                    <a:lstStyle/>
                    <a:p>
                      <a:pPr fontAlgn="t"/>
                      <a:r>
                        <a:rPr lang="en-US" sz="1800">
                          <a:effectLst/>
                        </a:rPr>
                        <a:t> </a:t>
                      </a: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4879"/>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92</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4879"/>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207</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4879"/>
                    </a:solidFill>
                  </a:tcPr>
                </a:tc>
                <a:extLst>
                  <a:ext uri="{0D108BD9-81ED-4DB2-BD59-A6C34878D82A}">
                    <a16:rowId xmlns:a16="http://schemas.microsoft.com/office/drawing/2014/main" val="998062643"/>
                  </a:ext>
                </a:extLst>
              </a:tr>
              <a:tr h="452955">
                <a:tc rowSpan="3">
                  <a:txBody>
                    <a:bodyPr/>
                    <a:lstStyle/>
                    <a:p>
                      <a:pPr rtl="0" fontAlgn="t">
                        <a:spcBef>
                          <a:spcPts val="0"/>
                        </a:spcBef>
                        <a:spcAft>
                          <a:spcPts val="0"/>
                        </a:spcAft>
                      </a:pPr>
                      <a:r>
                        <a:rPr lang="en-US" sz="1400" b="0" i="0" u="none" strike="noStrike" dirty="0">
                          <a:solidFill>
                            <a:srgbClr val="FFFFFF"/>
                          </a:solidFill>
                          <a:effectLst/>
                          <a:latin typeface="Arial" panose="020B0604020202020204" pitchFamily="34" charset="0"/>
                        </a:rPr>
                        <a:t>Active Learning Lecture Halls</a:t>
                      </a:r>
                      <a:endParaRPr lang="en-US" sz="1800" dirty="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rtl="0" fontAlgn="t">
                        <a:spcBef>
                          <a:spcPts val="0"/>
                        </a:spcBef>
                        <a:spcAft>
                          <a:spcPts val="0"/>
                        </a:spcAft>
                      </a:pPr>
                      <a:r>
                        <a:rPr lang="en-US" sz="1400" b="0" i="0" u="none" strike="noStrike">
                          <a:solidFill>
                            <a:srgbClr val="FFFFFF"/>
                          </a:solidFill>
                          <a:effectLst/>
                          <a:latin typeface="Arial" panose="020B0604020202020204" pitchFamily="34" charset="0"/>
                        </a:rPr>
                        <a:t>Rooms</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fontAlgn="t"/>
                      <a:r>
                        <a:rPr lang="en-US" sz="1800">
                          <a:effectLst/>
                        </a:rPr>
                        <a:t> </a:t>
                      </a: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fontAlgn="t"/>
                      <a:r>
                        <a:rPr lang="en-US" sz="1800">
                          <a:effectLst/>
                        </a:rPr>
                        <a:t> </a:t>
                      </a: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2</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extLst>
                  <a:ext uri="{0D108BD9-81ED-4DB2-BD59-A6C34878D82A}">
                    <a16:rowId xmlns:a16="http://schemas.microsoft.com/office/drawing/2014/main" val="4177634339"/>
                  </a:ext>
                </a:extLst>
              </a:tr>
              <a:tr h="452955">
                <a:tc vMerge="1">
                  <a:txBody>
                    <a:bodyPr/>
                    <a:lstStyle/>
                    <a:p>
                      <a:endParaRPr lang="en-US"/>
                    </a:p>
                  </a:txBody>
                  <a:tcPr/>
                </a:tc>
                <a:tc>
                  <a:txBody>
                    <a:bodyPr/>
                    <a:lstStyle/>
                    <a:p>
                      <a:pPr rtl="0" fontAlgn="t">
                        <a:spcBef>
                          <a:spcPts val="0"/>
                        </a:spcBef>
                        <a:spcAft>
                          <a:spcPts val="0"/>
                        </a:spcAft>
                      </a:pPr>
                      <a:r>
                        <a:rPr lang="en-US" sz="1400" b="0" i="0" u="none" strike="noStrike">
                          <a:solidFill>
                            <a:srgbClr val="FFFFFF"/>
                          </a:solidFill>
                          <a:effectLst/>
                          <a:latin typeface="Arial" panose="020B0604020202020204" pitchFamily="34" charset="0"/>
                        </a:rPr>
                        <a:t>Seats</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fontAlgn="t"/>
                      <a:r>
                        <a:rPr lang="en-US" sz="1800">
                          <a:effectLst/>
                        </a:rPr>
                        <a:t> </a:t>
                      </a: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fontAlgn="t"/>
                      <a:r>
                        <a:rPr lang="en-US" sz="1800">
                          <a:effectLst/>
                        </a:rPr>
                        <a:t> </a:t>
                      </a: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algn="ctr" rtl="0" fontAlgn="t">
                        <a:spcBef>
                          <a:spcPts val="0"/>
                        </a:spcBef>
                        <a:spcAft>
                          <a:spcPts val="0"/>
                        </a:spcAft>
                      </a:pPr>
                      <a:r>
                        <a:rPr lang="en-US" sz="1400" b="0" i="0" u="none" strike="noStrike">
                          <a:solidFill>
                            <a:srgbClr val="FFFFFF"/>
                          </a:solidFill>
                          <a:effectLst/>
                          <a:latin typeface="Arial" panose="020B0604020202020204" pitchFamily="34" charset="0"/>
                        </a:rPr>
                        <a:t>650</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extLst>
                  <a:ext uri="{0D108BD9-81ED-4DB2-BD59-A6C34878D82A}">
                    <a16:rowId xmlns:a16="http://schemas.microsoft.com/office/drawing/2014/main" val="1909500569"/>
                  </a:ext>
                </a:extLst>
              </a:tr>
              <a:tr h="452955">
                <a:tc vMerge="1">
                  <a:txBody>
                    <a:bodyPr/>
                    <a:lstStyle/>
                    <a:p>
                      <a:endParaRPr lang="en-US"/>
                    </a:p>
                  </a:txBody>
                  <a:tcPr/>
                </a:tc>
                <a:tc>
                  <a:txBody>
                    <a:bodyPr/>
                    <a:lstStyle/>
                    <a:p>
                      <a:pPr rtl="0" fontAlgn="t">
                        <a:spcBef>
                          <a:spcPts val="0"/>
                        </a:spcBef>
                        <a:spcAft>
                          <a:spcPts val="0"/>
                        </a:spcAft>
                      </a:pPr>
                      <a:r>
                        <a:rPr lang="en-US" sz="1400" b="0" i="0" u="none" strike="noStrike">
                          <a:solidFill>
                            <a:srgbClr val="FFFFFF"/>
                          </a:solidFill>
                          <a:effectLst/>
                          <a:latin typeface="Arial" panose="020B0604020202020204" pitchFamily="34" charset="0"/>
                        </a:rPr>
                        <a:t>Max. Courses/Term*</a:t>
                      </a:r>
                      <a:endParaRPr lang="en-US" sz="180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fontAlgn="t"/>
                      <a:r>
                        <a:rPr lang="en-US" sz="1800" dirty="0">
                          <a:effectLst/>
                        </a:rPr>
                        <a:t> </a:t>
                      </a: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fontAlgn="t"/>
                      <a:r>
                        <a:rPr lang="en-US" sz="1800">
                          <a:effectLst/>
                        </a:rPr>
                        <a:t> </a:t>
                      </a: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tc>
                  <a:txBody>
                    <a:bodyPr/>
                    <a:lstStyle/>
                    <a:p>
                      <a:pPr algn="ctr" rtl="0" fontAlgn="t">
                        <a:spcBef>
                          <a:spcPts val="0"/>
                        </a:spcBef>
                        <a:spcAft>
                          <a:spcPts val="0"/>
                        </a:spcAft>
                      </a:pPr>
                      <a:r>
                        <a:rPr lang="en-US" sz="1400" b="0" i="0" u="none" strike="noStrike" dirty="0">
                          <a:solidFill>
                            <a:srgbClr val="FFFFFF"/>
                          </a:solidFill>
                          <a:effectLst/>
                          <a:latin typeface="Arial" panose="020B0604020202020204" pitchFamily="34" charset="0"/>
                        </a:rPr>
                        <a:t>46</a:t>
                      </a:r>
                      <a:endParaRPr lang="en-US" sz="1800" dirty="0">
                        <a:effectLst/>
                      </a:endParaRPr>
                    </a:p>
                  </a:txBody>
                  <a:tcPr marL="92819" marR="92819" marT="92819" marB="9281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64A4"/>
                    </a:solidFill>
                  </a:tcPr>
                </a:tc>
                <a:extLst>
                  <a:ext uri="{0D108BD9-81ED-4DB2-BD59-A6C34878D82A}">
                    <a16:rowId xmlns:a16="http://schemas.microsoft.com/office/drawing/2014/main" val="2762147549"/>
                  </a:ext>
                </a:extLst>
              </a:tr>
            </a:tbl>
          </a:graphicData>
        </a:graphic>
      </p:graphicFrame>
      <p:sp>
        <p:nvSpPr>
          <p:cNvPr id="5" name="Rectangle 1"/>
          <p:cNvSpPr>
            <a:spLocks noChangeArrowheads="1"/>
          </p:cNvSpPr>
          <p:nvPr/>
        </p:nvSpPr>
        <p:spPr bwMode="auto">
          <a:xfrm>
            <a:off x="2336800" y="17922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858426573"/>
              </p:ext>
            </p:extLst>
          </p:nvPr>
        </p:nvGraphicFramePr>
        <p:xfrm>
          <a:off x="8801055" y="1333500"/>
          <a:ext cx="1054054" cy="4407176"/>
        </p:xfrm>
        <a:graphic>
          <a:graphicData uri="http://schemas.openxmlformats.org/drawingml/2006/table">
            <a:tbl>
              <a:tblPr/>
              <a:tblGrid>
                <a:gridCol w="1054054">
                  <a:extLst>
                    <a:ext uri="{9D8B030D-6E8A-4147-A177-3AD203B41FA5}">
                      <a16:colId xmlns:a16="http://schemas.microsoft.com/office/drawing/2014/main" val="910932103"/>
                    </a:ext>
                  </a:extLst>
                </a:gridCol>
              </a:tblGrid>
              <a:tr h="4407176">
                <a:tc>
                  <a:txBody>
                    <a:bodyPr/>
                    <a:lstStyle/>
                    <a:p>
                      <a:endParaRPr lang="en-US" dirty="0"/>
                    </a:p>
                  </a:txBody>
                  <a:tcPr>
                    <a:lnL w="28575" cmpd="sng">
                      <a:solidFill>
                        <a:srgbClr val="FFD200"/>
                      </a:solidFill>
                      <a:prstDash val="solid"/>
                    </a:lnL>
                    <a:lnR w="28575" cmpd="sng">
                      <a:solidFill>
                        <a:srgbClr val="FFD200"/>
                      </a:solidFill>
                      <a:prstDash val="solid"/>
                    </a:lnR>
                    <a:lnT w="28575" cmpd="sng">
                      <a:solidFill>
                        <a:srgbClr val="FFD200"/>
                      </a:solidFill>
                      <a:prstDash val="solid"/>
                    </a:lnT>
                    <a:lnB w="28575" cmpd="sng">
                      <a:solidFill>
                        <a:srgbClr val="FFD200"/>
                      </a:solidFill>
                      <a:prstDash val="solid"/>
                    </a:lnB>
                  </a:tcPr>
                </a:tc>
                <a:extLst>
                  <a:ext uri="{0D108BD9-81ED-4DB2-BD59-A6C34878D82A}">
                    <a16:rowId xmlns:a16="http://schemas.microsoft.com/office/drawing/2014/main" val="298551531"/>
                  </a:ext>
                </a:extLst>
              </a:tr>
            </a:tbl>
          </a:graphicData>
        </a:graphic>
      </p:graphicFrame>
    </p:spTree>
    <p:extLst>
      <p:ext uri="{BB962C8B-B14F-4D97-AF65-F5344CB8AC3E}">
        <p14:creationId xmlns:p14="http://schemas.microsoft.com/office/powerpoint/2010/main" val="18590501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0" y="136525"/>
            <a:ext cx="121920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Support Areas</a:t>
            </a:r>
            <a:endParaRPr lang="en-US" sz="4000" dirty="0">
              <a:cs typeface="Arial" panose="020B0604020202020204" pitchFamily="34" charset="0"/>
            </a:endParaRPr>
          </a:p>
        </p:txBody>
      </p:sp>
      <p:sp>
        <p:nvSpPr>
          <p:cNvPr id="3" name="Title 1">
            <a:extLst>
              <a:ext uri="{FF2B5EF4-FFF2-40B4-BE49-F238E27FC236}">
                <a16:creationId xmlns:a16="http://schemas.microsoft.com/office/drawing/2014/main" id="{36EAB138-1A3E-45F6-9C2A-6AAB440F4B45}"/>
              </a:ext>
            </a:extLst>
          </p:cNvPr>
          <p:cNvSpPr txBox="1">
            <a:spLocks/>
          </p:cNvSpPr>
          <p:nvPr/>
        </p:nvSpPr>
        <p:spPr>
          <a:xfrm>
            <a:off x="2733675" y="1381126"/>
            <a:ext cx="6724650" cy="4919662"/>
          </a:xfrm>
          <a:prstGeom prst="rect">
            <a:avLst/>
          </a:prstGeom>
          <a:solidFill>
            <a:srgbClr val="F78D2D"/>
          </a:solidFill>
          <a:effectLst>
            <a:outerShdw blurRad="63500" dist="63500" dir="2700000" algn="tl" rotWithShape="0">
              <a:prstClr val="black">
                <a:alpha val="40000"/>
              </a:prstClr>
            </a:outerShdw>
          </a:effectLst>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457200" indent="-457200">
              <a:lnSpc>
                <a:spcPct val="100000"/>
              </a:lnSpc>
              <a:buFont typeface="Arial" panose="020B0604020202020204" pitchFamily="34" charset="0"/>
              <a:buChar char="•"/>
            </a:pPr>
            <a:r>
              <a:rPr lang="en-US" sz="2900" b="0" dirty="0" smtClean="0">
                <a:latin typeface="+mn-lt"/>
                <a:cs typeface="Arial" panose="020B0604020202020204" pitchFamily="34" charset="0"/>
              </a:rPr>
              <a:t>Building management</a:t>
            </a:r>
          </a:p>
          <a:p>
            <a:pPr marL="457200" indent="-457200">
              <a:lnSpc>
                <a:spcPct val="100000"/>
              </a:lnSpc>
              <a:buFont typeface="Arial" panose="020B0604020202020204" pitchFamily="34" charset="0"/>
              <a:buChar char="•"/>
            </a:pPr>
            <a:r>
              <a:rPr lang="en-US" sz="2900" b="0" dirty="0" smtClean="0">
                <a:latin typeface="+mn-lt"/>
                <a:cs typeface="Arial" panose="020B0604020202020204" pitchFamily="34" charset="0"/>
              </a:rPr>
              <a:t>Expanded custodial services</a:t>
            </a:r>
          </a:p>
          <a:p>
            <a:pPr marL="457200" indent="-457200">
              <a:lnSpc>
                <a:spcPct val="100000"/>
              </a:lnSpc>
              <a:buFont typeface="Arial" panose="020B0604020202020204" pitchFamily="34" charset="0"/>
              <a:buChar char="•"/>
            </a:pPr>
            <a:r>
              <a:rPr lang="en-US" sz="2900" b="0" dirty="0">
                <a:latin typeface="+mn-lt"/>
                <a:cs typeface="Arial" panose="020B0604020202020204" pitchFamily="34" charset="0"/>
              </a:rPr>
              <a:t>M</a:t>
            </a:r>
            <a:r>
              <a:rPr lang="en-US" sz="2900" b="0" dirty="0" smtClean="0">
                <a:latin typeface="+mn-lt"/>
                <a:cs typeface="Arial" panose="020B0604020202020204" pitchFamily="34" charset="0"/>
              </a:rPr>
              <a:t>aintenance and warranty coordination</a:t>
            </a:r>
          </a:p>
          <a:p>
            <a:pPr marL="457200" indent="-457200">
              <a:lnSpc>
                <a:spcPct val="100000"/>
              </a:lnSpc>
              <a:buFont typeface="Arial" panose="020B0604020202020204" pitchFamily="34" charset="0"/>
              <a:buChar char="•"/>
            </a:pPr>
            <a:r>
              <a:rPr lang="en-US" sz="2900" b="0" dirty="0">
                <a:latin typeface="+mn-lt"/>
                <a:cs typeface="Arial" panose="020B0604020202020204" pitchFamily="34" charset="0"/>
              </a:rPr>
              <a:t>D</a:t>
            </a:r>
            <a:r>
              <a:rPr lang="en-US" sz="2900" b="0" dirty="0" smtClean="0">
                <a:latin typeface="+mn-lt"/>
                <a:cs typeface="Arial" panose="020B0604020202020204" pitchFamily="34" charset="0"/>
              </a:rPr>
              <a:t>oor unlock/lock scheduling</a:t>
            </a:r>
          </a:p>
          <a:p>
            <a:pPr marL="457200" indent="-457200">
              <a:lnSpc>
                <a:spcPct val="100000"/>
              </a:lnSpc>
              <a:buFont typeface="Arial" panose="020B0604020202020204" pitchFamily="34" charset="0"/>
              <a:buChar char="•"/>
            </a:pPr>
            <a:r>
              <a:rPr lang="en-US" sz="2900" b="0" dirty="0" smtClean="0">
                <a:latin typeface="+mn-lt"/>
                <a:cs typeface="Arial" panose="020B0604020202020204" pitchFamily="34" charset="0"/>
              </a:rPr>
              <a:t>Scheduling display panels</a:t>
            </a:r>
          </a:p>
          <a:p>
            <a:pPr marL="457200" indent="-457200">
              <a:lnSpc>
                <a:spcPct val="100000"/>
              </a:lnSpc>
              <a:buFont typeface="Arial" panose="020B0604020202020204" pitchFamily="34" charset="0"/>
              <a:buChar char="•"/>
            </a:pPr>
            <a:r>
              <a:rPr lang="en-US" sz="2900" b="0" dirty="0" smtClean="0">
                <a:latin typeface="+mn-lt"/>
                <a:cs typeface="Arial" panose="020B0604020202020204" pitchFamily="34" charset="0"/>
              </a:rPr>
              <a:t>Digital signage</a:t>
            </a:r>
          </a:p>
          <a:p>
            <a:pPr marL="457200" indent="-457200">
              <a:lnSpc>
                <a:spcPct val="100000"/>
              </a:lnSpc>
              <a:buFont typeface="Arial" panose="020B0604020202020204" pitchFamily="34" charset="0"/>
              <a:buChar char="•"/>
            </a:pPr>
            <a:r>
              <a:rPr lang="en-US" sz="2900" b="0" dirty="0" smtClean="0">
                <a:latin typeface="+mn-lt"/>
                <a:cs typeface="Arial" panose="020B0604020202020204" pitchFamily="34" charset="0"/>
              </a:rPr>
              <a:t>Furniture maintenance</a:t>
            </a:r>
          </a:p>
          <a:p>
            <a:pPr marL="457200" indent="-457200">
              <a:lnSpc>
                <a:spcPct val="100000"/>
              </a:lnSpc>
              <a:buFont typeface="Arial" panose="020B0604020202020204" pitchFamily="34" charset="0"/>
              <a:buChar char="•"/>
            </a:pPr>
            <a:r>
              <a:rPr lang="en-US" sz="2900" b="0" dirty="0" err="1" smtClean="0">
                <a:latin typeface="+mn-lt"/>
                <a:cs typeface="Arial" panose="020B0604020202020204" pitchFamily="34" charset="0"/>
              </a:rPr>
              <a:t>AntCAVE</a:t>
            </a:r>
            <a:r>
              <a:rPr lang="en-US" sz="2900" b="0" dirty="0" smtClean="0">
                <a:latin typeface="+mn-lt"/>
                <a:cs typeface="Arial" panose="020B0604020202020204" pitchFamily="34" charset="0"/>
              </a:rPr>
              <a:t> group study room reservations</a:t>
            </a:r>
          </a:p>
          <a:p>
            <a:pPr marL="457200" indent="-457200">
              <a:lnSpc>
                <a:spcPct val="100000"/>
              </a:lnSpc>
              <a:buFont typeface="Arial" panose="020B0604020202020204" pitchFamily="34" charset="0"/>
              <a:buChar char="•"/>
            </a:pPr>
            <a:r>
              <a:rPr lang="en-US" sz="2900" b="0" dirty="0" smtClean="0">
                <a:latin typeface="+mn-lt"/>
                <a:cs typeface="Arial" panose="020B0604020202020204" pitchFamily="34" charset="0"/>
              </a:rPr>
              <a:t>Emergency management</a:t>
            </a:r>
          </a:p>
          <a:p>
            <a:pPr marL="457200" indent="-457200">
              <a:lnSpc>
                <a:spcPct val="100000"/>
              </a:lnSpc>
              <a:buFont typeface="Arial" panose="020B0604020202020204" pitchFamily="34" charset="0"/>
              <a:buChar char="•"/>
            </a:pPr>
            <a:r>
              <a:rPr lang="en-US" sz="2900" b="0" dirty="0" smtClean="0">
                <a:latin typeface="+mn-lt"/>
                <a:cs typeface="Arial" panose="020B0604020202020204" pitchFamily="34" charset="0"/>
              </a:rPr>
              <a:t>Event support</a:t>
            </a:r>
          </a:p>
          <a:p>
            <a:pPr marL="457200" indent="-457200">
              <a:lnSpc>
                <a:spcPct val="100000"/>
              </a:lnSpc>
              <a:buFont typeface="Arial" panose="020B0604020202020204" pitchFamily="34" charset="0"/>
              <a:buChar char="•"/>
            </a:pPr>
            <a:r>
              <a:rPr lang="en-US" sz="2900" b="0" dirty="0" smtClean="0">
                <a:latin typeface="+mn-lt"/>
                <a:cs typeface="Arial" panose="020B0604020202020204" pitchFamily="34" charset="0"/>
              </a:rPr>
              <a:t>Training and evaluations</a:t>
            </a:r>
          </a:p>
          <a:p>
            <a:pPr marL="457200" indent="-457200">
              <a:lnSpc>
                <a:spcPct val="100000"/>
              </a:lnSpc>
              <a:buFont typeface="Arial" panose="020B0604020202020204" pitchFamily="34" charset="0"/>
              <a:buChar char="•"/>
            </a:pPr>
            <a:endParaRPr lang="en-US" sz="2900" b="0" dirty="0" smtClean="0">
              <a:latin typeface="+mn-lt"/>
              <a:cs typeface="Arial" panose="020B0604020202020204" pitchFamily="34" charset="0"/>
            </a:endParaRPr>
          </a:p>
          <a:p>
            <a:pPr marL="457200" indent="-457200">
              <a:lnSpc>
                <a:spcPct val="100000"/>
              </a:lnSpc>
              <a:buFont typeface="Arial" panose="020B0604020202020204" pitchFamily="34" charset="0"/>
              <a:buChar char="•"/>
            </a:pPr>
            <a:endParaRPr lang="en-US" sz="3200" b="0" dirty="0" smtClean="0">
              <a:latin typeface="+mn-lt"/>
              <a:cs typeface="Arial" panose="020B0604020202020204" pitchFamily="34" charset="0"/>
            </a:endParaRPr>
          </a:p>
          <a:p>
            <a:pPr marL="457200" indent="-457200">
              <a:buFont typeface="Arial" panose="020B0604020202020204" pitchFamily="34" charset="0"/>
              <a:buChar char="•"/>
            </a:pPr>
            <a:endParaRPr lang="en-US" sz="3200" b="0" dirty="0" smtClean="0">
              <a:latin typeface="+mn-lt"/>
              <a:cs typeface="Arial" panose="020B0604020202020204" pitchFamily="34" charset="0"/>
            </a:endParaRPr>
          </a:p>
        </p:txBody>
      </p:sp>
    </p:spTree>
    <p:extLst>
      <p:ext uri="{BB962C8B-B14F-4D97-AF65-F5344CB8AC3E}">
        <p14:creationId xmlns:p14="http://schemas.microsoft.com/office/powerpoint/2010/main" val="15509414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860258" y="1843088"/>
            <a:ext cx="10471484" cy="3205162"/>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3300" b="0" dirty="0" smtClean="0">
                <a:latin typeface="+mn-lt"/>
                <a:cs typeface="Arial" panose="020B0604020202020204" pitchFamily="34" charset="0"/>
              </a:rPr>
              <a:t>The following is a look at where we stand through one year of course use in the Anteater Learning Pavilion</a:t>
            </a:r>
            <a:endParaRPr lang="en-US" sz="3300" b="0" dirty="0" smtClean="0">
              <a:latin typeface="+mn-lt"/>
              <a:cs typeface="Arial" panose="020B0604020202020204" pitchFamily="34" charset="0"/>
            </a:endParaRPr>
          </a:p>
          <a:p>
            <a:pPr marL="457200" indent="-457200">
              <a:buFont typeface="Arial" panose="020B0604020202020204" pitchFamily="34" charset="0"/>
              <a:buChar char="•"/>
            </a:pPr>
            <a:endParaRPr lang="en-US" sz="2800" b="0" dirty="0" smtClean="0">
              <a:latin typeface="+mn-lt"/>
              <a:cs typeface="Arial" panose="020B0604020202020204" pitchFamily="34" charset="0"/>
            </a:endParaRPr>
          </a:p>
          <a:p>
            <a:endParaRPr lang="en-US" sz="2800" b="0" dirty="0" smtClean="0">
              <a:latin typeface="+mn-lt"/>
              <a:cs typeface="Arial" panose="020B0604020202020204" pitchFamily="34" charset="0"/>
            </a:endParaRPr>
          </a:p>
        </p:txBody>
      </p:sp>
      <p:sp>
        <p:nvSpPr>
          <p:cNvPr id="5" name="Title 1">
            <a:extLst>
              <a:ext uri="{FF2B5EF4-FFF2-40B4-BE49-F238E27FC236}">
                <a16:creationId xmlns:a16="http://schemas.microsoft.com/office/drawing/2014/main" id="{36EAB138-1A3E-45F6-9C2A-6AAB440F4B45}"/>
              </a:ext>
            </a:extLst>
          </p:cNvPr>
          <p:cNvSpPr txBox="1">
            <a:spLocks/>
          </p:cNvSpPr>
          <p:nvPr/>
        </p:nvSpPr>
        <p:spPr>
          <a:xfrm>
            <a:off x="0" y="193675"/>
            <a:ext cx="12192000" cy="132556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r>
              <a:rPr lang="en-US" sz="4000" dirty="0" smtClean="0">
                <a:cs typeface="Arial" panose="020B0604020202020204" pitchFamily="34" charset="0"/>
              </a:rPr>
              <a:t>ASSESSMENT / RESULTS</a:t>
            </a:r>
            <a:endParaRPr lang="en-US" sz="4000" dirty="0">
              <a:cs typeface="Arial" panose="020B0604020202020204" pitchFamily="34" charset="0"/>
            </a:endParaRPr>
          </a:p>
        </p:txBody>
      </p:sp>
    </p:spTree>
    <p:extLst>
      <p:ext uri="{BB962C8B-B14F-4D97-AF65-F5344CB8AC3E}">
        <p14:creationId xmlns:p14="http://schemas.microsoft.com/office/powerpoint/2010/main" val="36721857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8"/>
          <p:cNvSpPr txBox="1">
            <a:spLocks noGrp="1"/>
          </p:cNvSpPr>
          <p:nvPr>
            <p:ph type="title"/>
          </p:nvPr>
        </p:nvSpPr>
        <p:spPr>
          <a:xfrm>
            <a:off x="415600" y="546667"/>
            <a:ext cx="11360800" cy="810400"/>
          </a:xfrm>
          <a:prstGeom prst="rect">
            <a:avLst/>
          </a:prstGeom>
        </p:spPr>
        <p:txBody>
          <a:bodyPr spcFirstLastPara="1" vert="horz" wrap="square" lIns="121900" tIns="121900" rIns="121900" bIns="121900" rtlCol="0" anchor="t" anchorCtr="0">
            <a:noAutofit/>
          </a:bodyPr>
          <a:lstStyle/>
          <a:p>
            <a:pPr algn="ctr"/>
            <a:r>
              <a:rPr lang="en" sz="4000" b="1" dirty="0">
                <a:latin typeface="+mn-lt"/>
                <a:ea typeface="Raleway"/>
                <a:cs typeface="Raleway"/>
                <a:sym typeface="Raleway"/>
              </a:rPr>
              <a:t>Course</a:t>
            </a:r>
            <a:r>
              <a:rPr lang="en" sz="4000" b="1" dirty="0">
                <a:latin typeface="+mn-lt"/>
              </a:rPr>
              <a:t> Sections</a:t>
            </a:r>
            <a:r>
              <a:rPr lang="en" sz="4000" b="1" dirty="0">
                <a:latin typeface="+mn-lt"/>
                <a:ea typeface="Raleway"/>
                <a:cs typeface="Raleway"/>
                <a:sym typeface="Raleway"/>
              </a:rPr>
              <a:t> </a:t>
            </a:r>
            <a:r>
              <a:rPr lang="en" sz="4000" b="1" dirty="0" smtClean="0">
                <a:latin typeface="+mn-lt"/>
                <a:ea typeface="Raleway"/>
                <a:cs typeface="Raleway"/>
                <a:sym typeface="Raleway"/>
              </a:rPr>
              <a:t>in </a:t>
            </a:r>
            <a:r>
              <a:rPr lang="en" sz="4000" b="1" dirty="0">
                <a:latin typeface="+mn-lt"/>
                <a:ea typeface="Raleway"/>
                <a:cs typeface="Raleway"/>
                <a:sym typeface="Raleway"/>
              </a:rPr>
              <a:t>ALP 2018/2019</a:t>
            </a:r>
            <a:endParaRPr sz="4000" b="1" dirty="0">
              <a:latin typeface="+mn-lt"/>
              <a:ea typeface="Raleway"/>
              <a:cs typeface="Raleway"/>
              <a:sym typeface="Raleway"/>
            </a:endParaRPr>
          </a:p>
        </p:txBody>
      </p:sp>
      <p:sp>
        <p:nvSpPr>
          <p:cNvPr id="248" name="Google Shape;248;p28"/>
          <p:cNvSpPr/>
          <p:nvPr/>
        </p:nvSpPr>
        <p:spPr>
          <a:xfrm>
            <a:off x="556900" y="2134800"/>
            <a:ext cx="2097200" cy="2097200"/>
          </a:xfrm>
          <a:prstGeom prst="ellipse">
            <a:avLst/>
          </a:prstGeom>
          <a:solidFill>
            <a:srgbClr val="004978"/>
          </a:solidFill>
          <a:ln>
            <a:noFill/>
          </a:ln>
        </p:spPr>
        <p:txBody>
          <a:bodyPr spcFirstLastPara="1" wrap="square" lIns="121900" tIns="121900" rIns="121900" bIns="121900" anchor="ctr" anchorCtr="0">
            <a:noAutofit/>
          </a:bodyPr>
          <a:lstStyle/>
          <a:p>
            <a:pPr algn="ctr"/>
            <a:r>
              <a:rPr lang="en" sz="2667" b="1">
                <a:solidFill>
                  <a:srgbClr val="FFFFFF"/>
                </a:solidFill>
                <a:latin typeface="Roboto"/>
                <a:ea typeface="Roboto"/>
                <a:cs typeface="Roboto"/>
                <a:sym typeface="Roboto"/>
              </a:rPr>
              <a:t>299</a:t>
            </a:r>
            <a:endParaRPr sz="2667" b="1">
              <a:solidFill>
                <a:srgbClr val="FFFFFF"/>
              </a:solidFill>
              <a:latin typeface="Roboto"/>
              <a:ea typeface="Roboto"/>
              <a:cs typeface="Roboto"/>
              <a:sym typeface="Roboto"/>
            </a:endParaRPr>
          </a:p>
          <a:p>
            <a:pPr algn="ctr"/>
            <a:r>
              <a:rPr lang="en" sz="2400">
                <a:solidFill>
                  <a:srgbClr val="FFFFFF"/>
                </a:solidFill>
                <a:latin typeface="Roboto"/>
                <a:ea typeface="Roboto"/>
                <a:cs typeface="Roboto"/>
                <a:sym typeface="Roboto"/>
              </a:rPr>
              <a:t>F18</a:t>
            </a:r>
            <a:endParaRPr sz="2400">
              <a:solidFill>
                <a:srgbClr val="FFFFFF"/>
              </a:solidFill>
              <a:latin typeface="Roboto"/>
              <a:ea typeface="Roboto"/>
              <a:cs typeface="Roboto"/>
              <a:sym typeface="Roboto"/>
            </a:endParaRPr>
          </a:p>
        </p:txBody>
      </p:sp>
      <p:sp>
        <p:nvSpPr>
          <p:cNvPr id="249" name="Google Shape;249;p28"/>
          <p:cNvSpPr/>
          <p:nvPr/>
        </p:nvSpPr>
        <p:spPr>
          <a:xfrm>
            <a:off x="4017400" y="2134800"/>
            <a:ext cx="2097200" cy="2097200"/>
          </a:xfrm>
          <a:prstGeom prst="ellipse">
            <a:avLst/>
          </a:prstGeom>
          <a:solidFill>
            <a:srgbClr val="0064A4"/>
          </a:solidFill>
          <a:ln>
            <a:noFill/>
          </a:ln>
        </p:spPr>
        <p:txBody>
          <a:bodyPr spcFirstLastPara="1" wrap="square" lIns="121900" tIns="121900" rIns="121900" bIns="121900" anchor="ctr" anchorCtr="0">
            <a:noAutofit/>
          </a:bodyPr>
          <a:lstStyle/>
          <a:p>
            <a:pPr algn="ctr"/>
            <a:r>
              <a:rPr lang="en" sz="2667" b="1">
                <a:solidFill>
                  <a:srgbClr val="FFFFFF"/>
                </a:solidFill>
                <a:latin typeface="Roboto"/>
                <a:ea typeface="Roboto"/>
                <a:cs typeface="Roboto"/>
                <a:sym typeface="Roboto"/>
              </a:rPr>
              <a:t>305</a:t>
            </a:r>
            <a:endParaRPr sz="2667" b="1">
              <a:solidFill>
                <a:srgbClr val="FFFFFF"/>
              </a:solidFill>
              <a:latin typeface="Roboto"/>
              <a:ea typeface="Roboto"/>
              <a:cs typeface="Roboto"/>
              <a:sym typeface="Roboto"/>
            </a:endParaRPr>
          </a:p>
          <a:p>
            <a:pPr algn="ctr"/>
            <a:r>
              <a:rPr lang="en" sz="2400">
                <a:solidFill>
                  <a:srgbClr val="FFFFFF"/>
                </a:solidFill>
                <a:latin typeface="Roboto"/>
                <a:ea typeface="Roboto"/>
                <a:cs typeface="Roboto"/>
                <a:sym typeface="Roboto"/>
              </a:rPr>
              <a:t>W19</a:t>
            </a:r>
            <a:endParaRPr sz="2400">
              <a:solidFill>
                <a:srgbClr val="FFFFFF"/>
              </a:solidFill>
              <a:latin typeface="Roboto"/>
              <a:ea typeface="Roboto"/>
              <a:cs typeface="Roboto"/>
              <a:sym typeface="Roboto"/>
            </a:endParaRPr>
          </a:p>
        </p:txBody>
      </p:sp>
      <p:sp>
        <p:nvSpPr>
          <p:cNvPr id="250" name="Google Shape;250;p28"/>
          <p:cNvSpPr/>
          <p:nvPr/>
        </p:nvSpPr>
        <p:spPr>
          <a:xfrm>
            <a:off x="7477900" y="2134800"/>
            <a:ext cx="2097200" cy="2097200"/>
          </a:xfrm>
          <a:prstGeom prst="ellipse">
            <a:avLst/>
          </a:prstGeom>
          <a:solidFill>
            <a:srgbClr val="0080D2"/>
          </a:solidFill>
          <a:ln>
            <a:noFill/>
          </a:ln>
        </p:spPr>
        <p:txBody>
          <a:bodyPr spcFirstLastPara="1" wrap="square" lIns="121900" tIns="121900" rIns="121900" bIns="121900" anchor="ctr" anchorCtr="0">
            <a:noAutofit/>
          </a:bodyPr>
          <a:lstStyle/>
          <a:p>
            <a:pPr algn="ctr"/>
            <a:r>
              <a:rPr lang="en" sz="2667" b="1">
                <a:solidFill>
                  <a:srgbClr val="FFFFFF"/>
                </a:solidFill>
                <a:latin typeface="Roboto"/>
                <a:ea typeface="Roboto"/>
                <a:cs typeface="Roboto"/>
                <a:sym typeface="Roboto"/>
              </a:rPr>
              <a:t>314</a:t>
            </a:r>
            <a:endParaRPr sz="2667" b="1">
              <a:solidFill>
                <a:srgbClr val="FFFFFF"/>
              </a:solidFill>
              <a:latin typeface="Roboto"/>
              <a:ea typeface="Roboto"/>
              <a:cs typeface="Roboto"/>
              <a:sym typeface="Roboto"/>
            </a:endParaRPr>
          </a:p>
          <a:p>
            <a:pPr algn="ctr"/>
            <a:r>
              <a:rPr lang="en" sz="2400">
                <a:solidFill>
                  <a:srgbClr val="FFFFFF"/>
                </a:solidFill>
                <a:latin typeface="Roboto"/>
                <a:ea typeface="Roboto"/>
                <a:cs typeface="Roboto"/>
                <a:sym typeface="Roboto"/>
              </a:rPr>
              <a:t>S19</a:t>
            </a:r>
            <a:endParaRPr sz="2400">
              <a:solidFill>
                <a:srgbClr val="FFFFFF"/>
              </a:solidFill>
              <a:latin typeface="Roboto"/>
              <a:ea typeface="Roboto"/>
              <a:cs typeface="Roboto"/>
              <a:sym typeface="Roboto"/>
            </a:endParaRPr>
          </a:p>
        </p:txBody>
      </p:sp>
      <p:sp>
        <p:nvSpPr>
          <p:cNvPr id="251" name="Google Shape;251;p28"/>
          <p:cNvSpPr/>
          <p:nvPr/>
        </p:nvSpPr>
        <p:spPr>
          <a:xfrm rot="5400000">
            <a:off x="4716733" y="1260233"/>
            <a:ext cx="733200" cy="7076000"/>
          </a:xfrm>
          <a:prstGeom prst="righ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2" name="Google Shape;252;p28"/>
          <p:cNvSpPr txBox="1"/>
          <p:nvPr/>
        </p:nvSpPr>
        <p:spPr>
          <a:xfrm>
            <a:off x="4113533" y="5086867"/>
            <a:ext cx="1939600" cy="566000"/>
          </a:xfrm>
          <a:prstGeom prst="rect">
            <a:avLst/>
          </a:prstGeom>
          <a:noFill/>
          <a:ln>
            <a:noFill/>
          </a:ln>
        </p:spPr>
        <p:txBody>
          <a:bodyPr spcFirstLastPara="1" wrap="square" lIns="121900" tIns="121900" rIns="121900" bIns="121900" anchor="t" anchorCtr="0">
            <a:noAutofit/>
          </a:bodyPr>
          <a:lstStyle/>
          <a:p>
            <a:pPr algn="ctr"/>
            <a:r>
              <a:rPr lang="en" sz="2667" b="1">
                <a:solidFill>
                  <a:schemeClr val="dk2"/>
                </a:solidFill>
                <a:latin typeface="Roboto"/>
                <a:ea typeface="Roboto"/>
                <a:cs typeface="Roboto"/>
                <a:sym typeface="Roboto"/>
              </a:rPr>
              <a:t>918</a:t>
            </a:r>
            <a:endParaRPr sz="2667" b="1">
              <a:solidFill>
                <a:schemeClr val="dk2"/>
              </a:solidFill>
              <a:latin typeface="Roboto"/>
              <a:ea typeface="Roboto"/>
              <a:cs typeface="Roboto"/>
              <a:sym typeface="Roboto"/>
            </a:endParaRPr>
          </a:p>
        </p:txBody>
      </p:sp>
    </p:spTree>
    <p:extLst>
      <p:ext uri="{BB962C8B-B14F-4D97-AF65-F5344CB8AC3E}">
        <p14:creationId xmlns:p14="http://schemas.microsoft.com/office/powerpoint/2010/main" val="6982784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5"/>
          <p:cNvSpPr txBox="1">
            <a:spLocks noGrp="1"/>
          </p:cNvSpPr>
          <p:nvPr>
            <p:ph type="title"/>
          </p:nvPr>
        </p:nvSpPr>
        <p:spPr>
          <a:xfrm>
            <a:off x="415600" y="546667"/>
            <a:ext cx="11360800" cy="810400"/>
          </a:xfrm>
          <a:prstGeom prst="rect">
            <a:avLst/>
          </a:prstGeom>
        </p:spPr>
        <p:txBody>
          <a:bodyPr spcFirstLastPara="1" vert="horz" wrap="square" lIns="121900" tIns="121900" rIns="121900" bIns="121900" rtlCol="0" anchor="t" anchorCtr="0">
            <a:noAutofit/>
          </a:bodyPr>
          <a:lstStyle/>
          <a:p>
            <a:pPr algn="ctr"/>
            <a:r>
              <a:rPr lang="en" sz="4000" b="1" dirty="0">
                <a:latin typeface="+mn-lt"/>
                <a:ea typeface="Raleway"/>
                <a:cs typeface="Raleway"/>
                <a:sym typeface="Raleway"/>
              </a:rPr>
              <a:t>Course</a:t>
            </a:r>
            <a:r>
              <a:rPr lang="en" sz="4000" b="1" dirty="0">
                <a:latin typeface="+mn-lt"/>
              </a:rPr>
              <a:t> Enrollments </a:t>
            </a:r>
            <a:r>
              <a:rPr lang="en" sz="4000" b="1" dirty="0" smtClean="0">
                <a:latin typeface="+mn-lt"/>
                <a:ea typeface="Raleway"/>
                <a:cs typeface="Raleway"/>
                <a:sym typeface="Raleway"/>
              </a:rPr>
              <a:t>in </a:t>
            </a:r>
            <a:r>
              <a:rPr lang="en" sz="4000" b="1" dirty="0">
                <a:latin typeface="+mn-lt"/>
                <a:ea typeface="Raleway"/>
                <a:cs typeface="Raleway"/>
                <a:sym typeface="Raleway"/>
              </a:rPr>
              <a:t>ALP 2018/2019</a:t>
            </a:r>
            <a:endParaRPr sz="4000" b="1" dirty="0">
              <a:latin typeface="+mn-lt"/>
              <a:ea typeface="Raleway"/>
              <a:cs typeface="Raleway"/>
              <a:sym typeface="Raleway"/>
            </a:endParaRPr>
          </a:p>
        </p:txBody>
      </p:sp>
      <p:sp>
        <p:nvSpPr>
          <p:cNvPr id="225" name="Google Shape;225;p25"/>
          <p:cNvSpPr/>
          <p:nvPr/>
        </p:nvSpPr>
        <p:spPr>
          <a:xfrm>
            <a:off x="556900" y="2134800"/>
            <a:ext cx="2097200" cy="2097200"/>
          </a:xfrm>
          <a:prstGeom prst="ellipse">
            <a:avLst/>
          </a:prstGeom>
          <a:solidFill>
            <a:srgbClr val="004978"/>
          </a:solidFill>
          <a:ln>
            <a:noFill/>
          </a:ln>
        </p:spPr>
        <p:txBody>
          <a:bodyPr spcFirstLastPara="1" wrap="square" lIns="121900" tIns="121900" rIns="121900" bIns="121900" anchor="ctr" anchorCtr="0">
            <a:noAutofit/>
          </a:bodyPr>
          <a:lstStyle/>
          <a:p>
            <a:pPr algn="ctr"/>
            <a:r>
              <a:rPr lang="en" sz="2667" b="1">
                <a:solidFill>
                  <a:srgbClr val="FFFFFF"/>
                </a:solidFill>
                <a:latin typeface="Roboto"/>
                <a:ea typeface="Roboto"/>
                <a:cs typeface="Roboto"/>
                <a:sym typeface="Roboto"/>
              </a:rPr>
              <a:t>16,515</a:t>
            </a:r>
            <a:endParaRPr sz="2667" b="1">
              <a:solidFill>
                <a:srgbClr val="FFFFFF"/>
              </a:solidFill>
              <a:latin typeface="Roboto"/>
              <a:ea typeface="Roboto"/>
              <a:cs typeface="Roboto"/>
              <a:sym typeface="Roboto"/>
            </a:endParaRPr>
          </a:p>
          <a:p>
            <a:pPr algn="ctr"/>
            <a:r>
              <a:rPr lang="en" sz="2400">
                <a:solidFill>
                  <a:srgbClr val="FFFFFF"/>
                </a:solidFill>
                <a:latin typeface="Roboto"/>
                <a:ea typeface="Roboto"/>
                <a:cs typeface="Roboto"/>
                <a:sym typeface="Roboto"/>
              </a:rPr>
              <a:t>F18</a:t>
            </a:r>
            <a:endParaRPr sz="2400">
              <a:solidFill>
                <a:srgbClr val="FFFFFF"/>
              </a:solidFill>
              <a:latin typeface="Roboto"/>
              <a:ea typeface="Roboto"/>
              <a:cs typeface="Roboto"/>
              <a:sym typeface="Roboto"/>
            </a:endParaRPr>
          </a:p>
        </p:txBody>
      </p:sp>
      <p:sp>
        <p:nvSpPr>
          <p:cNvPr id="226" name="Google Shape;226;p25"/>
          <p:cNvSpPr/>
          <p:nvPr/>
        </p:nvSpPr>
        <p:spPr>
          <a:xfrm>
            <a:off x="4017400" y="2134800"/>
            <a:ext cx="2097200" cy="2097200"/>
          </a:xfrm>
          <a:prstGeom prst="ellipse">
            <a:avLst/>
          </a:prstGeom>
          <a:solidFill>
            <a:srgbClr val="0064A4"/>
          </a:solidFill>
          <a:ln>
            <a:noFill/>
          </a:ln>
        </p:spPr>
        <p:txBody>
          <a:bodyPr spcFirstLastPara="1" wrap="square" lIns="121900" tIns="121900" rIns="121900" bIns="121900" anchor="ctr" anchorCtr="0">
            <a:noAutofit/>
          </a:bodyPr>
          <a:lstStyle/>
          <a:p>
            <a:pPr algn="ctr"/>
            <a:r>
              <a:rPr lang="en" sz="2667" b="1">
                <a:solidFill>
                  <a:srgbClr val="FFFFFF"/>
                </a:solidFill>
                <a:latin typeface="Roboto"/>
                <a:ea typeface="Roboto"/>
                <a:cs typeface="Roboto"/>
                <a:sym typeface="Roboto"/>
              </a:rPr>
              <a:t>17,797</a:t>
            </a:r>
            <a:endParaRPr sz="2667" b="1">
              <a:solidFill>
                <a:srgbClr val="FFFFFF"/>
              </a:solidFill>
              <a:latin typeface="Roboto"/>
              <a:ea typeface="Roboto"/>
              <a:cs typeface="Roboto"/>
              <a:sym typeface="Roboto"/>
            </a:endParaRPr>
          </a:p>
          <a:p>
            <a:pPr algn="ctr"/>
            <a:r>
              <a:rPr lang="en" sz="2400">
                <a:solidFill>
                  <a:srgbClr val="FFFFFF"/>
                </a:solidFill>
                <a:latin typeface="Roboto"/>
                <a:ea typeface="Roboto"/>
                <a:cs typeface="Roboto"/>
                <a:sym typeface="Roboto"/>
              </a:rPr>
              <a:t>W19</a:t>
            </a:r>
            <a:endParaRPr sz="2400">
              <a:solidFill>
                <a:srgbClr val="FFFFFF"/>
              </a:solidFill>
              <a:latin typeface="Roboto"/>
              <a:ea typeface="Roboto"/>
              <a:cs typeface="Roboto"/>
              <a:sym typeface="Roboto"/>
            </a:endParaRPr>
          </a:p>
        </p:txBody>
      </p:sp>
      <p:sp>
        <p:nvSpPr>
          <p:cNvPr id="227" name="Google Shape;227;p25"/>
          <p:cNvSpPr/>
          <p:nvPr/>
        </p:nvSpPr>
        <p:spPr>
          <a:xfrm>
            <a:off x="7477900" y="2134800"/>
            <a:ext cx="2097200" cy="2097200"/>
          </a:xfrm>
          <a:prstGeom prst="ellipse">
            <a:avLst/>
          </a:prstGeom>
          <a:solidFill>
            <a:srgbClr val="0080D2"/>
          </a:solidFill>
          <a:ln>
            <a:noFill/>
          </a:ln>
        </p:spPr>
        <p:txBody>
          <a:bodyPr spcFirstLastPara="1" wrap="square" lIns="121900" tIns="121900" rIns="121900" bIns="121900" anchor="ctr" anchorCtr="0">
            <a:noAutofit/>
          </a:bodyPr>
          <a:lstStyle/>
          <a:p>
            <a:pPr algn="ctr"/>
            <a:r>
              <a:rPr lang="en" sz="2667" b="1">
                <a:solidFill>
                  <a:srgbClr val="FFFFFF"/>
                </a:solidFill>
                <a:latin typeface="Roboto"/>
                <a:ea typeface="Roboto"/>
                <a:cs typeface="Roboto"/>
                <a:sym typeface="Roboto"/>
              </a:rPr>
              <a:t>16,149</a:t>
            </a:r>
            <a:endParaRPr sz="2667" b="1">
              <a:solidFill>
                <a:srgbClr val="FFFFFF"/>
              </a:solidFill>
              <a:latin typeface="Roboto"/>
              <a:ea typeface="Roboto"/>
              <a:cs typeface="Roboto"/>
              <a:sym typeface="Roboto"/>
            </a:endParaRPr>
          </a:p>
          <a:p>
            <a:pPr algn="ctr"/>
            <a:r>
              <a:rPr lang="en" sz="2400">
                <a:solidFill>
                  <a:srgbClr val="FFFFFF"/>
                </a:solidFill>
                <a:latin typeface="Roboto"/>
                <a:ea typeface="Roboto"/>
                <a:cs typeface="Roboto"/>
                <a:sym typeface="Roboto"/>
              </a:rPr>
              <a:t>S19</a:t>
            </a:r>
            <a:endParaRPr sz="2400">
              <a:solidFill>
                <a:srgbClr val="FFFFFF"/>
              </a:solidFill>
              <a:latin typeface="Roboto"/>
              <a:ea typeface="Roboto"/>
              <a:cs typeface="Roboto"/>
              <a:sym typeface="Roboto"/>
            </a:endParaRPr>
          </a:p>
        </p:txBody>
      </p:sp>
      <p:sp>
        <p:nvSpPr>
          <p:cNvPr id="228" name="Google Shape;228;p25"/>
          <p:cNvSpPr/>
          <p:nvPr/>
        </p:nvSpPr>
        <p:spPr>
          <a:xfrm rot="5400000">
            <a:off x="4716733" y="1260233"/>
            <a:ext cx="733200" cy="7076000"/>
          </a:xfrm>
          <a:prstGeom prst="righ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9" name="Google Shape;229;p25"/>
          <p:cNvSpPr txBox="1"/>
          <p:nvPr/>
        </p:nvSpPr>
        <p:spPr>
          <a:xfrm>
            <a:off x="4113533" y="5086867"/>
            <a:ext cx="1939600" cy="566000"/>
          </a:xfrm>
          <a:prstGeom prst="rect">
            <a:avLst/>
          </a:prstGeom>
          <a:noFill/>
          <a:ln>
            <a:noFill/>
          </a:ln>
        </p:spPr>
        <p:txBody>
          <a:bodyPr spcFirstLastPara="1" wrap="square" lIns="121900" tIns="121900" rIns="121900" bIns="121900" anchor="t" anchorCtr="0">
            <a:noAutofit/>
          </a:bodyPr>
          <a:lstStyle/>
          <a:p>
            <a:pPr algn="ctr"/>
            <a:r>
              <a:rPr lang="en" sz="2667" b="1">
                <a:solidFill>
                  <a:schemeClr val="dk2"/>
                </a:solidFill>
                <a:latin typeface="Roboto"/>
                <a:ea typeface="Roboto"/>
                <a:cs typeface="Roboto"/>
                <a:sym typeface="Roboto"/>
              </a:rPr>
              <a:t>50,461</a:t>
            </a:r>
            <a:endParaRPr sz="2667" b="1">
              <a:solidFill>
                <a:schemeClr val="dk2"/>
              </a:solidFill>
              <a:latin typeface="Roboto"/>
              <a:ea typeface="Roboto"/>
              <a:cs typeface="Roboto"/>
              <a:sym typeface="Roboto"/>
            </a:endParaRPr>
          </a:p>
        </p:txBody>
      </p:sp>
    </p:spTree>
    <p:extLst>
      <p:ext uri="{BB962C8B-B14F-4D97-AF65-F5344CB8AC3E}">
        <p14:creationId xmlns:p14="http://schemas.microsoft.com/office/powerpoint/2010/main" val="14171900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838200" y="136525"/>
            <a:ext cx="105156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Evaluations</a:t>
            </a:r>
            <a:endParaRPr lang="en-US" sz="4000" dirty="0">
              <a:cs typeface="Arial" panose="020B0604020202020204" pitchFamily="34" charset="0"/>
            </a:endParaRPr>
          </a:p>
        </p:txBody>
      </p:sp>
      <p:sp>
        <p:nvSpPr>
          <p:cNvPr id="4" name="Rectangle 3"/>
          <p:cNvSpPr/>
          <p:nvPr/>
        </p:nvSpPr>
        <p:spPr>
          <a:xfrm>
            <a:off x="1357030" y="1633536"/>
            <a:ext cx="4572000" cy="4114800"/>
          </a:xfrm>
          <a:prstGeom prst="rect">
            <a:avLst/>
          </a:prstGeom>
          <a:solidFill>
            <a:srgbClr val="CC3300"/>
          </a:solidFill>
        </p:spPr>
        <p:txBody>
          <a:bodyPr wrap="square">
            <a:spAutoFit/>
          </a:bodyPr>
          <a:lstStyle/>
          <a:p>
            <a:pPr>
              <a:spcAft>
                <a:spcPts val="1600"/>
              </a:spcAft>
            </a:pPr>
            <a:r>
              <a:rPr lang="en-US" sz="2800" b="1" dirty="0">
                <a:solidFill>
                  <a:srgbClr val="FFFFFF"/>
                </a:solidFill>
              </a:rPr>
              <a:t>We want to know:</a:t>
            </a:r>
            <a:endParaRPr lang="en-US" sz="2800" b="1" dirty="0"/>
          </a:p>
          <a:p>
            <a:pPr>
              <a:spcAft>
                <a:spcPts val="1600"/>
              </a:spcAft>
            </a:pPr>
            <a:r>
              <a:rPr lang="en-US" sz="2400" dirty="0">
                <a:solidFill>
                  <a:srgbClr val="FFFFFF"/>
                </a:solidFill>
              </a:rPr>
              <a:t>How are ALCs being used?</a:t>
            </a:r>
            <a:endParaRPr lang="en-US" sz="2400" dirty="0"/>
          </a:p>
          <a:p>
            <a:pPr>
              <a:spcAft>
                <a:spcPts val="1600"/>
              </a:spcAft>
            </a:pPr>
            <a:r>
              <a:rPr lang="en-US" sz="2400" dirty="0">
                <a:solidFill>
                  <a:srgbClr val="FFFFFF"/>
                </a:solidFill>
              </a:rPr>
              <a:t>To what extent do faculty feel supported and prepared to use </a:t>
            </a:r>
            <a:br>
              <a:rPr lang="en-US" sz="2400" dirty="0">
                <a:solidFill>
                  <a:srgbClr val="FFFFFF"/>
                </a:solidFill>
              </a:rPr>
            </a:br>
            <a:r>
              <a:rPr lang="en-US" sz="2400" dirty="0">
                <a:solidFill>
                  <a:srgbClr val="FFFFFF"/>
                </a:solidFill>
              </a:rPr>
              <a:t>AL techniques in ALCs?</a:t>
            </a:r>
            <a:endParaRPr lang="en-US" sz="2400" dirty="0"/>
          </a:p>
          <a:p>
            <a:pPr>
              <a:spcAft>
                <a:spcPts val="1600"/>
              </a:spcAft>
            </a:pPr>
            <a:r>
              <a:rPr lang="en-US" sz="2400" dirty="0">
                <a:solidFill>
                  <a:srgbClr val="FFFFFF"/>
                </a:solidFill>
              </a:rPr>
              <a:t>How are students experiencing </a:t>
            </a:r>
            <a:br>
              <a:rPr lang="en-US" sz="2400" dirty="0">
                <a:solidFill>
                  <a:srgbClr val="FFFFFF"/>
                </a:solidFill>
              </a:rPr>
            </a:br>
            <a:r>
              <a:rPr lang="en-US" sz="2400" dirty="0">
                <a:solidFill>
                  <a:srgbClr val="FFFFFF"/>
                </a:solidFill>
              </a:rPr>
              <a:t>AL in ALCs?</a:t>
            </a:r>
            <a:endParaRPr lang="en-US" sz="2400" dirty="0"/>
          </a:p>
          <a:p>
            <a:pPr>
              <a:spcAft>
                <a:spcPts val="1600"/>
              </a:spcAft>
            </a:pPr>
            <a:r>
              <a:rPr lang="en-US" sz="2400" dirty="0">
                <a:solidFill>
                  <a:srgbClr val="FFFFFF"/>
                </a:solidFill>
              </a:rPr>
              <a:t>What needs aren’t being met</a:t>
            </a:r>
            <a:r>
              <a:rPr lang="en-US" sz="2400" dirty="0" smtClean="0">
                <a:solidFill>
                  <a:srgbClr val="FFFFFF"/>
                </a:solidFill>
              </a:rPr>
              <a:t>?</a:t>
            </a:r>
            <a:endParaRPr lang="en-US" sz="2400" dirty="0"/>
          </a:p>
        </p:txBody>
      </p:sp>
      <p:sp>
        <p:nvSpPr>
          <p:cNvPr id="5" name="Rectangle 4"/>
          <p:cNvSpPr/>
          <p:nvPr/>
        </p:nvSpPr>
        <p:spPr>
          <a:xfrm>
            <a:off x="6348132" y="1633537"/>
            <a:ext cx="4572000" cy="4114800"/>
          </a:xfrm>
          <a:prstGeom prst="rect">
            <a:avLst/>
          </a:prstGeom>
          <a:solidFill>
            <a:srgbClr val="00B050"/>
          </a:solidFill>
        </p:spPr>
        <p:txBody>
          <a:bodyPr wrap="square">
            <a:spAutoFit/>
          </a:bodyPr>
          <a:lstStyle/>
          <a:p>
            <a:pPr>
              <a:spcAft>
                <a:spcPts val="1600"/>
              </a:spcAft>
            </a:pPr>
            <a:r>
              <a:rPr lang="en-US" sz="2800" b="1" dirty="0" smtClean="0">
                <a:solidFill>
                  <a:srgbClr val="FFFFFF"/>
                </a:solidFill>
              </a:rPr>
              <a:t>So </a:t>
            </a:r>
            <a:r>
              <a:rPr lang="en-US" sz="2800" b="1" dirty="0">
                <a:solidFill>
                  <a:srgbClr val="FFFFFF"/>
                </a:solidFill>
              </a:rPr>
              <a:t>that we can:</a:t>
            </a:r>
            <a:endParaRPr lang="en-US" sz="2800" dirty="0"/>
          </a:p>
          <a:p>
            <a:pPr>
              <a:spcAft>
                <a:spcPts val="1600"/>
              </a:spcAft>
            </a:pPr>
            <a:r>
              <a:rPr lang="en-US" sz="2400" dirty="0">
                <a:solidFill>
                  <a:srgbClr val="FFFFFF"/>
                </a:solidFill>
              </a:rPr>
              <a:t>Regularly improve ALCs and related programs and services</a:t>
            </a:r>
            <a:endParaRPr lang="en-US" sz="2400" dirty="0"/>
          </a:p>
          <a:p>
            <a:pPr>
              <a:spcAft>
                <a:spcPts val="1600"/>
              </a:spcAft>
            </a:pPr>
            <a:r>
              <a:rPr lang="en-US" sz="2400" dirty="0">
                <a:solidFill>
                  <a:srgbClr val="FFFFFF"/>
                </a:solidFill>
              </a:rPr>
              <a:t>Prioritize, and pace future renovations/construction</a:t>
            </a:r>
            <a:endParaRPr lang="en-US" sz="2400" dirty="0"/>
          </a:p>
          <a:p>
            <a:pPr>
              <a:spcAft>
                <a:spcPts val="1600"/>
              </a:spcAft>
            </a:pPr>
            <a:r>
              <a:rPr lang="en-US" sz="2400" dirty="0">
                <a:solidFill>
                  <a:srgbClr val="FFFFFF"/>
                </a:solidFill>
              </a:rPr>
              <a:t>Develop and submit funding requests</a:t>
            </a:r>
            <a:endParaRPr lang="en-US" sz="2400" dirty="0"/>
          </a:p>
          <a:p>
            <a:pPr>
              <a:spcAft>
                <a:spcPts val="1600"/>
              </a:spcAft>
            </a:pPr>
            <a:r>
              <a:rPr lang="en-US" sz="2400" dirty="0">
                <a:solidFill>
                  <a:srgbClr val="FFFFFF"/>
                </a:solidFill>
              </a:rPr>
              <a:t>Contribute back to the </a:t>
            </a:r>
            <a:r>
              <a:rPr lang="en-US" sz="2400" dirty="0" smtClean="0">
                <a:solidFill>
                  <a:srgbClr val="FFFFFF"/>
                </a:solidFill>
              </a:rPr>
              <a:t>community</a:t>
            </a:r>
            <a:r>
              <a:rPr lang="en-US" sz="2400" dirty="0"/>
              <a:t/>
            </a:r>
            <a:br>
              <a:rPr lang="en-US" sz="2400" dirty="0"/>
            </a:br>
            <a:endParaRPr lang="en-US" sz="2400" dirty="0"/>
          </a:p>
        </p:txBody>
      </p:sp>
    </p:spTree>
    <p:extLst>
      <p:ext uri="{BB962C8B-B14F-4D97-AF65-F5344CB8AC3E}">
        <p14:creationId xmlns:p14="http://schemas.microsoft.com/office/powerpoint/2010/main" val="34468949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1"/>
          <p:cNvSpPr txBox="1">
            <a:spLocks noGrp="1"/>
          </p:cNvSpPr>
          <p:nvPr>
            <p:ph type="title"/>
          </p:nvPr>
        </p:nvSpPr>
        <p:spPr>
          <a:xfrm>
            <a:off x="415600" y="318067"/>
            <a:ext cx="11360800" cy="810400"/>
          </a:xfrm>
          <a:prstGeom prst="rect">
            <a:avLst/>
          </a:prstGeom>
        </p:spPr>
        <p:txBody>
          <a:bodyPr spcFirstLastPara="1" wrap="square" lIns="121900" tIns="121900" rIns="121900" bIns="121900" anchor="t" anchorCtr="0">
            <a:noAutofit/>
          </a:bodyPr>
          <a:lstStyle/>
          <a:p>
            <a:pPr algn="ctr"/>
            <a:r>
              <a:rPr lang="en" sz="4000" b="1" dirty="0">
                <a:latin typeface="Calibri" panose="020F0502020204030204" pitchFamily="34" charset="0"/>
                <a:cs typeface="Calibri" panose="020F0502020204030204" pitchFamily="34" charset="0"/>
              </a:rPr>
              <a:t>Assessing Active Learning Classrooms</a:t>
            </a:r>
            <a:endParaRPr sz="4000" b="1" dirty="0">
              <a:latin typeface="Calibri" panose="020F0502020204030204" pitchFamily="34" charset="0"/>
              <a:cs typeface="Calibri" panose="020F0502020204030204" pitchFamily="34" charset="0"/>
            </a:endParaRPr>
          </a:p>
        </p:txBody>
      </p:sp>
      <p:sp>
        <p:nvSpPr>
          <p:cNvPr id="326" name="Google Shape;326;p41"/>
          <p:cNvSpPr txBox="1">
            <a:spLocks noGrp="1"/>
          </p:cNvSpPr>
          <p:nvPr>
            <p:ph type="body" idx="1"/>
          </p:nvPr>
        </p:nvSpPr>
        <p:spPr>
          <a:xfrm>
            <a:off x="415600" y="1244434"/>
            <a:ext cx="5904000" cy="4730400"/>
          </a:xfrm>
          <a:prstGeom prst="rect">
            <a:avLst/>
          </a:prstGeom>
        </p:spPr>
        <p:txBody>
          <a:bodyPr spcFirstLastPara="1" wrap="square" lIns="121900" tIns="121900" rIns="121900" bIns="121900" anchor="t" anchorCtr="0">
            <a:noAutofit/>
          </a:bodyPr>
          <a:lstStyle/>
          <a:p>
            <a:pPr marL="0" indent="0">
              <a:buNone/>
            </a:pPr>
            <a:r>
              <a:rPr lang="en" sz="2200" b="1" dirty="0">
                <a:latin typeface="Calibri" panose="020F0502020204030204" pitchFamily="34" charset="0"/>
                <a:cs typeface="Calibri" panose="020F0502020204030204" pitchFamily="34" charset="0"/>
              </a:rPr>
              <a:t>Do ALC’s </a:t>
            </a:r>
            <a:r>
              <a:rPr lang="en" sz="2200" b="1" i="1" dirty="0">
                <a:latin typeface="Calibri" panose="020F0502020204030204" pitchFamily="34" charset="0"/>
                <a:cs typeface="Calibri" panose="020F0502020204030204" pitchFamily="34" charset="0"/>
              </a:rPr>
              <a:t>work</a:t>
            </a:r>
            <a:r>
              <a:rPr lang="en" sz="2200" b="1" dirty="0">
                <a:latin typeface="Calibri" panose="020F0502020204030204" pitchFamily="34" charset="0"/>
                <a:cs typeface="Calibri" panose="020F0502020204030204" pitchFamily="34" charset="0"/>
              </a:rPr>
              <a:t>?</a:t>
            </a:r>
            <a:endParaRPr sz="2200" dirty="0">
              <a:latin typeface="Calibri" panose="020F0502020204030204" pitchFamily="34" charset="0"/>
              <a:cs typeface="Calibri" panose="020F0502020204030204" pitchFamily="34" charset="0"/>
            </a:endParaRPr>
          </a:p>
          <a:p>
            <a:pPr indent="-440256">
              <a:spcBef>
                <a:spcPts val="2133"/>
              </a:spcBef>
              <a:buSzPts val="1600"/>
            </a:pPr>
            <a:r>
              <a:rPr lang="en" sz="2200" dirty="0">
                <a:latin typeface="Calibri" panose="020F0502020204030204" pitchFamily="34" charset="0"/>
                <a:cs typeface="Calibri" panose="020F0502020204030204" pitchFamily="34" charset="0"/>
              </a:rPr>
              <a:t>Promote active and collaborative learning?</a:t>
            </a:r>
            <a:endParaRPr sz="2200" dirty="0">
              <a:latin typeface="Calibri" panose="020F0502020204030204" pitchFamily="34" charset="0"/>
              <a:cs typeface="Calibri" panose="020F0502020204030204" pitchFamily="34" charset="0"/>
            </a:endParaRPr>
          </a:p>
          <a:p>
            <a:pPr indent="-440256">
              <a:buSzPts val="1600"/>
            </a:pPr>
            <a:r>
              <a:rPr lang="en" sz="2200" dirty="0">
                <a:latin typeface="Calibri" panose="020F0502020204030204" pitchFamily="34" charset="0"/>
                <a:cs typeface="Calibri" panose="020F0502020204030204" pitchFamily="34" charset="0"/>
              </a:rPr>
              <a:t>Change in teaching practices?</a:t>
            </a:r>
            <a:endParaRPr sz="2200" dirty="0">
              <a:latin typeface="Calibri" panose="020F0502020204030204" pitchFamily="34" charset="0"/>
              <a:cs typeface="Calibri" panose="020F0502020204030204" pitchFamily="34" charset="0"/>
            </a:endParaRPr>
          </a:p>
          <a:p>
            <a:pPr indent="-440256">
              <a:buSzPts val="1600"/>
            </a:pPr>
            <a:r>
              <a:rPr lang="en" sz="2200" dirty="0">
                <a:latin typeface="Calibri" panose="020F0502020204030204" pitchFamily="34" charset="0"/>
                <a:cs typeface="Calibri" panose="020F0502020204030204" pitchFamily="34" charset="0"/>
              </a:rPr>
              <a:t>Change in student attitudes and approaches to learning?</a:t>
            </a:r>
            <a:endParaRPr sz="2200" dirty="0">
              <a:latin typeface="Calibri" panose="020F0502020204030204" pitchFamily="34" charset="0"/>
              <a:cs typeface="Calibri" panose="020F0502020204030204" pitchFamily="34" charset="0"/>
            </a:endParaRPr>
          </a:p>
          <a:p>
            <a:pPr marL="0" indent="0">
              <a:spcBef>
                <a:spcPts val="2133"/>
              </a:spcBef>
              <a:buNone/>
            </a:pPr>
            <a:r>
              <a:rPr lang="en" sz="2200" b="1" dirty="0">
                <a:latin typeface="Calibri" panose="020F0502020204030204" pitchFamily="34" charset="0"/>
                <a:cs typeface="Calibri" panose="020F0502020204030204" pitchFamily="34" charset="0"/>
              </a:rPr>
              <a:t>When do they work and for who?</a:t>
            </a:r>
            <a:endParaRPr sz="2200" b="1" dirty="0">
              <a:latin typeface="Calibri" panose="020F0502020204030204" pitchFamily="34" charset="0"/>
              <a:cs typeface="Calibri" panose="020F0502020204030204" pitchFamily="34" charset="0"/>
            </a:endParaRPr>
          </a:p>
          <a:p>
            <a:pPr indent="-440256">
              <a:spcBef>
                <a:spcPts val="2133"/>
              </a:spcBef>
              <a:buSzPts val="1600"/>
            </a:pPr>
            <a:r>
              <a:rPr lang="en" sz="2200" dirty="0">
                <a:latin typeface="Calibri" panose="020F0502020204030204" pitchFamily="34" charset="0"/>
                <a:cs typeface="Calibri" panose="020F0502020204030204" pitchFamily="34" charset="0"/>
              </a:rPr>
              <a:t>Do some strategies or designs work better than others?</a:t>
            </a:r>
            <a:endParaRPr sz="2200" dirty="0">
              <a:latin typeface="Calibri" panose="020F0502020204030204" pitchFamily="34" charset="0"/>
              <a:cs typeface="Calibri" panose="020F0502020204030204" pitchFamily="34" charset="0"/>
            </a:endParaRPr>
          </a:p>
          <a:p>
            <a:pPr indent="-440256">
              <a:buSzPts val="1600"/>
            </a:pPr>
            <a:r>
              <a:rPr lang="en" sz="2200" dirty="0">
                <a:latin typeface="Calibri" panose="020F0502020204030204" pitchFamily="34" charset="0"/>
                <a:cs typeface="Calibri" panose="020F0502020204030204" pitchFamily="34" charset="0"/>
              </a:rPr>
              <a:t>Does impact differ by student or course characteristics?</a:t>
            </a:r>
            <a:endParaRPr sz="2200" dirty="0">
              <a:latin typeface="Calibri" panose="020F0502020204030204" pitchFamily="34" charset="0"/>
              <a:cs typeface="Calibri" panose="020F0502020204030204" pitchFamily="34" charset="0"/>
            </a:endParaRPr>
          </a:p>
          <a:p>
            <a:pPr marL="0" indent="0">
              <a:spcBef>
                <a:spcPts val="2133"/>
              </a:spcBef>
              <a:spcAft>
                <a:spcPts val="2133"/>
              </a:spcAft>
              <a:buNone/>
            </a:pPr>
            <a:endParaRPr sz="2133" dirty="0"/>
          </a:p>
        </p:txBody>
      </p:sp>
      <p:sp>
        <p:nvSpPr>
          <p:cNvPr id="327" name="Google Shape;327;p41"/>
          <p:cNvSpPr txBox="1">
            <a:spLocks noGrp="1"/>
          </p:cNvSpPr>
          <p:nvPr>
            <p:ph type="body" idx="2"/>
          </p:nvPr>
        </p:nvSpPr>
        <p:spPr>
          <a:xfrm>
            <a:off x="6627350" y="1244434"/>
            <a:ext cx="4982000" cy="4452000"/>
          </a:xfrm>
          <a:prstGeom prst="rect">
            <a:avLst/>
          </a:prstGeom>
        </p:spPr>
        <p:txBody>
          <a:bodyPr spcFirstLastPara="1" wrap="square" lIns="121900" tIns="121900" rIns="121900" bIns="121900" anchor="t" anchorCtr="0">
            <a:noAutofit/>
          </a:bodyPr>
          <a:lstStyle/>
          <a:p>
            <a:pPr marL="0" indent="0">
              <a:buNone/>
            </a:pPr>
            <a:r>
              <a:rPr lang="en" sz="2200" b="1" dirty="0">
                <a:latin typeface="Calibri" panose="020F0502020204030204" pitchFamily="34" charset="0"/>
                <a:cs typeface="Calibri" panose="020F0502020204030204" pitchFamily="34" charset="0"/>
              </a:rPr>
              <a:t>How do they work?</a:t>
            </a:r>
            <a:endParaRPr sz="2200" b="1" dirty="0">
              <a:latin typeface="Calibri" panose="020F0502020204030204" pitchFamily="34" charset="0"/>
              <a:cs typeface="Calibri" panose="020F0502020204030204" pitchFamily="34" charset="0"/>
            </a:endParaRPr>
          </a:p>
          <a:p>
            <a:pPr indent="-440256">
              <a:spcBef>
                <a:spcPts val="2133"/>
              </a:spcBef>
              <a:buSzPts val="1600"/>
            </a:pPr>
            <a:r>
              <a:rPr lang="en" sz="2200" dirty="0">
                <a:latin typeface="Calibri" panose="020F0502020204030204" pitchFamily="34" charset="0"/>
                <a:cs typeface="Calibri" panose="020F0502020204030204" pitchFamily="34" charset="0"/>
              </a:rPr>
              <a:t>How do the specific features and affordances of the room support teaching and learning?</a:t>
            </a:r>
            <a:endParaRPr sz="2200" dirty="0">
              <a:latin typeface="Calibri" panose="020F0502020204030204" pitchFamily="34" charset="0"/>
              <a:cs typeface="Calibri" panose="020F0502020204030204" pitchFamily="34" charset="0"/>
            </a:endParaRPr>
          </a:p>
          <a:p>
            <a:pPr indent="-440256">
              <a:buSzPts val="1600"/>
            </a:pPr>
            <a:r>
              <a:rPr lang="en" sz="2200" dirty="0">
                <a:latin typeface="Calibri" panose="020F0502020204030204" pitchFamily="34" charset="0"/>
                <a:cs typeface="Calibri" panose="020F0502020204030204" pitchFamily="34" charset="0"/>
              </a:rPr>
              <a:t>How are they being used?</a:t>
            </a:r>
            <a:endParaRPr sz="2200" dirty="0">
              <a:latin typeface="Calibri" panose="020F0502020204030204" pitchFamily="34" charset="0"/>
              <a:cs typeface="Calibri" panose="020F0502020204030204" pitchFamily="34" charset="0"/>
            </a:endParaRPr>
          </a:p>
          <a:p>
            <a:pPr marL="0" indent="0">
              <a:spcBef>
                <a:spcPts val="2133"/>
              </a:spcBef>
              <a:buNone/>
            </a:pPr>
            <a:r>
              <a:rPr lang="en" sz="2200" b="1" dirty="0">
                <a:latin typeface="Calibri" panose="020F0502020204030204" pitchFamily="34" charset="0"/>
                <a:cs typeface="Calibri" panose="020F0502020204030204" pitchFamily="34" charset="0"/>
              </a:rPr>
              <a:t>Are they cost effective?</a:t>
            </a:r>
            <a:endParaRPr sz="2200" dirty="0">
              <a:latin typeface="Calibri" panose="020F0502020204030204" pitchFamily="34" charset="0"/>
              <a:cs typeface="Calibri" panose="020F0502020204030204" pitchFamily="34" charset="0"/>
            </a:endParaRPr>
          </a:p>
          <a:p>
            <a:pPr indent="-440256">
              <a:spcBef>
                <a:spcPts val="2133"/>
              </a:spcBef>
              <a:buSzPts val="1600"/>
            </a:pPr>
            <a:r>
              <a:rPr lang="en" sz="2200" dirty="0">
                <a:latin typeface="Calibri" panose="020F0502020204030204" pitchFamily="34" charset="0"/>
                <a:cs typeface="Calibri" panose="020F0502020204030204" pitchFamily="34" charset="0"/>
              </a:rPr>
              <a:t>How does the effectiveness and usage of specific features compare to the costs?</a:t>
            </a:r>
            <a:endParaRPr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25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7">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7">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7">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2"/>
          <p:cNvSpPr txBox="1">
            <a:spLocks noGrp="1"/>
          </p:cNvSpPr>
          <p:nvPr>
            <p:ph type="title"/>
          </p:nvPr>
        </p:nvSpPr>
        <p:spPr>
          <a:xfrm>
            <a:off x="415600" y="413317"/>
            <a:ext cx="11360800" cy="810400"/>
          </a:xfrm>
          <a:prstGeom prst="rect">
            <a:avLst/>
          </a:prstGeom>
        </p:spPr>
        <p:txBody>
          <a:bodyPr spcFirstLastPara="1" wrap="square" lIns="121900" tIns="121900" rIns="121900" bIns="121900" anchor="t" anchorCtr="0">
            <a:noAutofit/>
          </a:bodyPr>
          <a:lstStyle/>
          <a:p>
            <a:pPr algn="ctr"/>
            <a:r>
              <a:rPr lang="en" sz="4000" b="1" dirty="0">
                <a:latin typeface="Calibri" panose="020F0502020204030204" pitchFamily="34" charset="0"/>
                <a:cs typeface="Calibri" panose="020F0502020204030204" pitchFamily="34" charset="0"/>
                <a:sym typeface="Raleway"/>
              </a:rPr>
              <a:t>ALP Assessment</a:t>
            </a:r>
            <a:r>
              <a:rPr lang="en" sz="4000" b="1" dirty="0">
                <a:latin typeface="Calibri" panose="020F0502020204030204" pitchFamily="34" charset="0"/>
                <a:cs typeface="Calibri" panose="020F0502020204030204" pitchFamily="34" charset="0"/>
              </a:rPr>
              <a:t> Analysis</a:t>
            </a:r>
            <a:endParaRPr sz="4000" b="1" dirty="0">
              <a:latin typeface="Calibri" panose="020F0502020204030204" pitchFamily="34" charset="0"/>
              <a:cs typeface="Calibri" panose="020F0502020204030204" pitchFamily="34" charset="0"/>
              <a:sym typeface="Raleway"/>
            </a:endParaRPr>
          </a:p>
        </p:txBody>
      </p:sp>
      <p:graphicFrame>
        <p:nvGraphicFramePr>
          <p:cNvPr id="333" name="Google Shape;333;p42"/>
          <p:cNvGraphicFramePr/>
          <p:nvPr/>
        </p:nvGraphicFramePr>
        <p:xfrm>
          <a:off x="415600" y="1550601"/>
          <a:ext cx="11443601" cy="4866741"/>
        </p:xfrm>
        <a:graphic>
          <a:graphicData uri="http://schemas.openxmlformats.org/drawingml/2006/table">
            <a:tbl>
              <a:tblPr>
                <a:noFill/>
              </a:tblPr>
              <a:tblGrid>
                <a:gridCol w="585567">
                  <a:extLst>
                    <a:ext uri="{9D8B030D-6E8A-4147-A177-3AD203B41FA5}">
                      <a16:colId xmlns:a16="http://schemas.microsoft.com/office/drawing/2014/main" val="20000"/>
                    </a:ext>
                  </a:extLst>
                </a:gridCol>
                <a:gridCol w="2389967">
                  <a:extLst>
                    <a:ext uri="{9D8B030D-6E8A-4147-A177-3AD203B41FA5}">
                      <a16:colId xmlns:a16="http://schemas.microsoft.com/office/drawing/2014/main" val="20001"/>
                    </a:ext>
                  </a:extLst>
                </a:gridCol>
                <a:gridCol w="1358833">
                  <a:extLst>
                    <a:ext uri="{9D8B030D-6E8A-4147-A177-3AD203B41FA5}">
                      <a16:colId xmlns:a16="http://schemas.microsoft.com/office/drawing/2014/main" val="20002"/>
                    </a:ext>
                  </a:extLst>
                </a:gridCol>
                <a:gridCol w="1375267">
                  <a:extLst>
                    <a:ext uri="{9D8B030D-6E8A-4147-A177-3AD203B41FA5}">
                      <a16:colId xmlns:a16="http://schemas.microsoft.com/office/drawing/2014/main" val="20003"/>
                    </a:ext>
                  </a:extLst>
                </a:gridCol>
                <a:gridCol w="1580033">
                  <a:extLst>
                    <a:ext uri="{9D8B030D-6E8A-4147-A177-3AD203B41FA5}">
                      <a16:colId xmlns:a16="http://schemas.microsoft.com/office/drawing/2014/main" val="20004"/>
                    </a:ext>
                  </a:extLst>
                </a:gridCol>
                <a:gridCol w="1379800">
                  <a:extLst>
                    <a:ext uri="{9D8B030D-6E8A-4147-A177-3AD203B41FA5}">
                      <a16:colId xmlns:a16="http://schemas.microsoft.com/office/drawing/2014/main" val="20005"/>
                    </a:ext>
                  </a:extLst>
                </a:gridCol>
                <a:gridCol w="1394367">
                  <a:extLst>
                    <a:ext uri="{9D8B030D-6E8A-4147-A177-3AD203B41FA5}">
                      <a16:colId xmlns:a16="http://schemas.microsoft.com/office/drawing/2014/main" val="20006"/>
                    </a:ext>
                  </a:extLst>
                </a:gridCol>
                <a:gridCol w="1379767">
                  <a:extLst>
                    <a:ext uri="{9D8B030D-6E8A-4147-A177-3AD203B41FA5}">
                      <a16:colId xmlns:a16="http://schemas.microsoft.com/office/drawing/2014/main" val="20007"/>
                    </a:ext>
                  </a:extLst>
                </a:gridCol>
              </a:tblGrid>
              <a:tr h="1006300">
                <a:tc>
                  <a:txBody>
                    <a:bodyPr/>
                    <a:lstStyle/>
                    <a:p>
                      <a:pPr marL="0" lvl="0" indent="0" algn="l" rtl="0">
                        <a:spcBef>
                          <a:spcPts val="0"/>
                        </a:spcBef>
                        <a:spcAft>
                          <a:spcPts val="0"/>
                        </a:spcAft>
                        <a:buNone/>
                      </a:pPr>
                      <a:endParaRPr sz="25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4E80"/>
                    </a:solidFill>
                  </a:tcPr>
                </a:tc>
                <a:tc>
                  <a:txBody>
                    <a:bodyPr/>
                    <a:lstStyle/>
                    <a:p>
                      <a:pPr marL="0" lvl="0" indent="0" algn="l"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4E80"/>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Scheduling Data</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4E80"/>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Faculty Interviews</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4E80"/>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Class Observations</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4E80"/>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Student Survey</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4E80"/>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Faculty Survey</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4E80"/>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Course Outcomes</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4E80"/>
                    </a:solidFill>
                  </a:tcPr>
                </a:tc>
                <a:extLst>
                  <a:ext uri="{0D108BD9-81ED-4DB2-BD59-A6C34878D82A}">
                    <a16:rowId xmlns:a16="http://schemas.microsoft.com/office/drawing/2014/main" val="10000"/>
                  </a:ext>
                </a:extLst>
              </a:tr>
              <a:tr h="772067">
                <a:tc>
                  <a:txBody>
                    <a:bodyPr/>
                    <a:lstStyle/>
                    <a:p>
                      <a:pPr marL="0" lvl="0" indent="0" algn="ctr" rtl="0">
                        <a:spcBef>
                          <a:spcPts val="0"/>
                        </a:spcBef>
                        <a:spcAft>
                          <a:spcPts val="0"/>
                        </a:spcAft>
                        <a:buNone/>
                      </a:pPr>
                      <a:r>
                        <a:rPr lang="en" sz="2500">
                          <a:solidFill>
                            <a:srgbClr val="FFFFFF"/>
                          </a:solidFill>
                          <a:latin typeface="Roboto"/>
                          <a:ea typeface="Roboto"/>
                          <a:cs typeface="Roboto"/>
                          <a:sym typeface="Roboto"/>
                        </a:rPr>
                        <a:t>1</a:t>
                      </a:r>
                      <a:endParaRPr sz="25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l" rtl="0">
                        <a:spcBef>
                          <a:spcPts val="0"/>
                        </a:spcBef>
                        <a:spcAft>
                          <a:spcPts val="0"/>
                        </a:spcAft>
                        <a:buNone/>
                      </a:pPr>
                      <a:r>
                        <a:rPr lang="en" sz="1700">
                          <a:solidFill>
                            <a:srgbClr val="FFFFFF"/>
                          </a:solidFill>
                          <a:latin typeface="Roboto"/>
                          <a:ea typeface="Roboto"/>
                          <a:cs typeface="Roboto"/>
                          <a:sym typeface="Roboto"/>
                        </a:rPr>
                        <a:t>ALP Utilization</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extLst>
                  <a:ext uri="{0D108BD9-81ED-4DB2-BD59-A6C34878D82A}">
                    <a16:rowId xmlns:a16="http://schemas.microsoft.com/office/drawing/2014/main" val="10001"/>
                  </a:ext>
                </a:extLst>
              </a:tr>
              <a:tr h="772120">
                <a:tc>
                  <a:txBody>
                    <a:bodyPr/>
                    <a:lstStyle/>
                    <a:p>
                      <a:pPr marL="0" lvl="0" indent="0" algn="ctr" rtl="0">
                        <a:spcBef>
                          <a:spcPts val="0"/>
                        </a:spcBef>
                        <a:spcAft>
                          <a:spcPts val="0"/>
                        </a:spcAft>
                        <a:buNone/>
                      </a:pPr>
                      <a:r>
                        <a:rPr lang="en" sz="2500">
                          <a:solidFill>
                            <a:srgbClr val="FFFFFF"/>
                          </a:solidFill>
                          <a:latin typeface="Roboto"/>
                          <a:ea typeface="Roboto"/>
                          <a:cs typeface="Roboto"/>
                          <a:sym typeface="Roboto"/>
                        </a:rPr>
                        <a:t>2</a:t>
                      </a:r>
                      <a:endParaRPr sz="25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l" rtl="0">
                        <a:spcBef>
                          <a:spcPts val="0"/>
                        </a:spcBef>
                        <a:spcAft>
                          <a:spcPts val="0"/>
                        </a:spcAft>
                        <a:buNone/>
                      </a:pPr>
                      <a:r>
                        <a:rPr lang="en" sz="1700">
                          <a:solidFill>
                            <a:srgbClr val="FFFFFF"/>
                          </a:solidFill>
                          <a:latin typeface="Roboto"/>
                          <a:ea typeface="Roboto"/>
                          <a:cs typeface="Roboto"/>
                          <a:sym typeface="Roboto"/>
                        </a:rPr>
                        <a:t>Student &amp; Faculty Experiences</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r>
                        <a:rPr lang="en" sz="1700">
                          <a:solidFill>
                            <a:schemeClr val="lt1"/>
                          </a:solidFill>
                          <a:latin typeface="Roboto"/>
                          <a:ea typeface="Roboto"/>
                          <a:cs typeface="Roboto"/>
                          <a:sym typeface="Roboto"/>
                        </a:rPr>
                        <a:t>✔</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extLst>
                  <a:ext uri="{0D108BD9-81ED-4DB2-BD59-A6C34878D82A}">
                    <a16:rowId xmlns:a16="http://schemas.microsoft.com/office/drawing/2014/main" val="10002"/>
                  </a:ext>
                </a:extLst>
              </a:tr>
              <a:tr h="772120">
                <a:tc>
                  <a:txBody>
                    <a:bodyPr/>
                    <a:lstStyle/>
                    <a:p>
                      <a:pPr marL="0" lvl="0" indent="0" algn="ctr" rtl="0">
                        <a:spcBef>
                          <a:spcPts val="0"/>
                        </a:spcBef>
                        <a:spcAft>
                          <a:spcPts val="0"/>
                        </a:spcAft>
                        <a:buNone/>
                      </a:pPr>
                      <a:r>
                        <a:rPr lang="en" sz="2500">
                          <a:solidFill>
                            <a:srgbClr val="FFFFFF"/>
                          </a:solidFill>
                          <a:latin typeface="Roboto"/>
                          <a:ea typeface="Roboto"/>
                          <a:cs typeface="Roboto"/>
                          <a:sym typeface="Roboto"/>
                        </a:rPr>
                        <a:t>3</a:t>
                      </a:r>
                      <a:endParaRPr sz="25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l" rtl="0">
                        <a:spcBef>
                          <a:spcPts val="0"/>
                        </a:spcBef>
                        <a:spcAft>
                          <a:spcPts val="0"/>
                        </a:spcAft>
                        <a:buNone/>
                      </a:pPr>
                      <a:r>
                        <a:rPr lang="en" sz="1700">
                          <a:solidFill>
                            <a:srgbClr val="FFFFFF"/>
                          </a:solidFill>
                          <a:latin typeface="Roboto"/>
                          <a:ea typeface="Roboto"/>
                          <a:cs typeface="Roboto"/>
                          <a:sym typeface="Roboto"/>
                        </a:rPr>
                        <a:t>Level of Active Learning</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r>
                        <a:rPr lang="en" sz="1700">
                          <a:solidFill>
                            <a:schemeClr val="lt1"/>
                          </a:solidFill>
                          <a:latin typeface="Roboto"/>
                          <a:ea typeface="Roboto"/>
                          <a:cs typeface="Roboto"/>
                          <a:sym typeface="Roboto"/>
                        </a:rPr>
                        <a:t>✔</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extLst>
                  <a:ext uri="{0D108BD9-81ED-4DB2-BD59-A6C34878D82A}">
                    <a16:rowId xmlns:a16="http://schemas.microsoft.com/office/drawing/2014/main" val="10003"/>
                  </a:ext>
                </a:extLst>
              </a:tr>
              <a:tr h="772067">
                <a:tc>
                  <a:txBody>
                    <a:bodyPr/>
                    <a:lstStyle/>
                    <a:p>
                      <a:pPr marL="0" lvl="0" indent="0" algn="ctr" rtl="0">
                        <a:spcBef>
                          <a:spcPts val="0"/>
                        </a:spcBef>
                        <a:spcAft>
                          <a:spcPts val="0"/>
                        </a:spcAft>
                        <a:buNone/>
                      </a:pPr>
                      <a:r>
                        <a:rPr lang="en" sz="2500">
                          <a:solidFill>
                            <a:srgbClr val="FFFFFF"/>
                          </a:solidFill>
                          <a:latin typeface="Roboto"/>
                          <a:ea typeface="Roboto"/>
                          <a:cs typeface="Roboto"/>
                          <a:sym typeface="Roboto"/>
                        </a:rPr>
                        <a:t>4</a:t>
                      </a:r>
                      <a:endParaRPr sz="25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l" rtl="0">
                        <a:spcBef>
                          <a:spcPts val="0"/>
                        </a:spcBef>
                        <a:spcAft>
                          <a:spcPts val="0"/>
                        </a:spcAft>
                        <a:buNone/>
                      </a:pPr>
                      <a:r>
                        <a:rPr lang="en" sz="1700">
                          <a:solidFill>
                            <a:srgbClr val="FFFFFF"/>
                          </a:solidFill>
                          <a:latin typeface="Roboto"/>
                          <a:ea typeface="Roboto"/>
                          <a:cs typeface="Roboto"/>
                          <a:sym typeface="Roboto"/>
                        </a:rPr>
                        <a:t>Student Engagement</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extLst>
                  <a:ext uri="{0D108BD9-81ED-4DB2-BD59-A6C34878D82A}">
                    <a16:rowId xmlns:a16="http://schemas.microsoft.com/office/drawing/2014/main" val="10004"/>
                  </a:ext>
                </a:extLst>
              </a:tr>
              <a:tr h="772067">
                <a:tc>
                  <a:txBody>
                    <a:bodyPr/>
                    <a:lstStyle/>
                    <a:p>
                      <a:pPr marL="0" lvl="0" indent="0" algn="ctr" rtl="0">
                        <a:spcBef>
                          <a:spcPts val="0"/>
                        </a:spcBef>
                        <a:spcAft>
                          <a:spcPts val="0"/>
                        </a:spcAft>
                        <a:buNone/>
                      </a:pPr>
                      <a:r>
                        <a:rPr lang="en" sz="2500">
                          <a:solidFill>
                            <a:srgbClr val="FFFFFF"/>
                          </a:solidFill>
                          <a:latin typeface="Roboto"/>
                          <a:ea typeface="Roboto"/>
                          <a:cs typeface="Roboto"/>
                          <a:sym typeface="Roboto"/>
                        </a:rPr>
                        <a:t>5</a:t>
                      </a:r>
                      <a:endParaRPr sz="25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l" rtl="0">
                        <a:spcBef>
                          <a:spcPts val="0"/>
                        </a:spcBef>
                        <a:spcAft>
                          <a:spcPts val="0"/>
                        </a:spcAft>
                        <a:buNone/>
                      </a:pPr>
                      <a:r>
                        <a:rPr lang="en" sz="1700">
                          <a:solidFill>
                            <a:srgbClr val="FFFFFF"/>
                          </a:solidFill>
                          <a:latin typeface="Roboto"/>
                          <a:ea typeface="Roboto"/>
                          <a:cs typeface="Roboto"/>
                          <a:sym typeface="Roboto"/>
                        </a:rPr>
                        <a:t>Student Outcomes</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tc>
                  <a:txBody>
                    <a:bodyPr/>
                    <a:lstStyle/>
                    <a:p>
                      <a:pPr marL="0" lvl="0" indent="0" algn="ctr" rtl="0">
                        <a:spcBef>
                          <a:spcPts val="0"/>
                        </a:spcBef>
                        <a:spcAft>
                          <a:spcPts val="0"/>
                        </a:spcAft>
                        <a:buNone/>
                      </a:pPr>
                      <a:r>
                        <a:rPr lang="en" sz="1700">
                          <a:solidFill>
                            <a:srgbClr val="FFFFFF"/>
                          </a:solidFill>
                          <a:latin typeface="Roboto"/>
                          <a:ea typeface="Roboto"/>
                          <a:cs typeface="Roboto"/>
                          <a:sym typeface="Roboto"/>
                        </a:rPr>
                        <a:t>✔</a:t>
                      </a:r>
                      <a:endParaRPr sz="1700">
                        <a:solidFill>
                          <a:srgbClr val="FFFFFF"/>
                        </a:solidFill>
                        <a:latin typeface="Roboto"/>
                        <a:ea typeface="Roboto"/>
                        <a:cs typeface="Roboto"/>
                        <a:sym typeface="Roboto"/>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64A4"/>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643003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2"/>
          <p:cNvSpPr txBox="1">
            <a:spLocks noGrp="1"/>
          </p:cNvSpPr>
          <p:nvPr>
            <p:ph type="title"/>
          </p:nvPr>
        </p:nvSpPr>
        <p:spPr>
          <a:xfrm>
            <a:off x="415600" y="356167"/>
            <a:ext cx="11360800" cy="810400"/>
          </a:xfrm>
          <a:prstGeom prst="rect">
            <a:avLst/>
          </a:prstGeom>
        </p:spPr>
        <p:txBody>
          <a:bodyPr spcFirstLastPara="1" wrap="square" lIns="121900" tIns="121900" rIns="121900" bIns="121900" anchor="t" anchorCtr="0">
            <a:noAutofit/>
          </a:bodyPr>
          <a:lstStyle/>
          <a:p>
            <a:pPr algn="ctr"/>
            <a:r>
              <a:rPr lang="en" sz="4000" b="1" dirty="0">
                <a:latin typeface="Calibri" panose="020F0502020204030204" pitchFamily="34" charset="0"/>
                <a:cs typeface="Calibri" panose="020F0502020204030204" pitchFamily="34" charset="0"/>
                <a:sym typeface="Raleway"/>
              </a:rPr>
              <a:t>ALP Assessment</a:t>
            </a:r>
            <a:r>
              <a:rPr lang="en" sz="4000" b="1" dirty="0">
                <a:latin typeface="Calibri" panose="020F0502020204030204" pitchFamily="34" charset="0"/>
                <a:cs typeface="Calibri" panose="020F0502020204030204" pitchFamily="34" charset="0"/>
              </a:rPr>
              <a:t> </a:t>
            </a:r>
            <a:r>
              <a:rPr lang="en" sz="4000" b="1" dirty="0" smtClean="0">
                <a:latin typeface="Calibri" panose="020F0502020204030204" pitchFamily="34" charset="0"/>
                <a:cs typeface="Calibri" panose="020F0502020204030204" pitchFamily="34" charset="0"/>
              </a:rPr>
              <a:t>Participation (# of Courses)</a:t>
            </a:r>
            <a:endParaRPr sz="4000" b="1" dirty="0">
              <a:latin typeface="Calibri" panose="020F0502020204030204" pitchFamily="34" charset="0"/>
              <a:cs typeface="Calibri" panose="020F0502020204030204" pitchFamily="34" charset="0"/>
              <a:sym typeface="Raleway"/>
            </a:endParaRPr>
          </a:p>
        </p:txBody>
      </p:sp>
      <p:graphicFrame>
        <p:nvGraphicFramePr>
          <p:cNvPr id="2" name="Table 1"/>
          <p:cNvGraphicFramePr>
            <a:graphicFrameLocks noGrp="1"/>
          </p:cNvGraphicFramePr>
          <p:nvPr>
            <p:extLst>
              <p:ext uri="{D42A27DB-BD31-4B8C-83A1-F6EECF244321}">
                <p14:modId xmlns:p14="http://schemas.microsoft.com/office/powerpoint/2010/main" val="1982031426"/>
              </p:ext>
            </p:extLst>
          </p:nvPr>
        </p:nvGraphicFramePr>
        <p:xfrm>
          <a:off x="415597" y="1530851"/>
          <a:ext cx="10814057" cy="4119936"/>
        </p:xfrm>
        <a:graphic>
          <a:graphicData uri="http://schemas.openxmlformats.org/drawingml/2006/table">
            <a:tbl>
              <a:tblPr/>
              <a:tblGrid>
                <a:gridCol w="2863997">
                  <a:extLst>
                    <a:ext uri="{9D8B030D-6E8A-4147-A177-3AD203B41FA5}">
                      <a16:colId xmlns:a16="http://schemas.microsoft.com/office/drawing/2014/main" val="3839775189"/>
                    </a:ext>
                  </a:extLst>
                </a:gridCol>
                <a:gridCol w="1987515">
                  <a:extLst>
                    <a:ext uri="{9D8B030D-6E8A-4147-A177-3AD203B41FA5}">
                      <a16:colId xmlns:a16="http://schemas.microsoft.com/office/drawing/2014/main" val="2569068669"/>
                    </a:ext>
                  </a:extLst>
                </a:gridCol>
                <a:gridCol w="1987515">
                  <a:extLst>
                    <a:ext uri="{9D8B030D-6E8A-4147-A177-3AD203B41FA5}">
                      <a16:colId xmlns:a16="http://schemas.microsoft.com/office/drawing/2014/main" val="4154782909"/>
                    </a:ext>
                  </a:extLst>
                </a:gridCol>
                <a:gridCol w="1987515">
                  <a:extLst>
                    <a:ext uri="{9D8B030D-6E8A-4147-A177-3AD203B41FA5}">
                      <a16:colId xmlns:a16="http://schemas.microsoft.com/office/drawing/2014/main" val="3186188014"/>
                    </a:ext>
                  </a:extLst>
                </a:gridCol>
                <a:gridCol w="1987515">
                  <a:extLst>
                    <a:ext uri="{9D8B030D-6E8A-4147-A177-3AD203B41FA5}">
                      <a16:colId xmlns:a16="http://schemas.microsoft.com/office/drawing/2014/main" val="4036870605"/>
                    </a:ext>
                  </a:extLst>
                </a:gridCol>
              </a:tblGrid>
              <a:tr h="807171">
                <a:tc>
                  <a:txBody>
                    <a:bodyPr/>
                    <a:lstStyle/>
                    <a:p>
                      <a:pPr rtl="0" fontAlgn="ctr">
                        <a:spcBef>
                          <a:spcPts val="0"/>
                        </a:spcBef>
                        <a:spcAft>
                          <a:spcPts val="0"/>
                        </a:spcAft>
                      </a:pPr>
                      <a:r>
                        <a:rPr lang="en-US" sz="1600" b="0" i="0" u="none" strike="noStrike" dirty="0">
                          <a:solidFill>
                            <a:srgbClr val="FFFFFF"/>
                          </a:solidFill>
                          <a:effectLst/>
                          <a:latin typeface="Roboto" panose="02000000000000000000" pitchFamily="2" charset="0"/>
                        </a:rPr>
                        <a:t>Room Type</a:t>
                      </a:r>
                      <a:endParaRPr lang="en-US" sz="1600" dirty="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4E80"/>
                    </a:solidFill>
                  </a:tcPr>
                </a:tc>
                <a:tc>
                  <a:txBody>
                    <a:bodyPr/>
                    <a:lstStyle/>
                    <a:p>
                      <a:pPr algn="ctr" rtl="0" fontAlgn="ctr">
                        <a:spcBef>
                          <a:spcPts val="0"/>
                        </a:spcBef>
                        <a:spcAft>
                          <a:spcPts val="0"/>
                        </a:spcAft>
                      </a:pPr>
                      <a:r>
                        <a:rPr lang="en-US" sz="1600" b="0" i="0" u="none" strike="noStrike">
                          <a:solidFill>
                            <a:srgbClr val="FFFFFF"/>
                          </a:solidFill>
                          <a:effectLst/>
                          <a:latin typeface="Roboto" panose="02000000000000000000" pitchFamily="2" charset="0"/>
                        </a:rPr>
                        <a:t>F18</a:t>
                      </a:r>
                      <a:endParaRPr lang="en-US" sz="160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4E80"/>
                    </a:solidFill>
                  </a:tcPr>
                </a:tc>
                <a:tc>
                  <a:txBody>
                    <a:bodyPr/>
                    <a:lstStyle/>
                    <a:p>
                      <a:pPr algn="ctr" rtl="0" fontAlgn="ctr">
                        <a:spcBef>
                          <a:spcPts val="0"/>
                        </a:spcBef>
                        <a:spcAft>
                          <a:spcPts val="0"/>
                        </a:spcAft>
                      </a:pPr>
                      <a:r>
                        <a:rPr lang="en-US" sz="1600" b="0" i="0" u="none" strike="noStrike">
                          <a:solidFill>
                            <a:srgbClr val="FFFFFF"/>
                          </a:solidFill>
                          <a:effectLst/>
                          <a:latin typeface="Roboto" panose="02000000000000000000" pitchFamily="2" charset="0"/>
                        </a:rPr>
                        <a:t>W19</a:t>
                      </a:r>
                      <a:endParaRPr lang="en-US" sz="160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4E80"/>
                    </a:solidFill>
                  </a:tcPr>
                </a:tc>
                <a:tc>
                  <a:txBody>
                    <a:bodyPr/>
                    <a:lstStyle/>
                    <a:p>
                      <a:pPr algn="ctr" rtl="0" fontAlgn="ctr">
                        <a:spcBef>
                          <a:spcPts val="0"/>
                        </a:spcBef>
                        <a:spcAft>
                          <a:spcPts val="0"/>
                        </a:spcAft>
                      </a:pPr>
                      <a:r>
                        <a:rPr lang="en-US" sz="1600" b="0" i="0" u="none" strike="noStrike">
                          <a:solidFill>
                            <a:srgbClr val="FFFFFF"/>
                          </a:solidFill>
                          <a:effectLst/>
                          <a:latin typeface="Roboto" panose="02000000000000000000" pitchFamily="2" charset="0"/>
                        </a:rPr>
                        <a:t>S19</a:t>
                      </a:r>
                      <a:endParaRPr lang="en-US" sz="160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4E80"/>
                    </a:solidFill>
                  </a:tcPr>
                </a:tc>
                <a:tc>
                  <a:txBody>
                    <a:bodyPr/>
                    <a:lstStyle/>
                    <a:p>
                      <a:pPr algn="ctr" rtl="0" fontAlgn="ctr">
                        <a:spcBef>
                          <a:spcPts val="0"/>
                        </a:spcBef>
                        <a:spcAft>
                          <a:spcPts val="0"/>
                        </a:spcAft>
                      </a:pPr>
                      <a:r>
                        <a:rPr lang="en-US" sz="1600" b="0" i="0" u="none" strike="noStrike">
                          <a:solidFill>
                            <a:srgbClr val="FFFFFF"/>
                          </a:solidFill>
                          <a:effectLst/>
                          <a:latin typeface="Roboto" panose="02000000000000000000" pitchFamily="2" charset="0"/>
                        </a:rPr>
                        <a:t>Total</a:t>
                      </a:r>
                      <a:endParaRPr lang="en-US" sz="160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4E80"/>
                    </a:solidFill>
                  </a:tcPr>
                </a:tc>
                <a:extLst>
                  <a:ext uri="{0D108BD9-81ED-4DB2-BD59-A6C34878D82A}">
                    <a16:rowId xmlns:a16="http://schemas.microsoft.com/office/drawing/2014/main" val="1921990314"/>
                  </a:ext>
                </a:extLst>
              </a:tr>
              <a:tr h="891252">
                <a:tc>
                  <a:txBody>
                    <a:bodyPr/>
                    <a:lstStyle/>
                    <a:p>
                      <a:pPr rtl="0" fontAlgn="ctr">
                        <a:spcBef>
                          <a:spcPts val="0"/>
                        </a:spcBef>
                        <a:spcAft>
                          <a:spcPts val="0"/>
                        </a:spcAft>
                      </a:pPr>
                      <a:r>
                        <a:rPr lang="en-US" sz="1600" b="0" i="0" u="none" strike="noStrike" dirty="0">
                          <a:solidFill>
                            <a:srgbClr val="FFFFFF"/>
                          </a:solidFill>
                          <a:effectLst/>
                          <a:latin typeface="Roboto" panose="02000000000000000000" pitchFamily="2" charset="0"/>
                        </a:rPr>
                        <a:t>ALP ALC (60+ Seats)</a:t>
                      </a:r>
                      <a:endParaRPr lang="en-US" sz="1600" dirty="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64A4"/>
                    </a:solidFill>
                  </a:tcPr>
                </a:tc>
                <a:tc>
                  <a:txBody>
                    <a:bodyPr/>
                    <a:lstStyle/>
                    <a:p>
                      <a:pPr algn="ctr" rtl="0" fontAlgn="ctr">
                        <a:spcBef>
                          <a:spcPts val="0"/>
                        </a:spcBef>
                        <a:spcAft>
                          <a:spcPts val="0"/>
                        </a:spcAft>
                      </a:pPr>
                      <a:r>
                        <a:rPr lang="en-US" sz="1600" b="0" i="0" u="none" strike="noStrike" dirty="0">
                          <a:solidFill>
                            <a:srgbClr val="FFFFFF"/>
                          </a:solidFill>
                          <a:effectLst/>
                          <a:latin typeface="Roboto" panose="02000000000000000000" pitchFamily="2" charset="0"/>
                        </a:rPr>
                        <a:t>11</a:t>
                      </a:r>
                      <a:endParaRPr lang="en-US" sz="1600" dirty="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64A4"/>
                    </a:solidFill>
                  </a:tcPr>
                </a:tc>
                <a:tc>
                  <a:txBody>
                    <a:bodyPr/>
                    <a:lstStyle/>
                    <a:p>
                      <a:pPr algn="ctr" rtl="0" fontAlgn="ctr">
                        <a:spcBef>
                          <a:spcPts val="0"/>
                        </a:spcBef>
                        <a:spcAft>
                          <a:spcPts val="0"/>
                        </a:spcAft>
                      </a:pPr>
                      <a:r>
                        <a:rPr lang="en-US" sz="1600" b="0" i="0" u="none" strike="noStrike">
                          <a:solidFill>
                            <a:srgbClr val="FFFFFF"/>
                          </a:solidFill>
                          <a:effectLst/>
                          <a:latin typeface="Roboto" panose="02000000000000000000" pitchFamily="2" charset="0"/>
                        </a:rPr>
                        <a:t>16</a:t>
                      </a:r>
                      <a:endParaRPr lang="en-US" sz="160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64A4"/>
                    </a:solidFill>
                  </a:tcPr>
                </a:tc>
                <a:tc>
                  <a:txBody>
                    <a:bodyPr/>
                    <a:lstStyle/>
                    <a:p>
                      <a:pPr algn="ctr" rtl="0" fontAlgn="ctr">
                        <a:spcBef>
                          <a:spcPts val="0"/>
                        </a:spcBef>
                        <a:spcAft>
                          <a:spcPts val="0"/>
                        </a:spcAft>
                      </a:pPr>
                      <a:r>
                        <a:rPr lang="en-US" sz="1600" b="0" i="0" u="none" strike="noStrike">
                          <a:solidFill>
                            <a:srgbClr val="FFFFFF"/>
                          </a:solidFill>
                          <a:effectLst/>
                          <a:latin typeface="Roboto" panose="02000000000000000000" pitchFamily="2" charset="0"/>
                        </a:rPr>
                        <a:t>4</a:t>
                      </a:r>
                      <a:endParaRPr lang="en-US" sz="160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64A4"/>
                    </a:solidFill>
                  </a:tcPr>
                </a:tc>
                <a:tc>
                  <a:txBody>
                    <a:bodyPr/>
                    <a:lstStyle/>
                    <a:p>
                      <a:pPr algn="ctr" rtl="0" fontAlgn="ctr">
                        <a:spcBef>
                          <a:spcPts val="0"/>
                        </a:spcBef>
                        <a:spcAft>
                          <a:spcPts val="0"/>
                        </a:spcAft>
                      </a:pPr>
                      <a:r>
                        <a:rPr lang="en-US" sz="1600" b="0" i="0" u="none" strike="noStrike">
                          <a:solidFill>
                            <a:srgbClr val="FFFFFF"/>
                          </a:solidFill>
                          <a:effectLst/>
                          <a:latin typeface="Roboto" panose="02000000000000000000" pitchFamily="2" charset="0"/>
                        </a:rPr>
                        <a:t>31</a:t>
                      </a:r>
                      <a:endParaRPr lang="en-US" sz="160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4E80"/>
                    </a:solidFill>
                  </a:tcPr>
                </a:tc>
                <a:extLst>
                  <a:ext uri="{0D108BD9-81ED-4DB2-BD59-A6C34878D82A}">
                    <a16:rowId xmlns:a16="http://schemas.microsoft.com/office/drawing/2014/main" val="2471377562"/>
                  </a:ext>
                </a:extLst>
              </a:tr>
              <a:tr h="807171">
                <a:tc>
                  <a:txBody>
                    <a:bodyPr/>
                    <a:lstStyle/>
                    <a:p>
                      <a:pPr rtl="0" fontAlgn="ctr">
                        <a:spcBef>
                          <a:spcPts val="0"/>
                        </a:spcBef>
                        <a:spcAft>
                          <a:spcPts val="0"/>
                        </a:spcAft>
                      </a:pPr>
                      <a:r>
                        <a:rPr lang="en-US" sz="1600" b="0" i="0" u="none" strike="noStrike">
                          <a:solidFill>
                            <a:srgbClr val="FFFFFF"/>
                          </a:solidFill>
                          <a:effectLst/>
                          <a:latin typeface="Roboto" panose="02000000000000000000" pitchFamily="2" charset="0"/>
                        </a:rPr>
                        <a:t>ALP Lecture Hall</a:t>
                      </a:r>
                      <a:endParaRPr lang="en-US" sz="160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64A4"/>
                    </a:solidFill>
                  </a:tcPr>
                </a:tc>
                <a:tc>
                  <a:txBody>
                    <a:bodyPr/>
                    <a:lstStyle/>
                    <a:p>
                      <a:pPr algn="ctr" rtl="0" fontAlgn="ctr">
                        <a:spcBef>
                          <a:spcPts val="0"/>
                        </a:spcBef>
                        <a:spcAft>
                          <a:spcPts val="0"/>
                        </a:spcAft>
                      </a:pPr>
                      <a:r>
                        <a:rPr lang="en-US" sz="1600" b="0" i="0" u="none" strike="noStrike" dirty="0">
                          <a:solidFill>
                            <a:srgbClr val="FFFFFF"/>
                          </a:solidFill>
                          <a:effectLst/>
                          <a:latin typeface="Roboto" panose="02000000000000000000" pitchFamily="2" charset="0"/>
                        </a:rPr>
                        <a:t>10</a:t>
                      </a:r>
                      <a:endParaRPr lang="en-US" sz="1600" dirty="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64A4"/>
                    </a:solidFill>
                  </a:tcPr>
                </a:tc>
                <a:tc>
                  <a:txBody>
                    <a:bodyPr/>
                    <a:lstStyle/>
                    <a:p>
                      <a:pPr algn="ctr" rtl="0" fontAlgn="ctr">
                        <a:spcBef>
                          <a:spcPts val="0"/>
                        </a:spcBef>
                        <a:spcAft>
                          <a:spcPts val="0"/>
                        </a:spcAft>
                      </a:pPr>
                      <a:r>
                        <a:rPr lang="en-US" sz="1600" b="0" i="0" u="none" strike="noStrike" dirty="0">
                          <a:solidFill>
                            <a:srgbClr val="FFFFFF"/>
                          </a:solidFill>
                          <a:effectLst/>
                          <a:latin typeface="Roboto" panose="02000000000000000000" pitchFamily="2" charset="0"/>
                        </a:rPr>
                        <a:t>13</a:t>
                      </a:r>
                      <a:endParaRPr lang="en-US" sz="1600" dirty="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64A4"/>
                    </a:solidFill>
                  </a:tcPr>
                </a:tc>
                <a:tc>
                  <a:txBody>
                    <a:bodyPr/>
                    <a:lstStyle/>
                    <a:p>
                      <a:pPr algn="ctr" rtl="0" fontAlgn="ctr">
                        <a:spcBef>
                          <a:spcPts val="0"/>
                        </a:spcBef>
                        <a:spcAft>
                          <a:spcPts val="0"/>
                        </a:spcAft>
                      </a:pPr>
                      <a:r>
                        <a:rPr lang="en-US" sz="1600" b="0" i="0" u="none" strike="noStrike">
                          <a:solidFill>
                            <a:srgbClr val="FFFFFF"/>
                          </a:solidFill>
                          <a:effectLst/>
                          <a:latin typeface="Roboto" panose="02000000000000000000" pitchFamily="2" charset="0"/>
                        </a:rPr>
                        <a:t>16</a:t>
                      </a:r>
                      <a:endParaRPr lang="en-US" sz="160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64A4"/>
                    </a:solidFill>
                  </a:tcPr>
                </a:tc>
                <a:tc>
                  <a:txBody>
                    <a:bodyPr/>
                    <a:lstStyle/>
                    <a:p>
                      <a:pPr algn="ctr" rtl="0" fontAlgn="ctr">
                        <a:spcBef>
                          <a:spcPts val="0"/>
                        </a:spcBef>
                        <a:spcAft>
                          <a:spcPts val="0"/>
                        </a:spcAft>
                      </a:pPr>
                      <a:r>
                        <a:rPr lang="en-US" sz="1600" b="0" i="0" u="none" strike="noStrike">
                          <a:solidFill>
                            <a:srgbClr val="FFFFFF"/>
                          </a:solidFill>
                          <a:effectLst/>
                          <a:latin typeface="Roboto" panose="02000000000000000000" pitchFamily="2" charset="0"/>
                        </a:rPr>
                        <a:t>39</a:t>
                      </a:r>
                      <a:endParaRPr lang="en-US" sz="160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4E80"/>
                    </a:solidFill>
                  </a:tcPr>
                </a:tc>
                <a:extLst>
                  <a:ext uri="{0D108BD9-81ED-4DB2-BD59-A6C34878D82A}">
                    <a16:rowId xmlns:a16="http://schemas.microsoft.com/office/drawing/2014/main" val="2488798108"/>
                  </a:ext>
                </a:extLst>
              </a:tr>
              <a:tr h="807171">
                <a:tc>
                  <a:txBody>
                    <a:bodyPr/>
                    <a:lstStyle/>
                    <a:p>
                      <a:pPr rtl="0" fontAlgn="ctr">
                        <a:spcBef>
                          <a:spcPts val="0"/>
                        </a:spcBef>
                        <a:spcAft>
                          <a:spcPts val="0"/>
                        </a:spcAft>
                      </a:pPr>
                      <a:r>
                        <a:rPr lang="en-US" sz="1600" b="0" i="0" u="none" strike="noStrike" dirty="0">
                          <a:solidFill>
                            <a:srgbClr val="FFFFFF"/>
                          </a:solidFill>
                          <a:effectLst/>
                          <a:latin typeface="Roboto" panose="02000000000000000000" pitchFamily="2" charset="0"/>
                        </a:rPr>
                        <a:t>Traditional</a:t>
                      </a:r>
                      <a:endParaRPr lang="en-US" sz="1600" dirty="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64A4"/>
                    </a:solidFill>
                  </a:tcPr>
                </a:tc>
                <a:tc>
                  <a:txBody>
                    <a:bodyPr/>
                    <a:lstStyle/>
                    <a:p>
                      <a:pPr algn="ctr" rtl="0" fontAlgn="ctr">
                        <a:spcBef>
                          <a:spcPts val="0"/>
                        </a:spcBef>
                        <a:spcAft>
                          <a:spcPts val="0"/>
                        </a:spcAft>
                      </a:pPr>
                      <a:r>
                        <a:rPr lang="en-US" sz="1600" b="0" i="0" u="none" strike="noStrike">
                          <a:solidFill>
                            <a:srgbClr val="FFFFFF"/>
                          </a:solidFill>
                          <a:effectLst/>
                          <a:latin typeface="Roboto" panose="02000000000000000000" pitchFamily="2" charset="0"/>
                        </a:rPr>
                        <a:t>0</a:t>
                      </a:r>
                      <a:endParaRPr lang="en-US" sz="160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64A4"/>
                    </a:solidFill>
                  </a:tcPr>
                </a:tc>
                <a:tc>
                  <a:txBody>
                    <a:bodyPr/>
                    <a:lstStyle/>
                    <a:p>
                      <a:pPr algn="ctr" rtl="0" fontAlgn="ctr">
                        <a:spcBef>
                          <a:spcPts val="0"/>
                        </a:spcBef>
                        <a:spcAft>
                          <a:spcPts val="0"/>
                        </a:spcAft>
                      </a:pPr>
                      <a:r>
                        <a:rPr lang="en-US" sz="1600" b="0" i="0" u="none" strike="noStrike" dirty="0">
                          <a:solidFill>
                            <a:srgbClr val="FFFFFF"/>
                          </a:solidFill>
                          <a:effectLst/>
                          <a:latin typeface="Roboto" panose="02000000000000000000" pitchFamily="2" charset="0"/>
                        </a:rPr>
                        <a:t>13</a:t>
                      </a:r>
                      <a:endParaRPr lang="en-US" sz="1600" dirty="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64A4"/>
                    </a:solidFill>
                  </a:tcPr>
                </a:tc>
                <a:tc>
                  <a:txBody>
                    <a:bodyPr/>
                    <a:lstStyle/>
                    <a:p>
                      <a:pPr algn="ctr" rtl="0" fontAlgn="ctr">
                        <a:spcBef>
                          <a:spcPts val="0"/>
                        </a:spcBef>
                        <a:spcAft>
                          <a:spcPts val="0"/>
                        </a:spcAft>
                      </a:pPr>
                      <a:r>
                        <a:rPr lang="en-US" sz="1600" b="0" i="0" u="none" strike="noStrike" dirty="0">
                          <a:solidFill>
                            <a:srgbClr val="FFFFFF"/>
                          </a:solidFill>
                          <a:effectLst/>
                          <a:latin typeface="Roboto" panose="02000000000000000000" pitchFamily="2" charset="0"/>
                        </a:rPr>
                        <a:t>10</a:t>
                      </a:r>
                      <a:endParaRPr lang="en-US" sz="1600" dirty="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64A4"/>
                    </a:solidFill>
                  </a:tcPr>
                </a:tc>
                <a:tc>
                  <a:txBody>
                    <a:bodyPr/>
                    <a:lstStyle/>
                    <a:p>
                      <a:pPr algn="ctr" rtl="0" fontAlgn="ctr">
                        <a:spcBef>
                          <a:spcPts val="0"/>
                        </a:spcBef>
                        <a:spcAft>
                          <a:spcPts val="0"/>
                        </a:spcAft>
                      </a:pPr>
                      <a:r>
                        <a:rPr lang="en-US" sz="1600" b="0" i="0" u="none" strike="noStrike" dirty="0">
                          <a:solidFill>
                            <a:srgbClr val="FFFFFF"/>
                          </a:solidFill>
                          <a:effectLst/>
                          <a:latin typeface="Roboto" panose="02000000000000000000" pitchFamily="2" charset="0"/>
                        </a:rPr>
                        <a:t>23</a:t>
                      </a:r>
                      <a:endParaRPr lang="en-US" sz="1600" dirty="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4E80"/>
                    </a:solidFill>
                  </a:tcPr>
                </a:tc>
                <a:extLst>
                  <a:ext uri="{0D108BD9-81ED-4DB2-BD59-A6C34878D82A}">
                    <a16:rowId xmlns:a16="http://schemas.microsoft.com/office/drawing/2014/main" val="3626579100"/>
                  </a:ext>
                </a:extLst>
              </a:tr>
              <a:tr h="807171">
                <a:tc>
                  <a:txBody>
                    <a:bodyPr/>
                    <a:lstStyle/>
                    <a:p>
                      <a:pPr rtl="0" fontAlgn="ctr">
                        <a:spcBef>
                          <a:spcPts val="0"/>
                        </a:spcBef>
                        <a:spcAft>
                          <a:spcPts val="0"/>
                        </a:spcAft>
                      </a:pPr>
                      <a:r>
                        <a:rPr lang="en-US" sz="1600" b="0" i="0" u="none" strike="noStrike">
                          <a:solidFill>
                            <a:srgbClr val="FFFFFF"/>
                          </a:solidFill>
                          <a:effectLst/>
                          <a:latin typeface="Roboto" panose="02000000000000000000" pitchFamily="2" charset="0"/>
                        </a:rPr>
                        <a:t>Total</a:t>
                      </a:r>
                      <a:endParaRPr lang="en-US" sz="160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4E80"/>
                    </a:solidFill>
                  </a:tcPr>
                </a:tc>
                <a:tc>
                  <a:txBody>
                    <a:bodyPr/>
                    <a:lstStyle/>
                    <a:p>
                      <a:pPr algn="ctr" rtl="0" fontAlgn="ctr">
                        <a:spcBef>
                          <a:spcPts val="0"/>
                        </a:spcBef>
                        <a:spcAft>
                          <a:spcPts val="0"/>
                        </a:spcAft>
                      </a:pPr>
                      <a:r>
                        <a:rPr lang="en-US" sz="1600" b="0" i="0" u="none" strike="noStrike">
                          <a:solidFill>
                            <a:srgbClr val="FFFFFF"/>
                          </a:solidFill>
                          <a:effectLst/>
                          <a:latin typeface="Roboto" panose="02000000000000000000" pitchFamily="2" charset="0"/>
                        </a:rPr>
                        <a:t>21</a:t>
                      </a:r>
                      <a:endParaRPr lang="en-US" sz="160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4E80"/>
                    </a:solidFill>
                  </a:tcPr>
                </a:tc>
                <a:tc>
                  <a:txBody>
                    <a:bodyPr/>
                    <a:lstStyle/>
                    <a:p>
                      <a:pPr algn="ctr" rtl="0" fontAlgn="ctr">
                        <a:spcBef>
                          <a:spcPts val="0"/>
                        </a:spcBef>
                        <a:spcAft>
                          <a:spcPts val="0"/>
                        </a:spcAft>
                      </a:pPr>
                      <a:r>
                        <a:rPr lang="en-US" sz="1600" b="0" i="0" u="none" strike="noStrike">
                          <a:solidFill>
                            <a:srgbClr val="FFFFFF"/>
                          </a:solidFill>
                          <a:effectLst/>
                          <a:latin typeface="Roboto" panose="02000000000000000000" pitchFamily="2" charset="0"/>
                        </a:rPr>
                        <a:t>42</a:t>
                      </a:r>
                      <a:endParaRPr lang="en-US" sz="160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4E80"/>
                    </a:solidFill>
                  </a:tcPr>
                </a:tc>
                <a:tc>
                  <a:txBody>
                    <a:bodyPr/>
                    <a:lstStyle/>
                    <a:p>
                      <a:pPr algn="ctr" rtl="0" fontAlgn="ctr">
                        <a:spcBef>
                          <a:spcPts val="0"/>
                        </a:spcBef>
                        <a:spcAft>
                          <a:spcPts val="0"/>
                        </a:spcAft>
                      </a:pPr>
                      <a:r>
                        <a:rPr lang="en-US" sz="1600" b="0" i="0" u="none" strike="noStrike">
                          <a:solidFill>
                            <a:srgbClr val="FFFFFF"/>
                          </a:solidFill>
                          <a:effectLst/>
                          <a:latin typeface="Roboto" panose="02000000000000000000" pitchFamily="2" charset="0"/>
                        </a:rPr>
                        <a:t>30</a:t>
                      </a:r>
                      <a:endParaRPr lang="en-US" sz="160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4E80"/>
                    </a:solidFill>
                  </a:tcPr>
                </a:tc>
                <a:tc>
                  <a:txBody>
                    <a:bodyPr/>
                    <a:lstStyle/>
                    <a:p>
                      <a:pPr algn="ctr" rtl="0" fontAlgn="ctr">
                        <a:spcBef>
                          <a:spcPts val="0"/>
                        </a:spcBef>
                        <a:spcAft>
                          <a:spcPts val="0"/>
                        </a:spcAft>
                      </a:pPr>
                      <a:r>
                        <a:rPr lang="en-US" sz="1600" b="1" i="0" u="none" strike="noStrike" dirty="0">
                          <a:solidFill>
                            <a:srgbClr val="FFFFFF"/>
                          </a:solidFill>
                          <a:effectLst/>
                          <a:latin typeface="Roboto" panose="02000000000000000000" pitchFamily="2" charset="0"/>
                        </a:rPr>
                        <a:t>93</a:t>
                      </a:r>
                      <a:endParaRPr lang="en-US" sz="1600" dirty="0">
                        <a:effectLst/>
                      </a:endParaRPr>
                    </a:p>
                  </a:txBody>
                  <a:tcPr marL="28575" marR="28575" marT="19050" marB="19050" anchor="ctr">
                    <a:lnL w="9496" cap="flat" cmpd="sng" algn="ctr">
                      <a:solidFill>
                        <a:srgbClr val="CCCCCC"/>
                      </a:solidFill>
                      <a:prstDash val="solid"/>
                      <a:round/>
                      <a:headEnd type="none" w="med" len="med"/>
                      <a:tailEnd type="none" w="med" len="med"/>
                    </a:lnL>
                    <a:lnR w="9496" cap="flat" cmpd="sng" algn="ctr">
                      <a:solidFill>
                        <a:srgbClr val="CCCCCC"/>
                      </a:solidFill>
                      <a:prstDash val="solid"/>
                      <a:round/>
                      <a:headEnd type="none" w="med" len="med"/>
                      <a:tailEnd type="none" w="med" len="med"/>
                    </a:lnR>
                    <a:lnT w="9496" cap="flat" cmpd="sng" algn="ctr">
                      <a:solidFill>
                        <a:srgbClr val="CCCCCC"/>
                      </a:solidFill>
                      <a:prstDash val="solid"/>
                      <a:round/>
                      <a:headEnd type="none" w="med" len="med"/>
                      <a:tailEnd type="none" w="med" len="med"/>
                    </a:lnT>
                    <a:lnB w="9496" cap="flat" cmpd="sng" algn="ctr">
                      <a:solidFill>
                        <a:srgbClr val="CCCCCC"/>
                      </a:solidFill>
                      <a:prstDash val="solid"/>
                      <a:round/>
                      <a:headEnd type="none" w="med" len="med"/>
                      <a:tailEnd type="none" w="med" len="med"/>
                    </a:lnB>
                    <a:solidFill>
                      <a:srgbClr val="004E80"/>
                    </a:solidFill>
                  </a:tcPr>
                </a:tc>
                <a:extLst>
                  <a:ext uri="{0D108BD9-81ED-4DB2-BD59-A6C34878D82A}">
                    <a16:rowId xmlns:a16="http://schemas.microsoft.com/office/drawing/2014/main" val="1435037659"/>
                  </a:ext>
                </a:extLst>
              </a:tr>
            </a:tbl>
          </a:graphicData>
        </a:graphic>
      </p:graphicFrame>
      <p:sp>
        <p:nvSpPr>
          <p:cNvPr id="3" name="Rectangle 1"/>
          <p:cNvSpPr>
            <a:spLocks noChangeArrowheads="1"/>
          </p:cNvSpPr>
          <p:nvPr/>
        </p:nvSpPr>
        <p:spPr bwMode="auto">
          <a:xfrm>
            <a:off x="1924050" y="2698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8632412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val="0"/>
              </a:ext>
            </a:extLst>
          </a:blip>
          <a:stretch>
            <a:fillRect/>
          </a:stretch>
        </a:blipFill>
        <a:effectLst/>
      </p:bgPr>
    </p:bg>
    <p:spTree>
      <p:nvGrpSpPr>
        <p:cNvPr id="1" name="Shape 280"/>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425801"/>
            <a:ext cx="10058400" cy="60063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0248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907211" y="890766"/>
            <a:ext cx="8866517" cy="551003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2800" b="0" dirty="0" smtClean="0">
                <a:latin typeface="+mn-lt"/>
                <a:cs typeface="Arial" panose="020B0604020202020204" pitchFamily="34" charset="0"/>
              </a:rPr>
              <a:t>A building advisory committee was created. We collaborated with faculty, administrative units, and IT units, and had support from senior campus leadership.</a:t>
            </a:r>
          </a:p>
          <a:p>
            <a:endParaRPr lang="en-US" sz="2800" b="0" dirty="0">
              <a:latin typeface="+mn-lt"/>
              <a:cs typeface="Arial" panose="020B0604020202020204" pitchFamily="34" charset="0"/>
            </a:endParaRPr>
          </a:p>
          <a:p>
            <a:r>
              <a:rPr lang="en-US" sz="2800" b="0" dirty="0" smtClean="0">
                <a:latin typeface="+mn-lt"/>
                <a:cs typeface="Arial" panose="020B0604020202020204" pitchFamily="34" charset="0"/>
              </a:rPr>
              <a:t>The decision was made to optimize classrooms for active &amp; collaborative learning, but also to accommodate faculty who are only beginning to incorporate these methods.</a:t>
            </a:r>
          </a:p>
          <a:p>
            <a:endParaRPr lang="en-US" sz="2800" b="0" dirty="0">
              <a:latin typeface="+mn-lt"/>
              <a:cs typeface="Arial" panose="020B0604020202020204" pitchFamily="34" charset="0"/>
            </a:endParaRPr>
          </a:p>
          <a:p>
            <a:r>
              <a:rPr lang="en-US" sz="2800" b="0" dirty="0" smtClean="0">
                <a:latin typeface="+mn-lt"/>
                <a:cs typeface="Arial" panose="020B0604020202020204" pitchFamily="34" charset="0"/>
              </a:rPr>
              <a:t>This took a lot of consulting. We looked at what others had done with similar spaces, evaluated our own prior ALC renovation, attended </a:t>
            </a:r>
            <a:r>
              <a:rPr lang="en-US" sz="2800" b="0" dirty="0" err="1" smtClean="0">
                <a:latin typeface="+mn-lt"/>
                <a:cs typeface="Arial" panose="020B0604020202020204" pitchFamily="34" charset="0"/>
              </a:rPr>
              <a:t>Educause</a:t>
            </a:r>
            <a:r>
              <a:rPr lang="en-US" sz="2800" b="0" dirty="0" smtClean="0">
                <a:latin typeface="+mn-lt"/>
                <a:cs typeface="Arial" panose="020B0604020202020204" pitchFamily="34" charset="0"/>
              </a:rPr>
              <a:t> ELI courses, and ultimately determined UCI’s specific needs and desires.</a:t>
            </a:r>
          </a:p>
          <a:p>
            <a:endParaRPr lang="en-US" sz="2800" b="0" dirty="0" smtClean="0">
              <a:latin typeface="+mn-lt"/>
              <a:cs typeface="Arial" panose="020B0604020202020204" pitchFamily="34" charset="0"/>
            </a:endParaRPr>
          </a:p>
        </p:txBody>
      </p:sp>
    </p:spTree>
    <p:extLst>
      <p:ext uri="{BB962C8B-B14F-4D97-AF65-F5344CB8AC3E}">
        <p14:creationId xmlns:p14="http://schemas.microsoft.com/office/powerpoint/2010/main" val="19565240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val="0"/>
              </a:ext>
            </a:extLst>
          </a:blip>
          <a:stretch>
            <a:fillRect/>
          </a:stretch>
        </a:blipFill>
        <a:effectLst/>
      </p:bgPr>
    </p:bg>
    <p:spTree>
      <p:nvGrpSpPr>
        <p:cNvPr id="1" name="Shape 280"/>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425801"/>
            <a:ext cx="10058400" cy="60063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46537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val="0"/>
              </a:ext>
            </a:extLst>
          </a:blip>
          <a:stretch>
            <a:fillRect/>
          </a:stretch>
        </a:blipFill>
        <a:effectLst/>
      </p:bgPr>
    </p:bg>
    <p:spTree>
      <p:nvGrpSpPr>
        <p:cNvPr id="1" name="Shape 280"/>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425801"/>
            <a:ext cx="10058400" cy="60063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24939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val="0"/>
              </a:ext>
            </a:extLst>
          </a:blip>
          <a:stretch>
            <a:fillRect/>
          </a:stretch>
        </a:blipFill>
        <a:effectLst/>
      </p:bgPr>
    </p:bg>
    <p:spTree>
      <p:nvGrpSpPr>
        <p:cNvPr id="1" name="Shape 280"/>
        <p:cNvGrpSpPr/>
        <p:nvPr/>
      </p:nvGrpSpPr>
      <p:grpSpPr>
        <a:xfrm>
          <a:off x="0" y="0"/>
          <a:ext cx="0" cy="0"/>
          <a:chOff x="0" y="0"/>
          <a:chExt cx="0" cy="0"/>
        </a:xfrm>
      </p:grpSpPr>
      <p:sp>
        <p:nvSpPr>
          <p:cNvPr id="282" name="Google Shape;282;p33"/>
          <p:cNvSpPr txBox="1">
            <a:spLocks noGrp="1"/>
          </p:cNvSpPr>
          <p:nvPr>
            <p:ph type="body" idx="1"/>
          </p:nvPr>
        </p:nvSpPr>
        <p:spPr>
          <a:xfrm>
            <a:off x="415600" y="0"/>
            <a:ext cx="10259200" cy="6507600"/>
          </a:xfrm>
          <a:prstGeom prst="rect">
            <a:avLst/>
          </a:prstGeom>
        </p:spPr>
        <p:txBody>
          <a:bodyPr spcFirstLastPara="1" wrap="square" lIns="121900" tIns="121900" rIns="121900" bIns="121900" anchor="ctr" anchorCtr="0">
            <a:noAutofit/>
          </a:bodyPr>
          <a:lstStyle/>
          <a:p>
            <a:pPr marL="0" indent="0">
              <a:spcBef>
                <a:spcPts val="1333"/>
              </a:spcBef>
              <a:buNone/>
            </a:pPr>
            <a:r>
              <a:rPr lang="en-US" sz="2800" i="1" dirty="0" smtClean="0">
                <a:latin typeface="Calibri" panose="020F0502020204030204" pitchFamily="34" charset="0"/>
                <a:cs typeface="Calibri" panose="020F0502020204030204" pitchFamily="34" charset="0"/>
              </a:rPr>
              <a:t>“ALP </a:t>
            </a:r>
            <a:r>
              <a:rPr lang="en-US" sz="2800" i="1" dirty="0">
                <a:latin typeface="Calibri" panose="020F0502020204030204" pitchFamily="34" charset="0"/>
                <a:cs typeface="Calibri" panose="020F0502020204030204" pitchFamily="34" charset="0"/>
              </a:rPr>
              <a:t>is no longer a classroom, but a tool for teaching. The technology and configuration of the room definitely facilitates different active learning strategies</a:t>
            </a:r>
            <a:r>
              <a:rPr lang="en-US" sz="2800" i="1" dirty="0" smtClean="0">
                <a:latin typeface="Calibri" panose="020F0502020204030204" pitchFamily="34" charset="0"/>
                <a:cs typeface="Calibri" panose="020F0502020204030204" pitchFamily="34" charset="0"/>
              </a:rPr>
              <a:t>.”</a:t>
            </a:r>
          </a:p>
          <a:p>
            <a:pPr marL="0" indent="0">
              <a:spcBef>
                <a:spcPts val="1333"/>
              </a:spcBef>
              <a:buNone/>
            </a:pPr>
            <a:r>
              <a:rPr lang="en" sz="2800" dirty="0" smtClean="0">
                <a:solidFill>
                  <a:srgbClr val="FFB706"/>
                </a:solidFill>
                <a:latin typeface="Calibri" panose="020F0502020204030204" pitchFamily="34" charset="0"/>
                <a:cs typeface="Calibri" panose="020F0502020204030204" pitchFamily="34" charset="0"/>
              </a:rPr>
              <a:t>ALP Faculty</a:t>
            </a:r>
            <a:endParaRPr sz="2800" dirty="0">
              <a:solidFill>
                <a:srgbClr val="FFB706"/>
              </a:solidFill>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36EAB138-1A3E-45F6-9C2A-6AAB440F4B45}"/>
              </a:ext>
            </a:extLst>
          </p:cNvPr>
          <p:cNvSpPr txBox="1">
            <a:spLocks/>
          </p:cNvSpPr>
          <p:nvPr/>
        </p:nvSpPr>
        <p:spPr>
          <a:xfrm>
            <a:off x="0" y="212725"/>
            <a:ext cx="12192000" cy="132556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r>
              <a:rPr lang="en-US" sz="4000" dirty="0" smtClean="0">
                <a:cs typeface="Arial" panose="020B0604020202020204" pitchFamily="34" charset="0"/>
              </a:rPr>
              <a:t>Quotes</a:t>
            </a:r>
            <a:endParaRPr lang="en-US" sz="4000" dirty="0">
              <a:cs typeface="Arial" panose="020B0604020202020204" pitchFamily="34" charset="0"/>
            </a:endParaRPr>
          </a:p>
        </p:txBody>
      </p:sp>
    </p:spTree>
    <p:extLst>
      <p:ext uri="{BB962C8B-B14F-4D97-AF65-F5344CB8AC3E}">
        <p14:creationId xmlns:p14="http://schemas.microsoft.com/office/powerpoint/2010/main" val="26350470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val="0"/>
              </a:ext>
            </a:extLst>
          </a:blip>
          <a:stretch>
            <a:fillRect/>
          </a:stretch>
        </a:blipFill>
        <a:effectLst/>
      </p:bgPr>
    </p:bg>
    <p:spTree>
      <p:nvGrpSpPr>
        <p:cNvPr id="1" name="Shape 280"/>
        <p:cNvGrpSpPr/>
        <p:nvPr/>
      </p:nvGrpSpPr>
      <p:grpSpPr>
        <a:xfrm>
          <a:off x="0" y="0"/>
          <a:ext cx="0" cy="0"/>
          <a:chOff x="0" y="0"/>
          <a:chExt cx="0" cy="0"/>
        </a:xfrm>
      </p:grpSpPr>
      <p:sp>
        <p:nvSpPr>
          <p:cNvPr id="282" name="Google Shape;282;p33"/>
          <p:cNvSpPr txBox="1">
            <a:spLocks noGrp="1"/>
          </p:cNvSpPr>
          <p:nvPr>
            <p:ph type="body" idx="1"/>
          </p:nvPr>
        </p:nvSpPr>
        <p:spPr>
          <a:xfrm>
            <a:off x="415600" y="0"/>
            <a:ext cx="10259200" cy="6507600"/>
          </a:xfrm>
          <a:prstGeom prst="rect">
            <a:avLst/>
          </a:prstGeom>
        </p:spPr>
        <p:txBody>
          <a:bodyPr spcFirstLastPara="1" wrap="square" lIns="121900" tIns="121900" rIns="121900" bIns="121900" anchor="ctr" anchorCtr="0">
            <a:noAutofit/>
          </a:bodyPr>
          <a:lstStyle/>
          <a:p>
            <a:pPr marL="0" indent="0">
              <a:spcBef>
                <a:spcPts val="1333"/>
              </a:spcBef>
              <a:buNone/>
            </a:pPr>
            <a:r>
              <a:rPr lang="en" sz="2800" i="1" dirty="0">
                <a:latin typeface="Calibri" panose="020F0502020204030204" pitchFamily="34" charset="0"/>
                <a:cs typeface="Calibri" panose="020F0502020204030204" pitchFamily="34" charset="0"/>
              </a:rPr>
              <a:t>I thoroughly enjoy the set up of ALP because I feel the center and focus directly involves every student. We are not hiding in a line somewhere in an auditorium. We are all invited to participate, we face each other in our groups, and we all have equal access to the material being presented. I wish nearly all the buildings on campus were this engaging and comfortable.</a:t>
            </a:r>
            <a:endParaRPr sz="2800" i="1" dirty="0">
              <a:latin typeface="Calibri" panose="020F0502020204030204" pitchFamily="34" charset="0"/>
              <a:cs typeface="Calibri" panose="020F0502020204030204" pitchFamily="34" charset="0"/>
            </a:endParaRPr>
          </a:p>
          <a:p>
            <a:pPr marL="0" indent="0">
              <a:spcBef>
                <a:spcPts val="1333"/>
              </a:spcBef>
              <a:buNone/>
            </a:pPr>
            <a:r>
              <a:rPr lang="en" sz="2800" dirty="0">
                <a:solidFill>
                  <a:srgbClr val="FFB706"/>
                </a:solidFill>
                <a:latin typeface="Calibri" panose="020F0502020204030204" pitchFamily="34" charset="0"/>
                <a:cs typeface="Calibri" panose="020F0502020204030204" pitchFamily="34" charset="0"/>
              </a:rPr>
              <a:t>ALP Student</a:t>
            </a:r>
            <a:endParaRPr sz="2800" dirty="0">
              <a:solidFill>
                <a:srgbClr val="FFB70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33049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val="0"/>
              </a:ext>
            </a:extLst>
          </a:blip>
          <a:stretch>
            <a:fillRect/>
          </a:stretch>
        </a:blipFill>
        <a:effectLst/>
      </p:bgPr>
    </p:bg>
    <p:spTree>
      <p:nvGrpSpPr>
        <p:cNvPr id="1" name="Shape 297"/>
        <p:cNvGrpSpPr/>
        <p:nvPr/>
      </p:nvGrpSpPr>
      <p:grpSpPr>
        <a:xfrm>
          <a:off x="0" y="0"/>
          <a:ext cx="0" cy="0"/>
          <a:chOff x="0" y="0"/>
          <a:chExt cx="0" cy="0"/>
        </a:xfrm>
      </p:grpSpPr>
      <p:sp>
        <p:nvSpPr>
          <p:cNvPr id="298" name="Google Shape;298;p36"/>
          <p:cNvSpPr txBox="1">
            <a:spLocks noGrp="1"/>
          </p:cNvSpPr>
          <p:nvPr>
            <p:ph type="body" idx="1"/>
          </p:nvPr>
        </p:nvSpPr>
        <p:spPr>
          <a:xfrm>
            <a:off x="415600" y="0"/>
            <a:ext cx="10034000" cy="6520000"/>
          </a:xfrm>
          <a:prstGeom prst="rect">
            <a:avLst/>
          </a:prstGeom>
          <a:noFill/>
          <a:ln>
            <a:noFill/>
          </a:ln>
        </p:spPr>
        <p:txBody>
          <a:bodyPr spcFirstLastPara="1" wrap="square" lIns="121900" tIns="60933" rIns="121900" bIns="60933" anchor="ctr" anchorCtr="0">
            <a:noAutofit/>
          </a:bodyPr>
          <a:lstStyle/>
          <a:p>
            <a:pPr marL="0" indent="0">
              <a:lnSpc>
                <a:spcPct val="90000"/>
              </a:lnSpc>
              <a:spcBef>
                <a:spcPts val="1333"/>
              </a:spcBef>
              <a:buClr>
                <a:schemeClr val="dk1"/>
              </a:buClr>
              <a:buSzPts val="2200"/>
              <a:buNone/>
            </a:pPr>
            <a:r>
              <a:rPr lang="en" sz="2800" i="1" dirty="0">
                <a:latin typeface="Calibri" panose="020F0502020204030204" pitchFamily="34" charset="0"/>
                <a:cs typeface="Calibri" panose="020F0502020204030204" pitchFamily="34" charset="0"/>
              </a:rPr>
              <a:t>“I had organized this quarter’s lecture notes to write on the board…That's how I did it last time, and this time that didn't materialize because the room is not made for that…</a:t>
            </a:r>
            <a:r>
              <a:rPr lang="en" sz="2800" b="1" i="1" dirty="0">
                <a:latin typeface="Calibri" panose="020F0502020204030204" pitchFamily="34" charset="0"/>
                <a:cs typeface="Calibri" panose="020F0502020204030204" pitchFamily="34" charset="0"/>
              </a:rPr>
              <a:t>It's not a lecture room at all, really. It’s an activity room.</a:t>
            </a:r>
            <a:r>
              <a:rPr lang="en" sz="2800" i="1" dirty="0">
                <a:latin typeface="Calibri" panose="020F0502020204030204" pitchFamily="34" charset="0"/>
                <a:cs typeface="Calibri" panose="020F0502020204030204" pitchFamily="34" charset="0"/>
              </a:rPr>
              <a:t>”</a:t>
            </a:r>
            <a:endParaRPr sz="2800" dirty="0">
              <a:latin typeface="Calibri" panose="020F0502020204030204" pitchFamily="34" charset="0"/>
              <a:cs typeface="Calibri" panose="020F0502020204030204" pitchFamily="34" charset="0"/>
            </a:endParaRPr>
          </a:p>
          <a:p>
            <a:pPr marL="0" indent="0">
              <a:lnSpc>
                <a:spcPct val="90000"/>
              </a:lnSpc>
              <a:spcBef>
                <a:spcPts val="1333"/>
              </a:spcBef>
              <a:buClr>
                <a:schemeClr val="dk1"/>
              </a:buClr>
              <a:buSzPts val="100"/>
              <a:buNone/>
            </a:pPr>
            <a:endParaRPr sz="2800" i="1" dirty="0">
              <a:latin typeface="Calibri" panose="020F0502020204030204" pitchFamily="34" charset="0"/>
              <a:cs typeface="Calibri" panose="020F0502020204030204" pitchFamily="34" charset="0"/>
            </a:endParaRPr>
          </a:p>
          <a:p>
            <a:pPr marL="0" indent="0">
              <a:lnSpc>
                <a:spcPct val="90000"/>
              </a:lnSpc>
              <a:spcBef>
                <a:spcPts val="1333"/>
              </a:spcBef>
              <a:buClr>
                <a:schemeClr val="dk1"/>
              </a:buClr>
              <a:buSzPts val="2200"/>
              <a:buNone/>
            </a:pPr>
            <a:r>
              <a:rPr lang="en" sz="2800" dirty="0">
                <a:latin typeface="Calibri" panose="020F0502020204030204" pitchFamily="34" charset="0"/>
                <a:cs typeface="Calibri" panose="020F0502020204030204" pitchFamily="34" charset="0"/>
              </a:rPr>
              <a:t>Dr. Oliver – non-active learning certified, research faculty</a:t>
            </a:r>
            <a:endParaRPr sz="2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13432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val="0"/>
              </a:ext>
            </a:extLst>
          </a:blip>
          <a:stretch>
            <a:fillRect/>
          </a:stretch>
        </a:blipFill>
        <a:effectLst/>
      </p:bgPr>
    </p:bg>
    <p:spTree>
      <p:nvGrpSpPr>
        <p:cNvPr id="1" name="Shape 286"/>
        <p:cNvGrpSpPr/>
        <p:nvPr/>
      </p:nvGrpSpPr>
      <p:grpSpPr>
        <a:xfrm>
          <a:off x="0" y="0"/>
          <a:ext cx="0" cy="0"/>
          <a:chOff x="0" y="0"/>
          <a:chExt cx="0" cy="0"/>
        </a:xfrm>
      </p:grpSpPr>
      <p:sp>
        <p:nvSpPr>
          <p:cNvPr id="288" name="Google Shape;288;p34"/>
          <p:cNvSpPr txBox="1">
            <a:spLocks noGrp="1"/>
          </p:cNvSpPr>
          <p:nvPr>
            <p:ph type="body" idx="1"/>
          </p:nvPr>
        </p:nvSpPr>
        <p:spPr>
          <a:xfrm>
            <a:off x="415600" y="0"/>
            <a:ext cx="10259200" cy="6507600"/>
          </a:xfrm>
          <a:prstGeom prst="rect">
            <a:avLst/>
          </a:prstGeom>
        </p:spPr>
        <p:txBody>
          <a:bodyPr spcFirstLastPara="1" wrap="square" lIns="121900" tIns="121900" rIns="121900" bIns="121900" anchor="ctr" anchorCtr="0">
            <a:noAutofit/>
          </a:bodyPr>
          <a:lstStyle/>
          <a:p>
            <a:pPr marL="0" indent="0">
              <a:spcBef>
                <a:spcPts val="1333"/>
              </a:spcBef>
              <a:buNone/>
            </a:pPr>
            <a:r>
              <a:rPr lang="en" sz="2800" i="1" dirty="0">
                <a:latin typeface="Calibri" panose="020F0502020204030204" pitchFamily="34" charset="0"/>
                <a:cs typeface="Calibri" panose="020F0502020204030204" pitchFamily="34" charset="0"/>
              </a:rPr>
              <a:t>I would encourage more courses to involve collaboration with peers because it is helpful when learning difficult concepts in class since everyone understands things differently and it is always good to get someone else to try to explain things to you. In addition, you make good connections with people in your class that can possibly be struggling like you and can form a study group.</a:t>
            </a:r>
            <a:endParaRPr sz="2800" i="1" dirty="0">
              <a:latin typeface="Calibri" panose="020F0502020204030204" pitchFamily="34" charset="0"/>
              <a:cs typeface="Calibri" panose="020F0502020204030204" pitchFamily="34" charset="0"/>
            </a:endParaRPr>
          </a:p>
          <a:p>
            <a:pPr marL="0" indent="0">
              <a:spcBef>
                <a:spcPts val="1333"/>
              </a:spcBef>
              <a:buNone/>
            </a:pPr>
            <a:r>
              <a:rPr lang="en" sz="2800" dirty="0">
                <a:solidFill>
                  <a:srgbClr val="FFB706"/>
                </a:solidFill>
                <a:latin typeface="Calibri" panose="020F0502020204030204" pitchFamily="34" charset="0"/>
                <a:cs typeface="Calibri" panose="020F0502020204030204" pitchFamily="34" charset="0"/>
              </a:rPr>
              <a:t>ALP Student</a:t>
            </a:r>
            <a:endParaRPr sz="2800" dirty="0">
              <a:solidFill>
                <a:srgbClr val="FFB70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2535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val="0"/>
              </a:ext>
            </a:extLst>
          </a:blip>
          <a:stretch>
            <a:fillRect/>
          </a:stretch>
        </a:blipFill>
        <a:effectLst/>
      </p:bgPr>
    </p:bg>
    <p:spTree>
      <p:nvGrpSpPr>
        <p:cNvPr id="1" name="Shape 302"/>
        <p:cNvGrpSpPr/>
        <p:nvPr/>
      </p:nvGrpSpPr>
      <p:grpSpPr>
        <a:xfrm>
          <a:off x="0" y="0"/>
          <a:ext cx="0" cy="0"/>
          <a:chOff x="0" y="0"/>
          <a:chExt cx="0" cy="0"/>
        </a:xfrm>
      </p:grpSpPr>
      <p:sp>
        <p:nvSpPr>
          <p:cNvPr id="303" name="Google Shape;303;p37"/>
          <p:cNvSpPr txBox="1">
            <a:spLocks noGrp="1"/>
          </p:cNvSpPr>
          <p:nvPr>
            <p:ph type="body" idx="1"/>
          </p:nvPr>
        </p:nvSpPr>
        <p:spPr>
          <a:xfrm>
            <a:off x="415600" y="0"/>
            <a:ext cx="9539200" cy="6507600"/>
          </a:xfrm>
          <a:prstGeom prst="rect">
            <a:avLst/>
          </a:prstGeom>
          <a:noFill/>
          <a:ln>
            <a:noFill/>
          </a:ln>
        </p:spPr>
        <p:txBody>
          <a:bodyPr spcFirstLastPara="1" wrap="square" lIns="121900" tIns="60933" rIns="121900" bIns="60933" anchor="ctr" anchorCtr="0">
            <a:noAutofit/>
          </a:bodyPr>
          <a:lstStyle/>
          <a:p>
            <a:pPr marL="0" indent="0">
              <a:lnSpc>
                <a:spcPct val="90000"/>
              </a:lnSpc>
              <a:spcBef>
                <a:spcPts val="1333"/>
              </a:spcBef>
              <a:buClr>
                <a:schemeClr val="dk1"/>
              </a:buClr>
              <a:buSzPts val="2200"/>
              <a:buNone/>
            </a:pPr>
            <a:r>
              <a:rPr lang="en" sz="2800" i="1" dirty="0">
                <a:latin typeface="Calibri" panose="020F0502020204030204" pitchFamily="34" charset="0"/>
                <a:cs typeface="Calibri" panose="020F0502020204030204" pitchFamily="34" charset="0"/>
              </a:rPr>
              <a:t>“I think it signals that…this model of teaching versus lecturing, is important, that </a:t>
            </a:r>
            <a:r>
              <a:rPr lang="en" sz="2800" b="1" i="1" dirty="0">
                <a:latin typeface="Calibri" panose="020F0502020204030204" pitchFamily="34" charset="0"/>
                <a:cs typeface="Calibri" panose="020F0502020204030204" pitchFamily="34" charset="0"/>
              </a:rPr>
              <a:t>the institution is investing in that</a:t>
            </a:r>
            <a:r>
              <a:rPr lang="en" sz="2800" i="1" dirty="0">
                <a:latin typeface="Calibri" panose="020F0502020204030204" pitchFamily="34" charset="0"/>
                <a:cs typeface="Calibri" panose="020F0502020204030204" pitchFamily="34" charset="0"/>
              </a:rPr>
              <a:t>, signaling to the students that their skills and interests and what they're taking away and getting out of their degree matters.”</a:t>
            </a:r>
            <a:endParaRPr sz="2800" dirty="0">
              <a:latin typeface="Calibri" panose="020F0502020204030204" pitchFamily="34" charset="0"/>
              <a:cs typeface="Calibri" panose="020F0502020204030204" pitchFamily="34" charset="0"/>
            </a:endParaRPr>
          </a:p>
          <a:p>
            <a:pPr marL="0" indent="0">
              <a:lnSpc>
                <a:spcPct val="90000"/>
              </a:lnSpc>
              <a:spcBef>
                <a:spcPts val="1333"/>
              </a:spcBef>
              <a:buClr>
                <a:schemeClr val="dk1"/>
              </a:buClr>
              <a:buSzPts val="2200"/>
              <a:buNone/>
            </a:pPr>
            <a:endParaRPr sz="2800" i="1" dirty="0">
              <a:latin typeface="Calibri" panose="020F0502020204030204" pitchFamily="34" charset="0"/>
              <a:cs typeface="Calibri" panose="020F0502020204030204" pitchFamily="34" charset="0"/>
            </a:endParaRPr>
          </a:p>
          <a:p>
            <a:pPr marL="0" indent="0">
              <a:lnSpc>
                <a:spcPct val="90000"/>
              </a:lnSpc>
              <a:spcBef>
                <a:spcPts val="1333"/>
              </a:spcBef>
              <a:buClr>
                <a:schemeClr val="dk1"/>
              </a:buClr>
              <a:buSzPts val="2200"/>
              <a:buNone/>
            </a:pPr>
            <a:r>
              <a:rPr lang="en" sz="2800" dirty="0">
                <a:latin typeface="Calibri" panose="020F0502020204030204" pitchFamily="34" charset="0"/>
                <a:cs typeface="Calibri" panose="020F0502020204030204" pitchFamily="34" charset="0"/>
              </a:rPr>
              <a:t>Dr. Hannah – active learning certified, research faculty</a:t>
            </a:r>
            <a:endParaRP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232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val="0"/>
              </a:ext>
            </a:extLst>
          </a:blip>
          <a:stretch>
            <a:fillRect/>
          </a:stretch>
        </a:blipFill>
        <a:effectLst/>
      </p:bgPr>
    </p:bg>
    <p:spTree>
      <p:nvGrpSpPr>
        <p:cNvPr id="1" name="Shape 302"/>
        <p:cNvGrpSpPr/>
        <p:nvPr/>
      </p:nvGrpSpPr>
      <p:grpSpPr>
        <a:xfrm>
          <a:off x="0" y="0"/>
          <a:ext cx="0" cy="0"/>
          <a:chOff x="0" y="0"/>
          <a:chExt cx="0" cy="0"/>
        </a:xfrm>
      </p:grpSpPr>
      <p:sp>
        <p:nvSpPr>
          <p:cNvPr id="303" name="Google Shape;303;p37"/>
          <p:cNvSpPr txBox="1">
            <a:spLocks noGrp="1"/>
          </p:cNvSpPr>
          <p:nvPr>
            <p:ph type="body" idx="1"/>
          </p:nvPr>
        </p:nvSpPr>
        <p:spPr>
          <a:xfrm>
            <a:off x="415600" y="0"/>
            <a:ext cx="9539200" cy="6507600"/>
          </a:xfrm>
          <a:prstGeom prst="rect">
            <a:avLst/>
          </a:prstGeom>
          <a:noFill/>
          <a:ln>
            <a:noFill/>
          </a:ln>
        </p:spPr>
        <p:txBody>
          <a:bodyPr spcFirstLastPara="1" wrap="square" lIns="121900" tIns="60933" rIns="121900" bIns="60933" anchor="ctr" anchorCtr="0">
            <a:noAutofit/>
          </a:bodyPr>
          <a:lstStyle/>
          <a:p>
            <a:pPr marL="0" indent="0">
              <a:lnSpc>
                <a:spcPct val="90000"/>
              </a:lnSpc>
              <a:spcBef>
                <a:spcPts val="1333"/>
              </a:spcBef>
              <a:buClr>
                <a:schemeClr val="dk1"/>
              </a:buClr>
              <a:buSzPts val="2200"/>
              <a:buNone/>
            </a:pPr>
            <a:r>
              <a:rPr lang="en" sz="2800" i="1" dirty="0" smtClean="0">
                <a:latin typeface="Calibri" panose="020F0502020204030204" pitchFamily="34" charset="0"/>
                <a:cs typeface="Calibri" panose="020F0502020204030204" pitchFamily="34" charset="0"/>
              </a:rPr>
              <a:t>“</a:t>
            </a:r>
            <a:r>
              <a:rPr lang="en-US" sz="2800" i="1" dirty="0">
                <a:latin typeface="Calibri" panose="020F0502020204030204" pitchFamily="34" charset="0"/>
                <a:cs typeface="Calibri" panose="020F0502020204030204" pitchFamily="34" charset="0"/>
              </a:rPr>
              <a:t>Being able to move between rows of seats and speak with all of the students in my large (400-student class) was extremely helpful and encouraged me to use more in-class activities. Previously I could only speak to students at the ends of rows which limited my ability to set more challenging in-class assignments</a:t>
            </a:r>
            <a:r>
              <a:rPr lang="en-US" sz="2800" i="1" dirty="0" smtClean="0">
                <a:latin typeface="Calibri" panose="020F0502020204030204" pitchFamily="34" charset="0"/>
                <a:cs typeface="Calibri" panose="020F0502020204030204" pitchFamily="34" charset="0"/>
              </a:rPr>
              <a:t>.”</a:t>
            </a:r>
            <a:endParaRPr sz="2800" i="1" dirty="0">
              <a:latin typeface="Calibri" panose="020F0502020204030204" pitchFamily="34" charset="0"/>
              <a:cs typeface="Calibri" panose="020F0502020204030204" pitchFamily="34" charset="0"/>
            </a:endParaRPr>
          </a:p>
          <a:p>
            <a:pPr marL="0" indent="0">
              <a:spcBef>
                <a:spcPts val="1333"/>
              </a:spcBef>
              <a:buNone/>
            </a:pPr>
            <a:r>
              <a:rPr lang="en-US" sz="2800" dirty="0">
                <a:solidFill>
                  <a:srgbClr val="FFB706"/>
                </a:solidFill>
                <a:latin typeface="Calibri" panose="020F0502020204030204" pitchFamily="34" charset="0"/>
                <a:cs typeface="Calibri" panose="020F0502020204030204" pitchFamily="34" charset="0"/>
              </a:rPr>
              <a:t>ALP </a:t>
            </a:r>
            <a:r>
              <a:rPr lang="en-US" sz="2800" dirty="0" smtClean="0">
                <a:solidFill>
                  <a:srgbClr val="FFB706"/>
                </a:solidFill>
                <a:latin typeface="Calibri" panose="020F0502020204030204" pitchFamily="34" charset="0"/>
                <a:cs typeface="Calibri" panose="020F0502020204030204" pitchFamily="34" charset="0"/>
              </a:rPr>
              <a:t>Faculty</a:t>
            </a:r>
            <a:endParaRPr lang="en-US" sz="2800" dirty="0">
              <a:solidFill>
                <a:srgbClr val="FFB70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2070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1"/>
          <p:cNvSpPr txBox="1">
            <a:spLocks noGrp="1"/>
          </p:cNvSpPr>
          <p:nvPr>
            <p:ph type="title"/>
          </p:nvPr>
        </p:nvSpPr>
        <p:spPr>
          <a:xfrm>
            <a:off x="415600" y="432367"/>
            <a:ext cx="11360800" cy="810400"/>
          </a:xfrm>
          <a:prstGeom prst="rect">
            <a:avLst/>
          </a:prstGeom>
        </p:spPr>
        <p:txBody>
          <a:bodyPr spcFirstLastPara="1" wrap="square" lIns="121900" tIns="121900" rIns="121900" bIns="121900" anchor="t" anchorCtr="0">
            <a:noAutofit/>
          </a:bodyPr>
          <a:lstStyle/>
          <a:p>
            <a:pPr algn="ctr"/>
            <a:r>
              <a:rPr lang="en" sz="4000" b="1" dirty="0" smtClean="0">
                <a:latin typeface="Calibri" panose="020F0502020204030204" pitchFamily="34" charset="0"/>
                <a:cs typeface="Calibri" panose="020F0502020204030204" pitchFamily="34" charset="0"/>
              </a:rPr>
              <a:t>Outcomes</a:t>
            </a:r>
            <a:endParaRPr sz="4000" b="1" dirty="0">
              <a:latin typeface="Calibri" panose="020F0502020204030204" pitchFamily="34" charset="0"/>
              <a:cs typeface="Calibri" panose="020F0502020204030204" pitchFamily="34" charset="0"/>
            </a:endParaRPr>
          </a:p>
        </p:txBody>
      </p:sp>
      <p:sp>
        <p:nvSpPr>
          <p:cNvPr id="2" name="Text Placeholder 1"/>
          <p:cNvSpPr>
            <a:spLocks noGrp="1"/>
          </p:cNvSpPr>
          <p:nvPr>
            <p:ph type="body" idx="1"/>
          </p:nvPr>
        </p:nvSpPr>
        <p:spPr>
          <a:xfrm>
            <a:off x="588800" y="2487585"/>
            <a:ext cx="11014400" cy="4370415"/>
          </a:xfrm>
        </p:spPr>
        <p:txBody>
          <a:bodyPr/>
          <a:lstStyle/>
          <a:p>
            <a:pPr fontAlgn="base"/>
            <a:r>
              <a:rPr lang="en-US" sz="2400" dirty="0" smtClean="0">
                <a:latin typeface="Calibri" panose="020F0502020204030204" pitchFamily="34" charset="0"/>
                <a:cs typeface="Calibri" panose="020F0502020204030204" pitchFamily="34" charset="0"/>
              </a:rPr>
              <a:t>A </a:t>
            </a:r>
            <a:r>
              <a:rPr lang="en-US" sz="2400" dirty="0">
                <a:latin typeface="Calibri" panose="020F0502020204030204" pitchFamily="34" charset="0"/>
                <a:cs typeface="Calibri" panose="020F0502020204030204" pitchFamily="34" charset="0"/>
              </a:rPr>
              <a:t>fully utilized array of classroom spaces for the diverse group of course offerings, students, and supplemental learning opportunities available at UCI.</a:t>
            </a:r>
          </a:p>
          <a:p>
            <a:pPr fontAlgn="base"/>
            <a:r>
              <a:rPr lang="en-US" sz="2400" dirty="0" smtClean="0">
                <a:latin typeface="Calibri" panose="020F0502020204030204" pitchFamily="34" charset="0"/>
                <a:cs typeface="Calibri" panose="020F0502020204030204" pitchFamily="34" charset="0"/>
              </a:rPr>
              <a:t>Positive </a:t>
            </a:r>
            <a:r>
              <a:rPr lang="en-US" sz="2400" dirty="0">
                <a:latin typeface="Calibri" panose="020F0502020204030204" pitchFamily="34" charset="0"/>
                <a:cs typeface="Calibri" panose="020F0502020204030204" pitchFamily="34" charset="0"/>
              </a:rPr>
              <a:t>student and faculty experiences in active learning classrooms.</a:t>
            </a:r>
          </a:p>
          <a:p>
            <a:pPr fontAlgn="base"/>
            <a:r>
              <a:rPr lang="en-US" sz="2400" dirty="0">
                <a:latin typeface="Calibri" panose="020F0502020204030204" pitchFamily="34" charset="0"/>
                <a:cs typeface="Calibri" panose="020F0502020204030204" pitchFamily="34" charset="0"/>
              </a:rPr>
              <a:t>Increased active learning instruction in ALP.</a:t>
            </a:r>
          </a:p>
          <a:p>
            <a:pPr fontAlgn="base"/>
            <a:r>
              <a:rPr lang="en-US" sz="2400" dirty="0">
                <a:latin typeface="Calibri" panose="020F0502020204030204" pitchFamily="34" charset="0"/>
                <a:cs typeface="Calibri" panose="020F0502020204030204" pitchFamily="34" charset="0"/>
              </a:rPr>
              <a:t>Increased student engagement in active learning for those in ALP.</a:t>
            </a:r>
          </a:p>
          <a:p>
            <a:pPr fontAlgn="base"/>
            <a:r>
              <a:rPr lang="en-US" sz="2400" dirty="0">
                <a:latin typeface="Calibri" panose="020F0502020204030204" pitchFamily="34" charset="0"/>
                <a:cs typeface="Calibri" panose="020F0502020204030204" pitchFamily="34" charset="0"/>
              </a:rPr>
              <a:t>Improved or differential student outcomes, both cognitive and non-cognitive, for those enrolled in classes held in ALP.</a:t>
            </a:r>
          </a:p>
        </p:txBody>
      </p:sp>
      <p:sp>
        <p:nvSpPr>
          <p:cNvPr id="5" name="Google Shape;325;p41"/>
          <p:cNvSpPr txBox="1">
            <a:spLocks/>
          </p:cNvSpPr>
          <p:nvPr/>
        </p:nvSpPr>
        <p:spPr>
          <a:xfrm>
            <a:off x="415600" y="1242766"/>
            <a:ext cx="11360800" cy="13861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5994"/>
              </a:buClr>
              <a:buSzPts val="3000"/>
              <a:buFont typeface="Raleway"/>
              <a:buNone/>
              <a:defRPr sz="3000" b="0" i="0" u="none" strike="noStrike" cap="none">
                <a:solidFill>
                  <a:srgbClr val="005994"/>
                </a:solidFill>
                <a:latin typeface="Raleway"/>
                <a:ea typeface="Raleway"/>
                <a:cs typeface="Raleway"/>
                <a:sym typeface="Raleway"/>
              </a:defRPr>
            </a:lvl1pPr>
            <a:lvl2pPr marR="0" lvl="1" algn="l" rtl="0">
              <a:lnSpc>
                <a:spcPct val="100000"/>
              </a:lnSpc>
              <a:spcBef>
                <a:spcPts val="0"/>
              </a:spcBef>
              <a:spcAft>
                <a:spcPts val="0"/>
              </a:spcAft>
              <a:buClr>
                <a:schemeClr val="dk1"/>
              </a:buClr>
              <a:buSzPts val="3000"/>
              <a:buFont typeface="Raleway"/>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0" i="0" u="none" strike="noStrike" cap="none">
                <a:solidFill>
                  <a:schemeClr val="dk1"/>
                </a:solidFill>
                <a:latin typeface="Raleway"/>
                <a:ea typeface="Raleway"/>
                <a:cs typeface="Raleway"/>
                <a:sym typeface="Raleway"/>
              </a:defRPr>
            </a:lvl9pPr>
          </a:lstStyle>
          <a:p>
            <a:pPr algn="ctr"/>
            <a:r>
              <a:rPr lang="en-US" sz="2800" kern="0" dirty="0" smtClean="0">
                <a:latin typeface="Calibri" panose="020F0502020204030204" pitchFamily="34" charset="0"/>
                <a:cs typeface="Calibri" panose="020F0502020204030204" pitchFamily="34" charset="0"/>
              </a:rPr>
              <a:t>This is not a full look at our assessment outcomes, as there are a few people in the process of publishing this data. However, what we have seen is:</a:t>
            </a:r>
            <a:endParaRPr lang="en-US" sz="28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77360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4338" name="Picture 2" descr="https://lh6.googleusercontent.com/z05TrOBd0M5mlI0k67btTK9E_5LydbXqjMvH5y2DCG8zdEzLRNFkJVQLYaNNdA_-Z-AyrOFD87AT2QY-yXXV5gmW8SJtDLDb9DsJp9tTRarYDr1qwr1DwWxyK-XI6Y_nsJpwSuaOG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 y="-803683"/>
            <a:ext cx="12188952" cy="824278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4" name="Rectangle 3"/>
          <p:cNvSpPr/>
          <p:nvPr/>
        </p:nvSpPr>
        <p:spPr>
          <a:xfrm>
            <a:off x="85060" y="6499301"/>
            <a:ext cx="2009553" cy="276999"/>
          </a:xfrm>
          <a:prstGeom prst="rect">
            <a:avLst/>
          </a:prstGeom>
        </p:spPr>
        <p:txBody>
          <a:bodyPr wrap="square">
            <a:spAutoFit/>
          </a:bodyPr>
          <a:lstStyle/>
          <a:p>
            <a:r>
              <a:rPr lang="en-US" sz="1200" dirty="0">
                <a:solidFill>
                  <a:srgbClr val="FFFFFF"/>
                </a:solidFill>
                <a:latin typeface="Lato" panose="020B0604020202020204" charset="0"/>
              </a:rPr>
              <a:t>Photo by Steve </a:t>
            </a:r>
            <a:r>
              <a:rPr lang="en-US" sz="1200" dirty="0" smtClean="0">
                <a:solidFill>
                  <a:srgbClr val="FFFFFF"/>
                </a:solidFill>
                <a:latin typeface="Lato" panose="020B0604020202020204" charset="0"/>
              </a:rPr>
              <a:t>Zylius/UCI</a:t>
            </a:r>
            <a:endParaRPr lang="en-US" sz="1200" dirty="0"/>
          </a:p>
        </p:txBody>
      </p:sp>
    </p:spTree>
    <p:extLst>
      <p:ext uri="{BB962C8B-B14F-4D97-AF65-F5344CB8AC3E}">
        <p14:creationId xmlns:p14="http://schemas.microsoft.com/office/powerpoint/2010/main" val="315055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2336800" y="17922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itle 1">
            <a:extLst>
              <a:ext uri="{FF2B5EF4-FFF2-40B4-BE49-F238E27FC236}">
                <a16:creationId xmlns:a16="http://schemas.microsoft.com/office/drawing/2014/main" id="{36EAB138-1A3E-45F6-9C2A-6AAB440F4B45}"/>
              </a:ext>
            </a:extLst>
          </p:cNvPr>
          <p:cNvSpPr>
            <a:spLocks noGrp="1"/>
          </p:cNvSpPr>
          <p:nvPr>
            <p:ph type="title"/>
          </p:nvPr>
        </p:nvSpPr>
        <p:spPr>
          <a:xfrm>
            <a:off x="0" y="136525"/>
            <a:ext cx="121920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Opportunities &amp; Challenges</a:t>
            </a:r>
            <a:endParaRPr lang="en-US" sz="4000" dirty="0">
              <a:cs typeface="Arial" panose="020B0604020202020204" pitchFamily="34" charset="0"/>
            </a:endParaRPr>
          </a:p>
        </p:txBody>
      </p:sp>
      <p:sp>
        <p:nvSpPr>
          <p:cNvPr id="9" name="Title 1">
            <a:extLst>
              <a:ext uri="{FF2B5EF4-FFF2-40B4-BE49-F238E27FC236}">
                <a16:creationId xmlns:a16="http://schemas.microsoft.com/office/drawing/2014/main" id="{36EAB138-1A3E-45F6-9C2A-6AAB440F4B45}"/>
              </a:ext>
            </a:extLst>
          </p:cNvPr>
          <p:cNvSpPr txBox="1">
            <a:spLocks/>
          </p:cNvSpPr>
          <p:nvPr/>
        </p:nvSpPr>
        <p:spPr>
          <a:xfrm>
            <a:off x="1227219" y="1448302"/>
            <a:ext cx="4572000" cy="4874554"/>
          </a:xfrm>
          <a:prstGeom prst="rect">
            <a:avLst/>
          </a:prstGeom>
          <a:solidFill>
            <a:srgbClr val="9933FF"/>
          </a:solidFill>
          <a:effectLst>
            <a:outerShdw blurRad="63500" dist="63500" dir="2700000" algn="tl" rotWithShape="0">
              <a:prstClr val="black">
                <a:alpha val="40000"/>
              </a:prst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342900" indent="-342900">
              <a:buFont typeface="Arial" panose="020B0604020202020204" pitchFamily="34" charset="0"/>
              <a:buChar char="•"/>
            </a:pPr>
            <a:r>
              <a:rPr lang="en-US" sz="2000" b="0" dirty="0" smtClean="0">
                <a:latin typeface="+mn-lt"/>
                <a:cs typeface="Arial" panose="020B0604020202020204" pitchFamily="34" charset="0"/>
              </a:rPr>
              <a:t>More classroom spaces to meet demand</a:t>
            </a:r>
          </a:p>
          <a:p>
            <a:endParaRPr lang="en-US" sz="2000" b="0" dirty="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Additional collaborative learning spaces outside of the classroom</a:t>
            </a:r>
          </a:p>
          <a:p>
            <a:endParaRPr lang="en-US" sz="2000" b="0" dirty="0" smtClean="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Ability to designate more area per student in new construction versus renovated spaces</a:t>
            </a:r>
          </a:p>
          <a:p>
            <a:endParaRPr lang="en-US" sz="2000" b="0" dirty="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Elevation of the discussion around teaching and learning on campus</a:t>
            </a:r>
          </a:p>
          <a:p>
            <a:endParaRPr lang="en-US" sz="2000" b="0" dirty="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Added value placed on learner-centric instruction</a:t>
            </a:r>
          </a:p>
        </p:txBody>
      </p:sp>
      <p:sp>
        <p:nvSpPr>
          <p:cNvPr id="10" name="Title 1">
            <a:extLst>
              <a:ext uri="{FF2B5EF4-FFF2-40B4-BE49-F238E27FC236}">
                <a16:creationId xmlns:a16="http://schemas.microsoft.com/office/drawing/2014/main" id="{36EAB138-1A3E-45F6-9C2A-6AAB440F4B45}"/>
              </a:ext>
            </a:extLst>
          </p:cNvPr>
          <p:cNvSpPr txBox="1">
            <a:spLocks/>
          </p:cNvSpPr>
          <p:nvPr/>
        </p:nvSpPr>
        <p:spPr>
          <a:xfrm>
            <a:off x="6376736" y="1462088"/>
            <a:ext cx="4572000" cy="4874554"/>
          </a:xfrm>
          <a:prstGeom prst="rect">
            <a:avLst/>
          </a:prstGeom>
          <a:solidFill>
            <a:srgbClr val="F78D2D"/>
          </a:solidFill>
          <a:effectLst>
            <a:outerShdw blurRad="63500" dist="63500" dir="2700000" algn="tl" rotWithShape="0">
              <a:prstClr val="black">
                <a:alpha val="40000"/>
              </a:prst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342900" indent="-342900">
              <a:buFont typeface="Arial" panose="020B0604020202020204" pitchFamily="34" charset="0"/>
              <a:buChar char="•"/>
            </a:pPr>
            <a:r>
              <a:rPr lang="en-US" sz="2000" b="0" dirty="0" smtClean="0">
                <a:latin typeface="+mn-lt"/>
                <a:cs typeface="Arial" panose="020B0604020202020204" pitchFamily="34" charset="0"/>
              </a:rPr>
              <a:t>Preparing students and faculty for the change, including outreach and training</a:t>
            </a:r>
          </a:p>
          <a:p>
            <a:endParaRPr lang="en-US" sz="2000" b="0" dirty="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Staffing concerns for both training and ongoing support</a:t>
            </a:r>
          </a:p>
          <a:p>
            <a:endParaRPr lang="en-US" sz="2000" b="0" dirty="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Campus methodology changes for room reservations</a:t>
            </a:r>
          </a:p>
          <a:p>
            <a:endParaRPr lang="en-US" sz="2000" b="0" dirty="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Building management</a:t>
            </a:r>
          </a:p>
          <a:p>
            <a:pPr marL="342900" indent="-342900">
              <a:buFont typeface="Arial" panose="020B0604020202020204" pitchFamily="34" charset="0"/>
              <a:buChar char="•"/>
            </a:pPr>
            <a:endParaRPr lang="en-US" sz="2000" b="0" dirty="0" smtClean="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Design, technology, and furniture decision making</a:t>
            </a:r>
          </a:p>
          <a:p>
            <a:pPr marL="342900" indent="-342900">
              <a:buFont typeface="Arial" panose="020B0604020202020204" pitchFamily="34" charset="0"/>
              <a:buChar char="•"/>
            </a:pPr>
            <a:endParaRPr lang="en-US" sz="2000" b="0" dirty="0" smtClean="0">
              <a:latin typeface="+mn-lt"/>
              <a:cs typeface="Arial" panose="020B0604020202020204" pitchFamily="34" charset="0"/>
            </a:endParaRPr>
          </a:p>
          <a:p>
            <a:pPr marL="342900" indent="-342900">
              <a:buFont typeface="Arial" panose="020B0604020202020204" pitchFamily="34" charset="0"/>
              <a:buChar char="•"/>
            </a:pPr>
            <a:r>
              <a:rPr lang="en-US" sz="2000" b="0" dirty="0" smtClean="0">
                <a:latin typeface="+mn-lt"/>
                <a:cs typeface="Arial" panose="020B0604020202020204" pitchFamily="34" charset="0"/>
              </a:rPr>
              <a:t>Assessment of spaces and faculty</a:t>
            </a:r>
          </a:p>
        </p:txBody>
      </p:sp>
    </p:spTree>
    <p:extLst>
      <p:ext uri="{BB962C8B-B14F-4D97-AF65-F5344CB8AC3E}">
        <p14:creationId xmlns:p14="http://schemas.microsoft.com/office/powerpoint/2010/main" val="33841482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3314" name="Picture 2" descr="https://lh6.googleusercontent.com/8X2w8MBONBLRX9t0hINb1645iLezY92DVYTLqXH59zcTa_kdOfdUsY9ld2D66EzIv9iQ6PoKX4TveIrY7uNr6RPfW3c1BUi1R3DbseoaQvI3dh2-S14s9mk13LvKs7h3ShMts_Jonf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 y="-1011493"/>
            <a:ext cx="12188952" cy="7869493"/>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4" name="Rectangle 3"/>
          <p:cNvSpPr/>
          <p:nvPr/>
        </p:nvSpPr>
        <p:spPr>
          <a:xfrm>
            <a:off x="85060" y="6499301"/>
            <a:ext cx="2009553" cy="276999"/>
          </a:xfrm>
          <a:prstGeom prst="rect">
            <a:avLst/>
          </a:prstGeom>
        </p:spPr>
        <p:txBody>
          <a:bodyPr wrap="square">
            <a:spAutoFit/>
          </a:bodyPr>
          <a:lstStyle/>
          <a:p>
            <a:r>
              <a:rPr lang="en-US" sz="1200" dirty="0">
                <a:solidFill>
                  <a:srgbClr val="FFFFFF"/>
                </a:solidFill>
                <a:latin typeface="Lato" panose="020B0604020202020204" charset="0"/>
              </a:rPr>
              <a:t>Photo by Steve </a:t>
            </a:r>
            <a:r>
              <a:rPr lang="en-US" sz="1200" dirty="0" smtClean="0">
                <a:solidFill>
                  <a:srgbClr val="FFFFFF"/>
                </a:solidFill>
                <a:latin typeface="Lato" panose="020B0604020202020204" charset="0"/>
              </a:rPr>
              <a:t>Zylius/UCI</a:t>
            </a:r>
            <a:endParaRPr lang="en-US" sz="1200" dirty="0"/>
          </a:p>
        </p:txBody>
      </p:sp>
    </p:spTree>
    <p:extLst>
      <p:ext uri="{BB962C8B-B14F-4D97-AF65-F5344CB8AC3E}">
        <p14:creationId xmlns:p14="http://schemas.microsoft.com/office/powerpoint/2010/main" val="17470141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EAB138-1A3E-45F6-9C2A-6AAB440F4B45}"/>
              </a:ext>
            </a:extLst>
          </p:cNvPr>
          <p:cNvSpPr txBox="1">
            <a:spLocks/>
          </p:cNvSpPr>
          <p:nvPr/>
        </p:nvSpPr>
        <p:spPr>
          <a:xfrm>
            <a:off x="860258" y="1519238"/>
            <a:ext cx="10471484" cy="4576762"/>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457200" indent="-457200">
              <a:lnSpc>
                <a:spcPct val="120000"/>
              </a:lnSpc>
              <a:buFont typeface="Arial" panose="020B0604020202020204" pitchFamily="34" charset="0"/>
              <a:buChar char="•"/>
            </a:pPr>
            <a:r>
              <a:rPr lang="en-US" sz="2900" b="0" dirty="0" smtClean="0">
                <a:latin typeface="+mn-lt"/>
                <a:cs typeface="Arial" panose="020B0604020202020204" pitchFamily="34" charset="0"/>
              </a:rPr>
              <a:t>Bring relevant stakeholders into the process early</a:t>
            </a:r>
          </a:p>
          <a:p>
            <a:pPr marL="457200" indent="-457200">
              <a:lnSpc>
                <a:spcPct val="120000"/>
              </a:lnSpc>
              <a:buFont typeface="Arial" panose="020B0604020202020204" pitchFamily="34" charset="0"/>
              <a:buChar char="•"/>
            </a:pPr>
            <a:r>
              <a:rPr lang="en-US" sz="2900" b="0" dirty="0" smtClean="0">
                <a:latin typeface="+mn-lt"/>
                <a:cs typeface="Arial" panose="020B0604020202020204" pitchFamily="34" charset="0"/>
              </a:rPr>
              <a:t>Determine key drivers of timeline (e.g. course scheduling)</a:t>
            </a:r>
          </a:p>
          <a:p>
            <a:pPr marL="457200" indent="-457200">
              <a:lnSpc>
                <a:spcPct val="120000"/>
              </a:lnSpc>
              <a:buFont typeface="Arial" panose="020B0604020202020204" pitchFamily="34" charset="0"/>
              <a:buChar char="•"/>
            </a:pPr>
            <a:r>
              <a:rPr lang="en-US" sz="2900" b="0" dirty="0" smtClean="0">
                <a:latin typeface="+mn-lt"/>
                <a:cs typeface="Arial" panose="020B0604020202020204" pitchFamily="34" charset="0"/>
              </a:rPr>
              <a:t>Use multiple formats for outreach, development, and training</a:t>
            </a:r>
          </a:p>
          <a:p>
            <a:pPr marL="457200" indent="-457200">
              <a:lnSpc>
                <a:spcPct val="120000"/>
              </a:lnSpc>
              <a:buFont typeface="Arial" panose="020B0604020202020204" pitchFamily="34" charset="0"/>
              <a:buChar char="•"/>
            </a:pPr>
            <a:r>
              <a:rPr lang="en-US" sz="2900" b="0" dirty="0" smtClean="0">
                <a:latin typeface="+mn-lt"/>
                <a:cs typeface="Arial" panose="020B0604020202020204" pitchFamily="34" charset="0"/>
              </a:rPr>
              <a:t>Ask what it means for ALCs to “work”</a:t>
            </a:r>
          </a:p>
          <a:p>
            <a:pPr marL="457200" indent="-457200">
              <a:lnSpc>
                <a:spcPct val="120000"/>
              </a:lnSpc>
              <a:buFont typeface="Arial" panose="020B0604020202020204" pitchFamily="34" charset="0"/>
              <a:buChar char="•"/>
            </a:pPr>
            <a:endParaRPr lang="en-US" sz="2900" b="0" dirty="0" smtClean="0">
              <a:latin typeface="+mn-lt"/>
              <a:cs typeface="Arial" panose="020B0604020202020204" pitchFamily="34" charset="0"/>
            </a:endParaRPr>
          </a:p>
          <a:p>
            <a:pPr marL="457200" indent="-457200">
              <a:lnSpc>
                <a:spcPct val="120000"/>
              </a:lnSpc>
              <a:buFont typeface="Arial" panose="020B0604020202020204" pitchFamily="34" charset="0"/>
              <a:buChar char="•"/>
            </a:pPr>
            <a:r>
              <a:rPr lang="en-US" sz="2900" b="0" dirty="0" smtClean="0">
                <a:latin typeface="+mn-lt"/>
                <a:cs typeface="Arial" panose="020B0604020202020204" pitchFamily="34" charset="0"/>
              </a:rPr>
              <a:t>The building has changed campus culture</a:t>
            </a:r>
          </a:p>
          <a:p>
            <a:pPr marL="457200" indent="-457200">
              <a:lnSpc>
                <a:spcPct val="120000"/>
              </a:lnSpc>
              <a:buFont typeface="Arial" panose="020B0604020202020204" pitchFamily="34" charset="0"/>
              <a:buChar char="•"/>
            </a:pPr>
            <a:r>
              <a:rPr lang="en-US" sz="2900" b="0" dirty="0" smtClean="0">
                <a:latin typeface="+mn-lt"/>
                <a:cs typeface="Arial" panose="020B0604020202020204" pitchFamily="34" charset="0"/>
              </a:rPr>
              <a:t>It has led to investment in additional classroom renovation projects</a:t>
            </a:r>
          </a:p>
          <a:p>
            <a:pPr marL="457200" indent="-457200">
              <a:lnSpc>
                <a:spcPct val="120000"/>
              </a:lnSpc>
              <a:buFont typeface="Arial" panose="020B0604020202020204" pitchFamily="34" charset="0"/>
              <a:buChar char="•"/>
            </a:pPr>
            <a:r>
              <a:rPr lang="en-US" sz="2900" b="0" dirty="0" smtClean="0">
                <a:latin typeface="+mn-lt"/>
                <a:cs typeface="Arial" panose="020B0604020202020204" pitchFamily="34" charset="0"/>
              </a:rPr>
              <a:t>It is almost too successful</a:t>
            </a:r>
          </a:p>
          <a:p>
            <a:pPr marL="1371600" lvl="2" indent="-457200">
              <a:lnSpc>
                <a:spcPct val="120000"/>
              </a:lnSpc>
              <a:buFont typeface="Arial" panose="020B0604020202020204" pitchFamily="34" charset="0"/>
              <a:buChar char="•"/>
            </a:pPr>
            <a:endParaRPr lang="en-US" sz="100" b="0" dirty="0" smtClean="0">
              <a:latin typeface="+mn-lt"/>
              <a:cs typeface="Arial" panose="020B0604020202020204" pitchFamily="34" charset="0"/>
            </a:endParaRPr>
          </a:p>
          <a:p>
            <a:pPr defTabSz="457200">
              <a:lnSpc>
                <a:spcPct val="120000"/>
              </a:lnSpc>
              <a:tabLst>
                <a:tab pos="457200" algn="l"/>
              </a:tabLst>
            </a:pPr>
            <a:r>
              <a:rPr lang="en-US" sz="2800" b="0" dirty="0" smtClean="0">
                <a:latin typeface="+mn-lt"/>
                <a:cs typeface="Arial" panose="020B0604020202020204" pitchFamily="34" charset="0"/>
              </a:rPr>
              <a:t>	- How do you support the facility for events, after hours requests?</a:t>
            </a:r>
          </a:p>
          <a:p>
            <a:pPr defTabSz="457200">
              <a:lnSpc>
                <a:spcPct val="120000"/>
              </a:lnSpc>
              <a:tabLst>
                <a:tab pos="457200" algn="l"/>
              </a:tabLst>
            </a:pPr>
            <a:r>
              <a:rPr lang="en-US" sz="2800" b="0" dirty="0">
                <a:latin typeface="+mn-lt"/>
                <a:cs typeface="Arial" panose="020B0604020202020204" pitchFamily="34" charset="0"/>
              </a:rPr>
              <a:t>	</a:t>
            </a:r>
            <a:r>
              <a:rPr lang="en-US" sz="2800" b="0" dirty="0" smtClean="0">
                <a:latin typeface="+mn-lt"/>
                <a:cs typeface="Arial" panose="020B0604020202020204" pitchFamily="34" charset="0"/>
              </a:rPr>
              <a:t>- Some faculty have adapted their teaching style to the</a:t>
            </a:r>
            <a:r>
              <a:rPr lang="en-US" sz="2800" b="0" dirty="0" smtClean="0">
                <a:latin typeface="+mn-lt"/>
                <a:cs typeface="Arial" panose="020B0604020202020204" pitchFamily="34" charset="0"/>
              </a:rPr>
              <a:t> rooms,</a:t>
            </a:r>
          </a:p>
          <a:p>
            <a:pPr defTabSz="457200">
              <a:lnSpc>
                <a:spcPct val="120000"/>
              </a:lnSpc>
              <a:tabLst>
                <a:tab pos="457200" algn="l"/>
              </a:tabLst>
            </a:pPr>
            <a:r>
              <a:rPr lang="en-US" sz="2800" b="0" dirty="0">
                <a:latin typeface="+mn-lt"/>
                <a:cs typeface="Arial" panose="020B0604020202020204" pitchFamily="34" charset="0"/>
              </a:rPr>
              <a:t>	</a:t>
            </a:r>
            <a:r>
              <a:rPr lang="en-US" sz="2800" b="0" dirty="0" smtClean="0">
                <a:latin typeface="+mn-lt"/>
                <a:cs typeface="Arial" panose="020B0604020202020204" pitchFamily="34" charset="0"/>
              </a:rPr>
              <a:t>  </a:t>
            </a:r>
            <a:r>
              <a:rPr lang="en-US" sz="2800" b="0" dirty="0" smtClean="0">
                <a:latin typeface="+mn-lt"/>
                <a:cs typeface="Arial" panose="020B0604020202020204" pitchFamily="34" charset="0"/>
              </a:rPr>
              <a:t>but now are having trouble getting courses booked there</a:t>
            </a:r>
            <a:endParaRPr lang="en-US" sz="2800" b="0" dirty="0" smtClean="0">
              <a:latin typeface="+mn-lt"/>
              <a:cs typeface="Arial" panose="020B0604020202020204" pitchFamily="34" charset="0"/>
            </a:endParaRPr>
          </a:p>
        </p:txBody>
      </p:sp>
      <p:sp>
        <p:nvSpPr>
          <p:cNvPr id="5" name="Title 1">
            <a:extLst>
              <a:ext uri="{FF2B5EF4-FFF2-40B4-BE49-F238E27FC236}">
                <a16:creationId xmlns:a16="http://schemas.microsoft.com/office/drawing/2014/main" id="{36EAB138-1A3E-45F6-9C2A-6AAB440F4B45}"/>
              </a:ext>
            </a:extLst>
          </p:cNvPr>
          <p:cNvSpPr txBox="1">
            <a:spLocks/>
          </p:cNvSpPr>
          <p:nvPr/>
        </p:nvSpPr>
        <p:spPr>
          <a:xfrm>
            <a:off x="0" y="193675"/>
            <a:ext cx="12192000" cy="1325563"/>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r>
              <a:rPr lang="en-US" sz="4000" dirty="0" smtClean="0">
                <a:cs typeface="Arial" panose="020B0604020202020204" pitchFamily="34" charset="0"/>
              </a:rPr>
              <a:t>TAKEAWAYS / SURPRISES</a:t>
            </a:r>
            <a:endParaRPr lang="en-US" sz="4000" dirty="0">
              <a:cs typeface="Arial" panose="020B0604020202020204" pitchFamily="34" charset="0"/>
            </a:endParaRPr>
          </a:p>
        </p:txBody>
      </p:sp>
    </p:spTree>
    <p:extLst>
      <p:ext uri="{BB962C8B-B14F-4D97-AF65-F5344CB8AC3E}">
        <p14:creationId xmlns:p14="http://schemas.microsoft.com/office/powerpoint/2010/main" val="37723312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838200" y="136525"/>
            <a:ext cx="105156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Campus Culture</a:t>
            </a:r>
            <a:endParaRPr lang="en-US" sz="4000" dirty="0">
              <a:cs typeface="Arial" panose="020B0604020202020204" pitchFamily="34" charset="0"/>
            </a:endParaRPr>
          </a:p>
        </p:txBody>
      </p:sp>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462088"/>
            <a:ext cx="10515600" cy="4919663"/>
          </a:xfrm>
          <a:prstGeom prst="rect">
            <a:avLst/>
          </a:prstGeom>
        </p:spPr>
        <p:txBody>
          <a:bodyPr vert="horz" lIns="91440" tIns="45720" rIns="91440" bIns="45720" rtlCol="0" anchor="t">
            <a:normAutofit fontScale="67500" lnSpcReduction="200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defTabSz="457200">
              <a:lnSpc>
                <a:spcPct val="120000"/>
              </a:lnSpc>
              <a:tabLst>
                <a:tab pos="457200" algn="l"/>
              </a:tabLst>
            </a:pPr>
            <a:r>
              <a:rPr lang="en-US" sz="4700" b="0" dirty="0">
                <a:latin typeface="+mn-lt"/>
                <a:cs typeface="Arial" panose="020B0604020202020204" pitchFamily="34" charset="0"/>
              </a:rPr>
              <a:t>The building immediately became a strong campus symbol and has impacted campus </a:t>
            </a:r>
            <a:r>
              <a:rPr lang="en-US" sz="4700" b="0" dirty="0" smtClean="0">
                <a:latin typeface="+mn-lt"/>
                <a:cs typeface="Arial" panose="020B0604020202020204" pitchFamily="34" charset="0"/>
              </a:rPr>
              <a:t>culture</a:t>
            </a:r>
          </a:p>
          <a:p>
            <a:pPr defTabSz="457200">
              <a:lnSpc>
                <a:spcPct val="120000"/>
              </a:lnSpc>
              <a:tabLst>
                <a:tab pos="457200" algn="l"/>
              </a:tabLst>
            </a:pPr>
            <a:endParaRPr lang="en-US" sz="4000" b="0" dirty="0" smtClean="0">
              <a:latin typeface="+mn-lt"/>
              <a:cs typeface="Arial" panose="020B0604020202020204" pitchFamily="34" charset="0"/>
            </a:endParaRPr>
          </a:p>
          <a:p>
            <a:pPr indent="-457200" defTabSz="457200">
              <a:lnSpc>
                <a:spcPct val="120000"/>
              </a:lnSpc>
              <a:buFont typeface="Arial" panose="020B0604020202020204" pitchFamily="34" charset="0"/>
              <a:buChar char="•"/>
              <a:tabLst>
                <a:tab pos="457200" algn="l"/>
              </a:tabLst>
            </a:pPr>
            <a:r>
              <a:rPr lang="en-US" sz="4000" b="0" dirty="0" smtClean="0">
                <a:latin typeface="+mn-lt"/>
                <a:cs typeface="Arial" panose="020B0604020202020204" pitchFamily="34" charset="0"/>
              </a:rPr>
              <a:t>It’s a showpiece building focused on our core 	teaching mission</a:t>
            </a:r>
          </a:p>
          <a:p>
            <a:pPr indent="-457200" defTabSz="457200">
              <a:lnSpc>
                <a:spcPct val="120000"/>
              </a:lnSpc>
              <a:buFont typeface="Arial" panose="020B0604020202020204" pitchFamily="34" charset="0"/>
              <a:buChar char="•"/>
              <a:tabLst>
                <a:tab pos="457200" algn="l"/>
              </a:tabLst>
            </a:pPr>
            <a:r>
              <a:rPr lang="en-US" sz="4000" b="0" dirty="0" smtClean="0">
                <a:latin typeface="+mn-lt"/>
                <a:cs typeface="Arial" panose="020B0604020202020204" pitchFamily="34" charset="0"/>
              </a:rPr>
              <a:t>It provides multi-discipline accessibility</a:t>
            </a:r>
          </a:p>
          <a:p>
            <a:pPr indent="-457200" defTabSz="457200">
              <a:lnSpc>
                <a:spcPct val="120000"/>
              </a:lnSpc>
              <a:buFont typeface="Arial" panose="020B0604020202020204" pitchFamily="34" charset="0"/>
              <a:buChar char="•"/>
              <a:tabLst>
                <a:tab pos="457200" algn="l"/>
              </a:tabLst>
            </a:pPr>
            <a:r>
              <a:rPr lang="en-US" sz="4000" b="0" dirty="0" smtClean="0">
                <a:latin typeface="+mn-lt"/>
                <a:cs typeface="Arial" panose="020B0604020202020204" pitchFamily="34" charset="0"/>
              </a:rPr>
              <a:t>It has become a marketing/development/recruiting tool</a:t>
            </a:r>
            <a:endParaRPr lang="en-US" sz="4000" b="0" dirty="0">
              <a:latin typeface="+mn-lt"/>
              <a:cs typeface="Arial" panose="020B0604020202020204" pitchFamily="34" charset="0"/>
            </a:endParaRPr>
          </a:p>
          <a:p>
            <a:pPr indent="-457200" defTabSz="457200">
              <a:lnSpc>
                <a:spcPct val="120000"/>
              </a:lnSpc>
              <a:buFont typeface="Arial" panose="020B0604020202020204" pitchFamily="34" charset="0"/>
              <a:buChar char="•"/>
              <a:tabLst>
                <a:tab pos="457200" algn="l"/>
              </a:tabLst>
            </a:pPr>
            <a:r>
              <a:rPr lang="en-US" sz="4000" b="0" dirty="0" smtClean="0">
                <a:latin typeface="+mn-lt"/>
                <a:cs typeface="Arial" panose="020B0604020202020204" pitchFamily="34" charset="0"/>
              </a:rPr>
              <a:t>It b</a:t>
            </a:r>
            <a:r>
              <a:rPr lang="en-US" sz="4000" b="0" dirty="0" smtClean="0">
                <a:latin typeface="+mn-lt"/>
                <a:cs typeface="Arial" panose="020B0604020202020204" pitchFamily="34" charset="0"/>
              </a:rPr>
              <a:t>rings </a:t>
            </a:r>
            <a:r>
              <a:rPr lang="en-US" sz="4000" b="0" dirty="0" smtClean="0">
                <a:latin typeface="+mn-lt"/>
                <a:cs typeface="Arial" panose="020B0604020202020204" pitchFamily="34" charset="0"/>
              </a:rPr>
              <a:t>students to the </a:t>
            </a:r>
            <a:r>
              <a:rPr lang="en-US" sz="4000" b="0" dirty="0" smtClean="0">
                <a:latin typeface="+mn-lt"/>
                <a:cs typeface="Arial" panose="020B0604020202020204" pitchFamily="34" charset="0"/>
              </a:rPr>
              <a:t>building for more than just classes</a:t>
            </a:r>
            <a:endParaRPr lang="en-US" sz="4000" b="0" dirty="0" smtClean="0">
              <a:latin typeface="+mn-lt"/>
              <a:cs typeface="Arial" panose="020B0604020202020204" pitchFamily="34" charset="0"/>
            </a:endParaRPr>
          </a:p>
          <a:p>
            <a:pPr defTabSz="457200">
              <a:lnSpc>
                <a:spcPct val="120000"/>
              </a:lnSpc>
              <a:tabLst>
                <a:tab pos="457200" algn="l"/>
              </a:tabLst>
            </a:pPr>
            <a:r>
              <a:rPr lang="en-US" sz="4000" b="0" dirty="0">
                <a:latin typeface="+mn-lt"/>
                <a:cs typeface="Arial" panose="020B0604020202020204" pitchFamily="34" charset="0"/>
              </a:rPr>
              <a:t>	</a:t>
            </a:r>
            <a:r>
              <a:rPr lang="en-US" sz="4000" b="0" dirty="0" smtClean="0">
                <a:latin typeface="+mn-lt"/>
                <a:cs typeface="Arial" panose="020B0604020202020204" pitchFamily="34" charset="0"/>
              </a:rPr>
              <a:t>	- </a:t>
            </a:r>
            <a:r>
              <a:rPr lang="en-US" sz="4000" b="0" dirty="0" smtClean="0">
                <a:latin typeface="+mn-lt"/>
                <a:cs typeface="Arial" panose="020B0604020202020204" pitchFamily="34" charset="0"/>
              </a:rPr>
              <a:t>Learning </a:t>
            </a:r>
            <a:r>
              <a:rPr lang="en-US" sz="4000" b="0" dirty="0" smtClean="0">
                <a:latin typeface="+mn-lt"/>
                <a:cs typeface="Arial" panose="020B0604020202020204" pitchFamily="34" charset="0"/>
              </a:rPr>
              <a:t>&amp; Academic Resource Center – tutoring &amp; workshops</a:t>
            </a:r>
          </a:p>
          <a:p>
            <a:pPr defTabSz="457200">
              <a:lnSpc>
                <a:spcPct val="120000"/>
              </a:lnSpc>
              <a:tabLst>
                <a:tab pos="457200" algn="l"/>
              </a:tabLst>
            </a:pPr>
            <a:r>
              <a:rPr lang="en-US" sz="4000" b="0" dirty="0">
                <a:latin typeface="+mn-lt"/>
                <a:cs typeface="Arial" panose="020B0604020202020204" pitchFamily="34" charset="0"/>
              </a:rPr>
              <a:t>	</a:t>
            </a:r>
            <a:r>
              <a:rPr lang="en-US" sz="4000" b="0" dirty="0" smtClean="0">
                <a:latin typeface="+mn-lt"/>
                <a:cs typeface="Arial" panose="020B0604020202020204" pitchFamily="34" charset="0"/>
              </a:rPr>
              <a:t>	- It’s i</a:t>
            </a:r>
            <a:r>
              <a:rPr lang="en-US" sz="4000" b="0" dirty="0" smtClean="0">
                <a:latin typeface="+mn-lt"/>
                <a:cs typeface="Arial" panose="020B0604020202020204" pitchFamily="34" charset="0"/>
              </a:rPr>
              <a:t>nviting </a:t>
            </a:r>
            <a:r>
              <a:rPr lang="en-US" sz="4000" b="0" dirty="0" smtClean="0">
                <a:latin typeface="+mn-lt"/>
                <a:cs typeface="Arial" panose="020B0604020202020204" pitchFamily="34" charset="0"/>
              </a:rPr>
              <a:t>w/</a:t>
            </a:r>
            <a:r>
              <a:rPr lang="en-US" sz="4000" b="0" dirty="0" smtClean="0">
                <a:latin typeface="+mn-lt"/>
                <a:cs typeface="Arial" panose="020B0604020202020204" pitchFamily="34" charset="0"/>
              </a:rPr>
              <a:t> </a:t>
            </a:r>
            <a:r>
              <a:rPr lang="en-US" sz="4000" b="0" dirty="0" smtClean="0">
                <a:latin typeface="+mn-lt"/>
                <a:cs typeface="Arial" panose="020B0604020202020204" pitchFamily="34" charset="0"/>
              </a:rPr>
              <a:t>natural </a:t>
            </a:r>
            <a:r>
              <a:rPr lang="en-US" sz="4000" b="0" dirty="0" smtClean="0">
                <a:latin typeface="+mn-lt"/>
                <a:cs typeface="Arial" panose="020B0604020202020204" pitchFamily="34" charset="0"/>
              </a:rPr>
              <a:t>light and lounge &amp; study areas</a:t>
            </a:r>
          </a:p>
          <a:p>
            <a:pPr defTabSz="457200">
              <a:lnSpc>
                <a:spcPct val="120000"/>
              </a:lnSpc>
              <a:tabLst>
                <a:tab pos="457200" algn="l"/>
              </a:tabLst>
            </a:pPr>
            <a:r>
              <a:rPr lang="en-US" sz="4000" b="0" dirty="0">
                <a:latin typeface="+mn-lt"/>
                <a:cs typeface="Arial" panose="020B0604020202020204" pitchFamily="34" charset="0"/>
              </a:rPr>
              <a:t>	</a:t>
            </a:r>
            <a:r>
              <a:rPr lang="en-US" sz="4000" b="0" dirty="0" smtClean="0">
                <a:latin typeface="+mn-lt"/>
                <a:cs typeface="Arial" panose="020B0604020202020204" pitchFamily="34" charset="0"/>
              </a:rPr>
              <a:t>	  with</a:t>
            </a:r>
            <a:r>
              <a:rPr lang="en-US" sz="4000" b="0" dirty="0" smtClean="0">
                <a:latin typeface="+mn-lt"/>
                <a:cs typeface="Arial" panose="020B0604020202020204" pitchFamily="34" charset="0"/>
              </a:rPr>
              <a:t> </a:t>
            </a:r>
            <a:r>
              <a:rPr lang="en-US" sz="4000" b="0" dirty="0" smtClean="0">
                <a:latin typeface="+mn-lt"/>
                <a:cs typeface="Arial" panose="020B0604020202020204" pitchFamily="34" charset="0"/>
              </a:rPr>
              <a:t>exterior views</a:t>
            </a:r>
          </a:p>
          <a:p>
            <a:pPr indent="-457200" defTabSz="457200">
              <a:lnSpc>
                <a:spcPct val="120000"/>
              </a:lnSpc>
              <a:buFont typeface="Arial" panose="020B0604020202020204" pitchFamily="34" charset="0"/>
              <a:buChar char="•"/>
              <a:tabLst>
                <a:tab pos="457200" algn="l"/>
              </a:tabLst>
            </a:pPr>
            <a:r>
              <a:rPr lang="en-US" sz="4000" b="0" dirty="0" smtClean="0">
                <a:latin typeface="+mn-lt"/>
                <a:cs typeface="Arial" panose="020B0604020202020204" pitchFamily="34" charset="0"/>
              </a:rPr>
              <a:t>It brings a s</a:t>
            </a:r>
            <a:r>
              <a:rPr lang="en-US" sz="4000" b="0" dirty="0" smtClean="0">
                <a:latin typeface="+mn-lt"/>
                <a:cs typeface="Arial" panose="020B0604020202020204" pitchFamily="34" charset="0"/>
              </a:rPr>
              <a:t>ense </a:t>
            </a:r>
            <a:r>
              <a:rPr lang="en-US" sz="4000" b="0" dirty="0" smtClean="0">
                <a:latin typeface="+mn-lt"/>
                <a:cs typeface="Arial" panose="020B0604020202020204" pitchFamily="34" charset="0"/>
              </a:rPr>
              <a:t>of </a:t>
            </a:r>
            <a:r>
              <a:rPr lang="en-US" sz="4000" b="0" dirty="0" smtClean="0">
                <a:latin typeface="+mn-lt"/>
                <a:cs typeface="Arial" panose="020B0604020202020204" pitchFamily="34" charset="0"/>
              </a:rPr>
              <a:t>pride</a:t>
            </a:r>
            <a:endParaRPr lang="en-US" sz="4000" b="0" dirty="0" smtClean="0">
              <a:latin typeface="+mn-lt"/>
              <a:cs typeface="Arial" panose="020B0604020202020204" pitchFamily="34" charset="0"/>
            </a:endParaRPr>
          </a:p>
        </p:txBody>
      </p:sp>
    </p:spTree>
    <p:extLst>
      <p:ext uri="{BB962C8B-B14F-4D97-AF65-F5344CB8AC3E}">
        <p14:creationId xmlns:p14="http://schemas.microsoft.com/office/powerpoint/2010/main" val="12394853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838200" y="136525"/>
            <a:ext cx="105156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Surprises</a:t>
            </a:r>
            <a:endParaRPr lang="en-US" sz="4000" dirty="0">
              <a:cs typeface="Arial" panose="020B0604020202020204" pitchFamily="34" charset="0"/>
            </a:endParaRPr>
          </a:p>
        </p:txBody>
      </p:sp>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462088"/>
            <a:ext cx="10515600" cy="491966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457200" indent="-457200" defTabSz="457200">
              <a:lnSpc>
                <a:spcPct val="100000"/>
              </a:lnSpc>
              <a:buFont typeface="Arial" panose="020B0604020202020204" pitchFamily="34" charset="0"/>
              <a:buChar char="•"/>
              <a:tabLst>
                <a:tab pos="457200" algn="l"/>
              </a:tabLst>
            </a:pPr>
            <a:r>
              <a:rPr lang="en-US" sz="2800" b="0" dirty="0" smtClean="0">
                <a:latin typeface="+mn-lt"/>
                <a:cs typeface="Arial" panose="020B0604020202020204" pitchFamily="34" charset="0"/>
              </a:rPr>
              <a:t>Lounge and study furniture was used (and moved around) immediately</a:t>
            </a:r>
          </a:p>
          <a:p>
            <a:pPr indent="-457200" defTabSz="457200">
              <a:lnSpc>
                <a:spcPct val="100000"/>
              </a:lnSpc>
              <a:buFont typeface="Arial" panose="020B0604020202020204" pitchFamily="34" charset="0"/>
              <a:buChar char="•"/>
              <a:tabLst>
                <a:tab pos="457200" algn="l"/>
              </a:tabLst>
            </a:pPr>
            <a:r>
              <a:rPr lang="en-US" sz="2800" b="0" dirty="0" smtClean="0">
                <a:latin typeface="+mn-lt"/>
                <a:cs typeface="Arial" panose="020B0604020202020204" pitchFamily="34" charset="0"/>
              </a:rPr>
              <a:t>We are still making adjustments to equipment and furniture</a:t>
            </a:r>
          </a:p>
          <a:p>
            <a:pPr indent="-457200" defTabSz="457200">
              <a:lnSpc>
                <a:spcPct val="100000"/>
              </a:lnSpc>
              <a:buFont typeface="Arial" panose="020B0604020202020204" pitchFamily="34" charset="0"/>
              <a:buChar char="•"/>
              <a:tabLst>
                <a:tab pos="457200" algn="l"/>
              </a:tabLst>
            </a:pPr>
            <a:r>
              <a:rPr lang="en-US" sz="2800" b="0" dirty="0" smtClean="0">
                <a:latin typeface="+mn-lt"/>
                <a:cs typeface="Arial" panose="020B0604020202020204" pitchFamily="34" charset="0"/>
              </a:rPr>
              <a:t>It has been in high demand for special events, and we’ve had to 	manage expectations regarding support</a:t>
            </a:r>
            <a:endParaRPr lang="en-US" sz="2800" b="0" dirty="0">
              <a:latin typeface="+mn-lt"/>
              <a:cs typeface="Arial" panose="020B0604020202020204" pitchFamily="34" charset="0"/>
            </a:endParaRPr>
          </a:p>
          <a:p>
            <a:pPr indent="-457200" defTabSz="457200">
              <a:lnSpc>
                <a:spcPct val="100000"/>
              </a:lnSpc>
              <a:buFont typeface="Arial" panose="020B0604020202020204" pitchFamily="34" charset="0"/>
              <a:buChar char="•"/>
              <a:tabLst>
                <a:tab pos="457200" algn="l"/>
              </a:tabLst>
            </a:pPr>
            <a:r>
              <a:rPr lang="en-US" sz="2800" b="0" dirty="0" smtClean="0">
                <a:latin typeface="+mn-lt"/>
                <a:cs typeface="Arial" panose="020B0604020202020204" pitchFamily="34" charset="0"/>
              </a:rPr>
              <a:t>Building management without a true, dedicated facilities manager is 	an extra challenge</a:t>
            </a:r>
          </a:p>
          <a:p>
            <a:pPr indent="-457200" defTabSz="457200">
              <a:lnSpc>
                <a:spcPct val="100000"/>
              </a:lnSpc>
              <a:buFont typeface="Arial" panose="020B0604020202020204" pitchFamily="34" charset="0"/>
              <a:buChar char="•"/>
              <a:tabLst>
                <a:tab pos="457200" algn="l"/>
              </a:tabLst>
            </a:pPr>
            <a:r>
              <a:rPr lang="en-US" sz="2800" b="0" dirty="0" smtClean="0">
                <a:latin typeface="+mn-lt"/>
                <a:cs typeface="Arial" panose="020B0604020202020204" pitchFamily="34" charset="0"/>
              </a:rPr>
              <a:t>We’ll have to start preparing for refreshing this building-funded 	technology in only a few years.</a:t>
            </a:r>
          </a:p>
          <a:p>
            <a:pPr indent="-457200" defTabSz="457200">
              <a:lnSpc>
                <a:spcPct val="100000"/>
              </a:lnSpc>
              <a:buFont typeface="Arial" panose="020B0604020202020204" pitchFamily="34" charset="0"/>
              <a:buChar char="•"/>
              <a:tabLst>
                <a:tab pos="457200" algn="l"/>
              </a:tabLst>
            </a:pPr>
            <a:r>
              <a:rPr lang="en-US" sz="2800" b="0" dirty="0" smtClean="0">
                <a:latin typeface="+mn-lt"/>
                <a:cs typeface="Arial" panose="020B0604020202020204" pitchFamily="34" charset="0"/>
              </a:rPr>
              <a:t>When you rely on students using mobile devices, there’s a lot of 	mobile device support required</a:t>
            </a:r>
          </a:p>
          <a:p>
            <a:pPr indent="-457200" defTabSz="457200">
              <a:lnSpc>
                <a:spcPct val="100000"/>
              </a:lnSpc>
              <a:buFont typeface="Arial" panose="020B0604020202020204" pitchFamily="34" charset="0"/>
              <a:buChar char="•"/>
              <a:tabLst>
                <a:tab pos="457200" algn="l"/>
              </a:tabLst>
            </a:pPr>
            <a:r>
              <a:rPr lang="en-US" sz="2800" b="0" dirty="0" smtClean="0">
                <a:latin typeface="+mn-lt"/>
                <a:cs typeface="Arial" panose="020B0604020202020204" pitchFamily="34" charset="0"/>
              </a:rPr>
              <a:t>Only supporting 5 GHz </a:t>
            </a:r>
            <a:r>
              <a:rPr lang="en-US" sz="2800" b="0" dirty="0" err="1" smtClean="0">
                <a:latin typeface="+mn-lt"/>
                <a:cs typeface="Arial" panose="020B0604020202020204" pitchFamily="34" charset="0"/>
              </a:rPr>
              <a:t>WiFi</a:t>
            </a:r>
            <a:r>
              <a:rPr lang="en-US" sz="2800" b="0" dirty="0" smtClean="0">
                <a:latin typeface="+mn-lt"/>
                <a:cs typeface="Arial" panose="020B0604020202020204" pitchFamily="34" charset="0"/>
              </a:rPr>
              <a:t> causes problems</a:t>
            </a:r>
            <a:endParaRPr lang="en-US" sz="2800" b="0" dirty="0" smtClean="0">
              <a:latin typeface="+mn-lt"/>
              <a:cs typeface="Arial" panose="020B0604020202020204" pitchFamily="34" charset="0"/>
            </a:endParaRPr>
          </a:p>
        </p:txBody>
      </p:sp>
    </p:spTree>
    <p:extLst>
      <p:ext uri="{BB962C8B-B14F-4D97-AF65-F5344CB8AC3E}">
        <p14:creationId xmlns:p14="http://schemas.microsoft.com/office/powerpoint/2010/main" val="111219549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838200" y="136525"/>
            <a:ext cx="105156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Surprises</a:t>
            </a:r>
            <a:endParaRPr lang="en-US" sz="4000" dirty="0">
              <a:cs typeface="Arial" panose="020B0604020202020204" pitchFamily="34" charset="0"/>
            </a:endParaRPr>
          </a:p>
        </p:txBody>
      </p:sp>
      <p:sp>
        <p:nvSpPr>
          <p:cNvPr id="3" name="Title 1">
            <a:extLst>
              <a:ext uri="{FF2B5EF4-FFF2-40B4-BE49-F238E27FC236}">
                <a16:creationId xmlns:a16="http://schemas.microsoft.com/office/drawing/2014/main" id="{36EAB138-1A3E-45F6-9C2A-6AAB440F4B45}"/>
              </a:ext>
            </a:extLst>
          </p:cNvPr>
          <p:cNvSpPr txBox="1">
            <a:spLocks/>
          </p:cNvSpPr>
          <p:nvPr/>
        </p:nvSpPr>
        <p:spPr>
          <a:xfrm>
            <a:off x="838200" y="1462088"/>
            <a:ext cx="10515600" cy="491966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defTabSz="457200">
              <a:lnSpc>
                <a:spcPct val="100000"/>
              </a:lnSpc>
              <a:tabLst>
                <a:tab pos="457200" algn="l"/>
              </a:tabLst>
            </a:pPr>
            <a:r>
              <a:rPr lang="en-US" sz="3300" b="0" dirty="0" smtClean="0">
                <a:latin typeface="+mn-lt"/>
                <a:cs typeface="Arial" panose="020B0604020202020204" pitchFamily="34" charset="0"/>
              </a:rPr>
              <a:t>Managing o</a:t>
            </a:r>
            <a:r>
              <a:rPr lang="en-US" sz="3300" b="0" dirty="0" smtClean="0">
                <a:latin typeface="+mn-lt"/>
                <a:cs typeface="Arial" panose="020B0604020202020204" pitchFamily="34" charset="0"/>
              </a:rPr>
              <a:t>ld pipes, ground cover, and social media</a:t>
            </a:r>
          </a:p>
          <a:p>
            <a:pPr defTabSz="457200">
              <a:lnSpc>
                <a:spcPct val="100000"/>
              </a:lnSpc>
              <a:tabLst>
                <a:tab pos="457200" algn="l"/>
              </a:tabLst>
            </a:pPr>
            <a:endParaRPr lang="en-US" sz="2800" b="0" dirty="0">
              <a:latin typeface="+mn-lt"/>
              <a:cs typeface="Arial" panose="020B0604020202020204" pitchFamily="34" charset="0"/>
            </a:endParaRPr>
          </a:p>
          <a:p>
            <a:pPr defTabSz="457200">
              <a:lnSpc>
                <a:spcPct val="100000"/>
              </a:lnSpc>
              <a:tabLst>
                <a:tab pos="457200" algn="l"/>
              </a:tabLst>
            </a:pPr>
            <a:r>
              <a:rPr lang="en-US" sz="2800" b="0" dirty="0" smtClean="0">
                <a:latin typeface="+mn-lt"/>
                <a:cs typeface="Arial" panose="020B0604020202020204" pitchFamily="34" charset="0"/>
              </a:rPr>
              <a:t>On </a:t>
            </a:r>
            <a:r>
              <a:rPr lang="en-US" sz="2800" b="0" dirty="0" err="1" smtClean="0">
                <a:latin typeface="+mn-lt"/>
                <a:cs typeface="Arial" panose="020B0604020202020204" pitchFamily="34" charset="0"/>
              </a:rPr>
              <a:t>Superbowl</a:t>
            </a:r>
            <a:r>
              <a:rPr lang="en-US" sz="2800" b="0" dirty="0" smtClean="0">
                <a:latin typeface="+mn-lt"/>
                <a:cs typeface="Arial" panose="020B0604020202020204" pitchFamily="34" charset="0"/>
              </a:rPr>
              <a:t> Sunday we had a pipe rupture a few hundred feet outside of the 1</a:t>
            </a:r>
            <a:r>
              <a:rPr lang="en-US" sz="2800" b="0" baseline="30000" dirty="0" smtClean="0">
                <a:latin typeface="+mn-lt"/>
                <a:cs typeface="Arial" panose="020B0604020202020204" pitchFamily="34" charset="0"/>
              </a:rPr>
              <a:t>st</a:t>
            </a:r>
            <a:r>
              <a:rPr lang="en-US" sz="2800" b="0" dirty="0" smtClean="0">
                <a:latin typeface="+mn-lt"/>
                <a:cs typeface="Arial" panose="020B0604020202020204" pitchFamily="34" charset="0"/>
              </a:rPr>
              <a:t> floor lecture hall. Mulch from the new landscaping immediately clogged the drains, and water flowed into and </a:t>
            </a:r>
            <a:r>
              <a:rPr lang="en-US" sz="2800" b="0" dirty="0" smtClean="0">
                <a:latin typeface="+mn-lt"/>
                <a:cs typeface="Arial" panose="020B0604020202020204" pitchFamily="34" charset="0"/>
              </a:rPr>
              <a:t>over the stage and first rows of seats. Classes were moved or canceled for a week while the clean up took place. Crews responded quickly, but not before some students dubbed the new building the Anteater Learning Pool.</a:t>
            </a:r>
            <a:endParaRPr lang="en-US" sz="2800" b="0" dirty="0" smtClean="0">
              <a:latin typeface="+mn-lt"/>
              <a:cs typeface="Arial" panose="020B0604020202020204" pitchFamily="34" charset="0"/>
            </a:endParaRPr>
          </a:p>
        </p:txBody>
      </p:sp>
    </p:spTree>
    <p:extLst>
      <p:ext uri="{BB962C8B-B14F-4D97-AF65-F5344CB8AC3E}">
        <p14:creationId xmlns:p14="http://schemas.microsoft.com/office/powerpoint/2010/main" val="149006333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3" name="Title 2">
            <a:extLst>
              <a:ext uri="{FF2B5EF4-FFF2-40B4-BE49-F238E27FC236}">
                <a16:creationId xmlns:a16="http://schemas.microsoft.com/office/drawing/2014/main" id="{AAE11AD9-3FAE-4C30-9924-7763A4C488EC}"/>
              </a:ext>
            </a:extLst>
          </p:cNvPr>
          <p:cNvSpPr>
            <a:spLocks noGrp="1"/>
          </p:cNvSpPr>
          <p:nvPr>
            <p:ph type="title"/>
          </p:nvPr>
        </p:nvSpPr>
        <p:spPr>
          <a:xfrm>
            <a:off x="838200" y="517294"/>
            <a:ext cx="8424529" cy="864394"/>
          </a:xfrm>
        </p:spPr>
        <p:txBody>
          <a:bodyPr/>
          <a:lstStyle/>
          <a:p>
            <a:r>
              <a:rPr lang="en-US" dirty="0">
                <a:solidFill>
                  <a:srgbClr val="446CA9"/>
                </a:solidFill>
              </a:rPr>
              <a:t>Contact Information </a:t>
            </a:r>
          </a:p>
        </p:txBody>
      </p:sp>
      <p:sp>
        <p:nvSpPr>
          <p:cNvPr id="12" name="Text Placeholder 1">
            <a:extLst>
              <a:ext uri="{FF2B5EF4-FFF2-40B4-BE49-F238E27FC236}">
                <a16:creationId xmlns:a16="http://schemas.microsoft.com/office/drawing/2014/main" id="{38EE60F3-6297-4CF1-8A00-FC6F94263BD9}"/>
              </a:ext>
            </a:extLst>
          </p:cNvPr>
          <p:cNvSpPr txBox="1">
            <a:spLocks/>
          </p:cNvSpPr>
          <p:nvPr/>
        </p:nvSpPr>
        <p:spPr>
          <a:xfrm>
            <a:off x="1303420" y="5943464"/>
            <a:ext cx="9316454" cy="7630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NOTE: This presentation leaves copyright of the content to the presenter. Unless otherwise noted in the materials, uploaded content carries the </a:t>
            </a:r>
            <a:r>
              <a:rPr lang="en-US" sz="1200" dirty="0">
                <a:hlinkClick r:id="rId2"/>
              </a:rPr>
              <a:t>Creative Commons Attribution 4.0 International (CC BY 4.0), </a:t>
            </a:r>
            <a:r>
              <a:rPr lang="en-US" sz="1200" dirty="0"/>
              <a:t>which grants usage to the general public, with appropriate credit to the author.</a:t>
            </a:r>
          </a:p>
        </p:txBody>
      </p:sp>
      <p:pic>
        <p:nvPicPr>
          <p:cNvPr id="1025" name="Picture 1" descr="cid:image001.png@01D5753E.CE1F7D5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42872" y="3757058"/>
            <a:ext cx="828675" cy="36195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36EAB138-1A3E-45F6-9C2A-6AAB440F4B45}"/>
              </a:ext>
            </a:extLst>
          </p:cNvPr>
          <p:cNvSpPr txBox="1">
            <a:spLocks/>
          </p:cNvSpPr>
          <p:nvPr/>
        </p:nvSpPr>
        <p:spPr>
          <a:xfrm>
            <a:off x="838200" y="1462087"/>
            <a:ext cx="10515600" cy="397668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2700" dirty="0" smtClean="0">
                <a:solidFill>
                  <a:schemeClr val="accent1">
                    <a:lumMod val="75000"/>
                  </a:schemeClr>
                </a:solidFill>
                <a:cs typeface="Arial" panose="020B0604020202020204" pitchFamily="34" charset="0"/>
              </a:rPr>
              <a:t>Presenter</a:t>
            </a:r>
          </a:p>
          <a:p>
            <a:endParaRPr lang="en-US" sz="2400" dirty="0">
              <a:solidFill>
                <a:schemeClr val="tx1"/>
              </a:solidFill>
              <a:latin typeface="+mn-lt"/>
              <a:cs typeface="Arial" panose="020B0604020202020204" pitchFamily="34" charset="0"/>
            </a:endParaRPr>
          </a:p>
          <a:p>
            <a:r>
              <a:rPr lang="en-US" sz="2400" dirty="0" smtClean="0">
                <a:solidFill>
                  <a:schemeClr val="tx1"/>
                </a:solidFill>
                <a:latin typeface="+mn-lt"/>
                <a:cs typeface="Arial" panose="020B0604020202020204" pitchFamily="34" charset="0"/>
              </a:rPr>
              <a:t>Eric Rupp</a:t>
            </a:r>
          </a:p>
          <a:p>
            <a:r>
              <a:rPr lang="en-US" sz="2400" b="0" dirty="0" smtClean="0">
                <a:solidFill>
                  <a:schemeClr val="tx1"/>
                </a:solidFill>
                <a:latin typeface="+mn-lt"/>
                <a:cs typeface="Arial" panose="020B0604020202020204" pitchFamily="34" charset="0"/>
              </a:rPr>
              <a:t>Planning and Outreach Manager,</a:t>
            </a:r>
          </a:p>
          <a:p>
            <a:r>
              <a:rPr lang="en-US" sz="2400" b="0" dirty="0" smtClean="0">
                <a:solidFill>
                  <a:schemeClr val="tx1"/>
                </a:solidFill>
                <a:latin typeface="+mn-lt"/>
                <a:cs typeface="Arial" panose="020B0604020202020204" pitchFamily="34" charset="0"/>
              </a:rPr>
              <a:t>OIT Classroom Technologies</a:t>
            </a:r>
          </a:p>
          <a:p>
            <a:r>
              <a:rPr lang="en-US" sz="2400" b="0" dirty="0" smtClean="0">
                <a:solidFill>
                  <a:schemeClr val="tx1"/>
                </a:solidFill>
                <a:latin typeface="+mn-lt"/>
                <a:cs typeface="Arial" panose="020B0604020202020204" pitchFamily="34" charset="0"/>
              </a:rPr>
              <a:t>949.824.6962</a:t>
            </a:r>
          </a:p>
          <a:p>
            <a:r>
              <a:rPr lang="en-US" sz="2400" b="0" dirty="0" smtClean="0">
                <a:solidFill>
                  <a:schemeClr val="tx1"/>
                </a:solidFill>
                <a:latin typeface="+mn-lt"/>
                <a:cs typeface="Arial" panose="020B0604020202020204" pitchFamily="34" charset="0"/>
                <a:hlinkClick r:id="rId5"/>
              </a:rPr>
              <a:t>erupp@uci.edu</a:t>
            </a:r>
            <a:endParaRPr lang="en-US" sz="2400" b="0" dirty="0" smtClean="0">
              <a:solidFill>
                <a:schemeClr val="tx1"/>
              </a:solidFill>
              <a:latin typeface="+mn-lt"/>
              <a:cs typeface="Arial" panose="020B0604020202020204" pitchFamily="34" charset="0"/>
            </a:endParaRPr>
          </a:p>
          <a:p>
            <a:endParaRPr lang="en-US" sz="2400" b="0" dirty="0">
              <a:solidFill>
                <a:schemeClr val="tx1"/>
              </a:solidFill>
              <a:latin typeface="+mn-lt"/>
              <a:cs typeface="Arial" panose="020B0604020202020204" pitchFamily="34" charset="0"/>
            </a:endParaRPr>
          </a:p>
          <a:p>
            <a:endParaRPr lang="en-US" sz="2400" b="0" dirty="0" smtClean="0">
              <a:solidFill>
                <a:schemeClr val="tx1"/>
              </a:solidFill>
              <a:latin typeface="+mn-lt"/>
              <a:cs typeface="Arial" panose="020B0604020202020204" pitchFamily="34" charset="0"/>
            </a:endParaRPr>
          </a:p>
          <a:p>
            <a:r>
              <a:rPr lang="en-US" sz="2400" b="0" dirty="0" smtClean="0">
                <a:solidFill>
                  <a:schemeClr val="tx1"/>
                </a:solidFill>
                <a:latin typeface="+mn-lt"/>
                <a:cs typeface="Arial" panose="020B0604020202020204" pitchFamily="34" charset="0"/>
              </a:rPr>
              <a:t>University of California, Irvine</a:t>
            </a:r>
          </a:p>
          <a:p>
            <a:r>
              <a:rPr lang="en-US" sz="2400" b="0" dirty="0" smtClean="0">
                <a:solidFill>
                  <a:schemeClr val="tx1"/>
                </a:solidFill>
                <a:latin typeface="+mn-lt"/>
                <a:cs typeface="Arial" panose="020B0604020202020204" pitchFamily="34" charset="0"/>
              </a:rPr>
              <a:t>3228 Anteater Learning Pavilion</a:t>
            </a:r>
          </a:p>
          <a:p>
            <a:r>
              <a:rPr lang="en-US" sz="2400" b="0" dirty="0" smtClean="0">
                <a:solidFill>
                  <a:schemeClr val="tx1"/>
                </a:solidFill>
                <a:latin typeface="+mn-lt"/>
                <a:cs typeface="Arial" panose="020B0604020202020204" pitchFamily="34" charset="0"/>
              </a:rPr>
              <a:t>605 Humanities Quad</a:t>
            </a:r>
          </a:p>
          <a:p>
            <a:r>
              <a:rPr lang="en-US" sz="2400" b="0" dirty="0" smtClean="0">
                <a:solidFill>
                  <a:schemeClr val="tx1"/>
                </a:solidFill>
                <a:latin typeface="+mn-lt"/>
                <a:cs typeface="Arial" panose="020B0604020202020204" pitchFamily="34" charset="0"/>
              </a:rPr>
              <a:t>Irvine, CA 92697-5665</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2576" y="1621630"/>
            <a:ext cx="3657600" cy="3657600"/>
          </a:xfrm>
          <a:prstGeom prst="rect">
            <a:avLst/>
          </a:prstGeom>
        </p:spPr>
      </p:pic>
    </p:spTree>
    <p:extLst>
      <p:ext uri="{BB962C8B-B14F-4D97-AF65-F5344CB8AC3E}">
        <p14:creationId xmlns:p14="http://schemas.microsoft.com/office/powerpoint/2010/main" val="9992632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3" name="Title 2">
            <a:extLst>
              <a:ext uri="{FF2B5EF4-FFF2-40B4-BE49-F238E27FC236}">
                <a16:creationId xmlns:a16="http://schemas.microsoft.com/office/drawing/2014/main" id="{AAE11AD9-3FAE-4C30-9924-7763A4C488EC}"/>
              </a:ext>
            </a:extLst>
          </p:cNvPr>
          <p:cNvSpPr>
            <a:spLocks noGrp="1"/>
          </p:cNvSpPr>
          <p:nvPr>
            <p:ph type="title"/>
          </p:nvPr>
        </p:nvSpPr>
        <p:spPr>
          <a:xfrm>
            <a:off x="838200" y="517294"/>
            <a:ext cx="8424529" cy="864394"/>
          </a:xfrm>
        </p:spPr>
        <p:txBody>
          <a:bodyPr/>
          <a:lstStyle/>
          <a:p>
            <a:r>
              <a:rPr lang="en-US" dirty="0">
                <a:solidFill>
                  <a:srgbClr val="446CA9"/>
                </a:solidFill>
              </a:rPr>
              <a:t>Contact Information </a:t>
            </a:r>
          </a:p>
        </p:txBody>
      </p:sp>
      <p:sp>
        <p:nvSpPr>
          <p:cNvPr id="12" name="Text Placeholder 1">
            <a:extLst>
              <a:ext uri="{FF2B5EF4-FFF2-40B4-BE49-F238E27FC236}">
                <a16:creationId xmlns:a16="http://schemas.microsoft.com/office/drawing/2014/main" id="{38EE60F3-6297-4CF1-8A00-FC6F94263BD9}"/>
              </a:ext>
            </a:extLst>
          </p:cNvPr>
          <p:cNvSpPr txBox="1">
            <a:spLocks/>
          </p:cNvSpPr>
          <p:nvPr/>
        </p:nvSpPr>
        <p:spPr>
          <a:xfrm>
            <a:off x="1303420" y="5943464"/>
            <a:ext cx="9316454" cy="7630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NOTE: This presentation leaves copyright of the content to the presenter. Unless otherwise noted in the materials, uploaded content carries the </a:t>
            </a:r>
            <a:r>
              <a:rPr lang="en-US" sz="1200" dirty="0">
                <a:hlinkClick r:id="rId2"/>
              </a:rPr>
              <a:t>Creative Commons Attribution 4.0 International (CC BY 4.0), </a:t>
            </a:r>
            <a:r>
              <a:rPr lang="en-US" sz="1200" dirty="0"/>
              <a:t>which grants usage to the general public, with appropriate credit to the author.</a:t>
            </a:r>
          </a:p>
        </p:txBody>
      </p:sp>
      <p:sp>
        <p:nvSpPr>
          <p:cNvPr id="11" name="Title 1">
            <a:extLst>
              <a:ext uri="{FF2B5EF4-FFF2-40B4-BE49-F238E27FC236}">
                <a16:creationId xmlns:a16="http://schemas.microsoft.com/office/drawing/2014/main" id="{36EAB138-1A3E-45F6-9C2A-6AAB440F4B45}"/>
              </a:ext>
            </a:extLst>
          </p:cNvPr>
          <p:cNvSpPr txBox="1">
            <a:spLocks/>
          </p:cNvSpPr>
          <p:nvPr/>
        </p:nvSpPr>
        <p:spPr>
          <a:xfrm>
            <a:off x="838200" y="1551737"/>
            <a:ext cx="5481918" cy="397668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2900" dirty="0" smtClean="0">
                <a:solidFill>
                  <a:schemeClr val="accent1">
                    <a:lumMod val="75000"/>
                  </a:schemeClr>
                </a:solidFill>
                <a:cs typeface="Arial" panose="020B0604020202020204" pitchFamily="34" charset="0"/>
              </a:rPr>
              <a:t>Pedagogy</a:t>
            </a:r>
          </a:p>
          <a:p>
            <a:endParaRPr lang="en-US" sz="2400" dirty="0">
              <a:solidFill>
                <a:schemeClr val="tx1"/>
              </a:solidFill>
              <a:latin typeface="+mn-lt"/>
              <a:cs typeface="Arial" panose="020B0604020202020204" pitchFamily="34" charset="0"/>
            </a:endParaRPr>
          </a:p>
          <a:p>
            <a:r>
              <a:rPr lang="en-US" sz="2400" dirty="0">
                <a:solidFill>
                  <a:schemeClr val="tx1"/>
                </a:solidFill>
                <a:latin typeface="+mn-lt"/>
                <a:cs typeface="Arial" panose="020B0604020202020204" pitchFamily="34" charset="0"/>
              </a:rPr>
              <a:t>Mathew Williams, </a:t>
            </a:r>
            <a:r>
              <a:rPr lang="en-US" sz="2400" dirty="0" err="1">
                <a:solidFill>
                  <a:schemeClr val="tx1"/>
                </a:solidFill>
                <a:latin typeface="+mn-lt"/>
                <a:cs typeface="Arial" panose="020B0604020202020204" pitchFamily="34" charset="0"/>
              </a:rPr>
              <a:t>Ed.D</a:t>
            </a:r>
            <a:r>
              <a:rPr lang="en-US" sz="2400" dirty="0">
                <a:solidFill>
                  <a:schemeClr val="tx1"/>
                </a:solidFill>
                <a:latin typeface="+mn-lt"/>
                <a:cs typeface="Arial" panose="020B0604020202020204" pitchFamily="34" charset="0"/>
              </a:rPr>
              <a:t>.</a:t>
            </a:r>
          </a:p>
          <a:p>
            <a:r>
              <a:rPr lang="en-US" sz="2400" b="0" dirty="0">
                <a:solidFill>
                  <a:schemeClr val="tx1"/>
                </a:solidFill>
                <a:latin typeface="+mn-lt"/>
                <a:cs typeface="Arial" panose="020B0604020202020204" pitchFamily="34" charset="0"/>
              </a:rPr>
              <a:t>Principal Analyst for Learning Environments</a:t>
            </a:r>
          </a:p>
          <a:p>
            <a:r>
              <a:rPr lang="en-US" sz="2400" b="0" dirty="0">
                <a:solidFill>
                  <a:schemeClr val="tx1"/>
                </a:solidFill>
                <a:latin typeface="+mn-lt"/>
                <a:cs typeface="Arial" panose="020B0604020202020204" pitchFamily="34" charset="0"/>
              </a:rPr>
              <a:t>Division of Teaching Excellence &amp; Innovation</a:t>
            </a:r>
          </a:p>
          <a:p>
            <a:r>
              <a:rPr lang="en-US" sz="2400" b="0" dirty="0" smtClean="0">
                <a:solidFill>
                  <a:schemeClr val="tx1"/>
                </a:solidFill>
                <a:latin typeface="+mn-lt"/>
                <a:cs typeface="Arial" panose="020B0604020202020204" pitchFamily="34" charset="0"/>
              </a:rPr>
              <a:t>949.824.3717</a:t>
            </a:r>
            <a:endParaRPr lang="en-US" sz="2400" b="0" dirty="0">
              <a:solidFill>
                <a:schemeClr val="tx1"/>
              </a:solidFill>
              <a:latin typeface="+mn-lt"/>
              <a:cs typeface="Arial" panose="020B0604020202020204" pitchFamily="34" charset="0"/>
            </a:endParaRPr>
          </a:p>
          <a:p>
            <a:r>
              <a:rPr lang="en-US" sz="2400" b="0" dirty="0" smtClean="0">
                <a:solidFill>
                  <a:schemeClr val="tx1"/>
                </a:solidFill>
                <a:latin typeface="+mn-lt"/>
                <a:cs typeface="Arial" panose="020B0604020202020204" pitchFamily="34" charset="0"/>
                <a:hlinkClick r:id="rId3"/>
              </a:rPr>
              <a:t>mathew.williams@uci.edu</a:t>
            </a:r>
            <a:endParaRPr lang="en-US" sz="2400" b="0" dirty="0" smtClean="0">
              <a:solidFill>
                <a:schemeClr val="tx1"/>
              </a:solidFill>
              <a:latin typeface="+mn-lt"/>
              <a:cs typeface="Arial" panose="020B0604020202020204" pitchFamily="34" charset="0"/>
            </a:endParaRPr>
          </a:p>
          <a:p>
            <a:endParaRPr lang="en-US" sz="2400" b="0" dirty="0" smtClean="0">
              <a:solidFill>
                <a:schemeClr val="tx1"/>
              </a:solidFill>
              <a:latin typeface="+mn-lt"/>
              <a:cs typeface="Arial" panose="020B0604020202020204" pitchFamily="34" charset="0"/>
            </a:endParaRPr>
          </a:p>
          <a:p>
            <a:endParaRPr lang="en-US" sz="2400" b="0" dirty="0">
              <a:solidFill>
                <a:schemeClr val="tx1"/>
              </a:solidFill>
              <a:latin typeface="+mn-lt"/>
              <a:cs typeface="Arial" panose="020B0604020202020204" pitchFamily="34" charset="0"/>
            </a:endParaRPr>
          </a:p>
          <a:p>
            <a:r>
              <a:rPr lang="en-US" sz="2400" dirty="0" smtClean="0">
                <a:solidFill>
                  <a:schemeClr val="tx1"/>
                </a:solidFill>
                <a:latin typeface="+mn-lt"/>
                <a:cs typeface="Arial" panose="020B0604020202020204" pitchFamily="34" charset="0"/>
              </a:rPr>
              <a:t>Andrea Aebersold, Ph.D.</a:t>
            </a:r>
          </a:p>
          <a:p>
            <a:r>
              <a:rPr lang="en-US" sz="2400" b="0" dirty="0" smtClean="0">
                <a:solidFill>
                  <a:schemeClr val="tx1"/>
                </a:solidFill>
                <a:latin typeface="+mn-lt"/>
                <a:cs typeface="Arial" panose="020B0604020202020204" pitchFamily="34" charset="0"/>
              </a:rPr>
              <a:t>Director, Faculty Instructional Development</a:t>
            </a:r>
          </a:p>
          <a:p>
            <a:r>
              <a:rPr lang="en-US" sz="2400" b="0" dirty="0" smtClean="0">
                <a:solidFill>
                  <a:schemeClr val="tx1"/>
                </a:solidFill>
                <a:latin typeface="+mn-lt"/>
                <a:cs typeface="Arial" panose="020B0604020202020204" pitchFamily="34" charset="0"/>
              </a:rPr>
              <a:t>Division of Teaching Excellence &amp; Innovation</a:t>
            </a:r>
          </a:p>
          <a:p>
            <a:r>
              <a:rPr lang="en-US" sz="2400" b="0" dirty="0" smtClean="0">
                <a:solidFill>
                  <a:schemeClr val="tx1"/>
                </a:solidFill>
                <a:latin typeface="+mn-lt"/>
                <a:cs typeface="Arial" panose="020B0604020202020204" pitchFamily="34" charset="0"/>
              </a:rPr>
              <a:t>949.824.0347</a:t>
            </a:r>
          </a:p>
          <a:p>
            <a:r>
              <a:rPr lang="en-US" sz="2400" b="0" dirty="0" smtClean="0">
                <a:solidFill>
                  <a:schemeClr val="tx1"/>
                </a:solidFill>
                <a:latin typeface="+mn-lt"/>
                <a:cs typeface="Arial" panose="020B0604020202020204" pitchFamily="34" charset="0"/>
                <a:hlinkClick r:id="rId4"/>
              </a:rPr>
              <a:t>andrea.aebersold@uci.edu</a:t>
            </a:r>
            <a:endParaRPr lang="en-US" sz="2400" b="0" dirty="0" smtClean="0">
              <a:solidFill>
                <a:schemeClr val="tx1"/>
              </a:solidFill>
              <a:latin typeface="+mn-lt"/>
              <a:cs typeface="Arial" panose="020B0604020202020204" pitchFamily="34" charset="0"/>
            </a:endParaRPr>
          </a:p>
          <a:p>
            <a:endParaRPr lang="en-US" sz="2400" b="0" dirty="0" smtClean="0">
              <a:solidFill>
                <a:schemeClr val="tx1"/>
              </a:solidFill>
              <a:latin typeface="+mn-lt"/>
              <a:cs typeface="Arial" panose="020B0604020202020204" pitchFamily="34" charset="0"/>
            </a:endParaRPr>
          </a:p>
        </p:txBody>
      </p:sp>
      <p:pic>
        <p:nvPicPr>
          <p:cNvPr id="2050" name="Picture 2" descr="http://wp.due.uci.edu/dtei2018/wp-content/uploads/sites/48/2018/09/Andrea-Aebersold-300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998" y="3789274"/>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p.due.uci.edu/dtei2018/wp-content/uploads/sites/48/2018/09/Mathew-Williams-300x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998" y="1894160"/>
            <a:ext cx="1645920"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97766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3" name="Title 2">
            <a:extLst>
              <a:ext uri="{FF2B5EF4-FFF2-40B4-BE49-F238E27FC236}">
                <a16:creationId xmlns:a16="http://schemas.microsoft.com/office/drawing/2014/main" id="{AAE11AD9-3FAE-4C30-9924-7763A4C488EC}"/>
              </a:ext>
            </a:extLst>
          </p:cNvPr>
          <p:cNvSpPr>
            <a:spLocks noGrp="1"/>
          </p:cNvSpPr>
          <p:nvPr>
            <p:ph type="title"/>
          </p:nvPr>
        </p:nvSpPr>
        <p:spPr>
          <a:xfrm>
            <a:off x="838200" y="517294"/>
            <a:ext cx="8424529" cy="864394"/>
          </a:xfrm>
        </p:spPr>
        <p:txBody>
          <a:bodyPr/>
          <a:lstStyle/>
          <a:p>
            <a:r>
              <a:rPr lang="en-US" dirty="0">
                <a:solidFill>
                  <a:srgbClr val="446CA9"/>
                </a:solidFill>
              </a:rPr>
              <a:t>Contact Information </a:t>
            </a:r>
          </a:p>
        </p:txBody>
      </p:sp>
      <p:sp>
        <p:nvSpPr>
          <p:cNvPr id="12" name="Text Placeholder 1">
            <a:extLst>
              <a:ext uri="{FF2B5EF4-FFF2-40B4-BE49-F238E27FC236}">
                <a16:creationId xmlns:a16="http://schemas.microsoft.com/office/drawing/2014/main" id="{38EE60F3-6297-4CF1-8A00-FC6F94263BD9}"/>
              </a:ext>
            </a:extLst>
          </p:cNvPr>
          <p:cNvSpPr txBox="1">
            <a:spLocks/>
          </p:cNvSpPr>
          <p:nvPr/>
        </p:nvSpPr>
        <p:spPr>
          <a:xfrm>
            <a:off x="1303420" y="5943464"/>
            <a:ext cx="9316454" cy="7630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NOTE: This presentation leaves copyright of the content to the presenter. Unless otherwise noted in the materials, uploaded content carries the </a:t>
            </a:r>
            <a:r>
              <a:rPr lang="en-US" sz="1200" dirty="0">
                <a:hlinkClick r:id="rId2"/>
              </a:rPr>
              <a:t>Creative Commons Attribution 4.0 International (CC BY 4.0), </a:t>
            </a:r>
            <a:r>
              <a:rPr lang="en-US" sz="1200" dirty="0"/>
              <a:t>which grants usage to the general public, with appropriate credit to the author.</a:t>
            </a:r>
          </a:p>
        </p:txBody>
      </p:sp>
      <p:sp>
        <p:nvSpPr>
          <p:cNvPr id="11" name="Title 1">
            <a:extLst>
              <a:ext uri="{FF2B5EF4-FFF2-40B4-BE49-F238E27FC236}">
                <a16:creationId xmlns:a16="http://schemas.microsoft.com/office/drawing/2014/main" id="{36EAB138-1A3E-45F6-9C2A-6AAB440F4B45}"/>
              </a:ext>
            </a:extLst>
          </p:cNvPr>
          <p:cNvSpPr txBox="1">
            <a:spLocks/>
          </p:cNvSpPr>
          <p:nvPr/>
        </p:nvSpPr>
        <p:spPr>
          <a:xfrm>
            <a:off x="838200" y="1551737"/>
            <a:ext cx="5481918" cy="397668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2700" dirty="0" smtClean="0">
                <a:solidFill>
                  <a:schemeClr val="accent1">
                    <a:lumMod val="75000"/>
                  </a:schemeClr>
                </a:solidFill>
                <a:cs typeface="Arial" panose="020B0604020202020204" pitchFamily="34" charset="0"/>
              </a:rPr>
              <a:t>Technology</a:t>
            </a:r>
          </a:p>
          <a:p>
            <a:endParaRPr lang="en-US" sz="2400" dirty="0">
              <a:solidFill>
                <a:schemeClr val="tx1"/>
              </a:solidFill>
              <a:latin typeface="+mn-lt"/>
              <a:cs typeface="Arial" panose="020B0604020202020204" pitchFamily="34" charset="0"/>
            </a:endParaRPr>
          </a:p>
          <a:p>
            <a:r>
              <a:rPr lang="en-US" sz="2400" dirty="0" smtClean="0">
                <a:solidFill>
                  <a:schemeClr val="tx1"/>
                </a:solidFill>
                <a:latin typeface="+mn-lt"/>
                <a:cs typeface="Arial" panose="020B0604020202020204" pitchFamily="34" charset="0"/>
              </a:rPr>
              <a:t>OIT Classroom Technologies Helpdesk</a:t>
            </a:r>
            <a:endParaRPr lang="en-US" sz="2400" dirty="0">
              <a:solidFill>
                <a:schemeClr val="tx1"/>
              </a:solidFill>
              <a:latin typeface="+mn-lt"/>
              <a:cs typeface="Arial" panose="020B0604020202020204" pitchFamily="34" charset="0"/>
            </a:endParaRPr>
          </a:p>
          <a:p>
            <a:r>
              <a:rPr lang="en-US" sz="2400" b="0" dirty="0" smtClean="0">
                <a:solidFill>
                  <a:schemeClr val="tx1"/>
                </a:solidFill>
                <a:latin typeface="+mn-lt"/>
                <a:cs typeface="Arial" panose="020B0604020202020204" pitchFamily="34" charset="0"/>
              </a:rPr>
              <a:t>949.824.8833</a:t>
            </a:r>
            <a:endParaRPr lang="en-US" sz="2400" b="0" dirty="0">
              <a:solidFill>
                <a:schemeClr val="tx1"/>
              </a:solidFill>
              <a:latin typeface="+mn-lt"/>
              <a:cs typeface="Arial" panose="020B0604020202020204" pitchFamily="34" charset="0"/>
            </a:endParaRPr>
          </a:p>
          <a:p>
            <a:r>
              <a:rPr lang="en-US" sz="2400" b="0" dirty="0" smtClean="0">
                <a:solidFill>
                  <a:schemeClr val="tx1"/>
                </a:solidFill>
                <a:latin typeface="+mn-lt"/>
                <a:cs typeface="Arial" panose="020B0604020202020204" pitchFamily="34" charset="0"/>
                <a:hlinkClick r:id="rId3"/>
              </a:rPr>
              <a:t>smartclassrooms@uci.edu</a:t>
            </a:r>
            <a:endParaRPr lang="en-US" sz="2400" b="0" dirty="0" smtClean="0">
              <a:solidFill>
                <a:schemeClr val="tx1"/>
              </a:solidFill>
              <a:latin typeface="+mn-lt"/>
              <a:cs typeface="Arial" panose="020B0604020202020204" pitchFamily="34" charset="0"/>
            </a:endParaRPr>
          </a:p>
          <a:p>
            <a:endParaRPr lang="en-US" sz="2400" b="0" dirty="0" smtClean="0">
              <a:solidFill>
                <a:schemeClr val="tx1"/>
              </a:solidFill>
              <a:latin typeface="+mn-lt"/>
              <a:cs typeface="Arial" panose="020B0604020202020204" pitchFamily="34" charset="0"/>
            </a:endParaRPr>
          </a:p>
          <a:p>
            <a:endParaRPr lang="en-US" sz="2400" b="0" dirty="0">
              <a:solidFill>
                <a:schemeClr val="tx1"/>
              </a:solidFill>
              <a:latin typeface="+mn-lt"/>
              <a:cs typeface="Arial" panose="020B0604020202020204" pitchFamily="34" charset="0"/>
            </a:endParaRPr>
          </a:p>
          <a:p>
            <a:r>
              <a:rPr lang="en-US" sz="2400" dirty="0" smtClean="0">
                <a:solidFill>
                  <a:schemeClr val="tx1"/>
                </a:solidFill>
                <a:latin typeface="+mn-lt"/>
                <a:cs typeface="Arial" panose="020B0604020202020204" pitchFamily="34" charset="0"/>
              </a:rPr>
              <a:t>Kelsey Layos</a:t>
            </a:r>
          </a:p>
          <a:p>
            <a:r>
              <a:rPr lang="en-US" sz="2400" b="0" dirty="0" smtClean="0">
                <a:solidFill>
                  <a:schemeClr val="tx1"/>
                </a:solidFill>
                <a:latin typeface="+mn-lt"/>
                <a:cs typeface="Arial" panose="020B0604020202020204" pitchFamily="34" charset="0"/>
              </a:rPr>
              <a:t>Classroom Technology Liaison &amp; Application Support Specialist</a:t>
            </a:r>
          </a:p>
          <a:p>
            <a:r>
              <a:rPr lang="en-US" sz="2400" b="0" dirty="0" smtClean="0">
                <a:solidFill>
                  <a:schemeClr val="tx1"/>
                </a:solidFill>
                <a:latin typeface="+mn-lt"/>
                <a:cs typeface="Arial" panose="020B0604020202020204" pitchFamily="34" charset="0"/>
              </a:rPr>
              <a:t>OIT Classroom Technologies</a:t>
            </a:r>
          </a:p>
          <a:p>
            <a:r>
              <a:rPr lang="en-US" sz="2400" b="0" dirty="0" smtClean="0">
                <a:solidFill>
                  <a:schemeClr val="tx1"/>
                </a:solidFill>
                <a:latin typeface="+mn-lt"/>
                <a:cs typeface="Arial" panose="020B0604020202020204" pitchFamily="34" charset="0"/>
              </a:rPr>
              <a:t>949.824.9459</a:t>
            </a:r>
          </a:p>
          <a:p>
            <a:r>
              <a:rPr lang="en-US" sz="2400" b="0" dirty="0" smtClean="0">
                <a:solidFill>
                  <a:schemeClr val="tx1"/>
                </a:solidFill>
                <a:latin typeface="+mn-lt"/>
                <a:cs typeface="Arial" panose="020B0604020202020204" pitchFamily="34" charset="0"/>
                <a:hlinkClick r:id="rId4"/>
              </a:rPr>
              <a:t>kelsey.layos@uci.edu</a:t>
            </a:r>
            <a:endParaRPr lang="en-US" sz="2400" b="0" dirty="0" smtClean="0">
              <a:solidFill>
                <a:schemeClr val="tx1"/>
              </a:solidFill>
              <a:latin typeface="+mn-lt"/>
              <a:cs typeface="Arial" panose="020B0604020202020204" pitchFamily="34" charset="0"/>
            </a:endParaRPr>
          </a:p>
          <a:p>
            <a:endParaRPr lang="en-US" sz="2400" b="0" dirty="0" smtClean="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01375728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8194" name="Picture 2" descr="https://lh5.googleusercontent.com/pDKm_7nZXc9QnQ_z9GCr9aZ2ZRA59hrZkCEIhMLxv8T0yAd_HwFSTAu_Lp5OBi6LfibUNDO0kCBFeQb-kwcEZB3Ht9L8wYwRjxBdCi8NayPbsXi_PsBSI3dK0xSFyjJtnDEa-RmHj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742"/>
            <a:ext cx="12188952" cy="8105653"/>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4" name="Rectangle 3"/>
          <p:cNvSpPr/>
          <p:nvPr/>
        </p:nvSpPr>
        <p:spPr>
          <a:xfrm>
            <a:off x="85060" y="6499301"/>
            <a:ext cx="2009553" cy="276999"/>
          </a:xfrm>
          <a:prstGeom prst="rect">
            <a:avLst/>
          </a:prstGeom>
        </p:spPr>
        <p:txBody>
          <a:bodyPr wrap="square">
            <a:spAutoFit/>
          </a:bodyPr>
          <a:lstStyle/>
          <a:p>
            <a:r>
              <a:rPr lang="en-US" sz="1200" dirty="0">
                <a:solidFill>
                  <a:srgbClr val="FFFFFF"/>
                </a:solidFill>
                <a:latin typeface="Lato" panose="020B0604020202020204" charset="0"/>
              </a:rPr>
              <a:t>Photo by Steve </a:t>
            </a:r>
            <a:r>
              <a:rPr lang="en-US" sz="1200" dirty="0" smtClean="0">
                <a:solidFill>
                  <a:srgbClr val="FFFFFF"/>
                </a:solidFill>
                <a:latin typeface="Lato" panose="020B0604020202020204" charset="0"/>
              </a:rPr>
              <a:t>Zylius/UCI</a:t>
            </a:r>
            <a:endParaRPr lang="en-US" sz="1200" dirty="0"/>
          </a:p>
        </p:txBody>
      </p:sp>
    </p:spTree>
    <p:extLst>
      <p:ext uri="{BB962C8B-B14F-4D97-AF65-F5344CB8AC3E}">
        <p14:creationId xmlns:p14="http://schemas.microsoft.com/office/powerpoint/2010/main" val="14262195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9218" name="Picture 2" descr="https://lh3.googleusercontent.com/v2btHg1iebgbxY4xCE0hKqQtw0RLIjUdglzHNSt4nUi-CcMoa7amSZEaxdzIzp8CH0kFoIdhQNXtHqmcZ_JxgtX6bvx7q__DzDsXJqMiWxoKCGWUcK8JlEA9_tR94ITQ3wWS6DaC1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6131"/>
            <a:ext cx="12188952" cy="812850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4" name="Rectangle 3"/>
          <p:cNvSpPr/>
          <p:nvPr/>
        </p:nvSpPr>
        <p:spPr>
          <a:xfrm>
            <a:off x="85060" y="6499301"/>
            <a:ext cx="2009553" cy="276999"/>
          </a:xfrm>
          <a:prstGeom prst="rect">
            <a:avLst/>
          </a:prstGeom>
        </p:spPr>
        <p:txBody>
          <a:bodyPr wrap="square">
            <a:spAutoFit/>
          </a:bodyPr>
          <a:lstStyle/>
          <a:p>
            <a:r>
              <a:rPr lang="en-US" sz="1200" dirty="0">
                <a:solidFill>
                  <a:srgbClr val="FFFFFF"/>
                </a:solidFill>
                <a:latin typeface="Lato" panose="020B0604020202020204" charset="0"/>
              </a:rPr>
              <a:t>Photo by Steve </a:t>
            </a:r>
            <a:r>
              <a:rPr lang="en-US" sz="1200" dirty="0" smtClean="0">
                <a:solidFill>
                  <a:srgbClr val="FFFFFF"/>
                </a:solidFill>
                <a:latin typeface="Lato" panose="020B0604020202020204" charset="0"/>
              </a:rPr>
              <a:t>Zylius/UCI</a:t>
            </a:r>
            <a:endParaRPr lang="en-US" sz="1200" dirty="0"/>
          </a:p>
        </p:txBody>
      </p:sp>
    </p:spTree>
    <p:extLst>
      <p:ext uri="{BB962C8B-B14F-4D97-AF65-F5344CB8AC3E}">
        <p14:creationId xmlns:p14="http://schemas.microsoft.com/office/powerpoint/2010/main" val="40437365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138-1A3E-45F6-9C2A-6AAB440F4B45}"/>
              </a:ext>
            </a:extLst>
          </p:cNvPr>
          <p:cNvSpPr>
            <a:spLocks noGrp="1"/>
          </p:cNvSpPr>
          <p:nvPr>
            <p:ph type="title"/>
          </p:nvPr>
        </p:nvSpPr>
        <p:spPr>
          <a:xfrm>
            <a:off x="838200" y="136525"/>
            <a:ext cx="10515600" cy="1325563"/>
          </a:xfrm>
          <a:effectLst>
            <a:outerShdw blurRad="63500" dist="63500" dir="2700000" algn="tl" rotWithShape="0">
              <a:prstClr val="black">
                <a:alpha val="40000"/>
              </a:prstClr>
            </a:outerShdw>
          </a:effectLst>
        </p:spPr>
        <p:txBody>
          <a:bodyPr>
            <a:normAutofit/>
          </a:bodyPr>
          <a:lstStyle/>
          <a:p>
            <a:pPr algn="ctr"/>
            <a:r>
              <a:rPr lang="en-US" sz="4000" dirty="0" smtClean="0">
                <a:cs typeface="Arial" panose="020B0604020202020204" pitchFamily="34" charset="0"/>
              </a:rPr>
              <a:t>Alignment with UCI Strategic Plan</a:t>
            </a:r>
            <a:endParaRPr lang="en-US" sz="4000" dirty="0">
              <a:cs typeface="Arial" panose="020B0604020202020204" pitchFamily="34" charset="0"/>
            </a:endParaRPr>
          </a:p>
        </p:txBody>
      </p:sp>
      <p:sp>
        <p:nvSpPr>
          <p:cNvPr id="5" name="Rectangle 4"/>
          <p:cNvSpPr/>
          <p:nvPr/>
        </p:nvSpPr>
        <p:spPr>
          <a:xfrm>
            <a:off x="1363037" y="2535129"/>
            <a:ext cx="10215937" cy="1200329"/>
          </a:xfrm>
          <a:prstGeom prst="rect">
            <a:avLst/>
          </a:prstGeom>
        </p:spPr>
        <p:txBody>
          <a:bodyPr wrap="square">
            <a:spAutoFit/>
          </a:bodyPr>
          <a:lstStyle/>
          <a:p>
            <a:r>
              <a:rPr lang="en-US" sz="2400" dirty="0" smtClean="0">
                <a:solidFill>
                  <a:schemeClr val="bg1"/>
                </a:solidFill>
              </a:rPr>
              <a:t>We </a:t>
            </a:r>
            <a:r>
              <a:rPr lang="en-US" sz="2400" dirty="0">
                <a:solidFill>
                  <a:schemeClr val="bg1"/>
                </a:solidFill>
              </a:rPr>
              <a:t>will embrace innovations in pedagogy that improve the quality of learning and provide the support necessary to ensure outstanding outcomes for all students.</a:t>
            </a:r>
          </a:p>
        </p:txBody>
      </p:sp>
      <p:sp>
        <p:nvSpPr>
          <p:cNvPr id="7" name="Rectangle 6"/>
          <p:cNvSpPr/>
          <p:nvPr/>
        </p:nvSpPr>
        <p:spPr>
          <a:xfrm>
            <a:off x="1363038" y="3712051"/>
            <a:ext cx="9990762" cy="1569660"/>
          </a:xfrm>
          <a:prstGeom prst="rect">
            <a:avLst/>
          </a:prstGeom>
        </p:spPr>
        <p:txBody>
          <a:bodyPr wrap="square">
            <a:spAutoFit/>
          </a:bodyPr>
          <a:lstStyle/>
          <a:p>
            <a:r>
              <a:rPr lang="en-US" sz="2400" dirty="0">
                <a:solidFill>
                  <a:schemeClr val="bg1"/>
                </a:solidFill>
              </a:rPr>
              <a:t>Their experiences inside and outside the classroom will connect them to the UCI community for life, enrich their minds and spirits, prepare them for productive lives, and empower them to make the strongest possible contributions to our world. </a:t>
            </a:r>
          </a:p>
        </p:txBody>
      </p:sp>
      <p:sp>
        <p:nvSpPr>
          <p:cNvPr id="8" name="Rectangle 7"/>
          <p:cNvSpPr/>
          <p:nvPr/>
        </p:nvSpPr>
        <p:spPr>
          <a:xfrm>
            <a:off x="1363038" y="1323721"/>
            <a:ext cx="9733052" cy="954107"/>
          </a:xfrm>
          <a:prstGeom prst="rect">
            <a:avLst/>
          </a:prstGeom>
          <a:effectLst>
            <a:outerShdw blurRad="50800" dist="38100" dir="2700000" algn="tl" rotWithShape="0">
              <a:prstClr val="black">
                <a:alpha val="40000"/>
              </a:prstClr>
            </a:outerShdw>
          </a:effectLst>
        </p:spPr>
        <p:txBody>
          <a:bodyPr wrap="square">
            <a:spAutoFit/>
          </a:bodyPr>
          <a:lstStyle/>
          <a:p>
            <a:r>
              <a:rPr lang="en-US" sz="2800" b="1" dirty="0">
                <a:solidFill>
                  <a:srgbClr val="FFD200"/>
                </a:solidFill>
              </a:rPr>
              <a:t>PILLAR 2: FIRST IN </a:t>
            </a:r>
            <a:r>
              <a:rPr lang="en-US" sz="2800" b="1" dirty="0" smtClean="0">
                <a:solidFill>
                  <a:srgbClr val="FFD200"/>
                </a:solidFill>
              </a:rPr>
              <a:t>CLASS</a:t>
            </a:r>
          </a:p>
          <a:p>
            <a:r>
              <a:rPr lang="en-US" sz="2800" dirty="0" smtClean="0">
                <a:solidFill>
                  <a:schemeClr val="bg1"/>
                </a:solidFill>
              </a:rPr>
              <a:t>Elevating </a:t>
            </a:r>
            <a:r>
              <a:rPr lang="en-US" sz="2800" dirty="0">
                <a:solidFill>
                  <a:schemeClr val="bg1"/>
                </a:solidFill>
              </a:rPr>
              <a:t>the Student Experience to Prepare Future Leaders</a:t>
            </a:r>
          </a:p>
        </p:txBody>
      </p:sp>
    </p:spTree>
    <p:extLst>
      <p:ext uri="{BB962C8B-B14F-4D97-AF65-F5344CB8AC3E}">
        <p14:creationId xmlns:p14="http://schemas.microsoft.com/office/powerpoint/2010/main" val="9303444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7170" name="Picture 2" descr="https://lh5.googleusercontent.com/lyJ0vDWa1kUS-ZBJcYFhXUbjQgQzolOT1cacxGFMkCiwkON1A0FyUUce4uzsE6l7v-jLMybGallEVC7a8Ph4UmCTL40lAcfteKd0_48ZfYxP-avYpEUtroCXuGC32Ffq5yA56hh9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 y="-1278125"/>
            <a:ext cx="12188952" cy="8136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4" name="Rectangle 3"/>
          <p:cNvSpPr/>
          <p:nvPr/>
        </p:nvSpPr>
        <p:spPr>
          <a:xfrm>
            <a:off x="85060" y="6499301"/>
            <a:ext cx="2009553" cy="276999"/>
          </a:xfrm>
          <a:prstGeom prst="rect">
            <a:avLst/>
          </a:prstGeom>
        </p:spPr>
        <p:txBody>
          <a:bodyPr wrap="square">
            <a:spAutoFit/>
          </a:bodyPr>
          <a:lstStyle/>
          <a:p>
            <a:r>
              <a:rPr lang="en-US" sz="1200" dirty="0">
                <a:solidFill>
                  <a:srgbClr val="FFFFFF"/>
                </a:solidFill>
                <a:latin typeface="Lato" panose="020B0604020202020204" charset="0"/>
              </a:rPr>
              <a:t>Photo by Steve </a:t>
            </a:r>
            <a:r>
              <a:rPr lang="en-US" sz="1200" dirty="0" smtClean="0">
                <a:solidFill>
                  <a:srgbClr val="FFFFFF"/>
                </a:solidFill>
                <a:latin typeface="Lato" panose="020B0604020202020204" charset="0"/>
              </a:rPr>
              <a:t>Zylius/UCI</a:t>
            </a:r>
            <a:endParaRPr lang="en-US" sz="1200" dirty="0"/>
          </a:p>
        </p:txBody>
      </p:sp>
    </p:spTree>
    <p:extLst>
      <p:ext uri="{BB962C8B-B14F-4D97-AF65-F5344CB8AC3E}">
        <p14:creationId xmlns:p14="http://schemas.microsoft.com/office/powerpoint/2010/main" val="324910786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0242" name="Picture 2" descr="https://lh5.googleusercontent.com/dfL25yeuGvSogq_5u4N-o5FMIzOLsa6RoFaGT-0kJfoz1OFcePro6E20DBVoXkFvsU9A_CKpeB4XOUrEVXvprAfZ5EZfYrZVX3Rulyl_zAKZPGjid5-EwKOUBEXDAa4mCiPFJUgWL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 y="-613088"/>
            <a:ext cx="12188952" cy="773998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4" name="Rectangle 3"/>
          <p:cNvSpPr/>
          <p:nvPr/>
        </p:nvSpPr>
        <p:spPr>
          <a:xfrm>
            <a:off x="85060" y="6499301"/>
            <a:ext cx="2009553" cy="276999"/>
          </a:xfrm>
          <a:prstGeom prst="rect">
            <a:avLst/>
          </a:prstGeom>
        </p:spPr>
        <p:txBody>
          <a:bodyPr wrap="square">
            <a:spAutoFit/>
          </a:bodyPr>
          <a:lstStyle/>
          <a:p>
            <a:r>
              <a:rPr lang="en-US" sz="1200" dirty="0">
                <a:solidFill>
                  <a:srgbClr val="FFFFFF"/>
                </a:solidFill>
                <a:latin typeface="Lato" panose="020B0604020202020204" charset="0"/>
              </a:rPr>
              <a:t>Photo by Steve </a:t>
            </a:r>
            <a:r>
              <a:rPr lang="en-US" sz="1200" dirty="0" smtClean="0">
                <a:solidFill>
                  <a:srgbClr val="FFFFFF"/>
                </a:solidFill>
                <a:latin typeface="Lato" panose="020B0604020202020204" charset="0"/>
              </a:rPr>
              <a:t>Zylius/UCI</a:t>
            </a:r>
            <a:endParaRPr lang="en-US" sz="1200" dirty="0"/>
          </a:p>
        </p:txBody>
      </p:sp>
    </p:spTree>
    <p:extLst>
      <p:ext uri="{BB962C8B-B14F-4D97-AF65-F5344CB8AC3E}">
        <p14:creationId xmlns:p14="http://schemas.microsoft.com/office/powerpoint/2010/main" val="42162171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20857</TotalTime>
  <Words>3519</Words>
  <Application>Microsoft Office PowerPoint</Application>
  <PresentationFormat>Widescreen</PresentationFormat>
  <Paragraphs>649</Paragraphs>
  <Slides>91</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91</vt:i4>
      </vt:variant>
    </vt:vector>
  </HeadingPairs>
  <TitlesOfParts>
    <vt:vector size="100" baseType="lpstr">
      <vt:lpstr>Arial</vt:lpstr>
      <vt:lpstr>Calibri</vt:lpstr>
      <vt:lpstr>Calibri Light</vt:lpstr>
      <vt:lpstr>Lato</vt:lpstr>
      <vt:lpstr>Lato Light</vt:lpstr>
      <vt:lpstr>Raleway</vt:lpstr>
      <vt:lpstr>Roboto</vt:lpstr>
      <vt:lpstr>Office Theme</vt:lpstr>
      <vt:lpstr>Geometric</vt:lpstr>
      <vt:lpstr>Scaling Up to an Active Learning Building</vt:lpstr>
      <vt:lpstr>PowerPoint Presentation</vt:lpstr>
      <vt:lpstr>LINKS</vt:lpstr>
      <vt:lpstr>LINKS</vt:lpstr>
      <vt:lpstr>LINKS</vt:lpstr>
      <vt:lpstr>Planning of the Anteater Learning Pavilion (ALP)</vt:lpstr>
      <vt:lpstr>PowerPoint Presentation</vt:lpstr>
      <vt:lpstr>Opportunities &amp; Challenges</vt:lpstr>
      <vt:lpstr>Alignment with UCI Strategic Plan</vt:lpstr>
      <vt:lpstr>Alignment with UCI Strategic Plan</vt:lpstr>
      <vt:lpstr>Alignment with UCI Strategic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Technology</vt:lpstr>
      <vt:lpstr>Tech Specs</vt:lpstr>
      <vt:lpstr>Tech Specs</vt:lpstr>
      <vt:lpstr>Tech Specs</vt:lpstr>
      <vt:lpstr>Tech Specs</vt:lpstr>
      <vt:lpstr>Tech Specs</vt:lpstr>
      <vt:lpstr>Tech Specs</vt:lpstr>
      <vt:lpstr>Tech Specs</vt:lpstr>
      <vt:lpstr>Tech Specs</vt:lpstr>
      <vt:lpstr>Tech Specs</vt:lpstr>
      <vt:lpstr>PowerPoint Presentation</vt:lpstr>
      <vt:lpstr>PowerPoint Presentation</vt:lpstr>
      <vt:lpstr>Furniture</vt:lpstr>
      <vt:lpstr>Furniture</vt:lpstr>
      <vt:lpstr>PowerPoint Presentation</vt:lpstr>
      <vt:lpstr>PowerPoint Presentation</vt:lpstr>
      <vt:lpstr>PowerPoint Presentation</vt:lpstr>
      <vt:lpstr>Communication &amp; Outreach</vt:lpstr>
      <vt:lpstr>Faculty Development</vt:lpstr>
      <vt:lpstr>Active Learning Certification Growth</vt:lpstr>
      <vt:lpstr>PowerPoint Presentation</vt:lpstr>
      <vt:lpstr>Priority Room Scheduling</vt:lpstr>
      <vt:lpstr>PowerPoint Presentation</vt:lpstr>
      <vt:lpstr>PowerPoint Presentation</vt:lpstr>
      <vt:lpstr>Support</vt:lpstr>
      <vt:lpstr>Growth in ALCs at UC Irvine</vt:lpstr>
      <vt:lpstr>Support Areas</vt:lpstr>
      <vt:lpstr>PowerPoint Presentation</vt:lpstr>
      <vt:lpstr>Course Sections in ALP 2018/2019</vt:lpstr>
      <vt:lpstr>Course Enrollments in ALP 2018/2019</vt:lpstr>
      <vt:lpstr>Evaluations</vt:lpstr>
      <vt:lpstr>Assessing Active Learning Classrooms</vt:lpstr>
      <vt:lpstr>ALP Assessment Analysis</vt:lpstr>
      <vt:lpstr>ALP Assessment Participation (# of Courses)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Outcomes</vt:lpstr>
      <vt:lpstr>PowerPoint Presentation</vt:lpstr>
      <vt:lpstr>PowerPoint Presentation</vt:lpstr>
      <vt:lpstr>PowerPoint Presentation</vt:lpstr>
      <vt:lpstr>Campus Culture</vt:lpstr>
      <vt:lpstr>Surprises</vt:lpstr>
      <vt:lpstr>Surprises</vt:lpstr>
      <vt:lpstr>Contact Information </vt:lpstr>
      <vt:lpstr>Contact Information </vt:lpstr>
      <vt:lpstr>Contact Information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Berg</dc:creator>
  <cp:lastModifiedBy>Eric Mark Rupp</cp:lastModifiedBy>
  <cp:revision>163</cp:revision>
  <dcterms:created xsi:type="dcterms:W3CDTF">2019-03-25T21:23:33Z</dcterms:created>
  <dcterms:modified xsi:type="dcterms:W3CDTF">2019-10-15T07:03:39Z</dcterms:modified>
</cp:coreProperties>
</file>