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15" r:id="rId4"/>
    <p:sldMasterId id="2147483716" r:id="rId5"/>
    <p:sldMasterId id="2147483717" r:id="rId6"/>
    <p:sldMasterId id="2147483718" r:id="rId7"/>
    <p:sldMasterId id="2147483719" r:id="rId8"/>
    <p:sldMasterId id="2147483720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</p:sldIdLst>
  <p:sldSz cy="7772400" cx="10058400"/>
  <p:notesSz cx="6858000" cy="9144000"/>
  <p:embeddedFontLst>
    <p:embeddedFont>
      <p:font typeface="Lato"/>
      <p:regular r:id="rId59"/>
      <p:bold r:id="rId60"/>
      <p:italic r:id="rId61"/>
      <p:boldItalic r:id="rId62"/>
    </p:embeddedFont>
    <p:embeddedFont>
      <p:font typeface="Lato Light"/>
      <p:regular r:id="rId63"/>
      <p:bold r:id="rId64"/>
      <p:italic r:id="rId65"/>
      <p:boldItalic r:id="rId66"/>
    </p:embeddedFont>
    <p:embeddedFont>
      <p:font typeface="Lato Black"/>
      <p:bold r:id="rId67"/>
      <p:boldItalic r:id="rId68"/>
    </p:embeddedFont>
    <p:embeddedFont>
      <p:font typeface="Helvetica Neue Light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48" orient="horz"/>
        <p:guide pos="31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2" Type="http://schemas.openxmlformats.org/officeDocument/2006/relationships/font" Target="fonts/HelveticaNeueLight-boldItalic.fntdata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71" Type="http://schemas.openxmlformats.org/officeDocument/2006/relationships/font" Target="fonts/HelveticaNeueLight-italic.fntdata"/><Relationship Id="rId70" Type="http://schemas.openxmlformats.org/officeDocument/2006/relationships/font" Target="fonts/HelveticaNeueLight-bold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10.xml"/><Relationship Id="rId64" Type="http://schemas.openxmlformats.org/officeDocument/2006/relationships/font" Target="fonts/LatoLight-bold.fntdata"/><Relationship Id="rId63" Type="http://schemas.openxmlformats.org/officeDocument/2006/relationships/font" Target="fonts/LatoLight-regular.fntdata"/><Relationship Id="rId22" Type="http://schemas.openxmlformats.org/officeDocument/2006/relationships/slide" Target="slides/slide12.xml"/><Relationship Id="rId66" Type="http://schemas.openxmlformats.org/officeDocument/2006/relationships/font" Target="fonts/LatoLight-boldItalic.fntdata"/><Relationship Id="rId21" Type="http://schemas.openxmlformats.org/officeDocument/2006/relationships/slide" Target="slides/slide11.xml"/><Relationship Id="rId65" Type="http://schemas.openxmlformats.org/officeDocument/2006/relationships/font" Target="fonts/LatoLight-italic.fntdata"/><Relationship Id="rId24" Type="http://schemas.openxmlformats.org/officeDocument/2006/relationships/slide" Target="slides/slide14.xml"/><Relationship Id="rId68" Type="http://schemas.openxmlformats.org/officeDocument/2006/relationships/font" Target="fonts/LatoBlack-boldItalic.fntdata"/><Relationship Id="rId23" Type="http://schemas.openxmlformats.org/officeDocument/2006/relationships/slide" Target="slides/slide13.xml"/><Relationship Id="rId67" Type="http://schemas.openxmlformats.org/officeDocument/2006/relationships/font" Target="fonts/LatoBlack-bold.fntdata"/><Relationship Id="rId60" Type="http://schemas.openxmlformats.org/officeDocument/2006/relationships/font" Target="fonts/Lato-bold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HelveticaNeueLight-regular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15" Type="http://schemas.openxmlformats.org/officeDocument/2006/relationships/slide" Target="slides/slide5.xml"/><Relationship Id="rId59" Type="http://schemas.openxmlformats.org/officeDocument/2006/relationships/font" Target="fonts/Lato-regular.fntdata"/><Relationship Id="rId14" Type="http://schemas.openxmlformats.org/officeDocument/2006/relationships/slide" Target="slides/slide4.xml"/><Relationship Id="rId58" Type="http://schemas.openxmlformats.org/officeDocument/2006/relationships/slide" Target="slides/slide4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09004a350_0_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09004a3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0c68e24a8_0_256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0c68e24a8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213d85b0b_0_16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6213d85b0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09004a350_0_98:notes"/>
          <p:cNvSpPr/>
          <p:nvPr>
            <p:ph idx="2" type="sldImg"/>
          </p:nvPr>
        </p:nvSpPr>
        <p:spPr>
          <a:xfrm>
            <a:off x="121023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609004a35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609004a350_0_105:notes"/>
          <p:cNvSpPr/>
          <p:nvPr>
            <p:ph idx="2" type="sldImg"/>
          </p:nvPr>
        </p:nvSpPr>
        <p:spPr>
          <a:xfrm>
            <a:off x="1432112" y="1143000"/>
            <a:ext cx="399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609004a350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g609004a350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0c68e24a8_0_0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60c68e24a8_0_0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0c68e24a8_0_12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60c68e24a8_0_12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60c68e24a8_0_40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60c68e24a8_0_40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0c68e24a8_0_53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60c68e24a8_0_53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60c68e24a8_0_61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60c68e24a8_0_61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0c68e24a8_0_98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60c68e24a8_0_98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6213d85b0b_0_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6213d85b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c68e24a8_0_111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60c68e24a8_0_111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60c68e24a8_0_121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g60c68e24a8_0_121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60c68e24a8_0_165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g60c68e24a8_0_165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31f4e90d1_0_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631f4e90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6213d85b0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 anyone ever heard of Enterprise Car rental? Here’s what a hiring manager for lot’s of entry-level talent (college grads) say they’re looking for in new candidates...</a:t>
            </a:r>
            <a:endParaRPr/>
          </a:p>
        </p:txBody>
      </p:sp>
      <p:sp>
        <p:nvSpPr>
          <p:cNvPr id="695" name="Google Shape;695;g6213d85b0b_0_243:notes"/>
          <p:cNvSpPr/>
          <p:nvPr>
            <p:ph idx="2" type="sldImg"/>
          </p:nvPr>
        </p:nvSpPr>
        <p:spPr>
          <a:xfrm>
            <a:off x="121053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60c68e24a8_0_195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60c68e24a8_0_195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213d85b0b_0_316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6213d85b0b_0_316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213d85b0b_0_333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6213d85b0b_0_333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213d85b0b_0_349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6213d85b0b_0_349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6213d85b0b_0_365:notes"/>
          <p:cNvSpPr txBox="1"/>
          <p:nvPr>
            <p:ph idx="1" type="body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6213d85b0b_0_365:notes"/>
          <p:cNvSpPr/>
          <p:nvPr>
            <p:ph idx="2" type="sldImg"/>
          </p:nvPr>
        </p:nvSpPr>
        <p:spPr>
          <a:xfrm>
            <a:off x="1143222" y="685794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1e452ae7a_0_97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1e452ae7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6213d85b0b_0_11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6213d85b0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213d85b0b_0_31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213d85b0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6213d85b0b_0_81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6213d85b0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6213d85b0b_0_45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6213d85b0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6213d85b0b_0_11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6213d85b0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6213d85b0b_0_124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6213d85b0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213d85b0b_0_129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213d85b0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6213d85b0b_0_134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6213d85b0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63350d9351_0_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63350d93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6213d85b0b_0_148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6213d85b0b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1e452ae7a_0_103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1e452ae7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6213d85b0b_0_157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6213d85b0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6213d85b0b_0_224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6213d85b0b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609004a350_0_94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609004a35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6213d85b0b_0_26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6213d85b0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213d85b0b_0_171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213d85b0b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6213d85b0b_0_185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6213d85b0b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6213d85b0b_0_178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6213d85b0b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6213d85b0b_0_192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6213d85b0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6213d85b0b_0_235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6213d85b0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1e452ae7a_0_90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1e452ae7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213d85b0b_0_139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213d85b0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213d85b0b_0_6:notes"/>
          <p:cNvSpPr/>
          <p:nvPr>
            <p:ph idx="2" type="sldImg"/>
          </p:nvPr>
        </p:nvSpPr>
        <p:spPr>
          <a:xfrm>
            <a:off x="1210522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213d85b0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0c68e24a8_0_247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0c68e24a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1e452ae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61e452ae7a_0_5:notes"/>
          <p:cNvSpPr/>
          <p:nvPr>
            <p:ph idx="2" type="sldImg"/>
          </p:nvPr>
        </p:nvSpPr>
        <p:spPr>
          <a:xfrm>
            <a:off x="1765192" y="685800"/>
            <a:ext cx="3328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>
            <p:ph idx="2" type="pic"/>
          </p:nvPr>
        </p:nvSpPr>
        <p:spPr>
          <a:xfrm>
            <a:off x="2189224" y="506015"/>
            <a:ext cx="5672700" cy="4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1993999" y="5353646"/>
            <a:ext cx="60702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b" bIns="73050" lIns="73050" spcFirstLastPara="1" rIns="73050" wrap="square" tIns="730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1993999" y="6527601"/>
            <a:ext cx="6070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73050" lIns="73050" spcFirstLastPara="1" rIns="73050" wrap="square" tIns="7305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indent="-228600" lvl="1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indent="-228600" lvl="2" marL="1371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3pPr>
            <a:lvl4pPr indent="-228600" lvl="3" marL="1828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4pPr>
            <a:lvl5pPr indent="-228600" lvl="4" marL="22860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923523" y="7367588"/>
            <a:ext cx="20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050" lIns="73050" spcFirstLastPara="1" rIns="73050" wrap="square" tIns="730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1809825" y="354211"/>
            <a:ext cx="6438600" cy="17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050" lIns="73050" spcFirstLastPara="1" rIns="73050" wrap="square" tIns="730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4923523" y="7372647"/>
            <a:ext cx="20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050" lIns="73050" spcFirstLastPara="1" rIns="73050" wrap="square" tIns="730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>
  <p:cSld name="Title &amp; Sub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1993999" y="1305521"/>
            <a:ext cx="6070200" cy="2631000"/>
          </a:xfrm>
          <a:prstGeom prst="rect">
            <a:avLst/>
          </a:prstGeom>
          <a:noFill/>
          <a:ln>
            <a:noFill/>
          </a:ln>
        </p:spPr>
        <p:txBody>
          <a:bodyPr anchorCtr="0" anchor="b" bIns="73050" lIns="73050" spcFirstLastPara="1" rIns="73050" wrap="square" tIns="730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1993999" y="4007643"/>
            <a:ext cx="60702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73050" lIns="73050" spcFirstLastPara="1" rIns="73050" wrap="square" tIns="7305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indent="-228600" lvl="1" marL="914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indent="-228600" lvl="2" marL="1371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3pPr>
            <a:lvl4pPr indent="-228600" lvl="3" marL="18288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4pPr>
            <a:lvl5pPr indent="-228600" lvl="4" marL="22860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4923523" y="7372647"/>
            <a:ext cx="20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050" lIns="73050" spcFirstLastPara="1" rIns="73050" wrap="square" tIns="730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ctrTitle"/>
          </p:nvPr>
        </p:nvSpPr>
        <p:spPr>
          <a:xfrm>
            <a:off x="1257300" y="1272011"/>
            <a:ext cx="7543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subTitle"/>
          </p:nvPr>
        </p:nvSpPr>
        <p:spPr>
          <a:xfrm>
            <a:off x="1257300" y="4082310"/>
            <a:ext cx="7543800" cy="18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686276" y="1937703"/>
            <a:ext cx="86754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686276" y="5201391"/>
            <a:ext cx="86754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 sz="25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" name="Google Shape;87;p20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69151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2" type="body"/>
          </p:nvPr>
        </p:nvSpPr>
        <p:spPr>
          <a:xfrm>
            <a:off x="509206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type="title"/>
          </p:nvPr>
        </p:nvSpPr>
        <p:spPr>
          <a:xfrm>
            <a:off x="69282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9" name="Google Shape;99;p22"/>
          <p:cNvSpPr txBox="1"/>
          <p:nvPr>
            <p:ph idx="1" type="body"/>
          </p:nvPr>
        </p:nvSpPr>
        <p:spPr>
          <a:xfrm>
            <a:off x="692825" y="1905318"/>
            <a:ext cx="42555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" name="Google Shape;100;p22"/>
          <p:cNvSpPr txBox="1"/>
          <p:nvPr>
            <p:ph idx="2" type="body"/>
          </p:nvPr>
        </p:nvSpPr>
        <p:spPr>
          <a:xfrm>
            <a:off x="692825" y="2839085"/>
            <a:ext cx="4255500" cy="4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3" type="body"/>
          </p:nvPr>
        </p:nvSpPr>
        <p:spPr>
          <a:xfrm>
            <a:off x="5092065" y="1905318"/>
            <a:ext cx="42762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" name="Google Shape;102;p22"/>
          <p:cNvSpPr txBox="1"/>
          <p:nvPr>
            <p:ph idx="4" type="body"/>
          </p:nvPr>
        </p:nvSpPr>
        <p:spPr>
          <a:xfrm>
            <a:off x="5092065" y="2839085"/>
            <a:ext cx="4276200" cy="4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type="title"/>
          </p:nvPr>
        </p:nvSpPr>
        <p:spPr>
          <a:xfrm>
            <a:off x="692825" y="518160"/>
            <a:ext cx="3243900" cy="18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73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indent="-3619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4pPr>
            <a:lvl5pPr indent="-3619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5pPr>
            <a:lvl6pPr indent="-3619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14" name="Google Shape;114;p24"/>
          <p:cNvSpPr txBox="1"/>
          <p:nvPr>
            <p:ph idx="2" type="body"/>
          </p:nvPr>
        </p:nvSpPr>
        <p:spPr>
          <a:xfrm>
            <a:off x="692825" y="2331720"/>
            <a:ext cx="3243900" cy="4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5" name="Google Shape;115;p24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/>
          <p:nvPr>
            <p:ph type="title"/>
          </p:nvPr>
        </p:nvSpPr>
        <p:spPr>
          <a:xfrm>
            <a:off x="692825" y="518160"/>
            <a:ext cx="3243900" cy="18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0" name="Google Shape;120;p25"/>
          <p:cNvSpPr/>
          <p:nvPr>
            <p:ph idx="2" type="pic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>
            <a:off x="692825" y="2331720"/>
            <a:ext cx="3243900" cy="4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25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 rot="5400000">
            <a:off x="2563485" y="197042"/>
            <a:ext cx="4931400" cy="8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8" name="Google Shape;128;p26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 rot="5400000">
            <a:off x="4989135" y="2622858"/>
            <a:ext cx="6586800" cy="21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3" name="Google Shape;133;p27"/>
          <p:cNvSpPr txBox="1"/>
          <p:nvPr>
            <p:ph idx="1" type="body"/>
          </p:nvPr>
        </p:nvSpPr>
        <p:spPr>
          <a:xfrm rot="5400000">
            <a:off x="588563" y="516858"/>
            <a:ext cx="6586800" cy="6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6" name="Google Shape;136;p27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342870" y="672483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342870" y="1741517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47" name="Google Shape;147;p30"/>
          <p:cNvSpPr txBox="1"/>
          <p:nvPr>
            <p:ph idx="1" type="subTitle"/>
          </p:nvPr>
        </p:nvSpPr>
        <p:spPr>
          <a:xfrm>
            <a:off x="342870" y="4282677"/>
            <a:ext cx="9372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48" name="Google Shape;148;p30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1" name="Google Shape;151;p31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342870" y="672483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" type="body"/>
          </p:nvPr>
        </p:nvSpPr>
        <p:spPr>
          <a:xfrm>
            <a:off x="342870" y="1741517"/>
            <a:ext cx="43998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5" name="Google Shape;155;p32"/>
          <p:cNvSpPr txBox="1"/>
          <p:nvPr>
            <p:ph idx="2" type="body"/>
          </p:nvPr>
        </p:nvSpPr>
        <p:spPr>
          <a:xfrm>
            <a:off x="5315640" y="1741517"/>
            <a:ext cx="43998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>
            <p:ph type="title"/>
          </p:nvPr>
        </p:nvSpPr>
        <p:spPr>
          <a:xfrm>
            <a:off x="342870" y="672483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/>
          <p:nvPr>
            <p:ph type="title"/>
          </p:nvPr>
        </p:nvSpPr>
        <p:spPr>
          <a:xfrm>
            <a:off x="342870" y="839573"/>
            <a:ext cx="30888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62" name="Google Shape;162;p34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63" name="Google Shape;163;p34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/>
          <p:nvPr>
            <p:ph type="title"/>
          </p:nvPr>
        </p:nvSpPr>
        <p:spPr>
          <a:xfrm>
            <a:off x="539275" y="680227"/>
            <a:ext cx="7004400" cy="6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66" name="Google Shape;166;p35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6"/>
          <p:cNvSpPr txBox="1"/>
          <p:nvPr>
            <p:ph type="title"/>
          </p:nvPr>
        </p:nvSpPr>
        <p:spPr>
          <a:xfrm>
            <a:off x="292050" y="1863464"/>
            <a:ext cx="44499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70" name="Google Shape;170;p36"/>
          <p:cNvSpPr txBox="1"/>
          <p:nvPr>
            <p:ph idx="1" type="subTitle"/>
          </p:nvPr>
        </p:nvSpPr>
        <p:spPr>
          <a:xfrm>
            <a:off x="292050" y="4235757"/>
            <a:ext cx="44499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1" name="Google Shape;171;p36"/>
          <p:cNvSpPr txBox="1"/>
          <p:nvPr>
            <p:ph idx="2" type="body"/>
          </p:nvPr>
        </p:nvSpPr>
        <p:spPr>
          <a:xfrm>
            <a:off x="5433450" y="1094157"/>
            <a:ext cx="4220700" cy="55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72" name="Google Shape;172;p36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>
            <p:ph idx="1" type="body"/>
          </p:nvPr>
        </p:nvSpPr>
        <p:spPr>
          <a:xfrm>
            <a:off x="342870" y="6392869"/>
            <a:ext cx="6598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75" name="Google Shape;175;p37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/>
          <p:nvPr>
            <p:ph hasCustomPrompt="1" type="title"/>
          </p:nvPr>
        </p:nvSpPr>
        <p:spPr>
          <a:xfrm>
            <a:off x="342870" y="1671477"/>
            <a:ext cx="9372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38"/>
          <p:cNvSpPr txBox="1"/>
          <p:nvPr>
            <p:ph idx="1" type="body"/>
          </p:nvPr>
        </p:nvSpPr>
        <p:spPr>
          <a:xfrm>
            <a:off x="342870" y="4763363"/>
            <a:ext cx="93726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79" name="Google Shape;179;p38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obj">
  <p:cSld name="OBJECT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"/>
          <p:cNvSpPr/>
          <p:nvPr/>
        </p:nvSpPr>
        <p:spPr>
          <a:xfrm>
            <a:off x="0" y="0"/>
            <a:ext cx="10058400" cy="447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0" name="Google Shape;190;p41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1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1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2"/>
          <p:cNvSpPr txBox="1"/>
          <p:nvPr>
            <p:ph type="title"/>
          </p:nvPr>
        </p:nvSpPr>
        <p:spPr>
          <a:xfrm>
            <a:off x="334011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2"/>
          <p:cNvSpPr txBox="1"/>
          <p:nvPr>
            <p:ph idx="1" type="body"/>
          </p:nvPr>
        </p:nvSpPr>
        <p:spPr>
          <a:xfrm>
            <a:off x="801116" y="2012631"/>
            <a:ext cx="5438700" cy="24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2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2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2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3"/>
          <p:cNvSpPr txBox="1"/>
          <p:nvPr>
            <p:ph type="ctrTitle"/>
          </p:nvPr>
        </p:nvSpPr>
        <p:spPr>
          <a:xfrm>
            <a:off x="754380" y="2409444"/>
            <a:ext cx="85497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3"/>
          <p:cNvSpPr txBox="1"/>
          <p:nvPr>
            <p:ph idx="1" type="subTitle"/>
          </p:nvPr>
        </p:nvSpPr>
        <p:spPr>
          <a:xfrm>
            <a:off x="1508760" y="4352544"/>
            <a:ext cx="70410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43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43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3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/>
          <p:nvPr>
            <p:ph type="title"/>
          </p:nvPr>
        </p:nvSpPr>
        <p:spPr>
          <a:xfrm>
            <a:off x="334011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4"/>
          <p:cNvSpPr txBox="1"/>
          <p:nvPr>
            <p:ph idx="1" type="body"/>
          </p:nvPr>
        </p:nvSpPr>
        <p:spPr>
          <a:xfrm>
            <a:off x="502920" y="1787652"/>
            <a:ext cx="4375500" cy="51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4"/>
          <p:cNvSpPr txBox="1"/>
          <p:nvPr>
            <p:ph idx="2" type="body"/>
          </p:nvPr>
        </p:nvSpPr>
        <p:spPr>
          <a:xfrm>
            <a:off x="5180076" y="1787652"/>
            <a:ext cx="4375500" cy="51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4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4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44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5"/>
          <p:cNvSpPr txBox="1"/>
          <p:nvPr>
            <p:ph type="title"/>
          </p:nvPr>
        </p:nvSpPr>
        <p:spPr>
          <a:xfrm>
            <a:off x="334011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5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5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5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7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7"/>
          <p:cNvSpPr txBox="1"/>
          <p:nvPr>
            <p:ph idx="1" type="body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47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7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7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8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48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9"/>
          <p:cNvSpPr txBox="1"/>
          <p:nvPr>
            <p:ph type="ctrTitle"/>
          </p:nvPr>
        </p:nvSpPr>
        <p:spPr>
          <a:xfrm>
            <a:off x="1257300" y="1272011"/>
            <a:ext cx="7543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9"/>
          <p:cNvSpPr txBox="1"/>
          <p:nvPr>
            <p:ph idx="1" type="subTitle"/>
          </p:nvPr>
        </p:nvSpPr>
        <p:spPr>
          <a:xfrm>
            <a:off x="1257300" y="4082310"/>
            <a:ext cx="7543800" cy="1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6" name="Google Shape;236;p49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9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9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0"/>
          <p:cNvSpPr txBox="1"/>
          <p:nvPr>
            <p:ph type="title"/>
          </p:nvPr>
        </p:nvSpPr>
        <p:spPr>
          <a:xfrm>
            <a:off x="686276" y="1937703"/>
            <a:ext cx="86754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0"/>
          <p:cNvSpPr txBox="1"/>
          <p:nvPr>
            <p:ph idx="1" type="body"/>
          </p:nvPr>
        </p:nvSpPr>
        <p:spPr>
          <a:xfrm>
            <a:off x="686276" y="5201391"/>
            <a:ext cx="86754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2" name="Google Shape;242;p50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50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50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1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1"/>
          <p:cNvSpPr txBox="1"/>
          <p:nvPr>
            <p:ph idx="1" type="body"/>
          </p:nvPr>
        </p:nvSpPr>
        <p:spPr>
          <a:xfrm>
            <a:off x="69151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51"/>
          <p:cNvSpPr txBox="1"/>
          <p:nvPr>
            <p:ph idx="2" type="body"/>
          </p:nvPr>
        </p:nvSpPr>
        <p:spPr>
          <a:xfrm>
            <a:off x="509206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51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1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51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2"/>
          <p:cNvSpPr txBox="1"/>
          <p:nvPr>
            <p:ph type="title"/>
          </p:nvPr>
        </p:nvSpPr>
        <p:spPr>
          <a:xfrm>
            <a:off x="69282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2"/>
          <p:cNvSpPr txBox="1"/>
          <p:nvPr>
            <p:ph idx="1" type="body"/>
          </p:nvPr>
        </p:nvSpPr>
        <p:spPr>
          <a:xfrm>
            <a:off x="692825" y="1905318"/>
            <a:ext cx="42552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5" name="Google Shape;255;p52"/>
          <p:cNvSpPr txBox="1"/>
          <p:nvPr>
            <p:ph idx="2" type="body"/>
          </p:nvPr>
        </p:nvSpPr>
        <p:spPr>
          <a:xfrm>
            <a:off x="692825" y="2839085"/>
            <a:ext cx="4255200" cy="4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52"/>
          <p:cNvSpPr txBox="1"/>
          <p:nvPr>
            <p:ph idx="3" type="body"/>
          </p:nvPr>
        </p:nvSpPr>
        <p:spPr>
          <a:xfrm>
            <a:off x="5092065" y="1905318"/>
            <a:ext cx="42762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7" name="Google Shape;257;p52"/>
          <p:cNvSpPr txBox="1"/>
          <p:nvPr>
            <p:ph idx="4" type="body"/>
          </p:nvPr>
        </p:nvSpPr>
        <p:spPr>
          <a:xfrm>
            <a:off x="5092065" y="2839085"/>
            <a:ext cx="4276200" cy="4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52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52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52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3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53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53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4"/>
          <p:cNvSpPr txBox="1"/>
          <p:nvPr>
            <p:ph type="title"/>
          </p:nvPr>
        </p:nvSpPr>
        <p:spPr>
          <a:xfrm>
            <a:off x="692825" y="518160"/>
            <a:ext cx="32439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54"/>
          <p:cNvSpPr txBox="1"/>
          <p:nvPr>
            <p:ph idx="1" type="body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9" name="Google Shape;269;p54"/>
          <p:cNvSpPr txBox="1"/>
          <p:nvPr>
            <p:ph idx="2" type="body"/>
          </p:nvPr>
        </p:nvSpPr>
        <p:spPr>
          <a:xfrm>
            <a:off x="692825" y="2331720"/>
            <a:ext cx="3243900" cy="4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0" name="Google Shape;270;p54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54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54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5"/>
          <p:cNvSpPr txBox="1"/>
          <p:nvPr>
            <p:ph type="title"/>
          </p:nvPr>
        </p:nvSpPr>
        <p:spPr>
          <a:xfrm>
            <a:off x="692825" y="518160"/>
            <a:ext cx="32439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55"/>
          <p:cNvSpPr/>
          <p:nvPr>
            <p:ph idx="2" type="pic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55"/>
          <p:cNvSpPr txBox="1"/>
          <p:nvPr>
            <p:ph idx="1" type="body"/>
          </p:nvPr>
        </p:nvSpPr>
        <p:spPr>
          <a:xfrm>
            <a:off x="692825" y="2331720"/>
            <a:ext cx="3243900" cy="4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7" name="Google Shape;277;p55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55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55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6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56"/>
          <p:cNvSpPr txBox="1"/>
          <p:nvPr>
            <p:ph idx="1" type="body"/>
          </p:nvPr>
        </p:nvSpPr>
        <p:spPr>
          <a:xfrm rot="5400000">
            <a:off x="2563485" y="197042"/>
            <a:ext cx="4931400" cy="8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56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56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6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7"/>
          <p:cNvSpPr txBox="1"/>
          <p:nvPr>
            <p:ph type="title"/>
          </p:nvPr>
        </p:nvSpPr>
        <p:spPr>
          <a:xfrm rot="5400000">
            <a:off x="4989135" y="2622858"/>
            <a:ext cx="6586800" cy="21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57"/>
          <p:cNvSpPr txBox="1"/>
          <p:nvPr>
            <p:ph idx="1" type="body"/>
          </p:nvPr>
        </p:nvSpPr>
        <p:spPr>
          <a:xfrm rot="5400000">
            <a:off x="588563" y="516858"/>
            <a:ext cx="6586800" cy="6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57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7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57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9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298" name="Google Shape;298;p59"/>
          <p:cNvSpPr txBox="1"/>
          <p:nvPr>
            <p:ph idx="1" type="subTitle"/>
          </p:nvPr>
        </p:nvSpPr>
        <p:spPr>
          <a:xfrm>
            <a:off x="342870" y="4282678"/>
            <a:ext cx="9372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299" name="Google Shape;299;p59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 type="tx">
  <p:cSld name="TITLE_AND_BODY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0"/>
          <p:cNvSpPr/>
          <p:nvPr>
            <p:ph idx="2" type="pic"/>
          </p:nvPr>
        </p:nvSpPr>
        <p:spPr>
          <a:xfrm>
            <a:off x="2189224" y="506015"/>
            <a:ext cx="5672700" cy="4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p60"/>
          <p:cNvSpPr txBox="1"/>
          <p:nvPr>
            <p:ph type="title"/>
          </p:nvPr>
        </p:nvSpPr>
        <p:spPr>
          <a:xfrm>
            <a:off x="1994000" y="5353646"/>
            <a:ext cx="6070200" cy="11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79350" lIns="79350" spcFirstLastPara="1" rIns="79350" wrap="square" tIns="79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03" name="Google Shape;303;p60"/>
          <p:cNvSpPr txBox="1"/>
          <p:nvPr>
            <p:ph idx="1" type="body"/>
          </p:nvPr>
        </p:nvSpPr>
        <p:spPr>
          <a:xfrm>
            <a:off x="1994000" y="6527601"/>
            <a:ext cx="60702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350" lIns="79350" spcFirstLastPara="1" rIns="79350" wrap="square" tIns="79350">
            <a:noAutofit/>
          </a:bodyPr>
          <a:lstStyle>
            <a:lvl1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3020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04" name="Google Shape;304;p60"/>
          <p:cNvSpPr txBox="1"/>
          <p:nvPr>
            <p:ph idx="12" type="sldNum"/>
          </p:nvPr>
        </p:nvSpPr>
        <p:spPr>
          <a:xfrm>
            <a:off x="4923524" y="7367587"/>
            <a:ext cx="20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9350" lIns="79350" spcFirstLastPara="1" rIns="79350" wrap="square" tIns="7935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1100" u="none" cap="none" strike="noStrike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/>
          <p:nvPr>
            <p:ph type="title"/>
          </p:nvPr>
        </p:nvSpPr>
        <p:spPr>
          <a:xfrm>
            <a:off x="185504" y="115126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b="1" i="0" sz="4000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07" name="Google Shape;307;p61"/>
          <p:cNvSpPr txBox="1"/>
          <p:nvPr/>
        </p:nvSpPr>
        <p:spPr>
          <a:xfrm>
            <a:off x="257349" y="7106197"/>
            <a:ext cx="42789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b="0" i="0" lang="en" sz="13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1600"/>
          </a:p>
        </p:txBody>
      </p:sp>
      <p:pic>
        <p:nvPicPr>
          <p:cNvPr descr="A picture containing object, watch&#10;&#10;Description automatically generated" id="308" name="Google Shape;308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93361" y="7109024"/>
            <a:ext cx="1407692" cy="275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2"/>
          <p:cNvSpPr txBox="1"/>
          <p:nvPr>
            <p:ph type="title"/>
          </p:nvPr>
        </p:nvSpPr>
        <p:spPr>
          <a:xfrm>
            <a:off x="1809827" y="354214"/>
            <a:ext cx="6438600" cy="1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9350" lIns="79350" spcFirstLastPara="1" rIns="79350" wrap="square" tIns="79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11" name="Google Shape;311;p62"/>
          <p:cNvSpPr txBox="1"/>
          <p:nvPr>
            <p:ph idx="12" type="sldNum"/>
          </p:nvPr>
        </p:nvSpPr>
        <p:spPr>
          <a:xfrm>
            <a:off x="4923525" y="7372649"/>
            <a:ext cx="204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9350" lIns="79350" spcFirstLastPara="1" rIns="79350" wrap="square" tIns="7935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3"/>
          <p:cNvSpPr txBox="1"/>
          <p:nvPr>
            <p:ph type="title"/>
          </p:nvPr>
        </p:nvSpPr>
        <p:spPr>
          <a:xfrm>
            <a:off x="342870" y="672482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14" name="Google Shape;314;p63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15" name="Google Shape;315;p63"/>
          <p:cNvSpPr txBox="1"/>
          <p:nvPr>
            <p:ph idx="10" type="dt"/>
          </p:nvPr>
        </p:nvSpPr>
        <p:spPr>
          <a:xfrm>
            <a:off x="0" y="0"/>
            <a:ext cx="3300000" cy="4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63"/>
          <p:cNvSpPr txBox="1"/>
          <p:nvPr>
            <p:ph idx="11" type="ftr"/>
          </p:nvPr>
        </p:nvSpPr>
        <p:spPr>
          <a:xfrm>
            <a:off x="0" y="0"/>
            <a:ext cx="3300000" cy="4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7" name="Google Shape;317;p63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4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22" name="Google Shape;322;p65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>
  <p:cSld name="TITLE_AND_BODY 2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6"/>
          <p:cNvSpPr txBox="1"/>
          <p:nvPr>
            <p:ph type="title"/>
          </p:nvPr>
        </p:nvSpPr>
        <p:spPr>
          <a:xfrm>
            <a:off x="342870" y="672482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25" name="Google Shape;325;p66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26" name="Google Shape;326;p66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7"/>
          <p:cNvSpPr txBox="1"/>
          <p:nvPr>
            <p:ph type="title"/>
          </p:nvPr>
        </p:nvSpPr>
        <p:spPr>
          <a:xfrm>
            <a:off x="342870" y="672482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29" name="Google Shape;329;p67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115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30" name="Google Shape;330;p67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115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31" name="Google Shape;331;p67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8"/>
          <p:cNvSpPr txBox="1"/>
          <p:nvPr>
            <p:ph type="title"/>
          </p:nvPr>
        </p:nvSpPr>
        <p:spPr>
          <a:xfrm>
            <a:off x="342870" y="672482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34" name="Google Shape;334;p68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9"/>
          <p:cNvSpPr txBox="1"/>
          <p:nvPr>
            <p:ph type="title"/>
          </p:nvPr>
        </p:nvSpPr>
        <p:spPr>
          <a:xfrm>
            <a:off x="342870" y="839573"/>
            <a:ext cx="30888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b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37" name="Google Shape;337;p69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38" name="Google Shape;338;p69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0"/>
          <p:cNvSpPr txBox="1"/>
          <p:nvPr>
            <p:ph type="title"/>
          </p:nvPr>
        </p:nvSpPr>
        <p:spPr>
          <a:xfrm>
            <a:off x="539275" y="680227"/>
            <a:ext cx="7004700" cy="6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41" name="Google Shape;341;p70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1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71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45" name="Google Shape;345;p71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346" name="Google Shape;346;p71"/>
          <p:cNvSpPr txBox="1"/>
          <p:nvPr>
            <p:ph idx="2" type="body"/>
          </p:nvPr>
        </p:nvSpPr>
        <p:spPr>
          <a:xfrm>
            <a:off x="5433450" y="1094158"/>
            <a:ext cx="4220700" cy="55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30200" lvl="1" marL="914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47" name="Google Shape;347;p71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2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350" name="Google Shape;350;p72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3"/>
          <p:cNvSpPr txBox="1"/>
          <p:nvPr>
            <p:ph hasCustomPrompt="1" type="title"/>
          </p:nvPr>
        </p:nvSpPr>
        <p:spPr>
          <a:xfrm>
            <a:off x="342870" y="1671478"/>
            <a:ext cx="9372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1575" lIns="101575" spcFirstLastPara="1" rIns="101575" wrap="square" tIns="101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353" name="Google Shape;353;p73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55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30200" lvl="1" marL="9144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ctr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54" name="Google Shape;354;p73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theme" Target="../theme/theme7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25" lIns="93500" spcFirstLastPara="1" rIns="93500" wrap="square" tIns="467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73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9151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331845" y="7203863"/>
            <a:ext cx="33948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103745" y="7203863"/>
            <a:ext cx="22632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725" lIns="93500" spcFirstLastPara="1" rIns="93500" wrap="square" tIns="467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342870" y="672483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342870" y="1741517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8"/>
          <p:cNvSpPr txBox="1"/>
          <p:nvPr>
            <p:ph idx="12" type="sldNum"/>
          </p:nvPr>
        </p:nvSpPr>
        <p:spPr>
          <a:xfrm>
            <a:off x="9319703" y="7046638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0"/>
          <p:cNvSpPr txBox="1"/>
          <p:nvPr>
            <p:ph type="title"/>
          </p:nvPr>
        </p:nvSpPr>
        <p:spPr>
          <a:xfrm>
            <a:off x="334011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0" u="none" cap="none" strike="noStrike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4" name="Google Shape;184;p40"/>
          <p:cNvSpPr txBox="1"/>
          <p:nvPr>
            <p:ph idx="1" type="body"/>
          </p:nvPr>
        </p:nvSpPr>
        <p:spPr>
          <a:xfrm>
            <a:off x="801116" y="2012631"/>
            <a:ext cx="5438700" cy="24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00" u="none" cap="none" strike="noStrike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40"/>
          <p:cNvSpPr txBox="1"/>
          <p:nvPr>
            <p:ph idx="11" type="ftr"/>
          </p:nvPr>
        </p:nvSpPr>
        <p:spPr>
          <a:xfrm>
            <a:off x="3419856" y="7228332"/>
            <a:ext cx="3218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6" name="Google Shape;186;p40"/>
          <p:cNvSpPr txBox="1"/>
          <p:nvPr>
            <p:ph idx="10" type="dt"/>
          </p:nvPr>
        </p:nvSpPr>
        <p:spPr>
          <a:xfrm>
            <a:off x="502920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7" name="Google Shape;187;p40"/>
          <p:cNvSpPr txBox="1"/>
          <p:nvPr>
            <p:ph idx="12" type="sldNum"/>
          </p:nvPr>
        </p:nvSpPr>
        <p:spPr>
          <a:xfrm>
            <a:off x="7242048" y="7228332"/>
            <a:ext cx="231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 txBox="1"/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9" name="Google Shape;219;p46"/>
          <p:cNvSpPr txBox="1"/>
          <p:nvPr>
            <p:ph idx="1" type="body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46"/>
          <p:cNvSpPr txBox="1"/>
          <p:nvPr>
            <p:ph idx="10" type="dt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46"/>
          <p:cNvSpPr txBox="1"/>
          <p:nvPr>
            <p:ph idx="11" type="ftr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46"/>
          <p:cNvSpPr txBox="1"/>
          <p:nvPr>
            <p:ph idx="12" type="sldNum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8"/>
          <p:cNvSpPr txBox="1"/>
          <p:nvPr>
            <p:ph type="title"/>
          </p:nvPr>
        </p:nvSpPr>
        <p:spPr>
          <a:xfrm>
            <a:off x="342870" y="672482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p58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dk2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58"/>
          <p:cNvSpPr txBox="1"/>
          <p:nvPr>
            <p:ph idx="12" type="sldNum"/>
          </p:nvPr>
        </p:nvSpPr>
        <p:spPr>
          <a:xfrm>
            <a:off x="9319704" y="7046639"/>
            <a:ext cx="603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75" lIns="101575" spcFirstLastPara="1" rIns="101575" wrap="square" tIns="10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hyperlink" Target="https://mnstateitcoe.org/college-students/career-readiness/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30.png"/><Relationship Id="rId13" Type="http://schemas.openxmlformats.org/officeDocument/2006/relationships/image" Target="../media/image32.jpg"/><Relationship Id="rId12" Type="http://schemas.openxmlformats.org/officeDocument/2006/relationships/hyperlink" Target="https://ulife.gmu.edu/wellbeing-landing-page/resilience/" TargetMode="External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Relationship Id="rId14" Type="http://schemas.openxmlformats.org/officeDocument/2006/relationships/image" Target="../media/image34.jp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Relationship Id="rId4" Type="http://schemas.openxmlformats.org/officeDocument/2006/relationships/image" Target="../media/image33.png"/><Relationship Id="rId5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openbadges.org/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Relationship Id="rId4" Type="http://schemas.openxmlformats.org/officeDocument/2006/relationships/image" Target="../media/image48.png"/><Relationship Id="rId5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4"/>
          <p:cNvSpPr txBox="1"/>
          <p:nvPr/>
        </p:nvSpPr>
        <p:spPr>
          <a:xfrm>
            <a:off x="286575" y="252977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 Micro-Credentialing?</a:t>
            </a:r>
            <a:endParaRPr b="1" sz="4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0" name="Google Shape;360;p74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3"/>
          <p:cNvSpPr txBox="1"/>
          <p:nvPr/>
        </p:nvSpPr>
        <p:spPr>
          <a:xfrm>
            <a:off x="332375" y="416825"/>
            <a:ext cx="9080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Lato"/>
                <a:ea typeface="Lato"/>
                <a:cs typeface="Lato"/>
                <a:sym typeface="Lato"/>
              </a:rPr>
              <a:t>SUNY Micro-Credentialing Implementation Groups</a:t>
            </a:r>
            <a:endParaRPr b="1" sz="3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83"/>
          <p:cNvPicPr preferRelativeResize="0"/>
          <p:nvPr/>
        </p:nvPicPr>
        <p:blipFill rotWithShape="1">
          <a:blip r:embed="rId3">
            <a:alphaModFix/>
          </a:blip>
          <a:srcRect b="0" l="0" r="0" t="24969"/>
          <a:stretch/>
        </p:blipFill>
        <p:spPr>
          <a:xfrm>
            <a:off x="152400" y="1873650"/>
            <a:ext cx="9440050" cy="48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83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38" name="Google Shape;43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550" y="71288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3"/>
          <p:cNvSpPr txBox="1"/>
          <p:nvPr/>
        </p:nvSpPr>
        <p:spPr>
          <a:xfrm>
            <a:off x="6831150" y="69697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@SUNY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#stackablecredentials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https://system.suny.edu/academic-affairs/microcredentials/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4"/>
          <p:cNvSpPr txBox="1"/>
          <p:nvPr/>
        </p:nvSpPr>
        <p:spPr>
          <a:xfrm>
            <a:off x="332375" y="416825"/>
            <a:ext cx="9080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ato"/>
                <a:ea typeface="Lato"/>
                <a:cs typeface="Lato"/>
                <a:sym typeface="Lato"/>
              </a:rPr>
              <a:t>Bakersfield College Maps Micro-Credential Competencies to Job Postings</a:t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84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46" name="Google Shape;44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08" y="1708606"/>
            <a:ext cx="5021286" cy="33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50" y="1580350"/>
            <a:ext cx="5662900" cy="341244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8" name="Google Shape;44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650" y="4013600"/>
            <a:ext cx="5609623" cy="300405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9" name="Google Shape;449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550" y="72050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84"/>
          <p:cNvSpPr txBox="1"/>
          <p:nvPr/>
        </p:nvSpPr>
        <p:spPr>
          <a:xfrm>
            <a:off x="6831150" y="70459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@BAKCollege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#OpenPathways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https://www.youtube.com/watch?v=tz1EcC4H2JY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5"/>
          <p:cNvPicPr preferRelativeResize="0"/>
          <p:nvPr/>
        </p:nvPicPr>
        <p:blipFill rotWithShape="1">
          <a:blip r:embed="rId3">
            <a:alphaModFix/>
          </a:blip>
          <a:srcRect b="12418" l="0" r="0" t="0"/>
          <a:stretch/>
        </p:blipFill>
        <p:spPr>
          <a:xfrm>
            <a:off x="0" y="1314425"/>
            <a:ext cx="10058402" cy="48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5"/>
          <p:cNvSpPr txBox="1"/>
          <p:nvPr>
            <p:ph type="title"/>
          </p:nvPr>
        </p:nvSpPr>
        <p:spPr>
          <a:xfrm>
            <a:off x="185503" y="115124"/>
            <a:ext cx="97479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320"/>
              <a:buFont typeface="Lato Black"/>
              <a:buNone/>
            </a:pPr>
            <a:r>
              <a:rPr b="1" lang="en" sz="3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8 things IBM Learned through their </a:t>
            </a:r>
            <a:endParaRPr b="1" sz="3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320"/>
              <a:buFont typeface="Lato Black"/>
              <a:buNone/>
            </a:pPr>
            <a:r>
              <a:rPr b="1" lang="en" sz="3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Badging Program</a:t>
            </a:r>
            <a:endParaRPr b="1" sz="3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85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58" name="Google Shape;45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750" y="70526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85"/>
          <p:cNvSpPr txBox="1"/>
          <p:nvPr/>
        </p:nvSpPr>
        <p:spPr>
          <a:xfrm>
            <a:off x="6907350" y="68935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@David_Leaser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#NewCollar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https://www.ibm.com/services/learning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6"/>
          <p:cNvSpPr txBox="1"/>
          <p:nvPr>
            <p:ph type="title"/>
          </p:nvPr>
        </p:nvSpPr>
        <p:spPr>
          <a:xfrm>
            <a:off x="342870" y="672483"/>
            <a:ext cx="9372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/>
          </a:p>
        </p:txBody>
      </p:sp>
      <p:sp>
        <p:nvSpPr>
          <p:cNvPr id="466" name="Google Shape;466;p86"/>
          <p:cNvSpPr txBox="1"/>
          <p:nvPr>
            <p:ph idx="1" type="body"/>
          </p:nvPr>
        </p:nvSpPr>
        <p:spPr>
          <a:xfrm>
            <a:off x="342870" y="1741517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67" name="Google Shape;46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7575"/>
            <a:ext cx="10058400" cy="6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86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69" name="Google Shape;46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750" y="70526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86"/>
          <p:cNvSpPr txBox="1"/>
          <p:nvPr/>
        </p:nvSpPr>
        <p:spPr>
          <a:xfrm>
            <a:off x="6907350" y="68935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@David_Leaser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#NewCollar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https://www.ibm.com/services/learning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7"/>
          <p:cNvSpPr txBox="1"/>
          <p:nvPr>
            <p:ph type="title"/>
          </p:nvPr>
        </p:nvSpPr>
        <p:spPr>
          <a:xfrm>
            <a:off x="615950" y="1432556"/>
            <a:ext cx="2301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Overview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76" name="Google Shape;476;p87"/>
          <p:cNvSpPr txBox="1"/>
          <p:nvPr/>
        </p:nvSpPr>
        <p:spPr>
          <a:xfrm>
            <a:off x="1037353" y="3724416"/>
            <a:ext cx="19869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00">
            <a:noAutofit/>
          </a:bodyPr>
          <a:lstStyle/>
          <a:p>
            <a:pPr indent="0" lvl="0" marL="2825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Standalone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5206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academic offering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IREX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Pakistan University  of Management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p87"/>
          <p:cNvSpPr txBox="1"/>
          <p:nvPr/>
        </p:nvSpPr>
        <p:spPr>
          <a:xfrm>
            <a:off x="3769182" y="3724416"/>
            <a:ext cx="24954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00">
            <a:noAutofit/>
          </a:bodyPr>
          <a:lstStyle/>
          <a:p>
            <a:pPr indent="0" lvl="0" marL="10667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Course Integrated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6954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embedded in course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2700" marR="5080" rtl="0" algn="ctr">
              <a:lnSpc>
                <a:spcPct val="1208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Minnesota State System  Johnston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Community College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8" name="Google Shape;478;p87"/>
          <p:cNvSpPr txBox="1"/>
          <p:nvPr/>
        </p:nvSpPr>
        <p:spPr>
          <a:xfrm>
            <a:off x="6707582" y="3724416"/>
            <a:ext cx="26574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Learning Community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4635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co-curricular experience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17780" lvl="0" marL="44450" marR="20320" rtl="0" algn="l">
              <a:lnSpc>
                <a:spcPct val="1208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George Mason University  San Jose State University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49466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G.o.A.L Program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87"/>
          <p:cNvSpPr txBox="1"/>
          <p:nvPr/>
        </p:nvSpPr>
        <p:spPr>
          <a:xfrm>
            <a:off x="1483639" y="2680652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80" name="Google Shape;480;p87"/>
          <p:cNvSpPr txBox="1"/>
          <p:nvPr/>
        </p:nvSpPr>
        <p:spPr>
          <a:xfrm>
            <a:off x="4472825" y="2680652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81" name="Google Shape;481;p87"/>
          <p:cNvSpPr txBox="1"/>
          <p:nvPr/>
        </p:nvSpPr>
        <p:spPr>
          <a:xfrm>
            <a:off x="7488796" y="2680652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82" name="Google Shape;482;p87"/>
          <p:cNvSpPr/>
          <p:nvPr/>
        </p:nvSpPr>
        <p:spPr>
          <a:xfrm>
            <a:off x="3383483" y="0"/>
            <a:ext cx="6675000" cy="2644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83" name="Google Shape;483;p87"/>
          <p:cNvSpPr txBox="1"/>
          <p:nvPr/>
        </p:nvSpPr>
        <p:spPr>
          <a:xfrm>
            <a:off x="611402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84" name="Google Shape;48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7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eddesignlab.org/badgedtohire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8"/>
          <p:cNvSpPr txBox="1"/>
          <p:nvPr>
            <p:ph type="title"/>
          </p:nvPr>
        </p:nvSpPr>
        <p:spPr>
          <a:xfrm>
            <a:off x="1955800" y="516886"/>
            <a:ext cx="27897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Standalone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 Light"/>
                <a:ea typeface="Lato Light"/>
                <a:cs typeface="Lato Light"/>
                <a:sym typeface="Lato Light"/>
              </a:rPr>
              <a:t>academic offering</a:t>
            </a:r>
            <a:endParaRPr sz="28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91" name="Google Shape;491;p88"/>
          <p:cNvSpPr txBox="1"/>
          <p:nvPr/>
        </p:nvSpPr>
        <p:spPr>
          <a:xfrm>
            <a:off x="628650" y="590550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92" name="Google Shape;492;p88"/>
          <p:cNvSpPr/>
          <p:nvPr/>
        </p:nvSpPr>
        <p:spPr>
          <a:xfrm>
            <a:off x="6303568" y="2750045"/>
            <a:ext cx="1725295" cy="469264"/>
          </a:xfrm>
          <a:custGeom>
            <a:rect b="b" l="l" r="r" t="t"/>
            <a:pathLst>
              <a:path extrusionOk="0" h="469264" w="1725295">
                <a:moveTo>
                  <a:pt x="0" y="468960"/>
                </a:moveTo>
                <a:lnTo>
                  <a:pt x="1724812" y="468960"/>
                </a:lnTo>
                <a:lnTo>
                  <a:pt x="1724812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93" name="Google Shape;493;p88"/>
          <p:cNvSpPr/>
          <p:nvPr/>
        </p:nvSpPr>
        <p:spPr>
          <a:xfrm>
            <a:off x="7831794" y="3050969"/>
            <a:ext cx="344170" cy="338454"/>
          </a:xfrm>
          <a:custGeom>
            <a:rect b="b" l="l" r="r" t="t"/>
            <a:pathLst>
              <a:path extrusionOk="0" h="338454" w="344170">
                <a:moveTo>
                  <a:pt x="171957" y="0"/>
                </a:moveTo>
                <a:lnTo>
                  <a:pt x="126244" y="6043"/>
                </a:lnTo>
                <a:lnTo>
                  <a:pt x="85167" y="23097"/>
                </a:lnTo>
                <a:lnTo>
                  <a:pt x="50365" y="49549"/>
                </a:lnTo>
                <a:lnTo>
                  <a:pt x="23477" y="83786"/>
                </a:lnTo>
                <a:lnTo>
                  <a:pt x="6142" y="124195"/>
                </a:lnTo>
                <a:lnTo>
                  <a:pt x="0" y="169163"/>
                </a:lnTo>
                <a:lnTo>
                  <a:pt x="6142" y="214132"/>
                </a:lnTo>
                <a:lnTo>
                  <a:pt x="23477" y="254541"/>
                </a:lnTo>
                <a:lnTo>
                  <a:pt x="50365" y="288778"/>
                </a:lnTo>
                <a:lnTo>
                  <a:pt x="85167" y="315230"/>
                </a:lnTo>
                <a:lnTo>
                  <a:pt x="126244" y="332284"/>
                </a:lnTo>
                <a:lnTo>
                  <a:pt x="171957" y="338327"/>
                </a:lnTo>
                <a:lnTo>
                  <a:pt x="217671" y="332284"/>
                </a:lnTo>
                <a:lnTo>
                  <a:pt x="258748" y="315230"/>
                </a:lnTo>
                <a:lnTo>
                  <a:pt x="293550" y="288778"/>
                </a:lnTo>
                <a:lnTo>
                  <a:pt x="320438" y="254541"/>
                </a:lnTo>
                <a:lnTo>
                  <a:pt x="337773" y="214132"/>
                </a:lnTo>
                <a:lnTo>
                  <a:pt x="343915" y="169163"/>
                </a:lnTo>
                <a:lnTo>
                  <a:pt x="337773" y="124195"/>
                </a:lnTo>
                <a:lnTo>
                  <a:pt x="320438" y="83786"/>
                </a:lnTo>
                <a:lnTo>
                  <a:pt x="293550" y="49549"/>
                </a:lnTo>
                <a:lnTo>
                  <a:pt x="258748" y="23097"/>
                </a:lnTo>
                <a:lnTo>
                  <a:pt x="217671" y="6043"/>
                </a:lnTo>
                <a:lnTo>
                  <a:pt x="1719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94" name="Google Shape;494;p88"/>
          <p:cNvSpPr txBox="1"/>
          <p:nvPr/>
        </p:nvSpPr>
        <p:spPr>
          <a:xfrm>
            <a:off x="2841625" y="2750045"/>
            <a:ext cx="32817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35875">
            <a:noAutofit/>
          </a:bodyPr>
          <a:lstStyle/>
          <a:p>
            <a:pPr indent="0" lvl="0" marL="647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sub-competency development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5" name="Google Shape;495;p88"/>
          <p:cNvSpPr txBox="1"/>
          <p:nvPr/>
        </p:nvSpPr>
        <p:spPr>
          <a:xfrm>
            <a:off x="6303568" y="2841706"/>
            <a:ext cx="1725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2508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awarded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88"/>
          <p:cNvSpPr txBox="1"/>
          <p:nvPr/>
        </p:nvSpPr>
        <p:spPr>
          <a:xfrm>
            <a:off x="814491" y="3975995"/>
            <a:ext cx="12225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line of visibility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p88"/>
          <p:cNvSpPr txBox="1"/>
          <p:nvPr/>
        </p:nvSpPr>
        <p:spPr>
          <a:xfrm>
            <a:off x="814491" y="2712031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learner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88"/>
          <p:cNvSpPr txBox="1"/>
          <p:nvPr/>
        </p:nvSpPr>
        <p:spPr>
          <a:xfrm>
            <a:off x="814491" y="4869242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facilitator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9" name="Google Shape;499;p88"/>
          <p:cNvSpPr/>
          <p:nvPr/>
        </p:nvSpPr>
        <p:spPr>
          <a:xfrm>
            <a:off x="7823450" y="3050974"/>
            <a:ext cx="369570" cy="363854"/>
          </a:xfrm>
          <a:custGeom>
            <a:rect b="b" l="l" r="r" t="t"/>
            <a:pathLst>
              <a:path extrusionOk="0" h="363854" w="369570">
                <a:moveTo>
                  <a:pt x="184708" y="0"/>
                </a:moveTo>
                <a:lnTo>
                  <a:pt x="129809" y="8152"/>
                </a:lnTo>
                <a:lnTo>
                  <a:pt x="88959" y="26277"/>
                </a:lnTo>
                <a:lnTo>
                  <a:pt x="48015" y="59474"/>
                </a:lnTo>
                <a:lnTo>
                  <a:pt x="18230" y="102859"/>
                </a:lnTo>
                <a:lnTo>
                  <a:pt x="2125" y="153984"/>
                </a:lnTo>
                <a:lnTo>
                  <a:pt x="0" y="181660"/>
                </a:lnTo>
                <a:lnTo>
                  <a:pt x="953" y="200239"/>
                </a:lnTo>
                <a:lnTo>
                  <a:pt x="14528" y="252412"/>
                </a:lnTo>
                <a:lnTo>
                  <a:pt x="42208" y="297257"/>
                </a:lnTo>
                <a:lnTo>
                  <a:pt x="81470" y="332320"/>
                </a:lnTo>
                <a:lnTo>
                  <a:pt x="129808" y="355169"/>
                </a:lnTo>
                <a:lnTo>
                  <a:pt x="184708" y="363321"/>
                </a:lnTo>
                <a:lnTo>
                  <a:pt x="203578" y="362391"/>
                </a:lnTo>
                <a:lnTo>
                  <a:pt x="221910" y="359643"/>
                </a:lnTo>
                <a:lnTo>
                  <a:pt x="239608" y="355168"/>
                </a:lnTo>
                <a:lnTo>
                  <a:pt x="249064" y="351764"/>
                </a:lnTo>
                <a:lnTo>
                  <a:pt x="184708" y="351764"/>
                </a:lnTo>
                <a:lnTo>
                  <a:pt x="166987" y="350885"/>
                </a:lnTo>
                <a:lnTo>
                  <a:pt x="117284" y="338391"/>
                </a:lnTo>
                <a:lnTo>
                  <a:pt x="74533" y="312889"/>
                </a:lnTo>
                <a:lnTo>
                  <a:pt x="41097" y="276720"/>
                </a:lnTo>
                <a:lnTo>
                  <a:pt x="19330" y="232219"/>
                </a:lnTo>
                <a:lnTo>
                  <a:pt x="11557" y="181660"/>
                </a:lnTo>
                <a:lnTo>
                  <a:pt x="12449" y="164269"/>
                </a:lnTo>
                <a:lnTo>
                  <a:pt x="25146" y="115481"/>
                </a:lnTo>
                <a:lnTo>
                  <a:pt x="51063" y="73496"/>
                </a:lnTo>
                <a:lnTo>
                  <a:pt x="87858" y="40627"/>
                </a:lnTo>
                <a:lnTo>
                  <a:pt x="133198" y="19207"/>
                </a:lnTo>
                <a:lnTo>
                  <a:pt x="184708" y="11556"/>
                </a:lnTo>
                <a:lnTo>
                  <a:pt x="248395" y="11556"/>
                </a:lnTo>
                <a:lnTo>
                  <a:pt x="239604" y="8151"/>
                </a:lnTo>
                <a:lnTo>
                  <a:pt x="212816" y="2084"/>
                </a:lnTo>
                <a:lnTo>
                  <a:pt x="184708" y="0"/>
                </a:lnTo>
                <a:close/>
              </a:path>
              <a:path extrusionOk="0" h="363854" w="369570">
                <a:moveTo>
                  <a:pt x="248395" y="11556"/>
                </a:moveTo>
                <a:lnTo>
                  <a:pt x="184708" y="11556"/>
                </a:lnTo>
                <a:lnTo>
                  <a:pt x="202430" y="12435"/>
                </a:lnTo>
                <a:lnTo>
                  <a:pt x="219630" y="15014"/>
                </a:lnTo>
                <a:lnTo>
                  <a:pt x="274522" y="36202"/>
                </a:lnTo>
                <a:lnTo>
                  <a:pt x="312910" y="67328"/>
                </a:lnTo>
                <a:lnTo>
                  <a:pt x="340806" y="107955"/>
                </a:lnTo>
                <a:lnTo>
                  <a:pt x="355868" y="155763"/>
                </a:lnTo>
                <a:lnTo>
                  <a:pt x="357860" y="181660"/>
                </a:lnTo>
                <a:lnTo>
                  <a:pt x="356967" y="199052"/>
                </a:lnTo>
                <a:lnTo>
                  <a:pt x="344271" y="247840"/>
                </a:lnTo>
                <a:lnTo>
                  <a:pt x="318352" y="289825"/>
                </a:lnTo>
                <a:lnTo>
                  <a:pt x="281546" y="322694"/>
                </a:lnTo>
                <a:lnTo>
                  <a:pt x="236217" y="344113"/>
                </a:lnTo>
                <a:lnTo>
                  <a:pt x="184708" y="351764"/>
                </a:lnTo>
                <a:lnTo>
                  <a:pt x="249064" y="351764"/>
                </a:lnTo>
                <a:lnTo>
                  <a:pt x="302169" y="321871"/>
                </a:lnTo>
                <a:lnTo>
                  <a:pt x="337845" y="283273"/>
                </a:lnTo>
                <a:lnTo>
                  <a:pt x="361103" y="235710"/>
                </a:lnTo>
                <a:lnTo>
                  <a:pt x="369417" y="181660"/>
                </a:lnTo>
                <a:lnTo>
                  <a:pt x="368463" y="163081"/>
                </a:lnTo>
                <a:lnTo>
                  <a:pt x="354888" y="110909"/>
                </a:lnTo>
                <a:lnTo>
                  <a:pt x="327209" y="66063"/>
                </a:lnTo>
                <a:lnTo>
                  <a:pt x="287947" y="31000"/>
                </a:lnTo>
                <a:lnTo>
                  <a:pt x="264754" y="17893"/>
                </a:lnTo>
                <a:lnTo>
                  <a:pt x="248395" y="11556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0" name="Google Shape;500;p88"/>
          <p:cNvSpPr/>
          <p:nvPr/>
        </p:nvSpPr>
        <p:spPr>
          <a:xfrm>
            <a:off x="7815364" y="3354997"/>
            <a:ext cx="397800" cy="94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1" name="Google Shape;501;p88"/>
          <p:cNvSpPr/>
          <p:nvPr/>
        </p:nvSpPr>
        <p:spPr>
          <a:xfrm>
            <a:off x="7819808" y="3398672"/>
            <a:ext cx="381634" cy="0"/>
          </a:xfrm>
          <a:custGeom>
            <a:rect b="b" l="l" r="r" t="t"/>
            <a:pathLst>
              <a:path extrusionOk="0" h="120000" w="381634">
                <a:moveTo>
                  <a:pt x="0" y="0"/>
                </a:moveTo>
                <a:lnTo>
                  <a:pt x="381114" y="0"/>
                </a:lnTo>
              </a:path>
            </a:pathLst>
          </a:custGeom>
          <a:noFill/>
          <a:ln cap="flat" cmpd="sng" w="78550">
            <a:solidFill>
              <a:srgbClr val="C13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2" name="Google Shape;502;p88"/>
          <p:cNvSpPr/>
          <p:nvPr/>
        </p:nvSpPr>
        <p:spPr>
          <a:xfrm>
            <a:off x="7876906" y="3127634"/>
            <a:ext cx="263700" cy="192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3" name="Google Shape;503;p88"/>
          <p:cNvSpPr/>
          <p:nvPr/>
        </p:nvSpPr>
        <p:spPr>
          <a:xfrm>
            <a:off x="2222332" y="4096171"/>
            <a:ext cx="7009130" cy="0"/>
          </a:xfrm>
          <a:custGeom>
            <a:rect b="b" l="l" r="r" t="t"/>
            <a:pathLst>
              <a:path extrusionOk="0" h="120000" w="7009130">
                <a:moveTo>
                  <a:pt x="0" y="0"/>
                </a:moveTo>
                <a:lnTo>
                  <a:pt x="7008876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4" name="Google Shape;504;p88"/>
          <p:cNvSpPr/>
          <p:nvPr/>
        </p:nvSpPr>
        <p:spPr>
          <a:xfrm>
            <a:off x="6122995" y="2974294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5" name="Google Shape;505;p88"/>
          <p:cNvSpPr/>
          <p:nvPr/>
        </p:nvSpPr>
        <p:spPr>
          <a:xfrm>
            <a:off x="6246821" y="2927003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6" name="Google Shape;506;p88"/>
          <p:cNvSpPr txBox="1"/>
          <p:nvPr/>
        </p:nvSpPr>
        <p:spPr>
          <a:xfrm>
            <a:off x="2292395" y="4921782"/>
            <a:ext cx="1384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075">
            <a:noAutofit/>
          </a:bodyPr>
          <a:lstStyle/>
          <a:p>
            <a:pPr indent="-365125" lvl="0" marL="36512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facilitator  training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88"/>
          <p:cNvSpPr/>
          <p:nvPr/>
        </p:nvSpPr>
        <p:spPr>
          <a:xfrm>
            <a:off x="3757620" y="5155691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8" name="Google Shape;508;p88"/>
          <p:cNvSpPr/>
          <p:nvPr/>
        </p:nvSpPr>
        <p:spPr>
          <a:xfrm>
            <a:off x="3881446" y="5108402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9" name="Google Shape;509;p88"/>
          <p:cNvSpPr/>
          <p:nvPr/>
        </p:nvSpPr>
        <p:spPr>
          <a:xfrm>
            <a:off x="2208936" y="4912944"/>
            <a:ext cx="1531620" cy="469264"/>
          </a:xfrm>
          <a:custGeom>
            <a:rect b="b" l="l" r="r" t="t"/>
            <a:pathLst>
              <a:path extrusionOk="0" h="469264" w="1531620">
                <a:moveTo>
                  <a:pt x="0" y="468960"/>
                </a:moveTo>
                <a:lnTo>
                  <a:pt x="1531289" y="468960"/>
                </a:lnTo>
                <a:lnTo>
                  <a:pt x="1531289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10" name="Google Shape;510;p88"/>
          <p:cNvSpPr/>
          <p:nvPr/>
        </p:nvSpPr>
        <p:spPr>
          <a:xfrm>
            <a:off x="6521457" y="5161938"/>
            <a:ext cx="175259" cy="0"/>
          </a:xfrm>
          <a:custGeom>
            <a:rect b="b" l="l" r="r" t="t"/>
            <a:pathLst>
              <a:path extrusionOk="0" h="120000" w="175259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11" name="Google Shape;511;p88"/>
          <p:cNvSpPr/>
          <p:nvPr/>
        </p:nvSpPr>
        <p:spPr>
          <a:xfrm>
            <a:off x="6645283" y="5114646"/>
            <a:ext cx="51434" cy="94614"/>
          </a:xfrm>
          <a:custGeom>
            <a:rect b="b" l="l" r="r" t="t"/>
            <a:pathLst>
              <a:path extrusionOk="0" h="94614" w="51434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12" name="Google Shape;512;p88"/>
          <p:cNvSpPr txBox="1"/>
          <p:nvPr/>
        </p:nvSpPr>
        <p:spPr>
          <a:xfrm>
            <a:off x="6705472" y="4915011"/>
            <a:ext cx="13233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2225">
            <a:noAutofit/>
          </a:bodyPr>
          <a:lstStyle/>
          <a:p>
            <a:pPr indent="0" lvl="0" marL="1619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issue badges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3" name="Google Shape;513;p88"/>
          <p:cNvSpPr txBox="1"/>
          <p:nvPr/>
        </p:nvSpPr>
        <p:spPr>
          <a:xfrm>
            <a:off x="611402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14" name="Google Shape;514;p88"/>
          <p:cNvSpPr txBox="1"/>
          <p:nvPr/>
        </p:nvSpPr>
        <p:spPr>
          <a:xfrm>
            <a:off x="3941635" y="4915011"/>
            <a:ext cx="25800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9200">
            <a:noAutofit/>
          </a:bodyPr>
          <a:lstStyle/>
          <a:p>
            <a:pPr indent="0" lvl="0" marL="65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sub-competency assessment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5" name="Google Shape;515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88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eddesignlab.org/badgedtohire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"/>
          <p:cNvSpPr/>
          <p:nvPr/>
        </p:nvSpPr>
        <p:spPr>
          <a:xfrm>
            <a:off x="5659497" y="1861040"/>
            <a:ext cx="1877400" cy="1697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22" name="Google Shape;522;p89"/>
          <p:cNvSpPr txBox="1"/>
          <p:nvPr/>
        </p:nvSpPr>
        <p:spPr>
          <a:xfrm>
            <a:off x="628650" y="590550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23" name="Google Shape;523;p89"/>
          <p:cNvSpPr txBox="1"/>
          <p:nvPr/>
        </p:nvSpPr>
        <p:spPr>
          <a:xfrm>
            <a:off x="615950" y="3675838"/>
            <a:ext cx="3834000" cy="16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IREX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oral communication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l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 offered asynchronously online via  canvas for 8 weeks to all IREX UGRAD  alumni, facilitators were 3 IREX associates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4" name="Google Shape;524;p89"/>
          <p:cNvSpPr txBox="1"/>
          <p:nvPr/>
        </p:nvSpPr>
        <p:spPr>
          <a:xfrm>
            <a:off x="615950" y="5515734"/>
            <a:ext cx="39219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413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skin in the game application process (i.e.  limited cohort, tell us why you’d like to participate)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5" name="Google Shape;525;p89"/>
          <p:cNvSpPr txBox="1"/>
          <p:nvPr/>
        </p:nvSpPr>
        <p:spPr>
          <a:xfrm>
            <a:off x="5510276" y="3808854"/>
            <a:ext cx="35802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75">
            <a:noAutofit/>
          </a:bodyPr>
          <a:lstStyle/>
          <a:p>
            <a:pPr indent="0" lvl="0" marL="12700" marR="11118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Pakistan University  of Management  </a:t>
            </a: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suite of eight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just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badges are mandatory part of first year  experience for every university student  offered in Moodle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89"/>
          <p:cNvSpPr txBox="1"/>
          <p:nvPr/>
        </p:nvSpPr>
        <p:spPr>
          <a:xfrm>
            <a:off x="5510276" y="5939914"/>
            <a:ext cx="39039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28600" lvl="0" marL="2413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students work through modules independently online; STAIR (student techno-  logical and instructional resource center) is  available for 1:1 consultations and periodic  check-ins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89"/>
          <p:cNvSpPr/>
          <p:nvPr/>
        </p:nvSpPr>
        <p:spPr>
          <a:xfrm>
            <a:off x="2625541" y="2470145"/>
            <a:ext cx="1889100" cy="1098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28" name="Google Shape;528;p89"/>
          <p:cNvSpPr/>
          <p:nvPr/>
        </p:nvSpPr>
        <p:spPr>
          <a:xfrm>
            <a:off x="7711033" y="2031913"/>
            <a:ext cx="1491300" cy="1505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29" name="Google Shape;529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225" y="1812525"/>
            <a:ext cx="2061027" cy="206105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9"/>
          <p:cNvSpPr txBox="1"/>
          <p:nvPr/>
        </p:nvSpPr>
        <p:spPr>
          <a:xfrm>
            <a:off x="611402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0"/>
          <p:cNvSpPr txBox="1"/>
          <p:nvPr>
            <p:ph type="title"/>
          </p:nvPr>
        </p:nvSpPr>
        <p:spPr>
          <a:xfrm>
            <a:off x="3345973" y="16903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536" name="Google Shape;536;p90"/>
          <p:cNvSpPr txBox="1"/>
          <p:nvPr/>
        </p:nvSpPr>
        <p:spPr>
          <a:xfrm>
            <a:off x="8964772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90"/>
          <p:cNvSpPr txBox="1"/>
          <p:nvPr/>
        </p:nvSpPr>
        <p:spPr>
          <a:xfrm>
            <a:off x="3851275" y="2295141"/>
            <a:ext cx="50310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 am grateful that I was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3136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able to </a:t>
            </a:r>
            <a:r>
              <a:rPr lang="en" sz="3200">
                <a:solidFill>
                  <a:srgbClr val="C23C30"/>
                </a:solidFill>
                <a:latin typeface="Lato"/>
                <a:ea typeface="Lato"/>
                <a:cs typeface="Lato"/>
                <a:sym typeface="Lato"/>
              </a:rPr>
              <a:t>learn</a:t>
            </a: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3200">
                <a:solidFill>
                  <a:srgbClr val="C23C30"/>
                </a:solidFill>
                <a:latin typeface="Lato"/>
                <a:ea typeface="Lato"/>
                <a:cs typeface="Lato"/>
                <a:sym typeface="Lato"/>
              </a:rPr>
              <a:t>practice </a:t>
            </a: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and  improve my oral communication skills throughout</a:t>
            </a:r>
            <a:r>
              <a:rPr lang="en" sz="3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this course and experience  </a:t>
            </a:r>
            <a:r>
              <a:rPr lang="en" sz="3200">
                <a:solidFill>
                  <a:srgbClr val="C23C30"/>
                </a:solidFill>
                <a:latin typeface="Lato"/>
                <a:ea typeface="Lato"/>
                <a:cs typeface="Lato"/>
                <a:sym typeface="Lato"/>
              </a:rPr>
              <a:t>e-learning </a:t>
            </a:r>
            <a:r>
              <a:rPr lang="en" sz="3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for the first time.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507365" marR="2446655" rtl="0" algn="l">
              <a:lnSpc>
                <a:spcPct val="100000"/>
              </a:lnSpc>
              <a:spcBef>
                <a:spcPts val="2805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Imane Larousni, Morocco  IREX Alumni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8" name="Google Shape;538;p90"/>
          <p:cNvSpPr/>
          <p:nvPr/>
        </p:nvSpPr>
        <p:spPr>
          <a:xfrm>
            <a:off x="628650" y="2519519"/>
            <a:ext cx="2730000" cy="2754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39" name="Google Shape;539;p90"/>
          <p:cNvSpPr txBox="1"/>
          <p:nvPr/>
        </p:nvSpPr>
        <p:spPr>
          <a:xfrm>
            <a:off x="615950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40" name="Google Shape;54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90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eddesignlab.org/badgedtohire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1"/>
          <p:cNvSpPr/>
          <p:nvPr/>
        </p:nvSpPr>
        <p:spPr>
          <a:xfrm>
            <a:off x="5755779" y="3201873"/>
            <a:ext cx="1725295" cy="469264"/>
          </a:xfrm>
          <a:custGeom>
            <a:rect b="b" l="l" r="r" t="t"/>
            <a:pathLst>
              <a:path extrusionOk="0" h="469264" w="1725295">
                <a:moveTo>
                  <a:pt x="0" y="468960"/>
                </a:moveTo>
                <a:lnTo>
                  <a:pt x="1724812" y="468960"/>
                </a:lnTo>
                <a:lnTo>
                  <a:pt x="1724812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47" name="Google Shape;547;p91"/>
          <p:cNvSpPr/>
          <p:nvPr/>
        </p:nvSpPr>
        <p:spPr>
          <a:xfrm>
            <a:off x="7283989" y="3502792"/>
            <a:ext cx="344170" cy="338454"/>
          </a:xfrm>
          <a:custGeom>
            <a:rect b="b" l="l" r="r" t="t"/>
            <a:pathLst>
              <a:path extrusionOk="0" h="338454" w="344170">
                <a:moveTo>
                  <a:pt x="171970" y="0"/>
                </a:moveTo>
                <a:lnTo>
                  <a:pt x="126256" y="6043"/>
                </a:lnTo>
                <a:lnTo>
                  <a:pt x="85176" y="23097"/>
                </a:lnTo>
                <a:lnTo>
                  <a:pt x="50371" y="49549"/>
                </a:lnTo>
                <a:lnTo>
                  <a:pt x="23480" y="83786"/>
                </a:lnTo>
                <a:lnTo>
                  <a:pt x="6143" y="124195"/>
                </a:lnTo>
                <a:lnTo>
                  <a:pt x="0" y="169163"/>
                </a:lnTo>
                <a:lnTo>
                  <a:pt x="6143" y="214132"/>
                </a:lnTo>
                <a:lnTo>
                  <a:pt x="23480" y="254541"/>
                </a:lnTo>
                <a:lnTo>
                  <a:pt x="50371" y="288778"/>
                </a:lnTo>
                <a:lnTo>
                  <a:pt x="85176" y="315230"/>
                </a:lnTo>
                <a:lnTo>
                  <a:pt x="126256" y="332284"/>
                </a:lnTo>
                <a:lnTo>
                  <a:pt x="171970" y="338327"/>
                </a:lnTo>
                <a:lnTo>
                  <a:pt x="217684" y="332284"/>
                </a:lnTo>
                <a:lnTo>
                  <a:pt x="258761" y="315230"/>
                </a:lnTo>
                <a:lnTo>
                  <a:pt x="293563" y="288778"/>
                </a:lnTo>
                <a:lnTo>
                  <a:pt x="320451" y="254541"/>
                </a:lnTo>
                <a:lnTo>
                  <a:pt x="337786" y="214132"/>
                </a:lnTo>
                <a:lnTo>
                  <a:pt x="343928" y="169163"/>
                </a:lnTo>
                <a:lnTo>
                  <a:pt x="337786" y="124195"/>
                </a:lnTo>
                <a:lnTo>
                  <a:pt x="320451" y="83786"/>
                </a:lnTo>
                <a:lnTo>
                  <a:pt x="293563" y="49549"/>
                </a:lnTo>
                <a:lnTo>
                  <a:pt x="258761" y="23097"/>
                </a:lnTo>
                <a:lnTo>
                  <a:pt x="217684" y="6043"/>
                </a:lnTo>
                <a:lnTo>
                  <a:pt x="1719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48" name="Google Shape;548;p91"/>
          <p:cNvSpPr txBox="1"/>
          <p:nvPr>
            <p:ph type="title"/>
          </p:nvPr>
        </p:nvSpPr>
        <p:spPr>
          <a:xfrm>
            <a:off x="1955800" y="516886"/>
            <a:ext cx="47562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Course Integrated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 Light"/>
                <a:ea typeface="Lato Light"/>
                <a:cs typeface="Lato Light"/>
                <a:sym typeface="Lato Light"/>
              </a:rPr>
              <a:t>embedded in for-credit course</a:t>
            </a:r>
            <a:endParaRPr sz="28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9" name="Google Shape;549;p91"/>
          <p:cNvSpPr txBox="1"/>
          <p:nvPr/>
        </p:nvSpPr>
        <p:spPr>
          <a:xfrm>
            <a:off x="628650" y="590550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50" name="Google Shape;550;p91"/>
          <p:cNvSpPr txBox="1"/>
          <p:nvPr/>
        </p:nvSpPr>
        <p:spPr>
          <a:xfrm>
            <a:off x="2293835" y="2547315"/>
            <a:ext cx="51873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0650">
            <a:noAutofit/>
          </a:bodyPr>
          <a:lstStyle/>
          <a:p>
            <a:pPr indent="0" lvl="0" marL="143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course curricula milestones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1" name="Google Shape;551;p91"/>
          <p:cNvSpPr txBox="1"/>
          <p:nvPr/>
        </p:nvSpPr>
        <p:spPr>
          <a:xfrm>
            <a:off x="7793990" y="2547315"/>
            <a:ext cx="1268100" cy="11241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4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93675" lvl="0" marL="157480" marR="147955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course  completion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2" name="Google Shape;552;p91"/>
          <p:cNvSpPr txBox="1"/>
          <p:nvPr/>
        </p:nvSpPr>
        <p:spPr>
          <a:xfrm>
            <a:off x="2293835" y="3201873"/>
            <a:ext cx="51873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3175">
            <a:noAutofit/>
          </a:bodyPr>
          <a:lstStyle/>
          <a:p>
            <a:pPr indent="0" lvl="0" marL="730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sub-competency development	</a:t>
            </a:r>
            <a:r>
              <a:rPr baseline="30000" lang="en" sz="225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awarded</a:t>
            </a:r>
            <a:endParaRPr baseline="30000" sz="225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91"/>
          <p:cNvSpPr txBox="1"/>
          <p:nvPr/>
        </p:nvSpPr>
        <p:spPr>
          <a:xfrm>
            <a:off x="738291" y="4086588"/>
            <a:ext cx="12225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line of visibility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4" name="Google Shape;554;p91"/>
          <p:cNvSpPr txBox="1"/>
          <p:nvPr/>
        </p:nvSpPr>
        <p:spPr>
          <a:xfrm>
            <a:off x="738291" y="2822624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learner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91"/>
          <p:cNvSpPr txBox="1"/>
          <p:nvPr/>
        </p:nvSpPr>
        <p:spPr>
          <a:xfrm>
            <a:off x="738291" y="4979836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facilitator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6" name="Google Shape;556;p91"/>
          <p:cNvSpPr/>
          <p:nvPr/>
        </p:nvSpPr>
        <p:spPr>
          <a:xfrm>
            <a:off x="7275658" y="3502802"/>
            <a:ext cx="369570" cy="363854"/>
          </a:xfrm>
          <a:custGeom>
            <a:rect b="b" l="l" r="r" t="t"/>
            <a:pathLst>
              <a:path extrusionOk="0" h="363854" w="369570">
                <a:moveTo>
                  <a:pt x="184708" y="0"/>
                </a:moveTo>
                <a:lnTo>
                  <a:pt x="129809" y="8152"/>
                </a:lnTo>
                <a:lnTo>
                  <a:pt x="88959" y="26277"/>
                </a:lnTo>
                <a:lnTo>
                  <a:pt x="48015" y="59474"/>
                </a:lnTo>
                <a:lnTo>
                  <a:pt x="18232" y="102859"/>
                </a:lnTo>
                <a:lnTo>
                  <a:pt x="2131" y="153984"/>
                </a:lnTo>
                <a:lnTo>
                  <a:pt x="0" y="181660"/>
                </a:lnTo>
                <a:lnTo>
                  <a:pt x="953" y="200239"/>
                </a:lnTo>
                <a:lnTo>
                  <a:pt x="14528" y="252412"/>
                </a:lnTo>
                <a:lnTo>
                  <a:pt x="42208" y="297257"/>
                </a:lnTo>
                <a:lnTo>
                  <a:pt x="81470" y="332320"/>
                </a:lnTo>
                <a:lnTo>
                  <a:pt x="129808" y="355169"/>
                </a:lnTo>
                <a:lnTo>
                  <a:pt x="184708" y="363321"/>
                </a:lnTo>
                <a:lnTo>
                  <a:pt x="203578" y="362391"/>
                </a:lnTo>
                <a:lnTo>
                  <a:pt x="221910" y="359643"/>
                </a:lnTo>
                <a:lnTo>
                  <a:pt x="239608" y="355168"/>
                </a:lnTo>
                <a:lnTo>
                  <a:pt x="249064" y="351764"/>
                </a:lnTo>
                <a:lnTo>
                  <a:pt x="184708" y="351764"/>
                </a:lnTo>
                <a:lnTo>
                  <a:pt x="166987" y="350885"/>
                </a:lnTo>
                <a:lnTo>
                  <a:pt x="117284" y="338391"/>
                </a:lnTo>
                <a:lnTo>
                  <a:pt x="74533" y="312889"/>
                </a:lnTo>
                <a:lnTo>
                  <a:pt x="41097" y="276720"/>
                </a:lnTo>
                <a:lnTo>
                  <a:pt x="19330" y="232219"/>
                </a:lnTo>
                <a:lnTo>
                  <a:pt x="11557" y="181660"/>
                </a:lnTo>
                <a:lnTo>
                  <a:pt x="12449" y="164269"/>
                </a:lnTo>
                <a:lnTo>
                  <a:pt x="25146" y="115481"/>
                </a:lnTo>
                <a:lnTo>
                  <a:pt x="51063" y="73496"/>
                </a:lnTo>
                <a:lnTo>
                  <a:pt x="87858" y="40627"/>
                </a:lnTo>
                <a:lnTo>
                  <a:pt x="133198" y="19207"/>
                </a:lnTo>
                <a:lnTo>
                  <a:pt x="184708" y="11556"/>
                </a:lnTo>
                <a:lnTo>
                  <a:pt x="248395" y="11556"/>
                </a:lnTo>
                <a:lnTo>
                  <a:pt x="239604" y="8151"/>
                </a:lnTo>
                <a:lnTo>
                  <a:pt x="212816" y="2084"/>
                </a:lnTo>
                <a:lnTo>
                  <a:pt x="184708" y="0"/>
                </a:lnTo>
                <a:close/>
              </a:path>
              <a:path extrusionOk="0" h="363854" w="369570">
                <a:moveTo>
                  <a:pt x="248395" y="11556"/>
                </a:moveTo>
                <a:lnTo>
                  <a:pt x="184708" y="11556"/>
                </a:lnTo>
                <a:lnTo>
                  <a:pt x="202430" y="12435"/>
                </a:lnTo>
                <a:lnTo>
                  <a:pt x="219630" y="15014"/>
                </a:lnTo>
                <a:lnTo>
                  <a:pt x="274522" y="36202"/>
                </a:lnTo>
                <a:lnTo>
                  <a:pt x="312910" y="67328"/>
                </a:lnTo>
                <a:lnTo>
                  <a:pt x="340806" y="107955"/>
                </a:lnTo>
                <a:lnTo>
                  <a:pt x="355868" y="155763"/>
                </a:lnTo>
                <a:lnTo>
                  <a:pt x="357860" y="181660"/>
                </a:lnTo>
                <a:lnTo>
                  <a:pt x="356967" y="199052"/>
                </a:lnTo>
                <a:lnTo>
                  <a:pt x="344271" y="247840"/>
                </a:lnTo>
                <a:lnTo>
                  <a:pt x="318352" y="289825"/>
                </a:lnTo>
                <a:lnTo>
                  <a:pt x="281546" y="322694"/>
                </a:lnTo>
                <a:lnTo>
                  <a:pt x="236217" y="344113"/>
                </a:lnTo>
                <a:lnTo>
                  <a:pt x="184708" y="351764"/>
                </a:lnTo>
                <a:lnTo>
                  <a:pt x="249064" y="351764"/>
                </a:lnTo>
                <a:lnTo>
                  <a:pt x="302169" y="321871"/>
                </a:lnTo>
                <a:lnTo>
                  <a:pt x="337845" y="283273"/>
                </a:lnTo>
                <a:lnTo>
                  <a:pt x="361103" y="235710"/>
                </a:lnTo>
                <a:lnTo>
                  <a:pt x="369417" y="181660"/>
                </a:lnTo>
                <a:lnTo>
                  <a:pt x="368463" y="163081"/>
                </a:lnTo>
                <a:lnTo>
                  <a:pt x="354888" y="110909"/>
                </a:lnTo>
                <a:lnTo>
                  <a:pt x="327209" y="66063"/>
                </a:lnTo>
                <a:lnTo>
                  <a:pt x="287947" y="31000"/>
                </a:lnTo>
                <a:lnTo>
                  <a:pt x="264754" y="17893"/>
                </a:lnTo>
                <a:lnTo>
                  <a:pt x="248395" y="11556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57" name="Google Shape;557;p91"/>
          <p:cNvSpPr/>
          <p:nvPr/>
        </p:nvSpPr>
        <p:spPr>
          <a:xfrm>
            <a:off x="7267575" y="3806825"/>
            <a:ext cx="397800" cy="94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58" name="Google Shape;558;p91"/>
          <p:cNvSpPr/>
          <p:nvPr/>
        </p:nvSpPr>
        <p:spPr>
          <a:xfrm>
            <a:off x="7272007" y="3850500"/>
            <a:ext cx="381634" cy="0"/>
          </a:xfrm>
          <a:custGeom>
            <a:rect b="b" l="l" r="r" t="t"/>
            <a:pathLst>
              <a:path extrusionOk="0" h="120000" w="381634">
                <a:moveTo>
                  <a:pt x="0" y="0"/>
                </a:moveTo>
                <a:lnTo>
                  <a:pt x="381114" y="0"/>
                </a:lnTo>
              </a:path>
            </a:pathLst>
          </a:custGeom>
          <a:noFill/>
          <a:ln cap="flat" cmpd="sng" w="78550">
            <a:solidFill>
              <a:srgbClr val="C13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59" name="Google Shape;559;p91"/>
          <p:cNvSpPr/>
          <p:nvPr/>
        </p:nvSpPr>
        <p:spPr>
          <a:xfrm>
            <a:off x="7329113" y="3579462"/>
            <a:ext cx="263700" cy="192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0" name="Google Shape;560;p91"/>
          <p:cNvSpPr/>
          <p:nvPr/>
        </p:nvSpPr>
        <p:spPr>
          <a:xfrm>
            <a:off x="2146132" y="4206763"/>
            <a:ext cx="7009130" cy="0"/>
          </a:xfrm>
          <a:custGeom>
            <a:rect b="b" l="l" r="r" t="t"/>
            <a:pathLst>
              <a:path extrusionOk="0" h="120000" w="7009130">
                <a:moveTo>
                  <a:pt x="0" y="0"/>
                </a:moveTo>
                <a:lnTo>
                  <a:pt x="7008876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1" name="Google Shape;561;p91"/>
          <p:cNvSpPr/>
          <p:nvPr/>
        </p:nvSpPr>
        <p:spPr>
          <a:xfrm>
            <a:off x="5575202" y="3426120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2" name="Google Shape;562;p91"/>
          <p:cNvSpPr/>
          <p:nvPr/>
        </p:nvSpPr>
        <p:spPr>
          <a:xfrm>
            <a:off x="5699028" y="3378831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3" name="Google Shape;563;p91"/>
          <p:cNvSpPr/>
          <p:nvPr/>
        </p:nvSpPr>
        <p:spPr>
          <a:xfrm>
            <a:off x="7480596" y="3115810"/>
            <a:ext cx="307340" cy="320675"/>
          </a:xfrm>
          <a:custGeom>
            <a:rect b="b" l="l" r="r" t="t"/>
            <a:pathLst>
              <a:path extrusionOk="0" h="320675" w="307340">
                <a:moveTo>
                  <a:pt x="306946" y="0"/>
                </a:moveTo>
                <a:lnTo>
                  <a:pt x="0" y="320535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4" name="Google Shape;564;p91"/>
          <p:cNvSpPr/>
          <p:nvPr/>
        </p:nvSpPr>
        <p:spPr>
          <a:xfrm>
            <a:off x="7718207" y="3115812"/>
            <a:ext cx="69850" cy="69850"/>
          </a:xfrm>
          <a:custGeom>
            <a:rect b="b" l="l" r="r" t="t"/>
            <a:pathLst>
              <a:path extrusionOk="0" h="69850" w="69850">
                <a:moveTo>
                  <a:pt x="0" y="4025"/>
                </a:moveTo>
                <a:lnTo>
                  <a:pt x="69329" y="0"/>
                </a:lnTo>
                <a:lnTo>
                  <a:pt x="68313" y="69443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5" name="Google Shape;565;p91"/>
          <p:cNvSpPr/>
          <p:nvPr/>
        </p:nvSpPr>
        <p:spPr>
          <a:xfrm>
            <a:off x="7480588" y="2798368"/>
            <a:ext cx="307340" cy="304164"/>
          </a:xfrm>
          <a:custGeom>
            <a:rect b="b" l="l" r="r" t="t"/>
            <a:pathLst>
              <a:path extrusionOk="0" h="304164" w="307340">
                <a:moveTo>
                  <a:pt x="306781" y="304139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6" name="Google Shape;566;p91"/>
          <p:cNvSpPr/>
          <p:nvPr/>
        </p:nvSpPr>
        <p:spPr>
          <a:xfrm>
            <a:off x="7717959" y="3033114"/>
            <a:ext cx="69850" cy="69850"/>
          </a:xfrm>
          <a:custGeom>
            <a:rect b="b" l="l" r="r" t="t"/>
            <a:pathLst>
              <a:path extrusionOk="0" h="69850" w="69850">
                <a:moveTo>
                  <a:pt x="66586" y="0"/>
                </a:moveTo>
                <a:lnTo>
                  <a:pt x="69405" y="69392"/>
                </a:lnTo>
                <a:lnTo>
                  <a:pt x="0" y="6717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7" name="Google Shape;567;p91"/>
          <p:cNvSpPr txBox="1"/>
          <p:nvPr/>
        </p:nvSpPr>
        <p:spPr>
          <a:xfrm>
            <a:off x="2257463" y="5409941"/>
            <a:ext cx="1384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075">
            <a:noAutofit/>
          </a:bodyPr>
          <a:lstStyle/>
          <a:p>
            <a:pPr indent="-365125" lvl="0" marL="36512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facilitator  training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8" name="Google Shape;568;p91"/>
          <p:cNvSpPr/>
          <p:nvPr/>
        </p:nvSpPr>
        <p:spPr>
          <a:xfrm>
            <a:off x="3722682" y="5643852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9" name="Google Shape;569;p91"/>
          <p:cNvSpPr/>
          <p:nvPr/>
        </p:nvSpPr>
        <p:spPr>
          <a:xfrm>
            <a:off x="3846509" y="5596561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0" name="Google Shape;570;p91"/>
          <p:cNvSpPr/>
          <p:nvPr/>
        </p:nvSpPr>
        <p:spPr>
          <a:xfrm>
            <a:off x="2174011" y="5401106"/>
            <a:ext cx="1531620" cy="469264"/>
          </a:xfrm>
          <a:custGeom>
            <a:rect b="b" l="l" r="r" t="t"/>
            <a:pathLst>
              <a:path extrusionOk="0" h="469264" w="1531620">
                <a:moveTo>
                  <a:pt x="0" y="468960"/>
                </a:moveTo>
                <a:lnTo>
                  <a:pt x="1531289" y="468960"/>
                </a:lnTo>
                <a:lnTo>
                  <a:pt x="1531289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1" name="Google Shape;571;p91"/>
          <p:cNvSpPr/>
          <p:nvPr/>
        </p:nvSpPr>
        <p:spPr>
          <a:xfrm>
            <a:off x="6486519" y="5650096"/>
            <a:ext cx="175259" cy="0"/>
          </a:xfrm>
          <a:custGeom>
            <a:rect b="b" l="l" r="r" t="t"/>
            <a:pathLst>
              <a:path extrusionOk="0" h="120000" w="175259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2" name="Google Shape;572;p91"/>
          <p:cNvSpPr/>
          <p:nvPr/>
        </p:nvSpPr>
        <p:spPr>
          <a:xfrm>
            <a:off x="6610347" y="5602806"/>
            <a:ext cx="51434" cy="94614"/>
          </a:xfrm>
          <a:custGeom>
            <a:rect b="b" l="l" r="r" t="t"/>
            <a:pathLst>
              <a:path extrusionOk="0" h="94614" w="51434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3" name="Google Shape;573;p91"/>
          <p:cNvSpPr txBox="1"/>
          <p:nvPr/>
        </p:nvSpPr>
        <p:spPr>
          <a:xfrm>
            <a:off x="6670535" y="5403173"/>
            <a:ext cx="13233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2225">
            <a:noAutofit/>
          </a:bodyPr>
          <a:lstStyle/>
          <a:p>
            <a:pPr indent="0" lvl="0" marL="1619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issue badges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4" name="Google Shape;574;p91"/>
          <p:cNvSpPr txBox="1"/>
          <p:nvPr/>
        </p:nvSpPr>
        <p:spPr>
          <a:xfrm>
            <a:off x="3906697" y="5403173"/>
            <a:ext cx="25800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9200">
            <a:noAutofit/>
          </a:bodyPr>
          <a:lstStyle/>
          <a:p>
            <a:pPr indent="0" lvl="0" marL="65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sub-competency assessment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91"/>
          <p:cNvSpPr txBox="1"/>
          <p:nvPr/>
        </p:nvSpPr>
        <p:spPr>
          <a:xfrm>
            <a:off x="2174011" y="4786471"/>
            <a:ext cx="19005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46355" rtl="0" algn="ctr">
              <a:lnSpc>
                <a:spcPct val="115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syllabus language +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4508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curriculum crosswalk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6" name="Google Shape;576;p91"/>
          <p:cNvSpPr txBox="1"/>
          <p:nvPr/>
        </p:nvSpPr>
        <p:spPr>
          <a:xfrm>
            <a:off x="4206875" y="4786471"/>
            <a:ext cx="38067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9525">
            <a:noAutofit/>
          </a:bodyPr>
          <a:lstStyle/>
          <a:p>
            <a:pPr indent="0" lvl="0" marL="63436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facilitate curriculum as usual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7" name="Google Shape;577;p91"/>
          <p:cNvSpPr/>
          <p:nvPr/>
        </p:nvSpPr>
        <p:spPr>
          <a:xfrm>
            <a:off x="4074279" y="5031803"/>
            <a:ext cx="144145" cy="0"/>
          </a:xfrm>
          <a:custGeom>
            <a:rect b="b" l="l" r="r" t="t"/>
            <a:pathLst>
              <a:path extrusionOk="0" h="120000" w="144145">
                <a:moveTo>
                  <a:pt x="144030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8" name="Google Shape;578;p91"/>
          <p:cNvSpPr/>
          <p:nvPr/>
        </p:nvSpPr>
        <p:spPr>
          <a:xfrm>
            <a:off x="4167445" y="4984513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9" name="Google Shape;579;p91"/>
          <p:cNvSpPr txBox="1"/>
          <p:nvPr/>
        </p:nvSpPr>
        <p:spPr>
          <a:xfrm>
            <a:off x="615950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80" name="Google Shape;58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1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eddesignlab.org/badgedtohire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2"/>
          <p:cNvSpPr/>
          <p:nvPr/>
        </p:nvSpPr>
        <p:spPr>
          <a:xfrm>
            <a:off x="719831" y="2156778"/>
            <a:ext cx="1650300" cy="157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7" name="Google Shape;587;p92"/>
          <p:cNvSpPr/>
          <p:nvPr/>
        </p:nvSpPr>
        <p:spPr>
          <a:xfrm>
            <a:off x="5636471" y="2135471"/>
            <a:ext cx="1652700" cy="1595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8" name="Google Shape;588;p92"/>
          <p:cNvSpPr txBox="1"/>
          <p:nvPr/>
        </p:nvSpPr>
        <p:spPr>
          <a:xfrm>
            <a:off x="615950" y="4062854"/>
            <a:ext cx="3867900" cy="18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1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Minnesota State System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184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oral communication,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initiative, and collaboration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l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C6302F"/>
              </a:buClr>
              <a:buSzPts val="1500"/>
              <a:buFont typeface="Lato"/>
              <a:buChar char="•"/>
            </a:pPr>
            <a:r>
              <a:rPr lang="en" sz="15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ready-to-use badge modules</a:t>
            </a:r>
            <a:r>
              <a:rPr lang="en" sz="1500">
                <a:solidFill>
                  <a:srgbClr val="C6302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with IT workplace scenarios have been created and  distributed in D2L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9" name="Google Shape;589;p92"/>
          <p:cNvSpPr txBox="1"/>
          <p:nvPr/>
        </p:nvSpPr>
        <p:spPr>
          <a:xfrm>
            <a:off x="615950" y="6148194"/>
            <a:ext cx="38226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28600" lvl="0" marL="2413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faculty from around the state have pulled  them into their courses to improve ‘career  readiness’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90" name="Google Shape;590;p92"/>
          <p:cNvSpPr txBox="1"/>
          <p:nvPr/>
        </p:nvSpPr>
        <p:spPr>
          <a:xfrm>
            <a:off x="5510276" y="4062854"/>
            <a:ext cx="3934500" cy="21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1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Johnston Community College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184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critical thinking, resilience,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and intercultural fluency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l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cohort of three faculty from business and  applied technologies volunteered to embed  one badge in their course (cultural immersion, accounting, and criminal law)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591;p92"/>
          <p:cNvSpPr txBox="1"/>
          <p:nvPr/>
        </p:nvSpPr>
        <p:spPr>
          <a:xfrm>
            <a:off x="5510276" y="6376794"/>
            <a:ext cx="37497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28600" lvl="0" marL="2413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each faculty was responsible for incorporating badge content into course syllabus  and facilitation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p92"/>
          <p:cNvSpPr txBox="1"/>
          <p:nvPr>
            <p:ph type="title"/>
          </p:nvPr>
        </p:nvSpPr>
        <p:spPr>
          <a:xfrm>
            <a:off x="1955800" y="516124"/>
            <a:ext cx="47562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Course Integrated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 Light"/>
                <a:ea typeface="Lato Light"/>
                <a:cs typeface="Lato Light"/>
                <a:sym typeface="Lato Light"/>
              </a:rPr>
              <a:t>embedded in for-credit course</a:t>
            </a:r>
            <a:endParaRPr sz="28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93" name="Google Shape;593;p92"/>
          <p:cNvSpPr txBox="1"/>
          <p:nvPr/>
        </p:nvSpPr>
        <p:spPr>
          <a:xfrm>
            <a:off x="628650" y="589787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94" name="Google Shape;594;p92"/>
          <p:cNvSpPr/>
          <p:nvPr/>
        </p:nvSpPr>
        <p:spPr>
          <a:xfrm>
            <a:off x="2878147" y="2120015"/>
            <a:ext cx="1651800" cy="1646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95" name="Google Shape;595;p92"/>
          <p:cNvSpPr/>
          <p:nvPr/>
        </p:nvSpPr>
        <p:spPr>
          <a:xfrm>
            <a:off x="7583587" y="2519702"/>
            <a:ext cx="1835400" cy="8358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75"/>
          <p:cNvPicPr preferRelativeResize="0"/>
          <p:nvPr/>
        </p:nvPicPr>
        <p:blipFill rotWithShape="1">
          <a:blip r:embed="rId3">
            <a:alphaModFix/>
          </a:blip>
          <a:srcRect b="3320" l="0" r="1497" t="8363"/>
          <a:stretch/>
        </p:blipFill>
        <p:spPr>
          <a:xfrm>
            <a:off x="1229825" y="3295000"/>
            <a:ext cx="5203525" cy="44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75"/>
          <p:cNvSpPr txBox="1"/>
          <p:nvPr/>
        </p:nvSpPr>
        <p:spPr>
          <a:xfrm>
            <a:off x="296538" y="272550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Learner Revolution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Lato Light"/>
                <a:ea typeface="Lato Light"/>
                <a:cs typeface="Lato Light"/>
                <a:sym typeface="Lato Light"/>
              </a:rPr>
              <a:t>in the future learners will pick and choose from a menu of experiences, courses, badges, certificates and pathways from multiple providers that are potentially endorsed—or even offered—by employers or other respected validators...</a:t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latin typeface="Lato Light"/>
                <a:ea typeface="Lato Light"/>
                <a:cs typeface="Lato Light"/>
                <a:sym typeface="Lato Light"/>
              </a:rPr>
              <a:t>Learner Revolution, Kathleen deLaski, 2019</a:t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7" name="Google Shape;367;p75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368" name="Google Shape;36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5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#LearnerRevolution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eddesignlab.org/learnerrevolution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/>
          <p:nvPr>
            <p:ph idx="1" type="body"/>
          </p:nvPr>
        </p:nvSpPr>
        <p:spPr>
          <a:xfrm>
            <a:off x="801116" y="2012631"/>
            <a:ext cx="5438700" cy="24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838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seamless to incorporate the  Collaboration and Teamwork Module  into my course. Once the Module was  imported it took little effort to customize</a:t>
            </a:r>
            <a:endParaRPr/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my course layout. After completing the  Module, the students seemed to have a  greater level of empathy and respect for</a:t>
            </a:r>
            <a:endParaRPr/>
          </a:p>
        </p:txBody>
      </p:sp>
      <p:sp>
        <p:nvSpPr>
          <p:cNvPr id="601" name="Google Shape;601;p93"/>
          <p:cNvSpPr txBox="1"/>
          <p:nvPr/>
        </p:nvSpPr>
        <p:spPr>
          <a:xfrm>
            <a:off x="801116" y="4466271"/>
            <a:ext cx="14796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each other.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2" name="Google Shape;602;p93"/>
          <p:cNvSpPr txBox="1"/>
          <p:nvPr>
            <p:ph type="title"/>
          </p:nvPr>
        </p:nvSpPr>
        <p:spPr>
          <a:xfrm>
            <a:off x="334011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603" name="Google Shape;603;p93"/>
          <p:cNvSpPr txBox="1"/>
          <p:nvPr/>
        </p:nvSpPr>
        <p:spPr>
          <a:xfrm>
            <a:off x="5762309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4" name="Google Shape;604;p93"/>
          <p:cNvSpPr txBox="1"/>
          <p:nvPr/>
        </p:nvSpPr>
        <p:spPr>
          <a:xfrm>
            <a:off x="902336" y="5577838"/>
            <a:ext cx="4420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Janet Johnson, IT / Cybersecurity Faculty,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MN State Community and Technical College, Wadena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5" name="Google Shape;605;p93"/>
          <p:cNvSpPr/>
          <p:nvPr/>
        </p:nvSpPr>
        <p:spPr>
          <a:xfrm>
            <a:off x="6252235" y="1311470"/>
            <a:ext cx="3806100" cy="514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06" name="Google Shape;606;p93"/>
          <p:cNvSpPr txBox="1"/>
          <p:nvPr/>
        </p:nvSpPr>
        <p:spPr>
          <a:xfrm>
            <a:off x="615950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07" name="Google Shape;60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775" y="69143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93"/>
          <p:cNvSpPr txBox="1"/>
          <p:nvPr/>
        </p:nvSpPr>
        <p:spPr>
          <a:xfrm>
            <a:off x="7100425" y="66857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@ITinMN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#BadgingFellows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https://mnstateitcoe.org/career-readiness-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curriculum/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4"/>
          <p:cNvSpPr txBox="1"/>
          <p:nvPr>
            <p:ph type="title"/>
          </p:nvPr>
        </p:nvSpPr>
        <p:spPr>
          <a:xfrm>
            <a:off x="1955800" y="516886"/>
            <a:ext cx="48807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Learning Community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 Light"/>
                <a:ea typeface="Lato Light"/>
                <a:cs typeface="Lato Light"/>
                <a:sym typeface="Lato Light"/>
              </a:rPr>
              <a:t>co-curricular experience</a:t>
            </a:r>
            <a:endParaRPr sz="28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14" name="Google Shape;614;p94"/>
          <p:cNvSpPr txBox="1"/>
          <p:nvPr/>
        </p:nvSpPr>
        <p:spPr>
          <a:xfrm>
            <a:off x="628650" y="590550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15" name="Google Shape;615;p94"/>
          <p:cNvSpPr/>
          <p:nvPr/>
        </p:nvSpPr>
        <p:spPr>
          <a:xfrm>
            <a:off x="5831979" y="3471646"/>
            <a:ext cx="1725295" cy="469264"/>
          </a:xfrm>
          <a:custGeom>
            <a:rect b="b" l="l" r="r" t="t"/>
            <a:pathLst>
              <a:path extrusionOk="0" h="469264" w="1725295">
                <a:moveTo>
                  <a:pt x="0" y="468960"/>
                </a:moveTo>
                <a:lnTo>
                  <a:pt x="1724812" y="468960"/>
                </a:lnTo>
                <a:lnTo>
                  <a:pt x="1724812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6" name="Google Shape;616;p94"/>
          <p:cNvSpPr/>
          <p:nvPr/>
        </p:nvSpPr>
        <p:spPr>
          <a:xfrm>
            <a:off x="7360189" y="3772561"/>
            <a:ext cx="344170" cy="338454"/>
          </a:xfrm>
          <a:custGeom>
            <a:rect b="b" l="l" r="r" t="t"/>
            <a:pathLst>
              <a:path extrusionOk="0" h="338454" w="344170">
                <a:moveTo>
                  <a:pt x="171970" y="0"/>
                </a:moveTo>
                <a:lnTo>
                  <a:pt x="126256" y="6043"/>
                </a:lnTo>
                <a:lnTo>
                  <a:pt x="85176" y="23097"/>
                </a:lnTo>
                <a:lnTo>
                  <a:pt x="50371" y="49549"/>
                </a:lnTo>
                <a:lnTo>
                  <a:pt x="23480" y="83786"/>
                </a:lnTo>
                <a:lnTo>
                  <a:pt x="6143" y="124195"/>
                </a:lnTo>
                <a:lnTo>
                  <a:pt x="0" y="169163"/>
                </a:lnTo>
                <a:lnTo>
                  <a:pt x="6143" y="214132"/>
                </a:lnTo>
                <a:lnTo>
                  <a:pt x="23480" y="254541"/>
                </a:lnTo>
                <a:lnTo>
                  <a:pt x="50371" y="288778"/>
                </a:lnTo>
                <a:lnTo>
                  <a:pt x="85176" y="315230"/>
                </a:lnTo>
                <a:lnTo>
                  <a:pt x="126256" y="332284"/>
                </a:lnTo>
                <a:lnTo>
                  <a:pt x="171970" y="338327"/>
                </a:lnTo>
                <a:lnTo>
                  <a:pt x="217684" y="332284"/>
                </a:lnTo>
                <a:lnTo>
                  <a:pt x="258761" y="315230"/>
                </a:lnTo>
                <a:lnTo>
                  <a:pt x="293563" y="288778"/>
                </a:lnTo>
                <a:lnTo>
                  <a:pt x="320451" y="254541"/>
                </a:lnTo>
                <a:lnTo>
                  <a:pt x="337786" y="214132"/>
                </a:lnTo>
                <a:lnTo>
                  <a:pt x="343928" y="169163"/>
                </a:lnTo>
                <a:lnTo>
                  <a:pt x="337786" y="124195"/>
                </a:lnTo>
                <a:lnTo>
                  <a:pt x="320451" y="83786"/>
                </a:lnTo>
                <a:lnTo>
                  <a:pt x="293563" y="49549"/>
                </a:lnTo>
                <a:lnTo>
                  <a:pt x="258761" y="23097"/>
                </a:lnTo>
                <a:lnTo>
                  <a:pt x="217684" y="6043"/>
                </a:lnTo>
                <a:lnTo>
                  <a:pt x="1719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7" name="Google Shape;617;p94"/>
          <p:cNvSpPr txBox="1"/>
          <p:nvPr/>
        </p:nvSpPr>
        <p:spPr>
          <a:xfrm>
            <a:off x="2355875" y="2239264"/>
            <a:ext cx="51873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0650">
            <a:noAutofit/>
          </a:bodyPr>
          <a:lstStyle/>
          <a:p>
            <a:pPr indent="0" lvl="0" marL="15728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co-curricular milestones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94"/>
          <p:cNvSpPr txBox="1"/>
          <p:nvPr/>
        </p:nvSpPr>
        <p:spPr>
          <a:xfrm>
            <a:off x="2355875" y="2823114"/>
            <a:ext cx="23901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6350">
            <a:noAutofit/>
          </a:bodyPr>
          <a:lstStyle/>
          <a:p>
            <a:pPr indent="0" lvl="0" marL="1968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practice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94"/>
          <p:cNvSpPr txBox="1"/>
          <p:nvPr/>
        </p:nvSpPr>
        <p:spPr>
          <a:xfrm>
            <a:off x="4953000" y="2823114"/>
            <a:ext cx="26040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5700">
            <a:noAutofit/>
          </a:bodyPr>
          <a:lstStyle/>
          <a:p>
            <a:pPr indent="-746125" lvl="0" marL="7810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product: capstone/internship/  presentation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94"/>
          <p:cNvSpPr txBox="1"/>
          <p:nvPr/>
        </p:nvSpPr>
        <p:spPr>
          <a:xfrm>
            <a:off x="7870190" y="2239251"/>
            <a:ext cx="1268100" cy="17019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780" lvl="0" marL="185420" marR="160655" rtl="0" algn="l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experience  completed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21;p94"/>
          <p:cNvSpPr txBox="1"/>
          <p:nvPr/>
        </p:nvSpPr>
        <p:spPr>
          <a:xfrm>
            <a:off x="2370035" y="3471646"/>
            <a:ext cx="32817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48575">
            <a:noAutofit/>
          </a:bodyPr>
          <a:lstStyle/>
          <a:p>
            <a:pPr indent="0" lvl="0" marL="209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sub-competency development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2" name="Google Shape;622;p94"/>
          <p:cNvSpPr txBox="1"/>
          <p:nvPr/>
        </p:nvSpPr>
        <p:spPr>
          <a:xfrm>
            <a:off x="5831979" y="3575533"/>
            <a:ext cx="1725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23431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awarded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3" name="Google Shape;623;p94"/>
          <p:cNvSpPr txBox="1"/>
          <p:nvPr/>
        </p:nvSpPr>
        <p:spPr>
          <a:xfrm>
            <a:off x="814491" y="4356360"/>
            <a:ext cx="12225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line of visibility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4" name="Google Shape;624;p94"/>
          <p:cNvSpPr txBox="1"/>
          <p:nvPr/>
        </p:nvSpPr>
        <p:spPr>
          <a:xfrm>
            <a:off x="814491" y="2803484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learner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5" name="Google Shape;625;p94"/>
          <p:cNvSpPr txBox="1"/>
          <p:nvPr/>
        </p:nvSpPr>
        <p:spPr>
          <a:xfrm>
            <a:off x="814491" y="5249608"/>
            <a:ext cx="11628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facilitator  experience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94"/>
          <p:cNvSpPr/>
          <p:nvPr/>
        </p:nvSpPr>
        <p:spPr>
          <a:xfrm>
            <a:off x="7351858" y="3772574"/>
            <a:ext cx="369570" cy="363854"/>
          </a:xfrm>
          <a:custGeom>
            <a:rect b="b" l="l" r="r" t="t"/>
            <a:pathLst>
              <a:path extrusionOk="0" h="363854" w="369570">
                <a:moveTo>
                  <a:pt x="184708" y="0"/>
                </a:moveTo>
                <a:lnTo>
                  <a:pt x="129809" y="8152"/>
                </a:lnTo>
                <a:lnTo>
                  <a:pt x="88959" y="26277"/>
                </a:lnTo>
                <a:lnTo>
                  <a:pt x="48015" y="59474"/>
                </a:lnTo>
                <a:lnTo>
                  <a:pt x="18232" y="102859"/>
                </a:lnTo>
                <a:lnTo>
                  <a:pt x="2131" y="153984"/>
                </a:lnTo>
                <a:lnTo>
                  <a:pt x="0" y="181660"/>
                </a:lnTo>
                <a:lnTo>
                  <a:pt x="953" y="200239"/>
                </a:lnTo>
                <a:lnTo>
                  <a:pt x="14528" y="252412"/>
                </a:lnTo>
                <a:lnTo>
                  <a:pt x="42208" y="297257"/>
                </a:lnTo>
                <a:lnTo>
                  <a:pt x="81470" y="332320"/>
                </a:lnTo>
                <a:lnTo>
                  <a:pt x="129808" y="355169"/>
                </a:lnTo>
                <a:lnTo>
                  <a:pt x="184708" y="363321"/>
                </a:lnTo>
                <a:lnTo>
                  <a:pt x="203578" y="362391"/>
                </a:lnTo>
                <a:lnTo>
                  <a:pt x="221910" y="359643"/>
                </a:lnTo>
                <a:lnTo>
                  <a:pt x="239608" y="355168"/>
                </a:lnTo>
                <a:lnTo>
                  <a:pt x="249064" y="351764"/>
                </a:lnTo>
                <a:lnTo>
                  <a:pt x="184708" y="351764"/>
                </a:lnTo>
                <a:lnTo>
                  <a:pt x="166987" y="350885"/>
                </a:lnTo>
                <a:lnTo>
                  <a:pt x="117284" y="338391"/>
                </a:lnTo>
                <a:lnTo>
                  <a:pt x="74533" y="312889"/>
                </a:lnTo>
                <a:lnTo>
                  <a:pt x="41097" y="276720"/>
                </a:lnTo>
                <a:lnTo>
                  <a:pt x="19330" y="232219"/>
                </a:lnTo>
                <a:lnTo>
                  <a:pt x="11557" y="181660"/>
                </a:lnTo>
                <a:lnTo>
                  <a:pt x="12449" y="164269"/>
                </a:lnTo>
                <a:lnTo>
                  <a:pt x="25146" y="115481"/>
                </a:lnTo>
                <a:lnTo>
                  <a:pt x="51063" y="73496"/>
                </a:lnTo>
                <a:lnTo>
                  <a:pt x="87858" y="40627"/>
                </a:lnTo>
                <a:lnTo>
                  <a:pt x="133198" y="19207"/>
                </a:lnTo>
                <a:lnTo>
                  <a:pt x="184708" y="11556"/>
                </a:lnTo>
                <a:lnTo>
                  <a:pt x="248395" y="11556"/>
                </a:lnTo>
                <a:lnTo>
                  <a:pt x="239604" y="8151"/>
                </a:lnTo>
                <a:lnTo>
                  <a:pt x="212816" y="2084"/>
                </a:lnTo>
                <a:lnTo>
                  <a:pt x="184708" y="0"/>
                </a:lnTo>
                <a:close/>
              </a:path>
              <a:path extrusionOk="0" h="363854" w="369570">
                <a:moveTo>
                  <a:pt x="248395" y="11556"/>
                </a:moveTo>
                <a:lnTo>
                  <a:pt x="184708" y="11556"/>
                </a:lnTo>
                <a:lnTo>
                  <a:pt x="202430" y="12435"/>
                </a:lnTo>
                <a:lnTo>
                  <a:pt x="219630" y="15014"/>
                </a:lnTo>
                <a:lnTo>
                  <a:pt x="274522" y="36202"/>
                </a:lnTo>
                <a:lnTo>
                  <a:pt x="312910" y="67328"/>
                </a:lnTo>
                <a:lnTo>
                  <a:pt x="340806" y="107955"/>
                </a:lnTo>
                <a:lnTo>
                  <a:pt x="355868" y="155763"/>
                </a:lnTo>
                <a:lnTo>
                  <a:pt x="357860" y="181660"/>
                </a:lnTo>
                <a:lnTo>
                  <a:pt x="356967" y="199052"/>
                </a:lnTo>
                <a:lnTo>
                  <a:pt x="344271" y="247840"/>
                </a:lnTo>
                <a:lnTo>
                  <a:pt x="318352" y="289825"/>
                </a:lnTo>
                <a:lnTo>
                  <a:pt x="281546" y="322694"/>
                </a:lnTo>
                <a:lnTo>
                  <a:pt x="236217" y="344113"/>
                </a:lnTo>
                <a:lnTo>
                  <a:pt x="184708" y="351764"/>
                </a:lnTo>
                <a:lnTo>
                  <a:pt x="249064" y="351764"/>
                </a:lnTo>
                <a:lnTo>
                  <a:pt x="302169" y="321871"/>
                </a:lnTo>
                <a:lnTo>
                  <a:pt x="337845" y="283273"/>
                </a:lnTo>
                <a:lnTo>
                  <a:pt x="361103" y="235710"/>
                </a:lnTo>
                <a:lnTo>
                  <a:pt x="369417" y="181660"/>
                </a:lnTo>
                <a:lnTo>
                  <a:pt x="368463" y="163081"/>
                </a:lnTo>
                <a:lnTo>
                  <a:pt x="354888" y="110909"/>
                </a:lnTo>
                <a:lnTo>
                  <a:pt x="327209" y="66063"/>
                </a:lnTo>
                <a:lnTo>
                  <a:pt x="287947" y="31000"/>
                </a:lnTo>
                <a:lnTo>
                  <a:pt x="264754" y="17893"/>
                </a:lnTo>
                <a:lnTo>
                  <a:pt x="248395" y="11556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27" name="Google Shape;627;p94"/>
          <p:cNvSpPr/>
          <p:nvPr/>
        </p:nvSpPr>
        <p:spPr>
          <a:xfrm>
            <a:off x="7343775" y="4076585"/>
            <a:ext cx="397800" cy="94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28" name="Google Shape;628;p94"/>
          <p:cNvSpPr/>
          <p:nvPr/>
        </p:nvSpPr>
        <p:spPr>
          <a:xfrm>
            <a:off x="7348207" y="4120273"/>
            <a:ext cx="381634" cy="0"/>
          </a:xfrm>
          <a:custGeom>
            <a:rect b="b" l="l" r="r" t="t"/>
            <a:pathLst>
              <a:path extrusionOk="0" h="120000" w="381634">
                <a:moveTo>
                  <a:pt x="0" y="0"/>
                </a:moveTo>
                <a:lnTo>
                  <a:pt x="381114" y="0"/>
                </a:lnTo>
              </a:path>
            </a:pathLst>
          </a:custGeom>
          <a:noFill/>
          <a:ln cap="flat" cmpd="sng" w="78550">
            <a:solidFill>
              <a:srgbClr val="C13D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29" name="Google Shape;629;p94"/>
          <p:cNvSpPr/>
          <p:nvPr/>
        </p:nvSpPr>
        <p:spPr>
          <a:xfrm>
            <a:off x="7405313" y="3849235"/>
            <a:ext cx="263700" cy="192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0" name="Google Shape;630;p94"/>
          <p:cNvSpPr/>
          <p:nvPr/>
        </p:nvSpPr>
        <p:spPr>
          <a:xfrm>
            <a:off x="2222332" y="4476532"/>
            <a:ext cx="7009130" cy="0"/>
          </a:xfrm>
          <a:custGeom>
            <a:rect b="b" l="l" r="r" t="t"/>
            <a:pathLst>
              <a:path extrusionOk="0" h="120000" w="7009130">
                <a:moveTo>
                  <a:pt x="0" y="0"/>
                </a:moveTo>
                <a:lnTo>
                  <a:pt x="7008876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1" name="Google Shape;631;p94"/>
          <p:cNvSpPr/>
          <p:nvPr/>
        </p:nvSpPr>
        <p:spPr>
          <a:xfrm>
            <a:off x="5651402" y="3695894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2" name="Google Shape;632;p94"/>
          <p:cNvSpPr/>
          <p:nvPr/>
        </p:nvSpPr>
        <p:spPr>
          <a:xfrm>
            <a:off x="5775228" y="3648603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3" name="Google Shape;633;p94"/>
          <p:cNvSpPr/>
          <p:nvPr/>
        </p:nvSpPr>
        <p:spPr>
          <a:xfrm>
            <a:off x="4745729" y="3076308"/>
            <a:ext cx="194310" cy="0"/>
          </a:xfrm>
          <a:custGeom>
            <a:rect b="b" l="l" r="r" t="t"/>
            <a:pathLst>
              <a:path extrusionOk="0" h="120000" w="194310">
                <a:moveTo>
                  <a:pt x="194195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4" name="Google Shape;634;p94"/>
          <p:cNvSpPr/>
          <p:nvPr/>
        </p:nvSpPr>
        <p:spPr>
          <a:xfrm>
            <a:off x="4889063" y="3029018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5" name="Google Shape;635;p94"/>
          <p:cNvSpPr/>
          <p:nvPr/>
        </p:nvSpPr>
        <p:spPr>
          <a:xfrm>
            <a:off x="7556796" y="3088850"/>
            <a:ext cx="309245" cy="617854"/>
          </a:xfrm>
          <a:custGeom>
            <a:rect b="b" l="l" r="r" t="t"/>
            <a:pathLst>
              <a:path extrusionOk="0" h="617854" w="309245">
                <a:moveTo>
                  <a:pt x="309219" y="0"/>
                </a:moveTo>
                <a:lnTo>
                  <a:pt x="0" y="61727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6" name="Google Shape;636;p94"/>
          <p:cNvSpPr/>
          <p:nvPr/>
        </p:nvSpPr>
        <p:spPr>
          <a:xfrm>
            <a:off x="7800953" y="3088850"/>
            <a:ext cx="85090" cy="66675"/>
          </a:xfrm>
          <a:custGeom>
            <a:rect b="b" l="l" r="r" t="t"/>
            <a:pathLst>
              <a:path extrusionOk="0" h="66675" w="85090">
                <a:moveTo>
                  <a:pt x="0" y="24295"/>
                </a:moveTo>
                <a:lnTo>
                  <a:pt x="65062" y="0"/>
                </a:lnTo>
                <a:lnTo>
                  <a:pt x="84556" y="66662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7" name="Google Shape;637;p94"/>
          <p:cNvSpPr/>
          <p:nvPr/>
        </p:nvSpPr>
        <p:spPr>
          <a:xfrm>
            <a:off x="7556793" y="3068135"/>
            <a:ext cx="304165" cy="3175"/>
          </a:xfrm>
          <a:custGeom>
            <a:rect b="b" l="l" r="r" t="t"/>
            <a:pathLst>
              <a:path extrusionOk="0" h="3175" w="304165">
                <a:moveTo>
                  <a:pt x="304076" y="3136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8" name="Google Shape;638;p94"/>
          <p:cNvSpPr/>
          <p:nvPr/>
        </p:nvSpPr>
        <p:spPr>
          <a:xfrm>
            <a:off x="7809515" y="3023459"/>
            <a:ext cx="51434" cy="94614"/>
          </a:xfrm>
          <a:custGeom>
            <a:rect b="b" l="l" r="r" t="t"/>
            <a:pathLst>
              <a:path extrusionOk="0" h="94614" w="51434">
                <a:moveTo>
                  <a:pt x="977" y="0"/>
                </a:moveTo>
                <a:lnTo>
                  <a:pt x="51358" y="47815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9" name="Google Shape;639;p94"/>
          <p:cNvSpPr/>
          <p:nvPr/>
        </p:nvSpPr>
        <p:spPr>
          <a:xfrm>
            <a:off x="7542636" y="2485829"/>
            <a:ext cx="323215" cy="565150"/>
          </a:xfrm>
          <a:custGeom>
            <a:rect b="b" l="l" r="r" t="t"/>
            <a:pathLst>
              <a:path extrusionOk="0" h="565150" w="323215">
                <a:moveTo>
                  <a:pt x="322922" y="564641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0" name="Google Shape;640;p94"/>
          <p:cNvSpPr/>
          <p:nvPr/>
        </p:nvSpPr>
        <p:spPr>
          <a:xfrm>
            <a:off x="7799255" y="2982840"/>
            <a:ext cx="82550" cy="67944"/>
          </a:xfrm>
          <a:custGeom>
            <a:rect b="b" l="l" r="r" t="t"/>
            <a:pathLst>
              <a:path extrusionOk="0" h="67944" w="82550">
                <a:moveTo>
                  <a:pt x="82105" y="0"/>
                </a:moveTo>
                <a:lnTo>
                  <a:pt x="66306" y="67627"/>
                </a:lnTo>
                <a:lnTo>
                  <a:pt x="0" y="46951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1" name="Google Shape;641;p94"/>
          <p:cNvSpPr txBox="1"/>
          <p:nvPr/>
        </p:nvSpPr>
        <p:spPr>
          <a:xfrm>
            <a:off x="2492436" y="5666749"/>
            <a:ext cx="1384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075">
            <a:noAutofit/>
          </a:bodyPr>
          <a:lstStyle/>
          <a:p>
            <a:pPr indent="-365125" lvl="0" marL="36512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badge facilitator  training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2" name="Google Shape;642;p94"/>
          <p:cNvSpPr/>
          <p:nvPr/>
        </p:nvSpPr>
        <p:spPr>
          <a:xfrm>
            <a:off x="3957657" y="5900658"/>
            <a:ext cx="175260" cy="0"/>
          </a:xfrm>
          <a:custGeom>
            <a:rect b="b" l="l" r="r" t="t"/>
            <a:pathLst>
              <a:path extrusionOk="0" h="120000" w="175260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3" name="Google Shape;643;p94"/>
          <p:cNvSpPr/>
          <p:nvPr/>
        </p:nvSpPr>
        <p:spPr>
          <a:xfrm>
            <a:off x="4081484" y="5853369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4" name="Google Shape;644;p94"/>
          <p:cNvSpPr/>
          <p:nvPr/>
        </p:nvSpPr>
        <p:spPr>
          <a:xfrm>
            <a:off x="2408986" y="5657913"/>
            <a:ext cx="1531620" cy="469264"/>
          </a:xfrm>
          <a:custGeom>
            <a:rect b="b" l="l" r="r" t="t"/>
            <a:pathLst>
              <a:path extrusionOk="0" h="469264" w="1531620">
                <a:moveTo>
                  <a:pt x="0" y="468960"/>
                </a:moveTo>
                <a:lnTo>
                  <a:pt x="1531289" y="468960"/>
                </a:lnTo>
                <a:lnTo>
                  <a:pt x="1531289" y="0"/>
                </a:lnTo>
                <a:lnTo>
                  <a:pt x="0" y="0"/>
                </a:lnTo>
                <a:lnTo>
                  <a:pt x="0" y="468960"/>
                </a:lnTo>
                <a:close/>
              </a:path>
            </a:pathLst>
          </a:cu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5" name="Google Shape;645;p94"/>
          <p:cNvSpPr/>
          <p:nvPr/>
        </p:nvSpPr>
        <p:spPr>
          <a:xfrm>
            <a:off x="6721495" y="5906904"/>
            <a:ext cx="175259" cy="0"/>
          </a:xfrm>
          <a:custGeom>
            <a:rect b="b" l="l" r="r" t="t"/>
            <a:pathLst>
              <a:path extrusionOk="0" h="120000" w="175259">
                <a:moveTo>
                  <a:pt x="174688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6" name="Google Shape;646;p94"/>
          <p:cNvSpPr/>
          <p:nvPr/>
        </p:nvSpPr>
        <p:spPr>
          <a:xfrm>
            <a:off x="6845321" y="5859613"/>
            <a:ext cx="51434" cy="94614"/>
          </a:xfrm>
          <a:custGeom>
            <a:rect b="b" l="l" r="r" t="t"/>
            <a:pathLst>
              <a:path extrusionOk="0" h="94614" w="51434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D652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7" name="Google Shape;647;p94"/>
          <p:cNvSpPr txBox="1"/>
          <p:nvPr/>
        </p:nvSpPr>
        <p:spPr>
          <a:xfrm>
            <a:off x="6905511" y="5659980"/>
            <a:ext cx="13233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2225">
            <a:noAutofit/>
          </a:bodyPr>
          <a:lstStyle/>
          <a:p>
            <a:pPr indent="0" lvl="0" marL="1619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issue badges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8" name="Google Shape;648;p94"/>
          <p:cNvSpPr txBox="1"/>
          <p:nvPr/>
        </p:nvSpPr>
        <p:spPr>
          <a:xfrm>
            <a:off x="4141673" y="5659980"/>
            <a:ext cx="2580000" cy="469200"/>
          </a:xfrm>
          <a:prstGeom prst="rect">
            <a:avLst/>
          </a:prstGeom>
          <a:solidFill>
            <a:srgbClr val="C23C30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09200">
            <a:noAutofit/>
          </a:bodyPr>
          <a:lstStyle/>
          <a:p>
            <a:pPr indent="0" lvl="0" marL="65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33F31"/>
                </a:solidFill>
                <a:latin typeface="Lato"/>
                <a:ea typeface="Lato"/>
                <a:cs typeface="Lato"/>
                <a:sym typeface="Lato"/>
              </a:rPr>
              <a:t>sub-competency assessment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9" name="Google Shape;649;p94"/>
          <p:cNvSpPr txBox="1"/>
          <p:nvPr/>
        </p:nvSpPr>
        <p:spPr>
          <a:xfrm>
            <a:off x="2408986" y="5043284"/>
            <a:ext cx="19005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45085" rtl="0" algn="ctr">
              <a:lnSpc>
                <a:spcPct val="115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crosswalk activities +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438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update schedule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0" name="Google Shape;650;p94"/>
          <p:cNvSpPr txBox="1"/>
          <p:nvPr/>
        </p:nvSpPr>
        <p:spPr>
          <a:xfrm>
            <a:off x="4441850" y="5043284"/>
            <a:ext cx="3806700" cy="469200"/>
          </a:xfrm>
          <a:prstGeom prst="rect">
            <a:avLst/>
          </a:prstGeom>
          <a:solidFill>
            <a:srgbClr val="414042">
              <a:alpha val="11760"/>
            </a:srgbClr>
          </a:solidFill>
          <a:ln>
            <a:noFill/>
          </a:ln>
        </p:spPr>
        <p:txBody>
          <a:bodyPr anchorCtr="0" anchor="t" bIns="0" lIns="0" spcFirstLastPara="1" rIns="0" wrap="square" tIns="129525">
            <a:noAutofit/>
          </a:bodyPr>
          <a:lstStyle/>
          <a:p>
            <a:pPr indent="0" lvl="0" marL="7061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facilitate activities as usual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1" name="Google Shape;651;p94"/>
          <p:cNvSpPr/>
          <p:nvPr/>
        </p:nvSpPr>
        <p:spPr>
          <a:xfrm>
            <a:off x="4309253" y="5288611"/>
            <a:ext cx="144145" cy="0"/>
          </a:xfrm>
          <a:custGeom>
            <a:rect b="b" l="l" r="r" t="t"/>
            <a:pathLst>
              <a:path extrusionOk="0" h="120000" w="144145">
                <a:moveTo>
                  <a:pt x="144030" y="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2" name="Google Shape;652;p94"/>
          <p:cNvSpPr/>
          <p:nvPr/>
        </p:nvSpPr>
        <p:spPr>
          <a:xfrm>
            <a:off x="4402419" y="5241320"/>
            <a:ext cx="51435" cy="94614"/>
          </a:xfrm>
          <a:custGeom>
            <a:rect b="b" l="l" r="r" t="t"/>
            <a:pathLst>
              <a:path extrusionOk="0" h="94614" w="5143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noFill/>
          <a:ln cap="flat" cmpd="sng" w="12700">
            <a:solidFill>
              <a:srgbClr val="414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3" name="Google Shape;653;p94"/>
          <p:cNvSpPr txBox="1"/>
          <p:nvPr/>
        </p:nvSpPr>
        <p:spPr>
          <a:xfrm>
            <a:off x="615950" y="6880352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54" name="Google Shape;654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4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eddesignlab.org/badgedtohire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95"/>
          <p:cNvSpPr/>
          <p:nvPr/>
        </p:nvSpPr>
        <p:spPr>
          <a:xfrm>
            <a:off x="663925" y="2066179"/>
            <a:ext cx="1612900" cy="1586864"/>
          </a:xfrm>
          <a:custGeom>
            <a:rect b="b" l="l" r="r" t="t"/>
            <a:pathLst>
              <a:path extrusionOk="0" h="1586864" w="1612900">
                <a:moveTo>
                  <a:pt x="806450" y="0"/>
                </a:moveTo>
                <a:lnTo>
                  <a:pt x="751290" y="1827"/>
                </a:lnTo>
                <a:lnTo>
                  <a:pt x="697109" y="7231"/>
                </a:lnTo>
                <a:lnTo>
                  <a:pt x="644032" y="16095"/>
                </a:lnTo>
                <a:lnTo>
                  <a:pt x="592185" y="28303"/>
                </a:lnTo>
                <a:lnTo>
                  <a:pt x="541694" y="43737"/>
                </a:lnTo>
                <a:lnTo>
                  <a:pt x="492683" y="62280"/>
                </a:lnTo>
                <a:lnTo>
                  <a:pt x="445265" y="83811"/>
                </a:lnTo>
                <a:lnTo>
                  <a:pt x="399567" y="108210"/>
                </a:lnTo>
                <a:lnTo>
                  <a:pt x="355708" y="135360"/>
                </a:lnTo>
                <a:lnTo>
                  <a:pt x="313808" y="165145"/>
                </a:lnTo>
                <a:lnTo>
                  <a:pt x="273984" y="197449"/>
                </a:lnTo>
                <a:lnTo>
                  <a:pt x="236357" y="232156"/>
                </a:lnTo>
                <a:lnTo>
                  <a:pt x="201047" y="269146"/>
                </a:lnTo>
                <a:lnTo>
                  <a:pt x="168172" y="308303"/>
                </a:lnTo>
                <a:lnTo>
                  <a:pt x="137853" y="349512"/>
                </a:lnTo>
                <a:lnTo>
                  <a:pt x="110209" y="392655"/>
                </a:lnTo>
                <a:lnTo>
                  <a:pt x="85366" y="437615"/>
                </a:lnTo>
                <a:lnTo>
                  <a:pt x="63442" y="484276"/>
                </a:lnTo>
                <a:lnTo>
                  <a:pt x="44559" y="532514"/>
                </a:lnTo>
                <a:lnTo>
                  <a:pt x="28838" y="582214"/>
                </a:lnTo>
                <a:lnTo>
                  <a:pt x="16399" y="633252"/>
                </a:lnTo>
                <a:lnTo>
                  <a:pt x="7366" y="685503"/>
                </a:lnTo>
                <a:lnTo>
                  <a:pt x="1859" y="738839"/>
                </a:lnTo>
                <a:lnTo>
                  <a:pt x="0" y="793153"/>
                </a:lnTo>
                <a:lnTo>
                  <a:pt x="1863" y="847466"/>
                </a:lnTo>
                <a:lnTo>
                  <a:pt x="7371" y="900808"/>
                </a:lnTo>
                <a:lnTo>
                  <a:pt x="16404" y="953057"/>
                </a:lnTo>
                <a:lnTo>
                  <a:pt x="28841" y="1004095"/>
                </a:lnTo>
                <a:lnTo>
                  <a:pt x="44563" y="1053798"/>
                </a:lnTo>
                <a:lnTo>
                  <a:pt x="63449" y="1102042"/>
                </a:lnTo>
                <a:lnTo>
                  <a:pt x="85373" y="1148699"/>
                </a:lnTo>
                <a:lnTo>
                  <a:pt x="110218" y="1193661"/>
                </a:lnTo>
                <a:lnTo>
                  <a:pt x="137858" y="1236802"/>
                </a:lnTo>
                <a:lnTo>
                  <a:pt x="168175" y="1278009"/>
                </a:lnTo>
                <a:lnTo>
                  <a:pt x="201048" y="1317165"/>
                </a:lnTo>
                <a:lnTo>
                  <a:pt x="236358" y="1354153"/>
                </a:lnTo>
                <a:lnTo>
                  <a:pt x="273982" y="1388858"/>
                </a:lnTo>
                <a:lnTo>
                  <a:pt x="313803" y="1421161"/>
                </a:lnTo>
                <a:lnTo>
                  <a:pt x="355701" y="1450949"/>
                </a:lnTo>
                <a:lnTo>
                  <a:pt x="395086" y="1475509"/>
                </a:lnTo>
                <a:lnTo>
                  <a:pt x="435974" y="1497848"/>
                </a:lnTo>
                <a:lnTo>
                  <a:pt x="478276" y="1517881"/>
                </a:lnTo>
                <a:lnTo>
                  <a:pt x="521903" y="1535522"/>
                </a:lnTo>
                <a:lnTo>
                  <a:pt x="566764" y="1550684"/>
                </a:lnTo>
                <a:lnTo>
                  <a:pt x="612770" y="1563281"/>
                </a:lnTo>
                <a:lnTo>
                  <a:pt x="659831" y="1573228"/>
                </a:lnTo>
                <a:lnTo>
                  <a:pt x="707858" y="1580439"/>
                </a:lnTo>
                <a:lnTo>
                  <a:pt x="756761" y="1584827"/>
                </a:lnTo>
                <a:lnTo>
                  <a:pt x="806450" y="1586306"/>
                </a:lnTo>
                <a:lnTo>
                  <a:pt x="861613" y="1584483"/>
                </a:lnTo>
                <a:lnTo>
                  <a:pt x="915796" y="1579080"/>
                </a:lnTo>
                <a:lnTo>
                  <a:pt x="968871" y="1570215"/>
                </a:lnTo>
                <a:lnTo>
                  <a:pt x="1020716" y="1558005"/>
                </a:lnTo>
                <a:lnTo>
                  <a:pt x="1071206" y="1542569"/>
                </a:lnTo>
                <a:lnTo>
                  <a:pt x="1089002" y="1535836"/>
                </a:lnTo>
                <a:lnTo>
                  <a:pt x="806450" y="1535836"/>
                </a:lnTo>
                <a:lnTo>
                  <a:pt x="754637" y="1534116"/>
                </a:lnTo>
                <a:lnTo>
                  <a:pt x="703778" y="1529041"/>
                </a:lnTo>
                <a:lnTo>
                  <a:pt x="653983" y="1520723"/>
                </a:lnTo>
                <a:lnTo>
                  <a:pt x="605358" y="1509272"/>
                </a:lnTo>
                <a:lnTo>
                  <a:pt x="558011" y="1494800"/>
                </a:lnTo>
                <a:lnTo>
                  <a:pt x="512051" y="1477416"/>
                </a:lnTo>
                <a:lnTo>
                  <a:pt x="467592" y="1457231"/>
                </a:lnTo>
                <a:lnTo>
                  <a:pt x="424748" y="1434354"/>
                </a:lnTo>
                <a:lnTo>
                  <a:pt x="383626" y="1408895"/>
                </a:lnTo>
                <a:lnTo>
                  <a:pt x="344342" y="1380967"/>
                </a:lnTo>
                <a:lnTo>
                  <a:pt x="307009" y="1350681"/>
                </a:lnTo>
                <a:lnTo>
                  <a:pt x="271740" y="1318149"/>
                </a:lnTo>
                <a:lnTo>
                  <a:pt x="238648" y="1283484"/>
                </a:lnTo>
                <a:lnTo>
                  <a:pt x="207847" y="1246798"/>
                </a:lnTo>
                <a:lnTo>
                  <a:pt x="179451" y="1208201"/>
                </a:lnTo>
                <a:lnTo>
                  <a:pt x="153574" y="1167807"/>
                </a:lnTo>
                <a:lnTo>
                  <a:pt x="130323" y="1125733"/>
                </a:lnTo>
                <a:lnTo>
                  <a:pt x="109811" y="1082085"/>
                </a:lnTo>
                <a:lnTo>
                  <a:pt x="92147" y="1036968"/>
                </a:lnTo>
                <a:lnTo>
                  <a:pt x="77444" y="990493"/>
                </a:lnTo>
                <a:lnTo>
                  <a:pt x="65816" y="942770"/>
                </a:lnTo>
                <a:lnTo>
                  <a:pt x="57372" y="893902"/>
                </a:lnTo>
                <a:lnTo>
                  <a:pt x="52223" y="843993"/>
                </a:lnTo>
                <a:lnTo>
                  <a:pt x="50482" y="793153"/>
                </a:lnTo>
                <a:lnTo>
                  <a:pt x="52223" y="742310"/>
                </a:lnTo>
                <a:lnTo>
                  <a:pt x="57373" y="692403"/>
                </a:lnTo>
                <a:lnTo>
                  <a:pt x="65819" y="643533"/>
                </a:lnTo>
                <a:lnTo>
                  <a:pt x="77451" y="595807"/>
                </a:lnTo>
                <a:lnTo>
                  <a:pt x="92154" y="549334"/>
                </a:lnTo>
                <a:lnTo>
                  <a:pt x="109816" y="504215"/>
                </a:lnTo>
                <a:lnTo>
                  <a:pt x="130326" y="460565"/>
                </a:lnTo>
                <a:lnTo>
                  <a:pt x="153576" y="418488"/>
                </a:lnTo>
                <a:lnTo>
                  <a:pt x="179456" y="378096"/>
                </a:lnTo>
                <a:lnTo>
                  <a:pt x="207851" y="339501"/>
                </a:lnTo>
                <a:lnTo>
                  <a:pt x="238650" y="302815"/>
                </a:lnTo>
                <a:lnTo>
                  <a:pt x="271740" y="268151"/>
                </a:lnTo>
                <a:lnTo>
                  <a:pt x="307009" y="235620"/>
                </a:lnTo>
                <a:lnTo>
                  <a:pt x="344342" y="205334"/>
                </a:lnTo>
                <a:lnTo>
                  <a:pt x="383628" y="177406"/>
                </a:lnTo>
                <a:lnTo>
                  <a:pt x="424754" y="151950"/>
                </a:lnTo>
                <a:lnTo>
                  <a:pt x="467602" y="129074"/>
                </a:lnTo>
                <a:lnTo>
                  <a:pt x="512056" y="108888"/>
                </a:lnTo>
                <a:lnTo>
                  <a:pt x="558012" y="91503"/>
                </a:lnTo>
                <a:lnTo>
                  <a:pt x="605358" y="77030"/>
                </a:lnTo>
                <a:lnTo>
                  <a:pt x="653985" y="65579"/>
                </a:lnTo>
                <a:lnTo>
                  <a:pt x="703782" y="57261"/>
                </a:lnTo>
                <a:lnTo>
                  <a:pt x="754641" y="52188"/>
                </a:lnTo>
                <a:lnTo>
                  <a:pt x="806450" y="50469"/>
                </a:lnTo>
                <a:lnTo>
                  <a:pt x="1090070" y="50469"/>
                </a:lnTo>
                <a:lnTo>
                  <a:pt x="1046140" y="35621"/>
                </a:lnTo>
                <a:lnTo>
                  <a:pt x="1000134" y="23024"/>
                </a:lnTo>
                <a:lnTo>
                  <a:pt x="953073" y="13077"/>
                </a:lnTo>
                <a:lnTo>
                  <a:pt x="905046" y="5866"/>
                </a:lnTo>
                <a:lnTo>
                  <a:pt x="856141" y="1479"/>
                </a:lnTo>
                <a:lnTo>
                  <a:pt x="806450" y="0"/>
                </a:lnTo>
                <a:close/>
              </a:path>
              <a:path extrusionOk="0" h="1586864" w="1612900">
                <a:moveTo>
                  <a:pt x="1090070" y="50469"/>
                </a:moveTo>
                <a:lnTo>
                  <a:pt x="806450" y="50469"/>
                </a:lnTo>
                <a:lnTo>
                  <a:pt x="858262" y="52190"/>
                </a:lnTo>
                <a:lnTo>
                  <a:pt x="909121" y="57264"/>
                </a:lnTo>
                <a:lnTo>
                  <a:pt x="958916" y="65582"/>
                </a:lnTo>
                <a:lnTo>
                  <a:pt x="1007541" y="77033"/>
                </a:lnTo>
                <a:lnTo>
                  <a:pt x="1054888" y="91506"/>
                </a:lnTo>
                <a:lnTo>
                  <a:pt x="1100848" y="108889"/>
                </a:lnTo>
                <a:lnTo>
                  <a:pt x="1145307" y="129074"/>
                </a:lnTo>
                <a:lnTo>
                  <a:pt x="1188151" y="151951"/>
                </a:lnTo>
                <a:lnTo>
                  <a:pt x="1229273" y="177410"/>
                </a:lnTo>
                <a:lnTo>
                  <a:pt x="1268557" y="205338"/>
                </a:lnTo>
                <a:lnTo>
                  <a:pt x="1305890" y="235624"/>
                </a:lnTo>
                <a:lnTo>
                  <a:pt x="1341159" y="268156"/>
                </a:lnTo>
                <a:lnTo>
                  <a:pt x="1374251" y="302821"/>
                </a:lnTo>
                <a:lnTo>
                  <a:pt x="1405052" y="339508"/>
                </a:lnTo>
                <a:lnTo>
                  <a:pt x="1433449" y="378104"/>
                </a:lnTo>
                <a:lnTo>
                  <a:pt x="1459325" y="418498"/>
                </a:lnTo>
                <a:lnTo>
                  <a:pt x="1482576" y="460572"/>
                </a:lnTo>
                <a:lnTo>
                  <a:pt x="1503089" y="504220"/>
                </a:lnTo>
                <a:lnTo>
                  <a:pt x="1520754" y="549338"/>
                </a:lnTo>
                <a:lnTo>
                  <a:pt x="1535457" y="595812"/>
                </a:lnTo>
                <a:lnTo>
                  <a:pt x="1547087" y="643535"/>
                </a:lnTo>
                <a:lnTo>
                  <a:pt x="1555533" y="692404"/>
                </a:lnTo>
                <a:lnTo>
                  <a:pt x="1560685" y="742313"/>
                </a:lnTo>
                <a:lnTo>
                  <a:pt x="1562430" y="793153"/>
                </a:lnTo>
                <a:lnTo>
                  <a:pt x="1560683" y="843996"/>
                </a:lnTo>
                <a:lnTo>
                  <a:pt x="1555530" y="893903"/>
                </a:lnTo>
                <a:lnTo>
                  <a:pt x="1547083" y="942772"/>
                </a:lnTo>
                <a:lnTo>
                  <a:pt x="1535452" y="990498"/>
                </a:lnTo>
                <a:lnTo>
                  <a:pt x="1520753" y="1036971"/>
                </a:lnTo>
                <a:lnTo>
                  <a:pt x="1503095" y="1082090"/>
                </a:lnTo>
                <a:lnTo>
                  <a:pt x="1482582" y="1125740"/>
                </a:lnTo>
                <a:lnTo>
                  <a:pt x="1459329" y="1167817"/>
                </a:lnTo>
                <a:lnTo>
                  <a:pt x="1433447" y="1208209"/>
                </a:lnTo>
                <a:lnTo>
                  <a:pt x="1405050" y="1246804"/>
                </a:lnTo>
                <a:lnTo>
                  <a:pt x="1374250" y="1283490"/>
                </a:lnTo>
                <a:lnTo>
                  <a:pt x="1341159" y="1318154"/>
                </a:lnTo>
                <a:lnTo>
                  <a:pt x="1305891" y="1350685"/>
                </a:lnTo>
                <a:lnTo>
                  <a:pt x="1268557" y="1380971"/>
                </a:lnTo>
                <a:lnTo>
                  <a:pt x="1229271" y="1408899"/>
                </a:lnTo>
                <a:lnTo>
                  <a:pt x="1188145" y="1434355"/>
                </a:lnTo>
                <a:lnTo>
                  <a:pt x="1145297" y="1457232"/>
                </a:lnTo>
                <a:lnTo>
                  <a:pt x="1100843" y="1477417"/>
                </a:lnTo>
                <a:lnTo>
                  <a:pt x="1054887" y="1494802"/>
                </a:lnTo>
                <a:lnTo>
                  <a:pt x="1007541" y="1509275"/>
                </a:lnTo>
                <a:lnTo>
                  <a:pt x="958914" y="1520726"/>
                </a:lnTo>
                <a:lnTo>
                  <a:pt x="909117" y="1529044"/>
                </a:lnTo>
                <a:lnTo>
                  <a:pt x="858258" y="1534117"/>
                </a:lnTo>
                <a:lnTo>
                  <a:pt x="806450" y="1535836"/>
                </a:lnTo>
                <a:lnTo>
                  <a:pt x="1089002" y="1535836"/>
                </a:lnTo>
                <a:lnTo>
                  <a:pt x="1167635" y="1502494"/>
                </a:lnTo>
                <a:lnTo>
                  <a:pt x="1213334" y="1478096"/>
                </a:lnTo>
                <a:lnTo>
                  <a:pt x="1257194" y="1450945"/>
                </a:lnTo>
                <a:lnTo>
                  <a:pt x="1299095" y="1421160"/>
                </a:lnTo>
                <a:lnTo>
                  <a:pt x="1338920" y="1388856"/>
                </a:lnTo>
                <a:lnTo>
                  <a:pt x="1376547" y="1354150"/>
                </a:lnTo>
                <a:lnTo>
                  <a:pt x="1411856" y="1317161"/>
                </a:lnTo>
                <a:lnTo>
                  <a:pt x="1444728" y="1278004"/>
                </a:lnTo>
                <a:lnTo>
                  <a:pt x="1475044" y="1236797"/>
                </a:lnTo>
                <a:lnTo>
                  <a:pt x="1502687" y="1193657"/>
                </a:lnTo>
                <a:lnTo>
                  <a:pt x="1527530" y="1148698"/>
                </a:lnTo>
                <a:lnTo>
                  <a:pt x="1549455" y="1102034"/>
                </a:lnTo>
                <a:lnTo>
                  <a:pt x="1568339" y="1053792"/>
                </a:lnTo>
                <a:lnTo>
                  <a:pt x="1584061" y="1004093"/>
                </a:lnTo>
                <a:lnTo>
                  <a:pt x="1596499" y="953055"/>
                </a:lnTo>
                <a:lnTo>
                  <a:pt x="1605533" y="900803"/>
                </a:lnTo>
                <a:lnTo>
                  <a:pt x="1611040" y="847466"/>
                </a:lnTo>
                <a:lnTo>
                  <a:pt x="1612900" y="793153"/>
                </a:lnTo>
                <a:lnTo>
                  <a:pt x="1611041" y="738839"/>
                </a:lnTo>
                <a:lnTo>
                  <a:pt x="1605533" y="685497"/>
                </a:lnTo>
                <a:lnTo>
                  <a:pt x="1596500" y="633248"/>
                </a:lnTo>
                <a:lnTo>
                  <a:pt x="1584061" y="582213"/>
                </a:lnTo>
                <a:lnTo>
                  <a:pt x="1568337" y="532513"/>
                </a:lnTo>
                <a:lnTo>
                  <a:pt x="1549448" y="484271"/>
                </a:lnTo>
                <a:lnTo>
                  <a:pt x="1527522" y="437607"/>
                </a:lnTo>
                <a:lnTo>
                  <a:pt x="1502677" y="392644"/>
                </a:lnTo>
                <a:lnTo>
                  <a:pt x="1475038" y="349504"/>
                </a:lnTo>
                <a:lnTo>
                  <a:pt x="1444722" y="308296"/>
                </a:lnTo>
                <a:lnTo>
                  <a:pt x="1411850" y="269140"/>
                </a:lnTo>
                <a:lnTo>
                  <a:pt x="1376541" y="232152"/>
                </a:lnTo>
                <a:lnTo>
                  <a:pt x="1338917" y="197448"/>
                </a:lnTo>
                <a:lnTo>
                  <a:pt x="1299096" y="165144"/>
                </a:lnTo>
                <a:lnTo>
                  <a:pt x="1257198" y="135356"/>
                </a:lnTo>
                <a:lnTo>
                  <a:pt x="1217814" y="110796"/>
                </a:lnTo>
                <a:lnTo>
                  <a:pt x="1176926" y="88457"/>
                </a:lnTo>
                <a:lnTo>
                  <a:pt x="1134625" y="68424"/>
                </a:lnTo>
                <a:lnTo>
                  <a:pt x="1091000" y="50783"/>
                </a:lnTo>
                <a:lnTo>
                  <a:pt x="1090070" y="50469"/>
                </a:lnTo>
                <a:close/>
              </a:path>
            </a:pathLst>
          </a:custGeom>
          <a:solidFill>
            <a:srgbClr val="9B9B9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1" name="Google Shape;661;p95"/>
          <p:cNvSpPr/>
          <p:nvPr/>
        </p:nvSpPr>
        <p:spPr>
          <a:xfrm>
            <a:off x="628650" y="3393528"/>
            <a:ext cx="1736400" cy="414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2" name="Google Shape;662;p95"/>
          <p:cNvSpPr/>
          <p:nvPr/>
        </p:nvSpPr>
        <p:spPr>
          <a:xfrm>
            <a:off x="874255" y="3393528"/>
            <a:ext cx="170400" cy="129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3" name="Google Shape;663;p95"/>
          <p:cNvSpPr/>
          <p:nvPr/>
        </p:nvSpPr>
        <p:spPr>
          <a:xfrm>
            <a:off x="1896061" y="3393528"/>
            <a:ext cx="170400" cy="129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4" name="Google Shape;664;p95"/>
          <p:cNvSpPr/>
          <p:nvPr/>
        </p:nvSpPr>
        <p:spPr>
          <a:xfrm>
            <a:off x="1725304" y="3472383"/>
            <a:ext cx="171900" cy="116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5" name="Google Shape;665;p95"/>
          <p:cNvSpPr/>
          <p:nvPr/>
        </p:nvSpPr>
        <p:spPr>
          <a:xfrm>
            <a:off x="1027341" y="3472319"/>
            <a:ext cx="188100" cy="116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6" name="Google Shape;666;p95"/>
          <p:cNvSpPr/>
          <p:nvPr/>
        </p:nvSpPr>
        <p:spPr>
          <a:xfrm>
            <a:off x="1149845" y="3558285"/>
            <a:ext cx="641100" cy="942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7" name="Google Shape;667;p95"/>
          <p:cNvSpPr/>
          <p:nvPr/>
        </p:nvSpPr>
        <p:spPr>
          <a:xfrm>
            <a:off x="1278380" y="2400898"/>
            <a:ext cx="383539" cy="666750"/>
          </a:xfrm>
          <a:custGeom>
            <a:rect b="b" l="l" r="r" t="t"/>
            <a:pathLst>
              <a:path extrusionOk="0" h="666750" w="383539">
                <a:moveTo>
                  <a:pt x="190110" y="0"/>
                </a:moveTo>
                <a:lnTo>
                  <a:pt x="146835" y="35982"/>
                </a:lnTo>
                <a:lnTo>
                  <a:pt x="109599" y="73274"/>
                </a:lnTo>
                <a:lnTo>
                  <a:pt x="78186" y="111627"/>
                </a:lnTo>
                <a:lnTo>
                  <a:pt x="52383" y="150792"/>
                </a:lnTo>
                <a:lnTo>
                  <a:pt x="31975" y="190520"/>
                </a:lnTo>
                <a:lnTo>
                  <a:pt x="16747" y="230563"/>
                </a:lnTo>
                <a:lnTo>
                  <a:pt x="6485" y="270671"/>
                </a:lnTo>
                <a:lnTo>
                  <a:pt x="974" y="310596"/>
                </a:lnTo>
                <a:lnTo>
                  <a:pt x="0" y="350088"/>
                </a:lnTo>
                <a:lnTo>
                  <a:pt x="3347" y="388900"/>
                </a:lnTo>
                <a:lnTo>
                  <a:pt x="10803" y="426782"/>
                </a:lnTo>
                <a:lnTo>
                  <a:pt x="22151" y="463484"/>
                </a:lnTo>
                <a:lnTo>
                  <a:pt x="37178" y="498760"/>
                </a:lnTo>
                <a:lnTo>
                  <a:pt x="55669" y="532358"/>
                </a:lnTo>
                <a:lnTo>
                  <a:pt x="77409" y="564032"/>
                </a:lnTo>
                <a:lnTo>
                  <a:pt x="102185" y="593531"/>
                </a:lnTo>
                <a:lnTo>
                  <a:pt x="129780" y="620607"/>
                </a:lnTo>
                <a:lnTo>
                  <a:pt x="159981" y="645012"/>
                </a:lnTo>
                <a:lnTo>
                  <a:pt x="192574" y="666496"/>
                </a:lnTo>
                <a:lnTo>
                  <a:pt x="237419" y="631901"/>
                </a:lnTo>
                <a:lnTo>
                  <a:pt x="275719" y="595894"/>
                </a:lnTo>
                <a:lnTo>
                  <a:pt x="307747" y="558715"/>
                </a:lnTo>
                <a:lnTo>
                  <a:pt x="333776" y="520604"/>
                </a:lnTo>
                <a:lnTo>
                  <a:pt x="354080" y="481799"/>
                </a:lnTo>
                <a:lnTo>
                  <a:pt x="368932" y="442541"/>
                </a:lnTo>
                <a:lnTo>
                  <a:pt x="378604" y="403070"/>
                </a:lnTo>
                <a:lnTo>
                  <a:pt x="383370" y="363624"/>
                </a:lnTo>
                <a:lnTo>
                  <a:pt x="383503" y="324445"/>
                </a:lnTo>
                <a:lnTo>
                  <a:pt x="379277" y="285771"/>
                </a:lnTo>
                <a:lnTo>
                  <a:pt x="370963" y="247842"/>
                </a:lnTo>
                <a:lnTo>
                  <a:pt x="358836" y="210898"/>
                </a:lnTo>
                <a:lnTo>
                  <a:pt x="343169" y="175178"/>
                </a:lnTo>
                <a:lnTo>
                  <a:pt x="324234" y="140923"/>
                </a:lnTo>
                <a:lnTo>
                  <a:pt x="302305" y="108372"/>
                </a:lnTo>
                <a:lnTo>
                  <a:pt x="277655" y="77764"/>
                </a:lnTo>
                <a:lnTo>
                  <a:pt x="250557" y="49340"/>
                </a:lnTo>
                <a:lnTo>
                  <a:pt x="221284" y="23338"/>
                </a:lnTo>
                <a:lnTo>
                  <a:pt x="190110" y="0"/>
                </a:lnTo>
                <a:close/>
              </a:path>
            </a:pathLst>
          </a:custGeom>
          <a:solidFill>
            <a:srgbClr val="192D4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8" name="Google Shape;668;p95"/>
          <p:cNvSpPr/>
          <p:nvPr/>
        </p:nvSpPr>
        <p:spPr>
          <a:xfrm>
            <a:off x="1166853" y="2401705"/>
            <a:ext cx="180600" cy="1422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9" name="Google Shape;669;p95"/>
          <p:cNvSpPr/>
          <p:nvPr/>
        </p:nvSpPr>
        <p:spPr>
          <a:xfrm>
            <a:off x="1020625" y="2540374"/>
            <a:ext cx="360044" cy="511810"/>
          </a:xfrm>
          <a:custGeom>
            <a:rect b="b" l="l" r="r" t="t"/>
            <a:pathLst>
              <a:path extrusionOk="0" h="511810" w="360044">
                <a:moveTo>
                  <a:pt x="91555" y="0"/>
                </a:moveTo>
                <a:lnTo>
                  <a:pt x="43811" y="1249"/>
                </a:lnTo>
                <a:lnTo>
                  <a:pt x="6846" y="36933"/>
                </a:lnTo>
                <a:lnTo>
                  <a:pt x="0" y="106946"/>
                </a:lnTo>
                <a:lnTo>
                  <a:pt x="1545" y="145460"/>
                </a:lnTo>
                <a:lnTo>
                  <a:pt x="6682" y="185361"/>
                </a:lnTo>
                <a:lnTo>
                  <a:pt x="15620" y="225935"/>
                </a:lnTo>
                <a:lnTo>
                  <a:pt x="28567" y="266468"/>
                </a:lnTo>
                <a:lnTo>
                  <a:pt x="45732" y="306248"/>
                </a:lnTo>
                <a:lnTo>
                  <a:pt x="67325" y="344559"/>
                </a:lnTo>
                <a:lnTo>
                  <a:pt x="93554" y="380689"/>
                </a:lnTo>
                <a:lnTo>
                  <a:pt x="124628" y="413925"/>
                </a:lnTo>
                <a:lnTo>
                  <a:pt x="160756" y="443551"/>
                </a:lnTo>
                <a:lnTo>
                  <a:pt x="202148" y="468856"/>
                </a:lnTo>
                <a:lnTo>
                  <a:pt x="249012" y="489124"/>
                </a:lnTo>
                <a:lnTo>
                  <a:pt x="301558" y="503643"/>
                </a:lnTo>
                <a:lnTo>
                  <a:pt x="359994" y="511699"/>
                </a:lnTo>
                <a:lnTo>
                  <a:pt x="311244" y="470489"/>
                </a:lnTo>
                <a:lnTo>
                  <a:pt x="274142" y="424935"/>
                </a:lnTo>
                <a:lnTo>
                  <a:pt x="247319" y="376450"/>
                </a:lnTo>
                <a:lnTo>
                  <a:pt x="229405" y="326444"/>
                </a:lnTo>
                <a:lnTo>
                  <a:pt x="219032" y="276330"/>
                </a:lnTo>
                <a:lnTo>
                  <a:pt x="214831" y="227520"/>
                </a:lnTo>
                <a:lnTo>
                  <a:pt x="215434" y="181427"/>
                </a:lnTo>
                <a:lnTo>
                  <a:pt x="219471" y="139462"/>
                </a:lnTo>
                <a:lnTo>
                  <a:pt x="232376" y="73565"/>
                </a:lnTo>
                <a:lnTo>
                  <a:pt x="242595" y="41126"/>
                </a:lnTo>
                <a:lnTo>
                  <a:pt x="201418" y="18068"/>
                </a:lnTo>
                <a:lnTo>
                  <a:pt x="147581" y="4983"/>
                </a:lnTo>
                <a:lnTo>
                  <a:pt x="91555" y="0"/>
                </a:lnTo>
                <a:close/>
              </a:path>
            </a:pathLst>
          </a:custGeom>
          <a:solidFill>
            <a:srgbClr val="192D4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0" name="Google Shape;670;p95"/>
          <p:cNvSpPr/>
          <p:nvPr/>
        </p:nvSpPr>
        <p:spPr>
          <a:xfrm>
            <a:off x="897332" y="2777205"/>
            <a:ext cx="370205" cy="302260"/>
          </a:xfrm>
          <a:custGeom>
            <a:rect b="b" l="l" r="r" t="t"/>
            <a:pathLst>
              <a:path extrusionOk="0" h="302260" w="370205">
                <a:moveTo>
                  <a:pt x="93319" y="0"/>
                </a:moveTo>
                <a:lnTo>
                  <a:pt x="75936" y="5877"/>
                </a:lnTo>
                <a:lnTo>
                  <a:pt x="54865" y="16329"/>
                </a:lnTo>
                <a:lnTo>
                  <a:pt x="29692" y="34014"/>
                </a:lnTo>
                <a:lnTo>
                  <a:pt x="0" y="61595"/>
                </a:lnTo>
                <a:lnTo>
                  <a:pt x="9598" y="98432"/>
                </a:lnTo>
                <a:lnTo>
                  <a:pt x="28604" y="134862"/>
                </a:lnTo>
                <a:lnTo>
                  <a:pt x="55770" y="169967"/>
                </a:lnTo>
                <a:lnTo>
                  <a:pt x="89851" y="202833"/>
                </a:lnTo>
                <a:lnTo>
                  <a:pt x="129601" y="232543"/>
                </a:lnTo>
                <a:lnTo>
                  <a:pt x="173776" y="258180"/>
                </a:lnTo>
                <a:lnTo>
                  <a:pt x="221128" y="278830"/>
                </a:lnTo>
                <a:lnTo>
                  <a:pt x="270413" y="293575"/>
                </a:lnTo>
                <a:lnTo>
                  <a:pt x="320385" y="301500"/>
                </a:lnTo>
                <a:lnTo>
                  <a:pt x="369798" y="301688"/>
                </a:lnTo>
                <a:lnTo>
                  <a:pt x="341465" y="292755"/>
                </a:lnTo>
                <a:lnTo>
                  <a:pt x="307982" y="274526"/>
                </a:lnTo>
                <a:lnTo>
                  <a:pt x="271302" y="248350"/>
                </a:lnTo>
                <a:lnTo>
                  <a:pt x="233374" y="215578"/>
                </a:lnTo>
                <a:lnTo>
                  <a:pt x="196150" y="177559"/>
                </a:lnTo>
                <a:lnTo>
                  <a:pt x="161581" y="135642"/>
                </a:lnTo>
                <a:lnTo>
                  <a:pt x="131619" y="91176"/>
                </a:lnTo>
                <a:lnTo>
                  <a:pt x="108215" y="45512"/>
                </a:lnTo>
                <a:lnTo>
                  <a:pt x="93319" y="0"/>
                </a:lnTo>
                <a:close/>
              </a:path>
            </a:pathLst>
          </a:custGeom>
          <a:solidFill>
            <a:srgbClr val="192D4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1" name="Google Shape;671;p95"/>
          <p:cNvSpPr/>
          <p:nvPr/>
        </p:nvSpPr>
        <p:spPr>
          <a:xfrm>
            <a:off x="1071890" y="3090227"/>
            <a:ext cx="354965" cy="151130"/>
          </a:xfrm>
          <a:custGeom>
            <a:rect b="b" l="l" r="r" t="t"/>
            <a:pathLst>
              <a:path extrusionOk="0" h="151130" w="354965">
                <a:moveTo>
                  <a:pt x="26973" y="0"/>
                </a:moveTo>
                <a:lnTo>
                  <a:pt x="17542" y="25827"/>
                </a:lnTo>
                <a:lnTo>
                  <a:pt x="6600" y="64954"/>
                </a:lnTo>
                <a:lnTo>
                  <a:pt x="0" y="106881"/>
                </a:lnTo>
                <a:lnTo>
                  <a:pt x="3592" y="141109"/>
                </a:lnTo>
                <a:lnTo>
                  <a:pt x="31004" y="145383"/>
                </a:lnTo>
                <a:lnTo>
                  <a:pt x="65226" y="149310"/>
                </a:lnTo>
                <a:lnTo>
                  <a:pt x="104585" y="151052"/>
                </a:lnTo>
                <a:lnTo>
                  <a:pt x="147403" y="148771"/>
                </a:lnTo>
                <a:lnTo>
                  <a:pt x="192008" y="140630"/>
                </a:lnTo>
                <a:lnTo>
                  <a:pt x="236723" y="124791"/>
                </a:lnTo>
                <a:lnTo>
                  <a:pt x="279875" y="99417"/>
                </a:lnTo>
                <a:lnTo>
                  <a:pt x="319787" y="62670"/>
                </a:lnTo>
                <a:lnTo>
                  <a:pt x="336706" y="38519"/>
                </a:lnTo>
                <a:lnTo>
                  <a:pt x="174820" y="38519"/>
                </a:lnTo>
                <a:lnTo>
                  <a:pt x="126759" y="35218"/>
                </a:lnTo>
                <a:lnTo>
                  <a:pt x="76743" y="22949"/>
                </a:lnTo>
                <a:lnTo>
                  <a:pt x="26973" y="0"/>
                </a:lnTo>
                <a:close/>
              </a:path>
              <a:path extrusionOk="0" h="151130" w="354965">
                <a:moveTo>
                  <a:pt x="285252" y="11734"/>
                </a:moveTo>
                <a:lnTo>
                  <a:pt x="256267" y="25064"/>
                </a:lnTo>
                <a:lnTo>
                  <a:pt x="218723" y="34563"/>
                </a:lnTo>
                <a:lnTo>
                  <a:pt x="174820" y="38519"/>
                </a:lnTo>
                <a:lnTo>
                  <a:pt x="336706" y="38519"/>
                </a:lnTo>
                <a:lnTo>
                  <a:pt x="354785" y="12712"/>
                </a:lnTo>
                <a:lnTo>
                  <a:pt x="285252" y="11734"/>
                </a:lnTo>
                <a:close/>
              </a:path>
            </a:pathLst>
          </a:custGeom>
          <a:solidFill>
            <a:srgbClr val="C13D3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2" name="Google Shape;672;p95"/>
          <p:cNvSpPr/>
          <p:nvPr/>
        </p:nvSpPr>
        <p:spPr>
          <a:xfrm>
            <a:off x="1598160" y="2401705"/>
            <a:ext cx="180600" cy="1422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3" name="Google Shape;673;p95"/>
          <p:cNvSpPr/>
          <p:nvPr/>
        </p:nvSpPr>
        <p:spPr>
          <a:xfrm>
            <a:off x="1565078" y="2540374"/>
            <a:ext cx="360044" cy="511810"/>
          </a:xfrm>
          <a:custGeom>
            <a:rect b="b" l="l" r="r" t="t"/>
            <a:pathLst>
              <a:path extrusionOk="0" h="511810" w="360044">
                <a:moveTo>
                  <a:pt x="268438" y="0"/>
                </a:moveTo>
                <a:lnTo>
                  <a:pt x="212412" y="4983"/>
                </a:lnTo>
                <a:lnTo>
                  <a:pt x="158575" y="18068"/>
                </a:lnTo>
                <a:lnTo>
                  <a:pt x="117398" y="41126"/>
                </a:lnTo>
                <a:lnTo>
                  <a:pt x="121488" y="52457"/>
                </a:lnTo>
                <a:lnTo>
                  <a:pt x="127617" y="73565"/>
                </a:lnTo>
                <a:lnTo>
                  <a:pt x="134418" y="103037"/>
                </a:lnTo>
                <a:lnTo>
                  <a:pt x="140522" y="139462"/>
                </a:lnTo>
                <a:lnTo>
                  <a:pt x="144559" y="181427"/>
                </a:lnTo>
                <a:lnTo>
                  <a:pt x="145162" y="227520"/>
                </a:lnTo>
                <a:lnTo>
                  <a:pt x="140961" y="276330"/>
                </a:lnTo>
                <a:lnTo>
                  <a:pt x="130588" y="326444"/>
                </a:lnTo>
                <a:lnTo>
                  <a:pt x="112674" y="376450"/>
                </a:lnTo>
                <a:lnTo>
                  <a:pt x="85851" y="424935"/>
                </a:lnTo>
                <a:lnTo>
                  <a:pt x="48749" y="470489"/>
                </a:lnTo>
                <a:lnTo>
                  <a:pt x="0" y="511699"/>
                </a:lnTo>
                <a:lnTo>
                  <a:pt x="58435" y="503643"/>
                </a:lnTo>
                <a:lnTo>
                  <a:pt x="110981" y="489124"/>
                </a:lnTo>
                <a:lnTo>
                  <a:pt x="157845" y="468856"/>
                </a:lnTo>
                <a:lnTo>
                  <a:pt x="199237" y="443551"/>
                </a:lnTo>
                <a:lnTo>
                  <a:pt x="235365" y="413925"/>
                </a:lnTo>
                <a:lnTo>
                  <a:pt x="266439" y="380689"/>
                </a:lnTo>
                <a:lnTo>
                  <a:pt x="292668" y="344559"/>
                </a:lnTo>
                <a:lnTo>
                  <a:pt x="314261" y="306248"/>
                </a:lnTo>
                <a:lnTo>
                  <a:pt x="331426" y="266468"/>
                </a:lnTo>
                <a:lnTo>
                  <a:pt x="344373" y="225935"/>
                </a:lnTo>
                <a:lnTo>
                  <a:pt x="353311" y="185361"/>
                </a:lnTo>
                <a:lnTo>
                  <a:pt x="358448" y="145460"/>
                </a:lnTo>
                <a:lnTo>
                  <a:pt x="359994" y="106946"/>
                </a:lnTo>
                <a:lnTo>
                  <a:pt x="358157" y="70532"/>
                </a:lnTo>
                <a:lnTo>
                  <a:pt x="353147" y="36933"/>
                </a:lnTo>
                <a:lnTo>
                  <a:pt x="345173" y="6861"/>
                </a:lnTo>
                <a:lnTo>
                  <a:pt x="316182" y="1249"/>
                </a:lnTo>
                <a:lnTo>
                  <a:pt x="268438" y="0"/>
                </a:lnTo>
                <a:close/>
              </a:path>
            </a:pathLst>
          </a:custGeom>
          <a:solidFill>
            <a:srgbClr val="192D4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4" name="Google Shape;674;p95"/>
          <p:cNvSpPr/>
          <p:nvPr/>
        </p:nvSpPr>
        <p:spPr>
          <a:xfrm>
            <a:off x="1678566" y="2777205"/>
            <a:ext cx="370205" cy="302260"/>
          </a:xfrm>
          <a:custGeom>
            <a:rect b="b" l="l" r="r" t="t"/>
            <a:pathLst>
              <a:path extrusionOk="0" h="302260" w="370205">
                <a:moveTo>
                  <a:pt x="276478" y="0"/>
                </a:moveTo>
                <a:lnTo>
                  <a:pt x="261583" y="45512"/>
                </a:lnTo>
                <a:lnTo>
                  <a:pt x="238179" y="91176"/>
                </a:lnTo>
                <a:lnTo>
                  <a:pt x="208216" y="135642"/>
                </a:lnTo>
                <a:lnTo>
                  <a:pt x="173648" y="177559"/>
                </a:lnTo>
                <a:lnTo>
                  <a:pt x="136424" y="215578"/>
                </a:lnTo>
                <a:lnTo>
                  <a:pt x="98496" y="248350"/>
                </a:lnTo>
                <a:lnTo>
                  <a:pt x="61815" y="274526"/>
                </a:lnTo>
                <a:lnTo>
                  <a:pt x="28333" y="292755"/>
                </a:lnTo>
                <a:lnTo>
                  <a:pt x="0" y="301688"/>
                </a:lnTo>
                <a:lnTo>
                  <a:pt x="49413" y="301500"/>
                </a:lnTo>
                <a:lnTo>
                  <a:pt x="99384" y="293575"/>
                </a:lnTo>
                <a:lnTo>
                  <a:pt x="148669" y="278830"/>
                </a:lnTo>
                <a:lnTo>
                  <a:pt x="196022" y="258180"/>
                </a:lnTo>
                <a:lnTo>
                  <a:pt x="240196" y="232543"/>
                </a:lnTo>
                <a:lnTo>
                  <a:pt x="279947" y="202833"/>
                </a:lnTo>
                <a:lnTo>
                  <a:pt x="314028" y="169967"/>
                </a:lnTo>
                <a:lnTo>
                  <a:pt x="341194" y="134862"/>
                </a:lnTo>
                <a:lnTo>
                  <a:pt x="360199" y="98432"/>
                </a:lnTo>
                <a:lnTo>
                  <a:pt x="369798" y="61595"/>
                </a:lnTo>
                <a:lnTo>
                  <a:pt x="340106" y="34014"/>
                </a:lnTo>
                <a:lnTo>
                  <a:pt x="314933" y="16329"/>
                </a:lnTo>
                <a:lnTo>
                  <a:pt x="293862" y="5877"/>
                </a:lnTo>
                <a:lnTo>
                  <a:pt x="276478" y="0"/>
                </a:lnTo>
                <a:close/>
              </a:path>
            </a:pathLst>
          </a:custGeom>
          <a:solidFill>
            <a:srgbClr val="192D4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5" name="Google Shape;675;p95"/>
          <p:cNvSpPr/>
          <p:nvPr/>
        </p:nvSpPr>
        <p:spPr>
          <a:xfrm>
            <a:off x="1519020" y="3090227"/>
            <a:ext cx="354964" cy="151130"/>
          </a:xfrm>
          <a:custGeom>
            <a:rect b="b" l="l" r="r" t="t"/>
            <a:pathLst>
              <a:path extrusionOk="0" h="151130" w="354964">
                <a:moveTo>
                  <a:pt x="69532" y="11734"/>
                </a:moveTo>
                <a:lnTo>
                  <a:pt x="0" y="12712"/>
                </a:lnTo>
                <a:lnTo>
                  <a:pt x="34998" y="62670"/>
                </a:lnTo>
                <a:lnTo>
                  <a:pt x="74910" y="99417"/>
                </a:lnTo>
                <a:lnTo>
                  <a:pt x="118061" y="124791"/>
                </a:lnTo>
                <a:lnTo>
                  <a:pt x="162776" y="140630"/>
                </a:lnTo>
                <a:lnTo>
                  <a:pt x="207381" y="148771"/>
                </a:lnTo>
                <a:lnTo>
                  <a:pt x="250200" y="151052"/>
                </a:lnTo>
                <a:lnTo>
                  <a:pt x="289558" y="149310"/>
                </a:lnTo>
                <a:lnTo>
                  <a:pt x="323781" y="145383"/>
                </a:lnTo>
                <a:lnTo>
                  <a:pt x="351193" y="141109"/>
                </a:lnTo>
                <a:lnTo>
                  <a:pt x="354780" y="106881"/>
                </a:lnTo>
                <a:lnTo>
                  <a:pt x="348180" y="64954"/>
                </a:lnTo>
                <a:lnTo>
                  <a:pt x="340789" y="38519"/>
                </a:lnTo>
                <a:lnTo>
                  <a:pt x="179965" y="38519"/>
                </a:lnTo>
                <a:lnTo>
                  <a:pt x="136062" y="34563"/>
                </a:lnTo>
                <a:lnTo>
                  <a:pt x="98517" y="25064"/>
                </a:lnTo>
                <a:lnTo>
                  <a:pt x="69532" y="11734"/>
                </a:lnTo>
                <a:close/>
              </a:path>
              <a:path extrusionOk="0" h="151130" w="354964">
                <a:moveTo>
                  <a:pt x="327812" y="0"/>
                </a:moveTo>
                <a:lnTo>
                  <a:pt x="278041" y="22949"/>
                </a:lnTo>
                <a:lnTo>
                  <a:pt x="228025" y="35218"/>
                </a:lnTo>
                <a:lnTo>
                  <a:pt x="179965" y="38519"/>
                </a:lnTo>
                <a:lnTo>
                  <a:pt x="340789" y="38519"/>
                </a:lnTo>
                <a:lnTo>
                  <a:pt x="337241" y="25827"/>
                </a:lnTo>
                <a:lnTo>
                  <a:pt x="327812" y="0"/>
                </a:lnTo>
                <a:close/>
              </a:path>
            </a:pathLst>
          </a:custGeom>
          <a:solidFill>
            <a:srgbClr val="C13D3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6" name="Google Shape;676;p95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77" name="Google Shape;677;p95"/>
          <p:cNvSpPr/>
          <p:nvPr/>
        </p:nvSpPr>
        <p:spPr>
          <a:xfrm>
            <a:off x="5645603" y="2147647"/>
            <a:ext cx="1652700" cy="15828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8" name="Google Shape;678;p95"/>
          <p:cNvSpPr txBox="1"/>
          <p:nvPr/>
        </p:nvSpPr>
        <p:spPr>
          <a:xfrm>
            <a:off x="615950" y="4018738"/>
            <a:ext cx="3745200" cy="16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George Mason University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resilience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l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" sz="15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resilience badge</a:t>
            </a:r>
            <a:r>
              <a:rPr lang="en" sz="1500">
                <a:solidFill>
                  <a:srgbClr val="CC404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is a 5 week hybrid  workshop open to any student at George  Mason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9" name="Google Shape;679;p95"/>
          <p:cNvSpPr txBox="1"/>
          <p:nvPr/>
        </p:nvSpPr>
        <p:spPr>
          <a:xfrm>
            <a:off x="615950" y="5858634"/>
            <a:ext cx="38646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28600" lvl="0" marL="2413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students work through materials independently online, and join once each week  in-person for a meaning making session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0" name="Google Shape;680;p95"/>
          <p:cNvSpPr txBox="1"/>
          <p:nvPr/>
        </p:nvSpPr>
        <p:spPr>
          <a:xfrm>
            <a:off x="5510276" y="4062854"/>
            <a:ext cx="39276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San Jose State University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G.o.A.L Program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badge(s): </a:t>
            </a:r>
            <a:r>
              <a:rPr lang="en" sz="19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creative problem solving</a:t>
            </a:r>
            <a:endParaRPr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241300" marR="5080" rtl="0" algn="just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the GOAL program is a leadership institute  that has layered the initiative badge on-top  of the co-curricular curriculum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1" name="Google Shape;681;p95"/>
          <p:cNvSpPr txBox="1"/>
          <p:nvPr/>
        </p:nvSpPr>
        <p:spPr>
          <a:xfrm>
            <a:off x="5510276" y="6193914"/>
            <a:ext cx="38283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228600" lvl="0" marL="2413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500"/>
              <a:buFont typeface="Lato"/>
              <a:buChar char="•"/>
            </a:pPr>
            <a:r>
              <a:rPr lang="en" sz="15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the participants complete the micro-credential in addition to the program curriculum to get recognition for the skills being  developed in this program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2" name="Google Shape;682;p95"/>
          <p:cNvSpPr txBox="1"/>
          <p:nvPr/>
        </p:nvSpPr>
        <p:spPr>
          <a:xfrm>
            <a:off x="647992" y="3412794"/>
            <a:ext cx="1664400" cy="343500"/>
          </a:xfrm>
          <a:prstGeom prst="rect">
            <a:avLst/>
          </a:prstGeom>
          <a:solidFill>
            <a:srgbClr val="C13D30"/>
          </a:solidFill>
          <a:ln>
            <a:noFill/>
          </a:ln>
        </p:spPr>
        <p:txBody>
          <a:bodyPr anchorCtr="0" anchor="t" bIns="0" lIns="0" spcFirstLastPara="1" rIns="0" wrap="square" tIns="46350">
            <a:noAutofit/>
          </a:bodyPr>
          <a:lstStyle/>
          <a:p>
            <a:pPr indent="0" lvl="0" marL="47688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RESILIENCE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95"/>
          <p:cNvSpPr txBox="1"/>
          <p:nvPr>
            <p:ph type="title"/>
          </p:nvPr>
        </p:nvSpPr>
        <p:spPr>
          <a:xfrm>
            <a:off x="1955800" y="522220"/>
            <a:ext cx="48807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ato Black"/>
                <a:ea typeface="Lato Black"/>
                <a:cs typeface="Lato Black"/>
                <a:sym typeface="Lato Black"/>
              </a:rPr>
              <a:t>Learning Community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 Light"/>
                <a:ea typeface="Lato Light"/>
                <a:cs typeface="Lato Light"/>
                <a:sym typeface="Lato Light"/>
              </a:rPr>
              <a:t>co-curricular experience</a:t>
            </a:r>
            <a:endParaRPr sz="28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84" name="Google Shape;684;p95"/>
          <p:cNvSpPr txBox="1"/>
          <p:nvPr/>
        </p:nvSpPr>
        <p:spPr>
          <a:xfrm>
            <a:off x="628650" y="595883"/>
            <a:ext cx="969600" cy="914400"/>
          </a:xfrm>
          <a:prstGeom prst="rect">
            <a:avLst/>
          </a:prstGeom>
          <a:solidFill>
            <a:srgbClr val="C23C30"/>
          </a:solidFill>
          <a:ln>
            <a:noFill/>
          </a:ln>
        </p:spPr>
        <p:txBody>
          <a:bodyPr anchorCtr="0" anchor="t" bIns="0" lIns="0" spcFirstLastPara="1" rIns="0" wrap="square" tIns="153650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40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685" name="Google Shape;685;p95"/>
          <p:cNvSpPr/>
          <p:nvPr/>
        </p:nvSpPr>
        <p:spPr>
          <a:xfrm>
            <a:off x="2741571" y="2400300"/>
            <a:ext cx="1782000" cy="12114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86" name="Google Shape;686;p95"/>
          <p:cNvSpPr/>
          <p:nvPr/>
        </p:nvSpPr>
        <p:spPr>
          <a:xfrm>
            <a:off x="8023479" y="2522994"/>
            <a:ext cx="1275900" cy="11184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6"/>
          <p:cNvSpPr txBox="1"/>
          <p:nvPr/>
        </p:nvSpPr>
        <p:spPr>
          <a:xfrm>
            <a:off x="286575" y="252977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Employer Enthusiasm</a:t>
            </a:r>
            <a:endParaRPr b="1" sz="4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2" name="Google Shape;692;p96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97"/>
          <p:cNvSpPr/>
          <p:nvPr/>
        </p:nvSpPr>
        <p:spPr>
          <a:xfrm>
            <a:off x="237250" y="2736350"/>
            <a:ext cx="2069100" cy="2031900"/>
          </a:xfrm>
          <a:prstGeom prst="ellipse">
            <a:avLst/>
          </a:prstGeom>
          <a:solidFill>
            <a:srgbClr val="FDBF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97"/>
          <p:cNvSpPr txBox="1"/>
          <p:nvPr/>
        </p:nvSpPr>
        <p:spPr>
          <a:xfrm>
            <a:off x="2514724" y="1551379"/>
            <a:ext cx="6834000" cy="37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750" lIns="29750" spcFirstLastPara="1" rIns="29750" wrap="square" tIns="2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At Enterprise, we like to see a candidate balance academics with such soft skills as work ethic, communication and teamwork.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These mobility micro-credentials provide students an opportunity to build on and articulate these skills.</a:t>
            </a:r>
            <a:endParaRPr sz="1600"/>
          </a:p>
        </p:txBody>
      </p:sp>
      <p:sp>
        <p:nvSpPr>
          <p:cNvPr id="699" name="Google Shape;699;p97"/>
          <p:cNvSpPr txBox="1"/>
          <p:nvPr/>
        </p:nvSpPr>
        <p:spPr>
          <a:xfrm>
            <a:off x="1668724" y="752329"/>
            <a:ext cx="6241200" cy="31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750" lIns="29750" spcFirstLastPara="1" rIns="29750" wrap="square" tIns="2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600" u="none" cap="none" strike="noStrike">
                <a:solidFill>
                  <a:srgbClr val="FDBF66"/>
                </a:solidFill>
                <a:latin typeface="Lato Black"/>
                <a:ea typeface="Lato Black"/>
                <a:cs typeface="Lato Black"/>
                <a:sym typeface="Lato Black"/>
              </a:rPr>
              <a:t>“</a:t>
            </a:r>
            <a:endParaRPr sz="1600"/>
          </a:p>
        </p:txBody>
      </p:sp>
      <p:sp>
        <p:nvSpPr>
          <p:cNvPr id="700" name="Google Shape;700;p97"/>
          <p:cNvSpPr txBox="1"/>
          <p:nvPr/>
        </p:nvSpPr>
        <p:spPr>
          <a:xfrm>
            <a:off x="8278163" y="4077925"/>
            <a:ext cx="6241200" cy="31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750" lIns="29750" spcFirstLastPara="1" rIns="29750" wrap="square" tIns="2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600" u="none" cap="none" strike="noStrike">
                <a:solidFill>
                  <a:srgbClr val="FDBF66"/>
                </a:solidFill>
                <a:latin typeface="Lato Black"/>
                <a:ea typeface="Lato Black"/>
                <a:cs typeface="Lato Black"/>
                <a:sym typeface="Lato Black"/>
              </a:rPr>
              <a:t>”</a:t>
            </a:r>
            <a:endParaRPr sz="1600"/>
          </a:p>
        </p:txBody>
      </p:sp>
      <p:sp>
        <p:nvSpPr>
          <p:cNvPr id="701" name="Google Shape;701;p97"/>
          <p:cNvSpPr txBox="1"/>
          <p:nvPr/>
        </p:nvSpPr>
        <p:spPr>
          <a:xfrm>
            <a:off x="2786222" y="5297478"/>
            <a:ext cx="54483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750" lIns="29750" spcFirstLastPara="1" rIns="29750" wrap="square" tIns="2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000" u="none" cap="none" strike="noStrike">
                <a:solidFill>
                  <a:srgbClr val="484849"/>
                </a:solidFill>
                <a:latin typeface="Lato"/>
                <a:ea typeface="Lato"/>
                <a:cs typeface="Lato"/>
                <a:sym typeface="Lato"/>
              </a:rPr>
              <a:t>Casey Porter </a:t>
            </a:r>
            <a:br>
              <a:rPr b="0" i="1" lang="en" sz="2000" u="none" cap="none" strike="noStrike">
                <a:solidFill>
                  <a:srgbClr val="4848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1" lang="en" sz="2000" u="none" cap="none" strike="noStrike">
                <a:solidFill>
                  <a:srgbClr val="484849"/>
                </a:solidFill>
                <a:latin typeface="Lato"/>
                <a:ea typeface="Lato"/>
                <a:cs typeface="Lato"/>
                <a:sym typeface="Lato"/>
              </a:rPr>
              <a:t>   Talent Acquisition Manager, Enterprise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97"/>
          <p:cNvSpPr txBox="1"/>
          <p:nvPr/>
        </p:nvSpPr>
        <p:spPr>
          <a:xfrm>
            <a:off x="237258" y="7327408"/>
            <a:ext cx="14316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750" lIns="29750" spcFirstLastPara="1" rIns="29750" wrap="square" tIns="2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b="0" i="0" lang="en" sz="1000" u="none" cap="none" strike="noStrike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600"/>
          </a:p>
        </p:txBody>
      </p:sp>
      <p:pic>
        <p:nvPicPr>
          <p:cNvPr id="703" name="Google Shape;70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208" y="2583292"/>
            <a:ext cx="1997700" cy="210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4" name="Google Shape;70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7493" y="5964280"/>
            <a:ext cx="2882852" cy="127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69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97"/>
          <p:cNvSpPr txBox="1"/>
          <p:nvPr/>
        </p:nvSpPr>
        <p:spPr>
          <a:xfrm>
            <a:off x="83196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@Enterprise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8"/>
          <p:cNvSpPr/>
          <p:nvPr/>
        </p:nvSpPr>
        <p:spPr>
          <a:xfrm>
            <a:off x="525975" y="3377400"/>
            <a:ext cx="3193200" cy="1670700"/>
          </a:xfrm>
          <a:prstGeom prst="rect">
            <a:avLst/>
          </a:prstGeom>
          <a:solidFill>
            <a:srgbClr val="FDBF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98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13" name="Google Shape;713;p98"/>
          <p:cNvSpPr txBox="1"/>
          <p:nvPr/>
        </p:nvSpPr>
        <p:spPr>
          <a:xfrm>
            <a:off x="4625498" y="2005201"/>
            <a:ext cx="4305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This </a:t>
            </a:r>
            <a:r>
              <a:rPr lang="en" sz="2600">
                <a:solidFill>
                  <a:srgbClr val="D94042"/>
                </a:solidFill>
                <a:latin typeface="Lato"/>
                <a:ea typeface="Lato"/>
                <a:cs typeface="Lato"/>
                <a:sym typeface="Lato"/>
              </a:rPr>
              <a:t>resilience badge </a:t>
            </a:r>
            <a:r>
              <a:rPr lang="en" sz="2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is really  interesting, this is something  I would not be able to see</a:t>
            </a:r>
            <a:endParaRPr sz="2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looking at a resume or cover  letter. The badge is one more  way we’re able to better </a:t>
            </a:r>
            <a:r>
              <a:rPr lang="en" sz="2600">
                <a:solidFill>
                  <a:srgbClr val="CD4042"/>
                </a:solidFill>
                <a:latin typeface="Lato"/>
                <a:ea typeface="Lato"/>
                <a:cs typeface="Lato"/>
                <a:sym typeface="Lato"/>
              </a:rPr>
              <a:t>vet  our candidates </a:t>
            </a:r>
            <a:r>
              <a:rPr lang="en" sz="2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before they  even come through the door.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4" name="Google Shape;714;p98"/>
          <p:cNvSpPr txBox="1"/>
          <p:nvPr>
            <p:ph type="title"/>
          </p:nvPr>
        </p:nvSpPr>
        <p:spPr>
          <a:xfrm>
            <a:off x="4057173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715" name="Google Shape;715;p98"/>
          <p:cNvSpPr txBox="1"/>
          <p:nvPr/>
        </p:nvSpPr>
        <p:spPr>
          <a:xfrm>
            <a:off x="9244172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98"/>
          <p:cNvSpPr txBox="1"/>
          <p:nvPr/>
        </p:nvSpPr>
        <p:spPr>
          <a:xfrm>
            <a:off x="4625499" y="5577838"/>
            <a:ext cx="4312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Desy Osunsade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Senior Director Culture and Talent, Arabella Advisors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p98"/>
          <p:cNvSpPr/>
          <p:nvPr/>
        </p:nvSpPr>
        <p:spPr>
          <a:xfrm>
            <a:off x="622300" y="2799003"/>
            <a:ext cx="3584700" cy="217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18" name="Google Shape;71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5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98"/>
          <p:cNvSpPr txBox="1"/>
          <p:nvPr/>
        </p:nvSpPr>
        <p:spPr>
          <a:xfrm>
            <a:off x="7024225" y="67619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@MasonULife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#Resiliency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https://ulife.gmu.edu/wellbeing-landing-page/resilience/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9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25" name="Google Shape;725;p99"/>
          <p:cNvSpPr txBox="1"/>
          <p:nvPr/>
        </p:nvSpPr>
        <p:spPr>
          <a:xfrm>
            <a:off x="4625498" y="2005201"/>
            <a:ext cx="4305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Just having a degree is not going to be good enough. So, [micro-]credentialing is really important in terms of those people who really want to be successful professionally. This is a way for them to demonstrate it early on.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6" name="Google Shape;726;p99"/>
          <p:cNvSpPr txBox="1"/>
          <p:nvPr>
            <p:ph type="title"/>
          </p:nvPr>
        </p:nvSpPr>
        <p:spPr>
          <a:xfrm>
            <a:off x="4057173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727" name="Google Shape;727;p99"/>
          <p:cNvSpPr txBox="1"/>
          <p:nvPr/>
        </p:nvSpPr>
        <p:spPr>
          <a:xfrm>
            <a:off x="9244172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8" name="Google Shape;728;p99"/>
          <p:cNvSpPr txBox="1"/>
          <p:nvPr/>
        </p:nvSpPr>
        <p:spPr>
          <a:xfrm>
            <a:off x="4625499" y="5577838"/>
            <a:ext cx="4312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David Pease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Director of Talent + Diversity</a:t>
            </a:r>
            <a:endParaRPr i="1"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Bangor Savings Bank</a:t>
            </a:r>
            <a:endParaRPr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9" name="Google Shape;72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9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99"/>
          <p:cNvSpPr txBox="1"/>
          <p:nvPr/>
        </p:nvSpPr>
        <p:spPr>
          <a:xfrm>
            <a:off x="83196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@BangorSavings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1" name="Google Shape;731;p99"/>
          <p:cNvPicPr preferRelativeResize="0"/>
          <p:nvPr/>
        </p:nvPicPr>
        <p:blipFill rotWithShape="1">
          <a:blip r:embed="rId4">
            <a:alphaModFix/>
          </a:blip>
          <a:srcRect b="0" l="6690" r="-3938" t="0"/>
          <a:stretch/>
        </p:blipFill>
        <p:spPr>
          <a:xfrm>
            <a:off x="263775" y="2120250"/>
            <a:ext cx="3573250" cy="36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0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7" name="Google Shape;737;p100"/>
          <p:cNvSpPr txBox="1"/>
          <p:nvPr/>
        </p:nvSpPr>
        <p:spPr>
          <a:xfrm>
            <a:off x="4625498" y="2005201"/>
            <a:ext cx="4305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[the digital badge helps] hiring managers with identifying the skills that these students have rather than having to sift through resumes. The digital badge easily identifies and separates them from other potential applicants.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8" name="Google Shape;738;p100"/>
          <p:cNvSpPr txBox="1"/>
          <p:nvPr>
            <p:ph type="title"/>
          </p:nvPr>
        </p:nvSpPr>
        <p:spPr>
          <a:xfrm>
            <a:off x="4057173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739" name="Google Shape;739;p100"/>
          <p:cNvSpPr txBox="1"/>
          <p:nvPr/>
        </p:nvSpPr>
        <p:spPr>
          <a:xfrm>
            <a:off x="9244172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0" name="Google Shape;740;p100"/>
          <p:cNvSpPr txBox="1"/>
          <p:nvPr/>
        </p:nvSpPr>
        <p:spPr>
          <a:xfrm>
            <a:off x="4625499" y="5577838"/>
            <a:ext cx="4312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Joanna Morrison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Director of Talent Acquisition</a:t>
            </a:r>
            <a:endParaRPr i="1"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Northern Light Health</a:t>
            </a:r>
            <a:endParaRPr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1" name="Google Shape;74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3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00"/>
          <p:cNvSpPr txBox="1"/>
          <p:nvPr/>
        </p:nvSpPr>
        <p:spPr>
          <a:xfrm>
            <a:off x="80910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@NorthernLightH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3" name="Google Shape;743;p100"/>
          <p:cNvPicPr preferRelativeResize="0"/>
          <p:nvPr/>
        </p:nvPicPr>
        <p:blipFill rotWithShape="1">
          <a:blip r:embed="rId4">
            <a:alphaModFix/>
          </a:blip>
          <a:srcRect b="0" l="0" r="4232" t="6156"/>
          <a:stretch/>
        </p:blipFill>
        <p:spPr>
          <a:xfrm>
            <a:off x="242750" y="2005200"/>
            <a:ext cx="3735700" cy="36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01"/>
          <p:cNvSpPr/>
          <p:nvPr/>
        </p:nvSpPr>
        <p:spPr>
          <a:xfrm>
            <a:off x="285000" y="2897250"/>
            <a:ext cx="3193200" cy="1670700"/>
          </a:xfrm>
          <a:prstGeom prst="rect">
            <a:avLst/>
          </a:prstGeom>
          <a:solidFill>
            <a:srgbClr val="FDBF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01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50" name="Google Shape;750;p101"/>
          <p:cNvSpPr txBox="1"/>
          <p:nvPr/>
        </p:nvSpPr>
        <p:spPr>
          <a:xfrm>
            <a:off x="4625498" y="2005201"/>
            <a:ext cx="4305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00">
                <a:solidFill>
                  <a:srgbClr val="1D1C1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We’re going to have a better pool of the workforce that has those intangibles that you can use and you can baseline them against other people coming in that don’t necessarily have them</a:t>
            </a:r>
            <a:endParaRPr sz="2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1" name="Google Shape;751;p101"/>
          <p:cNvSpPr txBox="1"/>
          <p:nvPr>
            <p:ph type="title"/>
          </p:nvPr>
        </p:nvSpPr>
        <p:spPr>
          <a:xfrm>
            <a:off x="4057173" y="1474461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endParaRPr/>
          </a:p>
        </p:txBody>
      </p:sp>
      <p:sp>
        <p:nvSpPr>
          <p:cNvPr id="752" name="Google Shape;752;p101"/>
          <p:cNvSpPr txBox="1"/>
          <p:nvPr/>
        </p:nvSpPr>
        <p:spPr>
          <a:xfrm>
            <a:off x="9244172" y="4437117"/>
            <a:ext cx="4896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3" name="Google Shape;753;p101"/>
          <p:cNvSpPr txBox="1"/>
          <p:nvPr/>
        </p:nvSpPr>
        <p:spPr>
          <a:xfrm>
            <a:off x="4625499" y="5577838"/>
            <a:ext cx="4312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Sam Hatchell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Corporate Quality Manager</a:t>
            </a:r>
            <a:endParaRPr i="1"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4042"/>
                </a:solidFill>
                <a:latin typeface="Lato"/>
                <a:ea typeface="Lato"/>
                <a:cs typeface="Lato"/>
                <a:sym typeface="Lato"/>
              </a:rPr>
              <a:t>Jaynes Corporation</a:t>
            </a:r>
            <a:endParaRPr sz="1600">
              <a:solidFill>
                <a:srgbClr val="4140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4" name="Google Shape;754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9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01"/>
          <p:cNvSpPr txBox="1"/>
          <p:nvPr/>
        </p:nvSpPr>
        <p:spPr>
          <a:xfrm>
            <a:off x="83196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@JaynesCorp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#BadgedToHire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6" name="Google Shape;756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300" y="2402200"/>
            <a:ext cx="3716951" cy="20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2"/>
          <p:cNvSpPr txBox="1"/>
          <p:nvPr/>
        </p:nvSpPr>
        <p:spPr>
          <a:xfrm>
            <a:off x="615950" y="6877050"/>
            <a:ext cx="24504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lang="en" sz="2000">
                <a:solidFill>
                  <a:srgbClr val="414042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sz="20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62" name="Google Shape;76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3575" y="69905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02"/>
          <p:cNvSpPr txBox="1"/>
          <p:nvPr/>
        </p:nvSpPr>
        <p:spPr>
          <a:xfrm>
            <a:off x="77862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@eddesignlab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#TeeUpTheSkills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eddesignlab.org/teeup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4" name="Google Shape;76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503571" cy="653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6"/>
          <p:cNvSpPr txBox="1"/>
          <p:nvPr/>
        </p:nvSpPr>
        <p:spPr>
          <a:xfrm>
            <a:off x="421925" y="284925"/>
            <a:ext cx="87609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is a moral imperative to redesign the system so it works for more students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A0A0A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A0A0A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Despite their growing numbers, part-time learners often struggle to earn a degree or credential.  Just one in five part-time students finishes a degree in six years. 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5" name="Google Shape;375;p76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376" name="Google Shape;37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25" y="3326950"/>
            <a:ext cx="523875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225" y="72191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76"/>
          <p:cNvSpPr txBox="1"/>
          <p:nvPr/>
        </p:nvSpPr>
        <p:spPr>
          <a:xfrm>
            <a:off x="8111175" y="7155625"/>
            <a:ext cx="18684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@completecollege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#EDU19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3"/>
          <p:cNvSpPr txBox="1"/>
          <p:nvPr/>
        </p:nvSpPr>
        <p:spPr>
          <a:xfrm>
            <a:off x="286575" y="252977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Micro-Credentialing </a:t>
            </a:r>
            <a:endParaRPr b="1" sz="4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Technologies</a:t>
            </a:r>
            <a:endParaRPr b="1" sz="4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70" name="Google Shape;770;p103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4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Credential Engine Aims to Publish Comprehensive Data on ALL Credentials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034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the United States has at least 738,428 unique credentials across 17 separate subcategories.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76" name="Google Shape;776;p104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777" name="Google Shape;77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87" y="2652001"/>
            <a:ext cx="3538726" cy="4595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8" name="Google Shape;778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04"/>
          <p:cNvSpPr txBox="1"/>
          <p:nvPr/>
        </p:nvSpPr>
        <p:spPr>
          <a:xfrm>
            <a:off x="71004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@credengine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#CountingCredentials2019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credentialengine.com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5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Scan BadgeRank to see what Badges other Institutions are Offering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Light"/>
                <a:ea typeface="Lato Light"/>
                <a:cs typeface="Lato Light"/>
                <a:sym typeface="Lato Light"/>
              </a:rPr>
              <a:t>BadgeRank is a free search engine designed to index and rank </a:t>
            </a:r>
            <a:r>
              <a:rPr lang="en" sz="2400">
                <a:uFill>
                  <a:noFill/>
                </a:uFill>
                <a:latin typeface="Lato Light"/>
                <a:ea typeface="Lato Light"/>
                <a:cs typeface="Lato Light"/>
                <a:sym typeface="Lato Light"/>
                <a:hlinkClick r:id="rId3"/>
              </a:rPr>
              <a:t>Open Badges</a:t>
            </a:r>
            <a:r>
              <a:rPr lang="en" sz="2400">
                <a:latin typeface="Lato Light"/>
                <a:ea typeface="Lato Light"/>
                <a:cs typeface="Lato Light"/>
                <a:sym typeface="Lato Light"/>
              </a:rPr>
              <a:t> from the badging platforms of the world. You can use BadgeRank to search for a wide variety of badges as well as explore the criteria under which they are issued.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85" name="Google Shape;785;p105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786" name="Google Shape;78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75" y="3144125"/>
            <a:ext cx="6494075" cy="3845249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7" name="Google Shape;787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5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105"/>
          <p:cNvSpPr txBox="1"/>
          <p:nvPr/>
        </p:nvSpPr>
        <p:spPr>
          <a:xfrm>
            <a:off x="85482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@badgrteam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#digitalbadges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badgerank.org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6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QA Commons wants to validate your credential as ‘employer-verified’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4" name="Google Shape;794;p106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795" name="Google Shape;79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47925"/>
            <a:ext cx="9753603" cy="408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06"/>
          <p:cNvSpPr txBox="1"/>
          <p:nvPr/>
        </p:nvSpPr>
        <p:spPr>
          <a:xfrm>
            <a:off x="80148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@rawolff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#QACommons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theQAcommons.org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07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University of South Florida Career Readiness Badging Tech Stack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3" name="Google Shape;803;p107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04" name="Google Shape;80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50" y="1824650"/>
            <a:ext cx="6937751" cy="50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5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07"/>
          <p:cNvSpPr txBox="1"/>
          <p:nvPr/>
        </p:nvSpPr>
        <p:spPr>
          <a:xfrm>
            <a:off x="7786225" y="6761950"/>
            <a:ext cx="22722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@pthorsett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@USFCareerServ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https://www.usf.edu/career-services/career-ready/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8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Open Pathways: A Curation of Interoperable ‘Badge Stacks’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2" name="Google Shape;812;p108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13" name="Google Shape;81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25" y="1830838"/>
            <a:ext cx="8138552" cy="5057526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14" name="Google Shape;814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9375" y="71429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108"/>
          <p:cNvSpPr txBox="1"/>
          <p:nvPr/>
        </p:nvSpPr>
        <p:spPr>
          <a:xfrm>
            <a:off x="8472025" y="69143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@badgrteam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#openpathways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pathways.badgr.io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9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Talent Match Allows Employers to Search Candidates by Badged Competencies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21" name="Google Shape;821;p109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22" name="Google Shape;82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775" y="71429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09"/>
          <p:cNvSpPr txBox="1"/>
          <p:nvPr/>
        </p:nvSpPr>
        <p:spPr>
          <a:xfrm>
            <a:off x="7100425" y="69143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@credly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#talentmatch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https://www.youracclaim.com/talent-match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4" name="Google Shape;824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11812"/>
            <a:ext cx="9753599" cy="368248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0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Coursetune creates curriculum maps that make it easy to see where competencies occur across programs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30" name="Google Shape;830;p110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31" name="Google Shape;831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10"/>
          <p:cNvSpPr txBox="1"/>
          <p:nvPr/>
        </p:nvSpPr>
        <p:spPr>
          <a:xfrm>
            <a:off x="80148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@busynessgirl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#coursetune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coursetune.com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3" name="Google Shape;833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50" y="2297864"/>
            <a:ext cx="7314925" cy="4768887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11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WonderCert helps you access, manage, and train pools of on-demand reviewers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39" name="Google Shape;839;p111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40" name="Google Shape;84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11"/>
          <p:cNvSpPr txBox="1"/>
          <p:nvPr/>
        </p:nvSpPr>
        <p:spPr>
          <a:xfrm>
            <a:off x="8014825" y="69905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@MichiganVirtual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wondercert.com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2" name="Google Shape;842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49" y="1893688"/>
            <a:ext cx="7344726" cy="467112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12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Emsi skills library: nearly 30,000 skills to help educators, industry + job seekers speak the same language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Emsi pulls and updates the skills from </a:t>
            </a:r>
            <a:r>
              <a:rPr lang="en" sz="3000">
                <a:solidFill>
                  <a:srgbClr val="204354"/>
                </a:solidFill>
                <a:latin typeface="Lato Light"/>
                <a:ea typeface="Lato Light"/>
                <a:cs typeface="Lato Light"/>
                <a:sym typeface="Lato Light"/>
              </a:rPr>
              <a:t> real-world resumes, professional profiles, and job postings.</a:t>
            </a:r>
            <a:endParaRPr sz="3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48" name="Google Shape;848;p112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49" name="Google Shape;84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00" y="3121352"/>
            <a:ext cx="4103048" cy="41403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50" name="Google Shape;850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12"/>
          <p:cNvSpPr txBox="1"/>
          <p:nvPr/>
        </p:nvSpPr>
        <p:spPr>
          <a:xfrm>
            <a:off x="80148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@Emsidata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#Emsidata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economicmodeling.com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7"/>
          <p:cNvSpPr txBox="1"/>
          <p:nvPr/>
        </p:nvSpPr>
        <p:spPr>
          <a:xfrm>
            <a:off x="421925" y="284925"/>
            <a:ext cx="84339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New Majority Learners require smaller more affordable learning experiences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84" name="Google Shape;384;p77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385" name="Google Shape;38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50" y="4401125"/>
            <a:ext cx="4075949" cy="27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7"/>
          <p:cNvSpPr txBox="1"/>
          <p:nvPr/>
        </p:nvSpPr>
        <p:spPr>
          <a:xfrm>
            <a:off x="547350" y="1411000"/>
            <a:ext cx="7938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The Lab, along with many others in the field of Lifelong Learning, have termed the 3/4s of learners being served by higher ed today as the New Majority Learner. The New Majority Learner represents a group formerly considered ‘non-traditional’ students (i.e., not 18-22-year residential students), only more specific. Examples of New Majority Learners are incumbent workers, single mothers, individuals from low-income households, etc.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87" name="Google Shape;387;p77"/>
          <p:cNvSpPr txBox="1"/>
          <p:nvPr/>
        </p:nvSpPr>
        <p:spPr>
          <a:xfrm>
            <a:off x="7105650" y="6918725"/>
            <a:ext cx="27564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@NPR_ED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#NewMajorityLearner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Nadworny, Elissa (2019). NPR.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8" name="Google Shape;38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600" y="7196525"/>
            <a:ext cx="615050" cy="4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3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SkillsEngine will review your course and tag the workforce relevant skills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57" name="Google Shape;857;p113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58" name="Google Shape;85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763" y="1618425"/>
            <a:ext cx="7082375" cy="5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13"/>
          <p:cNvSpPr txBox="1"/>
          <p:nvPr/>
        </p:nvSpPr>
        <p:spPr>
          <a:xfrm>
            <a:off x="8014825" y="68381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@bettersworth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#SkillsEngine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skillsengine.com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4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CASE Standards align badges to a skill taxonomy in a machine readable format</a:t>
            </a:r>
            <a:endParaRPr b="1"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66" name="Google Shape;866;p114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67" name="Google Shape;867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2575" y="71429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4"/>
          <p:cNvSpPr txBox="1"/>
          <p:nvPr/>
        </p:nvSpPr>
        <p:spPr>
          <a:xfrm>
            <a:off x="7405225" y="69143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@LearningImpact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#EDU19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https://www.imsglobal.org/activity/case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9" name="Google Shape;869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50" y="1678111"/>
            <a:ext cx="7926463" cy="3749012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0" name="Google Shape;870;p114"/>
          <p:cNvPicPr preferRelativeResize="0"/>
          <p:nvPr/>
        </p:nvPicPr>
        <p:blipFill rotWithShape="1">
          <a:blip r:embed="rId5">
            <a:alphaModFix/>
          </a:blip>
          <a:srcRect b="0" l="0" r="16380" t="0"/>
          <a:stretch/>
        </p:blipFill>
        <p:spPr>
          <a:xfrm>
            <a:off x="3675800" y="3305675"/>
            <a:ext cx="4814774" cy="3218176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356950" y="-980550"/>
            <a:ext cx="7321575" cy="97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6"/>
          <p:cNvSpPr txBox="1"/>
          <p:nvPr/>
        </p:nvSpPr>
        <p:spPr>
          <a:xfrm>
            <a:off x="286575" y="252977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Micro-Credentialing </a:t>
            </a:r>
            <a:endParaRPr b="1" sz="4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Trends</a:t>
            </a:r>
            <a:endParaRPr b="1" sz="4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81" name="Google Shape;881;p116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7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0A0A0A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“The degree is not the be-all-end-all of employer’s hiring plans”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87" name="Google Shape;887;p117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88" name="Google Shape;888;p117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516175" y="1700875"/>
            <a:ext cx="7082349" cy="531745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9" name="Google Shape;889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1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17"/>
          <p:cNvSpPr txBox="1"/>
          <p:nvPr/>
        </p:nvSpPr>
        <p:spPr>
          <a:xfrm>
            <a:off x="8014825" y="69905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@pulsipher_WGU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#InnovationWins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8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0A0A0A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SNHU continues to evolve with micro-credentials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96" name="Google Shape;896;p118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897" name="Google Shape;897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00" y="1721250"/>
            <a:ext cx="6011401" cy="54043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8" name="Google Shape;898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975" y="72191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18"/>
          <p:cNvSpPr txBox="1"/>
          <p:nvPr/>
        </p:nvSpPr>
        <p:spPr>
          <a:xfrm>
            <a:off x="7557625" y="69905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@snhuprez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#disruption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http://www.sandboxcollaborative.org/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19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0A0A0A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Linkedin launches skills assessments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05" name="Google Shape;905;p119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906" name="Google Shape;90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50" y="1271875"/>
            <a:ext cx="6099294" cy="56309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7" name="Google Shape;907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775" y="70667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19"/>
          <p:cNvSpPr txBox="1"/>
          <p:nvPr/>
        </p:nvSpPr>
        <p:spPr>
          <a:xfrm>
            <a:off x="8711075" y="69884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@linkedin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#EDU19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20"/>
          <p:cNvSpPr txBox="1"/>
          <p:nvPr/>
        </p:nvSpPr>
        <p:spPr>
          <a:xfrm>
            <a:off x="293400" y="330050"/>
            <a:ext cx="947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0A0A0A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US Department of Education launches Education Blockchain Action Network</a:t>
            </a:r>
            <a:endParaRPr b="1" sz="3800">
              <a:solidFill>
                <a:srgbClr val="0A0A0A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With a clear focus on open, interoperable standards related to digital credentials and identity.</a:t>
            </a:r>
            <a:endParaRPr sz="3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rgbClr val="0A0A0A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14" name="Google Shape;914;p120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915" name="Google Shape;915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2794050"/>
            <a:ext cx="6432198" cy="388594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16" name="Google Shape;916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8775" y="72191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20"/>
          <p:cNvSpPr txBox="1"/>
          <p:nvPr/>
        </p:nvSpPr>
        <p:spPr>
          <a:xfrm>
            <a:off x="7481425" y="6990550"/>
            <a:ext cx="2949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@taykendesign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@OfficeOfEdTech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https://usedgov.github.io/blockchain/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21"/>
          <p:cNvSpPr txBox="1"/>
          <p:nvPr/>
        </p:nvSpPr>
        <p:spPr>
          <a:xfrm>
            <a:off x="421925" y="284925"/>
            <a:ext cx="82335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Converging Industry Knowledge to College Credit</a:t>
            </a:r>
            <a:endParaRPr b="1" sz="3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23232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23232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IBM employees, customers, and members of the public can now use IBM issued badge credentials toward three Northeastern professional master’s degree programs—data analytics, project management, and portfolio management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latin typeface="Lato Light"/>
                <a:ea typeface="Lato Light"/>
                <a:cs typeface="Lato Light"/>
                <a:sym typeface="Lato Light"/>
              </a:rPr>
              <a:t>IBM + Northeastern, David Leaser, 2017</a:t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23" name="Google Shape;923;p121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| K12 PBL Micro-credential</a:t>
            </a:r>
            <a:endParaRPr sz="1500"/>
          </a:p>
        </p:txBody>
      </p:sp>
      <p:pic>
        <p:nvPicPr>
          <p:cNvPr id="924" name="Google Shape;92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353225"/>
            <a:ext cx="9753600" cy="177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550" y="71288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21"/>
          <p:cNvSpPr txBox="1"/>
          <p:nvPr/>
        </p:nvSpPr>
        <p:spPr>
          <a:xfrm>
            <a:off x="6831150" y="69697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@HiEdStrat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#LifeLongLearner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Gratton and Scott. The 100-Year Life. (2016)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8"/>
          <p:cNvSpPr txBox="1"/>
          <p:nvPr/>
        </p:nvSpPr>
        <p:spPr>
          <a:xfrm>
            <a:off x="421925" y="28492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Changing Nature of Careers calls for shorter form credentials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4" name="Google Shape;394;p78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395" name="Google Shape;39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" y="2090738"/>
            <a:ext cx="95250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78"/>
          <p:cNvSpPr txBox="1"/>
          <p:nvPr/>
        </p:nvSpPr>
        <p:spPr>
          <a:xfrm>
            <a:off x="6373950" y="68935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@DeloitteInsight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#FutureOfWork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Gratton and Scott. The 100-Year Life. (2016)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4800" y="7044125"/>
            <a:ext cx="615050" cy="4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9"/>
          <p:cNvSpPr txBox="1"/>
          <p:nvPr/>
        </p:nvSpPr>
        <p:spPr>
          <a:xfrm>
            <a:off x="421925" y="28492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Who are you likely to interview first?</a:t>
            </a:r>
            <a:endParaRPr b="1" sz="3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3" name="Google Shape;403;p79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sp>
        <p:nvSpPr>
          <p:cNvPr id="404" name="Google Shape;404;p79"/>
          <p:cNvSpPr txBox="1"/>
          <p:nvPr/>
        </p:nvSpPr>
        <p:spPr>
          <a:xfrm>
            <a:off x="6373950" y="68935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@D2L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#FutureOfWork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D2L + CLO Micro-Credentialing Webinar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5" name="Google Shape;40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4800" y="7044125"/>
            <a:ext cx="615050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763" y="1437125"/>
            <a:ext cx="9362874" cy="524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0"/>
          <p:cNvSpPr txBox="1"/>
          <p:nvPr/>
        </p:nvSpPr>
        <p:spPr>
          <a:xfrm>
            <a:off x="286575" y="2529775"/>
            <a:ext cx="82335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500" lIns="93500" spcFirstLastPara="1" rIns="93500" wrap="square" tIns="93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Micro-Credentialing </a:t>
            </a:r>
            <a:endParaRPr b="1" sz="4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Case Studies</a:t>
            </a:r>
            <a:endParaRPr b="1" sz="4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2" name="Google Shape;412;p80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0" y="1169125"/>
            <a:ext cx="9131626" cy="51942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8" name="Google Shape;418;p81"/>
          <p:cNvSpPr txBox="1"/>
          <p:nvPr/>
        </p:nvSpPr>
        <p:spPr>
          <a:xfrm>
            <a:off x="673400" y="264425"/>
            <a:ext cx="9080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ato"/>
                <a:ea typeface="Lato"/>
                <a:cs typeface="Lato"/>
                <a:sym typeface="Lato"/>
              </a:rPr>
              <a:t>University of Central Oklahoma Badging Dashboard</a:t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81"/>
          <p:cNvSpPr txBox="1"/>
          <p:nvPr/>
        </p:nvSpPr>
        <p:spPr>
          <a:xfrm>
            <a:off x="237249" y="732745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20" name="Google Shape;420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550" y="7128850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81"/>
          <p:cNvSpPr txBox="1"/>
          <p:nvPr/>
        </p:nvSpPr>
        <p:spPr>
          <a:xfrm>
            <a:off x="6831150" y="6969775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@UCOSTLR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@AACRAO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Gratton and Scott. The 100-Year Life. (2016)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32image4934912" id="426" name="Google Shape;42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817450" y="23799"/>
            <a:ext cx="6663926" cy="80787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7" name="Google Shape;427;p82"/>
          <p:cNvSpPr txBox="1"/>
          <p:nvPr/>
        </p:nvSpPr>
        <p:spPr>
          <a:xfrm rot="-5400000">
            <a:off x="-3805425" y="2504075"/>
            <a:ext cx="9080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ato"/>
                <a:ea typeface="Lato"/>
                <a:cs typeface="Lato"/>
                <a:sym typeface="Lato"/>
              </a:rPr>
              <a:t>University of Maine System Framework</a:t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82"/>
          <p:cNvSpPr txBox="1"/>
          <p:nvPr/>
        </p:nvSpPr>
        <p:spPr>
          <a:xfrm rot="-5400000">
            <a:off x="7696824" y="5220900"/>
            <a:ext cx="40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00" lIns="36500" spcFirstLastPara="1" rIns="36500" wrap="square" tIns="3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84849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lang="en" sz="1200">
                <a:solidFill>
                  <a:srgbClr val="484849"/>
                </a:solidFill>
                <a:latin typeface="Lato Light"/>
                <a:ea typeface="Lato Light"/>
                <a:cs typeface="Lato Light"/>
                <a:sym typeface="Lato Light"/>
              </a:rPr>
              <a:t> Design Lab  </a:t>
            </a:r>
            <a:endParaRPr sz="1500"/>
          </a:p>
        </p:txBody>
      </p:sp>
      <p:pic>
        <p:nvPicPr>
          <p:cNvPr id="429" name="Google Shape;429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405263" y="3522113"/>
            <a:ext cx="615050" cy="4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82"/>
          <p:cNvSpPr txBox="1"/>
          <p:nvPr/>
        </p:nvSpPr>
        <p:spPr>
          <a:xfrm rot="-5400000">
            <a:off x="7975213" y="1609487"/>
            <a:ext cx="3327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#EngagedBlackBear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@UMaine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1404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