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3"/>
    <p:sldMasterId id="2147483656" r:id="rId4"/>
    <p:sldMasterId id="214748366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</p:sldIdLst>
  <p:sldSz cy="6858000" cx="12192000"/>
  <p:notesSz cx="6858000" cy="9144000"/>
  <p:embeddedFontLst>
    <p:embeddedFont>
      <p:font typeface="Lato"/>
      <p:regular r:id="rId62"/>
      <p:bold r:id="rId63"/>
      <p:italic r:id="rId64"/>
      <p:boldItalic r:id="rId65"/>
    </p:embeddedFont>
    <p:embeddedFont>
      <p:font typeface="Lato Light"/>
      <p:regular r:id="rId66"/>
      <p:bold r:id="rId67"/>
      <p:italic r:id="rId68"/>
      <p:boldItalic r:id="rId69"/>
    </p:embeddedFont>
    <p:embeddedFont>
      <p:font typeface="Permanent Marker"/>
      <p:regular r:id="rId70"/>
    </p:embeddedFont>
    <p:embeddedFont>
      <p:font typeface="Lato Black"/>
      <p:bold r:id="rId71"/>
      <p:boldItalic r:id="rId72"/>
    </p:embeddedFont>
    <p:embeddedFont>
      <p:font typeface="Helvetica Neue Light"/>
      <p:regular r:id="rId73"/>
      <p:bold r:id="rId74"/>
      <p:italic r:id="rId75"/>
      <p:boldItalic r:id="rId7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77" roundtripDataSignature="AMtx7miaCYraLfqXOhRNPyofaqjsbfLz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HelveticaNeueLight-regular.fntdata"/><Relationship Id="rId72" Type="http://schemas.openxmlformats.org/officeDocument/2006/relationships/font" Target="fonts/LatoBlack-boldItalic.fntdata"/><Relationship Id="rId31" Type="http://schemas.openxmlformats.org/officeDocument/2006/relationships/slide" Target="slides/slide25.xml"/><Relationship Id="rId75" Type="http://schemas.openxmlformats.org/officeDocument/2006/relationships/font" Target="fonts/HelveticaNeueLight-italic.fntdata"/><Relationship Id="rId30" Type="http://schemas.openxmlformats.org/officeDocument/2006/relationships/slide" Target="slides/slide24.xml"/><Relationship Id="rId74" Type="http://schemas.openxmlformats.org/officeDocument/2006/relationships/font" Target="fonts/HelveticaNeueLight-bold.fntdata"/><Relationship Id="rId33" Type="http://schemas.openxmlformats.org/officeDocument/2006/relationships/slide" Target="slides/slide27.xml"/><Relationship Id="rId77" Type="http://customschemas.google.com/relationships/presentationmetadata" Target="metadata"/><Relationship Id="rId32" Type="http://schemas.openxmlformats.org/officeDocument/2006/relationships/slide" Target="slides/slide26.xml"/><Relationship Id="rId76" Type="http://schemas.openxmlformats.org/officeDocument/2006/relationships/font" Target="fonts/HelveticaNeueLight-boldItalic.fntdata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font" Target="fonts/LatoBlack-bold.fntdata"/><Relationship Id="rId70" Type="http://schemas.openxmlformats.org/officeDocument/2006/relationships/font" Target="fonts/PermanentMarker-regular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Lato-regular.fntdata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font" Target="fonts/Lato-italic.fntdata"/><Relationship Id="rId63" Type="http://schemas.openxmlformats.org/officeDocument/2006/relationships/font" Target="fonts/Lato-bold.fntdata"/><Relationship Id="rId22" Type="http://schemas.openxmlformats.org/officeDocument/2006/relationships/slide" Target="slides/slide16.xml"/><Relationship Id="rId66" Type="http://schemas.openxmlformats.org/officeDocument/2006/relationships/font" Target="fonts/LatoLight-regular.fntdata"/><Relationship Id="rId21" Type="http://schemas.openxmlformats.org/officeDocument/2006/relationships/slide" Target="slides/slide15.xml"/><Relationship Id="rId65" Type="http://schemas.openxmlformats.org/officeDocument/2006/relationships/font" Target="fonts/Lato-boldItalic.fntdata"/><Relationship Id="rId24" Type="http://schemas.openxmlformats.org/officeDocument/2006/relationships/slide" Target="slides/slide18.xml"/><Relationship Id="rId68" Type="http://schemas.openxmlformats.org/officeDocument/2006/relationships/font" Target="fonts/LatoLight-italic.fntdata"/><Relationship Id="rId23" Type="http://schemas.openxmlformats.org/officeDocument/2006/relationships/slide" Target="slides/slide17.xml"/><Relationship Id="rId67" Type="http://schemas.openxmlformats.org/officeDocument/2006/relationships/font" Target="fonts/LatoLight-bold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LatoLight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1" name="Google Shape;19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2" name="Google Shape;26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CLAIRE</a:t>
            </a:r>
            <a:endParaRPr/>
          </a:p>
        </p:txBody>
      </p:sp>
      <p:sp>
        <p:nvSpPr>
          <p:cNvPr id="267" name="Google Shape;26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CLAIRE</a:t>
            </a:r>
            <a:endParaRPr/>
          </a:p>
        </p:txBody>
      </p:sp>
      <p:sp>
        <p:nvSpPr>
          <p:cNvPr id="277" name="Google Shape;27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5" name="Google Shape;295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1" name="Google Shape;301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61d20ec08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1" name="Google Shape;311;g61d20ec08a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TARA</a:t>
            </a:r>
            <a:endParaRPr/>
          </a:p>
        </p:txBody>
      </p:sp>
      <p:sp>
        <p:nvSpPr>
          <p:cNvPr id="317" name="Google Shape;31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622adcb10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g622adcb1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61d20ec08a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</a:t>
            </a:r>
            <a:endParaRPr/>
          </a:p>
        </p:txBody>
      </p:sp>
      <p:sp>
        <p:nvSpPr>
          <p:cNvPr id="334" name="Google Shape;334;g61d20ec08a_0_4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62060c2e3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TARA</a:t>
            </a:r>
            <a:endParaRPr/>
          </a:p>
        </p:txBody>
      </p:sp>
      <p:sp>
        <p:nvSpPr>
          <p:cNvPr id="340" name="Google Shape;340;g62060c2e32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7" name="Google Shape;19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631f8cabeb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6" name="Google Shape;346;g631f8cabeb_0_2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631f8cabeb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3" name="Google Shape;353;g631f8cabeb_0_2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631f8cabeb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0" name="Google Shape;360;g631f8cabeb_0_2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631f8cabeb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7" name="Google Shape;367;g631f8cabeb_0_2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31f8cabeb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4" name="Google Shape;374;g631f8cabeb_0_2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631f8cabeb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4" name="Google Shape;404;g631f8cabeb_0_3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61d20ec08a_0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</a:t>
            </a:r>
            <a:endParaRPr/>
          </a:p>
        </p:txBody>
      </p:sp>
      <p:sp>
        <p:nvSpPr>
          <p:cNvPr id="428" name="Google Shape;428;g61d20ec08a_0_5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631f8cabeb_0_2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g631f8cabeb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CLAIRE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622c51207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g622c5120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CLAIRE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622c51207f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g622c51207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CLAIRE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61d20ec08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8" name="Google Shape;208;g61d20ec08a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22c51207f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g622c51207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CLAIRE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622c51207f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g622c51207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CLAIRE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622c51207f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g622c51207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CLAIRE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622c51207f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g622c51207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CLAIRE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622c51207f_0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g622c51207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CLAIRE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62060c2e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5" name="Google Shape;495;g62060c2e3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64ba66fe3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0" name="Google Shape;500;g64ba66fe38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631f8cabeb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6" name="Google Shape;506;g631f8cabeb_0_2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62060c2e32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1" name="Google Shape;511;g62060c2e32_0_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62060c2e32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</a:t>
            </a:r>
            <a:endParaRPr/>
          </a:p>
        </p:txBody>
      </p:sp>
      <p:sp>
        <p:nvSpPr>
          <p:cNvPr id="516" name="Google Shape;516;g62060c2e32_0_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4" name="Google Shape;21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61d20ec08a_0_6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</a:t>
            </a:r>
            <a:endParaRPr/>
          </a:p>
        </p:txBody>
      </p:sp>
      <p:sp>
        <p:nvSpPr>
          <p:cNvPr id="522" name="Google Shape;522;g61d20ec08a_0_6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631f8cabeb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CLAIRE</a:t>
            </a:r>
            <a:endParaRPr/>
          </a:p>
        </p:txBody>
      </p:sp>
      <p:sp>
        <p:nvSpPr>
          <p:cNvPr id="528" name="Google Shape;528;g631f8cabeb_0_2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64ba66fe3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4" name="Google Shape;534;g64ba66fe3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TARA</a:t>
            </a:r>
            <a:endParaRPr/>
          </a:p>
        </p:txBody>
      </p:sp>
      <p:sp>
        <p:nvSpPr>
          <p:cNvPr id="541" name="Google Shape;54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61d20ec08a_0_7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</a:t>
            </a:r>
            <a:endParaRPr/>
          </a:p>
        </p:txBody>
      </p:sp>
      <p:sp>
        <p:nvSpPr>
          <p:cNvPr id="548" name="Google Shape;548;g61d20ec08a_0_7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64ba66fe3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CLAIRE</a:t>
            </a:r>
            <a:endParaRPr/>
          </a:p>
        </p:txBody>
      </p:sp>
      <p:sp>
        <p:nvSpPr>
          <p:cNvPr id="553" name="Google Shape;553;g64ba66fe38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64ba66fe38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TARA</a:t>
            </a:r>
            <a:endParaRPr/>
          </a:p>
        </p:txBody>
      </p:sp>
      <p:sp>
        <p:nvSpPr>
          <p:cNvPr id="561" name="Google Shape;561;g64ba66fe38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64ba66fe3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TARA</a:t>
            </a:r>
            <a:endParaRPr/>
          </a:p>
        </p:txBody>
      </p:sp>
      <p:sp>
        <p:nvSpPr>
          <p:cNvPr id="593" name="Google Shape;593;g64ba66fe38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61d20ec08a_0_1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2" name="Google Shape;642;g61d20ec08a_0_11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CLAIRE</a:t>
            </a:r>
            <a:endParaRPr/>
          </a:p>
        </p:txBody>
      </p:sp>
      <p:sp>
        <p:nvSpPr>
          <p:cNvPr id="647" name="Google Shape;64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61d20ec08a_0_10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0" name="Google Shape;220;g61d20ec08a_0_10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61d20ec08a_0_9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3" name="Google Shape;653;g61d20ec08a_0_9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61d20ec08a_0_10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9" name="Google Shape;659;g61d20ec08a_0_10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631f8cabeb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TARA</a:t>
            </a:r>
            <a:endParaRPr/>
          </a:p>
        </p:txBody>
      </p:sp>
      <p:sp>
        <p:nvSpPr>
          <p:cNvPr id="671" name="Google Shape;671;g631f8cabeb_0_3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9" name="Google Shape;67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9" name="Google Shape;68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61d20ec08a_0_1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3" name="Google Shape;233;g61d20ec08a_0_11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61d20ec08a_0_1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39" name="Google Shape;239;g61d20ec08a_0_1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0" name="Google Shape;25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31f8cabeb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6" name="Google Shape;256;g631f8cabeb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/>
          <p:nvPr>
            <p:ph type="ctrTitle"/>
          </p:nvPr>
        </p:nvSpPr>
        <p:spPr>
          <a:xfrm>
            <a:off x="619125" y="45561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b="1" sz="6000"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1"/>
          <p:cNvSpPr txBox="1"/>
          <p:nvPr>
            <p:ph idx="1" type="subTitle"/>
          </p:nvPr>
        </p:nvSpPr>
        <p:spPr>
          <a:xfrm>
            <a:off x="619125" y="293528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1"/>
          <p:cNvSpPr txBox="1"/>
          <p:nvPr>
            <p:ph idx="10" type="dt"/>
          </p:nvPr>
        </p:nvSpPr>
        <p:spPr>
          <a:xfrm>
            <a:off x="809625" y="6492875"/>
            <a:ext cx="178117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DEAF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1"/>
          <p:cNvSpPr txBox="1"/>
          <p:nvPr>
            <p:ph idx="11" type="ftr"/>
          </p:nvPr>
        </p:nvSpPr>
        <p:spPr>
          <a:xfrm>
            <a:off x="3781425" y="64928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DEAF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bg>
      <p:bgPr>
        <a:solidFill>
          <a:srgbClr val="D7534C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61d20ec08a_0_190"/>
          <p:cNvSpPr txBox="1"/>
          <p:nvPr/>
        </p:nvSpPr>
        <p:spPr>
          <a:xfrm>
            <a:off x="311939" y="6270172"/>
            <a:ext cx="518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Education </a:t>
            </a:r>
            <a:r>
              <a:rPr b="0" i="0" lang="en-US" sz="16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Design Lab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g61d20ec08a_0_190"/>
          <p:cNvSpPr txBox="1"/>
          <p:nvPr>
            <p:ph type="title"/>
          </p:nvPr>
        </p:nvSpPr>
        <p:spPr>
          <a:xfrm>
            <a:off x="594967" y="142504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 Black"/>
              <a:buNone/>
              <a:defRPr b="1" i="0" sz="48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1d20ec08a_0_19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g61d20ec08a_0_19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g61d20ec08a_0_19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g61d20ec08a_0_19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and Content" type="obj">
  <p:cSld name="OBJEC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61d20ec08a_0_198"/>
          <p:cNvSpPr txBox="1"/>
          <p:nvPr>
            <p:ph type="title"/>
          </p:nvPr>
        </p:nvSpPr>
        <p:spPr>
          <a:xfrm>
            <a:off x="0" y="472895"/>
            <a:ext cx="12192000" cy="43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b="1"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g61d20ec08a_0_19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Lato Light"/>
                <a:ea typeface="Lato Light"/>
                <a:cs typeface="Lato Light"/>
                <a:sym typeface="Lato Light"/>
              </a:defRPr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Lato Light"/>
                <a:ea typeface="Lato Light"/>
                <a:cs typeface="Lato Light"/>
                <a:sym typeface="Lato Light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Lato Light"/>
                <a:ea typeface="Lato Light"/>
                <a:cs typeface="Lato Light"/>
                <a:sym typeface="Lato Light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Lato Light"/>
                <a:ea typeface="Lato Light"/>
                <a:cs typeface="Lato Light"/>
                <a:sym typeface="Lato Light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g61d20ec08a_0_19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" name="Google Shape;64;g61d20ec08a_0_198"/>
          <p:cNvSpPr/>
          <p:nvPr/>
        </p:nvSpPr>
        <p:spPr>
          <a:xfrm>
            <a:off x="5329604" y="6518234"/>
            <a:ext cx="15327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3F3F3F"/>
                </a:solidFill>
                <a:latin typeface="Lato Black"/>
                <a:ea typeface="Lato Black"/>
                <a:cs typeface="Lato Black"/>
                <a:sym typeface="Lato Black"/>
              </a:rPr>
              <a:t>Education</a:t>
            </a:r>
            <a:r>
              <a:rPr b="0" i="0" lang="en-US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100" u="none" cap="none" strike="noStrike">
                <a:solidFill>
                  <a:srgbClr val="3F3F3F"/>
                </a:solidFill>
                <a:latin typeface="Lato Light"/>
                <a:ea typeface="Lato Light"/>
                <a:cs typeface="Lato Light"/>
                <a:sym typeface="Lato Light"/>
              </a:rPr>
              <a:t>Design Lab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61d20ec08a_0_198"/>
          <p:cNvSpPr txBox="1"/>
          <p:nvPr/>
        </p:nvSpPr>
        <p:spPr>
          <a:xfrm>
            <a:off x="151584" y="639413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#seamlesstransfer</a:t>
            </a:r>
            <a:endParaRPr b="0" i="0" sz="900" u="none" cap="none" strike="noStrike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1d20ec08a_0_204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g61d20ec08a_0_204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9" name="Google Shape;69;g61d20ec08a_0_20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g61d20ec08a_0_20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g61d20ec08a_0_20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1d20ec08a_0_2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g61d20ec08a_0_210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g61d20ec08a_0_210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g61d20ec08a_0_21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g61d20ec08a_0_21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g61d20ec08a_0_2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1d20ec08a_0_217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g61d20ec08a_0_217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2" name="Google Shape;82;g61d20ec08a_0_217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g61d20ec08a_0_217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4" name="Google Shape;84;g61d20ec08a_0_217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g61d20ec08a_0_21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g61d20ec08a_0_21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g61d20ec08a_0_2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1d20ec08a_0_226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g61d20ec08a_0_226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1" name="Google Shape;91;g61d20ec08a_0_226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2" name="Google Shape;92;g61d20ec08a_0_22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g61d20ec08a_0_22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61d20ec08a_0_2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61d20ec08a_0_23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g61d20ec08a_0_233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g61d20ec08a_0_233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9" name="Google Shape;99;g61d20ec08a_0_23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61d20ec08a_0_23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61d20ec08a_0_23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61d20ec08a_0_2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61d20ec08a_0_240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g61d20ec08a_0_24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61d20ec08a_0_24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61d20ec08a_0_24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1d20ec08a_0_246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61d20ec08a_0_246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g61d20ec08a_0_24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g61d20ec08a_0_24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61d20ec08a_0_24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7622"/>
              </a:buClr>
              <a:buSzPts val="4400"/>
              <a:buFont typeface="Calibri"/>
              <a:buNone/>
              <a:defRPr b="1">
                <a:solidFill>
                  <a:srgbClr val="EF762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2060c2e32_0_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62060c2e32_0_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g62060c2e32_0_2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g62060c2e32_0_2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g62060c2e32_0_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2060c2e32_0_2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62060c2e32_0_2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g62060c2e32_0_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2060c2e32_0_3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62060c2e32_0_3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3" name="Google Shape;133;g62060c2e32_0_3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g62060c2e32_0_3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62060c2e32_0_3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2060c2e32_0_36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62060c2e32_0_36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9" name="Google Shape;139;g62060c2e32_0_3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g62060c2e32_0_3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g62060c2e32_0_3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2060c2e32_0_4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g62060c2e32_0_42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g62060c2e32_0_42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g62060c2e32_0_4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g62060c2e32_0_4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62060c2e32_0_4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2060c2e32_0_49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62060c2e32_0_49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2" name="Google Shape;152;g62060c2e32_0_49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g62060c2e32_0_49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4" name="Google Shape;154;g62060c2e32_0_49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g62060c2e32_0_4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g62060c2e32_0_4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62060c2e32_0_4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2060c2e32_0_5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g62060c2e32_0_5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g62060c2e32_0_5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g62060c2e32_0_5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2060c2e32_0_6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g62060c2e32_0_63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66" name="Google Shape;166;g62060c2e32_0_63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67" name="Google Shape;167;g62060c2e32_0_6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g62060c2e32_0_6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g62060c2e32_0_6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2060c2e32_0_70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g62060c2e32_0_70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g62060c2e32_0_70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74" name="Google Shape;174;g62060c2e32_0_7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g62060c2e32_0_7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g62060c2e32_0_7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2060c2e32_0_7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g62060c2e32_0_77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g62060c2e32_0_7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g62060c2e32_0_7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g62060c2e32_0_7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3"/>
          <p:cNvSpPr txBox="1"/>
          <p:nvPr>
            <p:ph type="title"/>
          </p:nvPr>
        </p:nvSpPr>
        <p:spPr>
          <a:xfrm>
            <a:off x="838200" y="347663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E4D4"/>
              </a:buClr>
              <a:buSzPts val="6000"/>
              <a:buFont typeface="Calibri"/>
              <a:buNone/>
              <a:defRPr b="1" sz="6000">
                <a:solidFill>
                  <a:srgbClr val="FBE4D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3"/>
          <p:cNvSpPr txBox="1"/>
          <p:nvPr>
            <p:ph idx="1" type="body"/>
          </p:nvPr>
        </p:nvSpPr>
        <p:spPr>
          <a:xfrm>
            <a:off x="838200" y="3227388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2060c2e32_0_83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g62060c2e32_0_83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g62060c2e32_0_8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g62060c2e32_0_8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g62060c2e32_0_8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 txBox="1"/>
          <p:nvPr>
            <p:ph type="title"/>
          </p:nvPr>
        </p:nvSpPr>
        <p:spPr>
          <a:xfrm>
            <a:off x="839787" y="726281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7"/>
          <p:cNvSpPr/>
          <p:nvPr>
            <p:ph idx="2" type="pic"/>
          </p:nvPr>
        </p:nvSpPr>
        <p:spPr>
          <a:xfrm>
            <a:off x="5180012" y="1526381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17"/>
          <p:cNvSpPr txBox="1"/>
          <p:nvPr>
            <p:ph idx="1" type="body"/>
          </p:nvPr>
        </p:nvSpPr>
        <p:spPr>
          <a:xfrm>
            <a:off x="860424" y="2428875"/>
            <a:ext cx="3932237" cy="3971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6"/>
          <p:cNvSpPr txBox="1"/>
          <p:nvPr>
            <p:ph type="title"/>
          </p:nvPr>
        </p:nvSpPr>
        <p:spPr>
          <a:xfrm>
            <a:off x="838200" y="16033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b="1"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  <a:defRPr b="1">
                <a:solidFill>
                  <a:srgbClr val="446CA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7622"/>
              </a:buClr>
              <a:buSzPts val="3200"/>
              <a:buNone/>
              <a:defRPr b="0" sz="3200">
                <a:solidFill>
                  <a:srgbClr val="EF762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" name="Google Shape;31;p1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7622"/>
              </a:buClr>
              <a:buSzPts val="3200"/>
              <a:buNone/>
              <a:defRPr b="0" sz="3200">
                <a:solidFill>
                  <a:srgbClr val="EF762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" name="Google Shape;33;p1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  <a:defRPr b="1">
                <a:solidFill>
                  <a:srgbClr val="446CA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61d20ec08a_0_186"/>
          <p:cNvSpPr txBox="1"/>
          <p:nvPr>
            <p:ph type="title"/>
          </p:nvPr>
        </p:nvSpPr>
        <p:spPr>
          <a:xfrm>
            <a:off x="224853" y="10158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534C"/>
              </a:buClr>
              <a:buSzPts val="4800"/>
              <a:buFont typeface="Lato Black"/>
              <a:buNone/>
              <a:defRPr b="1" i="0" sz="4800">
                <a:solidFill>
                  <a:srgbClr val="D7534C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g61d20ec08a_0_186"/>
          <p:cNvSpPr txBox="1"/>
          <p:nvPr/>
        </p:nvSpPr>
        <p:spPr>
          <a:xfrm>
            <a:off x="311939" y="6270172"/>
            <a:ext cx="518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3F3F3F"/>
                </a:solidFill>
                <a:latin typeface="Lato Black"/>
                <a:ea typeface="Lato Black"/>
                <a:cs typeface="Lato Black"/>
                <a:sym typeface="Lato Black"/>
              </a:rPr>
              <a:t>Education </a:t>
            </a:r>
            <a:r>
              <a:rPr b="0" i="0" lang="en-US" sz="1600" u="none" cap="none" strike="noStrike">
                <a:solidFill>
                  <a:srgbClr val="3F3F3F"/>
                </a:solidFill>
                <a:latin typeface="Lato Light"/>
                <a:ea typeface="Lato Light"/>
                <a:cs typeface="Lato Light"/>
                <a:sym typeface="Lato Light"/>
              </a:rPr>
              <a:t>Design Lab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g61d20ec08a_0_1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41469" y="6380042"/>
            <a:ext cx="1693021" cy="33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61d20ec08a_0_18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g61d20ec08a_0_18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g61d20ec08a_0_18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61d20ec08a_0_17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g61d20ec08a_0_17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g61d20ec08a_0_17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g61d20ec08a_0_17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g61d20ec08a_0_17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2060c2e32_0_1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g62060c2e32_0_1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g62060c2e32_0_1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g62060c2e32_0_1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g62060c2e32_0_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22.png"/><Relationship Id="rId6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Relationship Id="rId4" Type="http://schemas.openxmlformats.org/officeDocument/2006/relationships/image" Target="../media/image23.png"/><Relationship Id="rId5" Type="http://schemas.openxmlformats.org/officeDocument/2006/relationships/image" Target="../media/image21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Relationship Id="rId4" Type="http://schemas.openxmlformats.org/officeDocument/2006/relationships/image" Target="../media/image5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14.png"/><Relationship Id="rId6" Type="http://schemas.openxmlformats.org/officeDocument/2006/relationships/image" Target="../media/image1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8.png"/><Relationship Id="rId4" Type="http://schemas.openxmlformats.org/officeDocument/2006/relationships/image" Target="../media/image56.png"/><Relationship Id="rId5" Type="http://schemas.openxmlformats.org/officeDocument/2006/relationships/image" Target="../media/image5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hyperlink" Target="mailto:microcreds@eddesignlab.org" TargetMode="External"/><Relationship Id="rId4" Type="http://schemas.openxmlformats.org/officeDocument/2006/relationships/hyperlink" Target="mailto:claires@maine.edu" TargetMode="External"/><Relationship Id="rId5" Type="http://schemas.openxmlformats.org/officeDocument/2006/relationships/hyperlink" Target="https://creativecommons.org/licenses/by/4.0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"/>
          <p:cNvSpPr txBox="1"/>
          <p:nvPr>
            <p:ph type="ctrTitle"/>
          </p:nvPr>
        </p:nvSpPr>
        <p:spPr>
          <a:xfrm>
            <a:off x="619125" y="45561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US" sz="5400"/>
              <a:t>Jump-Starting your Institution’s Badging Initiative</a:t>
            </a:r>
            <a:endParaRPr sz="5400"/>
          </a:p>
        </p:txBody>
      </p:sp>
      <p:sp>
        <p:nvSpPr>
          <p:cNvPr id="194" name="Google Shape;194;p1"/>
          <p:cNvSpPr txBox="1"/>
          <p:nvPr>
            <p:ph idx="1" type="subTitle"/>
          </p:nvPr>
        </p:nvSpPr>
        <p:spPr>
          <a:xfrm>
            <a:off x="619125" y="293528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/>
              <a:t>University of Maine System + Education Design Lab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"/>
          <p:cNvSpPr txBox="1"/>
          <p:nvPr>
            <p:ph type="title"/>
          </p:nvPr>
        </p:nvSpPr>
        <p:spPr>
          <a:xfrm>
            <a:off x="838200" y="16033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/>
              <a:t>Stories from the Field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7622"/>
              </a:buClr>
              <a:buSzPts val="4400"/>
              <a:buFont typeface="Calibri"/>
              <a:buNone/>
            </a:pPr>
            <a:r>
              <a:rPr lang="en-US"/>
              <a:t>Stories From the Field: </a:t>
            </a:r>
            <a:br>
              <a:rPr lang="en-US"/>
            </a:br>
            <a:r>
              <a:rPr lang="en-US"/>
              <a:t>Engaged Black Bear Initiative</a:t>
            </a:r>
            <a:endParaRPr/>
          </a:p>
        </p:txBody>
      </p:sp>
      <p:sp>
        <p:nvSpPr>
          <p:cNvPr id="270" name="Google Shape;270;p18"/>
          <p:cNvSpPr txBox="1"/>
          <p:nvPr>
            <p:ph idx="1" type="body"/>
          </p:nvPr>
        </p:nvSpPr>
        <p:spPr>
          <a:xfrm>
            <a:off x="340242" y="1825625"/>
            <a:ext cx="1149734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71" name="Google Shape;27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323" y="2445382"/>
            <a:ext cx="2937831" cy="2937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16581" y="2390048"/>
            <a:ext cx="2858264" cy="285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5831" y="2399840"/>
            <a:ext cx="2848472" cy="28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70125" y="1943864"/>
            <a:ext cx="3760424" cy="376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ims global logo" id="279" name="Google Shape;279;p19"/>
          <p:cNvPicPr preferRelativeResize="0"/>
          <p:nvPr/>
        </p:nvPicPr>
        <p:blipFill rotWithShape="1">
          <a:blip r:embed="rId3">
            <a:alphaModFix/>
          </a:blip>
          <a:srcRect b="13409" l="0" r="0" t="27924"/>
          <a:stretch/>
        </p:blipFill>
        <p:spPr>
          <a:xfrm>
            <a:off x="4299914" y="2474371"/>
            <a:ext cx="2857500" cy="838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" name="Google Shape;280;p19"/>
          <p:cNvGrpSpPr/>
          <p:nvPr/>
        </p:nvGrpSpPr>
        <p:grpSpPr>
          <a:xfrm>
            <a:off x="2198497" y="1448028"/>
            <a:ext cx="2066099" cy="5095608"/>
            <a:chOff x="6976059" y="1322068"/>
            <a:chExt cx="2066099" cy="5095608"/>
          </a:xfrm>
        </p:grpSpPr>
        <p:sp>
          <p:nvSpPr>
            <p:cNvPr id="281" name="Google Shape;281;p19"/>
            <p:cNvSpPr/>
            <p:nvPr/>
          </p:nvSpPr>
          <p:spPr>
            <a:xfrm>
              <a:off x="7570897" y="1322068"/>
              <a:ext cx="1357372" cy="5095608"/>
            </a:xfrm>
            <a:custGeom>
              <a:rect b="b" l="l" r="r" t="t"/>
              <a:pathLst>
                <a:path extrusionOk="0" h="5095608" w="1357372">
                  <a:moveTo>
                    <a:pt x="0" y="0"/>
                  </a:moveTo>
                  <a:lnTo>
                    <a:pt x="94157" y="45254"/>
                  </a:lnTo>
                  <a:cubicBezTo>
                    <a:pt x="836496" y="457563"/>
                    <a:pt x="1357372" y="1422806"/>
                    <a:pt x="1357372" y="2547804"/>
                  </a:cubicBezTo>
                  <a:cubicBezTo>
                    <a:pt x="1357372" y="3672803"/>
                    <a:pt x="836496" y="4638046"/>
                    <a:pt x="94157" y="5050355"/>
                  </a:cubicBezTo>
                  <a:lnTo>
                    <a:pt x="0" y="5095608"/>
                  </a:lnTo>
                  <a:close/>
                </a:path>
              </a:pathLst>
            </a:custGeom>
            <a:solidFill>
              <a:srgbClr val="00688F"/>
            </a:solidFill>
            <a:ln cap="flat" cmpd="sng" w="25400">
              <a:solidFill>
                <a:srgbClr val="3153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9"/>
            <p:cNvSpPr/>
            <p:nvPr/>
          </p:nvSpPr>
          <p:spPr>
            <a:xfrm>
              <a:off x="6976059" y="2300414"/>
              <a:ext cx="1357372" cy="3828243"/>
            </a:xfrm>
            <a:custGeom>
              <a:rect b="b" l="l" r="r" t="t"/>
              <a:pathLst>
                <a:path extrusionOk="0" h="5095608" w="1357372">
                  <a:moveTo>
                    <a:pt x="0" y="0"/>
                  </a:moveTo>
                  <a:lnTo>
                    <a:pt x="94157" y="45254"/>
                  </a:lnTo>
                  <a:cubicBezTo>
                    <a:pt x="836496" y="457563"/>
                    <a:pt x="1357372" y="1422806"/>
                    <a:pt x="1357372" y="2547804"/>
                  </a:cubicBezTo>
                  <a:cubicBezTo>
                    <a:pt x="1357372" y="3672803"/>
                    <a:pt x="836496" y="4638046"/>
                    <a:pt x="94157" y="5050355"/>
                  </a:cubicBezTo>
                  <a:lnTo>
                    <a:pt x="0" y="509560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8313695" y="2011395"/>
              <a:ext cx="289019" cy="289019"/>
            </a:xfrm>
            <a:prstGeom prst="ellipse">
              <a:avLst/>
            </a:prstGeom>
            <a:solidFill>
              <a:srgbClr val="E68F1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8669893" y="2766316"/>
              <a:ext cx="289019" cy="289019"/>
            </a:xfrm>
            <a:prstGeom prst="ellipse">
              <a:avLst/>
            </a:prstGeom>
            <a:solidFill>
              <a:srgbClr val="E68F1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8753140" y="3603388"/>
              <a:ext cx="289019" cy="289019"/>
            </a:xfrm>
            <a:prstGeom prst="ellipse">
              <a:avLst/>
            </a:prstGeom>
            <a:solidFill>
              <a:srgbClr val="E68F1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8689014" y="4440460"/>
              <a:ext cx="289019" cy="289019"/>
            </a:xfrm>
            <a:prstGeom prst="ellipse">
              <a:avLst/>
            </a:prstGeom>
            <a:solidFill>
              <a:srgbClr val="E68F1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8379232" y="5343050"/>
              <a:ext cx="289019" cy="289019"/>
            </a:xfrm>
            <a:prstGeom prst="ellipse">
              <a:avLst/>
            </a:prstGeom>
            <a:solidFill>
              <a:srgbClr val="E68F1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288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7622"/>
              </a:buClr>
              <a:buSzPts val="4400"/>
              <a:buFont typeface="Calibri"/>
              <a:buNone/>
            </a:pPr>
            <a:r>
              <a:rPr lang="en-US"/>
              <a:t>National, State and Local Initiatives</a:t>
            </a:r>
            <a:endParaRPr/>
          </a:p>
        </p:txBody>
      </p:sp>
      <p:pic>
        <p:nvPicPr>
          <p:cNvPr descr="Logo" id="289" name="Google Shape;28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57007" y="4269940"/>
            <a:ext cx="2705100" cy="838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edential Engine" id="290" name="Google Shape;29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96300" y="1520410"/>
            <a:ext cx="1762125" cy="6762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education design lab logo" id="291" name="Google Shape;291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5664" y="3486295"/>
            <a:ext cx="3180673" cy="532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06978" y="4836315"/>
            <a:ext cx="2021685" cy="2021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"/>
          <p:cNvSpPr txBox="1"/>
          <p:nvPr/>
        </p:nvSpPr>
        <p:spPr>
          <a:xfrm>
            <a:off x="422013" y="306715"/>
            <a:ext cx="9864800" cy="8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67" u="none" cap="none" strike="noStrike">
                <a:solidFill>
                  <a:srgbClr val="474748"/>
                </a:solidFill>
                <a:latin typeface="Lato Black"/>
                <a:ea typeface="Lato Black"/>
                <a:cs typeface="Lato Black"/>
                <a:sym typeface="Lato Black"/>
              </a:rPr>
              <a:t>The Lab’s 21</a:t>
            </a:r>
            <a:r>
              <a:rPr b="0" baseline="30000" i="0" lang="en-US" sz="5067" u="none" cap="none" strike="noStrike">
                <a:solidFill>
                  <a:srgbClr val="474748"/>
                </a:solidFill>
                <a:latin typeface="Lato Black"/>
                <a:ea typeface="Lato Black"/>
                <a:cs typeface="Lato Black"/>
                <a:sym typeface="Lato Black"/>
              </a:rPr>
              <a:t>st</a:t>
            </a:r>
            <a:r>
              <a:rPr b="0" i="0" lang="en-US" sz="5067" u="none" cap="none" strike="noStrike">
                <a:solidFill>
                  <a:srgbClr val="474748"/>
                </a:solidFill>
                <a:latin typeface="Lato Black"/>
                <a:ea typeface="Lato Black"/>
                <a:cs typeface="Lato Black"/>
                <a:sym typeface="Lato Black"/>
              </a:rPr>
              <a:t> Century Skills</a:t>
            </a:r>
            <a:endParaRPr b="0" i="0" sz="5067" u="none" cap="none" strike="noStrike">
              <a:solidFill>
                <a:srgbClr val="474748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298" name="Google Shape;29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7601" y="1465050"/>
            <a:ext cx="8832351" cy="457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1"/>
          <p:cNvSpPr txBox="1"/>
          <p:nvPr/>
        </p:nvSpPr>
        <p:spPr>
          <a:xfrm>
            <a:off x="475997" y="513533"/>
            <a:ext cx="8182000" cy="7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50" lIns="26750" spcFirstLastPara="1" rIns="26750" wrap="square" tIns="26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667" u="none" cap="none" strike="noStrike">
                <a:solidFill>
                  <a:srgbClr val="474748"/>
                </a:solidFill>
                <a:latin typeface="Lato Black"/>
                <a:ea typeface="Lato Black"/>
                <a:cs typeface="Lato Black"/>
                <a:sym typeface="Lato Black"/>
              </a:rPr>
              <a:t>#BadgedToHire Cohort</a:t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201" y="1742756"/>
            <a:ext cx="8770417" cy="4298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27518" y="3099126"/>
            <a:ext cx="1613565" cy="3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16218" y="3673201"/>
            <a:ext cx="2093735" cy="11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50688" y="5417567"/>
            <a:ext cx="1687201" cy="62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44142" y="1934109"/>
            <a:ext cx="2093733" cy="52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61d20ec08a_0_11"/>
          <p:cNvSpPr txBox="1"/>
          <p:nvPr>
            <p:ph type="title"/>
          </p:nvPr>
        </p:nvSpPr>
        <p:spPr>
          <a:xfrm>
            <a:off x="838200" y="347663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E4D4"/>
              </a:buClr>
              <a:buSzPts val="6000"/>
              <a:buFont typeface="Calibri"/>
              <a:buNone/>
            </a:pPr>
            <a:r>
              <a:rPr lang="en-US"/>
              <a:t>Gallery Walk</a:t>
            </a:r>
            <a:endParaRPr/>
          </a:p>
        </p:txBody>
      </p:sp>
      <p:sp>
        <p:nvSpPr>
          <p:cNvPr id="314" name="Google Shape;314;g61d20ec08a_0_11"/>
          <p:cNvSpPr txBox="1"/>
          <p:nvPr>
            <p:ph idx="1" type="body"/>
          </p:nvPr>
        </p:nvSpPr>
        <p:spPr>
          <a:xfrm>
            <a:off x="838200" y="3227388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"/>
          <p:cNvSpPr txBox="1"/>
          <p:nvPr>
            <p:ph idx="1" type="body"/>
          </p:nvPr>
        </p:nvSpPr>
        <p:spPr>
          <a:xfrm>
            <a:off x="6013200" y="2169975"/>
            <a:ext cx="4571100" cy="191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600" lIns="47600" spcFirstLastPara="1" rIns="47600" wrap="square" tIns="47600">
            <a:no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Lato"/>
              <a:buNone/>
            </a:pPr>
            <a:r>
              <a:rPr b="1" lang="en-US">
                <a:latin typeface="Lato"/>
                <a:ea typeface="Lato"/>
                <a:cs typeface="Lato"/>
                <a:sym typeface="Lato"/>
              </a:rPr>
              <a:t>Gallery Walks are a </a:t>
            </a:r>
            <a:r>
              <a:rPr b="1" lang="en-US">
                <a:solidFill>
                  <a:srgbClr val="A3D3C9"/>
                </a:solidFill>
                <a:latin typeface="Lato"/>
                <a:ea typeface="Lato"/>
                <a:cs typeface="Lato"/>
                <a:sym typeface="Lato"/>
              </a:rPr>
              <a:t>collection of artifacts and ideas </a:t>
            </a:r>
            <a:r>
              <a:rPr b="1" lang="en-US">
                <a:latin typeface="Lato"/>
                <a:ea typeface="Lato"/>
                <a:cs typeface="Lato"/>
                <a:sym typeface="Lato"/>
              </a:rPr>
              <a:t>produced to unify insights or themes synthesized across a variety of ‘data’ sources and formats</a:t>
            </a:r>
            <a:endParaRPr/>
          </a:p>
        </p:txBody>
      </p:sp>
      <p:pic>
        <p:nvPicPr>
          <p:cNvPr id="320" name="Google Shape;320;p5"/>
          <p:cNvPicPr preferRelativeResize="0"/>
          <p:nvPr/>
        </p:nvPicPr>
        <p:blipFill rotWithShape="1">
          <a:blip r:embed="rId3">
            <a:alphaModFix/>
          </a:blip>
          <a:srcRect b="15462" l="19061" r="14773" t="17998"/>
          <a:stretch/>
        </p:blipFill>
        <p:spPr>
          <a:xfrm>
            <a:off x="553199" y="1368835"/>
            <a:ext cx="5251844" cy="352109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"/>
          <p:cNvSpPr/>
          <p:nvPr/>
        </p:nvSpPr>
        <p:spPr>
          <a:xfrm>
            <a:off x="1113517" y="5031400"/>
            <a:ext cx="4131300" cy="15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None/>
            </a:pPr>
            <a:r>
              <a:rPr b="1" i="0" lang="en-US" sz="2400" u="none" cap="none" strike="noStrike">
                <a:solidFill>
                  <a:srgbClr val="F5C378"/>
                </a:solidFill>
                <a:latin typeface="Lato"/>
                <a:ea typeface="Lato"/>
                <a:cs typeface="Lato"/>
                <a:sym typeface="Lato"/>
              </a:rPr>
              <a:t>insights</a:t>
            </a:r>
            <a:b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trends + case studies</a:t>
            </a:r>
            <a:br>
              <a:rPr b="0" i="0" lang="en-US" sz="2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US" sz="2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stood out to you?</a:t>
            </a:r>
            <a:endParaRPr b="0" i="0" sz="2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2" name="Google Shape;322;p5"/>
          <p:cNvSpPr txBox="1"/>
          <p:nvPr/>
        </p:nvSpPr>
        <p:spPr>
          <a:xfrm>
            <a:off x="553199" y="273568"/>
            <a:ext cx="9711900" cy="7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5225" lIns="95225" spcFirstLastPara="1" rIns="95225" wrap="square" tIns="95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CCC1"/>
              </a:buClr>
              <a:buSzPts val="5600"/>
              <a:buFont typeface="Lato Black"/>
              <a:buNone/>
            </a:pPr>
            <a:r>
              <a:rPr b="0" i="0" lang="en-US" sz="4800" u="none" cap="none" strike="noStrike">
                <a:solidFill>
                  <a:srgbClr val="A3D3C9"/>
                </a:solidFill>
                <a:latin typeface="Lato Black"/>
                <a:ea typeface="Lato Black"/>
                <a:cs typeface="Lato Black"/>
                <a:sym typeface="Lato Black"/>
              </a:rPr>
              <a:t>Gallery Walk</a:t>
            </a:r>
            <a:endParaRPr b="0" i="0" sz="4800" u="none" cap="none" strike="noStrike">
              <a:solidFill>
                <a:srgbClr val="A3D3C9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23" name="Google Shape;323;p5"/>
          <p:cNvSpPr/>
          <p:nvPr/>
        </p:nvSpPr>
        <p:spPr>
          <a:xfrm>
            <a:off x="6947183" y="5026083"/>
            <a:ext cx="4131300" cy="15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None/>
            </a:pPr>
            <a:r>
              <a:rPr b="1" i="0" lang="en-US" sz="2400" u="none" cap="none" strike="noStrike">
                <a:solidFill>
                  <a:srgbClr val="D7534C"/>
                </a:solidFill>
                <a:latin typeface="Lato"/>
                <a:ea typeface="Lato"/>
                <a:cs typeface="Lato"/>
                <a:sym typeface="Lato"/>
              </a:rPr>
              <a:t>questions</a:t>
            </a:r>
            <a:b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lingering questions arise as you browse the gallery?</a:t>
            </a:r>
            <a:endParaRPr b="0" i="0" sz="2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22adcb105_0_0"/>
          <p:cNvSpPr/>
          <p:nvPr/>
        </p:nvSpPr>
        <p:spPr>
          <a:xfrm>
            <a:off x="33100" y="11950"/>
            <a:ext cx="5438400" cy="6846000"/>
          </a:xfrm>
          <a:prstGeom prst="rect">
            <a:avLst/>
          </a:prstGeom>
          <a:solidFill>
            <a:srgbClr val="F5C378">
              <a:alpha val="9215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622adcb105_0_0"/>
          <p:cNvSpPr txBox="1"/>
          <p:nvPr/>
        </p:nvSpPr>
        <p:spPr>
          <a:xfrm>
            <a:off x="504850" y="885475"/>
            <a:ext cx="3832500" cy="19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Gallery Reflections</a:t>
            </a:r>
            <a:endParaRPr b="1" i="0" sz="48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0" name="Google Shape;330;g622adcb105_0_0"/>
          <p:cNvSpPr txBox="1"/>
          <p:nvPr/>
        </p:nvSpPr>
        <p:spPr>
          <a:xfrm>
            <a:off x="5471500" y="932050"/>
            <a:ext cx="6377100" cy="54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rPr>
              <a:t>What stands out?</a:t>
            </a:r>
            <a:endParaRPr b="0" i="0" sz="4800" u="none" cap="none" strike="noStrike">
              <a:solidFill>
                <a:srgbClr val="000000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rPr>
              <a:t>What’s new or different?</a:t>
            </a:r>
            <a:endParaRPr b="0" i="0" sz="4800" u="none" cap="none" strike="noStrike">
              <a:solidFill>
                <a:srgbClr val="000000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rPr>
              <a:t>What elements would we like to borrow from these programs?</a:t>
            </a:r>
            <a:endParaRPr b="0" i="0" sz="4800" u="none" cap="none" strike="noStrike">
              <a:solidFill>
                <a:srgbClr val="0000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331" name="Google Shape;331;g622adcb105_0_0"/>
          <p:cNvPicPr preferRelativeResize="0"/>
          <p:nvPr/>
        </p:nvPicPr>
        <p:blipFill rotWithShape="1">
          <a:blip r:embed="rId3">
            <a:alphaModFix/>
          </a:blip>
          <a:srcRect b="0" l="0" r="0" t="4470"/>
          <a:stretch/>
        </p:blipFill>
        <p:spPr>
          <a:xfrm>
            <a:off x="1402625" y="3167600"/>
            <a:ext cx="2090475" cy="206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61d20ec08a_0_446"/>
          <p:cNvSpPr txBox="1"/>
          <p:nvPr>
            <p:ph type="title"/>
          </p:nvPr>
        </p:nvSpPr>
        <p:spPr>
          <a:xfrm>
            <a:off x="838200" y="347663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E4D4"/>
              </a:buClr>
              <a:buSzPts val="6000"/>
              <a:buFont typeface="Calibri"/>
              <a:buNone/>
            </a:pPr>
            <a:r>
              <a:rPr lang="en-US"/>
              <a:t>PEOPLE: Faculty, Learners + Employers</a:t>
            </a:r>
            <a:endParaRPr/>
          </a:p>
        </p:txBody>
      </p:sp>
      <p:sp>
        <p:nvSpPr>
          <p:cNvPr id="337" name="Google Shape;337;g61d20ec08a_0_446"/>
          <p:cNvSpPr txBox="1"/>
          <p:nvPr>
            <p:ph idx="1" type="body"/>
          </p:nvPr>
        </p:nvSpPr>
        <p:spPr>
          <a:xfrm>
            <a:off x="838200" y="3227388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62060c2e32_0_4"/>
          <p:cNvSpPr txBox="1"/>
          <p:nvPr>
            <p:ph type="title"/>
          </p:nvPr>
        </p:nvSpPr>
        <p:spPr>
          <a:xfrm>
            <a:off x="838200" y="347663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E4D4"/>
              </a:buClr>
              <a:buSzPts val="6000"/>
              <a:buFont typeface="Calibri"/>
              <a:buNone/>
            </a:pPr>
            <a:r>
              <a:rPr lang="en-US"/>
              <a:t>Build Empathy for our Users</a:t>
            </a:r>
            <a:endParaRPr/>
          </a:p>
        </p:txBody>
      </p:sp>
      <p:sp>
        <p:nvSpPr>
          <p:cNvPr id="343" name="Google Shape;343;g62060c2e32_0_4"/>
          <p:cNvSpPr txBox="1"/>
          <p:nvPr>
            <p:ph idx="1" type="body"/>
          </p:nvPr>
        </p:nvSpPr>
        <p:spPr>
          <a:xfrm>
            <a:off x="838200" y="3227388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7622"/>
              </a:buClr>
              <a:buSzPts val="4400"/>
              <a:buFont typeface="Calibri"/>
              <a:buNone/>
            </a:pPr>
            <a:r>
              <a:rPr lang="en-US"/>
              <a:t>who we are</a:t>
            </a:r>
            <a:endParaRPr/>
          </a:p>
        </p:txBody>
      </p:sp>
      <p:pic>
        <p:nvPicPr>
          <p:cNvPr id="200" name="Google Shape;20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690699"/>
            <a:ext cx="2842275" cy="28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2250" y="1756225"/>
            <a:ext cx="3142445" cy="28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5">
            <a:alphaModFix/>
          </a:blip>
          <a:srcRect b="18639" l="0" r="0" t="0"/>
          <a:stretch/>
        </p:blipFill>
        <p:spPr>
          <a:xfrm>
            <a:off x="4466275" y="1657937"/>
            <a:ext cx="2599575" cy="29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"/>
          <p:cNvSpPr txBox="1"/>
          <p:nvPr/>
        </p:nvSpPr>
        <p:spPr>
          <a:xfrm>
            <a:off x="829675" y="4653100"/>
            <a:ext cx="3636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Don Fraser</a:t>
            </a:r>
            <a:endParaRPr b="1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Director of Micro-Credentialing</a:t>
            </a:r>
            <a:endParaRPr b="0" i="1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Education</a:t>
            </a:r>
            <a:r>
              <a:rPr b="0" i="0" lang="en-US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Design Lab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4" name="Google Shape;204;p2"/>
          <p:cNvSpPr txBox="1"/>
          <p:nvPr/>
        </p:nvSpPr>
        <p:spPr>
          <a:xfrm>
            <a:off x="7807300" y="4652875"/>
            <a:ext cx="3636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Tara Baumgarten</a:t>
            </a:r>
            <a:endParaRPr b="1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Associate Education Designer</a:t>
            </a:r>
            <a:endParaRPr b="0" i="1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Education</a:t>
            </a:r>
            <a:r>
              <a:rPr b="0" i="0" lang="en-US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Design Lab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5" name="Google Shape;205;p2"/>
          <p:cNvSpPr txBox="1"/>
          <p:nvPr/>
        </p:nvSpPr>
        <p:spPr>
          <a:xfrm>
            <a:off x="4466275" y="4641700"/>
            <a:ext cx="29163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Claire Sullivan</a:t>
            </a:r>
            <a:endParaRPr b="1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Assistant Vice Chancellor for Digital Badging + Micro-Credentialing</a:t>
            </a:r>
            <a:endParaRPr b="0" i="1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University of Maine System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631f8cabeb_0_220"/>
          <p:cNvSpPr txBox="1"/>
          <p:nvPr>
            <p:ph type="title"/>
          </p:nvPr>
        </p:nvSpPr>
        <p:spPr>
          <a:xfrm>
            <a:off x="838200" y="2450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Meet Tim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4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Residential 4-Year Learner</a:t>
            </a:r>
            <a:endParaRPr/>
          </a:p>
        </p:txBody>
      </p:sp>
      <p:sp>
        <p:nvSpPr>
          <p:cNvPr id="349" name="Google Shape;349;g631f8cabeb_0_220"/>
          <p:cNvSpPr txBox="1"/>
          <p:nvPr/>
        </p:nvSpPr>
        <p:spPr>
          <a:xfrm>
            <a:off x="368776" y="1570700"/>
            <a:ext cx="5880900" cy="37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Sophomore</a:t>
            </a:r>
            <a:endParaRPr b="0" i="0" sz="2400" u="none" cap="none" strike="noStrike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Age 19</a:t>
            </a:r>
            <a:endParaRPr b="0" i="0" sz="2400" u="none" cap="none" strike="noStrike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Interested in getting an internship next year </a:t>
            </a:r>
            <a:endParaRPr b="0" i="0" sz="2400" u="none" cap="none" strike="noStrike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Participates in intramural sports</a:t>
            </a:r>
            <a:endParaRPr b="0" i="0" sz="2400" u="none" cap="none" strike="noStrike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g631f8cabeb_0_2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0500" y="293750"/>
            <a:ext cx="3328300" cy="539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631f8cabeb_0_243"/>
          <p:cNvSpPr txBox="1"/>
          <p:nvPr>
            <p:ph type="title"/>
          </p:nvPr>
        </p:nvSpPr>
        <p:spPr>
          <a:xfrm>
            <a:off x="838200" y="2450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Meet Lana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4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Commuting </a:t>
            </a:r>
            <a:r>
              <a:rPr b="0" i="1" lang="en-US" sz="24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2-Year Learner</a:t>
            </a:r>
            <a:endParaRPr b="0" i="1" sz="2400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56" name="Google Shape;356;g631f8cabeb_0_243"/>
          <p:cNvSpPr txBox="1"/>
          <p:nvPr/>
        </p:nvSpPr>
        <p:spPr>
          <a:xfrm>
            <a:off x="336133" y="1690892"/>
            <a:ext cx="6311100" cy="37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2nd year</a:t>
            </a:r>
            <a:endParaRPr b="0" i="0" sz="2400" u="none" cap="none" strike="noStrike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Age 26</a:t>
            </a:r>
            <a:endParaRPr b="0" i="0" sz="2400" u="none" cap="none" strike="noStrike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Part-time job in retail</a:t>
            </a:r>
            <a:endParaRPr b="0" i="0" sz="2400" u="none" cap="none" strike="noStrike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Commutes from home to save money</a:t>
            </a:r>
            <a:endParaRPr b="0" i="0" sz="2400" u="none" cap="none" strike="noStrike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Pursuing cybersecurity certificate</a:t>
            </a:r>
            <a:endParaRPr b="0" i="0" sz="2400" u="none" cap="none" strike="noStrike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Not planning on seeking Bachelor’s</a:t>
            </a:r>
            <a:endParaRPr b="0" i="0" sz="2400" u="none" cap="none" strike="noStrike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g631f8cabeb_0_2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7233" y="932450"/>
            <a:ext cx="5138366" cy="4993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631f8cabeb_0_251"/>
          <p:cNvSpPr txBox="1"/>
          <p:nvPr>
            <p:ph type="title"/>
          </p:nvPr>
        </p:nvSpPr>
        <p:spPr>
          <a:xfrm>
            <a:off x="838200" y="3433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Meet Kimberly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4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Online learner</a:t>
            </a:r>
            <a:endParaRPr b="0" i="1" sz="2400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63" name="Google Shape;363;g631f8cabeb_0_251"/>
          <p:cNvSpPr txBox="1"/>
          <p:nvPr/>
        </p:nvSpPr>
        <p:spPr>
          <a:xfrm>
            <a:off x="336033" y="1614467"/>
            <a:ext cx="6311100" cy="37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1st year</a:t>
            </a:r>
            <a:endParaRPr b="0" i="0" sz="2400" u="none" cap="none" strike="noStrike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Age 38</a:t>
            </a:r>
            <a:endParaRPr b="0" i="0" sz="2400" u="none" cap="none" strike="noStrike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Wants to be a Registered Nurse</a:t>
            </a:r>
            <a:endParaRPr b="0" i="0" sz="2400" u="none" cap="none" strike="noStrike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Works full-time job</a:t>
            </a:r>
            <a:endParaRPr b="0" i="0" sz="2400" u="none" cap="none" strike="noStrike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Has two young children</a:t>
            </a:r>
            <a:endParaRPr b="0" i="0" sz="2400" u="none" cap="none" strike="noStrike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Previously attempted college, completed one semester </a:t>
            </a:r>
            <a:endParaRPr b="0" i="0" sz="2400" u="none" cap="none" strike="noStrike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g631f8cabeb_0_2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8600" y="915475"/>
            <a:ext cx="4016952" cy="398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631f8cabeb_0_259"/>
          <p:cNvSpPr txBox="1"/>
          <p:nvPr>
            <p:ph type="title"/>
          </p:nvPr>
        </p:nvSpPr>
        <p:spPr>
          <a:xfrm>
            <a:off x="838200" y="3869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Meet Miguel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4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Continuing Ed learner </a:t>
            </a:r>
            <a:endParaRPr b="0" i="1" sz="2400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70" name="Google Shape;370;g631f8cabeb_0_259"/>
          <p:cNvSpPr txBox="1"/>
          <p:nvPr/>
        </p:nvSpPr>
        <p:spPr>
          <a:xfrm>
            <a:off x="336033" y="1767342"/>
            <a:ext cx="6311100" cy="37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Age 28</a:t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Recently lost full-time job</a:t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English is his second language</a:t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Hoping to earn advanced manufacturing certificate</a:t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4572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Can afford to take one class per semester</a:t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g631f8cabeb_0_2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4500" y="1174350"/>
            <a:ext cx="4939650" cy="413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631f8cabeb_0_267"/>
          <p:cNvSpPr/>
          <p:nvPr/>
        </p:nvSpPr>
        <p:spPr>
          <a:xfrm>
            <a:off x="4972671" y="2444671"/>
            <a:ext cx="6888900" cy="2773200"/>
          </a:xfrm>
          <a:prstGeom prst="roundRect">
            <a:avLst>
              <a:gd fmla="val 7074" name="adj"/>
            </a:avLst>
          </a:prstGeom>
          <a:solidFill>
            <a:schemeClr val="lt1"/>
          </a:solidFill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Helvetica Neue Light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77" name="Google Shape;377;g631f8cabeb_0_267"/>
          <p:cNvSpPr txBox="1"/>
          <p:nvPr>
            <p:ph type="title"/>
          </p:nvPr>
        </p:nvSpPr>
        <p:spPr>
          <a:xfrm>
            <a:off x="417687" y="325465"/>
            <a:ext cx="10406100" cy="7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CCC1"/>
              </a:buClr>
              <a:buSzPts val="4200"/>
              <a:buFont typeface="Lato Black"/>
              <a:buNone/>
            </a:pPr>
            <a:r>
              <a:rPr lang="en-US" sz="42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Empathy Mapping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78" name="Google Shape;378;g631f8cabeb_0_267"/>
          <p:cNvSpPr/>
          <p:nvPr/>
        </p:nvSpPr>
        <p:spPr>
          <a:xfrm>
            <a:off x="295269" y="1219200"/>
            <a:ext cx="11601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748"/>
              </a:buClr>
              <a:buSzPts val="2400"/>
              <a:buFont typeface="Lato Black"/>
              <a:buNone/>
            </a:pPr>
            <a:r>
              <a:rPr b="0" i="0" lang="en-US" sz="2400" u="none" cap="none" strike="noStrike">
                <a:solidFill>
                  <a:srgbClr val="474748"/>
                </a:solidFill>
                <a:latin typeface="Lato Black"/>
                <a:ea typeface="Lato Black"/>
                <a:cs typeface="Lato Black"/>
                <a:sym typeface="Lato Black"/>
              </a:rPr>
              <a:t>An</a:t>
            </a:r>
            <a:r>
              <a:rPr b="0" i="0" lang="en-US" sz="2400" u="none" cap="none" strike="noStrik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 </a:t>
            </a:r>
            <a:r>
              <a:rPr b="0" i="1" lang="en-US" sz="2400" u="none" cap="none" strike="noStrik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  <a:t>Empathy Map</a:t>
            </a:r>
            <a:r>
              <a:rPr b="0" i="1" lang="en-US" sz="2400" u="none" cap="none" strike="noStrike">
                <a:solidFill>
                  <a:srgbClr val="8FC9C0"/>
                </a:solidFill>
                <a:latin typeface="Lato Black"/>
                <a:ea typeface="Lato Black"/>
                <a:cs typeface="Lato Black"/>
                <a:sym typeface="Lato Black"/>
              </a:rPr>
              <a:t> </a:t>
            </a:r>
            <a:r>
              <a:rPr b="0" i="0" lang="en-US" sz="2400" u="none" cap="none" strike="noStrike">
                <a:solidFill>
                  <a:srgbClr val="474748"/>
                </a:solidFill>
                <a:latin typeface="Lato Black"/>
                <a:ea typeface="Lato Black"/>
                <a:cs typeface="Lato Black"/>
                <a:sym typeface="Lato Black"/>
              </a:rPr>
              <a:t>is a collaborative tool teams can use to </a:t>
            </a:r>
            <a:br>
              <a:rPr b="0" i="0" lang="en-US" sz="2400" u="none" cap="none" strike="noStrike">
                <a:solidFill>
                  <a:srgbClr val="474748"/>
                </a:solidFill>
                <a:latin typeface="Lato Black"/>
                <a:ea typeface="Lato Black"/>
                <a:cs typeface="Lato Black"/>
                <a:sym typeface="Lato Black"/>
              </a:rPr>
            </a:br>
            <a:r>
              <a:rPr b="0" i="0" lang="en-US" sz="2400" u="none" cap="none" strike="noStrike">
                <a:solidFill>
                  <a:srgbClr val="474748"/>
                </a:solidFill>
                <a:latin typeface="Lato Black"/>
                <a:ea typeface="Lato Black"/>
                <a:cs typeface="Lato Black"/>
                <a:sym typeface="Lato Black"/>
              </a:rPr>
              <a:t>gain a deeper insight into their stakeholders.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631f8cabeb_0_267"/>
          <p:cNvSpPr/>
          <p:nvPr/>
        </p:nvSpPr>
        <p:spPr>
          <a:xfrm>
            <a:off x="5228095" y="2508534"/>
            <a:ext cx="6633300" cy="2647200"/>
          </a:xfrm>
          <a:prstGeom prst="roundRect">
            <a:avLst>
              <a:gd fmla="val 2729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74748"/>
              </a:buClr>
              <a:buSzPts val="2000"/>
              <a:buFont typeface="Lato"/>
              <a:buNone/>
            </a:pPr>
            <a:r>
              <a:rPr b="0" i="0" lang="en-US" sz="2000" u="none" cap="none" strike="noStrike">
                <a:solidFill>
                  <a:srgbClr val="474748"/>
                </a:solidFill>
                <a:latin typeface="Lato"/>
                <a:ea typeface="Lato"/>
                <a:cs typeface="Lato"/>
                <a:sym typeface="Lato"/>
              </a:rPr>
              <a:t>Group at an Empathy Map template by your organization.</a:t>
            </a:r>
            <a:br>
              <a:rPr b="0" i="0" lang="en-US" sz="1950" u="none" cap="none" strike="noStrike">
                <a:solidFill>
                  <a:srgbClr val="474748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b="0" i="0" lang="en-US" sz="1950" u="none" cap="none" strike="noStrike">
                <a:solidFill>
                  <a:srgbClr val="474748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US" sz="1950" u="none" cap="none" strike="noStrike">
                <a:solidFill>
                  <a:srgbClr val="474748"/>
                </a:solidFill>
                <a:latin typeface="Lato"/>
                <a:ea typeface="Lato"/>
                <a:cs typeface="Lato"/>
                <a:sym typeface="Lato"/>
              </a:rPr>
              <a:t>Brainstorm in the following categories: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474748"/>
              </a:buClr>
              <a:buSzPts val="1950"/>
              <a:buFont typeface="Lato"/>
              <a:buNone/>
            </a:pPr>
            <a:r>
              <a:rPr b="0" i="0" lang="en-US" sz="1950" u="none" cap="none" strike="noStrike">
                <a:solidFill>
                  <a:srgbClr val="474748"/>
                </a:solidFill>
                <a:latin typeface="Lato"/>
                <a:ea typeface="Lato"/>
                <a:cs typeface="Lato"/>
                <a:sym typeface="Lato"/>
              </a:rPr>
              <a:t>Think &amp; Feel; See; Hear; Say &amp; Do </a:t>
            </a:r>
            <a:r>
              <a:rPr b="0" i="0" lang="en-US" sz="1400" u="none" cap="none" strike="noStrike">
                <a:solidFill>
                  <a:srgbClr val="474748"/>
                </a:solidFill>
                <a:latin typeface="Lato"/>
                <a:ea typeface="Lato"/>
                <a:cs typeface="Lato"/>
                <a:sym typeface="Lato"/>
              </a:rPr>
              <a:t>(3 min each)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 Light"/>
              <a:buNone/>
            </a:pPr>
            <a:r>
              <a:t/>
            </a:r>
            <a:endParaRPr b="0" i="0" sz="1950" u="none" cap="none" strike="noStrike">
              <a:solidFill>
                <a:srgbClr val="47474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474748"/>
              </a:buClr>
              <a:buSzPts val="1950"/>
              <a:buFont typeface="Lato"/>
              <a:buNone/>
            </a:pPr>
            <a:r>
              <a:rPr b="0" i="1" lang="en-US" sz="1950" u="none" cap="none" strike="noStrike">
                <a:solidFill>
                  <a:srgbClr val="474748"/>
                </a:solidFill>
                <a:latin typeface="Lato"/>
                <a:ea typeface="Lato"/>
                <a:cs typeface="Lato"/>
                <a:sym typeface="Lato"/>
              </a:rPr>
              <a:t>Write one (1) idea per sticky note and place them on your empathy map.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0" name="Google Shape;380;g631f8cabeb_0_267"/>
          <p:cNvGrpSpPr/>
          <p:nvPr/>
        </p:nvGrpSpPr>
        <p:grpSpPr>
          <a:xfrm>
            <a:off x="836969" y="2494175"/>
            <a:ext cx="3621100" cy="3101505"/>
            <a:chOff x="986813" y="2415230"/>
            <a:chExt cx="3621100" cy="4135340"/>
          </a:xfrm>
        </p:grpSpPr>
        <p:pic>
          <p:nvPicPr>
            <p:cNvPr id="381" name="Google Shape;381;g631f8cabeb_0_26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86813" y="2415230"/>
              <a:ext cx="3621100" cy="4135340"/>
            </a:xfrm>
            <a:prstGeom prst="rect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82" name="Google Shape;382;g631f8cabeb_0_267"/>
            <p:cNvSpPr/>
            <p:nvPr/>
          </p:nvSpPr>
          <p:spPr>
            <a:xfrm>
              <a:off x="1296365" y="3451145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83" name="Google Shape;383;g631f8cabeb_0_267"/>
            <p:cNvSpPr/>
            <p:nvPr/>
          </p:nvSpPr>
          <p:spPr>
            <a:xfrm>
              <a:off x="2062223" y="2909564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84" name="Google Shape;384;g631f8cabeb_0_267"/>
            <p:cNvSpPr/>
            <p:nvPr/>
          </p:nvSpPr>
          <p:spPr>
            <a:xfrm>
              <a:off x="2726211" y="2909564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85" name="Google Shape;385;g631f8cabeb_0_267"/>
            <p:cNvSpPr/>
            <p:nvPr/>
          </p:nvSpPr>
          <p:spPr>
            <a:xfrm>
              <a:off x="4053069" y="3534096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86" name="Google Shape;386;g631f8cabeb_0_267"/>
            <p:cNvSpPr/>
            <p:nvPr/>
          </p:nvSpPr>
          <p:spPr>
            <a:xfrm>
              <a:off x="3682679" y="3952674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87" name="Google Shape;387;g631f8cabeb_0_267"/>
            <p:cNvSpPr/>
            <p:nvPr/>
          </p:nvSpPr>
          <p:spPr>
            <a:xfrm>
              <a:off x="1111170" y="4215001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88" name="Google Shape;388;g631f8cabeb_0_267"/>
            <p:cNvSpPr/>
            <p:nvPr/>
          </p:nvSpPr>
          <p:spPr>
            <a:xfrm>
              <a:off x="2332303" y="4727149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89" name="Google Shape;389;g631f8cabeb_0_267"/>
            <p:cNvSpPr/>
            <p:nvPr/>
          </p:nvSpPr>
          <p:spPr>
            <a:xfrm>
              <a:off x="2899462" y="4912344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90" name="Google Shape;390;g631f8cabeb_0_267"/>
            <p:cNvSpPr/>
            <p:nvPr/>
          </p:nvSpPr>
          <p:spPr>
            <a:xfrm>
              <a:off x="1765144" y="5097539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91" name="Google Shape;391;g631f8cabeb_0_267"/>
            <p:cNvSpPr/>
            <p:nvPr/>
          </p:nvSpPr>
          <p:spPr>
            <a:xfrm>
              <a:off x="4140894" y="4400196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92" name="Google Shape;392;g631f8cabeb_0_267"/>
            <p:cNvSpPr/>
            <p:nvPr/>
          </p:nvSpPr>
          <p:spPr>
            <a:xfrm>
              <a:off x="3312289" y="2998757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93" name="Google Shape;393;g631f8cabeb_0_267"/>
            <p:cNvSpPr/>
            <p:nvPr/>
          </p:nvSpPr>
          <p:spPr>
            <a:xfrm>
              <a:off x="1120622" y="5800125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94" name="Google Shape;394;g631f8cabeb_0_267"/>
            <p:cNvSpPr/>
            <p:nvPr/>
          </p:nvSpPr>
          <p:spPr>
            <a:xfrm>
              <a:off x="1701285" y="5997618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95" name="Google Shape;395;g631f8cabeb_0_267"/>
            <p:cNvSpPr/>
            <p:nvPr/>
          </p:nvSpPr>
          <p:spPr>
            <a:xfrm>
              <a:off x="2293717" y="5800125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96" name="Google Shape;396;g631f8cabeb_0_267"/>
            <p:cNvSpPr/>
            <p:nvPr/>
          </p:nvSpPr>
          <p:spPr>
            <a:xfrm>
              <a:off x="3080056" y="5731457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97" name="Google Shape;397;g631f8cabeb_0_267"/>
            <p:cNvSpPr/>
            <p:nvPr/>
          </p:nvSpPr>
          <p:spPr>
            <a:xfrm>
              <a:off x="3650468" y="5974318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398" name="Google Shape;398;g631f8cabeb_0_267"/>
          <p:cNvSpPr/>
          <p:nvPr/>
        </p:nvSpPr>
        <p:spPr>
          <a:xfrm>
            <a:off x="4709957" y="2556446"/>
            <a:ext cx="468000" cy="35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Black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1</a:t>
            </a:r>
            <a:endParaRPr b="0" i="0" sz="1050" u="none" cap="none" strike="noStrike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99" name="Google Shape;399;g631f8cabeb_0_267"/>
          <p:cNvSpPr/>
          <p:nvPr/>
        </p:nvSpPr>
        <p:spPr>
          <a:xfrm>
            <a:off x="4727179" y="3483762"/>
            <a:ext cx="468000" cy="35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Black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b="0" i="0" sz="1050" u="none" cap="none" strike="noStrike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00" name="Google Shape;400;g631f8cabeb_0_267"/>
          <p:cNvSpPr/>
          <p:nvPr/>
        </p:nvSpPr>
        <p:spPr>
          <a:xfrm>
            <a:off x="4709956" y="5557753"/>
            <a:ext cx="468000" cy="35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Black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b="0" i="0" sz="1050" u="none" cap="none" strike="noStrike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01" name="Google Shape;401;g631f8cabeb_0_267"/>
          <p:cNvSpPr/>
          <p:nvPr/>
        </p:nvSpPr>
        <p:spPr>
          <a:xfrm>
            <a:off x="5228095" y="5457121"/>
            <a:ext cx="6633300" cy="1084200"/>
          </a:xfrm>
          <a:prstGeom prst="roundRect">
            <a:avLst>
              <a:gd fmla="val 2729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74748"/>
              </a:buClr>
              <a:buSzPts val="2000"/>
              <a:buFont typeface="Lato"/>
              <a:buNone/>
            </a:pPr>
            <a:r>
              <a:rPr b="0" i="0" lang="en-US" sz="2000" u="none" cap="none" strike="noStrike">
                <a:solidFill>
                  <a:srgbClr val="474748"/>
                </a:solidFill>
                <a:latin typeface="Lato"/>
                <a:ea typeface="Lato"/>
                <a:cs typeface="Lato"/>
                <a:sym typeface="Lato"/>
              </a:rPr>
              <a:t>Swap Empathy Maps, discuss similarities and differences between student experiences.</a:t>
            </a:r>
            <a:endParaRPr b="0" i="1" sz="1950" u="none" cap="none" strike="noStrike">
              <a:solidFill>
                <a:srgbClr val="47474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631f8cabeb_0_300"/>
          <p:cNvSpPr txBox="1"/>
          <p:nvPr/>
        </p:nvSpPr>
        <p:spPr>
          <a:xfrm>
            <a:off x="300925" y="186430"/>
            <a:ext cx="10515600" cy="7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CCC1"/>
              </a:buClr>
              <a:buSzPts val="4200"/>
              <a:buFont typeface="Lato Black"/>
              <a:buNone/>
            </a:pPr>
            <a:r>
              <a:rPr b="0" i="0" lang="en-US" sz="4200" u="none" cap="none" strike="noStrike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Empathy Mapping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631f8cabeb_0_300"/>
          <p:cNvSpPr txBox="1"/>
          <p:nvPr/>
        </p:nvSpPr>
        <p:spPr>
          <a:xfrm>
            <a:off x="4897464" y="1224366"/>
            <a:ext cx="7043100" cy="53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Think and Feel: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1" marL="55721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What are their motivations &amp; inspirations?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1" marL="55721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What are their loves, fears, desires, or needs?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1" marL="55721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What are important to them?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See</a:t>
            </a:r>
            <a:r>
              <a:rPr b="1" i="0" lang="en-US" sz="20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1" marL="55721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Home, neighborhood, city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1" marL="55721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Friends, family, other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1" marL="55721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Service offerings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Hear: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1" marL="55721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Voices of family, friends, community, coworkers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1" marL="55721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Influences and their effects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1" marL="55721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Media influence and channels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4546A"/>
                </a:solidFill>
                <a:latin typeface="Lato"/>
                <a:ea typeface="Lato"/>
                <a:cs typeface="Lato"/>
                <a:sym typeface="Lato"/>
              </a:rPr>
              <a:t>Say and Do: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1" marL="55721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Public face and behavior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1" marL="55721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Things told to others/you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2" lvl="1" marL="55721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Workarounds or quick fixes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8" name="Google Shape;408;g631f8cabeb_0_300"/>
          <p:cNvGrpSpPr/>
          <p:nvPr/>
        </p:nvGrpSpPr>
        <p:grpSpPr>
          <a:xfrm>
            <a:off x="940291" y="1398855"/>
            <a:ext cx="3621100" cy="3101505"/>
            <a:chOff x="986813" y="2415230"/>
            <a:chExt cx="3621100" cy="4135340"/>
          </a:xfrm>
        </p:grpSpPr>
        <p:pic>
          <p:nvPicPr>
            <p:cNvPr id="409" name="Google Shape;409;g631f8cabeb_0_30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86813" y="2415230"/>
              <a:ext cx="3621100" cy="4135340"/>
            </a:xfrm>
            <a:prstGeom prst="rect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410" name="Google Shape;410;g631f8cabeb_0_300"/>
            <p:cNvSpPr/>
            <p:nvPr/>
          </p:nvSpPr>
          <p:spPr>
            <a:xfrm>
              <a:off x="1296365" y="3451145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11" name="Google Shape;411;g631f8cabeb_0_300"/>
            <p:cNvSpPr/>
            <p:nvPr/>
          </p:nvSpPr>
          <p:spPr>
            <a:xfrm>
              <a:off x="2062223" y="2909564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12" name="Google Shape;412;g631f8cabeb_0_300"/>
            <p:cNvSpPr/>
            <p:nvPr/>
          </p:nvSpPr>
          <p:spPr>
            <a:xfrm>
              <a:off x="2726211" y="2909564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13" name="Google Shape;413;g631f8cabeb_0_300"/>
            <p:cNvSpPr/>
            <p:nvPr/>
          </p:nvSpPr>
          <p:spPr>
            <a:xfrm>
              <a:off x="4053069" y="3534096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14" name="Google Shape;414;g631f8cabeb_0_300"/>
            <p:cNvSpPr/>
            <p:nvPr/>
          </p:nvSpPr>
          <p:spPr>
            <a:xfrm>
              <a:off x="3682679" y="3952674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15" name="Google Shape;415;g631f8cabeb_0_300"/>
            <p:cNvSpPr/>
            <p:nvPr/>
          </p:nvSpPr>
          <p:spPr>
            <a:xfrm>
              <a:off x="1111170" y="4215001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16" name="Google Shape;416;g631f8cabeb_0_300"/>
            <p:cNvSpPr/>
            <p:nvPr/>
          </p:nvSpPr>
          <p:spPr>
            <a:xfrm>
              <a:off x="2332303" y="4727149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17" name="Google Shape;417;g631f8cabeb_0_300"/>
            <p:cNvSpPr/>
            <p:nvPr/>
          </p:nvSpPr>
          <p:spPr>
            <a:xfrm>
              <a:off x="2899462" y="4912344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18" name="Google Shape;418;g631f8cabeb_0_300"/>
            <p:cNvSpPr/>
            <p:nvPr/>
          </p:nvSpPr>
          <p:spPr>
            <a:xfrm>
              <a:off x="1765144" y="5097539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19" name="Google Shape;419;g631f8cabeb_0_300"/>
            <p:cNvSpPr/>
            <p:nvPr/>
          </p:nvSpPr>
          <p:spPr>
            <a:xfrm>
              <a:off x="4140894" y="4400196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20" name="Google Shape;420;g631f8cabeb_0_300"/>
            <p:cNvSpPr/>
            <p:nvPr/>
          </p:nvSpPr>
          <p:spPr>
            <a:xfrm>
              <a:off x="3312289" y="2998757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21" name="Google Shape;421;g631f8cabeb_0_300"/>
            <p:cNvSpPr/>
            <p:nvPr/>
          </p:nvSpPr>
          <p:spPr>
            <a:xfrm>
              <a:off x="1120622" y="5800125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22" name="Google Shape;422;g631f8cabeb_0_300"/>
            <p:cNvSpPr/>
            <p:nvPr/>
          </p:nvSpPr>
          <p:spPr>
            <a:xfrm>
              <a:off x="1701285" y="5997618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23" name="Google Shape;423;g631f8cabeb_0_300"/>
            <p:cNvSpPr/>
            <p:nvPr/>
          </p:nvSpPr>
          <p:spPr>
            <a:xfrm>
              <a:off x="2293717" y="5800125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24" name="Google Shape;424;g631f8cabeb_0_300"/>
            <p:cNvSpPr/>
            <p:nvPr/>
          </p:nvSpPr>
          <p:spPr>
            <a:xfrm>
              <a:off x="3080056" y="5731457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25" name="Google Shape;425;g631f8cabeb_0_300"/>
            <p:cNvSpPr/>
            <p:nvPr/>
          </p:nvSpPr>
          <p:spPr>
            <a:xfrm>
              <a:off x="3650468" y="5974318"/>
              <a:ext cx="370500" cy="370500"/>
            </a:xfrm>
            <a:prstGeom prst="foldedCorner">
              <a:avLst>
                <a:gd fmla="val 16667" name="adj"/>
              </a:avLst>
            </a:prstGeom>
            <a:solidFill>
              <a:srgbClr val="E9D9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 Light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61d20ec08a_0_538"/>
          <p:cNvSpPr txBox="1"/>
          <p:nvPr>
            <p:ph type="title"/>
          </p:nvPr>
        </p:nvSpPr>
        <p:spPr>
          <a:xfrm>
            <a:off x="838200" y="16033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/>
              <a:t>Value Proposition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631f8cabeb_0_21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Value</a:t>
            </a:r>
            <a:endParaRPr/>
          </a:p>
        </p:txBody>
      </p:sp>
      <p:sp>
        <p:nvSpPr>
          <p:cNvPr id="436" name="Google Shape;436;g631f8cabeb_0_21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What will you badge? Noise? 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Added Value, Benefits, and Currency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Target Population and Access 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Employer Need and Involvement 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Learning Outcomes and Standards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Evidence: What is acceptable? Who says so? 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Competency-based? Mastery? Authentic Assessment?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622c51207f_0_0"/>
          <p:cNvSpPr txBox="1"/>
          <p:nvPr/>
        </p:nvSpPr>
        <p:spPr>
          <a:xfrm>
            <a:off x="922425" y="2566725"/>
            <a:ext cx="9892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A value proposition is the </a:t>
            </a:r>
            <a:r>
              <a:rPr b="1" i="0" lang="en-US" sz="32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one unique and compelling reason </a:t>
            </a:r>
            <a:r>
              <a:rPr b="0" i="0" lang="en-US" sz="32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your customer(s) will value—and choose—your offering over that of your competitor(s).</a:t>
            </a:r>
            <a:endParaRPr b="0" i="0" sz="3200" u="none" cap="none" strike="noStrike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2" name="Google Shape;442;g622c51207f_0_0"/>
          <p:cNvSpPr txBox="1"/>
          <p:nvPr/>
        </p:nvSpPr>
        <p:spPr>
          <a:xfrm>
            <a:off x="524175" y="535100"/>
            <a:ext cx="8485500" cy="11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What is a Value Proposition?</a:t>
            </a:r>
            <a:endParaRPr b="1" sz="4400">
              <a:solidFill>
                <a:srgbClr val="446C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3" name="Google Shape;443;g622c51207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5375" y="6027550"/>
            <a:ext cx="1540274" cy="31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622c51207f_0_9"/>
          <p:cNvSpPr txBox="1"/>
          <p:nvPr/>
        </p:nvSpPr>
        <p:spPr>
          <a:xfrm>
            <a:off x="524175" y="535100"/>
            <a:ext cx="8485500" cy="11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lang="en-US" sz="440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 Value Proposition is</a:t>
            </a:r>
            <a:endParaRPr b="1" sz="4400">
              <a:solidFill>
                <a:srgbClr val="446C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g622c51207f_0_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1" lang="en-US" sz="3200">
                <a:latin typeface="Lato"/>
                <a:ea typeface="Lato"/>
                <a:cs typeface="Lato"/>
                <a:sym typeface="Lato"/>
              </a:rPr>
              <a:t>specific and clear</a:t>
            </a:r>
            <a:endParaRPr b="1" sz="3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1" lang="en-US" sz="3200">
                <a:latin typeface="Lato"/>
                <a:ea typeface="Lato"/>
                <a:cs typeface="Lato"/>
                <a:sym typeface="Lato"/>
              </a:rPr>
              <a:t>competitively distinct</a:t>
            </a:r>
            <a:endParaRPr b="1" sz="3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1" lang="en-US" sz="3200">
                <a:latin typeface="Lato"/>
                <a:ea typeface="Lato"/>
                <a:cs typeface="Lato"/>
                <a:sym typeface="Lato"/>
              </a:rPr>
              <a:t>highly relevant and motivating </a:t>
            </a:r>
            <a:r>
              <a:rPr lang="en-US" sz="3200">
                <a:latin typeface="Lato"/>
                <a:ea typeface="Lato"/>
                <a:cs typeface="Lato"/>
                <a:sym typeface="Lato"/>
              </a:rPr>
              <a:t>to our audience(s)</a:t>
            </a:r>
            <a:endParaRPr sz="3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1" lang="en-US" sz="3200">
                <a:latin typeface="Lato"/>
                <a:ea typeface="Lato"/>
                <a:cs typeface="Lato"/>
                <a:sym typeface="Lato"/>
              </a:rPr>
              <a:t>credible and believable</a:t>
            </a:r>
            <a:r>
              <a:rPr lang="en-US" sz="3200">
                <a:latin typeface="Lato"/>
                <a:ea typeface="Lato"/>
                <a:cs typeface="Lato"/>
                <a:sym typeface="Lato"/>
              </a:rPr>
              <a:t>, coming from us</a:t>
            </a:r>
            <a:endParaRPr sz="3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1" lang="en-US" sz="3200">
                <a:latin typeface="Lato"/>
                <a:ea typeface="Lato"/>
                <a:cs typeface="Lato"/>
                <a:sym typeface="Lato"/>
              </a:rPr>
              <a:t>a clear guide for decision making and growth</a:t>
            </a:r>
            <a:r>
              <a:rPr lang="en-US" sz="3200">
                <a:latin typeface="Lato"/>
                <a:ea typeface="Lato"/>
                <a:cs typeface="Lato"/>
                <a:sym typeface="Lato"/>
              </a:rPr>
              <a:t>, now and in the future</a:t>
            </a:r>
            <a:endParaRPr sz="3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450" name="Google Shape;450;g622c51207f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5375" y="6027550"/>
            <a:ext cx="1540274" cy="31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1d20ec08a_0_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7622"/>
              </a:buClr>
              <a:buSzPts val="4400"/>
              <a:buFont typeface="Calibri"/>
              <a:buNone/>
            </a:pPr>
            <a:r>
              <a:rPr lang="en-US"/>
              <a:t>session at a glance</a:t>
            </a:r>
            <a:endParaRPr/>
          </a:p>
        </p:txBody>
      </p:sp>
      <p:sp>
        <p:nvSpPr>
          <p:cNvPr id="211" name="Google Shape;211;g61d20ec08a_0_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Introductions and Overview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Gallery Walk (Case Studies, Trends, Innovations)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Build Empathy for our User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Value Proposition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Who are your key stakeholders?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What competencies will you badge?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Visualize the Learner’s Experience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Key Considerations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Pathway to Scale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622c51207f_0_15"/>
          <p:cNvSpPr txBox="1"/>
          <p:nvPr/>
        </p:nvSpPr>
        <p:spPr>
          <a:xfrm>
            <a:off x="524175" y="535100"/>
            <a:ext cx="8485500" cy="11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Why must you have a</a:t>
            </a:r>
            <a:r>
              <a:rPr b="1" lang="en-US" sz="440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 value proposition?</a:t>
            </a:r>
            <a:endParaRPr b="1" sz="4400">
              <a:solidFill>
                <a:srgbClr val="446C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g622c51207f_0_15"/>
          <p:cNvSpPr txBox="1"/>
          <p:nvPr>
            <p:ph idx="1" type="body"/>
          </p:nvPr>
        </p:nvSpPr>
        <p:spPr>
          <a:xfrm>
            <a:off x="838200" y="25114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latin typeface="Lato"/>
                <a:ea typeface="Lato"/>
                <a:cs typeface="Lato"/>
                <a:sym typeface="Lato"/>
              </a:rPr>
              <a:t>INTERNALLY</a:t>
            </a:r>
            <a:endParaRPr b="1" sz="2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Lato"/>
                <a:ea typeface="Lato"/>
                <a:cs typeface="Lato"/>
                <a:sym typeface="Lato"/>
              </a:rPr>
              <a:t>Guides your decision making</a:t>
            </a:r>
            <a:endParaRPr sz="2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Lato"/>
                <a:ea typeface="Lato"/>
                <a:cs typeface="Lato"/>
                <a:sym typeface="Lato"/>
              </a:rPr>
              <a:t>Empowers colleagues to know what they are a part of and working toward</a:t>
            </a:r>
            <a:endParaRPr sz="2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latin typeface="Lato"/>
                <a:ea typeface="Lato"/>
                <a:cs typeface="Lato"/>
                <a:sym typeface="Lato"/>
              </a:rPr>
              <a:t>EXTERNALLY</a:t>
            </a:r>
            <a:endParaRPr b="1" sz="2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Lato"/>
                <a:ea typeface="Lato"/>
                <a:cs typeface="Lato"/>
                <a:sym typeface="Lato"/>
              </a:rPr>
              <a:t>Guides your students’ decision making</a:t>
            </a:r>
            <a:endParaRPr sz="2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latin typeface="Lato"/>
                <a:ea typeface="Lato"/>
                <a:cs typeface="Lato"/>
                <a:sym typeface="Lato"/>
              </a:rPr>
              <a:t>Differentiates you in a competitive marketplace</a:t>
            </a:r>
            <a:endParaRPr sz="2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457" name="Google Shape;457;g622c51207f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5375" y="6027550"/>
            <a:ext cx="1540274" cy="31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622c51207f_0_26"/>
          <p:cNvSpPr txBox="1"/>
          <p:nvPr/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INTERNALLY AND EXTERNALLY</a:t>
            </a:r>
            <a:endParaRPr b="1" sz="22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Provides understanding and cohesive</a:t>
            </a:r>
            <a:endParaRPr sz="24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expression about what you offer and why</a:t>
            </a:r>
            <a:endParaRPr sz="24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g622c51207f_0_26"/>
          <p:cNvSpPr txBox="1"/>
          <p:nvPr/>
        </p:nvSpPr>
        <p:spPr>
          <a:xfrm>
            <a:off x="524175" y="535100"/>
            <a:ext cx="9959700" cy="11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Why must you have a value proposition?</a:t>
            </a:r>
            <a:endParaRPr b="1" sz="4400">
              <a:solidFill>
                <a:srgbClr val="446C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622c51207f_0_35"/>
          <p:cNvSpPr txBox="1"/>
          <p:nvPr/>
        </p:nvSpPr>
        <p:spPr>
          <a:xfrm>
            <a:off x="524175" y="535100"/>
            <a:ext cx="9959700" cy="11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Why must you have a value proposition?</a:t>
            </a:r>
            <a:endParaRPr b="1" sz="4400">
              <a:solidFill>
                <a:srgbClr val="446C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g622c51207f_0_35"/>
          <p:cNvSpPr txBox="1"/>
          <p:nvPr/>
        </p:nvSpPr>
        <p:spPr>
          <a:xfrm>
            <a:off x="838200" y="2306900"/>
            <a:ext cx="441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Create and deliver focus: You must understand how your offering is unique and valuable in the marketplace so you are able to </a:t>
            </a:r>
            <a:r>
              <a:rPr b="1" lang="en-US" sz="2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promise and deliver that valuable offering </a:t>
            </a:r>
            <a:r>
              <a:rPr lang="en-US" sz="2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to your students.</a:t>
            </a:r>
            <a:endParaRPr sz="2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g622c51207f_0_35"/>
          <p:cNvSpPr txBox="1"/>
          <p:nvPr/>
        </p:nvSpPr>
        <p:spPr>
          <a:xfrm>
            <a:off x="6684225" y="2473175"/>
            <a:ext cx="1377000" cy="12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Curriculum</a:t>
            </a:r>
            <a:endParaRPr sz="15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development</a:t>
            </a:r>
            <a:endParaRPr sz="15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1" name="Google Shape;471;g622c51207f_0_35"/>
          <p:cNvSpPr txBox="1"/>
          <p:nvPr/>
        </p:nvSpPr>
        <p:spPr>
          <a:xfrm>
            <a:off x="8502375" y="2620225"/>
            <a:ext cx="1283400" cy="8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Admissions</a:t>
            </a:r>
            <a:endParaRPr sz="15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2" name="Google Shape;472;g622c51207f_0_35"/>
          <p:cNvSpPr txBox="1"/>
          <p:nvPr/>
        </p:nvSpPr>
        <p:spPr>
          <a:xfrm>
            <a:off x="6403475" y="3858000"/>
            <a:ext cx="1283400" cy="12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Fundraising</a:t>
            </a:r>
            <a:endParaRPr sz="15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3" name="Google Shape;473;g622c51207f_0_35"/>
          <p:cNvSpPr txBox="1"/>
          <p:nvPr/>
        </p:nvSpPr>
        <p:spPr>
          <a:xfrm>
            <a:off x="8622650" y="3395600"/>
            <a:ext cx="12834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Marketing</a:t>
            </a:r>
            <a:endParaRPr sz="15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4" name="Google Shape;474;g622c51207f_0_35"/>
          <p:cNvSpPr txBox="1"/>
          <p:nvPr/>
        </p:nvSpPr>
        <p:spPr>
          <a:xfrm>
            <a:off x="5855318" y="3288625"/>
            <a:ext cx="1377000" cy="14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Operations</a:t>
            </a:r>
            <a:endParaRPr sz="15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5" name="Google Shape;475;g622c51207f_0_35"/>
          <p:cNvSpPr txBox="1"/>
          <p:nvPr/>
        </p:nvSpPr>
        <p:spPr>
          <a:xfrm>
            <a:off x="7713575" y="3943675"/>
            <a:ext cx="1925100" cy="12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Alumni Relations</a:t>
            </a:r>
            <a:endParaRPr sz="15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6" name="Google Shape;476;g622c51207f_0_35"/>
          <p:cNvSpPr txBox="1"/>
          <p:nvPr/>
        </p:nvSpPr>
        <p:spPr>
          <a:xfrm>
            <a:off x="6869025" y="4458825"/>
            <a:ext cx="1192200" cy="13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Events</a:t>
            </a:r>
            <a:endParaRPr sz="15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7" name="Google Shape;477;g622c51207f_0_35"/>
          <p:cNvSpPr txBox="1"/>
          <p:nvPr/>
        </p:nvSpPr>
        <p:spPr>
          <a:xfrm>
            <a:off x="7339275" y="3114825"/>
            <a:ext cx="15402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Strategic Planning</a:t>
            </a:r>
            <a:endParaRPr sz="15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8" name="Google Shape;478;g622c51207f_0_35"/>
          <p:cNvSpPr txBox="1"/>
          <p:nvPr/>
        </p:nvSpPr>
        <p:spPr>
          <a:xfrm>
            <a:off x="8373969" y="4508625"/>
            <a:ext cx="1540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Research</a:t>
            </a:r>
            <a:endParaRPr sz="15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22c51207f_0_50"/>
          <p:cNvSpPr txBox="1"/>
          <p:nvPr/>
        </p:nvSpPr>
        <p:spPr>
          <a:xfrm>
            <a:off x="524175" y="535100"/>
            <a:ext cx="9959700" cy="11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What is your value proposition?</a:t>
            </a:r>
            <a:endParaRPr b="1" sz="4400">
              <a:solidFill>
                <a:srgbClr val="446C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g622c51207f_0_50"/>
          <p:cNvSpPr txBox="1"/>
          <p:nvPr/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plan to offer badges so that learners can   _______________________</a:t>
            </a:r>
            <a:endParaRPr sz="3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key strength/benefit</a:t>
            </a:r>
            <a:endParaRPr sz="16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              to help them ___________________________</a:t>
            </a:r>
            <a:endParaRPr sz="3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address this need(s)</a:t>
            </a:r>
            <a:endParaRPr sz="16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              and unlike______________________________</a:t>
            </a:r>
            <a:endParaRPr sz="3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competitor(s)</a:t>
            </a:r>
            <a:endParaRPr sz="16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   we____________________________________.</a:t>
            </a:r>
            <a:endParaRPr sz="3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unique benefit to student</a:t>
            </a:r>
            <a:endParaRPr sz="16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622c51207f_0_65"/>
          <p:cNvSpPr txBox="1"/>
          <p:nvPr/>
        </p:nvSpPr>
        <p:spPr>
          <a:xfrm>
            <a:off x="524175" y="535100"/>
            <a:ext cx="9959700" cy="11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What is </a:t>
            </a:r>
            <a:r>
              <a:rPr b="1" i="1" lang="en-US" sz="440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b="1" lang="en-US" sz="440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 value proposition?</a:t>
            </a:r>
            <a:endParaRPr b="1" sz="4400">
              <a:solidFill>
                <a:srgbClr val="446C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0" name="Google Shape;490;g622c51207f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5375" y="6027550"/>
            <a:ext cx="1540274" cy="3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622c51207f_0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4750" y="1764624"/>
            <a:ext cx="5787099" cy="3596776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2" name="Google Shape;492;g622c51207f_0_65"/>
          <p:cNvSpPr txBox="1"/>
          <p:nvPr/>
        </p:nvSpPr>
        <p:spPr>
          <a:xfrm>
            <a:off x="588200" y="1671050"/>
            <a:ext cx="4023900" cy="3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●"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Craft your value proposition (5 minutes)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●"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Share with a neighbor + get feedback (10 minutes)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●"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Revisit your value proposition + make any changes necessary (2 minutes)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62060c2e32_0_0"/>
          <p:cNvSpPr txBox="1"/>
          <p:nvPr>
            <p:ph type="title"/>
          </p:nvPr>
        </p:nvSpPr>
        <p:spPr>
          <a:xfrm>
            <a:off x="838200" y="16033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/>
              <a:t>Stakeholder Mapping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64ba66fe38_0_20"/>
          <p:cNvSpPr txBox="1"/>
          <p:nvPr>
            <p:ph type="title"/>
          </p:nvPr>
        </p:nvSpPr>
        <p:spPr>
          <a:xfrm>
            <a:off x="838200" y="2450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Stakeholder Mapping</a:t>
            </a:r>
            <a:endParaRPr/>
          </a:p>
        </p:txBody>
      </p:sp>
      <p:pic>
        <p:nvPicPr>
          <p:cNvPr id="503" name="Google Shape;503;g64ba66fe38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6500" y="1308125"/>
            <a:ext cx="6483166" cy="4862375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631f8cabeb_0_229"/>
          <p:cNvSpPr txBox="1"/>
          <p:nvPr>
            <p:ph type="title"/>
          </p:nvPr>
        </p:nvSpPr>
        <p:spPr>
          <a:xfrm>
            <a:off x="838200" y="2450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Stakeholder Mapping: Directions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62060c2e32_0_89"/>
          <p:cNvSpPr txBox="1"/>
          <p:nvPr>
            <p:ph type="title"/>
          </p:nvPr>
        </p:nvSpPr>
        <p:spPr>
          <a:xfrm>
            <a:off x="838200" y="16033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/>
              <a:t>BREAK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62060c2e32_0_93"/>
          <p:cNvSpPr txBox="1"/>
          <p:nvPr>
            <p:ph type="title"/>
          </p:nvPr>
        </p:nvSpPr>
        <p:spPr>
          <a:xfrm>
            <a:off x="838200" y="347663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E4D4"/>
              </a:buClr>
              <a:buSzPts val="6000"/>
              <a:buFont typeface="Calibri"/>
              <a:buNone/>
            </a:pPr>
            <a:r>
              <a:rPr lang="en-US"/>
              <a:t>PROGRAM</a:t>
            </a:r>
            <a:endParaRPr/>
          </a:p>
        </p:txBody>
      </p:sp>
      <p:sp>
        <p:nvSpPr>
          <p:cNvPr id="519" name="Google Shape;519;g62060c2e32_0_93"/>
          <p:cNvSpPr txBox="1"/>
          <p:nvPr>
            <p:ph idx="1" type="body"/>
          </p:nvPr>
        </p:nvSpPr>
        <p:spPr>
          <a:xfrm>
            <a:off x="838200" y="3227388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"/>
          <p:cNvSpPr txBox="1"/>
          <p:nvPr>
            <p:ph type="title"/>
          </p:nvPr>
        </p:nvSpPr>
        <p:spPr>
          <a:xfrm>
            <a:off x="838200" y="347663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E4D4"/>
              </a:buClr>
              <a:buSzPts val="6000"/>
              <a:buFont typeface="Calibri"/>
              <a:buNone/>
            </a:pPr>
            <a:r>
              <a:rPr lang="en-US"/>
              <a:t>Intro to the Lab + Design Thinking</a:t>
            </a:r>
            <a:endParaRPr/>
          </a:p>
        </p:txBody>
      </p:sp>
      <p:sp>
        <p:nvSpPr>
          <p:cNvPr id="217" name="Google Shape;217;p3"/>
          <p:cNvSpPr txBox="1"/>
          <p:nvPr>
            <p:ph idx="1" type="body"/>
          </p:nvPr>
        </p:nvSpPr>
        <p:spPr>
          <a:xfrm>
            <a:off x="838200" y="3227388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61d20ec08a_0_622"/>
          <p:cNvSpPr txBox="1"/>
          <p:nvPr>
            <p:ph type="title"/>
          </p:nvPr>
        </p:nvSpPr>
        <p:spPr>
          <a:xfrm>
            <a:off x="838200" y="347663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E4D4"/>
              </a:buClr>
              <a:buSzPts val="6000"/>
              <a:buFont typeface="Calibri"/>
              <a:buNone/>
            </a:pPr>
            <a:r>
              <a:rPr lang="en-US"/>
              <a:t>What Competencies will you Badge?</a:t>
            </a:r>
            <a:endParaRPr/>
          </a:p>
        </p:txBody>
      </p:sp>
      <p:sp>
        <p:nvSpPr>
          <p:cNvPr id="525" name="Google Shape;525;g61d20ec08a_0_622"/>
          <p:cNvSpPr txBox="1"/>
          <p:nvPr>
            <p:ph idx="1" type="body"/>
          </p:nvPr>
        </p:nvSpPr>
        <p:spPr>
          <a:xfrm>
            <a:off x="838200" y="3227388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631f8cabeb_0_23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21</a:t>
            </a:r>
            <a:r>
              <a:rPr baseline="30000" lang="en-US"/>
              <a:t>st</a:t>
            </a:r>
            <a:r>
              <a:rPr lang="en-US"/>
              <a:t> Century Skill Badges</a:t>
            </a:r>
            <a:endParaRPr/>
          </a:p>
        </p:txBody>
      </p:sp>
      <p:sp>
        <p:nvSpPr>
          <p:cNvPr id="531" name="Google Shape;531;g631f8cabeb_0_23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“Micro-Badges” within the new University of Maine System Framework 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For-Credit Courses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Within Co-Curricular through EBB, including internships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Within Campus Clubs (AMA)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Non-credit course or extra-credit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Delivery:</a:t>
            </a:r>
            <a:endParaRPr/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○"/>
            </a:pPr>
            <a:r>
              <a:rPr lang="en-US">
                <a:solidFill>
                  <a:schemeClr val="accent2"/>
                </a:solidFill>
              </a:rPr>
              <a:t>Online, hybrid, and classroom are all possibilities </a:t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64ba66fe38_0_0"/>
          <p:cNvSpPr txBox="1"/>
          <p:nvPr/>
        </p:nvSpPr>
        <p:spPr>
          <a:xfrm>
            <a:off x="258243" y="250798"/>
            <a:ext cx="56088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500">
            <a:noAutofit/>
          </a:bodyPr>
          <a:lstStyle/>
          <a:p>
            <a:pPr indent="0" lvl="0" marL="12700" marR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rPr>
              <a:t>Badging new competencies</a:t>
            </a:r>
            <a:endParaRPr b="0" i="0" sz="3300" u="none" cap="none" strike="noStrike">
              <a:solidFill>
                <a:srgbClr val="000000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12700" marR="0" rtl="0" algn="l">
              <a:lnSpc>
                <a:spcPct val="115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37" name="Google Shape;537;g64ba66fe38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6260" y="1496534"/>
            <a:ext cx="3711740" cy="3812186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g64ba66fe38_0_0"/>
          <p:cNvSpPr txBox="1"/>
          <p:nvPr/>
        </p:nvSpPr>
        <p:spPr>
          <a:xfrm>
            <a:off x="219625" y="1496536"/>
            <a:ext cx="7461900" cy="42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Lab’s Badge Facilitator Micro-Credential</a:t>
            </a:r>
            <a:endParaRPr b="1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Identify badge delivery model for your environment</a:t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Align existing course content with the competency framework</a:t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Utilize the Lab’s Proving Ground rubrics to give feedback </a:t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Apply 21st century skills in a scenario or context related to your field of work</a:t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●"/>
            </a:pPr>
            <a:r>
              <a:rPr b="0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Provide direction to learners on how to claim and share their badge (UMS will also provide system-wide support for this)</a:t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/>
              <a:t>Competency Credential Development Framework</a:t>
            </a:r>
            <a:endParaRPr/>
          </a:p>
        </p:txBody>
      </p:sp>
      <p:pic>
        <p:nvPicPr>
          <p:cNvPr id="544" name="Google Shape;54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775" y="1785560"/>
            <a:ext cx="5043974" cy="3566439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545" name="Google Shape;545;p4"/>
          <p:cNvPicPr preferRelativeResize="0"/>
          <p:nvPr/>
        </p:nvPicPr>
        <p:blipFill rotWithShape="1">
          <a:blip r:embed="rId4">
            <a:alphaModFix/>
          </a:blip>
          <a:srcRect b="0" l="8349" r="0" t="0"/>
          <a:stretch/>
        </p:blipFill>
        <p:spPr>
          <a:xfrm>
            <a:off x="5925425" y="1785550"/>
            <a:ext cx="5514251" cy="3566449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61d20ec08a_0_707"/>
          <p:cNvSpPr txBox="1"/>
          <p:nvPr>
            <p:ph type="title"/>
          </p:nvPr>
        </p:nvSpPr>
        <p:spPr>
          <a:xfrm>
            <a:off x="838200" y="16033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sz="5400"/>
              <a:t>Visualize the Learner’s Experience</a:t>
            </a:r>
            <a:endParaRPr sz="5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64ba66fe38_0_26"/>
          <p:cNvSpPr txBox="1"/>
          <p:nvPr>
            <p:ph type="title"/>
          </p:nvPr>
        </p:nvSpPr>
        <p:spPr>
          <a:xfrm>
            <a:off x="718796" y="296211"/>
            <a:ext cx="10406100" cy="7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CCC1"/>
              </a:buClr>
              <a:buSzPts val="4200"/>
              <a:buFont typeface="Lato Black"/>
              <a:buNone/>
            </a:pPr>
            <a:r>
              <a:rPr lang="en-US" sz="420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  <a:t>Journey Mapping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556" name="Google Shape;556;g64ba66fe38_0_26"/>
          <p:cNvSpPr/>
          <p:nvPr/>
        </p:nvSpPr>
        <p:spPr>
          <a:xfrm>
            <a:off x="718799" y="1183300"/>
            <a:ext cx="98619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748"/>
              </a:buClr>
              <a:buSzPts val="2000"/>
              <a:buFont typeface="Lato Black"/>
              <a:buNone/>
            </a:pPr>
            <a:r>
              <a:rPr b="0" i="0" lang="en-US" sz="2000" u="none" cap="none" strike="noStrike">
                <a:solidFill>
                  <a:srgbClr val="474748"/>
                </a:solidFill>
                <a:latin typeface="Lato Black"/>
                <a:ea typeface="Lato Black"/>
                <a:cs typeface="Lato Black"/>
                <a:sym typeface="Lato Black"/>
              </a:rPr>
              <a:t>A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  <a:t> </a:t>
            </a:r>
            <a:r>
              <a:rPr b="0" i="1" lang="en-US" sz="2000" u="none" cap="none" strike="noStrik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  <a:t>Journey Map</a:t>
            </a:r>
            <a:r>
              <a:rPr b="0" i="1" lang="en-US" sz="2000" u="none" cap="none" strike="noStrike">
                <a:solidFill>
                  <a:srgbClr val="8FC9C0"/>
                </a:solidFill>
                <a:latin typeface="Lato Black"/>
                <a:ea typeface="Lato Black"/>
                <a:cs typeface="Lato Black"/>
                <a:sym typeface="Lato Black"/>
              </a:rPr>
              <a:t> </a:t>
            </a:r>
            <a:r>
              <a:rPr b="0" i="0" lang="en-US" sz="2000" u="none" cap="none" strike="noStrike">
                <a:solidFill>
                  <a:srgbClr val="474748"/>
                </a:solidFill>
                <a:latin typeface="Lato Black"/>
                <a:ea typeface="Lato Black"/>
                <a:cs typeface="Lato Black"/>
                <a:sym typeface="Lato Black"/>
              </a:rPr>
              <a:t>is a graphic representation of a stakeholder’s </a:t>
            </a:r>
            <a:r>
              <a:rPr b="1" i="0" lang="en-US" sz="2000" u="none" cap="none" strike="noStrike">
                <a:solidFill>
                  <a:srgbClr val="474748"/>
                </a:solidFill>
                <a:latin typeface="Lato Black"/>
                <a:ea typeface="Lato Black"/>
                <a:cs typeface="Lato Black"/>
                <a:sym typeface="Lato Black"/>
              </a:rPr>
              <a:t>experience</a:t>
            </a:r>
            <a:r>
              <a:rPr b="0" i="0" lang="en-US" sz="2000" u="none" cap="none" strike="noStrike">
                <a:solidFill>
                  <a:srgbClr val="474748"/>
                </a:solidFill>
                <a:latin typeface="Lato Black"/>
                <a:ea typeface="Lato Black"/>
                <a:cs typeface="Lato Black"/>
                <a:sym typeface="Lato Black"/>
              </a:rPr>
              <a:t> </a:t>
            </a:r>
            <a:br>
              <a:rPr b="0" i="0" lang="en-US" sz="2000" u="none" cap="none" strike="noStrike">
                <a:solidFill>
                  <a:srgbClr val="474748"/>
                </a:solidFill>
                <a:latin typeface="Lato Black"/>
                <a:ea typeface="Lato Black"/>
                <a:cs typeface="Lato Black"/>
                <a:sym typeface="Lato Black"/>
              </a:rPr>
            </a:br>
            <a:r>
              <a:rPr b="0" i="0" lang="en-US" sz="2000" u="none" cap="none" strike="noStrike">
                <a:solidFill>
                  <a:srgbClr val="474748"/>
                </a:solidFill>
                <a:latin typeface="Lato Black"/>
                <a:ea typeface="Lato Black"/>
                <a:cs typeface="Lato Black"/>
                <a:sym typeface="Lato Black"/>
              </a:rPr>
              <a:t>as he or she works to </a:t>
            </a:r>
            <a:r>
              <a:rPr b="0" i="1" lang="en-US" sz="2000" u="none" cap="none" strike="noStrike">
                <a:solidFill>
                  <a:srgbClr val="446CA9"/>
                </a:solidFill>
                <a:latin typeface="Lato Black"/>
                <a:ea typeface="Lato Black"/>
                <a:cs typeface="Lato Black"/>
                <a:sym typeface="Lato Black"/>
              </a:rPr>
              <a:t>accomplish something of importance to him or her</a:t>
            </a:r>
            <a:r>
              <a:rPr b="0" i="0" lang="en-US" sz="2000" u="none" cap="none" strike="noStrike">
                <a:solidFill>
                  <a:srgbClr val="446CA9"/>
                </a:solidFill>
                <a:latin typeface="Lato Black"/>
                <a:ea typeface="Lato Black"/>
                <a:cs typeface="Lato Black"/>
                <a:sym typeface="Lato Black"/>
              </a:rPr>
              <a:t>.</a:t>
            </a:r>
            <a:endParaRPr b="0" i="0" sz="1400" u="none" cap="none" strike="noStrike">
              <a:solidFill>
                <a:srgbClr val="446CA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g64ba66fe38_0_26"/>
          <p:cNvSpPr/>
          <p:nvPr/>
        </p:nvSpPr>
        <p:spPr>
          <a:xfrm>
            <a:off x="6674914" y="2754623"/>
            <a:ext cx="4935900" cy="30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748"/>
              </a:buClr>
              <a:buSzPts val="1650"/>
              <a:buFont typeface="Arial"/>
              <a:buChar char="•"/>
            </a:pPr>
            <a:r>
              <a:rPr b="0" i="0" lang="en-US" sz="1650" u="none" cap="none" strike="noStrike">
                <a:solidFill>
                  <a:srgbClr val="474748"/>
                </a:solidFill>
                <a:latin typeface="Lato"/>
                <a:ea typeface="Lato"/>
                <a:cs typeface="Lato"/>
                <a:sym typeface="Lato"/>
              </a:rPr>
              <a:t>Brings to life the stakeholder’s experiences and touchpoints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5275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t/>
            </a:r>
            <a:endParaRPr b="0" i="0" sz="750" u="none" cap="none" strike="noStrike">
              <a:solidFill>
                <a:srgbClr val="474748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748"/>
              </a:buClr>
              <a:buSzPts val="1650"/>
              <a:buFont typeface="Arial"/>
              <a:buChar char="•"/>
            </a:pPr>
            <a:r>
              <a:rPr b="0" i="0" lang="en-US" sz="1650" u="none" cap="none" strike="noStrike">
                <a:solidFill>
                  <a:srgbClr val="474748"/>
                </a:solidFill>
                <a:latin typeface="Lato"/>
                <a:ea typeface="Lato"/>
                <a:cs typeface="Lato"/>
                <a:sym typeface="Lato"/>
              </a:rPr>
              <a:t>Helps cross-functional teams gain insights about highs and lows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5275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t/>
            </a:r>
            <a:endParaRPr b="0" i="0" sz="750" u="none" cap="none" strike="noStrike">
              <a:solidFill>
                <a:srgbClr val="474748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748"/>
              </a:buClr>
              <a:buSzPts val="1650"/>
              <a:buFont typeface="Arial"/>
              <a:buChar char="•"/>
            </a:pPr>
            <a:r>
              <a:rPr b="0" i="0" lang="en-US" sz="1650" u="none" cap="none" strike="noStrike">
                <a:solidFill>
                  <a:srgbClr val="474748"/>
                </a:solidFill>
                <a:latin typeface="Lato"/>
                <a:ea typeface="Lato"/>
                <a:cs typeface="Lato"/>
                <a:sym typeface="Lato"/>
              </a:rPr>
              <a:t>Helps us build and imagine an ideal state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5275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t/>
            </a:r>
            <a:endParaRPr b="0" i="0" sz="750" u="none" cap="none" strike="noStrike">
              <a:solidFill>
                <a:srgbClr val="474748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748"/>
              </a:buClr>
              <a:buSzPts val="1650"/>
              <a:buFont typeface="Arial"/>
              <a:buChar char="•"/>
            </a:pPr>
            <a:r>
              <a:rPr b="0" i="0" lang="en-US" sz="1650" u="none" cap="none" strike="noStrike">
                <a:solidFill>
                  <a:srgbClr val="474748"/>
                </a:solidFill>
                <a:latin typeface="Lato"/>
                <a:ea typeface="Lato"/>
                <a:cs typeface="Lato"/>
                <a:sym typeface="Lato"/>
              </a:rPr>
              <a:t>Can be used to build consensus for the ideal state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5275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t/>
            </a:r>
            <a:endParaRPr b="0" i="0" sz="750" u="none" cap="none" strike="noStrike">
              <a:solidFill>
                <a:srgbClr val="474748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748"/>
              </a:buClr>
              <a:buSzPts val="1650"/>
              <a:buFont typeface="Arial"/>
              <a:buChar char="•"/>
            </a:pPr>
            <a:r>
              <a:rPr b="0" i="0" lang="en-US" sz="1650" u="none" cap="none" strike="noStrike">
                <a:solidFill>
                  <a:srgbClr val="474748"/>
                </a:solidFill>
                <a:latin typeface="Lato"/>
                <a:ea typeface="Lato"/>
                <a:cs typeface="Lato"/>
                <a:sym typeface="Lato"/>
              </a:rPr>
              <a:t>Can be used to document or record synthesized research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" name="Google Shape;558;g64ba66fe38_0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800" y="2098032"/>
            <a:ext cx="5054645" cy="3790984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64ba66fe38_0_35"/>
          <p:cNvSpPr txBox="1"/>
          <p:nvPr>
            <p:ph type="title"/>
          </p:nvPr>
        </p:nvSpPr>
        <p:spPr>
          <a:xfrm>
            <a:off x="718796" y="296211"/>
            <a:ext cx="10406100" cy="7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CCC1"/>
              </a:buClr>
              <a:buSzPts val="4200"/>
              <a:buFont typeface="Lato Black"/>
              <a:buNone/>
            </a:pPr>
            <a:r>
              <a:rPr lang="en-US" sz="420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  <a:t>Your Student’s Journey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564" name="Google Shape;564;g64ba66fe38_0_35"/>
          <p:cNvPicPr preferRelativeResize="0"/>
          <p:nvPr/>
        </p:nvPicPr>
        <p:blipFill rotWithShape="1">
          <a:blip r:embed="rId3">
            <a:alphaModFix/>
          </a:blip>
          <a:srcRect b="0" l="0" r="0" t="6454"/>
          <a:stretch/>
        </p:blipFill>
        <p:spPr>
          <a:xfrm>
            <a:off x="443889" y="2186608"/>
            <a:ext cx="6345934" cy="3189833"/>
          </a:xfrm>
          <a:prstGeom prst="rect">
            <a:avLst/>
          </a:prstGeom>
          <a:noFill/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565" name="Google Shape;565;g64ba66fe38_0_35"/>
          <p:cNvGrpSpPr/>
          <p:nvPr/>
        </p:nvGrpSpPr>
        <p:grpSpPr>
          <a:xfrm>
            <a:off x="7830282" y="1922788"/>
            <a:ext cx="3763414" cy="1561050"/>
            <a:chOff x="1640095" y="3564935"/>
            <a:chExt cx="3763414" cy="2081400"/>
          </a:xfrm>
        </p:grpSpPr>
        <p:sp>
          <p:nvSpPr>
            <p:cNvPr id="566" name="Google Shape;566;g64ba66fe38_0_35"/>
            <p:cNvSpPr/>
            <p:nvPr/>
          </p:nvSpPr>
          <p:spPr>
            <a:xfrm>
              <a:off x="1902809" y="3564935"/>
              <a:ext cx="3500700" cy="2081400"/>
            </a:xfrm>
            <a:prstGeom prst="roundRect">
              <a:avLst>
                <a:gd fmla="val 7074" name="adj"/>
              </a:avLst>
            </a:prstGeom>
            <a:solidFill>
              <a:schemeClr val="lt1"/>
            </a:solidFill>
            <a:ln cap="flat" cmpd="sng" w="254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Helvetica Neue Light"/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567" name="Google Shape;567;g64ba66fe38_0_35"/>
            <p:cNvSpPr/>
            <p:nvPr/>
          </p:nvSpPr>
          <p:spPr>
            <a:xfrm>
              <a:off x="2213513" y="3697152"/>
              <a:ext cx="3189900" cy="19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74748"/>
                </a:buClr>
                <a:buSzPts val="1800"/>
                <a:buFont typeface="Lato Black"/>
                <a:buNone/>
              </a:pPr>
              <a:r>
                <a:rPr b="0" i="0" lang="en-US" sz="1800" u="none" cap="none" strike="noStrike">
                  <a:solidFill>
                    <a:srgbClr val="474748"/>
                  </a:solidFill>
                  <a:latin typeface="Lato Black"/>
                  <a:ea typeface="Lato Black"/>
                  <a:cs typeface="Lato Black"/>
                  <a:sym typeface="Lato Black"/>
                </a:rPr>
                <a:t>We have briefly described the “typical” pathway milestones when earning a badge</a:t>
              </a:r>
              <a:endParaRPr b="1" i="0" sz="1800" u="none" cap="none" strike="noStrik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568" name="Google Shape;568;g64ba66fe38_0_35"/>
            <p:cNvSpPr/>
            <p:nvPr/>
          </p:nvSpPr>
          <p:spPr>
            <a:xfrm>
              <a:off x="1640095" y="3713968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Lato Black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 b="0" i="0" sz="105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grpSp>
        <p:nvGrpSpPr>
          <p:cNvPr id="569" name="Google Shape;569;g64ba66fe38_0_35"/>
          <p:cNvGrpSpPr/>
          <p:nvPr/>
        </p:nvGrpSpPr>
        <p:grpSpPr>
          <a:xfrm>
            <a:off x="7830283" y="3851420"/>
            <a:ext cx="3763415" cy="1604025"/>
            <a:chOff x="190541" y="3371502"/>
            <a:chExt cx="3763415" cy="2138700"/>
          </a:xfrm>
        </p:grpSpPr>
        <p:sp>
          <p:nvSpPr>
            <p:cNvPr id="570" name="Google Shape;570;g64ba66fe38_0_35"/>
            <p:cNvSpPr/>
            <p:nvPr/>
          </p:nvSpPr>
          <p:spPr>
            <a:xfrm>
              <a:off x="453256" y="3371502"/>
              <a:ext cx="3500700" cy="2138700"/>
            </a:xfrm>
            <a:prstGeom prst="roundRect">
              <a:avLst>
                <a:gd fmla="val 8564" name="adj"/>
              </a:avLst>
            </a:prstGeom>
            <a:solidFill>
              <a:schemeClr val="lt1"/>
            </a:solidFill>
            <a:ln cap="flat" cmpd="sng" w="254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Helvetica Neue Light"/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571" name="Google Shape;571;g64ba66fe38_0_35"/>
            <p:cNvSpPr/>
            <p:nvPr/>
          </p:nvSpPr>
          <p:spPr>
            <a:xfrm>
              <a:off x="738546" y="3657846"/>
              <a:ext cx="3101100" cy="15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74748"/>
                </a:buClr>
                <a:buSzPts val="1800"/>
                <a:buFont typeface="Lato Black"/>
                <a:buNone/>
              </a:pPr>
              <a:r>
                <a:rPr b="0" i="0" lang="en-US" sz="1800" u="none" cap="none" strike="noStrike">
                  <a:solidFill>
                    <a:srgbClr val="474748"/>
                  </a:solidFill>
                  <a:latin typeface="Lato Black"/>
                  <a:ea typeface="Lato Black"/>
                  <a:cs typeface="Lato Black"/>
                  <a:sym typeface="Lato Black"/>
                </a:rPr>
                <a:t>Identify</a:t>
              </a:r>
              <a:r>
                <a:rPr b="1" i="0" lang="en-US" sz="1800" u="none" cap="none" strike="noStrike">
                  <a:solidFill>
                    <a:srgbClr val="404040"/>
                  </a:solidFill>
                  <a:latin typeface="Lato Black"/>
                  <a:ea typeface="Lato Black"/>
                  <a:cs typeface="Lato Black"/>
                  <a:sym typeface="Lato Black"/>
                </a:rPr>
                <a:t> </a:t>
              </a:r>
              <a:r>
                <a:rPr b="1" i="0" lang="en-US" sz="1800" u="none" cap="none" strike="noStrike">
                  <a:solidFill>
                    <a:schemeClr val="accen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Student Actions </a:t>
              </a:r>
              <a:r>
                <a:rPr b="0" i="0" lang="en-US" sz="1800" u="none" cap="none" strike="noStrike">
                  <a:solidFill>
                    <a:srgbClr val="474748"/>
                  </a:solidFill>
                  <a:latin typeface="Lato Black"/>
                  <a:ea typeface="Lato Black"/>
                  <a:cs typeface="Lato Black"/>
                  <a:sym typeface="Lato Black"/>
                </a:rPr>
                <a:t>taken through the Journey (min 2-3 / Milestone)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g64ba66fe38_0_35"/>
            <p:cNvSpPr/>
            <p:nvPr/>
          </p:nvSpPr>
          <p:spPr>
            <a:xfrm>
              <a:off x="190541" y="3783962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Lato Black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2</a:t>
              </a:r>
              <a:endParaRPr b="0" i="0" sz="105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573" name="Google Shape;573;g64ba66fe38_0_35"/>
          <p:cNvSpPr/>
          <p:nvPr/>
        </p:nvSpPr>
        <p:spPr>
          <a:xfrm>
            <a:off x="6932471" y="2508745"/>
            <a:ext cx="825600" cy="2874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74" name="Google Shape;574;g64ba66fe38_0_35"/>
          <p:cNvSpPr/>
          <p:nvPr/>
        </p:nvSpPr>
        <p:spPr>
          <a:xfrm>
            <a:off x="6932471" y="4191579"/>
            <a:ext cx="825600" cy="2874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75" name="Google Shape;575;g64ba66fe38_0_35"/>
          <p:cNvSpPr txBox="1"/>
          <p:nvPr/>
        </p:nvSpPr>
        <p:spPr>
          <a:xfrm>
            <a:off x="723900" y="2542709"/>
            <a:ext cx="53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ermanent Marker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g64ba66fe38_0_35"/>
          <p:cNvSpPr txBox="1"/>
          <p:nvPr/>
        </p:nvSpPr>
        <p:spPr>
          <a:xfrm>
            <a:off x="2235372" y="2561599"/>
            <a:ext cx="53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ermanent Marker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g64ba66fe38_0_35"/>
          <p:cNvSpPr txBox="1"/>
          <p:nvPr/>
        </p:nvSpPr>
        <p:spPr>
          <a:xfrm>
            <a:off x="3733972" y="2561599"/>
            <a:ext cx="53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ermanent Marker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g64ba66fe38_0_35"/>
          <p:cNvSpPr txBox="1"/>
          <p:nvPr/>
        </p:nvSpPr>
        <p:spPr>
          <a:xfrm>
            <a:off x="5219700" y="2556369"/>
            <a:ext cx="53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ermanent Marker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g64ba66fe38_0_35"/>
          <p:cNvSpPr/>
          <p:nvPr/>
        </p:nvSpPr>
        <p:spPr>
          <a:xfrm>
            <a:off x="777305" y="4074493"/>
            <a:ext cx="821700" cy="616200"/>
          </a:xfrm>
          <a:prstGeom prst="foldedCorner">
            <a:avLst>
              <a:gd fmla="val 16667" name="adj"/>
            </a:avLst>
          </a:prstGeom>
          <a:solidFill>
            <a:srgbClr val="E9D9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Lato Black"/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School Visit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g64ba66fe38_0_35"/>
          <p:cNvSpPr/>
          <p:nvPr/>
        </p:nvSpPr>
        <p:spPr>
          <a:xfrm>
            <a:off x="2600731" y="3922477"/>
            <a:ext cx="549600" cy="412200"/>
          </a:xfrm>
          <a:prstGeom prst="foldedCorner">
            <a:avLst>
              <a:gd fmla="val 16667" name="adj"/>
            </a:avLst>
          </a:prstGeom>
          <a:solidFill>
            <a:srgbClr val="E9D9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81" name="Google Shape;581;g64ba66fe38_0_35"/>
          <p:cNvSpPr/>
          <p:nvPr/>
        </p:nvSpPr>
        <p:spPr>
          <a:xfrm>
            <a:off x="3210517" y="4176410"/>
            <a:ext cx="549600" cy="412200"/>
          </a:xfrm>
          <a:prstGeom prst="foldedCorner">
            <a:avLst>
              <a:gd fmla="val 16667" name="adj"/>
            </a:avLst>
          </a:prstGeom>
          <a:solidFill>
            <a:srgbClr val="E9D9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82" name="Google Shape;582;g64ba66fe38_0_35"/>
          <p:cNvSpPr/>
          <p:nvPr/>
        </p:nvSpPr>
        <p:spPr>
          <a:xfrm>
            <a:off x="4062783" y="3899047"/>
            <a:ext cx="549600" cy="412200"/>
          </a:xfrm>
          <a:prstGeom prst="foldedCorner">
            <a:avLst>
              <a:gd fmla="val 16667" name="adj"/>
            </a:avLst>
          </a:prstGeom>
          <a:solidFill>
            <a:srgbClr val="E9D9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83" name="Google Shape;583;g64ba66fe38_0_35"/>
          <p:cNvSpPr/>
          <p:nvPr/>
        </p:nvSpPr>
        <p:spPr>
          <a:xfrm>
            <a:off x="4697107" y="3947426"/>
            <a:ext cx="549600" cy="412200"/>
          </a:xfrm>
          <a:prstGeom prst="foldedCorner">
            <a:avLst>
              <a:gd fmla="val 16667" name="adj"/>
            </a:avLst>
          </a:prstGeom>
          <a:solidFill>
            <a:srgbClr val="E9D9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84" name="Google Shape;584;g64ba66fe38_0_35"/>
          <p:cNvSpPr/>
          <p:nvPr/>
        </p:nvSpPr>
        <p:spPr>
          <a:xfrm>
            <a:off x="5409793" y="4147154"/>
            <a:ext cx="549600" cy="412200"/>
          </a:xfrm>
          <a:prstGeom prst="foldedCorner">
            <a:avLst>
              <a:gd fmla="val 16667" name="adj"/>
            </a:avLst>
          </a:prstGeom>
          <a:solidFill>
            <a:srgbClr val="E9D9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85" name="Google Shape;585;g64ba66fe38_0_35"/>
          <p:cNvSpPr/>
          <p:nvPr/>
        </p:nvSpPr>
        <p:spPr>
          <a:xfrm>
            <a:off x="6017336" y="3958813"/>
            <a:ext cx="549600" cy="412200"/>
          </a:xfrm>
          <a:prstGeom prst="foldedCorner">
            <a:avLst>
              <a:gd fmla="val 16667" name="adj"/>
            </a:avLst>
          </a:prstGeom>
          <a:solidFill>
            <a:srgbClr val="E9D9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86" name="Google Shape;586;g64ba66fe38_0_35"/>
          <p:cNvSpPr/>
          <p:nvPr/>
        </p:nvSpPr>
        <p:spPr>
          <a:xfrm>
            <a:off x="1075533" y="2614257"/>
            <a:ext cx="1211100" cy="660900"/>
          </a:xfrm>
          <a:prstGeom prst="foldedCorner">
            <a:avLst>
              <a:gd fmla="val 16667" name="adj"/>
            </a:avLst>
          </a:prstGeom>
          <a:solidFill>
            <a:srgbClr val="F6AE2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Lato Black"/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learner hears about opportunity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g64ba66fe38_0_35"/>
          <p:cNvSpPr/>
          <p:nvPr/>
        </p:nvSpPr>
        <p:spPr>
          <a:xfrm>
            <a:off x="2677568" y="2626490"/>
            <a:ext cx="777600" cy="424200"/>
          </a:xfrm>
          <a:prstGeom prst="foldedCorner">
            <a:avLst>
              <a:gd fmla="val 16667" name="adj"/>
            </a:avLst>
          </a:prstGeom>
          <a:solidFill>
            <a:srgbClr val="F6AE2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88" name="Google Shape;588;g64ba66fe38_0_35"/>
          <p:cNvSpPr/>
          <p:nvPr/>
        </p:nvSpPr>
        <p:spPr>
          <a:xfrm>
            <a:off x="4189224" y="2607600"/>
            <a:ext cx="777600" cy="424200"/>
          </a:xfrm>
          <a:prstGeom prst="foldedCorner">
            <a:avLst>
              <a:gd fmla="val 16667" name="adj"/>
            </a:avLst>
          </a:prstGeom>
          <a:solidFill>
            <a:srgbClr val="F6AE2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89" name="Google Shape;589;g64ba66fe38_0_35"/>
          <p:cNvSpPr/>
          <p:nvPr/>
        </p:nvSpPr>
        <p:spPr>
          <a:xfrm>
            <a:off x="5570691" y="2600220"/>
            <a:ext cx="777600" cy="424200"/>
          </a:xfrm>
          <a:prstGeom prst="foldedCorner">
            <a:avLst>
              <a:gd fmla="val 16667" name="adj"/>
            </a:avLst>
          </a:prstGeom>
          <a:solidFill>
            <a:srgbClr val="F6AE2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90" name="Google Shape;590;g64ba66fe38_0_35"/>
          <p:cNvSpPr/>
          <p:nvPr/>
        </p:nvSpPr>
        <p:spPr>
          <a:xfrm>
            <a:off x="1674325" y="3895697"/>
            <a:ext cx="821700" cy="616200"/>
          </a:xfrm>
          <a:prstGeom prst="foldedCorner">
            <a:avLst>
              <a:gd fmla="val 16667" name="adj"/>
            </a:avLst>
          </a:prstGeom>
          <a:solidFill>
            <a:srgbClr val="E9D9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Lato Black"/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Pre-Test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64ba66fe38_0_49"/>
          <p:cNvSpPr txBox="1"/>
          <p:nvPr>
            <p:ph type="title"/>
          </p:nvPr>
        </p:nvSpPr>
        <p:spPr>
          <a:xfrm>
            <a:off x="718796" y="296211"/>
            <a:ext cx="10406100" cy="7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CCC1"/>
              </a:buClr>
              <a:buSzPts val="4200"/>
              <a:buFont typeface="Lato Black"/>
              <a:buNone/>
            </a:pPr>
            <a:r>
              <a:rPr lang="en-US" sz="420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  <a:t>Your Student’s Journey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596" name="Google Shape;596;g64ba66fe38_0_49"/>
          <p:cNvPicPr preferRelativeResize="0"/>
          <p:nvPr/>
        </p:nvPicPr>
        <p:blipFill rotWithShape="1">
          <a:blip r:embed="rId3">
            <a:alphaModFix/>
          </a:blip>
          <a:srcRect b="0" l="0" r="0" t="6226"/>
          <a:stretch/>
        </p:blipFill>
        <p:spPr>
          <a:xfrm>
            <a:off x="567875" y="1683026"/>
            <a:ext cx="6345934" cy="3197471"/>
          </a:xfrm>
          <a:prstGeom prst="rect">
            <a:avLst/>
          </a:prstGeom>
          <a:noFill/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597" name="Google Shape;597;g64ba66fe38_0_49"/>
          <p:cNvGrpSpPr/>
          <p:nvPr/>
        </p:nvGrpSpPr>
        <p:grpSpPr>
          <a:xfrm>
            <a:off x="7929741" y="1658320"/>
            <a:ext cx="3786972" cy="1760850"/>
            <a:chOff x="1640095" y="2436024"/>
            <a:chExt cx="3786972" cy="2347800"/>
          </a:xfrm>
        </p:grpSpPr>
        <p:sp>
          <p:nvSpPr>
            <p:cNvPr id="598" name="Google Shape;598;g64ba66fe38_0_49"/>
            <p:cNvSpPr/>
            <p:nvPr/>
          </p:nvSpPr>
          <p:spPr>
            <a:xfrm>
              <a:off x="1902810" y="2436024"/>
              <a:ext cx="3500700" cy="2347800"/>
            </a:xfrm>
            <a:prstGeom prst="roundRect">
              <a:avLst>
                <a:gd fmla="val 10451" name="adj"/>
              </a:avLst>
            </a:prstGeom>
            <a:solidFill>
              <a:schemeClr val="lt1"/>
            </a:solidFill>
            <a:ln cap="flat" cmpd="sng" w="254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Helvetica Neue Light"/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599" name="Google Shape;599;g64ba66fe38_0_49"/>
            <p:cNvSpPr/>
            <p:nvPr/>
          </p:nvSpPr>
          <p:spPr>
            <a:xfrm>
              <a:off x="2120767" y="2562041"/>
              <a:ext cx="3306300" cy="206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74748"/>
                </a:buClr>
                <a:buSzPts val="1600"/>
                <a:buFont typeface="Lato Black"/>
                <a:buNone/>
              </a:pPr>
              <a:r>
                <a:rPr b="0" i="0" lang="en-US" sz="1600" u="none" cap="none" strike="noStrike">
                  <a:solidFill>
                    <a:srgbClr val="474748"/>
                  </a:solidFill>
                  <a:latin typeface="Lato Black"/>
                  <a:ea typeface="Lato Black"/>
                  <a:cs typeface="Lato Black"/>
                  <a:sym typeface="Lato Black"/>
                </a:rPr>
                <a:t>For each major Action, identify</a:t>
              </a:r>
              <a:r>
                <a:rPr b="1" i="0" lang="en-US" sz="1600" u="none" cap="none" strike="noStrike">
                  <a:solidFill>
                    <a:srgbClr val="474748"/>
                  </a:solidFill>
                  <a:latin typeface="Lato Black"/>
                  <a:ea typeface="Lato Black"/>
                  <a:cs typeface="Lato Black"/>
                  <a:sym typeface="Lato Black"/>
                </a:rPr>
                <a:t> the </a:t>
              </a:r>
              <a:r>
                <a:rPr b="1" i="0" lang="en-US" sz="1600" u="none" cap="none" strike="noStrike">
                  <a:solidFill>
                    <a:schemeClr val="accen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Emotional State </a:t>
              </a:r>
              <a:r>
                <a:rPr b="1" i="0" lang="en-US" sz="1600" u="none" cap="none" strike="noStrike">
                  <a:solidFill>
                    <a:srgbClr val="474748"/>
                  </a:solidFill>
                  <a:latin typeface="Lato Black"/>
                  <a:ea typeface="Lato Black"/>
                  <a:cs typeface="Lato Black"/>
                  <a:sym typeface="Lato Black"/>
                </a:rPr>
                <a:t>of your student and use the round “Smiley” sticker, mapping it on your poster.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g64ba66fe38_0_49"/>
            <p:cNvSpPr/>
            <p:nvPr/>
          </p:nvSpPr>
          <p:spPr>
            <a:xfrm>
              <a:off x="1640095" y="3713968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Lato Black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3</a:t>
              </a:r>
              <a:endParaRPr b="0" i="0" sz="105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601" name="Google Shape;601;g64ba66fe38_0_49"/>
          <p:cNvSpPr/>
          <p:nvPr/>
        </p:nvSpPr>
        <p:spPr>
          <a:xfrm>
            <a:off x="7031928" y="2655447"/>
            <a:ext cx="825600" cy="2874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02" name="Google Shape;602;g64ba66fe38_0_49"/>
          <p:cNvSpPr txBox="1"/>
          <p:nvPr/>
        </p:nvSpPr>
        <p:spPr>
          <a:xfrm>
            <a:off x="847885" y="2046763"/>
            <a:ext cx="53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ermanent Marker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g64ba66fe38_0_49"/>
          <p:cNvSpPr txBox="1"/>
          <p:nvPr/>
        </p:nvSpPr>
        <p:spPr>
          <a:xfrm>
            <a:off x="2359357" y="2065653"/>
            <a:ext cx="53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ermanent Marker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g64ba66fe38_0_49"/>
          <p:cNvSpPr txBox="1"/>
          <p:nvPr/>
        </p:nvSpPr>
        <p:spPr>
          <a:xfrm>
            <a:off x="3857957" y="2065653"/>
            <a:ext cx="53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ermanent Marker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g64ba66fe38_0_49"/>
          <p:cNvSpPr txBox="1"/>
          <p:nvPr/>
        </p:nvSpPr>
        <p:spPr>
          <a:xfrm>
            <a:off x="5343685" y="2060423"/>
            <a:ext cx="53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ermanent Marker"/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g64ba66fe38_0_49"/>
          <p:cNvSpPr/>
          <p:nvPr/>
        </p:nvSpPr>
        <p:spPr>
          <a:xfrm>
            <a:off x="3334503" y="3680464"/>
            <a:ext cx="549600" cy="412200"/>
          </a:xfrm>
          <a:prstGeom prst="foldedCorner">
            <a:avLst>
              <a:gd fmla="val 16667" name="adj"/>
            </a:avLst>
          </a:prstGeom>
          <a:solidFill>
            <a:srgbClr val="E9D9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07" name="Google Shape;607;g64ba66fe38_0_49"/>
          <p:cNvSpPr/>
          <p:nvPr/>
        </p:nvSpPr>
        <p:spPr>
          <a:xfrm>
            <a:off x="4186768" y="3403101"/>
            <a:ext cx="549600" cy="412200"/>
          </a:xfrm>
          <a:prstGeom prst="foldedCorner">
            <a:avLst>
              <a:gd fmla="val 16667" name="adj"/>
            </a:avLst>
          </a:prstGeom>
          <a:solidFill>
            <a:srgbClr val="E9D9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08" name="Google Shape;608;g64ba66fe38_0_49"/>
          <p:cNvSpPr/>
          <p:nvPr/>
        </p:nvSpPr>
        <p:spPr>
          <a:xfrm>
            <a:off x="4821092" y="3451480"/>
            <a:ext cx="549600" cy="412200"/>
          </a:xfrm>
          <a:prstGeom prst="foldedCorner">
            <a:avLst>
              <a:gd fmla="val 16667" name="adj"/>
            </a:avLst>
          </a:prstGeom>
          <a:solidFill>
            <a:srgbClr val="E9D9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09" name="Google Shape;609;g64ba66fe38_0_49"/>
          <p:cNvSpPr/>
          <p:nvPr/>
        </p:nvSpPr>
        <p:spPr>
          <a:xfrm>
            <a:off x="5533779" y="3651208"/>
            <a:ext cx="549600" cy="412200"/>
          </a:xfrm>
          <a:prstGeom prst="foldedCorner">
            <a:avLst>
              <a:gd fmla="val 16667" name="adj"/>
            </a:avLst>
          </a:prstGeom>
          <a:solidFill>
            <a:srgbClr val="E9D9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0" name="Google Shape;610;g64ba66fe38_0_49"/>
          <p:cNvSpPr/>
          <p:nvPr/>
        </p:nvSpPr>
        <p:spPr>
          <a:xfrm>
            <a:off x="6141321" y="3462867"/>
            <a:ext cx="549600" cy="412200"/>
          </a:xfrm>
          <a:prstGeom prst="foldedCorner">
            <a:avLst>
              <a:gd fmla="val 16667" name="adj"/>
            </a:avLst>
          </a:prstGeom>
          <a:solidFill>
            <a:srgbClr val="E9D9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1" name="Google Shape;611;g64ba66fe38_0_49"/>
          <p:cNvSpPr/>
          <p:nvPr/>
        </p:nvSpPr>
        <p:spPr>
          <a:xfrm>
            <a:off x="2801553" y="2130544"/>
            <a:ext cx="777600" cy="424200"/>
          </a:xfrm>
          <a:prstGeom prst="foldedCorner">
            <a:avLst>
              <a:gd fmla="val 16667" name="adj"/>
            </a:avLst>
          </a:prstGeom>
          <a:solidFill>
            <a:srgbClr val="F6AE2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2" name="Google Shape;612;g64ba66fe38_0_49"/>
          <p:cNvSpPr/>
          <p:nvPr/>
        </p:nvSpPr>
        <p:spPr>
          <a:xfrm>
            <a:off x="4313209" y="2111654"/>
            <a:ext cx="777600" cy="424200"/>
          </a:xfrm>
          <a:prstGeom prst="foldedCorner">
            <a:avLst>
              <a:gd fmla="val 16667" name="adj"/>
            </a:avLst>
          </a:prstGeom>
          <a:solidFill>
            <a:srgbClr val="F6AE2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3" name="Google Shape;613;g64ba66fe38_0_49"/>
          <p:cNvSpPr/>
          <p:nvPr/>
        </p:nvSpPr>
        <p:spPr>
          <a:xfrm>
            <a:off x="5694676" y="2104274"/>
            <a:ext cx="777600" cy="424200"/>
          </a:xfrm>
          <a:prstGeom prst="foldedCorner">
            <a:avLst>
              <a:gd fmla="val 16667" name="adj"/>
            </a:avLst>
          </a:prstGeom>
          <a:solidFill>
            <a:srgbClr val="F6AE2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14" name="Google Shape;614;g64ba66fe38_0_49"/>
          <p:cNvPicPr preferRelativeResize="0"/>
          <p:nvPr/>
        </p:nvPicPr>
        <p:blipFill rotWithShape="1">
          <a:blip r:embed="rId4">
            <a:alphaModFix/>
          </a:blip>
          <a:srcRect b="71745" l="0" r="79334" t="0"/>
          <a:stretch/>
        </p:blipFill>
        <p:spPr>
          <a:xfrm flipH="1">
            <a:off x="2420264" y="2627416"/>
            <a:ext cx="230192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g64ba66fe38_0_49"/>
          <p:cNvPicPr preferRelativeResize="0"/>
          <p:nvPr/>
        </p:nvPicPr>
        <p:blipFill rotWithShape="1">
          <a:blip r:embed="rId4">
            <a:alphaModFix/>
          </a:blip>
          <a:srcRect b="36191" l="79583" r="0" t="35713"/>
          <a:stretch/>
        </p:blipFill>
        <p:spPr>
          <a:xfrm flipH="1">
            <a:off x="3341507" y="2827294"/>
            <a:ext cx="228692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g64ba66fe38_0_49"/>
          <p:cNvPicPr preferRelativeResize="0"/>
          <p:nvPr/>
        </p:nvPicPr>
        <p:blipFill rotWithShape="1">
          <a:blip r:embed="rId4">
            <a:alphaModFix/>
          </a:blip>
          <a:srcRect b="71745" l="0" r="79334" t="0"/>
          <a:stretch/>
        </p:blipFill>
        <p:spPr>
          <a:xfrm flipH="1">
            <a:off x="4365900" y="2684714"/>
            <a:ext cx="230192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g64ba66fe38_0_49"/>
          <p:cNvPicPr preferRelativeResize="0"/>
          <p:nvPr/>
        </p:nvPicPr>
        <p:blipFill rotWithShape="1">
          <a:blip r:embed="rId4">
            <a:alphaModFix/>
          </a:blip>
          <a:srcRect b="36191" l="79583" r="0" t="35713"/>
          <a:stretch/>
        </p:blipFill>
        <p:spPr>
          <a:xfrm flipH="1">
            <a:off x="5391794" y="2865038"/>
            <a:ext cx="228692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g64ba66fe38_0_49"/>
          <p:cNvPicPr preferRelativeResize="0"/>
          <p:nvPr/>
        </p:nvPicPr>
        <p:blipFill rotWithShape="1">
          <a:blip r:embed="rId4">
            <a:alphaModFix/>
          </a:blip>
          <a:srcRect b="71802" l="79367" r="0" t="0"/>
          <a:stretch/>
        </p:blipFill>
        <p:spPr>
          <a:xfrm flipH="1">
            <a:off x="6416189" y="3082919"/>
            <a:ext cx="230273" cy="171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9" name="Google Shape;619;g64ba66fe38_0_49"/>
          <p:cNvCxnSpPr>
            <a:stCxn id="620" idx="1"/>
            <a:endCxn id="614" idx="3"/>
          </p:cNvCxnSpPr>
          <p:nvPr/>
        </p:nvCxnSpPr>
        <p:spPr>
          <a:xfrm flipH="1" rot="10800000">
            <a:off x="1472212" y="2713109"/>
            <a:ext cx="948000" cy="410100"/>
          </a:xfrm>
          <a:prstGeom prst="straightConnector1">
            <a:avLst/>
          </a:prstGeom>
          <a:noFill/>
          <a:ln cap="flat" cmpd="sng" w="9525">
            <a:solidFill>
              <a:srgbClr val="00872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1" name="Google Shape;621;g64ba66fe38_0_49"/>
          <p:cNvCxnSpPr>
            <a:stCxn id="615" idx="1"/>
            <a:endCxn id="616" idx="3"/>
          </p:cNvCxnSpPr>
          <p:nvPr/>
        </p:nvCxnSpPr>
        <p:spPr>
          <a:xfrm flipH="1" rot="10800000">
            <a:off x="3570199" y="2770519"/>
            <a:ext cx="795600" cy="142500"/>
          </a:xfrm>
          <a:prstGeom prst="straightConnector1">
            <a:avLst/>
          </a:prstGeom>
          <a:noFill/>
          <a:ln cap="flat" cmpd="sng" w="9525">
            <a:solidFill>
              <a:srgbClr val="00872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2" name="Google Shape;622;g64ba66fe38_0_49"/>
          <p:cNvCxnSpPr>
            <a:stCxn id="614" idx="1"/>
            <a:endCxn id="615" idx="3"/>
          </p:cNvCxnSpPr>
          <p:nvPr/>
        </p:nvCxnSpPr>
        <p:spPr>
          <a:xfrm>
            <a:off x="2650456" y="2713141"/>
            <a:ext cx="691200" cy="199800"/>
          </a:xfrm>
          <a:prstGeom prst="straightConnector1">
            <a:avLst/>
          </a:prstGeom>
          <a:noFill/>
          <a:ln cap="flat" cmpd="sng" w="9525">
            <a:solidFill>
              <a:srgbClr val="00872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3" name="Google Shape;623;g64ba66fe38_0_49"/>
          <p:cNvCxnSpPr>
            <a:stCxn id="616" idx="1"/>
            <a:endCxn id="617" idx="3"/>
          </p:cNvCxnSpPr>
          <p:nvPr/>
        </p:nvCxnSpPr>
        <p:spPr>
          <a:xfrm>
            <a:off x="4596092" y="2770439"/>
            <a:ext cx="795600" cy="180300"/>
          </a:xfrm>
          <a:prstGeom prst="straightConnector1">
            <a:avLst/>
          </a:prstGeom>
          <a:noFill/>
          <a:ln cap="flat" cmpd="sng" w="9525">
            <a:solidFill>
              <a:srgbClr val="00872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4" name="Google Shape;624;g64ba66fe38_0_49"/>
          <p:cNvCxnSpPr>
            <a:stCxn id="617" idx="1"/>
            <a:endCxn id="618" idx="3"/>
          </p:cNvCxnSpPr>
          <p:nvPr/>
        </p:nvCxnSpPr>
        <p:spPr>
          <a:xfrm>
            <a:off x="5620486" y="2950763"/>
            <a:ext cx="795600" cy="217800"/>
          </a:xfrm>
          <a:prstGeom prst="straightConnector1">
            <a:avLst/>
          </a:prstGeom>
          <a:noFill/>
          <a:ln cap="flat" cmpd="sng" w="9525">
            <a:solidFill>
              <a:srgbClr val="008728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25" name="Google Shape;625;g64ba66fe38_0_49"/>
          <p:cNvGrpSpPr/>
          <p:nvPr/>
        </p:nvGrpSpPr>
        <p:grpSpPr>
          <a:xfrm>
            <a:off x="7929741" y="3595605"/>
            <a:ext cx="3763415" cy="1552725"/>
            <a:chOff x="1640095" y="2713691"/>
            <a:chExt cx="3763415" cy="2070300"/>
          </a:xfrm>
        </p:grpSpPr>
        <p:sp>
          <p:nvSpPr>
            <p:cNvPr id="626" name="Google Shape;626;g64ba66fe38_0_49"/>
            <p:cNvSpPr/>
            <p:nvPr/>
          </p:nvSpPr>
          <p:spPr>
            <a:xfrm>
              <a:off x="1902810" y="2713691"/>
              <a:ext cx="3500700" cy="2070300"/>
            </a:xfrm>
            <a:prstGeom prst="roundRect">
              <a:avLst>
                <a:gd fmla="val 10451" name="adj"/>
              </a:avLst>
            </a:prstGeom>
            <a:solidFill>
              <a:schemeClr val="lt1"/>
            </a:solidFill>
            <a:ln cap="flat" cmpd="sng" w="254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Helvetica Neue Light"/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627" name="Google Shape;627;g64ba66fe38_0_49"/>
            <p:cNvSpPr/>
            <p:nvPr/>
          </p:nvSpPr>
          <p:spPr>
            <a:xfrm>
              <a:off x="2141431" y="2830680"/>
              <a:ext cx="3161100" cy="17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74748"/>
                </a:buClr>
                <a:buSzPts val="1600"/>
                <a:buFont typeface="Lato Black"/>
                <a:buNone/>
              </a:pPr>
              <a:r>
                <a:rPr b="0" i="0" lang="en-US" sz="1600" u="none" cap="none" strike="noStrike">
                  <a:solidFill>
                    <a:srgbClr val="474748"/>
                  </a:solidFill>
                  <a:latin typeface="Lato Black"/>
                  <a:ea typeface="Lato Black"/>
                  <a:cs typeface="Lato Black"/>
                  <a:sym typeface="Lato Black"/>
                </a:rPr>
                <a:t>For each major Action, identify the potential opportunities: this could be bringing in other partners, technology, etc.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g64ba66fe38_0_49"/>
            <p:cNvSpPr/>
            <p:nvPr/>
          </p:nvSpPr>
          <p:spPr>
            <a:xfrm>
              <a:off x="1640095" y="3713968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Lato Black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4</a:t>
              </a:r>
              <a:endParaRPr b="0" i="0" sz="105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629" name="Google Shape;629;g64ba66fe38_0_49"/>
          <p:cNvSpPr/>
          <p:nvPr/>
        </p:nvSpPr>
        <p:spPr>
          <a:xfrm>
            <a:off x="7031928" y="4384485"/>
            <a:ext cx="825600" cy="2874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30" name="Google Shape;630;g64ba66fe38_0_49"/>
          <p:cNvSpPr/>
          <p:nvPr/>
        </p:nvSpPr>
        <p:spPr>
          <a:xfrm>
            <a:off x="3038759" y="4387068"/>
            <a:ext cx="549600" cy="412200"/>
          </a:xfrm>
          <a:prstGeom prst="foldedCorner">
            <a:avLst>
              <a:gd fmla="val 16667" name="adj"/>
            </a:avLst>
          </a:prstGeom>
          <a:solidFill>
            <a:srgbClr val="F4A36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31" name="Google Shape;631;g64ba66fe38_0_49"/>
          <p:cNvSpPr/>
          <p:nvPr/>
        </p:nvSpPr>
        <p:spPr>
          <a:xfrm>
            <a:off x="3936916" y="4288773"/>
            <a:ext cx="549600" cy="412200"/>
          </a:xfrm>
          <a:prstGeom prst="foldedCorner">
            <a:avLst>
              <a:gd fmla="val 16667" name="adj"/>
            </a:avLst>
          </a:prstGeom>
          <a:solidFill>
            <a:srgbClr val="F4A36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32" name="Google Shape;632;g64ba66fe38_0_49"/>
          <p:cNvSpPr/>
          <p:nvPr/>
        </p:nvSpPr>
        <p:spPr>
          <a:xfrm>
            <a:off x="4866784" y="4346869"/>
            <a:ext cx="549600" cy="412200"/>
          </a:xfrm>
          <a:prstGeom prst="foldedCorner">
            <a:avLst>
              <a:gd fmla="val 16667" name="adj"/>
            </a:avLst>
          </a:prstGeom>
          <a:solidFill>
            <a:srgbClr val="F4A36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33" name="Google Shape;633;g64ba66fe38_0_49"/>
          <p:cNvSpPr/>
          <p:nvPr/>
        </p:nvSpPr>
        <p:spPr>
          <a:xfrm>
            <a:off x="5800528" y="4382616"/>
            <a:ext cx="549600" cy="412200"/>
          </a:xfrm>
          <a:prstGeom prst="foldedCorner">
            <a:avLst>
              <a:gd fmla="val 16667" name="adj"/>
            </a:avLst>
          </a:prstGeom>
          <a:solidFill>
            <a:srgbClr val="F4A36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34" name="Google Shape;634;g64ba66fe38_0_49"/>
          <p:cNvSpPr/>
          <p:nvPr/>
        </p:nvSpPr>
        <p:spPr>
          <a:xfrm>
            <a:off x="2724716" y="3426531"/>
            <a:ext cx="549600" cy="412200"/>
          </a:xfrm>
          <a:prstGeom prst="foldedCorner">
            <a:avLst>
              <a:gd fmla="val 16667" name="adj"/>
            </a:avLst>
          </a:prstGeom>
          <a:solidFill>
            <a:srgbClr val="E9D9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35" name="Google Shape;635;g64ba66fe38_0_49"/>
          <p:cNvSpPr/>
          <p:nvPr/>
        </p:nvSpPr>
        <p:spPr>
          <a:xfrm>
            <a:off x="1199519" y="2118311"/>
            <a:ext cx="1211100" cy="660900"/>
          </a:xfrm>
          <a:prstGeom prst="foldedCorner">
            <a:avLst>
              <a:gd fmla="val 16667" name="adj"/>
            </a:avLst>
          </a:prstGeom>
          <a:solidFill>
            <a:srgbClr val="F6AE2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Lato Black"/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learner hears about opportunity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Google Shape;620;g64ba66fe38_0_49"/>
          <p:cNvPicPr preferRelativeResize="0"/>
          <p:nvPr/>
        </p:nvPicPr>
        <p:blipFill rotWithShape="1">
          <a:blip r:embed="rId4">
            <a:alphaModFix/>
          </a:blip>
          <a:srcRect b="71802" l="79367" r="0" t="0"/>
          <a:stretch/>
        </p:blipFill>
        <p:spPr>
          <a:xfrm flipH="1">
            <a:off x="1241939" y="3037484"/>
            <a:ext cx="230273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g64ba66fe38_0_49"/>
          <p:cNvSpPr/>
          <p:nvPr/>
        </p:nvSpPr>
        <p:spPr>
          <a:xfrm>
            <a:off x="1805201" y="4345512"/>
            <a:ext cx="889200" cy="616200"/>
          </a:xfrm>
          <a:prstGeom prst="foldedCorner">
            <a:avLst>
              <a:gd fmla="val 16667" name="adj"/>
            </a:avLst>
          </a:prstGeom>
          <a:solidFill>
            <a:srgbClr val="F4A36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 Black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Asst. w/ Entry Forms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g64ba66fe38_0_49"/>
          <p:cNvSpPr/>
          <p:nvPr/>
        </p:nvSpPr>
        <p:spPr>
          <a:xfrm>
            <a:off x="1076884" y="4396942"/>
            <a:ext cx="549600" cy="412200"/>
          </a:xfrm>
          <a:prstGeom prst="foldedCorner">
            <a:avLst>
              <a:gd fmla="val 16667" name="adj"/>
            </a:avLst>
          </a:prstGeom>
          <a:solidFill>
            <a:srgbClr val="F4A36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38" name="Google Shape;638;g64ba66fe38_0_49"/>
          <p:cNvSpPr/>
          <p:nvPr/>
        </p:nvSpPr>
        <p:spPr>
          <a:xfrm>
            <a:off x="938405" y="3585993"/>
            <a:ext cx="821700" cy="616200"/>
          </a:xfrm>
          <a:prstGeom prst="foldedCorner">
            <a:avLst>
              <a:gd fmla="val 16667" name="adj"/>
            </a:avLst>
          </a:prstGeom>
          <a:solidFill>
            <a:srgbClr val="E9D9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Lato Black"/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School Visit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g64ba66fe38_0_49"/>
          <p:cNvSpPr/>
          <p:nvPr/>
        </p:nvSpPr>
        <p:spPr>
          <a:xfrm>
            <a:off x="1835425" y="3407197"/>
            <a:ext cx="821700" cy="616200"/>
          </a:xfrm>
          <a:prstGeom prst="foldedCorner">
            <a:avLst>
              <a:gd fmla="val 16667" name="adj"/>
            </a:avLst>
          </a:prstGeom>
          <a:solidFill>
            <a:srgbClr val="E9D9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Lato Black"/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Pre-Test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61d20ec08a_0_1122"/>
          <p:cNvSpPr txBox="1"/>
          <p:nvPr>
            <p:ph type="title"/>
          </p:nvPr>
        </p:nvSpPr>
        <p:spPr>
          <a:xfrm>
            <a:off x="838200" y="16033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sz="5400"/>
              <a:t>Key Considerations</a:t>
            </a:r>
            <a:endParaRPr sz="54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7622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50" name="Google Shape;650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6000"/>
              <a:t>Successes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6000"/>
              <a:t>Challenges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61d20ec08a_0_1085"/>
          <p:cNvSpPr txBox="1"/>
          <p:nvPr>
            <p:ph type="title"/>
          </p:nvPr>
        </p:nvSpPr>
        <p:spPr>
          <a:xfrm>
            <a:off x="224853" y="10158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534C"/>
              </a:buClr>
              <a:buSzPts val="4800"/>
              <a:buFont typeface="Lato Black"/>
              <a:buNone/>
            </a:pPr>
            <a:r>
              <a:rPr lang="en-US">
                <a:solidFill>
                  <a:schemeClr val="accent1"/>
                </a:solidFill>
              </a:rPr>
              <a:t>Why Use Human-Centered Design? 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23" name="Google Shape;223;g61d20ec08a_0_1085"/>
          <p:cNvSpPr txBox="1"/>
          <p:nvPr/>
        </p:nvSpPr>
        <p:spPr>
          <a:xfrm>
            <a:off x="224852" y="1194222"/>
            <a:ext cx="92238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748"/>
              </a:buClr>
              <a:buSzPts val="2100"/>
              <a:buFont typeface="Lato"/>
              <a:buNone/>
            </a:pPr>
            <a:r>
              <a:rPr b="0" i="0" lang="en-US" sz="21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Human-centered design is a systemic approach to </a:t>
            </a:r>
            <a:br>
              <a:rPr b="0" i="0" lang="en-US" sz="21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US" sz="21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problem solving and is anchored in three core beliefs.</a:t>
            </a:r>
            <a:endParaRPr b="0" i="0" sz="2100" u="none" cap="none" strike="noStrike">
              <a:solidFill>
                <a:srgbClr val="3F3F3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24" name="Google Shape;224;g61d20ec08a_0_1085"/>
          <p:cNvSpPr/>
          <p:nvPr/>
        </p:nvSpPr>
        <p:spPr>
          <a:xfrm>
            <a:off x="1269718" y="4406829"/>
            <a:ext cx="3048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534C"/>
              </a:buClr>
              <a:buSzPts val="2200"/>
              <a:buFont typeface="Lato Black"/>
              <a:buNone/>
            </a:pPr>
            <a:r>
              <a:rPr b="1" i="0" lang="en-US" sz="2200" u="none" cap="none" strike="noStrike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empathy</a:t>
            </a:r>
            <a:endParaRPr b="1" i="0" sz="2200" u="none" cap="none" strike="noStrike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establish a deep understanding of human needs</a:t>
            </a:r>
            <a:endParaRPr b="1" i="0" sz="2200" u="none" cap="none" strike="noStrike">
              <a:solidFill>
                <a:srgbClr val="3F3F3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61d20ec08a_0_1085"/>
          <p:cNvSpPr/>
          <p:nvPr/>
        </p:nvSpPr>
        <p:spPr>
          <a:xfrm>
            <a:off x="4317718" y="4332409"/>
            <a:ext cx="30480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534C"/>
              </a:buClr>
              <a:buSzPts val="2200"/>
              <a:buFont typeface="Lato Black"/>
              <a:buNone/>
            </a:pPr>
            <a:r>
              <a:rPr b="1" i="0" lang="en-US" sz="2200" u="none" cap="none" strike="noStrike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invention</a:t>
            </a:r>
            <a:endParaRPr b="1" i="0" sz="2200" u="none" cap="none" strike="noStrike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discover new possibilities</a:t>
            </a:r>
            <a:endParaRPr b="1" i="0" sz="2200" u="none" cap="none" strike="noStrike">
              <a:solidFill>
                <a:srgbClr val="3F3F3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61d20ec08a_0_1085"/>
          <p:cNvSpPr/>
          <p:nvPr/>
        </p:nvSpPr>
        <p:spPr>
          <a:xfrm>
            <a:off x="7365718" y="4407776"/>
            <a:ext cx="30480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534C"/>
              </a:buClr>
              <a:buSzPts val="2200"/>
              <a:buFont typeface="Lato Black"/>
              <a:buNone/>
            </a:pPr>
            <a:r>
              <a:rPr b="1" i="0" lang="en-US" sz="2200" u="none" cap="none" strike="noStrike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iteration</a:t>
            </a:r>
            <a:endParaRPr b="1" i="0" sz="2200" u="none" cap="none" strike="noStrike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use initial solutions as stepping stones to greater impact</a:t>
            </a:r>
            <a:endParaRPr b="1" i="0" sz="2200" u="none" cap="none" strike="noStrike">
              <a:solidFill>
                <a:srgbClr val="3F3F3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g61d20ec08a_0_1085"/>
          <p:cNvPicPr preferRelativeResize="0"/>
          <p:nvPr/>
        </p:nvPicPr>
        <p:blipFill rotWithShape="1">
          <a:blip r:embed="rId3">
            <a:alphaModFix amt="95000"/>
          </a:blip>
          <a:srcRect b="0" l="0" r="0" t="0"/>
          <a:stretch/>
        </p:blipFill>
        <p:spPr>
          <a:xfrm>
            <a:off x="1902070" y="2494188"/>
            <a:ext cx="1676448" cy="1648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61d20ec08a_0_10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8768" y="2432803"/>
            <a:ext cx="1485899" cy="1547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61d20ec08a_0_10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65918" y="2609419"/>
            <a:ext cx="822717" cy="137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61d20ec08a_0_10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787187">
            <a:off x="7734879" y="2702475"/>
            <a:ext cx="1299936" cy="1299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61d20ec08a_0_996"/>
          <p:cNvSpPr txBox="1"/>
          <p:nvPr>
            <p:ph type="title"/>
          </p:nvPr>
        </p:nvSpPr>
        <p:spPr>
          <a:xfrm>
            <a:off x="838200" y="347663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E4D4"/>
              </a:buClr>
              <a:buSzPts val="6000"/>
              <a:buFont typeface="Calibri"/>
              <a:buNone/>
            </a:pPr>
            <a:r>
              <a:rPr lang="en-US"/>
              <a:t>Pathways to Scale</a:t>
            </a:r>
            <a:endParaRPr/>
          </a:p>
        </p:txBody>
      </p:sp>
      <p:sp>
        <p:nvSpPr>
          <p:cNvPr id="656" name="Google Shape;656;g61d20ec08a_0_996"/>
          <p:cNvSpPr txBox="1"/>
          <p:nvPr>
            <p:ph idx="1" type="body"/>
          </p:nvPr>
        </p:nvSpPr>
        <p:spPr>
          <a:xfrm>
            <a:off x="838200" y="3227388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32image4934912" id="661" name="Google Shape;661;g61d20ec08a_0_10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0434" y="0"/>
            <a:ext cx="5427644" cy="6703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3"/>
          <p:cNvSpPr txBox="1"/>
          <p:nvPr>
            <p:ph type="title"/>
          </p:nvPr>
        </p:nvSpPr>
        <p:spPr>
          <a:xfrm>
            <a:off x="3320046" y="273685"/>
            <a:ext cx="8752212" cy="6864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7622"/>
              </a:buClr>
              <a:buSzPts val="4400"/>
              <a:buFont typeface="Calibri"/>
              <a:buNone/>
            </a:pPr>
            <a:br>
              <a:rPr lang="en-US" sz="3600"/>
            </a:br>
            <a:br>
              <a:rPr lang="en-US" sz="3600"/>
            </a:br>
            <a:endParaRPr sz="3600"/>
          </a:p>
        </p:txBody>
      </p:sp>
      <p:sp>
        <p:nvSpPr>
          <p:cNvPr id="667" name="Google Shape;667;p23"/>
          <p:cNvSpPr txBox="1"/>
          <p:nvPr>
            <p:ph idx="1" type="body"/>
          </p:nvPr>
        </p:nvSpPr>
        <p:spPr>
          <a:xfrm>
            <a:off x="1162494" y="2154866"/>
            <a:ext cx="9555125" cy="32606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1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40"/>
              <a:buNone/>
            </a:pPr>
            <a:r>
              <a:rPr lang="en-US" sz="5440"/>
              <a:t>Statewide Initiative: 60% of adults ages 25+ holding a post-secondary credential of value by 2025 </a:t>
            </a:r>
            <a:r>
              <a:rPr lang="en-US" sz="3966"/>
              <a:t>(Adopted Maine State Legislature, 2018) </a:t>
            </a:r>
            <a:endParaRPr/>
          </a:p>
          <a:p>
            <a:pPr indent="0" lvl="1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40"/>
          </a:p>
          <a:p>
            <a:pPr indent="0" lvl="0" marL="186262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380"/>
              <a:buNone/>
            </a:pPr>
            <a:r>
              <a:t/>
            </a:r>
            <a:endParaRPr sz="2380"/>
          </a:p>
        </p:txBody>
      </p:sp>
      <p:pic>
        <p:nvPicPr>
          <p:cNvPr id="668" name="Google Shape;66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32768" y="725976"/>
            <a:ext cx="3606800" cy="111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631f8cabeb_0_349"/>
          <p:cNvSpPr txBox="1"/>
          <p:nvPr>
            <p:ph type="title"/>
          </p:nvPr>
        </p:nvSpPr>
        <p:spPr>
          <a:xfrm>
            <a:off x="718796" y="296211"/>
            <a:ext cx="10406100" cy="7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CCC1"/>
              </a:buClr>
              <a:buSzPts val="4200"/>
              <a:buFont typeface="Lato Black"/>
              <a:buNone/>
            </a:pPr>
            <a:r>
              <a:rPr lang="en-US" sz="420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  <a:t>Other Resources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674" name="Google Shape;674;g631f8cabeb_0_3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050" y="3615681"/>
            <a:ext cx="2412876" cy="241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g631f8cabeb_0_3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6325" y="1442500"/>
            <a:ext cx="5050101" cy="29160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676" name="Google Shape;676;g631f8cabeb_0_3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10825" y="3291573"/>
            <a:ext cx="4223624" cy="2855425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"/>
          <p:cNvSpPr txBox="1"/>
          <p:nvPr>
            <p:ph type="title"/>
          </p:nvPr>
        </p:nvSpPr>
        <p:spPr>
          <a:xfrm>
            <a:off x="807882" y="779539"/>
            <a:ext cx="8440392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10"/>
              <a:buFont typeface="Calibri"/>
              <a:buNone/>
            </a:pPr>
            <a:r>
              <a:rPr lang="en-US" sz="3968">
                <a:solidFill>
                  <a:srgbClr val="446CA9"/>
                </a:solidFill>
              </a:rPr>
              <a:t>Session Evaluations</a:t>
            </a:r>
            <a:br>
              <a:rPr lang="en-US" sz="2268"/>
            </a:br>
            <a:r>
              <a:rPr lang="en-US" sz="1781"/>
              <a:t>There are two ways to access the session and presenter evaluations:</a:t>
            </a:r>
            <a:endParaRPr sz="1620"/>
          </a:p>
        </p:txBody>
      </p:sp>
      <p:sp>
        <p:nvSpPr>
          <p:cNvPr id="682" name="Google Shape;682;p8"/>
          <p:cNvSpPr txBox="1"/>
          <p:nvPr/>
        </p:nvSpPr>
        <p:spPr>
          <a:xfrm>
            <a:off x="1000387" y="2350169"/>
            <a:ext cx="7547810" cy="3128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6CA9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8"/>
          <p:cNvSpPr txBox="1"/>
          <p:nvPr/>
        </p:nvSpPr>
        <p:spPr>
          <a:xfrm>
            <a:off x="1534491" y="3819782"/>
            <a:ext cx="295729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the mobile app, click on the session you want from the schedule &gt; then scroll down or click on the associated resources &gt; and the </a:t>
            </a:r>
            <a:r>
              <a:rPr b="0" i="0" lang="en-US" sz="1600" u="none" cap="none" strike="noStrike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evaluation </a:t>
            </a: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pop up in the list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8"/>
          <p:cNvSpPr txBox="1"/>
          <p:nvPr/>
        </p:nvSpPr>
        <p:spPr>
          <a:xfrm>
            <a:off x="1556793" y="2585930"/>
            <a:ext cx="277174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online agenda, click on the “</a:t>
            </a:r>
            <a:r>
              <a:rPr b="0" i="0" lang="en-US" sz="1600" u="none" cap="none" strike="noStrike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Evaluate Session</a:t>
            </a: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link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5" name="Google Shape;68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3158" y="1879398"/>
            <a:ext cx="5518484" cy="141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13158" y="3462565"/>
            <a:ext cx="5519942" cy="2232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9"/>
          <p:cNvSpPr txBox="1"/>
          <p:nvPr/>
        </p:nvSpPr>
        <p:spPr>
          <a:xfrm>
            <a:off x="1000387" y="2350169"/>
            <a:ext cx="10542256" cy="3547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Education Design Lab:</a:t>
            </a:r>
            <a:endParaRPr sz="4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microcreds@eddesignlab.org</a:t>
            </a:r>
            <a:endParaRPr sz="4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sz="4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Claire Sullivan:</a:t>
            </a:r>
            <a:endParaRPr sz="4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claires@maine.edu</a:t>
            </a:r>
            <a:endParaRPr sz="4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sz="4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t/>
            </a:r>
            <a:endParaRPr sz="4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9"/>
          <p:cNvSpPr txBox="1"/>
          <p:nvPr>
            <p:ph type="title"/>
          </p:nvPr>
        </p:nvSpPr>
        <p:spPr>
          <a:xfrm>
            <a:off x="839787" y="726281"/>
            <a:ext cx="8424529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>
                <a:solidFill>
                  <a:srgbClr val="446CA9"/>
                </a:solidFill>
              </a:rPr>
              <a:t>Contact Information </a:t>
            </a:r>
            <a:endParaRPr/>
          </a:p>
        </p:txBody>
      </p:sp>
      <p:sp>
        <p:nvSpPr>
          <p:cNvPr id="693" name="Google Shape;693;p9"/>
          <p:cNvSpPr txBox="1"/>
          <p:nvPr/>
        </p:nvSpPr>
        <p:spPr>
          <a:xfrm>
            <a:off x="1303420" y="5943464"/>
            <a:ext cx="9316454" cy="7630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NOTE: This presentation leaves copyright of the content to the presenter. Unless otherwise noted in the materials, uploaded content carries the </a:t>
            </a:r>
            <a:r>
              <a:rPr b="0" i="0" lang="en-US" sz="1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Creative Commons Attribution 4.0 International (CC BY 4.0),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grants usage to the general public, with appropriate credit to the author.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61d20ec08a_0_1101"/>
          <p:cNvSpPr txBox="1"/>
          <p:nvPr>
            <p:ph type="title"/>
          </p:nvPr>
        </p:nvSpPr>
        <p:spPr>
          <a:xfrm>
            <a:off x="120580" y="101580"/>
            <a:ext cx="11984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534C"/>
              </a:buClr>
              <a:buSzPts val="4800"/>
              <a:buFont typeface="Lato Black"/>
              <a:buNone/>
            </a:pPr>
            <a:r>
              <a:rPr lang="en-US">
                <a:solidFill>
                  <a:schemeClr val="accent1"/>
                </a:solidFill>
              </a:rPr>
              <a:t>The Human-Centered Design Process 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236" name="Google Shape;236;g61d20ec08a_0_1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7450" y="1350350"/>
            <a:ext cx="8185573" cy="536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61d20ec08a_0_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6400" y="2605476"/>
            <a:ext cx="1229367" cy="1117023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61d20ec08a_0_166"/>
          <p:cNvSpPr txBox="1"/>
          <p:nvPr>
            <p:ph type="title"/>
          </p:nvPr>
        </p:nvSpPr>
        <p:spPr>
          <a:xfrm>
            <a:off x="224853" y="10158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534C"/>
              </a:buClr>
              <a:buSzPts val="4800"/>
              <a:buFont typeface="Lato Black"/>
              <a:buNone/>
            </a:pPr>
            <a:r>
              <a:rPr lang="en-US">
                <a:solidFill>
                  <a:schemeClr val="accent1"/>
                </a:solidFill>
              </a:rPr>
              <a:t>Design Mindset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43" name="Google Shape;243;g61d20ec08a_0_166"/>
          <p:cNvSpPr/>
          <p:nvPr/>
        </p:nvSpPr>
        <p:spPr>
          <a:xfrm>
            <a:off x="705900" y="2075949"/>
            <a:ext cx="10780200" cy="3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Lato Black"/>
              <a:buNone/>
            </a:pPr>
            <a:r>
              <a:rPr b="0" i="0" lang="en-US" sz="2600" u="none" cap="none" strike="noStrike">
                <a:solidFill>
                  <a:srgbClr val="3F3F3F"/>
                </a:solidFill>
                <a:latin typeface="Lato Black"/>
                <a:ea typeface="Lato Black"/>
                <a:cs typeface="Lato Black"/>
                <a:sym typeface="Lato Black"/>
              </a:rPr>
              <a:t>Balance a design process that could be somewhat </a:t>
            </a:r>
            <a:r>
              <a:rPr b="1" i="0" lang="en-US" sz="2600" u="none" cap="none" strike="noStrike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unfamiliar or even uncomfortable</a:t>
            </a:r>
            <a:r>
              <a:rPr b="0" i="0" lang="en-US" sz="2600" u="none" cap="none" strike="noStrike">
                <a:solidFill>
                  <a:srgbClr val="3F3F3F"/>
                </a:solidFill>
                <a:latin typeface="Lato Black"/>
                <a:ea typeface="Lato Black"/>
                <a:cs typeface="Lato Black"/>
                <a:sym typeface="Lato Black"/>
              </a:rPr>
              <a:t> for some.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t/>
            </a:r>
            <a:endParaRPr b="0" i="0" sz="2600" u="none" cap="none" strike="noStrike">
              <a:solidFill>
                <a:srgbClr val="3F3F3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534C"/>
              </a:buClr>
              <a:buSzPts val="2600"/>
              <a:buFont typeface="Lato Black"/>
              <a:buNone/>
            </a:pPr>
            <a:r>
              <a:rPr b="1" i="0" lang="en-US" sz="2600" u="none" cap="none" strike="noStrike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Let go of the “traditional” mental models</a:t>
            </a:r>
            <a:r>
              <a:rPr b="1" i="0" lang="en-US" sz="2600" u="none" cap="none" strike="noStrike">
                <a:solidFill>
                  <a:srgbClr val="A3D3C9"/>
                </a:solidFill>
                <a:latin typeface="Lato Black"/>
                <a:ea typeface="Lato Black"/>
                <a:cs typeface="Lato Black"/>
                <a:sym typeface="Lato Black"/>
              </a:rPr>
              <a:t> </a:t>
            </a:r>
            <a:r>
              <a:rPr b="0" i="0" lang="en-US" sz="2600" u="none" cap="none" strike="noStrike">
                <a:solidFill>
                  <a:srgbClr val="3F3F3F"/>
                </a:solidFill>
                <a:latin typeface="Lato Black"/>
                <a:ea typeface="Lato Black"/>
                <a:cs typeface="Lato Black"/>
                <a:sym typeface="Lato Black"/>
              </a:rPr>
              <a:t>of education.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t/>
            </a:r>
            <a:endParaRPr b="0" i="0" sz="2600" u="none" cap="none" strike="noStrike">
              <a:solidFill>
                <a:srgbClr val="3F3F3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534C"/>
              </a:buClr>
              <a:buSzPts val="2600"/>
              <a:buFont typeface="Lato Black"/>
              <a:buNone/>
            </a:pPr>
            <a:r>
              <a:rPr b="1" i="0" lang="en-US" sz="2600" u="none" cap="none" strike="noStrike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Suspend what we think we know</a:t>
            </a:r>
            <a:r>
              <a:rPr b="0" i="0" lang="en-US" sz="2600" u="none" cap="none" strike="noStrike">
                <a:solidFill>
                  <a:srgbClr val="D7534C"/>
                </a:solidFill>
                <a:latin typeface="Lato Black"/>
                <a:ea typeface="Lato Black"/>
                <a:cs typeface="Lato Black"/>
                <a:sym typeface="Lato Black"/>
              </a:rPr>
              <a:t> </a:t>
            </a:r>
            <a:r>
              <a:rPr b="0" i="0" lang="en-US" sz="2600" u="none" cap="none" strike="noStrike">
                <a:solidFill>
                  <a:srgbClr val="3F3F3F"/>
                </a:solidFill>
                <a:latin typeface="Lato Black"/>
                <a:ea typeface="Lato Black"/>
                <a:cs typeface="Lato Black"/>
                <a:sym typeface="Lato Black"/>
              </a:rPr>
              <a:t>about how to solve this problem and explore possibilities.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ead with Gears" id="244" name="Google Shape;244;g61d20ec08a_0_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4695" y="2723949"/>
            <a:ext cx="998575" cy="99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61d20ec08a_0_166"/>
          <p:cNvSpPr txBox="1"/>
          <p:nvPr/>
        </p:nvSpPr>
        <p:spPr>
          <a:xfrm>
            <a:off x="2312894" y="6266178"/>
            <a:ext cx="3257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 Light"/>
              <a:buNone/>
            </a:pPr>
            <a:r>
              <a:rPr b="0" i="0" lang="en-US" sz="1600" u="none" cap="none" strike="noStrike">
                <a:solidFill>
                  <a:srgbClr val="3F3F3F"/>
                </a:solidFill>
                <a:latin typeface="Lato Light"/>
                <a:ea typeface="Lato Light"/>
                <a:cs typeface="Lato Light"/>
                <a:sym typeface="Lato Light"/>
              </a:rPr>
              <a:t>| Design Process + Design Mindset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61d20ec08a_0_166"/>
          <p:cNvSpPr/>
          <p:nvPr/>
        </p:nvSpPr>
        <p:spPr>
          <a:xfrm>
            <a:off x="9764475" y="5927275"/>
            <a:ext cx="2427600" cy="93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g61d20ec08a_0_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01084" y="6266176"/>
            <a:ext cx="1084295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"/>
          <p:cNvSpPr txBox="1"/>
          <p:nvPr/>
        </p:nvSpPr>
        <p:spPr>
          <a:xfrm>
            <a:off x="422013" y="306715"/>
            <a:ext cx="9864900" cy="8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b="0" i="0" lang="en-US" sz="5100" u="none" cap="none" strike="noStrike">
                <a:solidFill>
                  <a:srgbClr val="474748"/>
                </a:solidFill>
                <a:latin typeface="Lato Black"/>
                <a:ea typeface="Lato Black"/>
                <a:cs typeface="Lato Black"/>
                <a:sym typeface="Lato Black"/>
              </a:rPr>
              <a:t>The Lab’s 21</a:t>
            </a:r>
            <a:r>
              <a:rPr b="0" baseline="30000" i="0" lang="en-US" sz="5100" u="none" cap="none" strike="noStrike">
                <a:solidFill>
                  <a:srgbClr val="474748"/>
                </a:solidFill>
                <a:latin typeface="Lato Black"/>
                <a:ea typeface="Lato Black"/>
                <a:cs typeface="Lato Black"/>
                <a:sym typeface="Lato Black"/>
              </a:rPr>
              <a:t>st</a:t>
            </a:r>
            <a:r>
              <a:rPr b="0" i="0" lang="en-US" sz="5100" u="none" cap="none" strike="noStrike">
                <a:solidFill>
                  <a:srgbClr val="474748"/>
                </a:solidFill>
                <a:latin typeface="Lato Black"/>
                <a:ea typeface="Lato Black"/>
                <a:cs typeface="Lato Black"/>
                <a:sym typeface="Lato Black"/>
              </a:rPr>
              <a:t> Century Skills</a:t>
            </a:r>
            <a:endParaRPr b="0" i="0" sz="5100" u="none" cap="none" strike="noStrike">
              <a:solidFill>
                <a:srgbClr val="474748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253" name="Google Shape;25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7600" y="1465050"/>
            <a:ext cx="8832350" cy="45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31f8cabeb_0_80"/>
          <p:cNvSpPr txBox="1"/>
          <p:nvPr/>
        </p:nvSpPr>
        <p:spPr>
          <a:xfrm>
            <a:off x="422013" y="306715"/>
            <a:ext cx="9864900" cy="8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b="0" i="0" lang="en-US" sz="5100" u="none" cap="none" strike="noStrike">
                <a:solidFill>
                  <a:srgbClr val="474748"/>
                </a:solidFill>
                <a:latin typeface="Lato Black"/>
                <a:ea typeface="Lato Black"/>
                <a:cs typeface="Lato Black"/>
                <a:sym typeface="Lato Black"/>
              </a:rPr>
              <a:t>Sub-Competency Map</a:t>
            </a:r>
            <a:endParaRPr b="0" i="0" sz="5100" u="none" cap="none" strike="noStrike">
              <a:solidFill>
                <a:srgbClr val="474748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descr="badgemetrov3.pdf" id="259" name="Google Shape;259;g631f8cabeb_0_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7275" y="1275953"/>
            <a:ext cx="10077450" cy="503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2019-03-25T21:23:33Z</dcterms:created>
  <dc:creator>James Berg</dc:creator>
</cp:coreProperties>
</file>