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5" r:id="rId2"/>
  </p:sldMasterIdLst>
  <p:notesMasterIdLst>
    <p:notesMasterId r:id="rId69"/>
  </p:notesMasterIdLst>
  <p:sldIdLst>
    <p:sldId id="356" r:id="rId3"/>
    <p:sldId id="257" r:id="rId4"/>
    <p:sldId id="341" r:id="rId5"/>
    <p:sldId id="486" r:id="rId6"/>
    <p:sldId id="349" r:id="rId7"/>
    <p:sldId id="487" r:id="rId8"/>
    <p:sldId id="488" r:id="rId9"/>
    <p:sldId id="489" r:id="rId10"/>
    <p:sldId id="490" r:id="rId11"/>
    <p:sldId id="491" r:id="rId12"/>
    <p:sldId id="524" r:id="rId13"/>
    <p:sldId id="347" r:id="rId14"/>
    <p:sldId id="358" r:id="rId15"/>
    <p:sldId id="359" r:id="rId16"/>
    <p:sldId id="353" r:id="rId17"/>
    <p:sldId id="364" r:id="rId18"/>
    <p:sldId id="360" r:id="rId19"/>
    <p:sldId id="493" r:id="rId20"/>
    <p:sldId id="362" r:id="rId21"/>
    <p:sldId id="363" r:id="rId22"/>
    <p:sldId id="361" r:id="rId23"/>
    <p:sldId id="496" r:id="rId24"/>
    <p:sldId id="495" r:id="rId25"/>
    <p:sldId id="509" r:id="rId26"/>
    <p:sldId id="504" r:id="rId27"/>
    <p:sldId id="515" r:id="rId28"/>
    <p:sldId id="494" r:id="rId29"/>
    <p:sldId id="499" r:id="rId30"/>
    <p:sldId id="525" r:id="rId31"/>
    <p:sldId id="507" r:id="rId32"/>
    <p:sldId id="497" r:id="rId33"/>
    <p:sldId id="500" r:id="rId34"/>
    <p:sldId id="501" r:id="rId35"/>
    <p:sldId id="516" r:id="rId36"/>
    <p:sldId id="526" r:id="rId37"/>
    <p:sldId id="278" r:id="rId38"/>
    <p:sldId id="279" r:id="rId39"/>
    <p:sldId id="502" r:id="rId40"/>
    <p:sldId id="508" r:id="rId41"/>
    <p:sldId id="506" r:id="rId42"/>
    <p:sldId id="522" r:id="rId43"/>
    <p:sldId id="503" r:id="rId44"/>
    <p:sldId id="523" r:id="rId45"/>
    <p:sldId id="510" r:id="rId46"/>
    <p:sldId id="527" r:id="rId47"/>
    <p:sldId id="511" r:id="rId48"/>
    <p:sldId id="512" r:id="rId49"/>
    <p:sldId id="288" r:id="rId50"/>
    <p:sldId id="528" r:id="rId51"/>
    <p:sldId id="514" r:id="rId52"/>
    <p:sldId id="517" r:id="rId53"/>
    <p:sldId id="520" r:id="rId54"/>
    <p:sldId id="521" r:id="rId55"/>
    <p:sldId id="519" r:id="rId56"/>
    <p:sldId id="261" r:id="rId57"/>
    <p:sldId id="530" r:id="rId58"/>
    <p:sldId id="529" r:id="rId59"/>
    <p:sldId id="531" r:id="rId60"/>
    <p:sldId id="532" r:id="rId61"/>
    <p:sldId id="533" r:id="rId62"/>
    <p:sldId id="534" r:id="rId63"/>
    <p:sldId id="535" r:id="rId64"/>
    <p:sldId id="536" r:id="rId65"/>
    <p:sldId id="537" r:id="rId66"/>
    <p:sldId id="263" r:id="rId67"/>
    <p:sldId id="264"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7622"/>
    <a:srgbClr val="446C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8025" autoAdjust="0"/>
    <p:restoredTop sz="94660"/>
  </p:normalViewPr>
  <p:slideViewPr>
    <p:cSldViewPr snapToGrid="0">
      <p:cViewPr varScale="1">
        <p:scale>
          <a:sx n="66" d="100"/>
          <a:sy n="66" d="100"/>
        </p:scale>
        <p:origin x="552" y="48"/>
      </p:cViewPr>
      <p:guideLst/>
    </p:cSldViewPr>
  </p:slideViewPr>
  <p:notesTextViewPr>
    <p:cViewPr>
      <p:scale>
        <a:sx n="1" d="1"/>
        <a:sy n="1" d="1"/>
      </p:scale>
      <p:origin x="0" y="0"/>
    </p:cViewPr>
  </p:notesTextViewPr>
  <p:sorterViewPr>
    <p:cViewPr varScale="1">
      <p:scale>
        <a:sx n="100" d="100"/>
        <a:sy n="100" d="100"/>
      </p:scale>
      <p:origin x="0" y="-2786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912671985768905"/>
          <c:y val="3.0885931760630821E-2"/>
          <c:w val="0.62996848182196552"/>
          <c:h val="0.93131150882097558"/>
        </c:manualLayout>
      </c:layout>
      <c:pieChart>
        <c:varyColors val="1"/>
        <c:ser>
          <c:idx val="0"/>
          <c:order val="0"/>
          <c:spPr>
            <a:solidFill>
              <a:schemeClr val="accent1"/>
            </a:solidFill>
            <a:ln w="10970">
              <a:solidFill>
                <a:srgbClr val="000000"/>
              </a:solidFill>
              <a:prstDash val="solid"/>
            </a:ln>
          </c:spPr>
          <c:dPt>
            <c:idx val="0"/>
            <c:bubble3D val="0"/>
            <c:spPr>
              <a:solidFill>
                <a:srgbClr val="FF9900"/>
              </a:solidFill>
              <a:ln w="10970">
                <a:solidFill>
                  <a:srgbClr val="000000"/>
                </a:solidFill>
                <a:prstDash val="solid"/>
              </a:ln>
            </c:spPr>
            <c:extLst>
              <c:ext xmlns:c16="http://schemas.microsoft.com/office/drawing/2014/chart" uri="{C3380CC4-5D6E-409C-BE32-E72D297353CC}">
                <c16:uniqueId val="{00000001-C58C-4290-A93B-D1B4645AF627}"/>
              </c:ext>
            </c:extLst>
          </c:dPt>
          <c:dPt>
            <c:idx val="1"/>
            <c:bubble3D val="0"/>
            <c:spPr>
              <a:solidFill>
                <a:srgbClr val="6E96D5"/>
              </a:solidFill>
              <a:ln w="10970">
                <a:solidFill>
                  <a:srgbClr val="000000"/>
                </a:solidFill>
                <a:prstDash val="solid"/>
              </a:ln>
            </c:spPr>
            <c:extLst>
              <c:ext xmlns:c16="http://schemas.microsoft.com/office/drawing/2014/chart" uri="{C3380CC4-5D6E-409C-BE32-E72D297353CC}">
                <c16:uniqueId val="{00000003-C58C-4290-A93B-D1B4645AF627}"/>
              </c:ext>
            </c:extLst>
          </c:dPt>
          <c:dPt>
            <c:idx val="2"/>
            <c:bubble3D val="0"/>
            <c:spPr>
              <a:solidFill>
                <a:srgbClr val="969696"/>
              </a:solidFill>
              <a:ln w="10970">
                <a:solidFill>
                  <a:srgbClr val="000000"/>
                </a:solidFill>
                <a:prstDash val="solid"/>
              </a:ln>
            </c:spPr>
            <c:extLst>
              <c:ext xmlns:c16="http://schemas.microsoft.com/office/drawing/2014/chart" uri="{C3380CC4-5D6E-409C-BE32-E72D297353CC}">
                <c16:uniqueId val="{00000005-C58C-4290-A93B-D1B4645AF627}"/>
              </c:ext>
            </c:extLst>
          </c:dPt>
          <c:dPt>
            <c:idx val="3"/>
            <c:bubble3D val="0"/>
            <c:spPr>
              <a:solidFill>
                <a:srgbClr val="CDE678"/>
              </a:solidFill>
              <a:ln w="10970">
                <a:solidFill>
                  <a:srgbClr val="000000"/>
                </a:solidFill>
                <a:prstDash val="solid"/>
              </a:ln>
            </c:spPr>
            <c:extLst>
              <c:ext xmlns:c16="http://schemas.microsoft.com/office/drawing/2014/chart" uri="{C3380CC4-5D6E-409C-BE32-E72D297353CC}">
                <c16:uniqueId val="{00000007-C58C-4290-A93B-D1B4645AF627}"/>
              </c:ext>
            </c:extLst>
          </c:dPt>
          <c:dPt>
            <c:idx val="4"/>
            <c:bubble3D val="0"/>
            <c:spPr>
              <a:solidFill>
                <a:srgbClr val="99CC00"/>
              </a:solidFill>
              <a:ln w="10970">
                <a:solidFill>
                  <a:srgbClr val="000000"/>
                </a:solidFill>
                <a:prstDash val="solid"/>
              </a:ln>
            </c:spPr>
            <c:extLst>
              <c:ext xmlns:c16="http://schemas.microsoft.com/office/drawing/2014/chart" uri="{C3380CC4-5D6E-409C-BE32-E72D297353CC}">
                <c16:uniqueId val="{00000009-C58C-4290-A93B-D1B4645AF627}"/>
              </c:ext>
            </c:extLst>
          </c:dPt>
          <c:dLbls>
            <c:dLbl>
              <c:idx val="0"/>
              <c:layout>
                <c:manualLayout>
                  <c:x val="-8.3310532829860021E-2"/>
                  <c:y val="-0.16214798202479422"/>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C58C-4290-A93B-D1B4645AF627}"/>
                </c:ext>
              </c:extLst>
            </c:dLbl>
            <c:dLbl>
              <c:idx val="1"/>
              <c:layout>
                <c:manualLayout>
                  <c:x val="-5.2591092189478633E-2"/>
                  <c:y val="-8.9650138569466187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C58C-4290-A93B-D1B4645AF627}"/>
                </c:ext>
              </c:extLst>
            </c:dLbl>
            <c:dLbl>
              <c:idx val="2"/>
              <c:layout>
                <c:manualLayout>
                  <c:x val="0.12000992607316539"/>
                  <c:y val="-0.20020436632943744"/>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C58C-4290-A93B-D1B4645AF627}"/>
                </c:ext>
              </c:extLst>
            </c:dLbl>
            <c:dLbl>
              <c:idx val="3"/>
              <c:layout>
                <c:manualLayout>
                  <c:x val="0.20484587265971169"/>
                  <c:y val="0.10587348458551141"/>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C58C-4290-A93B-D1B4645AF627}"/>
                </c:ext>
              </c:extLst>
            </c:dLbl>
            <c:dLbl>
              <c:idx val="4"/>
              <c:layout>
                <c:manualLayout>
                  <c:x val="-0.18142014428063102"/>
                  <c:y val="9.8214197475960371E-2"/>
                </c:manualLayout>
              </c:layout>
              <c:tx>
                <c:rich>
                  <a:bodyPr/>
                  <a:lstStyle/>
                  <a:p>
                    <a:r>
                      <a:rPr lang="en-US" dirty="0"/>
                      <a:t>Growth/
Innovation
25%</a:t>
                    </a:r>
                  </a:p>
                </c:rich>
              </c:tx>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C58C-4290-A93B-D1B4645AF627}"/>
                </c:ext>
              </c:extLst>
            </c:dLbl>
            <c:numFmt formatCode="0%" sourceLinked="0"/>
            <c:spPr>
              <a:noFill/>
              <a:ln w="21941">
                <a:noFill/>
              </a:ln>
            </c:spPr>
            <c:txPr>
              <a:bodyPr rot="0"/>
              <a:lstStyle/>
              <a:p>
                <a:pPr>
                  <a:defRPr sz="1800" b="1" i="0" u="none" strike="noStrike" baseline="0">
                    <a:solidFill>
                      <a:schemeClr val="tx1"/>
                    </a:solidFill>
                    <a:latin typeface="Arial"/>
                    <a:ea typeface="Arial"/>
                    <a:cs typeface="Arial"/>
                  </a:defRPr>
                </a:pPr>
                <a:endParaRPr lang="en-US"/>
              </a:p>
            </c:txPr>
            <c:dLblPos val="ctr"/>
            <c:showLegendKey val="0"/>
            <c:showVal val="0"/>
            <c:showCatName val="1"/>
            <c:showSerName val="0"/>
            <c:showPercent val="1"/>
            <c:showBubbleSize val="0"/>
            <c:separator>
</c:separator>
            <c:showLeaderLines val="1"/>
            <c:extLst>
              <c:ext xmlns:c15="http://schemas.microsoft.com/office/drawing/2012/chart" uri="{CE6537A1-D6FC-4f65-9D91-7224C49458BB}"/>
            </c:extLst>
          </c:dLbls>
          <c:cat>
            <c:strRef>
              <c:f>Sheet1!$A$3:$A$7</c:f>
              <c:strCache>
                <c:ptCount val="5"/>
                <c:pt idx="0">
                  <c:v>Agility</c:v>
                </c:pt>
                <c:pt idx="1">
                  <c:v>Integrity</c:v>
                </c:pt>
                <c:pt idx="2">
                  <c:v>Efficiency</c:v>
                </c:pt>
                <c:pt idx="3">
                  <c:v>Effectiveness</c:v>
                </c:pt>
                <c:pt idx="4">
                  <c:v>Growth /
Innovation</c:v>
                </c:pt>
              </c:strCache>
            </c:strRef>
          </c:cat>
          <c:val>
            <c:numRef>
              <c:f>Sheet1!$B$3:$B$7</c:f>
              <c:numCache>
                <c:formatCode>0.0</c:formatCode>
                <c:ptCount val="5"/>
                <c:pt idx="0">
                  <c:v>15</c:v>
                </c:pt>
                <c:pt idx="1">
                  <c:v>16</c:v>
                </c:pt>
                <c:pt idx="2">
                  <c:v>22</c:v>
                </c:pt>
                <c:pt idx="3">
                  <c:v>22</c:v>
                </c:pt>
                <c:pt idx="4">
                  <c:v>25</c:v>
                </c:pt>
              </c:numCache>
            </c:numRef>
          </c:val>
          <c:extLst>
            <c:ext xmlns:c16="http://schemas.microsoft.com/office/drawing/2014/chart" uri="{C3380CC4-5D6E-409C-BE32-E72D297353CC}">
              <c16:uniqueId val="{0000000A-C58C-4290-A93B-D1B4645AF627}"/>
            </c:ext>
          </c:extLst>
        </c:ser>
        <c:dLbls>
          <c:showLegendKey val="0"/>
          <c:showVal val="0"/>
          <c:showCatName val="1"/>
          <c:showSerName val="0"/>
          <c:showPercent val="0"/>
          <c:showBubbleSize val="0"/>
          <c:showLeaderLines val="1"/>
        </c:dLbls>
        <c:firstSliceAng val="91"/>
      </c:pieChart>
      <c:spPr>
        <a:noFill/>
        <a:ln w="21941">
          <a:noFill/>
        </a:ln>
      </c:spPr>
    </c:plotArea>
    <c:plotVisOnly val="1"/>
    <c:dispBlanksAs val="zero"/>
    <c:showDLblsOverMax val="0"/>
  </c:chart>
  <c:spPr>
    <a:noFill/>
    <a:ln>
      <a:noFill/>
    </a:ln>
  </c:spPr>
  <c:txPr>
    <a:bodyPr/>
    <a:lstStyle/>
    <a:p>
      <a:pPr>
        <a:defRPr sz="691" b="0" i="0" u="none" strike="noStrike" baseline="0">
          <a:solidFill>
            <a:schemeClr val="tx1"/>
          </a:solidFill>
          <a:latin typeface="Arial"/>
          <a:ea typeface="Arial"/>
          <a:cs typeface="Aria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421439425334993"/>
          <c:y val="0.16726358386146689"/>
          <c:w val="0.55086337891974013"/>
          <c:h val="0.64589183186630794"/>
        </c:manualLayout>
      </c:layout>
      <c:pieChart>
        <c:varyColors val="1"/>
        <c:ser>
          <c:idx val="0"/>
          <c:order val="0"/>
          <c:spPr>
            <a:solidFill>
              <a:schemeClr val="accent1"/>
            </a:solidFill>
            <a:ln w="10970">
              <a:solidFill>
                <a:srgbClr val="000000"/>
              </a:solidFill>
              <a:prstDash val="solid"/>
            </a:ln>
            <a:effectLst/>
          </c:spPr>
          <c:explosion val="67"/>
          <c:dPt>
            <c:idx val="0"/>
            <c:bubble3D val="0"/>
            <c:spPr>
              <a:solidFill>
                <a:srgbClr val="FF9900">
                  <a:alpha val="69804"/>
                </a:srgbClr>
              </a:solidFill>
              <a:ln w="10970">
                <a:solidFill>
                  <a:srgbClr val="000000"/>
                </a:solidFill>
                <a:prstDash val="solid"/>
              </a:ln>
              <a:effectLst/>
            </c:spPr>
            <c:extLst>
              <c:ext xmlns:c16="http://schemas.microsoft.com/office/drawing/2014/chart" uri="{C3380CC4-5D6E-409C-BE32-E72D297353CC}">
                <c16:uniqueId val="{00000001-81C8-4ED0-A3F2-8BDD73683040}"/>
              </c:ext>
            </c:extLst>
          </c:dPt>
          <c:dPt>
            <c:idx val="1"/>
            <c:bubble3D val="0"/>
            <c:spPr>
              <a:solidFill>
                <a:srgbClr val="6E96D5">
                  <a:alpha val="69804"/>
                </a:srgbClr>
              </a:solidFill>
              <a:ln w="10970">
                <a:solidFill>
                  <a:srgbClr val="000000"/>
                </a:solidFill>
                <a:prstDash val="solid"/>
              </a:ln>
              <a:effectLst/>
            </c:spPr>
            <c:extLst>
              <c:ext xmlns:c16="http://schemas.microsoft.com/office/drawing/2014/chart" uri="{C3380CC4-5D6E-409C-BE32-E72D297353CC}">
                <c16:uniqueId val="{00000003-81C8-4ED0-A3F2-8BDD73683040}"/>
              </c:ext>
            </c:extLst>
          </c:dPt>
          <c:dPt>
            <c:idx val="2"/>
            <c:bubble3D val="0"/>
            <c:spPr>
              <a:solidFill>
                <a:srgbClr val="969696">
                  <a:alpha val="69804"/>
                </a:srgbClr>
              </a:solidFill>
              <a:ln w="10970">
                <a:solidFill>
                  <a:srgbClr val="000000"/>
                </a:solidFill>
                <a:prstDash val="solid"/>
              </a:ln>
              <a:effectLst/>
            </c:spPr>
            <c:extLst>
              <c:ext xmlns:c16="http://schemas.microsoft.com/office/drawing/2014/chart" uri="{C3380CC4-5D6E-409C-BE32-E72D297353CC}">
                <c16:uniqueId val="{00000005-81C8-4ED0-A3F2-8BDD73683040}"/>
              </c:ext>
            </c:extLst>
          </c:dPt>
          <c:dPt>
            <c:idx val="3"/>
            <c:bubble3D val="0"/>
            <c:spPr>
              <a:solidFill>
                <a:srgbClr val="CDE678">
                  <a:alpha val="69804"/>
                </a:srgbClr>
              </a:solidFill>
              <a:ln w="10970">
                <a:solidFill>
                  <a:srgbClr val="000000"/>
                </a:solidFill>
                <a:prstDash val="solid"/>
              </a:ln>
              <a:effectLst/>
            </c:spPr>
            <c:extLst>
              <c:ext xmlns:c16="http://schemas.microsoft.com/office/drawing/2014/chart" uri="{C3380CC4-5D6E-409C-BE32-E72D297353CC}">
                <c16:uniqueId val="{00000007-81C8-4ED0-A3F2-8BDD73683040}"/>
              </c:ext>
            </c:extLst>
          </c:dPt>
          <c:dPt>
            <c:idx val="4"/>
            <c:bubble3D val="0"/>
            <c:spPr>
              <a:solidFill>
                <a:srgbClr val="99CC00">
                  <a:alpha val="69804"/>
                </a:srgbClr>
              </a:solidFill>
              <a:ln w="10970">
                <a:solidFill>
                  <a:srgbClr val="000000"/>
                </a:solidFill>
                <a:prstDash val="solid"/>
              </a:ln>
              <a:effectLst/>
            </c:spPr>
            <c:extLst>
              <c:ext xmlns:c16="http://schemas.microsoft.com/office/drawing/2014/chart" uri="{C3380CC4-5D6E-409C-BE32-E72D297353CC}">
                <c16:uniqueId val="{00000009-81C8-4ED0-A3F2-8BDD73683040}"/>
              </c:ext>
            </c:extLst>
          </c:dPt>
          <c:dLbls>
            <c:dLbl>
              <c:idx val="0"/>
              <c:layout>
                <c:manualLayout>
                  <c:x val="-1.6916609311856897E-2"/>
                  <c:y val="0.21851921954281631"/>
                </c:manualLayout>
              </c:layout>
              <c:dLblPos val="bestFit"/>
              <c:showLegendKey val="0"/>
              <c:showVal val="0"/>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81C8-4ED0-A3F2-8BDD73683040}"/>
                </c:ext>
              </c:extLst>
            </c:dLbl>
            <c:dLbl>
              <c:idx val="1"/>
              <c:layout>
                <c:manualLayout>
                  <c:x val="-1.9665883869779438E-2"/>
                  <c:y val="7.0269938740401064E-2"/>
                </c:manualLayout>
              </c:layout>
              <c:dLblPos val="bestFit"/>
              <c:showLegendKey val="0"/>
              <c:showVal val="0"/>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81C8-4ED0-A3F2-8BDD73683040}"/>
                </c:ext>
              </c:extLst>
            </c:dLbl>
            <c:dLbl>
              <c:idx val="2"/>
              <c:layout>
                <c:manualLayout>
                  <c:x val="2.4413043212211244E-2"/>
                  <c:y val="0.10768219121670208"/>
                </c:manualLayout>
              </c:layout>
              <c:dLblPos val="bestFit"/>
              <c:showLegendKey val="0"/>
              <c:showVal val="0"/>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81C8-4ED0-A3F2-8BDD73683040}"/>
                </c:ext>
              </c:extLst>
            </c:dLbl>
            <c:dLbl>
              <c:idx val="3"/>
              <c:layout>
                <c:manualLayout>
                  <c:x val="-8.7362302320164731E-2"/>
                  <c:y val="2.2991066191903657E-2"/>
                </c:manualLayout>
              </c:layout>
              <c:dLblPos val="bestFit"/>
              <c:showLegendKey val="0"/>
              <c:showVal val="0"/>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81C8-4ED0-A3F2-8BDD73683040}"/>
                </c:ext>
              </c:extLst>
            </c:dLbl>
            <c:dLbl>
              <c:idx val="4"/>
              <c:layout>
                <c:manualLayout>
                  <c:x val="0.10956973499843917"/>
                  <c:y val="2.9028555705959434E-2"/>
                </c:manualLayout>
              </c:layout>
              <c:dLblPos val="bestFit"/>
              <c:showLegendKey val="0"/>
              <c:showVal val="0"/>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81C8-4ED0-A3F2-8BDD73683040}"/>
                </c:ext>
              </c:extLst>
            </c:dLbl>
            <c:numFmt formatCode="0%" sourceLinked="0"/>
            <c:spPr>
              <a:noFill/>
              <a:ln w="21941">
                <a:noFill/>
              </a:ln>
            </c:spPr>
            <c:txPr>
              <a:bodyPr rot="0"/>
              <a:lstStyle/>
              <a:p>
                <a:pPr>
                  <a:defRPr sz="1800" b="1" i="0" u="none" strike="noStrike" baseline="0">
                    <a:solidFill>
                      <a:schemeClr val="bg1"/>
                    </a:solidFill>
                    <a:effectLst>
                      <a:outerShdw blurRad="38100" dist="38100" dir="2700000" algn="tl">
                        <a:srgbClr val="000000">
                          <a:alpha val="43137"/>
                        </a:srgbClr>
                      </a:outerShdw>
                    </a:effectLst>
                    <a:latin typeface="Arial"/>
                    <a:ea typeface="Arial"/>
                    <a:cs typeface="Arial"/>
                  </a:defRPr>
                </a:pPr>
                <a:endParaRPr lang="en-US"/>
              </a:p>
            </c:txPr>
            <c:dLblPos val="ctr"/>
            <c:showLegendKey val="0"/>
            <c:showVal val="0"/>
            <c:showCatName val="0"/>
            <c:showSerName val="0"/>
            <c:showPercent val="1"/>
            <c:showBubbleSize val="0"/>
            <c:separator>
</c:separator>
            <c:showLeaderLines val="1"/>
            <c:extLst>
              <c:ext xmlns:c15="http://schemas.microsoft.com/office/drawing/2012/chart" uri="{CE6537A1-D6FC-4f65-9D91-7224C49458BB}"/>
            </c:extLst>
          </c:dLbls>
          <c:cat>
            <c:strRef>
              <c:f>Sheet1!$A$3:$A$7</c:f>
              <c:strCache>
                <c:ptCount val="5"/>
                <c:pt idx="0">
                  <c:v>Agility</c:v>
                </c:pt>
                <c:pt idx="1">
                  <c:v>Integrity</c:v>
                </c:pt>
                <c:pt idx="2">
                  <c:v>Efficiency</c:v>
                </c:pt>
                <c:pt idx="3">
                  <c:v>Effectiveness</c:v>
                </c:pt>
                <c:pt idx="4">
                  <c:v>Growth / innovation</c:v>
                </c:pt>
              </c:strCache>
            </c:strRef>
          </c:cat>
          <c:val>
            <c:numRef>
              <c:f>Sheet1!$B$3:$B$7</c:f>
              <c:numCache>
                <c:formatCode>0.0</c:formatCode>
                <c:ptCount val="5"/>
                <c:pt idx="0">
                  <c:v>15</c:v>
                </c:pt>
                <c:pt idx="1">
                  <c:v>16</c:v>
                </c:pt>
                <c:pt idx="2">
                  <c:v>27</c:v>
                </c:pt>
                <c:pt idx="3">
                  <c:v>23</c:v>
                </c:pt>
                <c:pt idx="4">
                  <c:v>20</c:v>
                </c:pt>
              </c:numCache>
            </c:numRef>
          </c:val>
          <c:extLst>
            <c:ext xmlns:c16="http://schemas.microsoft.com/office/drawing/2014/chart" uri="{C3380CC4-5D6E-409C-BE32-E72D297353CC}">
              <c16:uniqueId val="{0000000A-81C8-4ED0-A3F2-8BDD73683040}"/>
            </c:ext>
          </c:extLst>
        </c:ser>
        <c:dLbls>
          <c:showLegendKey val="0"/>
          <c:showVal val="0"/>
          <c:showCatName val="1"/>
          <c:showSerName val="0"/>
          <c:showPercent val="0"/>
          <c:showBubbleSize val="0"/>
          <c:showLeaderLines val="1"/>
        </c:dLbls>
        <c:firstSliceAng val="72"/>
      </c:pieChart>
      <c:spPr>
        <a:noFill/>
        <a:ln w="21941">
          <a:noFill/>
        </a:ln>
      </c:spPr>
    </c:plotArea>
    <c:plotVisOnly val="1"/>
    <c:dispBlanksAs val="zero"/>
    <c:showDLblsOverMax val="0"/>
  </c:chart>
  <c:spPr>
    <a:noFill/>
    <a:ln>
      <a:noFill/>
    </a:ln>
  </c:spPr>
  <c:txPr>
    <a:bodyPr/>
    <a:lstStyle/>
    <a:p>
      <a:pPr>
        <a:defRPr sz="691" b="0" i="0" u="none" strike="noStrike" baseline="0">
          <a:solidFill>
            <a:schemeClr val="tx1"/>
          </a:solidFill>
          <a:latin typeface="Arial"/>
          <a:ea typeface="Arial"/>
          <a:cs typeface="Arial"/>
        </a:defRPr>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275896-6907-5A4A-9361-581C4D3B7293}" type="doc">
      <dgm:prSet loTypeId="urn:microsoft.com/office/officeart/2005/8/layout/equation1" loCatId="" qsTypeId="urn:microsoft.com/office/officeart/2005/8/quickstyle/simple4" qsCatId="simple" csTypeId="urn:microsoft.com/office/officeart/2005/8/colors/accent1_2" csCatId="accent1" phldr="1"/>
      <dgm:spPr/>
    </dgm:pt>
    <dgm:pt modelId="{33B49B55-9F8A-EC44-9C70-8865A754BA21}">
      <dgm:prSet phldrT="[Text]"/>
      <dgm:spPr>
        <a:solidFill>
          <a:srgbClr val="628BC3"/>
        </a:solidFill>
      </dgm:spPr>
      <dgm:t>
        <a:bodyPr/>
        <a:lstStyle/>
        <a:p>
          <a:r>
            <a:rPr lang="en-US" dirty="0"/>
            <a:t>Credibility</a:t>
          </a:r>
        </a:p>
      </dgm:t>
    </dgm:pt>
    <dgm:pt modelId="{FAB0189E-4844-B14C-B6A5-76B35310E7FB}" type="parTrans" cxnId="{B0E1840C-03EE-9647-9E7D-79F681E3AC85}">
      <dgm:prSet/>
      <dgm:spPr/>
      <dgm:t>
        <a:bodyPr/>
        <a:lstStyle/>
        <a:p>
          <a:endParaRPr lang="en-US"/>
        </a:p>
      </dgm:t>
    </dgm:pt>
    <dgm:pt modelId="{5221B0E7-62A4-7F44-A72C-297FBDFD4D9C}" type="sibTrans" cxnId="{B0E1840C-03EE-9647-9E7D-79F681E3AC85}">
      <dgm:prSet/>
      <dgm:spPr>
        <a:solidFill>
          <a:schemeClr val="tx1">
            <a:lumMod val="85000"/>
            <a:lumOff val="15000"/>
          </a:schemeClr>
        </a:solidFill>
      </dgm:spPr>
      <dgm:t>
        <a:bodyPr/>
        <a:lstStyle/>
        <a:p>
          <a:endParaRPr lang="en-US"/>
        </a:p>
      </dgm:t>
    </dgm:pt>
    <dgm:pt modelId="{ED9096BB-0DC6-4D4D-9D06-B73DE9C2C51C}">
      <dgm:prSet phldrT="[Text]"/>
      <dgm:spPr>
        <a:solidFill>
          <a:srgbClr val="628BC3"/>
        </a:solidFill>
      </dgm:spPr>
      <dgm:t>
        <a:bodyPr/>
        <a:lstStyle/>
        <a:p>
          <a:r>
            <a:rPr lang="en-US" dirty="0"/>
            <a:t>Reliability</a:t>
          </a:r>
        </a:p>
      </dgm:t>
    </dgm:pt>
    <dgm:pt modelId="{62991D08-E9E6-5140-8279-7EDAFF4C1AD4}" type="parTrans" cxnId="{D57CF0B1-6EF6-4D4A-A2B0-1C923E4AFC6C}">
      <dgm:prSet/>
      <dgm:spPr/>
      <dgm:t>
        <a:bodyPr/>
        <a:lstStyle/>
        <a:p>
          <a:endParaRPr lang="en-US"/>
        </a:p>
      </dgm:t>
    </dgm:pt>
    <dgm:pt modelId="{45F37E37-C495-974A-A554-7F6280D82A97}" type="sibTrans" cxnId="{D57CF0B1-6EF6-4D4A-A2B0-1C923E4AFC6C}">
      <dgm:prSet/>
      <dgm:spPr>
        <a:solidFill>
          <a:srgbClr val="262626"/>
        </a:solidFill>
      </dgm:spPr>
      <dgm:t>
        <a:bodyPr/>
        <a:lstStyle/>
        <a:p>
          <a:endParaRPr lang="en-US"/>
        </a:p>
      </dgm:t>
    </dgm:pt>
    <dgm:pt modelId="{7EE838A3-0505-2A49-8283-3D5D81F69036}">
      <dgm:prSet phldrT="[Text]"/>
      <dgm:spPr>
        <a:solidFill>
          <a:srgbClr val="628BC3"/>
        </a:solidFill>
      </dgm:spPr>
      <dgm:t>
        <a:bodyPr/>
        <a:lstStyle/>
        <a:p>
          <a:r>
            <a:rPr lang="en-US" dirty="0"/>
            <a:t>Intimacy</a:t>
          </a:r>
        </a:p>
      </dgm:t>
    </dgm:pt>
    <dgm:pt modelId="{3ED2DD2F-9FA4-474C-A41C-D986A649640B}" type="parTrans" cxnId="{3C37C534-EA9A-694D-B5A3-7AD8DAB5A3E3}">
      <dgm:prSet/>
      <dgm:spPr/>
      <dgm:t>
        <a:bodyPr/>
        <a:lstStyle/>
        <a:p>
          <a:endParaRPr lang="en-US"/>
        </a:p>
      </dgm:t>
    </dgm:pt>
    <dgm:pt modelId="{398B200C-8806-F34D-8806-54024E4DC2D2}" type="sibTrans" cxnId="{3C37C534-EA9A-694D-B5A3-7AD8DAB5A3E3}">
      <dgm:prSet/>
      <dgm:spPr/>
      <dgm:t>
        <a:bodyPr/>
        <a:lstStyle/>
        <a:p>
          <a:endParaRPr lang="en-US"/>
        </a:p>
      </dgm:t>
    </dgm:pt>
    <dgm:pt modelId="{CDAAAB81-1EDC-994C-BEA6-75B5C6E5B90B}">
      <dgm:prSet phldrT="[Text]" custT="1"/>
      <dgm:spPr>
        <a:solidFill>
          <a:srgbClr val="28509D"/>
        </a:solidFill>
      </dgm:spPr>
      <dgm:t>
        <a:bodyPr/>
        <a:lstStyle/>
        <a:p>
          <a:r>
            <a:rPr lang="en-US" sz="2800" dirty="0"/>
            <a:t>Trust</a:t>
          </a:r>
        </a:p>
      </dgm:t>
    </dgm:pt>
    <dgm:pt modelId="{6B35640E-A1C0-EF41-9AE8-35933226B4CD}" type="parTrans" cxnId="{E8058602-9A8D-2742-BBA4-89C4E2F6167A}">
      <dgm:prSet/>
      <dgm:spPr/>
      <dgm:t>
        <a:bodyPr/>
        <a:lstStyle/>
        <a:p>
          <a:endParaRPr lang="en-US"/>
        </a:p>
      </dgm:t>
    </dgm:pt>
    <dgm:pt modelId="{E94A04B2-AB01-A04D-A914-C278D770468F}" type="sibTrans" cxnId="{E8058602-9A8D-2742-BBA4-89C4E2F6167A}">
      <dgm:prSet/>
      <dgm:spPr>
        <a:solidFill>
          <a:srgbClr val="262626"/>
        </a:solidFill>
      </dgm:spPr>
      <dgm:t>
        <a:bodyPr/>
        <a:lstStyle/>
        <a:p>
          <a:endParaRPr lang="en-US"/>
        </a:p>
      </dgm:t>
    </dgm:pt>
    <dgm:pt modelId="{5338F3C1-560A-ED4F-9BC4-7EC182DBA176}" type="pres">
      <dgm:prSet presAssocID="{69275896-6907-5A4A-9361-581C4D3B7293}" presName="linearFlow" presStyleCnt="0">
        <dgm:presLayoutVars>
          <dgm:dir/>
          <dgm:resizeHandles val="exact"/>
        </dgm:presLayoutVars>
      </dgm:prSet>
      <dgm:spPr/>
    </dgm:pt>
    <dgm:pt modelId="{4CA27C18-F6F2-8D4E-B248-02FF06BC9FB6}" type="pres">
      <dgm:prSet presAssocID="{CDAAAB81-1EDC-994C-BEA6-75B5C6E5B90B}" presName="node" presStyleLbl="node1" presStyleIdx="0" presStyleCnt="4" custLinFactNeighborY="74520">
        <dgm:presLayoutVars>
          <dgm:bulletEnabled val="1"/>
        </dgm:presLayoutVars>
      </dgm:prSet>
      <dgm:spPr/>
    </dgm:pt>
    <dgm:pt modelId="{56C9EC9F-64DA-864F-ADFE-7D3E50A93305}" type="pres">
      <dgm:prSet presAssocID="{E94A04B2-AB01-A04D-A914-C278D770468F}" presName="spacerL" presStyleCnt="0"/>
      <dgm:spPr/>
    </dgm:pt>
    <dgm:pt modelId="{C9DB811D-D7EF-464E-A29D-9E82F7B8EA75}" type="pres">
      <dgm:prSet presAssocID="{E94A04B2-AB01-A04D-A914-C278D770468F}" presName="sibTrans" presStyleLbl="sibTrans2D1" presStyleIdx="0" presStyleCnt="3" custLinFactY="30248" custLinFactNeighborY="100000"/>
      <dgm:spPr>
        <a:prstGeom prst="mathEqual">
          <a:avLst/>
        </a:prstGeom>
      </dgm:spPr>
    </dgm:pt>
    <dgm:pt modelId="{59DFD140-C6DA-4B4C-A054-05895D734846}" type="pres">
      <dgm:prSet presAssocID="{E94A04B2-AB01-A04D-A914-C278D770468F}" presName="spacerR" presStyleCnt="0"/>
      <dgm:spPr/>
    </dgm:pt>
    <dgm:pt modelId="{A3C4243C-B30D-3E41-9F90-0FA0AE5A9296}" type="pres">
      <dgm:prSet presAssocID="{33B49B55-9F8A-EC44-9C70-8865A754BA21}" presName="node" presStyleLbl="node1" presStyleIdx="1" presStyleCnt="4">
        <dgm:presLayoutVars>
          <dgm:bulletEnabled val="1"/>
        </dgm:presLayoutVars>
      </dgm:prSet>
      <dgm:spPr/>
    </dgm:pt>
    <dgm:pt modelId="{EA004CE1-5D9D-2A41-80DA-53CE9E674DAB}" type="pres">
      <dgm:prSet presAssocID="{5221B0E7-62A4-7F44-A72C-297FBDFD4D9C}" presName="spacerL" presStyleCnt="0"/>
      <dgm:spPr/>
    </dgm:pt>
    <dgm:pt modelId="{FB7CB1B4-1BC5-204A-8379-088018BEF6A3}" type="pres">
      <dgm:prSet presAssocID="{5221B0E7-62A4-7F44-A72C-297FBDFD4D9C}" presName="sibTrans" presStyleLbl="sibTrans2D1" presStyleIdx="1" presStyleCnt="3"/>
      <dgm:spPr/>
    </dgm:pt>
    <dgm:pt modelId="{18572D02-6FBD-BB46-9F6A-E55294A7A234}" type="pres">
      <dgm:prSet presAssocID="{5221B0E7-62A4-7F44-A72C-297FBDFD4D9C}" presName="spacerR" presStyleCnt="0"/>
      <dgm:spPr/>
    </dgm:pt>
    <dgm:pt modelId="{FA5EB58C-409F-3348-8678-3B76D56FFAA4}" type="pres">
      <dgm:prSet presAssocID="{ED9096BB-0DC6-4D4D-9D06-B73DE9C2C51C}" presName="node" presStyleLbl="node1" presStyleIdx="2" presStyleCnt="4">
        <dgm:presLayoutVars>
          <dgm:bulletEnabled val="1"/>
        </dgm:presLayoutVars>
      </dgm:prSet>
      <dgm:spPr/>
    </dgm:pt>
    <dgm:pt modelId="{01F8D73F-8476-424C-B31D-7B639C016375}" type="pres">
      <dgm:prSet presAssocID="{45F37E37-C495-974A-A554-7F6280D82A97}" presName="spacerL" presStyleCnt="0"/>
      <dgm:spPr/>
    </dgm:pt>
    <dgm:pt modelId="{3BCB46A2-99A5-BC40-86E1-41A0E11DD744}" type="pres">
      <dgm:prSet presAssocID="{45F37E37-C495-974A-A554-7F6280D82A97}" presName="sibTrans" presStyleLbl="sibTrans2D1" presStyleIdx="2" presStyleCnt="3"/>
      <dgm:spPr>
        <a:prstGeom prst="mathPlus">
          <a:avLst/>
        </a:prstGeom>
      </dgm:spPr>
    </dgm:pt>
    <dgm:pt modelId="{62923E13-683B-F748-B842-4B135F98C66A}" type="pres">
      <dgm:prSet presAssocID="{45F37E37-C495-974A-A554-7F6280D82A97}" presName="spacerR" presStyleCnt="0"/>
      <dgm:spPr/>
    </dgm:pt>
    <dgm:pt modelId="{8CE9257D-19D5-0141-9BE4-5CBA7F3FA785}" type="pres">
      <dgm:prSet presAssocID="{7EE838A3-0505-2A49-8283-3D5D81F69036}" presName="node" presStyleLbl="node1" presStyleIdx="3" presStyleCnt="4">
        <dgm:presLayoutVars>
          <dgm:bulletEnabled val="1"/>
        </dgm:presLayoutVars>
      </dgm:prSet>
      <dgm:spPr/>
    </dgm:pt>
  </dgm:ptLst>
  <dgm:cxnLst>
    <dgm:cxn modelId="{E8058602-9A8D-2742-BBA4-89C4E2F6167A}" srcId="{69275896-6907-5A4A-9361-581C4D3B7293}" destId="{CDAAAB81-1EDC-994C-BEA6-75B5C6E5B90B}" srcOrd="0" destOrd="0" parTransId="{6B35640E-A1C0-EF41-9AE8-35933226B4CD}" sibTransId="{E94A04B2-AB01-A04D-A914-C278D770468F}"/>
    <dgm:cxn modelId="{B0E1840C-03EE-9647-9E7D-79F681E3AC85}" srcId="{69275896-6907-5A4A-9361-581C4D3B7293}" destId="{33B49B55-9F8A-EC44-9C70-8865A754BA21}" srcOrd="1" destOrd="0" parTransId="{FAB0189E-4844-B14C-B6A5-76B35310E7FB}" sibTransId="{5221B0E7-62A4-7F44-A72C-297FBDFD4D9C}"/>
    <dgm:cxn modelId="{19FCE21F-DDD8-48D9-B1A9-5D9B98617029}" type="presOf" srcId="{45F37E37-C495-974A-A554-7F6280D82A97}" destId="{3BCB46A2-99A5-BC40-86E1-41A0E11DD744}" srcOrd="0" destOrd="0" presId="urn:microsoft.com/office/officeart/2005/8/layout/equation1"/>
    <dgm:cxn modelId="{CF96122E-2E25-4C86-A4E3-64C2C7CA23B0}" type="presOf" srcId="{69275896-6907-5A4A-9361-581C4D3B7293}" destId="{5338F3C1-560A-ED4F-9BC4-7EC182DBA176}" srcOrd="0" destOrd="0" presId="urn:microsoft.com/office/officeart/2005/8/layout/equation1"/>
    <dgm:cxn modelId="{2803AC31-20D7-442B-B2B0-EA0687775103}" type="presOf" srcId="{5221B0E7-62A4-7F44-A72C-297FBDFD4D9C}" destId="{FB7CB1B4-1BC5-204A-8379-088018BEF6A3}" srcOrd="0" destOrd="0" presId="urn:microsoft.com/office/officeart/2005/8/layout/equation1"/>
    <dgm:cxn modelId="{3C37C534-EA9A-694D-B5A3-7AD8DAB5A3E3}" srcId="{69275896-6907-5A4A-9361-581C4D3B7293}" destId="{7EE838A3-0505-2A49-8283-3D5D81F69036}" srcOrd="3" destOrd="0" parTransId="{3ED2DD2F-9FA4-474C-A41C-D986A649640B}" sibTransId="{398B200C-8806-F34D-8806-54024E4DC2D2}"/>
    <dgm:cxn modelId="{E1BBA569-B465-4CA7-A473-FA7B1FE009A2}" type="presOf" srcId="{CDAAAB81-1EDC-994C-BEA6-75B5C6E5B90B}" destId="{4CA27C18-F6F2-8D4E-B248-02FF06BC9FB6}" srcOrd="0" destOrd="0" presId="urn:microsoft.com/office/officeart/2005/8/layout/equation1"/>
    <dgm:cxn modelId="{CF055DA9-BE9C-45DD-A488-C55C2EC0AA3A}" type="presOf" srcId="{7EE838A3-0505-2A49-8283-3D5D81F69036}" destId="{8CE9257D-19D5-0141-9BE4-5CBA7F3FA785}" srcOrd="0" destOrd="0" presId="urn:microsoft.com/office/officeart/2005/8/layout/equation1"/>
    <dgm:cxn modelId="{D57CF0B1-6EF6-4D4A-A2B0-1C923E4AFC6C}" srcId="{69275896-6907-5A4A-9361-581C4D3B7293}" destId="{ED9096BB-0DC6-4D4D-9D06-B73DE9C2C51C}" srcOrd="2" destOrd="0" parTransId="{62991D08-E9E6-5140-8279-7EDAFF4C1AD4}" sibTransId="{45F37E37-C495-974A-A554-7F6280D82A97}"/>
    <dgm:cxn modelId="{261C24BB-AA42-4902-AAA8-5073937F6C48}" type="presOf" srcId="{E94A04B2-AB01-A04D-A914-C278D770468F}" destId="{C9DB811D-D7EF-464E-A29D-9E82F7B8EA75}" srcOrd="0" destOrd="0" presId="urn:microsoft.com/office/officeart/2005/8/layout/equation1"/>
    <dgm:cxn modelId="{AC4A1AC3-1DC2-469F-B70F-BC016790DBE5}" type="presOf" srcId="{ED9096BB-0DC6-4D4D-9D06-B73DE9C2C51C}" destId="{FA5EB58C-409F-3348-8678-3B76D56FFAA4}" srcOrd="0" destOrd="0" presId="urn:microsoft.com/office/officeart/2005/8/layout/equation1"/>
    <dgm:cxn modelId="{2E987ED2-0467-4137-8A9A-620809FE02B6}" type="presOf" srcId="{33B49B55-9F8A-EC44-9C70-8865A754BA21}" destId="{A3C4243C-B30D-3E41-9F90-0FA0AE5A9296}" srcOrd="0" destOrd="0" presId="urn:microsoft.com/office/officeart/2005/8/layout/equation1"/>
    <dgm:cxn modelId="{3274D834-99DC-49DB-8FC5-4E32FE93FA0A}" type="presParOf" srcId="{5338F3C1-560A-ED4F-9BC4-7EC182DBA176}" destId="{4CA27C18-F6F2-8D4E-B248-02FF06BC9FB6}" srcOrd="0" destOrd="0" presId="urn:microsoft.com/office/officeart/2005/8/layout/equation1"/>
    <dgm:cxn modelId="{CB80DDCA-B394-400E-BBC5-09B15BA07C6A}" type="presParOf" srcId="{5338F3C1-560A-ED4F-9BC4-7EC182DBA176}" destId="{56C9EC9F-64DA-864F-ADFE-7D3E50A93305}" srcOrd="1" destOrd="0" presId="urn:microsoft.com/office/officeart/2005/8/layout/equation1"/>
    <dgm:cxn modelId="{2316A1A3-ED6F-4540-AD1A-B3C5B88EE383}" type="presParOf" srcId="{5338F3C1-560A-ED4F-9BC4-7EC182DBA176}" destId="{C9DB811D-D7EF-464E-A29D-9E82F7B8EA75}" srcOrd="2" destOrd="0" presId="urn:microsoft.com/office/officeart/2005/8/layout/equation1"/>
    <dgm:cxn modelId="{0733BCD4-89DE-4244-A32C-0B505AC484FA}" type="presParOf" srcId="{5338F3C1-560A-ED4F-9BC4-7EC182DBA176}" destId="{59DFD140-C6DA-4B4C-A054-05895D734846}" srcOrd="3" destOrd="0" presId="urn:microsoft.com/office/officeart/2005/8/layout/equation1"/>
    <dgm:cxn modelId="{711BA09C-C4F4-4CF2-8715-CD6565674121}" type="presParOf" srcId="{5338F3C1-560A-ED4F-9BC4-7EC182DBA176}" destId="{A3C4243C-B30D-3E41-9F90-0FA0AE5A9296}" srcOrd="4" destOrd="0" presId="urn:microsoft.com/office/officeart/2005/8/layout/equation1"/>
    <dgm:cxn modelId="{B33B6D20-1242-44E6-BBE6-544E06068285}" type="presParOf" srcId="{5338F3C1-560A-ED4F-9BC4-7EC182DBA176}" destId="{EA004CE1-5D9D-2A41-80DA-53CE9E674DAB}" srcOrd="5" destOrd="0" presId="urn:microsoft.com/office/officeart/2005/8/layout/equation1"/>
    <dgm:cxn modelId="{4FF41261-E322-46AE-8DF1-182276762DD5}" type="presParOf" srcId="{5338F3C1-560A-ED4F-9BC4-7EC182DBA176}" destId="{FB7CB1B4-1BC5-204A-8379-088018BEF6A3}" srcOrd="6" destOrd="0" presId="urn:microsoft.com/office/officeart/2005/8/layout/equation1"/>
    <dgm:cxn modelId="{78A4B2FE-1F31-4D3A-85B5-8CBA66F58B22}" type="presParOf" srcId="{5338F3C1-560A-ED4F-9BC4-7EC182DBA176}" destId="{18572D02-6FBD-BB46-9F6A-E55294A7A234}" srcOrd="7" destOrd="0" presId="urn:microsoft.com/office/officeart/2005/8/layout/equation1"/>
    <dgm:cxn modelId="{6F7B5E4B-002F-4512-8C44-A9144989C0F2}" type="presParOf" srcId="{5338F3C1-560A-ED4F-9BC4-7EC182DBA176}" destId="{FA5EB58C-409F-3348-8678-3B76D56FFAA4}" srcOrd="8" destOrd="0" presId="urn:microsoft.com/office/officeart/2005/8/layout/equation1"/>
    <dgm:cxn modelId="{1C8952A9-1B57-4291-81B2-AECBB9E0BDC0}" type="presParOf" srcId="{5338F3C1-560A-ED4F-9BC4-7EC182DBA176}" destId="{01F8D73F-8476-424C-B31D-7B639C016375}" srcOrd="9" destOrd="0" presId="urn:microsoft.com/office/officeart/2005/8/layout/equation1"/>
    <dgm:cxn modelId="{32E0315C-8EB9-4844-9163-CCCF53D3D5CE}" type="presParOf" srcId="{5338F3C1-560A-ED4F-9BC4-7EC182DBA176}" destId="{3BCB46A2-99A5-BC40-86E1-41A0E11DD744}" srcOrd="10" destOrd="0" presId="urn:microsoft.com/office/officeart/2005/8/layout/equation1"/>
    <dgm:cxn modelId="{79EA1D9B-0BD7-4BE8-BD86-6A5090C6DEB4}" type="presParOf" srcId="{5338F3C1-560A-ED4F-9BC4-7EC182DBA176}" destId="{62923E13-683B-F748-B842-4B135F98C66A}" srcOrd="11" destOrd="0" presId="urn:microsoft.com/office/officeart/2005/8/layout/equation1"/>
    <dgm:cxn modelId="{D16D9C9C-2DEC-4E44-B305-D9E5F46694B8}" type="presParOf" srcId="{5338F3C1-560A-ED4F-9BC4-7EC182DBA176}" destId="{8CE9257D-19D5-0141-9BE4-5CBA7F3FA785}" srcOrd="12"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A27C18-F6F2-8D4E-B248-02FF06BC9FB6}">
      <dsp:nvSpPr>
        <dsp:cNvPr id="0" name=""/>
        <dsp:cNvSpPr/>
      </dsp:nvSpPr>
      <dsp:spPr>
        <a:xfrm>
          <a:off x="4951" y="2024788"/>
          <a:ext cx="1375765" cy="1375765"/>
        </a:xfrm>
        <a:prstGeom prst="ellipse">
          <a:avLst/>
        </a:prstGeom>
        <a:solidFill>
          <a:srgbClr val="28509D"/>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Trust</a:t>
          </a:r>
        </a:p>
      </dsp:txBody>
      <dsp:txXfrm>
        <a:off x="206427" y="2226264"/>
        <a:ext cx="972813" cy="972813"/>
      </dsp:txXfrm>
    </dsp:sp>
    <dsp:sp modelId="{C9DB811D-D7EF-464E-A29D-9E82F7B8EA75}">
      <dsp:nvSpPr>
        <dsp:cNvPr id="0" name=""/>
        <dsp:cNvSpPr/>
      </dsp:nvSpPr>
      <dsp:spPr>
        <a:xfrm>
          <a:off x="1492429" y="2340611"/>
          <a:ext cx="797944" cy="797944"/>
        </a:xfrm>
        <a:prstGeom prst="mathEqual">
          <a:avLst/>
        </a:prstGeom>
        <a:solidFill>
          <a:srgbClr val="26262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598196" y="2504987"/>
        <a:ext cx="586410" cy="469192"/>
      </dsp:txXfrm>
    </dsp:sp>
    <dsp:sp modelId="{A3C4243C-B30D-3E41-9F90-0FA0AE5A9296}">
      <dsp:nvSpPr>
        <dsp:cNvPr id="0" name=""/>
        <dsp:cNvSpPr/>
      </dsp:nvSpPr>
      <dsp:spPr>
        <a:xfrm>
          <a:off x="2402086" y="1012394"/>
          <a:ext cx="1375765" cy="1375765"/>
        </a:xfrm>
        <a:prstGeom prst="ellipse">
          <a:avLst/>
        </a:prstGeom>
        <a:solidFill>
          <a:srgbClr val="628BC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Credibility</a:t>
          </a:r>
        </a:p>
      </dsp:txBody>
      <dsp:txXfrm>
        <a:off x="2603562" y="1213870"/>
        <a:ext cx="972813" cy="972813"/>
      </dsp:txXfrm>
    </dsp:sp>
    <dsp:sp modelId="{FB7CB1B4-1BC5-204A-8379-088018BEF6A3}">
      <dsp:nvSpPr>
        <dsp:cNvPr id="0" name=""/>
        <dsp:cNvSpPr/>
      </dsp:nvSpPr>
      <dsp:spPr>
        <a:xfrm>
          <a:off x="3889563" y="1301304"/>
          <a:ext cx="797944" cy="797944"/>
        </a:xfrm>
        <a:prstGeom prst="mathPlus">
          <a:avLst/>
        </a:prstGeom>
        <a:solidFill>
          <a:schemeClr val="tx1">
            <a:lumMod val="85000"/>
            <a:lumOff val="1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3995330" y="1606438"/>
        <a:ext cx="586410" cy="187676"/>
      </dsp:txXfrm>
    </dsp:sp>
    <dsp:sp modelId="{FA5EB58C-409F-3348-8678-3B76D56FFAA4}">
      <dsp:nvSpPr>
        <dsp:cNvPr id="0" name=""/>
        <dsp:cNvSpPr/>
      </dsp:nvSpPr>
      <dsp:spPr>
        <a:xfrm>
          <a:off x="4799220" y="1012394"/>
          <a:ext cx="1375765" cy="1375765"/>
        </a:xfrm>
        <a:prstGeom prst="ellipse">
          <a:avLst/>
        </a:prstGeom>
        <a:solidFill>
          <a:srgbClr val="628BC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Reliability</a:t>
          </a:r>
        </a:p>
      </dsp:txBody>
      <dsp:txXfrm>
        <a:off x="5000696" y="1213870"/>
        <a:ext cx="972813" cy="972813"/>
      </dsp:txXfrm>
    </dsp:sp>
    <dsp:sp modelId="{3BCB46A2-99A5-BC40-86E1-41A0E11DD744}">
      <dsp:nvSpPr>
        <dsp:cNvPr id="0" name=""/>
        <dsp:cNvSpPr/>
      </dsp:nvSpPr>
      <dsp:spPr>
        <a:xfrm>
          <a:off x="6286698" y="1301304"/>
          <a:ext cx="797944" cy="797944"/>
        </a:xfrm>
        <a:prstGeom prst="mathPlus">
          <a:avLst/>
        </a:prstGeom>
        <a:solidFill>
          <a:srgbClr val="26262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6392465" y="1606438"/>
        <a:ext cx="586410" cy="187676"/>
      </dsp:txXfrm>
    </dsp:sp>
    <dsp:sp modelId="{8CE9257D-19D5-0141-9BE4-5CBA7F3FA785}">
      <dsp:nvSpPr>
        <dsp:cNvPr id="0" name=""/>
        <dsp:cNvSpPr/>
      </dsp:nvSpPr>
      <dsp:spPr>
        <a:xfrm>
          <a:off x="7196354" y="1012394"/>
          <a:ext cx="1375765" cy="1375765"/>
        </a:xfrm>
        <a:prstGeom prst="ellipse">
          <a:avLst/>
        </a:prstGeom>
        <a:solidFill>
          <a:srgbClr val="628BC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Intimacy</a:t>
          </a:r>
        </a:p>
      </dsp:txBody>
      <dsp:txXfrm>
        <a:off x="7397830" y="1213870"/>
        <a:ext cx="972813" cy="972813"/>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image" Target="../media/image3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4EC3E7-4256-4910-AB98-0C7276EFA315}" type="datetimeFigureOut">
              <a:rPr lang="en-US" smtClean="0"/>
              <a:t>10/14/2019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00B82E-30D5-4926-81CF-5448787BD8E4}" type="slidenum">
              <a:rPr lang="en-US" smtClean="0"/>
              <a:t>‹#›</a:t>
            </a:fld>
            <a:endParaRPr lang="en-US"/>
          </a:p>
        </p:txBody>
      </p:sp>
    </p:spTree>
    <p:extLst>
      <p:ext uri="{BB962C8B-B14F-4D97-AF65-F5344CB8AC3E}">
        <p14:creationId xmlns:p14="http://schemas.microsoft.com/office/powerpoint/2010/main" val="394916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247775"/>
            <a:ext cx="5727700" cy="3222625"/>
          </a:xfrm>
        </p:spPr>
      </p:sp>
      <p:sp>
        <p:nvSpPr>
          <p:cNvPr id="3" name="Notes Placeholder 2"/>
          <p:cNvSpPr>
            <a:spLocks noGrp="1"/>
          </p:cNvSpPr>
          <p:nvPr>
            <p:ph type="body" idx="1"/>
          </p:nvPr>
        </p:nvSpPr>
        <p:spPr/>
        <p:txBody>
          <a:bodyPr/>
          <a:lstStyle/>
          <a:p>
            <a:r>
              <a:rPr lang="en-US" sz="1200" dirty="0"/>
              <a:t>Which question is the most important?</a:t>
            </a:r>
          </a:p>
          <a:p>
            <a:r>
              <a:rPr lang="en-US" sz="1200" dirty="0"/>
              <a:t>Which question is raised most often in your enterprise?</a:t>
            </a:r>
          </a:p>
          <a:p>
            <a:pPr marL="342900" indent="-342900">
              <a:buFont typeface="Arial" panose="020B0604020202020204" pitchFamily="34" charset="0"/>
              <a:buChar char="•"/>
            </a:pPr>
            <a:endParaRPr lang="en-US" dirty="0"/>
          </a:p>
          <a:p>
            <a:r>
              <a:rPr lang="en-US" dirty="0"/>
              <a:t>The second question is more important than the first, because it gets to the issue of strategic outcomes for the enterprise.  The first question is about careful management of resources, i.e. about efficiency and waste; the second is about the future of the enterprise, i.e. about strategy.  Value</a:t>
            </a:r>
            <a:r>
              <a:rPr lang="en-US" baseline="0" dirty="0"/>
              <a:t> in the first question is represented by careful management of cost and wastes; value in the second question is represented by achievement of enterprise goals.</a:t>
            </a:r>
          </a:p>
          <a:p>
            <a:endParaRPr lang="en-US" baseline="0" dirty="0"/>
          </a:p>
          <a:p>
            <a:r>
              <a:rPr lang="en-US" baseline="0" dirty="0"/>
              <a:t>In general, most enterprise IT organizations see more executive interest in the first outcome (spending the “right amount”, which in most cases means the minimum spend necessary to support enterprise operations at a given level of performance), less in the second, possibly because most enterprises lack a coherent strategy, and it’s tough to answer the second question in the absence of a strategy.  Because perceived value delivered by IT is closely associated with clarity and coherent execution of strategy, it’s important for CIOs to push hard for both.  </a:t>
            </a:r>
          </a:p>
          <a:p>
            <a:endParaRPr lang="en-US" dirty="0"/>
          </a:p>
        </p:txBody>
      </p:sp>
    </p:spTree>
    <p:extLst>
      <p:ext uri="{BB962C8B-B14F-4D97-AF65-F5344CB8AC3E}">
        <p14:creationId xmlns:p14="http://schemas.microsoft.com/office/powerpoint/2010/main" val="41649120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64D38-740B-4143-AC65-384A0440D003}"/>
              </a:ext>
            </a:extLst>
          </p:cNvPr>
          <p:cNvSpPr>
            <a:spLocks noGrp="1"/>
          </p:cNvSpPr>
          <p:nvPr>
            <p:ph type="ctrTitle"/>
          </p:nvPr>
        </p:nvSpPr>
        <p:spPr>
          <a:xfrm>
            <a:off x="619125" y="455613"/>
            <a:ext cx="9144000" cy="2387600"/>
          </a:xfrm>
        </p:spPr>
        <p:txBody>
          <a:bodyPr anchor="b"/>
          <a:lstStyle>
            <a:lvl1pPr algn="ctr">
              <a:defRPr sz="6000" b="1">
                <a:solidFill>
                  <a:schemeClr val="bg1">
                    <a:lumMod val="95000"/>
                  </a:schemeClr>
                </a:solidFill>
              </a:defRPr>
            </a:lvl1pPr>
          </a:lstStyle>
          <a:p>
            <a:r>
              <a:rPr lang="en-US" dirty="0"/>
              <a:t>Click to edit Master title style</a:t>
            </a:r>
          </a:p>
        </p:txBody>
      </p:sp>
      <p:sp>
        <p:nvSpPr>
          <p:cNvPr id="3" name="Subtitle 2">
            <a:extLst>
              <a:ext uri="{FF2B5EF4-FFF2-40B4-BE49-F238E27FC236}">
                <a16:creationId xmlns:a16="http://schemas.microsoft.com/office/drawing/2014/main" id="{DCA52540-53B1-4F9A-9B57-DD1BD668A361}"/>
              </a:ext>
            </a:extLst>
          </p:cNvPr>
          <p:cNvSpPr>
            <a:spLocks noGrp="1"/>
          </p:cNvSpPr>
          <p:nvPr>
            <p:ph type="subTitle" idx="1"/>
          </p:nvPr>
        </p:nvSpPr>
        <p:spPr>
          <a:xfrm>
            <a:off x="619125" y="2935288"/>
            <a:ext cx="9144000" cy="1655762"/>
          </a:xfrm>
        </p:spPr>
        <p:txBody>
          <a:bodyPr/>
          <a:lstStyle>
            <a:lvl1pPr marL="0" indent="0" algn="ctr">
              <a:buNone/>
              <a:defRPr sz="24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2180DFF-03B4-4196-AEBC-F9CD1C7475AF}"/>
              </a:ext>
            </a:extLst>
          </p:cNvPr>
          <p:cNvSpPr>
            <a:spLocks noGrp="1"/>
          </p:cNvSpPr>
          <p:nvPr>
            <p:ph type="dt" sz="half" idx="10"/>
          </p:nvPr>
        </p:nvSpPr>
        <p:spPr>
          <a:xfrm>
            <a:off x="809625" y="6492875"/>
            <a:ext cx="1781176" cy="365125"/>
          </a:xfrm>
        </p:spPr>
        <p:txBody>
          <a:bodyPr/>
          <a:lstStyle>
            <a:lvl1pPr algn="ctr">
              <a:defRPr>
                <a:solidFill>
                  <a:schemeClr val="accent5">
                    <a:lumMod val="20000"/>
                    <a:lumOff val="80000"/>
                  </a:schemeClr>
                </a:solidFill>
              </a:defRPr>
            </a:lvl1pPr>
          </a:lstStyle>
          <a:p>
            <a:fld id="{4879B3C3-A2A0-4934-8D45-F81E7FC5DA70}" type="datetimeFigureOut">
              <a:rPr lang="en-US" smtClean="0"/>
              <a:pPr/>
              <a:t>10/14/2019</a:t>
            </a:fld>
            <a:endParaRPr lang="en-US" dirty="0"/>
          </a:p>
        </p:txBody>
      </p:sp>
      <p:sp>
        <p:nvSpPr>
          <p:cNvPr id="5" name="Footer Placeholder 4">
            <a:extLst>
              <a:ext uri="{FF2B5EF4-FFF2-40B4-BE49-F238E27FC236}">
                <a16:creationId xmlns:a16="http://schemas.microsoft.com/office/drawing/2014/main" id="{486D8918-F756-45A3-8342-6B44516AB481}"/>
              </a:ext>
            </a:extLst>
          </p:cNvPr>
          <p:cNvSpPr>
            <a:spLocks noGrp="1"/>
          </p:cNvSpPr>
          <p:nvPr>
            <p:ph type="ftr" sz="quarter" idx="11"/>
          </p:nvPr>
        </p:nvSpPr>
        <p:spPr>
          <a:xfrm>
            <a:off x="3781425" y="6492874"/>
            <a:ext cx="4114800" cy="365125"/>
          </a:xfrm>
        </p:spPr>
        <p:txBody>
          <a:bodyPr/>
          <a:lstStyle>
            <a:lvl1pPr>
              <a:defRPr>
                <a:solidFill>
                  <a:schemeClr val="accent5">
                    <a:lumMod val="20000"/>
                    <a:lumOff val="80000"/>
                  </a:schemeClr>
                </a:solidFill>
              </a:defRPr>
            </a:lvl1pPr>
          </a:lstStyle>
          <a:p>
            <a:endParaRPr lang="en-US" dirty="0"/>
          </a:p>
        </p:txBody>
      </p:sp>
    </p:spTree>
    <p:extLst>
      <p:ext uri="{BB962C8B-B14F-4D97-AF65-F5344CB8AC3E}">
        <p14:creationId xmlns:p14="http://schemas.microsoft.com/office/powerpoint/2010/main" val="3797170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1362075"/>
            <a:ext cx="5469467"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53667" y="1362075"/>
            <a:ext cx="5469467"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a:t> </a:t>
            </a:r>
            <a:fld id="{D5E3B240-5227-4A99-994B-07F74ECCACB0}" type="slidenum">
              <a:rPr lang="en-US"/>
              <a:pPr>
                <a:defRPr/>
              </a:pPr>
              <a:t>‹#›</a:t>
            </a:fld>
            <a:endParaRPr lang="en-US" dirty="0"/>
          </a:p>
        </p:txBody>
      </p:sp>
      <p:cxnSp>
        <p:nvCxnSpPr>
          <p:cNvPr id="6" name="Straight Connector 4"/>
          <p:cNvCxnSpPr>
            <a:cxnSpLocks noChangeShapeType="1"/>
          </p:cNvCxnSpPr>
          <p:nvPr userDrawn="1"/>
        </p:nvCxnSpPr>
        <p:spPr bwMode="auto">
          <a:xfrm>
            <a:off x="476251" y="1073150"/>
            <a:ext cx="11715749" cy="0"/>
          </a:xfrm>
          <a:prstGeom prst="line">
            <a:avLst/>
          </a:prstGeom>
          <a:noFill/>
          <a:ln w="12700" algn="ctr">
            <a:solidFill>
              <a:srgbClr val="6E96D5"/>
            </a:solidFill>
            <a:round/>
            <a:headEnd/>
            <a:tailEnd/>
          </a:ln>
        </p:spPr>
      </p:cxn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1086335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5"/>
          <p:cNvSpPr>
            <a:spLocks noGrp="1" noChangeArrowheads="1"/>
          </p:cNvSpPr>
          <p:nvPr>
            <p:ph type="ftr" sz="quarter" idx="10"/>
          </p:nvPr>
        </p:nvSpPr>
        <p:spPr>
          <a:ln/>
        </p:spPr>
        <p:txBody>
          <a:bodyPr/>
          <a:lstStyle>
            <a:lvl1pPr>
              <a:defRPr/>
            </a:lvl1pPr>
          </a:lstStyle>
          <a:p>
            <a:pPr>
              <a:defRPr/>
            </a:pPr>
            <a:r>
              <a:rPr lang="en-US" dirty="0"/>
              <a:t> </a:t>
            </a:r>
            <a:fld id="{1AC61E8B-D7D6-4EC1-BA02-1B652BB20EBC}" type="slidenum">
              <a:rPr lang="en-US"/>
              <a:pPr>
                <a:defRPr/>
              </a:pPr>
              <a:t>‹#›</a:t>
            </a:fld>
            <a:endParaRPr lang="en-US" dirty="0"/>
          </a:p>
        </p:txBody>
      </p:sp>
      <p:cxnSp>
        <p:nvCxnSpPr>
          <p:cNvPr id="4" name="Straight Connector 4"/>
          <p:cNvCxnSpPr>
            <a:cxnSpLocks noChangeShapeType="1"/>
          </p:cNvCxnSpPr>
          <p:nvPr userDrawn="1"/>
        </p:nvCxnSpPr>
        <p:spPr bwMode="auto">
          <a:xfrm>
            <a:off x="476251" y="1073150"/>
            <a:ext cx="11715749" cy="0"/>
          </a:xfrm>
          <a:prstGeom prst="line">
            <a:avLst/>
          </a:prstGeom>
          <a:noFill/>
          <a:ln w="12700" algn="ctr">
            <a:solidFill>
              <a:srgbClr val="6E96D5"/>
            </a:solidFill>
            <a:round/>
            <a:headEnd/>
            <a:tailEnd/>
          </a:ln>
        </p:spPr>
      </p:cxn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5010796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dirty="0"/>
              <a:t> </a:t>
            </a:r>
            <a:fld id="{283718F9-5F50-4E65-A3A8-480894E809EE}" type="slidenum">
              <a:rPr lang="en-US"/>
              <a:pPr>
                <a:defRPr/>
              </a:pPr>
              <a:t>‹#›</a:t>
            </a:fld>
            <a:endParaRPr lang="en-US" dirty="0"/>
          </a:p>
        </p:txBody>
      </p:sp>
    </p:spTree>
    <p:extLst>
      <p:ext uri="{BB962C8B-B14F-4D97-AF65-F5344CB8AC3E}">
        <p14:creationId xmlns:p14="http://schemas.microsoft.com/office/powerpoint/2010/main" val="267870969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15" name="Picture 14" descr="divider-from-ppt.jpg"/>
          <p:cNvPicPr>
            <a:picLocks noChangeAspect="1"/>
          </p:cNvPicPr>
          <p:nvPr userDrawn="1"/>
        </p:nvPicPr>
        <p:blipFill>
          <a:blip r:embed="rId2" cstate="print"/>
          <a:stretch>
            <a:fillRect/>
          </a:stretch>
        </p:blipFill>
        <p:spPr bwMode="hidden">
          <a:xfrm>
            <a:off x="0" y="0"/>
            <a:ext cx="12192000" cy="6858000"/>
          </a:xfrm>
          <a:prstGeom prst="rect">
            <a:avLst/>
          </a:prstGeom>
        </p:spPr>
      </p:pic>
      <p:grpSp>
        <p:nvGrpSpPr>
          <p:cNvPr id="6" name="Group 11"/>
          <p:cNvGrpSpPr>
            <a:grpSpLocks noChangeAspect="1"/>
          </p:cNvGrpSpPr>
          <p:nvPr userDrawn="1"/>
        </p:nvGrpSpPr>
        <p:grpSpPr bwMode="black">
          <a:xfrm>
            <a:off x="9990667" y="6369051"/>
            <a:ext cx="1524000" cy="257175"/>
            <a:chOff x="3020" y="3469"/>
            <a:chExt cx="1440" cy="326"/>
          </a:xfrm>
        </p:grpSpPr>
        <p:sp>
          <p:nvSpPr>
            <p:cNvPr id="7" name="Freeform 12"/>
            <p:cNvSpPr>
              <a:spLocks noChangeAspect="1"/>
            </p:cNvSpPr>
            <p:nvPr/>
          </p:nvSpPr>
          <p:spPr bwMode="black">
            <a:xfrm>
              <a:off x="4322" y="3575"/>
              <a:ext cx="132" cy="212"/>
            </a:xfrm>
            <a:custGeom>
              <a:avLst/>
              <a:gdLst>
                <a:gd name="T0" fmla="*/ 132 w 132"/>
                <a:gd name="T1" fmla="*/ 0 h 212"/>
                <a:gd name="T2" fmla="*/ 128 w 132"/>
                <a:gd name="T3" fmla="*/ 50 h 212"/>
                <a:gd name="T4" fmla="*/ 106 w 132"/>
                <a:gd name="T5" fmla="*/ 50 h 212"/>
                <a:gd name="T6" fmla="*/ 106 w 132"/>
                <a:gd name="T7" fmla="*/ 50 h 212"/>
                <a:gd name="T8" fmla="*/ 96 w 132"/>
                <a:gd name="T9" fmla="*/ 50 h 212"/>
                <a:gd name="T10" fmla="*/ 86 w 132"/>
                <a:gd name="T11" fmla="*/ 54 h 212"/>
                <a:gd name="T12" fmla="*/ 78 w 132"/>
                <a:gd name="T13" fmla="*/ 60 h 212"/>
                <a:gd name="T14" fmla="*/ 70 w 132"/>
                <a:gd name="T15" fmla="*/ 66 h 212"/>
                <a:gd name="T16" fmla="*/ 64 w 132"/>
                <a:gd name="T17" fmla="*/ 74 h 212"/>
                <a:gd name="T18" fmla="*/ 60 w 132"/>
                <a:gd name="T19" fmla="*/ 82 h 212"/>
                <a:gd name="T20" fmla="*/ 58 w 132"/>
                <a:gd name="T21" fmla="*/ 92 h 212"/>
                <a:gd name="T22" fmla="*/ 58 w 132"/>
                <a:gd name="T23" fmla="*/ 100 h 212"/>
                <a:gd name="T24" fmla="*/ 58 w 132"/>
                <a:gd name="T25" fmla="*/ 212 h 212"/>
                <a:gd name="T26" fmla="*/ 0 w 132"/>
                <a:gd name="T27" fmla="*/ 212 h 212"/>
                <a:gd name="T28" fmla="*/ 0 w 132"/>
                <a:gd name="T29" fmla="*/ 0 h 212"/>
                <a:gd name="T30" fmla="*/ 54 w 132"/>
                <a:gd name="T31" fmla="*/ 0 h 212"/>
                <a:gd name="T32" fmla="*/ 56 w 132"/>
                <a:gd name="T33" fmla="*/ 26 h 212"/>
                <a:gd name="T34" fmla="*/ 56 w 132"/>
                <a:gd name="T35" fmla="*/ 26 h 212"/>
                <a:gd name="T36" fmla="*/ 66 w 132"/>
                <a:gd name="T37" fmla="*/ 14 h 212"/>
                <a:gd name="T38" fmla="*/ 78 w 132"/>
                <a:gd name="T39" fmla="*/ 6 h 212"/>
                <a:gd name="T40" fmla="*/ 94 w 132"/>
                <a:gd name="T41" fmla="*/ 2 h 212"/>
                <a:gd name="T42" fmla="*/ 112 w 132"/>
                <a:gd name="T43" fmla="*/ 0 h 212"/>
                <a:gd name="T44" fmla="*/ 132 w 132"/>
                <a:gd name="T45" fmla="*/ 0 h 2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2"/>
                <a:gd name="T70" fmla="*/ 0 h 212"/>
                <a:gd name="T71" fmla="*/ 132 w 132"/>
                <a:gd name="T72" fmla="*/ 212 h 21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2" h="212">
                  <a:moveTo>
                    <a:pt x="132" y="0"/>
                  </a:moveTo>
                  <a:lnTo>
                    <a:pt x="128" y="50"/>
                  </a:lnTo>
                  <a:lnTo>
                    <a:pt x="106" y="50"/>
                  </a:lnTo>
                  <a:lnTo>
                    <a:pt x="96" y="50"/>
                  </a:lnTo>
                  <a:lnTo>
                    <a:pt x="86" y="54"/>
                  </a:lnTo>
                  <a:lnTo>
                    <a:pt x="78" y="60"/>
                  </a:lnTo>
                  <a:lnTo>
                    <a:pt x="70" y="66"/>
                  </a:lnTo>
                  <a:lnTo>
                    <a:pt x="64" y="74"/>
                  </a:lnTo>
                  <a:lnTo>
                    <a:pt x="60" y="82"/>
                  </a:lnTo>
                  <a:lnTo>
                    <a:pt x="58" y="92"/>
                  </a:lnTo>
                  <a:lnTo>
                    <a:pt x="58" y="100"/>
                  </a:lnTo>
                  <a:lnTo>
                    <a:pt x="58" y="212"/>
                  </a:lnTo>
                  <a:lnTo>
                    <a:pt x="0" y="212"/>
                  </a:lnTo>
                  <a:lnTo>
                    <a:pt x="0" y="0"/>
                  </a:lnTo>
                  <a:lnTo>
                    <a:pt x="54" y="0"/>
                  </a:lnTo>
                  <a:lnTo>
                    <a:pt x="56" y="26"/>
                  </a:lnTo>
                  <a:lnTo>
                    <a:pt x="66" y="14"/>
                  </a:lnTo>
                  <a:lnTo>
                    <a:pt x="78" y="6"/>
                  </a:lnTo>
                  <a:lnTo>
                    <a:pt x="94" y="2"/>
                  </a:lnTo>
                  <a:lnTo>
                    <a:pt x="112" y="0"/>
                  </a:lnTo>
                  <a:lnTo>
                    <a:pt x="132" y="0"/>
                  </a:lnTo>
                  <a:close/>
                </a:path>
              </a:pathLst>
            </a:custGeom>
            <a:solidFill>
              <a:schemeClr val="bg1"/>
            </a:solidFill>
            <a:ln w="9525">
              <a:noFill/>
              <a:round/>
              <a:headEnd/>
              <a:tailEnd/>
            </a:ln>
          </p:spPr>
          <p:txBody>
            <a:bodyPr/>
            <a:lstStyle/>
            <a:p>
              <a:endParaRPr lang="en-US" sz="1800" dirty="0"/>
            </a:p>
          </p:txBody>
        </p:sp>
        <p:sp>
          <p:nvSpPr>
            <p:cNvPr id="8" name="Freeform 13"/>
            <p:cNvSpPr>
              <a:spLocks noChangeAspect="1"/>
            </p:cNvSpPr>
            <p:nvPr/>
          </p:nvSpPr>
          <p:spPr bwMode="black">
            <a:xfrm>
              <a:off x="3860" y="3569"/>
              <a:ext cx="194" cy="218"/>
            </a:xfrm>
            <a:custGeom>
              <a:avLst/>
              <a:gdLst>
                <a:gd name="T0" fmla="*/ 194 w 194"/>
                <a:gd name="T1" fmla="*/ 218 h 218"/>
                <a:gd name="T2" fmla="*/ 136 w 194"/>
                <a:gd name="T3" fmla="*/ 218 h 218"/>
                <a:gd name="T4" fmla="*/ 136 w 194"/>
                <a:gd name="T5" fmla="*/ 106 h 218"/>
                <a:gd name="T6" fmla="*/ 136 w 194"/>
                <a:gd name="T7" fmla="*/ 106 h 218"/>
                <a:gd name="T8" fmla="*/ 136 w 194"/>
                <a:gd name="T9" fmla="*/ 88 h 218"/>
                <a:gd name="T10" fmla="*/ 134 w 194"/>
                <a:gd name="T11" fmla="*/ 78 h 218"/>
                <a:gd name="T12" fmla="*/ 132 w 194"/>
                <a:gd name="T13" fmla="*/ 70 h 218"/>
                <a:gd name="T14" fmla="*/ 128 w 194"/>
                <a:gd name="T15" fmla="*/ 64 h 218"/>
                <a:gd name="T16" fmla="*/ 122 w 194"/>
                <a:gd name="T17" fmla="*/ 58 h 218"/>
                <a:gd name="T18" fmla="*/ 112 w 194"/>
                <a:gd name="T19" fmla="*/ 54 h 218"/>
                <a:gd name="T20" fmla="*/ 102 w 194"/>
                <a:gd name="T21" fmla="*/ 52 h 218"/>
                <a:gd name="T22" fmla="*/ 102 w 194"/>
                <a:gd name="T23" fmla="*/ 52 h 218"/>
                <a:gd name="T24" fmla="*/ 90 w 194"/>
                <a:gd name="T25" fmla="*/ 54 h 218"/>
                <a:gd name="T26" fmla="*/ 82 w 194"/>
                <a:gd name="T27" fmla="*/ 56 h 218"/>
                <a:gd name="T28" fmla="*/ 74 w 194"/>
                <a:gd name="T29" fmla="*/ 62 h 218"/>
                <a:gd name="T30" fmla="*/ 68 w 194"/>
                <a:gd name="T31" fmla="*/ 68 h 218"/>
                <a:gd name="T32" fmla="*/ 62 w 194"/>
                <a:gd name="T33" fmla="*/ 76 h 218"/>
                <a:gd name="T34" fmla="*/ 60 w 194"/>
                <a:gd name="T35" fmla="*/ 84 h 218"/>
                <a:gd name="T36" fmla="*/ 58 w 194"/>
                <a:gd name="T37" fmla="*/ 92 h 218"/>
                <a:gd name="T38" fmla="*/ 58 w 194"/>
                <a:gd name="T39" fmla="*/ 102 h 218"/>
                <a:gd name="T40" fmla="*/ 58 w 194"/>
                <a:gd name="T41" fmla="*/ 218 h 218"/>
                <a:gd name="T42" fmla="*/ 0 w 194"/>
                <a:gd name="T43" fmla="*/ 218 h 218"/>
                <a:gd name="T44" fmla="*/ 0 w 194"/>
                <a:gd name="T45" fmla="*/ 6 h 218"/>
                <a:gd name="T46" fmla="*/ 52 w 194"/>
                <a:gd name="T47" fmla="*/ 6 h 218"/>
                <a:gd name="T48" fmla="*/ 54 w 194"/>
                <a:gd name="T49" fmla="*/ 32 h 218"/>
                <a:gd name="T50" fmla="*/ 54 w 194"/>
                <a:gd name="T51" fmla="*/ 32 h 218"/>
                <a:gd name="T52" fmla="*/ 64 w 194"/>
                <a:gd name="T53" fmla="*/ 20 h 218"/>
                <a:gd name="T54" fmla="*/ 78 w 194"/>
                <a:gd name="T55" fmla="*/ 10 h 218"/>
                <a:gd name="T56" fmla="*/ 88 w 194"/>
                <a:gd name="T57" fmla="*/ 6 h 218"/>
                <a:gd name="T58" fmla="*/ 96 w 194"/>
                <a:gd name="T59" fmla="*/ 4 h 218"/>
                <a:gd name="T60" fmla="*/ 106 w 194"/>
                <a:gd name="T61" fmla="*/ 2 h 218"/>
                <a:gd name="T62" fmla="*/ 118 w 194"/>
                <a:gd name="T63" fmla="*/ 0 h 218"/>
                <a:gd name="T64" fmla="*/ 118 w 194"/>
                <a:gd name="T65" fmla="*/ 0 h 218"/>
                <a:gd name="T66" fmla="*/ 138 w 194"/>
                <a:gd name="T67" fmla="*/ 2 h 218"/>
                <a:gd name="T68" fmla="*/ 154 w 194"/>
                <a:gd name="T69" fmla="*/ 8 h 218"/>
                <a:gd name="T70" fmla="*/ 168 w 194"/>
                <a:gd name="T71" fmla="*/ 16 h 218"/>
                <a:gd name="T72" fmla="*/ 178 w 194"/>
                <a:gd name="T73" fmla="*/ 26 h 218"/>
                <a:gd name="T74" fmla="*/ 186 w 194"/>
                <a:gd name="T75" fmla="*/ 40 h 218"/>
                <a:gd name="T76" fmla="*/ 190 w 194"/>
                <a:gd name="T77" fmla="*/ 54 h 218"/>
                <a:gd name="T78" fmla="*/ 194 w 194"/>
                <a:gd name="T79" fmla="*/ 70 h 218"/>
                <a:gd name="T80" fmla="*/ 194 w 194"/>
                <a:gd name="T81" fmla="*/ 86 h 218"/>
                <a:gd name="T82" fmla="*/ 194 w 194"/>
                <a:gd name="T83" fmla="*/ 218 h 21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218"/>
                <a:gd name="T128" fmla="*/ 194 w 194"/>
                <a:gd name="T129" fmla="*/ 218 h 21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218">
                  <a:moveTo>
                    <a:pt x="194" y="218"/>
                  </a:moveTo>
                  <a:lnTo>
                    <a:pt x="136" y="218"/>
                  </a:lnTo>
                  <a:lnTo>
                    <a:pt x="136" y="106"/>
                  </a:lnTo>
                  <a:lnTo>
                    <a:pt x="136" y="88"/>
                  </a:lnTo>
                  <a:lnTo>
                    <a:pt x="134" y="78"/>
                  </a:lnTo>
                  <a:lnTo>
                    <a:pt x="132" y="70"/>
                  </a:lnTo>
                  <a:lnTo>
                    <a:pt x="128" y="64"/>
                  </a:lnTo>
                  <a:lnTo>
                    <a:pt x="122" y="58"/>
                  </a:lnTo>
                  <a:lnTo>
                    <a:pt x="112" y="54"/>
                  </a:lnTo>
                  <a:lnTo>
                    <a:pt x="102" y="52"/>
                  </a:lnTo>
                  <a:lnTo>
                    <a:pt x="90" y="54"/>
                  </a:lnTo>
                  <a:lnTo>
                    <a:pt x="82" y="56"/>
                  </a:lnTo>
                  <a:lnTo>
                    <a:pt x="74" y="62"/>
                  </a:lnTo>
                  <a:lnTo>
                    <a:pt x="68" y="68"/>
                  </a:lnTo>
                  <a:lnTo>
                    <a:pt x="62" y="76"/>
                  </a:lnTo>
                  <a:lnTo>
                    <a:pt x="60" y="84"/>
                  </a:lnTo>
                  <a:lnTo>
                    <a:pt x="58" y="92"/>
                  </a:lnTo>
                  <a:lnTo>
                    <a:pt x="58" y="102"/>
                  </a:lnTo>
                  <a:lnTo>
                    <a:pt x="58" y="218"/>
                  </a:lnTo>
                  <a:lnTo>
                    <a:pt x="0" y="218"/>
                  </a:lnTo>
                  <a:lnTo>
                    <a:pt x="0" y="6"/>
                  </a:lnTo>
                  <a:lnTo>
                    <a:pt x="52" y="6"/>
                  </a:lnTo>
                  <a:lnTo>
                    <a:pt x="54" y="32"/>
                  </a:lnTo>
                  <a:lnTo>
                    <a:pt x="64" y="20"/>
                  </a:lnTo>
                  <a:lnTo>
                    <a:pt x="78" y="10"/>
                  </a:lnTo>
                  <a:lnTo>
                    <a:pt x="88" y="6"/>
                  </a:lnTo>
                  <a:lnTo>
                    <a:pt x="96" y="4"/>
                  </a:lnTo>
                  <a:lnTo>
                    <a:pt x="106" y="2"/>
                  </a:lnTo>
                  <a:lnTo>
                    <a:pt x="118" y="0"/>
                  </a:lnTo>
                  <a:lnTo>
                    <a:pt x="138" y="2"/>
                  </a:lnTo>
                  <a:lnTo>
                    <a:pt x="154" y="8"/>
                  </a:lnTo>
                  <a:lnTo>
                    <a:pt x="168" y="16"/>
                  </a:lnTo>
                  <a:lnTo>
                    <a:pt x="178" y="26"/>
                  </a:lnTo>
                  <a:lnTo>
                    <a:pt x="186" y="40"/>
                  </a:lnTo>
                  <a:lnTo>
                    <a:pt x="190" y="54"/>
                  </a:lnTo>
                  <a:lnTo>
                    <a:pt x="194" y="70"/>
                  </a:lnTo>
                  <a:lnTo>
                    <a:pt x="194" y="86"/>
                  </a:lnTo>
                  <a:lnTo>
                    <a:pt x="194" y="218"/>
                  </a:lnTo>
                  <a:close/>
                </a:path>
              </a:pathLst>
            </a:custGeom>
            <a:solidFill>
              <a:schemeClr val="bg1"/>
            </a:solidFill>
            <a:ln w="9525">
              <a:noFill/>
              <a:round/>
              <a:headEnd/>
              <a:tailEnd/>
            </a:ln>
          </p:spPr>
          <p:txBody>
            <a:bodyPr/>
            <a:lstStyle/>
            <a:p>
              <a:endParaRPr lang="en-US" sz="1800" dirty="0"/>
            </a:p>
          </p:txBody>
        </p:sp>
        <p:sp>
          <p:nvSpPr>
            <p:cNvPr id="9" name="Freeform 14"/>
            <p:cNvSpPr>
              <a:spLocks noChangeAspect="1"/>
            </p:cNvSpPr>
            <p:nvPr/>
          </p:nvSpPr>
          <p:spPr bwMode="black">
            <a:xfrm>
              <a:off x="3720" y="3515"/>
              <a:ext cx="114" cy="276"/>
            </a:xfrm>
            <a:custGeom>
              <a:avLst/>
              <a:gdLst>
                <a:gd name="T0" fmla="*/ 114 w 114"/>
                <a:gd name="T1" fmla="*/ 224 h 276"/>
                <a:gd name="T2" fmla="*/ 110 w 114"/>
                <a:gd name="T3" fmla="*/ 272 h 276"/>
                <a:gd name="T4" fmla="*/ 110 w 114"/>
                <a:gd name="T5" fmla="*/ 272 h 276"/>
                <a:gd name="T6" fmla="*/ 90 w 114"/>
                <a:gd name="T7" fmla="*/ 276 h 276"/>
                <a:gd name="T8" fmla="*/ 70 w 114"/>
                <a:gd name="T9" fmla="*/ 276 h 276"/>
                <a:gd name="T10" fmla="*/ 70 w 114"/>
                <a:gd name="T11" fmla="*/ 276 h 276"/>
                <a:gd name="T12" fmla="*/ 50 w 114"/>
                <a:gd name="T13" fmla="*/ 276 h 276"/>
                <a:gd name="T14" fmla="*/ 36 w 114"/>
                <a:gd name="T15" fmla="*/ 272 h 276"/>
                <a:gd name="T16" fmla="*/ 24 w 114"/>
                <a:gd name="T17" fmla="*/ 266 h 276"/>
                <a:gd name="T18" fmla="*/ 14 w 114"/>
                <a:gd name="T19" fmla="*/ 258 h 276"/>
                <a:gd name="T20" fmla="*/ 8 w 114"/>
                <a:gd name="T21" fmla="*/ 248 h 276"/>
                <a:gd name="T22" fmla="*/ 2 w 114"/>
                <a:gd name="T23" fmla="*/ 234 h 276"/>
                <a:gd name="T24" fmla="*/ 0 w 114"/>
                <a:gd name="T25" fmla="*/ 220 h 276"/>
                <a:gd name="T26" fmla="*/ 0 w 114"/>
                <a:gd name="T27" fmla="*/ 202 h 276"/>
                <a:gd name="T28" fmla="*/ 0 w 114"/>
                <a:gd name="T29" fmla="*/ 0 h 276"/>
                <a:gd name="T30" fmla="*/ 58 w 114"/>
                <a:gd name="T31" fmla="*/ 0 h 276"/>
                <a:gd name="T32" fmla="*/ 58 w 114"/>
                <a:gd name="T33" fmla="*/ 60 h 276"/>
                <a:gd name="T34" fmla="*/ 114 w 114"/>
                <a:gd name="T35" fmla="*/ 60 h 276"/>
                <a:gd name="T36" fmla="*/ 110 w 114"/>
                <a:gd name="T37" fmla="*/ 110 h 276"/>
                <a:gd name="T38" fmla="*/ 58 w 114"/>
                <a:gd name="T39" fmla="*/ 110 h 276"/>
                <a:gd name="T40" fmla="*/ 58 w 114"/>
                <a:gd name="T41" fmla="*/ 198 h 276"/>
                <a:gd name="T42" fmla="*/ 58 w 114"/>
                <a:gd name="T43" fmla="*/ 198 h 276"/>
                <a:gd name="T44" fmla="*/ 58 w 114"/>
                <a:gd name="T45" fmla="*/ 210 h 276"/>
                <a:gd name="T46" fmla="*/ 62 w 114"/>
                <a:gd name="T47" fmla="*/ 220 h 276"/>
                <a:gd name="T48" fmla="*/ 66 w 114"/>
                <a:gd name="T49" fmla="*/ 224 h 276"/>
                <a:gd name="T50" fmla="*/ 70 w 114"/>
                <a:gd name="T51" fmla="*/ 226 h 276"/>
                <a:gd name="T52" fmla="*/ 84 w 114"/>
                <a:gd name="T53" fmla="*/ 228 h 276"/>
                <a:gd name="T54" fmla="*/ 84 w 114"/>
                <a:gd name="T55" fmla="*/ 228 h 276"/>
                <a:gd name="T56" fmla="*/ 98 w 114"/>
                <a:gd name="T57" fmla="*/ 228 h 276"/>
                <a:gd name="T58" fmla="*/ 114 w 114"/>
                <a:gd name="T59" fmla="*/ 224 h 276"/>
                <a:gd name="T60" fmla="*/ 114 w 114"/>
                <a:gd name="T61" fmla="*/ 224 h 27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4"/>
                <a:gd name="T94" fmla="*/ 0 h 276"/>
                <a:gd name="T95" fmla="*/ 114 w 114"/>
                <a:gd name="T96" fmla="*/ 276 h 27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4" h="276">
                  <a:moveTo>
                    <a:pt x="114" y="224"/>
                  </a:moveTo>
                  <a:lnTo>
                    <a:pt x="110" y="272"/>
                  </a:lnTo>
                  <a:lnTo>
                    <a:pt x="90" y="276"/>
                  </a:lnTo>
                  <a:lnTo>
                    <a:pt x="70" y="276"/>
                  </a:lnTo>
                  <a:lnTo>
                    <a:pt x="50" y="276"/>
                  </a:lnTo>
                  <a:lnTo>
                    <a:pt x="36" y="272"/>
                  </a:lnTo>
                  <a:lnTo>
                    <a:pt x="24" y="266"/>
                  </a:lnTo>
                  <a:lnTo>
                    <a:pt x="14" y="258"/>
                  </a:lnTo>
                  <a:lnTo>
                    <a:pt x="8" y="248"/>
                  </a:lnTo>
                  <a:lnTo>
                    <a:pt x="2" y="234"/>
                  </a:lnTo>
                  <a:lnTo>
                    <a:pt x="0" y="220"/>
                  </a:lnTo>
                  <a:lnTo>
                    <a:pt x="0" y="202"/>
                  </a:lnTo>
                  <a:lnTo>
                    <a:pt x="0" y="0"/>
                  </a:lnTo>
                  <a:lnTo>
                    <a:pt x="58" y="0"/>
                  </a:lnTo>
                  <a:lnTo>
                    <a:pt x="58" y="60"/>
                  </a:lnTo>
                  <a:lnTo>
                    <a:pt x="114" y="60"/>
                  </a:lnTo>
                  <a:lnTo>
                    <a:pt x="110" y="110"/>
                  </a:lnTo>
                  <a:lnTo>
                    <a:pt x="58" y="110"/>
                  </a:lnTo>
                  <a:lnTo>
                    <a:pt x="58" y="198"/>
                  </a:lnTo>
                  <a:lnTo>
                    <a:pt x="58" y="210"/>
                  </a:lnTo>
                  <a:lnTo>
                    <a:pt x="62" y="220"/>
                  </a:lnTo>
                  <a:lnTo>
                    <a:pt x="66" y="224"/>
                  </a:lnTo>
                  <a:lnTo>
                    <a:pt x="70" y="226"/>
                  </a:lnTo>
                  <a:lnTo>
                    <a:pt x="84" y="228"/>
                  </a:lnTo>
                  <a:lnTo>
                    <a:pt x="98" y="228"/>
                  </a:lnTo>
                  <a:lnTo>
                    <a:pt x="114" y="224"/>
                  </a:lnTo>
                  <a:close/>
                </a:path>
              </a:pathLst>
            </a:custGeom>
            <a:solidFill>
              <a:schemeClr val="bg1"/>
            </a:solidFill>
            <a:ln w="9525">
              <a:noFill/>
              <a:round/>
              <a:headEnd/>
              <a:tailEnd/>
            </a:ln>
          </p:spPr>
          <p:txBody>
            <a:bodyPr/>
            <a:lstStyle/>
            <a:p>
              <a:endParaRPr lang="en-US" sz="1800" dirty="0"/>
            </a:p>
          </p:txBody>
        </p:sp>
        <p:sp>
          <p:nvSpPr>
            <p:cNvPr id="10" name="Freeform 15"/>
            <p:cNvSpPr>
              <a:spLocks noChangeAspect="1"/>
            </p:cNvSpPr>
            <p:nvPr/>
          </p:nvSpPr>
          <p:spPr bwMode="black">
            <a:xfrm>
              <a:off x="3574" y="3575"/>
              <a:ext cx="126" cy="212"/>
            </a:xfrm>
            <a:custGeom>
              <a:avLst/>
              <a:gdLst>
                <a:gd name="T0" fmla="*/ 126 w 126"/>
                <a:gd name="T1" fmla="*/ 0 h 212"/>
                <a:gd name="T2" fmla="*/ 122 w 126"/>
                <a:gd name="T3" fmla="*/ 50 h 212"/>
                <a:gd name="T4" fmla="*/ 106 w 126"/>
                <a:gd name="T5" fmla="*/ 50 h 212"/>
                <a:gd name="T6" fmla="*/ 106 w 126"/>
                <a:gd name="T7" fmla="*/ 50 h 212"/>
                <a:gd name="T8" fmla="*/ 96 w 126"/>
                <a:gd name="T9" fmla="*/ 50 h 212"/>
                <a:gd name="T10" fmla="*/ 86 w 126"/>
                <a:gd name="T11" fmla="*/ 54 h 212"/>
                <a:gd name="T12" fmla="*/ 76 w 126"/>
                <a:gd name="T13" fmla="*/ 60 h 212"/>
                <a:gd name="T14" fmla="*/ 70 w 126"/>
                <a:gd name="T15" fmla="*/ 66 h 212"/>
                <a:gd name="T16" fmla="*/ 64 w 126"/>
                <a:gd name="T17" fmla="*/ 74 h 212"/>
                <a:gd name="T18" fmla="*/ 60 w 126"/>
                <a:gd name="T19" fmla="*/ 82 h 212"/>
                <a:gd name="T20" fmla="*/ 58 w 126"/>
                <a:gd name="T21" fmla="*/ 92 h 212"/>
                <a:gd name="T22" fmla="*/ 58 w 126"/>
                <a:gd name="T23" fmla="*/ 100 h 212"/>
                <a:gd name="T24" fmla="*/ 58 w 126"/>
                <a:gd name="T25" fmla="*/ 212 h 212"/>
                <a:gd name="T26" fmla="*/ 0 w 126"/>
                <a:gd name="T27" fmla="*/ 212 h 212"/>
                <a:gd name="T28" fmla="*/ 0 w 126"/>
                <a:gd name="T29" fmla="*/ 0 h 212"/>
                <a:gd name="T30" fmla="*/ 54 w 126"/>
                <a:gd name="T31" fmla="*/ 0 h 212"/>
                <a:gd name="T32" fmla="*/ 56 w 126"/>
                <a:gd name="T33" fmla="*/ 26 h 212"/>
                <a:gd name="T34" fmla="*/ 56 w 126"/>
                <a:gd name="T35" fmla="*/ 26 h 212"/>
                <a:gd name="T36" fmla="*/ 66 w 126"/>
                <a:gd name="T37" fmla="*/ 14 h 212"/>
                <a:gd name="T38" fmla="*/ 80 w 126"/>
                <a:gd name="T39" fmla="*/ 6 h 212"/>
                <a:gd name="T40" fmla="*/ 94 w 126"/>
                <a:gd name="T41" fmla="*/ 2 h 212"/>
                <a:gd name="T42" fmla="*/ 112 w 126"/>
                <a:gd name="T43" fmla="*/ 0 h 212"/>
                <a:gd name="T44" fmla="*/ 126 w 126"/>
                <a:gd name="T45" fmla="*/ 0 h 2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6"/>
                <a:gd name="T70" fmla="*/ 0 h 212"/>
                <a:gd name="T71" fmla="*/ 126 w 126"/>
                <a:gd name="T72" fmla="*/ 212 h 21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6" h="212">
                  <a:moveTo>
                    <a:pt x="126" y="0"/>
                  </a:moveTo>
                  <a:lnTo>
                    <a:pt x="122" y="50"/>
                  </a:lnTo>
                  <a:lnTo>
                    <a:pt x="106" y="50"/>
                  </a:lnTo>
                  <a:lnTo>
                    <a:pt x="96" y="50"/>
                  </a:lnTo>
                  <a:lnTo>
                    <a:pt x="86" y="54"/>
                  </a:lnTo>
                  <a:lnTo>
                    <a:pt x="76" y="60"/>
                  </a:lnTo>
                  <a:lnTo>
                    <a:pt x="70" y="66"/>
                  </a:lnTo>
                  <a:lnTo>
                    <a:pt x="64" y="74"/>
                  </a:lnTo>
                  <a:lnTo>
                    <a:pt x="60" y="82"/>
                  </a:lnTo>
                  <a:lnTo>
                    <a:pt x="58" y="92"/>
                  </a:lnTo>
                  <a:lnTo>
                    <a:pt x="58" y="100"/>
                  </a:lnTo>
                  <a:lnTo>
                    <a:pt x="58" y="212"/>
                  </a:lnTo>
                  <a:lnTo>
                    <a:pt x="0" y="212"/>
                  </a:lnTo>
                  <a:lnTo>
                    <a:pt x="0" y="0"/>
                  </a:lnTo>
                  <a:lnTo>
                    <a:pt x="54" y="0"/>
                  </a:lnTo>
                  <a:lnTo>
                    <a:pt x="56" y="26"/>
                  </a:lnTo>
                  <a:lnTo>
                    <a:pt x="66" y="14"/>
                  </a:lnTo>
                  <a:lnTo>
                    <a:pt x="80" y="6"/>
                  </a:lnTo>
                  <a:lnTo>
                    <a:pt x="94" y="2"/>
                  </a:lnTo>
                  <a:lnTo>
                    <a:pt x="112" y="0"/>
                  </a:lnTo>
                  <a:lnTo>
                    <a:pt x="126" y="0"/>
                  </a:lnTo>
                  <a:close/>
                </a:path>
              </a:pathLst>
            </a:custGeom>
            <a:solidFill>
              <a:schemeClr val="bg1"/>
            </a:solidFill>
            <a:ln w="9525">
              <a:noFill/>
              <a:round/>
              <a:headEnd/>
              <a:tailEnd/>
            </a:ln>
          </p:spPr>
          <p:txBody>
            <a:bodyPr/>
            <a:lstStyle/>
            <a:p>
              <a:endParaRPr lang="en-US" sz="1800" dirty="0"/>
            </a:p>
          </p:txBody>
        </p:sp>
        <p:sp>
          <p:nvSpPr>
            <p:cNvPr id="11" name="Freeform 16"/>
            <p:cNvSpPr>
              <a:spLocks noChangeAspect="1"/>
            </p:cNvSpPr>
            <p:nvPr/>
          </p:nvSpPr>
          <p:spPr bwMode="black">
            <a:xfrm>
              <a:off x="3020" y="3469"/>
              <a:ext cx="294" cy="326"/>
            </a:xfrm>
            <a:custGeom>
              <a:avLst/>
              <a:gdLst>
                <a:gd name="T0" fmla="*/ 294 w 294"/>
                <a:gd name="T1" fmla="*/ 296 h 326"/>
                <a:gd name="T2" fmla="*/ 234 w 294"/>
                <a:gd name="T3" fmla="*/ 320 h 326"/>
                <a:gd name="T4" fmla="*/ 202 w 294"/>
                <a:gd name="T5" fmla="*/ 326 h 326"/>
                <a:gd name="T6" fmla="*/ 164 w 294"/>
                <a:gd name="T7" fmla="*/ 326 h 326"/>
                <a:gd name="T8" fmla="*/ 148 w 294"/>
                <a:gd name="T9" fmla="*/ 326 h 326"/>
                <a:gd name="T10" fmla="*/ 114 w 294"/>
                <a:gd name="T11" fmla="*/ 320 h 326"/>
                <a:gd name="T12" fmla="*/ 84 w 294"/>
                <a:gd name="T13" fmla="*/ 308 h 326"/>
                <a:gd name="T14" fmla="*/ 58 w 294"/>
                <a:gd name="T15" fmla="*/ 292 h 326"/>
                <a:gd name="T16" fmla="*/ 36 w 294"/>
                <a:gd name="T17" fmla="*/ 272 h 326"/>
                <a:gd name="T18" fmla="*/ 20 w 294"/>
                <a:gd name="T19" fmla="*/ 246 h 326"/>
                <a:gd name="T20" fmla="*/ 8 w 294"/>
                <a:gd name="T21" fmla="*/ 216 h 326"/>
                <a:gd name="T22" fmla="*/ 2 w 294"/>
                <a:gd name="T23" fmla="*/ 182 h 326"/>
                <a:gd name="T24" fmla="*/ 0 w 294"/>
                <a:gd name="T25" fmla="*/ 164 h 326"/>
                <a:gd name="T26" fmla="*/ 4 w 294"/>
                <a:gd name="T27" fmla="*/ 128 h 326"/>
                <a:gd name="T28" fmla="*/ 12 w 294"/>
                <a:gd name="T29" fmla="*/ 96 h 326"/>
                <a:gd name="T30" fmla="*/ 28 w 294"/>
                <a:gd name="T31" fmla="*/ 68 h 326"/>
                <a:gd name="T32" fmla="*/ 48 w 294"/>
                <a:gd name="T33" fmla="*/ 44 h 326"/>
                <a:gd name="T34" fmla="*/ 72 w 294"/>
                <a:gd name="T35" fmla="*/ 26 h 326"/>
                <a:gd name="T36" fmla="*/ 100 w 294"/>
                <a:gd name="T37" fmla="*/ 12 h 326"/>
                <a:gd name="T38" fmla="*/ 130 w 294"/>
                <a:gd name="T39" fmla="*/ 2 h 326"/>
                <a:gd name="T40" fmla="*/ 164 w 294"/>
                <a:gd name="T41" fmla="*/ 0 h 326"/>
                <a:gd name="T42" fmla="*/ 182 w 294"/>
                <a:gd name="T43" fmla="*/ 0 h 326"/>
                <a:gd name="T44" fmla="*/ 216 w 294"/>
                <a:gd name="T45" fmla="*/ 4 h 326"/>
                <a:gd name="T46" fmla="*/ 248 w 294"/>
                <a:gd name="T47" fmla="*/ 14 h 326"/>
                <a:gd name="T48" fmla="*/ 276 w 294"/>
                <a:gd name="T49" fmla="*/ 30 h 326"/>
                <a:gd name="T50" fmla="*/ 250 w 294"/>
                <a:gd name="T51" fmla="*/ 82 h 326"/>
                <a:gd name="T52" fmla="*/ 232 w 294"/>
                <a:gd name="T53" fmla="*/ 70 h 326"/>
                <a:gd name="T54" fmla="*/ 188 w 294"/>
                <a:gd name="T55" fmla="*/ 56 h 326"/>
                <a:gd name="T56" fmla="*/ 162 w 294"/>
                <a:gd name="T57" fmla="*/ 56 h 326"/>
                <a:gd name="T58" fmla="*/ 122 w 294"/>
                <a:gd name="T59" fmla="*/ 64 h 326"/>
                <a:gd name="T60" fmla="*/ 90 w 294"/>
                <a:gd name="T61" fmla="*/ 86 h 326"/>
                <a:gd name="T62" fmla="*/ 72 w 294"/>
                <a:gd name="T63" fmla="*/ 120 h 326"/>
                <a:gd name="T64" fmla="*/ 64 w 294"/>
                <a:gd name="T65" fmla="*/ 160 h 326"/>
                <a:gd name="T66" fmla="*/ 66 w 294"/>
                <a:gd name="T67" fmla="*/ 184 h 326"/>
                <a:gd name="T68" fmla="*/ 80 w 294"/>
                <a:gd name="T69" fmla="*/ 224 h 326"/>
                <a:gd name="T70" fmla="*/ 106 w 294"/>
                <a:gd name="T71" fmla="*/ 254 h 326"/>
                <a:gd name="T72" fmla="*/ 144 w 294"/>
                <a:gd name="T73" fmla="*/ 270 h 326"/>
                <a:gd name="T74" fmla="*/ 166 w 294"/>
                <a:gd name="T75" fmla="*/ 272 h 326"/>
                <a:gd name="T76" fmla="*/ 204 w 294"/>
                <a:gd name="T77" fmla="*/ 270 h 326"/>
                <a:gd name="T78" fmla="*/ 234 w 294"/>
                <a:gd name="T79" fmla="*/ 260 h 326"/>
                <a:gd name="T80" fmla="*/ 170 w 294"/>
                <a:gd name="T81" fmla="*/ 194 h 326"/>
                <a:gd name="T82" fmla="*/ 294 w 294"/>
                <a:gd name="T83" fmla="*/ 140 h 3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4"/>
                <a:gd name="T127" fmla="*/ 0 h 326"/>
                <a:gd name="T128" fmla="*/ 294 w 294"/>
                <a:gd name="T129" fmla="*/ 326 h 32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4" h="326">
                  <a:moveTo>
                    <a:pt x="294" y="296"/>
                  </a:moveTo>
                  <a:lnTo>
                    <a:pt x="294" y="296"/>
                  </a:lnTo>
                  <a:lnTo>
                    <a:pt x="266" y="310"/>
                  </a:lnTo>
                  <a:lnTo>
                    <a:pt x="234" y="320"/>
                  </a:lnTo>
                  <a:lnTo>
                    <a:pt x="218" y="322"/>
                  </a:lnTo>
                  <a:lnTo>
                    <a:pt x="202" y="326"/>
                  </a:lnTo>
                  <a:lnTo>
                    <a:pt x="184" y="326"/>
                  </a:lnTo>
                  <a:lnTo>
                    <a:pt x="164" y="326"/>
                  </a:lnTo>
                  <a:lnTo>
                    <a:pt x="148" y="326"/>
                  </a:lnTo>
                  <a:lnTo>
                    <a:pt x="130" y="324"/>
                  </a:lnTo>
                  <a:lnTo>
                    <a:pt x="114" y="320"/>
                  </a:lnTo>
                  <a:lnTo>
                    <a:pt x="98" y="314"/>
                  </a:lnTo>
                  <a:lnTo>
                    <a:pt x="84" y="308"/>
                  </a:lnTo>
                  <a:lnTo>
                    <a:pt x="70" y="300"/>
                  </a:lnTo>
                  <a:lnTo>
                    <a:pt x="58" y="292"/>
                  </a:lnTo>
                  <a:lnTo>
                    <a:pt x="46" y="282"/>
                  </a:lnTo>
                  <a:lnTo>
                    <a:pt x="36" y="272"/>
                  </a:lnTo>
                  <a:lnTo>
                    <a:pt x="28" y="258"/>
                  </a:lnTo>
                  <a:lnTo>
                    <a:pt x="20" y="246"/>
                  </a:lnTo>
                  <a:lnTo>
                    <a:pt x="12" y="232"/>
                  </a:lnTo>
                  <a:lnTo>
                    <a:pt x="8" y="216"/>
                  </a:lnTo>
                  <a:lnTo>
                    <a:pt x="4" y="200"/>
                  </a:lnTo>
                  <a:lnTo>
                    <a:pt x="2" y="182"/>
                  </a:lnTo>
                  <a:lnTo>
                    <a:pt x="0" y="164"/>
                  </a:lnTo>
                  <a:lnTo>
                    <a:pt x="2" y="146"/>
                  </a:lnTo>
                  <a:lnTo>
                    <a:pt x="4" y="128"/>
                  </a:lnTo>
                  <a:lnTo>
                    <a:pt x="8" y="112"/>
                  </a:lnTo>
                  <a:lnTo>
                    <a:pt x="12" y="96"/>
                  </a:lnTo>
                  <a:lnTo>
                    <a:pt x="20" y="82"/>
                  </a:lnTo>
                  <a:lnTo>
                    <a:pt x="28" y="68"/>
                  </a:lnTo>
                  <a:lnTo>
                    <a:pt x="36" y="56"/>
                  </a:lnTo>
                  <a:lnTo>
                    <a:pt x="48" y="44"/>
                  </a:lnTo>
                  <a:lnTo>
                    <a:pt x="58" y="34"/>
                  </a:lnTo>
                  <a:lnTo>
                    <a:pt x="72" y="26"/>
                  </a:lnTo>
                  <a:lnTo>
                    <a:pt x="84" y="18"/>
                  </a:lnTo>
                  <a:lnTo>
                    <a:pt x="100" y="12"/>
                  </a:lnTo>
                  <a:lnTo>
                    <a:pt x="114" y="6"/>
                  </a:lnTo>
                  <a:lnTo>
                    <a:pt x="130" y="2"/>
                  </a:lnTo>
                  <a:lnTo>
                    <a:pt x="148" y="0"/>
                  </a:lnTo>
                  <a:lnTo>
                    <a:pt x="164" y="0"/>
                  </a:lnTo>
                  <a:lnTo>
                    <a:pt x="182" y="0"/>
                  </a:lnTo>
                  <a:lnTo>
                    <a:pt x="200" y="2"/>
                  </a:lnTo>
                  <a:lnTo>
                    <a:pt x="216" y="4"/>
                  </a:lnTo>
                  <a:lnTo>
                    <a:pt x="232" y="8"/>
                  </a:lnTo>
                  <a:lnTo>
                    <a:pt x="248" y="14"/>
                  </a:lnTo>
                  <a:lnTo>
                    <a:pt x="262" y="22"/>
                  </a:lnTo>
                  <a:lnTo>
                    <a:pt x="276" y="30"/>
                  </a:lnTo>
                  <a:lnTo>
                    <a:pt x="290" y="40"/>
                  </a:lnTo>
                  <a:lnTo>
                    <a:pt x="250" y="82"/>
                  </a:lnTo>
                  <a:lnTo>
                    <a:pt x="232" y="70"/>
                  </a:lnTo>
                  <a:lnTo>
                    <a:pt x="212" y="62"/>
                  </a:lnTo>
                  <a:lnTo>
                    <a:pt x="188" y="56"/>
                  </a:lnTo>
                  <a:lnTo>
                    <a:pt x="162" y="56"/>
                  </a:lnTo>
                  <a:lnTo>
                    <a:pt x="140" y="58"/>
                  </a:lnTo>
                  <a:lnTo>
                    <a:pt x="122" y="64"/>
                  </a:lnTo>
                  <a:lnTo>
                    <a:pt x="104" y="74"/>
                  </a:lnTo>
                  <a:lnTo>
                    <a:pt x="90" y="86"/>
                  </a:lnTo>
                  <a:lnTo>
                    <a:pt x="80" y="102"/>
                  </a:lnTo>
                  <a:lnTo>
                    <a:pt x="72" y="120"/>
                  </a:lnTo>
                  <a:lnTo>
                    <a:pt x="66" y="140"/>
                  </a:lnTo>
                  <a:lnTo>
                    <a:pt x="64" y="160"/>
                  </a:lnTo>
                  <a:lnTo>
                    <a:pt x="66" y="184"/>
                  </a:lnTo>
                  <a:lnTo>
                    <a:pt x="72" y="206"/>
                  </a:lnTo>
                  <a:lnTo>
                    <a:pt x="80" y="224"/>
                  </a:lnTo>
                  <a:lnTo>
                    <a:pt x="92" y="240"/>
                  </a:lnTo>
                  <a:lnTo>
                    <a:pt x="106" y="254"/>
                  </a:lnTo>
                  <a:lnTo>
                    <a:pt x="124" y="262"/>
                  </a:lnTo>
                  <a:lnTo>
                    <a:pt x="144" y="270"/>
                  </a:lnTo>
                  <a:lnTo>
                    <a:pt x="166" y="272"/>
                  </a:lnTo>
                  <a:lnTo>
                    <a:pt x="186" y="272"/>
                  </a:lnTo>
                  <a:lnTo>
                    <a:pt x="204" y="270"/>
                  </a:lnTo>
                  <a:lnTo>
                    <a:pt x="220" y="266"/>
                  </a:lnTo>
                  <a:lnTo>
                    <a:pt x="234" y="260"/>
                  </a:lnTo>
                  <a:lnTo>
                    <a:pt x="234" y="194"/>
                  </a:lnTo>
                  <a:lnTo>
                    <a:pt x="170" y="194"/>
                  </a:lnTo>
                  <a:lnTo>
                    <a:pt x="174" y="140"/>
                  </a:lnTo>
                  <a:lnTo>
                    <a:pt x="294" y="140"/>
                  </a:lnTo>
                  <a:lnTo>
                    <a:pt x="294" y="296"/>
                  </a:lnTo>
                  <a:close/>
                </a:path>
              </a:pathLst>
            </a:custGeom>
            <a:solidFill>
              <a:schemeClr val="bg1"/>
            </a:solidFill>
            <a:ln w="9525">
              <a:noFill/>
              <a:round/>
              <a:headEnd/>
              <a:tailEnd/>
            </a:ln>
          </p:spPr>
          <p:txBody>
            <a:bodyPr/>
            <a:lstStyle/>
            <a:p>
              <a:endParaRPr lang="en-US" sz="1800" dirty="0"/>
            </a:p>
          </p:txBody>
        </p:sp>
        <p:sp>
          <p:nvSpPr>
            <p:cNvPr id="12" name="Freeform 17"/>
            <p:cNvSpPr>
              <a:spLocks noChangeAspect="1" noEditPoints="1"/>
            </p:cNvSpPr>
            <p:nvPr/>
          </p:nvSpPr>
          <p:spPr bwMode="black">
            <a:xfrm>
              <a:off x="4080" y="3569"/>
              <a:ext cx="216" cy="224"/>
            </a:xfrm>
            <a:custGeom>
              <a:avLst/>
              <a:gdLst>
                <a:gd name="T0" fmla="*/ 58 w 216"/>
                <a:gd name="T1" fmla="*/ 132 h 224"/>
                <a:gd name="T2" fmla="*/ 60 w 216"/>
                <a:gd name="T3" fmla="*/ 142 h 224"/>
                <a:gd name="T4" fmla="*/ 70 w 216"/>
                <a:gd name="T5" fmla="*/ 158 h 224"/>
                <a:gd name="T6" fmla="*/ 84 w 216"/>
                <a:gd name="T7" fmla="*/ 170 h 224"/>
                <a:gd name="T8" fmla="*/ 102 w 216"/>
                <a:gd name="T9" fmla="*/ 176 h 224"/>
                <a:gd name="T10" fmla="*/ 112 w 216"/>
                <a:gd name="T11" fmla="*/ 176 h 224"/>
                <a:gd name="T12" fmla="*/ 144 w 216"/>
                <a:gd name="T13" fmla="*/ 172 h 224"/>
                <a:gd name="T14" fmla="*/ 170 w 216"/>
                <a:gd name="T15" fmla="*/ 150 h 224"/>
                <a:gd name="T16" fmla="*/ 208 w 216"/>
                <a:gd name="T17" fmla="*/ 180 h 224"/>
                <a:gd name="T18" fmla="*/ 188 w 216"/>
                <a:gd name="T19" fmla="*/ 200 h 224"/>
                <a:gd name="T20" fmla="*/ 164 w 216"/>
                <a:gd name="T21" fmla="*/ 214 h 224"/>
                <a:gd name="T22" fmla="*/ 140 w 216"/>
                <a:gd name="T23" fmla="*/ 222 h 224"/>
                <a:gd name="T24" fmla="*/ 112 w 216"/>
                <a:gd name="T25" fmla="*/ 224 h 224"/>
                <a:gd name="T26" fmla="*/ 90 w 216"/>
                <a:gd name="T27" fmla="*/ 222 h 224"/>
                <a:gd name="T28" fmla="*/ 50 w 216"/>
                <a:gd name="T29" fmla="*/ 206 h 224"/>
                <a:gd name="T30" fmla="*/ 20 w 216"/>
                <a:gd name="T31" fmla="*/ 178 h 224"/>
                <a:gd name="T32" fmla="*/ 2 w 216"/>
                <a:gd name="T33" fmla="*/ 136 h 224"/>
                <a:gd name="T34" fmla="*/ 0 w 216"/>
                <a:gd name="T35" fmla="*/ 112 h 224"/>
                <a:gd name="T36" fmla="*/ 8 w 216"/>
                <a:gd name="T37" fmla="*/ 66 h 224"/>
                <a:gd name="T38" fmla="*/ 32 w 216"/>
                <a:gd name="T39" fmla="*/ 32 h 224"/>
                <a:gd name="T40" fmla="*/ 68 w 216"/>
                <a:gd name="T41" fmla="*/ 8 h 224"/>
                <a:gd name="T42" fmla="*/ 110 w 216"/>
                <a:gd name="T43" fmla="*/ 0 h 224"/>
                <a:gd name="T44" fmla="*/ 134 w 216"/>
                <a:gd name="T45" fmla="*/ 2 h 224"/>
                <a:gd name="T46" fmla="*/ 174 w 216"/>
                <a:gd name="T47" fmla="*/ 18 h 224"/>
                <a:gd name="T48" fmla="*/ 200 w 216"/>
                <a:gd name="T49" fmla="*/ 46 h 224"/>
                <a:gd name="T50" fmla="*/ 214 w 216"/>
                <a:gd name="T51" fmla="*/ 90 h 224"/>
                <a:gd name="T52" fmla="*/ 216 w 216"/>
                <a:gd name="T53" fmla="*/ 132 h 224"/>
                <a:gd name="T54" fmla="*/ 158 w 216"/>
                <a:gd name="T55" fmla="*/ 88 h 224"/>
                <a:gd name="T56" fmla="*/ 154 w 216"/>
                <a:gd name="T57" fmla="*/ 70 h 224"/>
                <a:gd name="T58" fmla="*/ 144 w 216"/>
                <a:gd name="T59" fmla="*/ 56 h 224"/>
                <a:gd name="T60" fmla="*/ 128 w 216"/>
                <a:gd name="T61" fmla="*/ 48 h 224"/>
                <a:gd name="T62" fmla="*/ 108 w 216"/>
                <a:gd name="T63" fmla="*/ 46 h 224"/>
                <a:gd name="T64" fmla="*/ 98 w 216"/>
                <a:gd name="T65" fmla="*/ 46 h 224"/>
                <a:gd name="T66" fmla="*/ 82 w 216"/>
                <a:gd name="T67" fmla="*/ 52 h 224"/>
                <a:gd name="T68" fmla="*/ 68 w 216"/>
                <a:gd name="T69" fmla="*/ 64 h 224"/>
                <a:gd name="T70" fmla="*/ 60 w 216"/>
                <a:gd name="T71" fmla="*/ 80 h 224"/>
                <a:gd name="T72" fmla="*/ 158 w 216"/>
                <a:gd name="T73" fmla="*/ 88 h 2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
                <a:gd name="T112" fmla="*/ 0 h 224"/>
                <a:gd name="T113" fmla="*/ 216 w 216"/>
                <a:gd name="T114" fmla="*/ 224 h 2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 h="224">
                  <a:moveTo>
                    <a:pt x="216" y="132"/>
                  </a:moveTo>
                  <a:lnTo>
                    <a:pt x="58" y="132"/>
                  </a:lnTo>
                  <a:lnTo>
                    <a:pt x="60" y="142"/>
                  </a:lnTo>
                  <a:lnTo>
                    <a:pt x="64" y="150"/>
                  </a:lnTo>
                  <a:lnTo>
                    <a:pt x="70" y="158"/>
                  </a:lnTo>
                  <a:lnTo>
                    <a:pt x="76" y="164"/>
                  </a:lnTo>
                  <a:lnTo>
                    <a:pt x="84" y="170"/>
                  </a:lnTo>
                  <a:lnTo>
                    <a:pt x="92" y="174"/>
                  </a:lnTo>
                  <a:lnTo>
                    <a:pt x="102" y="176"/>
                  </a:lnTo>
                  <a:lnTo>
                    <a:pt x="112" y="176"/>
                  </a:lnTo>
                  <a:lnTo>
                    <a:pt x="128" y="176"/>
                  </a:lnTo>
                  <a:lnTo>
                    <a:pt x="144" y="172"/>
                  </a:lnTo>
                  <a:lnTo>
                    <a:pt x="156" y="162"/>
                  </a:lnTo>
                  <a:lnTo>
                    <a:pt x="170" y="150"/>
                  </a:lnTo>
                  <a:lnTo>
                    <a:pt x="208" y="180"/>
                  </a:lnTo>
                  <a:lnTo>
                    <a:pt x="198" y="190"/>
                  </a:lnTo>
                  <a:lnTo>
                    <a:pt x="188" y="200"/>
                  </a:lnTo>
                  <a:lnTo>
                    <a:pt x="176" y="208"/>
                  </a:lnTo>
                  <a:lnTo>
                    <a:pt x="164" y="214"/>
                  </a:lnTo>
                  <a:lnTo>
                    <a:pt x="152" y="218"/>
                  </a:lnTo>
                  <a:lnTo>
                    <a:pt x="140" y="222"/>
                  </a:lnTo>
                  <a:lnTo>
                    <a:pt x="126" y="224"/>
                  </a:lnTo>
                  <a:lnTo>
                    <a:pt x="112" y="224"/>
                  </a:lnTo>
                  <a:lnTo>
                    <a:pt x="90" y="222"/>
                  </a:lnTo>
                  <a:lnTo>
                    <a:pt x="68" y="216"/>
                  </a:lnTo>
                  <a:lnTo>
                    <a:pt x="50" y="206"/>
                  </a:lnTo>
                  <a:lnTo>
                    <a:pt x="32" y="194"/>
                  </a:lnTo>
                  <a:lnTo>
                    <a:pt x="20" y="178"/>
                  </a:lnTo>
                  <a:lnTo>
                    <a:pt x="10" y="158"/>
                  </a:lnTo>
                  <a:lnTo>
                    <a:pt x="2" y="136"/>
                  </a:lnTo>
                  <a:lnTo>
                    <a:pt x="0" y="112"/>
                  </a:lnTo>
                  <a:lnTo>
                    <a:pt x="2" y="88"/>
                  </a:lnTo>
                  <a:lnTo>
                    <a:pt x="8" y="66"/>
                  </a:lnTo>
                  <a:lnTo>
                    <a:pt x="18" y="48"/>
                  </a:lnTo>
                  <a:lnTo>
                    <a:pt x="32" y="32"/>
                  </a:lnTo>
                  <a:lnTo>
                    <a:pt x="48" y="18"/>
                  </a:lnTo>
                  <a:lnTo>
                    <a:pt x="68" y="8"/>
                  </a:lnTo>
                  <a:lnTo>
                    <a:pt x="88" y="2"/>
                  </a:lnTo>
                  <a:lnTo>
                    <a:pt x="110" y="0"/>
                  </a:lnTo>
                  <a:lnTo>
                    <a:pt x="134" y="2"/>
                  </a:lnTo>
                  <a:lnTo>
                    <a:pt x="156" y="8"/>
                  </a:lnTo>
                  <a:lnTo>
                    <a:pt x="174" y="18"/>
                  </a:lnTo>
                  <a:lnTo>
                    <a:pt x="190" y="30"/>
                  </a:lnTo>
                  <a:lnTo>
                    <a:pt x="200" y="46"/>
                  </a:lnTo>
                  <a:lnTo>
                    <a:pt x="210" y="66"/>
                  </a:lnTo>
                  <a:lnTo>
                    <a:pt x="214" y="90"/>
                  </a:lnTo>
                  <a:lnTo>
                    <a:pt x="216" y="116"/>
                  </a:lnTo>
                  <a:lnTo>
                    <a:pt x="216" y="132"/>
                  </a:lnTo>
                  <a:close/>
                  <a:moveTo>
                    <a:pt x="158" y="88"/>
                  </a:moveTo>
                  <a:lnTo>
                    <a:pt x="158" y="88"/>
                  </a:lnTo>
                  <a:lnTo>
                    <a:pt x="158" y="78"/>
                  </a:lnTo>
                  <a:lnTo>
                    <a:pt x="154" y="70"/>
                  </a:lnTo>
                  <a:lnTo>
                    <a:pt x="150" y="62"/>
                  </a:lnTo>
                  <a:lnTo>
                    <a:pt x="144" y="56"/>
                  </a:lnTo>
                  <a:lnTo>
                    <a:pt x="136" y="52"/>
                  </a:lnTo>
                  <a:lnTo>
                    <a:pt x="128" y="48"/>
                  </a:lnTo>
                  <a:lnTo>
                    <a:pt x="120" y="46"/>
                  </a:lnTo>
                  <a:lnTo>
                    <a:pt x="108" y="46"/>
                  </a:lnTo>
                  <a:lnTo>
                    <a:pt x="98" y="46"/>
                  </a:lnTo>
                  <a:lnTo>
                    <a:pt x="90" y="48"/>
                  </a:lnTo>
                  <a:lnTo>
                    <a:pt x="82" y="52"/>
                  </a:lnTo>
                  <a:lnTo>
                    <a:pt x="74" y="58"/>
                  </a:lnTo>
                  <a:lnTo>
                    <a:pt x="68" y="64"/>
                  </a:lnTo>
                  <a:lnTo>
                    <a:pt x="64" y="72"/>
                  </a:lnTo>
                  <a:lnTo>
                    <a:pt x="60" y="80"/>
                  </a:lnTo>
                  <a:lnTo>
                    <a:pt x="58" y="88"/>
                  </a:lnTo>
                  <a:lnTo>
                    <a:pt x="158" y="88"/>
                  </a:lnTo>
                  <a:close/>
                </a:path>
              </a:pathLst>
            </a:custGeom>
            <a:solidFill>
              <a:schemeClr val="bg1"/>
            </a:solidFill>
            <a:ln w="9525">
              <a:noFill/>
              <a:round/>
              <a:headEnd/>
              <a:tailEnd/>
            </a:ln>
          </p:spPr>
          <p:txBody>
            <a:bodyPr/>
            <a:lstStyle/>
            <a:p>
              <a:endParaRPr lang="en-US" sz="1800" dirty="0"/>
            </a:p>
          </p:txBody>
        </p:sp>
        <p:sp>
          <p:nvSpPr>
            <p:cNvPr id="13" name="Freeform 18"/>
            <p:cNvSpPr>
              <a:spLocks noChangeAspect="1" noEditPoints="1"/>
            </p:cNvSpPr>
            <p:nvPr/>
          </p:nvSpPr>
          <p:spPr bwMode="black">
            <a:xfrm>
              <a:off x="3342" y="3569"/>
              <a:ext cx="196" cy="224"/>
            </a:xfrm>
            <a:custGeom>
              <a:avLst/>
              <a:gdLst>
                <a:gd name="T0" fmla="*/ 196 w 196"/>
                <a:gd name="T1" fmla="*/ 218 h 224"/>
                <a:gd name="T2" fmla="*/ 144 w 196"/>
                <a:gd name="T3" fmla="*/ 198 h 224"/>
                <a:gd name="T4" fmla="*/ 138 w 196"/>
                <a:gd name="T5" fmla="*/ 204 h 224"/>
                <a:gd name="T6" fmla="*/ 114 w 196"/>
                <a:gd name="T7" fmla="*/ 218 h 224"/>
                <a:gd name="T8" fmla="*/ 78 w 196"/>
                <a:gd name="T9" fmla="*/ 224 h 224"/>
                <a:gd name="T10" fmla="*/ 62 w 196"/>
                <a:gd name="T11" fmla="*/ 224 h 224"/>
                <a:gd name="T12" fmla="*/ 36 w 196"/>
                <a:gd name="T13" fmla="*/ 216 h 224"/>
                <a:gd name="T14" fmla="*/ 14 w 196"/>
                <a:gd name="T15" fmla="*/ 200 h 224"/>
                <a:gd name="T16" fmla="*/ 2 w 196"/>
                <a:gd name="T17" fmla="*/ 176 h 224"/>
                <a:gd name="T18" fmla="*/ 0 w 196"/>
                <a:gd name="T19" fmla="*/ 160 h 224"/>
                <a:gd name="T20" fmla="*/ 4 w 196"/>
                <a:gd name="T21" fmla="*/ 136 h 224"/>
                <a:gd name="T22" fmla="*/ 12 w 196"/>
                <a:gd name="T23" fmla="*/ 118 h 224"/>
                <a:gd name="T24" fmla="*/ 28 w 196"/>
                <a:gd name="T25" fmla="*/ 104 h 224"/>
                <a:gd name="T26" fmla="*/ 46 w 196"/>
                <a:gd name="T27" fmla="*/ 96 h 224"/>
                <a:gd name="T28" fmla="*/ 88 w 196"/>
                <a:gd name="T29" fmla="*/ 86 h 224"/>
                <a:gd name="T30" fmla="*/ 130 w 196"/>
                <a:gd name="T31" fmla="*/ 84 h 224"/>
                <a:gd name="T32" fmla="*/ 140 w 196"/>
                <a:gd name="T33" fmla="*/ 82 h 224"/>
                <a:gd name="T34" fmla="*/ 140 w 196"/>
                <a:gd name="T35" fmla="*/ 72 h 224"/>
                <a:gd name="T36" fmla="*/ 134 w 196"/>
                <a:gd name="T37" fmla="*/ 60 h 224"/>
                <a:gd name="T38" fmla="*/ 124 w 196"/>
                <a:gd name="T39" fmla="*/ 50 h 224"/>
                <a:gd name="T40" fmla="*/ 106 w 196"/>
                <a:gd name="T41" fmla="*/ 46 h 224"/>
                <a:gd name="T42" fmla="*/ 96 w 196"/>
                <a:gd name="T43" fmla="*/ 46 h 224"/>
                <a:gd name="T44" fmla="*/ 66 w 196"/>
                <a:gd name="T45" fmla="*/ 52 h 224"/>
                <a:gd name="T46" fmla="*/ 40 w 196"/>
                <a:gd name="T47" fmla="*/ 68 h 224"/>
                <a:gd name="T48" fmla="*/ 6 w 196"/>
                <a:gd name="T49" fmla="*/ 34 h 224"/>
                <a:gd name="T50" fmla="*/ 28 w 196"/>
                <a:gd name="T51" fmla="*/ 18 h 224"/>
                <a:gd name="T52" fmla="*/ 76 w 196"/>
                <a:gd name="T53" fmla="*/ 2 h 224"/>
                <a:gd name="T54" fmla="*/ 100 w 196"/>
                <a:gd name="T55" fmla="*/ 0 h 224"/>
                <a:gd name="T56" fmla="*/ 144 w 196"/>
                <a:gd name="T57" fmla="*/ 6 h 224"/>
                <a:gd name="T58" fmla="*/ 174 w 196"/>
                <a:gd name="T59" fmla="*/ 22 h 224"/>
                <a:gd name="T60" fmla="*/ 190 w 196"/>
                <a:gd name="T61" fmla="*/ 46 h 224"/>
                <a:gd name="T62" fmla="*/ 196 w 196"/>
                <a:gd name="T63" fmla="*/ 80 h 224"/>
                <a:gd name="T64" fmla="*/ 140 w 196"/>
                <a:gd name="T65" fmla="*/ 126 h 224"/>
                <a:gd name="T66" fmla="*/ 132 w 196"/>
                <a:gd name="T67" fmla="*/ 126 h 224"/>
                <a:gd name="T68" fmla="*/ 96 w 196"/>
                <a:gd name="T69" fmla="*/ 128 h 224"/>
                <a:gd name="T70" fmla="*/ 74 w 196"/>
                <a:gd name="T71" fmla="*/ 134 h 224"/>
                <a:gd name="T72" fmla="*/ 60 w 196"/>
                <a:gd name="T73" fmla="*/ 146 h 224"/>
                <a:gd name="T74" fmla="*/ 58 w 196"/>
                <a:gd name="T75" fmla="*/ 156 h 224"/>
                <a:gd name="T76" fmla="*/ 62 w 196"/>
                <a:gd name="T77" fmla="*/ 168 h 224"/>
                <a:gd name="T78" fmla="*/ 70 w 196"/>
                <a:gd name="T79" fmla="*/ 176 h 224"/>
                <a:gd name="T80" fmla="*/ 84 w 196"/>
                <a:gd name="T81" fmla="*/ 180 h 224"/>
                <a:gd name="T82" fmla="*/ 114 w 196"/>
                <a:gd name="T83" fmla="*/ 174 h 224"/>
                <a:gd name="T84" fmla="*/ 128 w 196"/>
                <a:gd name="T85" fmla="*/ 164 h 224"/>
                <a:gd name="T86" fmla="*/ 138 w 196"/>
                <a:gd name="T87" fmla="*/ 152 h 224"/>
                <a:gd name="T88" fmla="*/ 140 w 196"/>
                <a:gd name="T89" fmla="*/ 134 h 22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6"/>
                <a:gd name="T136" fmla="*/ 0 h 224"/>
                <a:gd name="T137" fmla="*/ 196 w 196"/>
                <a:gd name="T138" fmla="*/ 224 h 22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6" h="224">
                  <a:moveTo>
                    <a:pt x="196" y="80"/>
                  </a:moveTo>
                  <a:lnTo>
                    <a:pt x="196" y="218"/>
                  </a:lnTo>
                  <a:lnTo>
                    <a:pt x="146" y="218"/>
                  </a:lnTo>
                  <a:lnTo>
                    <a:pt x="144" y="198"/>
                  </a:lnTo>
                  <a:lnTo>
                    <a:pt x="138" y="204"/>
                  </a:lnTo>
                  <a:lnTo>
                    <a:pt x="130" y="210"/>
                  </a:lnTo>
                  <a:lnTo>
                    <a:pt x="114" y="218"/>
                  </a:lnTo>
                  <a:lnTo>
                    <a:pt x="96" y="222"/>
                  </a:lnTo>
                  <a:lnTo>
                    <a:pt x="78" y="224"/>
                  </a:lnTo>
                  <a:lnTo>
                    <a:pt x="62" y="224"/>
                  </a:lnTo>
                  <a:lnTo>
                    <a:pt x="48" y="220"/>
                  </a:lnTo>
                  <a:lnTo>
                    <a:pt x="36" y="216"/>
                  </a:lnTo>
                  <a:lnTo>
                    <a:pt x="24" y="208"/>
                  </a:lnTo>
                  <a:lnTo>
                    <a:pt x="14" y="200"/>
                  </a:lnTo>
                  <a:lnTo>
                    <a:pt x="8" y="188"/>
                  </a:lnTo>
                  <a:lnTo>
                    <a:pt x="2" y="176"/>
                  </a:lnTo>
                  <a:lnTo>
                    <a:pt x="0" y="160"/>
                  </a:lnTo>
                  <a:lnTo>
                    <a:pt x="0" y="148"/>
                  </a:lnTo>
                  <a:lnTo>
                    <a:pt x="4" y="136"/>
                  </a:lnTo>
                  <a:lnTo>
                    <a:pt x="8" y="126"/>
                  </a:lnTo>
                  <a:lnTo>
                    <a:pt x="12" y="118"/>
                  </a:lnTo>
                  <a:lnTo>
                    <a:pt x="20" y="110"/>
                  </a:lnTo>
                  <a:lnTo>
                    <a:pt x="28" y="104"/>
                  </a:lnTo>
                  <a:lnTo>
                    <a:pt x="36" y="100"/>
                  </a:lnTo>
                  <a:lnTo>
                    <a:pt x="46" y="96"/>
                  </a:lnTo>
                  <a:lnTo>
                    <a:pt x="66" y="90"/>
                  </a:lnTo>
                  <a:lnTo>
                    <a:pt x="88" y="86"/>
                  </a:lnTo>
                  <a:lnTo>
                    <a:pt x="110" y="84"/>
                  </a:lnTo>
                  <a:lnTo>
                    <a:pt x="130" y="84"/>
                  </a:lnTo>
                  <a:lnTo>
                    <a:pt x="140" y="84"/>
                  </a:lnTo>
                  <a:lnTo>
                    <a:pt x="140" y="82"/>
                  </a:lnTo>
                  <a:lnTo>
                    <a:pt x="140" y="72"/>
                  </a:lnTo>
                  <a:lnTo>
                    <a:pt x="138" y="66"/>
                  </a:lnTo>
                  <a:lnTo>
                    <a:pt x="134" y="60"/>
                  </a:lnTo>
                  <a:lnTo>
                    <a:pt x="130" y="54"/>
                  </a:lnTo>
                  <a:lnTo>
                    <a:pt x="124" y="50"/>
                  </a:lnTo>
                  <a:lnTo>
                    <a:pt x="116" y="48"/>
                  </a:lnTo>
                  <a:lnTo>
                    <a:pt x="106" y="46"/>
                  </a:lnTo>
                  <a:lnTo>
                    <a:pt x="96" y="46"/>
                  </a:lnTo>
                  <a:lnTo>
                    <a:pt x="80" y="46"/>
                  </a:lnTo>
                  <a:lnTo>
                    <a:pt x="66" y="52"/>
                  </a:lnTo>
                  <a:lnTo>
                    <a:pt x="52" y="58"/>
                  </a:lnTo>
                  <a:lnTo>
                    <a:pt x="40" y="68"/>
                  </a:lnTo>
                  <a:lnTo>
                    <a:pt x="6" y="34"/>
                  </a:lnTo>
                  <a:lnTo>
                    <a:pt x="18" y="26"/>
                  </a:lnTo>
                  <a:lnTo>
                    <a:pt x="28" y="18"/>
                  </a:lnTo>
                  <a:lnTo>
                    <a:pt x="52" y="8"/>
                  </a:lnTo>
                  <a:lnTo>
                    <a:pt x="76" y="2"/>
                  </a:lnTo>
                  <a:lnTo>
                    <a:pt x="100" y="0"/>
                  </a:lnTo>
                  <a:lnTo>
                    <a:pt x="124" y="2"/>
                  </a:lnTo>
                  <a:lnTo>
                    <a:pt x="144" y="6"/>
                  </a:lnTo>
                  <a:lnTo>
                    <a:pt x="160" y="12"/>
                  </a:lnTo>
                  <a:lnTo>
                    <a:pt x="174" y="22"/>
                  </a:lnTo>
                  <a:lnTo>
                    <a:pt x="184" y="34"/>
                  </a:lnTo>
                  <a:lnTo>
                    <a:pt x="190" y="46"/>
                  </a:lnTo>
                  <a:lnTo>
                    <a:pt x="194" y="62"/>
                  </a:lnTo>
                  <a:lnTo>
                    <a:pt x="196" y="80"/>
                  </a:lnTo>
                  <a:close/>
                  <a:moveTo>
                    <a:pt x="140" y="126"/>
                  </a:moveTo>
                  <a:lnTo>
                    <a:pt x="132" y="126"/>
                  </a:lnTo>
                  <a:lnTo>
                    <a:pt x="110" y="126"/>
                  </a:lnTo>
                  <a:lnTo>
                    <a:pt x="96" y="128"/>
                  </a:lnTo>
                  <a:lnTo>
                    <a:pt x="84" y="130"/>
                  </a:lnTo>
                  <a:lnTo>
                    <a:pt x="74" y="134"/>
                  </a:lnTo>
                  <a:lnTo>
                    <a:pt x="66" y="140"/>
                  </a:lnTo>
                  <a:lnTo>
                    <a:pt x="60" y="146"/>
                  </a:lnTo>
                  <a:lnTo>
                    <a:pt x="58" y="156"/>
                  </a:lnTo>
                  <a:lnTo>
                    <a:pt x="58" y="162"/>
                  </a:lnTo>
                  <a:lnTo>
                    <a:pt x="62" y="168"/>
                  </a:lnTo>
                  <a:lnTo>
                    <a:pt x="66" y="172"/>
                  </a:lnTo>
                  <a:lnTo>
                    <a:pt x="70" y="176"/>
                  </a:lnTo>
                  <a:lnTo>
                    <a:pt x="78" y="178"/>
                  </a:lnTo>
                  <a:lnTo>
                    <a:pt x="84" y="180"/>
                  </a:lnTo>
                  <a:lnTo>
                    <a:pt x="100" y="178"/>
                  </a:lnTo>
                  <a:lnTo>
                    <a:pt x="114" y="174"/>
                  </a:lnTo>
                  <a:lnTo>
                    <a:pt x="122" y="170"/>
                  </a:lnTo>
                  <a:lnTo>
                    <a:pt x="128" y="164"/>
                  </a:lnTo>
                  <a:lnTo>
                    <a:pt x="134" y="158"/>
                  </a:lnTo>
                  <a:lnTo>
                    <a:pt x="138" y="152"/>
                  </a:lnTo>
                  <a:lnTo>
                    <a:pt x="140" y="144"/>
                  </a:lnTo>
                  <a:lnTo>
                    <a:pt x="140" y="134"/>
                  </a:lnTo>
                  <a:lnTo>
                    <a:pt x="140" y="126"/>
                  </a:lnTo>
                  <a:close/>
                </a:path>
              </a:pathLst>
            </a:custGeom>
            <a:solidFill>
              <a:schemeClr val="bg1"/>
            </a:solidFill>
            <a:ln w="9525">
              <a:noFill/>
              <a:round/>
              <a:headEnd/>
              <a:tailEnd/>
            </a:ln>
          </p:spPr>
          <p:txBody>
            <a:bodyPr/>
            <a:lstStyle/>
            <a:p>
              <a:endParaRPr lang="en-US" sz="1800" dirty="0"/>
            </a:p>
          </p:txBody>
        </p:sp>
        <p:sp>
          <p:nvSpPr>
            <p:cNvPr id="14" name="Freeform 19"/>
            <p:cNvSpPr>
              <a:spLocks noChangeAspect="1" noEditPoints="1"/>
            </p:cNvSpPr>
            <p:nvPr/>
          </p:nvSpPr>
          <p:spPr bwMode="black">
            <a:xfrm>
              <a:off x="4402" y="3735"/>
              <a:ext cx="58" cy="56"/>
            </a:xfrm>
            <a:custGeom>
              <a:avLst/>
              <a:gdLst>
                <a:gd name="T0" fmla="*/ 6 w 58"/>
                <a:gd name="T1" fmla="*/ 28 h 56"/>
                <a:gd name="T2" fmla="*/ 14 w 58"/>
                <a:gd name="T3" fmla="*/ 12 h 56"/>
                <a:gd name="T4" fmla="*/ 30 w 58"/>
                <a:gd name="T5" fmla="*/ 4 h 56"/>
                <a:gd name="T6" fmla="*/ 38 w 58"/>
                <a:gd name="T7" fmla="*/ 6 h 56"/>
                <a:gd name="T8" fmla="*/ 52 w 58"/>
                <a:gd name="T9" fmla="*/ 18 h 56"/>
                <a:gd name="T10" fmla="*/ 54 w 58"/>
                <a:gd name="T11" fmla="*/ 28 h 56"/>
                <a:gd name="T12" fmla="*/ 46 w 58"/>
                <a:gd name="T13" fmla="*/ 46 h 56"/>
                <a:gd name="T14" fmla="*/ 30 w 58"/>
                <a:gd name="T15" fmla="*/ 52 h 56"/>
                <a:gd name="T16" fmla="*/ 20 w 58"/>
                <a:gd name="T17" fmla="*/ 50 h 56"/>
                <a:gd name="T18" fmla="*/ 8 w 58"/>
                <a:gd name="T19" fmla="*/ 38 h 56"/>
                <a:gd name="T20" fmla="*/ 6 w 58"/>
                <a:gd name="T21" fmla="*/ 28 h 56"/>
                <a:gd name="T22" fmla="*/ 30 w 58"/>
                <a:gd name="T23" fmla="*/ 56 h 56"/>
                <a:gd name="T24" fmla="*/ 50 w 58"/>
                <a:gd name="T25" fmla="*/ 48 h 56"/>
                <a:gd name="T26" fmla="*/ 58 w 58"/>
                <a:gd name="T27" fmla="*/ 34 h 56"/>
                <a:gd name="T28" fmla="*/ 58 w 58"/>
                <a:gd name="T29" fmla="*/ 28 h 56"/>
                <a:gd name="T30" fmla="*/ 56 w 58"/>
                <a:gd name="T31" fmla="*/ 16 h 56"/>
                <a:gd name="T32" fmla="*/ 42 w 58"/>
                <a:gd name="T33" fmla="*/ 2 h 56"/>
                <a:gd name="T34" fmla="*/ 30 w 58"/>
                <a:gd name="T35" fmla="*/ 0 h 56"/>
                <a:gd name="T36" fmla="*/ 10 w 58"/>
                <a:gd name="T37" fmla="*/ 8 h 56"/>
                <a:gd name="T38" fmla="*/ 2 w 58"/>
                <a:gd name="T39" fmla="*/ 22 h 56"/>
                <a:gd name="T40" fmla="*/ 0 w 58"/>
                <a:gd name="T41" fmla="*/ 28 h 56"/>
                <a:gd name="T42" fmla="*/ 4 w 58"/>
                <a:gd name="T43" fmla="*/ 40 h 56"/>
                <a:gd name="T44" fmla="*/ 18 w 58"/>
                <a:gd name="T45" fmla="*/ 54 h 56"/>
                <a:gd name="T46" fmla="*/ 30 w 58"/>
                <a:gd name="T47" fmla="*/ 56 h 56"/>
                <a:gd name="T48" fmla="*/ 30 w 58"/>
                <a:gd name="T49" fmla="*/ 30 h 56"/>
                <a:gd name="T50" fmla="*/ 44 w 58"/>
                <a:gd name="T51" fmla="*/ 44 h 56"/>
                <a:gd name="T52" fmla="*/ 34 w 58"/>
                <a:gd name="T53" fmla="*/ 30 h 56"/>
                <a:gd name="T54" fmla="*/ 42 w 58"/>
                <a:gd name="T55" fmla="*/ 24 h 56"/>
                <a:gd name="T56" fmla="*/ 44 w 58"/>
                <a:gd name="T57" fmla="*/ 22 h 56"/>
                <a:gd name="T58" fmla="*/ 40 w 58"/>
                <a:gd name="T59" fmla="*/ 14 h 56"/>
                <a:gd name="T60" fmla="*/ 32 w 58"/>
                <a:gd name="T61" fmla="*/ 12 h 56"/>
                <a:gd name="T62" fmla="*/ 18 w 58"/>
                <a:gd name="T63" fmla="*/ 44 h 56"/>
                <a:gd name="T64" fmla="*/ 24 w 58"/>
                <a:gd name="T65" fmla="*/ 30 h 56"/>
                <a:gd name="T66" fmla="*/ 24 w 58"/>
                <a:gd name="T67" fmla="*/ 16 h 56"/>
                <a:gd name="T68" fmla="*/ 30 w 58"/>
                <a:gd name="T69" fmla="*/ 16 h 56"/>
                <a:gd name="T70" fmla="*/ 38 w 58"/>
                <a:gd name="T71" fmla="*/ 18 h 56"/>
                <a:gd name="T72" fmla="*/ 38 w 58"/>
                <a:gd name="T73" fmla="*/ 20 h 56"/>
                <a:gd name="T74" fmla="*/ 36 w 58"/>
                <a:gd name="T75" fmla="*/ 26 h 56"/>
                <a:gd name="T76" fmla="*/ 24 w 58"/>
                <a:gd name="T77" fmla="*/ 26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8"/>
                <a:gd name="T118" fmla="*/ 0 h 56"/>
                <a:gd name="T119" fmla="*/ 58 w 58"/>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8" h="56">
                  <a:moveTo>
                    <a:pt x="6" y="28"/>
                  </a:moveTo>
                  <a:lnTo>
                    <a:pt x="6" y="28"/>
                  </a:lnTo>
                  <a:lnTo>
                    <a:pt x="8" y="18"/>
                  </a:lnTo>
                  <a:lnTo>
                    <a:pt x="14" y="12"/>
                  </a:lnTo>
                  <a:lnTo>
                    <a:pt x="20" y="6"/>
                  </a:lnTo>
                  <a:lnTo>
                    <a:pt x="30" y="4"/>
                  </a:lnTo>
                  <a:lnTo>
                    <a:pt x="38" y="6"/>
                  </a:lnTo>
                  <a:lnTo>
                    <a:pt x="46" y="12"/>
                  </a:lnTo>
                  <a:lnTo>
                    <a:pt x="52" y="18"/>
                  </a:lnTo>
                  <a:lnTo>
                    <a:pt x="54" y="28"/>
                  </a:lnTo>
                  <a:lnTo>
                    <a:pt x="52" y="38"/>
                  </a:lnTo>
                  <a:lnTo>
                    <a:pt x="46" y="46"/>
                  </a:lnTo>
                  <a:lnTo>
                    <a:pt x="38" y="50"/>
                  </a:lnTo>
                  <a:lnTo>
                    <a:pt x="30" y="52"/>
                  </a:lnTo>
                  <a:lnTo>
                    <a:pt x="20" y="50"/>
                  </a:lnTo>
                  <a:lnTo>
                    <a:pt x="14" y="46"/>
                  </a:lnTo>
                  <a:lnTo>
                    <a:pt x="8" y="38"/>
                  </a:lnTo>
                  <a:lnTo>
                    <a:pt x="6" y="28"/>
                  </a:lnTo>
                  <a:close/>
                  <a:moveTo>
                    <a:pt x="30" y="56"/>
                  </a:moveTo>
                  <a:lnTo>
                    <a:pt x="30" y="56"/>
                  </a:lnTo>
                  <a:lnTo>
                    <a:pt x="42" y="54"/>
                  </a:lnTo>
                  <a:lnTo>
                    <a:pt x="50" y="48"/>
                  </a:lnTo>
                  <a:lnTo>
                    <a:pt x="56" y="40"/>
                  </a:lnTo>
                  <a:lnTo>
                    <a:pt x="58" y="34"/>
                  </a:lnTo>
                  <a:lnTo>
                    <a:pt x="58" y="28"/>
                  </a:lnTo>
                  <a:lnTo>
                    <a:pt x="58" y="22"/>
                  </a:lnTo>
                  <a:lnTo>
                    <a:pt x="56" y="16"/>
                  </a:lnTo>
                  <a:lnTo>
                    <a:pt x="50" y="8"/>
                  </a:lnTo>
                  <a:lnTo>
                    <a:pt x="42" y="2"/>
                  </a:lnTo>
                  <a:lnTo>
                    <a:pt x="30" y="0"/>
                  </a:lnTo>
                  <a:lnTo>
                    <a:pt x="18" y="2"/>
                  </a:lnTo>
                  <a:lnTo>
                    <a:pt x="10" y="8"/>
                  </a:lnTo>
                  <a:lnTo>
                    <a:pt x="4" y="16"/>
                  </a:lnTo>
                  <a:lnTo>
                    <a:pt x="2" y="22"/>
                  </a:lnTo>
                  <a:lnTo>
                    <a:pt x="0" y="28"/>
                  </a:lnTo>
                  <a:lnTo>
                    <a:pt x="2" y="34"/>
                  </a:lnTo>
                  <a:lnTo>
                    <a:pt x="4" y="40"/>
                  </a:lnTo>
                  <a:lnTo>
                    <a:pt x="10" y="48"/>
                  </a:lnTo>
                  <a:lnTo>
                    <a:pt x="18" y="54"/>
                  </a:lnTo>
                  <a:lnTo>
                    <a:pt x="30" y="56"/>
                  </a:lnTo>
                  <a:close/>
                  <a:moveTo>
                    <a:pt x="24" y="30"/>
                  </a:moveTo>
                  <a:lnTo>
                    <a:pt x="30" y="30"/>
                  </a:lnTo>
                  <a:lnTo>
                    <a:pt x="38" y="44"/>
                  </a:lnTo>
                  <a:lnTo>
                    <a:pt x="44" y="44"/>
                  </a:lnTo>
                  <a:lnTo>
                    <a:pt x="34" y="30"/>
                  </a:lnTo>
                  <a:lnTo>
                    <a:pt x="40" y="28"/>
                  </a:lnTo>
                  <a:lnTo>
                    <a:pt x="42" y="24"/>
                  </a:lnTo>
                  <a:lnTo>
                    <a:pt x="44" y="22"/>
                  </a:lnTo>
                  <a:lnTo>
                    <a:pt x="42" y="16"/>
                  </a:lnTo>
                  <a:lnTo>
                    <a:pt x="40" y="14"/>
                  </a:lnTo>
                  <a:lnTo>
                    <a:pt x="36" y="12"/>
                  </a:lnTo>
                  <a:lnTo>
                    <a:pt x="32" y="12"/>
                  </a:lnTo>
                  <a:lnTo>
                    <a:pt x="18" y="12"/>
                  </a:lnTo>
                  <a:lnTo>
                    <a:pt x="18" y="44"/>
                  </a:lnTo>
                  <a:lnTo>
                    <a:pt x="24" y="44"/>
                  </a:lnTo>
                  <a:lnTo>
                    <a:pt x="24" y="30"/>
                  </a:lnTo>
                  <a:close/>
                  <a:moveTo>
                    <a:pt x="24" y="26"/>
                  </a:moveTo>
                  <a:lnTo>
                    <a:pt x="24" y="16"/>
                  </a:lnTo>
                  <a:lnTo>
                    <a:pt x="30" y="16"/>
                  </a:lnTo>
                  <a:lnTo>
                    <a:pt x="36" y="16"/>
                  </a:lnTo>
                  <a:lnTo>
                    <a:pt x="38" y="18"/>
                  </a:lnTo>
                  <a:lnTo>
                    <a:pt x="38" y="20"/>
                  </a:lnTo>
                  <a:lnTo>
                    <a:pt x="38" y="24"/>
                  </a:lnTo>
                  <a:lnTo>
                    <a:pt x="36" y="26"/>
                  </a:lnTo>
                  <a:lnTo>
                    <a:pt x="30" y="26"/>
                  </a:lnTo>
                  <a:lnTo>
                    <a:pt x="24" y="26"/>
                  </a:lnTo>
                  <a:close/>
                </a:path>
              </a:pathLst>
            </a:custGeom>
            <a:solidFill>
              <a:schemeClr val="bg1"/>
            </a:solidFill>
            <a:ln w="9525">
              <a:noFill/>
              <a:round/>
              <a:headEnd/>
              <a:tailEnd/>
            </a:ln>
          </p:spPr>
          <p:txBody>
            <a:bodyPr/>
            <a:lstStyle/>
            <a:p>
              <a:endParaRPr lang="en-US" sz="1800" dirty="0"/>
            </a:p>
          </p:txBody>
        </p:sp>
      </p:grpSp>
      <p:sp>
        <p:nvSpPr>
          <p:cNvPr id="17" name="Rectangle 223"/>
          <p:cNvSpPr>
            <a:spLocks noGrp="1" noChangeArrowheads="1"/>
          </p:cNvSpPr>
          <p:nvPr>
            <p:ph type="subTitle" idx="1" hasCustomPrompt="1"/>
          </p:nvPr>
        </p:nvSpPr>
        <p:spPr bwMode="black">
          <a:xfrm>
            <a:off x="508001" y="3468688"/>
            <a:ext cx="11055351" cy="2203450"/>
          </a:xfrm>
          <a:noFill/>
          <a:ln w="9525">
            <a:noFill/>
            <a:miter lim="800000"/>
            <a:headEnd/>
            <a:tailEnd/>
          </a:ln>
        </p:spPr>
        <p:txBody>
          <a:bodyPr rIns="0"/>
          <a:lstStyle>
            <a:lvl1pPr marL="347663" marR="0" indent="-347663" algn="l" defTabSz="914400" rtl="0" eaLnBrk="1" fontAlgn="base" latinLnBrk="0" hangingPunct="1">
              <a:lnSpc>
                <a:spcPct val="90000"/>
              </a:lnSpc>
              <a:spcBef>
                <a:spcPct val="30000"/>
              </a:spcBef>
              <a:spcAft>
                <a:spcPct val="10000"/>
              </a:spcAft>
              <a:buClr>
                <a:srgbClr val="00529B"/>
              </a:buClr>
              <a:buSzTx/>
              <a:buFont typeface="Times" pitchFamily="18" charset="0"/>
              <a:buNone/>
              <a:tabLst/>
              <a:defRPr lang="en-US" sz="2600" b="1" kern="1200">
                <a:solidFill>
                  <a:schemeClr val="bg1"/>
                </a:solidFill>
                <a:latin typeface="Arial" charset="0"/>
                <a:ea typeface="Arial Unicode MS" pitchFamily="34" charset="-128"/>
                <a:cs typeface="Arial Unicode MS" pitchFamily="34" charset="-128"/>
              </a:defRPr>
            </a:lvl1pPr>
          </a:lstStyle>
          <a:p>
            <a:r>
              <a:rPr lang="en-US" dirty="0"/>
              <a:t>Divider Page Subtitle</a:t>
            </a:r>
          </a:p>
        </p:txBody>
      </p:sp>
      <p:sp>
        <p:nvSpPr>
          <p:cNvPr id="18" name="Rectangle 122"/>
          <p:cNvSpPr>
            <a:spLocks noGrp="1" noChangeArrowheads="1"/>
          </p:cNvSpPr>
          <p:nvPr>
            <p:ph type="ctrTitle" hasCustomPrompt="1"/>
          </p:nvPr>
        </p:nvSpPr>
        <p:spPr bwMode="black">
          <a:xfrm>
            <a:off x="508000" y="420689"/>
            <a:ext cx="11074400" cy="2352675"/>
          </a:xfrm>
          <a:ln/>
        </p:spPr>
        <p:txBody>
          <a:bodyPr tIns="45720" bIns="45720" anchor="b"/>
          <a:lstStyle>
            <a:lvl1pPr eaLnBrk="1" hangingPunct="1">
              <a:lnSpc>
                <a:spcPct val="100000"/>
              </a:lnSpc>
              <a:spcBef>
                <a:spcPct val="0"/>
              </a:spcBef>
              <a:spcAft>
                <a:spcPct val="0"/>
              </a:spcAft>
              <a:defRPr sz="3800">
                <a:solidFill>
                  <a:schemeClr val="bg1"/>
                </a:solidFill>
              </a:defRPr>
            </a:lvl1pPr>
          </a:lstStyle>
          <a:p>
            <a:pPr eaLnBrk="1" hangingPunct="1">
              <a:lnSpc>
                <a:spcPct val="100000"/>
              </a:lnSpc>
              <a:spcBef>
                <a:spcPct val="0"/>
              </a:spcBef>
              <a:spcAft>
                <a:spcPct val="0"/>
              </a:spcAft>
            </a:pPr>
            <a:r>
              <a:rPr lang="en-US" sz="3800" b="1" dirty="0">
                <a:solidFill>
                  <a:schemeClr val="bg1"/>
                </a:solidFill>
              </a:rPr>
              <a:t>Divider Page Title </a:t>
            </a:r>
          </a:p>
        </p:txBody>
      </p:sp>
      <p:sp>
        <p:nvSpPr>
          <p:cNvPr id="22" name="Rectangle 5"/>
          <p:cNvSpPr>
            <a:spLocks noGrp="1" noChangeArrowheads="1"/>
          </p:cNvSpPr>
          <p:nvPr>
            <p:ph type="ftr" sz="quarter" idx="10"/>
          </p:nvPr>
        </p:nvSpPr>
        <p:spPr bwMode="black">
          <a:xfrm>
            <a:off x="5791200" y="6489641"/>
            <a:ext cx="609600" cy="228600"/>
          </a:xfrm>
          <a:ln/>
        </p:spPr>
        <p:txBody>
          <a:bodyPr/>
          <a:lstStyle>
            <a:lvl1pPr>
              <a:defRPr>
                <a:solidFill>
                  <a:schemeClr val="bg1"/>
                </a:solidFill>
              </a:defRPr>
            </a:lvl1pPr>
          </a:lstStyle>
          <a:p>
            <a:pPr>
              <a:defRPr/>
            </a:pPr>
            <a:r>
              <a:rPr lang="en-US" dirty="0"/>
              <a:t> </a:t>
            </a:r>
            <a:fld id="{6B94FA92-FD85-4028-8A65-25E5DEB3133D}" type="slidenum">
              <a:rPr lang="en-US" smtClean="0"/>
              <a:pPr>
                <a:defRPr/>
              </a:pPr>
              <a:t>‹#›</a:t>
            </a:fld>
            <a:endParaRPr lang="en-US" dirty="0"/>
          </a:p>
        </p:txBody>
      </p:sp>
    </p:spTree>
    <p:extLst>
      <p:ext uri="{BB962C8B-B14F-4D97-AF65-F5344CB8AC3E}">
        <p14:creationId xmlns:p14="http://schemas.microsoft.com/office/powerpoint/2010/main" val="269825354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bwMode="gray">
          <a:xfrm>
            <a:off x="675218" y="1362075"/>
            <a:ext cx="10847916" cy="4419600"/>
          </a:xfrm>
          <a:noFill/>
          <a:ln w="9525" algn="ctr">
            <a:noFill/>
            <a:miter lim="800000"/>
            <a:headEnd/>
            <a:tailEnd/>
          </a:ln>
        </p:spPr>
        <p:txBody>
          <a:bodyPr vert="horz" wrap="square" lIns="0" tIns="45720" rIns="91440" bIns="45720" numCol="1" anchor="t" anchorCtr="0" compatLnSpc="1">
            <a:prstTxWarp prst="textNoShape">
              <a:avLst/>
            </a:prstTxWarp>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5"/>
          <p:cNvSpPr>
            <a:spLocks noGrp="1" noChangeArrowheads="1"/>
          </p:cNvSpPr>
          <p:nvPr>
            <p:ph type="ftr" sz="quarter" idx="3"/>
          </p:nvPr>
        </p:nvSpPr>
        <p:spPr bwMode="gray">
          <a:xfrm>
            <a:off x="5791200" y="6388870"/>
            <a:ext cx="609600" cy="228600"/>
          </a:xfrm>
          <a:prstGeom prst="rect">
            <a:avLst/>
          </a:prstGeom>
          <a:noFill/>
          <a:ln w="9525">
            <a:noFill/>
            <a:miter lim="800000"/>
            <a:headEnd/>
            <a:tailEnd/>
          </a:ln>
        </p:spPr>
        <p:txBody>
          <a:bodyPr vert="horz" wrap="square" lIns="121920" tIns="60960" rIns="121920" bIns="0" numCol="1" anchor="b" anchorCtr="0" compatLnSpc="1">
            <a:prstTxWarp prst="textNoShape">
              <a:avLst/>
            </a:prstTxWarp>
          </a:bodyPr>
          <a:lstStyle>
            <a:lvl1pPr marL="0" marR="0" indent="0" algn="ctr" eaLnBrk="0" hangingPunct="0">
              <a:lnSpc>
                <a:spcPct val="100000"/>
              </a:lnSpc>
              <a:spcBef>
                <a:spcPct val="0"/>
              </a:spcBef>
              <a:spcAft>
                <a:spcPct val="0"/>
              </a:spcAft>
              <a:defRPr sz="700" b="0">
                <a:solidFill>
                  <a:srgbClr val="00529B"/>
                </a:solidFill>
                <a:ea typeface="+mn-ea"/>
                <a:cs typeface="+mn-cs"/>
              </a:defRPr>
            </a:lvl1pPr>
          </a:lstStyle>
          <a:p>
            <a:pPr>
              <a:defRPr/>
            </a:pPr>
            <a:r>
              <a:rPr lang="en-US"/>
              <a:t> </a:t>
            </a:r>
            <a:fld id="{E1E29525-C903-49F9-BB30-68358B75B689}" type="slidenum">
              <a:rPr lang="en-US" smtClean="0"/>
              <a:pPr>
                <a:defRPr/>
              </a:pPr>
              <a:t>‹#›</a:t>
            </a:fld>
            <a:endParaRPr lang="en-US" dirty="0"/>
          </a:p>
        </p:txBody>
      </p:sp>
      <p:sp>
        <p:nvSpPr>
          <p:cNvPr id="3" name="Title 2"/>
          <p:cNvSpPr>
            <a:spLocks noGrp="1"/>
          </p:cNvSpPr>
          <p:nvPr>
            <p:ph type="title"/>
          </p:nvPr>
        </p:nvSpPr>
        <p:spPr>
          <a:xfrm>
            <a:off x="675217" y="228602"/>
            <a:ext cx="10845800" cy="885825"/>
          </a:xfrm>
        </p:spPr>
        <p:txBody>
          <a:bodyPr anchor="t"/>
          <a:lstStyle/>
          <a:p>
            <a:r>
              <a:rPr lang="en-US" dirty="0"/>
              <a:t>Click to edit Master title style</a:t>
            </a:r>
          </a:p>
        </p:txBody>
      </p:sp>
    </p:spTree>
    <p:extLst>
      <p:ext uri="{BB962C8B-B14F-4D97-AF65-F5344CB8AC3E}">
        <p14:creationId xmlns:p14="http://schemas.microsoft.com/office/powerpoint/2010/main" val="166090493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bwMode="auto"/>
        <p:txBody>
          <a:bodyPr/>
          <a:lstStyle/>
          <a:p>
            <a:r>
              <a:rPr lang="en-US" dirty="0"/>
              <a:t>Click to edit Master title style</a:t>
            </a:r>
          </a:p>
        </p:txBody>
      </p:sp>
      <p:sp>
        <p:nvSpPr>
          <p:cNvPr id="6" name="Text Placeholder 6"/>
          <p:cNvSpPr>
            <a:spLocks noGrp="1"/>
          </p:cNvSpPr>
          <p:nvPr>
            <p:ph type="body" sz="quarter" idx="19"/>
          </p:nvPr>
        </p:nvSpPr>
        <p:spPr bwMode="gray">
          <a:xfrm>
            <a:off x="6218239" y="1325565"/>
            <a:ext cx="5662612" cy="4554537"/>
          </a:xfrm>
        </p:spPr>
        <p:txBody>
          <a:bodyPr anchor="ctr" anchorCtr="0"/>
          <a:lstStyle>
            <a:lvl1pPr marL="0" indent="0">
              <a:buNone/>
              <a:defRPr sz="2100" b="1"/>
            </a:lvl1pPr>
            <a:lvl2pPr marL="205740" indent="-205740">
              <a:buClr>
                <a:srgbClr val="00529B"/>
              </a:buClr>
              <a:buFont typeface="Wingdings" panose="05000000000000000000" pitchFamily="2" charset="2"/>
              <a:buChar char="§"/>
              <a:defRPr sz="2100"/>
            </a:lvl2pPr>
            <a:lvl3pPr marL="445770" indent="-205740">
              <a:buFont typeface="Arial" panose="020B0604020202020204" pitchFamily="34" charset="0"/>
              <a:buChar char="–"/>
              <a:defRPr sz="1800"/>
            </a:lvl3pPr>
            <a:lvl4pPr marL="651510" indent="-205740">
              <a:buFont typeface="Wingdings" panose="05000000000000000000" pitchFamily="2" charset="2"/>
              <a:buChar char="§"/>
              <a:defRPr sz="1800"/>
            </a:lvl4pPr>
            <a:lvl5pPr marL="891540" indent="-205740">
              <a:buFont typeface="Arial" panose="020B0604020202020204" pitchFamily="34" charset="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8399709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2_Two Content">
    <p:bg>
      <p:bgPr>
        <a:solidFill>
          <a:srgbClr val="00529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auto"/>
        <p:txBody>
          <a:bodyPr/>
          <a:lstStyle>
            <a:lvl1pPr>
              <a:defRPr>
                <a:solidFill>
                  <a:schemeClr val="bg1"/>
                </a:solidFill>
              </a:defRPr>
            </a:lvl1pPr>
          </a:lstStyle>
          <a:p>
            <a:r>
              <a:rPr lang="en-US" dirty="0"/>
              <a:t>Click to edit Master title style</a:t>
            </a:r>
          </a:p>
        </p:txBody>
      </p:sp>
      <p:sp>
        <p:nvSpPr>
          <p:cNvPr id="6" name="Text Placeholder 6"/>
          <p:cNvSpPr>
            <a:spLocks noGrp="1"/>
          </p:cNvSpPr>
          <p:nvPr>
            <p:ph type="body" sz="quarter" idx="19"/>
          </p:nvPr>
        </p:nvSpPr>
        <p:spPr bwMode="gray">
          <a:xfrm>
            <a:off x="6218239" y="1325565"/>
            <a:ext cx="5662612" cy="4554537"/>
          </a:xfrm>
        </p:spPr>
        <p:txBody>
          <a:bodyPr anchor="ctr" anchorCtr="0"/>
          <a:lstStyle>
            <a:lvl1pPr marL="0" indent="0">
              <a:buNone/>
              <a:defRPr sz="2100" b="1">
                <a:solidFill>
                  <a:schemeClr val="bg1"/>
                </a:solidFill>
              </a:defRPr>
            </a:lvl1pPr>
            <a:lvl2pPr marL="205740" indent="-205740">
              <a:buClr>
                <a:srgbClr val="00529B"/>
              </a:buClr>
              <a:buFont typeface="Wingdings" panose="05000000000000000000" pitchFamily="2" charset="2"/>
              <a:buChar char="§"/>
              <a:defRPr sz="2100">
                <a:solidFill>
                  <a:schemeClr val="bg1"/>
                </a:solidFill>
              </a:defRPr>
            </a:lvl2pPr>
            <a:lvl3pPr marL="445770" indent="-205740">
              <a:buFont typeface="Arial" panose="020B0604020202020204" pitchFamily="34" charset="0"/>
              <a:buChar char="–"/>
              <a:defRPr sz="1800">
                <a:solidFill>
                  <a:schemeClr val="bg1"/>
                </a:solidFill>
              </a:defRPr>
            </a:lvl3pPr>
            <a:lvl4pPr marL="651510" indent="-205740">
              <a:buFont typeface="Wingdings" panose="05000000000000000000" pitchFamily="2" charset="2"/>
              <a:buChar char="§"/>
              <a:defRPr sz="1800">
                <a:solidFill>
                  <a:schemeClr val="bg1"/>
                </a:solidFill>
              </a:defRPr>
            </a:lvl4pPr>
            <a:lvl5pPr marL="891540" indent="-205740">
              <a:buFont typeface="Arial" panose="020B0604020202020204" pitchFamily="34" charset="0"/>
              <a:buChar char="–"/>
              <a:defRPr sz="18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10465000" y="6208369"/>
            <a:ext cx="1417320" cy="323040"/>
          </a:xfrm>
          <a:prstGeom prst="rect">
            <a:avLst/>
          </a:prstGeom>
        </p:spPr>
      </p:pic>
      <p:sp>
        <p:nvSpPr>
          <p:cNvPr id="8" name="Slide Number Placeholder 12"/>
          <p:cNvSpPr txBox="1">
            <a:spLocks/>
          </p:cNvSpPr>
          <p:nvPr userDrawn="1"/>
        </p:nvSpPr>
        <p:spPr bwMode="gray">
          <a:xfrm>
            <a:off x="304801" y="6470328"/>
            <a:ext cx="2957512" cy="72712"/>
          </a:xfrm>
          <a:prstGeom prst="rect">
            <a:avLst/>
          </a:prstGeom>
          <a:noFill/>
          <a:ln w="12700">
            <a:noFill/>
            <a:miter lim="800000"/>
            <a:headEnd type="none" w="sm" len="sm"/>
            <a:tailEnd type="none" w="sm" len="sm"/>
          </a:ln>
          <a:effectLst/>
        </p:spPr>
        <p:txBody>
          <a:bodyPr wrap="square" lIns="0" tIns="0" rIns="0" bIns="0" anchor="b">
            <a:spAutoFit/>
          </a:bodyPr>
          <a:lstStyle>
            <a:defPPr>
              <a:defRPr lang="en-US"/>
            </a:defPPr>
            <a:lvl1pPr algn="ctr" rtl="0" eaLnBrk="0" fontAlgn="base" hangingPunct="0">
              <a:lnSpc>
                <a:spcPct val="90000"/>
              </a:lnSpc>
              <a:spcBef>
                <a:spcPct val="30000"/>
              </a:spcBef>
              <a:spcAft>
                <a:spcPct val="10000"/>
              </a:spcAft>
              <a:defRPr lang="en-US" sz="700" b="0" kern="1200" smtClean="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pPr algn="l">
              <a:spcBef>
                <a:spcPts val="0"/>
              </a:spcBef>
              <a:spcAft>
                <a:spcPts val="450"/>
              </a:spcAft>
              <a:tabLst>
                <a:tab pos="171450" algn="l"/>
              </a:tabLst>
            </a:pPr>
            <a:fld id="{46808349-582F-4D2B-AF22-1E3714E0589A}" type="slidenum">
              <a:rPr lang="en-US" sz="525" smtClean="0">
                <a:solidFill>
                  <a:schemeClr val="bg1">
                    <a:lumMod val="85000"/>
                  </a:schemeClr>
                </a:solidFill>
              </a:rPr>
              <a:pPr algn="l">
                <a:spcBef>
                  <a:spcPts val="0"/>
                </a:spcBef>
                <a:spcAft>
                  <a:spcPts val="450"/>
                </a:spcAft>
                <a:tabLst>
                  <a:tab pos="171450" algn="l"/>
                </a:tabLst>
              </a:pPr>
              <a:t>‹#›</a:t>
            </a:fld>
            <a:r>
              <a:rPr lang="en-US" sz="525" dirty="0">
                <a:solidFill>
                  <a:schemeClr val="bg1">
                    <a:lumMod val="85000"/>
                  </a:schemeClr>
                </a:solidFill>
              </a:rPr>
              <a:t>	© 2016 Gartner, Inc. and/or its affiliates. All rights reserved.</a:t>
            </a:r>
          </a:p>
        </p:txBody>
      </p:sp>
    </p:spTree>
    <p:extLst>
      <p:ext uri="{BB962C8B-B14F-4D97-AF65-F5344CB8AC3E}">
        <p14:creationId xmlns:p14="http://schemas.microsoft.com/office/powerpoint/2010/main" val="425331467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BCF33-50F6-4C0B-91CA-D89BE0BADD3C}"/>
              </a:ext>
            </a:extLst>
          </p:cNvPr>
          <p:cNvSpPr>
            <a:spLocks noGrp="1"/>
          </p:cNvSpPr>
          <p:nvPr>
            <p:ph type="title"/>
          </p:nvPr>
        </p:nvSpPr>
        <p:spPr/>
        <p:txBody>
          <a:bodyPr/>
          <a:lstStyle>
            <a:lvl1pPr>
              <a:defRPr b="1">
                <a:solidFill>
                  <a:srgbClr val="EF762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B751745E-8FCA-4EA6-AB27-B0974F861B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3724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7DFCB-2347-45B8-80C6-6A3E2C5E50A2}"/>
              </a:ext>
            </a:extLst>
          </p:cNvPr>
          <p:cNvSpPr>
            <a:spLocks noGrp="1"/>
          </p:cNvSpPr>
          <p:nvPr>
            <p:ph type="title"/>
          </p:nvPr>
        </p:nvSpPr>
        <p:spPr>
          <a:xfrm>
            <a:off x="838200" y="347663"/>
            <a:ext cx="10515600" cy="2852737"/>
          </a:xfrm>
        </p:spPr>
        <p:txBody>
          <a:bodyPr anchor="b"/>
          <a:lstStyle>
            <a:lvl1pPr>
              <a:defRPr sz="6000" b="1">
                <a:solidFill>
                  <a:schemeClr val="accent2">
                    <a:lumMod val="20000"/>
                    <a:lumOff val="80000"/>
                  </a:schemeClr>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8603AC8B-4CA9-42A1-A6C9-418427F29F89}"/>
              </a:ext>
            </a:extLst>
          </p:cNvPr>
          <p:cNvSpPr>
            <a:spLocks noGrp="1"/>
          </p:cNvSpPr>
          <p:nvPr>
            <p:ph type="body" idx="1"/>
          </p:nvPr>
        </p:nvSpPr>
        <p:spPr>
          <a:xfrm>
            <a:off x="838200" y="3227388"/>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66669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A6206-7E00-4E1A-9030-004775DD168C}"/>
              </a:ext>
            </a:extLst>
          </p:cNvPr>
          <p:cNvSpPr>
            <a:spLocks noGrp="1"/>
          </p:cNvSpPr>
          <p:nvPr>
            <p:ph type="title"/>
          </p:nvPr>
        </p:nvSpPr>
        <p:spPr/>
        <p:txBody>
          <a:bodyPr/>
          <a:lstStyle>
            <a:lvl1pPr>
              <a:defRPr b="1">
                <a:solidFill>
                  <a:srgbClr val="446CA9"/>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D409145-286A-4DC5-9DF3-DDF28A2E07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EA2F43-C806-4251-9FEF-543F7D8170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6395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DD938-CB1D-4FF7-B6FC-B15A521E92F7}"/>
              </a:ext>
            </a:extLst>
          </p:cNvPr>
          <p:cNvSpPr>
            <a:spLocks noGrp="1"/>
          </p:cNvSpPr>
          <p:nvPr>
            <p:ph type="title"/>
          </p:nvPr>
        </p:nvSpPr>
        <p:spPr>
          <a:xfrm>
            <a:off x="839788" y="365125"/>
            <a:ext cx="10515600" cy="1325563"/>
          </a:xfrm>
        </p:spPr>
        <p:txBody>
          <a:bodyPr/>
          <a:lstStyle>
            <a:lvl1pPr>
              <a:defRPr b="1">
                <a:solidFill>
                  <a:srgbClr val="446CA9"/>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7A9E4615-9ABA-49B8-954A-3BA88214198C}"/>
              </a:ext>
            </a:extLst>
          </p:cNvPr>
          <p:cNvSpPr>
            <a:spLocks noGrp="1"/>
          </p:cNvSpPr>
          <p:nvPr>
            <p:ph type="body" idx="1"/>
          </p:nvPr>
        </p:nvSpPr>
        <p:spPr>
          <a:xfrm>
            <a:off x="839788" y="1681163"/>
            <a:ext cx="5157787" cy="823912"/>
          </a:xfrm>
        </p:spPr>
        <p:txBody>
          <a:bodyPr anchor="b">
            <a:normAutofit/>
          </a:bodyPr>
          <a:lstStyle>
            <a:lvl1pPr marL="0" indent="0">
              <a:buNone/>
              <a:defRPr sz="3200" b="0">
                <a:solidFill>
                  <a:srgbClr val="EF762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1902FE8-A058-4671-A267-866CE5836CD5}"/>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1E7361A-F08D-4094-8140-2D8B43E590B8}"/>
              </a:ext>
            </a:extLst>
          </p:cNvPr>
          <p:cNvSpPr>
            <a:spLocks noGrp="1"/>
          </p:cNvSpPr>
          <p:nvPr>
            <p:ph type="body" sz="quarter" idx="3"/>
          </p:nvPr>
        </p:nvSpPr>
        <p:spPr>
          <a:xfrm>
            <a:off x="6172200" y="1681163"/>
            <a:ext cx="5183188" cy="823912"/>
          </a:xfrm>
        </p:spPr>
        <p:txBody>
          <a:bodyPr anchor="b">
            <a:normAutofit/>
          </a:bodyPr>
          <a:lstStyle>
            <a:lvl1pPr marL="0" indent="0">
              <a:buNone/>
              <a:defRPr sz="3200" b="0">
                <a:solidFill>
                  <a:srgbClr val="EF762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D169086B-1657-4B07-9A0F-FC426D961C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412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F7AAF-2BBF-4380-9A58-23F3D6D3F3CE}"/>
              </a:ext>
            </a:extLst>
          </p:cNvPr>
          <p:cNvSpPr>
            <a:spLocks noGrp="1"/>
          </p:cNvSpPr>
          <p:nvPr>
            <p:ph type="title"/>
          </p:nvPr>
        </p:nvSpPr>
        <p:spPr>
          <a:xfrm>
            <a:off x="838200" y="1603375"/>
            <a:ext cx="10515600" cy="1325563"/>
          </a:xfrm>
        </p:spPr>
        <p:txBody>
          <a:bodyPr>
            <a:normAutofit/>
          </a:bodyPr>
          <a:lstStyle>
            <a:lvl1pPr>
              <a:defRPr sz="60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36169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9540B-73CC-49AE-9C20-785089683822}"/>
              </a:ext>
            </a:extLst>
          </p:cNvPr>
          <p:cNvSpPr>
            <a:spLocks noGrp="1"/>
          </p:cNvSpPr>
          <p:nvPr>
            <p:ph type="title"/>
          </p:nvPr>
        </p:nvSpPr>
        <p:spPr>
          <a:xfrm>
            <a:off x="839787" y="726281"/>
            <a:ext cx="3932237" cy="1600200"/>
          </a:xfrm>
        </p:spPr>
        <p:txBody>
          <a:bodyPr anchor="b">
            <a:normAutofit/>
          </a:bodyPr>
          <a:lstStyle>
            <a:lvl1pPr>
              <a:defRPr sz="4400" b="1"/>
            </a:lvl1pPr>
          </a:lstStyle>
          <a:p>
            <a:r>
              <a:rPr lang="en-US" dirty="0"/>
              <a:t>Click to edit Master title style</a:t>
            </a:r>
          </a:p>
        </p:txBody>
      </p:sp>
      <p:sp>
        <p:nvSpPr>
          <p:cNvPr id="3" name="Picture Placeholder 2">
            <a:extLst>
              <a:ext uri="{FF2B5EF4-FFF2-40B4-BE49-F238E27FC236}">
                <a16:creationId xmlns:a16="http://schemas.microsoft.com/office/drawing/2014/main" id="{DE6B6DD9-C579-4256-A53A-AB5E9E899F4C}"/>
              </a:ext>
            </a:extLst>
          </p:cNvPr>
          <p:cNvSpPr>
            <a:spLocks noGrp="1"/>
          </p:cNvSpPr>
          <p:nvPr>
            <p:ph type="pic" idx="1"/>
          </p:nvPr>
        </p:nvSpPr>
        <p:spPr>
          <a:xfrm>
            <a:off x="5180012" y="1526381"/>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3EEC68-B7AD-41A9-A7E2-A442FC8C66BD}"/>
              </a:ext>
            </a:extLst>
          </p:cNvPr>
          <p:cNvSpPr>
            <a:spLocks noGrp="1"/>
          </p:cNvSpPr>
          <p:nvPr>
            <p:ph type="body" sz="half" idx="2"/>
          </p:nvPr>
        </p:nvSpPr>
        <p:spPr>
          <a:xfrm>
            <a:off x="860424" y="2428875"/>
            <a:ext cx="3932237" cy="397113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679926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6" name="Picture 15" descr="swoosh-from-ppt.jpg"/>
          <p:cNvPicPr>
            <a:picLocks noChangeAspect="1"/>
          </p:cNvPicPr>
          <p:nvPr userDrawn="1"/>
        </p:nvPicPr>
        <p:blipFill>
          <a:blip r:embed="rId2" cstate="print"/>
          <a:stretch>
            <a:fillRect/>
          </a:stretch>
        </p:blipFill>
        <p:spPr bwMode="hidden">
          <a:xfrm>
            <a:off x="0" y="0"/>
            <a:ext cx="12192000" cy="3200400"/>
          </a:xfrm>
          <a:prstGeom prst="rect">
            <a:avLst/>
          </a:prstGeom>
        </p:spPr>
      </p:pic>
      <p:sp>
        <p:nvSpPr>
          <p:cNvPr id="5" name="Rectangle 288"/>
          <p:cNvSpPr>
            <a:spLocks noChangeArrowheads="1"/>
          </p:cNvSpPr>
          <p:nvPr userDrawn="1"/>
        </p:nvSpPr>
        <p:spPr bwMode="gray">
          <a:xfrm>
            <a:off x="508000" y="6278564"/>
            <a:ext cx="8770587" cy="414337"/>
          </a:xfrm>
          <a:prstGeom prst="rect">
            <a:avLst/>
          </a:prstGeom>
          <a:noFill/>
          <a:ln w="12700">
            <a:noFill/>
            <a:miter lim="800000"/>
            <a:headEnd type="none" w="sm" len="sm"/>
            <a:tailEnd type="none" w="sm" len="sm"/>
          </a:ln>
          <a:effectLst/>
        </p:spPr>
        <p:txBody>
          <a:bodyPr lIns="0" tIns="0" rIns="0" bIns="0"/>
          <a:lstStyle/>
          <a:p>
            <a:pPr algn="l" rtl="0" fontAlgn="base"/>
            <a:r>
              <a:rPr lang="en-US" sz="700" b="0" kern="1200" dirty="0">
                <a:solidFill>
                  <a:srgbClr val="969696"/>
                </a:solidFill>
                <a:latin typeface="Arial" charset="0"/>
                <a:ea typeface="Arial Unicode MS" pitchFamily="34" charset="-128"/>
                <a:cs typeface="Arial Unicode MS" pitchFamily="34" charset="-128"/>
              </a:rPr>
              <a:t>This presentation, including any supporting materials, is owned by Gartner, Inc. and/or its affiliates and is for the sole use of the intended Gartner audience or other authorized recipients. This presentation may contain information that is confidential, proprietary or otherwise legally protected, and it may not be further copied, distributed or publicly displayed without the express written permission of Gartner, Inc. or its affiliates.</a:t>
            </a:r>
            <a:br>
              <a:rPr lang="en-US" sz="700" b="0" kern="1200" dirty="0">
                <a:solidFill>
                  <a:srgbClr val="969696"/>
                </a:solidFill>
                <a:latin typeface="Arial" charset="0"/>
                <a:ea typeface="Arial Unicode MS" pitchFamily="34" charset="-128"/>
                <a:cs typeface="Arial Unicode MS" pitchFamily="34" charset="-128"/>
              </a:rPr>
            </a:br>
            <a:r>
              <a:rPr lang="en-US" sz="700" b="0" kern="1200" dirty="0">
                <a:solidFill>
                  <a:srgbClr val="969696"/>
                </a:solidFill>
                <a:latin typeface="Arial" charset="0"/>
                <a:ea typeface="Arial Unicode MS" pitchFamily="34" charset="-128"/>
                <a:cs typeface="Arial Unicode MS" pitchFamily="34" charset="-128"/>
              </a:rPr>
              <a:t>© 2013 Gartner, Inc. and/or its affiliates. All rights reserved.</a:t>
            </a:r>
          </a:p>
        </p:txBody>
      </p:sp>
      <p:grpSp>
        <p:nvGrpSpPr>
          <p:cNvPr id="6" name="Group 292"/>
          <p:cNvGrpSpPr>
            <a:grpSpLocks noChangeAspect="1"/>
          </p:cNvGrpSpPr>
          <p:nvPr userDrawn="1"/>
        </p:nvGrpSpPr>
        <p:grpSpPr bwMode="auto">
          <a:xfrm>
            <a:off x="9990667" y="6369051"/>
            <a:ext cx="1524000" cy="257175"/>
            <a:chOff x="3020" y="3469"/>
            <a:chExt cx="1440" cy="326"/>
          </a:xfrm>
        </p:grpSpPr>
        <p:sp>
          <p:nvSpPr>
            <p:cNvPr id="7" name="Freeform 293"/>
            <p:cNvSpPr>
              <a:spLocks noChangeAspect="1"/>
            </p:cNvSpPr>
            <p:nvPr userDrawn="1"/>
          </p:nvSpPr>
          <p:spPr bwMode="gray">
            <a:xfrm>
              <a:off x="4322" y="3576"/>
              <a:ext cx="132" cy="211"/>
            </a:xfrm>
            <a:custGeom>
              <a:avLst/>
              <a:gdLst/>
              <a:ahLst/>
              <a:cxnLst>
                <a:cxn ang="0">
                  <a:pos x="132" y="0"/>
                </a:cxn>
                <a:cxn ang="0">
                  <a:pos x="128" y="50"/>
                </a:cxn>
                <a:cxn ang="0">
                  <a:pos x="106" y="50"/>
                </a:cxn>
                <a:cxn ang="0">
                  <a:pos x="106" y="50"/>
                </a:cxn>
                <a:cxn ang="0">
                  <a:pos x="96" y="50"/>
                </a:cxn>
                <a:cxn ang="0">
                  <a:pos x="86" y="54"/>
                </a:cxn>
                <a:cxn ang="0">
                  <a:pos x="78"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78" y="6"/>
                </a:cxn>
                <a:cxn ang="0">
                  <a:pos x="94" y="2"/>
                </a:cxn>
                <a:cxn ang="0">
                  <a:pos x="112" y="0"/>
                </a:cxn>
                <a:cxn ang="0">
                  <a:pos x="132" y="0"/>
                </a:cxn>
              </a:cxnLst>
              <a:rect l="0" t="0" r="r" b="b"/>
              <a:pathLst>
                <a:path w="132" h="212">
                  <a:moveTo>
                    <a:pt x="132" y="0"/>
                  </a:moveTo>
                  <a:lnTo>
                    <a:pt x="128" y="50"/>
                  </a:lnTo>
                  <a:lnTo>
                    <a:pt x="106" y="50"/>
                  </a:lnTo>
                  <a:lnTo>
                    <a:pt x="106" y="50"/>
                  </a:lnTo>
                  <a:lnTo>
                    <a:pt x="96" y="50"/>
                  </a:lnTo>
                  <a:lnTo>
                    <a:pt x="86" y="54"/>
                  </a:lnTo>
                  <a:lnTo>
                    <a:pt x="78"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78" y="6"/>
                  </a:lnTo>
                  <a:lnTo>
                    <a:pt x="94" y="2"/>
                  </a:lnTo>
                  <a:lnTo>
                    <a:pt x="112" y="0"/>
                  </a:lnTo>
                  <a:lnTo>
                    <a:pt x="132" y="0"/>
                  </a:lnTo>
                  <a:close/>
                </a:path>
              </a:pathLst>
            </a:custGeom>
            <a:solidFill>
              <a:srgbClr val="0065A4"/>
            </a:solidFill>
            <a:ln w="9525">
              <a:noFill/>
              <a:round/>
              <a:headEnd/>
              <a:tailEnd/>
            </a:ln>
          </p:spPr>
          <p:txBody>
            <a:bodyPr/>
            <a:lstStyle/>
            <a:p>
              <a:pPr>
                <a:defRPr/>
              </a:pPr>
              <a:endParaRPr lang="en-US" sz="1800" dirty="0">
                <a:ea typeface="+mn-ea"/>
                <a:cs typeface="+mn-cs"/>
              </a:endParaRPr>
            </a:p>
          </p:txBody>
        </p:sp>
        <p:sp>
          <p:nvSpPr>
            <p:cNvPr id="8" name="Freeform 294"/>
            <p:cNvSpPr>
              <a:spLocks noChangeAspect="1"/>
            </p:cNvSpPr>
            <p:nvPr userDrawn="1"/>
          </p:nvSpPr>
          <p:spPr bwMode="gray">
            <a:xfrm>
              <a:off x="3860" y="3570"/>
              <a:ext cx="194" cy="217"/>
            </a:xfrm>
            <a:custGeom>
              <a:avLst/>
              <a:gdLst/>
              <a:ahLst/>
              <a:cxnLst>
                <a:cxn ang="0">
                  <a:pos x="194" y="218"/>
                </a:cxn>
                <a:cxn ang="0">
                  <a:pos x="136" y="218"/>
                </a:cxn>
                <a:cxn ang="0">
                  <a:pos x="136" y="106"/>
                </a:cxn>
                <a:cxn ang="0">
                  <a:pos x="136" y="106"/>
                </a:cxn>
                <a:cxn ang="0">
                  <a:pos x="136" y="88"/>
                </a:cxn>
                <a:cxn ang="0">
                  <a:pos x="134" y="78"/>
                </a:cxn>
                <a:cxn ang="0">
                  <a:pos x="132" y="70"/>
                </a:cxn>
                <a:cxn ang="0">
                  <a:pos x="128" y="64"/>
                </a:cxn>
                <a:cxn ang="0">
                  <a:pos x="122" y="58"/>
                </a:cxn>
                <a:cxn ang="0">
                  <a:pos x="112" y="54"/>
                </a:cxn>
                <a:cxn ang="0">
                  <a:pos x="102" y="52"/>
                </a:cxn>
                <a:cxn ang="0">
                  <a:pos x="102" y="52"/>
                </a:cxn>
                <a:cxn ang="0">
                  <a:pos x="90" y="54"/>
                </a:cxn>
                <a:cxn ang="0">
                  <a:pos x="82" y="56"/>
                </a:cxn>
                <a:cxn ang="0">
                  <a:pos x="74" y="62"/>
                </a:cxn>
                <a:cxn ang="0">
                  <a:pos x="68" y="68"/>
                </a:cxn>
                <a:cxn ang="0">
                  <a:pos x="62" y="76"/>
                </a:cxn>
                <a:cxn ang="0">
                  <a:pos x="60" y="84"/>
                </a:cxn>
                <a:cxn ang="0">
                  <a:pos x="58" y="92"/>
                </a:cxn>
                <a:cxn ang="0">
                  <a:pos x="58" y="102"/>
                </a:cxn>
                <a:cxn ang="0">
                  <a:pos x="58" y="218"/>
                </a:cxn>
                <a:cxn ang="0">
                  <a:pos x="0" y="218"/>
                </a:cxn>
                <a:cxn ang="0">
                  <a:pos x="0" y="6"/>
                </a:cxn>
                <a:cxn ang="0">
                  <a:pos x="52" y="6"/>
                </a:cxn>
                <a:cxn ang="0">
                  <a:pos x="54" y="32"/>
                </a:cxn>
                <a:cxn ang="0">
                  <a:pos x="54" y="32"/>
                </a:cxn>
                <a:cxn ang="0">
                  <a:pos x="64" y="20"/>
                </a:cxn>
                <a:cxn ang="0">
                  <a:pos x="78" y="10"/>
                </a:cxn>
                <a:cxn ang="0">
                  <a:pos x="88" y="6"/>
                </a:cxn>
                <a:cxn ang="0">
                  <a:pos x="96" y="4"/>
                </a:cxn>
                <a:cxn ang="0">
                  <a:pos x="106" y="2"/>
                </a:cxn>
                <a:cxn ang="0">
                  <a:pos x="118" y="0"/>
                </a:cxn>
                <a:cxn ang="0">
                  <a:pos x="118" y="0"/>
                </a:cxn>
                <a:cxn ang="0">
                  <a:pos x="138" y="2"/>
                </a:cxn>
                <a:cxn ang="0">
                  <a:pos x="154" y="8"/>
                </a:cxn>
                <a:cxn ang="0">
                  <a:pos x="168" y="16"/>
                </a:cxn>
                <a:cxn ang="0">
                  <a:pos x="178" y="26"/>
                </a:cxn>
                <a:cxn ang="0">
                  <a:pos x="186" y="40"/>
                </a:cxn>
                <a:cxn ang="0">
                  <a:pos x="190" y="54"/>
                </a:cxn>
                <a:cxn ang="0">
                  <a:pos x="194" y="70"/>
                </a:cxn>
                <a:cxn ang="0">
                  <a:pos x="194" y="86"/>
                </a:cxn>
                <a:cxn ang="0">
                  <a:pos x="194" y="218"/>
                </a:cxn>
              </a:cxnLst>
              <a:rect l="0" t="0" r="r" b="b"/>
              <a:pathLst>
                <a:path w="194" h="218">
                  <a:moveTo>
                    <a:pt x="194" y="218"/>
                  </a:moveTo>
                  <a:lnTo>
                    <a:pt x="136" y="218"/>
                  </a:lnTo>
                  <a:lnTo>
                    <a:pt x="136" y="106"/>
                  </a:lnTo>
                  <a:lnTo>
                    <a:pt x="136" y="106"/>
                  </a:lnTo>
                  <a:lnTo>
                    <a:pt x="136" y="88"/>
                  </a:lnTo>
                  <a:lnTo>
                    <a:pt x="134" y="78"/>
                  </a:lnTo>
                  <a:lnTo>
                    <a:pt x="132" y="70"/>
                  </a:lnTo>
                  <a:lnTo>
                    <a:pt x="128" y="64"/>
                  </a:lnTo>
                  <a:lnTo>
                    <a:pt x="122" y="58"/>
                  </a:lnTo>
                  <a:lnTo>
                    <a:pt x="112" y="54"/>
                  </a:lnTo>
                  <a:lnTo>
                    <a:pt x="102" y="52"/>
                  </a:lnTo>
                  <a:lnTo>
                    <a:pt x="102" y="52"/>
                  </a:lnTo>
                  <a:lnTo>
                    <a:pt x="90" y="54"/>
                  </a:lnTo>
                  <a:lnTo>
                    <a:pt x="82" y="56"/>
                  </a:lnTo>
                  <a:lnTo>
                    <a:pt x="74" y="62"/>
                  </a:lnTo>
                  <a:lnTo>
                    <a:pt x="68" y="68"/>
                  </a:lnTo>
                  <a:lnTo>
                    <a:pt x="62" y="76"/>
                  </a:lnTo>
                  <a:lnTo>
                    <a:pt x="60" y="84"/>
                  </a:lnTo>
                  <a:lnTo>
                    <a:pt x="58" y="92"/>
                  </a:lnTo>
                  <a:lnTo>
                    <a:pt x="58" y="102"/>
                  </a:lnTo>
                  <a:lnTo>
                    <a:pt x="58" y="218"/>
                  </a:lnTo>
                  <a:lnTo>
                    <a:pt x="0" y="218"/>
                  </a:lnTo>
                  <a:lnTo>
                    <a:pt x="0" y="6"/>
                  </a:lnTo>
                  <a:lnTo>
                    <a:pt x="52" y="6"/>
                  </a:lnTo>
                  <a:lnTo>
                    <a:pt x="54" y="32"/>
                  </a:lnTo>
                  <a:lnTo>
                    <a:pt x="54" y="32"/>
                  </a:lnTo>
                  <a:lnTo>
                    <a:pt x="64" y="20"/>
                  </a:lnTo>
                  <a:lnTo>
                    <a:pt x="78" y="10"/>
                  </a:lnTo>
                  <a:lnTo>
                    <a:pt x="88" y="6"/>
                  </a:lnTo>
                  <a:lnTo>
                    <a:pt x="96" y="4"/>
                  </a:lnTo>
                  <a:lnTo>
                    <a:pt x="106" y="2"/>
                  </a:lnTo>
                  <a:lnTo>
                    <a:pt x="118" y="0"/>
                  </a:lnTo>
                  <a:lnTo>
                    <a:pt x="118" y="0"/>
                  </a:lnTo>
                  <a:lnTo>
                    <a:pt x="138" y="2"/>
                  </a:lnTo>
                  <a:lnTo>
                    <a:pt x="154" y="8"/>
                  </a:lnTo>
                  <a:lnTo>
                    <a:pt x="168" y="16"/>
                  </a:lnTo>
                  <a:lnTo>
                    <a:pt x="178" y="26"/>
                  </a:lnTo>
                  <a:lnTo>
                    <a:pt x="186" y="40"/>
                  </a:lnTo>
                  <a:lnTo>
                    <a:pt x="190" y="54"/>
                  </a:lnTo>
                  <a:lnTo>
                    <a:pt x="194" y="70"/>
                  </a:lnTo>
                  <a:lnTo>
                    <a:pt x="194" y="86"/>
                  </a:lnTo>
                  <a:lnTo>
                    <a:pt x="194" y="218"/>
                  </a:lnTo>
                  <a:close/>
                </a:path>
              </a:pathLst>
            </a:custGeom>
            <a:solidFill>
              <a:srgbClr val="0065A4"/>
            </a:solidFill>
            <a:ln w="9525">
              <a:noFill/>
              <a:round/>
              <a:headEnd/>
              <a:tailEnd/>
            </a:ln>
          </p:spPr>
          <p:txBody>
            <a:bodyPr/>
            <a:lstStyle/>
            <a:p>
              <a:pPr>
                <a:defRPr/>
              </a:pPr>
              <a:endParaRPr lang="en-US" sz="1800" dirty="0">
                <a:ea typeface="+mn-ea"/>
                <a:cs typeface="+mn-cs"/>
              </a:endParaRPr>
            </a:p>
          </p:txBody>
        </p:sp>
        <p:sp>
          <p:nvSpPr>
            <p:cNvPr id="9" name="Freeform 295"/>
            <p:cNvSpPr>
              <a:spLocks noChangeAspect="1"/>
            </p:cNvSpPr>
            <p:nvPr userDrawn="1"/>
          </p:nvSpPr>
          <p:spPr bwMode="gray">
            <a:xfrm>
              <a:off x="3720" y="3515"/>
              <a:ext cx="114" cy="276"/>
            </a:xfrm>
            <a:custGeom>
              <a:avLst/>
              <a:gdLst/>
              <a:ahLst/>
              <a:cxnLst>
                <a:cxn ang="0">
                  <a:pos x="114" y="224"/>
                </a:cxn>
                <a:cxn ang="0">
                  <a:pos x="110" y="272"/>
                </a:cxn>
                <a:cxn ang="0">
                  <a:pos x="110" y="272"/>
                </a:cxn>
                <a:cxn ang="0">
                  <a:pos x="90" y="276"/>
                </a:cxn>
                <a:cxn ang="0">
                  <a:pos x="70" y="276"/>
                </a:cxn>
                <a:cxn ang="0">
                  <a:pos x="70" y="276"/>
                </a:cxn>
                <a:cxn ang="0">
                  <a:pos x="50" y="276"/>
                </a:cxn>
                <a:cxn ang="0">
                  <a:pos x="36" y="272"/>
                </a:cxn>
                <a:cxn ang="0">
                  <a:pos x="24" y="266"/>
                </a:cxn>
                <a:cxn ang="0">
                  <a:pos x="14" y="258"/>
                </a:cxn>
                <a:cxn ang="0">
                  <a:pos x="8" y="248"/>
                </a:cxn>
                <a:cxn ang="0">
                  <a:pos x="2" y="234"/>
                </a:cxn>
                <a:cxn ang="0">
                  <a:pos x="0" y="220"/>
                </a:cxn>
                <a:cxn ang="0">
                  <a:pos x="0" y="202"/>
                </a:cxn>
                <a:cxn ang="0">
                  <a:pos x="0" y="0"/>
                </a:cxn>
                <a:cxn ang="0">
                  <a:pos x="58" y="0"/>
                </a:cxn>
                <a:cxn ang="0">
                  <a:pos x="58" y="60"/>
                </a:cxn>
                <a:cxn ang="0">
                  <a:pos x="114" y="60"/>
                </a:cxn>
                <a:cxn ang="0">
                  <a:pos x="110" y="110"/>
                </a:cxn>
                <a:cxn ang="0">
                  <a:pos x="58" y="110"/>
                </a:cxn>
                <a:cxn ang="0">
                  <a:pos x="58" y="198"/>
                </a:cxn>
                <a:cxn ang="0">
                  <a:pos x="58" y="198"/>
                </a:cxn>
                <a:cxn ang="0">
                  <a:pos x="58" y="210"/>
                </a:cxn>
                <a:cxn ang="0">
                  <a:pos x="62" y="220"/>
                </a:cxn>
                <a:cxn ang="0">
                  <a:pos x="66" y="224"/>
                </a:cxn>
                <a:cxn ang="0">
                  <a:pos x="70" y="226"/>
                </a:cxn>
                <a:cxn ang="0">
                  <a:pos x="84" y="228"/>
                </a:cxn>
                <a:cxn ang="0">
                  <a:pos x="84" y="228"/>
                </a:cxn>
                <a:cxn ang="0">
                  <a:pos x="98" y="228"/>
                </a:cxn>
                <a:cxn ang="0">
                  <a:pos x="114" y="224"/>
                </a:cxn>
                <a:cxn ang="0">
                  <a:pos x="114" y="224"/>
                </a:cxn>
              </a:cxnLst>
              <a:rect l="0" t="0" r="r" b="b"/>
              <a:pathLst>
                <a:path w="114" h="276">
                  <a:moveTo>
                    <a:pt x="114" y="224"/>
                  </a:moveTo>
                  <a:lnTo>
                    <a:pt x="110" y="272"/>
                  </a:lnTo>
                  <a:lnTo>
                    <a:pt x="110" y="272"/>
                  </a:lnTo>
                  <a:lnTo>
                    <a:pt x="90" y="276"/>
                  </a:lnTo>
                  <a:lnTo>
                    <a:pt x="70" y="276"/>
                  </a:lnTo>
                  <a:lnTo>
                    <a:pt x="70" y="276"/>
                  </a:lnTo>
                  <a:lnTo>
                    <a:pt x="50" y="276"/>
                  </a:lnTo>
                  <a:lnTo>
                    <a:pt x="36" y="272"/>
                  </a:lnTo>
                  <a:lnTo>
                    <a:pt x="24" y="266"/>
                  </a:lnTo>
                  <a:lnTo>
                    <a:pt x="14" y="258"/>
                  </a:lnTo>
                  <a:lnTo>
                    <a:pt x="8" y="248"/>
                  </a:lnTo>
                  <a:lnTo>
                    <a:pt x="2" y="234"/>
                  </a:lnTo>
                  <a:lnTo>
                    <a:pt x="0" y="220"/>
                  </a:lnTo>
                  <a:lnTo>
                    <a:pt x="0" y="202"/>
                  </a:lnTo>
                  <a:lnTo>
                    <a:pt x="0" y="0"/>
                  </a:lnTo>
                  <a:lnTo>
                    <a:pt x="58" y="0"/>
                  </a:lnTo>
                  <a:lnTo>
                    <a:pt x="58" y="60"/>
                  </a:lnTo>
                  <a:lnTo>
                    <a:pt x="114" y="60"/>
                  </a:lnTo>
                  <a:lnTo>
                    <a:pt x="110" y="110"/>
                  </a:lnTo>
                  <a:lnTo>
                    <a:pt x="58" y="110"/>
                  </a:lnTo>
                  <a:lnTo>
                    <a:pt x="58" y="198"/>
                  </a:lnTo>
                  <a:lnTo>
                    <a:pt x="58" y="198"/>
                  </a:lnTo>
                  <a:lnTo>
                    <a:pt x="58" y="210"/>
                  </a:lnTo>
                  <a:lnTo>
                    <a:pt x="62" y="220"/>
                  </a:lnTo>
                  <a:lnTo>
                    <a:pt x="66" y="224"/>
                  </a:lnTo>
                  <a:lnTo>
                    <a:pt x="70" y="226"/>
                  </a:lnTo>
                  <a:lnTo>
                    <a:pt x="84" y="228"/>
                  </a:lnTo>
                  <a:lnTo>
                    <a:pt x="84" y="228"/>
                  </a:lnTo>
                  <a:lnTo>
                    <a:pt x="98" y="228"/>
                  </a:lnTo>
                  <a:lnTo>
                    <a:pt x="114" y="224"/>
                  </a:lnTo>
                  <a:lnTo>
                    <a:pt x="114" y="224"/>
                  </a:lnTo>
                  <a:close/>
                </a:path>
              </a:pathLst>
            </a:custGeom>
            <a:solidFill>
              <a:srgbClr val="0065A4"/>
            </a:solidFill>
            <a:ln w="9525">
              <a:noFill/>
              <a:round/>
              <a:headEnd/>
              <a:tailEnd/>
            </a:ln>
          </p:spPr>
          <p:txBody>
            <a:bodyPr/>
            <a:lstStyle/>
            <a:p>
              <a:pPr>
                <a:defRPr/>
              </a:pPr>
              <a:endParaRPr lang="en-US" sz="1800" dirty="0">
                <a:ea typeface="+mn-ea"/>
                <a:cs typeface="+mn-cs"/>
              </a:endParaRPr>
            </a:p>
          </p:txBody>
        </p:sp>
        <p:sp>
          <p:nvSpPr>
            <p:cNvPr id="10" name="Freeform 296"/>
            <p:cNvSpPr>
              <a:spLocks noChangeAspect="1"/>
            </p:cNvSpPr>
            <p:nvPr userDrawn="1"/>
          </p:nvSpPr>
          <p:spPr bwMode="gray">
            <a:xfrm>
              <a:off x="3574" y="3576"/>
              <a:ext cx="126" cy="211"/>
            </a:xfrm>
            <a:custGeom>
              <a:avLst/>
              <a:gdLst/>
              <a:ahLst/>
              <a:cxnLst>
                <a:cxn ang="0">
                  <a:pos x="126" y="0"/>
                </a:cxn>
                <a:cxn ang="0">
                  <a:pos x="122" y="50"/>
                </a:cxn>
                <a:cxn ang="0">
                  <a:pos x="106" y="50"/>
                </a:cxn>
                <a:cxn ang="0">
                  <a:pos x="106" y="50"/>
                </a:cxn>
                <a:cxn ang="0">
                  <a:pos x="96" y="50"/>
                </a:cxn>
                <a:cxn ang="0">
                  <a:pos x="86" y="54"/>
                </a:cxn>
                <a:cxn ang="0">
                  <a:pos x="76"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80" y="6"/>
                </a:cxn>
                <a:cxn ang="0">
                  <a:pos x="94" y="2"/>
                </a:cxn>
                <a:cxn ang="0">
                  <a:pos x="112" y="0"/>
                </a:cxn>
                <a:cxn ang="0">
                  <a:pos x="126" y="0"/>
                </a:cxn>
              </a:cxnLst>
              <a:rect l="0" t="0" r="r" b="b"/>
              <a:pathLst>
                <a:path w="126" h="212">
                  <a:moveTo>
                    <a:pt x="126" y="0"/>
                  </a:moveTo>
                  <a:lnTo>
                    <a:pt x="122" y="50"/>
                  </a:lnTo>
                  <a:lnTo>
                    <a:pt x="106" y="50"/>
                  </a:lnTo>
                  <a:lnTo>
                    <a:pt x="106" y="50"/>
                  </a:lnTo>
                  <a:lnTo>
                    <a:pt x="96" y="50"/>
                  </a:lnTo>
                  <a:lnTo>
                    <a:pt x="86" y="54"/>
                  </a:lnTo>
                  <a:lnTo>
                    <a:pt x="76"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80" y="6"/>
                  </a:lnTo>
                  <a:lnTo>
                    <a:pt x="94" y="2"/>
                  </a:lnTo>
                  <a:lnTo>
                    <a:pt x="112" y="0"/>
                  </a:lnTo>
                  <a:lnTo>
                    <a:pt x="126" y="0"/>
                  </a:lnTo>
                  <a:close/>
                </a:path>
              </a:pathLst>
            </a:custGeom>
            <a:solidFill>
              <a:srgbClr val="0065A4"/>
            </a:solidFill>
            <a:ln w="9525">
              <a:noFill/>
              <a:round/>
              <a:headEnd/>
              <a:tailEnd/>
            </a:ln>
          </p:spPr>
          <p:txBody>
            <a:bodyPr/>
            <a:lstStyle/>
            <a:p>
              <a:pPr>
                <a:defRPr/>
              </a:pPr>
              <a:endParaRPr lang="en-US" sz="1800" dirty="0">
                <a:ea typeface="+mn-ea"/>
                <a:cs typeface="+mn-cs"/>
              </a:endParaRPr>
            </a:p>
          </p:txBody>
        </p:sp>
        <p:sp>
          <p:nvSpPr>
            <p:cNvPr id="11" name="Freeform 297"/>
            <p:cNvSpPr>
              <a:spLocks noChangeAspect="1"/>
            </p:cNvSpPr>
            <p:nvPr userDrawn="1"/>
          </p:nvSpPr>
          <p:spPr bwMode="gray">
            <a:xfrm>
              <a:off x="3020" y="3469"/>
              <a:ext cx="294" cy="326"/>
            </a:xfrm>
            <a:custGeom>
              <a:avLst/>
              <a:gdLst/>
              <a:ahLst/>
              <a:cxnLst>
                <a:cxn ang="0">
                  <a:pos x="294" y="296"/>
                </a:cxn>
                <a:cxn ang="0">
                  <a:pos x="234" y="320"/>
                </a:cxn>
                <a:cxn ang="0">
                  <a:pos x="202" y="326"/>
                </a:cxn>
                <a:cxn ang="0">
                  <a:pos x="164" y="326"/>
                </a:cxn>
                <a:cxn ang="0">
                  <a:pos x="148" y="326"/>
                </a:cxn>
                <a:cxn ang="0">
                  <a:pos x="114" y="320"/>
                </a:cxn>
                <a:cxn ang="0">
                  <a:pos x="84" y="308"/>
                </a:cxn>
                <a:cxn ang="0">
                  <a:pos x="58" y="292"/>
                </a:cxn>
                <a:cxn ang="0">
                  <a:pos x="36" y="272"/>
                </a:cxn>
                <a:cxn ang="0">
                  <a:pos x="20" y="246"/>
                </a:cxn>
                <a:cxn ang="0">
                  <a:pos x="8" y="216"/>
                </a:cxn>
                <a:cxn ang="0">
                  <a:pos x="2" y="182"/>
                </a:cxn>
                <a:cxn ang="0">
                  <a:pos x="0" y="164"/>
                </a:cxn>
                <a:cxn ang="0">
                  <a:pos x="4" y="128"/>
                </a:cxn>
                <a:cxn ang="0">
                  <a:pos x="12" y="96"/>
                </a:cxn>
                <a:cxn ang="0">
                  <a:pos x="28" y="68"/>
                </a:cxn>
                <a:cxn ang="0">
                  <a:pos x="48" y="44"/>
                </a:cxn>
                <a:cxn ang="0">
                  <a:pos x="72" y="26"/>
                </a:cxn>
                <a:cxn ang="0">
                  <a:pos x="100" y="12"/>
                </a:cxn>
                <a:cxn ang="0">
                  <a:pos x="130" y="2"/>
                </a:cxn>
                <a:cxn ang="0">
                  <a:pos x="164" y="0"/>
                </a:cxn>
                <a:cxn ang="0">
                  <a:pos x="182" y="0"/>
                </a:cxn>
                <a:cxn ang="0">
                  <a:pos x="216" y="4"/>
                </a:cxn>
                <a:cxn ang="0">
                  <a:pos x="248" y="14"/>
                </a:cxn>
                <a:cxn ang="0">
                  <a:pos x="276" y="30"/>
                </a:cxn>
                <a:cxn ang="0">
                  <a:pos x="250" y="82"/>
                </a:cxn>
                <a:cxn ang="0">
                  <a:pos x="232" y="70"/>
                </a:cxn>
                <a:cxn ang="0">
                  <a:pos x="188" y="56"/>
                </a:cxn>
                <a:cxn ang="0">
                  <a:pos x="162" y="56"/>
                </a:cxn>
                <a:cxn ang="0">
                  <a:pos x="122" y="64"/>
                </a:cxn>
                <a:cxn ang="0">
                  <a:pos x="90" y="86"/>
                </a:cxn>
                <a:cxn ang="0">
                  <a:pos x="72" y="120"/>
                </a:cxn>
                <a:cxn ang="0">
                  <a:pos x="64" y="160"/>
                </a:cxn>
                <a:cxn ang="0">
                  <a:pos x="66" y="184"/>
                </a:cxn>
                <a:cxn ang="0">
                  <a:pos x="80" y="224"/>
                </a:cxn>
                <a:cxn ang="0">
                  <a:pos x="106" y="254"/>
                </a:cxn>
                <a:cxn ang="0">
                  <a:pos x="144" y="270"/>
                </a:cxn>
                <a:cxn ang="0">
                  <a:pos x="166" y="272"/>
                </a:cxn>
                <a:cxn ang="0">
                  <a:pos x="204" y="270"/>
                </a:cxn>
                <a:cxn ang="0">
                  <a:pos x="234" y="260"/>
                </a:cxn>
                <a:cxn ang="0">
                  <a:pos x="170" y="194"/>
                </a:cxn>
                <a:cxn ang="0">
                  <a:pos x="294" y="140"/>
                </a:cxn>
              </a:cxnLst>
              <a:rect l="0" t="0" r="r" b="b"/>
              <a:pathLst>
                <a:path w="294" h="326">
                  <a:moveTo>
                    <a:pt x="294" y="296"/>
                  </a:moveTo>
                  <a:lnTo>
                    <a:pt x="294" y="296"/>
                  </a:lnTo>
                  <a:lnTo>
                    <a:pt x="266" y="310"/>
                  </a:lnTo>
                  <a:lnTo>
                    <a:pt x="234" y="320"/>
                  </a:lnTo>
                  <a:lnTo>
                    <a:pt x="218" y="322"/>
                  </a:lnTo>
                  <a:lnTo>
                    <a:pt x="202" y="326"/>
                  </a:lnTo>
                  <a:lnTo>
                    <a:pt x="184" y="326"/>
                  </a:lnTo>
                  <a:lnTo>
                    <a:pt x="164" y="326"/>
                  </a:lnTo>
                  <a:lnTo>
                    <a:pt x="164" y="326"/>
                  </a:lnTo>
                  <a:lnTo>
                    <a:pt x="148" y="326"/>
                  </a:lnTo>
                  <a:lnTo>
                    <a:pt x="130" y="324"/>
                  </a:lnTo>
                  <a:lnTo>
                    <a:pt x="114" y="320"/>
                  </a:lnTo>
                  <a:lnTo>
                    <a:pt x="98" y="314"/>
                  </a:lnTo>
                  <a:lnTo>
                    <a:pt x="84" y="308"/>
                  </a:lnTo>
                  <a:lnTo>
                    <a:pt x="70" y="300"/>
                  </a:lnTo>
                  <a:lnTo>
                    <a:pt x="58" y="292"/>
                  </a:lnTo>
                  <a:lnTo>
                    <a:pt x="46" y="282"/>
                  </a:lnTo>
                  <a:lnTo>
                    <a:pt x="36" y="272"/>
                  </a:lnTo>
                  <a:lnTo>
                    <a:pt x="28" y="258"/>
                  </a:lnTo>
                  <a:lnTo>
                    <a:pt x="20" y="246"/>
                  </a:lnTo>
                  <a:lnTo>
                    <a:pt x="12" y="232"/>
                  </a:lnTo>
                  <a:lnTo>
                    <a:pt x="8" y="216"/>
                  </a:lnTo>
                  <a:lnTo>
                    <a:pt x="4" y="200"/>
                  </a:lnTo>
                  <a:lnTo>
                    <a:pt x="2" y="182"/>
                  </a:lnTo>
                  <a:lnTo>
                    <a:pt x="0" y="164"/>
                  </a:lnTo>
                  <a:lnTo>
                    <a:pt x="0" y="164"/>
                  </a:lnTo>
                  <a:lnTo>
                    <a:pt x="2" y="146"/>
                  </a:lnTo>
                  <a:lnTo>
                    <a:pt x="4" y="128"/>
                  </a:lnTo>
                  <a:lnTo>
                    <a:pt x="8" y="112"/>
                  </a:lnTo>
                  <a:lnTo>
                    <a:pt x="12" y="96"/>
                  </a:lnTo>
                  <a:lnTo>
                    <a:pt x="20" y="82"/>
                  </a:lnTo>
                  <a:lnTo>
                    <a:pt x="28" y="68"/>
                  </a:lnTo>
                  <a:lnTo>
                    <a:pt x="36" y="56"/>
                  </a:lnTo>
                  <a:lnTo>
                    <a:pt x="48" y="44"/>
                  </a:lnTo>
                  <a:lnTo>
                    <a:pt x="58" y="34"/>
                  </a:lnTo>
                  <a:lnTo>
                    <a:pt x="72" y="26"/>
                  </a:lnTo>
                  <a:lnTo>
                    <a:pt x="84" y="18"/>
                  </a:lnTo>
                  <a:lnTo>
                    <a:pt x="100" y="12"/>
                  </a:lnTo>
                  <a:lnTo>
                    <a:pt x="114" y="6"/>
                  </a:lnTo>
                  <a:lnTo>
                    <a:pt x="130" y="2"/>
                  </a:lnTo>
                  <a:lnTo>
                    <a:pt x="148" y="0"/>
                  </a:lnTo>
                  <a:lnTo>
                    <a:pt x="164" y="0"/>
                  </a:lnTo>
                  <a:lnTo>
                    <a:pt x="164" y="0"/>
                  </a:lnTo>
                  <a:lnTo>
                    <a:pt x="182" y="0"/>
                  </a:lnTo>
                  <a:lnTo>
                    <a:pt x="200" y="2"/>
                  </a:lnTo>
                  <a:lnTo>
                    <a:pt x="216" y="4"/>
                  </a:lnTo>
                  <a:lnTo>
                    <a:pt x="232" y="8"/>
                  </a:lnTo>
                  <a:lnTo>
                    <a:pt x="248" y="14"/>
                  </a:lnTo>
                  <a:lnTo>
                    <a:pt x="262" y="22"/>
                  </a:lnTo>
                  <a:lnTo>
                    <a:pt x="276" y="30"/>
                  </a:lnTo>
                  <a:lnTo>
                    <a:pt x="290" y="40"/>
                  </a:lnTo>
                  <a:lnTo>
                    <a:pt x="250" y="82"/>
                  </a:lnTo>
                  <a:lnTo>
                    <a:pt x="250" y="82"/>
                  </a:lnTo>
                  <a:lnTo>
                    <a:pt x="232" y="70"/>
                  </a:lnTo>
                  <a:lnTo>
                    <a:pt x="212" y="62"/>
                  </a:lnTo>
                  <a:lnTo>
                    <a:pt x="188" y="56"/>
                  </a:lnTo>
                  <a:lnTo>
                    <a:pt x="162" y="56"/>
                  </a:lnTo>
                  <a:lnTo>
                    <a:pt x="162" y="56"/>
                  </a:lnTo>
                  <a:lnTo>
                    <a:pt x="140" y="58"/>
                  </a:lnTo>
                  <a:lnTo>
                    <a:pt x="122" y="64"/>
                  </a:lnTo>
                  <a:lnTo>
                    <a:pt x="104" y="74"/>
                  </a:lnTo>
                  <a:lnTo>
                    <a:pt x="90" y="86"/>
                  </a:lnTo>
                  <a:lnTo>
                    <a:pt x="80" y="102"/>
                  </a:lnTo>
                  <a:lnTo>
                    <a:pt x="72" y="120"/>
                  </a:lnTo>
                  <a:lnTo>
                    <a:pt x="66" y="140"/>
                  </a:lnTo>
                  <a:lnTo>
                    <a:pt x="64" y="160"/>
                  </a:lnTo>
                  <a:lnTo>
                    <a:pt x="64" y="160"/>
                  </a:lnTo>
                  <a:lnTo>
                    <a:pt x="66" y="184"/>
                  </a:lnTo>
                  <a:lnTo>
                    <a:pt x="72" y="206"/>
                  </a:lnTo>
                  <a:lnTo>
                    <a:pt x="80" y="224"/>
                  </a:lnTo>
                  <a:lnTo>
                    <a:pt x="92" y="240"/>
                  </a:lnTo>
                  <a:lnTo>
                    <a:pt x="106" y="254"/>
                  </a:lnTo>
                  <a:lnTo>
                    <a:pt x="124" y="262"/>
                  </a:lnTo>
                  <a:lnTo>
                    <a:pt x="144" y="270"/>
                  </a:lnTo>
                  <a:lnTo>
                    <a:pt x="166" y="272"/>
                  </a:lnTo>
                  <a:lnTo>
                    <a:pt x="166" y="272"/>
                  </a:lnTo>
                  <a:lnTo>
                    <a:pt x="186" y="272"/>
                  </a:lnTo>
                  <a:lnTo>
                    <a:pt x="204" y="270"/>
                  </a:lnTo>
                  <a:lnTo>
                    <a:pt x="220" y="266"/>
                  </a:lnTo>
                  <a:lnTo>
                    <a:pt x="234" y="260"/>
                  </a:lnTo>
                  <a:lnTo>
                    <a:pt x="234" y="194"/>
                  </a:lnTo>
                  <a:lnTo>
                    <a:pt x="170" y="194"/>
                  </a:lnTo>
                  <a:lnTo>
                    <a:pt x="174" y="140"/>
                  </a:lnTo>
                  <a:lnTo>
                    <a:pt x="294" y="140"/>
                  </a:lnTo>
                  <a:lnTo>
                    <a:pt x="294" y="296"/>
                  </a:lnTo>
                  <a:close/>
                </a:path>
              </a:pathLst>
            </a:custGeom>
            <a:solidFill>
              <a:srgbClr val="0065A4"/>
            </a:solidFill>
            <a:ln w="9525">
              <a:noFill/>
              <a:round/>
              <a:headEnd/>
              <a:tailEnd/>
            </a:ln>
          </p:spPr>
          <p:txBody>
            <a:bodyPr/>
            <a:lstStyle/>
            <a:p>
              <a:pPr>
                <a:defRPr/>
              </a:pPr>
              <a:endParaRPr lang="en-US" sz="1800" dirty="0">
                <a:ea typeface="+mn-ea"/>
                <a:cs typeface="+mn-cs"/>
              </a:endParaRPr>
            </a:p>
          </p:txBody>
        </p:sp>
        <p:sp>
          <p:nvSpPr>
            <p:cNvPr id="12" name="Freeform 298"/>
            <p:cNvSpPr>
              <a:spLocks noChangeAspect="1" noEditPoints="1"/>
            </p:cNvSpPr>
            <p:nvPr userDrawn="1"/>
          </p:nvSpPr>
          <p:spPr bwMode="gray">
            <a:xfrm>
              <a:off x="4080" y="3570"/>
              <a:ext cx="216" cy="223"/>
            </a:xfrm>
            <a:custGeom>
              <a:avLst/>
              <a:gdLst/>
              <a:ahLst/>
              <a:cxnLst>
                <a:cxn ang="0">
                  <a:pos x="58" y="132"/>
                </a:cxn>
                <a:cxn ang="0">
                  <a:pos x="60" y="142"/>
                </a:cxn>
                <a:cxn ang="0">
                  <a:pos x="70" y="158"/>
                </a:cxn>
                <a:cxn ang="0">
                  <a:pos x="84" y="170"/>
                </a:cxn>
                <a:cxn ang="0">
                  <a:pos x="102" y="176"/>
                </a:cxn>
                <a:cxn ang="0">
                  <a:pos x="112" y="176"/>
                </a:cxn>
                <a:cxn ang="0">
                  <a:pos x="144" y="172"/>
                </a:cxn>
                <a:cxn ang="0">
                  <a:pos x="170" y="150"/>
                </a:cxn>
                <a:cxn ang="0">
                  <a:pos x="208" y="180"/>
                </a:cxn>
                <a:cxn ang="0">
                  <a:pos x="188" y="200"/>
                </a:cxn>
                <a:cxn ang="0">
                  <a:pos x="164" y="214"/>
                </a:cxn>
                <a:cxn ang="0">
                  <a:pos x="140" y="222"/>
                </a:cxn>
                <a:cxn ang="0">
                  <a:pos x="112" y="224"/>
                </a:cxn>
                <a:cxn ang="0">
                  <a:pos x="90" y="222"/>
                </a:cxn>
                <a:cxn ang="0">
                  <a:pos x="50" y="206"/>
                </a:cxn>
                <a:cxn ang="0">
                  <a:pos x="20" y="178"/>
                </a:cxn>
                <a:cxn ang="0">
                  <a:pos x="2" y="136"/>
                </a:cxn>
                <a:cxn ang="0">
                  <a:pos x="0" y="112"/>
                </a:cxn>
                <a:cxn ang="0">
                  <a:pos x="8" y="66"/>
                </a:cxn>
                <a:cxn ang="0">
                  <a:pos x="32" y="32"/>
                </a:cxn>
                <a:cxn ang="0">
                  <a:pos x="68" y="8"/>
                </a:cxn>
                <a:cxn ang="0">
                  <a:pos x="110" y="0"/>
                </a:cxn>
                <a:cxn ang="0">
                  <a:pos x="134" y="2"/>
                </a:cxn>
                <a:cxn ang="0">
                  <a:pos x="174" y="18"/>
                </a:cxn>
                <a:cxn ang="0">
                  <a:pos x="200" y="46"/>
                </a:cxn>
                <a:cxn ang="0">
                  <a:pos x="214" y="90"/>
                </a:cxn>
                <a:cxn ang="0">
                  <a:pos x="216" y="132"/>
                </a:cxn>
                <a:cxn ang="0">
                  <a:pos x="158" y="88"/>
                </a:cxn>
                <a:cxn ang="0">
                  <a:pos x="154" y="70"/>
                </a:cxn>
                <a:cxn ang="0">
                  <a:pos x="144" y="56"/>
                </a:cxn>
                <a:cxn ang="0">
                  <a:pos x="128" y="48"/>
                </a:cxn>
                <a:cxn ang="0">
                  <a:pos x="108" y="46"/>
                </a:cxn>
                <a:cxn ang="0">
                  <a:pos x="98" y="46"/>
                </a:cxn>
                <a:cxn ang="0">
                  <a:pos x="82" y="52"/>
                </a:cxn>
                <a:cxn ang="0">
                  <a:pos x="68" y="64"/>
                </a:cxn>
                <a:cxn ang="0">
                  <a:pos x="60" y="80"/>
                </a:cxn>
                <a:cxn ang="0">
                  <a:pos x="158" y="88"/>
                </a:cxn>
              </a:cxnLst>
              <a:rect l="0" t="0" r="r" b="b"/>
              <a:pathLst>
                <a:path w="216" h="224">
                  <a:moveTo>
                    <a:pt x="216" y="132"/>
                  </a:moveTo>
                  <a:lnTo>
                    <a:pt x="58" y="132"/>
                  </a:lnTo>
                  <a:lnTo>
                    <a:pt x="58" y="132"/>
                  </a:lnTo>
                  <a:lnTo>
                    <a:pt x="60" y="142"/>
                  </a:lnTo>
                  <a:lnTo>
                    <a:pt x="64" y="150"/>
                  </a:lnTo>
                  <a:lnTo>
                    <a:pt x="70" y="158"/>
                  </a:lnTo>
                  <a:lnTo>
                    <a:pt x="76" y="164"/>
                  </a:lnTo>
                  <a:lnTo>
                    <a:pt x="84" y="170"/>
                  </a:lnTo>
                  <a:lnTo>
                    <a:pt x="92" y="174"/>
                  </a:lnTo>
                  <a:lnTo>
                    <a:pt x="102" y="176"/>
                  </a:lnTo>
                  <a:lnTo>
                    <a:pt x="112" y="176"/>
                  </a:lnTo>
                  <a:lnTo>
                    <a:pt x="112" y="176"/>
                  </a:lnTo>
                  <a:lnTo>
                    <a:pt x="128" y="176"/>
                  </a:lnTo>
                  <a:lnTo>
                    <a:pt x="144" y="172"/>
                  </a:lnTo>
                  <a:lnTo>
                    <a:pt x="156" y="162"/>
                  </a:lnTo>
                  <a:lnTo>
                    <a:pt x="170" y="150"/>
                  </a:lnTo>
                  <a:lnTo>
                    <a:pt x="208" y="180"/>
                  </a:lnTo>
                  <a:lnTo>
                    <a:pt x="208" y="180"/>
                  </a:lnTo>
                  <a:lnTo>
                    <a:pt x="198" y="190"/>
                  </a:lnTo>
                  <a:lnTo>
                    <a:pt x="188" y="200"/>
                  </a:lnTo>
                  <a:lnTo>
                    <a:pt x="176" y="208"/>
                  </a:lnTo>
                  <a:lnTo>
                    <a:pt x="164" y="214"/>
                  </a:lnTo>
                  <a:lnTo>
                    <a:pt x="152" y="218"/>
                  </a:lnTo>
                  <a:lnTo>
                    <a:pt x="140" y="222"/>
                  </a:lnTo>
                  <a:lnTo>
                    <a:pt x="126" y="224"/>
                  </a:lnTo>
                  <a:lnTo>
                    <a:pt x="112" y="224"/>
                  </a:lnTo>
                  <a:lnTo>
                    <a:pt x="112" y="224"/>
                  </a:lnTo>
                  <a:lnTo>
                    <a:pt x="90" y="222"/>
                  </a:lnTo>
                  <a:lnTo>
                    <a:pt x="68" y="216"/>
                  </a:lnTo>
                  <a:lnTo>
                    <a:pt x="50" y="206"/>
                  </a:lnTo>
                  <a:lnTo>
                    <a:pt x="32" y="194"/>
                  </a:lnTo>
                  <a:lnTo>
                    <a:pt x="20" y="178"/>
                  </a:lnTo>
                  <a:lnTo>
                    <a:pt x="10" y="158"/>
                  </a:lnTo>
                  <a:lnTo>
                    <a:pt x="2" y="136"/>
                  </a:lnTo>
                  <a:lnTo>
                    <a:pt x="0" y="112"/>
                  </a:lnTo>
                  <a:lnTo>
                    <a:pt x="0" y="112"/>
                  </a:lnTo>
                  <a:lnTo>
                    <a:pt x="2" y="88"/>
                  </a:lnTo>
                  <a:lnTo>
                    <a:pt x="8" y="66"/>
                  </a:lnTo>
                  <a:lnTo>
                    <a:pt x="18" y="48"/>
                  </a:lnTo>
                  <a:lnTo>
                    <a:pt x="32" y="32"/>
                  </a:lnTo>
                  <a:lnTo>
                    <a:pt x="48" y="18"/>
                  </a:lnTo>
                  <a:lnTo>
                    <a:pt x="68" y="8"/>
                  </a:lnTo>
                  <a:lnTo>
                    <a:pt x="88" y="2"/>
                  </a:lnTo>
                  <a:lnTo>
                    <a:pt x="110" y="0"/>
                  </a:lnTo>
                  <a:lnTo>
                    <a:pt x="110" y="0"/>
                  </a:lnTo>
                  <a:lnTo>
                    <a:pt x="134" y="2"/>
                  </a:lnTo>
                  <a:lnTo>
                    <a:pt x="156" y="8"/>
                  </a:lnTo>
                  <a:lnTo>
                    <a:pt x="174" y="18"/>
                  </a:lnTo>
                  <a:lnTo>
                    <a:pt x="190" y="30"/>
                  </a:lnTo>
                  <a:lnTo>
                    <a:pt x="200" y="46"/>
                  </a:lnTo>
                  <a:lnTo>
                    <a:pt x="210" y="66"/>
                  </a:lnTo>
                  <a:lnTo>
                    <a:pt x="214" y="90"/>
                  </a:lnTo>
                  <a:lnTo>
                    <a:pt x="216" y="116"/>
                  </a:lnTo>
                  <a:lnTo>
                    <a:pt x="216" y="132"/>
                  </a:lnTo>
                  <a:close/>
                  <a:moveTo>
                    <a:pt x="158" y="88"/>
                  </a:moveTo>
                  <a:lnTo>
                    <a:pt x="158" y="88"/>
                  </a:lnTo>
                  <a:lnTo>
                    <a:pt x="158" y="78"/>
                  </a:lnTo>
                  <a:lnTo>
                    <a:pt x="154" y="70"/>
                  </a:lnTo>
                  <a:lnTo>
                    <a:pt x="150" y="62"/>
                  </a:lnTo>
                  <a:lnTo>
                    <a:pt x="144" y="56"/>
                  </a:lnTo>
                  <a:lnTo>
                    <a:pt x="136" y="52"/>
                  </a:lnTo>
                  <a:lnTo>
                    <a:pt x="128" y="48"/>
                  </a:lnTo>
                  <a:lnTo>
                    <a:pt x="120" y="46"/>
                  </a:lnTo>
                  <a:lnTo>
                    <a:pt x="108" y="46"/>
                  </a:lnTo>
                  <a:lnTo>
                    <a:pt x="108" y="46"/>
                  </a:lnTo>
                  <a:lnTo>
                    <a:pt x="98" y="46"/>
                  </a:lnTo>
                  <a:lnTo>
                    <a:pt x="90" y="48"/>
                  </a:lnTo>
                  <a:lnTo>
                    <a:pt x="82" y="52"/>
                  </a:lnTo>
                  <a:lnTo>
                    <a:pt x="74" y="58"/>
                  </a:lnTo>
                  <a:lnTo>
                    <a:pt x="68" y="64"/>
                  </a:lnTo>
                  <a:lnTo>
                    <a:pt x="64" y="72"/>
                  </a:lnTo>
                  <a:lnTo>
                    <a:pt x="60" y="80"/>
                  </a:lnTo>
                  <a:lnTo>
                    <a:pt x="58" y="88"/>
                  </a:lnTo>
                  <a:lnTo>
                    <a:pt x="158" y="88"/>
                  </a:lnTo>
                  <a:close/>
                </a:path>
              </a:pathLst>
            </a:custGeom>
            <a:solidFill>
              <a:srgbClr val="0065A4"/>
            </a:solidFill>
            <a:ln w="9525">
              <a:noFill/>
              <a:round/>
              <a:headEnd/>
              <a:tailEnd/>
            </a:ln>
          </p:spPr>
          <p:txBody>
            <a:bodyPr/>
            <a:lstStyle/>
            <a:p>
              <a:pPr>
                <a:defRPr/>
              </a:pPr>
              <a:endParaRPr lang="en-US" sz="1800" dirty="0">
                <a:ea typeface="+mn-ea"/>
                <a:cs typeface="+mn-cs"/>
              </a:endParaRPr>
            </a:p>
          </p:txBody>
        </p:sp>
        <p:sp>
          <p:nvSpPr>
            <p:cNvPr id="13" name="Freeform 299"/>
            <p:cNvSpPr>
              <a:spLocks noChangeAspect="1" noEditPoints="1"/>
            </p:cNvSpPr>
            <p:nvPr userDrawn="1"/>
          </p:nvSpPr>
          <p:spPr bwMode="gray">
            <a:xfrm>
              <a:off x="3342" y="3570"/>
              <a:ext cx="196" cy="223"/>
            </a:xfrm>
            <a:custGeom>
              <a:avLst/>
              <a:gdLst/>
              <a:ahLst/>
              <a:cxnLst>
                <a:cxn ang="0">
                  <a:pos x="196" y="218"/>
                </a:cxn>
                <a:cxn ang="0">
                  <a:pos x="144" y="198"/>
                </a:cxn>
                <a:cxn ang="0">
                  <a:pos x="138" y="204"/>
                </a:cxn>
                <a:cxn ang="0">
                  <a:pos x="114" y="218"/>
                </a:cxn>
                <a:cxn ang="0">
                  <a:pos x="78" y="224"/>
                </a:cxn>
                <a:cxn ang="0">
                  <a:pos x="62" y="224"/>
                </a:cxn>
                <a:cxn ang="0">
                  <a:pos x="36" y="216"/>
                </a:cxn>
                <a:cxn ang="0">
                  <a:pos x="14" y="200"/>
                </a:cxn>
                <a:cxn ang="0">
                  <a:pos x="2" y="176"/>
                </a:cxn>
                <a:cxn ang="0">
                  <a:pos x="0" y="160"/>
                </a:cxn>
                <a:cxn ang="0">
                  <a:pos x="4" y="136"/>
                </a:cxn>
                <a:cxn ang="0">
                  <a:pos x="12" y="118"/>
                </a:cxn>
                <a:cxn ang="0">
                  <a:pos x="28" y="104"/>
                </a:cxn>
                <a:cxn ang="0">
                  <a:pos x="46" y="96"/>
                </a:cxn>
                <a:cxn ang="0">
                  <a:pos x="88" y="86"/>
                </a:cxn>
                <a:cxn ang="0">
                  <a:pos x="130" y="84"/>
                </a:cxn>
                <a:cxn ang="0">
                  <a:pos x="140" y="82"/>
                </a:cxn>
                <a:cxn ang="0">
                  <a:pos x="140" y="72"/>
                </a:cxn>
                <a:cxn ang="0">
                  <a:pos x="134" y="60"/>
                </a:cxn>
                <a:cxn ang="0">
                  <a:pos x="124" y="50"/>
                </a:cxn>
                <a:cxn ang="0">
                  <a:pos x="106" y="46"/>
                </a:cxn>
                <a:cxn ang="0">
                  <a:pos x="96" y="46"/>
                </a:cxn>
                <a:cxn ang="0">
                  <a:pos x="66" y="52"/>
                </a:cxn>
                <a:cxn ang="0">
                  <a:pos x="40" y="68"/>
                </a:cxn>
                <a:cxn ang="0">
                  <a:pos x="6" y="34"/>
                </a:cxn>
                <a:cxn ang="0">
                  <a:pos x="28" y="18"/>
                </a:cxn>
                <a:cxn ang="0">
                  <a:pos x="76" y="2"/>
                </a:cxn>
                <a:cxn ang="0">
                  <a:pos x="100" y="0"/>
                </a:cxn>
                <a:cxn ang="0">
                  <a:pos x="144" y="6"/>
                </a:cxn>
                <a:cxn ang="0">
                  <a:pos x="174" y="22"/>
                </a:cxn>
                <a:cxn ang="0">
                  <a:pos x="190" y="46"/>
                </a:cxn>
                <a:cxn ang="0">
                  <a:pos x="196" y="80"/>
                </a:cxn>
                <a:cxn ang="0">
                  <a:pos x="140" y="126"/>
                </a:cxn>
                <a:cxn ang="0">
                  <a:pos x="132" y="126"/>
                </a:cxn>
                <a:cxn ang="0">
                  <a:pos x="96" y="128"/>
                </a:cxn>
                <a:cxn ang="0">
                  <a:pos x="74" y="134"/>
                </a:cxn>
                <a:cxn ang="0">
                  <a:pos x="60" y="146"/>
                </a:cxn>
                <a:cxn ang="0">
                  <a:pos x="58" y="156"/>
                </a:cxn>
                <a:cxn ang="0">
                  <a:pos x="62" y="168"/>
                </a:cxn>
                <a:cxn ang="0">
                  <a:pos x="70" y="176"/>
                </a:cxn>
                <a:cxn ang="0">
                  <a:pos x="84" y="180"/>
                </a:cxn>
                <a:cxn ang="0">
                  <a:pos x="114" y="174"/>
                </a:cxn>
                <a:cxn ang="0">
                  <a:pos x="128" y="164"/>
                </a:cxn>
                <a:cxn ang="0">
                  <a:pos x="138" y="152"/>
                </a:cxn>
                <a:cxn ang="0">
                  <a:pos x="140" y="134"/>
                </a:cxn>
              </a:cxnLst>
              <a:rect l="0" t="0" r="r" b="b"/>
              <a:pathLst>
                <a:path w="196" h="224">
                  <a:moveTo>
                    <a:pt x="196" y="80"/>
                  </a:moveTo>
                  <a:lnTo>
                    <a:pt x="196" y="218"/>
                  </a:lnTo>
                  <a:lnTo>
                    <a:pt x="146" y="218"/>
                  </a:lnTo>
                  <a:lnTo>
                    <a:pt x="144" y="198"/>
                  </a:lnTo>
                  <a:lnTo>
                    <a:pt x="144" y="198"/>
                  </a:lnTo>
                  <a:lnTo>
                    <a:pt x="138" y="204"/>
                  </a:lnTo>
                  <a:lnTo>
                    <a:pt x="130" y="210"/>
                  </a:lnTo>
                  <a:lnTo>
                    <a:pt x="114" y="218"/>
                  </a:lnTo>
                  <a:lnTo>
                    <a:pt x="96" y="222"/>
                  </a:lnTo>
                  <a:lnTo>
                    <a:pt x="78" y="224"/>
                  </a:lnTo>
                  <a:lnTo>
                    <a:pt x="78" y="224"/>
                  </a:lnTo>
                  <a:lnTo>
                    <a:pt x="62" y="224"/>
                  </a:lnTo>
                  <a:lnTo>
                    <a:pt x="48" y="220"/>
                  </a:lnTo>
                  <a:lnTo>
                    <a:pt x="36" y="216"/>
                  </a:lnTo>
                  <a:lnTo>
                    <a:pt x="24" y="208"/>
                  </a:lnTo>
                  <a:lnTo>
                    <a:pt x="14" y="200"/>
                  </a:lnTo>
                  <a:lnTo>
                    <a:pt x="8" y="188"/>
                  </a:lnTo>
                  <a:lnTo>
                    <a:pt x="2" y="176"/>
                  </a:lnTo>
                  <a:lnTo>
                    <a:pt x="0" y="160"/>
                  </a:lnTo>
                  <a:lnTo>
                    <a:pt x="0" y="160"/>
                  </a:lnTo>
                  <a:lnTo>
                    <a:pt x="0" y="148"/>
                  </a:lnTo>
                  <a:lnTo>
                    <a:pt x="4" y="136"/>
                  </a:lnTo>
                  <a:lnTo>
                    <a:pt x="8" y="126"/>
                  </a:lnTo>
                  <a:lnTo>
                    <a:pt x="12" y="118"/>
                  </a:lnTo>
                  <a:lnTo>
                    <a:pt x="20" y="110"/>
                  </a:lnTo>
                  <a:lnTo>
                    <a:pt x="28" y="104"/>
                  </a:lnTo>
                  <a:lnTo>
                    <a:pt x="36" y="100"/>
                  </a:lnTo>
                  <a:lnTo>
                    <a:pt x="46" y="96"/>
                  </a:lnTo>
                  <a:lnTo>
                    <a:pt x="66" y="90"/>
                  </a:lnTo>
                  <a:lnTo>
                    <a:pt x="88" y="86"/>
                  </a:lnTo>
                  <a:lnTo>
                    <a:pt x="110" y="84"/>
                  </a:lnTo>
                  <a:lnTo>
                    <a:pt x="130" y="84"/>
                  </a:lnTo>
                  <a:lnTo>
                    <a:pt x="140" y="84"/>
                  </a:lnTo>
                  <a:lnTo>
                    <a:pt x="140" y="82"/>
                  </a:lnTo>
                  <a:lnTo>
                    <a:pt x="140" y="82"/>
                  </a:lnTo>
                  <a:lnTo>
                    <a:pt x="140" y="72"/>
                  </a:lnTo>
                  <a:lnTo>
                    <a:pt x="138" y="66"/>
                  </a:lnTo>
                  <a:lnTo>
                    <a:pt x="134" y="60"/>
                  </a:lnTo>
                  <a:lnTo>
                    <a:pt x="130" y="54"/>
                  </a:lnTo>
                  <a:lnTo>
                    <a:pt x="124" y="50"/>
                  </a:lnTo>
                  <a:lnTo>
                    <a:pt x="116" y="48"/>
                  </a:lnTo>
                  <a:lnTo>
                    <a:pt x="106" y="46"/>
                  </a:lnTo>
                  <a:lnTo>
                    <a:pt x="96" y="46"/>
                  </a:lnTo>
                  <a:lnTo>
                    <a:pt x="96" y="46"/>
                  </a:lnTo>
                  <a:lnTo>
                    <a:pt x="80" y="46"/>
                  </a:lnTo>
                  <a:lnTo>
                    <a:pt x="66" y="52"/>
                  </a:lnTo>
                  <a:lnTo>
                    <a:pt x="52" y="58"/>
                  </a:lnTo>
                  <a:lnTo>
                    <a:pt x="40" y="68"/>
                  </a:lnTo>
                  <a:lnTo>
                    <a:pt x="6" y="34"/>
                  </a:lnTo>
                  <a:lnTo>
                    <a:pt x="6" y="34"/>
                  </a:lnTo>
                  <a:lnTo>
                    <a:pt x="18" y="26"/>
                  </a:lnTo>
                  <a:lnTo>
                    <a:pt x="28" y="18"/>
                  </a:lnTo>
                  <a:lnTo>
                    <a:pt x="52" y="8"/>
                  </a:lnTo>
                  <a:lnTo>
                    <a:pt x="76" y="2"/>
                  </a:lnTo>
                  <a:lnTo>
                    <a:pt x="100" y="0"/>
                  </a:lnTo>
                  <a:lnTo>
                    <a:pt x="100" y="0"/>
                  </a:lnTo>
                  <a:lnTo>
                    <a:pt x="124" y="2"/>
                  </a:lnTo>
                  <a:lnTo>
                    <a:pt x="144" y="6"/>
                  </a:lnTo>
                  <a:lnTo>
                    <a:pt x="160" y="12"/>
                  </a:lnTo>
                  <a:lnTo>
                    <a:pt x="174" y="22"/>
                  </a:lnTo>
                  <a:lnTo>
                    <a:pt x="184" y="34"/>
                  </a:lnTo>
                  <a:lnTo>
                    <a:pt x="190" y="46"/>
                  </a:lnTo>
                  <a:lnTo>
                    <a:pt x="194" y="62"/>
                  </a:lnTo>
                  <a:lnTo>
                    <a:pt x="196" y="80"/>
                  </a:lnTo>
                  <a:lnTo>
                    <a:pt x="196" y="80"/>
                  </a:lnTo>
                  <a:close/>
                  <a:moveTo>
                    <a:pt x="140" y="126"/>
                  </a:moveTo>
                  <a:lnTo>
                    <a:pt x="132" y="126"/>
                  </a:lnTo>
                  <a:lnTo>
                    <a:pt x="132" y="126"/>
                  </a:lnTo>
                  <a:lnTo>
                    <a:pt x="110" y="126"/>
                  </a:lnTo>
                  <a:lnTo>
                    <a:pt x="96" y="128"/>
                  </a:lnTo>
                  <a:lnTo>
                    <a:pt x="84" y="130"/>
                  </a:lnTo>
                  <a:lnTo>
                    <a:pt x="74" y="134"/>
                  </a:lnTo>
                  <a:lnTo>
                    <a:pt x="66" y="140"/>
                  </a:lnTo>
                  <a:lnTo>
                    <a:pt x="60" y="146"/>
                  </a:lnTo>
                  <a:lnTo>
                    <a:pt x="58" y="156"/>
                  </a:lnTo>
                  <a:lnTo>
                    <a:pt x="58" y="156"/>
                  </a:lnTo>
                  <a:lnTo>
                    <a:pt x="58" y="162"/>
                  </a:lnTo>
                  <a:lnTo>
                    <a:pt x="62" y="168"/>
                  </a:lnTo>
                  <a:lnTo>
                    <a:pt x="66" y="172"/>
                  </a:lnTo>
                  <a:lnTo>
                    <a:pt x="70" y="176"/>
                  </a:lnTo>
                  <a:lnTo>
                    <a:pt x="78" y="178"/>
                  </a:lnTo>
                  <a:lnTo>
                    <a:pt x="84" y="180"/>
                  </a:lnTo>
                  <a:lnTo>
                    <a:pt x="100" y="178"/>
                  </a:lnTo>
                  <a:lnTo>
                    <a:pt x="114" y="174"/>
                  </a:lnTo>
                  <a:lnTo>
                    <a:pt x="122" y="170"/>
                  </a:lnTo>
                  <a:lnTo>
                    <a:pt x="128" y="164"/>
                  </a:lnTo>
                  <a:lnTo>
                    <a:pt x="134" y="158"/>
                  </a:lnTo>
                  <a:lnTo>
                    <a:pt x="138" y="152"/>
                  </a:lnTo>
                  <a:lnTo>
                    <a:pt x="140" y="144"/>
                  </a:lnTo>
                  <a:lnTo>
                    <a:pt x="140" y="134"/>
                  </a:lnTo>
                  <a:lnTo>
                    <a:pt x="140" y="126"/>
                  </a:lnTo>
                  <a:close/>
                </a:path>
              </a:pathLst>
            </a:custGeom>
            <a:solidFill>
              <a:srgbClr val="0065A4"/>
            </a:solidFill>
            <a:ln w="9525">
              <a:noFill/>
              <a:round/>
              <a:headEnd/>
              <a:tailEnd/>
            </a:ln>
          </p:spPr>
          <p:txBody>
            <a:bodyPr/>
            <a:lstStyle/>
            <a:p>
              <a:pPr>
                <a:defRPr/>
              </a:pPr>
              <a:endParaRPr lang="en-US" sz="1800" dirty="0">
                <a:ea typeface="+mn-ea"/>
                <a:cs typeface="+mn-cs"/>
              </a:endParaRPr>
            </a:p>
          </p:txBody>
        </p:sp>
        <p:sp>
          <p:nvSpPr>
            <p:cNvPr id="14" name="Freeform 300"/>
            <p:cNvSpPr>
              <a:spLocks noChangeAspect="1" noEditPoints="1"/>
            </p:cNvSpPr>
            <p:nvPr userDrawn="1"/>
          </p:nvSpPr>
          <p:spPr bwMode="gray">
            <a:xfrm>
              <a:off x="4402" y="3735"/>
              <a:ext cx="58" cy="56"/>
            </a:xfrm>
            <a:custGeom>
              <a:avLst/>
              <a:gdLst/>
              <a:ahLst/>
              <a:cxnLst>
                <a:cxn ang="0">
                  <a:pos x="6" y="28"/>
                </a:cxn>
                <a:cxn ang="0">
                  <a:pos x="14" y="12"/>
                </a:cxn>
                <a:cxn ang="0">
                  <a:pos x="30" y="4"/>
                </a:cxn>
                <a:cxn ang="0">
                  <a:pos x="38" y="6"/>
                </a:cxn>
                <a:cxn ang="0">
                  <a:pos x="52" y="18"/>
                </a:cxn>
                <a:cxn ang="0">
                  <a:pos x="54" y="28"/>
                </a:cxn>
                <a:cxn ang="0">
                  <a:pos x="46" y="46"/>
                </a:cxn>
                <a:cxn ang="0">
                  <a:pos x="30" y="52"/>
                </a:cxn>
                <a:cxn ang="0">
                  <a:pos x="20" y="50"/>
                </a:cxn>
                <a:cxn ang="0">
                  <a:pos x="8" y="38"/>
                </a:cxn>
                <a:cxn ang="0">
                  <a:pos x="6" y="28"/>
                </a:cxn>
                <a:cxn ang="0">
                  <a:pos x="30" y="56"/>
                </a:cxn>
                <a:cxn ang="0">
                  <a:pos x="50" y="48"/>
                </a:cxn>
                <a:cxn ang="0">
                  <a:pos x="58" y="34"/>
                </a:cxn>
                <a:cxn ang="0">
                  <a:pos x="58" y="28"/>
                </a:cxn>
                <a:cxn ang="0">
                  <a:pos x="56" y="16"/>
                </a:cxn>
                <a:cxn ang="0">
                  <a:pos x="42" y="2"/>
                </a:cxn>
                <a:cxn ang="0">
                  <a:pos x="30" y="0"/>
                </a:cxn>
                <a:cxn ang="0">
                  <a:pos x="10" y="8"/>
                </a:cxn>
                <a:cxn ang="0">
                  <a:pos x="2" y="22"/>
                </a:cxn>
                <a:cxn ang="0">
                  <a:pos x="0" y="28"/>
                </a:cxn>
                <a:cxn ang="0">
                  <a:pos x="4" y="40"/>
                </a:cxn>
                <a:cxn ang="0">
                  <a:pos x="18" y="54"/>
                </a:cxn>
                <a:cxn ang="0">
                  <a:pos x="30" y="56"/>
                </a:cxn>
                <a:cxn ang="0">
                  <a:pos x="30" y="30"/>
                </a:cxn>
                <a:cxn ang="0">
                  <a:pos x="44" y="44"/>
                </a:cxn>
                <a:cxn ang="0">
                  <a:pos x="34" y="30"/>
                </a:cxn>
                <a:cxn ang="0">
                  <a:pos x="42" y="24"/>
                </a:cxn>
                <a:cxn ang="0">
                  <a:pos x="44" y="22"/>
                </a:cxn>
                <a:cxn ang="0">
                  <a:pos x="40" y="14"/>
                </a:cxn>
                <a:cxn ang="0">
                  <a:pos x="32" y="12"/>
                </a:cxn>
                <a:cxn ang="0">
                  <a:pos x="18" y="44"/>
                </a:cxn>
                <a:cxn ang="0">
                  <a:pos x="24" y="30"/>
                </a:cxn>
                <a:cxn ang="0">
                  <a:pos x="24" y="16"/>
                </a:cxn>
                <a:cxn ang="0">
                  <a:pos x="30" y="16"/>
                </a:cxn>
                <a:cxn ang="0">
                  <a:pos x="38" y="18"/>
                </a:cxn>
                <a:cxn ang="0">
                  <a:pos x="38" y="20"/>
                </a:cxn>
                <a:cxn ang="0">
                  <a:pos x="36" y="26"/>
                </a:cxn>
                <a:cxn ang="0">
                  <a:pos x="24" y="26"/>
                </a:cxn>
              </a:cxnLst>
              <a:rect l="0" t="0" r="r" b="b"/>
              <a:pathLst>
                <a:path w="58" h="56">
                  <a:moveTo>
                    <a:pt x="6" y="28"/>
                  </a:moveTo>
                  <a:lnTo>
                    <a:pt x="6" y="28"/>
                  </a:lnTo>
                  <a:lnTo>
                    <a:pt x="8" y="18"/>
                  </a:lnTo>
                  <a:lnTo>
                    <a:pt x="14" y="12"/>
                  </a:lnTo>
                  <a:lnTo>
                    <a:pt x="20" y="6"/>
                  </a:lnTo>
                  <a:lnTo>
                    <a:pt x="30" y="4"/>
                  </a:lnTo>
                  <a:lnTo>
                    <a:pt x="30" y="4"/>
                  </a:lnTo>
                  <a:lnTo>
                    <a:pt x="38" y="6"/>
                  </a:lnTo>
                  <a:lnTo>
                    <a:pt x="46" y="12"/>
                  </a:lnTo>
                  <a:lnTo>
                    <a:pt x="52" y="18"/>
                  </a:lnTo>
                  <a:lnTo>
                    <a:pt x="54" y="28"/>
                  </a:lnTo>
                  <a:lnTo>
                    <a:pt x="54" y="28"/>
                  </a:lnTo>
                  <a:lnTo>
                    <a:pt x="52" y="38"/>
                  </a:lnTo>
                  <a:lnTo>
                    <a:pt x="46" y="46"/>
                  </a:lnTo>
                  <a:lnTo>
                    <a:pt x="38" y="50"/>
                  </a:lnTo>
                  <a:lnTo>
                    <a:pt x="30" y="52"/>
                  </a:lnTo>
                  <a:lnTo>
                    <a:pt x="30" y="52"/>
                  </a:lnTo>
                  <a:lnTo>
                    <a:pt x="20" y="50"/>
                  </a:lnTo>
                  <a:lnTo>
                    <a:pt x="14" y="46"/>
                  </a:lnTo>
                  <a:lnTo>
                    <a:pt x="8" y="38"/>
                  </a:lnTo>
                  <a:lnTo>
                    <a:pt x="6" y="28"/>
                  </a:lnTo>
                  <a:lnTo>
                    <a:pt x="6" y="28"/>
                  </a:lnTo>
                  <a:close/>
                  <a:moveTo>
                    <a:pt x="30" y="56"/>
                  </a:moveTo>
                  <a:lnTo>
                    <a:pt x="30" y="56"/>
                  </a:lnTo>
                  <a:lnTo>
                    <a:pt x="42" y="54"/>
                  </a:lnTo>
                  <a:lnTo>
                    <a:pt x="50" y="48"/>
                  </a:lnTo>
                  <a:lnTo>
                    <a:pt x="56" y="40"/>
                  </a:lnTo>
                  <a:lnTo>
                    <a:pt x="58" y="34"/>
                  </a:lnTo>
                  <a:lnTo>
                    <a:pt x="58" y="28"/>
                  </a:lnTo>
                  <a:lnTo>
                    <a:pt x="58" y="28"/>
                  </a:lnTo>
                  <a:lnTo>
                    <a:pt x="58" y="22"/>
                  </a:lnTo>
                  <a:lnTo>
                    <a:pt x="56" y="16"/>
                  </a:lnTo>
                  <a:lnTo>
                    <a:pt x="50" y="8"/>
                  </a:lnTo>
                  <a:lnTo>
                    <a:pt x="42" y="2"/>
                  </a:lnTo>
                  <a:lnTo>
                    <a:pt x="30" y="0"/>
                  </a:lnTo>
                  <a:lnTo>
                    <a:pt x="30" y="0"/>
                  </a:lnTo>
                  <a:lnTo>
                    <a:pt x="18" y="2"/>
                  </a:lnTo>
                  <a:lnTo>
                    <a:pt x="10" y="8"/>
                  </a:lnTo>
                  <a:lnTo>
                    <a:pt x="4" y="16"/>
                  </a:lnTo>
                  <a:lnTo>
                    <a:pt x="2" y="22"/>
                  </a:lnTo>
                  <a:lnTo>
                    <a:pt x="0" y="28"/>
                  </a:lnTo>
                  <a:lnTo>
                    <a:pt x="0" y="28"/>
                  </a:lnTo>
                  <a:lnTo>
                    <a:pt x="2" y="34"/>
                  </a:lnTo>
                  <a:lnTo>
                    <a:pt x="4" y="40"/>
                  </a:lnTo>
                  <a:lnTo>
                    <a:pt x="10" y="48"/>
                  </a:lnTo>
                  <a:lnTo>
                    <a:pt x="18" y="54"/>
                  </a:lnTo>
                  <a:lnTo>
                    <a:pt x="30" y="56"/>
                  </a:lnTo>
                  <a:lnTo>
                    <a:pt x="30" y="56"/>
                  </a:lnTo>
                  <a:close/>
                  <a:moveTo>
                    <a:pt x="24" y="30"/>
                  </a:moveTo>
                  <a:lnTo>
                    <a:pt x="30" y="30"/>
                  </a:lnTo>
                  <a:lnTo>
                    <a:pt x="38" y="44"/>
                  </a:lnTo>
                  <a:lnTo>
                    <a:pt x="44" y="44"/>
                  </a:lnTo>
                  <a:lnTo>
                    <a:pt x="34" y="30"/>
                  </a:lnTo>
                  <a:lnTo>
                    <a:pt x="34" y="30"/>
                  </a:lnTo>
                  <a:lnTo>
                    <a:pt x="40" y="28"/>
                  </a:lnTo>
                  <a:lnTo>
                    <a:pt x="42" y="24"/>
                  </a:lnTo>
                  <a:lnTo>
                    <a:pt x="44" y="22"/>
                  </a:lnTo>
                  <a:lnTo>
                    <a:pt x="44" y="22"/>
                  </a:lnTo>
                  <a:lnTo>
                    <a:pt x="42" y="16"/>
                  </a:lnTo>
                  <a:lnTo>
                    <a:pt x="40" y="14"/>
                  </a:lnTo>
                  <a:lnTo>
                    <a:pt x="36" y="12"/>
                  </a:lnTo>
                  <a:lnTo>
                    <a:pt x="32" y="12"/>
                  </a:lnTo>
                  <a:lnTo>
                    <a:pt x="18" y="12"/>
                  </a:lnTo>
                  <a:lnTo>
                    <a:pt x="18" y="44"/>
                  </a:lnTo>
                  <a:lnTo>
                    <a:pt x="24" y="44"/>
                  </a:lnTo>
                  <a:lnTo>
                    <a:pt x="24" y="30"/>
                  </a:lnTo>
                  <a:close/>
                  <a:moveTo>
                    <a:pt x="24" y="26"/>
                  </a:moveTo>
                  <a:lnTo>
                    <a:pt x="24" y="16"/>
                  </a:lnTo>
                  <a:lnTo>
                    <a:pt x="30" y="16"/>
                  </a:lnTo>
                  <a:lnTo>
                    <a:pt x="30" y="16"/>
                  </a:lnTo>
                  <a:lnTo>
                    <a:pt x="36" y="16"/>
                  </a:lnTo>
                  <a:lnTo>
                    <a:pt x="38" y="18"/>
                  </a:lnTo>
                  <a:lnTo>
                    <a:pt x="38" y="20"/>
                  </a:lnTo>
                  <a:lnTo>
                    <a:pt x="38" y="20"/>
                  </a:lnTo>
                  <a:lnTo>
                    <a:pt x="38" y="24"/>
                  </a:lnTo>
                  <a:lnTo>
                    <a:pt x="36" y="26"/>
                  </a:lnTo>
                  <a:lnTo>
                    <a:pt x="30" y="26"/>
                  </a:lnTo>
                  <a:lnTo>
                    <a:pt x="24" y="26"/>
                  </a:lnTo>
                  <a:close/>
                </a:path>
              </a:pathLst>
            </a:custGeom>
            <a:solidFill>
              <a:srgbClr val="0065A4"/>
            </a:solidFill>
            <a:ln w="9525">
              <a:noFill/>
              <a:round/>
              <a:headEnd/>
              <a:tailEnd/>
            </a:ln>
          </p:spPr>
          <p:txBody>
            <a:bodyPr/>
            <a:lstStyle/>
            <a:p>
              <a:pPr>
                <a:defRPr/>
              </a:pPr>
              <a:endParaRPr lang="en-US" sz="1800" dirty="0">
                <a:ea typeface="+mn-ea"/>
                <a:cs typeface="+mn-cs"/>
              </a:endParaRPr>
            </a:p>
          </p:txBody>
        </p:sp>
      </p:grpSp>
      <p:sp>
        <p:nvSpPr>
          <p:cNvPr id="280799" name="Rectangle 223"/>
          <p:cNvSpPr>
            <a:spLocks noGrp="1" noChangeArrowheads="1"/>
          </p:cNvSpPr>
          <p:nvPr>
            <p:ph type="subTitle" idx="1"/>
          </p:nvPr>
        </p:nvSpPr>
        <p:spPr>
          <a:xfrm>
            <a:off x="508001" y="3468688"/>
            <a:ext cx="11055351" cy="2203450"/>
          </a:xfrm>
          <a:ln/>
        </p:spPr>
        <p:txBody>
          <a:bodyPr rIns="0"/>
          <a:lstStyle>
            <a:lvl1pPr marL="0" indent="0" algn="r">
              <a:buFont typeface="Times" pitchFamily="18" charset="0"/>
              <a:buNone/>
              <a:defRPr sz="2600"/>
            </a:lvl1pPr>
          </a:lstStyle>
          <a:p>
            <a:r>
              <a:rPr lang="en-US"/>
              <a:t>Click to edit Master subtitle style</a:t>
            </a:r>
          </a:p>
        </p:txBody>
      </p:sp>
      <p:sp>
        <p:nvSpPr>
          <p:cNvPr id="280698" name="Rectangle 122"/>
          <p:cNvSpPr>
            <a:spLocks noGrp="1" noChangeArrowheads="1"/>
          </p:cNvSpPr>
          <p:nvPr>
            <p:ph type="ctrTitle"/>
          </p:nvPr>
        </p:nvSpPr>
        <p:spPr bwMode="black">
          <a:xfrm>
            <a:off x="508000" y="420689"/>
            <a:ext cx="11074400" cy="2352675"/>
          </a:xfrm>
          <a:ln/>
        </p:spPr>
        <p:txBody>
          <a:bodyPr tIns="45720" bIns="45720" anchor="b"/>
          <a:lstStyle>
            <a:lvl1pPr>
              <a:defRPr sz="3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92348203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 </a:t>
            </a:r>
            <a:fld id="{6B94FA92-FD85-4028-8A65-25E5DEB3133D}" type="slidenum">
              <a:rPr lang="en-US"/>
              <a:pPr>
                <a:defRPr/>
              </a:pPr>
              <a:t>‹#›</a:t>
            </a:fld>
            <a:endParaRPr lang="en-US" dirty="0"/>
          </a:p>
        </p:txBody>
      </p:sp>
      <p:cxnSp>
        <p:nvCxnSpPr>
          <p:cNvPr id="5" name="Straight Connector 4"/>
          <p:cNvCxnSpPr>
            <a:cxnSpLocks noChangeShapeType="1"/>
          </p:cNvCxnSpPr>
          <p:nvPr userDrawn="1"/>
        </p:nvCxnSpPr>
        <p:spPr bwMode="auto">
          <a:xfrm>
            <a:off x="476251" y="1073150"/>
            <a:ext cx="11715749" cy="0"/>
          </a:xfrm>
          <a:prstGeom prst="line">
            <a:avLst/>
          </a:prstGeom>
          <a:noFill/>
          <a:ln w="12700" algn="ctr">
            <a:solidFill>
              <a:srgbClr val="6E96D5"/>
            </a:solidFill>
            <a:round/>
            <a:headEnd/>
            <a:tailEnd/>
          </a:ln>
        </p:spPr>
      </p:cxnSp>
    </p:spTree>
    <p:extLst>
      <p:ext uri="{BB962C8B-B14F-4D97-AF65-F5344CB8AC3E}">
        <p14:creationId xmlns:p14="http://schemas.microsoft.com/office/powerpoint/2010/main" val="232781736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EDCF34-004C-456C-9BDC-5624160F67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581ABF-A750-49FF-8810-DD600F2792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56D40D-2D40-461D-B00C-2F78B6DC16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79B3C3-A2A0-4934-8D45-F81E7FC5DA70}" type="datetimeFigureOut">
              <a:rPr lang="en-US" smtClean="0"/>
              <a:t>10/14/2019</a:t>
            </a:fld>
            <a:endParaRPr lang="en-US"/>
          </a:p>
        </p:txBody>
      </p:sp>
      <p:sp>
        <p:nvSpPr>
          <p:cNvPr id="5" name="Footer Placeholder 4">
            <a:extLst>
              <a:ext uri="{FF2B5EF4-FFF2-40B4-BE49-F238E27FC236}">
                <a16:creationId xmlns:a16="http://schemas.microsoft.com/office/drawing/2014/main" id="{3D0E22F0-B9BE-420C-9E14-F7F65D1864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24353A-0FC2-41A2-9A6D-0536EC4CBC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4F5B29-BEA2-46CF-8969-A9D44B5BC61B}" type="slidenum">
              <a:rPr lang="en-US" smtClean="0"/>
              <a:t>‹#›</a:t>
            </a:fld>
            <a:endParaRPr lang="en-US"/>
          </a:p>
        </p:txBody>
      </p:sp>
    </p:spTree>
    <p:extLst>
      <p:ext uri="{BB962C8B-B14F-4D97-AF65-F5344CB8AC3E}">
        <p14:creationId xmlns:p14="http://schemas.microsoft.com/office/powerpoint/2010/main" val="2487359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6" name="Rectangle 52"/>
          <p:cNvSpPr>
            <a:spLocks noGrp="1" noChangeArrowheads="1"/>
          </p:cNvSpPr>
          <p:nvPr>
            <p:ph type="body" idx="1"/>
          </p:nvPr>
        </p:nvSpPr>
        <p:spPr bwMode="gray">
          <a:xfrm>
            <a:off x="381000" y="1362075"/>
            <a:ext cx="11142133" cy="441960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7" name="Rectangle 53"/>
          <p:cNvSpPr>
            <a:spLocks noGrp="1" noChangeArrowheads="1"/>
          </p:cNvSpPr>
          <p:nvPr>
            <p:ph type="title"/>
          </p:nvPr>
        </p:nvSpPr>
        <p:spPr bwMode="auto">
          <a:xfrm>
            <a:off x="370417" y="190501"/>
            <a:ext cx="11150600" cy="885825"/>
          </a:xfrm>
          <a:prstGeom prst="rect">
            <a:avLst/>
          </a:prstGeom>
          <a:noFill/>
          <a:ln w="9525" algn="ctr">
            <a:noFill/>
            <a:miter lim="800000"/>
            <a:headEnd/>
            <a:tailEnd/>
          </a:ln>
        </p:spPr>
        <p:txBody>
          <a:bodyPr vert="horz" wrap="square" lIns="91440" tIns="91440" rIns="91440" bIns="91440" numCol="1" anchor="b" anchorCtr="0" compatLnSpc="1">
            <a:prstTxWarp prst="textNoShape">
              <a:avLst/>
            </a:prstTxWarp>
          </a:bodyPr>
          <a:lstStyle/>
          <a:p>
            <a:pPr lvl="0"/>
            <a:r>
              <a:rPr lang="en-US"/>
              <a:t>Click to edit Master title style</a:t>
            </a:r>
          </a:p>
        </p:txBody>
      </p:sp>
      <p:grpSp>
        <p:nvGrpSpPr>
          <p:cNvPr id="1028" name="Group 95"/>
          <p:cNvGrpSpPr>
            <a:grpSpLocks noChangeAspect="1"/>
          </p:cNvGrpSpPr>
          <p:nvPr/>
        </p:nvGrpSpPr>
        <p:grpSpPr bwMode="auto">
          <a:xfrm>
            <a:off x="9990667" y="6369051"/>
            <a:ext cx="1524000" cy="257175"/>
            <a:chOff x="3020" y="3469"/>
            <a:chExt cx="1440" cy="326"/>
          </a:xfrm>
        </p:grpSpPr>
        <p:sp>
          <p:nvSpPr>
            <p:cNvPr id="279648" name="Freeform 96"/>
            <p:cNvSpPr>
              <a:spLocks noChangeAspect="1"/>
            </p:cNvSpPr>
            <p:nvPr userDrawn="1"/>
          </p:nvSpPr>
          <p:spPr bwMode="gray">
            <a:xfrm>
              <a:off x="4322" y="3576"/>
              <a:ext cx="132" cy="211"/>
            </a:xfrm>
            <a:custGeom>
              <a:avLst/>
              <a:gdLst/>
              <a:ahLst/>
              <a:cxnLst>
                <a:cxn ang="0">
                  <a:pos x="132" y="0"/>
                </a:cxn>
                <a:cxn ang="0">
                  <a:pos x="128" y="50"/>
                </a:cxn>
                <a:cxn ang="0">
                  <a:pos x="106" y="50"/>
                </a:cxn>
                <a:cxn ang="0">
                  <a:pos x="106" y="50"/>
                </a:cxn>
                <a:cxn ang="0">
                  <a:pos x="96" y="50"/>
                </a:cxn>
                <a:cxn ang="0">
                  <a:pos x="86" y="54"/>
                </a:cxn>
                <a:cxn ang="0">
                  <a:pos x="78"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78" y="6"/>
                </a:cxn>
                <a:cxn ang="0">
                  <a:pos x="94" y="2"/>
                </a:cxn>
                <a:cxn ang="0">
                  <a:pos x="112" y="0"/>
                </a:cxn>
                <a:cxn ang="0">
                  <a:pos x="132" y="0"/>
                </a:cxn>
              </a:cxnLst>
              <a:rect l="0" t="0" r="r" b="b"/>
              <a:pathLst>
                <a:path w="132" h="212">
                  <a:moveTo>
                    <a:pt x="132" y="0"/>
                  </a:moveTo>
                  <a:lnTo>
                    <a:pt x="128" y="50"/>
                  </a:lnTo>
                  <a:lnTo>
                    <a:pt x="106" y="50"/>
                  </a:lnTo>
                  <a:lnTo>
                    <a:pt x="106" y="50"/>
                  </a:lnTo>
                  <a:lnTo>
                    <a:pt x="96" y="50"/>
                  </a:lnTo>
                  <a:lnTo>
                    <a:pt x="86" y="54"/>
                  </a:lnTo>
                  <a:lnTo>
                    <a:pt x="78"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78" y="6"/>
                  </a:lnTo>
                  <a:lnTo>
                    <a:pt x="94" y="2"/>
                  </a:lnTo>
                  <a:lnTo>
                    <a:pt x="112" y="0"/>
                  </a:lnTo>
                  <a:lnTo>
                    <a:pt x="132" y="0"/>
                  </a:lnTo>
                  <a:close/>
                </a:path>
              </a:pathLst>
            </a:custGeom>
            <a:solidFill>
              <a:srgbClr val="0065A4"/>
            </a:solidFill>
            <a:ln w="9525">
              <a:noFill/>
              <a:round/>
              <a:headEnd/>
              <a:tailEnd/>
            </a:ln>
          </p:spPr>
          <p:txBody>
            <a:bodyPr/>
            <a:lstStyle/>
            <a:p>
              <a:pPr>
                <a:defRPr/>
              </a:pPr>
              <a:endParaRPr lang="en-US" sz="1800" dirty="0">
                <a:ea typeface="+mn-ea"/>
                <a:cs typeface="+mn-cs"/>
              </a:endParaRPr>
            </a:p>
          </p:txBody>
        </p:sp>
        <p:sp>
          <p:nvSpPr>
            <p:cNvPr id="279649" name="Freeform 97"/>
            <p:cNvSpPr>
              <a:spLocks noChangeAspect="1"/>
            </p:cNvSpPr>
            <p:nvPr userDrawn="1"/>
          </p:nvSpPr>
          <p:spPr bwMode="gray">
            <a:xfrm>
              <a:off x="3860" y="3570"/>
              <a:ext cx="194" cy="217"/>
            </a:xfrm>
            <a:custGeom>
              <a:avLst/>
              <a:gdLst/>
              <a:ahLst/>
              <a:cxnLst>
                <a:cxn ang="0">
                  <a:pos x="194" y="218"/>
                </a:cxn>
                <a:cxn ang="0">
                  <a:pos x="136" y="218"/>
                </a:cxn>
                <a:cxn ang="0">
                  <a:pos x="136" y="106"/>
                </a:cxn>
                <a:cxn ang="0">
                  <a:pos x="136" y="106"/>
                </a:cxn>
                <a:cxn ang="0">
                  <a:pos x="136" y="88"/>
                </a:cxn>
                <a:cxn ang="0">
                  <a:pos x="134" y="78"/>
                </a:cxn>
                <a:cxn ang="0">
                  <a:pos x="132" y="70"/>
                </a:cxn>
                <a:cxn ang="0">
                  <a:pos x="128" y="64"/>
                </a:cxn>
                <a:cxn ang="0">
                  <a:pos x="122" y="58"/>
                </a:cxn>
                <a:cxn ang="0">
                  <a:pos x="112" y="54"/>
                </a:cxn>
                <a:cxn ang="0">
                  <a:pos x="102" y="52"/>
                </a:cxn>
                <a:cxn ang="0">
                  <a:pos x="102" y="52"/>
                </a:cxn>
                <a:cxn ang="0">
                  <a:pos x="90" y="54"/>
                </a:cxn>
                <a:cxn ang="0">
                  <a:pos x="82" y="56"/>
                </a:cxn>
                <a:cxn ang="0">
                  <a:pos x="74" y="62"/>
                </a:cxn>
                <a:cxn ang="0">
                  <a:pos x="68" y="68"/>
                </a:cxn>
                <a:cxn ang="0">
                  <a:pos x="62" y="76"/>
                </a:cxn>
                <a:cxn ang="0">
                  <a:pos x="60" y="84"/>
                </a:cxn>
                <a:cxn ang="0">
                  <a:pos x="58" y="92"/>
                </a:cxn>
                <a:cxn ang="0">
                  <a:pos x="58" y="102"/>
                </a:cxn>
                <a:cxn ang="0">
                  <a:pos x="58" y="218"/>
                </a:cxn>
                <a:cxn ang="0">
                  <a:pos x="0" y="218"/>
                </a:cxn>
                <a:cxn ang="0">
                  <a:pos x="0" y="6"/>
                </a:cxn>
                <a:cxn ang="0">
                  <a:pos x="52" y="6"/>
                </a:cxn>
                <a:cxn ang="0">
                  <a:pos x="54" y="32"/>
                </a:cxn>
                <a:cxn ang="0">
                  <a:pos x="54" y="32"/>
                </a:cxn>
                <a:cxn ang="0">
                  <a:pos x="64" y="20"/>
                </a:cxn>
                <a:cxn ang="0">
                  <a:pos x="78" y="10"/>
                </a:cxn>
                <a:cxn ang="0">
                  <a:pos x="88" y="6"/>
                </a:cxn>
                <a:cxn ang="0">
                  <a:pos x="96" y="4"/>
                </a:cxn>
                <a:cxn ang="0">
                  <a:pos x="106" y="2"/>
                </a:cxn>
                <a:cxn ang="0">
                  <a:pos x="118" y="0"/>
                </a:cxn>
                <a:cxn ang="0">
                  <a:pos x="118" y="0"/>
                </a:cxn>
                <a:cxn ang="0">
                  <a:pos x="138" y="2"/>
                </a:cxn>
                <a:cxn ang="0">
                  <a:pos x="154" y="8"/>
                </a:cxn>
                <a:cxn ang="0">
                  <a:pos x="168" y="16"/>
                </a:cxn>
                <a:cxn ang="0">
                  <a:pos x="178" y="26"/>
                </a:cxn>
                <a:cxn ang="0">
                  <a:pos x="186" y="40"/>
                </a:cxn>
                <a:cxn ang="0">
                  <a:pos x="190" y="54"/>
                </a:cxn>
                <a:cxn ang="0">
                  <a:pos x="194" y="70"/>
                </a:cxn>
                <a:cxn ang="0">
                  <a:pos x="194" y="86"/>
                </a:cxn>
                <a:cxn ang="0">
                  <a:pos x="194" y="218"/>
                </a:cxn>
              </a:cxnLst>
              <a:rect l="0" t="0" r="r" b="b"/>
              <a:pathLst>
                <a:path w="194" h="218">
                  <a:moveTo>
                    <a:pt x="194" y="218"/>
                  </a:moveTo>
                  <a:lnTo>
                    <a:pt x="136" y="218"/>
                  </a:lnTo>
                  <a:lnTo>
                    <a:pt x="136" y="106"/>
                  </a:lnTo>
                  <a:lnTo>
                    <a:pt x="136" y="106"/>
                  </a:lnTo>
                  <a:lnTo>
                    <a:pt x="136" y="88"/>
                  </a:lnTo>
                  <a:lnTo>
                    <a:pt x="134" y="78"/>
                  </a:lnTo>
                  <a:lnTo>
                    <a:pt x="132" y="70"/>
                  </a:lnTo>
                  <a:lnTo>
                    <a:pt x="128" y="64"/>
                  </a:lnTo>
                  <a:lnTo>
                    <a:pt x="122" y="58"/>
                  </a:lnTo>
                  <a:lnTo>
                    <a:pt x="112" y="54"/>
                  </a:lnTo>
                  <a:lnTo>
                    <a:pt x="102" y="52"/>
                  </a:lnTo>
                  <a:lnTo>
                    <a:pt x="102" y="52"/>
                  </a:lnTo>
                  <a:lnTo>
                    <a:pt x="90" y="54"/>
                  </a:lnTo>
                  <a:lnTo>
                    <a:pt x="82" y="56"/>
                  </a:lnTo>
                  <a:lnTo>
                    <a:pt x="74" y="62"/>
                  </a:lnTo>
                  <a:lnTo>
                    <a:pt x="68" y="68"/>
                  </a:lnTo>
                  <a:lnTo>
                    <a:pt x="62" y="76"/>
                  </a:lnTo>
                  <a:lnTo>
                    <a:pt x="60" y="84"/>
                  </a:lnTo>
                  <a:lnTo>
                    <a:pt x="58" y="92"/>
                  </a:lnTo>
                  <a:lnTo>
                    <a:pt x="58" y="102"/>
                  </a:lnTo>
                  <a:lnTo>
                    <a:pt x="58" y="218"/>
                  </a:lnTo>
                  <a:lnTo>
                    <a:pt x="0" y="218"/>
                  </a:lnTo>
                  <a:lnTo>
                    <a:pt x="0" y="6"/>
                  </a:lnTo>
                  <a:lnTo>
                    <a:pt x="52" y="6"/>
                  </a:lnTo>
                  <a:lnTo>
                    <a:pt x="54" y="32"/>
                  </a:lnTo>
                  <a:lnTo>
                    <a:pt x="54" y="32"/>
                  </a:lnTo>
                  <a:lnTo>
                    <a:pt x="64" y="20"/>
                  </a:lnTo>
                  <a:lnTo>
                    <a:pt x="78" y="10"/>
                  </a:lnTo>
                  <a:lnTo>
                    <a:pt x="88" y="6"/>
                  </a:lnTo>
                  <a:lnTo>
                    <a:pt x="96" y="4"/>
                  </a:lnTo>
                  <a:lnTo>
                    <a:pt x="106" y="2"/>
                  </a:lnTo>
                  <a:lnTo>
                    <a:pt x="118" y="0"/>
                  </a:lnTo>
                  <a:lnTo>
                    <a:pt x="118" y="0"/>
                  </a:lnTo>
                  <a:lnTo>
                    <a:pt x="138" y="2"/>
                  </a:lnTo>
                  <a:lnTo>
                    <a:pt x="154" y="8"/>
                  </a:lnTo>
                  <a:lnTo>
                    <a:pt x="168" y="16"/>
                  </a:lnTo>
                  <a:lnTo>
                    <a:pt x="178" y="26"/>
                  </a:lnTo>
                  <a:lnTo>
                    <a:pt x="186" y="40"/>
                  </a:lnTo>
                  <a:lnTo>
                    <a:pt x="190" y="54"/>
                  </a:lnTo>
                  <a:lnTo>
                    <a:pt x="194" y="70"/>
                  </a:lnTo>
                  <a:lnTo>
                    <a:pt x="194" y="86"/>
                  </a:lnTo>
                  <a:lnTo>
                    <a:pt x="194" y="218"/>
                  </a:lnTo>
                  <a:close/>
                </a:path>
              </a:pathLst>
            </a:custGeom>
            <a:solidFill>
              <a:srgbClr val="0065A4"/>
            </a:solidFill>
            <a:ln w="9525">
              <a:noFill/>
              <a:round/>
              <a:headEnd/>
              <a:tailEnd/>
            </a:ln>
          </p:spPr>
          <p:txBody>
            <a:bodyPr/>
            <a:lstStyle/>
            <a:p>
              <a:pPr>
                <a:defRPr/>
              </a:pPr>
              <a:endParaRPr lang="en-US" sz="1800" dirty="0">
                <a:ea typeface="+mn-ea"/>
                <a:cs typeface="+mn-cs"/>
              </a:endParaRPr>
            </a:p>
          </p:txBody>
        </p:sp>
        <p:sp>
          <p:nvSpPr>
            <p:cNvPr id="279650" name="Freeform 98"/>
            <p:cNvSpPr>
              <a:spLocks noChangeAspect="1"/>
            </p:cNvSpPr>
            <p:nvPr userDrawn="1"/>
          </p:nvSpPr>
          <p:spPr bwMode="gray">
            <a:xfrm>
              <a:off x="3720" y="3515"/>
              <a:ext cx="114" cy="276"/>
            </a:xfrm>
            <a:custGeom>
              <a:avLst/>
              <a:gdLst/>
              <a:ahLst/>
              <a:cxnLst>
                <a:cxn ang="0">
                  <a:pos x="114" y="224"/>
                </a:cxn>
                <a:cxn ang="0">
                  <a:pos x="110" y="272"/>
                </a:cxn>
                <a:cxn ang="0">
                  <a:pos x="110" y="272"/>
                </a:cxn>
                <a:cxn ang="0">
                  <a:pos x="90" y="276"/>
                </a:cxn>
                <a:cxn ang="0">
                  <a:pos x="70" y="276"/>
                </a:cxn>
                <a:cxn ang="0">
                  <a:pos x="70" y="276"/>
                </a:cxn>
                <a:cxn ang="0">
                  <a:pos x="50" y="276"/>
                </a:cxn>
                <a:cxn ang="0">
                  <a:pos x="36" y="272"/>
                </a:cxn>
                <a:cxn ang="0">
                  <a:pos x="24" y="266"/>
                </a:cxn>
                <a:cxn ang="0">
                  <a:pos x="14" y="258"/>
                </a:cxn>
                <a:cxn ang="0">
                  <a:pos x="8" y="248"/>
                </a:cxn>
                <a:cxn ang="0">
                  <a:pos x="2" y="234"/>
                </a:cxn>
                <a:cxn ang="0">
                  <a:pos x="0" y="220"/>
                </a:cxn>
                <a:cxn ang="0">
                  <a:pos x="0" y="202"/>
                </a:cxn>
                <a:cxn ang="0">
                  <a:pos x="0" y="0"/>
                </a:cxn>
                <a:cxn ang="0">
                  <a:pos x="58" y="0"/>
                </a:cxn>
                <a:cxn ang="0">
                  <a:pos x="58" y="60"/>
                </a:cxn>
                <a:cxn ang="0">
                  <a:pos x="114" y="60"/>
                </a:cxn>
                <a:cxn ang="0">
                  <a:pos x="110" y="110"/>
                </a:cxn>
                <a:cxn ang="0">
                  <a:pos x="58" y="110"/>
                </a:cxn>
                <a:cxn ang="0">
                  <a:pos x="58" y="198"/>
                </a:cxn>
                <a:cxn ang="0">
                  <a:pos x="58" y="198"/>
                </a:cxn>
                <a:cxn ang="0">
                  <a:pos x="58" y="210"/>
                </a:cxn>
                <a:cxn ang="0">
                  <a:pos x="62" y="220"/>
                </a:cxn>
                <a:cxn ang="0">
                  <a:pos x="66" y="224"/>
                </a:cxn>
                <a:cxn ang="0">
                  <a:pos x="70" y="226"/>
                </a:cxn>
                <a:cxn ang="0">
                  <a:pos x="84" y="228"/>
                </a:cxn>
                <a:cxn ang="0">
                  <a:pos x="84" y="228"/>
                </a:cxn>
                <a:cxn ang="0">
                  <a:pos x="98" y="228"/>
                </a:cxn>
                <a:cxn ang="0">
                  <a:pos x="114" y="224"/>
                </a:cxn>
                <a:cxn ang="0">
                  <a:pos x="114" y="224"/>
                </a:cxn>
              </a:cxnLst>
              <a:rect l="0" t="0" r="r" b="b"/>
              <a:pathLst>
                <a:path w="114" h="276">
                  <a:moveTo>
                    <a:pt x="114" y="224"/>
                  </a:moveTo>
                  <a:lnTo>
                    <a:pt x="110" y="272"/>
                  </a:lnTo>
                  <a:lnTo>
                    <a:pt x="110" y="272"/>
                  </a:lnTo>
                  <a:lnTo>
                    <a:pt x="90" y="276"/>
                  </a:lnTo>
                  <a:lnTo>
                    <a:pt x="70" y="276"/>
                  </a:lnTo>
                  <a:lnTo>
                    <a:pt x="70" y="276"/>
                  </a:lnTo>
                  <a:lnTo>
                    <a:pt x="50" y="276"/>
                  </a:lnTo>
                  <a:lnTo>
                    <a:pt x="36" y="272"/>
                  </a:lnTo>
                  <a:lnTo>
                    <a:pt x="24" y="266"/>
                  </a:lnTo>
                  <a:lnTo>
                    <a:pt x="14" y="258"/>
                  </a:lnTo>
                  <a:lnTo>
                    <a:pt x="8" y="248"/>
                  </a:lnTo>
                  <a:lnTo>
                    <a:pt x="2" y="234"/>
                  </a:lnTo>
                  <a:lnTo>
                    <a:pt x="0" y="220"/>
                  </a:lnTo>
                  <a:lnTo>
                    <a:pt x="0" y="202"/>
                  </a:lnTo>
                  <a:lnTo>
                    <a:pt x="0" y="0"/>
                  </a:lnTo>
                  <a:lnTo>
                    <a:pt x="58" y="0"/>
                  </a:lnTo>
                  <a:lnTo>
                    <a:pt x="58" y="60"/>
                  </a:lnTo>
                  <a:lnTo>
                    <a:pt x="114" y="60"/>
                  </a:lnTo>
                  <a:lnTo>
                    <a:pt x="110" y="110"/>
                  </a:lnTo>
                  <a:lnTo>
                    <a:pt x="58" y="110"/>
                  </a:lnTo>
                  <a:lnTo>
                    <a:pt x="58" y="198"/>
                  </a:lnTo>
                  <a:lnTo>
                    <a:pt x="58" y="198"/>
                  </a:lnTo>
                  <a:lnTo>
                    <a:pt x="58" y="210"/>
                  </a:lnTo>
                  <a:lnTo>
                    <a:pt x="62" y="220"/>
                  </a:lnTo>
                  <a:lnTo>
                    <a:pt x="66" y="224"/>
                  </a:lnTo>
                  <a:lnTo>
                    <a:pt x="70" y="226"/>
                  </a:lnTo>
                  <a:lnTo>
                    <a:pt x="84" y="228"/>
                  </a:lnTo>
                  <a:lnTo>
                    <a:pt x="84" y="228"/>
                  </a:lnTo>
                  <a:lnTo>
                    <a:pt x="98" y="228"/>
                  </a:lnTo>
                  <a:lnTo>
                    <a:pt x="114" y="224"/>
                  </a:lnTo>
                  <a:lnTo>
                    <a:pt x="114" y="224"/>
                  </a:lnTo>
                  <a:close/>
                </a:path>
              </a:pathLst>
            </a:custGeom>
            <a:solidFill>
              <a:srgbClr val="0065A4"/>
            </a:solidFill>
            <a:ln w="9525">
              <a:noFill/>
              <a:round/>
              <a:headEnd/>
              <a:tailEnd/>
            </a:ln>
          </p:spPr>
          <p:txBody>
            <a:bodyPr/>
            <a:lstStyle/>
            <a:p>
              <a:pPr>
                <a:defRPr/>
              </a:pPr>
              <a:endParaRPr lang="en-US" sz="1800" dirty="0">
                <a:ea typeface="+mn-ea"/>
                <a:cs typeface="+mn-cs"/>
              </a:endParaRPr>
            </a:p>
          </p:txBody>
        </p:sp>
        <p:sp>
          <p:nvSpPr>
            <p:cNvPr id="279651" name="Freeform 99"/>
            <p:cNvSpPr>
              <a:spLocks noChangeAspect="1"/>
            </p:cNvSpPr>
            <p:nvPr userDrawn="1"/>
          </p:nvSpPr>
          <p:spPr bwMode="gray">
            <a:xfrm>
              <a:off x="3574" y="3576"/>
              <a:ext cx="126" cy="211"/>
            </a:xfrm>
            <a:custGeom>
              <a:avLst/>
              <a:gdLst/>
              <a:ahLst/>
              <a:cxnLst>
                <a:cxn ang="0">
                  <a:pos x="126" y="0"/>
                </a:cxn>
                <a:cxn ang="0">
                  <a:pos x="122" y="50"/>
                </a:cxn>
                <a:cxn ang="0">
                  <a:pos x="106" y="50"/>
                </a:cxn>
                <a:cxn ang="0">
                  <a:pos x="106" y="50"/>
                </a:cxn>
                <a:cxn ang="0">
                  <a:pos x="96" y="50"/>
                </a:cxn>
                <a:cxn ang="0">
                  <a:pos x="86" y="54"/>
                </a:cxn>
                <a:cxn ang="0">
                  <a:pos x="76"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80" y="6"/>
                </a:cxn>
                <a:cxn ang="0">
                  <a:pos x="94" y="2"/>
                </a:cxn>
                <a:cxn ang="0">
                  <a:pos x="112" y="0"/>
                </a:cxn>
                <a:cxn ang="0">
                  <a:pos x="126" y="0"/>
                </a:cxn>
              </a:cxnLst>
              <a:rect l="0" t="0" r="r" b="b"/>
              <a:pathLst>
                <a:path w="126" h="212">
                  <a:moveTo>
                    <a:pt x="126" y="0"/>
                  </a:moveTo>
                  <a:lnTo>
                    <a:pt x="122" y="50"/>
                  </a:lnTo>
                  <a:lnTo>
                    <a:pt x="106" y="50"/>
                  </a:lnTo>
                  <a:lnTo>
                    <a:pt x="106" y="50"/>
                  </a:lnTo>
                  <a:lnTo>
                    <a:pt x="96" y="50"/>
                  </a:lnTo>
                  <a:lnTo>
                    <a:pt x="86" y="54"/>
                  </a:lnTo>
                  <a:lnTo>
                    <a:pt x="76"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80" y="6"/>
                  </a:lnTo>
                  <a:lnTo>
                    <a:pt x="94" y="2"/>
                  </a:lnTo>
                  <a:lnTo>
                    <a:pt x="112" y="0"/>
                  </a:lnTo>
                  <a:lnTo>
                    <a:pt x="126" y="0"/>
                  </a:lnTo>
                  <a:close/>
                </a:path>
              </a:pathLst>
            </a:custGeom>
            <a:solidFill>
              <a:srgbClr val="0065A4"/>
            </a:solidFill>
            <a:ln w="9525">
              <a:noFill/>
              <a:round/>
              <a:headEnd/>
              <a:tailEnd/>
            </a:ln>
          </p:spPr>
          <p:txBody>
            <a:bodyPr/>
            <a:lstStyle/>
            <a:p>
              <a:pPr>
                <a:defRPr/>
              </a:pPr>
              <a:endParaRPr lang="en-US" sz="1800" dirty="0">
                <a:ea typeface="+mn-ea"/>
                <a:cs typeface="+mn-cs"/>
              </a:endParaRPr>
            </a:p>
          </p:txBody>
        </p:sp>
        <p:sp>
          <p:nvSpPr>
            <p:cNvPr id="279652" name="Freeform 100"/>
            <p:cNvSpPr>
              <a:spLocks noChangeAspect="1"/>
            </p:cNvSpPr>
            <p:nvPr userDrawn="1"/>
          </p:nvSpPr>
          <p:spPr bwMode="gray">
            <a:xfrm>
              <a:off x="3020" y="3469"/>
              <a:ext cx="294" cy="326"/>
            </a:xfrm>
            <a:custGeom>
              <a:avLst/>
              <a:gdLst/>
              <a:ahLst/>
              <a:cxnLst>
                <a:cxn ang="0">
                  <a:pos x="294" y="296"/>
                </a:cxn>
                <a:cxn ang="0">
                  <a:pos x="234" y="320"/>
                </a:cxn>
                <a:cxn ang="0">
                  <a:pos x="202" y="326"/>
                </a:cxn>
                <a:cxn ang="0">
                  <a:pos x="164" y="326"/>
                </a:cxn>
                <a:cxn ang="0">
                  <a:pos x="148" y="326"/>
                </a:cxn>
                <a:cxn ang="0">
                  <a:pos x="114" y="320"/>
                </a:cxn>
                <a:cxn ang="0">
                  <a:pos x="84" y="308"/>
                </a:cxn>
                <a:cxn ang="0">
                  <a:pos x="58" y="292"/>
                </a:cxn>
                <a:cxn ang="0">
                  <a:pos x="36" y="272"/>
                </a:cxn>
                <a:cxn ang="0">
                  <a:pos x="20" y="246"/>
                </a:cxn>
                <a:cxn ang="0">
                  <a:pos x="8" y="216"/>
                </a:cxn>
                <a:cxn ang="0">
                  <a:pos x="2" y="182"/>
                </a:cxn>
                <a:cxn ang="0">
                  <a:pos x="0" y="164"/>
                </a:cxn>
                <a:cxn ang="0">
                  <a:pos x="4" y="128"/>
                </a:cxn>
                <a:cxn ang="0">
                  <a:pos x="12" y="96"/>
                </a:cxn>
                <a:cxn ang="0">
                  <a:pos x="28" y="68"/>
                </a:cxn>
                <a:cxn ang="0">
                  <a:pos x="48" y="44"/>
                </a:cxn>
                <a:cxn ang="0">
                  <a:pos x="72" y="26"/>
                </a:cxn>
                <a:cxn ang="0">
                  <a:pos x="100" y="12"/>
                </a:cxn>
                <a:cxn ang="0">
                  <a:pos x="130" y="2"/>
                </a:cxn>
                <a:cxn ang="0">
                  <a:pos x="164" y="0"/>
                </a:cxn>
                <a:cxn ang="0">
                  <a:pos x="182" y="0"/>
                </a:cxn>
                <a:cxn ang="0">
                  <a:pos x="216" y="4"/>
                </a:cxn>
                <a:cxn ang="0">
                  <a:pos x="248" y="14"/>
                </a:cxn>
                <a:cxn ang="0">
                  <a:pos x="276" y="30"/>
                </a:cxn>
                <a:cxn ang="0">
                  <a:pos x="250" y="82"/>
                </a:cxn>
                <a:cxn ang="0">
                  <a:pos x="232" y="70"/>
                </a:cxn>
                <a:cxn ang="0">
                  <a:pos x="188" y="56"/>
                </a:cxn>
                <a:cxn ang="0">
                  <a:pos x="162" y="56"/>
                </a:cxn>
                <a:cxn ang="0">
                  <a:pos x="122" y="64"/>
                </a:cxn>
                <a:cxn ang="0">
                  <a:pos x="90" y="86"/>
                </a:cxn>
                <a:cxn ang="0">
                  <a:pos x="72" y="120"/>
                </a:cxn>
                <a:cxn ang="0">
                  <a:pos x="64" y="160"/>
                </a:cxn>
                <a:cxn ang="0">
                  <a:pos x="66" y="184"/>
                </a:cxn>
                <a:cxn ang="0">
                  <a:pos x="80" y="224"/>
                </a:cxn>
                <a:cxn ang="0">
                  <a:pos x="106" y="254"/>
                </a:cxn>
                <a:cxn ang="0">
                  <a:pos x="144" y="270"/>
                </a:cxn>
                <a:cxn ang="0">
                  <a:pos x="166" y="272"/>
                </a:cxn>
                <a:cxn ang="0">
                  <a:pos x="204" y="270"/>
                </a:cxn>
                <a:cxn ang="0">
                  <a:pos x="234" y="260"/>
                </a:cxn>
                <a:cxn ang="0">
                  <a:pos x="170" y="194"/>
                </a:cxn>
                <a:cxn ang="0">
                  <a:pos x="294" y="140"/>
                </a:cxn>
              </a:cxnLst>
              <a:rect l="0" t="0" r="r" b="b"/>
              <a:pathLst>
                <a:path w="294" h="326">
                  <a:moveTo>
                    <a:pt x="294" y="296"/>
                  </a:moveTo>
                  <a:lnTo>
                    <a:pt x="294" y="296"/>
                  </a:lnTo>
                  <a:lnTo>
                    <a:pt x="266" y="310"/>
                  </a:lnTo>
                  <a:lnTo>
                    <a:pt x="234" y="320"/>
                  </a:lnTo>
                  <a:lnTo>
                    <a:pt x="218" y="322"/>
                  </a:lnTo>
                  <a:lnTo>
                    <a:pt x="202" y="326"/>
                  </a:lnTo>
                  <a:lnTo>
                    <a:pt x="184" y="326"/>
                  </a:lnTo>
                  <a:lnTo>
                    <a:pt x="164" y="326"/>
                  </a:lnTo>
                  <a:lnTo>
                    <a:pt x="164" y="326"/>
                  </a:lnTo>
                  <a:lnTo>
                    <a:pt x="148" y="326"/>
                  </a:lnTo>
                  <a:lnTo>
                    <a:pt x="130" y="324"/>
                  </a:lnTo>
                  <a:lnTo>
                    <a:pt x="114" y="320"/>
                  </a:lnTo>
                  <a:lnTo>
                    <a:pt x="98" y="314"/>
                  </a:lnTo>
                  <a:lnTo>
                    <a:pt x="84" y="308"/>
                  </a:lnTo>
                  <a:lnTo>
                    <a:pt x="70" y="300"/>
                  </a:lnTo>
                  <a:lnTo>
                    <a:pt x="58" y="292"/>
                  </a:lnTo>
                  <a:lnTo>
                    <a:pt x="46" y="282"/>
                  </a:lnTo>
                  <a:lnTo>
                    <a:pt x="36" y="272"/>
                  </a:lnTo>
                  <a:lnTo>
                    <a:pt x="28" y="258"/>
                  </a:lnTo>
                  <a:lnTo>
                    <a:pt x="20" y="246"/>
                  </a:lnTo>
                  <a:lnTo>
                    <a:pt x="12" y="232"/>
                  </a:lnTo>
                  <a:lnTo>
                    <a:pt x="8" y="216"/>
                  </a:lnTo>
                  <a:lnTo>
                    <a:pt x="4" y="200"/>
                  </a:lnTo>
                  <a:lnTo>
                    <a:pt x="2" y="182"/>
                  </a:lnTo>
                  <a:lnTo>
                    <a:pt x="0" y="164"/>
                  </a:lnTo>
                  <a:lnTo>
                    <a:pt x="0" y="164"/>
                  </a:lnTo>
                  <a:lnTo>
                    <a:pt x="2" y="146"/>
                  </a:lnTo>
                  <a:lnTo>
                    <a:pt x="4" y="128"/>
                  </a:lnTo>
                  <a:lnTo>
                    <a:pt x="8" y="112"/>
                  </a:lnTo>
                  <a:lnTo>
                    <a:pt x="12" y="96"/>
                  </a:lnTo>
                  <a:lnTo>
                    <a:pt x="20" y="82"/>
                  </a:lnTo>
                  <a:lnTo>
                    <a:pt x="28" y="68"/>
                  </a:lnTo>
                  <a:lnTo>
                    <a:pt x="36" y="56"/>
                  </a:lnTo>
                  <a:lnTo>
                    <a:pt x="48" y="44"/>
                  </a:lnTo>
                  <a:lnTo>
                    <a:pt x="58" y="34"/>
                  </a:lnTo>
                  <a:lnTo>
                    <a:pt x="72" y="26"/>
                  </a:lnTo>
                  <a:lnTo>
                    <a:pt x="84" y="18"/>
                  </a:lnTo>
                  <a:lnTo>
                    <a:pt x="100" y="12"/>
                  </a:lnTo>
                  <a:lnTo>
                    <a:pt x="114" y="6"/>
                  </a:lnTo>
                  <a:lnTo>
                    <a:pt x="130" y="2"/>
                  </a:lnTo>
                  <a:lnTo>
                    <a:pt x="148" y="0"/>
                  </a:lnTo>
                  <a:lnTo>
                    <a:pt x="164" y="0"/>
                  </a:lnTo>
                  <a:lnTo>
                    <a:pt x="164" y="0"/>
                  </a:lnTo>
                  <a:lnTo>
                    <a:pt x="182" y="0"/>
                  </a:lnTo>
                  <a:lnTo>
                    <a:pt x="200" y="2"/>
                  </a:lnTo>
                  <a:lnTo>
                    <a:pt x="216" y="4"/>
                  </a:lnTo>
                  <a:lnTo>
                    <a:pt x="232" y="8"/>
                  </a:lnTo>
                  <a:lnTo>
                    <a:pt x="248" y="14"/>
                  </a:lnTo>
                  <a:lnTo>
                    <a:pt x="262" y="22"/>
                  </a:lnTo>
                  <a:lnTo>
                    <a:pt x="276" y="30"/>
                  </a:lnTo>
                  <a:lnTo>
                    <a:pt x="290" y="40"/>
                  </a:lnTo>
                  <a:lnTo>
                    <a:pt x="250" y="82"/>
                  </a:lnTo>
                  <a:lnTo>
                    <a:pt x="250" y="82"/>
                  </a:lnTo>
                  <a:lnTo>
                    <a:pt x="232" y="70"/>
                  </a:lnTo>
                  <a:lnTo>
                    <a:pt x="212" y="62"/>
                  </a:lnTo>
                  <a:lnTo>
                    <a:pt x="188" y="56"/>
                  </a:lnTo>
                  <a:lnTo>
                    <a:pt x="162" y="56"/>
                  </a:lnTo>
                  <a:lnTo>
                    <a:pt x="162" y="56"/>
                  </a:lnTo>
                  <a:lnTo>
                    <a:pt x="140" y="58"/>
                  </a:lnTo>
                  <a:lnTo>
                    <a:pt x="122" y="64"/>
                  </a:lnTo>
                  <a:lnTo>
                    <a:pt x="104" y="74"/>
                  </a:lnTo>
                  <a:lnTo>
                    <a:pt x="90" y="86"/>
                  </a:lnTo>
                  <a:lnTo>
                    <a:pt x="80" y="102"/>
                  </a:lnTo>
                  <a:lnTo>
                    <a:pt x="72" y="120"/>
                  </a:lnTo>
                  <a:lnTo>
                    <a:pt x="66" y="140"/>
                  </a:lnTo>
                  <a:lnTo>
                    <a:pt x="64" y="160"/>
                  </a:lnTo>
                  <a:lnTo>
                    <a:pt x="64" y="160"/>
                  </a:lnTo>
                  <a:lnTo>
                    <a:pt x="66" y="184"/>
                  </a:lnTo>
                  <a:lnTo>
                    <a:pt x="72" y="206"/>
                  </a:lnTo>
                  <a:lnTo>
                    <a:pt x="80" y="224"/>
                  </a:lnTo>
                  <a:lnTo>
                    <a:pt x="92" y="240"/>
                  </a:lnTo>
                  <a:lnTo>
                    <a:pt x="106" y="254"/>
                  </a:lnTo>
                  <a:lnTo>
                    <a:pt x="124" y="262"/>
                  </a:lnTo>
                  <a:lnTo>
                    <a:pt x="144" y="270"/>
                  </a:lnTo>
                  <a:lnTo>
                    <a:pt x="166" y="272"/>
                  </a:lnTo>
                  <a:lnTo>
                    <a:pt x="166" y="272"/>
                  </a:lnTo>
                  <a:lnTo>
                    <a:pt x="186" y="272"/>
                  </a:lnTo>
                  <a:lnTo>
                    <a:pt x="204" y="270"/>
                  </a:lnTo>
                  <a:lnTo>
                    <a:pt x="220" y="266"/>
                  </a:lnTo>
                  <a:lnTo>
                    <a:pt x="234" y="260"/>
                  </a:lnTo>
                  <a:lnTo>
                    <a:pt x="234" y="194"/>
                  </a:lnTo>
                  <a:lnTo>
                    <a:pt x="170" y="194"/>
                  </a:lnTo>
                  <a:lnTo>
                    <a:pt x="174" y="140"/>
                  </a:lnTo>
                  <a:lnTo>
                    <a:pt x="294" y="140"/>
                  </a:lnTo>
                  <a:lnTo>
                    <a:pt x="294" y="296"/>
                  </a:lnTo>
                  <a:close/>
                </a:path>
              </a:pathLst>
            </a:custGeom>
            <a:solidFill>
              <a:srgbClr val="0065A4"/>
            </a:solidFill>
            <a:ln w="9525">
              <a:noFill/>
              <a:round/>
              <a:headEnd/>
              <a:tailEnd/>
            </a:ln>
          </p:spPr>
          <p:txBody>
            <a:bodyPr/>
            <a:lstStyle/>
            <a:p>
              <a:pPr>
                <a:defRPr/>
              </a:pPr>
              <a:endParaRPr lang="en-US" sz="1800" dirty="0">
                <a:ea typeface="+mn-ea"/>
                <a:cs typeface="+mn-cs"/>
              </a:endParaRPr>
            </a:p>
          </p:txBody>
        </p:sp>
        <p:sp>
          <p:nvSpPr>
            <p:cNvPr id="279653" name="Freeform 101"/>
            <p:cNvSpPr>
              <a:spLocks noChangeAspect="1" noEditPoints="1"/>
            </p:cNvSpPr>
            <p:nvPr userDrawn="1"/>
          </p:nvSpPr>
          <p:spPr bwMode="gray">
            <a:xfrm>
              <a:off x="4080" y="3570"/>
              <a:ext cx="216" cy="223"/>
            </a:xfrm>
            <a:custGeom>
              <a:avLst/>
              <a:gdLst/>
              <a:ahLst/>
              <a:cxnLst>
                <a:cxn ang="0">
                  <a:pos x="58" y="132"/>
                </a:cxn>
                <a:cxn ang="0">
                  <a:pos x="60" y="142"/>
                </a:cxn>
                <a:cxn ang="0">
                  <a:pos x="70" y="158"/>
                </a:cxn>
                <a:cxn ang="0">
                  <a:pos x="84" y="170"/>
                </a:cxn>
                <a:cxn ang="0">
                  <a:pos x="102" y="176"/>
                </a:cxn>
                <a:cxn ang="0">
                  <a:pos x="112" y="176"/>
                </a:cxn>
                <a:cxn ang="0">
                  <a:pos x="144" y="172"/>
                </a:cxn>
                <a:cxn ang="0">
                  <a:pos x="170" y="150"/>
                </a:cxn>
                <a:cxn ang="0">
                  <a:pos x="208" y="180"/>
                </a:cxn>
                <a:cxn ang="0">
                  <a:pos x="188" y="200"/>
                </a:cxn>
                <a:cxn ang="0">
                  <a:pos x="164" y="214"/>
                </a:cxn>
                <a:cxn ang="0">
                  <a:pos x="140" y="222"/>
                </a:cxn>
                <a:cxn ang="0">
                  <a:pos x="112" y="224"/>
                </a:cxn>
                <a:cxn ang="0">
                  <a:pos x="90" y="222"/>
                </a:cxn>
                <a:cxn ang="0">
                  <a:pos x="50" y="206"/>
                </a:cxn>
                <a:cxn ang="0">
                  <a:pos x="20" y="178"/>
                </a:cxn>
                <a:cxn ang="0">
                  <a:pos x="2" y="136"/>
                </a:cxn>
                <a:cxn ang="0">
                  <a:pos x="0" y="112"/>
                </a:cxn>
                <a:cxn ang="0">
                  <a:pos x="8" y="66"/>
                </a:cxn>
                <a:cxn ang="0">
                  <a:pos x="32" y="32"/>
                </a:cxn>
                <a:cxn ang="0">
                  <a:pos x="68" y="8"/>
                </a:cxn>
                <a:cxn ang="0">
                  <a:pos x="110" y="0"/>
                </a:cxn>
                <a:cxn ang="0">
                  <a:pos x="134" y="2"/>
                </a:cxn>
                <a:cxn ang="0">
                  <a:pos x="174" y="18"/>
                </a:cxn>
                <a:cxn ang="0">
                  <a:pos x="200" y="46"/>
                </a:cxn>
                <a:cxn ang="0">
                  <a:pos x="214" y="90"/>
                </a:cxn>
                <a:cxn ang="0">
                  <a:pos x="216" y="132"/>
                </a:cxn>
                <a:cxn ang="0">
                  <a:pos x="158" y="88"/>
                </a:cxn>
                <a:cxn ang="0">
                  <a:pos x="154" y="70"/>
                </a:cxn>
                <a:cxn ang="0">
                  <a:pos x="144" y="56"/>
                </a:cxn>
                <a:cxn ang="0">
                  <a:pos x="128" y="48"/>
                </a:cxn>
                <a:cxn ang="0">
                  <a:pos x="108" y="46"/>
                </a:cxn>
                <a:cxn ang="0">
                  <a:pos x="98" y="46"/>
                </a:cxn>
                <a:cxn ang="0">
                  <a:pos x="82" y="52"/>
                </a:cxn>
                <a:cxn ang="0">
                  <a:pos x="68" y="64"/>
                </a:cxn>
                <a:cxn ang="0">
                  <a:pos x="60" y="80"/>
                </a:cxn>
                <a:cxn ang="0">
                  <a:pos x="158" y="88"/>
                </a:cxn>
              </a:cxnLst>
              <a:rect l="0" t="0" r="r" b="b"/>
              <a:pathLst>
                <a:path w="216" h="224">
                  <a:moveTo>
                    <a:pt x="216" y="132"/>
                  </a:moveTo>
                  <a:lnTo>
                    <a:pt x="58" y="132"/>
                  </a:lnTo>
                  <a:lnTo>
                    <a:pt x="58" y="132"/>
                  </a:lnTo>
                  <a:lnTo>
                    <a:pt x="60" y="142"/>
                  </a:lnTo>
                  <a:lnTo>
                    <a:pt x="64" y="150"/>
                  </a:lnTo>
                  <a:lnTo>
                    <a:pt x="70" y="158"/>
                  </a:lnTo>
                  <a:lnTo>
                    <a:pt x="76" y="164"/>
                  </a:lnTo>
                  <a:lnTo>
                    <a:pt x="84" y="170"/>
                  </a:lnTo>
                  <a:lnTo>
                    <a:pt x="92" y="174"/>
                  </a:lnTo>
                  <a:lnTo>
                    <a:pt x="102" y="176"/>
                  </a:lnTo>
                  <a:lnTo>
                    <a:pt x="112" y="176"/>
                  </a:lnTo>
                  <a:lnTo>
                    <a:pt x="112" y="176"/>
                  </a:lnTo>
                  <a:lnTo>
                    <a:pt x="128" y="176"/>
                  </a:lnTo>
                  <a:lnTo>
                    <a:pt x="144" y="172"/>
                  </a:lnTo>
                  <a:lnTo>
                    <a:pt x="156" y="162"/>
                  </a:lnTo>
                  <a:lnTo>
                    <a:pt x="170" y="150"/>
                  </a:lnTo>
                  <a:lnTo>
                    <a:pt x="208" y="180"/>
                  </a:lnTo>
                  <a:lnTo>
                    <a:pt x="208" y="180"/>
                  </a:lnTo>
                  <a:lnTo>
                    <a:pt x="198" y="190"/>
                  </a:lnTo>
                  <a:lnTo>
                    <a:pt x="188" y="200"/>
                  </a:lnTo>
                  <a:lnTo>
                    <a:pt x="176" y="208"/>
                  </a:lnTo>
                  <a:lnTo>
                    <a:pt x="164" y="214"/>
                  </a:lnTo>
                  <a:lnTo>
                    <a:pt x="152" y="218"/>
                  </a:lnTo>
                  <a:lnTo>
                    <a:pt x="140" y="222"/>
                  </a:lnTo>
                  <a:lnTo>
                    <a:pt x="126" y="224"/>
                  </a:lnTo>
                  <a:lnTo>
                    <a:pt x="112" y="224"/>
                  </a:lnTo>
                  <a:lnTo>
                    <a:pt x="112" y="224"/>
                  </a:lnTo>
                  <a:lnTo>
                    <a:pt x="90" y="222"/>
                  </a:lnTo>
                  <a:lnTo>
                    <a:pt x="68" y="216"/>
                  </a:lnTo>
                  <a:lnTo>
                    <a:pt x="50" y="206"/>
                  </a:lnTo>
                  <a:lnTo>
                    <a:pt x="32" y="194"/>
                  </a:lnTo>
                  <a:lnTo>
                    <a:pt x="20" y="178"/>
                  </a:lnTo>
                  <a:lnTo>
                    <a:pt x="10" y="158"/>
                  </a:lnTo>
                  <a:lnTo>
                    <a:pt x="2" y="136"/>
                  </a:lnTo>
                  <a:lnTo>
                    <a:pt x="0" y="112"/>
                  </a:lnTo>
                  <a:lnTo>
                    <a:pt x="0" y="112"/>
                  </a:lnTo>
                  <a:lnTo>
                    <a:pt x="2" y="88"/>
                  </a:lnTo>
                  <a:lnTo>
                    <a:pt x="8" y="66"/>
                  </a:lnTo>
                  <a:lnTo>
                    <a:pt x="18" y="48"/>
                  </a:lnTo>
                  <a:lnTo>
                    <a:pt x="32" y="32"/>
                  </a:lnTo>
                  <a:lnTo>
                    <a:pt x="48" y="18"/>
                  </a:lnTo>
                  <a:lnTo>
                    <a:pt x="68" y="8"/>
                  </a:lnTo>
                  <a:lnTo>
                    <a:pt x="88" y="2"/>
                  </a:lnTo>
                  <a:lnTo>
                    <a:pt x="110" y="0"/>
                  </a:lnTo>
                  <a:lnTo>
                    <a:pt x="110" y="0"/>
                  </a:lnTo>
                  <a:lnTo>
                    <a:pt x="134" y="2"/>
                  </a:lnTo>
                  <a:lnTo>
                    <a:pt x="156" y="8"/>
                  </a:lnTo>
                  <a:lnTo>
                    <a:pt x="174" y="18"/>
                  </a:lnTo>
                  <a:lnTo>
                    <a:pt x="190" y="30"/>
                  </a:lnTo>
                  <a:lnTo>
                    <a:pt x="200" y="46"/>
                  </a:lnTo>
                  <a:lnTo>
                    <a:pt x="210" y="66"/>
                  </a:lnTo>
                  <a:lnTo>
                    <a:pt x="214" y="90"/>
                  </a:lnTo>
                  <a:lnTo>
                    <a:pt x="216" y="116"/>
                  </a:lnTo>
                  <a:lnTo>
                    <a:pt x="216" y="132"/>
                  </a:lnTo>
                  <a:close/>
                  <a:moveTo>
                    <a:pt x="158" y="88"/>
                  </a:moveTo>
                  <a:lnTo>
                    <a:pt x="158" y="88"/>
                  </a:lnTo>
                  <a:lnTo>
                    <a:pt x="158" y="78"/>
                  </a:lnTo>
                  <a:lnTo>
                    <a:pt x="154" y="70"/>
                  </a:lnTo>
                  <a:lnTo>
                    <a:pt x="150" y="62"/>
                  </a:lnTo>
                  <a:lnTo>
                    <a:pt x="144" y="56"/>
                  </a:lnTo>
                  <a:lnTo>
                    <a:pt x="136" y="52"/>
                  </a:lnTo>
                  <a:lnTo>
                    <a:pt x="128" y="48"/>
                  </a:lnTo>
                  <a:lnTo>
                    <a:pt x="120" y="46"/>
                  </a:lnTo>
                  <a:lnTo>
                    <a:pt x="108" y="46"/>
                  </a:lnTo>
                  <a:lnTo>
                    <a:pt x="108" y="46"/>
                  </a:lnTo>
                  <a:lnTo>
                    <a:pt x="98" y="46"/>
                  </a:lnTo>
                  <a:lnTo>
                    <a:pt x="90" y="48"/>
                  </a:lnTo>
                  <a:lnTo>
                    <a:pt x="82" y="52"/>
                  </a:lnTo>
                  <a:lnTo>
                    <a:pt x="74" y="58"/>
                  </a:lnTo>
                  <a:lnTo>
                    <a:pt x="68" y="64"/>
                  </a:lnTo>
                  <a:lnTo>
                    <a:pt x="64" y="72"/>
                  </a:lnTo>
                  <a:lnTo>
                    <a:pt x="60" y="80"/>
                  </a:lnTo>
                  <a:lnTo>
                    <a:pt x="58" y="88"/>
                  </a:lnTo>
                  <a:lnTo>
                    <a:pt x="158" y="88"/>
                  </a:lnTo>
                  <a:close/>
                </a:path>
              </a:pathLst>
            </a:custGeom>
            <a:solidFill>
              <a:srgbClr val="0065A4"/>
            </a:solidFill>
            <a:ln w="9525">
              <a:noFill/>
              <a:round/>
              <a:headEnd/>
              <a:tailEnd/>
            </a:ln>
          </p:spPr>
          <p:txBody>
            <a:bodyPr/>
            <a:lstStyle/>
            <a:p>
              <a:pPr>
                <a:defRPr/>
              </a:pPr>
              <a:endParaRPr lang="en-US" sz="1800" dirty="0">
                <a:ea typeface="+mn-ea"/>
                <a:cs typeface="+mn-cs"/>
              </a:endParaRPr>
            </a:p>
          </p:txBody>
        </p:sp>
        <p:sp>
          <p:nvSpPr>
            <p:cNvPr id="279654" name="Freeform 102"/>
            <p:cNvSpPr>
              <a:spLocks noChangeAspect="1" noEditPoints="1"/>
            </p:cNvSpPr>
            <p:nvPr userDrawn="1"/>
          </p:nvSpPr>
          <p:spPr bwMode="gray">
            <a:xfrm>
              <a:off x="3342" y="3570"/>
              <a:ext cx="196" cy="223"/>
            </a:xfrm>
            <a:custGeom>
              <a:avLst/>
              <a:gdLst/>
              <a:ahLst/>
              <a:cxnLst>
                <a:cxn ang="0">
                  <a:pos x="196" y="218"/>
                </a:cxn>
                <a:cxn ang="0">
                  <a:pos x="144" y="198"/>
                </a:cxn>
                <a:cxn ang="0">
                  <a:pos x="138" y="204"/>
                </a:cxn>
                <a:cxn ang="0">
                  <a:pos x="114" y="218"/>
                </a:cxn>
                <a:cxn ang="0">
                  <a:pos x="78" y="224"/>
                </a:cxn>
                <a:cxn ang="0">
                  <a:pos x="62" y="224"/>
                </a:cxn>
                <a:cxn ang="0">
                  <a:pos x="36" y="216"/>
                </a:cxn>
                <a:cxn ang="0">
                  <a:pos x="14" y="200"/>
                </a:cxn>
                <a:cxn ang="0">
                  <a:pos x="2" y="176"/>
                </a:cxn>
                <a:cxn ang="0">
                  <a:pos x="0" y="160"/>
                </a:cxn>
                <a:cxn ang="0">
                  <a:pos x="4" y="136"/>
                </a:cxn>
                <a:cxn ang="0">
                  <a:pos x="12" y="118"/>
                </a:cxn>
                <a:cxn ang="0">
                  <a:pos x="28" y="104"/>
                </a:cxn>
                <a:cxn ang="0">
                  <a:pos x="46" y="96"/>
                </a:cxn>
                <a:cxn ang="0">
                  <a:pos x="88" y="86"/>
                </a:cxn>
                <a:cxn ang="0">
                  <a:pos x="130" y="84"/>
                </a:cxn>
                <a:cxn ang="0">
                  <a:pos x="140" y="82"/>
                </a:cxn>
                <a:cxn ang="0">
                  <a:pos x="140" y="72"/>
                </a:cxn>
                <a:cxn ang="0">
                  <a:pos x="134" y="60"/>
                </a:cxn>
                <a:cxn ang="0">
                  <a:pos x="124" y="50"/>
                </a:cxn>
                <a:cxn ang="0">
                  <a:pos x="106" y="46"/>
                </a:cxn>
                <a:cxn ang="0">
                  <a:pos x="96" y="46"/>
                </a:cxn>
                <a:cxn ang="0">
                  <a:pos x="66" y="52"/>
                </a:cxn>
                <a:cxn ang="0">
                  <a:pos x="40" y="68"/>
                </a:cxn>
                <a:cxn ang="0">
                  <a:pos x="6" y="34"/>
                </a:cxn>
                <a:cxn ang="0">
                  <a:pos x="28" y="18"/>
                </a:cxn>
                <a:cxn ang="0">
                  <a:pos x="76" y="2"/>
                </a:cxn>
                <a:cxn ang="0">
                  <a:pos x="100" y="0"/>
                </a:cxn>
                <a:cxn ang="0">
                  <a:pos x="144" y="6"/>
                </a:cxn>
                <a:cxn ang="0">
                  <a:pos x="174" y="22"/>
                </a:cxn>
                <a:cxn ang="0">
                  <a:pos x="190" y="46"/>
                </a:cxn>
                <a:cxn ang="0">
                  <a:pos x="196" y="80"/>
                </a:cxn>
                <a:cxn ang="0">
                  <a:pos x="140" y="126"/>
                </a:cxn>
                <a:cxn ang="0">
                  <a:pos x="132" y="126"/>
                </a:cxn>
                <a:cxn ang="0">
                  <a:pos x="96" y="128"/>
                </a:cxn>
                <a:cxn ang="0">
                  <a:pos x="74" y="134"/>
                </a:cxn>
                <a:cxn ang="0">
                  <a:pos x="60" y="146"/>
                </a:cxn>
                <a:cxn ang="0">
                  <a:pos x="58" y="156"/>
                </a:cxn>
                <a:cxn ang="0">
                  <a:pos x="62" y="168"/>
                </a:cxn>
                <a:cxn ang="0">
                  <a:pos x="70" y="176"/>
                </a:cxn>
                <a:cxn ang="0">
                  <a:pos x="84" y="180"/>
                </a:cxn>
                <a:cxn ang="0">
                  <a:pos x="114" y="174"/>
                </a:cxn>
                <a:cxn ang="0">
                  <a:pos x="128" y="164"/>
                </a:cxn>
                <a:cxn ang="0">
                  <a:pos x="138" y="152"/>
                </a:cxn>
                <a:cxn ang="0">
                  <a:pos x="140" y="134"/>
                </a:cxn>
              </a:cxnLst>
              <a:rect l="0" t="0" r="r" b="b"/>
              <a:pathLst>
                <a:path w="196" h="224">
                  <a:moveTo>
                    <a:pt x="196" y="80"/>
                  </a:moveTo>
                  <a:lnTo>
                    <a:pt x="196" y="218"/>
                  </a:lnTo>
                  <a:lnTo>
                    <a:pt x="146" y="218"/>
                  </a:lnTo>
                  <a:lnTo>
                    <a:pt x="144" y="198"/>
                  </a:lnTo>
                  <a:lnTo>
                    <a:pt x="144" y="198"/>
                  </a:lnTo>
                  <a:lnTo>
                    <a:pt x="138" y="204"/>
                  </a:lnTo>
                  <a:lnTo>
                    <a:pt x="130" y="210"/>
                  </a:lnTo>
                  <a:lnTo>
                    <a:pt x="114" y="218"/>
                  </a:lnTo>
                  <a:lnTo>
                    <a:pt x="96" y="222"/>
                  </a:lnTo>
                  <a:lnTo>
                    <a:pt x="78" y="224"/>
                  </a:lnTo>
                  <a:lnTo>
                    <a:pt x="78" y="224"/>
                  </a:lnTo>
                  <a:lnTo>
                    <a:pt x="62" y="224"/>
                  </a:lnTo>
                  <a:lnTo>
                    <a:pt x="48" y="220"/>
                  </a:lnTo>
                  <a:lnTo>
                    <a:pt x="36" y="216"/>
                  </a:lnTo>
                  <a:lnTo>
                    <a:pt x="24" y="208"/>
                  </a:lnTo>
                  <a:lnTo>
                    <a:pt x="14" y="200"/>
                  </a:lnTo>
                  <a:lnTo>
                    <a:pt x="8" y="188"/>
                  </a:lnTo>
                  <a:lnTo>
                    <a:pt x="2" y="176"/>
                  </a:lnTo>
                  <a:lnTo>
                    <a:pt x="0" y="160"/>
                  </a:lnTo>
                  <a:lnTo>
                    <a:pt x="0" y="160"/>
                  </a:lnTo>
                  <a:lnTo>
                    <a:pt x="0" y="148"/>
                  </a:lnTo>
                  <a:lnTo>
                    <a:pt x="4" y="136"/>
                  </a:lnTo>
                  <a:lnTo>
                    <a:pt x="8" y="126"/>
                  </a:lnTo>
                  <a:lnTo>
                    <a:pt x="12" y="118"/>
                  </a:lnTo>
                  <a:lnTo>
                    <a:pt x="20" y="110"/>
                  </a:lnTo>
                  <a:lnTo>
                    <a:pt x="28" y="104"/>
                  </a:lnTo>
                  <a:lnTo>
                    <a:pt x="36" y="100"/>
                  </a:lnTo>
                  <a:lnTo>
                    <a:pt x="46" y="96"/>
                  </a:lnTo>
                  <a:lnTo>
                    <a:pt x="66" y="90"/>
                  </a:lnTo>
                  <a:lnTo>
                    <a:pt x="88" y="86"/>
                  </a:lnTo>
                  <a:lnTo>
                    <a:pt x="110" y="84"/>
                  </a:lnTo>
                  <a:lnTo>
                    <a:pt x="130" y="84"/>
                  </a:lnTo>
                  <a:lnTo>
                    <a:pt x="140" y="84"/>
                  </a:lnTo>
                  <a:lnTo>
                    <a:pt x="140" y="82"/>
                  </a:lnTo>
                  <a:lnTo>
                    <a:pt x="140" y="82"/>
                  </a:lnTo>
                  <a:lnTo>
                    <a:pt x="140" y="72"/>
                  </a:lnTo>
                  <a:lnTo>
                    <a:pt x="138" y="66"/>
                  </a:lnTo>
                  <a:lnTo>
                    <a:pt x="134" y="60"/>
                  </a:lnTo>
                  <a:lnTo>
                    <a:pt x="130" y="54"/>
                  </a:lnTo>
                  <a:lnTo>
                    <a:pt x="124" y="50"/>
                  </a:lnTo>
                  <a:lnTo>
                    <a:pt x="116" y="48"/>
                  </a:lnTo>
                  <a:lnTo>
                    <a:pt x="106" y="46"/>
                  </a:lnTo>
                  <a:lnTo>
                    <a:pt x="96" y="46"/>
                  </a:lnTo>
                  <a:lnTo>
                    <a:pt x="96" y="46"/>
                  </a:lnTo>
                  <a:lnTo>
                    <a:pt x="80" y="46"/>
                  </a:lnTo>
                  <a:lnTo>
                    <a:pt x="66" y="52"/>
                  </a:lnTo>
                  <a:lnTo>
                    <a:pt x="52" y="58"/>
                  </a:lnTo>
                  <a:lnTo>
                    <a:pt x="40" y="68"/>
                  </a:lnTo>
                  <a:lnTo>
                    <a:pt x="6" y="34"/>
                  </a:lnTo>
                  <a:lnTo>
                    <a:pt x="6" y="34"/>
                  </a:lnTo>
                  <a:lnTo>
                    <a:pt x="18" y="26"/>
                  </a:lnTo>
                  <a:lnTo>
                    <a:pt x="28" y="18"/>
                  </a:lnTo>
                  <a:lnTo>
                    <a:pt x="52" y="8"/>
                  </a:lnTo>
                  <a:lnTo>
                    <a:pt x="76" y="2"/>
                  </a:lnTo>
                  <a:lnTo>
                    <a:pt x="100" y="0"/>
                  </a:lnTo>
                  <a:lnTo>
                    <a:pt x="100" y="0"/>
                  </a:lnTo>
                  <a:lnTo>
                    <a:pt x="124" y="2"/>
                  </a:lnTo>
                  <a:lnTo>
                    <a:pt x="144" y="6"/>
                  </a:lnTo>
                  <a:lnTo>
                    <a:pt x="160" y="12"/>
                  </a:lnTo>
                  <a:lnTo>
                    <a:pt x="174" y="22"/>
                  </a:lnTo>
                  <a:lnTo>
                    <a:pt x="184" y="34"/>
                  </a:lnTo>
                  <a:lnTo>
                    <a:pt x="190" y="46"/>
                  </a:lnTo>
                  <a:lnTo>
                    <a:pt x="194" y="62"/>
                  </a:lnTo>
                  <a:lnTo>
                    <a:pt x="196" y="80"/>
                  </a:lnTo>
                  <a:lnTo>
                    <a:pt x="196" y="80"/>
                  </a:lnTo>
                  <a:close/>
                  <a:moveTo>
                    <a:pt x="140" y="126"/>
                  </a:moveTo>
                  <a:lnTo>
                    <a:pt x="132" y="126"/>
                  </a:lnTo>
                  <a:lnTo>
                    <a:pt x="132" y="126"/>
                  </a:lnTo>
                  <a:lnTo>
                    <a:pt x="110" y="126"/>
                  </a:lnTo>
                  <a:lnTo>
                    <a:pt x="96" y="128"/>
                  </a:lnTo>
                  <a:lnTo>
                    <a:pt x="84" y="130"/>
                  </a:lnTo>
                  <a:lnTo>
                    <a:pt x="74" y="134"/>
                  </a:lnTo>
                  <a:lnTo>
                    <a:pt x="66" y="140"/>
                  </a:lnTo>
                  <a:lnTo>
                    <a:pt x="60" y="146"/>
                  </a:lnTo>
                  <a:lnTo>
                    <a:pt x="58" y="156"/>
                  </a:lnTo>
                  <a:lnTo>
                    <a:pt x="58" y="156"/>
                  </a:lnTo>
                  <a:lnTo>
                    <a:pt x="58" y="162"/>
                  </a:lnTo>
                  <a:lnTo>
                    <a:pt x="62" y="168"/>
                  </a:lnTo>
                  <a:lnTo>
                    <a:pt x="66" y="172"/>
                  </a:lnTo>
                  <a:lnTo>
                    <a:pt x="70" y="176"/>
                  </a:lnTo>
                  <a:lnTo>
                    <a:pt x="78" y="178"/>
                  </a:lnTo>
                  <a:lnTo>
                    <a:pt x="84" y="180"/>
                  </a:lnTo>
                  <a:lnTo>
                    <a:pt x="100" y="178"/>
                  </a:lnTo>
                  <a:lnTo>
                    <a:pt x="114" y="174"/>
                  </a:lnTo>
                  <a:lnTo>
                    <a:pt x="122" y="170"/>
                  </a:lnTo>
                  <a:lnTo>
                    <a:pt x="128" y="164"/>
                  </a:lnTo>
                  <a:lnTo>
                    <a:pt x="134" y="158"/>
                  </a:lnTo>
                  <a:lnTo>
                    <a:pt x="138" y="152"/>
                  </a:lnTo>
                  <a:lnTo>
                    <a:pt x="140" y="144"/>
                  </a:lnTo>
                  <a:lnTo>
                    <a:pt x="140" y="134"/>
                  </a:lnTo>
                  <a:lnTo>
                    <a:pt x="140" y="126"/>
                  </a:lnTo>
                  <a:close/>
                </a:path>
              </a:pathLst>
            </a:custGeom>
            <a:solidFill>
              <a:srgbClr val="0065A4"/>
            </a:solidFill>
            <a:ln w="9525">
              <a:noFill/>
              <a:round/>
              <a:headEnd/>
              <a:tailEnd/>
            </a:ln>
          </p:spPr>
          <p:txBody>
            <a:bodyPr/>
            <a:lstStyle/>
            <a:p>
              <a:pPr>
                <a:defRPr/>
              </a:pPr>
              <a:endParaRPr lang="en-US" sz="1800" dirty="0">
                <a:ea typeface="+mn-ea"/>
                <a:cs typeface="+mn-cs"/>
              </a:endParaRPr>
            </a:p>
          </p:txBody>
        </p:sp>
        <p:sp>
          <p:nvSpPr>
            <p:cNvPr id="279655" name="Freeform 103"/>
            <p:cNvSpPr>
              <a:spLocks noChangeAspect="1" noEditPoints="1"/>
            </p:cNvSpPr>
            <p:nvPr userDrawn="1"/>
          </p:nvSpPr>
          <p:spPr bwMode="gray">
            <a:xfrm>
              <a:off x="4402" y="3735"/>
              <a:ext cx="58" cy="56"/>
            </a:xfrm>
            <a:custGeom>
              <a:avLst/>
              <a:gdLst/>
              <a:ahLst/>
              <a:cxnLst>
                <a:cxn ang="0">
                  <a:pos x="6" y="28"/>
                </a:cxn>
                <a:cxn ang="0">
                  <a:pos x="14" y="12"/>
                </a:cxn>
                <a:cxn ang="0">
                  <a:pos x="30" y="4"/>
                </a:cxn>
                <a:cxn ang="0">
                  <a:pos x="38" y="6"/>
                </a:cxn>
                <a:cxn ang="0">
                  <a:pos x="52" y="18"/>
                </a:cxn>
                <a:cxn ang="0">
                  <a:pos x="54" y="28"/>
                </a:cxn>
                <a:cxn ang="0">
                  <a:pos x="46" y="46"/>
                </a:cxn>
                <a:cxn ang="0">
                  <a:pos x="30" y="52"/>
                </a:cxn>
                <a:cxn ang="0">
                  <a:pos x="20" y="50"/>
                </a:cxn>
                <a:cxn ang="0">
                  <a:pos x="8" y="38"/>
                </a:cxn>
                <a:cxn ang="0">
                  <a:pos x="6" y="28"/>
                </a:cxn>
                <a:cxn ang="0">
                  <a:pos x="30" y="56"/>
                </a:cxn>
                <a:cxn ang="0">
                  <a:pos x="50" y="48"/>
                </a:cxn>
                <a:cxn ang="0">
                  <a:pos x="58" y="34"/>
                </a:cxn>
                <a:cxn ang="0">
                  <a:pos x="58" y="28"/>
                </a:cxn>
                <a:cxn ang="0">
                  <a:pos x="56" y="16"/>
                </a:cxn>
                <a:cxn ang="0">
                  <a:pos x="42" y="2"/>
                </a:cxn>
                <a:cxn ang="0">
                  <a:pos x="30" y="0"/>
                </a:cxn>
                <a:cxn ang="0">
                  <a:pos x="10" y="8"/>
                </a:cxn>
                <a:cxn ang="0">
                  <a:pos x="2" y="22"/>
                </a:cxn>
                <a:cxn ang="0">
                  <a:pos x="0" y="28"/>
                </a:cxn>
                <a:cxn ang="0">
                  <a:pos x="4" y="40"/>
                </a:cxn>
                <a:cxn ang="0">
                  <a:pos x="18" y="54"/>
                </a:cxn>
                <a:cxn ang="0">
                  <a:pos x="30" y="56"/>
                </a:cxn>
                <a:cxn ang="0">
                  <a:pos x="30" y="30"/>
                </a:cxn>
                <a:cxn ang="0">
                  <a:pos x="44" y="44"/>
                </a:cxn>
                <a:cxn ang="0">
                  <a:pos x="34" y="30"/>
                </a:cxn>
                <a:cxn ang="0">
                  <a:pos x="42" y="24"/>
                </a:cxn>
                <a:cxn ang="0">
                  <a:pos x="44" y="22"/>
                </a:cxn>
                <a:cxn ang="0">
                  <a:pos x="40" y="14"/>
                </a:cxn>
                <a:cxn ang="0">
                  <a:pos x="32" y="12"/>
                </a:cxn>
                <a:cxn ang="0">
                  <a:pos x="18" y="44"/>
                </a:cxn>
                <a:cxn ang="0">
                  <a:pos x="24" y="30"/>
                </a:cxn>
                <a:cxn ang="0">
                  <a:pos x="24" y="16"/>
                </a:cxn>
                <a:cxn ang="0">
                  <a:pos x="30" y="16"/>
                </a:cxn>
                <a:cxn ang="0">
                  <a:pos x="38" y="18"/>
                </a:cxn>
                <a:cxn ang="0">
                  <a:pos x="38" y="20"/>
                </a:cxn>
                <a:cxn ang="0">
                  <a:pos x="36" y="26"/>
                </a:cxn>
                <a:cxn ang="0">
                  <a:pos x="24" y="26"/>
                </a:cxn>
              </a:cxnLst>
              <a:rect l="0" t="0" r="r" b="b"/>
              <a:pathLst>
                <a:path w="58" h="56">
                  <a:moveTo>
                    <a:pt x="6" y="28"/>
                  </a:moveTo>
                  <a:lnTo>
                    <a:pt x="6" y="28"/>
                  </a:lnTo>
                  <a:lnTo>
                    <a:pt x="8" y="18"/>
                  </a:lnTo>
                  <a:lnTo>
                    <a:pt x="14" y="12"/>
                  </a:lnTo>
                  <a:lnTo>
                    <a:pt x="20" y="6"/>
                  </a:lnTo>
                  <a:lnTo>
                    <a:pt x="30" y="4"/>
                  </a:lnTo>
                  <a:lnTo>
                    <a:pt x="30" y="4"/>
                  </a:lnTo>
                  <a:lnTo>
                    <a:pt x="38" y="6"/>
                  </a:lnTo>
                  <a:lnTo>
                    <a:pt x="46" y="12"/>
                  </a:lnTo>
                  <a:lnTo>
                    <a:pt x="52" y="18"/>
                  </a:lnTo>
                  <a:lnTo>
                    <a:pt x="54" y="28"/>
                  </a:lnTo>
                  <a:lnTo>
                    <a:pt x="54" y="28"/>
                  </a:lnTo>
                  <a:lnTo>
                    <a:pt x="52" y="38"/>
                  </a:lnTo>
                  <a:lnTo>
                    <a:pt x="46" y="46"/>
                  </a:lnTo>
                  <a:lnTo>
                    <a:pt x="38" y="50"/>
                  </a:lnTo>
                  <a:lnTo>
                    <a:pt x="30" y="52"/>
                  </a:lnTo>
                  <a:lnTo>
                    <a:pt x="30" y="52"/>
                  </a:lnTo>
                  <a:lnTo>
                    <a:pt x="20" y="50"/>
                  </a:lnTo>
                  <a:lnTo>
                    <a:pt x="14" y="46"/>
                  </a:lnTo>
                  <a:lnTo>
                    <a:pt x="8" y="38"/>
                  </a:lnTo>
                  <a:lnTo>
                    <a:pt x="6" y="28"/>
                  </a:lnTo>
                  <a:lnTo>
                    <a:pt x="6" y="28"/>
                  </a:lnTo>
                  <a:close/>
                  <a:moveTo>
                    <a:pt x="30" y="56"/>
                  </a:moveTo>
                  <a:lnTo>
                    <a:pt x="30" y="56"/>
                  </a:lnTo>
                  <a:lnTo>
                    <a:pt x="42" y="54"/>
                  </a:lnTo>
                  <a:lnTo>
                    <a:pt x="50" y="48"/>
                  </a:lnTo>
                  <a:lnTo>
                    <a:pt x="56" y="40"/>
                  </a:lnTo>
                  <a:lnTo>
                    <a:pt x="58" y="34"/>
                  </a:lnTo>
                  <a:lnTo>
                    <a:pt x="58" y="28"/>
                  </a:lnTo>
                  <a:lnTo>
                    <a:pt x="58" y="28"/>
                  </a:lnTo>
                  <a:lnTo>
                    <a:pt x="58" y="22"/>
                  </a:lnTo>
                  <a:lnTo>
                    <a:pt x="56" y="16"/>
                  </a:lnTo>
                  <a:lnTo>
                    <a:pt x="50" y="8"/>
                  </a:lnTo>
                  <a:lnTo>
                    <a:pt x="42" y="2"/>
                  </a:lnTo>
                  <a:lnTo>
                    <a:pt x="30" y="0"/>
                  </a:lnTo>
                  <a:lnTo>
                    <a:pt x="30" y="0"/>
                  </a:lnTo>
                  <a:lnTo>
                    <a:pt x="18" y="2"/>
                  </a:lnTo>
                  <a:lnTo>
                    <a:pt x="10" y="8"/>
                  </a:lnTo>
                  <a:lnTo>
                    <a:pt x="4" y="16"/>
                  </a:lnTo>
                  <a:lnTo>
                    <a:pt x="2" y="22"/>
                  </a:lnTo>
                  <a:lnTo>
                    <a:pt x="0" y="28"/>
                  </a:lnTo>
                  <a:lnTo>
                    <a:pt x="0" y="28"/>
                  </a:lnTo>
                  <a:lnTo>
                    <a:pt x="2" y="34"/>
                  </a:lnTo>
                  <a:lnTo>
                    <a:pt x="4" y="40"/>
                  </a:lnTo>
                  <a:lnTo>
                    <a:pt x="10" y="48"/>
                  </a:lnTo>
                  <a:lnTo>
                    <a:pt x="18" y="54"/>
                  </a:lnTo>
                  <a:lnTo>
                    <a:pt x="30" y="56"/>
                  </a:lnTo>
                  <a:lnTo>
                    <a:pt x="30" y="56"/>
                  </a:lnTo>
                  <a:close/>
                  <a:moveTo>
                    <a:pt x="24" y="30"/>
                  </a:moveTo>
                  <a:lnTo>
                    <a:pt x="30" y="30"/>
                  </a:lnTo>
                  <a:lnTo>
                    <a:pt x="38" y="44"/>
                  </a:lnTo>
                  <a:lnTo>
                    <a:pt x="44" y="44"/>
                  </a:lnTo>
                  <a:lnTo>
                    <a:pt x="34" y="30"/>
                  </a:lnTo>
                  <a:lnTo>
                    <a:pt x="34" y="30"/>
                  </a:lnTo>
                  <a:lnTo>
                    <a:pt x="40" y="28"/>
                  </a:lnTo>
                  <a:lnTo>
                    <a:pt x="42" y="24"/>
                  </a:lnTo>
                  <a:lnTo>
                    <a:pt x="44" y="22"/>
                  </a:lnTo>
                  <a:lnTo>
                    <a:pt x="44" y="22"/>
                  </a:lnTo>
                  <a:lnTo>
                    <a:pt x="42" y="16"/>
                  </a:lnTo>
                  <a:lnTo>
                    <a:pt x="40" y="14"/>
                  </a:lnTo>
                  <a:lnTo>
                    <a:pt x="36" y="12"/>
                  </a:lnTo>
                  <a:lnTo>
                    <a:pt x="32" y="12"/>
                  </a:lnTo>
                  <a:lnTo>
                    <a:pt x="18" y="12"/>
                  </a:lnTo>
                  <a:lnTo>
                    <a:pt x="18" y="44"/>
                  </a:lnTo>
                  <a:lnTo>
                    <a:pt x="24" y="44"/>
                  </a:lnTo>
                  <a:lnTo>
                    <a:pt x="24" y="30"/>
                  </a:lnTo>
                  <a:close/>
                  <a:moveTo>
                    <a:pt x="24" y="26"/>
                  </a:moveTo>
                  <a:lnTo>
                    <a:pt x="24" y="16"/>
                  </a:lnTo>
                  <a:lnTo>
                    <a:pt x="30" y="16"/>
                  </a:lnTo>
                  <a:lnTo>
                    <a:pt x="30" y="16"/>
                  </a:lnTo>
                  <a:lnTo>
                    <a:pt x="36" y="16"/>
                  </a:lnTo>
                  <a:lnTo>
                    <a:pt x="38" y="18"/>
                  </a:lnTo>
                  <a:lnTo>
                    <a:pt x="38" y="20"/>
                  </a:lnTo>
                  <a:lnTo>
                    <a:pt x="38" y="20"/>
                  </a:lnTo>
                  <a:lnTo>
                    <a:pt x="38" y="24"/>
                  </a:lnTo>
                  <a:lnTo>
                    <a:pt x="36" y="26"/>
                  </a:lnTo>
                  <a:lnTo>
                    <a:pt x="30" y="26"/>
                  </a:lnTo>
                  <a:lnTo>
                    <a:pt x="24" y="26"/>
                  </a:lnTo>
                  <a:close/>
                </a:path>
              </a:pathLst>
            </a:custGeom>
            <a:solidFill>
              <a:srgbClr val="0065A4"/>
            </a:solidFill>
            <a:ln w="9525">
              <a:noFill/>
              <a:round/>
              <a:headEnd/>
              <a:tailEnd/>
            </a:ln>
          </p:spPr>
          <p:txBody>
            <a:bodyPr/>
            <a:lstStyle/>
            <a:p>
              <a:pPr>
                <a:defRPr/>
              </a:pPr>
              <a:endParaRPr lang="en-US" sz="1800" dirty="0">
                <a:ea typeface="+mn-ea"/>
                <a:cs typeface="+mn-cs"/>
              </a:endParaRPr>
            </a:p>
          </p:txBody>
        </p:sp>
      </p:grpSp>
      <p:sp>
        <p:nvSpPr>
          <p:cNvPr id="1029" name="Rectangle 5"/>
          <p:cNvSpPr>
            <a:spLocks noGrp="1" noChangeArrowheads="1"/>
          </p:cNvSpPr>
          <p:nvPr>
            <p:ph type="ftr" sz="quarter" idx="3"/>
          </p:nvPr>
        </p:nvSpPr>
        <p:spPr bwMode="gray">
          <a:xfrm>
            <a:off x="5791200" y="6490389"/>
            <a:ext cx="6096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lnSpc>
                <a:spcPct val="100000"/>
              </a:lnSpc>
              <a:spcBef>
                <a:spcPct val="0"/>
              </a:spcBef>
              <a:spcAft>
                <a:spcPct val="0"/>
              </a:spcAft>
              <a:defRPr sz="800" b="0">
                <a:solidFill>
                  <a:srgbClr val="00529B"/>
                </a:solidFill>
                <a:ea typeface="+mn-ea"/>
                <a:cs typeface="+mn-cs"/>
              </a:defRPr>
            </a:lvl1pPr>
          </a:lstStyle>
          <a:p>
            <a:pPr>
              <a:defRPr/>
            </a:pPr>
            <a:r>
              <a:rPr lang="en-US" dirty="0"/>
              <a:t> </a:t>
            </a:r>
            <a:fld id="{E1E29525-C903-49F9-BB30-68358B75B689}" type="slidenum">
              <a:rPr lang="en-US"/>
              <a:pPr>
                <a:defRPr/>
              </a:pPr>
              <a:t>‹#›</a:t>
            </a:fld>
            <a:endParaRPr lang="en-US" dirty="0"/>
          </a:p>
        </p:txBody>
      </p:sp>
    </p:spTree>
    <p:extLst>
      <p:ext uri="{BB962C8B-B14F-4D97-AF65-F5344CB8AC3E}">
        <p14:creationId xmlns:p14="http://schemas.microsoft.com/office/powerpoint/2010/main" val="55658444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Lst>
  <p:transition/>
  <p:hf sldNum="0" hdr="0" dt="0"/>
  <p:txStyles>
    <p:titleStyle>
      <a:lvl1pPr algn="l" rtl="0" eaLnBrk="1" fontAlgn="base" hangingPunct="1">
        <a:lnSpc>
          <a:spcPct val="90000"/>
        </a:lnSpc>
        <a:spcBef>
          <a:spcPct val="0"/>
        </a:spcBef>
        <a:spcAft>
          <a:spcPct val="0"/>
        </a:spcAft>
        <a:defRPr lang="en-US" sz="3200" b="1" smtClean="0">
          <a:solidFill>
            <a:srgbClr val="00529B"/>
          </a:solidFill>
          <a:latin typeface="+mj-lt"/>
          <a:ea typeface="+mj-ea"/>
          <a:cs typeface="+mj-cs"/>
        </a:defRPr>
      </a:lvl1pPr>
      <a:lvl2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2pPr>
      <a:lvl3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3pPr>
      <a:lvl4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4pPr>
      <a:lvl5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5pPr>
      <a:lvl6pPr marL="457200"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6pPr>
      <a:lvl7pPr marL="914400"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7pPr>
      <a:lvl8pPr marL="1371600"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8pPr>
      <a:lvl9pPr marL="1828800"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9pPr>
    </p:titleStyle>
    <p:bodyStyle>
      <a:lvl1pPr marL="347663" indent="-347663" algn="l" rtl="0" eaLnBrk="1" fontAlgn="base" hangingPunct="1">
        <a:lnSpc>
          <a:spcPct val="90000"/>
        </a:lnSpc>
        <a:spcBef>
          <a:spcPct val="30000"/>
        </a:spcBef>
        <a:spcAft>
          <a:spcPct val="10000"/>
        </a:spcAft>
        <a:buClr>
          <a:srgbClr val="00529B"/>
        </a:buClr>
        <a:buFont typeface="Times" pitchFamily="18" charset="0"/>
        <a:buChar char="•"/>
        <a:defRPr sz="2800">
          <a:solidFill>
            <a:schemeClr val="tx1"/>
          </a:solidFill>
          <a:latin typeface="+mn-lt"/>
          <a:ea typeface="+mn-ea"/>
          <a:cs typeface="+mn-cs"/>
        </a:defRPr>
      </a:lvl1pPr>
      <a:lvl2pPr marL="635000" indent="-173038" algn="l" rtl="0" eaLnBrk="1" fontAlgn="base" hangingPunct="1">
        <a:lnSpc>
          <a:spcPct val="90000"/>
        </a:lnSpc>
        <a:spcBef>
          <a:spcPct val="30000"/>
        </a:spcBef>
        <a:spcAft>
          <a:spcPct val="10000"/>
        </a:spcAft>
        <a:buClr>
          <a:schemeClr val="tx1"/>
        </a:buClr>
        <a:buFont typeface="Arial" charset="0"/>
        <a:buChar char="-"/>
        <a:defRPr sz="2400">
          <a:solidFill>
            <a:schemeClr val="tx1"/>
          </a:solidFill>
          <a:latin typeface="+mn-lt"/>
          <a:ea typeface="+mn-ea"/>
          <a:cs typeface="+mn-cs"/>
        </a:defRPr>
      </a:lvl2pPr>
      <a:lvl3pPr marL="922338" indent="-173038"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3pPr>
      <a:lvl4pPr marL="1209675" indent="-173038" algn="l" rtl="0" eaLnBrk="1" fontAlgn="base" hangingPunct="1">
        <a:lnSpc>
          <a:spcPct val="90000"/>
        </a:lnSpc>
        <a:spcBef>
          <a:spcPct val="30000"/>
        </a:spcBef>
        <a:spcAft>
          <a:spcPct val="10000"/>
        </a:spcAft>
        <a:buClr>
          <a:schemeClr val="tx1"/>
        </a:buClr>
        <a:buFont typeface="Arial" charset="0"/>
        <a:buChar char="-"/>
        <a:defRPr sz="2000">
          <a:solidFill>
            <a:schemeClr val="tx1"/>
          </a:solidFill>
          <a:latin typeface="+mn-lt"/>
          <a:ea typeface="+mn-ea"/>
          <a:cs typeface="+mn-cs"/>
        </a:defRPr>
      </a:lvl4pPr>
      <a:lvl5pPr marL="1497013" indent="-173038"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5pPr>
      <a:lvl6pPr marL="1954213" indent="-173038"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6pPr>
      <a:lvl7pPr marL="2411413" indent="-173038"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7pPr>
      <a:lvl8pPr marL="2868613" indent="-173038"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8pPr>
      <a:lvl9pPr marL="3325813" indent="-173038"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tom.andriola@ucop.edu" TargetMode="External"/><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hyperlink" Target="https://www.google.com/imgres?imgurl=https://thumbs.dreamstime.com/b/man-sitting-box-working-laptop-computer-chair-56207948.jpg&amp;imgrefurl=https://www.dreamstime.com/stock-photo-man-sitting-box-working-laptop-computer-chair-image56207948&amp;docid=6um3lKaNecqDOM&amp;tbnid=3gvjHrdxpNYvsM:&amp;vet=1&amp;w=800&amp;h=533&amp;bih=899&amp;biw=1986&amp;ved=0ahUKEwiV99HGxtzcAhUaITQIHWZQDKEQMwg1KAAwAA&amp;iact=c&amp;ictx=1" TargetMode="Externa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fathertheo.files.wordpress.com/2011/01/martin-luther-king.jp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www.google.com/url?sa=i&amp;rct=j&amp;q=&amp;esrc=s&amp;frm=1&amp;source=images&amp;cd=&amp;cad=rja&amp;uact=8&amp;ved=0CAcQjRw&amp;url=http://blogs.ubc.ca/etec530leadingchange/learning-topics/kotters-model/&amp;ei=G1m7VPmLGNGyyATH3oLgDg&amp;bvm=bv.83829542,d.aWw&amp;psig=AFQjCNGfh-kwMBEGN0DITkNxXC2IRhyEsQ&amp;ust=1421650585703076"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tags" Target="../tags/tag7.xml"/><Relationship Id="rId13" Type="http://schemas.openxmlformats.org/officeDocument/2006/relationships/slideLayout" Target="../slideLayouts/slideLayout2.xml"/><Relationship Id="rId3" Type="http://schemas.openxmlformats.org/officeDocument/2006/relationships/tags" Target="../tags/tag2.xml"/><Relationship Id="rId7" Type="http://schemas.openxmlformats.org/officeDocument/2006/relationships/tags" Target="../tags/tag6.xml"/><Relationship Id="rId12" Type="http://schemas.openxmlformats.org/officeDocument/2006/relationships/tags" Target="../tags/tag11.xml"/><Relationship Id="rId17" Type="http://schemas.openxmlformats.org/officeDocument/2006/relationships/image" Target="../media/image36.emf"/><Relationship Id="rId2" Type="http://schemas.openxmlformats.org/officeDocument/2006/relationships/tags" Target="../tags/tag1.xml"/><Relationship Id="rId16" Type="http://schemas.openxmlformats.org/officeDocument/2006/relationships/oleObject" Target="../embeddings/oleObject2.bin"/><Relationship Id="rId1" Type="http://schemas.openxmlformats.org/officeDocument/2006/relationships/vmlDrawing" Target="../drawings/vmlDrawing1.vml"/><Relationship Id="rId6" Type="http://schemas.openxmlformats.org/officeDocument/2006/relationships/tags" Target="../tags/tag5.xml"/><Relationship Id="rId11" Type="http://schemas.openxmlformats.org/officeDocument/2006/relationships/tags" Target="../tags/tag10.xml"/><Relationship Id="rId5" Type="http://schemas.openxmlformats.org/officeDocument/2006/relationships/tags" Target="../tags/tag4.xml"/><Relationship Id="rId15" Type="http://schemas.openxmlformats.org/officeDocument/2006/relationships/image" Target="../media/image35.emf"/><Relationship Id="rId10" Type="http://schemas.openxmlformats.org/officeDocument/2006/relationships/tags" Target="../tags/tag9.xml"/><Relationship Id="rId4" Type="http://schemas.openxmlformats.org/officeDocument/2006/relationships/tags" Target="../tags/tag3.xml"/><Relationship Id="rId9" Type="http://schemas.openxmlformats.org/officeDocument/2006/relationships/tags" Target="../tags/tag8.xml"/><Relationship Id="rId14" Type="http://schemas.openxmlformats.org/officeDocument/2006/relationships/oleObject" Target="../embeddings/oleObject1.bin"/></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www.google.com/url?sa=i&amp;rct=j&amp;q=&amp;esrc=s&amp;source=images&amp;cd=&amp;cad=rja&amp;uact=8&amp;ved=0ahUKEwj297S03JzQAhXor1QKHY5RCeAQjRwIBw&amp;url=http://conversioninsights.net/training/&amp;bvm=bv.138169073,d.cGc&amp;psig=AFQjCNEZ_KnZQ9xwIkFQ7fQyz-qYoD72MA&amp;ust=1478816901373608"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www.google.com/url?sa=i&amp;rct=j&amp;q=&amp;esrc=s&amp;source=images&amp;cd=&amp;cad=rja&amp;uact=8&amp;ved=0ahUKEwj297S03JzQAhXor1QKHY5RCeAQjRwIBw&amp;url=http://conversioninsights.net/training/&amp;bvm=bv.138169073,d.cGc&amp;psig=AFQjCNEZ_KnZQ9xwIkFQ7fQyz-qYoD72MA&amp;ust=1478816901373608"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mailto:tom.andriola@ucop.edu" TargetMode="Externa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hyperlink" Target="mailto:tom.andriola@ucop.edu" TargetMode="External"/><Relationship Id="rId2" Type="http://schemas.openxmlformats.org/officeDocument/2006/relationships/hyperlink" Target="https://creativecommons.org/licenses/by/4.0/"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otalcloudconnections.com/wp-content/uploads/2013/02/10905732_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4" y="2"/>
            <a:ext cx="8914258" cy="685896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6111" y="81771"/>
            <a:ext cx="6410531" cy="1323439"/>
          </a:xfrm>
          <a:prstGeom prst="rect">
            <a:avLst/>
          </a:prstGeom>
          <a:solidFill>
            <a:schemeClr val="bg1">
              <a:lumMod val="95000"/>
              <a:alpha val="52000"/>
            </a:schemeClr>
          </a:solidFill>
        </p:spPr>
        <p:txBody>
          <a:bodyPr wrap="square" rtlCol="0">
            <a:spAutoFit/>
          </a:bodyPr>
          <a:lstStyle/>
          <a:p>
            <a:pPr defTabSz="457200"/>
            <a:r>
              <a:rPr lang="en-US" sz="4000" b="1" i="1" dirty="0">
                <a:solidFill>
                  <a:srgbClr val="FF0000"/>
                </a:solidFill>
                <a:latin typeface="Segoe Script" panose="020B0504020000000003" pitchFamily="34" charset="0"/>
              </a:rPr>
              <a:t>Positioning IT to Lead Strategic Change </a:t>
            </a:r>
          </a:p>
        </p:txBody>
      </p:sp>
      <p:sp>
        <p:nvSpPr>
          <p:cNvPr id="6" name="TextBox 5"/>
          <p:cNvSpPr txBox="1"/>
          <p:nvPr/>
        </p:nvSpPr>
        <p:spPr>
          <a:xfrm>
            <a:off x="9044446" y="81771"/>
            <a:ext cx="2977097" cy="2554545"/>
          </a:xfrm>
          <a:prstGeom prst="rect">
            <a:avLst/>
          </a:prstGeom>
          <a:noFill/>
        </p:spPr>
        <p:txBody>
          <a:bodyPr wrap="none" rtlCol="0">
            <a:spAutoFit/>
          </a:bodyPr>
          <a:lstStyle/>
          <a:p>
            <a:pPr defTabSz="457200"/>
            <a:r>
              <a:rPr lang="en-US" sz="1600" dirty="0">
                <a:solidFill>
                  <a:schemeClr val="bg1"/>
                </a:solidFill>
                <a:latin typeface="Arial"/>
              </a:rPr>
              <a:t>Tom Andriola</a:t>
            </a:r>
          </a:p>
          <a:p>
            <a:pPr defTabSz="457200"/>
            <a:r>
              <a:rPr lang="en-US" sz="1600" dirty="0">
                <a:solidFill>
                  <a:schemeClr val="bg1"/>
                </a:solidFill>
                <a:latin typeface="Arial"/>
              </a:rPr>
              <a:t>VP &amp; CIO</a:t>
            </a:r>
          </a:p>
          <a:p>
            <a:pPr defTabSz="457200"/>
            <a:r>
              <a:rPr lang="en-US" sz="1600" dirty="0">
                <a:solidFill>
                  <a:schemeClr val="bg1"/>
                </a:solidFill>
                <a:latin typeface="Arial"/>
              </a:rPr>
              <a:t>University of California System</a:t>
            </a:r>
          </a:p>
          <a:p>
            <a:pPr defTabSz="457200"/>
            <a:r>
              <a:rPr lang="en-US" sz="1600" dirty="0">
                <a:solidFill>
                  <a:schemeClr val="bg1"/>
                </a:solidFill>
                <a:latin typeface="Arial"/>
              </a:rPr>
              <a:t>CIO, UC Health</a:t>
            </a:r>
          </a:p>
          <a:p>
            <a:pPr defTabSz="457200"/>
            <a:r>
              <a:rPr lang="en-US" sz="1600" dirty="0">
                <a:solidFill>
                  <a:schemeClr val="bg1"/>
                </a:solidFill>
                <a:latin typeface="Arial"/>
              </a:rPr>
              <a:t>Advisor, Calit2, UCSD/UCI</a:t>
            </a:r>
          </a:p>
          <a:p>
            <a:pPr defTabSz="457200"/>
            <a:r>
              <a:rPr lang="en-US" sz="1600" dirty="0">
                <a:solidFill>
                  <a:schemeClr val="bg1"/>
                </a:solidFill>
                <a:latin typeface="Arial"/>
              </a:rPr>
              <a:t>Advisor, CDI2, UC Health</a:t>
            </a:r>
          </a:p>
          <a:p>
            <a:pPr defTabSz="457200"/>
            <a:r>
              <a:rPr lang="en-US" sz="1600" dirty="0">
                <a:solidFill>
                  <a:schemeClr val="bg1"/>
                </a:solidFill>
                <a:latin typeface="Arial"/>
              </a:rPr>
              <a:t>Senior Advisor, IIFH, UC Davis</a:t>
            </a:r>
          </a:p>
          <a:p>
            <a:pPr defTabSz="457200"/>
            <a:endParaRPr lang="en-US" sz="1600" dirty="0">
              <a:solidFill>
                <a:schemeClr val="bg1"/>
              </a:solidFill>
              <a:latin typeface="Arial"/>
            </a:endParaRPr>
          </a:p>
          <a:p>
            <a:pPr defTabSz="457200"/>
            <a:r>
              <a:rPr lang="en-US" sz="1600" dirty="0">
                <a:solidFill>
                  <a:schemeClr val="bg1"/>
                </a:solidFill>
                <a:latin typeface="Arial"/>
                <a:hlinkClick r:id="rId3">
                  <a:extLst>
                    <a:ext uri="{A12FA001-AC4F-418D-AE19-62706E023703}">
                      <ahyp:hlinkClr xmlns:ahyp="http://schemas.microsoft.com/office/drawing/2018/hyperlinkcolor" val="tx"/>
                    </a:ext>
                  </a:extLst>
                </a:hlinkClick>
              </a:rPr>
              <a:t>tom.andriola@ucop.edu</a:t>
            </a:r>
            <a:endParaRPr lang="en-US" sz="1600" dirty="0">
              <a:solidFill>
                <a:schemeClr val="bg1"/>
              </a:solidFill>
              <a:latin typeface="Arial"/>
            </a:endParaRPr>
          </a:p>
          <a:p>
            <a:pPr defTabSz="457200"/>
            <a:endParaRPr lang="en-US" sz="1600" dirty="0">
              <a:solidFill>
                <a:srgbClr val="535353"/>
              </a:solidFill>
              <a:latin typeface="Arial"/>
            </a:endParaRPr>
          </a:p>
        </p:txBody>
      </p:sp>
      <p:sp>
        <p:nvSpPr>
          <p:cNvPr id="7" name="Slide Number Placeholder 5"/>
          <p:cNvSpPr txBox="1">
            <a:spLocks/>
          </p:cNvSpPr>
          <p:nvPr/>
        </p:nvSpPr>
        <p:spPr>
          <a:xfrm>
            <a:off x="9117098" y="2817955"/>
            <a:ext cx="1190872" cy="169277"/>
          </a:xfrm>
          <a:prstGeom prst="rect">
            <a:avLst/>
          </a:prstGeom>
        </p:spPr>
        <p:txBody>
          <a:bodyPr wrap="square" lIns="0" tIns="0" rIns="0" bIns="0" anchor="t" anchorCtr="0">
            <a:spAutoFit/>
          </a:bodyPr>
          <a:lstStyle>
            <a:defPPr>
              <a:defRPr lang="en-US"/>
            </a:defPPr>
            <a:lvl1pPr marL="0" algn="l" defTabSz="457200" rtl="0" eaLnBrk="1" latinLnBrk="0" hangingPunct="1">
              <a:defRPr sz="900" kern="1200" baseline="0">
                <a:solidFill>
                  <a:schemeClr val="bg2">
                    <a:lumMod val="50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dirty="0">
                <a:solidFill>
                  <a:schemeClr val="bg1"/>
                </a:solidFill>
              </a:rPr>
              <a:t>@</a:t>
            </a:r>
            <a:r>
              <a:rPr lang="en-US" sz="1100" dirty="0" err="1">
                <a:solidFill>
                  <a:schemeClr val="bg1"/>
                </a:solidFill>
              </a:rPr>
              <a:t>Andriola_UC</a:t>
            </a:r>
            <a:endParaRPr lang="en-US" sz="1100" dirty="0">
              <a:solidFill>
                <a:schemeClr val="bg1"/>
              </a:solidFill>
            </a:endParaRPr>
          </a:p>
        </p:txBody>
      </p:sp>
    </p:spTree>
    <p:extLst>
      <p:ext uri="{BB962C8B-B14F-4D97-AF65-F5344CB8AC3E}">
        <p14:creationId xmlns:p14="http://schemas.microsoft.com/office/powerpoint/2010/main" val="1265573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055A2E01-98E8-4D36-85E0-7FF4FAB0C062}"/>
              </a:ext>
            </a:extLst>
          </p:cNvPr>
          <p:cNvSpPr txBox="1">
            <a:spLocks/>
          </p:cNvSpPr>
          <p:nvPr/>
        </p:nvSpPr>
        <p:spPr>
          <a:xfrm>
            <a:off x="1978881" y="336705"/>
            <a:ext cx="7903508" cy="4038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200" i="1" dirty="0">
              <a:solidFill>
                <a:srgbClr val="0070C0"/>
              </a:solidFill>
            </a:endParaRPr>
          </a:p>
        </p:txBody>
      </p:sp>
      <p:pic>
        <p:nvPicPr>
          <p:cNvPr id="5" name="Picture 4">
            <a:extLst>
              <a:ext uri="{FF2B5EF4-FFF2-40B4-BE49-F238E27FC236}">
                <a16:creationId xmlns:a16="http://schemas.microsoft.com/office/drawing/2014/main" id="{B31FEF29-AE3E-4667-88AA-2E73B668C5B7}"/>
              </a:ext>
            </a:extLst>
          </p:cNvPr>
          <p:cNvPicPr>
            <a:picLocks noChangeAspect="1"/>
          </p:cNvPicPr>
          <p:nvPr/>
        </p:nvPicPr>
        <p:blipFill>
          <a:blip r:embed="rId2"/>
          <a:stretch>
            <a:fillRect/>
          </a:stretch>
        </p:blipFill>
        <p:spPr>
          <a:xfrm>
            <a:off x="355021" y="663963"/>
            <a:ext cx="9220837" cy="5255573"/>
          </a:xfrm>
          <a:prstGeom prst="rect">
            <a:avLst/>
          </a:prstGeom>
        </p:spPr>
      </p:pic>
    </p:spTree>
    <p:extLst>
      <p:ext uri="{BB962C8B-B14F-4D97-AF65-F5344CB8AC3E}">
        <p14:creationId xmlns:p14="http://schemas.microsoft.com/office/powerpoint/2010/main" val="4056448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idx="1"/>
          </p:nvPr>
        </p:nvSpPr>
        <p:spPr>
          <a:xfrm>
            <a:off x="862149" y="2347878"/>
            <a:ext cx="10384971" cy="2185621"/>
          </a:xfrm>
        </p:spPr>
        <p:txBody>
          <a:bodyPr>
            <a:normAutofit/>
          </a:bodyPr>
          <a:lstStyle/>
          <a:p>
            <a:pPr marL="0" indent="0" algn="ctr">
              <a:buNone/>
            </a:pPr>
            <a:r>
              <a:rPr lang="en-US" sz="4400" i="1" dirty="0">
                <a:solidFill>
                  <a:srgbClr val="0070C0"/>
                </a:solidFill>
              </a:rPr>
              <a:t>“Stop hitting yourself; stop hitting yourself”</a:t>
            </a:r>
          </a:p>
          <a:p>
            <a:pPr marL="0" indent="0" algn="ctr">
              <a:buNone/>
            </a:pPr>
            <a:endParaRPr lang="en-US" sz="4400" i="1" dirty="0">
              <a:solidFill>
                <a:srgbClr val="0070C0"/>
              </a:solidFill>
            </a:endParaRPr>
          </a:p>
          <a:p>
            <a:pPr marL="0" indent="0" algn="ctr">
              <a:buNone/>
            </a:pPr>
            <a:r>
              <a:rPr lang="en-US" sz="4400" i="1" dirty="0">
                <a:solidFill>
                  <a:srgbClr val="0070C0"/>
                </a:solidFill>
              </a:rPr>
              <a:t>a.k.a., we are our own worst enemy</a:t>
            </a:r>
          </a:p>
        </p:txBody>
      </p:sp>
    </p:spTree>
    <p:extLst>
      <p:ext uri="{BB962C8B-B14F-4D97-AF65-F5344CB8AC3E}">
        <p14:creationId xmlns:p14="http://schemas.microsoft.com/office/powerpoint/2010/main" val="441837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34960B2-2AB7-49C8-BF25-6EBCA4F0E2DE}"/>
              </a:ext>
            </a:extLst>
          </p:cNvPr>
          <p:cNvPicPr>
            <a:picLocks noChangeAspect="1"/>
          </p:cNvPicPr>
          <p:nvPr/>
        </p:nvPicPr>
        <p:blipFill>
          <a:blip r:embed="rId2"/>
          <a:stretch>
            <a:fillRect/>
          </a:stretch>
        </p:blipFill>
        <p:spPr>
          <a:xfrm>
            <a:off x="3046754" y="2082802"/>
            <a:ext cx="5777818" cy="3844875"/>
          </a:xfrm>
          <a:prstGeom prst="rect">
            <a:avLst/>
          </a:prstGeom>
        </p:spPr>
      </p:pic>
      <p:sp>
        <p:nvSpPr>
          <p:cNvPr id="6" name="Content Placeholder 3">
            <a:extLst>
              <a:ext uri="{FF2B5EF4-FFF2-40B4-BE49-F238E27FC236}">
                <a16:creationId xmlns:a16="http://schemas.microsoft.com/office/drawing/2014/main" id="{5926E8CF-EEED-4821-90D9-0317F3573581}"/>
              </a:ext>
            </a:extLst>
          </p:cNvPr>
          <p:cNvSpPr txBox="1">
            <a:spLocks/>
          </p:cNvSpPr>
          <p:nvPr/>
        </p:nvSpPr>
        <p:spPr>
          <a:xfrm>
            <a:off x="1813882" y="175325"/>
            <a:ext cx="8584144" cy="403828"/>
          </a:xfrm>
          <a:prstGeom prst="rect">
            <a:avLst/>
          </a:prstGeom>
        </p:spPr>
        <p:txBody>
          <a:bodyPr vert="horz" lIns="0" tIns="0" rIns="91440" bIns="45720" rtlCol="0">
            <a:noAutofit/>
          </a:bodyPr>
          <a:lstStyle>
            <a:lvl1pPr marL="342900" indent="-342900" algn="l" defTabSz="457200" rtl="0" eaLnBrk="1" latinLnBrk="0" hangingPunct="1">
              <a:spcBef>
                <a:spcPct val="20000"/>
              </a:spcBef>
              <a:buFont typeface="Arial"/>
              <a:buChar char="•"/>
              <a:defRPr sz="2000" b="0" i="0" kern="1200">
                <a:solidFill>
                  <a:srgbClr val="666666"/>
                </a:solidFill>
                <a:latin typeface="Arial"/>
                <a:ea typeface="+mn-ea"/>
                <a:cs typeface="Arial"/>
              </a:defRPr>
            </a:lvl1pPr>
            <a:lvl2pPr marL="742950" indent="-285750" algn="l" defTabSz="457200" rtl="0" eaLnBrk="1" latinLnBrk="0" hangingPunct="1">
              <a:spcBef>
                <a:spcPct val="20000"/>
              </a:spcBef>
              <a:buFont typeface="Arial"/>
              <a:buChar char="–"/>
              <a:defRPr sz="2000" b="0" i="0" kern="1200">
                <a:solidFill>
                  <a:srgbClr val="666666"/>
                </a:solidFill>
                <a:latin typeface="Arial"/>
                <a:ea typeface="+mn-ea"/>
                <a:cs typeface="Arial"/>
              </a:defRPr>
            </a:lvl2pPr>
            <a:lvl3pPr marL="11430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3pPr>
            <a:lvl4pPr marL="16002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4pPr>
            <a:lvl5pPr marL="20574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r>
              <a:rPr lang="en-US" sz="2800" i="1" dirty="0">
                <a:solidFill>
                  <a:srgbClr val="0070C0"/>
                </a:solidFill>
              </a:rPr>
              <a:t>Hi, I work in IT and I’ll be ready to engage with you as soon as I finish this email that has a whole bunch of jargon in it that you wouldn’t understand</a:t>
            </a:r>
          </a:p>
        </p:txBody>
      </p:sp>
    </p:spTree>
    <p:extLst>
      <p:ext uri="{BB962C8B-B14F-4D97-AF65-F5344CB8AC3E}">
        <p14:creationId xmlns:p14="http://schemas.microsoft.com/office/powerpoint/2010/main" val="2423689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Related image">
            <a:hlinkClick r:id="rId2"/>
            <a:extLst>
              <a:ext uri="{FF2B5EF4-FFF2-40B4-BE49-F238E27FC236}">
                <a16:creationId xmlns:a16="http://schemas.microsoft.com/office/drawing/2014/main" id="{C8A6EC59-DF71-4D44-8119-7C43E1A68E41}"/>
              </a:ext>
            </a:extLst>
          </p:cNvPr>
          <p:cNvSpPr>
            <a:spLocks noChangeAspect="1" noChangeArrowheads="1"/>
          </p:cNvSpPr>
          <p:nvPr/>
        </p:nvSpPr>
        <p:spPr bwMode="auto">
          <a:xfrm>
            <a:off x="593566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defRPr/>
            </a:pPr>
            <a:endParaRPr lang="en-US">
              <a:solidFill>
                <a:srgbClr val="535353">
                  <a:lumMod val="50000"/>
                </a:srgbClr>
              </a:solidFill>
              <a:latin typeface="Arial"/>
            </a:endParaRPr>
          </a:p>
        </p:txBody>
      </p:sp>
      <p:sp>
        <p:nvSpPr>
          <p:cNvPr id="6" name="Content Placeholder 3">
            <a:extLst>
              <a:ext uri="{FF2B5EF4-FFF2-40B4-BE49-F238E27FC236}">
                <a16:creationId xmlns:a16="http://schemas.microsoft.com/office/drawing/2014/main" id="{D9F60E3D-E487-4EDB-B57F-5FD3730A4E9D}"/>
              </a:ext>
            </a:extLst>
          </p:cNvPr>
          <p:cNvSpPr txBox="1">
            <a:spLocks/>
          </p:cNvSpPr>
          <p:nvPr/>
        </p:nvSpPr>
        <p:spPr>
          <a:xfrm>
            <a:off x="1813882" y="175325"/>
            <a:ext cx="8782312" cy="403828"/>
          </a:xfrm>
          <a:prstGeom prst="rect">
            <a:avLst/>
          </a:prstGeom>
        </p:spPr>
        <p:txBody>
          <a:bodyPr vert="horz" lIns="0" tIns="0" rIns="91440" bIns="45720" rtlCol="0">
            <a:noAutofit/>
          </a:bodyPr>
          <a:lstStyle>
            <a:lvl1pPr marL="342900" indent="-342900" algn="l" defTabSz="457200" rtl="0" eaLnBrk="1" latinLnBrk="0" hangingPunct="1">
              <a:spcBef>
                <a:spcPct val="20000"/>
              </a:spcBef>
              <a:buFont typeface="Arial"/>
              <a:buChar char="•"/>
              <a:defRPr sz="2000" b="0" i="0" kern="1200">
                <a:solidFill>
                  <a:srgbClr val="666666"/>
                </a:solidFill>
                <a:latin typeface="Arial"/>
                <a:ea typeface="+mn-ea"/>
                <a:cs typeface="Arial"/>
              </a:defRPr>
            </a:lvl1pPr>
            <a:lvl2pPr marL="742950" indent="-285750" algn="l" defTabSz="457200" rtl="0" eaLnBrk="1" latinLnBrk="0" hangingPunct="1">
              <a:spcBef>
                <a:spcPct val="20000"/>
              </a:spcBef>
              <a:buFont typeface="Arial"/>
              <a:buChar char="–"/>
              <a:defRPr sz="2000" b="0" i="0" kern="1200">
                <a:solidFill>
                  <a:srgbClr val="666666"/>
                </a:solidFill>
                <a:latin typeface="Arial"/>
                <a:ea typeface="+mn-ea"/>
                <a:cs typeface="Arial"/>
              </a:defRPr>
            </a:lvl2pPr>
            <a:lvl3pPr marL="11430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3pPr>
            <a:lvl4pPr marL="16002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4pPr>
            <a:lvl5pPr marL="20574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r>
              <a:rPr lang="en-US" sz="3200" i="1" dirty="0">
                <a:solidFill>
                  <a:srgbClr val="0070C0"/>
                </a:solidFill>
              </a:rPr>
              <a:t>“Hi, we’re with IT: We put the NO in innovation”</a:t>
            </a:r>
          </a:p>
        </p:txBody>
      </p:sp>
      <p:pic>
        <p:nvPicPr>
          <p:cNvPr id="7" name="Picture 6">
            <a:extLst>
              <a:ext uri="{FF2B5EF4-FFF2-40B4-BE49-F238E27FC236}">
                <a16:creationId xmlns:a16="http://schemas.microsoft.com/office/drawing/2014/main" id="{3E2DF05A-7AF9-4CC3-9CED-17D076A741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234" y="961617"/>
            <a:ext cx="3173413" cy="2497929"/>
          </a:xfrm>
          <a:prstGeom prst="rect">
            <a:avLst/>
          </a:prstGeom>
        </p:spPr>
      </p:pic>
      <p:pic>
        <p:nvPicPr>
          <p:cNvPr id="8" name="Picture 7">
            <a:extLst>
              <a:ext uri="{FF2B5EF4-FFF2-40B4-BE49-F238E27FC236}">
                <a16:creationId xmlns:a16="http://schemas.microsoft.com/office/drawing/2014/main" id="{CF12C8F8-46C2-484E-87E3-29C2FD7031AB}"/>
              </a:ext>
            </a:extLst>
          </p:cNvPr>
          <p:cNvPicPr>
            <a:picLocks noChangeAspect="1"/>
          </p:cNvPicPr>
          <p:nvPr/>
        </p:nvPicPr>
        <p:blipFill rotWithShape="1">
          <a:blip r:embed="rId4"/>
          <a:srcRect b="7143"/>
          <a:stretch/>
        </p:blipFill>
        <p:spPr>
          <a:xfrm>
            <a:off x="6484074" y="3459545"/>
            <a:ext cx="2638425" cy="2476500"/>
          </a:xfrm>
          <a:prstGeom prst="rect">
            <a:avLst/>
          </a:prstGeom>
        </p:spPr>
      </p:pic>
      <p:pic>
        <p:nvPicPr>
          <p:cNvPr id="9" name="Picture 8">
            <a:extLst>
              <a:ext uri="{FF2B5EF4-FFF2-40B4-BE49-F238E27FC236}">
                <a16:creationId xmlns:a16="http://schemas.microsoft.com/office/drawing/2014/main" id="{EE2271C6-B3AC-434C-B3A7-3382047A783D}"/>
              </a:ext>
            </a:extLst>
          </p:cNvPr>
          <p:cNvPicPr>
            <a:picLocks noChangeAspect="1"/>
          </p:cNvPicPr>
          <p:nvPr/>
        </p:nvPicPr>
        <p:blipFill rotWithShape="1">
          <a:blip r:embed="rId5">
            <a:extLst>
              <a:ext uri="{28A0092B-C50C-407E-A947-70E740481C1C}">
                <a14:useLocalDpi xmlns:a14="http://schemas.microsoft.com/office/drawing/2010/main" val="0"/>
              </a:ext>
            </a:extLst>
          </a:blip>
          <a:srcRect b="3998"/>
          <a:stretch/>
        </p:blipFill>
        <p:spPr>
          <a:xfrm>
            <a:off x="2282323" y="3842008"/>
            <a:ext cx="2664823" cy="1918712"/>
          </a:xfrm>
          <a:prstGeom prst="rect">
            <a:avLst/>
          </a:prstGeom>
        </p:spPr>
      </p:pic>
      <p:pic>
        <p:nvPicPr>
          <p:cNvPr id="10" name="Picture 9">
            <a:extLst>
              <a:ext uri="{FF2B5EF4-FFF2-40B4-BE49-F238E27FC236}">
                <a16:creationId xmlns:a16="http://schemas.microsoft.com/office/drawing/2014/main" id="{C8E6B645-C462-4DA8-B04F-70C24559C7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38897" y="1347927"/>
            <a:ext cx="2557417" cy="1986565"/>
          </a:xfrm>
          <a:prstGeom prst="rect">
            <a:avLst/>
          </a:prstGeom>
        </p:spPr>
      </p:pic>
    </p:spTree>
    <p:extLst>
      <p:ext uri="{BB962C8B-B14F-4D97-AF65-F5344CB8AC3E}">
        <p14:creationId xmlns:p14="http://schemas.microsoft.com/office/powerpoint/2010/main" val="1193389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D33D34B0-7E44-4A19-A889-DB753589A042}"/>
              </a:ext>
            </a:extLst>
          </p:cNvPr>
          <p:cNvSpPr txBox="1">
            <a:spLocks/>
          </p:cNvSpPr>
          <p:nvPr/>
        </p:nvSpPr>
        <p:spPr>
          <a:xfrm>
            <a:off x="1813882" y="175325"/>
            <a:ext cx="8584144" cy="403828"/>
          </a:xfrm>
          <a:prstGeom prst="rect">
            <a:avLst/>
          </a:prstGeom>
        </p:spPr>
        <p:txBody>
          <a:bodyPr vert="horz" lIns="0" tIns="0" rIns="91440" bIns="45720" rtlCol="0">
            <a:noAutofit/>
          </a:bodyPr>
          <a:lstStyle>
            <a:lvl1pPr marL="342900" indent="-342900" algn="l" defTabSz="457200" rtl="0" eaLnBrk="1" latinLnBrk="0" hangingPunct="1">
              <a:spcBef>
                <a:spcPct val="20000"/>
              </a:spcBef>
              <a:buFont typeface="Arial"/>
              <a:buChar char="•"/>
              <a:defRPr sz="2000" b="0" i="0" kern="1200">
                <a:solidFill>
                  <a:srgbClr val="666666"/>
                </a:solidFill>
                <a:latin typeface="Arial"/>
                <a:ea typeface="+mn-ea"/>
                <a:cs typeface="Arial"/>
              </a:defRPr>
            </a:lvl1pPr>
            <a:lvl2pPr marL="742950" indent="-285750" algn="l" defTabSz="457200" rtl="0" eaLnBrk="1" latinLnBrk="0" hangingPunct="1">
              <a:spcBef>
                <a:spcPct val="20000"/>
              </a:spcBef>
              <a:buFont typeface="Arial"/>
              <a:buChar char="–"/>
              <a:defRPr sz="2000" b="0" i="0" kern="1200">
                <a:solidFill>
                  <a:srgbClr val="666666"/>
                </a:solidFill>
                <a:latin typeface="Arial"/>
                <a:ea typeface="+mn-ea"/>
                <a:cs typeface="Arial"/>
              </a:defRPr>
            </a:lvl2pPr>
            <a:lvl3pPr marL="11430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3pPr>
            <a:lvl4pPr marL="16002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4pPr>
            <a:lvl5pPr marL="20574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r>
              <a:rPr lang="en-US" sz="3200" i="1" dirty="0">
                <a:solidFill>
                  <a:srgbClr val="0070C0"/>
                </a:solidFill>
              </a:rPr>
              <a:t>“This is what it feels like with the tools we get from you”</a:t>
            </a:r>
          </a:p>
        </p:txBody>
      </p:sp>
      <p:pic>
        <p:nvPicPr>
          <p:cNvPr id="6" name="Picture 4" descr="computer frustration">
            <a:extLst>
              <a:ext uri="{FF2B5EF4-FFF2-40B4-BE49-F238E27FC236}">
                <a16:creationId xmlns:a16="http://schemas.microsoft.com/office/drawing/2014/main" id="{41D94D95-1808-4EE1-B197-86DDB8F6DB8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058715" y="2077925"/>
            <a:ext cx="3617891" cy="258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5778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124500"/>
            <a:ext cx="10515600" cy="1325563"/>
          </a:xfrm>
        </p:spPr>
        <p:txBody>
          <a:bodyPr/>
          <a:lstStyle/>
          <a:p>
            <a:r>
              <a:rPr lang="en-US" dirty="0"/>
              <a:t>Why do we behave this way?</a:t>
            </a:r>
          </a:p>
        </p:txBody>
      </p:sp>
      <p:pic>
        <p:nvPicPr>
          <p:cNvPr id="4" name="Picture 3">
            <a:extLst>
              <a:ext uri="{FF2B5EF4-FFF2-40B4-BE49-F238E27FC236}">
                <a16:creationId xmlns:a16="http://schemas.microsoft.com/office/drawing/2014/main" id="{94E4FEA2-CD5E-418F-B6FC-597F4138A4FD}"/>
              </a:ext>
            </a:extLst>
          </p:cNvPr>
          <p:cNvPicPr>
            <a:picLocks noChangeAspect="1"/>
          </p:cNvPicPr>
          <p:nvPr/>
        </p:nvPicPr>
        <p:blipFill>
          <a:blip r:embed="rId2"/>
          <a:stretch>
            <a:fillRect/>
          </a:stretch>
        </p:blipFill>
        <p:spPr>
          <a:xfrm>
            <a:off x="293930" y="3033408"/>
            <a:ext cx="4326197" cy="2878888"/>
          </a:xfrm>
          <a:prstGeom prst="rect">
            <a:avLst/>
          </a:prstGeom>
        </p:spPr>
      </p:pic>
      <p:pic>
        <p:nvPicPr>
          <p:cNvPr id="5" name="Picture 4">
            <a:extLst>
              <a:ext uri="{FF2B5EF4-FFF2-40B4-BE49-F238E27FC236}">
                <a16:creationId xmlns:a16="http://schemas.microsoft.com/office/drawing/2014/main" id="{765C0414-54B4-4BAE-B3CE-55F8A32759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5630" y="1450063"/>
            <a:ext cx="2961372" cy="2331023"/>
          </a:xfrm>
          <a:prstGeom prst="rect">
            <a:avLst/>
          </a:prstGeom>
        </p:spPr>
      </p:pic>
      <p:pic>
        <p:nvPicPr>
          <p:cNvPr id="6" name="Picture 5">
            <a:extLst>
              <a:ext uri="{FF2B5EF4-FFF2-40B4-BE49-F238E27FC236}">
                <a16:creationId xmlns:a16="http://schemas.microsoft.com/office/drawing/2014/main" id="{28677B1C-5C7A-45A3-8A5C-FE7B10D0B903}"/>
              </a:ext>
            </a:extLst>
          </p:cNvPr>
          <p:cNvPicPr>
            <a:picLocks noChangeAspect="1"/>
          </p:cNvPicPr>
          <p:nvPr/>
        </p:nvPicPr>
        <p:blipFill rotWithShape="1">
          <a:blip r:embed="rId4"/>
          <a:srcRect r="49883"/>
          <a:stretch/>
        </p:blipFill>
        <p:spPr>
          <a:xfrm>
            <a:off x="8120515" y="1044800"/>
            <a:ext cx="3497177" cy="3977216"/>
          </a:xfrm>
          <a:prstGeom prst="rect">
            <a:avLst/>
          </a:prstGeom>
        </p:spPr>
      </p:pic>
    </p:spTree>
    <p:extLst>
      <p:ext uri="{BB962C8B-B14F-4D97-AF65-F5344CB8AC3E}">
        <p14:creationId xmlns:p14="http://schemas.microsoft.com/office/powerpoint/2010/main" val="2340718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9184" y="1712673"/>
            <a:ext cx="5639602" cy="1325563"/>
          </a:xfrm>
        </p:spPr>
        <p:txBody>
          <a:bodyPr>
            <a:normAutofit fontScale="90000"/>
          </a:bodyPr>
          <a:lstStyle/>
          <a:p>
            <a:r>
              <a:rPr lang="en-US" dirty="0"/>
              <a:t>Goldsmith, Marshall (2006)</a:t>
            </a:r>
            <a:br>
              <a:rPr lang="en-US" dirty="0"/>
            </a:br>
            <a:r>
              <a:rPr lang="en-US" dirty="0"/>
              <a:t>What Got You Here Won’t Get You There: How Successful People Become Even More Successful</a:t>
            </a:r>
            <a:br>
              <a:rPr lang="en-US" dirty="0"/>
            </a:br>
            <a:endParaRPr lang="en-US" dirty="0"/>
          </a:p>
        </p:txBody>
      </p:sp>
      <p:pic>
        <p:nvPicPr>
          <p:cNvPr id="4" name="Picture 2">
            <a:extLst>
              <a:ext uri="{FF2B5EF4-FFF2-40B4-BE49-F238E27FC236}">
                <a16:creationId xmlns:a16="http://schemas.microsoft.com/office/drawing/2014/main" id="{66088ABB-8DF9-420D-AEAB-730EC089BE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3671" y="458664"/>
            <a:ext cx="2965758" cy="4305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0807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124500"/>
            <a:ext cx="10515600" cy="1325563"/>
          </a:xfrm>
        </p:spPr>
        <p:txBody>
          <a:bodyPr/>
          <a:lstStyle/>
          <a:p>
            <a:r>
              <a:rPr lang="en-US" dirty="0"/>
              <a:t>Four Critical Competencies for IT Leaders</a:t>
            </a:r>
          </a:p>
        </p:txBody>
      </p:sp>
      <p:sp>
        <p:nvSpPr>
          <p:cNvPr id="5" name="Content Placeholder 4"/>
          <p:cNvSpPr>
            <a:spLocks noGrp="1"/>
          </p:cNvSpPr>
          <p:nvPr>
            <p:ph idx="1"/>
          </p:nvPr>
        </p:nvSpPr>
        <p:spPr>
          <a:xfrm>
            <a:off x="838200" y="1825624"/>
            <a:ext cx="10515600" cy="4450047"/>
          </a:xfrm>
        </p:spPr>
        <p:txBody>
          <a:bodyPr>
            <a:normAutofit lnSpcReduction="10000"/>
          </a:bodyPr>
          <a:lstStyle/>
          <a:p>
            <a:pPr marL="458788" lvl="1" indent="-457200"/>
            <a:r>
              <a:rPr lang="en-US" sz="2800" i="1" dirty="0"/>
              <a:t>Can you be an effective </a:t>
            </a:r>
            <a:r>
              <a:rPr lang="en-US" sz="2800" i="1" dirty="0">
                <a:solidFill>
                  <a:srgbClr val="0070C0"/>
                </a:solidFill>
              </a:rPr>
              <a:t>leader</a:t>
            </a:r>
            <a:r>
              <a:rPr lang="en-US" sz="2800" i="1" dirty="0"/>
              <a:t>?</a:t>
            </a:r>
          </a:p>
          <a:p>
            <a:pPr marL="3201988" lvl="7" indent="-457200"/>
            <a:endParaRPr lang="en-US" sz="2200" i="1" dirty="0"/>
          </a:p>
          <a:p>
            <a:pPr marL="458788" lvl="1" indent="-457200"/>
            <a:r>
              <a:rPr lang="en-US" sz="2800" i="1" dirty="0"/>
              <a:t>In your environment, can you drive-coordinate-facilitate effective </a:t>
            </a:r>
            <a:r>
              <a:rPr lang="en-US" sz="2800" i="1" dirty="0">
                <a:solidFill>
                  <a:srgbClr val="0070C0"/>
                </a:solidFill>
              </a:rPr>
              <a:t>collaboration</a:t>
            </a:r>
            <a:r>
              <a:rPr lang="en-US" sz="2800" i="1" dirty="0"/>
              <a:t> (completing work across boundaries)?</a:t>
            </a:r>
          </a:p>
          <a:p>
            <a:pPr marL="1830388" lvl="4" indent="-457200"/>
            <a:endParaRPr lang="en-US" sz="2200" i="1" dirty="0"/>
          </a:p>
          <a:p>
            <a:pPr marL="458788" lvl="1" indent="-457200"/>
            <a:r>
              <a:rPr lang="en-US" sz="2800" i="1" dirty="0"/>
              <a:t>Can you help the organization, business unit, department </a:t>
            </a:r>
            <a:r>
              <a:rPr lang="en-US" sz="2800" i="1" dirty="0">
                <a:solidFill>
                  <a:srgbClr val="0070C0"/>
                </a:solidFill>
              </a:rPr>
              <a:t>innovate</a:t>
            </a:r>
            <a:r>
              <a:rPr lang="en-US" sz="2800" i="1" dirty="0"/>
              <a:t> and </a:t>
            </a:r>
            <a:r>
              <a:rPr lang="en-US" sz="2800" i="1" dirty="0">
                <a:solidFill>
                  <a:srgbClr val="0070C0"/>
                </a:solidFill>
              </a:rPr>
              <a:t>change</a:t>
            </a:r>
            <a:r>
              <a:rPr lang="en-US" sz="2800" i="1" dirty="0"/>
              <a:t> (bend the curve)?</a:t>
            </a:r>
          </a:p>
          <a:p>
            <a:pPr marL="1830388" lvl="4" indent="-457200"/>
            <a:endParaRPr lang="en-US" sz="2200" i="1" dirty="0"/>
          </a:p>
          <a:p>
            <a:pPr marL="458788" lvl="1" indent="-457200"/>
            <a:r>
              <a:rPr lang="en-US" sz="2800" i="1" dirty="0"/>
              <a:t>Can you create value for your organization’s mission and goals? </a:t>
            </a:r>
          </a:p>
          <a:p>
            <a:pPr marL="1373188" lvl="3" indent="-457200"/>
            <a:endParaRPr lang="en-US" sz="2200" i="1" dirty="0"/>
          </a:p>
          <a:p>
            <a:pPr marL="458788" lvl="1" indent="-457200"/>
            <a:r>
              <a:rPr lang="en-US" sz="2800" i="1" dirty="0"/>
              <a:t>Are you relevant?</a:t>
            </a:r>
          </a:p>
          <a:p>
            <a:endParaRPr lang="en-US" sz="3200" dirty="0"/>
          </a:p>
        </p:txBody>
      </p:sp>
    </p:spTree>
    <p:extLst>
      <p:ext uri="{BB962C8B-B14F-4D97-AF65-F5344CB8AC3E}">
        <p14:creationId xmlns:p14="http://schemas.microsoft.com/office/powerpoint/2010/main" val="3211393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124500"/>
            <a:ext cx="10515600" cy="1325563"/>
          </a:xfrm>
        </p:spPr>
        <p:txBody>
          <a:bodyPr/>
          <a:lstStyle/>
          <a:p>
            <a:r>
              <a:rPr lang="en-US" dirty="0"/>
              <a:t>What does it mean to be an “effective leader?”</a:t>
            </a:r>
          </a:p>
        </p:txBody>
      </p:sp>
    </p:spTree>
    <p:extLst>
      <p:ext uri="{BB962C8B-B14F-4D97-AF65-F5344CB8AC3E}">
        <p14:creationId xmlns:p14="http://schemas.microsoft.com/office/powerpoint/2010/main" val="2558635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124500"/>
            <a:ext cx="10515600" cy="1325563"/>
          </a:xfrm>
        </p:spPr>
        <p:txBody>
          <a:bodyPr/>
          <a:lstStyle/>
          <a:p>
            <a:r>
              <a:rPr lang="en-US" dirty="0"/>
              <a:t>What does it mean to be an “effective leader?”</a:t>
            </a:r>
          </a:p>
        </p:txBody>
      </p:sp>
      <p:sp>
        <p:nvSpPr>
          <p:cNvPr id="6" name="Content Placeholder 3">
            <a:extLst>
              <a:ext uri="{FF2B5EF4-FFF2-40B4-BE49-F238E27FC236}">
                <a16:creationId xmlns:a16="http://schemas.microsoft.com/office/drawing/2014/main" id="{94677AE9-6A81-4D0F-A9CB-0C56A5188174}"/>
              </a:ext>
            </a:extLst>
          </p:cNvPr>
          <p:cNvSpPr>
            <a:spLocks noGrp="1"/>
          </p:cNvSpPr>
          <p:nvPr>
            <p:ph idx="1"/>
          </p:nvPr>
        </p:nvSpPr>
        <p:spPr>
          <a:xfrm>
            <a:off x="7677752" y="1865747"/>
            <a:ext cx="4514248" cy="3613118"/>
          </a:xfrm>
        </p:spPr>
        <p:txBody>
          <a:bodyPr>
            <a:normAutofit/>
          </a:bodyPr>
          <a:lstStyle/>
          <a:p>
            <a:pPr marL="457200" lvl="1" indent="0">
              <a:buNone/>
            </a:pPr>
            <a:r>
              <a:rPr lang="en-US" sz="2400" i="1" dirty="0">
                <a:solidFill>
                  <a:schemeClr val="tx1"/>
                </a:solidFill>
              </a:rPr>
              <a:t>“</a:t>
            </a:r>
            <a:r>
              <a:rPr lang="en-US" sz="2400" b="1" i="1" dirty="0">
                <a:solidFill>
                  <a:srgbClr val="0070C0"/>
                </a:solidFill>
              </a:rPr>
              <a:t>X-factor leaders</a:t>
            </a:r>
            <a:r>
              <a:rPr lang="en-US" sz="2400" i="1" dirty="0">
                <a:solidFill>
                  <a:schemeClr val="tx1"/>
                </a:solidFill>
              </a:rPr>
              <a:t> create a clear worldview — nimble constructs and operational narratives — that everyone buys into. They win by setting the right priorities, building effective teams, and helping the organization step outside its silos to act as one.”</a:t>
            </a:r>
          </a:p>
          <a:p>
            <a:pPr lvl="1"/>
            <a:endParaRPr lang="en-US" sz="2400" i="1" dirty="0">
              <a:solidFill>
                <a:schemeClr val="tx1"/>
              </a:solidFill>
            </a:endParaRPr>
          </a:p>
        </p:txBody>
      </p:sp>
      <p:pic>
        <p:nvPicPr>
          <p:cNvPr id="7" name="Picture 6">
            <a:extLst>
              <a:ext uri="{FF2B5EF4-FFF2-40B4-BE49-F238E27FC236}">
                <a16:creationId xmlns:a16="http://schemas.microsoft.com/office/drawing/2014/main" id="{E3C772E9-F017-434B-B56C-4E71A41E4F9C}"/>
              </a:ext>
            </a:extLst>
          </p:cNvPr>
          <p:cNvPicPr>
            <a:picLocks noChangeAspect="1"/>
          </p:cNvPicPr>
          <p:nvPr/>
        </p:nvPicPr>
        <p:blipFill>
          <a:blip r:embed="rId2"/>
          <a:stretch>
            <a:fillRect/>
          </a:stretch>
        </p:blipFill>
        <p:spPr>
          <a:xfrm>
            <a:off x="165043" y="1865747"/>
            <a:ext cx="7715250" cy="3819525"/>
          </a:xfrm>
          <a:prstGeom prst="rect">
            <a:avLst/>
          </a:prstGeom>
        </p:spPr>
      </p:pic>
    </p:spTree>
    <p:extLst>
      <p:ext uri="{BB962C8B-B14F-4D97-AF65-F5344CB8AC3E}">
        <p14:creationId xmlns:p14="http://schemas.microsoft.com/office/powerpoint/2010/main" val="1537938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F7797-2E73-4B9C-A770-36095338F181}"/>
              </a:ext>
            </a:extLst>
          </p:cNvPr>
          <p:cNvSpPr>
            <a:spLocks noGrp="1"/>
          </p:cNvSpPr>
          <p:nvPr>
            <p:ph type="title"/>
          </p:nvPr>
        </p:nvSpPr>
        <p:spPr>
          <a:xfrm>
            <a:off x="202682" y="142935"/>
            <a:ext cx="10515600" cy="1325563"/>
          </a:xfrm>
        </p:spPr>
        <p:txBody>
          <a:bodyPr/>
          <a:lstStyle/>
          <a:p>
            <a:r>
              <a:rPr lang="en-US" dirty="0"/>
              <a:t>My Career Journey</a:t>
            </a:r>
          </a:p>
        </p:txBody>
      </p:sp>
      <p:sp>
        <p:nvSpPr>
          <p:cNvPr id="5" name="Slide Number Placeholder 5"/>
          <p:cNvSpPr txBox="1">
            <a:spLocks/>
          </p:cNvSpPr>
          <p:nvPr/>
        </p:nvSpPr>
        <p:spPr>
          <a:xfrm>
            <a:off x="10718282" y="6587642"/>
            <a:ext cx="364453" cy="1384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0FE39AC3-0E75-AD46-AE71-AE18BB921AE3}" type="slidenum">
              <a:rPr lang="en-US" smtClean="0">
                <a:solidFill>
                  <a:srgbClr val="FFFFFF">
                    <a:lumMod val="50000"/>
                  </a:srgbClr>
                </a:solidFill>
              </a:rPr>
              <a:pPr defTabSz="457200"/>
              <a:t>2</a:t>
            </a:fld>
            <a:endParaRPr lang="en-US" dirty="0">
              <a:solidFill>
                <a:srgbClr val="FFFFFF">
                  <a:lumMod val="50000"/>
                </a:srgbClr>
              </a:solidFill>
            </a:endParaRPr>
          </a:p>
        </p:txBody>
      </p:sp>
      <p:sp>
        <p:nvSpPr>
          <p:cNvPr id="6" name="Content Placeholder 3"/>
          <p:cNvSpPr txBox="1">
            <a:spLocks/>
          </p:cNvSpPr>
          <p:nvPr/>
        </p:nvSpPr>
        <p:spPr>
          <a:xfrm>
            <a:off x="1064583" y="365125"/>
            <a:ext cx="7162823" cy="403828"/>
          </a:xfrm>
          <a:prstGeom prst="rect">
            <a:avLst/>
          </a:prstGeom>
        </p:spPr>
        <p:txBody>
          <a:bodyPr vert="horz" lIns="0" tIns="0" rIns="91440" bIns="45720" rtlCol="0">
            <a:noAutofit/>
          </a:bodyPr>
          <a:lstStyle>
            <a:lvl1pPr marL="342900" indent="-342900" algn="l" defTabSz="457200" rtl="0" eaLnBrk="1" latinLnBrk="0" hangingPunct="1">
              <a:spcBef>
                <a:spcPct val="20000"/>
              </a:spcBef>
              <a:buFont typeface="Arial"/>
              <a:buChar char="•"/>
              <a:defRPr sz="2000" b="0" i="0" kern="1200">
                <a:solidFill>
                  <a:srgbClr val="666666"/>
                </a:solidFill>
                <a:latin typeface="Arial"/>
                <a:ea typeface="+mn-ea"/>
                <a:cs typeface="Arial"/>
              </a:defRPr>
            </a:lvl1pPr>
            <a:lvl2pPr marL="742950" indent="-285750" algn="l" defTabSz="457200" rtl="0" eaLnBrk="1" latinLnBrk="0" hangingPunct="1">
              <a:spcBef>
                <a:spcPct val="20000"/>
              </a:spcBef>
              <a:buFont typeface="Arial"/>
              <a:buChar char="–"/>
              <a:defRPr sz="2000" b="0" i="0" kern="1200">
                <a:solidFill>
                  <a:srgbClr val="666666"/>
                </a:solidFill>
                <a:latin typeface="Arial"/>
                <a:ea typeface="+mn-ea"/>
                <a:cs typeface="Arial"/>
              </a:defRPr>
            </a:lvl2pPr>
            <a:lvl3pPr marL="11430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3pPr>
            <a:lvl4pPr marL="16002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4pPr>
            <a:lvl5pPr marL="20574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3200" i="1" dirty="0">
              <a:solidFill>
                <a:srgbClr val="0070C0"/>
              </a:solidFill>
            </a:endParaRPr>
          </a:p>
        </p:txBody>
      </p:sp>
      <p:sp>
        <p:nvSpPr>
          <p:cNvPr id="7" name="AutoShape 8" descr="data:image/jpeg;base64,/9j/4AAQSkZJRgABAQAAAQABAAD/2wCEAAkGBxAQEhQQDxQUEBAUDw8QEA8QFBAPFRQPFBQWFhQUFBQYHCggGBolHBQUITEhJSkrLi4uFx8zODMsNygtLisBCgoKDg0OFw8PFywcHBwsLCwsLCwsLCwsLCwsLCwsLCwsLCwsLCwsLCwrLCwsLCwsLCwsLCwsLCwsLCwsLCwsLP/AABEIAMoAyAMBIgACEQEDEQH/xAAbAAACAwEBAQAAAAAAAAAAAAADBAABAgUGB//EAD4QAAIBAgMEBgcGBgEFAAAAAAABAgMRBCExEkFRcQUiUmGBkRMykqGxwdEGFBVCcuEjU2Ki8PGyFjNzgtL/xAAXAQEBAQEAAAAAAAAAAAAAAAAAAQID/8QAHREBAQEBAAMBAQEAAAAAAAAAAAERAhIxUTIhE//aAAwDAQACEQMRAD8A+lRea5jQmmPU9lZtx8XY1wGrImQv6emvzQ9ojxdLtw8/3NBjImQq8fR/mQ8/3MvpGj/Mj/niNgcyJdCT6To/zIlPpOj215DYHtpE20c99K0e1/azH4tR4v2X9B5T6OntrgT0i4HL/F6X9fsP6Ffi9PhU9knlPo6rqK1rAqiT07jnfi8OzU9kr8Xh2Knkh5T6Gquj5CNXTxKxPSsWurGSb7VllxEli59zXBox1NUwyF0rTTccpLOUNcuMTKZjMGkasUjSKiELIBCEIBRZTLAuSTVnoxf7lT7KGCBQFg6fZXkaWGh2V5BSEGFQhwXkX6KPBeRolyivRrgibK4F3IBLIolymwIQy2Vcg0wdWdlctyAVc7LxLJtAYRbzeoXYNU09N3zCWOgHQqOnJTW558t41j4xhK90ovrRbyyFpxOhSpwrU6bmvVTXJrL5Imb/AAIUcVTllGUZPek0w22M/g1Fva2U3kNPBx3pC8I5u0XcelgIcLcmBq9Hv8r8JfUnjQC5AE5OL2ZKz/zQ3GdzI2QpsgFkKuQK0S5m5LgauVcq5VwNXJczclwI2ZbI2YbAtyK2jDZTkQabLhHeDp5vwGIo3x60VYhZRoZkhrBS/hyXCTfmv2FmEoq8KiejjbzTRZ7D+GqsdpzT7jxnRdNRS2XKOW6cvhc6UnPdUqLxi/ijSO5KogbrHD/ib6tT+z/5K2ZfzKnnH6E0dLHRVSLW/WL4M5GDr3N1G4pvam7JvOTOZ0XUbz45nPsd1MgODLMKKQzclyjVyGbkuBZCrlXAu5VymymwI2Dky2wUpEFtmXIw5GZSIGcHm5PkhtoV6MzUn/UvgNzO3P5QMhZQFM3RdlPkvgzDKnK0JvufuQVyejZZI6rON0a8kddM0IZbLZhkCvSk7Upv+hiPQ2ngg3T07UZd+yvNoH0QsvI5d+x2YEKgQgNclzJALIUVcDVyrmblXA1cy2U2YbAkmClIuUgUpEEcgdSRTkBqyCOx0HnCX6/kOVEIfZqV41FwlF+af0OjWR25/MAGUaZllFMX6Rns0pfpl78hhnJ+0Fa0FHjJLwWbIoPR+iOqmcvArI6e4ou5hsjZiTIOT9o59SMe1UXuTYx0WsjndPTvUpR4KUvOyXwZ1cBGyRy69joRISJRAUlyrlXKq7lNkuZbAtsy2U2ZbIi2zDZeb0z5ZhaeAqy0i13yyLmhWTAyZ149CzesorzYSPQMfzTk+SSL4UeflIBVkerXQVHftPnL6F/geH3w85SL/nUcb7JVP4k4dqCfsv8Ac72IgZw/Q9CnJTpxcZK9mm9/MZdKTTUpb8mlbLvvqdOZZMo5rMsNiKEo7rrtRu/NagEvFcVmXBG7Znl+l6+3VUeyrv8AVL/SO/0liFTg5SdlZtvuR47B1HUk5vWUr+e4yr0WCWQ82JYRDUpAVKQOUjM5gJ1Uk29ErslquTiZbeIfCKUfHV/E72FWR5/oum3Jyerk2/E9HRRyDCIUigglyrlXKuFXcpspszJgbhFyaUc2zpYfota1Hd8FkvMzgaag89Wlfx4D7bOvPH1F06cY5RSS7gdfGU4Zyko82keW6c6WxCk4WdGCdttrNrinpY87Urxbu3Ko+N7/ABOjOvc1vtNh46Scv0psTqfa6C9WEpc7I8ipyfqwS53L2K3G3ggPVf8AWD/k/wBwWl9rYP16co8rSPJSwdTtS010ZcMDV/K5t9ybBr3mD6boVXaMrS7Muq/C+o/tngKPROLk8qUn3yjsL2nY9f0Ng60IWxDV8tlJ7TS4NgjpXOdi5xpy261oxbsqkbr/ANZLfzHqtaMFdtJcW0kczHpYhbEk1Tybm+rppsp5vnoFeH+2OLr4lKnhGopSvLbi3tW0jy3+Ryej8dUoZYqjOGn8SmnVg/LNeJ7yHRtGGl5cwzcUrJLyMjk4DpCjON4TTXl7mGrY2C1kvNCfSFWlBttpf0xs35I4tfEbeitH3vmcuu8adep0rT3O/JMXr4v0i2YppPVvgc+FMdw1Mx5Wq6GApWR1KYnh1YbgIgyZZlEKi2yrlNlNhVtmJMjZiTA6NDFKSSn1ZLJTXzW8bjWnHRba402m/ZeZwoMLTqtaM7c9Mu3+IU3lK67qkJR/5IHKWFfrRo+OwhOGPmt5tY5vVJ80ma0MxhguzS8HH6hI/cl+Wl4yh9RT70uxD2I/Q1HFpaRguUIl0NvFYVaRpf2y+BI9JR/JGcv0Up287JCrx0tztysgcsXJ6tjQ996qy/JsrjUnFe5XAVZTfrVFFcKUbv2paeQm6r4mJVETVMSnBO6V5LSU25v3i9fEN5t+LE8TjlHRXenA8/iqtXEN7TtC+UVkvHiZtHYq9KwzUOu+K0894jiMVOSzdu5ZIUhgHHOORjFVGlZ6vLw3nO1SlV3fdu5FUYlINSicQanE6GHgK0Yj9FGoGqQxABTDRNAyIZRAI2ZbIzLAjZiTNKLeib5F/dZvdbvlaPxCAqpZ38w3LQzLDJetOPKN5fAzGUVktp56tJJGudgKmaTBXLudAbbLUwFyXAPtmXUBXKuFbcwVSZbZi1yBWrHeZjBQjd5vgNTj7s2J4h7T2Vv+BMQXDVdvdY5vTVKzTXB3Ozh6Kjoc7pnVePyJ3P4riU2N0UZhRT0yfuf0D06bWTVjjmBiih2khWkhumWBiAaIGAaJpBEUREAbVKn/AFy8oolktIxXO8/iNfdH+ZpGJKjHWV+5HbxgXlVl2rd0bR+AFwvuu/FjU8RBerC/e/3AVcbPdsrlmAN4ab3W55Ap4a3rSSMYmrOSfWab0tlZiO0rXtno022096uzNsMPbCt1XdbnxKNUtFyQTYLAAsK6Zn0ZQO5TYX0ZapgCUTUmo89wGvi4xdlqtRZVtr/LsgPJ3+YCirzYaEW9wSOFXraMoD0riHSpSmmla2b3XyPOUsdL895x3ytmv1ceZ6PpWnGVKcJpSjKDi4vNNPczhYbDpK1rJWS4WOfftqG6NC62odaLz4jlGKas1de9cmJUYOk9qm7b3CTtF964M7GElCsrq8J74yWy1zXzLIgH3VrOPWj71zRqCG403F55PiFdKMtbQlx/K/oS8fELwCIqdJxdpKxpGRpEIiAFxbtszbbUX1rttbMsru/DJm5O2SXkSpOFtltWaaa1unrkAwtV22bO8eq28r20eeeljqok7i0pW10DSU3wXnIBKndZtvxt8DNAalRLX6CNeoovaV2nlKydlwlwH50Ut1u8Xkr65maOjS0XINFAaYaJ1jLVjNjVyFVloljVirAcfGYRuo3fq5OwanTjEarxz8Aapr/YxFxnwN2k+7mEoLJ3We4LGiy4EquGUlZ5+457w1nZ5q+iyO1VlGKzFKa2ltWzvnF6p8GZ6kahelQS3Lmb9Ar3V01pJarxDpF7NjK4YoYherVXKW6/yYephms11oi0bPXyD0cR6Pf1ey9fD6GpUsXF5Wa2o9l6rkzE8NleHWW9b1zQ76KM1tQyfDT/AEBs4vhJbxedQiQenCM/W6su0vVfNbizn40CirPKwCt1Zxe6fUk+El6j+K8hq28HXo7UXG9m1k+Etz8zasTW5mJf6N0JekipNWeklwksmvM3Ky1ytxyIEZrP6g50huTT0Tk+EVf36LzMqhJp6R4Xd7eRMFQCpgYcHlJar/NwVG4yIWjCZtFFksZnUUfWaXNpA/T3yhGU33Ky9p/IAjp38insRV2/PIz6KrLK6prfs9aXg3l7gMcNGm7T6931ak7yafZk37n4DVwX73ddROW66Vl5sy/SP1mo8us/eNKNu8xUce75+RNq5AqeHis1dvtSzf7eBdWjfNZS47n3MJZ6pWXfl7inSfHwjl79SKBGpG+y7Rla7i3nbiuKNZ7o+L6q+puWHi87WlukvWXiSFR32ZWUt3CXL6EGVTb1fs5e/UNTgrZK3xI/Itcyi4uzunZ8ePMcp1VPqzVpf5mnvEk/E3a64l1MGq0HHvjxIbpV3HKWa4/UhWXPVa+V9p8IJy9+i8WEvLRRS47T+SGEBe/mRS1KnKNRpy6s7yWylG016yW/NWfgxmNCHDPi+s/Ng8dpD/y0/mMLeQYSzNWSNS+hpooWrUVNdZcno/BrQxLC9mclz2ZfFXGVqW9UBzo0JqexOplLOm1GCvZdaL79/wDoPHA39aUmv1bH/Gxrpf8A7d96qUmnwe2tByQUrTwNOOkVfi835s2oWu0bh8znN3r7LzildReaT7kRTc8QtF1pdmK2n7sl4mailLLZik1aW29r+1fUbiklllyBPVlxNKU6TjanUlKSfqSvs3t+WVs783mNQpxWiS5KxnGL+FP9DfitGb4ckBm2pYREWgArbzFWkpLP6Z93AIzbIFtOrPRvqy+T4MuMeOYxUWT5MWwzbpxbzdlmMWURxyMrJeO/Q1T9Z8jGFzbvnnvIaJCTei88l4byza1IaZf/2Q=="/>
          <p:cNvSpPr>
            <a:spLocks noChangeAspect="1" noChangeArrowheads="1"/>
          </p:cNvSpPr>
          <p:nvPr/>
        </p:nvSpPr>
        <p:spPr bwMode="auto">
          <a:xfrm>
            <a:off x="838200" y="45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a:solidFill>
                <a:srgbClr val="535353"/>
              </a:solidFill>
              <a:latin typeface="Arial"/>
            </a:endParaRPr>
          </a:p>
        </p:txBody>
      </p:sp>
      <p:sp>
        <p:nvSpPr>
          <p:cNvPr id="8" name="AutoShape 10" descr="data:image/jpeg;base64,/9j/4AAQSkZJRgABAQAAAQABAAD/2wCEAAkGBxAQEhQQDxQUEBAUDw8QEA8QFBAPFRQPFBQWFhQUFBQYHCggGBolHBQUITEhJSkrLi4uFx8zODMsNygtLisBCgoKDg0OFw8PFywcHBwsLCwsLCwsLCwsLCwsLCwsLCwsLCwsLCwsLCwrLCwsLCwsLCwsLCwsLCwsLCwsLCwsLP/AABEIAMoAyAMBIgACEQEDEQH/xAAbAAACAwEBAQAAAAAAAAAAAAADBAABAgUGB//EAD4QAAIBAgMEBgcGBgEFAAAAAAABAgMRBCExEkFRcQUiUmGBkRMykqGxwdEGFBVCcuEjU2Ki8PGyFjNzgtL/xAAXAQEBAQEAAAAAAAAAAAAAAAAAAQID/8QAHREBAQEBAAMBAQEAAAAAAAAAAAERAhIxUTIhE//aAAwDAQACEQMRAD8A+lRea5jQmmPU9lZtx8XY1wGrImQv6emvzQ9ojxdLtw8/3NBjImQq8fR/mQ8/3MvpGj/Mj/niNgcyJdCT6To/zIlPpOj215DYHtpE20c99K0e1/azH4tR4v2X9B5T6OntrgT0i4HL/F6X9fsP6Ffi9PhU9knlPo6rqK1rAqiT07jnfi8OzU9kr8Xh2Knkh5T6Gquj5CNXTxKxPSsWurGSb7VllxEli59zXBox1NUwyF0rTTccpLOUNcuMTKZjMGkasUjSKiELIBCEIBRZTLAuSTVnoxf7lT7KGCBQFg6fZXkaWGh2V5BSEGFQhwXkX6KPBeRolyivRrgibK4F3IBLIolymwIQy2Vcg0wdWdlctyAVc7LxLJtAYRbzeoXYNU09N3zCWOgHQqOnJTW558t41j4xhK90ovrRbyyFpxOhSpwrU6bmvVTXJrL5Imb/AAIUcVTllGUZPek0w22M/g1Fva2U3kNPBx3pC8I5u0XcelgIcLcmBq9Hv8r8JfUnjQC5AE5OL2ZKz/zQ3GdzI2QpsgFkKuQK0S5m5LgauVcq5VwNXJczclwI2ZbI2YbAtyK2jDZTkQabLhHeDp5vwGIo3x60VYhZRoZkhrBS/hyXCTfmv2FmEoq8KiejjbzTRZ7D+GqsdpzT7jxnRdNRS2XKOW6cvhc6UnPdUqLxi/ijSO5KogbrHD/ib6tT+z/5K2ZfzKnnH6E0dLHRVSLW/WL4M5GDr3N1G4pvam7JvOTOZ0XUbz45nPsd1MgODLMKKQzclyjVyGbkuBZCrlXAu5VymymwI2Dky2wUpEFtmXIw5GZSIGcHm5PkhtoV6MzUn/UvgNzO3P5QMhZQFM3RdlPkvgzDKnK0JvufuQVyejZZI6rON0a8kddM0IZbLZhkCvSk7Upv+hiPQ2ngg3T07UZd+yvNoH0QsvI5d+x2YEKgQgNclzJALIUVcDVyrmblXA1cy2U2YbAkmClIuUgUpEEcgdSRTkBqyCOx0HnCX6/kOVEIfZqV41FwlF+af0OjWR25/MAGUaZllFMX6Rns0pfpl78hhnJ+0Fa0FHjJLwWbIoPR+iOqmcvArI6e4ou5hsjZiTIOT9o59SMe1UXuTYx0WsjndPTvUpR4KUvOyXwZ1cBGyRy69joRISJRAUlyrlXKq7lNkuZbAtsy2U2ZbIi2zDZeb0z5ZhaeAqy0i13yyLmhWTAyZ149CzesorzYSPQMfzTk+SSL4UeflIBVkerXQVHftPnL6F/geH3w85SL/nUcb7JVP4k4dqCfsv8Ac72IgZw/Q9CnJTpxcZK9mm9/MZdKTTUpb8mlbLvvqdOZZMo5rMsNiKEo7rrtRu/NagEvFcVmXBG7Znl+l6+3VUeyrv8AVL/SO/0liFTg5SdlZtvuR47B1HUk5vWUr+e4yr0WCWQ82JYRDUpAVKQOUjM5gJ1Uk29ErslquTiZbeIfCKUfHV/E72FWR5/oum3Jyerk2/E9HRRyDCIUigglyrlXKuFXcpspszJgbhFyaUc2zpYfota1Hd8FkvMzgaag89Wlfx4D7bOvPH1F06cY5RSS7gdfGU4Zyko82keW6c6WxCk4WdGCdttrNrinpY87Urxbu3Ko+N7/ABOjOvc1vtNh46Scv0psTqfa6C9WEpc7I8ipyfqwS53L2K3G3ggPVf8AWD/k/wBwWl9rYP16co8rSPJSwdTtS010ZcMDV/K5t9ybBr3mD6boVXaMrS7Muq/C+o/tngKPROLk8qUn3yjsL2nY9f0Ng60IWxDV8tlJ7TS4NgjpXOdi5xpy261oxbsqkbr/ANZLfzHqtaMFdtJcW0kczHpYhbEk1Tybm+rppsp5vnoFeH+2OLr4lKnhGopSvLbi3tW0jy3+Ryej8dUoZYqjOGn8SmnVg/LNeJ7yHRtGGl5cwzcUrJLyMjk4DpCjON4TTXl7mGrY2C1kvNCfSFWlBttpf0xs35I4tfEbeitH3vmcuu8adep0rT3O/JMXr4v0i2YppPVvgc+FMdw1Mx5Wq6GApWR1KYnh1YbgIgyZZlEKi2yrlNlNhVtmJMjZiTA6NDFKSSn1ZLJTXzW8bjWnHRba402m/ZeZwoMLTqtaM7c9Mu3+IU3lK67qkJR/5IHKWFfrRo+OwhOGPmt5tY5vVJ80ma0MxhguzS8HH6hI/cl+Wl4yh9RT70uxD2I/Q1HFpaRguUIl0NvFYVaRpf2y+BI9JR/JGcv0Up287JCrx0tztysgcsXJ6tjQ996qy/JsrjUnFe5XAVZTfrVFFcKUbv2paeQm6r4mJVETVMSnBO6V5LSU25v3i9fEN5t+LE8TjlHRXenA8/iqtXEN7TtC+UVkvHiZtHYq9KwzUOu+K0894jiMVOSzdu5ZIUhgHHOORjFVGlZ6vLw3nO1SlV3fdu5FUYlINSicQanE6GHgK0Yj9FGoGqQxABTDRNAyIZRAI2ZbIzLAjZiTNKLeib5F/dZvdbvlaPxCAqpZ38w3LQzLDJetOPKN5fAzGUVktp56tJJGudgKmaTBXLudAbbLUwFyXAPtmXUBXKuFbcwVSZbZi1yBWrHeZjBQjd5vgNTj7s2J4h7T2Vv+BMQXDVdvdY5vTVKzTXB3Ozh6Kjoc7pnVePyJ3P4riU2N0UZhRT0yfuf0D06bWTVjjmBiih2khWkhumWBiAaIGAaJpBEUREAbVKn/AFy8oolktIxXO8/iNfdH+ZpGJKjHWV+5HbxgXlVl2rd0bR+AFwvuu/FjU8RBerC/e/3AVcbPdsrlmAN4ab3W55Ap4a3rSSMYmrOSfWab0tlZiO0rXtno022096uzNsMPbCt1XdbnxKNUtFyQTYLAAsK6Zn0ZQO5TYX0ZapgCUTUmo89wGvi4xdlqtRZVtr/LsgPJ3+YCirzYaEW9wSOFXraMoD0riHSpSmmla2b3XyPOUsdL895x3ytmv1ceZ6PpWnGVKcJpSjKDi4vNNPczhYbDpK1rJWS4WOfftqG6NC62odaLz4jlGKas1de9cmJUYOk9qm7b3CTtF964M7GElCsrq8J74yWy1zXzLIgH3VrOPWj71zRqCG403F55PiFdKMtbQlx/K/oS8fELwCIqdJxdpKxpGRpEIiAFxbtszbbUX1rttbMsru/DJm5O2SXkSpOFtltWaaa1unrkAwtV22bO8eq28r20eeeljqok7i0pW10DSU3wXnIBKndZtvxt8DNAalRLX6CNeoovaV2nlKydlwlwH50Ut1u8Xkr65maOjS0XINFAaYaJ1jLVjNjVyFVloljVirAcfGYRuo3fq5OwanTjEarxz8Aapr/YxFxnwN2k+7mEoLJ3We4LGiy4EquGUlZ5+457w1nZ5q+iyO1VlGKzFKa2ltWzvnF6p8GZ6kahelQS3Lmb9Ar3V01pJarxDpF7NjK4YoYherVXKW6/yYephms11oi0bPXyD0cR6Pf1ey9fD6GpUsXF5Wa2o9l6rkzE8NleHWW9b1zQ76KM1tQyfDT/AEBs4vhJbxedQiQenCM/W6su0vVfNbizn40CirPKwCt1Zxe6fUk+El6j+K8hq28HXo7UXG9m1k+Etz8zasTW5mJf6N0JekipNWeklwksmvM3Ky1ytxyIEZrP6g50huTT0Tk+EVf36LzMqhJp6R4Xd7eRMFQCpgYcHlJar/NwVG4yIWjCZtFFksZnUUfWaXNpA/T3yhGU33Ky9p/IAjp38insRV2/PIz6KrLK6prfs9aXg3l7gMcNGm7T6931ak7yafZk37n4DVwX73ddROW66Vl5sy/SP1mo8us/eNKNu8xUce75+RNq5AqeHis1dvtSzf7eBdWjfNZS47n3MJZ6pWXfl7inSfHwjl79SKBGpG+y7Rla7i3nbiuKNZ7o+L6q+puWHi87WlukvWXiSFR32ZWUt3CXL6EGVTb1fs5e/UNTgrZK3xI/Itcyi4uzunZ8ePMcp1VPqzVpf5mnvEk/E3a64l1MGq0HHvjxIbpV3HKWa4/UhWXPVa+V9p8IJy9+i8WEvLRRS47T+SGEBe/mRS1KnKNRpy6s7yWylG016yW/NWfgxmNCHDPi+s/Ng8dpD/y0/mMLeQYSzNWSNS+hpooWrUVNdZcno/BrQxLC9mclz2ZfFXGVqW9UBzo0JqexOplLOm1GCvZdaL79/wDoPHA39aUmv1bH/Gxrpf8A7d96qUmnwe2tByQUrTwNOOkVfi835s2oWu0bh8znN3r7LzildReaT7kRTc8QtF1pdmK2n7sl4mailLLZik1aW29r+1fUbiklllyBPVlxNKU6TjanUlKSfqSvs3t+WVs783mNQpxWiS5KxnGL+FP9DfitGb4ckBm2pYREWgArbzFWkpLP6Z93AIzbIFtOrPRvqy+T4MuMeOYxUWT5MWwzbpxbzdlmMWURxyMrJeO/Q1T9Z8jGFzbvnnvIaJCTei88l4byza1IaZf/2Q=="/>
          <p:cNvSpPr>
            <a:spLocks noChangeAspect="1" noChangeArrowheads="1"/>
          </p:cNvSpPr>
          <p:nvPr/>
        </p:nvSpPr>
        <p:spPr bwMode="auto">
          <a:xfrm>
            <a:off x="990600" y="1977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a:solidFill>
                <a:srgbClr val="535353"/>
              </a:solidFill>
              <a:latin typeface="Arial"/>
            </a:endParaRPr>
          </a:p>
        </p:txBody>
      </p:sp>
      <p:sp>
        <p:nvSpPr>
          <p:cNvPr id="9" name="Rounded Rectangle 8"/>
          <p:cNvSpPr/>
          <p:nvPr/>
        </p:nvSpPr>
        <p:spPr>
          <a:xfrm>
            <a:off x="985296" y="5662374"/>
            <a:ext cx="1129106" cy="493295"/>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srgbClr val="FFFFFF"/>
                </a:solidFill>
                <a:latin typeface="Arial"/>
              </a:rPr>
              <a:t>Analyst</a:t>
            </a:r>
          </a:p>
        </p:txBody>
      </p:sp>
      <p:sp>
        <p:nvSpPr>
          <p:cNvPr id="10" name="Rounded Rectangle 9"/>
          <p:cNvSpPr/>
          <p:nvPr/>
        </p:nvSpPr>
        <p:spPr>
          <a:xfrm>
            <a:off x="2102285" y="4928135"/>
            <a:ext cx="1813304" cy="493295"/>
          </a:xfrm>
          <a:prstGeom prst="roundRect">
            <a:avLst/>
          </a:prstGeom>
          <a:solidFill>
            <a:srgbClr val="0070C0"/>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srgbClr val="FFFFFF"/>
                </a:solidFill>
                <a:latin typeface="Arial"/>
              </a:rPr>
              <a:t>Project Manager</a:t>
            </a:r>
          </a:p>
        </p:txBody>
      </p:sp>
      <p:sp>
        <p:nvSpPr>
          <p:cNvPr id="11" name="Rounded Rectangle 10"/>
          <p:cNvSpPr/>
          <p:nvPr/>
        </p:nvSpPr>
        <p:spPr>
          <a:xfrm>
            <a:off x="5238385" y="4681487"/>
            <a:ext cx="1470080" cy="493295"/>
          </a:xfrm>
          <a:prstGeom prst="roundRect">
            <a:avLst/>
          </a:prstGeom>
          <a:gradFill>
            <a:gsLst>
              <a:gs pos="80000">
                <a:srgbClr val="FFC000"/>
              </a:gs>
              <a:gs pos="23000">
                <a:schemeClr val="accent1">
                  <a:tint val="100000"/>
                  <a:shade val="100000"/>
                  <a:satMod val="130000"/>
                </a:schemeClr>
              </a:gs>
              <a:gs pos="100000">
                <a:schemeClr val="accent1">
                  <a:tint val="50000"/>
                  <a:shade val="100000"/>
                  <a:satMod val="350000"/>
                </a:schemeClr>
              </a:gs>
            </a:gsLst>
            <a:lin ang="2700000" scaled="1"/>
          </a:gra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srgbClr val="FFFFFF"/>
                </a:solidFill>
                <a:latin typeface="Arial"/>
              </a:rPr>
              <a:t>Consultant</a:t>
            </a:r>
          </a:p>
        </p:txBody>
      </p:sp>
      <p:sp>
        <p:nvSpPr>
          <p:cNvPr id="12" name="Rounded Rectangle 11"/>
          <p:cNvSpPr/>
          <p:nvPr/>
        </p:nvSpPr>
        <p:spPr>
          <a:xfrm>
            <a:off x="8968834" y="4356432"/>
            <a:ext cx="1101654" cy="493295"/>
          </a:xfrm>
          <a:prstGeom prst="round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srgbClr val="FFFFFF"/>
                </a:solidFill>
                <a:latin typeface="Arial"/>
              </a:rPr>
              <a:t>Alliances</a:t>
            </a:r>
          </a:p>
        </p:txBody>
      </p:sp>
      <p:sp>
        <p:nvSpPr>
          <p:cNvPr id="13" name="Rounded Rectangle 12"/>
          <p:cNvSpPr/>
          <p:nvPr/>
        </p:nvSpPr>
        <p:spPr>
          <a:xfrm>
            <a:off x="695313" y="3188677"/>
            <a:ext cx="1200173" cy="4932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a:solidFill>
                  <a:srgbClr val="FFFFFF"/>
                </a:solidFill>
                <a:latin typeface="Arial"/>
              </a:rPr>
              <a:t>CIO</a:t>
            </a:r>
          </a:p>
        </p:txBody>
      </p:sp>
      <p:sp>
        <p:nvSpPr>
          <p:cNvPr id="14" name="Rounded Rectangle 13"/>
          <p:cNvSpPr/>
          <p:nvPr/>
        </p:nvSpPr>
        <p:spPr>
          <a:xfrm>
            <a:off x="6172190" y="2044290"/>
            <a:ext cx="1756610" cy="493295"/>
          </a:xfrm>
          <a:prstGeom prst="round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srgbClr val="FFFFFF"/>
                </a:solidFill>
                <a:latin typeface="Arial"/>
              </a:rPr>
              <a:t>General Manager</a:t>
            </a:r>
          </a:p>
        </p:txBody>
      </p:sp>
      <p:sp>
        <p:nvSpPr>
          <p:cNvPr id="15" name="Rounded Rectangle 14"/>
          <p:cNvSpPr/>
          <p:nvPr/>
        </p:nvSpPr>
        <p:spPr>
          <a:xfrm>
            <a:off x="8829576" y="1176853"/>
            <a:ext cx="1756610" cy="493295"/>
          </a:xfrm>
          <a:prstGeom prst="round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err="1">
                <a:solidFill>
                  <a:srgbClr val="FFFFFF"/>
                </a:solidFill>
                <a:latin typeface="Arial"/>
              </a:rPr>
              <a:t>Intrapreneur</a:t>
            </a:r>
            <a:r>
              <a:rPr lang="en-US" sz="1600" dirty="0">
                <a:solidFill>
                  <a:srgbClr val="FFFFFF"/>
                </a:solidFill>
                <a:latin typeface="Arial"/>
              </a:rPr>
              <a:t>/GM</a:t>
            </a:r>
          </a:p>
        </p:txBody>
      </p:sp>
      <p:sp>
        <p:nvSpPr>
          <p:cNvPr id="16" name="Rounded Rectangle 15"/>
          <p:cNvSpPr/>
          <p:nvPr/>
        </p:nvSpPr>
        <p:spPr>
          <a:xfrm>
            <a:off x="5770338" y="3605726"/>
            <a:ext cx="1721931" cy="493295"/>
          </a:xfrm>
          <a:prstGeom prst="round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srgbClr val="FFFFFF"/>
                </a:solidFill>
                <a:latin typeface="Arial"/>
              </a:rPr>
              <a:t>Practice Leader</a:t>
            </a:r>
          </a:p>
        </p:txBody>
      </p:sp>
      <p:sp>
        <p:nvSpPr>
          <p:cNvPr id="17" name="Rounded Rectangle 16"/>
          <p:cNvSpPr/>
          <p:nvPr/>
        </p:nvSpPr>
        <p:spPr>
          <a:xfrm>
            <a:off x="3382201" y="2454438"/>
            <a:ext cx="1721931" cy="493295"/>
          </a:xfrm>
          <a:prstGeom prst="roundRect">
            <a:avLst/>
          </a:prstGeom>
          <a:gradFill>
            <a:gsLst>
              <a:gs pos="80000">
                <a:srgbClr val="FFC000"/>
              </a:gs>
              <a:gs pos="23000">
                <a:schemeClr val="accent1">
                  <a:tint val="100000"/>
                  <a:shade val="100000"/>
                  <a:satMod val="130000"/>
                </a:schemeClr>
              </a:gs>
              <a:gs pos="100000">
                <a:schemeClr val="accent1">
                  <a:tint val="50000"/>
                  <a:shade val="100000"/>
                  <a:satMod val="350000"/>
                </a:schemeClr>
              </a:gs>
            </a:gsLst>
            <a:lin ang="2700000" scaled="1"/>
          </a:gra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srgbClr val="FFFFFF"/>
                </a:solidFill>
                <a:latin typeface="Arial"/>
              </a:rPr>
              <a:t>Business Transformation Leader</a:t>
            </a:r>
          </a:p>
        </p:txBody>
      </p:sp>
      <p:sp>
        <p:nvSpPr>
          <p:cNvPr id="18" name="Slide Number Placeholder 5"/>
          <p:cNvSpPr txBox="1">
            <a:spLocks/>
          </p:cNvSpPr>
          <p:nvPr/>
        </p:nvSpPr>
        <p:spPr>
          <a:xfrm>
            <a:off x="8968834" y="6790843"/>
            <a:ext cx="878061" cy="138499"/>
          </a:xfrm>
          <a:prstGeom prst="rect">
            <a:avLst/>
          </a:prstGeom>
        </p:spPr>
        <p:txBody>
          <a:bodyPr wrap="square" lIns="0" tIns="0" rIns="0" bIns="0" anchor="t" anchorCtr="0">
            <a:spAutoFit/>
          </a:bodyPr>
          <a:lstStyle>
            <a:defPPr>
              <a:defRPr lang="en-US"/>
            </a:defPPr>
            <a:lvl1pPr marL="0" algn="l" defTabSz="457200" rtl="0" eaLnBrk="1" latinLnBrk="0" hangingPunct="1">
              <a:defRPr sz="900" kern="1200" baseline="0">
                <a:solidFill>
                  <a:schemeClr val="bg2">
                    <a:lumMod val="50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FFFFFF">
                    <a:lumMod val="50000"/>
                  </a:srgbClr>
                </a:solidFill>
              </a:rPr>
              <a:t>@</a:t>
            </a:r>
            <a:r>
              <a:rPr lang="en-US" dirty="0" err="1">
                <a:solidFill>
                  <a:srgbClr val="FFFFFF">
                    <a:lumMod val="50000"/>
                  </a:srgbClr>
                </a:solidFill>
              </a:rPr>
              <a:t>Andriola_UC</a:t>
            </a:r>
            <a:endParaRPr lang="en-US" dirty="0">
              <a:solidFill>
                <a:srgbClr val="FFFFFF">
                  <a:lumMod val="50000"/>
                </a:srgbClr>
              </a:solidFill>
            </a:endParaRPr>
          </a:p>
        </p:txBody>
      </p:sp>
      <p:cxnSp>
        <p:nvCxnSpPr>
          <p:cNvPr id="19" name="Straight Arrow Connector 18"/>
          <p:cNvCxnSpPr>
            <a:stCxn id="9" idx="3"/>
            <a:endCxn id="10" idx="2"/>
          </p:cNvCxnSpPr>
          <p:nvPr/>
        </p:nvCxnSpPr>
        <p:spPr>
          <a:xfrm flipV="1">
            <a:off x="2114402" y="5421430"/>
            <a:ext cx="894535" cy="48759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0" name="Straight Arrow Connector 19"/>
          <p:cNvCxnSpPr>
            <a:stCxn id="10" idx="3"/>
            <a:endCxn id="11" idx="1"/>
          </p:cNvCxnSpPr>
          <p:nvPr/>
        </p:nvCxnSpPr>
        <p:spPr>
          <a:xfrm flipV="1">
            <a:off x="3915589" y="4928135"/>
            <a:ext cx="1322796" cy="24664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1" name="Straight Arrow Connector 20"/>
          <p:cNvCxnSpPr>
            <a:stCxn id="11" idx="3"/>
            <a:endCxn id="12" idx="1"/>
          </p:cNvCxnSpPr>
          <p:nvPr/>
        </p:nvCxnSpPr>
        <p:spPr>
          <a:xfrm flipV="1">
            <a:off x="6708465" y="4603080"/>
            <a:ext cx="2260369" cy="32505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2" name="Straight Arrow Connector 21"/>
          <p:cNvCxnSpPr>
            <a:stCxn id="12" idx="0"/>
            <a:endCxn id="16" idx="3"/>
          </p:cNvCxnSpPr>
          <p:nvPr/>
        </p:nvCxnSpPr>
        <p:spPr>
          <a:xfrm flipH="1" flipV="1">
            <a:off x="7492269" y="3852374"/>
            <a:ext cx="2027392" cy="50405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3" name="Straight Arrow Connector 22"/>
          <p:cNvCxnSpPr>
            <a:stCxn id="16" idx="1"/>
            <a:endCxn id="13" idx="3"/>
          </p:cNvCxnSpPr>
          <p:nvPr/>
        </p:nvCxnSpPr>
        <p:spPr>
          <a:xfrm flipH="1" flipV="1">
            <a:off x="1895486" y="3435325"/>
            <a:ext cx="3874852" cy="41704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4" name="Straight Arrow Connector 23"/>
          <p:cNvCxnSpPr>
            <a:stCxn id="13" idx="3"/>
            <a:endCxn id="17" idx="1"/>
          </p:cNvCxnSpPr>
          <p:nvPr/>
        </p:nvCxnSpPr>
        <p:spPr>
          <a:xfrm flipV="1">
            <a:off x="1895486" y="2701086"/>
            <a:ext cx="1486715" cy="73423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5" name="Straight Arrow Connector 24"/>
          <p:cNvCxnSpPr>
            <a:stCxn id="17" idx="3"/>
            <a:endCxn id="14" idx="1"/>
          </p:cNvCxnSpPr>
          <p:nvPr/>
        </p:nvCxnSpPr>
        <p:spPr>
          <a:xfrm flipV="1">
            <a:off x="5104132" y="2290938"/>
            <a:ext cx="1068058" cy="41014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6" name="Straight Arrow Connector 25"/>
          <p:cNvCxnSpPr>
            <a:stCxn id="14" idx="3"/>
            <a:endCxn id="15" idx="2"/>
          </p:cNvCxnSpPr>
          <p:nvPr/>
        </p:nvCxnSpPr>
        <p:spPr>
          <a:xfrm flipV="1">
            <a:off x="7928800" y="1670148"/>
            <a:ext cx="1779081" cy="62079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7" name="Rounded Rectangle 26"/>
          <p:cNvSpPr/>
          <p:nvPr/>
        </p:nvSpPr>
        <p:spPr>
          <a:xfrm>
            <a:off x="6149719" y="372354"/>
            <a:ext cx="1756610" cy="493295"/>
          </a:xfrm>
          <a:prstGeom prst="round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srgbClr val="FFFFFF"/>
                </a:solidFill>
                <a:latin typeface="Arial"/>
              </a:rPr>
              <a:t>IT Executive</a:t>
            </a:r>
          </a:p>
        </p:txBody>
      </p:sp>
      <p:cxnSp>
        <p:nvCxnSpPr>
          <p:cNvPr id="28" name="Straight Arrow Connector 27"/>
          <p:cNvCxnSpPr>
            <a:stCxn id="15" idx="1"/>
            <a:endCxn id="27" idx="2"/>
          </p:cNvCxnSpPr>
          <p:nvPr/>
        </p:nvCxnSpPr>
        <p:spPr>
          <a:xfrm flipH="1" flipV="1">
            <a:off x="7028024" y="865649"/>
            <a:ext cx="1801552" cy="55785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188403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114874"/>
            <a:ext cx="10515600" cy="1325563"/>
          </a:xfrm>
        </p:spPr>
        <p:txBody>
          <a:bodyPr/>
          <a:lstStyle/>
          <a:p>
            <a:r>
              <a:rPr lang="en-US" dirty="0"/>
              <a:t>Other great statements on ‘leadership”</a:t>
            </a:r>
            <a:br>
              <a:rPr lang="en-US" dirty="0"/>
            </a:br>
            <a:endParaRPr lang="en-US" dirty="0"/>
          </a:p>
        </p:txBody>
      </p:sp>
      <p:pic>
        <p:nvPicPr>
          <p:cNvPr id="8" name="Picture 3" descr="http://fathertheo.files.wordpress.com/2011/01/martin-luther-king.jpg?w=594">
            <a:hlinkClick r:id="rId2"/>
            <a:extLst>
              <a:ext uri="{FF2B5EF4-FFF2-40B4-BE49-F238E27FC236}">
                <a16:creationId xmlns:a16="http://schemas.microsoft.com/office/drawing/2014/main" id="{5F2785C8-0197-4320-A86D-4779FB9DA7B3}"/>
              </a:ext>
            </a:extLst>
          </p:cNvPr>
          <p:cNvPicPr>
            <a:picLocks noChangeAspect="1" noChangeArrowheads="1"/>
          </p:cNvPicPr>
          <p:nvPr/>
        </p:nvPicPr>
        <p:blipFill>
          <a:blip r:embed="rId3" cstate="print"/>
          <a:srcRect/>
          <a:stretch>
            <a:fillRect/>
          </a:stretch>
        </p:blipFill>
        <p:spPr bwMode="auto">
          <a:xfrm>
            <a:off x="1066654" y="1296539"/>
            <a:ext cx="4136080" cy="3780429"/>
          </a:xfrm>
          <a:prstGeom prst="rect">
            <a:avLst/>
          </a:prstGeom>
          <a:noFill/>
        </p:spPr>
      </p:pic>
      <p:sp>
        <p:nvSpPr>
          <p:cNvPr id="9" name="Rectangle 2">
            <a:extLst>
              <a:ext uri="{FF2B5EF4-FFF2-40B4-BE49-F238E27FC236}">
                <a16:creationId xmlns:a16="http://schemas.microsoft.com/office/drawing/2014/main" id="{7E8023EC-EA45-4DC9-AA05-FA06F584860B}"/>
              </a:ext>
            </a:extLst>
          </p:cNvPr>
          <p:cNvSpPr>
            <a:spLocks noChangeArrowheads="1"/>
          </p:cNvSpPr>
          <p:nvPr/>
        </p:nvSpPr>
        <p:spPr bwMode="auto">
          <a:xfrm>
            <a:off x="1025710" y="5303153"/>
            <a:ext cx="4237630" cy="923330"/>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algn="ctr" eaLnBrk="0" fontAlgn="base" hangingPunct="0">
              <a:spcBef>
                <a:spcPct val="0"/>
              </a:spcBef>
              <a:spcAft>
                <a:spcPct val="0"/>
              </a:spcAft>
            </a:pPr>
            <a:r>
              <a:rPr lang="en-US" sz="2000" i="1" dirty="0">
                <a:solidFill>
                  <a:prstClr val="black"/>
                </a:solidFill>
                <a:latin typeface="Open Sans"/>
              </a:rPr>
              <a:t>“A genuine leader is not a searcher of consensus but a molder of consensus” </a:t>
            </a:r>
          </a:p>
        </p:txBody>
      </p:sp>
      <p:sp>
        <p:nvSpPr>
          <p:cNvPr id="10" name="Rectangle 9">
            <a:extLst>
              <a:ext uri="{FF2B5EF4-FFF2-40B4-BE49-F238E27FC236}">
                <a16:creationId xmlns:a16="http://schemas.microsoft.com/office/drawing/2014/main" id="{82CCAFF9-45A8-40F1-A05E-556F2CCDE5DC}"/>
              </a:ext>
            </a:extLst>
          </p:cNvPr>
          <p:cNvSpPr/>
          <p:nvPr/>
        </p:nvSpPr>
        <p:spPr>
          <a:xfrm>
            <a:off x="1012063" y="1324686"/>
            <a:ext cx="1890973" cy="646331"/>
          </a:xfrm>
          <a:prstGeom prst="rect">
            <a:avLst/>
          </a:prstGeom>
        </p:spPr>
        <p:txBody>
          <a:bodyPr wrap="square">
            <a:spAutoFit/>
          </a:bodyPr>
          <a:lstStyle/>
          <a:p>
            <a:pPr eaLnBrk="0" fontAlgn="base" hangingPunct="0">
              <a:spcBef>
                <a:spcPct val="0"/>
              </a:spcBef>
              <a:spcAft>
                <a:spcPct val="0"/>
              </a:spcAft>
            </a:pPr>
            <a:r>
              <a:rPr lang="en-US" b="1" dirty="0">
                <a:solidFill>
                  <a:prstClr val="white"/>
                </a:solidFill>
                <a:latin typeface="OCR A Extended" pitchFamily="50" charset="0"/>
              </a:rPr>
              <a:t>Martin Luther King</a:t>
            </a:r>
            <a:endParaRPr lang="en-US" dirty="0">
              <a:solidFill>
                <a:prstClr val="white"/>
              </a:solidFill>
              <a:latin typeface="Open Sans"/>
            </a:endParaRPr>
          </a:p>
        </p:txBody>
      </p:sp>
      <p:sp>
        <p:nvSpPr>
          <p:cNvPr id="11" name="Content Placeholder 3">
            <a:extLst>
              <a:ext uri="{FF2B5EF4-FFF2-40B4-BE49-F238E27FC236}">
                <a16:creationId xmlns:a16="http://schemas.microsoft.com/office/drawing/2014/main" id="{8B983766-3DB2-4B04-87C0-D48DBC2E826A}"/>
              </a:ext>
            </a:extLst>
          </p:cNvPr>
          <p:cNvSpPr txBox="1">
            <a:spLocks/>
          </p:cNvSpPr>
          <p:nvPr/>
        </p:nvSpPr>
        <p:spPr>
          <a:xfrm>
            <a:off x="6315074" y="1508879"/>
            <a:ext cx="5523999" cy="238826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588" lvl="1" indent="0">
              <a:buNone/>
            </a:pPr>
            <a:r>
              <a:rPr lang="en-US" sz="1800" i="1" dirty="0">
                <a:solidFill>
                  <a:prstClr val="black"/>
                </a:solidFill>
                <a:latin typeface="Calibri"/>
              </a:rPr>
              <a:t>“The most effective leaders actively seek out new ideas and contrasting perspectives, challenging their own biases and assumptions, recognizing the need for and build new organizational capabilities and help create a culture that enables today’s increasingly diverse, global workforce to change and adapt to new business priorities”</a:t>
            </a:r>
          </a:p>
          <a:p>
            <a:pPr marL="458788" lvl="1" indent="-457200"/>
            <a:endParaRPr lang="en-US" sz="1800" i="1" dirty="0">
              <a:solidFill>
                <a:prstClr val="black"/>
              </a:solidFill>
              <a:latin typeface="Calibri"/>
            </a:endParaRPr>
          </a:p>
          <a:p>
            <a:pPr lvl="1"/>
            <a:endParaRPr lang="en-US" sz="1800" i="1" dirty="0">
              <a:solidFill>
                <a:prstClr val="black"/>
              </a:solidFill>
              <a:latin typeface="Calibri"/>
            </a:endParaRPr>
          </a:p>
        </p:txBody>
      </p:sp>
      <p:sp>
        <p:nvSpPr>
          <p:cNvPr id="12" name="Content Placeholder 3">
            <a:extLst>
              <a:ext uri="{FF2B5EF4-FFF2-40B4-BE49-F238E27FC236}">
                <a16:creationId xmlns:a16="http://schemas.microsoft.com/office/drawing/2014/main" id="{422B85AE-9C9F-43D6-891D-5A840168B63C}"/>
              </a:ext>
            </a:extLst>
          </p:cNvPr>
          <p:cNvSpPr txBox="1">
            <a:spLocks/>
          </p:cNvSpPr>
          <p:nvPr/>
        </p:nvSpPr>
        <p:spPr>
          <a:xfrm>
            <a:off x="6366117" y="1172271"/>
            <a:ext cx="4401709" cy="403828"/>
          </a:xfrm>
          <a:prstGeom prst="rect">
            <a:avLst/>
          </a:prstGeom>
        </p:spPr>
        <p:txBody>
          <a:bodyPr vert="horz" lIns="0" tIns="0" rIns="91440" bIns="45720" rtlCol="0">
            <a:noAutofit/>
          </a:bodyPr>
          <a:lstStyle>
            <a:lvl1pPr marL="342900" indent="-342900" algn="l" defTabSz="457200" rtl="0" eaLnBrk="1" latinLnBrk="0" hangingPunct="1">
              <a:spcBef>
                <a:spcPct val="20000"/>
              </a:spcBef>
              <a:buFont typeface="Arial"/>
              <a:buChar char="•"/>
              <a:defRPr sz="2000" b="0" i="0" kern="1200">
                <a:solidFill>
                  <a:srgbClr val="666666"/>
                </a:solidFill>
                <a:latin typeface="Arial"/>
                <a:ea typeface="+mn-ea"/>
                <a:cs typeface="Arial"/>
              </a:defRPr>
            </a:lvl1pPr>
            <a:lvl2pPr marL="742950" indent="-285750" algn="l" defTabSz="457200" rtl="0" eaLnBrk="1" latinLnBrk="0" hangingPunct="1">
              <a:spcBef>
                <a:spcPct val="20000"/>
              </a:spcBef>
              <a:buFont typeface="Arial"/>
              <a:buChar char="–"/>
              <a:defRPr sz="2000" b="0" i="0" kern="1200">
                <a:solidFill>
                  <a:srgbClr val="666666"/>
                </a:solidFill>
                <a:latin typeface="Arial"/>
                <a:ea typeface="+mn-ea"/>
                <a:cs typeface="Arial"/>
              </a:defRPr>
            </a:lvl2pPr>
            <a:lvl3pPr marL="11430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3pPr>
            <a:lvl4pPr marL="16002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4pPr>
            <a:lvl5pPr marL="20574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i="1" dirty="0">
                <a:solidFill>
                  <a:srgbClr val="0070C0"/>
                </a:solidFill>
              </a:rPr>
              <a:t>Kevin Connelly, CEO Spencer Stuart</a:t>
            </a:r>
          </a:p>
        </p:txBody>
      </p:sp>
      <p:sp>
        <p:nvSpPr>
          <p:cNvPr id="13" name="Rectangle 12">
            <a:extLst>
              <a:ext uri="{FF2B5EF4-FFF2-40B4-BE49-F238E27FC236}">
                <a16:creationId xmlns:a16="http://schemas.microsoft.com/office/drawing/2014/main" id="{450D0860-84B3-4A76-86CF-7069085CB441}"/>
              </a:ext>
            </a:extLst>
          </p:cNvPr>
          <p:cNvSpPr/>
          <p:nvPr/>
        </p:nvSpPr>
        <p:spPr>
          <a:xfrm>
            <a:off x="5876927" y="3825826"/>
            <a:ext cx="5798517" cy="1631216"/>
          </a:xfrm>
          <a:prstGeom prst="rect">
            <a:avLst/>
          </a:prstGeom>
        </p:spPr>
        <p:txBody>
          <a:bodyPr wrap="square">
            <a:spAutoFit/>
          </a:bodyPr>
          <a:lstStyle/>
          <a:p>
            <a:pPr lvl="1" algn="r" defTabSz="457200"/>
            <a:r>
              <a:rPr lang="en-US" sz="2000" i="1" dirty="0">
                <a:solidFill>
                  <a:prstClr val="black"/>
                </a:solidFill>
                <a:latin typeface="Calibri"/>
              </a:rPr>
              <a:t>“Simply put, leadership is the ability to inspire others to achieve shared objectives, and I think the most important word there by far is ‘inspire,” </a:t>
            </a:r>
          </a:p>
          <a:p>
            <a:pPr lvl="1" algn="r" defTabSz="457200"/>
            <a:endParaRPr lang="en-US" sz="2000" i="1" dirty="0">
              <a:solidFill>
                <a:prstClr val="black"/>
              </a:solidFill>
              <a:latin typeface="Calibri"/>
            </a:endParaRPr>
          </a:p>
          <a:p>
            <a:pPr lvl="1" algn="r" defTabSz="457200"/>
            <a:r>
              <a:rPr lang="en-US" sz="2000" i="1" dirty="0">
                <a:solidFill>
                  <a:prstClr val="black"/>
                </a:solidFill>
                <a:latin typeface="Calibri"/>
              </a:rPr>
              <a:t>- Jeff Weiner, CEO of LinkedIn</a:t>
            </a:r>
          </a:p>
        </p:txBody>
      </p:sp>
    </p:spTree>
    <p:extLst>
      <p:ext uri="{BB962C8B-B14F-4D97-AF65-F5344CB8AC3E}">
        <p14:creationId xmlns:p14="http://schemas.microsoft.com/office/powerpoint/2010/main" val="13899299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6819" y="2193932"/>
            <a:ext cx="10515600" cy="1325563"/>
          </a:xfrm>
        </p:spPr>
        <p:txBody>
          <a:bodyPr/>
          <a:lstStyle/>
          <a:p>
            <a:pPr algn="ctr"/>
            <a:r>
              <a:rPr lang="en-US" dirty="0"/>
              <a:t>Take your break</a:t>
            </a:r>
          </a:p>
        </p:txBody>
      </p:sp>
    </p:spTree>
    <p:extLst>
      <p:ext uri="{BB962C8B-B14F-4D97-AF65-F5344CB8AC3E}">
        <p14:creationId xmlns:p14="http://schemas.microsoft.com/office/powerpoint/2010/main" val="25191577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124500"/>
            <a:ext cx="10515600" cy="1325563"/>
          </a:xfrm>
        </p:spPr>
        <p:txBody>
          <a:bodyPr/>
          <a:lstStyle/>
          <a:p>
            <a:r>
              <a:rPr lang="en-US" dirty="0"/>
              <a:t>Why is collaboration important for our University and our contribution to mission?</a:t>
            </a:r>
          </a:p>
        </p:txBody>
      </p:sp>
    </p:spTree>
    <p:extLst>
      <p:ext uri="{BB962C8B-B14F-4D97-AF65-F5344CB8AC3E}">
        <p14:creationId xmlns:p14="http://schemas.microsoft.com/office/powerpoint/2010/main" val="34780935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124500"/>
            <a:ext cx="10515600" cy="1325563"/>
          </a:xfrm>
        </p:spPr>
        <p:txBody>
          <a:bodyPr/>
          <a:lstStyle/>
          <a:p>
            <a:r>
              <a:rPr lang="en-US" dirty="0"/>
              <a:t>Why is collaboration important for our University and our contribution to mission?</a:t>
            </a:r>
          </a:p>
        </p:txBody>
      </p:sp>
      <p:sp>
        <p:nvSpPr>
          <p:cNvPr id="4" name="Content Placeholder 3">
            <a:extLst>
              <a:ext uri="{FF2B5EF4-FFF2-40B4-BE49-F238E27FC236}">
                <a16:creationId xmlns:a16="http://schemas.microsoft.com/office/drawing/2014/main" id="{40B93FE7-6F21-4C43-9A93-82D28B1B509E}"/>
              </a:ext>
            </a:extLst>
          </p:cNvPr>
          <p:cNvSpPr txBox="1">
            <a:spLocks/>
          </p:cNvSpPr>
          <p:nvPr/>
        </p:nvSpPr>
        <p:spPr>
          <a:xfrm>
            <a:off x="921753" y="1926888"/>
            <a:ext cx="8229600" cy="3693319"/>
          </a:xfrm>
          <a:prstGeom prst="rect">
            <a:avLst/>
          </a:prstGeom>
        </p:spPr>
        <p:txBody>
          <a:bodyPr vert="horz" lIns="0" tIns="0" rIns="0" bIns="0" rtlCol="0">
            <a:spAutoFit/>
          </a:bodyPr>
          <a:lstStyle>
            <a:lvl1pPr marL="0" indent="0" algn="l" defTabSz="457200" rtl="0" eaLnBrk="1" latinLnBrk="0" hangingPunct="1">
              <a:spcBef>
                <a:spcPts val="2200"/>
              </a:spcBef>
              <a:spcAft>
                <a:spcPts val="0"/>
              </a:spcAft>
              <a:buFont typeface="Arial"/>
              <a:buNone/>
              <a:defRPr sz="2800" b="0" i="0" kern="1200">
                <a:solidFill>
                  <a:srgbClr val="0F7FC5"/>
                </a:solidFill>
                <a:latin typeface="Arial"/>
                <a:ea typeface="+mn-ea"/>
                <a:cs typeface="Arial"/>
              </a:defRPr>
            </a:lvl1pPr>
            <a:lvl2pPr marL="287338" marR="0" indent="-285750" algn="l" defTabSz="457200" rtl="0" eaLnBrk="1" fontAlgn="auto" latinLnBrk="0" hangingPunct="1">
              <a:lnSpc>
                <a:spcPct val="100000"/>
              </a:lnSpc>
              <a:spcBef>
                <a:spcPts val="0"/>
              </a:spcBef>
              <a:spcAft>
                <a:spcPts val="0"/>
              </a:spcAft>
              <a:buClrTx/>
              <a:buSzTx/>
              <a:buFont typeface="Arial"/>
              <a:buChar char="•"/>
              <a:tabLst/>
              <a:defRPr sz="2800" b="0" i="0" kern="1200">
                <a:solidFill>
                  <a:schemeClr val="tx2">
                    <a:lumMod val="75000"/>
                    <a:lumOff val="25000"/>
                  </a:schemeClr>
                </a:solidFill>
                <a:latin typeface="Arial"/>
                <a:ea typeface="+mn-ea"/>
                <a:cs typeface="Arial"/>
              </a:defRPr>
            </a:lvl2pPr>
            <a:lvl3pPr marL="1143000" indent="-228600" algn="l" defTabSz="457200" rtl="0" eaLnBrk="1" latinLnBrk="0" hangingPunct="1">
              <a:spcBef>
                <a:spcPct val="20000"/>
              </a:spcBef>
              <a:buFont typeface="Arial"/>
              <a:buChar char="•"/>
              <a:defRPr sz="2000" b="0" i="0" kern="1200">
                <a:solidFill>
                  <a:schemeClr val="bg2">
                    <a:lumMod val="75000"/>
                    <a:lumOff val="25000"/>
                  </a:schemeClr>
                </a:solidFill>
                <a:latin typeface="Arial"/>
                <a:ea typeface="+mn-ea"/>
                <a:cs typeface="Arial"/>
              </a:defRPr>
            </a:lvl3pPr>
            <a:lvl4pPr marL="1600200" indent="-228600" algn="l" defTabSz="457200" rtl="0" eaLnBrk="1" latinLnBrk="0" hangingPunct="1">
              <a:spcBef>
                <a:spcPct val="20000"/>
              </a:spcBef>
              <a:buFont typeface="Arial"/>
              <a:buChar char="–"/>
              <a:defRPr sz="2000" b="0" i="0" kern="1200">
                <a:solidFill>
                  <a:schemeClr val="bg2">
                    <a:lumMod val="75000"/>
                    <a:lumOff val="25000"/>
                  </a:schemeClr>
                </a:solidFill>
                <a:latin typeface="Arial"/>
                <a:ea typeface="+mn-ea"/>
                <a:cs typeface="Arial"/>
              </a:defRPr>
            </a:lvl4pPr>
            <a:lvl5pPr marL="2057400" indent="-228600" algn="l" defTabSz="457200" rtl="0" eaLnBrk="1" latinLnBrk="0" hangingPunct="1">
              <a:spcBef>
                <a:spcPct val="20000"/>
              </a:spcBef>
              <a:buFont typeface="Arial"/>
              <a:buChar char="»"/>
              <a:defRPr sz="2000" b="0" i="0" kern="1200">
                <a:solidFill>
                  <a:schemeClr val="bg2">
                    <a:lumMod val="75000"/>
                    <a:lumOff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sz="2400" dirty="0">
                <a:solidFill>
                  <a:srgbClr val="404040"/>
                </a:solidFill>
              </a:rPr>
              <a:t>None of us is as smart as all of us</a:t>
            </a:r>
          </a:p>
          <a:p>
            <a:pPr lvl="2"/>
            <a:endParaRPr lang="en-US" sz="1600" dirty="0">
              <a:solidFill>
                <a:srgbClr val="404040"/>
              </a:solidFill>
            </a:endParaRPr>
          </a:p>
          <a:p>
            <a:pPr lvl="1"/>
            <a:r>
              <a:rPr lang="en-US" sz="2400" dirty="0">
                <a:solidFill>
                  <a:srgbClr val="404040"/>
                </a:solidFill>
              </a:rPr>
              <a:t>Speed &amp; agility are metric we should care more about</a:t>
            </a:r>
          </a:p>
          <a:p>
            <a:pPr lvl="2"/>
            <a:endParaRPr lang="en-US" sz="1600" dirty="0">
              <a:solidFill>
                <a:srgbClr val="404040"/>
              </a:solidFill>
            </a:endParaRPr>
          </a:p>
          <a:p>
            <a:pPr lvl="1"/>
            <a:r>
              <a:rPr lang="en-US" sz="2400" dirty="0">
                <a:solidFill>
                  <a:srgbClr val="404040"/>
                </a:solidFill>
              </a:rPr>
              <a:t>There is something inherently satisfying about helping another person</a:t>
            </a:r>
          </a:p>
          <a:p>
            <a:pPr lvl="2"/>
            <a:endParaRPr lang="en-US" sz="1600" dirty="0">
              <a:solidFill>
                <a:srgbClr val="404040"/>
              </a:solidFill>
            </a:endParaRPr>
          </a:p>
          <a:p>
            <a:pPr lvl="1"/>
            <a:r>
              <a:rPr lang="en-US" sz="2400" dirty="0">
                <a:solidFill>
                  <a:srgbClr val="404040"/>
                </a:solidFill>
              </a:rPr>
              <a:t>Collaboration can yield better solutions</a:t>
            </a:r>
          </a:p>
          <a:p>
            <a:pPr lvl="2"/>
            <a:endParaRPr lang="en-US" sz="1600" dirty="0">
              <a:solidFill>
                <a:srgbClr val="404040"/>
              </a:solidFill>
            </a:endParaRPr>
          </a:p>
          <a:p>
            <a:pPr lvl="1"/>
            <a:r>
              <a:rPr lang="en-US" sz="2400" dirty="0">
                <a:solidFill>
                  <a:srgbClr val="404040"/>
                </a:solidFill>
              </a:rPr>
              <a:t>It just seems like the right behavior for our environment</a:t>
            </a:r>
          </a:p>
          <a:p>
            <a:pPr lvl="2"/>
            <a:endParaRPr lang="en-US" sz="1600" dirty="0">
              <a:solidFill>
                <a:srgbClr val="404040"/>
              </a:solidFill>
            </a:endParaRPr>
          </a:p>
        </p:txBody>
      </p:sp>
    </p:spTree>
    <p:extLst>
      <p:ext uri="{BB962C8B-B14F-4D97-AF65-F5344CB8AC3E}">
        <p14:creationId xmlns:p14="http://schemas.microsoft.com/office/powerpoint/2010/main" val="35654597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124500"/>
            <a:ext cx="10515600" cy="1325563"/>
          </a:xfrm>
        </p:spPr>
        <p:txBody>
          <a:bodyPr/>
          <a:lstStyle/>
          <a:p>
            <a:r>
              <a:rPr lang="en-US" dirty="0"/>
              <a:t>Types of collaboration at our University</a:t>
            </a:r>
            <a:br>
              <a:rPr lang="en-US" dirty="0"/>
            </a:br>
            <a:endParaRPr lang="en-US" dirty="0"/>
          </a:p>
        </p:txBody>
      </p:sp>
      <p:sp>
        <p:nvSpPr>
          <p:cNvPr id="5" name="Content Placeholder 3">
            <a:extLst>
              <a:ext uri="{FF2B5EF4-FFF2-40B4-BE49-F238E27FC236}">
                <a16:creationId xmlns:a16="http://schemas.microsoft.com/office/drawing/2014/main" id="{2172C7F3-8CE5-4FDA-B082-1E8909EC9644}"/>
              </a:ext>
            </a:extLst>
          </p:cNvPr>
          <p:cNvSpPr>
            <a:spLocks noGrp="1"/>
          </p:cNvSpPr>
          <p:nvPr>
            <p:ph idx="1"/>
          </p:nvPr>
        </p:nvSpPr>
        <p:spPr>
          <a:xfrm>
            <a:off x="414634" y="2208589"/>
            <a:ext cx="9730394" cy="1538883"/>
          </a:xfrm>
        </p:spPr>
        <p:txBody>
          <a:bodyPr>
            <a:noAutofit/>
          </a:bodyPr>
          <a:lstStyle/>
          <a:p>
            <a:pPr lvl="1"/>
            <a:r>
              <a:rPr lang="en-US" i="1" dirty="0">
                <a:solidFill>
                  <a:schemeClr val="tx1"/>
                </a:solidFill>
              </a:rPr>
              <a:t>Share to give you my perspective</a:t>
            </a:r>
          </a:p>
          <a:p>
            <a:pPr lvl="5"/>
            <a:endParaRPr lang="en-US" sz="1600" i="1" dirty="0">
              <a:solidFill>
                <a:schemeClr val="tx1"/>
              </a:solidFill>
            </a:endParaRPr>
          </a:p>
          <a:p>
            <a:pPr lvl="1"/>
            <a:r>
              <a:rPr lang="en-US" i="1" dirty="0">
                <a:solidFill>
                  <a:schemeClr val="tx1"/>
                </a:solidFill>
              </a:rPr>
              <a:t>Share with intent to use &amp; incorporate</a:t>
            </a:r>
          </a:p>
          <a:p>
            <a:pPr lvl="5"/>
            <a:endParaRPr lang="en-US" sz="1600" i="1" dirty="0">
              <a:solidFill>
                <a:schemeClr val="tx1"/>
              </a:solidFill>
            </a:endParaRPr>
          </a:p>
          <a:p>
            <a:pPr lvl="1"/>
            <a:r>
              <a:rPr lang="en-US" i="1" dirty="0">
                <a:solidFill>
                  <a:schemeClr val="tx1"/>
                </a:solidFill>
              </a:rPr>
              <a:t>Deliberate approach up front to define, link &amp; synergize activities</a:t>
            </a:r>
          </a:p>
        </p:txBody>
      </p:sp>
      <p:sp>
        <p:nvSpPr>
          <p:cNvPr id="6" name="TextBox 5">
            <a:extLst>
              <a:ext uri="{FF2B5EF4-FFF2-40B4-BE49-F238E27FC236}">
                <a16:creationId xmlns:a16="http://schemas.microsoft.com/office/drawing/2014/main" id="{3EB4C5F0-DF87-4649-BF40-E5CE0ADE6444}"/>
              </a:ext>
            </a:extLst>
          </p:cNvPr>
          <p:cNvSpPr txBox="1"/>
          <p:nvPr/>
        </p:nvSpPr>
        <p:spPr>
          <a:xfrm>
            <a:off x="838200" y="1096120"/>
            <a:ext cx="10056082" cy="707886"/>
          </a:xfrm>
          <a:prstGeom prst="rect">
            <a:avLst/>
          </a:prstGeom>
          <a:noFill/>
        </p:spPr>
        <p:txBody>
          <a:bodyPr wrap="square" rtlCol="0">
            <a:spAutoFit/>
          </a:bodyPr>
          <a:lstStyle/>
          <a:p>
            <a:pPr defTabSz="457200"/>
            <a:r>
              <a:rPr lang="en-US" sz="2000" dirty="0">
                <a:solidFill>
                  <a:srgbClr val="0070C0"/>
                </a:solidFill>
                <a:latin typeface="Arial"/>
              </a:rPr>
              <a:t>Collaboration is both mission-critical and mission-aligned.  Universities are open &amp; collaborative environments; sharing is both common and somewhat sensitive.  </a:t>
            </a:r>
          </a:p>
        </p:txBody>
      </p:sp>
      <p:sp>
        <p:nvSpPr>
          <p:cNvPr id="7" name="TextBox 6">
            <a:extLst>
              <a:ext uri="{FF2B5EF4-FFF2-40B4-BE49-F238E27FC236}">
                <a16:creationId xmlns:a16="http://schemas.microsoft.com/office/drawing/2014/main" id="{2AACECF6-DB06-4736-90A1-B53BB4E3EF23}"/>
              </a:ext>
            </a:extLst>
          </p:cNvPr>
          <p:cNvSpPr txBox="1"/>
          <p:nvPr/>
        </p:nvSpPr>
        <p:spPr>
          <a:xfrm>
            <a:off x="688671" y="4293276"/>
            <a:ext cx="8705586" cy="1815882"/>
          </a:xfrm>
          <a:prstGeom prst="rect">
            <a:avLst/>
          </a:prstGeom>
          <a:noFill/>
        </p:spPr>
        <p:txBody>
          <a:bodyPr wrap="square" rtlCol="0">
            <a:spAutoFit/>
          </a:bodyPr>
          <a:lstStyle/>
          <a:p>
            <a:pPr defTabSz="457200"/>
            <a:r>
              <a:rPr lang="en-US" sz="1600" i="1" dirty="0">
                <a:solidFill>
                  <a:srgbClr val="535353"/>
                </a:solidFill>
                <a:latin typeface="Arial"/>
              </a:rPr>
              <a:t>“If there is one last lesson I take away from shared services, it is the profound impact they have on culture and leadership style. To work, shared services require a new and different level of </a:t>
            </a:r>
            <a:r>
              <a:rPr lang="en-US" sz="1600" b="1" i="1" dirty="0">
                <a:solidFill>
                  <a:srgbClr val="535353"/>
                </a:solidFill>
                <a:latin typeface="Arial"/>
              </a:rPr>
              <a:t>trust and interdependency</a:t>
            </a:r>
            <a:r>
              <a:rPr lang="en-US" sz="1600" i="1" dirty="0">
                <a:solidFill>
                  <a:srgbClr val="535353"/>
                </a:solidFill>
                <a:latin typeface="Arial"/>
              </a:rPr>
              <a:t>. Our organization is still grappling with those concepts at both local and system-wide levels; they require a new level of </a:t>
            </a:r>
            <a:r>
              <a:rPr lang="en-US" sz="1600" b="1" i="1" dirty="0">
                <a:solidFill>
                  <a:srgbClr val="535353"/>
                </a:solidFill>
                <a:latin typeface="Arial"/>
              </a:rPr>
              <a:t>dialogue, shared understanding, and commitment</a:t>
            </a:r>
            <a:r>
              <a:rPr lang="en-US" sz="1600" i="1" dirty="0">
                <a:solidFill>
                  <a:srgbClr val="535353"/>
                </a:solidFill>
                <a:latin typeface="Arial"/>
              </a:rPr>
              <a:t>.”</a:t>
            </a:r>
          </a:p>
          <a:p>
            <a:pPr defTabSz="457200"/>
            <a:endParaRPr lang="en-US" sz="1600" i="1" dirty="0">
              <a:solidFill>
                <a:srgbClr val="535353"/>
              </a:solidFill>
              <a:latin typeface="Arial"/>
            </a:endParaRPr>
          </a:p>
          <a:p>
            <a:pPr defTabSz="457200"/>
            <a:r>
              <a:rPr lang="en-US" sz="1600" i="1" dirty="0">
                <a:solidFill>
                  <a:srgbClr val="535353"/>
                </a:solidFill>
                <a:latin typeface="Arial"/>
              </a:rPr>
              <a:t>- Tom Andriola, in EDUCAUSE Online, August 2014</a:t>
            </a:r>
          </a:p>
        </p:txBody>
      </p:sp>
    </p:spTree>
    <p:extLst>
      <p:ext uri="{BB962C8B-B14F-4D97-AF65-F5344CB8AC3E}">
        <p14:creationId xmlns:p14="http://schemas.microsoft.com/office/powerpoint/2010/main" val="34289540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124500"/>
            <a:ext cx="10515600" cy="1325563"/>
          </a:xfrm>
        </p:spPr>
        <p:txBody>
          <a:bodyPr/>
          <a:lstStyle/>
          <a:p>
            <a:r>
              <a:rPr lang="en-US" dirty="0"/>
              <a:t>Collaboration </a:t>
            </a:r>
            <a:br>
              <a:rPr lang="en-US" dirty="0"/>
            </a:br>
            <a:endParaRPr lang="en-US" dirty="0"/>
          </a:p>
        </p:txBody>
      </p:sp>
      <p:pic>
        <p:nvPicPr>
          <p:cNvPr id="5" name="Picture 4">
            <a:extLst>
              <a:ext uri="{FF2B5EF4-FFF2-40B4-BE49-F238E27FC236}">
                <a16:creationId xmlns:a16="http://schemas.microsoft.com/office/drawing/2014/main" id="{DEA2DE38-AF21-4E2F-846E-68D950D8A93C}"/>
              </a:ext>
            </a:extLst>
          </p:cNvPr>
          <p:cNvPicPr>
            <a:picLocks noChangeAspect="1"/>
          </p:cNvPicPr>
          <p:nvPr/>
        </p:nvPicPr>
        <p:blipFill rotWithShape="1">
          <a:blip r:embed="rId2">
            <a:extLst>
              <a:ext uri="{28A0092B-C50C-407E-A947-70E740481C1C}">
                <a14:useLocalDpi xmlns:a14="http://schemas.microsoft.com/office/drawing/2010/main" val="0"/>
              </a:ext>
            </a:extLst>
          </a:blip>
          <a:srcRect b="11519"/>
          <a:stretch/>
        </p:blipFill>
        <p:spPr>
          <a:xfrm>
            <a:off x="691391" y="1450063"/>
            <a:ext cx="8992010" cy="4180114"/>
          </a:xfrm>
          <a:prstGeom prst="rect">
            <a:avLst/>
          </a:prstGeom>
        </p:spPr>
      </p:pic>
    </p:spTree>
    <p:extLst>
      <p:ext uri="{BB962C8B-B14F-4D97-AF65-F5344CB8AC3E}">
        <p14:creationId xmlns:p14="http://schemas.microsoft.com/office/powerpoint/2010/main" val="3615043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38DCFD64-A3E9-4835-9869-EBFDF36546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4" y="-3274"/>
            <a:ext cx="9126537" cy="6864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E332948F-9970-4DAD-B908-0A7CBC30E944}"/>
              </a:ext>
            </a:extLst>
          </p:cNvPr>
          <p:cNvSpPr txBox="1"/>
          <p:nvPr/>
        </p:nvSpPr>
        <p:spPr>
          <a:xfrm>
            <a:off x="2267436" y="57717"/>
            <a:ext cx="6838022" cy="707886"/>
          </a:xfrm>
          <a:prstGeom prst="rect">
            <a:avLst/>
          </a:prstGeom>
          <a:solidFill>
            <a:schemeClr val="tx1">
              <a:alpha val="52000"/>
            </a:schemeClr>
          </a:solidFill>
        </p:spPr>
        <p:txBody>
          <a:bodyPr wrap="square" rtlCol="0">
            <a:spAutoFit/>
          </a:bodyPr>
          <a:lstStyle/>
          <a:p>
            <a:pPr algn="r" defTabSz="457200">
              <a:defRPr/>
            </a:pPr>
            <a:r>
              <a:rPr lang="en-US" sz="4000" b="1" i="1" dirty="0">
                <a:solidFill>
                  <a:srgbClr val="FFFFFF"/>
                </a:solidFill>
                <a:latin typeface="Segoe Script" panose="020B0504020000000003" pitchFamily="34" charset="0"/>
              </a:rPr>
              <a:t> TEAM UC</a:t>
            </a:r>
          </a:p>
        </p:txBody>
      </p:sp>
      <p:sp>
        <p:nvSpPr>
          <p:cNvPr id="7" name="TextBox 6">
            <a:extLst>
              <a:ext uri="{FF2B5EF4-FFF2-40B4-BE49-F238E27FC236}">
                <a16:creationId xmlns:a16="http://schemas.microsoft.com/office/drawing/2014/main" id="{E5C61363-C62F-4E56-98BF-FE6EFB77825D}"/>
              </a:ext>
            </a:extLst>
          </p:cNvPr>
          <p:cNvSpPr txBox="1"/>
          <p:nvPr/>
        </p:nvSpPr>
        <p:spPr>
          <a:xfrm>
            <a:off x="6554638" y="2867793"/>
            <a:ext cx="2113601" cy="2062103"/>
          </a:xfrm>
          <a:prstGeom prst="rect">
            <a:avLst/>
          </a:prstGeom>
          <a:noFill/>
        </p:spPr>
        <p:txBody>
          <a:bodyPr wrap="square" rtlCol="0">
            <a:spAutoFit/>
          </a:bodyPr>
          <a:lstStyle/>
          <a:p>
            <a:pPr defTabSz="457200">
              <a:defRPr/>
            </a:pPr>
            <a:r>
              <a:rPr lang="en-US" sz="3200" dirty="0">
                <a:solidFill>
                  <a:srgbClr val="FFFFFF"/>
                </a:solidFill>
                <a:latin typeface="Arial"/>
              </a:rPr>
              <a:t>Together </a:t>
            </a:r>
          </a:p>
          <a:p>
            <a:pPr defTabSz="457200">
              <a:defRPr/>
            </a:pPr>
            <a:r>
              <a:rPr lang="en-US" sz="3200" dirty="0">
                <a:solidFill>
                  <a:srgbClr val="FFFFFF"/>
                </a:solidFill>
                <a:latin typeface="Arial"/>
              </a:rPr>
              <a:t>Everyone </a:t>
            </a:r>
          </a:p>
          <a:p>
            <a:pPr defTabSz="457200">
              <a:defRPr/>
            </a:pPr>
            <a:r>
              <a:rPr lang="en-US" sz="3200" dirty="0">
                <a:solidFill>
                  <a:srgbClr val="FFFFFF"/>
                </a:solidFill>
                <a:latin typeface="Arial"/>
              </a:rPr>
              <a:t>Achieves </a:t>
            </a:r>
          </a:p>
          <a:p>
            <a:pPr defTabSz="457200">
              <a:defRPr/>
            </a:pPr>
            <a:r>
              <a:rPr lang="en-US" sz="3200" dirty="0">
                <a:solidFill>
                  <a:srgbClr val="FFFFFF"/>
                </a:solidFill>
                <a:latin typeface="Arial"/>
              </a:rPr>
              <a:t>More</a:t>
            </a:r>
          </a:p>
        </p:txBody>
      </p:sp>
    </p:spTree>
    <p:extLst>
      <p:ext uri="{BB962C8B-B14F-4D97-AF65-F5344CB8AC3E}">
        <p14:creationId xmlns:p14="http://schemas.microsoft.com/office/powerpoint/2010/main" val="29078570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124500"/>
            <a:ext cx="10515600" cy="1325563"/>
          </a:xfrm>
        </p:spPr>
        <p:txBody>
          <a:bodyPr/>
          <a:lstStyle/>
          <a:p>
            <a:r>
              <a:rPr lang="en-US" dirty="0"/>
              <a:t>Innovation</a:t>
            </a:r>
            <a:br>
              <a:rPr lang="en-US" dirty="0"/>
            </a:br>
            <a:endParaRPr lang="en-US" dirty="0"/>
          </a:p>
        </p:txBody>
      </p:sp>
      <p:pic>
        <p:nvPicPr>
          <p:cNvPr id="4" name="Picture 3">
            <a:extLst>
              <a:ext uri="{FF2B5EF4-FFF2-40B4-BE49-F238E27FC236}">
                <a16:creationId xmlns:a16="http://schemas.microsoft.com/office/drawing/2014/main" id="{D901AE8C-B6DA-4966-8C5A-72646C966E45}"/>
              </a:ext>
            </a:extLst>
          </p:cNvPr>
          <p:cNvPicPr>
            <a:picLocks noChangeAspect="1"/>
          </p:cNvPicPr>
          <p:nvPr/>
        </p:nvPicPr>
        <p:blipFill>
          <a:blip r:embed="rId2"/>
          <a:stretch>
            <a:fillRect/>
          </a:stretch>
        </p:blipFill>
        <p:spPr>
          <a:xfrm>
            <a:off x="1736289" y="787281"/>
            <a:ext cx="7282583" cy="5433636"/>
          </a:xfrm>
          <a:prstGeom prst="rect">
            <a:avLst/>
          </a:prstGeom>
        </p:spPr>
      </p:pic>
    </p:spTree>
    <p:extLst>
      <p:ext uri="{BB962C8B-B14F-4D97-AF65-F5344CB8AC3E}">
        <p14:creationId xmlns:p14="http://schemas.microsoft.com/office/powerpoint/2010/main" val="16798702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124500"/>
            <a:ext cx="10515600" cy="1325563"/>
          </a:xfrm>
        </p:spPr>
        <p:txBody>
          <a:bodyPr/>
          <a:lstStyle/>
          <a:p>
            <a:r>
              <a:rPr lang="en-US" dirty="0"/>
              <a:t>Innovation</a:t>
            </a:r>
            <a:br>
              <a:rPr lang="en-US" dirty="0"/>
            </a:br>
            <a:endParaRPr lang="en-US" dirty="0"/>
          </a:p>
        </p:txBody>
      </p:sp>
      <p:pic>
        <p:nvPicPr>
          <p:cNvPr id="7" name="Picture 6">
            <a:extLst>
              <a:ext uri="{FF2B5EF4-FFF2-40B4-BE49-F238E27FC236}">
                <a16:creationId xmlns:a16="http://schemas.microsoft.com/office/drawing/2014/main" id="{C0B15470-15C7-49CD-991C-784D2B8386ED}"/>
              </a:ext>
            </a:extLst>
          </p:cNvPr>
          <p:cNvPicPr>
            <a:picLocks noChangeAspect="1"/>
          </p:cNvPicPr>
          <p:nvPr/>
        </p:nvPicPr>
        <p:blipFill>
          <a:blip r:embed="rId2" cstate="email">
            <a:duotone>
              <a:srgbClr val="535353">
                <a:shade val="45000"/>
                <a:satMod val="135000"/>
              </a:srgbClr>
              <a:prstClr val="white"/>
            </a:duotone>
            <a:extLst>
              <a:ext uri="{28A0092B-C50C-407E-A947-70E740481C1C}">
                <a14:useLocalDpi xmlns:a14="http://schemas.microsoft.com/office/drawing/2010/main"/>
              </a:ext>
            </a:extLst>
          </a:blip>
          <a:stretch>
            <a:fillRect/>
          </a:stretch>
        </p:blipFill>
        <p:spPr>
          <a:xfrm>
            <a:off x="6616400" y="1143000"/>
            <a:ext cx="4737400" cy="4737400"/>
          </a:xfrm>
          <a:prstGeom prst="rect">
            <a:avLst/>
          </a:prstGeom>
        </p:spPr>
      </p:pic>
      <p:sp>
        <p:nvSpPr>
          <p:cNvPr id="8" name="Content Placeholder 2">
            <a:extLst>
              <a:ext uri="{FF2B5EF4-FFF2-40B4-BE49-F238E27FC236}">
                <a16:creationId xmlns:a16="http://schemas.microsoft.com/office/drawing/2014/main" id="{D241EC7F-B186-4B1E-8D07-3907903E4F6E}"/>
              </a:ext>
            </a:extLst>
          </p:cNvPr>
          <p:cNvSpPr txBox="1">
            <a:spLocks/>
          </p:cNvSpPr>
          <p:nvPr/>
        </p:nvSpPr>
        <p:spPr>
          <a:xfrm>
            <a:off x="555282" y="1726825"/>
            <a:ext cx="8229600" cy="4343400"/>
          </a:xfrm>
          <a:prstGeom prst="rect">
            <a:avLst/>
          </a:prstGeom>
        </p:spPr>
        <p:txBody>
          <a:bodyPr vert="horz" lIns="0" tIns="0" rIns="91440" bIns="45720" rtlCol="0">
            <a:noAutofit/>
          </a:bodyPr>
          <a:lstStyle>
            <a:lvl1pPr marL="342900" indent="-342900" algn="l" defTabSz="457200" rtl="0" eaLnBrk="1" latinLnBrk="0" hangingPunct="1">
              <a:spcBef>
                <a:spcPct val="20000"/>
              </a:spcBef>
              <a:buFont typeface="Arial"/>
              <a:buChar char="•"/>
              <a:defRPr sz="2000" b="0" i="0" kern="1200">
                <a:solidFill>
                  <a:srgbClr val="666666"/>
                </a:solidFill>
                <a:latin typeface="Arial"/>
                <a:ea typeface="+mn-ea"/>
                <a:cs typeface="Arial"/>
              </a:defRPr>
            </a:lvl1pPr>
            <a:lvl2pPr marL="742950" indent="-285750" algn="l" defTabSz="457200" rtl="0" eaLnBrk="1" latinLnBrk="0" hangingPunct="1">
              <a:spcBef>
                <a:spcPct val="20000"/>
              </a:spcBef>
              <a:buFont typeface="Arial"/>
              <a:buChar char="–"/>
              <a:defRPr sz="2000" b="0" i="0" kern="1200">
                <a:solidFill>
                  <a:srgbClr val="666666"/>
                </a:solidFill>
                <a:latin typeface="Arial"/>
                <a:ea typeface="+mn-ea"/>
                <a:cs typeface="Arial"/>
              </a:defRPr>
            </a:lvl2pPr>
            <a:lvl3pPr marL="11430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3pPr>
            <a:lvl4pPr marL="16002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4pPr>
            <a:lvl5pPr marL="20574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srgbClr val="535353"/>
                </a:solidFill>
                <a:effectLst/>
                <a:uLnTx/>
                <a:uFillTx/>
                <a:latin typeface="Helvetica Neue" panose="02000503000000020004" pitchFamily="2" charset="0"/>
                <a:ea typeface="Helvetica Neue" panose="02000503000000020004" pitchFamily="2" charset="0"/>
                <a:cs typeface="Helvetica Neue" panose="02000503000000020004" pitchFamily="2" charset="0"/>
              </a:rPr>
              <a:t>Product / Service Innovation</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a:ln>
                <a:noFill/>
              </a:ln>
              <a:solidFill>
                <a:srgbClr val="535353"/>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a:ln>
                <a:noFill/>
              </a:ln>
              <a:solidFill>
                <a:srgbClr val="535353"/>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srgbClr val="535353"/>
                </a:solidFill>
                <a:effectLst/>
                <a:uLnTx/>
                <a:uFillTx/>
                <a:latin typeface="Helvetica Neue" panose="02000503000000020004" pitchFamily="2" charset="0"/>
                <a:ea typeface="Helvetica Neue" panose="02000503000000020004" pitchFamily="2" charset="0"/>
                <a:cs typeface="Helvetica Neue" panose="02000503000000020004" pitchFamily="2" charset="0"/>
              </a:rPr>
              <a:t>Process Innovation</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a:ln>
                <a:noFill/>
              </a:ln>
              <a:solidFill>
                <a:srgbClr val="535353"/>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a:ln>
                <a:noFill/>
              </a:ln>
              <a:solidFill>
                <a:srgbClr val="535353"/>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srgbClr val="535353"/>
                </a:solidFill>
                <a:effectLst/>
                <a:uLnTx/>
                <a:uFillTx/>
                <a:latin typeface="Helvetica Neue" panose="02000503000000020004" pitchFamily="2" charset="0"/>
                <a:ea typeface="Helvetica Neue" panose="02000503000000020004" pitchFamily="2" charset="0"/>
                <a:cs typeface="Helvetica Neue" panose="02000503000000020004" pitchFamily="2" charset="0"/>
              </a:rPr>
              <a:t>Business Model Innovation</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a:ln>
                <a:noFill/>
              </a:ln>
              <a:solidFill>
                <a:srgbClr val="535353"/>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 name="Arc 10">
            <a:extLst>
              <a:ext uri="{FF2B5EF4-FFF2-40B4-BE49-F238E27FC236}">
                <a16:creationId xmlns:a16="http://schemas.microsoft.com/office/drawing/2014/main" id="{DEFDC416-0883-4674-8908-FBB82A77F8C7}"/>
              </a:ext>
            </a:extLst>
          </p:cNvPr>
          <p:cNvSpPr/>
          <p:nvPr/>
        </p:nvSpPr>
        <p:spPr>
          <a:xfrm>
            <a:off x="7605681" y="1254492"/>
            <a:ext cx="2057400" cy="4191000"/>
          </a:xfrm>
          <a:prstGeom prst="arc">
            <a:avLst>
              <a:gd name="adj1" fmla="val 16306925"/>
              <a:gd name="adj2" fmla="val 5013227"/>
            </a:avLst>
          </a:prstGeom>
          <a:noFill/>
          <a:ln w="28575" cap="flat" cmpd="sng" algn="ctr">
            <a:solidFill>
              <a:srgbClr val="535353">
                <a:lumMod val="7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2" name="Arc 11">
            <a:extLst>
              <a:ext uri="{FF2B5EF4-FFF2-40B4-BE49-F238E27FC236}">
                <a16:creationId xmlns:a16="http://schemas.microsoft.com/office/drawing/2014/main" id="{7A497F20-7BA3-490F-96CF-C1E30FB009C6}"/>
              </a:ext>
            </a:extLst>
          </p:cNvPr>
          <p:cNvSpPr/>
          <p:nvPr/>
        </p:nvSpPr>
        <p:spPr>
          <a:xfrm rot="5202110">
            <a:off x="7911702" y="694221"/>
            <a:ext cx="2057400" cy="4191000"/>
          </a:xfrm>
          <a:prstGeom prst="arc">
            <a:avLst>
              <a:gd name="adj1" fmla="val 16306925"/>
              <a:gd name="adj2" fmla="val 5013227"/>
            </a:avLst>
          </a:prstGeom>
          <a:noFill/>
          <a:ln w="28575" cap="flat" cmpd="sng" algn="ctr">
            <a:solidFill>
              <a:srgbClr val="535353">
                <a:lumMod val="7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8659541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124500"/>
            <a:ext cx="10515600" cy="1325563"/>
          </a:xfrm>
        </p:spPr>
        <p:txBody>
          <a:bodyPr/>
          <a:lstStyle/>
          <a:p>
            <a:r>
              <a:rPr lang="en-US" dirty="0"/>
              <a:t>Innovation</a:t>
            </a:r>
            <a:br>
              <a:rPr lang="en-US" dirty="0"/>
            </a:br>
            <a:endParaRPr lang="en-US" dirty="0"/>
          </a:p>
        </p:txBody>
      </p:sp>
      <p:sp>
        <p:nvSpPr>
          <p:cNvPr id="8" name="Content Placeholder 2">
            <a:extLst>
              <a:ext uri="{FF2B5EF4-FFF2-40B4-BE49-F238E27FC236}">
                <a16:creationId xmlns:a16="http://schemas.microsoft.com/office/drawing/2014/main" id="{D241EC7F-B186-4B1E-8D07-3907903E4F6E}"/>
              </a:ext>
            </a:extLst>
          </p:cNvPr>
          <p:cNvSpPr txBox="1">
            <a:spLocks/>
          </p:cNvSpPr>
          <p:nvPr/>
        </p:nvSpPr>
        <p:spPr>
          <a:xfrm>
            <a:off x="680410" y="3035861"/>
            <a:ext cx="4497981" cy="2864426"/>
          </a:xfrm>
          <a:prstGeom prst="rect">
            <a:avLst/>
          </a:prstGeom>
        </p:spPr>
        <p:txBody>
          <a:bodyPr vert="horz" lIns="0" tIns="0" rIns="91440" bIns="45720" rtlCol="0">
            <a:noAutofit/>
          </a:bodyPr>
          <a:lstStyle>
            <a:lvl1pPr marL="342900" indent="-342900" algn="l" defTabSz="457200" rtl="0" eaLnBrk="1" latinLnBrk="0" hangingPunct="1">
              <a:spcBef>
                <a:spcPct val="20000"/>
              </a:spcBef>
              <a:buFont typeface="Arial"/>
              <a:buChar char="•"/>
              <a:defRPr sz="2000" b="0" i="0" kern="1200">
                <a:solidFill>
                  <a:srgbClr val="666666"/>
                </a:solidFill>
                <a:latin typeface="Arial"/>
                <a:ea typeface="+mn-ea"/>
                <a:cs typeface="Arial"/>
              </a:defRPr>
            </a:lvl1pPr>
            <a:lvl2pPr marL="742950" indent="-285750" algn="l" defTabSz="457200" rtl="0" eaLnBrk="1" latinLnBrk="0" hangingPunct="1">
              <a:spcBef>
                <a:spcPct val="20000"/>
              </a:spcBef>
              <a:buFont typeface="Arial"/>
              <a:buChar char="–"/>
              <a:defRPr sz="2000" b="0" i="0" kern="1200">
                <a:solidFill>
                  <a:srgbClr val="666666"/>
                </a:solidFill>
                <a:latin typeface="Arial"/>
                <a:ea typeface="+mn-ea"/>
                <a:cs typeface="Arial"/>
              </a:defRPr>
            </a:lvl2pPr>
            <a:lvl3pPr marL="11430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3pPr>
            <a:lvl4pPr marL="16002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4pPr>
            <a:lvl5pPr marL="20574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None/>
              <a:tabLst/>
              <a:defRPr/>
            </a:pPr>
            <a:r>
              <a:rPr kumimoji="0" lang="en-US" sz="2400" b="0" i="0" u="none" strike="noStrike" kern="1200" cap="none" spc="0" normalizeH="0" baseline="0" noProof="0" dirty="0">
                <a:ln>
                  <a:noFill/>
                </a:ln>
                <a:solidFill>
                  <a:srgbClr val="535353"/>
                </a:solidFill>
                <a:effectLst/>
                <a:uLnTx/>
                <a:uFillTx/>
                <a:latin typeface="Helvetica Neue" panose="02000503000000020004" pitchFamily="2" charset="0"/>
                <a:ea typeface="Helvetica Neue" panose="02000503000000020004" pitchFamily="2" charset="0"/>
                <a:cs typeface="Helvetica Neue" panose="02000503000000020004" pitchFamily="2" charset="0"/>
              </a:rPr>
              <a:t>Product / Service Innovation</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a:ln>
                <a:noFill/>
              </a:ln>
              <a:solidFill>
                <a:srgbClr val="535353"/>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457200" rtl="0" eaLnBrk="1" fontAlgn="auto" latinLnBrk="0" hangingPunct="1">
              <a:lnSpc>
                <a:spcPct val="100000"/>
              </a:lnSpc>
              <a:spcBef>
                <a:spcPct val="20000"/>
              </a:spcBef>
              <a:spcAft>
                <a:spcPts val="0"/>
              </a:spcAft>
              <a:buClrTx/>
              <a:buSzTx/>
              <a:buNone/>
              <a:tabLst/>
              <a:defRPr/>
            </a:pPr>
            <a:r>
              <a:rPr kumimoji="0" lang="en-US" sz="2400" b="0" i="0" u="none" strike="noStrike" kern="1200" cap="none" spc="0" normalizeH="0" baseline="0" noProof="0" dirty="0">
                <a:ln>
                  <a:noFill/>
                </a:ln>
                <a:solidFill>
                  <a:srgbClr val="535353"/>
                </a:solidFill>
                <a:effectLst/>
                <a:uLnTx/>
                <a:uFillTx/>
                <a:latin typeface="Helvetica Neue" panose="02000503000000020004" pitchFamily="2" charset="0"/>
                <a:ea typeface="Helvetica Neue" panose="02000503000000020004" pitchFamily="2" charset="0"/>
                <a:cs typeface="Helvetica Neue" panose="02000503000000020004" pitchFamily="2" charset="0"/>
              </a:rPr>
              <a:t>Process Innovation</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a:ln>
                <a:noFill/>
              </a:ln>
              <a:solidFill>
                <a:srgbClr val="535353"/>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457200" rtl="0" eaLnBrk="1" fontAlgn="auto" latinLnBrk="0" hangingPunct="1">
              <a:lnSpc>
                <a:spcPct val="100000"/>
              </a:lnSpc>
              <a:spcBef>
                <a:spcPct val="20000"/>
              </a:spcBef>
              <a:spcAft>
                <a:spcPts val="0"/>
              </a:spcAft>
              <a:buClrTx/>
              <a:buSzTx/>
              <a:buNone/>
              <a:tabLst/>
              <a:defRPr/>
            </a:pPr>
            <a:r>
              <a:rPr kumimoji="0" lang="en-US" sz="2400" b="0" i="0" u="none" strike="noStrike" kern="1200" cap="none" spc="0" normalizeH="0" baseline="0" noProof="0" dirty="0">
                <a:ln>
                  <a:noFill/>
                </a:ln>
                <a:solidFill>
                  <a:srgbClr val="535353"/>
                </a:solidFill>
                <a:effectLst/>
                <a:uLnTx/>
                <a:uFillTx/>
                <a:latin typeface="Helvetica Neue" panose="02000503000000020004" pitchFamily="2" charset="0"/>
                <a:ea typeface="Helvetica Neue" panose="02000503000000020004" pitchFamily="2" charset="0"/>
                <a:cs typeface="Helvetica Neue" panose="02000503000000020004" pitchFamily="2" charset="0"/>
              </a:rPr>
              <a:t>Business Model Innovation</a:t>
            </a:r>
          </a:p>
        </p:txBody>
      </p:sp>
      <p:sp>
        <p:nvSpPr>
          <p:cNvPr id="9" name="Content Placeholder 2">
            <a:extLst>
              <a:ext uri="{FF2B5EF4-FFF2-40B4-BE49-F238E27FC236}">
                <a16:creationId xmlns:a16="http://schemas.microsoft.com/office/drawing/2014/main" id="{EF8DAFE7-D6B2-4AC0-8A49-8F8077B73930}"/>
              </a:ext>
            </a:extLst>
          </p:cNvPr>
          <p:cNvSpPr txBox="1">
            <a:spLocks/>
          </p:cNvSpPr>
          <p:nvPr/>
        </p:nvSpPr>
        <p:spPr>
          <a:xfrm rot="16200000">
            <a:off x="6571079" y="-108859"/>
            <a:ext cx="2233062" cy="3605807"/>
          </a:xfrm>
          <a:prstGeom prst="rect">
            <a:avLst/>
          </a:prstGeom>
        </p:spPr>
        <p:txBody>
          <a:bodyPr vert="horz" lIns="0" tIns="0" rIns="91440" bIns="45720" rtlCol="0">
            <a:noAutofit/>
          </a:bodyPr>
          <a:lstStyle>
            <a:lvl1pPr marL="342900" indent="-342900" algn="l" defTabSz="457200" rtl="0" eaLnBrk="1" latinLnBrk="0" hangingPunct="1">
              <a:spcBef>
                <a:spcPct val="20000"/>
              </a:spcBef>
              <a:buFont typeface="Arial"/>
              <a:buChar char="•"/>
              <a:defRPr sz="2000" b="0" i="0" kern="1200">
                <a:solidFill>
                  <a:srgbClr val="666666"/>
                </a:solidFill>
                <a:latin typeface="Arial"/>
                <a:ea typeface="+mn-ea"/>
                <a:cs typeface="Arial"/>
              </a:defRPr>
            </a:lvl1pPr>
            <a:lvl2pPr marL="742950" indent="-285750" algn="l" defTabSz="457200" rtl="0" eaLnBrk="1" latinLnBrk="0" hangingPunct="1">
              <a:spcBef>
                <a:spcPct val="20000"/>
              </a:spcBef>
              <a:buFont typeface="Arial"/>
              <a:buChar char="–"/>
              <a:defRPr sz="2000" b="0" i="0" kern="1200">
                <a:solidFill>
                  <a:srgbClr val="666666"/>
                </a:solidFill>
                <a:latin typeface="Arial"/>
                <a:ea typeface="+mn-ea"/>
                <a:cs typeface="Arial"/>
              </a:defRPr>
            </a:lvl2pPr>
            <a:lvl3pPr marL="11430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3pPr>
            <a:lvl4pPr marL="16002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4pPr>
            <a:lvl5pPr marL="20574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defTabSz="457200" rtl="0" eaLnBrk="1" fontAlgn="auto" latinLnBrk="0" hangingPunct="1">
              <a:lnSpc>
                <a:spcPct val="100000"/>
              </a:lnSpc>
              <a:spcBef>
                <a:spcPct val="20000"/>
              </a:spcBef>
              <a:spcAft>
                <a:spcPts val="0"/>
              </a:spcAft>
              <a:buClrTx/>
              <a:buSzTx/>
              <a:buNone/>
              <a:tabLst/>
              <a:defRPr/>
            </a:pPr>
            <a:r>
              <a:rPr kumimoji="0" lang="en-US" sz="2400" b="0" i="0" u="none" strike="noStrike" kern="1200" cap="none" spc="0" normalizeH="0" baseline="0" noProof="0" dirty="0">
                <a:ln>
                  <a:noFill/>
                </a:ln>
                <a:solidFill>
                  <a:srgbClr val="535353"/>
                </a:solidFill>
                <a:effectLst/>
                <a:uLnTx/>
                <a:uFillTx/>
                <a:latin typeface="Helvetica Neue" panose="02000503000000020004" pitchFamily="2" charset="0"/>
                <a:ea typeface="Helvetica Neue" panose="02000503000000020004" pitchFamily="2" charset="0"/>
                <a:cs typeface="Helvetica Neue" panose="02000503000000020004" pitchFamily="2" charset="0"/>
              </a:rPr>
              <a:t>Nice to Have</a:t>
            </a:r>
          </a:p>
          <a:p>
            <a:pPr marL="342900" marR="0" lvl="0" indent="-342900"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a:ln>
                <a:noFill/>
              </a:ln>
              <a:solidFill>
                <a:srgbClr val="535353"/>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342900" marR="0" lvl="0" indent="-342900"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a:ln>
                <a:noFill/>
              </a:ln>
              <a:solidFill>
                <a:srgbClr val="535353"/>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342900" marR="0" lvl="0" indent="-342900"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a:ln>
                <a:noFill/>
              </a:ln>
              <a:solidFill>
                <a:srgbClr val="535353"/>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342900" marR="0" lvl="0" indent="-342900"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a:ln>
                <a:noFill/>
              </a:ln>
              <a:solidFill>
                <a:srgbClr val="535353"/>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defTabSz="457200" rtl="0" eaLnBrk="1" fontAlgn="auto" latinLnBrk="0" hangingPunct="1">
              <a:lnSpc>
                <a:spcPct val="100000"/>
              </a:lnSpc>
              <a:spcBef>
                <a:spcPct val="20000"/>
              </a:spcBef>
              <a:spcAft>
                <a:spcPts val="0"/>
              </a:spcAft>
              <a:buClrTx/>
              <a:buSzTx/>
              <a:buNone/>
              <a:tabLst/>
              <a:defRPr/>
            </a:pPr>
            <a:r>
              <a:rPr kumimoji="0" lang="en-US" sz="2400" b="0" i="0" u="none" strike="noStrike" kern="1200" cap="none" spc="0" normalizeH="0" baseline="0" noProof="0" dirty="0">
                <a:ln>
                  <a:noFill/>
                </a:ln>
                <a:solidFill>
                  <a:srgbClr val="535353"/>
                </a:solidFill>
                <a:effectLst/>
                <a:uLnTx/>
                <a:uFillTx/>
                <a:latin typeface="Helvetica Neue" panose="02000503000000020004" pitchFamily="2" charset="0"/>
                <a:ea typeface="Helvetica Neue" panose="02000503000000020004" pitchFamily="2" charset="0"/>
                <a:cs typeface="Helvetica Neue" panose="02000503000000020004" pitchFamily="2" charset="0"/>
              </a:rPr>
              <a:t>Must Have</a:t>
            </a:r>
          </a:p>
          <a:p>
            <a:pPr marL="342900" marR="0" lvl="0" indent="-342900"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a:ln>
                <a:noFill/>
              </a:ln>
              <a:solidFill>
                <a:srgbClr val="535353"/>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342900" marR="0" lvl="0" indent="-342900"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a:ln>
                <a:noFill/>
              </a:ln>
              <a:solidFill>
                <a:srgbClr val="535353"/>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342900" marR="0" lvl="0" indent="-342900"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a:ln>
                <a:noFill/>
              </a:ln>
              <a:solidFill>
                <a:srgbClr val="535353"/>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342900" marR="0" lvl="0" indent="-342900"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a:ln>
                <a:noFill/>
              </a:ln>
              <a:solidFill>
                <a:srgbClr val="535353"/>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defTabSz="457200" rtl="0" eaLnBrk="1" fontAlgn="auto" latinLnBrk="0" hangingPunct="1">
              <a:lnSpc>
                <a:spcPct val="100000"/>
              </a:lnSpc>
              <a:spcBef>
                <a:spcPct val="20000"/>
              </a:spcBef>
              <a:spcAft>
                <a:spcPts val="0"/>
              </a:spcAft>
              <a:buClrTx/>
              <a:buSzTx/>
              <a:buNone/>
              <a:tabLst/>
              <a:defRPr/>
            </a:pPr>
            <a:r>
              <a:rPr kumimoji="0" lang="en-US" sz="2400" b="0" i="0" u="none" strike="noStrike" kern="1200" cap="none" spc="0" normalizeH="0" baseline="0" noProof="0" dirty="0">
                <a:ln>
                  <a:noFill/>
                </a:ln>
                <a:solidFill>
                  <a:srgbClr val="535353"/>
                </a:solidFill>
                <a:effectLst/>
                <a:uLnTx/>
                <a:uFillTx/>
                <a:latin typeface="Helvetica Neue" panose="02000503000000020004" pitchFamily="2" charset="0"/>
                <a:ea typeface="Helvetica Neue" panose="02000503000000020004" pitchFamily="2" charset="0"/>
                <a:cs typeface="Helvetica Neue" panose="02000503000000020004" pitchFamily="2" charset="0"/>
              </a:rPr>
              <a:t>Shadow Cost</a:t>
            </a:r>
          </a:p>
          <a:p>
            <a:pPr marL="342900" marR="0" lvl="0" indent="-342900"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a:ln>
                <a:noFill/>
              </a:ln>
              <a:solidFill>
                <a:srgbClr val="535353"/>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cxnSp>
        <p:nvCxnSpPr>
          <p:cNvPr id="4" name="Straight Arrow Connector 3">
            <a:extLst>
              <a:ext uri="{FF2B5EF4-FFF2-40B4-BE49-F238E27FC236}">
                <a16:creationId xmlns:a16="http://schemas.microsoft.com/office/drawing/2014/main" id="{BC759884-A1EC-4A4B-9E53-82AE2C1B43D4}"/>
              </a:ext>
            </a:extLst>
          </p:cNvPr>
          <p:cNvCxnSpPr/>
          <p:nvPr/>
        </p:nvCxnSpPr>
        <p:spPr>
          <a:xfrm>
            <a:off x="5736657" y="789272"/>
            <a:ext cx="5043638" cy="0"/>
          </a:xfrm>
          <a:prstGeom prst="straightConnector1">
            <a:avLst/>
          </a:prstGeom>
          <a:ln w="50800">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35D7AB-7E76-4498-8988-3A20F6A5BCF1}"/>
              </a:ext>
            </a:extLst>
          </p:cNvPr>
          <p:cNvSpPr txBox="1"/>
          <p:nvPr/>
        </p:nvSpPr>
        <p:spPr>
          <a:xfrm>
            <a:off x="5379309" y="356803"/>
            <a:ext cx="5823389" cy="369332"/>
          </a:xfrm>
          <a:prstGeom prst="rect">
            <a:avLst/>
          </a:prstGeom>
          <a:noFill/>
        </p:spPr>
        <p:txBody>
          <a:bodyPr wrap="none" rtlCol="0">
            <a:spAutoFit/>
          </a:bodyPr>
          <a:lstStyle/>
          <a:p>
            <a:r>
              <a:rPr lang="en-US" dirty="0">
                <a:solidFill>
                  <a:srgbClr val="0070C0"/>
                </a:solidFill>
              </a:rPr>
              <a:t>Hard to Sell				Easy to Sell</a:t>
            </a:r>
          </a:p>
        </p:txBody>
      </p:sp>
      <p:cxnSp>
        <p:nvCxnSpPr>
          <p:cNvPr id="13" name="Straight Arrow Connector 12">
            <a:extLst>
              <a:ext uri="{FF2B5EF4-FFF2-40B4-BE49-F238E27FC236}">
                <a16:creationId xmlns:a16="http://schemas.microsoft.com/office/drawing/2014/main" id="{D3D0E47A-297E-47F9-A7CB-54C426112351}"/>
              </a:ext>
            </a:extLst>
          </p:cNvPr>
          <p:cNvCxnSpPr>
            <a:cxnSpLocks/>
          </p:cNvCxnSpPr>
          <p:nvPr/>
        </p:nvCxnSpPr>
        <p:spPr>
          <a:xfrm>
            <a:off x="271248" y="2805514"/>
            <a:ext cx="0" cy="2275909"/>
          </a:xfrm>
          <a:prstGeom prst="straightConnector1">
            <a:avLst/>
          </a:prstGeom>
          <a:ln w="508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3C2E5C3-FC7B-4F15-B722-EE591BCB82B9}"/>
              </a:ext>
            </a:extLst>
          </p:cNvPr>
          <p:cNvSpPr txBox="1"/>
          <p:nvPr/>
        </p:nvSpPr>
        <p:spPr>
          <a:xfrm rot="5400000">
            <a:off x="-2238789" y="3761639"/>
            <a:ext cx="5104154" cy="369332"/>
          </a:xfrm>
          <a:prstGeom prst="rect">
            <a:avLst/>
          </a:prstGeom>
          <a:noFill/>
        </p:spPr>
        <p:txBody>
          <a:bodyPr wrap="none" rtlCol="0">
            <a:spAutoFit/>
          </a:bodyPr>
          <a:lstStyle/>
          <a:p>
            <a:r>
              <a:rPr lang="en-US" dirty="0">
                <a:solidFill>
                  <a:srgbClr val="0070C0"/>
                </a:solidFill>
              </a:rPr>
              <a:t>Easy to Copy			Hard to Copy</a:t>
            </a:r>
          </a:p>
        </p:txBody>
      </p:sp>
    </p:spTree>
    <p:extLst>
      <p:ext uri="{BB962C8B-B14F-4D97-AF65-F5344CB8AC3E}">
        <p14:creationId xmlns:p14="http://schemas.microsoft.com/office/powerpoint/2010/main" val="1651283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0371" y="273686"/>
            <a:ext cx="10515600" cy="784406"/>
          </a:xfrm>
        </p:spPr>
        <p:txBody>
          <a:bodyPr/>
          <a:lstStyle/>
          <a:p>
            <a:r>
              <a:rPr lang="en-US" dirty="0"/>
              <a:t>Pressures on Higher Education</a:t>
            </a:r>
          </a:p>
        </p:txBody>
      </p:sp>
      <p:pic>
        <p:nvPicPr>
          <p:cNvPr id="14" name="Picture 13">
            <a:extLst>
              <a:ext uri="{FF2B5EF4-FFF2-40B4-BE49-F238E27FC236}">
                <a16:creationId xmlns:a16="http://schemas.microsoft.com/office/drawing/2014/main" id="{37C8814E-648E-4507-80FA-BD5290D512BB}"/>
              </a:ext>
            </a:extLst>
          </p:cNvPr>
          <p:cNvPicPr>
            <a:picLocks noChangeAspect="1"/>
          </p:cNvPicPr>
          <p:nvPr/>
        </p:nvPicPr>
        <p:blipFill rotWithShape="1">
          <a:blip r:embed="rId2">
            <a:extLst>
              <a:ext uri="{28A0092B-C50C-407E-A947-70E740481C1C}">
                <a14:useLocalDpi xmlns:a14="http://schemas.microsoft.com/office/drawing/2010/main" val="0"/>
              </a:ext>
            </a:extLst>
          </a:blip>
          <a:srcRect l="5719" t="15153" r="4257" b="12783"/>
          <a:stretch/>
        </p:blipFill>
        <p:spPr>
          <a:xfrm>
            <a:off x="1339057" y="1103467"/>
            <a:ext cx="8274114" cy="4972756"/>
          </a:xfrm>
          <a:prstGeom prst="rect">
            <a:avLst/>
          </a:prstGeom>
        </p:spPr>
      </p:pic>
      <p:sp>
        <p:nvSpPr>
          <p:cNvPr id="15" name="Right Arrow 6">
            <a:extLst>
              <a:ext uri="{FF2B5EF4-FFF2-40B4-BE49-F238E27FC236}">
                <a16:creationId xmlns:a16="http://schemas.microsoft.com/office/drawing/2014/main" id="{A1A2279C-F5EB-43AB-91F4-8018BF4C1E72}"/>
              </a:ext>
            </a:extLst>
          </p:cNvPr>
          <p:cNvSpPr/>
          <p:nvPr/>
        </p:nvSpPr>
        <p:spPr>
          <a:xfrm>
            <a:off x="1495811" y="2213811"/>
            <a:ext cx="339634" cy="326571"/>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
        <p:nvSpPr>
          <p:cNvPr id="16" name="Right Arrow 7">
            <a:extLst>
              <a:ext uri="{FF2B5EF4-FFF2-40B4-BE49-F238E27FC236}">
                <a16:creationId xmlns:a16="http://schemas.microsoft.com/office/drawing/2014/main" id="{9D6A18E8-622C-4F59-90C0-06F4DBC8BE23}"/>
              </a:ext>
            </a:extLst>
          </p:cNvPr>
          <p:cNvSpPr/>
          <p:nvPr/>
        </p:nvSpPr>
        <p:spPr>
          <a:xfrm>
            <a:off x="1508874" y="2659028"/>
            <a:ext cx="339634" cy="326571"/>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
        <p:nvSpPr>
          <p:cNvPr id="17" name="Right Arrow 8">
            <a:extLst>
              <a:ext uri="{FF2B5EF4-FFF2-40B4-BE49-F238E27FC236}">
                <a16:creationId xmlns:a16="http://schemas.microsoft.com/office/drawing/2014/main" id="{27FDE413-0A4A-4F70-BEAF-FC422F236044}"/>
              </a:ext>
            </a:extLst>
          </p:cNvPr>
          <p:cNvSpPr/>
          <p:nvPr/>
        </p:nvSpPr>
        <p:spPr>
          <a:xfrm>
            <a:off x="1495811" y="3104245"/>
            <a:ext cx="339634" cy="326571"/>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
        <p:nvSpPr>
          <p:cNvPr id="18" name="Right Arrow 9">
            <a:extLst>
              <a:ext uri="{FF2B5EF4-FFF2-40B4-BE49-F238E27FC236}">
                <a16:creationId xmlns:a16="http://schemas.microsoft.com/office/drawing/2014/main" id="{A87A8A3A-7230-4B0C-BB71-0935FFADBC9A}"/>
              </a:ext>
            </a:extLst>
          </p:cNvPr>
          <p:cNvSpPr/>
          <p:nvPr/>
        </p:nvSpPr>
        <p:spPr>
          <a:xfrm rot="5400000">
            <a:off x="2209915" y="1726131"/>
            <a:ext cx="339634" cy="326571"/>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
        <p:nvSpPr>
          <p:cNvPr id="19" name="Right Arrow 10">
            <a:extLst>
              <a:ext uri="{FF2B5EF4-FFF2-40B4-BE49-F238E27FC236}">
                <a16:creationId xmlns:a16="http://schemas.microsoft.com/office/drawing/2014/main" id="{EC9C59C8-8A75-4A4D-9E6B-E10B6A4752B6}"/>
              </a:ext>
            </a:extLst>
          </p:cNvPr>
          <p:cNvSpPr/>
          <p:nvPr/>
        </p:nvSpPr>
        <p:spPr>
          <a:xfrm rot="5400000">
            <a:off x="2880475" y="1726132"/>
            <a:ext cx="339634" cy="326571"/>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
        <p:nvSpPr>
          <p:cNvPr id="20" name="Right Arrow 11">
            <a:extLst>
              <a:ext uri="{FF2B5EF4-FFF2-40B4-BE49-F238E27FC236}">
                <a16:creationId xmlns:a16="http://schemas.microsoft.com/office/drawing/2014/main" id="{50974345-71E4-4B31-B903-16F437226345}"/>
              </a:ext>
            </a:extLst>
          </p:cNvPr>
          <p:cNvSpPr/>
          <p:nvPr/>
        </p:nvSpPr>
        <p:spPr>
          <a:xfrm rot="16200000">
            <a:off x="2209914" y="3499494"/>
            <a:ext cx="339634" cy="326571"/>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
        <p:nvSpPr>
          <p:cNvPr id="21" name="Right Arrow 12">
            <a:extLst>
              <a:ext uri="{FF2B5EF4-FFF2-40B4-BE49-F238E27FC236}">
                <a16:creationId xmlns:a16="http://schemas.microsoft.com/office/drawing/2014/main" id="{1C557C77-D102-4719-BAAF-B969C058A2C0}"/>
              </a:ext>
            </a:extLst>
          </p:cNvPr>
          <p:cNvSpPr/>
          <p:nvPr/>
        </p:nvSpPr>
        <p:spPr>
          <a:xfrm rot="16200000">
            <a:off x="2880474" y="3499495"/>
            <a:ext cx="339634" cy="326571"/>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Tree>
    <p:extLst>
      <p:ext uri="{BB962C8B-B14F-4D97-AF65-F5344CB8AC3E}">
        <p14:creationId xmlns:p14="http://schemas.microsoft.com/office/powerpoint/2010/main" val="9567044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8759" y="373889"/>
            <a:ext cx="11502187" cy="1325563"/>
          </a:xfrm>
        </p:spPr>
        <p:txBody>
          <a:bodyPr>
            <a:normAutofit fontScale="90000"/>
          </a:bodyPr>
          <a:lstStyle/>
          <a:p>
            <a:r>
              <a:rPr lang="en-US" sz="4900" dirty="0"/>
              <a:t>When Collaboration &amp; Innovation both get ignored</a:t>
            </a:r>
            <a:br>
              <a:rPr lang="en-US" dirty="0"/>
            </a:br>
            <a:endParaRPr lang="en-US" dirty="0"/>
          </a:p>
        </p:txBody>
      </p:sp>
      <p:pic>
        <p:nvPicPr>
          <p:cNvPr id="4" name="Picture 3">
            <a:extLst>
              <a:ext uri="{FF2B5EF4-FFF2-40B4-BE49-F238E27FC236}">
                <a16:creationId xmlns:a16="http://schemas.microsoft.com/office/drawing/2014/main" id="{8D7DA03D-8DCC-475C-95C4-04AED367A7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0355" y="1325537"/>
            <a:ext cx="7929703" cy="4506685"/>
          </a:xfrm>
          <a:prstGeom prst="rect">
            <a:avLst/>
          </a:prstGeom>
        </p:spPr>
      </p:pic>
    </p:spTree>
    <p:extLst>
      <p:ext uri="{BB962C8B-B14F-4D97-AF65-F5344CB8AC3E}">
        <p14:creationId xmlns:p14="http://schemas.microsoft.com/office/powerpoint/2010/main" val="17241767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270933"/>
            <a:ext cx="10515600" cy="1325563"/>
          </a:xfrm>
        </p:spPr>
        <p:txBody>
          <a:bodyPr/>
          <a:lstStyle/>
          <a:p>
            <a:pPr algn="ctr"/>
            <a:r>
              <a:rPr lang="en-US" dirty="0"/>
              <a:t>Managing Change</a:t>
            </a:r>
          </a:p>
        </p:txBody>
      </p:sp>
    </p:spTree>
    <p:extLst>
      <p:ext uri="{BB962C8B-B14F-4D97-AF65-F5344CB8AC3E}">
        <p14:creationId xmlns:p14="http://schemas.microsoft.com/office/powerpoint/2010/main" val="39361782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124500"/>
            <a:ext cx="10515600" cy="1325563"/>
          </a:xfrm>
        </p:spPr>
        <p:txBody>
          <a:bodyPr/>
          <a:lstStyle/>
          <a:p>
            <a:r>
              <a:rPr lang="en-US" dirty="0"/>
              <a:t>Managing Change</a:t>
            </a:r>
          </a:p>
        </p:txBody>
      </p:sp>
      <p:sp>
        <p:nvSpPr>
          <p:cNvPr id="8" name="Content Placeholder 2">
            <a:extLst>
              <a:ext uri="{FF2B5EF4-FFF2-40B4-BE49-F238E27FC236}">
                <a16:creationId xmlns:a16="http://schemas.microsoft.com/office/drawing/2014/main" id="{D241EC7F-B186-4B1E-8D07-3907903E4F6E}"/>
              </a:ext>
            </a:extLst>
          </p:cNvPr>
          <p:cNvSpPr txBox="1">
            <a:spLocks/>
          </p:cNvSpPr>
          <p:nvPr/>
        </p:nvSpPr>
        <p:spPr>
          <a:xfrm>
            <a:off x="555282" y="1726825"/>
            <a:ext cx="5085122" cy="4343400"/>
          </a:xfrm>
          <a:prstGeom prst="rect">
            <a:avLst/>
          </a:prstGeom>
        </p:spPr>
        <p:txBody>
          <a:bodyPr vert="horz" lIns="0" tIns="0" rIns="91440" bIns="45720" rtlCol="0">
            <a:noAutofit/>
          </a:bodyPr>
          <a:lstStyle>
            <a:lvl1pPr marL="342900" indent="-342900" algn="l" defTabSz="457200" rtl="0" eaLnBrk="1" latinLnBrk="0" hangingPunct="1">
              <a:spcBef>
                <a:spcPct val="20000"/>
              </a:spcBef>
              <a:buFont typeface="Arial"/>
              <a:buChar char="•"/>
              <a:defRPr sz="2000" b="0" i="0" kern="1200">
                <a:solidFill>
                  <a:srgbClr val="666666"/>
                </a:solidFill>
                <a:latin typeface="Arial"/>
                <a:ea typeface="+mn-ea"/>
                <a:cs typeface="Arial"/>
              </a:defRPr>
            </a:lvl1pPr>
            <a:lvl2pPr marL="742950" indent="-285750" algn="l" defTabSz="457200" rtl="0" eaLnBrk="1" latinLnBrk="0" hangingPunct="1">
              <a:spcBef>
                <a:spcPct val="20000"/>
              </a:spcBef>
              <a:buFont typeface="Arial"/>
              <a:buChar char="–"/>
              <a:defRPr sz="2000" b="0" i="0" kern="1200">
                <a:solidFill>
                  <a:srgbClr val="666666"/>
                </a:solidFill>
                <a:latin typeface="Arial"/>
                <a:ea typeface="+mn-ea"/>
                <a:cs typeface="Arial"/>
              </a:defRPr>
            </a:lvl2pPr>
            <a:lvl3pPr marL="11430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3pPr>
            <a:lvl4pPr marL="16002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4pPr>
            <a:lvl5pPr marL="20574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srgbClr val="535353"/>
                </a:solidFill>
                <a:effectLst/>
                <a:uLnTx/>
                <a:uFillTx/>
                <a:latin typeface="Helvetica Neue" panose="02000503000000020004" pitchFamily="2" charset="0"/>
                <a:ea typeface="Helvetica Neue" panose="02000503000000020004" pitchFamily="2" charset="0"/>
                <a:cs typeface="Helvetica Neue" panose="02000503000000020004" pitchFamily="2" charset="0"/>
              </a:rPr>
              <a:t>Product / Service Innovation</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a:ln>
                <a:noFill/>
              </a:ln>
              <a:solidFill>
                <a:srgbClr val="535353"/>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a:ln>
                <a:noFill/>
              </a:ln>
              <a:solidFill>
                <a:srgbClr val="535353"/>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srgbClr val="535353"/>
                </a:solidFill>
                <a:effectLst/>
                <a:uLnTx/>
                <a:uFillTx/>
                <a:latin typeface="Helvetica Neue" panose="02000503000000020004" pitchFamily="2" charset="0"/>
                <a:ea typeface="Helvetica Neue" panose="02000503000000020004" pitchFamily="2" charset="0"/>
                <a:cs typeface="Helvetica Neue" panose="02000503000000020004" pitchFamily="2" charset="0"/>
              </a:rPr>
              <a:t>Process Innovation</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a:ln>
                <a:noFill/>
              </a:ln>
              <a:solidFill>
                <a:srgbClr val="535353"/>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a:ln>
                <a:noFill/>
              </a:ln>
              <a:solidFill>
                <a:srgbClr val="535353"/>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srgbClr val="535353"/>
                </a:solidFill>
                <a:effectLst/>
                <a:uLnTx/>
                <a:uFillTx/>
                <a:latin typeface="Helvetica Neue" panose="02000503000000020004" pitchFamily="2" charset="0"/>
                <a:ea typeface="Helvetica Neue" panose="02000503000000020004" pitchFamily="2" charset="0"/>
                <a:cs typeface="Helvetica Neue" panose="02000503000000020004" pitchFamily="2" charset="0"/>
              </a:rPr>
              <a:t>Business Model Innovation</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a:ln>
                <a:noFill/>
              </a:ln>
              <a:solidFill>
                <a:srgbClr val="535353"/>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3" name="Content Placeholder 2">
            <a:extLst>
              <a:ext uri="{FF2B5EF4-FFF2-40B4-BE49-F238E27FC236}">
                <a16:creationId xmlns:a16="http://schemas.microsoft.com/office/drawing/2014/main" id="{57AB6ED4-2EA7-49BA-A5C5-3EFB05ECF72E}"/>
              </a:ext>
            </a:extLst>
          </p:cNvPr>
          <p:cNvSpPr txBox="1">
            <a:spLocks/>
          </p:cNvSpPr>
          <p:nvPr/>
        </p:nvSpPr>
        <p:spPr>
          <a:xfrm>
            <a:off x="5950251" y="1725219"/>
            <a:ext cx="5991263" cy="4343400"/>
          </a:xfrm>
          <a:prstGeom prst="rect">
            <a:avLst/>
          </a:prstGeom>
        </p:spPr>
        <p:txBody>
          <a:bodyPr vert="horz" lIns="0" tIns="0" rIns="91440" bIns="45720" rtlCol="0">
            <a:noAutofit/>
          </a:bodyPr>
          <a:lstStyle>
            <a:lvl1pPr marL="342900" indent="-342900" algn="l" defTabSz="457200" rtl="0" eaLnBrk="1" latinLnBrk="0" hangingPunct="1">
              <a:spcBef>
                <a:spcPct val="20000"/>
              </a:spcBef>
              <a:buFont typeface="Arial"/>
              <a:buChar char="•"/>
              <a:defRPr sz="2000" b="0" i="0" kern="1200">
                <a:solidFill>
                  <a:srgbClr val="666666"/>
                </a:solidFill>
                <a:latin typeface="Arial"/>
                <a:ea typeface="+mn-ea"/>
                <a:cs typeface="Arial"/>
              </a:defRPr>
            </a:lvl1pPr>
            <a:lvl2pPr marL="742950" indent="-285750" algn="l" defTabSz="457200" rtl="0" eaLnBrk="1" latinLnBrk="0" hangingPunct="1">
              <a:spcBef>
                <a:spcPct val="20000"/>
              </a:spcBef>
              <a:buFont typeface="Arial"/>
              <a:buChar char="–"/>
              <a:defRPr sz="2000" b="0" i="0" kern="1200">
                <a:solidFill>
                  <a:srgbClr val="666666"/>
                </a:solidFill>
                <a:latin typeface="Arial"/>
                <a:ea typeface="+mn-ea"/>
                <a:cs typeface="Arial"/>
              </a:defRPr>
            </a:lvl2pPr>
            <a:lvl3pPr marL="11430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3pPr>
            <a:lvl4pPr marL="16002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4pPr>
            <a:lvl5pPr marL="20574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None/>
              <a:tabLst/>
              <a:defRPr/>
            </a:pPr>
            <a:r>
              <a:rPr kumimoji="0" lang="en-US" sz="2400" b="0" i="0" u="none" strike="noStrike" kern="1200" cap="none" spc="0" normalizeH="0" baseline="0" noProof="0" dirty="0">
                <a:ln>
                  <a:noFill/>
                </a:ln>
                <a:solidFill>
                  <a:srgbClr val="535353"/>
                </a:solidFill>
                <a:effectLst/>
                <a:uLnTx/>
                <a:uFillTx/>
                <a:latin typeface="Helvetica Neue" panose="02000503000000020004" pitchFamily="2" charset="0"/>
                <a:ea typeface="Helvetica Neue" panose="02000503000000020004" pitchFamily="2" charset="0"/>
                <a:cs typeface="Helvetica Neue" panose="02000503000000020004" pitchFamily="2" charset="0"/>
              </a:rPr>
              <a:t>Implementing technology; lighter change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a:ln>
                <a:noFill/>
              </a:ln>
              <a:solidFill>
                <a:srgbClr val="535353"/>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a:ln>
                <a:noFill/>
              </a:ln>
              <a:solidFill>
                <a:srgbClr val="535353"/>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457200" rtl="0" eaLnBrk="1" fontAlgn="auto" latinLnBrk="0" hangingPunct="1">
              <a:lnSpc>
                <a:spcPct val="100000"/>
              </a:lnSpc>
              <a:spcBef>
                <a:spcPct val="20000"/>
              </a:spcBef>
              <a:spcAft>
                <a:spcPts val="0"/>
              </a:spcAft>
              <a:buClrTx/>
              <a:buSzTx/>
              <a:buNone/>
              <a:tabLst/>
              <a:defRPr/>
            </a:pPr>
            <a:r>
              <a:rPr kumimoji="0" lang="en-US" sz="2400" b="0" i="0" u="none" strike="noStrike" kern="1200" cap="none" spc="0" normalizeH="0" baseline="0" noProof="0" dirty="0">
                <a:ln>
                  <a:noFill/>
                </a:ln>
                <a:solidFill>
                  <a:srgbClr val="535353"/>
                </a:solidFill>
                <a:effectLst/>
                <a:uLnTx/>
                <a:uFillTx/>
                <a:latin typeface="Helvetica Neue" panose="02000503000000020004" pitchFamily="2" charset="0"/>
                <a:ea typeface="Helvetica Neue" panose="02000503000000020004" pitchFamily="2" charset="0"/>
                <a:cs typeface="Helvetica Neue" panose="02000503000000020004" pitchFamily="2" charset="0"/>
              </a:rPr>
              <a:t>Managing significant people change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a:ln>
                <a:noFill/>
              </a:ln>
              <a:solidFill>
                <a:srgbClr val="535353"/>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a:ln>
                <a:noFill/>
              </a:ln>
              <a:solidFill>
                <a:srgbClr val="535353"/>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457200" rtl="0" eaLnBrk="1" fontAlgn="auto" latinLnBrk="0" hangingPunct="1">
              <a:lnSpc>
                <a:spcPct val="100000"/>
              </a:lnSpc>
              <a:spcBef>
                <a:spcPct val="20000"/>
              </a:spcBef>
              <a:spcAft>
                <a:spcPts val="0"/>
              </a:spcAft>
              <a:buClrTx/>
              <a:buSzTx/>
              <a:buNone/>
              <a:tabLst/>
              <a:defRPr/>
            </a:pPr>
            <a:r>
              <a:rPr kumimoji="0" lang="en-US" sz="2400" b="0" i="0" u="none" strike="noStrike" kern="1200" cap="none" spc="0" normalizeH="0" baseline="0" noProof="0" dirty="0">
                <a:ln>
                  <a:noFill/>
                </a:ln>
                <a:solidFill>
                  <a:srgbClr val="535353"/>
                </a:solidFill>
                <a:effectLst/>
                <a:uLnTx/>
                <a:uFillTx/>
                <a:latin typeface="Helvetica Neue" panose="02000503000000020004" pitchFamily="2" charset="0"/>
                <a:ea typeface="Helvetica Neue" panose="02000503000000020004" pitchFamily="2" charset="0"/>
                <a:cs typeface="Helvetica Neue" panose="02000503000000020004" pitchFamily="2" charset="0"/>
              </a:rPr>
              <a:t>Managing strategic change; multiple levels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a:ln>
                <a:noFill/>
              </a:ln>
              <a:solidFill>
                <a:srgbClr val="535353"/>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33075189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blogs.ubc.ca/etec530leadingchange/files/2012/07/kotter-5.jpg">
            <a:hlinkClick r:id="rId2"/>
            <a:extLst>
              <a:ext uri="{FF2B5EF4-FFF2-40B4-BE49-F238E27FC236}">
                <a16:creationId xmlns:a16="http://schemas.microsoft.com/office/drawing/2014/main" id="{094756B4-B19F-4819-B3EB-35F71E1569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426" y="400484"/>
            <a:ext cx="9111886" cy="5326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89762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124500"/>
            <a:ext cx="10515600" cy="1325563"/>
          </a:xfrm>
        </p:spPr>
        <p:txBody>
          <a:bodyPr/>
          <a:lstStyle/>
          <a:p>
            <a:r>
              <a:rPr lang="en-US" dirty="0"/>
              <a:t>Managing Change</a:t>
            </a:r>
          </a:p>
        </p:txBody>
      </p:sp>
      <p:pic>
        <p:nvPicPr>
          <p:cNvPr id="4" name="Content Placeholder 3">
            <a:extLst>
              <a:ext uri="{FF2B5EF4-FFF2-40B4-BE49-F238E27FC236}">
                <a16:creationId xmlns:a16="http://schemas.microsoft.com/office/drawing/2014/main" id="{AE8782B8-6513-4FFA-B50F-EBB80A13EE44}"/>
              </a:ext>
            </a:extLst>
          </p:cNvPr>
          <p:cNvPicPr>
            <a:picLocks noChangeAspect="1"/>
          </p:cNvPicPr>
          <p:nvPr/>
        </p:nvPicPr>
        <p:blipFill rotWithShape="1">
          <a:blip r:embed="rId2">
            <a:extLst>
              <a:ext uri="{28A0092B-C50C-407E-A947-70E740481C1C}">
                <a14:useLocalDpi xmlns:a14="http://schemas.microsoft.com/office/drawing/2010/main" val="0"/>
              </a:ext>
            </a:extLst>
          </a:blip>
          <a:srcRect t="17315"/>
          <a:stretch/>
        </p:blipFill>
        <p:spPr>
          <a:xfrm>
            <a:off x="661853" y="1265720"/>
            <a:ext cx="8632468" cy="4441371"/>
          </a:xfrm>
          <a:prstGeom prst="rect">
            <a:avLst/>
          </a:prstGeom>
        </p:spPr>
      </p:pic>
      <p:sp>
        <p:nvSpPr>
          <p:cNvPr id="5" name="Trapezoid 4">
            <a:extLst>
              <a:ext uri="{FF2B5EF4-FFF2-40B4-BE49-F238E27FC236}">
                <a16:creationId xmlns:a16="http://schemas.microsoft.com/office/drawing/2014/main" id="{1A676DB9-046C-4007-A0D4-1A822F93A2FF}"/>
              </a:ext>
            </a:extLst>
          </p:cNvPr>
          <p:cNvSpPr/>
          <p:nvPr/>
        </p:nvSpPr>
        <p:spPr>
          <a:xfrm rot="5400000">
            <a:off x="3272454" y="2453130"/>
            <a:ext cx="1386520" cy="1136471"/>
          </a:xfrm>
          <a:prstGeom prst="trapezoid">
            <a:avLst>
              <a:gd name="adj" fmla="val 48487"/>
            </a:avLst>
          </a:prstGeom>
          <a:solidFill>
            <a:srgbClr val="00B0F0">
              <a:alpha val="2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Content Placeholder 7" descr="how to give transparent border around an object in illustrator? - Graphic Design Stack Exchange">
            <a:extLst>
              <a:ext uri="{FF2B5EF4-FFF2-40B4-BE49-F238E27FC236}">
                <a16:creationId xmlns:a16="http://schemas.microsoft.com/office/drawing/2014/main" id="{F3D457E1-D316-444F-B607-89A0001370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0897" y="2824174"/>
            <a:ext cx="394380" cy="394380"/>
          </a:xfrm>
          <a:prstGeom prst="rect">
            <a:avLst/>
          </a:prstGeom>
        </p:spPr>
      </p:pic>
      <p:sp>
        <p:nvSpPr>
          <p:cNvPr id="7" name="Trapezoid 6">
            <a:extLst>
              <a:ext uri="{FF2B5EF4-FFF2-40B4-BE49-F238E27FC236}">
                <a16:creationId xmlns:a16="http://schemas.microsoft.com/office/drawing/2014/main" id="{BBC61831-A5A7-4D02-B8BE-A32708FBD3F0}"/>
              </a:ext>
            </a:extLst>
          </p:cNvPr>
          <p:cNvSpPr/>
          <p:nvPr/>
        </p:nvSpPr>
        <p:spPr>
          <a:xfrm rot="16200000">
            <a:off x="5140650" y="2302361"/>
            <a:ext cx="1386520" cy="1136471"/>
          </a:xfrm>
          <a:prstGeom prst="trapezoid">
            <a:avLst>
              <a:gd name="adj" fmla="val 48487"/>
            </a:avLst>
          </a:prstGeom>
          <a:solidFill>
            <a:srgbClr val="00B0F0">
              <a:alpha val="2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rapezoid 8">
            <a:extLst>
              <a:ext uri="{FF2B5EF4-FFF2-40B4-BE49-F238E27FC236}">
                <a16:creationId xmlns:a16="http://schemas.microsoft.com/office/drawing/2014/main" id="{03AFFCA2-47EF-4BDF-99E5-BB50B5EA4E2B}"/>
              </a:ext>
            </a:extLst>
          </p:cNvPr>
          <p:cNvSpPr/>
          <p:nvPr/>
        </p:nvSpPr>
        <p:spPr>
          <a:xfrm>
            <a:off x="2737807" y="3316592"/>
            <a:ext cx="4480560" cy="1782759"/>
          </a:xfrm>
          <a:prstGeom prst="trapezoid">
            <a:avLst>
              <a:gd name="adj" fmla="val 74865"/>
            </a:avLst>
          </a:prstGeom>
          <a:solidFill>
            <a:srgbClr val="00B0F0">
              <a:alpha val="2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rapezoid 9">
            <a:extLst>
              <a:ext uri="{FF2B5EF4-FFF2-40B4-BE49-F238E27FC236}">
                <a16:creationId xmlns:a16="http://schemas.microsoft.com/office/drawing/2014/main" id="{666DADDE-9A26-461D-AA5E-75D054E9B78E}"/>
              </a:ext>
            </a:extLst>
          </p:cNvPr>
          <p:cNvSpPr/>
          <p:nvPr/>
        </p:nvSpPr>
        <p:spPr>
          <a:xfrm rot="10800000">
            <a:off x="4449453" y="1439450"/>
            <a:ext cx="1071782" cy="1276573"/>
          </a:xfrm>
          <a:prstGeom prst="trapezoid">
            <a:avLst>
              <a:gd name="adj" fmla="val 44831"/>
            </a:avLst>
          </a:prstGeom>
          <a:solidFill>
            <a:srgbClr val="00B0F0">
              <a:alpha val="2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58102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1"/>
          <p:cNvSpPr>
            <a:spLocks noGrp="1"/>
          </p:cNvSpPr>
          <p:nvPr>
            <p:ph idx="1"/>
          </p:nvPr>
        </p:nvSpPr>
        <p:spPr>
          <a:xfrm>
            <a:off x="1808164" y="1808164"/>
            <a:ext cx="8574087" cy="4421187"/>
          </a:xfrm>
        </p:spPr>
        <p:txBody>
          <a:bodyPr/>
          <a:lstStyle/>
          <a:p>
            <a:pPr marL="0" indent="0">
              <a:buNone/>
            </a:pPr>
            <a:endParaRPr lang="en-US" altLang="en-US">
              <a:ea typeface="ＭＳ Ｐゴシック" pitchFamily="34" charset="-128"/>
            </a:endParaRPr>
          </a:p>
          <a:p>
            <a:pPr marL="0" indent="0">
              <a:buNone/>
            </a:pPr>
            <a:endParaRPr lang="en-US" altLang="en-US">
              <a:ea typeface="ＭＳ Ｐゴシック" pitchFamily="34" charset="-128"/>
            </a:endParaRPr>
          </a:p>
        </p:txBody>
      </p:sp>
      <p:sp>
        <p:nvSpPr>
          <p:cNvPr id="9219" name="Title 2"/>
          <p:cNvSpPr>
            <a:spLocks noGrp="1"/>
          </p:cNvSpPr>
          <p:nvPr>
            <p:ph type="title"/>
          </p:nvPr>
        </p:nvSpPr>
        <p:spPr/>
        <p:txBody>
          <a:bodyPr/>
          <a:lstStyle/>
          <a:p>
            <a:r>
              <a:rPr lang="en-US" altLang="en-US" dirty="0">
                <a:ea typeface="ＭＳ Ｐゴシック" pitchFamily="34" charset="-128"/>
              </a:rPr>
              <a:t>The Trust Equation</a:t>
            </a:r>
          </a:p>
        </p:txBody>
      </p:sp>
      <p:graphicFrame>
        <p:nvGraphicFramePr>
          <p:cNvPr id="290" name="Diagram 289"/>
          <p:cNvGraphicFramePr/>
          <p:nvPr/>
        </p:nvGraphicFramePr>
        <p:xfrm>
          <a:off x="1803142" y="1397000"/>
          <a:ext cx="8577072" cy="34005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92" name="Oval 291"/>
          <p:cNvSpPr/>
          <p:nvPr/>
        </p:nvSpPr>
        <p:spPr>
          <a:xfrm>
            <a:off x="6600826" y="4300539"/>
            <a:ext cx="1376363" cy="1374775"/>
          </a:xfrm>
          <a:prstGeom prst="ellipse">
            <a:avLst/>
          </a:prstGeom>
          <a:solidFill>
            <a:srgbClr val="628BC3"/>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93" name="Oval 4"/>
          <p:cNvSpPr/>
          <p:nvPr/>
        </p:nvSpPr>
        <p:spPr>
          <a:xfrm>
            <a:off x="6689726" y="4592638"/>
            <a:ext cx="1235075" cy="855662"/>
          </a:xfrm>
          <a:prstGeom prst="rect">
            <a:avLst/>
          </a:prstGeom>
          <a:noFill/>
        </p:spPr>
        <p:style>
          <a:lnRef idx="0">
            <a:scrgbClr r="0" g="0" b="0"/>
          </a:lnRef>
          <a:fillRef idx="0">
            <a:scrgbClr r="0" g="0" b="0"/>
          </a:fillRef>
          <a:effectRef idx="0">
            <a:scrgbClr r="0" g="0" b="0"/>
          </a:effectRef>
          <a:fontRef idx="minor">
            <a:schemeClr val="lt1"/>
          </a:fontRef>
        </p:style>
        <p:txBody>
          <a:bodyPr lIns="21590" tIns="21590" rIns="21590" bIns="21590" spcCol="1270" anchor="ctr"/>
          <a:lstStyle/>
          <a:p>
            <a:pPr algn="ctr" defTabSz="755650">
              <a:lnSpc>
                <a:spcPct val="90000"/>
              </a:lnSpc>
              <a:spcAft>
                <a:spcPct val="35000"/>
              </a:spcAft>
              <a:defRPr/>
            </a:pPr>
            <a:r>
              <a:rPr lang="en-US" sz="1700" dirty="0"/>
              <a:t>Self-</a:t>
            </a:r>
          </a:p>
          <a:p>
            <a:pPr algn="ctr" defTabSz="755650">
              <a:lnSpc>
                <a:spcPct val="90000"/>
              </a:lnSpc>
              <a:spcAft>
                <a:spcPct val="35000"/>
              </a:spcAft>
              <a:defRPr/>
            </a:pPr>
            <a:r>
              <a:rPr lang="en-US" sz="1700" dirty="0"/>
              <a:t>Orientation</a:t>
            </a:r>
          </a:p>
        </p:txBody>
      </p:sp>
      <p:cxnSp>
        <p:nvCxnSpPr>
          <p:cNvPr id="295" name="Straight Connector 294"/>
          <p:cNvCxnSpPr/>
          <p:nvPr/>
        </p:nvCxnSpPr>
        <p:spPr>
          <a:xfrm>
            <a:off x="4179889" y="4105275"/>
            <a:ext cx="6200775" cy="0"/>
          </a:xfrm>
          <a:prstGeom prst="line">
            <a:avLst/>
          </a:prstGeom>
          <a:ln w="76200" cmpd="sng">
            <a:solidFill>
              <a:schemeClr val="tx1">
                <a:lumMod val="85000"/>
                <a:lumOff val="15000"/>
              </a:schemeClr>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41425298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
          <p:cNvSpPr>
            <a:spLocks noGrp="1"/>
          </p:cNvSpPr>
          <p:nvPr>
            <p:ph type="title"/>
          </p:nvPr>
        </p:nvSpPr>
        <p:spPr>
          <a:xfrm>
            <a:off x="838200" y="57116"/>
            <a:ext cx="10515600" cy="1325563"/>
          </a:xfrm>
        </p:spPr>
        <p:txBody>
          <a:bodyPr>
            <a:normAutofit/>
          </a:bodyPr>
          <a:lstStyle/>
          <a:p>
            <a:r>
              <a:rPr lang="en-US" altLang="en-US" dirty="0">
                <a:ea typeface="ＭＳ Ｐゴシック" pitchFamily="34" charset="-128"/>
              </a:rPr>
              <a:t>Elements of the Trust Equation</a:t>
            </a:r>
          </a:p>
        </p:txBody>
      </p:sp>
      <p:graphicFrame>
        <p:nvGraphicFramePr>
          <p:cNvPr id="6" name="Content Placeholder 5"/>
          <p:cNvGraphicFramePr>
            <a:graphicFrameLocks noGrp="1"/>
          </p:cNvGraphicFramePr>
          <p:nvPr>
            <p:ph idx="1"/>
          </p:nvPr>
        </p:nvGraphicFramePr>
        <p:xfrm>
          <a:off x="1752600" y="1228725"/>
          <a:ext cx="8574088" cy="4632528"/>
        </p:xfrm>
        <a:graphic>
          <a:graphicData uri="http://schemas.openxmlformats.org/drawingml/2006/table">
            <a:tbl>
              <a:tblPr firstRow="1" bandRow="1">
                <a:tableStyleId>{5940675A-B579-460E-94D1-54222C63F5DA}</a:tableStyleId>
              </a:tblPr>
              <a:tblGrid>
                <a:gridCol w="1588898">
                  <a:extLst>
                    <a:ext uri="{9D8B030D-6E8A-4147-A177-3AD203B41FA5}">
                      <a16:colId xmlns:a16="http://schemas.microsoft.com/office/drawing/2014/main" val="20000"/>
                    </a:ext>
                  </a:extLst>
                </a:gridCol>
                <a:gridCol w="4092509">
                  <a:extLst>
                    <a:ext uri="{9D8B030D-6E8A-4147-A177-3AD203B41FA5}">
                      <a16:colId xmlns:a16="http://schemas.microsoft.com/office/drawing/2014/main" val="20001"/>
                    </a:ext>
                  </a:extLst>
                </a:gridCol>
                <a:gridCol w="749159">
                  <a:extLst>
                    <a:ext uri="{9D8B030D-6E8A-4147-A177-3AD203B41FA5}">
                      <a16:colId xmlns:a16="http://schemas.microsoft.com/office/drawing/2014/main" val="20002"/>
                    </a:ext>
                  </a:extLst>
                </a:gridCol>
                <a:gridCol w="2143522">
                  <a:extLst>
                    <a:ext uri="{9D8B030D-6E8A-4147-A177-3AD203B41FA5}">
                      <a16:colId xmlns:a16="http://schemas.microsoft.com/office/drawing/2014/main" val="20003"/>
                    </a:ext>
                  </a:extLst>
                </a:gridCol>
              </a:tblGrid>
              <a:tr h="1371492">
                <a:tc>
                  <a:txBody>
                    <a:bodyPr/>
                    <a:lstStyle/>
                    <a:p>
                      <a:pPr algn="l"/>
                      <a:r>
                        <a:rPr lang="en-US" sz="2200" dirty="0">
                          <a:solidFill>
                            <a:schemeClr val="bg1"/>
                          </a:solidFill>
                        </a:rPr>
                        <a:t>Credibility</a:t>
                      </a:r>
                    </a:p>
                  </a:txBody>
                  <a:tcPr marT="45666" marB="45666" anchor="ctr">
                    <a:solidFill>
                      <a:srgbClr val="28509D"/>
                    </a:solidFill>
                  </a:tcPr>
                </a:tc>
                <a:tc>
                  <a:txBody>
                    <a:bodyPr/>
                    <a:lstStyle/>
                    <a:p>
                      <a:pPr marL="166688" indent="-166688">
                        <a:buFont typeface="Wingdings" charset="2"/>
                        <a:buChar char="§"/>
                      </a:pPr>
                      <a:r>
                        <a:rPr lang="en-US" sz="1400" dirty="0"/>
                        <a:t>Relevant expertise/experience built from similar and analogous situations</a:t>
                      </a:r>
                    </a:p>
                    <a:p>
                      <a:pPr marL="166688" indent="-166688">
                        <a:buFont typeface="Wingdings" charset="2"/>
                        <a:buChar char="§"/>
                      </a:pPr>
                      <a:r>
                        <a:rPr lang="en-US" sz="1400" dirty="0"/>
                        <a:t>Analytical or problem solving (including asking the right questions)</a:t>
                      </a:r>
                    </a:p>
                    <a:p>
                      <a:pPr marL="166688" indent="-166688">
                        <a:buFont typeface="Wingdings" charset="2"/>
                        <a:buChar char="§"/>
                      </a:pPr>
                      <a:r>
                        <a:rPr lang="en-US" sz="1400" dirty="0"/>
                        <a:t>Perspective on how to move the process forward</a:t>
                      </a:r>
                    </a:p>
                  </a:txBody>
                  <a:tcPr marT="45666" marB="45666">
                    <a:lnR w="12700" cap="flat" cmpd="sng" algn="ctr">
                      <a:noFill/>
                      <a:prstDash val="solid"/>
                      <a:round/>
                      <a:headEnd type="none" w="med" len="med"/>
                      <a:tailEnd type="none" w="med" len="med"/>
                    </a:lnR>
                  </a:tcPr>
                </a:tc>
                <a:tc>
                  <a:txBody>
                    <a:bodyPr/>
                    <a:lstStyle/>
                    <a:p>
                      <a:endParaRPr lang="en-US" sz="1800" dirty="0"/>
                    </a:p>
                  </a:txBody>
                  <a:tcPr marT="45666" marB="45666">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r>
                        <a:rPr lang="en-US" sz="1400" dirty="0"/>
                        <a:t>Can I help others understand, think through and solve the problems they are facing?</a:t>
                      </a:r>
                    </a:p>
                  </a:txBody>
                  <a:tcPr marT="45666" marB="45666" anchor="ctr">
                    <a:lnL w="12700" cap="flat" cmpd="sng" algn="ctr">
                      <a:noFill/>
                      <a:prstDash val="solid"/>
                      <a:round/>
                      <a:headEnd type="none" w="med" len="med"/>
                      <a:tailEnd type="none" w="med" len="med"/>
                    </a:lnL>
                  </a:tcPr>
                </a:tc>
                <a:extLst>
                  <a:ext uri="{0D108BD9-81ED-4DB2-BD59-A6C34878D82A}">
                    <a16:rowId xmlns:a16="http://schemas.microsoft.com/office/drawing/2014/main" val="10000"/>
                  </a:ext>
                </a:extLst>
              </a:tr>
              <a:tr h="1158132">
                <a:tc>
                  <a:txBody>
                    <a:bodyPr/>
                    <a:lstStyle/>
                    <a:p>
                      <a:pPr algn="l"/>
                      <a:r>
                        <a:rPr lang="en-US" sz="2200" dirty="0">
                          <a:solidFill>
                            <a:schemeClr val="bg1"/>
                          </a:solidFill>
                        </a:rPr>
                        <a:t>Reliability</a:t>
                      </a:r>
                    </a:p>
                  </a:txBody>
                  <a:tcPr marT="45666" marB="45666" anchor="ctr">
                    <a:solidFill>
                      <a:srgbClr val="28509D"/>
                    </a:solidFill>
                  </a:tcPr>
                </a:tc>
                <a:tc>
                  <a:txBody>
                    <a:bodyPr/>
                    <a:lstStyle/>
                    <a:p>
                      <a:pPr marL="166688" indent="-166688">
                        <a:buFont typeface="Wingdings" charset="2"/>
                        <a:buChar char="§"/>
                      </a:pPr>
                      <a:r>
                        <a:rPr lang="en-US" sz="1400" dirty="0"/>
                        <a:t>Consistency between what is said and body language</a:t>
                      </a:r>
                    </a:p>
                    <a:p>
                      <a:pPr marL="166688" indent="-166688">
                        <a:buFont typeface="Wingdings" charset="2"/>
                        <a:buChar char="§"/>
                      </a:pPr>
                      <a:r>
                        <a:rPr lang="en-US" sz="1400" dirty="0"/>
                        <a:t>Consistent and dependable behavior</a:t>
                      </a:r>
                    </a:p>
                    <a:p>
                      <a:pPr marL="166688" indent="-166688">
                        <a:buFont typeface="Wingdings" charset="2"/>
                        <a:buChar char="§"/>
                      </a:pPr>
                      <a:r>
                        <a:rPr lang="en-US" sz="1400" dirty="0"/>
                        <a:t>Repeated linking of promise to delivery</a:t>
                      </a:r>
                    </a:p>
                  </a:txBody>
                  <a:tcPr marT="45666" marB="45666">
                    <a:lnR w="12700" cap="flat" cmpd="sng" algn="ctr">
                      <a:noFill/>
                      <a:prstDash val="solid"/>
                      <a:round/>
                      <a:headEnd type="none" w="med" len="med"/>
                      <a:tailEnd type="none" w="med" len="med"/>
                    </a:lnR>
                  </a:tcPr>
                </a:tc>
                <a:tc>
                  <a:txBody>
                    <a:bodyPr/>
                    <a:lstStyle/>
                    <a:p>
                      <a:endParaRPr lang="en-US" sz="1800" dirty="0"/>
                    </a:p>
                  </a:txBody>
                  <a:tcPr marT="45666" marB="45666">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r>
                        <a:rPr lang="en-US" sz="1400" dirty="0"/>
                        <a:t>Do I keep promises (deadlines, appointments, etc.) to others and follow through with action?</a:t>
                      </a:r>
                    </a:p>
                  </a:txBody>
                  <a:tcPr marT="45666" marB="45666" anchor="ctr">
                    <a:lnL w="12700" cap="flat" cmpd="sng" algn="ctr">
                      <a:noFill/>
                      <a:prstDash val="solid"/>
                      <a:round/>
                      <a:headEnd type="none" w="med" len="med"/>
                      <a:tailEnd type="none" w="med" len="med"/>
                    </a:lnL>
                  </a:tcPr>
                </a:tc>
                <a:extLst>
                  <a:ext uri="{0D108BD9-81ED-4DB2-BD59-A6C34878D82A}">
                    <a16:rowId xmlns:a16="http://schemas.microsoft.com/office/drawing/2014/main" val="10001"/>
                  </a:ext>
                </a:extLst>
              </a:tr>
              <a:tr h="1158132">
                <a:tc>
                  <a:txBody>
                    <a:bodyPr/>
                    <a:lstStyle/>
                    <a:p>
                      <a:pPr algn="l"/>
                      <a:r>
                        <a:rPr lang="en-US" sz="2200" dirty="0">
                          <a:solidFill>
                            <a:schemeClr val="bg1"/>
                          </a:solidFill>
                        </a:rPr>
                        <a:t>Intimacy</a:t>
                      </a:r>
                    </a:p>
                  </a:txBody>
                  <a:tcPr marT="45666" marB="45666" anchor="ctr">
                    <a:solidFill>
                      <a:srgbClr val="28509D"/>
                    </a:solidFill>
                  </a:tcPr>
                </a:tc>
                <a:tc>
                  <a:txBody>
                    <a:bodyPr/>
                    <a:lstStyle/>
                    <a:p>
                      <a:pPr marL="166688" indent="-166688">
                        <a:buFont typeface="Wingdings" charset="2"/>
                        <a:buChar char="§"/>
                      </a:pPr>
                      <a:r>
                        <a:rPr lang="en-US" sz="1400" dirty="0"/>
                        <a:t>Empathy and willingness to talk about difficult agendas</a:t>
                      </a:r>
                    </a:p>
                    <a:p>
                      <a:pPr marL="166688" indent="-166688">
                        <a:buFont typeface="Wingdings" charset="2"/>
                        <a:buChar char="§"/>
                      </a:pPr>
                      <a:r>
                        <a:rPr lang="en-US" sz="1400" dirty="0"/>
                        <a:t>Emotional closeness with the issues at hand</a:t>
                      </a:r>
                    </a:p>
                    <a:p>
                      <a:pPr marL="166688" indent="-166688">
                        <a:buFont typeface="Wingdings" charset="2"/>
                        <a:buChar char="§"/>
                      </a:pPr>
                      <a:r>
                        <a:rPr lang="en-US" sz="1400" dirty="0"/>
                        <a:t>Ability to go from the professional to the personal agenda where appropriate</a:t>
                      </a:r>
                    </a:p>
                  </a:txBody>
                  <a:tcPr marT="45666" marB="45666">
                    <a:lnR w="12700" cap="flat" cmpd="sng" algn="ctr">
                      <a:noFill/>
                      <a:prstDash val="solid"/>
                      <a:round/>
                      <a:headEnd type="none" w="med" len="med"/>
                      <a:tailEnd type="none" w="med" len="med"/>
                    </a:lnR>
                  </a:tcPr>
                </a:tc>
                <a:tc>
                  <a:txBody>
                    <a:bodyPr/>
                    <a:lstStyle/>
                    <a:p>
                      <a:endParaRPr lang="en-US" sz="1800" dirty="0"/>
                    </a:p>
                  </a:txBody>
                  <a:tcPr marT="45666" marB="45666">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r>
                        <a:rPr lang="en-US" sz="1400" dirty="0"/>
                        <a:t>Am willing to explore the boundaries of emotional intimacy with others?</a:t>
                      </a:r>
                    </a:p>
                  </a:txBody>
                  <a:tcPr marT="45666" marB="45666" anchor="ctr">
                    <a:lnL w="12700" cap="flat" cmpd="sng" algn="ctr">
                      <a:noFill/>
                      <a:prstDash val="solid"/>
                      <a:round/>
                      <a:headEnd type="none" w="med" len="med"/>
                      <a:tailEnd type="none" w="med" len="med"/>
                    </a:lnL>
                  </a:tcPr>
                </a:tc>
                <a:extLst>
                  <a:ext uri="{0D108BD9-81ED-4DB2-BD59-A6C34878D82A}">
                    <a16:rowId xmlns:a16="http://schemas.microsoft.com/office/drawing/2014/main" val="10002"/>
                  </a:ext>
                </a:extLst>
              </a:tr>
              <a:tr h="944772">
                <a:tc>
                  <a:txBody>
                    <a:bodyPr/>
                    <a:lstStyle/>
                    <a:p>
                      <a:pPr algn="l"/>
                      <a:r>
                        <a:rPr lang="en-US" sz="2200" dirty="0">
                          <a:solidFill>
                            <a:schemeClr val="bg1"/>
                          </a:solidFill>
                        </a:rPr>
                        <a:t>Self-orientation</a:t>
                      </a:r>
                    </a:p>
                  </a:txBody>
                  <a:tcPr marT="45666" marB="45666" anchor="ctr">
                    <a:solidFill>
                      <a:srgbClr val="28509D"/>
                    </a:solidFill>
                  </a:tcPr>
                </a:tc>
                <a:tc>
                  <a:txBody>
                    <a:bodyPr/>
                    <a:lstStyle/>
                    <a:p>
                      <a:pPr marL="115888" indent="-115888">
                        <a:buFont typeface="Wingdings" charset="2"/>
                        <a:buChar char="§"/>
                      </a:pPr>
                      <a:r>
                        <a:rPr lang="en-US" sz="1400" dirty="0"/>
                        <a:t>Degree of focus on self and own agenda rather than on other</a:t>
                      </a:r>
                    </a:p>
                    <a:p>
                      <a:pPr marL="115888" indent="-115888">
                        <a:buFont typeface="Wingdings" charset="2"/>
                        <a:buChar char="§"/>
                      </a:pPr>
                      <a:r>
                        <a:rPr lang="en-US" sz="1400" dirty="0"/>
                        <a:t>Willingness to truly understand the other person</a:t>
                      </a:r>
                    </a:p>
                    <a:p>
                      <a:pPr marL="115888" indent="-115888">
                        <a:buFont typeface="Wingdings" charset="2"/>
                        <a:buChar char="§"/>
                      </a:pPr>
                      <a:r>
                        <a:rPr lang="en-US" sz="1400" dirty="0"/>
                        <a:t>Ability to be generous and give and take</a:t>
                      </a:r>
                    </a:p>
                  </a:txBody>
                  <a:tcPr marT="45666" marB="45666">
                    <a:lnR w="12700" cap="flat" cmpd="sng" algn="ctr">
                      <a:noFill/>
                      <a:prstDash val="solid"/>
                      <a:round/>
                      <a:headEnd type="none" w="med" len="med"/>
                      <a:tailEnd type="none" w="med" len="med"/>
                    </a:lnR>
                  </a:tcPr>
                </a:tc>
                <a:tc>
                  <a:txBody>
                    <a:bodyPr/>
                    <a:lstStyle/>
                    <a:p>
                      <a:endParaRPr lang="en-US" sz="1800" dirty="0"/>
                    </a:p>
                  </a:txBody>
                  <a:tcPr marT="45666" marB="45666">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r>
                        <a:rPr lang="en-US" sz="1400" dirty="0"/>
                        <a:t>To what extent is this relationship about me, or about others?</a:t>
                      </a:r>
                    </a:p>
                  </a:txBody>
                  <a:tcPr marT="45666" marB="45666" anchor="ctr">
                    <a:lnL w="12700" cap="flat" cmpd="sng" algn="ctr">
                      <a:noFill/>
                      <a:prstDash val="solid"/>
                      <a:round/>
                      <a:headEnd type="none" w="med" len="med"/>
                      <a:tailEnd type="none" w="med" len="med"/>
                    </a:lnL>
                  </a:tcPr>
                </a:tc>
                <a:extLst>
                  <a:ext uri="{0D108BD9-81ED-4DB2-BD59-A6C34878D82A}">
                    <a16:rowId xmlns:a16="http://schemas.microsoft.com/office/drawing/2014/main" val="10003"/>
                  </a:ext>
                </a:extLst>
              </a:tr>
            </a:tbl>
          </a:graphicData>
        </a:graphic>
      </p:graphicFrame>
      <p:sp>
        <p:nvSpPr>
          <p:cNvPr id="7" name="Right Arrow 6"/>
          <p:cNvSpPr/>
          <p:nvPr/>
        </p:nvSpPr>
        <p:spPr>
          <a:xfrm>
            <a:off x="7523163" y="1497013"/>
            <a:ext cx="461962" cy="501650"/>
          </a:xfrm>
          <a:prstGeom prst="right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ight Arrow 7"/>
          <p:cNvSpPr/>
          <p:nvPr/>
        </p:nvSpPr>
        <p:spPr>
          <a:xfrm>
            <a:off x="7521576" y="2965451"/>
            <a:ext cx="461963" cy="500063"/>
          </a:xfrm>
          <a:prstGeom prst="right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Right Arrow 8"/>
          <p:cNvSpPr/>
          <p:nvPr/>
        </p:nvSpPr>
        <p:spPr>
          <a:xfrm>
            <a:off x="7534276" y="4016376"/>
            <a:ext cx="460375" cy="500063"/>
          </a:xfrm>
          <a:prstGeom prst="right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Right Arrow 9"/>
          <p:cNvSpPr/>
          <p:nvPr/>
        </p:nvSpPr>
        <p:spPr>
          <a:xfrm>
            <a:off x="7534276" y="5029201"/>
            <a:ext cx="460375" cy="500063"/>
          </a:xfrm>
          <a:prstGeom prst="right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907167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2" hidden="1"/>
          <p:cNvGraphicFramePr>
            <a:graphicFrameLocks/>
          </p:cNvGraphicFramePr>
          <p:nvPr>
            <p:custDataLst>
              <p:tags r:id="rId2"/>
            </p:custDataLst>
          </p:nvPr>
        </p:nvGraphicFramePr>
        <p:xfrm>
          <a:off x="1524000" y="0"/>
          <a:ext cx="95250" cy="101600"/>
        </p:xfrm>
        <a:graphic>
          <a:graphicData uri="http://schemas.openxmlformats.org/presentationml/2006/ole">
            <mc:AlternateContent xmlns:mc="http://schemas.openxmlformats.org/markup-compatibility/2006">
              <mc:Choice xmlns:v="urn:schemas-microsoft-com:vml" Requires="v">
                <p:oleObj spid="_x0000_s1050" name="think-cell Slide" r:id="rId14" imgW="360" imgH="360" progId="TCLayout.ActiveDocument.1">
                  <p:embed/>
                </p:oleObj>
              </mc:Choice>
              <mc:Fallback>
                <p:oleObj name="think-cell Slide" r:id="rId14" imgW="360" imgH="360" progId="TCLayout.ActiveDocument.1">
                  <p:embed/>
                  <p:pic>
                    <p:nvPicPr>
                      <p:cNvPr id="11266" name="Object 2" hidden="1"/>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24000" y="0"/>
                        <a:ext cx="95250" cy="10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67" name="Rectangle 701" hidden="1"/>
          <p:cNvSpPr>
            <a:spLocks noChangeArrowheads="1"/>
          </p:cNvSpPr>
          <p:nvPr>
            <p:custDataLst>
              <p:tags r:id="rId3"/>
            </p:custDataLst>
          </p:nvPr>
        </p:nvSpPr>
        <p:spPr bwMode="auto">
          <a:xfrm>
            <a:off x="1524000" y="0"/>
            <a:ext cx="95250" cy="10160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lgn="ctr">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defTabSz="1493838" eaLnBrk="0" hangingPunct="0">
              <a:spcBef>
                <a:spcPct val="20000"/>
              </a:spcBef>
              <a:buChar char="•"/>
              <a:defRPr sz="3200">
                <a:solidFill>
                  <a:schemeClr val="tx1"/>
                </a:solidFill>
                <a:latin typeface="Arial" pitchFamily="34" charset="0"/>
                <a:ea typeface="ＭＳ Ｐゴシック" pitchFamily="34" charset="-128"/>
                <a:cs typeface="Arial" pitchFamily="34" charset="0"/>
              </a:defRPr>
            </a:lvl1pPr>
            <a:lvl2pPr marL="742950" indent="-285750" defTabSz="1493838" eaLnBrk="0" hangingPunct="0">
              <a:spcBef>
                <a:spcPct val="20000"/>
              </a:spcBef>
              <a:buChar char="–"/>
              <a:defRPr sz="2800">
                <a:solidFill>
                  <a:schemeClr val="tx1"/>
                </a:solidFill>
                <a:latin typeface="Arial" pitchFamily="34" charset="0"/>
                <a:ea typeface="Arial" pitchFamily="34" charset="0"/>
                <a:cs typeface="Arial" pitchFamily="34" charset="0"/>
              </a:defRPr>
            </a:lvl2pPr>
            <a:lvl3pPr marL="1143000" indent="-228600" defTabSz="1493838" eaLnBrk="0" hangingPunct="0">
              <a:spcBef>
                <a:spcPct val="20000"/>
              </a:spcBef>
              <a:buChar char="•"/>
              <a:defRPr sz="2400">
                <a:solidFill>
                  <a:schemeClr val="tx1"/>
                </a:solidFill>
                <a:latin typeface="Arial" pitchFamily="34" charset="0"/>
                <a:ea typeface="Arial" pitchFamily="34" charset="0"/>
                <a:cs typeface="Arial" pitchFamily="34" charset="0"/>
              </a:defRPr>
            </a:lvl3pPr>
            <a:lvl4pPr marL="1600200" indent="-228600" defTabSz="1493838" eaLnBrk="0" hangingPunct="0">
              <a:spcBef>
                <a:spcPct val="20000"/>
              </a:spcBef>
              <a:buChar char="–"/>
              <a:defRPr sz="2000">
                <a:solidFill>
                  <a:schemeClr val="tx1"/>
                </a:solidFill>
                <a:latin typeface="Arial" pitchFamily="34" charset="0"/>
                <a:ea typeface="Arial" pitchFamily="34" charset="0"/>
                <a:cs typeface="Arial" pitchFamily="34" charset="0"/>
              </a:defRPr>
            </a:lvl4pPr>
            <a:lvl5pPr marL="2057400" indent="-228600" defTabSz="1493838" eaLnBrk="0" hangingPunct="0">
              <a:spcBef>
                <a:spcPct val="20000"/>
              </a:spcBef>
              <a:buChar char="»"/>
              <a:defRPr sz="2000">
                <a:solidFill>
                  <a:schemeClr val="tx1"/>
                </a:solidFill>
                <a:latin typeface="Arial" pitchFamily="34" charset="0"/>
                <a:ea typeface="Arial" pitchFamily="34" charset="0"/>
                <a:cs typeface="Arial" pitchFamily="34" charset="0"/>
              </a:defRPr>
            </a:lvl5pPr>
            <a:lvl6pPr marL="2514600" indent="-228600" defTabSz="1493838"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6pPr>
            <a:lvl7pPr marL="2971800" indent="-228600" defTabSz="1493838"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7pPr>
            <a:lvl8pPr marL="3429000" indent="-228600" defTabSz="1493838"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8pPr>
            <a:lvl9pPr marL="3886200" indent="-228600" defTabSz="1493838"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9pPr>
          </a:lstStyle>
          <a:p>
            <a:pPr algn="ctr" eaLnBrk="1" hangingPunct="1">
              <a:spcBef>
                <a:spcPct val="0"/>
              </a:spcBef>
              <a:buFontTx/>
              <a:buNone/>
            </a:pPr>
            <a:endParaRPr lang="en-US" altLang="en-US" sz="1900">
              <a:solidFill>
                <a:srgbClr val="007632"/>
              </a:solidFill>
              <a:sym typeface="Arial" pitchFamily="34" charset="0"/>
            </a:endParaRPr>
          </a:p>
        </p:txBody>
      </p:sp>
      <p:sp>
        <p:nvSpPr>
          <p:cNvPr id="11268" name="Rectangle 3"/>
          <p:cNvSpPr>
            <a:spLocks noGrp="1" noChangeArrowheads="1"/>
          </p:cNvSpPr>
          <p:nvPr>
            <p:ph type="title"/>
            <p:custDataLst>
              <p:tags r:id="rId4"/>
            </p:custDataLst>
          </p:nvPr>
        </p:nvSpPr>
        <p:spPr>
          <a:xfrm>
            <a:off x="443564" y="191871"/>
            <a:ext cx="10515600" cy="1325563"/>
          </a:xfrm>
        </p:spPr>
        <p:txBody>
          <a:bodyPr/>
          <a:lstStyle/>
          <a:p>
            <a:r>
              <a:rPr lang="en-US" altLang="en-US" dirty="0">
                <a:ea typeface="ＭＳ Ｐゴシック" pitchFamily="34" charset="-128"/>
              </a:rPr>
              <a:t>Typical trust profile in IT</a:t>
            </a:r>
          </a:p>
        </p:txBody>
      </p:sp>
      <p:graphicFrame>
        <p:nvGraphicFramePr>
          <p:cNvPr id="11269" name="Object 698"/>
          <p:cNvGraphicFramePr>
            <a:graphicFrameLocks/>
          </p:cNvGraphicFramePr>
          <p:nvPr>
            <p:custDataLst>
              <p:tags r:id="rId5"/>
            </p:custDataLst>
            <p:extLst>
              <p:ext uri="{D42A27DB-BD31-4B8C-83A1-F6EECF244321}">
                <p14:modId xmlns:p14="http://schemas.microsoft.com/office/powerpoint/2010/main" val="3243202146"/>
              </p:ext>
            </p:extLst>
          </p:nvPr>
        </p:nvGraphicFramePr>
        <p:xfrm>
          <a:off x="3761423" y="1714100"/>
          <a:ext cx="8643938" cy="6781800"/>
        </p:xfrm>
        <a:graphic>
          <a:graphicData uri="http://schemas.openxmlformats.org/presentationml/2006/ole">
            <mc:AlternateContent xmlns:mc="http://schemas.openxmlformats.org/markup-compatibility/2006">
              <mc:Choice xmlns:v="urn:schemas-microsoft-com:vml" Requires="v">
                <p:oleObj spid="_x0000_s1051" name="Chart" r:id="rId16" imgW="7029683" imgH="6258237" progId="MSGraph.Chart.8">
                  <p:embed followColorScheme="full"/>
                </p:oleObj>
              </mc:Choice>
              <mc:Fallback>
                <p:oleObj name="Chart" r:id="rId16" imgW="7029683" imgH="6258237" progId="MSGraph.Chart.8">
                  <p:embed followColorScheme="full"/>
                  <p:pic>
                    <p:nvPicPr>
                      <p:cNvPr id="11269" name="Object 698"/>
                      <p:cNvPicPr>
                        <a:picLocks noChangeArrowheads="1"/>
                      </p:cNvPicPr>
                      <p:nvPr/>
                    </p:nvPicPr>
                    <p:blipFill>
                      <a:blip r:embed="rId17"/>
                      <a:srcRect/>
                      <a:stretch>
                        <a:fillRect/>
                      </a:stretch>
                    </p:blipFill>
                    <p:spPr bwMode="auto">
                      <a:xfrm>
                        <a:off x="3761423" y="1714100"/>
                        <a:ext cx="8643938" cy="6781800"/>
                      </a:xfrm>
                      <a:prstGeom prst="rect">
                        <a:avLst/>
                      </a:prstGeom>
                      <a:noFill/>
                      <a:ln>
                        <a:noFill/>
                      </a:ln>
                      <a:effectLst/>
                    </p:spPr>
                  </p:pic>
                </p:oleObj>
              </mc:Fallback>
            </mc:AlternateContent>
          </a:graphicData>
        </a:graphic>
      </p:graphicFrame>
      <p:sp>
        <p:nvSpPr>
          <p:cNvPr id="11270" name="Rectangle 707"/>
          <p:cNvSpPr>
            <a:spLocks noChangeArrowheads="1"/>
          </p:cNvSpPr>
          <p:nvPr>
            <p:custDataLst>
              <p:tags r:id="rId6"/>
            </p:custDataLst>
          </p:nvPr>
        </p:nvSpPr>
        <p:spPr bwMode="auto">
          <a:xfrm>
            <a:off x="1588971" y="4634381"/>
            <a:ext cx="1628775"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defTabSz="1474788" eaLnBrk="0" hangingPunct="0">
              <a:spcBef>
                <a:spcPct val="20000"/>
              </a:spcBef>
              <a:buChar char="•"/>
              <a:defRPr sz="3200">
                <a:solidFill>
                  <a:schemeClr val="tx1"/>
                </a:solidFill>
                <a:latin typeface="Arial" pitchFamily="34" charset="0"/>
                <a:ea typeface="ＭＳ Ｐゴシック" pitchFamily="34" charset="-128"/>
                <a:cs typeface="Arial" pitchFamily="34" charset="0"/>
              </a:defRPr>
            </a:lvl1pPr>
            <a:lvl2pPr marL="319088" indent="-317500" defTabSz="1474788" eaLnBrk="0" hangingPunct="0">
              <a:spcBef>
                <a:spcPct val="20000"/>
              </a:spcBef>
              <a:buChar char="–"/>
              <a:defRPr sz="2800">
                <a:solidFill>
                  <a:schemeClr val="tx1"/>
                </a:solidFill>
                <a:latin typeface="Arial" pitchFamily="34" charset="0"/>
                <a:ea typeface="Arial" pitchFamily="34" charset="0"/>
                <a:cs typeface="Arial" pitchFamily="34" charset="0"/>
              </a:defRPr>
            </a:lvl2pPr>
            <a:lvl3pPr marL="752475" indent="-430213" defTabSz="1474788" eaLnBrk="0" hangingPunct="0">
              <a:spcBef>
                <a:spcPct val="20000"/>
              </a:spcBef>
              <a:buChar char="•"/>
              <a:defRPr sz="2400">
                <a:solidFill>
                  <a:schemeClr val="tx1"/>
                </a:solidFill>
                <a:latin typeface="Arial" pitchFamily="34" charset="0"/>
                <a:ea typeface="Arial" pitchFamily="34" charset="0"/>
                <a:cs typeface="Arial" pitchFamily="34" charset="0"/>
              </a:defRPr>
            </a:lvl3pPr>
            <a:lvl4pPr marL="1011238" indent="-255588" defTabSz="1474788" eaLnBrk="0" hangingPunct="0">
              <a:spcBef>
                <a:spcPct val="20000"/>
              </a:spcBef>
              <a:buChar char="–"/>
              <a:defRPr sz="2000">
                <a:solidFill>
                  <a:schemeClr val="tx1"/>
                </a:solidFill>
                <a:latin typeface="Arial" pitchFamily="34" charset="0"/>
                <a:ea typeface="Arial" pitchFamily="34" charset="0"/>
                <a:cs typeface="Arial" pitchFamily="34" charset="0"/>
              </a:defRPr>
            </a:lvl4pPr>
            <a:lvl5pPr marL="1227138" indent="-214313" defTabSz="1474788" eaLnBrk="0" hangingPunct="0">
              <a:spcBef>
                <a:spcPct val="20000"/>
              </a:spcBef>
              <a:buChar char="»"/>
              <a:defRPr sz="2000">
                <a:solidFill>
                  <a:schemeClr val="tx1"/>
                </a:solidFill>
                <a:latin typeface="Arial" pitchFamily="34" charset="0"/>
                <a:ea typeface="Arial" pitchFamily="34" charset="0"/>
                <a:cs typeface="Arial" pitchFamily="34" charset="0"/>
              </a:defRPr>
            </a:lvl5pPr>
            <a:lvl6pPr marL="1684338" indent="-214313" defTabSz="1474788"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6pPr>
            <a:lvl7pPr marL="2141538" indent="-214313" defTabSz="1474788"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7pPr>
            <a:lvl8pPr marL="2598738" indent="-214313" defTabSz="1474788"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8pPr>
            <a:lvl9pPr marL="3055938" indent="-214313" defTabSz="1474788"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9pPr>
          </a:lstStyle>
          <a:p>
            <a:pPr eaLnBrk="1" hangingPunct="1">
              <a:spcBef>
                <a:spcPct val="0"/>
              </a:spcBef>
              <a:buClr>
                <a:schemeClr val="tx2"/>
              </a:buClr>
              <a:buFontTx/>
              <a:buNone/>
            </a:pPr>
            <a:fld id="{0E646700-67CF-4246-9B56-B286F9F07EA2}" type="datetime'''''Se''lf''''-''or''ie''''''''nt''''''''atio''''''n'">
              <a:rPr lang="en-US" altLang="en-US" sz="1900"/>
              <a:pPr eaLnBrk="1" hangingPunct="1">
                <a:spcBef>
                  <a:spcPct val="0"/>
                </a:spcBef>
                <a:buClr>
                  <a:schemeClr val="tx2"/>
                </a:buClr>
                <a:buFontTx/>
                <a:buNone/>
              </a:pPr>
              <a:t>Self-orientation</a:t>
            </a:fld>
            <a:endParaRPr lang="en-US" altLang="en-US" sz="1900" dirty="0">
              <a:sym typeface="Arial" pitchFamily="34" charset="0"/>
            </a:endParaRPr>
          </a:p>
        </p:txBody>
      </p:sp>
      <p:sp>
        <p:nvSpPr>
          <p:cNvPr id="11271" name="Rectangle 705"/>
          <p:cNvSpPr>
            <a:spLocks noChangeArrowheads="1"/>
          </p:cNvSpPr>
          <p:nvPr>
            <p:custDataLst>
              <p:tags r:id="rId7"/>
            </p:custDataLst>
          </p:nvPr>
        </p:nvSpPr>
        <p:spPr bwMode="auto">
          <a:xfrm>
            <a:off x="1588971" y="3759936"/>
            <a:ext cx="900113"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defTabSz="1474788" eaLnBrk="0" hangingPunct="0">
              <a:spcBef>
                <a:spcPct val="20000"/>
              </a:spcBef>
              <a:buChar char="•"/>
              <a:defRPr sz="3200">
                <a:solidFill>
                  <a:schemeClr val="tx1"/>
                </a:solidFill>
                <a:latin typeface="Arial" pitchFamily="34" charset="0"/>
                <a:ea typeface="ＭＳ Ｐゴシック" pitchFamily="34" charset="-128"/>
                <a:cs typeface="Arial" pitchFamily="34" charset="0"/>
              </a:defRPr>
            </a:lvl1pPr>
            <a:lvl2pPr marL="319088" indent="-317500" defTabSz="1474788" eaLnBrk="0" hangingPunct="0">
              <a:spcBef>
                <a:spcPct val="20000"/>
              </a:spcBef>
              <a:buChar char="–"/>
              <a:defRPr sz="2800">
                <a:solidFill>
                  <a:schemeClr val="tx1"/>
                </a:solidFill>
                <a:latin typeface="Arial" pitchFamily="34" charset="0"/>
                <a:ea typeface="Arial" pitchFamily="34" charset="0"/>
                <a:cs typeface="Arial" pitchFamily="34" charset="0"/>
              </a:defRPr>
            </a:lvl2pPr>
            <a:lvl3pPr marL="752475" indent="-430213" defTabSz="1474788" eaLnBrk="0" hangingPunct="0">
              <a:spcBef>
                <a:spcPct val="20000"/>
              </a:spcBef>
              <a:buChar char="•"/>
              <a:defRPr sz="2400">
                <a:solidFill>
                  <a:schemeClr val="tx1"/>
                </a:solidFill>
                <a:latin typeface="Arial" pitchFamily="34" charset="0"/>
                <a:ea typeface="Arial" pitchFamily="34" charset="0"/>
                <a:cs typeface="Arial" pitchFamily="34" charset="0"/>
              </a:defRPr>
            </a:lvl3pPr>
            <a:lvl4pPr marL="1011238" indent="-255588" defTabSz="1474788" eaLnBrk="0" hangingPunct="0">
              <a:spcBef>
                <a:spcPct val="20000"/>
              </a:spcBef>
              <a:buChar char="–"/>
              <a:defRPr sz="2000">
                <a:solidFill>
                  <a:schemeClr val="tx1"/>
                </a:solidFill>
                <a:latin typeface="Arial" pitchFamily="34" charset="0"/>
                <a:ea typeface="Arial" pitchFamily="34" charset="0"/>
                <a:cs typeface="Arial" pitchFamily="34" charset="0"/>
              </a:defRPr>
            </a:lvl4pPr>
            <a:lvl5pPr marL="1227138" indent="-214313" defTabSz="1474788" eaLnBrk="0" hangingPunct="0">
              <a:spcBef>
                <a:spcPct val="20000"/>
              </a:spcBef>
              <a:buChar char="»"/>
              <a:defRPr sz="2000">
                <a:solidFill>
                  <a:schemeClr val="tx1"/>
                </a:solidFill>
                <a:latin typeface="Arial" pitchFamily="34" charset="0"/>
                <a:ea typeface="Arial" pitchFamily="34" charset="0"/>
                <a:cs typeface="Arial" pitchFamily="34" charset="0"/>
              </a:defRPr>
            </a:lvl5pPr>
            <a:lvl6pPr marL="1684338" indent="-214313" defTabSz="1474788"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6pPr>
            <a:lvl7pPr marL="2141538" indent="-214313" defTabSz="1474788"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7pPr>
            <a:lvl8pPr marL="2598738" indent="-214313" defTabSz="1474788"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8pPr>
            <a:lvl9pPr marL="3055938" indent="-214313" defTabSz="1474788"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9pPr>
          </a:lstStyle>
          <a:p>
            <a:pPr eaLnBrk="1" hangingPunct="1">
              <a:spcBef>
                <a:spcPct val="0"/>
              </a:spcBef>
              <a:buClr>
                <a:schemeClr val="tx2"/>
              </a:buClr>
              <a:buFontTx/>
              <a:buNone/>
            </a:pPr>
            <a:fld id="{9F7F1756-3F81-4F99-BF93-5C58BA87DDCE}" type="datetime'''''''''I''n''''''t''''''''i''''''ma''''''''''c''''''''''y'">
              <a:rPr lang="en-US" altLang="en-US" sz="1900"/>
              <a:pPr eaLnBrk="1" hangingPunct="1">
                <a:spcBef>
                  <a:spcPct val="0"/>
                </a:spcBef>
                <a:buClr>
                  <a:schemeClr val="tx2"/>
                </a:buClr>
                <a:buFontTx/>
                <a:buNone/>
              </a:pPr>
              <a:t>Intimacy</a:t>
            </a:fld>
            <a:endParaRPr lang="en-US" altLang="en-US" sz="1900" dirty="0">
              <a:sym typeface="Arial" pitchFamily="34" charset="0"/>
            </a:endParaRPr>
          </a:p>
        </p:txBody>
      </p:sp>
      <p:sp>
        <p:nvSpPr>
          <p:cNvPr id="11272" name="Rectangle 703"/>
          <p:cNvSpPr>
            <a:spLocks noChangeArrowheads="1"/>
          </p:cNvSpPr>
          <p:nvPr>
            <p:custDataLst>
              <p:tags r:id="rId8"/>
            </p:custDataLst>
          </p:nvPr>
        </p:nvSpPr>
        <p:spPr bwMode="auto">
          <a:xfrm>
            <a:off x="1588971" y="2885491"/>
            <a:ext cx="1036638"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defTabSz="1474788" eaLnBrk="0" hangingPunct="0">
              <a:spcBef>
                <a:spcPct val="20000"/>
              </a:spcBef>
              <a:buChar char="•"/>
              <a:defRPr sz="3200">
                <a:solidFill>
                  <a:schemeClr val="tx1"/>
                </a:solidFill>
                <a:latin typeface="Arial" pitchFamily="34" charset="0"/>
                <a:ea typeface="ＭＳ Ｐゴシック" pitchFamily="34" charset="-128"/>
                <a:cs typeface="Arial" pitchFamily="34" charset="0"/>
              </a:defRPr>
            </a:lvl1pPr>
            <a:lvl2pPr marL="319088" indent="-317500" defTabSz="1474788" eaLnBrk="0" hangingPunct="0">
              <a:spcBef>
                <a:spcPct val="20000"/>
              </a:spcBef>
              <a:buChar char="–"/>
              <a:defRPr sz="2800">
                <a:solidFill>
                  <a:schemeClr val="tx1"/>
                </a:solidFill>
                <a:latin typeface="Arial" pitchFamily="34" charset="0"/>
                <a:ea typeface="Arial" pitchFamily="34" charset="0"/>
                <a:cs typeface="Arial" pitchFamily="34" charset="0"/>
              </a:defRPr>
            </a:lvl2pPr>
            <a:lvl3pPr marL="752475" indent="-430213" defTabSz="1474788" eaLnBrk="0" hangingPunct="0">
              <a:spcBef>
                <a:spcPct val="20000"/>
              </a:spcBef>
              <a:buChar char="•"/>
              <a:defRPr sz="2400">
                <a:solidFill>
                  <a:schemeClr val="tx1"/>
                </a:solidFill>
                <a:latin typeface="Arial" pitchFamily="34" charset="0"/>
                <a:ea typeface="Arial" pitchFamily="34" charset="0"/>
                <a:cs typeface="Arial" pitchFamily="34" charset="0"/>
              </a:defRPr>
            </a:lvl3pPr>
            <a:lvl4pPr marL="1011238" indent="-255588" defTabSz="1474788" eaLnBrk="0" hangingPunct="0">
              <a:spcBef>
                <a:spcPct val="20000"/>
              </a:spcBef>
              <a:buChar char="–"/>
              <a:defRPr sz="2000">
                <a:solidFill>
                  <a:schemeClr val="tx1"/>
                </a:solidFill>
                <a:latin typeface="Arial" pitchFamily="34" charset="0"/>
                <a:ea typeface="Arial" pitchFamily="34" charset="0"/>
                <a:cs typeface="Arial" pitchFamily="34" charset="0"/>
              </a:defRPr>
            </a:lvl4pPr>
            <a:lvl5pPr marL="1227138" indent="-214313" defTabSz="1474788" eaLnBrk="0" hangingPunct="0">
              <a:spcBef>
                <a:spcPct val="20000"/>
              </a:spcBef>
              <a:buChar char="»"/>
              <a:defRPr sz="2000">
                <a:solidFill>
                  <a:schemeClr val="tx1"/>
                </a:solidFill>
                <a:latin typeface="Arial" pitchFamily="34" charset="0"/>
                <a:ea typeface="Arial" pitchFamily="34" charset="0"/>
                <a:cs typeface="Arial" pitchFamily="34" charset="0"/>
              </a:defRPr>
            </a:lvl5pPr>
            <a:lvl6pPr marL="1684338" indent="-214313" defTabSz="1474788"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6pPr>
            <a:lvl7pPr marL="2141538" indent="-214313" defTabSz="1474788"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7pPr>
            <a:lvl8pPr marL="2598738" indent="-214313" defTabSz="1474788"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8pPr>
            <a:lvl9pPr marL="3055938" indent="-214313" defTabSz="1474788"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9pPr>
          </a:lstStyle>
          <a:p>
            <a:pPr eaLnBrk="1" hangingPunct="1">
              <a:spcBef>
                <a:spcPct val="0"/>
              </a:spcBef>
              <a:buClr>
                <a:schemeClr val="tx2"/>
              </a:buClr>
              <a:buFontTx/>
              <a:buNone/>
            </a:pPr>
            <a:fld id="{C87FE6D7-8015-441A-8709-E61D5D0E3ABE}" type="datetime'''R''''''''''''''''''e''''l''''''''iabi''li''''t''''''''''''y'">
              <a:rPr lang="en-US" altLang="en-US" sz="1900"/>
              <a:pPr eaLnBrk="1" hangingPunct="1">
                <a:spcBef>
                  <a:spcPct val="0"/>
                </a:spcBef>
                <a:buClr>
                  <a:schemeClr val="tx2"/>
                </a:buClr>
                <a:buFontTx/>
                <a:buNone/>
              </a:pPr>
              <a:t>Reliability</a:t>
            </a:fld>
            <a:endParaRPr lang="en-US" altLang="en-US" sz="1900" dirty="0">
              <a:sym typeface="Arial" pitchFamily="34" charset="0"/>
            </a:endParaRPr>
          </a:p>
        </p:txBody>
      </p:sp>
      <p:sp>
        <p:nvSpPr>
          <p:cNvPr id="11273" name="Rectangle 700"/>
          <p:cNvSpPr>
            <a:spLocks noChangeArrowheads="1"/>
          </p:cNvSpPr>
          <p:nvPr>
            <p:custDataLst>
              <p:tags r:id="rId9"/>
            </p:custDataLst>
          </p:nvPr>
        </p:nvSpPr>
        <p:spPr bwMode="auto">
          <a:xfrm>
            <a:off x="1588971" y="2011046"/>
            <a:ext cx="1063625"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defTabSz="1474788" eaLnBrk="0" hangingPunct="0">
              <a:spcBef>
                <a:spcPct val="20000"/>
              </a:spcBef>
              <a:buChar char="•"/>
              <a:defRPr sz="3200">
                <a:solidFill>
                  <a:schemeClr val="tx1"/>
                </a:solidFill>
                <a:latin typeface="Arial" pitchFamily="34" charset="0"/>
                <a:ea typeface="ＭＳ Ｐゴシック" pitchFamily="34" charset="-128"/>
                <a:cs typeface="Arial" pitchFamily="34" charset="0"/>
              </a:defRPr>
            </a:lvl1pPr>
            <a:lvl2pPr marL="319088" indent="-317500" defTabSz="1474788" eaLnBrk="0" hangingPunct="0">
              <a:spcBef>
                <a:spcPct val="20000"/>
              </a:spcBef>
              <a:buChar char="–"/>
              <a:defRPr sz="2800">
                <a:solidFill>
                  <a:schemeClr val="tx1"/>
                </a:solidFill>
                <a:latin typeface="Arial" pitchFamily="34" charset="0"/>
                <a:ea typeface="Arial" pitchFamily="34" charset="0"/>
                <a:cs typeface="Arial" pitchFamily="34" charset="0"/>
              </a:defRPr>
            </a:lvl2pPr>
            <a:lvl3pPr marL="752475" indent="-430213" defTabSz="1474788" eaLnBrk="0" hangingPunct="0">
              <a:spcBef>
                <a:spcPct val="20000"/>
              </a:spcBef>
              <a:buChar char="•"/>
              <a:defRPr sz="2400">
                <a:solidFill>
                  <a:schemeClr val="tx1"/>
                </a:solidFill>
                <a:latin typeface="Arial" pitchFamily="34" charset="0"/>
                <a:ea typeface="Arial" pitchFamily="34" charset="0"/>
                <a:cs typeface="Arial" pitchFamily="34" charset="0"/>
              </a:defRPr>
            </a:lvl3pPr>
            <a:lvl4pPr marL="1011238" indent="-255588" defTabSz="1474788" eaLnBrk="0" hangingPunct="0">
              <a:spcBef>
                <a:spcPct val="20000"/>
              </a:spcBef>
              <a:buChar char="–"/>
              <a:defRPr sz="2000">
                <a:solidFill>
                  <a:schemeClr val="tx1"/>
                </a:solidFill>
                <a:latin typeface="Arial" pitchFamily="34" charset="0"/>
                <a:ea typeface="Arial" pitchFamily="34" charset="0"/>
                <a:cs typeface="Arial" pitchFamily="34" charset="0"/>
              </a:defRPr>
            </a:lvl4pPr>
            <a:lvl5pPr marL="1227138" indent="-214313" defTabSz="1474788" eaLnBrk="0" hangingPunct="0">
              <a:spcBef>
                <a:spcPct val="20000"/>
              </a:spcBef>
              <a:buChar char="»"/>
              <a:defRPr sz="2000">
                <a:solidFill>
                  <a:schemeClr val="tx1"/>
                </a:solidFill>
                <a:latin typeface="Arial" pitchFamily="34" charset="0"/>
                <a:ea typeface="Arial" pitchFamily="34" charset="0"/>
                <a:cs typeface="Arial" pitchFamily="34" charset="0"/>
              </a:defRPr>
            </a:lvl5pPr>
            <a:lvl6pPr marL="1684338" indent="-214313" defTabSz="1474788"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6pPr>
            <a:lvl7pPr marL="2141538" indent="-214313" defTabSz="1474788"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7pPr>
            <a:lvl8pPr marL="2598738" indent="-214313" defTabSz="1474788"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8pPr>
            <a:lvl9pPr marL="3055938" indent="-214313" defTabSz="1474788"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9pPr>
          </a:lstStyle>
          <a:p>
            <a:pPr eaLnBrk="1" hangingPunct="1">
              <a:spcBef>
                <a:spcPct val="0"/>
              </a:spcBef>
              <a:buClr>
                <a:schemeClr val="tx2"/>
              </a:buClr>
              <a:buFontTx/>
              <a:buNone/>
            </a:pPr>
            <a:fld id="{2968391F-6A03-466E-9590-E3BA063BFAE9}" type="datetime'C''re''''''d''''''''''''''''i''bil''''''''i''''''t''''y'''">
              <a:rPr lang="en-US" altLang="en-US" sz="1900"/>
              <a:pPr eaLnBrk="1" hangingPunct="1">
                <a:spcBef>
                  <a:spcPct val="0"/>
                </a:spcBef>
                <a:buClr>
                  <a:schemeClr val="tx2"/>
                </a:buClr>
                <a:buFontTx/>
                <a:buNone/>
              </a:pPr>
              <a:t>Credibility</a:t>
            </a:fld>
            <a:endParaRPr lang="en-US" altLang="en-US" sz="1900" dirty="0">
              <a:sym typeface="Arial" pitchFamily="34" charset="0"/>
            </a:endParaRPr>
          </a:p>
        </p:txBody>
      </p:sp>
      <p:sp>
        <p:nvSpPr>
          <p:cNvPr id="11278" name="Rectangle 722"/>
          <p:cNvSpPr>
            <a:spLocks noChangeArrowheads="1"/>
          </p:cNvSpPr>
          <p:nvPr>
            <p:custDataLst>
              <p:tags r:id="rId10"/>
            </p:custDataLst>
          </p:nvPr>
        </p:nvSpPr>
        <p:spPr bwMode="gray">
          <a:xfrm>
            <a:off x="5165558" y="5417654"/>
            <a:ext cx="1219200" cy="5857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defTabSz="1474788" eaLnBrk="0" hangingPunct="0">
              <a:spcBef>
                <a:spcPct val="20000"/>
              </a:spcBef>
              <a:buChar char="•"/>
              <a:defRPr sz="3200">
                <a:solidFill>
                  <a:schemeClr val="tx1"/>
                </a:solidFill>
                <a:latin typeface="Arial" pitchFamily="34" charset="0"/>
                <a:ea typeface="ＭＳ Ｐゴシック" pitchFamily="34" charset="-128"/>
                <a:cs typeface="Arial" pitchFamily="34" charset="0"/>
              </a:defRPr>
            </a:lvl1pPr>
            <a:lvl2pPr marL="319088" indent="-317500" defTabSz="1474788" eaLnBrk="0" hangingPunct="0">
              <a:spcBef>
                <a:spcPct val="20000"/>
              </a:spcBef>
              <a:buChar char="–"/>
              <a:defRPr sz="2800">
                <a:solidFill>
                  <a:schemeClr val="tx1"/>
                </a:solidFill>
                <a:latin typeface="Arial" pitchFamily="34" charset="0"/>
                <a:ea typeface="Arial" pitchFamily="34" charset="0"/>
                <a:cs typeface="Arial" pitchFamily="34" charset="0"/>
              </a:defRPr>
            </a:lvl2pPr>
            <a:lvl3pPr marL="752475" indent="-430213" defTabSz="1474788" eaLnBrk="0" hangingPunct="0">
              <a:spcBef>
                <a:spcPct val="20000"/>
              </a:spcBef>
              <a:buChar char="•"/>
              <a:defRPr sz="2400">
                <a:solidFill>
                  <a:schemeClr val="tx1"/>
                </a:solidFill>
                <a:latin typeface="Arial" pitchFamily="34" charset="0"/>
                <a:ea typeface="Arial" pitchFamily="34" charset="0"/>
                <a:cs typeface="Arial" pitchFamily="34" charset="0"/>
              </a:defRPr>
            </a:lvl3pPr>
            <a:lvl4pPr marL="1011238" indent="-255588" defTabSz="1474788" eaLnBrk="0" hangingPunct="0">
              <a:spcBef>
                <a:spcPct val="20000"/>
              </a:spcBef>
              <a:buChar char="–"/>
              <a:defRPr sz="2000">
                <a:solidFill>
                  <a:schemeClr val="tx1"/>
                </a:solidFill>
                <a:latin typeface="Arial" pitchFamily="34" charset="0"/>
                <a:ea typeface="Arial" pitchFamily="34" charset="0"/>
                <a:cs typeface="Arial" pitchFamily="34" charset="0"/>
              </a:defRPr>
            </a:lvl4pPr>
            <a:lvl5pPr marL="1227138" indent="-214313" defTabSz="1474788" eaLnBrk="0" hangingPunct="0">
              <a:spcBef>
                <a:spcPct val="20000"/>
              </a:spcBef>
              <a:buChar char="»"/>
              <a:defRPr sz="2000">
                <a:solidFill>
                  <a:schemeClr val="tx1"/>
                </a:solidFill>
                <a:latin typeface="Arial" pitchFamily="34" charset="0"/>
                <a:ea typeface="Arial" pitchFamily="34" charset="0"/>
                <a:cs typeface="Arial" pitchFamily="34" charset="0"/>
              </a:defRPr>
            </a:lvl5pPr>
            <a:lvl6pPr marL="1684338" indent="-214313" defTabSz="1474788"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6pPr>
            <a:lvl7pPr marL="2141538" indent="-214313" defTabSz="1474788"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7pPr>
            <a:lvl8pPr marL="2598738" indent="-214313" defTabSz="1474788"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8pPr>
            <a:lvl9pPr marL="3055938" indent="-214313" defTabSz="1474788"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9pPr>
          </a:lstStyle>
          <a:p>
            <a:pPr algn="ctr" eaLnBrk="1" hangingPunct="1">
              <a:spcBef>
                <a:spcPct val="0"/>
              </a:spcBef>
              <a:buClr>
                <a:schemeClr val="tx2"/>
              </a:buClr>
              <a:buFontTx/>
              <a:buNone/>
            </a:pPr>
            <a:r>
              <a:rPr lang="en-GB" altLang="en-US" sz="1900" b="1" dirty="0"/>
              <a:t>Weakest</a:t>
            </a:r>
          </a:p>
          <a:p>
            <a:pPr algn="ctr" eaLnBrk="1" hangingPunct="1">
              <a:spcBef>
                <a:spcPct val="0"/>
              </a:spcBef>
              <a:buClr>
                <a:schemeClr val="tx2"/>
              </a:buClr>
              <a:buFontTx/>
              <a:buNone/>
            </a:pPr>
            <a:r>
              <a:rPr lang="en-GB" altLang="en-US" sz="1900" b="1" dirty="0"/>
              <a:t>dimension</a:t>
            </a:r>
          </a:p>
        </p:txBody>
      </p:sp>
      <p:sp>
        <p:nvSpPr>
          <p:cNvPr id="11279" name="Rectangle 723"/>
          <p:cNvSpPr>
            <a:spLocks noChangeArrowheads="1"/>
          </p:cNvSpPr>
          <p:nvPr>
            <p:custDataLst>
              <p:tags r:id="rId11"/>
            </p:custDataLst>
          </p:nvPr>
        </p:nvSpPr>
        <p:spPr bwMode="gray">
          <a:xfrm>
            <a:off x="7288055" y="5417654"/>
            <a:ext cx="1350963" cy="5857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defTabSz="1474788" eaLnBrk="0" hangingPunct="0">
              <a:spcBef>
                <a:spcPct val="20000"/>
              </a:spcBef>
              <a:buChar char="•"/>
              <a:defRPr sz="3200">
                <a:solidFill>
                  <a:schemeClr val="tx1"/>
                </a:solidFill>
                <a:latin typeface="Arial" pitchFamily="34" charset="0"/>
                <a:ea typeface="ＭＳ Ｐゴシック" pitchFamily="34" charset="-128"/>
                <a:cs typeface="Arial" pitchFamily="34" charset="0"/>
              </a:defRPr>
            </a:lvl1pPr>
            <a:lvl2pPr marL="319088" indent="-317500" defTabSz="1474788" eaLnBrk="0" hangingPunct="0">
              <a:spcBef>
                <a:spcPct val="20000"/>
              </a:spcBef>
              <a:buChar char="–"/>
              <a:defRPr sz="2800">
                <a:solidFill>
                  <a:schemeClr val="tx1"/>
                </a:solidFill>
                <a:latin typeface="Arial" pitchFamily="34" charset="0"/>
                <a:ea typeface="Arial" pitchFamily="34" charset="0"/>
                <a:cs typeface="Arial" pitchFamily="34" charset="0"/>
              </a:defRPr>
            </a:lvl2pPr>
            <a:lvl3pPr marL="752475" indent="-430213" defTabSz="1474788" eaLnBrk="0" hangingPunct="0">
              <a:spcBef>
                <a:spcPct val="20000"/>
              </a:spcBef>
              <a:buChar char="•"/>
              <a:defRPr sz="2400">
                <a:solidFill>
                  <a:schemeClr val="tx1"/>
                </a:solidFill>
                <a:latin typeface="Arial" pitchFamily="34" charset="0"/>
                <a:ea typeface="Arial" pitchFamily="34" charset="0"/>
                <a:cs typeface="Arial" pitchFamily="34" charset="0"/>
              </a:defRPr>
            </a:lvl3pPr>
            <a:lvl4pPr marL="1011238" indent="-255588" defTabSz="1474788" eaLnBrk="0" hangingPunct="0">
              <a:spcBef>
                <a:spcPct val="20000"/>
              </a:spcBef>
              <a:buChar char="–"/>
              <a:defRPr sz="2000">
                <a:solidFill>
                  <a:schemeClr val="tx1"/>
                </a:solidFill>
                <a:latin typeface="Arial" pitchFamily="34" charset="0"/>
                <a:ea typeface="Arial" pitchFamily="34" charset="0"/>
                <a:cs typeface="Arial" pitchFamily="34" charset="0"/>
              </a:defRPr>
            </a:lvl4pPr>
            <a:lvl5pPr marL="1227138" indent="-214313" defTabSz="1474788" eaLnBrk="0" hangingPunct="0">
              <a:spcBef>
                <a:spcPct val="20000"/>
              </a:spcBef>
              <a:buChar char="»"/>
              <a:defRPr sz="2000">
                <a:solidFill>
                  <a:schemeClr val="tx1"/>
                </a:solidFill>
                <a:latin typeface="Arial" pitchFamily="34" charset="0"/>
                <a:ea typeface="Arial" pitchFamily="34" charset="0"/>
                <a:cs typeface="Arial" pitchFamily="34" charset="0"/>
              </a:defRPr>
            </a:lvl5pPr>
            <a:lvl6pPr marL="1684338" indent="-214313" defTabSz="1474788"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6pPr>
            <a:lvl7pPr marL="2141538" indent="-214313" defTabSz="1474788"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7pPr>
            <a:lvl8pPr marL="2598738" indent="-214313" defTabSz="1474788"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8pPr>
            <a:lvl9pPr marL="3055938" indent="-214313" defTabSz="1474788"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9pPr>
          </a:lstStyle>
          <a:p>
            <a:pPr algn="ctr" eaLnBrk="1" hangingPunct="1">
              <a:spcBef>
                <a:spcPct val="0"/>
              </a:spcBef>
              <a:buClr>
                <a:schemeClr val="tx2"/>
              </a:buClr>
              <a:buFontTx/>
              <a:buNone/>
            </a:pPr>
            <a:r>
              <a:rPr lang="en-GB" altLang="en-US" sz="1900" b="1" dirty="0"/>
              <a:t>Strongest dimension</a:t>
            </a:r>
          </a:p>
        </p:txBody>
      </p:sp>
      <p:sp>
        <p:nvSpPr>
          <p:cNvPr id="11280" name="Slide Number Placeholder 4103"/>
          <p:cNvSpPr>
            <a:spLocks noGrp="1"/>
          </p:cNvSpPr>
          <p:nvPr>
            <p:ph type="sldNum" sz="quarter" idx="4294967295"/>
            <p:custDataLst>
              <p:tags r:id="rId12"/>
            </p:custDataLst>
          </p:nvPr>
        </p:nvSpPr>
        <p:spPr bwMode="auto">
          <a:xfrm>
            <a:off x="80772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cs typeface="Arial" pitchFamily="34" charset="0"/>
              </a:defRPr>
            </a:lvl1pPr>
            <a:lvl2pPr marL="742950" indent="-285750" eaLnBrk="0" hangingPunct="0">
              <a:spcBef>
                <a:spcPct val="20000"/>
              </a:spcBef>
              <a:buChar char="–"/>
              <a:defRPr sz="2800">
                <a:solidFill>
                  <a:schemeClr val="tx1"/>
                </a:solidFill>
                <a:latin typeface="Arial" pitchFamily="34" charset="0"/>
                <a:ea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ea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ea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9pPr>
          </a:lstStyle>
          <a:p>
            <a:pPr eaLnBrk="1" hangingPunct="1">
              <a:spcBef>
                <a:spcPct val="0"/>
              </a:spcBef>
              <a:buFontTx/>
              <a:buNone/>
            </a:pPr>
            <a:fld id="{BF9F24BC-2F3C-4A81-AFAD-72B67B4D6252}" type="slidenum">
              <a:rPr lang="en-US" altLang="en-US" sz="1200">
                <a:solidFill>
                  <a:srgbClr val="898989"/>
                </a:solidFill>
              </a:rPr>
              <a:pPr eaLnBrk="1" hangingPunct="1">
                <a:spcBef>
                  <a:spcPct val="0"/>
                </a:spcBef>
                <a:buFontTx/>
                <a:buNone/>
              </a:pPr>
              <a:t>37</a:t>
            </a:fld>
            <a:endParaRPr lang="en-US" altLang="en-US" sz="1200">
              <a:solidFill>
                <a:srgbClr val="898989"/>
              </a:solidFill>
            </a:endParaRPr>
          </a:p>
        </p:txBody>
      </p:sp>
    </p:spTree>
    <p:extLst>
      <p:ext uri="{BB962C8B-B14F-4D97-AF65-F5344CB8AC3E}">
        <p14:creationId xmlns:p14="http://schemas.microsoft.com/office/powerpoint/2010/main" val="10344454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8EA98EB-A87C-4E2A-AF7D-9FF7DE292B7F}"/>
              </a:ext>
            </a:extLst>
          </p:cNvPr>
          <p:cNvSpPr/>
          <p:nvPr/>
        </p:nvSpPr>
        <p:spPr>
          <a:xfrm>
            <a:off x="644893" y="4639377"/>
            <a:ext cx="10058400" cy="1325563"/>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838200" y="124500"/>
            <a:ext cx="10515600" cy="1325563"/>
          </a:xfrm>
        </p:spPr>
        <p:txBody>
          <a:bodyPr/>
          <a:lstStyle/>
          <a:p>
            <a:r>
              <a:rPr lang="en-US" dirty="0"/>
              <a:t>Four Critical Competencies for IT Leaders</a:t>
            </a:r>
            <a:br>
              <a:rPr lang="en-US" dirty="0"/>
            </a:br>
            <a:r>
              <a:rPr lang="en-US" dirty="0"/>
              <a:t>(“The bottom line”)</a:t>
            </a:r>
          </a:p>
        </p:txBody>
      </p:sp>
      <p:sp>
        <p:nvSpPr>
          <p:cNvPr id="5" name="Content Placeholder 4"/>
          <p:cNvSpPr>
            <a:spLocks noGrp="1"/>
          </p:cNvSpPr>
          <p:nvPr>
            <p:ph idx="1"/>
          </p:nvPr>
        </p:nvSpPr>
        <p:spPr>
          <a:xfrm>
            <a:off x="838200" y="1825624"/>
            <a:ext cx="10515600" cy="4450047"/>
          </a:xfrm>
        </p:spPr>
        <p:txBody>
          <a:bodyPr>
            <a:normAutofit lnSpcReduction="10000"/>
          </a:bodyPr>
          <a:lstStyle/>
          <a:p>
            <a:pPr marL="458788" lvl="1" indent="-457200"/>
            <a:r>
              <a:rPr lang="en-US" sz="2800" i="1" dirty="0"/>
              <a:t>Can you be an effective </a:t>
            </a:r>
            <a:r>
              <a:rPr lang="en-US" sz="2800" i="1" dirty="0">
                <a:solidFill>
                  <a:srgbClr val="0070C0"/>
                </a:solidFill>
              </a:rPr>
              <a:t>leader</a:t>
            </a:r>
            <a:r>
              <a:rPr lang="en-US" sz="2800" i="1" dirty="0"/>
              <a:t>?</a:t>
            </a:r>
          </a:p>
          <a:p>
            <a:pPr marL="3201988" lvl="7" indent="-457200"/>
            <a:endParaRPr lang="en-US" sz="2200" i="1" dirty="0"/>
          </a:p>
          <a:p>
            <a:pPr marL="458788" lvl="1" indent="-457200"/>
            <a:r>
              <a:rPr lang="en-US" sz="2800" i="1" dirty="0"/>
              <a:t>In your environment, can you drive-coordinate-facilitate effective </a:t>
            </a:r>
            <a:r>
              <a:rPr lang="en-US" sz="2800" i="1" dirty="0">
                <a:solidFill>
                  <a:srgbClr val="0070C0"/>
                </a:solidFill>
              </a:rPr>
              <a:t>collaboration</a:t>
            </a:r>
            <a:r>
              <a:rPr lang="en-US" sz="2800" i="1" dirty="0"/>
              <a:t> (completing work across boundaries)?</a:t>
            </a:r>
          </a:p>
          <a:p>
            <a:pPr marL="1830388" lvl="4" indent="-457200"/>
            <a:endParaRPr lang="en-US" sz="2200" i="1" dirty="0"/>
          </a:p>
          <a:p>
            <a:pPr marL="458788" lvl="1" indent="-457200"/>
            <a:r>
              <a:rPr lang="en-US" sz="2800" i="1" dirty="0"/>
              <a:t>Can you help the organization, business unit, department </a:t>
            </a:r>
            <a:r>
              <a:rPr lang="en-US" sz="2800" i="1" dirty="0">
                <a:solidFill>
                  <a:srgbClr val="0070C0"/>
                </a:solidFill>
              </a:rPr>
              <a:t>innovate</a:t>
            </a:r>
            <a:r>
              <a:rPr lang="en-US" sz="2800" i="1" dirty="0"/>
              <a:t> and </a:t>
            </a:r>
            <a:r>
              <a:rPr lang="en-US" sz="2800" i="1" dirty="0">
                <a:solidFill>
                  <a:srgbClr val="0070C0"/>
                </a:solidFill>
              </a:rPr>
              <a:t>change</a:t>
            </a:r>
            <a:r>
              <a:rPr lang="en-US" sz="2800" i="1" dirty="0"/>
              <a:t> (bend the curve)?</a:t>
            </a:r>
          </a:p>
          <a:p>
            <a:pPr marL="1830388" lvl="4" indent="-457200"/>
            <a:endParaRPr lang="en-US" sz="2200" i="1" dirty="0"/>
          </a:p>
          <a:p>
            <a:pPr marL="458788" lvl="1" indent="-457200"/>
            <a:r>
              <a:rPr lang="en-US" sz="2800" i="1" dirty="0"/>
              <a:t>Can you create </a:t>
            </a:r>
            <a:r>
              <a:rPr lang="en-US" sz="2800" i="1" dirty="0">
                <a:solidFill>
                  <a:srgbClr val="0070C0"/>
                </a:solidFill>
              </a:rPr>
              <a:t>value</a:t>
            </a:r>
            <a:r>
              <a:rPr lang="en-US" sz="2800" i="1" dirty="0"/>
              <a:t> for your organization’s mission and goals? </a:t>
            </a:r>
          </a:p>
          <a:p>
            <a:pPr marL="1373188" lvl="3" indent="-457200"/>
            <a:endParaRPr lang="en-US" sz="2200" i="1" dirty="0"/>
          </a:p>
          <a:p>
            <a:pPr marL="458788" lvl="1" indent="-457200"/>
            <a:r>
              <a:rPr lang="en-US" sz="2800" i="1" dirty="0"/>
              <a:t>Are you </a:t>
            </a:r>
            <a:r>
              <a:rPr lang="en-US" sz="2800" i="1" dirty="0">
                <a:solidFill>
                  <a:srgbClr val="0070C0"/>
                </a:solidFill>
              </a:rPr>
              <a:t>relevant</a:t>
            </a:r>
            <a:r>
              <a:rPr lang="en-US" sz="2800" i="1" dirty="0"/>
              <a:t>?</a:t>
            </a:r>
          </a:p>
          <a:p>
            <a:endParaRPr lang="en-US" sz="3200" dirty="0"/>
          </a:p>
        </p:txBody>
      </p:sp>
    </p:spTree>
    <p:extLst>
      <p:ext uri="{BB962C8B-B14F-4D97-AF65-F5344CB8AC3E}">
        <p14:creationId xmlns:p14="http://schemas.microsoft.com/office/powerpoint/2010/main" val="2855600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588567"/>
            <a:ext cx="10515600" cy="1325563"/>
          </a:xfrm>
        </p:spPr>
        <p:txBody>
          <a:bodyPr/>
          <a:lstStyle/>
          <a:p>
            <a:pPr algn="ctr"/>
            <a:r>
              <a:rPr lang="en-US" dirty="0"/>
              <a:t>Creating “value”</a:t>
            </a:r>
          </a:p>
        </p:txBody>
      </p:sp>
    </p:spTree>
    <p:extLst>
      <p:ext uri="{BB962C8B-B14F-4D97-AF65-F5344CB8AC3E}">
        <p14:creationId xmlns:p14="http://schemas.microsoft.com/office/powerpoint/2010/main" val="1951702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0371" y="273686"/>
            <a:ext cx="10515600" cy="784406"/>
          </a:xfrm>
        </p:spPr>
        <p:txBody>
          <a:bodyPr/>
          <a:lstStyle/>
          <a:p>
            <a:r>
              <a:rPr lang="en-US" dirty="0"/>
              <a:t>Today’s Agenda</a:t>
            </a:r>
          </a:p>
        </p:txBody>
      </p:sp>
      <p:sp>
        <p:nvSpPr>
          <p:cNvPr id="5" name="Content Placeholder 4"/>
          <p:cNvSpPr>
            <a:spLocks noGrp="1"/>
          </p:cNvSpPr>
          <p:nvPr>
            <p:ph idx="1"/>
          </p:nvPr>
        </p:nvSpPr>
        <p:spPr>
          <a:xfrm>
            <a:off x="838200" y="1731859"/>
            <a:ext cx="10515600" cy="3619789"/>
          </a:xfrm>
        </p:spPr>
        <p:txBody>
          <a:bodyPr>
            <a:normAutofit/>
          </a:bodyPr>
          <a:lstStyle/>
          <a:p>
            <a:r>
              <a:rPr lang="en-US" sz="3200" dirty="0"/>
              <a:t>The evolving role of IT and the IT leader</a:t>
            </a:r>
          </a:p>
          <a:p>
            <a:r>
              <a:rPr lang="en-US" sz="3200" dirty="0"/>
              <a:t>“Stop hitting yourself”</a:t>
            </a:r>
          </a:p>
          <a:p>
            <a:r>
              <a:rPr lang="en-US" sz="3200" dirty="0"/>
              <a:t>Four core competencies all IT leaders must master</a:t>
            </a:r>
          </a:p>
          <a:p>
            <a:r>
              <a:rPr lang="en-US" sz="3200" dirty="0"/>
              <a:t>(How) are you creating value?</a:t>
            </a:r>
          </a:p>
          <a:p>
            <a:r>
              <a:rPr lang="en-US" sz="3200" dirty="0"/>
              <a:t>Being relevant</a:t>
            </a:r>
          </a:p>
          <a:p>
            <a:r>
              <a:rPr lang="en-US" sz="3200" dirty="0"/>
              <a:t>Wrap up: “The Bottom Line”</a:t>
            </a:r>
          </a:p>
        </p:txBody>
      </p:sp>
    </p:spTree>
    <p:extLst>
      <p:ext uri="{BB962C8B-B14F-4D97-AF65-F5344CB8AC3E}">
        <p14:creationId xmlns:p14="http://schemas.microsoft.com/office/powerpoint/2010/main" val="40534159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3394" y="124500"/>
            <a:ext cx="10670406" cy="1325563"/>
          </a:xfrm>
        </p:spPr>
        <p:txBody>
          <a:bodyPr>
            <a:normAutofit/>
          </a:bodyPr>
          <a:lstStyle/>
          <a:p>
            <a:r>
              <a:rPr lang="en-US" dirty="0"/>
              <a:t>Tool: Value Proposition House</a:t>
            </a:r>
            <a:endParaRPr lang="en-US" sz="3600" dirty="0"/>
          </a:p>
        </p:txBody>
      </p:sp>
      <p:sp>
        <p:nvSpPr>
          <p:cNvPr id="10" name="Content Placeholder 2">
            <a:extLst>
              <a:ext uri="{FF2B5EF4-FFF2-40B4-BE49-F238E27FC236}">
                <a16:creationId xmlns:a16="http://schemas.microsoft.com/office/drawing/2014/main" id="{258AE8F5-E5FA-4871-99D0-F5A9E5254A98}"/>
              </a:ext>
            </a:extLst>
          </p:cNvPr>
          <p:cNvSpPr txBox="1">
            <a:spLocks/>
          </p:cNvSpPr>
          <p:nvPr/>
        </p:nvSpPr>
        <p:spPr>
          <a:xfrm>
            <a:off x="911417" y="1450063"/>
            <a:ext cx="8229600" cy="4343400"/>
          </a:xfrm>
          <a:prstGeom prst="rect">
            <a:avLst/>
          </a:prstGeom>
        </p:spPr>
        <p:txBody>
          <a:bodyPr vert="horz" lIns="0" tIns="0" rIns="91440" bIns="45720" rtlCol="0">
            <a:noAutofit/>
          </a:bodyPr>
          <a:lstStyle>
            <a:lvl1pPr marL="342900" indent="-342900" algn="l" defTabSz="457200" rtl="0" eaLnBrk="1" latinLnBrk="0" hangingPunct="1">
              <a:spcBef>
                <a:spcPct val="20000"/>
              </a:spcBef>
              <a:buFont typeface="Arial"/>
              <a:buChar char="•"/>
              <a:defRPr sz="2000" b="0" i="0" kern="1200">
                <a:solidFill>
                  <a:srgbClr val="666666"/>
                </a:solidFill>
                <a:latin typeface="Arial"/>
                <a:ea typeface="+mn-ea"/>
                <a:cs typeface="Arial"/>
              </a:defRPr>
            </a:lvl1pPr>
            <a:lvl2pPr marL="742950" indent="-285750" algn="l" defTabSz="457200" rtl="0" eaLnBrk="1" latinLnBrk="0" hangingPunct="1">
              <a:spcBef>
                <a:spcPct val="20000"/>
              </a:spcBef>
              <a:buFont typeface="Arial"/>
              <a:buChar char="–"/>
              <a:defRPr sz="2000" b="0" i="0" kern="1200">
                <a:solidFill>
                  <a:srgbClr val="666666"/>
                </a:solidFill>
                <a:latin typeface="Arial"/>
                <a:ea typeface="+mn-ea"/>
                <a:cs typeface="Arial"/>
              </a:defRPr>
            </a:lvl2pPr>
            <a:lvl3pPr marL="11430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3pPr>
            <a:lvl4pPr marL="16002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4pPr>
            <a:lvl5pPr marL="20574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buNone/>
            </a:pPr>
            <a:r>
              <a:rPr lang="en-US" sz="2800" i="1" dirty="0">
                <a:solidFill>
                  <a:srgbClr val="535353"/>
                </a:solidFill>
                <a:latin typeface="Helvetica Neue" panose="02000503000000020004" pitchFamily="2" charset="0"/>
                <a:ea typeface="Helvetica Neue" panose="02000503000000020004" pitchFamily="2" charset="0"/>
                <a:cs typeface="Helvetica Neue" panose="02000503000000020004" pitchFamily="2" charset="0"/>
              </a:rPr>
              <a:t>For (target customer) </a:t>
            </a:r>
          </a:p>
          <a:p>
            <a:pPr marL="0" lvl="0" indent="0">
              <a:buNone/>
            </a:pPr>
            <a:r>
              <a:rPr lang="en-US" sz="2800" i="1" dirty="0">
                <a:solidFill>
                  <a:srgbClr val="535353"/>
                </a:solidFill>
                <a:latin typeface="Helvetica Neue" panose="02000503000000020004" pitchFamily="2" charset="0"/>
                <a:ea typeface="Helvetica Neue" panose="02000503000000020004" pitchFamily="2" charset="0"/>
                <a:cs typeface="Helvetica Neue" panose="02000503000000020004" pitchFamily="2" charset="0"/>
              </a:rPr>
              <a:t>who (statement of customer need)</a:t>
            </a:r>
          </a:p>
          <a:p>
            <a:pPr marL="0" lvl="0" indent="0">
              <a:buNone/>
            </a:pPr>
            <a:r>
              <a:rPr lang="en-US" sz="2800" i="1" dirty="0">
                <a:solidFill>
                  <a:srgbClr val="535353"/>
                </a:solidFill>
                <a:latin typeface="Helvetica Neue" panose="02000503000000020004" pitchFamily="2" charset="0"/>
                <a:ea typeface="Helvetica Neue" panose="02000503000000020004" pitchFamily="2" charset="0"/>
                <a:cs typeface="Helvetica Neue" panose="02000503000000020004" pitchFamily="2" charset="0"/>
              </a:rPr>
              <a:t>The (product/service)</a:t>
            </a:r>
          </a:p>
          <a:p>
            <a:pPr marL="0" lvl="0" indent="0">
              <a:buNone/>
            </a:pPr>
            <a:r>
              <a:rPr lang="en-US" sz="2800" i="1" dirty="0">
                <a:solidFill>
                  <a:srgbClr val="535353"/>
                </a:solidFill>
                <a:latin typeface="Helvetica Neue" panose="02000503000000020004" pitchFamily="2" charset="0"/>
                <a:ea typeface="Helvetica Neue" panose="02000503000000020004" pitchFamily="2" charset="0"/>
                <a:cs typeface="Helvetica Neue" panose="02000503000000020004" pitchFamily="2" charset="0"/>
              </a:rPr>
              <a:t>Is a (recognized product category)</a:t>
            </a:r>
          </a:p>
          <a:p>
            <a:pPr marL="0" lvl="0" indent="0">
              <a:buNone/>
            </a:pPr>
            <a:r>
              <a:rPr lang="en-US" sz="2800" i="1" dirty="0">
                <a:solidFill>
                  <a:srgbClr val="535353"/>
                </a:solidFill>
                <a:latin typeface="Helvetica Neue" panose="02000503000000020004" pitchFamily="2" charset="0"/>
                <a:ea typeface="Helvetica Neue" panose="02000503000000020004" pitchFamily="2" charset="0"/>
                <a:cs typeface="Helvetica Neue" panose="02000503000000020004" pitchFamily="2" charset="0"/>
              </a:rPr>
              <a:t>That (statement of customer benefit).</a:t>
            </a:r>
          </a:p>
          <a:p>
            <a:pPr marL="0" lvl="0" indent="0">
              <a:buNone/>
            </a:pPr>
            <a:endParaRPr lang="en-US" sz="2800" i="1" dirty="0">
              <a:solidFill>
                <a:srgbClr val="535353"/>
              </a:solidFill>
              <a:latin typeface="Helvetica Neue" panose="02000503000000020004" pitchFamily="2" charset="0"/>
              <a:ea typeface="Helvetica Neue" panose="02000503000000020004" pitchFamily="2" charset="0"/>
              <a:cs typeface="Helvetica Neue" panose="02000503000000020004" pitchFamily="2" charset="0"/>
            </a:endParaRPr>
          </a:p>
          <a:p>
            <a:pPr marL="0" lvl="0" indent="0">
              <a:buNone/>
            </a:pPr>
            <a:r>
              <a:rPr lang="en-US" sz="2800" i="1" dirty="0">
                <a:solidFill>
                  <a:srgbClr val="535353"/>
                </a:solidFill>
                <a:latin typeface="Helvetica Neue" panose="02000503000000020004" pitchFamily="2" charset="0"/>
                <a:ea typeface="Helvetica Neue" panose="02000503000000020004" pitchFamily="2" charset="0"/>
                <a:cs typeface="Helvetica Neue" panose="02000503000000020004" pitchFamily="2" charset="0"/>
              </a:rPr>
              <a:t>Unlike (competitive alternative)</a:t>
            </a:r>
          </a:p>
          <a:p>
            <a:pPr marL="0" lvl="0" indent="0">
              <a:buNone/>
            </a:pPr>
            <a:r>
              <a:rPr lang="en-US" sz="2800" i="1" dirty="0">
                <a:solidFill>
                  <a:srgbClr val="535353"/>
                </a:solidFill>
                <a:latin typeface="Helvetica Neue" panose="02000503000000020004" pitchFamily="2" charset="0"/>
                <a:ea typeface="Helvetica Neue" panose="02000503000000020004" pitchFamily="2" charset="0"/>
                <a:cs typeface="Helvetica Neue" panose="02000503000000020004" pitchFamily="2" charset="0"/>
              </a:rPr>
              <a:t>Our product (statement of differentiation)</a:t>
            </a:r>
          </a:p>
          <a:p>
            <a:pPr marL="0" marR="0" lvl="0" indent="0" algn="l" defTabSz="457200" rtl="0" eaLnBrk="1" fontAlgn="auto" latinLnBrk="0" hangingPunct="1">
              <a:lnSpc>
                <a:spcPct val="100000"/>
              </a:lnSpc>
              <a:spcBef>
                <a:spcPct val="20000"/>
              </a:spcBef>
              <a:spcAft>
                <a:spcPts val="0"/>
              </a:spcAft>
              <a:buClrTx/>
              <a:buSzTx/>
              <a:buNone/>
              <a:tabLst/>
              <a:defRPr/>
            </a:pPr>
            <a:endParaRPr kumimoji="0" lang="en-US" sz="2800" b="0" i="1" u="none" strike="noStrike" kern="1200" cap="none" spc="0" normalizeH="0" baseline="0" noProof="0" dirty="0">
              <a:ln>
                <a:noFill/>
              </a:ln>
              <a:solidFill>
                <a:srgbClr val="535353"/>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33300931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251686"/>
            <a:ext cx="10515600" cy="1325563"/>
          </a:xfrm>
        </p:spPr>
        <p:txBody>
          <a:bodyPr>
            <a:normAutofit/>
          </a:bodyPr>
          <a:lstStyle/>
          <a:p>
            <a:pPr algn="ctr"/>
            <a:r>
              <a:rPr lang="en-US" dirty="0"/>
              <a:t>Q: What does it mean to be relevant?</a:t>
            </a:r>
          </a:p>
        </p:txBody>
      </p:sp>
    </p:spTree>
    <p:extLst>
      <p:ext uri="{BB962C8B-B14F-4D97-AF65-F5344CB8AC3E}">
        <p14:creationId xmlns:p14="http://schemas.microsoft.com/office/powerpoint/2010/main" val="39416325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06904" y="2251686"/>
            <a:ext cx="9394257" cy="1325563"/>
          </a:xfrm>
        </p:spPr>
        <p:txBody>
          <a:bodyPr>
            <a:normAutofit fontScale="90000"/>
          </a:bodyPr>
          <a:lstStyle/>
          <a:p>
            <a:pPr algn="ctr"/>
            <a:r>
              <a:rPr lang="en-US" sz="4900" dirty="0"/>
              <a:t>Mistake: Confusing a bigger budget with being strategic </a:t>
            </a:r>
            <a:br>
              <a:rPr lang="en-US" sz="4900" dirty="0"/>
            </a:br>
            <a:br>
              <a:rPr lang="en-US" sz="4900" dirty="0"/>
            </a:br>
            <a:br>
              <a:rPr lang="en-US" dirty="0"/>
            </a:br>
            <a:r>
              <a:rPr lang="en-US" sz="3100" i="1" dirty="0">
                <a:solidFill>
                  <a:srgbClr val="0070C0"/>
                </a:solidFill>
              </a:rPr>
              <a:t>(e.g., $15m increase to my budget for upgrading the data center)</a:t>
            </a:r>
            <a:endParaRPr lang="en-US" i="1" dirty="0">
              <a:solidFill>
                <a:srgbClr val="0070C0"/>
              </a:solidFill>
            </a:endParaRPr>
          </a:p>
        </p:txBody>
      </p:sp>
    </p:spTree>
    <p:extLst>
      <p:ext uri="{BB962C8B-B14F-4D97-AF65-F5344CB8AC3E}">
        <p14:creationId xmlns:p14="http://schemas.microsoft.com/office/powerpoint/2010/main" val="8927232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2013" y="2251686"/>
            <a:ext cx="11155679" cy="1325563"/>
          </a:xfrm>
        </p:spPr>
        <p:txBody>
          <a:bodyPr>
            <a:normAutofit fontScale="90000"/>
          </a:bodyPr>
          <a:lstStyle/>
          <a:p>
            <a:pPr algn="ctr"/>
            <a:r>
              <a:rPr lang="en-US" sz="4900" dirty="0"/>
              <a:t>Getting to the retreat doesn’t make you relevant</a:t>
            </a:r>
            <a:br>
              <a:rPr lang="en-US" dirty="0"/>
            </a:br>
            <a:br>
              <a:rPr lang="en-US" dirty="0"/>
            </a:br>
            <a:endParaRPr lang="en-US" i="1" dirty="0">
              <a:solidFill>
                <a:srgbClr val="0070C0"/>
              </a:solidFill>
            </a:endParaRPr>
          </a:p>
        </p:txBody>
      </p:sp>
    </p:spTree>
    <p:extLst>
      <p:ext uri="{BB962C8B-B14F-4D97-AF65-F5344CB8AC3E}">
        <p14:creationId xmlns:p14="http://schemas.microsoft.com/office/powerpoint/2010/main" val="20784125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437" y="268882"/>
            <a:ext cx="10515600" cy="1325563"/>
          </a:xfrm>
        </p:spPr>
        <p:txBody>
          <a:bodyPr/>
          <a:lstStyle/>
          <a:p>
            <a:r>
              <a:rPr lang="en-US" dirty="0"/>
              <a:t>A few of my strategies to be relevant</a:t>
            </a:r>
          </a:p>
        </p:txBody>
      </p:sp>
    </p:spTree>
    <p:extLst>
      <p:ext uri="{BB962C8B-B14F-4D97-AF65-F5344CB8AC3E}">
        <p14:creationId xmlns:p14="http://schemas.microsoft.com/office/powerpoint/2010/main" val="1602388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437" y="268882"/>
            <a:ext cx="10515600" cy="1325563"/>
          </a:xfrm>
        </p:spPr>
        <p:txBody>
          <a:bodyPr/>
          <a:lstStyle/>
          <a:p>
            <a:r>
              <a:rPr lang="en-US" dirty="0"/>
              <a:t>A few of my strategies to be relevant</a:t>
            </a:r>
          </a:p>
        </p:txBody>
      </p:sp>
      <p:pic>
        <p:nvPicPr>
          <p:cNvPr id="4" name="Picture 2" descr="Image result for no geek-speak">
            <a:hlinkClick r:id="rId2"/>
            <a:extLst>
              <a:ext uri="{FF2B5EF4-FFF2-40B4-BE49-F238E27FC236}">
                <a16:creationId xmlns:a16="http://schemas.microsoft.com/office/drawing/2014/main" id="{0C970978-7740-4A10-B8ED-7F2424E754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9602" y="1654603"/>
            <a:ext cx="4598074" cy="4598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30412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437" y="268882"/>
            <a:ext cx="10515600" cy="1325563"/>
          </a:xfrm>
        </p:spPr>
        <p:txBody>
          <a:bodyPr/>
          <a:lstStyle/>
          <a:p>
            <a:r>
              <a:rPr lang="en-US" dirty="0"/>
              <a:t>A few of my strategies to be relevant</a:t>
            </a:r>
            <a:br>
              <a:rPr lang="en-US" dirty="0"/>
            </a:br>
            <a:endParaRPr lang="en-US" dirty="0"/>
          </a:p>
        </p:txBody>
      </p:sp>
      <p:sp>
        <p:nvSpPr>
          <p:cNvPr id="5" name="Content Placeholder 3">
            <a:extLst>
              <a:ext uri="{FF2B5EF4-FFF2-40B4-BE49-F238E27FC236}">
                <a16:creationId xmlns:a16="http://schemas.microsoft.com/office/drawing/2014/main" id="{1AD822EE-2EC2-4668-99A2-6A69AA1D406D}"/>
              </a:ext>
            </a:extLst>
          </p:cNvPr>
          <p:cNvSpPr>
            <a:spLocks noGrp="1"/>
          </p:cNvSpPr>
          <p:nvPr>
            <p:ph idx="1"/>
          </p:nvPr>
        </p:nvSpPr>
        <p:spPr>
          <a:xfrm>
            <a:off x="395437" y="1142990"/>
            <a:ext cx="4781101" cy="3385542"/>
          </a:xfrm>
        </p:spPr>
        <p:txBody>
          <a:bodyPr>
            <a:normAutofit fontScale="92500" lnSpcReduction="10000"/>
          </a:bodyPr>
          <a:lstStyle/>
          <a:p>
            <a:pPr marL="1588" lvl="1" indent="0">
              <a:buNone/>
            </a:pPr>
            <a:r>
              <a:rPr lang="en-US" sz="2000" i="1" u="sng" dirty="0">
                <a:solidFill>
                  <a:schemeClr val="tx1"/>
                </a:solidFill>
              </a:rPr>
              <a:t>What healthcare CEOs is worrying about</a:t>
            </a:r>
          </a:p>
          <a:p>
            <a:pPr marL="458788" lvl="1" indent="-457200">
              <a:buFont typeface="+mj-lt"/>
              <a:buAutoNum type="arabicPeriod"/>
            </a:pPr>
            <a:r>
              <a:rPr lang="en-US" sz="2000" i="1" dirty="0">
                <a:solidFill>
                  <a:schemeClr val="tx1"/>
                </a:solidFill>
              </a:rPr>
              <a:t>Financial challenges</a:t>
            </a:r>
          </a:p>
          <a:p>
            <a:pPr marL="458788" lvl="1" indent="-457200">
              <a:buFont typeface="+mj-lt"/>
              <a:buAutoNum type="arabicPeriod"/>
            </a:pPr>
            <a:r>
              <a:rPr lang="en-US" sz="2000" i="1" dirty="0">
                <a:solidFill>
                  <a:schemeClr val="tx1"/>
                </a:solidFill>
              </a:rPr>
              <a:t>Healthcare reform implementation </a:t>
            </a:r>
          </a:p>
          <a:p>
            <a:pPr marL="458788" lvl="1" indent="-457200">
              <a:buFont typeface="+mj-lt"/>
              <a:buAutoNum type="arabicPeriod"/>
            </a:pPr>
            <a:r>
              <a:rPr lang="en-US" sz="2000" i="1" dirty="0">
                <a:solidFill>
                  <a:schemeClr val="tx1"/>
                </a:solidFill>
              </a:rPr>
              <a:t>Governmental mandates (MACRA)</a:t>
            </a:r>
          </a:p>
          <a:p>
            <a:pPr marL="458788" lvl="1" indent="-457200">
              <a:buFont typeface="+mj-lt"/>
              <a:buAutoNum type="arabicPeriod"/>
            </a:pPr>
            <a:r>
              <a:rPr lang="en-US" sz="2000" i="1" dirty="0">
                <a:solidFill>
                  <a:schemeClr val="tx1"/>
                </a:solidFill>
              </a:rPr>
              <a:t>Patient safety and quality </a:t>
            </a:r>
          </a:p>
          <a:p>
            <a:pPr marL="458788" lvl="1" indent="-457200">
              <a:buFont typeface="+mj-lt"/>
              <a:buAutoNum type="arabicPeriod"/>
            </a:pPr>
            <a:r>
              <a:rPr lang="en-US" sz="2000" i="1" dirty="0">
                <a:solidFill>
                  <a:schemeClr val="tx1"/>
                </a:solidFill>
              </a:rPr>
              <a:t>Care for the uninsured/underinsured</a:t>
            </a:r>
          </a:p>
          <a:p>
            <a:pPr marL="458788" lvl="1" indent="-457200">
              <a:buFont typeface="+mj-lt"/>
              <a:buAutoNum type="arabicPeriod"/>
            </a:pPr>
            <a:r>
              <a:rPr lang="en-US" sz="2000" i="1" dirty="0">
                <a:solidFill>
                  <a:schemeClr val="tx1"/>
                </a:solidFill>
              </a:rPr>
              <a:t>Patient satisfaction </a:t>
            </a:r>
          </a:p>
          <a:p>
            <a:pPr marL="458788" lvl="1" indent="-457200">
              <a:buFont typeface="+mj-lt"/>
              <a:buAutoNum type="arabicPeriod"/>
            </a:pPr>
            <a:r>
              <a:rPr lang="en-US" sz="2000" i="1" dirty="0">
                <a:solidFill>
                  <a:schemeClr val="tx1"/>
                </a:solidFill>
              </a:rPr>
              <a:t>Physician-hospital relations </a:t>
            </a:r>
          </a:p>
          <a:p>
            <a:pPr marL="458788" lvl="1" indent="-457200">
              <a:buFont typeface="+mj-lt"/>
              <a:buAutoNum type="arabicPeriod"/>
            </a:pPr>
            <a:r>
              <a:rPr lang="en-US" sz="2000" i="1" dirty="0">
                <a:solidFill>
                  <a:schemeClr val="tx1"/>
                </a:solidFill>
              </a:rPr>
              <a:t>Population health management </a:t>
            </a:r>
          </a:p>
          <a:p>
            <a:pPr marL="458788" lvl="1" indent="-457200">
              <a:buFont typeface="+mj-lt"/>
              <a:buAutoNum type="arabicPeriod"/>
            </a:pPr>
            <a:r>
              <a:rPr lang="en-US" sz="2000" i="1" dirty="0">
                <a:solidFill>
                  <a:schemeClr val="tx1"/>
                </a:solidFill>
              </a:rPr>
              <a:t>Technology </a:t>
            </a:r>
          </a:p>
          <a:p>
            <a:pPr marL="458788" lvl="1" indent="-457200">
              <a:buFont typeface="+mj-lt"/>
              <a:buAutoNum type="arabicPeriod"/>
            </a:pPr>
            <a:r>
              <a:rPr lang="en-US" sz="2000" i="1" dirty="0">
                <a:solidFill>
                  <a:schemeClr val="tx1"/>
                </a:solidFill>
              </a:rPr>
              <a:t>Personnel shortages</a:t>
            </a:r>
          </a:p>
        </p:txBody>
      </p:sp>
      <p:sp>
        <p:nvSpPr>
          <p:cNvPr id="6" name="Content Placeholder 3">
            <a:extLst>
              <a:ext uri="{FF2B5EF4-FFF2-40B4-BE49-F238E27FC236}">
                <a16:creationId xmlns:a16="http://schemas.microsoft.com/office/drawing/2014/main" id="{5D4728EC-CD55-4566-9B9C-4CD3EF137424}"/>
              </a:ext>
            </a:extLst>
          </p:cNvPr>
          <p:cNvSpPr txBox="1">
            <a:spLocks/>
          </p:cNvSpPr>
          <p:nvPr/>
        </p:nvSpPr>
        <p:spPr>
          <a:xfrm>
            <a:off x="7270382" y="1142990"/>
            <a:ext cx="4376186" cy="4308872"/>
          </a:xfrm>
          <a:prstGeom prst="rect">
            <a:avLst/>
          </a:prstGeom>
        </p:spPr>
        <p:txBody>
          <a:bodyPr vert="horz" wrap="square" lIns="0" tIns="0" rIns="0" bIns="0" rtlCol="0">
            <a:spAutoFit/>
          </a:bodyPr>
          <a:lstStyle>
            <a:lvl1pPr marL="0" indent="0" algn="l" defTabSz="457200" rtl="0" eaLnBrk="1" latinLnBrk="0" hangingPunct="1">
              <a:spcBef>
                <a:spcPts val="2200"/>
              </a:spcBef>
              <a:spcAft>
                <a:spcPts val="0"/>
              </a:spcAft>
              <a:buFont typeface="Arial"/>
              <a:buNone/>
              <a:defRPr sz="2800" b="0" i="0" kern="1200">
                <a:solidFill>
                  <a:srgbClr val="0F7FC5"/>
                </a:solidFill>
                <a:latin typeface="Arial"/>
                <a:ea typeface="+mn-ea"/>
                <a:cs typeface="Arial"/>
              </a:defRPr>
            </a:lvl1pPr>
            <a:lvl2pPr marL="287338" marR="0" indent="-285750" algn="l" defTabSz="457200" rtl="0" eaLnBrk="1" fontAlgn="auto" latinLnBrk="0" hangingPunct="1">
              <a:lnSpc>
                <a:spcPct val="100000"/>
              </a:lnSpc>
              <a:spcBef>
                <a:spcPts val="0"/>
              </a:spcBef>
              <a:spcAft>
                <a:spcPts val="0"/>
              </a:spcAft>
              <a:buClrTx/>
              <a:buSzTx/>
              <a:buFont typeface="Arial"/>
              <a:buChar char="•"/>
              <a:tabLst/>
              <a:defRPr sz="2800" b="0" i="0" kern="1200">
                <a:solidFill>
                  <a:schemeClr val="tx2">
                    <a:lumMod val="75000"/>
                    <a:lumOff val="25000"/>
                  </a:schemeClr>
                </a:solidFill>
                <a:latin typeface="Arial"/>
                <a:ea typeface="+mn-ea"/>
                <a:cs typeface="Arial"/>
              </a:defRPr>
            </a:lvl2pPr>
            <a:lvl3pPr marL="1143000" indent="-228600" algn="l" defTabSz="457200" rtl="0" eaLnBrk="1" latinLnBrk="0" hangingPunct="1">
              <a:spcBef>
                <a:spcPct val="20000"/>
              </a:spcBef>
              <a:buFont typeface="Arial"/>
              <a:buChar char="•"/>
              <a:defRPr sz="2000" b="0" i="0" kern="1200">
                <a:solidFill>
                  <a:schemeClr val="bg2">
                    <a:lumMod val="75000"/>
                    <a:lumOff val="25000"/>
                  </a:schemeClr>
                </a:solidFill>
                <a:latin typeface="Arial"/>
                <a:ea typeface="+mn-ea"/>
                <a:cs typeface="Arial"/>
              </a:defRPr>
            </a:lvl3pPr>
            <a:lvl4pPr marL="1600200" indent="-228600" algn="l" defTabSz="457200" rtl="0" eaLnBrk="1" latinLnBrk="0" hangingPunct="1">
              <a:spcBef>
                <a:spcPct val="20000"/>
              </a:spcBef>
              <a:buFont typeface="Arial"/>
              <a:buChar char="–"/>
              <a:defRPr sz="2000" b="0" i="0" kern="1200">
                <a:solidFill>
                  <a:schemeClr val="bg2">
                    <a:lumMod val="75000"/>
                    <a:lumOff val="25000"/>
                  </a:schemeClr>
                </a:solidFill>
                <a:latin typeface="Arial"/>
                <a:ea typeface="+mn-ea"/>
                <a:cs typeface="Arial"/>
              </a:defRPr>
            </a:lvl4pPr>
            <a:lvl5pPr marL="2057400" indent="-228600" algn="l" defTabSz="457200" rtl="0" eaLnBrk="1" latinLnBrk="0" hangingPunct="1">
              <a:spcBef>
                <a:spcPct val="20000"/>
              </a:spcBef>
              <a:buFont typeface="Arial"/>
              <a:buChar char="»"/>
              <a:defRPr sz="2000" b="0" i="0" kern="1200">
                <a:solidFill>
                  <a:schemeClr val="bg2">
                    <a:lumMod val="75000"/>
                    <a:lumOff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588" lvl="1" indent="0">
              <a:buNone/>
            </a:pPr>
            <a:r>
              <a:rPr lang="en-US" sz="2000" i="1" u="sng" dirty="0">
                <a:solidFill>
                  <a:srgbClr val="535353"/>
                </a:solidFill>
              </a:rPr>
              <a:t>Top Provost concerns</a:t>
            </a:r>
          </a:p>
          <a:p>
            <a:pPr marL="458788" lvl="1" indent="-457200">
              <a:buFont typeface="+mj-lt"/>
              <a:buAutoNum type="arabicPeriod"/>
            </a:pPr>
            <a:r>
              <a:rPr lang="en-US" sz="2000" i="1" dirty="0">
                <a:solidFill>
                  <a:srgbClr val="535353"/>
                </a:solidFill>
              </a:rPr>
              <a:t>What are the sustainable business models for colleges moving forward?</a:t>
            </a:r>
          </a:p>
          <a:p>
            <a:pPr marL="458788" lvl="1" indent="-457200">
              <a:buFont typeface="+mj-lt"/>
              <a:buAutoNum type="arabicPeriod"/>
            </a:pPr>
            <a:r>
              <a:rPr lang="en-US" sz="2000" i="1" dirty="0">
                <a:solidFill>
                  <a:srgbClr val="535353"/>
                </a:solidFill>
              </a:rPr>
              <a:t>What are the right metrics to monitor, and how can I get a clearer understanding of the progress on critical initiatives?</a:t>
            </a:r>
          </a:p>
          <a:p>
            <a:pPr marL="458788" lvl="1" indent="-457200">
              <a:buFont typeface="+mj-lt"/>
              <a:buAutoNum type="arabicPeriod"/>
            </a:pPr>
            <a:r>
              <a:rPr lang="en-US" sz="2000" i="1" dirty="0">
                <a:solidFill>
                  <a:srgbClr val="535353"/>
                </a:solidFill>
              </a:rPr>
              <a:t>How do we align the institution around student success by creating accountability for student retention and graduation?</a:t>
            </a:r>
          </a:p>
          <a:p>
            <a:pPr marL="458788" lvl="1" indent="-457200">
              <a:buFont typeface="+mj-lt"/>
              <a:buAutoNum type="arabicPeriod"/>
            </a:pPr>
            <a:r>
              <a:rPr lang="en-US" sz="2000" i="1" dirty="0">
                <a:solidFill>
                  <a:srgbClr val="535353"/>
                </a:solidFill>
              </a:rPr>
              <a:t>Making the right investments in next-generation learning</a:t>
            </a:r>
          </a:p>
        </p:txBody>
      </p:sp>
      <p:pic>
        <p:nvPicPr>
          <p:cNvPr id="7" name="Picture 2" descr="Image result for no geek-speak">
            <a:hlinkClick r:id="rId2"/>
            <a:extLst>
              <a:ext uri="{FF2B5EF4-FFF2-40B4-BE49-F238E27FC236}">
                <a16:creationId xmlns:a16="http://schemas.microsoft.com/office/drawing/2014/main" id="{048BA0D9-E573-4CC0-B71B-1903CBB32A01}"/>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561304" y="4670210"/>
            <a:ext cx="1636510" cy="163651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no geek-speak">
            <a:hlinkClick r:id="rId2"/>
            <a:extLst>
              <a:ext uri="{FF2B5EF4-FFF2-40B4-BE49-F238E27FC236}">
                <a16:creationId xmlns:a16="http://schemas.microsoft.com/office/drawing/2014/main" id="{A328D8AD-F925-425F-806D-8593278020AF}"/>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739411" y="4670210"/>
            <a:ext cx="1636510" cy="163651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no geek-speak">
            <a:hlinkClick r:id="rId2"/>
            <a:extLst>
              <a:ext uri="{FF2B5EF4-FFF2-40B4-BE49-F238E27FC236}">
                <a16:creationId xmlns:a16="http://schemas.microsoft.com/office/drawing/2014/main" id="{18272079-6671-4AA9-B786-875B9F218ACB}"/>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5852888" y="4629633"/>
            <a:ext cx="1636510" cy="1636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47744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437" y="268882"/>
            <a:ext cx="10515600" cy="1325563"/>
          </a:xfrm>
        </p:spPr>
        <p:txBody>
          <a:bodyPr/>
          <a:lstStyle/>
          <a:p>
            <a:r>
              <a:rPr lang="en-US" dirty="0"/>
              <a:t>A few of my strategies to be relevant</a:t>
            </a:r>
            <a:br>
              <a:rPr lang="en-US" dirty="0"/>
            </a:br>
            <a:endParaRPr lang="en-US" dirty="0"/>
          </a:p>
        </p:txBody>
      </p:sp>
      <p:sp>
        <p:nvSpPr>
          <p:cNvPr id="5" name="Striped Right Arrow 14">
            <a:extLst>
              <a:ext uri="{FF2B5EF4-FFF2-40B4-BE49-F238E27FC236}">
                <a16:creationId xmlns:a16="http://schemas.microsoft.com/office/drawing/2014/main" id="{8688415A-4D04-474F-99A0-39A967E5BE79}"/>
              </a:ext>
            </a:extLst>
          </p:cNvPr>
          <p:cNvSpPr/>
          <p:nvPr/>
        </p:nvSpPr>
        <p:spPr bwMode="auto">
          <a:xfrm rot="5400000" flipH="1" flipV="1">
            <a:off x="6996515" y="1402312"/>
            <a:ext cx="2743200" cy="1965960"/>
          </a:xfrm>
          <a:prstGeom prst="stripedRightArrow">
            <a:avLst/>
          </a:prstGeom>
          <a:solidFill>
            <a:srgbClr val="99CC00"/>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eaLnBrk="0" fontAlgn="base" hangingPunct="0">
              <a:spcBef>
                <a:spcPct val="50000"/>
              </a:spcBef>
              <a:spcAft>
                <a:spcPct val="0"/>
              </a:spcAft>
            </a:pPr>
            <a:endParaRPr lang="en-GB" dirty="0">
              <a:solidFill>
                <a:srgbClr val="FFFFFF"/>
              </a:solidFill>
              <a:latin typeface="Arial"/>
            </a:endParaRPr>
          </a:p>
        </p:txBody>
      </p:sp>
      <p:pic>
        <p:nvPicPr>
          <p:cNvPr id="6" name="Picture 5">
            <a:extLst>
              <a:ext uri="{FF2B5EF4-FFF2-40B4-BE49-F238E27FC236}">
                <a16:creationId xmlns:a16="http://schemas.microsoft.com/office/drawing/2014/main" id="{24BDD484-2BB8-4C29-B52D-968A85F0262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72996" y="3007112"/>
            <a:ext cx="2121535" cy="749780"/>
          </a:xfrm>
          <a:prstGeom prst="rect">
            <a:avLst/>
          </a:prstGeom>
        </p:spPr>
      </p:pic>
      <p:graphicFrame>
        <p:nvGraphicFramePr>
          <p:cNvPr id="7" name="Object 2">
            <a:extLst>
              <a:ext uri="{FF2B5EF4-FFF2-40B4-BE49-F238E27FC236}">
                <a16:creationId xmlns:a16="http://schemas.microsoft.com/office/drawing/2014/main" id="{DCAD3451-2F45-4354-AAA6-FD0439F78F5A}"/>
              </a:ext>
            </a:extLst>
          </p:cNvPr>
          <p:cNvGraphicFramePr>
            <a:graphicFrameLocks noChangeAspect="1"/>
          </p:cNvGraphicFramePr>
          <p:nvPr>
            <p:extLst>
              <p:ext uri="{D42A27DB-BD31-4B8C-83A1-F6EECF244321}">
                <p14:modId xmlns:p14="http://schemas.microsoft.com/office/powerpoint/2010/main" val="837118059"/>
              </p:ext>
            </p:extLst>
          </p:nvPr>
        </p:nvGraphicFramePr>
        <p:xfrm>
          <a:off x="1438921" y="989168"/>
          <a:ext cx="7942718" cy="537270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3F13E69E-0AD6-408C-84FA-C6294DCA06B3}"/>
              </a:ext>
            </a:extLst>
          </p:cNvPr>
          <p:cNvSpPr txBox="1"/>
          <p:nvPr/>
        </p:nvSpPr>
        <p:spPr>
          <a:xfrm>
            <a:off x="610750" y="6034560"/>
            <a:ext cx="3652992" cy="309315"/>
          </a:xfrm>
          <a:prstGeom prst="rect">
            <a:avLst/>
          </a:prstGeom>
          <a:noFill/>
        </p:spPr>
        <p:txBody>
          <a:bodyPr wrap="square" lIns="0" tIns="91440" bIns="91440" rtlCol="0">
            <a:spAutoFit/>
          </a:bodyPr>
          <a:lstStyle/>
          <a:p>
            <a:pPr eaLnBrk="0" fontAlgn="base" hangingPunct="0">
              <a:lnSpc>
                <a:spcPct val="90000"/>
              </a:lnSpc>
              <a:spcBef>
                <a:spcPct val="30000"/>
              </a:spcBef>
              <a:spcAft>
                <a:spcPct val="10000"/>
              </a:spcAft>
            </a:pPr>
            <a:r>
              <a:rPr lang="en-US" sz="900" b="1" dirty="0">
                <a:solidFill>
                  <a:srgbClr val="000000"/>
                </a:solidFill>
                <a:latin typeface="Arial"/>
                <a:cs typeface="Arial" pitchFamily="34" charset="0"/>
              </a:rPr>
              <a:t>GLOBAL </a:t>
            </a:r>
            <a:r>
              <a:rPr lang="en-US" sz="900" dirty="0">
                <a:solidFill>
                  <a:srgbClr val="000000"/>
                </a:solidFill>
                <a:latin typeface="Arial"/>
                <a:cs typeface="Arial" pitchFamily="34" charset="0"/>
              </a:rPr>
              <a:t>Comparison between Gartner 2015 CEO and CIO surveys</a:t>
            </a:r>
          </a:p>
        </p:txBody>
      </p:sp>
      <p:sp>
        <p:nvSpPr>
          <p:cNvPr id="9" name="TextBox 8">
            <a:extLst>
              <a:ext uri="{FF2B5EF4-FFF2-40B4-BE49-F238E27FC236}">
                <a16:creationId xmlns:a16="http://schemas.microsoft.com/office/drawing/2014/main" id="{8D0FFE48-1D6E-40BC-BEDD-FBCDB822D4D2}"/>
              </a:ext>
            </a:extLst>
          </p:cNvPr>
          <p:cNvSpPr txBox="1"/>
          <p:nvPr/>
        </p:nvSpPr>
        <p:spPr>
          <a:xfrm>
            <a:off x="4608496" y="1164072"/>
            <a:ext cx="1143000" cy="369332"/>
          </a:xfrm>
          <a:prstGeom prst="rect">
            <a:avLst/>
          </a:prstGeom>
          <a:solidFill>
            <a:schemeClr val="bg1"/>
          </a:solidFill>
          <a:ln>
            <a:solidFill>
              <a:srgbClr val="969696"/>
            </a:solidFill>
          </a:ln>
        </p:spPr>
        <p:txBody>
          <a:bodyPr wrap="square" rtlCol="0">
            <a:spAutoFit/>
          </a:bodyPr>
          <a:lstStyle/>
          <a:p>
            <a:pPr algn="ctr" eaLnBrk="0" fontAlgn="base" hangingPunct="0">
              <a:lnSpc>
                <a:spcPct val="90000"/>
              </a:lnSpc>
              <a:spcBef>
                <a:spcPct val="30000"/>
              </a:spcBef>
              <a:spcAft>
                <a:spcPct val="10000"/>
              </a:spcAft>
            </a:pPr>
            <a:r>
              <a:rPr lang="en-US" sz="2000" b="1" dirty="0">
                <a:solidFill>
                  <a:srgbClr val="000000"/>
                </a:solidFill>
                <a:latin typeface="Arial"/>
                <a:cs typeface="Arial" panose="020B0604020202020204" pitchFamily="34" charset="0"/>
              </a:rPr>
              <a:t>CEO</a:t>
            </a:r>
          </a:p>
        </p:txBody>
      </p:sp>
      <p:sp>
        <p:nvSpPr>
          <p:cNvPr id="10" name="Striped Right Arrow 6">
            <a:extLst>
              <a:ext uri="{FF2B5EF4-FFF2-40B4-BE49-F238E27FC236}">
                <a16:creationId xmlns:a16="http://schemas.microsoft.com/office/drawing/2014/main" id="{2F4B921D-092F-489A-9307-0D2A3F819667}"/>
              </a:ext>
            </a:extLst>
          </p:cNvPr>
          <p:cNvSpPr/>
          <p:nvPr/>
        </p:nvSpPr>
        <p:spPr bwMode="auto">
          <a:xfrm rot="5400000">
            <a:off x="526375" y="3618319"/>
            <a:ext cx="2743200" cy="1965960"/>
          </a:xfrm>
          <a:prstGeom prst="stripedRightArrow">
            <a:avLst/>
          </a:prstGeom>
          <a:solidFill>
            <a:srgbClr val="969696"/>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eaLnBrk="0" fontAlgn="base" hangingPunct="0">
              <a:spcBef>
                <a:spcPct val="50000"/>
              </a:spcBef>
              <a:spcAft>
                <a:spcPct val="0"/>
              </a:spcAft>
            </a:pPr>
            <a:endParaRPr lang="en-GB" dirty="0">
              <a:solidFill>
                <a:srgbClr val="FFFFFF"/>
              </a:solidFill>
              <a:latin typeface="Arial"/>
            </a:endParaRPr>
          </a:p>
        </p:txBody>
      </p:sp>
      <p:sp>
        <p:nvSpPr>
          <p:cNvPr id="11" name="TextBox 10">
            <a:extLst>
              <a:ext uri="{FF2B5EF4-FFF2-40B4-BE49-F238E27FC236}">
                <a16:creationId xmlns:a16="http://schemas.microsoft.com/office/drawing/2014/main" id="{0121B3FD-033C-48AB-99B8-0A55912D1291}"/>
              </a:ext>
            </a:extLst>
          </p:cNvPr>
          <p:cNvSpPr txBox="1"/>
          <p:nvPr/>
        </p:nvSpPr>
        <p:spPr>
          <a:xfrm>
            <a:off x="7822935" y="1655769"/>
            <a:ext cx="1090363" cy="1421928"/>
          </a:xfrm>
          <a:prstGeom prst="rect">
            <a:avLst/>
          </a:prstGeom>
          <a:noFill/>
        </p:spPr>
        <p:txBody>
          <a:bodyPr wrap="square" rtlCol="0">
            <a:spAutoFit/>
          </a:bodyPr>
          <a:lstStyle/>
          <a:p>
            <a:pPr algn="ctr" eaLnBrk="0" fontAlgn="base" hangingPunct="0">
              <a:lnSpc>
                <a:spcPct val="90000"/>
              </a:lnSpc>
              <a:spcBef>
                <a:spcPct val="30000"/>
              </a:spcBef>
              <a:spcAft>
                <a:spcPct val="10000"/>
              </a:spcAft>
            </a:pPr>
            <a:r>
              <a:rPr lang="en-US" sz="2400" b="1" dirty="0">
                <a:solidFill>
                  <a:srgbClr val="000000"/>
                </a:solidFill>
                <a:latin typeface="Arial"/>
              </a:rPr>
              <a:t>A bit</a:t>
            </a:r>
            <a:br>
              <a:rPr lang="en-US" sz="2400" b="1" dirty="0">
                <a:solidFill>
                  <a:srgbClr val="000000"/>
                </a:solidFill>
                <a:latin typeface="Arial"/>
              </a:rPr>
            </a:br>
            <a:r>
              <a:rPr lang="en-US" sz="2400" b="1" dirty="0">
                <a:solidFill>
                  <a:srgbClr val="000000"/>
                </a:solidFill>
                <a:latin typeface="Arial"/>
              </a:rPr>
              <a:t>more</a:t>
            </a:r>
            <a:br>
              <a:rPr lang="en-US" sz="2400" b="1" dirty="0">
                <a:solidFill>
                  <a:srgbClr val="000000"/>
                </a:solidFill>
                <a:latin typeface="Arial"/>
              </a:rPr>
            </a:br>
            <a:r>
              <a:rPr lang="en-US" sz="2400" b="1" dirty="0">
                <a:solidFill>
                  <a:srgbClr val="000000"/>
                </a:solidFill>
                <a:latin typeface="Arial"/>
              </a:rPr>
              <a:t>focus </a:t>
            </a:r>
            <a:br>
              <a:rPr lang="en-US" sz="2400" b="1" dirty="0">
                <a:solidFill>
                  <a:srgbClr val="000000"/>
                </a:solidFill>
                <a:latin typeface="Arial"/>
              </a:rPr>
            </a:br>
            <a:r>
              <a:rPr lang="en-US" sz="2400" b="1" dirty="0">
                <a:solidFill>
                  <a:srgbClr val="000000"/>
                </a:solidFill>
                <a:latin typeface="Arial"/>
              </a:rPr>
              <a:t>here</a:t>
            </a:r>
          </a:p>
        </p:txBody>
      </p:sp>
      <p:sp>
        <p:nvSpPr>
          <p:cNvPr id="12" name="TextBox 11">
            <a:extLst>
              <a:ext uri="{FF2B5EF4-FFF2-40B4-BE49-F238E27FC236}">
                <a16:creationId xmlns:a16="http://schemas.microsoft.com/office/drawing/2014/main" id="{82150C0F-1563-47C2-94F7-197DEB648452}"/>
              </a:ext>
            </a:extLst>
          </p:cNvPr>
          <p:cNvSpPr txBox="1"/>
          <p:nvPr/>
        </p:nvSpPr>
        <p:spPr>
          <a:xfrm>
            <a:off x="1352795" y="3946852"/>
            <a:ext cx="1090363" cy="1421928"/>
          </a:xfrm>
          <a:prstGeom prst="rect">
            <a:avLst/>
          </a:prstGeom>
          <a:noFill/>
        </p:spPr>
        <p:txBody>
          <a:bodyPr wrap="square" rtlCol="0">
            <a:spAutoFit/>
          </a:bodyPr>
          <a:lstStyle/>
          <a:p>
            <a:pPr algn="ctr" eaLnBrk="0" fontAlgn="base" hangingPunct="0">
              <a:lnSpc>
                <a:spcPct val="90000"/>
              </a:lnSpc>
              <a:spcBef>
                <a:spcPct val="30000"/>
              </a:spcBef>
              <a:spcAft>
                <a:spcPct val="10000"/>
              </a:spcAft>
            </a:pPr>
            <a:r>
              <a:rPr lang="en-US" sz="2400" b="1" dirty="0">
                <a:solidFill>
                  <a:srgbClr val="FFFFFF"/>
                </a:solidFill>
                <a:latin typeface="Arial"/>
              </a:rPr>
              <a:t>A bit</a:t>
            </a:r>
            <a:br>
              <a:rPr lang="en-US" sz="2400" b="1" dirty="0">
                <a:solidFill>
                  <a:srgbClr val="FFFFFF"/>
                </a:solidFill>
                <a:latin typeface="Arial"/>
              </a:rPr>
            </a:br>
            <a:r>
              <a:rPr lang="en-US" sz="2400" b="1" dirty="0">
                <a:solidFill>
                  <a:srgbClr val="FFFFFF"/>
                </a:solidFill>
                <a:latin typeface="Arial"/>
              </a:rPr>
              <a:t>less</a:t>
            </a:r>
            <a:br>
              <a:rPr lang="en-US" sz="2400" b="1" dirty="0">
                <a:solidFill>
                  <a:srgbClr val="FFFFFF"/>
                </a:solidFill>
                <a:latin typeface="Arial"/>
              </a:rPr>
            </a:br>
            <a:r>
              <a:rPr lang="en-US" sz="2400" b="1" dirty="0">
                <a:solidFill>
                  <a:srgbClr val="FFFFFF"/>
                </a:solidFill>
                <a:latin typeface="Arial"/>
              </a:rPr>
              <a:t>focus </a:t>
            </a:r>
            <a:br>
              <a:rPr lang="en-US" sz="2400" b="1" dirty="0">
                <a:solidFill>
                  <a:srgbClr val="FFFFFF"/>
                </a:solidFill>
                <a:latin typeface="Arial"/>
              </a:rPr>
            </a:br>
            <a:r>
              <a:rPr lang="en-US" sz="2400" b="1" dirty="0">
                <a:solidFill>
                  <a:srgbClr val="FFFFFF"/>
                </a:solidFill>
                <a:latin typeface="Arial"/>
              </a:rPr>
              <a:t>here</a:t>
            </a:r>
          </a:p>
        </p:txBody>
      </p:sp>
      <p:graphicFrame>
        <p:nvGraphicFramePr>
          <p:cNvPr id="13" name="Object 2">
            <a:extLst>
              <a:ext uri="{FF2B5EF4-FFF2-40B4-BE49-F238E27FC236}">
                <a16:creationId xmlns:a16="http://schemas.microsoft.com/office/drawing/2014/main" id="{E6859E32-6161-4367-8FA0-A11A0EFBF53E}"/>
              </a:ext>
            </a:extLst>
          </p:cNvPr>
          <p:cNvGraphicFramePr>
            <a:graphicFrameLocks noGrp="1" noChangeAspect="1"/>
          </p:cNvGraphicFramePr>
          <p:nvPr>
            <p:ph idx="1"/>
            <p:extLst>
              <p:ext uri="{D42A27DB-BD31-4B8C-83A1-F6EECF244321}">
                <p14:modId xmlns:p14="http://schemas.microsoft.com/office/powerpoint/2010/main" val="1735131982"/>
              </p:ext>
            </p:extLst>
          </p:nvPr>
        </p:nvGraphicFramePr>
        <p:xfrm>
          <a:off x="2756243" y="1640097"/>
          <a:ext cx="5147781" cy="4390401"/>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id="{C02A6173-AE81-47D5-80E9-9A64E1EC50B2}"/>
              </a:ext>
            </a:extLst>
          </p:cNvPr>
          <p:cNvSpPr txBox="1"/>
          <p:nvPr/>
        </p:nvSpPr>
        <p:spPr>
          <a:xfrm>
            <a:off x="4615195" y="3616830"/>
            <a:ext cx="1040394" cy="369332"/>
          </a:xfrm>
          <a:prstGeom prst="rect">
            <a:avLst/>
          </a:prstGeom>
          <a:solidFill>
            <a:srgbClr val="00529B"/>
          </a:solidFill>
          <a:ln>
            <a:noFill/>
          </a:ln>
        </p:spPr>
        <p:txBody>
          <a:bodyPr wrap="square" rtlCol="0">
            <a:spAutoFit/>
          </a:bodyPr>
          <a:lstStyle/>
          <a:p>
            <a:pPr algn="ctr" eaLnBrk="0" fontAlgn="base" hangingPunct="0">
              <a:lnSpc>
                <a:spcPct val="90000"/>
              </a:lnSpc>
              <a:spcBef>
                <a:spcPct val="30000"/>
              </a:spcBef>
              <a:spcAft>
                <a:spcPct val="10000"/>
              </a:spcAft>
            </a:pPr>
            <a:r>
              <a:rPr lang="en-US" sz="2000" b="1" dirty="0">
                <a:solidFill>
                  <a:srgbClr val="FFFFFF"/>
                </a:solidFill>
                <a:latin typeface="Arial"/>
                <a:cs typeface="Arial" panose="020B0604020202020204" pitchFamily="34" charset="0"/>
              </a:rPr>
              <a:t>CIO</a:t>
            </a:r>
          </a:p>
        </p:txBody>
      </p:sp>
    </p:spTree>
    <p:extLst>
      <p:ext uri="{BB962C8B-B14F-4D97-AF65-F5344CB8AC3E}">
        <p14:creationId xmlns:p14="http://schemas.microsoft.com/office/powerpoint/2010/main" val="35612754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401679"/>
            <a:ext cx="8682038" cy="401648"/>
          </a:xfrm>
        </p:spPr>
        <p:txBody>
          <a:bodyPr/>
          <a:lstStyle/>
          <a:p>
            <a:r>
              <a:rPr lang="en-US" dirty="0"/>
              <a:t>What Executives Think About IT</a:t>
            </a:r>
          </a:p>
        </p:txBody>
      </p:sp>
      <p:sp>
        <p:nvSpPr>
          <p:cNvPr id="8" name="Text Placeholder 7"/>
          <p:cNvSpPr>
            <a:spLocks noGrp="1"/>
          </p:cNvSpPr>
          <p:nvPr>
            <p:ph type="body" sz="quarter" idx="19"/>
          </p:nvPr>
        </p:nvSpPr>
        <p:spPr>
          <a:xfrm>
            <a:off x="6187680" y="1830663"/>
            <a:ext cx="4246959" cy="1826939"/>
          </a:xfrm>
        </p:spPr>
        <p:txBody>
          <a:bodyPr/>
          <a:lstStyle/>
          <a:p>
            <a:pPr algn="ctr"/>
            <a:r>
              <a:rPr lang="en-US" dirty="0"/>
              <a:t>Am I spending the right amount on IT?</a:t>
            </a:r>
          </a:p>
          <a:p>
            <a:pPr algn="ctr"/>
            <a:endParaRPr lang="en-US" dirty="0"/>
          </a:p>
          <a:p>
            <a:pPr algn="ctr"/>
            <a:r>
              <a:rPr lang="en-US" dirty="0"/>
              <a:t>Am I spending that money on the right IT?</a:t>
            </a:r>
          </a:p>
        </p:txBody>
      </p:sp>
      <p:pic>
        <p:nvPicPr>
          <p:cNvPr id="50" name="Picture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2336" y="1627069"/>
            <a:ext cx="3678457" cy="3483498"/>
          </a:xfrm>
          <a:prstGeom prst="rect">
            <a:avLst/>
          </a:prstGeom>
        </p:spPr>
      </p:pic>
      <p:sp>
        <p:nvSpPr>
          <p:cNvPr id="5" name="Rounded Rectangle 4"/>
          <p:cNvSpPr/>
          <p:nvPr/>
        </p:nvSpPr>
        <p:spPr>
          <a:xfrm>
            <a:off x="6127142" y="4573267"/>
            <a:ext cx="4368032" cy="484585"/>
          </a:xfrm>
          <a:prstGeom prst="roundRect">
            <a:avLst/>
          </a:prstGeom>
          <a:solidFill>
            <a:srgbClr val="B9D0DC"/>
          </a:solidFill>
          <a:ln w="9525" algn="ctr">
            <a:noFill/>
            <a:miter lim="800000"/>
            <a:headEnd type="none" w="sm" len="sm"/>
            <a:tailEnd type="none" w="sm" len="sm"/>
          </a:ln>
          <a:effectLst>
            <a:outerShdw blurRad="50800" dist="38100" dir="5400000" algn="t" rotWithShape="0">
              <a:prstClr val="black">
                <a:alpha val="40000"/>
              </a:prstClr>
            </a:outerShdw>
          </a:effectLst>
        </p:spPr>
        <p:txBody>
          <a:bodyPr wrap="none" tIns="137160" anchor="ctr" anchorCtr="1"/>
          <a:lstStyle/>
          <a:p>
            <a:pPr marL="260747" indent="-260747" algn="ctr" defTabSz="457200">
              <a:buClr>
                <a:srgbClr val="00529B"/>
              </a:buClr>
              <a:defRPr/>
            </a:pPr>
            <a:r>
              <a:rPr lang="en-US" sz="2400" b="1" dirty="0">
                <a:solidFill>
                  <a:srgbClr val="000000"/>
                </a:solidFill>
                <a:latin typeface="Arial"/>
              </a:rPr>
              <a:t>Run the business</a:t>
            </a:r>
          </a:p>
        </p:txBody>
      </p:sp>
      <p:sp>
        <p:nvSpPr>
          <p:cNvPr id="6" name="Rounded Rectangle 5"/>
          <p:cNvSpPr/>
          <p:nvPr/>
        </p:nvSpPr>
        <p:spPr>
          <a:xfrm>
            <a:off x="5743054" y="5239641"/>
            <a:ext cx="4924946" cy="484584"/>
          </a:xfrm>
          <a:prstGeom prst="roundRect">
            <a:avLst/>
          </a:prstGeom>
          <a:solidFill>
            <a:schemeClr val="tx2">
              <a:lumMod val="85000"/>
            </a:schemeClr>
          </a:solidFill>
          <a:ln w="19050" algn="ctr">
            <a:noFill/>
            <a:miter lim="800000"/>
            <a:headEnd/>
            <a:tailEnd/>
          </a:ln>
          <a:effectLst>
            <a:outerShdw blurRad="50800" dist="38100" dir="5400000" algn="t" rotWithShape="0">
              <a:prstClr val="black">
                <a:alpha val="40000"/>
              </a:prstClr>
            </a:outerShdw>
          </a:effectLst>
        </p:spPr>
        <p:txBody>
          <a:bodyPr tIns="137160" anchor="ctr" anchorCtr="1"/>
          <a:lstStyle/>
          <a:p>
            <a:pPr marL="260747" indent="-260747" algn="ctr" defTabSz="457200">
              <a:buClr>
                <a:srgbClr val="00529B"/>
              </a:buClr>
              <a:defRPr/>
            </a:pPr>
            <a:r>
              <a:rPr lang="en-US" sz="2400" b="1" dirty="0">
                <a:solidFill>
                  <a:srgbClr val="000000"/>
                </a:solidFill>
                <a:latin typeface="Arial"/>
              </a:rPr>
              <a:t>Advance the strategic agenda</a:t>
            </a:r>
          </a:p>
        </p:txBody>
      </p:sp>
    </p:spTree>
    <p:extLst>
      <p:ext uri="{BB962C8B-B14F-4D97-AF65-F5344CB8AC3E}">
        <p14:creationId xmlns:p14="http://schemas.microsoft.com/office/powerpoint/2010/main" val="4094405490"/>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437" y="336257"/>
            <a:ext cx="10515600" cy="1325563"/>
          </a:xfrm>
        </p:spPr>
        <p:txBody>
          <a:bodyPr>
            <a:noAutofit/>
          </a:bodyPr>
          <a:lstStyle/>
          <a:p>
            <a:r>
              <a:rPr lang="en-US" dirty="0"/>
              <a:t>Q: How do I make an effective presentation to my top executives?</a:t>
            </a:r>
            <a:br>
              <a:rPr lang="en-US" dirty="0"/>
            </a:br>
            <a:endParaRPr lang="en-US" dirty="0"/>
          </a:p>
        </p:txBody>
      </p:sp>
    </p:spTree>
    <p:extLst>
      <p:ext uri="{BB962C8B-B14F-4D97-AF65-F5344CB8AC3E}">
        <p14:creationId xmlns:p14="http://schemas.microsoft.com/office/powerpoint/2010/main" val="2479636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idx="1"/>
          </p:nvPr>
        </p:nvSpPr>
        <p:spPr>
          <a:xfrm>
            <a:off x="862149" y="1224469"/>
            <a:ext cx="10384971" cy="3883108"/>
          </a:xfrm>
        </p:spPr>
        <p:txBody>
          <a:bodyPr>
            <a:normAutofit lnSpcReduction="10000"/>
          </a:bodyPr>
          <a:lstStyle/>
          <a:p>
            <a:pPr marL="0" indent="0" algn="ctr">
              <a:buNone/>
            </a:pPr>
            <a:r>
              <a:rPr lang="en-US" sz="4000" i="1" dirty="0">
                <a:solidFill>
                  <a:srgbClr val="0070C0"/>
                </a:solidFill>
              </a:rPr>
              <a:t>Evolving Role of the IT Leader</a:t>
            </a:r>
          </a:p>
          <a:p>
            <a:pPr marL="0" indent="0" algn="ctr">
              <a:buNone/>
            </a:pPr>
            <a:endParaRPr lang="en-US" sz="4000" i="1" dirty="0">
              <a:solidFill>
                <a:srgbClr val="0070C0"/>
              </a:solidFill>
            </a:endParaRPr>
          </a:p>
          <a:p>
            <a:pPr marL="0" indent="0" algn="ctr">
              <a:buNone/>
            </a:pPr>
            <a:r>
              <a:rPr lang="en-US" sz="4000" i="1" dirty="0">
                <a:solidFill>
                  <a:srgbClr val="0070C0"/>
                </a:solidFill>
              </a:rPr>
              <a:t>a.k.a., What the heck does a CIO do?</a:t>
            </a:r>
          </a:p>
          <a:p>
            <a:pPr marL="0" indent="0" algn="ctr">
              <a:buNone/>
            </a:pPr>
            <a:endParaRPr lang="en-US" sz="4000" i="1" dirty="0">
              <a:solidFill>
                <a:srgbClr val="0070C0"/>
              </a:solidFill>
            </a:endParaRPr>
          </a:p>
          <a:p>
            <a:pPr marL="0" indent="0" algn="ctr">
              <a:buNone/>
            </a:pPr>
            <a:r>
              <a:rPr lang="en-US" sz="4000" i="1" dirty="0">
                <a:solidFill>
                  <a:srgbClr val="0070C0"/>
                </a:solidFill>
              </a:rPr>
              <a:t>a.k.a., What value does CIO create/contribute to an organization?</a:t>
            </a:r>
          </a:p>
        </p:txBody>
      </p:sp>
    </p:spTree>
    <p:extLst>
      <p:ext uri="{BB962C8B-B14F-4D97-AF65-F5344CB8AC3E}">
        <p14:creationId xmlns:p14="http://schemas.microsoft.com/office/powerpoint/2010/main" val="14584195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437" y="336257"/>
            <a:ext cx="10515600" cy="1325563"/>
          </a:xfrm>
        </p:spPr>
        <p:txBody>
          <a:bodyPr>
            <a:noAutofit/>
          </a:bodyPr>
          <a:lstStyle/>
          <a:p>
            <a:r>
              <a:rPr lang="en-US" dirty="0"/>
              <a:t>Q: How do I make an effective presentation to my top executives? (BONUS)</a:t>
            </a:r>
            <a:br>
              <a:rPr lang="en-US" dirty="0"/>
            </a:br>
            <a:endParaRPr lang="en-US" dirty="0"/>
          </a:p>
        </p:txBody>
      </p:sp>
      <p:sp>
        <p:nvSpPr>
          <p:cNvPr id="4" name="Content Placeholder 3">
            <a:extLst>
              <a:ext uri="{FF2B5EF4-FFF2-40B4-BE49-F238E27FC236}">
                <a16:creationId xmlns:a16="http://schemas.microsoft.com/office/drawing/2014/main" id="{959891F5-B381-42B1-ACB6-34F0AF72E51F}"/>
              </a:ext>
            </a:extLst>
          </p:cNvPr>
          <p:cNvSpPr>
            <a:spLocks noGrp="1"/>
          </p:cNvSpPr>
          <p:nvPr>
            <p:ph idx="1"/>
          </p:nvPr>
        </p:nvSpPr>
        <p:spPr>
          <a:xfrm>
            <a:off x="690748" y="1835071"/>
            <a:ext cx="9752664" cy="4136517"/>
          </a:xfrm>
        </p:spPr>
        <p:txBody>
          <a:bodyPr/>
          <a:lstStyle/>
          <a:p>
            <a:pPr marL="458788" lvl="1" indent="-457200">
              <a:buFont typeface="+mj-lt"/>
              <a:buAutoNum type="arabicPeriod"/>
            </a:pPr>
            <a:r>
              <a:rPr lang="en-US" sz="2400" i="1" dirty="0">
                <a:solidFill>
                  <a:schemeClr val="tx1"/>
                </a:solidFill>
              </a:rPr>
              <a:t>Enterprise priorities (I know what the game is)</a:t>
            </a:r>
          </a:p>
          <a:p>
            <a:pPr marL="1314450" lvl="2" indent="-457200">
              <a:buFont typeface="+mj-lt"/>
              <a:buAutoNum type="arabicPeriod"/>
            </a:pPr>
            <a:endParaRPr lang="en-US" sz="1600" i="1" dirty="0">
              <a:solidFill>
                <a:schemeClr val="tx1"/>
              </a:solidFill>
            </a:endParaRPr>
          </a:p>
          <a:p>
            <a:pPr marL="458788" lvl="1" indent="-457200">
              <a:buFont typeface="+mj-lt"/>
              <a:buAutoNum type="arabicPeriod"/>
            </a:pPr>
            <a:r>
              <a:rPr lang="en-US" sz="2400" i="1" dirty="0">
                <a:solidFill>
                  <a:schemeClr val="tx1"/>
                </a:solidFill>
              </a:rPr>
              <a:t>What IT is contributing to these priorities (IT is playing in that very game)</a:t>
            </a:r>
          </a:p>
          <a:p>
            <a:pPr marL="1314450" lvl="2" indent="-457200">
              <a:buFont typeface="+mj-lt"/>
              <a:buAutoNum type="arabicPeriod"/>
            </a:pPr>
            <a:endParaRPr lang="en-US" sz="1600" i="1" dirty="0">
              <a:solidFill>
                <a:schemeClr val="tx1"/>
              </a:solidFill>
            </a:endParaRPr>
          </a:p>
          <a:p>
            <a:pPr marL="458788" lvl="1" indent="-457200">
              <a:buFont typeface="+mj-lt"/>
              <a:buAutoNum type="arabicPeriod"/>
            </a:pPr>
            <a:r>
              <a:rPr lang="en-US" sz="2400" i="1" dirty="0">
                <a:solidFill>
                  <a:schemeClr val="tx1"/>
                </a:solidFill>
              </a:rPr>
              <a:t>What IT is doing to improve its own performance (We know how to play, and we’re working hard to get better)</a:t>
            </a:r>
          </a:p>
          <a:p>
            <a:pPr marL="1314450" lvl="2" indent="-457200">
              <a:buFont typeface="+mj-lt"/>
              <a:buAutoNum type="arabicPeriod"/>
            </a:pPr>
            <a:endParaRPr lang="en-US" sz="1600" i="1" dirty="0">
              <a:solidFill>
                <a:schemeClr val="tx1"/>
              </a:solidFill>
            </a:endParaRPr>
          </a:p>
          <a:p>
            <a:pPr marL="458788" lvl="1" indent="-457200">
              <a:buFont typeface="+mj-lt"/>
              <a:buAutoNum type="arabicPeriod"/>
            </a:pPr>
            <a:r>
              <a:rPr lang="en-US" sz="2400" i="1" dirty="0">
                <a:solidFill>
                  <a:schemeClr val="tx1"/>
                </a:solidFill>
              </a:rPr>
              <a:t>Issues that require executive attention (We need to address things that may impede “our” success; “our” = enterprise)</a:t>
            </a:r>
          </a:p>
          <a:p>
            <a:pPr marL="1314450" lvl="2" indent="-457200">
              <a:buFont typeface="+mj-lt"/>
              <a:buAutoNum type="arabicPeriod"/>
            </a:pPr>
            <a:endParaRPr lang="en-US" sz="1600" i="1" dirty="0">
              <a:solidFill>
                <a:schemeClr val="tx1"/>
              </a:solidFill>
            </a:endParaRPr>
          </a:p>
          <a:p>
            <a:pPr marL="458788" lvl="1" indent="-457200">
              <a:buFont typeface="+mj-lt"/>
              <a:buAutoNum type="arabicPeriod"/>
            </a:pPr>
            <a:r>
              <a:rPr lang="en-US" sz="2400" i="1" dirty="0">
                <a:solidFill>
                  <a:schemeClr val="tx1"/>
                </a:solidFill>
              </a:rPr>
              <a:t>Thank you.  It’s an honor to work with this team.</a:t>
            </a:r>
          </a:p>
        </p:txBody>
      </p:sp>
    </p:spTree>
    <p:extLst>
      <p:ext uri="{BB962C8B-B14F-4D97-AF65-F5344CB8AC3E}">
        <p14:creationId xmlns:p14="http://schemas.microsoft.com/office/powerpoint/2010/main" val="32175366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D93D59-32CB-40B9-BA25-EA5B584A2C20}"/>
              </a:ext>
            </a:extLst>
          </p:cNvPr>
          <p:cNvPicPr>
            <a:picLocks noChangeAspect="1"/>
          </p:cNvPicPr>
          <p:nvPr/>
        </p:nvPicPr>
        <p:blipFill>
          <a:blip r:embed="rId2"/>
          <a:stretch>
            <a:fillRect/>
          </a:stretch>
        </p:blipFill>
        <p:spPr>
          <a:xfrm>
            <a:off x="854163" y="382801"/>
            <a:ext cx="7566310" cy="5661864"/>
          </a:xfrm>
          <a:prstGeom prst="rect">
            <a:avLst/>
          </a:prstGeom>
        </p:spPr>
      </p:pic>
    </p:spTree>
    <p:extLst>
      <p:ext uri="{BB962C8B-B14F-4D97-AF65-F5344CB8AC3E}">
        <p14:creationId xmlns:p14="http://schemas.microsoft.com/office/powerpoint/2010/main" val="25039138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7C8536-C208-4FC1-8620-94B0548B6D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774" y="398471"/>
            <a:ext cx="8095321" cy="5392729"/>
          </a:xfrm>
          <a:prstGeom prst="rect">
            <a:avLst/>
          </a:prstGeom>
        </p:spPr>
      </p:pic>
    </p:spTree>
    <p:extLst>
      <p:ext uri="{BB962C8B-B14F-4D97-AF65-F5344CB8AC3E}">
        <p14:creationId xmlns:p14="http://schemas.microsoft.com/office/powerpoint/2010/main" val="1944655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BF94BCA2-C515-429E-BCBB-7E0DD90316AE}"/>
              </a:ext>
            </a:extLst>
          </p:cNvPr>
          <p:cNvSpPr txBox="1">
            <a:spLocks/>
          </p:cNvSpPr>
          <p:nvPr/>
        </p:nvSpPr>
        <p:spPr>
          <a:xfrm>
            <a:off x="779645" y="1974994"/>
            <a:ext cx="10472287" cy="1846659"/>
          </a:xfrm>
          <a:prstGeom prst="rect">
            <a:avLst/>
          </a:prstGeom>
        </p:spPr>
        <p:txBody>
          <a:bodyPr vert="horz" wrap="square" lIns="0" tIns="0" rIns="0" bIns="0" rtlCol="0">
            <a:spAutoFit/>
          </a:bodyPr>
          <a:lstStyle>
            <a:lvl1pPr marL="0" indent="0" algn="l" defTabSz="457200" rtl="0" eaLnBrk="1" latinLnBrk="0" hangingPunct="1">
              <a:spcBef>
                <a:spcPts val="2200"/>
              </a:spcBef>
              <a:spcAft>
                <a:spcPts val="0"/>
              </a:spcAft>
              <a:buFont typeface="Arial"/>
              <a:buNone/>
              <a:defRPr sz="2800" b="0" i="0" kern="1200">
                <a:solidFill>
                  <a:srgbClr val="0F7FC5"/>
                </a:solidFill>
                <a:latin typeface="Arial"/>
                <a:ea typeface="+mn-ea"/>
                <a:cs typeface="Arial"/>
              </a:defRPr>
            </a:lvl1pPr>
            <a:lvl2pPr marL="287338" marR="0" indent="-285750" algn="l" defTabSz="457200" rtl="0" eaLnBrk="1" fontAlgn="auto" latinLnBrk="0" hangingPunct="1">
              <a:lnSpc>
                <a:spcPct val="100000"/>
              </a:lnSpc>
              <a:spcBef>
                <a:spcPts val="0"/>
              </a:spcBef>
              <a:spcAft>
                <a:spcPts val="0"/>
              </a:spcAft>
              <a:buClrTx/>
              <a:buSzTx/>
              <a:buFont typeface="Arial"/>
              <a:buChar char="•"/>
              <a:tabLst/>
              <a:defRPr sz="2800" b="0" i="0" kern="1200">
                <a:solidFill>
                  <a:schemeClr val="tx2">
                    <a:lumMod val="75000"/>
                    <a:lumOff val="25000"/>
                  </a:schemeClr>
                </a:solidFill>
                <a:latin typeface="Arial"/>
                <a:ea typeface="+mn-ea"/>
                <a:cs typeface="Arial"/>
              </a:defRPr>
            </a:lvl2pPr>
            <a:lvl3pPr marL="1143000" indent="-228600" algn="l" defTabSz="457200" rtl="0" eaLnBrk="1" latinLnBrk="0" hangingPunct="1">
              <a:spcBef>
                <a:spcPct val="20000"/>
              </a:spcBef>
              <a:buFont typeface="Arial"/>
              <a:buChar char="•"/>
              <a:defRPr sz="2000" b="0" i="0" kern="1200">
                <a:solidFill>
                  <a:schemeClr val="bg2">
                    <a:lumMod val="75000"/>
                    <a:lumOff val="25000"/>
                  </a:schemeClr>
                </a:solidFill>
                <a:latin typeface="Arial"/>
                <a:ea typeface="+mn-ea"/>
                <a:cs typeface="Arial"/>
              </a:defRPr>
            </a:lvl3pPr>
            <a:lvl4pPr marL="1600200" indent="-228600" algn="l" defTabSz="457200" rtl="0" eaLnBrk="1" latinLnBrk="0" hangingPunct="1">
              <a:spcBef>
                <a:spcPct val="20000"/>
              </a:spcBef>
              <a:buFont typeface="Arial"/>
              <a:buChar char="–"/>
              <a:defRPr sz="2000" b="0" i="0" kern="1200">
                <a:solidFill>
                  <a:schemeClr val="bg2">
                    <a:lumMod val="75000"/>
                    <a:lumOff val="25000"/>
                  </a:schemeClr>
                </a:solidFill>
                <a:latin typeface="Arial"/>
                <a:ea typeface="+mn-ea"/>
                <a:cs typeface="Arial"/>
              </a:defRPr>
            </a:lvl4pPr>
            <a:lvl5pPr marL="2057400" indent="-228600" algn="l" defTabSz="457200" rtl="0" eaLnBrk="1" latinLnBrk="0" hangingPunct="1">
              <a:spcBef>
                <a:spcPct val="20000"/>
              </a:spcBef>
              <a:buFont typeface="Arial"/>
              <a:buChar char="»"/>
              <a:defRPr sz="2000" b="0" i="0" kern="1200">
                <a:solidFill>
                  <a:schemeClr val="bg2">
                    <a:lumMod val="75000"/>
                    <a:lumOff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2200"/>
              </a:spcBef>
              <a:spcAft>
                <a:spcPts val="0"/>
              </a:spcAft>
              <a:buClrTx/>
              <a:buSzTx/>
              <a:buFont typeface="Arial"/>
              <a:buNone/>
              <a:tabLst/>
              <a:defRPr/>
            </a:pPr>
            <a:r>
              <a:rPr kumimoji="0" lang="en-US" sz="4000" b="0" i="1" u="none" strike="noStrike" kern="1200" cap="none" spc="0" normalizeH="0" baseline="0" noProof="0" dirty="0">
                <a:ln>
                  <a:noFill/>
                </a:ln>
                <a:solidFill>
                  <a:srgbClr val="0F7FC5"/>
                </a:solidFill>
                <a:effectLst/>
                <a:uLnTx/>
                <a:uFillTx/>
                <a:latin typeface="Arial"/>
                <a:ea typeface="+mn-ea"/>
                <a:cs typeface="Arial"/>
              </a:rPr>
              <a:t>There has never been a time when technology and data has been so relevant and strategic to the success of our institutions</a:t>
            </a:r>
          </a:p>
        </p:txBody>
      </p:sp>
    </p:spTree>
    <p:extLst>
      <p:ext uri="{BB962C8B-B14F-4D97-AF65-F5344CB8AC3E}">
        <p14:creationId xmlns:p14="http://schemas.microsoft.com/office/powerpoint/2010/main" val="20904949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124500"/>
            <a:ext cx="10515600" cy="1325563"/>
          </a:xfrm>
        </p:spPr>
        <p:txBody>
          <a:bodyPr/>
          <a:lstStyle/>
          <a:p>
            <a:r>
              <a:rPr lang="en-US" dirty="0"/>
              <a:t>“The bottom line”</a:t>
            </a:r>
          </a:p>
        </p:txBody>
      </p:sp>
      <p:sp>
        <p:nvSpPr>
          <p:cNvPr id="5" name="Content Placeholder 4"/>
          <p:cNvSpPr>
            <a:spLocks noGrp="1"/>
          </p:cNvSpPr>
          <p:nvPr>
            <p:ph idx="1"/>
          </p:nvPr>
        </p:nvSpPr>
        <p:spPr>
          <a:xfrm>
            <a:off x="838200" y="1671621"/>
            <a:ext cx="10515600" cy="4450047"/>
          </a:xfrm>
        </p:spPr>
        <p:txBody>
          <a:bodyPr>
            <a:normAutofit lnSpcReduction="10000"/>
          </a:bodyPr>
          <a:lstStyle/>
          <a:p>
            <a:pPr marL="458788" lvl="1" indent="-457200"/>
            <a:r>
              <a:rPr lang="en-US" sz="2800" i="1" dirty="0"/>
              <a:t>Can you be an effective </a:t>
            </a:r>
            <a:r>
              <a:rPr lang="en-US" sz="2800" i="1" dirty="0">
                <a:solidFill>
                  <a:srgbClr val="0070C0"/>
                </a:solidFill>
              </a:rPr>
              <a:t>leader</a:t>
            </a:r>
            <a:r>
              <a:rPr lang="en-US" sz="2800" i="1" dirty="0"/>
              <a:t>?</a:t>
            </a:r>
          </a:p>
          <a:p>
            <a:pPr marL="3201988" lvl="7" indent="-457200"/>
            <a:endParaRPr lang="en-US" sz="2200" i="1" dirty="0"/>
          </a:p>
          <a:p>
            <a:pPr marL="458788" lvl="1" indent="-457200"/>
            <a:r>
              <a:rPr lang="en-US" sz="2800" i="1" dirty="0"/>
              <a:t>In your environment, can you drive-coordinate-facilitate effective </a:t>
            </a:r>
            <a:r>
              <a:rPr lang="en-US" sz="2800" i="1" dirty="0">
                <a:solidFill>
                  <a:srgbClr val="0070C0"/>
                </a:solidFill>
              </a:rPr>
              <a:t>collaboration</a:t>
            </a:r>
            <a:r>
              <a:rPr lang="en-US" sz="2800" i="1" dirty="0"/>
              <a:t> (completing work across boundaries)?</a:t>
            </a:r>
          </a:p>
          <a:p>
            <a:pPr marL="1830388" lvl="4" indent="-457200"/>
            <a:endParaRPr lang="en-US" sz="2200" i="1" dirty="0"/>
          </a:p>
          <a:p>
            <a:pPr marL="458788" lvl="1" indent="-457200"/>
            <a:r>
              <a:rPr lang="en-US" sz="2800" i="1" dirty="0"/>
              <a:t>Can you help the organization, business unit, department </a:t>
            </a:r>
            <a:r>
              <a:rPr lang="en-US" sz="2800" i="1" dirty="0">
                <a:solidFill>
                  <a:srgbClr val="0070C0"/>
                </a:solidFill>
              </a:rPr>
              <a:t>innovate</a:t>
            </a:r>
            <a:r>
              <a:rPr lang="en-US" sz="2800" i="1" dirty="0"/>
              <a:t> and </a:t>
            </a:r>
            <a:r>
              <a:rPr lang="en-US" sz="2800" i="1" dirty="0">
                <a:solidFill>
                  <a:srgbClr val="0070C0"/>
                </a:solidFill>
              </a:rPr>
              <a:t>change</a:t>
            </a:r>
            <a:r>
              <a:rPr lang="en-US" sz="2800" i="1" dirty="0"/>
              <a:t> (bend the curve)?</a:t>
            </a:r>
          </a:p>
          <a:p>
            <a:pPr marL="1830388" lvl="4" indent="-457200"/>
            <a:endParaRPr lang="en-US" sz="2200" i="1" dirty="0"/>
          </a:p>
          <a:p>
            <a:pPr marL="458788" lvl="1" indent="-457200"/>
            <a:r>
              <a:rPr lang="en-US" sz="2800" i="1" dirty="0"/>
              <a:t>Can you create </a:t>
            </a:r>
            <a:r>
              <a:rPr lang="en-US" sz="2800" i="1" dirty="0">
                <a:solidFill>
                  <a:srgbClr val="0070C0"/>
                </a:solidFill>
              </a:rPr>
              <a:t>value</a:t>
            </a:r>
            <a:r>
              <a:rPr lang="en-US" sz="2800" i="1" dirty="0"/>
              <a:t> for your organization’s mission and goals? </a:t>
            </a:r>
          </a:p>
          <a:p>
            <a:pPr marL="1373188" lvl="3" indent="-457200"/>
            <a:endParaRPr lang="en-US" sz="2200" i="1" dirty="0"/>
          </a:p>
          <a:p>
            <a:pPr marL="458788" lvl="1" indent="-457200"/>
            <a:r>
              <a:rPr lang="en-US" sz="2800" i="1" dirty="0"/>
              <a:t>Are you </a:t>
            </a:r>
            <a:r>
              <a:rPr lang="en-US" sz="2800" i="1" dirty="0">
                <a:solidFill>
                  <a:srgbClr val="0070C0"/>
                </a:solidFill>
              </a:rPr>
              <a:t>relevant</a:t>
            </a:r>
            <a:r>
              <a:rPr lang="en-US" sz="2800" i="1" dirty="0"/>
              <a:t>?</a:t>
            </a:r>
          </a:p>
          <a:p>
            <a:endParaRPr lang="en-US" sz="3200" dirty="0"/>
          </a:p>
        </p:txBody>
      </p:sp>
    </p:spTree>
    <p:extLst>
      <p:ext uri="{BB962C8B-B14F-4D97-AF65-F5344CB8AC3E}">
        <p14:creationId xmlns:p14="http://schemas.microsoft.com/office/powerpoint/2010/main" val="30914261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AB138-1A3E-45F6-9C2A-6AAB440F4B45}"/>
              </a:ext>
            </a:extLst>
          </p:cNvPr>
          <p:cNvSpPr>
            <a:spLocks noGrp="1"/>
          </p:cNvSpPr>
          <p:nvPr>
            <p:ph type="title"/>
          </p:nvPr>
        </p:nvSpPr>
        <p:spPr/>
        <p:txBody>
          <a:bodyPr/>
          <a:lstStyle/>
          <a:p>
            <a:r>
              <a:rPr lang="en-US" dirty="0"/>
              <a:t>Thank you</a:t>
            </a:r>
          </a:p>
        </p:txBody>
      </p:sp>
      <p:sp>
        <p:nvSpPr>
          <p:cNvPr id="3" name="TextBox 2">
            <a:extLst>
              <a:ext uri="{FF2B5EF4-FFF2-40B4-BE49-F238E27FC236}">
                <a16:creationId xmlns:a16="http://schemas.microsoft.com/office/drawing/2014/main" id="{8092DA0D-9F25-4AF5-9283-A35A061D04CC}"/>
              </a:ext>
            </a:extLst>
          </p:cNvPr>
          <p:cNvSpPr txBox="1"/>
          <p:nvPr/>
        </p:nvSpPr>
        <p:spPr>
          <a:xfrm>
            <a:off x="9044446" y="81771"/>
            <a:ext cx="2977097" cy="2554545"/>
          </a:xfrm>
          <a:prstGeom prst="rect">
            <a:avLst/>
          </a:prstGeom>
          <a:noFill/>
        </p:spPr>
        <p:txBody>
          <a:bodyPr wrap="none" rtlCol="0">
            <a:spAutoFit/>
          </a:bodyPr>
          <a:lstStyle/>
          <a:p>
            <a:pPr defTabSz="457200"/>
            <a:r>
              <a:rPr lang="en-US" sz="1600" dirty="0">
                <a:solidFill>
                  <a:schemeClr val="bg1"/>
                </a:solidFill>
                <a:latin typeface="Arial"/>
              </a:rPr>
              <a:t>Tom Andriola</a:t>
            </a:r>
          </a:p>
          <a:p>
            <a:pPr defTabSz="457200"/>
            <a:r>
              <a:rPr lang="en-US" sz="1600" dirty="0">
                <a:solidFill>
                  <a:schemeClr val="bg1"/>
                </a:solidFill>
                <a:latin typeface="Arial"/>
              </a:rPr>
              <a:t>VP &amp; CIO</a:t>
            </a:r>
          </a:p>
          <a:p>
            <a:pPr defTabSz="457200"/>
            <a:r>
              <a:rPr lang="en-US" sz="1600" dirty="0">
                <a:solidFill>
                  <a:schemeClr val="bg1"/>
                </a:solidFill>
                <a:latin typeface="Arial"/>
              </a:rPr>
              <a:t>University of California System</a:t>
            </a:r>
          </a:p>
          <a:p>
            <a:pPr defTabSz="457200"/>
            <a:r>
              <a:rPr lang="en-US" sz="1600" dirty="0">
                <a:solidFill>
                  <a:schemeClr val="bg1"/>
                </a:solidFill>
                <a:latin typeface="Arial"/>
              </a:rPr>
              <a:t>CIO, UC Health</a:t>
            </a:r>
          </a:p>
          <a:p>
            <a:pPr defTabSz="457200"/>
            <a:r>
              <a:rPr lang="en-US" sz="1600" dirty="0">
                <a:solidFill>
                  <a:schemeClr val="bg1"/>
                </a:solidFill>
                <a:latin typeface="Arial"/>
              </a:rPr>
              <a:t>Advisor, Calit2, UCSD/UCI</a:t>
            </a:r>
          </a:p>
          <a:p>
            <a:pPr defTabSz="457200"/>
            <a:r>
              <a:rPr lang="en-US" sz="1600" dirty="0">
                <a:solidFill>
                  <a:schemeClr val="bg1"/>
                </a:solidFill>
                <a:latin typeface="Arial"/>
              </a:rPr>
              <a:t>Advisor, CDI2, UC Health</a:t>
            </a:r>
          </a:p>
          <a:p>
            <a:pPr defTabSz="457200"/>
            <a:r>
              <a:rPr lang="en-US" sz="1600" dirty="0">
                <a:solidFill>
                  <a:schemeClr val="bg1"/>
                </a:solidFill>
                <a:latin typeface="Arial"/>
              </a:rPr>
              <a:t>Senior Advisor, IIFH, UC Davis</a:t>
            </a:r>
          </a:p>
          <a:p>
            <a:pPr defTabSz="457200"/>
            <a:endParaRPr lang="en-US" sz="1600" dirty="0">
              <a:solidFill>
                <a:schemeClr val="bg1"/>
              </a:solidFill>
              <a:latin typeface="Arial"/>
            </a:endParaRPr>
          </a:p>
          <a:p>
            <a:pPr defTabSz="457200"/>
            <a:r>
              <a:rPr lang="en-US" sz="1600" dirty="0">
                <a:solidFill>
                  <a:schemeClr val="bg1"/>
                </a:solidFill>
                <a:latin typeface="Arial"/>
                <a:hlinkClick r:id="rId2">
                  <a:extLst>
                    <a:ext uri="{A12FA001-AC4F-418D-AE19-62706E023703}">
                      <ahyp:hlinkClr xmlns:ahyp="http://schemas.microsoft.com/office/drawing/2018/hyperlinkcolor" val="tx"/>
                    </a:ext>
                  </a:extLst>
                </a:hlinkClick>
              </a:rPr>
              <a:t>tom.andriola@ucop.edu</a:t>
            </a:r>
            <a:endParaRPr lang="en-US" sz="1600" dirty="0">
              <a:solidFill>
                <a:schemeClr val="bg1"/>
              </a:solidFill>
              <a:latin typeface="Arial"/>
            </a:endParaRPr>
          </a:p>
          <a:p>
            <a:pPr defTabSz="457200"/>
            <a:endParaRPr lang="en-US" sz="1600" dirty="0">
              <a:solidFill>
                <a:srgbClr val="535353"/>
              </a:solidFill>
              <a:latin typeface="Arial"/>
            </a:endParaRPr>
          </a:p>
        </p:txBody>
      </p:sp>
      <p:sp>
        <p:nvSpPr>
          <p:cNvPr id="4" name="Slide Number Placeholder 5">
            <a:extLst>
              <a:ext uri="{FF2B5EF4-FFF2-40B4-BE49-F238E27FC236}">
                <a16:creationId xmlns:a16="http://schemas.microsoft.com/office/drawing/2014/main" id="{DABB745D-4E58-4CC3-962D-B051E7B43AE1}"/>
              </a:ext>
            </a:extLst>
          </p:cNvPr>
          <p:cNvSpPr txBox="1">
            <a:spLocks/>
          </p:cNvSpPr>
          <p:nvPr/>
        </p:nvSpPr>
        <p:spPr>
          <a:xfrm>
            <a:off x="9136348" y="2636316"/>
            <a:ext cx="1190872" cy="169277"/>
          </a:xfrm>
          <a:prstGeom prst="rect">
            <a:avLst/>
          </a:prstGeom>
        </p:spPr>
        <p:txBody>
          <a:bodyPr wrap="square" lIns="0" tIns="0" rIns="0" bIns="0" anchor="t" anchorCtr="0">
            <a:spAutoFit/>
          </a:bodyPr>
          <a:lstStyle>
            <a:defPPr>
              <a:defRPr lang="en-US"/>
            </a:defPPr>
            <a:lvl1pPr marL="0" algn="l" defTabSz="457200" rtl="0" eaLnBrk="1" latinLnBrk="0" hangingPunct="1">
              <a:defRPr sz="900" kern="1200" baseline="0">
                <a:solidFill>
                  <a:schemeClr val="bg2">
                    <a:lumMod val="50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dirty="0">
                <a:solidFill>
                  <a:schemeClr val="bg1"/>
                </a:solidFill>
              </a:rPr>
              <a:t>@</a:t>
            </a:r>
            <a:r>
              <a:rPr lang="en-US" sz="1100" dirty="0" err="1">
                <a:solidFill>
                  <a:schemeClr val="bg1"/>
                </a:solidFill>
              </a:rPr>
              <a:t>Andriola_UC</a:t>
            </a:r>
            <a:endParaRPr lang="en-US" sz="1100" dirty="0">
              <a:solidFill>
                <a:schemeClr val="bg1"/>
              </a:solidFill>
            </a:endParaRPr>
          </a:p>
        </p:txBody>
      </p:sp>
    </p:spTree>
    <p:extLst>
      <p:ext uri="{BB962C8B-B14F-4D97-AF65-F5344CB8AC3E}">
        <p14:creationId xmlns:p14="http://schemas.microsoft.com/office/powerpoint/2010/main" val="15013424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0370" y="273686"/>
            <a:ext cx="11103429" cy="784406"/>
          </a:xfrm>
        </p:spPr>
        <p:txBody>
          <a:bodyPr>
            <a:normAutofit/>
          </a:bodyPr>
          <a:lstStyle/>
          <a:p>
            <a:r>
              <a:rPr lang="en-US" dirty="0"/>
              <a:t>UC’s IT Leadership Academy Program</a:t>
            </a:r>
          </a:p>
        </p:txBody>
      </p:sp>
      <p:pic>
        <p:nvPicPr>
          <p:cNvPr id="2" name="Picture 1">
            <a:extLst>
              <a:ext uri="{FF2B5EF4-FFF2-40B4-BE49-F238E27FC236}">
                <a16:creationId xmlns:a16="http://schemas.microsoft.com/office/drawing/2014/main" id="{5716E0BB-DDE2-467D-BD5C-2DDA24431276}"/>
              </a:ext>
            </a:extLst>
          </p:cNvPr>
          <p:cNvPicPr>
            <a:picLocks noChangeAspect="1"/>
          </p:cNvPicPr>
          <p:nvPr/>
        </p:nvPicPr>
        <p:blipFill>
          <a:blip r:embed="rId2"/>
          <a:stretch>
            <a:fillRect/>
          </a:stretch>
        </p:blipFill>
        <p:spPr>
          <a:xfrm>
            <a:off x="250370" y="1058092"/>
            <a:ext cx="8525768" cy="5725484"/>
          </a:xfrm>
          <a:prstGeom prst="rect">
            <a:avLst/>
          </a:prstGeom>
        </p:spPr>
      </p:pic>
    </p:spTree>
    <p:extLst>
      <p:ext uri="{BB962C8B-B14F-4D97-AF65-F5344CB8AC3E}">
        <p14:creationId xmlns:p14="http://schemas.microsoft.com/office/powerpoint/2010/main" val="36868280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0370" y="273686"/>
            <a:ext cx="11103429" cy="784406"/>
          </a:xfrm>
        </p:spPr>
        <p:txBody>
          <a:bodyPr>
            <a:normAutofit/>
          </a:bodyPr>
          <a:lstStyle/>
          <a:p>
            <a:r>
              <a:rPr lang="en-US" dirty="0"/>
              <a:t>What the heck does a CIO do? (your comments)</a:t>
            </a:r>
          </a:p>
        </p:txBody>
      </p:sp>
      <p:sp>
        <p:nvSpPr>
          <p:cNvPr id="5" name="Content Placeholder 4"/>
          <p:cNvSpPr>
            <a:spLocks noGrp="1"/>
          </p:cNvSpPr>
          <p:nvPr>
            <p:ph idx="1"/>
          </p:nvPr>
        </p:nvSpPr>
        <p:spPr>
          <a:xfrm>
            <a:off x="838200" y="1038837"/>
            <a:ext cx="10515600" cy="4428312"/>
          </a:xfrm>
        </p:spPr>
        <p:txBody>
          <a:bodyPr>
            <a:normAutofit/>
          </a:bodyPr>
          <a:lstStyle/>
          <a:p>
            <a:r>
              <a:rPr lang="en-US" sz="3200" dirty="0"/>
              <a:t>Connect the dots</a:t>
            </a:r>
          </a:p>
          <a:p>
            <a:r>
              <a:rPr lang="en-US" sz="3200" dirty="0"/>
              <a:t>Direct the orchestra</a:t>
            </a:r>
          </a:p>
          <a:p>
            <a:r>
              <a:rPr lang="en-US" sz="3200" dirty="0"/>
              <a:t>Set the culture &amp; tone (everyone is watching)</a:t>
            </a:r>
          </a:p>
          <a:p>
            <a:r>
              <a:rPr lang="en-US" sz="3200" dirty="0"/>
              <a:t>Understand the institution’s values &amp; communication them</a:t>
            </a:r>
          </a:p>
          <a:p>
            <a:r>
              <a:rPr lang="en-US" sz="3200" dirty="0"/>
              <a:t>Remove roadblocks</a:t>
            </a:r>
          </a:p>
          <a:p>
            <a:r>
              <a:rPr lang="en-US" sz="3200" dirty="0"/>
              <a:t>Professional development</a:t>
            </a:r>
          </a:p>
          <a:p>
            <a:r>
              <a:rPr lang="en-US" sz="3200" dirty="0"/>
              <a:t>Thought leadership</a:t>
            </a:r>
          </a:p>
        </p:txBody>
      </p:sp>
    </p:spTree>
    <p:extLst>
      <p:ext uri="{BB962C8B-B14F-4D97-AF65-F5344CB8AC3E}">
        <p14:creationId xmlns:p14="http://schemas.microsoft.com/office/powerpoint/2010/main" val="764972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0370" y="273686"/>
            <a:ext cx="11103429" cy="784406"/>
          </a:xfrm>
        </p:spPr>
        <p:txBody>
          <a:bodyPr>
            <a:normAutofit fontScale="90000"/>
          </a:bodyPr>
          <a:lstStyle/>
          <a:p>
            <a:r>
              <a:rPr lang="en-US" dirty="0"/>
              <a:t>What value does a CIO create or contribute? </a:t>
            </a:r>
            <a:br>
              <a:rPr lang="en-US" dirty="0"/>
            </a:br>
            <a:r>
              <a:rPr lang="en-US" dirty="0"/>
              <a:t>(your comments)</a:t>
            </a:r>
          </a:p>
        </p:txBody>
      </p:sp>
      <p:sp>
        <p:nvSpPr>
          <p:cNvPr id="5" name="Content Placeholder 4"/>
          <p:cNvSpPr>
            <a:spLocks noGrp="1"/>
          </p:cNvSpPr>
          <p:nvPr>
            <p:ph idx="1"/>
          </p:nvPr>
        </p:nvSpPr>
        <p:spPr>
          <a:xfrm>
            <a:off x="838200" y="1597101"/>
            <a:ext cx="10515600" cy="4428312"/>
          </a:xfrm>
        </p:spPr>
        <p:txBody>
          <a:bodyPr>
            <a:normAutofit fontScale="92500" lnSpcReduction="10000"/>
          </a:bodyPr>
          <a:lstStyle/>
          <a:p>
            <a:r>
              <a:rPr lang="en-US" sz="3200" dirty="0"/>
              <a:t>Be the voice of IT</a:t>
            </a:r>
          </a:p>
          <a:p>
            <a:r>
              <a:rPr lang="en-US" sz="3200" dirty="0"/>
              <a:t>Bridge the gap</a:t>
            </a:r>
          </a:p>
          <a:p>
            <a:r>
              <a:rPr lang="en-US" sz="3200" dirty="0"/>
              <a:t>Empower staff</a:t>
            </a:r>
          </a:p>
          <a:p>
            <a:r>
              <a:rPr lang="en-US" sz="3200" dirty="0"/>
              <a:t>Influence the culture</a:t>
            </a:r>
          </a:p>
          <a:p>
            <a:r>
              <a:rPr lang="en-US" sz="3200" dirty="0"/>
              <a:t>Create vision &amp; alignment</a:t>
            </a:r>
          </a:p>
          <a:p>
            <a:r>
              <a:rPr lang="en-US" sz="3200" dirty="0"/>
              <a:t>Balance running operations &amp; innovation</a:t>
            </a:r>
          </a:p>
          <a:p>
            <a:r>
              <a:rPr lang="en-US" sz="3200" dirty="0"/>
              <a:t>Foster collaboration</a:t>
            </a:r>
          </a:p>
          <a:p>
            <a:r>
              <a:rPr lang="en-US" sz="3200" dirty="0"/>
              <a:t>Be a change agent</a:t>
            </a:r>
          </a:p>
          <a:p>
            <a:r>
              <a:rPr lang="en-US" sz="3200" dirty="0"/>
              <a:t>Identify internal disconnects &amp; enable new pathways</a:t>
            </a:r>
          </a:p>
        </p:txBody>
      </p:sp>
    </p:spTree>
    <p:extLst>
      <p:ext uri="{BB962C8B-B14F-4D97-AF65-F5344CB8AC3E}">
        <p14:creationId xmlns:p14="http://schemas.microsoft.com/office/powerpoint/2010/main" val="4350130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0370" y="273686"/>
            <a:ext cx="11103429" cy="784406"/>
          </a:xfrm>
        </p:spPr>
        <p:txBody>
          <a:bodyPr>
            <a:normAutofit fontScale="90000"/>
          </a:bodyPr>
          <a:lstStyle/>
          <a:p>
            <a:r>
              <a:rPr lang="en-US" dirty="0"/>
              <a:t>Why do we “keep hitting ourselves?” (your comments)</a:t>
            </a:r>
          </a:p>
        </p:txBody>
      </p:sp>
      <p:sp>
        <p:nvSpPr>
          <p:cNvPr id="5" name="Content Placeholder 4"/>
          <p:cNvSpPr>
            <a:spLocks noGrp="1"/>
          </p:cNvSpPr>
          <p:nvPr>
            <p:ph idx="1"/>
          </p:nvPr>
        </p:nvSpPr>
        <p:spPr>
          <a:xfrm>
            <a:off x="838200" y="1597101"/>
            <a:ext cx="10515600" cy="4428312"/>
          </a:xfrm>
        </p:spPr>
        <p:txBody>
          <a:bodyPr>
            <a:normAutofit/>
          </a:bodyPr>
          <a:lstStyle/>
          <a:p>
            <a:r>
              <a:rPr lang="en-US" sz="3200" dirty="0"/>
              <a:t>Heavy workloads lead to “no”</a:t>
            </a:r>
          </a:p>
          <a:p>
            <a:r>
              <a:rPr lang="en-US" sz="3200" dirty="0"/>
              <a:t>Protectionary behavior</a:t>
            </a:r>
          </a:p>
          <a:p>
            <a:r>
              <a:rPr lang="en-US" sz="3200" dirty="0"/>
              <a:t>Burden of understanding complexity</a:t>
            </a:r>
          </a:p>
          <a:p>
            <a:r>
              <a:rPr lang="en-US" sz="3200" dirty="0"/>
              <a:t>Internal IT culture, e.g., “the ticketing system made me do it”</a:t>
            </a:r>
          </a:p>
          <a:p>
            <a:r>
              <a:rPr lang="en-US" sz="3200" dirty="0"/>
              <a:t>Saying “yes” to faculty catches up with us</a:t>
            </a:r>
          </a:p>
        </p:txBody>
      </p:sp>
    </p:spTree>
    <p:extLst>
      <p:ext uri="{BB962C8B-B14F-4D97-AF65-F5344CB8AC3E}">
        <p14:creationId xmlns:p14="http://schemas.microsoft.com/office/powerpoint/2010/main" val="2909597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2B37A-D2A9-44D2-9CD4-1F2320B588FD}"/>
              </a:ext>
            </a:extLst>
          </p:cNvPr>
          <p:cNvSpPr>
            <a:spLocks noGrp="1"/>
          </p:cNvSpPr>
          <p:nvPr>
            <p:ph type="title"/>
          </p:nvPr>
        </p:nvSpPr>
        <p:spPr/>
        <p:txBody>
          <a:bodyPr/>
          <a:lstStyle/>
          <a:p>
            <a:r>
              <a:rPr lang="en-US" dirty="0"/>
              <a:t>There are so many CIO models out there</a:t>
            </a:r>
          </a:p>
        </p:txBody>
      </p:sp>
      <p:sp>
        <p:nvSpPr>
          <p:cNvPr id="4" name="Content Placeholder 2">
            <a:extLst>
              <a:ext uri="{FF2B5EF4-FFF2-40B4-BE49-F238E27FC236}">
                <a16:creationId xmlns:a16="http://schemas.microsoft.com/office/drawing/2014/main" id="{055A2E01-98E8-4D36-85E0-7FF4FAB0C062}"/>
              </a:ext>
            </a:extLst>
          </p:cNvPr>
          <p:cNvSpPr txBox="1">
            <a:spLocks/>
          </p:cNvSpPr>
          <p:nvPr/>
        </p:nvSpPr>
        <p:spPr>
          <a:xfrm>
            <a:off x="1978881" y="336705"/>
            <a:ext cx="7903508" cy="4038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200" i="1" dirty="0">
              <a:solidFill>
                <a:srgbClr val="0070C0"/>
              </a:solidFill>
            </a:endParaRPr>
          </a:p>
        </p:txBody>
      </p:sp>
      <p:pic>
        <p:nvPicPr>
          <p:cNvPr id="5" name="Picture 2">
            <a:extLst>
              <a:ext uri="{FF2B5EF4-FFF2-40B4-BE49-F238E27FC236}">
                <a16:creationId xmlns:a16="http://schemas.microsoft.com/office/drawing/2014/main" id="{3330FB6A-3877-4BDD-9712-72354F13C2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294" y="1840123"/>
            <a:ext cx="9144000" cy="3895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2390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0370" y="273686"/>
            <a:ext cx="11103429" cy="784406"/>
          </a:xfrm>
        </p:spPr>
        <p:txBody>
          <a:bodyPr>
            <a:normAutofit/>
          </a:bodyPr>
          <a:lstStyle/>
          <a:p>
            <a:r>
              <a:rPr lang="en-US" dirty="0"/>
              <a:t>Effective Leaders (your comments)</a:t>
            </a:r>
          </a:p>
        </p:txBody>
      </p:sp>
      <p:sp>
        <p:nvSpPr>
          <p:cNvPr id="5" name="Content Placeholder 4"/>
          <p:cNvSpPr>
            <a:spLocks noGrp="1"/>
          </p:cNvSpPr>
          <p:nvPr>
            <p:ph idx="1"/>
          </p:nvPr>
        </p:nvSpPr>
        <p:spPr>
          <a:xfrm>
            <a:off x="838200" y="1597101"/>
            <a:ext cx="10515600" cy="4428312"/>
          </a:xfrm>
        </p:spPr>
        <p:txBody>
          <a:bodyPr>
            <a:normAutofit/>
          </a:bodyPr>
          <a:lstStyle/>
          <a:p>
            <a:r>
              <a:rPr lang="en-US" sz="3200" dirty="0"/>
              <a:t>Help us not just with the what but also the how</a:t>
            </a:r>
          </a:p>
          <a:p>
            <a:r>
              <a:rPr lang="en-US" sz="3200" dirty="0"/>
              <a:t>Build effective teams</a:t>
            </a:r>
          </a:p>
          <a:p>
            <a:r>
              <a:rPr lang="en-US" sz="3200" dirty="0"/>
              <a:t>Bridge builders</a:t>
            </a:r>
          </a:p>
          <a:p>
            <a:r>
              <a:rPr lang="en-US" sz="3200" dirty="0"/>
              <a:t>Help resolve conflict</a:t>
            </a:r>
          </a:p>
          <a:p>
            <a:r>
              <a:rPr lang="en-US" sz="3200" dirty="0"/>
              <a:t>Are good salespeople</a:t>
            </a:r>
          </a:p>
          <a:p>
            <a:r>
              <a:rPr lang="en-US" sz="3200" dirty="0"/>
              <a:t>Reflective listeners</a:t>
            </a:r>
          </a:p>
          <a:p>
            <a:r>
              <a:rPr lang="en-US" sz="3200" dirty="0"/>
              <a:t>Willing to fail, be challenged, be wrong (vulnerable)</a:t>
            </a:r>
          </a:p>
        </p:txBody>
      </p:sp>
    </p:spTree>
    <p:extLst>
      <p:ext uri="{BB962C8B-B14F-4D97-AF65-F5344CB8AC3E}">
        <p14:creationId xmlns:p14="http://schemas.microsoft.com/office/powerpoint/2010/main" val="7273170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0370" y="273686"/>
            <a:ext cx="11103429" cy="784406"/>
          </a:xfrm>
        </p:spPr>
        <p:txBody>
          <a:bodyPr>
            <a:normAutofit/>
          </a:bodyPr>
          <a:lstStyle/>
          <a:p>
            <a:r>
              <a:rPr lang="en-US" dirty="0"/>
              <a:t>Effective Leaders (your comments)</a:t>
            </a:r>
          </a:p>
        </p:txBody>
      </p:sp>
      <p:sp>
        <p:nvSpPr>
          <p:cNvPr id="5" name="Content Placeholder 4"/>
          <p:cNvSpPr>
            <a:spLocks noGrp="1"/>
          </p:cNvSpPr>
          <p:nvPr>
            <p:ph idx="1"/>
          </p:nvPr>
        </p:nvSpPr>
        <p:spPr>
          <a:xfrm>
            <a:off x="838200" y="1597101"/>
            <a:ext cx="10515600" cy="4428312"/>
          </a:xfrm>
        </p:spPr>
        <p:txBody>
          <a:bodyPr>
            <a:normAutofit fontScale="92500" lnSpcReduction="10000"/>
          </a:bodyPr>
          <a:lstStyle/>
          <a:p>
            <a:r>
              <a:rPr lang="en-US" sz="3200" dirty="0"/>
              <a:t>Empathy</a:t>
            </a:r>
          </a:p>
          <a:p>
            <a:r>
              <a:rPr lang="en-US" sz="3200" dirty="0"/>
              <a:t>Accessibility</a:t>
            </a:r>
          </a:p>
          <a:p>
            <a:r>
              <a:rPr lang="en-US" sz="3200" dirty="0"/>
              <a:t>Transparency</a:t>
            </a:r>
          </a:p>
          <a:p>
            <a:r>
              <a:rPr lang="en-US" sz="3200" dirty="0"/>
              <a:t>Motivating &amp; inspiring</a:t>
            </a:r>
          </a:p>
          <a:p>
            <a:r>
              <a:rPr lang="en-US" sz="3200" dirty="0"/>
              <a:t>Sense of curiosity</a:t>
            </a:r>
          </a:p>
          <a:p>
            <a:r>
              <a:rPr lang="en-US" sz="3200" dirty="0"/>
              <a:t>Provide “air cover”</a:t>
            </a:r>
          </a:p>
          <a:p>
            <a:r>
              <a:rPr lang="en-US" sz="3200" dirty="0"/>
              <a:t>Support failing fast</a:t>
            </a:r>
          </a:p>
          <a:p>
            <a:r>
              <a:rPr lang="en-US" sz="3200" dirty="0"/>
              <a:t>Authenticity</a:t>
            </a:r>
          </a:p>
          <a:p>
            <a:r>
              <a:rPr lang="en-US" sz="3200" dirty="0"/>
              <a:t>Comfortable with ambiguity</a:t>
            </a:r>
          </a:p>
        </p:txBody>
      </p:sp>
    </p:spTree>
    <p:extLst>
      <p:ext uri="{BB962C8B-B14F-4D97-AF65-F5344CB8AC3E}">
        <p14:creationId xmlns:p14="http://schemas.microsoft.com/office/powerpoint/2010/main" val="19905129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5872" y="273686"/>
            <a:ext cx="11103429" cy="784406"/>
          </a:xfrm>
        </p:spPr>
        <p:txBody>
          <a:bodyPr>
            <a:normAutofit/>
          </a:bodyPr>
          <a:lstStyle/>
          <a:p>
            <a:r>
              <a:rPr lang="en-US" dirty="0"/>
              <a:t>Collaboration (your comments)</a:t>
            </a:r>
          </a:p>
        </p:txBody>
      </p:sp>
      <p:sp>
        <p:nvSpPr>
          <p:cNvPr id="5" name="Content Placeholder 4"/>
          <p:cNvSpPr>
            <a:spLocks noGrp="1"/>
          </p:cNvSpPr>
          <p:nvPr>
            <p:ph idx="1"/>
          </p:nvPr>
        </p:nvSpPr>
        <p:spPr>
          <a:xfrm>
            <a:off x="838200" y="1471976"/>
            <a:ext cx="10515600" cy="4428312"/>
          </a:xfrm>
        </p:spPr>
        <p:txBody>
          <a:bodyPr>
            <a:normAutofit/>
          </a:bodyPr>
          <a:lstStyle/>
          <a:p>
            <a:r>
              <a:rPr lang="en-US" sz="3200" dirty="0"/>
              <a:t>Shared value</a:t>
            </a:r>
          </a:p>
          <a:p>
            <a:r>
              <a:rPr lang="en-US" sz="3200" dirty="0"/>
              <a:t>Faster</a:t>
            </a:r>
          </a:p>
          <a:p>
            <a:r>
              <a:rPr lang="en-US" sz="3200" dirty="0"/>
              <a:t>More effective &amp; focused efforts (Open . . . Narrow . . . Close) </a:t>
            </a:r>
          </a:p>
          <a:p>
            <a:r>
              <a:rPr lang="en-US" sz="3200" dirty="0"/>
              <a:t>Sustainability</a:t>
            </a:r>
          </a:p>
          <a:p>
            <a:r>
              <a:rPr lang="en-US" sz="3200" dirty="0"/>
              <a:t>Generates buy-in, sense of ownership</a:t>
            </a:r>
          </a:p>
          <a:p>
            <a:r>
              <a:rPr lang="en-US" sz="3200" dirty="0"/>
              <a:t>Learn more about the overall environment</a:t>
            </a:r>
          </a:p>
          <a:p>
            <a:r>
              <a:rPr lang="en-US" sz="3200" dirty="0"/>
              <a:t>Allow us to see a bigger picture</a:t>
            </a:r>
          </a:p>
        </p:txBody>
      </p:sp>
    </p:spTree>
    <p:extLst>
      <p:ext uri="{BB962C8B-B14F-4D97-AF65-F5344CB8AC3E}">
        <p14:creationId xmlns:p14="http://schemas.microsoft.com/office/powerpoint/2010/main" val="12647064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5872" y="273686"/>
            <a:ext cx="11103429" cy="784406"/>
          </a:xfrm>
        </p:spPr>
        <p:txBody>
          <a:bodyPr>
            <a:normAutofit/>
          </a:bodyPr>
          <a:lstStyle/>
          <a:p>
            <a:r>
              <a:rPr lang="en-US" dirty="0"/>
              <a:t>Creating Value (your comments)</a:t>
            </a:r>
          </a:p>
        </p:txBody>
      </p:sp>
      <p:sp>
        <p:nvSpPr>
          <p:cNvPr id="5" name="Content Placeholder 4"/>
          <p:cNvSpPr>
            <a:spLocks noGrp="1"/>
          </p:cNvSpPr>
          <p:nvPr>
            <p:ph idx="1"/>
          </p:nvPr>
        </p:nvSpPr>
        <p:spPr>
          <a:xfrm>
            <a:off x="838200" y="1241659"/>
            <a:ext cx="10515600" cy="4841510"/>
          </a:xfrm>
        </p:spPr>
        <p:txBody>
          <a:bodyPr>
            <a:normAutofit fontScale="92500" lnSpcReduction="10000"/>
          </a:bodyPr>
          <a:lstStyle/>
          <a:p>
            <a:r>
              <a:rPr lang="en-US" sz="3200" dirty="0"/>
              <a:t>Value is “in the eye of the beholder”</a:t>
            </a:r>
          </a:p>
          <a:p>
            <a:pPr lvl="1"/>
            <a:r>
              <a:rPr lang="en-US" sz="2800" dirty="0"/>
              <a:t>How are we measuring it?</a:t>
            </a:r>
          </a:p>
          <a:p>
            <a:pPr lvl="1"/>
            <a:r>
              <a:rPr lang="en-US" sz="2800" dirty="0"/>
              <a:t>How is it aligned to the institution’s goals?</a:t>
            </a:r>
          </a:p>
          <a:p>
            <a:pPr lvl="1"/>
            <a:r>
              <a:rPr lang="en-US" sz="2800" dirty="0"/>
              <a:t>How is it solving their biggest problems? </a:t>
            </a:r>
          </a:p>
          <a:p>
            <a:pPr lvl="1"/>
            <a:r>
              <a:rPr lang="en-US" sz="2800" dirty="0"/>
              <a:t>How is it making their life better?</a:t>
            </a:r>
          </a:p>
          <a:p>
            <a:r>
              <a:rPr lang="en-US" sz="3200" dirty="0"/>
              <a:t>Common mistakes by IT</a:t>
            </a:r>
          </a:p>
          <a:p>
            <a:pPr lvl="1"/>
            <a:r>
              <a:rPr lang="en-US" sz="2800" dirty="0"/>
              <a:t>We don’t ask the question in the beginning about what value are we creating &amp; for whom?</a:t>
            </a:r>
          </a:p>
          <a:p>
            <a:pPr lvl="1"/>
            <a:r>
              <a:rPr lang="en-US" sz="2800" dirty="0"/>
              <a:t>We tend to measure the wrong thing – choose for the thing we can measure in IT and not what matters to our stakeholder</a:t>
            </a:r>
          </a:p>
          <a:p>
            <a:pPr lvl="1"/>
            <a:r>
              <a:rPr lang="en-US" sz="2800" dirty="0"/>
              <a:t>We get to focused on measurement in the form of a number or statistic versus understanding that value many times comes from the heart  </a:t>
            </a:r>
          </a:p>
        </p:txBody>
      </p:sp>
    </p:spTree>
    <p:extLst>
      <p:ext uri="{BB962C8B-B14F-4D97-AF65-F5344CB8AC3E}">
        <p14:creationId xmlns:p14="http://schemas.microsoft.com/office/powerpoint/2010/main" val="1270370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5872" y="273686"/>
            <a:ext cx="11103429" cy="784406"/>
          </a:xfrm>
        </p:spPr>
        <p:txBody>
          <a:bodyPr>
            <a:normAutofit/>
          </a:bodyPr>
          <a:lstStyle/>
          <a:p>
            <a:r>
              <a:rPr lang="en-US" dirty="0"/>
              <a:t>Being relevant (your comments)</a:t>
            </a:r>
          </a:p>
        </p:txBody>
      </p:sp>
      <p:sp>
        <p:nvSpPr>
          <p:cNvPr id="5" name="Content Placeholder 4"/>
          <p:cNvSpPr>
            <a:spLocks noGrp="1"/>
          </p:cNvSpPr>
          <p:nvPr>
            <p:ph idx="1"/>
          </p:nvPr>
        </p:nvSpPr>
        <p:spPr>
          <a:xfrm>
            <a:off x="838200" y="1241659"/>
            <a:ext cx="10515600" cy="4841510"/>
          </a:xfrm>
        </p:spPr>
        <p:txBody>
          <a:bodyPr>
            <a:normAutofit/>
          </a:bodyPr>
          <a:lstStyle/>
          <a:p>
            <a:r>
              <a:rPr lang="en-US" sz="3200" dirty="0"/>
              <a:t>Invited in</a:t>
            </a:r>
          </a:p>
          <a:p>
            <a:r>
              <a:rPr lang="en-US" sz="3200" dirty="0"/>
              <a:t>Have something to say</a:t>
            </a:r>
          </a:p>
          <a:p>
            <a:r>
              <a:rPr lang="en-US" sz="3200" dirty="0"/>
              <a:t>What we say or think is acknowledged</a:t>
            </a:r>
          </a:p>
          <a:p>
            <a:r>
              <a:rPr lang="en-US" sz="3200" dirty="0"/>
              <a:t>Respected</a:t>
            </a:r>
          </a:p>
          <a:p>
            <a:r>
              <a:rPr lang="en-US" sz="3200" dirty="0"/>
              <a:t>Able to influence</a:t>
            </a:r>
          </a:p>
          <a:p>
            <a:r>
              <a:rPr lang="en-US" sz="3200" dirty="0"/>
              <a:t>Add value to what they care about</a:t>
            </a:r>
          </a:p>
        </p:txBody>
      </p:sp>
    </p:spTree>
    <p:extLst>
      <p:ext uri="{BB962C8B-B14F-4D97-AF65-F5344CB8AC3E}">
        <p14:creationId xmlns:p14="http://schemas.microsoft.com/office/powerpoint/2010/main" val="24912567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1C3572A-5D97-4C60-AF84-B037BA4954C6}"/>
              </a:ext>
            </a:extLst>
          </p:cNvPr>
          <p:cNvSpPr>
            <a:spLocks noGrp="1"/>
          </p:cNvSpPr>
          <p:nvPr>
            <p:ph type="title"/>
          </p:nvPr>
        </p:nvSpPr>
        <p:spPr>
          <a:xfrm>
            <a:off x="807882" y="779539"/>
            <a:ext cx="8440392" cy="857250"/>
          </a:xfrm>
          <a:prstGeom prst="rect">
            <a:avLst/>
          </a:prstGeom>
        </p:spPr>
        <p:txBody>
          <a:bodyPr>
            <a:normAutofit fontScale="90000"/>
          </a:bodyPr>
          <a:lstStyle/>
          <a:p>
            <a:r>
              <a:rPr lang="en-US" sz="4900" dirty="0">
                <a:solidFill>
                  <a:srgbClr val="446CA9"/>
                </a:solidFill>
              </a:rPr>
              <a:t>Session Evaluations</a:t>
            </a:r>
            <a:br>
              <a:rPr lang="en-US" sz="2800" dirty="0"/>
            </a:br>
            <a:r>
              <a:rPr lang="en-US" sz="2200" dirty="0"/>
              <a:t>There are two ways to access the session and presenter evaluations:</a:t>
            </a:r>
            <a:endParaRPr lang="en-US" sz="2000" dirty="0"/>
          </a:p>
        </p:txBody>
      </p:sp>
      <p:sp>
        <p:nvSpPr>
          <p:cNvPr id="7" name="Text Placeholder 2">
            <a:extLst>
              <a:ext uri="{FF2B5EF4-FFF2-40B4-BE49-F238E27FC236}">
                <a16:creationId xmlns:a16="http://schemas.microsoft.com/office/drawing/2014/main" id="{2F63C15D-E3EE-4E83-86CD-78BCCCB0CF70}"/>
              </a:ext>
            </a:extLst>
          </p:cNvPr>
          <p:cNvSpPr txBox="1">
            <a:spLocks/>
          </p:cNvSpPr>
          <p:nvPr/>
        </p:nvSpPr>
        <p:spPr>
          <a:xfrm>
            <a:off x="1000387" y="2350169"/>
            <a:ext cx="7547810" cy="31282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dirty="0">
                <a:solidFill>
                  <a:srgbClr val="446CA9"/>
                </a:solidFill>
              </a:rPr>
              <a:t>1</a:t>
            </a:r>
          </a:p>
          <a:p>
            <a:pPr marL="0" indent="0">
              <a:buFont typeface="Arial" panose="020B0604020202020204" pitchFamily="34" charset="0"/>
              <a:buNone/>
            </a:pPr>
            <a:endParaRPr lang="en-US" sz="4000" dirty="0">
              <a:solidFill>
                <a:schemeClr val="tx1">
                  <a:lumMod val="50000"/>
                  <a:lumOff val="50000"/>
                </a:schemeClr>
              </a:solidFill>
            </a:endParaRPr>
          </a:p>
          <a:p>
            <a:pPr marL="0" indent="0">
              <a:buFont typeface="Arial" panose="020B0604020202020204" pitchFamily="34" charset="0"/>
              <a:buNone/>
            </a:pPr>
            <a:r>
              <a:rPr lang="en-US" sz="4000" dirty="0">
                <a:solidFill>
                  <a:srgbClr val="446CA9"/>
                </a:solidFill>
              </a:rPr>
              <a:t>2</a:t>
            </a:r>
          </a:p>
        </p:txBody>
      </p:sp>
      <p:sp>
        <p:nvSpPr>
          <p:cNvPr id="8" name="TextBox 7">
            <a:extLst>
              <a:ext uri="{FF2B5EF4-FFF2-40B4-BE49-F238E27FC236}">
                <a16:creationId xmlns:a16="http://schemas.microsoft.com/office/drawing/2014/main" id="{CCF91365-6C53-48AF-BE7B-1DA5CEB68C5A}"/>
              </a:ext>
            </a:extLst>
          </p:cNvPr>
          <p:cNvSpPr txBox="1"/>
          <p:nvPr/>
        </p:nvSpPr>
        <p:spPr>
          <a:xfrm>
            <a:off x="1534491" y="3819782"/>
            <a:ext cx="2957298" cy="1569660"/>
          </a:xfrm>
          <a:prstGeom prst="rect">
            <a:avLst/>
          </a:prstGeom>
          <a:noFill/>
        </p:spPr>
        <p:txBody>
          <a:bodyPr wrap="square" rtlCol="0">
            <a:spAutoFit/>
          </a:bodyPr>
          <a:lstStyle/>
          <a:p>
            <a:r>
              <a:rPr lang="en-US" sz="1600" dirty="0"/>
              <a:t>From the mobile app, click on the session you want from the schedule &gt; then scroll down or click on the associated resources &gt; and the </a:t>
            </a:r>
            <a:r>
              <a:rPr lang="en-US" sz="1600" dirty="0">
                <a:solidFill>
                  <a:srgbClr val="446CA9"/>
                </a:solidFill>
              </a:rPr>
              <a:t>evaluation </a:t>
            </a:r>
            <a:r>
              <a:rPr lang="en-US" sz="1600" dirty="0"/>
              <a:t>will pop up in the list</a:t>
            </a:r>
          </a:p>
        </p:txBody>
      </p:sp>
      <p:sp>
        <p:nvSpPr>
          <p:cNvPr id="9" name="TextBox 8">
            <a:extLst>
              <a:ext uri="{FF2B5EF4-FFF2-40B4-BE49-F238E27FC236}">
                <a16:creationId xmlns:a16="http://schemas.microsoft.com/office/drawing/2014/main" id="{E1D61638-B65C-4C26-A662-6F5DAE2846BE}"/>
              </a:ext>
            </a:extLst>
          </p:cNvPr>
          <p:cNvSpPr txBox="1"/>
          <p:nvPr/>
        </p:nvSpPr>
        <p:spPr>
          <a:xfrm>
            <a:off x="1556793" y="2585930"/>
            <a:ext cx="2771747" cy="584775"/>
          </a:xfrm>
          <a:prstGeom prst="rect">
            <a:avLst/>
          </a:prstGeom>
          <a:noFill/>
        </p:spPr>
        <p:txBody>
          <a:bodyPr wrap="square" rtlCol="0">
            <a:spAutoFit/>
          </a:bodyPr>
          <a:lstStyle/>
          <a:p>
            <a:r>
              <a:rPr lang="en-US" sz="1600" dirty="0"/>
              <a:t>In the online agenda, click on the “</a:t>
            </a:r>
            <a:r>
              <a:rPr lang="en-US" sz="1600" dirty="0">
                <a:solidFill>
                  <a:srgbClr val="446CA9"/>
                </a:solidFill>
              </a:rPr>
              <a:t>Evaluate Session</a:t>
            </a:r>
            <a:r>
              <a:rPr lang="en-US" sz="1600" dirty="0"/>
              <a:t>” link</a:t>
            </a:r>
          </a:p>
        </p:txBody>
      </p:sp>
      <p:pic>
        <p:nvPicPr>
          <p:cNvPr id="10" name="Picture 9">
            <a:extLst>
              <a:ext uri="{FF2B5EF4-FFF2-40B4-BE49-F238E27FC236}">
                <a16:creationId xmlns:a16="http://schemas.microsoft.com/office/drawing/2014/main" id="{88FFA51A-01BE-4644-9E4E-BA9458958095}"/>
              </a:ext>
            </a:extLst>
          </p:cNvPr>
          <p:cNvPicPr>
            <a:picLocks noChangeAspect="1"/>
          </p:cNvPicPr>
          <p:nvPr/>
        </p:nvPicPr>
        <p:blipFill>
          <a:blip r:embed="rId2"/>
          <a:stretch>
            <a:fillRect/>
          </a:stretch>
        </p:blipFill>
        <p:spPr>
          <a:xfrm>
            <a:off x="5013158" y="1879398"/>
            <a:ext cx="5518484" cy="1417279"/>
          </a:xfrm>
          <a:prstGeom prst="rect">
            <a:avLst/>
          </a:prstGeom>
        </p:spPr>
      </p:pic>
      <p:pic>
        <p:nvPicPr>
          <p:cNvPr id="11" name="Picture 10">
            <a:extLst>
              <a:ext uri="{FF2B5EF4-FFF2-40B4-BE49-F238E27FC236}">
                <a16:creationId xmlns:a16="http://schemas.microsoft.com/office/drawing/2014/main" id="{BC543409-459F-4B50-B554-E9347D57F7F8}"/>
              </a:ext>
            </a:extLst>
          </p:cNvPr>
          <p:cNvPicPr>
            <a:picLocks noChangeAspect="1"/>
          </p:cNvPicPr>
          <p:nvPr/>
        </p:nvPicPr>
        <p:blipFill>
          <a:blip r:embed="rId3"/>
          <a:stretch>
            <a:fillRect/>
          </a:stretch>
        </p:blipFill>
        <p:spPr>
          <a:xfrm>
            <a:off x="5013158" y="3462565"/>
            <a:ext cx="5519942" cy="2232382"/>
          </a:xfrm>
          <a:prstGeom prst="rect">
            <a:avLst/>
          </a:prstGeom>
        </p:spPr>
      </p:pic>
    </p:spTree>
    <p:extLst>
      <p:ext uri="{BB962C8B-B14F-4D97-AF65-F5344CB8AC3E}">
        <p14:creationId xmlns:p14="http://schemas.microsoft.com/office/powerpoint/2010/main" val="33712071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2F63C15D-E3EE-4E83-86CD-78BCCCB0CF70}"/>
              </a:ext>
            </a:extLst>
          </p:cNvPr>
          <p:cNvSpPr txBox="1">
            <a:spLocks/>
          </p:cNvSpPr>
          <p:nvPr/>
        </p:nvSpPr>
        <p:spPr>
          <a:xfrm>
            <a:off x="1000387" y="2350169"/>
            <a:ext cx="10542256" cy="354704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4000" dirty="0">
              <a:solidFill>
                <a:schemeClr val="tx1">
                  <a:lumMod val="50000"/>
                  <a:lumOff val="50000"/>
                </a:schemeClr>
              </a:solidFill>
            </a:endParaRPr>
          </a:p>
        </p:txBody>
      </p:sp>
      <p:sp>
        <p:nvSpPr>
          <p:cNvPr id="3" name="Title 2">
            <a:extLst>
              <a:ext uri="{FF2B5EF4-FFF2-40B4-BE49-F238E27FC236}">
                <a16:creationId xmlns:a16="http://schemas.microsoft.com/office/drawing/2014/main" id="{AAE11AD9-3FAE-4C30-9924-7763A4C488EC}"/>
              </a:ext>
            </a:extLst>
          </p:cNvPr>
          <p:cNvSpPr>
            <a:spLocks noGrp="1"/>
          </p:cNvSpPr>
          <p:nvPr>
            <p:ph type="title"/>
          </p:nvPr>
        </p:nvSpPr>
        <p:spPr>
          <a:xfrm>
            <a:off x="839787" y="726281"/>
            <a:ext cx="8424529" cy="1600200"/>
          </a:xfrm>
        </p:spPr>
        <p:txBody>
          <a:bodyPr/>
          <a:lstStyle/>
          <a:p>
            <a:r>
              <a:rPr lang="en-US" dirty="0">
                <a:solidFill>
                  <a:srgbClr val="446CA9"/>
                </a:solidFill>
              </a:rPr>
              <a:t>Contact Information </a:t>
            </a:r>
          </a:p>
        </p:txBody>
      </p:sp>
      <p:sp>
        <p:nvSpPr>
          <p:cNvPr id="12" name="Text Placeholder 1">
            <a:extLst>
              <a:ext uri="{FF2B5EF4-FFF2-40B4-BE49-F238E27FC236}">
                <a16:creationId xmlns:a16="http://schemas.microsoft.com/office/drawing/2014/main" id="{38EE60F3-6297-4CF1-8A00-FC6F94263BD9}"/>
              </a:ext>
            </a:extLst>
          </p:cNvPr>
          <p:cNvSpPr txBox="1">
            <a:spLocks/>
          </p:cNvSpPr>
          <p:nvPr/>
        </p:nvSpPr>
        <p:spPr>
          <a:xfrm>
            <a:off x="1303420" y="5943464"/>
            <a:ext cx="9316454" cy="76304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NOTE: This presentation leaves copyright of the content to the presenter. Unless otherwise noted in the materials, uploaded content carries the </a:t>
            </a:r>
            <a:r>
              <a:rPr lang="en-US" sz="1200" dirty="0">
                <a:hlinkClick r:id="rId2"/>
              </a:rPr>
              <a:t>Creative Commons Attribution 4.0 International (CC BY 4.0), </a:t>
            </a:r>
            <a:r>
              <a:rPr lang="en-US" sz="1200" dirty="0"/>
              <a:t>which grants usage to the general public, with appropriate credit to the author.</a:t>
            </a:r>
          </a:p>
        </p:txBody>
      </p:sp>
      <p:sp>
        <p:nvSpPr>
          <p:cNvPr id="6" name="TextBox 5">
            <a:extLst>
              <a:ext uri="{FF2B5EF4-FFF2-40B4-BE49-F238E27FC236}">
                <a16:creationId xmlns:a16="http://schemas.microsoft.com/office/drawing/2014/main" id="{F4BD072F-A31C-40A9-A364-A0212EBE188A}"/>
              </a:ext>
            </a:extLst>
          </p:cNvPr>
          <p:cNvSpPr txBox="1"/>
          <p:nvPr/>
        </p:nvSpPr>
        <p:spPr>
          <a:xfrm>
            <a:off x="1003418" y="2400172"/>
            <a:ext cx="2977097" cy="2554545"/>
          </a:xfrm>
          <a:prstGeom prst="rect">
            <a:avLst/>
          </a:prstGeom>
          <a:noFill/>
        </p:spPr>
        <p:txBody>
          <a:bodyPr wrap="none" rtlCol="0">
            <a:spAutoFit/>
          </a:bodyPr>
          <a:lstStyle/>
          <a:p>
            <a:pPr defTabSz="457200"/>
            <a:r>
              <a:rPr lang="en-US" sz="1600" dirty="0">
                <a:latin typeface="Arial"/>
              </a:rPr>
              <a:t>Tom Andriola</a:t>
            </a:r>
          </a:p>
          <a:p>
            <a:pPr defTabSz="457200"/>
            <a:r>
              <a:rPr lang="en-US" sz="1600" dirty="0">
                <a:latin typeface="Arial"/>
              </a:rPr>
              <a:t>VP &amp; CIO</a:t>
            </a:r>
          </a:p>
          <a:p>
            <a:pPr defTabSz="457200"/>
            <a:r>
              <a:rPr lang="en-US" sz="1600" dirty="0">
                <a:latin typeface="Arial"/>
              </a:rPr>
              <a:t>University of California System</a:t>
            </a:r>
          </a:p>
          <a:p>
            <a:pPr defTabSz="457200"/>
            <a:r>
              <a:rPr lang="en-US" sz="1600" dirty="0">
                <a:latin typeface="Arial"/>
              </a:rPr>
              <a:t>CIO, UC Health</a:t>
            </a:r>
          </a:p>
          <a:p>
            <a:pPr defTabSz="457200"/>
            <a:r>
              <a:rPr lang="en-US" sz="1600" dirty="0">
                <a:latin typeface="Arial"/>
              </a:rPr>
              <a:t>Advisor, Calit2, UCSD/UCI</a:t>
            </a:r>
          </a:p>
          <a:p>
            <a:pPr defTabSz="457200"/>
            <a:r>
              <a:rPr lang="en-US" sz="1600" dirty="0">
                <a:latin typeface="Arial"/>
              </a:rPr>
              <a:t>Advisor, CDI2, UC Health</a:t>
            </a:r>
          </a:p>
          <a:p>
            <a:pPr defTabSz="457200"/>
            <a:r>
              <a:rPr lang="en-US" sz="1600" dirty="0">
                <a:latin typeface="Arial"/>
              </a:rPr>
              <a:t>Senior Advisor, IIFH, UC Davis</a:t>
            </a:r>
          </a:p>
          <a:p>
            <a:pPr defTabSz="457200"/>
            <a:endParaRPr lang="en-US" sz="1600" dirty="0">
              <a:latin typeface="Arial"/>
            </a:endParaRPr>
          </a:p>
          <a:p>
            <a:pPr defTabSz="457200"/>
            <a:r>
              <a:rPr lang="en-US" sz="1600" dirty="0">
                <a:latin typeface="Arial"/>
                <a:hlinkClick r:id="rId3">
                  <a:extLst>
                    <a:ext uri="{A12FA001-AC4F-418D-AE19-62706E023703}">
                      <ahyp:hlinkClr xmlns:ahyp="http://schemas.microsoft.com/office/drawing/2018/hyperlinkcolor" val="tx"/>
                    </a:ext>
                  </a:extLst>
                </a:hlinkClick>
              </a:rPr>
              <a:t>tom.andriola@ucop.edu</a:t>
            </a:r>
            <a:endParaRPr lang="en-US" sz="1600" dirty="0">
              <a:latin typeface="Arial"/>
            </a:endParaRPr>
          </a:p>
          <a:p>
            <a:pPr defTabSz="457200"/>
            <a:endParaRPr lang="en-US" sz="1600" dirty="0">
              <a:latin typeface="Arial"/>
            </a:endParaRPr>
          </a:p>
        </p:txBody>
      </p:sp>
      <p:sp>
        <p:nvSpPr>
          <p:cNvPr id="8" name="Slide Number Placeholder 5">
            <a:extLst>
              <a:ext uri="{FF2B5EF4-FFF2-40B4-BE49-F238E27FC236}">
                <a16:creationId xmlns:a16="http://schemas.microsoft.com/office/drawing/2014/main" id="{2C38A9C4-4F36-4B13-8C34-6964D23BBB41}"/>
              </a:ext>
            </a:extLst>
          </p:cNvPr>
          <p:cNvSpPr txBox="1">
            <a:spLocks/>
          </p:cNvSpPr>
          <p:nvPr/>
        </p:nvSpPr>
        <p:spPr>
          <a:xfrm>
            <a:off x="1118504" y="4870078"/>
            <a:ext cx="1190872" cy="169277"/>
          </a:xfrm>
          <a:prstGeom prst="rect">
            <a:avLst/>
          </a:prstGeom>
        </p:spPr>
        <p:txBody>
          <a:bodyPr wrap="square" lIns="0" tIns="0" rIns="0" bIns="0" anchor="t" anchorCtr="0">
            <a:spAutoFit/>
          </a:bodyPr>
          <a:lstStyle>
            <a:defPPr>
              <a:defRPr lang="en-US"/>
            </a:defPPr>
            <a:lvl1pPr marL="0" algn="l" defTabSz="457200" rtl="0" eaLnBrk="1" latinLnBrk="0" hangingPunct="1">
              <a:defRPr sz="900" kern="1200" baseline="0">
                <a:solidFill>
                  <a:schemeClr val="bg2">
                    <a:lumMod val="50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dirty="0">
                <a:solidFill>
                  <a:srgbClr val="535353">
                    <a:lumMod val="50000"/>
                  </a:srgbClr>
                </a:solidFill>
              </a:rPr>
              <a:t>@</a:t>
            </a:r>
            <a:r>
              <a:rPr lang="en-US" sz="1100" dirty="0" err="1">
                <a:solidFill>
                  <a:srgbClr val="535353">
                    <a:lumMod val="50000"/>
                  </a:srgbClr>
                </a:solidFill>
              </a:rPr>
              <a:t>Andriola_UC</a:t>
            </a:r>
            <a:endParaRPr lang="en-US" sz="1100" dirty="0">
              <a:solidFill>
                <a:srgbClr val="535353">
                  <a:lumMod val="50000"/>
                </a:srgbClr>
              </a:solidFill>
            </a:endParaRPr>
          </a:p>
        </p:txBody>
      </p:sp>
    </p:spTree>
    <p:extLst>
      <p:ext uri="{BB962C8B-B14F-4D97-AF65-F5344CB8AC3E}">
        <p14:creationId xmlns:p14="http://schemas.microsoft.com/office/powerpoint/2010/main" val="999263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2B37A-D2A9-44D2-9CD4-1F2320B588FD}"/>
              </a:ext>
            </a:extLst>
          </p:cNvPr>
          <p:cNvSpPr>
            <a:spLocks noGrp="1"/>
          </p:cNvSpPr>
          <p:nvPr>
            <p:ph type="title"/>
          </p:nvPr>
        </p:nvSpPr>
        <p:spPr>
          <a:xfrm>
            <a:off x="212558" y="174966"/>
            <a:ext cx="10515600" cy="1325563"/>
          </a:xfrm>
        </p:spPr>
        <p:txBody>
          <a:bodyPr/>
          <a:lstStyle/>
          <a:p>
            <a:r>
              <a:rPr lang="en-US" dirty="0"/>
              <a:t>There are so many CIO models out there</a:t>
            </a:r>
            <a:br>
              <a:rPr lang="en-US" dirty="0"/>
            </a:br>
            <a:endParaRPr lang="en-US" dirty="0"/>
          </a:p>
        </p:txBody>
      </p:sp>
      <p:sp>
        <p:nvSpPr>
          <p:cNvPr id="4" name="Content Placeholder 2">
            <a:extLst>
              <a:ext uri="{FF2B5EF4-FFF2-40B4-BE49-F238E27FC236}">
                <a16:creationId xmlns:a16="http://schemas.microsoft.com/office/drawing/2014/main" id="{055A2E01-98E8-4D36-85E0-7FF4FAB0C062}"/>
              </a:ext>
            </a:extLst>
          </p:cNvPr>
          <p:cNvSpPr txBox="1">
            <a:spLocks/>
          </p:cNvSpPr>
          <p:nvPr/>
        </p:nvSpPr>
        <p:spPr>
          <a:xfrm>
            <a:off x="1978881" y="336705"/>
            <a:ext cx="7903508" cy="4038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200" i="1" dirty="0">
              <a:solidFill>
                <a:srgbClr val="0070C0"/>
              </a:solidFill>
            </a:endParaRPr>
          </a:p>
        </p:txBody>
      </p:sp>
      <p:pic>
        <p:nvPicPr>
          <p:cNvPr id="6" name="Picture 2">
            <a:extLst>
              <a:ext uri="{FF2B5EF4-FFF2-40B4-BE49-F238E27FC236}">
                <a16:creationId xmlns:a16="http://schemas.microsoft.com/office/drawing/2014/main" id="{C22B066D-A7F4-4002-96F1-E4A142D53D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1857" y="837747"/>
            <a:ext cx="7588043" cy="5768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2425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2B37A-D2A9-44D2-9CD4-1F2320B588FD}"/>
              </a:ext>
            </a:extLst>
          </p:cNvPr>
          <p:cNvSpPr>
            <a:spLocks noGrp="1"/>
          </p:cNvSpPr>
          <p:nvPr>
            <p:ph type="title"/>
          </p:nvPr>
        </p:nvSpPr>
        <p:spPr>
          <a:xfrm>
            <a:off x="212558" y="174966"/>
            <a:ext cx="10515600" cy="1325563"/>
          </a:xfrm>
        </p:spPr>
        <p:txBody>
          <a:bodyPr/>
          <a:lstStyle/>
          <a:p>
            <a:r>
              <a:rPr lang="en-US" dirty="0"/>
              <a:t>There are so many CIO models out there</a:t>
            </a:r>
            <a:br>
              <a:rPr lang="en-US" dirty="0"/>
            </a:br>
            <a:endParaRPr lang="en-US" dirty="0"/>
          </a:p>
        </p:txBody>
      </p:sp>
      <p:sp>
        <p:nvSpPr>
          <p:cNvPr id="4" name="Content Placeholder 2">
            <a:extLst>
              <a:ext uri="{FF2B5EF4-FFF2-40B4-BE49-F238E27FC236}">
                <a16:creationId xmlns:a16="http://schemas.microsoft.com/office/drawing/2014/main" id="{055A2E01-98E8-4D36-85E0-7FF4FAB0C062}"/>
              </a:ext>
            </a:extLst>
          </p:cNvPr>
          <p:cNvSpPr txBox="1">
            <a:spLocks/>
          </p:cNvSpPr>
          <p:nvPr/>
        </p:nvSpPr>
        <p:spPr>
          <a:xfrm>
            <a:off x="1978881" y="336705"/>
            <a:ext cx="7903508" cy="4038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200" i="1" dirty="0">
              <a:solidFill>
                <a:srgbClr val="0070C0"/>
              </a:solidFill>
            </a:endParaRPr>
          </a:p>
        </p:txBody>
      </p:sp>
      <p:pic>
        <p:nvPicPr>
          <p:cNvPr id="5" name="Picture 4" descr="C:\Users\r.french\AppData\Local\Microsoft\Windows\Temporary Internet Files\Content.Word\strategist-illustration-NovRevisions.png">
            <a:extLst>
              <a:ext uri="{FF2B5EF4-FFF2-40B4-BE49-F238E27FC236}">
                <a16:creationId xmlns:a16="http://schemas.microsoft.com/office/drawing/2014/main" id="{16F07960-6175-43F0-8F15-7722DBF298C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796356" y="557349"/>
            <a:ext cx="6750877" cy="5963946"/>
          </a:xfrm>
          <a:prstGeom prst="rect">
            <a:avLst/>
          </a:prstGeom>
          <a:noFill/>
          <a:ln>
            <a:noFill/>
          </a:ln>
        </p:spPr>
      </p:pic>
    </p:spTree>
    <p:extLst>
      <p:ext uri="{BB962C8B-B14F-4D97-AF65-F5344CB8AC3E}">
        <p14:creationId xmlns:p14="http://schemas.microsoft.com/office/powerpoint/2010/main" val="4216790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2B37A-D2A9-44D2-9CD4-1F2320B588FD}"/>
              </a:ext>
            </a:extLst>
          </p:cNvPr>
          <p:cNvSpPr>
            <a:spLocks noGrp="1"/>
          </p:cNvSpPr>
          <p:nvPr>
            <p:ph type="title"/>
          </p:nvPr>
        </p:nvSpPr>
        <p:spPr>
          <a:xfrm>
            <a:off x="212558" y="174966"/>
            <a:ext cx="10515600" cy="1325563"/>
          </a:xfrm>
        </p:spPr>
        <p:txBody>
          <a:bodyPr/>
          <a:lstStyle/>
          <a:p>
            <a:r>
              <a:rPr lang="en-US" dirty="0"/>
              <a:t>TMI</a:t>
            </a:r>
          </a:p>
        </p:txBody>
      </p:sp>
      <p:sp>
        <p:nvSpPr>
          <p:cNvPr id="4" name="Content Placeholder 2">
            <a:extLst>
              <a:ext uri="{FF2B5EF4-FFF2-40B4-BE49-F238E27FC236}">
                <a16:creationId xmlns:a16="http://schemas.microsoft.com/office/drawing/2014/main" id="{055A2E01-98E8-4D36-85E0-7FF4FAB0C062}"/>
              </a:ext>
            </a:extLst>
          </p:cNvPr>
          <p:cNvSpPr txBox="1">
            <a:spLocks/>
          </p:cNvSpPr>
          <p:nvPr/>
        </p:nvSpPr>
        <p:spPr>
          <a:xfrm>
            <a:off x="1978881" y="336705"/>
            <a:ext cx="7903508" cy="4038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200" i="1" dirty="0">
              <a:solidFill>
                <a:srgbClr val="0070C0"/>
              </a:solidFill>
            </a:endParaRPr>
          </a:p>
        </p:txBody>
      </p:sp>
      <p:pic>
        <p:nvPicPr>
          <p:cNvPr id="6" name="Picture 5">
            <a:extLst>
              <a:ext uri="{FF2B5EF4-FFF2-40B4-BE49-F238E27FC236}">
                <a16:creationId xmlns:a16="http://schemas.microsoft.com/office/drawing/2014/main" id="{9706AC29-8827-46A1-8148-9111601BC56F}"/>
              </a:ext>
            </a:extLst>
          </p:cNvPr>
          <p:cNvPicPr>
            <a:picLocks noChangeAspect="1"/>
          </p:cNvPicPr>
          <p:nvPr/>
        </p:nvPicPr>
        <p:blipFill>
          <a:blip r:embed="rId2"/>
          <a:stretch>
            <a:fillRect/>
          </a:stretch>
        </p:blipFill>
        <p:spPr>
          <a:xfrm>
            <a:off x="1646520" y="1020647"/>
            <a:ext cx="7647676" cy="5373667"/>
          </a:xfrm>
          <a:prstGeom prst="rect">
            <a:avLst/>
          </a:prstGeom>
        </p:spPr>
      </p:pic>
    </p:spTree>
    <p:extLst>
      <p:ext uri="{BB962C8B-B14F-4D97-AF65-F5344CB8AC3E}">
        <p14:creationId xmlns:p14="http://schemas.microsoft.com/office/powerpoint/2010/main" val="9147583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AiQJVO1sekO8oBH1rshye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72X2YDqeFEiPgf0Ou9Y8B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srOy2YQpmEubWLRORNi4d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d8xtF8HvUUG79KVo1olja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ClYtM5gKmE6M3o3C_EOpS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uhEuY8NAdUioGvyM2zo37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g3LGw97XPU6fFffCl5vVr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A_6NkmCHYUq_a0qYhhkHS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1dcYyNLxQke6WBI3p_zBr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ag0nrHPa2E2Z.ctU8k5QL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lank">
  <a:themeElements>
    <a:clrScheme name="Gartner">
      <a:dk1>
        <a:srgbClr val="000000"/>
      </a:dk1>
      <a:lt1>
        <a:srgbClr val="FFFFFF"/>
      </a:lt1>
      <a:dk2>
        <a:srgbClr val="FFFFFF"/>
      </a:dk2>
      <a:lt2>
        <a:srgbClr val="CDCDCD"/>
      </a:lt2>
      <a:accent1>
        <a:srgbClr val="00529B"/>
      </a:accent1>
      <a:accent2>
        <a:srgbClr val="6E96D5"/>
      </a:accent2>
      <a:accent3>
        <a:srgbClr val="B9D0DC"/>
      </a:accent3>
      <a:accent4>
        <a:srgbClr val="374B6A"/>
      </a:accent4>
      <a:accent5>
        <a:srgbClr val="969696"/>
      </a:accent5>
      <a:accent6>
        <a:srgbClr val="CDCDCD"/>
      </a:accent6>
      <a:hlink>
        <a:srgbClr val="FF9900"/>
      </a:hlink>
      <a:folHlink>
        <a:srgbClr val="92D050"/>
      </a:folHlink>
    </a:clrScheme>
    <a:fontScheme name="Gartner">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6E96D5"/>
        </a:solidFill>
        <a:ln w="12700"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no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800" b="0" i="0" u="none" strike="noStrike" cap="none" normalizeH="0" baseline="0" smtClean="0">
            <a:ln>
              <a:noFill/>
            </a:ln>
            <a:solidFill>
              <a:schemeClr val="tx1"/>
            </a:solidFill>
            <a:effectLst/>
            <a:latin typeface="Arial" charset="0"/>
          </a:defRPr>
        </a:defPPr>
      </a:lstStyle>
    </a:spDef>
    <a:lnDef>
      <a:spPr bwMode="auto">
        <a:solidFill>
          <a:srgbClr val="00529B"/>
        </a:solidFill>
        <a:ln w="12700" cap="flat" cmpd="sng" algn="ctr">
          <a:solidFill>
            <a:schemeClr val="tx1"/>
          </a:solidFill>
          <a:prstDash val="solid"/>
          <a:round/>
          <a:headEnd type="none" w="med" len="med"/>
          <a:tailEnd type="none" w="lg" len="lg"/>
        </a:ln>
        <a:effectLst/>
      </a:spPr>
      <a:bodyPr/>
      <a:lstStyle/>
    </a:lnDef>
  </a:objectDefaults>
  <a:extraClrSchemeLst/>
  <a:custClrLst>
    <a:custClr name="Blue 1">
      <a:srgbClr val="6E96D5"/>
    </a:custClr>
    <a:custClr name="Blue 2">
      <a:srgbClr val="00529B"/>
    </a:custClr>
    <a:custClr name="Light Green">
      <a:srgbClr val="99CC00"/>
    </a:custClr>
    <a:custClr name="Orange">
      <a:srgbClr val="FF9900"/>
    </a:custClr>
    <a:custClr name="Yellow">
      <a:srgbClr val="FFFF66"/>
    </a:custClr>
    <a:custClr name="Light Gray">
      <a:srgbClr val="CDCDCD"/>
    </a:custClr>
    <a:custClr name="Dark Green">
      <a:srgbClr val="336600"/>
    </a:custClr>
    <a:custClr name="Dark Gray">
      <a:srgbClr val="969696"/>
    </a:custClr>
    <a:custClr name="Purple">
      <a:srgbClr val="993366"/>
    </a:custClr>
    <a:custClr name="Dark Red">
      <a:srgbClr val="AC0000"/>
    </a:custClr>
    <a:custClr name="Red">
      <a:srgbClr val="FF0000"/>
    </a:custClr>
    <a:custClr name="Red 50%">
      <a:srgbClr val="FFAAAA"/>
    </a:custClr>
    <a:custClr name="Light Green 50%">
      <a:srgbClr val="CDE678"/>
    </a:custClr>
    <a:custClr name="Orange 50%">
      <a:srgbClr val="FFE164"/>
    </a:custClr>
    <a:custClr name="Blue 3">
      <a:srgbClr val="B9D0DC"/>
    </a:custClr>
    <a:custClr name="Blue 4">
      <a:srgbClr val="374B6A"/>
    </a:custClr>
  </a:custClr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lank 16">
    <a:dk1>
      <a:srgbClr val="000000"/>
    </a:dk1>
    <a:lt1>
      <a:srgbClr val="FFFFFF"/>
    </a:lt1>
    <a:dk2>
      <a:srgbClr val="000000"/>
    </a:dk2>
    <a:lt2>
      <a:srgbClr val="715977"/>
    </a:lt2>
    <a:accent1>
      <a:srgbClr val="00529B"/>
    </a:accent1>
    <a:accent2>
      <a:srgbClr val="6E96D5"/>
    </a:accent2>
    <a:accent3>
      <a:srgbClr val="FFFFFF"/>
    </a:accent3>
    <a:accent4>
      <a:srgbClr val="000000"/>
    </a:accent4>
    <a:accent5>
      <a:srgbClr val="AAB3CB"/>
    </a:accent5>
    <a:accent6>
      <a:srgbClr val="6387C1"/>
    </a:accent6>
    <a:hlink>
      <a:srgbClr val="5B97AB"/>
    </a:hlink>
    <a:folHlink>
      <a:srgbClr val="85B0C6"/>
    </a:folHlink>
  </a:clrScheme>
  <a:fontScheme name="blank">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blank 16">
    <a:dk1>
      <a:srgbClr val="000000"/>
    </a:dk1>
    <a:lt1>
      <a:srgbClr val="FFFFFF"/>
    </a:lt1>
    <a:dk2>
      <a:srgbClr val="000000"/>
    </a:dk2>
    <a:lt2>
      <a:srgbClr val="715977"/>
    </a:lt2>
    <a:accent1>
      <a:srgbClr val="00529B"/>
    </a:accent1>
    <a:accent2>
      <a:srgbClr val="6E96D5"/>
    </a:accent2>
    <a:accent3>
      <a:srgbClr val="FFFFFF"/>
    </a:accent3>
    <a:accent4>
      <a:srgbClr val="000000"/>
    </a:accent4>
    <a:accent5>
      <a:srgbClr val="AAB3CB"/>
    </a:accent5>
    <a:accent6>
      <a:srgbClr val="6387C1"/>
    </a:accent6>
    <a:hlink>
      <a:srgbClr val="5B97AB"/>
    </a:hlink>
    <a:folHlink>
      <a:srgbClr val="85B0C6"/>
    </a:folHlink>
  </a:clrScheme>
  <a:fontScheme name="blank">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3990</TotalTime>
  <Words>2325</Words>
  <Application>Microsoft Office PowerPoint</Application>
  <PresentationFormat>Widescreen</PresentationFormat>
  <Paragraphs>370</Paragraphs>
  <Slides>66</Slides>
  <Notes>1</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2</vt:i4>
      </vt:variant>
      <vt:variant>
        <vt:lpstr>Slide Titles</vt:lpstr>
      </vt:variant>
      <vt:variant>
        <vt:i4>66</vt:i4>
      </vt:variant>
    </vt:vector>
  </HeadingPairs>
  <TitlesOfParts>
    <vt:vector size="79" baseType="lpstr">
      <vt:lpstr>Arial</vt:lpstr>
      <vt:lpstr>Calibri</vt:lpstr>
      <vt:lpstr>Calibri Light</vt:lpstr>
      <vt:lpstr>Helvetica Neue</vt:lpstr>
      <vt:lpstr>OCR A Extended</vt:lpstr>
      <vt:lpstr>Open Sans</vt:lpstr>
      <vt:lpstr>Segoe Script</vt:lpstr>
      <vt:lpstr>Times</vt:lpstr>
      <vt:lpstr>Wingdings</vt:lpstr>
      <vt:lpstr>Office Theme</vt:lpstr>
      <vt:lpstr>1_blank</vt:lpstr>
      <vt:lpstr>think-cell Slide</vt:lpstr>
      <vt:lpstr>Chart</vt:lpstr>
      <vt:lpstr>PowerPoint Presentation</vt:lpstr>
      <vt:lpstr>My Career Journey</vt:lpstr>
      <vt:lpstr>Pressures on Higher Education</vt:lpstr>
      <vt:lpstr>Today’s Agenda</vt:lpstr>
      <vt:lpstr>PowerPoint Presentation</vt:lpstr>
      <vt:lpstr>There are so many CIO models out there</vt:lpstr>
      <vt:lpstr>There are so many CIO models out there </vt:lpstr>
      <vt:lpstr>There are so many CIO models out there </vt:lpstr>
      <vt:lpstr>TMI</vt:lpstr>
      <vt:lpstr>PowerPoint Presentation</vt:lpstr>
      <vt:lpstr>PowerPoint Presentation</vt:lpstr>
      <vt:lpstr>PowerPoint Presentation</vt:lpstr>
      <vt:lpstr>PowerPoint Presentation</vt:lpstr>
      <vt:lpstr>PowerPoint Presentation</vt:lpstr>
      <vt:lpstr>Why do we behave this way?</vt:lpstr>
      <vt:lpstr>Goldsmith, Marshall (2006) What Got You Here Won’t Get You There: How Successful People Become Even More Successful </vt:lpstr>
      <vt:lpstr>Four Critical Competencies for IT Leaders</vt:lpstr>
      <vt:lpstr>What does it mean to be an “effective leader?”</vt:lpstr>
      <vt:lpstr>What does it mean to be an “effective leader?”</vt:lpstr>
      <vt:lpstr>Other great statements on ‘leadership” </vt:lpstr>
      <vt:lpstr>Take your break</vt:lpstr>
      <vt:lpstr>Why is collaboration important for our University and our contribution to mission?</vt:lpstr>
      <vt:lpstr>Why is collaboration important for our University and our contribution to mission?</vt:lpstr>
      <vt:lpstr>Types of collaboration at our University </vt:lpstr>
      <vt:lpstr>Collaboration  </vt:lpstr>
      <vt:lpstr>PowerPoint Presentation</vt:lpstr>
      <vt:lpstr>Innovation </vt:lpstr>
      <vt:lpstr>Innovation </vt:lpstr>
      <vt:lpstr>Innovation </vt:lpstr>
      <vt:lpstr>When Collaboration &amp; Innovation both get ignored </vt:lpstr>
      <vt:lpstr>Managing Change</vt:lpstr>
      <vt:lpstr>Managing Change</vt:lpstr>
      <vt:lpstr>PowerPoint Presentation</vt:lpstr>
      <vt:lpstr>Managing Change</vt:lpstr>
      <vt:lpstr>The Trust Equation</vt:lpstr>
      <vt:lpstr>Elements of the Trust Equation</vt:lpstr>
      <vt:lpstr>Typical trust profile in IT</vt:lpstr>
      <vt:lpstr>Four Critical Competencies for IT Leaders (“The bottom line”)</vt:lpstr>
      <vt:lpstr>Creating “value”</vt:lpstr>
      <vt:lpstr>Tool: Value Proposition House</vt:lpstr>
      <vt:lpstr>Q: What does it mean to be relevant?</vt:lpstr>
      <vt:lpstr>Mistake: Confusing a bigger budget with being strategic    (e.g., $15m increase to my budget for upgrading the data center)</vt:lpstr>
      <vt:lpstr>Getting to the retreat doesn’t make you relevant  </vt:lpstr>
      <vt:lpstr>A few of my strategies to be relevant</vt:lpstr>
      <vt:lpstr>A few of my strategies to be relevant</vt:lpstr>
      <vt:lpstr>A few of my strategies to be relevant </vt:lpstr>
      <vt:lpstr>A few of my strategies to be relevant </vt:lpstr>
      <vt:lpstr>What Executives Think About IT</vt:lpstr>
      <vt:lpstr>Q: How do I make an effective presentation to my top executives? </vt:lpstr>
      <vt:lpstr>Q: How do I make an effective presentation to my top executives? (BONUS) </vt:lpstr>
      <vt:lpstr>PowerPoint Presentation</vt:lpstr>
      <vt:lpstr>PowerPoint Presentation</vt:lpstr>
      <vt:lpstr>PowerPoint Presentation</vt:lpstr>
      <vt:lpstr>“The bottom line”</vt:lpstr>
      <vt:lpstr>Thank you</vt:lpstr>
      <vt:lpstr>UC’s IT Leadership Academy Program</vt:lpstr>
      <vt:lpstr>What the heck does a CIO do? (your comments)</vt:lpstr>
      <vt:lpstr>What value does a CIO create or contribute?  (your comments)</vt:lpstr>
      <vt:lpstr>Why do we “keep hitting ourselves?” (your comments)</vt:lpstr>
      <vt:lpstr>Effective Leaders (your comments)</vt:lpstr>
      <vt:lpstr>Effective Leaders (your comments)</vt:lpstr>
      <vt:lpstr>Collaboration (your comments)</vt:lpstr>
      <vt:lpstr>Creating Value (your comments)</vt:lpstr>
      <vt:lpstr>Being relevant (your comments)</vt:lpstr>
      <vt:lpstr>Session Evaluations There are two ways to access the session and presenter evaluations:</vt:lpstr>
      <vt:lpstr>Contact Information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Berg</dc:creator>
  <cp:lastModifiedBy>Tom Andriola</cp:lastModifiedBy>
  <cp:revision>72</cp:revision>
  <dcterms:created xsi:type="dcterms:W3CDTF">2019-03-25T21:23:33Z</dcterms:created>
  <dcterms:modified xsi:type="dcterms:W3CDTF">2019-10-15T01:34:47Z</dcterms:modified>
</cp:coreProperties>
</file>