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5" r:id="rId2"/>
    <p:sldId id="327" r:id="rId3"/>
    <p:sldId id="256" r:id="rId4"/>
    <p:sldId id="329" r:id="rId5"/>
    <p:sldId id="317" r:id="rId6"/>
    <p:sldId id="341" r:id="rId7"/>
    <p:sldId id="328" r:id="rId8"/>
    <p:sldId id="282" r:id="rId9"/>
    <p:sldId id="334" r:id="rId10"/>
    <p:sldId id="355" r:id="rId11"/>
    <p:sldId id="356" r:id="rId12"/>
    <p:sldId id="357" r:id="rId13"/>
    <p:sldId id="324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50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3624" userDrawn="1">
          <p15:clr>
            <a:srgbClr val="A4A3A4"/>
          </p15:clr>
        </p15:guide>
        <p15:guide id="5" pos="7080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C7A"/>
    <a:srgbClr val="CDB389"/>
    <a:srgbClr val="EF7622"/>
    <a:srgbClr val="64543E"/>
    <a:srgbClr val="594837"/>
    <a:srgbClr val="ED7D30"/>
    <a:srgbClr val="392F80"/>
    <a:srgbClr val="4E87C5"/>
    <a:srgbClr val="EEBC9C"/>
    <a:srgbClr val="7B8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4"/>
    <p:restoredTop sz="95476"/>
  </p:normalViewPr>
  <p:slideViewPr>
    <p:cSldViewPr snapToGrid="0" snapToObjects="1" showGuides="1">
      <p:cViewPr varScale="1">
        <p:scale>
          <a:sx n="101" d="100"/>
          <a:sy n="101" d="100"/>
        </p:scale>
        <p:origin x="1336" y="192"/>
      </p:cViewPr>
      <p:guideLst>
        <p:guide orient="horz" pos="672"/>
        <p:guide pos="504"/>
        <p:guide pos="3840"/>
        <p:guide orient="horz" pos="3624"/>
        <p:guide pos="7080"/>
        <p:guide orient="horz" pos="134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70" d="100"/>
          <a:sy n="170" d="100"/>
        </p:scale>
        <p:origin x="512" y="-10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1C447-E8FA-174D-A434-C21642B8F0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 dirty="0"/>
              <a:t>EACUBO 2019  Lesson Learned from Implementing Process Review 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A855E-2741-6848-A3E6-DFE51D263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B213E-2B83-934A-94FA-5D3F1ACE2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50856" y="8685212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86C3-C3BF-F74C-A790-FAC317A05ED1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465CBF3-F468-8A4B-BB1A-43939FE412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137" y="8810223"/>
            <a:ext cx="1465919" cy="21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5251F-02E8-2547-92D1-C4424F8E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10" y="8810223"/>
            <a:ext cx="337888" cy="2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CE10E-7A66-F244-ABFA-792C00CFB4B0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B3C3-8B57-FC40-8A20-B4A68DB05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5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3B3C3-8B57-FC40-8A20-B4A68DB05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3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minutes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346710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minutes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3763442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59035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1031" indent="-2927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70816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9142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7470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75796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44121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12449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80775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815EBC-B7DD-44DE-8880-0FFBC23965F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702310" y="4421823"/>
            <a:ext cx="5618480" cy="418909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80933" y="8788400"/>
            <a:ext cx="2438400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9:30 AM</a:t>
            </a:r>
          </a:p>
        </p:txBody>
      </p:sp>
    </p:spTree>
    <p:extLst>
      <p:ext uri="{BB962C8B-B14F-4D97-AF65-F5344CB8AC3E}">
        <p14:creationId xmlns:p14="http://schemas.microsoft.com/office/powerpoint/2010/main" val="346718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Irene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expectations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and Clarity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20167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3B3C3-8B57-FC40-8A20-B4A68DB05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27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minutes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28197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1031" indent="-2927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70816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9142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7470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75796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44121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12449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80775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815EBC-B7DD-44DE-8880-0FFBC23965F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6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2310" y="4730750"/>
            <a:ext cx="5618480" cy="4189095"/>
          </a:xfrm>
        </p:spPr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/>
              <a:t>15 minutes total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0933" y="8788400"/>
            <a:ext cx="2438400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9:10 AM     5 minutes</a:t>
            </a:r>
          </a:p>
        </p:txBody>
      </p:sp>
    </p:spTree>
    <p:extLst>
      <p:ext uri="{BB962C8B-B14F-4D97-AF65-F5344CB8AC3E}">
        <p14:creationId xmlns:p14="http://schemas.microsoft.com/office/powerpoint/2010/main" val="192550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782638"/>
            <a:ext cx="6207125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1031" indent="-2927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70816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9142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7470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75796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44121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12449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80775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815EBC-B7DD-44DE-8880-0FFBC23965F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6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407988" y="4414823"/>
            <a:ext cx="6303962" cy="418909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80933" y="8788400"/>
            <a:ext cx="2438400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9:05 AM     5 minutes</a:t>
            </a:r>
          </a:p>
        </p:txBody>
      </p:sp>
    </p:spTree>
    <p:extLst>
      <p:ext uri="{BB962C8B-B14F-4D97-AF65-F5344CB8AC3E}">
        <p14:creationId xmlns:p14="http://schemas.microsoft.com/office/powerpoint/2010/main" val="352930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167623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1031" indent="-2927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70816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9142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07470" indent="-23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75796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44121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12449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80775" indent="-234163" defTabSz="4683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815EBC-B7DD-44DE-8880-0FFBC23965F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2368550"/>
            <a:ext cx="1011690" cy="1295521"/>
          </a:xfrm>
          <a:prstGeom prst="rect">
            <a:avLst/>
          </a:prstGeom>
        </p:spPr>
      </p:pic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15010" y="4332923"/>
            <a:ext cx="5618480" cy="418909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342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/>
          <a:lstStyle/>
          <a:p>
            <a:fld id="{8B8B709D-947A-F94F-A821-1E96C1923B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Massachusetts for NACUBO 2018</a:t>
            </a:r>
          </a:p>
        </p:txBody>
      </p:sp>
      <p:sp>
        <p:nvSpPr>
          <p:cNvPr id="7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380208" y="4452754"/>
            <a:ext cx="6224583" cy="4189095"/>
          </a:xfrm>
        </p:spPr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minutes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0933" y="8788400"/>
            <a:ext cx="2438400" cy="37253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9 AM          5 minutes</a:t>
            </a:r>
          </a:p>
        </p:txBody>
      </p:sp>
    </p:spTree>
    <p:extLst>
      <p:ext uri="{BB962C8B-B14F-4D97-AF65-F5344CB8AC3E}">
        <p14:creationId xmlns:p14="http://schemas.microsoft.com/office/powerpoint/2010/main" val="422621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5DC-FC65-EA4C-8B38-6A0CA8A5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9290F-E51C-4A4F-8FAC-D94C9344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8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6AF5-A36B-834B-9081-FA591B74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33BF4-5AFF-2349-BADE-AE6668E6E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4A49F-9108-104A-86D4-D6ED884D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F45B42-BE3D-2C45-9504-2DA708B64E3E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2647B-40E5-2B45-80B1-38CFFF76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A1D9-CDFF-E845-B767-60F85863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FC141-8C0D-AE4C-99BC-2C64B18B1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80206-9ED1-EF44-B42B-D1C795FCD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DAD16-2204-3B43-928E-513B2C3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4CD1-50AE-8A48-834B-9712E5F7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F45B42-BE3D-2C45-9504-2DA708B64E3E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19DA-63FF-E844-B521-F60C03A9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C3B74-0EF7-F149-BFF4-18F08B5D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FC141-8C0D-AE4C-99BC-2C64B18B1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7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786D-CB02-1147-AC56-5B94C29A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9AAA6-0D77-0145-B835-0F977A85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79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A8F-8EAE-114E-9D1F-FF9E3522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C8ED4-A4DB-BE46-8EE3-4359926A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63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1EC6-7CDF-0D45-845F-D9DAB425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FD9F-041A-4546-BBF2-236D0B06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997C7-912E-D744-AAF5-58453031D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1A39-7AE0-124F-989C-05C497C7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54847-7469-4C49-9C04-B21DC2C2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7BD75-212F-7146-9324-E1CF105E1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324164-AE2C-8E4B-8B38-674EB9349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803A8-BBCB-E745-B36F-E5D6D7BED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6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2E3E-7A53-114D-AC42-97AE6FA6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79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12C18-4018-A242-9CB0-A0CAE63D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C3DBAF-620D-E845-9694-54F38B0B07A4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47A63-3985-6F48-9050-B5245B19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E09D2-0E67-B649-BCA3-866BB24D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589765-4D8D-FE4F-9877-9625A9A512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014E-F926-5E49-B4A6-95715530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CEFC2-F89E-B641-81C5-F1F763679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C2FF4-3567-F547-8C8E-ECA75FC23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7EA06-E1F1-614B-A21C-790CE675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F45B42-BE3D-2C45-9504-2DA708B64E3E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2BB4D-3212-F745-BF89-0BFE784F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625E7-7BC0-B84F-9886-A6E059CA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FC141-8C0D-AE4C-99BC-2C64B18B1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A490-6BBD-4F48-8E0F-6A035DFC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89C96-7004-9642-B5FE-8C718CBC2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CB498-63E6-3142-BBC6-F4F877B3C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72FD3-0807-D74C-8D84-347A339BD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F45B42-BE3D-2C45-9504-2DA708B64E3E}" type="datetimeFigureOut">
              <a:rPr lang="en-US" smtClean="0"/>
              <a:t>10/9/19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461A6-85F7-4841-8672-C38A6431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36D00-5912-7440-A184-7AC6124F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0FC141-8C0D-AE4C-99BC-2C64B18B1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2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FFE45-0BCF-7F48-A0E9-206BD2DB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A9ACB-30F3-6642-A94C-D5031ACD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298C7-CB81-8D49-B420-BA28C86185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47915" y="5805713"/>
            <a:ext cx="1128614" cy="885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1D1A4C-94F1-3F47-BD14-32F5CB7207D7}"/>
              </a:ext>
            </a:extLst>
          </p:cNvPr>
          <p:cNvSpPr txBox="1"/>
          <p:nvPr userDrawn="1"/>
        </p:nvSpPr>
        <p:spPr>
          <a:xfrm>
            <a:off x="742323" y="6414616"/>
            <a:ext cx="5445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73C51-79EB-0047-BF74-FFD0C02129C5}" type="slidenum"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EDUCAUSE 2019  | What’s The Problem? Copyright 2019 The Mauch Group LLC</a:t>
            </a:r>
          </a:p>
        </p:txBody>
      </p:sp>
    </p:spTree>
    <p:extLst>
      <p:ext uri="{BB962C8B-B14F-4D97-AF65-F5344CB8AC3E}">
        <p14:creationId xmlns:p14="http://schemas.microsoft.com/office/powerpoint/2010/main" val="3372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464AFF4-389E-434C-8C96-AF45F88ED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6" y="8571"/>
            <a:ext cx="1299046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660C1B-7F1E-CF42-A2D2-9C9CC078175C}"/>
              </a:ext>
            </a:extLst>
          </p:cNvPr>
          <p:cNvSpPr/>
          <p:nvPr/>
        </p:nvSpPr>
        <p:spPr>
          <a:xfrm>
            <a:off x="10680846" y="5429186"/>
            <a:ext cx="1511154" cy="1311780"/>
          </a:xfrm>
          <a:prstGeom prst="rect">
            <a:avLst/>
          </a:prstGeom>
          <a:solidFill>
            <a:srgbClr val="64543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32D82E7-C58A-244D-9A5E-E54CB144FE0B}"/>
              </a:ext>
            </a:extLst>
          </p:cNvPr>
          <p:cNvSpPr txBox="1">
            <a:spLocks/>
          </p:cNvSpPr>
          <p:nvPr/>
        </p:nvSpPr>
        <p:spPr>
          <a:xfrm>
            <a:off x="410159" y="3763707"/>
            <a:ext cx="8140717" cy="969107"/>
          </a:xfrm>
          <a:prstGeom prst="rect">
            <a:avLst/>
          </a:prstGeom>
          <a:gradFill flip="none" rotWithShape="1">
            <a:gsLst>
              <a:gs pos="0">
                <a:srgbClr val="F9F7E3">
                  <a:shade val="30000"/>
                  <a:satMod val="115000"/>
                </a:srgbClr>
              </a:gs>
              <a:gs pos="50000">
                <a:srgbClr val="F9F7E3">
                  <a:shade val="67500"/>
                  <a:satMod val="115000"/>
                </a:srgbClr>
              </a:gs>
              <a:gs pos="100000">
                <a:srgbClr val="F9F7E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i="1" dirty="0">
                <a:solidFill>
                  <a:srgbClr val="EF7622"/>
                </a:solidFill>
              </a:rPr>
              <a:t>What’s the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3709F-22FA-FE42-84DC-8A70F720E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68" y="5295151"/>
            <a:ext cx="1717112" cy="13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10DD47-E32F-BE4E-9ED7-ABA8518D905A}"/>
              </a:ext>
            </a:extLst>
          </p:cNvPr>
          <p:cNvSpPr txBox="1"/>
          <p:nvPr/>
        </p:nvSpPr>
        <p:spPr>
          <a:xfrm>
            <a:off x="718685" y="490335"/>
            <a:ext cx="4675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Stating the problem</a:t>
            </a:r>
            <a:endParaRPr lang="en-US" sz="4400" dirty="0">
              <a:solidFill>
                <a:srgbClr val="ED7D30"/>
              </a:solidFill>
              <a:latin typeface="+mj-lt"/>
              <a:ea typeface="Arial Narrow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BBD39-4A88-FA46-9B20-A920F21ADCBE}"/>
              </a:ext>
            </a:extLst>
          </p:cNvPr>
          <p:cNvSpPr txBox="1"/>
          <p:nvPr/>
        </p:nvSpPr>
        <p:spPr>
          <a:xfrm>
            <a:off x="667885" y="1834889"/>
            <a:ext cx="11308288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Concise description of the current condition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Who and what is impacted right now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What is the result of inaction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What is the motivation? moving away from a condition or moving toward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A problem statement is not a narrative</a:t>
            </a:r>
          </a:p>
        </p:txBody>
      </p:sp>
    </p:spTree>
    <p:extLst>
      <p:ext uri="{BB962C8B-B14F-4D97-AF65-F5344CB8AC3E}">
        <p14:creationId xmlns:p14="http://schemas.microsoft.com/office/powerpoint/2010/main" val="7962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EAD23C-2F31-6C43-B184-35FEF925EBF6}"/>
              </a:ext>
            </a:extLst>
          </p:cNvPr>
          <p:cNvSpPr txBox="1"/>
          <p:nvPr/>
        </p:nvSpPr>
        <p:spPr>
          <a:xfrm>
            <a:off x="676866" y="501911"/>
            <a:ext cx="881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Constructing requirement statements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4650-637D-5648-92F7-2D757DED99E1}"/>
              </a:ext>
            </a:extLst>
          </p:cNvPr>
          <p:cNvSpPr txBox="1"/>
          <p:nvPr/>
        </p:nvSpPr>
        <p:spPr>
          <a:xfrm>
            <a:off x="676866" y="1807666"/>
            <a:ext cx="4913396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Based on 3 level questioning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Based on a need assessment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76C7A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76C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5BAB38-03D0-3A42-B501-7457DAC2E55F}"/>
              </a:ext>
            </a:extLst>
          </p:cNvPr>
          <p:cNvSpPr txBox="1"/>
          <p:nvPr/>
        </p:nvSpPr>
        <p:spPr>
          <a:xfrm>
            <a:off x="3210086" y="2018028"/>
            <a:ext cx="823013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Cool down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0A697E-AFE5-E643-AD90-09CD90866147}"/>
              </a:ext>
            </a:extLst>
          </p:cNvPr>
          <p:cNvCxnSpPr>
            <a:cxnSpLocks/>
          </p:cNvCxnSpPr>
          <p:nvPr/>
        </p:nvCxnSpPr>
        <p:spPr>
          <a:xfrm>
            <a:off x="4757195" y="3116693"/>
            <a:ext cx="5561279" cy="1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52B3DB-F825-9649-A2E4-EAD455141F2B}"/>
              </a:ext>
            </a:extLst>
          </p:cNvPr>
          <p:cNvSpPr txBox="1"/>
          <p:nvPr/>
        </p:nvSpPr>
        <p:spPr>
          <a:xfrm>
            <a:off x="7717020" y="3116693"/>
            <a:ext cx="275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76C7A"/>
                </a:solidFill>
              </a:rPr>
              <a:t>summarize the experience</a:t>
            </a:r>
          </a:p>
        </p:txBody>
      </p:sp>
    </p:spTree>
    <p:extLst>
      <p:ext uri="{BB962C8B-B14F-4D97-AF65-F5344CB8AC3E}">
        <p14:creationId xmlns:p14="http://schemas.microsoft.com/office/powerpoint/2010/main" val="20842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15E14D-00CE-E449-A3BA-5AEA21EF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61" y="1181644"/>
            <a:ext cx="8440392" cy="573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F6E773-52B6-404C-9E4D-64692F0A4DCC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5BCE5-C73C-9449-92B4-7C7DCE08DBB5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C1415-18F2-8F43-B842-5134CEB96C2C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9ABD3-2AE9-344E-96A7-41FC4DBA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7" y="1709902"/>
            <a:ext cx="6178455" cy="1586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4DBF0C-308A-3E4C-BF1C-BB92B9B9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459" y="3716769"/>
            <a:ext cx="5519942" cy="2232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57BB8-B505-8C47-A46D-DF633DB60E8F}"/>
              </a:ext>
            </a:extLst>
          </p:cNvPr>
          <p:cNvSpPr txBox="1"/>
          <p:nvPr/>
        </p:nvSpPr>
        <p:spPr>
          <a:xfrm>
            <a:off x="715072" y="499575"/>
            <a:ext cx="43567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Session evaluation</a:t>
            </a:r>
            <a:endParaRPr lang="en-US" sz="4400" dirty="0">
              <a:solidFill>
                <a:srgbClr val="ED7D30"/>
              </a:solidFill>
              <a:latin typeface="+mj-lt"/>
              <a:ea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723" y="4139334"/>
            <a:ext cx="894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76C7A"/>
                </a:solidFill>
                <a:latin typeface="Calibri" panose="020F0502020204030204" pitchFamily="34" charset="0"/>
              </a:rPr>
              <a:t>Irene Mauch: irene@mauchgroup.com</a:t>
            </a:r>
          </a:p>
          <a:p>
            <a:endParaRPr lang="en-US" sz="24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A560685-3D2C-E84B-B146-73620E4AD681}"/>
              </a:ext>
            </a:extLst>
          </p:cNvPr>
          <p:cNvSpPr txBox="1">
            <a:spLocks/>
          </p:cNvSpPr>
          <p:nvPr/>
        </p:nvSpPr>
        <p:spPr>
          <a:xfrm>
            <a:off x="860425" y="547304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NOTE: This presentation leaves copyright of the content to the presenter. Unless otherwise noted in the materials, uploaded content carries 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(CC BY 4.0),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grants usage to the general public, with appropriate credit to the author.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0A296-9EC5-9346-9A82-C6F7E4D57BB0}"/>
              </a:ext>
            </a:extLst>
          </p:cNvPr>
          <p:cNvSpPr txBox="1"/>
          <p:nvPr/>
        </p:nvSpPr>
        <p:spPr>
          <a:xfrm>
            <a:off x="3325832" y="1970440"/>
            <a:ext cx="816601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Thank you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E6DDCB-185A-AC46-90E6-E4813F4D95E9}"/>
              </a:ext>
            </a:extLst>
          </p:cNvPr>
          <p:cNvCxnSpPr>
            <a:cxnSpLocks/>
          </p:cNvCxnSpPr>
          <p:nvPr/>
        </p:nvCxnSpPr>
        <p:spPr>
          <a:xfrm>
            <a:off x="3467100" y="3116694"/>
            <a:ext cx="5184620" cy="0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FFEC4F-AA25-2449-A761-00E28DD73D3F}"/>
              </a:ext>
            </a:extLst>
          </p:cNvPr>
          <p:cNvSpPr txBox="1"/>
          <p:nvPr/>
        </p:nvSpPr>
        <p:spPr>
          <a:xfrm>
            <a:off x="3287374" y="3093359"/>
            <a:ext cx="545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76C7A"/>
                </a:solidFill>
              </a:rPr>
              <a:t>a resource to help as you define “What’s the problem?”</a:t>
            </a:r>
          </a:p>
        </p:txBody>
      </p:sp>
    </p:spTree>
    <p:extLst>
      <p:ext uri="{BB962C8B-B14F-4D97-AF65-F5344CB8AC3E}">
        <p14:creationId xmlns:p14="http://schemas.microsoft.com/office/powerpoint/2010/main" val="112781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4C39B-EDF7-6446-953A-0425177D5E71}"/>
              </a:ext>
            </a:extLst>
          </p:cNvPr>
          <p:cNvSpPr txBox="1"/>
          <p:nvPr/>
        </p:nvSpPr>
        <p:spPr>
          <a:xfrm>
            <a:off x="1311837" y="1164201"/>
            <a:ext cx="1006237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Setting</a:t>
            </a:r>
          </a:p>
          <a:p>
            <a:pPr algn="r"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Expectations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6BA614-0253-9F40-A7A7-2D367A52394E}"/>
              </a:ext>
            </a:extLst>
          </p:cNvPr>
          <p:cNvCxnSpPr>
            <a:cxnSpLocks/>
          </p:cNvCxnSpPr>
          <p:nvPr/>
        </p:nvCxnSpPr>
        <p:spPr>
          <a:xfrm>
            <a:off x="3866185" y="3833159"/>
            <a:ext cx="6477000" cy="0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A370D0-9659-EF47-B104-8048179EED97}"/>
              </a:ext>
            </a:extLst>
          </p:cNvPr>
          <p:cNvSpPr txBox="1"/>
          <p:nvPr/>
        </p:nvSpPr>
        <p:spPr>
          <a:xfrm>
            <a:off x="9491465" y="3833159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76C7A"/>
                </a:solidFill>
              </a:rPr>
              <a:t>level set</a:t>
            </a:r>
          </a:p>
        </p:txBody>
      </p:sp>
    </p:spTree>
    <p:extLst>
      <p:ext uri="{BB962C8B-B14F-4D97-AF65-F5344CB8AC3E}">
        <p14:creationId xmlns:p14="http://schemas.microsoft.com/office/powerpoint/2010/main" val="257656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93FEB2-96B4-5841-ACF4-5D0003CB9B32}"/>
              </a:ext>
            </a:extLst>
          </p:cNvPr>
          <p:cNvSpPr txBox="1"/>
          <p:nvPr/>
        </p:nvSpPr>
        <p:spPr>
          <a:xfrm>
            <a:off x="782835" y="511502"/>
            <a:ext cx="5886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What we will cover today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7C8591-7723-9B41-8FEC-7379ED26B53E}"/>
              </a:ext>
            </a:extLst>
          </p:cNvPr>
          <p:cNvSpPr>
            <a:spLocks/>
          </p:cNvSpPr>
          <p:nvPr/>
        </p:nvSpPr>
        <p:spPr bwMode="auto">
          <a:xfrm>
            <a:off x="797001" y="4619825"/>
            <a:ext cx="3719128" cy="1562100"/>
          </a:xfrm>
          <a:prstGeom prst="rect">
            <a:avLst/>
          </a:prstGeom>
          <a:solidFill>
            <a:srgbClr val="076C7A"/>
          </a:solidFill>
          <a:ln w="25400">
            <a:solidFill>
              <a:srgbClr val="076C7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D98A0AE-2489-0D45-A836-FAB96247733C}"/>
              </a:ext>
            </a:extLst>
          </p:cNvPr>
          <p:cNvSpPr>
            <a:spLocks/>
          </p:cNvSpPr>
          <p:nvPr/>
        </p:nvSpPr>
        <p:spPr bwMode="auto">
          <a:xfrm>
            <a:off x="3503290" y="5468626"/>
            <a:ext cx="1020937" cy="71755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EFA0AD-697E-864F-A38F-6A435118D40C}"/>
              </a:ext>
            </a:extLst>
          </p:cNvPr>
          <p:cNvSpPr>
            <a:spLocks/>
          </p:cNvSpPr>
          <p:nvPr/>
        </p:nvSpPr>
        <p:spPr bwMode="auto">
          <a:xfrm>
            <a:off x="3511887" y="3902275"/>
            <a:ext cx="3309537" cy="1562100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621FAD2-9FE4-694A-A161-04719154A30A}"/>
              </a:ext>
            </a:extLst>
          </p:cNvPr>
          <p:cNvSpPr>
            <a:spLocks/>
          </p:cNvSpPr>
          <p:nvPr/>
        </p:nvSpPr>
        <p:spPr bwMode="auto">
          <a:xfrm>
            <a:off x="5814846" y="4730355"/>
            <a:ext cx="1020937" cy="71755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18617-5906-9943-B88E-3395ED35693D}"/>
              </a:ext>
            </a:extLst>
          </p:cNvPr>
          <p:cNvSpPr>
            <a:spLocks/>
          </p:cNvSpPr>
          <p:nvPr/>
        </p:nvSpPr>
        <p:spPr bwMode="auto">
          <a:xfrm>
            <a:off x="5828899" y="3168255"/>
            <a:ext cx="3309538" cy="1562100"/>
          </a:xfrm>
          <a:prstGeom prst="rect">
            <a:avLst/>
          </a:prstGeom>
          <a:solidFill>
            <a:srgbClr val="CDB389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8D063A6-0A5E-2A4A-A583-C044EEF517F5}"/>
              </a:ext>
            </a:extLst>
          </p:cNvPr>
          <p:cNvSpPr>
            <a:spLocks/>
          </p:cNvSpPr>
          <p:nvPr/>
        </p:nvSpPr>
        <p:spPr bwMode="auto">
          <a:xfrm>
            <a:off x="8117500" y="4012805"/>
            <a:ext cx="1020937" cy="71755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E9CFEB43-EF3C-5C4D-8431-10EC3632ACA5}"/>
              </a:ext>
            </a:extLst>
          </p:cNvPr>
          <p:cNvSpPr>
            <a:spLocks/>
          </p:cNvSpPr>
          <p:nvPr/>
        </p:nvSpPr>
        <p:spPr bwMode="auto">
          <a:xfrm>
            <a:off x="8117500" y="2104826"/>
            <a:ext cx="3979707" cy="2228850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5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14" name="Isosceles Triangle 27">
            <a:extLst>
              <a:ext uri="{FF2B5EF4-FFF2-40B4-BE49-F238E27FC236}">
                <a16:creationId xmlns:a16="http://schemas.microsoft.com/office/drawing/2014/main" id="{1E84E499-D2AC-AC49-AA25-FE30DACD7026}"/>
              </a:ext>
            </a:extLst>
          </p:cNvPr>
          <p:cNvSpPr/>
          <p:nvPr/>
        </p:nvSpPr>
        <p:spPr>
          <a:xfrm>
            <a:off x="3141967" y="4316290"/>
            <a:ext cx="366359" cy="255211"/>
          </a:xfrm>
          <a:prstGeom prst="triangle">
            <a:avLst>
              <a:gd name="adj" fmla="val 100000"/>
            </a:avLst>
          </a:prstGeom>
          <a:solidFill>
            <a:srgbClr val="076C7A"/>
          </a:solidFill>
          <a:ln>
            <a:solidFill>
              <a:srgbClr val="076C7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651056"/>
              <a:satOff val="-5209"/>
              <a:lumOff val="-1814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Isosceles Triangle 28">
            <a:extLst>
              <a:ext uri="{FF2B5EF4-FFF2-40B4-BE49-F238E27FC236}">
                <a16:creationId xmlns:a16="http://schemas.microsoft.com/office/drawing/2014/main" id="{E2751876-9C89-0C43-B704-59CBAA9BC1BC}"/>
              </a:ext>
            </a:extLst>
          </p:cNvPr>
          <p:cNvSpPr/>
          <p:nvPr/>
        </p:nvSpPr>
        <p:spPr>
          <a:xfrm>
            <a:off x="5462540" y="3616309"/>
            <a:ext cx="366359" cy="25521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1953167"/>
              <a:satOff val="-15628"/>
              <a:lumOff val="-5442"/>
              <a:alphaOff val="0"/>
            </a:schemeClr>
          </a:fillRef>
          <a:effectRef idx="0">
            <a:schemeClr val="accent4">
              <a:hueOff val="1953167"/>
              <a:satOff val="-15628"/>
              <a:lumOff val="-5442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Isosceles Triangle 29">
            <a:extLst>
              <a:ext uri="{FF2B5EF4-FFF2-40B4-BE49-F238E27FC236}">
                <a16:creationId xmlns:a16="http://schemas.microsoft.com/office/drawing/2014/main" id="{829B33D1-CA2F-FB47-A03A-9FEC42C1CA30}"/>
              </a:ext>
            </a:extLst>
          </p:cNvPr>
          <p:cNvSpPr/>
          <p:nvPr/>
        </p:nvSpPr>
        <p:spPr>
          <a:xfrm>
            <a:off x="7756603" y="2877807"/>
            <a:ext cx="366359" cy="255211"/>
          </a:xfrm>
          <a:prstGeom prst="triangle">
            <a:avLst>
              <a:gd name="adj" fmla="val 100000"/>
            </a:avLst>
          </a:prstGeom>
          <a:solidFill>
            <a:srgbClr val="CDB389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3255278"/>
              <a:satOff val="-26046"/>
              <a:lumOff val="-9069"/>
              <a:alphaOff val="0"/>
            </a:schemeClr>
          </a:fillRef>
          <a:effectRef idx="0">
            <a:schemeClr val="accent4">
              <a:hueOff val="3255278"/>
              <a:satOff val="-26046"/>
              <a:lumOff val="-9069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900D-EC21-344B-95AA-A841264C43FE}"/>
              </a:ext>
            </a:extLst>
          </p:cNvPr>
          <p:cNvSpPr/>
          <p:nvPr/>
        </p:nvSpPr>
        <p:spPr>
          <a:xfrm>
            <a:off x="5602602" y="1973610"/>
            <a:ext cx="244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>
                <a:solidFill>
                  <a:srgbClr val="CDB389"/>
                </a:solidFill>
                <a:latin typeface="Cumulus" panose="02000503000000000000" pitchFamily="2" charset="2"/>
              </a:rPr>
              <a:t>Problem</a:t>
            </a:r>
          </a:p>
          <a:p>
            <a:r>
              <a:rPr lang="id-ID" sz="3600" dirty="0" err="1">
                <a:solidFill>
                  <a:srgbClr val="CDB389"/>
                </a:solidFill>
                <a:latin typeface="Cumulus" panose="02000503000000000000" pitchFamily="2" charset="2"/>
              </a:rPr>
              <a:t>Statements</a:t>
            </a:r>
            <a:endParaRPr lang="en-US" sz="3600" dirty="0">
              <a:solidFill>
                <a:srgbClr val="CDB38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8D0065-39B9-3447-A7B1-D9F8718DDDFD}"/>
              </a:ext>
            </a:extLst>
          </p:cNvPr>
          <p:cNvSpPr/>
          <p:nvPr/>
        </p:nvSpPr>
        <p:spPr>
          <a:xfrm>
            <a:off x="8231800" y="1311932"/>
            <a:ext cx="33095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400" dirty="0" err="1">
                <a:solidFill>
                  <a:schemeClr val="accent5"/>
                </a:solidFill>
                <a:latin typeface="Cumulus" panose="02000503000000000000" pitchFamily="2" charset="2"/>
              </a:rPr>
              <a:t>Writing</a:t>
            </a:r>
            <a:endParaRPr lang="id-ID" sz="3400" dirty="0">
              <a:solidFill>
                <a:schemeClr val="accent5"/>
              </a:solidFill>
              <a:latin typeface="Cumulus" panose="02000503000000000000" pitchFamily="2" charset="2"/>
            </a:endParaRPr>
          </a:p>
          <a:p>
            <a:r>
              <a:rPr lang="id-ID" sz="3400" dirty="0" err="1">
                <a:solidFill>
                  <a:schemeClr val="accent5"/>
                </a:solidFill>
                <a:latin typeface="Cumulus" panose="02000503000000000000" pitchFamily="2" charset="2"/>
              </a:rPr>
              <a:t>Requirements</a:t>
            </a:r>
            <a:endParaRPr lang="en-US" sz="3400" dirty="0">
              <a:solidFill>
                <a:schemeClr val="accent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1E5390-23B0-EC4A-BA81-E868904B9DF6}"/>
              </a:ext>
            </a:extLst>
          </p:cNvPr>
          <p:cNvSpPr/>
          <p:nvPr/>
        </p:nvSpPr>
        <p:spPr>
          <a:xfrm>
            <a:off x="782835" y="3482996"/>
            <a:ext cx="238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 err="1">
                <a:solidFill>
                  <a:srgbClr val="076C7A"/>
                </a:solidFill>
                <a:latin typeface="Cumulus" panose="02000503000000000000" pitchFamily="2" charset="2"/>
              </a:rPr>
              <a:t>Customer</a:t>
            </a:r>
            <a:endParaRPr lang="id-ID" sz="3600" dirty="0">
              <a:solidFill>
                <a:srgbClr val="076C7A"/>
              </a:solidFill>
              <a:latin typeface="Cumulus" panose="02000503000000000000" pitchFamily="2" charset="2"/>
            </a:endParaRPr>
          </a:p>
          <a:p>
            <a:r>
              <a:rPr lang="id-ID" sz="3600" dirty="0" err="1">
                <a:solidFill>
                  <a:srgbClr val="076C7A"/>
                </a:solidFill>
                <a:latin typeface="Cumulus" panose="02000503000000000000" pitchFamily="2" charset="2"/>
              </a:rPr>
              <a:t>needs</a:t>
            </a:r>
            <a:endParaRPr lang="en-US" sz="3600" dirty="0">
              <a:solidFill>
                <a:srgbClr val="076C7A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071E14-5FC9-9D40-9CEE-9A3AFD1D8943}"/>
              </a:ext>
            </a:extLst>
          </p:cNvPr>
          <p:cNvSpPr/>
          <p:nvPr/>
        </p:nvSpPr>
        <p:spPr>
          <a:xfrm>
            <a:off x="3311949" y="2739146"/>
            <a:ext cx="238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 err="1">
                <a:solidFill>
                  <a:schemeClr val="accent2"/>
                </a:solidFill>
                <a:latin typeface="Cumulus" panose="02000503000000000000" pitchFamily="2" charset="2"/>
              </a:rPr>
              <a:t>Root</a:t>
            </a:r>
            <a:endParaRPr lang="id-ID" sz="3600" dirty="0">
              <a:solidFill>
                <a:schemeClr val="accent2"/>
              </a:solidFill>
              <a:latin typeface="Cumulus" panose="02000503000000000000" pitchFamily="2" charset="2"/>
            </a:endParaRPr>
          </a:p>
          <a:p>
            <a:r>
              <a:rPr lang="id-ID" sz="3600" dirty="0" err="1">
                <a:solidFill>
                  <a:schemeClr val="accent2"/>
                </a:solidFill>
                <a:latin typeface="Cumulus" panose="02000503000000000000" pitchFamily="2" charset="2"/>
              </a:rPr>
              <a:t>Cause</a:t>
            </a:r>
            <a:r>
              <a:rPr lang="id-ID" sz="3600" dirty="0">
                <a:solidFill>
                  <a:schemeClr val="accent2"/>
                </a:solidFill>
                <a:latin typeface="Cumulus" panose="02000503000000000000" pitchFamily="2" charset="2"/>
              </a:rPr>
              <a:t> </a:t>
            </a:r>
            <a:r>
              <a:rPr lang="id-ID" sz="3600" dirty="0" err="1">
                <a:solidFill>
                  <a:schemeClr val="accent2"/>
                </a:solidFill>
                <a:latin typeface="Cumulus" panose="02000503000000000000" pitchFamily="2" charset="2"/>
              </a:rPr>
              <a:t>tools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4C39B-EDF7-6446-953A-0425177D5E71}"/>
              </a:ext>
            </a:extLst>
          </p:cNvPr>
          <p:cNvSpPr txBox="1"/>
          <p:nvPr/>
        </p:nvSpPr>
        <p:spPr>
          <a:xfrm>
            <a:off x="4217083" y="1994878"/>
            <a:ext cx="726032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Warm-up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F4534E-5B70-4644-9227-CF0B5250C9B0}"/>
              </a:ext>
            </a:extLst>
          </p:cNvPr>
          <p:cNvCxnSpPr>
            <a:cxnSpLocks/>
          </p:cNvCxnSpPr>
          <p:nvPr/>
        </p:nvCxnSpPr>
        <p:spPr>
          <a:xfrm flipV="1">
            <a:off x="6096000" y="3116693"/>
            <a:ext cx="4222474" cy="1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232F1D-82A5-7C4A-A6B2-625EC86CA1B2}"/>
              </a:ext>
            </a:extLst>
          </p:cNvPr>
          <p:cNvSpPr txBox="1"/>
          <p:nvPr/>
        </p:nvSpPr>
        <p:spPr>
          <a:xfrm>
            <a:off x="8234726" y="3116693"/>
            <a:ext cx="223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76C7A"/>
                </a:solidFill>
              </a:rPr>
              <a:t>prep for the real work</a:t>
            </a:r>
          </a:p>
        </p:txBody>
      </p:sp>
    </p:spTree>
    <p:extLst>
      <p:ext uri="{BB962C8B-B14F-4D97-AF65-F5344CB8AC3E}">
        <p14:creationId xmlns:p14="http://schemas.microsoft.com/office/powerpoint/2010/main" val="412679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44238" y="6356350"/>
            <a:ext cx="1147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32" indent="-285744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537" indent="-228594" defTabSz="45718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726" indent="-228594" defTabSz="45718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8914" indent="-228594" defTabSz="45718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103" indent="-228594" defTabSz="45718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D898621-829C-4495-8907-6CA7B43D02BF}" type="slidenum">
              <a:rPr lang="en-US" altLang="en-US" sz="900">
                <a:solidFill>
                  <a:srgbClr val="3B3B3B"/>
                </a:solidFill>
                <a:latin typeface="Corbel" panose="020B0503020204020204" pitchFamily="34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 altLang="en-US" sz="900" dirty="0">
              <a:solidFill>
                <a:srgbClr val="3B3B3B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648CDD-B208-B347-B8DE-49C3AFFA2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77" y="2133600"/>
            <a:ext cx="7482846" cy="2988357"/>
          </a:xfrm>
          <a:prstGeom prst="rect">
            <a:avLst/>
          </a:prstGeom>
          <a:solidFill>
            <a:srgbClr val="CDB389"/>
          </a:solidFill>
          <a:ln w="38100">
            <a:solidFill>
              <a:srgbClr val="CDB389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5551D-5E0D-1545-B23E-1687D430D400}"/>
              </a:ext>
            </a:extLst>
          </p:cNvPr>
          <p:cNvSpPr txBox="1"/>
          <p:nvPr/>
        </p:nvSpPr>
        <p:spPr>
          <a:xfrm>
            <a:off x="610741" y="535268"/>
            <a:ext cx="10433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Identifying </a:t>
            </a:r>
            <a:r>
              <a:rPr lang="en-US" sz="4400" dirty="0">
                <a:solidFill>
                  <a:srgbClr val="ED7D30"/>
                </a:solidFill>
                <a:latin typeface="+mj-lt"/>
                <a:ea typeface="Open Sans" panose="020B0606030504020204" pitchFamily="34" charset="0"/>
              </a:rPr>
              <a:t>the</a:t>
            </a:r>
            <a:r>
              <a:rPr lang="en-US" sz="4400" dirty="0">
                <a:solidFill>
                  <a:srgbClr val="ED7D30"/>
                </a:solidFill>
                <a:latin typeface="+mj-lt"/>
                <a:ea typeface="Arial Narrow" charset="0"/>
              </a:rPr>
              <a:t> full process &amp; its touch points </a:t>
            </a:r>
            <a:endParaRPr lang="id-ID" sz="4400" dirty="0">
              <a:solidFill>
                <a:srgbClr val="EF762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C3A1D-CEB4-414E-A17D-2E9CF4740176}"/>
              </a:ext>
            </a:extLst>
          </p:cNvPr>
          <p:cNvSpPr txBox="1"/>
          <p:nvPr/>
        </p:nvSpPr>
        <p:spPr>
          <a:xfrm>
            <a:off x="1943100" y="5445764"/>
            <a:ext cx="833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76C7A"/>
                </a:solidFill>
                <a:ea typeface="Arial Narrow" charset="0"/>
              </a:rPr>
              <a:t>A SIPOC map facilitates breaking down processes into manageable segments </a:t>
            </a:r>
            <a:r>
              <a:rPr lang="en-US" sz="2000" dirty="0">
                <a:solidFill>
                  <a:srgbClr val="076C7A"/>
                </a:solidFill>
              </a:rPr>
              <a:t>while k</a:t>
            </a:r>
            <a:r>
              <a:rPr lang="en-US" sz="2000" dirty="0">
                <a:solidFill>
                  <a:srgbClr val="076C7A"/>
                </a:solidFill>
                <a:ea typeface="Arial Narrow" charset="0"/>
              </a:rPr>
              <a:t>eeping the customer front and center for every process step.</a:t>
            </a:r>
            <a:endParaRPr lang="en-US" sz="2000" dirty="0">
              <a:solidFill>
                <a:srgbClr val="076C7A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51725" y="6205901"/>
            <a:ext cx="52708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 © 2015|The Mauch Group LLC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3A75E-A929-5740-8392-4379952810F3}"/>
              </a:ext>
            </a:extLst>
          </p:cNvPr>
          <p:cNvSpPr/>
          <p:nvPr/>
        </p:nvSpPr>
        <p:spPr>
          <a:xfrm>
            <a:off x="3294899" y="1685086"/>
            <a:ext cx="5602201" cy="3487828"/>
          </a:xfrm>
          <a:prstGeom prst="rect">
            <a:avLst/>
          </a:prstGeom>
          <a:noFill/>
          <a:ln w="38100">
            <a:solidFill>
              <a:srgbClr val="476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99C6FC-4BE0-5E4C-BB6E-CC4BF0EB3083}"/>
              </a:ext>
            </a:extLst>
          </p:cNvPr>
          <p:cNvSpPr txBox="1"/>
          <p:nvPr/>
        </p:nvSpPr>
        <p:spPr>
          <a:xfrm>
            <a:off x="1424427" y="5460833"/>
            <a:ext cx="948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76C7A"/>
                </a:solidFill>
              </a:rPr>
              <a:t>Customer’s perceived value of a product’s Quality, Cost, and all relevant User Experiences</a:t>
            </a:r>
          </a:p>
          <a:p>
            <a:pPr algn="ctr"/>
            <a:r>
              <a:rPr lang="en-US" sz="2000" dirty="0">
                <a:solidFill>
                  <a:srgbClr val="076C7A"/>
                </a:solidFill>
              </a:rPr>
              <a:t>should equal or exceed process costs</a:t>
            </a:r>
          </a:p>
        </p:txBody>
      </p:sp>
      <p:sp>
        <p:nvSpPr>
          <p:cNvPr id="19" name="Isosceles Triangle 5">
            <a:extLst>
              <a:ext uri="{FF2B5EF4-FFF2-40B4-BE49-F238E27FC236}">
                <a16:creationId xmlns:a16="http://schemas.microsoft.com/office/drawing/2014/main" id="{6BC35CEE-4A64-4143-B0EE-5063BFB0D896}"/>
              </a:ext>
            </a:extLst>
          </p:cNvPr>
          <p:cNvSpPr/>
          <p:nvPr/>
        </p:nvSpPr>
        <p:spPr>
          <a:xfrm>
            <a:off x="5320691" y="4501700"/>
            <a:ext cx="1538845" cy="539617"/>
          </a:xfrm>
          <a:prstGeom prst="triangle">
            <a:avLst/>
          </a:prstGeom>
          <a:solidFill>
            <a:srgbClr val="076C7A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B70E5C-3239-1C47-8B29-DA295E1B9C46}"/>
              </a:ext>
            </a:extLst>
          </p:cNvPr>
          <p:cNvSpPr/>
          <p:nvPr/>
        </p:nvSpPr>
        <p:spPr bwMode="auto">
          <a:xfrm rot="20864273">
            <a:off x="3989277" y="4170896"/>
            <a:ext cx="4309888" cy="192130"/>
          </a:xfrm>
          <a:prstGeom prst="rect">
            <a:avLst/>
          </a:prstGeom>
          <a:solidFill>
            <a:srgbClr val="076C7A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C95FC8-FAC4-2E44-8DAB-03647FB5D951}"/>
              </a:ext>
            </a:extLst>
          </p:cNvPr>
          <p:cNvSpPr/>
          <p:nvPr/>
        </p:nvSpPr>
        <p:spPr bwMode="auto">
          <a:xfrm rot="20851703">
            <a:off x="6191604" y="3290646"/>
            <a:ext cx="1801192" cy="608758"/>
          </a:xfrm>
          <a:prstGeom prst="rect">
            <a:avLst/>
          </a:prstGeom>
          <a:solidFill>
            <a:srgbClr val="3ACD3B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NEEDS</a:t>
            </a:r>
          </a:p>
          <a:p>
            <a:pPr algn="ctr" eaLnBrk="1" hangingPunct="1"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2983-B0E2-6548-A262-AD1E06D8D703}"/>
              </a:ext>
            </a:extLst>
          </p:cNvPr>
          <p:cNvSpPr/>
          <p:nvPr/>
        </p:nvSpPr>
        <p:spPr bwMode="auto">
          <a:xfrm rot="20880140">
            <a:off x="6109913" y="2844348"/>
            <a:ext cx="1723579" cy="383443"/>
          </a:xfrm>
          <a:prstGeom prst="rect">
            <a:avLst/>
          </a:prstGeom>
          <a:solidFill>
            <a:srgbClr val="3ACD3B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WANTS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2BF9C6-30F3-CF4D-A154-E13F8D740CB7}"/>
              </a:ext>
            </a:extLst>
          </p:cNvPr>
          <p:cNvSpPr/>
          <p:nvPr/>
        </p:nvSpPr>
        <p:spPr bwMode="auto">
          <a:xfrm rot="20848453">
            <a:off x="4153929" y="3426147"/>
            <a:ext cx="1799023" cy="441080"/>
          </a:xfrm>
          <a:prstGeom prst="rect">
            <a:avLst/>
          </a:prstGeom>
          <a:solidFill>
            <a:srgbClr val="F06F4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US" sz="1600" b="1" dirty="0">
                <a:solidFill>
                  <a:srgbClr val="000000"/>
                </a:solidFill>
              </a:rPr>
              <a:t>Non-VALUE-ADDED Tasks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CC3B7C-4360-234C-A400-F9B967C75947}"/>
              </a:ext>
            </a:extLst>
          </p:cNvPr>
          <p:cNvSpPr/>
          <p:nvPr/>
        </p:nvSpPr>
        <p:spPr bwMode="auto">
          <a:xfrm rot="20848453">
            <a:off x="3996443" y="2793233"/>
            <a:ext cx="1806105" cy="567589"/>
          </a:xfrm>
          <a:prstGeom prst="rect">
            <a:avLst/>
          </a:prstGeom>
          <a:solidFill>
            <a:srgbClr val="F06F4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67" b="1" dirty="0">
                <a:solidFill>
                  <a:schemeClr val="tx1"/>
                </a:solidFill>
              </a:rPr>
              <a:t>WASTE Tasks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6584DEE7-7DF1-1E48-B972-BBC6E5CC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899" y="2096992"/>
            <a:ext cx="282453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133" b="1" dirty="0">
                <a:solidFill>
                  <a:srgbClr val="000000"/>
                </a:solidFill>
                <a:latin typeface="Corbel" panose="020B0503020204020204" pitchFamily="34" charset="0"/>
              </a:rPr>
              <a:t>Process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F38DA0-3D0C-B74D-BDC3-123C1F90945F}"/>
              </a:ext>
            </a:extLst>
          </p:cNvPr>
          <p:cNvSpPr/>
          <p:nvPr/>
        </p:nvSpPr>
        <p:spPr bwMode="auto">
          <a:xfrm rot="20817087">
            <a:off x="4291739" y="3944339"/>
            <a:ext cx="1804416" cy="412565"/>
          </a:xfrm>
          <a:prstGeom prst="rect">
            <a:avLst/>
          </a:prstGeom>
          <a:solidFill>
            <a:srgbClr val="F06F46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67"/>
              </a:lnSpc>
              <a:defRPr/>
            </a:pPr>
            <a:r>
              <a:rPr lang="en-US" sz="1600" b="1" dirty="0">
                <a:solidFill>
                  <a:srgbClr val="000000"/>
                </a:solidFill>
              </a:rPr>
              <a:t>VALUE-ADDED Tasks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DD10F9AF-4C5B-2040-BA1B-182520D7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27896"/>
            <a:ext cx="28011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133" b="1" dirty="0">
                <a:latin typeface="Corbel" panose="020B0503020204020204" pitchFamily="34" charset="0"/>
              </a:rPr>
              <a:t>Customer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FB938-D5E2-1740-B033-01B1D73974DF}"/>
              </a:ext>
            </a:extLst>
          </p:cNvPr>
          <p:cNvSpPr txBox="1"/>
          <p:nvPr/>
        </p:nvSpPr>
        <p:spPr>
          <a:xfrm>
            <a:off x="651725" y="515473"/>
            <a:ext cx="9156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Identifying </a:t>
            </a:r>
            <a:r>
              <a:rPr lang="en-US" sz="4400" dirty="0">
                <a:solidFill>
                  <a:srgbClr val="ED7D30"/>
                </a:solidFill>
                <a:latin typeface="+mj-lt"/>
                <a:ea typeface="Arial Narrow" charset="0"/>
              </a:rPr>
              <a:t>customer</a:t>
            </a:r>
            <a:r>
              <a:rPr lang="id-ID" sz="4400" dirty="0">
                <a:solidFill>
                  <a:srgbClr val="EF7622"/>
                </a:solidFill>
                <a:latin typeface="+mj-lt"/>
                <a:ea typeface="Arial Narrow" charset="0"/>
              </a:rPr>
              <a:t>’</a:t>
            </a:r>
            <a:r>
              <a:rPr lang="id-ID" sz="4400" dirty="0" err="1">
                <a:solidFill>
                  <a:srgbClr val="EF7622"/>
                </a:solidFill>
                <a:latin typeface="+mj-lt"/>
                <a:ea typeface="Arial Narrow" charset="0"/>
              </a:rPr>
              <a:t>s</a:t>
            </a:r>
            <a:r>
              <a:rPr lang="id-ID" sz="4400" dirty="0">
                <a:solidFill>
                  <a:srgbClr val="EF7622"/>
                </a:solidFill>
                <a:latin typeface="+mj-lt"/>
                <a:ea typeface="Arial Narrow" charset="0"/>
              </a:rPr>
              <a:t> </a:t>
            </a:r>
            <a:r>
              <a:rPr lang="id-ID" sz="4400" dirty="0" err="1">
                <a:solidFill>
                  <a:srgbClr val="EF7622"/>
                </a:solidFill>
                <a:latin typeface="+mj-lt"/>
                <a:ea typeface="Arial Narrow" charset="0"/>
              </a:rPr>
              <a:t>needs</a:t>
            </a:r>
            <a:r>
              <a:rPr lang="id-ID" sz="4400" dirty="0">
                <a:solidFill>
                  <a:srgbClr val="EF7622"/>
                </a:solidFill>
                <a:latin typeface="+mj-lt"/>
                <a:ea typeface="Arial Narrow" charset="0"/>
              </a:rPr>
              <a:t> </a:t>
            </a:r>
            <a:r>
              <a:rPr lang="id-ID" sz="4400" dirty="0" err="1">
                <a:solidFill>
                  <a:srgbClr val="EF7622"/>
                </a:solidFill>
                <a:latin typeface="+mj-lt"/>
                <a:ea typeface="Arial Narrow" charset="0"/>
              </a:rPr>
              <a:t>and</a:t>
            </a:r>
            <a:r>
              <a:rPr lang="id-ID" sz="4400" dirty="0">
                <a:solidFill>
                  <a:srgbClr val="EF7622"/>
                </a:solidFill>
                <a:latin typeface="+mj-lt"/>
                <a:ea typeface="Arial Narrow" charset="0"/>
              </a:rPr>
              <a:t> </a:t>
            </a:r>
            <a:r>
              <a:rPr lang="id-ID" sz="4400" dirty="0" err="1">
                <a:solidFill>
                  <a:srgbClr val="EF7622"/>
                </a:solidFill>
                <a:latin typeface="+mj-lt"/>
                <a:ea typeface="Arial Narrow" charset="0"/>
              </a:rPr>
              <a:t>wants</a:t>
            </a:r>
            <a:endParaRPr lang="en-US" sz="4400" dirty="0">
              <a:solidFill>
                <a:srgbClr val="ED7D30"/>
              </a:solidFill>
              <a:latin typeface="+mj-lt"/>
              <a:ea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4886E2-1708-A049-942E-74CC8B0CC83D}"/>
              </a:ext>
            </a:extLst>
          </p:cNvPr>
          <p:cNvSpPr txBox="1"/>
          <p:nvPr/>
        </p:nvSpPr>
        <p:spPr>
          <a:xfrm>
            <a:off x="2480881" y="2006453"/>
            <a:ext cx="89017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Drill deeper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65948F-D8E0-4840-B990-80A91BDA0A6D}"/>
              </a:ext>
            </a:extLst>
          </p:cNvPr>
          <p:cNvCxnSpPr>
            <a:cxnSpLocks/>
          </p:cNvCxnSpPr>
          <p:nvPr/>
        </p:nvCxnSpPr>
        <p:spPr>
          <a:xfrm flipV="1">
            <a:off x="4510270" y="3116693"/>
            <a:ext cx="4222474" cy="1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03E73B-CF07-5645-9D33-9291F2774AF6}"/>
              </a:ext>
            </a:extLst>
          </p:cNvPr>
          <p:cNvSpPr txBox="1"/>
          <p:nvPr/>
        </p:nvSpPr>
        <p:spPr>
          <a:xfrm>
            <a:off x="5311994" y="3116693"/>
            <a:ext cx="356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76C7A"/>
                </a:solidFill>
              </a:rPr>
              <a:t>understand the cause of a problem</a:t>
            </a:r>
          </a:p>
        </p:txBody>
      </p:sp>
    </p:spTree>
    <p:extLst>
      <p:ext uri="{BB962C8B-B14F-4D97-AF65-F5344CB8AC3E}">
        <p14:creationId xmlns:p14="http://schemas.microsoft.com/office/powerpoint/2010/main" val="134313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9A9F3-DDFC-304A-9700-32A9CA69926C}"/>
              </a:ext>
            </a:extLst>
          </p:cNvPr>
          <p:cNvSpPr txBox="1"/>
          <p:nvPr/>
        </p:nvSpPr>
        <p:spPr>
          <a:xfrm>
            <a:off x="693285" y="1834889"/>
            <a:ext cx="3963586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A3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5 Why’s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4 Lens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76C7A"/>
                </a:solidFill>
              </a:rPr>
              <a:t>Fishbone diagramming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err="1">
                <a:solidFill>
                  <a:srgbClr val="076C7A"/>
                </a:solidFill>
              </a:rPr>
              <a:t>Questionstorming</a:t>
            </a:r>
            <a:endParaRPr lang="en-US" sz="2800" dirty="0">
              <a:solidFill>
                <a:srgbClr val="076C7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FD9FE-3572-6348-859D-EA40D03B4D64}"/>
              </a:ext>
            </a:extLst>
          </p:cNvPr>
          <p:cNvSpPr txBox="1"/>
          <p:nvPr/>
        </p:nvSpPr>
        <p:spPr>
          <a:xfrm>
            <a:off x="593358" y="518401"/>
            <a:ext cx="950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EF762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Practicing root cause analysis techniques</a:t>
            </a:r>
            <a:endParaRPr lang="en-US" sz="4400" dirty="0">
              <a:solidFill>
                <a:srgbClr val="ED7D30"/>
              </a:solidFill>
              <a:latin typeface="+mj-lt"/>
              <a:ea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12243E-4158-964B-877B-B2F330E7B8EA}"/>
              </a:ext>
            </a:extLst>
          </p:cNvPr>
          <p:cNvSpPr txBox="1"/>
          <p:nvPr/>
        </p:nvSpPr>
        <p:spPr>
          <a:xfrm>
            <a:off x="5096759" y="1994878"/>
            <a:ext cx="625042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0"/>
              </a:lnSpc>
            </a:pPr>
            <a:r>
              <a:rPr lang="en-US" sz="14000" b="1" dirty="0">
                <a:solidFill>
                  <a:srgbClr val="ED7D30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Step-up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BFD86-005C-7244-A92D-BAADAA68B73F}"/>
              </a:ext>
            </a:extLst>
          </p:cNvPr>
          <p:cNvCxnSpPr>
            <a:cxnSpLocks/>
          </p:cNvCxnSpPr>
          <p:nvPr/>
        </p:nvCxnSpPr>
        <p:spPr>
          <a:xfrm>
            <a:off x="6319777" y="3116693"/>
            <a:ext cx="3808071" cy="0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72940-AFD1-4F4A-969B-26F2943038B8}"/>
              </a:ext>
            </a:extLst>
          </p:cNvPr>
          <p:cNvSpPr txBox="1"/>
          <p:nvPr/>
        </p:nvSpPr>
        <p:spPr>
          <a:xfrm>
            <a:off x="7810500" y="3105834"/>
            <a:ext cx="249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76C7A"/>
                </a:solidFill>
              </a:rPr>
              <a:t> deliver targeted solutions</a:t>
            </a:r>
          </a:p>
        </p:txBody>
      </p:sp>
    </p:spTree>
    <p:extLst>
      <p:ext uri="{BB962C8B-B14F-4D97-AF65-F5344CB8AC3E}">
        <p14:creationId xmlns:p14="http://schemas.microsoft.com/office/powerpoint/2010/main" val="861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461</Words>
  <Application>Microsoft Macintosh PowerPoint</Application>
  <PresentationFormat>Widescreen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Bangla Sangam MN</vt:lpstr>
      <vt:lpstr>Calibri</vt:lpstr>
      <vt:lpstr>Calibri Light</vt:lpstr>
      <vt:lpstr>Corbel</vt:lpstr>
      <vt:lpstr>Cumulus</vt:lpstr>
      <vt:lpstr>Franklin Gothic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two ways to access the session and presenter evaluations: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P. Mauch</dc:creator>
  <cp:lastModifiedBy>Irene P. Mauch</cp:lastModifiedBy>
  <cp:revision>97</cp:revision>
  <cp:lastPrinted>2019-09-25T00:42:37Z</cp:lastPrinted>
  <dcterms:created xsi:type="dcterms:W3CDTF">2019-09-15T19:32:14Z</dcterms:created>
  <dcterms:modified xsi:type="dcterms:W3CDTF">2019-10-10T00:31:20Z</dcterms:modified>
</cp:coreProperties>
</file>