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69"/>
  </p:notesMasterIdLst>
  <p:sldIdLst>
    <p:sldId id="261" r:id="rId3"/>
    <p:sldId id="262" r:id="rId4"/>
    <p:sldId id="282" r:id="rId5"/>
    <p:sldId id="275" r:id="rId6"/>
    <p:sldId id="283" r:id="rId7"/>
    <p:sldId id="296" r:id="rId8"/>
    <p:sldId id="276" r:id="rId9"/>
    <p:sldId id="288" r:id="rId10"/>
    <p:sldId id="289" r:id="rId11"/>
    <p:sldId id="290" r:id="rId12"/>
    <p:sldId id="291" r:id="rId13"/>
    <p:sldId id="292" r:id="rId14"/>
    <p:sldId id="304" r:id="rId15"/>
    <p:sldId id="305" r:id="rId16"/>
    <p:sldId id="306" r:id="rId17"/>
    <p:sldId id="307" r:id="rId18"/>
    <p:sldId id="303" r:id="rId19"/>
    <p:sldId id="294" r:id="rId20"/>
    <p:sldId id="295" r:id="rId21"/>
    <p:sldId id="339" r:id="rId22"/>
    <p:sldId id="340" r:id="rId23"/>
    <p:sldId id="297" r:id="rId24"/>
    <p:sldId id="298"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1" r:id="rId38"/>
    <p:sldId id="324" r:id="rId39"/>
    <p:sldId id="322" r:id="rId40"/>
    <p:sldId id="323" r:id="rId41"/>
    <p:sldId id="325" r:id="rId42"/>
    <p:sldId id="326" r:id="rId43"/>
    <p:sldId id="327" r:id="rId44"/>
    <p:sldId id="284" r:id="rId45"/>
    <p:sldId id="277" r:id="rId46"/>
    <p:sldId id="328" r:id="rId47"/>
    <p:sldId id="329" r:id="rId48"/>
    <p:sldId id="330" r:id="rId49"/>
    <p:sldId id="331" r:id="rId50"/>
    <p:sldId id="332" r:id="rId51"/>
    <p:sldId id="285" r:id="rId52"/>
    <p:sldId id="278" r:id="rId53"/>
    <p:sldId id="286" r:id="rId54"/>
    <p:sldId id="279" r:id="rId55"/>
    <p:sldId id="302" r:id="rId56"/>
    <p:sldId id="299" r:id="rId57"/>
    <p:sldId id="300" r:id="rId58"/>
    <p:sldId id="301" r:id="rId59"/>
    <p:sldId id="333" r:id="rId60"/>
    <p:sldId id="334" r:id="rId61"/>
    <p:sldId id="335" r:id="rId62"/>
    <p:sldId id="336" r:id="rId63"/>
    <p:sldId id="337" r:id="rId64"/>
    <p:sldId id="338" r:id="rId65"/>
    <p:sldId id="287" r:id="rId66"/>
    <p:sldId id="280" r:id="rId67"/>
    <p:sldId id="274"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94B"/>
    <a:srgbClr val="E84A27"/>
    <a:srgbClr val="131F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50869-1C65-4644-88B1-60775E966B37}" v="154" dt="2019-10-11T18:11:50.5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3" autoAdjust="0"/>
    <p:restoredTop sz="82941" autoAdjust="0"/>
  </p:normalViewPr>
  <p:slideViewPr>
    <p:cSldViewPr snapToGrid="0" snapToObjects="1">
      <p:cViewPr varScale="1">
        <p:scale>
          <a:sx n="64" d="100"/>
          <a:sy n="64" d="100"/>
        </p:scale>
        <p:origin x="1224" y="72"/>
      </p:cViewPr>
      <p:guideLst>
        <p:guide orient="horz" pos="213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microsoft.com/office/2015/10/relationships/revisionInfo" Target="revisionInfo.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B8050869-1C65-4644-88B1-60775E966B37}"/>
    <pc:docChg chg="modSld">
      <pc:chgData name="" userId="" providerId="" clId="Web-{B8050869-1C65-4644-88B1-60775E966B37}" dt="2019-10-11T18:11:50.575" v="152" actId="20577"/>
      <pc:docMkLst>
        <pc:docMk/>
      </pc:docMkLst>
      <pc:sldChg chg="modSp">
        <pc:chgData name="" userId="" providerId="" clId="Web-{B8050869-1C65-4644-88B1-60775E966B37}" dt="2019-10-11T18:01:11.520" v="29" actId="20577"/>
        <pc:sldMkLst>
          <pc:docMk/>
          <pc:sldMk cId="283958670" sldId="275"/>
        </pc:sldMkLst>
        <pc:spChg chg="mod">
          <ac:chgData name="" userId="" providerId="" clId="Web-{B8050869-1C65-4644-88B1-60775E966B37}" dt="2019-10-11T18:00:04.848" v="17" actId="14100"/>
          <ac:spMkLst>
            <pc:docMk/>
            <pc:sldMk cId="283958670" sldId="275"/>
            <ac:spMk id="2" creationId="{66D36834-5469-D24F-9773-DCD8A8D7A69C}"/>
          </ac:spMkLst>
        </pc:spChg>
        <pc:spChg chg="mod">
          <ac:chgData name="" userId="" providerId="" clId="Web-{B8050869-1C65-4644-88B1-60775E966B37}" dt="2019-10-11T18:01:11.520" v="29" actId="20577"/>
          <ac:spMkLst>
            <pc:docMk/>
            <pc:sldMk cId="283958670" sldId="275"/>
            <ac:spMk id="3" creationId="{803DE725-3B37-F445-A5E3-BF452A38B851}"/>
          </ac:spMkLst>
        </pc:spChg>
      </pc:sldChg>
      <pc:sldChg chg="modSp">
        <pc:chgData name="" userId="" providerId="" clId="Web-{B8050869-1C65-4644-88B1-60775E966B37}" dt="2019-10-11T18:11:50.575" v="152" actId="20577"/>
        <pc:sldMkLst>
          <pc:docMk/>
          <pc:sldMk cId="805573563" sldId="278"/>
        </pc:sldMkLst>
        <pc:spChg chg="mod">
          <ac:chgData name="" userId="" providerId="" clId="Web-{B8050869-1C65-4644-88B1-60775E966B37}" dt="2019-10-11T18:11:50.575" v="152" actId="20577"/>
          <ac:spMkLst>
            <pc:docMk/>
            <pc:sldMk cId="805573563" sldId="278"/>
            <ac:spMk id="2" creationId="{00CEA988-191F-704C-A060-2F495C9ECA26}"/>
          </ac:spMkLst>
        </pc:spChg>
        <pc:spChg chg="mod">
          <ac:chgData name="" userId="" providerId="" clId="Web-{B8050869-1C65-4644-88B1-60775E966B37}" dt="2019-10-11T18:11:17.980" v="149" actId="20577"/>
          <ac:spMkLst>
            <pc:docMk/>
            <pc:sldMk cId="805573563" sldId="278"/>
            <ac:spMk id="3" creationId="{3BB0B238-D135-B14B-BFE6-167A836C64B6}"/>
          </ac:spMkLst>
        </pc:spChg>
      </pc:sldChg>
      <pc:sldChg chg="modSp">
        <pc:chgData name="" userId="" providerId="" clId="Web-{B8050869-1C65-4644-88B1-60775E966B37}" dt="2019-10-11T18:09:19.666" v="143" actId="20577"/>
        <pc:sldMkLst>
          <pc:docMk/>
          <pc:sldMk cId="603840316" sldId="280"/>
        </pc:sldMkLst>
        <pc:spChg chg="mod">
          <ac:chgData name="" userId="" providerId="" clId="Web-{B8050869-1C65-4644-88B1-60775E966B37}" dt="2019-10-11T18:09:19.666" v="143" actId="20577"/>
          <ac:spMkLst>
            <pc:docMk/>
            <pc:sldMk cId="603840316" sldId="280"/>
            <ac:spMk id="3" creationId="{80C0DAB9-2327-AA47-A4F3-0783B925F4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EDC5A-1192-424E-8BFB-5F3B3FA39C2D}" type="datetimeFigureOut">
              <a:rPr lang="en-US" smtClean="0"/>
              <a:t>10/14/2019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01778-6CA8-4AE3-9E65-F6B4BDA5ED45}" type="slidenum">
              <a:rPr lang="en-US" smtClean="0"/>
              <a:t>‹#›</a:t>
            </a:fld>
            <a:endParaRPr lang="en-US"/>
          </a:p>
        </p:txBody>
      </p:sp>
    </p:spTree>
    <p:extLst>
      <p:ext uri="{BB962C8B-B14F-4D97-AF65-F5344CB8AC3E}">
        <p14:creationId xmlns:p14="http://schemas.microsoft.com/office/powerpoint/2010/main" val="44213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icrosoft.com/en-us/microsoft-365/blog/wp-content/uploads/sites/2/2016/12/Whats-new-December-2.gi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icrosoft.com/en-us/microsoft-365/blog/2018/05/16/reimagine-accessibility-and-foster-inclusion-in-the-modern-workplac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microsoft.com/en-us/garage/profiles/presentation-translator/" TargetMode="External"/><Relationship Id="rId4" Type="http://schemas.openxmlformats.org/officeDocument/2006/relationships/hyperlink" Target="https://www.microsoft.com/en-us/microsoft-365/blog/wp-content/uploads/sites/2/2016/12/New-to-Office-365-in-December-2-2.p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201778-6CA8-4AE3-9E65-F6B4BDA5ED45}" type="slidenum">
              <a:rPr lang="en-US" smtClean="0"/>
              <a:t>6</a:t>
            </a:fld>
            <a:endParaRPr lang="en-US"/>
          </a:p>
        </p:txBody>
      </p:sp>
    </p:spTree>
    <p:extLst>
      <p:ext uri="{BB962C8B-B14F-4D97-AF65-F5344CB8AC3E}">
        <p14:creationId xmlns:p14="http://schemas.microsoft.com/office/powerpoint/2010/main" val="3179038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https://www.microsoft.com/en-us/microsoft-365/blog/wp-content/uploads/sites/2/2016/12/Whats-new-December-2.gif</a:t>
            </a:r>
            <a:endParaRPr lang="en-US" dirty="0"/>
          </a:p>
        </p:txBody>
      </p:sp>
      <p:sp>
        <p:nvSpPr>
          <p:cNvPr id="4" name="Slide Number Placeholder 3"/>
          <p:cNvSpPr>
            <a:spLocks noGrp="1"/>
          </p:cNvSpPr>
          <p:nvPr>
            <p:ph type="sldNum" sz="quarter" idx="10"/>
          </p:nvPr>
        </p:nvSpPr>
        <p:spPr/>
        <p:txBody>
          <a:bodyPr/>
          <a:lstStyle/>
          <a:p>
            <a:fld id="{B5201778-6CA8-4AE3-9E65-F6B4BDA5ED45}" type="slidenum">
              <a:rPr lang="en-US" smtClean="0"/>
              <a:t>16</a:t>
            </a:fld>
            <a:endParaRPr lang="en-US"/>
          </a:p>
        </p:txBody>
      </p:sp>
    </p:spTree>
    <p:extLst>
      <p:ext uri="{BB962C8B-B14F-4D97-AF65-F5344CB8AC3E}">
        <p14:creationId xmlns:p14="http://schemas.microsoft.com/office/powerpoint/2010/main" val="2703004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201778-6CA8-4AE3-9E65-F6B4BDA5ED45}" type="slidenum">
              <a:rPr lang="en-US" smtClean="0"/>
              <a:t>17</a:t>
            </a:fld>
            <a:endParaRPr lang="en-US"/>
          </a:p>
        </p:txBody>
      </p:sp>
    </p:spTree>
    <p:extLst>
      <p:ext uri="{BB962C8B-B14F-4D97-AF65-F5344CB8AC3E}">
        <p14:creationId xmlns:p14="http://schemas.microsoft.com/office/powerpoint/2010/main" val="417438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https://etext.illinois.edu/</a:t>
            </a:r>
          </a:p>
          <a:p>
            <a:r>
              <a:rPr lang="fr-FR" dirty="0"/>
              <a:t>1:45 - 4:00 (2 </a:t>
            </a:r>
            <a:r>
              <a:rPr lang="fr-FR" dirty="0" err="1"/>
              <a:t>mins</a:t>
            </a:r>
            <a:r>
              <a:rPr lang="fr-FR" dirty="0"/>
              <a:t>. 15 secs)</a:t>
            </a:r>
            <a:endParaRPr lang="en-US" dirty="0"/>
          </a:p>
        </p:txBody>
      </p:sp>
      <p:sp>
        <p:nvSpPr>
          <p:cNvPr id="4" name="Slide Number Placeholder 3"/>
          <p:cNvSpPr>
            <a:spLocks noGrp="1"/>
          </p:cNvSpPr>
          <p:nvPr>
            <p:ph type="sldNum" sz="quarter" idx="10"/>
          </p:nvPr>
        </p:nvSpPr>
        <p:spPr/>
        <p:txBody>
          <a:bodyPr/>
          <a:lstStyle/>
          <a:p>
            <a:fld id="{B5201778-6CA8-4AE3-9E65-F6B4BDA5ED45}" type="slidenum">
              <a:rPr lang="en-US" smtClean="0"/>
              <a:t>18</a:t>
            </a:fld>
            <a:endParaRPr lang="en-US"/>
          </a:p>
        </p:txBody>
      </p:sp>
    </p:spTree>
    <p:extLst>
      <p:ext uri="{BB962C8B-B14F-4D97-AF65-F5344CB8AC3E}">
        <p14:creationId xmlns:p14="http://schemas.microsoft.com/office/powerpoint/2010/main" val="985835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201778-6CA8-4AE3-9E65-F6B4BDA5ED45}" type="slidenum">
              <a:rPr lang="en-US" smtClean="0"/>
              <a:t>24</a:t>
            </a:fld>
            <a:endParaRPr lang="en-US"/>
          </a:p>
        </p:txBody>
      </p:sp>
    </p:spTree>
    <p:extLst>
      <p:ext uri="{BB962C8B-B14F-4D97-AF65-F5344CB8AC3E}">
        <p14:creationId xmlns:p14="http://schemas.microsoft.com/office/powerpoint/2010/main" val="1415172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01778-6CA8-4AE3-9E65-F6B4BDA5ED45}" type="slidenum">
              <a:rPr lang="en-US" smtClean="0"/>
              <a:t>29</a:t>
            </a:fld>
            <a:endParaRPr lang="en-US"/>
          </a:p>
        </p:txBody>
      </p:sp>
    </p:spTree>
    <p:extLst>
      <p:ext uri="{BB962C8B-B14F-4D97-AF65-F5344CB8AC3E}">
        <p14:creationId xmlns:p14="http://schemas.microsoft.com/office/powerpoint/2010/main" val="22601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quickly, UDL provides three major principles based on specific brain networks and inclusive learning considerations that govern what, how, and why we learn. The three principles are provide multiple means of representation, the first principle focused on what we learn; provide multiple means of action and expression, the second principle focused on how we learn; and provide multiple means of engagement, the third principle focused on why we learn. Let’s take a quick look at each of these three UDL principles and some examples of how they can be implemented in instruction. Many of the examples provided are from the CAST Center for Applied Special Technology.</a:t>
            </a:r>
          </a:p>
        </p:txBody>
      </p:sp>
      <p:sp>
        <p:nvSpPr>
          <p:cNvPr id="4" name="Slide Number Placeholder 3"/>
          <p:cNvSpPr>
            <a:spLocks noGrp="1"/>
          </p:cNvSpPr>
          <p:nvPr>
            <p:ph type="sldNum" sz="quarter" idx="10"/>
          </p:nvPr>
        </p:nvSpPr>
        <p:spPr/>
        <p:txBody>
          <a:bodyPr/>
          <a:lstStyle/>
          <a:p>
            <a:fld id="{B5201778-6CA8-4AE3-9E65-F6B4BDA5ED45}" type="slidenum">
              <a:rPr lang="en-US" smtClean="0"/>
              <a:t>7</a:t>
            </a:fld>
            <a:endParaRPr lang="en-US"/>
          </a:p>
        </p:txBody>
      </p:sp>
    </p:spTree>
    <p:extLst>
      <p:ext uri="{BB962C8B-B14F-4D97-AF65-F5344CB8AC3E}">
        <p14:creationId xmlns:p14="http://schemas.microsoft.com/office/powerpoint/2010/main" val="6236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providing multiple means of representation, we offer inclusive learning opportunities by giving learners ways of customizing the way their information is displayed: for example, when we allow learners to control the playback or playback speed of video or the size of text and other visual content. In offering alternatives for auditory information, we can provide text equivalents using captions; and diagrams, charts, or notation with music or sound. For visual information, we can offer alternative text or spoken descriptions for images, animations, and video. These are just a few examples of how we can create a more inclusive learning experience by providing multiple means of representation.</a:t>
            </a:r>
            <a:endParaRPr lang="en-US" dirty="0"/>
          </a:p>
        </p:txBody>
      </p:sp>
      <p:sp>
        <p:nvSpPr>
          <p:cNvPr id="4" name="Slide Number Placeholder 3"/>
          <p:cNvSpPr>
            <a:spLocks noGrp="1"/>
          </p:cNvSpPr>
          <p:nvPr>
            <p:ph type="sldNum" sz="quarter" idx="10"/>
          </p:nvPr>
        </p:nvSpPr>
        <p:spPr/>
        <p:txBody>
          <a:bodyPr/>
          <a:lstStyle/>
          <a:p>
            <a:fld id="{B5201778-6CA8-4AE3-9E65-F6B4BDA5ED45}" type="slidenum">
              <a:rPr lang="en-US" smtClean="0"/>
              <a:t>8</a:t>
            </a:fld>
            <a:endParaRPr lang="en-US"/>
          </a:p>
        </p:txBody>
      </p:sp>
    </p:spTree>
    <p:extLst>
      <p:ext uri="{BB962C8B-B14F-4D97-AF65-F5344CB8AC3E}">
        <p14:creationId xmlns:p14="http://schemas.microsoft.com/office/powerpoint/2010/main" val="381460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providing multiple means of action and expression, we offer inclusive learning opportunities by giving learners different ways of constructing knowledge and expressing what they learn. Some examples include facilitating learning by providing clear explanations for key terms and symbols, connecting new concepts and ideas with learners’ prior knowledge and experience, providing digital text notation like MathML so that math expressions can be rendered audibly, or through Braille in tactile form. Other examples include providing captioning for students who are deaf, which also benefits students for whom English is a second language, as well as some students with learning disabilities. Providing multiple means of expression might involve creating an assignment that allows students to choose one of several ways of demonstrating their learning. For example, an assignment focused on public health campaigns, might invite students to write an essay, or create an infographic, or a video presentation to fulfill the learning objectives of the assignment.</a:t>
            </a:r>
          </a:p>
        </p:txBody>
      </p:sp>
      <p:sp>
        <p:nvSpPr>
          <p:cNvPr id="4" name="Slide Number Placeholder 3"/>
          <p:cNvSpPr>
            <a:spLocks noGrp="1"/>
          </p:cNvSpPr>
          <p:nvPr>
            <p:ph type="sldNum" sz="quarter" idx="10"/>
          </p:nvPr>
        </p:nvSpPr>
        <p:spPr/>
        <p:txBody>
          <a:bodyPr/>
          <a:lstStyle/>
          <a:p>
            <a:fld id="{B5201778-6CA8-4AE3-9E65-F6B4BDA5ED45}" type="slidenum">
              <a:rPr lang="en-US" smtClean="0"/>
              <a:t>9</a:t>
            </a:fld>
            <a:endParaRPr lang="en-US"/>
          </a:p>
        </p:txBody>
      </p:sp>
    </p:spTree>
    <p:extLst>
      <p:ext uri="{BB962C8B-B14F-4D97-AF65-F5344CB8AC3E}">
        <p14:creationId xmlns:p14="http://schemas.microsoft.com/office/powerpoint/2010/main" val="76009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providing multiple means of engagement, we offer inclusive learning through different ways of stimulating students’ interests and motivation for learning. Some examples include chunking content into smaller units that facilitate practice and review, and providing low stakes, repeatable learning checks to help reinforce key concepts and ideas during the learning process. Another example of engagement involves activating students’ prior knowledge early in a lesson by inviting them to relate a concept or topic to current events, their personal experience, or to another concept or topic they learned about previously in the course. For larger projects, you can provide multi-stage assignments that allow students to build on their accumulated learning in the course. Yet another means of engagement involves providing opportunities for collaborative student work. This might include activities like role playing, case studies, debates, or group presentations, or leveraging tools like wikis or social media to facilitate collaborative authoring. Overall, providing multiple means of engagement is all about optimizing the learning experience of students through a variety of delivery methods and assessment strategies that guide and stimulate learning in multiple ways.</a:t>
            </a:r>
            <a:endParaRPr lang="en-US" dirty="0"/>
          </a:p>
          <a:p>
            <a:endParaRPr lang="en-US" dirty="0"/>
          </a:p>
        </p:txBody>
      </p:sp>
      <p:sp>
        <p:nvSpPr>
          <p:cNvPr id="4" name="Slide Number Placeholder 3"/>
          <p:cNvSpPr>
            <a:spLocks noGrp="1"/>
          </p:cNvSpPr>
          <p:nvPr>
            <p:ph type="sldNum" sz="quarter" idx="10"/>
          </p:nvPr>
        </p:nvSpPr>
        <p:spPr/>
        <p:txBody>
          <a:bodyPr/>
          <a:lstStyle/>
          <a:p>
            <a:fld id="{B5201778-6CA8-4AE3-9E65-F6B4BDA5ED45}" type="slidenum">
              <a:rPr lang="en-US" smtClean="0"/>
              <a:t>10</a:t>
            </a:fld>
            <a:endParaRPr lang="en-US"/>
          </a:p>
        </p:txBody>
      </p:sp>
    </p:spTree>
    <p:extLst>
      <p:ext uri="{BB962C8B-B14F-4D97-AF65-F5344CB8AC3E}">
        <p14:creationId xmlns:p14="http://schemas.microsoft.com/office/powerpoint/2010/main" val="131576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adopting universal design principles for learning, you improve the academic experience and make the learning environment and instructional materials more accessible and usable to all students, including students with disabilities. By following UDL principles you ensure that learning content is accessible for a wide range of students with different abilities and learning styles. UDL will also make learning content compatible with a wider range of technologies and allow people to view and interact with content in ways that are best suited to their individual learning strategies. Ultimately, all students benefit from having full access to content and being able to interact with it effectively, regardless of how they access the learning material or what their individual abilities are. </a:t>
            </a:r>
            <a:endParaRPr lang="en-US" dirty="0"/>
          </a:p>
        </p:txBody>
      </p:sp>
      <p:sp>
        <p:nvSpPr>
          <p:cNvPr id="4" name="Slide Number Placeholder 3"/>
          <p:cNvSpPr>
            <a:spLocks noGrp="1"/>
          </p:cNvSpPr>
          <p:nvPr>
            <p:ph type="sldNum" sz="quarter" idx="10"/>
          </p:nvPr>
        </p:nvSpPr>
        <p:spPr/>
        <p:txBody>
          <a:bodyPr/>
          <a:lstStyle/>
          <a:p>
            <a:fld id="{B5201778-6CA8-4AE3-9E65-F6B4BDA5ED45}" type="slidenum">
              <a:rPr lang="en-US" smtClean="0"/>
              <a:t>11</a:t>
            </a:fld>
            <a:endParaRPr lang="en-US"/>
          </a:p>
        </p:txBody>
      </p:sp>
    </p:spTree>
    <p:extLst>
      <p:ext uri="{BB962C8B-B14F-4D97-AF65-F5344CB8AC3E}">
        <p14:creationId xmlns:p14="http://schemas.microsoft.com/office/powerpoint/2010/main" val="405718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201778-6CA8-4AE3-9E65-F6B4BDA5ED45}" type="slidenum">
              <a:rPr lang="en-US" smtClean="0"/>
              <a:t>12</a:t>
            </a:fld>
            <a:endParaRPr lang="en-US"/>
          </a:p>
        </p:txBody>
      </p:sp>
    </p:spTree>
    <p:extLst>
      <p:ext uri="{BB962C8B-B14F-4D97-AF65-F5344CB8AC3E}">
        <p14:creationId xmlns:p14="http://schemas.microsoft.com/office/powerpoint/2010/main" val="3476460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201778-6CA8-4AE3-9E65-F6B4BDA5ED45}" type="slidenum">
              <a:rPr lang="en-US" smtClean="0"/>
              <a:t>13</a:t>
            </a:fld>
            <a:endParaRPr lang="en-US"/>
          </a:p>
        </p:txBody>
      </p:sp>
    </p:spTree>
    <p:extLst>
      <p:ext uri="{BB962C8B-B14F-4D97-AF65-F5344CB8AC3E}">
        <p14:creationId xmlns:p14="http://schemas.microsoft.com/office/powerpoint/2010/main" val="389178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https://www.microsoft.com/en-us/microsoft-365/blog/2018/05/16/reimagine-accessibility-and-foster-inclusion-in-the-modern-workplace/</a:t>
            </a:r>
            <a:endParaRPr lang="en-US" dirty="0">
              <a:hlinkClick r:id="rId4"/>
            </a:endParaRPr>
          </a:p>
          <a:p>
            <a:endParaRPr lang="en-US" dirty="0">
              <a:hlinkClick r:id="rId4"/>
            </a:endParaRPr>
          </a:p>
          <a:p>
            <a:r>
              <a:rPr lang="en-US" dirty="0">
                <a:hlinkClick r:id="rId4"/>
              </a:rPr>
              <a:t>https://www.microsoft.com/en-us/microsoft-365/blog/wp-content/uploads/sites/2/2016/12/New-to-Office-365-in-December-2-2.png</a:t>
            </a:r>
            <a:endParaRPr lang="en-US" dirty="0">
              <a:hlinkClick r:id="rId5"/>
            </a:endParaRPr>
          </a:p>
          <a:p>
            <a:r>
              <a:rPr lang="en-US" dirty="0">
                <a:hlinkClick r:id="rId5"/>
              </a:rPr>
              <a:t>https://www.microsoft.com/en-us/garage/profiles/presentation-translator/</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Live subtitling: Speak in any of the 10 supported speech languages – Arabic, Chinese (Mandarin), English, French, German, Italian, Japanese, Portuguese, Russian and Spanish – and subtitle into any one of the 60+ text translation languages.</a:t>
            </a:r>
            <a:endParaRPr lang="en-US" dirty="0"/>
          </a:p>
        </p:txBody>
      </p:sp>
      <p:sp>
        <p:nvSpPr>
          <p:cNvPr id="4" name="Slide Number Placeholder 3"/>
          <p:cNvSpPr>
            <a:spLocks noGrp="1"/>
          </p:cNvSpPr>
          <p:nvPr>
            <p:ph type="sldNum" sz="quarter" idx="10"/>
          </p:nvPr>
        </p:nvSpPr>
        <p:spPr/>
        <p:txBody>
          <a:bodyPr/>
          <a:lstStyle/>
          <a:p>
            <a:fld id="{B5201778-6CA8-4AE3-9E65-F6B4BDA5ED45}" type="slidenum">
              <a:rPr lang="en-US" smtClean="0"/>
              <a:t>14</a:t>
            </a:fld>
            <a:endParaRPr lang="en-US"/>
          </a:p>
        </p:txBody>
      </p:sp>
    </p:spTree>
    <p:extLst>
      <p:ext uri="{BB962C8B-B14F-4D97-AF65-F5344CB8AC3E}">
        <p14:creationId xmlns:p14="http://schemas.microsoft.com/office/powerpoint/2010/main" val="3978081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68540" y="6169758"/>
            <a:ext cx="1843813" cy="320040"/>
          </a:xfrm>
          <a:prstGeom prst="rect">
            <a:avLst/>
          </a:prstGeom>
        </p:spPr>
      </p:pic>
    </p:spTree>
    <p:extLst>
      <p:ext uri="{BB962C8B-B14F-4D97-AF65-F5344CB8AC3E}">
        <p14:creationId xmlns:p14="http://schemas.microsoft.com/office/powerpoint/2010/main" val="128157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3696D5-D13D-3643-83D1-A37E6B137779}"/>
              </a:ext>
            </a:extLst>
          </p:cNvPr>
          <p:cNvSpPr>
            <a:spLocks noGrp="1"/>
          </p:cNvSpPr>
          <p:nvPr>
            <p:ph type="dt" sz="half" idx="10"/>
          </p:nvPr>
        </p:nvSpPr>
        <p:spPr>
          <a:xfrm>
            <a:off x="628650" y="6356350"/>
            <a:ext cx="2057400" cy="365125"/>
          </a:xfrm>
          <a:prstGeom prst="rect">
            <a:avLst/>
          </a:prstGeom>
        </p:spPr>
        <p:txBody>
          <a:bodyPr/>
          <a:lstStyle/>
          <a:p>
            <a:fld id="{B391363F-6E92-9B4D-BB3E-7FF9FEC4E589}" type="datetimeFigureOut">
              <a:rPr lang="en-US" smtClean="0"/>
              <a:t>10/14/2019</a:t>
            </a:fld>
            <a:endParaRPr lang="en-US"/>
          </a:p>
        </p:txBody>
      </p:sp>
      <p:sp>
        <p:nvSpPr>
          <p:cNvPr id="3" name="Footer Placeholder 2">
            <a:extLst>
              <a:ext uri="{FF2B5EF4-FFF2-40B4-BE49-F238E27FC236}">
                <a16:creationId xmlns:a16="http://schemas.microsoft.com/office/drawing/2014/main" id="{33D5F033-FC00-C84E-A343-DA5C106B82B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71E24F-B156-0249-B9BA-3BA359589D5A}"/>
              </a:ext>
            </a:extLst>
          </p:cNvPr>
          <p:cNvSpPr>
            <a:spLocks noGrp="1"/>
          </p:cNvSpPr>
          <p:nvPr>
            <p:ph type="sldNum" sz="quarter" idx="12"/>
          </p:nvPr>
        </p:nvSpPr>
        <p:spPr>
          <a:xfrm>
            <a:off x="6457950" y="6356350"/>
            <a:ext cx="2057400" cy="365125"/>
          </a:xfrm>
          <a:prstGeom prst="rect">
            <a:avLst/>
          </a:prstGeom>
        </p:spPr>
        <p:txBody>
          <a:bodyPr/>
          <a:lstStyle/>
          <a:p>
            <a:fld id="{B6BA07E0-D62B-8F4E-94C8-1F497EE78A08}" type="slidenum">
              <a:rPr lang="en-US" smtClean="0"/>
              <a:t>‹#›</a:t>
            </a:fld>
            <a:endParaRPr lang="en-US"/>
          </a:p>
        </p:txBody>
      </p:sp>
    </p:spTree>
    <p:extLst>
      <p:ext uri="{BB962C8B-B14F-4D97-AF65-F5344CB8AC3E}">
        <p14:creationId xmlns:p14="http://schemas.microsoft.com/office/powerpoint/2010/main" val="351929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52193-5162-DB4F-B96B-95C487D38E51}"/>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6F989C-0EA8-A147-9ED1-FEDFF35B13B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4C638B-F49C-1842-BE09-F46152E61674}"/>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9179A9-3867-DC4C-94F8-49E471C3585C}"/>
              </a:ext>
            </a:extLst>
          </p:cNvPr>
          <p:cNvSpPr>
            <a:spLocks noGrp="1"/>
          </p:cNvSpPr>
          <p:nvPr>
            <p:ph type="dt" sz="half" idx="10"/>
          </p:nvPr>
        </p:nvSpPr>
        <p:spPr>
          <a:xfrm>
            <a:off x="628650" y="6356350"/>
            <a:ext cx="2057400" cy="365125"/>
          </a:xfrm>
          <a:prstGeom prst="rect">
            <a:avLst/>
          </a:prstGeom>
        </p:spPr>
        <p:txBody>
          <a:bodyPr/>
          <a:lstStyle/>
          <a:p>
            <a:fld id="{B391363F-6E92-9B4D-BB3E-7FF9FEC4E589}" type="datetimeFigureOut">
              <a:rPr lang="en-US" smtClean="0"/>
              <a:t>10/14/2019</a:t>
            </a:fld>
            <a:endParaRPr lang="en-US"/>
          </a:p>
        </p:txBody>
      </p:sp>
      <p:sp>
        <p:nvSpPr>
          <p:cNvPr id="6" name="Footer Placeholder 5">
            <a:extLst>
              <a:ext uri="{FF2B5EF4-FFF2-40B4-BE49-F238E27FC236}">
                <a16:creationId xmlns:a16="http://schemas.microsoft.com/office/drawing/2014/main" id="{DA5B2D37-B0B5-8A43-B4D6-138ED4F0414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171D548-16A8-9649-A2CD-7EE35FCE91D8}"/>
              </a:ext>
            </a:extLst>
          </p:cNvPr>
          <p:cNvSpPr>
            <a:spLocks noGrp="1"/>
          </p:cNvSpPr>
          <p:nvPr>
            <p:ph type="sldNum" sz="quarter" idx="12"/>
          </p:nvPr>
        </p:nvSpPr>
        <p:spPr>
          <a:xfrm>
            <a:off x="6457950" y="6356350"/>
            <a:ext cx="2057400" cy="365125"/>
          </a:xfrm>
          <a:prstGeom prst="rect">
            <a:avLst/>
          </a:prstGeom>
        </p:spPr>
        <p:txBody>
          <a:bodyPr/>
          <a:lstStyle/>
          <a:p>
            <a:fld id="{B6BA07E0-D62B-8F4E-94C8-1F497EE78A08}" type="slidenum">
              <a:rPr lang="en-US" smtClean="0"/>
              <a:t>‹#›</a:t>
            </a:fld>
            <a:endParaRPr lang="en-US"/>
          </a:p>
        </p:txBody>
      </p:sp>
    </p:spTree>
    <p:extLst>
      <p:ext uri="{BB962C8B-B14F-4D97-AF65-F5344CB8AC3E}">
        <p14:creationId xmlns:p14="http://schemas.microsoft.com/office/powerpoint/2010/main" val="2504604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52ABE-285C-724B-9C37-959C1FE47AAD}"/>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F4CD4B-A37F-5441-B8AA-55DA6F2E4BDD}"/>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433B9E-4571-0C4B-83C5-55D9A67ED54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3000B9-9F15-8F44-966A-FAC8E02D49B8}"/>
              </a:ext>
            </a:extLst>
          </p:cNvPr>
          <p:cNvSpPr>
            <a:spLocks noGrp="1"/>
          </p:cNvSpPr>
          <p:nvPr>
            <p:ph type="dt" sz="half" idx="10"/>
          </p:nvPr>
        </p:nvSpPr>
        <p:spPr>
          <a:xfrm>
            <a:off x="628650" y="6356350"/>
            <a:ext cx="2057400" cy="365125"/>
          </a:xfrm>
          <a:prstGeom prst="rect">
            <a:avLst/>
          </a:prstGeom>
        </p:spPr>
        <p:txBody>
          <a:bodyPr/>
          <a:lstStyle/>
          <a:p>
            <a:fld id="{B391363F-6E92-9B4D-BB3E-7FF9FEC4E589}" type="datetimeFigureOut">
              <a:rPr lang="en-US" smtClean="0"/>
              <a:t>10/14/2019</a:t>
            </a:fld>
            <a:endParaRPr lang="en-US"/>
          </a:p>
        </p:txBody>
      </p:sp>
      <p:sp>
        <p:nvSpPr>
          <p:cNvPr id="6" name="Footer Placeholder 5">
            <a:extLst>
              <a:ext uri="{FF2B5EF4-FFF2-40B4-BE49-F238E27FC236}">
                <a16:creationId xmlns:a16="http://schemas.microsoft.com/office/drawing/2014/main" id="{286AD8FB-5249-634D-976B-F1A5EB4CD9B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AD5958-5F8B-B64B-BED6-985521738063}"/>
              </a:ext>
            </a:extLst>
          </p:cNvPr>
          <p:cNvSpPr>
            <a:spLocks noGrp="1"/>
          </p:cNvSpPr>
          <p:nvPr>
            <p:ph type="sldNum" sz="quarter" idx="12"/>
          </p:nvPr>
        </p:nvSpPr>
        <p:spPr>
          <a:xfrm>
            <a:off x="6457950" y="6356350"/>
            <a:ext cx="2057400" cy="365125"/>
          </a:xfrm>
          <a:prstGeom prst="rect">
            <a:avLst/>
          </a:prstGeom>
        </p:spPr>
        <p:txBody>
          <a:bodyPr/>
          <a:lstStyle/>
          <a:p>
            <a:fld id="{B6BA07E0-D62B-8F4E-94C8-1F497EE78A08}" type="slidenum">
              <a:rPr lang="en-US" smtClean="0"/>
              <a:t>‹#›</a:t>
            </a:fld>
            <a:endParaRPr lang="en-US"/>
          </a:p>
        </p:txBody>
      </p:sp>
    </p:spTree>
    <p:extLst>
      <p:ext uri="{BB962C8B-B14F-4D97-AF65-F5344CB8AC3E}">
        <p14:creationId xmlns:p14="http://schemas.microsoft.com/office/powerpoint/2010/main" val="3028051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1F5C2-AB3D-F540-A334-04BF71406E3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DAD6F1-1127-524C-A60A-0367B2F3A20A}"/>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8D4B37-DB9B-884B-AC92-55FE2408574A}"/>
              </a:ext>
            </a:extLst>
          </p:cNvPr>
          <p:cNvSpPr>
            <a:spLocks noGrp="1"/>
          </p:cNvSpPr>
          <p:nvPr>
            <p:ph type="dt" sz="half" idx="10"/>
          </p:nvPr>
        </p:nvSpPr>
        <p:spPr>
          <a:xfrm>
            <a:off x="628650" y="6356350"/>
            <a:ext cx="2057400" cy="365125"/>
          </a:xfrm>
          <a:prstGeom prst="rect">
            <a:avLst/>
          </a:prstGeom>
        </p:spPr>
        <p:txBody>
          <a:bodyPr/>
          <a:lstStyle/>
          <a:p>
            <a:fld id="{B391363F-6E92-9B4D-BB3E-7FF9FEC4E589}" type="datetimeFigureOut">
              <a:rPr lang="en-US" smtClean="0"/>
              <a:t>10/14/2019</a:t>
            </a:fld>
            <a:endParaRPr lang="en-US"/>
          </a:p>
        </p:txBody>
      </p:sp>
      <p:sp>
        <p:nvSpPr>
          <p:cNvPr id="5" name="Footer Placeholder 4">
            <a:extLst>
              <a:ext uri="{FF2B5EF4-FFF2-40B4-BE49-F238E27FC236}">
                <a16:creationId xmlns:a16="http://schemas.microsoft.com/office/drawing/2014/main" id="{811A7AF6-1240-4044-8AC9-99B54D1D674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C1588D-92C5-1B43-B5CF-02422EDE0F94}"/>
              </a:ext>
            </a:extLst>
          </p:cNvPr>
          <p:cNvSpPr>
            <a:spLocks noGrp="1"/>
          </p:cNvSpPr>
          <p:nvPr>
            <p:ph type="sldNum" sz="quarter" idx="12"/>
          </p:nvPr>
        </p:nvSpPr>
        <p:spPr>
          <a:xfrm>
            <a:off x="6457950" y="6356350"/>
            <a:ext cx="2057400" cy="365125"/>
          </a:xfrm>
          <a:prstGeom prst="rect">
            <a:avLst/>
          </a:prstGeom>
        </p:spPr>
        <p:txBody>
          <a:bodyPr/>
          <a:lstStyle/>
          <a:p>
            <a:fld id="{B6BA07E0-D62B-8F4E-94C8-1F497EE78A08}" type="slidenum">
              <a:rPr lang="en-US" smtClean="0"/>
              <a:t>‹#›</a:t>
            </a:fld>
            <a:endParaRPr lang="en-US"/>
          </a:p>
        </p:txBody>
      </p:sp>
    </p:spTree>
    <p:extLst>
      <p:ext uri="{BB962C8B-B14F-4D97-AF65-F5344CB8AC3E}">
        <p14:creationId xmlns:p14="http://schemas.microsoft.com/office/powerpoint/2010/main" val="2023031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B7EB63-C290-3D44-AE24-8D916C7AB98C}"/>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D42804-95A2-974F-AC43-F52A5CD7F4C3}"/>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E2835-CF41-5D45-8B57-3CA548E86612}"/>
              </a:ext>
            </a:extLst>
          </p:cNvPr>
          <p:cNvSpPr>
            <a:spLocks noGrp="1"/>
          </p:cNvSpPr>
          <p:nvPr>
            <p:ph type="dt" sz="half" idx="10"/>
          </p:nvPr>
        </p:nvSpPr>
        <p:spPr>
          <a:xfrm>
            <a:off x="628650" y="6356350"/>
            <a:ext cx="2057400" cy="365125"/>
          </a:xfrm>
          <a:prstGeom prst="rect">
            <a:avLst/>
          </a:prstGeom>
        </p:spPr>
        <p:txBody>
          <a:bodyPr/>
          <a:lstStyle/>
          <a:p>
            <a:fld id="{B391363F-6E92-9B4D-BB3E-7FF9FEC4E589}" type="datetimeFigureOut">
              <a:rPr lang="en-US" smtClean="0"/>
              <a:t>10/14/2019</a:t>
            </a:fld>
            <a:endParaRPr lang="en-US"/>
          </a:p>
        </p:txBody>
      </p:sp>
      <p:sp>
        <p:nvSpPr>
          <p:cNvPr id="5" name="Footer Placeholder 4">
            <a:extLst>
              <a:ext uri="{FF2B5EF4-FFF2-40B4-BE49-F238E27FC236}">
                <a16:creationId xmlns:a16="http://schemas.microsoft.com/office/drawing/2014/main" id="{704A68E9-C21D-CD44-8DC2-BF204567410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7EB225-533C-3849-9DDC-EA1EAA4DA6BD}"/>
              </a:ext>
            </a:extLst>
          </p:cNvPr>
          <p:cNvSpPr>
            <a:spLocks noGrp="1"/>
          </p:cNvSpPr>
          <p:nvPr>
            <p:ph type="sldNum" sz="quarter" idx="12"/>
          </p:nvPr>
        </p:nvSpPr>
        <p:spPr>
          <a:xfrm>
            <a:off x="6457950" y="6356350"/>
            <a:ext cx="2057400" cy="365125"/>
          </a:xfrm>
          <a:prstGeom prst="rect">
            <a:avLst/>
          </a:prstGeom>
        </p:spPr>
        <p:txBody>
          <a:bodyPr/>
          <a:lstStyle/>
          <a:p>
            <a:fld id="{B6BA07E0-D62B-8F4E-94C8-1F497EE78A08}" type="slidenum">
              <a:rPr lang="en-US" smtClean="0"/>
              <a:t>‹#›</a:t>
            </a:fld>
            <a:endParaRPr lang="en-US"/>
          </a:p>
        </p:txBody>
      </p:sp>
    </p:spTree>
    <p:extLst>
      <p:ext uri="{BB962C8B-B14F-4D97-AF65-F5344CB8AC3E}">
        <p14:creationId xmlns:p14="http://schemas.microsoft.com/office/powerpoint/2010/main" val="260299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7ABD-7D99-0643-9580-65E83F4198DF}"/>
              </a:ext>
            </a:extLst>
          </p:cNvPr>
          <p:cNvSpPr>
            <a:spLocks noGrp="1"/>
          </p:cNvSpPr>
          <p:nvPr>
            <p:ph type="title"/>
          </p:nvPr>
        </p:nvSpPr>
        <p:spPr>
          <a:xfrm>
            <a:off x="628650" y="365126"/>
            <a:ext cx="7886700" cy="817632"/>
          </a:xfrm>
          <a:prstGeom prst="rect">
            <a:avLst/>
          </a:prstGeom>
        </p:spPr>
        <p:txBody>
          <a:bodyPr/>
          <a:lstStyle>
            <a:lvl1pPr algn="l">
              <a:defRPr sz="3800" b="1" i="0" baseline="0">
                <a:solidFill>
                  <a:srgbClr val="E84A27"/>
                </a:solidFill>
                <a:latin typeface="Georgia" panose="02040502050405020303" pitchFamily="18"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A2A5389E-8D5B-0045-87A0-1C70229ECF78}"/>
              </a:ext>
            </a:extLst>
          </p:cNvPr>
          <p:cNvSpPr>
            <a:spLocks noGrp="1"/>
          </p:cNvSpPr>
          <p:nvPr>
            <p:ph sz="quarter" idx="10"/>
          </p:nvPr>
        </p:nvSpPr>
        <p:spPr>
          <a:xfrm>
            <a:off x="628650" y="1481138"/>
            <a:ext cx="7886700" cy="4154487"/>
          </a:xfrm>
          <a:prstGeom prst="rect">
            <a:avLst/>
          </a:prstGeom>
        </p:spPr>
        <p:txBody>
          <a:bodyPr/>
          <a:lstStyle>
            <a:lvl1pPr>
              <a:buClr>
                <a:srgbClr val="E84A27"/>
              </a:buClr>
              <a:defRPr sz="2800" baseline="0"/>
            </a:lvl1pPr>
            <a:lvl2pPr marL="742950" indent="-285750">
              <a:buClr>
                <a:srgbClr val="E84A27"/>
              </a:buClr>
              <a:buSzPct val="80000"/>
              <a:buFont typeface="Courier New" panose="02070309020205020404" pitchFamily="49" charset="0"/>
              <a:buChar char="o"/>
              <a:defRPr sz="2400" baseline="0"/>
            </a:lvl2pPr>
            <a:lvl3pPr marL="1143000" indent="-228600">
              <a:buClr>
                <a:srgbClr val="E84A27"/>
              </a:buClr>
              <a:buFont typeface="Wingdings" pitchFamily="2" charset="2"/>
              <a:buChar char="§"/>
              <a:defRPr sz="2200" baseline="0"/>
            </a:lvl3pPr>
            <a:lvl4pPr marL="1371600" indent="0">
              <a:buNone/>
              <a:defRPr/>
            </a:lvl4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34026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889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D8B1-E321-2F43-86EF-F2F71630970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5A87AF-E894-914C-86B3-D1AEF8CD95B5}"/>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66F852-EDB5-A147-A376-0C1F018CF35C}"/>
              </a:ext>
            </a:extLst>
          </p:cNvPr>
          <p:cNvSpPr>
            <a:spLocks noGrp="1"/>
          </p:cNvSpPr>
          <p:nvPr>
            <p:ph type="dt" sz="half" idx="10"/>
          </p:nvPr>
        </p:nvSpPr>
        <p:spPr>
          <a:xfrm>
            <a:off x="628650" y="6356350"/>
            <a:ext cx="2057400" cy="365125"/>
          </a:xfrm>
          <a:prstGeom prst="rect">
            <a:avLst/>
          </a:prstGeom>
        </p:spPr>
        <p:txBody>
          <a:bodyPr/>
          <a:lstStyle/>
          <a:p>
            <a:fld id="{B391363F-6E92-9B4D-BB3E-7FF9FEC4E589}" type="datetimeFigureOut">
              <a:rPr lang="en-US" smtClean="0"/>
              <a:t>10/14/2019</a:t>
            </a:fld>
            <a:endParaRPr lang="en-US"/>
          </a:p>
        </p:txBody>
      </p:sp>
      <p:sp>
        <p:nvSpPr>
          <p:cNvPr id="5" name="Footer Placeholder 4">
            <a:extLst>
              <a:ext uri="{FF2B5EF4-FFF2-40B4-BE49-F238E27FC236}">
                <a16:creationId xmlns:a16="http://schemas.microsoft.com/office/drawing/2014/main" id="{9D7FC874-C697-624B-8708-AFAA2B0CD0F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A43A33-1E17-9C48-AD38-3757415C2FE2}"/>
              </a:ext>
            </a:extLst>
          </p:cNvPr>
          <p:cNvSpPr>
            <a:spLocks noGrp="1"/>
          </p:cNvSpPr>
          <p:nvPr>
            <p:ph type="sldNum" sz="quarter" idx="12"/>
          </p:nvPr>
        </p:nvSpPr>
        <p:spPr>
          <a:xfrm>
            <a:off x="6457950" y="6356350"/>
            <a:ext cx="2057400" cy="365125"/>
          </a:xfrm>
          <a:prstGeom prst="rect">
            <a:avLst/>
          </a:prstGeom>
        </p:spPr>
        <p:txBody>
          <a:bodyPr/>
          <a:lstStyle/>
          <a:p>
            <a:fld id="{B6BA07E0-D62B-8F4E-94C8-1F497EE78A08}" type="slidenum">
              <a:rPr lang="en-US" smtClean="0"/>
              <a:t>‹#›</a:t>
            </a:fld>
            <a:endParaRPr lang="en-US"/>
          </a:p>
        </p:txBody>
      </p:sp>
    </p:spTree>
    <p:extLst>
      <p:ext uri="{BB962C8B-B14F-4D97-AF65-F5344CB8AC3E}">
        <p14:creationId xmlns:p14="http://schemas.microsoft.com/office/powerpoint/2010/main" val="45076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9C324-1DAC-104E-A4B9-880E9DF4BBB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E736F75-BB7A-8842-A911-25F2F5AD4DAD}"/>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29FE99-861C-C84E-8FBA-A433898F09C4}"/>
              </a:ext>
            </a:extLst>
          </p:cNvPr>
          <p:cNvSpPr>
            <a:spLocks noGrp="1"/>
          </p:cNvSpPr>
          <p:nvPr>
            <p:ph type="dt" sz="half" idx="10"/>
          </p:nvPr>
        </p:nvSpPr>
        <p:spPr>
          <a:xfrm>
            <a:off x="628650" y="6356350"/>
            <a:ext cx="2057400" cy="365125"/>
          </a:xfrm>
          <a:prstGeom prst="rect">
            <a:avLst/>
          </a:prstGeom>
        </p:spPr>
        <p:txBody>
          <a:bodyPr/>
          <a:lstStyle/>
          <a:p>
            <a:fld id="{B391363F-6E92-9B4D-BB3E-7FF9FEC4E589}" type="datetimeFigureOut">
              <a:rPr lang="en-US" smtClean="0"/>
              <a:t>10/14/2019</a:t>
            </a:fld>
            <a:endParaRPr lang="en-US"/>
          </a:p>
        </p:txBody>
      </p:sp>
      <p:sp>
        <p:nvSpPr>
          <p:cNvPr id="5" name="Footer Placeholder 4">
            <a:extLst>
              <a:ext uri="{FF2B5EF4-FFF2-40B4-BE49-F238E27FC236}">
                <a16:creationId xmlns:a16="http://schemas.microsoft.com/office/drawing/2014/main" id="{9217BB1A-2E8E-B74E-9C4F-BBE811A4319F}"/>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F4EB11-C70A-5F48-9411-D2290E6F950D}"/>
              </a:ext>
            </a:extLst>
          </p:cNvPr>
          <p:cNvSpPr>
            <a:spLocks noGrp="1"/>
          </p:cNvSpPr>
          <p:nvPr>
            <p:ph type="sldNum" sz="quarter" idx="12"/>
          </p:nvPr>
        </p:nvSpPr>
        <p:spPr>
          <a:xfrm>
            <a:off x="6457950" y="6356350"/>
            <a:ext cx="2057400" cy="365125"/>
          </a:xfrm>
          <a:prstGeom prst="rect">
            <a:avLst/>
          </a:prstGeom>
        </p:spPr>
        <p:txBody>
          <a:bodyPr/>
          <a:lstStyle/>
          <a:p>
            <a:fld id="{B6BA07E0-D62B-8F4E-94C8-1F497EE78A08}" type="slidenum">
              <a:rPr lang="en-US" smtClean="0"/>
              <a:t>‹#›</a:t>
            </a:fld>
            <a:endParaRPr lang="en-US"/>
          </a:p>
        </p:txBody>
      </p:sp>
    </p:spTree>
    <p:extLst>
      <p:ext uri="{BB962C8B-B14F-4D97-AF65-F5344CB8AC3E}">
        <p14:creationId xmlns:p14="http://schemas.microsoft.com/office/powerpoint/2010/main" val="1114597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3B07D-8AE9-4948-936F-267B2F1259C2}"/>
              </a:ext>
            </a:extLst>
          </p:cNvPr>
          <p:cNvSpPr>
            <a:spLocks noGrp="1"/>
          </p:cNvSpPr>
          <p:nvPr>
            <p:ph type="title"/>
          </p:nvPr>
        </p:nvSpPr>
        <p:spPr>
          <a:xfrm>
            <a:off x="623888" y="1709738"/>
            <a:ext cx="7886700" cy="2852737"/>
          </a:xfrm>
          <a:prstGeom prst="rect">
            <a:avLst/>
          </a:prstGeom>
        </p:spPr>
        <p:txBody>
          <a:bodyPr anchor="t"/>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7B7059AA-3EF8-CA46-8405-0EF7B0AD8CBF}"/>
              </a:ext>
            </a:extLst>
          </p:cNvPr>
          <p:cNvSpPr>
            <a:spLocks noGrp="1"/>
          </p:cNvSpPr>
          <p:nvPr>
            <p:ph type="body" idx="1"/>
          </p:nvPr>
        </p:nvSpPr>
        <p:spPr>
          <a:xfrm>
            <a:off x="623888" y="4589463"/>
            <a:ext cx="7886700" cy="1500187"/>
          </a:xfrm>
          <a:prstGeom prst="rect">
            <a:avLst/>
          </a:prstGeom>
        </p:spPr>
        <p:txBody>
          <a:bodyPr/>
          <a:lstStyle>
            <a:lvl1pPr marL="0" indent="0" algn="ctr">
              <a:buNone/>
              <a:defRPr sz="2400" b="1" i="0" baseline="0">
                <a:solidFill>
                  <a:srgbClr val="13294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F06CCBB1-6917-934A-A0F7-7C348871ED99}"/>
              </a:ext>
            </a:extLst>
          </p:cNvPr>
          <p:cNvSpPr>
            <a:spLocks noGrp="1"/>
          </p:cNvSpPr>
          <p:nvPr>
            <p:ph type="dt" sz="half" idx="10"/>
          </p:nvPr>
        </p:nvSpPr>
        <p:spPr>
          <a:xfrm>
            <a:off x="628650" y="6356350"/>
            <a:ext cx="2057400" cy="365125"/>
          </a:xfrm>
          <a:prstGeom prst="rect">
            <a:avLst/>
          </a:prstGeom>
        </p:spPr>
        <p:txBody>
          <a:bodyPr/>
          <a:lstStyle/>
          <a:p>
            <a:fld id="{B391363F-6E92-9B4D-BB3E-7FF9FEC4E589}" type="datetimeFigureOut">
              <a:rPr lang="en-US" smtClean="0"/>
              <a:t>10/14/2019</a:t>
            </a:fld>
            <a:endParaRPr lang="en-US"/>
          </a:p>
        </p:txBody>
      </p:sp>
      <p:sp>
        <p:nvSpPr>
          <p:cNvPr id="5" name="Footer Placeholder 4">
            <a:extLst>
              <a:ext uri="{FF2B5EF4-FFF2-40B4-BE49-F238E27FC236}">
                <a16:creationId xmlns:a16="http://schemas.microsoft.com/office/drawing/2014/main" id="{423A453B-8D55-D24D-8213-D60ECBD066A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7EFFEB-1587-0743-912D-3C21C16FB623}"/>
              </a:ext>
            </a:extLst>
          </p:cNvPr>
          <p:cNvSpPr>
            <a:spLocks noGrp="1"/>
          </p:cNvSpPr>
          <p:nvPr>
            <p:ph type="sldNum" sz="quarter" idx="12"/>
          </p:nvPr>
        </p:nvSpPr>
        <p:spPr>
          <a:xfrm>
            <a:off x="6457950" y="6356350"/>
            <a:ext cx="2057400" cy="365125"/>
          </a:xfrm>
          <a:prstGeom prst="rect">
            <a:avLst/>
          </a:prstGeom>
        </p:spPr>
        <p:txBody>
          <a:bodyPr/>
          <a:lstStyle/>
          <a:p>
            <a:fld id="{B6BA07E0-D62B-8F4E-94C8-1F497EE78A08}" type="slidenum">
              <a:rPr lang="en-US" smtClean="0"/>
              <a:t>‹#›</a:t>
            </a:fld>
            <a:endParaRPr lang="en-US"/>
          </a:p>
        </p:txBody>
      </p:sp>
    </p:spTree>
    <p:extLst>
      <p:ext uri="{BB962C8B-B14F-4D97-AF65-F5344CB8AC3E}">
        <p14:creationId xmlns:p14="http://schemas.microsoft.com/office/powerpoint/2010/main" val="407584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5813-3C07-134D-A20B-49C2F7D1777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D3673B-5345-2C4F-AECF-10EE57CDE8C9}"/>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3B7A66-0696-3143-9C59-1A592C49EA5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8AB703-7B9D-694E-8888-60035BD672FE}"/>
              </a:ext>
            </a:extLst>
          </p:cNvPr>
          <p:cNvSpPr>
            <a:spLocks noGrp="1"/>
          </p:cNvSpPr>
          <p:nvPr>
            <p:ph type="dt" sz="half" idx="10"/>
          </p:nvPr>
        </p:nvSpPr>
        <p:spPr>
          <a:xfrm>
            <a:off x="628650" y="6356350"/>
            <a:ext cx="2057400" cy="365125"/>
          </a:xfrm>
          <a:prstGeom prst="rect">
            <a:avLst/>
          </a:prstGeom>
        </p:spPr>
        <p:txBody>
          <a:bodyPr/>
          <a:lstStyle/>
          <a:p>
            <a:fld id="{B391363F-6E92-9B4D-BB3E-7FF9FEC4E589}" type="datetimeFigureOut">
              <a:rPr lang="en-US" smtClean="0"/>
              <a:t>10/14/2019</a:t>
            </a:fld>
            <a:endParaRPr lang="en-US"/>
          </a:p>
        </p:txBody>
      </p:sp>
      <p:sp>
        <p:nvSpPr>
          <p:cNvPr id="6" name="Footer Placeholder 5">
            <a:extLst>
              <a:ext uri="{FF2B5EF4-FFF2-40B4-BE49-F238E27FC236}">
                <a16:creationId xmlns:a16="http://schemas.microsoft.com/office/drawing/2014/main" id="{B0C4DA72-C810-8948-AF41-6525A4ACD03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1FFC4F1-275C-DC46-A221-3E641A493568}"/>
              </a:ext>
            </a:extLst>
          </p:cNvPr>
          <p:cNvSpPr>
            <a:spLocks noGrp="1"/>
          </p:cNvSpPr>
          <p:nvPr>
            <p:ph type="sldNum" sz="quarter" idx="12"/>
          </p:nvPr>
        </p:nvSpPr>
        <p:spPr>
          <a:xfrm>
            <a:off x="6457950" y="6356350"/>
            <a:ext cx="2057400" cy="365125"/>
          </a:xfrm>
          <a:prstGeom prst="rect">
            <a:avLst/>
          </a:prstGeom>
        </p:spPr>
        <p:txBody>
          <a:bodyPr/>
          <a:lstStyle/>
          <a:p>
            <a:fld id="{B6BA07E0-D62B-8F4E-94C8-1F497EE78A08}" type="slidenum">
              <a:rPr lang="en-US" smtClean="0"/>
              <a:t>‹#›</a:t>
            </a:fld>
            <a:endParaRPr lang="en-US"/>
          </a:p>
        </p:txBody>
      </p:sp>
    </p:spTree>
    <p:extLst>
      <p:ext uri="{BB962C8B-B14F-4D97-AF65-F5344CB8AC3E}">
        <p14:creationId xmlns:p14="http://schemas.microsoft.com/office/powerpoint/2010/main" val="48129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9651F-3639-C14D-8D48-079D5F967461}"/>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01C8D17-BD59-E44A-A501-3621B5E16076}"/>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AE6110-1AE3-2840-AB93-4C8A45245F84}"/>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9DDB1C-9804-8C49-BA24-3B0E1A6A4392}"/>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5B4147-F3D3-BF4B-A641-E4AE0ADD569A}"/>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4E72C-7223-FD41-BDC0-5BD9404BDCDC}"/>
              </a:ext>
            </a:extLst>
          </p:cNvPr>
          <p:cNvSpPr>
            <a:spLocks noGrp="1"/>
          </p:cNvSpPr>
          <p:nvPr>
            <p:ph type="dt" sz="half" idx="10"/>
          </p:nvPr>
        </p:nvSpPr>
        <p:spPr>
          <a:xfrm>
            <a:off x="628650" y="6356350"/>
            <a:ext cx="2057400" cy="365125"/>
          </a:xfrm>
          <a:prstGeom prst="rect">
            <a:avLst/>
          </a:prstGeom>
        </p:spPr>
        <p:txBody>
          <a:bodyPr/>
          <a:lstStyle/>
          <a:p>
            <a:fld id="{B391363F-6E92-9B4D-BB3E-7FF9FEC4E589}" type="datetimeFigureOut">
              <a:rPr lang="en-US" smtClean="0"/>
              <a:t>10/14/2019</a:t>
            </a:fld>
            <a:endParaRPr lang="en-US"/>
          </a:p>
        </p:txBody>
      </p:sp>
      <p:sp>
        <p:nvSpPr>
          <p:cNvPr id="8" name="Footer Placeholder 7">
            <a:extLst>
              <a:ext uri="{FF2B5EF4-FFF2-40B4-BE49-F238E27FC236}">
                <a16:creationId xmlns:a16="http://schemas.microsoft.com/office/drawing/2014/main" id="{F8F15611-9EE2-9645-9678-73C2ED24C37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41420AD-E073-AC49-9912-BE49412F0F46}"/>
              </a:ext>
            </a:extLst>
          </p:cNvPr>
          <p:cNvSpPr>
            <a:spLocks noGrp="1"/>
          </p:cNvSpPr>
          <p:nvPr>
            <p:ph type="sldNum" sz="quarter" idx="12"/>
          </p:nvPr>
        </p:nvSpPr>
        <p:spPr>
          <a:xfrm>
            <a:off x="6457950" y="6356350"/>
            <a:ext cx="2057400" cy="365125"/>
          </a:xfrm>
          <a:prstGeom prst="rect">
            <a:avLst/>
          </a:prstGeom>
        </p:spPr>
        <p:txBody>
          <a:bodyPr/>
          <a:lstStyle/>
          <a:p>
            <a:fld id="{B6BA07E0-D62B-8F4E-94C8-1F497EE78A08}" type="slidenum">
              <a:rPr lang="en-US" smtClean="0"/>
              <a:t>‹#›</a:t>
            </a:fld>
            <a:endParaRPr lang="en-US"/>
          </a:p>
        </p:txBody>
      </p:sp>
    </p:spTree>
    <p:extLst>
      <p:ext uri="{BB962C8B-B14F-4D97-AF65-F5344CB8AC3E}">
        <p14:creationId xmlns:p14="http://schemas.microsoft.com/office/powerpoint/2010/main" val="41355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AB74-324B-0A4C-B262-4CFB60F9E210}"/>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3167B7-6152-E042-B965-0AAF3E0AFDA6}"/>
              </a:ext>
            </a:extLst>
          </p:cNvPr>
          <p:cNvSpPr>
            <a:spLocks noGrp="1"/>
          </p:cNvSpPr>
          <p:nvPr>
            <p:ph type="dt" sz="half" idx="10"/>
          </p:nvPr>
        </p:nvSpPr>
        <p:spPr>
          <a:xfrm>
            <a:off x="628650" y="6356350"/>
            <a:ext cx="2057400" cy="365125"/>
          </a:xfrm>
          <a:prstGeom prst="rect">
            <a:avLst/>
          </a:prstGeom>
        </p:spPr>
        <p:txBody>
          <a:bodyPr/>
          <a:lstStyle/>
          <a:p>
            <a:fld id="{B391363F-6E92-9B4D-BB3E-7FF9FEC4E589}" type="datetimeFigureOut">
              <a:rPr lang="en-US" smtClean="0"/>
              <a:t>10/14/2019</a:t>
            </a:fld>
            <a:endParaRPr lang="en-US"/>
          </a:p>
        </p:txBody>
      </p:sp>
      <p:sp>
        <p:nvSpPr>
          <p:cNvPr id="4" name="Footer Placeholder 3">
            <a:extLst>
              <a:ext uri="{FF2B5EF4-FFF2-40B4-BE49-F238E27FC236}">
                <a16:creationId xmlns:a16="http://schemas.microsoft.com/office/drawing/2014/main" id="{FDC9BA70-1068-6243-AB1E-3967CCB3E5B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C45BD82-B952-404E-8C06-B38533872A7E}"/>
              </a:ext>
            </a:extLst>
          </p:cNvPr>
          <p:cNvSpPr>
            <a:spLocks noGrp="1"/>
          </p:cNvSpPr>
          <p:nvPr>
            <p:ph type="sldNum" sz="quarter" idx="12"/>
          </p:nvPr>
        </p:nvSpPr>
        <p:spPr>
          <a:xfrm>
            <a:off x="6457950" y="6356350"/>
            <a:ext cx="2057400" cy="365125"/>
          </a:xfrm>
          <a:prstGeom prst="rect">
            <a:avLst/>
          </a:prstGeom>
        </p:spPr>
        <p:txBody>
          <a:bodyPr/>
          <a:lstStyle/>
          <a:p>
            <a:fld id="{B6BA07E0-D62B-8F4E-94C8-1F497EE78A08}" type="slidenum">
              <a:rPr lang="en-US" smtClean="0"/>
              <a:t>‹#›</a:t>
            </a:fld>
            <a:endParaRPr lang="en-US"/>
          </a:p>
        </p:txBody>
      </p:sp>
    </p:spTree>
    <p:extLst>
      <p:ext uri="{BB962C8B-B14F-4D97-AF65-F5344CB8AC3E}">
        <p14:creationId xmlns:p14="http://schemas.microsoft.com/office/powerpoint/2010/main" val="3700812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e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08892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9"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13294B"/>
            </a:gs>
            <a:gs pos="83000">
              <a:schemeClr val="accent1">
                <a:lumMod val="45000"/>
                <a:lumOff val="55000"/>
              </a:schemeClr>
            </a:gs>
            <a:gs pos="100000">
              <a:schemeClr val="accent1">
                <a:lumMod val="16000"/>
                <a:lumOff val="84000"/>
              </a:schemeClr>
            </a:gs>
          </a:gsLst>
          <a:lin ang="5400000" scaled="1"/>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1BDD87-11E0-B84A-B5A8-E4417C3551C9}"/>
              </a:ext>
            </a:extLst>
          </p:cNvPr>
          <p:cNvSpPr/>
          <p:nvPr userDrawn="1"/>
        </p:nvSpPr>
        <p:spPr>
          <a:xfrm>
            <a:off x="0" y="6137753"/>
            <a:ext cx="9144000" cy="720247"/>
          </a:xfrm>
          <a:prstGeom prst="rect">
            <a:avLst/>
          </a:prstGeom>
          <a:solidFill>
            <a:srgbClr val="1329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D3B986C-8A7B-4E43-9D61-864F2F064B60}"/>
              </a:ext>
            </a:extLst>
          </p:cNvPr>
          <p:cNvPicPr>
            <a:picLocks noChangeAspect="1"/>
          </p:cNvPicPr>
          <p:nvPr userDrawn="1"/>
        </p:nvPicPr>
        <p:blipFill>
          <a:blip r:embed="rId13"/>
          <a:stretch>
            <a:fillRect/>
          </a:stretch>
        </p:blipFill>
        <p:spPr>
          <a:xfrm>
            <a:off x="320110" y="6321903"/>
            <a:ext cx="268613" cy="331569"/>
          </a:xfrm>
          <a:prstGeom prst="rect">
            <a:avLst/>
          </a:prstGeom>
        </p:spPr>
      </p:pic>
      <p:sp>
        <p:nvSpPr>
          <p:cNvPr id="10" name="Title Placeholder 9">
            <a:extLst>
              <a:ext uri="{FF2B5EF4-FFF2-40B4-BE49-F238E27FC236}">
                <a16:creationId xmlns:a16="http://schemas.microsoft.com/office/drawing/2014/main" id="{9DA2E033-0C32-B040-8D37-9CA4C4180E31}"/>
              </a:ext>
            </a:extLst>
          </p:cNvPr>
          <p:cNvSpPr>
            <a:spLocks noGrp="1"/>
          </p:cNvSpPr>
          <p:nvPr>
            <p:ph type="title"/>
          </p:nvPr>
        </p:nvSpPr>
        <p:spPr>
          <a:xfrm>
            <a:off x="588723" y="1979112"/>
            <a:ext cx="7886700" cy="2112669"/>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422185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b="1" i="0" kern="1200" baseline="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way.office.com/T5SqvROCBs9LTJbV?ref=ema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etext.illinois.edu/"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itg.disability.illinois.edu/presentations/2019-10-workshop/slide1.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classtranscribe@Illinois.ed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https://aitg.disability.illinois.edu/presentations/2019-10-tool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cdn.citl.illinois.edu/courses/Accessibility/presentations/educause2019/resource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49486" y="489098"/>
            <a:ext cx="4565914" cy="3732027"/>
          </a:xfrm>
          <a:prstGeom prst="rect">
            <a:avLst/>
          </a:prstGeom>
        </p:spPr>
        <p:txBody>
          <a:bodyPr/>
          <a:lstStyle/>
          <a:p>
            <a:pPr algn="l"/>
            <a:r>
              <a:rPr lang="en-US" sz="4000" b="1" dirty="0">
                <a:solidFill>
                  <a:schemeClr val="bg1"/>
                </a:solidFill>
                <a:latin typeface="Georgia" charset="0"/>
                <a:ea typeface="Georgia" charset="0"/>
                <a:cs typeface="Georgia" charset="0"/>
              </a:rPr>
              <a:t>Creating a Digitally Accessible Campus: </a:t>
            </a:r>
            <a:br>
              <a:rPr lang="en-US" sz="4000" b="1" dirty="0">
                <a:solidFill>
                  <a:schemeClr val="bg1"/>
                </a:solidFill>
                <a:latin typeface="Georgia" charset="0"/>
                <a:ea typeface="Georgia" charset="0"/>
                <a:cs typeface="Georgia" charset="0"/>
              </a:rPr>
            </a:br>
            <a:r>
              <a:rPr lang="en-US" sz="4000" b="1" dirty="0">
                <a:solidFill>
                  <a:schemeClr val="bg1"/>
                </a:solidFill>
                <a:latin typeface="Georgia" charset="0"/>
                <a:ea typeface="Georgia" charset="0"/>
                <a:cs typeface="Georgia" charset="0"/>
              </a:rPr>
              <a:t>The Illinois Experience</a:t>
            </a:r>
          </a:p>
        </p:txBody>
      </p:sp>
      <p:sp>
        <p:nvSpPr>
          <p:cNvPr id="3" name="TextBox 2"/>
          <p:cNvSpPr txBox="1"/>
          <p:nvPr/>
        </p:nvSpPr>
        <p:spPr>
          <a:xfrm>
            <a:off x="4349486" y="4352001"/>
            <a:ext cx="4565914" cy="1323439"/>
          </a:xfrm>
          <a:prstGeom prst="rect">
            <a:avLst/>
          </a:prstGeom>
          <a:noFill/>
        </p:spPr>
        <p:txBody>
          <a:bodyPr wrap="square" rtlCol="0">
            <a:spAutoFit/>
          </a:bodyPr>
          <a:lstStyle/>
          <a:p>
            <a:r>
              <a:rPr lang="en-US" sz="2000" dirty="0">
                <a:solidFill>
                  <a:schemeClr val="bg1"/>
                </a:solidFill>
                <a:latin typeface="+mj-lt"/>
              </a:rPr>
              <a:t>Lawrence </a:t>
            </a:r>
            <a:r>
              <a:rPr lang="en-US" sz="2000" dirty="0" err="1">
                <a:solidFill>
                  <a:schemeClr val="bg1"/>
                </a:solidFill>
                <a:latin typeface="+mj-lt"/>
              </a:rPr>
              <a:t>Angrave</a:t>
            </a:r>
            <a:endParaRPr lang="en-US" sz="2000" dirty="0">
              <a:solidFill>
                <a:schemeClr val="bg1"/>
              </a:solidFill>
              <a:latin typeface="+mj-lt"/>
            </a:endParaRPr>
          </a:p>
          <a:p>
            <a:r>
              <a:rPr lang="en-US" sz="2000" dirty="0">
                <a:solidFill>
                  <a:schemeClr val="bg1"/>
                </a:solidFill>
                <a:latin typeface="+mj-lt"/>
              </a:rPr>
              <a:t>Jon Gunderson</a:t>
            </a:r>
          </a:p>
          <a:p>
            <a:r>
              <a:rPr lang="en-US" sz="2000" dirty="0">
                <a:solidFill>
                  <a:schemeClr val="bg1"/>
                </a:solidFill>
                <a:latin typeface="+mj-lt"/>
              </a:rPr>
              <a:t>Tim Offenstein</a:t>
            </a:r>
          </a:p>
          <a:p>
            <a:r>
              <a:rPr lang="en-US" sz="2000" dirty="0">
                <a:solidFill>
                  <a:schemeClr val="bg1"/>
                </a:solidFill>
                <a:latin typeface="+mj-lt"/>
              </a:rPr>
              <a:t>Marc Thompson</a:t>
            </a:r>
          </a:p>
        </p:txBody>
      </p:sp>
    </p:spTree>
    <p:extLst>
      <p:ext uri="{BB962C8B-B14F-4D97-AF65-F5344CB8AC3E}">
        <p14:creationId xmlns:p14="http://schemas.microsoft.com/office/powerpoint/2010/main" val="2709326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Multiple Means of Engagement</a:t>
            </a:r>
          </a:p>
        </p:txBody>
      </p:sp>
      <p:sp>
        <p:nvSpPr>
          <p:cNvPr id="3" name="Content Placeholder 2"/>
          <p:cNvSpPr>
            <a:spLocks noGrp="1"/>
          </p:cNvSpPr>
          <p:nvPr>
            <p:ph sz="quarter" idx="10"/>
          </p:nvPr>
        </p:nvSpPr>
        <p:spPr/>
        <p:txBody>
          <a:bodyPr/>
          <a:lstStyle/>
          <a:p>
            <a:pPr lvl="0"/>
            <a:r>
              <a:rPr lang="en-US" dirty="0"/>
              <a:t>Activate or supply background knowledge</a:t>
            </a:r>
          </a:p>
          <a:p>
            <a:pPr lvl="0"/>
            <a:r>
              <a:rPr lang="en-US" dirty="0"/>
              <a:t>Highlight patterns, major ideas, and relationships</a:t>
            </a:r>
          </a:p>
          <a:p>
            <a:pPr lvl="0"/>
            <a:r>
              <a:rPr lang="en-US" dirty="0"/>
              <a:t>Guide information processing, visualization, and manipulation</a:t>
            </a:r>
          </a:p>
          <a:p>
            <a:pPr lvl="0"/>
            <a:r>
              <a:rPr lang="en-US" dirty="0"/>
              <a:t>Maximize transfer and generalization</a:t>
            </a:r>
          </a:p>
        </p:txBody>
      </p:sp>
    </p:spTree>
    <p:extLst>
      <p:ext uri="{BB962C8B-B14F-4D97-AF65-F5344CB8AC3E}">
        <p14:creationId xmlns:p14="http://schemas.microsoft.com/office/powerpoint/2010/main" val="3300135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Summary - UDL</a:t>
            </a:r>
          </a:p>
        </p:txBody>
      </p:sp>
      <p:sp>
        <p:nvSpPr>
          <p:cNvPr id="3" name="Content Placeholder 2"/>
          <p:cNvSpPr>
            <a:spLocks noGrp="1"/>
          </p:cNvSpPr>
          <p:nvPr>
            <p:ph sz="quarter" idx="10"/>
          </p:nvPr>
        </p:nvSpPr>
        <p:spPr/>
        <p:txBody>
          <a:bodyPr/>
          <a:lstStyle/>
          <a:p>
            <a:pPr marL="0" indent="0">
              <a:buNone/>
            </a:pPr>
            <a:r>
              <a:rPr lang="en-US" dirty="0"/>
              <a:t>All students benefit from design practices that:</a:t>
            </a:r>
            <a:br>
              <a:rPr lang="en-US" dirty="0"/>
            </a:br>
            <a:endParaRPr lang="en-US" dirty="0"/>
          </a:p>
          <a:p>
            <a:pPr lvl="0"/>
            <a:r>
              <a:rPr lang="en-US" dirty="0"/>
              <a:t>Provide full access to content</a:t>
            </a:r>
          </a:p>
          <a:p>
            <a:pPr lvl="0"/>
            <a:r>
              <a:rPr lang="en-US" dirty="0"/>
              <a:t>Enable different abilities and learning styles</a:t>
            </a:r>
          </a:p>
          <a:p>
            <a:r>
              <a:rPr lang="en-US" dirty="0"/>
              <a:t>Allow compatibility with a wide range of technologies</a:t>
            </a:r>
            <a:endParaRPr lang="en-US" dirty="0">
              <a:ea typeface="ＭＳ Ｐゴシック" charset="0"/>
              <a:cs typeface="Century Gothic"/>
            </a:endParaRPr>
          </a:p>
        </p:txBody>
      </p:sp>
    </p:spTree>
    <p:extLst>
      <p:ext uri="{BB962C8B-B14F-4D97-AF65-F5344CB8AC3E}">
        <p14:creationId xmlns:p14="http://schemas.microsoft.com/office/powerpoint/2010/main" val="1863268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7886700" cy="1582428"/>
          </a:xfrm>
          <a:prstGeom prst="rect">
            <a:avLst/>
          </a:prstGeom>
        </p:spPr>
        <p:txBody>
          <a:bodyPr/>
          <a:lstStyle/>
          <a:p>
            <a:r>
              <a:rPr lang="en-US" dirty="0"/>
              <a:t>MS Office Features for</a:t>
            </a:r>
            <a:br>
              <a:rPr lang="en-US" dirty="0"/>
            </a:br>
            <a:r>
              <a:rPr lang="en-US" dirty="0"/>
              <a:t>Accessible Authoring</a:t>
            </a:r>
          </a:p>
        </p:txBody>
      </p:sp>
    </p:spTree>
    <p:extLst>
      <p:ext uri="{BB962C8B-B14F-4D97-AF65-F5344CB8AC3E}">
        <p14:creationId xmlns:p14="http://schemas.microsoft.com/office/powerpoint/2010/main" val="3000470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Accessible Authoring Basics</a:t>
            </a:r>
          </a:p>
        </p:txBody>
      </p:sp>
      <p:sp>
        <p:nvSpPr>
          <p:cNvPr id="3" name="Content Placeholder 2"/>
          <p:cNvSpPr>
            <a:spLocks noGrp="1"/>
          </p:cNvSpPr>
          <p:nvPr>
            <p:ph sz="quarter" idx="10"/>
          </p:nvPr>
        </p:nvSpPr>
        <p:spPr>
          <a:xfrm>
            <a:off x="628650" y="1481138"/>
            <a:ext cx="7886700" cy="4365026"/>
          </a:xfrm>
        </p:spPr>
        <p:txBody>
          <a:bodyPr/>
          <a:lstStyle/>
          <a:p>
            <a:r>
              <a:rPr lang="en-US" dirty="0"/>
              <a:t>Styles in MS Word</a:t>
            </a:r>
          </a:p>
          <a:p>
            <a:r>
              <a:rPr lang="en-US" dirty="0"/>
              <a:t>Slide Layout templates in PowerPoint</a:t>
            </a:r>
          </a:p>
          <a:p>
            <a:r>
              <a:rPr lang="en-US" dirty="0"/>
              <a:t>Selection Pane for Reading Order in PowerPoint</a:t>
            </a:r>
          </a:p>
          <a:p>
            <a:r>
              <a:rPr lang="en-US" dirty="0"/>
              <a:t>Accessibility Checker</a:t>
            </a:r>
          </a:p>
        </p:txBody>
      </p:sp>
    </p:spTree>
    <p:extLst>
      <p:ext uri="{BB962C8B-B14F-4D97-AF65-F5344CB8AC3E}">
        <p14:creationId xmlns:p14="http://schemas.microsoft.com/office/powerpoint/2010/main" val="2494397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60517" cy="817632"/>
          </a:xfrm>
        </p:spPr>
        <p:txBody>
          <a:bodyPr/>
          <a:lstStyle/>
          <a:p>
            <a:r>
              <a:rPr lang="en-US" dirty="0"/>
              <a:t>New MS Office Automated Tools</a:t>
            </a:r>
          </a:p>
        </p:txBody>
      </p:sp>
      <p:sp>
        <p:nvSpPr>
          <p:cNvPr id="3" name="Content Placeholder 2"/>
          <p:cNvSpPr>
            <a:spLocks noGrp="1"/>
          </p:cNvSpPr>
          <p:nvPr>
            <p:ph sz="quarter" idx="10"/>
          </p:nvPr>
        </p:nvSpPr>
        <p:spPr>
          <a:xfrm>
            <a:off x="628650" y="1481138"/>
            <a:ext cx="8260516" cy="4301824"/>
          </a:xfrm>
        </p:spPr>
        <p:txBody>
          <a:bodyPr/>
          <a:lstStyle/>
          <a:p>
            <a:r>
              <a:rPr lang="en-US" sz="2600" dirty="0"/>
              <a:t>Proactive Real-time Accessibility Checker</a:t>
            </a:r>
          </a:p>
          <a:p>
            <a:r>
              <a:rPr lang="en-US" sz="2600" dirty="0"/>
              <a:t>Automatic AI-generated alt-text for images in Word &amp; PowerPoint</a:t>
            </a:r>
          </a:p>
          <a:p>
            <a:r>
              <a:rPr lang="en-US" sz="2600" dirty="0"/>
              <a:t>Learning Tools Add-in for Dyslexia</a:t>
            </a:r>
          </a:p>
          <a:p>
            <a:r>
              <a:rPr lang="en-US" sz="2600" dirty="0"/>
              <a:t>PowerPoint Presentation </a:t>
            </a:r>
            <a:r>
              <a:rPr lang="en-US" sz="2600" dirty="0" smtClean="0"/>
              <a:t>Translator</a:t>
            </a:r>
          </a:p>
          <a:p>
            <a:r>
              <a:rPr lang="en-US" sz="2600" dirty="0" smtClean="0"/>
              <a:t>Outlook </a:t>
            </a:r>
            <a:r>
              <a:rPr lang="en-US" sz="2600" dirty="0"/>
              <a:t>MailTip </a:t>
            </a:r>
            <a:r>
              <a:rPr lang="en-US" sz="2600" dirty="0" smtClean="0"/>
              <a:t>pre-emptively checks mail content </a:t>
            </a:r>
            <a:r>
              <a:rPr lang="en-US" sz="2600" dirty="0"/>
              <a:t>for accessibility</a:t>
            </a:r>
          </a:p>
          <a:p>
            <a:r>
              <a:rPr lang="en-US" sz="2600" dirty="0"/>
              <a:t>See </a:t>
            </a:r>
            <a:r>
              <a:rPr lang="en-US" sz="2600" dirty="0" smtClean="0"/>
              <a:t>Microsoft’s </a:t>
            </a:r>
            <a:r>
              <a:rPr lang="en-US" sz="2600" dirty="0" smtClean="0">
                <a:hlinkClick r:id="rId3"/>
              </a:rPr>
              <a:t>Digital </a:t>
            </a:r>
            <a:r>
              <a:rPr lang="en-US" sz="2600" dirty="0">
                <a:hlinkClick r:id="rId3"/>
              </a:rPr>
              <a:t>Accessibility at </a:t>
            </a:r>
            <a:r>
              <a:rPr lang="en-US" sz="2600" dirty="0" smtClean="0">
                <a:hlinkClick r:id="rId3"/>
              </a:rPr>
              <a:t>Universities</a:t>
            </a:r>
            <a:r>
              <a:rPr lang="en-US" sz="2600" dirty="0" smtClean="0"/>
              <a:t> for more information</a:t>
            </a:r>
            <a:endParaRPr lang="en-US" sz="2600" dirty="0"/>
          </a:p>
        </p:txBody>
      </p:sp>
    </p:spTree>
    <p:extLst>
      <p:ext uri="{BB962C8B-B14F-4D97-AF65-F5344CB8AC3E}">
        <p14:creationId xmlns:p14="http://schemas.microsoft.com/office/powerpoint/2010/main" val="3592309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238822"/>
          </a:xfrm>
        </p:spPr>
        <p:txBody>
          <a:bodyPr/>
          <a:lstStyle/>
          <a:p>
            <a:r>
              <a:rPr lang="en-US" dirty="0"/>
              <a:t>Accessibility Checker: Recommended Actions</a:t>
            </a:r>
          </a:p>
        </p:txBody>
      </p:sp>
      <p:pic>
        <p:nvPicPr>
          <p:cNvPr id="4" name="Content Placeholder 3" descr="Reimagine accessibility and foster inclusion in the modern ..."/>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243173" y="1603375"/>
            <a:ext cx="6246049" cy="4316714"/>
          </a:xfrm>
        </p:spPr>
      </p:pic>
    </p:spTree>
    <p:extLst>
      <p:ext uri="{BB962C8B-B14F-4D97-AF65-F5344CB8AC3E}">
        <p14:creationId xmlns:p14="http://schemas.microsoft.com/office/powerpoint/2010/main" val="262595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 MailTip in Action</a:t>
            </a:r>
          </a:p>
        </p:txBody>
      </p:sp>
      <p:pic>
        <p:nvPicPr>
          <p:cNvPr id="4" name="Content Placeholder 3" descr="screenshot showing Microsoft MailTip in action in Outlook"/>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052292" y="1078653"/>
            <a:ext cx="7239301" cy="4826201"/>
          </a:xfrm>
        </p:spPr>
      </p:pic>
    </p:spTree>
    <p:extLst>
      <p:ext uri="{BB962C8B-B14F-4D97-AF65-F5344CB8AC3E}">
        <p14:creationId xmlns:p14="http://schemas.microsoft.com/office/powerpoint/2010/main" val="172170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7886700" cy="1423111"/>
          </a:xfrm>
          <a:prstGeom prst="rect">
            <a:avLst/>
          </a:prstGeom>
        </p:spPr>
        <p:txBody>
          <a:bodyPr/>
          <a:lstStyle/>
          <a:p>
            <a:r>
              <a:rPr lang="en-US" b="1" dirty="0" err="1">
                <a:solidFill>
                  <a:srgbClr val="C00000"/>
                </a:solidFill>
              </a:rPr>
              <a:t>eText@Illinois</a:t>
            </a:r>
            <a:r>
              <a:rPr lang="en-US" dirty="0"/>
              <a:t/>
            </a:r>
            <a:br>
              <a:rPr lang="en-US" dirty="0"/>
            </a:br>
            <a:r>
              <a:rPr lang="en-US" dirty="0"/>
              <a:t>A New Reading Experience</a:t>
            </a:r>
          </a:p>
        </p:txBody>
      </p:sp>
      <p:pic>
        <p:nvPicPr>
          <p:cNvPr id="4" name="Picture 3" descr="eText@illinois logo showing the words etext and accessib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564" y="1788236"/>
            <a:ext cx="6905660" cy="2381094"/>
          </a:xfrm>
          <a:prstGeom prst="rect">
            <a:avLst/>
          </a:prstGeom>
        </p:spPr>
      </p:pic>
      <p:sp>
        <p:nvSpPr>
          <p:cNvPr id="5" name="TextBox 4"/>
          <p:cNvSpPr txBox="1"/>
          <p:nvPr/>
        </p:nvSpPr>
        <p:spPr>
          <a:xfrm>
            <a:off x="873564" y="4462818"/>
            <a:ext cx="6728239" cy="1569660"/>
          </a:xfrm>
          <a:prstGeom prst="rect">
            <a:avLst/>
          </a:prstGeom>
          <a:noFill/>
        </p:spPr>
        <p:txBody>
          <a:bodyPr wrap="square" rtlCol="0">
            <a:spAutoFit/>
          </a:bodyPr>
          <a:lstStyle/>
          <a:p>
            <a:r>
              <a:rPr lang="en-US" sz="3200" dirty="0"/>
              <a:t>Fully Accessible Content</a:t>
            </a:r>
          </a:p>
          <a:p>
            <a:r>
              <a:rPr lang="en-US" sz="3200" dirty="0"/>
              <a:t>Multimodal</a:t>
            </a:r>
          </a:p>
          <a:p>
            <a:r>
              <a:rPr lang="en-US" sz="3200" dirty="0"/>
              <a:t>Interactive</a:t>
            </a:r>
          </a:p>
        </p:txBody>
      </p:sp>
    </p:spTree>
    <p:extLst>
      <p:ext uri="{BB962C8B-B14F-4D97-AF65-F5344CB8AC3E}">
        <p14:creationId xmlns:p14="http://schemas.microsoft.com/office/powerpoint/2010/main" val="4058086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shot of eText@illinois video with the words Illinois CITL eText Course materials at etext.illinois.edu">
            <a:hlinkClick r:id="rId3"/>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908587" y="1481138"/>
            <a:ext cx="7326825" cy="4154487"/>
          </a:xfrm>
        </p:spPr>
      </p:pic>
      <p:sp>
        <p:nvSpPr>
          <p:cNvPr id="2" name="Title 1"/>
          <p:cNvSpPr>
            <a:spLocks noGrp="1"/>
          </p:cNvSpPr>
          <p:nvPr>
            <p:ph type="title"/>
          </p:nvPr>
        </p:nvSpPr>
        <p:spPr/>
        <p:txBody>
          <a:bodyPr/>
          <a:lstStyle/>
          <a:p>
            <a:r>
              <a:rPr lang="en-US" dirty="0"/>
              <a:t>Video Clip: </a:t>
            </a:r>
            <a:r>
              <a:rPr lang="en-US" dirty="0" err="1"/>
              <a:t>eText</a:t>
            </a:r>
            <a:r>
              <a:rPr lang="en-US" dirty="0"/>
              <a:t> Accessibility</a:t>
            </a:r>
          </a:p>
        </p:txBody>
      </p:sp>
    </p:spTree>
    <p:extLst>
      <p:ext uri="{BB962C8B-B14F-4D97-AF65-F5344CB8AC3E}">
        <p14:creationId xmlns:p14="http://schemas.microsoft.com/office/powerpoint/2010/main" val="2755277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17632"/>
          </a:xfrm>
        </p:spPr>
        <p:txBody>
          <a:bodyPr/>
          <a:lstStyle/>
          <a:p>
            <a:r>
              <a:rPr lang="en-US" sz="3200" dirty="0" err="1"/>
              <a:t>eText</a:t>
            </a:r>
            <a:r>
              <a:rPr lang="en-US" sz="3200" dirty="0"/>
              <a:t>: Accessible Reading Features</a:t>
            </a:r>
          </a:p>
        </p:txBody>
      </p:sp>
      <p:sp>
        <p:nvSpPr>
          <p:cNvPr id="3" name="Content Placeholder 2"/>
          <p:cNvSpPr>
            <a:spLocks noGrp="1"/>
          </p:cNvSpPr>
          <p:nvPr>
            <p:ph sz="quarter" idx="10"/>
          </p:nvPr>
        </p:nvSpPr>
        <p:spPr/>
        <p:txBody>
          <a:bodyPr/>
          <a:lstStyle/>
          <a:p>
            <a:r>
              <a:rPr lang="en-US" dirty="0" err="1"/>
              <a:t>HyperFocus</a:t>
            </a:r>
            <a:r>
              <a:rPr lang="en-US" dirty="0"/>
              <a:t> Mode</a:t>
            </a:r>
          </a:p>
          <a:p>
            <a:r>
              <a:rPr lang="en-US" dirty="0" err="1"/>
              <a:t>ReadAloud</a:t>
            </a:r>
            <a:r>
              <a:rPr lang="en-US" dirty="0"/>
              <a:t> Mode with Synchronous Text Highlighting</a:t>
            </a:r>
          </a:p>
          <a:p>
            <a:r>
              <a:rPr lang="en-US" dirty="0" err="1"/>
              <a:t>OpenDyslexic</a:t>
            </a:r>
            <a:r>
              <a:rPr lang="en-US" dirty="0"/>
              <a:t> Font Option</a:t>
            </a:r>
          </a:p>
          <a:p>
            <a:r>
              <a:rPr lang="en-US" dirty="0"/>
              <a:t>Adjustable letter and line spacing</a:t>
            </a:r>
          </a:p>
        </p:txBody>
      </p:sp>
    </p:spTree>
    <p:extLst>
      <p:ext uri="{BB962C8B-B14F-4D97-AF65-F5344CB8AC3E}">
        <p14:creationId xmlns:p14="http://schemas.microsoft.com/office/powerpoint/2010/main" val="3915521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143000"/>
          </a:xfrm>
          <a:prstGeom prst="rect">
            <a:avLst/>
          </a:prstGeom>
        </p:spPr>
        <p:txBody>
          <a:bodyPr/>
          <a:lstStyle/>
          <a:p>
            <a:pPr algn="l"/>
            <a:r>
              <a:rPr lang="en-US" b="1" dirty="0">
                <a:solidFill>
                  <a:srgbClr val="E84A27"/>
                </a:solidFill>
                <a:latin typeface="Georgia" charset="0"/>
                <a:ea typeface="Georgia" charset="0"/>
                <a:cs typeface="Georgia" charset="0"/>
              </a:rPr>
              <a:t>Agenda</a:t>
            </a:r>
          </a:p>
        </p:txBody>
      </p:sp>
      <p:sp>
        <p:nvSpPr>
          <p:cNvPr id="3" name="Content Placeholder 2"/>
          <p:cNvSpPr>
            <a:spLocks noGrp="1"/>
          </p:cNvSpPr>
          <p:nvPr>
            <p:ph idx="4294967295"/>
          </p:nvPr>
        </p:nvSpPr>
        <p:spPr>
          <a:xfrm>
            <a:off x="419100" y="1286163"/>
            <a:ext cx="8305800" cy="4209473"/>
          </a:xfrm>
          <a:prstGeom prst="rect">
            <a:avLst/>
          </a:prstGeom>
        </p:spPr>
        <p:txBody>
          <a:bodyPr/>
          <a:lstStyle/>
          <a:p>
            <a:pPr>
              <a:buClr>
                <a:srgbClr val="E84A27"/>
              </a:buClr>
              <a:buFont typeface="Arial" panose="020B0604020202020204" pitchFamily="34" charset="0"/>
              <a:buChar char="•"/>
            </a:pPr>
            <a:r>
              <a:rPr lang="en-US" sz="2400" dirty="0">
                <a:solidFill>
                  <a:srgbClr val="13294B"/>
                </a:solidFill>
                <a:latin typeface="Calibri" charset="0"/>
                <a:ea typeface="Calibri" charset="0"/>
                <a:cs typeface="Calibri" charset="0"/>
              </a:rPr>
              <a:t>The Experience of Disability</a:t>
            </a:r>
          </a:p>
          <a:p>
            <a:pPr>
              <a:buClr>
                <a:srgbClr val="E84A27"/>
              </a:buClr>
              <a:buFont typeface="Arial" panose="020B0604020202020204" pitchFamily="34" charset="0"/>
              <a:buChar char="•"/>
            </a:pPr>
            <a:r>
              <a:rPr lang="en-US" sz="2400" dirty="0">
                <a:solidFill>
                  <a:srgbClr val="13294B"/>
                </a:solidFill>
                <a:latin typeface="Calibri" charset="0"/>
                <a:ea typeface="Calibri" charset="0"/>
                <a:cs typeface="Calibri" charset="0"/>
              </a:rPr>
              <a:t>How Universal Design Benefits Everyone</a:t>
            </a:r>
          </a:p>
          <a:p>
            <a:pPr marL="0" indent="0">
              <a:buClr>
                <a:srgbClr val="E84A27"/>
              </a:buClr>
              <a:buNone/>
            </a:pPr>
            <a:r>
              <a:rPr lang="en-US" sz="2400" dirty="0">
                <a:solidFill>
                  <a:schemeClr val="bg1">
                    <a:lumMod val="50000"/>
                  </a:schemeClr>
                </a:solidFill>
                <a:latin typeface="Calibri" charset="0"/>
                <a:ea typeface="Calibri" charset="0"/>
                <a:cs typeface="Calibri" charset="0"/>
              </a:rPr>
              <a:t>	- </a:t>
            </a:r>
            <a:r>
              <a:rPr lang="en-US" sz="2400" i="1" dirty="0">
                <a:solidFill>
                  <a:schemeClr val="bg1">
                    <a:lumMod val="50000"/>
                  </a:schemeClr>
                </a:solidFill>
                <a:latin typeface="Calibri" charset="0"/>
                <a:ea typeface="Calibri" charset="0"/>
                <a:cs typeface="Calibri" charset="0"/>
              </a:rPr>
              <a:t>Break</a:t>
            </a:r>
            <a:r>
              <a:rPr lang="en-US" sz="2400" dirty="0">
                <a:solidFill>
                  <a:schemeClr val="bg1">
                    <a:lumMod val="50000"/>
                  </a:schemeClr>
                </a:solidFill>
                <a:latin typeface="Calibri" charset="0"/>
                <a:ea typeface="Calibri" charset="0"/>
                <a:cs typeface="Calibri" charset="0"/>
              </a:rPr>
              <a:t> - </a:t>
            </a:r>
          </a:p>
          <a:p>
            <a:pPr>
              <a:buClr>
                <a:srgbClr val="E84A27"/>
              </a:buClr>
              <a:buFont typeface="Arial" panose="020B0604020202020204" pitchFamily="34" charset="0"/>
              <a:buChar char="•"/>
            </a:pPr>
            <a:r>
              <a:rPr lang="en-US" sz="2400" dirty="0">
                <a:solidFill>
                  <a:srgbClr val="13294B"/>
                </a:solidFill>
                <a:latin typeface="Calibri" charset="0"/>
                <a:ea typeface="Calibri" charset="0"/>
                <a:cs typeface="Calibri" charset="0"/>
              </a:rPr>
              <a:t>Campus Policy Development and Implementation</a:t>
            </a:r>
          </a:p>
          <a:p>
            <a:pPr>
              <a:buClr>
                <a:srgbClr val="E84A27"/>
              </a:buClr>
              <a:buFont typeface="Arial" panose="020B0604020202020204" pitchFamily="34" charset="0"/>
              <a:buChar char="•"/>
            </a:pPr>
            <a:r>
              <a:rPr lang="en-US" sz="2400" dirty="0">
                <a:solidFill>
                  <a:srgbClr val="13294B"/>
                </a:solidFill>
                <a:latin typeface="Calibri" charset="0"/>
                <a:ea typeface="Calibri" charset="0"/>
                <a:cs typeface="Calibri" charset="0"/>
              </a:rPr>
              <a:t>Standards and Open Source Tools</a:t>
            </a:r>
          </a:p>
          <a:p>
            <a:pPr marL="0" indent="0">
              <a:buClr>
                <a:srgbClr val="E84A27"/>
              </a:buClr>
              <a:buNone/>
            </a:pPr>
            <a:r>
              <a:rPr lang="en-US" sz="2400" dirty="0">
                <a:solidFill>
                  <a:schemeClr val="bg1">
                    <a:lumMod val="50000"/>
                  </a:schemeClr>
                </a:solidFill>
                <a:latin typeface="Calibri" charset="0"/>
                <a:ea typeface="Calibri" charset="0"/>
                <a:cs typeface="Calibri" charset="0"/>
              </a:rPr>
              <a:t>	- </a:t>
            </a:r>
            <a:r>
              <a:rPr lang="en-US" sz="2400" i="1" dirty="0">
                <a:solidFill>
                  <a:schemeClr val="bg1">
                    <a:lumMod val="50000"/>
                  </a:schemeClr>
                </a:solidFill>
                <a:latin typeface="Calibri" charset="0"/>
                <a:ea typeface="Calibri" charset="0"/>
                <a:cs typeface="Calibri" charset="0"/>
              </a:rPr>
              <a:t>Break</a:t>
            </a:r>
            <a:r>
              <a:rPr lang="en-US" sz="2400" dirty="0">
                <a:solidFill>
                  <a:schemeClr val="bg1">
                    <a:lumMod val="50000"/>
                  </a:schemeClr>
                </a:solidFill>
                <a:latin typeface="Calibri" charset="0"/>
                <a:ea typeface="Calibri" charset="0"/>
                <a:cs typeface="Calibri" charset="0"/>
              </a:rPr>
              <a:t> - </a:t>
            </a:r>
          </a:p>
          <a:p>
            <a:pPr>
              <a:buClr>
                <a:srgbClr val="E84A27"/>
              </a:buClr>
              <a:buFont typeface="Arial" panose="020B0604020202020204" pitchFamily="34" charset="0"/>
              <a:buChar char="•"/>
            </a:pPr>
            <a:r>
              <a:rPr lang="en-US" sz="2400" dirty="0">
                <a:solidFill>
                  <a:srgbClr val="13294B"/>
                </a:solidFill>
                <a:latin typeface="Calibri" charset="0"/>
                <a:ea typeface="Calibri" charset="0"/>
                <a:cs typeface="Calibri" charset="0"/>
              </a:rPr>
              <a:t>Course Design and Training</a:t>
            </a:r>
          </a:p>
          <a:p>
            <a:pPr>
              <a:buClr>
                <a:srgbClr val="E84A27"/>
              </a:buClr>
              <a:buFont typeface="Arial" panose="020B0604020202020204" pitchFamily="34" charset="0"/>
              <a:buChar char="•"/>
            </a:pPr>
            <a:r>
              <a:rPr lang="en-US" sz="2400" dirty="0">
                <a:solidFill>
                  <a:srgbClr val="13294B"/>
                </a:solidFill>
                <a:latin typeface="Calibri" charset="0"/>
                <a:ea typeface="Calibri" charset="0"/>
                <a:cs typeface="Calibri" charset="0"/>
              </a:rPr>
              <a:t>Next Steps </a:t>
            </a:r>
            <a:r>
              <a:rPr lang="en-US" sz="2400" dirty="0" smtClean="0">
                <a:solidFill>
                  <a:srgbClr val="13294B"/>
                </a:solidFill>
                <a:latin typeface="Calibri" charset="0"/>
                <a:ea typeface="Calibri" charset="0"/>
                <a:cs typeface="Calibri" charset="0"/>
              </a:rPr>
              <a:t>Activity</a:t>
            </a:r>
          </a:p>
          <a:p>
            <a:pPr>
              <a:buClr>
                <a:srgbClr val="E84A27"/>
              </a:buClr>
              <a:buFont typeface="Arial" panose="020B0604020202020204" pitchFamily="34" charset="0"/>
              <a:buChar char="•"/>
            </a:pPr>
            <a:r>
              <a:rPr lang="en-US" sz="2400" dirty="0" smtClean="0">
                <a:solidFill>
                  <a:srgbClr val="13294B"/>
                </a:solidFill>
                <a:latin typeface="Calibri" charset="0"/>
                <a:ea typeface="Calibri" charset="0"/>
                <a:cs typeface="Calibri" charset="0"/>
              </a:rPr>
              <a:t>Resources</a:t>
            </a:r>
            <a:endParaRPr lang="en-US" sz="2400" dirty="0">
              <a:solidFill>
                <a:srgbClr val="13294B"/>
              </a:solidFill>
              <a:latin typeface="Calibri" charset="0"/>
              <a:ea typeface="Calibri" charset="0"/>
              <a:cs typeface="Calibri" charset="0"/>
            </a:endParaRPr>
          </a:p>
          <a:p>
            <a:pPr marL="0" indent="0">
              <a:buNone/>
            </a:pPr>
            <a:endParaRPr lang="en-US" sz="2400" dirty="0">
              <a:solidFill>
                <a:srgbClr val="13294B"/>
              </a:solidFill>
              <a:latin typeface="Calibri" charset="0"/>
              <a:ea typeface="Calibri" charset="0"/>
              <a:cs typeface="Calibri" charset="0"/>
            </a:endParaRPr>
          </a:p>
          <a:p>
            <a:endParaRPr lang="en-US" sz="2400" dirty="0">
              <a:solidFill>
                <a:srgbClr val="13294B"/>
              </a:solidFill>
              <a:latin typeface="Calibri" charset="0"/>
              <a:ea typeface="Calibri" charset="0"/>
              <a:cs typeface="Calibri" charset="0"/>
            </a:endParaRPr>
          </a:p>
        </p:txBody>
      </p:sp>
    </p:spTree>
    <p:extLst>
      <p:ext uri="{BB962C8B-B14F-4D97-AF65-F5344CB8AC3E}">
        <p14:creationId xmlns:p14="http://schemas.microsoft.com/office/powerpoint/2010/main" val="1489085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HyperFocus</a:t>
            </a:r>
            <a:r>
              <a:rPr lang="en-US" dirty="0"/>
              <a:t> </a:t>
            </a:r>
            <a:r>
              <a:rPr lang="en-US" dirty="0" smtClean="0"/>
              <a:t>with </a:t>
            </a:r>
            <a:r>
              <a:rPr lang="en-US" dirty="0" err="1" smtClean="0"/>
              <a:t>ReadAloud</a:t>
            </a:r>
            <a:r>
              <a:rPr lang="en-US" dirty="0"/>
              <a:t/>
            </a:r>
            <a:br>
              <a:rPr lang="en-US" dirty="0"/>
            </a:br>
            <a:endParaRPr lang="en-US" dirty="0"/>
          </a:p>
        </p:txBody>
      </p:sp>
      <p:pic>
        <p:nvPicPr>
          <p:cNvPr id="4" name="Content Placeholder 3" descr="screenshot of eText@illinois hyperfocus mode showing a paragraph of white text silhouetted by a black background with surrounding paragraphs blurred out to foreground the paragraph read by ReadAloud. Word in the foregrounded paragraph are highlighted as they are spoken by ReadAloud."/>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324303" y="1182758"/>
            <a:ext cx="6495393" cy="4705126"/>
          </a:xfrm>
        </p:spPr>
      </p:pic>
    </p:spTree>
    <p:extLst>
      <p:ext uri="{BB962C8B-B14F-4D97-AF65-F5344CB8AC3E}">
        <p14:creationId xmlns:p14="http://schemas.microsoft.com/office/powerpoint/2010/main" val="1639742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 Settings</a:t>
            </a:r>
            <a:endParaRPr lang="en-US" dirty="0"/>
          </a:p>
        </p:txBody>
      </p:sp>
      <p:pic>
        <p:nvPicPr>
          <p:cNvPr id="4" name="Content Placeholder 3" descr="screenshot of eText@illinois reader settings options incluing font family with OpenDyslexic, letter spacing adjustment, and reader theme that include high contrast setting"/>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411279" y="1182758"/>
            <a:ext cx="6321441" cy="4653974"/>
          </a:xfrm>
        </p:spPr>
      </p:pic>
    </p:spTree>
    <p:extLst>
      <p:ext uri="{BB962C8B-B14F-4D97-AF65-F5344CB8AC3E}">
        <p14:creationId xmlns:p14="http://schemas.microsoft.com/office/powerpoint/2010/main" val="3076374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eText</a:t>
            </a:r>
            <a:r>
              <a:rPr lang="en-US" dirty="0"/>
              <a:t>: Video Highlights</a:t>
            </a:r>
          </a:p>
        </p:txBody>
      </p:sp>
      <p:sp>
        <p:nvSpPr>
          <p:cNvPr id="3" name="Content Placeholder 2"/>
          <p:cNvSpPr>
            <a:spLocks noGrp="1"/>
          </p:cNvSpPr>
          <p:nvPr>
            <p:ph sz="quarter" idx="10"/>
          </p:nvPr>
        </p:nvSpPr>
        <p:spPr/>
        <p:txBody>
          <a:bodyPr/>
          <a:lstStyle/>
          <a:p>
            <a:r>
              <a:rPr lang="en-US" dirty="0"/>
              <a:t>HTML5 Player</a:t>
            </a:r>
          </a:p>
          <a:p>
            <a:r>
              <a:rPr lang="en-US" dirty="0"/>
              <a:t>Captioning</a:t>
            </a:r>
          </a:p>
          <a:p>
            <a:r>
              <a:rPr lang="en-US" dirty="0"/>
              <a:t>Editable Automatic Speech Recognition (ASR)</a:t>
            </a:r>
          </a:p>
          <a:p>
            <a:r>
              <a:rPr lang="en-US" dirty="0"/>
              <a:t>Accessible Player Controls</a:t>
            </a:r>
          </a:p>
        </p:txBody>
      </p:sp>
    </p:spTree>
    <p:extLst>
      <p:ext uri="{BB962C8B-B14F-4D97-AF65-F5344CB8AC3E}">
        <p14:creationId xmlns:p14="http://schemas.microsoft.com/office/powerpoint/2010/main" val="3048091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eText</a:t>
            </a:r>
            <a:r>
              <a:rPr lang="en-US" dirty="0"/>
              <a:t>: Additional Features</a:t>
            </a:r>
          </a:p>
        </p:txBody>
      </p:sp>
      <p:sp>
        <p:nvSpPr>
          <p:cNvPr id="3" name="Content Placeholder 2"/>
          <p:cNvSpPr>
            <a:spLocks noGrp="1"/>
          </p:cNvSpPr>
          <p:nvPr>
            <p:ph sz="quarter" idx="10"/>
          </p:nvPr>
        </p:nvSpPr>
        <p:spPr/>
        <p:txBody>
          <a:bodyPr/>
          <a:lstStyle/>
          <a:p>
            <a:r>
              <a:rPr lang="en-US" dirty="0"/>
              <a:t>All events based on keyboard focus, rather than mouse clicks</a:t>
            </a:r>
          </a:p>
          <a:p>
            <a:r>
              <a:rPr lang="en-US" dirty="0"/>
              <a:t>Image Enlargement with Focus Enhancement</a:t>
            </a:r>
          </a:p>
          <a:p>
            <a:r>
              <a:rPr lang="en-US" dirty="0"/>
              <a:t>SVG Math Images with </a:t>
            </a:r>
            <a:r>
              <a:rPr lang="en-US" dirty="0" err="1"/>
              <a:t>LaTex</a:t>
            </a:r>
            <a:r>
              <a:rPr lang="en-US" dirty="0"/>
              <a:t> to alt text via </a:t>
            </a:r>
            <a:r>
              <a:rPr lang="en-US" dirty="0" err="1"/>
              <a:t>EquatIO</a:t>
            </a:r>
            <a:endParaRPr lang="en-US" dirty="0"/>
          </a:p>
          <a:p>
            <a:r>
              <a:rPr lang="en-US" dirty="0"/>
              <a:t>2013 Commendation from National Federation of the Blind</a:t>
            </a:r>
          </a:p>
        </p:txBody>
      </p:sp>
    </p:spTree>
    <p:extLst>
      <p:ext uri="{BB962C8B-B14F-4D97-AF65-F5344CB8AC3E}">
        <p14:creationId xmlns:p14="http://schemas.microsoft.com/office/powerpoint/2010/main" val="3954951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7886700" cy="1582428"/>
          </a:xfrm>
          <a:prstGeom prst="rect">
            <a:avLst/>
          </a:prstGeom>
        </p:spPr>
        <p:txBody>
          <a:bodyPr/>
          <a:lstStyle/>
          <a:p>
            <a:r>
              <a:rPr lang="en-US" dirty="0" err="1" smtClean="0"/>
              <a:t>ClassTranscribe</a:t>
            </a:r>
            <a:r>
              <a:rPr lang="en-US" dirty="0" smtClean="0"/>
              <a:t> at Illinois</a:t>
            </a:r>
            <a:endParaRPr lang="en-US" dirty="0"/>
          </a:p>
        </p:txBody>
      </p:sp>
    </p:spTree>
    <p:extLst>
      <p:ext uri="{BB962C8B-B14F-4D97-AF65-F5344CB8AC3E}">
        <p14:creationId xmlns:p14="http://schemas.microsoft.com/office/powerpoint/2010/main" val="483579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912B-0A70-8746-B858-673100312A7E}"/>
              </a:ext>
            </a:extLst>
          </p:cNvPr>
          <p:cNvSpPr>
            <a:spLocks noGrp="1"/>
          </p:cNvSpPr>
          <p:nvPr>
            <p:ph type="title"/>
          </p:nvPr>
        </p:nvSpPr>
        <p:spPr/>
        <p:txBody>
          <a:bodyPr/>
          <a:lstStyle/>
          <a:p>
            <a:r>
              <a:rPr lang="en-US" dirty="0" err="1"/>
              <a:t>ClassTranscribe</a:t>
            </a:r>
            <a:endParaRPr lang="en-US" dirty="0"/>
          </a:p>
        </p:txBody>
      </p:sp>
      <p:sp>
        <p:nvSpPr>
          <p:cNvPr id="3" name="Content Placeholder 2">
            <a:extLst>
              <a:ext uri="{FF2B5EF4-FFF2-40B4-BE49-F238E27FC236}">
                <a16:creationId xmlns:a16="http://schemas.microsoft.com/office/drawing/2014/main" id="{351362FA-ADE9-4C45-AB7D-8553E60D06BB}"/>
              </a:ext>
            </a:extLst>
          </p:cNvPr>
          <p:cNvSpPr>
            <a:spLocks noGrp="1"/>
          </p:cNvSpPr>
          <p:nvPr>
            <p:ph sz="quarter" idx="10"/>
          </p:nvPr>
        </p:nvSpPr>
        <p:spPr/>
        <p:txBody>
          <a:bodyPr/>
          <a:lstStyle/>
          <a:p>
            <a:r>
              <a:rPr lang="en-US" dirty="0"/>
              <a:t>Analytics: Research &amp; encourage successful student learning behaviors</a:t>
            </a:r>
          </a:p>
          <a:p>
            <a:r>
              <a:rPr lang="en-US" dirty="0"/>
              <a:t>Accessible</a:t>
            </a:r>
          </a:p>
          <a:p>
            <a:r>
              <a:rPr lang="en-US" dirty="0"/>
              <a:t>Searchable lectures</a:t>
            </a:r>
          </a:p>
          <a:p>
            <a:r>
              <a:rPr lang="en-US" dirty="0"/>
              <a:t>Useful Transcriptions and Captioning</a:t>
            </a:r>
          </a:p>
          <a:p>
            <a:r>
              <a:rPr lang="en-US" dirty="0"/>
              <a:t>Translations</a:t>
            </a:r>
          </a:p>
          <a:p>
            <a:endParaRPr lang="en-US" dirty="0"/>
          </a:p>
        </p:txBody>
      </p:sp>
    </p:spTree>
    <p:extLst>
      <p:ext uri="{BB962C8B-B14F-4D97-AF65-F5344CB8AC3E}">
        <p14:creationId xmlns:p14="http://schemas.microsoft.com/office/powerpoint/2010/main" val="2514127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AAF5-9537-4A47-B893-3EA5813C1F3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8E1BA305-927A-F94A-9985-87F02FEAAD2B}"/>
              </a:ext>
            </a:extLst>
          </p:cNvPr>
          <p:cNvSpPr>
            <a:spLocks noGrp="1"/>
          </p:cNvSpPr>
          <p:nvPr>
            <p:ph sz="quarter" idx="10"/>
          </p:nvPr>
        </p:nvSpPr>
        <p:spPr/>
        <p:txBody>
          <a:bodyPr/>
          <a:lstStyle/>
          <a:p>
            <a:pPr marL="0" indent="0">
              <a:buNone/>
            </a:pPr>
            <a:r>
              <a:rPr lang="en-US" dirty="0"/>
              <a:t>2015    		Crowd-sourced prototype</a:t>
            </a:r>
          </a:p>
          <a:p>
            <a:pPr marL="0" indent="0">
              <a:buNone/>
            </a:pPr>
            <a:r>
              <a:rPr lang="en-US" dirty="0"/>
              <a:t>2018    v1	Automated Transcriptions</a:t>
            </a:r>
          </a:p>
          <a:p>
            <a:pPr marL="0" indent="0">
              <a:buNone/>
            </a:pPr>
            <a:r>
              <a:rPr lang="en-US" dirty="0"/>
              <a:t>2019/1		Multiple courses </a:t>
            </a:r>
            <a:br>
              <a:rPr lang="en-US" dirty="0"/>
            </a:br>
            <a:r>
              <a:rPr lang="en-US" dirty="0"/>
              <a:t>				Learning analytics</a:t>
            </a:r>
          </a:p>
          <a:p>
            <a:pPr marL="0" indent="0">
              <a:buNone/>
            </a:pPr>
            <a:endParaRPr lang="en-US" dirty="0"/>
          </a:p>
          <a:p>
            <a:pPr marL="0" indent="0">
              <a:buNone/>
            </a:pPr>
            <a:r>
              <a:rPr lang="en-US" dirty="0"/>
              <a:t>2019/9  v2	Admin &amp; instructor UI </a:t>
            </a:r>
            <a:br>
              <a:rPr lang="en-US" dirty="0"/>
            </a:br>
            <a:r>
              <a:rPr lang="en-US" dirty="0"/>
              <a:t>				Translations</a:t>
            </a:r>
            <a:br>
              <a:rPr lang="en-US" dirty="0"/>
            </a:br>
            <a:r>
              <a:rPr lang="en-US" dirty="0"/>
              <a:t>				Scalable</a:t>
            </a:r>
          </a:p>
          <a:p>
            <a:endParaRPr lang="en-US" dirty="0"/>
          </a:p>
        </p:txBody>
      </p:sp>
    </p:spTree>
    <p:extLst>
      <p:ext uri="{BB962C8B-B14F-4D97-AF65-F5344CB8AC3E}">
        <p14:creationId xmlns:p14="http://schemas.microsoft.com/office/powerpoint/2010/main" val="3702309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DE755-752A-B742-9117-411CBC1AB112}"/>
              </a:ext>
            </a:extLst>
          </p:cNvPr>
          <p:cNvSpPr>
            <a:spLocks noGrp="1"/>
          </p:cNvSpPr>
          <p:nvPr>
            <p:ph type="title"/>
          </p:nvPr>
        </p:nvSpPr>
        <p:spPr/>
        <p:txBody>
          <a:bodyPr/>
          <a:lstStyle/>
          <a:p>
            <a:r>
              <a:rPr lang="en-US" dirty="0"/>
              <a:t>Software</a:t>
            </a:r>
          </a:p>
        </p:txBody>
      </p:sp>
      <p:sp>
        <p:nvSpPr>
          <p:cNvPr id="3" name="Content Placeholder 2">
            <a:extLst>
              <a:ext uri="{FF2B5EF4-FFF2-40B4-BE49-F238E27FC236}">
                <a16:creationId xmlns:a16="http://schemas.microsoft.com/office/drawing/2014/main" id="{95C55A85-4B3A-7149-B66A-50EB07643D63}"/>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429626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2BBA0-B6FD-6E41-92F1-8B0CDD728FEC}"/>
              </a:ext>
            </a:extLst>
          </p:cNvPr>
          <p:cNvSpPr>
            <a:spLocks noGrp="1"/>
          </p:cNvSpPr>
          <p:nvPr>
            <p:ph type="title"/>
          </p:nvPr>
        </p:nvSpPr>
        <p:spPr/>
        <p:txBody>
          <a:bodyPr/>
          <a:lstStyle/>
          <a:p>
            <a:r>
              <a:rPr lang="en-US" dirty="0"/>
              <a:t>Course </a:t>
            </a:r>
            <a:r>
              <a:rPr lang="en-US" dirty="0" smtClean="0"/>
              <a:t>Select</a:t>
            </a:r>
            <a:endParaRPr lang="en-US" dirty="0"/>
          </a:p>
        </p:txBody>
      </p:sp>
      <p:pic>
        <p:nvPicPr>
          <p:cNvPr id="4" name="Picture 3" descr="Screen capture of the ClassTranscribe user interface that demonstrates a list of courses to allow the user to select one. Each course is described using a course rubric and short description e.g. &quot;CS125 Intro to Computer Science&quot;">
            <a:extLst>
              <a:ext uri="{FF2B5EF4-FFF2-40B4-BE49-F238E27FC236}">
                <a16:creationId xmlns:a16="http://schemas.microsoft.com/office/drawing/2014/main" id="{E08C2BE5-8B76-2B48-8733-3271ADACBE74}"/>
              </a:ext>
            </a:extLst>
          </p:cNvPr>
          <p:cNvPicPr>
            <a:picLocks noChangeAspect="1"/>
          </p:cNvPicPr>
          <p:nvPr/>
        </p:nvPicPr>
        <p:blipFill>
          <a:blip r:embed="rId2"/>
          <a:stretch>
            <a:fillRect/>
          </a:stretch>
        </p:blipFill>
        <p:spPr>
          <a:xfrm>
            <a:off x="486513" y="1105483"/>
            <a:ext cx="8500325" cy="4570833"/>
          </a:xfrm>
          <a:prstGeom prst="rect">
            <a:avLst/>
          </a:prstGeom>
          <a:effectLst>
            <a:outerShdw blurRad="152400" dist="177800" dir="2700000" algn="tl" rotWithShape="0">
              <a:prstClr val="black">
                <a:alpha val="24000"/>
              </a:prstClr>
            </a:outerShdw>
          </a:effectLst>
        </p:spPr>
      </p:pic>
    </p:spTree>
    <p:extLst>
      <p:ext uri="{BB962C8B-B14F-4D97-AF65-F5344CB8AC3E}">
        <p14:creationId xmlns:p14="http://schemas.microsoft.com/office/powerpoint/2010/main" val="3397774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B9B2B-65AF-7645-95B5-9D91310E909A}"/>
              </a:ext>
            </a:extLst>
          </p:cNvPr>
          <p:cNvSpPr>
            <a:spLocks noGrp="1"/>
          </p:cNvSpPr>
          <p:nvPr>
            <p:ph type="title"/>
          </p:nvPr>
        </p:nvSpPr>
        <p:spPr/>
        <p:txBody>
          <a:bodyPr/>
          <a:lstStyle/>
          <a:p>
            <a:r>
              <a:rPr lang="en-US" dirty="0"/>
              <a:t>Multi-stream Video</a:t>
            </a:r>
          </a:p>
        </p:txBody>
      </p:sp>
      <p:pic>
        <p:nvPicPr>
          <p:cNvPr id="4" name="Content Placeholder 3" descr="Screen capture of the ClassTranscribe user interface that demonstrates multiple playback streams (a circuit diagram and a camera of the lecturer presenting)">
            <a:extLst>
              <a:ext uri="{FF2B5EF4-FFF2-40B4-BE49-F238E27FC236}">
                <a16:creationId xmlns:a16="http://schemas.microsoft.com/office/drawing/2014/main" id="{89DA2887-2AB2-CC4B-A8E0-7BE2F77FFF14}"/>
              </a:ext>
            </a:extLst>
          </p:cNvPr>
          <p:cNvPicPr>
            <a:picLocks noGrp="1" noChangeAspect="1"/>
          </p:cNvPicPr>
          <p:nvPr>
            <p:ph sz="quarter" idx="10"/>
          </p:nvPr>
        </p:nvPicPr>
        <p:blipFill>
          <a:blip r:embed="rId3"/>
          <a:stretch>
            <a:fillRect/>
          </a:stretch>
        </p:blipFill>
        <p:spPr>
          <a:xfrm>
            <a:off x="308923" y="1147133"/>
            <a:ext cx="8407565" cy="4474671"/>
          </a:xfrm>
          <a:prstGeom prst="rect">
            <a:avLst/>
          </a:prstGeom>
          <a:effectLst>
            <a:outerShdw blurRad="203200" dist="152400" dir="2700000" algn="tl" rotWithShape="0">
              <a:prstClr val="black">
                <a:alpha val="52000"/>
              </a:prstClr>
            </a:outerShdw>
          </a:effectLst>
        </p:spPr>
      </p:pic>
    </p:spTree>
    <p:extLst>
      <p:ext uri="{BB962C8B-B14F-4D97-AF65-F5344CB8AC3E}">
        <p14:creationId xmlns:p14="http://schemas.microsoft.com/office/powerpoint/2010/main" val="1719216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5478-FC24-DD4E-B3E8-F4AE92410935}"/>
              </a:ext>
            </a:extLst>
          </p:cNvPr>
          <p:cNvSpPr>
            <a:spLocks noGrp="1"/>
          </p:cNvSpPr>
          <p:nvPr>
            <p:ph type="title"/>
          </p:nvPr>
        </p:nvSpPr>
        <p:spPr/>
        <p:txBody>
          <a:bodyPr/>
          <a:lstStyle/>
          <a:p>
            <a:r>
              <a:rPr lang="en-US" dirty="0"/>
              <a:t>The Experience</a:t>
            </a:r>
            <a:br>
              <a:rPr lang="en-US" dirty="0"/>
            </a:br>
            <a:r>
              <a:rPr lang="en-US" dirty="0"/>
              <a:t>of Disability</a:t>
            </a:r>
          </a:p>
        </p:txBody>
      </p:sp>
      <p:sp>
        <p:nvSpPr>
          <p:cNvPr id="3" name="Text Placeholder 2">
            <a:extLst>
              <a:ext uri="{FF2B5EF4-FFF2-40B4-BE49-F238E27FC236}">
                <a16:creationId xmlns:a16="http://schemas.microsoft.com/office/drawing/2014/main" id="{73F71A09-E81F-B64C-B802-67C76C451C53}"/>
              </a:ext>
            </a:extLst>
          </p:cNvPr>
          <p:cNvSpPr>
            <a:spLocks noGrp="1"/>
          </p:cNvSpPr>
          <p:nvPr>
            <p:ph type="body" idx="1"/>
          </p:nvPr>
        </p:nvSpPr>
        <p:spPr/>
        <p:txBody>
          <a:bodyPr/>
          <a:lstStyle/>
          <a:p>
            <a:r>
              <a:rPr lang="en-US" dirty="0">
                <a:solidFill>
                  <a:srgbClr val="13294B"/>
                </a:solidFill>
              </a:rPr>
              <a:t>Jon Gunderson</a:t>
            </a:r>
          </a:p>
        </p:txBody>
      </p:sp>
    </p:spTree>
    <p:extLst>
      <p:ext uri="{BB962C8B-B14F-4D97-AF65-F5344CB8AC3E}">
        <p14:creationId xmlns:p14="http://schemas.microsoft.com/office/powerpoint/2010/main" val="834990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1E42F-A9CF-4D44-B897-0772BE727A1D}"/>
              </a:ext>
            </a:extLst>
          </p:cNvPr>
          <p:cNvSpPr>
            <a:spLocks noGrp="1"/>
          </p:cNvSpPr>
          <p:nvPr>
            <p:ph type="title"/>
          </p:nvPr>
        </p:nvSpPr>
        <p:spPr/>
        <p:txBody>
          <a:bodyPr/>
          <a:lstStyle/>
          <a:p>
            <a:r>
              <a:rPr lang="en-US" dirty="0"/>
              <a:t>In-video Search</a:t>
            </a:r>
          </a:p>
        </p:txBody>
      </p:sp>
      <p:pic>
        <p:nvPicPr>
          <p:cNvPr id="4" name="Picture 3" descr="Screen capture of the ClassTranscribe user interface that demonstrates entering a search term to filter the captions">
            <a:extLst>
              <a:ext uri="{FF2B5EF4-FFF2-40B4-BE49-F238E27FC236}">
                <a16:creationId xmlns:a16="http://schemas.microsoft.com/office/drawing/2014/main" id="{890323A6-4242-EB40-81BB-ABAB22DF7E10}"/>
              </a:ext>
            </a:extLst>
          </p:cNvPr>
          <p:cNvPicPr>
            <a:picLocks noChangeAspect="1"/>
          </p:cNvPicPr>
          <p:nvPr/>
        </p:nvPicPr>
        <p:blipFill>
          <a:blip r:embed="rId2"/>
          <a:stretch>
            <a:fillRect/>
          </a:stretch>
        </p:blipFill>
        <p:spPr>
          <a:xfrm>
            <a:off x="1103586" y="1071512"/>
            <a:ext cx="7210096" cy="4714976"/>
          </a:xfrm>
          <a:prstGeom prst="rect">
            <a:avLst/>
          </a:prstGeom>
          <a:effectLst>
            <a:outerShdw blurRad="190500" dist="203200" dir="2700000" algn="tl" rotWithShape="0">
              <a:prstClr val="black">
                <a:alpha val="40000"/>
              </a:prstClr>
            </a:outerShdw>
          </a:effectLst>
        </p:spPr>
      </p:pic>
    </p:spTree>
    <p:extLst>
      <p:ext uri="{BB962C8B-B14F-4D97-AF65-F5344CB8AC3E}">
        <p14:creationId xmlns:p14="http://schemas.microsoft.com/office/powerpoint/2010/main" val="1253541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2879-19CD-A947-8D0B-776FB556C6E2}"/>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8DB567CD-7606-6C4E-BE9B-7317336A78B1}"/>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2407012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4B6C-C2DF-E64A-9E3B-99C48E1E718D}"/>
              </a:ext>
            </a:extLst>
          </p:cNvPr>
          <p:cNvSpPr>
            <a:spLocks noGrp="1"/>
          </p:cNvSpPr>
          <p:nvPr>
            <p:ph type="title"/>
          </p:nvPr>
        </p:nvSpPr>
        <p:spPr>
          <a:xfrm>
            <a:off x="628650" y="365126"/>
            <a:ext cx="7886700" cy="1295508"/>
          </a:xfrm>
        </p:spPr>
        <p:txBody>
          <a:bodyPr/>
          <a:lstStyle/>
          <a:p>
            <a:r>
              <a:rPr lang="en-US" dirty="0" err="1"/>
              <a:t>ClassTranscribe</a:t>
            </a:r>
            <a:r>
              <a:rPr lang="en-US" dirty="0"/>
              <a:t> Learning Outcomes</a:t>
            </a:r>
          </a:p>
        </p:txBody>
      </p:sp>
      <p:sp>
        <p:nvSpPr>
          <p:cNvPr id="3" name="Content Placeholder 2">
            <a:extLst>
              <a:ext uri="{FF2B5EF4-FFF2-40B4-BE49-F238E27FC236}">
                <a16:creationId xmlns:a16="http://schemas.microsoft.com/office/drawing/2014/main" id="{85ACD765-52F1-2946-AED5-84F374E38B7B}"/>
              </a:ext>
            </a:extLst>
          </p:cNvPr>
          <p:cNvSpPr>
            <a:spLocks noGrp="1"/>
          </p:cNvSpPr>
          <p:nvPr>
            <p:ph sz="quarter" idx="10"/>
          </p:nvPr>
        </p:nvSpPr>
        <p:spPr>
          <a:xfrm>
            <a:off x="628650" y="1818290"/>
            <a:ext cx="7886700" cy="3817335"/>
          </a:xfrm>
        </p:spPr>
        <p:txBody>
          <a:bodyPr/>
          <a:lstStyle/>
          <a:p>
            <a:pPr marL="0" indent="0">
              <a:buNone/>
            </a:pPr>
            <a:r>
              <a:rPr lang="en-US" dirty="0"/>
              <a:t>SP19 CS241, N=271 students</a:t>
            </a:r>
            <a:br>
              <a:rPr lang="en-US" dirty="0"/>
            </a:br>
            <a:endParaRPr lang="en-US" dirty="0"/>
          </a:p>
          <a:p>
            <a:pPr marL="0" indent="0">
              <a:buNone/>
            </a:pPr>
            <a:r>
              <a:rPr lang="en-US" dirty="0" err="1"/>
              <a:t>ClassTranscribe</a:t>
            </a:r>
            <a:r>
              <a:rPr lang="en-US" dirty="0"/>
              <a:t> searchable videos</a:t>
            </a:r>
          </a:p>
          <a:p>
            <a:pPr marL="0" indent="0">
              <a:buNone/>
            </a:pPr>
            <a:r>
              <a:rPr lang="en-US" dirty="0"/>
              <a:t>No in-person lectures</a:t>
            </a:r>
            <a:br>
              <a:rPr lang="en-US" dirty="0"/>
            </a:br>
            <a:endParaRPr lang="en-US" dirty="0"/>
          </a:p>
          <a:p>
            <a:pPr marL="0" indent="0">
              <a:buNone/>
            </a:pPr>
            <a:r>
              <a:rPr lang="en-US" dirty="0"/>
              <a:t>All previous semesters :</a:t>
            </a:r>
            <a:br>
              <a:rPr lang="en-US" dirty="0"/>
            </a:br>
            <a:r>
              <a:rPr lang="en-US" dirty="0"/>
              <a:t>MWF lectures – also on echo360.com</a:t>
            </a:r>
          </a:p>
        </p:txBody>
      </p:sp>
    </p:spTree>
    <p:extLst>
      <p:ext uri="{BB962C8B-B14F-4D97-AF65-F5344CB8AC3E}">
        <p14:creationId xmlns:p14="http://schemas.microsoft.com/office/powerpoint/2010/main" val="385390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6C224-A5ED-1540-B611-6F44EFEEFE04}"/>
              </a:ext>
            </a:extLst>
          </p:cNvPr>
          <p:cNvSpPr>
            <a:spLocks noGrp="1"/>
          </p:cNvSpPr>
          <p:nvPr>
            <p:ph type="title"/>
          </p:nvPr>
        </p:nvSpPr>
        <p:spPr/>
        <p:txBody>
          <a:bodyPr/>
          <a:lstStyle/>
          <a:p>
            <a:r>
              <a:rPr lang="en-US" dirty="0"/>
              <a:t>Events</a:t>
            </a:r>
          </a:p>
        </p:txBody>
      </p:sp>
      <p:pic>
        <p:nvPicPr>
          <p:cNvPr id="4" name="Content Placeholder 3" descr="A histogram of the number of events by hour. The number of events per hour is large (more than 40,000 events) for most hours of the day except for the local times between 2am and 9am.">
            <a:extLst>
              <a:ext uri="{FF2B5EF4-FFF2-40B4-BE49-F238E27FC236}">
                <a16:creationId xmlns:a16="http://schemas.microsoft.com/office/drawing/2014/main" id="{693702DC-941D-7249-9281-FC7DAA0D413F}"/>
              </a:ext>
            </a:extLst>
          </p:cNvPr>
          <p:cNvPicPr>
            <a:picLocks noGrp="1" noChangeAspect="1"/>
          </p:cNvPicPr>
          <p:nvPr>
            <p:ph sz="quarter" idx="10"/>
          </p:nvPr>
        </p:nvPicPr>
        <p:blipFill>
          <a:blip r:embed="rId2"/>
          <a:stretch>
            <a:fillRect/>
          </a:stretch>
        </p:blipFill>
        <p:spPr>
          <a:xfrm>
            <a:off x="1104122" y="1051034"/>
            <a:ext cx="6454130" cy="4632527"/>
          </a:xfrm>
          <a:prstGeom prst="rect">
            <a:avLst/>
          </a:prstGeom>
          <a:effectLst>
            <a:outerShdw blurRad="190500" dist="177800" dir="2700000" algn="tl" rotWithShape="0">
              <a:prstClr val="black">
                <a:alpha val="40000"/>
              </a:prstClr>
            </a:outerShdw>
          </a:effectLst>
        </p:spPr>
      </p:pic>
    </p:spTree>
    <p:extLst>
      <p:ext uri="{BB962C8B-B14F-4D97-AF65-F5344CB8AC3E}">
        <p14:creationId xmlns:p14="http://schemas.microsoft.com/office/powerpoint/2010/main" val="2075719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7CFD4-6159-6843-A118-E359FD7E89D3}"/>
              </a:ext>
            </a:extLst>
          </p:cNvPr>
          <p:cNvSpPr>
            <a:spLocks noGrp="1"/>
          </p:cNvSpPr>
          <p:nvPr>
            <p:ph type="title"/>
          </p:nvPr>
        </p:nvSpPr>
        <p:spPr/>
        <p:txBody>
          <a:bodyPr/>
          <a:lstStyle/>
          <a:p>
            <a:r>
              <a:rPr lang="en-US" dirty="0"/>
              <a:t>Universal Design for Learning</a:t>
            </a:r>
          </a:p>
        </p:txBody>
      </p:sp>
      <p:sp>
        <p:nvSpPr>
          <p:cNvPr id="3" name="Content Placeholder 2">
            <a:extLst>
              <a:ext uri="{FF2B5EF4-FFF2-40B4-BE49-F238E27FC236}">
                <a16:creationId xmlns:a16="http://schemas.microsoft.com/office/drawing/2014/main" id="{C1E520D2-7B56-634C-BEE1-4763246E6F7F}"/>
              </a:ext>
            </a:extLst>
          </p:cNvPr>
          <p:cNvSpPr>
            <a:spLocks noGrp="1"/>
          </p:cNvSpPr>
          <p:nvPr>
            <p:ph sz="quarter" idx="10"/>
          </p:nvPr>
        </p:nvSpPr>
        <p:spPr/>
        <p:txBody>
          <a:bodyPr/>
          <a:lstStyle/>
          <a:p>
            <a:pPr marL="0" indent="0">
              <a:buNone/>
            </a:pPr>
            <a:r>
              <a:rPr lang="en-US" dirty="0"/>
              <a:t>Multiple pathways for success</a:t>
            </a:r>
          </a:p>
        </p:txBody>
      </p:sp>
    </p:spTree>
    <p:extLst>
      <p:ext uri="{BB962C8B-B14F-4D97-AF65-F5344CB8AC3E}">
        <p14:creationId xmlns:p14="http://schemas.microsoft.com/office/powerpoint/2010/main" val="340709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D3B9-FFA6-E24B-AAC2-EAF053763E67}"/>
              </a:ext>
            </a:extLst>
          </p:cNvPr>
          <p:cNvSpPr>
            <a:spLocks noGrp="1"/>
          </p:cNvSpPr>
          <p:nvPr>
            <p:ph type="title"/>
          </p:nvPr>
        </p:nvSpPr>
        <p:spPr/>
        <p:txBody>
          <a:bodyPr/>
          <a:lstStyle/>
          <a:p>
            <a:r>
              <a:rPr lang="en-US" dirty="0"/>
              <a:t>Exam scores</a:t>
            </a:r>
          </a:p>
        </p:txBody>
      </p:sp>
      <p:pic>
        <p:nvPicPr>
          <p:cNvPr id="4" name="Content Placeholder 3" descr="A histogram of Exam scores based on student behaviors binned at 10 percent intervals. Students that only used the course book or watched less than 500 minutes of video performed similarly, with the maximum in the 70 to 79 bin. Students that watched at  least500 minutes had better exam scores, with the maximum in the 80-89 bin. There are fewer number of these students in the lower bins.">
            <a:extLst>
              <a:ext uri="{FF2B5EF4-FFF2-40B4-BE49-F238E27FC236}">
                <a16:creationId xmlns:a16="http://schemas.microsoft.com/office/drawing/2014/main" id="{DD7A3DAB-0E96-BE4C-8477-8FB72CB0B105}"/>
              </a:ext>
            </a:extLst>
          </p:cNvPr>
          <p:cNvPicPr>
            <a:picLocks noChangeAspect="1"/>
          </p:cNvPicPr>
          <p:nvPr/>
        </p:nvPicPr>
        <p:blipFill>
          <a:blip r:embed="rId2"/>
          <a:stretch>
            <a:fillRect/>
          </a:stretch>
        </p:blipFill>
        <p:spPr>
          <a:xfrm>
            <a:off x="1430759" y="1014311"/>
            <a:ext cx="6501058" cy="4745298"/>
          </a:xfrm>
          <a:prstGeom prst="rect">
            <a:avLst/>
          </a:prstGeom>
          <a:effectLst>
            <a:outerShdw blurRad="177800" dist="190500" dir="2700000" algn="tl" rotWithShape="0">
              <a:prstClr val="black">
                <a:alpha val="40000"/>
              </a:prstClr>
            </a:outerShdw>
          </a:effectLst>
        </p:spPr>
      </p:pic>
    </p:spTree>
    <p:extLst>
      <p:ext uri="{BB962C8B-B14F-4D97-AF65-F5344CB8AC3E}">
        <p14:creationId xmlns:p14="http://schemas.microsoft.com/office/powerpoint/2010/main" val="2158765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96A6-3255-4341-BAA0-E21225FDC7DB}"/>
              </a:ext>
            </a:extLst>
          </p:cNvPr>
          <p:cNvSpPr>
            <a:spLocks noGrp="1"/>
          </p:cNvSpPr>
          <p:nvPr>
            <p:ph type="title"/>
          </p:nvPr>
        </p:nvSpPr>
        <p:spPr/>
        <p:txBody>
          <a:bodyPr/>
          <a:lstStyle/>
          <a:p>
            <a:r>
              <a:rPr lang="en-US" dirty="0"/>
              <a:t>Who benefits</a:t>
            </a:r>
            <a:r>
              <a:rPr lang="en-US" dirty="0" smtClean="0"/>
              <a:t>? 1 of 2</a:t>
            </a:r>
            <a:endParaRPr lang="en-US" sz="2000" dirty="0"/>
          </a:p>
        </p:txBody>
      </p:sp>
      <p:sp>
        <p:nvSpPr>
          <p:cNvPr id="3" name="Content Placeholder 2">
            <a:extLst>
              <a:ext uri="{FF2B5EF4-FFF2-40B4-BE49-F238E27FC236}">
                <a16:creationId xmlns:a16="http://schemas.microsoft.com/office/drawing/2014/main" id="{172C919D-E5CA-BC49-A9DC-464A037D8CD3}"/>
              </a:ext>
            </a:extLst>
          </p:cNvPr>
          <p:cNvSpPr>
            <a:spLocks noGrp="1"/>
          </p:cNvSpPr>
          <p:nvPr>
            <p:ph sz="quarter" idx="10"/>
          </p:nvPr>
        </p:nvSpPr>
        <p:spPr>
          <a:xfrm>
            <a:off x="628650" y="1481138"/>
            <a:ext cx="7886700" cy="4360862"/>
          </a:xfrm>
        </p:spPr>
        <p:txBody>
          <a:bodyPr/>
          <a:lstStyle/>
          <a:p>
            <a:r>
              <a:rPr lang="en-US" sz="2500" dirty="0"/>
              <a:t>"The prevalence of significant hearing impairment at speech frequencies in the U.S. for adults aged 20-29 is 2.2% ​[11]​. In a recent study ​[12]​ at the University of Wisconsin, only </a:t>
            </a:r>
            <a:r>
              <a:rPr lang="en-US" sz="2500" b="1" dirty="0"/>
              <a:t>26.2%</a:t>
            </a:r>
            <a:r>
              <a:rPr lang="en-US" sz="2500" dirty="0"/>
              <a:t> of students who reported a disability in the survey disclosed their disability to the University. Recognizing the limitation that the reported fraction of unreported disabilities is for all disabilities, out of a typical class of 200 students, there will be an expected average of </a:t>
            </a:r>
            <a:r>
              <a:rPr lang="en-US" sz="2500" b="1" dirty="0"/>
              <a:t>three</a:t>
            </a:r>
            <a:r>
              <a:rPr lang="en-US" sz="2500" dirty="0"/>
              <a:t> students with </a:t>
            </a:r>
            <a:r>
              <a:rPr lang="en-US" sz="2500" b="1" dirty="0"/>
              <a:t>non-disclosed</a:t>
            </a:r>
            <a:r>
              <a:rPr lang="en-US" sz="2500" dirty="0"/>
              <a:t> hearing impairments. "</a:t>
            </a:r>
          </a:p>
          <a:p>
            <a:endParaRPr lang="en-US" dirty="0"/>
          </a:p>
        </p:txBody>
      </p:sp>
    </p:spTree>
    <p:extLst>
      <p:ext uri="{BB962C8B-B14F-4D97-AF65-F5344CB8AC3E}">
        <p14:creationId xmlns:p14="http://schemas.microsoft.com/office/powerpoint/2010/main" val="11199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23728-A470-F642-B091-7B5B017C017F}"/>
              </a:ext>
            </a:extLst>
          </p:cNvPr>
          <p:cNvSpPr>
            <a:spLocks noGrp="1"/>
          </p:cNvSpPr>
          <p:nvPr>
            <p:ph type="title"/>
          </p:nvPr>
        </p:nvSpPr>
        <p:spPr/>
        <p:txBody>
          <a:bodyPr/>
          <a:lstStyle/>
          <a:p>
            <a:r>
              <a:rPr lang="en-US" dirty="0"/>
              <a:t>Who </a:t>
            </a:r>
            <a:r>
              <a:rPr lang="en-US" dirty="0" smtClean="0"/>
              <a:t>benefits? 2 of 2</a:t>
            </a:r>
            <a:endParaRPr lang="en-US" sz="2000" dirty="0"/>
          </a:p>
        </p:txBody>
      </p:sp>
      <p:sp>
        <p:nvSpPr>
          <p:cNvPr id="3" name="Content Placeholder 2">
            <a:extLst>
              <a:ext uri="{FF2B5EF4-FFF2-40B4-BE49-F238E27FC236}">
                <a16:creationId xmlns:a16="http://schemas.microsoft.com/office/drawing/2014/main" id="{542D36E5-2F43-2D40-BC1F-C592ED07B3D2}"/>
              </a:ext>
            </a:extLst>
          </p:cNvPr>
          <p:cNvSpPr>
            <a:spLocks noGrp="1"/>
          </p:cNvSpPr>
          <p:nvPr>
            <p:ph sz="quarter" idx="10"/>
          </p:nvPr>
        </p:nvSpPr>
        <p:spPr/>
        <p:txBody>
          <a:bodyPr/>
          <a:lstStyle/>
          <a:p>
            <a:r>
              <a:rPr lang="en-US" dirty="0"/>
              <a:t>Consider class quartiles by course score excluding final exam</a:t>
            </a:r>
          </a:p>
          <a:p>
            <a:r>
              <a:rPr lang="en-US" dirty="0"/>
              <a:t>Does use of CT affect learning?</a:t>
            </a:r>
          </a:p>
        </p:txBody>
      </p:sp>
    </p:spTree>
    <p:extLst>
      <p:ext uri="{BB962C8B-B14F-4D97-AF65-F5344CB8AC3E}">
        <p14:creationId xmlns:p14="http://schemas.microsoft.com/office/powerpoint/2010/main" val="386139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20BA-AA96-1248-8972-2A2A1B97D7EA}"/>
              </a:ext>
            </a:extLst>
          </p:cNvPr>
          <p:cNvSpPr>
            <a:spLocks noGrp="1"/>
          </p:cNvSpPr>
          <p:nvPr>
            <p:ph type="title"/>
          </p:nvPr>
        </p:nvSpPr>
        <p:spPr/>
        <p:txBody>
          <a:bodyPr/>
          <a:lstStyle/>
          <a:p>
            <a:r>
              <a:rPr lang="en-US" dirty="0"/>
              <a:t>Previous </a:t>
            </a:r>
            <a:r>
              <a:rPr lang="en-US" dirty="0" smtClean="0"/>
              <a:t>Semesters</a:t>
            </a:r>
            <a:endParaRPr lang="en-US" dirty="0"/>
          </a:p>
        </p:txBody>
      </p:sp>
      <p:graphicFrame>
        <p:nvGraphicFramePr>
          <p:cNvPr id="3" name="Table 2" descr="Tabular data of Quartiles 1,2,3 of student performance for Spring semesters 2015,16,18,19. All semesters had large enrollments (at least 247). Spring 2019 quartiles are 1-3% higher than all other semesters. The 2019 spread of Q3-Q1 is not significantly different compared to previous semesters."/>
          <p:cNvGraphicFramePr>
            <a:graphicFrameLocks noGrp="1"/>
          </p:cNvGraphicFramePr>
          <p:nvPr>
            <p:extLst>
              <p:ext uri="{D42A27DB-BD31-4B8C-83A1-F6EECF244321}">
                <p14:modId xmlns:p14="http://schemas.microsoft.com/office/powerpoint/2010/main" val="370232399"/>
              </p:ext>
            </p:extLst>
          </p:nvPr>
        </p:nvGraphicFramePr>
        <p:xfrm>
          <a:off x="1025610" y="1397000"/>
          <a:ext cx="6647935" cy="3545701"/>
        </p:xfrm>
        <a:graphic>
          <a:graphicData uri="http://schemas.openxmlformats.org/drawingml/2006/table">
            <a:tbl>
              <a:tblPr firstRow="1" bandRow="1">
                <a:tableStyleId>{5C22544A-7EE6-4342-B048-85BDC9FD1C3A}</a:tableStyleId>
              </a:tblPr>
              <a:tblGrid>
                <a:gridCol w="1329587">
                  <a:extLst>
                    <a:ext uri="{9D8B030D-6E8A-4147-A177-3AD203B41FA5}">
                      <a16:colId xmlns:a16="http://schemas.microsoft.com/office/drawing/2014/main" val="2592257830"/>
                    </a:ext>
                  </a:extLst>
                </a:gridCol>
                <a:gridCol w="1329587">
                  <a:extLst>
                    <a:ext uri="{9D8B030D-6E8A-4147-A177-3AD203B41FA5}">
                      <a16:colId xmlns:a16="http://schemas.microsoft.com/office/drawing/2014/main" val="1304841321"/>
                    </a:ext>
                  </a:extLst>
                </a:gridCol>
                <a:gridCol w="1329587">
                  <a:extLst>
                    <a:ext uri="{9D8B030D-6E8A-4147-A177-3AD203B41FA5}">
                      <a16:colId xmlns:a16="http://schemas.microsoft.com/office/drawing/2014/main" val="4090710710"/>
                    </a:ext>
                  </a:extLst>
                </a:gridCol>
                <a:gridCol w="1329587">
                  <a:extLst>
                    <a:ext uri="{9D8B030D-6E8A-4147-A177-3AD203B41FA5}">
                      <a16:colId xmlns:a16="http://schemas.microsoft.com/office/drawing/2014/main" val="3360574640"/>
                    </a:ext>
                  </a:extLst>
                </a:gridCol>
                <a:gridCol w="1329587">
                  <a:extLst>
                    <a:ext uri="{9D8B030D-6E8A-4147-A177-3AD203B41FA5}">
                      <a16:colId xmlns:a16="http://schemas.microsoft.com/office/drawing/2014/main" val="507209709"/>
                    </a:ext>
                  </a:extLst>
                </a:gridCol>
              </a:tblGrid>
              <a:tr h="870909">
                <a:tc>
                  <a:txBody>
                    <a:bodyPr/>
                    <a:lstStyle/>
                    <a:p>
                      <a:r>
                        <a:rPr lang="en-US" dirty="0" smtClean="0"/>
                        <a:t>Statistic</a:t>
                      </a:r>
                      <a:endParaRPr lang="en-US" dirty="0"/>
                    </a:p>
                  </a:txBody>
                  <a:tcPr/>
                </a:tc>
                <a:tc>
                  <a:txBody>
                    <a:bodyPr/>
                    <a:lstStyle/>
                    <a:p>
                      <a:r>
                        <a:rPr lang="en-US" dirty="0" smtClean="0"/>
                        <a:t>2015 N=195</a:t>
                      </a:r>
                      <a:endParaRPr lang="en-US" dirty="0"/>
                    </a:p>
                  </a:txBody>
                  <a:tcPr/>
                </a:tc>
                <a:tc>
                  <a:txBody>
                    <a:bodyPr/>
                    <a:lstStyle/>
                    <a:p>
                      <a:r>
                        <a:rPr lang="en-US" dirty="0" smtClean="0"/>
                        <a:t>2016 N=325</a:t>
                      </a:r>
                      <a:endParaRPr lang="en-US" dirty="0"/>
                    </a:p>
                  </a:txBody>
                  <a:tcPr/>
                </a:tc>
                <a:tc>
                  <a:txBody>
                    <a:bodyPr/>
                    <a:lstStyle/>
                    <a:p>
                      <a:r>
                        <a:rPr lang="en-US" dirty="0" smtClean="0"/>
                        <a:t>2018 N=247</a:t>
                      </a:r>
                      <a:endParaRPr lang="en-US" dirty="0"/>
                    </a:p>
                  </a:txBody>
                  <a:tcPr/>
                </a:tc>
                <a:tc>
                  <a:txBody>
                    <a:bodyPr/>
                    <a:lstStyle/>
                    <a:p>
                      <a:r>
                        <a:rPr lang="en-US" dirty="0" smtClean="0"/>
                        <a:t>2019 N=271</a:t>
                      </a:r>
                      <a:endParaRPr lang="en-US" dirty="0"/>
                    </a:p>
                  </a:txBody>
                  <a:tcPr/>
                </a:tc>
                <a:extLst>
                  <a:ext uri="{0D108BD9-81ED-4DB2-BD59-A6C34878D82A}">
                    <a16:rowId xmlns:a16="http://schemas.microsoft.com/office/drawing/2014/main" val="3560460792"/>
                  </a:ext>
                </a:extLst>
              </a:tr>
              <a:tr h="668698">
                <a:tc>
                  <a:txBody>
                    <a:bodyPr/>
                    <a:lstStyle/>
                    <a:p>
                      <a:r>
                        <a:rPr lang="en-US" dirty="0" smtClean="0"/>
                        <a:t>Q1</a:t>
                      </a:r>
                      <a:endParaRPr lang="en-US" dirty="0"/>
                    </a:p>
                  </a:txBody>
                  <a:tcPr/>
                </a:tc>
                <a:tc>
                  <a:txBody>
                    <a:bodyPr/>
                    <a:lstStyle/>
                    <a:p>
                      <a:r>
                        <a:rPr lang="en-US" dirty="0" smtClean="0"/>
                        <a:t>60.1</a:t>
                      </a:r>
                      <a:endParaRPr lang="en-US" dirty="0"/>
                    </a:p>
                  </a:txBody>
                  <a:tcPr/>
                </a:tc>
                <a:tc>
                  <a:txBody>
                    <a:bodyPr/>
                    <a:lstStyle/>
                    <a:p>
                      <a:r>
                        <a:rPr lang="en-US" dirty="0" smtClean="0"/>
                        <a:t>58.7</a:t>
                      </a:r>
                      <a:endParaRPr lang="en-US" dirty="0"/>
                    </a:p>
                  </a:txBody>
                  <a:tcPr/>
                </a:tc>
                <a:tc>
                  <a:txBody>
                    <a:bodyPr/>
                    <a:lstStyle/>
                    <a:p>
                      <a:r>
                        <a:rPr lang="en-US" dirty="0" smtClean="0"/>
                        <a:t>60.0</a:t>
                      </a:r>
                      <a:endParaRPr lang="en-US" dirty="0"/>
                    </a:p>
                  </a:txBody>
                  <a:tcPr/>
                </a:tc>
                <a:tc>
                  <a:txBody>
                    <a:bodyPr/>
                    <a:lstStyle/>
                    <a:p>
                      <a:r>
                        <a:rPr lang="en-US" dirty="0" smtClean="0"/>
                        <a:t>63.6</a:t>
                      </a:r>
                      <a:endParaRPr lang="en-US" dirty="0"/>
                    </a:p>
                  </a:txBody>
                  <a:tcPr/>
                </a:tc>
                <a:extLst>
                  <a:ext uri="{0D108BD9-81ED-4DB2-BD59-A6C34878D82A}">
                    <a16:rowId xmlns:a16="http://schemas.microsoft.com/office/drawing/2014/main" val="866338269"/>
                  </a:ext>
                </a:extLst>
              </a:tr>
              <a:tr h="668698">
                <a:tc>
                  <a:txBody>
                    <a:bodyPr/>
                    <a:lstStyle/>
                    <a:p>
                      <a:r>
                        <a:rPr lang="en-US" dirty="0" smtClean="0"/>
                        <a:t>Q2</a:t>
                      </a:r>
                      <a:endParaRPr lang="en-US" dirty="0"/>
                    </a:p>
                  </a:txBody>
                  <a:tcPr/>
                </a:tc>
                <a:tc>
                  <a:txBody>
                    <a:bodyPr/>
                    <a:lstStyle/>
                    <a:p>
                      <a:r>
                        <a:rPr lang="en-US" dirty="0" smtClean="0"/>
                        <a:t>68.1</a:t>
                      </a:r>
                      <a:endParaRPr lang="en-US" dirty="0"/>
                    </a:p>
                  </a:txBody>
                  <a:tcPr/>
                </a:tc>
                <a:tc>
                  <a:txBody>
                    <a:bodyPr/>
                    <a:lstStyle/>
                    <a:p>
                      <a:r>
                        <a:rPr lang="en-US" dirty="0" smtClean="0"/>
                        <a:t>69.6</a:t>
                      </a:r>
                      <a:endParaRPr lang="en-US" dirty="0"/>
                    </a:p>
                  </a:txBody>
                  <a:tcPr/>
                </a:tc>
                <a:tc>
                  <a:txBody>
                    <a:bodyPr/>
                    <a:lstStyle/>
                    <a:p>
                      <a:r>
                        <a:rPr lang="en-US" dirty="0" smtClean="0"/>
                        <a:t>71.1</a:t>
                      </a:r>
                      <a:endParaRPr lang="en-US" dirty="0"/>
                    </a:p>
                  </a:txBody>
                  <a:tcPr/>
                </a:tc>
                <a:tc>
                  <a:txBody>
                    <a:bodyPr/>
                    <a:lstStyle/>
                    <a:p>
                      <a:r>
                        <a:rPr lang="en-US" dirty="0" smtClean="0"/>
                        <a:t>72.7</a:t>
                      </a:r>
                      <a:endParaRPr lang="en-US" dirty="0"/>
                    </a:p>
                  </a:txBody>
                  <a:tcPr/>
                </a:tc>
                <a:extLst>
                  <a:ext uri="{0D108BD9-81ED-4DB2-BD59-A6C34878D82A}">
                    <a16:rowId xmlns:a16="http://schemas.microsoft.com/office/drawing/2014/main" val="1233364666"/>
                  </a:ext>
                </a:extLst>
              </a:tr>
              <a:tr h="668698">
                <a:tc>
                  <a:txBody>
                    <a:bodyPr/>
                    <a:lstStyle/>
                    <a:p>
                      <a:r>
                        <a:rPr lang="en-US" dirty="0" smtClean="0"/>
                        <a:t>Q3</a:t>
                      </a:r>
                      <a:endParaRPr lang="en-US" dirty="0"/>
                    </a:p>
                  </a:txBody>
                  <a:tcPr/>
                </a:tc>
                <a:tc>
                  <a:txBody>
                    <a:bodyPr/>
                    <a:lstStyle/>
                    <a:p>
                      <a:r>
                        <a:rPr lang="en-US" dirty="0" smtClean="0"/>
                        <a:t>76.6</a:t>
                      </a:r>
                      <a:endParaRPr lang="en-US" dirty="0"/>
                    </a:p>
                  </a:txBody>
                  <a:tcPr/>
                </a:tc>
                <a:tc>
                  <a:txBody>
                    <a:bodyPr/>
                    <a:lstStyle/>
                    <a:p>
                      <a:r>
                        <a:rPr lang="en-US" dirty="0" smtClean="0"/>
                        <a:t>78.3</a:t>
                      </a:r>
                      <a:endParaRPr lang="en-US" dirty="0"/>
                    </a:p>
                  </a:txBody>
                  <a:tcPr/>
                </a:tc>
                <a:tc>
                  <a:txBody>
                    <a:bodyPr/>
                    <a:lstStyle/>
                    <a:p>
                      <a:r>
                        <a:rPr lang="en-US" dirty="0" smtClean="0"/>
                        <a:t>80.0</a:t>
                      </a:r>
                      <a:endParaRPr lang="en-US" dirty="0"/>
                    </a:p>
                  </a:txBody>
                  <a:tcPr/>
                </a:tc>
                <a:tc>
                  <a:txBody>
                    <a:bodyPr/>
                    <a:lstStyle/>
                    <a:p>
                      <a:r>
                        <a:rPr lang="en-US" dirty="0" smtClean="0"/>
                        <a:t>83.3</a:t>
                      </a:r>
                      <a:endParaRPr lang="en-US" dirty="0"/>
                    </a:p>
                  </a:txBody>
                  <a:tcPr/>
                </a:tc>
                <a:extLst>
                  <a:ext uri="{0D108BD9-81ED-4DB2-BD59-A6C34878D82A}">
                    <a16:rowId xmlns:a16="http://schemas.microsoft.com/office/drawing/2014/main" val="3946712519"/>
                  </a:ext>
                </a:extLst>
              </a:tr>
              <a:tr h="668698">
                <a:tc>
                  <a:txBody>
                    <a:bodyPr/>
                    <a:lstStyle/>
                    <a:p>
                      <a:r>
                        <a:rPr lang="en-US" dirty="0" smtClean="0"/>
                        <a:t>Q4</a:t>
                      </a:r>
                      <a:endParaRPr lang="en-US" dirty="0"/>
                    </a:p>
                  </a:txBody>
                  <a:tcPr/>
                </a:tc>
                <a:tc>
                  <a:txBody>
                    <a:bodyPr/>
                    <a:lstStyle/>
                    <a:p>
                      <a:r>
                        <a:rPr lang="en-US" dirty="0" smtClean="0"/>
                        <a:t>16.5</a:t>
                      </a:r>
                      <a:endParaRPr lang="en-US" dirty="0"/>
                    </a:p>
                  </a:txBody>
                  <a:tcPr/>
                </a:tc>
                <a:tc>
                  <a:txBody>
                    <a:bodyPr/>
                    <a:lstStyle/>
                    <a:p>
                      <a:r>
                        <a:rPr lang="en-US" dirty="0" smtClean="0"/>
                        <a:t>19.6</a:t>
                      </a:r>
                      <a:endParaRPr lang="en-US" dirty="0"/>
                    </a:p>
                  </a:txBody>
                  <a:tcPr/>
                </a:tc>
                <a:tc>
                  <a:txBody>
                    <a:bodyPr/>
                    <a:lstStyle/>
                    <a:p>
                      <a:r>
                        <a:rPr lang="en-US" dirty="0" smtClean="0"/>
                        <a:t>20.0</a:t>
                      </a:r>
                      <a:endParaRPr lang="en-US" dirty="0"/>
                    </a:p>
                  </a:txBody>
                  <a:tcPr/>
                </a:tc>
                <a:tc>
                  <a:txBody>
                    <a:bodyPr/>
                    <a:lstStyle/>
                    <a:p>
                      <a:r>
                        <a:rPr lang="en-US" dirty="0" smtClean="0"/>
                        <a:t>19.7</a:t>
                      </a:r>
                      <a:endParaRPr lang="en-US" dirty="0"/>
                    </a:p>
                  </a:txBody>
                  <a:tcPr/>
                </a:tc>
                <a:extLst>
                  <a:ext uri="{0D108BD9-81ED-4DB2-BD59-A6C34878D82A}">
                    <a16:rowId xmlns:a16="http://schemas.microsoft.com/office/drawing/2014/main" val="1468309152"/>
                  </a:ext>
                </a:extLst>
              </a:tr>
            </a:tbl>
          </a:graphicData>
        </a:graphic>
      </p:graphicFrame>
    </p:spTree>
    <p:extLst>
      <p:ext uri="{BB962C8B-B14F-4D97-AF65-F5344CB8AC3E}">
        <p14:creationId xmlns:p14="http://schemas.microsoft.com/office/powerpoint/2010/main" val="1532083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027B-B8BF-8840-826E-A931C477E4C6}"/>
              </a:ext>
            </a:extLst>
          </p:cNvPr>
          <p:cNvSpPr>
            <a:spLocks noGrp="1"/>
          </p:cNvSpPr>
          <p:nvPr>
            <p:ph type="title"/>
          </p:nvPr>
        </p:nvSpPr>
        <p:spPr/>
        <p:txBody>
          <a:bodyPr/>
          <a:lstStyle/>
          <a:p>
            <a:r>
              <a:rPr lang="en-US" dirty="0"/>
              <a:t>Video Minutes</a:t>
            </a:r>
          </a:p>
        </p:txBody>
      </p:sp>
      <p:pic>
        <p:nvPicPr>
          <p:cNvPr id="4" name="Picture 3" descr="Histogram comparison of exam performance for each quartile. For each quartile students that watched less than the average video minutes for that quartiles, did not perform as well in the final exam, compared to other students in the same quartile. The different is depedent on quartile - the largest is for the lowest performing students (Q4), the smallest is for the highest performing students (Q1).">
            <a:extLst>
              <a:ext uri="{FF2B5EF4-FFF2-40B4-BE49-F238E27FC236}">
                <a16:creationId xmlns:a16="http://schemas.microsoft.com/office/drawing/2014/main" id="{495C64C4-2E34-B244-B044-90744797045D}"/>
              </a:ext>
            </a:extLst>
          </p:cNvPr>
          <p:cNvPicPr>
            <a:picLocks noChangeAspect="1"/>
          </p:cNvPicPr>
          <p:nvPr/>
        </p:nvPicPr>
        <p:blipFill>
          <a:blip r:embed="rId2"/>
          <a:stretch>
            <a:fillRect/>
          </a:stretch>
        </p:blipFill>
        <p:spPr>
          <a:xfrm>
            <a:off x="1462452" y="1119352"/>
            <a:ext cx="6177056" cy="4619296"/>
          </a:xfrm>
          <a:prstGeom prst="rect">
            <a:avLst/>
          </a:prstGeom>
          <a:effectLst>
            <a:outerShdw blurRad="177800" dist="190500" dir="2700000" algn="tl" rotWithShape="0">
              <a:prstClr val="black">
                <a:alpha val="42000"/>
              </a:prstClr>
            </a:outerShdw>
          </a:effectLst>
        </p:spPr>
      </p:pic>
    </p:spTree>
    <p:extLst>
      <p:ext uri="{BB962C8B-B14F-4D97-AF65-F5344CB8AC3E}">
        <p14:creationId xmlns:p14="http://schemas.microsoft.com/office/powerpoint/2010/main" val="135412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6834-5469-D24F-9773-DCD8A8D7A69C}"/>
              </a:ext>
            </a:extLst>
          </p:cNvPr>
          <p:cNvSpPr>
            <a:spLocks noGrp="1"/>
          </p:cNvSpPr>
          <p:nvPr>
            <p:ph type="title"/>
          </p:nvPr>
        </p:nvSpPr>
        <p:spPr>
          <a:xfrm>
            <a:off x="628650" y="365126"/>
            <a:ext cx="7886700" cy="1338590"/>
          </a:xfrm>
        </p:spPr>
        <p:txBody>
          <a:bodyPr anchor="t"/>
          <a:lstStyle/>
          <a:p>
            <a:r>
              <a:rPr lang="en-US" dirty="0">
                <a:latin typeface="Georgia"/>
                <a:ea typeface="Georgia" charset="0"/>
                <a:cs typeface="Georgia" charset="0"/>
              </a:rPr>
              <a:t>The </a:t>
            </a:r>
            <a:r>
              <a:rPr lang="en-US" dirty="0" smtClean="0">
                <a:latin typeface="Georgia"/>
                <a:ea typeface="Georgia" charset="0"/>
                <a:cs typeface="Georgia" charset="0"/>
              </a:rPr>
              <a:t>Illinois </a:t>
            </a:r>
            <a:r>
              <a:rPr lang="en-US" dirty="0">
                <a:latin typeface="Georgia"/>
                <a:ea typeface="Georgia" charset="0"/>
                <a:cs typeface="Georgia" charset="0"/>
              </a:rPr>
              <a:t>Experience of Disability Inclusion</a:t>
            </a:r>
            <a:endParaRPr lang="en-US" dirty="0">
              <a:latin typeface="Georgia"/>
            </a:endParaRPr>
          </a:p>
        </p:txBody>
      </p:sp>
      <p:sp>
        <p:nvSpPr>
          <p:cNvPr id="3" name="Content Placeholder 2">
            <a:extLst>
              <a:ext uri="{FF2B5EF4-FFF2-40B4-BE49-F238E27FC236}">
                <a16:creationId xmlns:a16="http://schemas.microsoft.com/office/drawing/2014/main" id="{803DE725-3B37-F445-A5E3-BF452A38B851}"/>
              </a:ext>
            </a:extLst>
          </p:cNvPr>
          <p:cNvSpPr>
            <a:spLocks noGrp="1"/>
          </p:cNvSpPr>
          <p:nvPr>
            <p:ph sz="quarter" idx="10"/>
          </p:nvPr>
        </p:nvSpPr>
        <p:spPr>
          <a:xfrm>
            <a:off x="628650" y="1784382"/>
            <a:ext cx="7886700" cy="3851243"/>
          </a:xfrm>
        </p:spPr>
        <p:txBody>
          <a:bodyPr anchor="t"/>
          <a:lstStyle/>
          <a:p>
            <a:pPr marL="0" indent="0">
              <a:buNone/>
            </a:pPr>
            <a:r>
              <a:rPr lang="en-US" dirty="0" smtClean="0">
                <a:hlinkClick r:id="rId2"/>
              </a:rPr>
              <a:t>Link to slides on the Illinois Experience of Disability Inclusion</a:t>
            </a:r>
            <a:endParaRPr lang="en-US" dirty="0"/>
          </a:p>
        </p:txBody>
      </p:sp>
    </p:spTree>
    <p:extLst>
      <p:ext uri="{BB962C8B-B14F-4D97-AF65-F5344CB8AC3E}">
        <p14:creationId xmlns:p14="http://schemas.microsoft.com/office/powerpoint/2010/main" val="2839586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830A5-240D-7544-ABEC-42EA96F5FAB4}"/>
              </a:ext>
            </a:extLst>
          </p:cNvPr>
          <p:cNvSpPr>
            <a:spLocks noGrp="1"/>
          </p:cNvSpPr>
          <p:nvPr>
            <p:ph type="title"/>
          </p:nvPr>
        </p:nvSpPr>
        <p:spPr/>
        <p:txBody>
          <a:bodyPr/>
          <a:lstStyle/>
          <a:p>
            <a:r>
              <a:rPr lang="en-US" dirty="0"/>
              <a:t>Course Performance</a:t>
            </a:r>
          </a:p>
        </p:txBody>
      </p:sp>
      <p:pic>
        <p:nvPicPr>
          <p:cNvPr id="4" name="Picture 3" descr="Tabular data to report on course performance for each quartile. The average number of video hours for quartiles Q4 to Q1 are 5.6, 6.2,9.2,11.3. The absolute improvement is 14.4, 10.1,6.3 and 5.2 points on the final respectively, with the largest improvement in the lowest quartile. Mann Whitney test is significant for each quartile (all tests &lt;0.03). The fractional reduction in lost points is in the range 0.30 to 0.40 for all quartil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1" y="958627"/>
            <a:ext cx="7327900" cy="4864545"/>
          </a:xfrm>
          <a:prstGeom prst="rect">
            <a:avLst/>
          </a:prstGeom>
        </p:spPr>
      </p:pic>
    </p:spTree>
    <p:extLst>
      <p:ext uri="{BB962C8B-B14F-4D97-AF65-F5344CB8AC3E}">
        <p14:creationId xmlns:p14="http://schemas.microsoft.com/office/powerpoint/2010/main" val="472366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4D4CD-D0A6-B041-83D9-FDA564E9D051}"/>
              </a:ext>
            </a:extLst>
          </p:cNvPr>
          <p:cNvSpPr>
            <a:spLocks noGrp="1"/>
          </p:cNvSpPr>
          <p:nvPr>
            <p:ph type="title"/>
          </p:nvPr>
        </p:nvSpPr>
        <p:spPr/>
        <p:txBody>
          <a:bodyPr/>
          <a:lstStyle/>
          <a:p>
            <a:r>
              <a:rPr lang="en-US" dirty="0"/>
              <a:t>Implications? </a:t>
            </a:r>
          </a:p>
        </p:txBody>
      </p:sp>
      <p:sp>
        <p:nvSpPr>
          <p:cNvPr id="3" name="Content Placeholder 2">
            <a:extLst>
              <a:ext uri="{FF2B5EF4-FFF2-40B4-BE49-F238E27FC236}">
                <a16:creationId xmlns:a16="http://schemas.microsoft.com/office/drawing/2014/main" id="{1D136EB0-A80B-9D4D-8C10-7365D166AC7D}"/>
              </a:ext>
            </a:extLst>
          </p:cNvPr>
          <p:cNvSpPr>
            <a:spLocks noGrp="1"/>
          </p:cNvSpPr>
          <p:nvPr>
            <p:ph sz="quarter" idx="10"/>
          </p:nvPr>
        </p:nvSpPr>
        <p:spPr/>
        <p:txBody>
          <a:bodyPr/>
          <a:lstStyle/>
          <a:p>
            <a:r>
              <a:rPr lang="en-US" dirty="0"/>
              <a:t>Data point: effective learning course design &amp; delivery in University courses and use of lecture space resources?</a:t>
            </a:r>
          </a:p>
          <a:p>
            <a:endParaRPr lang="en-US" dirty="0"/>
          </a:p>
          <a:p>
            <a:r>
              <a:rPr lang="en-US" dirty="0"/>
              <a:t>New class of competency models</a:t>
            </a:r>
          </a:p>
        </p:txBody>
      </p:sp>
    </p:spTree>
    <p:extLst>
      <p:ext uri="{BB962C8B-B14F-4D97-AF65-F5344CB8AC3E}">
        <p14:creationId xmlns:p14="http://schemas.microsoft.com/office/powerpoint/2010/main" val="20952835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B70FB-2225-E24D-9DE6-4F306D065ABC}"/>
              </a:ext>
            </a:extLst>
          </p:cNvPr>
          <p:cNvSpPr>
            <a:spLocks noGrp="1"/>
          </p:cNvSpPr>
          <p:nvPr>
            <p:ph type="title"/>
          </p:nvPr>
        </p:nvSpPr>
        <p:spPr/>
        <p:txBody>
          <a:bodyPr/>
          <a:lstStyle/>
          <a:p>
            <a:r>
              <a:rPr lang="en-US" dirty="0"/>
              <a:t>Interest</a:t>
            </a:r>
          </a:p>
        </p:txBody>
      </p:sp>
      <p:sp>
        <p:nvSpPr>
          <p:cNvPr id="3" name="Content Placeholder 2">
            <a:extLst>
              <a:ext uri="{FF2B5EF4-FFF2-40B4-BE49-F238E27FC236}">
                <a16:creationId xmlns:a16="http://schemas.microsoft.com/office/drawing/2014/main" id="{7CB4C2DF-4A2F-7E4A-BEA1-E7D93577FCEC}"/>
              </a:ext>
            </a:extLst>
          </p:cNvPr>
          <p:cNvSpPr>
            <a:spLocks noGrp="1"/>
          </p:cNvSpPr>
          <p:nvPr>
            <p:ph sz="quarter" idx="10"/>
          </p:nvPr>
        </p:nvSpPr>
        <p:spPr/>
        <p:txBody>
          <a:bodyPr/>
          <a:lstStyle/>
          <a:p>
            <a:pPr marL="0" indent="0">
              <a:buNone/>
            </a:pPr>
            <a:r>
              <a:rPr lang="en-US" dirty="0" err="1"/>
              <a:t>ClassTranscribe</a:t>
            </a:r>
            <a:r>
              <a:rPr lang="en-US" dirty="0"/>
              <a:t> for your courses?</a:t>
            </a:r>
            <a:br>
              <a:rPr lang="en-US" dirty="0"/>
            </a:br>
            <a:r>
              <a:rPr lang="en-US" dirty="0"/>
              <a:t>			</a:t>
            </a:r>
          </a:p>
          <a:p>
            <a:pPr marL="0" indent="0">
              <a:buNone/>
            </a:pPr>
            <a:r>
              <a:rPr lang="en-US" dirty="0"/>
              <a:t>			</a:t>
            </a:r>
            <a:r>
              <a:rPr lang="en-US" dirty="0" smtClean="0"/>
              <a:t>email: </a:t>
            </a:r>
            <a:r>
              <a:rPr lang="en-US" dirty="0" smtClean="0">
                <a:hlinkClick r:id="rId2"/>
              </a:rPr>
              <a:t>classtranscribe@Illinois.edu</a:t>
            </a:r>
            <a:endParaRPr lang="en-US" dirty="0"/>
          </a:p>
          <a:p>
            <a:endParaRPr lang="en-US" dirty="0"/>
          </a:p>
        </p:txBody>
      </p:sp>
    </p:spTree>
    <p:extLst>
      <p:ext uri="{BB962C8B-B14F-4D97-AF65-F5344CB8AC3E}">
        <p14:creationId xmlns:p14="http://schemas.microsoft.com/office/powerpoint/2010/main" val="55566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5478-FC24-DD4E-B3E8-F4AE92410935}"/>
              </a:ext>
            </a:extLst>
          </p:cNvPr>
          <p:cNvSpPr>
            <a:spLocks noGrp="1"/>
          </p:cNvSpPr>
          <p:nvPr>
            <p:ph type="title"/>
          </p:nvPr>
        </p:nvSpPr>
        <p:spPr/>
        <p:txBody>
          <a:bodyPr anchor="t">
            <a:normAutofit fontScale="90000"/>
          </a:bodyPr>
          <a:lstStyle/>
          <a:p>
            <a:r>
              <a:rPr lang="en-US" dirty="0"/>
              <a:t>Campus Policy Development and </a:t>
            </a:r>
            <a:r>
              <a:rPr lang="en-US" dirty="0" smtClean="0"/>
              <a:t>Implementation</a:t>
            </a:r>
            <a:br>
              <a:rPr lang="en-US" dirty="0" smtClean="0"/>
            </a:br>
            <a:r>
              <a:rPr lang="en-US" dirty="0" smtClean="0"/>
              <a:t>at Illinois</a:t>
            </a:r>
            <a:endParaRPr lang="en-US" dirty="0"/>
          </a:p>
        </p:txBody>
      </p:sp>
      <p:sp>
        <p:nvSpPr>
          <p:cNvPr id="3" name="Text Placeholder 2">
            <a:extLst>
              <a:ext uri="{FF2B5EF4-FFF2-40B4-BE49-F238E27FC236}">
                <a16:creationId xmlns:a16="http://schemas.microsoft.com/office/drawing/2014/main" id="{73F71A09-E81F-B64C-B802-67C76C451C53}"/>
              </a:ext>
            </a:extLst>
          </p:cNvPr>
          <p:cNvSpPr>
            <a:spLocks noGrp="1"/>
          </p:cNvSpPr>
          <p:nvPr>
            <p:ph type="body" idx="1"/>
          </p:nvPr>
        </p:nvSpPr>
        <p:spPr/>
        <p:txBody>
          <a:bodyPr/>
          <a:lstStyle/>
          <a:p>
            <a:endParaRPr lang="en-US" dirty="0" smtClean="0"/>
          </a:p>
          <a:p>
            <a:r>
              <a:rPr lang="en-US" dirty="0" smtClean="0"/>
              <a:t>Tim </a:t>
            </a:r>
            <a:r>
              <a:rPr lang="en-US" dirty="0"/>
              <a:t>Offenstein</a:t>
            </a:r>
          </a:p>
        </p:txBody>
      </p:sp>
    </p:spTree>
    <p:extLst>
      <p:ext uri="{BB962C8B-B14F-4D97-AF65-F5344CB8AC3E}">
        <p14:creationId xmlns:p14="http://schemas.microsoft.com/office/powerpoint/2010/main" val="7411403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4247-29FC-D24A-B8C5-9962978CA42A}"/>
              </a:ext>
            </a:extLst>
          </p:cNvPr>
          <p:cNvSpPr>
            <a:spLocks noGrp="1"/>
          </p:cNvSpPr>
          <p:nvPr>
            <p:ph type="title"/>
          </p:nvPr>
        </p:nvSpPr>
        <p:spPr>
          <a:xfrm>
            <a:off x="628650" y="365125"/>
            <a:ext cx="7886700" cy="1293553"/>
          </a:xfrm>
        </p:spPr>
        <p:txBody>
          <a:bodyPr/>
          <a:lstStyle/>
          <a:p>
            <a:r>
              <a:rPr lang="en-US" dirty="0">
                <a:latin typeface="Georgia" charset="0"/>
                <a:ea typeface="Georgia" charset="0"/>
                <a:cs typeface="Georgia" charset="0"/>
              </a:rPr>
              <a:t>Campus Policy Development and Implementation</a:t>
            </a:r>
            <a:endParaRPr lang="en-US" dirty="0"/>
          </a:p>
        </p:txBody>
      </p:sp>
      <p:sp>
        <p:nvSpPr>
          <p:cNvPr id="3" name="Content Placeholder 2">
            <a:extLst>
              <a:ext uri="{FF2B5EF4-FFF2-40B4-BE49-F238E27FC236}">
                <a16:creationId xmlns:a16="http://schemas.microsoft.com/office/drawing/2014/main" id="{16DF7B0F-CE46-824D-A06F-87DD3C2D9A45}"/>
              </a:ext>
            </a:extLst>
          </p:cNvPr>
          <p:cNvSpPr>
            <a:spLocks noGrp="1"/>
          </p:cNvSpPr>
          <p:nvPr>
            <p:ph sz="quarter" idx="10"/>
          </p:nvPr>
        </p:nvSpPr>
        <p:spPr>
          <a:xfrm>
            <a:off x="628650" y="1765005"/>
            <a:ext cx="7886700" cy="3870620"/>
          </a:xfrm>
        </p:spPr>
        <p:txBody>
          <a:bodyPr/>
          <a:lstStyle/>
          <a:p>
            <a:r>
              <a:rPr lang="en-US" dirty="0"/>
              <a:t>April 2017 – Official Office of Civil Rights complaint letter</a:t>
            </a:r>
          </a:p>
          <a:p>
            <a:r>
              <a:rPr lang="en-US" dirty="0"/>
              <a:t>No policy in place</a:t>
            </a:r>
          </a:p>
          <a:p>
            <a:r>
              <a:rPr lang="en-US" dirty="0"/>
              <a:t>Disconnected accessibility efforts </a:t>
            </a:r>
          </a:p>
          <a:p>
            <a:r>
              <a:rPr lang="en-US" dirty="0"/>
              <a:t>Vulnerable </a:t>
            </a:r>
          </a:p>
          <a:p>
            <a:r>
              <a:rPr lang="en-US" dirty="0"/>
              <a:t>Dodged the bullet, others not so lucky.</a:t>
            </a:r>
          </a:p>
        </p:txBody>
      </p:sp>
    </p:spTree>
    <p:extLst>
      <p:ext uri="{BB962C8B-B14F-4D97-AF65-F5344CB8AC3E}">
        <p14:creationId xmlns:p14="http://schemas.microsoft.com/office/powerpoint/2010/main" val="30600400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63B0-CE95-FC48-83DE-FC358BA4011B}"/>
              </a:ext>
            </a:extLst>
          </p:cNvPr>
          <p:cNvSpPr>
            <a:spLocks noGrp="1"/>
          </p:cNvSpPr>
          <p:nvPr>
            <p:ph type="title"/>
          </p:nvPr>
        </p:nvSpPr>
        <p:spPr/>
        <p:txBody>
          <a:bodyPr/>
          <a:lstStyle/>
          <a:p>
            <a:r>
              <a:rPr lang="en-US" dirty="0"/>
              <a:t>Campus Policy Development</a:t>
            </a:r>
          </a:p>
        </p:txBody>
      </p:sp>
      <p:sp>
        <p:nvSpPr>
          <p:cNvPr id="3" name="Content Placeholder 2">
            <a:extLst>
              <a:ext uri="{FF2B5EF4-FFF2-40B4-BE49-F238E27FC236}">
                <a16:creationId xmlns:a16="http://schemas.microsoft.com/office/drawing/2014/main" id="{85BD5707-1D6B-B34A-9D70-351438DED132}"/>
              </a:ext>
            </a:extLst>
          </p:cNvPr>
          <p:cNvSpPr>
            <a:spLocks noGrp="1"/>
          </p:cNvSpPr>
          <p:nvPr>
            <p:ph sz="quarter" idx="10"/>
          </p:nvPr>
        </p:nvSpPr>
        <p:spPr/>
        <p:txBody>
          <a:bodyPr/>
          <a:lstStyle/>
          <a:p>
            <a:r>
              <a:rPr lang="en-US" dirty="0"/>
              <a:t>Effort began in 2014</a:t>
            </a:r>
          </a:p>
          <a:p>
            <a:r>
              <a:rPr lang="en-US" dirty="0"/>
              <a:t>Multiple leadership changes </a:t>
            </a:r>
          </a:p>
          <a:p>
            <a:r>
              <a:rPr lang="en-US" dirty="0"/>
              <a:t>OCR complaint woke things up</a:t>
            </a:r>
          </a:p>
          <a:p>
            <a:r>
              <a:rPr lang="en-US" dirty="0"/>
              <a:t>October 2018 – Official policy inducted into Campus Administrative Manual</a:t>
            </a:r>
          </a:p>
        </p:txBody>
      </p:sp>
    </p:spTree>
    <p:extLst>
      <p:ext uri="{BB962C8B-B14F-4D97-AF65-F5344CB8AC3E}">
        <p14:creationId xmlns:p14="http://schemas.microsoft.com/office/powerpoint/2010/main" val="807784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4E38-483A-1545-BD3A-8D3AA04B302B}"/>
              </a:ext>
            </a:extLst>
          </p:cNvPr>
          <p:cNvSpPr>
            <a:spLocks noGrp="1"/>
          </p:cNvSpPr>
          <p:nvPr>
            <p:ph type="title"/>
          </p:nvPr>
        </p:nvSpPr>
        <p:spPr/>
        <p:txBody>
          <a:bodyPr/>
          <a:lstStyle/>
          <a:p>
            <a:r>
              <a:rPr lang="en-US" dirty="0"/>
              <a:t>Policy Goals</a:t>
            </a:r>
          </a:p>
        </p:txBody>
      </p:sp>
      <p:sp>
        <p:nvSpPr>
          <p:cNvPr id="3" name="Content Placeholder 2">
            <a:extLst>
              <a:ext uri="{FF2B5EF4-FFF2-40B4-BE49-F238E27FC236}">
                <a16:creationId xmlns:a16="http://schemas.microsoft.com/office/drawing/2014/main" id="{DD23F19C-6E1E-7046-B35E-E034CC20D7F7}"/>
              </a:ext>
            </a:extLst>
          </p:cNvPr>
          <p:cNvSpPr>
            <a:spLocks noGrp="1"/>
          </p:cNvSpPr>
          <p:nvPr>
            <p:ph sz="quarter" idx="10"/>
          </p:nvPr>
        </p:nvSpPr>
        <p:spPr/>
        <p:txBody>
          <a:bodyPr/>
          <a:lstStyle/>
          <a:p>
            <a:r>
              <a:rPr lang="en-US" dirty="0"/>
              <a:t>Many policies lost in obscurity </a:t>
            </a:r>
          </a:p>
          <a:p>
            <a:r>
              <a:rPr lang="en-US" dirty="0"/>
              <a:t>A policy with teeth</a:t>
            </a:r>
          </a:p>
          <a:p>
            <a:pPr lvl="1"/>
            <a:r>
              <a:rPr lang="en-US" dirty="0"/>
              <a:t>Backed by Chancellor Jones and Vice Chancellor</a:t>
            </a:r>
          </a:p>
          <a:p>
            <a:r>
              <a:rPr lang="en-US" dirty="0"/>
              <a:t>A policy that solves problems (resources)</a:t>
            </a:r>
          </a:p>
          <a:p>
            <a:r>
              <a:rPr lang="en-US" dirty="0"/>
              <a:t>A flexible policy that stays current</a:t>
            </a:r>
          </a:p>
          <a:p>
            <a:r>
              <a:rPr lang="en-US" dirty="0"/>
              <a:t>A policy with an implementation component</a:t>
            </a:r>
          </a:p>
        </p:txBody>
      </p:sp>
    </p:spTree>
    <p:extLst>
      <p:ext uri="{BB962C8B-B14F-4D97-AF65-F5344CB8AC3E}">
        <p14:creationId xmlns:p14="http://schemas.microsoft.com/office/powerpoint/2010/main" val="3033464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2CC77-181B-9F48-9F63-8FB17D918ADF}"/>
              </a:ext>
            </a:extLst>
          </p:cNvPr>
          <p:cNvSpPr>
            <a:spLocks noGrp="1"/>
          </p:cNvSpPr>
          <p:nvPr>
            <p:ph type="title"/>
          </p:nvPr>
        </p:nvSpPr>
        <p:spPr/>
        <p:txBody>
          <a:bodyPr/>
          <a:lstStyle/>
          <a:p>
            <a:r>
              <a:rPr lang="en-US" dirty="0"/>
              <a:t>Implementation Plan</a:t>
            </a:r>
          </a:p>
        </p:txBody>
      </p:sp>
      <p:sp>
        <p:nvSpPr>
          <p:cNvPr id="3" name="Content Placeholder 2">
            <a:extLst>
              <a:ext uri="{FF2B5EF4-FFF2-40B4-BE49-F238E27FC236}">
                <a16:creationId xmlns:a16="http://schemas.microsoft.com/office/drawing/2014/main" id="{887D7492-3D1C-C441-B892-C87DDCD9D4BD}"/>
              </a:ext>
            </a:extLst>
          </p:cNvPr>
          <p:cNvSpPr>
            <a:spLocks noGrp="1"/>
          </p:cNvSpPr>
          <p:nvPr>
            <p:ph sz="quarter" idx="10"/>
          </p:nvPr>
        </p:nvSpPr>
        <p:spPr>
          <a:xfrm>
            <a:off x="628650" y="1481138"/>
            <a:ext cx="7886700" cy="4385272"/>
          </a:xfrm>
        </p:spPr>
        <p:txBody>
          <a:bodyPr/>
          <a:lstStyle/>
          <a:p>
            <a:r>
              <a:rPr lang="en-US" dirty="0"/>
              <a:t>Policy provides high level overview</a:t>
            </a:r>
          </a:p>
          <a:p>
            <a:r>
              <a:rPr lang="en-US" dirty="0"/>
              <a:t>Implementation Plan deals with:</a:t>
            </a:r>
          </a:p>
          <a:p>
            <a:pPr lvl="1"/>
            <a:r>
              <a:rPr lang="en-US" dirty="0"/>
              <a:t>Changing standards</a:t>
            </a:r>
          </a:p>
          <a:p>
            <a:pPr lvl="1"/>
            <a:r>
              <a:rPr lang="en-US" dirty="0"/>
              <a:t>Changing campus environment</a:t>
            </a:r>
          </a:p>
          <a:p>
            <a:pPr lvl="1"/>
            <a:r>
              <a:rPr lang="en-US" dirty="0"/>
              <a:t>Encourage Best practices </a:t>
            </a:r>
          </a:p>
          <a:p>
            <a:r>
              <a:rPr lang="en-US" dirty="0"/>
              <a:t>Formation of an empowered committee </a:t>
            </a:r>
          </a:p>
          <a:p>
            <a:pPr lvl="1"/>
            <a:r>
              <a:rPr lang="en-US" dirty="0"/>
              <a:t>Exception process review</a:t>
            </a:r>
          </a:p>
          <a:p>
            <a:pPr lvl="1"/>
            <a:r>
              <a:rPr lang="en-US" dirty="0"/>
              <a:t>Champion for campus efforts</a:t>
            </a:r>
          </a:p>
          <a:p>
            <a:r>
              <a:rPr lang="en-US" dirty="0"/>
              <a:t>Creation of IT Accessibility Liaisons (ITAL)</a:t>
            </a:r>
          </a:p>
        </p:txBody>
      </p:sp>
    </p:spTree>
    <p:extLst>
      <p:ext uri="{BB962C8B-B14F-4D97-AF65-F5344CB8AC3E}">
        <p14:creationId xmlns:p14="http://schemas.microsoft.com/office/powerpoint/2010/main" val="10443766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E33D-6FA6-A544-9C24-EF775E3F0E99}"/>
              </a:ext>
            </a:extLst>
          </p:cNvPr>
          <p:cNvSpPr>
            <a:spLocks noGrp="1"/>
          </p:cNvSpPr>
          <p:nvPr>
            <p:ph type="title"/>
          </p:nvPr>
        </p:nvSpPr>
        <p:spPr/>
        <p:txBody>
          <a:bodyPr/>
          <a:lstStyle/>
          <a:p>
            <a:r>
              <a:rPr lang="en-US" dirty="0"/>
              <a:t>Changing Landscape</a:t>
            </a:r>
          </a:p>
        </p:txBody>
      </p:sp>
      <p:sp>
        <p:nvSpPr>
          <p:cNvPr id="3" name="Content Placeholder 2">
            <a:extLst>
              <a:ext uri="{FF2B5EF4-FFF2-40B4-BE49-F238E27FC236}">
                <a16:creationId xmlns:a16="http://schemas.microsoft.com/office/drawing/2014/main" id="{5004DE4E-9D47-3846-BE2D-243C14E80ACE}"/>
              </a:ext>
            </a:extLst>
          </p:cNvPr>
          <p:cNvSpPr>
            <a:spLocks noGrp="1"/>
          </p:cNvSpPr>
          <p:nvPr>
            <p:ph sz="quarter" idx="10"/>
          </p:nvPr>
        </p:nvSpPr>
        <p:spPr/>
        <p:txBody>
          <a:bodyPr/>
          <a:lstStyle/>
          <a:p>
            <a:r>
              <a:rPr lang="en-US" dirty="0"/>
              <a:t>2017/2018 – Section 508 Refresh</a:t>
            </a:r>
          </a:p>
          <a:p>
            <a:r>
              <a:rPr lang="en-US" dirty="0"/>
              <a:t>Illinois Information Technology Accessibility Act (IITAA) harmonizes with 508</a:t>
            </a:r>
          </a:p>
          <a:p>
            <a:r>
              <a:rPr lang="en-US" dirty="0"/>
              <a:t>VPAT 2.0</a:t>
            </a:r>
          </a:p>
          <a:p>
            <a:r>
              <a:rPr lang="en-US" dirty="0"/>
              <a:t>June 2018 – WCAG 2.1</a:t>
            </a:r>
          </a:p>
          <a:p>
            <a:r>
              <a:rPr lang="en-US" dirty="0"/>
              <a:t>August 2019 - WAI-ARIA 1.1</a:t>
            </a:r>
          </a:p>
          <a:p>
            <a:r>
              <a:rPr lang="en-US" dirty="0"/>
              <a:t>Lawsuits triple in 2018/19</a:t>
            </a:r>
          </a:p>
          <a:p>
            <a:endParaRPr lang="en-US" dirty="0"/>
          </a:p>
        </p:txBody>
      </p:sp>
    </p:spTree>
    <p:extLst>
      <p:ext uri="{BB962C8B-B14F-4D97-AF65-F5344CB8AC3E}">
        <p14:creationId xmlns:p14="http://schemas.microsoft.com/office/powerpoint/2010/main" val="1988063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2012-AA9C-7C42-BFB4-9A9E77B6968C}"/>
              </a:ext>
            </a:extLst>
          </p:cNvPr>
          <p:cNvSpPr>
            <a:spLocks noGrp="1"/>
          </p:cNvSpPr>
          <p:nvPr>
            <p:ph type="title"/>
          </p:nvPr>
        </p:nvSpPr>
        <p:spPr/>
        <p:txBody>
          <a:bodyPr/>
          <a:lstStyle/>
          <a:p>
            <a:r>
              <a:rPr lang="en-US" dirty="0"/>
              <a:t>Outreach	</a:t>
            </a:r>
          </a:p>
        </p:txBody>
      </p:sp>
      <p:sp>
        <p:nvSpPr>
          <p:cNvPr id="3" name="Content Placeholder 2">
            <a:extLst>
              <a:ext uri="{FF2B5EF4-FFF2-40B4-BE49-F238E27FC236}">
                <a16:creationId xmlns:a16="http://schemas.microsoft.com/office/drawing/2014/main" id="{A0717DC8-C637-6C4D-BFEC-D983F1BD6A3F}"/>
              </a:ext>
            </a:extLst>
          </p:cNvPr>
          <p:cNvSpPr>
            <a:spLocks noGrp="1"/>
          </p:cNvSpPr>
          <p:nvPr>
            <p:ph sz="quarter" idx="10"/>
          </p:nvPr>
        </p:nvSpPr>
        <p:spPr/>
        <p:txBody>
          <a:bodyPr/>
          <a:lstStyle/>
          <a:p>
            <a:r>
              <a:rPr lang="en-US" dirty="0"/>
              <a:t>Participation with the Big Ten Academic Association (BTAA)</a:t>
            </a:r>
          </a:p>
          <a:p>
            <a:pPr lvl="1"/>
            <a:r>
              <a:rPr lang="en-US" dirty="0"/>
              <a:t>IT Accessibility Group </a:t>
            </a:r>
          </a:p>
          <a:p>
            <a:pPr lvl="1"/>
            <a:r>
              <a:rPr lang="en-US" dirty="0"/>
              <a:t>BTAA CIO collaboration</a:t>
            </a:r>
          </a:p>
          <a:p>
            <a:r>
              <a:rPr lang="en-US" dirty="0"/>
              <a:t>Hiring new ADA Director </a:t>
            </a:r>
          </a:p>
          <a:p>
            <a:r>
              <a:rPr lang="en-US" dirty="0"/>
              <a:t>Hiring new ADA Technology Director</a:t>
            </a:r>
          </a:p>
          <a:p>
            <a:r>
              <a:rPr lang="en-US" dirty="0"/>
              <a:t>Hiring new Coordinator of Education, Training and Outreach</a:t>
            </a:r>
          </a:p>
          <a:p>
            <a:endParaRPr lang="en-US" dirty="0"/>
          </a:p>
        </p:txBody>
      </p:sp>
    </p:spTree>
    <p:extLst>
      <p:ext uri="{BB962C8B-B14F-4D97-AF65-F5344CB8AC3E}">
        <p14:creationId xmlns:p14="http://schemas.microsoft.com/office/powerpoint/2010/main" val="20907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5478-FC24-DD4E-B3E8-F4AE92410935}"/>
              </a:ext>
            </a:extLst>
          </p:cNvPr>
          <p:cNvSpPr>
            <a:spLocks noGrp="1"/>
          </p:cNvSpPr>
          <p:nvPr>
            <p:ph type="title"/>
          </p:nvPr>
        </p:nvSpPr>
        <p:spPr/>
        <p:txBody>
          <a:bodyPr anchor="t"/>
          <a:lstStyle/>
          <a:p>
            <a:r>
              <a:rPr lang="en-US" dirty="0"/>
              <a:t>How Universal Design Benefits Everyone</a:t>
            </a:r>
          </a:p>
        </p:txBody>
      </p:sp>
      <p:sp>
        <p:nvSpPr>
          <p:cNvPr id="3" name="Text Placeholder 2">
            <a:extLst>
              <a:ext uri="{FF2B5EF4-FFF2-40B4-BE49-F238E27FC236}">
                <a16:creationId xmlns:a16="http://schemas.microsoft.com/office/drawing/2014/main" id="{73F71A09-E81F-B64C-B802-67C76C451C53}"/>
              </a:ext>
            </a:extLst>
          </p:cNvPr>
          <p:cNvSpPr>
            <a:spLocks noGrp="1"/>
          </p:cNvSpPr>
          <p:nvPr>
            <p:ph type="body" idx="1"/>
          </p:nvPr>
        </p:nvSpPr>
        <p:spPr>
          <a:xfrm>
            <a:off x="623888" y="4589463"/>
            <a:ext cx="7886700" cy="1500187"/>
          </a:xfrm>
        </p:spPr>
        <p:txBody>
          <a:bodyPr/>
          <a:lstStyle/>
          <a:p>
            <a:r>
              <a:rPr lang="en-US" dirty="0" smtClean="0"/>
              <a:t>Marc Thompson, Lawrence Angrave</a:t>
            </a:r>
            <a:endParaRPr lang="en-US" dirty="0"/>
          </a:p>
        </p:txBody>
      </p:sp>
    </p:spTree>
    <p:extLst>
      <p:ext uri="{BB962C8B-B14F-4D97-AF65-F5344CB8AC3E}">
        <p14:creationId xmlns:p14="http://schemas.microsoft.com/office/powerpoint/2010/main" val="378589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5478-FC24-DD4E-B3E8-F4AE92410935}"/>
              </a:ext>
            </a:extLst>
          </p:cNvPr>
          <p:cNvSpPr>
            <a:spLocks noGrp="1"/>
          </p:cNvSpPr>
          <p:nvPr>
            <p:ph type="title"/>
          </p:nvPr>
        </p:nvSpPr>
        <p:spPr/>
        <p:txBody>
          <a:bodyPr anchor="t"/>
          <a:lstStyle/>
          <a:p>
            <a:r>
              <a:rPr lang="en-US" dirty="0"/>
              <a:t>Standards and Open Source</a:t>
            </a:r>
          </a:p>
        </p:txBody>
      </p:sp>
      <p:sp>
        <p:nvSpPr>
          <p:cNvPr id="3" name="Text Placeholder 2">
            <a:extLst>
              <a:ext uri="{FF2B5EF4-FFF2-40B4-BE49-F238E27FC236}">
                <a16:creationId xmlns:a16="http://schemas.microsoft.com/office/drawing/2014/main" id="{73F71A09-E81F-B64C-B802-67C76C451C53}"/>
              </a:ext>
            </a:extLst>
          </p:cNvPr>
          <p:cNvSpPr>
            <a:spLocks noGrp="1"/>
          </p:cNvSpPr>
          <p:nvPr>
            <p:ph type="body" idx="1"/>
          </p:nvPr>
        </p:nvSpPr>
        <p:spPr/>
        <p:txBody>
          <a:bodyPr/>
          <a:lstStyle/>
          <a:p>
            <a:r>
              <a:rPr lang="en-US" dirty="0"/>
              <a:t>Jon Gunderson</a:t>
            </a:r>
          </a:p>
        </p:txBody>
      </p:sp>
    </p:spTree>
    <p:extLst>
      <p:ext uri="{BB962C8B-B14F-4D97-AF65-F5344CB8AC3E}">
        <p14:creationId xmlns:p14="http://schemas.microsoft.com/office/powerpoint/2010/main" val="2272706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EA988-191F-704C-A060-2F495C9ECA26}"/>
              </a:ext>
            </a:extLst>
          </p:cNvPr>
          <p:cNvSpPr>
            <a:spLocks noGrp="1"/>
          </p:cNvSpPr>
          <p:nvPr>
            <p:ph type="title"/>
          </p:nvPr>
        </p:nvSpPr>
        <p:spPr>
          <a:xfrm>
            <a:off x="628650" y="365126"/>
            <a:ext cx="7886700" cy="1240390"/>
          </a:xfrm>
        </p:spPr>
        <p:txBody>
          <a:bodyPr anchor="t"/>
          <a:lstStyle/>
          <a:p>
            <a:r>
              <a:rPr lang="en-US" dirty="0">
                <a:latin typeface="Georgia"/>
                <a:ea typeface="Georgia" charset="0"/>
                <a:cs typeface="Georgia" charset="0"/>
              </a:rPr>
              <a:t>Web Accessibility Standards and Open Source Tools</a:t>
            </a:r>
            <a:endParaRPr lang="en-US" dirty="0">
              <a:latin typeface="Georgia"/>
            </a:endParaRPr>
          </a:p>
        </p:txBody>
      </p:sp>
      <p:sp>
        <p:nvSpPr>
          <p:cNvPr id="3" name="Content Placeholder 2">
            <a:extLst>
              <a:ext uri="{FF2B5EF4-FFF2-40B4-BE49-F238E27FC236}">
                <a16:creationId xmlns:a16="http://schemas.microsoft.com/office/drawing/2014/main" id="{3BB0B238-D135-B14B-BFE6-167A836C64B6}"/>
              </a:ext>
            </a:extLst>
          </p:cNvPr>
          <p:cNvSpPr>
            <a:spLocks noGrp="1"/>
          </p:cNvSpPr>
          <p:nvPr>
            <p:ph sz="quarter" idx="10"/>
          </p:nvPr>
        </p:nvSpPr>
        <p:spPr>
          <a:xfrm>
            <a:off x="628650" y="1733107"/>
            <a:ext cx="7886700" cy="3902518"/>
          </a:xfrm>
        </p:spPr>
        <p:txBody>
          <a:bodyPr anchor="t"/>
          <a:lstStyle/>
          <a:p>
            <a:pPr marL="0" indent="0">
              <a:buNone/>
            </a:pPr>
            <a:r>
              <a:rPr lang="en-US" dirty="0">
                <a:hlinkClick r:id="rId2"/>
              </a:rPr>
              <a:t>Link to </a:t>
            </a:r>
            <a:r>
              <a:rPr lang="en-US" dirty="0" smtClean="0">
                <a:hlinkClick r:id="rId2"/>
              </a:rPr>
              <a:t>slide on Web Accessibility Standards and Open Source Tools</a:t>
            </a:r>
            <a:endParaRPr lang="en-US" dirty="0"/>
          </a:p>
        </p:txBody>
      </p:sp>
    </p:spTree>
    <p:extLst>
      <p:ext uri="{BB962C8B-B14F-4D97-AF65-F5344CB8AC3E}">
        <p14:creationId xmlns:p14="http://schemas.microsoft.com/office/powerpoint/2010/main" val="8055735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5478-FC24-DD4E-B3E8-F4AE92410935}"/>
              </a:ext>
            </a:extLst>
          </p:cNvPr>
          <p:cNvSpPr>
            <a:spLocks noGrp="1"/>
          </p:cNvSpPr>
          <p:nvPr>
            <p:ph type="title"/>
          </p:nvPr>
        </p:nvSpPr>
        <p:spPr/>
        <p:txBody>
          <a:bodyPr anchor="t"/>
          <a:lstStyle/>
          <a:p>
            <a:r>
              <a:rPr lang="en-US" dirty="0"/>
              <a:t>Course Design and Training</a:t>
            </a:r>
          </a:p>
        </p:txBody>
      </p:sp>
      <p:sp>
        <p:nvSpPr>
          <p:cNvPr id="3" name="Text Placeholder 2">
            <a:extLst>
              <a:ext uri="{FF2B5EF4-FFF2-40B4-BE49-F238E27FC236}">
                <a16:creationId xmlns:a16="http://schemas.microsoft.com/office/drawing/2014/main" id="{73F71A09-E81F-B64C-B802-67C76C451C53}"/>
              </a:ext>
            </a:extLst>
          </p:cNvPr>
          <p:cNvSpPr>
            <a:spLocks noGrp="1"/>
          </p:cNvSpPr>
          <p:nvPr>
            <p:ph type="body" idx="1"/>
          </p:nvPr>
        </p:nvSpPr>
        <p:spPr/>
        <p:txBody>
          <a:bodyPr/>
          <a:lstStyle/>
          <a:p>
            <a:r>
              <a:rPr lang="en-US" dirty="0" smtClean="0"/>
              <a:t>Marc Thompson, Lawrence </a:t>
            </a:r>
            <a:r>
              <a:rPr lang="en-US" dirty="0"/>
              <a:t>Angrave, </a:t>
            </a:r>
            <a:r>
              <a:rPr lang="en-US" dirty="0" smtClean="0"/>
              <a:t>Jon Gunderson, Tim Offenstein</a:t>
            </a:r>
            <a:endParaRPr lang="en-US" dirty="0"/>
          </a:p>
        </p:txBody>
      </p:sp>
    </p:spTree>
    <p:extLst>
      <p:ext uri="{BB962C8B-B14F-4D97-AF65-F5344CB8AC3E}">
        <p14:creationId xmlns:p14="http://schemas.microsoft.com/office/powerpoint/2010/main" val="3514218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3FA0-E578-3A42-B1C6-0AEECD13F1F2}"/>
              </a:ext>
            </a:extLst>
          </p:cNvPr>
          <p:cNvSpPr>
            <a:spLocks noGrp="1"/>
          </p:cNvSpPr>
          <p:nvPr>
            <p:ph type="title"/>
          </p:nvPr>
        </p:nvSpPr>
        <p:spPr/>
        <p:txBody>
          <a:bodyPr/>
          <a:lstStyle/>
          <a:p>
            <a:r>
              <a:rPr lang="en-US" sz="3200" dirty="0">
                <a:latin typeface="Georgia" charset="0"/>
                <a:ea typeface="Georgia" charset="0"/>
                <a:cs typeface="Georgia" charset="0"/>
              </a:rPr>
              <a:t>Overview: Course Design &amp;  Training</a:t>
            </a:r>
            <a:endParaRPr lang="en-US" sz="3200" dirty="0"/>
          </a:p>
        </p:txBody>
      </p:sp>
      <p:sp>
        <p:nvSpPr>
          <p:cNvPr id="3" name="Content Placeholder 2">
            <a:extLst>
              <a:ext uri="{FF2B5EF4-FFF2-40B4-BE49-F238E27FC236}">
                <a16:creationId xmlns:a16="http://schemas.microsoft.com/office/drawing/2014/main" id="{52749988-A638-7F47-9C78-86E78005C0C0}"/>
              </a:ext>
            </a:extLst>
          </p:cNvPr>
          <p:cNvSpPr>
            <a:spLocks noGrp="1"/>
          </p:cNvSpPr>
          <p:nvPr>
            <p:ph sz="quarter" idx="10"/>
          </p:nvPr>
        </p:nvSpPr>
        <p:spPr/>
        <p:txBody>
          <a:bodyPr/>
          <a:lstStyle/>
          <a:p>
            <a:r>
              <a:rPr lang="en-US" dirty="0"/>
              <a:t>Fundamental Design Considerations</a:t>
            </a:r>
          </a:p>
          <a:p>
            <a:r>
              <a:rPr lang="en-US" dirty="0"/>
              <a:t>Onboarding Training for Instructional Designers</a:t>
            </a:r>
          </a:p>
          <a:p>
            <a:r>
              <a:rPr lang="en-US" dirty="0"/>
              <a:t>Faculty Training for DIY Online Courses</a:t>
            </a:r>
          </a:p>
          <a:p>
            <a:r>
              <a:rPr lang="en-US" dirty="0"/>
              <a:t>Compliance Checking for Online Courses</a:t>
            </a:r>
          </a:p>
        </p:txBody>
      </p:sp>
    </p:spTree>
    <p:extLst>
      <p:ext uri="{BB962C8B-B14F-4D97-AF65-F5344CB8AC3E}">
        <p14:creationId xmlns:p14="http://schemas.microsoft.com/office/powerpoint/2010/main" val="970538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Fundamental Design Considerations</a:t>
            </a:r>
          </a:p>
        </p:txBody>
      </p:sp>
      <p:sp>
        <p:nvSpPr>
          <p:cNvPr id="3" name="Content Placeholder 2"/>
          <p:cNvSpPr>
            <a:spLocks noGrp="1"/>
          </p:cNvSpPr>
          <p:nvPr>
            <p:ph sz="quarter" idx="10"/>
          </p:nvPr>
        </p:nvSpPr>
        <p:spPr>
          <a:xfrm>
            <a:off x="628650" y="1381954"/>
            <a:ext cx="7886700" cy="4472401"/>
          </a:xfrm>
        </p:spPr>
        <p:txBody>
          <a:bodyPr/>
          <a:lstStyle/>
          <a:p>
            <a:r>
              <a:rPr lang="en-US" dirty="0"/>
              <a:t>Headings, lists, tables to organize information</a:t>
            </a:r>
          </a:p>
          <a:p>
            <a:r>
              <a:rPr lang="en-US" dirty="0"/>
              <a:t>Color contrast considerations</a:t>
            </a:r>
          </a:p>
          <a:p>
            <a:r>
              <a:rPr lang="en-US" dirty="0"/>
              <a:t>Alt text for informational graphics</a:t>
            </a:r>
          </a:p>
          <a:p>
            <a:r>
              <a:rPr lang="en-US" dirty="0"/>
              <a:t>Captioning for all video content</a:t>
            </a:r>
          </a:p>
          <a:p>
            <a:r>
              <a:rPr lang="en-US" dirty="0"/>
              <a:t>Font, line spacing for readability</a:t>
            </a:r>
          </a:p>
          <a:p>
            <a:r>
              <a:rPr lang="en-US" dirty="0"/>
              <a:t>Keyboard navigability within the LMS</a:t>
            </a:r>
          </a:p>
          <a:p>
            <a:r>
              <a:rPr lang="en-US" dirty="0"/>
              <a:t>Electronic Documents &amp; Third-Party Content</a:t>
            </a:r>
          </a:p>
          <a:p>
            <a:r>
              <a:rPr lang="en-US" dirty="0"/>
              <a:t>Course templates </a:t>
            </a:r>
          </a:p>
        </p:txBody>
      </p:sp>
    </p:spTree>
    <p:extLst>
      <p:ext uri="{BB962C8B-B14F-4D97-AF65-F5344CB8AC3E}">
        <p14:creationId xmlns:p14="http://schemas.microsoft.com/office/powerpoint/2010/main" val="3915443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Onboarding</a:t>
            </a:r>
          </a:p>
        </p:txBody>
      </p:sp>
      <p:sp>
        <p:nvSpPr>
          <p:cNvPr id="3" name="Content Placeholder 2"/>
          <p:cNvSpPr>
            <a:spLocks noGrp="1"/>
          </p:cNvSpPr>
          <p:nvPr>
            <p:ph sz="quarter" idx="10"/>
          </p:nvPr>
        </p:nvSpPr>
        <p:spPr/>
        <p:txBody>
          <a:bodyPr/>
          <a:lstStyle/>
          <a:p>
            <a:r>
              <a:rPr lang="en-US" b="1" dirty="0"/>
              <a:t>Audience: </a:t>
            </a:r>
            <a:r>
              <a:rPr lang="en-US" dirty="0"/>
              <a:t>New Instructional Design Staff (Instructional Designers, Quality Control Specialists, Student workers)</a:t>
            </a:r>
          </a:p>
          <a:p>
            <a:r>
              <a:rPr lang="en-US" dirty="0"/>
              <a:t>More internal staff exposed to accessibility issues in course design</a:t>
            </a:r>
          </a:p>
          <a:p>
            <a:r>
              <a:rPr lang="en-US" dirty="0"/>
              <a:t>Diffusion of knowledge</a:t>
            </a:r>
          </a:p>
          <a:p>
            <a:r>
              <a:rPr lang="en-US" dirty="0"/>
              <a:t>Reduce "bus factor" and individual workload</a:t>
            </a:r>
          </a:p>
          <a:p>
            <a:r>
              <a:rPr lang="en-US" dirty="0"/>
              <a:t>Challenge keeping staff exposed to accessibility projects</a:t>
            </a:r>
          </a:p>
        </p:txBody>
      </p:sp>
    </p:spTree>
    <p:extLst>
      <p:ext uri="{BB962C8B-B14F-4D97-AF65-F5344CB8AC3E}">
        <p14:creationId xmlns:p14="http://schemas.microsoft.com/office/powerpoint/2010/main" val="20476234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Training</a:t>
            </a:r>
          </a:p>
        </p:txBody>
      </p:sp>
      <p:sp>
        <p:nvSpPr>
          <p:cNvPr id="3" name="Content Placeholder 2"/>
          <p:cNvSpPr>
            <a:spLocks noGrp="1"/>
          </p:cNvSpPr>
          <p:nvPr>
            <p:ph sz="quarter" idx="10"/>
          </p:nvPr>
        </p:nvSpPr>
        <p:spPr/>
        <p:txBody>
          <a:bodyPr/>
          <a:lstStyle/>
          <a:p>
            <a:r>
              <a:rPr lang="en-US" b="1" dirty="0"/>
              <a:t>Audience:</a:t>
            </a:r>
            <a:r>
              <a:rPr lang="en-US" dirty="0"/>
              <a:t> Instructors and eLearning professionals</a:t>
            </a:r>
          </a:p>
          <a:p>
            <a:r>
              <a:rPr lang="en-US" dirty="0"/>
              <a:t>Increased awareness of accessibility among many stakeholders</a:t>
            </a:r>
          </a:p>
          <a:p>
            <a:r>
              <a:rPr lang="en-US" dirty="0"/>
              <a:t>Trainees become trainers to other staff</a:t>
            </a:r>
          </a:p>
          <a:p>
            <a:r>
              <a:rPr lang="en-US" dirty="0"/>
              <a:t>Discipline-specific: content samples to better target workshop to faculty needs</a:t>
            </a:r>
          </a:p>
        </p:txBody>
      </p:sp>
    </p:spTree>
    <p:extLst>
      <p:ext uri="{BB962C8B-B14F-4D97-AF65-F5344CB8AC3E}">
        <p14:creationId xmlns:p14="http://schemas.microsoft.com/office/powerpoint/2010/main" val="1832630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 Checking</a:t>
            </a:r>
          </a:p>
        </p:txBody>
      </p:sp>
      <p:sp>
        <p:nvSpPr>
          <p:cNvPr id="3" name="Content Placeholder 2"/>
          <p:cNvSpPr>
            <a:spLocks noGrp="1"/>
          </p:cNvSpPr>
          <p:nvPr>
            <p:ph sz="quarter" idx="10"/>
          </p:nvPr>
        </p:nvSpPr>
        <p:spPr/>
        <p:txBody>
          <a:bodyPr/>
          <a:lstStyle/>
          <a:p>
            <a:r>
              <a:rPr lang="en-US" b="1" dirty="0"/>
              <a:t>Audience:</a:t>
            </a:r>
            <a:r>
              <a:rPr lang="en-US" dirty="0"/>
              <a:t> Instructors developing online courses without full CITL instructional design support</a:t>
            </a:r>
          </a:p>
          <a:p>
            <a:r>
              <a:rPr lang="en-US" dirty="0"/>
              <a:t>Fewer overall accessibility issues in courses</a:t>
            </a:r>
          </a:p>
          <a:p>
            <a:r>
              <a:rPr lang="en-US" dirty="0"/>
              <a:t>More satisfied students with variety of needs</a:t>
            </a:r>
          </a:p>
          <a:p>
            <a:r>
              <a:rPr lang="en-US" dirty="0"/>
              <a:t>Increased faculty awareness of accessibility</a:t>
            </a:r>
          </a:p>
        </p:txBody>
      </p:sp>
    </p:spTree>
    <p:extLst>
      <p:ext uri="{BB962C8B-B14F-4D97-AF65-F5344CB8AC3E}">
        <p14:creationId xmlns:p14="http://schemas.microsoft.com/office/powerpoint/2010/main" val="1451838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899B-47B3-0843-BFA7-43AC767D90EF}"/>
              </a:ext>
            </a:extLst>
          </p:cNvPr>
          <p:cNvSpPr>
            <a:spLocks noGrp="1"/>
          </p:cNvSpPr>
          <p:nvPr>
            <p:ph type="title"/>
          </p:nvPr>
        </p:nvSpPr>
        <p:spPr>
          <a:xfrm>
            <a:off x="628650" y="365126"/>
            <a:ext cx="7886700" cy="1226168"/>
          </a:xfrm>
        </p:spPr>
        <p:txBody>
          <a:bodyPr/>
          <a:lstStyle/>
          <a:p>
            <a:r>
              <a:rPr lang="en-US" dirty="0"/>
              <a:t>Microsoft Lighthouse Fellowship </a:t>
            </a:r>
            <a:r>
              <a:rPr lang="en-US" dirty="0" smtClean="0"/>
              <a:t>Program </a:t>
            </a:r>
            <a:r>
              <a:rPr lang="en-US" sz="3200" dirty="0"/>
              <a:t>(Lawrence) </a:t>
            </a:r>
          </a:p>
        </p:txBody>
      </p:sp>
      <p:sp>
        <p:nvSpPr>
          <p:cNvPr id="3" name="Content Placeholder 2">
            <a:extLst>
              <a:ext uri="{FF2B5EF4-FFF2-40B4-BE49-F238E27FC236}">
                <a16:creationId xmlns:a16="http://schemas.microsoft.com/office/drawing/2014/main" id="{609373EB-D653-A242-87A5-D47DF17267C5}"/>
              </a:ext>
            </a:extLst>
          </p:cNvPr>
          <p:cNvSpPr>
            <a:spLocks noGrp="1"/>
          </p:cNvSpPr>
          <p:nvPr>
            <p:ph sz="quarter" idx="10"/>
          </p:nvPr>
        </p:nvSpPr>
        <p:spPr>
          <a:xfrm>
            <a:off x="628650" y="1781299"/>
            <a:ext cx="7886700" cy="3854326"/>
          </a:xfrm>
        </p:spPr>
        <p:txBody>
          <a:bodyPr/>
          <a:lstStyle/>
          <a:p>
            <a:r>
              <a:rPr lang="en-US" dirty="0"/>
              <a:t>Focus on actions to improving digital accessibility across all </a:t>
            </a:r>
            <a:r>
              <a:rPr lang="en-US" dirty="0" smtClean="0"/>
              <a:t>departments</a:t>
            </a:r>
          </a:p>
          <a:p>
            <a:r>
              <a:rPr lang="en-US" dirty="0" smtClean="0"/>
              <a:t>2 </a:t>
            </a:r>
            <a:r>
              <a:rPr lang="en-US" dirty="0"/>
              <a:t>Graduate </a:t>
            </a:r>
            <a:r>
              <a:rPr lang="en-US" dirty="0" smtClean="0"/>
              <a:t>Fellows</a:t>
            </a:r>
          </a:p>
          <a:p>
            <a:r>
              <a:rPr lang="en-US" dirty="0" smtClean="0"/>
              <a:t>Interdisciplinary </a:t>
            </a:r>
            <a:r>
              <a:rPr lang="en-US" dirty="0"/>
              <a:t>Steering </a:t>
            </a:r>
            <a:r>
              <a:rPr lang="en-US" dirty="0" smtClean="0"/>
              <a:t>Committee</a:t>
            </a:r>
          </a:p>
          <a:p>
            <a:r>
              <a:rPr lang="en-US" dirty="0" smtClean="0"/>
              <a:t>Created </a:t>
            </a:r>
            <a:r>
              <a:rPr lang="en-US" dirty="0"/>
              <a:t>Faculty Awareness </a:t>
            </a:r>
            <a:r>
              <a:rPr lang="en-US" dirty="0" smtClean="0"/>
              <a:t>Survey</a:t>
            </a:r>
          </a:p>
          <a:p>
            <a:r>
              <a:rPr lang="en-US" dirty="0" smtClean="0"/>
              <a:t>2-5 </a:t>
            </a:r>
            <a:r>
              <a:rPr lang="en-US" dirty="0"/>
              <a:t>minute "</a:t>
            </a:r>
            <a:r>
              <a:rPr lang="en-US" dirty="0" smtClean="0"/>
              <a:t>mini-presentations“</a:t>
            </a:r>
          </a:p>
          <a:p>
            <a:r>
              <a:rPr lang="en-US" dirty="0" smtClean="0"/>
              <a:t>Assist </a:t>
            </a:r>
            <a:r>
              <a:rPr lang="en-US" dirty="0"/>
              <a:t>with </a:t>
            </a:r>
            <a:r>
              <a:rPr lang="en-US" dirty="0" err="1"/>
              <a:t>ClassTranscribe</a:t>
            </a:r>
            <a:r>
              <a:rPr lang="en-US" dirty="0"/>
              <a:t> development</a:t>
            </a:r>
          </a:p>
        </p:txBody>
      </p:sp>
    </p:spTree>
    <p:extLst>
      <p:ext uri="{BB962C8B-B14F-4D97-AF65-F5344CB8AC3E}">
        <p14:creationId xmlns:p14="http://schemas.microsoft.com/office/powerpoint/2010/main" val="1382236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2C703-8C25-C34A-92CB-25EEF9805502}"/>
              </a:ext>
            </a:extLst>
          </p:cNvPr>
          <p:cNvSpPr>
            <a:spLocks noGrp="1"/>
          </p:cNvSpPr>
          <p:nvPr>
            <p:ph type="title"/>
          </p:nvPr>
        </p:nvSpPr>
        <p:spPr/>
        <p:txBody>
          <a:bodyPr/>
          <a:lstStyle/>
          <a:p>
            <a:r>
              <a:rPr lang="en-US" dirty="0"/>
              <a:t>Badging Program (Jon)</a:t>
            </a:r>
          </a:p>
        </p:txBody>
      </p:sp>
      <p:sp>
        <p:nvSpPr>
          <p:cNvPr id="3" name="Content Placeholder 2">
            <a:extLst>
              <a:ext uri="{FF2B5EF4-FFF2-40B4-BE49-F238E27FC236}">
                <a16:creationId xmlns:a16="http://schemas.microsoft.com/office/drawing/2014/main" id="{EB8C6A3B-BE23-C447-AADF-5364100B99C9}"/>
              </a:ext>
            </a:extLst>
          </p:cNvPr>
          <p:cNvSpPr>
            <a:spLocks noGrp="1"/>
          </p:cNvSpPr>
          <p:nvPr>
            <p:ph sz="quarter" idx="10"/>
          </p:nvPr>
        </p:nvSpPr>
        <p:spPr/>
        <p:txBody>
          <a:bodyPr/>
          <a:lstStyle/>
          <a:p>
            <a:endParaRPr lang="en-US"/>
          </a:p>
        </p:txBody>
      </p:sp>
    </p:spTree>
    <p:extLst>
      <p:ext uri="{BB962C8B-B14F-4D97-AF65-F5344CB8AC3E}">
        <p14:creationId xmlns:p14="http://schemas.microsoft.com/office/powerpoint/2010/main" val="397465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709738"/>
            <a:ext cx="7886700" cy="2852737"/>
          </a:xfrm>
          <a:prstGeom prst="rect">
            <a:avLst/>
          </a:prstGeom>
        </p:spPr>
        <p:txBody>
          <a:bodyPr>
            <a:normAutofit/>
          </a:bodyPr>
          <a:lstStyle/>
          <a:p>
            <a:r>
              <a:rPr lang="en-US" sz="3600" dirty="0"/>
              <a:t>An Inclusive Framework:</a:t>
            </a:r>
            <a:br>
              <a:rPr lang="en-US" sz="3600" dirty="0"/>
            </a:br>
            <a:r>
              <a:rPr lang="en-US" sz="3600" dirty="0"/>
              <a:t>Universal Design for Learning (UDL)</a:t>
            </a:r>
          </a:p>
        </p:txBody>
      </p:sp>
    </p:spTree>
    <p:extLst>
      <p:ext uri="{BB962C8B-B14F-4D97-AF65-F5344CB8AC3E}">
        <p14:creationId xmlns:p14="http://schemas.microsoft.com/office/powerpoint/2010/main" val="2914568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A09C0-185A-0D46-95DA-B68A6F94846B}"/>
              </a:ext>
            </a:extLst>
          </p:cNvPr>
          <p:cNvSpPr>
            <a:spLocks noGrp="1"/>
          </p:cNvSpPr>
          <p:nvPr>
            <p:ph type="title"/>
          </p:nvPr>
        </p:nvSpPr>
        <p:spPr>
          <a:xfrm>
            <a:off x="628650" y="365125"/>
            <a:ext cx="7886700" cy="1380547"/>
          </a:xfrm>
        </p:spPr>
        <p:txBody>
          <a:bodyPr/>
          <a:lstStyle/>
          <a:p>
            <a:r>
              <a:rPr lang="en-US" dirty="0"/>
              <a:t>Information Accessibility Design </a:t>
            </a:r>
            <a:r>
              <a:rPr lang="en-US" dirty="0" smtClean="0"/>
              <a:t>&amp; </a:t>
            </a:r>
            <a:r>
              <a:rPr lang="en-US" dirty="0"/>
              <a:t>Policy (IADP) </a:t>
            </a:r>
            <a:r>
              <a:rPr lang="en-US" sz="3200" dirty="0"/>
              <a:t>(Tim)</a:t>
            </a:r>
          </a:p>
        </p:txBody>
      </p:sp>
      <p:sp>
        <p:nvSpPr>
          <p:cNvPr id="3" name="Content Placeholder 2">
            <a:extLst>
              <a:ext uri="{FF2B5EF4-FFF2-40B4-BE49-F238E27FC236}">
                <a16:creationId xmlns:a16="http://schemas.microsoft.com/office/drawing/2014/main" id="{3B24BF62-C339-DA49-AFD5-609E91B5B35C}"/>
              </a:ext>
            </a:extLst>
          </p:cNvPr>
          <p:cNvSpPr>
            <a:spLocks noGrp="1"/>
          </p:cNvSpPr>
          <p:nvPr>
            <p:ph sz="quarter" idx="10"/>
          </p:nvPr>
        </p:nvSpPr>
        <p:spPr>
          <a:xfrm>
            <a:off x="671512" y="1745672"/>
            <a:ext cx="7886700" cy="3889953"/>
          </a:xfrm>
        </p:spPr>
        <p:txBody>
          <a:bodyPr/>
          <a:lstStyle/>
          <a:p>
            <a:r>
              <a:rPr lang="en-US" sz="2400" dirty="0" smtClean="0"/>
              <a:t>3 </a:t>
            </a:r>
            <a:r>
              <a:rPr lang="en-US" sz="2400" dirty="0"/>
              <a:t>eight-week courses </a:t>
            </a:r>
            <a:r>
              <a:rPr lang="en-US" sz="2400" dirty="0" smtClean="0"/>
              <a:t>comprising</a:t>
            </a:r>
          </a:p>
          <a:p>
            <a:pPr lvl="1"/>
            <a:r>
              <a:rPr lang="en-US" sz="2000" dirty="0" smtClean="0"/>
              <a:t>Accessible Word/PowerPoint </a:t>
            </a:r>
            <a:endParaRPr lang="en-US" sz="2000" dirty="0"/>
          </a:p>
          <a:p>
            <a:pPr lvl="1"/>
            <a:r>
              <a:rPr lang="en-US" sz="2000" dirty="0" smtClean="0"/>
              <a:t>Universal Design</a:t>
            </a:r>
          </a:p>
          <a:p>
            <a:pPr lvl="1"/>
            <a:r>
              <a:rPr lang="en-US" sz="2000" dirty="0" smtClean="0"/>
              <a:t>Disability </a:t>
            </a:r>
            <a:r>
              <a:rPr lang="en-US" sz="2000" dirty="0"/>
              <a:t>education</a:t>
            </a:r>
          </a:p>
          <a:p>
            <a:pPr lvl="1"/>
            <a:r>
              <a:rPr lang="en-US" sz="2000" dirty="0"/>
              <a:t>Evaluation </a:t>
            </a:r>
            <a:r>
              <a:rPr lang="en-US" sz="2000" dirty="0" smtClean="0"/>
              <a:t>procedures</a:t>
            </a:r>
          </a:p>
          <a:p>
            <a:pPr lvl="1"/>
            <a:r>
              <a:rPr lang="en-US" sz="2000" dirty="0" smtClean="0"/>
              <a:t>Accessible HTML/CSS</a:t>
            </a:r>
          </a:p>
          <a:p>
            <a:pPr lvl="1"/>
            <a:r>
              <a:rPr lang="en-US" sz="2000" dirty="0" smtClean="0"/>
              <a:t>Usability</a:t>
            </a:r>
          </a:p>
          <a:p>
            <a:pPr lvl="1"/>
            <a:r>
              <a:rPr lang="en-US" sz="2000" dirty="0" smtClean="0"/>
              <a:t>ARIA</a:t>
            </a:r>
            <a:endParaRPr lang="en-US" sz="2000" dirty="0"/>
          </a:p>
          <a:p>
            <a:r>
              <a:rPr lang="en-US" sz="2400" dirty="0"/>
              <a:t>Professional Certification</a:t>
            </a:r>
          </a:p>
          <a:p>
            <a:r>
              <a:rPr lang="en-US" sz="2400" dirty="0" smtClean="0"/>
              <a:t>http://iadp.ahs.illinois.edu</a:t>
            </a:r>
            <a:r>
              <a:rPr lang="en-US" sz="2400" dirty="0"/>
              <a:t>/</a:t>
            </a:r>
          </a:p>
        </p:txBody>
      </p:sp>
    </p:spTree>
    <p:extLst>
      <p:ext uri="{BB962C8B-B14F-4D97-AF65-F5344CB8AC3E}">
        <p14:creationId xmlns:p14="http://schemas.microsoft.com/office/powerpoint/2010/main" val="705899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BDB8-D148-EC42-B1C4-8CB3A7C9F114}"/>
              </a:ext>
            </a:extLst>
          </p:cNvPr>
          <p:cNvSpPr>
            <a:spLocks noGrp="1"/>
          </p:cNvSpPr>
          <p:nvPr>
            <p:ph type="title"/>
          </p:nvPr>
        </p:nvSpPr>
        <p:spPr/>
        <p:txBody>
          <a:bodyPr/>
          <a:lstStyle/>
          <a:p>
            <a:r>
              <a:rPr lang="en-US" dirty="0"/>
              <a:t>IAAP Certification</a:t>
            </a:r>
          </a:p>
        </p:txBody>
      </p:sp>
      <p:sp>
        <p:nvSpPr>
          <p:cNvPr id="4" name="Content Placeholder 2">
            <a:extLst>
              <a:ext uri="{FF2B5EF4-FFF2-40B4-BE49-F238E27FC236}">
                <a16:creationId xmlns:a16="http://schemas.microsoft.com/office/drawing/2014/main" id="{BF34F1FD-29A5-C640-B082-9D0EA4FE921F}"/>
              </a:ext>
            </a:extLst>
          </p:cNvPr>
          <p:cNvSpPr>
            <a:spLocks noGrp="1"/>
          </p:cNvSpPr>
          <p:nvPr>
            <p:ph sz="quarter" idx="10"/>
          </p:nvPr>
        </p:nvSpPr>
        <p:spPr/>
        <p:txBody>
          <a:bodyPr/>
          <a:lstStyle/>
          <a:p>
            <a:r>
              <a:rPr lang="en-US" dirty="0"/>
              <a:t>IADP is excellent preparation for IAAP</a:t>
            </a:r>
          </a:p>
          <a:p>
            <a:r>
              <a:rPr lang="en-US" dirty="0"/>
              <a:t>3 levels of certification</a:t>
            </a:r>
          </a:p>
          <a:p>
            <a:pPr lvl="1"/>
            <a:r>
              <a:rPr lang="en-US" dirty="0"/>
              <a:t>The IAAP Certified Professional in Accessibility Core Competencies (CPACC)</a:t>
            </a:r>
          </a:p>
          <a:p>
            <a:pPr lvl="1"/>
            <a:r>
              <a:rPr lang="en-US" dirty="0"/>
              <a:t>The IAAP Web Accessibility Specialist (WAS)</a:t>
            </a:r>
          </a:p>
          <a:p>
            <a:pPr lvl="1"/>
            <a:r>
              <a:rPr lang="en-US" dirty="0"/>
              <a:t>Certified Professional in Web Accessibility (CPWA) </a:t>
            </a:r>
          </a:p>
          <a:p>
            <a:r>
              <a:rPr lang="en-US" dirty="0"/>
              <a:t>Proctored exams available</a:t>
            </a:r>
          </a:p>
          <a:p>
            <a:r>
              <a:rPr lang="en-US" dirty="0"/>
              <a:t>Preparation materials very helpful</a:t>
            </a:r>
          </a:p>
          <a:p>
            <a:r>
              <a:rPr lang="en-US" dirty="0" err="1"/>
              <a:t>www.accessibilityassociation.org</a:t>
            </a:r>
            <a:r>
              <a:rPr lang="en-US" dirty="0"/>
              <a:t>/certification</a:t>
            </a:r>
          </a:p>
          <a:p>
            <a:pPr lvl="1"/>
            <a:endParaRPr lang="en-US" dirty="0"/>
          </a:p>
        </p:txBody>
      </p:sp>
    </p:spTree>
    <p:extLst>
      <p:ext uri="{BB962C8B-B14F-4D97-AF65-F5344CB8AC3E}">
        <p14:creationId xmlns:p14="http://schemas.microsoft.com/office/powerpoint/2010/main" val="4231457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33D7-B0E6-A54E-A0F6-A869A0569C10}"/>
              </a:ext>
            </a:extLst>
          </p:cNvPr>
          <p:cNvSpPr>
            <a:spLocks noGrp="1"/>
          </p:cNvSpPr>
          <p:nvPr>
            <p:ph type="title"/>
          </p:nvPr>
        </p:nvSpPr>
        <p:spPr/>
        <p:txBody>
          <a:bodyPr/>
          <a:lstStyle/>
          <a:p>
            <a:r>
              <a:rPr lang="en-US" dirty="0"/>
              <a:t>ITAL Liaison </a:t>
            </a:r>
            <a:r>
              <a:rPr lang="en-US" dirty="0" smtClean="0"/>
              <a:t>Program, 1 of 2</a:t>
            </a:r>
            <a:endParaRPr lang="en-US" sz="2800" dirty="0"/>
          </a:p>
        </p:txBody>
      </p:sp>
      <p:sp>
        <p:nvSpPr>
          <p:cNvPr id="4" name="Content Placeholder 2">
            <a:extLst>
              <a:ext uri="{FF2B5EF4-FFF2-40B4-BE49-F238E27FC236}">
                <a16:creationId xmlns:a16="http://schemas.microsoft.com/office/drawing/2014/main" id="{2E9B37F1-E338-EE44-811C-98D8DE55916F}"/>
              </a:ext>
            </a:extLst>
          </p:cNvPr>
          <p:cNvSpPr>
            <a:spLocks noGrp="1"/>
          </p:cNvSpPr>
          <p:nvPr>
            <p:ph sz="quarter" idx="10"/>
          </p:nvPr>
        </p:nvSpPr>
        <p:spPr/>
        <p:txBody>
          <a:bodyPr/>
          <a:lstStyle/>
          <a:p>
            <a:r>
              <a:rPr lang="en-US" dirty="0"/>
              <a:t>Important component of EIT Accessibility Policy</a:t>
            </a:r>
          </a:p>
          <a:p>
            <a:r>
              <a:rPr lang="en-US" dirty="0"/>
              <a:t>3 Goals</a:t>
            </a:r>
          </a:p>
          <a:p>
            <a:pPr lvl="1"/>
            <a:r>
              <a:rPr lang="en-US" dirty="0"/>
              <a:t>Honor and recognize accessibility work that’s already being done,</a:t>
            </a:r>
          </a:p>
          <a:p>
            <a:pPr lvl="1"/>
            <a:r>
              <a:rPr lang="en-US" dirty="0"/>
              <a:t>Equip our staff through training, networking and community building,</a:t>
            </a:r>
          </a:p>
          <a:p>
            <a:pPr lvl="1"/>
            <a:r>
              <a:rPr lang="en-US" dirty="0"/>
              <a:t>Scale our accessibility outreach by providing a knowledgeable person(s) within each campus unit.</a:t>
            </a:r>
          </a:p>
        </p:txBody>
      </p:sp>
    </p:spTree>
    <p:extLst>
      <p:ext uri="{BB962C8B-B14F-4D97-AF65-F5344CB8AC3E}">
        <p14:creationId xmlns:p14="http://schemas.microsoft.com/office/powerpoint/2010/main" val="30519660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11ED6-F8F4-EC49-9653-60BDFD3D1BEE}"/>
              </a:ext>
            </a:extLst>
          </p:cNvPr>
          <p:cNvSpPr>
            <a:spLocks noGrp="1"/>
          </p:cNvSpPr>
          <p:nvPr>
            <p:ph type="title"/>
          </p:nvPr>
        </p:nvSpPr>
        <p:spPr/>
        <p:txBody>
          <a:bodyPr/>
          <a:lstStyle/>
          <a:p>
            <a:r>
              <a:rPr lang="en-US" dirty="0"/>
              <a:t>ITAL Liaison </a:t>
            </a:r>
            <a:r>
              <a:rPr lang="en-US" dirty="0" smtClean="0"/>
              <a:t>Program, 2 of 2</a:t>
            </a:r>
            <a:endParaRPr lang="en-US" dirty="0"/>
          </a:p>
        </p:txBody>
      </p:sp>
      <p:sp>
        <p:nvSpPr>
          <p:cNvPr id="4" name="Content Placeholder 2">
            <a:extLst>
              <a:ext uri="{FF2B5EF4-FFF2-40B4-BE49-F238E27FC236}">
                <a16:creationId xmlns:a16="http://schemas.microsoft.com/office/drawing/2014/main" id="{CB6FA4C3-9441-CD4B-B9DB-995769C02233}"/>
              </a:ext>
            </a:extLst>
          </p:cNvPr>
          <p:cNvSpPr>
            <a:spLocks noGrp="1"/>
          </p:cNvSpPr>
          <p:nvPr>
            <p:ph sz="quarter" idx="10"/>
          </p:nvPr>
        </p:nvSpPr>
        <p:spPr/>
        <p:txBody>
          <a:bodyPr/>
          <a:lstStyle/>
          <a:p>
            <a:r>
              <a:rPr lang="en-US" sz="2400" dirty="0"/>
              <a:t>Inaugural year</a:t>
            </a:r>
          </a:p>
          <a:p>
            <a:r>
              <a:rPr lang="en-US" sz="2400" dirty="0"/>
              <a:t>70 liaisons, 35 units, 10% coverage</a:t>
            </a:r>
          </a:p>
          <a:p>
            <a:r>
              <a:rPr lang="en-US" sz="2400" dirty="0"/>
              <a:t>Hiring dedicated staff to grow and oversee the program</a:t>
            </a:r>
          </a:p>
          <a:p>
            <a:r>
              <a:rPr lang="en-US" sz="2400" dirty="0"/>
              <a:t>Technical/non-technical/managerial roster</a:t>
            </a:r>
          </a:p>
          <a:p>
            <a:r>
              <a:rPr lang="en-US" sz="2400" dirty="0"/>
              <a:t>Monthly meetings, homework</a:t>
            </a:r>
          </a:p>
          <a:p>
            <a:r>
              <a:rPr lang="en-US" sz="2400" dirty="0"/>
              <a:t>Subject matter experts, guest speakers</a:t>
            </a:r>
          </a:p>
          <a:p>
            <a:r>
              <a:rPr lang="en-US" sz="2400" dirty="0" smtClean="0"/>
              <a:t>https://</a:t>
            </a:r>
            <a:r>
              <a:rPr lang="en-US" sz="2400" dirty="0"/>
              <a:t>itaccessibility.illinois.edu/accessibility-liaisons</a:t>
            </a:r>
          </a:p>
        </p:txBody>
      </p:sp>
    </p:spTree>
    <p:extLst>
      <p:ext uri="{BB962C8B-B14F-4D97-AF65-F5344CB8AC3E}">
        <p14:creationId xmlns:p14="http://schemas.microsoft.com/office/powerpoint/2010/main" val="14210690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95478-FC24-DD4E-B3E8-F4AE92410935}"/>
              </a:ext>
            </a:extLst>
          </p:cNvPr>
          <p:cNvSpPr>
            <a:spLocks noGrp="1"/>
          </p:cNvSpPr>
          <p:nvPr>
            <p:ph type="title"/>
          </p:nvPr>
        </p:nvSpPr>
        <p:spPr/>
        <p:txBody>
          <a:bodyPr anchor="t"/>
          <a:lstStyle/>
          <a:p>
            <a:r>
              <a:rPr lang="en-US" dirty="0"/>
              <a:t>Next Steps Activity</a:t>
            </a:r>
          </a:p>
        </p:txBody>
      </p:sp>
      <p:sp>
        <p:nvSpPr>
          <p:cNvPr id="3" name="Text Placeholder 2">
            <a:extLst>
              <a:ext uri="{FF2B5EF4-FFF2-40B4-BE49-F238E27FC236}">
                <a16:creationId xmlns:a16="http://schemas.microsoft.com/office/drawing/2014/main" id="{73F71A09-E81F-B64C-B802-67C76C451C53}"/>
              </a:ext>
            </a:extLst>
          </p:cNvPr>
          <p:cNvSpPr>
            <a:spLocks noGrp="1"/>
          </p:cNvSpPr>
          <p:nvPr>
            <p:ph type="body" idx="1"/>
          </p:nvPr>
        </p:nvSpPr>
        <p:spPr/>
        <p:txBody>
          <a:bodyPr/>
          <a:lstStyle/>
          <a:p>
            <a:r>
              <a:rPr lang="en-US" dirty="0"/>
              <a:t>Jon Gunderson</a:t>
            </a:r>
          </a:p>
        </p:txBody>
      </p:sp>
    </p:spTree>
    <p:extLst>
      <p:ext uri="{BB962C8B-B14F-4D97-AF65-F5344CB8AC3E}">
        <p14:creationId xmlns:p14="http://schemas.microsoft.com/office/powerpoint/2010/main" val="27154695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734C-CA12-7748-B421-9E6040932EA1}"/>
              </a:ext>
            </a:extLst>
          </p:cNvPr>
          <p:cNvSpPr>
            <a:spLocks noGrp="1"/>
          </p:cNvSpPr>
          <p:nvPr>
            <p:ph type="title"/>
          </p:nvPr>
        </p:nvSpPr>
        <p:spPr/>
        <p:txBody>
          <a:bodyPr/>
          <a:lstStyle/>
          <a:p>
            <a:r>
              <a:rPr lang="en-US" dirty="0">
                <a:latin typeface="Georgia" charset="0"/>
                <a:ea typeface="Georgia" charset="0"/>
                <a:cs typeface="Georgia" charset="0"/>
              </a:rPr>
              <a:t>Next Steps </a:t>
            </a:r>
            <a:r>
              <a:rPr lang="en-US" dirty="0" smtClean="0">
                <a:latin typeface="Georgia" charset="0"/>
                <a:ea typeface="Georgia" charset="0"/>
                <a:cs typeface="Georgia" charset="0"/>
              </a:rPr>
              <a:t>Instructions</a:t>
            </a:r>
            <a:endParaRPr lang="en-US" dirty="0"/>
          </a:p>
        </p:txBody>
      </p:sp>
      <p:sp>
        <p:nvSpPr>
          <p:cNvPr id="3" name="Content Placeholder 2">
            <a:extLst>
              <a:ext uri="{FF2B5EF4-FFF2-40B4-BE49-F238E27FC236}">
                <a16:creationId xmlns:a16="http://schemas.microsoft.com/office/drawing/2014/main" id="{80C0DAB9-2327-AA47-A4F3-0783B925F4E7}"/>
              </a:ext>
            </a:extLst>
          </p:cNvPr>
          <p:cNvSpPr>
            <a:spLocks noGrp="1"/>
          </p:cNvSpPr>
          <p:nvPr>
            <p:ph sz="quarter" idx="10"/>
          </p:nvPr>
        </p:nvSpPr>
        <p:spPr/>
        <p:txBody>
          <a:bodyPr anchor="t"/>
          <a:lstStyle/>
          <a:p>
            <a:r>
              <a:rPr lang="en-US" dirty="0"/>
              <a:t>Break up into small groups</a:t>
            </a:r>
          </a:p>
          <a:p>
            <a:r>
              <a:rPr lang="en-US" dirty="0"/>
              <a:t>Discuss priorities for your campus next steps on IT accessibility</a:t>
            </a:r>
          </a:p>
          <a:p>
            <a:r>
              <a:rPr lang="en-US" dirty="0"/>
              <a:t>Identify 3 priorities to share from your group</a:t>
            </a:r>
          </a:p>
          <a:p>
            <a:r>
              <a:rPr lang="en-US" dirty="0"/>
              <a:t>Connecting with other people at the workshop</a:t>
            </a:r>
          </a:p>
        </p:txBody>
      </p:sp>
    </p:spTree>
    <p:extLst>
      <p:ext uri="{BB962C8B-B14F-4D97-AF65-F5344CB8AC3E}">
        <p14:creationId xmlns:p14="http://schemas.microsoft.com/office/powerpoint/2010/main" val="603840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61DF3-AFCB-A043-AEA7-B20671D32479}"/>
              </a:ext>
            </a:extLst>
          </p:cNvPr>
          <p:cNvSpPr>
            <a:spLocks noGrp="1"/>
          </p:cNvSpPr>
          <p:nvPr>
            <p:ph type="title"/>
          </p:nvPr>
        </p:nvSpPr>
        <p:spPr/>
        <p:txBody>
          <a:bodyPr/>
          <a:lstStyle/>
          <a:p>
            <a:r>
              <a:rPr lang="en-US" dirty="0" smtClean="0"/>
              <a:t>Resources</a:t>
            </a:r>
            <a:endParaRPr lang="en-US" dirty="0"/>
          </a:p>
        </p:txBody>
      </p:sp>
      <p:sp>
        <p:nvSpPr>
          <p:cNvPr id="3" name="Content Placeholder 2">
            <a:extLst>
              <a:ext uri="{FF2B5EF4-FFF2-40B4-BE49-F238E27FC236}">
                <a16:creationId xmlns:a16="http://schemas.microsoft.com/office/drawing/2014/main" id="{F6F4DDEA-DBCC-B04C-A4F8-A8F02D825309}"/>
              </a:ext>
            </a:extLst>
          </p:cNvPr>
          <p:cNvSpPr>
            <a:spLocks noGrp="1"/>
          </p:cNvSpPr>
          <p:nvPr>
            <p:ph sz="quarter" idx="10"/>
          </p:nvPr>
        </p:nvSpPr>
        <p:spPr/>
        <p:txBody>
          <a:bodyPr/>
          <a:lstStyle/>
          <a:p>
            <a:pPr marL="0" indent="0">
              <a:buNone/>
            </a:pPr>
            <a:r>
              <a:rPr lang="en-US" sz="2000" b="1" dirty="0" smtClean="0">
                <a:solidFill>
                  <a:schemeClr val="tx1">
                    <a:lumMod val="75000"/>
                    <a:lumOff val="25000"/>
                  </a:schemeClr>
                </a:solidFill>
                <a:hlinkClick r:id="rId2"/>
              </a:rPr>
              <a:t>Resources from Digitally </a:t>
            </a:r>
            <a:r>
              <a:rPr lang="en-US" sz="2000" b="1" dirty="0">
                <a:solidFill>
                  <a:schemeClr val="tx1">
                    <a:lumMod val="75000"/>
                    <a:lumOff val="25000"/>
                  </a:schemeClr>
                </a:solidFill>
                <a:hlinkClick r:id="rId2"/>
              </a:rPr>
              <a:t>Accessible Campus Pre-Conference </a:t>
            </a:r>
            <a:r>
              <a:rPr lang="en-US" sz="2000" b="1" dirty="0" smtClean="0">
                <a:solidFill>
                  <a:schemeClr val="tx1">
                    <a:lumMod val="75000"/>
                    <a:lumOff val="25000"/>
                  </a:schemeClr>
                </a:solidFill>
                <a:hlinkClick r:id="rId2"/>
              </a:rPr>
              <a:t>Workshop</a:t>
            </a:r>
            <a:endParaRPr lang="en-US" sz="2000" b="1" dirty="0">
              <a:solidFill>
                <a:schemeClr val="tx1">
                  <a:lumMod val="75000"/>
                  <a:lumOff val="25000"/>
                </a:schemeClr>
              </a:solidFill>
            </a:endParaRPr>
          </a:p>
        </p:txBody>
      </p:sp>
    </p:spTree>
    <p:extLst>
      <p:ext uri="{BB962C8B-B14F-4D97-AF65-F5344CB8AC3E}">
        <p14:creationId xmlns:p14="http://schemas.microsoft.com/office/powerpoint/2010/main" val="325603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78E27-7BA8-554F-83DC-C18A12446EFA}"/>
              </a:ext>
            </a:extLst>
          </p:cNvPr>
          <p:cNvSpPr>
            <a:spLocks noGrp="1"/>
          </p:cNvSpPr>
          <p:nvPr>
            <p:ph type="title"/>
          </p:nvPr>
        </p:nvSpPr>
        <p:spPr>
          <a:xfrm>
            <a:off x="628650" y="365125"/>
            <a:ext cx="8122060" cy="1261655"/>
          </a:xfrm>
        </p:spPr>
        <p:txBody>
          <a:bodyPr/>
          <a:lstStyle/>
          <a:p>
            <a:r>
              <a:rPr lang="en-US" sz="3200" dirty="0">
                <a:latin typeface="Georgia" charset="0"/>
                <a:ea typeface="Georgia" charset="0"/>
                <a:cs typeface="Georgia" charset="0"/>
              </a:rPr>
              <a:t>Universal Design for Learning (UDL)</a:t>
            </a:r>
            <a:endParaRPr lang="en-US" sz="3200" dirty="0"/>
          </a:p>
        </p:txBody>
      </p:sp>
      <p:pic>
        <p:nvPicPr>
          <p:cNvPr id="4" name="Picture 3" descr="3 side by side llustrations of the brain with the affective, recognition, and strategic  neural networks (the why, what how of learn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09" y="970779"/>
            <a:ext cx="7485333" cy="3457511"/>
          </a:xfrm>
          <a:prstGeom prst="rect">
            <a:avLst/>
          </a:prstGeom>
        </p:spPr>
      </p:pic>
      <p:sp>
        <p:nvSpPr>
          <p:cNvPr id="3" name="Content Placeholder 2">
            <a:extLst>
              <a:ext uri="{FF2B5EF4-FFF2-40B4-BE49-F238E27FC236}">
                <a16:creationId xmlns:a16="http://schemas.microsoft.com/office/drawing/2014/main" id="{03330A6D-54AA-894F-A87D-79A5F97BC3B1}"/>
              </a:ext>
            </a:extLst>
          </p:cNvPr>
          <p:cNvSpPr>
            <a:spLocks noGrp="1"/>
          </p:cNvSpPr>
          <p:nvPr>
            <p:ph sz="quarter" idx="10"/>
          </p:nvPr>
        </p:nvSpPr>
        <p:spPr>
          <a:xfrm>
            <a:off x="864009" y="4543694"/>
            <a:ext cx="7886700" cy="1367249"/>
          </a:xfrm>
        </p:spPr>
        <p:txBody>
          <a:bodyPr/>
          <a:lstStyle/>
          <a:p>
            <a:pPr marL="0" indent="0">
              <a:buNone/>
            </a:pPr>
            <a:r>
              <a:rPr lang="en-US" sz="2400" b="1" dirty="0">
                <a:ea typeface="ＭＳ Ｐゴシック" charset="0"/>
                <a:cs typeface="Century Gothic"/>
              </a:rPr>
              <a:t>Engagement</a:t>
            </a:r>
            <a:r>
              <a:rPr lang="en-US" sz="2400" dirty="0">
                <a:ea typeface="ＭＳ Ｐゴシック" charset="0"/>
                <a:cs typeface="Century Gothic"/>
              </a:rPr>
              <a:t> </a:t>
            </a:r>
            <a:r>
              <a:rPr lang="en-US" sz="2400" dirty="0">
                <a:ea typeface="ＭＳ Ｐゴシック" charset="0"/>
                <a:cs typeface="Century Gothic"/>
                <a:sym typeface="Wingdings" panose="05000000000000000000" pitchFamily="2" charset="2"/>
              </a:rPr>
              <a:t> </a:t>
            </a:r>
            <a:r>
              <a:rPr lang="en-US" sz="2400" b="1" u="sng" dirty="0">
                <a:ea typeface="ＭＳ Ｐゴシック" charset="0"/>
                <a:cs typeface="Century Gothic"/>
              </a:rPr>
              <a:t>Why</a:t>
            </a:r>
            <a:r>
              <a:rPr lang="en-US" sz="2400" dirty="0">
                <a:ea typeface="ＭＳ Ｐゴシック" charset="0"/>
                <a:cs typeface="Century Gothic"/>
              </a:rPr>
              <a:t> we learn</a:t>
            </a:r>
          </a:p>
          <a:p>
            <a:pPr marL="0" indent="0">
              <a:buNone/>
            </a:pPr>
            <a:r>
              <a:rPr lang="en-US" sz="2400" b="1" dirty="0">
                <a:ea typeface="ＭＳ Ｐゴシック" charset="0"/>
                <a:cs typeface="Century Gothic"/>
              </a:rPr>
              <a:t>Representation</a:t>
            </a:r>
            <a:r>
              <a:rPr lang="en-US" sz="2400" dirty="0">
                <a:ea typeface="ＭＳ Ｐゴシック" charset="0"/>
                <a:cs typeface="Century Gothic"/>
              </a:rPr>
              <a:t> </a:t>
            </a:r>
            <a:r>
              <a:rPr lang="en-US" sz="2400" dirty="0">
                <a:ea typeface="ＭＳ Ｐゴシック" charset="0"/>
                <a:cs typeface="Century Gothic"/>
                <a:sym typeface="Wingdings" panose="05000000000000000000" pitchFamily="2" charset="2"/>
              </a:rPr>
              <a:t> </a:t>
            </a:r>
            <a:r>
              <a:rPr lang="en-US" sz="2400" b="1" u="sng" dirty="0">
                <a:ea typeface="ＭＳ Ｐゴシック" charset="0"/>
                <a:cs typeface="Century Gothic"/>
              </a:rPr>
              <a:t>What</a:t>
            </a:r>
            <a:r>
              <a:rPr lang="en-US" sz="2400" dirty="0">
                <a:ea typeface="ＭＳ Ｐゴシック" charset="0"/>
                <a:cs typeface="Century Gothic"/>
              </a:rPr>
              <a:t> we learn</a:t>
            </a:r>
          </a:p>
          <a:p>
            <a:pPr marL="0" indent="0">
              <a:buNone/>
            </a:pPr>
            <a:r>
              <a:rPr lang="en-US" sz="2400" b="1" dirty="0">
                <a:ea typeface="ＭＳ Ｐゴシック" charset="0"/>
                <a:cs typeface="Century Gothic"/>
              </a:rPr>
              <a:t>Action &amp; Expression </a:t>
            </a:r>
            <a:r>
              <a:rPr lang="en-US" sz="2400" dirty="0">
                <a:ea typeface="ＭＳ Ｐゴシック" charset="0"/>
                <a:cs typeface="Century Gothic"/>
                <a:sym typeface="Wingdings" panose="05000000000000000000" pitchFamily="2" charset="2"/>
              </a:rPr>
              <a:t> </a:t>
            </a:r>
            <a:r>
              <a:rPr lang="en-US" sz="2400" b="1" u="sng" dirty="0">
                <a:ea typeface="ＭＳ Ｐゴシック" charset="0"/>
                <a:cs typeface="Century Gothic"/>
              </a:rPr>
              <a:t>How</a:t>
            </a:r>
            <a:r>
              <a:rPr lang="en-US" sz="2400" dirty="0">
                <a:ea typeface="ＭＳ Ｐゴシック" charset="0"/>
                <a:cs typeface="Century Gothic"/>
              </a:rPr>
              <a:t> we learn</a:t>
            </a:r>
          </a:p>
        </p:txBody>
      </p:sp>
    </p:spTree>
    <p:extLst>
      <p:ext uri="{BB962C8B-B14F-4D97-AF65-F5344CB8AC3E}">
        <p14:creationId xmlns:p14="http://schemas.microsoft.com/office/powerpoint/2010/main" val="281421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17632"/>
          </a:xfrm>
        </p:spPr>
        <p:txBody>
          <a:bodyPr/>
          <a:lstStyle/>
          <a:p>
            <a:r>
              <a:rPr lang="en-US" sz="3200" dirty="0"/>
              <a:t>Multiple Means of Representation</a:t>
            </a:r>
          </a:p>
        </p:txBody>
      </p:sp>
      <p:sp>
        <p:nvSpPr>
          <p:cNvPr id="3" name="Content Placeholder 2"/>
          <p:cNvSpPr>
            <a:spLocks noGrp="1"/>
          </p:cNvSpPr>
          <p:nvPr>
            <p:ph sz="quarter" idx="10"/>
          </p:nvPr>
        </p:nvSpPr>
        <p:spPr/>
        <p:txBody>
          <a:bodyPr/>
          <a:lstStyle/>
          <a:p>
            <a:pPr lvl="0"/>
            <a:r>
              <a:rPr lang="en-US" dirty="0"/>
              <a:t>Offer ways of customizing the display of information</a:t>
            </a:r>
          </a:p>
          <a:p>
            <a:pPr lvl="0"/>
            <a:r>
              <a:rPr lang="en-US" dirty="0"/>
              <a:t>Offer alternatives for auditory information</a:t>
            </a:r>
          </a:p>
          <a:p>
            <a:pPr lvl="0"/>
            <a:r>
              <a:rPr lang="en-US" dirty="0"/>
              <a:t>Offer alternatives for visual information</a:t>
            </a:r>
          </a:p>
        </p:txBody>
      </p:sp>
    </p:spTree>
    <p:extLst>
      <p:ext uri="{BB962C8B-B14F-4D97-AF65-F5344CB8AC3E}">
        <p14:creationId xmlns:p14="http://schemas.microsoft.com/office/powerpoint/2010/main" val="1050347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351577" cy="817632"/>
          </a:xfrm>
        </p:spPr>
        <p:txBody>
          <a:bodyPr/>
          <a:lstStyle/>
          <a:p>
            <a:r>
              <a:rPr lang="en-US" sz="3200" dirty="0"/>
              <a:t>Multiple Means of Action &amp; Expression</a:t>
            </a:r>
          </a:p>
        </p:txBody>
      </p:sp>
      <p:sp>
        <p:nvSpPr>
          <p:cNvPr id="3" name="Content Placeholder 2"/>
          <p:cNvSpPr>
            <a:spLocks noGrp="1"/>
          </p:cNvSpPr>
          <p:nvPr>
            <p:ph sz="quarter" idx="10"/>
          </p:nvPr>
        </p:nvSpPr>
        <p:spPr/>
        <p:txBody>
          <a:bodyPr/>
          <a:lstStyle/>
          <a:p>
            <a:r>
              <a:rPr lang="en-US" dirty="0"/>
              <a:t>Illustrate through multiple media</a:t>
            </a:r>
          </a:p>
          <a:p>
            <a:pPr lvl="0"/>
            <a:r>
              <a:rPr lang="en-US" dirty="0"/>
              <a:t>Clarify vocabulary, syntax and structure</a:t>
            </a:r>
          </a:p>
          <a:p>
            <a:pPr lvl="0"/>
            <a:r>
              <a:rPr lang="en-US" dirty="0"/>
              <a:t>Support decoding text, mathematical notation, and symbols</a:t>
            </a:r>
          </a:p>
          <a:p>
            <a:pPr lvl="0"/>
            <a:r>
              <a:rPr lang="en-US" dirty="0"/>
              <a:t>Promote understanding across languages</a:t>
            </a:r>
          </a:p>
        </p:txBody>
      </p:sp>
    </p:spTree>
    <p:extLst>
      <p:ext uri="{BB962C8B-B14F-4D97-AF65-F5344CB8AC3E}">
        <p14:creationId xmlns:p14="http://schemas.microsoft.com/office/powerpoint/2010/main" val="2141989437"/>
      </p:ext>
    </p:extLst>
  </p:cSld>
  <p:clrMapOvr>
    <a:masterClrMapping/>
  </p:clrMapOvr>
</p:sld>
</file>

<file path=ppt/theme/theme1.xml><?xml version="1.0" encoding="utf-8"?>
<a:theme xmlns:a="http://schemas.openxmlformats.org/drawingml/2006/main" name="Office Theme">
  <a:themeElements>
    <a:clrScheme name="University Of Illinois">
      <a:dk1>
        <a:srgbClr val="131F33"/>
      </a:dk1>
      <a:lt1>
        <a:srgbClr val="FFFFFF"/>
      </a:lt1>
      <a:dk2>
        <a:srgbClr val="FA6300"/>
      </a:dk2>
      <a:lt2>
        <a:srgbClr val="FAFAFA"/>
      </a:lt2>
      <a:accent1>
        <a:srgbClr val="131F33"/>
      </a:accent1>
      <a:accent2>
        <a:srgbClr val="FA6300"/>
      </a:accent2>
      <a:accent3>
        <a:srgbClr val="555555"/>
      </a:accent3>
      <a:accent4>
        <a:srgbClr val="888888"/>
      </a:accent4>
      <a:accent5>
        <a:srgbClr val="4BACC6"/>
      </a:accent5>
      <a:accent6>
        <a:srgbClr val="F79646"/>
      </a:accent6>
      <a:hlink>
        <a:srgbClr val="666666"/>
      </a:hlink>
      <a:folHlink>
        <a:srgbClr val="AAAAAA"/>
      </a:folHlink>
    </a:clrScheme>
    <a:fontScheme name="Test">
      <a:majorFont>
        <a:latin typeface="Calibri"/>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2229</TotalTime>
  <Words>2106</Words>
  <Application>Microsoft Office PowerPoint</Application>
  <PresentationFormat>On-screen Show (4:3)</PresentationFormat>
  <Paragraphs>308</Paragraphs>
  <Slides>66</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66</vt:i4>
      </vt:variant>
    </vt:vector>
  </HeadingPairs>
  <TitlesOfParts>
    <vt:vector size="75" baseType="lpstr">
      <vt:lpstr>ＭＳ Ｐゴシック</vt:lpstr>
      <vt:lpstr>Arial</vt:lpstr>
      <vt:lpstr>Calibri</vt:lpstr>
      <vt:lpstr>Century Gothic</vt:lpstr>
      <vt:lpstr>Courier New</vt:lpstr>
      <vt:lpstr>Georgia</vt:lpstr>
      <vt:lpstr>Wingdings</vt:lpstr>
      <vt:lpstr>Office Theme</vt:lpstr>
      <vt:lpstr>Custom Design</vt:lpstr>
      <vt:lpstr>Creating a Digitally Accessible Campus:  The Illinois Experience</vt:lpstr>
      <vt:lpstr>Agenda</vt:lpstr>
      <vt:lpstr>The Experience of Disability</vt:lpstr>
      <vt:lpstr>The Illinois Experience of Disability Inclusion</vt:lpstr>
      <vt:lpstr>How Universal Design Benefits Everyone</vt:lpstr>
      <vt:lpstr>An Inclusive Framework: Universal Design for Learning (UDL)</vt:lpstr>
      <vt:lpstr>Universal Design for Learning (UDL)</vt:lpstr>
      <vt:lpstr>Multiple Means of Representation</vt:lpstr>
      <vt:lpstr>Multiple Means of Action &amp; Expression</vt:lpstr>
      <vt:lpstr>Multiple Means of Engagement</vt:lpstr>
      <vt:lpstr>Summary - UDL</vt:lpstr>
      <vt:lpstr>MS Office Features for Accessible Authoring</vt:lpstr>
      <vt:lpstr>Accessible Authoring Basics</vt:lpstr>
      <vt:lpstr>New MS Office Automated Tools</vt:lpstr>
      <vt:lpstr>Accessibility Checker: Recommended Actions</vt:lpstr>
      <vt:lpstr>MS MailTip in Action</vt:lpstr>
      <vt:lpstr>eText@Illinois A New Reading Experience</vt:lpstr>
      <vt:lpstr>Video Clip: eText Accessibility</vt:lpstr>
      <vt:lpstr>eText: Accessible Reading Features</vt:lpstr>
      <vt:lpstr>HyperFocus with ReadAloud </vt:lpstr>
      <vt:lpstr>Reader Settings</vt:lpstr>
      <vt:lpstr>eText: Video Highlights</vt:lpstr>
      <vt:lpstr>eText: Additional Features</vt:lpstr>
      <vt:lpstr>ClassTranscribe at Illinois</vt:lpstr>
      <vt:lpstr>ClassTranscribe</vt:lpstr>
      <vt:lpstr>History</vt:lpstr>
      <vt:lpstr>Software</vt:lpstr>
      <vt:lpstr>Course Select</vt:lpstr>
      <vt:lpstr>Multi-stream Video</vt:lpstr>
      <vt:lpstr>In-video Search</vt:lpstr>
      <vt:lpstr>Learning Outcomes</vt:lpstr>
      <vt:lpstr>ClassTranscribe Learning Outcomes</vt:lpstr>
      <vt:lpstr>Events</vt:lpstr>
      <vt:lpstr>Universal Design for Learning</vt:lpstr>
      <vt:lpstr>Exam scores</vt:lpstr>
      <vt:lpstr>Who benefits? 1 of 2</vt:lpstr>
      <vt:lpstr>Who benefits? 2 of 2</vt:lpstr>
      <vt:lpstr>Previous Semesters</vt:lpstr>
      <vt:lpstr>Video Minutes</vt:lpstr>
      <vt:lpstr>Course Performance</vt:lpstr>
      <vt:lpstr>Implications? </vt:lpstr>
      <vt:lpstr>Interest</vt:lpstr>
      <vt:lpstr>Campus Policy Development and Implementation at Illinois</vt:lpstr>
      <vt:lpstr>Campus Policy Development and Implementation</vt:lpstr>
      <vt:lpstr>Campus Policy Development</vt:lpstr>
      <vt:lpstr>Policy Goals</vt:lpstr>
      <vt:lpstr>Implementation Plan</vt:lpstr>
      <vt:lpstr>Changing Landscape</vt:lpstr>
      <vt:lpstr>Outreach </vt:lpstr>
      <vt:lpstr>Standards and Open Source</vt:lpstr>
      <vt:lpstr>Web Accessibility Standards and Open Source Tools</vt:lpstr>
      <vt:lpstr>Course Design and Training</vt:lpstr>
      <vt:lpstr>Overview: Course Design &amp;  Training</vt:lpstr>
      <vt:lpstr>Fundamental Design Considerations</vt:lpstr>
      <vt:lpstr>Onboarding</vt:lpstr>
      <vt:lpstr>Faculty Training</vt:lpstr>
      <vt:lpstr>Compliance Checking</vt:lpstr>
      <vt:lpstr>Microsoft Lighthouse Fellowship Program (Lawrence) </vt:lpstr>
      <vt:lpstr>Badging Program (Jon)</vt:lpstr>
      <vt:lpstr>Information Accessibility Design &amp; Policy (IADP) (Tim)</vt:lpstr>
      <vt:lpstr>IAAP Certification</vt:lpstr>
      <vt:lpstr>ITAL Liaison Program, 1 of 2</vt:lpstr>
      <vt:lpstr>ITAL Liaison Program, 2 of 2</vt:lpstr>
      <vt:lpstr>Next Steps Activity</vt:lpstr>
      <vt:lpstr>Next Steps Instructions</vt:lpstr>
      <vt:lpstr>Resources</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Digitally Accessible Campus: The Illinois Experience</dc:title>
  <dc:subject>Digital Accessibility</dc:subject>
  <dc:creator>Marc Thompson, Jon Gunderson, Tim Offenstein, Lawrence Angrave</dc:creator>
  <cp:lastModifiedBy>Thompson, Marc</cp:lastModifiedBy>
  <cp:revision>152</cp:revision>
  <dcterms:created xsi:type="dcterms:W3CDTF">2016-01-13T21:18:08Z</dcterms:created>
  <dcterms:modified xsi:type="dcterms:W3CDTF">2019-10-14T15:56:28Z</dcterms:modified>
</cp:coreProperties>
</file>