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895" r:id="rId2"/>
    <p:sldId id="877" r:id="rId3"/>
    <p:sldId id="930" r:id="rId4"/>
    <p:sldId id="931" r:id="rId5"/>
    <p:sldId id="928" r:id="rId6"/>
    <p:sldId id="917" r:id="rId7"/>
    <p:sldId id="914" r:id="rId8"/>
    <p:sldId id="908" r:id="rId9"/>
    <p:sldId id="918" r:id="rId10"/>
    <p:sldId id="900" r:id="rId11"/>
    <p:sldId id="919" r:id="rId12"/>
    <p:sldId id="915" r:id="rId13"/>
    <p:sldId id="920" r:id="rId14"/>
    <p:sldId id="927" r:id="rId15"/>
    <p:sldId id="921" r:id="rId16"/>
    <p:sldId id="911" r:id="rId17"/>
    <p:sldId id="926" r:id="rId18"/>
    <p:sldId id="934" r:id="rId19"/>
    <p:sldId id="935" r:id="rId20"/>
    <p:sldId id="912" r:id="rId21"/>
    <p:sldId id="909" r:id="rId22"/>
    <p:sldId id="922" r:id="rId23"/>
    <p:sldId id="904" r:id="rId24"/>
    <p:sldId id="936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CA9"/>
    <a:srgbClr val="EF7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1191C-003A-4FB9-A555-1C51E3F2CD74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6985F-4CDB-4C20-B1D8-09A10F91A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D838-A2CE-4252-9799-B1BB6D2939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2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B561-3259-47AC-85CB-43191F5413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2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B561-3259-47AC-85CB-43191F5413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5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B561-3259-47AC-85CB-43191F54131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4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D838-A2CE-4252-9799-B1BB6D2939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2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B561-3259-47AC-85CB-43191F54131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B561-3259-47AC-85CB-43191F5413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0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D838-A2CE-4252-9799-B1BB6D2939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2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the stats that roughly 80% of the commercial buildings in US suffer from lack of coverage, capacity, or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65B561-3259-47AC-85CB-43191F5413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77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D838-A2CE-4252-9799-B1BB6D2939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2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5B561-3259-47AC-85CB-43191F5413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2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D838-A2CE-4252-9799-B1BB6D2939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8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D838-A2CE-4252-9799-B1BB6D2939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5D838-A2CE-4252-9799-B1BB6D2939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5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4D38-740B-4143-AC65-384A0440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4556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52540-53B1-4F9A-9B57-DD1BD668A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5" y="29352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0DFF-03B4-4196-AEBC-F9CD1C74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625" y="6492875"/>
            <a:ext cx="1781176" cy="365125"/>
          </a:xfrm>
        </p:spPr>
        <p:txBody>
          <a:bodyPr/>
          <a:lstStyle>
            <a:lvl1pPr algn="ctr"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D8918-F756-45A3-8342-6B44516AB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7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4150C-ABEA-48A3-9FB6-2DF11B043B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227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CF33-50F6-4C0B-91CA-D89BE0BA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EF76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1745E-8FCA-4EA6-AB27-B0974F861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72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DFCB-2347-45B8-80C6-6A3E2C5E5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663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AC8B-4CA9-42A1-A6C9-418427F29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273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A6206-7E00-4E1A-9030-004775DD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9145-286A-4DC5-9DF3-DDF28A2E0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A2F43-C806-4251-9FEF-543F7D817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63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D938-CB1D-4FF7-B6FC-B15A521E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446CA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E4615-9ABA-49B8-954A-3BA882141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2FE8-A058-4671-A267-866CE5836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7361A-F08D-4094-8140-2D8B43E59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EF76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9086B-1657-4B07-9A0F-FC426D96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7AAF-2BBF-4380-9A58-23F3D6D3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5"/>
            <a:ext cx="1051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98A8-3343-4F59-A14D-B602547B3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8F8A-B809-4295-9287-A0E884E77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0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A036-71C3-4FAD-853A-24B852BC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06" y="5441950"/>
            <a:ext cx="6172200" cy="649288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CECE1-16C6-42F0-9EC5-B4022AC8F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678906" y="5524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40475-D1C3-4B8B-8DAB-A9B30D7879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62" y="6082068"/>
            <a:ext cx="2194251" cy="5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time_continue=1&amp;v=WHbTc2eMW5c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9635" y="805071"/>
            <a:ext cx="6014364" cy="5087730"/>
          </a:xfrm>
        </p:spPr>
        <p:txBody>
          <a:bodyPr anchor="ctr">
            <a:normAutofit/>
          </a:bodyPr>
          <a:lstStyle/>
          <a:p>
            <a:pPr algn="l"/>
            <a:r>
              <a:rPr lang="en-US" sz="4700" b="1" dirty="0"/>
              <a:t>5G and Beyond:</a:t>
            </a:r>
            <a:br>
              <a:rPr lang="en-US" sz="4700" dirty="0"/>
            </a:br>
            <a:r>
              <a:rPr lang="en-US" sz="4700" dirty="0"/>
              <a:t>5 Considerations for Next-Gen Wireless Networks</a:t>
            </a:r>
            <a:br>
              <a:rPr lang="en-US" sz="4700" dirty="0"/>
            </a:br>
            <a:r>
              <a:rPr lang="en-US" sz="1800" dirty="0"/>
              <a:t>Oct 13,2019</a:t>
            </a:r>
          </a:p>
        </p:txBody>
      </p:sp>
    </p:spTree>
    <p:extLst>
      <p:ext uri="{BB962C8B-B14F-4D97-AF65-F5344CB8AC3E}">
        <p14:creationId xmlns:p14="http://schemas.microsoft.com/office/powerpoint/2010/main" val="3905120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A652DA-E3DC-4CE3-8444-B63152C0C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98" y="0"/>
            <a:ext cx="7990603" cy="61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4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Near-Term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5G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Technologies</a:t>
            </a:r>
            <a:b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D9B03-E3D5-4E78-B2D9-BAA51F17B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3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40295D-B82C-49F6-9B6B-DC85F3A68105}"/>
              </a:ext>
            </a:extLst>
          </p:cNvPr>
          <p:cNvSpPr/>
          <p:nvPr/>
        </p:nvSpPr>
        <p:spPr>
          <a:xfrm>
            <a:off x="0" y="0"/>
            <a:ext cx="4212581" cy="61659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29F77D-2A42-4B9A-8EF8-97693450A4C0}"/>
              </a:ext>
            </a:extLst>
          </p:cNvPr>
          <p:cNvSpPr txBox="1">
            <a:spLocks/>
          </p:cNvSpPr>
          <p:nvPr/>
        </p:nvSpPr>
        <p:spPr>
          <a:xfrm>
            <a:off x="501768" y="2479344"/>
            <a:ext cx="8831749" cy="436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5GNR (new radios)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D-RAN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Beamforming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52C16E36-554B-49F6-BB81-3600F09FE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80" y="-11048"/>
            <a:ext cx="7979419" cy="618683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E8660A-1BC8-40C4-897C-92338813FCA7}"/>
              </a:ext>
            </a:extLst>
          </p:cNvPr>
          <p:cNvSpPr/>
          <p:nvPr/>
        </p:nvSpPr>
        <p:spPr>
          <a:xfrm>
            <a:off x="4917642" y="1422285"/>
            <a:ext cx="1607502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Operates in licensed and shared licensed &amp; unlicensed spectrum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8A8F69-D656-485A-A311-B1BDC405574D}"/>
              </a:ext>
            </a:extLst>
          </p:cNvPr>
          <p:cNvSpPr/>
          <p:nvPr/>
        </p:nvSpPr>
        <p:spPr>
          <a:xfrm>
            <a:off x="4513277" y="2369304"/>
            <a:ext cx="1778465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Wide frequency range (Sub-6 GHz and above 6 GHz)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15DD13F-25C5-44B3-ABED-DD104C124DD8}"/>
              </a:ext>
            </a:extLst>
          </p:cNvPr>
          <p:cNvSpPr/>
          <p:nvPr/>
        </p:nvSpPr>
        <p:spPr>
          <a:xfrm>
            <a:off x="4639499" y="3107288"/>
            <a:ext cx="1607502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Supports FDD, TDD, and Half Duplex technologies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37EEB7B-A995-4A27-9A6A-86048EE19A4D}"/>
              </a:ext>
            </a:extLst>
          </p:cNvPr>
          <p:cNvSpPr/>
          <p:nvPr/>
        </p:nvSpPr>
        <p:spPr>
          <a:xfrm>
            <a:off x="4714349" y="4272545"/>
            <a:ext cx="1778464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Flexible network topologies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C19727-5291-46C5-91CE-4AF6F18FCD7E}"/>
              </a:ext>
            </a:extLst>
          </p:cNvPr>
          <p:cNvSpPr/>
          <p:nvPr/>
        </p:nvSpPr>
        <p:spPr>
          <a:xfrm>
            <a:off x="9990451" y="1422285"/>
            <a:ext cx="1607502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Multi-6pbs to 10s of bits per second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E0069B-353C-4349-8531-DC4DA3690648}"/>
              </a:ext>
            </a:extLst>
          </p:cNvPr>
          <p:cNvSpPr/>
          <p:nvPr/>
        </p:nvSpPr>
        <p:spPr>
          <a:xfrm>
            <a:off x="10219790" y="2369304"/>
            <a:ext cx="1692578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Provides optimal multiplexing for low latency and nominal traffic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876AC8-6E34-4476-9AB4-7C59CBD42BE8}"/>
              </a:ext>
            </a:extLst>
          </p:cNvPr>
          <p:cNvSpPr/>
          <p:nvPr/>
        </p:nvSpPr>
        <p:spPr>
          <a:xfrm>
            <a:off x="10262328" y="3177330"/>
            <a:ext cx="1607502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Efficient support for high user traffic, as well as low user traffic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EED7FC3-9CDF-4DE0-A332-A31D56BEF1FC}"/>
              </a:ext>
            </a:extLst>
          </p:cNvPr>
          <p:cNvSpPr/>
          <p:nvPr/>
        </p:nvSpPr>
        <p:spPr>
          <a:xfrm>
            <a:off x="9990450" y="4173218"/>
            <a:ext cx="1879379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Ideal for enterprises as well as residential deployments </a:t>
            </a:r>
          </a:p>
        </p:txBody>
      </p:sp>
    </p:spTree>
    <p:extLst>
      <p:ext uri="{BB962C8B-B14F-4D97-AF65-F5344CB8AC3E}">
        <p14:creationId xmlns:p14="http://schemas.microsoft.com/office/powerpoint/2010/main" val="149369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Infrastructure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Options to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Support 5G</a:t>
            </a:r>
            <a:b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32ED-9F7A-4DD4-A528-9225A4C9FE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40295D-B82C-49F6-9B6B-DC85F3A68105}"/>
              </a:ext>
            </a:extLst>
          </p:cNvPr>
          <p:cNvSpPr/>
          <p:nvPr/>
        </p:nvSpPr>
        <p:spPr>
          <a:xfrm>
            <a:off x="0" y="0"/>
            <a:ext cx="4212581" cy="61659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29F77D-2A42-4B9A-8EF8-97693450A4C0}"/>
              </a:ext>
            </a:extLst>
          </p:cNvPr>
          <p:cNvSpPr txBox="1">
            <a:spLocks/>
          </p:cNvSpPr>
          <p:nvPr/>
        </p:nvSpPr>
        <p:spPr>
          <a:xfrm>
            <a:off x="432757" y="692084"/>
            <a:ext cx="3630285" cy="4992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Usability of current coaxial and fiber DAS architectures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Cat-5E and Cat-6 not sufficient: Cat-6A is minimum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4x4 MIMO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Fiber to the “X”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The fiber backhaul challenge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EAEAF5B-5260-40F8-BCCF-03642B987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81" y="-1"/>
            <a:ext cx="7979419" cy="61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Other Considerations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&amp;Technologies</a:t>
            </a:r>
            <a:b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9AF7A-1481-41D0-A0B4-8AECC568C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6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60937A-30A4-4C5E-B629-7CCDD56CC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79" y="2093904"/>
            <a:ext cx="6821824" cy="3503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C7065E-44CA-486A-BA70-5DBC76BFB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16" y="0"/>
            <a:ext cx="7954005" cy="6146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2BFC57-63E0-414D-96D3-95C65D0F693C}"/>
              </a:ext>
            </a:extLst>
          </p:cNvPr>
          <p:cNvSpPr txBox="1"/>
          <p:nvPr/>
        </p:nvSpPr>
        <p:spPr>
          <a:xfrm>
            <a:off x="5310688" y="2203313"/>
            <a:ext cx="1570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Incumbent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DB87C-446E-4F39-8D6B-7AB25A91CC01}"/>
              </a:ext>
            </a:extLst>
          </p:cNvPr>
          <p:cNvSpPr txBox="1"/>
          <p:nvPr/>
        </p:nvSpPr>
        <p:spPr>
          <a:xfrm>
            <a:off x="5997958" y="3328383"/>
            <a:ext cx="2525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PAL (Priority Access License)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B595E-3329-461A-A45B-6F2301B4E472}"/>
              </a:ext>
            </a:extLst>
          </p:cNvPr>
          <p:cNvSpPr txBox="1"/>
          <p:nvPr/>
        </p:nvSpPr>
        <p:spPr>
          <a:xfrm>
            <a:off x="6165908" y="4270047"/>
            <a:ext cx="2880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GAA (General Authorized Access</a:t>
            </a:r>
          </a:p>
        </p:txBody>
      </p:sp>
    </p:spTree>
    <p:extLst>
      <p:ext uri="{BB962C8B-B14F-4D97-AF65-F5344CB8AC3E}">
        <p14:creationId xmlns:p14="http://schemas.microsoft.com/office/powerpoint/2010/main" val="84306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D56A613-53B4-4872-B039-B26BADB21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97" y="0"/>
            <a:ext cx="7978403" cy="616513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4BBA20-223A-4087-8613-D1976F245652}"/>
              </a:ext>
            </a:extLst>
          </p:cNvPr>
          <p:cNvSpPr/>
          <p:nvPr/>
        </p:nvSpPr>
        <p:spPr>
          <a:xfrm>
            <a:off x="0" y="0"/>
            <a:ext cx="4212581" cy="61659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4D043E-5365-43FD-982C-F88EEC48160A}"/>
              </a:ext>
            </a:extLst>
          </p:cNvPr>
          <p:cNvSpPr txBox="1">
            <a:spLocks/>
          </p:cNvSpPr>
          <p:nvPr/>
        </p:nvSpPr>
        <p:spPr>
          <a:xfrm>
            <a:off x="415504" y="1072668"/>
            <a:ext cx="3518141" cy="4367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LTE-based technology solely in unlicensed spectrum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Targets small-cells in unlicensed spectrum bands such as the global 5GHz band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bg1"/>
                </a:solidFill>
              </a:rPr>
              <a:t>Harmoniously coexists with Wi-Fi and LTE U/LAA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FFF85B-CF93-4FE1-A69E-328B8110999F}"/>
              </a:ext>
            </a:extLst>
          </p:cNvPr>
          <p:cNvSpPr/>
          <p:nvPr/>
        </p:nvSpPr>
        <p:spPr>
          <a:xfrm>
            <a:off x="5041785" y="1359016"/>
            <a:ext cx="1484851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Enhanced signal range and capacity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B1ACD3-4641-444A-8F03-0E0A7B045FB1}"/>
              </a:ext>
            </a:extLst>
          </p:cNvPr>
          <p:cNvSpPr/>
          <p:nvPr/>
        </p:nvSpPr>
        <p:spPr>
          <a:xfrm>
            <a:off x="4687350" y="2325148"/>
            <a:ext cx="1484851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Seamless handover and improved quality of experience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293554-16E6-4E49-85DA-C9CDB4D74721}"/>
              </a:ext>
            </a:extLst>
          </p:cNvPr>
          <p:cNvSpPr/>
          <p:nvPr/>
        </p:nvSpPr>
        <p:spPr>
          <a:xfrm>
            <a:off x="9912898" y="1442906"/>
            <a:ext cx="1788097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Operates solely in unlicensed spectrum (e.g. 5 GHz)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A93081-0608-43CF-994D-66731F5F0969}"/>
              </a:ext>
            </a:extLst>
          </p:cNvPr>
          <p:cNvSpPr/>
          <p:nvPr/>
        </p:nvSpPr>
        <p:spPr>
          <a:xfrm>
            <a:off x="10290401" y="2325148"/>
            <a:ext cx="1788097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Simple, independent network architecture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2D0969C-BFB6-4E9A-85CD-0AC7017C40A7}"/>
              </a:ext>
            </a:extLst>
          </p:cNvPr>
          <p:cNvSpPr/>
          <p:nvPr/>
        </p:nvSpPr>
        <p:spPr>
          <a:xfrm>
            <a:off x="10217791" y="3137482"/>
            <a:ext cx="1652631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Suitable for neutral-host deployments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79D201F-05A9-41FD-A03C-6E34A96498AE}"/>
              </a:ext>
            </a:extLst>
          </p:cNvPr>
          <p:cNvSpPr/>
          <p:nvPr/>
        </p:nvSpPr>
        <p:spPr>
          <a:xfrm>
            <a:off x="4384104" y="3137482"/>
            <a:ext cx="1788097" cy="50334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Hyper-dense, self-optimizing deployments</a:t>
            </a:r>
          </a:p>
        </p:txBody>
      </p:sp>
    </p:spTree>
    <p:extLst>
      <p:ext uri="{BB962C8B-B14F-4D97-AF65-F5344CB8AC3E}">
        <p14:creationId xmlns:p14="http://schemas.microsoft.com/office/powerpoint/2010/main" val="126267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38615-00F3-4C10-B40F-87C06A4DD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CBRS Trials – Times Square and Angels Stadium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3154B-B6D5-4068-96AE-850DE209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90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Josefin Sans Light" panose="00000400000000000000" pitchFamily="2" charset="0"/>
                <a:ea typeface="+mn-ea"/>
                <a:cs typeface="Tek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528F8A-B809-4295-9287-A0E884E77E7B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614C6E-6EA8-4FF1-832C-4FCB89FEFCD0}"/>
              </a:ext>
            </a:extLst>
          </p:cNvPr>
          <p:cNvGrpSpPr/>
          <p:nvPr/>
        </p:nvGrpSpPr>
        <p:grpSpPr>
          <a:xfrm>
            <a:off x="838200" y="1437077"/>
            <a:ext cx="10493344" cy="4539673"/>
            <a:chOff x="1026100" y="1487411"/>
            <a:chExt cx="10493344" cy="4539673"/>
          </a:xfrm>
        </p:grpSpPr>
        <p:pic>
          <p:nvPicPr>
            <p:cNvPr id="2050" name="Picture 2" descr="No alternative text description for this image">
              <a:extLst>
                <a:ext uri="{FF2B5EF4-FFF2-40B4-BE49-F238E27FC236}">
                  <a16:creationId xmlns:a16="http://schemas.microsoft.com/office/drawing/2014/main" id="{1FA31350-61B2-4ADD-BDB1-9C973EC72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100" y="1487411"/>
              <a:ext cx="2549363" cy="4539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No alternative text description for this image">
              <a:extLst>
                <a:ext uri="{FF2B5EF4-FFF2-40B4-BE49-F238E27FC236}">
                  <a16:creationId xmlns:a16="http://schemas.microsoft.com/office/drawing/2014/main" id="{00391EE4-96BB-4D9D-BFA9-5CCCD44B69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35"/>
            <a:stretch/>
          </p:blipFill>
          <p:spPr bwMode="auto">
            <a:xfrm>
              <a:off x="3769300" y="1487411"/>
              <a:ext cx="2684515" cy="4539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IMGP1734">
              <a:extLst>
                <a:ext uri="{FF2B5EF4-FFF2-40B4-BE49-F238E27FC236}">
                  <a16:creationId xmlns:a16="http://schemas.microsoft.com/office/drawing/2014/main" id="{82AEB935-B3F6-48F0-964D-8BE0FB0C70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90"/>
            <a:stretch/>
          </p:blipFill>
          <p:spPr bwMode="auto">
            <a:xfrm>
              <a:off x="6647652" y="1505193"/>
              <a:ext cx="4871792" cy="21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Capturefile: E:IMGP1750.PEF CaptureSN: --.000000 Software: Capture One LE for Windows">
              <a:extLst>
                <a:ext uri="{FF2B5EF4-FFF2-40B4-BE49-F238E27FC236}">
                  <a16:creationId xmlns:a16="http://schemas.microsoft.com/office/drawing/2014/main" id="{4E691060-7DB5-48A4-9839-2D349C8F41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0" b="6919"/>
            <a:stretch/>
          </p:blipFill>
          <p:spPr bwMode="auto">
            <a:xfrm>
              <a:off x="6647652" y="3798408"/>
              <a:ext cx="4871791" cy="2228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917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0DB1-EA3A-4254-912A-6506C8FC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98BDE-5DEE-430B-8356-DD64F4BC0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u="sng" dirty="0"/>
              <a:t>Handsets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Use Case Description:</a:t>
            </a:r>
            <a:r>
              <a:rPr lang="en-US" sz="1600" dirty="0"/>
              <a:t> Prove the use of handsets with the CBRS system.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Components:</a:t>
            </a:r>
            <a:r>
              <a:rPr lang="en-US" sz="1600" dirty="0"/>
              <a:t> Handsets (Essential, iPhone11), SIM cards for the devices</a:t>
            </a: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u="sng" dirty="0"/>
              <a:t>Push to Talk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Use Case Description:</a:t>
            </a:r>
            <a:r>
              <a:rPr lang="en-US" sz="1600" dirty="0"/>
              <a:t> Prove the use of push to talk radios with the CBRS system.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Components: </a:t>
            </a:r>
            <a:r>
              <a:rPr lang="en-US" sz="1600" dirty="0"/>
              <a:t>Two Motorola SLN1000 radios, SIM cards for the devices</a:t>
            </a: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u="sng" dirty="0"/>
              <a:t>CBRS Laptop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Use Case Description:</a:t>
            </a:r>
            <a:r>
              <a:rPr lang="en-US" sz="1600" dirty="0"/>
              <a:t> Prove a laptop can be connected to internet via a CBRS dongle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Component:</a:t>
            </a:r>
            <a:r>
              <a:rPr lang="en-US" sz="1600" dirty="0"/>
              <a:t> Any laptop with Ethernet port (RJ45), Sierra Wireless RV55 CPE, SIM card for the CPE</a:t>
            </a: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u="sng" dirty="0" err="1"/>
              <a:t>Wifi</a:t>
            </a:r>
            <a:r>
              <a:rPr lang="en-US" sz="1600" b="1" u="sng" dirty="0"/>
              <a:t> Backhaul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Use Case Description:</a:t>
            </a:r>
            <a:r>
              <a:rPr lang="en-US" sz="1600" dirty="0"/>
              <a:t> Prove a </a:t>
            </a:r>
            <a:r>
              <a:rPr lang="en-US" sz="1600" dirty="0" err="1"/>
              <a:t>WiFi</a:t>
            </a:r>
            <a:r>
              <a:rPr lang="en-US" sz="1600" dirty="0"/>
              <a:t> AP can use CBRS as backhaul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Components:</a:t>
            </a:r>
            <a:r>
              <a:rPr lang="en-US" sz="1600" dirty="0"/>
              <a:t> an AP with Ethernet port (RJ45) and power cable, RV55 CPE, SIM card for the CPE</a:t>
            </a: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u="sng" dirty="0"/>
              <a:t>CBRS Digital Signage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Use Case Description:</a:t>
            </a:r>
            <a:r>
              <a:rPr lang="en-US" sz="1600" dirty="0"/>
              <a:t> Prove a digital sign can be connected to internet via a CBRS dongle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Components:</a:t>
            </a:r>
            <a:r>
              <a:rPr lang="en-US" sz="1600" dirty="0"/>
              <a:t> any digital sign with Ethernet port (RJ45), Sierra Wireless RV55 CPE, SIM card for the CPE</a:t>
            </a:r>
          </a:p>
          <a:p>
            <a:pPr marL="342900" indent="-342900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u="sng" dirty="0"/>
              <a:t>CBRS CPE Router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Use Case Description:</a:t>
            </a:r>
            <a:r>
              <a:rPr lang="en-US" sz="1600" dirty="0"/>
              <a:t> Prove CBRS routers can be used to provide Ethernet and </a:t>
            </a:r>
            <a:r>
              <a:rPr lang="en-US" sz="1600" dirty="0" err="1"/>
              <a:t>WiFi</a:t>
            </a:r>
            <a:r>
              <a:rPr lang="en-US" sz="1600" dirty="0"/>
              <a:t> service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/>
              <a:t>Components;</a:t>
            </a:r>
            <a:r>
              <a:rPr lang="en-US" sz="1600" dirty="0"/>
              <a:t> any laptop with Ethernet port (RJ45), Sierra Wireless RV55 CPE, SIM card for the CPE, one AER2200 CBRS router, and a camera/base unit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D1F65-5C8D-49F7-B84E-AF86639E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090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Josefin Sans Light" panose="00000400000000000000" pitchFamily="2" charset="0"/>
                <a:ea typeface="+mn-ea"/>
                <a:cs typeface="Tek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528F8A-B809-4295-9287-A0E884E77E7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4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D24E-765F-441E-8439-15D563A4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Considerations for Next-Gen Wireless Networks: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90B8-C0E2-40A8-ABE3-F97D63BDF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5266"/>
            <a:ext cx="9201150" cy="4367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1</a:t>
            </a:r>
            <a:r>
              <a:rPr lang="en-US" dirty="0"/>
              <a:t>  Universities and the demand</a:t>
            </a:r>
          </a:p>
          <a:p>
            <a:pPr marL="0" indent="0">
              <a:buNone/>
            </a:pPr>
            <a:r>
              <a:rPr lang="en-US" b="1" dirty="0"/>
              <a:t>2 </a:t>
            </a:r>
            <a:r>
              <a:rPr lang="en-US" dirty="0"/>
              <a:t> User behavior driving demand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3 5</a:t>
            </a:r>
            <a:r>
              <a:rPr lang="en-US" dirty="0"/>
              <a:t>G Drivers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4</a:t>
            </a:r>
            <a:r>
              <a:rPr lang="en-US" dirty="0"/>
              <a:t> Near-term 5G technologies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5</a:t>
            </a:r>
            <a:r>
              <a:rPr lang="en-US" dirty="0"/>
              <a:t> Infrastructure options to support 5G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6 </a:t>
            </a:r>
            <a:r>
              <a:rPr lang="en-US" dirty="0"/>
              <a:t>Other considerations and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61783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97D1405-8CC8-405E-983C-9D540296B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42" y="0"/>
            <a:ext cx="7990603" cy="61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4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13746-B1E6-4CF2-A4DB-96B8752BB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38" y="1690689"/>
            <a:ext cx="6745925" cy="440661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E3D020ED-B43E-4E96-AA16-CEF7DDB7A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98" y="0"/>
            <a:ext cx="7990603" cy="61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1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Takeaways</a:t>
            </a:r>
            <a:br>
              <a:rPr lang="en-US" sz="4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78936-E5C8-489C-8151-FC3856AED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44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B78B54-BE0A-4CC6-8470-CDB5FC1CD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98" y="0"/>
            <a:ext cx="7978403" cy="6165130"/>
          </a:xfrm>
        </p:spPr>
      </p:pic>
    </p:spTree>
    <p:extLst>
      <p:ext uri="{BB962C8B-B14F-4D97-AF65-F5344CB8AC3E}">
        <p14:creationId xmlns:p14="http://schemas.microsoft.com/office/powerpoint/2010/main" val="327643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212B-9631-448A-94A1-1CC39D0E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- Thank you 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CA2D4-D4E9-455B-BAAA-FB52EF20A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E6A57-AF51-437D-BF58-CCE435611C59}"/>
              </a:ext>
            </a:extLst>
          </p:cNvPr>
          <p:cNvSpPr txBox="1"/>
          <p:nvPr/>
        </p:nvSpPr>
        <p:spPr>
          <a:xfrm>
            <a:off x="6831598" y="3946358"/>
            <a:ext cx="5360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eko Light" panose="02000000000000000000" pitchFamily="2" charset="0"/>
                <a:cs typeface="Teko Light" panose="02000000000000000000" pitchFamily="2" charset="0"/>
              </a:rPr>
              <a:t>Bryce Bregen</a:t>
            </a:r>
          </a:p>
          <a:p>
            <a:r>
              <a:rPr lang="en-US" sz="3200" dirty="0">
                <a:solidFill>
                  <a:srgbClr val="55CAFF"/>
                </a:solidFill>
                <a:latin typeface="Teko Light" panose="02000000000000000000" pitchFamily="2" charset="0"/>
                <a:cs typeface="Teko Light" panose="02000000000000000000" pitchFamily="2" charset="0"/>
              </a:rPr>
              <a:t>|| </a:t>
            </a:r>
            <a:r>
              <a:rPr lang="en-US" sz="2400" dirty="0">
                <a:solidFill>
                  <a:srgbClr val="FFFFFF"/>
                </a:solidFill>
                <a:latin typeface="Josefin Sans Light" panose="00000400000000000000" pitchFamily="2" charset="0"/>
                <a:cs typeface="Teko Light" panose="02000000000000000000" pitchFamily="2" charset="0"/>
              </a:rPr>
              <a:t>Senior Vice President</a:t>
            </a:r>
            <a:endParaRPr lang="en-US" sz="2400" dirty="0">
              <a:solidFill>
                <a:srgbClr val="55CAFF"/>
              </a:solidFill>
              <a:latin typeface="Josefin Sans Light" panose="00000400000000000000" pitchFamily="2" charset="0"/>
              <a:cs typeface="Teko Light" panose="02000000000000000000" pitchFamily="2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Josefin Sans Light" panose="00000400000000000000" pitchFamily="2" charset="0"/>
                <a:cs typeface="Teko Light" panose="02000000000000000000" pitchFamily="2" charset="0"/>
              </a:rPr>
              <a:t>bbregen@connectivitywireless.com</a:t>
            </a:r>
          </a:p>
          <a:p>
            <a:r>
              <a:rPr lang="en-US" sz="2400" dirty="0">
                <a:solidFill>
                  <a:srgbClr val="FFFFFF"/>
                </a:solidFill>
                <a:latin typeface="Josefin Sans Light" panose="00000400000000000000" pitchFamily="2" charset="0"/>
                <a:cs typeface="Teko Light" panose="02000000000000000000" pitchFamily="2" charset="0"/>
              </a:rPr>
              <a:t>(602) 321-6555</a:t>
            </a:r>
            <a:endParaRPr lang="en-US" sz="2000" dirty="0">
              <a:solidFill>
                <a:srgbClr val="FFFFFF"/>
              </a:solidFill>
              <a:latin typeface="Josefin Sans Light" panose="00000400000000000000" pitchFamily="2" charset="0"/>
              <a:cs typeface="Tek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5C45A8-F878-40AB-B497-2792C8E9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0" y="0"/>
            <a:ext cx="10275529" cy="59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1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31E6C9-0A52-4DAF-9DBE-08F30168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8F8A-B809-4295-9287-A0E884E77E7B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C0257-6365-4E7D-BA17-01815D184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21" y="183861"/>
            <a:ext cx="8358480" cy="593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9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096AAF-D29F-4A57-920F-F1F7E014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University of Iowa: Kinnick Stadium</a:t>
            </a:r>
            <a:endParaRPr lang="en-US" dirty="0"/>
          </a:p>
        </p:txBody>
      </p:sp>
      <p:pic>
        <p:nvPicPr>
          <p:cNvPr id="1028" name="Picture 4" descr="https://d81ldo19jx3e0.cloudfront.net/iowa/kinnickedge/img/outdoor-club-seats/2018/10.jpg">
            <a:extLst>
              <a:ext uri="{FF2B5EF4-FFF2-40B4-BE49-F238E27FC236}">
                <a16:creationId xmlns:a16="http://schemas.microsoft.com/office/drawing/2014/main" id="{03661B74-637B-4AE6-8F6C-783298EE890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43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6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User Behavior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Driving The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Demand</a:t>
            </a:r>
            <a:br>
              <a:rPr lang="en-US" sz="47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42EC2-266D-4866-B65D-465F7F7B4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card&#10;&#10;Description generated with high confidence">
            <a:extLst>
              <a:ext uri="{FF2B5EF4-FFF2-40B4-BE49-F238E27FC236}">
                <a16:creationId xmlns:a16="http://schemas.microsoft.com/office/drawing/2014/main" id="{96E5A01B-699D-4DB6-91AF-FFA8B9316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4" y="0"/>
            <a:ext cx="7981972" cy="6167887"/>
          </a:xfrm>
          <a:prstGeom prst="rect">
            <a:avLst/>
          </a:prstGeom>
        </p:spPr>
      </p:pic>
      <p:pic>
        <p:nvPicPr>
          <p:cNvPr id="13" name="Picture 1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5EDBB6D-0E0D-45C9-9327-5B66EDFEF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4" y="0"/>
            <a:ext cx="7981972" cy="6167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763D7-93F4-48B2-B2CC-2A9954073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4" y="0"/>
            <a:ext cx="7981972" cy="616788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0B923A-FCE2-49E7-BB00-232F69E7D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4" y="0"/>
            <a:ext cx="7981972" cy="6167887"/>
          </a:xfrm>
        </p:spPr>
      </p:pic>
    </p:spTree>
    <p:extLst>
      <p:ext uri="{BB962C8B-B14F-4D97-AF65-F5344CB8AC3E}">
        <p14:creationId xmlns:p14="http://schemas.microsoft.com/office/powerpoint/2010/main" val="69708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BB6372-75C4-4C3C-A6BD-EB8E61C6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44" y="0"/>
            <a:ext cx="7991712" cy="617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700" dirty="0">
                <a:solidFill>
                  <a:schemeClr val="bg1"/>
                </a:solidFill>
              </a:rPr>
              <a:t>5G</a:t>
            </a:r>
            <a:br>
              <a:rPr lang="en-US" sz="4700" dirty="0">
                <a:solidFill>
                  <a:schemeClr val="bg1"/>
                </a:solidFill>
              </a:rPr>
            </a:br>
            <a:r>
              <a:rPr lang="en-US" sz="4700" dirty="0">
                <a:solidFill>
                  <a:schemeClr val="bg1"/>
                </a:solidFill>
              </a:rPr>
              <a:t>Drivers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2CC10-D932-4217-B5B9-148C12456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8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587</Words>
  <Application>Microsoft Office PowerPoint</Application>
  <PresentationFormat>Widescreen</PresentationFormat>
  <Paragraphs>93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Josefin Sans Light</vt:lpstr>
      <vt:lpstr>Teko Light</vt:lpstr>
      <vt:lpstr>Wingdings</vt:lpstr>
      <vt:lpstr>Office Theme</vt:lpstr>
      <vt:lpstr>5G and Beyond: 5 Considerations for Next-Gen Wireless Networks Oct 13,2019</vt:lpstr>
      <vt:lpstr>5 Considerations for Next-Gen Wireless Networks:</vt:lpstr>
      <vt:lpstr>PowerPoint Presentation</vt:lpstr>
      <vt:lpstr>PowerPoint Presentation</vt:lpstr>
      <vt:lpstr>University of Iowa: Kinnick Stadium</vt:lpstr>
      <vt:lpstr>User Behavior Driving The Demand </vt:lpstr>
      <vt:lpstr>PowerPoint Presentation</vt:lpstr>
      <vt:lpstr>PowerPoint Presentation</vt:lpstr>
      <vt:lpstr>5G Drivers</vt:lpstr>
      <vt:lpstr>PowerPoint Presentation</vt:lpstr>
      <vt:lpstr>Near-Term 5G Technologies </vt:lpstr>
      <vt:lpstr>PowerPoint Presentation</vt:lpstr>
      <vt:lpstr>Infrastructure Options to Support 5G </vt:lpstr>
      <vt:lpstr>PowerPoint Presentation</vt:lpstr>
      <vt:lpstr>Other Considerations &amp;Technologies </vt:lpstr>
      <vt:lpstr>PowerPoint Presentation</vt:lpstr>
      <vt:lpstr>PowerPoint Presentation</vt:lpstr>
      <vt:lpstr>CBRS Trials – Times Square and Angels Stadium</vt:lpstr>
      <vt:lpstr>Use Cases - Examples</vt:lpstr>
      <vt:lpstr>PowerPoint Presentation</vt:lpstr>
      <vt:lpstr>PowerPoint Presentation</vt:lpstr>
      <vt:lpstr>Takeaways </vt:lpstr>
      <vt:lpstr>PowerPoint Presentation</vt:lpstr>
      <vt:lpstr>- Thank you -</vt:lpstr>
      <vt:lpstr>Session Evaluations There are two ways to access the session and presenter evaluations: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Berg</dc:creator>
  <cp:lastModifiedBy>bryce bregen</cp:lastModifiedBy>
  <cp:revision>14</cp:revision>
  <dcterms:created xsi:type="dcterms:W3CDTF">2019-03-25T21:23:33Z</dcterms:created>
  <dcterms:modified xsi:type="dcterms:W3CDTF">2019-10-13T16:08:16Z</dcterms:modified>
</cp:coreProperties>
</file>