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77" r:id="rId6"/>
  </p:sldMasterIdLst>
  <p:notesMasterIdLst>
    <p:notesMasterId r:id="rId44"/>
  </p:notesMasterIdLst>
  <p:sldIdLst>
    <p:sldId id="261" r:id="rId7"/>
    <p:sldId id="260" r:id="rId8"/>
    <p:sldId id="257" r:id="rId9"/>
    <p:sldId id="266" r:id="rId10"/>
    <p:sldId id="267" r:id="rId11"/>
    <p:sldId id="268" r:id="rId12"/>
    <p:sldId id="275" r:id="rId13"/>
    <p:sldId id="274" r:id="rId14"/>
    <p:sldId id="323" r:id="rId15"/>
    <p:sldId id="392" r:id="rId16"/>
    <p:sldId id="393" r:id="rId17"/>
    <p:sldId id="394" r:id="rId18"/>
    <p:sldId id="277" r:id="rId19"/>
    <p:sldId id="281" r:id="rId20"/>
    <p:sldId id="282" r:id="rId21"/>
    <p:sldId id="280" r:id="rId22"/>
    <p:sldId id="287" r:id="rId23"/>
    <p:sldId id="286" r:id="rId24"/>
    <p:sldId id="391" r:id="rId25"/>
    <p:sldId id="390" r:id="rId26"/>
    <p:sldId id="283" r:id="rId27"/>
    <p:sldId id="288" r:id="rId28"/>
    <p:sldId id="289" r:id="rId29"/>
    <p:sldId id="389" r:id="rId30"/>
    <p:sldId id="290" r:id="rId31"/>
    <p:sldId id="278" r:id="rId32"/>
    <p:sldId id="279" r:id="rId33"/>
    <p:sldId id="385" r:id="rId34"/>
    <p:sldId id="386" r:id="rId35"/>
    <p:sldId id="387" r:id="rId36"/>
    <p:sldId id="388" r:id="rId37"/>
    <p:sldId id="273" r:id="rId38"/>
    <p:sldId id="270" r:id="rId39"/>
    <p:sldId id="272" r:id="rId40"/>
    <p:sldId id="263" r:id="rId41"/>
    <p:sldId id="264" r:id="rId42"/>
    <p:sldId id="3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22"/>
    <a:srgbClr val="009999"/>
    <a:srgbClr val="44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C805C-4AF0-43D0-8D1F-D154C5574E59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8D63-F541-4BBA-BD98-B38B3A10B2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3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Mark will do this section (~15 minutes)</a:t>
            </a:r>
          </a:p>
        </p:txBody>
      </p:sp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Shape 1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Mark (~5 minutes)</a:t>
            </a:r>
          </a:p>
        </p:txBody>
      </p:sp>
      <p:sp>
        <p:nvSpPr>
          <p:cNvPr id="1453" name="Shape 1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39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Shape 1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230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Shape 14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Shape 1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3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Shape 15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Shape 1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87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Shape 1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25" name="Shape 2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33" name="Shape 3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42" name="Shape 42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7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49" name="Shape 4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3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>
                <a:solidFill>
                  <a:schemeClr val="lt1"/>
                </a:solidFill>
              </a:rPr>
              <a:pPr/>
              <a:t>‹#›</a:t>
            </a:fld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5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63" name="Shape 6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6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8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06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>
                <a:solidFill>
                  <a:schemeClr val="lt1"/>
                </a:solidFill>
              </a:rPr>
              <a:pPr/>
              <a:t>‹#›</a:t>
            </a:fld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29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1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Shape 84"/>
          <p:cNvGrpSpPr/>
          <p:nvPr/>
        </p:nvGrpSpPr>
        <p:grpSpPr>
          <a:xfrm>
            <a:off x="1107192" y="1588368"/>
            <a:ext cx="994352" cy="61101"/>
            <a:chOff x="4580561" y="2589004"/>
            <a:chExt cx="1064464" cy="25200"/>
          </a:xfrm>
        </p:grpSpPr>
        <p:sp>
          <p:nvSpPr>
            <p:cNvPr id="85" name="Shape 8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4000" b="0" i="0" u="none" strike="noStrike" cap="none">
                <a:solidFill>
                  <a:schemeClr val="dk2"/>
                </a:solidFill>
                <a:latin typeface="Belleza"/>
                <a:ea typeface="Belleza"/>
                <a:cs typeface="Belleza"/>
                <a:sym typeface="Belleza"/>
              </a:defRPr>
            </a:lvl1pPr>
            <a:lvl2pPr lvl="1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ato"/>
              <a:buNone/>
              <a:defRPr sz="2133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ato"/>
              <a:buNone/>
              <a:defRPr sz="21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ato"/>
              <a:buNone/>
              <a:defRPr sz="21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ato"/>
              <a:buNone/>
              <a:defRPr sz="21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ato"/>
              <a:buNone/>
              <a:defRPr sz="21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ato"/>
              <a:buNone/>
              <a:defRPr sz="21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ato"/>
              <a:buNone/>
              <a:defRPr sz="21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ato"/>
              <a:buNone/>
              <a:defRPr sz="21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ato"/>
              <a:buNone/>
              <a:defRPr sz="21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006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●"/>
              <a:defRPr sz="1733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○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■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●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○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■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●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○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■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 sz="1867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-US" sz="1867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0553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1">
    <p:bg>
      <p:bgPr>
        <a:solidFill>
          <a:schemeClr val="accent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1107192" y="5558867"/>
            <a:ext cx="994352" cy="61101"/>
            <a:chOff x="4580561" y="2589004"/>
            <a:chExt cx="1064464" cy="25200"/>
          </a:xfrm>
        </p:grpSpPr>
        <p:sp>
          <p:nvSpPr>
            <p:cNvPr id="93" name="Shape 9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sz="4000" b="0" i="0" u="none" strike="noStrike" cap="none">
                <a:solidFill>
                  <a:schemeClr val="lt1"/>
                </a:solidFill>
                <a:latin typeface="Belleza"/>
                <a:ea typeface="Belleza"/>
                <a:cs typeface="Belleza"/>
                <a:sym typeface="Belleza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fld id="{00000000-1234-1234-1234-123412341234}" type="slidenum">
              <a:rPr lang="en-US" sz="1867" smtClean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pPr>
                <a:buClr>
                  <a:schemeClr val="lt1"/>
                </a:buClr>
                <a:buSzPct val="25000"/>
              </a:pPr>
              <a:t>‹#›</a:t>
            </a:fld>
            <a:endParaRPr lang="en-US" sz="1867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55949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 sz="1867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-US" sz="1867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7810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84665" algn="l" rtl="0">
              <a:lnSpc>
                <a:spcPct val="115000"/>
              </a:lnSpc>
              <a:spcBef>
                <a:spcPts val="853"/>
              </a:spcBef>
              <a:spcAft>
                <a:spcPts val="2133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93131" algn="l" rtl="0">
              <a:lnSpc>
                <a:spcPct val="115000"/>
              </a:lnSpc>
              <a:spcBef>
                <a:spcPts val="747"/>
              </a:spcBef>
              <a:spcAft>
                <a:spcPts val="2133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101597" algn="l" rtl="0">
              <a:lnSpc>
                <a:spcPct val="115000"/>
              </a:lnSpc>
              <a:spcBef>
                <a:spcPts val="640"/>
              </a:spcBef>
              <a:spcAft>
                <a:spcPts val="2133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33866" algn="l" rtl="0">
              <a:lnSpc>
                <a:spcPct val="115000"/>
              </a:lnSpc>
              <a:spcBef>
                <a:spcPts val="533"/>
              </a:spcBef>
              <a:spcAft>
                <a:spcPts val="2133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33866" algn="l" rtl="0">
              <a:lnSpc>
                <a:spcPct val="115000"/>
              </a:lnSpc>
              <a:spcBef>
                <a:spcPts val="533"/>
              </a:spcBef>
              <a:spcAft>
                <a:spcPts val="2133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33866" algn="l" rtl="0">
              <a:lnSpc>
                <a:spcPct val="115000"/>
              </a:lnSpc>
              <a:spcBef>
                <a:spcPts val="533"/>
              </a:spcBef>
              <a:spcAft>
                <a:spcPts val="2133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33866" algn="l" rtl="0">
              <a:lnSpc>
                <a:spcPct val="115000"/>
              </a:lnSpc>
              <a:spcBef>
                <a:spcPts val="533"/>
              </a:spcBef>
              <a:spcAft>
                <a:spcPts val="2133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33866" algn="l" rtl="0">
              <a:lnSpc>
                <a:spcPct val="115000"/>
              </a:lnSpc>
              <a:spcBef>
                <a:spcPts val="533"/>
              </a:spcBef>
              <a:spcAft>
                <a:spcPts val="2133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33866" algn="l" rtl="0">
              <a:lnSpc>
                <a:spcPct val="115000"/>
              </a:lnSpc>
              <a:spcBef>
                <a:spcPts val="533"/>
              </a:spcBef>
              <a:spcAft>
                <a:spcPts val="2133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n-US" sz="16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673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5000"/>
              </a:lnSpc>
              <a:spcBef>
                <a:spcPts val="533"/>
              </a:spcBef>
              <a:spcAft>
                <a:spcPts val="2133"/>
              </a:spcAft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480"/>
              </a:spcBef>
              <a:spcAft>
                <a:spcPts val="2133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427"/>
              </a:spcBef>
              <a:spcAft>
                <a:spcPts val="2133"/>
              </a:spcAft>
              <a:buClr>
                <a:srgbClr val="888888"/>
              </a:buClr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373"/>
              </a:spcBef>
              <a:spcAft>
                <a:spcPts val="2133"/>
              </a:spcAft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373"/>
              </a:spcBef>
              <a:spcAft>
                <a:spcPts val="2133"/>
              </a:spcAft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373"/>
              </a:spcBef>
              <a:spcAft>
                <a:spcPts val="2133"/>
              </a:spcAft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373"/>
              </a:spcBef>
              <a:spcAft>
                <a:spcPts val="2133"/>
              </a:spcAft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373"/>
              </a:spcBef>
              <a:spcAft>
                <a:spcPts val="2133"/>
              </a:spcAft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373"/>
              </a:spcBef>
              <a:spcAft>
                <a:spcPts val="2133"/>
              </a:spcAft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n-US" sz="16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523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Shape 114"/>
          <p:cNvGrpSpPr/>
          <p:nvPr/>
        </p:nvGrpSpPr>
        <p:grpSpPr>
          <a:xfrm>
            <a:off x="1107192" y="1588368"/>
            <a:ext cx="994352" cy="61101"/>
            <a:chOff x="4580561" y="2589004"/>
            <a:chExt cx="1064464" cy="25200"/>
          </a:xfrm>
        </p:grpSpPr>
        <p:sp>
          <p:nvSpPr>
            <p:cNvPr id="115" name="Shape 1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4000" b="0" i="0" u="none" strike="noStrike" cap="none">
                <a:solidFill>
                  <a:schemeClr val="dk2"/>
                </a:solidFill>
                <a:latin typeface="Belleza"/>
                <a:ea typeface="Belleza"/>
                <a:cs typeface="Belleza"/>
                <a:sym typeface="Belleza"/>
              </a:defRPr>
            </a:lvl1pPr>
            <a:lvl2pPr lvl="1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006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●"/>
              <a:defRPr sz="1733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○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■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●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○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■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●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○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93131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accent1"/>
              </a:buClr>
              <a:buSzPct val="100000"/>
              <a:buFont typeface="Lato"/>
              <a:buChar char="■"/>
              <a:defRPr sz="1467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 sz="1867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-US" sz="1867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03302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30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4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4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61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2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7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15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56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06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4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3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11" name="Shape 11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6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>
                <a:solidFill>
                  <a:schemeClr val="lt1"/>
                </a:solidFill>
              </a:rPr>
              <a:pPr/>
              <a:t>‹#›</a:t>
            </a:fld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US" sz="1333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-US" sz="1333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30298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7F8A-0F62-4B0B-B5DB-42C88CD13475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CAF5-8996-4C0C-B28D-B441F4E3B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9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linkedin.com/in/katsouros" TargetMode="External"/><Relationship Id="rId7" Type="http://schemas.openxmlformats.org/officeDocument/2006/relationships/image" Target="../media/image40.png"/><Relationship Id="rId2" Type="http://schemas.openxmlformats.org/officeDocument/2006/relationships/hyperlink" Target="mailto:mark1@psu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www.linkedin.com/in/dlmcdaniel" TargetMode="External"/><Relationship Id="rId4" Type="http://schemas.openxmlformats.org/officeDocument/2006/relationships/hyperlink" Target="mailto:deborah.mcdaniel@rutgers.ed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use.edu/discuss/it-service-management-itsm-constituent-group" TargetMode="External"/><Relationship Id="rId7" Type="http://schemas.openxmlformats.org/officeDocument/2006/relationships/hyperlink" Target="https://library.educause.edu/resources/2016/8/demonstrating-value-through-it-service-management-in-higher-educ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library.educause.edu/resources/2015/4/the-higher-education-it-service-catalog-a-working-model-for-comparison-and-collaboration" TargetMode="External"/><Relationship Id="rId5" Type="http://schemas.openxmlformats.org/officeDocument/2006/relationships/hyperlink" Target="https://er.educause.edu/articles/2014/8/the-unified-it-service-catalog-your-onestop-shop" TargetMode="External"/><Relationship Id="rId4" Type="http://schemas.openxmlformats.org/officeDocument/2006/relationships/hyperlink" Target="https://er.educause.edu/articles/2013/1/it-service-metrics-10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Service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0EE9-0655-42A9-8455-EF00DEF1FB03}"/>
              </a:ext>
            </a:extLst>
          </p:cNvPr>
          <p:cNvSpPr txBox="1">
            <a:spLocks/>
          </p:cNvSpPr>
          <p:nvPr/>
        </p:nvSpPr>
        <p:spPr>
          <a:xfrm>
            <a:off x="838200" y="267666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For Communications and Collaboration Services</a:t>
            </a:r>
          </a:p>
        </p:txBody>
      </p:sp>
    </p:spTree>
    <p:extLst>
      <p:ext uri="{BB962C8B-B14F-4D97-AF65-F5344CB8AC3E}">
        <p14:creationId xmlns:p14="http://schemas.microsoft.com/office/powerpoint/2010/main" val="150134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59C8-A2FF-4326-B727-BED1C4B4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9FF5-E6C9-4F62-9287-127AB31D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2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Service Owners (SOs)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Service evolution/strategy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Service Managers (SMs)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Service operations / Customer-facing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Service Engineers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Technical design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Service Analysts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Financial models/sustainability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Process Owners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Enterprise-level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Process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Unit-level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Process Liaisons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Subunit-level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Configuration Item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App managers, product owners, sys admins, etc. (responsible for granular technical pieces)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Portfolio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Business strategy &amp; resource prioritization)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Project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(&amp; Project Sponsors, Project Team Members, Program Managers/Sponsors, Stakeholders, SME’s, etc., all from PMBOK)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Business Relationship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“Translators” b/w IT service providers and customers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Customer Relationship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Customer satisfaction/retention</a:t>
            </a:r>
          </a:p>
        </p:txBody>
      </p:sp>
    </p:spTree>
    <p:extLst>
      <p:ext uri="{BB962C8B-B14F-4D97-AF65-F5344CB8AC3E}">
        <p14:creationId xmlns:p14="http://schemas.microsoft.com/office/powerpoint/2010/main" val="178327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59C8-A2FF-4326-B727-BED1C4B4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9FF5-E6C9-4F62-9287-127AB31D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2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Service Owners (SOs)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Service evolution/strategy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Service Managers (SMs)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Service operations / Customer-facing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Service Engineers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Technical design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Service Analysts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Financial models/sustainability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Process Owners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Enterprise-level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Process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Unit-level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Process Liaisons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Subunit-level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Configuration Item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App managers, product owners, sys admins, etc. (responsible for granular technical pieces)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Portfolio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Business strategy &amp; resource prioritization)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Project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(&amp; Project Sponsors, Project Team Members, Program Managers/Sponsors, Stakeholders, SME’s, etc., all from PMBOK)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Business Relationship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“Translators” b/w IT service providers and customers</a:t>
            </a:r>
          </a:p>
          <a:p>
            <a:pPr marL="342900" lvl="0" indent="-342900">
              <a:lnSpc>
                <a:spcPct val="115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Customer Relationship Managers </a:t>
            </a: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– Customer satisfaction/retention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D883D9-3496-45D6-82AF-39B1DBA098E4}"/>
              </a:ext>
            </a:extLst>
          </p:cNvPr>
          <p:cNvSpPr/>
          <p:nvPr/>
        </p:nvSpPr>
        <p:spPr>
          <a:xfrm>
            <a:off x="838199" y="1825624"/>
            <a:ext cx="7058891" cy="6800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3FF1-8F97-4317-B796-17FA28C1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Roles and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1D4CA-EC5E-4DBD-9A59-6EA84424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sz="3200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(Business) Service Owner – SO</a:t>
            </a:r>
            <a:endParaRPr lang="en-US" sz="3200" b="1" dirty="0">
              <a:solidFill>
                <a:srgbClr val="C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573088" lvl="1" indent="-280988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rgbClr val="009999"/>
                </a:solidFill>
                <a:latin typeface="Nunito Sans"/>
                <a:ea typeface="Nunito Sans"/>
                <a:cs typeface="Nunito Sans"/>
                <a:sym typeface="Nunito Sans"/>
              </a:rPr>
              <a:t>Service </a:t>
            </a:r>
            <a:r>
              <a:rPr lang="en-US" u="sng" dirty="0">
                <a:solidFill>
                  <a:srgbClr val="009999"/>
                </a:solidFill>
                <a:latin typeface="Nunito Sans"/>
                <a:ea typeface="Nunito Sans"/>
                <a:cs typeface="Nunito Sans"/>
                <a:sym typeface="Nunito Sans"/>
              </a:rPr>
              <a:t>Strategy</a:t>
            </a:r>
          </a:p>
          <a:p>
            <a:pPr marL="573088" lvl="1" indent="-280988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rgbClr val="C00000"/>
                </a:solidFill>
                <a:latin typeface="Nunito Sans"/>
                <a:ea typeface="Nunito Sans"/>
                <a:cs typeface="Nunito Sans"/>
                <a:sym typeface="Nunito Sans"/>
              </a:rPr>
              <a:t>Service Design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sz="3200" b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Service (Offering) Manager – SM</a:t>
            </a:r>
            <a:endParaRPr lang="en-US" sz="3200" b="1" dirty="0">
              <a:solidFill>
                <a:schemeClr val="accen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573088" lvl="1" indent="-280988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unito Sans"/>
                <a:ea typeface="Nunito Sans"/>
                <a:cs typeface="Nunito Sans"/>
                <a:sym typeface="Nunito Sans"/>
              </a:rPr>
              <a:t>Service Transition</a:t>
            </a:r>
          </a:p>
          <a:p>
            <a:pPr marL="573088" lvl="1" indent="-280988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rgbClr val="EF7622"/>
                </a:solidFill>
                <a:latin typeface="Nunito Sans"/>
                <a:ea typeface="Nunito Sans"/>
                <a:cs typeface="Nunito Sans"/>
                <a:sym typeface="Nunito Sans"/>
              </a:rPr>
              <a:t>Service </a:t>
            </a:r>
            <a:r>
              <a:rPr lang="en-US" u="sng" dirty="0">
                <a:solidFill>
                  <a:srgbClr val="EF7622"/>
                </a:solidFill>
                <a:latin typeface="Nunito Sans"/>
                <a:ea typeface="Nunito Sans"/>
                <a:cs typeface="Nunito Sans"/>
                <a:sym typeface="Nunito Sans"/>
              </a:rPr>
              <a:t>Operation</a:t>
            </a:r>
          </a:p>
          <a:p>
            <a:pPr marL="573088" lvl="1" indent="-280988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>
                <a:latin typeface="Nunito Sans"/>
                <a:ea typeface="Nunito Sans"/>
                <a:cs typeface="Nunito Sans"/>
                <a:sym typeface="Nunito Sans"/>
              </a:rPr>
              <a:t>Continual Service Improvement</a:t>
            </a:r>
          </a:p>
        </p:txBody>
      </p:sp>
      <p:pic>
        <p:nvPicPr>
          <p:cNvPr id="5" name="Shape 774">
            <a:extLst>
              <a:ext uri="{FF2B5EF4-FFF2-40B4-BE49-F238E27FC236}">
                <a16:creationId xmlns:a16="http://schemas.microsoft.com/office/drawing/2014/main" id="{385F761A-E50E-4643-8D94-B0466F4C148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0485" y="1825625"/>
            <a:ext cx="4113315" cy="368240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626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7E87-FCBD-4445-A6B4-8DE9F1C3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 Service Catalog</a:t>
            </a:r>
          </a:p>
        </p:txBody>
      </p:sp>
      <p:pic>
        <p:nvPicPr>
          <p:cNvPr id="4" name="Shape 1231">
            <a:extLst>
              <a:ext uri="{FF2B5EF4-FFF2-40B4-BE49-F238E27FC236}">
                <a16:creationId xmlns:a16="http://schemas.microsoft.com/office/drawing/2014/main" id="{C29173E9-5520-48F9-8533-946B4CDD31C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825" y="1690688"/>
            <a:ext cx="4570350" cy="51434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5354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BF38-D927-4FF8-B0C9-56032BF8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Hierarchies</a:t>
            </a:r>
          </a:p>
        </p:txBody>
      </p:sp>
      <p:pic>
        <p:nvPicPr>
          <p:cNvPr id="4" name="Shape 1252">
            <a:extLst>
              <a:ext uri="{FF2B5EF4-FFF2-40B4-BE49-F238E27FC236}">
                <a16:creationId xmlns:a16="http://schemas.microsoft.com/office/drawing/2014/main" id="{C77012DC-D7CB-4368-82CB-1B0E714A67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5822" y="2383521"/>
            <a:ext cx="5903976" cy="27617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hape 1253">
            <a:extLst>
              <a:ext uri="{FF2B5EF4-FFF2-40B4-BE49-F238E27FC236}">
                <a16:creationId xmlns:a16="http://schemas.microsoft.com/office/drawing/2014/main" id="{2E4946AB-0D81-4783-9E52-7C4A00FE1569}"/>
              </a:ext>
            </a:extLst>
          </p:cNvPr>
          <p:cNvCxnSpPr/>
          <p:nvPr/>
        </p:nvCxnSpPr>
        <p:spPr>
          <a:xfrm>
            <a:off x="4014092" y="2912639"/>
            <a:ext cx="1148350" cy="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54">
            <a:extLst>
              <a:ext uri="{FF2B5EF4-FFF2-40B4-BE49-F238E27FC236}">
                <a16:creationId xmlns:a16="http://schemas.microsoft.com/office/drawing/2014/main" id="{8C9AAF6A-A4AC-4D4F-8070-028016AC1D95}"/>
              </a:ext>
            </a:extLst>
          </p:cNvPr>
          <p:cNvSpPr/>
          <p:nvPr/>
        </p:nvSpPr>
        <p:spPr>
          <a:xfrm rot="5400000">
            <a:off x="5864832" y="-1303511"/>
            <a:ext cx="462337" cy="7374066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255">
            <a:extLst>
              <a:ext uri="{FF2B5EF4-FFF2-40B4-BE49-F238E27FC236}">
                <a16:creationId xmlns:a16="http://schemas.microsoft.com/office/drawing/2014/main" id="{1B78F7DD-CD63-4804-96AD-AD4A037CC756}"/>
              </a:ext>
            </a:extLst>
          </p:cNvPr>
          <p:cNvSpPr txBox="1"/>
          <p:nvPr/>
        </p:nvSpPr>
        <p:spPr>
          <a:xfrm>
            <a:off x="4976142" y="1690688"/>
            <a:ext cx="223971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Service Portfolio</a:t>
            </a:r>
          </a:p>
        </p:txBody>
      </p:sp>
      <p:cxnSp>
        <p:nvCxnSpPr>
          <p:cNvPr id="8" name="Shape 1256">
            <a:extLst>
              <a:ext uri="{FF2B5EF4-FFF2-40B4-BE49-F238E27FC236}">
                <a16:creationId xmlns:a16="http://schemas.microsoft.com/office/drawing/2014/main" id="{9168A183-910E-49D8-8E03-E9665C189D1D}"/>
              </a:ext>
            </a:extLst>
          </p:cNvPr>
          <p:cNvCxnSpPr/>
          <p:nvPr/>
        </p:nvCxnSpPr>
        <p:spPr>
          <a:xfrm>
            <a:off x="6755581" y="2912639"/>
            <a:ext cx="1581576" cy="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1257">
            <a:extLst>
              <a:ext uri="{FF2B5EF4-FFF2-40B4-BE49-F238E27FC236}">
                <a16:creationId xmlns:a16="http://schemas.microsoft.com/office/drawing/2014/main" id="{B8F692CB-C463-49BB-B9F3-936FDE682156}"/>
              </a:ext>
            </a:extLst>
          </p:cNvPr>
          <p:cNvSpPr/>
          <p:nvPr/>
        </p:nvSpPr>
        <p:spPr>
          <a:xfrm>
            <a:off x="8262459" y="2710147"/>
            <a:ext cx="1520575" cy="3595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2C2C2"/>
              </a:gs>
              <a:gs pos="35000">
                <a:srgbClr val="D4D4D4"/>
              </a:gs>
              <a:gs pos="100000">
                <a:srgbClr val="EFEFEF"/>
              </a:gs>
            </a:gsLst>
            <a:lin ang="16200000" scaled="0"/>
          </a:gradFill>
          <a:ln w="9525" cap="flat" cmpd="sng">
            <a:solidFill>
              <a:srgbClr val="56565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1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Retired Services</a:t>
            </a:r>
          </a:p>
        </p:txBody>
      </p:sp>
      <p:sp>
        <p:nvSpPr>
          <p:cNvPr id="10" name="Shape 1258">
            <a:extLst>
              <a:ext uri="{FF2B5EF4-FFF2-40B4-BE49-F238E27FC236}">
                <a16:creationId xmlns:a16="http://schemas.microsoft.com/office/drawing/2014/main" id="{8E1A1ED5-90E0-4D2E-B90D-62F7A00C65E5}"/>
              </a:ext>
            </a:extLst>
          </p:cNvPr>
          <p:cNvSpPr/>
          <p:nvPr/>
        </p:nvSpPr>
        <p:spPr>
          <a:xfrm>
            <a:off x="2493517" y="2713355"/>
            <a:ext cx="1520575" cy="3595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2C2C2"/>
              </a:gs>
              <a:gs pos="35000">
                <a:srgbClr val="D4D4D4"/>
              </a:gs>
              <a:gs pos="100000">
                <a:srgbClr val="EFEFEF"/>
              </a:gs>
            </a:gsLst>
            <a:lin ang="16200000" scaled="0"/>
          </a:gradFill>
          <a:ln w="9525" cap="flat" cmpd="sng">
            <a:solidFill>
              <a:srgbClr val="56565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14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Service Pipeline</a:t>
            </a:r>
          </a:p>
        </p:txBody>
      </p:sp>
    </p:spTree>
    <p:extLst>
      <p:ext uri="{BB962C8B-B14F-4D97-AF65-F5344CB8AC3E}">
        <p14:creationId xmlns:p14="http://schemas.microsoft.com/office/powerpoint/2010/main" val="21605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78B1-A383-4064-8ECE-3F0CF9E3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519A5-8743-4170-AE0F-B06CD00B1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Administrative and Business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Communication and Collaboration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End-Point Computing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Infrastructure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IT Professional Services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Research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Security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Teaching and Learning</a:t>
            </a:r>
            <a:endParaRPr lang="en-US" dirty="0"/>
          </a:p>
        </p:txBody>
      </p:sp>
      <p:sp>
        <p:nvSpPr>
          <p:cNvPr id="4" name="Shape 1265">
            <a:extLst>
              <a:ext uri="{FF2B5EF4-FFF2-40B4-BE49-F238E27FC236}">
                <a16:creationId xmlns:a16="http://schemas.microsoft.com/office/drawing/2014/main" id="{09555983-E4A2-4039-B84D-6F51E4817A26}"/>
              </a:ext>
            </a:extLst>
          </p:cNvPr>
          <p:cNvSpPr txBox="1"/>
          <p:nvPr/>
        </p:nvSpPr>
        <p:spPr>
          <a:xfrm>
            <a:off x="6096000" y="3038069"/>
            <a:ext cx="3246600" cy="231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unito Sans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Services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400" b="0" i="0" u="none" strike="noStrike" cap="none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Application Development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400" b="0" i="0" u="none" strike="noStrike" cap="none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Consulting/Advising 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400" b="0" i="0" u="none" strike="noStrike" cap="none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Continuity/Disaster Recovery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400" b="0" i="0" u="none" strike="noStrike" cap="none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Enterprise Licensing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400" b="0" i="0" u="none" strike="noStrike" cap="none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IT Service Management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400" b="0" i="0" u="none" strike="noStrike" cap="none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Portfolio/Project Management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400" b="0" i="0" u="none" strike="noStrike" cap="none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Training </a:t>
            </a:r>
          </a:p>
        </p:txBody>
      </p:sp>
      <p:sp>
        <p:nvSpPr>
          <p:cNvPr id="5" name="Shape 1266">
            <a:extLst>
              <a:ext uri="{FF2B5EF4-FFF2-40B4-BE49-F238E27FC236}">
                <a16:creationId xmlns:a16="http://schemas.microsoft.com/office/drawing/2014/main" id="{29A5359B-3D01-4BAD-9B82-79208274932D}"/>
              </a:ext>
            </a:extLst>
          </p:cNvPr>
          <p:cNvSpPr/>
          <p:nvPr/>
        </p:nvSpPr>
        <p:spPr>
          <a:xfrm>
            <a:off x="4690884" y="3032218"/>
            <a:ext cx="2196900" cy="2328600"/>
          </a:xfrm>
          <a:prstGeom prst="leftBrace">
            <a:avLst>
              <a:gd name="adj1" fmla="val 8333"/>
              <a:gd name="adj2" fmla="val 50852"/>
            </a:avLst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5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7B50-0B65-4D14-849F-69D10F54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Service Requests Relate to Services</a:t>
            </a:r>
          </a:p>
        </p:txBody>
      </p:sp>
      <p:pic>
        <p:nvPicPr>
          <p:cNvPr id="4" name="Shape 1272">
            <a:extLst>
              <a:ext uri="{FF2B5EF4-FFF2-40B4-BE49-F238E27FC236}">
                <a16:creationId xmlns:a16="http://schemas.microsoft.com/office/drawing/2014/main" id="{B0225767-1C5B-4533-99BB-E4700A713E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2670" y="1466219"/>
            <a:ext cx="6086660" cy="39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273">
            <a:extLst>
              <a:ext uri="{FF2B5EF4-FFF2-40B4-BE49-F238E27FC236}">
                <a16:creationId xmlns:a16="http://schemas.microsoft.com/office/drawing/2014/main" id="{FD145E27-35C5-46FA-AC90-A03D4511EE0E}"/>
              </a:ext>
            </a:extLst>
          </p:cNvPr>
          <p:cNvSpPr txBox="1"/>
          <p:nvPr/>
        </p:nvSpPr>
        <p:spPr>
          <a:xfrm>
            <a:off x="3052670" y="6176963"/>
            <a:ext cx="5019200" cy="381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buClr>
                <a:srgbClr val="000000"/>
              </a:buClr>
              <a:buSzPct val="25000"/>
            </a:pPr>
            <a:r>
              <a:rPr lang="en-US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-</a:t>
            </a:r>
            <a:r>
              <a:rPr lang="en-US" i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The Higher Ed IT Service Catalog:</a:t>
            </a:r>
            <a:br>
              <a:rPr lang="en-US" i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i="1" dirty="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A Working Model for Comparison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31675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A9A5-9F0A-4D5F-851D-96C0231E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Enterprise Networking and Communication Services in the PSU IT Service Catalog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41D4A-DF07-43DD-87E4-3DB7ACBB2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69" b="23297"/>
          <a:stretch/>
        </p:blipFill>
        <p:spPr>
          <a:xfrm>
            <a:off x="21339" y="1462318"/>
            <a:ext cx="12170661" cy="39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10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60D2E-6189-4A69-A2F5-F163CA6DF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26" b="23441"/>
          <a:stretch/>
        </p:blipFill>
        <p:spPr>
          <a:xfrm>
            <a:off x="0" y="1110584"/>
            <a:ext cx="12192000" cy="5018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FA9A5-9F0A-4D5F-851D-96C0231E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Enterprise Networking and Communication Services in the PSU IT Service Catalog (Distilled)</a:t>
            </a:r>
          </a:p>
        </p:txBody>
      </p:sp>
    </p:spTree>
    <p:extLst>
      <p:ext uri="{BB962C8B-B14F-4D97-AF65-F5344CB8AC3E}">
        <p14:creationId xmlns:p14="http://schemas.microsoft.com/office/powerpoint/2010/main" val="309426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60D2E-6189-4A69-A2F5-F163CA6DF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26" b="23441"/>
          <a:stretch/>
        </p:blipFill>
        <p:spPr>
          <a:xfrm>
            <a:off x="0" y="1110584"/>
            <a:ext cx="12192000" cy="5018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FA9A5-9F0A-4D5F-851D-96C0231E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Enterprise Networking and Communication Services in the PSU IT Service Catalog (Distilled)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75A8A-27BF-46D9-BE1B-0C4B63093C96}"/>
              </a:ext>
            </a:extLst>
          </p:cNvPr>
          <p:cNvSpPr/>
          <p:nvPr/>
        </p:nvSpPr>
        <p:spPr>
          <a:xfrm>
            <a:off x="202131" y="1097280"/>
            <a:ext cx="6477802" cy="42447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85450-CF2E-42F6-9E68-4E98F0C49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Katsouros, Penn State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AF36-004D-4387-BFE2-8A6F6E593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553A-798D-49B7-8EC3-286978DAC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Deborah McDaniel, Rutgers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B04BA-2E82-47BE-80FE-0D71500B3A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eborah McDaniel">
            <a:extLst>
              <a:ext uri="{FF2B5EF4-FFF2-40B4-BE49-F238E27FC236}">
                <a16:creationId xmlns:a16="http://schemas.microsoft.com/office/drawing/2014/main" id="{55B98F49-F42E-4A93-A3D2-3FD1D7A3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18" y="3397917"/>
            <a:ext cx="1901952" cy="19019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edia.licdn.com/dms/image/C4E03AQF-RWoifnlXtQ/profile-displayphoto-shrink_200_200/0?e=1576108800&amp;v=beta&amp;t=UaypS-nYirvKsrrBHXcZv5KlrB3w6uFtF1KV0b2QdDo">
            <a:extLst>
              <a:ext uri="{FF2B5EF4-FFF2-40B4-BE49-F238E27FC236}">
                <a16:creationId xmlns:a16="http://schemas.microsoft.com/office/drawing/2014/main" id="{CEED942D-0E52-4777-8ED0-EFBF2DC3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81" y="3394869"/>
            <a:ext cx="1905000" cy="190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60D2E-6189-4A69-A2F5-F163CA6DF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26" b="23441"/>
          <a:stretch/>
        </p:blipFill>
        <p:spPr>
          <a:xfrm>
            <a:off x="0" y="1110584"/>
            <a:ext cx="12192000" cy="5018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FA9A5-9F0A-4D5F-851D-96C0231E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Enterprise Networking and Communication Services in the PSU IT Service Catalog (Distilled)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75A8A-27BF-46D9-BE1B-0C4B63093C96}"/>
              </a:ext>
            </a:extLst>
          </p:cNvPr>
          <p:cNvSpPr/>
          <p:nvPr/>
        </p:nvSpPr>
        <p:spPr>
          <a:xfrm>
            <a:off x="202131" y="1097280"/>
            <a:ext cx="6477802" cy="42447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D2134D-A6BA-4094-84A3-2BA00F9D5D30}"/>
              </a:ext>
            </a:extLst>
          </p:cNvPr>
          <p:cNvSpPr/>
          <p:nvPr/>
        </p:nvSpPr>
        <p:spPr>
          <a:xfrm>
            <a:off x="8845617" y="1116531"/>
            <a:ext cx="1135781" cy="422549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51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8DB2-7B06-4574-AFBE-F83914BF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pic>
        <p:nvPicPr>
          <p:cNvPr id="4" name="Shape 1428" descr="elated image">
            <a:extLst>
              <a:ext uri="{FF2B5EF4-FFF2-40B4-BE49-F238E27FC236}">
                <a16:creationId xmlns:a16="http://schemas.microsoft.com/office/drawing/2014/main" id="{B465595D-4D52-439B-B621-E7ED8A7402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72" r="1144"/>
          <a:stretch/>
        </p:blipFill>
        <p:spPr>
          <a:xfrm>
            <a:off x="2762718" y="1690688"/>
            <a:ext cx="6666563" cy="38265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4124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8DB2-7B06-4574-AFBE-F83914BF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Three Contexts of “Change Management”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8196-F278-4FC7-BC60-2899CBBED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111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b="1" dirty="0">
                <a:latin typeface="Nunito Sans" charset="0"/>
                <a:ea typeface="Nunito Sans" charset="0"/>
                <a:cs typeface="Nunito Sans" charset="0"/>
              </a:rPr>
              <a:t>Organizational</a:t>
            </a:r>
            <a:br>
              <a:rPr lang="en-US" b="1" dirty="0">
                <a:latin typeface="Nunito Sans" charset="0"/>
                <a:ea typeface="Nunito Sans" charset="0"/>
                <a:cs typeface="Nunito Sans" charset="0"/>
              </a:rPr>
            </a:b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Culture, structure, leadership, etc.</a:t>
            </a:r>
          </a:p>
          <a:p>
            <a:pPr marL="457200" lvl="0" indent="-3111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b="1" dirty="0">
                <a:latin typeface="Nunito Sans" charset="0"/>
                <a:ea typeface="Nunito Sans" charset="0"/>
                <a:cs typeface="Nunito Sans" charset="0"/>
              </a:rPr>
              <a:t>Service (evolution)</a:t>
            </a:r>
            <a:br>
              <a:rPr lang="en-US" b="1" dirty="0">
                <a:latin typeface="Nunito Sans" charset="0"/>
                <a:ea typeface="Nunito Sans" charset="0"/>
                <a:cs typeface="Nunito Sans" charset="0"/>
              </a:rPr>
            </a:b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Service design, feature changes, wholly new services, etc.</a:t>
            </a:r>
          </a:p>
          <a:p>
            <a:pPr marL="457200" lvl="0" indent="-311150">
              <a:spcBef>
                <a:spcPts val="0"/>
              </a:spcBef>
              <a:buAutoNum type="arabicPeriod"/>
            </a:pPr>
            <a:r>
              <a:rPr lang="en-US" b="1" dirty="0">
                <a:latin typeface="Nunito Sans" charset="0"/>
                <a:ea typeface="Nunito Sans" charset="0"/>
                <a:cs typeface="Nunito Sans" charset="0"/>
              </a:rPr>
              <a:t>Operational</a:t>
            </a:r>
            <a:br>
              <a:rPr lang="en-US" b="1" dirty="0">
                <a:latin typeface="Nunito Sans" charset="0"/>
                <a:ea typeface="Nunito Sans" charset="0"/>
                <a:cs typeface="Nunito Sans" charset="0"/>
              </a:rPr>
            </a:b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“Reboots,” upgrades, updates, service outages in general,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0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8913-26B8-4C44-9BA3-EA47619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Nunito Sans" charset="0"/>
                <a:ea typeface="Nunito Sans" charset="0"/>
                <a:cs typeface="Nunito Sans" charset="0"/>
              </a:rPr>
              <a:t>Service</a:t>
            </a: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 Change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049B-6150-47BE-BF55-7876A7A7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111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RFC (Request For Change)</a:t>
            </a:r>
          </a:p>
          <a:p>
            <a:pPr marL="457200" lvl="0" indent="-3111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ITSSC (IT Services Steering Committee)</a:t>
            </a:r>
          </a:p>
          <a:p>
            <a:pPr marL="457200" lvl="0" indent="-3111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SDCP (Service Design Change Package)</a:t>
            </a:r>
          </a:p>
          <a:p>
            <a:pPr marL="457200" lvl="0" indent="-311150">
              <a:spcBef>
                <a:spcPts val="0"/>
              </a:spcBef>
            </a:pP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SDP (Service Design Package)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A48D0-45EF-497A-935B-18573231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9" y="3806254"/>
            <a:ext cx="10145541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78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3F4C6-6C5B-4EEB-9897-7FE05A32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9" y="0"/>
            <a:ext cx="12110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4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A02B-4AC6-44FA-973E-EADCF7D8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Nunito Sans" charset="0"/>
                <a:ea typeface="Nunito Sans" charset="0"/>
                <a:cs typeface="Nunito Sans" charset="0"/>
              </a:rPr>
              <a:t>Operational</a:t>
            </a: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 Change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FB2F-430F-4BE5-A0BA-0CBBF1511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111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Change calendar</a:t>
            </a:r>
          </a:p>
          <a:p>
            <a:pPr marL="914400" lvl="1" indent="-2984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Collision avoidance</a:t>
            </a:r>
          </a:p>
          <a:p>
            <a:pPr marL="914400" lvl="1" indent="-2984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Incident forensics</a:t>
            </a:r>
          </a:p>
          <a:p>
            <a:pPr marL="457200" lvl="0" indent="-3111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CAB (Change Advisory Board)</a:t>
            </a:r>
          </a:p>
          <a:p>
            <a:pPr marL="457200" lvl="0" indent="-3111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Communication/Notification</a:t>
            </a:r>
            <a:endParaRPr lang="en-US" dirty="0"/>
          </a:p>
        </p:txBody>
      </p:sp>
      <p:pic>
        <p:nvPicPr>
          <p:cNvPr id="4" name="Shape 1450">
            <a:extLst>
              <a:ext uri="{FF2B5EF4-FFF2-40B4-BE49-F238E27FC236}">
                <a16:creationId xmlns:a16="http://schemas.microsoft.com/office/drawing/2014/main" id="{DF628556-0093-4D34-9590-12C602583E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4093700"/>
            <a:ext cx="4131774" cy="15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449">
            <a:extLst>
              <a:ext uri="{FF2B5EF4-FFF2-40B4-BE49-F238E27FC236}">
                <a16:creationId xmlns:a16="http://schemas.microsoft.com/office/drawing/2014/main" id="{B89E86B9-A465-483D-AF4F-EAAAB96FF1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675" y="1999125"/>
            <a:ext cx="4677125" cy="285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30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22F0-E747-48C2-8241-CE4F7139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Successes, Failures, &amp; Lessons 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90E85-4779-46E1-B20D-705E25C2F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  <a:spcAft>
                <a:spcPts val="1000"/>
              </a:spcAft>
              <a:buClr>
                <a:srgbClr val="6AA84F"/>
              </a:buClr>
              <a:buSzPct val="100000"/>
              <a:buFont typeface="Nunito Sans"/>
            </a:pPr>
            <a:r>
              <a:rPr lang="en-US" dirty="0">
                <a:solidFill>
                  <a:srgbClr val="6AA84F"/>
                </a:solidFill>
                <a:latin typeface="Nunito Sans"/>
                <a:ea typeface="Nunito Sans"/>
                <a:cs typeface="Nunito Sans"/>
                <a:sym typeface="Nunito Sans"/>
              </a:rPr>
              <a:t>Get executive sponsorship, which greatly increases your chances for success.</a:t>
            </a:r>
          </a:p>
          <a:p>
            <a:pPr marL="457200" lvl="0" indent="-342900">
              <a:spcBef>
                <a:spcPts val="0"/>
              </a:spcBef>
              <a:spcAft>
                <a:spcPts val="1000"/>
              </a:spcAft>
              <a:buClr>
                <a:srgbClr val="6AA84F"/>
              </a:buClr>
              <a:buSzPct val="100000"/>
              <a:buFont typeface="Nunito Sans"/>
            </a:pPr>
            <a:r>
              <a:rPr lang="en-US" dirty="0">
                <a:solidFill>
                  <a:srgbClr val="6AA84F"/>
                </a:solidFill>
                <a:latin typeface="Nunito Sans"/>
                <a:ea typeface="Nunito Sans"/>
                <a:cs typeface="Nunito Sans"/>
                <a:sym typeface="Nunito Sans"/>
              </a:rPr>
              <a:t>Get plenty of your folks trained in ITSM/ITIL and consider hiring an ITSM consultant to help you define your goals/requirements and procure an enterprise ITSM tool.</a:t>
            </a:r>
          </a:p>
          <a:p>
            <a:pPr marL="457200" lvl="0" indent="-342900"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SzPct val="100000"/>
              <a:buFont typeface="Nunito Sans"/>
            </a:pPr>
            <a:r>
              <a:rPr lang="en-US" dirty="0">
                <a:solidFill>
                  <a:srgbClr val="FF0000"/>
                </a:solidFill>
                <a:latin typeface="Nunito Sans"/>
                <a:ea typeface="Nunito Sans"/>
                <a:cs typeface="Nunito Sans"/>
                <a:sym typeface="Nunito Sans"/>
              </a:rPr>
              <a:t>Start with the service catalog and </a:t>
            </a:r>
            <a:r>
              <a:rPr lang="en-US" i="1" dirty="0">
                <a:solidFill>
                  <a:srgbClr val="FF0000"/>
                </a:solidFill>
                <a:latin typeface="Nunito Sans"/>
                <a:ea typeface="Nunito Sans"/>
                <a:cs typeface="Nunito Sans"/>
                <a:sym typeface="Nunito Sans"/>
              </a:rPr>
              <a:t>Service Catalog Management</a:t>
            </a:r>
            <a:r>
              <a:rPr lang="en-US" dirty="0">
                <a:solidFill>
                  <a:srgbClr val="FF0000"/>
                </a:solidFill>
                <a:latin typeface="Nunito Sans"/>
                <a:ea typeface="Nunito Sans"/>
                <a:cs typeface="Nunito Sans"/>
                <a:sym typeface="Nunito Sans"/>
              </a:rPr>
              <a:t> process.</a:t>
            </a:r>
          </a:p>
          <a:p>
            <a:pPr marL="457200" lvl="0" indent="-342900">
              <a:spcBef>
                <a:spcPts val="0"/>
              </a:spcBef>
              <a:spcAft>
                <a:spcPts val="1000"/>
              </a:spcAft>
              <a:buClr>
                <a:srgbClr val="6AA84F"/>
              </a:buClr>
              <a:buSzPct val="100000"/>
              <a:buFont typeface="Nunito Sans"/>
            </a:pPr>
            <a:r>
              <a:rPr lang="en-US" dirty="0">
                <a:solidFill>
                  <a:srgbClr val="6AA84F"/>
                </a:solidFill>
                <a:latin typeface="Nunito Sans"/>
                <a:ea typeface="Nunito Sans"/>
                <a:cs typeface="Nunito Sans"/>
                <a:sym typeface="Nunito Sans"/>
              </a:rPr>
              <a:t>Utilize the ECAR Higher Ed IT Service Catalog Model:  </a:t>
            </a:r>
            <a:r>
              <a:rPr lang="en-US" sz="2400" u="sng" dirty="0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</a:rPr>
              <a:t>https://library.educause.edu/resources/2015/4/the-higher-education-it-service-catalog-a-working-model-for-comparison-and-collaboration</a:t>
            </a:r>
          </a:p>
        </p:txBody>
      </p:sp>
      <p:pic>
        <p:nvPicPr>
          <p:cNvPr id="4" name="Picture 16" descr="https://dl.boxcloud.com/api/2.0/internal_files/34369725813/versions/33672348909/representations/png_paged_2048x2048/content/1.png?access_token=1!aJPJMLoDjiWpX4dfk5U0Jsl-rdfnGLDMtq0HpRajHVjmFRMGGM_0kaAPFJVS-XZj1RcXLjU7w-PakOK9raed2Dfyvg7-VaH8KbW8gm1m0vmc--P77SspZAKNVpU23bsmaCFBCcgJKlAjdOpZ0kQ5cvngmNeVqAHBtzlEkvmshk497voCTW0c0xToOg90egIzojeW_NeSEtNOWQsGi5B324w5EDHl9N2QPYK6bmbUpKkhpMBcqdv7mFA6GIOEuOnaNR7kyUA1VtsG1VFo_--eca8PRzE_3cnpX3Ovj8MnEM31jCGeIXYVYRkfAlnbBZ37XkjS8OsAbhUiNsmLUdB-wdZvYa2Lenf8-oGc3JqZsSsQ1Ix06yLaMwKTO66gkg_f0A7comzJTdZ1EO3qAj5lDI6n2hupX-ASsxgicZpE3a5g1o_QXWlTq51CxNSCUeKduQUxxJfmOq-BIRGurDWIr18sixiZDzs8YPllF8uXRQfDWsZbRAqFw42o0A5KPhc8SAzZwY9ZH0NAkc75cKdVqLeodXNNciPv6frwJbSPGdLW5s7XDE5kwqqwAhdhQzsFDjQoRQxkXFlb8Rv574dnK_xXx96qayAPBPXAUwOifQwahGNwLE3B3VvI0xGYz3KoqA..&amp;shared_link=https%3A%2F%2Fpsu.app.box.com%2Fs%2Fxrljcxgdmd3761af2r31z7eaf704l2oj&amp;box_client_name=box-content-preview&amp;box_client_version=2.21.0">
            <a:extLst>
              <a:ext uri="{FF2B5EF4-FFF2-40B4-BE49-F238E27FC236}">
                <a16:creationId xmlns:a16="http://schemas.microsoft.com/office/drawing/2014/main" id="{1FED8151-29E3-43B0-AC51-7DC4AFD94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19708" r="9053" b="19515"/>
          <a:stretch/>
        </p:blipFill>
        <p:spPr bwMode="auto">
          <a:xfrm>
            <a:off x="10578081" y="0"/>
            <a:ext cx="161391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30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C7ED-F630-4FD3-99F7-3CEB4C75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Successes, Failures, &amp; Lessons 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0141-F9E0-4FDE-9395-A922CFBA4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30200">
              <a:spcBef>
                <a:spcPts val="0"/>
              </a:spcBef>
              <a:spcAft>
                <a:spcPts val="1000"/>
              </a:spcAft>
              <a:buClr>
                <a:srgbClr val="6AA84F"/>
              </a:buClr>
              <a:buSzPct val="88888"/>
              <a:buFont typeface="Nunito Sans"/>
            </a:pPr>
            <a:r>
              <a:rPr lang="en-US" dirty="0">
                <a:solidFill>
                  <a:srgbClr val="6AA84F"/>
                </a:solidFill>
                <a:latin typeface="Nunito Sans" charset="0"/>
                <a:ea typeface="Nunito Sans" charset="0"/>
                <a:cs typeface="Nunito Sans" charset="0"/>
              </a:rPr>
              <a:t>Assign process and service stewardship roles (process owners, service managers, etc.)</a:t>
            </a:r>
          </a:p>
          <a:p>
            <a:pPr marL="457200" lvl="0" indent="-330200"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SzPct val="88888"/>
              <a:buFont typeface="Nunito Sans"/>
            </a:pPr>
            <a:r>
              <a:rPr lang="en-US" dirty="0">
                <a:solidFill>
                  <a:srgbClr val="FF0000"/>
                </a:solidFill>
                <a:latin typeface="Nunito Sans" charset="0"/>
                <a:ea typeface="Nunito Sans" charset="0"/>
                <a:cs typeface="Nunito Sans" charset="0"/>
              </a:rPr>
              <a:t>Don’t let politics get in the way of service </a:t>
            </a:r>
            <a:r>
              <a:rPr lang="en-US" i="1" dirty="0">
                <a:solidFill>
                  <a:srgbClr val="FF0000"/>
                </a:solidFill>
                <a:latin typeface="Nunito Sans" charset="0"/>
                <a:ea typeface="Nunito Sans" charset="0"/>
                <a:cs typeface="Nunito Sans" charset="0"/>
              </a:rPr>
              <a:t>ownership</a:t>
            </a:r>
            <a:r>
              <a:rPr lang="en-US" dirty="0">
                <a:solidFill>
                  <a:srgbClr val="FF0000"/>
                </a:solidFill>
                <a:latin typeface="Nunito Sans" charset="0"/>
                <a:ea typeface="Nunito Sans" charset="0"/>
                <a:cs typeface="Nunito Sans" charset="0"/>
              </a:rPr>
              <a:t>.</a:t>
            </a:r>
          </a:p>
          <a:p>
            <a:pPr marL="457200" lvl="0" indent="-330200">
              <a:spcBef>
                <a:spcPts val="0"/>
              </a:spcBef>
              <a:spcAft>
                <a:spcPts val="1000"/>
              </a:spcAft>
              <a:buClr>
                <a:srgbClr val="6AA84F"/>
              </a:buClr>
              <a:buSzPct val="88888"/>
              <a:buFont typeface="Nunito Sans"/>
            </a:pPr>
            <a:r>
              <a:rPr lang="en-US" dirty="0">
                <a:solidFill>
                  <a:srgbClr val="6AA84F"/>
                </a:solidFill>
                <a:latin typeface="Nunito Sans" charset="0"/>
                <a:ea typeface="Nunito Sans" charset="0"/>
                <a:cs typeface="Nunito Sans" charset="0"/>
              </a:rPr>
              <a:t>Form a Service Management Office (SMO) to provide operational support to all ITSM subscribers.</a:t>
            </a:r>
          </a:p>
          <a:p>
            <a:pPr marL="457200" lvl="0" indent="-330200">
              <a:spcBef>
                <a:spcPts val="0"/>
              </a:spcBef>
              <a:spcAft>
                <a:spcPts val="1000"/>
              </a:spcAft>
              <a:buClr>
                <a:srgbClr val="6AA84F"/>
              </a:buClr>
              <a:buSzPct val="88888"/>
              <a:buFont typeface="Nunito Sans"/>
            </a:pPr>
            <a:r>
              <a:rPr lang="en-US" dirty="0">
                <a:solidFill>
                  <a:srgbClr val="6AA84F"/>
                </a:solidFill>
                <a:latin typeface="Nunito Sans" charset="0"/>
                <a:ea typeface="Nunito Sans" charset="0"/>
                <a:cs typeface="Nunito Sans" charset="0"/>
              </a:rPr>
              <a:t>SMO should provide federated governance (facilitate vs. dictate decisions).</a:t>
            </a:r>
          </a:p>
          <a:p>
            <a:pPr marL="457200" lvl="0" indent="-330200"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SzPct val="88888"/>
              <a:buFont typeface="Nunito Sans"/>
            </a:pPr>
            <a:r>
              <a:rPr lang="en-US" dirty="0">
                <a:solidFill>
                  <a:srgbClr val="FF0000"/>
                </a:solidFill>
                <a:latin typeface="Nunito Sans" charset="0"/>
                <a:ea typeface="Nunito Sans" charset="0"/>
                <a:cs typeface="Nunito Sans" charset="0"/>
              </a:rPr>
              <a:t>Don’t stop short of the holy grails (more on that below).</a:t>
            </a:r>
          </a:p>
          <a:p>
            <a:pPr marL="457200" lvl="0" indent="-330200"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SzPct val="88888"/>
              <a:buFont typeface="Nunito Sans"/>
            </a:pPr>
            <a:r>
              <a:rPr lang="en-US" dirty="0">
                <a:solidFill>
                  <a:srgbClr val="FF0000"/>
                </a:solidFill>
                <a:latin typeface="Nunito Sans" charset="0"/>
                <a:ea typeface="Nunito Sans" charset="0"/>
                <a:cs typeface="Nunito Sans" charset="0"/>
              </a:rPr>
              <a:t>Minimize customization of your core tools (e.g., ServiceNow).</a:t>
            </a:r>
          </a:p>
        </p:txBody>
      </p:sp>
      <p:pic>
        <p:nvPicPr>
          <p:cNvPr id="4" name="Picture 16" descr="https://dl.boxcloud.com/api/2.0/internal_files/34369725813/versions/33672348909/representations/png_paged_2048x2048/content/1.png?access_token=1!aJPJMLoDjiWpX4dfk5U0Jsl-rdfnGLDMtq0HpRajHVjmFRMGGM_0kaAPFJVS-XZj1RcXLjU7w-PakOK9raed2Dfyvg7-VaH8KbW8gm1m0vmc--P77SspZAKNVpU23bsmaCFBCcgJKlAjdOpZ0kQ5cvngmNeVqAHBtzlEkvmshk497voCTW0c0xToOg90egIzojeW_NeSEtNOWQsGi5B324w5EDHl9N2QPYK6bmbUpKkhpMBcqdv7mFA6GIOEuOnaNR7kyUA1VtsG1VFo_--eca8PRzE_3cnpX3Ovj8MnEM31jCGeIXYVYRkfAlnbBZ37XkjS8OsAbhUiNsmLUdB-wdZvYa2Lenf8-oGc3JqZsSsQ1Ix06yLaMwKTO66gkg_f0A7comzJTdZ1EO3qAj5lDI6n2hupX-ASsxgicZpE3a5g1o_QXWlTq51CxNSCUeKduQUxxJfmOq-BIRGurDWIr18sixiZDzs8YPllF8uXRQfDWsZbRAqFw42o0A5KPhc8SAzZwY9ZH0NAkc75cKdVqLeodXNNciPv6frwJbSPGdLW5s7XDE5kwqqwAhdhQzsFDjQoRQxkXFlb8Rv574dnK_xXx96qayAPBPXAUwOifQwahGNwLE3B3VvI0xGYz3KoqA..&amp;shared_link=https%3A%2F%2Fpsu.app.box.com%2Fs%2Fxrljcxgdmd3761af2r31z7eaf704l2oj&amp;box_client_name=box-content-preview&amp;box_client_version=2.21.0">
            <a:extLst>
              <a:ext uri="{FF2B5EF4-FFF2-40B4-BE49-F238E27FC236}">
                <a16:creationId xmlns:a16="http://schemas.microsoft.com/office/drawing/2014/main" id="{EC905606-3A3C-4E6C-985C-81E5C5375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19708" r="9053" b="19515"/>
          <a:stretch/>
        </p:blipFill>
        <p:spPr bwMode="auto">
          <a:xfrm>
            <a:off x="10578081" y="0"/>
            <a:ext cx="161391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97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Shape 1455"/>
          <p:cNvSpPr/>
          <p:nvPr/>
        </p:nvSpPr>
        <p:spPr>
          <a:xfrm>
            <a:off x="6098200" y="0"/>
            <a:ext cx="6093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Shape 1456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  <a:spcAft>
                <a:spcPts val="1600"/>
              </a:spcAft>
              <a:buSzPct val="25000"/>
            </a:pPr>
            <a:r>
              <a:rPr lang="en-US" sz="4000" dirty="0">
                <a:latin typeface="Nunito Sans"/>
                <a:ea typeface="Nunito Sans"/>
                <a:cs typeface="Nunito Sans"/>
                <a:sym typeface="Nunito Sans"/>
              </a:rPr>
              <a:t>Holy Grails</a:t>
            </a:r>
            <a:br>
              <a:rPr lang="en-US" sz="4000" b="0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2667" b="0" dirty="0">
                <a:latin typeface="Nunito Sans"/>
                <a:ea typeface="Nunito Sans"/>
                <a:cs typeface="Nunito Sans"/>
                <a:sym typeface="Nunito Sans"/>
              </a:rPr>
              <a:t>1.  Managing the Nuts &amp; Bolts</a:t>
            </a:r>
            <a:br>
              <a:rPr lang="en-US" sz="2667" b="0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2667" b="0" dirty="0">
                <a:latin typeface="Nunito Sans"/>
                <a:ea typeface="Nunito Sans"/>
                <a:cs typeface="Nunito Sans"/>
                <a:sym typeface="Nunito Sans"/>
              </a:rPr>
              <a:t>2.  Prioritization &amp; Strategy</a:t>
            </a:r>
            <a:br>
              <a:rPr lang="en-US" sz="4000" b="0" dirty="0">
                <a:latin typeface="Nunito Sans"/>
                <a:ea typeface="Nunito Sans"/>
                <a:cs typeface="Nunito Sans"/>
                <a:sym typeface="Nunito Sans"/>
              </a:rPr>
            </a:br>
            <a:endParaRPr lang="en-US" sz="4000" b="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57" name="Shape 1457"/>
          <p:cNvSpPr/>
          <p:nvPr/>
        </p:nvSpPr>
        <p:spPr>
          <a:xfrm>
            <a:off x="6386460" y="826008"/>
            <a:ext cx="5205984" cy="52059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Shape 1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9631" y="1912940"/>
            <a:ext cx="1664612" cy="302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Shape 1459"/>
          <p:cNvPicPr preferRelativeResize="0"/>
          <p:nvPr/>
        </p:nvPicPr>
        <p:blipFill rotWithShape="1">
          <a:blip r:embed="rId4">
            <a:alphaModFix/>
          </a:blip>
          <a:srcRect l="23992" r="21170"/>
          <a:stretch/>
        </p:blipFill>
        <p:spPr>
          <a:xfrm>
            <a:off x="6555678" y="1912940"/>
            <a:ext cx="2864057" cy="3024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613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8" name="Shape 14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0" y="4506200"/>
            <a:ext cx="3674672" cy="23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Shape 14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1567" y="4506201"/>
            <a:ext cx="3280432" cy="2351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0" name="Shape 1490"/>
          <p:cNvCxnSpPr/>
          <p:nvPr/>
        </p:nvCxnSpPr>
        <p:spPr>
          <a:xfrm>
            <a:off x="129600" y="3424000"/>
            <a:ext cx="12062400" cy="5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91" name="Shape 1491"/>
          <p:cNvCxnSpPr/>
          <p:nvPr/>
        </p:nvCxnSpPr>
        <p:spPr>
          <a:xfrm rot="10800000">
            <a:off x="0" y="3428784"/>
            <a:ext cx="12083600" cy="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92" name="Shape 1492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Nunito Sans" charset="0"/>
                <a:ea typeface="Nunito Sans" charset="0"/>
                <a:cs typeface="Nunito Sans" charset="0"/>
              </a:rPr>
              <a:t>The ITSM Process Continuum</a:t>
            </a:r>
          </a:p>
        </p:txBody>
      </p:sp>
      <p:pic>
        <p:nvPicPr>
          <p:cNvPr id="1493" name="Shape 14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1834" y="4506200"/>
            <a:ext cx="2089748" cy="23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Shape 1494" descr="SDCP.png"/>
          <p:cNvPicPr preferRelativeResize="0"/>
          <p:nvPr/>
        </p:nvPicPr>
        <p:blipFill rotWithShape="1">
          <a:blip r:embed="rId6">
            <a:alphaModFix/>
          </a:blip>
          <a:srcRect l="12654" r="17312"/>
          <a:stretch/>
        </p:blipFill>
        <p:spPr>
          <a:xfrm>
            <a:off x="3684567" y="4506200"/>
            <a:ext cx="3137267" cy="235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51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46CA9"/>
                </a:solidFill>
              </a:rPr>
              <a:t>What Common IT Challenges Do You 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have some fun!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Take out your phones</a:t>
            </a:r>
          </a:p>
          <a:p>
            <a:r>
              <a:rPr lang="en-US" dirty="0"/>
              <a:t>Go to </a:t>
            </a:r>
            <a:r>
              <a:rPr lang="en-US" sz="4400" b="1" dirty="0">
                <a:solidFill>
                  <a:srgbClr val="EF7622"/>
                </a:solidFill>
              </a:rPr>
              <a:t>slido.com</a:t>
            </a:r>
          </a:p>
          <a:p>
            <a:r>
              <a:rPr lang="en-US" dirty="0"/>
              <a:t>Type in the event code </a:t>
            </a:r>
            <a:r>
              <a:rPr lang="en-US" sz="4400" b="1" dirty="0">
                <a:solidFill>
                  <a:srgbClr val="EF7622"/>
                </a:solidFill>
              </a:rPr>
              <a:t>#ITSM-CC</a:t>
            </a:r>
            <a:endParaRPr lang="en-US" sz="3200" b="1" dirty="0">
              <a:solidFill>
                <a:srgbClr val="EF76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Shape 1499"/>
          <p:cNvPicPr preferRelativeResize="0"/>
          <p:nvPr/>
        </p:nvPicPr>
        <p:blipFill rotWithShape="1">
          <a:blip r:embed="rId3">
            <a:alphaModFix/>
          </a:blip>
          <a:srcRect l="23991" r="21172"/>
          <a:stretch/>
        </p:blipFill>
        <p:spPr>
          <a:xfrm>
            <a:off x="12" y="1916973"/>
            <a:ext cx="2864057" cy="3024035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Shape 1500"/>
          <p:cNvSpPr txBox="1"/>
          <p:nvPr/>
        </p:nvSpPr>
        <p:spPr>
          <a:xfrm flipH="1">
            <a:off x="2864067" y="1916984"/>
            <a:ext cx="1194000" cy="3024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=</a:t>
            </a:r>
          </a:p>
        </p:txBody>
      </p:sp>
      <p:pic>
        <p:nvPicPr>
          <p:cNvPr id="1501" name="Shape 1501" descr="ITAM-and-ITS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067" y="2351800"/>
            <a:ext cx="8133933" cy="45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Shape 15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8200" y="0"/>
            <a:ext cx="3674672" cy="23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Shape 1503"/>
          <p:cNvSpPr txBox="1"/>
          <p:nvPr/>
        </p:nvSpPr>
        <p:spPr>
          <a:xfrm>
            <a:off x="1251633" y="3170200"/>
            <a:ext cx="360800" cy="517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474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" name="Shape 15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Shape 1509"/>
          <p:cNvSpPr txBox="1"/>
          <p:nvPr/>
        </p:nvSpPr>
        <p:spPr>
          <a:xfrm flipH="1">
            <a:off x="2864067" y="1916984"/>
            <a:ext cx="1194000" cy="3024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=</a:t>
            </a:r>
          </a:p>
        </p:txBody>
      </p:sp>
      <p:pic>
        <p:nvPicPr>
          <p:cNvPr id="1510" name="Shape 1510" descr="filepicker%2FPYUr2CXdRCmeCvfKfscy_holy_grail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867" y="1914201"/>
            <a:ext cx="1664600" cy="302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Shape 1511" descr="Portfolios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6433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2" name="Shape 1512"/>
          <p:cNvSpPr txBox="1"/>
          <p:nvPr/>
        </p:nvSpPr>
        <p:spPr>
          <a:xfrm>
            <a:off x="1264767" y="3170200"/>
            <a:ext cx="360800" cy="517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BF90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9765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ITIL 4?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ITIL 3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 Ps </a:t>
            </a:r>
          </a:p>
          <a:p>
            <a:r>
              <a:rPr lang="en-US" dirty="0"/>
              <a:t>Service Lifecycle</a:t>
            </a:r>
          </a:p>
          <a:p>
            <a:r>
              <a:rPr lang="en-US" dirty="0"/>
              <a:t>26 Processes and 4 Functions</a:t>
            </a:r>
          </a:p>
          <a:p>
            <a:r>
              <a:rPr lang="en-US" dirty="0"/>
              <a:t>9 Guiding Principles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ITIL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53182" cy="3684588"/>
          </a:xfrm>
        </p:spPr>
        <p:txBody>
          <a:bodyPr>
            <a:normAutofit/>
          </a:bodyPr>
          <a:lstStyle/>
          <a:p>
            <a:r>
              <a:rPr lang="en-US" dirty="0"/>
              <a:t>4 Dimensions</a:t>
            </a:r>
          </a:p>
          <a:p>
            <a:r>
              <a:rPr lang="en-US" dirty="0"/>
              <a:t>Service Value System </a:t>
            </a:r>
          </a:p>
          <a:p>
            <a:r>
              <a:rPr lang="en-US" dirty="0"/>
              <a:t>34 Practices across 3 Domains</a:t>
            </a:r>
          </a:p>
          <a:p>
            <a:r>
              <a:rPr lang="en-US" dirty="0"/>
              <a:t>7 Guiding Principles</a:t>
            </a:r>
          </a:p>
        </p:txBody>
      </p:sp>
    </p:spTree>
    <p:extLst>
      <p:ext uri="{BB962C8B-B14F-4D97-AF65-F5344CB8AC3E}">
        <p14:creationId xmlns:p14="http://schemas.microsoft.com/office/powerpoint/2010/main" val="583532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46CA9"/>
                </a:solidFill>
              </a:rPr>
              <a:t>ITIL 4 – What’s In It for Us?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54171"/>
            <a:ext cx="100791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Integration with DevOps, Agile, TOGAF, and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Strong focus on value co-creation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customizable and 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holistic view of IT and IT Service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Refreshed approach to modern IT challenges</a:t>
            </a:r>
          </a:p>
        </p:txBody>
      </p:sp>
    </p:spTree>
    <p:extLst>
      <p:ext uri="{BB962C8B-B14F-4D97-AF65-F5344CB8AC3E}">
        <p14:creationId xmlns:p14="http://schemas.microsoft.com/office/powerpoint/2010/main" val="1079836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46CA9"/>
                </a:solidFill>
              </a:rPr>
              <a:t>ITIL 4 – Start Where You Are</a:t>
            </a:r>
          </a:p>
        </p:txBody>
      </p:sp>
      <p:pic>
        <p:nvPicPr>
          <p:cNvPr id="1026" name="Picture 2" descr="Image result for starting line">
            <a:extLst>
              <a:ext uri="{FF2B5EF4-FFF2-40B4-BE49-F238E27FC236}">
                <a16:creationId xmlns:a16="http://schemas.microsoft.com/office/drawing/2014/main" id="{0102DBE8-61C1-4F58-99FE-E4E326DE5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96" y="1274064"/>
            <a:ext cx="6464808" cy="43098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43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Mark Katsouros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Director, Voice &amp; Video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hlinkClick r:id="rId2"/>
              </a:rPr>
              <a:t>mark1@psu.edu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814-867-4738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hlinkClick r:id="rId3"/>
              </a:rPr>
              <a:t>https://www.linkedin.com/in/katsouros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631FD6-94E0-458F-82AC-C99DB2ACCB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Deborah McDaniel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Associate Director, IT Service Management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u="sng" dirty="0"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u="sng" dirty="0"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u="sng" dirty="0"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u="sng" dirty="0">
                <a:hlinkClick r:id="rId4"/>
              </a:rPr>
              <a:t>deborah.mcdaniel@rutgers.edu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848-445-1753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hlinkClick r:id="rId5"/>
              </a:rPr>
              <a:t>https://www.linkedin.com/in/dlmcdaniel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presenters. Unless otherwise noted in the materials, uploaded content carries the </a:t>
            </a:r>
            <a:r>
              <a:rPr lang="en-US" sz="1200" dirty="0">
                <a:hlinkClick r:id="rId6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pic>
        <p:nvPicPr>
          <p:cNvPr id="1028" name="Picture 4" descr="Image result for rutgers university white background">
            <a:extLst>
              <a:ext uri="{FF2B5EF4-FFF2-40B4-BE49-F238E27FC236}">
                <a16:creationId xmlns:a16="http://schemas.microsoft.com/office/drawing/2014/main" id="{A006339F-47E9-4E1F-8340-38F589F0F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468880"/>
            <a:ext cx="221284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l.boxcloud.com/api/2.0/internal_files/34369725813/versions/33672348909/representations/png_paged_2048x2048/content/1.png?access_token=1!aJPJMLoDjiWpX4dfk5U0Jsl-rdfnGLDMtq0HpRajHVjmFRMGGM_0kaAPFJVS-XZj1RcXLjU7w-PakOK9raed2Dfyvg7-VaH8KbW8gm1m0vmc--P77SspZAKNVpU23bsmaCFBCcgJKlAjdOpZ0kQ5cvngmNeVqAHBtzlEkvmshk497voCTW0c0xToOg90egIzojeW_NeSEtNOWQsGi5B324w5EDHl9N2QPYK6bmbUpKkhpMBcqdv7mFA6GIOEuOnaNR7kyUA1VtsG1VFo_--eca8PRzE_3cnpX3Ovj8MnEM31jCGeIXYVYRkfAlnbBZ37XkjS8OsAbhUiNsmLUdB-wdZvYa2Lenf8-oGc3JqZsSsQ1Ix06yLaMwKTO66gkg_f0A7comzJTdZ1EO3qAj5lDI6n2hupX-ASsxgicZpE3a5g1o_QXWlTq51CxNSCUeKduQUxxJfmOq-BIRGurDWIr18sixiZDzs8YPllF8uXRQfDWsZbRAqFw42o0A5KPhc8SAzZwY9ZH0NAkc75cKdVqLeodXNNciPv6frwJbSPGdLW5s7XDE5kwqqwAhdhQzsFDjQoRQxkXFlb8Rv574dnK_xXx96qayAPBPXAUwOifQwahGNwLE3B3VvI0xGYz3KoqA..&amp;shared_link=https%3A%2F%2Fpsu.app.box.com%2Fs%2Fxrljcxgdmd3761af2r31z7eaf704l2oj&amp;box_client_name=box-content-preview&amp;box_client_version=2.21.0">
            <a:extLst>
              <a:ext uri="{FF2B5EF4-FFF2-40B4-BE49-F238E27FC236}">
                <a16:creationId xmlns:a16="http://schemas.microsoft.com/office/drawing/2014/main" id="{529E59D7-60F9-422F-9F80-2EBAF7491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19708" r="9053" b="19515"/>
          <a:stretch/>
        </p:blipFill>
        <p:spPr bwMode="auto">
          <a:xfrm>
            <a:off x="914400" y="2468880"/>
            <a:ext cx="26898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5BD942A4-DE77-45E5-B971-F47F4A8DC450}"/>
              </a:ext>
            </a:extLst>
          </p:cNvPr>
          <p:cNvSpPr txBox="1">
            <a:spLocks/>
          </p:cNvSpPr>
          <p:nvPr/>
        </p:nvSpPr>
        <p:spPr>
          <a:xfrm>
            <a:off x="838200" y="46179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46C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 txBox="1">
            <a:spLocks noGrp="1"/>
          </p:cNvSpPr>
          <p:nvPr>
            <p:ph type="title"/>
          </p:nvPr>
        </p:nvSpPr>
        <p:spPr>
          <a:xfrm>
            <a:off x="972600" y="843800"/>
            <a:ext cx="10251600" cy="71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-US">
                <a:latin typeface="Nunito Sans" charset="0"/>
                <a:ea typeface="Nunito Sans" charset="0"/>
                <a:cs typeface="Nunito Sans" charset="0"/>
              </a:rPr>
              <a:t>Resources</a:t>
            </a:r>
          </a:p>
        </p:txBody>
      </p:sp>
      <p:sp>
        <p:nvSpPr>
          <p:cNvPr id="1530" name="Shape 1530"/>
          <p:cNvSpPr txBox="1">
            <a:spLocks noGrp="1"/>
          </p:cNvSpPr>
          <p:nvPr>
            <p:ph type="body" idx="1"/>
          </p:nvPr>
        </p:nvSpPr>
        <p:spPr>
          <a:xfrm>
            <a:off x="972600" y="1599853"/>
            <a:ext cx="10810000" cy="4650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-US" sz="1867" b="1" dirty="0">
                <a:latin typeface="Nunito Sans"/>
                <a:ea typeface="Nunito Sans"/>
                <a:cs typeface="Nunito Sans"/>
                <a:sym typeface="Nunito Sans"/>
              </a:rPr>
              <a:t>EDUCAUSE ITSM Constituent Group</a:t>
            </a:r>
            <a:br>
              <a:rPr lang="en-US" sz="1867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1867" u="sng" dirty="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https://www.educause.edu/discuss/it-service-management-itsm-constituent-group</a:t>
            </a:r>
            <a:r>
              <a:rPr lang="en-US" sz="1867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</a:p>
          <a:p>
            <a:pPr>
              <a:buNone/>
            </a:pPr>
            <a:r>
              <a:rPr lang="en-US" sz="1867" b="1" dirty="0">
                <a:latin typeface="Nunito Sans"/>
                <a:ea typeface="Nunito Sans"/>
                <a:cs typeface="Nunito Sans"/>
                <a:sym typeface="Nunito Sans"/>
              </a:rPr>
              <a:t>IT Service Metrics 101</a:t>
            </a:r>
            <a:br>
              <a:rPr lang="en-US" sz="1867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1867" u="sng" dirty="0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https://er.educause.edu/articles/2013/1/it-service-metrics-101</a:t>
            </a:r>
          </a:p>
          <a:p>
            <a:pPr>
              <a:buNone/>
            </a:pPr>
            <a:r>
              <a:rPr lang="en-US" sz="1867" b="1" dirty="0">
                <a:latin typeface="Nunito Sans"/>
                <a:ea typeface="Nunito Sans"/>
                <a:cs typeface="Nunito Sans"/>
                <a:sym typeface="Nunito Sans"/>
              </a:rPr>
              <a:t>The Unified IT Service Catalog: Your One-Stop Shop</a:t>
            </a:r>
            <a:br>
              <a:rPr lang="en-US" sz="1867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1867" u="sng" dirty="0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https://er.educause.edu/articles/2014/8/the-unified-it-service-catalog-your-onestop-shop</a:t>
            </a:r>
          </a:p>
          <a:p>
            <a:pPr>
              <a:buNone/>
            </a:pPr>
            <a:r>
              <a:rPr lang="en-US" sz="1867" b="1" dirty="0">
                <a:latin typeface="Nunito Sans"/>
                <a:ea typeface="Nunito Sans"/>
                <a:cs typeface="Nunito Sans"/>
                <a:sym typeface="Nunito Sans"/>
              </a:rPr>
              <a:t>The Higher Education IT Service Catalog: A Working Model for Comparison and Collaboration</a:t>
            </a:r>
            <a:br>
              <a:rPr lang="en-US" sz="1867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1867" u="sng" dirty="0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6"/>
              </a:rPr>
              <a:t>https://library.educause.edu/resources/2015/4/the-higher-education-it-service-catalog-a-working-model-for-comparison-and-collaboration</a:t>
            </a:r>
            <a:r>
              <a:rPr lang="en-US" sz="1867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</a:p>
          <a:p>
            <a:pPr>
              <a:buNone/>
            </a:pPr>
            <a:r>
              <a:rPr lang="en-US" sz="1867" b="1" dirty="0">
                <a:latin typeface="Nunito Sans"/>
                <a:ea typeface="Nunito Sans"/>
                <a:cs typeface="Nunito Sans"/>
                <a:sym typeface="Nunito Sans"/>
              </a:rPr>
              <a:t>Demonstrating Value Through IT Service Management in Higher Education</a:t>
            </a:r>
            <a:br>
              <a:rPr lang="en-US" sz="1867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1867" u="sng" dirty="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  <a:hlinkClick r:id="rId7"/>
              </a:rPr>
              <a:t>https://library.educause.edu/resources/2016/8/demonstrating-value-through-it-service-management-in-higher-education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46CA9"/>
                </a:solidFill>
              </a:rPr>
              <a:t>What is IT Service Management?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63" y="1765013"/>
            <a:ext cx="9772073" cy="42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46CA9"/>
                </a:solidFill>
              </a:rPr>
              <a:t>The Alphabet Soup of ITSM Frameworks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91" y="1690688"/>
            <a:ext cx="6659417" cy="39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1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46CA9"/>
                </a:solidFill>
              </a:rPr>
              <a:t>ITIL 4 – An Integration Framework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3600" y="1428242"/>
            <a:ext cx="7924800" cy="4313382"/>
            <a:chOff x="0" y="0"/>
            <a:chExt cx="8955024" cy="5152644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72" y="4573"/>
              <a:ext cx="8945880" cy="5143500"/>
            </a:xfrm>
            <a:prstGeom prst="rect">
              <a:avLst/>
            </a:prstGeom>
          </p:spPr>
        </p:pic>
        <p:sp>
          <p:nvSpPr>
            <p:cNvPr id="7" name="Shape 932"/>
            <p:cNvSpPr/>
            <p:nvPr/>
          </p:nvSpPr>
          <p:spPr>
            <a:xfrm>
              <a:off x="0" y="0"/>
              <a:ext cx="8955024" cy="5152644"/>
            </a:xfrm>
            <a:custGeom>
              <a:avLst/>
              <a:gdLst/>
              <a:ahLst/>
              <a:cxnLst/>
              <a:rect l="0" t="0" r="0" b="0"/>
              <a:pathLst>
                <a:path w="8955024" h="5152644">
                  <a:moveTo>
                    <a:pt x="0" y="5152644"/>
                  </a:moveTo>
                  <a:lnTo>
                    <a:pt x="8955024" y="5152644"/>
                  </a:lnTo>
                  <a:lnTo>
                    <a:pt x="8955024" y="0"/>
                  </a:lnTo>
                  <a:lnTo>
                    <a:pt x="0" y="0"/>
                  </a:ln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56555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133600" y="5745452"/>
            <a:ext cx="7462982" cy="624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92705">
              <a:lnSpc>
                <a:spcPct val="108000"/>
              </a:lnSpc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COBIT</a:t>
            </a:r>
            <a:r>
              <a:rPr lang="en-US" sz="8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®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is a trademark of ISACA</a:t>
            </a:r>
            <a:r>
              <a:rPr lang="en-US" sz="8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®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registered in the United States and other countries. TOGAF</a:t>
            </a:r>
            <a:r>
              <a:rPr lang="en-US" sz="8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®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and IT4IT™ are registered trademarks of The Open Group in the United States and other countries. PMBOK</a:t>
            </a:r>
            <a:r>
              <a:rPr lang="en-US" sz="8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®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is a trademark of the Project Management Institute, Inc., which is registered in the United States and other nations. PRINCE2</a:t>
            </a:r>
            <a:r>
              <a:rPr lang="en-US" sz="800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®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is a registered trade mark of AXELOS Limited. 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7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AABA-2E38-4326-B740-4EBE9566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of integration…</a:t>
            </a:r>
          </a:p>
        </p:txBody>
      </p:sp>
      <p:pic>
        <p:nvPicPr>
          <p:cNvPr id="4" name="Shape 397">
            <a:extLst>
              <a:ext uri="{FF2B5EF4-FFF2-40B4-BE49-F238E27FC236}">
                <a16:creationId xmlns:a16="http://schemas.microsoft.com/office/drawing/2014/main" id="{C9A96F3C-890A-404E-BB4D-939CA15B510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6933" y="2154351"/>
            <a:ext cx="2258134" cy="25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27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507">
            <a:extLst>
              <a:ext uri="{FF2B5EF4-FFF2-40B4-BE49-F238E27FC236}">
                <a16:creationId xmlns:a16="http://schemas.microsoft.com/office/drawing/2014/main" id="{CBE197BF-8D6C-4220-BB3C-7D8F7DE9B6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7790" y="18860"/>
            <a:ext cx="6942338" cy="68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60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title"/>
          </p:nvPr>
        </p:nvSpPr>
        <p:spPr>
          <a:xfrm>
            <a:off x="973332" y="1758200"/>
            <a:ext cx="5218400" cy="280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SzPct val="25000"/>
            </a:pPr>
            <a:r>
              <a:rPr lang="en-US" sz="4800" b="1">
                <a:latin typeface="Nunito Sans"/>
                <a:ea typeface="Nunito Sans"/>
                <a:cs typeface="Nunito Sans"/>
                <a:sym typeface="Nunito Sans"/>
              </a:rPr>
              <a:t>Who?</a:t>
            </a:r>
            <a:br>
              <a:rPr lang="en-US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Roles and </a:t>
            </a:r>
            <a:br>
              <a:rPr lang="en-US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>
                <a:latin typeface="Nunito Sans"/>
                <a:ea typeface="Nunito Sans"/>
                <a:cs typeface="Nunito Sans"/>
                <a:sym typeface="Nunito Sans"/>
              </a:rPr>
              <a:t>Responsibilities</a:t>
            </a:r>
          </a:p>
        </p:txBody>
      </p:sp>
      <p:pic>
        <p:nvPicPr>
          <p:cNvPr id="759" name="Shape 7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234" y="3674368"/>
            <a:ext cx="6088767" cy="318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65" y="500743"/>
            <a:ext cx="4775200" cy="2878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C6753B2A3CA4B9D93FFC3C85285A6" ma:contentTypeVersion="12" ma:contentTypeDescription="Create a new document." ma:contentTypeScope="" ma:versionID="ccf20996509119312761bae65c6f876b">
  <xsd:schema xmlns:xsd="http://www.w3.org/2001/XMLSchema" xmlns:xs="http://www.w3.org/2001/XMLSchema" xmlns:p="http://schemas.microsoft.com/office/2006/metadata/properties" xmlns:ns3="a7cbd8d6-d4e7-452f-8fcd-a01410a3f925" xmlns:ns4="1c75c5d2-6f61-49c7-9654-45fea3bbcce6" targetNamespace="http://schemas.microsoft.com/office/2006/metadata/properties" ma:root="true" ma:fieldsID="406d8d1345bd08af041ed61da4246ef4" ns3:_="" ns4:_="">
    <xsd:import namespace="a7cbd8d6-d4e7-452f-8fcd-a01410a3f925"/>
    <xsd:import namespace="1c75c5d2-6f61-49c7-9654-45fea3bbcc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bd8d6-d4e7-452f-8fcd-a01410a3f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5c5d2-6f61-49c7-9654-45fea3bbc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59ECB2-1297-45A6-AB71-1DA3BCFFB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bd8d6-d4e7-452f-8fcd-a01410a3f925"/>
    <ds:schemaRef ds:uri="1c75c5d2-6f61-49c7-9654-45fea3bbc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A478F8-3923-427F-BF5F-4FD271046C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237AC2-2ECB-4CF1-B49D-E486650D3703}">
  <ds:schemaRefs>
    <ds:schemaRef ds:uri="http://purl.org/dc/elements/1.1/"/>
    <ds:schemaRef ds:uri="http://schemas.microsoft.com/office/2006/metadata/properties"/>
    <ds:schemaRef ds:uri="1c75c5d2-6f61-49c7-9654-45fea3bbcce6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7cbd8d6-d4e7-452f-8fcd-a01410a3f92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1038</Words>
  <Application>Microsoft Office PowerPoint</Application>
  <PresentationFormat>Widescreen</PresentationFormat>
  <Paragraphs>164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Belleza</vt:lpstr>
      <vt:lpstr>Calibri</vt:lpstr>
      <vt:lpstr>Calibri Light</vt:lpstr>
      <vt:lpstr>Courier New</vt:lpstr>
      <vt:lpstr>Gill Sans</vt:lpstr>
      <vt:lpstr>Lato</vt:lpstr>
      <vt:lpstr>Noto Sans Symbols</vt:lpstr>
      <vt:lpstr>Nunito Sans</vt:lpstr>
      <vt:lpstr>Raleway</vt:lpstr>
      <vt:lpstr>Office Theme</vt:lpstr>
      <vt:lpstr>Streamline</vt:lpstr>
      <vt:lpstr>1_Office Theme</vt:lpstr>
      <vt:lpstr>IT Service Management</vt:lpstr>
      <vt:lpstr>Introductions</vt:lpstr>
      <vt:lpstr>What Common IT Challenges Do You Face?</vt:lpstr>
      <vt:lpstr>What is IT Service Management?</vt:lpstr>
      <vt:lpstr>The Alphabet Soup of ITSM Frameworks</vt:lpstr>
      <vt:lpstr>ITIL 4 – An Integration Framework</vt:lpstr>
      <vt:lpstr>Speaking of integration…</vt:lpstr>
      <vt:lpstr>PowerPoint Presentation</vt:lpstr>
      <vt:lpstr>Who? Roles and  Responsibilities</vt:lpstr>
      <vt:lpstr>ITIL Roles</vt:lpstr>
      <vt:lpstr>ITIL Roles</vt:lpstr>
      <vt:lpstr>Service Roles and Lifecycle</vt:lpstr>
      <vt:lpstr>The IT Service Catalog</vt:lpstr>
      <vt:lpstr>Service Hierarchies</vt:lpstr>
      <vt:lpstr>Service Categories</vt:lpstr>
      <vt:lpstr>How Service Requests Relate to Services</vt:lpstr>
      <vt:lpstr>Enterprise Networking and Communication Services in the PSU IT Service Catalog</vt:lpstr>
      <vt:lpstr>Enterprise Networking and Communication Services in the PSU IT Service Catalog (Distilled)</vt:lpstr>
      <vt:lpstr>Enterprise Networking and Communication Services in the PSU IT Service Catalog (Distilled)</vt:lpstr>
      <vt:lpstr>Enterprise Networking and Communication Services in the PSU IT Service Catalog (Distilled)</vt:lpstr>
      <vt:lpstr>Change Management</vt:lpstr>
      <vt:lpstr>Three Contexts of “Change Management”</vt:lpstr>
      <vt:lpstr>Service Change Management</vt:lpstr>
      <vt:lpstr>PowerPoint Presentation</vt:lpstr>
      <vt:lpstr>Operational Change Management</vt:lpstr>
      <vt:lpstr>Successes, Failures, &amp; Lessons Learned</vt:lpstr>
      <vt:lpstr>Successes, Failures, &amp; Lessons Learned</vt:lpstr>
      <vt:lpstr>Holy Grails 1.  Managing the Nuts &amp; Bolts 2.  Prioritization &amp; Strategy </vt:lpstr>
      <vt:lpstr>The ITSM Process Continuum</vt:lpstr>
      <vt:lpstr>PowerPoint Presentation</vt:lpstr>
      <vt:lpstr>PowerPoint Presentation</vt:lpstr>
      <vt:lpstr>What’s New in ITIL 4?</vt:lpstr>
      <vt:lpstr>ITIL 4 – What’s In It for Us?</vt:lpstr>
      <vt:lpstr>ITIL 4 – Start Where You Are</vt:lpstr>
      <vt:lpstr>Session Evaluations There are two ways to access the session and presenter evaluations:</vt:lpstr>
      <vt:lpstr>Contact Information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Mark Katsouros</cp:lastModifiedBy>
  <cp:revision>54</cp:revision>
  <dcterms:created xsi:type="dcterms:W3CDTF">2019-03-25T21:23:33Z</dcterms:created>
  <dcterms:modified xsi:type="dcterms:W3CDTF">2019-10-08T02:29:16Z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0x01010012BC6753B2A3CA4B9D93FFC3C85285A6</vt:lpwstr>
  </property>
</Properties>
</file>