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80" r:id="rId3"/>
    <p:sldId id="257" r:id="rId4"/>
    <p:sldId id="268" r:id="rId5"/>
    <p:sldId id="278" r:id="rId6"/>
    <p:sldId id="282" r:id="rId7"/>
    <p:sldId id="277" r:id="rId8"/>
    <p:sldId id="266" r:id="rId9"/>
    <p:sldId id="281" r:id="rId10"/>
    <p:sldId id="279" r:id="rId11"/>
    <p:sldId id="28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93A3"/>
    <a:srgbClr val="39859C"/>
    <a:srgbClr val="2B6070"/>
    <a:srgbClr val="44A8A8"/>
    <a:srgbClr val="66FFFF"/>
    <a:srgbClr val="008000"/>
    <a:srgbClr val="FF6600"/>
    <a:srgbClr val="FF3300"/>
    <a:srgbClr val="0033CC"/>
    <a:srgbClr val="446C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31" autoAdjust="0"/>
    <p:restoredTop sz="90852" autoAdjust="0"/>
  </p:normalViewPr>
  <p:slideViewPr>
    <p:cSldViewPr snapToGrid="0">
      <p:cViewPr varScale="1">
        <p:scale>
          <a:sx n="70" d="100"/>
          <a:sy n="70" d="100"/>
        </p:scale>
        <p:origin x="-120" y="-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Relationship Id="rId2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COO Participants</c:v>
                </c:pt>
              </c:strCache>
            </c:strRef>
          </c:tx>
          <c:spPr>
            <a:ln>
              <a:solidFill>
                <a:srgbClr val="FF6600"/>
              </a:solidFill>
            </a:ln>
          </c:spPr>
          <c:marker>
            <c:symbol val="none"/>
          </c:marker>
          <c:dPt>
            <c:idx val="1"/>
            <c:bubble3D val="0"/>
            <c:spPr>
              <a:ln w="63500">
                <a:solidFill>
                  <a:srgbClr val="FF66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CBD-48E7-9E82-C263C9E2D730}"/>
              </c:ext>
            </c:extLst>
          </c:dPt>
          <c:dPt>
            <c:idx val="2"/>
            <c:bubble3D val="0"/>
            <c:spPr>
              <a:ln w="63500">
                <a:solidFill>
                  <a:srgbClr val="FF66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CBD-48E7-9E82-C263C9E2D730}"/>
              </c:ext>
            </c:extLst>
          </c:dPt>
          <c:dPt>
            <c:idx val="3"/>
            <c:bubble3D val="0"/>
            <c:spPr>
              <a:ln w="63500">
                <a:solidFill>
                  <a:srgbClr val="FF66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CBD-48E7-9E82-C263C9E2D73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2016.0</c:v>
                </c:pt>
                <c:pt idx="1">
                  <c:v>2017.0</c:v>
                </c:pt>
                <c:pt idx="2">
                  <c:v>2018.0</c:v>
                </c:pt>
                <c:pt idx="3">
                  <c:v>2019.0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104.0</c:v>
                </c:pt>
                <c:pt idx="1">
                  <c:v>180.0</c:v>
                </c:pt>
                <c:pt idx="2">
                  <c:v>280.0</c:v>
                </c:pt>
                <c:pt idx="3">
                  <c:v>367.0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ACBD-48E7-9E82-C263C9E2D7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0188584"/>
        <c:axId val="-2074605384"/>
      </c:lineChart>
      <c:catAx>
        <c:axId val="2080188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 b="1"/>
            </a:pPr>
            <a:endParaRPr lang="en-US"/>
          </a:p>
        </c:txPr>
        <c:crossAx val="-2074605384"/>
        <c:crosses val="autoZero"/>
        <c:auto val="1"/>
        <c:lblAlgn val="ctr"/>
        <c:lblOffset val="100"/>
        <c:noMultiLvlLbl val="0"/>
      </c:catAx>
      <c:valAx>
        <c:axId val="-20746053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8018858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367231638418079"/>
          <c:y val="0.261468470783133"/>
          <c:w val="0.94454935717781"/>
          <c:h val="0.6088244410268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Community &amp; Technical Colleges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2016.0</c:v>
                </c:pt>
                <c:pt idx="1">
                  <c:v>2017.0</c:v>
                </c:pt>
                <c:pt idx="2">
                  <c:v>2018.0</c:v>
                </c:pt>
                <c:pt idx="3">
                  <c:v>2019.0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34.0</c:v>
                </c:pt>
                <c:pt idx="1">
                  <c:v>55.0</c:v>
                </c:pt>
                <c:pt idx="2">
                  <c:v>76.0</c:v>
                </c:pt>
                <c:pt idx="3">
                  <c:v>111.0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EC5-4627-A587-568F81A413E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4-Year Public Universities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2016.0</c:v>
                </c:pt>
                <c:pt idx="1">
                  <c:v>2017.0</c:v>
                </c:pt>
                <c:pt idx="2">
                  <c:v>2018.0</c:v>
                </c:pt>
                <c:pt idx="3">
                  <c:v>2019.0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30.0</c:v>
                </c:pt>
                <c:pt idx="1">
                  <c:v>61.0</c:v>
                </c:pt>
                <c:pt idx="2">
                  <c:v>91.0</c:v>
                </c:pt>
                <c:pt idx="3">
                  <c:v>123.0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EC5-4627-A587-568F81A413E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4 Year Private Universities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66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2016.0</c:v>
                </c:pt>
                <c:pt idx="1">
                  <c:v>2017.0</c:v>
                </c:pt>
                <c:pt idx="2">
                  <c:v>2018.0</c:v>
                </c:pt>
                <c:pt idx="3">
                  <c:v>2019.0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40.0</c:v>
                </c:pt>
                <c:pt idx="1">
                  <c:v>59.0</c:v>
                </c:pt>
                <c:pt idx="2">
                  <c:v>98.0</c:v>
                </c:pt>
                <c:pt idx="3">
                  <c:v>120.0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EC5-4627-A587-568F81A413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60062536"/>
        <c:axId val="-2041691032"/>
      </c:barChart>
      <c:catAx>
        <c:axId val="-2060062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 b="1"/>
            </a:pPr>
            <a:endParaRPr lang="en-US"/>
          </a:p>
        </c:txPr>
        <c:crossAx val="-2041691032"/>
        <c:crosses val="autoZero"/>
        <c:auto val="1"/>
        <c:lblAlgn val="ctr"/>
        <c:lblOffset val="100"/>
        <c:noMultiLvlLbl val="0"/>
      </c:catAx>
      <c:valAx>
        <c:axId val="-20416910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2060062536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ayout>
        <c:manualLayout>
          <c:xMode val="edge"/>
          <c:yMode val="edge"/>
          <c:x val="0.0377696961608612"/>
          <c:y val="0.00064528083394651"/>
          <c:w val="0.939631433782642"/>
          <c:h val="0.232212543323078"/>
        </c:manualLayout>
      </c:layout>
      <c:overlay val="0"/>
      <c:txPr>
        <a:bodyPr/>
        <a:lstStyle/>
        <a:p>
          <a:pPr>
            <a:defRPr sz="2400"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353551815922818"/>
          <c:y val="0.214541183376723"/>
          <c:w val="0.950044922755852"/>
          <c:h val="0.724295834138608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Growth in Chief Online Officer Positions</c:v>
                </c:pt>
              </c:strCache>
            </c:strRef>
          </c:tx>
          <c:marker>
            <c:symbol val="none"/>
          </c:marker>
          <c:cat>
            <c:strRef>
              <c:f>Sheet1!$B$1:$U$1</c:f>
              <c:strCach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strCache>
            </c:strRef>
          </c:cat>
          <c:val>
            <c:numRef>
              <c:f>Sheet1!$B$2:$U$2</c:f>
              <c:numCache>
                <c:formatCode>General</c:formatCode>
                <c:ptCount val="20"/>
                <c:pt idx="0">
                  <c:v>56.0</c:v>
                </c:pt>
                <c:pt idx="1">
                  <c:v>62.0</c:v>
                </c:pt>
                <c:pt idx="2">
                  <c:v>66.0</c:v>
                </c:pt>
                <c:pt idx="3">
                  <c:v>75.0</c:v>
                </c:pt>
                <c:pt idx="4">
                  <c:v>85.0</c:v>
                </c:pt>
                <c:pt idx="5">
                  <c:v>95.0</c:v>
                </c:pt>
                <c:pt idx="6">
                  <c:v>103.0</c:v>
                </c:pt>
                <c:pt idx="7">
                  <c:v>111.0</c:v>
                </c:pt>
                <c:pt idx="8">
                  <c:v>124.0</c:v>
                </c:pt>
                <c:pt idx="9">
                  <c:v>133.0</c:v>
                </c:pt>
                <c:pt idx="10">
                  <c:v>164.0</c:v>
                </c:pt>
                <c:pt idx="11">
                  <c:v>175.0</c:v>
                </c:pt>
                <c:pt idx="12">
                  <c:v>202.0</c:v>
                </c:pt>
                <c:pt idx="13">
                  <c:v>227.0</c:v>
                </c:pt>
                <c:pt idx="14">
                  <c:v>254.0</c:v>
                </c:pt>
                <c:pt idx="15">
                  <c:v>282.0</c:v>
                </c:pt>
                <c:pt idx="16">
                  <c:v>303.0</c:v>
                </c:pt>
                <c:pt idx="17">
                  <c:v>328.0</c:v>
                </c:pt>
                <c:pt idx="18">
                  <c:v>345.0</c:v>
                </c:pt>
                <c:pt idx="19">
                  <c:v>362.0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0E3-4EFC-9ECD-2A1C87BF26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42437880"/>
        <c:axId val="-2041954632"/>
      </c:lineChart>
      <c:catAx>
        <c:axId val="-2042437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-2041954632"/>
        <c:crosses val="autoZero"/>
        <c:auto val="1"/>
        <c:lblAlgn val="ctr"/>
        <c:lblOffset val="100"/>
        <c:noMultiLvlLbl val="0"/>
      </c:catAx>
      <c:valAx>
        <c:axId val="-2041954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424378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Decreasing Responsibilities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COOs on the Rise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9DA-469C-BA12-8F45A757736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Stable Responsibilities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COOs on the Rise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9DA-469C-BA12-8F45A757736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Increasing Responsibities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COOs on the Rise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9DA-469C-BA12-8F45A75773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40853336"/>
        <c:axId val="-2044909656"/>
      </c:barChart>
      <c:catAx>
        <c:axId val="-2040853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 b="1"/>
            </a:pPr>
            <a:endParaRPr lang="en-US"/>
          </a:p>
        </c:txPr>
        <c:crossAx val="-2044909656"/>
        <c:crosses val="autoZero"/>
        <c:auto val="1"/>
        <c:lblAlgn val="ctr"/>
        <c:lblOffset val="100"/>
        <c:noMultiLvlLbl val="0"/>
      </c:catAx>
      <c:valAx>
        <c:axId val="-204490965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-20408533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189835512258"/>
          <c:y val="0.149872504351901"/>
          <c:w val="0.371380532756139"/>
          <c:h val="0.488314533917541"/>
        </c:manualLayout>
      </c:layout>
      <c:overlay val="0"/>
      <c:txPr>
        <a:bodyPr/>
        <a:lstStyle/>
        <a:p>
          <a:pPr>
            <a:defRPr sz="24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"/>
          <c:y val="0.142499991234006"/>
          <c:w val="1.0"/>
          <c:h val="0.7660961982024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CIO is also COO 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dLbl>
              <c:idx val="0"/>
              <c:layout>
                <c:manualLayout>
                  <c:x val="0.0147058836628321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591-4E6C-93B3-32BBE34922E6}"/>
                </c:ext>
              </c:extLst>
            </c:dLbl>
            <c:dLbl>
              <c:idx val="3"/>
              <c:layout>
                <c:manualLayout>
                  <c:x val="0.0105304208934605"/>
                  <c:y val="0.002688172043010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591-4E6C-93B3-32BBE34922E6}"/>
                </c:ext>
              </c:extLst>
            </c:dLbl>
            <c:dLbl>
              <c:idx val="4"/>
              <c:layout>
                <c:manualLayout>
                  <c:x val="0.016380654723161"/>
                  <c:y val="-0.002688172043010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591-4E6C-93B3-32BBE34922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COMMUNITY COLLEGES</c:v>
                </c:pt>
                <c:pt idx="1">
                  <c:v>4Y LOW ENROLLMENT</c:v>
                </c:pt>
                <c:pt idx="2">
                  <c:v>REGIONAL PUBLICS</c:v>
                </c:pt>
                <c:pt idx="3">
                  <c:v>REGIONAL PRIVATES</c:v>
                </c:pt>
                <c:pt idx="4">
                  <c:v>ENTERPRISE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0.03</c:v>
                </c:pt>
                <c:pt idx="1">
                  <c:v>0.01</c:v>
                </c:pt>
                <c:pt idx="2">
                  <c:v>0.0</c:v>
                </c:pt>
                <c:pt idx="3">
                  <c:v>0.03</c:v>
                </c:pt>
                <c:pt idx="4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591-4E6C-93B3-32BBE34922E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CIO Reports to COO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COMMUNITY COLLEGES</c:v>
                </c:pt>
                <c:pt idx="1">
                  <c:v>4Y LOW ENROLLMENT</c:v>
                </c:pt>
                <c:pt idx="2">
                  <c:v>REGIONAL PUBLICS</c:v>
                </c:pt>
                <c:pt idx="3">
                  <c:v>REGIONAL PRIVATES</c:v>
                </c:pt>
                <c:pt idx="4">
                  <c:v>ENTERPRISE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0.01</c:v>
                </c:pt>
                <c:pt idx="1">
                  <c:v>0.01</c:v>
                </c:pt>
                <c:pt idx="2">
                  <c:v>0.0</c:v>
                </c:pt>
                <c:pt idx="3">
                  <c:v>0.03</c:v>
                </c:pt>
                <c:pt idx="4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591-4E6C-93B3-32BBE34922E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COO Reports to CIO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COMMUNITY COLLEGES</c:v>
                </c:pt>
                <c:pt idx="1">
                  <c:v>4Y LOW ENROLLMENT</c:v>
                </c:pt>
                <c:pt idx="2">
                  <c:v>REGIONAL PUBLICS</c:v>
                </c:pt>
                <c:pt idx="3">
                  <c:v>REGIONAL PRIVATES</c:v>
                </c:pt>
                <c:pt idx="4">
                  <c:v>ENTERPRISE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0.08</c:v>
                </c:pt>
                <c:pt idx="1">
                  <c:v>0.06</c:v>
                </c:pt>
                <c:pt idx="2">
                  <c:v>0.02</c:v>
                </c:pt>
                <c:pt idx="3">
                  <c:v>0.05</c:v>
                </c:pt>
                <c:pt idx="4">
                  <c:v>0.06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591-4E6C-93B3-32BBE34922E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COO &amp; CIO are Collaborating Peers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57150" cmpd="sng">
                <a:solidFill>
                  <a:srgbClr val="FF6600"/>
                </a:solidFill>
                <a:prstDash val="dash"/>
              </a:ln>
            </c:spPr>
            <c:trendlineType val="linear"/>
            <c:dispRSqr val="0"/>
            <c:dispEq val="0"/>
          </c:trendline>
          <c:cat>
            <c:strRef>
              <c:f>Sheet1!$A$2:$A$6</c:f>
              <c:strCache>
                <c:ptCount val="5"/>
                <c:pt idx="0">
                  <c:v>COMMUNITY COLLEGES</c:v>
                </c:pt>
                <c:pt idx="1">
                  <c:v>4Y LOW ENROLLMENT</c:v>
                </c:pt>
                <c:pt idx="2">
                  <c:v>REGIONAL PUBLICS</c:v>
                </c:pt>
                <c:pt idx="3">
                  <c:v>REGIONAL PRIVATES</c:v>
                </c:pt>
                <c:pt idx="4">
                  <c:v>ENTERPRISE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0.56</c:v>
                </c:pt>
                <c:pt idx="1">
                  <c:v>0.63</c:v>
                </c:pt>
                <c:pt idx="2">
                  <c:v>0.71</c:v>
                </c:pt>
                <c:pt idx="3">
                  <c:v>0.73</c:v>
                </c:pt>
                <c:pt idx="4">
                  <c:v>0.77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591-4E6C-93B3-32BBE34922E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No Formal Relationship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dLbls>
            <c:dLbl>
              <c:idx val="0"/>
              <c:layout>
                <c:manualLayout>
                  <c:x val="0.0135746618426143"/>
                  <c:y val="-0.002525252525252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591-4E6C-93B3-32BBE34922E6}"/>
                </c:ext>
              </c:extLst>
            </c:dLbl>
            <c:dLbl>
              <c:idx val="1"/>
              <c:layout>
                <c:manualLayout>
                  <c:x val="0.0192307709437035"/>
                  <c:y val="0.002525252525252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591-4E6C-93B3-32BBE34922E6}"/>
                </c:ext>
              </c:extLst>
            </c:dLbl>
            <c:dLbl>
              <c:idx val="2"/>
              <c:layout>
                <c:manualLayout>
                  <c:x val="0.01583710548305"/>
                  <c:y val="0.002525252525252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591-4E6C-93B3-32BBE34922E6}"/>
                </c:ext>
              </c:extLst>
            </c:dLbl>
            <c:dLbl>
              <c:idx val="3"/>
              <c:layout>
                <c:manualLayout>
                  <c:x val="0.0135746618426142"/>
                  <c:y val="0.002525252525252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591-4E6C-93B3-32BBE34922E6}"/>
                </c:ext>
              </c:extLst>
            </c:dLbl>
            <c:dLbl>
              <c:idx val="4"/>
              <c:layout>
                <c:manualLayout>
                  <c:x val="0.0113122182021786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591-4E6C-93B3-32BBE34922E6}"/>
                </c:ext>
              </c:extLst>
            </c:dLbl>
            <c:dLbl>
              <c:idx val="5"/>
              <c:layout>
                <c:manualLayout>
                  <c:x val="0.00452488728087142"/>
                  <c:y val="-9.2591522967418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591-4E6C-93B3-32BBE34922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57150" cmpd="sng">
                <a:solidFill>
                  <a:srgbClr val="008000"/>
                </a:solidFill>
                <a:prstDash val="dash"/>
              </a:ln>
            </c:spPr>
            <c:trendlineType val="linear"/>
            <c:dispRSqr val="0"/>
            <c:dispEq val="0"/>
          </c:trendline>
          <c:cat>
            <c:strRef>
              <c:f>Sheet1!$A$2:$A$6</c:f>
              <c:strCache>
                <c:ptCount val="5"/>
                <c:pt idx="0">
                  <c:v>COMMUNITY COLLEGES</c:v>
                </c:pt>
                <c:pt idx="1">
                  <c:v>4Y LOW ENROLLMENT</c:v>
                </c:pt>
                <c:pt idx="2">
                  <c:v>REGIONAL PUBLICS</c:v>
                </c:pt>
                <c:pt idx="3">
                  <c:v>REGIONAL PRIVATES</c:v>
                </c:pt>
                <c:pt idx="4">
                  <c:v>ENTERPRISE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>
                  <c:v>0.35</c:v>
                </c:pt>
                <c:pt idx="1">
                  <c:v>0.3</c:v>
                </c:pt>
                <c:pt idx="2">
                  <c:v>0.27</c:v>
                </c:pt>
                <c:pt idx="3">
                  <c:v>0.2</c:v>
                </c:pt>
                <c:pt idx="4">
                  <c:v>0.17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8591-4E6C-93B3-32BBE34922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40824216"/>
        <c:axId val="-2040821272"/>
      </c:barChart>
      <c:catAx>
        <c:axId val="-2040824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1600" b="1"/>
            </a:pPr>
            <a:endParaRPr lang="en-US"/>
          </a:p>
        </c:txPr>
        <c:crossAx val="-2040821272"/>
        <c:crosses val="autoZero"/>
        <c:auto val="1"/>
        <c:lblAlgn val="ctr"/>
        <c:lblOffset val="100"/>
        <c:noMultiLvlLbl val="0"/>
      </c:catAx>
      <c:valAx>
        <c:axId val="-204082127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-20408242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0"/>
          <c:y val="0.00378637779959162"/>
          <c:w val="1.0"/>
          <c:h val="0.263326686086011"/>
        </c:manualLayout>
      </c:layout>
      <c:overlay val="0"/>
      <c:txPr>
        <a:bodyPr/>
        <a:lstStyle/>
        <a:p>
          <a:pPr>
            <a:defRPr sz="18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COO is CIO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More than 5,000</c:v>
                </c:pt>
                <c:pt idx="1">
                  <c:v>From 2,500-4,999</c:v>
                </c:pt>
                <c:pt idx="2">
                  <c:v>From 1,000-2,499</c:v>
                </c:pt>
                <c:pt idx="3">
                  <c:v>From 500-999</c:v>
                </c:pt>
                <c:pt idx="4">
                  <c:v>From 250-499</c:v>
                </c:pt>
                <c:pt idx="5">
                  <c:v>Under 250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0.0</c:v>
                </c:pt>
                <c:pt idx="1">
                  <c:v>0.0144927536231884</c:v>
                </c:pt>
                <c:pt idx="2">
                  <c:v>0.0194174757281553</c:v>
                </c:pt>
                <c:pt idx="3">
                  <c:v>0.0188679245283019</c:v>
                </c:pt>
                <c:pt idx="4">
                  <c:v>0.0</c:v>
                </c:pt>
                <c:pt idx="5">
                  <c:v>0.0227272727272727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A82-448B-BA9B-51701E41B22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CIO Reports to COO</c:v>
                </c:pt>
              </c:strCache>
            </c:strRef>
          </c:tx>
          <c:spPr>
            <a:solidFill>
              <a:srgbClr val="FF3300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More than 5,000</c:v>
                </c:pt>
                <c:pt idx="1">
                  <c:v>From 2,500-4,999</c:v>
                </c:pt>
                <c:pt idx="2">
                  <c:v>From 1,000-2,499</c:v>
                </c:pt>
                <c:pt idx="3">
                  <c:v>From 500-999</c:v>
                </c:pt>
                <c:pt idx="4">
                  <c:v>From 250-499</c:v>
                </c:pt>
                <c:pt idx="5">
                  <c:v>Under 250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0.0</c:v>
                </c:pt>
                <c:pt idx="1">
                  <c:v>0.0144927536231884</c:v>
                </c:pt>
                <c:pt idx="2">
                  <c:v>0.00970873786407767</c:v>
                </c:pt>
                <c:pt idx="3">
                  <c:v>0.0</c:v>
                </c:pt>
                <c:pt idx="4">
                  <c:v>0.0</c:v>
                </c:pt>
                <c:pt idx="5">
                  <c:v>0.0227272727272727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A82-448B-BA9B-51701E41B22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COO Reports to CIO</c:v>
                </c:pt>
              </c:strCache>
            </c:strRef>
          </c:tx>
          <c:spPr>
            <a:solidFill>
              <a:srgbClr val="0033CC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More than 5,000</c:v>
                </c:pt>
                <c:pt idx="1">
                  <c:v>From 2,500-4,999</c:v>
                </c:pt>
                <c:pt idx="2">
                  <c:v>From 1,000-2,499</c:v>
                </c:pt>
                <c:pt idx="3">
                  <c:v>From 500-999</c:v>
                </c:pt>
                <c:pt idx="4">
                  <c:v>From 250-499</c:v>
                </c:pt>
                <c:pt idx="5">
                  <c:v>Under 250</c:v>
                </c:pt>
              </c:strCache>
            </c:strRef>
          </c:cat>
          <c:val>
            <c:numRef>
              <c:f>Sheet1!$D$2:$D$7</c:f>
              <c:numCache>
                <c:formatCode>0.0%</c:formatCode>
                <c:ptCount val="6"/>
                <c:pt idx="0">
                  <c:v>0.0615384615384615</c:v>
                </c:pt>
                <c:pt idx="1">
                  <c:v>0.0144927536231884</c:v>
                </c:pt>
                <c:pt idx="2">
                  <c:v>0.029126213592233</c:v>
                </c:pt>
                <c:pt idx="3">
                  <c:v>0.113207547169811</c:v>
                </c:pt>
                <c:pt idx="4">
                  <c:v>0.03125</c:v>
                </c:pt>
                <c:pt idx="5">
                  <c:v>0.0909090909090909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A82-448B-BA9B-51701E41B22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Collaborate - Peer to Peer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More than 5,000</c:v>
                </c:pt>
                <c:pt idx="1">
                  <c:v>From 2,500-4,999</c:v>
                </c:pt>
                <c:pt idx="2">
                  <c:v>From 1,000-2,499</c:v>
                </c:pt>
                <c:pt idx="3">
                  <c:v>From 500-999</c:v>
                </c:pt>
                <c:pt idx="4">
                  <c:v>From 250-499</c:v>
                </c:pt>
                <c:pt idx="5">
                  <c:v>Under 250</c:v>
                </c:pt>
              </c:strCache>
            </c:strRef>
          </c:cat>
          <c:val>
            <c:numRef>
              <c:f>Sheet1!$E$2:$E$7</c:f>
              <c:numCache>
                <c:formatCode>0.0%</c:formatCode>
                <c:ptCount val="6"/>
                <c:pt idx="0">
                  <c:v>0.676923076923077</c:v>
                </c:pt>
                <c:pt idx="1">
                  <c:v>0.652173913043479</c:v>
                </c:pt>
                <c:pt idx="2">
                  <c:v>0.611650485436893</c:v>
                </c:pt>
                <c:pt idx="3">
                  <c:v>0.547169811320755</c:v>
                </c:pt>
                <c:pt idx="4">
                  <c:v>0.625</c:v>
                </c:pt>
                <c:pt idx="5">
                  <c:v>0.431818181818182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A82-448B-BA9B-51701E41B22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No Direct Relationship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More than 5,000</c:v>
                </c:pt>
                <c:pt idx="1">
                  <c:v>From 2,500-4,999</c:v>
                </c:pt>
                <c:pt idx="2">
                  <c:v>From 1,000-2,499</c:v>
                </c:pt>
                <c:pt idx="3">
                  <c:v>From 500-999</c:v>
                </c:pt>
                <c:pt idx="4">
                  <c:v>From 250-499</c:v>
                </c:pt>
                <c:pt idx="5">
                  <c:v>Under 250</c:v>
                </c:pt>
              </c:strCache>
            </c:strRef>
          </c:cat>
          <c:val>
            <c:numRef>
              <c:f>Sheet1!$F$2:$F$7</c:f>
              <c:numCache>
                <c:formatCode>0.0%</c:formatCode>
                <c:ptCount val="6"/>
                <c:pt idx="0">
                  <c:v>0.261538461538462</c:v>
                </c:pt>
                <c:pt idx="1">
                  <c:v>0.304347826086957</c:v>
                </c:pt>
                <c:pt idx="2">
                  <c:v>0.330097087378641</c:v>
                </c:pt>
                <c:pt idx="3">
                  <c:v>0.320754716981132</c:v>
                </c:pt>
                <c:pt idx="4">
                  <c:v>0.34375</c:v>
                </c:pt>
                <c:pt idx="5">
                  <c:v>0.431818181818182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320-48B4-9BF6-63D3C3B269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40870440"/>
        <c:axId val="-2040866936"/>
      </c:barChart>
      <c:catAx>
        <c:axId val="-2040870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40866936"/>
        <c:crosses val="autoZero"/>
        <c:auto val="1"/>
        <c:lblAlgn val="ctr"/>
        <c:lblOffset val="100"/>
        <c:noMultiLvlLbl val="0"/>
      </c:catAx>
      <c:valAx>
        <c:axId val="-20408669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40870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077190996165301"/>
          <c:y val="0.923479870906356"/>
          <c:w val="0.800310078128868"/>
          <c:h val="0.05642219120932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0.07314</cdr:x>
      <cdr:y>0.0467</cdr:y>
    </cdr:from>
    <cdr:to>
      <cdr:x>0.48983</cdr:x>
      <cdr:y>0.32971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2908" y="203868"/>
          <a:ext cx="2352333" cy="123546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400" b="1" dirty="0"/>
            <a:t>Chief Online Officer</a:t>
          </a:r>
        </a:p>
        <a:p xmlns:a="http://schemas.openxmlformats.org/drawingml/2006/main">
          <a:pPr algn="ctr"/>
          <a:r>
            <a:rPr lang="en-US" sz="2400" b="1" dirty="0"/>
            <a:t>Respondents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0.04553</cdr:x>
      <cdr:y>0.04069</cdr:y>
    </cdr:from>
    <cdr:to>
      <cdr:x>0.97544</cdr:x>
      <cdr:y>0.16301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14913" y="230976"/>
          <a:ext cx="10515600" cy="6942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0.03206</cdr:x>
      <cdr:y>0</cdr:y>
    </cdr:from>
    <cdr:to>
      <cdr:x>0.98292</cdr:x>
      <cdr:y>0.18389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62513" y="0"/>
          <a:ext cx="10752666" cy="10437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>
            <a:defRPr sz="1800" b="1" i="0" u="none" strike="noStrike" kern="1200" baseline="0">
              <a:solidFill>
                <a:srgbClr val="FF6600"/>
              </a:solidFill>
              <a:latin typeface="+mn-lt"/>
              <a:ea typeface="+mn-ea"/>
              <a:cs typeface="+mn-cs"/>
            </a:defRPr>
          </a:pPr>
          <a:r>
            <a:rPr lang="en-US" sz="3600" dirty="0">
              <a:solidFill>
                <a:srgbClr val="FF6600"/>
              </a:solidFill>
            </a:rPr>
            <a:t>Emergence of the Chief Online Officer 2000-2019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rgbClr val="FF6600"/>
              </a:solidFill>
              <a:latin typeface="+mn-lt"/>
              <a:ea typeface="+mn-ea"/>
              <a:cs typeface="+mn-cs"/>
            </a:defRPr>
          </a:pPr>
          <a:r>
            <a:rPr lang="en-US" sz="2800" dirty="0">
              <a:solidFill>
                <a:srgbClr val="FF6600"/>
              </a:solidFill>
            </a:rPr>
            <a:t>(CHLOE 4 data: 367 Institutions Reporting)</a:t>
          </a:r>
        </a:p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73513-5BEE-B240-915D-CD3092A73426}" type="datetimeFigureOut">
              <a:rPr lang="en-US" smtClean="0"/>
              <a:t>10/9/19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F20B6-4929-2A41-837C-223EA1584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54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Community colleges are</a:t>
            </a:r>
            <a:r>
              <a:rPr lang="en-US" baseline="0" dirty="0"/>
              <a:t> least likely to exhibit peer to peer collaboration between COOs and CIOs. </a:t>
            </a:r>
            <a:r>
              <a:rPr lang="en-US" dirty="0"/>
              <a:t>Among</a:t>
            </a:r>
            <a:r>
              <a:rPr lang="en-US" baseline="0" dirty="0"/>
              <a:t> 4-year institutions, the larger their online enrollment, the more likely it is that the COO and CIO are collaborating peers. Ask audience: Which relationship prevails at your institution?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F20B6-4929-2A41-837C-223EA15840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58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F20B6-4929-2A41-837C-223EA15840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321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Dotted line separates</a:t>
            </a:r>
            <a:r>
              <a:rPr lang="en-US" baseline="0" dirty="0"/>
              <a:t> roles in which COOs take the lead from others in which they contribute. </a:t>
            </a:r>
            <a:r>
              <a:rPr lang="en-US" dirty="0"/>
              <a:t>Ask audience to identify additional overlaps and share the practices of their own institutions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F20B6-4929-2A41-837C-223EA15840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086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D64D38-740B-4143-AC65-384A0440D0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125" y="45561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CA52540-53B1-4F9A-9B57-DD1BD668A3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125" y="293528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2180DFF-03B4-4196-AEBC-F9CD1C7475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9625" y="6492875"/>
            <a:ext cx="1781176" cy="365125"/>
          </a:xfrm>
        </p:spPr>
        <p:txBody>
          <a:bodyPr/>
          <a:lstStyle>
            <a:lvl1pPr algn="ctr"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fld id="{4879B3C3-A2A0-4934-8D45-F81E7FC5DA70}" type="datetimeFigureOut">
              <a:rPr lang="en-US" smtClean="0"/>
              <a:pPr/>
              <a:t>10/9/19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86D8918-F756-45A3-8342-6B44516AB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1425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de-DE" dirty="0"/>
              <a:t>© 2019 Quality </a:t>
            </a:r>
            <a:r>
              <a:rPr lang="de-DE" dirty="0" err="1"/>
              <a:t>Matters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Eduventures</a:t>
            </a:r>
            <a:r>
              <a:rPr lang="de-DE" dirty="0"/>
              <a:t> Research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170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FBCF33-50F6-4C0B-91CA-D89BE0BAD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EF762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51745E-8FCA-4EA6-AB27-B0974F861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3724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B7DFCB-2347-45B8-80C6-6A3E2C5E5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7663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603AC8B-4CA9-42A1-A6C9-418427F29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22738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6669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0A6206-7E00-4E1A-9030-004775DD1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46CA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409145-286A-4DC5-9DF3-DDF28A2E07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8EA2F43-C806-4251-9FEF-543F7D8170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6395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5DD938-CB1D-4FF7-B6FC-B15A521E9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446CA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A9E4615-9ABA-49B8-954A-3BA882141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>
                <a:solidFill>
                  <a:srgbClr val="EF762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1902FE8-A058-4671-A267-866CE5836C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1E7361A-F08D-4094-8140-2D8B43E590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>
                <a:solidFill>
                  <a:srgbClr val="EF762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169086B-1657-4B07-9A0F-FC426D961C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412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DF7AAF-2BBF-4380-9A58-23F3D6D3F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5"/>
            <a:ext cx="105156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169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39540B-73CC-49AE-9C20-785089683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726281"/>
            <a:ext cx="3932237" cy="1600200"/>
          </a:xfrm>
        </p:spPr>
        <p:txBody>
          <a:bodyPr anchor="b">
            <a:normAutofit/>
          </a:bodyPr>
          <a:lstStyle>
            <a:lvl1pPr>
              <a:defRPr sz="4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E6B6DD9-C579-4256-A53A-AB5E9E899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152638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D3EEC68-B7AD-41A9-A7E2-A442FC8C6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0424" y="2428875"/>
            <a:ext cx="3932237" cy="397113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9926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with staff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93777" y="5848351"/>
            <a:ext cx="10204449" cy="77893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3200">
                <a:solidFill>
                  <a:schemeClr val="accent2"/>
                </a:solidFill>
                <a:latin typeface="+mn-lt"/>
                <a:cs typeface="Lato Regular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602318" y="2631018"/>
            <a:ext cx="1479549" cy="147743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/>
          <a:lstStyle>
            <a:lvl1pPr marL="0" indent="0">
              <a:buNone/>
              <a:defRPr sz="1600">
                <a:solidFill>
                  <a:schemeClr val="bg1"/>
                </a:solidFill>
                <a:latin typeface="Calibri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176184" y="2631018"/>
            <a:ext cx="1479549" cy="147743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/>
          <a:lstStyle>
            <a:lvl1pPr marL="0" indent="0">
              <a:buNone/>
              <a:defRPr sz="1600">
                <a:solidFill>
                  <a:schemeClr val="bg1"/>
                </a:solidFill>
                <a:latin typeface="Calibri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750051" y="2631018"/>
            <a:ext cx="1479549" cy="147743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/>
          <a:lstStyle>
            <a:lvl1pPr marL="0" indent="0">
              <a:buNone/>
              <a:defRPr sz="1600">
                <a:solidFill>
                  <a:schemeClr val="bg1"/>
                </a:solidFill>
                <a:latin typeface="Calibri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9323918" y="2631018"/>
            <a:ext cx="1479549" cy="147743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/>
          <a:lstStyle>
            <a:lvl1pPr marL="0" indent="0">
              <a:buNone/>
              <a:defRPr sz="1600">
                <a:solidFill>
                  <a:schemeClr val="bg1"/>
                </a:solidFill>
                <a:latin typeface="Calibri"/>
              </a:defRPr>
            </a:lvl1pPr>
          </a:lstStyle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1602318" y="4256618"/>
            <a:ext cx="1479549" cy="12065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Calibri"/>
              </a:defRPr>
            </a:lvl1pPr>
            <a:lvl2pPr marL="609585" indent="0">
              <a:buFontTx/>
              <a:buNone/>
              <a:defRPr sz="1600">
                <a:solidFill>
                  <a:schemeClr val="bg1"/>
                </a:solidFill>
                <a:latin typeface="Calibri"/>
              </a:defRPr>
            </a:lvl2pPr>
            <a:lvl3pPr marL="1219170" indent="0">
              <a:buFontTx/>
              <a:buNone/>
              <a:defRPr sz="1600">
                <a:solidFill>
                  <a:schemeClr val="bg1"/>
                </a:solidFill>
                <a:latin typeface="Calibri"/>
              </a:defRPr>
            </a:lvl3pPr>
            <a:lvl4pPr marL="1828754" indent="0">
              <a:buFontTx/>
              <a:buNone/>
              <a:defRPr sz="1600">
                <a:solidFill>
                  <a:schemeClr val="bg1"/>
                </a:solidFill>
                <a:latin typeface="Calibri"/>
              </a:defRPr>
            </a:lvl4pPr>
            <a:lvl5pPr marL="2438339" indent="0">
              <a:buFontTx/>
              <a:buNone/>
              <a:defRPr sz="1600">
                <a:solidFill>
                  <a:schemeClr val="bg1"/>
                </a:solidFill>
                <a:latin typeface="Calibri"/>
              </a:defRPr>
            </a:lvl5pPr>
          </a:lstStyle>
          <a:p>
            <a:pPr lvl="0"/>
            <a:r>
              <a:rPr lang="en-US" dirty="0"/>
              <a:t>Click to edit Master text 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176184" y="4256618"/>
            <a:ext cx="1479549" cy="12065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Calibri"/>
              </a:defRPr>
            </a:lvl1pPr>
            <a:lvl2pPr marL="609585" indent="0">
              <a:buFontTx/>
              <a:buNone/>
              <a:defRPr sz="1600">
                <a:solidFill>
                  <a:schemeClr val="bg1"/>
                </a:solidFill>
                <a:latin typeface="Calibri"/>
              </a:defRPr>
            </a:lvl2pPr>
            <a:lvl3pPr marL="1219170" indent="0">
              <a:buFontTx/>
              <a:buNone/>
              <a:defRPr sz="1600">
                <a:solidFill>
                  <a:schemeClr val="bg1"/>
                </a:solidFill>
                <a:latin typeface="Calibri"/>
              </a:defRPr>
            </a:lvl3pPr>
            <a:lvl4pPr marL="1828754" indent="0">
              <a:buFontTx/>
              <a:buNone/>
              <a:defRPr sz="1600">
                <a:solidFill>
                  <a:schemeClr val="bg1"/>
                </a:solidFill>
                <a:latin typeface="Calibri"/>
              </a:defRPr>
            </a:lvl4pPr>
            <a:lvl5pPr marL="2438339" indent="0">
              <a:buFontTx/>
              <a:buNone/>
              <a:defRPr sz="1600">
                <a:solidFill>
                  <a:schemeClr val="bg1"/>
                </a:solidFill>
                <a:latin typeface="Calibri"/>
              </a:defRPr>
            </a:lvl5pPr>
          </a:lstStyle>
          <a:p>
            <a:pPr lvl="0"/>
            <a:r>
              <a:rPr lang="en-US" dirty="0"/>
              <a:t>Click to edit Master text 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6750051" y="4256618"/>
            <a:ext cx="1479549" cy="12065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Calibri"/>
              </a:defRPr>
            </a:lvl1pPr>
            <a:lvl2pPr marL="609585" indent="0">
              <a:buFontTx/>
              <a:buNone/>
              <a:defRPr sz="1600">
                <a:solidFill>
                  <a:schemeClr val="bg1"/>
                </a:solidFill>
                <a:latin typeface="Calibri"/>
              </a:defRPr>
            </a:lvl2pPr>
            <a:lvl3pPr marL="1219170" indent="0">
              <a:buFontTx/>
              <a:buNone/>
              <a:defRPr sz="1600">
                <a:solidFill>
                  <a:schemeClr val="bg1"/>
                </a:solidFill>
                <a:latin typeface="Calibri"/>
              </a:defRPr>
            </a:lvl3pPr>
            <a:lvl4pPr marL="1828754" indent="0">
              <a:buFontTx/>
              <a:buNone/>
              <a:defRPr sz="1600">
                <a:solidFill>
                  <a:schemeClr val="bg1"/>
                </a:solidFill>
                <a:latin typeface="Calibri"/>
              </a:defRPr>
            </a:lvl4pPr>
            <a:lvl5pPr marL="2438339" indent="0">
              <a:buFontTx/>
              <a:buNone/>
              <a:defRPr sz="1600">
                <a:solidFill>
                  <a:schemeClr val="bg1"/>
                </a:solidFill>
                <a:latin typeface="Calibri"/>
              </a:defRPr>
            </a:lvl5pPr>
          </a:lstStyle>
          <a:p>
            <a:pPr lvl="0"/>
            <a:r>
              <a:rPr lang="en-US" dirty="0"/>
              <a:t>Click to edit Master text 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9323918" y="4256618"/>
            <a:ext cx="1479549" cy="12065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Calibri"/>
              </a:defRPr>
            </a:lvl1pPr>
            <a:lvl2pPr marL="609585" indent="0">
              <a:buFontTx/>
              <a:buNone/>
              <a:defRPr sz="1600">
                <a:solidFill>
                  <a:schemeClr val="bg1"/>
                </a:solidFill>
                <a:latin typeface="Calibri"/>
              </a:defRPr>
            </a:lvl2pPr>
            <a:lvl3pPr marL="1219170" indent="0">
              <a:buFontTx/>
              <a:buNone/>
              <a:defRPr sz="1600">
                <a:solidFill>
                  <a:schemeClr val="bg1"/>
                </a:solidFill>
                <a:latin typeface="Calibri"/>
              </a:defRPr>
            </a:lvl3pPr>
            <a:lvl4pPr marL="1828754" indent="0">
              <a:buFontTx/>
              <a:buNone/>
              <a:defRPr sz="1600">
                <a:solidFill>
                  <a:schemeClr val="bg1"/>
                </a:solidFill>
                <a:latin typeface="Calibri"/>
              </a:defRPr>
            </a:lvl4pPr>
            <a:lvl5pPr marL="2438339" indent="0">
              <a:buFontTx/>
              <a:buNone/>
              <a:defRPr sz="1600">
                <a:solidFill>
                  <a:schemeClr val="bg1"/>
                </a:solidFill>
                <a:latin typeface="Calibri"/>
              </a:defRPr>
            </a:lvl5pPr>
          </a:lstStyle>
          <a:p>
            <a:pPr lvl="0"/>
            <a:r>
              <a:rPr lang="en-US" dirty="0"/>
              <a:t>Click to edit Master text </a:t>
            </a:r>
          </a:p>
        </p:txBody>
      </p:sp>
    </p:spTree>
    <p:extLst>
      <p:ext uri="{BB962C8B-B14F-4D97-AF65-F5344CB8AC3E}">
        <p14:creationId xmlns:p14="http://schemas.microsoft.com/office/powerpoint/2010/main" val="4261552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9EDCF34-004C-456C-9BDC-5624160F6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3581ABF-A750-49FF-8810-DD600F279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56D40D-2D40-461D-B00C-2F78B6DC16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9B3C3-A2A0-4934-8D45-F81E7FC5DA70}" type="datetimeFigureOut">
              <a:rPr lang="en-US" smtClean="0"/>
              <a:t>10/9/19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0E22F0-B9BE-420C-9E14-F7F65D1864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© 2019 Quality </a:t>
            </a:r>
            <a:r>
              <a:rPr lang="de-DE" dirty="0" err="1"/>
              <a:t>Matters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Eduventures</a:t>
            </a:r>
            <a:r>
              <a:rPr lang="de-DE" dirty="0"/>
              <a:t> Research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C24353A-0FC2-41A2-9A6D-0536EC4CBC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35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7" r:id="rId7"/>
    <p:sldLayoutId id="214748365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rlegon@qualitymatters.org" TargetMode="External"/><Relationship Id="rId4" Type="http://schemas.openxmlformats.org/officeDocument/2006/relationships/hyperlink" Target="mailto:efredericksen@rochester.edu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rgarrett@eduventures.co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hyperlink" Target="http://idesignedu.org/" TargetMode="External"/><Relationship Id="rId6" Type="http://schemas.openxmlformats.org/officeDocument/2006/relationships/image" Target="../media/image14.png"/><Relationship Id="rId7" Type="http://schemas.openxmlformats.org/officeDocument/2006/relationships/hyperlink" Target="http://extensionengine.org" TargetMode="External"/><Relationship Id="rId8" Type="http://schemas.openxmlformats.org/officeDocument/2006/relationships/image" Target="../media/image15.png"/><Relationship Id="rId9" Type="http://schemas.openxmlformats.org/officeDocument/2006/relationships/hyperlink" Target="http://instructionalconnections.com/" TargetMode="External"/><Relationship Id="rId10" Type="http://schemas.openxmlformats.org/officeDocument/2006/relationships/image" Target="../media/image16.png"/><Relationship Id="rId11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0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7515F1-A912-4928-87F0-1BCD1B1A6C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124" y="455613"/>
            <a:ext cx="9908765" cy="1961708"/>
          </a:xfrm>
        </p:spPr>
        <p:txBody>
          <a:bodyPr>
            <a:normAutofit fontScale="90000"/>
          </a:bodyPr>
          <a:lstStyle/>
          <a:p>
            <a:r>
              <a:rPr lang="en-US" dirty="0"/>
              <a:t>The Evolving Relationship Between</a:t>
            </a:r>
            <a:br>
              <a:rPr lang="en-US" dirty="0"/>
            </a:br>
            <a:r>
              <a:rPr lang="en-US" dirty="0"/>
              <a:t>IT and Online Learning Leadership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59E0EE9-0655-42A9-8455-EF00DEF1FB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125" y="2935287"/>
            <a:ext cx="10184204" cy="2082947"/>
          </a:xfrm>
        </p:spPr>
        <p:txBody>
          <a:bodyPr>
            <a:normAutofit/>
          </a:bodyPr>
          <a:lstStyle/>
          <a:p>
            <a:r>
              <a:rPr lang="en-US" sz="2800" b="1" i="1" dirty="0"/>
              <a:t>Results of the CHLOE Surveys</a:t>
            </a:r>
          </a:p>
          <a:p>
            <a:pPr algn="l"/>
            <a:r>
              <a:rPr lang="en-US" sz="2800" dirty="0"/>
              <a:t>Richard Garrett, Chief Research Officer, Eduventures Research</a:t>
            </a:r>
          </a:p>
          <a:p>
            <a:pPr algn="l"/>
            <a:r>
              <a:rPr lang="en-US" sz="2800" dirty="0"/>
              <a:t>Ron Legon, Executive Director Emeritus, Quality Matters</a:t>
            </a:r>
          </a:p>
          <a:p>
            <a:pPr algn="l"/>
            <a:r>
              <a:rPr lang="en-US" sz="2800" dirty="0"/>
              <a:t>Eric </a:t>
            </a:r>
            <a:r>
              <a:rPr lang="en-US" sz="2800" dirty="0" err="1"/>
              <a:t>Fredericksen</a:t>
            </a:r>
            <a:r>
              <a:rPr lang="en-US" sz="2800" dirty="0"/>
              <a:t>, Associate VP for Online Learning, U of </a:t>
            </a:r>
            <a:r>
              <a:rPr lang="en-US" sz="2800" dirty="0">
                <a:solidFill>
                  <a:schemeClr val="bg1"/>
                </a:solidFill>
              </a:rPr>
              <a:t>Roche</a:t>
            </a:r>
            <a:r>
              <a:rPr lang="en-US" sz="2800" dirty="0">
                <a:solidFill>
                  <a:schemeClr val="tx1"/>
                </a:solidFill>
              </a:rPr>
              <a:t>ster</a:t>
            </a:r>
          </a:p>
          <a:p>
            <a:pPr algn="l"/>
            <a:endParaRPr lang="en-US" sz="2800" dirty="0"/>
          </a:p>
        </p:txBody>
      </p:sp>
      <p:pic>
        <p:nvPicPr>
          <p:cNvPr id="4" name="Picture 3" descr="Screen Shot 2019-02-03 at 10.39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29" y="5084530"/>
            <a:ext cx="27305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224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Your Questions and Comments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1966" y="1879924"/>
            <a:ext cx="1143000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Thank You!</a:t>
            </a:r>
          </a:p>
          <a:p>
            <a:pPr algn="ctr"/>
            <a:endParaRPr lang="en-US" sz="4000" b="1" dirty="0"/>
          </a:p>
          <a:p>
            <a:r>
              <a:rPr lang="en-US" sz="2800" dirty="0"/>
              <a:t>Richard Garrett, Chief Research Officer, </a:t>
            </a:r>
            <a:r>
              <a:rPr lang="en-US" sz="2800" dirty="0" err="1"/>
              <a:t>Eduventures</a:t>
            </a:r>
            <a:r>
              <a:rPr lang="en-US" sz="2800" dirty="0"/>
              <a:t> Research, </a:t>
            </a:r>
            <a:r>
              <a:rPr lang="en-US" sz="2800" dirty="0">
                <a:hlinkClick r:id="rId2"/>
              </a:rPr>
              <a:t>rgarrett@eduventures.com</a:t>
            </a:r>
            <a:endParaRPr lang="en-US" sz="2800" dirty="0"/>
          </a:p>
          <a:p>
            <a:r>
              <a:rPr lang="en-US" sz="2800" dirty="0"/>
              <a:t>Ron Legon, Executive Director Emeritus, Quality Matters, </a:t>
            </a:r>
            <a:r>
              <a:rPr lang="en-US" sz="2800" dirty="0">
                <a:hlinkClick r:id="rId3"/>
              </a:rPr>
              <a:t>rlegon@qualitymatters.org</a:t>
            </a:r>
            <a:endParaRPr lang="en-US" sz="2800" dirty="0"/>
          </a:p>
          <a:p>
            <a:r>
              <a:rPr lang="en-US" sz="2800" dirty="0"/>
              <a:t>Eric </a:t>
            </a:r>
            <a:r>
              <a:rPr lang="en-US" sz="2800" dirty="0" err="1"/>
              <a:t>Fredericksen</a:t>
            </a:r>
            <a:r>
              <a:rPr lang="en-US" sz="2800" dirty="0"/>
              <a:t>, Associate VP for Online Learning, U of Rochester </a:t>
            </a:r>
            <a:r>
              <a:rPr lang="en-US" sz="2800" dirty="0">
                <a:hlinkClick r:id="rId4"/>
              </a:rPr>
              <a:t>eric.fredericksen@rochester.edu</a:t>
            </a:r>
            <a:endParaRPr lang="en-US" sz="2800" dirty="0"/>
          </a:p>
          <a:p>
            <a:r>
              <a:rPr lang="en-US" sz="2800" dirty="0"/>
              <a:t> 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82706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9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38897" y="152803"/>
            <a:ext cx="11109503" cy="874263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CHLOE Partners and Sponsors</a:t>
            </a:r>
          </a:p>
          <a:p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" name="Picture 19" descr="Macintosh HD:Users:ronaldlegon:Desktop:Screen Shot 2019-02-03 at 10.39.38 A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53" y="1626949"/>
            <a:ext cx="5097269" cy="1707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Macintosh HD:Users:ronaldlegon:Desktop:Screen Shot 2019-02-03 at 10.39.15 AM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031" y="2276472"/>
            <a:ext cx="1363980" cy="1095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Macintosh HD:Users:ronaldlegon:Desktop:Screen Shot 2019-02-03 at 10.38.50 AM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920" y="2257847"/>
            <a:ext cx="1900767" cy="1114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hlinkClick r:id="rId5"/>
            <a:extLst>
              <a:ext uri="{FF2B5EF4-FFF2-40B4-BE49-F238E27FC236}">
                <a16:creationId xmlns:a16="http://schemas.microsoft.com/office/drawing/2014/main" xmlns="" id="{26C90278-AADE-334B-8E3C-3E93F5A624E2}"/>
              </a:ext>
            </a:extLst>
          </p:cNvPr>
          <p:cNvPicPr/>
          <p:nvPr/>
        </p:nvPicPr>
        <p:blipFill rotWithShape="1">
          <a:blip r:embed="rId6"/>
          <a:srcRect b="7866"/>
          <a:stretch/>
        </p:blipFill>
        <p:spPr>
          <a:xfrm>
            <a:off x="342510" y="4572000"/>
            <a:ext cx="4677833" cy="1495778"/>
          </a:xfrm>
          <a:prstGeom prst="rect">
            <a:avLst/>
          </a:prstGeom>
        </p:spPr>
      </p:pic>
      <p:pic>
        <p:nvPicPr>
          <p:cNvPr id="24" name="Picture 23">
            <a:hlinkClick r:id="rId7"/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5460150" y="5360512"/>
            <a:ext cx="2940473" cy="748453"/>
          </a:xfrm>
          <a:prstGeom prst="rect">
            <a:avLst/>
          </a:prstGeom>
        </p:spPr>
      </p:pic>
      <p:pic>
        <p:nvPicPr>
          <p:cNvPr id="25" name="Picture 24">
            <a:hlinkClick r:id="rId9"/>
            <a:extLst>
              <a:ext uri="{FF2B5EF4-FFF2-40B4-BE49-F238E27FC236}">
                <a16:creationId xmlns:a16="http://schemas.microsoft.com/office/drawing/2014/main" xmlns="" id="{AF6D52EB-BFE0-BA4E-9AE4-2BC9E2BD7FEF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8685237" y="5278883"/>
            <a:ext cx="3078480" cy="8339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25710" y="1626951"/>
            <a:ext cx="4408621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</a:rPr>
              <a:t>CHLOE Partners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7177" y="3880061"/>
            <a:ext cx="4677833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</a:rPr>
              <a:t>Platinum Sponsor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91523" y="4246105"/>
            <a:ext cx="3844999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</a:rPr>
              <a:t>Sponsors</a:t>
            </a:r>
          </a:p>
        </p:txBody>
      </p:sp>
      <p:pic>
        <p:nvPicPr>
          <p:cNvPr id="5" name="Picture 4" descr="Screen Shot 2019-10-09 at 1.06.20 PM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65" y="6389510"/>
            <a:ext cx="760741" cy="3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490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4000"/>
            <a:ext cx="10515600" cy="948268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6600"/>
                </a:solidFill>
                <a:latin typeface="+mn-lt"/>
              </a:rPr>
              <a:t>CHLOE Survey Sample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9695151"/>
              </p:ext>
            </p:extLst>
          </p:nvPr>
        </p:nvGraphicFramePr>
        <p:xfrm>
          <a:off x="247492" y="1270001"/>
          <a:ext cx="5645308" cy="4365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9327020"/>
              </p:ext>
            </p:extLst>
          </p:nvPr>
        </p:nvGraphicFramePr>
        <p:xfrm>
          <a:off x="6146799" y="1276941"/>
          <a:ext cx="5909733" cy="4361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75428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982435745"/>
              </p:ext>
            </p:extLst>
          </p:nvPr>
        </p:nvGraphicFramePr>
        <p:xfrm>
          <a:off x="382554" y="260091"/>
          <a:ext cx="11308300" cy="5676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1104625" y="1972867"/>
            <a:ext cx="4067507" cy="1200329"/>
          </a:xfrm>
          <a:prstGeom prst="rect">
            <a:avLst/>
          </a:prstGeom>
          <a:solidFill>
            <a:schemeClr val="lt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15% established </a:t>
            </a:r>
            <a:r>
              <a:rPr lang="en-US" u="sng" dirty="0"/>
              <a:t>before 2001</a:t>
            </a:r>
            <a:endParaRPr lang="en-US" dirty="0"/>
          </a:p>
          <a:p>
            <a:r>
              <a:rPr lang="en-US" dirty="0"/>
              <a:t>   2.3% annual increase from </a:t>
            </a:r>
            <a:r>
              <a:rPr lang="en-US" u="sng" dirty="0"/>
              <a:t>2001 – 2009</a:t>
            </a:r>
            <a:endParaRPr lang="en-US" dirty="0"/>
          </a:p>
          <a:p>
            <a:r>
              <a:rPr lang="en-US" dirty="0"/>
              <a:t>   5.8% annual increase from </a:t>
            </a:r>
            <a:r>
              <a:rPr lang="en-US" u="sng" dirty="0"/>
              <a:t>2010 – 2018</a:t>
            </a:r>
          </a:p>
          <a:p>
            <a:r>
              <a:rPr lang="en-US" dirty="0"/>
              <a:t>   1.6% do not have a COO   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4198BB7-1318-491D-B04D-99BFB724AC88}"/>
              </a:ext>
            </a:extLst>
          </p:cNvPr>
          <p:cNvSpPr txBox="1"/>
          <p:nvPr/>
        </p:nvSpPr>
        <p:spPr>
          <a:xfrm>
            <a:off x="4760119" y="6259355"/>
            <a:ext cx="2671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CHLOE 4 Survey</a:t>
            </a:r>
          </a:p>
        </p:txBody>
      </p:sp>
    </p:spTree>
    <p:extLst>
      <p:ext uri="{BB962C8B-B14F-4D97-AF65-F5344CB8AC3E}">
        <p14:creationId xmlns:p14="http://schemas.microsoft.com/office/powerpoint/2010/main" val="1188403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8433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Is the Role of the Chief Online Officer Expanding?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726665458"/>
              </p:ext>
            </p:extLst>
          </p:nvPr>
        </p:nvGraphicFramePr>
        <p:xfrm>
          <a:off x="806417" y="1410904"/>
          <a:ext cx="10543886" cy="4434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02B2DFF-389D-4B09-B530-0EFEE89CC093}"/>
              </a:ext>
            </a:extLst>
          </p:cNvPr>
          <p:cNvSpPr txBox="1"/>
          <p:nvPr/>
        </p:nvSpPr>
        <p:spPr>
          <a:xfrm>
            <a:off x="4760119" y="6259355"/>
            <a:ext cx="2671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CHLOE 4 Survey</a:t>
            </a:r>
          </a:p>
        </p:txBody>
      </p:sp>
    </p:spTree>
    <p:extLst>
      <p:ext uri="{BB962C8B-B14F-4D97-AF65-F5344CB8AC3E}">
        <p14:creationId xmlns:p14="http://schemas.microsoft.com/office/powerpoint/2010/main" val="2636317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467" y="128060"/>
            <a:ext cx="11709400" cy="87100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latin typeface="+mn-lt"/>
              </a:rPr>
              <a:t>The COO/CIO Relationship by Model </a:t>
            </a:r>
            <a:r>
              <a:rPr lang="en-US" sz="2400" dirty="0">
                <a:latin typeface="+mn-lt"/>
              </a:rPr>
              <a:t>(359 COOs in the CHLOE Sample) 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791151019"/>
              </p:ext>
            </p:extLst>
          </p:nvPr>
        </p:nvGraphicFramePr>
        <p:xfrm>
          <a:off x="355601" y="914400"/>
          <a:ext cx="11565466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1504458-4789-4EBD-B2EC-2C49E6D9877C}"/>
              </a:ext>
            </a:extLst>
          </p:cNvPr>
          <p:cNvSpPr txBox="1"/>
          <p:nvPr/>
        </p:nvSpPr>
        <p:spPr>
          <a:xfrm>
            <a:off x="4760119" y="6259355"/>
            <a:ext cx="2671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CHLOE 4 Survey</a:t>
            </a:r>
          </a:p>
        </p:txBody>
      </p:sp>
    </p:spTree>
    <p:extLst>
      <p:ext uri="{BB962C8B-B14F-4D97-AF65-F5344CB8AC3E}">
        <p14:creationId xmlns:p14="http://schemas.microsoft.com/office/powerpoint/2010/main" val="2545844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59FE99-B25D-4C9D-BAB3-07A1B486F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4" y="130718"/>
            <a:ext cx="11294534" cy="1083087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latin typeface="+mn-lt"/>
              </a:rPr>
              <a:t>Modest positive relationship between close COO-CIO connection and online enrollment scale. Should link be stronger?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3264C0BD-438B-4FE3-9578-DF547FC018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0314804"/>
              </p:ext>
            </p:extLst>
          </p:nvPr>
        </p:nvGraphicFramePr>
        <p:xfrm>
          <a:off x="989929" y="1083088"/>
          <a:ext cx="10683759" cy="5055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334739E-C25B-49C7-949C-2E7BC91C3458}"/>
              </a:ext>
            </a:extLst>
          </p:cNvPr>
          <p:cNvSpPr txBox="1"/>
          <p:nvPr/>
        </p:nvSpPr>
        <p:spPr>
          <a:xfrm>
            <a:off x="3956051" y="6150871"/>
            <a:ext cx="47515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/>
              <a:t>How does Chief Online Officer relate to CIO?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D25849E-70E0-46DE-8FF4-8CD75A22C50E}"/>
              </a:ext>
            </a:extLst>
          </p:cNvPr>
          <p:cNvSpPr txBox="1"/>
          <p:nvPr/>
        </p:nvSpPr>
        <p:spPr>
          <a:xfrm rot="16200000">
            <a:off x="-1154854" y="3134693"/>
            <a:ext cx="3688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/>
              <a:t>“Distance-Exclusive and “Some Distance” Students- undergraduate and graduate (2017)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1E1715-36EE-4CA1-9AE0-7DD3DB821C22}"/>
              </a:ext>
            </a:extLst>
          </p:cNvPr>
          <p:cNvSpPr txBox="1"/>
          <p:nvPr/>
        </p:nvSpPr>
        <p:spPr>
          <a:xfrm>
            <a:off x="4938713" y="6489425"/>
            <a:ext cx="2671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CHLOE 4 Survey</a:t>
            </a:r>
          </a:p>
        </p:txBody>
      </p:sp>
    </p:spTree>
    <p:extLst>
      <p:ext uri="{BB962C8B-B14F-4D97-AF65-F5344CB8AC3E}">
        <p14:creationId xmlns:p14="http://schemas.microsoft.com/office/powerpoint/2010/main" val="3277808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13" y="234408"/>
            <a:ext cx="11748400" cy="717963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COO Relationship to the CIO by Carnegie Classification</a:t>
            </a:r>
            <a:endParaRPr lang="en-US" sz="3200" dirty="0">
              <a:latin typeface="+mn-lt"/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xmlns="" id="{B8CCB3E8-CE19-0F4B-81D7-7B23CF43AB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4538987"/>
              </p:ext>
            </p:extLst>
          </p:nvPr>
        </p:nvGraphicFramePr>
        <p:xfrm>
          <a:off x="762070" y="1520825"/>
          <a:ext cx="11023530" cy="2606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Worksheet" r:id="rId3" imgW="16179800" imgH="8623300" progId="Excel.Sheet.8">
                  <p:embed/>
                </p:oleObj>
              </mc:Choice>
              <mc:Fallback>
                <p:oleObj name="Worksheet" r:id="rId3" imgW="16179800" imgH="8623300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70" y="1520825"/>
                        <a:ext cx="11023530" cy="26061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CA9EF33-C9DB-FD4E-8232-FCC661F5EC74}"/>
              </a:ext>
            </a:extLst>
          </p:cNvPr>
          <p:cNvSpPr/>
          <p:nvPr/>
        </p:nvSpPr>
        <p:spPr>
          <a:xfrm>
            <a:off x="4536688" y="5601065"/>
            <a:ext cx="17764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χ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(8, n=366) = 39.202, p&lt;.001 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xmlns="" id="{B8CCB3E8-CE19-0F4B-81D7-7B23CF43AB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4178017"/>
              </p:ext>
            </p:extLst>
          </p:nvPr>
        </p:nvGraphicFramePr>
        <p:xfrm>
          <a:off x="134471" y="871851"/>
          <a:ext cx="11860305" cy="5247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Worksheet" r:id="rId5" imgW="37896800" imgH="17018000" progId="Excel.Sheet.8">
                  <p:embed/>
                </p:oleObj>
              </mc:Choice>
              <mc:Fallback>
                <p:oleObj name="Worksheet" r:id="rId5" imgW="37896800" imgH="17018000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471" y="871851"/>
                        <a:ext cx="11860305" cy="52473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618AECE-4F41-4339-8570-4CB3C8F4A545}"/>
              </a:ext>
            </a:extLst>
          </p:cNvPr>
          <p:cNvSpPr txBox="1"/>
          <p:nvPr/>
        </p:nvSpPr>
        <p:spPr>
          <a:xfrm>
            <a:off x="4760119" y="6259355"/>
            <a:ext cx="2671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CHLOE 4 Survey</a:t>
            </a:r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xmlns="" id="{B8CCB3E8-CE19-0F4B-81D7-7B23CF43AB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9437260"/>
              </p:ext>
            </p:extLst>
          </p:nvPr>
        </p:nvGraphicFramePr>
        <p:xfrm>
          <a:off x="180975" y="844550"/>
          <a:ext cx="11847513" cy="5307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Worksheet" r:id="rId7" imgW="22631400" imgH="12242800" progId="Excel.Sheet.8">
                  <p:embed/>
                </p:oleObj>
              </mc:Choice>
              <mc:Fallback>
                <p:oleObj name="Worksheet" r:id="rId7" imgW="22631400" imgH="12242800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" y="844550"/>
                        <a:ext cx="11847513" cy="530789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9605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169333"/>
            <a:ext cx="11870267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+mn-lt"/>
              </a:rPr>
              <a:t>Roles Reported by 49%+ of COOs</a:t>
            </a:r>
            <a:r>
              <a:rPr lang="en-US" sz="4000" dirty="0">
                <a:latin typeface="+mn-lt"/>
              </a:rPr>
              <a:t> </a:t>
            </a:r>
            <a:r>
              <a:rPr lang="mr-IN" sz="4000" dirty="0">
                <a:latin typeface="+mn-lt"/>
              </a:rPr>
              <a:t>–</a:t>
            </a:r>
            <a:r>
              <a:rPr lang="en-US" sz="4000" dirty="0">
                <a:latin typeface="+mn-lt"/>
              </a:rPr>
              <a:t> Possible CIO Overlaps? </a:t>
            </a:r>
            <a:r>
              <a:rPr lang="en-US" sz="2000" dirty="0">
                <a:latin typeface="+mn-lt"/>
              </a:rPr>
              <a:t>	</a:t>
            </a:r>
            <a:endParaRPr lang="en-US" sz="31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29733"/>
            <a:ext cx="10515600" cy="5503334"/>
          </a:xfrm>
        </p:spPr>
        <p:txBody>
          <a:bodyPr numCol="2">
            <a:no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Faculty Training</a:t>
            </a:r>
          </a:p>
          <a:p>
            <a:r>
              <a:rPr lang="en-US" sz="2400" dirty="0"/>
              <a:t>Instructional Design </a:t>
            </a:r>
          </a:p>
          <a:p>
            <a:r>
              <a:rPr lang="en-US" sz="2400" dirty="0"/>
              <a:t>Quality Assurance </a:t>
            </a:r>
          </a:p>
          <a:p>
            <a:r>
              <a:rPr lang="en-US" sz="2400" dirty="0">
                <a:solidFill>
                  <a:srgbClr val="FF6600"/>
                </a:solidFill>
              </a:rPr>
              <a:t>Online Policies</a:t>
            </a:r>
          </a:p>
          <a:p>
            <a:r>
              <a:rPr lang="en-US" sz="2400" dirty="0">
                <a:solidFill>
                  <a:srgbClr val="FF6600"/>
                </a:solidFill>
              </a:rPr>
              <a:t>LMS Support &amp; Admin</a:t>
            </a:r>
          </a:p>
          <a:p>
            <a:r>
              <a:rPr lang="en-US" sz="2400" dirty="0"/>
              <a:t>Course Development</a:t>
            </a:r>
          </a:p>
          <a:p>
            <a:r>
              <a:rPr lang="en-US" sz="2400" dirty="0"/>
              <a:t>Coordination w. Academic Units</a:t>
            </a:r>
          </a:p>
          <a:p>
            <a:r>
              <a:rPr lang="en-US" sz="2400" dirty="0"/>
              <a:t>External Representation</a:t>
            </a:r>
          </a:p>
          <a:p>
            <a:r>
              <a:rPr lang="en-US" sz="2400" dirty="0">
                <a:solidFill>
                  <a:srgbClr val="FF6600"/>
                </a:solidFill>
              </a:rPr>
              <a:t>Budgeting of Online</a:t>
            </a:r>
          </a:p>
          <a:p>
            <a:r>
              <a:rPr lang="en-US" sz="2400" dirty="0">
                <a:solidFill>
                  <a:srgbClr val="FF6600"/>
                </a:solidFill>
              </a:rPr>
              <a:t>Student Orientation </a:t>
            </a:r>
          </a:p>
          <a:p>
            <a:r>
              <a:rPr lang="en-US" sz="2400" dirty="0">
                <a:solidFill>
                  <a:srgbClr val="FF6600"/>
                </a:solidFill>
              </a:rPr>
              <a:t>Strategic Planning</a:t>
            </a:r>
          </a:p>
          <a:p>
            <a:r>
              <a:rPr lang="en-US" sz="2400" dirty="0">
                <a:solidFill>
                  <a:srgbClr val="FF6600"/>
                </a:solidFill>
              </a:rPr>
              <a:t>Selection of LMS &amp; Online Tools</a:t>
            </a:r>
          </a:p>
          <a:p>
            <a:r>
              <a:rPr lang="en-US" sz="2400" dirty="0">
                <a:solidFill>
                  <a:srgbClr val="FF6600"/>
                </a:solidFill>
              </a:rPr>
              <a:t>Online Support Services</a:t>
            </a:r>
          </a:p>
          <a:p>
            <a:r>
              <a:rPr lang="en-US" sz="2400" dirty="0"/>
              <a:t>Regulatory Compliance</a:t>
            </a:r>
          </a:p>
          <a:p>
            <a:r>
              <a:rPr lang="en-US" sz="2400" dirty="0">
                <a:solidFill>
                  <a:srgbClr val="FF6600"/>
                </a:solidFill>
              </a:rPr>
              <a:t>Contracting with External Providers</a:t>
            </a:r>
          </a:p>
          <a:p>
            <a:r>
              <a:rPr lang="en-US" sz="2400" dirty="0">
                <a:solidFill>
                  <a:srgbClr val="FF6600"/>
                </a:solidFill>
              </a:rPr>
              <a:t>Data Gathering &amp; Reporting</a:t>
            </a:r>
          </a:p>
          <a:p>
            <a:r>
              <a:rPr lang="en-US" sz="2400" dirty="0">
                <a:solidFill>
                  <a:srgbClr val="FF6600"/>
                </a:solidFill>
              </a:rPr>
              <a:t>Online Technical Support</a:t>
            </a:r>
          </a:p>
          <a:p>
            <a:r>
              <a:rPr lang="en-US" sz="2400" dirty="0"/>
              <a:t>Online Program Development</a:t>
            </a:r>
          </a:p>
          <a:p>
            <a:r>
              <a:rPr lang="en-US" sz="2400" dirty="0"/>
              <a:t>Intellectual Property Protection</a:t>
            </a:r>
          </a:p>
          <a:p>
            <a:r>
              <a:rPr lang="en-US" sz="2400" dirty="0"/>
              <a:t>Market Research</a:t>
            </a:r>
          </a:p>
          <a:p>
            <a:r>
              <a:rPr lang="en-US" sz="2400" dirty="0">
                <a:solidFill>
                  <a:srgbClr val="FF6600"/>
                </a:solidFill>
              </a:rPr>
              <a:t>Accessibility Issues</a:t>
            </a:r>
          </a:p>
          <a:p>
            <a:r>
              <a:rPr lang="en-US" sz="2400" dirty="0">
                <a:solidFill>
                  <a:srgbClr val="FF6600"/>
                </a:solidFill>
              </a:rPr>
              <a:t>On-Campus Technology</a:t>
            </a:r>
          </a:p>
          <a:p>
            <a:r>
              <a:rPr lang="en-US" sz="2400" dirty="0"/>
              <a:t>OER Policy &amp; Support</a:t>
            </a:r>
          </a:p>
          <a:p>
            <a:r>
              <a:rPr lang="en-US" sz="2400" dirty="0"/>
              <a:t>Marketing of Online Programs </a:t>
            </a:r>
          </a:p>
          <a:p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63600" y="5384800"/>
            <a:ext cx="4605867" cy="33867"/>
          </a:xfrm>
          <a:prstGeom prst="line">
            <a:avLst/>
          </a:prstGeom>
          <a:ln w="57150" cmpd="sng">
            <a:solidFill>
              <a:srgbClr val="000000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093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9334"/>
            <a:ext cx="10515600" cy="1337734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+mn-lt"/>
              </a:rPr>
              <a:t>CIO/COO Relations as Indicator of </a:t>
            </a:r>
            <a:br>
              <a:rPr lang="en-US" sz="3600" dirty="0">
                <a:latin typeface="+mn-lt"/>
              </a:rPr>
            </a:br>
            <a:r>
              <a:rPr lang="en-US" sz="3600" dirty="0">
                <a:latin typeface="+mn-lt"/>
              </a:rPr>
              <a:t>IT/Online Learning Collaboration and Coordination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872844" cy="4351338"/>
          </a:xfrm>
        </p:spPr>
        <p:txBody>
          <a:bodyPr>
            <a:normAutofit/>
          </a:bodyPr>
          <a:lstStyle/>
          <a:p>
            <a:r>
              <a:rPr lang="en-US" dirty="0"/>
              <a:t>What is the </a:t>
            </a:r>
            <a:r>
              <a:rPr lang="en-US" i="1" dirty="0"/>
              <a:t>current </a:t>
            </a:r>
            <a:r>
              <a:rPr lang="en-US" dirty="0"/>
              <a:t>relationship between Online Learning and Information Technology management at your institution? </a:t>
            </a:r>
          </a:p>
          <a:p>
            <a:pPr lvl="1"/>
            <a:r>
              <a:rPr lang="en-US" dirty="0"/>
              <a:t>Combined under one head</a:t>
            </a:r>
          </a:p>
          <a:p>
            <a:pPr lvl="1"/>
            <a:r>
              <a:rPr lang="en-US" dirty="0"/>
              <a:t>Separate management that routinely collaborate </a:t>
            </a:r>
            <a:r>
              <a:rPr lang="en-US" dirty="0" smtClean="0"/>
              <a:t>on overlapping </a:t>
            </a:r>
            <a:r>
              <a:rPr lang="en-US" dirty="0"/>
              <a:t>responsibilities</a:t>
            </a:r>
          </a:p>
          <a:p>
            <a:pPr lvl="1"/>
            <a:r>
              <a:rPr lang="en-US" dirty="0"/>
              <a:t>Separate management that seldom collaborate</a:t>
            </a:r>
          </a:p>
          <a:p>
            <a:pPr lvl="1"/>
            <a:r>
              <a:rPr lang="en-US" dirty="0"/>
              <a:t>Other?</a:t>
            </a:r>
          </a:p>
          <a:p>
            <a:r>
              <a:rPr lang="en-US" dirty="0"/>
              <a:t>What are the pros and cons of the current relationship?</a:t>
            </a:r>
          </a:p>
          <a:p>
            <a:r>
              <a:rPr lang="en-US" dirty="0"/>
              <a:t>What do you see as the </a:t>
            </a:r>
            <a:r>
              <a:rPr lang="en-US" i="1" dirty="0"/>
              <a:t>most desirable </a:t>
            </a:r>
            <a:r>
              <a:rPr lang="en-US" dirty="0"/>
              <a:t>form of relationship?</a:t>
            </a:r>
          </a:p>
        </p:txBody>
      </p:sp>
    </p:spTree>
    <p:extLst>
      <p:ext uri="{BB962C8B-B14F-4D97-AF65-F5344CB8AC3E}">
        <p14:creationId xmlns:p14="http://schemas.microsoft.com/office/powerpoint/2010/main" val="2835068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27172</TotalTime>
  <Words>523</Words>
  <Application>Microsoft Macintosh PowerPoint</Application>
  <PresentationFormat>Custom</PresentationFormat>
  <Paragraphs>83</Paragraphs>
  <Slides>11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Worksheet</vt:lpstr>
      <vt:lpstr>The Evolving Relationship Between IT and Online Learning Leadership</vt:lpstr>
      <vt:lpstr>CHLOE Survey Sample</vt:lpstr>
      <vt:lpstr>PowerPoint Presentation</vt:lpstr>
      <vt:lpstr>Is the Role of the Chief Online Officer Expanding?</vt:lpstr>
      <vt:lpstr>The COO/CIO Relationship by Model (359 COOs in the CHLOE Sample) </vt:lpstr>
      <vt:lpstr>Modest positive relationship between close COO-CIO connection and online enrollment scale. Should link be stronger?</vt:lpstr>
      <vt:lpstr>COO Relationship to the CIO by Carnegie Classification</vt:lpstr>
      <vt:lpstr>Roles Reported by 49%+ of COOs – Possible CIO Overlaps?  </vt:lpstr>
      <vt:lpstr>CIO/COO Relations as Indicator of  IT/Online Learning Collaboration and Coordination</vt:lpstr>
      <vt:lpstr>Your Questions and Comments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Berg</dc:creator>
  <cp:lastModifiedBy>Ronald Legon</cp:lastModifiedBy>
  <cp:revision>95</cp:revision>
  <dcterms:created xsi:type="dcterms:W3CDTF">2019-03-25T21:23:33Z</dcterms:created>
  <dcterms:modified xsi:type="dcterms:W3CDTF">2019-10-10T14:40:50Z</dcterms:modified>
</cp:coreProperties>
</file>