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3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9AEE-CEF2-4443-B98D-3D2068212DA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D1286-2196-47D3-BD17-CDAAC9239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6A58BD4-6335-439E-B5DF-63AA6C37B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7F7CA27-AB75-4024-9B8B-42BD89FFB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3DE67C2-E0F1-475D-A07F-D46401A46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038D724-34EB-4FE7-86E6-760447825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189BFEF-FFF8-437F-8C01-76BC7B143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8E2EE9-F2F1-45B0-82D0-E7B2DDA70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C4529B-6650-47D7-85E3-0E37BCE24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8751077-D5BB-4944-B4B4-33A6D709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32F1A50-5E5D-4872-ABB7-216CE30EB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9422B2-B70E-47A9-8EFC-92C8D1C8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DBE9865-D2E4-4A01-BD57-4F3D7FFA4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D2D1168-FAA0-44B3-A5FB-2CDB419D3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F76106-00FD-47EC-8E37-84216A63E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1286-2196-47D3-BD17-CDAAC9239091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6DBD638-0AA4-4F1D-A0DB-477C4DFC4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0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34817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695207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.educause.edu/columns/policy-spotlight" TargetMode="External"/><Relationship Id="rId5" Type="http://schemas.openxmlformats.org/officeDocument/2006/relationships/hyperlink" Target="mailto:kathryn@ulmanpolicy.com" TargetMode="External"/><Relationship Id="rId4" Type="http://schemas.openxmlformats.org/officeDocument/2006/relationships/hyperlink" Target="mailto:jcummings@educause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8540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108899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749985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34708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72751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6952077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10894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Higher Ed and IT Policy, 2019: Developments and Directions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Jarret Cummings and Katie Branson</a:t>
            </a:r>
          </a:p>
          <a:p>
            <a:r>
              <a:rPr lang="en-US" dirty="0"/>
              <a:t>October 16, 2019</a:t>
            </a: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3C9C-5D6D-44D3-81BC-FB38A476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Aiming for the AIM HIGH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A203-0DD2-4BE9-877E-C6AA2671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824"/>
            <a:ext cx="10515600" cy="4463415"/>
          </a:xfrm>
        </p:spPr>
        <p:txBody>
          <a:bodyPr>
            <a:normAutofit/>
          </a:bodyPr>
          <a:lstStyle/>
          <a:p>
            <a:r>
              <a:rPr lang="en-US" sz="3600" dirty="0"/>
              <a:t>Bill to develop voluntary guidelines for accessible instructional materials/related technologies</a:t>
            </a:r>
          </a:p>
          <a:p>
            <a:r>
              <a:rPr lang="en-US" sz="3600" dirty="0"/>
              <a:t>Higher ed associations, NFB, AAP, and SIIA worked together to create proposal</a:t>
            </a:r>
          </a:p>
          <a:p>
            <a:r>
              <a:rPr lang="en-US" sz="3600" dirty="0"/>
              <a:t>Introduced in both chambers last Congress; working to reintroduce in both this Congress</a:t>
            </a:r>
          </a:p>
          <a:p>
            <a:r>
              <a:rPr lang="en-US" sz="3600" dirty="0"/>
              <a:t>Main change: Ineffective safe harbors out, voluntary guidelines for pilot testing in</a:t>
            </a:r>
          </a:p>
        </p:txBody>
      </p:sp>
    </p:spTree>
    <p:extLst>
      <p:ext uri="{BB962C8B-B14F-4D97-AF65-F5344CB8AC3E}">
        <p14:creationId xmlns:p14="http://schemas.microsoft.com/office/powerpoint/2010/main" val="225892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9DC8-27DE-4DAC-AD16-3F1A8B3D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Neutrality: There’s No Place Like Court…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B891-4A4A-4FA0-83A6-387BB637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057" y="1709054"/>
            <a:ext cx="7609114" cy="4729344"/>
          </a:xfrm>
        </p:spPr>
        <p:txBody>
          <a:bodyPr>
            <a:normAutofit/>
          </a:bodyPr>
          <a:lstStyle/>
          <a:p>
            <a:r>
              <a:rPr lang="en-US" sz="3600" dirty="0"/>
              <a:t>Fed. appeals court finally ruled Oct. 1</a:t>
            </a:r>
          </a:p>
          <a:p>
            <a:r>
              <a:rPr lang="en-US" sz="3600" dirty="0"/>
              <a:t>FCC repeal of its 2015 rules upheld</a:t>
            </a:r>
          </a:p>
          <a:p>
            <a:r>
              <a:rPr lang="en-US" sz="3600" dirty="0"/>
              <a:t>Blanket preemption of states was NOT</a:t>
            </a:r>
          </a:p>
          <a:p>
            <a:r>
              <a:rPr lang="en-US" sz="3600" dirty="0"/>
              <a:t>FCC can challenge state laws case-by-case, but can’t block outright</a:t>
            </a:r>
          </a:p>
          <a:p>
            <a:r>
              <a:rPr lang="en-US" sz="3600" dirty="0"/>
              <a:t>E.g., CA’s strong rules will apply unless more appeals delay or FCC sues/wins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60A9F-195D-43BA-A4CD-7AE143A2B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1839682"/>
            <a:ext cx="3642335" cy="47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18B59B-8242-4B3B-AB6D-5D3EAA59F612}"/>
              </a:ext>
            </a:extLst>
          </p:cNvPr>
          <p:cNvSpPr/>
          <p:nvPr/>
        </p:nvSpPr>
        <p:spPr>
          <a:xfrm>
            <a:off x="3680830" y="6270342"/>
            <a:ext cx="5339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https://commons.wikimedia.org/w/index.php?curid=3481797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434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FFD3-4BC3-4306-BA32-71CF46D8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Over the Rainbow…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4B555C-4F7B-4370-8BE8-3C1E8C3700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1595120"/>
            <a:ext cx="3732977" cy="51203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2A8D14-B327-4FA6-81D1-575BBAA97510}"/>
              </a:ext>
            </a:extLst>
          </p:cNvPr>
          <p:cNvSpPr txBox="1">
            <a:spLocks/>
          </p:cNvSpPr>
          <p:nvPr/>
        </p:nvSpPr>
        <p:spPr>
          <a:xfrm>
            <a:off x="662577" y="1709054"/>
            <a:ext cx="7609114" cy="472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FTC will agree with all of our Safeguards Rule recommendations!</a:t>
            </a:r>
          </a:p>
          <a:p>
            <a:r>
              <a:rPr lang="en-US" sz="3600" dirty="0"/>
              <a:t>We will reach a shared understanding on information security with ED!</a:t>
            </a:r>
          </a:p>
          <a:p>
            <a:r>
              <a:rPr lang="en-US" sz="3600" dirty="0"/>
              <a:t>AIM HIGH will clear the bar and become law!</a:t>
            </a:r>
          </a:p>
          <a:p>
            <a:r>
              <a:rPr lang="en-US" sz="3600" dirty="0"/>
              <a:t>The states will finish what the FCC could not and lock in net neutrality!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43275-675A-45CE-B330-FA942F26E610}"/>
              </a:ext>
            </a:extLst>
          </p:cNvPr>
          <p:cNvSpPr/>
          <p:nvPr/>
        </p:nvSpPr>
        <p:spPr>
          <a:xfrm>
            <a:off x="2953012" y="6430594"/>
            <a:ext cx="5443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https://commons.wikimedia.org/w/index.php?curid=69520775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68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Just remember—dreams really do come true, and thanks for listening!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3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68879"/>
            <a:ext cx="9441816" cy="34283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4"/>
              </a:rPr>
              <a:t>jcummings@educause.edu</a:t>
            </a:r>
            <a:endParaRPr lang="en-US" sz="3600" dirty="0"/>
          </a:p>
          <a:p>
            <a:pPr algn="ctr">
              <a:spcBef>
                <a:spcPts val="2400"/>
              </a:spcBef>
            </a:pPr>
            <a:r>
              <a:rPr lang="en-US" sz="3600" dirty="0">
                <a:hlinkClick r:id="rId5"/>
              </a:rPr>
              <a:t>kathryn@ulmanpolicy.com</a:t>
            </a:r>
            <a:endParaRPr lang="en-US" sz="3600" dirty="0"/>
          </a:p>
          <a:p>
            <a:pPr>
              <a:spcBef>
                <a:spcPts val="2400"/>
              </a:spcBef>
            </a:pPr>
            <a:r>
              <a:rPr lang="en-US" sz="3600" dirty="0"/>
              <a:t>Read the EDUCAUSE Policy Spotlight for more:</a:t>
            </a:r>
          </a:p>
          <a:p>
            <a:r>
              <a:rPr lang="en-US" sz="3600" dirty="0">
                <a:hlinkClick r:id="rId6"/>
              </a:rPr>
              <a:t>https://er.educause.edu/columns/policy-spotlight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Tour Guides Through the Land of Oz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4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Jarret Cummings, Senior Advisor for Policy and Government Relations, EDUCAUSE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Katie Branson, Senior Associate, Ulman Public Policy (EDUCAUSE consultants)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87EB2-1376-4422-9B8D-3754935C7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90" y="1459415"/>
            <a:ext cx="3747993" cy="5205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BC9673-23AF-4D1D-8ED2-9B5C9627C08C}"/>
              </a:ext>
            </a:extLst>
          </p:cNvPr>
          <p:cNvSpPr/>
          <p:nvPr/>
        </p:nvSpPr>
        <p:spPr>
          <a:xfrm>
            <a:off x="3043114" y="6383774"/>
            <a:ext cx="5235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https://commons.wikimedia.org/w/index.php?curid=854090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4DED-2ADB-414C-89E8-987266DF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See On Today’s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511D-569E-4E1D-8807-68645DEC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841"/>
            <a:ext cx="7432040" cy="4667250"/>
          </a:xfrm>
        </p:spPr>
        <p:txBody>
          <a:bodyPr>
            <a:normAutofit/>
          </a:bodyPr>
          <a:lstStyle/>
          <a:p>
            <a:r>
              <a:rPr lang="en-US" sz="3600" dirty="0"/>
              <a:t>First, the policy climate (“…, there’s a storm </a:t>
            </a:r>
            <a:r>
              <a:rPr lang="en-US" sz="3600" dirty="0" err="1"/>
              <a:t>blowin</a:t>
            </a:r>
            <a:r>
              <a:rPr lang="en-US" sz="3600" dirty="0"/>
              <a:t>’ up, a whopper!”)</a:t>
            </a:r>
          </a:p>
          <a:p>
            <a:r>
              <a:rPr lang="en-US" sz="3600" dirty="0"/>
              <a:t>Our key issues this year</a:t>
            </a:r>
          </a:p>
          <a:p>
            <a:pPr lvl="1"/>
            <a:r>
              <a:rPr lang="en-US" sz="3200" dirty="0"/>
              <a:t>Federal Trade Commission (FTC) proposed Safeguards Rule changes</a:t>
            </a:r>
          </a:p>
          <a:p>
            <a:pPr lvl="1"/>
            <a:r>
              <a:rPr lang="en-US" sz="3200" dirty="0"/>
              <a:t>Dept. of Education (ED)/Federal Student Aid (FSA) information security</a:t>
            </a:r>
          </a:p>
          <a:p>
            <a:pPr lvl="1"/>
            <a:r>
              <a:rPr lang="en-US" sz="3200" dirty="0"/>
              <a:t>Accessible instructional materials bill</a:t>
            </a:r>
          </a:p>
          <a:p>
            <a:pPr lvl="1"/>
            <a:r>
              <a:rPr lang="en-US" sz="3200" dirty="0"/>
              <a:t>Late entry: Network neutrality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7AC7F-5F9B-48CF-9566-589DA7AA7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203201"/>
            <a:ext cx="3627120" cy="6522720"/>
          </a:xfrm>
          <a:prstGeom prst="rect">
            <a:avLst/>
          </a:prstGeom>
          <a:noFill/>
          <a:ln>
            <a:solidFill>
              <a:srgbClr val="446CA9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3B4D54-C8F9-4EF8-8EB7-3F866E4CA278}"/>
              </a:ext>
            </a:extLst>
          </p:cNvPr>
          <p:cNvSpPr/>
          <p:nvPr/>
        </p:nvSpPr>
        <p:spPr>
          <a:xfrm>
            <a:off x="2953014" y="6468306"/>
            <a:ext cx="5443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https://commons.wikimedia.org/w/index.php?curid=10889976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04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DFF9-7B13-4373-883B-8A0576EA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Policy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AF24-13EB-41A2-A00E-2BBBB733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483640"/>
            <a:ext cx="10729595" cy="943874"/>
          </a:xfrm>
        </p:spPr>
        <p:txBody>
          <a:bodyPr>
            <a:noAutofit/>
          </a:bodyPr>
          <a:lstStyle/>
          <a:p>
            <a:r>
              <a:rPr lang="en-US" sz="3200" dirty="0"/>
              <a:t>Legislative activity already “melting” early due to early “splash” of  2020 campaign season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D7C4A-02A2-4DBF-A7DE-52EFE59AC9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2471059"/>
            <a:ext cx="5943600" cy="40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59A4EF-DB3E-4A7C-B453-2CE2219122A1}"/>
              </a:ext>
            </a:extLst>
          </p:cNvPr>
          <p:cNvSpPr txBox="1">
            <a:spLocks/>
          </p:cNvSpPr>
          <p:nvPr/>
        </p:nvSpPr>
        <p:spPr>
          <a:xfrm>
            <a:off x="6237513" y="2307769"/>
            <a:ext cx="5471795" cy="416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Now, impeachment = paralysis</a:t>
            </a:r>
          </a:p>
          <a:p>
            <a:r>
              <a:rPr lang="en-US" sz="3200" dirty="0"/>
              <a:t>Early ‘19 deal on budget caps/ debt ceiling = okay ‘til July ‘21</a:t>
            </a:r>
          </a:p>
          <a:p>
            <a:r>
              <a:rPr lang="en-US" sz="3200" dirty="0"/>
              <a:t>No FY20 agency funding yet; continuing resolution until Nov. 21, probably longer</a:t>
            </a:r>
          </a:p>
          <a:p>
            <a:r>
              <a:rPr lang="en-US" sz="3200" dirty="0"/>
              <a:t>No HEA reauthorization ‘til 2021 at earliest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92C7A-67A5-4C85-B8F9-FF0A1683C487}"/>
              </a:ext>
            </a:extLst>
          </p:cNvPr>
          <p:cNvSpPr/>
          <p:nvPr/>
        </p:nvSpPr>
        <p:spPr>
          <a:xfrm>
            <a:off x="126918" y="6468307"/>
            <a:ext cx="5339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https://commons.wikimedia.org/w/index.php?curid=7499859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592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CC77-A6C5-4D9D-A55F-5E0A1448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 Safeguards Rule?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A272-B7C4-4C96-903E-27546F46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651"/>
            <a:ext cx="8316686" cy="4667250"/>
          </a:xfrm>
        </p:spPr>
        <p:txBody>
          <a:bodyPr>
            <a:noAutofit/>
          </a:bodyPr>
          <a:lstStyle/>
          <a:p>
            <a:r>
              <a:rPr lang="en-US" sz="3600" dirty="0"/>
              <a:t>Established by Federal Trade Commission (FTC) in 2003; FTC’s main information security regulation</a:t>
            </a:r>
          </a:p>
          <a:p>
            <a:r>
              <a:rPr lang="en-US" sz="3600" dirty="0"/>
              <a:t>Implements oversight responsibilities under Gramm-Leach-Bliley Act (GLBA)</a:t>
            </a:r>
          </a:p>
          <a:p>
            <a:r>
              <a:rPr lang="en-US" sz="3600" dirty="0"/>
              <a:t>Focus on protecting “customer information” of “financial institutions”</a:t>
            </a:r>
          </a:p>
          <a:p>
            <a:r>
              <a:rPr lang="en-US" sz="3600" dirty="0"/>
              <a:t>We’re covered because of student aid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C4E07-83AD-4A57-AE38-C9CBE8CD00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62" y="130632"/>
            <a:ext cx="2559050" cy="4959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1A6512-7EA8-482A-8443-066541C2D22A}"/>
              </a:ext>
            </a:extLst>
          </p:cNvPr>
          <p:cNvSpPr/>
          <p:nvPr/>
        </p:nvSpPr>
        <p:spPr>
          <a:xfrm>
            <a:off x="3916501" y="6392889"/>
            <a:ext cx="5339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https://commons.wikimedia.org/w/index.php?curid=3470850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A88E2-B745-4291-81D3-4F9B6DF11AB8}"/>
              </a:ext>
            </a:extLst>
          </p:cNvPr>
          <p:cNvSpPr txBox="1"/>
          <p:nvPr/>
        </p:nvSpPr>
        <p:spPr>
          <a:xfrm>
            <a:off x="2064471" y="6393634"/>
            <a:ext cx="200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Image Attribution:</a:t>
            </a:r>
          </a:p>
        </p:txBody>
      </p:sp>
    </p:spTree>
    <p:extLst>
      <p:ext uri="{BB962C8B-B14F-4D97-AF65-F5344CB8AC3E}">
        <p14:creationId xmlns:p14="http://schemas.microsoft.com/office/powerpoint/2010/main" val="15559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4574-9910-4549-AD07-F4CC1BCB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 Rule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1DB4-BBB4-476C-A6B0-E37D463C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5015"/>
          </a:xfrm>
        </p:spPr>
        <p:txBody>
          <a:bodyPr>
            <a:normAutofit/>
          </a:bodyPr>
          <a:lstStyle/>
          <a:p>
            <a:r>
              <a:rPr lang="en-US" sz="3600" dirty="0"/>
              <a:t>Spring ‘19 FTC notice on new rule-making</a:t>
            </a:r>
          </a:p>
          <a:p>
            <a:r>
              <a:rPr lang="en-US" sz="3600" dirty="0"/>
              <a:t>Proposed new requirements include:</a:t>
            </a:r>
          </a:p>
          <a:p>
            <a:pPr marL="457200" lvl="1"/>
            <a:r>
              <a:rPr lang="en-US" sz="3400" dirty="0"/>
              <a:t>CISO (with or without the title)</a:t>
            </a:r>
          </a:p>
          <a:p>
            <a:pPr marL="457200" lvl="1"/>
            <a:r>
              <a:rPr lang="en-US" sz="3400" dirty="0"/>
              <a:t>Encryption of customer data in transit and at rest</a:t>
            </a:r>
          </a:p>
          <a:p>
            <a:pPr marL="457200" lvl="1"/>
            <a:r>
              <a:rPr lang="en-US" sz="3400" dirty="0"/>
              <a:t>Security testing of all apps handling customer data</a:t>
            </a:r>
          </a:p>
          <a:p>
            <a:pPr marL="457200" lvl="1"/>
            <a:r>
              <a:rPr lang="en-US" sz="3400" dirty="0"/>
              <a:t>Continuous monitoring or annual pen. testing w/ biannual vulnerability assessments</a:t>
            </a:r>
          </a:p>
          <a:p>
            <a:pPr marL="457200" lvl="1"/>
            <a:r>
              <a:rPr lang="en-US" sz="3400" dirty="0"/>
              <a:t>Much, much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8A205-DC00-44AE-828C-F6DFD8868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988" y="555172"/>
            <a:ext cx="1463043" cy="50703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E3BD5531-123C-41B1-95D0-C698F050B862}"/>
              </a:ext>
            </a:extLst>
          </p:cNvPr>
          <p:cNvSpPr/>
          <p:nvPr/>
        </p:nvSpPr>
        <p:spPr>
          <a:xfrm>
            <a:off x="11155680" y="2397760"/>
            <a:ext cx="314960" cy="31496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8E19201-1F00-42F4-AC51-A2AB0C84B87D}"/>
              </a:ext>
            </a:extLst>
          </p:cNvPr>
          <p:cNvSpPr/>
          <p:nvPr/>
        </p:nvSpPr>
        <p:spPr>
          <a:xfrm>
            <a:off x="11206480" y="2407920"/>
            <a:ext cx="264160" cy="2438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C5FC3-7AA4-4B46-902D-78D4C3AD8785}"/>
              </a:ext>
            </a:extLst>
          </p:cNvPr>
          <p:cNvSpPr/>
          <p:nvPr/>
        </p:nvSpPr>
        <p:spPr>
          <a:xfrm>
            <a:off x="3954206" y="6383460"/>
            <a:ext cx="5339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https://commons.wikimedia.org/w/index.php?curid=7275119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1E659-9D93-4BCE-9486-6A649E750F97}"/>
              </a:ext>
            </a:extLst>
          </p:cNvPr>
          <p:cNvSpPr txBox="1"/>
          <p:nvPr/>
        </p:nvSpPr>
        <p:spPr>
          <a:xfrm>
            <a:off x="2092752" y="6393634"/>
            <a:ext cx="200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Image Attribution:</a:t>
            </a:r>
          </a:p>
        </p:txBody>
      </p:sp>
    </p:spTree>
    <p:extLst>
      <p:ext uri="{BB962C8B-B14F-4D97-AF65-F5344CB8AC3E}">
        <p14:creationId xmlns:p14="http://schemas.microsoft.com/office/powerpoint/2010/main" val="395773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362A-0163-46B6-8CA6-DA46AE90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 Rule Changes = Higher Ed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2C38-519D-4F4B-B8F5-4FC87E85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040" y="1690688"/>
            <a:ext cx="7890510" cy="4953000"/>
          </a:xfrm>
        </p:spPr>
        <p:txBody>
          <a:bodyPr>
            <a:normAutofit/>
          </a:bodyPr>
          <a:lstStyle/>
          <a:p>
            <a:r>
              <a:rPr lang="en-US" sz="3600" dirty="0"/>
              <a:t>Proposed 6-month compliance deadline</a:t>
            </a:r>
          </a:p>
          <a:p>
            <a:r>
              <a:rPr lang="en-US" sz="3600" dirty="0"/>
              <a:t>“Small institution” definition for key exceptions doesn’t match higher ed</a:t>
            </a:r>
          </a:p>
          <a:p>
            <a:r>
              <a:rPr lang="en-US" sz="3600" dirty="0"/>
              <a:t>Many requirements not clearly tied to “customer information” (scope creep?)</a:t>
            </a:r>
          </a:p>
          <a:p>
            <a:r>
              <a:rPr lang="en-US" sz="3600" dirty="0"/>
              <a:t>Many provisions don’t account for cloud services (potential compliance barriers)</a:t>
            </a:r>
          </a:p>
          <a:p>
            <a:r>
              <a:rPr lang="en-US" sz="3600" dirty="0"/>
              <a:t>Many, many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FC6A2-1BE1-4343-B50A-3FA421CD91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90688"/>
            <a:ext cx="34671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B11BAD-E852-47A4-AC9E-D181F161F5D3}"/>
              </a:ext>
            </a:extLst>
          </p:cNvPr>
          <p:cNvSpPr/>
          <p:nvPr/>
        </p:nvSpPr>
        <p:spPr>
          <a:xfrm>
            <a:off x="3726017" y="6364606"/>
            <a:ext cx="5443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https://commons.wikimedia.org/w/index.php?curid=69520776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611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0696-77B8-4E17-B988-D763DFF5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 Recommendations on Rule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8E45-B00C-463C-AB72-7BC83530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840"/>
            <a:ext cx="10515600" cy="4725035"/>
          </a:xfrm>
        </p:spPr>
        <p:txBody>
          <a:bodyPr>
            <a:normAutofit fontScale="92500"/>
          </a:bodyPr>
          <a:lstStyle/>
          <a:p>
            <a:r>
              <a:rPr lang="en-US" sz="3900" dirty="0"/>
              <a:t>EDUCAUSE on joint comments highlighting concerns</a:t>
            </a:r>
          </a:p>
          <a:p>
            <a:r>
              <a:rPr lang="en-US" sz="3900" dirty="0"/>
              <a:t>We recommended:</a:t>
            </a:r>
          </a:p>
          <a:p>
            <a:pPr marL="457200" lvl="1"/>
            <a:r>
              <a:rPr lang="en-US" sz="3700" dirty="0"/>
              <a:t>Two years to comply (plan done within one year)</a:t>
            </a:r>
          </a:p>
          <a:p>
            <a:pPr marL="457200" lvl="1"/>
            <a:r>
              <a:rPr lang="en-US" sz="3700" dirty="0"/>
              <a:t>“Small institution” defined by Carnegie classification</a:t>
            </a:r>
          </a:p>
          <a:p>
            <a:pPr marL="457200" lvl="1"/>
            <a:r>
              <a:rPr lang="en-US" sz="3700" dirty="0"/>
              <a:t>Reference “customer information” consistently across provisions to limit scope</a:t>
            </a:r>
          </a:p>
          <a:p>
            <a:pPr marL="457200" lvl="1"/>
            <a:r>
              <a:rPr lang="en-US" sz="3700" dirty="0"/>
              <a:t>Edit provisions to reflect limited control and information available to institutions using cloud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2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B02C-857F-4E78-8F58-467E6E35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ED/FSA Information Security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30B93-3128-44E3-BE37-1329348D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7157720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n-US" sz="3600" dirty="0"/>
              <a:t>Positive dialogue on security/ breach issues continues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n-US" sz="3600" dirty="0"/>
              <a:t>Member group developing ideas for ED/FSA consideration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n-US" sz="3600" dirty="0"/>
              <a:t>ED/FSA may discuss collaborative model at FSA’s December conf.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n-US" sz="3600" dirty="0"/>
              <a:t>Safeguards Rule audit objective in place for FY19</a:t>
            </a:r>
          </a:p>
          <a:p>
            <a:pPr>
              <a:buSzPct val="100000"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DAB55-1DD5-4195-8BF0-0FBD81B8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31" y="1721676"/>
            <a:ext cx="3780949" cy="5003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1369B-BA4D-481E-AD6C-98AF5AC1B11D}"/>
              </a:ext>
            </a:extLst>
          </p:cNvPr>
          <p:cNvSpPr/>
          <p:nvPr/>
        </p:nvSpPr>
        <p:spPr>
          <a:xfrm>
            <a:off x="2849316" y="6458879"/>
            <a:ext cx="5443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https://commons.wikimedia.org/w/index.php?curid=10894206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312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934</Words>
  <Application>Microsoft Office PowerPoint</Application>
  <PresentationFormat>Widescreen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Higher Ed and IT Policy, 2019: Developments and Directions</vt:lpstr>
      <vt:lpstr>Your Tour Guides Through the Land of Oz</vt:lpstr>
      <vt:lpstr>What We’ll See On Today’s Tour</vt:lpstr>
      <vt:lpstr>The Policy Climate</vt:lpstr>
      <vt:lpstr>FTC Safeguards Rule?</vt:lpstr>
      <vt:lpstr>Safeguards Rule Changes?</vt:lpstr>
      <vt:lpstr>Safeguards Rule Changes = Higher Ed Concerns</vt:lpstr>
      <vt:lpstr>Higher Ed Recommendations on Rule Changes</vt:lpstr>
      <vt:lpstr>ED/FSA Information Security Compliance</vt:lpstr>
      <vt:lpstr>Still Aiming for the AIM HIGH Act</vt:lpstr>
      <vt:lpstr>Net Neutrality: There’s No Place Like Court…</vt:lpstr>
      <vt:lpstr>Somewhere Over the Rainbow…</vt:lpstr>
      <vt:lpstr>Just remember—dreams really do come true, and thanks for listening!</vt:lpstr>
      <vt:lpstr>Session Evaluations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Jarret Cummings</cp:lastModifiedBy>
  <cp:revision>55</cp:revision>
  <dcterms:created xsi:type="dcterms:W3CDTF">2019-03-25T21:23:33Z</dcterms:created>
  <dcterms:modified xsi:type="dcterms:W3CDTF">2019-10-18T19:22:25Z</dcterms:modified>
</cp:coreProperties>
</file>