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8" r:id="rId2"/>
  </p:sldMasterIdLst>
  <p:notesMasterIdLst>
    <p:notesMasterId r:id="rId41"/>
  </p:notesMasterIdLst>
  <p:sldIdLst>
    <p:sldId id="256" r:id="rId3"/>
    <p:sldId id="305" r:id="rId4"/>
    <p:sldId id="257" r:id="rId5"/>
    <p:sldId id="303" r:id="rId6"/>
    <p:sldId id="258" r:id="rId7"/>
    <p:sldId id="259" r:id="rId8"/>
    <p:sldId id="271" r:id="rId9"/>
    <p:sldId id="273" r:id="rId10"/>
    <p:sldId id="265" r:id="rId11"/>
    <p:sldId id="349" r:id="rId12"/>
    <p:sldId id="309" r:id="rId13"/>
    <p:sldId id="350" r:id="rId14"/>
    <p:sldId id="351" r:id="rId15"/>
    <p:sldId id="307" r:id="rId16"/>
    <p:sldId id="266" r:id="rId17"/>
    <p:sldId id="308" r:id="rId18"/>
    <p:sldId id="267" r:id="rId19"/>
    <p:sldId id="268" r:id="rId20"/>
    <p:sldId id="269" r:id="rId21"/>
    <p:sldId id="352" r:id="rId22"/>
    <p:sldId id="353" r:id="rId23"/>
    <p:sldId id="274" r:id="rId24"/>
    <p:sldId id="275" r:id="rId25"/>
    <p:sldId id="281" r:id="rId26"/>
    <p:sldId id="343" r:id="rId27"/>
    <p:sldId id="284" r:id="rId28"/>
    <p:sldId id="285" r:id="rId29"/>
    <p:sldId id="344" r:id="rId30"/>
    <p:sldId id="345" r:id="rId31"/>
    <p:sldId id="347" r:id="rId32"/>
    <p:sldId id="295" r:id="rId33"/>
    <p:sldId id="296" r:id="rId34"/>
    <p:sldId id="348" r:id="rId35"/>
    <p:sldId id="286" r:id="rId36"/>
    <p:sldId id="289" r:id="rId37"/>
    <p:sldId id="287" r:id="rId38"/>
    <p:sldId id="291" r:id="rId39"/>
    <p:sldId id="292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Un20/4eStjImM6IWBH7BRYGGZJ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e Pelletier" initials="" lastIdx="19" clrIdx="0"/>
  <p:cmAuthor id="1" name="Leah Lang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/>
    <p:restoredTop sz="75102"/>
  </p:normalViewPr>
  <p:slideViewPr>
    <p:cSldViewPr snapToGrid="0" snapToObjects="1">
      <p:cViewPr varScale="1">
        <p:scale>
          <a:sx n="94" d="100"/>
          <a:sy n="94" d="100"/>
        </p:scale>
        <p:origin x="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customschemas.google.com/relationships/presentationmetadata" Target="meta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10-06T21:14:45.937" idx="10">
    <p:pos x="528" y="230"/>
    <p:text>as a non AR person, if I was viewing this presentation, I think it would help me if we described our data sources and defined terms a bit:
CDS = Maturity and deployment (and what's the diff btwn the two?)
ECAR study = awareness and adoption
other sources like iPAS(S) research
etc...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D0xpQiA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r.educause.edu/blogs/2019/9/making-the-sausage-or-how-cds-establishes-maturity-index-validit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r.educause.edu/blogs/2019/9/making-the-sausage-or-how-cds-establishes-maturity-index-validit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crc.tc.columbia.edu/publications/ipass-four-case-studies.html" TargetMode="External"/><Relationship Id="rId3" Type="http://schemas.openxmlformats.org/officeDocument/2006/relationships/hyperlink" Target="https://library.educause.edu/topics/information-technology-management-and-leadership/integrated-planning-and-advising-for-student-success-ipass" TargetMode="External"/><Relationship Id="rId7" Type="http://schemas.openxmlformats.org/officeDocument/2006/relationships/hyperlink" Target="https://ccrc.tc.columbia.edu/publications/integrating-technology-advising-ipass-enhancements.html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rivetodegree.org/thank-you/?pID=712" TargetMode="External"/><Relationship Id="rId5" Type="http://schemas.openxmlformats.org/officeDocument/2006/relationships/hyperlink" Target="http://image-src.bcg.com/Images/BCG-Turning-More-Tassels-Jan-2019_tcm9-215186.pdf" TargetMode="External"/><Relationship Id="rId4" Type="http://schemas.openxmlformats.org/officeDocument/2006/relationships/hyperlink" Target="https://library.educause.edu/resources/2018/8/ipass-lessons-from-the-field" TargetMode="External"/></Relationships>
</file>

<file path=ppt/notesSlides/_rels/notes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drivetodegree.org/thank-you/?pID=712" TargetMode="External"/><Relationship Id="rId3" Type="http://schemas.openxmlformats.org/officeDocument/2006/relationships/hyperlink" Target="https://ccrc.tc.columbia.edu/publications/integrating-technology-advising-ipass-enhancements.html" TargetMode="External"/><Relationship Id="rId7" Type="http://schemas.openxmlformats.org/officeDocument/2006/relationships/hyperlink" Target="https://www.bcg.com/publications/2019/turning-more-tassels.aspx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mage-src.bcg.com/Images/BCG-Turning-More-Tassels-Jan-2019_tcm9-215186.pdf" TargetMode="External"/><Relationship Id="rId5" Type="http://schemas.openxmlformats.org/officeDocument/2006/relationships/hyperlink" Target="https://library.educause.edu/resources/2018/8/ipass-lessons-from-the-field" TargetMode="External"/><Relationship Id="rId4" Type="http://schemas.openxmlformats.org/officeDocument/2006/relationships/hyperlink" Target="https://ccrc.tc.columbia.edu/publications/ipass-four-case-studies.html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4a768cd16_4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64a768cd16_4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a768cd16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a768cd16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describe our data sources and how the mashup works.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Take wording/phrases </a:t>
            </a:r>
            <a:r>
              <a:rPr lang="en-US"/>
              <a:t>from rubric for SSMI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169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a768cd16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a768cd16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describe our data sources and how the mashup works.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Take wording/phrases </a:t>
            </a:r>
            <a:r>
              <a:rPr lang="en-US"/>
              <a:t>from rubric for SSMI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8989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a768cd16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a768cd16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describe our data sources and how the mashup works.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Take wording/phrases </a:t>
            </a:r>
            <a:r>
              <a:rPr lang="en-US"/>
              <a:t>from rubric for SSMI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772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4a768cd16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revision of MI: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Pearlman’s blog: </a:t>
            </a:r>
            <a:r>
              <a:rPr lang="en-US" u="sng">
                <a:solidFill>
                  <a:schemeClr val="accent5"/>
                </a:solidFill>
                <a:hlinkClick r:id="rId3"/>
              </a:rPr>
              <a:t>https://er.educause.edu/blogs/2019/9/making-the-sausage-or-how-cds-establishes-maturity-index-validity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involved more people aspects of this than just getting the technology down.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⅓ of items are tech; the remainder are human-related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::::::::::::::::::::::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Technology maturity is correlated with student awareness, use, and usefulness ratings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&gt;right kinds of data - shared and safe data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&gt;right technology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&gt;faculty training in technology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Collaboration and culture maturity is correlated with correlated with faculty finding tools useful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&gt;goals are accepted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&gt;stakeholder involvement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 more inclusive you can be on the front end with tech selection, the better the implementation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Leslie’s blog - did the shift in MI slant to more human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4" name="Google Shape;184;g64a768cd16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028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4a768cd16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revision of MI: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Pearlman’s blog: </a:t>
            </a:r>
            <a:r>
              <a:rPr lang="en-US" u="sng">
                <a:solidFill>
                  <a:schemeClr val="accent5"/>
                </a:solidFill>
                <a:hlinkClick r:id="rId3"/>
              </a:rPr>
              <a:t>https://er.educause.edu/blogs/2019/9/making-the-sausage-or-how-cds-establishes-maturity-index-validity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involved more people aspects of this than just getting the technology down.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⅓ of items are tech; the remainder are human-related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::::::::::::::::::::::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Technology maturity is correlated with student awareness, use, and usefulness ratings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&gt;right kinds of data - shared and safe data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&gt;right technology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&gt;faculty training in technology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Collaboration and culture maturity is correlated with correlated with faculty finding tools useful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&gt;goals are accepted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&gt;stakeholder involvement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the more inclusive you can be on the front end with tech selection, the better the implementation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Leslie’s blog - did the shift in MI slant to more human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4" name="Google Shape;184;g64a768cd16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79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4a768cd16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4a768cd16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level of difficulty vs. how long technologies have been in the field vs. end-users and how much buy-in you need across the institution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Tech at the higher end of the scale is in support of student as a student in their academic career.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434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4a768cd1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96" name="Google Shape;196;g64a768cd1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4818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4a768cd1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5" name="Google Shape;205;g64a768cd1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0408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4a768cd1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Technologies at this end of the scale are more in support of student as a citizen.</a:t>
            </a:r>
            <a:endParaRPr dirty="0"/>
          </a:p>
        </p:txBody>
      </p:sp>
      <p:sp>
        <p:nvSpPr>
          <p:cNvPr id="205" name="Google Shape;205;g64a768cd1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0195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4a768cd1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5" name="Google Shape;205;g64a768cd1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1305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64a768cd16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64a768cd16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009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4a768cd1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arenR"/>
            </a:pPr>
            <a:r>
              <a:rPr lang="en-US">
                <a:solidFill>
                  <a:schemeClr val="dk1"/>
                </a:solidFill>
              </a:rPr>
              <a:t>Maturity and technology deployment are correlated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arenR"/>
            </a:pPr>
            <a:r>
              <a:rPr lang="en-US">
                <a:solidFill>
                  <a:schemeClr val="dk1"/>
                </a:solidFill>
              </a:rPr>
              <a:t>We’ve seen an increase in institution-wide adoption in all areas of SST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arenR"/>
            </a:pPr>
            <a:r>
              <a:rPr lang="en-US">
                <a:solidFill>
                  <a:schemeClr val="dk1"/>
                </a:solidFill>
              </a:rPr>
              <a:t>level of difficulty vs. how long technologies have been in the field vs. end-users and how much buy-in you need across the institution</a:t>
            </a:r>
            <a:endParaRPr/>
          </a:p>
        </p:txBody>
      </p:sp>
      <p:sp>
        <p:nvSpPr>
          <p:cNvPr id="260" name="Google Shape;260;g64a768cd1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2709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cd12dc658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cd12dc658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3733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05426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05426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443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f105485c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g4f105485c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0662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ec07fc96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ec07fc96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3428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cd12dc658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92" name="Google Shape;292;g4cd12dc658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9181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cd12dc658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4cd12dc658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41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05426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05426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107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4f105485ce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g4f105485ce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712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33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cd12dc658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cd12dc658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1883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cd12dc658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cd12dc658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9133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4a768cd16_0_2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64a768cd16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4a768cd1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g64a768cd1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Calibri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https://library.educause.edu/topics/information-technology-management-and-leadership/integrated-planning-and-advising-for-student-success-ipass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Could also reference reports linked earlier</a:t>
            </a:r>
            <a:endParaRPr dirty="0"/>
          </a:p>
          <a:p>
            <a:pPr marL="228600" lvl="0" indent="-127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iPASS lessons from the field</a:t>
            </a:r>
            <a:endParaRPr sz="1200" u="sng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27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Turning More Tassels</a:t>
            </a:r>
            <a:r>
              <a:rPr lang="en-US" sz="1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270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Tyton Driving Toward a Degree</a:t>
            </a:r>
            <a:endParaRPr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CCRC July 2019</a:t>
            </a:r>
            <a:endParaRPr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90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CCRC August 2019</a:t>
            </a:r>
            <a:endParaRPr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4a768cd1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-US" dirty="0">
                <a:solidFill>
                  <a:schemeClr val="dk1"/>
                </a:solidFill>
              </a:rPr>
              <a:t>Straw man - this is what we saw recently; we have some other thoughts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u="sng" dirty="0">
                <a:solidFill>
                  <a:srgbClr val="1155CC"/>
                </a:solidFill>
                <a:hlinkClick r:id="rId3"/>
              </a:rPr>
              <a:t>CCRC July 2019</a:t>
            </a:r>
            <a:r>
              <a:rPr lang="en-US" dirty="0">
                <a:solidFill>
                  <a:schemeClr val="dk1"/>
                </a:solidFill>
              </a:rPr>
              <a:t>: Not seeing substantial impact to retention yet but starting to see impact on leading indicators like % students meeting with advisors and other changes to student experience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u="sng" dirty="0">
                <a:solidFill>
                  <a:srgbClr val="1155CC"/>
                </a:solidFill>
                <a:hlinkClick r:id="rId4"/>
              </a:rPr>
              <a:t>CCRC August 2019</a:t>
            </a:r>
            <a:r>
              <a:rPr lang="en-US" dirty="0">
                <a:solidFill>
                  <a:schemeClr val="dk1"/>
                </a:solidFill>
              </a:rPr>
              <a:t>: Four case studies. Lessons learned - 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diverse leadership, 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engage faculty, 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tech is complex, 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expect iteration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What do we know about the field?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-US" u="sng" dirty="0">
                <a:solidFill>
                  <a:srgbClr val="1155CC"/>
                </a:solidFill>
                <a:hlinkClick r:id="rId5"/>
              </a:rPr>
              <a:t>iPASS lessons from the field</a:t>
            </a:r>
            <a:r>
              <a:rPr lang="en-US" dirty="0">
                <a:solidFill>
                  <a:schemeClr val="dk1"/>
                </a:solidFill>
              </a:rPr>
              <a:t>: Lessons learned: 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shift in </a:t>
            </a:r>
            <a:r>
              <a:rPr lang="en-US" dirty="0" err="1">
                <a:solidFill>
                  <a:schemeClr val="dk1"/>
                </a:solidFill>
              </a:rPr>
              <a:t>advisor.student</a:t>
            </a:r>
            <a:r>
              <a:rPr lang="en-US" dirty="0">
                <a:solidFill>
                  <a:schemeClr val="dk1"/>
                </a:solidFill>
              </a:rPr>
              <a:t> relationship from transactional to transformational, professionalization of advisor role, 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shift in focus from technology to advisors, 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coordination of care - holistic view of the student (ETC) 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-US" u="sng" dirty="0">
                <a:solidFill>
                  <a:srgbClr val="1155CC"/>
                </a:solidFill>
                <a:hlinkClick r:id="rId6"/>
              </a:rPr>
              <a:t>Turning More Tassels</a:t>
            </a:r>
            <a:r>
              <a:rPr lang="en-US" dirty="0">
                <a:solidFill>
                  <a:schemeClr val="dk1"/>
                </a:solidFill>
              </a:rPr>
              <a:t> (webpage </a:t>
            </a:r>
            <a:r>
              <a:rPr lang="en-US" u="sng" dirty="0">
                <a:solidFill>
                  <a:srgbClr val="1155CC"/>
                </a:solidFill>
                <a:hlinkClick r:id="rId7"/>
              </a:rPr>
              <a:t>here</a:t>
            </a:r>
            <a:r>
              <a:rPr lang="en-US" dirty="0">
                <a:solidFill>
                  <a:schemeClr val="dk1"/>
                </a:solidFill>
              </a:rPr>
              <a:t>) Jan 2019: return on investment of broad-based advising reforms—those that affect all students in a particular class. The study focused on Florida State University, Georgia State University, Montgomery County Community College, and the University of Texas at Austin. Findings: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Investment in personnel vs investment in tech. 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Drivers of ROI: </a:t>
            </a:r>
            <a:r>
              <a:rPr lang="en-US" dirty="0">
                <a:solidFill>
                  <a:schemeClr val="dk1"/>
                </a:solidFill>
                <a:highlight>
                  <a:srgbClr val="FFFF00"/>
                </a:highlight>
              </a:rPr>
              <a:t>simplifying path to degree w maps and increasing right-time access to advisors. </a:t>
            </a:r>
            <a:endParaRPr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Enablers: cross-functional team, selective use of data/analytics to drive actions, and use of software tools to inform the creation of simplified paths and keep students on track</a:t>
            </a:r>
            <a:endParaRPr dirty="0"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</a:pPr>
            <a:r>
              <a:rPr lang="en-US" u="sng" dirty="0">
                <a:solidFill>
                  <a:srgbClr val="1155CC"/>
                </a:solidFill>
                <a:hlinkClick r:id="rId8"/>
              </a:rPr>
              <a:t>Tyton Driving Toward a Degree</a:t>
            </a:r>
            <a:r>
              <a:rPr lang="en-US" dirty="0">
                <a:solidFill>
                  <a:schemeClr val="dk1"/>
                </a:solidFill>
              </a:rPr>
              <a:t>: 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Institutional perspectives: 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Increasing coordination of care - integration of supports to serve whole student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Integrated student supports - lead to higher retention rates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Increasing adoption of guided pathways (up 9% since 2017) - but retention rates the same. Models are diverse. Lack of integration at guided pathways institutions.</a:t>
            </a:r>
            <a:endParaRPr dirty="0">
              <a:solidFill>
                <a:schemeClr val="dk1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</a:pPr>
            <a:r>
              <a:rPr lang="en-US" dirty="0">
                <a:solidFill>
                  <a:schemeClr val="dk1"/>
                </a:solidFill>
              </a:rPr>
              <a:t>Tech perspectives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Techs and services market related to advising is largest segment and 7% increase since 2017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Across 12 product categories related to advising, only academic planning/audit has institutional adoption rate greater than 50%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⅔ of administrators believe in the effectiveness of tech to improve advising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Caseload management; diagnostics; alerts, signals, and notifications; and performance management positively correlated with ideal advising situation</a:t>
            </a:r>
            <a:endParaRPr dirty="0">
              <a:solidFill>
                <a:schemeClr val="dk1"/>
              </a:solidFill>
            </a:endParaRPr>
          </a:p>
          <a:p>
            <a:pPr marL="182880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 dirty="0">
                <a:solidFill>
                  <a:schemeClr val="dk1"/>
                </a:solidFill>
              </a:rPr>
              <a:t>Competitive market; consolidated spend among top suppliers despite new entrants to the market.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g64a768cd1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4a768cd1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64a768cd1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cd12dc658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g4cd12dc658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095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cd12dc658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34" name="Google Shape;134;g4cd12dc658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43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cd12dc658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cd12dc658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642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4a768cd16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4a768cd16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describe our data sources and how the mashup works.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Take wording/phrases </a:t>
            </a:r>
            <a:r>
              <a:rPr lang="en-US"/>
              <a:t>from rubric for SSMI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041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64a768cd16_0_35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64a768cd16_0_35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64a768cd16_0_3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64a768cd16_0_388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64a768cd16_0_388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64a768cd16_0_38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64a768cd16_0_39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4a768cd16_0_394"/>
          <p:cNvSpPr txBox="1">
            <a:spLocks noGrp="1"/>
          </p:cNvSpPr>
          <p:nvPr>
            <p:ph type="title"/>
          </p:nvPr>
        </p:nvSpPr>
        <p:spPr>
          <a:xfrm>
            <a:off x="838200" y="347663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  <a:defRPr sz="6000" b="1">
                <a:solidFill>
                  <a:srgbClr val="FBE4D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64a768cd16_0_394"/>
          <p:cNvSpPr txBox="1"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64a768cd16_0_3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  <a:defRPr b="1">
                <a:solidFill>
                  <a:srgbClr val="EF76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64a768cd16_0_3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4a768cd16_0_4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  <a:defRPr b="1">
                <a:solidFill>
                  <a:srgbClr val="446CA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64a768cd16_0_4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g64a768cd16_0_40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 Body A">
  <p:cSld name="EDU Body 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4a768cd16_0_404"/>
          <p:cNvSpPr txBox="1">
            <a:spLocks noGrp="1"/>
          </p:cNvSpPr>
          <p:nvPr>
            <p:ph type="title"/>
          </p:nvPr>
        </p:nvSpPr>
        <p:spPr>
          <a:xfrm>
            <a:off x="809105" y="338675"/>
            <a:ext cx="10695600" cy="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g64a768cd16_0_404"/>
          <p:cNvSpPr txBox="1">
            <a:spLocks noGrp="1"/>
          </p:cNvSpPr>
          <p:nvPr>
            <p:ph type="body" idx="1"/>
          </p:nvPr>
        </p:nvSpPr>
        <p:spPr>
          <a:xfrm>
            <a:off x="809105" y="1371599"/>
            <a:ext cx="10773300" cy="4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9100" algn="l" rtl="0">
              <a:spcBef>
                <a:spcPts val="600"/>
              </a:spcBef>
              <a:spcAft>
                <a:spcPts val="0"/>
              </a:spcAft>
              <a:buClr>
                <a:srgbClr val="B20838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0050" algn="l" rtl="0">
              <a:spcBef>
                <a:spcPts val="2100"/>
              </a:spcBef>
              <a:spcAft>
                <a:spcPts val="0"/>
              </a:spcAft>
              <a:buClr>
                <a:srgbClr val="B20838"/>
              </a:buClr>
              <a:buSzPts val="2700"/>
              <a:buFont typeface="Noto Sans Symbols"/>
              <a:buChar char="▪"/>
              <a:defRPr sz="27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2100"/>
              </a:spcBef>
              <a:spcAft>
                <a:spcPts val="0"/>
              </a:spcAft>
              <a:buClr>
                <a:srgbClr val="B20838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spcBef>
                <a:spcPts val="2100"/>
              </a:spcBef>
              <a:spcAft>
                <a:spcPts val="0"/>
              </a:spcAft>
              <a:buClr>
                <a:srgbClr val="B20838"/>
              </a:buClr>
              <a:buSzPts val="2100"/>
              <a:buFont typeface="Noto Sans Symbols"/>
              <a:buChar char="▪"/>
              <a:defRPr sz="21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2100"/>
              </a:spcBef>
              <a:spcAft>
                <a:spcPts val="0"/>
              </a:spcAft>
              <a:buClr>
                <a:srgbClr val="B20838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 Section">
  <p:cSld name="EDU Sec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4a768cd16_0_407"/>
          <p:cNvSpPr txBox="1">
            <a:spLocks noGrp="1"/>
          </p:cNvSpPr>
          <p:nvPr>
            <p:ph type="body" idx="1"/>
          </p:nvPr>
        </p:nvSpPr>
        <p:spPr>
          <a:xfrm>
            <a:off x="886691" y="3385468"/>
            <a:ext cx="106956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100"/>
              </a:spcBef>
              <a:spcAft>
                <a:spcPts val="210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5" name="Google Shape;65;g64a768cd16_0_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7663"/>
            <a:ext cx="9144000" cy="73968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64a768cd16_0_407"/>
          <p:cNvSpPr txBox="1">
            <a:spLocks noGrp="1"/>
          </p:cNvSpPr>
          <p:nvPr>
            <p:ph type="body" idx="2"/>
          </p:nvPr>
        </p:nvSpPr>
        <p:spPr>
          <a:xfrm>
            <a:off x="800793" y="2667000"/>
            <a:ext cx="105903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100"/>
              </a:spcBef>
              <a:spcAft>
                <a:spcPts val="210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 End">
  <p:cSld name="EDU E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4a768cd16_0_411"/>
          <p:cNvSpPr txBox="1">
            <a:spLocks noGrp="1"/>
          </p:cNvSpPr>
          <p:nvPr>
            <p:ph type="title"/>
          </p:nvPr>
        </p:nvSpPr>
        <p:spPr>
          <a:xfrm>
            <a:off x="812799" y="2370676"/>
            <a:ext cx="104889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g64a768cd16_0_411"/>
          <p:cNvSpPr txBox="1">
            <a:spLocks noGrp="1"/>
          </p:cNvSpPr>
          <p:nvPr>
            <p:ph type="body" idx="1"/>
          </p:nvPr>
        </p:nvSpPr>
        <p:spPr>
          <a:xfrm>
            <a:off x="812800" y="3276600"/>
            <a:ext cx="10488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100"/>
              </a:spcBef>
              <a:spcAft>
                <a:spcPts val="210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4a768cd16_0_4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  <a:defRPr b="1">
                <a:solidFill>
                  <a:srgbClr val="446CA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64a768cd16_0_4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622"/>
              </a:buClr>
              <a:buSzPts val="3200"/>
              <a:buNone/>
              <a:defRPr sz="3200" b="0">
                <a:solidFill>
                  <a:srgbClr val="EF762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g64a768cd16_0_4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g64a768cd16_0_4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622"/>
              </a:buClr>
              <a:buSzPts val="3200"/>
              <a:buNone/>
              <a:defRPr sz="3200" b="0">
                <a:solidFill>
                  <a:srgbClr val="EF762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g64a768cd16_0_4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4a768cd16_0_420"/>
          <p:cNvSpPr txBox="1">
            <a:spLocks noGrp="1"/>
          </p:cNvSpPr>
          <p:nvPr>
            <p:ph type="title"/>
          </p:nvPr>
        </p:nvSpPr>
        <p:spPr>
          <a:xfrm>
            <a:off x="839787" y="726281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64a768cd16_0_420"/>
          <p:cNvSpPr>
            <a:spLocks noGrp="1"/>
          </p:cNvSpPr>
          <p:nvPr>
            <p:ph type="pic" idx="2"/>
          </p:nvPr>
        </p:nvSpPr>
        <p:spPr>
          <a:xfrm>
            <a:off x="5180012" y="1526381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g64a768cd16_0_420"/>
          <p:cNvSpPr txBox="1">
            <a:spLocks noGrp="1"/>
          </p:cNvSpPr>
          <p:nvPr>
            <p:ph type="body" idx="1"/>
          </p:nvPr>
        </p:nvSpPr>
        <p:spPr>
          <a:xfrm>
            <a:off x="860424" y="2428875"/>
            <a:ext cx="39321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64a768cd16_0_35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64a768cd16_0_35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4a768cd16_4_6"/>
          <p:cNvSpPr txBox="1"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64a768cd16_4_6"/>
          <p:cNvSpPr txBox="1"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g64a768cd16_4_6"/>
          <p:cNvSpPr txBox="1">
            <a:spLocks noGrp="1"/>
          </p:cNvSpPr>
          <p:nvPr>
            <p:ph type="dt" idx="10"/>
          </p:nvPr>
        </p:nvSpPr>
        <p:spPr>
          <a:xfrm>
            <a:off x="809625" y="6492875"/>
            <a:ext cx="17811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DEAF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64a768cd16_4_6"/>
          <p:cNvSpPr txBox="1">
            <a:spLocks noGrp="1"/>
          </p:cNvSpPr>
          <p:nvPr>
            <p:ph type="ftr" idx="11"/>
          </p:nvPr>
        </p:nvSpPr>
        <p:spPr>
          <a:xfrm>
            <a:off x="3781425" y="64928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DEAF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4a768cd16_4_27"/>
          <p:cNvSpPr txBox="1"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4a768cd16_4_29"/>
          <p:cNvSpPr txBox="1"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64a768cd16_4_29"/>
          <p:cNvSpPr>
            <a:spLocks noGrp="1"/>
          </p:cNvSpPr>
          <p:nvPr>
            <p:ph type="pic" idx="2"/>
          </p:nvPr>
        </p:nvSpPr>
        <p:spPr>
          <a:xfrm>
            <a:off x="5180012" y="152638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g64a768cd16_4_29"/>
          <p:cNvSpPr txBox="1">
            <a:spLocks noGrp="1"/>
          </p:cNvSpPr>
          <p:nvPr>
            <p:ph type="body" idx="1"/>
          </p:nvPr>
        </p:nvSpPr>
        <p:spPr>
          <a:xfrm>
            <a:off x="860424" y="2428875"/>
            <a:ext cx="3932237" cy="397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129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00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196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9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36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64a768cd16_0_3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64a768cd16_0_36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64a768cd16_0_3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64a768cd16_0_36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64a768cd16_0_36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64a768cd16_0_364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64a768cd16_0_36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64a768cd16_0_3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64a768cd16_0_36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64a768cd16_0_37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64a768cd16_0_37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64a768cd16_0_3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64a768cd16_0_37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64a768cd16_0_37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64a768cd16_0_37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64a768cd16_0_37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64a768cd16_0_37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64a768cd16_0_37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64a768cd16_0_3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64a768cd16_0_385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64a768cd16_0_38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64a768cd16_0_3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64a768cd16_0_3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64a768cd16_0_3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4a768cd16_4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64a768cd16_4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64a768cd16_4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64a768cd16_4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64a768cd16_4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cause.edu/etrac" TargetMode="External"/><Relationship Id="rId3" Type="http://schemas.openxmlformats.org/officeDocument/2006/relationships/hyperlink" Target="https://www.educause.edu/research-and-publications/research/core-data-service" TargetMode="External"/><Relationship Id="rId7" Type="http://schemas.openxmlformats.org/officeDocument/2006/relationships/hyperlink" Target="http://www.educause.edu/coredat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hyperlink" Target="https://www.educause.edu/ecar/technology-research-academic-community" TargetMode="External"/><Relationship Id="rId4" Type="http://schemas.openxmlformats.org/officeDocument/2006/relationships/image" Target="../media/image24.png"/><Relationship Id="rId9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r.educause.edu/blogs/2019/9/making-the-sausage-or-how-cds-establishes-maturity-index-validit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hyperlink" Target="https://library.educause.edu/~/media/files/library/2017/7/studentsuccrubric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~/media/files/library/2017/7/studentsuccrubric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educause.edu/eca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educause.edu/eca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educause.edu/ecar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library.educause.edu/topics/information-technology-management-and-leadership/integrated-planning-and-advising-for-student-success-ipas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18/8/ipass-lessons-from-the-field" TargetMode="External"/><Relationship Id="rId7" Type="http://schemas.openxmlformats.org/officeDocument/2006/relationships/hyperlink" Target="https://ccrc.tc.columbia.edu/publications/ipass-four-case-studies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ccrc.tc.columbia.edu/publications/integrating-technology-advising-ipass-enhancements.html" TargetMode="External"/><Relationship Id="rId5" Type="http://schemas.openxmlformats.org/officeDocument/2006/relationships/hyperlink" Target="http://drivetodegree.org/thank-you/?pID=712" TargetMode="External"/><Relationship Id="rId4" Type="http://schemas.openxmlformats.org/officeDocument/2006/relationships/hyperlink" Target="http://image-src.bcg.com/Images/BCG-Turning-More-Tassels-Jan-2019_tcm9-215186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llang@educause.edu" TargetMode="External"/><Relationship Id="rId5" Type="http://schemas.openxmlformats.org/officeDocument/2006/relationships/hyperlink" Target="mailto:cbrooks@educause.edu" TargetMode="External"/><Relationship Id="rId4" Type="http://schemas.openxmlformats.org/officeDocument/2006/relationships/hyperlink" Target="mailto:kpelletier@Educause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educause.edu/eca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educause.edu/eca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www.educause.edu/ec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4a768cd16_4_33"/>
          <p:cNvSpPr txBox="1"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US"/>
              <a:t>Where to Start with Student Success Initiatives</a:t>
            </a:r>
            <a:endParaRPr/>
          </a:p>
        </p:txBody>
      </p:sp>
      <p:sp>
        <p:nvSpPr>
          <p:cNvPr id="118" name="Google Shape;118;g64a768cd16_4_33"/>
          <p:cNvSpPr txBox="1"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Leah Lang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D. Christopher Brooks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Kathe Pelletier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4a768cd16_0_4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Today’s </a:t>
            </a: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mashup</a:t>
            </a:r>
            <a:endParaRPr sz="4400" b="0" dirty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A32B73-B1DB-D44D-A4EC-227104DDF8A3}"/>
              </a:ext>
            </a:extLst>
          </p:cNvPr>
          <p:cNvGrpSpPr/>
          <p:nvPr/>
        </p:nvGrpSpPr>
        <p:grpSpPr>
          <a:xfrm>
            <a:off x="1681255" y="1834841"/>
            <a:ext cx="3611283" cy="3188317"/>
            <a:chOff x="341907" y="1572871"/>
            <a:chExt cx="3611283" cy="3188317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7738DC87-0BE5-E14E-86FC-2032328F3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14" r="53448" b="33923"/>
            <a:stretch/>
          </p:blipFill>
          <p:spPr>
            <a:xfrm>
              <a:off x="341907" y="3408327"/>
              <a:ext cx="3611283" cy="1352861"/>
            </a:xfrm>
            <a:prstGeom prst="rect">
              <a:avLst/>
            </a:prstGeom>
          </p:spPr>
        </p:pic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466BAFEF-B610-E34A-B3FC-C50427105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783" t="20607" r="2470" b="8371"/>
            <a:stretch/>
          </p:blipFill>
          <p:spPr>
            <a:xfrm>
              <a:off x="373116" y="1572871"/>
              <a:ext cx="3548866" cy="152120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E6228DA-C89F-2044-A267-9DFB3702B9A0}"/>
              </a:ext>
            </a:extLst>
          </p:cNvPr>
          <p:cNvGrpSpPr/>
          <p:nvPr/>
        </p:nvGrpSpPr>
        <p:grpSpPr>
          <a:xfrm>
            <a:off x="6899463" y="1834841"/>
            <a:ext cx="3795397" cy="3702161"/>
            <a:chOff x="4169513" y="1638759"/>
            <a:chExt cx="3795397" cy="3702161"/>
          </a:xfrm>
        </p:grpSpPr>
        <p:pic>
          <p:nvPicPr>
            <p:cNvPr id="8" name="Picture 7">
              <a:hlinkClick r:id="rId5"/>
              <a:extLst>
                <a:ext uri="{FF2B5EF4-FFF2-40B4-BE49-F238E27FC236}">
                  <a16:creationId xmlns:a16="http://schemas.microsoft.com/office/drawing/2014/main" id="{013B0A5C-FA19-8B44-8C07-0C042AFB8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609" t="23657" r="2528" b="10195"/>
            <a:stretch/>
          </p:blipFill>
          <p:spPr>
            <a:xfrm>
              <a:off x="4198302" y="1638759"/>
              <a:ext cx="3737818" cy="145531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ED6C12-79B7-B94A-A0A6-79335DC1F32F}"/>
                </a:ext>
              </a:extLst>
            </p:cNvPr>
            <p:cNvGrpSpPr/>
            <p:nvPr/>
          </p:nvGrpSpPr>
          <p:grpSpPr>
            <a:xfrm>
              <a:off x="4169513" y="3401752"/>
              <a:ext cx="3795397" cy="1939168"/>
              <a:chOff x="2878297" y="1070833"/>
              <a:chExt cx="4258228" cy="2175641"/>
            </a:xfrm>
          </p:grpSpPr>
          <p:pic>
            <p:nvPicPr>
              <p:cNvPr id="10" name="Picture 9">
                <a:hlinkClick r:id="rId5"/>
                <a:extLst>
                  <a:ext uri="{FF2B5EF4-FFF2-40B4-BE49-F238E27FC236}">
                    <a16:creationId xmlns:a16="http://schemas.microsoft.com/office/drawing/2014/main" id="{89009ECB-9516-E14A-9EB5-D8AB0A8CB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02" t="3319" r="52530" b="8542"/>
              <a:stretch/>
            </p:blipFill>
            <p:spPr>
              <a:xfrm>
                <a:off x="2878297" y="1070833"/>
                <a:ext cx="4258228" cy="2175641"/>
              </a:xfrm>
              <a:prstGeom prst="rect">
                <a:avLst/>
              </a:prstGeom>
            </p:spPr>
          </p:pic>
          <p:pic>
            <p:nvPicPr>
              <p:cNvPr id="11" name="Picture 10">
                <a:hlinkClick r:id="rId5"/>
                <a:extLst>
                  <a:ext uri="{FF2B5EF4-FFF2-40B4-BE49-F238E27FC236}">
                    <a16:creationId xmlns:a16="http://schemas.microsoft.com/office/drawing/2014/main" id="{2B8231DE-D519-AB4F-8800-EDE1937A47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7299" t="3319" r="15575" b="82367"/>
              <a:stretch/>
            </p:blipFill>
            <p:spPr>
              <a:xfrm>
                <a:off x="2949777" y="1453402"/>
                <a:ext cx="3394842" cy="353318"/>
              </a:xfrm>
              <a:prstGeom prst="rect">
                <a:avLst/>
              </a:prstGeom>
            </p:spPr>
          </p:pic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7DB3AA-821C-544E-B557-1FB629E76C94}"/>
              </a:ext>
            </a:extLst>
          </p:cNvPr>
          <p:cNvSpPr txBox="1"/>
          <p:nvPr/>
        </p:nvSpPr>
        <p:spPr>
          <a:xfrm>
            <a:off x="2202973" y="5418280"/>
            <a:ext cx="2563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www.educause.edu/coredata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AE1A1-BDE8-CC45-960E-01AB44CAC5D4}"/>
              </a:ext>
            </a:extLst>
          </p:cNvPr>
          <p:cNvSpPr txBox="1"/>
          <p:nvPr/>
        </p:nvSpPr>
        <p:spPr>
          <a:xfrm>
            <a:off x="7674898" y="5383113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www.educause.edu/etrac</a:t>
            </a:r>
            <a:r>
              <a:rPr lang="en-US" dirty="0"/>
              <a:t> </a:t>
            </a:r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74D719E4-E6D2-F546-B37F-64CF48529AB2}"/>
              </a:ext>
            </a:extLst>
          </p:cNvPr>
          <p:cNvSpPr/>
          <p:nvPr/>
        </p:nvSpPr>
        <p:spPr>
          <a:xfrm>
            <a:off x="1525930" y="1843526"/>
            <a:ext cx="3766608" cy="1485915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Gathers data on:</a:t>
            </a:r>
          </a:p>
          <a:p>
            <a:pPr marL="285750" lvl="2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IT service maturity</a:t>
            </a:r>
          </a:p>
          <a:p>
            <a:pPr marL="285750" lvl="2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Technology deployment</a:t>
            </a:r>
          </a:p>
          <a:p>
            <a:pPr marL="285750" lvl="2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…and much, much, more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95B9DC50-0DA2-F041-AA8D-4B628688A4B6}"/>
              </a:ext>
            </a:extLst>
          </p:cNvPr>
          <p:cNvSpPr/>
          <p:nvPr/>
        </p:nvSpPr>
        <p:spPr>
          <a:xfrm>
            <a:off x="6928252" y="1843526"/>
            <a:ext cx="3766608" cy="1485915"/>
          </a:xfrm>
          <a:prstGeom prst="snip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Gathers data on:</a:t>
            </a:r>
          </a:p>
          <a:p>
            <a:pPr marL="285750" lvl="2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Student impressions of technology</a:t>
            </a:r>
          </a:p>
          <a:p>
            <a:pPr marL="285750" lvl="2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Student use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0380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B6F85927-BA0C-BB41-B962-AC8205C08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1" y="1219940"/>
            <a:ext cx="11349317" cy="44181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8D918-DB5D-BF4E-993B-877B8AB3EABF}"/>
              </a:ext>
            </a:extLst>
          </p:cNvPr>
          <p:cNvSpPr/>
          <p:nvPr/>
        </p:nvSpPr>
        <p:spPr>
          <a:xfrm rot="20303344">
            <a:off x="7397858" y="5959548"/>
            <a:ext cx="1833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radley Hand" pitchFamily="2" charset="77"/>
              </a:rPr>
              <a:t>You are here</a:t>
            </a:r>
            <a:endParaRPr lang="en-US" sz="2400" dirty="0">
              <a:latin typeface="Bradley Hand" pitchFamily="2" charset="77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03AF05AC-2DD8-1C48-A909-216809721DD4}"/>
              </a:ext>
            </a:extLst>
          </p:cNvPr>
          <p:cNvSpPr/>
          <p:nvPr/>
        </p:nvSpPr>
        <p:spPr>
          <a:xfrm rot="9410312" flipH="1">
            <a:off x="8202896" y="5082864"/>
            <a:ext cx="1391868" cy="1110393"/>
          </a:xfrm>
          <a:prstGeom prst="arc">
            <a:avLst>
              <a:gd name="adj1" fmla="val 14872192"/>
              <a:gd name="adj2" fmla="val 0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80;g64a768cd16_0_499">
            <a:extLst>
              <a:ext uri="{FF2B5EF4-FFF2-40B4-BE49-F238E27FC236}">
                <a16:creationId xmlns:a16="http://schemas.microsoft.com/office/drawing/2014/main" id="{1E84FBF7-5492-5D45-BB06-FAAABEC077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61691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Dates to remember</a:t>
            </a:r>
            <a:endParaRPr sz="4400" b="0" dirty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24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4a768cd16_0_4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What is Student Success Technologies Maturity?</a:t>
            </a:r>
            <a:endParaRPr sz="4400" b="0" dirty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C50E05-5EBB-5143-B2AA-BA7AEBB743BA}"/>
              </a:ext>
            </a:extLst>
          </p:cNvPr>
          <p:cNvSpPr/>
          <p:nvPr/>
        </p:nvSpPr>
        <p:spPr>
          <a:xfrm>
            <a:off x="354676" y="6003848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https://er.educause.edu/blogs/2019/9/making-the-sausage-or-how-cds-establishes-maturity-index-validity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265CEA-B6A0-3C4A-A0AD-CB3186C51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4" y="1690825"/>
            <a:ext cx="11097491" cy="41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4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4a768cd16_0_4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What is Student Success Technologies Deployment?</a:t>
            </a:r>
            <a:endParaRPr sz="4400" b="0" dirty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E74DA-79E0-0747-B3F1-EE2663E1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7765"/>
            <a:ext cx="10612582" cy="38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12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4a768cd16_0_4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Student and Faculty Impressions of Student Success Technologies</a:t>
            </a:r>
            <a:endParaRPr sz="4400" b="0" dirty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C5B53D-3B19-A347-872A-B7699EBD55F5}"/>
              </a:ext>
            </a:extLst>
          </p:cNvPr>
          <p:cNvGrpSpPr/>
          <p:nvPr/>
        </p:nvGrpSpPr>
        <p:grpSpPr>
          <a:xfrm>
            <a:off x="124691" y="1590318"/>
            <a:ext cx="9542318" cy="5013560"/>
            <a:chOff x="124691" y="1590318"/>
            <a:chExt cx="9542318" cy="50135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2D5938-8F19-A74F-8893-540B003CC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91" y="1590318"/>
              <a:ext cx="9542318" cy="5013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F9B15C-739B-624A-8531-FB0F56D7599D}"/>
                </a:ext>
              </a:extLst>
            </p:cNvPr>
            <p:cNvSpPr txBox="1"/>
            <p:nvPr/>
          </p:nvSpPr>
          <p:spPr>
            <a:xfrm>
              <a:off x="249382" y="2321097"/>
              <a:ext cx="2535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FACULTY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14D980-1055-DD45-9FB9-C120ED353B50}"/>
              </a:ext>
            </a:extLst>
          </p:cNvPr>
          <p:cNvGrpSpPr/>
          <p:nvPr/>
        </p:nvGrpSpPr>
        <p:grpSpPr>
          <a:xfrm>
            <a:off x="2909454" y="1766552"/>
            <a:ext cx="9442464" cy="4522541"/>
            <a:chOff x="2909454" y="1766552"/>
            <a:chExt cx="9442464" cy="45225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A6FC96-3EE0-5743-89BA-F94F04604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9454" y="1766552"/>
              <a:ext cx="9442464" cy="4522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425B79-704C-4B45-B9AB-F4E243DF9E8B}"/>
                </a:ext>
              </a:extLst>
            </p:cNvPr>
            <p:cNvSpPr txBox="1"/>
            <p:nvPr/>
          </p:nvSpPr>
          <p:spPr>
            <a:xfrm>
              <a:off x="2909454" y="2321097"/>
              <a:ext cx="2535381" cy="42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STUDENT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46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4a768cd16_0_504"/>
          <p:cNvSpPr txBox="1">
            <a:spLocks noGrp="1"/>
          </p:cNvSpPr>
          <p:nvPr>
            <p:ph type="title"/>
          </p:nvPr>
        </p:nvSpPr>
        <p:spPr>
          <a:xfrm>
            <a:off x="838200" y="25428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sz="4400" b="0" dirty="0">
                <a:latin typeface="Calibri"/>
                <a:ea typeface="Calibri"/>
                <a:cs typeface="Calibri"/>
                <a:sym typeface="Calibri"/>
              </a:rPr>
              <a:t>Student Success: Maturity Index (2018)</a:t>
            </a:r>
            <a:endParaRPr sz="4400" b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C895B-3284-F24B-8643-8E9271261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28"/>
          <a:stretch/>
        </p:blipFill>
        <p:spPr>
          <a:xfrm>
            <a:off x="2056014" y="1252018"/>
            <a:ext cx="7597832" cy="49454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12FB2-8DA6-EB4D-B25A-C1BFE3CD8C57}"/>
              </a:ext>
            </a:extLst>
          </p:cNvPr>
          <p:cNvSpPr/>
          <p:nvPr/>
        </p:nvSpPr>
        <p:spPr>
          <a:xfrm>
            <a:off x="1402079" y="6295938"/>
            <a:ext cx="66003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https://library.educause.edu/~/media/files/library/2017/7/studentsuccrubric.pdf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D3750-E3EC-394C-B2BA-4163DCCF32BD}"/>
              </a:ext>
            </a:extLst>
          </p:cNvPr>
          <p:cNvSpPr/>
          <p:nvPr/>
        </p:nvSpPr>
        <p:spPr>
          <a:xfrm>
            <a:off x="6664037" y="1483002"/>
            <a:ext cx="2299853" cy="997733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oogle Shape;139;g64a768cd16_1_1">
            <a:extLst>
              <a:ext uri="{FF2B5EF4-FFF2-40B4-BE49-F238E27FC236}">
                <a16:creationId xmlns:a16="http://schemas.microsoft.com/office/drawing/2014/main" id="{94C2FD07-571D-5142-9BCB-86AFD2B557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128" t="5813" r="33729" b="31032"/>
          <a:stretch/>
        </p:blipFill>
        <p:spPr>
          <a:xfrm>
            <a:off x="9384376" y="2352266"/>
            <a:ext cx="2618509" cy="3316061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CAA080-B67A-A346-B4D0-0F421B58558C}"/>
              </a:ext>
            </a:extLst>
          </p:cNvPr>
          <p:cNvSpPr/>
          <p:nvPr/>
        </p:nvSpPr>
        <p:spPr>
          <a:xfrm>
            <a:off x="4702231" y="4697737"/>
            <a:ext cx="2086496" cy="704404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303AD-CE50-0948-8CEE-E2376124DACF}"/>
              </a:ext>
            </a:extLst>
          </p:cNvPr>
          <p:cNvSpPr/>
          <p:nvPr/>
        </p:nvSpPr>
        <p:spPr>
          <a:xfrm>
            <a:off x="2701636" y="3233556"/>
            <a:ext cx="1801090" cy="1089061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0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4a768cd16_0_504"/>
          <p:cNvSpPr txBox="1">
            <a:spLocks noGrp="1"/>
          </p:cNvSpPr>
          <p:nvPr>
            <p:ph type="title"/>
          </p:nvPr>
        </p:nvSpPr>
        <p:spPr>
          <a:xfrm>
            <a:off x="838200" y="24043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sz="4400" b="0" dirty="0">
                <a:latin typeface="Calibri"/>
                <a:ea typeface="Calibri"/>
                <a:cs typeface="Calibri"/>
                <a:sym typeface="Calibri"/>
              </a:rPr>
              <a:t>Student Success: Maturity Index (2018)</a:t>
            </a:r>
            <a:endParaRPr sz="4400"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12FB2-8DA6-EB4D-B25A-C1BFE3CD8C57}"/>
              </a:ext>
            </a:extLst>
          </p:cNvPr>
          <p:cNvSpPr/>
          <p:nvPr/>
        </p:nvSpPr>
        <p:spPr>
          <a:xfrm>
            <a:off x="1374370" y="6309793"/>
            <a:ext cx="66003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https://library.educause.edu/~/media/files/library/2017/7/studentsuccrubric.pdf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933ED-0D69-C640-8C40-FC7477CD2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51" y="1676819"/>
            <a:ext cx="10595530" cy="376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B734EC-B8CE-C549-A5C7-924A380CAA1B}"/>
              </a:ext>
            </a:extLst>
          </p:cNvPr>
          <p:cNvSpPr/>
          <p:nvPr/>
        </p:nvSpPr>
        <p:spPr>
          <a:xfrm>
            <a:off x="7356764" y="1676819"/>
            <a:ext cx="3865417" cy="3768163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4a768cd16_0_469"/>
          <p:cNvSpPr txBox="1">
            <a:spLocks noGrp="1"/>
          </p:cNvSpPr>
          <p:nvPr>
            <p:ph type="body" idx="4294967295"/>
          </p:nvPr>
        </p:nvSpPr>
        <p:spPr>
          <a:xfrm>
            <a:off x="6691744" y="1253400"/>
            <a:ext cx="4732905" cy="435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dirty="0">
                <a:solidFill>
                  <a:schemeClr val="accent3"/>
                </a:solidFill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Student Success Technologies: Deployment Index (2018)</a:t>
            </a:r>
            <a:endParaRPr dirty="0">
              <a:solidFill>
                <a:schemeClr val="accent3"/>
              </a:solidFill>
            </a:endParaRPr>
          </a:p>
        </p:txBody>
      </p:sp>
      <p:pic>
        <p:nvPicPr>
          <p:cNvPr id="193" name="Google Shape;193;g64a768cd16_0_469"/>
          <p:cNvPicPr preferRelativeResize="0"/>
          <p:nvPr/>
        </p:nvPicPr>
        <p:blipFill rotWithShape="1">
          <a:blip r:embed="rId3">
            <a:alphaModFix/>
          </a:blip>
          <a:srcRect l="2957" t="1375" r="8329" b="9607"/>
          <a:stretch/>
        </p:blipFill>
        <p:spPr>
          <a:xfrm>
            <a:off x="110835" y="20781"/>
            <a:ext cx="6386947" cy="6829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826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4a768cd16_0_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sz="4400" b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Student Success: Deployment Index</a:t>
            </a:r>
            <a:endParaRPr sz="4400" b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93;g64a768cd16_0_469">
            <a:extLst>
              <a:ext uri="{FF2B5EF4-FFF2-40B4-BE49-F238E27FC236}">
                <a16:creationId xmlns:a16="http://schemas.microsoft.com/office/drawing/2014/main" id="{E7C2A11E-B9A4-DC4F-BD43-EDCFF448DB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146" b="69609"/>
          <a:stretch/>
        </p:blipFill>
        <p:spPr>
          <a:xfrm>
            <a:off x="457200" y="2667553"/>
            <a:ext cx="11734800" cy="15228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51FBFD-559F-BD4F-87EA-7EBCA2701489}"/>
              </a:ext>
            </a:extLst>
          </p:cNvPr>
          <p:cNvSpPr/>
          <p:nvPr/>
        </p:nvSpPr>
        <p:spPr>
          <a:xfrm>
            <a:off x="5087389" y="3640974"/>
            <a:ext cx="4488873" cy="549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5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4a768cd16_0_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sz="4400" b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Student Success: Deployment Index</a:t>
            </a:r>
            <a:endParaRPr sz="4400" b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93;g64a768cd16_0_469">
            <a:extLst>
              <a:ext uri="{FF2B5EF4-FFF2-40B4-BE49-F238E27FC236}">
                <a16:creationId xmlns:a16="http://schemas.microsoft.com/office/drawing/2014/main" id="{507218C0-F632-4048-9496-AB82802579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957" b="58286"/>
          <a:stretch/>
        </p:blipFill>
        <p:spPr>
          <a:xfrm>
            <a:off x="228452" y="2595793"/>
            <a:ext cx="11734800" cy="19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150E12-0CE6-194B-8FA1-4AFC2598D25A}"/>
              </a:ext>
            </a:extLst>
          </p:cNvPr>
          <p:cNvSpPr/>
          <p:nvPr/>
        </p:nvSpPr>
        <p:spPr>
          <a:xfrm>
            <a:off x="269638" y="2595793"/>
            <a:ext cx="4488873" cy="549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9BDC59-C6EA-0E44-AD8C-B76D672544E5}"/>
              </a:ext>
            </a:extLst>
          </p:cNvPr>
          <p:cNvSpPr/>
          <p:nvPr/>
        </p:nvSpPr>
        <p:spPr>
          <a:xfrm>
            <a:off x="399011" y="4345147"/>
            <a:ext cx="4488873" cy="242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2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9A1C-B007-5541-9135-FF1EC52F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EF7622"/>
              </a:buClr>
            </a:pPr>
            <a:r>
              <a:rPr lang="en-US" b="0" dirty="0">
                <a:solidFill>
                  <a:srgbClr val="446CA9"/>
                </a:solidFill>
                <a:sym typeface="Arial"/>
              </a:rPr>
              <a:t>Let’s talk about…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247825-3BD8-A343-8163-890C8E518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What’s the buzz about student success initiatives?</a:t>
            </a:r>
          </a:p>
          <a:p>
            <a:r>
              <a:rPr lang="en-US" dirty="0"/>
              <a:t>A brief tour of data and definitions</a:t>
            </a:r>
          </a:p>
          <a:p>
            <a:r>
              <a:rPr lang="en-US" dirty="0"/>
              <a:t>Student success maturity and technology deployment mashup</a:t>
            </a:r>
          </a:p>
          <a:p>
            <a:r>
              <a:rPr lang="en-US" dirty="0"/>
              <a:t>Let’s look at some of the end users: students and advisors</a:t>
            </a:r>
          </a:p>
          <a:p>
            <a:r>
              <a:rPr lang="en-US" dirty="0"/>
              <a:t>Takeaways and lessons from the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7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4a768cd16_0_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sz="4400" b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Student Success: Deployment Index</a:t>
            </a:r>
            <a:endParaRPr sz="4400" b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93;g64a768cd16_0_469">
            <a:extLst>
              <a:ext uri="{FF2B5EF4-FFF2-40B4-BE49-F238E27FC236}">
                <a16:creationId xmlns:a16="http://schemas.microsoft.com/office/drawing/2014/main" id="{507218C0-F632-4048-9496-AB82802579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04" t="39995" r="304" b="28669"/>
          <a:stretch/>
        </p:blipFill>
        <p:spPr>
          <a:xfrm>
            <a:off x="228600" y="1846697"/>
            <a:ext cx="11734800" cy="38970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150E12-0CE6-194B-8FA1-4AFC2598D25A}"/>
              </a:ext>
            </a:extLst>
          </p:cNvPr>
          <p:cNvSpPr/>
          <p:nvPr/>
        </p:nvSpPr>
        <p:spPr>
          <a:xfrm>
            <a:off x="399158" y="2895488"/>
            <a:ext cx="4488873" cy="28482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18C2FF-D732-B844-A323-1B6F3FFF63A2}"/>
              </a:ext>
            </a:extLst>
          </p:cNvPr>
          <p:cNvSpPr/>
          <p:nvPr/>
        </p:nvSpPr>
        <p:spPr>
          <a:xfrm>
            <a:off x="4888031" y="1846697"/>
            <a:ext cx="4488873" cy="226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CEB6DF-3DA9-5647-BB32-D7AD3B116929}"/>
              </a:ext>
            </a:extLst>
          </p:cNvPr>
          <p:cNvSpPr/>
          <p:nvPr/>
        </p:nvSpPr>
        <p:spPr>
          <a:xfrm>
            <a:off x="3624497" y="1690825"/>
            <a:ext cx="631767" cy="199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7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4a768cd16_0_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sz="4400" b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Student Success: Deployment Index</a:t>
            </a:r>
            <a:endParaRPr sz="4400" b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93;g64a768cd16_0_469">
            <a:extLst>
              <a:ext uri="{FF2B5EF4-FFF2-40B4-BE49-F238E27FC236}">
                <a16:creationId xmlns:a16="http://schemas.microsoft.com/office/drawing/2014/main" id="{507218C0-F632-4048-9496-AB82802579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04" t="48274" r="304" b="45042"/>
          <a:stretch/>
        </p:blipFill>
        <p:spPr>
          <a:xfrm>
            <a:off x="228600" y="2876204"/>
            <a:ext cx="11734800" cy="8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3;g64a768cd16_0_469">
            <a:extLst>
              <a:ext uri="{FF2B5EF4-FFF2-40B4-BE49-F238E27FC236}">
                <a16:creationId xmlns:a16="http://schemas.microsoft.com/office/drawing/2014/main" id="{C324335F-E26E-3C45-9B50-919B61EA83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0307" t="70789" r="649" b="9692"/>
          <a:stretch/>
        </p:blipFill>
        <p:spPr>
          <a:xfrm>
            <a:off x="4738254" y="2410690"/>
            <a:ext cx="6928658" cy="2427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056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4a768cd16_0_431"/>
          <p:cNvSpPr/>
          <p:nvPr/>
        </p:nvSpPr>
        <p:spPr>
          <a:xfrm rot="-1576073">
            <a:off x="4595654" y="2557349"/>
            <a:ext cx="6751496" cy="2845871"/>
          </a:xfrm>
          <a:prstGeom prst="ellipse">
            <a:avLst/>
          </a:prstGeom>
          <a:solidFill>
            <a:srgbClr val="B7B7B7">
              <a:alpha val="39610"/>
            </a:srgbClr>
          </a:solidFill>
          <a:ln w="381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5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64a768cd16_0_431"/>
          <p:cNvSpPr/>
          <p:nvPr/>
        </p:nvSpPr>
        <p:spPr>
          <a:xfrm rot="1362971">
            <a:off x="776277" y="2683172"/>
            <a:ext cx="6877602" cy="2780359"/>
          </a:xfrm>
          <a:prstGeom prst="ellipse">
            <a:avLst/>
          </a:prstGeom>
          <a:solidFill>
            <a:srgbClr val="CFE2F3">
              <a:alpha val="52940"/>
            </a:srgbClr>
          </a:solidFill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1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64a768cd16_0_431"/>
          <p:cNvSpPr/>
          <p:nvPr/>
        </p:nvSpPr>
        <p:spPr>
          <a:xfrm rot="1362971">
            <a:off x="2228388" y="1747529"/>
            <a:ext cx="6877602" cy="2780359"/>
          </a:xfrm>
          <a:prstGeom prst="ellipse">
            <a:avLst/>
          </a:prstGeom>
          <a:solidFill>
            <a:srgbClr val="C9DAF8">
              <a:alpha val="49020"/>
            </a:srgbClr>
          </a:solidFill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64a768cd16_0_431"/>
          <p:cNvSpPr/>
          <p:nvPr/>
        </p:nvSpPr>
        <p:spPr>
          <a:xfrm rot="-1576110">
            <a:off x="2932078" y="1476481"/>
            <a:ext cx="7828445" cy="2845871"/>
          </a:xfrm>
          <a:prstGeom prst="ellipse">
            <a:avLst/>
          </a:prstGeom>
          <a:solidFill>
            <a:srgbClr val="E6B8AF">
              <a:alpha val="44310"/>
            </a:srgbClr>
          </a:solidFill>
          <a:ln w="38100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5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64a768cd16_0_431"/>
          <p:cNvSpPr txBox="1"/>
          <p:nvPr/>
        </p:nvSpPr>
        <p:spPr>
          <a:xfrm>
            <a:off x="8659356" y="694508"/>
            <a:ext cx="28749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 sz="135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64a768cd16_0_431"/>
          <p:cNvSpPr txBox="1"/>
          <p:nvPr/>
        </p:nvSpPr>
        <p:spPr>
          <a:xfrm>
            <a:off x="-26589" y="3736229"/>
            <a:ext cx="28749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Faculty</a:t>
            </a:r>
            <a:endParaRPr sz="135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64a768cd16_0_431"/>
          <p:cNvSpPr txBox="1"/>
          <p:nvPr/>
        </p:nvSpPr>
        <p:spPr>
          <a:xfrm>
            <a:off x="391799" y="647980"/>
            <a:ext cx="4011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Advising and Student Affairs</a:t>
            </a:r>
            <a:endParaRPr sz="1350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64a768cd16_0_431"/>
          <p:cNvSpPr txBox="1"/>
          <p:nvPr/>
        </p:nvSpPr>
        <p:spPr>
          <a:xfrm>
            <a:off x="8429944" y="4252880"/>
            <a:ext cx="39873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Institutional Research and Leadership</a:t>
            </a:r>
            <a:endParaRPr sz="1350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64a768cd16_0_431"/>
          <p:cNvSpPr txBox="1">
            <a:spLocks noGrp="1"/>
          </p:cNvSpPr>
          <p:nvPr>
            <p:ph type="title"/>
          </p:nvPr>
        </p:nvSpPr>
        <p:spPr>
          <a:xfrm>
            <a:off x="3532644" y="2521604"/>
            <a:ext cx="5126700" cy="18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Key end-users of student success tools</a:t>
            </a: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049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4a768cd16_0_90"/>
          <p:cNvSpPr/>
          <p:nvPr/>
        </p:nvSpPr>
        <p:spPr>
          <a:xfrm>
            <a:off x="46375" y="5688788"/>
            <a:ext cx="1692000" cy="542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g64a768cd16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4702" y="1219200"/>
            <a:ext cx="9789950" cy="49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64a768cd16_0_90"/>
          <p:cNvPicPr preferRelativeResize="0"/>
          <p:nvPr/>
        </p:nvPicPr>
        <p:blipFill rotWithShape="1">
          <a:blip r:embed="rId4">
            <a:alphaModFix/>
          </a:blip>
          <a:srcRect l="3585" t="48261" r="66231" b="45482"/>
          <a:stretch/>
        </p:blipFill>
        <p:spPr>
          <a:xfrm>
            <a:off x="-29825" y="5394123"/>
            <a:ext cx="2415401" cy="39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64a768cd16_0_90"/>
          <p:cNvPicPr preferRelativeResize="0"/>
          <p:nvPr/>
        </p:nvPicPr>
        <p:blipFill rotWithShape="1">
          <a:blip r:embed="rId4">
            <a:alphaModFix/>
          </a:blip>
          <a:srcRect l="3586" t="18122" r="63985" b="69698"/>
          <a:stretch/>
        </p:blipFill>
        <p:spPr>
          <a:xfrm>
            <a:off x="-19475" y="2413519"/>
            <a:ext cx="2415401" cy="71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64a768cd16_0_90"/>
          <p:cNvPicPr preferRelativeResize="0"/>
          <p:nvPr/>
        </p:nvPicPr>
        <p:blipFill rotWithShape="1">
          <a:blip r:embed="rId4">
            <a:alphaModFix/>
          </a:blip>
          <a:srcRect l="3653" t="30451" r="64495" b="59988"/>
          <a:stretch/>
        </p:blipFill>
        <p:spPr>
          <a:xfrm>
            <a:off x="-9737" y="3398589"/>
            <a:ext cx="2415401" cy="57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64a768cd16_0_90"/>
          <p:cNvPicPr preferRelativeResize="0"/>
          <p:nvPr/>
        </p:nvPicPr>
        <p:blipFill rotWithShape="1">
          <a:blip r:embed="rId4">
            <a:alphaModFix/>
          </a:blip>
          <a:srcRect l="3804" t="2268" r="61482" b="81911"/>
          <a:stretch/>
        </p:blipFill>
        <p:spPr>
          <a:xfrm>
            <a:off x="0" y="1446112"/>
            <a:ext cx="2390100" cy="85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64a768cd16_0_90"/>
          <p:cNvPicPr preferRelativeResize="0"/>
          <p:nvPr/>
        </p:nvPicPr>
        <p:blipFill rotWithShape="1">
          <a:blip r:embed="rId4">
            <a:alphaModFix/>
          </a:blip>
          <a:srcRect l="3713" t="40069" r="65897" b="51898"/>
          <a:stretch/>
        </p:blipFill>
        <p:spPr>
          <a:xfrm>
            <a:off x="-29824" y="4310998"/>
            <a:ext cx="2349551" cy="49352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64a768cd16_0_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4400"/>
              <a:buFont typeface="Arial"/>
              <a:buNone/>
            </a:pPr>
            <a:r>
              <a:rPr lang="en-US" sz="4400" b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Maturity &amp; Deployment</a:t>
            </a:r>
            <a:endParaRPr sz="4400" b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663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A2AB-6440-AB40-98C1-43DCA339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F DinText Pro" panose="02000506020000020004" pitchFamily="2" charset="0"/>
              </a:rPr>
              <a:t>Technologies for students</a:t>
            </a:r>
          </a:p>
        </p:txBody>
      </p:sp>
    </p:spTree>
    <p:extLst>
      <p:ext uri="{BB962C8B-B14F-4D97-AF65-F5344CB8AC3E}">
        <p14:creationId xmlns:p14="http://schemas.microsoft.com/office/powerpoint/2010/main" val="1390110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/>
          <p:nvPr/>
        </p:nvSpPr>
        <p:spPr>
          <a:xfrm rot="-2000802">
            <a:off x="4784770" y="2699828"/>
            <a:ext cx="5435654" cy="2560816"/>
          </a:xfrm>
          <a:prstGeom prst="ellipse">
            <a:avLst/>
          </a:prstGeom>
          <a:solidFill>
            <a:srgbClr val="B7B7B7">
              <a:alpha val="39980"/>
            </a:srgbClr>
          </a:solidFill>
          <a:ln w="381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r"/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2" name="Google Shape;112;p18"/>
          <p:cNvSpPr/>
          <p:nvPr/>
        </p:nvSpPr>
        <p:spPr>
          <a:xfrm rot="1750184">
            <a:off x="1960661" y="2796118"/>
            <a:ext cx="5449136" cy="2554551"/>
          </a:xfrm>
          <a:prstGeom prst="ellipse">
            <a:avLst/>
          </a:prstGeom>
          <a:solidFill>
            <a:srgbClr val="CFE2F3">
              <a:alpha val="53060"/>
            </a:srgbClr>
          </a:solidFill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3" name="Google Shape;113;p18"/>
          <p:cNvSpPr/>
          <p:nvPr/>
        </p:nvSpPr>
        <p:spPr>
          <a:xfrm rot="1750184">
            <a:off x="3049744" y="1860475"/>
            <a:ext cx="5449136" cy="2554551"/>
          </a:xfrm>
          <a:prstGeom prst="ellipse">
            <a:avLst/>
          </a:prstGeom>
          <a:solidFill>
            <a:srgbClr val="C9DAF8">
              <a:alpha val="49210"/>
            </a:srgbClr>
          </a:solidFill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4" name="Google Shape;114;p18"/>
          <p:cNvSpPr/>
          <p:nvPr/>
        </p:nvSpPr>
        <p:spPr>
          <a:xfrm rot="-2000777">
            <a:off x="3507441" y="1619040"/>
            <a:ext cx="6302645" cy="2560816"/>
          </a:xfrm>
          <a:prstGeom prst="ellipse">
            <a:avLst/>
          </a:prstGeom>
          <a:solidFill>
            <a:srgbClr val="E6B8AF">
              <a:alpha val="44600"/>
            </a:srgbClr>
          </a:solidFill>
          <a:ln w="38100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8018518" y="694509"/>
            <a:ext cx="2156175" cy="67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b="1" dirty="0">
                <a:solidFill>
                  <a:srgbClr val="A61C00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Students</a:t>
            </a:r>
            <a:endParaRPr sz="1350" dirty="0">
              <a:solidFill>
                <a:srgbClr val="A61C00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1504059" y="3736230"/>
            <a:ext cx="2156175" cy="67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dirty="0">
                <a:solidFill>
                  <a:srgbClr val="3D85C6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Faculty</a:t>
            </a:r>
            <a:endParaRPr sz="1350" dirty="0">
              <a:solidFill>
                <a:srgbClr val="3D85C6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1817849" y="647980"/>
            <a:ext cx="30091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dirty="0">
                <a:solidFill>
                  <a:srgbClr val="4A86E8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Advising and Student Affairs</a:t>
            </a:r>
            <a:endParaRPr sz="1350" dirty="0">
              <a:solidFill>
                <a:srgbClr val="4A86E8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7846459" y="4252881"/>
            <a:ext cx="2990437" cy="100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dirty="0">
                <a:solidFill>
                  <a:schemeClr val="bg1">
                    <a:lumMod val="50000"/>
                  </a:schemeClr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Institutional Research and Leadership</a:t>
            </a:r>
            <a:endParaRPr sz="1350" dirty="0">
              <a:solidFill>
                <a:schemeClr val="bg1">
                  <a:lumMod val="50000"/>
                </a:schemeClr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9;p28">
            <a:extLst>
              <a:ext uri="{FF2B5EF4-FFF2-40B4-BE49-F238E27FC236}">
                <a16:creationId xmlns:a16="http://schemas.microsoft.com/office/drawing/2014/main" id="{C464FD86-2DC8-DB4F-A98D-11DEA10F68E1}"/>
              </a:ext>
            </a:extLst>
          </p:cNvPr>
          <p:cNvSpPr txBox="1"/>
          <p:nvPr/>
        </p:nvSpPr>
        <p:spPr>
          <a:xfrm>
            <a:off x="4789145" y="3282563"/>
            <a:ext cx="651375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Degree audit</a:t>
            </a:r>
            <a:endParaRPr sz="135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2;p28">
            <a:extLst>
              <a:ext uri="{FF2B5EF4-FFF2-40B4-BE49-F238E27FC236}">
                <a16:creationId xmlns:a16="http://schemas.microsoft.com/office/drawing/2014/main" id="{61F24ABE-43E2-9E4E-A0BE-9E83D64B41C4}"/>
              </a:ext>
            </a:extLst>
          </p:cNvPr>
          <p:cNvSpPr txBox="1"/>
          <p:nvPr/>
        </p:nvSpPr>
        <p:spPr>
          <a:xfrm>
            <a:off x="7763156" y="1676401"/>
            <a:ext cx="1731600" cy="35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Community resources self-service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3;p28">
            <a:extLst>
              <a:ext uri="{FF2B5EF4-FFF2-40B4-BE49-F238E27FC236}">
                <a16:creationId xmlns:a16="http://schemas.microsoft.com/office/drawing/2014/main" id="{0DEDA4EC-2D47-4049-B73E-2ED13A1B1083}"/>
              </a:ext>
            </a:extLst>
          </p:cNvPr>
          <p:cNvSpPr txBox="1"/>
          <p:nvPr/>
        </p:nvSpPr>
        <p:spPr>
          <a:xfrm>
            <a:off x="6385876" y="1524000"/>
            <a:ext cx="1462725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App-students to view their data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4;p28">
            <a:extLst>
              <a:ext uri="{FF2B5EF4-FFF2-40B4-BE49-F238E27FC236}">
                <a16:creationId xmlns:a16="http://schemas.microsoft.com/office/drawing/2014/main" id="{BFD131B6-96D7-3B43-9EAD-94F9338C699D}"/>
              </a:ext>
            </a:extLst>
          </p:cNvPr>
          <p:cNvSpPr txBox="1"/>
          <p:nvPr/>
        </p:nvSpPr>
        <p:spPr>
          <a:xfrm>
            <a:off x="6809251" y="1961044"/>
            <a:ext cx="1273275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 err="1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Opt</a:t>
            </a:r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 in/out of data collection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5;p28">
            <a:extLst>
              <a:ext uri="{FF2B5EF4-FFF2-40B4-BE49-F238E27FC236}">
                <a16:creationId xmlns:a16="http://schemas.microsoft.com/office/drawing/2014/main" id="{BEFD6891-F5DA-1244-9E22-C7B5CE0622E9}"/>
              </a:ext>
            </a:extLst>
          </p:cNvPr>
          <p:cNvSpPr txBox="1"/>
          <p:nvPr/>
        </p:nvSpPr>
        <p:spPr>
          <a:xfrm>
            <a:off x="7518826" y="1231500"/>
            <a:ext cx="1167975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Education plan tracking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9;p28">
            <a:extLst>
              <a:ext uri="{FF2B5EF4-FFF2-40B4-BE49-F238E27FC236}">
                <a16:creationId xmlns:a16="http://schemas.microsoft.com/office/drawing/2014/main" id="{905F383E-57AF-C240-93E4-A03A3F5B1E70}"/>
              </a:ext>
            </a:extLst>
          </p:cNvPr>
          <p:cNvSpPr txBox="1"/>
          <p:nvPr/>
        </p:nvSpPr>
        <p:spPr>
          <a:xfrm>
            <a:off x="5339343" y="2161200"/>
            <a:ext cx="13977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Credit transfer/ articulation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00;p28">
            <a:extLst>
              <a:ext uri="{FF2B5EF4-FFF2-40B4-BE49-F238E27FC236}">
                <a16:creationId xmlns:a16="http://schemas.microsoft.com/office/drawing/2014/main" id="{418D9D39-07B8-EF42-B4AB-579818D7D5BA}"/>
              </a:ext>
            </a:extLst>
          </p:cNvPr>
          <p:cNvSpPr txBox="1"/>
          <p:nvPr/>
        </p:nvSpPr>
        <p:spPr>
          <a:xfrm>
            <a:off x="5340563" y="2646413"/>
            <a:ext cx="1397700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Course/program recommendation</a:t>
            </a:r>
            <a:endParaRPr sz="135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01;p28">
            <a:extLst>
              <a:ext uri="{FF2B5EF4-FFF2-40B4-BE49-F238E27FC236}">
                <a16:creationId xmlns:a16="http://schemas.microsoft.com/office/drawing/2014/main" id="{D688A9AF-0CB4-0B43-92FB-76CD06A8A28A}"/>
              </a:ext>
            </a:extLst>
          </p:cNvPr>
          <p:cNvSpPr txBox="1"/>
          <p:nvPr/>
        </p:nvSpPr>
        <p:spPr>
          <a:xfrm>
            <a:off x="6383739" y="3567694"/>
            <a:ext cx="1303071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Extracurricular activities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02;p28">
            <a:extLst>
              <a:ext uri="{FF2B5EF4-FFF2-40B4-BE49-F238E27FC236}">
                <a16:creationId xmlns:a16="http://schemas.microsoft.com/office/drawing/2014/main" id="{6CFB027F-54FC-9F49-A0F5-8C19E4E2CA4D}"/>
              </a:ext>
            </a:extLst>
          </p:cNvPr>
          <p:cNvSpPr txBox="1"/>
          <p:nvPr/>
        </p:nvSpPr>
        <p:spPr>
          <a:xfrm>
            <a:off x="6669489" y="2969771"/>
            <a:ext cx="1167975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Co-curricular activities</a:t>
            </a:r>
            <a:endParaRPr sz="135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294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3"/>
          <p:cNvPicPr preferRelativeResize="0"/>
          <p:nvPr/>
        </p:nvPicPr>
        <p:blipFill rotWithShape="1">
          <a:blip r:embed="rId3">
            <a:alphaModFix/>
          </a:blip>
          <a:srcRect t="5247"/>
          <a:stretch/>
        </p:blipFill>
        <p:spPr>
          <a:xfrm>
            <a:off x="2425147" y="1127127"/>
            <a:ext cx="8242854" cy="48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/>
          <p:nvPr/>
        </p:nvSpPr>
        <p:spPr>
          <a:xfrm>
            <a:off x="1558781" y="5460188"/>
            <a:ext cx="1269000" cy="542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pic>
        <p:nvPicPr>
          <p:cNvPr id="279" name="Google Shape;279;p33"/>
          <p:cNvPicPr preferRelativeResize="0"/>
          <p:nvPr/>
        </p:nvPicPr>
        <p:blipFill rotWithShape="1">
          <a:blip r:embed="rId4">
            <a:alphaModFix/>
          </a:blip>
          <a:srcRect l="3585" t="48261" r="66232" b="45483"/>
          <a:stretch/>
        </p:blipFill>
        <p:spPr>
          <a:xfrm>
            <a:off x="1501632" y="5089323"/>
            <a:ext cx="1811551" cy="39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4">
            <a:alphaModFix/>
          </a:blip>
          <a:srcRect l="3586" t="18122" r="63987" b="69699"/>
          <a:stretch/>
        </p:blipFill>
        <p:spPr>
          <a:xfrm>
            <a:off x="1509395" y="2184919"/>
            <a:ext cx="1811551" cy="71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 rotWithShape="1">
          <a:blip r:embed="rId4">
            <a:alphaModFix/>
          </a:blip>
          <a:srcRect l="3653" t="30451" r="64496" b="59989"/>
          <a:stretch/>
        </p:blipFill>
        <p:spPr>
          <a:xfrm>
            <a:off x="1516698" y="3169989"/>
            <a:ext cx="1811551" cy="57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4">
            <a:alphaModFix/>
          </a:blip>
          <a:srcRect l="3804" t="2269" r="61484" b="81911"/>
          <a:stretch/>
        </p:blipFill>
        <p:spPr>
          <a:xfrm>
            <a:off x="1524001" y="1217513"/>
            <a:ext cx="1792575" cy="85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 rotWithShape="1">
          <a:blip r:embed="rId4">
            <a:alphaModFix/>
          </a:blip>
          <a:srcRect l="3713" t="40069" r="65898" b="51899"/>
          <a:stretch/>
        </p:blipFill>
        <p:spPr>
          <a:xfrm>
            <a:off x="1501633" y="4082399"/>
            <a:ext cx="1762163" cy="49352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>
            <a:spLocks noGrp="1"/>
          </p:cNvSpPr>
          <p:nvPr>
            <p:ph type="title"/>
          </p:nvPr>
        </p:nvSpPr>
        <p:spPr>
          <a:xfrm>
            <a:off x="860423" y="295508"/>
            <a:ext cx="3932237" cy="7152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4400"/>
            </a:pPr>
            <a:r>
              <a:rPr lang="en-US" b="1" dirty="0">
                <a:solidFill>
                  <a:srgbClr val="B7002B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Students</a:t>
            </a:r>
            <a:endParaRPr b="1" dirty="0">
              <a:solidFill>
                <a:srgbClr val="B7002B"/>
              </a:solidFill>
              <a:latin typeface="PF DinText Pro" panose="02000506020000020004" pitchFamily="2" charset="0"/>
              <a:ea typeface="Gill Sans"/>
              <a:cs typeface="Gill Sans"/>
              <a:sym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CD3C2-9471-2C4B-B501-9D5740F86F96}"/>
              </a:ext>
            </a:extLst>
          </p:cNvPr>
          <p:cNvCxnSpPr>
            <a:cxnSpLocks/>
          </p:cNvCxnSpPr>
          <p:nvPr/>
        </p:nvCxnSpPr>
        <p:spPr>
          <a:xfrm flipV="1">
            <a:off x="7801629" y="3617738"/>
            <a:ext cx="745471" cy="406145"/>
          </a:xfrm>
          <a:prstGeom prst="line">
            <a:avLst/>
          </a:prstGeom>
          <a:ln w="76200">
            <a:solidFill>
              <a:srgbClr val="8A1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A17E75-85C9-9E41-A3FC-9274C0B0407D}"/>
              </a:ext>
            </a:extLst>
          </p:cNvPr>
          <p:cNvCxnSpPr>
            <a:cxnSpLocks/>
          </p:cNvCxnSpPr>
          <p:nvPr/>
        </p:nvCxnSpPr>
        <p:spPr>
          <a:xfrm flipV="1">
            <a:off x="7785100" y="2856268"/>
            <a:ext cx="762000" cy="424204"/>
          </a:xfrm>
          <a:prstGeom prst="line">
            <a:avLst/>
          </a:prstGeom>
          <a:ln w="76200">
            <a:solidFill>
              <a:srgbClr val="759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F00699-E57B-134E-B0F0-6CF347BB1684}"/>
              </a:ext>
            </a:extLst>
          </p:cNvPr>
          <p:cNvCxnSpPr>
            <a:cxnSpLocks/>
          </p:cNvCxnSpPr>
          <p:nvPr/>
        </p:nvCxnSpPr>
        <p:spPr>
          <a:xfrm>
            <a:off x="6356958" y="1798277"/>
            <a:ext cx="838200" cy="0"/>
          </a:xfrm>
          <a:prstGeom prst="line">
            <a:avLst/>
          </a:prstGeom>
          <a:ln w="76200">
            <a:solidFill>
              <a:srgbClr val="2A6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3498AA-642E-084E-AA3B-20F5D1AC1554}"/>
              </a:ext>
            </a:extLst>
          </p:cNvPr>
          <p:cNvCxnSpPr>
            <a:cxnSpLocks/>
          </p:cNvCxnSpPr>
          <p:nvPr/>
        </p:nvCxnSpPr>
        <p:spPr>
          <a:xfrm flipV="1">
            <a:off x="5012499" y="2351680"/>
            <a:ext cx="778701" cy="242506"/>
          </a:xfrm>
          <a:prstGeom prst="line">
            <a:avLst/>
          </a:prstGeom>
          <a:ln w="76200">
            <a:solidFill>
              <a:srgbClr val="2A6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AC1E29-D682-434D-9A94-01D11438CB1F}"/>
              </a:ext>
            </a:extLst>
          </p:cNvPr>
          <p:cNvCxnSpPr>
            <a:cxnSpLocks/>
          </p:cNvCxnSpPr>
          <p:nvPr/>
        </p:nvCxnSpPr>
        <p:spPr>
          <a:xfrm flipV="1">
            <a:off x="3638288" y="2542548"/>
            <a:ext cx="752085" cy="627441"/>
          </a:xfrm>
          <a:prstGeom prst="line">
            <a:avLst/>
          </a:prstGeom>
          <a:ln w="76200">
            <a:solidFill>
              <a:srgbClr val="2A6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581DFD-55FB-3241-B163-DE66C0704D8B}"/>
              </a:ext>
            </a:extLst>
          </p:cNvPr>
          <p:cNvCxnSpPr>
            <a:cxnSpLocks/>
          </p:cNvCxnSpPr>
          <p:nvPr/>
        </p:nvCxnSpPr>
        <p:spPr>
          <a:xfrm flipV="1">
            <a:off x="7740041" y="2095285"/>
            <a:ext cx="807059" cy="321965"/>
          </a:xfrm>
          <a:prstGeom prst="line">
            <a:avLst/>
          </a:prstGeom>
          <a:ln w="76200">
            <a:solidFill>
              <a:srgbClr val="2A68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40691B-9119-F54D-B2C0-D5D70E1D9EDF}"/>
              </a:ext>
            </a:extLst>
          </p:cNvPr>
          <p:cNvCxnSpPr>
            <a:cxnSpLocks/>
          </p:cNvCxnSpPr>
          <p:nvPr/>
        </p:nvCxnSpPr>
        <p:spPr>
          <a:xfrm flipV="1">
            <a:off x="6392046" y="2373491"/>
            <a:ext cx="768023" cy="191873"/>
          </a:xfrm>
          <a:prstGeom prst="line">
            <a:avLst/>
          </a:prstGeom>
          <a:ln w="76200">
            <a:solidFill>
              <a:srgbClr val="759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DBE693-B9CD-DB42-82FC-D5028E6604DC}"/>
              </a:ext>
            </a:extLst>
          </p:cNvPr>
          <p:cNvCxnSpPr>
            <a:cxnSpLocks/>
          </p:cNvCxnSpPr>
          <p:nvPr/>
        </p:nvCxnSpPr>
        <p:spPr>
          <a:xfrm flipV="1">
            <a:off x="5037801" y="3062937"/>
            <a:ext cx="753399" cy="556849"/>
          </a:xfrm>
          <a:prstGeom prst="line">
            <a:avLst/>
          </a:prstGeom>
          <a:ln w="76200">
            <a:solidFill>
              <a:srgbClr val="759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E92FAB-96B1-F740-A21A-973A88234649}"/>
              </a:ext>
            </a:extLst>
          </p:cNvPr>
          <p:cNvCxnSpPr>
            <a:cxnSpLocks/>
          </p:cNvCxnSpPr>
          <p:nvPr/>
        </p:nvCxnSpPr>
        <p:spPr>
          <a:xfrm>
            <a:off x="3657600" y="3350391"/>
            <a:ext cx="732773" cy="346602"/>
          </a:xfrm>
          <a:prstGeom prst="line">
            <a:avLst/>
          </a:prstGeom>
          <a:ln w="76200">
            <a:solidFill>
              <a:srgbClr val="759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5796E6-044A-7942-9308-44CCA65D2928}"/>
              </a:ext>
            </a:extLst>
          </p:cNvPr>
          <p:cNvCxnSpPr>
            <a:cxnSpLocks/>
          </p:cNvCxnSpPr>
          <p:nvPr/>
        </p:nvCxnSpPr>
        <p:spPr>
          <a:xfrm flipV="1">
            <a:off x="3657600" y="4585410"/>
            <a:ext cx="732773" cy="611979"/>
          </a:xfrm>
          <a:prstGeom prst="line">
            <a:avLst/>
          </a:prstGeom>
          <a:ln w="76200">
            <a:solidFill>
              <a:srgbClr val="8A1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7D4DCA-8AB5-C244-AA82-3E563CC7B647}"/>
              </a:ext>
            </a:extLst>
          </p:cNvPr>
          <p:cNvCxnSpPr>
            <a:cxnSpLocks/>
          </p:cNvCxnSpPr>
          <p:nvPr/>
        </p:nvCxnSpPr>
        <p:spPr>
          <a:xfrm flipV="1">
            <a:off x="6356958" y="3018773"/>
            <a:ext cx="803111" cy="102691"/>
          </a:xfrm>
          <a:prstGeom prst="line">
            <a:avLst/>
          </a:prstGeom>
          <a:ln w="76200">
            <a:solidFill>
              <a:srgbClr val="8A1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CB1780B-DB1F-9B4D-B51C-F6968386F84A}"/>
              </a:ext>
            </a:extLst>
          </p:cNvPr>
          <p:cNvCxnSpPr>
            <a:cxnSpLocks/>
          </p:cNvCxnSpPr>
          <p:nvPr/>
        </p:nvCxnSpPr>
        <p:spPr>
          <a:xfrm flipV="1">
            <a:off x="5012499" y="3958225"/>
            <a:ext cx="778701" cy="310841"/>
          </a:xfrm>
          <a:prstGeom prst="line">
            <a:avLst/>
          </a:prstGeom>
          <a:ln w="76200">
            <a:solidFill>
              <a:srgbClr val="8A1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5847"/>
          <a:stretch/>
        </p:blipFill>
        <p:spPr>
          <a:xfrm>
            <a:off x="1591632" y="1082040"/>
            <a:ext cx="9008736" cy="46939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98C6D4F3-3501-4545-B351-5B2D439EB0FF}"/>
              </a:ext>
            </a:extLst>
          </p:cNvPr>
          <p:cNvSpPr/>
          <p:nvPr/>
        </p:nvSpPr>
        <p:spPr>
          <a:xfrm>
            <a:off x="3048000" y="1082040"/>
            <a:ext cx="990600" cy="4419600"/>
          </a:xfrm>
          <a:prstGeom prst="frame">
            <a:avLst/>
          </a:prstGeom>
          <a:solidFill>
            <a:srgbClr val="8A172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0AF03BA0-D736-5E48-9ED8-9C59F90906F9}"/>
              </a:ext>
            </a:extLst>
          </p:cNvPr>
          <p:cNvSpPr/>
          <p:nvPr/>
        </p:nvSpPr>
        <p:spPr>
          <a:xfrm>
            <a:off x="4876800" y="1082040"/>
            <a:ext cx="1143000" cy="4419600"/>
          </a:xfrm>
          <a:prstGeom prst="frame">
            <a:avLst/>
          </a:prstGeom>
          <a:solidFill>
            <a:srgbClr val="8A172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18AB198-B309-2147-8147-99B026C321E9}"/>
              </a:ext>
            </a:extLst>
          </p:cNvPr>
          <p:cNvSpPr/>
          <p:nvPr/>
        </p:nvSpPr>
        <p:spPr>
          <a:xfrm>
            <a:off x="6595584" y="1082040"/>
            <a:ext cx="1024416" cy="4419600"/>
          </a:xfrm>
          <a:prstGeom prst="frame">
            <a:avLst/>
          </a:prstGeom>
          <a:solidFill>
            <a:srgbClr val="8A172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8B329202-9B6F-6E46-98A5-326144307A7A}"/>
              </a:ext>
            </a:extLst>
          </p:cNvPr>
          <p:cNvSpPr/>
          <p:nvPr/>
        </p:nvSpPr>
        <p:spPr>
          <a:xfrm>
            <a:off x="9347087" y="1082040"/>
            <a:ext cx="1024416" cy="4419600"/>
          </a:xfrm>
          <a:prstGeom prst="frame">
            <a:avLst/>
          </a:prstGeom>
          <a:solidFill>
            <a:srgbClr val="8A172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7E740-333E-DC45-B8ED-CE90F2E6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515600" cy="71691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A1726"/>
                </a:solidFill>
                <a:latin typeface="PF DinText Pro" panose="02000506020000020004" pitchFamily="2" charset="0"/>
              </a:rPr>
              <a:t>Focus of initiatives in support of student success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A030B75-71DA-254A-9E63-B93BDF86620B}"/>
              </a:ext>
            </a:extLst>
          </p:cNvPr>
          <p:cNvSpPr/>
          <p:nvPr/>
        </p:nvSpPr>
        <p:spPr>
          <a:xfrm>
            <a:off x="1702191" y="2406112"/>
            <a:ext cx="8669312" cy="716916"/>
          </a:xfrm>
          <a:prstGeom prst="frame">
            <a:avLst/>
          </a:prstGeom>
          <a:solidFill>
            <a:srgbClr val="8A172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33DA2-9F13-104D-994F-F2A779184587}"/>
              </a:ext>
            </a:extLst>
          </p:cNvPr>
          <p:cNvSpPr txBox="1"/>
          <p:nvPr/>
        </p:nvSpPr>
        <p:spPr>
          <a:xfrm>
            <a:off x="1448638" y="6074768"/>
            <a:ext cx="3739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F DinText Pro" panose="02000506020000020004" pitchFamily="2" charset="0"/>
              </a:rPr>
              <a:t>SOURCE: </a:t>
            </a:r>
            <a:r>
              <a:rPr lang="en-US" sz="1000" dirty="0"/>
              <a:t>Parnell, Jones, Wesaw, and Brooks, </a:t>
            </a:r>
            <a:r>
              <a:rPr lang="en-US" sz="1000" i="1" dirty="0"/>
              <a:t>Institutions’ Use of Data and Analytics for Student Success: Results from a National Landscape Analysis, </a:t>
            </a:r>
            <a:r>
              <a:rPr lang="en-US" sz="1000" dirty="0"/>
              <a:t>research report (Washington, DC: NASPA, 2018), p. 6. </a:t>
            </a:r>
            <a:r>
              <a:rPr lang="en-US" sz="1000" dirty="0">
                <a:latin typeface="PF DinText Pro" panose="02000506020000020004" pitchFamily="2" charset="0"/>
              </a:rPr>
              <a:t>Available from </a:t>
            </a:r>
            <a:r>
              <a:rPr lang="en-US" sz="1000" dirty="0">
                <a:latin typeface="PF DinText Pro" panose="02000506020000020004" pitchFamily="2" charset="0"/>
                <a:hlinkClick r:id="rId4"/>
              </a:rPr>
              <a:t>http://www.educause.edu/ecar</a:t>
            </a:r>
            <a:r>
              <a:rPr lang="en-US" sz="1000" dirty="0">
                <a:latin typeface="PF DinText Pro" panose="0200050602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92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>
            <a:spLocks noGrp="1"/>
          </p:cNvSpPr>
          <p:nvPr>
            <p:ph type="title"/>
          </p:nvPr>
        </p:nvSpPr>
        <p:spPr>
          <a:xfrm>
            <a:off x="8027181" y="1236425"/>
            <a:ext cx="3962400" cy="40087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4400"/>
            </a:pPr>
            <a:r>
              <a:rPr lang="en-US" sz="3600" b="1" dirty="0">
                <a:solidFill>
                  <a:srgbClr val="B7002B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Positive ratings of the usefulness of online student success tools, 2017-2019</a:t>
            </a:r>
            <a:endParaRPr sz="3600" b="1" dirty="0">
              <a:solidFill>
                <a:srgbClr val="B7002B"/>
              </a:solidFill>
              <a:latin typeface="PF DinText Pro" panose="02000506020000020004" pitchFamily="2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170;p26">
            <a:extLst>
              <a:ext uri="{FF2B5EF4-FFF2-40B4-BE49-F238E27FC236}">
                <a16:creationId xmlns:a16="http://schemas.microsoft.com/office/drawing/2014/main" id="{1643F041-4C10-2946-8AD8-F62218C5891E}"/>
              </a:ext>
            </a:extLst>
          </p:cNvPr>
          <p:cNvSpPr/>
          <p:nvPr/>
        </p:nvSpPr>
        <p:spPr>
          <a:xfrm>
            <a:off x="1553570" y="5715001"/>
            <a:ext cx="2959030" cy="36865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6E084-6814-AB4A-8637-D93FF563B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6015" r="1702"/>
          <a:stretch/>
        </p:blipFill>
        <p:spPr>
          <a:xfrm>
            <a:off x="304800" y="469546"/>
            <a:ext cx="7295660" cy="6236054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B63E01A6-F5DC-4E4F-B885-4B6F3FAA65BA}"/>
              </a:ext>
            </a:extLst>
          </p:cNvPr>
          <p:cNvSpPr/>
          <p:nvPr/>
        </p:nvSpPr>
        <p:spPr>
          <a:xfrm>
            <a:off x="202419" y="312387"/>
            <a:ext cx="7398041" cy="2337438"/>
          </a:xfrm>
          <a:prstGeom prst="frame">
            <a:avLst/>
          </a:prstGeom>
          <a:solidFill>
            <a:srgbClr val="5643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E41F6E72-65E6-9B49-A72B-E569BE24A39E}"/>
              </a:ext>
            </a:extLst>
          </p:cNvPr>
          <p:cNvSpPr/>
          <p:nvPr/>
        </p:nvSpPr>
        <p:spPr>
          <a:xfrm>
            <a:off x="202419" y="2278966"/>
            <a:ext cx="7398041" cy="713582"/>
          </a:xfrm>
          <a:prstGeom prst="frame">
            <a:avLst/>
          </a:prstGeom>
          <a:solidFill>
            <a:srgbClr val="5643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408787E9-4454-8F47-B46D-C84F133A91F8}"/>
              </a:ext>
            </a:extLst>
          </p:cNvPr>
          <p:cNvSpPr/>
          <p:nvPr/>
        </p:nvSpPr>
        <p:spPr>
          <a:xfrm>
            <a:off x="202419" y="3461753"/>
            <a:ext cx="7398041" cy="713582"/>
          </a:xfrm>
          <a:prstGeom prst="frame">
            <a:avLst/>
          </a:prstGeom>
          <a:solidFill>
            <a:srgbClr val="5643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19496B52-B6CF-4B4B-961A-D772605CA253}"/>
              </a:ext>
            </a:extLst>
          </p:cNvPr>
          <p:cNvSpPr/>
          <p:nvPr/>
        </p:nvSpPr>
        <p:spPr>
          <a:xfrm>
            <a:off x="202418" y="3882684"/>
            <a:ext cx="7398041" cy="2200970"/>
          </a:xfrm>
          <a:prstGeom prst="frame">
            <a:avLst/>
          </a:prstGeom>
          <a:solidFill>
            <a:srgbClr val="5643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803367FD-DE75-0D47-A2B0-51B48213DC8E}"/>
              </a:ext>
            </a:extLst>
          </p:cNvPr>
          <p:cNvSpPr/>
          <p:nvPr/>
        </p:nvSpPr>
        <p:spPr>
          <a:xfrm>
            <a:off x="202417" y="2806984"/>
            <a:ext cx="7398041" cy="836548"/>
          </a:xfrm>
          <a:prstGeom prst="frame">
            <a:avLst/>
          </a:prstGeom>
          <a:solidFill>
            <a:srgbClr val="56437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335ED7-FB58-D849-9012-517AF083A1BE}"/>
              </a:ext>
            </a:extLst>
          </p:cNvPr>
          <p:cNvSpPr txBox="1"/>
          <p:nvPr/>
        </p:nvSpPr>
        <p:spPr>
          <a:xfrm>
            <a:off x="8181577" y="5067577"/>
            <a:ext cx="3739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PF DinText Pro" panose="02000506020000020004" pitchFamily="2" charset="0"/>
              </a:rPr>
              <a:t>SOURCE: Dana C. Gierdowski</a:t>
            </a:r>
            <a:r>
              <a:rPr lang="en-US" sz="1000" dirty="0"/>
              <a:t>, </a:t>
            </a:r>
            <a:r>
              <a:rPr lang="en-US" sz="1000" i="1" dirty="0">
                <a:latin typeface="PF DinText Pro" panose="02000506020000020004" pitchFamily="2" charset="0"/>
              </a:rPr>
              <a:t>ECAR Study of Undergraduate Students and Information Technology, 2019</a:t>
            </a:r>
            <a:r>
              <a:rPr lang="en-US" sz="1000" dirty="0">
                <a:latin typeface="PF DinText Pro" panose="02000506020000020004" pitchFamily="2" charset="0"/>
              </a:rPr>
              <a:t>, research report (Louisville, CO: ECAR, Forthcoming 2019). </a:t>
            </a:r>
            <a:endParaRPr lang="en-US" sz="1000" i="1" dirty="0">
              <a:latin typeface="PF DinText Pro" panose="02000506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7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1B47A-C8B4-2649-99AF-ED3290D6C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PF DinText Pro" panose="02000506020000020004" pitchFamily="2" charset="0"/>
              </a:rPr>
              <a:t>Technologies for Advising and Student Affairs</a:t>
            </a:r>
          </a:p>
        </p:txBody>
      </p:sp>
    </p:spTree>
    <p:extLst>
      <p:ext uri="{BB962C8B-B14F-4D97-AF65-F5344CB8AC3E}">
        <p14:creationId xmlns:p14="http://schemas.microsoft.com/office/powerpoint/2010/main" val="622155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"/>
          <p:cNvSpPr txBox="1"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E4D4"/>
              </a:buClr>
              <a:buSzPts val="6000"/>
              <a:buFont typeface="Calibri"/>
              <a:buNone/>
            </a:pPr>
            <a:r>
              <a:rPr lang="en-US" b="0">
                <a:latin typeface="Calibri"/>
                <a:ea typeface="Calibri"/>
                <a:cs typeface="Calibri"/>
                <a:sym typeface="Calibri"/>
              </a:rPr>
              <a:t>Are student success initiatives worth it?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/>
          <p:nvPr/>
        </p:nvSpPr>
        <p:spPr>
          <a:xfrm rot="-2000802">
            <a:off x="4784770" y="2699828"/>
            <a:ext cx="5435654" cy="2560816"/>
          </a:xfrm>
          <a:prstGeom prst="ellipse">
            <a:avLst/>
          </a:prstGeom>
          <a:solidFill>
            <a:srgbClr val="B7B7B7">
              <a:alpha val="39980"/>
            </a:srgbClr>
          </a:solidFill>
          <a:ln w="381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r"/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2" name="Google Shape;112;p18"/>
          <p:cNvSpPr/>
          <p:nvPr/>
        </p:nvSpPr>
        <p:spPr>
          <a:xfrm rot="1750184">
            <a:off x="1960661" y="2796118"/>
            <a:ext cx="5449136" cy="2554551"/>
          </a:xfrm>
          <a:prstGeom prst="ellipse">
            <a:avLst/>
          </a:prstGeom>
          <a:solidFill>
            <a:srgbClr val="CFE2F3">
              <a:alpha val="53060"/>
            </a:srgbClr>
          </a:solidFill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3" name="Google Shape;113;p18"/>
          <p:cNvSpPr/>
          <p:nvPr/>
        </p:nvSpPr>
        <p:spPr>
          <a:xfrm rot="1750184">
            <a:off x="3049744" y="1860475"/>
            <a:ext cx="5449136" cy="2554551"/>
          </a:xfrm>
          <a:prstGeom prst="ellipse">
            <a:avLst/>
          </a:prstGeom>
          <a:solidFill>
            <a:srgbClr val="C9DAF8">
              <a:alpha val="49210"/>
            </a:srgbClr>
          </a:solidFill>
          <a:ln w="3810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4" name="Google Shape;114;p18"/>
          <p:cNvSpPr/>
          <p:nvPr/>
        </p:nvSpPr>
        <p:spPr>
          <a:xfrm rot="-2000777">
            <a:off x="3507441" y="1619040"/>
            <a:ext cx="6302645" cy="2560816"/>
          </a:xfrm>
          <a:prstGeom prst="ellipse">
            <a:avLst/>
          </a:prstGeom>
          <a:solidFill>
            <a:srgbClr val="E6B8AF">
              <a:alpha val="44600"/>
            </a:srgbClr>
          </a:solidFill>
          <a:ln w="38100" cap="flat" cmpd="sng">
            <a:solidFill>
              <a:srgbClr val="EAD1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r">
              <a:buClr>
                <a:srgbClr val="000000"/>
              </a:buClr>
              <a:buSzPts val="1100"/>
            </a:pPr>
            <a:endParaRPr sz="1350" b="1" i="1">
              <a:latin typeface="PF DinText Pro" panose="02000506020000020004" pitchFamily="2" charset="0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8018518" y="694509"/>
            <a:ext cx="2156175" cy="67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b="1" dirty="0">
                <a:solidFill>
                  <a:srgbClr val="A61C00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Students</a:t>
            </a:r>
            <a:endParaRPr sz="1350" dirty="0">
              <a:solidFill>
                <a:srgbClr val="A61C00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1504059" y="3736230"/>
            <a:ext cx="2156175" cy="67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dirty="0">
                <a:solidFill>
                  <a:srgbClr val="3D85C6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Faculty</a:t>
            </a:r>
            <a:endParaRPr sz="1350" dirty="0">
              <a:solidFill>
                <a:srgbClr val="3D85C6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1817849" y="647980"/>
            <a:ext cx="300915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dirty="0">
                <a:solidFill>
                  <a:srgbClr val="4A86E8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Advising and Student Affairs</a:t>
            </a:r>
            <a:endParaRPr sz="1350" dirty="0">
              <a:solidFill>
                <a:srgbClr val="4A86E8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7846459" y="4252881"/>
            <a:ext cx="2990437" cy="100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00" b="1" dirty="0">
                <a:solidFill>
                  <a:schemeClr val="bg1">
                    <a:lumMod val="50000"/>
                  </a:schemeClr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Institutional Research and Leadership</a:t>
            </a:r>
            <a:endParaRPr sz="1350" dirty="0">
              <a:solidFill>
                <a:schemeClr val="bg1">
                  <a:lumMod val="50000"/>
                </a:schemeClr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89;p28">
            <a:extLst>
              <a:ext uri="{FF2B5EF4-FFF2-40B4-BE49-F238E27FC236}">
                <a16:creationId xmlns:a16="http://schemas.microsoft.com/office/drawing/2014/main" id="{C464FD86-2DC8-DB4F-A98D-11DEA10F68E1}"/>
              </a:ext>
            </a:extLst>
          </p:cNvPr>
          <p:cNvSpPr txBox="1"/>
          <p:nvPr/>
        </p:nvSpPr>
        <p:spPr>
          <a:xfrm>
            <a:off x="4789145" y="3282563"/>
            <a:ext cx="651375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Degree audit</a:t>
            </a:r>
            <a:endParaRPr sz="135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28">
            <a:extLst>
              <a:ext uri="{FF2B5EF4-FFF2-40B4-BE49-F238E27FC236}">
                <a16:creationId xmlns:a16="http://schemas.microsoft.com/office/drawing/2014/main" id="{EC39F759-3656-7848-853E-BF8DC9604FAA}"/>
              </a:ext>
            </a:extLst>
          </p:cNvPr>
          <p:cNvSpPr txBox="1"/>
          <p:nvPr/>
        </p:nvSpPr>
        <p:spPr>
          <a:xfrm>
            <a:off x="3428926" y="2621025"/>
            <a:ext cx="1332225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Academic early alert system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6;p28">
            <a:extLst>
              <a:ext uri="{FF2B5EF4-FFF2-40B4-BE49-F238E27FC236}">
                <a16:creationId xmlns:a16="http://schemas.microsoft.com/office/drawing/2014/main" id="{0C9656B6-AE3C-C84F-BB44-A842E6FB3DFA}"/>
              </a:ext>
            </a:extLst>
          </p:cNvPr>
          <p:cNvSpPr txBox="1"/>
          <p:nvPr/>
        </p:nvSpPr>
        <p:spPr>
          <a:xfrm>
            <a:off x="3816751" y="1708201"/>
            <a:ext cx="1332225" cy="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Student advising case mgmt.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99;p28">
            <a:extLst>
              <a:ext uri="{FF2B5EF4-FFF2-40B4-BE49-F238E27FC236}">
                <a16:creationId xmlns:a16="http://schemas.microsoft.com/office/drawing/2014/main" id="{905F383E-57AF-C240-93E4-A03A3F5B1E70}"/>
              </a:ext>
            </a:extLst>
          </p:cNvPr>
          <p:cNvSpPr txBox="1"/>
          <p:nvPr/>
        </p:nvSpPr>
        <p:spPr>
          <a:xfrm>
            <a:off x="5339343" y="2161200"/>
            <a:ext cx="13977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Credit transfer/ articulation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00;p28">
            <a:extLst>
              <a:ext uri="{FF2B5EF4-FFF2-40B4-BE49-F238E27FC236}">
                <a16:creationId xmlns:a16="http://schemas.microsoft.com/office/drawing/2014/main" id="{418D9D39-07B8-EF42-B4AB-579818D7D5BA}"/>
              </a:ext>
            </a:extLst>
          </p:cNvPr>
          <p:cNvSpPr txBox="1"/>
          <p:nvPr/>
        </p:nvSpPr>
        <p:spPr>
          <a:xfrm>
            <a:off x="5340563" y="2646413"/>
            <a:ext cx="1397700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Course/program recommendation</a:t>
            </a:r>
            <a:endParaRPr sz="135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01;p28">
            <a:extLst>
              <a:ext uri="{FF2B5EF4-FFF2-40B4-BE49-F238E27FC236}">
                <a16:creationId xmlns:a16="http://schemas.microsoft.com/office/drawing/2014/main" id="{D688A9AF-0CB4-0B43-92FB-76CD06A8A28A}"/>
              </a:ext>
            </a:extLst>
          </p:cNvPr>
          <p:cNvSpPr txBox="1"/>
          <p:nvPr/>
        </p:nvSpPr>
        <p:spPr>
          <a:xfrm>
            <a:off x="6383739" y="3567694"/>
            <a:ext cx="1303071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 dirty="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Extracurricular activities</a:t>
            </a:r>
            <a:endParaRPr sz="1350" dirty="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02;p28">
            <a:extLst>
              <a:ext uri="{FF2B5EF4-FFF2-40B4-BE49-F238E27FC236}">
                <a16:creationId xmlns:a16="http://schemas.microsoft.com/office/drawing/2014/main" id="{6CFB027F-54FC-9F49-A0F5-8C19E4E2CA4D}"/>
              </a:ext>
            </a:extLst>
          </p:cNvPr>
          <p:cNvSpPr txBox="1"/>
          <p:nvPr/>
        </p:nvSpPr>
        <p:spPr>
          <a:xfrm>
            <a:off x="6669489" y="2969771"/>
            <a:ext cx="1167975" cy="4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Co-curricular activities</a:t>
            </a:r>
            <a:endParaRPr sz="135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03;p28">
            <a:extLst>
              <a:ext uri="{FF2B5EF4-FFF2-40B4-BE49-F238E27FC236}">
                <a16:creationId xmlns:a16="http://schemas.microsoft.com/office/drawing/2014/main" id="{2C702CAE-CFB9-4E4C-B4A5-26610620990C}"/>
              </a:ext>
            </a:extLst>
          </p:cNvPr>
          <p:cNvSpPr txBox="1"/>
          <p:nvPr/>
        </p:nvSpPr>
        <p:spPr>
          <a:xfrm>
            <a:off x="7055570" y="3902664"/>
            <a:ext cx="1167975" cy="75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>
                <a:solidFill>
                  <a:srgbClr val="434343"/>
                </a:solidFill>
                <a:latin typeface="PF DinText Pro" panose="02000506020000020004" pitchFamily="2" charset="0"/>
                <a:ea typeface="Calibri"/>
                <a:cs typeface="Calibri"/>
                <a:sym typeface="Calibri"/>
              </a:rPr>
              <a:t>Advising center mgmt.</a:t>
            </a:r>
            <a:endParaRPr sz="1350">
              <a:solidFill>
                <a:srgbClr val="434343"/>
              </a:solidFill>
              <a:latin typeface="PF DinText Pro" panose="02000506020000020004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898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898" y="857251"/>
            <a:ext cx="82091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4"/>
          <p:cNvSpPr/>
          <p:nvPr/>
        </p:nvSpPr>
        <p:spPr>
          <a:xfrm>
            <a:off x="1558781" y="5460188"/>
            <a:ext cx="1269000" cy="542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pic>
        <p:nvPicPr>
          <p:cNvPr id="419" name="Google Shape;419;p44"/>
          <p:cNvPicPr preferRelativeResize="0"/>
          <p:nvPr/>
        </p:nvPicPr>
        <p:blipFill rotWithShape="1">
          <a:blip r:embed="rId4">
            <a:alphaModFix/>
          </a:blip>
          <a:srcRect l="3585" t="48261" r="66232" b="45483"/>
          <a:stretch/>
        </p:blipFill>
        <p:spPr>
          <a:xfrm>
            <a:off x="1501632" y="5089323"/>
            <a:ext cx="1811551" cy="39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/>
          <p:cNvPicPr preferRelativeResize="0"/>
          <p:nvPr/>
        </p:nvPicPr>
        <p:blipFill rotWithShape="1">
          <a:blip r:embed="rId4">
            <a:alphaModFix/>
          </a:blip>
          <a:srcRect l="3586" t="18122" r="63987" b="69699"/>
          <a:stretch/>
        </p:blipFill>
        <p:spPr>
          <a:xfrm>
            <a:off x="1509395" y="2184919"/>
            <a:ext cx="1811551" cy="71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4">
            <a:alphaModFix/>
          </a:blip>
          <a:srcRect l="3653" t="30451" r="64496" b="59989"/>
          <a:stretch/>
        </p:blipFill>
        <p:spPr>
          <a:xfrm>
            <a:off x="1516698" y="3169989"/>
            <a:ext cx="1811551" cy="57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/>
          <p:cNvPicPr preferRelativeResize="0"/>
          <p:nvPr/>
        </p:nvPicPr>
        <p:blipFill rotWithShape="1">
          <a:blip r:embed="rId4">
            <a:alphaModFix/>
          </a:blip>
          <a:srcRect l="3804" t="2269" r="61484" b="81911"/>
          <a:stretch/>
        </p:blipFill>
        <p:spPr>
          <a:xfrm>
            <a:off x="1524001" y="1217513"/>
            <a:ext cx="1792575" cy="85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/>
          <p:cNvPicPr preferRelativeResize="0"/>
          <p:nvPr/>
        </p:nvPicPr>
        <p:blipFill rotWithShape="1">
          <a:blip r:embed="rId4">
            <a:alphaModFix/>
          </a:blip>
          <a:srcRect l="3713" t="40069" r="65898" b="51899"/>
          <a:stretch/>
        </p:blipFill>
        <p:spPr>
          <a:xfrm>
            <a:off x="1501633" y="4082399"/>
            <a:ext cx="1762163" cy="49352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4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6135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4400"/>
            </a:pPr>
            <a:r>
              <a:rPr lang="en-US" b="1" dirty="0">
                <a:solidFill>
                  <a:srgbClr val="B7002B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Advising and Student Affairs</a:t>
            </a:r>
            <a:endParaRPr b="1" dirty="0">
              <a:solidFill>
                <a:srgbClr val="B7002B"/>
              </a:solidFill>
              <a:latin typeface="PF DinText Pro" panose="02000506020000020004" pitchFamily="2" charset="0"/>
              <a:ea typeface="Gill Sans"/>
              <a:cs typeface="Gill Sans"/>
              <a:sym typeface="Gill San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D414AB-3D52-C64C-83B3-EE7D3D751FF8}"/>
              </a:ext>
            </a:extLst>
          </p:cNvPr>
          <p:cNvCxnSpPr>
            <a:cxnSpLocks/>
          </p:cNvCxnSpPr>
          <p:nvPr/>
        </p:nvCxnSpPr>
        <p:spPr>
          <a:xfrm flipV="1">
            <a:off x="7772400" y="2161368"/>
            <a:ext cx="762000" cy="277496"/>
          </a:xfrm>
          <a:prstGeom prst="line">
            <a:avLst/>
          </a:prstGeom>
          <a:ln w="76200">
            <a:solidFill>
              <a:srgbClr val="193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23E5CC-982F-234E-96EF-08C81FFE6153}"/>
              </a:ext>
            </a:extLst>
          </p:cNvPr>
          <p:cNvCxnSpPr>
            <a:cxnSpLocks/>
          </p:cNvCxnSpPr>
          <p:nvPr/>
        </p:nvCxnSpPr>
        <p:spPr>
          <a:xfrm flipV="1">
            <a:off x="6400800" y="2667000"/>
            <a:ext cx="762000" cy="228600"/>
          </a:xfrm>
          <a:prstGeom prst="line">
            <a:avLst/>
          </a:prstGeom>
          <a:ln w="76200">
            <a:solidFill>
              <a:srgbClr val="193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768DE5-F753-7E4B-A6B1-F220E0895B80}"/>
              </a:ext>
            </a:extLst>
          </p:cNvPr>
          <p:cNvCxnSpPr>
            <a:cxnSpLocks/>
          </p:cNvCxnSpPr>
          <p:nvPr/>
        </p:nvCxnSpPr>
        <p:spPr>
          <a:xfrm flipV="1">
            <a:off x="5029200" y="3918602"/>
            <a:ext cx="762000" cy="119998"/>
          </a:xfrm>
          <a:prstGeom prst="line">
            <a:avLst/>
          </a:prstGeom>
          <a:ln w="76200">
            <a:solidFill>
              <a:srgbClr val="193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6CF9DE-2BAC-8940-B403-CAB16B0055CD}"/>
              </a:ext>
            </a:extLst>
          </p:cNvPr>
          <p:cNvCxnSpPr>
            <a:cxnSpLocks/>
          </p:cNvCxnSpPr>
          <p:nvPr/>
        </p:nvCxnSpPr>
        <p:spPr>
          <a:xfrm flipV="1">
            <a:off x="3657600" y="4575922"/>
            <a:ext cx="762000" cy="59999"/>
          </a:xfrm>
          <a:prstGeom prst="line">
            <a:avLst/>
          </a:prstGeom>
          <a:ln w="76200">
            <a:solidFill>
              <a:srgbClr val="193D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01C1C1-E3B0-B24F-83BF-E87DA5B13101}"/>
              </a:ext>
            </a:extLst>
          </p:cNvPr>
          <p:cNvCxnSpPr>
            <a:cxnSpLocks/>
          </p:cNvCxnSpPr>
          <p:nvPr/>
        </p:nvCxnSpPr>
        <p:spPr>
          <a:xfrm flipV="1">
            <a:off x="7772400" y="3988487"/>
            <a:ext cx="762000" cy="304800"/>
          </a:xfrm>
          <a:prstGeom prst="line">
            <a:avLst/>
          </a:prstGeom>
          <a:ln w="76200">
            <a:solidFill>
              <a:srgbClr val="7AB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242327-A9D6-C942-9C62-EE9E5E88F556}"/>
              </a:ext>
            </a:extLst>
          </p:cNvPr>
          <p:cNvCxnSpPr>
            <a:cxnSpLocks/>
          </p:cNvCxnSpPr>
          <p:nvPr/>
        </p:nvCxnSpPr>
        <p:spPr>
          <a:xfrm flipV="1">
            <a:off x="6415378" y="3143252"/>
            <a:ext cx="747423" cy="201296"/>
          </a:xfrm>
          <a:prstGeom prst="line">
            <a:avLst/>
          </a:prstGeom>
          <a:ln w="76200">
            <a:solidFill>
              <a:srgbClr val="7AB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2A63705-7699-A54C-8FBD-023C53E64CA4}"/>
              </a:ext>
            </a:extLst>
          </p:cNvPr>
          <p:cNvCxnSpPr>
            <a:cxnSpLocks/>
          </p:cNvCxnSpPr>
          <p:nvPr/>
        </p:nvCxnSpPr>
        <p:spPr>
          <a:xfrm flipV="1">
            <a:off x="5043778" y="4575921"/>
            <a:ext cx="747423" cy="100648"/>
          </a:xfrm>
          <a:prstGeom prst="line">
            <a:avLst/>
          </a:prstGeom>
          <a:ln w="76200">
            <a:solidFill>
              <a:srgbClr val="7AB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6D3D6D-3BDF-5046-8C2C-DC17A440FBE0}"/>
              </a:ext>
            </a:extLst>
          </p:cNvPr>
          <p:cNvCxnSpPr>
            <a:cxnSpLocks/>
          </p:cNvCxnSpPr>
          <p:nvPr/>
        </p:nvCxnSpPr>
        <p:spPr>
          <a:xfrm flipV="1">
            <a:off x="3679466" y="4800601"/>
            <a:ext cx="740134" cy="288723"/>
          </a:xfrm>
          <a:prstGeom prst="line">
            <a:avLst/>
          </a:prstGeom>
          <a:ln w="76200">
            <a:solidFill>
              <a:srgbClr val="7AB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25F47C-4045-7243-8DFE-57E4067F40C3}"/>
              </a:ext>
            </a:extLst>
          </p:cNvPr>
          <p:cNvCxnSpPr>
            <a:cxnSpLocks/>
          </p:cNvCxnSpPr>
          <p:nvPr/>
        </p:nvCxnSpPr>
        <p:spPr>
          <a:xfrm>
            <a:off x="6415378" y="2962429"/>
            <a:ext cx="747422" cy="157800"/>
          </a:xfrm>
          <a:prstGeom prst="line">
            <a:avLst/>
          </a:prstGeom>
          <a:ln w="76200">
            <a:solidFill>
              <a:srgbClr val="DDA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E297D3-20EA-B946-B63D-F2A0032053A0}"/>
              </a:ext>
            </a:extLst>
          </p:cNvPr>
          <p:cNvCxnSpPr>
            <a:cxnSpLocks/>
          </p:cNvCxnSpPr>
          <p:nvPr/>
        </p:nvCxnSpPr>
        <p:spPr>
          <a:xfrm flipV="1">
            <a:off x="7772400" y="3681550"/>
            <a:ext cx="762000" cy="304800"/>
          </a:xfrm>
          <a:prstGeom prst="line">
            <a:avLst/>
          </a:prstGeom>
          <a:ln w="76200">
            <a:solidFill>
              <a:srgbClr val="DDA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2BF8A5-5205-334F-A6A5-7C9E297BCA0D}"/>
              </a:ext>
            </a:extLst>
          </p:cNvPr>
          <p:cNvCxnSpPr>
            <a:cxnSpLocks/>
          </p:cNvCxnSpPr>
          <p:nvPr/>
        </p:nvCxnSpPr>
        <p:spPr>
          <a:xfrm flipV="1">
            <a:off x="5043778" y="3916465"/>
            <a:ext cx="747422" cy="333795"/>
          </a:xfrm>
          <a:prstGeom prst="line">
            <a:avLst/>
          </a:prstGeom>
          <a:ln w="76200">
            <a:solidFill>
              <a:srgbClr val="DDA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7631F5-6D5E-0745-A037-63E16812FE94}"/>
              </a:ext>
            </a:extLst>
          </p:cNvPr>
          <p:cNvCxnSpPr>
            <a:cxnSpLocks/>
          </p:cNvCxnSpPr>
          <p:nvPr/>
        </p:nvCxnSpPr>
        <p:spPr>
          <a:xfrm>
            <a:off x="3664889" y="5174183"/>
            <a:ext cx="754711" cy="131239"/>
          </a:xfrm>
          <a:prstGeom prst="line">
            <a:avLst/>
          </a:prstGeom>
          <a:ln w="76200">
            <a:solidFill>
              <a:srgbClr val="DDA5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79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5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992" t="13981" r="4032" b="6170"/>
          <a:stretch/>
        </p:blipFill>
        <p:spPr>
          <a:xfrm>
            <a:off x="3605773" y="351895"/>
            <a:ext cx="8586228" cy="53207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C471C-2B25-684C-9EEB-6AB3CD24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351896"/>
            <a:ext cx="3190906" cy="53207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A1726"/>
                </a:solidFill>
                <a:latin typeface="PF DinText Pro" panose="02000506020000020004" pitchFamily="2" charset="0"/>
              </a:rPr>
              <a:t>Staff with access to student-level data from institutions’ early-alert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469D9-8311-5C43-BFFE-B4A7459DFF97}"/>
              </a:ext>
            </a:extLst>
          </p:cNvPr>
          <p:cNvSpPr txBox="1"/>
          <p:nvPr/>
        </p:nvSpPr>
        <p:spPr>
          <a:xfrm>
            <a:off x="1448638" y="6074768"/>
            <a:ext cx="3739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F DinText Pro" panose="02000506020000020004" pitchFamily="2" charset="0"/>
              </a:rPr>
              <a:t>SOURCE: </a:t>
            </a:r>
            <a:r>
              <a:rPr lang="en-US" sz="1000" dirty="0"/>
              <a:t>Parnell, Jones, Wesaw, and Brooks, </a:t>
            </a:r>
            <a:r>
              <a:rPr lang="en-US" sz="1000" i="1" dirty="0"/>
              <a:t>Institutions’ Use of Data and Analytics for Student Success: Results from a National Landscape Analysis, </a:t>
            </a:r>
            <a:r>
              <a:rPr lang="en-US" sz="1000" dirty="0"/>
              <a:t>research report (Washington, DC: NASPA, 2018), p. 18. </a:t>
            </a:r>
            <a:r>
              <a:rPr lang="en-US" sz="1000" dirty="0">
                <a:latin typeface="PF DinText Pro" panose="02000506020000020004" pitchFamily="2" charset="0"/>
              </a:rPr>
              <a:t>Available from </a:t>
            </a:r>
            <a:r>
              <a:rPr lang="en-US" sz="1000" dirty="0">
                <a:latin typeface="PF DinText Pro" panose="02000506020000020004" pitchFamily="2" charset="0"/>
                <a:hlinkClick r:id="rId4"/>
              </a:rPr>
              <a:t>http://www.educause.edu/ecar</a:t>
            </a:r>
            <a:r>
              <a:rPr lang="en-US" sz="1000" dirty="0">
                <a:latin typeface="PF DinText Pro" panose="0200050602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4384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9;p47">
            <a:extLst>
              <a:ext uri="{FF2B5EF4-FFF2-40B4-BE49-F238E27FC236}">
                <a16:creationId xmlns:a16="http://schemas.microsoft.com/office/drawing/2014/main" id="{0EB66925-E861-F647-B664-0F6FA2F08AC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0790" t="16497"/>
          <a:stretch/>
        </p:blipFill>
        <p:spPr>
          <a:xfrm>
            <a:off x="3132843" y="851279"/>
            <a:ext cx="8720490" cy="4884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C471C-2B25-684C-9EEB-6AB3CD24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1557867"/>
            <a:ext cx="2921000" cy="347133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8A1726"/>
                </a:solidFill>
                <a:latin typeface="PF DinText Pro" panose="02000506020000020004" pitchFamily="2" charset="0"/>
              </a:rPr>
              <a:t>Interventions in use at institutions to improve student success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42748-86F2-FB47-B04C-1DA80234E519}"/>
              </a:ext>
            </a:extLst>
          </p:cNvPr>
          <p:cNvSpPr txBox="1"/>
          <p:nvPr/>
        </p:nvSpPr>
        <p:spPr>
          <a:xfrm>
            <a:off x="1448638" y="6074768"/>
            <a:ext cx="3739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F DinText Pro" panose="02000506020000020004" pitchFamily="2" charset="0"/>
              </a:rPr>
              <a:t>SOURCE: </a:t>
            </a:r>
            <a:r>
              <a:rPr lang="en-US" sz="1000" dirty="0"/>
              <a:t>Parnell, Jones, Wesaw, and Brooks, </a:t>
            </a:r>
            <a:r>
              <a:rPr lang="en-US" sz="1000" i="1" dirty="0"/>
              <a:t>Institutions’ Use of Data and Analytics for Student Success: Results from a National Landscape Analysis, </a:t>
            </a:r>
            <a:r>
              <a:rPr lang="en-US" sz="1000" dirty="0"/>
              <a:t>research report (Washington, DC: NASPA, 2018), p. 19. </a:t>
            </a:r>
            <a:r>
              <a:rPr lang="en-US" sz="1000" dirty="0">
                <a:latin typeface="PF DinText Pro" panose="02000506020000020004" pitchFamily="2" charset="0"/>
              </a:rPr>
              <a:t>Available from </a:t>
            </a:r>
            <a:r>
              <a:rPr lang="en-US" sz="1000" dirty="0">
                <a:latin typeface="PF DinText Pro" panose="02000506020000020004" pitchFamily="2" charset="0"/>
                <a:hlinkClick r:id="rId4"/>
              </a:rPr>
              <a:t>http://www.educause.edu/ecar</a:t>
            </a:r>
            <a:r>
              <a:rPr lang="en-US" sz="1000" dirty="0">
                <a:latin typeface="PF DinText Pro" panose="0200050602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5150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64a768cd16_0_298"/>
          <p:cNvSpPr txBox="1">
            <a:spLocks noGrp="1"/>
          </p:cNvSpPr>
          <p:nvPr>
            <p:ph type="title"/>
          </p:nvPr>
        </p:nvSpPr>
        <p:spPr>
          <a:xfrm>
            <a:off x="838200" y="423863"/>
            <a:ext cx="105156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en-US" b="0" dirty="0">
                <a:latin typeface="Calibri"/>
                <a:ea typeface="Calibri"/>
                <a:cs typeface="Calibri"/>
                <a:sym typeface="Calibri"/>
              </a:rPr>
              <a:t>Takeaways and lessons from the field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64a768cd16_0_298"/>
          <p:cNvSpPr txBox="1">
            <a:spLocks noGrp="1"/>
          </p:cNvSpPr>
          <p:nvPr>
            <p:ph type="body" idx="1"/>
          </p:nvPr>
        </p:nvSpPr>
        <p:spPr>
          <a:xfrm>
            <a:off x="838150" y="3281238"/>
            <a:ext cx="10515600" cy="15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21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4a768cd16_0_30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B7002B"/>
              </a:buClr>
              <a:buSzPts val="3600"/>
              <a:buFont typeface="Arial"/>
              <a:buNone/>
            </a:pPr>
            <a:r>
              <a:rPr lang="en-US" sz="4400" b="0">
                <a:latin typeface="Calibri"/>
                <a:ea typeface="Calibri"/>
                <a:cs typeface="Calibri"/>
                <a:sym typeface="Calibri"/>
              </a:rPr>
              <a:t>Implementation Support Tools </a:t>
            </a:r>
            <a:endParaRPr sz="4400" b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g64a768cd16_0_302"/>
          <p:cNvPicPr preferRelativeResize="0"/>
          <p:nvPr/>
        </p:nvPicPr>
        <p:blipFill rotWithShape="1">
          <a:blip r:embed="rId3">
            <a:alphaModFix/>
          </a:blip>
          <a:srcRect t="8147"/>
          <a:stretch/>
        </p:blipFill>
        <p:spPr>
          <a:xfrm>
            <a:off x="839796" y="1366162"/>
            <a:ext cx="8907520" cy="51078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3AE796-785A-6E49-AC2B-A0B0485E0947}"/>
              </a:ext>
            </a:extLst>
          </p:cNvPr>
          <p:cNvSpPr/>
          <p:nvPr/>
        </p:nvSpPr>
        <p:spPr>
          <a:xfrm>
            <a:off x="1407352" y="6474001"/>
            <a:ext cx="10263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hlink"/>
              </a:buClr>
              <a:buSzPts val="1200"/>
            </a:pPr>
            <a:r>
              <a:rPr lang="en-US" sz="1200" u="sng" dirty="0">
                <a:solidFill>
                  <a:schemeClr val="hlink"/>
                </a:solidFill>
                <a:hlinkClick r:id="rId4"/>
              </a:rPr>
              <a:t>https://library.educause.edu/topics/information-technology-management-and-leadership/integrated-planning-and-advising-for-student-success-ipass</a:t>
            </a:r>
            <a:endParaRPr lang="en-US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64a768cd16_1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 sz="4400" b="0" dirty="0">
                <a:latin typeface="Calibri"/>
                <a:ea typeface="Calibri"/>
                <a:cs typeface="Calibri"/>
                <a:sym typeface="Calibri"/>
              </a:rPr>
              <a:t>Lessons from the field</a:t>
            </a:r>
            <a:endParaRPr sz="4400"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64a768cd16_1_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7774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Technology is a tool that enables meaningful interaction between </a:t>
            </a:r>
            <a:r>
              <a:rPr lang="en-US"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humans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 data-informed culture of hypothesis testing that leverages leading indicators can identify and maximize and celebrate momentum points, or drive iteration for improvement.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Diverse and visible leadership and engaged faculty, advisors, and other front-line staff are enablers of success.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 proactive approach to ethics and equity is critical to dismantle systemic bias and racism.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Deployment and adoption are not the same thing.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THIS IS HUMAN WORK.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64a768cd16_1_11"/>
          <p:cNvSpPr txBox="1">
            <a:spLocks noGrp="1"/>
          </p:cNvSpPr>
          <p:nvPr>
            <p:ph type="body" idx="2"/>
          </p:nvPr>
        </p:nvSpPr>
        <p:spPr>
          <a:xfrm>
            <a:off x="9794575" y="2171250"/>
            <a:ext cx="2274000" cy="2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Recent reports:</a:t>
            </a:r>
            <a:endParaRPr sz="1800"/>
          </a:p>
          <a:p>
            <a:pPr marL="22860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iPASS lessons from the field</a:t>
            </a:r>
            <a:endParaRPr sz="1200" u="sng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Turning More Tassels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Tyton Driving Toward a Degree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-US" sz="12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CCRC July 2019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-US" sz="12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CCRC August 2019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9"/>
          <p:cNvSpPr txBox="1"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10"/>
              <a:buFont typeface="Calibri"/>
              <a:buNone/>
            </a:pPr>
            <a:r>
              <a:rPr lang="en-US" b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Session Evaluations</a:t>
            </a:r>
            <a:br>
              <a:rPr lang="en-US" sz="2520"/>
            </a:br>
            <a:r>
              <a:rPr lang="en-US" sz="1979"/>
              <a:t>There are two ways to access the session and presenter evaluations:</a:t>
            </a:r>
            <a:endParaRPr sz="1800"/>
          </a:p>
        </p:txBody>
      </p:sp>
      <p:sp>
        <p:nvSpPr>
          <p:cNvPr id="428" name="Google Shape;428;p9"/>
          <p:cNvSpPr txBox="1"/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6CA9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429" name="Google Shape;429;p9"/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mobile app, click on the session you want from the schedule &gt; then scroll down or click on the associated resources &gt; and the </a:t>
            </a:r>
            <a:r>
              <a:rPr lang="en-US" sz="16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evaluation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pop up in the list</a:t>
            </a:r>
            <a:endParaRPr/>
          </a:p>
        </p:txBody>
      </p:sp>
      <p:sp>
        <p:nvSpPr>
          <p:cNvPr id="430" name="Google Shape;430;p9"/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online agenda, click on the “</a:t>
            </a:r>
            <a:r>
              <a:rPr lang="en-US" sz="160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Evaluate Session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link</a:t>
            </a:r>
            <a:endParaRPr/>
          </a:p>
        </p:txBody>
      </p:sp>
      <p:pic>
        <p:nvPicPr>
          <p:cNvPr id="431" name="Google Shape;4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3158" y="1879398"/>
            <a:ext cx="5518484" cy="141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3158" y="3462565"/>
            <a:ext cx="5519942" cy="2232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"/>
          <p:cNvSpPr txBox="1"/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0"/>
          <p:cNvSpPr txBox="1">
            <a:spLocks noGrp="1"/>
          </p:cNvSpPr>
          <p:nvPr>
            <p:ph type="title"/>
          </p:nvPr>
        </p:nvSpPr>
        <p:spPr>
          <a:xfrm>
            <a:off x="839787" y="726281"/>
            <a:ext cx="842452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CA9"/>
              </a:buClr>
              <a:buSzPts val="4400"/>
              <a:buFont typeface="Calibri"/>
              <a:buNone/>
            </a:pPr>
            <a:r>
              <a:rPr lang="en-US" b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Contact Information 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0"/>
          <p:cNvSpPr txBox="1"/>
          <p:nvPr/>
        </p:nvSpPr>
        <p:spPr>
          <a:xfrm>
            <a:off x="1303420" y="5943464"/>
            <a:ext cx="9316454" cy="76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This presentation leaves copyright of the content to the presenter. Unless otherwise noted in the materials, uploaded content carries the </a:t>
            </a:r>
            <a:r>
              <a:rPr lang="en-US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Creative Commons Attribution 4.0 International (CC BY 4.0),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grants usage to the general public, with appropriate credit to the author.</a:t>
            </a:r>
            <a:endParaRPr/>
          </a:p>
        </p:txBody>
      </p:sp>
      <p:sp>
        <p:nvSpPr>
          <p:cNvPr id="440" name="Google Shape;440;p10"/>
          <p:cNvSpPr txBox="1">
            <a:spLocks noGrp="1"/>
          </p:cNvSpPr>
          <p:nvPr>
            <p:ph type="body" idx="1"/>
          </p:nvPr>
        </p:nvSpPr>
        <p:spPr>
          <a:xfrm>
            <a:off x="1749382" y="2372728"/>
            <a:ext cx="8424529" cy="317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Kathe Pelletier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kpelletier@educause.edu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Christopher Brooks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cbrooks@educause.edu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Leah Lang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600"/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llang@educause.edu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38536C-D08E-7346-B20C-4DE44E12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8F7504-F21E-8145-926A-F0B5A2E2A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xSwdfq8RDOQg2z8YJg58L">
            <a:extLst>
              <a:ext uri="{FF2B5EF4-FFF2-40B4-BE49-F238E27FC236}">
                <a16:creationId xmlns:a16="http://schemas.microsoft.com/office/drawing/2014/main" id="{F25E9BC0-C336-F249-B1D0-29E622FBEDB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88778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4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300" y="1509028"/>
            <a:ext cx="6362700" cy="1105768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0" name="Google Shape;13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What do the headlines say?</a:t>
            </a:r>
            <a:endParaRPr sz="4400" b="0" dirty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800" y="3203954"/>
            <a:ext cx="6362700" cy="1610558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5500" y="4671742"/>
            <a:ext cx="5994400" cy="1877658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4500" y="2279846"/>
            <a:ext cx="6146800" cy="154434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4a768cd16_1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7622"/>
              </a:buClr>
              <a:buSzPts val="4400"/>
              <a:buFont typeface="Calibri"/>
              <a:buNone/>
            </a:pPr>
            <a:r>
              <a:rPr lang="en-US" sz="4400" b="0" dirty="0">
                <a:solidFill>
                  <a:srgbClr val="446CA9"/>
                </a:solidFill>
                <a:latin typeface="Calibri"/>
                <a:ea typeface="Calibri"/>
                <a:cs typeface="Calibri"/>
                <a:sym typeface="Calibri"/>
              </a:rPr>
              <a:t>Let’s unpack this a bit</a:t>
            </a:r>
            <a:endParaRPr sz="4400" b="0" dirty="0">
              <a:solidFill>
                <a:srgbClr val="446C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64a768cd16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910" y="1407927"/>
            <a:ext cx="7900699" cy="5250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64a768cd16_1_1"/>
          <p:cNvSpPr txBox="1">
            <a:spLocks noGrp="1"/>
          </p:cNvSpPr>
          <p:nvPr>
            <p:ph type="body" idx="1"/>
          </p:nvPr>
        </p:nvSpPr>
        <p:spPr>
          <a:xfrm>
            <a:off x="1114559" y="4440300"/>
            <a:ext cx="8777400" cy="14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THIS IS HUMAN </a:t>
            </a:r>
            <a:endParaRPr sz="30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Calibri"/>
                <a:ea typeface="Calibri"/>
                <a:cs typeface="Calibri"/>
                <a:sym typeface="Calibri"/>
              </a:rPr>
              <a:t>WORK.</a:t>
            </a:r>
            <a:endParaRPr sz="30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8499762" y="1405765"/>
            <a:ext cx="3518852" cy="38569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4400"/>
            </a:pPr>
            <a:r>
              <a:rPr lang="en-US" b="1" dirty="0">
                <a:solidFill>
                  <a:srgbClr val="B7002B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Student success (IPAS) change-management involvement</a:t>
            </a:r>
            <a:endParaRPr lang="en-US" dirty="0">
              <a:latin typeface="PF DinText Pro" panose="02000506020000020004" pitchFamily="2" charset="0"/>
              <a:ea typeface="Gill Sans"/>
              <a:cs typeface="Gill Sans"/>
              <a:sym typeface="Gill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26577F-C0FE-D140-AE8B-4A1E64585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6" y="70733"/>
            <a:ext cx="6327414" cy="6716533"/>
          </a:xfrm>
          <a:prstGeom prst="rect">
            <a:avLst/>
          </a:prstGeom>
        </p:spPr>
      </p:pic>
      <p:sp>
        <p:nvSpPr>
          <p:cNvPr id="18" name="Frame 17">
            <a:extLst>
              <a:ext uri="{FF2B5EF4-FFF2-40B4-BE49-F238E27FC236}">
                <a16:creationId xmlns:a16="http://schemas.microsoft.com/office/drawing/2014/main" id="{F8A2D41A-E361-874C-BFE2-A9C34CD90FBA}"/>
              </a:ext>
            </a:extLst>
          </p:cNvPr>
          <p:cNvSpPr>
            <a:spLocks/>
          </p:cNvSpPr>
          <p:nvPr/>
        </p:nvSpPr>
        <p:spPr>
          <a:xfrm>
            <a:off x="1281032" y="-78058"/>
            <a:ext cx="6980636" cy="3412274"/>
          </a:xfrm>
          <a:prstGeom prst="frame">
            <a:avLst/>
          </a:prstGeom>
          <a:solidFill>
            <a:srgbClr val="E141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73ABB66D-4248-9346-9B24-E60EDF4F7A5A}"/>
              </a:ext>
            </a:extLst>
          </p:cNvPr>
          <p:cNvSpPr>
            <a:spLocks/>
          </p:cNvSpPr>
          <p:nvPr/>
        </p:nvSpPr>
        <p:spPr>
          <a:xfrm>
            <a:off x="1281032" y="3612995"/>
            <a:ext cx="6980636" cy="1126274"/>
          </a:xfrm>
          <a:prstGeom prst="frame">
            <a:avLst/>
          </a:prstGeom>
          <a:solidFill>
            <a:srgbClr val="E1412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8A2C1-0DB5-B741-B723-CC81BC5C9F42}"/>
              </a:ext>
            </a:extLst>
          </p:cNvPr>
          <p:cNvSpPr txBox="1"/>
          <p:nvPr/>
        </p:nvSpPr>
        <p:spPr>
          <a:xfrm>
            <a:off x="8499762" y="6079380"/>
            <a:ext cx="355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F DinText Pro" panose="02000506020000020004" pitchFamily="2" charset="0"/>
              </a:rPr>
              <a:t>SOURCE: D. Christopher Brooks, </a:t>
            </a:r>
            <a:r>
              <a:rPr lang="en-US" sz="1000" i="1" dirty="0">
                <a:latin typeface="PF DinText Pro" panose="02000506020000020004" pitchFamily="2" charset="0"/>
              </a:rPr>
              <a:t>IPAS Implementation Handbook, </a:t>
            </a:r>
            <a:r>
              <a:rPr lang="en-US" sz="1000" dirty="0">
                <a:latin typeface="PF DinText Pro" panose="02000506020000020004" pitchFamily="2" charset="0"/>
              </a:rPr>
              <a:t>research report, (Louisville, CO: ECAR, October 2014), p. 17. Available from </a:t>
            </a:r>
            <a:r>
              <a:rPr lang="en-US" sz="1000" dirty="0">
                <a:latin typeface="PF DinText Pro" panose="02000506020000020004" pitchFamily="2" charset="0"/>
                <a:hlinkClick r:id="rId4"/>
              </a:rPr>
              <a:t>http://www.educause.edu/ecar</a:t>
            </a:r>
            <a:r>
              <a:rPr lang="en-US" sz="1000" dirty="0">
                <a:latin typeface="PF DinText Pro" panose="02000506020000020004" pitchFamily="2" charset="0"/>
              </a:rPr>
              <a:t>. </a:t>
            </a:r>
          </a:p>
          <a:p>
            <a:endParaRPr lang="en-US" sz="1000" dirty="0">
              <a:latin typeface="PF DinText Pro" panose="02000506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8374566" y="1022354"/>
            <a:ext cx="3611880" cy="34442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SzPts val="4400"/>
            </a:pPr>
            <a:r>
              <a:rPr lang="en-US" b="1" dirty="0">
                <a:solidFill>
                  <a:srgbClr val="B7002B"/>
                </a:solidFill>
                <a:latin typeface="PF DinText Pro" panose="02000506020000020004" pitchFamily="2" charset="0"/>
                <a:ea typeface="Gill Sans"/>
                <a:cs typeface="Gill Sans"/>
                <a:sym typeface="Gill Sans"/>
              </a:rPr>
              <a:t>Concerns about the growing use of student success tools</a:t>
            </a:r>
            <a:endParaRPr dirty="0">
              <a:latin typeface="PF DinText Pro" panose="02000506020000020004" pitchFamily="2" charset="0"/>
              <a:ea typeface="Gill Sans"/>
              <a:cs typeface="Gill Sans"/>
              <a:sym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43B21-9A76-7B4B-8B3F-3D2E6729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88" y="337831"/>
            <a:ext cx="6377057" cy="6182337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7005FDD9-F5EC-6849-BBA1-E8FB36DAC07F}"/>
              </a:ext>
            </a:extLst>
          </p:cNvPr>
          <p:cNvSpPr/>
          <p:nvPr/>
        </p:nvSpPr>
        <p:spPr>
          <a:xfrm>
            <a:off x="1159728" y="337830"/>
            <a:ext cx="6665796" cy="1369049"/>
          </a:xfrm>
          <a:prstGeom prst="frame">
            <a:avLst/>
          </a:prstGeom>
          <a:solidFill>
            <a:srgbClr val="2E8F9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18FEFCBE-FE3D-224D-A576-D6E007F3ECBF}"/>
              </a:ext>
            </a:extLst>
          </p:cNvPr>
          <p:cNvSpPr/>
          <p:nvPr/>
        </p:nvSpPr>
        <p:spPr>
          <a:xfrm>
            <a:off x="1159728" y="4906537"/>
            <a:ext cx="6665795" cy="643883"/>
          </a:xfrm>
          <a:prstGeom prst="frame">
            <a:avLst/>
          </a:prstGeom>
          <a:solidFill>
            <a:srgbClr val="2E8F9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16E6A1AA-B519-D445-8CDE-E0DEE9CF71A9}"/>
              </a:ext>
            </a:extLst>
          </p:cNvPr>
          <p:cNvSpPr/>
          <p:nvPr/>
        </p:nvSpPr>
        <p:spPr>
          <a:xfrm>
            <a:off x="1159728" y="3345366"/>
            <a:ext cx="6665795" cy="1271239"/>
          </a:xfrm>
          <a:prstGeom prst="frame">
            <a:avLst/>
          </a:prstGeom>
          <a:solidFill>
            <a:srgbClr val="2E8F9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1380138-C074-7D43-8335-B1494451F621}"/>
              </a:ext>
            </a:extLst>
          </p:cNvPr>
          <p:cNvSpPr/>
          <p:nvPr/>
        </p:nvSpPr>
        <p:spPr>
          <a:xfrm>
            <a:off x="1159728" y="1873404"/>
            <a:ext cx="6665795" cy="1271239"/>
          </a:xfrm>
          <a:prstGeom prst="frame">
            <a:avLst/>
          </a:prstGeom>
          <a:solidFill>
            <a:srgbClr val="2E8F9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2E19AC9-35A1-FA40-90F7-67F1B1AC8839}"/>
              </a:ext>
            </a:extLst>
          </p:cNvPr>
          <p:cNvSpPr/>
          <p:nvPr/>
        </p:nvSpPr>
        <p:spPr>
          <a:xfrm>
            <a:off x="1159727" y="2923063"/>
            <a:ext cx="6665795" cy="643883"/>
          </a:xfrm>
          <a:prstGeom prst="frame">
            <a:avLst/>
          </a:prstGeom>
          <a:solidFill>
            <a:srgbClr val="2E8F9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3DE186-38F6-0643-B2F5-6909736A0462}"/>
              </a:ext>
            </a:extLst>
          </p:cNvPr>
          <p:cNvSpPr txBox="1"/>
          <p:nvPr/>
        </p:nvSpPr>
        <p:spPr>
          <a:xfrm>
            <a:off x="8374566" y="5151119"/>
            <a:ext cx="3739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F DinText Pro" panose="02000506020000020004" pitchFamily="2" charset="0"/>
              </a:rPr>
              <a:t>SOURCE: D. Christopher Brooks, </a:t>
            </a:r>
            <a:r>
              <a:rPr lang="en-US" sz="1000" i="1" dirty="0">
                <a:latin typeface="PF DinText Pro" panose="02000506020000020004" pitchFamily="2" charset="0"/>
              </a:rPr>
              <a:t>IPAS Implementation Issues: Data and Systems Integration, </a:t>
            </a:r>
            <a:r>
              <a:rPr lang="en-US" sz="1000" dirty="0">
                <a:latin typeface="PF DinText Pro" panose="02000506020000020004" pitchFamily="2" charset="0"/>
              </a:rPr>
              <a:t>research report (Louisville, CO: ECAR, 2014), p. 20. Available from </a:t>
            </a:r>
            <a:r>
              <a:rPr lang="en-US" sz="1000" dirty="0">
                <a:latin typeface="PF DinText Pro" panose="02000506020000020004" pitchFamily="2" charset="0"/>
                <a:hlinkClick r:id="rId4"/>
              </a:rPr>
              <a:t>http://www.educause.edu/ecar</a:t>
            </a:r>
            <a:r>
              <a:rPr lang="en-US" sz="1000" dirty="0">
                <a:latin typeface="PF DinText Pro" panose="0200050602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501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6907"/>
          <a:stretch/>
        </p:blipFill>
        <p:spPr>
          <a:xfrm>
            <a:off x="1008310" y="1449659"/>
            <a:ext cx="9483403" cy="44734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80882E54-7216-6946-9D85-FBFA54D89F91}"/>
              </a:ext>
            </a:extLst>
          </p:cNvPr>
          <p:cNvSpPr/>
          <p:nvPr/>
        </p:nvSpPr>
        <p:spPr>
          <a:xfrm>
            <a:off x="1054704" y="2497873"/>
            <a:ext cx="9193267" cy="609428"/>
          </a:xfrm>
          <a:prstGeom prst="frame">
            <a:avLst/>
          </a:prstGeom>
          <a:solidFill>
            <a:srgbClr val="9E3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3243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8DE52789-CA5D-1741-806C-AAB0A8A77B74}"/>
              </a:ext>
            </a:extLst>
          </p:cNvPr>
          <p:cNvSpPr/>
          <p:nvPr/>
        </p:nvSpPr>
        <p:spPr>
          <a:xfrm>
            <a:off x="1054704" y="3914486"/>
            <a:ext cx="9193267" cy="1226226"/>
          </a:xfrm>
          <a:prstGeom prst="frame">
            <a:avLst/>
          </a:prstGeom>
          <a:solidFill>
            <a:srgbClr val="9E3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3243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537DE11C-E14C-A746-B208-041D6296805F}"/>
              </a:ext>
            </a:extLst>
          </p:cNvPr>
          <p:cNvSpPr/>
          <p:nvPr/>
        </p:nvSpPr>
        <p:spPr>
          <a:xfrm>
            <a:off x="1054704" y="2921620"/>
            <a:ext cx="9193267" cy="713678"/>
          </a:xfrm>
          <a:prstGeom prst="frame">
            <a:avLst/>
          </a:prstGeom>
          <a:solidFill>
            <a:srgbClr val="9E3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3243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E460B65-9E28-5244-B3F4-C7DBA8D1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B40021"/>
                </a:solidFill>
              </a:rPr>
              <a:t>Student affairs, institutional research, and IT professionals’ agreement with statements on data and analytics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1B627-05E0-5C42-9A8E-9C3B972D560B}"/>
              </a:ext>
            </a:extLst>
          </p:cNvPr>
          <p:cNvSpPr txBox="1"/>
          <p:nvPr/>
        </p:nvSpPr>
        <p:spPr>
          <a:xfrm>
            <a:off x="1448638" y="6074768"/>
            <a:ext cx="3739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F DinText Pro" panose="02000506020000020004" pitchFamily="2" charset="0"/>
              </a:rPr>
              <a:t>SOURCE: </a:t>
            </a:r>
            <a:r>
              <a:rPr lang="en-US" sz="1000" dirty="0"/>
              <a:t>Parnell, Jones, Wesaw, and Brooks, </a:t>
            </a:r>
            <a:r>
              <a:rPr lang="en-US" sz="1000" i="1" dirty="0"/>
              <a:t>Institutions’ Use of Data and Analytics for Student Success: Results from a National Landscape Analysis, </a:t>
            </a:r>
            <a:r>
              <a:rPr lang="en-US" sz="1000" dirty="0"/>
              <a:t>research report (Washington, DC: NASPA, 2018), p. 12. </a:t>
            </a:r>
            <a:r>
              <a:rPr lang="en-US" sz="1000" dirty="0">
                <a:latin typeface="PF DinText Pro" panose="02000506020000020004" pitchFamily="2" charset="0"/>
              </a:rPr>
              <a:t>Available from </a:t>
            </a:r>
            <a:r>
              <a:rPr lang="en-US" sz="1000" dirty="0">
                <a:latin typeface="PF DinText Pro" panose="02000506020000020004" pitchFamily="2" charset="0"/>
                <a:hlinkClick r:id="rId4"/>
              </a:rPr>
              <a:t>http://www.educause.edu/ecar</a:t>
            </a:r>
            <a:r>
              <a:rPr lang="en-US" sz="1000" dirty="0">
                <a:latin typeface="PF DinText Pro" panose="0200050602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45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1879</Words>
  <Application>Microsoft Macintosh PowerPoint</Application>
  <PresentationFormat>Widescreen</PresentationFormat>
  <Paragraphs>220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Bradley Hand</vt:lpstr>
      <vt:lpstr>Calibri</vt:lpstr>
      <vt:lpstr>Noto Sans Symbols</vt:lpstr>
      <vt:lpstr>PF DinText Pro</vt:lpstr>
      <vt:lpstr>Simple Light</vt:lpstr>
      <vt:lpstr>Office Theme</vt:lpstr>
      <vt:lpstr>Where to Start with Student Success Initiatives</vt:lpstr>
      <vt:lpstr>Let’s talk about…</vt:lpstr>
      <vt:lpstr>Are student success initiatives worth it?</vt:lpstr>
      <vt:lpstr>PowerPoint Presentation</vt:lpstr>
      <vt:lpstr>What do the headlines say?</vt:lpstr>
      <vt:lpstr>Let’s unpack this a bit</vt:lpstr>
      <vt:lpstr>Student success (IPAS) change-management involvement</vt:lpstr>
      <vt:lpstr>Concerns about the growing use of student success tools</vt:lpstr>
      <vt:lpstr>Student affairs, institutional research, and IT professionals’ agreement with statements on data and analytics</vt:lpstr>
      <vt:lpstr>Today’s mashup</vt:lpstr>
      <vt:lpstr>Dates to remember</vt:lpstr>
      <vt:lpstr>What is Student Success Technologies Maturity?</vt:lpstr>
      <vt:lpstr>What is Student Success Technologies Deployment?</vt:lpstr>
      <vt:lpstr>Student and Faculty Impressions of Student Success Technologies</vt:lpstr>
      <vt:lpstr>Student Success: Maturity Index (2018)</vt:lpstr>
      <vt:lpstr>Student Success: Maturity Index (2018)</vt:lpstr>
      <vt:lpstr>PowerPoint Presentation</vt:lpstr>
      <vt:lpstr>Student Success: Deployment Index</vt:lpstr>
      <vt:lpstr>Student Success: Deployment Index</vt:lpstr>
      <vt:lpstr>Student Success: Deployment Index</vt:lpstr>
      <vt:lpstr>Student Success: Deployment Index</vt:lpstr>
      <vt:lpstr>Key end-users of student success tools</vt:lpstr>
      <vt:lpstr>Maturity &amp; Deployment</vt:lpstr>
      <vt:lpstr>Technologies for students</vt:lpstr>
      <vt:lpstr>PowerPoint Presentation</vt:lpstr>
      <vt:lpstr>Students</vt:lpstr>
      <vt:lpstr>Focus of initiatives in support of student success</vt:lpstr>
      <vt:lpstr>Positive ratings of the usefulness of online student success tools, 2017-2019</vt:lpstr>
      <vt:lpstr>Technologies for Advising and Student Affairs</vt:lpstr>
      <vt:lpstr>PowerPoint Presentation</vt:lpstr>
      <vt:lpstr>Advising and Student Affairs</vt:lpstr>
      <vt:lpstr>Staff with access to student-level data from institutions’ early-alert systems</vt:lpstr>
      <vt:lpstr>Interventions in use at institutions to improve student success</vt:lpstr>
      <vt:lpstr>Takeaways and lessons from the field</vt:lpstr>
      <vt:lpstr>Implementation Support Tools </vt:lpstr>
      <vt:lpstr>Lessons from the field</vt:lpstr>
      <vt:lpstr>Session Evaluations There are two ways to access the session and presenter evaluations:</vt:lpstr>
      <vt:lpstr>Contact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to Start with Student Success Initiatives</dc:title>
  <dc:creator>James Berg</dc:creator>
  <cp:lastModifiedBy>Kathe Pelletier</cp:lastModifiedBy>
  <cp:revision>12</cp:revision>
  <cp:lastPrinted>2019-10-11T14:57:38Z</cp:lastPrinted>
  <dcterms:created xsi:type="dcterms:W3CDTF">2019-03-25T21:23:33Z</dcterms:created>
  <dcterms:modified xsi:type="dcterms:W3CDTF">2019-10-12T03:01:28Z</dcterms:modified>
</cp:coreProperties>
</file>