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87" r:id="rId4"/>
    <p:sldId id="259" r:id="rId5"/>
    <p:sldId id="288" r:id="rId6"/>
    <p:sldId id="280" r:id="rId7"/>
    <p:sldId id="281" r:id="rId8"/>
    <p:sldId id="282" r:id="rId9"/>
    <p:sldId id="283" r:id="rId10"/>
    <p:sldId id="279" r:id="rId11"/>
    <p:sldId id="284" r:id="rId12"/>
    <p:sldId id="285" r:id="rId13"/>
    <p:sldId id="286" r:id="rId14"/>
    <p:sldId id="260" r:id="rId15"/>
    <p:sldId id="261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6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14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B7BE3-AFED-4583-8785-C22709A490DD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9EA09-11E0-437E-8CCB-7E217F7C1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71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1BEE9-C180-4EFF-847F-9242D265752F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3CBG/CISOA Monterey Conference 2015</a:t>
            </a:r>
          </a:p>
        </p:txBody>
      </p:sp>
    </p:spTree>
    <p:extLst>
      <p:ext uri="{BB962C8B-B14F-4D97-AF65-F5344CB8AC3E}">
        <p14:creationId xmlns:p14="http://schemas.microsoft.com/office/powerpoint/2010/main" val="2262496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1355B-88AF-4C4B-B3F7-5D8867EA7B3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35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34" charset="-128"/>
              </a:rPr>
              <a:t>`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7B5F89A-622E-403A-AA4B-F82B4431DAC0}" type="slidenum">
              <a:rPr lang="en-US" smtClean="0">
                <a:latin typeface="Calibri" pitchFamily="34" charset="0"/>
              </a:rPr>
              <a:pPr eaLnBrk="1" hangingPunct="1"/>
              <a:t>26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897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1DEE-2A82-4654-9784-F68CBA57F762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C4CC-31FE-4C00-8501-C04157E4D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48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1DEE-2A82-4654-9784-F68CBA57F762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C4CC-31FE-4C00-8501-C04157E4D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4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1DEE-2A82-4654-9784-F68CBA57F762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C4CC-31FE-4C00-8501-C04157E4D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6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1DEE-2A82-4654-9784-F68CBA57F762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C4CC-31FE-4C00-8501-C04157E4D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20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1DEE-2A82-4654-9784-F68CBA57F762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C4CC-31FE-4C00-8501-C04157E4D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86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1DEE-2A82-4654-9784-F68CBA57F762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C4CC-31FE-4C00-8501-C04157E4D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1DEE-2A82-4654-9784-F68CBA57F762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C4CC-31FE-4C00-8501-C04157E4D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9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1DEE-2A82-4654-9784-F68CBA57F762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C4CC-31FE-4C00-8501-C04157E4D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1DEE-2A82-4654-9784-F68CBA57F762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C4CC-31FE-4C00-8501-C04157E4D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1DEE-2A82-4654-9784-F68CBA57F762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C4CC-31FE-4C00-8501-C04157E4D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02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1DEE-2A82-4654-9784-F68CBA57F762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C4CC-31FE-4C00-8501-C04157E4D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7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A1DEE-2A82-4654-9784-F68CBA57F762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AC4CC-31FE-4C00-8501-C04157E4D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0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qa-sis100.stagesocccd.edu/SmartSchedule/search/selectcollege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M1Vg4lKc6c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HryHNmawv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3932" y="1413051"/>
            <a:ext cx="7766936" cy="1646302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Transform Your Campus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6123" y="3059353"/>
            <a:ext cx="9562553" cy="1701473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With Student-Centered Decision Making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111937"/>
            <a:ext cx="1886396" cy="13728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" y="5351527"/>
            <a:ext cx="7107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Robert Bramucci, Ph.D. Vice-Chancellor, Technology &amp; Learning Services</a:t>
            </a:r>
          </a:p>
          <a:p>
            <a:r>
              <a:rPr lang="en-US" dirty="0"/>
              <a:t>Jim Gaston, IT </a:t>
            </a:r>
            <a:r>
              <a:rPr lang="en-US" dirty="0" smtClean="0"/>
              <a:t>Director</a:t>
            </a:r>
          </a:p>
          <a:p>
            <a:r>
              <a:rPr lang="en-US" dirty="0" smtClean="0"/>
              <a:t>Sandi Pope, SIS Support Manager</a:t>
            </a:r>
            <a:endParaRPr lang="en-US" dirty="0"/>
          </a:p>
          <a:p>
            <a:r>
              <a:rPr lang="en-US" dirty="0"/>
              <a:t>Yen Kwan, Business Analyst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50228" y="5221505"/>
            <a:ext cx="2194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Student Design Team</a:t>
            </a:r>
          </a:p>
          <a:p>
            <a:r>
              <a:rPr lang="en-US" dirty="0"/>
              <a:t>Tony Bautista</a:t>
            </a:r>
          </a:p>
          <a:p>
            <a:r>
              <a:rPr lang="en-US" dirty="0"/>
              <a:t>Bita Gheibi</a:t>
            </a:r>
          </a:p>
          <a:p>
            <a:r>
              <a:rPr lang="en-US" dirty="0"/>
              <a:t>Kelsey Lillie</a:t>
            </a:r>
          </a:p>
          <a:p>
            <a:r>
              <a:rPr lang="en-US" dirty="0"/>
              <a:t>Sam Seifollahi</a:t>
            </a:r>
          </a:p>
        </p:txBody>
      </p:sp>
    </p:spTree>
    <p:extLst>
      <p:ext uri="{BB962C8B-B14F-4D97-AF65-F5344CB8AC3E}">
        <p14:creationId xmlns:p14="http://schemas.microsoft.com/office/powerpoint/2010/main" val="693751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Advice From Our Students for Creating a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6566"/>
            <a:ext cx="10515600" cy="5084956"/>
          </a:xfrm>
        </p:spPr>
        <p:txBody>
          <a:bodyPr>
            <a:normAutofit/>
          </a:bodyPr>
          <a:lstStyle/>
          <a:p>
            <a:pPr fontAlgn="ctr"/>
            <a:r>
              <a:rPr lang="en-US" dirty="0"/>
              <a:t>Start somewhere</a:t>
            </a:r>
          </a:p>
          <a:p>
            <a:pPr lvl="1" fontAlgn="ctr"/>
            <a:r>
              <a:rPr lang="en-US" dirty="0"/>
              <a:t>Leverage existing groups to get feedback</a:t>
            </a:r>
          </a:p>
          <a:p>
            <a:pPr fontAlgn="ctr"/>
            <a:r>
              <a:rPr lang="en-US" dirty="0"/>
              <a:t>Don’t use students as just a figurehead</a:t>
            </a:r>
          </a:p>
          <a:p>
            <a:pPr lvl="1" fontAlgn="ctr"/>
            <a:r>
              <a:rPr lang="en-US" dirty="0"/>
              <a:t>Get them involved early in the process and include them in every stage</a:t>
            </a:r>
          </a:p>
          <a:p>
            <a:pPr lvl="1" fontAlgn="ctr"/>
            <a:r>
              <a:rPr lang="en-US" dirty="0"/>
              <a:t>Let them talk directly to the people empowered to make decisions</a:t>
            </a:r>
          </a:p>
          <a:p>
            <a:pPr lvl="1" fontAlgn="ctr"/>
            <a:r>
              <a:rPr lang="en-US" dirty="0"/>
              <a:t>Pick students who will be assertive and encourage it – even if you don’t like what they say</a:t>
            </a:r>
          </a:p>
          <a:p>
            <a:pPr fontAlgn="ctr"/>
            <a:r>
              <a:rPr lang="en-US" dirty="0"/>
              <a:t>Get a broader view </a:t>
            </a:r>
          </a:p>
          <a:p>
            <a:pPr lvl="1" fontAlgn="ctr"/>
            <a:r>
              <a:rPr lang="en-US" dirty="0"/>
              <a:t>Larger design teams – students opinions should be equal with others</a:t>
            </a:r>
          </a:p>
          <a:p>
            <a:pPr lvl="1" fontAlgn="ctr"/>
            <a:r>
              <a:rPr lang="en-US" dirty="0"/>
              <a:t>Focus groups – use design team to help facilitate them</a:t>
            </a:r>
          </a:p>
          <a:p>
            <a:pPr lvl="1" fontAlgn="ctr"/>
            <a:r>
              <a:rPr lang="en-US" dirty="0"/>
              <a:t>Surveys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400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to the students on the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 world experience in a professional setting</a:t>
            </a:r>
          </a:p>
          <a:p>
            <a:r>
              <a:rPr lang="en-US" dirty="0"/>
              <a:t>Great addition to their resumes</a:t>
            </a:r>
          </a:p>
          <a:p>
            <a:r>
              <a:rPr lang="en-US" dirty="0"/>
              <a:t>Develops understanding of how the colleges work</a:t>
            </a:r>
          </a:p>
          <a:p>
            <a:r>
              <a:rPr lang="en-US" dirty="0"/>
              <a:t>Builds confidence</a:t>
            </a:r>
          </a:p>
        </p:txBody>
      </p:sp>
    </p:spTree>
    <p:extLst>
      <p:ext uri="{BB962C8B-B14F-4D97-AF65-F5344CB8AC3E}">
        <p14:creationId xmlns:p14="http://schemas.microsoft.com/office/powerpoint/2010/main" val="2273082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 Process</a:t>
            </a:r>
          </a:p>
          <a:p>
            <a:r>
              <a:rPr lang="en-US" dirty="0"/>
              <a:t>Hiring</a:t>
            </a:r>
          </a:p>
          <a:p>
            <a:r>
              <a:rPr lang="en-US" dirty="0"/>
              <a:t>Communication </a:t>
            </a:r>
          </a:p>
          <a:p>
            <a:r>
              <a:rPr lang="en-US" dirty="0"/>
              <a:t>Meetings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57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SmartSchedule</a:t>
            </a:r>
            <a:r>
              <a:rPr lang="en-US" dirty="0"/>
              <a:t> Project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2615" y="1379575"/>
            <a:ext cx="8028150" cy="504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94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8229600" cy="1143000"/>
          </a:xfrm>
        </p:spPr>
        <p:txBody>
          <a:bodyPr/>
          <a:lstStyle/>
          <a:p>
            <a:r>
              <a:rPr lang="en-US" dirty="0" err="1"/>
              <a:t>SmartSchedule</a:t>
            </a:r>
            <a:r>
              <a:rPr lang="en-US" dirty="0"/>
              <a:t> Goal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087" y="2133600"/>
            <a:ext cx="4700382" cy="3505200"/>
          </a:xfrm>
          <a:prstGeom prst="rect">
            <a:avLst/>
          </a:prstGeom>
        </p:spPr>
      </p:pic>
      <p:pic>
        <p:nvPicPr>
          <p:cNvPr id="2050" name="Picture 2" descr="https://financialpostbusiness.files.wordpress.com/2012/12/navigation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6687" y="1447800"/>
            <a:ext cx="3420266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6757087" y="3505200"/>
            <a:ext cx="1219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3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903" y="272262"/>
            <a:ext cx="6553200" cy="807308"/>
          </a:xfrm>
        </p:spPr>
        <p:txBody>
          <a:bodyPr>
            <a:normAutofit/>
          </a:bodyPr>
          <a:lstStyle/>
          <a:p>
            <a:r>
              <a:rPr lang="en-US" dirty="0"/>
              <a:t>Choice Architecture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7763" y="2185109"/>
            <a:ext cx="4079101" cy="1984427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40027" y="150784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Index vs. Search</a:t>
            </a:r>
          </a:p>
          <a:p>
            <a:r>
              <a:rPr lang="en-US" dirty="0"/>
              <a:t>Summary vs. Detail</a:t>
            </a:r>
          </a:p>
          <a:p>
            <a:r>
              <a:rPr lang="en-US" dirty="0"/>
              <a:t>Generic vs. Customized</a:t>
            </a:r>
          </a:p>
          <a:p>
            <a:r>
              <a:rPr lang="en-US" dirty="0"/>
              <a:t>Aggregation</a:t>
            </a:r>
          </a:p>
          <a:p>
            <a:r>
              <a:rPr lang="en-US" dirty="0"/>
              <a:t>Terminology</a:t>
            </a:r>
          </a:p>
          <a:p>
            <a:r>
              <a:rPr lang="en-US" dirty="0"/>
              <a:t>Sorting</a:t>
            </a:r>
          </a:p>
          <a:p>
            <a:r>
              <a:rPr lang="en-US" dirty="0"/>
              <a:t>The Power of the Default</a:t>
            </a:r>
          </a:p>
        </p:txBody>
      </p:sp>
    </p:spTree>
    <p:extLst>
      <p:ext uri="{BB962C8B-B14F-4D97-AF65-F5344CB8AC3E}">
        <p14:creationId xmlns:p14="http://schemas.microsoft.com/office/powerpoint/2010/main" val="4030710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42" y="163896"/>
            <a:ext cx="10058400" cy="739008"/>
          </a:xfrm>
        </p:spPr>
        <p:txBody>
          <a:bodyPr>
            <a:normAutofit/>
          </a:bodyPr>
          <a:lstStyle/>
          <a:p>
            <a:r>
              <a:rPr lang="en-US" dirty="0"/>
              <a:t>Student Review of Class Schedules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447" y="902904"/>
            <a:ext cx="9947068" cy="532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07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668" y="1549184"/>
            <a:ext cx="3807132" cy="1879816"/>
          </a:xfrm>
        </p:spPr>
        <p:txBody>
          <a:bodyPr>
            <a:normAutofit/>
          </a:bodyPr>
          <a:lstStyle/>
          <a:p>
            <a:r>
              <a:rPr lang="en-US" dirty="0"/>
              <a:t>Design Work - Brainstorming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879" y="91606"/>
            <a:ext cx="6674788" cy="667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43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11" y="153306"/>
            <a:ext cx="10058400" cy="701938"/>
          </a:xfrm>
        </p:spPr>
        <p:txBody>
          <a:bodyPr>
            <a:noAutofit/>
          </a:bodyPr>
          <a:lstStyle/>
          <a:p>
            <a:r>
              <a:rPr lang="en-US" sz="3600" dirty="0"/>
              <a:t>Detailed Design Work with Development Team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546" y="1086037"/>
            <a:ext cx="3576346" cy="2682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496" y="3232327"/>
            <a:ext cx="3972503" cy="2979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548" y="3119133"/>
            <a:ext cx="4274355" cy="3205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785" y="855244"/>
            <a:ext cx="4451026" cy="333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2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953" y="2276619"/>
            <a:ext cx="5038095" cy="2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79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131" y="265176"/>
            <a:ext cx="10058400" cy="90204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260389"/>
            <a:ext cx="10058400" cy="4608705"/>
          </a:xfrm>
        </p:spPr>
        <p:txBody>
          <a:bodyPr>
            <a:normAutofit/>
          </a:bodyPr>
          <a:lstStyle/>
          <a:p>
            <a:r>
              <a:rPr lang="en-US" sz="2800" dirty="0"/>
              <a:t>Introductions</a:t>
            </a:r>
          </a:p>
          <a:p>
            <a:pPr lvl="1"/>
            <a:r>
              <a:rPr lang="en-US" dirty="0"/>
              <a:t>Who you are</a:t>
            </a:r>
          </a:p>
          <a:p>
            <a:pPr lvl="1"/>
            <a:r>
              <a:rPr lang="en-US" dirty="0"/>
              <a:t>What you do</a:t>
            </a:r>
          </a:p>
          <a:p>
            <a:pPr lvl="1"/>
            <a:r>
              <a:rPr lang="en-US" dirty="0"/>
              <a:t>Why you are here</a:t>
            </a:r>
          </a:p>
          <a:p>
            <a:r>
              <a:rPr lang="en-US" sz="2800" dirty="0"/>
              <a:t>Background on SOCCCD District IT</a:t>
            </a:r>
          </a:p>
          <a:p>
            <a:r>
              <a:rPr lang="en-US" sz="2800" dirty="0"/>
              <a:t>Student Design Team </a:t>
            </a:r>
          </a:p>
          <a:p>
            <a:r>
              <a:rPr lang="en-US" sz="2800" dirty="0" err="1"/>
              <a:t>SmartSchedule</a:t>
            </a:r>
            <a:r>
              <a:rPr lang="en-US" sz="2800" dirty="0"/>
              <a:t> Project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6399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015" y="410170"/>
            <a:ext cx="10058400" cy="702303"/>
          </a:xfrm>
        </p:spPr>
        <p:txBody>
          <a:bodyPr>
            <a:normAutofit/>
          </a:bodyPr>
          <a:lstStyle/>
          <a:p>
            <a:r>
              <a:rPr lang="en-US" dirty="0"/>
              <a:t>Persona Based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Olivia the Overachiever</a:t>
            </a:r>
          </a:p>
          <a:p>
            <a:r>
              <a:rPr lang="en-US" sz="2800" dirty="0"/>
              <a:t>Uri the Undecided</a:t>
            </a:r>
          </a:p>
          <a:p>
            <a:r>
              <a:rPr lang="en-US" sz="2800" dirty="0"/>
              <a:t>Abby the Adult Learner</a:t>
            </a:r>
          </a:p>
          <a:p>
            <a:r>
              <a:rPr lang="en-US" sz="2800" dirty="0"/>
              <a:t>Ed the Emeritus Student</a:t>
            </a:r>
          </a:p>
          <a:p>
            <a:r>
              <a:rPr lang="en-US" sz="2800" dirty="0"/>
              <a:t>Ivan the International Student</a:t>
            </a:r>
          </a:p>
          <a:p>
            <a:r>
              <a:rPr lang="en-US" sz="2800" dirty="0"/>
              <a:t>Harry the High School Student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0973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9511" y="0"/>
            <a:ext cx="4532489" cy="796062"/>
          </a:xfrm>
        </p:spPr>
        <p:txBody>
          <a:bodyPr/>
          <a:lstStyle/>
          <a:p>
            <a:r>
              <a:rPr lang="en-US" dirty="0"/>
              <a:t>Rough Sketches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959" y="406512"/>
            <a:ext cx="2545396" cy="2545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9214" y="1106622"/>
            <a:ext cx="3690572" cy="36905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8977" y="1549513"/>
            <a:ext cx="3558241" cy="35582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394" y="2438400"/>
            <a:ext cx="3201206" cy="43291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373" y="2438399"/>
            <a:ext cx="3353410" cy="430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7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Process</a:t>
            </a:r>
          </a:p>
        </p:txBody>
      </p:sp>
      <p:pic>
        <p:nvPicPr>
          <p:cNvPr id="1028" name="Picture 4" descr="http://www.toolshero.com/wp-content/uploads/SCRUM-overview-resi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2250" y="2133600"/>
            <a:ext cx="666750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991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1A0E5-AC53-DD48-BB6E-FD611E121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287" y="230159"/>
            <a:ext cx="9596459" cy="402019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n-lt"/>
              </a:rPr>
              <a:t>Focus Groups - Informal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881E09-FACC-C840-8817-5CE52421EB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774" y="135610"/>
            <a:ext cx="5009448" cy="37570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86ADF4-7531-174E-8FF1-E056AD5F23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4983" y="3428999"/>
            <a:ext cx="4572001" cy="3429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D71628-A949-F748-AF2A-332BF01C49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47" y="3797084"/>
            <a:ext cx="4081221" cy="30609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CE0ACF-1888-3047-8EB4-3CE8F6CA20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47" y="980268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9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8EB0E-FB7D-304E-B017-0DD306EAD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3" y="0"/>
            <a:ext cx="9273145" cy="70230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Focus Groups - Formal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67380D-B424-4D41-A39C-366327FDDE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4929" y="879528"/>
            <a:ext cx="7558007" cy="566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87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63721"/>
          </a:xfrm>
        </p:spPr>
        <p:txBody>
          <a:bodyPr/>
          <a:lstStyle/>
          <a:p>
            <a:r>
              <a:rPr lang="en-US" dirty="0"/>
              <a:t>SmartSchedule Demonstration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270" y="1417638"/>
            <a:ext cx="8203531" cy="498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32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ea typeface="+mj-ea"/>
                <a:cs typeface="+mj-cs"/>
              </a:rPr>
              <a:t>Questions?</a:t>
            </a:r>
            <a:endParaRPr lang="en-US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962400" y="2743200"/>
            <a:ext cx="6849762" cy="1117600"/>
          </a:xfrm>
        </p:spPr>
        <p:txBody>
          <a:bodyPr>
            <a:normAutofit/>
          </a:bodyPr>
          <a:lstStyle/>
          <a:p>
            <a:pPr marL="349250" lvl="1" indent="0">
              <a:buNone/>
              <a:defRPr/>
            </a:pPr>
            <a:r>
              <a:rPr lang="en-US" sz="2400" dirty="0">
                <a:ea typeface="ＭＳ Ｐゴシック" pitchFamily="34" charset="-128"/>
              </a:rPr>
              <a:t>Robert </a:t>
            </a:r>
            <a:r>
              <a:rPr lang="en-US" sz="2400" dirty="0" err="1">
                <a:ea typeface="ＭＳ Ｐゴシック" pitchFamily="34" charset="-128"/>
              </a:rPr>
              <a:t>Bramucci</a:t>
            </a:r>
            <a:r>
              <a:rPr lang="en-US" sz="2400" dirty="0">
                <a:ea typeface="ＭＳ Ｐゴシック" pitchFamily="34" charset="-128"/>
              </a:rPr>
              <a:t>:	rbramucci@socccd.edu</a:t>
            </a:r>
          </a:p>
          <a:p>
            <a:pPr marL="349250" lvl="1" indent="0">
              <a:buNone/>
              <a:defRPr/>
            </a:pPr>
            <a:r>
              <a:rPr lang="en-US" sz="2400" dirty="0">
                <a:ea typeface="ＭＳ Ｐゴシック" pitchFamily="34" charset="-128"/>
              </a:rPr>
              <a:t>Jim Gaston:   	</a:t>
            </a:r>
            <a:r>
              <a:rPr lang="en-US" sz="2400" dirty="0" err="1">
                <a:ea typeface="ＭＳ Ｐゴシック" pitchFamily="34" charset="-128"/>
              </a:rPr>
              <a:t>jgaston@socccd.edu</a:t>
            </a:r>
            <a:endParaRPr lang="en-US" sz="2400" dirty="0">
              <a:ea typeface="ＭＳ Ｐゴシック" pitchFamily="34" charset="-128"/>
            </a:endParaRPr>
          </a:p>
          <a:p>
            <a:pPr marL="349250" lvl="1" indent="0">
              <a:buNone/>
              <a:defRPr/>
            </a:pPr>
            <a:endParaRPr lang="en-US" sz="2400" dirty="0">
              <a:ea typeface="ＭＳ Ｐゴシック" pitchFamily="34" charset="-128"/>
            </a:endParaRPr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22733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034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4404"/>
            <a:ext cx="10515600" cy="671938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SOCCCD Custom Student Information System (SIS)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9087" y="986370"/>
            <a:ext cx="8073826" cy="571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14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790" y="177872"/>
            <a:ext cx="7886700" cy="777874"/>
          </a:xfrm>
        </p:spPr>
        <p:txBody>
          <a:bodyPr/>
          <a:lstStyle/>
          <a:p>
            <a:r>
              <a:rPr lang="en-US" sz="3200" dirty="0">
                <a:latin typeface="+mn-lt"/>
              </a:rPr>
              <a:t>SOCCCD Student Success Systems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6007" y="1378516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7211" y="358098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7211" y="1378516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2372" y="1378516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81091" y="2846881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MAP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25809" y="2884946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Sherpa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00451" y="2844388"/>
            <a:ext cx="1135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Predictive</a:t>
            </a:r>
          </a:p>
          <a:p>
            <a:pPr algn="ctr"/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Analytics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0021" y="5088080"/>
            <a:ext cx="1693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Student Success</a:t>
            </a:r>
          </a:p>
          <a:p>
            <a:pPr algn="ctr"/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Dashboard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071" y="3580980"/>
            <a:ext cx="1416838" cy="14168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65231" y="5088079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err="1">
                <a:solidFill>
                  <a:schemeClr val="bg1">
                    <a:lumMod val="50000"/>
                  </a:schemeClr>
                </a:solidFill>
              </a:rPr>
              <a:t>SmartSchedule</a:t>
            </a:r>
            <a:endParaRPr lang="en-US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905" y="3581152"/>
            <a:ext cx="1380952" cy="137142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99568" y="5088080"/>
            <a:ext cx="1763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Progress Report </a:t>
            </a:r>
          </a:p>
          <a:p>
            <a:pPr algn="ctr"/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(Early Alert)</a:t>
            </a:r>
          </a:p>
        </p:txBody>
      </p:sp>
    </p:spTree>
    <p:extLst>
      <p:ext uri="{BB962C8B-B14F-4D97-AF65-F5344CB8AC3E}">
        <p14:creationId xmlns:p14="http://schemas.microsoft.com/office/powerpoint/2010/main" val="4769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Design Team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029" y="1825625"/>
            <a:ext cx="8647942" cy="4351338"/>
          </a:xfrm>
        </p:spPr>
      </p:pic>
    </p:spTree>
    <p:extLst>
      <p:ext uri="{BB962C8B-B14F-4D97-AF65-F5344CB8AC3E}">
        <p14:creationId xmlns:p14="http://schemas.microsoft.com/office/powerpoint/2010/main" val="2927918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M1Vg4lKc6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1249" y="0"/>
            <a:ext cx="11894635" cy="669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03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Design Team Primary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Weekly Meetings with IT Director and staff</a:t>
            </a:r>
          </a:p>
          <a:p>
            <a:r>
              <a:rPr lang="en-US" dirty="0"/>
              <a:t>Participate on project design teams</a:t>
            </a:r>
          </a:p>
          <a:p>
            <a:r>
              <a:rPr lang="en-US" dirty="0"/>
              <a:t>Provide direct feedback on system development</a:t>
            </a:r>
          </a:p>
          <a:p>
            <a:r>
              <a:rPr lang="en-US" dirty="0"/>
              <a:t>Help facilitate focus groups to get broader student input</a:t>
            </a:r>
          </a:p>
          <a:p>
            <a:r>
              <a:rPr lang="en-US" dirty="0"/>
              <a:t>Create help videos for new systems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53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9691"/>
          </a:xfrm>
        </p:spPr>
        <p:txBody>
          <a:bodyPr/>
          <a:lstStyle/>
          <a:p>
            <a:r>
              <a:rPr lang="en-US" dirty="0"/>
              <a:t>Help Videos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B008BC-648E-0E4C-9844-17685DC94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520" y="1418572"/>
            <a:ext cx="7118959" cy="533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63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HryHNmawv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3550" y="154723"/>
            <a:ext cx="11916937" cy="670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60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20671</TotalTime>
  <Words>357</Words>
  <Application>Microsoft Office PowerPoint</Application>
  <PresentationFormat>Widescreen</PresentationFormat>
  <Paragraphs>93</Paragraphs>
  <Slides>26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ＭＳ Ｐゴシック</vt:lpstr>
      <vt:lpstr>Arial</vt:lpstr>
      <vt:lpstr>Calibri</vt:lpstr>
      <vt:lpstr>Calibri Light</vt:lpstr>
      <vt:lpstr>Office Theme</vt:lpstr>
      <vt:lpstr>Transform Your Campus</vt:lpstr>
      <vt:lpstr>Agenda</vt:lpstr>
      <vt:lpstr>SOCCCD Custom Student Information System (SIS)</vt:lpstr>
      <vt:lpstr>SOCCCD Student Success Systems</vt:lpstr>
      <vt:lpstr>Student Design Team</vt:lpstr>
      <vt:lpstr>PowerPoint Presentation</vt:lpstr>
      <vt:lpstr>Student Design Team Primary Tasks</vt:lpstr>
      <vt:lpstr>Help Videos</vt:lpstr>
      <vt:lpstr>PowerPoint Presentation</vt:lpstr>
      <vt:lpstr>Advice From Our Students for Creating a Team</vt:lpstr>
      <vt:lpstr>Benefits to the students on the team</vt:lpstr>
      <vt:lpstr>Logistics</vt:lpstr>
      <vt:lpstr>SmartSchedule Project</vt:lpstr>
      <vt:lpstr>SmartSchedule Goal </vt:lpstr>
      <vt:lpstr>Choice Architecture</vt:lpstr>
      <vt:lpstr>Student Review of Class Schedules</vt:lpstr>
      <vt:lpstr>Design Work - Brainstorming</vt:lpstr>
      <vt:lpstr>Detailed Design Work with Development Team</vt:lpstr>
      <vt:lpstr>Design Process</vt:lpstr>
      <vt:lpstr>Persona Based Design</vt:lpstr>
      <vt:lpstr>Rough Sketches</vt:lpstr>
      <vt:lpstr>Development Process</vt:lpstr>
      <vt:lpstr>Focus Groups - Informal</vt:lpstr>
      <vt:lpstr>Focus Groups - Formal</vt:lpstr>
      <vt:lpstr>SmartSchedule Demonstration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 Your Campus</dc:title>
  <dc:creator>Jim Gaston</dc:creator>
  <cp:lastModifiedBy>Sandra Pope</cp:lastModifiedBy>
  <cp:revision>18</cp:revision>
  <dcterms:created xsi:type="dcterms:W3CDTF">2019-07-18T20:41:19Z</dcterms:created>
  <dcterms:modified xsi:type="dcterms:W3CDTF">2019-10-11T00:15:19Z</dcterms:modified>
</cp:coreProperties>
</file>