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4" r:id="rId2"/>
    <p:sldId id="278" r:id="rId3"/>
    <p:sldId id="279" r:id="rId4"/>
    <p:sldId id="300" r:id="rId5"/>
    <p:sldId id="301" r:id="rId6"/>
    <p:sldId id="302" r:id="rId7"/>
    <p:sldId id="303" r:id="rId8"/>
    <p:sldId id="290" r:id="rId9"/>
    <p:sldId id="284" r:id="rId10"/>
    <p:sldId id="285" r:id="rId11"/>
    <p:sldId id="276" r:id="rId12"/>
    <p:sldId id="288" r:id="rId13"/>
    <p:sldId id="305" r:id="rId14"/>
    <p:sldId id="292" r:id="rId15"/>
    <p:sldId id="299" r:id="rId16"/>
    <p:sldId id="293" r:id="rId17"/>
    <p:sldId id="291" r:id="rId18"/>
    <p:sldId id="298" r:id="rId19"/>
    <p:sldId id="294" r:id="rId20"/>
    <p:sldId id="295" r:id="rId21"/>
    <p:sldId id="296" r:id="rId22"/>
    <p:sldId id="264"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Boyles" initials="MB" lastIdx="1" clrIdx="0">
    <p:extLst>
      <p:ext uri="{19B8F6BF-5375-455C-9EA6-DF929625EA0E}">
        <p15:presenceInfo xmlns:p15="http://schemas.microsoft.com/office/powerpoint/2012/main" userId="S-1-5-21-2278669063-3358136715-3302970891-714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1310"/>
    <a:srgbClr val="446CA9"/>
    <a:srgbClr val="C0723E"/>
    <a:srgbClr val="EF76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2" autoAdjust="0"/>
    <p:restoredTop sz="82540" autoAdjust="0"/>
  </p:normalViewPr>
  <p:slideViewPr>
    <p:cSldViewPr snapToGrid="0">
      <p:cViewPr varScale="1">
        <p:scale>
          <a:sx n="104" d="100"/>
          <a:sy n="104" d="100"/>
        </p:scale>
        <p:origin x="88" y="188"/>
      </p:cViewPr>
      <p:guideLst/>
    </p:cSldViewPr>
  </p:slideViewPr>
  <p:outlineViewPr>
    <p:cViewPr>
      <p:scale>
        <a:sx n="33" d="100"/>
        <a:sy n="33" d="100"/>
      </p:scale>
      <p:origin x="0" y="-4372"/>
    </p:cViewPr>
  </p:outlineViewPr>
  <p:notesTextViewPr>
    <p:cViewPr>
      <p:scale>
        <a:sx n="1" d="1"/>
        <a:sy n="1" d="1"/>
      </p:scale>
      <p:origin x="0" y="0"/>
    </p:cViewPr>
  </p:notesTextViewPr>
  <p:notesViewPr>
    <p:cSldViewPr snapToGrid="0" showGuides="1">
      <p:cViewPr varScale="1">
        <p:scale>
          <a:sx n="101" d="100"/>
          <a:sy n="101" d="100"/>
        </p:scale>
        <p:origin x="2708"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0821EA-9EA6-1E4D-818D-4CC1280B640E}" type="datetimeFigureOut">
              <a:rPr lang="en-US" smtClean="0"/>
              <a:t>10/11/2019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66D5-A83C-B545-9CA8-292C75B57B18}" type="slidenum">
              <a:rPr lang="en-US" smtClean="0"/>
              <a:t>‹#›</a:t>
            </a:fld>
            <a:endParaRPr lang="en-US"/>
          </a:p>
        </p:txBody>
      </p:sp>
    </p:spTree>
    <p:extLst>
      <p:ext uri="{BB962C8B-B14F-4D97-AF65-F5344CB8AC3E}">
        <p14:creationId xmlns:p14="http://schemas.microsoft.com/office/powerpoint/2010/main" val="386230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1</a:t>
            </a:fld>
            <a:endParaRPr lang="en-US"/>
          </a:p>
        </p:txBody>
      </p:sp>
    </p:spTree>
    <p:extLst>
      <p:ext uri="{BB962C8B-B14F-4D97-AF65-F5344CB8AC3E}">
        <p14:creationId xmlns:p14="http://schemas.microsoft.com/office/powerpoint/2010/main" val="307364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E66D5-A83C-B545-9CA8-292C75B57B18}" type="slidenum">
              <a:rPr lang="en-US" smtClean="0"/>
              <a:t>12</a:t>
            </a:fld>
            <a:endParaRPr lang="en-US"/>
          </a:p>
        </p:txBody>
      </p:sp>
    </p:spTree>
    <p:extLst>
      <p:ext uri="{BB962C8B-B14F-4D97-AF65-F5344CB8AC3E}">
        <p14:creationId xmlns:p14="http://schemas.microsoft.com/office/powerpoint/2010/main" val="232322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14</a:t>
            </a:fld>
            <a:endParaRPr lang="en-US"/>
          </a:p>
        </p:txBody>
      </p:sp>
    </p:spTree>
    <p:extLst>
      <p:ext uri="{BB962C8B-B14F-4D97-AF65-F5344CB8AC3E}">
        <p14:creationId xmlns:p14="http://schemas.microsoft.com/office/powerpoint/2010/main" val="1115282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15</a:t>
            </a:fld>
            <a:endParaRPr lang="en-US"/>
          </a:p>
        </p:txBody>
      </p:sp>
    </p:spTree>
    <p:extLst>
      <p:ext uri="{BB962C8B-B14F-4D97-AF65-F5344CB8AC3E}">
        <p14:creationId xmlns:p14="http://schemas.microsoft.com/office/powerpoint/2010/main" val="26650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2</a:t>
            </a:fld>
            <a:endParaRPr lang="en-US"/>
          </a:p>
        </p:txBody>
      </p:sp>
    </p:spTree>
    <p:extLst>
      <p:ext uri="{BB962C8B-B14F-4D97-AF65-F5344CB8AC3E}">
        <p14:creationId xmlns:p14="http://schemas.microsoft.com/office/powerpoint/2010/main" val="112978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3</a:t>
            </a:fld>
            <a:endParaRPr lang="en-US"/>
          </a:p>
        </p:txBody>
      </p:sp>
    </p:spTree>
    <p:extLst>
      <p:ext uri="{BB962C8B-B14F-4D97-AF65-F5344CB8AC3E}">
        <p14:creationId xmlns:p14="http://schemas.microsoft.com/office/powerpoint/2010/main" val="353234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4</a:t>
            </a:fld>
            <a:endParaRPr lang="en-US"/>
          </a:p>
        </p:txBody>
      </p:sp>
    </p:spTree>
    <p:extLst>
      <p:ext uri="{BB962C8B-B14F-4D97-AF65-F5344CB8AC3E}">
        <p14:creationId xmlns:p14="http://schemas.microsoft.com/office/powerpoint/2010/main" val="2690522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5</a:t>
            </a:fld>
            <a:endParaRPr lang="en-US"/>
          </a:p>
        </p:txBody>
      </p:sp>
    </p:spTree>
    <p:extLst>
      <p:ext uri="{BB962C8B-B14F-4D97-AF65-F5344CB8AC3E}">
        <p14:creationId xmlns:p14="http://schemas.microsoft.com/office/powerpoint/2010/main" val="341803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8</a:t>
            </a:fld>
            <a:endParaRPr lang="en-US"/>
          </a:p>
        </p:txBody>
      </p:sp>
    </p:spTree>
    <p:extLst>
      <p:ext uri="{BB962C8B-B14F-4D97-AF65-F5344CB8AC3E}">
        <p14:creationId xmlns:p14="http://schemas.microsoft.com/office/powerpoint/2010/main" val="1122908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E66D5-A83C-B545-9CA8-292C75B57B18}" type="slidenum">
              <a:rPr lang="en-US" smtClean="0"/>
              <a:t>9</a:t>
            </a:fld>
            <a:endParaRPr lang="en-US"/>
          </a:p>
        </p:txBody>
      </p:sp>
    </p:spTree>
    <p:extLst>
      <p:ext uri="{BB962C8B-B14F-4D97-AF65-F5344CB8AC3E}">
        <p14:creationId xmlns:p14="http://schemas.microsoft.com/office/powerpoint/2010/main" val="80165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E66D5-A83C-B545-9CA8-292C75B57B18}" type="slidenum">
              <a:rPr lang="en-US" smtClean="0"/>
              <a:t>10</a:t>
            </a:fld>
            <a:endParaRPr lang="en-US"/>
          </a:p>
        </p:txBody>
      </p:sp>
    </p:spTree>
    <p:extLst>
      <p:ext uri="{BB962C8B-B14F-4D97-AF65-F5344CB8AC3E}">
        <p14:creationId xmlns:p14="http://schemas.microsoft.com/office/powerpoint/2010/main" val="364702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2E66D5-A83C-B545-9CA8-292C75B57B18}" type="slidenum">
              <a:rPr lang="en-US" smtClean="0"/>
              <a:t>11</a:t>
            </a:fld>
            <a:endParaRPr lang="en-US"/>
          </a:p>
        </p:txBody>
      </p:sp>
    </p:spTree>
    <p:extLst>
      <p:ext uri="{BB962C8B-B14F-4D97-AF65-F5344CB8AC3E}">
        <p14:creationId xmlns:p14="http://schemas.microsoft.com/office/powerpoint/2010/main" val="3379467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619125" y="455613"/>
            <a:ext cx="9144000" cy="2387600"/>
          </a:xfrm>
        </p:spPr>
        <p:txBody>
          <a:bodyPr anchor="b"/>
          <a:lstStyle>
            <a:lvl1pPr algn="ctr">
              <a:defRPr sz="6000" b="1">
                <a:solidFill>
                  <a:schemeClr val="bg1">
                    <a:lumMod val="9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619125" y="293528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809625" y="6492875"/>
            <a:ext cx="1781176" cy="365125"/>
          </a:xfrm>
        </p:spPr>
        <p:txBody>
          <a:bodyPr/>
          <a:lstStyle>
            <a:lvl1pPr algn="ctr">
              <a:defRPr>
                <a:solidFill>
                  <a:schemeClr val="accent5">
                    <a:lumMod val="20000"/>
                    <a:lumOff val="80000"/>
                  </a:schemeClr>
                </a:solidFill>
              </a:defRPr>
            </a:lvl1pPr>
          </a:lstStyle>
          <a:p>
            <a:fld id="{4879B3C3-A2A0-4934-8D45-F81E7FC5DA70}" type="datetimeFigureOut">
              <a:rPr lang="en-US" smtClean="0"/>
              <a:pPr/>
              <a:t>10/11/2019</a:t>
            </a:fld>
            <a:endParaRPr lang="en-US" dirty="0"/>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3781425" y="6492874"/>
            <a:ext cx="4114800" cy="365125"/>
          </a:xfrm>
        </p:spPr>
        <p:txBody>
          <a:bodyPr/>
          <a:lstStyle>
            <a:lvl1pPr>
              <a:defRPr>
                <a:solidFill>
                  <a:schemeClr val="accent5">
                    <a:lumMod val="20000"/>
                    <a:lumOff val="80000"/>
                  </a:schemeClr>
                </a:solidFill>
              </a:defRPr>
            </a:lvl1pPr>
          </a:lstStyle>
          <a:p>
            <a:endParaRPr lang="en-US" dirty="0"/>
          </a:p>
        </p:txBody>
      </p:sp>
    </p:spTree>
    <p:extLst>
      <p:ext uri="{BB962C8B-B14F-4D97-AF65-F5344CB8AC3E}">
        <p14:creationId xmlns:p14="http://schemas.microsoft.com/office/powerpoint/2010/main" val="379717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2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838200" y="347663"/>
            <a:ext cx="10515600" cy="2852737"/>
          </a:xfrm>
        </p:spPr>
        <p:txBody>
          <a:bodyPr anchor="b"/>
          <a:lstStyle>
            <a:lvl1pPr>
              <a:defRPr sz="6000" b="1">
                <a:solidFill>
                  <a:schemeClr val="accent2">
                    <a:lumMod val="20000"/>
                    <a:lumOff val="8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838200" y="322738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66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9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839788" y="365125"/>
            <a:ext cx="10515600" cy="1325563"/>
          </a:xfrm>
        </p:spPr>
        <p:txBody>
          <a:bodyPr/>
          <a:lstStyle>
            <a:lvl1pPr>
              <a:defRPr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839788" y="1681163"/>
            <a:ext cx="5157787"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6172200" y="1681163"/>
            <a:ext cx="5183188"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838200" y="1603375"/>
            <a:ext cx="10515600" cy="1325563"/>
          </a:xfrm>
        </p:spPr>
        <p:txBody>
          <a:bodyPr>
            <a:normAutofit/>
          </a:bodyPr>
          <a:lstStyle>
            <a:lvl1pP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1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839787" y="726281"/>
            <a:ext cx="3932237" cy="1600200"/>
          </a:xfrm>
        </p:spPr>
        <p:txBody>
          <a:bodyPr anchor="b">
            <a:normAutofit/>
          </a:bodyPr>
          <a:lstStyle>
            <a:lvl1pPr>
              <a:defRPr sz="4400" b="1"/>
            </a:lvl1pPr>
          </a:lstStyle>
          <a:p>
            <a:r>
              <a:rPr lang="en-US" dirty="0"/>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51800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860424" y="2428875"/>
            <a:ext cx="3932237" cy="39711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992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9B3C3-A2A0-4934-8D45-F81E7FC5DA70}" type="datetimeFigureOut">
              <a:rPr lang="en-US" smtClean="0"/>
              <a:t>10/11/2019</a:t>
            </a:fld>
            <a:endParaRPr lang="en-US"/>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F5B29-BEA2-46CF-8969-A9D44B5BC61B}" type="slidenum">
              <a:rPr lang="en-US" smtClean="0"/>
              <a:t>‹#›</a:t>
            </a:fld>
            <a:endParaRPr lang="en-US"/>
          </a:p>
        </p:txBody>
      </p:sp>
    </p:spTree>
    <p:extLst>
      <p:ext uri="{BB962C8B-B14F-4D97-AF65-F5344CB8AC3E}">
        <p14:creationId xmlns:p14="http://schemas.microsoft.com/office/powerpoint/2010/main" val="24873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tore.steampowered.com/app/327140/Tilt_Brush/"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hyperlink" Target="https://store.steampowered.com/app/730360/Sharecare_V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s://store.steampowered.com/app/482390/The_Night_Cafe_A_VR_Tribute_to_Vincent_Van_Gogh/" TargetMode="External"/><Relationship Id="rId4" Type="http://schemas.openxmlformats.org/officeDocument/2006/relationships/hyperlink" Target="https://www.bing.com/images/search?view=detailV2&amp;ccid=d55Po%2BKQ&amp;id=F48E404B5B03479FA6DE73BD2D3B47736B727AD7&amp;thid=OIP.d55Po-KQRptnmoFZ8pvbkwHaF2&amp;mediaurl=https%3A%2F%2Fupload.wikimedia.org%2Fwikipedia%2Fcommons%2Fthumb%2Fe%2Fec%2FLe_caf%25C3%25A9_de_nuit_%2528The_Night_Caf%25C3%25A9%2529_by_Vincent_van_Gogh.jpeg%2F1200px-Le_caf%25C3%25A9_de_nuit_%2528The_Night_Caf%25C3%25A9%2529_by_Vincent_van_Gogh.jpeg&amp;exph=947&amp;expw=1200&amp;q=night+cafe+oil+and+canvas+google+images&amp;simid=608009017136449592&amp;selectedindex=29&amp;ajaxhist=0&amp;vt=0"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public.tableau.com/profile/mjboyles#!/vizhome/ExploretheEarlyAmericanActressDataset/Stor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ites.google.com/depauw.edu/ttc-183aamt2019" TargetMode="External"/><Relationship Id="rId2" Type="http://schemas.openxmlformats.org/officeDocument/2006/relationships/hyperlink" Target="https://sites.google.com/depauw.edu/ttc-eng183wt2019" TargetMode="External"/><Relationship Id="rId1" Type="http://schemas.openxmlformats.org/officeDocument/2006/relationships/slideLayout" Target="../slideLayouts/slideLayout2.xml"/><Relationship Id="rId6" Type="http://schemas.openxmlformats.org/officeDocument/2006/relationships/hyperlink" Target="http://research.depauw.edu/tenzercenter/UllemFarmVRtour/" TargetMode="External"/><Relationship Id="rId5" Type="http://schemas.openxmlformats.org/officeDocument/2006/relationships/hyperlink" Target="https://sites.google.com/depauw.edu/tenzercenter/home?authuser=0" TargetMode="External"/><Relationship Id="rId4" Type="http://schemas.openxmlformats.org/officeDocument/2006/relationships/hyperlink" Target="https://research.depauw.edu/tenzercenter/farmhou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ublic.tableau.com/profile/mjboyles#!/vizhome/EconAssignment-StateTaxes/Vis" TargetMode="External"/><Relationship Id="rId2" Type="http://schemas.openxmlformats.org/officeDocument/2006/relationships/hyperlink" Target="https://public.tableau.com/profile/mjboyles#!/vizhome/EconAssignment-InternationalTrade/Dashboar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depauw.edu/academics/centers/tenzercenter"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hyperlink" Target="https://www.depauw.edu/it/" TargetMode="External"/><Relationship Id="rId4" Type="http://schemas.openxmlformats.org/officeDocument/2006/relationships/hyperlink" Target="https://www.depauw.edu/it/ita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12">
            <a:extLst>
              <a:ext uri="{FF2B5EF4-FFF2-40B4-BE49-F238E27FC236}">
                <a16:creationId xmlns:a16="http://schemas.microsoft.com/office/drawing/2014/main" id="{B901C8E9-6798-A442-A13E-CAD5854D2E60}"/>
              </a:ext>
            </a:extLst>
          </p:cNvPr>
          <p:cNvSpPr/>
          <p:nvPr/>
        </p:nvSpPr>
        <p:spPr>
          <a:xfrm>
            <a:off x="0" y="6018835"/>
            <a:ext cx="4942390" cy="839165"/>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EBD5526-1E62-C34A-BD3D-AB87B83B34F4}"/>
              </a:ext>
            </a:extLst>
          </p:cNvPr>
          <p:cNvSpPr>
            <a:spLocks noGrp="1"/>
          </p:cNvSpPr>
          <p:nvPr>
            <p:ph type="title"/>
          </p:nvPr>
        </p:nvSpPr>
        <p:spPr>
          <a:xfrm>
            <a:off x="838200" y="717631"/>
            <a:ext cx="10515600" cy="1791284"/>
          </a:xfrm>
        </p:spPr>
        <p:txBody>
          <a:bodyPr>
            <a:noAutofit/>
          </a:bodyPr>
          <a:lstStyle/>
          <a:p>
            <a:r>
              <a:rPr lang="en-US" sz="4800" dirty="0">
                <a:solidFill>
                  <a:schemeClr val="tx1"/>
                </a:solidFill>
              </a:rPr>
              <a:t>Increasing Technology Literacy </a:t>
            </a:r>
            <a:br>
              <a:rPr lang="en-US" sz="4800" dirty="0">
                <a:solidFill>
                  <a:schemeClr val="tx1"/>
                </a:solidFill>
              </a:rPr>
            </a:br>
            <a:r>
              <a:rPr lang="en-US" sz="4800" dirty="0">
                <a:solidFill>
                  <a:schemeClr val="tx1"/>
                </a:solidFill>
              </a:rPr>
              <a:t>within a Liberal Arts Education</a:t>
            </a:r>
          </a:p>
        </p:txBody>
      </p:sp>
      <p:sp>
        <p:nvSpPr>
          <p:cNvPr id="6" name="Subtitle 2">
            <a:extLst>
              <a:ext uri="{FF2B5EF4-FFF2-40B4-BE49-F238E27FC236}">
                <a16:creationId xmlns:a16="http://schemas.microsoft.com/office/drawing/2014/main" id="{90F05CF0-D690-C648-9F6C-981C76A1BC96}"/>
              </a:ext>
            </a:extLst>
          </p:cNvPr>
          <p:cNvSpPr txBox="1">
            <a:spLocks/>
          </p:cNvSpPr>
          <p:nvPr/>
        </p:nvSpPr>
        <p:spPr>
          <a:xfrm>
            <a:off x="3602801" y="2848898"/>
            <a:ext cx="8091487"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ucida Sans" panose="020B0602030504020204" pitchFamily="34" charset="77"/>
              </a:rPr>
              <a:t>Michael Boyles, Tenzer Technology Director</a:t>
            </a:r>
          </a:p>
          <a:p>
            <a:pPr marL="0" indent="0">
              <a:buFont typeface="Arial" panose="020B0604020202020204" pitchFamily="34" charset="0"/>
              <a:buNone/>
            </a:pPr>
            <a:r>
              <a:rPr lang="en-US" dirty="0">
                <a:latin typeface="Lucida Sans" panose="020B0602030504020204" pitchFamily="34" charset="77"/>
              </a:rPr>
              <a:t>Carol L. Smith, Chief Information Officer</a:t>
            </a:r>
          </a:p>
          <a:p>
            <a:pPr marL="0" indent="0">
              <a:buFont typeface="Arial" panose="020B0604020202020204" pitchFamily="34" charset="0"/>
              <a:buNone/>
            </a:pPr>
            <a:r>
              <a:rPr lang="en-US" dirty="0">
                <a:latin typeface="Lucida Sans" panose="020B0602030504020204" pitchFamily="34" charset="77"/>
              </a:rPr>
              <a:t>DePauw University</a:t>
            </a:r>
          </a:p>
        </p:txBody>
      </p:sp>
      <p:grpSp>
        <p:nvGrpSpPr>
          <p:cNvPr id="7" name="Group 6">
            <a:extLst>
              <a:ext uri="{FF2B5EF4-FFF2-40B4-BE49-F238E27FC236}">
                <a16:creationId xmlns:a16="http://schemas.microsoft.com/office/drawing/2014/main" id="{2CFCEF85-15B4-5F4F-9113-04ECBB4B8C24}"/>
              </a:ext>
            </a:extLst>
          </p:cNvPr>
          <p:cNvGrpSpPr>
            <a:grpSpLocks noChangeAspect="1"/>
          </p:cNvGrpSpPr>
          <p:nvPr/>
        </p:nvGrpSpPr>
        <p:grpSpPr>
          <a:xfrm>
            <a:off x="328783" y="2995356"/>
            <a:ext cx="3122849" cy="2537038"/>
            <a:chOff x="3932352" y="4673655"/>
            <a:chExt cx="2163648" cy="1664806"/>
          </a:xfrm>
        </p:grpSpPr>
        <p:sp>
          <p:nvSpPr>
            <p:cNvPr id="8" name="Rectangle 7">
              <a:extLst>
                <a:ext uri="{FF2B5EF4-FFF2-40B4-BE49-F238E27FC236}">
                  <a16:creationId xmlns:a16="http://schemas.microsoft.com/office/drawing/2014/main" id="{E4D96F7A-291E-744E-B76E-1E9F848CE4E8}"/>
                </a:ext>
              </a:extLst>
            </p:cNvPr>
            <p:cNvSpPr/>
            <p:nvPr/>
          </p:nvSpPr>
          <p:spPr>
            <a:xfrm>
              <a:off x="4707468" y="4673655"/>
              <a:ext cx="593737" cy="743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DEP_Logo_Centered_2Color_Uncoated_PMS.eps">
              <a:extLst>
                <a:ext uri="{FF2B5EF4-FFF2-40B4-BE49-F238E27FC236}">
                  <a16:creationId xmlns:a16="http://schemas.microsoft.com/office/drawing/2014/main" id="{28180911-4890-F648-8330-B9A724263BDA}"/>
                </a:ext>
              </a:extLst>
            </p:cNvPr>
            <p:cNvPicPr>
              <a:picLocks noChangeAspect="1"/>
            </p:cNvPicPr>
            <p:nvPr/>
          </p:nvPicPr>
          <p:blipFill>
            <a:blip r:embed="rId3"/>
            <a:stretch>
              <a:fillRect/>
            </a:stretch>
          </p:blipFill>
          <p:spPr>
            <a:xfrm>
              <a:off x="3932352" y="4673655"/>
              <a:ext cx="2163648" cy="1664806"/>
            </a:xfrm>
            <a:prstGeom prst="rect">
              <a:avLst/>
            </a:prstGeom>
          </p:spPr>
        </p:pic>
      </p:grpSp>
      <p:cxnSp>
        <p:nvCxnSpPr>
          <p:cNvPr id="11" name="Straight Connector 10">
            <a:extLst>
              <a:ext uri="{FF2B5EF4-FFF2-40B4-BE49-F238E27FC236}">
                <a16:creationId xmlns:a16="http://schemas.microsoft.com/office/drawing/2014/main" id="{9B09AA34-A4A7-2C43-BFD9-74BB7C5A69BE}"/>
              </a:ext>
            </a:extLst>
          </p:cNvPr>
          <p:cNvCxnSpPr>
            <a:cxnSpLocks/>
          </p:cNvCxnSpPr>
          <p:nvPr/>
        </p:nvCxnSpPr>
        <p:spPr>
          <a:xfrm>
            <a:off x="856527" y="2442258"/>
            <a:ext cx="943336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02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8D6EC5E-902C-45F2-BD97-2DFC933A10DF}"/>
              </a:ext>
            </a:extLst>
          </p:cNvPr>
          <p:cNvSpPr>
            <a:spLocks noGrp="1"/>
          </p:cNvSpPr>
          <p:nvPr>
            <p:ph type="title"/>
          </p:nvPr>
        </p:nvSpPr>
        <p:spPr>
          <a:xfrm>
            <a:off x="118112" y="114464"/>
            <a:ext cx="11955775" cy="1325563"/>
          </a:xfrm>
        </p:spPr>
        <p:txBody>
          <a:bodyPr>
            <a:normAutofit/>
          </a:bodyPr>
          <a:lstStyle/>
          <a:p>
            <a:pPr algn="ctr"/>
            <a:r>
              <a:rPr lang="en-US" sz="4000" dirty="0"/>
              <a:t>Levels of Engagement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257" b="22307"/>
          <a:stretch/>
        </p:blipFill>
        <p:spPr>
          <a:xfrm>
            <a:off x="4076166" y="4649089"/>
            <a:ext cx="4039667" cy="1437189"/>
          </a:xfrm>
          <a:prstGeom prst="rect">
            <a:avLst/>
          </a:prstGeom>
          <a:ln w="12700">
            <a:solidFill>
              <a:schemeClr val="tx1"/>
            </a:solidFill>
          </a:ln>
          <a:effectLst>
            <a:outerShdw blurRad="50800" dist="381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93132A36-1CA0-46A9-A576-555BD4B4BB9B}"/>
              </a:ext>
            </a:extLst>
          </p:cNvPr>
          <p:cNvCxnSpPr>
            <a:cxnSpLocks/>
          </p:cNvCxnSpPr>
          <p:nvPr/>
        </p:nvCxnSpPr>
        <p:spPr>
          <a:xfrm>
            <a:off x="1285461" y="2339340"/>
            <a:ext cx="961666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FA3451-0584-424F-9BF7-82B7A3CA67C6}"/>
              </a:ext>
            </a:extLst>
          </p:cNvPr>
          <p:cNvCxnSpPr>
            <a:cxnSpLocks/>
          </p:cNvCxnSpPr>
          <p:nvPr/>
        </p:nvCxnSpPr>
        <p:spPr>
          <a:xfrm>
            <a:off x="1992824" y="2221230"/>
            <a:ext cx="0" cy="2362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CC944D-5C7E-4989-BC39-7FCB124643BA}"/>
              </a:ext>
            </a:extLst>
          </p:cNvPr>
          <p:cNvCxnSpPr>
            <a:cxnSpLocks/>
          </p:cNvCxnSpPr>
          <p:nvPr/>
        </p:nvCxnSpPr>
        <p:spPr>
          <a:xfrm>
            <a:off x="10242959" y="2221668"/>
            <a:ext cx="0" cy="2362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6FC6CD-94C8-4326-ABA1-8594EF8A30FB}"/>
              </a:ext>
            </a:extLst>
          </p:cNvPr>
          <p:cNvCxnSpPr>
            <a:cxnSpLocks/>
          </p:cNvCxnSpPr>
          <p:nvPr/>
        </p:nvCxnSpPr>
        <p:spPr>
          <a:xfrm>
            <a:off x="6095999" y="2225040"/>
            <a:ext cx="0" cy="2362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ABC54F-555B-4B91-80BE-3D6D943BCC5A}"/>
              </a:ext>
            </a:extLst>
          </p:cNvPr>
          <p:cNvSpPr txBox="1"/>
          <p:nvPr/>
        </p:nvSpPr>
        <p:spPr>
          <a:xfrm>
            <a:off x="1022932" y="1665761"/>
            <a:ext cx="1936671" cy="461665"/>
          </a:xfrm>
          <a:prstGeom prst="rect">
            <a:avLst/>
          </a:prstGeom>
          <a:noFill/>
        </p:spPr>
        <p:txBody>
          <a:bodyPr wrap="square" rtlCol="0">
            <a:spAutoFit/>
          </a:bodyPr>
          <a:lstStyle/>
          <a:p>
            <a:pPr algn="ctr"/>
            <a:r>
              <a:rPr lang="en-US" sz="2400" b="1" dirty="0"/>
              <a:t>Exposure</a:t>
            </a:r>
          </a:p>
        </p:txBody>
      </p:sp>
      <p:sp>
        <p:nvSpPr>
          <p:cNvPr id="17" name="TextBox 16">
            <a:extLst>
              <a:ext uri="{FF2B5EF4-FFF2-40B4-BE49-F238E27FC236}">
                <a16:creationId xmlns:a16="http://schemas.microsoft.com/office/drawing/2014/main" id="{E579C3AE-80A8-45F5-9591-F4DEA02C00E7}"/>
              </a:ext>
            </a:extLst>
          </p:cNvPr>
          <p:cNvSpPr txBox="1"/>
          <p:nvPr/>
        </p:nvSpPr>
        <p:spPr>
          <a:xfrm>
            <a:off x="5127663" y="1668780"/>
            <a:ext cx="1936671" cy="461665"/>
          </a:xfrm>
          <a:prstGeom prst="rect">
            <a:avLst/>
          </a:prstGeom>
          <a:noFill/>
        </p:spPr>
        <p:txBody>
          <a:bodyPr wrap="square" rtlCol="0">
            <a:spAutoFit/>
          </a:bodyPr>
          <a:lstStyle/>
          <a:p>
            <a:pPr algn="ctr"/>
            <a:r>
              <a:rPr lang="en-US" sz="2400" b="1" dirty="0"/>
              <a:t>Competence</a:t>
            </a:r>
          </a:p>
        </p:txBody>
      </p:sp>
      <p:sp>
        <p:nvSpPr>
          <p:cNvPr id="18" name="TextBox 17">
            <a:extLst>
              <a:ext uri="{FF2B5EF4-FFF2-40B4-BE49-F238E27FC236}">
                <a16:creationId xmlns:a16="http://schemas.microsoft.com/office/drawing/2014/main" id="{96856BD6-7591-40F6-A968-B65750E6EDF5}"/>
              </a:ext>
            </a:extLst>
          </p:cNvPr>
          <p:cNvSpPr txBox="1"/>
          <p:nvPr/>
        </p:nvSpPr>
        <p:spPr>
          <a:xfrm>
            <a:off x="9274622" y="1663041"/>
            <a:ext cx="1936671" cy="461665"/>
          </a:xfrm>
          <a:prstGeom prst="rect">
            <a:avLst/>
          </a:prstGeom>
          <a:noFill/>
        </p:spPr>
        <p:txBody>
          <a:bodyPr wrap="square" rtlCol="0">
            <a:spAutoFit/>
          </a:bodyPr>
          <a:lstStyle/>
          <a:p>
            <a:pPr algn="ctr"/>
            <a:r>
              <a:rPr lang="en-US" sz="2400" b="1" dirty="0"/>
              <a:t>Sophisticated</a:t>
            </a:r>
          </a:p>
        </p:txBody>
      </p:sp>
      <p:sp>
        <p:nvSpPr>
          <p:cNvPr id="20" name="TextBox 19">
            <a:extLst>
              <a:ext uri="{FF2B5EF4-FFF2-40B4-BE49-F238E27FC236}">
                <a16:creationId xmlns:a16="http://schemas.microsoft.com/office/drawing/2014/main" id="{BA451FF4-21C8-4A5C-BC7F-01D3269148C8}"/>
              </a:ext>
            </a:extLst>
          </p:cNvPr>
          <p:cNvSpPr txBox="1"/>
          <p:nvPr/>
        </p:nvSpPr>
        <p:spPr>
          <a:xfrm>
            <a:off x="316829" y="2692688"/>
            <a:ext cx="3351990" cy="1015663"/>
          </a:xfrm>
          <a:prstGeom prst="rect">
            <a:avLst/>
          </a:prstGeom>
          <a:noFill/>
        </p:spPr>
        <p:txBody>
          <a:bodyPr wrap="square" rtlCol="0">
            <a:spAutoFit/>
          </a:bodyPr>
          <a:lstStyle/>
          <a:p>
            <a:pPr algn="ctr"/>
            <a:r>
              <a:rPr lang="en-US" sz="2000" dirty="0"/>
              <a:t>vocab and general awareness; decreasing the level of anxiety; using or employing</a:t>
            </a:r>
          </a:p>
        </p:txBody>
      </p:sp>
      <p:sp>
        <p:nvSpPr>
          <p:cNvPr id="21" name="TextBox 20">
            <a:extLst>
              <a:ext uri="{FF2B5EF4-FFF2-40B4-BE49-F238E27FC236}">
                <a16:creationId xmlns:a16="http://schemas.microsoft.com/office/drawing/2014/main" id="{DD3F0A53-F394-403A-9368-F61EE668F8D6}"/>
              </a:ext>
            </a:extLst>
          </p:cNvPr>
          <p:cNvSpPr txBox="1"/>
          <p:nvPr/>
        </p:nvSpPr>
        <p:spPr>
          <a:xfrm>
            <a:off x="4420005" y="2692688"/>
            <a:ext cx="3351990" cy="1015663"/>
          </a:xfrm>
          <a:prstGeom prst="rect">
            <a:avLst/>
          </a:prstGeom>
          <a:noFill/>
        </p:spPr>
        <p:txBody>
          <a:bodyPr wrap="square" rtlCol="0">
            <a:spAutoFit/>
          </a:bodyPr>
          <a:lstStyle/>
          <a:p>
            <a:pPr algn="ctr"/>
            <a:r>
              <a:rPr lang="en-US" sz="2000" dirty="0"/>
              <a:t>more sophisticated use cases; applying your own data or creating your own experiences</a:t>
            </a:r>
          </a:p>
        </p:txBody>
      </p:sp>
      <p:sp>
        <p:nvSpPr>
          <p:cNvPr id="22" name="TextBox 21">
            <a:extLst>
              <a:ext uri="{FF2B5EF4-FFF2-40B4-BE49-F238E27FC236}">
                <a16:creationId xmlns:a16="http://schemas.microsoft.com/office/drawing/2014/main" id="{EA2FEEB2-3E93-4DFD-85E6-EC017CDDB1D2}"/>
              </a:ext>
            </a:extLst>
          </p:cNvPr>
          <p:cNvSpPr txBox="1"/>
          <p:nvPr/>
        </p:nvSpPr>
        <p:spPr>
          <a:xfrm>
            <a:off x="8566964" y="2694862"/>
            <a:ext cx="3351990" cy="1631216"/>
          </a:xfrm>
          <a:prstGeom prst="rect">
            <a:avLst/>
          </a:prstGeom>
          <a:noFill/>
        </p:spPr>
        <p:txBody>
          <a:bodyPr wrap="square" rtlCol="0">
            <a:spAutoFit/>
          </a:bodyPr>
          <a:lstStyle/>
          <a:p>
            <a:pPr algn="ctr"/>
            <a:r>
              <a:rPr lang="en-US" sz="2000" dirty="0"/>
              <a:t>creatively applying a set of technologies (perhaps in a new way) to solve a problem; building novel software or hardware systems</a:t>
            </a:r>
          </a:p>
        </p:txBody>
      </p:sp>
      <p:pic>
        <p:nvPicPr>
          <p:cNvPr id="25" name="Picture 24">
            <a:extLst>
              <a:ext uri="{FF2B5EF4-FFF2-40B4-BE49-F238E27FC236}">
                <a16:creationId xmlns:a16="http://schemas.microsoft.com/office/drawing/2014/main" id="{603EE182-0E1F-45EE-8FFA-44D5D2389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03" r="7919" b="7130"/>
          <a:stretch/>
        </p:blipFill>
        <p:spPr>
          <a:xfrm>
            <a:off x="830240" y="4647559"/>
            <a:ext cx="2325167" cy="1438719"/>
          </a:xfrm>
          <a:prstGeom prst="rect">
            <a:avLst/>
          </a:prstGeom>
          <a:ln w="12700">
            <a:solidFill>
              <a:schemeClr val="tx1"/>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8130E2B2-40B9-4902-868C-0F83F19CC1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82" t="31262" r="30856" b="31892"/>
          <a:stretch/>
        </p:blipFill>
        <p:spPr>
          <a:xfrm>
            <a:off x="9078578" y="4641944"/>
            <a:ext cx="2328761" cy="1440943"/>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691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85D8-A1EC-4B45-89AE-29F2951C88D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2BC1CE35-9509-EA4E-BC35-EAA478E0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9024C44-D761-D840-A4C8-091FD3E96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308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27714"/>
          </a:xfrm>
        </p:spPr>
        <p:txBody>
          <a:bodyPr/>
          <a:lstStyle/>
          <a:p>
            <a:pPr algn="ctr"/>
            <a:r>
              <a:rPr lang="en-US" dirty="0"/>
              <a:t>to scale this effort, </a:t>
            </a:r>
            <a:br>
              <a:rPr lang="en-US" dirty="0"/>
            </a:br>
            <a:r>
              <a:rPr lang="en-US" dirty="0"/>
              <a:t>we must impact the curriculum</a:t>
            </a:r>
            <a:endParaRPr lang="en-US" b="0" dirty="0"/>
          </a:p>
        </p:txBody>
      </p:sp>
    </p:spTree>
    <p:extLst>
      <p:ext uri="{BB962C8B-B14F-4D97-AF65-F5344CB8AC3E}">
        <p14:creationId xmlns:p14="http://schemas.microsoft.com/office/powerpoint/2010/main" val="390872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9731-E524-4AF1-95E8-25F324D35E0F}"/>
              </a:ext>
            </a:extLst>
          </p:cNvPr>
          <p:cNvSpPr>
            <a:spLocks noGrp="1"/>
          </p:cNvSpPr>
          <p:nvPr>
            <p:ph type="title"/>
          </p:nvPr>
        </p:nvSpPr>
        <p:spPr/>
        <p:txBody>
          <a:bodyPr/>
          <a:lstStyle/>
          <a:p>
            <a:r>
              <a:rPr lang="en-US" dirty="0"/>
              <a:t>For each Use Case</a:t>
            </a:r>
          </a:p>
        </p:txBody>
      </p:sp>
      <p:sp>
        <p:nvSpPr>
          <p:cNvPr id="3" name="Content Placeholder 2">
            <a:extLst>
              <a:ext uri="{FF2B5EF4-FFF2-40B4-BE49-F238E27FC236}">
                <a16:creationId xmlns:a16="http://schemas.microsoft.com/office/drawing/2014/main" id="{3C445B3C-0C48-42C5-A873-C792FEDFAC05}"/>
              </a:ext>
            </a:extLst>
          </p:cNvPr>
          <p:cNvSpPr>
            <a:spLocks noGrp="1"/>
          </p:cNvSpPr>
          <p:nvPr>
            <p:ph idx="1"/>
          </p:nvPr>
        </p:nvSpPr>
        <p:spPr/>
        <p:txBody>
          <a:bodyPr/>
          <a:lstStyle/>
          <a:p>
            <a:r>
              <a:rPr lang="en-US" dirty="0"/>
              <a:t>How widely applicable?</a:t>
            </a:r>
          </a:p>
          <a:p>
            <a:r>
              <a:rPr lang="en-US" dirty="0"/>
              <a:t>How easy to use? What is barrier to entry?</a:t>
            </a:r>
          </a:p>
          <a:p>
            <a:r>
              <a:rPr lang="en-US" dirty="0"/>
              <a:t>How interesting, engaging, exciting?</a:t>
            </a:r>
          </a:p>
          <a:p>
            <a:r>
              <a:rPr lang="en-US" dirty="0"/>
              <a:t>Which skill level (exposure, competence, sophisticated)?</a:t>
            </a:r>
          </a:p>
          <a:p>
            <a:r>
              <a:rPr lang="en-US" dirty="0"/>
              <a:t>Cost?</a:t>
            </a:r>
          </a:p>
          <a:p>
            <a:pPr lvl="1"/>
            <a:r>
              <a:rPr lang="en-US" dirty="0"/>
              <a:t>Financially</a:t>
            </a:r>
          </a:p>
          <a:p>
            <a:pPr lvl="1"/>
            <a:r>
              <a:rPr lang="en-US" dirty="0"/>
              <a:t>Faculty time investment/commitment</a:t>
            </a:r>
          </a:p>
          <a:p>
            <a:pPr lvl="1"/>
            <a:r>
              <a:rPr lang="en-US" dirty="0"/>
              <a:t>Other support personnel time investment/commitment</a:t>
            </a:r>
          </a:p>
        </p:txBody>
      </p:sp>
    </p:spTree>
    <p:extLst>
      <p:ext uri="{BB962C8B-B14F-4D97-AF65-F5344CB8AC3E}">
        <p14:creationId xmlns:p14="http://schemas.microsoft.com/office/powerpoint/2010/main" val="2160159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1353800" cy="1325563"/>
          </a:xfrm>
        </p:spPr>
        <p:txBody>
          <a:bodyPr>
            <a:normAutofit/>
          </a:bodyPr>
          <a:lstStyle/>
          <a:p>
            <a:pPr algn="ctr"/>
            <a:r>
              <a:rPr lang="en-US" dirty="0"/>
              <a:t>Use Case: Leverage Existing VR Apps</a:t>
            </a:r>
          </a:p>
        </p:txBody>
      </p:sp>
      <p:sp>
        <p:nvSpPr>
          <p:cNvPr id="3" name="Content Placeholder 2"/>
          <p:cNvSpPr>
            <a:spLocks noGrp="1"/>
          </p:cNvSpPr>
          <p:nvPr>
            <p:ph idx="1"/>
          </p:nvPr>
        </p:nvSpPr>
        <p:spPr/>
        <p:txBody>
          <a:bodyPr>
            <a:normAutofit/>
          </a:bodyPr>
          <a:lstStyle/>
          <a:p>
            <a:r>
              <a:rPr lang="en-US" sz="2400" dirty="0">
                <a:hlinkClick r:id="rId3"/>
              </a:rPr>
              <a:t>Tilt Brush</a:t>
            </a:r>
            <a:r>
              <a:rPr lang="en-US" sz="2400" dirty="0"/>
              <a:t> – Art (Spring 2019)</a:t>
            </a:r>
          </a:p>
          <a:p>
            <a:endParaRPr lang="en-US" sz="2400" dirty="0">
              <a:hlinkClick r:id="rId4"/>
            </a:endParaRPr>
          </a:p>
          <a:p>
            <a:r>
              <a:rPr lang="en-US" sz="2400" dirty="0">
                <a:hlinkClick r:id="rId4"/>
              </a:rPr>
              <a:t>Sharecare VR</a:t>
            </a:r>
            <a:r>
              <a:rPr lang="en-US" sz="2400" dirty="0"/>
              <a:t> – Biology (Fall 2019)</a:t>
            </a:r>
          </a:p>
          <a:p>
            <a:endParaRPr lang="en-US" sz="2400" dirty="0"/>
          </a:p>
          <a:p>
            <a:endParaRPr lang="en-US" sz="2400" dirty="0"/>
          </a:p>
        </p:txBody>
      </p:sp>
      <p:pic>
        <p:nvPicPr>
          <p:cNvPr id="5" name="Picture 4">
            <a:extLst>
              <a:ext uri="{FF2B5EF4-FFF2-40B4-BE49-F238E27FC236}">
                <a16:creationId xmlns:a16="http://schemas.microsoft.com/office/drawing/2014/main" id="{391AB83D-28D0-4642-9383-2E115058F56E}"/>
              </a:ext>
            </a:extLst>
          </p:cNvPr>
          <p:cNvPicPr>
            <a:picLocks noChangeAspect="1"/>
          </p:cNvPicPr>
          <p:nvPr/>
        </p:nvPicPr>
        <p:blipFill rotWithShape="1">
          <a:blip r:embed="rId5">
            <a:extLst>
              <a:ext uri="{28A0092B-C50C-407E-A947-70E740481C1C}">
                <a14:useLocalDpi xmlns:a14="http://schemas.microsoft.com/office/drawing/2010/main" val="0"/>
              </a:ext>
            </a:extLst>
          </a:blip>
          <a:srcRect l="2828" t="14686" r="9276" b="7343"/>
          <a:stretch/>
        </p:blipFill>
        <p:spPr>
          <a:xfrm>
            <a:off x="2459700" y="3353983"/>
            <a:ext cx="4538284" cy="3019286"/>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5B80946-6D95-4B4A-AB0E-C2437D97A751}"/>
              </a:ext>
            </a:extLst>
          </p:cNvPr>
          <p:cNvPicPr>
            <a:picLocks noChangeAspect="1"/>
          </p:cNvPicPr>
          <p:nvPr/>
        </p:nvPicPr>
        <p:blipFill rotWithShape="1">
          <a:blip r:embed="rId6">
            <a:extLst>
              <a:ext uri="{28A0092B-C50C-407E-A947-70E740481C1C}">
                <a14:useLocalDpi xmlns:a14="http://schemas.microsoft.com/office/drawing/2010/main" val="0"/>
              </a:ext>
            </a:extLst>
          </a:blip>
          <a:srcRect l="18266" t="27567" r="1734"/>
          <a:stretch/>
        </p:blipFill>
        <p:spPr>
          <a:xfrm>
            <a:off x="7339922" y="1690688"/>
            <a:ext cx="3576622" cy="242872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010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50DC9D-4F5A-4BBA-B6AE-8558AAEA7464}"/>
              </a:ext>
            </a:extLst>
          </p:cNvPr>
          <p:cNvSpPr/>
          <p:nvPr/>
        </p:nvSpPr>
        <p:spPr>
          <a:xfrm>
            <a:off x="0" y="6178"/>
            <a:ext cx="12192000" cy="685800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5CA7564-5F08-4D84-8A85-16C88DB14C45}"/>
              </a:ext>
            </a:extLst>
          </p:cNvPr>
          <p:cNvPicPr>
            <a:picLocks noChangeAspect="1"/>
          </p:cNvPicPr>
          <p:nvPr/>
        </p:nvPicPr>
        <p:blipFill rotWithShape="1">
          <a:blip r:embed="rId3">
            <a:extLst>
              <a:ext uri="{28A0092B-C50C-407E-A947-70E740481C1C}">
                <a14:useLocalDpi xmlns:a14="http://schemas.microsoft.com/office/drawing/2010/main" val="0"/>
              </a:ext>
            </a:extLst>
          </a:blip>
          <a:srcRect r="17332"/>
          <a:stretch/>
        </p:blipFill>
        <p:spPr>
          <a:xfrm>
            <a:off x="6250260" y="1161599"/>
            <a:ext cx="5690226" cy="4490537"/>
          </a:xfrm>
          <a:prstGeom prst="rect">
            <a:avLst/>
          </a:prstGeom>
          <a:noFill/>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36D29AE-AF4D-4EE8-809D-B2E578642194}"/>
              </a:ext>
            </a:extLst>
          </p:cNvPr>
          <p:cNvSpPr txBox="1"/>
          <p:nvPr/>
        </p:nvSpPr>
        <p:spPr>
          <a:xfrm>
            <a:off x="1516908" y="5652135"/>
            <a:ext cx="3159441" cy="523220"/>
          </a:xfrm>
          <a:prstGeom prst="rect">
            <a:avLst/>
          </a:prstGeom>
          <a:noFill/>
        </p:spPr>
        <p:txBody>
          <a:bodyPr wrap="square" rtlCol="0">
            <a:spAutoFit/>
          </a:bodyPr>
          <a:lstStyle/>
          <a:p>
            <a:pPr algn="ctr"/>
            <a:r>
              <a:rPr lang="en-US" sz="1400" i="1" dirty="0"/>
              <a:t>Original oil and canvas version, 1888</a:t>
            </a:r>
            <a:endParaRPr lang="en-US" sz="1400" i="1" dirty="0">
              <a:hlinkClick r:id="rId4"/>
            </a:endParaRPr>
          </a:p>
          <a:p>
            <a:pPr algn="ctr"/>
            <a:r>
              <a:rPr lang="en-US" sz="1400" i="1" dirty="0">
                <a:hlinkClick r:id="rId4"/>
              </a:rPr>
              <a:t>Source URL</a:t>
            </a:r>
            <a:endParaRPr lang="en-US" sz="1400" i="1" dirty="0"/>
          </a:p>
        </p:txBody>
      </p:sp>
      <p:sp>
        <p:nvSpPr>
          <p:cNvPr id="10" name="TextBox 9">
            <a:extLst>
              <a:ext uri="{FF2B5EF4-FFF2-40B4-BE49-F238E27FC236}">
                <a16:creationId xmlns:a16="http://schemas.microsoft.com/office/drawing/2014/main" id="{25E99216-D988-4F56-BFDA-2DD5AFD4A51B}"/>
              </a:ext>
            </a:extLst>
          </p:cNvPr>
          <p:cNvSpPr txBox="1"/>
          <p:nvPr/>
        </p:nvSpPr>
        <p:spPr>
          <a:xfrm>
            <a:off x="7515652" y="5652135"/>
            <a:ext cx="3159441" cy="523220"/>
          </a:xfrm>
          <a:prstGeom prst="rect">
            <a:avLst/>
          </a:prstGeom>
          <a:noFill/>
        </p:spPr>
        <p:txBody>
          <a:bodyPr wrap="square" rtlCol="0">
            <a:spAutoFit/>
          </a:bodyPr>
          <a:lstStyle/>
          <a:p>
            <a:pPr algn="ctr"/>
            <a:r>
              <a:rPr lang="en-US" sz="1400" i="1" dirty="0"/>
              <a:t>Recreated for virtual reality, 2015</a:t>
            </a:r>
            <a:endParaRPr lang="en-US" sz="1400" i="1" dirty="0">
              <a:hlinkClick r:id="rId5"/>
            </a:endParaRPr>
          </a:p>
          <a:p>
            <a:pPr algn="ctr"/>
            <a:r>
              <a:rPr lang="en-US" sz="1400" i="1" dirty="0">
                <a:hlinkClick r:id="rId5"/>
              </a:rPr>
              <a:t>Source URL</a:t>
            </a:r>
            <a:endParaRPr lang="en-US" sz="1400" i="1" dirty="0"/>
          </a:p>
        </p:txBody>
      </p:sp>
      <p:pic>
        <p:nvPicPr>
          <p:cNvPr id="5" name="Picture 4">
            <a:extLst>
              <a:ext uri="{FF2B5EF4-FFF2-40B4-BE49-F238E27FC236}">
                <a16:creationId xmlns:a16="http://schemas.microsoft.com/office/drawing/2014/main" id="{9D3D4282-894B-4F7C-A6DF-8CE526F67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15" y="1161599"/>
            <a:ext cx="5690226" cy="4490537"/>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Content Placeholder 2">
            <a:extLst>
              <a:ext uri="{FF2B5EF4-FFF2-40B4-BE49-F238E27FC236}">
                <a16:creationId xmlns:a16="http://schemas.microsoft.com/office/drawing/2014/main" id="{EA747ECF-4E56-49E7-861D-A6CD53B89CFD}"/>
              </a:ext>
            </a:extLst>
          </p:cNvPr>
          <p:cNvSpPr>
            <a:spLocks noGrp="1"/>
          </p:cNvSpPr>
          <p:nvPr>
            <p:ph idx="1"/>
          </p:nvPr>
        </p:nvSpPr>
        <p:spPr>
          <a:xfrm>
            <a:off x="838200" y="438683"/>
            <a:ext cx="10515600" cy="764152"/>
          </a:xfrm>
        </p:spPr>
        <p:txBody>
          <a:bodyPr>
            <a:normAutofit/>
          </a:bodyPr>
          <a:lstStyle/>
          <a:p>
            <a:pPr algn="ctr"/>
            <a:r>
              <a:rPr lang="en-US" sz="2400" dirty="0">
                <a:hlinkClick r:id="rId5"/>
              </a:rPr>
              <a:t>The Night Café</a:t>
            </a:r>
            <a:r>
              <a:rPr lang="en-US" sz="2400" dirty="0"/>
              <a:t> – Art History (Spring 2019)</a:t>
            </a:r>
          </a:p>
          <a:p>
            <a:pPr algn="ctr"/>
            <a:endParaRPr lang="en-US" sz="2400" dirty="0"/>
          </a:p>
        </p:txBody>
      </p:sp>
    </p:spTree>
    <p:extLst>
      <p:ext uri="{BB962C8B-B14F-4D97-AF65-F5344CB8AC3E}">
        <p14:creationId xmlns:p14="http://schemas.microsoft.com/office/powerpoint/2010/main" val="25004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Use Case: Role-Play as a Data Analyst</a:t>
            </a:r>
          </a:p>
        </p:txBody>
      </p:sp>
      <p:sp>
        <p:nvSpPr>
          <p:cNvPr id="3" name="Content Placeholder 2"/>
          <p:cNvSpPr>
            <a:spLocks noGrp="1"/>
          </p:cNvSpPr>
          <p:nvPr>
            <p:ph idx="1"/>
          </p:nvPr>
        </p:nvSpPr>
        <p:spPr/>
        <p:txBody>
          <a:bodyPr>
            <a:normAutofit/>
          </a:bodyPr>
          <a:lstStyle/>
          <a:p>
            <a:pPr marL="0" indent="0">
              <a:buNone/>
            </a:pPr>
            <a:r>
              <a:rPr lang="en-US" dirty="0"/>
              <a:t>Communication and Theatre course (Fall 2019)</a:t>
            </a:r>
          </a:p>
          <a:p>
            <a:pPr marL="0" indent="0">
              <a:buNone/>
            </a:pPr>
            <a:endParaRPr lang="en-US" sz="2000" dirty="0"/>
          </a:p>
          <a:p>
            <a:pPr marL="0" indent="0">
              <a:buNone/>
            </a:pPr>
            <a:r>
              <a:rPr lang="en-US" sz="2000" dirty="0"/>
              <a:t>… explores representations of social identity, culture, and ideology in live performance and film with special emphasis on issues of race, gender, class, and sexual identity. The course also explores the role of the audience, historical performance, and strategies for recognizing, reinforcing, or subverting conventional depictions of power and ideology.</a:t>
            </a:r>
          </a:p>
          <a:p>
            <a:endParaRPr lang="en-US" sz="1800" dirty="0"/>
          </a:p>
          <a:p>
            <a:r>
              <a:rPr lang="en-US" sz="1800" dirty="0"/>
              <a:t>a Privilege, Power and Diversity course</a:t>
            </a:r>
          </a:p>
          <a:p>
            <a:endParaRPr lang="en-US" sz="1800" dirty="0"/>
          </a:p>
          <a:p>
            <a:pPr marL="0" indent="0">
              <a:buNone/>
            </a:pPr>
            <a:r>
              <a:rPr lang="en-US" sz="2400" b="1" dirty="0">
                <a:hlinkClick r:id="rId2"/>
              </a:rPr>
              <a:t>Explore the Early American Actress Dataset</a:t>
            </a:r>
            <a:endParaRPr lang="en-US" sz="2400" b="1" dirty="0"/>
          </a:p>
          <a:p>
            <a:pPr marL="0" indent="0">
              <a:buNone/>
            </a:pPr>
            <a:endParaRPr lang="en-US" dirty="0"/>
          </a:p>
        </p:txBody>
      </p:sp>
    </p:spTree>
    <p:extLst>
      <p:ext uri="{BB962C8B-B14F-4D97-AF65-F5344CB8AC3E}">
        <p14:creationId xmlns:p14="http://schemas.microsoft.com/office/powerpoint/2010/main" val="400255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Use Case: Create 360 Virtual Tours</a:t>
            </a:r>
          </a:p>
        </p:txBody>
      </p:sp>
      <p:sp>
        <p:nvSpPr>
          <p:cNvPr id="3" name="Content Placeholder 2"/>
          <p:cNvSpPr>
            <a:spLocks noGrp="1"/>
          </p:cNvSpPr>
          <p:nvPr>
            <p:ph idx="1"/>
          </p:nvPr>
        </p:nvSpPr>
        <p:spPr/>
        <p:txBody>
          <a:bodyPr/>
          <a:lstStyle/>
          <a:p>
            <a:pPr marL="0" indent="0">
              <a:buNone/>
            </a:pPr>
            <a:r>
              <a:rPr lang="en-US" dirty="0">
                <a:hlinkClick r:id="rId2"/>
              </a:rPr>
              <a:t>Winter Term in Europe</a:t>
            </a:r>
            <a:r>
              <a:rPr lang="en-US" dirty="0"/>
              <a:t> (Jan 2019)</a:t>
            </a:r>
          </a:p>
          <a:p>
            <a:pPr marL="0" indent="0">
              <a:buNone/>
            </a:pPr>
            <a:endParaRPr lang="en-US" dirty="0"/>
          </a:p>
          <a:p>
            <a:pPr marL="0" indent="0">
              <a:buNone/>
            </a:pPr>
            <a:r>
              <a:rPr lang="en-US" dirty="0"/>
              <a:t>Others</a:t>
            </a:r>
          </a:p>
          <a:p>
            <a:pPr lvl="1"/>
            <a:r>
              <a:rPr lang="en-US" dirty="0">
                <a:hlinkClick r:id="rId3"/>
              </a:rPr>
              <a:t>May Term in Cuba</a:t>
            </a:r>
            <a:r>
              <a:rPr lang="en-US" dirty="0"/>
              <a:t> (May 2019)</a:t>
            </a:r>
          </a:p>
          <a:p>
            <a:pPr lvl="1"/>
            <a:r>
              <a:rPr lang="en-US" dirty="0">
                <a:hlinkClick r:id="rId4"/>
              </a:rPr>
              <a:t>DePauw Farmhouse</a:t>
            </a:r>
            <a:r>
              <a:rPr lang="en-US" dirty="0"/>
              <a:t> (Fall 2018)</a:t>
            </a:r>
          </a:p>
          <a:p>
            <a:pPr lvl="1"/>
            <a:r>
              <a:rPr lang="en-US" dirty="0" err="1">
                <a:hlinkClick r:id="rId5"/>
              </a:rPr>
              <a:t>Tenzer</a:t>
            </a:r>
            <a:r>
              <a:rPr lang="en-US" dirty="0">
                <a:hlinkClick r:id="rId5"/>
              </a:rPr>
              <a:t> Center</a:t>
            </a:r>
            <a:r>
              <a:rPr lang="en-US" dirty="0"/>
              <a:t> (Fall 2018)</a:t>
            </a:r>
          </a:p>
          <a:p>
            <a:pPr lvl="1"/>
            <a:r>
              <a:rPr lang="en-US" dirty="0" err="1">
                <a:hlinkClick r:id="rId6"/>
              </a:rPr>
              <a:t>Ullem</a:t>
            </a:r>
            <a:r>
              <a:rPr lang="en-US" dirty="0">
                <a:hlinkClick r:id="rId6"/>
              </a:rPr>
              <a:t> Farm</a:t>
            </a:r>
            <a:r>
              <a:rPr lang="en-US" dirty="0"/>
              <a:t> (Summer 2019)</a:t>
            </a:r>
          </a:p>
        </p:txBody>
      </p:sp>
    </p:spTree>
    <p:extLst>
      <p:ext uri="{BB962C8B-B14F-4D97-AF65-F5344CB8AC3E}">
        <p14:creationId xmlns:p14="http://schemas.microsoft.com/office/powerpoint/2010/main" val="172572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Use Case: Build Informational Maps</a:t>
            </a:r>
          </a:p>
        </p:txBody>
      </p:sp>
      <p:sp>
        <p:nvSpPr>
          <p:cNvPr id="3" name="Content Placeholder 2"/>
          <p:cNvSpPr>
            <a:spLocks noGrp="1"/>
          </p:cNvSpPr>
          <p:nvPr>
            <p:ph idx="1"/>
          </p:nvPr>
        </p:nvSpPr>
        <p:spPr/>
        <p:txBody>
          <a:bodyPr>
            <a:normAutofit/>
          </a:bodyPr>
          <a:lstStyle/>
          <a:p>
            <a:pPr marL="0" indent="0">
              <a:buNone/>
            </a:pPr>
            <a:r>
              <a:rPr lang="en-US" dirty="0"/>
              <a:t>Intro to Economics course (Fall 2019)</a:t>
            </a:r>
          </a:p>
          <a:p>
            <a:pPr lvl="1"/>
            <a:r>
              <a:rPr lang="en-US" dirty="0"/>
              <a:t>3 assignments progressively building technical skills</a:t>
            </a:r>
          </a:p>
          <a:p>
            <a:pPr lvl="1"/>
            <a:r>
              <a:rPr lang="en-US" dirty="0"/>
              <a:t>Using (free) educational version of Tableau Desktop</a:t>
            </a:r>
          </a:p>
          <a:p>
            <a:pPr lvl="1"/>
            <a:endParaRPr lang="en-US" dirty="0"/>
          </a:p>
          <a:p>
            <a:pPr marL="0" indent="0">
              <a:buNone/>
            </a:pPr>
            <a:r>
              <a:rPr lang="en-US" dirty="0">
                <a:hlinkClick r:id="rId2"/>
              </a:rPr>
              <a:t>Assignment #1 – International Trade</a:t>
            </a:r>
            <a:endParaRPr lang="en-US" dirty="0"/>
          </a:p>
          <a:p>
            <a:pPr marL="0" indent="0">
              <a:buNone/>
            </a:pPr>
            <a:endParaRPr lang="en-US" dirty="0"/>
          </a:p>
          <a:p>
            <a:pPr marL="0" indent="0">
              <a:buNone/>
            </a:pPr>
            <a:r>
              <a:rPr lang="en-US" dirty="0">
                <a:hlinkClick r:id="rId3"/>
              </a:rPr>
              <a:t>Assignment #2 – State Taxes</a:t>
            </a:r>
            <a:endParaRPr lang="en-US" dirty="0"/>
          </a:p>
          <a:p>
            <a:pPr marL="0" indent="0">
              <a:buNone/>
            </a:pPr>
            <a:endParaRPr lang="en-US" dirty="0"/>
          </a:p>
          <a:p>
            <a:pPr marL="0" indent="0">
              <a:buNone/>
            </a:pPr>
            <a:r>
              <a:rPr lang="en-US" dirty="0"/>
              <a:t>Assignment #3 – Unemployment (coming soon)</a:t>
            </a:r>
          </a:p>
        </p:txBody>
      </p:sp>
    </p:spTree>
    <p:extLst>
      <p:ext uri="{BB962C8B-B14F-4D97-AF65-F5344CB8AC3E}">
        <p14:creationId xmlns:p14="http://schemas.microsoft.com/office/powerpoint/2010/main" val="210012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Engaging Faculty</a:t>
            </a:r>
          </a:p>
        </p:txBody>
      </p:sp>
      <p:sp>
        <p:nvSpPr>
          <p:cNvPr id="3" name="Content Placeholder 2"/>
          <p:cNvSpPr>
            <a:spLocks noGrp="1"/>
          </p:cNvSpPr>
          <p:nvPr>
            <p:ph idx="1"/>
          </p:nvPr>
        </p:nvSpPr>
        <p:spPr/>
        <p:txBody>
          <a:bodyPr/>
          <a:lstStyle/>
          <a:p>
            <a:r>
              <a:rPr lang="en-US" dirty="0"/>
              <a:t>Focus on augmenting their existing courses</a:t>
            </a:r>
          </a:p>
          <a:p>
            <a:pPr lvl="1"/>
            <a:r>
              <a:rPr lang="en-US" dirty="0"/>
              <a:t>Preserve the faculty’s vision; not trying to re-make their course</a:t>
            </a:r>
          </a:p>
          <a:p>
            <a:pPr lvl="2"/>
            <a:r>
              <a:rPr lang="en-US" dirty="0"/>
              <a:t>If telling stories, utilize tech that enables storytelling</a:t>
            </a:r>
          </a:p>
          <a:p>
            <a:pPr lvl="1"/>
            <a:r>
              <a:rPr lang="en-US" dirty="0"/>
              <a:t>Learn a bit about what they’re teaching first then ideate</a:t>
            </a:r>
          </a:p>
          <a:p>
            <a:pPr lvl="2"/>
            <a:r>
              <a:rPr lang="en-US" dirty="0"/>
              <a:t>Even if suggestions are a bit off-base, it keeps conversation going and demonstrates that we care about their course and the content they want to teach</a:t>
            </a:r>
          </a:p>
          <a:p>
            <a:pPr lvl="1"/>
            <a:r>
              <a:rPr lang="en-US" dirty="0"/>
              <a:t>Not trying to take them (too far) out of their element</a:t>
            </a:r>
          </a:p>
          <a:p>
            <a:pPr lvl="2"/>
            <a:r>
              <a:rPr lang="en-US" dirty="0"/>
              <a:t>Embrace the liberal arts and bend and mold tech experiences accordingly</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176912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CB22-11C4-1E41-980B-B608ED618F38}"/>
              </a:ext>
            </a:extLst>
          </p:cNvPr>
          <p:cNvSpPr>
            <a:spLocks noGrp="1"/>
          </p:cNvSpPr>
          <p:nvPr>
            <p:ph type="title"/>
          </p:nvPr>
        </p:nvSpPr>
        <p:spPr>
          <a:xfrm>
            <a:off x="810468" y="3665761"/>
            <a:ext cx="5109950" cy="956674"/>
          </a:xfrm>
        </p:spPr>
        <p:txBody>
          <a:bodyPr>
            <a:normAutofit fontScale="90000"/>
          </a:bodyPr>
          <a:lstStyle/>
          <a:p>
            <a:r>
              <a:rPr lang="en-US" b="0" dirty="0"/>
              <a:t>DePauw University</a:t>
            </a:r>
            <a:br>
              <a:rPr lang="en-US" sz="3100" b="0" dirty="0"/>
            </a:br>
            <a:r>
              <a:rPr lang="en-US" sz="3100" b="0" dirty="0"/>
              <a:t>Greencastle, Indiana</a:t>
            </a:r>
            <a:br>
              <a:rPr lang="en-US" sz="3100" b="0" dirty="0"/>
            </a:br>
            <a:endParaRPr lang="en-US" sz="3100" b="0" dirty="0"/>
          </a:p>
        </p:txBody>
      </p:sp>
      <p:pic>
        <p:nvPicPr>
          <p:cNvPr id="14" name="Picture 13" descr="A picture containing food&#10;&#10;Description automatically generated">
            <a:extLst>
              <a:ext uri="{FF2B5EF4-FFF2-40B4-BE49-F238E27FC236}">
                <a16:creationId xmlns:a16="http://schemas.microsoft.com/office/drawing/2014/main" id="{46D80236-E61D-0147-9F10-56D2B1A30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25" y="975815"/>
            <a:ext cx="3015543" cy="2216424"/>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B90ED2F2-6A7B-694A-8D51-C7B463511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863" y="451042"/>
            <a:ext cx="3373780" cy="2741196"/>
          </a:xfrm>
          <a:prstGeom prst="rect">
            <a:avLst/>
          </a:prstGeom>
        </p:spPr>
      </p:pic>
      <p:pic>
        <p:nvPicPr>
          <p:cNvPr id="13" name="Content Placeholder 4" descr="A picture containing food, flower&#10;&#10;Description automatically generated">
            <a:extLst>
              <a:ext uri="{FF2B5EF4-FFF2-40B4-BE49-F238E27FC236}">
                <a16:creationId xmlns:a16="http://schemas.microsoft.com/office/drawing/2014/main" id="{08366E3F-F5BE-1246-9B5F-599BE5297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9972" y="982293"/>
            <a:ext cx="2743200" cy="1769363"/>
          </a:xfrm>
          <a:prstGeom prst="rect">
            <a:avLst/>
          </a:prstGeom>
        </p:spPr>
      </p:pic>
      <p:sp>
        <p:nvSpPr>
          <p:cNvPr id="3" name="Content Placeholder 2">
            <a:extLst>
              <a:ext uri="{FF2B5EF4-FFF2-40B4-BE49-F238E27FC236}">
                <a16:creationId xmlns:a16="http://schemas.microsoft.com/office/drawing/2014/main" id="{6F4CB36C-D417-B140-8D48-F1663FA50943}"/>
              </a:ext>
            </a:extLst>
          </p:cNvPr>
          <p:cNvSpPr>
            <a:spLocks noGrp="1"/>
          </p:cNvSpPr>
          <p:nvPr>
            <p:ph idx="1"/>
          </p:nvPr>
        </p:nvSpPr>
        <p:spPr>
          <a:xfrm>
            <a:off x="810468" y="4677028"/>
            <a:ext cx="5109950" cy="1789207"/>
          </a:xfrm>
        </p:spPr>
        <p:txBody>
          <a:bodyPr>
            <a:normAutofit fontScale="92500" lnSpcReduction="10000"/>
          </a:bodyPr>
          <a:lstStyle/>
          <a:p>
            <a:r>
              <a:rPr lang="en-US" sz="2000" dirty="0"/>
              <a:t>Private Liberal Arts University</a:t>
            </a:r>
          </a:p>
          <a:p>
            <a:r>
              <a:rPr lang="en-US" sz="2000" dirty="0"/>
              <a:t>School of Music</a:t>
            </a:r>
          </a:p>
          <a:p>
            <a:r>
              <a:rPr lang="en-US" sz="2000" dirty="0"/>
              <a:t>2,000 FTE</a:t>
            </a:r>
          </a:p>
          <a:p>
            <a:r>
              <a:rPr lang="en-US" sz="2000" dirty="0"/>
              <a:t>28 Areas of Study, School of Music</a:t>
            </a:r>
          </a:p>
          <a:p>
            <a:r>
              <a:rPr lang="en-US" sz="2000" dirty="0"/>
              <a:t>40+ Majors/Minors</a:t>
            </a:r>
          </a:p>
        </p:txBody>
      </p:sp>
      <p:pic>
        <p:nvPicPr>
          <p:cNvPr id="16" name="Picture 15" descr="A screenshot of a cell phone&#10;&#10;Description automatically generated">
            <a:extLst>
              <a:ext uri="{FF2B5EF4-FFF2-40B4-BE49-F238E27FC236}">
                <a16:creationId xmlns:a16="http://schemas.microsoft.com/office/drawing/2014/main" id="{9A3A2A22-09D4-414C-9FA8-B314BCA69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3851" y="3753833"/>
            <a:ext cx="1909549" cy="1852262"/>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3E76F5C2-2085-6F49-AA74-802AA73D0E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2360" y="3128759"/>
            <a:ext cx="2743200" cy="2414015"/>
          </a:xfrm>
          <a:prstGeom prst="rect">
            <a:avLst/>
          </a:prstGeom>
        </p:spPr>
      </p:pic>
    </p:spTree>
    <p:extLst>
      <p:ext uri="{BB962C8B-B14F-4D97-AF65-F5344CB8AC3E}">
        <p14:creationId xmlns:p14="http://schemas.microsoft.com/office/powerpoint/2010/main" val="2011851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Engaging Faculty</a:t>
            </a:r>
          </a:p>
        </p:txBody>
      </p:sp>
      <p:sp>
        <p:nvSpPr>
          <p:cNvPr id="3" name="Content Placeholder 2"/>
          <p:cNvSpPr>
            <a:spLocks noGrp="1"/>
          </p:cNvSpPr>
          <p:nvPr>
            <p:ph idx="1"/>
          </p:nvPr>
        </p:nvSpPr>
        <p:spPr/>
        <p:txBody>
          <a:bodyPr>
            <a:normAutofit lnSpcReduction="10000"/>
          </a:bodyPr>
          <a:lstStyle/>
          <a:p>
            <a:r>
              <a:rPr lang="en-US" dirty="0"/>
              <a:t>Build examples and let them speak for themselves </a:t>
            </a:r>
          </a:p>
          <a:p>
            <a:pPr lvl="1"/>
            <a:r>
              <a:rPr lang="en-US" dirty="0"/>
              <a:t>Seek faculty colleagues to share their success stories; host faculty development talks/workshops/roundtables</a:t>
            </a:r>
          </a:p>
          <a:p>
            <a:endParaRPr lang="en-US" dirty="0"/>
          </a:p>
          <a:p>
            <a:r>
              <a:rPr lang="en-US" dirty="0"/>
              <a:t>Recognize this isn’t for all faculty and all courses</a:t>
            </a:r>
          </a:p>
          <a:p>
            <a:pPr lvl="1"/>
            <a:r>
              <a:rPr lang="en-US" dirty="0"/>
              <a:t>No need to push too hard or too fast; do not overwhelm; do not get defensive</a:t>
            </a:r>
          </a:p>
          <a:p>
            <a:pPr lvl="1"/>
            <a:endParaRPr lang="en-US" dirty="0"/>
          </a:p>
          <a:p>
            <a:r>
              <a:rPr lang="en-US" dirty="0"/>
              <a:t>Been pleasantly surprised how many faculty have reached out proactively</a:t>
            </a:r>
          </a:p>
          <a:p>
            <a:pPr lvl="1"/>
            <a:r>
              <a:rPr lang="en-US" dirty="0"/>
              <a:t>This is professional development for faculty</a:t>
            </a:r>
          </a:p>
          <a:p>
            <a:endParaRPr lang="en-US" dirty="0"/>
          </a:p>
        </p:txBody>
      </p:sp>
    </p:spTree>
    <p:extLst>
      <p:ext uri="{BB962C8B-B14F-4D97-AF65-F5344CB8AC3E}">
        <p14:creationId xmlns:p14="http://schemas.microsoft.com/office/powerpoint/2010/main" val="3406874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Resources for Faculty</a:t>
            </a:r>
          </a:p>
        </p:txBody>
      </p:sp>
      <p:sp>
        <p:nvSpPr>
          <p:cNvPr id="3" name="Content Placeholder 2"/>
          <p:cNvSpPr>
            <a:spLocks noGrp="1"/>
          </p:cNvSpPr>
          <p:nvPr>
            <p:ph idx="1"/>
          </p:nvPr>
        </p:nvSpPr>
        <p:spPr/>
        <p:txBody>
          <a:bodyPr>
            <a:normAutofit/>
          </a:bodyPr>
          <a:lstStyle/>
          <a:p>
            <a:r>
              <a:rPr lang="en-US" dirty="0"/>
              <a:t>Stipends for faculty development and/or professional support</a:t>
            </a:r>
          </a:p>
          <a:p>
            <a:endParaRPr lang="en-US" dirty="0"/>
          </a:p>
          <a:p>
            <a:r>
              <a:rPr lang="en-US" dirty="0"/>
              <a:t>Offer interns who can be allocated to faculty to help them identify/test the suitability of a particular tech; can also help faculty prepare lessons and run labs</a:t>
            </a:r>
          </a:p>
          <a:p>
            <a:pPr marL="0" indent="0">
              <a:buNone/>
            </a:pPr>
            <a:endParaRPr lang="en-US" dirty="0"/>
          </a:p>
        </p:txBody>
      </p:sp>
    </p:spTree>
    <p:extLst>
      <p:ext uri="{BB962C8B-B14F-4D97-AF65-F5344CB8AC3E}">
        <p14:creationId xmlns:p14="http://schemas.microsoft.com/office/powerpoint/2010/main" val="3898767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2789376" y="618613"/>
            <a:ext cx="8424529" cy="707103"/>
          </a:xfrm>
        </p:spPr>
        <p:txBody>
          <a:bodyPr anchor="t"/>
          <a:lstStyle/>
          <a:p>
            <a:r>
              <a:rPr lang="en-US" dirty="0"/>
              <a:t>Contact Information </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1303420" y="5943464"/>
            <a:ext cx="9316454" cy="763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NOTE: This presentation leaves copyright of the content to the presenter. Unless otherwise noted in the materials, uploaded content carries the </a:t>
            </a:r>
            <a:r>
              <a:rPr lang="en-US" sz="1200" dirty="0">
                <a:hlinkClick r:id="rId2"/>
              </a:rPr>
              <a:t>Creative Commons Attribution 4.0 International (CC BY 4.0), </a:t>
            </a:r>
            <a:r>
              <a:rPr lang="en-US" sz="1200" dirty="0"/>
              <a:t>which grants usage to the general public, with appropriate credit to the author.</a:t>
            </a:r>
          </a:p>
        </p:txBody>
      </p:sp>
      <p:sp>
        <p:nvSpPr>
          <p:cNvPr id="14" name="Text Placeholder 3">
            <a:extLst>
              <a:ext uri="{FF2B5EF4-FFF2-40B4-BE49-F238E27FC236}">
                <a16:creationId xmlns:a16="http://schemas.microsoft.com/office/drawing/2014/main" id="{BEE71080-E299-491A-86DA-498A98AD265F}"/>
              </a:ext>
            </a:extLst>
          </p:cNvPr>
          <p:cNvSpPr>
            <a:spLocks noGrp="1"/>
          </p:cNvSpPr>
          <p:nvPr>
            <p:ph type="body" sz="half" idx="2"/>
          </p:nvPr>
        </p:nvSpPr>
        <p:spPr>
          <a:xfrm>
            <a:off x="2767084" y="1705231"/>
            <a:ext cx="9317824" cy="4015947"/>
          </a:xfrm>
        </p:spPr>
        <p:txBody>
          <a:bodyPr>
            <a:normAutofit/>
          </a:bodyPr>
          <a:lstStyle/>
          <a:p>
            <a:r>
              <a:rPr lang="en-US" sz="2600" dirty="0"/>
              <a:t>Michael Boyles</a:t>
            </a:r>
            <a:r>
              <a:rPr lang="en-US" dirty="0"/>
              <a:t>, Tenzer Technology Director – </a:t>
            </a:r>
            <a:r>
              <a:rPr lang="en-US" dirty="0" err="1"/>
              <a:t>MichaelBoyles@depauw.edu</a:t>
            </a:r>
            <a:endParaRPr lang="en-US" dirty="0"/>
          </a:p>
          <a:p>
            <a:endParaRPr lang="en-US" dirty="0"/>
          </a:p>
          <a:p>
            <a:r>
              <a:rPr lang="en-US" sz="2600" dirty="0"/>
              <a:t>Carol L. Smith</a:t>
            </a:r>
            <a:r>
              <a:rPr lang="en-US" dirty="0"/>
              <a:t>, Chief Information Officer – </a:t>
            </a:r>
            <a:r>
              <a:rPr lang="en-US" dirty="0" err="1"/>
              <a:t>clsmith@depauw.edu</a:t>
            </a:r>
            <a:endParaRPr lang="en-US" dirty="0"/>
          </a:p>
          <a:p>
            <a:endParaRPr lang="en-US" dirty="0"/>
          </a:p>
          <a:p>
            <a:pPr lvl="1"/>
            <a:r>
              <a:rPr lang="en-US" sz="1600" b="1" dirty="0"/>
              <a:t>Tenzer Technology Center</a:t>
            </a:r>
          </a:p>
          <a:p>
            <a:pPr lvl="1"/>
            <a:r>
              <a:rPr lang="en-US" dirty="0">
                <a:hlinkClick r:id="rId3"/>
              </a:rPr>
              <a:t>www.depauw.edu/academics/centers/tenzercenter</a:t>
            </a:r>
            <a:endParaRPr lang="en-US" dirty="0"/>
          </a:p>
          <a:p>
            <a:pPr lvl="1"/>
            <a:endParaRPr lang="en-US" dirty="0"/>
          </a:p>
          <a:p>
            <a:pPr lvl="1"/>
            <a:r>
              <a:rPr lang="en-US" sz="1600" b="1" dirty="0"/>
              <a:t>Information Technology Associates Program (ITAP) </a:t>
            </a:r>
          </a:p>
          <a:p>
            <a:pPr lvl="1"/>
            <a:r>
              <a:rPr lang="en-US" dirty="0">
                <a:hlinkClick r:id="rId4"/>
              </a:rPr>
              <a:t>www.depauw.edu/it/itap/</a:t>
            </a:r>
            <a:endParaRPr lang="en-US" dirty="0"/>
          </a:p>
          <a:p>
            <a:pPr lvl="1"/>
            <a:endParaRPr lang="en-US" dirty="0"/>
          </a:p>
          <a:p>
            <a:pPr lvl="1"/>
            <a:r>
              <a:rPr lang="en-US" sz="1700" b="1" dirty="0"/>
              <a:t>DePauw Information Information Services</a:t>
            </a:r>
          </a:p>
          <a:p>
            <a:pPr lvl="1"/>
            <a:r>
              <a:rPr lang="en-US" dirty="0">
                <a:hlinkClick r:id="rId5"/>
              </a:rPr>
              <a:t>www.depauw.edu/it</a:t>
            </a:r>
            <a:endParaRPr lang="en-US" dirty="0"/>
          </a:p>
          <a:p>
            <a:endParaRPr lang="en-US" dirty="0"/>
          </a:p>
          <a:p>
            <a:endParaRPr lang="en-US" dirty="0"/>
          </a:p>
        </p:txBody>
      </p:sp>
      <p:grpSp>
        <p:nvGrpSpPr>
          <p:cNvPr id="9" name="Group 8">
            <a:extLst>
              <a:ext uri="{FF2B5EF4-FFF2-40B4-BE49-F238E27FC236}">
                <a16:creationId xmlns:a16="http://schemas.microsoft.com/office/drawing/2014/main" id="{39ADD3F3-1B5A-D44C-879B-39E8CCFCCAAA}"/>
              </a:ext>
            </a:extLst>
          </p:cNvPr>
          <p:cNvGrpSpPr>
            <a:grpSpLocks noChangeAspect="1"/>
          </p:cNvGrpSpPr>
          <p:nvPr/>
        </p:nvGrpSpPr>
        <p:grpSpPr>
          <a:xfrm>
            <a:off x="205216" y="306968"/>
            <a:ext cx="2157405" cy="1752700"/>
            <a:chOff x="3932352" y="4673655"/>
            <a:chExt cx="2163648" cy="1664806"/>
          </a:xfrm>
        </p:grpSpPr>
        <p:sp>
          <p:nvSpPr>
            <p:cNvPr id="10" name="Rectangle 9">
              <a:extLst>
                <a:ext uri="{FF2B5EF4-FFF2-40B4-BE49-F238E27FC236}">
                  <a16:creationId xmlns:a16="http://schemas.microsoft.com/office/drawing/2014/main" id="{57779BF5-F36A-C044-9974-7594CBD22BEE}"/>
                </a:ext>
              </a:extLst>
            </p:cNvPr>
            <p:cNvSpPr/>
            <p:nvPr/>
          </p:nvSpPr>
          <p:spPr>
            <a:xfrm>
              <a:off x="4707468" y="4673655"/>
              <a:ext cx="593737" cy="743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descr="DEP_Logo_Centered_2Color_Uncoated_PMS.eps">
              <a:extLst>
                <a:ext uri="{FF2B5EF4-FFF2-40B4-BE49-F238E27FC236}">
                  <a16:creationId xmlns:a16="http://schemas.microsoft.com/office/drawing/2014/main" id="{24E366D7-7E18-684A-9544-EAB30CB1199E}"/>
                </a:ext>
              </a:extLst>
            </p:cNvPr>
            <p:cNvPicPr>
              <a:picLocks noChangeAspect="1"/>
            </p:cNvPicPr>
            <p:nvPr/>
          </p:nvPicPr>
          <p:blipFill>
            <a:blip r:embed="rId6"/>
            <a:stretch>
              <a:fillRect/>
            </a:stretch>
          </p:blipFill>
          <p:spPr>
            <a:xfrm>
              <a:off x="3932352" y="4673655"/>
              <a:ext cx="2163648" cy="1664806"/>
            </a:xfrm>
            <a:prstGeom prst="rect">
              <a:avLst/>
            </a:prstGeom>
          </p:spPr>
        </p:pic>
      </p:grpSp>
    </p:spTree>
    <p:extLst>
      <p:ext uri="{BB962C8B-B14F-4D97-AF65-F5344CB8AC3E}">
        <p14:creationId xmlns:p14="http://schemas.microsoft.com/office/powerpoint/2010/main" val="99926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C3572A-5D97-4C60-AF84-B037BA4954C6}"/>
              </a:ext>
            </a:extLst>
          </p:cNvPr>
          <p:cNvSpPr>
            <a:spLocks noGrp="1"/>
          </p:cNvSpPr>
          <p:nvPr>
            <p:ph type="title"/>
          </p:nvPr>
        </p:nvSpPr>
        <p:spPr>
          <a:xfrm>
            <a:off x="807882" y="779539"/>
            <a:ext cx="8440392" cy="857250"/>
          </a:xfrm>
          <a:prstGeom prst="rect">
            <a:avLst/>
          </a:prstGeom>
        </p:spPr>
        <p:txBody>
          <a:bodyPr>
            <a:normAutofit fontScale="90000"/>
          </a:bodyPr>
          <a:lstStyle/>
          <a:p>
            <a:r>
              <a:rPr lang="en-US" sz="4900" dirty="0">
                <a:solidFill>
                  <a:srgbClr val="446CA9"/>
                </a:solidFill>
              </a:rPr>
              <a:t>Session Evaluations</a:t>
            </a:r>
            <a:br>
              <a:rPr lang="en-US" sz="2800" dirty="0"/>
            </a:br>
            <a:r>
              <a:rPr lang="en-US" sz="2200" dirty="0"/>
              <a:t>There are two ways to access the session and presenter evaluations:</a:t>
            </a:r>
            <a:endParaRPr lang="en-US" sz="2000" dirty="0"/>
          </a:p>
        </p:txBody>
      </p:sp>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7547810" cy="3128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446CA9"/>
                </a:solidFill>
              </a:rPr>
              <a:t>1</a:t>
            </a:r>
          </a:p>
          <a:p>
            <a:pPr marL="0" indent="0">
              <a:buFont typeface="Arial" panose="020B0604020202020204" pitchFamily="34" charset="0"/>
              <a:buNone/>
            </a:pPr>
            <a:endParaRPr lang="en-US" sz="4000" dirty="0">
              <a:solidFill>
                <a:schemeClr val="tx1">
                  <a:lumMod val="50000"/>
                  <a:lumOff val="50000"/>
                </a:schemeClr>
              </a:solidFill>
            </a:endParaRPr>
          </a:p>
          <a:p>
            <a:pPr marL="0" indent="0">
              <a:buFont typeface="Arial" panose="020B0604020202020204" pitchFamily="34" charset="0"/>
              <a:buNone/>
            </a:pPr>
            <a:r>
              <a:rPr lang="en-US" sz="4000" dirty="0">
                <a:solidFill>
                  <a:srgbClr val="446CA9"/>
                </a:solidFill>
              </a:rPr>
              <a:t>2</a:t>
            </a:r>
          </a:p>
        </p:txBody>
      </p:sp>
      <p:sp>
        <p:nvSpPr>
          <p:cNvPr id="8" name="TextBox 7">
            <a:extLst>
              <a:ext uri="{FF2B5EF4-FFF2-40B4-BE49-F238E27FC236}">
                <a16:creationId xmlns:a16="http://schemas.microsoft.com/office/drawing/2014/main" id="{CCF91365-6C53-48AF-BE7B-1DA5CEB68C5A}"/>
              </a:ext>
            </a:extLst>
          </p:cNvPr>
          <p:cNvSpPr txBox="1"/>
          <p:nvPr/>
        </p:nvSpPr>
        <p:spPr>
          <a:xfrm>
            <a:off x="1534491" y="3819782"/>
            <a:ext cx="2957298" cy="1569660"/>
          </a:xfrm>
          <a:prstGeom prst="rect">
            <a:avLst/>
          </a:prstGeom>
          <a:noFill/>
        </p:spPr>
        <p:txBody>
          <a:bodyPr wrap="square" rtlCol="0">
            <a:spAutoFit/>
          </a:bodyPr>
          <a:lstStyle/>
          <a:p>
            <a:r>
              <a:rPr lang="en-US" sz="1600" dirty="0"/>
              <a:t>From the mobile app, click on the session you want from the schedule &gt; then scroll down or click on the associated resources &gt; and the </a:t>
            </a:r>
            <a:r>
              <a:rPr lang="en-US" sz="1600" dirty="0">
                <a:solidFill>
                  <a:srgbClr val="446CA9"/>
                </a:solidFill>
              </a:rPr>
              <a:t>evaluation </a:t>
            </a:r>
            <a:r>
              <a:rPr lang="en-US" sz="1600" dirty="0"/>
              <a:t>will pop up in the list</a:t>
            </a:r>
          </a:p>
        </p:txBody>
      </p:sp>
      <p:sp>
        <p:nvSpPr>
          <p:cNvPr id="9" name="TextBox 8">
            <a:extLst>
              <a:ext uri="{FF2B5EF4-FFF2-40B4-BE49-F238E27FC236}">
                <a16:creationId xmlns:a16="http://schemas.microsoft.com/office/drawing/2014/main" id="{E1D61638-B65C-4C26-A662-6F5DAE2846BE}"/>
              </a:ext>
            </a:extLst>
          </p:cNvPr>
          <p:cNvSpPr txBox="1"/>
          <p:nvPr/>
        </p:nvSpPr>
        <p:spPr>
          <a:xfrm>
            <a:off x="1556793" y="2585930"/>
            <a:ext cx="2771747" cy="584775"/>
          </a:xfrm>
          <a:prstGeom prst="rect">
            <a:avLst/>
          </a:prstGeom>
          <a:noFill/>
        </p:spPr>
        <p:txBody>
          <a:bodyPr wrap="square" rtlCol="0">
            <a:spAutoFit/>
          </a:bodyPr>
          <a:lstStyle/>
          <a:p>
            <a:r>
              <a:rPr lang="en-US" sz="1600" dirty="0"/>
              <a:t>In the online agenda, click on the “</a:t>
            </a:r>
            <a:r>
              <a:rPr lang="en-US" sz="1600" dirty="0">
                <a:solidFill>
                  <a:srgbClr val="446CA9"/>
                </a:solidFill>
              </a:rPr>
              <a:t>Evaluate Session</a:t>
            </a:r>
            <a:r>
              <a:rPr lang="en-US" sz="1600" dirty="0"/>
              <a:t>” link</a:t>
            </a:r>
          </a:p>
        </p:txBody>
      </p:sp>
      <p:pic>
        <p:nvPicPr>
          <p:cNvPr id="10" name="Picture 9">
            <a:extLst>
              <a:ext uri="{FF2B5EF4-FFF2-40B4-BE49-F238E27FC236}">
                <a16:creationId xmlns:a16="http://schemas.microsoft.com/office/drawing/2014/main" id="{88FFA51A-01BE-4644-9E4E-BA9458958095}"/>
              </a:ext>
            </a:extLst>
          </p:cNvPr>
          <p:cNvPicPr>
            <a:picLocks noChangeAspect="1"/>
          </p:cNvPicPr>
          <p:nvPr/>
        </p:nvPicPr>
        <p:blipFill>
          <a:blip r:embed="rId2"/>
          <a:stretch>
            <a:fillRect/>
          </a:stretch>
        </p:blipFill>
        <p:spPr>
          <a:xfrm>
            <a:off x="5013158" y="1879398"/>
            <a:ext cx="5518484" cy="1417279"/>
          </a:xfrm>
          <a:prstGeom prst="rect">
            <a:avLst/>
          </a:prstGeom>
        </p:spPr>
      </p:pic>
      <p:pic>
        <p:nvPicPr>
          <p:cNvPr id="11" name="Picture 10">
            <a:extLst>
              <a:ext uri="{FF2B5EF4-FFF2-40B4-BE49-F238E27FC236}">
                <a16:creationId xmlns:a16="http://schemas.microsoft.com/office/drawing/2014/main" id="{BC543409-459F-4B50-B554-E9347D57F7F8}"/>
              </a:ext>
            </a:extLst>
          </p:cNvPr>
          <p:cNvPicPr>
            <a:picLocks noChangeAspect="1"/>
          </p:cNvPicPr>
          <p:nvPr/>
        </p:nvPicPr>
        <p:blipFill>
          <a:blip r:embed="rId3"/>
          <a:stretch>
            <a:fillRect/>
          </a:stretch>
        </p:blipFill>
        <p:spPr>
          <a:xfrm>
            <a:off x="5013158" y="3462565"/>
            <a:ext cx="5519942" cy="2232382"/>
          </a:xfrm>
          <a:prstGeom prst="rect">
            <a:avLst/>
          </a:prstGeom>
        </p:spPr>
      </p:pic>
    </p:spTree>
    <p:extLst>
      <p:ext uri="{BB962C8B-B14F-4D97-AF65-F5344CB8AC3E}">
        <p14:creationId xmlns:p14="http://schemas.microsoft.com/office/powerpoint/2010/main" val="337120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6109-1255-3248-9356-354D557F422A}"/>
              </a:ext>
            </a:extLst>
          </p:cNvPr>
          <p:cNvSpPr>
            <a:spLocks noGrp="1"/>
          </p:cNvSpPr>
          <p:nvPr>
            <p:ph type="title"/>
          </p:nvPr>
        </p:nvSpPr>
        <p:spPr/>
        <p:txBody>
          <a:bodyPr/>
          <a:lstStyle/>
          <a:p>
            <a:endParaRPr lang="en-US"/>
          </a:p>
        </p:txBody>
      </p:sp>
      <p:pic>
        <p:nvPicPr>
          <p:cNvPr id="9" name="Content Placeholder 8" descr="A person sitting at a table&#10;&#10;Description automatically generated">
            <a:extLst>
              <a:ext uri="{FF2B5EF4-FFF2-40B4-BE49-F238E27FC236}">
                <a16:creationId xmlns:a16="http://schemas.microsoft.com/office/drawing/2014/main" id="{BB891855-505A-9B4A-AE81-230A27B9B8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854" y="0"/>
            <a:ext cx="12599364" cy="6858000"/>
          </a:xfrm>
        </p:spPr>
      </p:pic>
      <p:sp>
        <p:nvSpPr>
          <p:cNvPr id="10" name="Rectangle 9">
            <a:extLst>
              <a:ext uri="{FF2B5EF4-FFF2-40B4-BE49-F238E27FC236}">
                <a16:creationId xmlns:a16="http://schemas.microsoft.com/office/drawing/2014/main" id="{B97AB3A2-82F8-4D4F-9E31-62FE77EBCCA1}"/>
              </a:ext>
            </a:extLst>
          </p:cNvPr>
          <p:cNvSpPr/>
          <p:nvPr/>
        </p:nvSpPr>
        <p:spPr>
          <a:xfrm>
            <a:off x="671384" y="5516691"/>
            <a:ext cx="5338119" cy="1341309"/>
          </a:xfrm>
          <a:prstGeom prst="rect">
            <a:avLst/>
          </a:prstGeom>
          <a:gradFill flip="none" rotWithShape="1">
            <a:gsLst>
              <a:gs pos="35000">
                <a:srgbClr val="000000"/>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05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C341B3A-E41B-894A-88A7-43FBA7B67C6F}"/>
              </a:ext>
            </a:extLst>
          </p:cNvPr>
          <p:cNvSpPr>
            <a:spLocks noGrp="1"/>
          </p:cNvSpPr>
          <p:nvPr>
            <p:ph type="title"/>
          </p:nvPr>
        </p:nvSpPr>
        <p:spPr>
          <a:xfrm>
            <a:off x="254000" y="171450"/>
            <a:ext cx="11101388" cy="1325563"/>
          </a:xfrm>
        </p:spPr>
        <p:txBody>
          <a:bodyPr/>
          <a:lstStyle/>
          <a:p>
            <a:r>
              <a:rPr lang="en-US" b="0" dirty="0"/>
              <a:t>Technology in Teaching &amp; Learning </a:t>
            </a:r>
            <a:br>
              <a:rPr lang="en-US" b="0" dirty="0"/>
            </a:br>
            <a:r>
              <a:rPr lang="en-US" b="0" dirty="0"/>
              <a:t>at DePauw</a:t>
            </a:r>
          </a:p>
        </p:txBody>
      </p:sp>
      <p:sp>
        <p:nvSpPr>
          <p:cNvPr id="20" name="Text Placeholder 19">
            <a:extLst>
              <a:ext uri="{FF2B5EF4-FFF2-40B4-BE49-F238E27FC236}">
                <a16:creationId xmlns:a16="http://schemas.microsoft.com/office/drawing/2014/main" id="{9DA01C33-D51E-5249-B129-8953D3F395F2}"/>
              </a:ext>
            </a:extLst>
          </p:cNvPr>
          <p:cNvSpPr>
            <a:spLocks noGrp="1"/>
          </p:cNvSpPr>
          <p:nvPr>
            <p:ph type="body" idx="1"/>
          </p:nvPr>
        </p:nvSpPr>
        <p:spPr>
          <a:xfrm>
            <a:off x="471488" y="1668463"/>
            <a:ext cx="5157787" cy="823912"/>
          </a:xfrm>
        </p:spPr>
        <p:txBody>
          <a:bodyPr>
            <a:normAutofit/>
          </a:bodyPr>
          <a:lstStyle/>
          <a:p>
            <a:r>
              <a:rPr lang="en-US" sz="4800" b="1" dirty="0">
                <a:solidFill>
                  <a:schemeClr val="accent1">
                    <a:lumMod val="75000"/>
                  </a:schemeClr>
                </a:solidFill>
              </a:rPr>
              <a:t>FITS</a:t>
            </a:r>
            <a:endParaRPr lang="en-US" sz="4800" b="1" dirty="0"/>
          </a:p>
        </p:txBody>
      </p:sp>
      <p:sp>
        <p:nvSpPr>
          <p:cNvPr id="14" name="Content Placeholder 13">
            <a:extLst>
              <a:ext uri="{FF2B5EF4-FFF2-40B4-BE49-F238E27FC236}">
                <a16:creationId xmlns:a16="http://schemas.microsoft.com/office/drawing/2014/main" id="{A747009C-DE4B-B74D-8842-5DE302065AF5}"/>
              </a:ext>
            </a:extLst>
          </p:cNvPr>
          <p:cNvSpPr>
            <a:spLocks noGrp="1"/>
          </p:cNvSpPr>
          <p:nvPr>
            <p:ph sz="half" idx="2"/>
          </p:nvPr>
        </p:nvSpPr>
        <p:spPr>
          <a:xfrm>
            <a:off x="471488" y="2492375"/>
            <a:ext cx="5157787" cy="1800225"/>
          </a:xfrm>
        </p:spPr>
        <p:txBody>
          <a:bodyPr/>
          <a:lstStyle/>
          <a:p>
            <a:pPr marL="0" indent="0">
              <a:buNone/>
            </a:pPr>
            <a:r>
              <a:rPr lang="en-US" dirty="0"/>
              <a:t>Faculty Instructional Technology Support</a:t>
            </a:r>
          </a:p>
          <a:p>
            <a:pPr marL="0" indent="0">
              <a:buNone/>
            </a:pPr>
            <a:r>
              <a:rPr lang="en-US" sz="2400" i="1" dirty="0"/>
              <a:t>Teaching and learning using technology in the classroom</a:t>
            </a:r>
          </a:p>
          <a:p>
            <a:pPr marL="0" indent="0">
              <a:buNone/>
            </a:pPr>
            <a:endParaRPr lang="en-US" dirty="0"/>
          </a:p>
          <a:p>
            <a:pPr marL="0" indent="0" algn="ctr">
              <a:buNone/>
            </a:pPr>
            <a:endParaRPr lang="en-US" dirty="0"/>
          </a:p>
          <a:p>
            <a:pPr marL="0" indent="0" algn="ctr">
              <a:buNone/>
            </a:pPr>
            <a:endParaRPr lang="en-US" dirty="0"/>
          </a:p>
        </p:txBody>
      </p:sp>
      <p:sp>
        <p:nvSpPr>
          <p:cNvPr id="21" name="Text Placeholder 20">
            <a:extLst>
              <a:ext uri="{FF2B5EF4-FFF2-40B4-BE49-F238E27FC236}">
                <a16:creationId xmlns:a16="http://schemas.microsoft.com/office/drawing/2014/main" id="{FEA6E06B-6DB9-C045-89CA-832B55CF5D97}"/>
              </a:ext>
            </a:extLst>
          </p:cNvPr>
          <p:cNvSpPr>
            <a:spLocks noGrp="1"/>
          </p:cNvSpPr>
          <p:nvPr>
            <p:ph type="body" sz="quarter" idx="3"/>
          </p:nvPr>
        </p:nvSpPr>
        <p:spPr>
          <a:xfrm>
            <a:off x="6172200" y="1668463"/>
            <a:ext cx="5183188" cy="823912"/>
          </a:xfrm>
        </p:spPr>
        <p:txBody>
          <a:bodyPr>
            <a:normAutofit/>
          </a:bodyPr>
          <a:lstStyle/>
          <a:p>
            <a:r>
              <a:rPr lang="en-US" sz="4800" b="1" dirty="0">
                <a:solidFill>
                  <a:schemeClr val="accent1">
                    <a:lumMod val="75000"/>
                  </a:schemeClr>
                </a:solidFill>
              </a:rPr>
              <a:t>ITAP</a:t>
            </a:r>
            <a:endParaRPr lang="en-US" sz="4800" b="1" dirty="0"/>
          </a:p>
        </p:txBody>
      </p:sp>
      <p:sp>
        <p:nvSpPr>
          <p:cNvPr id="15" name="Content Placeholder 14">
            <a:extLst>
              <a:ext uri="{FF2B5EF4-FFF2-40B4-BE49-F238E27FC236}">
                <a16:creationId xmlns:a16="http://schemas.microsoft.com/office/drawing/2014/main" id="{4286941B-715A-0B45-B344-E004336D517C}"/>
              </a:ext>
            </a:extLst>
          </p:cNvPr>
          <p:cNvSpPr>
            <a:spLocks noGrp="1"/>
          </p:cNvSpPr>
          <p:nvPr>
            <p:ph sz="quarter" idx="4"/>
          </p:nvPr>
        </p:nvSpPr>
        <p:spPr>
          <a:xfrm>
            <a:off x="6172200" y="2492375"/>
            <a:ext cx="5183188" cy="1800225"/>
          </a:xfrm>
        </p:spPr>
        <p:txBody>
          <a:bodyPr/>
          <a:lstStyle/>
          <a:p>
            <a:pPr marL="0" indent="0">
              <a:buNone/>
            </a:pPr>
            <a:r>
              <a:rPr lang="en-US" dirty="0"/>
              <a:t>Information Technology Associates Program</a:t>
            </a:r>
            <a:endParaRPr lang="en-US" i="1" dirty="0"/>
          </a:p>
          <a:p>
            <a:pPr marL="0" indent="0">
              <a:buNone/>
            </a:pPr>
            <a:r>
              <a:rPr lang="en-US" sz="2400" i="1" dirty="0"/>
              <a:t>Internship experiences that include using technology</a:t>
            </a:r>
          </a:p>
        </p:txBody>
      </p:sp>
      <p:sp>
        <p:nvSpPr>
          <p:cNvPr id="22" name="Triangle 21">
            <a:extLst>
              <a:ext uri="{FF2B5EF4-FFF2-40B4-BE49-F238E27FC236}">
                <a16:creationId xmlns:a16="http://schemas.microsoft.com/office/drawing/2014/main" id="{1A341873-E095-014E-B13C-8B13C3F5889D}"/>
              </a:ext>
            </a:extLst>
          </p:cNvPr>
          <p:cNvSpPr/>
          <p:nvPr/>
        </p:nvSpPr>
        <p:spPr>
          <a:xfrm>
            <a:off x="0" y="5397501"/>
            <a:ext cx="4942390" cy="14605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B5DBBD9-0B0C-034A-848D-32650A62A1EB}"/>
              </a:ext>
            </a:extLst>
          </p:cNvPr>
          <p:cNvPicPr>
            <a:picLocks noChangeAspect="1"/>
          </p:cNvPicPr>
          <p:nvPr/>
        </p:nvPicPr>
        <p:blipFill>
          <a:blip r:embed="rId3"/>
          <a:stretch>
            <a:fillRect/>
          </a:stretch>
        </p:blipFill>
        <p:spPr>
          <a:xfrm>
            <a:off x="7100094" y="4363302"/>
            <a:ext cx="3327400" cy="2222500"/>
          </a:xfrm>
          <a:prstGeom prst="rect">
            <a:avLst/>
          </a:prstGeom>
          <a:ln>
            <a:solidFill>
              <a:schemeClr val="tx1"/>
            </a:solidFill>
          </a:ln>
          <a:effectLst>
            <a:outerShdw blurRad="50800" dist="38100" dir="2700000" sx="101000" sy="101000" algn="tl" rotWithShape="0">
              <a:prstClr val="black">
                <a:alpha val="40000"/>
              </a:prstClr>
            </a:outerShdw>
          </a:effectLst>
        </p:spPr>
      </p:pic>
      <p:pic>
        <p:nvPicPr>
          <p:cNvPr id="24" name="Picture 23">
            <a:extLst>
              <a:ext uri="{FF2B5EF4-FFF2-40B4-BE49-F238E27FC236}">
                <a16:creationId xmlns:a16="http://schemas.microsoft.com/office/drawing/2014/main" id="{733AC2F8-24F3-1343-B038-07529D7360A1}"/>
              </a:ext>
            </a:extLst>
          </p:cNvPr>
          <p:cNvPicPr>
            <a:picLocks noChangeAspect="1"/>
          </p:cNvPicPr>
          <p:nvPr/>
        </p:nvPicPr>
        <p:blipFill>
          <a:blip r:embed="rId4"/>
          <a:stretch>
            <a:fillRect/>
          </a:stretch>
        </p:blipFill>
        <p:spPr>
          <a:xfrm>
            <a:off x="1343031" y="4347525"/>
            <a:ext cx="2256327" cy="2238277"/>
          </a:xfrm>
          <a:prstGeom prst="rect">
            <a:avLst/>
          </a:prstGeom>
          <a:ln>
            <a:solidFill>
              <a:schemeClr val="tx1"/>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086862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riangle 21">
            <a:extLst>
              <a:ext uri="{FF2B5EF4-FFF2-40B4-BE49-F238E27FC236}">
                <a16:creationId xmlns:a16="http://schemas.microsoft.com/office/drawing/2014/main" id="{1A341873-E095-014E-B13C-8B13C3F5889D}"/>
              </a:ext>
            </a:extLst>
          </p:cNvPr>
          <p:cNvSpPr/>
          <p:nvPr/>
        </p:nvSpPr>
        <p:spPr>
          <a:xfrm>
            <a:off x="0" y="5397501"/>
            <a:ext cx="4942390" cy="14605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BC341B3A-E41B-894A-88A7-43FBA7B67C6F}"/>
              </a:ext>
            </a:extLst>
          </p:cNvPr>
          <p:cNvSpPr>
            <a:spLocks noGrp="1"/>
          </p:cNvSpPr>
          <p:nvPr>
            <p:ph type="title"/>
          </p:nvPr>
        </p:nvSpPr>
        <p:spPr>
          <a:xfrm>
            <a:off x="254000" y="171450"/>
            <a:ext cx="11101388" cy="1325563"/>
          </a:xfrm>
        </p:spPr>
        <p:txBody>
          <a:bodyPr/>
          <a:lstStyle/>
          <a:p>
            <a:r>
              <a:rPr lang="en-US" b="0" dirty="0"/>
              <a:t>Technology in Teaching &amp; Learning </a:t>
            </a:r>
            <a:br>
              <a:rPr lang="en-US" b="0" dirty="0"/>
            </a:br>
            <a:r>
              <a:rPr lang="en-US" b="0" dirty="0"/>
              <a:t>at DePauw</a:t>
            </a:r>
          </a:p>
        </p:txBody>
      </p:sp>
      <p:sp>
        <p:nvSpPr>
          <p:cNvPr id="20" name="Text Placeholder 19">
            <a:extLst>
              <a:ext uri="{FF2B5EF4-FFF2-40B4-BE49-F238E27FC236}">
                <a16:creationId xmlns:a16="http://schemas.microsoft.com/office/drawing/2014/main" id="{9DA01C33-D51E-5249-B129-8953D3F395F2}"/>
              </a:ext>
            </a:extLst>
          </p:cNvPr>
          <p:cNvSpPr>
            <a:spLocks noGrp="1"/>
          </p:cNvSpPr>
          <p:nvPr>
            <p:ph type="body" idx="1"/>
          </p:nvPr>
        </p:nvSpPr>
        <p:spPr>
          <a:xfrm>
            <a:off x="471488" y="4573587"/>
            <a:ext cx="5157787" cy="784767"/>
          </a:xfrm>
        </p:spPr>
        <p:txBody>
          <a:bodyPr>
            <a:normAutofit/>
          </a:bodyPr>
          <a:lstStyle/>
          <a:p>
            <a:r>
              <a:rPr lang="en-US" sz="4400" b="1" dirty="0">
                <a:solidFill>
                  <a:schemeClr val="tx1">
                    <a:alpha val="18000"/>
                  </a:schemeClr>
                </a:solidFill>
              </a:rPr>
              <a:t>FITS</a:t>
            </a:r>
          </a:p>
        </p:txBody>
      </p:sp>
      <p:sp>
        <p:nvSpPr>
          <p:cNvPr id="14" name="Content Placeholder 13">
            <a:extLst>
              <a:ext uri="{FF2B5EF4-FFF2-40B4-BE49-F238E27FC236}">
                <a16:creationId xmlns:a16="http://schemas.microsoft.com/office/drawing/2014/main" id="{A747009C-DE4B-B74D-8842-5DE302065AF5}"/>
              </a:ext>
            </a:extLst>
          </p:cNvPr>
          <p:cNvSpPr>
            <a:spLocks noGrp="1"/>
          </p:cNvSpPr>
          <p:nvPr>
            <p:ph sz="half" idx="2"/>
          </p:nvPr>
        </p:nvSpPr>
        <p:spPr>
          <a:xfrm>
            <a:off x="471488" y="5397500"/>
            <a:ext cx="5157787" cy="1460500"/>
          </a:xfrm>
        </p:spPr>
        <p:txBody>
          <a:bodyPr>
            <a:normAutofit/>
          </a:bodyPr>
          <a:lstStyle/>
          <a:p>
            <a:pPr marL="0" indent="0">
              <a:buNone/>
            </a:pPr>
            <a:r>
              <a:rPr lang="en-US" sz="2000" dirty="0">
                <a:solidFill>
                  <a:schemeClr val="tx1">
                    <a:alpha val="18000"/>
                  </a:schemeClr>
                </a:solidFill>
              </a:rPr>
              <a:t>Faculty Instructional Technology Support</a:t>
            </a:r>
          </a:p>
          <a:p>
            <a:pPr marL="0" indent="0">
              <a:buNone/>
            </a:pPr>
            <a:r>
              <a:rPr lang="en-US" sz="2000" i="1" dirty="0">
                <a:solidFill>
                  <a:schemeClr val="tx1">
                    <a:alpha val="18000"/>
                  </a:schemeClr>
                </a:solidFill>
              </a:rPr>
              <a:t>Teaching and learning using technology in the classroom</a:t>
            </a:r>
          </a:p>
          <a:p>
            <a:pPr marL="0" indent="0">
              <a:buNone/>
            </a:pPr>
            <a:endParaRPr lang="en-US" sz="2000" dirty="0">
              <a:solidFill>
                <a:schemeClr val="tx1">
                  <a:alpha val="18000"/>
                </a:schemeClr>
              </a:solidFill>
            </a:endParaRPr>
          </a:p>
          <a:p>
            <a:pPr marL="0" indent="0" algn="ctr">
              <a:buNone/>
            </a:pPr>
            <a:endParaRPr lang="en-US" sz="2000" dirty="0">
              <a:solidFill>
                <a:schemeClr val="tx1">
                  <a:alpha val="18000"/>
                </a:schemeClr>
              </a:solidFill>
            </a:endParaRPr>
          </a:p>
          <a:p>
            <a:pPr marL="0" indent="0" algn="ctr">
              <a:buNone/>
            </a:pPr>
            <a:endParaRPr lang="en-US" sz="2000" dirty="0">
              <a:solidFill>
                <a:schemeClr val="tx1">
                  <a:alpha val="18000"/>
                </a:schemeClr>
              </a:solidFill>
            </a:endParaRPr>
          </a:p>
        </p:txBody>
      </p:sp>
      <p:sp>
        <p:nvSpPr>
          <p:cNvPr id="21" name="Text Placeholder 20">
            <a:extLst>
              <a:ext uri="{FF2B5EF4-FFF2-40B4-BE49-F238E27FC236}">
                <a16:creationId xmlns:a16="http://schemas.microsoft.com/office/drawing/2014/main" id="{FEA6E06B-6DB9-C045-89CA-832B55CF5D97}"/>
              </a:ext>
            </a:extLst>
          </p:cNvPr>
          <p:cNvSpPr>
            <a:spLocks noGrp="1"/>
          </p:cNvSpPr>
          <p:nvPr>
            <p:ph type="body" sz="quarter" idx="3"/>
          </p:nvPr>
        </p:nvSpPr>
        <p:spPr>
          <a:xfrm>
            <a:off x="6172200" y="4573587"/>
            <a:ext cx="5183188" cy="784767"/>
          </a:xfrm>
        </p:spPr>
        <p:txBody>
          <a:bodyPr>
            <a:normAutofit/>
          </a:bodyPr>
          <a:lstStyle/>
          <a:p>
            <a:r>
              <a:rPr lang="en-US" sz="4400" b="1" dirty="0">
                <a:solidFill>
                  <a:schemeClr val="tx1">
                    <a:alpha val="18000"/>
                  </a:schemeClr>
                </a:solidFill>
              </a:rPr>
              <a:t>ITAP</a:t>
            </a:r>
          </a:p>
        </p:txBody>
      </p:sp>
      <p:sp>
        <p:nvSpPr>
          <p:cNvPr id="15" name="Content Placeholder 14">
            <a:extLst>
              <a:ext uri="{FF2B5EF4-FFF2-40B4-BE49-F238E27FC236}">
                <a16:creationId xmlns:a16="http://schemas.microsoft.com/office/drawing/2014/main" id="{4286941B-715A-0B45-B344-E004336D517C}"/>
              </a:ext>
            </a:extLst>
          </p:cNvPr>
          <p:cNvSpPr>
            <a:spLocks noGrp="1"/>
          </p:cNvSpPr>
          <p:nvPr>
            <p:ph sz="quarter" idx="4"/>
          </p:nvPr>
        </p:nvSpPr>
        <p:spPr>
          <a:xfrm>
            <a:off x="6172200" y="5397500"/>
            <a:ext cx="5183188" cy="1460500"/>
          </a:xfrm>
        </p:spPr>
        <p:txBody>
          <a:bodyPr>
            <a:normAutofit/>
          </a:bodyPr>
          <a:lstStyle/>
          <a:p>
            <a:pPr marL="0" indent="0">
              <a:buNone/>
            </a:pPr>
            <a:r>
              <a:rPr lang="en-US" sz="2000" dirty="0">
                <a:solidFill>
                  <a:schemeClr val="tx1">
                    <a:alpha val="18000"/>
                  </a:schemeClr>
                </a:solidFill>
              </a:rPr>
              <a:t>Information Technology Associates Program</a:t>
            </a:r>
            <a:endParaRPr lang="en-US" sz="2000" i="1" dirty="0">
              <a:solidFill>
                <a:schemeClr val="tx1">
                  <a:alpha val="18000"/>
                </a:schemeClr>
              </a:solidFill>
            </a:endParaRPr>
          </a:p>
          <a:p>
            <a:pPr marL="0" indent="0">
              <a:buNone/>
            </a:pPr>
            <a:r>
              <a:rPr lang="en-US" sz="2000" i="1" dirty="0">
                <a:solidFill>
                  <a:schemeClr val="tx1">
                    <a:alpha val="18000"/>
                  </a:schemeClr>
                </a:solidFill>
              </a:rPr>
              <a:t>Internship experiences that include using technology</a:t>
            </a:r>
          </a:p>
        </p:txBody>
      </p:sp>
      <p:sp>
        <p:nvSpPr>
          <p:cNvPr id="16" name="Content Placeholder 14">
            <a:extLst>
              <a:ext uri="{FF2B5EF4-FFF2-40B4-BE49-F238E27FC236}">
                <a16:creationId xmlns:a16="http://schemas.microsoft.com/office/drawing/2014/main" id="{EEFE6513-94C8-0B42-81CF-E0CD51DAAC85}"/>
              </a:ext>
            </a:extLst>
          </p:cNvPr>
          <p:cNvSpPr txBox="1">
            <a:spLocks/>
          </p:cNvSpPr>
          <p:nvPr/>
        </p:nvSpPr>
        <p:spPr>
          <a:xfrm>
            <a:off x="179090" y="2168048"/>
            <a:ext cx="5157787" cy="910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chemeClr val="accent1">
                    <a:lumMod val="75000"/>
                  </a:schemeClr>
                </a:solidFill>
              </a:rPr>
              <a:t>What’s Next?</a:t>
            </a:r>
          </a:p>
          <a:p>
            <a:pPr marL="0" indent="0">
              <a:buFont typeface="Arial" panose="020B0604020202020204" pitchFamily="34" charset="0"/>
              <a:buNone/>
            </a:pPr>
            <a:r>
              <a:rPr lang="en-US" sz="3200" i="1" dirty="0">
                <a:solidFill>
                  <a:srgbClr val="C00000"/>
                </a:solidFill>
              </a:rPr>
              <a:t>All students graduate </a:t>
            </a:r>
            <a:br>
              <a:rPr lang="en-US" sz="3200" i="1" dirty="0">
                <a:solidFill>
                  <a:srgbClr val="C00000"/>
                </a:solidFill>
              </a:rPr>
            </a:br>
            <a:r>
              <a:rPr lang="en-US" sz="3200" i="1" dirty="0">
                <a:solidFill>
                  <a:srgbClr val="C00000"/>
                </a:solidFill>
              </a:rPr>
              <a:t>with technology fluency</a:t>
            </a:r>
          </a:p>
          <a:p>
            <a:pPr marL="0" indent="0">
              <a:buFont typeface="Arial" panose="020B0604020202020204" pitchFamily="34" charset="0"/>
              <a:buNone/>
            </a:pPr>
            <a:endParaRPr lang="en-US" sz="3200" i="1" dirty="0">
              <a:solidFill>
                <a:srgbClr val="C00000"/>
              </a:solidFill>
            </a:endParaRPr>
          </a:p>
        </p:txBody>
      </p:sp>
      <p:pic>
        <p:nvPicPr>
          <p:cNvPr id="17" name="Picture 16" descr="A close up of a logo&#10;&#10;Description automatically generated">
            <a:extLst>
              <a:ext uri="{FF2B5EF4-FFF2-40B4-BE49-F238E27FC236}">
                <a16:creationId xmlns:a16="http://schemas.microsoft.com/office/drawing/2014/main" id="{87F76AC0-C177-DF45-AEE9-20EE165BF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474" y="1201276"/>
            <a:ext cx="4163914" cy="2747808"/>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14F2A71-B879-4C4E-8209-8F3DB9D0B5A2}"/>
              </a:ext>
            </a:extLst>
          </p:cNvPr>
          <p:cNvPicPr>
            <a:picLocks noChangeAspect="1"/>
          </p:cNvPicPr>
          <p:nvPr/>
        </p:nvPicPr>
        <p:blipFill rotWithShape="1">
          <a:blip r:embed="rId4">
            <a:extLst>
              <a:ext uri="{28A0092B-C50C-407E-A947-70E740481C1C}">
                <a14:useLocalDpi xmlns:a14="http://schemas.microsoft.com/office/drawing/2010/main"/>
              </a:ext>
            </a:extLst>
          </a:blip>
          <a:srcRect l="10373" t="21879" r="14965" b="10467"/>
          <a:stretch/>
        </p:blipFill>
        <p:spPr>
          <a:xfrm>
            <a:off x="5044479" y="2155250"/>
            <a:ext cx="2255442" cy="2418336"/>
          </a:xfrm>
          <a:prstGeom prst="rect">
            <a:avLst/>
          </a:prstGeom>
        </p:spPr>
      </p:pic>
    </p:spTree>
    <p:extLst>
      <p:ext uri="{BB962C8B-B14F-4D97-AF65-F5344CB8AC3E}">
        <p14:creationId xmlns:p14="http://schemas.microsoft.com/office/powerpoint/2010/main" val="49452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able, photo, items, small&#10;&#10;Description automatically generated">
            <a:extLst>
              <a:ext uri="{FF2B5EF4-FFF2-40B4-BE49-F238E27FC236}">
                <a16:creationId xmlns:a16="http://schemas.microsoft.com/office/drawing/2014/main" id="{7F2F5BF2-76B8-5E4C-9EE8-3042B6E600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7140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indoor, laptop, computer&#10;&#10;Description automatically generated">
            <a:extLst>
              <a:ext uri="{FF2B5EF4-FFF2-40B4-BE49-F238E27FC236}">
                <a16:creationId xmlns:a16="http://schemas.microsoft.com/office/drawing/2014/main" id="{9A1BDEB7-FA09-5C42-9C7D-2D5894F6CE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334" b="1"/>
          <a:stretch/>
        </p:blipFill>
        <p:spPr>
          <a:xfrm>
            <a:off x="20" y="10"/>
            <a:ext cx="12191980" cy="6857990"/>
          </a:xfrm>
          <a:prstGeom prst="rect">
            <a:avLst/>
          </a:prstGeom>
        </p:spPr>
      </p:pic>
    </p:spTree>
    <p:extLst>
      <p:ext uri="{BB962C8B-B14F-4D97-AF65-F5344CB8AC3E}">
        <p14:creationId xmlns:p14="http://schemas.microsoft.com/office/powerpoint/2010/main" val="221565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D89AF0AC-4869-E848-B03F-319CE5B6AF3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446" b="1"/>
          <a:stretch/>
        </p:blipFill>
        <p:spPr>
          <a:xfrm>
            <a:off x="20" y="10"/>
            <a:ext cx="12191980" cy="6857990"/>
          </a:xfrm>
          <a:prstGeom prst="rect">
            <a:avLst/>
          </a:prstGeom>
        </p:spPr>
      </p:pic>
    </p:spTree>
    <p:extLst>
      <p:ext uri="{BB962C8B-B14F-4D97-AF65-F5344CB8AC3E}">
        <p14:creationId xmlns:p14="http://schemas.microsoft.com/office/powerpoint/2010/main" val="90107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6474" y="2802019"/>
            <a:ext cx="5583326" cy="3094018"/>
          </a:xfrm>
        </p:spPr>
        <p:txBody>
          <a:bodyPr>
            <a:normAutofit fontScale="77500" lnSpcReduction="20000"/>
          </a:bodyPr>
          <a:lstStyle/>
          <a:p>
            <a:pPr marL="0" indent="0" algn="ctr">
              <a:buNone/>
            </a:pPr>
            <a:r>
              <a:rPr lang="en-US" dirty="0"/>
              <a:t>All majors</a:t>
            </a:r>
          </a:p>
          <a:p>
            <a:pPr marL="0" indent="0" algn="ctr">
              <a:buNone/>
            </a:pPr>
            <a:endParaRPr lang="en-US" dirty="0"/>
          </a:p>
          <a:p>
            <a:pPr marL="0" indent="0" algn="ctr">
              <a:buNone/>
            </a:pPr>
            <a:r>
              <a:rPr lang="en-US" dirty="0"/>
              <a:t>All skill levels</a:t>
            </a:r>
          </a:p>
          <a:p>
            <a:pPr marL="0" indent="0" algn="ctr">
              <a:buNone/>
            </a:pPr>
            <a:endParaRPr lang="en-US" dirty="0"/>
          </a:p>
          <a:p>
            <a:pPr marL="0" indent="0" algn="ctr">
              <a:buNone/>
            </a:pPr>
            <a:r>
              <a:rPr lang="en-US" dirty="0"/>
              <a:t>Includes both technical &amp; non-technical students</a:t>
            </a:r>
          </a:p>
          <a:p>
            <a:pPr marL="0" indent="0" algn="ctr">
              <a:buNone/>
            </a:pPr>
            <a:endParaRPr lang="en-US" dirty="0"/>
          </a:p>
        </p:txBody>
      </p:sp>
      <p:sp>
        <p:nvSpPr>
          <p:cNvPr id="4" name="Content Placeholder 3"/>
          <p:cNvSpPr>
            <a:spLocks noGrp="1"/>
          </p:cNvSpPr>
          <p:nvPr>
            <p:ph sz="half" idx="2"/>
          </p:nvPr>
        </p:nvSpPr>
        <p:spPr>
          <a:xfrm>
            <a:off x="6172200" y="2802019"/>
            <a:ext cx="5583326" cy="3094018"/>
          </a:xfrm>
        </p:spPr>
        <p:txBody>
          <a:bodyPr>
            <a:normAutofit fontScale="77500" lnSpcReduction="20000"/>
          </a:bodyPr>
          <a:lstStyle/>
          <a:p>
            <a:pPr marL="0" indent="0" algn="ctr">
              <a:buNone/>
            </a:pPr>
            <a:r>
              <a:rPr lang="en-US" dirty="0"/>
              <a:t>Broad definition of “technology”, but leading with visualization technologies</a:t>
            </a:r>
          </a:p>
          <a:p>
            <a:pPr marL="0" indent="0" algn="ctr">
              <a:buNone/>
            </a:pPr>
            <a:endParaRPr lang="en-US" dirty="0"/>
          </a:p>
          <a:p>
            <a:pPr marL="0" indent="0" algn="ctr">
              <a:buNone/>
            </a:pPr>
            <a:r>
              <a:rPr lang="en-US" dirty="0"/>
              <a:t>Broadly applicable</a:t>
            </a:r>
          </a:p>
          <a:p>
            <a:pPr marL="0" indent="0" algn="ctr">
              <a:buNone/>
            </a:pPr>
            <a:endParaRPr lang="en-US" dirty="0"/>
          </a:p>
          <a:p>
            <a:pPr marL="0" indent="0" algn="ctr">
              <a:buNone/>
            </a:pPr>
            <a:r>
              <a:rPr lang="en-US" dirty="0"/>
              <a:t>Low barrier to entry</a:t>
            </a:r>
          </a:p>
          <a:p>
            <a:pPr marL="0" indent="0" algn="ctr">
              <a:buNone/>
            </a:pPr>
            <a:endParaRPr lang="en-US" dirty="0"/>
          </a:p>
          <a:p>
            <a:pPr marL="0" indent="0" algn="ctr">
              <a:buNone/>
            </a:pPr>
            <a:r>
              <a:rPr lang="en-US" dirty="0"/>
              <a:t>Immediately and recognizably impactful</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5" name="Cross 4"/>
          <p:cNvSpPr/>
          <p:nvPr/>
        </p:nvSpPr>
        <p:spPr>
          <a:xfrm>
            <a:off x="5830441" y="1823331"/>
            <a:ext cx="531119" cy="537596"/>
          </a:xfrm>
          <a:prstGeom prst="plus">
            <a:avLst>
              <a:gd name="adj" fmla="val 34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a:extLst>
              <a:ext uri="{FF2B5EF4-FFF2-40B4-BE49-F238E27FC236}">
                <a16:creationId xmlns:a16="http://schemas.microsoft.com/office/drawing/2014/main" id="{E37A7EF3-733F-4D14-B7DB-11BB124F6345}"/>
              </a:ext>
            </a:extLst>
          </p:cNvPr>
          <p:cNvGraphicFramePr>
            <a:graphicFrameLocks noChangeAspect="1"/>
          </p:cNvGraphicFramePr>
          <p:nvPr>
            <p:extLst/>
          </p:nvPr>
        </p:nvGraphicFramePr>
        <p:xfrm>
          <a:off x="219684" y="6194065"/>
          <a:ext cx="2725355" cy="443403"/>
        </p:xfrm>
        <a:graphic>
          <a:graphicData uri="http://schemas.openxmlformats.org/presentationml/2006/ole">
            <mc:AlternateContent xmlns:mc="http://schemas.openxmlformats.org/markup-compatibility/2006">
              <mc:Choice xmlns:v="urn:schemas-microsoft-com:vml" Requires="v">
                <p:oleObj spid="_x0000_s1066" name="Acrobat Document" r:id="rId4" imgW="56235395" imgH="9143864" progId="AcroExch.Document.DC">
                  <p:embed/>
                </p:oleObj>
              </mc:Choice>
              <mc:Fallback>
                <p:oleObj name="Acrobat Document" r:id="rId4" imgW="56235395" imgH="9143864" progId="AcroExch.Document.DC">
                  <p:embed/>
                  <p:pic>
                    <p:nvPicPr>
                      <p:cNvPr id="8" name="Object 7">
                        <a:extLst>
                          <a:ext uri="{FF2B5EF4-FFF2-40B4-BE49-F238E27FC236}">
                            <a16:creationId xmlns:a16="http://schemas.microsoft.com/office/drawing/2014/main" id="{E37A7EF3-733F-4D14-B7DB-11BB124F6345}"/>
                          </a:ext>
                        </a:extLst>
                      </p:cNvPr>
                      <p:cNvPicPr/>
                      <p:nvPr/>
                    </p:nvPicPr>
                    <p:blipFill>
                      <a:blip r:embed="rId5"/>
                      <a:stretch>
                        <a:fillRect/>
                      </a:stretch>
                    </p:blipFill>
                    <p:spPr>
                      <a:xfrm>
                        <a:off x="219684" y="6194065"/>
                        <a:ext cx="2725355" cy="443403"/>
                      </a:xfrm>
                      <a:prstGeom prst="rect">
                        <a:avLst/>
                      </a:prstGeom>
                      <a:ln w="12700">
                        <a:solidFill>
                          <a:schemeClr val="tx1"/>
                        </a:solidFill>
                      </a:ln>
                    </p:spPr>
                  </p:pic>
                </p:oleObj>
              </mc:Fallback>
            </mc:AlternateContent>
          </a:graphicData>
        </a:graphic>
      </p:graphicFrame>
      <p:sp>
        <p:nvSpPr>
          <p:cNvPr id="9" name="Content Placeholder 2">
            <a:extLst>
              <a:ext uri="{FF2B5EF4-FFF2-40B4-BE49-F238E27FC236}">
                <a16:creationId xmlns:a16="http://schemas.microsoft.com/office/drawing/2014/main" id="{F3BBF8AD-C10A-447D-AC11-83240BCB8A86}"/>
              </a:ext>
            </a:extLst>
          </p:cNvPr>
          <p:cNvSpPr txBox="1">
            <a:spLocks/>
          </p:cNvSpPr>
          <p:nvPr/>
        </p:nvSpPr>
        <p:spPr>
          <a:xfrm>
            <a:off x="436474" y="1776080"/>
            <a:ext cx="5583326" cy="632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STUDENTS</a:t>
            </a:r>
            <a:endParaRPr lang="en-US" dirty="0"/>
          </a:p>
        </p:txBody>
      </p:sp>
      <p:sp>
        <p:nvSpPr>
          <p:cNvPr id="10" name="Content Placeholder 3">
            <a:extLst>
              <a:ext uri="{FF2B5EF4-FFF2-40B4-BE49-F238E27FC236}">
                <a16:creationId xmlns:a16="http://schemas.microsoft.com/office/drawing/2014/main" id="{D21253FE-B3BE-4BEA-BF6C-3A64B5683301}"/>
              </a:ext>
            </a:extLst>
          </p:cNvPr>
          <p:cNvSpPr txBox="1">
            <a:spLocks/>
          </p:cNvSpPr>
          <p:nvPr/>
        </p:nvSpPr>
        <p:spPr>
          <a:xfrm>
            <a:off x="6172200" y="1776080"/>
            <a:ext cx="5583326" cy="632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TECHNOLOGY</a:t>
            </a:r>
            <a:endParaRPr lang="en-US" dirty="0"/>
          </a:p>
        </p:txBody>
      </p:sp>
      <p:sp>
        <p:nvSpPr>
          <p:cNvPr id="13" name="Title 1">
            <a:extLst>
              <a:ext uri="{FF2B5EF4-FFF2-40B4-BE49-F238E27FC236}">
                <a16:creationId xmlns:a16="http://schemas.microsoft.com/office/drawing/2014/main" id="{DC6C69F1-126A-4130-B649-77C81ABF667C}"/>
              </a:ext>
            </a:extLst>
          </p:cNvPr>
          <p:cNvSpPr txBox="1">
            <a:spLocks/>
          </p:cNvSpPr>
          <p:nvPr/>
        </p:nvSpPr>
        <p:spPr>
          <a:xfrm>
            <a:off x="118112" y="114464"/>
            <a:ext cx="11955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Tenzer Technology Initiative</a:t>
            </a:r>
          </a:p>
        </p:txBody>
      </p:sp>
    </p:spTree>
    <p:extLst>
      <p:ext uri="{BB962C8B-B14F-4D97-AF65-F5344CB8AC3E}">
        <p14:creationId xmlns:p14="http://schemas.microsoft.com/office/powerpoint/2010/main" val="2210820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1134</TotalTime>
  <Words>878</Words>
  <Application>Microsoft Office PowerPoint</Application>
  <PresentationFormat>Widescreen</PresentationFormat>
  <Paragraphs>152</Paragraphs>
  <Slides>23</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Calibri</vt:lpstr>
      <vt:lpstr>Calibri Light</vt:lpstr>
      <vt:lpstr>Lucida Sans</vt:lpstr>
      <vt:lpstr>Office Theme</vt:lpstr>
      <vt:lpstr>Acrobat Document</vt:lpstr>
      <vt:lpstr>Increasing Technology Literacy  within a Liberal Arts Education</vt:lpstr>
      <vt:lpstr>DePauw University Greencastle, Indiana </vt:lpstr>
      <vt:lpstr>PowerPoint Presentation</vt:lpstr>
      <vt:lpstr>Technology in Teaching &amp; Learning  at DePauw</vt:lpstr>
      <vt:lpstr>Technology in Teaching &amp; Learning  at DePauw</vt:lpstr>
      <vt:lpstr>PowerPoint Presentation</vt:lpstr>
      <vt:lpstr>PowerPoint Presentation</vt:lpstr>
      <vt:lpstr>PowerPoint Presentation</vt:lpstr>
      <vt:lpstr>PowerPoint Presentation</vt:lpstr>
      <vt:lpstr>Levels of Engagement</vt:lpstr>
      <vt:lpstr>PowerPoint Presentation</vt:lpstr>
      <vt:lpstr>to scale this effort,  we must impact the curriculum</vt:lpstr>
      <vt:lpstr>For each Use Case</vt:lpstr>
      <vt:lpstr>Use Case: Leverage Existing VR Apps</vt:lpstr>
      <vt:lpstr>PowerPoint Presentation</vt:lpstr>
      <vt:lpstr>Use Case: Role-Play as a Data Analyst</vt:lpstr>
      <vt:lpstr>Use Case: Create 360 Virtual Tours</vt:lpstr>
      <vt:lpstr>Use Case: Build Informational Maps</vt:lpstr>
      <vt:lpstr>Strategies for Engaging Faculty</vt:lpstr>
      <vt:lpstr>Strategies for Engaging Faculty</vt:lpstr>
      <vt:lpstr>Support Resources for Faculty</vt:lpstr>
      <vt:lpstr>Contact Information </vt:lpstr>
      <vt:lpstr>Session Evaluations There are two ways to access the session and presenter evaluations: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Technology Literacy  within a Liberal Arts Education</dc:title>
  <dc:creator>Carol L. Smith</dc:creator>
  <cp:lastModifiedBy>Michael Boyles</cp:lastModifiedBy>
  <cp:revision>68</cp:revision>
  <dcterms:created xsi:type="dcterms:W3CDTF">2019-10-02T21:14:05Z</dcterms:created>
  <dcterms:modified xsi:type="dcterms:W3CDTF">2019-10-11T16:56:02Z</dcterms:modified>
</cp:coreProperties>
</file>