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5" r:id="rId2"/>
    <p:sldId id="256" r:id="rId3"/>
    <p:sldId id="257" r:id="rId4"/>
    <p:sldId id="321" r:id="rId5"/>
    <p:sldId id="323" r:id="rId6"/>
    <p:sldId id="325" r:id="rId7"/>
    <p:sldId id="326" r:id="rId8"/>
    <p:sldId id="283" r:id="rId9"/>
    <p:sldId id="311" r:id="rId10"/>
    <p:sldId id="313" r:id="rId11"/>
    <p:sldId id="336" r:id="rId12"/>
    <p:sldId id="328" r:id="rId13"/>
    <p:sldId id="337" r:id="rId14"/>
    <p:sldId id="329" r:id="rId15"/>
    <p:sldId id="338" r:id="rId16"/>
    <p:sldId id="339" r:id="rId17"/>
    <p:sldId id="330" r:id="rId18"/>
    <p:sldId id="331" r:id="rId19"/>
    <p:sldId id="340" r:id="rId20"/>
    <p:sldId id="332" r:id="rId21"/>
    <p:sldId id="333" r:id="rId22"/>
    <p:sldId id="334" r:id="rId23"/>
    <p:sldId id="341" r:id="rId24"/>
    <p:sldId id="263" r:id="rId25"/>
    <p:sldId id="264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6CA9"/>
    <a:srgbClr val="EF76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82" autoAdjust="0"/>
    <p:restoredTop sz="94660"/>
  </p:normalViewPr>
  <p:slideViewPr>
    <p:cSldViewPr snapToGrid="0">
      <p:cViewPr varScale="1">
        <p:scale>
          <a:sx n="64" d="100"/>
          <a:sy n="64" d="100"/>
        </p:scale>
        <p:origin x="55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64D38-740B-4143-AC65-384A0440D0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125" y="455613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A52540-53B1-4F9A-9B57-DD1BD668A3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125" y="293528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180DFF-03B4-4196-AEBC-F9CD1C7475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09625" y="6492875"/>
            <a:ext cx="1781176" cy="365125"/>
          </a:xfrm>
        </p:spPr>
        <p:txBody>
          <a:bodyPr/>
          <a:lstStyle>
            <a:lvl1pPr algn="ctr">
              <a:defRPr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</a:lstStyle>
          <a:p>
            <a:fld id="{4879B3C3-A2A0-4934-8D45-F81E7FC5DA70}" type="datetimeFigureOut">
              <a:rPr lang="en-US" smtClean="0"/>
              <a:pPr/>
              <a:t>10/13/2019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6D8918-F756-45A3-8342-6B44516AB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81425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170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BCF33-50F6-4C0B-91CA-D89BE0BAD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EF762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51745E-8FCA-4EA6-AB27-B0974F861B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3724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7DFCB-2347-45B8-80C6-6A3E2C5E5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7663"/>
            <a:ext cx="10515600" cy="2852737"/>
          </a:xfrm>
        </p:spPr>
        <p:txBody>
          <a:bodyPr anchor="b"/>
          <a:lstStyle>
            <a:lvl1pPr>
              <a:defRPr sz="6000" b="1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03AC8B-4CA9-42A1-A6C9-418427F29F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22738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6669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A6206-7E00-4E1A-9030-004775DD1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446CA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409145-286A-4DC5-9DF3-DDF28A2E07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EA2F43-C806-4251-9FEF-543F7D8170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6395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DD938-CB1D-4FF7-B6FC-B15A521E9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>
                <a:solidFill>
                  <a:srgbClr val="446CA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9E4615-9ABA-49B8-954A-3BA8821419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0">
                <a:solidFill>
                  <a:srgbClr val="EF762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902FE8-A058-4671-A267-866CE5836C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E7361A-F08D-4094-8140-2D8B43E590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0">
                <a:solidFill>
                  <a:srgbClr val="EF762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69086B-1657-4B07-9A0F-FC426D961C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412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F7AAF-2BBF-4380-9A58-23F3D6D3F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3375"/>
            <a:ext cx="10515600" cy="1325563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6169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9540B-73CC-49AE-9C20-785089683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726281"/>
            <a:ext cx="3932237" cy="1600200"/>
          </a:xfrm>
        </p:spPr>
        <p:txBody>
          <a:bodyPr anchor="b">
            <a:normAutofit/>
          </a:bodyPr>
          <a:lstStyle>
            <a:lvl1pPr>
              <a:defRPr sz="4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6B6DD9-C579-4256-A53A-AB5E9E899F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0012" y="152638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3EEC68-B7AD-41A9-A7E2-A442FC8C66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0424" y="2428875"/>
            <a:ext cx="3932237" cy="397113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9926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EDUCATION: Subtitle, Bullets &amp; Memorable Statement Abo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524298" y="1714260"/>
            <a:ext cx="11152095" cy="4457940"/>
          </a:xfrm>
          <a:prstGeom prst="rect">
            <a:avLst/>
          </a:prstGeom>
        </p:spPr>
        <p:txBody>
          <a:bodyPr vert="horz" wrap="square" lIns="0" tIns="0">
            <a:normAutofit/>
          </a:bodyPr>
          <a:lstStyle>
            <a:lvl1pPr marL="230188" indent="-230188">
              <a:buClr>
                <a:srgbClr val="84A3C4"/>
              </a:buClr>
              <a:buFont typeface="Wingdings" charset="2"/>
              <a:buChar char="§"/>
              <a:defRPr sz="2100">
                <a:solidFill>
                  <a:srgbClr val="675C53"/>
                </a:solidFill>
                <a:latin typeface="Arial Narrow"/>
                <a:cs typeface="Arial Narrow"/>
              </a:defRPr>
            </a:lvl1pPr>
            <a:lvl2pPr marL="688975" indent="-231775">
              <a:buClr>
                <a:srgbClr val="84A3C4"/>
              </a:buClr>
              <a:buFont typeface="Lucida Grande"/>
              <a:buChar char="-"/>
              <a:defRPr sz="1800">
                <a:solidFill>
                  <a:srgbClr val="675C53"/>
                </a:solidFill>
                <a:latin typeface="Arial Narrow"/>
                <a:cs typeface="Arial Narrow"/>
              </a:defRPr>
            </a:lvl2pPr>
            <a:lvl3pPr marL="1085850" indent="-171450">
              <a:buClr>
                <a:srgbClr val="84A3C4"/>
              </a:buClr>
              <a:buFont typeface="Wingdings" charset="2"/>
              <a:buChar char="§"/>
              <a:defRPr sz="1800">
                <a:solidFill>
                  <a:srgbClr val="675C53"/>
                </a:solidFill>
                <a:latin typeface="Arial Narrow"/>
                <a:cs typeface="Arial Narrow"/>
              </a:defRPr>
            </a:lvl3pPr>
            <a:lvl4pPr marL="1600200" indent="-228600">
              <a:buFont typeface="Wingdings" charset="2"/>
              <a:buChar char="§"/>
              <a:defRPr sz="1600">
                <a:solidFill>
                  <a:srgbClr val="675C53"/>
                </a:solidFill>
                <a:latin typeface="Arial Narrow"/>
                <a:cs typeface="Arial Narrow"/>
              </a:defRPr>
            </a:lvl4pPr>
            <a:lvl5pPr marL="2057400" indent="-228600">
              <a:buFont typeface="Wingdings" charset="2"/>
              <a:buChar char="§"/>
              <a:defRPr sz="1600">
                <a:solidFill>
                  <a:srgbClr val="675C53"/>
                </a:solidFill>
                <a:latin typeface="Arial Narrow"/>
                <a:cs typeface="Arial Narrow"/>
              </a:defRPr>
            </a:lvl5pPr>
          </a:lstStyle>
          <a:p>
            <a:pPr lvl="0"/>
            <a:r>
              <a:rPr lang="en-US" dirty="0"/>
              <a:t>Bullet List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524297" y="381000"/>
            <a:ext cx="11152100" cy="360590"/>
          </a:xfrm>
          <a:prstGeom prst="rect">
            <a:avLst/>
          </a:prstGeom>
        </p:spPr>
        <p:txBody>
          <a:bodyPr vert="horz" lIns="0" tIns="0" anchor="t" anchorCtr="0">
            <a:noAutofit/>
          </a:bodyPr>
          <a:lstStyle>
            <a:lvl1pPr marL="0" indent="0">
              <a:buFontTx/>
              <a:buNone/>
              <a:defRPr sz="2800" b="1">
                <a:solidFill>
                  <a:srgbClr val="675C53"/>
                </a:solidFill>
                <a:latin typeface="Arial Narrow"/>
                <a:cs typeface="Arial Narrow"/>
              </a:defRPr>
            </a:lvl1pPr>
          </a:lstStyle>
          <a:p>
            <a:pPr lvl="0"/>
            <a:r>
              <a:rPr lang="en-US" dirty="0"/>
              <a:t>Slide Title Here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8"/>
          </p:nvPr>
        </p:nvSpPr>
        <p:spPr>
          <a:xfrm>
            <a:off x="11168879" y="6425504"/>
            <a:ext cx="502539" cy="223177"/>
          </a:xfrm>
          <a:prstGeom prst="rect">
            <a:avLst/>
          </a:prstGeom>
        </p:spPr>
        <p:txBody>
          <a:bodyPr/>
          <a:lstStyle/>
          <a:p>
            <a:fld id="{ADB55D63-6069-45C1-96C9-4578D14E2A96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508001" y="838200"/>
            <a:ext cx="11163417" cy="0"/>
          </a:xfrm>
          <a:prstGeom prst="line">
            <a:avLst/>
          </a:prstGeom>
          <a:ln>
            <a:solidFill>
              <a:srgbClr val="7BAFD4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578692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DUCATION: Subtitle, Bullets &amp; Memorable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6291" y="6359952"/>
            <a:ext cx="12192000" cy="498048"/>
          </a:xfrm>
          <a:prstGeom prst="rect">
            <a:avLst/>
          </a:prstGeom>
          <a:solidFill>
            <a:srgbClr val="57A0D3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524298" y="1128012"/>
            <a:ext cx="11152095" cy="4452518"/>
          </a:xfrm>
          <a:prstGeom prst="rect">
            <a:avLst/>
          </a:prstGeom>
        </p:spPr>
        <p:txBody>
          <a:bodyPr vert="horz" wrap="square" lIns="0" tIns="0">
            <a:normAutofit/>
          </a:bodyPr>
          <a:lstStyle>
            <a:lvl1pPr marL="230188" indent="-230188">
              <a:buClr>
                <a:srgbClr val="84A3C4"/>
              </a:buClr>
              <a:buFont typeface="Wingdings" charset="2"/>
              <a:buChar char="§"/>
              <a:defRPr sz="2100">
                <a:solidFill>
                  <a:srgbClr val="675C53"/>
                </a:solidFill>
                <a:latin typeface="Arial Narrow"/>
                <a:cs typeface="Arial Narrow"/>
              </a:defRPr>
            </a:lvl1pPr>
            <a:lvl2pPr marL="688975" indent="-231775">
              <a:buClr>
                <a:srgbClr val="84A3C4"/>
              </a:buClr>
              <a:buFont typeface="Lucida Grande"/>
              <a:buChar char="-"/>
              <a:defRPr sz="1800">
                <a:solidFill>
                  <a:srgbClr val="675C53"/>
                </a:solidFill>
                <a:latin typeface="Arial Narrow"/>
                <a:cs typeface="Arial Narrow"/>
              </a:defRPr>
            </a:lvl2pPr>
            <a:lvl3pPr marL="1085850" indent="-171450">
              <a:buClr>
                <a:srgbClr val="84A3C4"/>
              </a:buClr>
              <a:buFont typeface="Wingdings" charset="2"/>
              <a:buChar char="§"/>
              <a:defRPr sz="1800">
                <a:solidFill>
                  <a:srgbClr val="675C53"/>
                </a:solidFill>
                <a:latin typeface="Arial Narrow"/>
                <a:cs typeface="Arial Narrow"/>
              </a:defRPr>
            </a:lvl3pPr>
            <a:lvl4pPr marL="1600200" indent="-228600">
              <a:buFont typeface="Wingdings" charset="2"/>
              <a:buChar char="§"/>
              <a:defRPr sz="1600">
                <a:solidFill>
                  <a:srgbClr val="675C53"/>
                </a:solidFill>
                <a:latin typeface="Arial Narrow"/>
                <a:cs typeface="Arial Narrow"/>
              </a:defRPr>
            </a:lvl4pPr>
            <a:lvl5pPr marL="2057400" indent="-228600">
              <a:buFont typeface="Wingdings" charset="2"/>
              <a:buChar char="§"/>
              <a:defRPr sz="1600">
                <a:solidFill>
                  <a:srgbClr val="675C53"/>
                </a:solidFill>
                <a:latin typeface="Arial Narrow"/>
                <a:cs typeface="Arial Narrow"/>
              </a:defRPr>
            </a:lvl5pPr>
          </a:lstStyle>
          <a:p>
            <a:pPr lvl="0"/>
            <a:r>
              <a:rPr lang="en-US" dirty="0"/>
              <a:t>Bullet List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524297" y="381000"/>
            <a:ext cx="11152100" cy="360590"/>
          </a:xfrm>
          <a:prstGeom prst="rect">
            <a:avLst/>
          </a:prstGeom>
        </p:spPr>
        <p:txBody>
          <a:bodyPr vert="horz" lIns="0" tIns="0" anchor="t" anchorCtr="0">
            <a:noAutofit/>
          </a:bodyPr>
          <a:lstStyle>
            <a:lvl1pPr marL="0" indent="0">
              <a:buFontTx/>
              <a:buNone/>
              <a:defRPr sz="2800" b="1">
                <a:solidFill>
                  <a:srgbClr val="675C53"/>
                </a:solidFill>
                <a:latin typeface="Arial Narrow"/>
                <a:cs typeface="Arial Narrow"/>
              </a:defRPr>
            </a:lvl1pPr>
          </a:lstStyle>
          <a:p>
            <a:pPr lvl="0"/>
            <a:r>
              <a:rPr lang="en-US" dirty="0"/>
              <a:t>Slide Title Here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8"/>
          </p:nvPr>
        </p:nvSpPr>
        <p:spPr>
          <a:xfrm>
            <a:off x="11309097" y="6524655"/>
            <a:ext cx="502539" cy="223177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ADB55D63-6069-45C1-96C9-4578D14E2A9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508001" y="838200"/>
            <a:ext cx="11163417" cy="0"/>
          </a:xfrm>
          <a:prstGeom prst="line">
            <a:avLst/>
          </a:prstGeom>
          <a:ln>
            <a:solidFill>
              <a:srgbClr val="7BAFD4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317361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EDCF34-004C-456C-9BDC-5624160F6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581ABF-A750-49FF-8810-DD600F2792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56D40D-2D40-461D-B00C-2F78B6DC16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9B3C3-A2A0-4934-8D45-F81E7FC5DA70}" type="datetimeFigureOut">
              <a:rPr lang="en-US" smtClean="0"/>
              <a:t>10/13/2019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0E22F0-B9BE-420C-9E14-F7F65D1864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24353A-0FC2-41A2-9A6D-0536EC4CBC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F5B29-BEA2-46CF-8969-A9D44B5BC6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35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7" r:id="rId7"/>
    <p:sldLayoutId id="2147483658" r:id="rId8"/>
    <p:sldLayoutId id="214748365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creativecommons.org/licenses/by/4.0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CFA59C6-DE14-46FA-80F6-A541DFAE64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328021"/>
            <a:ext cx="9144000" cy="238760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Welcome!</a:t>
            </a:r>
            <a:br>
              <a:rPr lang="en-US" dirty="0"/>
            </a:br>
            <a:br>
              <a:rPr lang="en-US" dirty="0"/>
            </a:br>
            <a:r>
              <a:rPr lang="en-US" dirty="0"/>
              <a:t>While you are waiting for the session to begin, please think about what worries you most about supporting enterprise applications at your institution.</a:t>
            </a:r>
          </a:p>
        </p:txBody>
      </p:sp>
    </p:spTree>
    <p:extLst>
      <p:ext uri="{BB962C8B-B14F-4D97-AF65-F5344CB8AC3E}">
        <p14:creationId xmlns:p14="http://schemas.microsoft.com/office/powerpoint/2010/main" val="2652680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524297" y="1164192"/>
            <a:ext cx="11152095" cy="445794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4000" dirty="0"/>
              <a:t>Connective Tissue</a:t>
            </a:r>
          </a:p>
          <a:p>
            <a:pPr lvl="2"/>
            <a:r>
              <a:rPr lang="en-US" sz="2900" dirty="0"/>
              <a:t>Workflow</a:t>
            </a:r>
          </a:p>
          <a:p>
            <a:pPr lvl="2"/>
            <a:r>
              <a:rPr lang="en-US" sz="2900" dirty="0"/>
              <a:t>Master Data Management</a:t>
            </a:r>
          </a:p>
          <a:p>
            <a:pPr lvl="2"/>
            <a:r>
              <a:rPr lang="en-US" sz="2900" dirty="0"/>
              <a:t>Data Warehouse</a:t>
            </a:r>
          </a:p>
          <a:p>
            <a:pPr lvl="2"/>
            <a:r>
              <a:rPr lang="en-US" sz="4400" dirty="0">
                <a:highlight>
                  <a:srgbClr val="FFFF00"/>
                </a:highlight>
              </a:rPr>
              <a:t>Data Integration</a:t>
            </a:r>
            <a:endParaRPr lang="en-US" sz="37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What Holds the “Layers” Together?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DB55D63-6069-45C1-96C9-4578D14E2A9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5115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082DE-561C-4FD6-B5FF-ECEE4344E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this look like at your institution?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16AF44-CEA5-4D69-A3DD-C086BD6BDE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 Hoc</a:t>
            </a:r>
          </a:p>
          <a:p>
            <a:r>
              <a:rPr lang="en-US" dirty="0"/>
              <a:t>Semi-Organized</a:t>
            </a:r>
          </a:p>
          <a:p>
            <a:r>
              <a:rPr lang="en-US" dirty="0"/>
              <a:t>Consistent, Standard Approach</a:t>
            </a:r>
          </a:p>
        </p:txBody>
      </p:sp>
    </p:spTree>
    <p:extLst>
      <p:ext uri="{BB962C8B-B14F-4D97-AF65-F5344CB8AC3E}">
        <p14:creationId xmlns:p14="http://schemas.microsoft.com/office/powerpoint/2010/main" val="38572855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453CA-A674-4D5E-A329-D0D7CB979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6220"/>
            <a:ext cx="10515600" cy="1325563"/>
          </a:xfrm>
        </p:spPr>
        <p:txBody>
          <a:bodyPr/>
          <a:lstStyle/>
          <a:p>
            <a:r>
              <a:rPr lang="en-US" dirty="0"/>
              <a:t>What does this typically look like?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914EBC-A653-47E1-895D-894C6AC326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155" y="1163277"/>
            <a:ext cx="6828183" cy="5126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289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972A026-0B2E-46A2-A783-2F1218576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5400" dirty="0"/>
              <a:t>What is the cost of your approach? </a:t>
            </a:r>
          </a:p>
        </p:txBody>
      </p:sp>
    </p:spTree>
    <p:extLst>
      <p:ext uri="{BB962C8B-B14F-4D97-AF65-F5344CB8AC3E}">
        <p14:creationId xmlns:p14="http://schemas.microsoft.com/office/powerpoint/2010/main" val="19272490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4"/>
          </p:nvPr>
        </p:nvSpPr>
        <p:spPr>
          <a:xfrm>
            <a:off x="3393281" y="1571625"/>
            <a:ext cx="4243388" cy="4451350"/>
          </a:xfrm>
        </p:spPr>
        <p:txBody>
          <a:bodyPr>
            <a:normAutofit/>
          </a:bodyPr>
          <a:lstStyle/>
          <a:p>
            <a:endParaRPr lang="en-US" sz="3200" dirty="0"/>
          </a:p>
          <a:p>
            <a:endParaRPr lang="en-US" sz="32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524297" y="0"/>
            <a:ext cx="11152100" cy="741590"/>
          </a:xfrm>
        </p:spPr>
        <p:txBody>
          <a:bodyPr/>
          <a:lstStyle/>
          <a:p>
            <a:r>
              <a:rPr lang="en-US" dirty="0"/>
              <a:t>	</a:t>
            </a:r>
            <a:br>
              <a:rPr lang="en-US" dirty="0"/>
            </a:br>
            <a:r>
              <a:rPr lang="en-US" dirty="0"/>
              <a:t>The Cost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>
          <a:xfrm>
            <a:off x="11309350" y="6524625"/>
            <a:ext cx="501650" cy="223838"/>
          </a:xfrm>
        </p:spPr>
        <p:txBody>
          <a:bodyPr/>
          <a:lstStyle/>
          <a:p>
            <a:fld id="{ADB55D63-6069-45C1-96C9-4578D14E2A96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D6FB3C6-5DEC-45B8-A4F4-0D4FAF919E09}"/>
              </a:ext>
            </a:extLst>
          </p:cNvPr>
          <p:cNvSpPr txBox="1"/>
          <p:nvPr/>
        </p:nvSpPr>
        <p:spPr>
          <a:xfrm>
            <a:off x="705678" y="1222513"/>
            <a:ext cx="10803835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Estimated time to build an integration (flat file or web service)			4 weeks</a:t>
            </a:r>
          </a:p>
          <a:p>
            <a:r>
              <a:rPr lang="en-US" sz="2200" dirty="0"/>
              <a:t>Estimated additional time to coordinate testing					2 weeks</a:t>
            </a:r>
          </a:p>
          <a:p>
            <a:r>
              <a:rPr lang="en-US" sz="2200" dirty="0"/>
              <a:t>Average cost of a developer (salary, benefits, non-payroll expenses)	             $125,000</a:t>
            </a:r>
          </a:p>
          <a:p>
            <a:endParaRPr lang="en-US" sz="2200" dirty="0"/>
          </a:p>
          <a:p>
            <a:r>
              <a:rPr lang="en-US" sz="2200" dirty="0"/>
              <a:t>The cost of a single integration							$14,400</a:t>
            </a:r>
          </a:p>
          <a:p>
            <a:r>
              <a:rPr lang="en-US" sz="2200" dirty="0"/>
              <a:t>The number of integrations one developer can complete in a year	        	       8</a:t>
            </a:r>
          </a:p>
          <a:p>
            <a:endParaRPr lang="en-US" sz="2200" dirty="0"/>
          </a:p>
          <a:p>
            <a:r>
              <a:rPr lang="en-US" sz="2200" dirty="0"/>
              <a:t>The cost of establishing 80 interfaces in one year			           $1,250,000</a:t>
            </a:r>
          </a:p>
          <a:p>
            <a:r>
              <a:rPr lang="en-US" sz="2200" dirty="0"/>
              <a:t>The number of developers needed						     10</a:t>
            </a:r>
          </a:p>
          <a:p>
            <a:endParaRPr lang="en-US" sz="2200" dirty="0"/>
          </a:p>
          <a:p>
            <a:r>
              <a:rPr lang="en-US" sz="3600" b="1" dirty="0"/>
              <a:t>Reputation Loss:  IT can’t get things done!</a:t>
            </a:r>
            <a:endParaRPr lang="en-US" sz="2200" b="1" dirty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7136633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972A026-0B2E-46A2-A783-2F1218576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5400" dirty="0"/>
              <a:t>How can you build capacity?</a:t>
            </a:r>
          </a:p>
        </p:txBody>
      </p:sp>
    </p:spTree>
    <p:extLst>
      <p:ext uri="{BB962C8B-B14F-4D97-AF65-F5344CB8AC3E}">
        <p14:creationId xmlns:p14="http://schemas.microsoft.com/office/powerpoint/2010/main" val="26304467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082DE-561C-4FD6-B5FF-ECEE4344E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this look like at your institution?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16AF44-CEA5-4D69-A3DD-C086BD6BDE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More staff	</a:t>
            </a:r>
          </a:p>
          <a:p>
            <a:r>
              <a:rPr lang="en-US" dirty="0"/>
              <a:t>Charge Customers</a:t>
            </a:r>
          </a:p>
          <a:p>
            <a:r>
              <a:rPr lang="en-US" dirty="0"/>
              <a:t>Ration access to data</a:t>
            </a:r>
          </a:p>
          <a:p>
            <a:r>
              <a:rPr lang="en-US" dirty="0"/>
              <a:t>Use New Tools</a:t>
            </a:r>
          </a:p>
        </p:txBody>
      </p:sp>
    </p:spTree>
    <p:extLst>
      <p:ext uri="{BB962C8B-B14F-4D97-AF65-F5344CB8AC3E}">
        <p14:creationId xmlns:p14="http://schemas.microsoft.com/office/powerpoint/2010/main" val="2170376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4"/>
          </p:nvPr>
        </p:nvSpPr>
        <p:spPr>
          <a:xfrm>
            <a:off x="3393281" y="1571625"/>
            <a:ext cx="4243388" cy="4451350"/>
          </a:xfrm>
        </p:spPr>
        <p:txBody>
          <a:bodyPr>
            <a:normAutofit/>
          </a:bodyPr>
          <a:lstStyle/>
          <a:p>
            <a:endParaRPr lang="en-US" sz="3200" dirty="0"/>
          </a:p>
          <a:p>
            <a:endParaRPr lang="en-US" sz="32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524297" y="0"/>
            <a:ext cx="11152100" cy="741590"/>
          </a:xfrm>
        </p:spPr>
        <p:txBody>
          <a:bodyPr/>
          <a:lstStyle/>
          <a:p>
            <a:r>
              <a:rPr lang="en-US" dirty="0"/>
              <a:t>	</a:t>
            </a:r>
            <a:br>
              <a:rPr lang="en-US" dirty="0"/>
            </a:br>
            <a:r>
              <a:rPr lang="en-US" dirty="0"/>
              <a:t>How can you build capacity?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>
          <a:xfrm>
            <a:off x="11309350" y="6524625"/>
            <a:ext cx="501650" cy="223838"/>
          </a:xfrm>
        </p:spPr>
        <p:txBody>
          <a:bodyPr/>
          <a:lstStyle/>
          <a:p>
            <a:fld id="{ADB55D63-6069-45C1-96C9-4578D14E2A96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D6FB3C6-5DEC-45B8-A4F4-0D4FAF919E09}"/>
              </a:ext>
            </a:extLst>
          </p:cNvPr>
          <p:cNvSpPr txBox="1"/>
          <p:nvPr/>
        </p:nvSpPr>
        <p:spPr>
          <a:xfrm>
            <a:off x="705678" y="1222513"/>
            <a:ext cx="1080383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Using integration tools to build capacity</a:t>
            </a:r>
          </a:p>
          <a:p>
            <a:endParaRPr lang="en-US" sz="2200" dirty="0"/>
          </a:p>
          <a:p>
            <a:r>
              <a:rPr lang="en-US" sz="2200" dirty="0"/>
              <a:t>Modern integration tools like Dell Boomi, Mulesoft, Informatica and other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Allow the creation of standard objects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Enables the objects to be dragged and dropped to create an integration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Providing the capability for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200" dirty="0"/>
              <a:t>Data transformation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200" dirty="0"/>
              <a:t>Scheduling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200" dirty="0"/>
              <a:t>Error monitoring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200" dirty="0"/>
              <a:t>Notifications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200" dirty="0"/>
              <a:t>Emailed results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sz="2200" dirty="0"/>
          </a:p>
          <a:p>
            <a:r>
              <a:rPr lang="en-US" sz="2200" dirty="0"/>
              <a:t>Cuts development time in half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6379421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4"/>
          </p:nvPr>
        </p:nvSpPr>
        <p:spPr>
          <a:xfrm>
            <a:off x="3393281" y="1571625"/>
            <a:ext cx="4243388" cy="4451350"/>
          </a:xfrm>
        </p:spPr>
        <p:txBody>
          <a:bodyPr>
            <a:normAutofit/>
          </a:bodyPr>
          <a:lstStyle/>
          <a:p>
            <a:endParaRPr lang="en-US" sz="3200" dirty="0"/>
          </a:p>
          <a:p>
            <a:endParaRPr lang="en-US" sz="32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524297" y="0"/>
            <a:ext cx="11152100" cy="741590"/>
          </a:xfrm>
        </p:spPr>
        <p:txBody>
          <a:bodyPr/>
          <a:lstStyle/>
          <a:p>
            <a:r>
              <a:rPr lang="en-US" dirty="0"/>
              <a:t>	</a:t>
            </a:r>
            <a:br>
              <a:rPr lang="en-US" dirty="0"/>
            </a:br>
            <a:r>
              <a:rPr lang="en-US" dirty="0"/>
              <a:t>Product Selection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>
          <a:xfrm>
            <a:off x="11309350" y="6524625"/>
            <a:ext cx="501650" cy="223838"/>
          </a:xfrm>
        </p:spPr>
        <p:txBody>
          <a:bodyPr/>
          <a:lstStyle/>
          <a:p>
            <a:fld id="{ADB55D63-6069-45C1-96C9-4578D14E2A96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D6FB3C6-5DEC-45B8-A4F4-0D4FAF919E09}"/>
              </a:ext>
            </a:extLst>
          </p:cNvPr>
          <p:cNvSpPr txBox="1"/>
          <p:nvPr/>
        </p:nvSpPr>
        <p:spPr>
          <a:xfrm>
            <a:off x="705678" y="1222513"/>
            <a:ext cx="10803835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Evaluating the Products: Recommended Practices</a:t>
            </a:r>
          </a:p>
          <a:p>
            <a:pPr lvl="1"/>
            <a:endParaRPr lang="en-US" sz="22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Engage your best/lead developers in the product selection process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Ask them to list the features they need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Identify and research products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200" dirty="0"/>
              <a:t>Consult with your peers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200" dirty="0"/>
              <a:t>Ask Gartner and Forrester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Select 3 or 4 products for evaluation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Work with vendors to establish a sandbox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Ask developers to recreate an existing integration on each tool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Evaluate the results</a:t>
            </a:r>
          </a:p>
          <a:p>
            <a:pPr lvl="1"/>
            <a:endParaRPr lang="en-US" sz="2200" dirty="0"/>
          </a:p>
          <a:p>
            <a:pPr algn="ctr"/>
            <a:r>
              <a:rPr lang="en-US" sz="2200" b="1" dirty="0"/>
              <a:t>This takes time!!!</a:t>
            </a:r>
          </a:p>
        </p:txBody>
      </p:sp>
    </p:spTree>
    <p:extLst>
      <p:ext uri="{BB962C8B-B14F-4D97-AF65-F5344CB8AC3E}">
        <p14:creationId xmlns:p14="http://schemas.microsoft.com/office/powerpoint/2010/main" val="26573499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082DE-561C-4FD6-B5FF-ECEE4344E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922" y="2472220"/>
            <a:ext cx="10515600" cy="1325563"/>
          </a:xfrm>
        </p:spPr>
        <p:txBody>
          <a:bodyPr/>
          <a:lstStyle/>
          <a:p>
            <a:r>
              <a:rPr lang="en-US" dirty="0"/>
              <a:t>Do you experience difficulties with tool adoption?  How do you tackle this hurdle?</a:t>
            </a:r>
          </a:p>
        </p:txBody>
      </p:sp>
    </p:spTree>
    <p:extLst>
      <p:ext uri="{BB962C8B-B14F-4D97-AF65-F5344CB8AC3E}">
        <p14:creationId xmlns:p14="http://schemas.microsoft.com/office/powerpoint/2010/main" val="2887676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515F1-A912-4928-87F0-1BCD1B1A6C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How to Reduce THE BURDEN OF INFORMATION SHARING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9E0EE9-0655-42A9-8455-EF00DEF1FB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125" y="3186907"/>
            <a:ext cx="9144000" cy="1984700"/>
          </a:xfrm>
        </p:spPr>
        <p:txBody>
          <a:bodyPr/>
          <a:lstStyle/>
          <a:p>
            <a:r>
              <a:rPr lang="en-US" dirty="0"/>
              <a:t>Building Capacity to Meet Data Sharing Demands Using Integration Tools</a:t>
            </a:r>
          </a:p>
          <a:p>
            <a:endParaRPr lang="en-US" dirty="0"/>
          </a:p>
          <a:p>
            <a:r>
              <a:rPr lang="en-US" dirty="0"/>
              <a:t>Fran Dykstra</a:t>
            </a:r>
          </a:p>
        </p:txBody>
      </p:sp>
    </p:spTree>
    <p:extLst>
      <p:ext uri="{BB962C8B-B14F-4D97-AF65-F5344CB8AC3E}">
        <p14:creationId xmlns:p14="http://schemas.microsoft.com/office/powerpoint/2010/main" val="34262240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4"/>
          </p:nvPr>
        </p:nvSpPr>
        <p:spPr>
          <a:xfrm>
            <a:off x="3393281" y="1571625"/>
            <a:ext cx="4243388" cy="4451350"/>
          </a:xfrm>
        </p:spPr>
        <p:txBody>
          <a:bodyPr>
            <a:normAutofit/>
          </a:bodyPr>
          <a:lstStyle/>
          <a:p>
            <a:endParaRPr lang="en-US" sz="3200" dirty="0"/>
          </a:p>
          <a:p>
            <a:endParaRPr lang="en-US" sz="32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524297" y="0"/>
            <a:ext cx="11152100" cy="741590"/>
          </a:xfrm>
        </p:spPr>
        <p:txBody>
          <a:bodyPr/>
          <a:lstStyle/>
          <a:p>
            <a:r>
              <a:rPr lang="en-US" dirty="0"/>
              <a:t>	</a:t>
            </a:r>
            <a:br>
              <a:rPr lang="en-US" dirty="0"/>
            </a:br>
            <a:r>
              <a:rPr lang="en-US" dirty="0"/>
              <a:t>Tool Adoption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>
          <a:xfrm>
            <a:off x="11309350" y="6524625"/>
            <a:ext cx="501650" cy="223838"/>
          </a:xfrm>
        </p:spPr>
        <p:txBody>
          <a:bodyPr/>
          <a:lstStyle/>
          <a:p>
            <a:fld id="{ADB55D63-6069-45C1-96C9-4578D14E2A96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D6FB3C6-5DEC-45B8-A4F4-0D4FAF919E09}"/>
              </a:ext>
            </a:extLst>
          </p:cNvPr>
          <p:cNvSpPr txBox="1"/>
          <p:nvPr/>
        </p:nvSpPr>
        <p:spPr>
          <a:xfrm>
            <a:off x="705678" y="1222513"/>
            <a:ext cx="10803835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The Biggest Challenges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Conquering the learning curve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Getting traction</a:t>
            </a:r>
          </a:p>
          <a:p>
            <a:endParaRPr lang="en-US" sz="2200" dirty="0"/>
          </a:p>
          <a:p>
            <a:r>
              <a:rPr lang="en-US" sz="2200" b="1" dirty="0"/>
              <a:t>Some Strategies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Find one or more champions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Reward early successes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Engage your over-achievers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Create a buddy system to allow developers to help each other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Don’t limit tool training and use to developers; business analysts can use these tools too.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Establish design planning sessions to help developers select the most efficient approach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/>
          </a:p>
          <a:p>
            <a:pPr algn="ctr"/>
            <a:r>
              <a:rPr lang="en-US" sz="2200" dirty="0"/>
              <a:t>TIP:  THE DEVELOPERS WHO PARTICIPATED IN PRODUCT EVALUATIONS MAY BECOME YOUR TOOL EXPERTS AND CHAMPIONS!!!</a:t>
            </a:r>
          </a:p>
          <a:p>
            <a:endParaRPr lang="en-US" sz="2200" dirty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5397769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4"/>
          </p:nvPr>
        </p:nvSpPr>
        <p:spPr>
          <a:xfrm>
            <a:off x="3393281" y="1571625"/>
            <a:ext cx="4243388" cy="4451350"/>
          </a:xfrm>
        </p:spPr>
        <p:txBody>
          <a:bodyPr>
            <a:normAutofit/>
          </a:bodyPr>
          <a:lstStyle/>
          <a:p>
            <a:endParaRPr lang="en-US" sz="3200" dirty="0"/>
          </a:p>
          <a:p>
            <a:endParaRPr lang="en-US" sz="32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524297" y="0"/>
            <a:ext cx="11152100" cy="741590"/>
          </a:xfrm>
        </p:spPr>
        <p:txBody>
          <a:bodyPr/>
          <a:lstStyle/>
          <a:p>
            <a:r>
              <a:rPr lang="en-US" dirty="0"/>
              <a:t>	</a:t>
            </a:r>
            <a:br>
              <a:rPr lang="en-US" dirty="0"/>
            </a:br>
            <a:r>
              <a:rPr lang="en-US" dirty="0"/>
              <a:t>Preliminary Results at UNC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>
          <a:xfrm>
            <a:off x="11309350" y="6524625"/>
            <a:ext cx="501650" cy="223838"/>
          </a:xfrm>
        </p:spPr>
        <p:txBody>
          <a:bodyPr/>
          <a:lstStyle/>
          <a:p>
            <a:fld id="{ADB55D63-6069-45C1-96C9-4578D14E2A96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D6FB3C6-5DEC-45B8-A4F4-0D4FAF919E09}"/>
              </a:ext>
            </a:extLst>
          </p:cNvPr>
          <p:cNvSpPr txBox="1"/>
          <p:nvPr/>
        </p:nvSpPr>
        <p:spPr>
          <a:xfrm>
            <a:off x="705678" y="1222513"/>
            <a:ext cx="1080383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The first integrations were completed within 2 months of purchasing the tool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A third of team members have completed training and created integrations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Integration projects are taking half the time of traditional development methods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The product pays for itself in terms of productivity improvements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80 new interfaces in the first year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329074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4"/>
          </p:nvPr>
        </p:nvSpPr>
        <p:spPr>
          <a:xfrm>
            <a:off x="3393281" y="1571625"/>
            <a:ext cx="4243388" cy="4451350"/>
          </a:xfrm>
        </p:spPr>
        <p:txBody>
          <a:bodyPr>
            <a:normAutofit/>
          </a:bodyPr>
          <a:lstStyle/>
          <a:p>
            <a:endParaRPr lang="en-US" sz="3200" dirty="0"/>
          </a:p>
          <a:p>
            <a:endParaRPr lang="en-US" sz="32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524297" y="0"/>
            <a:ext cx="11152100" cy="741590"/>
          </a:xfrm>
        </p:spPr>
        <p:txBody>
          <a:bodyPr/>
          <a:lstStyle/>
          <a:p>
            <a:r>
              <a:rPr lang="en-US" dirty="0"/>
              <a:t>	</a:t>
            </a:r>
            <a:br>
              <a:rPr lang="en-US" dirty="0"/>
            </a:br>
            <a:r>
              <a:rPr lang="en-US" dirty="0"/>
              <a:t>Representative Projects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>
          <a:xfrm>
            <a:off x="11309350" y="6524625"/>
            <a:ext cx="501650" cy="223838"/>
          </a:xfrm>
        </p:spPr>
        <p:txBody>
          <a:bodyPr/>
          <a:lstStyle/>
          <a:p>
            <a:fld id="{ADB55D63-6069-45C1-96C9-4578D14E2A96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D6FB3C6-5DEC-45B8-A4F4-0D4FAF919E09}"/>
              </a:ext>
            </a:extLst>
          </p:cNvPr>
          <p:cNvSpPr txBox="1"/>
          <p:nvPr/>
        </p:nvSpPr>
        <p:spPr>
          <a:xfrm>
            <a:off x="705678" y="1222513"/>
            <a:ext cx="10803835" cy="695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30 new web services built to enable UNC Chapel Hill to participate in a University of North Carolina system online course initiative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Data feeds to Teamworks enable class and tutoring schedules to be uploaded to an application that manages student athlete’s schedules.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A medical school request for data feeds to a new budgeting system was completed two months ahead of schedule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968624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972A026-0B2E-46A2-A783-2F1218576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5400" dirty="0"/>
              <a:t>What strategies have worked for you?</a:t>
            </a:r>
          </a:p>
        </p:txBody>
      </p:sp>
    </p:spTree>
    <p:extLst>
      <p:ext uri="{BB962C8B-B14F-4D97-AF65-F5344CB8AC3E}">
        <p14:creationId xmlns:p14="http://schemas.microsoft.com/office/powerpoint/2010/main" val="10572767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1C3572A-5D97-4C60-AF84-B037BA495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882" y="779539"/>
            <a:ext cx="8440392" cy="85725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sz="4900" dirty="0">
                <a:solidFill>
                  <a:srgbClr val="446CA9"/>
                </a:solidFill>
              </a:rPr>
              <a:t>Session Evaluations</a:t>
            </a:r>
            <a:br>
              <a:rPr lang="en-US" sz="2800" dirty="0"/>
            </a:br>
            <a:r>
              <a:rPr lang="en-US" sz="2200" dirty="0"/>
              <a:t>There are two ways to access the session and presenter evaluations:</a:t>
            </a:r>
            <a:endParaRPr lang="en-US" sz="2000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F63C15D-E3EE-4E83-86CD-78BCCCB0CF70}"/>
              </a:ext>
            </a:extLst>
          </p:cNvPr>
          <p:cNvSpPr txBox="1">
            <a:spLocks/>
          </p:cNvSpPr>
          <p:nvPr/>
        </p:nvSpPr>
        <p:spPr>
          <a:xfrm>
            <a:off x="1000387" y="2350169"/>
            <a:ext cx="7547810" cy="312821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>
                <a:solidFill>
                  <a:srgbClr val="446CA9"/>
                </a:solidFill>
              </a:rPr>
              <a:t>1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4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4000" dirty="0">
                <a:solidFill>
                  <a:srgbClr val="446CA9"/>
                </a:solidFill>
              </a:rPr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F91365-6C53-48AF-BE7B-1DA5CEB68C5A}"/>
              </a:ext>
            </a:extLst>
          </p:cNvPr>
          <p:cNvSpPr txBox="1"/>
          <p:nvPr/>
        </p:nvSpPr>
        <p:spPr>
          <a:xfrm>
            <a:off x="1534491" y="3819782"/>
            <a:ext cx="29572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From the mobile app, click on the session you want from the schedule &gt; then scroll down or click on the associated resources &gt; and the </a:t>
            </a:r>
            <a:r>
              <a:rPr lang="en-US" sz="1600" dirty="0">
                <a:solidFill>
                  <a:srgbClr val="446CA9"/>
                </a:solidFill>
              </a:rPr>
              <a:t>evaluation </a:t>
            </a:r>
            <a:r>
              <a:rPr lang="en-US" sz="1600" dirty="0"/>
              <a:t>will pop up in the list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D61638-B65C-4C26-A662-6F5DAE2846BE}"/>
              </a:ext>
            </a:extLst>
          </p:cNvPr>
          <p:cNvSpPr txBox="1"/>
          <p:nvPr/>
        </p:nvSpPr>
        <p:spPr>
          <a:xfrm>
            <a:off x="1556793" y="2585930"/>
            <a:ext cx="27717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In the online agenda, click on the “</a:t>
            </a:r>
            <a:r>
              <a:rPr lang="en-US" sz="1600" dirty="0">
                <a:solidFill>
                  <a:srgbClr val="446CA9"/>
                </a:solidFill>
              </a:rPr>
              <a:t>Evaluate Session</a:t>
            </a:r>
            <a:r>
              <a:rPr lang="en-US" sz="1600" dirty="0"/>
              <a:t>” link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FFA51A-01BE-4644-9E4E-BA94589580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3158" y="1879398"/>
            <a:ext cx="5518484" cy="141727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C543409-459F-4B50-B554-E9347D57F7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3158" y="3462565"/>
            <a:ext cx="5519942" cy="2232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2071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F63C15D-E3EE-4E83-86CD-78BCCCB0CF70}"/>
              </a:ext>
            </a:extLst>
          </p:cNvPr>
          <p:cNvSpPr txBox="1">
            <a:spLocks/>
          </p:cNvSpPr>
          <p:nvPr/>
        </p:nvSpPr>
        <p:spPr>
          <a:xfrm>
            <a:off x="1000387" y="2350169"/>
            <a:ext cx="10542256" cy="354704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4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AE11AD9-3FAE-4C30-9924-7763A4C48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726281"/>
            <a:ext cx="8424529" cy="1600200"/>
          </a:xfrm>
        </p:spPr>
        <p:txBody>
          <a:bodyPr/>
          <a:lstStyle/>
          <a:p>
            <a:r>
              <a:rPr lang="en-US" dirty="0">
                <a:solidFill>
                  <a:srgbClr val="446CA9"/>
                </a:solidFill>
              </a:rPr>
              <a:t>Contact Information </a:t>
            </a:r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38EE60F3-6297-4CF1-8A00-FC6F94263BD9}"/>
              </a:ext>
            </a:extLst>
          </p:cNvPr>
          <p:cNvSpPr txBox="1">
            <a:spLocks/>
          </p:cNvSpPr>
          <p:nvPr/>
        </p:nvSpPr>
        <p:spPr>
          <a:xfrm>
            <a:off x="1303420" y="5943464"/>
            <a:ext cx="9316454" cy="76304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/>
              <a:t>NOTE: This presentation leaves copyright of the content to the presenter. Unless otherwise noted in the materials, uploaded content carries the </a:t>
            </a:r>
            <a:r>
              <a:rPr lang="en-US" sz="1200" dirty="0">
                <a:hlinkClick r:id="rId2"/>
              </a:rPr>
              <a:t>Creative Commons Attribution 4.0 International (CC BY 4.0), </a:t>
            </a:r>
            <a:r>
              <a:rPr lang="en-US" sz="1200" dirty="0"/>
              <a:t>which grants usage to the general public, with appropriate credit to the author.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BEE71080-E299-491A-86DA-498A98AD26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0424" y="2428875"/>
            <a:ext cx="8424529" cy="3177841"/>
          </a:xfrm>
        </p:spPr>
        <p:txBody>
          <a:bodyPr/>
          <a:lstStyle/>
          <a:p>
            <a:r>
              <a:rPr lang="en-US" dirty="0"/>
              <a:t>Fran Dykstra</a:t>
            </a:r>
          </a:p>
          <a:p>
            <a:r>
              <a:rPr lang="en-US" dirty="0"/>
              <a:t>Consultant</a:t>
            </a:r>
          </a:p>
          <a:p>
            <a:r>
              <a:rPr lang="en-US" dirty="0"/>
              <a:t>Washington University</a:t>
            </a:r>
          </a:p>
          <a:p>
            <a:r>
              <a:rPr lang="en-US" dirty="0"/>
              <a:t>St. Louis, MO</a:t>
            </a:r>
          </a:p>
          <a:p>
            <a:r>
              <a:rPr lang="en-US" dirty="0"/>
              <a:t>EMAIL:  frandykstra@gmail.com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263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F7797-2E73-4B9C-A770-36095338F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Me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7A87B9-ACB0-4E41-9C24-0B5B537CDA5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5600" cy="4867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Associate Vice Chancellor Enterprise Applications – Retired in September 2019</a:t>
            </a:r>
          </a:p>
          <a:p>
            <a:pPr lvl="1"/>
            <a:r>
              <a:rPr lang="en-US" sz="2000" dirty="0"/>
              <a:t>University of North Carolina – Chapel Hill</a:t>
            </a:r>
          </a:p>
          <a:p>
            <a:pPr lvl="1"/>
            <a:r>
              <a:rPr lang="en-US" sz="2000" dirty="0"/>
              <a:t>Responsible for the ERP, student information systems, and other administrative applications including Facilities, Parking and Environmental Health and Safety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Currently Service Delivery Model Consultant </a:t>
            </a:r>
          </a:p>
          <a:p>
            <a:pPr lvl="1"/>
            <a:r>
              <a:rPr lang="en-US" sz="2000" dirty="0"/>
              <a:t>Washington University in St. Louis Workday Project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45 Years in Higher Education Administration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Brown University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University of Virginia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Yale University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Stony Brook University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University of North Carolina at Chapel Hill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Washington University in St. Louis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88403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B294FB2-414E-4BB8-93C6-55E28D6B6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687" y="1169643"/>
            <a:ext cx="10515600" cy="4351338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en-US" sz="4800" dirty="0"/>
              <a:t>Who are you?</a:t>
            </a:r>
          </a:p>
          <a:p>
            <a:pPr marL="0" indent="0" algn="ctr">
              <a:buNone/>
            </a:pPr>
            <a:endParaRPr lang="en-US" sz="4800" dirty="0"/>
          </a:p>
          <a:p>
            <a:pPr marL="0" indent="0" algn="ctr">
              <a:buNone/>
            </a:pPr>
            <a:r>
              <a:rPr lang="en-US" sz="4000" dirty="0"/>
              <a:t>University IT Leaders and Staff</a:t>
            </a:r>
          </a:p>
          <a:p>
            <a:pPr marL="0" indent="0" algn="ctr">
              <a:buNone/>
            </a:pPr>
            <a:r>
              <a:rPr lang="en-US" sz="4000" dirty="0"/>
              <a:t>Vendors</a:t>
            </a:r>
          </a:p>
          <a:p>
            <a:pPr marL="0" indent="0" algn="ctr">
              <a:buNone/>
            </a:pPr>
            <a:r>
              <a:rPr lang="en-US" sz="4000" dirty="0"/>
              <a:t>Others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2709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F7797-2E73-4B9C-A770-36095338F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7A87B9-ACB0-4E41-9C24-0B5B537CDA5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5600" cy="41098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What do you worry about the most?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 Descriptive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What does this look like?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What is the cost?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Building capacity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Product selection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Tool Adoption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Preliminary results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31667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F7797-2E73-4B9C-A770-36095338F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you worry about the most?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7A87B9-ACB0-4E41-9C24-0B5B537CDA5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200400" y="1845505"/>
            <a:ext cx="5685183" cy="3392724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Information Security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Managing Demand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Hiring and Retaining Staff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Data Analytics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Others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90930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972A026-0B2E-46A2-A783-2F1218576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5400" dirty="0"/>
              <a:t>A Descriptive Model</a:t>
            </a:r>
          </a:p>
        </p:txBody>
      </p:sp>
    </p:spTree>
    <p:extLst>
      <p:ext uri="{BB962C8B-B14F-4D97-AF65-F5344CB8AC3E}">
        <p14:creationId xmlns:p14="http://schemas.microsoft.com/office/powerpoint/2010/main" val="3988149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438829" y="4871825"/>
            <a:ext cx="5113933" cy="161628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rgbClr val="0070C0"/>
                </a:solidFill>
              </a:rPr>
              <a:t>Systems of Innovation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1800" dirty="0"/>
              <a:t>Built quickly to support new innovative activities.</a:t>
            </a:r>
            <a:br>
              <a:rPr lang="en-US" sz="1800" dirty="0"/>
            </a:br>
            <a:r>
              <a:rPr lang="en-US" sz="1800" dirty="0"/>
              <a:t>Usually not deployed at the enterprise level.  </a:t>
            </a:r>
          </a:p>
          <a:p>
            <a:pPr marL="0" indent="0">
              <a:buNone/>
            </a:pPr>
            <a:br>
              <a:rPr lang="en-US" sz="800" dirty="0"/>
            </a:br>
            <a:r>
              <a:rPr lang="en-US" sz="1800" b="1" dirty="0"/>
              <a:t>Example:</a:t>
            </a:r>
            <a:r>
              <a:rPr lang="en-US" sz="1800" dirty="0"/>
              <a:t>  Departmental Productivity Applications (workflow)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Gartner’s Pace Layer Model:  </a:t>
            </a:r>
            <a:r>
              <a:rPr lang="en-US" dirty="0">
                <a:solidFill>
                  <a:srgbClr val="FF9933"/>
                </a:solidFill>
              </a:rPr>
              <a:t>Three Types of Systems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8"/>
          </p:nvPr>
        </p:nvSpPr>
        <p:spPr>
          <a:xfrm>
            <a:off x="11169650" y="6426200"/>
            <a:ext cx="501650" cy="222250"/>
          </a:xfrm>
        </p:spPr>
        <p:txBody>
          <a:bodyPr/>
          <a:lstStyle/>
          <a:p>
            <a:fld id="{ADB55D63-6069-45C1-96C9-4578D14E2A96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62" y="1015783"/>
            <a:ext cx="2099872" cy="1390824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11" name="Text Placeholder 8"/>
          <p:cNvSpPr txBox="1">
            <a:spLocks/>
          </p:cNvSpPr>
          <p:nvPr/>
        </p:nvSpPr>
        <p:spPr>
          <a:xfrm>
            <a:off x="3349376" y="2883926"/>
            <a:ext cx="4259378" cy="1960324"/>
          </a:xfrm>
          <a:prstGeom prst="rect">
            <a:avLst/>
          </a:prstGeom>
        </p:spPr>
        <p:txBody>
          <a:bodyPr vert="horz" wrap="square" lIns="0" tIns="0">
            <a:normAutofit/>
          </a:bodyPr>
          <a:lstStyle>
            <a:lvl1pPr marL="230188" indent="-230188" algn="l" defTabSz="457200" rtl="0" eaLnBrk="1" latinLnBrk="0" hangingPunct="1">
              <a:spcBef>
                <a:spcPct val="20000"/>
              </a:spcBef>
              <a:buClr>
                <a:srgbClr val="84A3C4"/>
              </a:buClr>
              <a:buFont typeface="Wingdings" charset="2"/>
              <a:buChar char="§"/>
              <a:defRPr sz="2100" kern="1200">
                <a:solidFill>
                  <a:srgbClr val="675C53"/>
                </a:solidFill>
                <a:latin typeface="Arial Narrow"/>
                <a:ea typeface="+mn-ea"/>
                <a:cs typeface="Arial Narrow"/>
              </a:defRPr>
            </a:lvl1pPr>
            <a:lvl2pPr marL="688975" indent="-231775" algn="l" defTabSz="457200" rtl="0" eaLnBrk="1" latinLnBrk="0" hangingPunct="1">
              <a:spcBef>
                <a:spcPct val="20000"/>
              </a:spcBef>
              <a:buClr>
                <a:srgbClr val="84A3C4"/>
              </a:buClr>
              <a:buFont typeface="Lucida Grande"/>
              <a:buChar char="-"/>
              <a:defRPr sz="1800" kern="1200">
                <a:solidFill>
                  <a:srgbClr val="675C53"/>
                </a:solidFill>
                <a:latin typeface="Arial Narrow"/>
                <a:ea typeface="+mn-ea"/>
                <a:cs typeface="Arial Narrow"/>
              </a:defRPr>
            </a:lvl2pPr>
            <a:lvl3pPr marL="1085850" indent="-171450" algn="l" defTabSz="457200" rtl="0" eaLnBrk="1" latinLnBrk="0" hangingPunct="1">
              <a:spcBef>
                <a:spcPct val="20000"/>
              </a:spcBef>
              <a:buClr>
                <a:srgbClr val="84A3C4"/>
              </a:buClr>
              <a:buFont typeface="Wingdings" charset="2"/>
              <a:buChar char="§"/>
              <a:defRPr sz="1800" kern="1200">
                <a:solidFill>
                  <a:srgbClr val="675C53"/>
                </a:solidFill>
                <a:latin typeface="Arial Narrow"/>
                <a:ea typeface="+mn-ea"/>
                <a:cs typeface="Arial Narrow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1600" kern="1200">
                <a:solidFill>
                  <a:srgbClr val="675C53"/>
                </a:solidFill>
                <a:latin typeface="Arial Narrow"/>
                <a:ea typeface="+mn-ea"/>
                <a:cs typeface="Arial Narrow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1600" kern="1200">
                <a:solidFill>
                  <a:srgbClr val="675C53"/>
                </a:solidFill>
                <a:latin typeface="Arial Narrow"/>
                <a:ea typeface="+mn-ea"/>
                <a:cs typeface="Arial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>
                <a:solidFill>
                  <a:srgbClr val="0070C0"/>
                </a:solidFill>
              </a:rPr>
              <a:t>Systems of Differentiation</a:t>
            </a:r>
            <a:br>
              <a:rPr lang="en-US" sz="1800" dirty="0"/>
            </a:br>
            <a:endParaRPr lang="en-US" sz="800" dirty="0"/>
          </a:p>
          <a:p>
            <a:pPr marL="0" indent="0">
              <a:buNone/>
            </a:pPr>
            <a:r>
              <a:rPr lang="en-US" sz="1800" dirty="0"/>
              <a:t>Unique to an industry.</a:t>
            </a:r>
            <a:br>
              <a:rPr lang="en-US" sz="1800" dirty="0"/>
            </a:br>
            <a:r>
              <a:rPr lang="en-US" sz="1800" dirty="0"/>
              <a:t>Provide competitive advantage.  </a:t>
            </a:r>
            <a:br>
              <a:rPr lang="en-US" sz="1800" dirty="0"/>
            </a:br>
            <a:r>
              <a:rPr lang="en-US" sz="1800" dirty="0"/>
              <a:t>Choose Best of Breed.  </a:t>
            </a:r>
          </a:p>
          <a:p>
            <a:pPr marL="0" indent="0">
              <a:spcAft>
                <a:spcPts val="1800"/>
              </a:spcAft>
              <a:buNone/>
            </a:pPr>
            <a:br>
              <a:rPr lang="en-US" sz="800" dirty="0"/>
            </a:br>
            <a:r>
              <a:rPr lang="en-US" sz="1800" b="1" dirty="0"/>
              <a:t>Example: </a:t>
            </a:r>
            <a:r>
              <a:rPr lang="en-US" sz="1800" dirty="0"/>
              <a:t> Slate</a:t>
            </a:r>
          </a:p>
        </p:txBody>
      </p:sp>
      <p:sp>
        <p:nvSpPr>
          <p:cNvPr id="12" name="Text Placeholder 8"/>
          <p:cNvSpPr txBox="1">
            <a:spLocks/>
          </p:cNvSpPr>
          <p:nvPr/>
        </p:nvSpPr>
        <p:spPr>
          <a:xfrm>
            <a:off x="3349376" y="981121"/>
            <a:ext cx="7140607" cy="1616285"/>
          </a:xfrm>
          <a:prstGeom prst="rect">
            <a:avLst/>
          </a:prstGeom>
        </p:spPr>
        <p:txBody>
          <a:bodyPr vert="horz" wrap="square" lIns="0" tIns="0">
            <a:normAutofit/>
          </a:bodyPr>
          <a:lstStyle>
            <a:lvl1pPr marL="230188" indent="-230188" algn="l" defTabSz="457200" rtl="0" eaLnBrk="1" latinLnBrk="0" hangingPunct="1">
              <a:spcBef>
                <a:spcPct val="20000"/>
              </a:spcBef>
              <a:buClr>
                <a:srgbClr val="84A3C4"/>
              </a:buClr>
              <a:buFont typeface="Wingdings" charset="2"/>
              <a:buChar char="§"/>
              <a:defRPr sz="2100" kern="1200">
                <a:solidFill>
                  <a:srgbClr val="675C53"/>
                </a:solidFill>
                <a:latin typeface="Arial Narrow"/>
                <a:ea typeface="+mn-ea"/>
                <a:cs typeface="Arial Narrow"/>
              </a:defRPr>
            </a:lvl1pPr>
            <a:lvl2pPr marL="688975" indent="-231775" algn="l" defTabSz="457200" rtl="0" eaLnBrk="1" latinLnBrk="0" hangingPunct="1">
              <a:spcBef>
                <a:spcPct val="20000"/>
              </a:spcBef>
              <a:buClr>
                <a:srgbClr val="84A3C4"/>
              </a:buClr>
              <a:buFont typeface="Lucida Grande"/>
              <a:buChar char="-"/>
              <a:defRPr sz="1800" kern="1200">
                <a:solidFill>
                  <a:srgbClr val="675C53"/>
                </a:solidFill>
                <a:latin typeface="Arial Narrow"/>
                <a:ea typeface="+mn-ea"/>
                <a:cs typeface="Arial Narrow"/>
              </a:defRPr>
            </a:lvl2pPr>
            <a:lvl3pPr marL="1085850" indent="-171450" algn="l" defTabSz="457200" rtl="0" eaLnBrk="1" latinLnBrk="0" hangingPunct="1">
              <a:spcBef>
                <a:spcPct val="20000"/>
              </a:spcBef>
              <a:buClr>
                <a:srgbClr val="84A3C4"/>
              </a:buClr>
              <a:buFont typeface="Wingdings" charset="2"/>
              <a:buChar char="§"/>
              <a:defRPr sz="1800" kern="1200">
                <a:solidFill>
                  <a:srgbClr val="675C53"/>
                </a:solidFill>
                <a:latin typeface="Arial Narrow"/>
                <a:ea typeface="+mn-ea"/>
                <a:cs typeface="Arial Narrow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1600" kern="1200">
                <a:solidFill>
                  <a:srgbClr val="675C53"/>
                </a:solidFill>
                <a:latin typeface="Arial Narrow"/>
                <a:ea typeface="+mn-ea"/>
                <a:cs typeface="Arial Narrow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1600" kern="1200">
                <a:solidFill>
                  <a:srgbClr val="675C53"/>
                </a:solidFill>
                <a:latin typeface="Arial Narrow"/>
                <a:ea typeface="+mn-ea"/>
                <a:cs typeface="Arial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800"/>
              </a:spcAft>
              <a:buNone/>
            </a:pPr>
            <a:r>
              <a:rPr lang="en-US" sz="1800" b="1" dirty="0">
                <a:solidFill>
                  <a:srgbClr val="0070C0"/>
                </a:solidFill>
              </a:rPr>
              <a:t>Systems of Record  </a:t>
            </a:r>
            <a:br>
              <a:rPr lang="en-US" sz="1800" b="1" dirty="0">
                <a:solidFill>
                  <a:srgbClr val="0070C0"/>
                </a:solidFill>
              </a:rPr>
            </a:br>
            <a:br>
              <a:rPr lang="en-US" sz="1200" b="1" dirty="0">
                <a:solidFill>
                  <a:srgbClr val="0070C0"/>
                </a:solidFill>
              </a:rPr>
            </a:br>
            <a:r>
              <a:rPr lang="en-US" sz="1800" dirty="0"/>
              <a:t>Administrative and transaction processing systems. </a:t>
            </a:r>
            <a:br>
              <a:rPr lang="en-US" sz="1800" dirty="0"/>
            </a:br>
            <a:r>
              <a:rPr lang="en-US" sz="1800" dirty="0"/>
              <a:t>Typically a suite of integrated applications. </a:t>
            </a:r>
            <a:br>
              <a:rPr lang="en-US" sz="1800" dirty="0"/>
            </a:br>
            <a:br>
              <a:rPr lang="en-US" sz="800" dirty="0"/>
            </a:br>
            <a:r>
              <a:rPr lang="en-US" sz="1800" b="1" dirty="0"/>
              <a:t>Example</a:t>
            </a:r>
            <a:r>
              <a:rPr lang="en-US" sz="1800" dirty="0"/>
              <a:t>:  An ERP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62" y="2896891"/>
            <a:ext cx="2099872" cy="1399775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83" y="4921040"/>
            <a:ext cx="2198951" cy="1465967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792D54F-C8D3-413E-A9A1-28F5DBD75B19}"/>
              </a:ext>
            </a:extLst>
          </p:cNvPr>
          <p:cNvSpPr txBox="1"/>
          <p:nvPr/>
        </p:nvSpPr>
        <p:spPr>
          <a:xfrm>
            <a:off x="8135096" y="4672262"/>
            <a:ext cx="3627782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Rayner, Nigel, and John E. Van Decker, “Use Gartner’s Pace Layers Model to Better Manage Your Financial Management Application Portfolio, Gartner Research paper Number GO0213657, 24 June 2011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70132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9331"/>
          </a:xfrm>
        </p:spPr>
        <p:txBody>
          <a:bodyPr/>
          <a:lstStyle/>
          <a:p>
            <a:r>
              <a:rPr lang="en-US" dirty="0"/>
              <a:t>UNC’s Systems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70990" y="1441174"/>
            <a:ext cx="9322905" cy="42937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b="1" dirty="0"/>
              <a:t>PeopleSoft 9.2 Campus Solutions, Finance, and Human Resources/Payroll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1800" dirty="0"/>
              <a:t>ConnectCarolina Logins in FY 2019				8,690,170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</a:pPr>
            <a:r>
              <a:rPr lang="en-US" sz="1800" dirty="0"/>
              <a:t>Help and Service Requests Resolved in FY 2017         	        	     29,092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b="1" dirty="0"/>
              <a:t>~100 Other enterprise applications supported – A Mix of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1800" dirty="0"/>
              <a:t>Homegrown Java applications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1800" dirty="0"/>
              <a:t>Vendor On Premises applications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1800" dirty="0"/>
              <a:t>Software as a Service</a:t>
            </a:r>
          </a:p>
          <a:p>
            <a:pPr marL="457200" lvl="1" indent="0">
              <a:lnSpc>
                <a:spcPct val="100000"/>
              </a:lnSpc>
              <a:spcBef>
                <a:spcPts val="600"/>
              </a:spcBef>
              <a:buNone/>
            </a:pPr>
            <a:endParaRPr lang="en-US" sz="1800" dirty="0"/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200" b="1" dirty="0"/>
              <a:t>A myriad of other systems supported by Schools, the College, and other Administrative Units</a:t>
            </a:r>
          </a:p>
          <a:p>
            <a:pPr marL="0" indent="0">
              <a:buNone/>
            </a:pPr>
            <a:r>
              <a:rPr lang="en-US" sz="2200" b="1" dirty="0"/>
              <a:t>Total in- and out-bound interfaces</a:t>
            </a:r>
            <a:r>
              <a:rPr lang="en-US" sz="2200" dirty="0"/>
              <a:t>				    730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6373813"/>
            <a:ext cx="501650" cy="223837"/>
          </a:xfrm>
        </p:spPr>
        <p:txBody>
          <a:bodyPr/>
          <a:lstStyle/>
          <a:p>
            <a:fld id="{60DB5EAF-BF2D-A84A-9B1D-8F4BBBB9E2C1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1437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271</TotalTime>
  <Words>790</Words>
  <Application>Microsoft Office PowerPoint</Application>
  <PresentationFormat>Widescreen</PresentationFormat>
  <Paragraphs>169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Arial Narrow</vt:lpstr>
      <vt:lpstr>Calibri</vt:lpstr>
      <vt:lpstr>Calibri Light</vt:lpstr>
      <vt:lpstr>Lucida Grande</vt:lpstr>
      <vt:lpstr>Wingdings</vt:lpstr>
      <vt:lpstr>Office Theme</vt:lpstr>
      <vt:lpstr> Welcome!  While you are waiting for the session to begin, please think about what worries you most about supporting enterprise applications at your institution.</vt:lpstr>
      <vt:lpstr>How to Reduce THE BURDEN OF INFORMATION SHARING</vt:lpstr>
      <vt:lpstr>About Me</vt:lpstr>
      <vt:lpstr>PowerPoint Presentation</vt:lpstr>
      <vt:lpstr>Topics</vt:lpstr>
      <vt:lpstr>What do you worry about the most?</vt:lpstr>
      <vt:lpstr>PowerPoint Presentation</vt:lpstr>
      <vt:lpstr>PowerPoint Presentation</vt:lpstr>
      <vt:lpstr>UNC’s Systems</vt:lpstr>
      <vt:lpstr>PowerPoint Presentation</vt:lpstr>
      <vt:lpstr>What does this look like at your institution?</vt:lpstr>
      <vt:lpstr>What does this typically look like?</vt:lpstr>
      <vt:lpstr>PowerPoint Presentation</vt:lpstr>
      <vt:lpstr>PowerPoint Presentation</vt:lpstr>
      <vt:lpstr>PowerPoint Presentation</vt:lpstr>
      <vt:lpstr>What does this look like at your institution?</vt:lpstr>
      <vt:lpstr>PowerPoint Presentation</vt:lpstr>
      <vt:lpstr>PowerPoint Presentation</vt:lpstr>
      <vt:lpstr>Do you experience difficulties with tool adoption?  How do you tackle this hurdle?</vt:lpstr>
      <vt:lpstr>PowerPoint Presentation</vt:lpstr>
      <vt:lpstr>PowerPoint Presentation</vt:lpstr>
      <vt:lpstr>PowerPoint Presentation</vt:lpstr>
      <vt:lpstr>PowerPoint Presentation</vt:lpstr>
      <vt:lpstr>Session Evaluations There are two ways to access the session and presenter evaluations:</vt:lpstr>
      <vt:lpstr>Contact Information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Berg</dc:creator>
  <cp:lastModifiedBy>Dykstra, Frances</cp:lastModifiedBy>
  <cp:revision>41</cp:revision>
  <dcterms:created xsi:type="dcterms:W3CDTF">2019-03-25T21:23:33Z</dcterms:created>
  <dcterms:modified xsi:type="dcterms:W3CDTF">2019-10-13T23:54:42Z</dcterms:modified>
</cp:coreProperties>
</file>