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eB6RNOry8MTfKWxIKEoFSptD0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customschemas.google.com/relationships/presentationmetadata" Target="meta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512a3980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512a39803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6512a39803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512a3980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512a39803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6512a39803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512a3980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6512a39803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6512a39803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512a39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512a398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512a398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512a398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512a3980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6512a3980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512a3980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512a39803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6512a39803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Content">
  <p:cSld name="Title Only, N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Content">
  <p:cSld name="Title Only, N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50"/>
          <p:cNvCxnSpPr/>
          <p:nvPr/>
        </p:nvCxnSpPr>
        <p:spPr>
          <a:xfrm>
            <a:off x="347799" y="1108246"/>
            <a:ext cx="844665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4" name="Google Shape;84;p50"/>
          <p:cNvSpPr txBox="1">
            <a:spLocks noGrp="1"/>
          </p:cNvSpPr>
          <p:nvPr>
            <p:ph type="body" idx="1"/>
          </p:nvPr>
        </p:nvSpPr>
        <p:spPr>
          <a:xfrm>
            <a:off x="457200" y="1485750"/>
            <a:ext cx="8229600" cy="444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44" y="0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1"/>
          <p:cNvSpPr/>
          <p:nvPr/>
        </p:nvSpPr>
        <p:spPr>
          <a:xfrm>
            <a:off x="2816415" y="0"/>
            <a:ext cx="834041" cy="6858000"/>
          </a:xfrm>
          <a:prstGeom prst="rect">
            <a:avLst/>
          </a:prstGeom>
          <a:solidFill>
            <a:schemeClr val="lt1">
              <a:alpha val="3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1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2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52"/>
          <p:cNvCxnSpPr/>
          <p:nvPr/>
        </p:nvCxnSpPr>
        <p:spPr>
          <a:xfrm>
            <a:off x="347799" y="1108246"/>
            <a:ext cx="844665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" name="Google Shape;104;p52"/>
          <p:cNvSpPr txBox="1">
            <a:spLocks noGrp="1"/>
          </p:cNvSpPr>
          <p:nvPr>
            <p:ph type="body" idx="1"/>
          </p:nvPr>
        </p:nvSpPr>
        <p:spPr>
          <a:xfrm>
            <a:off x="457200" y="1485750"/>
            <a:ext cx="8229600" cy="444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Content">
  <p:cSld name="Title Only, N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44" y="0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4"/>
          <p:cNvSpPr/>
          <p:nvPr/>
        </p:nvSpPr>
        <p:spPr>
          <a:xfrm>
            <a:off x="2816415" y="0"/>
            <a:ext cx="834041" cy="6858000"/>
          </a:xfrm>
          <a:prstGeom prst="rect">
            <a:avLst/>
          </a:prstGeom>
          <a:solidFill>
            <a:schemeClr val="lt1">
              <a:alpha val="3568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4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5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55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D9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D91"/>
                </a:solidFill>
              </a:defRPr>
            </a:lvl2pPr>
            <a:lvl3pPr marL="1371600" lvl="2" indent="-2286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D91"/>
                </a:solidFill>
              </a:defRPr>
            </a:lvl3pPr>
            <a:lvl4pPr marL="1828800" lvl="3" indent="-228600" algn="l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D91"/>
                </a:solidFill>
              </a:defRPr>
            </a:lvl4pPr>
            <a:lvl5pPr marL="2286000" lvl="4" indent="-228600" algn="l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D91"/>
                </a:solidFill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888D91"/>
              </a:buClr>
              <a:buSzPts val="1600"/>
              <a:buNone/>
              <a:defRPr sz="1600">
                <a:solidFill>
                  <a:srgbClr val="888D91"/>
                </a:solidFill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888D91"/>
              </a:buClr>
              <a:buSzPts val="1600"/>
              <a:buNone/>
              <a:defRPr sz="1600">
                <a:solidFill>
                  <a:srgbClr val="888D91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888D91"/>
              </a:buClr>
              <a:buSzPts val="1600"/>
              <a:buNone/>
              <a:defRPr sz="1600">
                <a:solidFill>
                  <a:srgbClr val="888D91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888D91"/>
              </a:buClr>
              <a:buSzPts val="1600"/>
              <a:buNone/>
              <a:defRPr sz="1600">
                <a:solidFill>
                  <a:srgbClr val="888D9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5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5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57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5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5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58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2700"/>
              <a:buFont typeface="Arial Narrow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7"/>
          <p:cNvSpPr txBox="1"/>
          <p:nvPr/>
        </p:nvSpPr>
        <p:spPr>
          <a:xfrm>
            <a:off x="456056" y="6173679"/>
            <a:ext cx="6665976" cy="40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ATD DATA &amp; ANALYTICS SUMMIT 2019      </a:t>
            </a:r>
            <a:r>
              <a:rPr lang="en-US" sz="900">
                <a:solidFill>
                  <a:srgbClr val="0040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@AchieveTheDream  #ATDDataSummit  #ATDAnalytics</a:t>
            </a:r>
            <a:endParaRPr sz="900">
              <a:solidFill>
                <a:srgbClr val="0040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8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48"/>
          <p:cNvCxnSpPr/>
          <p:nvPr/>
        </p:nvCxnSpPr>
        <p:spPr>
          <a:xfrm>
            <a:off x="347799" y="1108246"/>
            <a:ext cx="844665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" name="Google Shape;46;p48"/>
          <p:cNvSpPr txBox="1">
            <a:spLocks noGrp="1"/>
          </p:cNvSpPr>
          <p:nvPr>
            <p:ph type="body" idx="1"/>
          </p:nvPr>
        </p:nvSpPr>
        <p:spPr>
          <a:xfrm>
            <a:off x="457200" y="1485750"/>
            <a:ext cx="8229600" cy="444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8333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4444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625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0" y="6224753"/>
            <a:ext cx="9144000" cy="633247"/>
          </a:xfrm>
          <a:prstGeom prst="rect">
            <a:avLst/>
          </a:prstGeom>
          <a:solidFill>
            <a:srgbClr val="9EC8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39393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4"/>
          <p:cNvSpPr txBox="1"/>
          <p:nvPr/>
        </p:nvSpPr>
        <p:spPr>
          <a:xfrm>
            <a:off x="6032500" y="6625620"/>
            <a:ext cx="2989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 </a:t>
            </a: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National Student Clearinghouse. All Rights Reserved.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2235" y="6323580"/>
            <a:ext cx="2413643" cy="3629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/>
          <p:nvPr/>
        </p:nvSpPr>
        <p:spPr>
          <a:xfrm>
            <a:off x="0" y="6224753"/>
            <a:ext cx="9144000" cy="633247"/>
          </a:xfrm>
          <a:prstGeom prst="rect">
            <a:avLst/>
          </a:prstGeom>
          <a:solidFill>
            <a:srgbClr val="9EC8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39393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36"/>
          <p:cNvSpPr txBox="1"/>
          <p:nvPr/>
        </p:nvSpPr>
        <p:spPr>
          <a:xfrm>
            <a:off x="6032500" y="6625620"/>
            <a:ext cx="2989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 </a:t>
            </a:r>
            <a:r>
              <a:rPr lang="en-US" sz="7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National Student Clearinghouse.</a:t>
            </a: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All Rights Reserved.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2235" y="6323580"/>
            <a:ext cx="2413643" cy="3629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/>
          <p:nvPr/>
        </p:nvSpPr>
        <p:spPr>
          <a:xfrm>
            <a:off x="0" y="6224753"/>
            <a:ext cx="9144000" cy="633247"/>
          </a:xfrm>
          <a:prstGeom prst="rect">
            <a:avLst/>
          </a:prstGeom>
          <a:solidFill>
            <a:srgbClr val="9EC8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4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rgbClr val="39393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6E214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44"/>
          <p:cNvSpPr txBox="1"/>
          <p:nvPr/>
        </p:nvSpPr>
        <p:spPr>
          <a:xfrm>
            <a:off x="6032500" y="6625620"/>
            <a:ext cx="298989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 </a:t>
            </a:r>
            <a:r>
              <a:rPr lang="en-US" sz="7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National Student Clearinghouse.</a:t>
            </a: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All Rights Reserved.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2235" y="6323580"/>
            <a:ext cx="2413643" cy="3629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blackwell@studentclearinghouse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tudentclearinghouse.org/colleges/pdp/" TargetMode="External"/><Relationship Id="rId5" Type="http://schemas.openxmlformats.org/officeDocument/2006/relationships/hyperlink" Target="mailto:egodin@sheeo.org" TargetMode="External"/><Relationship Id="rId4" Type="http://schemas.openxmlformats.org/officeDocument/2006/relationships/hyperlink" Target="mailto:lheacock@achievingthedream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title"/>
          </p:nvPr>
        </p:nvSpPr>
        <p:spPr>
          <a:xfrm>
            <a:off x="655608" y="493239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Answering the Call for Better Student Data</a:t>
            </a:r>
            <a:endParaRPr/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71" y="1134125"/>
            <a:ext cx="6391612" cy="507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8947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800"/>
              <a:buFont typeface="Arial Narrow"/>
              <a:buNone/>
            </a:pPr>
            <a:r>
              <a:rPr lang="en-US" sz="3800"/>
              <a:t>Who are the Data Partners? </a:t>
            </a:r>
            <a:endParaRPr/>
          </a:p>
        </p:txBody>
      </p:sp>
      <p:sp>
        <p:nvSpPr>
          <p:cNvPr id="227" name="Google Shape;227;p10" descr="Image result for achieving the dream log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189781" y="1325594"/>
            <a:ext cx="25112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492171" y="2493225"/>
            <a:ext cx="1932317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Four-Year Universities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Colleges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2905898" y="1226310"/>
            <a:ext cx="23003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Reporting</a:t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3089928" y="2516053"/>
            <a:ext cx="1932317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Registrar’s office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office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5687685" y="1216220"/>
            <a:ext cx="322627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Data-enabled leaders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5687685" y="2339858"/>
            <a:ext cx="3226277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President’s cabinet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Administrators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Full-time faculty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Adjunct faculty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Affairs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5400"/>
              <a:buFont typeface="Arial Narrow"/>
              <a:buNone/>
            </a:pPr>
            <a:r>
              <a:rPr lang="en-US" sz="5400"/>
              <a:t>What is the Postsecondary Data Partnership (PDP)?</a:t>
            </a:r>
            <a:endParaRPr/>
          </a:p>
        </p:txBody>
      </p:sp>
      <p:sp>
        <p:nvSpPr>
          <p:cNvPr id="239" name="Google Shape;239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63375" y="276409"/>
            <a:ext cx="90806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Answers the call for better data by partnering to:</a:t>
            </a:r>
            <a:endParaRPr sz="3200" b="0" i="0" u="none" strike="noStrike" cap="none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560716" y="1018655"/>
            <a:ext cx="8006509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alignment in the field around a new metrics framework drawn on lessons from the field over the past decade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institutions better understand how they are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performing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related to student access, progress, completion and post-college outcomes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 insights on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equity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to include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including those underserved who  may have been invisible in other data collections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1477107" y="2537769"/>
            <a:ext cx="662588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quality, transparency and 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reporting burden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meaningful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benchmarks</a:t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337624" y="565357"/>
            <a:ext cx="8229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Answers the call for better data by partnering to: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/>
          <p:nvPr/>
        </p:nvSpPr>
        <p:spPr>
          <a:xfrm>
            <a:off x="71194" y="92199"/>
            <a:ext cx="8707718" cy="954107"/>
          </a:xfrm>
          <a:prstGeom prst="rect">
            <a:avLst/>
          </a:prstGeom>
          <a:noFill/>
          <a:ln w="952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PDP Process – Building on Our Existing Institutional Relationships and Reporting</a:t>
            </a:r>
            <a:endParaRPr/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86" y="1296536"/>
            <a:ext cx="8903463" cy="4013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4820" y="337624"/>
            <a:ext cx="3612778" cy="179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5"/>
          <p:cNvSpPr txBox="1"/>
          <p:nvPr/>
        </p:nvSpPr>
        <p:spPr>
          <a:xfrm>
            <a:off x="366931" y="234021"/>
            <a:ext cx="56089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Postsecondary Data Partnership Dashboards</a:t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4332849" y="2715065"/>
            <a:ext cx="4584749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Attendance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Dual/summer Enrollment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Pell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First Generation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GPA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Math Prepared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English Prepared</a:t>
            </a:r>
            <a:endParaRPr/>
          </a:p>
        </p:txBody>
      </p:sp>
      <p:sp>
        <p:nvSpPr>
          <p:cNvPr id="270" name="Google Shape;270;p15"/>
          <p:cNvSpPr txBox="1"/>
          <p:nvPr/>
        </p:nvSpPr>
        <p:spPr>
          <a:xfrm>
            <a:off x="661180" y="1776755"/>
            <a:ext cx="3488789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Filter by: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Cohort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Cohort Term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Credential Type Sought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Race/Ethnicity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Enrollment Type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Analysis-Ready File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228600" y="1481667"/>
            <a:ext cx="8585200" cy="46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marR="0" lvl="0" indent="-342891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rgbClr val="742A8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Data from course file, cohort file, and NSC enrollment/degree data</a:t>
            </a:r>
            <a:endParaRPr/>
          </a:p>
          <a:p>
            <a:pPr marL="342891" marR="0" lvl="0" indent="-342891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Clr>
                <a:srgbClr val="742A8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Derived </a:t>
            </a:r>
            <a:r>
              <a:rPr lang="en-US" sz="28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metrics such as:</a:t>
            </a:r>
            <a:endParaRPr/>
          </a:p>
          <a:p>
            <a:pPr marL="1085841" marR="0" lvl="1" indent="-342891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Retention/Persistence </a:t>
            </a:r>
            <a:endParaRPr/>
          </a:p>
          <a:p>
            <a:pPr marL="1085841" marR="0" lvl="1" indent="-3428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Year of last degree/enrollment </a:t>
            </a:r>
            <a:endParaRPr/>
          </a:p>
          <a:p>
            <a:pPr marL="1085841" marR="0" lvl="1" indent="-3428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Time to credential </a:t>
            </a:r>
            <a:endParaRPr sz="28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91" marR="0" lvl="0" indent="-3428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2A8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Student level identified for institution; </a:t>
            </a:r>
            <a:endParaRPr/>
          </a:p>
          <a:p>
            <a:pPr marL="342891" marR="0" lvl="0" indent="-34289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42A86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Can be used for granular analysis, making KPI metric data actionable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>
            <a:spLocks noGrp="1"/>
          </p:cNvSpPr>
          <p:nvPr>
            <p:ph type="ctrTitle"/>
          </p:nvPr>
        </p:nvSpPr>
        <p:spPr>
          <a:xfrm>
            <a:off x="685800" y="302124"/>
            <a:ext cx="7772400" cy="165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4800"/>
              <a:buFont typeface="Arial Narrow"/>
              <a:buNone/>
            </a:pPr>
            <a:r>
              <a:rPr lang="en-US" sz="4800"/>
              <a:t>When can you start submitting data to the PDP?</a:t>
            </a: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subTitle" idx="1"/>
          </p:nvPr>
        </p:nvSpPr>
        <p:spPr>
          <a:xfrm>
            <a:off x="576775" y="2700997"/>
            <a:ext cx="8229600" cy="340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New institutions can begin reporting at any time.</a:t>
            </a:r>
            <a:endParaRPr/>
          </a:p>
          <a:p>
            <a:pPr marL="457200" lvl="0" indent="-45720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Current institutions report twice yearly for the previous semester</a:t>
            </a:r>
            <a:endParaRPr/>
          </a:p>
          <a:p>
            <a:pPr marL="457200" lvl="0" indent="-45720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Institutions are encouraged to report 3-5 years years of data in their first reporting submission</a:t>
            </a:r>
            <a:endParaRPr/>
          </a:p>
          <a:p>
            <a:pPr marL="0" lvl="0" indent="0" algn="ctr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5400"/>
              <a:buFont typeface="Arial Narrow"/>
              <a:buNone/>
            </a:pPr>
            <a:r>
              <a:rPr lang="en-US" sz="5400"/>
              <a:t>Why Should We Join the Postsecondary Data Partnership (PDP)?</a:t>
            </a:r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>
            <a:spLocks noGrp="1"/>
          </p:cNvSpPr>
          <p:nvPr>
            <p:ph type="title" idx="4294967295"/>
          </p:nvPr>
        </p:nvSpPr>
        <p:spPr>
          <a:xfrm>
            <a:off x="130590" y="0"/>
            <a:ext cx="7891975" cy="9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To promote success by helping you:</a:t>
            </a:r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body" idx="4294967295"/>
          </p:nvPr>
        </p:nvSpPr>
        <p:spPr>
          <a:xfrm>
            <a:off x="60385" y="996950"/>
            <a:ext cx="9023230" cy="586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 b="1"/>
              <a:t>Reduce reporting burden</a:t>
            </a:r>
            <a:r>
              <a:rPr lang="en-US" sz="2800"/>
              <a:t>, freeing up more time for data usage</a:t>
            </a:r>
            <a:endParaRPr/>
          </a:p>
          <a:p>
            <a:pPr marL="457200" lvl="0" indent="-457200" algn="l" rtl="0">
              <a:lnSpc>
                <a:spcPct val="92857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Access </a:t>
            </a:r>
            <a:r>
              <a:rPr lang="en-US" sz="2800" b="1"/>
              <a:t>leading indicators </a:t>
            </a:r>
            <a:r>
              <a:rPr lang="en-US" sz="2800"/>
              <a:t>that are predictive of completion such as:</a:t>
            </a:r>
            <a:endParaRPr/>
          </a:p>
          <a:p>
            <a:pPr marL="118872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Credit accumulation first term and first year</a:t>
            </a:r>
            <a:endParaRPr/>
          </a:p>
          <a:p>
            <a:pPr marL="118872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Credit completion ratio</a:t>
            </a:r>
            <a:endParaRPr/>
          </a:p>
          <a:p>
            <a:pPr marL="118872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Successful completion of gateway Math and English in the first year</a:t>
            </a:r>
            <a:endParaRPr/>
          </a:p>
          <a:p>
            <a:pPr marL="118872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Term to term persistence</a:t>
            </a:r>
            <a:endParaRPr/>
          </a:p>
          <a:p>
            <a:pPr marL="457200" lvl="0" indent="-457200" algn="l" rtl="0">
              <a:lnSpc>
                <a:spcPct val="92857"/>
              </a:lnSpc>
              <a:spcBef>
                <a:spcPts val="6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US" sz="2800"/>
              <a:t>Disaggregate data by ethnicity, gender, age, Pell status, first generation 	status to identify </a:t>
            </a:r>
            <a:r>
              <a:rPr lang="en-US" sz="2800" b="1"/>
              <a:t>equity gaps </a:t>
            </a:r>
            <a:endParaRPr sz="2800"/>
          </a:p>
          <a:p>
            <a:pPr marL="1143000" lvl="2" indent="-69850" algn="l" rtl="0">
              <a:lnSpc>
                <a:spcPct val="104000"/>
              </a:lnSpc>
              <a:spcBef>
                <a:spcPts val="9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1143000" lvl="2" indent="-228600" algn="l" rtl="0">
              <a:lnSpc>
                <a:spcPct val="104000"/>
              </a:lnSpc>
              <a:spcBef>
                <a:spcPts val="9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1143000" lvl="2" indent="-69850" algn="l" rtl="0">
              <a:lnSpc>
                <a:spcPct val="104000"/>
              </a:lnSpc>
              <a:spcBef>
                <a:spcPts val="3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1143000" lvl="2" indent="-228600" algn="ctr" rtl="0">
              <a:lnSpc>
                <a:spcPct val="104000"/>
              </a:lnSpc>
              <a:spcBef>
                <a:spcPts val="3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1143000" lvl="2" indent="-228600" algn="ctr" rtl="0">
              <a:lnSpc>
                <a:spcPct val="104000"/>
              </a:lnSpc>
              <a:spcBef>
                <a:spcPts val="3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1143000" lvl="2" indent="-228600" algn="ctr" rtl="0">
              <a:lnSpc>
                <a:spcPct val="104000"/>
              </a:lnSpc>
              <a:spcBef>
                <a:spcPts val="3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1143000" lvl="2" indent="-69850" algn="l" rtl="0">
              <a:lnSpc>
                <a:spcPct val="104000"/>
              </a:lnSpc>
              <a:spcBef>
                <a:spcPts val="300"/>
              </a:spcBef>
              <a:spcAft>
                <a:spcPts val="0"/>
              </a:spcAft>
              <a:buSzPts val="2500"/>
              <a:buNone/>
            </a:pPr>
            <a:endParaRPr sz="2500" b="1"/>
          </a:p>
          <a:p>
            <a:pPr marL="742950" lvl="1" indent="-95250" algn="l" rtl="0">
              <a:lnSpc>
                <a:spcPct val="86666"/>
              </a:lnSpc>
              <a:spcBef>
                <a:spcPts val="3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398834" y="557671"/>
            <a:ext cx="657954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Michelle Blackwell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Manager Data Partnerships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National Student Clearinghouse Research Center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98834" y="2556611"/>
            <a:ext cx="548473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Laurie Heacock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Senior Advisor of Data and Analytics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Achieving the Dream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rgbClr val="1818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" descr="A person smil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839"/>
          <a:stretch/>
        </p:blipFill>
        <p:spPr>
          <a:xfrm>
            <a:off x="6752036" y="223618"/>
            <a:ext cx="1807979" cy="1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/>
        </p:nvSpPr>
        <p:spPr>
          <a:xfrm>
            <a:off x="398834" y="4388449"/>
            <a:ext cx="605528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Eric Godin</a:t>
            </a:r>
            <a:br>
              <a:rPr lang="en-US" sz="24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Associate Vice President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State Higher Education Executive Officers </a:t>
            </a:r>
            <a:endParaRPr/>
          </a:p>
        </p:txBody>
      </p:sp>
      <p:pic>
        <p:nvPicPr>
          <p:cNvPr id="152" name="Google Shape;152;p2" descr="Image result for laurie heacock at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2036" y="2224085"/>
            <a:ext cx="1807979" cy="180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2036" y="4203230"/>
            <a:ext cx="1807979" cy="1807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 descr="Image result for achieving the dream log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379827" y="1328425"/>
            <a:ext cx="838434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impact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co-requisites, embedded supports and other pathways reforms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Benchmark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Carnegie classification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Democratize data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break down silos through use of interactive Tableau dashboards including executive summary dashboards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Convene faculty and student services staff to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data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how to 	redesign the student experience to increase early momentum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186861" y="286375"/>
            <a:ext cx="7891975" cy="9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 sz="3200" b="1" i="0">
                <a:solidFill>
                  <a:srgbClr val="393939"/>
                </a:solidFill>
                <a:latin typeface="Arial Narrow"/>
                <a:ea typeface="Arial Narrow"/>
                <a:cs typeface="Arial Narrow"/>
                <a:sym typeface="Arial Narrow"/>
              </a:rPr>
              <a:t>To promote success by helping you: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endParaRPr/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1"/>
          </p:nvPr>
        </p:nvSpPr>
        <p:spPr>
          <a:xfrm>
            <a:off x="628650" y="1108246"/>
            <a:ext cx="3867150" cy="506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2"/>
          </p:nvPr>
        </p:nvSpPr>
        <p:spPr>
          <a:xfrm>
            <a:off x="4648200" y="1108246"/>
            <a:ext cx="3867150" cy="506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216666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0" y="0"/>
            <a:ext cx="67286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50" y="653088"/>
            <a:ext cx="882967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5400"/>
              <a:buFont typeface="Arial Narrow"/>
              <a:buNone/>
            </a:pPr>
            <a:r>
              <a:rPr lang="en-US" sz="5400"/>
              <a:t>How to Join the Postsecondary Data Partnership (PDP)?</a:t>
            </a:r>
            <a:endParaRPr/>
          </a:p>
        </p:txBody>
      </p:sp>
      <p:sp>
        <p:nvSpPr>
          <p:cNvPr id="324" name="Google Shape;324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2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26" name="Google Shape;326;p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Postsecondary Data Partnership Process</a:t>
            </a:r>
            <a:endParaRPr/>
          </a:p>
        </p:txBody>
      </p:sp>
      <p:grpSp>
        <p:nvGrpSpPr>
          <p:cNvPr id="333" name="Google Shape;333;p23"/>
          <p:cNvGrpSpPr/>
          <p:nvPr/>
        </p:nvGrpSpPr>
        <p:grpSpPr>
          <a:xfrm>
            <a:off x="596349" y="1356124"/>
            <a:ext cx="8229598" cy="4669210"/>
            <a:chOff x="1" y="4403"/>
            <a:chExt cx="8229598" cy="4669210"/>
          </a:xfrm>
        </p:grpSpPr>
        <p:sp>
          <p:nvSpPr>
            <p:cNvPr id="334" name="Google Shape;334;p23"/>
            <p:cNvSpPr/>
            <p:nvPr/>
          </p:nvSpPr>
          <p:spPr>
            <a:xfrm rot="5400000">
              <a:off x="-220094" y="263700"/>
              <a:ext cx="1467298" cy="1027108"/>
            </a:xfrm>
            <a:prstGeom prst="chevron">
              <a:avLst>
                <a:gd name="adj" fmla="val 50000"/>
              </a:avLst>
            </a:prstGeom>
            <a:solidFill>
              <a:srgbClr val="2966B1"/>
            </a:solidFill>
            <a:ln w="25400" cap="flat" cmpd="sng">
              <a:solidFill>
                <a:srgbClr val="29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 txBox="1"/>
            <p:nvPr/>
          </p:nvSpPr>
          <p:spPr>
            <a:xfrm>
              <a:off x="1" y="557159"/>
              <a:ext cx="1027108" cy="44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Legal Contracts</a:t>
              </a: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 rot="5400000">
              <a:off x="4112278" y="-3080767"/>
              <a:ext cx="1032151" cy="720249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9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 txBox="1"/>
            <p:nvPr/>
          </p:nvSpPr>
          <p:spPr>
            <a:xfrm>
              <a:off x="1027109" y="54787"/>
              <a:ext cx="7152106" cy="931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sharing agreements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4-8 weeks</a:t>
              </a: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 rot="5400000">
              <a:off x="-220094" y="1832597"/>
              <a:ext cx="1467298" cy="1027108"/>
            </a:xfrm>
            <a:prstGeom prst="chevron">
              <a:avLst>
                <a:gd name="adj" fmla="val 50000"/>
              </a:avLst>
            </a:prstGeom>
            <a:solidFill>
              <a:srgbClr val="2ABB27"/>
            </a:solidFill>
            <a:ln w="25400" cap="flat" cmpd="sng">
              <a:solidFill>
                <a:srgbClr val="2ABB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 txBox="1"/>
            <p:nvPr/>
          </p:nvSpPr>
          <p:spPr>
            <a:xfrm>
              <a:off x="1" y="2126056"/>
              <a:ext cx="1027108" cy="44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Programming</a:t>
              </a: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 rot="5400000">
              <a:off x="3881863" y="-1511870"/>
              <a:ext cx="1492981" cy="720249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ABB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 txBox="1"/>
            <p:nvPr/>
          </p:nvSpPr>
          <p:spPr>
            <a:xfrm>
              <a:off x="1027109" y="1415765"/>
              <a:ext cx="7129610" cy="1347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 to pull data 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Typically 1 full week of work (40  hours) 5 years of historical and current year.</a:t>
              </a: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 rot="5400000">
              <a:off x="-220094" y="3426410"/>
              <a:ext cx="1467298" cy="1027108"/>
            </a:xfrm>
            <a:prstGeom prst="chevron">
              <a:avLst>
                <a:gd name="adj" fmla="val 50000"/>
              </a:avLst>
            </a:prstGeom>
            <a:solidFill>
              <a:srgbClr val="C66623"/>
            </a:solidFill>
            <a:ln w="25400" cap="flat" cmpd="sng">
              <a:solidFill>
                <a:srgbClr val="C666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 txBox="1"/>
            <p:nvPr/>
          </p:nvSpPr>
          <p:spPr>
            <a:xfrm>
              <a:off x="1" y="3719869"/>
              <a:ext cx="1027108" cy="44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Submit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 rot="5400000">
              <a:off x="3856947" y="81942"/>
              <a:ext cx="1542814" cy="720249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666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 txBox="1"/>
            <p:nvPr/>
          </p:nvSpPr>
          <p:spPr>
            <a:xfrm>
              <a:off x="1027109" y="2987094"/>
              <a:ext cx="7127177" cy="1392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First time approximately 1-2 weeks of passing validations and troubleshooting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Subsequent less than one week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4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2880"/>
              <a:buFont typeface="Arial Narrow"/>
              <a:buNone/>
            </a:pPr>
            <a:r>
              <a:rPr lang="en-US" sz="2880"/>
              <a:t>This process time frame will vary over the next year due to continued enhancements.  Availability of dashboards will depend on when data has completed validations.</a:t>
            </a:r>
            <a:endParaRPr/>
          </a:p>
        </p:txBody>
      </p:sp>
      <p:grpSp>
        <p:nvGrpSpPr>
          <p:cNvPr id="352" name="Google Shape;352;p24"/>
          <p:cNvGrpSpPr/>
          <p:nvPr/>
        </p:nvGrpSpPr>
        <p:grpSpPr>
          <a:xfrm>
            <a:off x="795130" y="1633288"/>
            <a:ext cx="7642909" cy="4434039"/>
            <a:chOff x="0" y="3272"/>
            <a:chExt cx="7642909" cy="4434039"/>
          </a:xfrm>
        </p:grpSpPr>
        <p:sp>
          <p:nvSpPr>
            <p:cNvPr id="353" name="Google Shape;353;p24"/>
            <p:cNvSpPr/>
            <p:nvPr/>
          </p:nvSpPr>
          <p:spPr>
            <a:xfrm rot="5400000">
              <a:off x="-241090" y="244362"/>
              <a:ext cx="1607272" cy="1125091"/>
            </a:xfrm>
            <a:prstGeom prst="chevron">
              <a:avLst>
                <a:gd name="adj" fmla="val 50000"/>
              </a:avLst>
            </a:prstGeom>
            <a:solidFill>
              <a:srgbClr val="2966B1"/>
            </a:solidFill>
            <a:ln w="25400" cap="flat" cmpd="sng">
              <a:solidFill>
                <a:srgbClr val="29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 txBox="1"/>
            <p:nvPr/>
          </p:nvSpPr>
          <p:spPr>
            <a:xfrm>
              <a:off x="1" y="565818"/>
              <a:ext cx="1125091" cy="48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Data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Quality</a:t>
              </a: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 rot="5400000">
              <a:off x="3861636" y="-2733273"/>
              <a:ext cx="1044727" cy="651781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9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 txBox="1"/>
            <p:nvPr/>
          </p:nvSpPr>
          <p:spPr>
            <a:xfrm>
              <a:off x="1125091" y="54271"/>
              <a:ext cx="6466819" cy="942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9675" rIns="19675" bIns="19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Char char="•"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Additional data quality validations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65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Char char="•"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May result in resubmissions</a:t>
              </a: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 rot="5400000">
              <a:off x="-241090" y="1657745"/>
              <a:ext cx="1607272" cy="1125091"/>
            </a:xfrm>
            <a:prstGeom prst="chevron">
              <a:avLst>
                <a:gd name="adj" fmla="val 50000"/>
              </a:avLst>
            </a:prstGeom>
            <a:solidFill>
              <a:srgbClr val="2ABB27"/>
            </a:solidFill>
            <a:ln w="25400" cap="flat" cmpd="sng">
              <a:solidFill>
                <a:srgbClr val="2ABB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 txBox="1"/>
            <p:nvPr/>
          </p:nvSpPr>
          <p:spPr>
            <a:xfrm>
              <a:off x="1" y="1979201"/>
              <a:ext cx="1125091" cy="48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 rot="5400000">
              <a:off x="3861636" y="-1362943"/>
              <a:ext cx="1044727" cy="651781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ABB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 txBox="1"/>
            <p:nvPr/>
          </p:nvSpPr>
          <p:spPr>
            <a:xfrm>
              <a:off x="1125091" y="1424601"/>
              <a:ext cx="6466819" cy="942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9675" rIns="19675" bIns="19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Char char="•"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Clearinghouse matches to Degree and Enrollment Data</a:t>
              </a: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 rot="5400000">
              <a:off x="-241090" y="3071129"/>
              <a:ext cx="1607272" cy="1125091"/>
            </a:xfrm>
            <a:prstGeom prst="chevron">
              <a:avLst>
                <a:gd name="adj" fmla="val 50000"/>
              </a:avLst>
            </a:prstGeom>
            <a:solidFill>
              <a:srgbClr val="C66623"/>
            </a:solidFill>
            <a:ln w="25400" cap="flat" cmpd="sng">
              <a:solidFill>
                <a:srgbClr val="C666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 txBox="1"/>
            <p:nvPr/>
          </p:nvSpPr>
          <p:spPr>
            <a:xfrm>
              <a:off x="1" y="3392585"/>
              <a:ext cx="1125091" cy="482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Dashboards and Analysis Ready File</a:t>
              </a: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 rot="5400000">
              <a:off x="3861362" y="93766"/>
              <a:ext cx="1045276" cy="651781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666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 txBox="1"/>
            <p:nvPr/>
          </p:nvSpPr>
          <p:spPr>
            <a:xfrm>
              <a:off x="1125091" y="2881063"/>
              <a:ext cx="6466792" cy="94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9675" rIns="19675" bIns="19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Char char="•"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Interactive Dashboards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65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Char char="•"/>
              </a:pPr>
              <a:r>
                <a:rPr lang="en-US" sz="3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Analysis Ready File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25"/>
          <p:cNvGrpSpPr/>
          <p:nvPr/>
        </p:nvGrpSpPr>
        <p:grpSpPr>
          <a:xfrm>
            <a:off x="225287" y="316640"/>
            <a:ext cx="8710273" cy="5882489"/>
            <a:chOff x="459528" y="302124"/>
            <a:chExt cx="8474012" cy="3643369"/>
          </a:xfrm>
        </p:grpSpPr>
        <p:sp>
          <p:nvSpPr>
            <p:cNvPr id="371" name="Google Shape;371;p25"/>
            <p:cNvSpPr/>
            <p:nvPr/>
          </p:nvSpPr>
          <p:spPr>
            <a:xfrm>
              <a:off x="1368263" y="743451"/>
              <a:ext cx="1892013" cy="324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44"/>
                </a:buClr>
                <a:buSzPts val="2800"/>
                <a:buFont typeface="Arial"/>
                <a:buNone/>
              </a:pPr>
              <a:r>
                <a:rPr lang="en-US" sz="2800" b="0" i="0" u="sng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Cohort File</a:t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666788" y="1275484"/>
              <a:ext cx="3939863" cy="2354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44" marR="0" lvl="0" indent="-28574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Entry status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High school completion &amp; GPA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First-generation status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Race/ethnicity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Dual enrollment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Number credits attempted &amp; transferred 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Math &amp; English readiness</a:t>
              </a:r>
              <a:endParaRPr/>
            </a:p>
          </p:txBody>
        </p:sp>
        <p:sp>
          <p:nvSpPr>
            <p:cNvPr id="373" name="Google Shape;373;p25"/>
            <p:cNvSpPr txBox="1"/>
            <p:nvPr/>
          </p:nvSpPr>
          <p:spPr>
            <a:xfrm>
              <a:off x="459528" y="302124"/>
              <a:ext cx="8401604" cy="285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44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Report Two Additional Files to NSC</a:t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5488691" y="771870"/>
              <a:ext cx="1969988" cy="324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44"/>
                </a:buClr>
                <a:buSzPts val="2800"/>
                <a:buFont typeface="Arial"/>
                <a:buNone/>
              </a:pPr>
              <a:r>
                <a:rPr lang="en-US" sz="2800" b="0" i="0" u="sng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Course File</a:t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4868837" y="1094075"/>
              <a:ext cx="4064703" cy="2851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44" marR="0" lvl="0" indent="-28574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Pell status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Program Intent (degree type, transfer)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GPA (term, cumulative)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Course name, number, CIP, type, delivery method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Course credits, grade, etc.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Gateway Math &amp; English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Degree type sought</a:t>
              </a:r>
              <a:endParaRPr/>
            </a:p>
            <a:p>
              <a:pPr marL="285744" marR="0" lvl="0" indent="-285744" algn="l" rtl="0">
                <a:lnSpc>
                  <a:spcPct val="100000"/>
                </a:lnSpc>
                <a:spcBef>
                  <a:spcPts val="451"/>
                </a:spcBef>
                <a:spcAft>
                  <a:spcPts val="0"/>
                </a:spcAft>
                <a:buClr>
                  <a:srgbClr val="F26A3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3144"/>
                  </a:solidFill>
                  <a:latin typeface="Arial"/>
                  <a:ea typeface="Arial"/>
                  <a:cs typeface="Arial"/>
                  <a:sym typeface="Arial"/>
                </a:rPr>
                <a:t>Reverse Transfer information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title"/>
          </p:nvPr>
        </p:nvSpPr>
        <p:spPr>
          <a:xfrm>
            <a:off x="457200" y="302124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Where is your institution on the analytics curve?</a:t>
            </a:r>
            <a:endParaRPr/>
          </a:p>
        </p:txBody>
      </p:sp>
      <p:pic>
        <p:nvPicPr>
          <p:cNvPr id="382" name="Google Shape;382;p26"/>
          <p:cNvPicPr preferRelativeResize="0"/>
          <p:nvPr/>
        </p:nvPicPr>
        <p:blipFill rotWithShape="1">
          <a:blip r:embed="rId3">
            <a:alphaModFix/>
          </a:blip>
          <a:srcRect l="17814" t="6560" r="17846" b="13263"/>
          <a:stretch/>
        </p:blipFill>
        <p:spPr>
          <a:xfrm>
            <a:off x="167744" y="889428"/>
            <a:ext cx="8519056" cy="596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512a39803_0_24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6512a39803_0_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0" name="Google Shape;390;g6512a39803_0_24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1" name="Google Shape;391;g6512a39803_0_24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400" cy="19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92" name="Google Shape;392;g6512a39803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825"/>
            <a:ext cx="9144000" cy="60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512a39803_0_34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6512a39803_0_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00" name="Google Shape;400;g6512a39803_0_34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01" name="Google Shape;401;g6512a39803_0_34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400" cy="19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02" name="Google Shape;402;g6512a39803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0900"/>
            <a:ext cx="9144000" cy="57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512a39803_0_43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6512a39803_0_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10" name="Google Shape;410;g6512a39803_0_43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11" name="Google Shape;411;g6512a39803_0_4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400" cy="19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412" name="Google Shape;412;g6512a39803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050"/>
            <a:ext cx="9144000" cy="58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457200" y="1485750"/>
            <a:ext cx="8229600" cy="444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Clr>
                <a:srgbClr val="6E2145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Who, What, When, Why and How of the Postsecondary Data Partnership (PDP)</a:t>
            </a:r>
            <a:endParaRPr/>
          </a:p>
          <a:p>
            <a:pPr marL="457200" marR="0" lvl="0" indent="-457200" algn="l" rtl="0">
              <a:lnSpc>
                <a:spcPct val="81250"/>
              </a:lnSpc>
              <a:spcBef>
                <a:spcPts val="1800"/>
              </a:spcBef>
              <a:spcAft>
                <a:spcPts val="0"/>
              </a:spcAft>
              <a:buClr>
                <a:srgbClr val="6E2145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IT as a Strategic Partner of the PDP</a:t>
            </a:r>
            <a:endParaRPr/>
          </a:p>
          <a:p>
            <a:pPr marL="457200" marR="0" lvl="0" indent="-457200" algn="l" rtl="0">
              <a:lnSpc>
                <a:spcPct val="81250"/>
              </a:lnSpc>
              <a:spcBef>
                <a:spcPts val="1800"/>
              </a:spcBef>
              <a:spcAft>
                <a:spcPts val="0"/>
              </a:spcAft>
              <a:buClr>
                <a:srgbClr val="6E2145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Activity: Bridging Campus Needs and Technology Solutions</a:t>
            </a:r>
            <a:endParaRPr/>
          </a:p>
          <a:p>
            <a:pPr marL="457200" marR="0" lvl="0" indent="-304800" algn="l" rtl="0">
              <a:lnSpc>
                <a:spcPct val="108333"/>
              </a:lnSpc>
              <a:spcBef>
                <a:spcPts val="1800"/>
              </a:spcBef>
              <a:spcAft>
                <a:spcPts val="0"/>
              </a:spcAft>
              <a:buClr>
                <a:srgbClr val="6E2145"/>
              </a:buClr>
              <a:buSzPts val="2400"/>
              <a:buFont typeface="Arial"/>
              <a:buNone/>
            </a:pPr>
            <a:endParaRPr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9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1401468" y="133927"/>
            <a:ext cx="60164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Learn More at PDP Website</a:t>
            </a:r>
            <a:endParaRPr/>
          </a:p>
        </p:txBody>
      </p:sp>
      <p:pic>
        <p:nvPicPr>
          <p:cNvPr id="420" name="Google Shape;420;p29"/>
          <p:cNvPicPr preferRelativeResize="0"/>
          <p:nvPr/>
        </p:nvPicPr>
        <p:blipFill rotWithShape="1">
          <a:blip r:embed="rId3">
            <a:alphaModFix/>
          </a:blip>
          <a:srcRect l="8409" r="9043"/>
          <a:stretch/>
        </p:blipFill>
        <p:spPr>
          <a:xfrm>
            <a:off x="140677" y="866802"/>
            <a:ext cx="8794883" cy="512439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9"/>
          <p:cNvSpPr/>
          <p:nvPr/>
        </p:nvSpPr>
        <p:spPr>
          <a:xfrm>
            <a:off x="0" y="0"/>
            <a:ext cx="581891" cy="2678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 sz="3200"/>
              <a:t>SHEEO Supporting the PDP</a:t>
            </a:r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body" idx="1"/>
          </p:nvPr>
        </p:nvSpPr>
        <p:spPr>
          <a:xfrm>
            <a:off x="457200" y="1108250"/>
            <a:ext cx="82296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PDP Convenings (JFF – July), (CCA – October)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Technical Support (Data Upload &amp; Data Analysis)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Webinars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Case Studies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Data Analysis Examples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Technical Briefs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Blog Posts</a:t>
            </a:r>
            <a:endParaRPr/>
          </a:p>
          <a:p>
            <a:pPr marL="0" lvl="0" indent="0" algn="l" rtl="0">
              <a:lnSpc>
                <a:spcPct val="92857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Research Papers</a:t>
            </a:r>
            <a:endParaRPr/>
          </a:p>
        </p:txBody>
      </p:sp>
      <p:pic>
        <p:nvPicPr>
          <p:cNvPr id="428" name="Google Shape;428;p30" descr="https://sheeo.org/wp-content/themes/sheeo-org/dist/assets/images/SHEEO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922" y="4726430"/>
            <a:ext cx="4672666" cy="106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10/15/2019</a:t>
            </a:r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35" name="Google Shape;435;p31"/>
          <p:cNvSpPr txBox="1"/>
          <p:nvPr/>
        </p:nvSpPr>
        <p:spPr>
          <a:xfrm>
            <a:off x="1401468" y="133927"/>
            <a:ext cx="60164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Join a </a:t>
            </a:r>
            <a:r>
              <a:rPr lang="en-US" sz="32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Future Learning Event</a:t>
            </a:r>
            <a:endParaRPr sz="3200" b="0" i="0" u="none" strike="noStrike" cap="none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31"/>
          <p:cNvPicPr preferRelativeResize="0"/>
          <p:nvPr/>
        </p:nvPicPr>
        <p:blipFill rotWithShape="1">
          <a:blip r:embed="rId3">
            <a:alphaModFix/>
          </a:blip>
          <a:srcRect b="7385"/>
          <a:stretch/>
        </p:blipFill>
        <p:spPr>
          <a:xfrm>
            <a:off x="1233416" y="959044"/>
            <a:ext cx="6174312" cy="177843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1"/>
          <p:cNvSpPr txBox="1"/>
          <p:nvPr/>
        </p:nvSpPr>
        <p:spPr>
          <a:xfrm>
            <a:off x="521910" y="3616199"/>
            <a:ext cx="743261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NSC &amp; Partner hosted webinars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for us at a conference near you.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2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 Narrow"/>
              <a:buNone/>
            </a:pPr>
            <a:r>
              <a:rPr lang="en-US"/>
              <a:t>Contact us at:</a:t>
            </a:r>
            <a:endParaRPr/>
          </a:p>
        </p:txBody>
      </p:sp>
      <p:sp>
        <p:nvSpPr>
          <p:cNvPr id="444" name="Google Shape;444;p32"/>
          <p:cNvSpPr txBox="1"/>
          <p:nvPr/>
        </p:nvSpPr>
        <p:spPr>
          <a:xfrm>
            <a:off x="228600" y="1481667"/>
            <a:ext cx="8585200" cy="46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mblackwell@studentclearinghouse.org</a:t>
            </a: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lheacock@achievingthedream.org</a:t>
            </a: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egodin@sheeo.org</a:t>
            </a: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Visit the PDP Website: </a:t>
            </a:r>
            <a:r>
              <a:rPr lang="en-US" sz="2800" u="sng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https://studentclearinghouse.org/colleges/pdp/</a:t>
            </a: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31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endParaRPr sz="2800" b="1">
              <a:solidFill>
                <a:srgbClr val="0031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50" name="Google Shape;450;p33"/>
          <p:cNvSpPr txBox="1"/>
          <p:nvPr/>
        </p:nvSpPr>
        <p:spPr>
          <a:xfrm>
            <a:off x="3305907" y="212433"/>
            <a:ext cx="32777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&amp; A</a:t>
            </a:r>
            <a:endParaRPr/>
          </a:p>
        </p:txBody>
      </p:sp>
      <p:pic>
        <p:nvPicPr>
          <p:cNvPr id="451" name="Google Shape;451;p33"/>
          <p:cNvPicPr preferRelativeResize="0"/>
          <p:nvPr/>
        </p:nvPicPr>
        <p:blipFill rotWithShape="1">
          <a:blip r:embed="rId3">
            <a:alphaModFix/>
          </a:blip>
          <a:srcRect b="31862"/>
          <a:stretch/>
        </p:blipFill>
        <p:spPr>
          <a:xfrm>
            <a:off x="401740" y="1800665"/>
            <a:ext cx="8340519" cy="433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12a39803_0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8" name="Google Shape;168;g6512a39803_0_0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9" name="Google Shape;169;g6512a39803_0_0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400" cy="19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70" name="Google Shape;170;g6512a398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425"/>
            <a:ext cx="9144000" cy="57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512a39803_0_9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400" cy="19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77" name="Google Shape;177;g6512a3980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875"/>
            <a:ext cx="8839200" cy="58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5400"/>
              <a:buFont typeface="Arial Narrow"/>
              <a:buNone/>
            </a:pPr>
            <a:r>
              <a:rPr lang="en-US" sz="5400"/>
              <a:t>Who are the Postsecondary Data Partnership (PDP) Partners?</a:t>
            </a:r>
            <a:endParaRPr/>
          </a:p>
        </p:txBody>
      </p:sp>
      <p:sp>
        <p:nvSpPr>
          <p:cNvPr id="183" name="Google Shape;183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4" name="Google Shape;184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457200" y="976302"/>
            <a:ext cx="8229600" cy="64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2592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240"/>
              <a:buFont typeface="Arial Narrow"/>
              <a:buNone/>
            </a:pPr>
            <a:r>
              <a:rPr lang="en-US" sz="3240"/>
              <a:t>Funders	                                    Managing Organization</a:t>
            </a:r>
            <a:r>
              <a:rPr lang="en-US" sz="2880"/>
              <a:t>													</a:t>
            </a:r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256277" y="2288943"/>
            <a:ext cx="3867150" cy="345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Bill &amp; Melinda Gates Foundation</a:t>
            </a:r>
            <a:endParaRPr/>
          </a:p>
          <a:p>
            <a:pPr marL="457200" lvl="0" indent="-457200" algn="l" rtl="0">
              <a:lnSpc>
                <a:spcPct val="8125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Lumina Foundation</a:t>
            </a:r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10/15/2019</a:t>
            </a:r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520" cy="1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5469147" y="2872596"/>
            <a:ext cx="25965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7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593" y="1812460"/>
            <a:ext cx="4260665" cy="147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 descr="No photo description available."/>
          <p:cNvPicPr preferRelativeResize="0"/>
          <p:nvPr/>
        </p:nvPicPr>
        <p:blipFill rotWithShape="1">
          <a:blip r:embed="rId3">
            <a:alphaModFix/>
          </a:blip>
          <a:srcRect t="20395" b="27082"/>
          <a:stretch/>
        </p:blipFill>
        <p:spPr>
          <a:xfrm>
            <a:off x="6381381" y="3552363"/>
            <a:ext cx="2474136" cy="83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SSC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601" y="4845005"/>
            <a:ext cx="2395348" cy="96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mage result for frontier s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05" y="5165440"/>
            <a:ext cx="3070019" cy="61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020" y="3809310"/>
            <a:ext cx="2597540" cy="98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7">
            <a:alphaModFix/>
          </a:blip>
          <a:srcRect r="64231"/>
          <a:stretch/>
        </p:blipFill>
        <p:spPr>
          <a:xfrm>
            <a:off x="139665" y="1416478"/>
            <a:ext cx="3287508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 descr="PCC Logo wTagline 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1283" y="1413773"/>
            <a:ext cx="344606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0" y="215003"/>
            <a:ext cx="8997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4"/>
              </a:buClr>
              <a:buSzPts val="3200"/>
              <a:buFont typeface="Arial Narrow"/>
              <a:buNone/>
            </a:pPr>
            <a:r>
              <a:rPr lang="en-US" sz="3200" b="1" i="0" u="none" strike="noStrike" cap="none">
                <a:solidFill>
                  <a:srgbClr val="003144"/>
                </a:solidFill>
                <a:latin typeface="Arial Narrow"/>
                <a:ea typeface="Arial Narrow"/>
                <a:cs typeface="Arial Narrow"/>
                <a:sym typeface="Arial Narrow"/>
              </a:rPr>
              <a:t> Participating Organizational Data Partners?</a:t>
            </a:r>
            <a:endParaRPr/>
          </a:p>
        </p:txBody>
      </p:sp>
      <p:pic>
        <p:nvPicPr>
          <p:cNvPr id="207" name="Google Shape;207;p8" descr="https://sheeo.org/wp-content/themes/sheeo-org/dist/assets/images/SHEEO-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96366" y="3436091"/>
            <a:ext cx="26803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1300" y="2230462"/>
            <a:ext cx="1622228" cy="96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3999" y="2353474"/>
            <a:ext cx="2474137" cy="110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atd-logo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52171" y="2295974"/>
            <a:ext cx="254317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512a39803_0_15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8229600" cy="64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6512a39803_0_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8" name="Google Shape;218;g6512a39803_0_1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9" name="Google Shape;219;g6512a39803_0_15"/>
          <p:cNvSpPr txBox="1">
            <a:spLocks noGrp="1"/>
          </p:cNvSpPr>
          <p:nvPr>
            <p:ph type="sldNum" idx="12"/>
          </p:nvPr>
        </p:nvSpPr>
        <p:spPr>
          <a:xfrm>
            <a:off x="8438040" y="6359505"/>
            <a:ext cx="497400" cy="19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20" name="Google Shape;220;g6512a39803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825"/>
            <a:ext cx="9144000" cy="58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_Clearinghouse PPT Template for 4x3">
  <a:themeElements>
    <a:clrScheme name="NSC Palette">
      <a:dk1>
        <a:srgbClr val="003144"/>
      </a:dk1>
      <a:lt1>
        <a:srgbClr val="F2F2F2"/>
      </a:lt1>
      <a:dk2>
        <a:srgbClr val="4D4D4D"/>
      </a:dk2>
      <a:lt2>
        <a:srgbClr val="EEECE1"/>
      </a:lt2>
      <a:accent1>
        <a:srgbClr val="3C3C3C"/>
      </a:accent1>
      <a:accent2>
        <a:srgbClr val="A33B2E"/>
      </a:accent2>
      <a:accent3>
        <a:srgbClr val="70A248"/>
      </a:accent3>
      <a:accent4>
        <a:srgbClr val="6E2145"/>
      </a:accent4>
      <a:accent5>
        <a:srgbClr val="2C67B1"/>
      </a:accent5>
      <a:accent6>
        <a:srgbClr val="C76725"/>
      </a:accent6>
      <a:hlink>
        <a:srgbClr val="EA8B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learinghouse PPT Template for 4x3">
  <a:themeElements>
    <a:clrScheme name="NSC Palette">
      <a:dk1>
        <a:srgbClr val="003144"/>
      </a:dk1>
      <a:lt1>
        <a:srgbClr val="F2F2F2"/>
      </a:lt1>
      <a:dk2>
        <a:srgbClr val="4D4D4D"/>
      </a:dk2>
      <a:lt2>
        <a:srgbClr val="EEECE1"/>
      </a:lt2>
      <a:accent1>
        <a:srgbClr val="3C3C3C"/>
      </a:accent1>
      <a:accent2>
        <a:srgbClr val="A33B2E"/>
      </a:accent2>
      <a:accent3>
        <a:srgbClr val="70A248"/>
      </a:accent3>
      <a:accent4>
        <a:srgbClr val="6E2145"/>
      </a:accent4>
      <a:accent5>
        <a:srgbClr val="2C67B1"/>
      </a:accent5>
      <a:accent6>
        <a:srgbClr val="C76725"/>
      </a:accent6>
      <a:hlink>
        <a:srgbClr val="EA8B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learinghouse PPT Template for 4x3">
  <a:themeElements>
    <a:clrScheme name="NSC Palette">
      <a:dk1>
        <a:srgbClr val="003144"/>
      </a:dk1>
      <a:lt1>
        <a:srgbClr val="F2F2F2"/>
      </a:lt1>
      <a:dk2>
        <a:srgbClr val="4D4D4D"/>
      </a:dk2>
      <a:lt2>
        <a:srgbClr val="EEECE1"/>
      </a:lt2>
      <a:accent1>
        <a:srgbClr val="3C3C3C"/>
      </a:accent1>
      <a:accent2>
        <a:srgbClr val="A33B2E"/>
      </a:accent2>
      <a:accent3>
        <a:srgbClr val="70A248"/>
      </a:accent3>
      <a:accent4>
        <a:srgbClr val="6E2145"/>
      </a:accent4>
      <a:accent5>
        <a:srgbClr val="2C67B1"/>
      </a:accent5>
      <a:accent6>
        <a:srgbClr val="C76725"/>
      </a:accent6>
      <a:hlink>
        <a:srgbClr val="EA8B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On-screen Show (4:3)</PresentationFormat>
  <Paragraphs>218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Noto Sans Symbols</vt:lpstr>
      <vt:lpstr>Arial Narrow</vt:lpstr>
      <vt:lpstr>Century Gothic</vt:lpstr>
      <vt:lpstr>Arial</vt:lpstr>
      <vt:lpstr>6_Clearinghouse PPT Template for 4x3</vt:lpstr>
      <vt:lpstr>7_Clearinghouse PPT Template for 4x3</vt:lpstr>
      <vt:lpstr>8_Clearinghouse PPT Template for 4x3</vt:lpstr>
      <vt:lpstr>Answering the Call for Better Student Data</vt:lpstr>
      <vt:lpstr>PowerPoint Presentation</vt:lpstr>
      <vt:lpstr>Agenda</vt:lpstr>
      <vt:lpstr>PowerPoint Presentation</vt:lpstr>
      <vt:lpstr>PowerPoint Presentation</vt:lpstr>
      <vt:lpstr>Who are the Postsecondary Data Partnership (PDP) Partners?</vt:lpstr>
      <vt:lpstr>Funders                                     Managing Organization             </vt:lpstr>
      <vt:lpstr>PowerPoint Presentation</vt:lpstr>
      <vt:lpstr>PowerPoint Presentation</vt:lpstr>
      <vt:lpstr>Who are the Data Partners? </vt:lpstr>
      <vt:lpstr>What is the Postsecondary Data Partnership (PDP)?</vt:lpstr>
      <vt:lpstr>PowerPoint Presentation</vt:lpstr>
      <vt:lpstr>PowerPoint Presentation</vt:lpstr>
      <vt:lpstr>PowerPoint Presentation</vt:lpstr>
      <vt:lpstr>PowerPoint Presentation</vt:lpstr>
      <vt:lpstr>Analysis-Ready File</vt:lpstr>
      <vt:lpstr>When can you start submitting data to the PDP?</vt:lpstr>
      <vt:lpstr>Why Should We Join the Postsecondary Data Partnership (PDP)?</vt:lpstr>
      <vt:lpstr>To promote success by helping you:</vt:lpstr>
      <vt:lpstr>PowerPoint Presentation</vt:lpstr>
      <vt:lpstr>PowerPoint Presentation</vt:lpstr>
      <vt:lpstr>How to Join the Postsecondary Data Partnership (PDP)?</vt:lpstr>
      <vt:lpstr>Postsecondary Data Partnership Process</vt:lpstr>
      <vt:lpstr>This process time frame will vary over the next year due to continued enhancements.  Availability of dashboards will depend on when data has completed validations.</vt:lpstr>
      <vt:lpstr>PowerPoint Presentation</vt:lpstr>
      <vt:lpstr>Where is your institution on the analytics curve?</vt:lpstr>
      <vt:lpstr>PowerPoint Presentation</vt:lpstr>
      <vt:lpstr>PowerPoint Presentation</vt:lpstr>
      <vt:lpstr>PowerPoint Presentation</vt:lpstr>
      <vt:lpstr>PowerPoint Presentation</vt:lpstr>
      <vt:lpstr>SHEEO Supporting the PDP</vt:lpstr>
      <vt:lpstr>PowerPoint Presentation</vt:lpstr>
      <vt:lpstr>Contact us at: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Answering the Call for Better Student Data</dc:title>
  <dc:creator>Michelle Blackwell</dc:creator>
  <cp:lastModifiedBy>Sarah Reynolds</cp:lastModifiedBy>
  <cp:revision>1</cp:revision>
  <dcterms:created xsi:type="dcterms:W3CDTF">2019-07-23T17:27:02Z</dcterms:created>
  <dcterms:modified xsi:type="dcterms:W3CDTF">2019-10-16T16:56:10Z</dcterms:modified>
</cp:coreProperties>
</file>