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61f1d51fcf_0_1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g61f1d51fcf_0_19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61f1d51fcf_0_2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g61f1d51fcf_0_20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61f1d51fcf_0_2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g61f1d51fcf_0_22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61f1d51fcf_0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g61f1d51fcf_0_21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61f1d51fcf_0_2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g61f1d51fcf_0_21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61f1d51fcf_0_2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g61f1d51fcf_0_23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61f1d51fcf_0_2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g61f1d51fcf_0_23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61f1d51fcf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g61f1d51fcf_0_16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61f1d51fcf_0_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g61f1d51fcf_0_16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61f1d51fcf_0_1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g61f1d51fcf_0_17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61f1d51fcf_0_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" name="Google Shape;99;g61f1d51fcf_0_3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Who has a hackathon on campus?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https://www.polleverywhere.com/multiple_choice_polls/7a63yaC4fJTLd68y7ozti</a:t>
            </a:r>
            <a:endParaRPr/>
          </a:p>
        </p:txBody>
      </p:sp>
      <p:sp>
        <p:nvSpPr>
          <p:cNvPr id="100" name="Google Shape;100;g61f1d51fcf_0_3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61f1d51fcf_0_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8" name="Google Shape;108;g61f1d51fcf_0_3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For those who have a hackathon on campus, is the Central IT team involved?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https://www.polleverywhere.com/multiple_choice_polls/RQb7yJi37sJ6x9crCkYYr</a:t>
            </a:r>
            <a:endParaRPr/>
          </a:p>
        </p:txBody>
      </p:sp>
      <p:sp>
        <p:nvSpPr>
          <p:cNvPr id="109" name="Google Shape;109;g61f1d51fcf_0_3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61f1d51fcf_0_1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g61f1d51fcf_0_18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61f1d51fcf_0_1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g61f1d51fcf_0_18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61f1d51fcf_0_1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g61f1d51fcf_0_19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619125" y="45561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6000"/>
              <a:buFont typeface="Calibri"/>
              <a:buNone/>
              <a:defRPr b="1" sz="6000">
                <a:solidFill>
                  <a:srgbClr val="F2F2F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619125" y="293528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  <a:defRPr sz="2400">
                <a:solidFill>
                  <a:srgbClr val="F2F2F2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809625" y="6492875"/>
            <a:ext cx="178117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DDEAF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3781425" y="649287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DDEAF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/>
          <p:nvPr>
            <p:ph type="title"/>
          </p:nvPr>
        </p:nvSpPr>
        <p:spPr>
          <a:xfrm>
            <a:off x="838200" y="529509"/>
            <a:ext cx="754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2"/>
          <p:cNvSpPr txBox="1"/>
          <p:nvPr>
            <p:ph idx="1" type="body"/>
          </p:nvPr>
        </p:nvSpPr>
        <p:spPr>
          <a:xfrm>
            <a:off x="838200" y="1969461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" name="Google Shape;58;p12"/>
          <p:cNvSpPr txBox="1"/>
          <p:nvPr>
            <p:ph idx="2" type="body"/>
          </p:nvPr>
        </p:nvSpPr>
        <p:spPr>
          <a:xfrm>
            <a:off x="6172200" y="1969461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" name="Google Shape;59;p1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0" name="Google Shape;60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77486" y="226527"/>
            <a:ext cx="3647991" cy="456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>
            <p:ph type="title"/>
          </p:nvPr>
        </p:nvSpPr>
        <p:spPr>
          <a:xfrm>
            <a:off x="839788" y="508961"/>
            <a:ext cx="86022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3"/>
          <p:cNvSpPr txBox="1"/>
          <p:nvPr>
            <p:ph idx="1" type="body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4" name="Google Shape;64;p13"/>
          <p:cNvSpPr txBox="1"/>
          <p:nvPr>
            <p:ph idx="2" type="body"/>
          </p:nvPr>
        </p:nvSpPr>
        <p:spPr>
          <a:xfrm>
            <a:off x="839788" y="2648911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13"/>
          <p:cNvSpPr txBox="1"/>
          <p:nvPr>
            <p:ph idx="3" type="body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6" name="Google Shape;66;p13"/>
          <p:cNvSpPr txBox="1"/>
          <p:nvPr>
            <p:ph idx="4" type="body"/>
          </p:nvPr>
        </p:nvSpPr>
        <p:spPr>
          <a:xfrm>
            <a:off x="6172200" y="2648911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" name="Google Shape;67;p1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8" name="Google Shape;68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77486" y="226527"/>
            <a:ext cx="3647991" cy="456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F7622"/>
              </a:buClr>
              <a:buSzPts val="4400"/>
              <a:buFont typeface="Calibri"/>
              <a:buNone/>
              <a:defRPr b="1">
                <a:solidFill>
                  <a:srgbClr val="EF762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type="title"/>
          </p:nvPr>
        </p:nvSpPr>
        <p:spPr>
          <a:xfrm>
            <a:off x="838200" y="347663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BE4D4"/>
              </a:buClr>
              <a:buSzPts val="6000"/>
              <a:buFont typeface="Calibri"/>
              <a:buNone/>
              <a:defRPr b="1" sz="6000">
                <a:solidFill>
                  <a:srgbClr val="FBE4D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838200" y="3227388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6CA9"/>
              </a:buClr>
              <a:buSzPts val="4400"/>
              <a:buFont typeface="Calibri"/>
              <a:buNone/>
              <a:defRPr b="1">
                <a:solidFill>
                  <a:srgbClr val="446CA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6CA9"/>
              </a:buClr>
              <a:buSzPts val="4400"/>
              <a:buFont typeface="Calibri"/>
              <a:buNone/>
              <a:defRPr b="1">
                <a:solidFill>
                  <a:srgbClr val="446CA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F7622"/>
              </a:buClr>
              <a:buSzPts val="3200"/>
              <a:buNone/>
              <a:defRPr b="0" sz="3200">
                <a:solidFill>
                  <a:srgbClr val="EF762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9" name="Google Shape;29;p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F7622"/>
              </a:buClr>
              <a:buSzPts val="3200"/>
              <a:buNone/>
              <a:defRPr b="0" sz="3200">
                <a:solidFill>
                  <a:srgbClr val="EF762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1" name="Google Shape;31;p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838200" y="16033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b="1"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type="title"/>
          </p:nvPr>
        </p:nvSpPr>
        <p:spPr>
          <a:xfrm>
            <a:off x="839787" y="726281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1" sz="4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8"/>
          <p:cNvSpPr/>
          <p:nvPr>
            <p:ph idx="2" type="pic"/>
          </p:nvPr>
        </p:nvSpPr>
        <p:spPr>
          <a:xfrm>
            <a:off x="5180012" y="1526381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Google Shape;37;p8"/>
          <p:cNvSpPr txBox="1"/>
          <p:nvPr>
            <p:ph idx="1" type="body"/>
          </p:nvPr>
        </p:nvSpPr>
        <p:spPr>
          <a:xfrm>
            <a:off x="860424" y="2428875"/>
            <a:ext cx="3932237" cy="39711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/>
          <p:nvPr>
            <p:ph type="title"/>
          </p:nvPr>
        </p:nvSpPr>
        <p:spPr>
          <a:xfrm>
            <a:off x="838200" y="539783"/>
            <a:ext cx="86859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838200" y="1959187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8" name="Google Shape;48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77486" y="226527"/>
            <a:ext cx="3647991" cy="456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1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52" name="Google Shape;52;p11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1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5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1.xml"/><Relationship Id="rId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/>
          <p:nvPr>
            <p:ph type="title"/>
          </p:nvPr>
        </p:nvSpPr>
        <p:spPr>
          <a:xfrm>
            <a:off x="838200" y="529509"/>
            <a:ext cx="8490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1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0" name="Google Shape;40;p9"/>
          <p:cNvSpPr txBox="1"/>
          <p:nvPr>
            <p:ph idx="1" type="body"/>
          </p:nvPr>
        </p:nvSpPr>
        <p:spPr>
          <a:xfrm>
            <a:off x="838200" y="1959187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Google Shape;41;p9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2" name="Google Shape;42;p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77486" y="226527"/>
            <a:ext cx="3647991" cy="456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427779" y="204534"/>
            <a:ext cx="2636033" cy="90600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5" r:id="rId3"/>
    <p:sldLayoutId id="2147483656" r:id="rId4"/>
    <p:sldLayoutId id="2147483657" r:id="rId5"/>
    <p:sldLayoutId id="2147483658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creativecommons.org/licenses/by/4.0/" TargetMode="External"/><Relationship Id="rId4" Type="http://schemas.openxmlformats.org/officeDocument/2006/relationships/hyperlink" Target="mailto:oleon@csufresno.edu" TargetMode="External"/><Relationship Id="rId5" Type="http://schemas.openxmlformats.org/officeDocument/2006/relationships/image" Target="../media/image2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Relationship Id="rId4" Type="http://schemas.openxmlformats.org/officeDocument/2006/relationships/image" Target="../media/image1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/>
          <p:nvPr>
            <p:ph type="ctrTitle"/>
          </p:nvPr>
        </p:nvSpPr>
        <p:spPr>
          <a:xfrm>
            <a:off x="619125" y="45561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6000"/>
              <a:buFont typeface="Calibri"/>
              <a:buNone/>
            </a:pPr>
            <a:r>
              <a:rPr lang="en-US"/>
              <a:t>Hacking Your Way to Student Success</a:t>
            </a:r>
            <a:endParaRPr/>
          </a:p>
        </p:txBody>
      </p:sp>
      <p:sp>
        <p:nvSpPr>
          <p:cNvPr id="74" name="Google Shape;74;p14"/>
          <p:cNvSpPr txBox="1"/>
          <p:nvPr>
            <p:ph idx="1" type="subTitle"/>
          </p:nvPr>
        </p:nvSpPr>
        <p:spPr>
          <a:xfrm>
            <a:off x="619125" y="293528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</a:pPr>
            <a:r>
              <a:rPr lang="en-US"/>
              <a:t>Orlando Leon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</a:pPr>
            <a:r>
              <a:rPr lang="en-US"/>
              <a:t>Chief Information Officer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</a:pPr>
            <a:r>
              <a:rPr lang="en-US"/>
              <a:t>California State University - Fresno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F7622"/>
              </a:buClr>
              <a:buSzPts val="4400"/>
              <a:buFont typeface="Calibri"/>
              <a:buNone/>
            </a:pPr>
            <a:r>
              <a:rPr lang="en-US"/>
              <a:t>Why Hackathons?</a:t>
            </a:r>
            <a:endParaRPr/>
          </a:p>
        </p:txBody>
      </p:sp>
      <p:sp>
        <p:nvSpPr>
          <p:cNvPr id="141" name="Google Shape;141;p23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590"/>
              <a:buChar char="•"/>
            </a:pPr>
            <a:r>
              <a:rPr lang="en-US" sz="2590"/>
              <a:t>Hands-on, Group-based, Project-based, Interdisciplinary Learning</a:t>
            </a:r>
            <a:endParaRPr/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2590"/>
              <a:buChar char="•"/>
            </a:pPr>
            <a:r>
              <a:rPr lang="en-US" sz="2590"/>
              <a:t>Theory 🡺 Practice</a:t>
            </a:r>
            <a:endParaRPr/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2590"/>
              <a:buChar char="•"/>
            </a:pPr>
            <a:r>
              <a:rPr lang="en-US" sz="2590"/>
              <a:t>Exposure to the Outside World</a:t>
            </a:r>
            <a:endParaRPr/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2590"/>
              <a:buChar char="•"/>
            </a:pPr>
            <a:r>
              <a:rPr lang="en-US" sz="2590"/>
              <a:t>Potential for Partnerships</a:t>
            </a:r>
            <a:endParaRPr/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2590"/>
              <a:buChar char="•"/>
            </a:pPr>
            <a:r>
              <a:rPr lang="en-US" sz="2590"/>
              <a:t>A Great Resume-Builder</a:t>
            </a:r>
            <a:endParaRPr sz="2590"/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2590"/>
              <a:buChar char="•"/>
            </a:pPr>
            <a:r>
              <a:rPr lang="en-US" sz="2590"/>
              <a:t>Build Excitement, Interest, and Brand</a:t>
            </a:r>
            <a:endParaRPr/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2590"/>
              <a:buChar char="•"/>
            </a:pPr>
            <a:r>
              <a:rPr lang="en-US" sz="2590"/>
              <a:t>Economic Development, Digital Literacy, Social Mobility, Digital Awareness, Building Tomorrow’s Workforce</a:t>
            </a:r>
            <a:endParaRPr/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2590"/>
              <a:buChar char="•"/>
            </a:pPr>
            <a:r>
              <a:rPr lang="en-US" sz="2590"/>
              <a:t>Innovation and Transformation</a:t>
            </a:r>
            <a:endParaRPr/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2590"/>
              <a:buChar char="•"/>
            </a:pPr>
            <a:r>
              <a:rPr lang="en-US" sz="2590"/>
              <a:t>Diversity, Equity, Inclusion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4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F7622"/>
              </a:buClr>
              <a:buSzPts val="4400"/>
              <a:buFont typeface="Calibri"/>
              <a:buNone/>
            </a:pPr>
            <a:r>
              <a:rPr lang="en-US"/>
              <a:t>Elements of Design and Execution</a:t>
            </a:r>
            <a:endParaRPr/>
          </a:p>
        </p:txBody>
      </p:sp>
      <p:sp>
        <p:nvSpPr>
          <p:cNvPr id="147" name="Google Shape;147;p24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Vision</a:t>
            </a:r>
            <a:endParaRPr/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Facilities</a:t>
            </a:r>
            <a:endParaRPr/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Marketing</a:t>
            </a:r>
            <a:endParaRPr/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Finances</a:t>
            </a:r>
            <a:endParaRPr/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Event Coordination</a:t>
            </a:r>
            <a:endParaRPr/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Food</a:t>
            </a:r>
            <a:endParaRPr/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Equipment/Infrastructure</a:t>
            </a:r>
            <a:endParaRPr/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Judging</a:t>
            </a:r>
            <a:endParaRPr/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Sponsors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F7622"/>
              </a:buClr>
              <a:buSzPts val="4400"/>
              <a:buFont typeface="Calibri"/>
              <a:buNone/>
            </a:pPr>
            <a:r>
              <a:rPr lang="en-US"/>
              <a:t>Elements of Design and Execution</a:t>
            </a:r>
            <a:endParaRPr/>
          </a:p>
        </p:txBody>
      </p:sp>
      <p:sp>
        <p:nvSpPr>
          <p:cNvPr id="153" name="Google Shape;153;p25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900"/>
              <a:buFont typeface="Arial"/>
              <a:buNone/>
            </a:pPr>
            <a:r>
              <a:rPr lang="en-US" sz="19900"/>
              <a:t>Students</a:t>
            </a:r>
            <a:endParaRPr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Arial"/>
              <a:buNone/>
            </a:pPr>
            <a:r>
              <a:rPr lang="en-US" sz="8800"/>
              <a:t>☺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6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F7622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59" name="Google Shape;159;p26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60" name="Google Shape;160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986624"/>
            <a:ext cx="12192003" cy="288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7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F7622"/>
              </a:buClr>
              <a:buSzPts val="4400"/>
              <a:buFont typeface="Calibri"/>
              <a:buNone/>
            </a:pPr>
            <a:r>
              <a:rPr lang="en-US"/>
              <a:t>Measuring Success</a:t>
            </a:r>
            <a:endParaRPr/>
          </a:p>
        </p:txBody>
      </p:sp>
      <p:sp>
        <p:nvSpPr>
          <p:cNvPr id="166" name="Google Shape;166;p27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Just getting through the 24 or 36 hours!</a:t>
            </a:r>
            <a:endParaRPr/>
          </a:p>
          <a:p>
            <a:pPr indent="-228600" lvl="0" marL="228600" rtl="0" algn="l"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Feedback from Students</a:t>
            </a:r>
            <a:endParaRPr/>
          </a:p>
          <a:p>
            <a:pPr indent="-228600" lvl="0" marL="228600" rtl="0" algn="l"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Feedback from Sponsors</a:t>
            </a:r>
            <a:endParaRPr/>
          </a:p>
          <a:p>
            <a:pPr indent="-228600" lvl="0" marL="228600" rtl="0" algn="l"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Feedback from Faculty/Staff</a:t>
            </a:r>
            <a:endParaRPr/>
          </a:p>
          <a:p>
            <a:pPr indent="-228600" lvl="0" marL="228600" rtl="0" algn="l"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Excitement of Students</a:t>
            </a:r>
            <a:endParaRPr/>
          </a:p>
          <a:p>
            <a:pPr indent="-50800" lvl="0" marL="2286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8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F7622"/>
              </a:buClr>
              <a:buSzPts val="4400"/>
              <a:buFont typeface="Calibri"/>
              <a:buNone/>
            </a:pPr>
            <a:r>
              <a:rPr lang="en-US"/>
              <a:t>Sustaining</a:t>
            </a:r>
            <a:endParaRPr/>
          </a:p>
        </p:txBody>
      </p:sp>
      <p:sp>
        <p:nvSpPr>
          <p:cNvPr id="172" name="Google Shape;172;p28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Student Club</a:t>
            </a:r>
            <a:endParaRPr/>
          </a:p>
          <a:p>
            <a:pPr indent="-228600" lvl="0" marL="228600" rtl="0" algn="l"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Transition Team</a:t>
            </a:r>
            <a:endParaRPr/>
          </a:p>
          <a:p>
            <a:pPr indent="-228600" lvl="0" marL="228600" rtl="0" algn="l"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Recruiting Students</a:t>
            </a:r>
            <a:endParaRPr/>
          </a:p>
          <a:p>
            <a:pPr indent="-228600" lvl="0" marL="228600" rtl="0" algn="l"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Maintaining Relationships with Sponsors</a:t>
            </a:r>
            <a:endParaRPr/>
          </a:p>
          <a:p>
            <a:pPr indent="-228600" lvl="0" marL="228600" rtl="0" algn="l"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Planning Ahead</a:t>
            </a:r>
            <a:endParaRPr/>
          </a:p>
          <a:p>
            <a:pPr indent="-228600" lvl="0" marL="228600" rtl="0" algn="l"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Partnering with Faculty</a:t>
            </a:r>
            <a:endParaRPr/>
          </a:p>
          <a:p>
            <a:pPr indent="-228600" lvl="0" marL="228600" rtl="0" algn="l"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Integrating with Other Innovation Efforts</a:t>
            </a:r>
            <a:endParaRPr/>
          </a:p>
          <a:p>
            <a:pPr indent="-50800" lvl="0" marL="2286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9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F7622"/>
              </a:buClr>
              <a:buSzPts val="4400"/>
              <a:buFont typeface="Calibri"/>
              <a:buNone/>
            </a:pPr>
            <a:r>
              <a:rPr lang="en-US"/>
              <a:t>Lessons Learned - So What?  Now What?</a:t>
            </a:r>
            <a:endParaRPr/>
          </a:p>
        </p:txBody>
      </p:sp>
      <p:sp>
        <p:nvSpPr>
          <p:cNvPr id="178" name="Google Shape;178;p29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Book a Venue ASAP!</a:t>
            </a:r>
            <a:endParaRPr/>
          </a:p>
          <a:p>
            <a:pPr indent="-228600" lvl="0" marL="228600" rtl="0" algn="l"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Don’t Forget Those Food Waivers!  </a:t>
            </a:r>
            <a:endParaRPr/>
          </a:p>
          <a:p>
            <a:pPr indent="-228600" lvl="0" marL="228600" rtl="0" algn="l"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Students will be Students…</a:t>
            </a:r>
            <a:endParaRPr/>
          </a:p>
          <a:p>
            <a:pPr indent="-228600" lvl="0" marL="228600" rtl="0" algn="l"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Sponsors, Sponsors, Sponsors…</a:t>
            </a:r>
            <a:endParaRPr/>
          </a:p>
          <a:p>
            <a:pPr indent="-228600" lvl="0" marL="228600" rtl="0" algn="l"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The First Year will be the Hardest</a:t>
            </a:r>
            <a:endParaRPr/>
          </a:p>
          <a:p>
            <a:pPr indent="-50800" lvl="0" marL="2286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0"/>
          <p:cNvSpPr txBox="1"/>
          <p:nvPr>
            <p:ph type="title"/>
          </p:nvPr>
        </p:nvSpPr>
        <p:spPr>
          <a:xfrm>
            <a:off x="838200" y="347663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BE4D4"/>
              </a:buClr>
              <a:buSzPts val="6000"/>
              <a:buFont typeface="Calibri"/>
              <a:buNone/>
            </a:pPr>
            <a:r>
              <a:rPr lang="en-US"/>
              <a:t>Questions</a:t>
            </a:r>
            <a:endParaRPr/>
          </a:p>
        </p:txBody>
      </p:sp>
      <p:sp>
        <p:nvSpPr>
          <p:cNvPr id="184" name="Google Shape;184;p30"/>
          <p:cNvSpPr txBox="1"/>
          <p:nvPr>
            <p:ph idx="1" type="body"/>
          </p:nvPr>
        </p:nvSpPr>
        <p:spPr>
          <a:xfrm>
            <a:off x="838200" y="3227388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1"/>
          <p:cNvSpPr txBox="1"/>
          <p:nvPr>
            <p:ph type="title"/>
          </p:nvPr>
        </p:nvSpPr>
        <p:spPr>
          <a:xfrm>
            <a:off x="807882" y="779539"/>
            <a:ext cx="8440392" cy="857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6CA9"/>
              </a:buClr>
              <a:buSzPts val="4410"/>
              <a:buFont typeface="Calibri"/>
              <a:buNone/>
            </a:pPr>
            <a:r>
              <a:rPr lang="en-US" sz="4410">
                <a:solidFill>
                  <a:srgbClr val="446CA9"/>
                </a:solidFill>
              </a:rPr>
              <a:t>Session Evaluations</a:t>
            </a:r>
            <a:br>
              <a:rPr lang="en-US" sz="2520"/>
            </a:br>
            <a:r>
              <a:rPr lang="en-US" sz="1979"/>
              <a:t>There are two ways to access the session and presenter evaluations:</a:t>
            </a:r>
            <a:endParaRPr sz="1800"/>
          </a:p>
        </p:txBody>
      </p:sp>
      <p:sp>
        <p:nvSpPr>
          <p:cNvPr id="190" name="Google Shape;190;p31"/>
          <p:cNvSpPr txBox="1"/>
          <p:nvPr/>
        </p:nvSpPr>
        <p:spPr>
          <a:xfrm>
            <a:off x="1000387" y="2350169"/>
            <a:ext cx="7547810" cy="31282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6CA9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rgbClr val="446CA9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46CA9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rgbClr val="446CA9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191" name="Google Shape;191;p31"/>
          <p:cNvSpPr txBox="1"/>
          <p:nvPr/>
        </p:nvSpPr>
        <p:spPr>
          <a:xfrm>
            <a:off x="1534491" y="3819782"/>
            <a:ext cx="2957298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From the mobile app, click on the session you want from the schedule &gt; then scroll down or click on the associated resources &gt; and the </a:t>
            </a:r>
            <a:r>
              <a:rPr b="0" i="0" lang="en-US" sz="1600" u="none" cap="none" strike="noStrike">
                <a:solidFill>
                  <a:srgbClr val="446CA9"/>
                </a:solidFill>
                <a:latin typeface="Calibri"/>
                <a:ea typeface="Calibri"/>
                <a:cs typeface="Calibri"/>
                <a:sym typeface="Calibri"/>
              </a:rPr>
              <a:t>evaluation </a:t>
            </a: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will pop up in the list</a:t>
            </a:r>
            <a:endParaRPr/>
          </a:p>
        </p:txBody>
      </p:sp>
      <p:sp>
        <p:nvSpPr>
          <p:cNvPr id="192" name="Google Shape;192;p31"/>
          <p:cNvSpPr txBox="1"/>
          <p:nvPr/>
        </p:nvSpPr>
        <p:spPr>
          <a:xfrm>
            <a:off x="1556793" y="2585930"/>
            <a:ext cx="277174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the online agenda, click on the “</a:t>
            </a:r>
            <a:r>
              <a:rPr lang="en-US" sz="1600">
                <a:solidFill>
                  <a:srgbClr val="446CA9"/>
                </a:solidFill>
                <a:latin typeface="Calibri"/>
                <a:ea typeface="Calibri"/>
                <a:cs typeface="Calibri"/>
                <a:sym typeface="Calibri"/>
              </a:rPr>
              <a:t>Evaluate Session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 link</a:t>
            </a:r>
            <a:endParaRPr/>
          </a:p>
        </p:txBody>
      </p:sp>
      <p:pic>
        <p:nvPicPr>
          <p:cNvPr id="193" name="Google Shape;193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13158" y="1879398"/>
            <a:ext cx="5518484" cy="1417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13158" y="3462565"/>
            <a:ext cx="5519942" cy="22323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2"/>
          <p:cNvSpPr txBox="1"/>
          <p:nvPr/>
        </p:nvSpPr>
        <p:spPr>
          <a:xfrm>
            <a:off x="1000387" y="2350169"/>
            <a:ext cx="10542256" cy="35470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t/>
            </a:r>
            <a:endParaRPr sz="40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32"/>
          <p:cNvSpPr txBox="1"/>
          <p:nvPr>
            <p:ph type="title"/>
          </p:nvPr>
        </p:nvSpPr>
        <p:spPr>
          <a:xfrm>
            <a:off x="839787" y="726281"/>
            <a:ext cx="8424529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6CA9"/>
              </a:buClr>
              <a:buSzPts val="4400"/>
              <a:buFont typeface="Calibri"/>
              <a:buNone/>
            </a:pPr>
            <a:r>
              <a:rPr lang="en-US">
                <a:solidFill>
                  <a:srgbClr val="446CA9"/>
                </a:solidFill>
              </a:rPr>
              <a:t>Contact Information </a:t>
            </a:r>
            <a:endParaRPr/>
          </a:p>
        </p:txBody>
      </p:sp>
      <p:sp>
        <p:nvSpPr>
          <p:cNvPr id="201" name="Google Shape;201;p32"/>
          <p:cNvSpPr txBox="1"/>
          <p:nvPr/>
        </p:nvSpPr>
        <p:spPr>
          <a:xfrm>
            <a:off x="1303420" y="5943464"/>
            <a:ext cx="9316454" cy="7630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NOTE: This presentation leaves copyright of the content to the presenter. Unless otherwise noted in the materials, uploaded content carries the </a:t>
            </a:r>
            <a:r>
              <a:rPr lang="en-US" sz="1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Creative Commons Attribution 4.0 International (CC BY 4.0), 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which grants usage to the general public, with appropriate credit to the author.</a:t>
            </a:r>
            <a:endParaRPr/>
          </a:p>
        </p:txBody>
      </p:sp>
      <p:sp>
        <p:nvSpPr>
          <p:cNvPr id="202" name="Google Shape;202;p32"/>
          <p:cNvSpPr txBox="1"/>
          <p:nvPr>
            <p:ph idx="1" type="body"/>
          </p:nvPr>
        </p:nvSpPr>
        <p:spPr>
          <a:xfrm>
            <a:off x="860424" y="2428875"/>
            <a:ext cx="8424529" cy="31778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457200" lvl="0" marL="9144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/>
              <a:t>Orlando Leon - Fresno State</a:t>
            </a:r>
            <a:endParaRPr sz="2400"/>
          </a:p>
          <a:p>
            <a:pPr indent="457200" lvl="0" marL="9144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u="sng">
                <a:solidFill>
                  <a:schemeClr val="hlink"/>
                </a:solidFill>
                <a:hlinkClick r:id="rId4"/>
              </a:rPr>
              <a:t>oleon@csufresno.edu</a:t>
            </a:r>
            <a:endParaRPr sz="2400"/>
          </a:p>
          <a:p>
            <a:pPr indent="457200" lvl="0" marL="9144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/>
              <a:t>@OrlandoWLeon</a:t>
            </a:r>
            <a:endParaRPr/>
          </a:p>
        </p:txBody>
      </p:sp>
      <p:pic>
        <p:nvPicPr>
          <p:cNvPr id="203" name="Google Shape;203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9775" y="2641500"/>
            <a:ext cx="1223251" cy="18348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F7622"/>
              </a:buClr>
              <a:buSzPts val="4400"/>
              <a:buFont typeface="Calibri"/>
              <a:buNone/>
            </a:pPr>
            <a:r>
              <a:rPr lang="en-US"/>
              <a:t>Introduction</a:t>
            </a:r>
            <a:endParaRPr/>
          </a:p>
        </p:txBody>
      </p:sp>
      <p:sp>
        <p:nvSpPr>
          <p:cNvPr id="80" name="Google Shape;80;p15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81" name="Google Shape;81;p15"/>
          <p:cNvPicPr preferRelativeResize="0"/>
          <p:nvPr/>
        </p:nvPicPr>
        <p:blipFill rotWithShape="1">
          <a:blip r:embed="rId3">
            <a:alphaModFix/>
          </a:blip>
          <a:srcRect b="6285" l="0" r="0" t="6294"/>
          <a:stretch/>
        </p:blipFill>
        <p:spPr>
          <a:xfrm>
            <a:off x="7955761" y="1429462"/>
            <a:ext cx="3123393" cy="2811332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5"/>
          <p:cNvSpPr txBox="1"/>
          <p:nvPr/>
        </p:nvSpPr>
        <p:spPr>
          <a:xfrm>
            <a:off x="6776580" y="4179370"/>
            <a:ext cx="5481900" cy="14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LEON</a:t>
            </a:r>
            <a:endParaRPr/>
          </a:p>
        </p:txBody>
      </p:sp>
      <p:sp>
        <p:nvSpPr>
          <p:cNvPr id="83" name="Google Shape;83;p15"/>
          <p:cNvSpPr txBox="1"/>
          <p:nvPr/>
        </p:nvSpPr>
        <p:spPr>
          <a:xfrm>
            <a:off x="6776580" y="2889879"/>
            <a:ext cx="5481900" cy="14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ORLANDO</a:t>
            </a:r>
            <a:endParaRPr/>
          </a:p>
        </p:txBody>
      </p:sp>
      <p:sp>
        <p:nvSpPr>
          <p:cNvPr id="84" name="Google Shape;84;p15"/>
          <p:cNvSpPr txBox="1"/>
          <p:nvPr/>
        </p:nvSpPr>
        <p:spPr>
          <a:xfrm>
            <a:off x="6776580" y="4638254"/>
            <a:ext cx="5481900" cy="9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Chief Information Officer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Fresno State</a:t>
            </a:r>
            <a:endParaRPr/>
          </a:p>
          <a:p>
            <a:pPr indent="-101600" lvl="0" marL="228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3"/>
          <p:cNvSpPr txBox="1"/>
          <p:nvPr>
            <p:ph type="title"/>
          </p:nvPr>
        </p:nvSpPr>
        <p:spPr>
          <a:xfrm>
            <a:off x="838200" y="16033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lang="en-US"/>
              <a:t>Thank You!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F7622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14" name="Google Shape;214;p3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6CA9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20" name="Google Shape;220;p3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221" name="Google Shape;221;p3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6CA9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27" name="Google Shape;227;p3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F7622"/>
              </a:buClr>
              <a:buSzPts val="3200"/>
              <a:buNone/>
            </a:pPr>
            <a:r>
              <a:t/>
            </a:r>
            <a:endParaRPr/>
          </a:p>
        </p:txBody>
      </p:sp>
      <p:sp>
        <p:nvSpPr>
          <p:cNvPr id="228" name="Google Shape;228;p3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229" name="Google Shape;229;p3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F7622"/>
              </a:buClr>
              <a:buSzPts val="3200"/>
              <a:buNone/>
            </a:pPr>
            <a:r>
              <a:t/>
            </a:r>
            <a:endParaRPr/>
          </a:p>
        </p:txBody>
      </p:sp>
      <p:sp>
        <p:nvSpPr>
          <p:cNvPr id="230" name="Google Shape;230;p3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7"/>
          <p:cNvSpPr txBox="1"/>
          <p:nvPr>
            <p:ph type="title"/>
          </p:nvPr>
        </p:nvSpPr>
        <p:spPr>
          <a:xfrm>
            <a:off x="839787" y="726281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36" name="Google Shape;236;p37"/>
          <p:cNvSpPr/>
          <p:nvPr>
            <p:ph idx="2" type="pic"/>
          </p:nvPr>
        </p:nvSpPr>
        <p:spPr>
          <a:xfrm>
            <a:off x="5180012" y="1526381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37"/>
          <p:cNvSpPr txBox="1"/>
          <p:nvPr>
            <p:ph idx="1" type="body"/>
          </p:nvPr>
        </p:nvSpPr>
        <p:spPr>
          <a:xfrm>
            <a:off x="860424" y="2428875"/>
            <a:ext cx="3932237" cy="39711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F7622"/>
              </a:buClr>
              <a:buSzPts val="4400"/>
              <a:buFont typeface="Calibri"/>
              <a:buNone/>
            </a:pPr>
            <a:r>
              <a:rPr lang="en-US"/>
              <a:t>Learning Objectives</a:t>
            </a:r>
            <a:endParaRPr/>
          </a:p>
        </p:txBody>
      </p:sp>
      <p:sp>
        <p:nvSpPr>
          <p:cNvPr id="90" name="Google Shape;90;p16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Understand why Fresno State invested in a hackathon and how one supports student success and a culture of innovation</a:t>
            </a:r>
            <a:endParaRPr/>
          </a:p>
          <a:p>
            <a:pPr indent="-228600" lvl="0" marL="228600" rtl="0" algn="l"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Understand lessons learned in starting a hackathon from scratch</a:t>
            </a:r>
            <a:endParaRPr/>
          </a:p>
          <a:p>
            <a:pPr indent="-228600" lvl="0" marL="228600" rtl="0" algn="l"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Consider key ingredients for success and how to apply to your campus</a:t>
            </a:r>
            <a:endParaRPr/>
          </a:p>
          <a:p>
            <a:pPr indent="-50800" lvl="0" marL="2286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F7622"/>
              </a:buClr>
              <a:buSzPts val="4400"/>
              <a:buFont typeface="Calibri"/>
              <a:buNone/>
            </a:pPr>
            <a:r>
              <a:rPr lang="en-US"/>
              <a:t>Fresno State Demographics</a:t>
            </a:r>
            <a:endParaRPr/>
          </a:p>
        </p:txBody>
      </p:sp>
      <p:sp>
        <p:nvSpPr>
          <p:cNvPr id="96" name="Google Shape;96;p17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Central Valley, Agricultural-Focus, Lowest Per-Capita Median Income in CA, Division I Athletics</a:t>
            </a:r>
            <a:endParaRPr/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24,995 Students Enrolled in Fall 2018</a:t>
            </a:r>
            <a:endParaRPr/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Bachelors/Masters/Doctoral-Granting Institution</a:t>
            </a:r>
            <a:endParaRPr/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AANAPISI/HSI</a:t>
            </a:r>
            <a:endParaRPr/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70% First Generation to College Student/70% Pell Grant Recipients</a:t>
            </a:r>
            <a:endParaRPr/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102 FTE in Central IT </a:t>
            </a:r>
            <a:br>
              <a:rPr lang="en-US"/>
            </a:br>
            <a:r>
              <a:rPr lang="en-US"/>
              <a:t>(includes some Academic Technology, does not include IR/Library/Advancement/Aux IT)</a:t>
            </a:r>
            <a:endParaRPr/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80+ student employees/volunteers</a:t>
            </a:r>
            <a:endParaRPr/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8 MPPs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03" name="Google Shape;103;p18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104" name="Google Shape;104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500" y="63500"/>
            <a:ext cx="12065000" cy="6730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12" name="Google Shape;112;p19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113" name="Google Shape;113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500" y="63500"/>
            <a:ext cx="12065000" cy="6730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F7622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20" name="Google Shape;120;p20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21" name="Google Shape;121;p2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859" y="1423360"/>
            <a:ext cx="12174000" cy="471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1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F7622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27" name="Google Shape;127;p21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28" name="Google Shape;128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286481"/>
            <a:ext cx="12192000" cy="2285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2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F7622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34" name="Google Shape;134;p22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35" name="Google Shape;135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055216"/>
            <a:ext cx="12192000" cy="47475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