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1" r:id="rId6"/>
  </p:sldMasterIdLst>
  <p:notesMasterIdLst>
    <p:notesMasterId r:id="rId28"/>
  </p:notesMasterIdLst>
  <p:sldIdLst>
    <p:sldId id="291" r:id="rId7"/>
    <p:sldId id="292" r:id="rId8"/>
    <p:sldId id="316" r:id="rId9"/>
    <p:sldId id="315" r:id="rId10"/>
    <p:sldId id="294" r:id="rId11"/>
    <p:sldId id="293" r:id="rId12"/>
    <p:sldId id="295" r:id="rId13"/>
    <p:sldId id="296" r:id="rId14"/>
    <p:sldId id="297" r:id="rId15"/>
    <p:sldId id="298" r:id="rId16"/>
    <p:sldId id="299" r:id="rId17"/>
    <p:sldId id="300" r:id="rId18"/>
    <p:sldId id="302" r:id="rId19"/>
    <p:sldId id="303" r:id="rId20"/>
    <p:sldId id="304" r:id="rId21"/>
    <p:sldId id="314" r:id="rId22"/>
    <p:sldId id="306" r:id="rId23"/>
    <p:sldId id="307" r:id="rId24"/>
    <p:sldId id="308" r:id="rId25"/>
    <p:sldId id="309" r:id="rId26"/>
    <p:sldId id="31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027460-9B8C-430C-B1EF-634D0D80A63F}">
          <p14:sldIdLst>
            <p14:sldId id="291"/>
            <p14:sldId id="292"/>
            <p14:sldId id="316"/>
            <p14:sldId id="315"/>
            <p14:sldId id="294"/>
            <p14:sldId id="293"/>
            <p14:sldId id="295"/>
            <p14:sldId id="296"/>
            <p14:sldId id="297"/>
            <p14:sldId id="298"/>
            <p14:sldId id="299"/>
            <p14:sldId id="300"/>
            <p14:sldId id="302"/>
            <p14:sldId id="303"/>
            <p14:sldId id="304"/>
            <p14:sldId id="314"/>
            <p14:sldId id="306"/>
            <p14:sldId id="307"/>
            <p14:sldId id="308"/>
            <p14:sldId id="309"/>
            <p14:sldId id="3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ica Burke" initials="JB" lastIdx="3" clrIdx="0">
    <p:extLst>
      <p:ext uri="{19B8F6BF-5375-455C-9EA6-DF929625EA0E}">
        <p15:presenceInfo xmlns:p15="http://schemas.microsoft.com/office/powerpoint/2012/main" userId="S::joburke@huronconsultinggroup.com::33cba8c7-e0e6-46d5-831c-9f7408b9fd82" providerId="AD"/>
      </p:ext>
    </p:extLst>
  </p:cmAuthor>
  <p:cmAuthor id="2" name="Alex Faklis" initials="AF" lastIdx="18" clrIdx="1">
    <p:extLst>
      <p:ext uri="{19B8F6BF-5375-455C-9EA6-DF929625EA0E}">
        <p15:presenceInfo xmlns:p15="http://schemas.microsoft.com/office/powerpoint/2012/main" userId="S::afaklis@huronconsultinggroup.com::f65d87dc-605f-45cb-b90d-e77273b95874" providerId="AD"/>
      </p:ext>
    </p:extLst>
  </p:cmAuthor>
  <p:cmAuthor id="3" name="Katie Kovacs" initials="KK" lastIdx="10" clrIdx="2">
    <p:extLst>
      <p:ext uri="{19B8F6BF-5375-455C-9EA6-DF929625EA0E}">
        <p15:presenceInfo xmlns:p15="http://schemas.microsoft.com/office/powerpoint/2012/main" userId="S::kkovacs@huronconsultinggroup.com::c9fcdc87-ec74-45dc-8ccc-a1fc322f4a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CA9"/>
    <a:srgbClr val="C55A11"/>
    <a:srgbClr val="EF7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8693" autoAdjust="0"/>
  </p:normalViewPr>
  <p:slideViewPr>
    <p:cSldViewPr snapToGrid="0">
      <p:cViewPr varScale="1">
        <p:scale>
          <a:sx n="76" d="100"/>
          <a:sy n="76" d="100"/>
        </p:scale>
        <p:origin x="811" y="58"/>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2554B-B4F7-42A6-8668-3EA5E0368334}" type="datetimeFigureOut">
              <a:rPr lang="en-US" smtClean="0"/>
              <a:t>10/10/2019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8CF03-531C-4FE3-96B8-00037B547F29}" type="slidenum">
              <a:rPr lang="en-US" smtClean="0"/>
              <a:t>‹#›</a:t>
            </a:fld>
            <a:endParaRPr lang="en-US" dirty="0"/>
          </a:p>
        </p:txBody>
      </p:sp>
    </p:spTree>
    <p:extLst>
      <p:ext uri="{BB962C8B-B14F-4D97-AF65-F5344CB8AC3E}">
        <p14:creationId xmlns:p14="http://schemas.microsoft.com/office/powerpoint/2010/main" val="39641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nzaga.edu/about/at-a-glance/national-ranking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gonzaga.edu/about/at-a-glan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a:t>
            </a:r>
            <a:r>
              <a:rPr lang="en-US" dirty="0"/>
              <a:t>: </a:t>
            </a:r>
            <a:r>
              <a:rPr lang="en-US" sz="1200" b="0" i="0" kern="1200" dirty="0">
                <a:solidFill>
                  <a:schemeClr val="tx1"/>
                </a:solidFill>
                <a:effectLst/>
                <a:latin typeface="+mn-lt"/>
                <a:ea typeface="+mn-ea"/>
                <a:cs typeface="+mn-cs"/>
              </a:rPr>
              <a:t>Come learn how your institution can facilitate effective stakeholder engagement strategies to achieve enterprise-wide collaboration and prepare for the cultural, technical, and tactical implications of deploying CRM university-wide. Gonzaga's IT leadership will share insights from their journey of uniting departments across the student life cycle that you can apply to your own technology transformation.</a:t>
            </a:r>
            <a:br>
              <a:rPr lang="en-US" dirty="0"/>
            </a:br>
            <a:br>
              <a:rPr lang="en-US" dirty="0"/>
            </a:br>
            <a:r>
              <a:rPr lang="en-US" sz="1200" b="1" i="0" kern="1200" dirty="0">
                <a:solidFill>
                  <a:schemeClr val="tx1"/>
                </a:solidFill>
                <a:effectLst/>
                <a:latin typeface="+mn-lt"/>
                <a:ea typeface="+mn-ea"/>
                <a:cs typeface="+mn-cs"/>
              </a:rPr>
              <a:t>Outcomes:</a:t>
            </a:r>
            <a:r>
              <a:rPr lang="en-US" sz="1200" b="0" i="0" kern="1200" dirty="0">
                <a:solidFill>
                  <a:schemeClr val="tx1"/>
                </a:solidFill>
                <a:effectLst/>
                <a:latin typeface="+mn-lt"/>
                <a:ea typeface="+mn-ea"/>
                <a:cs typeface="+mn-cs"/>
              </a:rPr>
              <a:t> </a:t>
            </a:r>
          </a:p>
          <a:p>
            <a:pPr marL="228600" indent="-228600">
              <a:buAutoNum type="arabicParenBoth"/>
            </a:pPr>
            <a:r>
              <a:rPr lang="en-US" sz="1200" b="0" i="0" kern="1200" dirty="0">
                <a:solidFill>
                  <a:schemeClr val="tx1"/>
                </a:solidFill>
                <a:effectLst/>
                <a:latin typeface="+mn-lt"/>
                <a:ea typeface="+mn-ea"/>
                <a:cs typeface="+mn-cs"/>
              </a:rPr>
              <a:t>Learn strategies for building enterprise-wide buy-in and support of IT initiatives</a:t>
            </a:r>
          </a:p>
          <a:p>
            <a:pPr marL="228600" indent="-228600">
              <a:buAutoNum type="arabicParenBoth"/>
            </a:pPr>
            <a:r>
              <a:rPr lang="en-US" sz="1200" b="0" i="0" kern="1200" dirty="0">
                <a:solidFill>
                  <a:schemeClr val="tx1"/>
                </a:solidFill>
                <a:effectLst/>
                <a:latin typeface="+mn-lt"/>
                <a:ea typeface="+mn-ea"/>
                <a:cs typeface="+mn-cs"/>
              </a:rPr>
              <a:t>Review tactical examples of effective stakeholder engagement</a:t>
            </a:r>
          </a:p>
          <a:p>
            <a:pPr marL="228600" indent="-228600">
              <a:buAutoNum type="arabicParenBoth"/>
            </a:pPr>
            <a:r>
              <a:rPr lang="en-US" sz="1200" b="0" i="0" kern="1200" dirty="0">
                <a:solidFill>
                  <a:schemeClr val="tx1"/>
                </a:solidFill>
                <a:effectLst/>
                <a:latin typeface="+mn-lt"/>
                <a:ea typeface="+mn-ea"/>
                <a:cs typeface="+mn-cs"/>
              </a:rPr>
              <a:t>Gain an understanding of the potential for IT to gauge change readiness and prepare for the cultural aspects of technology transformation</a:t>
            </a:r>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1</a:t>
            </a:fld>
            <a:endParaRPr lang="en-US" dirty="0"/>
          </a:p>
        </p:txBody>
      </p:sp>
    </p:spTree>
    <p:extLst>
      <p:ext uri="{BB962C8B-B14F-4D97-AF65-F5344CB8AC3E}">
        <p14:creationId xmlns:p14="http://schemas.microsoft.com/office/powerpoint/2010/main" val="279019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Stephanie </a:t>
            </a:r>
          </a:p>
          <a:p>
            <a:pPr lvl="0"/>
            <a:r>
              <a:rPr lang="en-US" sz="1200" b="1" kern="1200" dirty="0">
                <a:solidFill>
                  <a:schemeClr val="tx1"/>
                </a:solidFill>
                <a:effectLst/>
                <a:latin typeface="+mn-lt"/>
                <a:ea typeface="+mn-ea"/>
                <a:cs typeface="+mn-cs"/>
              </a:rPr>
              <a:t>3 minutes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Since the impetus for this project was Gonzaga’s revamped Strategic Plan (which already had university-wide buy-in), it was important to ground and link the CRM strategic priorities back to the Strategic Plan</a:t>
            </a:r>
            <a:endParaRPr lang="en-US" sz="16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This drove a “s</a:t>
            </a:r>
            <a:r>
              <a:rPr lang="en-US" sz="1200" kern="1200" dirty="0">
                <a:solidFill>
                  <a:schemeClr val="tx1"/>
                </a:solidFill>
                <a:effectLst/>
                <a:latin typeface="+mn-lt"/>
                <a:ea typeface="+mn-ea"/>
                <a:cs typeface="+mn-cs"/>
              </a:rPr>
              <a:t>trategy-first” approach to enterprise-wide buy in that guided the assessment and selection process and continues to guide the implementation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Leadership set the tone that the project outcome was for the betterment of Gonzaga University as a whole, and all discussions centered around this core understanding</a:t>
            </a:r>
            <a:endParaRPr lang="en-US" sz="16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During CRM-related discussions, GU referred back to the Strategic Priorities to ground itself and inform the decision-making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FB8CF03-531C-4FE3-96B8-00037B547F29}" type="slidenum">
              <a:rPr lang="en-US" smtClean="0"/>
              <a:t>10</a:t>
            </a:fld>
            <a:endParaRPr lang="en-US" dirty="0"/>
          </a:p>
        </p:txBody>
      </p:sp>
    </p:spTree>
    <p:extLst>
      <p:ext uri="{BB962C8B-B14F-4D97-AF65-F5344CB8AC3E}">
        <p14:creationId xmlns:p14="http://schemas.microsoft.com/office/powerpoint/2010/main" val="1754483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Alex</a:t>
            </a:r>
          </a:p>
          <a:p>
            <a:pPr lvl="0"/>
            <a:r>
              <a:rPr lang="en-US" sz="1200" b="1" kern="1200" dirty="0">
                <a:solidFill>
                  <a:schemeClr val="tx1"/>
                </a:solidFill>
                <a:effectLst/>
                <a:latin typeface="+mn-lt"/>
                <a:ea typeface="+mn-ea"/>
                <a:cs typeface="+mn-cs"/>
              </a:rPr>
              <a:t>3 minutes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Similar to the Strategic Priorities, the Guiding Principles were co-created by the Core Functional Team and Steering Committee and shaped</a:t>
            </a:r>
            <a:r>
              <a:rPr lang="en-US" sz="1200" kern="1200" dirty="0">
                <a:solidFill>
                  <a:schemeClr val="tx1"/>
                </a:solidFill>
                <a:effectLst/>
                <a:latin typeface="+mn-lt"/>
                <a:ea typeface="+mn-ea"/>
                <a:cs typeface="+mn-cs"/>
              </a:rPr>
              <a:t> the CRM assessment and selection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During CRM-related discussions, GU referred back to the Guiding Principles to ground itself and inform the decision-making process</a:t>
            </a:r>
          </a:p>
          <a:p>
            <a:pPr lvl="0"/>
            <a:endParaRPr lang="en-US" sz="1200" dirty="0"/>
          </a:p>
        </p:txBody>
      </p:sp>
      <p:sp>
        <p:nvSpPr>
          <p:cNvPr id="4" name="Slide Number Placeholder 3"/>
          <p:cNvSpPr>
            <a:spLocks noGrp="1"/>
          </p:cNvSpPr>
          <p:nvPr>
            <p:ph type="sldNum" sz="quarter" idx="5"/>
          </p:nvPr>
        </p:nvSpPr>
        <p:spPr/>
        <p:txBody>
          <a:bodyPr/>
          <a:lstStyle/>
          <a:p>
            <a:fld id="{1FB8CF03-531C-4FE3-96B8-00037B547F29}" type="slidenum">
              <a:rPr lang="en-US" smtClean="0"/>
              <a:t>11</a:t>
            </a:fld>
            <a:endParaRPr lang="en-US" dirty="0"/>
          </a:p>
        </p:txBody>
      </p:sp>
    </p:spTree>
    <p:extLst>
      <p:ext uri="{BB962C8B-B14F-4D97-AF65-F5344CB8AC3E}">
        <p14:creationId xmlns:p14="http://schemas.microsoft.com/office/powerpoint/2010/main" val="2093932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Alex </a:t>
            </a:r>
          </a:p>
          <a:p>
            <a:pPr lvl="0"/>
            <a:r>
              <a:rPr lang="en-US" sz="1200" b="1" kern="1200" dirty="0">
                <a:solidFill>
                  <a:schemeClr val="tx1"/>
                </a:solidFill>
                <a:effectLst/>
                <a:latin typeface="+mn-lt"/>
                <a:ea typeface="+mn-ea"/>
                <a:cs typeface="+mn-cs"/>
              </a:rPr>
              <a:t>2 minutes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Stakeholders from across the institution (i.e., the Core Functional Team) were actively engaged throughout the process. </a:t>
            </a:r>
          </a:p>
          <a:p>
            <a:pPr marL="628650" lvl="1" indent="-171450">
              <a:buFont typeface="Arial" panose="020B0604020202020204" pitchFamily="34" charset="0"/>
              <a:buChar char="•"/>
            </a:pPr>
            <a:r>
              <a:rPr lang="en-US" sz="1200" dirty="0"/>
              <a:t>1) Refined business requirements which informed strategic objectives and guiding principles for CRM</a:t>
            </a:r>
          </a:p>
          <a:p>
            <a:pPr marL="628650" lvl="1" indent="-171450">
              <a:buFont typeface="Arial" panose="020B0604020202020204" pitchFamily="34" charset="0"/>
              <a:buChar char="•"/>
            </a:pPr>
            <a:r>
              <a:rPr lang="en-US" sz="1200" dirty="0"/>
              <a:t>2) Developed scripts for structured vendor demonstrations, attended and participated in multiple rounds of vendor demo’s, and assessed CRM functionality via vendor scorecards</a:t>
            </a:r>
          </a:p>
          <a:p>
            <a:pPr marL="628650" lvl="1" indent="-171450">
              <a:buFont typeface="Arial" panose="020B0604020202020204" pitchFamily="34" charset="0"/>
              <a:buChar char="•"/>
            </a:pPr>
            <a:r>
              <a:rPr lang="en-US" sz="1200" dirty="0"/>
              <a:t>3) Reviewed and assessed vendor RFP responses and supplemental materials to inform a fit/gap analysis</a:t>
            </a:r>
          </a:p>
          <a:p>
            <a:pPr marL="1085850" lvl="2" indent="-171450">
              <a:buFont typeface="Arial" panose="020B0604020202020204" pitchFamily="34" charset="0"/>
              <a:buChar char="•"/>
            </a:pPr>
            <a:r>
              <a:rPr lang="en-US" sz="1200" dirty="0"/>
              <a:t>Part of the RFP response evaluation was how closely each vendor fulfilled the Strategic Priorities and Guiding Principles </a:t>
            </a:r>
          </a:p>
          <a:p>
            <a:pPr marL="628650" lvl="1" indent="-171450">
              <a:buFont typeface="Arial" panose="020B0604020202020204" pitchFamily="34" charset="0"/>
              <a:buChar char="•"/>
            </a:pPr>
            <a:r>
              <a:rPr lang="en-US" sz="1200" dirty="0"/>
              <a:t>4) Used the vendor demos, RFP responses, and a variety of other inputs (including a robust peer review process) to rank CRM vendors for review by the Steering Committee </a:t>
            </a:r>
          </a:p>
          <a:p>
            <a:pPr lvl="0"/>
            <a:endParaRPr lang="en-US" sz="1200" dirty="0"/>
          </a:p>
        </p:txBody>
      </p:sp>
      <p:sp>
        <p:nvSpPr>
          <p:cNvPr id="4" name="Slide Number Placeholder 3"/>
          <p:cNvSpPr>
            <a:spLocks noGrp="1"/>
          </p:cNvSpPr>
          <p:nvPr>
            <p:ph type="sldNum" sz="quarter" idx="5"/>
          </p:nvPr>
        </p:nvSpPr>
        <p:spPr/>
        <p:txBody>
          <a:bodyPr/>
          <a:lstStyle/>
          <a:p>
            <a:fld id="{1FB8CF03-531C-4FE3-96B8-00037B547F29}" type="slidenum">
              <a:rPr lang="en-US" smtClean="0"/>
              <a:t>12</a:t>
            </a:fld>
            <a:endParaRPr lang="en-US" dirty="0"/>
          </a:p>
        </p:txBody>
      </p:sp>
    </p:spTree>
    <p:extLst>
      <p:ext uri="{BB962C8B-B14F-4D97-AF65-F5344CB8AC3E}">
        <p14:creationId xmlns:p14="http://schemas.microsoft.com/office/powerpoint/2010/main" val="2334053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Stephanie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minutes</a:t>
            </a:r>
          </a:p>
          <a:p>
            <a:endParaRPr lang="en-US" b="1" dirty="0"/>
          </a:p>
          <a:p>
            <a:r>
              <a:rPr lang="en-US" b="1" dirty="0"/>
              <a:t>Talking Points</a:t>
            </a:r>
          </a:p>
          <a:p>
            <a:pPr marL="171450" indent="-171450">
              <a:buFont typeface="Arial" panose="020B0604020202020204" pitchFamily="34" charset="0"/>
              <a:buChar char="•"/>
            </a:pPr>
            <a:r>
              <a:rPr lang="en-US" dirty="0"/>
              <a:t>If you don’t have good sponsorship and leadership, it will be difficult for enterprise-wide initiatives to be successful </a:t>
            </a:r>
          </a:p>
          <a:p>
            <a:pPr marL="171450" indent="-171450">
              <a:buFont typeface="Arial" panose="020B0604020202020204" pitchFamily="34" charset="0"/>
              <a:buChar char="•"/>
            </a:pPr>
            <a:r>
              <a:rPr lang="en-US" dirty="0"/>
              <a:t>ZRM had Presidential (and BoT) approval and buy-in from the beginning, and that point was frequently reiterated</a:t>
            </a:r>
          </a:p>
          <a:p>
            <a:pPr marL="171450" indent="-171450">
              <a:buFont typeface="Arial" panose="020B0604020202020204" pitchFamily="34" charset="0"/>
              <a:buChar char="•"/>
            </a:pPr>
            <a:r>
              <a:rPr lang="en-US" dirty="0"/>
              <a:t>The Steering Committee and Core Functional Team knew ZRM was a strategic priority relative to other university-wide initiatives, therefore it received the necessary support required to progress successfully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13</a:t>
            </a:fld>
            <a:endParaRPr lang="en-US" dirty="0"/>
          </a:p>
        </p:txBody>
      </p:sp>
    </p:spTree>
    <p:extLst>
      <p:ext uri="{BB962C8B-B14F-4D97-AF65-F5344CB8AC3E}">
        <p14:creationId xmlns:p14="http://schemas.microsoft.com/office/powerpoint/2010/main" val="84636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Stephanie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171450" indent="-171450">
              <a:buFont typeface="Arial" panose="020B0604020202020204" pitchFamily="34" charset="0"/>
              <a:buChar char="•"/>
            </a:pPr>
            <a:r>
              <a:rPr lang="en-US" dirty="0"/>
              <a:t>The anticipated level and impact of change from ZRM encouraged GU to develop a true change management plan (previous approach to enterprise-wide initiatives focused on project management vs. change management)</a:t>
            </a:r>
          </a:p>
          <a:p>
            <a:pPr marL="171450" indent="-171450">
              <a:buFont typeface="Arial" panose="020B0604020202020204" pitchFamily="34" charset="0"/>
              <a:buChar char="•"/>
            </a:pPr>
            <a:r>
              <a:rPr lang="en-US" dirty="0"/>
              <a:t>This change management plan was grounded in the fact that changes are happening at the organizational and individual level and any concerns related to either need to be addressed in a proactive and timely manner</a:t>
            </a:r>
          </a:p>
        </p:txBody>
      </p:sp>
      <p:sp>
        <p:nvSpPr>
          <p:cNvPr id="4" name="Slide Number Placeholder 3"/>
          <p:cNvSpPr>
            <a:spLocks noGrp="1"/>
          </p:cNvSpPr>
          <p:nvPr>
            <p:ph type="sldNum" sz="quarter" idx="5"/>
          </p:nvPr>
        </p:nvSpPr>
        <p:spPr/>
        <p:txBody>
          <a:bodyPr/>
          <a:lstStyle/>
          <a:p>
            <a:fld id="{1FB8CF03-531C-4FE3-96B8-00037B547F29}" type="slidenum">
              <a:rPr lang="en-US" smtClean="0"/>
              <a:t>14</a:t>
            </a:fld>
            <a:endParaRPr lang="en-US" dirty="0"/>
          </a:p>
        </p:txBody>
      </p:sp>
    </p:spTree>
    <p:extLst>
      <p:ext uri="{BB962C8B-B14F-4D97-AF65-F5344CB8AC3E}">
        <p14:creationId xmlns:p14="http://schemas.microsoft.com/office/powerpoint/2010/main" val="317106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Stephanie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2 minutes</a:t>
            </a: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part of the change management – why it’s important to GU.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establishment of KPIs to track future-state engagement success and the identification of duplicative technologies to sunset post-CRM, both underscored ROI opportunities to drive the “why” of ZRM</a:t>
            </a:r>
            <a:endParaRPr lang="en-US" sz="1600" kern="1200" dirty="0">
              <a:solidFill>
                <a:schemeClr val="tx1"/>
              </a:solidFill>
              <a:effectLst/>
              <a:latin typeface="+mn-lt"/>
              <a:ea typeface="+mn-ea"/>
              <a:cs typeface="+mn-cs"/>
            </a:endParaRP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15</a:t>
            </a:fld>
            <a:endParaRPr lang="en-US" dirty="0"/>
          </a:p>
        </p:txBody>
      </p:sp>
    </p:spTree>
    <p:extLst>
      <p:ext uri="{BB962C8B-B14F-4D97-AF65-F5344CB8AC3E}">
        <p14:creationId xmlns:p14="http://schemas.microsoft.com/office/powerpoint/2010/main" val="131272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chemeClr val="tx1"/>
                </a:solidFill>
                <a:effectLst/>
                <a:latin typeface="+mn-lt"/>
                <a:ea typeface="+mn-ea"/>
                <a:cs typeface="+mn-cs"/>
              </a:rPr>
              <a:t>Stephanie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chemeClr val="tx1"/>
                </a:solidFill>
                <a:effectLst/>
                <a:latin typeface="+mn-lt"/>
                <a:ea typeface="+mn-ea"/>
                <a:cs typeface="+mn-cs"/>
              </a:rPr>
              <a:t>2 minutes</a:t>
            </a:r>
          </a:p>
          <a:p>
            <a:pPr marL="0" lvl="0" indent="0">
              <a:buFont typeface="Arial" panose="020B0604020202020204" pitchFamily="34" charset="0"/>
              <a:buNone/>
            </a:pPr>
            <a:endParaRPr lang="en-US" sz="1600" b="1" kern="1200" dirty="0">
              <a:solidFill>
                <a:schemeClr val="tx1"/>
              </a:solidFill>
              <a:effectLst/>
              <a:latin typeface="+mn-lt"/>
              <a:ea typeface="+mn-ea"/>
              <a:cs typeface="+mn-cs"/>
            </a:endParaRPr>
          </a:p>
          <a:p>
            <a:pPr marL="0" lvl="0" indent="0">
              <a:buFont typeface="Arial" panose="020B0604020202020204" pitchFamily="34" charset="0"/>
              <a:buNone/>
            </a:pPr>
            <a:r>
              <a:rPr lang="en-US" sz="16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This is part of the change management – why it’s important to GU. </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The establishment of KPIs to track future-state engagement success and the identification of duplicative technologies to sunset post-CRM, both underscored ROI opportunities to drive the “why” of ZRM</a:t>
            </a:r>
            <a:endParaRPr lang="en-US" sz="2000" kern="1200" dirty="0">
              <a:solidFill>
                <a:schemeClr val="tx1"/>
              </a:solidFill>
              <a:effectLst/>
              <a:latin typeface="+mn-lt"/>
              <a:ea typeface="+mn-ea"/>
              <a:cs typeface="+mn-cs"/>
            </a:endParaRP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16</a:t>
            </a:fld>
            <a:endParaRPr lang="en-US" dirty="0"/>
          </a:p>
        </p:txBody>
      </p:sp>
    </p:spTree>
    <p:extLst>
      <p:ext uri="{BB962C8B-B14F-4D97-AF65-F5344CB8AC3E}">
        <p14:creationId xmlns:p14="http://schemas.microsoft.com/office/powerpoint/2010/main" val="1508154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Stephanie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 minutes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Provide brief progress update on implementation, post-selection (where is GU now in the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Considerations for a broader enterprise initiative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Data cleansing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Human side; resource impact and constraints and the human resources first.  One of the first things we did is planned for backfill.  We planned for the longevity of product deployment beyond the initial implementation by having the right staff in place to support from an operational perspective.  New staff are part of the journey.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Program Management piece.  Strong organizational and change management (reiterating how ZRM will help)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Partnering with third parties where appropriate.  Short term need fulfilled but then the ownership needs to go back to the GU internal team.  Partners that help you get to a place where you can own 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Another key is branding.  ZRM logo, continual place of where to go to get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Continual lessons learned and reapplying and pausing to celebrate and build excitement along the way</a:t>
            </a:r>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17</a:t>
            </a:fld>
            <a:endParaRPr lang="en-US" dirty="0"/>
          </a:p>
        </p:txBody>
      </p:sp>
    </p:spTree>
    <p:extLst>
      <p:ext uri="{BB962C8B-B14F-4D97-AF65-F5344CB8AC3E}">
        <p14:creationId xmlns:p14="http://schemas.microsoft.com/office/powerpoint/2010/main" val="847212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18</a:t>
            </a:fld>
            <a:endParaRPr lang="en-US" dirty="0"/>
          </a:p>
        </p:txBody>
      </p:sp>
    </p:spTree>
    <p:extLst>
      <p:ext uri="{BB962C8B-B14F-4D97-AF65-F5344CB8AC3E}">
        <p14:creationId xmlns:p14="http://schemas.microsoft.com/office/powerpoint/2010/main" val="305670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minutes </a:t>
            </a:r>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2</a:t>
            </a:fld>
            <a:endParaRPr lang="en-US" dirty="0"/>
          </a:p>
        </p:txBody>
      </p:sp>
    </p:spTree>
    <p:extLst>
      <p:ext uri="{BB962C8B-B14F-4D97-AF65-F5344CB8AC3E}">
        <p14:creationId xmlns:p14="http://schemas.microsoft.com/office/powerpoint/2010/main" val="176736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 – Gonzaga overview slide</a:t>
            </a:r>
          </a:p>
          <a:p>
            <a:endParaRPr lang="en-US" b="1" dirty="0"/>
          </a:p>
          <a:p>
            <a:r>
              <a:rPr lang="en-US" b="1" dirty="0"/>
              <a:t>Sources: </a:t>
            </a:r>
            <a:r>
              <a:rPr lang="en-US" dirty="0">
                <a:hlinkClick r:id="rId3"/>
              </a:rPr>
              <a:t>https://www.gonzaga.edu/about/at-a-glance/national-rankings</a:t>
            </a:r>
            <a:r>
              <a:rPr lang="en-US" dirty="0"/>
              <a:t>; </a:t>
            </a:r>
            <a:r>
              <a:rPr lang="en-US" dirty="0">
                <a:hlinkClick r:id="rId4"/>
              </a:rPr>
              <a:t>https://www.gonzaga.edu/about/at-a-glance</a:t>
            </a:r>
            <a:r>
              <a:rPr lang="en-US" dirty="0"/>
              <a:t>; https://www.gonzaga.edu/about/at-a-glance/facts-and-figures; https://www.gonzaga.edu/about/our-mission-jesuit-values/mission-statement-and-values</a:t>
            </a:r>
          </a:p>
          <a:p>
            <a:endParaRPr lang="en-US" b="0" dirty="0"/>
          </a:p>
          <a:p>
            <a:endParaRPr lang="en-US" b="1" dirty="0"/>
          </a:p>
          <a:p>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3</a:t>
            </a:fld>
            <a:endParaRPr lang="en-US" dirty="0"/>
          </a:p>
        </p:txBody>
      </p:sp>
    </p:spTree>
    <p:extLst>
      <p:ext uri="{BB962C8B-B14F-4D97-AF65-F5344CB8AC3E}">
        <p14:creationId xmlns:p14="http://schemas.microsoft.com/office/powerpoint/2010/main" val="112565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min </a:t>
            </a:r>
            <a:r>
              <a:rPr lang="en-US" b="0" dirty="0"/>
              <a:t>– Huron overview slide</a:t>
            </a:r>
          </a:p>
          <a:p>
            <a:endParaRPr lang="en-US" dirty="0"/>
          </a:p>
          <a:p>
            <a:r>
              <a:rPr lang="en-US" dirty="0"/>
              <a:t>Alex </a:t>
            </a:r>
          </a:p>
        </p:txBody>
      </p:sp>
      <p:sp>
        <p:nvSpPr>
          <p:cNvPr id="4" name="Slide Number Placeholder 3"/>
          <p:cNvSpPr>
            <a:spLocks noGrp="1"/>
          </p:cNvSpPr>
          <p:nvPr>
            <p:ph type="sldNum" sz="quarter" idx="5"/>
          </p:nvPr>
        </p:nvSpPr>
        <p:spPr/>
        <p:txBody>
          <a:bodyPr/>
          <a:lstStyle/>
          <a:p>
            <a:fld id="{1FB8CF03-531C-4FE3-96B8-00037B547F29}" type="slidenum">
              <a:rPr lang="en-US" smtClean="0"/>
              <a:t>4</a:t>
            </a:fld>
            <a:endParaRPr lang="en-US" dirty="0"/>
          </a:p>
        </p:txBody>
      </p:sp>
    </p:spTree>
    <p:extLst>
      <p:ext uri="{BB962C8B-B14F-4D97-AF65-F5344CB8AC3E}">
        <p14:creationId xmlns:p14="http://schemas.microsoft.com/office/powerpoint/2010/main" val="293468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3 minutes</a:t>
            </a:r>
          </a:p>
          <a:p>
            <a:pPr lvl="0"/>
            <a:r>
              <a:rPr lang="en-US" sz="1200" b="1" kern="1200" dirty="0">
                <a:solidFill>
                  <a:schemeClr val="tx1"/>
                </a:solidFill>
                <a:effectLst/>
                <a:latin typeface="+mn-lt"/>
                <a:ea typeface="+mn-ea"/>
                <a:cs typeface="+mn-cs"/>
              </a:rPr>
              <a:t>Borre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Gonzaga University’s IT leadership will share insights from their journey of uniting departments across the student lifecycle to own technology transformation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 about a strategy-first approach for building enterprise-wide buy-in and support of IT initiatives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See examples of effective stakeholder engagement and collaboration</a:t>
            </a:r>
            <a:endParaRPr lang="en-US"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the importance of quantifiable metrics for measuring continued success</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b="1" dirty="0"/>
              <a:t>Description</a:t>
            </a:r>
            <a:r>
              <a:rPr lang="en-US" dirty="0"/>
              <a:t>: </a:t>
            </a:r>
            <a:r>
              <a:rPr lang="en-US" sz="1200" b="0" i="0" kern="1200" dirty="0">
                <a:solidFill>
                  <a:schemeClr val="tx1"/>
                </a:solidFill>
                <a:effectLst/>
                <a:latin typeface="+mn-lt"/>
                <a:ea typeface="+mn-ea"/>
                <a:cs typeface="+mn-cs"/>
              </a:rPr>
              <a:t>Come learn how your institution can facilitate effective stakeholder engagement strategies to achieve enterprise-wide collaboration and prepare for the cultural, technical, and tactical implications of deploying CRM university-wide. Gonzaga's IT leadership will share insights from their journey of uniting departments across the student life cycle that you can apply to your own technology transformation.</a:t>
            </a:r>
            <a:br>
              <a:rPr lang="en-US" dirty="0"/>
            </a:br>
            <a:br>
              <a:rPr lang="en-US" dirty="0"/>
            </a:br>
            <a:r>
              <a:rPr lang="en-US" sz="1200" b="1" i="0" kern="1200" dirty="0">
                <a:solidFill>
                  <a:schemeClr val="tx1"/>
                </a:solidFill>
                <a:effectLst/>
                <a:latin typeface="+mn-lt"/>
                <a:ea typeface="+mn-ea"/>
                <a:cs typeface="+mn-cs"/>
              </a:rPr>
              <a:t>Outcomes:</a:t>
            </a:r>
            <a:r>
              <a:rPr lang="en-US" sz="1200" b="0" i="0" kern="1200" dirty="0">
                <a:solidFill>
                  <a:schemeClr val="tx1"/>
                </a:solidFill>
                <a:effectLst/>
                <a:latin typeface="+mn-lt"/>
                <a:ea typeface="+mn-ea"/>
                <a:cs typeface="+mn-cs"/>
              </a:rPr>
              <a:t> </a:t>
            </a:r>
          </a:p>
          <a:p>
            <a:pPr marL="228600" indent="-228600">
              <a:buAutoNum type="arabicParenBoth"/>
            </a:pPr>
            <a:r>
              <a:rPr lang="en-US" sz="1200" b="0" i="0" kern="1200" dirty="0">
                <a:solidFill>
                  <a:schemeClr val="tx1"/>
                </a:solidFill>
                <a:effectLst/>
                <a:latin typeface="+mn-lt"/>
                <a:ea typeface="+mn-ea"/>
                <a:cs typeface="+mn-cs"/>
              </a:rPr>
              <a:t>Learn strategies for building enterprise-wide buy-in and support of IT initiatives</a:t>
            </a:r>
          </a:p>
          <a:p>
            <a:pPr marL="228600" indent="-228600">
              <a:buAutoNum type="arabicParenBoth"/>
            </a:pPr>
            <a:r>
              <a:rPr lang="en-US" sz="1200" b="0" i="0" kern="1200" dirty="0">
                <a:solidFill>
                  <a:schemeClr val="tx1"/>
                </a:solidFill>
                <a:effectLst/>
                <a:latin typeface="+mn-lt"/>
                <a:ea typeface="+mn-ea"/>
                <a:cs typeface="+mn-cs"/>
              </a:rPr>
              <a:t>Review tactical examples of effective stakeholder engagement</a:t>
            </a:r>
          </a:p>
          <a:p>
            <a:pPr marL="228600" indent="-228600">
              <a:buAutoNum type="arabicParenBoth"/>
            </a:pPr>
            <a:r>
              <a:rPr lang="en-US" sz="1200" b="0" i="0" kern="1200" dirty="0">
                <a:solidFill>
                  <a:schemeClr val="tx1"/>
                </a:solidFill>
                <a:effectLst/>
                <a:latin typeface="+mn-lt"/>
                <a:ea typeface="+mn-ea"/>
                <a:cs typeface="+mn-cs"/>
              </a:rPr>
              <a:t>Gain an understanding of the potential for IT to gauge change readiness and prepare for the cultural aspects of technology transformation</a:t>
            </a:r>
            <a:endParaRPr lang="en-US" dirty="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FB8CF03-531C-4FE3-96B8-00037B547F29}" type="slidenum">
              <a:rPr lang="en-US" smtClean="0"/>
              <a:t>5</a:t>
            </a:fld>
            <a:endParaRPr lang="en-US" dirty="0"/>
          </a:p>
        </p:txBody>
      </p:sp>
    </p:spTree>
    <p:extLst>
      <p:ext uri="{BB962C8B-B14F-4D97-AF65-F5344CB8AC3E}">
        <p14:creationId xmlns:p14="http://schemas.microsoft.com/office/powerpoint/2010/main" val="136109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Borre </a:t>
            </a:r>
          </a:p>
          <a:p>
            <a:endParaRPr lang="en-US" b="1" dirty="0"/>
          </a:p>
          <a:p>
            <a:r>
              <a:rPr lang="en-US" b="1" dirty="0"/>
              <a:t>5 minutes – </a:t>
            </a:r>
            <a:r>
              <a:rPr lang="en-US" b="0" dirty="0"/>
              <a:t>Slido poll(s)</a:t>
            </a:r>
          </a:p>
          <a:p>
            <a:endParaRPr lang="en-US" b="0" dirty="0"/>
          </a:p>
          <a:p>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Gonzaga sought to implement a tool to maintain the high-touch, personalized culture of Gonzaga to improve stakeholder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enterprise-wide initiative requires IT support  </a:t>
            </a:r>
          </a:p>
          <a:p>
            <a:endParaRPr lang="en-US" b="0"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6</a:t>
            </a:fld>
            <a:endParaRPr lang="en-US" dirty="0"/>
          </a:p>
        </p:txBody>
      </p:sp>
    </p:spTree>
    <p:extLst>
      <p:ext uri="{BB962C8B-B14F-4D97-AF65-F5344CB8AC3E}">
        <p14:creationId xmlns:p14="http://schemas.microsoft.com/office/powerpoint/2010/main" val="20495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Borre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3 minutes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Visual conveys GU’s strategy-first approach to enterprise-wide buy in</a:t>
            </a:r>
            <a:r>
              <a:rPr lang="en-US" sz="1600" kern="120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op-down push and bottom-up pull)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impetus for this project was Gonzaga’s revamped Strategic Plan</a:t>
            </a:r>
            <a:endParaRPr lang="en-US" sz="16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project Steering Committee and Core Functional Team then co-created strategic objectives and guiding principles for the CRM project</a:t>
            </a:r>
            <a:endParaRPr lang="en-US" sz="16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objectives and principles informed the system assessment and selection process</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7</a:t>
            </a:fld>
            <a:endParaRPr lang="en-US" dirty="0"/>
          </a:p>
        </p:txBody>
      </p:sp>
    </p:spTree>
    <p:extLst>
      <p:ext uri="{BB962C8B-B14F-4D97-AF65-F5344CB8AC3E}">
        <p14:creationId xmlns:p14="http://schemas.microsoft.com/office/powerpoint/2010/main" val="380848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Borre  </a:t>
            </a:r>
          </a:p>
          <a:p>
            <a:endParaRPr lang="en-US" b="1" dirty="0"/>
          </a:p>
          <a:p>
            <a:r>
              <a:rPr lang="en-US" b="1" dirty="0"/>
              <a:t>3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Project Governance was thoughtfully created to ensure impacted units had voiced representation at the Steering Committee and Core Functional Team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integrated nature of these teams sparked collaboration across units that were previously siloed, paving the way for enhanced partnerships and data sharing in the future state with CRM</a:t>
            </a:r>
            <a:endParaRPr lang="en-US" dirty="0"/>
          </a:p>
          <a:p>
            <a:pPr marL="171450" indent="-171450">
              <a:buFont typeface="Arial" panose="020B0604020202020204" pitchFamily="34" charset="0"/>
              <a:buChar char="•"/>
            </a:pPr>
            <a:r>
              <a:rPr lang="en-US" dirty="0"/>
              <a:t>GU’s IT team was actively engaged throughout the entire CRM assessment, selection, and implementation process </a:t>
            </a:r>
          </a:p>
          <a:p>
            <a:pPr marL="171450" indent="-171450">
              <a:buFont typeface="Arial" panose="020B0604020202020204" pitchFamily="34" charset="0"/>
              <a:buChar char="•"/>
            </a:pPr>
            <a:r>
              <a:rPr lang="en-US" dirty="0"/>
              <a:t>The IT team made the intentional and strategic decision to act as a facilitator, not a decision maker</a:t>
            </a:r>
          </a:p>
          <a:p>
            <a:pPr marL="171450" indent="-171450">
              <a:buFont typeface="Arial" panose="020B0604020202020204" pitchFamily="34" charset="0"/>
              <a:buChar char="•"/>
            </a:pPr>
            <a:r>
              <a:rPr lang="en-US" dirty="0"/>
              <a:t>To achieve enterprise-wide buy-in and adoption, functional units drove the assessment and selection process</a:t>
            </a:r>
          </a:p>
          <a:p>
            <a:pPr marL="628650" lvl="1" indent="-171450">
              <a:buFont typeface="Arial" panose="020B0604020202020204" pitchFamily="34" charset="0"/>
              <a:buChar char="•"/>
            </a:pPr>
            <a:r>
              <a:rPr lang="en-US" dirty="0"/>
              <a:t>“Its your tool and your selection.”</a:t>
            </a:r>
          </a:p>
          <a:p>
            <a:pPr marL="628650" lvl="1" indent="-171450">
              <a:buFont typeface="Arial" panose="020B0604020202020204" pitchFamily="34" charset="0"/>
              <a:buChar char="•"/>
            </a:pPr>
            <a:r>
              <a:rPr lang="en-US" dirty="0"/>
              <a:t>For example, requirements gathering included interviews with 100+ stakeholders (the ultimate end users within each business unit) across the University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All the core team members had a vote and that there was not consensus, but we did achieve agreement.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FB8CF03-531C-4FE3-96B8-00037B547F29}" type="slidenum">
              <a:rPr lang="en-US" smtClean="0"/>
              <a:t>8</a:t>
            </a:fld>
            <a:endParaRPr lang="en-US" dirty="0"/>
          </a:p>
        </p:txBody>
      </p:sp>
    </p:spTree>
    <p:extLst>
      <p:ext uri="{BB962C8B-B14F-4D97-AF65-F5344CB8AC3E}">
        <p14:creationId xmlns:p14="http://schemas.microsoft.com/office/powerpoint/2010/main" val="281824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Stephanie </a:t>
            </a:r>
          </a:p>
          <a:p>
            <a:r>
              <a:rPr lang="en-US" b="1" dirty="0"/>
              <a:t>2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endParaRPr lang="en-US" dirty="0"/>
          </a:p>
          <a:p>
            <a:pPr marL="171450" indent="-171450">
              <a:buFont typeface="Arial" panose="020B0604020202020204" pitchFamily="34" charset="0"/>
              <a:buChar char="•"/>
            </a:pPr>
            <a:r>
              <a:rPr lang="en-US" dirty="0"/>
              <a:t>Quotes listed on the slide are excerpted from the 100+ stakeholder interviews conducted at the onset of the engagement</a:t>
            </a:r>
          </a:p>
          <a:p>
            <a:pPr marL="171450" indent="-171450">
              <a:buFont typeface="Arial" panose="020B0604020202020204" pitchFamily="34" charset="0"/>
              <a:buChar char="•"/>
            </a:pPr>
            <a:r>
              <a:rPr lang="en-US" dirty="0"/>
              <a:t>Gonzaga community members understood that their voice mattered in the process</a:t>
            </a:r>
          </a:p>
          <a:p>
            <a:pPr marL="171450" indent="-171450">
              <a:buFont typeface="Arial" panose="020B0604020202020204" pitchFamily="34" charset="0"/>
              <a:buChar char="•"/>
            </a:pPr>
            <a:r>
              <a:rPr lang="en-US" dirty="0"/>
              <a:t>The interviews provided the basis for Gonzaga’s CRM requirements gathering process, which ultimately informed the RFP</a:t>
            </a:r>
          </a:p>
        </p:txBody>
      </p:sp>
      <p:sp>
        <p:nvSpPr>
          <p:cNvPr id="4" name="Slide Number Placeholder 3"/>
          <p:cNvSpPr>
            <a:spLocks noGrp="1"/>
          </p:cNvSpPr>
          <p:nvPr>
            <p:ph type="sldNum" sz="quarter" idx="5"/>
          </p:nvPr>
        </p:nvSpPr>
        <p:spPr/>
        <p:txBody>
          <a:bodyPr/>
          <a:lstStyle/>
          <a:p>
            <a:fld id="{1FB8CF03-531C-4FE3-96B8-00037B547F29}" type="slidenum">
              <a:rPr lang="en-US" smtClean="0"/>
              <a:t>9</a:t>
            </a:fld>
            <a:endParaRPr lang="en-US" dirty="0"/>
          </a:p>
        </p:txBody>
      </p:sp>
    </p:spTree>
    <p:extLst>
      <p:ext uri="{BB962C8B-B14F-4D97-AF65-F5344CB8AC3E}">
        <p14:creationId xmlns:p14="http://schemas.microsoft.com/office/powerpoint/2010/main" val="1712595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10/10/2019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79717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5232"/>
            <a:ext cx="10972800" cy="1034406"/>
          </a:xfrm>
          <a:prstGeom prst="rect">
            <a:avLst/>
          </a:prstGeom>
        </p:spPr>
        <p:txBody>
          <a:bodyPr anchor="b">
            <a:normAutofit/>
          </a:bodyPr>
          <a:lstStyle>
            <a:lvl1pPr algn="l">
              <a:defRPr sz="3000" b="0" i="0">
                <a:solidFill>
                  <a:schemeClr val="bg1"/>
                </a:solidFill>
                <a:latin typeface="Lato Hairline"/>
                <a:cs typeface="Lato Hairline"/>
              </a:defRPr>
            </a:lvl1pPr>
          </a:lstStyle>
          <a:p>
            <a:r>
              <a:rPr lang="en-US" dirty="0"/>
              <a:t>CLICK TO EDIT MASTER TITLE STYLE</a:t>
            </a:r>
          </a:p>
        </p:txBody>
      </p:sp>
      <p:sp>
        <p:nvSpPr>
          <p:cNvPr id="3" name="Content Placeholder 2"/>
          <p:cNvSpPr>
            <a:spLocks noGrp="1"/>
          </p:cNvSpPr>
          <p:nvPr>
            <p:ph idx="1"/>
          </p:nvPr>
        </p:nvSpPr>
        <p:spPr>
          <a:xfrm>
            <a:off x="609600" y="1653436"/>
            <a:ext cx="10972800" cy="4525963"/>
          </a:xfrm>
          <a:prstGeom prst="rect">
            <a:avLst/>
          </a:prstGeom>
        </p:spPr>
        <p:txBody>
          <a:bodyPr>
            <a:normAutofit/>
          </a:bodyPr>
          <a:lstStyle>
            <a:lvl1pPr>
              <a:defRPr>
                <a:latin typeface="Lato Regular"/>
                <a:cs typeface="Lato Regular"/>
              </a:defRPr>
            </a:lvl1pPr>
            <a:lvl2pPr>
              <a:defRPr>
                <a:solidFill>
                  <a:srgbClr val="5D5A59"/>
                </a:solidFill>
                <a:latin typeface="Lato Regular"/>
                <a:cs typeface="Lato Regular"/>
              </a:defRPr>
            </a:lvl2pPr>
            <a:lvl3pPr>
              <a:defRPr>
                <a:solidFill>
                  <a:srgbClr val="5D5A59"/>
                </a:solidFill>
                <a:latin typeface="Lato Regular"/>
                <a:cs typeface="Lato Regular"/>
              </a:defRPr>
            </a:lvl3pPr>
            <a:lvl4pPr>
              <a:defRPr>
                <a:solidFill>
                  <a:srgbClr val="5D5A59"/>
                </a:solidFill>
                <a:latin typeface="Lato Regular"/>
                <a:cs typeface="Lato Regular"/>
              </a:defRPr>
            </a:lvl4pPr>
            <a:lvl5pPr>
              <a:defRPr>
                <a:solidFill>
                  <a:srgbClr val="5D5A59"/>
                </a:solidFill>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BA49EA-D43C-594C-97F4-98BF02CBF2A3}" type="datetime4">
              <a:rPr lang="en-US" smtClean="0"/>
              <a:t>October 10, 2019</a:t>
            </a:fld>
            <a:endParaRPr lang="en-US" dirty="0"/>
          </a:p>
        </p:txBody>
      </p:sp>
      <p:sp>
        <p:nvSpPr>
          <p:cNvPr id="5" name="Footer Placeholder 4"/>
          <p:cNvSpPr>
            <a:spLocks noGrp="1"/>
          </p:cNvSpPr>
          <p:nvPr>
            <p:ph type="ftr" sz="quarter" idx="11"/>
          </p:nvPr>
        </p:nvSpPr>
        <p:spPr/>
        <p:txBody>
          <a:bodyPr/>
          <a:lstStyle/>
          <a:p>
            <a:r>
              <a:rPr lang="en-US" dirty="0"/>
              <a:t>GONZAGA UNIVERSITY</a:t>
            </a:r>
          </a:p>
        </p:txBody>
      </p:sp>
      <p:sp>
        <p:nvSpPr>
          <p:cNvPr id="6" name="Slide Number Placeholder 5"/>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78837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7321"/>
            <a:ext cx="10972800" cy="1037377"/>
          </a:xfrm>
          <a:prstGeom prst="rect">
            <a:avLst/>
          </a:prstGeom>
        </p:spPr>
        <p:txBody>
          <a:bodyPr vert="horz" anchor="b">
            <a:normAutofit/>
          </a:bodyPr>
          <a:lstStyle>
            <a:lvl1pPr algn="l">
              <a:defRPr sz="3000">
                <a:solidFill>
                  <a:schemeClr val="bg1"/>
                </a:solidFill>
                <a:latin typeface="Lato Hairline"/>
                <a:cs typeface="Lato Hairline"/>
              </a:defRPr>
            </a:lvl1pPr>
          </a:lstStyle>
          <a:p>
            <a:r>
              <a:rPr lang="en-US" dirty="0"/>
              <a:t>CLICK TO EDIT MASTER TITLE STYLE</a:t>
            </a:r>
          </a:p>
        </p:txBody>
      </p:sp>
      <p:sp>
        <p:nvSpPr>
          <p:cNvPr id="3" name="Date Placeholder 2"/>
          <p:cNvSpPr>
            <a:spLocks noGrp="1"/>
          </p:cNvSpPr>
          <p:nvPr>
            <p:ph type="dt" sz="half" idx="10"/>
          </p:nvPr>
        </p:nvSpPr>
        <p:spPr/>
        <p:txBody>
          <a:bodyPr/>
          <a:lstStyle/>
          <a:p>
            <a:fld id="{903CD7BC-FA25-454F-9E7A-227CEF8D811A}" type="datetime4">
              <a:rPr lang="en-US" smtClean="0"/>
              <a:t>October 10, 2019</a:t>
            </a:fld>
            <a:endParaRPr lang="en-US" dirty="0"/>
          </a:p>
        </p:txBody>
      </p:sp>
      <p:sp>
        <p:nvSpPr>
          <p:cNvPr id="4" name="Footer Placeholder 3"/>
          <p:cNvSpPr>
            <a:spLocks noGrp="1"/>
          </p:cNvSpPr>
          <p:nvPr>
            <p:ph type="ftr" sz="quarter" idx="11"/>
          </p:nvPr>
        </p:nvSpPr>
        <p:spPr/>
        <p:txBody>
          <a:bodyPr/>
          <a:lstStyle/>
          <a:p>
            <a:r>
              <a:rPr lang="en-US" dirty="0"/>
              <a:t>GONZAGA UNIVERSITY</a:t>
            </a:r>
          </a:p>
        </p:txBody>
      </p:sp>
      <p:sp>
        <p:nvSpPr>
          <p:cNvPr id="5" name="Slide Number Placeholder 4"/>
          <p:cNvSpPr>
            <a:spLocks noGrp="1"/>
          </p:cNvSpPr>
          <p:nvPr>
            <p:ph type="sldNum" sz="quarter" idx="12"/>
          </p:nvPr>
        </p:nvSpPr>
        <p:spPr/>
        <p:txBody>
          <a:bodyPr/>
          <a:lstStyle/>
          <a:p>
            <a:fld id="{B8479810-F91E-D449-A134-FBFF574444D7}" type="slidenum">
              <a:rPr lang="en-US" smtClean="0"/>
              <a:pPr/>
              <a:t>‹#›</a:t>
            </a:fld>
            <a:endParaRPr lang="en-US" dirty="0"/>
          </a:p>
        </p:txBody>
      </p:sp>
      <p:sp>
        <p:nvSpPr>
          <p:cNvPr id="7" name="Content Placeholder 6"/>
          <p:cNvSpPr>
            <a:spLocks noGrp="1"/>
          </p:cNvSpPr>
          <p:nvPr>
            <p:ph sz="quarter" idx="13"/>
          </p:nvPr>
        </p:nvSpPr>
        <p:spPr>
          <a:xfrm>
            <a:off x="609600" y="1657350"/>
            <a:ext cx="10972800" cy="4076700"/>
          </a:xfrm>
          <a:prstGeom prst="rect">
            <a:avLst/>
          </a:prstGeom>
        </p:spPr>
        <p:txBody>
          <a:bodyPr vert="horz">
            <a:normAutofit/>
          </a:bodyPr>
          <a:lstStyle>
            <a:lvl1pPr>
              <a:defRPr>
                <a:latin typeface="Lato Regular"/>
                <a:cs typeface="Lato Regular"/>
              </a:defRPr>
            </a:lvl1pPr>
            <a:lvl2pPr>
              <a:defRPr>
                <a:solidFill>
                  <a:schemeClr val="accent4">
                    <a:lumMod val="50000"/>
                  </a:schemeClr>
                </a:solidFill>
                <a:latin typeface="Lato Regular"/>
                <a:cs typeface="Lato Regular"/>
              </a:defRPr>
            </a:lvl2pPr>
            <a:lvl3pPr>
              <a:defRPr>
                <a:solidFill>
                  <a:schemeClr val="accent4">
                    <a:lumMod val="50000"/>
                  </a:schemeClr>
                </a:solidFill>
                <a:latin typeface="Lato Regular"/>
                <a:cs typeface="Lato Regular"/>
              </a:defRPr>
            </a:lvl3pPr>
            <a:lvl4pPr>
              <a:defRPr>
                <a:solidFill>
                  <a:schemeClr val="accent4">
                    <a:lumMod val="50000"/>
                  </a:schemeClr>
                </a:solidFill>
                <a:latin typeface="Lato Regular"/>
                <a:cs typeface="Lato Regular"/>
              </a:defRPr>
            </a:lvl4pPr>
            <a:lvl5pPr>
              <a:defRPr>
                <a:solidFill>
                  <a:schemeClr val="accent4">
                    <a:lumMod val="50000"/>
                  </a:schemeClr>
                </a:solidFill>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834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Section Slide-Unfold-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991993" y="1673154"/>
            <a:ext cx="10220540" cy="2722878"/>
          </a:xfrm>
          <a:prstGeom prst="rect">
            <a:avLst/>
          </a:prstGeom>
        </p:spPr>
        <p:txBody>
          <a:bodyPr vert="horz" anchor="ctr">
            <a:normAutofit/>
          </a:bodyPr>
          <a:lstStyle>
            <a:lvl1pPr algn="ctr">
              <a:lnSpc>
                <a:spcPct val="80000"/>
              </a:lnSpc>
              <a:defRPr sz="6000" b="0" i="0">
                <a:solidFill>
                  <a:srgbClr val="FFFFFF"/>
                </a:solidFill>
                <a:latin typeface="Lato Hairline"/>
                <a:cs typeface="Lato Hairline"/>
              </a:defRPr>
            </a:lvl1pPr>
          </a:lstStyle>
          <a:p>
            <a:r>
              <a:rPr lang="en-US" dirty="0"/>
              <a:t>CLICK TO EDIT MASTER TITLE STYLE</a:t>
            </a:r>
          </a:p>
        </p:txBody>
      </p:sp>
      <p:pic>
        <p:nvPicPr>
          <p:cNvPr id="8" name="Picture 7" descr="white-cross-end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0552" y="1585689"/>
            <a:ext cx="2087381" cy="110011"/>
          </a:xfrm>
          <a:prstGeom prst="rect">
            <a:avLst/>
          </a:prstGeom>
        </p:spPr>
      </p:pic>
      <p:pic>
        <p:nvPicPr>
          <p:cNvPr id="9" name="Picture 8" descr="white-cross-end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276236" y="1585689"/>
            <a:ext cx="2087381" cy="110011"/>
          </a:xfrm>
          <a:prstGeom prst="rect">
            <a:avLst/>
          </a:prstGeom>
        </p:spPr>
      </p:pic>
      <p:cxnSp>
        <p:nvCxnSpPr>
          <p:cNvPr id="13" name="Straight Connector 12"/>
          <p:cNvCxnSpPr/>
          <p:nvPr userDrawn="1"/>
        </p:nvCxnSpPr>
        <p:spPr>
          <a:xfrm>
            <a:off x="1860553" y="4411062"/>
            <a:ext cx="850306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0" hasCustomPrompt="1"/>
          </p:nvPr>
        </p:nvSpPr>
        <p:spPr>
          <a:xfrm>
            <a:off x="3947934" y="1383865"/>
            <a:ext cx="4328303" cy="456100"/>
          </a:xfrm>
          <a:prstGeom prst="rect">
            <a:avLst/>
          </a:prstGeom>
        </p:spPr>
        <p:txBody>
          <a:bodyPr vert="horz" anchor="ctr">
            <a:normAutofit/>
          </a:bodyPr>
          <a:lstStyle>
            <a:lvl1pPr marL="0" indent="0" algn="ctr">
              <a:buNone/>
              <a:defRPr sz="1800">
                <a:solidFill>
                  <a:schemeClr val="accent3"/>
                </a:solidFill>
                <a:latin typeface="Lato Medium"/>
                <a:cs typeface="Lato Medium"/>
              </a:defRPr>
            </a:lvl1pPr>
          </a:lstStyle>
          <a:p>
            <a:pPr lvl="0"/>
            <a:r>
              <a:rPr lang="en-US" dirty="0"/>
              <a:t>Click to edit date</a:t>
            </a:r>
          </a:p>
        </p:txBody>
      </p:sp>
    </p:spTree>
    <p:extLst>
      <p:ext uri="{BB962C8B-B14F-4D97-AF65-F5344CB8AC3E}">
        <p14:creationId xmlns:p14="http://schemas.microsoft.com/office/powerpoint/2010/main" val="112893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descr="Section Slide-Unfol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91993" y="1968822"/>
            <a:ext cx="10220540" cy="2575086"/>
          </a:xfrm>
          <a:prstGeom prst="rect">
            <a:avLst/>
          </a:prstGeom>
        </p:spPr>
        <p:txBody>
          <a:bodyPr vert="horz" anchor="ctr">
            <a:normAutofit/>
          </a:bodyPr>
          <a:lstStyle>
            <a:lvl1pPr algn="ctr">
              <a:lnSpc>
                <a:spcPct val="80000"/>
              </a:lnSpc>
              <a:defRPr sz="5000" b="0" i="0">
                <a:solidFill>
                  <a:srgbClr val="FFFFFF"/>
                </a:solidFill>
                <a:latin typeface="Lato Hairline"/>
                <a:cs typeface="Lato Hairline"/>
              </a:defRPr>
            </a:lvl1pPr>
          </a:lstStyle>
          <a:p>
            <a:r>
              <a:rPr lang="en-US" dirty="0"/>
              <a:t>CLICK TO EDIT MASTER TITLE STYLE</a:t>
            </a:r>
          </a:p>
        </p:txBody>
      </p:sp>
      <p:pic>
        <p:nvPicPr>
          <p:cNvPr id="9" name="Picture 8" descr="blue-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921852" y="4566453"/>
            <a:ext cx="10350801" cy="128386"/>
          </a:xfrm>
          <a:prstGeom prst="rect">
            <a:avLst/>
          </a:prstGeom>
        </p:spPr>
      </p:pic>
      <p:pic>
        <p:nvPicPr>
          <p:cNvPr id="10" name="Picture 9" descr="blue-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652" y="1803195"/>
            <a:ext cx="10350801" cy="128386"/>
          </a:xfrm>
          <a:prstGeom prst="rect">
            <a:avLst/>
          </a:prstGeom>
          <a:noFill/>
          <a:ln>
            <a:noFill/>
          </a:ln>
        </p:spPr>
      </p:pic>
    </p:spTree>
    <p:extLst>
      <p:ext uri="{BB962C8B-B14F-4D97-AF65-F5344CB8AC3E}">
        <p14:creationId xmlns:p14="http://schemas.microsoft.com/office/powerpoint/2010/main" val="138853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8004"/>
            <a:ext cx="10363200" cy="1762447"/>
          </a:xfrm>
          <a:prstGeom prst="rect">
            <a:avLst/>
          </a:prstGeom>
        </p:spPr>
        <p:txBody>
          <a:bodyPr>
            <a:normAutofit/>
          </a:bodyPr>
          <a:lstStyle>
            <a:lvl1pPr>
              <a:defRPr b="0" i="0">
                <a:latin typeface="Lato Light"/>
                <a:cs typeface="Lato Light"/>
              </a:defRPr>
            </a:lvl1pPr>
          </a:lstStyle>
          <a:p>
            <a:r>
              <a:rPr lang="en-US" dirty="0"/>
              <a:t>Click to edit Master title style</a:t>
            </a:r>
          </a:p>
        </p:txBody>
      </p:sp>
      <p:sp>
        <p:nvSpPr>
          <p:cNvPr id="3" name="Subtitle 2"/>
          <p:cNvSpPr>
            <a:spLocks noGrp="1"/>
          </p:cNvSpPr>
          <p:nvPr>
            <p:ph type="subTitle" idx="1"/>
          </p:nvPr>
        </p:nvSpPr>
        <p:spPr>
          <a:xfrm>
            <a:off x="1828800" y="3699672"/>
            <a:ext cx="8534400" cy="1939128"/>
          </a:xfrm>
          <a:prstGeom prst="rect">
            <a:avLst/>
          </a:prstGeom>
        </p:spPr>
        <p:txBody>
          <a:bodyPr>
            <a:normAutofit/>
          </a:bodyPr>
          <a:lstStyle>
            <a:lvl1pPr marL="0" indent="0" algn="ctr">
              <a:buNone/>
              <a:defRPr sz="320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3564EDE-BAC8-1148-AC30-8209EE0DF04D}" type="datetime4">
              <a:rPr lang="en-US" smtClean="0"/>
              <a:t>October 10, 2019</a:t>
            </a:fld>
            <a:endParaRPr lang="en-US" dirty="0"/>
          </a:p>
        </p:txBody>
      </p:sp>
      <p:sp>
        <p:nvSpPr>
          <p:cNvPr id="5" name="Footer Placeholder 4"/>
          <p:cNvSpPr>
            <a:spLocks noGrp="1"/>
          </p:cNvSpPr>
          <p:nvPr>
            <p:ph type="ftr" sz="quarter" idx="11"/>
          </p:nvPr>
        </p:nvSpPr>
        <p:spPr/>
        <p:txBody>
          <a:bodyPr/>
          <a:lstStyle>
            <a:lvl1pPr>
              <a:defRPr sz="1100" b="0" i="0" spc="600">
                <a:latin typeface="Adelle ExtraBold"/>
                <a:cs typeface="Adelle ExtraBold"/>
              </a:defRPr>
            </a:lvl1pPr>
          </a:lstStyle>
          <a:p>
            <a:r>
              <a:rPr lang="en-US" dirty="0"/>
              <a:t>GONZAGA UNIVERSITY</a:t>
            </a:r>
          </a:p>
        </p:txBody>
      </p:sp>
      <p:sp>
        <p:nvSpPr>
          <p:cNvPr id="6" name="Slide Number Placeholder 5"/>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32632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6774"/>
            <a:ext cx="10972800" cy="1041272"/>
          </a:xfrm>
          <a:prstGeom prst="rect">
            <a:avLst/>
          </a:prstGeom>
        </p:spPr>
        <p:txBody>
          <a:bodyPr anchor="b">
            <a:normAutofit/>
          </a:bodyPr>
          <a:lstStyle>
            <a:lvl1pPr algn="l">
              <a:defRPr sz="3500">
                <a:solidFill>
                  <a:schemeClr val="bg1"/>
                </a:solidFill>
                <a:latin typeface="Lato Light"/>
                <a:cs typeface="Lato Light"/>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normAutofit/>
          </a:bodyPr>
          <a:lstStyle>
            <a:lvl1pPr>
              <a:defRPr sz="2800">
                <a:latin typeface="Lato Regular"/>
                <a:cs typeface="Lato Regular"/>
              </a:defRPr>
            </a:lvl1pPr>
            <a:lvl2pPr>
              <a:defRPr sz="2400">
                <a:solidFill>
                  <a:srgbClr val="5D5A59"/>
                </a:solidFill>
                <a:latin typeface="Lato Regular"/>
                <a:cs typeface="Lato Regular"/>
              </a:defRPr>
            </a:lvl2pPr>
            <a:lvl3pPr>
              <a:defRPr sz="2000">
                <a:solidFill>
                  <a:srgbClr val="5D5A59"/>
                </a:solidFill>
                <a:latin typeface="Lato Regular"/>
                <a:cs typeface="Lato Regular"/>
              </a:defRPr>
            </a:lvl3pPr>
            <a:lvl4pPr>
              <a:defRPr sz="1800">
                <a:solidFill>
                  <a:srgbClr val="5D5A59"/>
                </a:solidFill>
                <a:latin typeface="Lato Regular"/>
                <a:cs typeface="Lato Regular"/>
              </a:defRPr>
            </a:lvl4pPr>
            <a:lvl5pPr>
              <a:defRPr sz="1800">
                <a:solidFill>
                  <a:srgbClr val="5D5A59"/>
                </a:solidFill>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normAutofit/>
          </a:bodyPr>
          <a:lstStyle>
            <a:lvl1pPr>
              <a:defRPr sz="2800">
                <a:latin typeface="Lato Regular"/>
                <a:cs typeface="Lato Regular"/>
              </a:defRPr>
            </a:lvl1pPr>
            <a:lvl2pPr>
              <a:defRPr sz="2400">
                <a:solidFill>
                  <a:srgbClr val="5D5A59"/>
                </a:solidFill>
                <a:latin typeface="Lato Regular"/>
                <a:cs typeface="Lato Regular"/>
              </a:defRPr>
            </a:lvl2pPr>
            <a:lvl3pPr>
              <a:defRPr sz="2000">
                <a:solidFill>
                  <a:srgbClr val="5D5A59"/>
                </a:solidFill>
                <a:latin typeface="Lato Regular"/>
                <a:cs typeface="Lato Regular"/>
              </a:defRPr>
            </a:lvl3pPr>
            <a:lvl4pPr>
              <a:defRPr sz="1800">
                <a:solidFill>
                  <a:srgbClr val="5D5A59"/>
                </a:solidFill>
                <a:latin typeface="Lato Regular"/>
                <a:cs typeface="Lato Regular"/>
              </a:defRPr>
            </a:lvl4pPr>
            <a:lvl5pPr>
              <a:defRPr sz="1800">
                <a:solidFill>
                  <a:srgbClr val="5D5A59"/>
                </a:solidFill>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0B8A4B6-3BB1-A24C-997C-D8A0178200BC}" type="datetime4">
              <a:rPr lang="en-US" smtClean="0"/>
              <a:t>October 10, 2019</a:t>
            </a:fld>
            <a:endParaRPr lang="en-US" dirty="0"/>
          </a:p>
        </p:txBody>
      </p:sp>
      <p:sp>
        <p:nvSpPr>
          <p:cNvPr id="6" name="Footer Placeholder 5"/>
          <p:cNvSpPr>
            <a:spLocks noGrp="1"/>
          </p:cNvSpPr>
          <p:nvPr>
            <p:ph type="ftr" sz="quarter" idx="11"/>
          </p:nvPr>
        </p:nvSpPr>
        <p:spPr/>
        <p:txBody>
          <a:bodyPr/>
          <a:lstStyle/>
          <a:p>
            <a:r>
              <a:rPr lang="en-US" dirty="0"/>
              <a:t>GONZAGA UNIVERSITY</a:t>
            </a:r>
          </a:p>
        </p:txBody>
      </p:sp>
      <p:sp>
        <p:nvSpPr>
          <p:cNvPr id="7" name="Slide Number Placeholder 6"/>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68968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2988"/>
            <a:ext cx="10972800" cy="915058"/>
          </a:xfrm>
          <a:prstGeom prst="rect">
            <a:avLst/>
          </a:prstGeom>
        </p:spPr>
        <p:txBody>
          <a:bodyPr anchor="b">
            <a:normAutofit/>
          </a:bodyPr>
          <a:lstStyle>
            <a:lvl1pPr algn="l">
              <a:defRPr sz="3600">
                <a:solidFill>
                  <a:schemeClr val="bg1"/>
                </a:solidFill>
                <a:latin typeface="Lato Light"/>
                <a:cs typeface="Lato Light"/>
              </a:defRPr>
            </a:lvl1pPr>
          </a:lstStyle>
          <a:p>
            <a:r>
              <a:rPr lang="en-US" dirty="0"/>
              <a:t>CLICK TO EDIT MASTER TITLE STYLE</a:t>
            </a:r>
          </a:p>
        </p:txBody>
      </p:sp>
      <p:sp>
        <p:nvSpPr>
          <p:cNvPr id="3" name="Date Placeholder 2"/>
          <p:cNvSpPr>
            <a:spLocks noGrp="1"/>
          </p:cNvSpPr>
          <p:nvPr>
            <p:ph type="dt" sz="half" idx="10"/>
          </p:nvPr>
        </p:nvSpPr>
        <p:spPr/>
        <p:txBody>
          <a:bodyPr/>
          <a:lstStyle/>
          <a:p>
            <a:fld id="{5AB90823-73E2-164B-B0F9-E14AB64D48B5}" type="datetime4">
              <a:rPr lang="en-US" smtClean="0"/>
              <a:t>October 10, 2019</a:t>
            </a:fld>
            <a:endParaRPr lang="en-US" dirty="0"/>
          </a:p>
        </p:txBody>
      </p:sp>
      <p:sp>
        <p:nvSpPr>
          <p:cNvPr id="4" name="Footer Placeholder 3"/>
          <p:cNvSpPr>
            <a:spLocks noGrp="1"/>
          </p:cNvSpPr>
          <p:nvPr>
            <p:ph type="ftr" sz="quarter" idx="11"/>
          </p:nvPr>
        </p:nvSpPr>
        <p:spPr/>
        <p:txBody>
          <a:bodyPr/>
          <a:lstStyle/>
          <a:p>
            <a:r>
              <a:rPr lang="en-US" dirty="0"/>
              <a:t>GONZAGA UNIVERSITY</a:t>
            </a:r>
          </a:p>
        </p:txBody>
      </p:sp>
      <p:sp>
        <p:nvSpPr>
          <p:cNvPr id="5" name="Slide Number Placeholder 4"/>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210550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FFFFFF"/>
                </a:solidFill>
                <a:latin typeface="Lato Light"/>
                <a:cs typeface="Lato Light"/>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Lato Regular"/>
                <a:cs typeface="Lato Regular"/>
              </a:defRPr>
            </a:lvl1pPr>
            <a:lvl2pPr>
              <a:defRPr sz="2000">
                <a:solidFill>
                  <a:srgbClr val="5D5A59"/>
                </a:solidFill>
                <a:latin typeface="Lato Regular"/>
                <a:cs typeface="Lato Regular"/>
              </a:defRPr>
            </a:lvl2pPr>
            <a:lvl3pPr>
              <a:defRPr sz="1800">
                <a:solidFill>
                  <a:srgbClr val="5D5A59"/>
                </a:solidFill>
                <a:latin typeface="Lato Regular"/>
                <a:cs typeface="Lato Regular"/>
              </a:defRPr>
            </a:lvl3pPr>
            <a:lvl4pPr>
              <a:defRPr sz="1600">
                <a:solidFill>
                  <a:srgbClr val="5D5A59"/>
                </a:solidFill>
                <a:latin typeface="Lato Regular"/>
                <a:cs typeface="Lato Regular"/>
              </a:defRPr>
            </a:lvl4pPr>
            <a:lvl5pPr>
              <a:defRPr sz="1600">
                <a:solidFill>
                  <a:srgbClr val="5D5A59"/>
                </a:solidFill>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Lato Regular"/>
                <a:cs typeface="Lato Regular"/>
              </a:defRPr>
            </a:lvl1pPr>
            <a:lvl2pPr>
              <a:defRPr sz="2000">
                <a:solidFill>
                  <a:srgbClr val="5D5A59"/>
                </a:solidFill>
                <a:latin typeface="Lato Regular"/>
                <a:cs typeface="Lato Regular"/>
              </a:defRPr>
            </a:lvl2pPr>
            <a:lvl3pPr>
              <a:defRPr sz="1800">
                <a:solidFill>
                  <a:srgbClr val="5D5A59"/>
                </a:solidFill>
                <a:latin typeface="Lato Regular"/>
                <a:cs typeface="Lato Regular"/>
              </a:defRPr>
            </a:lvl3pPr>
            <a:lvl4pPr>
              <a:defRPr sz="1600">
                <a:solidFill>
                  <a:srgbClr val="5D5A59"/>
                </a:solidFill>
                <a:latin typeface="Lato Regular"/>
                <a:cs typeface="Lato Regular"/>
              </a:defRPr>
            </a:lvl4pPr>
            <a:lvl5pPr>
              <a:defRPr sz="1600">
                <a:solidFill>
                  <a:srgbClr val="5D5A59"/>
                </a:solidFill>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FCEC43C-95AE-4C47-9065-36FC641906D5}" type="datetime4">
              <a:rPr lang="en-US" smtClean="0"/>
              <a:t>October 10, 2019</a:t>
            </a:fld>
            <a:endParaRPr lang="en-US" dirty="0"/>
          </a:p>
        </p:txBody>
      </p:sp>
      <p:sp>
        <p:nvSpPr>
          <p:cNvPr id="8" name="Footer Placeholder 7"/>
          <p:cNvSpPr>
            <a:spLocks noGrp="1"/>
          </p:cNvSpPr>
          <p:nvPr>
            <p:ph type="ftr" sz="quarter" idx="11"/>
          </p:nvPr>
        </p:nvSpPr>
        <p:spPr/>
        <p:txBody>
          <a:bodyPr/>
          <a:lstStyle/>
          <a:p>
            <a:r>
              <a:rPr lang="en-US" dirty="0"/>
              <a:t>GONZAGA UNIVERSITY</a:t>
            </a:r>
          </a:p>
        </p:txBody>
      </p:sp>
      <p:sp>
        <p:nvSpPr>
          <p:cNvPr id="9" name="Slide Number Placeholder 8"/>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1610690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71333-A88A-1C4F-BADA-A6D85AE0AE83}" type="datetime4">
              <a:rPr lang="en-US" smtClean="0"/>
              <a:t>October 10, 2019</a:t>
            </a:fld>
            <a:endParaRPr lang="en-US" dirty="0"/>
          </a:p>
        </p:txBody>
      </p:sp>
      <p:sp>
        <p:nvSpPr>
          <p:cNvPr id="3" name="Footer Placeholder 2"/>
          <p:cNvSpPr>
            <a:spLocks noGrp="1"/>
          </p:cNvSpPr>
          <p:nvPr>
            <p:ph type="ftr" sz="quarter" idx="11"/>
          </p:nvPr>
        </p:nvSpPr>
        <p:spPr/>
        <p:txBody>
          <a:bodyPr/>
          <a:lstStyle/>
          <a:p>
            <a:r>
              <a:rPr lang="en-US" dirty="0"/>
              <a:t>GONZAGA UNIVERSITY</a:t>
            </a:r>
          </a:p>
        </p:txBody>
      </p:sp>
      <p:sp>
        <p:nvSpPr>
          <p:cNvPr id="4" name="Slide Number Placeholder 3"/>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4276458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atin typeface="Lato Black"/>
                <a:cs typeface="Lato Black"/>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Lato Regular"/>
                <a:cs typeface="Lato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F08B095-E53D-3742-9F97-F6C596C6B98D}" type="datetime4">
              <a:rPr lang="en-US" smtClean="0"/>
              <a:t>October 10, 2019</a:t>
            </a:fld>
            <a:endParaRPr lang="en-US" dirty="0"/>
          </a:p>
        </p:txBody>
      </p:sp>
      <p:sp>
        <p:nvSpPr>
          <p:cNvPr id="5" name="Footer Placeholder 4"/>
          <p:cNvSpPr>
            <a:spLocks noGrp="1"/>
          </p:cNvSpPr>
          <p:nvPr>
            <p:ph type="ftr" sz="quarter" idx="11"/>
          </p:nvPr>
        </p:nvSpPr>
        <p:spPr/>
        <p:txBody>
          <a:bodyPr/>
          <a:lstStyle/>
          <a:p>
            <a:r>
              <a:rPr lang="en-US" dirty="0"/>
              <a:t>GONZAGA UNIVERSITY</a:t>
            </a:r>
          </a:p>
        </p:txBody>
      </p:sp>
      <p:sp>
        <p:nvSpPr>
          <p:cNvPr id="6" name="Slide Number Placeholder 5"/>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47292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35100"/>
            <a:ext cx="4011084" cy="1162050"/>
          </a:xfrm>
          <a:prstGeom prst="rect">
            <a:avLst/>
          </a:prstGeom>
        </p:spPr>
        <p:txBody>
          <a:bodyPr anchor="b"/>
          <a:lstStyle>
            <a:lvl1pPr algn="l">
              <a:defRPr sz="2000" b="1">
                <a:latin typeface="Lato Black"/>
                <a:cs typeface="Lato Black"/>
              </a:defRPr>
            </a:lvl1pPr>
          </a:lstStyle>
          <a:p>
            <a:r>
              <a:rPr lang="en-US" dirty="0"/>
              <a:t>Click to edit Master title style</a:t>
            </a:r>
          </a:p>
        </p:txBody>
      </p:sp>
      <p:sp>
        <p:nvSpPr>
          <p:cNvPr id="3" name="Content Placeholder 2"/>
          <p:cNvSpPr>
            <a:spLocks noGrp="1"/>
          </p:cNvSpPr>
          <p:nvPr>
            <p:ph idx="1"/>
          </p:nvPr>
        </p:nvSpPr>
        <p:spPr>
          <a:xfrm>
            <a:off x="4766733" y="1435101"/>
            <a:ext cx="6815667" cy="4691063"/>
          </a:xfrm>
          <a:prstGeom prst="rect">
            <a:avLst/>
          </a:prstGeom>
        </p:spPr>
        <p:txBody>
          <a:bodyPr/>
          <a:lstStyle>
            <a:lvl1pPr>
              <a:defRPr sz="3200">
                <a:latin typeface="Lato Regular"/>
                <a:cs typeface="Lato Regular"/>
              </a:defRPr>
            </a:lvl1pPr>
            <a:lvl2pPr>
              <a:defRPr sz="2800">
                <a:solidFill>
                  <a:srgbClr val="5D5A59"/>
                </a:solidFill>
                <a:latin typeface="Lato Regular"/>
                <a:cs typeface="Lato Regular"/>
              </a:defRPr>
            </a:lvl2pPr>
            <a:lvl3pPr>
              <a:defRPr sz="2400">
                <a:solidFill>
                  <a:srgbClr val="5D5A59"/>
                </a:solidFill>
                <a:latin typeface="Lato Regular"/>
                <a:cs typeface="Lato Regular"/>
              </a:defRPr>
            </a:lvl3pPr>
            <a:lvl4pPr>
              <a:defRPr sz="2000">
                <a:solidFill>
                  <a:srgbClr val="5D5A59"/>
                </a:solidFill>
                <a:latin typeface="Lato Regular"/>
                <a:cs typeface="Lato Regular"/>
              </a:defRPr>
            </a:lvl4pPr>
            <a:lvl5pPr>
              <a:defRPr sz="2000">
                <a:solidFill>
                  <a:srgbClr val="5D5A59"/>
                </a:solidFill>
                <a:latin typeface="Lato Regular"/>
                <a:cs typeface="Lato Regular"/>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4341"/>
            <a:ext cx="4011084" cy="3511823"/>
          </a:xfrm>
          <a:prstGeom prst="rect">
            <a:avLst/>
          </a:prstGeom>
        </p:spPr>
        <p:txBody>
          <a:bodyPr/>
          <a:lstStyle>
            <a:lvl1pPr marL="0" indent="0">
              <a:buNone/>
              <a:defRPr sz="1400">
                <a:latin typeface="Lato Regular"/>
                <a:cs typeface="Lato Regula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561EA64-7810-EA4E-8C85-4632885B1D04}" type="datetime4">
              <a:rPr lang="en-US" smtClean="0"/>
              <a:t>October 10, 2019</a:t>
            </a:fld>
            <a:endParaRPr lang="en-US" dirty="0"/>
          </a:p>
        </p:txBody>
      </p:sp>
      <p:sp>
        <p:nvSpPr>
          <p:cNvPr id="6" name="Footer Placeholder 5"/>
          <p:cNvSpPr>
            <a:spLocks noGrp="1"/>
          </p:cNvSpPr>
          <p:nvPr>
            <p:ph type="ftr" sz="quarter" idx="11"/>
          </p:nvPr>
        </p:nvSpPr>
        <p:spPr/>
        <p:txBody>
          <a:bodyPr/>
          <a:lstStyle/>
          <a:p>
            <a:r>
              <a:rPr lang="en-US" dirty="0"/>
              <a:t>GONZAGA UNIVERSITY</a:t>
            </a:r>
          </a:p>
        </p:txBody>
      </p:sp>
      <p:sp>
        <p:nvSpPr>
          <p:cNvPr id="7" name="Slide Number Placeholder 6"/>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388545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Lato Bold"/>
                <a:cs typeface="Lato Bold"/>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solidFill>
                  <a:srgbClr val="5D5A59"/>
                </a:solidFill>
                <a:latin typeface="Lato Regular"/>
                <a:cs typeface="Lato Regula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3DBA80-745D-5E4E-BBAA-22A1DECF38F7}" type="datetime4">
              <a:rPr lang="en-US" smtClean="0"/>
              <a:t>October 10, 2019</a:t>
            </a:fld>
            <a:endParaRPr lang="en-US" dirty="0"/>
          </a:p>
        </p:txBody>
      </p:sp>
      <p:sp>
        <p:nvSpPr>
          <p:cNvPr id="6" name="Footer Placeholder 5"/>
          <p:cNvSpPr>
            <a:spLocks noGrp="1"/>
          </p:cNvSpPr>
          <p:nvPr>
            <p:ph type="ftr" sz="quarter" idx="11"/>
          </p:nvPr>
        </p:nvSpPr>
        <p:spPr/>
        <p:txBody>
          <a:bodyPr/>
          <a:lstStyle/>
          <a:p>
            <a:r>
              <a:rPr lang="en-US" dirty="0"/>
              <a:t>GONZAGA UNIVERSITY</a:t>
            </a:r>
          </a:p>
        </p:txBody>
      </p:sp>
      <p:sp>
        <p:nvSpPr>
          <p:cNvPr id="7" name="Slide Number Placeholder 6"/>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277752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chemeClr val="bg1"/>
                </a:solidFill>
                <a:latin typeface="Lato Light"/>
                <a:cs typeface="Lato Light"/>
              </a:defRPr>
            </a:lvl1pPr>
          </a:lstStyle>
          <a:p>
            <a:r>
              <a:rPr lang="en-US" dirty="0"/>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latin typeface="Lato Regular"/>
                <a:cs typeface="Lato Regular"/>
              </a:defRPr>
            </a:lvl1pPr>
            <a:lvl2pPr>
              <a:defRPr>
                <a:latin typeface="Lato Regular"/>
                <a:cs typeface="Lato Regular"/>
              </a:defRPr>
            </a:lvl2pPr>
            <a:lvl3pPr>
              <a:defRPr>
                <a:latin typeface="Lato Regular"/>
                <a:cs typeface="Lato Regular"/>
              </a:defRPr>
            </a:lvl3pPr>
            <a:lvl4pPr>
              <a:defRPr>
                <a:latin typeface="Lato Regular"/>
                <a:cs typeface="Lato Regular"/>
              </a:defRPr>
            </a:lvl4pPr>
            <a:lvl5pPr>
              <a:defRPr>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DC24BCC-31F9-504F-9CD6-E883C1968920}" type="datetime4">
              <a:rPr lang="en-US" smtClean="0"/>
              <a:t>October 10, 2019</a:t>
            </a:fld>
            <a:endParaRPr lang="en-US" dirty="0"/>
          </a:p>
        </p:txBody>
      </p:sp>
      <p:sp>
        <p:nvSpPr>
          <p:cNvPr id="5" name="Footer Placeholder 4"/>
          <p:cNvSpPr>
            <a:spLocks noGrp="1"/>
          </p:cNvSpPr>
          <p:nvPr>
            <p:ph type="ftr" sz="quarter" idx="11"/>
          </p:nvPr>
        </p:nvSpPr>
        <p:spPr/>
        <p:txBody>
          <a:bodyPr/>
          <a:lstStyle/>
          <a:p>
            <a:r>
              <a:rPr lang="en-US" dirty="0"/>
              <a:t>GONZAGA UNIVERSITY</a:t>
            </a:r>
          </a:p>
        </p:txBody>
      </p:sp>
      <p:sp>
        <p:nvSpPr>
          <p:cNvPr id="6" name="Slide Number Placeholder 5"/>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1518542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36879"/>
            <a:ext cx="2743200" cy="4789285"/>
          </a:xfrm>
          <a:prstGeom prst="rect">
            <a:avLst/>
          </a:prstGeom>
        </p:spPr>
        <p:txBody>
          <a:bodyPr vert="eaVert"/>
          <a:lstStyle>
            <a:lvl1pPr>
              <a:defRPr>
                <a:latin typeface="Lato Bold"/>
                <a:cs typeface="Lato Bold"/>
              </a:defRPr>
            </a:lvl1pPr>
          </a:lstStyle>
          <a:p>
            <a:r>
              <a:rPr lang="en-US" dirty="0"/>
              <a:t>Click to edit Master title style</a:t>
            </a:r>
          </a:p>
        </p:txBody>
      </p:sp>
      <p:sp>
        <p:nvSpPr>
          <p:cNvPr id="3" name="Vertical Text Placeholder 2"/>
          <p:cNvSpPr>
            <a:spLocks noGrp="1"/>
          </p:cNvSpPr>
          <p:nvPr>
            <p:ph type="body" orient="vert" idx="1"/>
          </p:nvPr>
        </p:nvSpPr>
        <p:spPr>
          <a:xfrm>
            <a:off x="609600" y="1336879"/>
            <a:ext cx="8026400" cy="4789285"/>
          </a:xfrm>
          <a:prstGeom prst="rect">
            <a:avLst/>
          </a:prstGeom>
        </p:spPr>
        <p:txBody>
          <a:bodyPr vert="eaVert"/>
          <a:lstStyle>
            <a:lvl1pPr>
              <a:defRPr>
                <a:latin typeface="Lato Regular"/>
                <a:cs typeface="Lato Regular"/>
              </a:defRPr>
            </a:lvl1pPr>
            <a:lvl2pPr>
              <a:defRPr>
                <a:latin typeface="Lato Regular"/>
                <a:cs typeface="Lato Regular"/>
              </a:defRPr>
            </a:lvl2pPr>
            <a:lvl3pPr>
              <a:defRPr>
                <a:latin typeface="Lato Regular"/>
                <a:cs typeface="Lato Regular"/>
              </a:defRPr>
            </a:lvl3pPr>
            <a:lvl4pPr>
              <a:defRPr>
                <a:latin typeface="Lato Regular"/>
                <a:cs typeface="Lato Regular"/>
              </a:defRPr>
            </a:lvl4pPr>
            <a:lvl5pPr>
              <a:defRPr>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2A3D73-21B1-C844-B259-458A34678A84}" type="datetime4">
              <a:rPr lang="en-US" smtClean="0"/>
              <a:t>October 10, 2019</a:t>
            </a:fld>
            <a:endParaRPr lang="en-US" dirty="0"/>
          </a:p>
        </p:txBody>
      </p:sp>
      <p:sp>
        <p:nvSpPr>
          <p:cNvPr id="5" name="Footer Placeholder 4"/>
          <p:cNvSpPr>
            <a:spLocks noGrp="1"/>
          </p:cNvSpPr>
          <p:nvPr>
            <p:ph type="ftr" sz="quarter" idx="11"/>
          </p:nvPr>
        </p:nvSpPr>
        <p:spPr/>
        <p:txBody>
          <a:bodyPr/>
          <a:lstStyle/>
          <a:p>
            <a:r>
              <a:rPr lang="en-US" dirty="0"/>
              <a:t>GONZAGA UNIVERSITY</a:t>
            </a:r>
          </a:p>
        </p:txBody>
      </p:sp>
      <p:sp>
        <p:nvSpPr>
          <p:cNvPr id="6" name="Slide Number Placeholder 5"/>
          <p:cNvSpPr>
            <a:spLocks noGrp="1"/>
          </p:cNvSpPr>
          <p:nvPr>
            <p:ph type="sldNum" sz="quarter" idx="12"/>
          </p:nvPr>
        </p:nvSpPr>
        <p:spPr/>
        <p:txBody>
          <a:bodyPr/>
          <a:lstStyle/>
          <a:p>
            <a:fld id="{B8479810-F91E-D449-A134-FBFF574444D7}" type="slidenum">
              <a:rPr lang="en-US" smtClean="0"/>
              <a:t>‹#›</a:t>
            </a:fld>
            <a:endParaRPr lang="en-US" dirty="0"/>
          </a:p>
        </p:txBody>
      </p:sp>
    </p:spTree>
    <p:extLst>
      <p:ext uri="{BB962C8B-B14F-4D97-AF65-F5344CB8AC3E}">
        <p14:creationId xmlns:p14="http://schemas.microsoft.com/office/powerpoint/2010/main" val="214192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5216323"/>
            <a:ext cx="12192000" cy="1641677"/>
          </a:xfrm>
          <a:prstGeom prst="rect">
            <a:avLst/>
          </a:prstGeom>
        </p:spPr>
      </p:pic>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37691" y="5772451"/>
            <a:ext cx="2432224" cy="501184"/>
          </a:xfrm>
          <a:prstGeom prst="rect">
            <a:avLst/>
          </a:prstGeom>
        </p:spPr>
      </p:pic>
      <p:sp>
        <p:nvSpPr>
          <p:cNvPr id="13" name="Text Placeholder 12"/>
          <p:cNvSpPr>
            <a:spLocks noGrp="1"/>
          </p:cNvSpPr>
          <p:nvPr>
            <p:ph type="body" sz="quarter" idx="10" hasCustomPrompt="1"/>
          </p:nvPr>
        </p:nvSpPr>
        <p:spPr>
          <a:xfrm>
            <a:off x="493185" y="1839712"/>
            <a:ext cx="3596537" cy="471147"/>
          </a:xfrm>
          <a:prstGeom prst="rect">
            <a:avLst/>
          </a:prstGeom>
        </p:spPr>
        <p:txBody>
          <a:bodyPr/>
          <a:lstStyle>
            <a:lvl1pPr marL="0" indent="0">
              <a:buNone/>
              <a:defRPr b="1">
                <a:solidFill>
                  <a:schemeClr val="tx1"/>
                </a:solidFill>
              </a:defRPr>
            </a:lvl1pPr>
          </a:lstStyle>
          <a:p>
            <a:pPr lvl="0"/>
            <a:r>
              <a:rPr lang="en-US"/>
              <a:t>TITLE</a:t>
            </a:r>
            <a:endParaRPr lang="en-US" dirty="0"/>
          </a:p>
        </p:txBody>
      </p:sp>
      <p:sp>
        <p:nvSpPr>
          <p:cNvPr id="15" name="Text Placeholder 12"/>
          <p:cNvSpPr>
            <a:spLocks noGrp="1"/>
          </p:cNvSpPr>
          <p:nvPr>
            <p:ph type="body" sz="quarter" idx="11" hasCustomPrompt="1"/>
          </p:nvPr>
        </p:nvSpPr>
        <p:spPr>
          <a:xfrm>
            <a:off x="493185" y="2314101"/>
            <a:ext cx="3596537" cy="471147"/>
          </a:xfrm>
          <a:prstGeom prst="rect">
            <a:avLst/>
          </a:prstGeom>
        </p:spPr>
        <p:txBody>
          <a:bodyPr/>
          <a:lstStyle>
            <a:lvl1pPr marL="0" indent="0">
              <a:buNone/>
              <a:defRPr b="0">
                <a:solidFill>
                  <a:schemeClr val="tx2"/>
                </a:solidFill>
              </a:defRPr>
            </a:lvl1pPr>
          </a:lstStyle>
          <a:p>
            <a:pPr lvl="0"/>
            <a:r>
              <a:rPr lang="en-US" dirty="0"/>
              <a:t>Text</a:t>
            </a:r>
          </a:p>
        </p:txBody>
      </p:sp>
      <p:sp>
        <p:nvSpPr>
          <p:cNvPr id="17" name="Text Placeholder 12"/>
          <p:cNvSpPr>
            <a:spLocks noGrp="1"/>
          </p:cNvSpPr>
          <p:nvPr>
            <p:ph type="body" sz="quarter" idx="12" hasCustomPrompt="1"/>
          </p:nvPr>
        </p:nvSpPr>
        <p:spPr>
          <a:xfrm>
            <a:off x="493185" y="3326134"/>
            <a:ext cx="3596537" cy="471147"/>
          </a:xfrm>
          <a:prstGeom prst="rect">
            <a:avLst/>
          </a:prstGeom>
        </p:spPr>
        <p:txBody>
          <a:bodyPr/>
          <a:lstStyle>
            <a:lvl1pPr marL="0" indent="0">
              <a:buNone/>
              <a:defRPr b="1">
                <a:solidFill>
                  <a:schemeClr val="tx1"/>
                </a:solidFill>
              </a:defRPr>
            </a:lvl1pPr>
          </a:lstStyle>
          <a:p>
            <a:pPr lvl="0"/>
            <a:r>
              <a:rPr lang="en-US"/>
              <a:t>TITLE</a:t>
            </a:r>
            <a:endParaRPr lang="en-US" dirty="0"/>
          </a:p>
        </p:txBody>
      </p:sp>
      <p:sp>
        <p:nvSpPr>
          <p:cNvPr id="19" name="Text Placeholder 12"/>
          <p:cNvSpPr>
            <a:spLocks noGrp="1"/>
          </p:cNvSpPr>
          <p:nvPr>
            <p:ph type="body" sz="quarter" idx="13" hasCustomPrompt="1"/>
          </p:nvPr>
        </p:nvSpPr>
        <p:spPr>
          <a:xfrm>
            <a:off x="493185" y="3800524"/>
            <a:ext cx="3596537" cy="471147"/>
          </a:xfrm>
          <a:prstGeom prst="rect">
            <a:avLst/>
          </a:prstGeom>
        </p:spPr>
        <p:txBody>
          <a:bodyPr/>
          <a:lstStyle>
            <a:lvl1pPr marL="0" indent="0">
              <a:buNone/>
              <a:defRPr b="0">
                <a:solidFill>
                  <a:schemeClr val="tx2"/>
                </a:solidFill>
              </a:defRPr>
            </a:lvl1pPr>
          </a:lstStyle>
          <a:p>
            <a:pPr lvl="0"/>
            <a:r>
              <a:rPr lang="en-US" dirty="0"/>
              <a:t>Text</a:t>
            </a:r>
          </a:p>
        </p:txBody>
      </p:sp>
      <p:sp>
        <p:nvSpPr>
          <p:cNvPr id="20" name="Text Placeholder 12"/>
          <p:cNvSpPr>
            <a:spLocks noGrp="1"/>
          </p:cNvSpPr>
          <p:nvPr>
            <p:ph type="body" sz="quarter" idx="14" hasCustomPrompt="1"/>
          </p:nvPr>
        </p:nvSpPr>
        <p:spPr>
          <a:xfrm>
            <a:off x="4244056" y="1839712"/>
            <a:ext cx="3596537" cy="471147"/>
          </a:xfrm>
          <a:prstGeom prst="rect">
            <a:avLst/>
          </a:prstGeom>
        </p:spPr>
        <p:txBody>
          <a:bodyPr/>
          <a:lstStyle>
            <a:lvl1pPr marL="0" indent="0">
              <a:buNone/>
              <a:defRPr b="1">
                <a:solidFill>
                  <a:schemeClr val="tx1"/>
                </a:solidFill>
              </a:defRPr>
            </a:lvl1pPr>
          </a:lstStyle>
          <a:p>
            <a:pPr lvl="0"/>
            <a:r>
              <a:rPr lang="en-US"/>
              <a:t>TITLE</a:t>
            </a:r>
            <a:endParaRPr lang="en-US" dirty="0"/>
          </a:p>
        </p:txBody>
      </p:sp>
      <p:sp>
        <p:nvSpPr>
          <p:cNvPr id="21" name="Text Placeholder 12"/>
          <p:cNvSpPr>
            <a:spLocks noGrp="1"/>
          </p:cNvSpPr>
          <p:nvPr>
            <p:ph type="body" sz="quarter" idx="15" hasCustomPrompt="1"/>
          </p:nvPr>
        </p:nvSpPr>
        <p:spPr>
          <a:xfrm>
            <a:off x="4244056" y="2314101"/>
            <a:ext cx="3596537" cy="471147"/>
          </a:xfrm>
          <a:prstGeom prst="rect">
            <a:avLst/>
          </a:prstGeom>
        </p:spPr>
        <p:txBody>
          <a:bodyPr/>
          <a:lstStyle>
            <a:lvl1pPr marL="0" indent="0">
              <a:buNone/>
              <a:defRPr b="0">
                <a:solidFill>
                  <a:schemeClr val="tx2"/>
                </a:solidFill>
              </a:defRPr>
            </a:lvl1pPr>
          </a:lstStyle>
          <a:p>
            <a:pPr lvl="0"/>
            <a:r>
              <a:rPr lang="en-US" dirty="0"/>
              <a:t>Text</a:t>
            </a:r>
          </a:p>
        </p:txBody>
      </p:sp>
      <p:sp>
        <p:nvSpPr>
          <p:cNvPr id="22" name="Text Placeholder 12"/>
          <p:cNvSpPr>
            <a:spLocks noGrp="1"/>
          </p:cNvSpPr>
          <p:nvPr>
            <p:ph type="body" sz="quarter" idx="16" hasCustomPrompt="1"/>
          </p:nvPr>
        </p:nvSpPr>
        <p:spPr>
          <a:xfrm>
            <a:off x="4244056" y="3326134"/>
            <a:ext cx="3596537" cy="471147"/>
          </a:xfrm>
          <a:prstGeom prst="rect">
            <a:avLst/>
          </a:prstGeom>
        </p:spPr>
        <p:txBody>
          <a:bodyPr/>
          <a:lstStyle>
            <a:lvl1pPr marL="0" indent="0">
              <a:buNone/>
              <a:defRPr b="1">
                <a:solidFill>
                  <a:schemeClr val="tx1"/>
                </a:solidFill>
              </a:defRPr>
            </a:lvl1pPr>
          </a:lstStyle>
          <a:p>
            <a:pPr lvl="0"/>
            <a:r>
              <a:rPr lang="en-US"/>
              <a:t>TITLE</a:t>
            </a:r>
            <a:endParaRPr lang="en-US" dirty="0"/>
          </a:p>
        </p:txBody>
      </p:sp>
      <p:sp>
        <p:nvSpPr>
          <p:cNvPr id="23" name="Text Placeholder 12"/>
          <p:cNvSpPr>
            <a:spLocks noGrp="1"/>
          </p:cNvSpPr>
          <p:nvPr>
            <p:ph type="body" sz="quarter" idx="17" hasCustomPrompt="1"/>
          </p:nvPr>
        </p:nvSpPr>
        <p:spPr>
          <a:xfrm>
            <a:off x="4244056" y="3800524"/>
            <a:ext cx="3596537" cy="471147"/>
          </a:xfrm>
          <a:prstGeom prst="rect">
            <a:avLst/>
          </a:prstGeom>
        </p:spPr>
        <p:txBody>
          <a:bodyPr/>
          <a:lstStyle>
            <a:lvl1pPr marL="0" indent="0">
              <a:buNone/>
              <a:defRPr b="0">
                <a:solidFill>
                  <a:schemeClr val="tx2"/>
                </a:solidFill>
              </a:defRPr>
            </a:lvl1pPr>
          </a:lstStyle>
          <a:p>
            <a:pPr lvl="0"/>
            <a:r>
              <a:rPr lang="en-US" dirty="0"/>
              <a:t>Text</a:t>
            </a:r>
          </a:p>
        </p:txBody>
      </p:sp>
      <p:sp>
        <p:nvSpPr>
          <p:cNvPr id="24" name="Text Placeholder 12"/>
          <p:cNvSpPr>
            <a:spLocks noGrp="1"/>
          </p:cNvSpPr>
          <p:nvPr>
            <p:ph type="body" sz="quarter" idx="18" hasCustomPrompt="1"/>
          </p:nvPr>
        </p:nvSpPr>
        <p:spPr>
          <a:xfrm>
            <a:off x="8017216" y="1839712"/>
            <a:ext cx="3596537" cy="471147"/>
          </a:xfrm>
          <a:prstGeom prst="rect">
            <a:avLst/>
          </a:prstGeom>
        </p:spPr>
        <p:txBody>
          <a:bodyPr/>
          <a:lstStyle>
            <a:lvl1pPr marL="0" indent="0">
              <a:buNone/>
              <a:defRPr b="1">
                <a:solidFill>
                  <a:schemeClr val="tx1"/>
                </a:solidFill>
              </a:defRPr>
            </a:lvl1pPr>
          </a:lstStyle>
          <a:p>
            <a:pPr lvl="0"/>
            <a:r>
              <a:rPr lang="en-US"/>
              <a:t>TITLE</a:t>
            </a:r>
            <a:endParaRPr lang="en-US" dirty="0"/>
          </a:p>
        </p:txBody>
      </p:sp>
      <p:sp>
        <p:nvSpPr>
          <p:cNvPr id="25" name="Text Placeholder 12"/>
          <p:cNvSpPr>
            <a:spLocks noGrp="1"/>
          </p:cNvSpPr>
          <p:nvPr>
            <p:ph type="body" sz="quarter" idx="19" hasCustomPrompt="1"/>
          </p:nvPr>
        </p:nvSpPr>
        <p:spPr>
          <a:xfrm>
            <a:off x="8017216" y="2314101"/>
            <a:ext cx="3596537" cy="471147"/>
          </a:xfrm>
          <a:prstGeom prst="rect">
            <a:avLst/>
          </a:prstGeom>
        </p:spPr>
        <p:txBody>
          <a:bodyPr/>
          <a:lstStyle>
            <a:lvl1pPr marL="0" indent="0">
              <a:buNone/>
              <a:defRPr b="0">
                <a:solidFill>
                  <a:schemeClr val="tx2"/>
                </a:solidFill>
              </a:defRPr>
            </a:lvl1pPr>
          </a:lstStyle>
          <a:p>
            <a:pPr lvl="0"/>
            <a:r>
              <a:rPr lang="en-US" dirty="0"/>
              <a:t>Text</a:t>
            </a:r>
          </a:p>
        </p:txBody>
      </p:sp>
      <p:sp>
        <p:nvSpPr>
          <p:cNvPr id="26" name="Text Placeholder 12"/>
          <p:cNvSpPr>
            <a:spLocks noGrp="1"/>
          </p:cNvSpPr>
          <p:nvPr>
            <p:ph type="body" sz="quarter" idx="20" hasCustomPrompt="1"/>
          </p:nvPr>
        </p:nvSpPr>
        <p:spPr>
          <a:xfrm>
            <a:off x="8017216" y="3326134"/>
            <a:ext cx="3596537" cy="471147"/>
          </a:xfrm>
          <a:prstGeom prst="rect">
            <a:avLst/>
          </a:prstGeom>
        </p:spPr>
        <p:txBody>
          <a:bodyPr/>
          <a:lstStyle>
            <a:lvl1pPr marL="0" indent="0">
              <a:buNone/>
              <a:defRPr b="1">
                <a:solidFill>
                  <a:schemeClr val="tx1"/>
                </a:solidFill>
              </a:defRPr>
            </a:lvl1pPr>
          </a:lstStyle>
          <a:p>
            <a:pPr lvl="0"/>
            <a:r>
              <a:rPr lang="en-US"/>
              <a:t>TITLE</a:t>
            </a:r>
            <a:endParaRPr lang="en-US" dirty="0"/>
          </a:p>
        </p:txBody>
      </p:sp>
      <p:sp>
        <p:nvSpPr>
          <p:cNvPr id="27" name="Text Placeholder 12"/>
          <p:cNvSpPr>
            <a:spLocks noGrp="1"/>
          </p:cNvSpPr>
          <p:nvPr>
            <p:ph type="body" sz="quarter" idx="21" hasCustomPrompt="1"/>
          </p:nvPr>
        </p:nvSpPr>
        <p:spPr>
          <a:xfrm>
            <a:off x="8017216" y="3800524"/>
            <a:ext cx="3596537" cy="471147"/>
          </a:xfrm>
          <a:prstGeom prst="rect">
            <a:avLst/>
          </a:prstGeom>
        </p:spPr>
        <p:txBody>
          <a:bodyPr/>
          <a:lstStyle>
            <a:lvl1pPr marL="0" indent="0">
              <a:buNone/>
              <a:defRPr b="0">
                <a:solidFill>
                  <a:schemeClr val="tx2"/>
                </a:solidFill>
              </a:defRPr>
            </a:lvl1pPr>
          </a:lstStyle>
          <a:p>
            <a:pPr lvl="0"/>
            <a:r>
              <a:rPr lang="en-US" dirty="0"/>
              <a:t>Text</a:t>
            </a:r>
          </a:p>
        </p:txBody>
      </p:sp>
      <p:sp>
        <p:nvSpPr>
          <p:cNvPr id="28" name="Title 1"/>
          <p:cNvSpPr>
            <a:spLocks noGrp="1"/>
          </p:cNvSpPr>
          <p:nvPr>
            <p:ph type="title" hasCustomPrompt="1"/>
          </p:nvPr>
        </p:nvSpPr>
        <p:spPr>
          <a:xfrm>
            <a:off x="493853" y="277794"/>
            <a:ext cx="11119899" cy="1311797"/>
          </a:xfrm>
          <a:prstGeom prst="rect">
            <a:avLst/>
          </a:prstGeom>
        </p:spPr>
        <p:txBody>
          <a:bodyPr anchor="t">
            <a:normAutofit/>
          </a:bodyPr>
          <a:lstStyle>
            <a:lvl1pPr>
              <a:lnSpc>
                <a:spcPct val="80000"/>
              </a:lnSpc>
              <a:defRPr sz="4800" cap="none">
                <a:latin typeface="+mn-lt"/>
              </a:defRPr>
            </a:lvl1pPr>
          </a:lstStyle>
          <a:p>
            <a:r>
              <a:rPr lang="en-US" dirty="0"/>
              <a:t>Click to edit master title style</a:t>
            </a:r>
          </a:p>
        </p:txBody>
      </p:sp>
    </p:spTree>
    <p:extLst>
      <p:ext uri="{BB962C8B-B14F-4D97-AF65-F5344CB8AC3E}">
        <p14:creationId xmlns:p14="http://schemas.microsoft.com/office/powerpoint/2010/main" val="265593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logo_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D2369B-1CFA-2A4C-8403-10C523195742}"/>
              </a:ext>
            </a:extLst>
          </p:cNvPr>
          <p:cNvSpPr/>
          <p:nvPr userDrawn="1"/>
        </p:nvSpPr>
        <p:spPr>
          <a:xfrm>
            <a:off x="396873" y="6368473"/>
            <a:ext cx="2117887" cy="194990"/>
          </a:xfrm>
          <a:prstGeom prst="rect">
            <a:avLst/>
          </a:prstGeom>
        </p:spPr>
        <p:txBody>
          <a:bodyPr wrap="none">
            <a:spAutoFit/>
          </a:bodyPr>
          <a:lstStyle/>
          <a:p>
            <a:r>
              <a:rPr lang="en-US" sz="667" dirty="0">
                <a:solidFill>
                  <a:schemeClr val="bg2"/>
                </a:solidFill>
              </a:rPr>
              <a:t>© 2019 Huron Consulting Group Inc. and affiliates.</a:t>
            </a:r>
            <a:endParaRPr lang="en-US" sz="1600" dirty="0">
              <a:solidFill>
                <a:schemeClr val="bg2"/>
              </a:solidFill>
            </a:endParaRPr>
          </a:p>
        </p:txBody>
      </p:sp>
    </p:spTree>
    <p:extLst>
      <p:ext uri="{BB962C8B-B14F-4D97-AF65-F5344CB8AC3E}">
        <p14:creationId xmlns:p14="http://schemas.microsoft.com/office/powerpoint/2010/main" val="116569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10.jp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10/10/2019</a:t>
            </a:fld>
            <a:endParaRPr lang="en-US" dirty="0"/>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dirty="0"/>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11528408" y="6398793"/>
            <a:ext cx="487680" cy="297454"/>
          </a:xfrm>
          <a:prstGeom prst="rect">
            <a:avLst/>
          </a:prstGeom>
          <a:noFill/>
        </p:spPr>
        <p:txBody>
          <a:bodyPr wrap="square" lIns="0" rtlCol="0" anchor="ctr" anchorCtr="1">
            <a:spAutoFit/>
          </a:bodyPr>
          <a:lstStyle/>
          <a:p>
            <a:pPr marL="76198" marR="0" lvl="0" indent="0" algn="r" defTabSz="1219170" eaLnBrk="1" fontAlgn="auto" latinLnBrk="0" hangingPunct="1">
              <a:lnSpc>
                <a:spcPct val="100000"/>
              </a:lnSpc>
              <a:spcBef>
                <a:spcPts val="0"/>
              </a:spcBef>
              <a:spcAft>
                <a:spcPts val="0"/>
              </a:spcAft>
              <a:buClrTx/>
              <a:buSzTx/>
              <a:buFontTx/>
              <a:buNone/>
              <a:tabLst/>
              <a:defRPr/>
            </a:pPr>
            <a:fld id="{EF629292-F4F9-46A6-9603-79CF190149B7}" type="slidenum">
              <a:rPr kumimoji="0" lang="en-US" sz="1333" b="1" i="0" u="none" strike="noStrike" kern="0" cap="none" spc="0" normalizeH="0" baseline="0" noProof="0" smtClean="0">
                <a:ln>
                  <a:noFill/>
                </a:ln>
                <a:solidFill>
                  <a:schemeClr val="tx1"/>
                </a:solidFill>
                <a:effectLst/>
                <a:uLnTx/>
                <a:uFillTx/>
              </a:rPr>
              <a:pPr marL="76198" marR="0" lvl="0" indent="0" algn="r" defTabSz="121917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382007609"/>
      </p:ext>
    </p:extLst>
  </p:cSld>
  <p:clrMap bg1="lt1" tx1="dk1" bg2="lt2" tx2="dk2" accent1="accent1" accent2="accent2" accent3="accent3" accent4="accent4" accent5="accent5" accent6="accent6" hlink="hlink" folHlink="folHlink"/>
  <p:sldLayoutIdLst>
    <p:sldLayoutId id="2147483659" r:id="rId1"/>
    <p:sldLayoutId id="2147483660" r:id="rId2"/>
  </p:sldLayoutIdLst>
  <p:hf sldNum="0" hdr="0" dt="0"/>
  <p:txStyles>
    <p:titleStyle>
      <a:lvl1pPr algn="l" defTabSz="609585" rtl="0" eaLnBrk="1" latinLnBrk="0" hangingPunct="1">
        <a:spcBef>
          <a:spcPct val="0"/>
        </a:spcBef>
        <a:buNone/>
        <a:defRPr sz="5867" b="1" kern="1200" cap="all">
          <a:solidFill>
            <a:schemeClr val="tx1"/>
          </a:solidFill>
          <a:latin typeface="Arial Narrow"/>
          <a:ea typeface="+mj-ea"/>
          <a:cs typeface="Arial Narrow"/>
        </a:defRPr>
      </a:lvl1pPr>
    </p:titleStyle>
    <p:bodyStyle>
      <a:lvl1pPr marL="457189" indent="-457189" algn="l" defTabSz="609585" rtl="0" eaLnBrk="1" latinLnBrk="0" hangingPunct="1">
        <a:spcBef>
          <a:spcPct val="20000"/>
        </a:spcBef>
        <a:buClr>
          <a:schemeClr val="accent1"/>
        </a:buClr>
        <a:buFont typeface="Lucida Grande"/>
        <a:buChar char="+"/>
        <a:defRPr sz="2400" kern="1200">
          <a:solidFill>
            <a:schemeClr val="tx2"/>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2400" kern="1200">
          <a:solidFill>
            <a:schemeClr val="tx2"/>
          </a:solidFill>
          <a:latin typeface="+mn-lt"/>
          <a:ea typeface="+mn-ea"/>
          <a:cs typeface="+mn-cs"/>
        </a:defRPr>
      </a:lvl2pPr>
      <a:lvl3pPr marL="1441415" indent="-304792" algn="l" defTabSz="609585" rtl="0" eaLnBrk="1" latinLnBrk="0" hangingPunct="1">
        <a:spcBef>
          <a:spcPct val="20000"/>
        </a:spcBef>
        <a:buClr>
          <a:schemeClr val="accent1"/>
        </a:buClr>
        <a:buFont typeface="Arial"/>
        <a:buChar char="•"/>
        <a:defRPr sz="2400" kern="1200">
          <a:solidFill>
            <a:schemeClr val="tx2"/>
          </a:solidFill>
          <a:latin typeface="+mn-lt"/>
          <a:ea typeface="+mn-ea"/>
          <a:cs typeface="+mn-cs"/>
        </a:defRPr>
      </a:lvl3pPr>
      <a:lvl4pPr marL="1902836" indent="-304792" algn="l" defTabSz="609585" rtl="0" eaLnBrk="1" latinLnBrk="0" hangingPunct="1">
        <a:spcBef>
          <a:spcPct val="20000"/>
        </a:spcBef>
        <a:buClr>
          <a:schemeClr val="accent1"/>
        </a:buClr>
        <a:buFont typeface="Arial"/>
        <a:buChar char="–"/>
        <a:defRPr sz="2400" kern="1200">
          <a:solidFill>
            <a:schemeClr val="tx2"/>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lain Inside Slide.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2"/>
          </p:nvPr>
        </p:nvSpPr>
        <p:spPr>
          <a:xfrm>
            <a:off x="466107" y="6356351"/>
            <a:ext cx="2844800" cy="365125"/>
          </a:xfrm>
          <a:prstGeom prst="rect">
            <a:avLst/>
          </a:prstGeom>
        </p:spPr>
        <p:txBody>
          <a:bodyPr vert="horz" lIns="91440" tIns="45720" rIns="91440" bIns="45720" rtlCol="0" anchor="ctr"/>
          <a:lstStyle>
            <a:lvl1pPr algn="l">
              <a:defRPr sz="1050" b="0" i="0">
                <a:solidFill>
                  <a:srgbClr val="5288C4"/>
                </a:solidFill>
                <a:latin typeface="Lato Regular"/>
                <a:cs typeface="Lato Regular"/>
              </a:defRPr>
            </a:lvl1pPr>
          </a:lstStyle>
          <a:p>
            <a:fld id="{903CD7BC-FA25-454F-9E7A-227CEF8D811A}" type="datetime4">
              <a:rPr lang="en-US" smtClean="0"/>
              <a:t>October 10, 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100" b="0" i="0">
                <a:solidFill>
                  <a:schemeClr val="accent1">
                    <a:lumMod val="75000"/>
                  </a:schemeClr>
                </a:solidFill>
                <a:latin typeface="Lato Black"/>
                <a:cs typeface="Lato Black"/>
              </a:defRPr>
            </a:lvl1pPr>
          </a:lstStyle>
          <a:p>
            <a:r>
              <a:rPr lang="en-US" dirty="0"/>
              <a:t>GONZAGA UNIVERSITY</a:t>
            </a:r>
          </a:p>
        </p:txBody>
      </p:sp>
      <p:sp>
        <p:nvSpPr>
          <p:cNvPr id="6" name="Slide Number Placeholder 5"/>
          <p:cNvSpPr>
            <a:spLocks noGrp="1"/>
          </p:cNvSpPr>
          <p:nvPr>
            <p:ph type="sldNum" sz="quarter" idx="4"/>
          </p:nvPr>
        </p:nvSpPr>
        <p:spPr>
          <a:xfrm>
            <a:off x="8881093" y="6356351"/>
            <a:ext cx="2844800" cy="365125"/>
          </a:xfrm>
          <a:prstGeom prst="rect">
            <a:avLst/>
          </a:prstGeom>
        </p:spPr>
        <p:txBody>
          <a:bodyPr vert="horz" lIns="91440" tIns="45720" rIns="91440" bIns="45720" rtlCol="0" anchor="ctr"/>
          <a:lstStyle>
            <a:lvl1pPr algn="r">
              <a:defRPr sz="1050" b="0" i="0">
                <a:solidFill>
                  <a:srgbClr val="5288C4"/>
                </a:solidFill>
                <a:latin typeface="Lato Regular"/>
                <a:cs typeface="Lato Regular"/>
              </a:defRPr>
            </a:lvl1pPr>
          </a:lstStyle>
          <a:p>
            <a:fld id="{B8479810-F91E-D449-A134-FBFF574444D7}" type="slidenum">
              <a:rPr lang="en-US" smtClean="0"/>
              <a:pPr/>
              <a:t>‹#›</a:t>
            </a:fld>
            <a:endParaRPr lang="en-US" dirty="0"/>
          </a:p>
        </p:txBody>
      </p:sp>
    </p:spTree>
    <p:extLst>
      <p:ext uri="{BB962C8B-B14F-4D97-AF65-F5344CB8AC3E}">
        <p14:creationId xmlns:p14="http://schemas.microsoft.com/office/powerpoint/2010/main" val="3868825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mailto:Ulrichsen@Gonzaga.edu"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 Id="rId5" Type="http://schemas.openxmlformats.org/officeDocument/2006/relationships/hyperlink" Target="mailto:afaklis@huronconsultinggroup.com" TargetMode="External"/><Relationship Id="rId4" Type="http://schemas.openxmlformats.org/officeDocument/2006/relationships/hyperlink" Target="mailto:schut@Gonzaga.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2.emf"/><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814660" y="2253950"/>
            <a:ext cx="10562680" cy="2387600"/>
          </a:xfrm>
        </p:spPr>
        <p:txBody>
          <a:bodyPr>
            <a:noAutofit/>
          </a:bodyPr>
          <a:lstStyle/>
          <a:p>
            <a:r>
              <a:rPr lang="en-US" sz="5400" dirty="0"/>
              <a:t>Empowering the Campus Community to Own Tech Transformation:</a:t>
            </a:r>
            <a:br>
              <a:rPr lang="en-US" sz="5400" dirty="0"/>
            </a:br>
            <a:r>
              <a:rPr lang="en-US" sz="5400" dirty="0"/>
              <a:t>CRM Case Study</a:t>
            </a:r>
            <a:br>
              <a:rPr lang="en-US" sz="5400" dirty="0"/>
            </a:br>
            <a:r>
              <a:rPr lang="en-US" sz="3200" dirty="0"/>
              <a:t>October 17, 2019 </a:t>
            </a:r>
            <a:br>
              <a:rPr lang="en-US" sz="3200" dirty="0"/>
            </a:br>
            <a:r>
              <a:rPr lang="en-US" sz="3200" dirty="0"/>
              <a:t>9:30 am – 10:15 am </a:t>
            </a:r>
          </a:p>
        </p:txBody>
      </p:sp>
    </p:spTree>
    <p:extLst>
      <p:ext uri="{BB962C8B-B14F-4D97-AF65-F5344CB8AC3E}">
        <p14:creationId xmlns:p14="http://schemas.microsoft.com/office/powerpoint/2010/main" val="326921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CRM Objectives Aligned with GU Strategic Plan </a:t>
            </a:r>
          </a:p>
        </p:txBody>
      </p:sp>
      <p:graphicFrame>
        <p:nvGraphicFramePr>
          <p:cNvPr id="9" name="Table 8">
            <a:extLst>
              <a:ext uri="{FF2B5EF4-FFF2-40B4-BE49-F238E27FC236}">
                <a16:creationId xmlns:a16="http://schemas.microsoft.com/office/drawing/2014/main" id="{3643E79A-7904-4111-BA07-35E61C4B400F}"/>
              </a:ext>
            </a:extLst>
          </p:cNvPr>
          <p:cNvGraphicFramePr>
            <a:graphicFrameLocks noGrp="1"/>
          </p:cNvGraphicFramePr>
          <p:nvPr>
            <p:extLst>
              <p:ext uri="{D42A27DB-BD31-4B8C-83A1-F6EECF244321}">
                <p14:modId xmlns:p14="http://schemas.microsoft.com/office/powerpoint/2010/main" val="582843596"/>
              </p:ext>
            </p:extLst>
          </p:nvPr>
        </p:nvGraphicFramePr>
        <p:xfrm>
          <a:off x="825155" y="1393800"/>
          <a:ext cx="10541690" cy="4809626"/>
        </p:xfrm>
        <a:graphic>
          <a:graphicData uri="http://schemas.openxmlformats.org/drawingml/2006/table">
            <a:tbl>
              <a:tblPr firstRow="1" bandRow="1">
                <a:tableStyleId>{5C22544A-7EE6-4342-B048-85BDC9FD1C3A}</a:tableStyleId>
              </a:tblPr>
              <a:tblGrid>
                <a:gridCol w="3097282">
                  <a:extLst>
                    <a:ext uri="{9D8B030D-6E8A-4147-A177-3AD203B41FA5}">
                      <a16:colId xmlns:a16="http://schemas.microsoft.com/office/drawing/2014/main" val="2871532325"/>
                    </a:ext>
                  </a:extLst>
                </a:gridCol>
                <a:gridCol w="1719469">
                  <a:extLst>
                    <a:ext uri="{9D8B030D-6E8A-4147-A177-3AD203B41FA5}">
                      <a16:colId xmlns:a16="http://schemas.microsoft.com/office/drawing/2014/main" val="358332943"/>
                    </a:ext>
                  </a:extLst>
                </a:gridCol>
                <a:gridCol w="5724939">
                  <a:extLst>
                    <a:ext uri="{9D8B030D-6E8A-4147-A177-3AD203B41FA5}">
                      <a16:colId xmlns:a16="http://schemas.microsoft.com/office/drawing/2014/main" val="603170081"/>
                    </a:ext>
                  </a:extLst>
                </a:gridCol>
              </a:tblGrid>
              <a:tr h="463081">
                <a:tc>
                  <a:txBody>
                    <a:bodyPr/>
                    <a:lstStyle/>
                    <a:p>
                      <a:pPr algn="ctr"/>
                      <a:r>
                        <a:rPr lang="en-US" sz="1400" b="1" dirty="0">
                          <a:latin typeface="+mn-lt"/>
                        </a:rPr>
                        <a:t>Gonzaga University Strategic Plan: </a:t>
                      </a:r>
                    </a:p>
                    <a:p>
                      <a:pPr algn="ctr"/>
                      <a:r>
                        <a:rPr lang="en-US" sz="1400" b="1" dirty="0">
                          <a:latin typeface="+mn-lt"/>
                        </a:rPr>
                        <a:t>Strategic Commitments</a:t>
                      </a:r>
                      <a:endParaRPr lang="en-US" sz="1400" b="1" dirty="0">
                        <a:solidFill>
                          <a:schemeClr val="bg1"/>
                        </a:solidFill>
                        <a:latin typeface="+mn-lt"/>
                      </a:endParaRPr>
                    </a:p>
                  </a:txBody>
                  <a:tcPr marL="87464" marR="87464" marT="43732" marB="43732" anchor="ctr"/>
                </a:tc>
                <a:tc>
                  <a:txBody>
                    <a:bodyPr/>
                    <a:lstStyle/>
                    <a:p>
                      <a:pPr algn="ctr"/>
                      <a:endParaRPr lang="en-US" sz="1400" b="1" dirty="0">
                        <a:solidFill>
                          <a:schemeClr val="tx1"/>
                        </a:solidFill>
                        <a:latin typeface="+mn-lt"/>
                      </a:endParaRPr>
                    </a:p>
                  </a:txBody>
                  <a:tcPr marL="87464" marR="87464" marT="43732" marB="43732" anchor="ctr">
                    <a:solidFill>
                      <a:schemeClr val="bg1"/>
                    </a:solidFill>
                  </a:tcPr>
                </a:tc>
                <a:tc>
                  <a:txBody>
                    <a:bodyPr/>
                    <a:lstStyle/>
                    <a:p>
                      <a:pPr algn="ctr"/>
                      <a:r>
                        <a:rPr lang="en-US" sz="1400" b="1" dirty="0">
                          <a:solidFill>
                            <a:schemeClr val="bg1"/>
                          </a:solidFill>
                          <a:latin typeface="+mn-lt"/>
                        </a:rPr>
                        <a:t>Primary Strategic Priorities for CRM </a:t>
                      </a:r>
                    </a:p>
                  </a:txBody>
                  <a:tcPr marL="87464" marR="87464" marT="43732" marB="43732" anchor="ctr"/>
                </a:tc>
                <a:extLst>
                  <a:ext uri="{0D108BD9-81ED-4DB2-BD59-A6C34878D82A}">
                    <a16:rowId xmlns:a16="http://schemas.microsoft.com/office/drawing/2014/main" val="2049660507"/>
                  </a:ext>
                </a:extLst>
              </a:tr>
              <a:tr h="84739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1" dirty="0">
                          <a:latin typeface="+mn-lt"/>
                        </a:rPr>
                        <a:t>Commitment 1: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1" dirty="0">
                          <a:latin typeface="+mn-lt"/>
                        </a:rPr>
                        <a:t>Foster Responsibility for Shared Mission</a:t>
                      </a:r>
                    </a:p>
                  </a:txBody>
                  <a:tcPr marL="87464" marR="87464" marT="43732" marB="43732" anchor="ct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b="0" dirty="0">
                        <a:solidFill>
                          <a:schemeClr val="tx1"/>
                        </a:solidFill>
                        <a:latin typeface="+mn-lt"/>
                      </a:endParaRPr>
                    </a:p>
                  </a:txBody>
                  <a:tcPr marL="87464" marR="87464" marT="43732" marB="43732" anchor="ctr">
                    <a:solidFill>
                      <a:schemeClr val="bg1"/>
                    </a:solidFill>
                  </a:tcP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1" dirty="0">
                          <a:solidFill>
                            <a:schemeClr val="tx1"/>
                          </a:solidFill>
                          <a:latin typeface="+mn-lt"/>
                        </a:rPr>
                        <a:t>Utilize a central platform across multiple communication channels</a:t>
                      </a:r>
                      <a:r>
                        <a:rPr lang="en-US" sz="1600" b="0" dirty="0">
                          <a:solidFill>
                            <a:schemeClr val="tx1"/>
                          </a:solidFill>
                          <a:latin typeface="+mn-lt"/>
                        </a:rPr>
                        <a:t> </a:t>
                      </a:r>
                    </a:p>
                  </a:txBody>
                  <a:tcPr marL="87464" marR="87464" marT="43732" marB="43732" anchor="ctr"/>
                </a:tc>
                <a:extLst>
                  <a:ext uri="{0D108BD9-81ED-4DB2-BD59-A6C34878D82A}">
                    <a16:rowId xmlns:a16="http://schemas.microsoft.com/office/drawing/2014/main" val="1048382609"/>
                  </a:ext>
                </a:extLst>
              </a:tr>
              <a:tr h="1039547">
                <a:tc>
                  <a:txBody>
                    <a:bodyPr/>
                    <a:lstStyle/>
                    <a:p>
                      <a:pPr algn="ctr"/>
                      <a:r>
                        <a:rPr lang="en-US" sz="1600" b="0" i="1" dirty="0">
                          <a:latin typeface="+mn-lt"/>
                        </a:rPr>
                        <a:t>Commitment 2:</a:t>
                      </a:r>
                    </a:p>
                    <a:p>
                      <a:pPr algn="ctr"/>
                      <a:r>
                        <a:rPr lang="en-US" sz="1600" b="1" i="1" dirty="0">
                          <a:latin typeface="+mn-lt"/>
                        </a:rPr>
                        <a:t>Animate Academic Excellence Across the Institution</a:t>
                      </a:r>
                    </a:p>
                  </a:txBody>
                  <a:tcPr marL="87464" marR="87464" marT="43732" marB="43732" anchor="ct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b="0" kern="1200" dirty="0">
                        <a:solidFill>
                          <a:schemeClr val="tx1"/>
                        </a:solidFill>
                        <a:latin typeface="+mn-lt"/>
                        <a:ea typeface="+mn-ea"/>
                        <a:cs typeface="+mn-cs"/>
                      </a:endParaRPr>
                    </a:p>
                  </a:txBody>
                  <a:tcPr marL="87464" marR="87464" marT="43732" marB="43732" anchor="ctr">
                    <a:solidFill>
                      <a:schemeClr val="bg1"/>
                    </a:solidFill>
                  </a:tcP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1" kern="1200" dirty="0">
                          <a:solidFill>
                            <a:schemeClr val="tx1"/>
                          </a:solidFill>
                          <a:latin typeface="+mn-lt"/>
                          <a:ea typeface="+mn-ea"/>
                          <a:cs typeface="+mn-cs"/>
                        </a:rPr>
                        <a:t>Deploy targeted messaging to segmented constituent groups</a:t>
                      </a:r>
                      <a:endParaRPr lang="en-US" sz="1600" b="0" kern="1200" dirty="0">
                        <a:solidFill>
                          <a:schemeClr val="tx1"/>
                        </a:solidFill>
                        <a:latin typeface="+mn-lt"/>
                        <a:ea typeface="+mn-ea"/>
                        <a:cs typeface="+mn-cs"/>
                      </a:endParaRPr>
                    </a:p>
                  </a:txBody>
                  <a:tcPr marL="87464" marR="87464" marT="43732" marB="43732" anchor="ctr"/>
                </a:tc>
                <a:extLst>
                  <a:ext uri="{0D108BD9-81ED-4DB2-BD59-A6C34878D82A}">
                    <a16:rowId xmlns:a16="http://schemas.microsoft.com/office/drawing/2014/main" val="3711407629"/>
                  </a:ext>
                </a:extLst>
              </a:tr>
              <a:tr h="1108174">
                <a:tc>
                  <a:txBody>
                    <a:bodyPr/>
                    <a:lstStyle/>
                    <a:p>
                      <a:pPr algn="ctr"/>
                      <a:r>
                        <a:rPr lang="en-US" sz="1600" b="0" i="1" dirty="0">
                          <a:latin typeface="+mn-lt"/>
                        </a:rPr>
                        <a:t>Commitment 3: </a:t>
                      </a:r>
                    </a:p>
                    <a:p>
                      <a:pPr algn="ctr"/>
                      <a:r>
                        <a:rPr lang="en-US" sz="1600" b="1" i="1" dirty="0">
                          <a:latin typeface="+mn-lt"/>
                        </a:rPr>
                        <a:t>Provide an Integrative Jesuit Educational Experience for our Students</a:t>
                      </a:r>
                    </a:p>
                  </a:txBody>
                  <a:tcPr marL="87464" marR="87464" marT="43732" marB="43732" anchor="ct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b="0" kern="1200" dirty="0">
                        <a:solidFill>
                          <a:schemeClr val="tx1"/>
                        </a:solidFill>
                        <a:latin typeface="+mn-lt"/>
                        <a:ea typeface="+mn-ea"/>
                        <a:cs typeface="+mn-cs"/>
                      </a:endParaRPr>
                    </a:p>
                  </a:txBody>
                  <a:tcPr marL="87464" marR="87464" marT="43732" marB="43732" anchor="ctr">
                    <a:solidFill>
                      <a:schemeClr val="bg1"/>
                    </a:solidFill>
                  </a:tcP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1" kern="1200" dirty="0">
                          <a:solidFill>
                            <a:schemeClr val="tx1"/>
                          </a:solidFill>
                          <a:latin typeface="+mn-lt"/>
                          <a:ea typeface="+mn-ea"/>
                          <a:cs typeface="+mn-cs"/>
                        </a:rPr>
                        <a:t>Deliver a 360-degree view of students, alumni, and other constituencies</a:t>
                      </a:r>
                      <a:endParaRPr lang="en-US" sz="1600" b="0" kern="1200" dirty="0">
                        <a:solidFill>
                          <a:schemeClr val="tx1"/>
                        </a:solidFill>
                        <a:latin typeface="+mn-lt"/>
                        <a:ea typeface="+mn-ea"/>
                        <a:cs typeface="+mn-cs"/>
                      </a:endParaRPr>
                    </a:p>
                  </a:txBody>
                  <a:tcPr marL="87464" marR="87464" marT="43732" marB="43732" anchor="ctr"/>
                </a:tc>
                <a:extLst>
                  <a:ext uri="{0D108BD9-81ED-4DB2-BD59-A6C34878D82A}">
                    <a16:rowId xmlns:a16="http://schemas.microsoft.com/office/drawing/2014/main" val="2017256511"/>
                  </a:ext>
                </a:extLst>
              </a:tr>
              <a:tr h="1300329">
                <a:tc>
                  <a:txBody>
                    <a:bodyPr/>
                    <a:lstStyle/>
                    <a:p>
                      <a:pPr algn="ctr"/>
                      <a:r>
                        <a:rPr lang="en-US" sz="1600" b="0" i="1" dirty="0">
                          <a:latin typeface="+mn-lt"/>
                        </a:rPr>
                        <a:t>Commitment 4: </a:t>
                      </a:r>
                    </a:p>
                    <a:p>
                      <a:pPr algn="ctr"/>
                      <a:r>
                        <a:rPr lang="en-US" sz="1600" b="1" i="1" dirty="0">
                          <a:latin typeface="+mn-lt"/>
                        </a:rPr>
                        <a:t>Optimize Institutional Stewardship and Sustainability</a:t>
                      </a:r>
                    </a:p>
                  </a:txBody>
                  <a:tcPr marL="87464" marR="87464" marT="43732" marB="43732" anchor="ct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b="0" kern="1200" dirty="0">
                        <a:solidFill>
                          <a:schemeClr val="tx1"/>
                        </a:solidFill>
                        <a:latin typeface="+mn-lt"/>
                        <a:ea typeface="+mn-ea"/>
                        <a:cs typeface="+mn-cs"/>
                      </a:endParaRPr>
                    </a:p>
                  </a:txBody>
                  <a:tcPr marL="87464" marR="87464" marT="43732" marB="43732" anchor="ctr">
                    <a:solidFill>
                      <a:schemeClr val="bg1"/>
                    </a:solidFill>
                  </a:tcP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1" kern="1200" dirty="0">
                          <a:solidFill>
                            <a:schemeClr val="tx1"/>
                          </a:solidFill>
                          <a:latin typeface="+mn-lt"/>
                          <a:ea typeface="+mn-ea"/>
                          <a:cs typeface="+mn-cs"/>
                        </a:rPr>
                        <a:t>Enhance reporting and analytics </a:t>
                      </a:r>
                      <a:r>
                        <a:rPr lang="en-US" sz="1600" b="0" kern="1200" dirty="0">
                          <a:solidFill>
                            <a:schemeClr val="tx1"/>
                          </a:solidFill>
                          <a:latin typeface="+mn-lt"/>
                          <a:ea typeface="+mn-ea"/>
                          <a:cs typeface="+mn-cs"/>
                        </a:rPr>
                        <a:t>to </a:t>
                      </a:r>
                      <a:r>
                        <a:rPr lang="en-US" sz="1600" b="1" kern="1200" dirty="0">
                          <a:solidFill>
                            <a:schemeClr val="tx1"/>
                          </a:solidFill>
                          <a:latin typeface="+mn-lt"/>
                          <a:ea typeface="+mn-ea"/>
                          <a:cs typeface="+mn-cs"/>
                        </a:rPr>
                        <a:t>enable improved leveraging of engagement data</a:t>
                      </a:r>
                      <a:r>
                        <a:rPr lang="en-US" sz="1600" b="0" kern="1200" dirty="0">
                          <a:solidFill>
                            <a:schemeClr val="tx1"/>
                          </a:solidFill>
                          <a:latin typeface="+mn-lt"/>
                          <a:ea typeface="+mn-ea"/>
                          <a:cs typeface="+mn-cs"/>
                        </a:rPr>
                        <a:t> and d</a:t>
                      </a:r>
                      <a:r>
                        <a:rPr lang="en-US" sz="1600" b="1" kern="1200" dirty="0">
                          <a:solidFill>
                            <a:schemeClr val="tx1"/>
                          </a:solidFill>
                          <a:latin typeface="+mn-lt"/>
                          <a:ea typeface="+mn-ea"/>
                          <a:cs typeface="+mn-cs"/>
                        </a:rPr>
                        <a:t>eliver workflow and automation</a:t>
                      </a:r>
                      <a:endParaRPr lang="en-US" sz="1600" b="0" kern="1200" dirty="0">
                        <a:solidFill>
                          <a:schemeClr val="tx1"/>
                        </a:solidFill>
                        <a:latin typeface="+mn-lt"/>
                        <a:ea typeface="+mn-ea"/>
                        <a:cs typeface="+mn-cs"/>
                      </a:endParaRPr>
                    </a:p>
                  </a:txBody>
                  <a:tcPr marL="87464" marR="87464" marT="43732" marB="43732" anchor="ctr"/>
                </a:tc>
                <a:extLst>
                  <a:ext uri="{0D108BD9-81ED-4DB2-BD59-A6C34878D82A}">
                    <a16:rowId xmlns:a16="http://schemas.microsoft.com/office/drawing/2014/main" val="1617047507"/>
                  </a:ext>
                </a:extLst>
              </a:tr>
            </a:tbl>
          </a:graphicData>
        </a:graphic>
      </p:graphicFrame>
      <p:sp>
        <p:nvSpPr>
          <p:cNvPr id="12" name="Arrow: Right 11">
            <a:extLst>
              <a:ext uri="{FF2B5EF4-FFF2-40B4-BE49-F238E27FC236}">
                <a16:creationId xmlns:a16="http://schemas.microsoft.com/office/drawing/2014/main" id="{D901AD9D-5439-41ED-BF07-135395568F8D}"/>
              </a:ext>
            </a:extLst>
          </p:cNvPr>
          <p:cNvSpPr/>
          <p:nvPr/>
        </p:nvSpPr>
        <p:spPr>
          <a:xfrm>
            <a:off x="4164496" y="3021495"/>
            <a:ext cx="1242392" cy="1431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998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a:xfrm>
            <a:off x="839788" y="365125"/>
            <a:ext cx="10515600" cy="1325563"/>
          </a:xfrm>
        </p:spPr>
        <p:txBody>
          <a:bodyPr/>
          <a:lstStyle/>
          <a:p>
            <a:r>
              <a:rPr lang="en-US" dirty="0"/>
              <a:t>Effective Stakeholder Engagement</a:t>
            </a:r>
          </a:p>
        </p:txBody>
      </p:sp>
      <p:sp>
        <p:nvSpPr>
          <p:cNvPr id="27" name="Content Placeholder 2">
            <a:extLst>
              <a:ext uri="{FF2B5EF4-FFF2-40B4-BE49-F238E27FC236}">
                <a16:creationId xmlns:a16="http://schemas.microsoft.com/office/drawing/2014/main" id="{65481310-4105-4BF7-88A2-651CFACB6369}"/>
              </a:ext>
            </a:extLst>
          </p:cNvPr>
          <p:cNvSpPr txBox="1">
            <a:spLocks/>
          </p:cNvSpPr>
          <p:nvPr/>
        </p:nvSpPr>
        <p:spPr>
          <a:xfrm>
            <a:off x="1045028" y="1389003"/>
            <a:ext cx="10916817" cy="2490279"/>
          </a:xfrm>
          <a:prstGeom prst="rect">
            <a:avLst/>
          </a:prstGeom>
        </p:spPr>
        <p:txBody>
          <a:bodyPr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110000"/>
              </a:lnSpc>
              <a:buSzPct val="100000"/>
              <a:tabLst>
                <a:tab pos="511175" algn="l"/>
              </a:tabLst>
            </a:pPr>
            <a:r>
              <a:rPr lang="en-US" sz="1600" b="1" dirty="0">
                <a:solidFill>
                  <a:schemeClr val="tx1"/>
                </a:solidFill>
                <a:cs typeface="Lato Light"/>
              </a:rPr>
              <a:t>In addition to defining the priorities for CRM, aligned with Gonzaga’s Strategic Plan, Core Project Team members led the requirements definition and vendor selection process.  Gonzaga utilized the Guiding Principles for selection articulated below.  </a:t>
            </a:r>
          </a:p>
        </p:txBody>
      </p:sp>
      <p:grpSp>
        <p:nvGrpSpPr>
          <p:cNvPr id="3" name="Group 2">
            <a:extLst>
              <a:ext uri="{FF2B5EF4-FFF2-40B4-BE49-F238E27FC236}">
                <a16:creationId xmlns:a16="http://schemas.microsoft.com/office/drawing/2014/main" id="{965F4620-A7F1-4374-AED1-C226C415D2C3}"/>
              </a:ext>
            </a:extLst>
          </p:cNvPr>
          <p:cNvGrpSpPr/>
          <p:nvPr/>
        </p:nvGrpSpPr>
        <p:grpSpPr>
          <a:xfrm>
            <a:off x="1282703" y="2284472"/>
            <a:ext cx="9520987" cy="4208403"/>
            <a:chOff x="1231388" y="2350170"/>
            <a:chExt cx="9520987" cy="4208403"/>
          </a:xfrm>
        </p:grpSpPr>
        <p:sp>
          <p:nvSpPr>
            <p:cNvPr id="28" name="Rectangle: Diagonal Corners Rounded 27">
              <a:extLst>
                <a:ext uri="{FF2B5EF4-FFF2-40B4-BE49-F238E27FC236}">
                  <a16:creationId xmlns:a16="http://schemas.microsoft.com/office/drawing/2014/main" id="{45123E10-8273-4F4A-B628-45876A4EFB15}"/>
                </a:ext>
              </a:extLst>
            </p:cNvPr>
            <p:cNvSpPr/>
            <p:nvPr/>
          </p:nvSpPr>
          <p:spPr>
            <a:xfrm flipH="1">
              <a:off x="1539008" y="2350170"/>
              <a:ext cx="4297680" cy="1097280"/>
            </a:xfrm>
            <a:prstGeom prst="round2DiagRect">
              <a:avLst/>
            </a:prstGeom>
            <a:solidFill>
              <a:srgbClr val="0070C0"/>
            </a:solidFill>
            <a:ln w="762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schemeClr val="bg1"/>
                  </a:solidFill>
                </a:rPr>
                <a:t>Gonzaga University will select a CRM solution that best serves the institution’s enterprise-wide priorities.</a:t>
              </a:r>
            </a:p>
          </p:txBody>
        </p:sp>
        <p:sp>
          <p:nvSpPr>
            <p:cNvPr id="30" name="Star: 5 Points 29">
              <a:extLst>
                <a:ext uri="{FF2B5EF4-FFF2-40B4-BE49-F238E27FC236}">
                  <a16:creationId xmlns:a16="http://schemas.microsoft.com/office/drawing/2014/main" id="{7DF1FED0-D831-423B-8FE3-9C6CB1FC7310}"/>
                </a:ext>
              </a:extLst>
            </p:cNvPr>
            <p:cNvSpPr/>
            <p:nvPr/>
          </p:nvSpPr>
          <p:spPr>
            <a:xfrm>
              <a:off x="1231388" y="2578004"/>
              <a:ext cx="523800" cy="493588"/>
            </a:xfrm>
            <a:prstGeom prst="star5">
              <a:avLst/>
            </a:prstGeom>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a:solidFill>
                    <a:schemeClr val="tx1"/>
                  </a:solidFill>
                  <a:latin typeface="Lato Light" panose="020F0502020204030203"/>
                </a:rPr>
                <a:t>1</a:t>
              </a:r>
            </a:p>
          </p:txBody>
        </p:sp>
        <p:sp>
          <p:nvSpPr>
            <p:cNvPr id="32" name="Rectangle: Diagonal Corners Rounded 31">
              <a:extLst>
                <a:ext uri="{FF2B5EF4-FFF2-40B4-BE49-F238E27FC236}">
                  <a16:creationId xmlns:a16="http://schemas.microsoft.com/office/drawing/2014/main" id="{E31CC372-66A8-4B38-838F-B84937BA3073}"/>
                </a:ext>
              </a:extLst>
            </p:cNvPr>
            <p:cNvSpPr/>
            <p:nvPr/>
          </p:nvSpPr>
          <p:spPr>
            <a:xfrm flipH="1">
              <a:off x="1561868" y="3448171"/>
              <a:ext cx="4297680" cy="1097280"/>
            </a:xfrm>
            <a:prstGeom prst="round2Diag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Gonzaga University will adopt a CRM solution that has a proven track record of success at other higher education institutions. </a:t>
              </a:r>
            </a:p>
          </p:txBody>
        </p:sp>
        <p:sp>
          <p:nvSpPr>
            <p:cNvPr id="33" name="Oval 32">
              <a:extLst>
                <a:ext uri="{FF2B5EF4-FFF2-40B4-BE49-F238E27FC236}">
                  <a16:creationId xmlns:a16="http://schemas.microsoft.com/office/drawing/2014/main" id="{6AEA842D-DAF5-4419-A805-23C45F2C6BE8}"/>
                </a:ext>
              </a:extLst>
            </p:cNvPr>
            <p:cNvSpPr/>
            <p:nvPr/>
          </p:nvSpPr>
          <p:spPr>
            <a:xfrm>
              <a:off x="1338868" y="3706824"/>
              <a:ext cx="325239" cy="306479"/>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Lato Light" panose="020F0502020204030203"/>
                </a:rPr>
                <a:t>2</a:t>
              </a:r>
            </a:p>
          </p:txBody>
        </p:sp>
        <p:sp>
          <p:nvSpPr>
            <p:cNvPr id="35" name="Rectangle: Diagonal Corners Rounded 34">
              <a:extLst>
                <a:ext uri="{FF2B5EF4-FFF2-40B4-BE49-F238E27FC236}">
                  <a16:creationId xmlns:a16="http://schemas.microsoft.com/office/drawing/2014/main" id="{8A802818-A7BD-4230-A120-D6BD62634CA2}"/>
                </a:ext>
              </a:extLst>
            </p:cNvPr>
            <p:cNvSpPr/>
            <p:nvPr/>
          </p:nvSpPr>
          <p:spPr>
            <a:xfrm flipH="1">
              <a:off x="1559996" y="4454732"/>
              <a:ext cx="4297680" cy="1097280"/>
            </a:xfrm>
            <a:prstGeom prst="round2Diag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Gonzaga University will implement a CRM solution that is compatible with GU’s ability to invest in its implementation.</a:t>
              </a:r>
            </a:p>
          </p:txBody>
        </p:sp>
        <p:sp>
          <p:nvSpPr>
            <p:cNvPr id="37" name="Rectangle: Diagonal Corners Rounded 36">
              <a:extLst>
                <a:ext uri="{FF2B5EF4-FFF2-40B4-BE49-F238E27FC236}">
                  <a16:creationId xmlns:a16="http://schemas.microsoft.com/office/drawing/2014/main" id="{F5B35BED-7ABE-4353-A3C7-26003AAD259D}"/>
                </a:ext>
              </a:extLst>
            </p:cNvPr>
            <p:cNvSpPr/>
            <p:nvPr/>
          </p:nvSpPr>
          <p:spPr>
            <a:xfrm flipH="1">
              <a:off x="1574747" y="5461293"/>
              <a:ext cx="4297680" cy="1097280"/>
            </a:xfrm>
            <a:prstGeom prst="round2Diag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Gonzaga University will consider CRM solutions that are built on scalable platforms that will evolve to continually meet the needs of the University.</a:t>
              </a:r>
            </a:p>
          </p:txBody>
        </p:sp>
        <p:sp>
          <p:nvSpPr>
            <p:cNvPr id="38" name="Oval 37">
              <a:extLst>
                <a:ext uri="{FF2B5EF4-FFF2-40B4-BE49-F238E27FC236}">
                  <a16:creationId xmlns:a16="http://schemas.microsoft.com/office/drawing/2014/main" id="{CA5CA975-5683-4AED-A543-870A0525CF51}"/>
                </a:ext>
              </a:extLst>
            </p:cNvPr>
            <p:cNvSpPr/>
            <p:nvPr/>
          </p:nvSpPr>
          <p:spPr>
            <a:xfrm>
              <a:off x="1338868" y="4704384"/>
              <a:ext cx="325239" cy="306479"/>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Lato Light" panose="020F0502020204030203"/>
                </a:rPr>
                <a:t>3</a:t>
              </a:r>
            </a:p>
          </p:txBody>
        </p:sp>
        <p:sp>
          <p:nvSpPr>
            <p:cNvPr id="39" name="Oval 38">
              <a:extLst>
                <a:ext uri="{FF2B5EF4-FFF2-40B4-BE49-F238E27FC236}">
                  <a16:creationId xmlns:a16="http://schemas.microsoft.com/office/drawing/2014/main" id="{2E5597FD-C5C4-4A91-B7CF-7345D47DB60D}"/>
                </a:ext>
              </a:extLst>
            </p:cNvPr>
            <p:cNvSpPr/>
            <p:nvPr/>
          </p:nvSpPr>
          <p:spPr>
            <a:xfrm>
              <a:off x="1336995" y="5706652"/>
              <a:ext cx="325239" cy="306479"/>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Lato Light" panose="020F0502020204030203"/>
                </a:rPr>
                <a:t>4</a:t>
              </a:r>
            </a:p>
          </p:txBody>
        </p:sp>
        <p:sp>
          <p:nvSpPr>
            <p:cNvPr id="40" name="Rectangle: Diagonal Corners Rounded 39">
              <a:extLst>
                <a:ext uri="{FF2B5EF4-FFF2-40B4-BE49-F238E27FC236}">
                  <a16:creationId xmlns:a16="http://schemas.microsoft.com/office/drawing/2014/main" id="{08E8CA13-E4B5-4FE4-84AD-AFA0EEAD2BD6}"/>
                </a:ext>
              </a:extLst>
            </p:cNvPr>
            <p:cNvSpPr/>
            <p:nvPr/>
          </p:nvSpPr>
          <p:spPr>
            <a:xfrm flipH="1">
              <a:off x="6433675" y="2451269"/>
              <a:ext cx="4297680" cy="1097280"/>
            </a:xfrm>
            <a:prstGeom prst="round2Diag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Gonzaga University will adopt a CRM solution with an accessible and intuitive user interface, allowing for reasonable user adoption. </a:t>
              </a:r>
            </a:p>
          </p:txBody>
        </p:sp>
        <p:sp>
          <p:nvSpPr>
            <p:cNvPr id="41" name="Oval 40">
              <a:extLst>
                <a:ext uri="{FF2B5EF4-FFF2-40B4-BE49-F238E27FC236}">
                  <a16:creationId xmlns:a16="http://schemas.microsoft.com/office/drawing/2014/main" id="{9D699611-5A12-4A6D-BE0A-6BDF89CBF2C8}"/>
                </a:ext>
              </a:extLst>
            </p:cNvPr>
            <p:cNvSpPr/>
            <p:nvPr/>
          </p:nvSpPr>
          <p:spPr>
            <a:xfrm>
              <a:off x="6242203" y="2715377"/>
              <a:ext cx="325239" cy="306479"/>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latin typeface="Lato Light" panose="020F0502020204030203"/>
                </a:rPr>
                <a:t>5</a:t>
              </a:r>
            </a:p>
          </p:txBody>
        </p:sp>
        <p:sp>
          <p:nvSpPr>
            <p:cNvPr id="42" name="Rectangle: Diagonal Corners Rounded 41">
              <a:extLst>
                <a:ext uri="{FF2B5EF4-FFF2-40B4-BE49-F238E27FC236}">
                  <a16:creationId xmlns:a16="http://schemas.microsoft.com/office/drawing/2014/main" id="{5C7E726C-4109-498B-BD74-48E77742DE85}"/>
                </a:ext>
              </a:extLst>
            </p:cNvPr>
            <p:cNvSpPr/>
            <p:nvPr/>
          </p:nvSpPr>
          <p:spPr>
            <a:xfrm flipH="1">
              <a:off x="6454695" y="3449400"/>
              <a:ext cx="4297680" cy="1097280"/>
            </a:xfrm>
            <a:prstGeom prst="round2Diag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Gonzaga University will implement a CRM solution that integrates with other core University technologies and data sources while upholding data privacy standards and meeting data compliance requirements.</a:t>
              </a:r>
            </a:p>
          </p:txBody>
        </p:sp>
        <p:sp>
          <p:nvSpPr>
            <p:cNvPr id="43" name="Oval 42">
              <a:extLst>
                <a:ext uri="{FF2B5EF4-FFF2-40B4-BE49-F238E27FC236}">
                  <a16:creationId xmlns:a16="http://schemas.microsoft.com/office/drawing/2014/main" id="{EE4DDB67-2EF3-4857-B72A-919DB7AC3551}"/>
                </a:ext>
              </a:extLst>
            </p:cNvPr>
            <p:cNvSpPr/>
            <p:nvPr/>
          </p:nvSpPr>
          <p:spPr>
            <a:xfrm>
              <a:off x="6242203" y="3706416"/>
              <a:ext cx="325239" cy="306479"/>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latin typeface="Lato Light" panose="020F0502020204030203"/>
                </a:rPr>
                <a:t>6</a:t>
              </a:r>
            </a:p>
          </p:txBody>
        </p:sp>
        <p:sp>
          <p:nvSpPr>
            <p:cNvPr id="44" name="Rectangle: Diagonal Corners Rounded 43">
              <a:extLst>
                <a:ext uri="{FF2B5EF4-FFF2-40B4-BE49-F238E27FC236}">
                  <a16:creationId xmlns:a16="http://schemas.microsoft.com/office/drawing/2014/main" id="{2249A464-60A9-4EFC-9C8E-4855EDA0DC2F}"/>
                </a:ext>
              </a:extLst>
            </p:cNvPr>
            <p:cNvSpPr/>
            <p:nvPr/>
          </p:nvSpPr>
          <p:spPr>
            <a:xfrm flipH="1">
              <a:off x="6452823" y="4447531"/>
              <a:ext cx="4297680" cy="1097280"/>
            </a:xfrm>
            <a:prstGeom prst="round2Diag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Gonzaga University will partner with CRM solution vendors that exhibit values that align with GU’s mission and vendors that have demonstrated strong partnerships with other organizations. </a:t>
              </a:r>
            </a:p>
          </p:txBody>
        </p:sp>
        <p:sp>
          <p:nvSpPr>
            <p:cNvPr id="45" name="Rectangle: Diagonal Corners Rounded 44">
              <a:extLst>
                <a:ext uri="{FF2B5EF4-FFF2-40B4-BE49-F238E27FC236}">
                  <a16:creationId xmlns:a16="http://schemas.microsoft.com/office/drawing/2014/main" id="{F23CD5D2-3BAE-4B9C-B0E7-B118F4DFBC19}"/>
                </a:ext>
              </a:extLst>
            </p:cNvPr>
            <p:cNvSpPr/>
            <p:nvPr/>
          </p:nvSpPr>
          <p:spPr>
            <a:xfrm flipH="1">
              <a:off x="6454695" y="5445663"/>
              <a:ext cx="4297680" cy="1097280"/>
            </a:xfrm>
            <a:prstGeom prst="round2DiagRect">
              <a:avLst/>
            </a:prstGeom>
            <a:solidFill>
              <a:srgbClr val="0070C0"/>
            </a:solidFill>
            <a:ln w="571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schemeClr val="bg1"/>
                  </a:solidFill>
                </a:rPr>
                <a:t>Through its CRM solution adoption, Gonzaga will work to achieve measurable impacts and objectives as outlined in its Strategic Plan.</a:t>
              </a:r>
            </a:p>
          </p:txBody>
        </p:sp>
        <p:sp>
          <p:nvSpPr>
            <p:cNvPr id="46" name="Oval 45">
              <a:extLst>
                <a:ext uri="{FF2B5EF4-FFF2-40B4-BE49-F238E27FC236}">
                  <a16:creationId xmlns:a16="http://schemas.microsoft.com/office/drawing/2014/main" id="{6744B3E8-3535-4413-9DAD-3CC35FC6A092}"/>
                </a:ext>
              </a:extLst>
            </p:cNvPr>
            <p:cNvSpPr/>
            <p:nvPr/>
          </p:nvSpPr>
          <p:spPr>
            <a:xfrm>
              <a:off x="6242203" y="4704379"/>
              <a:ext cx="325239" cy="306479"/>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latin typeface="Lato Light" panose="020F0502020204030203"/>
                </a:rPr>
                <a:t>7</a:t>
              </a:r>
            </a:p>
          </p:txBody>
        </p:sp>
      </p:grpSp>
      <p:sp>
        <p:nvSpPr>
          <p:cNvPr id="21" name="Star: 5 Points 20">
            <a:extLst>
              <a:ext uri="{FF2B5EF4-FFF2-40B4-BE49-F238E27FC236}">
                <a16:creationId xmlns:a16="http://schemas.microsoft.com/office/drawing/2014/main" id="{C1C67495-614F-4466-AFCA-E3AB19090639}"/>
              </a:ext>
            </a:extLst>
          </p:cNvPr>
          <p:cNvSpPr/>
          <p:nvPr/>
        </p:nvSpPr>
        <p:spPr>
          <a:xfrm>
            <a:off x="6223090" y="5602977"/>
            <a:ext cx="523800" cy="493588"/>
          </a:xfrm>
          <a:prstGeom prst="star5">
            <a:avLst/>
          </a:prstGeom>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a:solidFill>
                  <a:schemeClr val="tx1"/>
                </a:solidFill>
                <a:latin typeface="Lato Light" panose="020F0502020204030203"/>
              </a:rPr>
              <a:t>8</a:t>
            </a:r>
          </a:p>
        </p:txBody>
      </p:sp>
    </p:spTree>
    <p:extLst>
      <p:ext uri="{BB962C8B-B14F-4D97-AF65-F5344CB8AC3E}">
        <p14:creationId xmlns:p14="http://schemas.microsoft.com/office/powerpoint/2010/main" val="419139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a:xfrm>
            <a:off x="839787" y="365125"/>
            <a:ext cx="11122057" cy="1325563"/>
          </a:xfrm>
        </p:spPr>
        <p:txBody>
          <a:bodyPr/>
          <a:lstStyle/>
          <a:p>
            <a:r>
              <a:rPr lang="en-US" dirty="0"/>
              <a:t>Effective Stakeholder Engagement</a:t>
            </a:r>
          </a:p>
        </p:txBody>
      </p:sp>
      <p:sp>
        <p:nvSpPr>
          <p:cNvPr id="27" name="Content Placeholder 2">
            <a:extLst>
              <a:ext uri="{FF2B5EF4-FFF2-40B4-BE49-F238E27FC236}">
                <a16:creationId xmlns:a16="http://schemas.microsoft.com/office/drawing/2014/main" id="{65481310-4105-4BF7-88A2-651CFACB6369}"/>
              </a:ext>
            </a:extLst>
          </p:cNvPr>
          <p:cNvSpPr txBox="1">
            <a:spLocks/>
          </p:cNvSpPr>
          <p:nvPr/>
        </p:nvSpPr>
        <p:spPr>
          <a:xfrm>
            <a:off x="1045028" y="1389003"/>
            <a:ext cx="10916817" cy="2490279"/>
          </a:xfrm>
          <a:prstGeom prst="rect">
            <a:avLst/>
          </a:prstGeom>
        </p:spPr>
        <p:txBody>
          <a:bodyPr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110000"/>
              </a:lnSpc>
              <a:buSzPct val="100000"/>
              <a:tabLst>
                <a:tab pos="511175" algn="l"/>
              </a:tabLst>
            </a:pPr>
            <a:r>
              <a:rPr lang="en-US" sz="1600" b="1" dirty="0">
                <a:solidFill>
                  <a:schemeClr val="tx1"/>
                </a:solidFill>
                <a:cs typeface="Lato Light"/>
              </a:rPr>
              <a:t>Gonzaga University facilitated a transparent, data-driven vendor selection process, with representative stakeholders across units.  </a:t>
            </a:r>
          </a:p>
          <a:p>
            <a:pPr>
              <a:lnSpc>
                <a:spcPct val="110000"/>
              </a:lnSpc>
              <a:buSzPct val="100000"/>
              <a:tabLst>
                <a:tab pos="511175" algn="l"/>
              </a:tabLst>
            </a:pPr>
            <a:endParaRPr lang="en-US" sz="1600" b="1" dirty="0">
              <a:solidFill>
                <a:schemeClr val="tx1"/>
              </a:solidFill>
              <a:cs typeface="Lato Light"/>
            </a:endParaRPr>
          </a:p>
          <a:p>
            <a:pPr>
              <a:lnSpc>
                <a:spcPct val="110000"/>
              </a:lnSpc>
              <a:buSzPct val="100000"/>
              <a:tabLst>
                <a:tab pos="511175" algn="l"/>
              </a:tabLst>
            </a:pPr>
            <a:endParaRPr lang="en-US" sz="1600" dirty="0">
              <a:solidFill>
                <a:schemeClr val="tx1"/>
              </a:solidFill>
              <a:cs typeface="Lato Light"/>
            </a:endParaRPr>
          </a:p>
        </p:txBody>
      </p:sp>
      <p:sp>
        <p:nvSpPr>
          <p:cNvPr id="20" name="Content Placeholder 2">
            <a:extLst>
              <a:ext uri="{FF2B5EF4-FFF2-40B4-BE49-F238E27FC236}">
                <a16:creationId xmlns:a16="http://schemas.microsoft.com/office/drawing/2014/main" id="{A7B8BB87-5D20-4F81-BD9A-9663D71E7946}"/>
              </a:ext>
            </a:extLst>
          </p:cNvPr>
          <p:cNvSpPr txBox="1">
            <a:spLocks/>
          </p:cNvSpPr>
          <p:nvPr/>
        </p:nvSpPr>
        <p:spPr>
          <a:xfrm>
            <a:off x="1810140" y="2016488"/>
            <a:ext cx="8490860" cy="4816404"/>
          </a:xfrm>
          <a:prstGeom prst="rect">
            <a:avLst/>
          </a:prstGeom>
        </p:spPr>
        <p:txBody>
          <a:bodyPr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lvl="0" indent="-342900">
              <a:spcBef>
                <a:spcPts val="0"/>
              </a:spcBef>
              <a:buFont typeface="Wingdings" panose="05000000000000000000" pitchFamily="2" charset="2"/>
              <a:buChar char="ü"/>
              <a:defRPr/>
            </a:pPr>
            <a:r>
              <a:rPr lang="en-US" sz="1400" dirty="0">
                <a:solidFill>
                  <a:schemeClr val="tx1"/>
                </a:solidFill>
                <a:latin typeface="Lato Light" panose="020F0502020204030203"/>
              </a:rPr>
              <a:t>Stakeholder-developed use cases </a:t>
            </a:r>
          </a:p>
          <a:p>
            <a:pPr marL="342900" lvl="0" indent="-342900">
              <a:spcBef>
                <a:spcPts val="0"/>
              </a:spcBef>
              <a:buFont typeface="Wingdings" panose="05000000000000000000" pitchFamily="2" charset="2"/>
              <a:buChar char="ü"/>
              <a:defRPr/>
            </a:pPr>
            <a:r>
              <a:rPr lang="en-US" sz="1400" dirty="0">
                <a:solidFill>
                  <a:schemeClr val="tx1"/>
                </a:solidFill>
                <a:latin typeface="Lato Light" panose="020F0502020204030203"/>
              </a:rPr>
              <a:t>Vendor scorecards, with distributed results </a:t>
            </a:r>
          </a:p>
          <a:p>
            <a:pPr marL="342900" lvl="0" indent="-342900">
              <a:spcBef>
                <a:spcPts val="0"/>
              </a:spcBef>
              <a:buFont typeface="Wingdings" panose="05000000000000000000" pitchFamily="2" charset="2"/>
              <a:buChar char="ü"/>
              <a:defRPr/>
            </a:pPr>
            <a:r>
              <a:rPr lang="en-US" sz="1400" dirty="0">
                <a:solidFill>
                  <a:schemeClr val="tx1"/>
                </a:solidFill>
                <a:latin typeface="Lato Light" panose="020F0502020204030203"/>
              </a:rPr>
              <a:t>Vendor matrix of core capabilities</a:t>
            </a:r>
          </a:p>
          <a:p>
            <a:pPr marL="342900" lvl="0" indent="-342900">
              <a:spcBef>
                <a:spcPts val="0"/>
              </a:spcBef>
              <a:buFont typeface="Wingdings" panose="05000000000000000000" pitchFamily="2" charset="2"/>
              <a:buChar char="ü"/>
              <a:defRPr/>
            </a:pPr>
            <a:r>
              <a:rPr lang="en-US" sz="1400" dirty="0">
                <a:solidFill>
                  <a:schemeClr val="tx1"/>
                </a:solidFill>
                <a:latin typeface="Lato Light" panose="020F0502020204030203"/>
              </a:rPr>
              <a:t>Fit/Gap analysis of GU’s prioritized functionalities against vendor capabilities</a:t>
            </a:r>
          </a:p>
          <a:p>
            <a:pPr marL="342900" lvl="0" indent="-342900">
              <a:spcBef>
                <a:spcPts val="0"/>
              </a:spcBef>
              <a:buFont typeface="Wingdings" panose="05000000000000000000" pitchFamily="2" charset="2"/>
              <a:buChar char="ü"/>
              <a:defRPr/>
            </a:pPr>
            <a:r>
              <a:rPr lang="en-US" sz="1400" dirty="0">
                <a:solidFill>
                  <a:schemeClr val="tx1"/>
                </a:solidFill>
                <a:latin typeface="Lato Light" panose="020F0502020204030203"/>
              </a:rPr>
              <a:t>Stakeholder vetting of peer references </a:t>
            </a:r>
          </a:p>
          <a:p>
            <a:pPr marL="285750" lvl="0" indent="-285750">
              <a:spcBef>
                <a:spcPts val="0"/>
              </a:spcBef>
              <a:buFont typeface="Arial" panose="020B0604020202020204" pitchFamily="34" charset="0"/>
              <a:buChar char="•"/>
              <a:defRPr/>
            </a:pPr>
            <a:endParaRPr lang="en-US" sz="1400" b="1" dirty="0">
              <a:solidFill>
                <a:schemeClr val="tx1"/>
              </a:solidFill>
              <a:latin typeface="Lato Light"/>
            </a:endParaRPr>
          </a:p>
          <a:p>
            <a:pPr marL="285750" lvl="0" indent="-285750">
              <a:spcBef>
                <a:spcPts val="0"/>
              </a:spcBef>
              <a:buFont typeface="Arial" panose="020B0604020202020204" pitchFamily="34" charset="0"/>
              <a:buChar char="•"/>
              <a:defRPr/>
            </a:pPr>
            <a:endParaRPr lang="en-US" sz="1400" b="1" dirty="0">
              <a:solidFill>
                <a:schemeClr val="tx1"/>
              </a:solidFill>
              <a:latin typeface="Lato Light"/>
            </a:endParaRPr>
          </a:p>
        </p:txBody>
      </p:sp>
      <p:pic>
        <p:nvPicPr>
          <p:cNvPr id="21" name="Picture 20">
            <a:extLst>
              <a:ext uri="{FF2B5EF4-FFF2-40B4-BE49-F238E27FC236}">
                <a16:creationId xmlns:a16="http://schemas.microsoft.com/office/drawing/2014/main" id="{07AEB8ED-B9E2-48C3-AFF7-7DEC706BD9DF}"/>
              </a:ext>
            </a:extLst>
          </p:cNvPr>
          <p:cNvPicPr/>
          <p:nvPr/>
        </p:nvPicPr>
        <p:blipFill rotWithShape="1">
          <a:blip r:embed="rId3" cstate="print">
            <a:extLst>
              <a:ext uri="{28A0092B-C50C-407E-A947-70E740481C1C}">
                <a14:useLocalDpi xmlns:a14="http://schemas.microsoft.com/office/drawing/2010/main" val="0"/>
              </a:ext>
            </a:extLst>
          </a:blip>
          <a:srcRect t="7155"/>
          <a:stretch/>
        </p:blipFill>
        <p:spPr>
          <a:xfrm>
            <a:off x="2283903" y="3326952"/>
            <a:ext cx="2351754" cy="2785644"/>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1DAA210A-7BD2-4DC9-8A16-FEDE883FAB7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64808" y="4362993"/>
            <a:ext cx="2280656" cy="1286619"/>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B3E47D25-B8BA-449B-9E42-413E616615C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254752" y="5293368"/>
            <a:ext cx="2001321" cy="893317"/>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D963CB3C-F4F5-47D3-91AD-022C8390593D}"/>
              </a:ext>
            </a:extLst>
          </p:cNvPr>
          <p:cNvPicPr/>
          <p:nvPr/>
        </p:nvPicPr>
        <p:blipFill rotWithShape="1">
          <a:blip r:embed="rId6" cstate="print">
            <a:extLst>
              <a:ext uri="{28A0092B-C50C-407E-A947-70E740481C1C}">
                <a14:useLocalDpi xmlns:a14="http://schemas.microsoft.com/office/drawing/2010/main" val="0"/>
              </a:ext>
            </a:extLst>
          </a:blip>
          <a:srcRect r="30753"/>
          <a:stretch/>
        </p:blipFill>
        <p:spPr>
          <a:xfrm>
            <a:off x="7309771" y="3262590"/>
            <a:ext cx="2648911" cy="2103120"/>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985AD05C-0051-428C-8C21-4D40DC570046}"/>
              </a:ext>
            </a:extLst>
          </p:cNvPr>
          <p:cNvPicPr>
            <a:picLocks noChangeAspect="1"/>
          </p:cNvPicPr>
          <p:nvPr/>
        </p:nvPicPr>
        <p:blipFill>
          <a:blip r:embed="rId7"/>
          <a:stretch>
            <a:fillRect/>
          </a:stretch>
        </p:blipFill>
        <p:spPr>
          <a:xfrm>
            <a:off x="6557345" y="4129436"/>
            <a:ext cx="2856742" cy="1819920"/>
          </a:xfrm>
          <a:prstGeom prst="rect">
            <a:avLst/>
          </a:prstGeom>
          <a:ln>
            <a:noFill/>
          </a:ln>
          <a:effectLst>
            <a:outerShdw blurRad="292100" dist="139700" dir="2700000" algn="tl" rotWithShape="0">
              <a:srgbClr val="333333">
                <a:alpha val="65000"/>
              </a:srgbClr>
            </a:outerShdw>
          </a:effectLst>
        </p:spPr>
      </p:pic>
      <p:sp>
        <p:nvSpPr>
          <p:cNvPr id="26" name="Content Placeholder 2">
            <a:extLst>
              <a:ext uri="{FF2B5EF4-FFF2-40B4-BE49-F238E27FC236}">
                <a16:creationId xmlns:a16="http://schemas.microsoft.com/office/drawing/2014/main" id="{D957D12C-6478-46B0-A780-AFDBF987111C}"/>
              </a:ext>
            </a:extLst>
          </p:cNvPr>
          <p:cNvSpPr txBox="1">
            <a:spLocks/>
          </p:cNvSpPr>
          <p:nvPr/>
        </p:nvSpPr>
        <p:spPr>
          <a:xfrm>
            <a:off x="7082252" y="6348312"/>
            <a:ext cx="2895600" cy="509688"/>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0" algn="ctr">
              <a:spcBef>
                <a:spcPts val="0"/>
              </a:spcBef>
              <a:spcAft>
                <a:spcPts val="600"/>
              </a:spcAft>
              <a:defRPr/>
            </a:pPr>
            <a:r>
              <a:rPr lang="en-US" sz="1200" i="1" dirty="0">
                <a:solidFill>
                  <a:schemeClr val="tx1"/>
                </a:solidFill>
                <a:latin typeface="Lato Light" panose="020F0502020204030203"/>
              </a:rPr>
              <a:t>Image 2: Vendor Matrix and Fit/Gap</a:t>
            </a:r>
            <a:endParaRPr kumimoji="0" lang="en-US" sz="1200" i="1" u="none" strike="noStrike" kern="1200" cap="none" spc="0" normalizeH="0" baseline="0" noProof="0" dirty="0">
              <a:ln>
                <a:noFill/>
              </a:ln>
              <a:solidFill>
                <a:schemeClr val="tx1"/>
              </a:solidFill>
              <a:effectLst/>
              <a:uLnTx/>
              <a:uFillTx/>
              <a:latin typeface="Lato Light" panose="020F0502020204030203"/>
            </a:endParaRPr>
          </a:p>
        </p:txBody>
      </p:sp>
      <p:sp>
        <p:nvSpPr>
          <p:cNvPr id="11" name="Content Placeholder 2">
            <a:extLst>
              <a:ext uri="{FF2B5EF4-FFF2-40B4-BE49-F238E27FC236}">
                <a16:creationId xmlns:a16="http://schemas.microsoft.com/office/drawing/2014/main" id="{A2F04F6A-C2C7-4D68-8C6C-1D03095B61F1}"/>
              </a:ext>
            </a:extLst>
          </p:cNvPr>
          <p:cNvSpPr txBox="1">
            <a:spLocks/>
          </p:cNvSpPr>
          <p:nvPr/>
        </p:nvSpPr>
        <p:spPr>
          <a:xfrm>
            <a:off x="2525492" y="6348312"/>
            <a:ext cx="2895600" cy="509688"/>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0" algn="ctr">
              <a:spcBef>
                <a:spcPts val="0"/>
              </a:spcBef>
              <a:spcAft>
                <a:spcPts val="600"/>
              </a:spcAft>
              <a:defRPr/>
            </a:pPr>
            <a:r>
              <a:rPr lang="en-US" sz="1200" i="1" dirty="0">
                <a:solidFill>
                  <a:schemeClr val="tx1"/>
                </a:solidFill>
                <a:latin typeface="Lato Light" panose="020F0502020204030203"/>
              </a:rPr>
              <a:t>Image 1: Vendor Scoring </a:t>
            </a:r>
            <a:endParaRPr kumimoji="0" lang="en-US" sz="1200" i="1" u="none" strike="noStrike" kern="1200" cap="none" spc="0" normalizeH="0" baseline="0" noProof="0" dirty="0">
              <a:ln>
                <a:noFill/>
              </a:ln>
              <a:solidFill>
                <a:schemeClr val="tx1"/>
              </a:solidFill>
              <a:effectLst/>
              <a:uLnTx/>
              <a:uFillTx/>
              <a:latin typeface="Lato Light" panose="020F0502020204030203"/>
            </a:endParaRPr>
          </a:p>
        </p:txBody>
      </p:sp>
    </p:spTree>
    <p:extLst>
      <p:ext uri="{BB962C8B-B14F-4D97-AF65-F5344CB8AC3E}">
        <p14:creationId xmlns:p14="http://schemas.microsoft.com/office/powerpoint/2010/main" val="280276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a:xfrm>
            <a:off x="839788" y="365125"/>
            <a:ext cx="10515600" cy="1325563"/>
          </a:xfrm>
        </p:spPr>
        <p:txBody>
          <a:bodyPr/>
          <a:lstStyle/>
          <a:p>
            <a:r>
              <a:rPr lang="en-US" dirty="0"/>
              <a:t>Effective Stakeholder Engagement</a:t>
            </a:r>
          </a:p>
        </p:txBody>
      </p:sp>
      <p:sp>
        <p:nvSpPr>
          <p:cNvPr id="9" name="Content Placeholder 2">
            <a:extLst>
              <a:ext uri="{FF2B5EF4-FFF2-40B4-BE49-F238E27FC236}">
                <a16:creationId xmlns:a16="http://schemas.microsoft.com/office/drawing/2014/main" id="{4FBF7CE3-B2E6-4954-9210-8B8AE450B92A}"/>
              </a:ext>
            </a:extLst>
          </p:cNvPr>
          <p:cNvSpPr txBox="1">
            <a:spLocks/>
          </p:cNvSpPr>
          <p:nvPr/>
        </p:nvSpPr>
        <p:spPr>
          <a:xfrm>
            <a:off x="1045028" y="1389003"/>
            <a:ext cx="10561755" cy="2490279"/>
          </a:xfrm>
          <a:prstGeom prst="rect">
            <a:avLst/>
          </a:prstGeom>
        </p:spPr>
        <p:txBody>
          <a:bodyPr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110000"/>
              </a:lnSpc>
              <a:buSzPct val="100000"/>
              <a:tabLst>
                <a:tab pos="511175" algn="l"/>
              </a:tabLst>
            </a:pPr>
            <a:r>
              <a:rPr lang="en-US" sz="1600" b="1" dirty="0">
                <a:solidFill>
                  <a:schemeClr val="tx1"/>
                </a:solidFill>
                <a:cs typeface="Lato Light"/>
              </a:rPr>
              <a:t>According to the Center for Creative Leadership, “66-75% of all public and private change initiatives fail. A resistant organizational culture was the chief culprit the majority of the time.” </a:t>
            </a:r>
          </a:p>
        </p:txBody>
      </p:sp>
      <p:sp>
        <p:nvSpPr>
          <p:cNvPr id="14" name="Rectangle 13">
            <a:extLst>
              <a:ext uri="{FF2B5EF4-FFF2-40B4-BE49-F238E27FC236}">
                <a16:creationId xmlns:a16="http://schemas.microsoft.com/office/drawing/2014/main" id="{BE041EAC-FF43-4323-971D-1BD57E1B156A}"/>
              </a:ext>
            </a:extLst>
          </p:cNvPr>
          <p:cNvSpPr/>
          <p:nvPr/>
        </p:nvSpPr>
        <p:spPr>
          <a:xfrm>
            <a:off x="771756" y="3750090"/>
            <a:ext cx="3329709" cy="1944122"/>
          </a:xfrm>
          <a:prstGeom prst="rect">
            <a:avLst/>
          </a:prstGeom>
          <a:ln>
            <a:noFill/>
          </a:ln>
        </p:spPr>
        <p:txBody>
          <a:bodyPr wrap="square">
            <a:noAutofit/>
          </a:bodyPr>
          <a:lstStyle/>
          <a:p>
            <a:pPr marL="214313" indent="-214313" defTabSz="342900">
              <a:spcBef>
                <a:spcPts val="450"/>
              </a:spcBef>
              <a:buClr>
                <a:schemeClr val="tx1"/>
              </a:buClr>
              <a:buFont typeface="Arial" charset="0"/>
              <a:buChar char="•"/>
              <a:defRPr/>
            </a:pPr>
            <a:r>
              <a:rPr lang="en-US" sz="1400" dirty="0">
                <a:cs typeface="Arial Narrow"/>
              </a:rPr>
              <a:t>Visible leadership alignment to ensure high priority across the enterprise</a:t>
            </a:r>
          </a:p>
          <a:p>
            <a:pPr marL="214313" indent="-214313" defTabSz="342900">
              <a:spcBef>
                <a:spcPts val="450"/>
              </a:spcBef>
              <a:buClr>
                <a:schemeClr val="tx1"/>
              </a:buClr>
              <a:buFont typeface="Arial" charset="0"/>
              <a:buChar char="•"/>
              <a:defRPr/>
            </a:pPr>
            <a:r>
              <a:rPr lang="en-US" sz="1400" dirty="0">
                <a:cs typeface="Arial Narrow"/>
              </a:rPr>
              <a:t>Guidance to move organization from simple awareness to commitment</a:t>
            </a:r>
          </a:p>
          <a:p>
            <a:pPr marL="214313" indent="-214313" defTabSz="342900">
              <a:spcBef>
                <a:spcPts val="450"/>
              </a:spcBef>
              <a:buClr>
                <a:schemeClr val="tx1"/>
              </a:buClr>
              <a:buFont typeface="Arial" charset="0"/>
              <a:buChar char="•"/>
              <a:defRPr/>
            </a:pPr>
            <a:r>
              <a:rPr lang="en-US" sz="1400" dirty="0">
                <a:cs typeface="Arial Narrow"/>
              </a:rPr>
              <a:t>Reduced employee fear and change resistance </a:t>
            </a:r>
          </a:p>
        </p:txBody>
      </p:sp>
      <p:sp>
        <p:nvSpPr>
          <p:cNvPr id="15" name="Rectangle 14">
            <a:extLst>
              <a:ext uri="{FF2B5EF4-FFF2-40B4-BE49-F238E27FC236}">
                <a16:creationId xmlns:a16="http://schemas.microsoft.com/office/drawing/2014/main" id="{489D56F3-D435-4688-A2D3-E860C2632706}"/>
              </a:ext>
            </a:extLst>
          </p:cNvPr>
          <p:cNvSpPr/>
          <p:nvPr/>
        </p:nvSpPr>
        <p:spPr>
          <a:xfrm>
            <a:off x="4539620" y="3750090"/>
            <a:ext cx="3390184" cy="1728678"/>
          </a:xfrm>
          <a:prstGeom prst="rect">
            <a:avLst/>
          </a:prstGeom>
          <a:ln>
            <a:noFill/>
          </a:ln>
        </p:spPr>
        <p:txBody>
          <a:bodyPr wrap="square">
            <a:noAutofit/>
          </a:bodyPr>
          <a:lstStyle/>
          <a:p>
            <a:pPr marL="285750" indent="-285750" defTabSz="342900">
              <a:spcBef>
                <a:spcPts val="450"/>
              </a:spcBef>
              <a:buFont typeface="Arial" panose="020B0604020202020204" pitchFamily="34" charset="0"/>
              <a:buChar char="•"/>
              <a:defRPr/>
            </a:pPr>
            <a:r>
              <a:rPr lang="en-US" sz="1400" dirty="0">
                <a:cs typeface="Arial Narrow"/>
              </a:rPr>
              <a:t>Greater efficiency through increased user adoption</a:t>
            </a:r>
          </a:p>
          <a:p>
            <a:pPr marL="285750" indent="-285750" defTabSz="342900">
              <a:spcBef>
                <a:spcPts val="450"/>
              </a:spcBef>
              <a:buFont typeface="Arial" panose="020B0604020202020204" pitchFamily="34" charset="0"/>
              <a:buChar char="•"/>
              <a:defRPr/>
            </a:pPr>
            <a:r>
              <a:rPr lang="en-US" sz="1400" dirty="0">
                <a:cs typeface="Arial Narrow"/>
              </a:rPr>
              <a:t>Ongoing role-based training to maximize return on investment</a:t>
            </a:r>
          </a:p>
          <a:p>
            <a:pPr marL="285750" indent="-285750" defTabSz="342900">
              <a:spcBef>
                <a:spcPts val="450"/>
              </a:spcBef>
              <a:buFont typeface="Arial" panose="020B0604020202020204" pitchFamily="34" charset="0"/>
              <a:buChar char="•"/>
              <a:defRPr/>
            </a:pPr>
            <a:r>
              <a:rPr lang="en-US" sz="1400" dirty="0">
                <a:cs typeface="Arial Narrow"/>
              </a:rPr>
              <a:t>Organizational goals tied to individual employee development</a:t>
            </a:r>
          </a:p>
          <a:p>
            <a:pPr marL="214313" indent="-214313" defTabSz="342900">
              <a:buClr>
                <a:srgbClr val="EBAE20"/>
              </a:buClr>
              <a:buFont typeface="Arial" charset="0"/>
              <a:buChar char="•"/>
              <a:defRPr/>
            </a:pPr>
            <a:endParaRPr lang="en-US" sz="1200" dirty="0">
              <a:cs typeface="Arial Narrow"/>
            </a:endParaRPr>
          </a:p>
        </p:txBody>
      </p:sp>
      <p:sp>
        <p:nvSpPr>
          <p:cNvPr id="16" name="Rectangle 15">
            <a:extLst>
              <a:ext uri="{FF2B5EF4-FFF2-40B4-BE49-F238E27FC236}">
                <a16:creationId xmlns:a16="http://schemas.microsoft.com/office/drawing/2014/main" id="{EAAD8FEB-07EA-40BB-88E3-2F9E96823D00}"/>
              </a:ext>
            </a:extLst>
          </p:cNvPr>
          <p:cNvSpPr/>
          <p:nvPr/>
        </p:nvSpPr>
        <p:spPr>
          <a:xfrm>
            <a:off x="8202054" y="3750090"/>
            <a:ext cx="3677012" cy="1728678"/>
          </a:xfrm>
          <a:prstGeom prst="rect">
            <a:avLst/>
          </a:prstGeom>
          <a:ln>
            <a:noFill/>
          </a:ln>
        </p:spPr>
        <p:txBody>
          <a:bodyPr wrap="square">
            <a:noAutofit/>
          </a:bodyPr>
          <a:lstStyle/>
          <a:p>
            <a:pPr marL="214313" indent="-214313" defTabSz="342900">
              <a:spcBef>
                <a:spcPts val="450"/>
              </a:spcBef>
              <a:buClr>
                <a:schemeClr val="tx1"/>
              </a:buClr>
              <a:buFont typeface="Arial" charset="0"/>
              <a:buChar char="•"/>
              <a:defRPr/>
            </a:pPr>
            <a:r>
              <a:rPr lang="en-US" sz="1400" dirty="0">
                <a:cs typeface="Arial Narrow"/>
              </a:rPr>
              <a:t>Structured process for ongoing solution adoption and availability</a:t>
            </a:r>
          </a:p>
          <a:p>
            <a:pPr marL="214313" indent="-214313" defTabSz="342900">
              <a:spcBef>
                <a:spcPts val="450"/>
              </a:spcBef>
              <a:buClr>
                <a:schemeClr val="tx1"/>
              </a:buClr>
              <a:buFont typeface="Arial" charset="0"/>
              <a:buChar char="•"/>
              <a:defRPr/>
            </a:pPr>
            <a:r>
              <a:rPr lang="en-US" sz="1400" dirty="0">
                <a:cs typeface="Arial Narrow"/>
              </a:rPr>
              <a:t>Feedback mechanism to identify potential enhancements</a:t>
            </a:r>
          </a:p>
          <a:p>
            <a:pPr marL="214313" indent="-214313" defTabSz="342900">
              <a:spcBef>
                <a:spcPts val="450"/>
              </a:spcBef>
              <a:buClr>
                <a:schemeClr val="tx1"/>
              </a:buClr>
              <a:buFont typeface="Arial" charset="0"/>
              <a:buChar char="•"/>
              <a:defRPr/>
            </a:pPr>
            <a:r>
              <a:rPr lang="en-US" sz="1400" dirty="0">
                <a:cs typeface="Arial Narrow"/>
              </a:rPr>
              <a:t>Governance process to meet evolving business requirements</a:t>
            </a:r>
          </a:p>
          <a:p>
            <a:pPr marL="214313" indent="-214313" defTabSz="342900">
              <a:buClr>
                <a:srgbClr val="EBAE20"/>
              </a:buClr>
              <a:buFont typeface="Arial" charset="0"/>
              <a:buChar char="•"/>
              <a:defRPr/>
            </a:pPr>
            <a:endParaRPr lang="en-US" sz="1200" dirty="0">
              <a:cs typeface="Arial Narrow"/>
            </a:endParaRPr>
          </a:p>
        </p:txBody>
      </p:sp>
      <p:cxnSp>
        <p:nvCxnSpPr>
          <p:cNvPr id="19" name="Straight Connector 18">
            <a:extLst>
              <a:ext uri="{FF2B5EF4-FFF2-40B4-BE49-F238E27FC236}">
                <a16:creationId xmlns:a16="http://schemas.microsoft.com/office/drawing/2014/main" id="{6ED0CA09-E187-4BB2-A31B-70C803E0BF60}"/>
              </a:ext>
            </a:extLst>
          </p:cNvPr>
          <p:cNvCxnSpPr>
            <a:cxnSpLocks/>
          </p:cNvCxnSpPr>
          <p:nvPr/>
        </p:nvCxnSpPr>
        <p:spPr>
          <a:xfrm>
            <a:off x="4267369" y="2185247"/>
            <a:ext cx="0" cy="289138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BB7C6C-A44E-4B97-A229-E992F3318987}"/>
              </a:ext>
            </a:extLst>
          </p:cNvPr>
          <p:cNvCxnSpPr>
            <a:cxnSpLocks/>
          </p:cNvCxnSpPr>
          <p:nvPr/>
        </p:nvCxnSpPr>
        <p:spPr>
          <a:xfrm>
            <a:off x="7928888" y="2185247"/>
            <a:ext cx="0" cy="2891382"/>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A122BE9-9F43-472D-8626-63A517714780}"/>
              </a:ext>
            </a:extLst>
          </p:cNvPr>
          <p:cNvGrpSpPr/>
          <p:nvPr/>
        </p:nvGrpSpPr>
        <p:grpSpPr>
          <a:xfrm>
            <a:off x="1152873" y="2118597"/>
            <a:ext cx="9705117" cy="1572611"/>
            <a:chOff x="1181167" y="2252908"/>
            <a:chExt cx="9705117" cy="1572611"/>
          </a:xfrm>
        </p:grpSpPr>
        <p:sp>
          <p:nvSpPr>
            <p:cNvPr id="17" name="Oval 16">
              <a:extLst>
                <a:ext uri="{FF2B5EF4-FFF2-40B4-BE49-F238E27FC236}">
                  <a16:creationId xmlns:a16="http://schemas.microsoft.com/office/drawing/2014/main" id="{145EA4CE-3FF7-476E-8C9E-A4D9F769BC9C}"/>
                </a:ext>
              </a:extLst>
            </p:cNvPr>
            <p:cNvSpPr/>
            <p:nvPr/>
          </p:nvSpPr>
          <p:spPr>
            <a:xfrm>
              <a:off x="1460789" y="2252908"/>
              <a:ext cx="1727582" cy="1520655"/>
            </a:xfrm>
            <a:prstGeom prst="ellipse">
              <a:avLst/>
            </a:prstGeom>
            <a:solidFill>
              <a:schemeClr val="accent1">
                <a:lumMod val="75000"/>
              </a:schemeClr>
            </a:solidFill>
            <a:ln w="101600" cap="flat" cmpd="sng" algn="ctr">
              <a:solidFill>
                <a:schemeClr val="accent1">
                  <a:lumMod val="60000"/>
                  <a:lumOff val="40000"/>
                </a:scheme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8" name="TextBox 17">
              <a:extLst>
                <a:ext uri="{FF2B5EF4-FFF2-40B4-BE49-F238E27FC236}">
                  <a16:creationId xmlns:a16="http://schemas.microsoft.com/office/drawing/2014/main" id="{3B892F00-06DA-4DCD-AAB7-5D0BE1F1CEDB}"/>
                </a:ext>
              </a:extLst>
            </p:cNvPr>
            <p:cNvSpPr txBox="1"/>
            <p:nvPr/>
          </p:nvSpPr>
          <p:spPr>
            <a:xfrm>
              <a:off x="1181167" y="2774708"/>
              <a:ext cx="2299411" cy="477054"/>
            </a:xfrm>
            <a:prstGeom prst="rect">
              <a:avLst/>
            </a:prstGeom>
            <a:noFill/>
            <a:ln w="101600">
              <a:noFill/>
            </a:ln>
          </p:spPr>
          <p:txBody>
            <a:bodyPr wrap="square" tIns="0" rtlCol="0" anchor="ctr" anchorCtr="0">
              <a:spAutoFit/>
            </a:bodyPr>
            <a:lstStyle/>
            <a:p>
              <a:pPr algn="ctr" defTabSz="685800">
                <a:defRPr/>
              </a:pPr>
              <a:r>
                <a:rPr lang="en-US" sz="1400" b="1" kern="0" dirty="0">
                  <a:solidFill>
                    <a:srgbClr val="FFFFFF"/>
                  </a:solidFill>
                </a:rPr>
                <a:t>ALIGNMENT &amp;</a:t>
              </a:r>
            </a:p>
            <a:p>
              <a:pPr algn="ctr" defTabSz="685800">
                <a:defRPr/>
              </a:pPr>
              <a:r>
                <a:rPr lang="en-US" sz="1400" b="1" kern="0" dirty="0">
                  <a:solidFill>
                    <a:srgbClr val="FFFFFF"/>
                  </a:solidFill>
                </a:rPr>
                <a:t>COMMUNICATION</a:t>
              </a:r>
            </a:p>
          </p:txBody>
        </p:sp>
        <p:sp>
          <p:nvSpPr>
            <p:cNvPr id="21" name="Oval 20">
              <a:extLst>
                <a:ext uri="{FF2B5EF4-FFF2-40B4-BE49-F238E27FC236}">
                  <a16:creationId xmlns:a16="http://schemas.microsoft.com/office/drawing/2014/main" id="{6820E258-B1C7-457D-8383-ADB9037588A6}"/>
                </a:ext>
              </a:extLst>
            </p:cNvPr>
            <p:cNvSpPr/>
            <p:nvPr/>
          </p:nvSpPr>
          <p:spPr>
            <a:xfrm>
              <a:off x="5174309" y="2304864"/>
              <a:ext cx="1727582" cy="1520655"/>
            </a:xfrm>
            <a:prstGeom prst="ellipse">
              <a:avLst/>
            </a:prstGeom>
            <a:solidFill>
              <a:schemeClr val="accent1">
                <a:lumMod val="75000"/>
              </a:schemeClr>
            </a:solidFill>
            <a:ln w="101600" cap="flat" cmpd="sng" algn="ctr">
              <a:solidFill>
                <a:schemeClr val="accent1">
                  <a:lumMod val="60000"/>
                  <a:lumOff val="40000"/>
                </a:scheme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3" name="TextBox 12">
              <a:extLst>
                <a:ext uri="{FF2B5EF4-FFF2-40B4-BE49-F238E27FC236}">
                  <a16:creationId xmlns:a16="http://schemas.microsoft.com/office/drawing/2014/main" id="{52700137-9EC0-440D-9657-ABBF66699408}"/>
                </a:ext>
              </a:extLst>
            </p:cNvPr>
            <p:cNvSpPr txBox="1"/>
            <p:nvPr/>
          </p:nvSpPr>
          <p:spPr>
            <a:xfrm>
              <a:off x="4859061" y="2826663"/>
              <a:ext cx="2365705" cy="477054"/>
            </a:xfrm>
            <a:prstGeom prst="rect">
              <a:avLst/>
            </a:prstGeom>
            <a:noFill/>
          </p:spPr>
          <p:txBody>
            <a:bodyPr wrap="square" tIns="0" rtlCol="0" anchor="ctr" anchorCtr="0">
              <a:spAutoFit/>
            </a:bodyPr>
            <a:lstStyle/>
            <a:p>
              <a:pPr algn="ctr" defTabSz="685800">
                <a:defRPr/>
              </a:pPr>
              <a:r>
                <a:rPr lang="en-US" sz="1400" b="1" kern="0" dirty="0">
                  <a:solidFill>
                    <a:srgbClr val="FFFFFF"/>
                  </a:solidFill>
                </a:rPr>
                <a:t>ORGANIZATIONAL</a:t>
              </a:r>
            </a:p>
            <a:p>
              <a:pPr algn="ctr" defTabSz="685800">
                <a:defRPr/>
              </a:pPr>
              <a:r>
                <a:rPr lang="en-US" sz="1400" b="1" kern="0" dirty="0">
                  <a:solidFill>
                    <a:srgbClr val="FFFFFF"/>
                  </a:solidFill>
                </a:rPr>
                <a:t>DEVELOPMENT</a:t>
              </a:r>
            </a:p>
          </p:txBody>
        </p:sp>
        <p:sp>
          <p:nvSpPr>
            <p:cNvPr id="22" name="Oval 21">
              <a:extLst>
                <a:ext uri="{FF2B5EF4-FFF2-40B4-BE49-F238E27FC236}">
                  <a16:creationId xmlns:a16="http://schemas.microsoft.com/office/drawing/2014/main" id="{2ACE193E-D1F2-44AF-AC52-2D2AA12782F3}"/>
                </a:ext>
              </a:extLst>
            </p:cNvPr>
            <p:cNvSpPr/>
            <p:nvPr/>
          </p:nvSpPr>
          <p:spPr>
            <a:xfrm>
              <a:off x="9009004" y="2278886"/>
              <a:ext cx="1727582" cy="1520655"/>
            </a:xfrm>
            <a:prstGeom prst="ellipse">
              <a:avLst/>
            </a:prstGeom>
            <a:solidFill>
              <a:schemeClr val="accent1">
                <a:lumMod val="75000"/>
              </a:schemeClr>
            </a:solidFill>
            <a:ln w="101600" cap="flat" cmpd="sng" algn="ctr">
              <a:solidFill>
                <a:schemeClr val="accent1">
                  <a:lumMod val="60000"/>
                  <a:lumOff val="40000"/>
                </a:scheme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2" name="TextBox 11">
              <a:extLst>
                <a:ext uri="{FF2B5EF4-FFF2-40B4-BE49-F238E27FC236}">
                  <a16:creationId xmlns:a16="http://schemas.microsoft.com/office/drawing/2014/main" id="{1076FFC9-4E7C-429C-970F-DA5AF23CB960}"/>
                </a:ext>
              </a:extLst>
            </p:cNvPr>
            <p:cNvSpPr txBox="1"/>
            <p:nvPr/>
          </p:nvSpPr>
          <p:spPr>
            <a:xfrm>
              <a:off x="8882601" y="2774708"/>
              <a:ext cx="2003683" cy="477054"/>
            </a:xfrm>
            <a:prstGeom prst="rect">
              <a:avLst/>
            </a:prstGeom>
            <a:noFill/>
            <a:ln w="101600">
              <a:noFill/>
            </a:ln>
          </p:spPr>
          <p:txBody>
            <a:bodyPr wrap="square" tIns="0" rtlCol="0" anchor="ctr" anchorCtr="0">
              <a:spAutoFit/>
            </a:bodyPr>
            <a:lstStyle/>
            <a:p>
              <a:pPr algn="ctr" defTabSz="685800">
                <a:defRPr/>
              </a:pPr>
              <a:r>
                <a:rPr lang="en-US" sz="1400" b="1" kern="0" dirty="0">
                  <a:solidFill>
                    <a:schemeClr val="bg1"/>
                  </a:solidFill>
                </a:rPr>
                <a:t>SOLUTION SUSTAINABILITY</a:t>
              </a:r>
            </a:p>
          </p:txBody>
        </p:sp>
      </p:grpSp>
      <p:sp>
        <p:nvSpPr>
          <p:cNvPr id="23" name="Title 1">
            <a:extLst>
              <a:ext uri="{FF2B5EF4-FFF2-40B4-BE49-F238E27FC236}">
                <a16:creationId xmlns:a16="http://schemas.microsoft.com/office/drawing/2014/main" id="{BAAEFAF4-6DA3-46A6-98BC-10ED763384F5}"/>
              </a:ext>
            </a:extLst>
          </p:cNvPr>
          <p:cNvSpPr txBox="1">
            <a:spLocks/>
          </p:cNvSpPr>
          <p:nvPr/>
        </p:nvSpPr>
        <p:spPr>
          <a:xfrm>
            <a:off x="1189364" y="5413062"/>
            <a:ext cx="25173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accent2">
                    <a:lumMod val="20000"/>
                    <a:lumOff val="80000"/>
                  </a:schemeClr>
                </a:solidFill>
                <a:latin typeface="+mj-lt"/>
                <a:ea typeface="+mj-ea"/>
                <a:cs typeface="+mj-cs"/>
              </a:defRPr>
            </a:lvl1pPr>
          </a:lstStyle>
          <a:p>
            <a:pPr algn="ctr"/>
            <a:r>
              <a:rPr lang="en-US" sz="3600" dirty="0">
                <a:solidFill>
                  <a:srgbClr val="446CA9"/>
                </a:solidFill>
              </a:rPr>
              <a:t>Questions</a:t>
            </a:r>
          </a:p>
        </p:txBody>
      </p:sp>
      <p:sp>
        <p:nvSpPr>
          <p:cNvPr id="24" name="Text Placeholder 2">
            <a:extLst>
              <a:ext uri="{FF2B5EF4-FFF2-40B4-BE49-F238E27FC236}">
                <a16:creationId xmlns:a16="http://schemas.microsoft.com/office/drawing/2014/main" id="{E0F0263F-A672-4917-AAB3-923518F23B98}"/>
              </a:ext>
            </a:extLst>
          </p:cNvPr>
          <p:cNvSpPr txBox="1">
            <a:spLocks/>
          </p:cNvSpPr>
          <p:nvPr/>
        </p:nvSpPr>
        <p:spPr>
          <a:xfrm>
            <a:off x="3653373" y="5492098"/>
            <a:ext cx="8404426" cy="11190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nSpc>
                <a:spcPct val="100000"/>
              </a:lnSpc>
              <a:spcBef>
                <a:spcPts val="0"/>
              </a:spcBef>
              <a:buFont typeface="Arial" panose="020B0604020202020204" pitchFamily="34" charset="0"/>
              <a:buChar char="•"/>
            </a:pPr>
            <a:r>
              <a:rPr lang="en-US" sz="1800" b="1" dirty="0">
                <a:solidFill>
                  <a:srgbClr val="446CA9"/>
                </a:solidFill>
              </a:rPr>
              <a:t>Does your organization consistently employ formal change management efforts for technology initiatives (yes/no)?</a:t>
            </a:r>
          </a:p>
          <a:p>
            <a:pPr marL="342900" indent="-342900">
              <a:lnSpc>
                <a:spcPct val="100000"/>
              </a:lnSpc>
              <a:spcBef>
                <a:spcPts val="0"/>
              </a:spcBef>
              <a:buFont typeface="Arial" panose="020B0604020202020204" pitchFamily="34" charset="0"/>
              <a:buChar char="•"/>
            </a:pPr>
            <a:endParaRPr lang="en-US" sz="400" b="1" dirty="0">
              <a:solidFill>
                <a:srgbClr val="446CA9"/>
              </a:solidFill>
            </a:endParaRPr>
          </a:p>
          <a:p>
            <a:pPr marL="342900" indent="-342900">
              <a:lnSpc>
                <a:spcPct val="100000"/>
              </a:lnSpc>
              <a:spcBef>
                <a:spcPts val="0"/>
              </a:spcBef>
              <a:buFont typeface="Arial" panose="020B0604020202020204" pitchFamily="34" charset="0"/>
              <a:buChar char="•"/>
            </a:pPr>
            <a:r>
              <a:rPr lang="en-US" sz="1800" b="1" dirty="0">
                <a:solidFill>
                  <a:srgbClr val="446CA9"/>
                </a:solidFill>
              </a:rPr>
              <a:t>Reflecting on past technology initiatives, what might have you done differently from a change management perspective? </a:t>
            </a:r>
          </a:p>
        </p:txBody>
      </p:sp>
    </p:spTree>
    <p:extLst>
      <p:ext uri="{BB962C8B-B14F-4D97-AF65-F5344CB8AC3E}">
        <p14:creationId xmlns:p14="http://schemas.microsoft.com/office/powerpoint/2010/main" val="366567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a:xfrm>
            <a:off x="839788" y="365125"/>
            <a:ext cx="10515600" cy="1325563"/>
          </a:xfrm>
        </p:spPr>
        <p:txBody>
          <a:bodyPr/>
          <a:lstStyle/>
          <a:p>
            <a:r>
              <a:rPr lang="en-US" dirty="0"/>
              <a:t>Effective Stakeholder Engagement</a:t>
            </a:r>
          </a:p>
        </p:txBody>
      </p:sp>
      <p:grpSp>
        <p:nvGrpSpPr>
          <p:cNvPr id="21" name="Group 20">
            <a:extLst>
              <a:ext uri="{FF2B5EF4-FFF2-40B4-BE49-F238E27FC236}">
                <a16:creationId xmlns:a16="http://schemas.microsoft.com/office/drawing/2014/main" id="{0EB4079C-DA18-4A58-B2FD-56641938DD82}"/>
              </a:ext>
            </a:extLst>
          </p:cNvPr>
          <p:cNvGrpSpPr/>
          <p:nvPr/>
        </p:nvGrpSpPr>
        <p:grpSpPr>
          <a:xfrm>
            <a:off x="2110637" y="1511560"/>
            <a:ext cx="7708233" cy="4683935"/>
            <a:chOff x="1100022" y="284808"/>
            <a:chExt cx="7778937" cy="4802674"/>
          </a:xfrm>
        </p:grpSpPr>
        <p:sp>
          <p:nvSpPr>
            <p:cNvPr id="22" name="Rectangle 21">
              <a:extLst>
                <a:ext uri="{FF2B5EF4-FFF2-40B4-BE49-F238E27FC236}">
                  <a16:creationId xmlns:a16="http://schemas.microsoft.com/office/drawing/2014/main" id="{7C00093A-D793-4A6A-AEF6-7087F0DB6BF4}"/>
                </a:ext>
              </a:extLst>
            </p:cNvPr>
            <p:cNvSpPr>
              <a:spLocks noChangeArrowheads="1"/>
            </p:cNvSpPr>
            <p:nvPr/>
          </p:nvSpPr>
          <p:spPr bwMode="auto">
            <a:xfrm>
              <a:off x="1975596" y="4713666"/>
              <a:ext cx="723586" cy="373816"/>
            </a:xfrm>
            <a:prstGeom prst="rect">
              <a:avLst/>
            </a:prstGeom>
            <a:noFill/>
            <a:ln w="12700">
              <a:noFill/>
              <a:miter lim="800000"/>
              <a:headEnd/>
              <a:tailEnd/>
            </a:ln>
          </p:spPr>
          <p:txBody>
            <a:bodyPr wrap="square" lIns="67859" tIns="33334" rIns="67859" bIns="33334">
              <a:noAutofit/>
            </a:bodyPr>
            <a:lstStyle/>
            <a:p>
              <a:pPr algn="ctr" eaLnBrk="0" fontAlgn="base" hangingPunct="0"/>
              <a:r>
                <a:rPr lang="en-US" sz="1100" b="1" dirty="0">
                  <a:solidFill>
                    <a:srgbClr val="000000"/>
                  </a:solidFill>
                  <a:ea typeface="Times New Roman" panose="02020603050405020304" pitchFamily="18" charset="0"/>
                  <a:cs typeface="Times New Roman" panose="02020603050405020304" pitchFamily="18" charset="0"/>
                </a:rPr>
                <a:t>Individual</a:t>
              </a:r>
              <a:endParaRPr lang="en-US" sz="1100" b="1" dirty="0">
                <a:ea typeface="Times New Roman" panose="02020603050405020304" pitchFamily="18" charset="0"/>
              </a:endParaRPr>
            </a:p>
          </p:txBody>
        </p:sp>
        <p:sp>
          <p:nvSpPr>
            <p:cNvPr id="23" name="Oval 22">
              <a:extLst>
                <a:ext uri="{FF2B5EF4-FFF2-40B4-BE49-F238E27FC236}">
                  <a16:creationId xmlns:a16="http://schemas.microsoft.com/office/drawing/2014/main" id="{13E9BC14-122A-4066-B523-537EB56F8D18}"/>
                </a:ext>
              </a:extLst>
            </p:cNvPr>
            <p:cNvSpPr/>
            <p:nvPr/>
          </p:nvSpPr>
          <p:spPr>
            <a:xfrm>
              <a:off x="1709584" y="3636595"/>
              <a:ext cx="1075237" cy="1036719"/>
            </a:xfrm>
            <a:prstGeom prst="ellipse">
              <a:avLst/>
            </a:prstGeom>
            <a:solidFill>
              <a:schemeClr val="bg1"/>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4" name="Picture 23">
              <a:extLst>
                <a:ext uri="{FF2B5EF4-FFF2-40B4-BE49-F238E27FC236}">
                  <a16:creationId xmlns:a16="http://schemas.microsoft.com/office/drawing/2014/main" id="{A00A2F05-7AE7-471B-9109-F0F27A5AC148}"/>
                </a:ext>
              </a:extLst>
            </p:cNvPr>
            <p:cNvPicPr>
              <a:picLocks noChangeAspect="1"/>
            </p:cNvPicPr>
            <p:nvPr/>
          </p:nvPicPr>
          <p:blipFill rotWithShape="1">
            <a:blip r:embed="rId3" cstate="screen">
              <a:duotone>
                <a:prstClr val="black"/>
                <a:schemeClr val="tx2">
                  <a:tint val="45000"/>
                  <a:satMod val="400000"/>
                </a:schemeClr>
              </a:duotone>
              <a:extLst>
                <a:ext uri="{28A0092B-C50C-407E-A947-70E740481C1C}">
                  <a14:useLocalDpi xmlns:a14="http://schemas.microsoft.com/office/drawing/2010/main"/>
                </a:ext>
              </a:extLst>
            </a:blip>
            <a:srcRect t="16122"/>
            <a:stretch/>
          </p:blipFill>
          <p:spPr>
            <a:xfrm>
              <a:off x="2236726" y="903081"/>
              <a:ext cx="5639333" cy="3375731"/>
            </a:xfrm>
            <a:prstGeom prst="rect">
              <a:avLst/>
            </a:prstGeom>
          </p:spPr>
        </p:pic>
        <p:sp>
          <p:nvSpPr>
            <p:cNvPr id="25" name="Freeform 150">
              <a:extLst>
                <a:ext uri="{FF2B5EF4-FFF2-40B4-BE49-F238E27FC236}">
                  <a16:creationId xmlns:a16="http://schemas.microsoft.com/office/drawing/2014/main" id="{8B890E8A-B962-4BBA-BDCA-4CB8E9F73F96}"/>
                </a:ext>
              </a:extLst>
            </p:cNvPr>
            <p:cNvSpPr>
              <a:spLocks/>
            </p:cNvSpPr>
            <p:nvPr/>
          </p:nvSpPr>
          <p:spPr bwMode="auto">
            <a:xfrm>
              <a:off x="7190177" y="284808"/>
              <a:ext cx="1280791" cy="932919"/>
            </a:xfrm>
            <a:custGeom>
              <a:avLst/>
              <a:gdLst>
                <a:gd name="T0" fmla="*/ 1088707986 w 865"/>
                <a:gd name="T1" fmla="*/ 478829934 h 709"/>
                <a:gd name="T2" fmla="*/ 841732653 w 865"/>
                <a:gd name="T3" fmla="*/ 189012581 h 709"/>
                <a:gd name="T4" fmla="*/ 735885884 w 865"/>
                <a:gd name="T5" fmla="*/ 521673388 h 709"/>
                <a:gd name="T6" fmla="*/ 37803153 w 865"/>
                <a:gd name="T7" fmla="*/ 189012581 h 709"/>
                <a:gd name="T8" fmla="*/ 466229937 w 865"/>
                <a:gd name="T9" fmla="*/ 630039324 h 709"/>
                <a:gd name="T10" fmla="*/ 0 w 865"/>
                <a:gd name="T11" fmla="*/ 710684332 h 709"/>
                <a:gd name="T12" fmla="*/ 375504205 w 865"/>
                <a:gd name="T13" fmla="*/ 972780807 h 709"/>
                <a:gd name="T14" fmla="*/ 12601579 w 865"/>
                <a:gd name="T15" fmla="*/ 1204635205 h 709"/>
                <a:gd name="T16" fmla="*/ 572076508 w 865"/>
                <a:gd name="T17" fmla="*/ 1151712712 h 709"/>
                <a:gd name="T18" fmla="*/ 478829925 w 865"/>
                <a:gd name="T19" fmla="*/ 1454131492 h 709"/>
                <a:gd name="T20" fmla="*/ 778729337 w 865"/>
                <a:gd name="T21" fmla="*/ 1290320526 h 709"/>
                <a:gd name="T22" fmla="*/ 854334229 w 865"/>
                <a:gd name="T23" fmla="*/ 1784271597 h 709"/>
                <a:gd name="T24" fmla="*/ 1060987059 w 865"/>
                <a:gd name="T25" fmla="*/ 1234877083 h 709"/>
                <a:gd name="T26" fmla="*/ 1335683319 w 865"/>
                <a:gd name="T27" fmla="*/ 1630542447 h 709"/>
                <a:gd name="T28" fmla="*/ 1413808963 w 865"/>
                <a:gd name="T29" fmla="*/ 1194554579 h 709"/>
                <a:gd name="T30" fmla="*/ 1829634381 w 865"/>
                <a:gd name="T31" fmla="*/ 1494453996 h 709"/>
                <a:gd name="T32" fmla="*/ 1696066883 w 865"/>
                <a:gd name="T33" fmla="*/ 1068546754 h 709"/>
                <a:gd name="T34" fmla="*/ 2147483647 w 865"/>
                <a:gd name="T35" fmla="*/ 1098788632 h 709"/>
                <a:gd name="T36" fmla="*/ 1774190939 w 865"/>
                <a:gd name="T37" fmla="*/ 864414871 h 709"/>
                <a:gd name="T38" fmla="*/ 2127012843 w 865"/>
                <a:gd name="T39" fmla="*/ 672882778 h 709"/>
                <a:gd name="T40" fmla="*/ 1683465307 w 865"/>
                <a:gd name="T41" fmla="*/ 604837759 h 709"/>
                <a:gd name="T42" fmla="*/ 1852316583 w 865"/>
                <a:gd name="T43" fmla="*/ 367942948 h 709"/>
                <a:gd name="T44" fmla="*/ 1426408951 w 865"/>
                <a:gd name="T45" fmla="*/ 441028380 h 709"/>
                <a:gd name="T46" fmla="*/ 1464212092 w 865"/>
                <a:gd name="T47" fmla="*/ 0 h 709"/>
                <a:gd name="T48" fmla="*/ 1088707986 w 865"/>
                <a:gd name="T49" fmla="*/ 478829934 h 7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5"/>
                <a:gd name="T76" fmla="*/ 0 h 709"/>
                <a:gd name="T77" fmla="*/ 865 w 865"/>
                <a:gd name="T78" fmla="*/ 709 h 7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5" h="709">
                  <a:moveTo>
                    <a:pt x="432" y="190"/>
                  </a:moveTo>
                  <a:lnTo>
                    <a:pt x="334" y="75"/>
                  </a:lnTo>
                  <a:lnTo>
                    <a:pt x="292" y="207"/>
                  </a:lnTo>
                  <a:lnTo>
                    <a:pt x="15" y="75"/>
                  </a:lnTo>
                  <a:lnTo>
                    <a:pt x="185" y="250"/>
                  </a:lnTo>
                  <a:lnTo>
                    <a:pt x="0" y="282"/>
                  </a:lnTo>
                  <a:lnTo>
                    <a:pt x="149" y="386"/>
                  </a:lnTo>
                  <a:lnTo>
                    <a:pt x="5" y="478"/>
                  </a:lnTo>
                  <a:lnTo>
                    <a:pt x="227" y="457"/>
                  </a:lnTo>
                  <a:lnTo>
                    <a:pt x="190" y="577"/>
                  </a:lnTo>
                  <a:lnTo>
                    <a:pt x="309" y="512"/>
                  </a:lnTo>
                  <a:lnTo>
                    <a:pt x="339" y="708"/>
                  </a:lnTo>
                  <a:lnTo>
                    <a:pt x="421" y="490"/>
                  </a:lnTo>
                  <a:lnTo>
                    <a:pt x="530" y="647"/>
                  </a:lnTo>
                  <a:lnTo>
                    <a:pt x="561" y="474"/>
                  </a:lnTo>
                  <a:lnTo>
                    <a:pt x="726" y="593"/>
                  </a:lnTo>
                  <a:lnTo>
                    <a:pt x="673" y="424"/>
                  </a:lnTo>
                  <a:lnTo>
                    <a:pt x="864" y="436"/>
                  </a:lnTo>
                  <a:lnTo>
                    <a:pt x="704" y="343"/>
                  </a:lnTo>
                  <a:lnTo>
                    <a:pt x="844" y="267"/>
                  </a:lnTo>
                  <a:lnTo>
                    <a:pt x="668" y="240"/>
                  </a:lnTo>
                  <a:lnTo>
                    <a:pt x="735" y="146"/>
                  </a:lnTo>
                  <a:lnTo>
                    <a:pt x="566" y="175"/>
                  </a:lnTo>
                  <a:lnTo>
                    <a:pt x="581" y="0"/>
                  </a:lnTo>
                  <a:lnTo>
                    <a:pt x="432" y="190"/>
                  </a:lnTo>
                </a:path>
              </a:pathLst>
            </a:custGeom>
            <a:solidFill>
              <a:schemeClr val="tx2">
                <a:lumMod val="60000"/>
                <a:lumOff val="40000"/>
              </a:schemeClr>
            </a:solidFill>
            <a:ln w="12700" cap="rnd">
              <a:noFill/>
              <a:round/>
              <a:headEnd/>
              <a:tailEnd/>
            </a:ln>
          </p:spPr>
          <p:txBody>
            <a:bodyPr/>
            <a:lstStyle/>
            <a:p>
              <a:endParaRPr lang="en-US" sz="135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7D324F6C-8EF6-4F01-87BD-230376C166F8}"/>
                </a:ext>
              </a:extLst>
            </p:cNvPr>
            <p:cNvSpPr>
              <a:spLocks noChangeArrowheads="1"/>
            </p:cNvSpPr>
            <p:nvPr/>
          </p:nvSpPr>
          <p:spPr bwMode="auto">
            <a:xfrm>
              <a:off x="7494897" y="599461"/>
              <a:ext cx="1189397" cy="373816"/>
            </a:xfrm>
            <a:prstGeom prst="rect">
              <a:avLst/>
            </a:prstGeom>
            <a:noFill/>
            <a:ln w="12700">
              <a:noFill/>
              <a:miter lim="800000"/>
              <a:headEnd/>
              <a:tailEnd/>
            </a:ln>
          </p:spPr>
          <p:txBody>
            <a:bodyPr wrap="square" lIns="67859" tIns="33334" rIns="67859" bIns="33334">
              <a:noAutofit/>
            </a:bodyPr>
            <a:lstStyle/>
            <a:p>
              <a:pPr eaLnBrk="0" fontAlgn="base" hangingPunct="0"/>
              <a:r>
                <a:rPr lang="en-US" sz="1300" b="1" dirty="0">
                  <a:solidFill>
                    <a:schemeClr val="bg1"/>
                  </a:solidFill>
                  <a:ea typeface="Times New Roman" panose="02020603050405020304" pitchFamily="18" charset="0"/>
                  <a:cs typeface="Arial" panose="020B0604020202020204" pitchFamily="34" charset="0"/>
                </a:rPr>
                <a:t>Results</a:t>
              </a:r>
              <a:endParaRPr lang="en-US" sz="1300" dirty="0">
                <a:solidFill>
                  <a:schemeClr val="bg1"/>
                </a:solidFill>
                <a:ea typeface="Times New Roman" panose="02020603050405020304" pitchFamily="18" charset="0"/>
                <a:cs typeface="Arial" panose="020B0604020202020204" pitchFamily="34" charset="0"/>
              </a:endParaRPr>
            </a:p>
          </p:txBody>
        </p:sp>
        <p:sp>
          <p:nvSpPr>
            <p:cNvPr id="27" name="Rectangle 26">
              <a:extLst>
                <a:ext uri="{FF2B5EF4-FFF2-40B4-BE49-F238E27FC236}">
                  <a16:creationId xmlns:a16="http://schemas.microsoft.com/office/drawing/2014/main" id="{66D3D43E-1C05-4DAA-AEF2-87B438B00246}"/>
                </a:ext>
              </a:extLst>
            </p:cNvPr>
            <p:cNvSpPr>
              <a:spLocks noChangeArrowheads="1"/>
            </p:cNvSpPr>
            <p:nvPr/>
          </p:nvSpPr>
          <p:spPr bwMode="auto">
            <a:xfrm>
              <a:off x="3280289" y="2364026"/>
              <a:ext cx="1513952" cy="593712"/>
            </a:xfrm>
            <a:prstGeom prst="rect">
              <a:avLst/>
            </a:prstGeom>
            <a:noFill/>
            <a:ln w="12700">
              <a:noFill/>
              <a:miter lim="800000"/>
              <a:headEnd/>
              <a:tailEnd/>
            </a:ln>
          </p:spPr>
          <p:txBody>
            <a:bodyPr wrap="square" lIns="67859" tIns="33334" rIns="67859" bIns="33334">
              <a:noAutofit/>
            </a:bodyPr>
            <a:lstStyle/>
            <a:p>
              <a:pPr algn="ctr" eaLnBrk="0" fontAlgn="base" hangingPunct="0"/>
              <a:r>
                <a:rPr lang="en-US" sz="1100" dirty="0">
                  <a:solidFill>
                    <a:srgbClr val="000000"/>
                  </a:solidFill>
                  <a:ea typeface="Times New Roman" panose="02020603050405020304" pitchFamily="18" charset="0"/>
                  <a:cs typeface="Arial" panose="020B0604020202020204" pitchFamily="34" charset="0"/>
                </a:rPr>
                <a:t>What does the solution look like?</a:t>
              </a:r>
              <a:endParaRPr lang="en-US" sz="1100" dirty="0">
                <a:ea typeface="Times New Roman" panose="02020603050405020304" pitchFamily="18" charset="0"/>
                <a:cs typeface="Arial" panose="020B0604020202020204" pitchFamily="34" charset="0"/>
              </a:endParaRPr>
            </a:p>
          </p:txBody>
        </p:sp>
        <p:sp>
          <p:nvSpPr>
            <p:cNvPr id="28" name="Rectangle 27">
              <a:extLst>
                <a:ext uri="{FF2B5EF4-FFF2-40B4-BE49-F238E27FC236}">
                  <a16:creationId xmlns:a16="http://schemas.microsoft.com/office/drawing/2014/main" id="{6ED20FF8-8602-4319-9A3E-2B1812F081EA}"/>
                </a:ext>
              </a:extLst>
            </p:cNvPr>
            <p:cNvSpPr>
              <a:spLocks noChangeArrowheads="1"/>
            </p:cNvSpPr>
            <p:nvPr/>
          </p:nvSpPr>
          <p:spPr bwMode="auto">
            <a:xfrm>
              <a:off x="5299886" y="1381996"/>
              <a:ext cx="1766802" cy="425595"/>
            </a:xfrm>
            <a:prstGeom prst="rect">
              <a:avLst/>
            </a:prstGeom>
            <a:noFill/>
            <a:ln w="12700">
              <a:noFill/>
              <a:miter lim="800000"/>
              <a:headEnd/>
              <a:tailEnd/>
            </a:ln>
          </p:spPr>
          <p:txBody>
            <a:bodyPr wrap="square" lIns="67859" tIns="33334" rIns="67859" bIns="33334">
              <a:noAutofit/>
            </a:bodyPr>
            <a:lstStyle/>
            <a:p>
              <a:pPr algn="ctr" eaLnBrk="0" fontAlgn="base" hangingPunct="0"/>
              <a:r>
                <a:rPr lang="en-US" sz="1100" dirty="0">
                  <a:solidFill>
                    <a:srgbClr val="000000"/>
                  </a:solidFill>
                  <a:ea typeface="Times New Roman" panose="02020603050405020304" pitchFamily="18" charset="0"/>
                  <a:cs typeface="Arial" panose="020B0604020202020204" pitchFamily="34" charset="0"/>
                </a:rPr>
                <a:t>What is the plan to implement the solution?</a:t>
              </a:r>
              <a:endParaRPr lang="en-US" sz="1100" dirty="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FB11EE3C-B549-4DF6-9238-0646C9376C10}"/>
                </a:ext>
              </a:extLst>
            </p:cNvPr>
            <p:cNvSpPr>
              <a:spLocks noChangeArrowheads="1"/>
            </p:cNvSpPr>
            <p:nvPr/>
          </p:nvSpPr>
          <p:spPr bwMode="auto">
            <a:xfrm>
              <a:off x="6183288" y="3248395"/>
              <a:ext cx="1692772" cy="452697"/>
            </a:xfrm>
            <a:prstGeom prst="rect">
              <a:avLst/>
            </a:prstGeom>
            <a:noFill/>
            <a:ln w="12700">
              <a:noFill/>
              <a:miter lim="800000"/>
              <a:headEnd/>
              <a:tailEnd/>
            </a:ln>
          </p:spPr>
          <p:txBody>
            <a:bodyPr wrap="square" lIns="67859" tIns="33334" rIns="67859" bIns="33334">
              <a:noAutofit/>
            </a:bodyPr>
            <a:lstStyle/>
            <a:p>
              <a:pPr eaLnBrk="0" fontAlgn="base" hangingPunct="0"/>
              <a:r>
                <a:rPr lang="en-US" sz="1100" dirty="0">
                  <a:solidFill>
                    <a:srgbClr val="000000"/>
                  </a:solidFill>
                  <a:ea typeface="Times New Roman" panose="02020603050405020304" pitchFamily="18" charset="0"/>
                  <a:cs typeface="Arial" panose="020B0604020202020204" pitchFamily="34" charset="0"/>
                </a:rPr>
                <a:t>How is my role changing?</a:t>
              </a:r>
              <a:endParaRPr lang="en-US" sz="1100" dirty="0">
                <a:ea typeface="Times New Roman" panose="02020603050405020304" pitchFamily="18" charset="0"/>
                <a:cs typeface="Arial" panose="020B0604020202020204" pitchFamily="34" charset="0"/>
              </a:endParaRPr>
            </a:p>
          </p:txBody>
        </p:sp>
        <p:sp>
          <p:nvSpPr>
            <p:cNvPr id="30" name="Rectangle 29">
              <a:extLst>
                <a:ext uri="{FF2B5EF4-FFF2-40B4-BE49-F238E27FC236}">
                  <a16:creationId xmlns:a16="http://schemas.microsoft.com/office/drawing/2014/main" id="{8227F208-9289-4900-9879-FF99D81C369F}"/>
                </a:ext>
              </a:extLst>
            </p:cNvPr>
            <p:cNvSpPr>
              <a:spLocks noChangeArrowheads="1"/>
            </p:cNvSpPr>
            <p:nvPr/>
          </p:nvSpPr>
          <p:spPr bwMode="auto">
            <a:xfrm>
              <a:off x="7032120" y="2487377"/>
              <a:ext cx="1846839" cy="925986"/>
            </a:xfrm>
            <a:prstGeom prst="rect">
              <a:avLst/>
            </a:prstGeom>
            <a:noFill/>
            <a:ln w="12700">
              <a:noFill/>
              <a:miter lim="800000"/>
              <a:headEnd/>
              <a:tailEnd/>
            </a:ln>
          </p:spPr>
          <p:txBody>
            <a:bodyPr wrap="square" lIns="67859" tIns="33334" rIns="67859" bIns="33334">
              <a:noAutofit/>
            </a:bodyPr>
            <a:lstStyle/>
            <a:p>
              <a:pPr eaLnBrk="0" fontAlgn="base" hangingPunct="0"/>
              <a:r>
                <a:rPr lang="en-US" sz="1100" dirty="0">
                  <a:solidFill>
                    <a:srgbClr val="000000"/>
                  </a:solidFill>
                  <a:ea typeface="Times New Roman" panose="02020603050405020304" pitchFamily="18" charset="0"/>
                  <a:cs typeface="Arial" panose="020B0604020202020204" pitchFamily="34" charset="0"/>
                </a:rPr>
                <a:t>How will I execute my new role &amp; responsibilities?</a:t>
              </a:r>
              <a:endParaRPr lang="en-US" sz="1100" dirty="0">
                <a:ea typeface="Times New Roman" panose="02020603050405020304" pitchFamily="18" charset="0"/>
                <a:cs typeface="Arial" panose="020B0604020202020204" pitchFamily="34" charset="0"/>
              </a:endParaRPr>
            </a:p>
          </p:txBody>
        </p:sp>
        <p:sp>
          <p:nvSpPr>
            <p:cNvPr id="31" name="Rectangle 30">
              <a:extLst>
                <a:ext uri="{FF2B5EF4-FFF2-40B4-BE49-F238E27FC236}">
                  <a16:creationId xmlns:a16="http://schemas.microsoft.com/office/drawing/2014/main" id="{DBD5B4FF-BFA1-4D4A-A0F4-58BACCD545AF}"/>
                </a:ext>
              </a:extLst>
            </p:cNvPr>
            <p:cNvSpPr>
              <a:spLocks noChangeArrowheads="1"/>
            </p:cNvSpPr>
            <p:nvPr/>
          </p:nvSpPr>
          <p:spPr bwMode="auto">
            <a:xfrm>
              <a:off x="4088293" y="1887629"/>
              <a:ext cx="2196887" cy="396359"/>
            </a:xfrm>
            <a:prstGeom prst="rect">
              <a:avLst/>
            </a:prstGeom>
            <a:noFill/>
            <a:ln w="12700">
              <a:noFill/>
              <a:miter lim="800000"/>
              <a:headEnd/>
              <a:tailEnd/>
            </a:ln>
          </p:spPr>
          <p:txBody>
            <a:bodyPr wrap="square" lIns="67859" tIns="33334" rIns="67859" bIns="33334">
              <a:noAutofit/>
            </a:bodyPr>
            <a:lstStyle/>
            <a:p>
              <a:pPr algn="ctr" eaLnBrk="0" fontAlgn="base" hangingPunct="0"/>
              <a:r>
                <a:rPr lang="en-US" sz="1100" dirty="0">
                  <a:solidFill>
                    <a:srgbClr val="000000"/>
                  </a:solidFill>
                  <a:ea typeface="Times New Roman" panose="02020603050405020304" pitchFamily="18" charset="0"/>
                  <a:cs typeface="Arial" panose="020B0604020202020204" pitchFamily="34" charset="0"/>
                </a:rPr>
                <a:t>Will we need new processes, policies, and procedures?</a:t>
              </a:r>
              <a:endParaRPr lang="en-US" sz="1100" dirty="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9B92B166-312E-4328-A4CE-EC430E29C50E}"/>
                </a:ext>
              </a:extLst>
            </p:cNvPr>
            <p:cNvSpPr>
              <a:spLocks noChangeArrowheads="1"/>
            </p:cNvSpPr>
            <p:nvPr/>
          </p:nvSpPr>
          <p:spPr bwMode="auto">
            <a:xfrm>
              <a:off x="2494665" y="3086785"/>
              <a:ext cx="1691386" cy="651868"/>
            </a:xfrm>
            <a:prstGeom prst="rect">
              <a:avLst/>
            </a:prstGeom>
            <a:noFill/>
            <a:ln w="12700">
              <a:noFill/>
              <a:miter lim="800000"/>
              <a:headEnd/>
              <a:tailEnd/>
            </a:ln>
          </p:spPr>
          <p:txBody>
            <a:bodyPr wrap="square" lIns="67859" tIns="33334" rIns="67859" bIns="33334">
              <a:noAutofit/>
            </a:bodyPr>
            <a:lstStyle/>
            <a:p>
              <a:pPr algn="ctr" eaLnBrk="0" fontAlgn="base" hangingPunct="0"/>
              <a:r>
                <a:rPr lang="en-US" sz="1100" dirty="0">
                  <a:solidFill>
                    <a:srgbClr val="000000"/>
                  </a:solidFill>
                  <a:ea typeface="Times New Roman" panose="02020603050405020304" pitchFamily="18" charset="0"/>
                  <a:cs typeface="Arial" panose="020B0604020202020204" pitchFamily="34" charset="0"/>
                </a:rPr>
                <a:t>What is our situation/ issue today?</a:t>
              </a:r>
              <a:endParaRPr lang="en-US" sz="1100" dirty="0">
                <a:ea typeface="Times New Roman" panose="02020603050405020304" pitchFamily="18" charset="0"/>
                <a:cs typeface="Arial" panose="020B0604020202020204" pitchFamily="34" charset="0"/>
              </a:endParaRPr>
            </a:p>
          </p:txBody>
        </p:sp>
        <p:sp>
          <p:nvSpPr>
            <p:cNvPr id="33" name="Rectangle 32">
              <a:extLst>
                <a:ext uri="{FF2B5EF4-FFF2-40B4-BE49-F238E27FC236}">
                  <a16:creationId xmlns:a16="http://schemas.microsoft.com/office/drawing/2014/main" id="{1D1D3685-C8DC-454D-9262-D1A46DD2EED1}"/>
                </a:ext>
              </a:extLst>
            </p:cNvPr>
            <p:cNvSpPr>
              <a:spLocks noChangeArrowheads="1"/>
            </p:cNvSpPr>
            <p:nvPr/>
          </p:nvSpPr>
          <p:spPr bwMode="auto">
            <a:xfrm>
              <a:off x="5122930" y="3815466"/>
              <a:ext cx="1613261" cy="768223"/>
            </a:xfrm>
            <a:prstGeom prst="rect">
              <a:avLst/>
            </a:prstGeom>
            <a:noFill/>
            <a:ln w="12700">
              <a:noFill/>
              <a:miter lim="800000"/>
              <a:headEnd/>
              <a:tailEnd/>
            </a:ln>
          </p:spPr>
          <p:txBody>
            <a:bodyPr wrap="square" lIns="67859" tIns="33334" rIns="67859" bIns="33334">
              <a:noAutofit/>
            </a:bodyPr>
            <a:lstStyle/>
            <a:p>
              <a:pPr eaLnBrk="0" fontAlgn="base" hangingPunct="0"/>
              <a:r>
                <a:rPr lang="en-US" sz="1100" dirty="0">
                  <a:solidFill>
                    <a:srgbClr val="000000"/>
                  </a:solidFill>
                  <a:ea typeface="Times New Roman" panose="02020603050405020304" pitchFamily="18" charset="0"/>
                  <a:cs typeface="Arial" panose="020B0604020202020204" pitchFamily="34" charset="0"/>
                </a:rPr>
                <a:t>What is in it for me and my department?</a:t>
              </a:r>
              <a:endParaRPr lang="en-US" sz="1100" dirty="0">
                <a:ea typeface="Times New Roman" panose="02020603050405020304" pitchFamily="18" charset="0"/>
                <a:cs typeface="Arial" panose="020B0604020202020204" pitchFamily="34" charset="0"/>
              </a:endParaRPr>
            </a:p>
          </p:txBody>
        </p:sp>
        <p:sp>
          <p:nvSpPr>
            <p:cNvPr id="34" name="Rectangle 33">
              <a:extLst>
                <a:ext uri="{FF2B5EF4-FFF2-40B4-BE49-F238E27FC236}">
                  <a16:creationId xmlns:a16="http://schemas.microsoft.com/office/drawing/2014/main" id="{E2A7BB99-6341-481A-BADA-5E0CF9D921E6}"/>
                </a:ext>
              </a:extLst>
            </p:cNvPr>
            <p:cNvSpPr>
              <a:spLocks noChangeArrowheads="1"/>
            </p:cNvSpPr>
            <p:nvPr/>
          </p:nvSpPr>
          <p:spPr bwMode="auto">
            <a:xfrm>
              <a:off x="7561602" y="1585526"/>
              <a:ext cx="1296973" cy="452697"/>
            </a:xfrm>
            <a:prstGeom prst="rect">
              <a:avLst/>
            </a:prstGeom>
            <a:noFill/>
            <a:ln w="12700">
              <a:noFill/>
              <a:miter lim="800000"/>
              <a:headEnd/>
              <a:tailEnd/>
            </a:ln>
          </p:spPr>
          <p:txBody>
            <a:bodyPr wrap="square" lIns="67859" tIns="33334" rIns="67859" bIns="33334">
              <a:noAutofit/>
            </a:bodyPr>
            <a:lstStyle/>
            <a:p>
              <a:pPr eaLnBrk="0" fontAlgn="base" hangingPunct="0"/>
              <a:r>
                <a:rPr lang="en-US" sz="1100" dirty="0">
                  <a:solidFill>
                    <a:srgbClr val="000000"/>
                  </a:solidFill>
                  <a:ea typeface="Times New Roman" panose="02020603050405020304" pitchFamily="18" charset="0"/>
                  <a:cs typeface="Arial" panose="020B0604020202020204" pitchFamily="34" charset="0"/>
                </a:rPr>
                <a:t>Commitment</a:t>
              </a:r>
              <a:endParaRPr lang="en-US" sz="1100" dirty="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5936A609-7DBF-4572-A4F5-206C88A0A8B0}"/>
                </a:ext>
              </a:extLst>
            </p:cNvPr>
            <p:cNvSpPr>
              <a:spLocks noChangeArrowheads="1"/>
            </p:cNvSpPr>
            <p:nvPr/>
          </p:nvSpPr>
          <p:spPr bwMode="auto">
            <a:xfrm>
              <a:off x="1152043" y="3262779"/>
              <a:ext cx="1105576" cy="373816"/>
            </a:xfrm>
            <a:prstGeom prst="rect">
              <a:avLst/>
            </a:prstGeom>
            <a:noFill/>
            <a:ln w="12700">
              <a:noFill/>
              <a:miter lim="800000"/>
              <a:headEnd/>
              <a:tailEnd/>
            </a:ln>
          </p:spPr>
          <p:txBody>
            <a:bodyPr wrap="square" lIns="67859" tIns="33334" rIns="67859" bIns="33334">
              <a:noAutofit/>
            </a:bodyPr>
            <a:lstStyle/>
            <a:p>
              <a:pPr algn="ctr" eaLnBrk="0" fontAlgn="base" hangingPunct="0"/>
              <a:r>
                <a:rPr lang="en-US" sz="1100" b="1" dirty="0">
                  <a:solidFill>
                    <a:srgbClr val="000000"/>
                  </a:solidFill>
                  <a:ea typeface="Times New Roman" panose="02020603050405020304" pitchFamily="18" charset="0"/>
                  <a:cs typeface="Arial" panose="020B0604020202020204" pitchFamily="34" charset="0"/>
                </a:rPr>
                <a:t>Organizational</a:t>
              </a:r>
              <a:endParaRPr lang="en-US" sz="1100" b="1" dirty="0">
                <a:ea typeface="Times New Roman" panose="02020603050405020304" pitchFamily="18" charset="0"/>
                <a:cs typeface="Arial" panose="020B0604020202020204" pitchFamily="34" charset="0"/>
              </a:endParaRPr>
            </a:p>
          </p:txBody>
        </p:sp>
        <p:sp>
          <p:nvSpPr>
            <p:cNvPr id="36" name="Oval 35">
              <a:extLst>
                <a:ext uri="{FF2B5EF4-FFF2-40B4-BE49-F238E27FC236}">
                  <a16:creationId xmlns:a16="http://schemas.microsoft.com/office/drawing/2014/main" id="{6FBC70DC-6989-48CC-9307-65A7D2F7151A}"/>
                </a:ext>
              </a:extLst>
            </p:cNvPr>
            <p:cNvSpPr/>
            <p:nvPr/>
          </p:nvSpPr>
          <p:spPr>
            <a:xfrm>
              <a:off x="1100022" y="2175677"/>
              <a:ext cx="1078174" cy="1078174"/>
            </a:xfrm>
            <a:prstGeom prst="ellipse">
              <a:avLst/>
            </a:prstGeom>
            <a:solidFill>
              <a:schemeClr val="bg1"/>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EDEC5CC7-B693-4105-8EE0-28C6BCCF1FB5}"/>
                </a:ext>
              </a:extLst>
            </p:cNvPr>
            <p:cNvSpPr/>
            <p:nvPr/>
          </p:nvSpPr>
          <p:spPr>
            <a:xfrm>
              <a:off x="6841149" y="2387669"/>
              <a:ext cx="167406" cy="137972"/>
            </a:xfrm>
            <a:prstGeom prst="rect">
              <a:avLst/>
            </a:prstGeom>
            <a:solidFill>
              <a:schemeClr val="accent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E11430E-81C9-4758-9C55-110B5E3DBAC0}"/>
                </a:ext>
              </a:extLst>
            </p:cNvPr>
            <p:cNvSpPr/>
            <p:nvPr/>
          </p:nvSpPr>
          <p:spPr>
            <a:xfrm>
              <a:off x="3021027" y="2862343"/>
              <a:ext cx="167406" cy="137972"/>
            </a:xfrm>
            <a:prstGeom prst="rect">
              <a:avLst/>
            </a:prstGeom>
            <a:solidFill>
              <a:schemeClr val="accent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44463D01-5175-457A-B9DB-D6E4A0A1A23B}"/>
                </a:ext>
              </a:extLst>
            </p:cNvPr>
            <p:cNvSpPr/>
            <p:nvPr/>
          </p:nvSpPr>
          <p:spPr>
            <a:xfrm>
              <a:off x="5019331" y="3637000"/>
              <a:ext cx="167406" cy="137972"/>
            </a:xfrm>
            <a:prstGeom prst="rect">
              <a:avLst/>
            </a:prstGeom>
            <a:solidFill>
              <a:schemeClr val="accent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2AB6D90E-BE59-424C-99FA-5341DDB49457}"/>
                </a:ext>
              </a:extLst>
            </p:cNvPr>
            <p:cNvSpPr/>
            <p:nvPr/>
          </p:nvSpPr>
          <p:spPr>
            <a:xfrm>
              <a:off x="5997014" y="3072322"/>
              <a:ext cx="167406" cy="137972"/>
            </a:xfrm>
            <a:prstGeom prst="rect">
              <a:avLst/>
            </a:prstGeom>
            <a:solidFill>
              <a:schemeClr val="accent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E43EC5B1-558A-4D74-B15F-212BDC221F80}"/>
                </a:ext>
              </a:extLst>
            </p:cNvPr>
            <p:cNvSpPr/>
            <p:nvPr/>
          </p:nvSpPr>
          <p:spPr>
            <a:xfrm>
              <a:off x="7424692" y="1464111"/>
              <a:ext cx="167406" cy="137972"/>
            </a:xfrm>
            <a:prstGeom prst="rect">
              <a:avLst/>
            </a:prstGeom>
            <a:solidFill>
              <a:schemeClr val="accent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D4E3F4D2-AEBA-4947-93DB-5931E1538135}"/>
                </a:ext>
              </a:extLst>
            </p:cNvPr>
            <p:cNvSpPr/>
            <p:nvPr/>
          </p:nvSpPr>
          <p:spPr>
            <a:xfrm>
              <a:off x="5616472" y="2324482"/>
              <a:ext cx="167406" cy="137972"/>
            </a:xfrm>
            <a:prstGeom prst="rect">
              <a:avLst/>
            </a:prstGeom>
            <a:solidFill>
              <a:schemeClr val="accent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6AE48BD9-ACC1-4C5E-9EFD-3905677C172C}"/>
                </a:ext>
              </a:extLst>
            </p:cNvPr>
            <p:cNvSpPr/>
            <p:nvPr/>
          </p:nvSpPr>
          <p:spPr>
            <a:xfrm>
              <a:off x="6790921" y="1768096"/>
              <a:ext cx="167406" cy="137972"/>
            </a:xfrm>
            <a:prstGeom prst="rect">
              <a:avLst/>
            </a:prstGeom>
            <a:solidFill>
              <a:schemeClr val="accent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0DFE37B1-A0E4-463C-90B3-478ECFB14DC7}"/>
                </a:ext>
              </a:extLst>
            </p:cNvPr>
            <p:cNvSpPr/>
            <p:nvPr/>
          </p:nvSpPr>
          <p:spPr>
            <a:xfrm>
              <a:off x="4372563" y="2689423"/>
              <a:ext cx="167406" cy="137972"/>
            </a:xfrm>
            <a:prstGeom prst="rect">
              <a:avLst/>
            </a:prstGeom>
            <a:solidFill>
              <a:schemeClr val="accent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45" name="Picture 44">
              <a:extLst>
                <a:ext uri="{FF2B5EF4-FFF2-40B4-BE49-F238E27FC236}">
                  <a16:creationId xmlns:a16="http://schemas.microsoft.com/office/drawing/2014/main" id="{2C9605B8-BBEC-43AC-AF2E-DE4F562AB3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9879" y="2387669"/>
              <a:ext cx="682685" cy="682685"/>
            </a:xfrm>
            <a:prstGeom prst="rect">
              <a:avLst/>
            </a:prstGeom>
          </p:spPr>
        </p:pic>
        <p:pic>
          <p:nvPicPr>
            <p:cNvPr id="46" name="Picture 45">
              <a:extLst>
                <a:ext uri="{FF2B5EF4-FFF2-40B4-BE49-F238E27FC236}">
                  <a16:creationId xmlns:a16="http://schemas.microsoft.com/office/drawing/2014/main" id="{4EA2440C-505C-4FAE-B78A-2458AA1FA4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220" y="3676947"/>
              <a:ext cx="903963" cy="951251"/>
            </a:xfrm>
            <a:prstGeom prst="rect">
              <a:avLst/>
            </a:prstGeom>
          </p:spPr>
        </p:pic>
      </p:grpSp>
    </p:spTree>
    <p:extLst>
      <p:ext uri="{BB962C8B-B14F-4D97-AF65-F5344CB8AC3E}">
        <p14:creationId xmlns:p14="http://schemas.microsoft.com/office/powerpoint/2010/main" val="335935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t>Quantifiable Metrics for Continued Success</a:t>
            </a:r>
          </a:p>
        </p:txBody>
      </p:sp>
      <p:sp>
        <p:nvSpPr>
          <p:cNvPr id="9" name="Rectangle 8">
            <a:extLst>
              <a:ext uri="{FF2B5EF4-FFF2-40B4-BE49-F238E27FC236}">
                <a16:creationId xmlns:a16="http://schemas.microsoft.com/office/drawing/2014/main" id="{7BCA2571-3116-4F0F-8F81-754594ACB97D}"/>
              </a:ext>
            </a:extLst>
          </p:cNvPr>
          <p:cNvSpPr/>
          <p:nvPr/>
        </p:nvSpPr>
        <p:spPr>
          <a:xfrm>
            <a:off x="755772" y="1755648"/>
            <a:ext cx="9851268" cy="4486655"/>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600" i="1" dirty="0">
              <a:latin typeface="Lato Light" panose="020F0502020204030203"/>
            </a:endParaRPr>
          </a:p>
          <a:p>
            <a:pPr marL="173736" indent="-173736">
              <a:buFont typeface="Arial" panose="020B0604020202020204" pitchFamily="34" charset="0"/>
              <a:buChar char="•"/>
            </a:pPr>
            <a:endParaRPr lang="en-US" sz="1600" i="1" dirty="0"/>
          </a:p>
          <a:p>
            <a:r>
              <a:rPr lang="en-US" sz="1600" b="1" i="1" dirty="0"/>
              <a:t>Direct ROI:</a:t>
            </a:r>
          </a:p>
          <a:p>
            <a:endParaRPr lang="en-US" sz="1600" b="1" i="1" dirty="0"/>
          </a:p>
          <a:p>
            <a:pPr marL="173736" indent="-173736">
              <a:buFont typeface="Arial" panose="020B0604020202020204" pitchFamily="34" charset="0"/>
              <a:buChar char="•"/>
            </a:pPr>
            <a:r>
              <a:rPr lang="en-US" sz="1600" b="1" dirty="0"/>
              <a:t>Realizing defined Key Performance Indicators (KPIs) and metrics </a:t>
            </a:r>
          </a:p>
          <a:p>
            <a:pPr marL="742950" lvl="1" indent="-285750">
              <a:buFont typeface="Courier New" panose="02070309020205020404" pitchFamily="49" charset="0"/>
              <a:buChar char="o"/>
            </a:pPr>
            <a:r>
              <a:rPr lang="en-US" sz="1600" dirty="0"/>
              <a:t>Examples: Increase number of international students, increase number of retained donors</a:t>
            </a:r>
          </a:p>
          <a:p>
            <a:pPr marL="171450" indent="-171450">
              <a:buFont typeface="Arial" panose="020B0604020202020204" pitchFamily="34" charset="0"/>
              <a:buChar char="•"/>
            </a:pPr>
            <a:r>
              <a:rPr lang="en-US" sz="1600" b="1" dirty="0"/>
              <a:t>Replacing duplicative tools and technology systems</a:t>
            </a:r>
          </a:p>
          <a:p>
            <a:pPr marL="171450" indent="-171450">
              <a:buFont typeface="Arial" panose="020B0604020202020204" pitchFamily="34" charset="0"/>
              <a:buChar char="•"/>
            </a:pPr>
            <a:r>
              <a:rPr lang="en-US" sz="1600" b="1" dirty="0"/>
              <a:t>Enabling gains in efficiency </a:t>
            </a:r>
            <a:r>
              <a:rPr lang="en-US" sz="1600" dirty="0"/>
              <a:t>and a reallocation of time to high-impact practices by </a:t>
            </a:r>
            <a:r>
              <a:rPr lang="en-US" sz="1600" b="1" dirty="0"/>
              <a:t>automating time-intensive, manual processes</a:t>
            </a:r>
          </a:p>
          <a:p>
            <a:pPr marL="628650" lvl="1" indent="-171450">
              <a:buFont typeface="Courier New" panose="02070309020205020404" pitchFamily="49" charset="0"/>
              <a:buChar char="o"/>
            </a:pPr>
            <a:endParaRPr lang="en-US" sz="1600" dirty="0"/>
          </a:p>
          <a:p>
            <a:r>
              <a:rPr lang="en-US" sz="1600" b="1" i="1" dirty="0"/>
              <a:t>Indirect ROI:</a:t>
            </a:r>
          </a:p>
          <a:p>
            <a:endParaRPr lang="en-US" sz="1600" b="1" i="1" dirty="0"/>
          </a:p>
          <a:p>
            <a:pPr marL="171450" indent="-171450">
              <a:buFont typeface="Arial" panose="020B0604020202020204" pitchFamily="34" charset="0"/>
              <a:buChar char="•"/>
            </a:pPr>
            <a:r>
              <a:rPr lang="en-US" sz="1600" b="1" dirty="0"/>
              <a:t>Supporting the achievement of strategic plan commitments</a:t>
            </a:r>
            <a:r>
              <a:rPr lang="en-US" sz="1600" dirty="0"/>
              <a:t> and related strategic objectives, like:</a:t>
            </a:r>
          </a:p>
          <a:p>
            <a:pPr marL="628650" lvl="1" indent="-171450">
              <a:buFont typeface="Courier New" panose="02070309020205020404" pitchFamily="49" charset="0"/>
              <a:buChar char="o"/>
            </a:pPr>
            <a:r>
              <a:rPr lang="en-US" sz="1600" b="1" dirty="0"/>
              <a:t>Measuring interactions </a:t>
            </a:r>
            <a:r>
              <a:rPr lang="en-US" sz="1600" dirty="0"/>
              <a:t>to improve cultivation, enhance engagement, and strengthen relationships with constituents </a:t>
            </a:r>
          </a:p>
          <a:p>
            <a:pPr marL="628650" lvl="1" indent="-171450">
              <a:buFont typeface="Courier New" panose="02070309020205020404" pitchFamily="49" charset="0"/>
              <a:buChar char="o"/>
            </a:pPr>
            <a:r>
              <a:rPr lang="en-US" sz="1600" b="1" dirty="0"/>
              <a:t>Developing “in demand” reports </a:t>
            </a:r>
            <a:r>
              <a:rPr lang="en-US" sz="1600" dirty="0"/>
              <a:t>for the Board of Regents, Board of Trustees, and President's Cabinet</a:t>
            </a:r>
          </a:p>
          <a:p>
            <a:pPr marL="628650" lvl="1" indent="-171450">
              <a:buFont typeface="Courier New" panose="02070309020205020404" pitchFamily="49" charset="0"/>
              <a:buChar char="o"/>
            </a:pPr>
            <a:r>
              <a:rPr lang="en-US" sz="1600" b="1" dirty="0"/>
              <a:t>Elevating Gonzaga’s brand awareness </a:t>
            </a:r>
            <a:r>
              <a:rPr lang="en-US" sz="1600" dirty="0"/>
              <a:t>(e.g., the cost of not deploying a CRM relative to competitors)</a:t>
            </a:r>
          </a:p>
          <a:p>
            <a:endParaRPr lang="en-US" dirty="0"/>
          </a:p>
        </p:txBody>
      </p:sp>
      <p:grpSp>
        <p:nvGrpSpPr>
          <p:cNvPr id="10" name="Group 9">
            <a:extLst>
              <a:ext uri="{FF2B5EF4-FFF2-40B4-BE49-F238E27FC236}">
                <a16:creationId xmlns:a16="http://schemas.microsoft.com/office/drawing/2014/main" id="{627B123B-0AC7-47F0-95B3-496B4A1CA538}"/>
              </a:ext>
            </a:extLst>
          </p:cNvPr>
          <p:cNvGrpSpPr/>
          <p:nvPr/>
        </p:nvGrpSpPr>
        <p:grpSpPr>
          <a:xfrm>
            <a:off x="558502" y="1572633"/>
            <a:ext cx="4199571" cy="428756"/>
            <a:chOff x="304800" y="6459"/>
            <a:chExt cx="4267200" cy="915120"/>
          </a:xfrm>
        </p:grpSpPr>
        <p:sp>
          <p:nvSpPr>
            <p:cNvPr id="11" name="Rectangle: Rounded Corners 10">
              <a:extLst>
                <a:ext uri="{FF2B5EF4-FFF2-40B4-BE49-F238E27FC236}">
                  <a16:creationId xmlns:a16="http://schemas.microsoft.com/office/drawing/2014/main" id="{CEF955B5-2078-41A1-919C-3C01FF4D0C27}"/>
                </a:ext>
              </a:extLst>
            </p:cNvPr>
            <p:cNvSpPr/>
            <p:nvPr/>
          </p:nvSpPr>
          <p:spPr>
            <a:xfrm>
              <a:off x="304800" y="6459"/>
              <a:ext cx="4267200" cy="9151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6">
              <a:extLst>
                <a:ext uri="{FF2B5EF4-FFF2-40B4-BE49-F238E27FC236}">
                  <a16:creationId xmlns:a16="http://schemas.microsoft.com/office/drawing/2014/main" id="{8071BD56-20F7-4FC4-820F-3B5074EA6E0C}"/>
                </a:ext>
              </a:extLst>
            </p:cNvPr>
            <p:cNvSpPr txBox="1"/>
            <p:nvPr/>
          </p:nvSpPr>
          <p:spPr>
            <a:xfrm>
              <a:off x="349472" y="5113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1600" dirty="0">
                  <a:latin typeface="Lato Light" panose="020F0502020204030203"/>
                </a:rPr>
                <a:t>Categories of</a:t>
              </a:r>
              <a:r>
                <a:rPr lang="en-US" sz="1600" kern="1200" dirty="0">
                  <a:latin typeface="Lato Light" panose="020F0502020204030203"/>
                </a:rPr>
                <a:t> ROI (Return on Investment) </a:t>
              </a:r>
            </a:p>
          </p:txBody>
        </p:sp>
      </p:grpSp>
    </p:spTree>
    <p:extLst>
      <p:ext uri="{BB962C8B-B14F-4D97-AF65-F5344CB8AC3E}">
        <p14:creationId xmlns:p14="http://schemas.microsoft.com/office/powerpoint/2010/main" val="313132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dirty="0"/>
              <a:t>Quantifiable Metrics for Continued Success</a:t>
            </a:r>
          </a:p>
        </p:txBody>
      </p:sp>
      <p:sp>
        <p:nvSpPr>
          <p:cNvPr id="9" name="Rectangle 8">
            <a:extLst>
              <a:ext uri="{FF2B5EF4-FFF2-40B4-BE49-F238E27FC236}">
                <a16:creationId xmlns:a16="http://schemas.microsoft.com/office/drawing/2014/main" id="{7BCA2571-3116-4F0F-8F81-754594ACB97D}"/>
              </a:ext>
            </a:extLst>
          </p:cNvPr>
          <p:cNvSpPr/>
          <p:nvPr/>
        </p:nvSpPr>
        <p:spPr>
          <a:xfrm>
            <a:off x="755772" y="1515618"/>
            <a:ext cx="11017128" cy="4725162"/>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600" i="1" dirty="0">
              <a:latin typeface="Lato Light" panose="020F0502020204030203"/>
            </a:endParaRPr>
          </a:p>
          <a:p>
            <a:pPr marL="173736" indent="-173736">
              <a:buFont typeface="Arial" panose="020B0604020202020204" pitchFamily="34" charset="0"/>
              <a:buChar char="•"/>
            </a:pPr>
            <a:endParaRPr lang="en-US" sz="1600" i="1" dirty="0"/>
          </a:p>
          <a:p>
            <a:r>
              <a:rPr lang="en-US" dirty="0"/>
              <a:t>Current and future-state Business Process Mapping identified many opportunities for improved efficiency and effectiveness. An example of ROI derived from this exercise includes:</a:t>
            </a:r>
          </a:p>
          <a:p>
            <a:endParaRPr lang="en-US" dirty="0"/>
          </a:p>
        </p:txBody>
      </p:sp>
      <p:grpSp>
        <p:nvGrpSpPr>
          <p:cNvPr id="10" name="Group 9">
            <a:extLst>
              <a:ext uri="{FF2B5EF4-FFF2-40B4-BE49-F238E27FC236}">
                <a16:creationId xmlns:a16="http://schemas.microsoft.com/office/drawing/2014/main" id="{627B123B-0AC7-47F0-95B3-496B4A1CA538}"/>
              </a:ext>
            </a:extLst>
          </p:cNvPr>
          <p:cNvGrpSpPr/>
          <p:nvPr/>
        </p:nvGrpSpPr>
        <p:grpSpPr>
          <a:xfrm>
            <a:off x="558502" y="1332603"/>
            <a:ext cx="4199571" cy="428756"/>
            <a:chOff x="304800" y="6459"/>
            <a:chExt cx="4267200" cy="915120"/>
          </a:xfrm>
        </p:grpSpPr>
        <p:sp>
          <p:nvSpPr>
            <p:cNvPr id="11" name="Rectangle: Rounded Corners 10">
              <a:extLst>
                <a:ext uri="{FF2B5EF4-FFF2-40B4-BE49-F238E27FC236}">
                  <a16:creationId xmlns:a16="http://schemas.microsoft.com/office/drawing/2014/main" id="{CEF955B5-2078-41A1-919C-3C01FF4D0C27}"/>
                </a:ext>
              </a:extLst>
            </p:cNvPr>
            <p:cNvSpPr/>
            <p:nvPr/>
          </p:nvSpPr>
          <p:spPr>
            <a:xfrm>
              <a:off x="304800" y="6459"/>
              <a:ext cx="4267200" cy="9151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6">
              <a:extLst>
                <a:ext uri="{FF2B5EF4-FFF2-40B4-BE49-F238E27FC236}">
                  <a16:creationId xmlns:a16="http://schemas.microsoft.com/office/drawing/2014/main" id="{8071BD56-20F7-4FC4-820F-3B5074EA6E0C}"/>
                </a:ext>
              </a:extLst>
            </p:cNvPr>
            <p:cNvSpPr txBox="1"/>
            <p:nvPr/>
          </p:nvSpPr>
          <p:spPr>
            <a:xfrm>
              <a:off x="349472" y="5113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b="1" dirty="0">
                  <a:latin typeface="Calibri  "/>
                </a:rPr>
                <a:t>Value of Business Process Mapping</a:t>
              </a:r>
              <a:endParaRPr lang="en-US" b="1" kern="1200" dirty="0">
                <a:latin typeface="Calibri  "/>
              </a:endParaRPr>
            </a:p>
          </p:txBody>
        </p:sp>
      </p:grpSp>
      <p:sp>
        <p:nvSpPr>
          <p:cNvPr id="7" name="Rectangle 6">
            <a:extLst>
              <a:ext uri="{FF2B5EF4-FFF2-40B4-BE49-F238E27FC236}">
                <a16:creationId xmlns:a16="http://schemas.microsoft.com/office/drawing/2014/main" id="{6B3E4C33-4E56-41BF-AA8D-FE3985CEC4E3}"/>
              </a:ext>
            </a:extLst>
          </p:cNvPr>
          <p:cNvSpPr/>
          <p:nvPr/>
        </p:nvSpPr>
        <p:spPr>
          <a:xfrm>
            <a:off x="925613" y="3157380"/>
            <a:ext cx="4873752" cy="1298448"/>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en-US" sz="1600" i="1" dirty="0"/>
              <a:t>Registered visitors </a:t>
            </a:r>
            <a:r>
              <a:rPr lang="en-US" sz="1600" b="1" i="1" dirty="0"/>
              <a:t>receive one confirmation email</a:t>
            </a:r>
          </a:p>
          <a:p>
            <a:pPr marL="171450" indent="-171450">
              <a:buFont typeface="Arial" panose="020B0604020202020204" pitchFamily="34" charset="0"/>
              <a:buChar char="•"/>
            </a:pPr>
            <a:r>
              <a:rPr lang="en-US" sz="1600" i="1" dirty="0"/>
              <a:t>Scheduling class visits, faculty meetings, and Admissions Counselor meetings </a:t>
            </a:r>
            <a:r>
              <a:rPr lang="en-US" sz="1600" b="1" i="1" dirty="0"/>
              <a:t>requires manual back-and-forth </a:t>
            </a:r>
            <a:r>
              <a:rPr lang="en-US" sz="1600" i="1" dirty="0"/>
              <a:t>between systems</a:t>
            </a:r>
            <a:endParaRPr lang="en-US" sz="1600" b="1" dirty="0"/>
          </a:p>
        </p:txBody>
      </p:sp>
      <p:grpSp>
        <p:nvGrpSpPr>
          <p:cNvPr id="8" name="Group 7">
            <a:extLst>
              <a:ext uri="{FF2B5EF4-FFF2-40B4-BE49-F238E27FC236}">
                <a16:creationId xmlns:a16="http://schemas.microsoft.com/office/drawing/2014/main" id="{5A019401-4005-4D08-AF44-E0A695B69172}"/>
              </a:ext>
            </a:extLst>
          </p:cNvPr>
          <p:cNvGrpSpPr/>
          <p:nvPr/>
        </p:nvGrpSpPr>
        <p:grpSpPr>
          <a:xfrm>
            <a:off x="930994" y="2548195"/>
            <a:ext cx="5381830" cy="327943"/>
            <a:chOff x="304800" y="1412619"/>
            <a:chExt cx="4267200" cy="915120"/>
          </a:xfrm>
        </p:grpSpPr>
        <p:sp>
          <p:nvSpPr>
            <p:cNvPr id="13" name="Rectangle: Rounded Corners 12">
              <a:extLst>
                <a:ext uri="{FF2B5EF4-FFF2-40B4-BE49-F238E27FC236}">
                  <a16:creationId xmlns:a16="http://schemas.microsoft.com/office/drawing/2014/main" id="{E1419278-9870-4790-9CA7-198E33FD1923}"/>
                </a:ext>
              </a:extLst>
            </p:cNvPr>
            <p:cNvSpPr/>
            <p:nvPr/>
          </p:nvSpPr>
          <p:spPr>
            <a:xfrm>
              <a:off x="304800" y="1412619"/>
              <a:ext cx="4267200" cy="9151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9">
              <a:extLst>
                <a:ext uri="{FF2B5EF4-FFF2-40B4-BE49-F238E27FC236}">
                  <a16:creationId xmlns:a16="http://schemas.microsoft.com/office/drawing/2014/main" id="{46082BA3-7055-4125-ACAD-45D3CD50E0BF}"/>
                </a:ext>
              </a:extLst>
            </p:cNvPr>
            <p:cNvSpPr txBox="1"/>
            <p:nvPr/>
          </p:nvSpPr>
          <p:spPr>
            <a:xfrm>
              <a:off x="349472" y="145729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1600" b="1" kern="1200" dirty="0"/>
                <a:t>Undergraduate Admissions: Visit Office</a:t>
              </a:r>
            </a:p>
          </p:txBody>
        </p:sp>
      </p:grpSp>
      <p:sp>
        <p:nvSpPr>
          <p:cNvPr id="16" name="Rectangle 15">
            <a:extLst>
              <a:ext uri="{FF2B5EF4-FFF2-40B4-BE49-F238E27FC236}">
                <a16:creationId xmlns:a16="http://schemas.microsoft.com/office/drawing/2014/main" id="{693646B3-8882-486A-9952-C376AA92237B}"/>
              </a:ext>
            </a:extLst>
          </p:cNvPr>
          <p:cNvSpPr/>
          <p:nvPr/>
        </p:nvSpPr>
        <p:spPr>
          <a:xfrm>
            <a:off x="6084537" y="3170799"/>
            <a:ext cx="4868266" cy="1298331"/>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en-US" sz="1600" i="1" dirty="0"/>
              <a:t>Registration will </a:t>
            </a:r>
            <a:r>
              <a:rPr lang="en-US" sz="1600" b="1" i="1" dirty="0"/>
              <a:t>trigger an automated and strategic communication plan </a:t>
            </a:r>
          </a:p>
          <a:p>
            <a:pPr marL="171450" indent="-171450">
              <a:buFont typeface="Arial" panose="020B0604020202020204" pitchFamily="34" charset="0"/>
              <a:buChar char="•"/>
            </a:pPr>
            <a:r>
              <a:rPr lang="en-US" sz="1600" i="1" dirty="0"/>
              <a:t>Datapoints aggregated in real time will </a:t>
            </a:r>
            <a:r>
              <a:rPr lang="en-US" sz="1600" b="1" i="1" dirty="0"/>
              <a:t>save staff time spent pulling information from various systems</a:t>
            </a:r>
            <a:endParaRPr lang="en-US" sz="1600" b="1" dirty="0"/>
          </a:p>
        </p:txBody>
      </p:sp>
      <p:sp>
        <p:nvSpPr>
          <p:cNvPr id="17" name="Rectangle: Rounded Corners 9">
            <a:extLst>
              <a:ext uri="{FF2B5EF4-FFF2-40B4-BE49-F238E27FC236}">
                <a16:creationId xmlns:a16="http://schemas.microsoft.com/office/drawing/2014/main" id="{ADBD9605-DF50-4D95-A92A-D8A9AA4C7023}"/>
              </a:ext>
            </a:extLst>
          </p:cNvPr>
          <p:cNvSpPr txBox="1"/>
          <p:nvPr/>
        </p:nvSpPr>
        <p:spPr>
          <a:xfrm>
            <a:off x="925405" y="2972256"/>
            <a:ext cx="4882890" cy="254477"/>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1600" kern="1200" dirty="0"/>
              <a:t>Current State</a:t>
            </a:r>
          </a:p>
        </p:txBody>
      </p:sp>
      <p:sp>
        <p:nvSpPr>
          <p:cNvPr id="18" name="Rectangle: Rounded Corners 9">
            <a:extLst>
              <a:ext uri="{FF2B5EF4-FFF2-40B4-BE49-F238E27FC236}">
                <a16:creationId xmlns:a16="http://schemas.microsoft.com/office/drawing/2014/main" id="{AEFDED74-4A2F-47F3-9DAA-3544978CDD39}"/>
              </a:ext>
            </a:extLst>
          </p:cNvPr>
          <p:cNvSpPr txBox="1"/>
          <p:nvPr/>
        </p:nvSpPr>
        <p:spPr>
          <a:xfrm>
            <a:off x="6083872" y="2972257"/>
            <a:ext cx="4882893" cy="254477"/>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1600" kern="1200" dirty="0"/>
              <a:t>Future State</a:t>
            </a:r>
          </a:p>
        </p:txBody>
      </p:sp>
      <p:sp>
        <p:nvSpPr>
          <p:cNvPr id="22" name="Rectangle 21">
            <a:extLst>
              <a:ext uri="{FF2B5EF4-FFF2-40B4-BE49-F238E27FC236}">
                <a16:creationId xmlns:a16="http://schemas.microsoft.com/office/drawing/2014/main" id="{61C9EFDC-2F2E-45A4-B32F-755366153A6B}"/>
              </a:ext>
            </a:extLst>
          </p:cNvPr>
          <p:cNvSpPr/>
          <p:nvPr/>
        </p:nvSpPr>
        <p:spPr>
          <a:xfrm>
            <a:off x="925613" y="4805406"/>
            <a:ext cx="10041152" cy="1001034"/>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171450" lvl="0" indent="-171450" defTabSz="1377950">
              <a:lnSpc>
                <a:spcPct val="90000"/>
              </a:lnSpc>
              <a:spcBef>
                <a:spcPct val="0"/>
              </a:spcBef>
              <a:buFont typeface="Arial" panose="020B0604020202020204" pitchFamily="34" charset="0"/>
              <a:buChar char="•"/>
            </a:pPr>
            <a:r>
              <a:rPr lang="en-US" sz="1600" dirty="0"/>
              <a:t>On August 14, 2019, GU’s Undergraduate Admissions launched its first Communication Plan via the CRM to over 50,000 people ​</a:t>
            </a:r>
          </a:p>
          <a:p>
            <a:pPr marL="171450" lvl="0" indent="-171450" defTabSz="1377950">
              <a:lnSpc>
                <a:spcPct val="90000"/>
              </a:lnSpc>
              <a:spcBef>
                <a:spcPct val="0"/>
              </a:spcBef>
              <a:buFont typeface="Arial" panose="020B0604020202020204" pitchFamily="34" charset="0"/>
              <a:buChar char="•"/>
            </a:pPr>
            <a:r>
              <a:rPr lang="en-US" sz="1600" dirty="0"/>
              <a:t>This single Communication Plan will </a:t>
            </a:r>
            <a:r>
              <a:rPr lang="en-US" sz="1600" b="1" i="1" u="sng" dirty="0"/>
              <a:t>save up to 15 hours a week </a:t>
            </a:r>
            <a:r>
              <a:rPr lang="en-US" sz="1600" dirty="0"/>
              <a:t>through automation of formerly manual tasks ​</a:t>
            </a:r>
          </a:p>
        </p:txBody>
      </p:sp>
      <p:sp>
        <p:nvSpPr>
          <p:cNvPr id="23" name="Rectangle: Rounded Corners 9">
            <a:extLst>
              <a:ext uri="{FF2B5EF4-FFF2-40B4-BE49-F238E27FC236}">
                <a16:creationId xmlns:a16="http://schemas.microsoft.com/office/drawing/2014/main" id="{5E1F692A-8A16-453D-A850-AC75A5139CA8}"/>
              </a:ext>
            </a:extLst>
          </p:cNvPr>
          <p:cNvSpPr txBox="1"/>
          <p:nvPr/>
        </p:nvSpPr>
        <p:spPr>
          <a:xfrm>
            <a:off x="925405" y="4578198"/>
            <a:ext cx="10050550" cy="254477"/>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1600" dirty="0"/>
              <a:t>ROI Realized via Deployment of CRM</a:t>
            </a:r>
            <a:endParaRPr lang="en-US" sz="1600" kern="1200" dirty="0"/>
          </a:p>
        </p:txBody>
      </p:sp>
    </p:spTree>
    <p:extLst>
      <p:ext uri="{BB962C8B-B14F-4D97-AF65-F5344CB8AC3E}">
        <p14:creationId xmlns:p14="http://schemas.microsoft.com/office/powerpoint/2010/main" val="176011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a:xfrm>
            <a:off x="839788" y="365125"/>
            <a:ext cx="10515600" cy="1325563"/>
          </a:xfrm>
        </p:spPr>
        <p:txBody>
          <a:bodyPr/>
          <a:lstStyle/>
          <a:p>
            <a:r>
              <a:rPr lang="en-US" dirty="0"/>
              <a:t>Lessons Learned Throughout Implementation </a:t>
            </a:r>
          </a:p>
        </p:txBody>
      </p:sp>
      <p:sp>
        <p:nvSpPr>
          <p:cNvPr id="7" name="Content Placeholder 2">
            <a:extLst>
              <a:ext uri="{FF2B5EF4-FFF2-40B4-BE49-F238E27FC236}">
                <a16:creationId xmlns:a16="http://schemas.microsoft.com/office/drawing/2014/main" id="{92016770-22CE-4B54-B1CC-EFCF8F8A4EA1}"/>
              </a:ext>
            </a:extLst>
          </p:cNvPr>
          <p:cNvSpPr txBox="1">
            <a:spLocks/>
          </p:cNvSpPr>
          <p:nvPr/>
        </p:nvSpPr>
        <p:spPr>
          <a:xfrm>
            <a:off x="1337503" y="2016852"/>
            <a:ext cx="10561755" cy="2490279"/>
          </a:xfrm>
          <a:prstGeom prst="rect">
            <a:avLst/>
          </a:prstGeom>
        </p:spPr>
        <p:txBody>
          <a:bodyPr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285750" indent="-285750">
              <a:lnSpc>
                <a:spcPct val="110000"/>
              </a:lnSpc>
              <a:buSzPct val="100000"/>
              <a:buFont typeface="Arial" panose="020B0604020202020204" pitchFamily="34" charset="0"/>
              <a:buChar char="•"/>
              <a:tabLst>
                <a:tab pos="511175" algn="l"/>
              </a:tabLst>
            </a:pPr>
            <a:r>
              <a:rPr lang="en-US" sz="1800" b="1" dirty="0">
                <a:solidFill>
                  <a:schemeClr val="tx1"/>
                </a:solidFill>
                <a:cs typeface="Lato Light"/>
              </a:rPr>
              <a:t>Human Resource Constraints</a:t>
            </a:r>
          </a:p>
          <a:p>
            <a:pPr marL="742950" lvl="1" indent="-285750">
              <a:lnSpc>
                <a:spcPct val="110000"/>
              </a:lnSpc>
              <a:buSzPct val="100000"/>
              <a:buFont typeface="Arial" panose="020B0604020202020204" pitchFamily="34" charset="0"/>
              <a:buChar char="•"/>
              <a:tabLst>
                <a:tab pos="511175" algn="l"/>
              </a:tabLst>
            </a:pPr>
            <a:r>
              <a:rPr lang="en-US" sz="1600" i="1" dirty="0">
                <a:solidFill>
                  <a:schemeClr val="tx1"/>
                </a:solidFill>
                <a:cs typeface="Lato Light"/>
              </a:rPr>
              <a:t>Staff backfill during the project</a:t>
            </a:r>
          </a:p>
          <a:p>
            <a:pPr marL="742950" lvl="1" indent="-285750">
              <a:lnSpc>
                <a:spcPct val="110000"/>
              </a:lnSpc>
              <a:buSzPct val="100000"/>
              <a:buFont typeface="Arial" panose="020B0604020202020204" pitchFamily="34" charset="0"/>
              <a:buChar char="•"/>
              <a:tabLst>
                <a:tab pos="511175" algn="l"/>
              </a:tabLst>
            </a:pPr>
            <a:r>
              <a:rPr lang="en-US" sz="1600" i="1" dirty="0">
                <a:solidFill>
                  <a:schemeClr val="tx1"/>
                </a:solidFill>
                <a:cs typeface="Lato Light"/>
              </a:rPr>
              <a:t>New or redeployed staff to support long-term system development and longevity</a:t>
            </a:r>
          </a:p>
          <a:p>
            <a:pPr marL="742950" lvl="1" indent="-285750">
              <a:lnSpc>
                <a:spcPct val="110000"/>
              </a:lnSpc>
              <a:buSzPct val="100000"/>
              <a:buFont typeface="Arial" panose="020B0604020202020204" pitchFamily="34" charset="0"/>
              <a:buChar char="•"/>
              <a:tabLst>
                <a:tab pos="511175" algn="l"/>
              </a:tabLst>
            </a:pPr>
            <a:r>
              <a:rPr lang="en-US" sz="1600" i="1" dirty="0">
                <a:solidFill>
                  <a:schemeClr val="tx1"/>
                </a:solidFill>
                <a:cs typeface="Lato Light"/>
              </a:rPr>
              <a:t>Engage with partners, but begin with independence / ownership in mind</a:t>
            </a:r>
          </a:p>
          <a:p>
            <a:pPr marL="285750" indent="-285750">
              <a:lnSpc>
                <a:spcPct val="110000"/>
              </a:lnSpc>
              <a:buSzPct val="100000"/>
              <a:buFont typeface="Arial" panose="020B0604020202020204" pitchFamily="34" charset="0"/>
              <a:buChar char="•"/>
              <a:tabLst>
                <a:tab pos="511175" algn="l"/>
              </a:tabLst>
            </a:pPr>
            <a:r>
              <a:rPr lang="en-US" sz="1800" b="1" dirty="0">
                <a:solidFill>
                  <a:schemeClr val="tx1"/>
                </a:solidFill>
                <a:cs typeface="Lato Light"/>
              </a:rPr>
              <a:t>Change Management</a:t>
            </a:r>
          </a:p>
          <a:p>
            <a:pPr marL="742950" lvl="1" indent="-285750">
              <a:lnSpc>
                <a:spcPct val="110000"/>
              </a:lnSpc>
              <a:buSzPct val="100000"/>
              <a:buFont typeface="Arial" panose="020B0604020202020204" pitchFamily="34" charset="0"/>
              <a:buChar char="•"/>
              <a:tabLst>
                <a:tab pos="511175" algn="l"/>
              </a:tabLst>
            </a:pPr>
            <a:r>
              <a:rPr lang="en-US" sz="1600" i="1" dirty="0">
                <a:solidFill>
                  <a:schemeClr val="tx1"/>
                </a:solidFill>
                <a:cs typeface="Lato Light"/>
              </a:rPr>
              <a:t>Executive leadership / sponsorship is key; show continued enthusiasm</a:t>
            </a:r>
          </a:p>
          <a:p>
            <a:pPr marL="742950" lvl="1" indent="-285750">
              <a:lnSpc>
                <a:spcPct val="110000"/>
              </a:lnSpc>
              <a:buSzPct val="100000"/>
              <a:buFont typeface="Arial" panose="020B0604020202020204" pitchFamily="34" charset="0"/>
              <a:buChar char="•"/>
              <a:tabLst>
                <a:tab pos="511175" algn="l"/>
              </a:tabLst>
            </a:pPr>
            <a:r>
              <a:rPr lang="en-US" sz="1600" i="1" dirty="0">
                <a:solidFill>
                  <a:schemeClr val="tx1"/>
                </a:solidFill>
                <a:cs typeface="Lato Light"/>
              </a:rPr>
              <a:t>Brand the project and / or system</a:t>
            </a:r>
          </a:p>
          <a:p>
            <a:pPr marL="742950" lvl="1" indent="-285750">
              <a:lnSpc>
                <a:spcPct val="110000"/>
              </a:lnSpc>
              <a:buSzPct val="100000"/>
              <a:buFont typeface="Arial" panose="020B0604020202020204" pitchFamily="34" charset="0"/>
              <a:buChar char="•"/>
              <a:tabLst>
                <a:tab pos="511175" algn="l"/>
              </a:tabLst>
            </a:pPr>
            <a:r>
              <a:rPr lang="en-US" sz="1600" i="1" dirty="0">
                <a:solidFill>
                  <a:schemeClr val="tx1"/>
                </a:solidFill>
                <a:cs typeface="Lato Light"/>
              </a:rPr>
              <a:t>Highlight the recent wins; focus on benefits to individual staff and faculty</a:t>
            </a:r>
          </a:p>
          <a:p>
            <a:pPr marL="742950" lvl="1" indent="-285750">
              <a:lnSpc>
                <a:spcPct val="110000"/>
              </a:lnSpc>
              <a:buSzPct val="100000"/>
              <a:buFont typeface="Arial" panose="020B0604020202020204" pitchFamily="34" charset="0"/>
              <a:buChar char="•"/>
              <a:tabLst>
                <a:tab pos="511175" algn="l"/>
              </a:tabLst>
            </a:pPr>
            <a:r>
              <a:rPr lang="en-US" sz="1600" i="1" dirty="0">
                <a:solidFill>
                  <a:schemeClr val="tx1"/>
                </a:solidFill>
                <a:cs typeface="Lato Light"/>
              </a:rPr>
              <a:t>Assess lessons learned at each stage and reapply them</a:t>
            </a:r>
          </a:p>
          <a:p>
            <a:pPr marL="285750" indent="-285750">
              <a:lnSpc>
                <a:spcPct val="110000"/>
              </a:lnSpc>
              <a:buSzPct val="100000"/>
              <a:buFont typeface="Arial" panose="020B0604020202020204" pitchFamily="34" charset="0"/>
              <a:buChar char="•"/>
              <a:tabLst>
                <a:tab pos="511175" algn="l"/>
              </a:tabLst>
            </a:pPr>
            <a:r>
              <a:rPr lang="en-US" sz="1800" b="1" dirty="0">
                <a:solidFill>
                  <a:schemeClr val="tx1"/>
                </a:solidFill>
                <a:cs typeface="Lato Light"/>
              </a:rPr>
              <a:t>Data Governance</a:t>
            </a:r>
          </a:p>
          <a:p>
            <a:pPr marL="742950" lvl="1" indent="-285750">
              <a:lnSpc>
                <a:spcPct val="110000"/>
              </a:lnSpc>
              <a:buSzPct val="100000"/>
              <a:buFont typeface="Arial" panose="020B0604020202020204" pitchFamily="34" charset="0"/>
              <a:buChar char="•"/>
              <a:tabLst>
                <a:tab pos="511175" algn="l"/>
              </a:tabLst>
            </a:pPr>
            <a:r>
              <a:rPr lang="en-US" sz="1600" i="1" dirty="0">
                <a:solidFill>
                  <a:schemeClr val="tx1"/>
                </a:solidFill>
                <a:cs typeface="Lato Light"/>
              </a:rPr>
              <a:t>Data definitions, cleansing, and sharing</a:t>
            </a:r>
          </a:p>
          <a:p>
            <a:pPr marL="285750" indent="-285750">
              <a:lnSpc>
                <a:spcPct val="110000"/>
              </a:lnSpc>
              <a:buSzPct val="100000"/>
              <a:buFont typeface="Arial" panose="020B0604020202020204" pitchFamily="34" charset="0"/>
              <a:buChar char="•"/>
              <a:tabLst>
                <a:tab pos="511175" algn="l"/>
              </a:tabLst>
            </a:pPr>
            <a:r>
              <a:rPr lang="en-US" sz="1800" b="1" dirty="0">
                <a:solidFill>
                  <a:schemeClr val="tx1"/>
                </a:solidFill>
                <a:cs typeface="Lato Light"/>
              </a:rPr>
              <a:t>Communication protocols</a:t>
            </a:r>
          </a:p>
          <a:p>
            <a:pPr marL="285750" indent="-285750">
              <a:lnSpc>
                <a:spcPct val="110000"/>
              </a:lnSpc>
              <a:buSzPct val="100000"/>
              <a:buFont typeface="Arial" panose="020B0604020202020204" pitchFamily="34" charset="0"/>
              <a:buChar char="•"/>
              <a:tabLst>
                <a:tab pos="511175" algn="l"/>
              </a:tabLst>
            </a:pPr>
            <a:r>
              <a:rPr lang="en-US" sz="1800" b="1" dirty="0">
                <a:solidFill>
                  <a:schemeClr val="tx1"/>
                </a:solidFill>
                <a:cs typeface="Lato Light"/>
              </a:rPr>
              <a:t>Integration </a:t>
            </a:r>
          </a:p>
          <a:p>
            <a:pPr>
              <a:lnSpc>
                <a:spcPct val="110000"/>
              </a:lnSpc>
              <a:buSzPct val="100000"/>
              <a:tabLst>
                <a:tab pos="511175" algn="l"/>
              </a:tabLst>
            </a:pPr>
            <a:endParaRPr lang="en-US" sz="1600" b="1" dirty="0">
              <a:solidFill>
                <a:schemeClr val="tx1"/>
              </a:solidFill>
              <a:cs typeface="Lato Light"/>
            </a:endParaRPr>
          </a:p>
        </p:txBody>
      </p:sp>
      <p:sp>
        <p:nvSpPr>
          <p:cNvPr id="4" name="Rectangle 3">
            <a:extLst>
              <a:ext uri="{FF2B5EF4-FFF2-40B4-BE49-F238E27FC236}">
                <a16:creationId xmlns:a16="http://schemas.microsoft.com/office/drawing/2014/main" id="{106263D9-8A3A-485A-B472-3F6E9F3C8D24}"/>
              </a:ext>
            </a:extLst>
          </p:cNvPr>
          <p:cNvSpPr/>
          <p:nvPr/>
        </p:nvSpPr>
        <p:spPr>
          <a:xfrm>
            <a:off x="1170366" y="1690688"/>
            <a:ext cx="9851268" cy="4802187"/>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600" i="1" dirty="0">
              <a:latin typeface="Lato Light" panose="020F0502020204030203"/>
            </a:endParaRPr>
          </a:p>
          <a:p>
            <a:endParaRPr lang="en-US" dirty="0"/>
          </a:p>
        </p:txBody>
      </p:sp>
      <p:grpSp>
        <p:nvGrpSpPr>
          <p:cNvPr id="5" name="Group 4">
            <a:extLst>
              <a:ext uri="{FF2B5EF4-FFF2-40B4-BE49-F238E27FC236}">
                <a16:creationId xmlns:a16="http://schemas.microsoft.com/office/drawing/2014/main" id="{12C0082B-7858-45CC-84B0-8E0D98445732}"/>
              </a:ext>
            </a:extLst>
          </p:cNvPr>
          <p:cNvGrpSpPr/>
          <p:nvPr/>
        </p:nvGrpSpPr>
        <p:grpSpPr>
          <a:xfrm>
            <a:off x="973096" y="1507673"/>
            <a:ext cx="4199571" cy="428756"/>
            <a:chOff x="304800" y="6459"/>
            <a:chExt cx="4267200" cy="915120"/>
          </a:xfrm>
        </p:grpSpPr>
        <p:sp>
          <p:nvSpPr>
            <p:cNvPr id="6" name="Rectangle: Rounded Corners 5">
              <a:extLst>
                <a:ext uri="{FF2B5EF4-FFF2-40B4-BE49-F238E27FC236}">
                  <a16:creationId xmlns:a16="http://schemas.microsoft.com/office/drawing/2014/main" id="{31ED4469-F53A-4B14-AE62-E9AA0E27AF8B}"/>
                </a:ext>
              </a:extLst>
            </p:cNvPr>
            <p:cNvSpPr/>
            <p:nvPr/>
          </p:nvSpPr>
          <p:spPr>
            <a:xfrm>
              <a:off x="304800" y="6459"/>
              <a:ext cx="4267200" cy="9151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6">
              <a:extLst>
                <a:ext uri="{FF2B5EF4-FFF2-40B4-BE49-F238E27FC236}">
                  <a16:creationId xmlns:a16="http://schemas.microsoft.com/office/drawing/2014/main" id="{0A4C668F-290A-4F2B-9AF7-8B41F00F9D42}"/>
                </a:ext>
              </a:extLst>
            </p:cNvPr>
            <p:cNvSpPr txBox="1"/>
            <p:nvPr/>
          </p:nvSpPr>
          <p:spPr>
            <a:xfrm>
              <a:off x="349472" y="5113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1600" kern="1200" dirty="0">
                  <a:latin typeface="Lato Light" panose="020F0502020204030203"/>
                </a:rPr>
                <a:t>Areas of </a:t>
              </a:r>
              <a:r>
                <a:rPr lang="en-US" sz="1600" dirty="0">
                  <a:latin typeface="Lato Light" panose="020F0502020204030203"/>
                </a:rPr>
                <a:t>Continued Focus</a:t>
              </a:r>
              <a:endParaRPr lang="en-US" sz="1600" kern="1200" dirty="0">
                <a:latin typeface="Lato Light" panose="020F0502020204030203"/>
              </a:endParaRPr>
            </a:p>
          </p:txBody>
        </p:sp>
      </p:grpSp>
    </p:spTree>
    <p:extLst>
      <p:ext uri="{BB962C8B-B14F-4D97-AF65-F5344CB8AC3E}">
        <p14:creationId xmlns:p14="http://schemas.microsoft.com/office/powerpoint/2010/main" val="116181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7269-866E-4662-A61E-4FD6EB4A2541}"/>
              </a:ext>
            </a:extLst>
          </p:cNvPr>
          <p:cNvSpPr>
            <a:spLocks noGrp="1"/>
          </p:cNvSpPr>
          <p:nvPr>
            <p:ph type="title"/>
          </p:nvPr>
        </p:nvSpPr>
        <p:spPr>
          <a:xfrm>
            <a:off x="838200" y="1757680"/>
            <a:ext cx="10515600" cy="1076960"/>
          </a:xfrm>
        </p:spPr>
        <p:txBody>
          <a:bodyPr>
            <a:normAutofit/>
          </a:bodyPr>
          <a:lstStyle/>
          <a:p>
            <a:pPr algn="ctr"/>
            <a:r>
              <a:rPr lang="en-US" sz="6600" dirty="0">
                <a:solidFill>
                  <a:schemeClr val="bg1"/>
                </a:solidFill>
              </a:rPr>
              <a:t>Q &amp; A</a:t>
            </a:r>
          </a:p>
        </p:txBody>
      </p:sp>
    </p:spTree>
    <p:extLst>
      <p:ext uri="{BB962C8B-B14F-4D97-AF65-F5344CB8AC3E}">
        <p14:creationId xmlns:p14="http://schemas.microsoft.com/office/powerpoint/2010/main" val="192674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B0DC28-6BCD-415F-84E9-1660C36AF635}"/>
              </a:ext>
            </a:extLst>
          </p:cNvPr>
          <p:cNvSpPr>
            <a:spLocks noGrp="1"/>
          </p:cNvSpPr>
          <p:nvPr>
            <p:ph type="title"/>
          </p:nvPr>
        </p:nvSpPr>
        <p:spPr>
          <a:xfrm>
            <a:off x="838200" y="1757680"/>
            <a:ext cx="10515600" cy="1076960"/>
          </a:xfrm>
        </p:spPr>
        <p:txBody>
          <a:bodyPr>
            <a:normAutofit/>
          </a:bodyPr>
          <a:lstStyle/>
          <a:p>
            <a:pPr algn="ctr"/>
            <a:r>
              <a:rPr lang="en-US" sz="6600" dirty="0"/>
              <a:t>Thank You</a:t>
            </a:r>
            <a:endParaRPr lang="en-US" sz="6600" dirty="0">
              <a:solidFill>
                <a:schemeClr val="bg1"/>
              </a:solidFill>
            </a:endParaRPr>
          </a:p>
        </p:txBody>
      </p:sp>
    </p:spTree>
    <p:extLst>
      <p:ext uri="{BB962C8B-B14F-4D97-AF65-F5344CB8AC3E}">
        <p14:creationId xmlns:p14="http://schemas.microsoft.com/office/powerpoint/2010/main" val="172591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797-2E73-4B9C-A770-36095338F181}"/>
              </a:ext>
            </a:extLst>
          </p:cNvPr>
          <p:cNvSpPr>
            <a:spLocks noGrp="1"/>
          </p:cNvSpPr>
          <p:nvPr>
            <p:ph type="title"/>
          </p:nvPr>
        </p:nvSpPr>
        <p:spPr>
          <a:xfrm>
            <a:off x="838200" y="365125"/>
            <a:ext cx="10515600" cy="1325563"/>
          </a:xfrm>
        </p:spPr>
        <p:txBody>
          <a:bodyPr/>
          <a:lstStyle/>
          <a:p>
            <a:r>
              <a:rPr lang="en-US" dirty="0">
                <a:solidFill>
                  <a:srgbClr val="446CA9"/>
                </a:solidFill>
              </a:rPr>
              <a:t>Introductions</a:t>
            </a:r>
          </a:p>
        </p:txBody>
      </p:sp>
      <p:pic>
        <p:nvPicPr>
          <p:cNvPr id="5" name="Picture 4" descr="A person smiling for the camera&#10;&#10;Description automatically generated">
            <a:extLst>
              <a:ext uri="{FF2B5EF4-FFF2-40B4-BE49-F238E27FC236}">
                <a16:creationId xmlns:a16="http://schemas.microsoft.com/office/drawing/2014/main" id="{CD0BB7E0-5033-4A97-8397-EEE4EA554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946" y="1813750"/>
            <a:ext cx="1575816" cy="2017776"/>
          </a:xfrm>
          <a:prstGeom prst="rect">
            <a:avLst/>
          </a:prstGeom>
          <a:ln w="15875">
            <a:noFill/>
          </a:ln>
        </p:spPr>
      </p:pic>
      <p:sp>
        <p:nvSpPr>
          <p:cNvPr id="8" name="TextBox 7">
            <a:extLst>
              <a:ext uri="{FF2B5EF4-FFF2-40B4-BE49-F238E27FC236}">
                <a16:creationId xmlns:a16="http://schemas.microsoft.com/office/drawing/2014/main" id="{F119D21A-7EF8-4278-9D5B-C50F2E05937D}"/>
              </a:ext>
            </a:extLst>
          </p:cNvPr>
          <p:cNvSpPr txBox="1"/>
          <p:nvPr/>
        </p:nvSpPr>
        <p:spPr>
          <a:xfrm>
            <a:off x="7898440" y="3922314"/>
            <a:ext cx="2440827" cy="1077218"/>
          </a:xfrm>
          <a:prstGeom prst="rect">
            <a:avLst/>
          </a:prstGeom>
          <a:noFill/>
        </p:spPr>
        <p:txBody>
          <a:bodyPr wrap="square" rtlCol="0">
            <a:spAutoFit/>
          </a:bodyPr>
          <a:lstStyle/>
          <a:p>
            <a:pPr algn="ctr"/>
            <a:r>
              <a:rPr lang="en-US" sz="2800" dirty="0">
                <a:solidFill>
                  <a:srgbClr val="446CA9"/>
                </a:solidFill>
              </a:rPr>
              <a:t>Alex Faklis</a:t>
            </a:r>
          </a:p>
          <a:p>
            <a:pPr algn="ctr"/>
            <a:r>
              <a:rPr lang="en-US" dirty="0"/>
              <a:t>Director</a:t>
            </a:r>
          </a:p>
          <a:p>
            <a:pPr algn="ctr"/>
            <a:r>
              <a:rPr lang="en-US" dirty="0"/>
              <a:t>Huron Consulting Group</a:t>
            </a:r>
          </a:p>
        </p:txBody>
      </p:sp>
      <p:sp>
        <p:nvSpPr>
          <p:cNvPr id="9" name="TextBox 8">
            <a:extLst>
              <a:ext uri="{FF2B5EF4-FFF2-40B4-BE49-F238E27FC236}">
                <a16:creationId xmlns:a16="http://schemas.microsoft.com/office/drawing/2014/main" id="{75FB90F3-14A0-4919-9926-664C7DBE9915}"/>
              </a:ext>
            </a:extLst>
          </p:cNvPr>
          <p:cNvSpPr txBox="1"/>
          <p:nvPr/>
        </p:nvSpPr>
        <p:spPr>
          <a:xfrm>
            <a:off x="4818126" y="3922314"/>
            <a:ext cx="2555748" cy="1077218"/>
          </a:xfrm>
          <a:prstGeom prst="rect">
            <a:avLst/>
          </a:prstGeom>
          <a:noFill/>
        </p:spPr>
        <p:txBody>
          <a:bodyPr wrap="square" rtlCol="0">
            <a:spAutoFit/>
          </a:bodyPr>
          <a:lstStyle/>
          <a:p>
            <a:pPr algn="ctr"/>
            <a:r>
              <a:rPr lang="en-US" sz="2800" dirty="0">
                <a:solidFill>
                  <a:srgbClr val="446CA9"/>
                </a:solidFill>
              </a:rPr>
              <a:t>Stephanie Schut</a:t>
            </a:r>
          </a:p>
          <a:p>
            <a:pPr algn="ctr"/>
            <a:r>
              <a:rPr lang="en-US" dirty="0"/>
              <a:t>Director, IT PMO</a:t>
            </a:r>
          </a:p>
          <a:p>
            <a:pPr algn="ctr"/>
            <a:r>
              <a:rPr lang="en-US" dirty="0"/>
              <a:t>Gonzaga University</a:t>
            </a:r>
          </a:p>
        </p:txBody>
      </p:sp>
      <p:sp>
        <p:nvSpPr>
          <p:cNvPr id="10" name="TextBox 9">
            <a:extLst>
              <a:ext uri="{FF2B5EF4-FFF2-40B4-BE49-F238E27FC236}">
                <a16:creationId xmlns:a16="http://schemas.microsoft.com/office/drawing/2014/main" id="{DA4BD1B1-4CF9-4747-9DA7-2FD73078E065}"/>
              </a:ext>
            </a:extLst>
          </p:cNvPr>
          <p:cNvSpPr txBox="1"/>
          <p:nvPr/>
        </p:nvSpPr>
        <p:spPr>
          <a:xfrm>
            <a:off x="1795272" y="3919898"/>
            <a:ext cx="2555748" cy="1077218"/>
          </a:xfrm>
          <a:prstGeom prst="rect">
            <a:avLst/>
          </a:prstGeom>
          <a:noFill/>
        </p:spPr>
        <p:txBody>
          <a:bodyPr wrap="square" rtlCol="0">
            <a:spAutoFit/>
          </a:bodyPr>
          <a:lstStyle/>
          <a:p>
            <a:pPr algn="ctr"/>
            <a:r>
              <a:rPr lang="en-US" sz="2800" dirty="0">
                <a:solidFill>
                  <a:srgbClr val="446CA9"/>
                </a:solidFill>
              </a:rPr>
              <a:t>Borre Ulrichsen</a:t>
            </a:r>
          </a:p>
          <a:p>
            <a:pPr algn="ctr"/>
            <a:r>
              <a:rPr lang="en-US" dirty="0"/>
              <a:t>Chief Information Officer</a:t>
            </a:r>
          </a:p>
          <a:p>
            <a:pPr algn="ctr"/>
            <a:r>
              <a:rPr lang="en-US" dirty="0"/>
              <a:t>Gonzaga University</a:t>
            </a:r>
          </a:p>
        </p:txBody>
      </p:sp>
      <p:pic>
        <p:nvPicPr>
          <p:cNvPr id="3" name="Picture 2">
            <a:extLst>
              <a:ext uri="{FF2B5EF4-FFF2-40B4-BE49-F238E27FC236}">
                <a16:creationId xmlns:a16="http://schemas.microsoft.com/office/drawing/2014/main" id="{2BF912F9-4A96-4AA7-9791-DFC3AD1F8212}"/>
              </a:ext>
            </a:extLst>
          </p:cNvPr>
          <p:cNvPicPr>
            <a:picLocks noChangeAspect="1"/>
          </p:cNvPicPr>
          <p:nvPr/>
        </p:nvPicPr>
        <p:blipFill>
          <a:blip r:embed="rId4"/>
          <a:stretch>
            <a:fillRect/>
          </a:stretch>
        </p:blipFill>
        <p:spPr>
          <a:xfrm>
            <a:off x="2189608" y="1813750"/>
            <a:ext cx="1950769" cy="2020824"/>
          </a:xfrm>
          <a:prstGeom prst="rect">
            <a:avLst/>
          </a:prstGeom>
        </p:spPr>
      </p:pic>
      <p:pic>
        <p:nvPicPr>
          <p:cNvPr id="4" name="Picture 3">
            <a:extLst>
              <a:ext uri="{FF2B5EF4-FFF2-40B4-BE49-F238E27FC236}">
                <a16:creationId xmlns:a16="http://schemas.microsoft.com/office/drawing/2014/main" id="{BAACE4B5-8673-4142-BDAB-F5FD6DDF63A6}"/>
              </a:ext>
            </a:extLst>
          </p:cNvPr>
          <p:cNvPicPr>
            <a:picLocks noChangeAspect="1"/>
          </p:cNvPicPr>
          <p:nvPr/>
        </p:nvPicPr>
        <p:blipFill>
          <a:blip r:embed="rId5"/>
          <a:stretch>
            <a:fillRect/>
          </a:stretch>
        </p:blipFill>
        <p:spPr>
          <a:xfrm>
            <a:off x="5100256" y="1813750"/>
            <a:ext cx="1849706" cy="2020824"/>
          </a:xfrm>
          <a:prstGeom prst="rect">
            <a:avLst/>
          </a:prstGeom>
        </p:spPr>
      </p:pic>
    </p:spTree>
    <p:extLst>
      <p:ext uri="{BB962C8B-B14F-4D97-AF65-F5344CB8AC3E}">
        <p14:creationId xmlns:p14="http://schemas.microsoft.com/office/powerpoint/2010/main" val="3293078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10542256" cy="354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dirty="0">
              <a:solidFill>
                <a:schemeClr val="tx1">
                  <a:lumMod val="50000"/>
                  <a:lumOff val="50000"/>
                </a:schemeClr>
              </a:solidFill>
            </a:endParaRPr>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839787" y="726281"/>
            <a:ext cx="8424529" cy="1600200"/>
          </a:xfrm>
        </p:spPr>
        <p:txBody>
          <a:bodyPr/>
          <a:lstStyle/>
          <a:p>
            <a:r>
              <a:rPr lang="en-US" dirty="0">
                <a:solidFill>
                  <a:srgbClr val="446CA9"/>
                </a:solidFill>
              </a:rPr>
              <a:t>Contact Information </a:t>
            </a:r>
          </a:p>
        </p:txBody>
      </p:sp>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1303420" y="5943464"/>
            <a:ext cx="9316454" cy="763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presentation leaves copyright of the content to the presenter. Unless otherwise noted in the materials, uploaded content carries the </a:t>
            </a:r>
            <a:r>
              <a:rPr lang="en-US" sz="1200" dirty="0">
                <a:hlinkClick r:id="rId2"/>
              </a:rPr>
              <a:t>Creative Commons Attribution 4.0 International (CC BY 4.0), </a:t>
            </a:r>
            <a:r>
              <a:rPr lang="en-US" sz="1200" dirty="0"/>
              <a:t>which grants usage to the general public, with appropriate credit to the author.</a:t>
            </a:r>
          </a:p>
        </p:txBody>
      </p:sp>
      <p:sp>
        <p:nvSpPr>
          <p:cNvPr id="14" name="Text Placeholder 3">
            <a:extLst>
              <a:ext uri="{FF2B5EF4-FFF2-40B4-BE49-F238E27FC236}">
                <a16:creationId xmlns:a16="http://schemas.microsoft.com/office/drawing/2014/main" id="{BEE71080-E299-491A-86DA-498A98AD265F}"/>
              </a:ext>
            </a:extLst>
          </p:cNvPr>
          <p:cNvSpPr>
            <a:spLocks noGrp="1"/>
          </p:cNvSpPr>
          <p:nvPr>
            <p:ph type="body" sz="half" idx="2"/>
          </p:nvPr>
        </p:nvSpPr>
        <p:spPr>
          <a:xfrm>
            <a:off x="860424" y="2428875"/>
            <a:ext cx="8424529" cy="3177841"/>
          </a:xfrm>
        </p:spPr>
        <p:txBody>
          <a:bodyPr>
            <a:normAutofit lnSpcReduction="10000"/>
          </a:bodyPr>
          <a:lstStyle/>
          <a:p>
            <a:pPr>
              <a:lnSpc>
                <a:spcPct val="100000"/>
              </a:lnSpc>
              <a:spcBef>
                <a:spcPts val="0"/>
              </a:spcBef>
            </a:pPr>
            <a:r>
              <a:rPr lang="en-US" dirty="0"/>
              <a:t>Borre Ulrichsen</a:t>
            </a:r>
          </a:p>
          <a:p>
            <a:pPr>
              <a:lnSpc>
                <a:spcPct val="100000"/>
              </a:lnSpc>
              <a:spcBef>
                <a:spcPts val="0"/>
              </a:spcBef>
            </a:pPr>
            <a:r>
              <a:rPr lang="en-US" dirty="0"/>
              <a:t>Gonzaga University </a:t>
            </a:r>
          </a:p>
          <a:p>
            <a:pPr>
              <a:lnSpc>
                <a:spcPct val="100000"/>
              </a:lnSpc>
              <a:spcBef>
                <a:spcPts val="0"/>
              </a:spcBef>
            </a:pPr>
            <a:r>
              <a:rPr lang="en-US" dirty="0"/>
              <a:t>Chief Information Officer </a:t>
            </a:r>
          </a:p>
          <a:p>
            <a:pPr>
              <a:lnSpc>
                <a:spcPct val="100000"/>
              </a:lnSpc>
              <a:spcBef>
                <a:spcPts val="0"/>
              </a:spcBef>
            </a:pPr>
            <a:r>
              <a:rPr lang="en-US" dirty="0">
                <a:hlinkClick r:id="rId3"/>
              </a:rPr>
              <a:t>ulrichsen@gonzaga.edu</a:t>
            </a:r>
            <a:r>
              <a:rPr lang="en-US" dirty="0"/>
              <a:t> </a:t>
            </a:r>
          </a:p>
          <a:p>
            <a:pPr>
              <a:lnSpc>
                <a:spcPct val="100000"/>
              </a:lnSpc>
              <a:spcBef>
                <a:spcPts val="0"/>
              </a:spcBef>
            </a:pPr>
            <a:endParaRPr lang="en-US" dirty="0"/>
          </a:p>
          <a:p>
            <a:pPr>
              <a:lnSpc>
                <a:spcPct val="100000"/>
              </a:lnSpc>
              <a:spcBef>
                <a:spcPts val="0"/>
              </a:spcBef>
            </a:pPr>
            <a:r>
              <a:rPr lang="en-US" dirty="0"/>
              <a:t>Stephanie Schut </a:t>
            </a:r>
          </a:p>
          <a:p>
            <a:pPr>
              <a:lnSpc>
                <a:spcPct val="100000"/>
              </a:lnSpc>
              <a:spcBef>
                <a:spcPts val="0"/>
              </a:spcBef>
            </a:pPr>
            <a:r>
              <a:rPr lang="en-US" dirty="0"/>
              <a:t>Gonzaga University </a:t>
            </a:r>
          </a:p>
          <a:p>
            <a:pPr>
              <a:lnSpc>
                <a:spcPct val="100000"/>
              </a:lnSpc>
              <a:spcBef>
                <a:spcPts val="0"/>
              </a:spcBef>
            </a:pPr>
            <a:r>
              <a:rPr lang="en-US" dirty="0"/>
              <a:t>Director, IT PMO </a:t>
            </a:r>
          </a:p>
          <a:p>
            <a:pPr>
              <a:lnSpc>
                <a:spcPct val="100000"/>
              </a:lnSpc>
              <a:spcBef>
                <a:spcPts val="0"/>
              </a:spcBef>
            </a:pPr>
            <a:r>
              <a:rPr lang="en-US" dirty="0">
                <a:hlinkClick r:id="rId4"/>
              </a:rPr>
              <a:t>schut@gonzaga.edu</a:t>
            </a:r>
            <a:r>
              <a:rPr lang="en-US" dirty="0"/>
              <a:t> </a:t>
            </a:r>
          </a:p>
          <a:p>
            <a:pPr>
              <a:lnSpc>
                <a:spcPct val="100000"/>
              </a:lnSpc>
              <a:spcBef>
                <a:spcPts val="0"/>
              </a:spcBef>
            </a:pPr>
            <a:endParaRPr lang="en-US" dirty="0"/>
          </a:p>
          <a:p>
            <a:pPr>
              <a:lnSpc>
                <a:spcPct val="100000"/>
              </a:lnSpc>
              <a:spcBef>
                <a:spcPts val="0"/>
              </a:spcBef>
            </a:pPr>
            <a:r>
              <a:rPr lang="en-US" dirty="0"/>
              <a:t>Alex Faklis </a:t>
            </a:r>
          </a:p>
          <a:p>
            <a:pPr>
              <a:lnSpc>
                <a:spcPct val="100000"/>
              </a:lnSpc>
              <a:spcBef>
                <a:spcPts val="0"/>
              </a:spcBef>
            </a:pPr>
            <a:r>
              <a:rPr lang="en-US" dirty="0"/>
              <a:t>Huron </a:t>
            </a:r>
          </a:p>
          <a:p>
            <a:pPr>
              <a:lnSpc>
                <a:spcPct val="100000"/>
              </a:lnSpc>
              <a:spcBef>
                <a:spcPts val="0"/>
              </a:spcBef>
            </a:pPr>
            <a:r>
              <a:rPr lang="en-US" dirty="0"/>
              <a:t>Director, Student Lifecycle Solutions</a:t>
            </a:r>
          </a:p>
          <a:p>
            <a:pPr>
              <a:lnSpc>
                <a:spcPct val="100000"/>
              </a:lnSpc>
              <a:spcBef>
                <a:spcPts val="0"/>
              </a:spcBef>
            </a:pPr>
            <a:r>
              <a:rPr lang="en-US" dirty="0">
                <a:hlinkClick r:id="rId5"/>
              </a:rPr>
              <a:t>afaklis@huronconsultinggroup.com</a:t>
            </a:r>
            <a:r>
              <a:rPr lang="en-US" dirty="0"/>
              <a:t> </a:t>
            </a:r>
          </a:p>
        </p:txBody>
      </p:sp>
    </p:spTree>
    <p:extLst>
      <p:ext uri="{BB962C8B-B14F-4D97-AF65-F5344CB8AC3E}">
        <p14:creationId xmlns:p14="http://schemas.microsoft.com/office/powerpoint/2010/main" val="233617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C3572A-5D97-4C60-AF84-B037BA4954C6}"/>
              </a:ext>
            </a:extLst>
          </p:cNvPr>
          <p:cNvSpPr>
            <a:spLocks noGrp="1"/>
          </p:cNvSpPr>
          <p:nvPr>
            <p:ph type="title"/>
          </p:nvPr>
        </p:nvSpPr>
        <p:spPr>
          <a:xfrm>
            <a:off x="807882" y="779539"/>
            <a:ext cx="8440392" cy="857250"/>
          </a:xfrm>
          <a:prstGeom prst="rect">
            <a:avLst/>
          </a:prstGeom>
        </p:spPr>
        <p:txBody>
          <a:bodyPr>
            <a:normAutofit fontScale="90000"/>
          </a:bodyPr>
          <a:lstStyle/>
          <a:p>
            <a:r>
              <a:rPr lang="en-US" sz="4900" dirty="0">
                <a:solidFill>
                  <a:srgbClr val="446CA9"/>
                </a:solidFill>
              </a:rPr>
              <a:t>Session Evaluations</a:t>
            </a:r>
            <a:br>
              <a:rPr lang="en-US" sz="2800" dirty="0"/>
            </a:br>
            <a:r>
              <a:rPr lang="en-US" sz="2200" dirty="0"/>
              <a:t>There are two ways to access the session and presenter evaluations:</a:t>
            </a:r>
            <a:endParaRPr lang="en-US" sz="2000" dirty="0"/>
          </a:p>
        </p:txBody>
      </p:sp>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7547810" cy="3128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446CA9"/>
                </a:solidFill>
              </a:rPr>
              <a:t>1</a:t>
            </a:r>
          </a:p>
          <a:p>
            <a:pPr marL="0" indent="0">
              <a:buFont typeface="Arial" panose="020B0604020202020204" pitchFamily="34" charset="0"/>
              <a:buNone/>
            </a:pPr>
            <a:endParaRPr lang="en-US" sz="4000" dirty="0">
              <a:solidFill>
                <a:schemeClr val="tx1">
                  <a:lumMod val="50000"/>
                  <a:lumOff val="50000"/>
                </a:schemeClr>
              </a:solidFill>
            </a:endParaRPr>
          </a:p>
          <a:p>
            <a:pPr marL="0" indent="0">
              <a:buFont typeface="Arial" panose="020B0604020202020204" pitchFamily="34" charset="0"/>
              <a:buNone/>
            </a:pPr>
            <a:r>
              <a:rPr lang="en-US" sz="4000" dirty="0">
                <a:solidFill>
                  <a:srgbClr val="446CA9"/>
                </a:solidFill>
              </a:rPr>
              <a:t>2</a:t>
            </a:r>
          </a:p>
        </p:txBody>
      </p:sp>
      <p:sp>
        <p:nvSpPr>
          <p:cNvPr id="8" name="TextBox 7">
            <a:extLst>
              <a:ext uri="{FF2B5EF4-FFF2-40B4-BE49-F238E27FC236}">
                <a16:creationId xmlns:a16="http://schemas.microsoft.com/office/drawing/2014/main" id="{CCF91365-6C53-48AF-BE7B-1DA5CEB68C5A}"/>
              </a:ext>
            </a:extLst>
          </p:cNvPr>
          <p:cNvSpPr txBox="1"/>
          <p:nvPr/>
        </p:nvSpPr>
        <p:spPr>
          <a:xfrm>
            <a:off x="1534491" y="3819782"/>
            <a:ext cx="2957298" cy="1569660"/>
          </a:xfrm>
          <a:prstGeom prst="rect">
            <a:avLst/>
          </a:prstGeom>
          <a:noFill/>
        </p:spPr>
        <p:txBody>
          <a:bodyPr wrap="square" rtlCol="0">
            <a:spAutoFit/>
          </a:bodyPr>
          <a:lstStyle/>
          <a:p>
            <a:r>
              <a:rPr lang="en-US" sz="1600" dirty="0"/>
              <a:t>From the mobile app, click on the session you want from the schedule &gt; then scroll down or click on the associated resources &gt; and the </a:t>
            </a:r>
            <a:r>
              <a:rPr lang="en-US" sz="1600" dirty="0">
                <a:solidFill>
                  <a:srgbClr val="446CA9"/>
                </a:solidFill>
              </a:rPr>
              <a:t>evaluation </a:t>
            </a:r>
            <a:r>
              <a:rPr lang="en-US" sz="1600" dirty="0"/>
              <a:t>will pop up in the list</a:t>
            </a:r>
          </a:p>
        </p:txBody>
      </p:sp>
      <p:sp>
        <p:nvSpPr>
          <p:cNvPr id="9" name="TextBox 8">
            <a:extLst>
              <a:ext uri="{FF2B5EF4-FFF2-40B4-BE49-F238E27FC236}">
                <a16:creationId xmlns:a16="http://schemas.microsoft.com/office/drawing/2014/main" id="{E1D61638-B65C-4C26-A662-6F5DAE2846BE}"/>
              </a:ext>
            </a:extLst>
          </p:cNvPr>
          <p:cNvSpPr txBox="1"/>
          <p:nvPr/>
        </p:nvSpPr>
        <p:spPr>
          <a:xfrm>
            <a:off x="1556793" y="2585930"/>
            <a:ext cx="2771747" cy="584775"/>
          </a:xfrm>
          <a:prstGeom prst="rect">
            <a:avLst/>
          </a:prstGeom>
          <a:noFill/>
        </p:spPr>
        <p:txBody>
          <a:bodyPr wrap="square" rtlCol="0">
            <a:spAutoFit/>
          </a:bodyPr>
          <a:lstStyle/>
          <a:p>
            <a:r>
              <a:rPr lang="en-US" sz="1600" dirty="0"/>
              <a:t>In the online agenda, click on the “</a:t>
            </a:r>
            <a:r>
              <a:rPr lang="en-US" sz="1600" dirty="0">
                <a:solidFill>
                  <a:srgbClr val="446CA9"/>
                </a:solidFill>
              </a:rPr>
              <a:t>Evaluate Session</a:t>
            </a:r>
            <a:r>
              <a:rPr lang="en-US" sz="1600" dirty="0"/>
              <a:t>” link</a:t>
            </a:r>
          </a:p>
        </p:txBody>
      </p:sp>
      <p:pic>
        <p:nvPicPr>
          <p:cNvPr id="10" name="Picture 9">
            <a:extLst>
              <a:ext uri="{FF2B5EF4-FFF2-40B4-BE49-F238E27FC236}">
                <a16:creationId xmlns:a16="http://schemas.microsoft.com/office/drawing/2014/main" id="{88FFA51A-01BE-4644-9E4E-BA9458958095}"/>
              </a:ext>
            </a:extLst>
          </p:cNvPr>
          <p:cNvPicPr>
            <a:picLocks noChangeAspect="1"/>
          </p:cNvPicPr>
          <p:nvPr/>
        </p:nvPicPr>
        <p:blipFill>
          <a:blip r:embed="rId2"/>
          <a:stretch>
            <a:fillRect/>
          </a:stretch>
        </p:blipFill>
        <p:spPr>
          <a:xfrm>
            <a:off x="5013158" y="1879398"/>
            <a:ext cx="5518484" cy="1417279"/>
          </a:xfrm>
          <a:prstGeom prst="rect">
            <a:avLst/>
          </a:prstGeom>
        </p:spPr>
      </p:pic>
      <p:pic>
        <p:nvPicPr>
          <p:cNvPr id="11" name="Picture 10">
            <a:extLst>
              <a:ext uri="{FF2B5EF4-FFF2-40B4-BE49-F238E27FC236}">
                <a16:creationId xmlns:a16="http://schemas.microsoft.com/office/drawing/2014/main" id="{BC543409-459F-4B50-B554-E9347D57F7F8}"/>
              </a:ext>
            </a:extLst>
          </p:cNvPr>
          <p:cNvPicPr>
            <a:picLocks noChangeAspect="1"/>
          </p:cNvPicPr>
          <p:nvPr/>
        </p:nvPicPr>
        <p:blipFill>
          <a:blip r:embed="rId3"/>
          <a:stretch>
            <a:fillRect/>
          </a:stretch>
        </p:blipFill>
        <p:spPr>
          <a:xfrm>
            <a:off x="5013158" y="3462565"/>
            <a:ext cx="5519942" cy="2232382"/>
          </a:xfrm>
          <a:prstGeom prst="rect">
            <a:avLst/>
          </a:prstGeom>
        </p:spPr>
      </p:pic>
    </p:spTree>
    <p:extLst>
      <p:ext uri="{BB962C8B-B14F-4D97-AF65-F5344CB8AC3E}">
        <p14:creationId xmlns:p14="http://schemas.microsoft.com/office/powerpoint/2010/main" val="307018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0577"/>
            <a:ext cx="10972800" cy="703049"/>
          </a:xfrm>
        </p:spPr>
        <p:txBody>
          <a:bodyPr>
            <a:noAutofit/>
          </a:bodyPr>
          <a:lstStyle/>
          <a:p>
            <a:r>
              <a:rPr lang="en-US" sz="4400" dirty="0">
                <a:latin typeface="+mj-lt"/>
              </a:rPr>
              <a:t>Gonzaga University: Overview</a:t>
            </a:r>
          </a:p>
        </p:txBody>
      </p:sp>
      <p:sp>
        <p:nvSpPr>
          <p:cNvPr id="4" name="Footer Placeholder 3"/>
          <p:cNvSpPr>
            <a:spLocks noGrp="1"/>
          </p:cNvSpPr>
          <p:nvPr>
            <p:ph type="ftr" sz="quarter" idx="11"/>
          </p:nvPr>
        </p:nvSpPr>
        <p:spPr/>
        <p:txBody>
          <a:bodyPr/>
          <a:lstStyle/>
          <a:p>
            <a:pPr defTabSz="457200"/>
            <a:r>
              <a:rPr lang="en-US" dirty="0">
                <a:solidFill>
                  <a:srgbClr val="5E8AB4">
                    <a:lumMod val="75000"/>
                  </a:srgbClr>
                </a:solidFill>
              </a:rPr>
              <a:t>GONZAGA UNIVERSITY</a:t>
            </a:r>
          </a:p>
        </p:txBody>
      </p:sp>
      <p:sp>
        <p:nvSpPr>
          <p:cNvPr id="6" name="Content Placeholder 5"/>
          <p:cNvSpPr>
            <a:spLocks noGrp="1"/>
          </p:cNvSpPr>
          <p:nvPr>
            <p:ph sz="quarter" idx="13"/>
          </p:nvPr>
        </p:nvSpPr>
        <p:spPr/>
        <p:txBody>
          <a:bodyPr>
            <a:noAutofit/>
          </a:bodyPr>
          <a:lstStyle/>
          <a:p>
            <a:pPr marL="0" indent="0">
              <a:spcBef>
                <a:spcPts val="0"/>
              </a:spcBef>
              <a:buNone/>
            </a:pPr>
            <a:r>
              <a:rPr lang="en-US" sz="1900" b="1" dirty="0">
                <a:latin typeface="+mj-lt"/>
              </a:rPr>
              <a:t>Gonzaga University</a:t>
            </a:r>
          </a:p>
          <a:p>
            <a:pPr marL="0" indent="0">
              <a:spcBef>
                <a:spcPts val="0"/>
              </a:spcBef>
              <a:buNone/>
            </a:pPr>
            <a:r>
              <a:rPr lang="en-US" sz="1900" b="1" dirty="0">
                <a:latin typeface="+mj-lt"/>
              </a:rPr>
              <a:t>Spokane, WA</a:t>
            </a:r>
          </a:p>
          <a:p>
            <a:pPr marL="0" indent="0">
              <a:spcBef>
                <a:spcPts val="0"/>
              </a:spcBef>
              <a:buNone/>
            </a:pPr>
            <a:r>
              <a:rPr lang="en-US" sz="1900" b="1" dirty="0">
                <a:latin typeface="+mj-lt"/>
              </a:rPr>
              <a:t>Private, Jesuit, liberal-arts institution with Division I Athletic Programs</a:t>
            </a:r>
          </a:p>
          <a:p>
            <a:pPr marL="0" indent="0">
              <a:buNone/>
            </a:pPr>
            <a:endParaRPr lang="en-US" sz="1900" dirty="0">
              <a:latin typeface="+mj-lt"/>
            </a:endParaRPr>
          </a:p>
          <a:p>
            <a:pPr marL="0" indent="0">
              <a:buNone/>
            </a:pPr>
            <a:endParaRPr lang="en-US" sz="400" dirty="0">
              <a:latin typeface="+mj-lt"/>
            </a:endParaRPr>
          </a:p>
          <a:p>
            <a:pPr marL="285750" indent="-285750">
              <a:buFont typeface="Arial" panose="020B0604020202020204" pitchFamily="34" charset="0"/>
              <a:buChar char="•"/>
            </a:pPr>
            <a:r>
              <a:rPr lang="en-US" sz="1900" dirty="0">
                <a:latin typeface="+mj-lt"/>
              </a:rPr>
              <a:t>Ranked in top 20% among national universities </a:t>
            </a:r>
          </a:p>
          <a:p>
            <a:pPr marL="285750" indent="-285750">
              <a:buFont typeface="Arial" panose="020B0604020202020204" pitchFamily="34" charset="0"/>
              <a:buChar char="•"/>
            </a:pPr>
            <a:endParaRPr lang="en-US" sz="400" dirty="0"/>
          </a:p>
          <a:p>
            <a:r>
              <a:rPr lang="en-US" sz="1900" dirty="0">
                <a:latin typeface="+mj-lt"/>
              </a:rPr>
              <a:t>Through artful teaching from expert professors, a proud Jesuit liberal arts tradition, and a supportive, yet challenging community, we help students realize immense possibilities. At Gonzaga, students become the innovative, compassionate, and courageous people the world needs most.</a:t>
            </a:r>
          </a:p>
          <a:p>
            <a:endParaRPr lang="en-US" sz="400" dirty="0">
              <a:latin typeface="+mj-lt"/>
            </a:endParaRPr>
          </a:p>
          <a:p>
            <a:pPr marL="285750" indent="-285750">
              <a:buFont typeface="Arial" panose="020B0604020202020204" pitchFamily="34" charset="0"/>
              <a:buChar char="•"/>
            </a:pPr>
            <a:r>
              <a:rPr lang="en-US" sz="1900" dirty="0">
                <a:latin typeface="+mj-lt"/>
              </a:rPr>
              <a:t>Gonzaga’s total enrollment for 2018-19 is 7,566 and GU offers 18 undergraduate degrees through 56 majors, 61 minors and 50 concentrations; 16 master's programs and five doctorate degrees.  </a:t>
            </a:r>
          </a:p>
          <a:p>
            <a:pPr marL="285750" indent="-285750">
              <a:buFont typeface="Arial" panose="020B0604020202020204" pitchFamily="34" charset="0"/>
              <a:buChar char="•"/>
            </a:pPr>
            <a:endParaRPr lang="en-US" sz="400" dirty="0">
              <a:latin typeface="+mj-lt"/>
            </a:endParaRPr>
          </a:p>
          <a:p>
            <a:pPr marL="285750" indent="-285750">
              <a:buFont typeface="Arial" panose="020B0604020202020204" pitchFamily="34" charset="0"/>
              <a:buChar char="•"/>
            </a:pPr>
            <a:r>
              <a:rPr lang="en-US" sz="1900" dirty="0">
                <a:latin typeface="+mj-lt"/>
              </a:rPr>
              <a:t>94% of first-year students stay on at Gonzaga and 86% of undergraduate students graduate in six years¹</a:t>
            </a:r>
          </a:p>
          <a:p>
            <a:endParaRPr lang="en-US" sz="1900" dirty="0"/>
          </a:p>
        </p:txBody>
      </p:sp>
      <p:pic>
        <p:nvPicPr>
          <p:cNvPr id="7" name="Graphic 6">
            <a:extLst>
              <a:ext uri="{FF2B5EF4-FFF2-40B4-BE49-F238E27FC236}">
                <a16:creationId xmlns:a16="http://schemas.microsoft.com/office/drawing/2014/main" id="{C8093667-27A1-45B2-A67D-F397EEE3E5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2587" y="1507497"/>
            <a:ext cx="2619371" cy="1738623"/>
          </a:xfrm>
          <a:prstGeom prst="rect">
            <a:avLst/>
          </a:prstGeom>
        </p:spPr>
      </p:pic>
      <p:sp>
        <p:nvSpPr>
          <p:cNvPr id="8" name="Rectangle 7">
            <a:extLst>
              <a:ext uri="{FF2B5EF4-FFF2-40B4-BE49-F238E27FC236}">
                <a16:creationId xmlns:a16="http://schemas.microsoft.com/office/drawing/2014/main" id="{9C6D9E75-F05A-4A13-A915-6FFC5C6E2B39}"/>
              </a:ext>
            </a:extLst>
          </p:cNvPr>
          <p:cNvSpPr/>
          <p:nvPr/>
        </p:nvSpPr>
        <p:spPr>
          <a:xfrm>
            <a:off x="681894" y="6497304"/>
            <a:ext cx="2087431" cy="261610"/>
          </a:xfrm>
          <a:prstGeom prst="rect">
            <a:avLst/>
          </a:prstGeom>
        </p:spPr>
        <p:txBody>
          <a:bodyPr wrap="none">
            <a:spAutoFit/>
          </a:bodyPr>
          <a:lstStyle/>
          <a:p>
            <a:r>
              <a:rPr lang="en-US" sz="1100" i="1" dirty="0"/>
              <a:t>¹ U.S. News &amp; World Report, 2020</a:t>
            </a:r>
          </a:p>
        </p:txBody>
      </p:sp>
    </p:spTree>
    <p:extLst>
      <p:ext uri="{BB962C8B-B14F-4D97-AF65-F5344CB8AC3E}">
        <p14:creationId xmlns:p14="http://schemas.microsoft.com/office/powerpoint/2010/main" val="404846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9FBD2B-51D7-D743-84CB-B4F4FA262DED}"/>
              </a:ext>
            </a:extLst>
          </p:cNvPr>
          <p:cNvSpPr/>
          <p:nvPr/>
        </p:nvSpPr>
        <p:spPr>
          <a:xfrm>
            <a:off x="0" y="2735086"/>
            <a:ext cx="12192000" cy="22313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Arial"/>
            </a:endParaRPr>
          </a:p>
        </p:txBody>
      </p:sp>
      <p:sp>
        <p:nvSpPr>
          <p:cNvPr id="45" name="TextBox 44">
            <a:extLst>
              <a:ext uri="{FF2B5EF4-FFF2-40B4-BE49-F238E27FC236}">
                <a16:creationId xmlns:a16="http://schemas.microsoft.com/office/drawing/2014/main" id="{E46936B2-BC41-F045-B598-5D6FC24EB3D6}"/>
              </a:ext>
            </a:extLst>
          </p:cNvPr>
          <p:cNvSpPr txBox="1"/>
          <p:nvPr/>
        </p:nvSpPr>
        <p:spPr>
          <a:xfrm>
            <a:off x="1062554" y="1482093"/>
            <a:ext cx="10040461" cy="1041311"/>
          </a:xfrm>
          <a:prstGeom prst="rect">
            <a:avLst/>
          </a:prstGeom>
          <a:noFill/>
        </p:spPr>
        <p:txBody>
          <a:bodyPr wrap="square" lIns="121920" numCol="1" rtlCol="0">
            <a:spAutoFit/>
          </a:bodyPr>
          <a:lstStyle/>
          <a:p>
            <a:pPr defTabSz="609585">
              <a:lnSpc>
                <a:spcPts val="2187"/>
              </a:lnSpc>
              <a:spcAft>
                <a:spcPts val="800"/>
              </a:spcAft>
              <a:defRPr/>
            </a:pPr>
            <a:r>
              <a:rPr lang="en-US" sz="1867" kern="0" cap="all" dirty="0">
                <a:solidFill>
                  <a:srgbClr val="00538A"/>
                </a:solidFill>
                <a:latin typeface="Calibri" panose="020F0502020204030204" pitchFamily="34" charset="0"/>
                <a:cs typeface="Calibri" panose="020F0502020204030204" pitchFamily="34" charset="0"/>
              </a:rPr>
              <a:t>A Holistic Approach</a:t>
            </a:r>
          </a:p>
          <a:p>
            <a:pPr defTabSz="609585">
              <a:lnSpc>
                <a:spcPts val="2187"/>
              </a:lnSpc>
              <a:defRPr/>
            </a:pPr>
            <a:r>
              <a:rPr lang="en-US" sz="1900" kern="0" dirty="0">
                <a:solidFill>
                  <a:srgbClr val="000000">
                    <a:lumMod val="85000"/>
                    <a:lumOff val="15000"/>
                  </a:srgbClr>
                </a:solidFill>
                <a:latin typeface="Calibri" panose="020F0502020204030204" pitchFamily="34" charset="0"/>
                <a:cs typeface="Calibri" panose="020F0502020204030204" pitchFamily="34" charset="0"/>
              </a:rPr>
              <a:t>Huron offers services across strategy, technology, and business and organizational transformation to align institutional processes to the student journey and improve student outcomes.</a:t>
            </a:r>
          </a:p>
        </p:txBody>
      </p:sp>
      <p:grpSp>
        <p:nvGrpSpPr>
          <p:cNvPr id="3" name="Group 2">
            <a:extLst>
              <a:ext uri="{FF2B5EF4-FFF2-40B4-BE49-F238E27FC236}">
                <a16:creationId xmlns:a16="http://schemas.microsoft.com/office/drawing/2014/main" id="{B415371C-F6CD-4B7D-ACDB-4A2BEA6505F0}"/>
              </a:ext>
            </a:extLst>
          </p:cNvPr>
          <p:cNvGrpSpPr/>
          <p:nvPr/>
        </p:nvGrpSpPr>
        <p:grpSpPr>
          <a:xfrm>
            <a:off x="1373860" y="2924660"/>
            <a:ext cx="9359883" cy="1852154"/>
            <a:chOff x="1015180" y="2362644"/>
            <a:chExt cx="7019912" cy="1389115"/>
          </a:xfrm>
        </p:grpSpPr>
        <p:sp>
          <p:nvSpPr>
            <p:cNvPr id="50" name="Rectangle 49">
              <a:extLst>
                <a:ext uri="{FF2B5EF4-FFF2-40B4-BE49-F238E27FC236}">
                  <a16:creationId xmlns:a16="http://schemas.microsoft.com/office/drawing/2014/main" id="{E69AB82D-2936-A348-98BE-88E5E09D94E1}"/>
                </a:ext>
              </a:extLst>
            </p:cNvPr>
            <p:cNvSpPr/>
            <p:nvPr/>
          </p:nvSpPr>
          <p:spPr>
            <a:xfrm>
              <a:off x="1015180" y="3320776"/>
              <a:ext cx="1530813" cy="220397"/>
            </a:xfrm>
            <a:prstGeom prst="rect">
              <a:avLst/>
            </a:prstGeom>
          </p:spPr>
          <p:txBody>
            <a:bodyPr wrap="square" lIns="0" tIns="0" rIns="0" bIns="0">
              <a:spAutoFit/>
            </a:bodyPr>
            <a:lstStyle/>
            <a:p>
              <a:pPr algn="ctr" defTabSz="609585">
                <a:lnSpc>
                  <a:spcPct val="107000"/>
                </a:lnSpc>
                <a:spcAft>
                  <a:spcPts val="800"/>
                </a:spcAft>
                <a:defRPr/>
              </a:pPr>
              <a:r>
                <a:rPr lang="en-US" sz="1867" b="1" kern="0" dirty="0">
                  <a:solidFill>
                    <a:srgbClr val="00538A"/>
                  </a:solidFill>
                  <a:latin typeface="Calibri Light" panose="020F0302020204030204" pitchFamily="34" charset="0"/>
                  <a:ea typeface="Times New Roman" panose="02020603050405020304" pitchFamily="18" charset="0"/>
                  <a:cs typeface="Calibri Light" panose="020F0302020204030204" pitchFamily="34" charset="0"/>
                </a:rPr>
                <a:t>Strategy</a:t>
              </a:r>
              <a:endParaRPr lang="en-US" sz="1867" kern="0" dirty="0">
                <a:solidFill>
                  <a:srgbClr val="00538A"/>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52" name="Rectangle 51">
              <a:extLst>
                <a:ext uri="{FF2B5EF4-FFF2-40B4-BE49-F238E27FC236}">
                  <a16:creationId xmlns:a16="http://schemas.microsoft.com/office/drawing/2014/main" id="{BB3EF0D4-AEF1-E545-B2F1-6F3DED798EC8}"/>
                </a:ext>
              </a:extLst>
            </p:cNvPr>
            <p:cNvSpPr/>
            <p:nvPr/>
          </p:nvSpPr>
          <p:spPr>
            <a:xfrm>
              <a:off x="6695609" y="3320776"/>
              <a:ext cx="1339483" cy="220397"/>
            </a:xfrm>
            <a:prstGeom prst="rect">
              <a:avLst/>
            </a:prstGeom>
          </p:spPr>
          <p:txBody>
            <a:bodyPr wrap="square" lIns="0" tIns="0" rIns="0" bIns="0">
              <a:spAutoFit/>
            </a:bodyPr>
            <a:lstStyle/>
            <a:p>
              <a:pPr algn="ctr" defTabSz="609585">
                <a:lnSpc>
                  <a:spcPct val="107000"/>
                </a:lnSpc>
                <a:spcAft>
                  <a:spcPts val="800"/>
                </a:spcAft>
                <a:defRPr/>
              </a:pPr>
              <a:r>
                <a:rPr lang="en-US" sz="1867" b="1" kern="0" dirty="0">
                  <a:solidFill>
                    <a:srgbClr val="00538A"/>
                  </a:solidFill>
                  <a:latin typeface="Calibri Light" panose="020F0302020204030204" pitchFamily="34" charset="0"/>
                  <a:ea typeface="Times New Roman" panose="02020603050405020304" pitchFamily="18" charset="0"/>
                  <a:cs typeface="Calibri Light" panose="020F0302020204030204" pitchFamily="34" charset="0"/>
                </a:rPr>
                <a:t>Technology</a:t>
              </a:r>
              <a:endParaRPr lang="en-US" sz="1867" kern="0" dirty="0">
                <a:solidFill>
                  <a:srgbClr val="00538A"/>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54" name="Rectangle 53">
              <a:extLst>
                <a:ext uri="{FF2B5EF4-FFF2-40B4-BE49-F238E27FC236}">
                  <a16:creationId xmlns:a16="http://schemas.microsoft.com/office/drawing/2014/main" id="{361EC7E5-F0E0-DE48-84BA-F9C1603AA3E8}"/>
                </a:ext>
              </a:extLst>
            </p:cNvPr>
            <p:cNvSpPr/>
            <p:nvPr/>
          </p:nvSpPr>
          <p:spPr>
            <a:xfrm>
              <a:off x="3130749" y="3320776"/>
              <a:ext cx="2882502" cy="430983"/>
            </a:xfrm>
            <a:prstGeom prst="rect">
              <a:avLst/>
            </a:prstGeom>
          </p:spPr>
          <p:txBody>
            <a:bodyPr wrap="square" lIns="0" tIns="0" rIns="0" bIns="0">
              <a:spAutoFit/>
            </a:bodyPr>
            <a:lstStyle/>
            <a:p>
              <a:pPr algn="ctr" defTabSz="609585">
                <a:spcAft>
                  <a:spcPts val="800"/>
                </a:spcAft>
                <a:defRPr/>
              </a:pPr>
              <a:r>
                <a:rPr lang="en-US" sz="1867" b="1" kern="0" dirty="0">
                  <a:solidFill>
                    <a:srgbClr val="00538A"/>
                  </a:solidFill>
                  <a:latin typeface="Calibri Light" panose="020F0302020204030204" pitchFamily="34" charset="0"/>
                  <a:ea typeface="Times New Roman" panose="02020603050405020304" pitchFamily="18" charset="0"/>
                  <a:cs typeface="Calibri Light" panose="020F0302020204030204" pitchFamily="34" charset="0"/>
                </a:rPr>
                <a:t>Business &amp; Organizational Transformation</a:t>
              </a:r>
              <a:endParaRPr lang="en-US" sz="1867" kern="0" dirty="0">
                <a:solidFill>
                  <a:srgbClr val="00538A"/>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7" name="Oval 6">
              <a:extLst>
                <a:ext uri="{FF2B5EF4-FFF2-40B4-BE49-F238E27FC236}">
                  <a16:creationId xmlns:a16="http://schemas.microsoft.com/office/drawing/2014/main" id="{2BDBC848-7776-9647-8696-3497F19CA606}"/>
                </a:ext>
              </a:extLst>
            </p:cNvPr>
            <p:cNvSpPr/>
            <p:nvPr/>
          </p:nvSpPr>
          <p:spPr>
            <a:xfrm>
              <a:off x="1361093" y="2362644"/>
              <a:ext cx="838986" cy="838986"/>
            </a:xfrm>
            <a:prstGeom prst="ellipse">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Arial"/>
              </a:endParaRPr>
            </a:p>
          </p:txBody>
        </p:sp>
        <p:pic>
          <p:nvPicPr>
            <p:cNvPr id="51" name="Picture 50">
              <a:extLst>
                <a:ext uri="{FF2B5EF4-FFF2-40B4-BE49-F238E27FC236}">
                  <a16:creationId xmlns:a16="http://schemas.microsoft.com/office/drawing/2014/main" id="{ECDFD44D-16D3-894B-9924-601E5095E272}"/>
                </a:ext>
              </a:extLst>
            </p:cNvPr>
            <p:cNvPicPr>
              <a:picLocks noChangeAspect="1"/>
            </p:cNvPicPr>
            <p:nvPr/>
          </p:nvPicPr>
          <p:blipFill>
            <a:blip r:embed="rId3"/>
            <a:stretch>
              <a:fillRect/>
            </a:stretch>
          </p:blipFill>
          <p:spPr>
            <a:xfrm>
              <a:off x="1549525" y="2541648"/>
              <a:ext cx="480978" cy="480978"/>
            </a:xfrm>
            <a:prstGeom prst="rect">
              <a:avLst/>
            </a:prstGeom>
          </p:spPr>
        </p:pic>
        <p:sp>
          <p:nvSpPr>
            <p:cNvPr id="57" name="Oval 56">
              <a:extLst>
                <a:ext uri="{FF2B5EF4-FFF2-40B4-BE49-F238E27FC236}">
                  <a16:creationId xmlns:a16="http://schemas.microsoft.com/office/drawing/2014/main" id="{7E88B521-299F-454D-8C3B-AF23A41BE2B4}"/>
                </a:ext>
              </a:extLst>
            </p:cNvPr>
            <p:cNvSpPr/>
            <p:nvPr/>
          </p:nvSpPr>
          <p:spPr>
            <a:xfrm>
              <a:off x="4152507" y="2362644"/>
              <a:ext cx="838986" cy="838986"/>
            </a:xfrm>
            <a:prstGeom prst="ellipse">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Arial"/>
              </a:endParaRPr>
            </a:p>
          </p:txBody>
        </p:sp>
        <p:sp>
          <p:nvSpPr>
            <p:cNvPr id="58" name="Oval 57">
              <a:extLst>
                <a:ext uri="{FF2B5EF4-FFF2-40B4-BE49-F238E27FC236}">
                  <a16:creationId xmlns:a16="http://schemas.microsoft.com/office/drawing/2014/main" id="{5F152C95-6D71-8E48-98A2-9B282EE79E8D}"/>
                </a:ext>
              </a:extLst>
            </p:cNvPr>
            <p:cNvSpPr/>
            <p:nvPr/>
          </p:nvSpPr>
          <p:spPr>
            <a:xfrm>
              <a:off x="6943921" y="2362644"/>
              <a:ext cx="838986" cy="838986"/>
            </a:xfrm>
            <a:prstGeom prst="ellipse">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Arial"/>
              </a:endParaRPr>
            </a:p>
          </p:txBody>
        </p:sp>
        <p:pic>
          <p:nvPicPr>
            <p:cNvPr id="53" name="Picture 52">
              <a:extLst>
                <a:ext uri="{FF2B5EF4-FFF2-40B4-BE49-F238E27FC236}">
                  <a16:creationId xmlns:a16="http://schemas.microsoft.com/office/drawing/2014/main" id="{49F7F217-A05F-AB44-8C4A-185A8DE3ED41}"/>
                </a:ext>
              </a:extLst>
            </p:cNvPr>
            <p:cNvPicPr>
              <a:picLocks noChangeAspect="1"/>
            </p:cNvPicPr>
            <p:nvPr/>
          </p:nvPicPr>
          <p:blipFill>
            <a:blip r:embed="rId4"/>
            <a:stretch>
              <a:fillRect/>
            </a:stretch>
          </p:blipFill>
          <p:spPr>
            <a:xfrm>
              <a:off x="7126798" y="2541648"/>
              <a:ext cx="477104" cy="480978"/>
            </a:xfrm>
            <a:prstGeom prst="rect">
              <a:avLst/>
            </a:prstGeom>
          </p:spPr>
        </p:pic>
        <p:pic>
          <p:nvPicPr>
            <p:cNvPr id="55" name="Picture 54">
              <a:extLst>
                <a:ext uri="{FF2B5EF4-FFF2-40B4-BE49-F238E27FC236}">
                  <a16:creationId xmlns:a16="http://schemas.microsoft.com/office/drawing/2014/main" id="{0BBBF064-0697-3B45-BC0A-E942EFA80C2E}"/>
                </a:ext>
              </a:extLst>
            </p:cNvPr>
            <p:cNvPicPr>
              <a:picLocks noChangeAspect="1"/>
            </p:cNvPicPr>
            <p:nvPr/>
          </p:nvPicPr>
          <p:blipFill>
            <a:blip r:embed="rId5"/>
            <a:stretch>
              <a:fillRect/>
            </a:stretch>
          </p:blipFill>
          <p:spPr>
            <a:xfrm>
              <a:off x="4331511" y="2541648"/>
              <a:ext cx="480978" cy="480978"/>
            </a:xfrm>
            <a:prstGeom prst="rect">
              <a:avLst/>
            </a:prstGeom>
          </p:spPr>
        </p:pic>
        <p:cxnSp>
          <p:nvCxnSpPr>
            <p:cNvPr id="9" name="Straight Connector 8">
              <a:extLst>
                <a:ext uri="{FF2B5EF4-FFF2-40B4-BE49-F238E27FC236}">
                  <a16:creationId xmlns:a16="http://schemas.microsoft.com/office/drawing/2014/main" id="{E0B0348F-8CF1-A04A-9565-3389F98F830B}"/>
                </a:ext>
              </a:extLst>
            </p:cNvPr>
            <p:cNvCxnSpPr/>
            <p:nvPr/>
          </p:nvCxnSpPr>
          <p:spPr>
            <a:xfrm>
              <a:off x="2296617" y="2782137"/>
              <a:ext cx="1759352"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A9BAB345-C4E1-C64F-A67D-EE208EC9F6C5}"/>
                </a:ext>
              </a:extLst>
            </p:cNvPr>
            <p:cNvCxnSpPr/>
            <p:nvPr/>
          </p:nvCxnSpPr>
          <p:spPr>
            <a:xfrm>
              <a:off x="5088031" y="2782137"/>
              <a:ext cx="1759352"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17" name="Title 1">
            <a:extLst>
              <a:ext uri="{FF2B5EF4-FFF2-40B4-BE49-F238E27FC236}">
                <a16:creationId xmlns:a16="http://schemas.microsoft.com/office/drawing/2014/main" id="{526EE5A7-E184-4E74-B673-1A70579965DF}"/>
              </a:ext>
            </a:extLst>
          </p:cNvPr>
          <p:cNvSpPr txBox="1">
            <a:spLocks/>
          </p:cNvSpPr>
          <p:nvPr/>
        </p:nvSpPr>
        <p:spPr>
          <a:xfrm>
            <a:off x="975360" y="799465"/>
            <a:ext cx="10515600" cy="1325563"/>
          </a:xfrm>
          <a:prstGeom prst="rect">
            <a:avLst/>
          </a:prstGeom>
        </p:spPr>
        <p:txBody>
          <a:bodyPr anchor="t">
            <a:normAutofit/>
          </a:bodyPr>
          <a:lstStyle>
            <a:lvl1pPr algn="l" defTabSz="609585" rtl="0" eaLnBrk="1" latinLnBrk="0" hangingPunct="1">
              <a:lnSpc>
                <a:spcPct val="80000"/>
              </a:lnSpc>
              <a:spcBef>
                <a:spcPct val="0"/>
              </a:spcBef>
              <a:buNone/>
              <a:defRPr sz="4800" b="1" kern="1200" cap="none">
                <a:solidFill>
                  <a:schemeClr val="tx1"/>
                </a:solidFill>
                <a:latin typeface="+mn-lt"/>
                <a:ea typeface="+mj-ea"/>
                <a:cs typeface="Arial Narrow"/>
              </a:defRPr>
            </a:lvl1pPr>
          </a:lstStyle>
          <a:p>
            <a:r>
              <a:rPr lang="en-US" sz="4400" b="0" dirty="0">
                <a:latin typeface="Calibri" panose="020F0502020204030204" pitchFamily="34" charset="0"/>
                <a:cs typeface="Calibri" panose="020F0502020204030204" pitchFamily="34" charset="0"/>
              </a:rPr>
              <a:t>Huron </a:t>
            </a:r>
            <a:r>
              <a:rPr lang="en-US" sz="4400" b="0" dirty="0">
                <a:solidFill>
                  <a:schemeClr val="accent1"/>
                </a:solidFill>
                <a:latin typeface="Calibri" panose="020F0502020204030204" pitchFamily="34" charset="0"/>
                <a:cs typeface="Calibri" panose="020F0502020204030204" pitchFamily="34" charset="0"/>
              </a:rPr>
              <a:t>Student Lifecycle </a:t>
            </a:r>
            <a:r>
              <a:rPr lang="en-US" sz="4400" b="0" dirty="0">
                <a:latin typeface="Calibri" panose="020F0502020204030204" pitchFamily="34" charset="0"/>
                <a:cs typeface="Calibri" panose="020F0502020204030204" pitchFamily="34" charset="0"/>
              </a:rPr>
              <a:t>Solutions</a:t>
            </a:r>
            <a:endParaRPr lang="en-US" sz="4400" b="0" dirty="0">
              <a:solidFill>
                <a:srgbClr val="446CA9"/>
              </a:solidFill>
            </a:endParaRPr>
          </a:p>
        </p:txBody>
      </p:sp>
    </p:spTree>
    <p:extLst>
      <p:ext uri="{BB962C8B-B14F-4D97-AF65-F5344CB8AC3E}">
        <p14:creationId xmlns:p14="http://schemas.microsoft.com/office/powerpoint/2010/main" val="194750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a:xfrm>
            <a:off x="839788" y="365125"/>
            <a:ext cx="10515600" cy="1325563"/>
          </a:xfrm>
        </p:spPr>
        <p:txBody>
          <a:bodyPr/>
          <a:lstStyle/>
          <a:p>
            <a:r>
              <a:rPr lang="en-US" dirty="0"/>
              <a:t>Today’s Session: Learning Objectives</a:t>
            </a:r>
          </a:p>
        </p:txBody>
      </p:sp>
      <p:grpSp>
        <p:nvGrpSpPr>
          <p:cNvPr id="26" name="Group 25">
            <a:extLst>
              <a:ext uri="{FF2B5EF4-FFF2-40B4-BE49-F238E27FC236}">
                <a16:creationId xmlns:a16="http://schemas.microsoft.com/office/drawing/2014/main" id="{6CB11E15-6380-4AF5-8E62-C2EDF95EA5FC}"/>
              </a:ext>
            </a:extLst>
          </p:cNvPr>
          <p:cNvGrpSpPr>
            <a:grpSpLocks noChangeAspect="1"/>
          </p:cNvGrpSpPr>
          <p:nvPr/>
        </p:nvGrpSpPr>
        <p:grpSpPr>
          <a:xfrm>
            <a:off x="2245932" y="1622108"/>
            <a:ext cx="7637416" cy="5844033"/>
            <a:chOff x="994312" y="550060"/>
            <a:chExt cx="5284186" cy="4043380"/>
          </a:xfrm>
        </p:grpSpPr>
        <p:sp>
          <p:nvSpPr>
            <p:cNvPr id="49" name="Oval 2">
              <a:extLst>
                <a:ext uri="{FF2B5EF4-FFF2-40B4-BE49-F238E27FC236}">
                  <a16:creationId xmlns:a16="http://schemas.microsoft.com/office/drawing/2014/main" id="{9EACBC1D-979A-43C0-A8F6-B2A9D7B2FF32}"/>
                </a:ext>
              </a:extLst>
            </p:cNvPr>
            <p:cNvSpPr>
              <a:spLocks noChangeArrowheads="1"/>
            </p:cNvSpPr>
            <p:nvPr/>
          </p:nvSpPr>
          <p:spPr bwMode="auto">
            <a:xfrm>
              <a:off x="994312" y="550060"/>
              <a:ext cx="1302071" cy="1302071"/>
            </a:xfrm>
            <a:prstGeom prst="ellipse">
              <a:avLst/>
            </a:prstGeom>
            <a:solidFill>
              <a:schemeClr val="accent2">
                <a:lumMod val="75000"/>
              </a:schemeClr>
            </a:solidFill>
            <a:ln w="152400">
              <a:solidFill>
                <a:schemeClr val="accent2">
                  <a:lumMod val="60000"/>
                  <a:lumOff val="40000"/>
                </a:schemeClr>
              </a:solidFill>
              <a:round/>
              <a:headEnd/>
              <a:tailEnd/>
            </a:ln>
          </p:spPr>
          <p:txBody>
            <a:bodyPr lIns="0" tIns="0" rIns="0" bIns="0" anchor="ctr">
              <a:noAutofit/>
            </a:bodyPr>
            <a:lstStyle/>
            <a:p>
              <a:pPr algn="ctr" eaLnBrk="1"/>
              <a:endParaRPr lang="en-US" altLang="en-US" sz="600" dirty="0">
                <a:latin typeface="Arial" panose="020B0604020202020204" pitchFamily="34" charset="0"/>
                <a:cs typeface="Arial" panose="020B0604020202020204" pitchFamily="34" charset="0"/>
              </a:endParaRPr>
            </a:p>
          </p:txBody>
        </p:sp>
        <p:sp>
          <p:nvSpPr>
            <p:cNvPr id="46" name="Oval 2">
              <a:extLst>
                <a:ext uri="{FF2B5EF4-FFF2-40B4-BE49-F238E27FC236}">
                  <a16:creationId xmlns:a16="http://schemas.microsoft.com/office/drawing/2014/main" id="{479A78AA-37A0-4A3C-BF39-5C790D5144CA}"/>
                </a:ext>
              </a:extLst>
            </p:cNvPr>
            <p:cNvSpPr>
              <a:spLocks noChangeArrowheads="1"/>
            </p:cNvSpPr>
            <p:nvPr/>
          </p:nvSpPr>
          <p:spPr bwMode="auto">
            <a:xfrm>
              <a:off x="2945414" y="550060"/>
              <a:ext cx="1302071" cy="1302071"/>
            </a:xfrm>
            <a:prstGeom prst="ellipse">
              <a:avLst/>
            </a:prstGeom>
            <a:solidFill>
              <a:schemeClr val="accent2">
                <a:lumMod val="75000"/>
              </a:schemeClr>
            </a:solidFill>
            <a:ln w="152400">
              <a:solidFill>
                <a:schemeClr val="accent2">
                  <a:lumMod val="60000"/>
                  <a:lumOff val="40000"/>
                </a:schemeClr>
              </a:solidFill>
              <a:round/>
              <a:headEnd/>
              <a:tailEnd/>
            </a:ln>
          </p:spPr>
          <p:txBody>
            <a:bodyPr lIns="0" tIns="0" rIns="0" bIns="0" anchor="ctr">
              <a:noAutofit/>
            </a:bodyPr>
            <a:lstStyle/>
            <a:p>
              <a:pPr algn="ctr" eaLnBrk="1"/>
              <a:endParaRPr lang="en-US" altLang="en-US" sz="600"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B9D8CEC2-3EE8-4D82-B833-812C4E06CFFB}"/>
                </a:ext>
              </a:extLst>
            </p:cNvPr>
            <p:cNvGrpSpPr/>
            <p:nvPr/>
          </p:nvGrpSpPr>
          <p:grpSpPr>
            <a:xfrm>
              <a:off x="4816604" y="550060"/>
              <a:ext cx="1461894" cy="4043380"/>
              <a:chOff x="914400" y="946309"/>
              <a:chExt cx="1461894" cy="4043380"/>
            </a:xfrm>
          </p:grpSpPr>
          <p:sp>
            <p:nvSpPr>
              <p:cNvPr id="41" name="TextBox 8">
                <a:extLst>
                  <a:ext uri="{FF2B5EF4-FFF2-40B4-BE49-F238E27FC236}">
                    <a16:creationId xmlns:a16="http://schemas.microsoft.com/office/drawing/2014/main" id="{06E3C8B7-DBE9-4B5F-82FD-F768A5E44B4B}"/>
                  </a:ext>
                </a:extLst>
              </p:cNvPr>
              <p:cNvSpPr txBox="1">
                <a:spLocks noChangeArrowheads="1"/>
              </p:cNvSpPr>
              <p:nvPr/>
            </p:nvSpPr>
            <p:spPr bwMode="auto">
              <a:xfrm>
                <a:off x="914400" y="2719830"/>
                <a:ext cx="1461894" cy="226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457200" indent="-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137160" indent="-137160">
                  <a:buClr>
                    <a:schemeClr val="accent3"/>
                  </a:buClr>
                  <a:buFont typeface="Arial" panose="020B0604020202020204" pitchFamily="34" charset="0"/>
                  <a:buChar char="•"/>
                  <a:defRPr/>
                </a:pPr>
                <a:endParaRPr lang="en-US" altLang="x-none" sz="800" b="0" dirty="0">
                  <a:solidFill>
                    <a:schemeClr val="tx2">
                      <a:lumMod val="75000"/>
                      <a:lumOff val="25000"/>
                    </a:schemeClr>
                  </a:solidFill>
                  <a:latin typeface="Arial" charset="0"/>
                  <a:ea typeface="Arial" charset="0"/>
                  <a:cs typeface="Arial" charset="0"/>
                </a:endParaRPr>
              </a:p>
            </p:txBody>
          </p:sp>
          <p:sp>
            <p:nvSpPr>
              <p:cNvPr id="43" name="Oval 2">
                <a:extLst>
                  <a:ext uri="{FF2B5EF4-FFF2-40B4-BE49-F238E27FC236}">
                    <a16:creationId xmlns:a16="http://schemas.microsoft.com/office/drawing/2014/main" id="{DF770970-D3A1-45B2-82B1-8A4485B5A023}"/>
                  </a:ext>
                </a:extLst>
              </p:cNvPr>
              <p:cNvSpPr>
                <a:spLocks noChangeArrowheads="1"/>
              </p:cNvSpPr>
              <p:nvPr/>
            </p:nvSpPr>
            <p:spPr bwMode="auto">
              <a:xfrm>
                <a:off x="994312" y="946309"/>
                <a:ext cx="1302071" cy="1302071"/>
              </a:xfrm>
              <a:prstGeom prst="ellipse">
                <a:avLst/>
              </a:prstGeom>
              <a:solidFill>
                <a:schemeClr val="accent2">
                  <a:lumMod val="75000"/>
                </a:schemeClr>
              </a:solidFill>
              <a:ln w="152400">
                <a:solidFill>
                  <a:schemeClr val="accent2">
                    <a:lumMod val="60000"/>
                    <a:lumOff val="40000"/>
                  </a:schemeClr>
                </a:solidFill>
                <a:round/>
                <a:headEnd/>
                <a:tailEnd/>
              </a:ln>
            </p:spPr>
            <p:txBody>
              <a:bodyPr lIns="0" tIns="0" rIns="0" bIns="0" anchor="ctr">
                <a:noAutofit/>
              </a:bodyPr>
              <a:lstStyle/>
              <a:p>
                <a:pPr algn="ctr" eaLnBrk="1"/>
                <a:endParaRPr lang="en-US" altLang="en-US" sz="600" dirty="0">
                  <a:latin typeface="Arial" panose="020B0604020202020204" pitchFamily="34" charset="0"/>
                  <a:cs typeface="Arial" panose="020B0604020202020204" pitchFamily="34" charset="0"/>
                </a:endParaRPr>
              </a:p>
            </p:txBody>
          </p:sp>
        </p:grpSp>
        <p:sp>
          <p:nvSpPr>
            <p:cNvPr id="31" name="Text Box 27">
              <a:extLst>
                <a:ext uri="{FF2B5EF4-FFF2-40B4-BE49-F238E27FC236}">
                  <a16:creationId xmlns:a16="http://schemas.microsoft.com/office/drawing/2014/main" id="{A3C362CD-DDB2-49D6-B5F4-8E0A2626F8B7}"/>
                </a:ext>
              </a:extLst>
            </p:cNvPr>
            <p:cNvSpPr txBox="1">
              <a:spLocks/>
            </p:cNvSpPr>
            <p:nvPr/>
          </p:nvSpPr>
          <p:spPr bwMode="auto">
            <a:xfrm>
              <a:off x="1288994" y="1101447"/>
              <a:ext cx="691053" cy="19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nchorCtr="0">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defRPr/>
              </a:pPr>
              <a:r>
                <a:rPr lang="en-US" altLang="en-US" sz="2000" dirty="0">
                  <a:solidFill>
                    <a:schemeClr val="bg1"/>
                  </a:solidFill>
                  <a:latin typeface="+mn-lt"/>
                  <a:cs typeface="Arial" panose="020B0604020202020204" pitchFamily="34" charset="0"/>
                </a:rPr>
                <a:t>Building Buy-In</a:t>
              </a:r>
            </a:p>
          </p:txBody>
        </p:sp>
        <p:sp>
          <p:nvSpPr>
            <p:cNvPr id="32" name="Text Box 27">
              <a:extLst>
                <a:ext uri="{FF2B5EF4-FFF2-40B4-BE49-F238E27FC236}">
                  <a16:creationId xmlns:a16="http://schemas.microsoft.com/office/drawing/2014/main" id="{1530CB09-87B8-4BF2-9AC7-389B08698554}"/>
                </a:ext>
              </a:extLst>
            </p:cNvPr>
            <p:cNvSpPr txBox="1">
              <a:spLocks/>
            </p:cNvSpPr>
            <p:nvPr/>
          </p:nvSpPr>
          <p:spPr bwMode="auto">
            <a:xfrm>
              <a:off x="2923993" y="947873"/>
              <a:ext cx="1356079" cy="419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nchorCtr="0">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defRPr/>
              </a:pPr>
              <a:r>
                <a:rPr lang="en-US" altLang="en-US" sz="2000" dirty="0">
                  <a:solidFill>
                    <a:schemeClr val="bg1"/>
                  </a:solidFill>
                  <a:latin typeface="+mn-lt"/>
                  <a:cs typeface="Arial" panose="020B0604020202020204" pitchFamily="34" charset="0"/>
                </a:rPr>
                <a:t>Fostering Collaboration</a:t>
              </a:r>
            </a:p>
          </p:txBody>
        </p:sp>
        <p:sp>
          <p:nvSpPr>
            <p:cNvPr id="33" name="Text Box 27">
              <a:extLst>
                <a:ext uri="{FF2B5EF4-FFF2-40B4-BE49-F238E27FC236}">
                  <a16:creationId xmlns:a16="http://schemas.microsoft.com/office/drawing/2014/main" id="{7D352F8E-A133-4554-BD7F-73780DD98294}"/>
                </a:ext>
              </a:extLst>
            </p:cNvPr>
            <p:cNvSpPr txBox="1">
              <a:spLocks/>
            </p:cNvSpPr>
            <p:nvPr/>
          </p:nvSpPr>
          <p:spPr bwMode="auto">
            <a:xfrm>
              <a:off x="5016191" y="1024659"/>
              <a:ext cx="1062719" cy="352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nchorCtr="0">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defRPr/>
              </a:pPr>
              <a:r>
                <a:rPr lang="en-US" altLang="en-US" sz="2000" dirty="0">
                  <a:solidFill>
                    <a:schemeClr val="bg1"/>
                  </a:solidFill>
                  <a:latin typeface="+mn-lt"/>
                  <a:cs typeface="Arial" panose="020B0604020202020204" pitchFamily="34" charset="0"/>
                </a:rPr>
                <a:t>Measuring</a:t>
              </a:r>
              <a:r>
                <a:rPr lang="en-US" altLang="en-US" sz="2000" dirty="0">
                  <a:solidFill>
                    <a:schemeClr val="tx2">
                      <a:lumMod val="65000"/>
                      <a:lumOff val="35000"/>
                    </a:schemeClr>
                  </a:solidFill>
                  <a:latin typeface="+mn-lt"/>
                  <a:cs typeface="Arial" panose="020B0604020202020204" pitchFamily="34" charset="0"/>
                </a:rPr>
                <a:t> </a:t>
              </a:r>
              <a:r>
                <a:rPr lang="en-US" altLang="en-US" sz="2000" dirty="0">
                  <a:solidFill>
                    <a:schemeClr val="bg1"/>
                  </a:solidFill>
                  <a:latin typeface="+mn-lt"/>
                  <a:cs typeface="Arial" panose="020B0604020202020204" pitchFamily="34" charset="0"/>
                </a:rPr>
                <a:t>Success    </a:t>
              </a:r>
              <a:r>
                <a:rPr lang="en-US" altLang="en-US" sz="2000" dirty="0">
                  <a:solidFill>
                    <a:schemeClr val="tx2">
                      <a:lumMod val="65000"/>
                      <a:lumOff val="35000"/>
                    </a:schemeClr>
                  </a:solidFill>
                  <a:latin typeface="+mn-lt"/>
                  <a:cs typeface="Arial" panose="020B0604020202020204" pitchFamily="34" charset="0"/>
                </a:rPr>
                <a:t>                                             </a:t>
              </a:r>
            </a:p>
          </p:txBody>
        </p:sp>
        <p:cxnSp>
          <p:nvCxnSpPr>
            <p:cNvPr id="35" name="Straight Arrow Connector 34">
              <a:extLst>
                <a:ext uri="{FF2B5EF4-FFF2-40B4-BE49-F238E27FC236}">
                  <a16:creationId xmlns:a16="http://schemas.microsoft.com/office/drawing/2014/main" id="{39B83AB5-E68A-47C8-9F67-35DEB74A9103}"/>
                </a:ext>
              </a:extLst>
            </p:cNvPr>
            <p:cNvCxnSpPr>
              <a:cxnSpLocks/>
            </p:cNvCxnSpPr>
            <p:nvPr/>
          </p:nvCxnSpPr>
          <p:spPr>
            <a:xfrm flipV="1">
              <a:off x="2453295" y="1216183"/>
              <a:ext cx="367795" cy="3"/>
            </a:xfrm>
            <a:prstGeom prst="straightConnector1">
              <a:avLst/>
            </a:prstGeom>
            <a:ln w="95250" cmpd="sng">
              <a:solidFill>
                <a:srgbClr val="446CA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66F04B7-1B17-4288-9F0F-F037386CA506}"/>
                </a:ext>
              </a:extLst>
            </p:cNvPr>
            <p:cNvCxnSpPr>
              <a:cxnSpLocks/>
            </p:cNvCxnSpPr>
            <p:nvPr/>
          </p:nvCxnSpPr>
          <p:spPr>
            <a:xfrm flipV="1">
              <a:off x="4388102" y="1201093"/>
              <a:ext cx="367795" cy="3"/>
            </a:xfrm>
            <a:prstGeom prst="straightConnector1">
              <a:avLst/>
            </a:prstGeom>
            <a:ln w="95250" cmpd="sng">
              <a:solidFill>
                <a:srgbClr val="446CA9"/>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54" name="TextBox 8">
            <a:extLst>
              <a:ext uri="{FF2B5EF4-FFF2-40B4-BE49-F238E27FC236}">
                <a16:creationId xmlns:a16="http://schemas.microsoft.com/office/drawing/2014/main" id="{269CA2A6-72A0-4B39-97A9-5B580A4BB2AC}"/>
              </a:ext>
            </a:extLst>
          </p:cNvPr>
          <p:cNvSpPr txBox="1">
            <a:spLocks noChangeArrowheads="1"/>
          </p:cNvSpPr>
          <p:nvPr/>
        </p:nvSpPr>
        <p:spPr bwMode="auto">
          <a:xfrm>
            <a:off x="1808140" y="3633772"/>
            <a:ext cx="2812303" cy="226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457200" indent="-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234950" indent="-234950">
              <a:buClr>
                <a:schemeClr val="accent2">
                  <a:lumMod val="75000"/>
                </a:schemeClr>
              </a:buClr>
              <a:buFont typeface="Arial" panose="020B0604020202020204" pitchFamily="34" charset="0"/>
              <a:buChar char="•"/>
              <a:defRPr/>
            </a:pPr>
            <a:r>
              <a:rPr lang="en-US" altLang="x-none" sz="1800" dirty="0">
                <a:solidFill>
                  <a:schemeClr val="accent2">
                    <a:lumMod val="75000"/>
                  </a:schemeClr>
                </a:solidFill>
                <a:latin typeface="+mn-lt"/>
                <a:ea typeface="Arial" charset="0"/>
                <a:cs typeface="Arial" charset="0"/>
              </a:rPr>
              <a:t>Strategy-first approach</a:t>
            </a:r>
          </a:p>
          <a:p>
            <a:pPr marL="234950" indent="-234950">
              <a:buClr>
                <a:schemeClr val="accent2">
                  <a:lumMod val="75000"/>
                </a:schemeClr>
              </a:buClr>
              <a:buFont typeface="Arial" panose="020B0604020202020204" pitchFamily="34" charset="0"/>
              <a:buChar char="•"/>
              <a:defRPr/>
            </a:pPr>
            <a:r>
              <a:rPr lang="en-US" altLang="x-none" sz="1800" dirty="0">
                <a:solidFill>
                  <a:schemeClr val="accent2">
                    <a:lumMod val="75000"/>
                  </a:schemeClr>
                </a:solidFill>
                <a:latin typeface="+mn-lt"/>
                <a:ea typeface="Arial" charset="0"/>
                <a:cs typeface="Arial" charset="0"/>
              </a:rPr>
              <a:t>Enterprise-wide support of IT initiatives</a:t>
            </a:r>
          </a:p>
        </p:txBody>
      </p:sp>
      <p:sp>
        <p:nvSpPr>
          <p:cNvPr id="55" name="TextBox 8">
            <a:extLst>
              <a:ext uri="{FF2B5EF4-FFF2-40B4-BE49-F238E27FC236}">
                <a16:creationId xmlns:a16="http://schemas.microsoft.com/office/drawing/2014/main" id="{E5289D78-56CD-4792-8C13-63FADE0F52F9}"/>
              </a:ext>
            </a:extLst>
          </p:cNvPr>
          <p:cNvSpPr txBox="1">
            <a:spLocks noChangeArrowheads="1"/>
          </p:cNvSpPr>
          <p:nvPr/>
        </p:nvSpPr>
        <p:spPr bwMode="auto">
          <a:xfrm>
            <a:off x="4863391" y="3648878"/>
            <a:ext cx="2812303" cy="226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marL="457200" indent="-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234950" indent="-234950">
              <a:buClr>
                <a:schemeClr val="accent2">
                  <a:lumMod val="75000"/>
                </a:schemeClr>
              </a:buClr>
              <a:buFont typeface="Arial" panose="020B0604020202020204" pitchFamily="34" charset="0"/>
              <a:buChar char="•"/>
              <a:defRPr/>
            </a:pPr>
            <a:r>
              <a:rPr lang="en-US" altLang="x-none" sz="1800" dirty="0">
                <a:solidFill>
                  <a:schemeClr val="accent2">
                    <a:lumMod val="75000"/>
                  </a:schemeClr>
                </a:solidFill>
                <a:latin typeface="+mn-lt"/>
                <a:ea typeface="Arial" charset="0"/>
                <a:cs typeface="Arial"/>
              </a:rPr>
              <a:t>Examples of effective stakeholder engagement</a:t>
            </a:r>
            <a:endParaRPr lang="en-US" altLang="x-none" sz="1800" dirty="0">
              <a:solidFill>
                <a:schemeClr val="accent2">
                  <a:lumMod val="75000"/>
                </a:schemeClr>
              </a:solidFill>
              <a:latin typeface="+mn-lt"/>
              <a:ea typeface="Arial" charset="0"/>
              <a:cs typeface="Arial" charset="0"/>
            </a:endParaRPr>
          </a:p>
          <a:p>
            <a:pPr marL="234950" indent="-234950">
              <a:buClr>
                <a:schemeClr val="accent2">
                  <a:lumMod val="75000"/>
                </a:schemeClr>
              </a:buClr>
              <a:buFont typeface="Arial" panose="020B0604020202020204" pitchFamily="34" charset="0"/>
              <a:buChar char="•"/>
              <a:defRPr/>
            </a:pPr>
            <a:r>
              <a:rPr lang="en-US" altLang="x-none" sz="1800" dirty="0">
                <a:solidFill>
                  <a:schemeClr val="accent2">
                    <a:lumMod val="75000"/>
                  </a:schemeClr>
                </a:solidFill>
                <a:latin typeface="+mn-lt"/>
                <a:ea typeface="Arial" charset="0"/>
                <a:cs typeface="Arial"/>
              </a:rPr>
              <a:t>"Units uniting"</a:t>
            </a:r>
            <a:endParaRPr lang="en-US" altLang="x-none" sz="1800" dirty="0">
              <a:solidFill>
                <a:schemeClr val="accent2">
                  <a:lumMod val="75000"/>
                </a:schemeClr>
              </a:solidFill>
              <a:latin typeface="+mn-lt"/>
              <a:ea typeface="Arial" charset="0"/>
              <a:cs typeface="Arial" charset="0"/>
            </a:endParaRPr>
          </a:p>
        </p:txBody>
      </p:sp>
      <p:sp>
        <p:nvSpPr>
          <p:cNvPr id="56" name="TextBox 8">
            <a:extLst>
              <a:ext uri="{FF2B5EF4-FFF2-40B4-BE49-F238E27FC236}">
                <a16:creationId xmlns:a16="http://schemas.microsoft.com/office/drawing/2014/main" id="{DE8ACDBF-C199-4DC5-A9BE-EE94C0E7A33E}"/>
              </a:ext>
            </a:extLst>
          </p:cNvPr>
          <p:cNvSpPr txBox="1">
            <a:spLocks noChangeArrowheads="1"/>
          </p:cNvSpPr>
          <p:nvPr/>
        </p:nvSpPr>
        <p:spPr bwMode="auto">
          <a:xfrm>
            <a:off x="7925270" y="3633771"/>
            <a:ext cx="2812303" cy="226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457200" indent="-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234950" indent="-234950">
              <a:buClr>
                <a:schemeClr val="accent2">
                  <a:lumMod val="75000"/>
                </a:schemeClr>
              </a:buClr>
              <a:buFont typeface="Arial" panose="020B0604020202020204" pitchFamily="34" charset="0"/>
              <a:buChar char="•"/>
              <a:defRPr/>
            </a:pPr>
            <a:r>
              <a:rPr lang="en-US" altLang="x-none" sz="1800" dirty="0">
                <a:solidFill>
                  <a:schemeClr val="accent2">
                    <a:lumMod val="75000"/>
                  </a:schemeClr>
                </a:solidFill>
                <a:latin typeface="+mn-lt"/>
                <a:ea typeface="Arial" charset="0"/>
                <a:cs typeface="Arial" charset="0"/>
              </a:rPr>
              <a:t>Importance of quantifiable metrics for continued success</a:t>
            </a:r>
            <a:endParaRPr lang="en-US" altLang="x-none" sz="1800" b="0" dirty="0">
              <a:solidFill>
                <a:schemeClr val="tx2">
                  <a:lumMod val="75000"/>
                  <a:lumOff val="25000"/>
                </a:schemeClr>
              </a:solidFill>
              <a:latin typeface="Arial" charset="0"/>
              <a:ea typeface="Arial" charset="0"/>
              <a:cs typeface="Arial" charset="0"/>
            </a:endParaRPr>
          </a:p>
        </p:txBody>
      </p:sp>
      <p:sp>
        <p:nvSpPr>
          <p:cNvPr id="17" name="Text Placeholder 2">
            <a:extLst>
              <a:ext uri="{FF2B5EF4-FFF2-40B4-BE49-F238E27FC236}">
                <a16:creationId xmlns:a16="http://schemas.microsoft.com/office/drawing/2014/main" id="{B485B223-4E71-4341-8BEE-54C3D26607CA}"/>
              </a:ext>
            </a:extLst>
          </p:cNvPr>
          <p:cNvSpPr txBox="1">
            <a:spLocks/>
          </p:cNvSpPr>
          <p:nvPr/>
        </p:nvSpPr>
        <p:spPr>
          <a:xfrm>
            <a:off x="1808141" y="5613297"/>
            <a:ext cx="8730320" cy="9458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000" b="1" dirty="0">
                <a:solidFill>
                  <a:srgbClr val="C55A11"/>
                </a:solidFill>
              </a:rPr>
              <a:t>Aggregate, share, and utilize information across the University to deepen relationships and improve the experiences constituents have with Gonzaga, no matter what stage of the lifecycle they are in.</a:t>
            </a:r>
          </a:p>
        </p:txBody>
      </p:sp>
      <p:sp>
        <p:nvSpPr>
          <p:cNvPr id="18" name="Title 1">
            <a:extLst>
              <a:ext uri="{FF2B5EF4-FFF2-40B4-BE49-F238E27FC236}">
                <a16:creationId xmlns:a16="http://schemas.microsoft.com/office/drawing/2014/main" id="{7DD9BDA8-B68D-45C7-9CC1-875AC146F4CC}"/>
              </a:ext>
            </a:extLst>
          </p:cNvPr>
          <p:cNvSpPr txBox="1">
            <a:spLocks/>
          </p:cNvSpPr>
          <p:nvPr/>
        </p:nvSpPr>
        <p:spPr>
          <a:xfrm>
            <a:off x="838200" y="46419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accent2">
                    <a:lumMod val="20000"/>
                    <a:lumOff val="80000"/>
                  </a:schemeClr>
                </a:solidFill>
                <a:latin typeface="+mj-lt"/>
                <a:ea typeface="+mj-ea"/>
                <a:cs typeface="+mj-cs"/>
              </a:defRPr>
            </a:lvl1pPr>
          </a:lstStyle>
          <a:p>
            <a:r>
              <a:rPr lang="en-US" sz="4400" dirty="0">
                <a:solidFill>
                  <a:srgbClr val="446CA9"/>
                </a:solidFill>
              </a:rPr>
              <a:t>Gonzaga’s Enterprise CRM Objective</a:t>
            </a:r>
          </a:p>
        </p:txBody>
      </p:sp>
    </p:spTree>
    <p:extLst>
      <p:ext uri="{BB962C8B-B14F-4D97-AF65-F5344CB8AC3E}">
        <p14:creationId xmlns:p14="http://schemas.microsoft.com/office/powerpoint/2010/main" val="427294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19E44EC-B619-498D-8851-7B253CF45BF3}"/>
              </a:ext>
            </a:extLst>
          </p:cNvPr>
          <p:cNvSpPr txBox="1">
            <a:spLocks/>
          </p:cNvSpPr>
          <p:nvPr/>
        </p:nvSpPr>
        <p:spPr>
          <a:xfrm>
            <a:off x="558895" y="5854496"/>
            <a:ext cx="8247888" cy="9458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spcBef>
                <a:spcPts val="0"/>
              </a:spcBef>
            </a:pPr>
            <a:endParaRPr lang="en-US" i="1" dirty="0">
              <a:solidFill>
                <a:schemeClr val="bg1"/>
              </a:solidFill>
            </a:endParaRPr>
          </a:p>
        </p:txBody>
      </p:sp>
      <p:sp>
        <p:nvSpPr>
          <p:cNvPr id="6" name="Text Placeholder 2">
            <a:extLst>
              <a:ext uri="{FF2B5EF4-FFF2-40B4-BE49-F238E27FC236}">
                <a16:creationId xmlns:a16="http://schemas.microsoft.com/office/drawing/2014/main" id="{4EA9AED3-C29E-4A68-9F48-BA46BC625728}"/>
              </a:ext>
            </a:extLst>
          </p:cNvPr>
          <p:cNvSpPr txBox="1">
            <a:spLocks/>
          </p:cNvSpPr>
          <p:nvPr/>
        </p:nvSpPr>
        <p:spPr>
          <a:xfrm>
            <a:off x="6736080" y="3611880"/>
            <a:ext cx="4945380" cy="9458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spcBef>
                <a:spcPts val="0"/>
              </a:spcBef>
            </a:pPr>
            <a:endParaRPr lang="en-US" i="1" dirty="0">
              <a:solidFill>
                <a:schemeClr val="bg1"/>
              </a:solidFill>
            </a:endParaRPr>
          </a:p>
        </p:txBody>
      </p:sp>
      <p:sp>
        <p:nvSpPr>
          <p:cNvPr id="13" name="Title 1">
            <a:extLst>
              <a:ext uri="{FF2B5EF4-FFF2-40B4-BE49-F238E27FC236}">
                <a16:creationId xmlns:a16="http://schemas.microsoft.com/office/drawing/2014/main" id="{2EE40887-4BEC-49F9-ACAB-35FD8071AE19}"/>
              </a:ext>
            </a:extLst>
          </p:cNvPr>
          <p:cNvSpPr txBox="1">
            <a:spLocks/>
          </p:cNvSpPr>
          <p:nvPr/>
        </p:nvSpPr>
        <p:spPr>
          <a:xfrm>
            <a:off x="838200" y="6595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accent2">
                    <a:lumMod val="20000"/>
                    <a:lumOff val="80000"/>
                  </a:schemeClr>
                </a:solidFill>
                <a:latin typeface="+mj-lt"/>
                <a:ea typeface="+mj-ea"/>
                <a:cs typeface="+mj-cs"/>
              </a:defRPr>
            </a:lvl1pPr>
          </a:lstStyle>
          <a:p>
            <a:pPr algn="ctr"/>
            <a:r>
              <a:rPr lang="en-US" sz="4400" dirty="0">
                <a:solidFill>
                  <a:schemeClr val="bg1"/>
                </a:solidFill>
              </a:rPr>
              <a:t>Questions</a:t>
            </a:r>
          </a:p>
        </p:txBody>
      </p:sp>
      <p:sp>
        <p:nvSpPr>
          <p:cNvPr id="14" name="Text Placeholder 2">
            <a:extLst>
              <a:ext uri="{FF2B5EF4-FFF2-40B4-BE49-F238E27FC236}">
                <a16:creationId xmlns:a16="http://schemas.microsoft.com/office/drawing/2014/main" id="{F2FD5BFC-1841-408F-B79C-0E9F0D90FE20}"/>
              </a:ext>
            </a:extLst>
          </p:cNvPr>
          <p:cNvSpPr txBox="1">
            <a:spLocks/>
          </p:cNvSpPr>
          <p:nvPr/>
        </p:nvSpPr>
        <p:spPr>
          <a:xfrm>
            <a:off x="673194" y="1687645"/>
            <a:ext cx="10916826" cy="3524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nSpc>
                <a:spcPct val="100000"/>
              </a:lnSpc>
              <a:spcBef>
                <a:spcPts val="0"/>
              </a:spcBef>
              <a:buFont typeface="Arial" panose="020B0604020202020204" pitchFamily="34" charset="0"/>
              <a:buChar char="•"/>
            </a:pPr>
            <a:endParaRPr lang="en-US" dirty="0">
              <a:solidFill>
                <a:schemeClr val="bg1"/>
              </a:solidFill>
            </a:endParaRPr>
          </a:p>
          <a:p>
            <a:pPr marL="342900" indent="-342900">
              <a:lnSpc>
                <a:spcPct val="100000"/>
              </a:lnSpc>
              <a:spcBef>
                <a:spcPts val="0"/>
              </a:spcBef>
              <a:buFont typeface="Arial" panose="020B0604020202020204" pitchFamily="34" charset="0"/>
              <a:buChar char="•"/>
            </a:pPr>
            <a:r>
              <a:rPr lang="en-US" dirty="0">
                <a:solidFill>
                  <a:schemeClr val="bg1"/>
                </a:solidFill>
              </a:rPr>
              <a:t>With a show of hands, how many of you are currently planning for or in-the-midst of an enterprise-wide technology initiative? </a:t>
            </a:r>
            <a:r>
              <a:rPr lang="en-US" sz="2400" dirty="0">
                <a:solidFill>
                  <a:schemeClr val="bg1"/>
                </a:solidFill>
              </a:rPr>
              <a:t>If you’re in one currently, at what stage?</a:t>
            </a:r>
          </a:p>
          <a:p>
            <a:pPr>
              <a:lnSpc>
                <a:spcPct val="100000"/>
              </a:lnSpc>
              <a:spcBef>
                <a:spcPts val="0"/>
              </a:spcBef>
            </a:pPr>
            <a:endParaRPr lang="en-US" dirty="0">
              <a:solidFill>
                <a:schemeClr val="bg1"/>
              </a:solidFill>
            </a:endParaRPr>
          </a:p>
          <a:p>
            <a:pPr marL="342900" indent="-342900">
              <a:lnSpc>
                <a:spcPct val="100000"/>
              </a:lnSpc>
              <a:spcBef>
                <a:spcPts val="0"/>
              </a:spcBef>
              <a:buFont typeface="Arial" panose="020B0604020202020204" pitchFamily="34" charset="0"/>
              <a:buChar char="•"/>
            </a:pPr>
            <a:r>
              <a:rPr lang="en-US" dirty="0">
                <a:solidFill>
                  <a:schemeClr val="bg1"/>
                </a:solidFill>
              </a:rPr>
              <a:t>What word or phrase comes to mind when you think of enterprise-wide technology initiatives?</a:t>
            </a:r>
          </a:p>
          <a:p>
            <a:pPr marL="342900" indent="-342900">
              <a:lnSpc>
                <a:spcPct val="100000"/>
              </a:lnSpc>
              <a:spcBef>
                <a:spcPts val="0"/>
              </a:spcBef>
              <a:buFont typeface="Arial" panose="020B0604020202020204" pitchFamily="34" charset="0"/>
              <a:buChar char="•"/>
            </a:pPr>
            <a:endParaRPr lang="en-US" dirty="0">
              <a:solidFill>
                <a:schemeClr val="bg1"/>
              </a:solidFill>
            </a:endParaRPr>
          </a:p>
          <a:p>
            <a:pPr marL="342900" indent="-342900">
              <a:lnSpc>
                <a:spcPct val="100000"/>
              </a:lnSpc>
              <a:spcBef>
                <a:spcPts val="0"/>
              </a:spcBef>
              <a:buFont typeface="Arial" panose="020B0604020202020204" pitchFamily="34" charset="0"/>
              <a:buChar char="•"/>
            </a:pPr>
            <a:r>
              <a:rPr lang="en-US" dirty="0">
                <a:solidFill>
                  <a:schemeClr val="bg1"/>
                </a:solidFill>
              </a:rPr>
              <a:t>What are critical success factors of enterprise-wide technology initiatives?</a:t>
            </a:r>
          </a:p>
          <a:p>
            <a:pPr marL="342900" indent="-342900">
              <a:lnSpc>
                <a:spcPct val="100000"/>
              </a:lnSpc>
              <a:spcBef>
                <a:spcPts val="0"/>
              </a:spcBef>
              <a:buFont typeface="Arial" panose="020B0604020202020204" pitchFamily="34" charset="0"/>
              <a:buChar char="•"/>
            </a:pPr>
            <a:endParaRPr lang="en-US" i="1" dirty="0">
              <a:solidFill>
                <a:schemeClr val="bg1"/>
              </a:solidFill>
            </a:endParaRPr>
          </a:p>
        </p:txBody>
      </p:sp>
    </p:spTree>
    <p:extLst>
      <p:ext uri="{BB962C8B-B14F-4D97-AF65-F5344CB8AC3E}">
        <p14:creationId xmlns:p14="http://schemas.microsoft.com/office/powerpoint/2010/main" val="208528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838200" y="365125"/>
            <a:ext cx="10515600" cy="1325563"/>
          </a:xfrm>
        </p:spPr>
        <p:txBody>
          <a:bodyPr/>
          <a:lstStyle/>
          <a:p>
            <a:r>
              <a:rPr lang="en-US" dirty="0"/>
              <a:t>Strategy-First Approach</a:t>
            </a:r>
          </a:p>
        </p:txBody>
      </p:sp>
      <p:grpSp>
        <p:nvGrpSpPr>
          <p:cNvPr id="37" name="Group 36">
            <a:extLst>
              <a:ext uri="{FF2B5EF4-FFF2-40B4-BE49-F238E27FC236}">
                <a16:creationId xmlns:a16="http://schemas.microsoft.com/office/drawing/2014/main" id="{55FABD86-323C-48A7-B714-B00EBA2DC693}"/>
              </a:ext>
            </a:extLst>
          </p:cNvPr>
          <p:cNvGrpSpPr>
            <a:grpSpLocks noChangeAspect="1"/>
          </p:cNvGrpSpPr>
          <p:nvPr/>
        </p:nvGrpSpPr>
        <p:grpSpPr>
          <a:xfrm>
            <a:off x="3180807" y="1447088"/>
            <a:ext cx="5830386" cy="5045787"/>
            <a:chOff x="2575829" y="983108"/>
            <a:chExt cx="3665314" cy="3172070"/>
          </a:xfrm>
        </p:grpSpPr>
        <p:sp>
          <p:nvSpPr>
            <p:cNvPr id="5" name="Freeform 49">
              <a:extLst>
                <a:ext uri="{FF2B5EF4-FFF2-40B4-BE49-F238E27FC236}">
                  <a16:creationId xmlns:a16="http://schemas.microsoft.com/office/drawing/2014/main" id="{4D329FD0-31FB-4C44-A40A-5CCC162AF9CF}"/>
                </a:ext>
              </a:extLst>
            </p:cNvPr>
            <p:cNvSpPr/>
            <p:nvPr/>
          </p:nvSpPr>
          <p:spPr>
            <a:xfrm>
              <a:off x="3832017" y="983108"/>
              <a:ext cx="1152941" cy="997788"/>
            </a:xfrm>
            <a:custGeom>
              <a:avLst/>
              <a:gdLst>
                <a:gd name="connsiteX0" fmla="*/ 576470 w 1152941"/>
                <a:gd name="connsiteY0" fmla="*/ 0 h 997788"/>
                <a:gd name="connsiteX1" fmla="*/ 1152941 w 1152941"/>
                <a:gd name="connsiteY1" fmla="*/ 997788 h 997788"/>
                <a:gd name="connsiteX2" fmla="*/ 0 w 1152941"/>
                <a:gd name="connsiteY2" fmla="*/ 997788 h 997788"/>
                <a:gd name="connsiteX3" fmla="*/ 576470 w 1152941"/>
                <a:gd name="connsiteY3" fmla="*/ 0 h 997788"/>
              </a:gdLst>
              <a:ahLst/>
              <a:cxnLst>
                <a:cxn ang="0">
                  <a:pos x="connsiteX0" y="connsiteY0"/>
                </a:cxn>
                <a:cxn ang="0">
                  <a:pos x="connsiteX1" y="connsiteY1"/>
                </a:cxn>
                <a:cxn ang="0">
                  <a:pos x="connsiteX2" y="connsiteY2"/>
                </a:cxn>
                <a:cxn ang="0">
                  <a:pos x="connsiteX3" y="connsiteY3"/>
                </a:cxn>
              </a:cxnLst>
              <a:rect l="l" t="t" r="r" b="b"/>
              <a:pathLst>
                <a:path w="1152941" h="997788">
                  <a:moveTo>
                    <a:pt x="576470" y="0"/>
                  </a:moveTo>
                  <a:lnTo>
                    <a:pt x="1152941" y="997788"/>
                  </a:lnTo>
                  <a:lnTo>
                    <a:pt x="0" y="997788"/>
                  </a:lnTo>
                  <a:lnTo>
                    <a:pt x="576470" y="0"/>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9C46002-794A-4A1F-B889-7782A0FDE4FD}"/>
                </a:ext>
              </a:extLst>
            </p:cNvPr>
            <p:cNvSpPr txBox="1"/>
            <p:nvPr/>
          </p:nvSpPr>
          <p:spPr>
            <a:xfrm>
              <a:off x="4008386" y="1492984"/>
              <a:ext cx="790924" cy="345788"/>
            </a:xfrm>
            <a:prstGeom prst="rect">
              <a:avLst/>
            </a:prstGeom>
            <a:noFill/>
          </p:spPr>
          <p:txBody>
            <a:bodyPr wrap="square" rtlCol="0" anchor="ctr" anchorCtr="0">
              <a:noAutofit/>
            </a:bodyPr>
            <a:lstStyle/>
            <a:p>
              <a:pPr algn="ctr"/>
              <a:r>
                <a:rPr lang="en-US" b="1" dirty="0">
                  <a:solidFill>
                    <a:schemeClr val="bg1"/>
                  </a:solidFill>
                </a:rPr>
                <a:t>GU</a:t>
              </a:r>
            </a:p>
            <a:p>
              <a:pPr algn="ctr"/>
              <a:r>
                <a:rPr lang="en-US" b="1" dirty="0">
                  <a:solidFill>
                    <a:schemeClr val="bg1"/>
                  </a:solidFill>
                </a:rPr>
                <a:t>Strategic Plan</a:t>
              </a:r>
            </a:p>
          </p:txBody>
        </p:sp>
        <p:sp>
          <p:nvSpPr>
            <p:cNvPr id="7" name="TextBox 6">
              <a:extLst>
                <a:ext uri="{FF2B5EF4-FFF2-40B4-BE49-F238E27FC236}">
                  <a16:creationId xmlns:a16="http://schemas.microsoft.com/office/drawing/2014/main" id="{60C18C69-1741-4736-A330-3210CDEB63FB}"/>
                </a:ext>
              </a:extLst>
            </p:cNvPr>
            <p:cNvSpPr txBox="1"/>
            <p:nvPr/>
          </p:nvSpPr>
          <p:spPr>
            <a:xfrm>
              <a:off x="4027274" y="2396248"/>
              <a:ext cx="790924" cy="345788"/>
            </a:xfrm>
            <a:prstGeom prst="rect">
              <a:avLst/>
            </a:prstGeom>
            <a:noFill/>
          </p:spPr>
          <p:txBody>
            <a:bodyPr wrap="square" rtlCol="0" anchor="ctr" anchorCtr="0">
              <a:noAutofit/>
            </a:bodyPr>
            <a:lstStyle/>
            <a:p>
              <a:pPr algn="ctr"/>
              <a:r>
                <a:rPr lang="en-US" sz="1200" b="1" dirty="0">
                  <a:solidFill>
                    <a:schemeClr val="bg1"/>
                  </a:solidFill>
                </a:rPr>
                <a:t>TITLE</a:t>
              </a:r>
            </a:p>
          </p:txBody>
        </p:sp>
        <p:sp>
          <p:nvSpPr>
            <p:cNvPr id="8" name="TextBox 7">
              <a:extLst>
                <a:ext uri="{FF2B5EF4-FFF2-40B4-BE49-F238E27FC236}">
                  <a16:creationId xmlns:a16="http://schemas.microsoft.com/office/drawing/2014/main" id="{3656CAD6-D96B-4BB4-933D-2631FA09A872}"/>
                </a:ext>
              </a:extLst>
            </p:cNvPr>
            <p:cNvSpPr txBox="1"/>
            <p:nvPr/>
          </p:nvSpPr>
          <p:spPr>
            <a:xfrm>
              <a:off x="4027274" y="3483388"/>
              <a:ext cx="790924" cy="345788"/>
            </a:xfrm>
            <a:prstGeom prst="rect">
              <a:avLst/>
            </a:prstGeom>
            <a:noFill/>
          </p:spPr>
          <p:txBody>
            <a:bodyPr wrap="square" rtlCol="0" anchor="ctr" anchorCtr="0">
              <a:noAutofit/>
            </a:bodyPr>
            <a:lstStyle/>
            <a:p>
              <a:pPr algn="ctr"/>
              <a:r>
                <a:rPr lang="en-US" sz="1200" b="1" dirty="0">
                  <a:solidFill>
                    <a:schemeClr val="bg1"/>
                  </a:solidFill>
                </a:rPr>
                <a:t>TITLE</a:t>
              </a:r>
            </a:p>
          </p:txBody>
        </p:sp>
        <p:sp>
          <p:nvSpPr>
            <p:cNvPr id="21" name="Freeform 40">
              <a:extLst>
                <a:ext uri="{FF2B5EF4-FFF2-40B4-BE49-F238E27FC236}">
                  <a16:creationId xmlns:a16="http://schemas.microsoft.com/office/drawing/2014/main" id="{2E0ACB80-6DC2-47C4-9419-C07D97E8B1C4}"/>
                </a:ext>
              </a:extLst>
            </p:cNvPr>
            <p:cNvSpPr/>
            <p:nvPr/>
          </p:nvSpPr>
          <p:spPr>
            <a:xfrm rot="5400000">
              <a:off x="3286828" y="1987342"/>
              <a:ext cx="997788" cy="1163602"/>
            </a:xfrm>
            <a:custGeom>
              <a:avLst/>
              <a:gdLst>
                <a:gd name="connsiteX0" fmla="*/ 0 w 997788"/>
                <a:gd name="connsiteY0" fmla="*/ 587131 h 1163602"/>
                <a:gd name="connsiteX1" fmla="*/ 0 w 997788"/>
                <a:gd name="connsiteY1" fmla="*/ 0 h 1163602"/>
                <a:gd name="connsiteX2" fmla="*/ 997788 w 997788"/>
                <a:gd name="connsiteY2" fmla="*/ 0 h 1163602"/>
                <a:gd name="connsiteX3" fmla="*/ 997787 w 997788"/>
                <a:gd name="connsiteY3" fmla="*/ 1163602 h 1163602"/>
                <a:gd name="connsiteX4" fmla="*/ 0 w 997788"/>
                <a:gd name="connsiteY4" fmla="*/ 587131 h 116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788" h="1163602">
                  <a:moveTo>
                    <a:pt x="0" y="587131"/>
                  </a:moveTo>
                  <a:lnTo>
                    <a:pt x="0" y="0"/>
                  </a:lnTo>
                  <a:lnTo>
                    <a:pt x="997788" y="0"/>
                  </a:lnTo>
                  <a:lnTo>
                    <a:pt x="997787" y="1163602"/>
                  </a:lnTo>
                  <a:lnTo>
                    <a:pt x="0" y="587131"/>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reeform 39">
              <a:extLst>
                <a:ext uri="{FF2B5EF4-FFF2-40B4-BE49-F238E27FC236}">
                  <a16:creationId xmlns:a16="http://schemas.microsoft.com/office/drawing/2014/main" id="{00BD53F7-6500-463A-8BCA-34FE809CA3E8}"/>
                </a:ext>
              </a:extLst>
            </p:cNvPr>
            <p:cNvSpPr/>
            <p:nvPr/>
          </p:nvSpPr>
          <p:spPr>
            <a:xfrm rot="5400000">
              <a:off x="4536069" y="1991056"/>
              <a:ext cx="997788" cy="1156174"/>
            </a:xfrm>
            <a:custGeom>
              <a:avLst/>
              <a:gdLst>
                <a:gd name="connsiteX0" fmla="*/ 0 w 997788"/>
                <a:gd name="connsiteY0" fmla="*/ 1156174 h 1156174"/>
                <a:gd name="connsiteX1" fmla="*/ 0 w 997788"/>
                <a:gd name="connsiteY1" fmla="*/ 576470 h 1156174"/>
                <a:gd name="connsiteX2" fmla="*/ 997788 w 997788"/>
                <a:gd name="connsiteY2" fmla="*/ 0 h 1156174"/>
                <a:gd name="connsiteX3" fmla="*/ 997788 w 997788"/>
                <a:gd name="connsiteY3" fmla="*/ 1156174 h 1156174"/>
                <a:gd name="connsiteX4" fmla="*/ 0 w 997788"/>
                <a:gd name="connsiteY4" fmla="*/ 1156174 h 1156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788" h="1156174">
                  <a:moveTo>
                    <a:pt x="0" y="1156174"/>
                  </a:moveTo>
                  <a:lnTo>
                    <a:pt x="0" y="576470"/>
                  </a:lnTo>
                  <a:lnTo>
                    <a:pt x="997788" y="0"/>
                  </a:lnTo>
                  <a:lnTo>
                    <a:pt x="997788" y="1156174"/>
                  </a:lnTo>
                  <a:lnTo>
                    <a:pt x="0" y="1156174"/>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37">
              <a:extLst>
                <a:ext uri="{FF2B5EF4-FFF2-40B4-BE49-F238E27FC236}">
                  <a16:creationId xmlns:a16="http://schemas.microsoft.com/office/drawing/2014/main" id="{C62FF388-E55E-4928-8950-22030CD879D2}"/>
                </a:ext>
              </a:extLst>
            </p:cNvPr>
            <p:cNvSpPr/>
            <p:nvPr/>
          </p:nvSpPr>
          <p:spPr>
            <a:xfrm rot="5400000">
              <a:off x="2972782" y="2760435"/>
              <a:ext cx="997789" cy="1791695"/>
            </a:xfrm>
            <a:custGeom>
              <a:avLst/>
              <a:gdLst>
                <a:gd name="connsiteX0" fmla="*/ 0 w 997789"/>
                <a:gd name="connsiteY0" fmla="*/ 1215225 h 1791695"/>
                <a:gd name="connsiteX1" fmla="*/ 1 w 997789"/>
                <a:gd name="connsiteY1" fmla="*/ 0 h 1791695"/>
                <a:gd name="connsiteX2" fmla="*/ 997789 w 997789"/>
                <a:gd name="connsiteY2" fmla="*/ 0 h 1791695"/>
                <a:gd name="connsiteX3" fmla="*/ 997789 w 997789"/>
                <a:gd name="connsiteY3" fmla="*/ 1791695 h 1791695"/>
                <a:gd name="connsiteX4" fmla="*/ 0 w 997789"/>
                <a:gd name="connsiteY4" fmla="*/ 1215225 h 1791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789" h="1791695">
                  <a:moveTo>
                    <a:pt x="0" y="1215225"/>
                  </a:moveTo>
                  <a:lnTo>
                    <a:pt x="1" y="0"/>
                  </a:lnTo>
                  <a:lnTo>
                    <a:pt x="997789" y="0"/>
                  </a:lnTo>
                  <a:lnTo>
                    <a:pt x="997789" y="1791695"/>
                  </a:lnTo>
                  <a:lnTo>
                    <a:pt x="0" y="1215225"/>
                  </a:lnTo>
                  <a:close/>
                </a:path>
              </a:pathLst>
            </a:cu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reeform 36">
              <a:extLst>
                <a:ext uri="{FF2B5EF4-FFF2-40B4-BE49-F238E27FC236}">
                  <a16:creationId xmlns:a16="http://schemas.microsoft.com/office/drawing/2014/main" id="{69A9A407-0C31-45E1-9227-CFDE6E290961}"/>
                </a:ext>
              </a:extLst>
            </p:cNvPr>
            <p:cNvSpPr/>
            <p:nvPr/>
          </p:nvSpPr>
          <p:spPr>
            <a:xfrm rot="5400000">
              <a:off x="4850116" y="2764150"/>
              <a:ext cx="997788" cy="1784267"/>
            </a:xfrm>
            <a:custGeom>
              <a:avLst/>
              <a:gdLst>
                <a:gd name="connsiteX0" fmla="*/ 0 w 997788"/>
                <a:gd name="connsiteY0" fmla="*/ 1784267 h 1784267"/>
                <a:gd name="connsiteX1" fmla="*/ 0 w 997788"/>
                <a:gd name="connsiteY1" fmla="*/ 576470 h 1784267"/>
                <a:gd name="connsiteX2" fmla="*/ 997788 w 997788"/>
                <a:gd name="connsiteY2" fmla="*/ 0 h 1784267"/>
                <a:gd name="connsiteX3" fmla="*/ 997788 w 997788"/>
                <a:gd name="connsiteY3" fmla="*/ 1784267 h 1784267"/>
                <a:gd name="connsiteX4" fmla="*/ 0 w 997788"/>
                <a:gd name="connsiteY4" fmla="*/ 1784267 h 178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788" h="1784267">
                  <a:moveTo>
                    <a:pt x="0" y="1784267"/>
                  </a:moveTo>
                  <a:lnTo>
                    <a:pt x="0" y="576470"/>
                  </a:lnTo>
                  <a:lnTo>
                    <a:pt x="997788" y="0"/>
                  </a:lnTo>
                  <a:lnTo>
                    <a:pt x="997788" y="1784267"/>
                  </a:lnTo>
                  <a:lnTo>
                    <a:pt x="0" y="1784267"/>
                  </a:lnTo>
                  <a:close/>
                </a:path>
              </a:pathLst>
            </a:cu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2C7AA43-1A02-4353-A89E-34FE9C33014D}"/>
                </a:ext>
              </a:extLst>
            </p:cNvPr>
            <p:cNvSpPr txBox="1"/>
            <p:nvPr/>
          </p:nvSpPr>
          <p:spPr>
            <a:xfrm>
              <a:off x="3362116" y="2422936"/>
              <a:ext cx="1152941" cy="476288"/>
            </a:xfrm>
            <a:prstGeom prst="rect">
              <a:avLst/>
            </a:prstGeom>
            <a:noFill/>
          </p:spPr>
          <p:txBody>
            <a:bodyPr wrap="square" rtlCol="0" anchor="ctr" anchorCtr="0">
              <a:noAutofit/>
            </a:bodyPr>
            <a:lstStyle/>
            <a:p>
              <a:pPr algn="ctr"/>
              <a:endParaRPr lang="en-US" b="1" dirty="0">
                <a:solidFill>
                  <a:schemeClr val="bg1"/>
                </a:solidFill>
              </a:endParaRPr>
            </a:p>
          </p:txBody>
        </p:sp>
      </p:grpSp>
      <p:sp>
        <p:nvSpPr>
          <p:cNvPr id="38" name="TextBox 37">
            <a:extLst>
              <a:ext uri="{FF2B5EF4-FFF2-40B4-BE49-F238E27FC236}">
                <a16:creationId xmlns:a16="http://schemas.microsoft.com/office/drawing/2014/main" id="{0F1D4FD3-3562-40DA-8E0A-9895881EF1DE}"/>
              </a:ext>
            </a:extLst>
          </p:cNvPr>
          <p:cNvSpPr txBox="1"/>
          <p:nvPr/>
        </p:nvSpPr>
        <p:spPr>
          <a:xfrm>
            <a:off x="5896426" y="3737411"/>
            <a:ext cx="1833974" cy="757628"/>
          </a:xfrm>
          <a:prstGeom prst="rect">
            <a:avLst/>
          </a:prstGeom>
          <a:noFill/>
        </p:spPr>
        <p:txBody>
          <a:bodyPr wrap="square" rtlCol="0" anchor="ctr" anchorCtr="0">
            <a:noAutofit/>
          </a:bodyPr>
          <a:lstStyle/>
          <a:p>
            <a:pPr algn="ctr"/>
            <a:r>
              <a:rPr lang="en-US" b="1" dirty="0">
                <a:solidFill>
                  <a:schemeClr val="bg1"/>
                </a:solidFill>
              </a:rPr>
              <a:t>Guiding Principles</a:t>
            </a:r>
          </a:p>
          <a:p>
            <a:pPr algn="ctr"/>
            <a:r>
              <a:rPr lang="en-US" b="1" dirty="0">
                <a:solidFill>
                  <a:schemeClr val="bg1"/>
                </a:solidFill>
              </a:rPr>
              <a:t>for CRM Selection</a:t>
            </a:r>
          </a:p>
          <a:p>
            <a:pPr algn="ctr"/>
            <a:endParaRPr lang="en-US" b="1" dirty="0">
              <a:solidFill>
                <a:schemeClr val="bg1"/>
              </a:solidFill>
            </a:endParaRPr>
          </a:p>
        </p:txBody>
      </p:sp>
      <p:sp>
        <p:nvSpPr>
          <p:cNvPr id="39" name="Shape 8716">
            <a:extLst>
              <a:ext uri="{FF2B5EF4-FFF2-40B4-BE49-F238E27FC236}">
                <a16:creationId xmlns:a16="http://schemas.microsoft.com/office/drawing/2014/main" id="{277B4E45-296B-4C9A-9EF3-7831308A0057}"/>
              </a:ext>
            </a:extLst>
          </p:cNvPr>
          <p:cNvSpPr/>
          <p:nvPr/>
        </p:nvSpPr>
        <p:spPr>
          <a:xfrm flipH="1">
            <a:off x="4417990" y="2499560"/>
            <a:ext cx="999108" cy="57823"/>
          </a:xfrm>
          <a:custGeom>
            <a:avLst/>
            <a:gdLst>
              <a:gd name="connsiteX0" fmla="*/ 0 w 10592"/>
              <a:gd name="connsiteY0" fmla="*/ 21600 h 21600"/>
              <a:gd name="connsiteX1" fmla="*/ 0 w 10592"/>
              <a:gd name="connsiteY1" fmla="*/ 0 h 21600"/>
              <a:gd name="connsiteX2" fmla="*/ 10592 w 10592"/>
              <a:gd name="connsiteY2" fmla="*/ 0 h 21600"/>
              <a:gd name="connsiteX0" fmla="*/ 0 w 10592"/>
              <a:gd name="connsiteY0" fmla="*/ 0 h 0"/>
              <a:gd name="connsiteX1" fmla="*/ 10592 w 10592"/>
              <a:gd name="connsiteY1" fmla="*/ 0 h 0"/>
            </a:gdLst>
            <a:ahLst/>
            <a:cxnLst>
              <a:cxn ang="0">
                <a:pos x="connsiteX0" y="connsiteY0"/>
              </a:cxn>
              <a:cxn ang="0">
                <a:pos x="connsiteX1" y="connsiteY1"/>
              </a:cxn>
            </a:cxnLst>
            <a:rect l="l" t="t" r="r" b="b"/>
            <a:pathLst>
              <a:path w="10592" extrusionOk="0">
                <a:moveTo>
                  <a:pt x="0" y="0"/>
                </a:moveTo>
                <a:lnTo>
                  <a:pt x="10592" y="0"/>
                </a:lnTo>
              </a:path>
            </a:pathLst>
          </a:custGeom>
          <a:ln w="12700">
            <a:solidFill>
              <a:schemeClr val="accent1">
                <a:lumMod val="75000"/>
                <a:alpha val="65000"/>
              </a:schemeClr>
            </a:solidFill>
            <a:custDash>
              <a:ds d="200000" sp="200000"/>
            </a:custDash>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dirty="0"/>
          </a:p>
        </p:txBody>
      </p:sp>
      <p:sp>
        <p:nvSpPr>
          <p:cNvPr id="40" name="Shape 8716">
            <a:extLst>
              <a:ext uri="{FF2B5EF4-FFF2-40B4-BE49-F238E27FC236}">
                <a16:creationId xmlns:a16="http://schemas.microsoft.com/office/drawing/2014/main" id="{526F659F-627E-472B-BD66-EC545115CC73}"/>
              </a:ext>
            </a:extLst>
          </p:cNvPr>
          <p:cNvSpPr/>
          <p:nvPr/>
        </p:nvSpPr>
        <p:spPr>
          <a:xfrm flipH="1">
            <a:off x="2839332" y="4172093"/>
            <a:ext cx="999108" cy="57823"/>
          </a:xfrm>
          <a:custGeom>
            <a:avLst/>
            <a:gdLst>
              <a:gd name="connsiteX0" fmla="*/ 0 w 10592"/>
              <a:gd name="connsiteY0" fmla="*/ 21600 h 21600"/>
              <a:gd name="connsiteX1" fmla="*/ 0 w 10592"/>
              <a:gd name="connsiteY1" fmla="*/ 0 h 21600"/>
              <a:gd name="connsiteX2" fmla="*/ 10592 w 10592"/>
              <a:gd name="connsiteY2" fmla="*/ 0 h 21600"/>
              <a:gd name="connsiteX0" fmla="*/ 0 w 10592"/>
              <a:gd name="connsiteY0" fmla="*/ 0 h 0"/>
              <a:gd name="connsiteX1" fmla="*/ 10592 w 10592"/>
              <a:gd name="connsiteY1" fmla="*/ 0 h 0"/>
            </a:gdLst>
            <a:ahLst/>
            <a:cxnLst>
              <a:cxn ang="0">
                <a:pos x="connsiteX0" y="connsiteY0"/>
              </a:cxn>
              <a:cxn ang="0">
                <a:pos x="connsiteX1" y="connsiteY1"/>
              </a:cxn>
            </a:cxnLst>
            <a:rect l="l" t="t" r="r" b="b"/>
            <a:pathLst>
              <a:path w="10592" extrusionOk="0">
                <a:moveTo>
                  <a:pt x="0" y="0"/>
                </a:moveTo>
                <a:lnTo>
                  <a:pt x="10592" y="0"/>
                </a:lnTo>
              </a:path>
            </a:pathLst>
          </a:custGeom>
          <a:ln w="12700">
            <a:solidFill>
              <a:schemeClr val="accent1">
                <a:lumMod val="75000"/>
                <a:alpha val="65000"/>
              </a:schemeClr>
            </a:solidFill>
            <a:custDash>
              <a:ds d="200000" sp="200000"/>
            </a:custDash>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dirty="0"/>
          </a:p>
        </p:txBody>
      </p:sp>
      <p:sp>
        <p:nvSpPr>
          <p:cNvPr id="43" name="TextBox 42">
            <a:extLst>
              <a:ext uri="{FF2B5EF4-FFF2-40B4-BE49-F238E27FC236}">
                <a16:creationId xmlns:a16="http://schemas.microsoft.com/office/drawing/2014/main" id="{B3BD157F-A31D-4D11-AAAD-258B19AA133A}"/>
              </a:ext>
            </a:extLst>
          </p:cNvPr>
          <p:cNvSpPr txBox="1"/>
          <p:nvPr/>
        </p:nvSpPr>
        <p:spPr>
          <a:xfrm>
            <a:off x="3347707" y="2224539"/>
            <a:ext cx="1258117" cy="550042"/>
          </a:xfrm>
          <a:prstGeom prst="rect">
            <a:avLst/>
          </a:prstGeom>
          <a:noFill/>
        </p:spPr>
        <p:txBody>
          <a:bodyPr wrap="square" rtlCol="0" anchor="ctr" anchorCtr="0">
            <a:noAutofit/>
          </a:bodyPr>
          <a:lstStyle/>
          <a:p>
            <a:pPr algn="ctr"/>
            <a:r>
              <a:rPr lang="en-US" b="1" dirty="0">
                <a:solidFill>
                  <a:schemeClr val="accent1">
                    <a:lumMod val="75000"/>
                  </a:schemeClr>
                </a:solidFill>
              </a:rPr>
              <a:t>Board of Trustees</a:t>
            </a:r>
          </a:p>
        </p:txBody>
      </p:sp>
      <p:sp>
        <p:nvSpPr>
          <p:cNvPr id="45" name="TextBox 44">
            <a:extLst>
              <a:ext uri="{FF2B5EF4-FFF2-40B4-BE49-F238E27FC236}">
                <a16:creationId xmlns:a16="http://schemas.microsoft.com/office/drawing/2014/main" id="{74B1C88A-3B51-4BB9-95F8-1C3EB5B9053F}"/>
              </a:ext>
            </a:extLst>
          </p:cNvPr>
          <p:cNvSpPr txBox="1"/>
          <p:nvPr/>
        </p:nvSpPr>
        <p:spPr>
          <a:xfrm>
            <a:off x="3909506" y="5327196"/>
            <a:ext cx="1833974" cy="757628"/>
          </a:xfrm>
          <a:prstGeom prst="rect">
            <a:avLst/>
          </a:prstGeom>
          <a:noFill/>
        </p:spPr>
        <p:txBody>
          <a:bodyPr wrap="square" rtlCol="0" anchor="ctr" anchorCtr="0">
            <a:noAutofit/>
          </a:bodyPr>
          <a:lstStyle/>
          <a:p>
            <a:pPr algn="ctr"/>
            <a:r>
              <a:rPr lang="en-US" b="1" dirty="0">
                <a:solidFill>
                  <a:schemeClr val="accent1">
                    <a:lumMod val="75000"/>
                  </a:schemeClr>
                </a:solidFill>
              </a:rPr>
              <a:t>CRM Functional and Technical Requirements</a:t>
            </a:r>
          </a:p>
        </p:txBody>
      </p:sp>
      <p:sp>
        <p:nvSpPr>
          <p:cNvPr id="46" name="TextBox 45">
            <a:extLst>
              <a:ext uri="{FF2B5EF4-FFF2-40B4-BE49-F238E27FC236}">
                <a16:creationId xmlns:a16="http://schemas.microsoft.com/office/drawing/2014/main" id="{9E25D114-3029-46CE-A0DD-BA746625FC26}"/>
              </a:ext>
            </a:extLst>
          </p:cNvPr>
          <p:cNvSpPr txBox="1"/>
          <p:nvPr/>
        </p:nvSpPr>
        <p:spPr>
          <a:xfrm>
            <a:off x="6287628" y="5327196"/>
            <a:ext cx="1833974" cy="757628"/>
          </a:xfrm>
          <a:prstGeom prst="rect">
            <a:avLst/>
          </a:prstGeom>
          <a:noFill/>
        </p:spPr>
        <p:txBody>
          <a:bodyPr wrap="square" rtlCol="0" anchor="ctr" anchorCtr="0">
            <a:noAutofit/>
          </a:bodyPr>
          <a:lstStyle/>
          <a:p>
            <a:pPr algn="ctr"/>
            <a:r>
              <a:rPr lang="en-US" b="1" dirty="0">
                <a:solidFill>
                  <a:schemeClr val="accent1">
                    <a:lumMod val="75000"/>
                  </a:schemeClr>
                </a:solidFill>
              </a:rPr>
              <a:t>CRM System Selection </a:t>
            </a:r>
          </a:p>
        </p:txBody>
      </p:sp>
      <p:sp>
        <p:nvSpPr>
          <p:cNvPr id="47" name="TextBox 46">
            <a:extLst>
              <a:ext uri="{FF2B5EF4-FFF2-40B4-BE49-F238E27FC236}">
                <a16:creationId xmlns:a16="http://schemas.microsoft.com/office/drawing/2014/main" id="{0C2EF21D-AC2F-4A0E-A1DF-C4367F897F00}"/>
              </a:ext>
            </a:extLst>
          </p:cNvPr>
          <p:cNvSpPr txBox="1"/>
          <p:nvPr/>
        </p:nvSpPr>
        <p:spPr>
          <a:xfrm>
            <a:off x="582107" y="3854239"/>
            <a:ext cx="2257225" cy="757628"/>
          </a:xfrm>
          <a:prstGeom prst="rect">
            <a:avLst/>
          </a:prstGeom>
          <a:noFill/>
        </p:spPr>
        <p:txBody>
          <a:bodyPr wrap="square" rtlCol="0" anchor="ctr" anchorCtr="0">
            <a:noAutofit/>
          </a:bodyPr>
          <a:lstStyle/>
          <a:p>
            <a:pPr algn="ctr"/>
            <a:r>
              <a:rPr lang="en-US" b="1" dirty="0">
                <a:solidFill>
                  <a:schemeClr val="accent1">
                    <a:lumMod val="75000"/>
                  </a:schemeClr>
                </a:solidFill>
              </a:rPr>
              <a:t>CRM Project Steering Committee and Core Functional Team</a:t>
            </a:r>
          </a:p>
        </p:txBody>
      </p:sp>
      <p:sp>
        <p:nvSpPr>
          <p:cNvPr id="3" name="Left Bracket 2">
            <a:extLst>
              <a:ext uri="{FF2B5EF4-FFF2-40B4-BE49-F238E27FC236}">
                <a16:creationId xmlns:a16="http://schemas.microsoft.com/office/drawing/2014/main" id="{291B98B5-42C6-4590-8C85-0340FE118316}"/>
              </a:ext>
            </a:extLst>
          </p:cNvPr>
          <p:cNvSpPr/>
          <p:nvPr/>
        </p:nvSpPr>
        <p:spPr>
          <a:xfrm rot="1863473">
            <a:off x="3638793" y="2759096"/>
            <a:ext cx="303569" cy="387173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3">
            <a:extLst>
              <a:ext uri="{FF2B5EF4-FFF2-40B4-BE49-F238E27FC236}">
                <a16:creationId xmlns:a16="http://schemas.microsoft.com/office/drawing/2014/main" id="{5AC07B39-2603-40FA-877C-71B55206FD2D}"/>
              </a:ext>
            </a:extLst>
          </p:cNvPr>
          <p:cNvSpPr/>
          <p:nvPr/>
        </p:nvSpPr>
        <p:spPr>
          <a:xfrm>
            <a:off x="4718304" y="3532555"/>
            <a:ext cx="1365504" cy="923330"/>
          </a:xfrm>
          <a:prstGeom prst="rect">
            <a:avLst/>
          </a:prstGeom>
        </p:spPr>
        <p:txBody>
          <a:bodyPr wrap="square">
            <a:spAutoFit/>
          </a:bodyPr>
          <a:lstStyle/>
          <a:p>
            <a:pPr algn="ctr"/>
            <a:r>
              <a:rPr lang="en-US" b="1" dirty="0">
                <a:solidFill>
                  <a:schemeClr val="bg1"/>
                </a:solidFill>
              </a:rPr>
              <a:t>Strategic Objectives</a:t>
            </a:r>
          </a:p>
          <a:p>
            <a:pPr algn="ctr"/>
            <a:r>
              <a:rPr lang="en-US" b="1" dirty="0">
                <a:solidFill>
                  <a:schemeClr val="bg1"/>
                </a:solidFill>
              </a:rPr>
              <a:t>for CRM</a:t>
            </a:r>
            <a:endParaRPr lang="en-US" dirty="0"/>
          </a:p>
        </p:txBody>
      </p:sp>
    </p:spTree>
    <p:extLst>
      <p:ext uri="{BB962C8B-B14F-4D97-AF65-F5344CB8AC3E}">
        <p14:creationId xmlns:p14="http://schemas.microsoft.com/office/powerpoint/2010/main" val="296208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7A6C-7A51-4577-84BE-074EFBB0A8A9}"/>
              </a:ext>
            </a:extLst>
          </p:cNvPr>
          <p:cNvSpPr>
            <a:spLocks noGrp="1"/>
          </p:cNvSpPr>
          <p:nvPr>
            <p:ph type="title"/>
          </p:nvPr>
        </p:nvSpPr>
        <p:spPr/>
        <p:txBody>
          <a:bodyPr/>
          <a:lstStyle/>
          <a:p>
            <a:r>
              <a:rPr lang="en-US" dirty="0"/>
              <a:t>Governance Approach </a:t>
            </a:r>
          </a:p>
        </p:txBody>
      </p:sp>
      <p:sp>
        <p:nvSpPr>
          <p:cNvPr id="3" name="Content Placeholder 2">
            <a:extLst>
              <a:ext uri="{FF2B5EF4-FFF2-40B4-BE49-F238E27FC236}">
                <a16:creationId xmlns:a16="http://schemas.microsoft.com/office/drawing/2014/main" id="{832D71BD-A1D2-43C4-85E2-8CDC925AA96E}"/>
              </a:ext>
            </a:extLst>
          </p:cNvPr>
          <p:cNvSpPr>
            <a:spLocks noGrp="1"/>
          </p:cNvSpPr>
          <p:nvPr>
            <p:ph sz="half" idx="1"/>
          </p:nvPr>
        </p:nvSpPr>
        <p:spPr>
          <a:xfrm>
            <a:off x="1158240" y="1825625"/>
            <a:ext cx="5181600" cy="4351338"/>
          </a:xfrm>
        </p:spPr>
        <p:txBody>
          <a:bodyPr/>
          <a:lstStyle/>
          <a:p>
            <a:pPr marL="0" indent="0" algn="ctr">
              <a:buNone/>
            </a:pPr>
            <a:r>
              <a:rPr lang="en-US" b="1" dirty="0"/>
              <a:t>Selection and Planning </a:t>
            </a:r>
          </a:p>
        </p:txBody>
      </p:sp>
      <p:sp>
        <p:nvSpPr>
          <p:cNvPr id="4" name="Content Placeholder 3">
            <a:extLst>
              <a:ext uri="{FF2B5EF4-FFF2-40B4-BE49-F238E27FC236}">
                <a16:creationId xmlns:a16="http://schemas.microsoft.com/office/drawing/2014/main" id="{8A09565C-9354-4355-A745-44842FEDD492}"/>
              </a:ext>
            </a:extLst>
          </p:cNvPr>
          <p:cNvSpPr>
            <a:spLocks noGrp="1"/>
          </p:cNvSpPr>
          <p:nvPr>
            <p:ph sz="half" idx="2"/>
          </p:nvPr>
        </p:nvSpPr>
        <p:spPr>
          <a:xfrm>
            <a:off x="6172200" y="1825625"/>
            <a:ext cx="5181600" cy="4351338"/>
          </a:xfrm>
        </p:spPr>
        <p:txBody>
          <a:bodyPr/>
          <a:lstStyle/>
          <a:p>
            <a:pPr marL="0" indent="0" algn="ctr">
              <a:buNone/>
            </a:pPr>
            <a:r>
              <a:rPr lang="en-US" b="1" dirty="0"/>
              <a:t>Implementation </a:t>
            </a:r>
          </a:p>
        </p:txBody>
      </p:sp>
      <p:cxnSp>
        <p:nvCxnSpPr>
          <p:cNvPr id="5" name="Straight Connector 4">
            <a:extLst>
              <a:ext uri="{FF2B5EF4-FFF2-40B4-BE49-F238E27FC236}">
                <a16:creationId xmlns:a16="http://schemas.microsoft.com/office/drawing/2014/main" id="{39C3F04C-C468-4ABA-BFB0-5E80B6BABAA6}"/>
              </a:ext>
            </a:extLst>
          </p:cNvPr>
          <p:cNvCxnSpPr>
            <a:cxnSpLocks/>
          </p:cNvCxnSpPr>
          <p:nvPr/>
        </p:nvCxnSpPr>
        <p:spPr>
          <a:xfrm>
            <a:off x="6084879" y="1621921"/>
            <a:ext cx="0" cy="4872183"/>
          </a:xfrm>
          <a:prstGeom prst="line">
            <a:avLst/>
          </a:prstGeom>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C6AA1171-5201-4539-876C-D69FF0123B6C}"/>
              </a:ext>
            </a:extLst>
          </p:cNvPr>
          <p:cNvGraphicFramePr>
            <a:graphicFrameLocks noGrp="1"/>
          </p:cNvGraphicFramePr>
          <p:nvPr>
            <p:extLst>
              <p:ext uri="{D42A27DB-BD31-4B8C-83A1-F6EECF244321}">
                <p14:modId xmlns:p14="http://schemas.microsoft.com/office/powerpoint/2010/main" val="4189147480"/>
              </p:ext>
            </p:extLst>
          </p:nvPr>
        </p:nvGraphicFramePr>
        <p:xfrm>
          <a:off x="1336040" y="2435574"/>
          <a:ext cx="4357511" cy="3181455"/>
        </p:xfrm>
        <a:graphic>
          <a:graphicData uri="http://schemas.openxmlformats.org/drawingml/2006/table">
            <a:tbl>
              <a:tblPr firstRow="1" bandRow="1">
                <a:tableStyleId>{5C22544A-7EE6-4342-B048-85BDC9FD1C3A}</a:tableStyleId>
              </a:tblPr>
              <a:tblGrid>
                <a:gridCol w="4357511">
                  <a:extLst>
                    <a:ext uri="{9D8B030D-6E8A-4147-A177-3AD203B41FA5}">
                      <a16:colId xmlns:a16="http://schemas.microsoft.com/office/drawing/2014/main" val="658071365"/>
                    </a:ext>
                  </a:extLst>
                </a:gridCol>
              </a:tblGrid>
              <a:tr h="809851">
                <a:tc>
                  <a:txBody>
                    <a:bodyPr/>
                    <a:lstStyle/>
                    <a:p>
                      <a:pPr algn="ctr"/>
                      <a:r>
                        <a:rPr lang="en-US" b="1" dirty="0">
                          <a:solidFill>
                            <a:schemeClr val="bg1"/>
                          </a:solidFill>
                        </a:rPr>
                        <a:t>Executive Steering Committee</a:t>
                      </a:r>
                    </a:p>
                    <a:p>
                      <a:pPr marL="0" algn="ctr" defTabSz="914400" rtl="0" eaLnBrk="1" latinLnBrk="0" hangingPunct="1"/>
                      <a:r>
                        <a:rPr lang="en-US" sz="1400" b="0" i="1" kern="1200" dirty="0">
                          <a:solidFill>
                            <a:schemeClr val="bg1"/>
                          </a:solidFill>
                          <a:latin typeface="+mn-lt"/>
                          <a:ea typeface="+mn-ea"/>
                          <a:cs typeface="+mn-cs"/>
                        </a:rPr>
                        <a:t>12 members including representatives from central units, schools, IT, and the President's Chief of Staff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6CA9"/>
                    </a:solidFill>
                  </a:tcPr>
                </a:tc>
                <a:extLst>
                  <a:ext uri="{0D108BD9-81ED-4DB2-BD59-A6C34878D82A}">
                    <a16:rowId xmlns:a16="http://schemas.microsoft.com/office/drawing/2014/main" val="2051208154"/>
                  </a:ext>
                </a:extLst>
              </a:tr>
              <a:tr h="373778">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5714927"/>
                  </a:ext>
                </a:extLst>
              </a:tr>
              <a:tr h="814197">
                <a:tc>
                  <a:txBody>
                    <a:bodyPr/>
                    <a:lstStyle/>
                    <a:p>
                      <a:pPr algn="ctr"/>
                      <a:r>
                        <a:rPr lang="en-US" b="1" dirty="0">
                          <a:solidFill>
                            <a:schemeClr val="bg1"/>
                          </a:solidFill>
                        </a:rPr>
                        <a:t>Core Project Team </a:t>
                      </a:r>
                    </a:p>
                    <a:p>
                      <a:pPr algn="ctr"/>
                      <a:r>
                        <a:rPr lang="en-US" sz="1400" b="0" i="1" dirty="0">
                          <a:solidFill>
                            <a:schemeClr val="bg1"/>
                          </a:solidFill>
                        </a:rPr>
                        <a:t>20 members representing units across campus ranging from Admissions through Advancement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6CA9"/>
                    </a:solidFill>
                  </a:tcPr>
                </a:tc>
                <a:extLst>
                  <a:ext uri="{0D108BD9-81ED-4DB2-BD59-A6C34878D82A}">
                    <a16:rowId xmlns:a16="http://schemas.microsoft.com/office/drawing/2014/main" val="287317285"/>
                  </a:ext>
                </a:extLst>
              </a:tr>
              <a:tr h="373778">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9705012"/>
                  </a:ext>
                </a:extLst>
              </a:tr>
              <a:tr h="809851">
                <a:tc>
                  <a:txBody>
                    <a:bodyPr/>
                    <a:lstStyle/>
                    <a:p>
                      <a:pPr algn="ctr"/>
                      <a:r>
                        <a:rPr lang="en-US" b="1" dirty="0">
                          <a:solidFill>
                            <a:schemeClr val="bg1"/>
                          </a:solidFill>
                        </a:rPr>
                        <a:t>Cross-Unit Stakeholders </a:t>
                      </a:r>
                    </a:p>
                    <a:p>
                      <a:pPr marL="0" algn="ctr" defTabSz="914400" rtl="0" eaLnBrk="1" latinLnBrk="0" hangingPunct="1"/>
                      <a:r>
                        <a:rPr lang="en-US" sz="1400" b="0" i="1" kern="1200" dirty="0">
                          <a:solidFill>
                            <a:schemeClr val="bg1"/>
                          </a:solidFill>
                          <a:latin typeface="+mn-lt"/>
                          <a:ea typeface="+mn-ea"/>
                          <a:cs typeface="+mn-cs"/>
                        </a:rPr>
                        <a:t>Conducted interviews with 100+ stakeholders, including students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6CA9"/>
                    </a:solidFill>
                  </a:tcPr>
                </a:tc>
                <a:extLst>
                  <a:ext uri="{0D108BD9-81ED-4DB2-BD59-A6C34878D82A}">
                    <a16:rowId xmlns:a16="http://schemas.microsoft.com/office/drawing/2014/main" val="2819982228"/>
                  </a:ext>
                </a:extLst>
              </a:tr>
            </a:tbl>
          </a:graphicData>
        </a:graphic>
      </p:graphicFrame>
      <p:sp>
        <p:nvSpPr>
          <p:cNvPr id="18" name="AutoShape 91">
            <a:extLst>
              <a:ext uri="{FF2B5EF4-FFF2-40B4-BE49-F238E27FC236}">
                <a16:creationId xmlns:a16="http://schemas.microsoft.com/office/drawing/2014/main" id="{C5AA6B9F-E935-401A-9290-6203502ED694}"/>
              </a:ext>
            </a:extLst>
          </p:cNvPr>
          <p:cNvSpPr>
            <a:spLocks noChangeArrowheads="1"/>
          </p:cNvSpPr>
          <p:nvPr/>
        </p:nvSpPr>
        <p:spPr bwMode="auto">
          <a:xfrm>
            <a:off x="7109168" y="2406960"/>
            <a:ext cx="3364587" cy="852271"/>
          </a:xfrm>
          <a:prstGeom prst="rect">
            <a:avLst/>
          </a:prstGeom>
          <a:solidFill>
            <a:srgbClr val="446CA9"/>
          </a:solidFill>
          <a:ln w="19050" cap="rnd" algn="ctr">
            <a:solidFill>
              <a:srgbClr val="002060"/>
            </a:solidFill>
            <a:prstDash val="solid"/>
            <a:miter lim="800000"/>
            <a:headEnd/>
            <a:tailEnd/>
          </a:ln>
          <a:effectLst/>
        </p:spPr>
        <p:txBody>
          <a:bodyPr lIns="34290" rIns="34290" anchor="ctr"/>
          <a:lstStyle/>
          <a:p>
            <a:pPr marL="0" marR="0" lvl="0" indent="0" algn="ctr" defTabSz="685800" eaLnBrk="1" fontAlgn="auto" latinLnBrk="0" hangingPunct="1">
              <a:lnSpc>
                <a:spcPct val="90000"/>
              </a:lnSpc>
              <a:spcBef>
                <a:spcPct val="0"/>
              </a:spcBef>
              <a:spcAft>
                <a:spcPts val="0"/>
              </a:spcAft>
              <a:buClrTx/>
              <a:buSzTx/>
              <a:buFontTx/>
              <a:buNone/>
              <a:tabLst/>
              <a:defRPr/>
            </a:pPr>
            <a:r>
              <a:rPr kumimoji="0" lang="en-US" altLang="en-US" b="1" i="0" u="none" strike="noStrike" kern="0" cap="none" spc="0" normalizeH="0" baseline="0" noProof="0" dirty="0">
                <a:ln>
                  <a:noFill/>
                </a:ln>
                <a:solidFill>
                  <a:srgbClr val="FFFFFF"/>
                </a:solidFill>
                <a:effectLst/>
                <a:uLnTx/>
                <a:uFillTx/>
                <a:cs typeface="Arial" pitchFamily="34" charset="0"/>
              </a:rPr>
              <a:t>Executive Steering Committee </a:t>
            </a:r>
          </a:p>
        </p:txBody>
      </p:sp>
      <p:sp>
        <p:nvSpPr>
          <p:cNvPr id="19" name="AutoShape 92">
            <a:extLst>
              <a:ext uri="{FF2B5EF4-FFF2-40B4-BE49-F238E27FC236}">
                <a16:creationId xmlns:a16="http://schemas.microsoft.com/office/drawing/2014/main" id="{13C102FD-9D58-41BA-905E-B44F0941A34D}"/>
              </a:ext>
            </a:extLst>
          </p:cNvPr>
          <p:cNvSpPr>
            <a:spLocks noChangeArrowheads="1"/>
          </p:cNvSpPr>
          <p:nvPr/>
        </p:nvSpPr>
        <p:spPr bwMode="auto">
          <a:xfrm>
            <a:off x="7109168" y="3408808"/>
            <a:ext cx="3364587" cy="568181"/>
          </a:xfrm>
          <a:prstGeom prst="rect">
            <a:avLst/>
          </a:prstGeom>
          <a:solidFill>
            <a:srgbClr val="446CA9"/>
          </a:solidFill>
          <a:ln w="19050" cap="rnd">
            <a:solidFill>
              <a:schemeClr val="tx1"/>
            </a:solidFill>
            <a:prstDash val="solid"/>
            <a:miter lim="800000"/>
            <a:headEnd/>
            <a:tailEnd/>
          </a:ln>
          <a:effectLst/>
        </p:spPr>
        <p:txBody>
          <a:bodyPr lIns="34290" rIns="34290" anchor="ctr"/>
          <a:lstStyle/>
          <a:p>
            <a:pPr marL="0" marR="0" lvl="0" indent="0" algn="ctr" defTabSz="685800" eaLnBrk="1" fontAlgn="auto" latinLnBrk="0" hangingPunct="1">
              <a:lnSpc>
                <a:spcPct val="90000"/>
              </a:lnSpc>
              <a:spcBef>
                <a:spcPct val="0"/>
              </a:spcBef>
              <a:spcAft>
                <a:spcPts val="0"/>
              </a:spcAft>
              <a:buClrTx/>
              <a:buSzTx/>
              <a:buFontTx/>
              <a:buNone/>
              <a:tabLst/>
              <a:defRPr/>
            </a:pPr>
            <a:r>
              <a:rPr lang="en-US" altLang="en-US" b="1" kern="0" dirty="0">
                <a:solidFill>
                  <a:srgbClr val="FFFFFF"/>
                </a:solidFill>
                <a:cs typeface="Arial" pitchFamily="34" charset="0"/>
              </a:rPr>
              <a:t>Program Management Team </a:t>
            </a:r>
            <a:endParaRPr kumimoji="0" lang="en-US" altLang="en-US" b="1" i="0" u="none" strike="noStrike" kern="0" cap="none" spc="0" normalizeH="0" baseline="0" noProof="0" dirty="0">
              <a:ln>
                <a:noFill/>
              </a:ln>
              <a:solidFill>
                <a:srgbClr val="FFFFFF"/>
              </a:solidFill>
              <a:effectLst/>
              <a:uLnTx/>
              <a:uFillTx/>
              <a:cs typeface="Arial" pitchFamily="34" charset="0"/>
            </a:endParaRPr>
          </a:p>
        </p:txBody>
      </p:sp>
      <p:cxnSp>
        <p:nvCxnSpPr>
          <p:cNvPr id="20" name="AutoShape 94">
            <a:extLst>
              <a:ext uri="{FF2B5EF4-FFF2-40B4-BE49-F238E27FC236}">
                <a16:creationId xmlns:a16="http://schemas.microsoft.com/office/drawing/2014/main" id="{080827A3-D0D5-47FB-9904-D35877F426B2}"/>
              </a:ext>
            </a:extLst>
          </p:cNvPr>
          <p:cNvCxnSpPr>
            <a:cxnSpLocks noChangeShapeType="1"/>
          </p:cNvCxnSpPr>
          <p:nvPr/>
        </p:nvCxnSpPr>
        <p:spPr bwMode="auto">
          <a:xfrm>
            <a:off x="8791462" y="3259231"/>
            <a:ext cx="0" cy="149577"/>
          </a:xfrm>
          <a:prstGeom prst="straightConnector1">
            <a:avLst/>
          </a:prstGeom>
          <a:noFill/>
          <a:ln w="28575">
            <a:solidFill>
              <a:srgbClr val="C1C6C8">
                <a:lumMod val="7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95">
            <a:extLst>
              <a:ext uri="{FF2B5EF4-FFF2-40B4-BE49-F238E27FC236}">
                <a16:creationId xmlns:a16="http://schemas.microsoft.com/office/drawing/2014/main" id="{1E1EC03E-56F6-4B65-9CBB-053910093801}"/>
              </a:ext>
            </a:extLst>
          </p:cNvPr>
          <p:cNvCxnSpPr>
            <a:cxnSpLocks noChangeShapeType="1"/>
          </p:cNvCxnSpPr>
          <p:nvPr/>
        </p:nvCxnSpPr>
        <p:spPr bwMode="auto">
          <a:xfrm rot="16200000" flipH="1">
            <a:off x="8584453" y="4183997"/>
            <a:ext cx="525345" cy="111327"/>
          </a:xfrm>
          <a:prstGeom prst="bentConnector2">
            <a:avLst/>
          </a:prstGeom>
          <a:noFill/>
          <a:ln w="28575">
            <a:solidFill>
              <a:srgbClr val="C1C6C8">
                <a:lumMod val="75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AutoShape 96">
            <a:extLst>
              <a:ext uri="{FF2B5EF4-FFF2-40B4-BE49-F238E27FC236}">
                <a16:creationId xmlns:a16="http://schemas.microsoft.com/office/drawing/2014/main" id="{F609B9D6-28BC-4D7E-8002-2883807AC8E4}"/>
              </a:ext>
            </a:extLst>
          </p:cNvPr>
          <p:cNvSpPr>
            <a:spLocks noChangeArrowheads="1"/>
          </p:cNvSpPr>
          <p:nvPr/>
        </p:nvSpPr>
        <p:spPr bwMode="auto">
          <a:xfrm>
            <a:off x="6554898" y="4218954"/>
            <a:ext cx="2142254" cy="566760"/>
          </a:xfrm>
          <a:prstGeom prst="rect">
            <a:avLst/>
          </a:prstGeom>
          <a:solidFill>
            <a:srgbClr val="446CA9"/>
          </a:solidFill>
          <a:ln w="19050">
            <a:solidFill>
              <a:srgbClr val="002060"/>
            </a:solidFill>
          </a:ln>
          <a:effectLst/>
        </p:spPr>
        <p:txBody>
          <a:bodyPr wrap="square" anchor="ctr">
            <a:noAutofit/>
          </a:bodyPr>
          <a:lstStyle/>
          <a:p>
            <a:pPr marL="0" marR="0" lvl="0" indent="0" algn="ctr" defTabSz="685800" eaLnBrk="1" fontAlgn="auto" latinLnBrk="0" hangingPunct="1">
              <a:lnSpc>
                <a:spcPct val="90000"/>
              </a:lnSpc>
              <a:spcBef>
                <a:spcPct val="0"/>
              </a:spcBef>
              <a:spcAft>
                <a:spcPts val="0"/>
              </a:spcAft>
              <a:buClrTx/>
              <a:buSzTx/>
              <a:buFontTx/>
              <a:buNone/>
              <a:tabLst/>
              <a:defRPr/>
            </a:pPr>
            <a:r>
              <a:rPr lang="en-US" altLang="en-US" b="1" kern="0" dirty="0">
                <a:solidFill>
                  <a:srgbClr val="FFFFFF"/>
                </a:solidFill>
                <a:cs typeface="Arial" pitchFamily="34" charset="0"/>
              </a:rPr>
              <a:t>Core Functional Team </a:t>
            </a:r>
            <a:endParaRPr kumimoji="0" lang="en-US" altLang="en-US" b="1" i="0" u="none" strike="noStrike" kern="0" cap="none" spc="0" normalizeH="0" baseline="0" noProof="0" dirty="0">
              <a:ln>
                <a:noFill/>
              </a:ln>
              <a:solidFill>
                <a:srgbClr val="FFFFFF"/>
              </a:solidFill>
              <a:effectLst/>
              <a:uLnTx/>
              <a:uFillTx/>
              <a:cs typeface="Arial" pitchFamily="34" charset="0"/>
            </a:endParaRPr>
          </a:p>
        </p:txBody>
      </p:sp>
      <p:cxnSp>
        <p:nvCxnSpPr>
          <p:cNvPr id="23" name="AutoShape 97">
            <a:extLst>
              <a:ext uri="{FF2B5EF4-FFF2-40B4-BE49-F238E27FC236}">
                <a16:creationId xmlns:a16="http://schemas.microsoft.com/office/drawing/2014/main" id="{5605207E-BE70-4E49-A498-796A762C71AF}"/>
              </a:ext>
            </a:extLst>
          </p:cNvPr>
          <p:cNvCxnSpPr>
            <a:cxnSpLocks noChangeShapeType="1"/>
          </p:cNvCxnSpPr>
          <p:nvPr/>
        </p:nvCxnSpPr>
        <p:spPr bwMode="auto">
          <a:xfrm rot="5400000">
            <a:off x="8481635" y="4192506"/>
            <a:ext cx="525345" cy="94310"/>
          </a:xfrm>
          <a:prstGeom prst="bentConnector2">
            <a:avLst/>
          </a:prstGeom>
          <a:noFill/>
          <a:ln w="28575">
            <a:solidFill>
              <a:srgbClr val="C1C6C8">
                <a:lumMod val="75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AutoShape 96">
            <a:extLst>
              <a:ext uri="{FF2B5EF4-FFF2-40B4-BE49-F238E27FC236}">
                <a16:creationId xmlns:a16="http://schemas.microsoft.com/office/drawing/2014/main" id="{5E04EBB0-3062-452A-BE9D-6244C831D5B5}"/>
              </a:ext>
            </a:extLst>
          </p:cNvPr>
          <p:cNvSpPr>
            <a:spLocks noChangeArrowheads="1"/>
          </p:cNvSpPr>
          <p:nvPr/>
        </p:nvSpPr>
        <p:spPr bwMode="auto">
          <a:xfrm>
            <a:off x="8902789" y="4218954"/>
            <a:ext cx="2139696" cy="566760"/>
          </a:xfrm>
          <a:prstGeom prst="rect">
            <a:avLst/>
          </a:prstGeom>
          <a:solidFill>
            <a:srgbClr val="446CA9"/>
          </a:solidFill>
          <a:ln w="19050">
            <a:solidFill>
              <a:srgbClr val="002060"/>
            </a:solidFill>
          </a:ln>
          <a:effectLst/>
        </p:spPr>
        <p:txBody>
          <a:bodyPr wrap="square" anchor="ctr">
            <a:noAutofit/>
          </a:bodyPr>
          <a:lstStyle/>
          <a:p>
            <a:pPr marL="0" marR="0" lvl="0" indent="0" algn="ctr" defTabSz="685800" eaLnBrk="1" fontAlgn="auto" latinLnBrk="0" hangingPunct="1">
              <a:lnSpc>
                <a:spcPct val="90000"/>
              </a:lnSpc>
              <a:spcBef>
                <a:spcPct val="0"/>
              </a:spcBef>
              <a:spcAft>
                <a:spcPts val="0"/>
              </a:spcAft>
              <a:buClrTx/>
              <a:buSzTx/>
              <a:buFontTx/>
              <a:buNone/>
              <a:tabLst/>
              <a:defRPr/>
            </a:pPr>
            <a:r>
              <a:rPr kumimoji="0" lang="en-US" altLang="en-US" b="1" i="0" u="none" strike="noStrike" kern="0" cap="none" spc="0" normalizeH="0" baseline="0" noProof="0" dirty="0">
                <a:ln>
                  <a:noFill/>
                </a:ln>
                <a:solidFill>
                  <a:srgbClr val="FFFFFF"/>
                </a:solidFill>
                <a:effectLst/>
                <a:uLnTx/>
                <a:uFillTx/>
                <a:cs typeface="Arial" pitchFamily="34" charset="0"/>
              </a:rPr>
              <a:t>Technical Team </a:t>
            </a:r>
          </a:p>
        </p:txBody>
      </p:sp>
      <p:cxnSp>
        <p:nvCxnSpPr>
          <p:cNvPr id="30" name="AutoShape 97">
            <a:extLst>
              <a:ext uri="{FF2B5EF4-FFF2-40B4-BE49-F238E27FC236}">
                <a16:creationId xmlns:a16="http://schemas.microsoft.com/office/drawing/2014/main" id="{0F5B9889-8BAE-4438-B13B-D8D9747C7CED}"/>
              </a:ext>
            </a:extLst>
          </p:cNvPr>
          <p:cNvCxnSpPr>
            <a:cxnSpLocks noChangeShapeType="1"/>
          </p:cNvCxnSpPr>
          <p:nvPr/>
        </p:nvCxnSpPr>
        <p:spPr bwMode="auto">
          <a:xfrm rot="10800000" flipV="1">
            <a:off x="6862046" y="4892851"/>
            <a:ext cx="776115" cy="164028"/>
          </a:xfrm>
          <a:prstGeom prst="bentConnector2">
            <a:avLst/>
          </a:prstGeom>
          <a:noFill/>
          <a:ln w="28575">
            <a:solidFill>
              <a:srgbClr val="C1C6C8">
                <a:lumMod val="75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97">
            <a:extLst>
              <a:ext uri="{FF2B5EF4-FFF2-40B4-BE49-F238E27FC236}">
                <a16:creationId xmlns:a16="http://schemas.microsoft.com/office/drawing/2014/main" id="{603DEBFA-DB48-4BE7-80E6-ED9C11168536}"/>
              </a:ext>
            </a:extLst>
          </p:cNvPr>
          <p:cNvCxnSpPr>
            <a:cxnSpLocks noChangeShapeType="1"/>
          </p:cNvCxnSpPr>
          <p:nvPr/>
        </p:nvCxnSpPr>
        <p:spPr bwMode="auto">
          <a:xfrm rot="16200000" flipH="1">
            <a:off x="7905182" y="4521587"/>
            <a:ext cx="201313" cy="741813"/>
          </a:xfrm>
          <a:prstGeom prst="bentConnector3">
            <a:avLst>
              <a:gd name="adj1" fmla="val 50000"/>
            </a:avLst>
          </a:prstGeom>
          <a:noFill/>
          <a:ln w="28575">
            <a:solidFill>
              <a:srgbClr val="C1C6C8">
                <a:lumMod val="75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AutoShape 96">
            <a:extLst>
              <a:ext uri="{FF2B5EF4-FFF2-40B4-BE49-F238E27FC236}">
                <a16:creationId xmlns:a16="http://schemas.microsoft.com/office/drawing/2014/main" id="{B803DAA0-4A07-4B64-B0F6-F4FA6337196F}"/>
              </a:ext>
            </a:extLst>
          </p:cNvPr>
          <p:cNvSpPr>
            <a:spLocks noChangeArrowheads="1"/>
          </p:cNvSpPr>
          <p:nvPr/>
        </p:nvSpPr>
        <p:spPr bwMode="auto">
          <a:xfrm>
            <a:off x="8015169" y="4980257"/>
            <a:ext cx="723152" cy="599027"/>
          </a:xfrm>
          <a:prstGeom prst="rect">
            <a:avLst/>
          </a:prstGeom>
          <a:solidFill>
            <a:srgbClr val="446CA9"/>
          </a:solidFill>
          <a:ln w="19050">
            <a:solidFill>
              <a:srgbClr val="002060"/>
            </a:solidFill>
          </a:ln>
          <a:effectLst/>
        </p:spPr>
        <p:txBody>
          <a:bodyPr wrap="square" anchor="ctr">
            <a:noAutofit/>
          </a:bodyPr>
          <a:lstStyle/>
          <a:p>
            <a:pPr marL="0" marR="0" lvl="0" indent="0" algn="ctr" defTabSz="685800" eaLnBrk="1" fontAlgn="auto" latinLnBrk="0" hangingPunct="1">
              <a:lnSpc>
                <a:spcPct val="9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cs typeface="Arial" pitchFamily="34" charset="0"/>
              </a:rPr>
              <a:t>Power Users / Testing Team</a:t>
            </a:r>
            <a:endParaRPr kumimoji="0" lang="en-US" altLang="en-US" sz="1000" b="0" i="0" u="none" strike="noStrike" kern="0" cap="none" spc="0" normalizeH="0" baseline="0" noProof="0" dirty="0">
              <a:ln>
                <a:noFill/>
              </a:ln>
              <a:solidFill>
                <a:srgbClr val="FFFFFF"/>
              </a:solidFill>
              <a:effectLst/>
              <a:uLnTx/>
              <a:uFillTx/>
              <a:cs typeface="Arial" pitchFamily="34" charset="0"/>
            </a:endParaRPr>
          </a:p>
        </p:txBody>
      </p:sp>
      <p:sp>
        <p:nvSpPr>
          <p:cNvPr id="33" name="AutoShape 96">
            <a:extLst>
              <a:ext uri="{FF2B5EF4-FFF2-40B4-BE49-F238E27FC236}">
                <a16:creationId xmlns:a16="http://schemas.microsoft.com/office/drawing/2014/main" id="{6DBEFF74-9A3A-48EB-8E78-A01775BE476B}"/>
              </a:ext>
            </a:extLst>
          </p:cNvPr>
          <p:cNvSpPr>
            <a:spLocks noChangeArrowheads="1"/>
          </p:cNvSpPr>
          <p:nvPr/>
        </p:nvSpPr>
        <p:spPr bwMode="auto">
          <a:xfrm>
            <a:off x="6500469" y="4983899"/>
            <a:ext cx="723152" cy="599027"/>
          </a:xfrm>
          <a:prstGeom prst="rect">
            <a:avLst/>
          </a:prstGeom>
          <a:solidFill>
            <a:srgbClr val="446CA9"/>
          </a:solidFill>
          <a:ln w="19050">
            <a:solidFill>
              <a:srgbClr val="002060"/>
            </a:solidFill>
          </a:ln>
          <a:effectLst/>
        </p:spPr>
        <p:txBody>
          <a:bodyPr wrap="square" anchor="ctr">
            <a:noAutofit/>
          </a:bodyPr>
          <a:lstStyle/>
          <a:p>
            <a:pPr marL="0" marR="0" lvl="0" indent="0" algn="ctr" defTabSz="685800" eaLnBrk="1" fontAlgn="auto" latinLnBrk="0" hangingPunct="1">
              <a:lnSpc>
                <a:spcPct val="9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cs typeface="Arial" pitchFamily="34" charset="0"/>
              </a:rPr>
              <a:t>Customer Support</a:t>
            </a:r>
            <a:endParaRPr kumimoji="0" lang="en-US" altLang="en-US" sz="1000" b="0" i="0" u="none" strike="noStrike" kern="0" cap="none" spc="0" normalizeH="0" baseline="0" noProof="0" dirty="0">
              <a:ln>
                <a:noFill/>
              </a:ln>
              <a:solidFill>
                <a:srgbClr val="FFFFFF"/>
              </a:solidFill>
              <a:effectLst/>
              <a:uLnTx/>
              <a:uFillTx/>
              <a:cs typeface="Arial" pitchFamily="34" charset="0"/>
            </a:endParaRPr>
          </a:p>
        </p:txBody>
      </p:sp>
      <p:cxnSp>
        <p:nvCxnSpPr>
          <p:cNvPr id="34" name="AutoShape 94">
            <a:extLst>
              <a:ext uri="{FF2B5EF4-FFF2-40B4-BE49-F238E27FC236}">
                <a16:creationId xmlns:a16="http://schemas.microsoft.com/office/drawing/2014/main" id="{DEBF8576-2E7B-4A8C-BC02-0B2A88F58334}"/>
              </a:ext>
            </a:extLst>
          </p:cNvPr>
          <p:cNvCxnSpPr>
            <a:cxnSpLocks noChangeShapeType="1"/>
          </p:cNvCxnSpPr>
          <p:nvPr/>
        </p:nvCxnSpPr>
        <p:spPr bwMode="auto">
          <a:xfrm>
            <a:off x="7637578" y="4815884"/>
            <a:ext cx="0" cy="166511"/>
          </a:xfrm>
          <a:prstGeom prst="straightConnector1">
            <a:avLst/>
          </a:prstGeom>
          <a:noFill/>
          <a:ln w="28575">
            <a:solidFill>
              <a:srgbClr val="C1C6C8">
                <a:lumMod val="7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utoShape 96">
            <a:extLst>
              <a:ext uri="{FF2B5EF4-FFF2-40B4-BE49-F238E27FC236}">
                <a16:creationId xmlns:a16="http://schemas.microsoft.com/office/drawing/2014/main" id="{EF93C188-452E-4FEC-91A4-BCE662B66BB2}"/>
              </a:ext>
            </a:extLst>
          </p:cNvPr>
          <p:cNvSpPr>
            <a:spLocks noChangeArrowheads="1"/>
          </p:cNvSpPr>
          <p:nvPr/>
        </p:nvSpPr>
        <p:spPr bwMode="auto">
          <a:xfrm>
            <a:off x="7257819" y="4983899"/>
            <a:ext cx="723152" cy="599027"/>
          </a:xfrm>
          <a:prstGeom prst="rect">
            <a:avLst/>
          </a:prstGeom>
          <a:solidFill>
            <a:srgbClr val="446CA9"/>
          </a:solidFill>
          <a:ln w="19050">
            <a:solidFill>
              <a:srgbClr val="002060"/>
            </a:solidFill>
          </a:ln>
          <a:effectLst/>
        </p:spPr>
        <p:txBody>
          <a:bodyPr wrap="square" anchor="ctr">
            <a:noAutofit/>
          </a:bodyPr>
          <a:lstStyle/>
          <a:p>
            <a:pPr marL="0" marR="0" lvl="0" indent="0" algn="ctr" defTabSz="685800" eaLnBrk="1" fontAlgn="auto" latinLnBrk="0" hangingPunct="1">
              <a:lnSpc>
                <a:spcPct val="9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cs typeface="Arial" pitchFamily="34" charset="0"/>
              </a:rPr>
              <a:t>Training Team</a:t>
            </a:r>
            <a:endParaRPr kumimoji="0" lang="en-US" altLang="en-US" sz="1000" b="0" i="0" u="none" strike="noStrike" kern="0" cap="none" spc="0" normalizeH="0" baseline="0" noProof="0" dirty="0">
              <a:ln>
                <a:noFill/>
              </a:ln>
              <a:solidFill>
                <a:srgbClr val="FFFFFF"/>
              </a:solidFill>
              <a:effectLst/>
              <a:uLnTx/>
              <a:uFillTx/>
              <a:cs typeface="Arial" pitchFamily="34" charset="0"/>
            </a:endParaRPr>
          </a:p>
        </p:txBody>
      </p:sp>
      <p:cxnSp>
        <p:nvCxnSpPr>
          <p:cNvPr id="36" name="AutoShape 97">
            <a:extLst>
              <a:ext uri="{FF2B5EF4-FFF2-40B4-BE49-F238E27FC236}">
                <a16:creationId xmlns:a16="http://schemas.microsoft.com/office/drawing/2014/main" id="{E3BF58DD-0FEF-4A06-8794-92DB3459CDA9}"/>
              </a:ext>
            </a:extLst>
          </p:cNvPr>
          <p:cNvCxnSpPr>
            <a:cxnSpLocks noChangeShapeType="1"/>
          </p:cNvCxnSpPr>
          <p:nvPr/>
        </p:nvCxnSpPr>
        <p:spPr bwMode="auto">
          <a:xfrm rot="16200000" flipH="1">
            <a:off x="10121225" y="4659957"/>
            <a:ext cx="221445" cy="460607"/>
          </a:xfrm>
          <a:prstGeom prst="bentConnector3">
            <a:avLst>
              <a:gd name="adj1" fmla="val 50000"/>
            </a:avLst>
          </a:prstGeom>
          <a:noFill/>
          <a:ln w="28575">
            <a:solidFill>
              <a:srgbClr val="C1C6C8">
                <a:lumMod val="75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AutoShape 96">
            <a:extLst>
              <a:ext uri="{FF2B5EF4-FFF2-40B4-BE49-F238E27FC236}">
                <a16:creationId xmlns:a16="http://schemas.microsoft.com/office/drawing/2014/main" id="{71FCA0C0-906C-486E-B4DB-F8945F320940}"/>
              </a:ext>
            </a:extLst>
          </p:cNvPr>
          <p:cNvSpPr>
            <a:spLocks noChangeArrowheads="1"/>
          </p:cNvSpPr>
          <p:nvPr/>
        </p:nvSpPr>
        <p:spPr bwMode="auto">
          <a:xfrm>
            <a:off x="10036248" y="4984702"/>
            <a:ext cx="875014" cy="599027"/>
          </a:xfrm>
          <a:prstGeom prst="rect">
            <a:avLst/>
          </a:prstGeom>
          <a:solidFill>
            <a:srgbClr val="446CA9"/>
          </a:solidFill>
          <a:ln w="19050">
            <a:solidFill>
              <a:srgbClr val="002060"/>
            </a:solidFill>
          </a:ln>
          <a:effectLst/>
        </p:spPr>
        <p:txBody>
          <a:bodyPr wrap="square" anchor="ctr">
            <a:noAutofit/>
          </a:bodyPr>
          <a:lstStyle/>
          <a:p>
            <a:pPr marL="0" marR="0" lvl="0" indent="0" algn="ctr" defTabSz="685800" eaLnBrk="1" fontAlgn="auto" latinLnBrk="0" hangingPunct="1">
              <a:lnSpc>
                <a:spcPct val="9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cs typeface="Arial" pitchFamily="34" charset="0"/>
              </a:rPr>
              <a:t>Architecture and Developer </a:t>
            </a:r>
            <a:r>
              <a:rPr lang="en-US" altLang="en-US" sz="1000" b="1" kern="0" dirty="0">
                <a:solidFill>
                  <a:srgbClr val="FFFFFF"/>
                </a:solidFill>
                <a:cs typeface="Arial" pitchFamily="34" charset="0"/>
              </a:rPr>
              <a:t>Team</a:t>
            </a:r>
            <a:endParaRPr kumimoji="0" lang="en-US" altLang="en-US" sz="1000" b="0" i="0" u="none" strike="noStrike" kern="0" cap="none" spc="0" normalizeH="0" baseline="0" noProof="0" dirty="0">
              <a:ln>
                <a:noFill/>
              </a:ln>
              <a:solidFill>
                <a:srgbClr val="FFFFFF"/>
              </a:solidFill>
              <a:effectLst/>
              <a:uLnTx/>
              <a:uFillTx/>
              <a:cs typeface="Arial" pitchFamily="34" charset="0"/>
            </a:endParaRPr>
          </a:p>
        </p:txBody>
      </p:sp>
      <p:cxnSp>
        <p:nvCxnSpPr>
          <p:cNvPr id="38" name="AutoShape 97">
            <a:extLst>
              <a:ext uri="{FF2B5EF4-FFF2-40B4-BE49-F238E27FC236}">
                <a16:creationId xmlns:a16="http://schemas.microsoft.com/office/drawing/2014/main" id="{7F676186-6D83-4040-AF51-5B8A487944C5}"/>
              </a:ext>
            </a:extLst>
          </p:cNvPr>
          <p:cNvCxnSpPr>
            <a:cxnSpLocks noChangeShapeType="1"/>
          </p:cNvCxnSpPr>
          <p:nvPr/>
        </p:nvCxnSpPr>
        <p:spPr bwMode="auto">
          <a:xfrm rot="5400000">
            <a:off x="9646567" y="4674643"/>
            <a:ext cx="257365" cy="442512"/>
          </a:xfrm>
          <a:prstGeom prst="bentConnector3">
            <a:avLst>
              <a:gd name="adj1" fmla="val 50000"/>
            </a:avLst>
          </a:prstGeom>
          <a:noFill/>
          <a:ln w="28575">
            <a:solidFill>
              <a:srgbClr val="C1C6C8">
                <a:lumMod val="75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AutoShape 96">
            <a:extLst>
              <a:ext uri="{FF2B5EF4-FFF2-40B4-BE49-F238E27FC236}">
                <a16:creationId xmlns:a16="http://schemas.microsoft.com/office/drawing/2014/main" id="{F554AD10-BCC6-4024-A0A5-2AD632C13D1F}"/>
              </a:ext>
            </a:extLst>
          </p:cNvPr>
          <p:cNvSpPr>
            <a:spLocks noChangeArrowheads="1"/>
          </p:cNvSpPr>
          <p:nvPr/>
        </p:nvSpPr>
        <p:spPr bwMode="auto">
          <a:xfrm>
            <a:off x="9073112" y="4984702"/>
            <a:ext cx="875014" cy="599027"/>
          </a:xfrm>
          <a:prstGeom prst="rect">
            <a:avLst/>
          </a:prstGeom>
          <a:solidFill>
            <a:srgbClr val="446CA9"/>
          </a:solidFill>
          <a:ln w="19050">
            <a:solidFill>
              <a:srgbClr val="002060"/>
            </a:solidFill>
          </a:ln>
          <a:effectLst/>
        </p:spPr>
        <p:txBody>
          <a:bodyPr wrap="square" anchor="ctr">
            <a:noAutofit/>
          </a:bodyPr>
          <a:lstStyle/>
          <a:p>
            <a:pPr marL="0" marR="0" lvl="0" indent="0" algn="ctr" defTabSz="685800" eaLnBrk="1" fontAlgn="auto" latinLnBrk="0" hangingPunct="1">
              <a:lnSpc>
                <a:spcPct val="9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cs typeface="Arial" pitchFamily="34" charset="0"/>
              </a:rPr>
              <a:t>Data Stewardship </a:t>
            </a:r>
            <a:r>
              <a:rPr lang="en-US" altLang="en-US" sz="1000" b="1" kern="0" dirty="0">
                <a:solidFill>
                  <a:srgbClr val="FFFFFF"/>
                </a:solidFill>
                <a:cs typeface="Arial" pitchFamily="34" charset="0"/>
              </a:rPr>
              <a:t>Team</a:t>
            </a:r>
            <a:endParaRPr kumimoji="0" lang="en-US" altLang="en-US" sz="1000" b="0" i="0" u="none" strike="noStrike" kern="0" cap="none" spc="0" normalizeH="0" baseline="0" noProof="0" dirty="0">
              <a:ln>
                <a:noFill/>
              </a:ln>
              <a:solidFill>
                <a:srgbClr val="FFFFFF"/>
              </a:solidFill>
              <a:effectLst/>
              <a:uLnTx/>
              <a:uFillTx/>
              <a:cs typeface="Arial" pitchFamily="34" charset="0"/>
            </a:endParaRPr>
          </a:p>
        </p:txBody>
      </p:sp>
      <p:cxnSp>
        <p:nvCxnSpPr>
          <p:cNvPr id="40" name="AutoShape 94">
            <a:extLst>
              <a:ext uri="{FF2B5EF4-FFF2-40B4-BE49-F238E27FC236}">
                <a16:creationId xmlns:a16="http://schemas.microsoft.com/office/drawing/2014/main" id="{24C062D0-8B48-4FBD-9188-9EF60B156F01}"/>
              </a:ext>
            </a:extLst>
          </p:cNvPr>
          <p:cNvCxnSpPr>
            <a:cxnSpLocks noChangeShapeType="1"/>
          </p:cNvCxnSpPr>
          <p:nvPr/>
        </p:nvCxnSpPr>
        <p:spPr bwMode="auto">
          <a:xfrm flipH="1">
            <a:off x="8367867" y="4901729"/>
            <a:ext cx="1177248" cy="0"/>
          </a:xfrm>
          <a:prstGeom prst="straightConnector1">
            <a:avLst/>
          </a:prstGeom>
          <a:noFill/>
          <a:ln w="28575">
            <a:solidFill>
              <a:srgbClr val="C1C6C8">
                <a:lumMod val="75000"/>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Isosceles Triangle 44">
            <a:extLst>
              <a:ext uri="{FF2B5EF4-FFF2-40B4-BE49-F238E27FC236}">
                <a16:creationId xmlns:a16="http://schemas.microsoft.com/office/drawing/2014/main" id="{1BBEA38E-B219-42D2-BFD3-A55E67B22118}"/>
              </a:ext>
            </a:extLst>
          </p:cNvPr>
          <p:cNvSpPr/>
          <p:nvPr/>
        </p:nvSpPr>
        <p:spPr>
          <a:xfrm>
            <a:off x="2831528" y="3321698"/>
            <a:ext cx="1352941" cy="214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6B34FBBF-86B6-482B-BCC6-1865C91660F0}"/>
              </a:ext>
            </a:extLst>
          </p:cNvPr>
          <p:cNvSpPr/>
          <p:nvPr/>
        </p:nvSpPr>
        <p:spPr>
          <a:xfrm>
            <a:off x="2831528" y="4509796"/>
            <a:ext cx="1352941" cy="214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Brace 7">
            <a:extLst>
              <a:ext uri="{FF2B5EF4-FFF2-40B4-BE49-F238E27FC236}">
                <a16:creationId xmlns:a16="http://schemas.microsoft.com/office/drawing/2014/main" id="{D916111D-3845-4268-BF66-50744580E8D3}"/>
              </a:ext>
            </a:extLst>
          </p:cNvPr>
          <p:cNvSpPr/>
          <p:nvPr/>
        </p:nvSpPr>
        <p:spPr>
          <a:xfrm>
            <a:off x="952603" y="2091986"/>
            <a:ext cx="499006" cy="3770003"/>
          </a:xfrm>
          <a:prstGeom prst="leftBrace">
            <a:avLst>
              <a:gd name="adj1" fmla="val 56435"/>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Content Placeholder 2">
            <a:extLst>
              <a:ext uri="{FF2B5EF4-FFF2-40B4-BE49-F238E27FC236}">
                <a16:creationId xmlns:a16="http://schemas.microsoft.com/office/drawing/2014/main" id="{07AA4C25-93A2-4CFF-9D02-59888EE12FD4}"/>
              </a:ext>
            </a:extLst>
          </p:cNvPr>
          <p:cNvSpPr txBox="1">
            <a:spLocks/>
          </p:cNvSpPr>
          <p:nvPr/>
        </p:nvSpPr>
        <p:spPr>
          <a:xfrm>
            <a:off x="303712" y="2733279"/>
            <a:ext cx="679878" cy="2487416"/>
          </a:xfrm>
          <a:prstGeom prst="rect">
            <a:avLst/>
          </a:prstGeom>
        </p:spPr>
        <p:txBody>
          <a:bodyPr vert="vert270"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i="1" dirty="0"/>
              <a:t>Supported by Gonzaga’s IT PMO and Huron’s  Consulting Team</a:t>
            </a:r>
          </a:p>
        </p:txBody>
      </p:sp>
      <p:sp>
        <p:nvSpPr>
          <p:cNvPr id="29" name="Content Placeholder 2">
            <a:extLst>
              <a:ext uri="{FF2B5EF4-FFF2-40B4-BE49-F238E27FC236}">
                <a16:creationId xmlns:a16="http://schemas.microsoft.com/office/drawing/2014/main" id="{E0BE3536-E23B-4523-B899-84D0F77AD54A}"/>
              </a:ext>
            </a:extLst>
          </p:cNvPr>
          <p:cNvSpPr txBox="1">
            <a:spLocks/>
          </p:cNvSpPr>
          <p:nvPr/>
        </p:nvSpPr>
        <p:spPr>
          <a:xfrm rot="10800000">
            <a:off x="11405628" y="2563945"/>
            <a:ext cx="679878" cy="2487416"/>
          </a:xfrm>
          <a:prstGeom prst="rect">
            <a:avLst/>
          </a:prstGeom>
        </p:spPr>
        <p:txBody>
          <a:bodyPr vert="vert270"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i="1" dirty="0"/>
              <a:t>Supported by Gonzaga’s IT PMO, CRM Vendor Implementation  Teams,  and Huron’s Consulting Team</a:t>
            </a:r>
          </a:p>
        </p:txBody>
      </p:sp>
      <p:sp>
        <p:nvSpPr>
          <p:cNvPr id="42" name="Left Brace 41">
            <a:extLst>
              <a:ext uri="{FF2B5EF4-FFF2-40B4-BE49-F238E27FC236}">
                <a16:creationId xmlns:a16="http://schemas.microsoft.com/office/drawing/2014/main" id="{AA7F7870-9E78-48BB-8E6A-158628CBF225}"/>
              </a:ext>
            </a:extLst>
          </p:cNvPr>
          <p:cNvSpPr/>
          <p:nvPr/>
        </p:nvSpPr>
        <p:spPr>
          <a:xfrm rot="10740000">
            <a:off x="10869186" y="1943819"/>
            <a:ext cx="499006" cy="3770003"/>
          </a:xfrm>
          <a:prstGeom prst="leftBrace">
            <a:avLst>
              <a:gd name="adj1" fmla="val 56435"/>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37874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7A6C-7A51-4577-84BE-074EFBB0A8A9}"/>
              </a:ext>
            </a:extLst>
          </p:cNvPr>
          <p:cNvSpPr>
            <a:spLocks noGrp="1"/>
          </p:cNvSpPr>
          <p:nvPr>
            <p:ph type="title"/>
          </p:nvPr>
        </p:nvSpPr>
        <p:spPr/>
        <p:txBody>
          <a:bodyPr/>
          <a:lstStyle/>
          <a:p>
            <a:r>
              <a:rPr lang="en-US" dirty="0"/>
              <a:t>Diverse Perspective on Technology Value </a:t>
            </a:r>
          </a:p>
        </p:txBody>
      </p:sp>
      <p:sp>
        <p:nvSpPr>
          <p:cNvPr id="41" name="Speech Bubble: Rectangle with Corners Rounded 40">
            <a:extLst>
              <a:ext uri="{FF2B5EF4-FFF2-40B4-BE49-F238E27FC236}">
                <a16:creationId xmlns:a16="http://schemas.microsoft.com/office/drawing/2014/main" id="{BE1A4BAD-4BC7-4288-AF55-EE089898DBB7}"/>
              </a:ext>
            </a:extLst>
          </p:cNvPr>
          <p:cNvSpPr/>
          <p:nvPr/>
        </p:nvSpPr>
        <p:spPr>
          <a:xfrm>
            <a:off x="8443720" y="1593684"/>
            <a:ext cx="3050950" cy="1707947"/>
          </a:xfrm>
          <a:prstGeom prst="wedgeRoundRectCallout">
            <a:avLst>
              <a:gd name="adj1" fmla="val -50128"/>
              <a:gd name="adj2" fmla="val 63590"/>
              <a:gd name="adj3" fmla="val 16667"/>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i="1" dirty="0">
                <a:latin typeface="Lato Light" panose="020F0502020204030203"/>
              </a:rPr>
              <a:t>“Email and phone requests are hand-typed…there’s a lot of </a:t>
            </a:r>
            <a:r>
              <a:rPr lang="en-US" sz="1600" b="1" i="1" dirty="0">
                <a:latin typeface="Lato Light" panose="020F0502020204030203"/>
              </a:rPr>
              <a:t>room for error</a:t>
            </a:r>
            <a:r>
              <a:rPr lang="en-US" sz="1600" i="1" dirty="0">
                <a:latin typeface="Lato Light" panose="020F0502020204030203"/>
              </a:rPr>
              <a:t>”</a:t>
            </a:r>
          </a:p>
        </p:txBody>
      </p:sp>
      <p:sp>
        <p:nvSpPr>
          <p:cNvPr id="43" name="Speech Bubble: Rectangle with Corners Rounded 42">
            <a:extLst>
              <a:ext uri="{FF2B5EF4-FFF2-40B4-BE49-F238E27FC236}">
                <a16:creationId xmlns:a16="http://schemas.microsoft.com/office/drawing/2014/main" id="{6CC1D177-1288-4356-AA89-FF9697B95A37}"/>
              </a:ext>
            </a:extLst>
          </p:cNvPr>
          <p:cNvSpPr/>
          <p:nvPr/>
        </p:nvSpPr>
        <p:spPr>
          <a:xfrm>
            <a:off x="4570525" y="1591807"/>
            <a:ext cx="3050950" cy="1711699"/>
          </a:xfrm>
          <a:prstGeom prst="wedgeRoundRectCallout">
            <a:avLst>
              <a:gd name="adj1" fmla="val 64741"/>
              <a:gd name="adj2" fmla="val -44181"/>
              <a:gd name="adj3" fmla="val 16667"/>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i="1" dirty="0">
                <a:latin typeface="Lato Light" panose="020F0502020204030203"/>
              </a:rPr>
              <a:t>“Tracking our work in one system would allow us to be more thoughtful… staff are in at least 6+ systems each day and </a:t>
            </a:r>
            <a:r>
              <a:rPr lang="en-US" sz="1600" b="1" i="1" dirty="0">
                <a:latin typeface="Lato Light" panose="020F0502020204030203"/>
              </a:rPr>
              <a:t>things are inefficient</a:t>
            </a:r>
            <a:r>
              <a:rPr lang="en-US" sz="1600" i="1" dirty="0">
                <a:latin typeface="Lato Light" panose="020F0502020204030203"/>
              </a:rPr>
              <a:t>”</a:t>
            </a:r>
            <a:endParaRPr lang="en-US" sz="1600" b="1" i="1" dirty="0">
              <a:latin typeface="Lato Light" panose="020F0502020204030203"/>
            </a:endParaRPr>
          </a:p>
        </p:txBody>
      </p:sp>
      <p:sp>
        <p:nvSpPr>
          <p:cNvPr id="44" name="Speech Bubble: Rectangle with Corners Rounded 43">
            <a:extLst>
              <a:ext uri="{FF2B5EF4-FFF2-40B4-BE49-F238E27FC236}">
                <a16:creationId xmlns:a16="http://schemas.microsoft.com/office/drawing/2014/main" id="{1FF523BC-CF9C-40E7-9C03-F5AA25ADECF6}"/>
              </a:ext>
            </a:extLst>
          </p:cNvPr>
          <p:cNvSpPr/>
          <p:nvPr/>
        </p:nvSpPr>
        <p:spPr>
          <a:xfrm>
            <a:off x="4612624" y="4008654"/>
            <a:ext cx="3050950" cy="1622197"/>
          </a:xfrm>
          <a:prstGeom prst="wedgeRoundRectCallout">
            <a:avLst>
              <a:gd name="adj1" fmla="val -49830"/>
              <a:gd name="adj2" fmla="val 7421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i="1" dirty="0">
                <a:latin typeface="Lato Light" panose="020F0502020204030203"/>
              </a:rPr>
              <a:t>“Right now, someone goes into the system and </a:t>
            </a:r>
            <a:r>
              <a:rPr lang="en-US" sz="1600" b="1" i="1" dirty="0">
                <a:latin typeface="Lato Light" panose="020F0502020204030203"/>
              </a:rPr>
              <a:t>sends the emails one-at-a-time</a:t>
            </a:r>
            <a:r>
              <a:rPr lang="en-US" sz="1600" i="1" dirty="0">
                <a:latin typeface="Lato Light" panose="020F0502020204030203"/>
              </a:rPr>
              <a:t>.  They spend an entire day pushing out emails”</a:t>
            </a:r>
          </a:p>
        </p:txBody>
      </p:sp>
      <p:sp>
        <p:nvSpPr>
          <p:cNvPr id="48" name="Speech Bubble: Rectangle with Corners Rounded 47">
            <a:extLst>
              <a:ext uri="{FF2B5EF4-FFF2-40B4-BE49-F238E27FC236}">
                <a16:creationId xmlns:a16="http://schemas.microsoft.com/office/drawing/2014/main" id="{A4EA59E4-6686-4140-9AE9-DAF792F161EA}"/>
              </a:ext>
            </a:extLst>
          </p:cNvPr>
          <p:cNvSpPr/>
          <p:nvPr/>
        </p:nvSpPr>
        <p:spPr>
          <a:xfrm>
            <a:off x="1038942" y="3976002"/>
            <a:ext cx="3050951" cy="1622197"/>
          </a:xfrm>
          <a:prstGeom prst="wedgeRoundRectCallout">
            <a:avLst>
              <a:gd name="adj1" fmla="val 33552"/>
              <a:gd name="adj2" fmla="val -711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i="1" dirty="0">
                <a:latin typeface="Lato Light" panose="020F0502020204030203"/>
              </a:rPr>
              <a:t>“We’d like </a:t>
            </a:r>
            <a:r>
              <a:rPr lang="en-US" sz="1600" b="1" i="1" dirty="0">
                <a:latin typeface="Lato Light" panose="020F0502020204030203"/>
              </a:rPr>
              <a:t>more</a:t>
            </a:r>
            <a:r>
              <a:rPr lang="en-US" sz="1600" i="1" dirty="0">
                <a:latin typeface="Lato Light" panose="020F0502020204030203"/>
              </a:rPr>
              <a:t> </a:t>
            </a:r>
            <a:r>
              <a:rPr lang="en-US" sz="1600" b="1" i="1" dirty="0">
                <a:latin typeface="Lato Light" panose="020F0502020204030203"/>
              </a:rPr>
              <a:t>control of the communications </a:t>
            </a:r>
            <a:r>
              <a:rPr lang="en-US" sz="1600" i="1" dirty="0">
                <a:latin typeface="Lato Light" panose="020F0502020204030203"/>
              </a:rPr>
              <a:t>we can send out…we’d like to pull lists more quickly and reduce reliance on others”</a:t>
            </a:r>
          </a:p>
        </p:txBody>
      </p:sp>
      <p:sp>
        <p:nvSpPr>
          <p:cNvPr id="51" name="Speech Bubble: Rectangle with Corners Rounded 50">
            <a:extLst>
              <a:ext uri="{FF2B5EF4-FFF2-40B4-BE49-F238E27FC236}">
                <a16:creationId xmlns:a16="http://schemas.microsoft.com/office/drawing/2014/main" id="{8A29395E-01AF-4CD8-A875-94E5DA78ACB4}"/>
              </a:ext>
            </a:extLst>
          </p:cNvPr>
          <p:cNvSpPr/>
          <p:nvPr/>
        </p:nvSpPr>
        <p:spPr>
          <a:xfrm>
            <a:off x="1038943" y="1591807"/>
            <a:ext cx="3050951" cy="1711699"/>
          </a:xfrm>
          <a:prstGeom prst="wedgeRoundRectCallout">
            <a:avLst>
              <a:gd name="adj1" fmla="val -50128"/>
              <a:gd name="adj2" fmla="val 6359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100" i="1" dirty="0">
              <a:latin typeface="Lato Light" panose="020F0502020204030203"/>
            </a:endParaRPr>
          </a:p>
          <a:p>
            <a:pPr algn="ctr"/>
            <a:r>
              <a:rPr lang="en-US" sz="1600" i="1" dirty="0">
                <a:latin typeface="Lato Light" panose="020F0502020204030203"/>
              </a:rPr>
              <a:t>“If we want to remember to send a follow-up email to students, we put a note on our calendars…we </a:t>
            </a:r>
            <a:r>
              <a:rPr lang="en-US" sz="1600" b="1" i="1" dirty="0">
                <a:latin typeface="Lato Light" panose="020F0502020204030203"/>
              </a:rPr>
              <a:t>hand-count appointment totals</a:t>
            </a:r>
            <a:r>
              <a:rPr lang="en-US" sz="1600" i="1" dirty="0">
                <a:latin typeface="Lato Light" panose="020F0502020204030203"/>
              </a:rPr>
              <a:t>”</a:t>
            </a:r>
            <a:endParaRPr lang="en-US" sz="1600" b="1" i="1" dirty="0">
              <a:latin typeface="Lato Light" panose="020F0502020204030203"/>
            </a:endParaRPr>
          </a:p>
          <a:p>
            <a:pPr algn="ctr"/>
            <a:endParaRPr lang="en-US" sz="1100" i="1" dirty="0">
              <a:latin typeface="Lato Light" panose="020F0502020204030203"/>
            </a:endParaRPr>
          </a:p>
        </p:txBody>
      </p:sp>
      <p:sp>
        <p:nvSpPr>
          <p:cNvPr id="54" name="Speech Bubble: Rectangle with Corners Rounded 53">
            <a:extLst>
              <a:ext uri="{FF2B5EF4-FFF2-40B4-BE49-F238E27FC236}">
                <a16:creationId xmlns:a16="http://schemas.microsoft.com/office/drawing/2014/main" id="{9D859FBF-300A-419F-BF82-A87EAD8D3535}"/>
              </a:ext>
            </a:extLst>
          </p:cNvPr>
          <p:cNvSpPr/>
          <p:nvPr/>
        </p:nvSpPr>
        <p:spPr>
          <a:xfrm>
            <a:off x="8443720" y="3976001"/>
            <a:ext cx="3050950" cy="1622197"/>
          </a:xfrm>
          <a:prstGeom prst="wedgeRoundRectCallout">
            <a:avLst>
              <a:gd name="adj1" fmla="val 62182"/>
              <a:gd name="adj2" fmla="val -47938"/>
              <a:gd name="adj3" fmla="val 16667"/>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r>
              <a:rPr lang="en-US" sz="1600" i="1" dirty="0">
                <a:latin typeface="Lato Light" panose="020F0502020204030203"/>
              </a:rPr>
              <a:t>“A major value add of CRM would be </a:t>
            </a:r>
            <a:r>
              <a:rPr lang="en-US" sz="1600" b="1" i="1" dirty="0">
                <a:latin typeface="Lato Light" panose="020F0502020204030203"/>
              </a:rPr>
              <a:t>case management – to promote collaboration </a:t>
            </a:r>
            <a:r>
              <a:rPr lang="en-US" sz="1600" i="1" dirty="0">
                <a:latin typeface="Lato Light" panose="020F0502020204030203"/>
              </a:rPr>
              <a:t>and keep notes in a central place”</a:t>
            </a:r>
          </a:p>
        </p:txBody>
      </p:sp>
    </p:spTree>
    <p:extLst>
      <p:ext uri="{BB962C8B-B14F-4D97-AF65-F5344CB8AC3E}">
        <p14:creationId xmlns:p14="http://schemas.microsoft.com/office/powerpoint/2010/main" val="1751079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EADERSHIP SUMMIT 2018 1">
      <a:dk1>
        <a:srgbClr val="00538A"/>
      </a:dk1>
      <a:lt1>
        <a:srgbClr val="FFFFFF"/>
      </a:lt1>
      <a:dk2>
        <a:srgbClr val="000000"/>
      </a:dk2>
      <a:lt2>
        <a:srgbClr val="C1C6C8"/>
      </a:lt2>
      <a:accent1>
        <a:srgbClr val="EBAE20"/>
      </a:accent1>
      <a:accent2>
        <a:srgbClr val="63C6E9"/>
      </a:accent2>
      <a:accent3>
        <a:srgbClr val="00548B"/>
      </a:accent3>
      <a:accent4>
        <a:srgbClr val="C1C5C8"/>
      </a:accent4>
      <a:accent5>
        <a:srgbClr val="999E9F"/>
      </a:accent5>
      <a:accent6>
        <a:srgbClr val="7A7E7F"/>
      </a:accent6>
      <a:hlink>
        <a:srgbClr val="EBAE20"/>
      </a:hlink>
      <a:folHlink>
        <a:srgbClr val="0054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3.xml><?xml version="1.0" encoding="utf-8"?>
<a:theme xmlns:a="http://schemas.openxmlformats.org/drawingml/2006/main" name="Gonzaga Unfold Theme">
  <a:themeElements>
    <a:clrScheme name="Custom 3">
      <a:dk1>
        <a:srgbClr val="06274F"/>
      </a:dk1>
      <a:lt1>
        <a:sysClr val="window" lastClr="FFFFFF"/>
      </a:lt1>
      <a:dk2>
        <a:srgbClr val="007D8A"/>
      </a:dk2>
      <a:lt2>
        <a:srgbClr val="D7D2CB"/>
      </a:lt2>
      <a:accent1>
        <a:srgbClr val="5E8AB4"/>
      </a:accent1>
      <a:accent2>
        <a:srgbClr val="A1D6CA"/>
      </a:accent2>
      <a:accent3>
        <a:srgbClr val="A4C8E1"/>
      </a:accent3>
      <a:accent4>
        <a:srgbClr val="A2ACAB"/>
      </a:accent4>
      <a:accent5>
        <a:srgbClr val="76232F"/>
      </a:accent5>
      <a:accent6>
        <a:srgbClr val="DAAA00"/>
      </a:accent6>
      <a:hlink>
        <a:srgbClr val="5E8AB4"/>
      </a:hlink>
      <a:folHlink>
        <a:srgbClr val="A4C8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2317E35018F449A990C2F3DCFAA10" ma:contentTypeVersion="11" ma:contentTypeDescription="Create a new document." ma:contentTypeScope="" ma:versionID="f9d378e78d48bd85c89a0113028e5b17">
  <xsd:schema xmlns:xsd="http://www.w3.org/2001/XMLSchema" xmlns:xs="http://www.w3.org/2001/XMLSchema" xmlns:p="http://schemas.microsoft.com/office/2006/metadata/properties" xmlns:ns2="51527ecd-c1b2-4f71-a23a-e12ad23a478e" xmlns:ns3="ed517a3c-36e8-49f9-a95c-337c69607396" targetNamespace="http://schemas.microsoft.com/office/2006/metadata/properties" ma:root="true" ma:fieldsID="20959ba1b20dc4e7758c352b773998cd" ns2:_="" ns3:_="">
    <xsd:import namespace="51527ecd-c1b2-4f71-a23a-e12ad23a478e"/>
    <xsd:import namespace="ed517a3c-36e8-49f9-a95c-337c696073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27ecd-c1b2-4f71-a23a-e12ad23a47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517a3c-36e8-49f9-a95c-337c696073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5769EA-02BE-46CD-9E64-488F4F18E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27ecd-c1b2-4f71-a23a-e12ad23a478e"/>
    <ds:schemaRef ds:uri="ed517a3c-36e8-49f9-a95c-337c696073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5ABAF0-4B7C-4DC1-AF97-72593E4640EA}">
  <ds:schemaRefs>
    <ds:schemaRef ds:uri="http://schemas.microsoft.com/sharepoint/v3/contenttype/forms"/>
  </ds:schemaRefs>
</ds:datastoreItem>
</file>

<file path=customXml/itemProps3.xml><?xml version="1.0" encoding="utf-8"?>
<ds:datastoreItem xmlns:ds="http://schemas.openxmlformats.org/officeDocument/2006/customXml" ds:itemID="{1B54A441-5AAE-49F0-A6A1-07456268E32F}">
  <ds:schemaRefs>
    <ds:schemaRef ds:uri="http://schemas.microsoft.com/office/infopath/2007/PartnerControls"/>
    <ds:schemaRef ds:uri="http://purl.org/dc/elements/1.1/"/>
    <ds:schemaRef ds:uri="http://www.w3.org/XML/1998/namespace"/>
    <ds:schemaRef ds:uri="51527ecd-c1b2-4f71-a23a-e12ad23a478e"/>
    <ds:schemaRef ds:uri="http://purl.org/dc/dcmitype/"/>
    <ds:schemaRef ds:uri="http://schemas.openxmlformats.org/package/2006/metadata/core-properties"/>
    <ds:schemaRef ds:uri="http://schemas.microsoft.com/office/2006/documentManagement/types"/>
    <ds:schemaRef ds:uri="ed517a3c-36e8-49f9-a95c-337c6960739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6921</TotalTime>
  <Words>3030</Words>
  <Application>Microsoft Office PowerPoint</Application>
  <PresentationFormat>Widescreen</PresentationFormat>
  <Paragraphs>388</Paragraphs>
  <Slides>21</Slides>
  <Notes>18</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21</vt:i4>
      </vt:variant>
    </vt:vector>
  </HeadingPairs>
  <TitlesOfParts>
    <vt:vector size="40" baseType="lpstr">
      <vt:lpstr>Adelle ExtraBold</vt:lpstr>
      <vt:lpstr>Arial</vt:lpstr>
      <vt:lpstr>Arial Narrow</vt:lpstr>
      <vt:lpstr>Calibri</vt:lpstr>
      <vt:lpstr>Calibri  </vt:lpstr>
      <vt:lpstr>Calibri Light</vt:lpstr>
      <vt:lpstr>Courier New</vt:lpstr>
      <vt:lpstr>Helvetica Light</vt:lpstr>
      <vt:lpstr>Lato Black</vt:lpstr>
      <vt:lpstr>Lato Bold</vt:lpstr>
      <vt:lpstr>Lato Hairline</vt:lpstr>
      <vt:lpstr>Lato Light</vt:lpstr>
      <vt:lpstr>Lato Medium</vt:lpstr>
      <vt:lpstr>Lato Regular</vt:lpstr>
      <vt:lpstr>Lucida Grande</vt:lpstr>
      <vt:lpstr>Wingdings</vt:lpstr>
      <vt:lpstr>Office Theme</vt:lpstr>
      <vt:lpstr>1_Office Theme</vt:lpstr>
      <vt:lpstr>Gonzaga Unfold Theme</vt:lpstr>
      <vt:lpstr>Empowering the Campus Community to Own Tech Transformation: CRM Case Study October 17, 2019  9:30 am – 10:15 am </vt:lpstr>
      <vt:lpstr>Introductions</vt:lpstr>
      <vt:lpstr>Gonzaga University: Overview</vt:lpstr>
      <vt:lpstr>PowerPoint Presentation</vt:lpstr>
      <vt:lpstr>Today’s Session: Learning Objectives</vt:lpstr>
      <vt:lpstr>PowerPoint Presentation</vt:lpstr>
      <vt:lpstr>Strategy-First Approach</vt:lpstr>
      <vt:lpstr>Governance Approach </vt:lpstr>
      <vt:lpstr>Diverse Perspective on Technology Value </vt:lpstr>
      <vt:lpstr>CRM Objectives Aligned with GU Strategic Plan </vt:lpstr>
      <vt:lpstr>Effective Stakeholder Engagement</vt:lpstr>
      <vt:lpstr>Effective Stakeholder Engagement</vt:lpstr>
      <vt:lpstr>Effective Stakeholder Engagement</vt:lpstr>
      <vt:lpstr>Effective Stakeholder Engagement</vt:lpstr>
      <vt:lpstr>Quantifiable Metrics for Continued Success</vt:lpstr>
      <vt:lpstr>Quantifiable Metrics for Continued Success</vt:lpstr>
      <vt:lpstr>Lessons Learned Throughout Implementation </vt:lpstr>
      <vt:lpstr>Q &amp; A</vt:lpstr>
      <vt:lpstr>Thank You</vt:lpstr>
      <vt:lpstr>Contact Information </vt:lpstr>
      <vt:lpstr>Session Evaluations There are two ways to access the session and presenter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Alex Faklis</cp:lastModifiedBy>
  <cp:revision>70</cp:revision>
  <dcterms:created xsi:type="dcterms:W3CDTF">2019-03-25T21:23:33Z</dcterms:created>
  <dcterms:modified xsi:type="dcterms:W3CDTF">2019-10-11T01:15:02Z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0x0101000212317E35018F449A990C2F3DCFAA10</vt:lpwstr>
  </property>
</Properties>
</file>